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4"/>
  </p:notesMasterIdLst>
  <p:sldIdLst>
    <p:sldId id="256" r:id="rId5"/>
    <p:sldId id="324" r:id="rId6"/>
    <p:sldId id="336" r:id="rId7"/>
    <p:sldId id="337" r:id="rId8"/>
    <p:sldId id="338" r:id="rId9"/>
    <p:sldId id="339" r:id="rId10"/>
    <p:sldId id="342" r:id="rId11"/>
    <p:sldId id="354" r:id="rId12"/>
    <p:sldId id="340" r:id="rId13"/>
    <p:sldId id="341" r:id="rId14"/>
    <p:sldId id="349" r:id="rId15"/>
    <p:sldId id="350" r:id="rId16"/>
    <p:sldId id="343" r:id="rId17"/>
    <p:sldId id="344" r:id="rId18"/>
    <p:sldId id="346" r:id="rId19"/>
    <p:sldId id="355" r:id="rId20"/>
    <p:sldId id="353" r:id="rId21"/>
    <p:sldId id="352" r:id="rId22"/>
    <p:sldId id="348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017" autoAdjust="0"/>
    <p:restoredTop sz="94238" autoAdjust="0"/>
  </p:normalViewPr>
  <p:slideViewPr>
    <p:cSldViewPr>
      <p:cViewPr varScale="1">
        <p:scale>
          <a:sx n="64" d="100"/>
          <a:sy n="64" d="100"/>
        </p:scale>
        <p:origin x="162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82DB3A7-559C-4800-A321-B8FFABFB9E96}" type="doc">
      <dgm:prSet loTypeId="urn:microsoft.com/office/officeart/2018/2/layout/IconLabelDescription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D1B231C1-E6C4-4CCE-986A-4AAB2D8780D2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dirty="0"/>
            <a:t>E-health Recommendation based Mobile Systems  </a:t>
          </a:r>
        </a:p>
      </dgm:t>
    </dgm:pt>
    <dgm:pt modelId="{1A13A793-49B5-4775-9DB6-5B2CDB8FDFD3}" type="parTrans" cxnId="{9D5B5147-7F67-4A94-909D-5CADB10DF1AA}">
      <dgm:prSet/>
      <dgm:spPr/>
      <dgm:t>
        <a:bodyPr/>
        <a:lstStyle/>
        <a:p>
          <a:endParaRPr lang="en-US"/>
        </a:p>
      </dgm:t>
    </dgm:pt>
    <dgm:pt modelId="{5CEB031F-5F60-42FC-A0DE-EFE6059DE2C6}" type="sibTrans" cxnId="{9D5B5147-7F67-4A94-909D-5CADB10DF1AA}">
      <dgm:prSet/>
      <dgm:spPr/>
      <dgm:t>
        <a:bodyPr/>
        <a:lstStyle/>
        <a:p>
          <a:endParaRPr lang="en-US"/>
        </a:p>
      </dgm:t>
    </dgm:pt>
    <dgm:pt modelId="{7FA9D1E0-900D-4B8C-801F-9C341CBFBAB8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For patients</a:t>
          </a:r>
        </a:p>
      </dgm:t>
    </dgm:pt>
    <dgm:pt modelId="{92E4AC4F-9D94-4351-98CB-430D52E3FB7D}" type="parTrans" cxnId="{81DB0FC4-DC57-4047-BAF1-89EEE3FB1F8E}">
      <dgm:prSet/>
      <dgm:spPr/>
      <dgm:t>
        <a:bodyPr/>
        <a:lstStyle/>
        <a:p>
          <a:endParaRPr lang="en-US"/>
        </a:p>
      </dgm:t>
    </dgm:pt>
    <dgm:pt modelId="{29F9F861-DA98-4A25-8C90-632C9B224C40}" type="sibTrans" cxnId="{81DB0FC4-DC57-4047-BAF1-89EEE3FB1F8E}">
      <dgm:prSet/>
      <dgm:spPr/>
      <dgm:t>
        <a:bodyPr/>
        <a:lstStyle/>
        <a:p>
          <a:endParaRPr lang="en-US"/>
        </a:p>
      </dgm:t>
    </dgm:pt>
    <dgm:pt modelId="{11BCC605-C1A4-4DEA-A0A0-74C03743E47F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For adults</a:t>
          </a:r>
        </a:p>
      </dgm:t>
    </dgm:pt>
    <dgm:pt modelId="{8FFD63BD-D5A1-4D37-8BDC-955542814CAD}" type="parTrans" cxnId="{90645859-D0BF-468D-9BA5-5319077EEBDB}">
      <dgm:prSet/>
      <dgm:spPr/>
      <dgm:t>
        <a:bodyPr/>
        <a:lstStyle/>
        <a:p>
          <a:endParaRPr lang="en-US"/>
        </a:p>
      </dgm:t>
    </dgm:pt>
    <dgm:pt modelId="{42637683-468A-48EE-B1A7-AD3F904E707B}" type="sibTrans" cxnId="{90645859-D0BF-468D-9BA5-5319077EEBDB}">
      <dgm:prSet/>
      <dgm:spPr/>
      <dgm:t>
        <a:bodyPr/>
        <a:lstStyle/>
        <a:p>
          <a:endParaRPr lang="en-US"/>
        </a:p>
      </dgm:t>
    </dgm:pt>
    <dgm:pt modelId="{A51633F9-E4D8-45B7-B351-4CA38DDA0D92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For medical staffs</a:t>
          </a:r>
        </a:p>
      </dgm:t>
    </dgm:pt>
    <dgm:pt modelId="{4AB4CA99-3686-4320-AC57-8FB5061EE4DC}" type="parTrans" cxnId="{48F10233-7337-47E4-B8C5-CBA76219461D}">
      <dgm:prSet/>
      <dgm:spPr/>
      <dgm:t>
        <a:bodyPr/>
        <a:lstStyle/>
        <a:p>
          <a:endParaRPr lang="en-US"/>
        </a:p>
      </dgm:t>
    </dgm:pt>
    <dgm:pt modelId="{19532192-DBC7-4E3C-A7AA-DA6545C8E1F5}" type="sibTrans" cxnId="{48F10233-7337-47E4-B8C5-CBA76219461D}">
      <dgm:prSet/>
      <dgm:spPr/>
      <dgm:t>
        <a:bodyPr/>
        <a:lstStyle/>
        <a:p>
          <a:endParaRPr lang="en-US"/>
        </a:p>
      </dgm:t>
    </dgm:pt>
    <dgm:pt modelId="{0B7E60A5-6099-491D-BB62-634DF9AD5C56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For medical laboratory systems etc.</a:t>
          </a:r>
        </a:p>
      </dgm:t>
    </dgm:pt>
    <dgm:pt modelId="{E253A19D-642C-4D46-AD5E-6F4D49060B49}" type="parTrans" cxnId="{5749E8CA-65A7-4E9B-83B0-895E39D11ECB}">
      <dgm:prSet/>
      <dgm:spPr/>
      <dgm:t>
        <a:bodyPr/>
        <a:lstStyle/>
        <a:p>
          <a:endParaRPr lang="en-US"/>
        </a:p>
      </dgm:t>
    </dgm:pt>
    <dgm:pt modelId="{E36CDDD8-61E5-4D6A-AF28-92BAA5A2888A}" type="sibTrans" cxnId="{5749E8CA-65A7-4E9B-83B0-895E39D11ECB}">
      <dgm:prSet/>
      <dgm:spPr/>
      <dgm:t>
        <a:bodyPr/>
        <a:lstStyle/>
        <a:p>
          <a:endParaRPr lang="en-US"/>
        </a:p>
      </dgm:t>
    </dgm:pt>
    <dgm:pt modelId="{124AAF9E-A0B1-4668-8F47-ED25977D1184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/>
            <a:t>Safety Food Consumption Mobile System</a:t>
          </a:r>
        </a:p>
      </dgm:t>
    </dgm:pt>
    <dgm:pt modelId="{F9246770-4CE8-40B8-9E5E-E1D65102CBB1}" type="parTrans" cxnId="{DC96C432-1FF1-48C9-8702-8BF13B80A356}">
      <dgm:prSet/>
      <dgm:spPr/>
      <dgm:t>
        <a:bodyPr/>
        <a:lstStyle/>
        <a:p>
          <a:endParaRPr lang="en-US"/>
        </a:p>
      </dgm:t>
    </dgm:pt>
    <dgm:pt modelId="{AB1E5473-CD20-4907-B816-00A064865A31}" type="sibTrans" cxnId="{DC96C432-1FF1-48C9-8702-8BF13B80A356}">
      <dgm:prSet/>
      <dgm:spPr/>
      <dgm:t>
        <a:bodyPr/>
        <a:lstStyle/>
        <a:p>
          <a:endParaRPr lang="en-US"/>
        </a:p>
      </dgm:t>
    </dgm:pt>
    <dgm:pt modelId="{25BAF3A5-ED14-4755-BE80-2A527C685CAC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/>
            <a:t>E-learning  etc...</a:t>
          </a:r>
        </a:p>
      </dgm:t>
    </dgm:pt>
    <dgm:pt modelId="{D365EEF1-D808-42FA-A08C-B19705CF1898}" type="parTrans" cxnId="{B5C5C60B-CD49-4E49-B96F-85F3B0B1434A}">
      <dgm:prSet/>
      <dgm:spPr/>
      <dgm:t>
        <a:bodyPr/>
        <a:lstStyle/>
        <a:p>
          <a:endParaRPr lang="en-US"/>
        </a:p>
      </dgm:t>
    </dgm:pt>
    <dgm:pt modelId="{901C6471-3F6E-4953-9706-E579B01B19D4}" type="sibTrans" cxnId="{B5C5C60B-CD49-4E49-B96F-85F3B0B1434A}">
      <dgm:prSet/>
      <dgm:spPr/>
      <dgm:t>
        <a:bodyPr/>
        <a:lstStyle/>
        <a:p>
          <a:endParaRPr lang="en-US"/>
        </a:p>
      </dgm:t>
    </dgm:pt>
    <dgm:pt modelId="{E304E4C7-2AF2-4C2F-9AC4-3AD91AF3E9ED}" type="pres">
      <dgm:prSet presAssocID="{A82DB3A7-559C-4800-A321-B8FFABFB9E96}" presName="root" presStyleCnt="0">
        <dgm:presLayoutVars>
          <dgm:dir/>
          <dgm:resizeHandles val="exact"/>
        </dgm:presLayoutVars>
      </dgm:prSet>
      <dgm:spPr/>
    </dgm:pt>
    <dgm:pt modelId="{91F448C2-0216-49C7-A7A4-AD212D705D96}" type="pres">
      <dgm:prSet presAssocID="{D1B231C1-E6C4-4CCE-986A-4AAB2D8780D2}" presName="compNode" presStyleCnt="0"/>
      <dgm:spPr/>
    </dgm:pt>
    <dgm:pt modelId="{59E23BF6-78A4-4903-96DA-1B5BB8BB7C0B}" type="pres">
      <dgm:prSet presAssocID="{D1B231C1-E6C4-4CCE-986A-4AAB2D8780D2}" presName="iconRect" presStyleLbl="nod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ctor"/>
        </a:ext>
      </dgm:extLst>
    </dgm:pt>
    <dgm:pt modelId="{8A73ACAF-851D-4A82-A09D-8094EC580923}" type="pres">
      <dgm:prSet presAssocID="{D1B231C1-E6C4-4CCE-986A-4AAB2D8780D2}" presName="iconSpace" presStyleCnt="0"/>
      <dgm:spPr/>
    </dgm:pt>
    <dgm:pt modelId="{98D4F772-F295-4D20-97E9-D4B43E6EF358}" type="pres">
      <dgm:prSet presAssocID="{D1B231C1-E6C4-4CCE-986A-4AAB2D8780D2}" presName="parTx" presStyleLbl="revTx" presStyleIdx="0" presStyleCnt="6">
        <dgm:presLayoutVars>
          <dgm:chMax val="0"/>
          <dgm:chPref val="0"/>
        </dgm:presLayoutVars>
      </dgm:prSet>
      <dgm:spPr/>
    </dgm:pt>
    <dgm:pt modelId="{64E92B50-E7C6-439E-A2F2-B63F5917E15D}" type="pres">
      <dgm:prSet presAssocID="{D1B231C1-E6C4-4CCE-986A-4AAB2D8780D2}" presName="txSpace" presStyleCnt="0"/>
      <dgm:spPr/>
    </dgm:pt>
    <dgm:pt modelId="{4FAB97A0-97BC-4E7C-9717-34F63E378DA5}" type="pres">
      <dgm:prSet presAssocID="{D1B231C1-E6C4-4CCE-986A-4AAB2D8780D2}" presName="desTx" presStyleLbl="revTx" presStyleIdx="1" presStyleCnt="6">
        <dgm:presLayoutVars/>
      </dgm:prSet>
      <dgm:spPr/>
    </dgm:pt>
    <dgm:pt modelId="{E9EB162E-AA4E-4A8B-8928-7707931A6ED3}" type="pres">
      <dgm:prSet presAssocID="{5CEB031F-5F60-42FC-A0DE-EFE6059DE2C6}" presName="sibTrans" presStyleCnt="0"/>
      <dgm:spPr/>
    </dgm:pt>
    <dgm:pt modelId="{2F255D03-2306-481B-87EC-520F352A928A}" type="pres">
      <dgm:prSet presAssocID="{124AAF9E-A0B1-4668-8F47-ED25977D1184}" presName="compNode" presStyleCnt="0"/>
      <dgm:spPr/>
    </dgm:pt>
    <dgm:pt modelId="{C2197418-DBAB-492C-AC99-E3E3B72C4FBF}" type="pres">
      <dgm:prSet presAssocID="{124AAF9E-A0B1-4668-8F47-ED25977D1184}" presName="iconRect" presStyleLbl="node1" presStyleIdx="1" presStyleCnt="3" custLinFactNeighborX="20502" custLinFactNeighborY="3392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mart Phone"/>
        </a:ext>
      </dgm:extLst>
    </dgm:pt>
    <dgm:pt modelId="{53A6850C-2FF1-4640-965D-9DE27206B161}" type="pres">
      <dgm:prSet presAssocID="{124AAF9E-A0B1-4668-8F47-ED25977D1184}" presName="iconSpace" presStyleCnt="0"/>
      <dgm:spPr/>
    </dgm:pt>
    <dgm:pt modelId="{C8E50DCE-E3B1-4032-B167-CE32FDECF170}" type="pres">
      <dgm:prSet presAssocID="{124AAF9E-A0B1-4668-8F47-ED25977D1184}" presName="parTx" presStyleLbl="revTx" presStyleIdx="2" presStyleCnt="6">
        <dgm:presLayoutVars>
          <dgm:chMax val="0"/>
          <dgm:chPref val="0"/>
        </dgm:presLayoutVars>
      </dgm:prSet>
      <dgm:spPr/>
    </dgm:pt>
    <dgm:pt modelId="{B669C98F-56A6-4459-A3A3-CE36AA6D52E6}" type="pres">
      <dgm:prSet presAssocID="{124AAF9E-A0B1-4668-8F47-ED25977D1184}" presName="txSpace" presStyleCnt="0"/>
      <dgm:spPr/>
    </dgm:pt>
    <dgm:pt modelId="{325D72E7-3571-4ADE-AFF5-1A90DE88121F}" type="pres">
      <dgm:prSet presAssocID="{124AAF9E-A0B1-4668-8F47-ED25977D1184}" presName="desTx" presStyleLbl="revTx" presStyleIdx="3" presStyleCnt="6">
        <dgm:presLayoutVars/>
      </dgm:prSet>
      <dgm:spPr/>
    </dgm:pt>
    <dgm:pt modelId="{8E5D9AC9-4CE5-457C-ACB7-59671034F5C2}" type="pres">
      <dgm:prSet presAssocID="{AB1E5473-CD20-4907-B816-00A064865A31}" presName="sibTrans" presStyleCnt="0"/>
      <dgm:spPr/>
    </dgm:pt>
    <dgm:pt modelId="{8B64EE74-51D9-4263-9950-A682695EA1C4}" type="pres">
      <dgm:prSet presAssocID="{25BAF3A5-ED14-4755-BE80-2A527C685CAC}" presName="compNode" presStyleCnt="0"/>
      <dgm:spPr/>
    </dgm:pt>
    <dgm:pt modelId="{4B0FDD8D-5F0A-401A-8ED6-45AC8C44CDFD}" type="pres">
      <dgm:prSet presAssocID="{25BAF3A5-ED14-4755-BE80-2A527C685CAC}" presName="iconRect" presStyleLbl="node1" presStyleIdx="2" presStyleCnt="3" custLinFactNeighborX="-585" custLinFactNeighborY="-502"/>
      <dgm:spPr>
        <a:blipFill>
          <a:blip xmlns:r="http://schemas.openxmlformats.org/officeDocument/2006/relationships"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assroom"/>
        </a:ext>
      </dgm:extLst>
    </dgm:pt>
    <dgm:pt modelId="{F04A4538-0009-4A13-A48F-327969C7491B}" type="pres">
      <dgm:prSet presAssocID="{25BAF3A5-ED14-4755-BE80-2A527C685CAC}" presName="iconSpace" presStyleCnt="0"/>
      <dgm:spPr/>
    </dgm:pt>
    <dgm:pt modelId="{FC02B5D1-0A04-4CE6-8B73-CDBCF0C2EBD1}" type="pres">
      <dgm:prSet presAssocID="{25BAF3A5-ED14-4755-BE80-2A527C685CAC}" presName="parTx" presStyleLbl="revTx" presStyleIdx="4" presStyleCnt="6">
        <dgm:presLayoutVars>
          <dgm:chMax val="0"/>
          <dgm:chPref val="0"/>
        </dgm:presLayoutVars>
      </dgm:prSet>
      <dgm:spPr/>
    </dgm:pt>
    <dgm:pt modelId="{A91D9661-2960-40B2-81BF-004F8E68B52C}" type="pres">
      <dgm:prSet presAssocID="{25BAF3A5-ED14-4755-BE80-2A527C685CAC}" presName="txSpace" presStyleCnt="0"/>
      <dgm:spPr/>
    </dgm:pt>
    <dgm:pt modelId="{031CA1FA-33DF-400D-A3E7-88798CC266D4}" type="pres">
      <dgm:prSet presAssocID="{25BAF3A5-ED14-4755-BE80-2A527C685CAC}" presName="desTx" presStyleLbl="revTx" presStyleIdx="5" presStyleCnt="6">
        <dgm:presLayoutVars/>
      </dgm:prSet>
      <dgm:spPr/>
    </dgm:pt>
  </dgm:ptLst>
  <dgm:cxnLst>
    <dgm:cxn modelId="{DADE3808-C10F-4BD0-A4C5-7B9D0DD803F5}" type="presOf" srcId="{25BAF3A5-ED14-4755-BE80-2A527C685CAC}" destId="{FC02B5D1-0A04-4CE6-8B73-CDBCF0C2EBD1}" srcOrd="0" destOrd="0" presId="urn:microsoft.com/office/officeart/2018/2/layout/IconLabelDescriptionList"/>
    <dgm:cxn modelId="{B5C5C60B-CD49-4E49-B96F-85F3B0B1434A}" srcId="{A82DB3A7-559C-4800-A321-B8FFABFB9E96}" destId="{25BAF3A5-ED14-4755-BE80-2A527C685CAC}" srcOrd="2" destOrd="0" parTransId="{D365EEF1-D808-42FA-A08C-B19705CF1898}" sibTransId="{901C6471-3F6E-4953-9706-E579B01B19D4}"/>
    <dgm:cxn modelId="{E4CD1E0E-58ED-47A5-A00E-4CD81995332C}" type="presOf" srcId="{A51633F9-E4D8-45B7-B351-4CA38DDA0D92}" destId="{4FAB97A0-97BC-4E7C-9717-34F63E378DA5}" srcOrd="0" destOrd="2" presId="urn:microsoft.com/office/officeart/2018/2/layout/IconLabelDescriptionList"/>
    <dgm:cxn modelId="{1F2DF328-24AF-49A9-ABD7-6D03FE4FC049}" type="presOf" srcId="{A82DB3A7-559C-4800-A321-B8FFABFB9E96}" destId="{E304E4C7-2AF2-4C2F-9AC4-3AD91AF3E9ED}" srcOrd="0" destOrd="0" presId="urn:microsoft.com/office/officeart/2018/2/layout/IconLabelDescriptionList"/>
    <dgm:cxn modelId="{20BBEF2C-65BE-46FB-883D-1AEB45F89BCB}" type="presOf" srcId="{11BCC605-C1A4-4DEA-A0A0-74C03743E47F}" destId="{4FAB97A0-97BC-4E7C-9717-34F63E378DA5}" srcOrd="0" destOrd="1" presId="urn:microsoft.com/office/officeart/2018/2/layout/IconLabelDescriptionList"/>
    <dgm:cxn modelId="{DC96C432-1FF1-48C9-8702-8BF13B80A356}" srcId="{A82DB3A7-559C-4800-A321-B8FFABFB9E96}" destId="{124AAF9E-A0B1-4668-8F47-ED25977D1184}" srcOrd="1" destOrd="0" parTransId="{F9246770-4CE8-40B8-9E5E-E1D65102CBB1}" sibTransId="{AB1E5473-CD20-4907-B816-00A064865A31}"/>
    <dgm:cxn modelId="{48F10233-7337-47E4-B8C5-CBA76219461D}" srcId="{D1B231C1-E6C4-4CCE-986A-4AAB2D8780D2}" destId="{A51633F9-E4D8-45B7-B351-4CA38DDA0D92}" srcOrd="2" destOrd="0" parTransId="{4AB4CA99-3686-4320-AC57-8FB5061EE4DC}" sibTransId="{19532192-DBC7-4E3C-A7AA-DA6545C8E1F5}"/>
    <dgm:cxn modelId="{9D5B5147-7F67-4A94-909D-5CADB10DF1AA}" srcId="{A82DB3A7-559C-4800-A321-B8FFABFB9E96}" destId="{D1B231C1-E6C4-4CCE-986A-4AAB2D8780D2}" srcOrd="0" destOrd="0" parTransId="{1A13A793-49B5-4775-9DB6-5B2CDB8FDFD3}" sibTransId="{5CEB031F-5F60-42FC-A0DE-EFE6059DE2C6}"/>
    <dgm:cxn modelId="{90645859-D0BF-468D-9BA5-5319077EEBDB}" srcId="{D1B231C1-E6C4-4CCE-986A-4AAB2D8780D2}" destId="{11BCC605-C1A4-4DEA-A0A0-74C03743E47F}" srcOrd="1" destOrd="0" parTransId="{8FFD63BD-D5A1-4D37-8BDC-955542814CAD}" sibTransId="{42637683-468A-48EE-B1A7-AD3F904E707B}"/>
    <dgm:cxn modelId="{1A6C3FA1-D457-48C7-8FBA-B2BBCA55F352}" type="presOf" srcId="{0B7E60A5-6099-491D-BB62-634DF9AD5C56}" destId="{4FAB97A0-97BC-4E7C-9717-34F63E378DA5}" srcOrd="0" destOrd="3" presId="urn:microsoft.com/office/officeart/2018/2/layout/IconLabelDescriptionList"/>
    <dgm:cxn modelId="{50BDABA2-6EFB-44F2-8EE3-80E783E54693}" type="presOf" srcId="{7FA9D1E0-900D-4B8C-801F-9C341CBFBAB8}" destId="{4FAB97A0-97BC-4E7C-9717-34F63E378DA5}" srcOrd="0" destOrd="0" presId="urn:microsoft.com/office/officeart/2018/2/layout/IconLabelDescriptionList"/>
    <dgm:cxn modelId="{81DB0FC4-DC57-4047-BAF1-89EEE3FB1F8E}" srcId="{D1B231C1-E6C4-4CCE-986A-4AAB2D8780D2}" destId="{7FA9D1E0-900D-4B8C-801F-9C341CBFBAB8}" srcOrd="0" destOrd="0" parTransId="{92E4AC4F-9D94-4351-98CB-430D52E3FB7D}" sibTransId="{29F9F861-DA98-4A25-8C90-632C9B224C40}"/>
    <dgm:cxn modelId="{5749E8CA-65A7-4E9B-83B0-895E39D11ECB}" srcId="{D1B231C1-E6C4-4CCE-986A-4AAB2D8780D2}" destId="{0B7E60A5-6099-491D-BB62-634DF9AD5C56}" srcOrd="3" destOrd="0" parTransId="{E253A19D-642C-4D46-AD5E-6F4D49060B49}" sibTransId="{E36CDDD8-61E5-4D6A-AF28-92BAA5A2888A}"/>
    <dgm:cxn modelId="{124D31CF-4917-4D1F-88B3-B480D15E0260}" type="presOf" srcId="{D1B231C1-E6C4-4CCE-986A-4AAB2D8780D2}" destId="{98D4F772-F295-4D20-97E9-D4B43E6EF358}" srcOrd="0" destOrd="0" presId="urn:microsoft.com/office/officeart/2018/2/layout/IconLabelDescriptionList"/>
    <dgm:cxn modelId="{BD56E5DF-3473-4570-A917-D01E9A906879}" type="presOf" srcId="{124AAF9E-A0B1-4668-8F47-ED25977D1184}" destId="{C8E50DCE-E3B1-4032-B167-CE32FDECF170}" srcOrd="0" destOrd="0" presId="urn:microsoft.com/office/officeart/2018/2/layout/IconLabelDescriptionList"/>
    <dgm:cxn modelId="{5D8611BF-16F7-4300-AD05-2077A3CDD4F9}" type="presParOf" srcId="{E304E4C7-2AF2-4C2F-9AC4-3AD91AF3E9ED}" destId="{91F448C2-0216-49C7-A7A4-AD212D705D96}" srcOrd="0" destOrd="0" presId="urn:microsoft.com/office/officeart/2018/2/layout/IconLabelDescriptionList"/>
    <dgm:cxn modelId="{1D8CCB08-DE2F-4A92-A18E-45C3E9FB590F}" type="presParOf" srcId="{91F448C2-0216-49C7-A7A4-AD212D705D96}" destId="{59E23BF6-78A4-4903-96DA-1B5BB8BB7C0B}" srcOrd="0" destOrd="0" presId="urn:microsoft.com/office/officeart/2018/2/layout/IconLabelDescriptionList"/>
    <dgm:cxn modelId="{956B52AE-67B8-4213-AA31-91C2EE98DE96}" type="presParOf" srcId="{91F448C2-0216-49C7-A7A4-AD212D705D96}" destId="{8A73ACAF-851D-4A82-A09D-8094EC580923}" srcOrd="1" destOrd="0" presId="urn:microsoft.com/office/officeart/2018/2/layout/IconLabelDescriptionList"/>
    <dgm:cxn modelId="{F4B8C46F-C646-4466-9F6B-49C18D039F66}" type="presParOf" srcId="{91F448C2-0216-49C7-A7A4-AD212D705D96}" destId="{98D4F772-F295-4D20-97E9-D4B43E6EF358}" srcOrd="2" destOrd="0" presId="urn:microsoft.com/office/officeart/2018/2/layout/IconLabelDescriptionList"/>
    <dgm:cxn modelId="{42F2C3C6-C78C-4FD5-8AB0-1AD112E3B8AD}" type="presParOf" srcId="{91F448C2-0216-49C7-A7A4-AD212D705D96}" destId="{64E92B50-E7C6-439E-A2F2-B63F5917E15D}" srcOrd="3" destOrd="0" presId="urn:microsoft.com/office/officeart/2018/2/layout/IconLabelDescriptionList"/>
    <dgm:cxn modelId="{CA1EB8E4-EAEB-452E-9CA5-5F2120D786EA}" type="presParOf" srcId="{91F448C2-0216-49C7-A7A4-AD212D705D96}" destId="{4FAB97A0-97BC-4E7C-9717-34F63E378DA5}" srcOrd="4" destOrd="0" presId="urn:microsoft.com/office/officeart/2018/2/layout/IconLabelDescriptionList"/>
    <dgm:cxn modelId="{A14FF902-0B58-4198-B599-F4C3E2598824}" type="presParOf" srcId="{E304E4C7-2AF2-4C2F-9AC4-3AD91AF3E9ED}" destId="{E9EB162E-AA4E-4A8B-8928-7707931A6ED3}" srcOrd="1" destOrd="0" presId="urn:microsoft.com/office/officeart/2018/2/layout/IconLabelDescriptionList"/>
    <dgm:cxn modelId="{D65D52B6-F3E4-4604-9E51-21B7CE212A93}" type="presParOf" srcId="{E304E4C7-2AF2-4C2F-9AC4-3AD91AF3E9ED}" destId="{2F255D03-2306-481B-87EC-520F352A928A}" srcOrd="2" destOrd="0" presId="urn:microsoft.com/office/officeart/2018/2/layout/IconLabelDescriptionList"/>
    <dgm:cxn modelId="{4E9E81CF-2068-4EE9-81E9-F4DB1D674891}" type="presParOf" srcId="{2F255D03-2306-481B-87EC-520F352A928A}" destId="{C2197418-DBAB-492C-AC99-E3E3B72C4FBF}" srcOrd="0" destOrd="0" presId="urn:microsoft.com/office/officeart/2018/2/layout/IconLabelDescriptionList"/>
    <dgm:cxn modelId="{CF9A8D87-AEC2-47F2-BC56-77238476C056}" type="presParOf" srcId="{2F255D03-2306-481B-87EC-520F352A928A}" destId="{53A6850C-2FF1-4640-965D-9DE27206B161}" srcOrd="1" destOrd="0" presId="urn:microsoft.com/office/officeart/2018/2/layout/IconLabelDescriptionList"/>
    <dgm:cxn modelId="{42E04DE9-EA2C-46B3-9E94-49C93110C588}" type="presParOf" srcId="{2F255D03-2306-481B-87EC-520F352A928A}" destId="{C8E50DCE-E3B1-4032-B167-CE32FDECF170}" srcOrd="2" destOrd="0" presId="urn:microsoft.com/office/officeart/2018/2/layout/IconLabelDescriptionList"/>
    <dgm:cxn modelId="{8E3A412A-2C7A-43B4-B0CD-435A6CC195CE}" type="presParOf" srcId="{2F255D03-2306-481B-87EC-520F352A928A}" destId="{B669C98F-56A6-4459-A3A3-CE36AA6D52E6}" srcOrd="3" destOrd="0" presId="urn:microsoft.com/office/officeart/2018/2/layout/IconLabelDescriptionList"/>
    <dgm:cxn modelId="{FAEFE6AB-D28F-4A06-A2E7-0D9F99F265D3}" type="presParOf" srcId="{2F255D03-2306-481B-87EC-520F352A928A}" destId="{325D72E7-3571-4ADE-AFF5-1A90DE88121F}" srcOrd="4" destOrd="0" presId="urn:microsoft.com/office/officeart/2018/2/layout/IconLabelDescriptionList"/>
    <dgm:cxn modelId="{B3042A88-1906-42B8-B033-5E085A9E96CB}" type="presParOf" srcId="{E304E4C7-2AF2-4C2F-9AC4-3AD91AF3E9ED}" destId="{8E5D9AC9-4CE5-457C-ACB7-59671034F5C2}" srcOrd="3" destOrd="0" presId="urn:microsoft.com/office/officeart/2018/2/layout/IconLabelDescriptionList"/>
    <dgm:cxn modelId="{B64D4DD0-1432-4FBF-AEBC-4D30B60C9255}" type="presParOf" srcId="{E304E4C7-2AF2-4C2F-9AC4-3AD91AF3E9ED}" destId="{8B64EE74-51D9-4263-9950-A682695EA1C4}" srcOrd="4" destOrd="0" presId="urn:microsoft.com/office/officeart/2018/2/layout/IconLabelDescriptionList"/>
    <dgm:cxn modelId="{20A7910F-E565-4A06-AA70-9D714C174076}" type="presParOf" srcId="{8B64EE74-51D9-4263-9950-A682695EA1C4}" destId="{4B0FDD8D-5F0A-401A-8ED6-45AC8C44CDFD}" srcOrd="0" destOrd="0" presId="urn:microsoft.com/office/officeart/2018/2/layout/IconLabelDescriptionList"/>
    <dgm:cxn modelId="{03DFADE6-6328-4BCD-B252-DBD4D9907E63}" type="presParOf" srcId="{8B64EE74-51D9-4263-9950-A682695EA1C4}" destId="{F04A4538-0009-4A13-A48F-327969C7491B}" srcOrd="1" destOrd="0" presId="urn:microsoft.com/office/officeart/2018/2/layout/IconLabelDescriptionList"/>
    <dgm:cxn modelId="{6FC78F8E-235A-4CE5-A33D-095E1F986C06}" type="presParOf" srcId="{8B64EE74-51D9-4263-9950-A682695EA1C4}" destId="{FC02B5D1-0A04-4CE6-8B73-CDBCF0C2EBD1}" srcOrd="2" destOrd="0" presId="urn:microsoft.com/office/officeart/2018/2/layout/IconLabelDescriptionList"/>
    <dgm:cxn modelId="{F5AFF4B2-B987-49F8-88AC-42122033D968}" type="presParOf" srcId="{8B64EE74-51D9-4263-9950-A682695EA1C4}" destId="{A91D9661-2960-40B2-81BF-004F8E68B52C}" srcOrd="3" destOrd="0" presId="urn:microsoft.com/office/officeart/2018/2/layout/IconLabelDescriptionList"/>
    <dgm:cxn modelId="{3872D0C1-1DCC-4866-83F4-075EE8689F03}" type="presParOf" srcId="{8B64EE74-51D9-4263-9950-A682695EA1C4}" destId="{031CA1FA-33DF-400D-A3E7-88798CC266D4}" srcOrd="4" destOrd="0" presId="urn:microsoft.com/office/officeart/2018/2/layout/IconLabelDescrip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9A2FA0E-346D-4304-BA7E-FA0990DC7264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53E77FC0-D6C0-48A2-BEA7-FFD16B52D1B4}">
      <dgm:prSet custT="1"/>
      <dgm:spPr/>
      <dgm:t>
        <a:bodyPr/>
        <a:lstStyle/>
        <a:p>
          <a:r>
            <a:rPr lang="en-US" sz="2000" b="1" dirty="0"/>
            <a:t>PPM</a:t>
          </a:r>
          <a:r>
            <a:rPr lang="tr-TR" sz="2000" b="1" dirty="0"/>
            <a:t> </a:t>
          </a:r>
          <a:r>
            <a:rPr lang="en-US" sz="2000" dirty="0"/>
            <a:t>report </a:t>
          </a:r>
          <a:r>
            <a:rPr lang="tr-TR" sz="2000" dirty="0" err="1"/>
            <a:t>will</a:t>
          </a:r>
          <a:r>
            <a:rPr lang="tr-TR" sz="2000" dirty="0"/>
            <a:t> be </a:t>
          </a:r>
          <a:r>
            <a:rPr lang="tr-TR" sz="2000" dirty="0" err="1"/>
            <a:t>submitted</a:t>
          </a:r>
          <a:r>
            <a:rPr lang="tr-TR" sz="2000" dirty="0"/>
            <a:t> </a:t>
          </a:r>
          <a:r>
            <a:rPr lang="en-US" sz="2000" dirty="0"/>
            <a:t>in the required format!</a:t>
          </a:r>
        </a:p>
      </dgm:t>
    </dgm:pt>
    <dgm:pt modelId="{A549D456-431B-4915-89D1-F7EEEBE25DF3}" type="parTrans" cxnId="{1B7DC640-98C5-4E36-8185-E567F5B87914}">
      <dgm:prSet/>
      <dgm:spPr/>
      <dgm:t>
        <a:bodyPr/>
        <a:lstStyle/>
        <a:p>
          <a:endParaRPr lang="en-US"/>
        </a:p>
      </dgm:t>
    </dgm:pt>
    <dgm:pt modelId="{6DD015A3-9A9F-4E9B-9996-7C5CEB1BE536}" type="sibTrans" cxnId="{1B7DC640-98C5-4E36-8185-E567F5B87914}">
      <dgm:prSet/>
      <dgm:spPr/>
      <dgm:t>
        <a:bodyPr/>
        <a:lstStyle/>
        <a:p>
          <a:endParaRPr lang="en-US"/>
        </a:p>
      </dgm:t>
    </dgm:pt>
    <dgm:pt modelId="{FC66CEEE-62BD-405D-B053-20D5581183AF}">
      <dgm:prSet/>
      <dgm:spPr/>
      <dgm:t>
        <a:bodyPr/>
        <a:lstStyle/>
        <a:p>
          <a:endParaRPr lang="en-US" dirty="0"/>
        </a:p>
      </dgm:t>
    </dgm:pt>
    <dgm:pt modelId="{C51704C3-465E-4992-BB8D-CBF9F775C2FD}" type="parTrans" cxnId="{7A11B6B9-B360-4B07-88E3-488222338863}">
      <dgm:prSet/>
      <dgm:spPr/>
      <dgm:t>
        <a:bodyPr/>
        <a:lstStyle/>
        <a:p>
          <a:endParaRPr lang="en-US"/>
        </a:p>
      </dgm:t>
    </dgm:pt>
    <dgm:pt modelId="{2BC12CE4-086B-41DC-A1C6-99984E999EB8}" type="sibTrans" cxnId="{7A11B6B9-B360-4B07-88E3-488222338863}">
      <dgm:prSet/>
      <dgm:spPr/>
      <dgm:t>
        <a:bodyPr/>
        <a:lstStyle/>
        <a:p>
          <a:endParaRPr lang="en-US"/>
        </a:p>
      </dgm:t>
    </dgm:pt>
    <dgm:pt modelId="{B8C96A00-5E70-4EDA-9045-C2B22987FF77}">
      <dgm:prSet custT="1"/>
      <dgm:spPr/>
      <dgm:t>
        <a:bodyPr/>
        <a:lstStyle/>
        <a:p>
          <a:r>
            <a:rPr lang="tr-TR" sz="2000" b="1" u="sng"/>
            <a:t>Should include: </a:t>
          </a:r>
          <a:endParaRPr lang="en-US" sz="2000"/>
        </a:p>
      </dgm:t>
    </dgm:pt>
    <dgm:pt modelId="{5C7546B1-1CE0-4A4D-A541-5DB91D5F9AE9}" type="parTrans" cxnId="{A357644C-51B8-4CF2-BB47-95BB79120D6C}">
      <dgm:prSet/>
      <dgm:spPr/>
      <dgm:t>
        <a:bodyPr/>
        <a:lstStyle/>
        <a:p>
          <a:endParaRPr lang="en-US"/>
        </a:p>
      </dgm:t>
    </dgm:pt>
    <dgm:pt modelId="{65500A9C-94DD-4DB4-AD9B-3EFFB121671E}" type="sibTrans" cxnId="{A357644C-51B8-4CF2-BB47-95BB79120D6C}">
      <dgm:prSet/>
      <dgm:spPr/>
      <dgm:t>
        <a:bodyPr/>
        <a:lstStyle/>
        <a:p>
          <a:endParaRPr lang="en-US"/>
        </a:p>
      </dgm:t>
    </dgm:pt>
    <dgm:pt modelId="{7A1D30DC-D1AF-476F-9FEC-B8D1BD217958}">
      <dgm:prSet custT="1"/>
      <dgm:spPr/>
      <dgm:t>
        <a:bodyPr/>
        <a:lstStyle/>
        <a:p>
          <a:r>
            <a:rPr lang="tr-TR" sz="1800" dirty="0"/>
            <a:t>Define </a:t>
          </a:r>
          <a:r>
            <a:rPr lang="tr-TR" sz="1800" dirty="0" err="1"/>
            <a:t>your</a:t>
          </a:r>
          <a:r>
            <a:rPr lang="tr-TR" sz="1800" dirty="0"/>
            <a:t> </a:t>
          </a:r>
          <a:r>
            <a:rPr lang="tr-TR" sz="1800" dirty="0" err="1"/>
            <a:t>topic</a:t>
          </a:r>
          <a:r>
            <a:rPr lang="tr-TR" sz="1800" dirty="0"/>
            <a:t>, </a:t>
          </a:r>
          <a:r>
            <a:rPr lang="tr-TR" sz="1800" dirty="0" err="1"/>
            <a:t>scope</a:t>
          </a:r>
          <a:r>
            <a:rPr lang="tr-TR" sz="1800" dirty="0"/>
            <a:t>, </a:t>
          </a:r>
          <a:r>
            <a:rPr lang="tr-TR" sz="1800" dirty="0" err="1"/>
            <a:t>plans</a:t>
          </a:r>
          <a:r>
            <a:rPr lang="tr-TR" sz="1800" dirty="0"/>
            <a:t>, </a:t>
          </a:r>
          <a:r>
            <a:rPr lang="tr-TR" sz="1800" dirty="0" err="1"/>
            <a:t>aim</a:t>
          </a:r>
          <a:r>
            <a:rPr lang="tr-TR" sz="1800" dirty="0"/>
            <a:t>, problem </a:t>
          </a:r>
          <a:r>
            <a:rPr lang="tr-TR" sz="1800" dirty="0" err="1"/>
            <a:t>definitions</a:t>
          </a:r>
          <a:r>
            <a:rPr lang="tr-TR" sz="1800" dirty="0"/>
            <a:t>, </a:t>
          </a:r>
          <a:r>
            <a:rPr lang="tr-TR" sz="1800" dirty="0" err="1"/>
            <a:t>etc</a:t>
          </a:r>
          <a:r>
            <a:rPr lang="tr-TR" sz="1800" dirty="0"/>
            <a:t>..</a:t>
          </a:r>
          <a:endParaRPr lang="en-US" sz="1800" dirty="0"/>
        </a:p>
      </dgm:t>
    </dgm:pt>
    <dgm:pt modelId="{0765BF14-D83E-49C4-8F45-26F6DEAB79E8}" type="parTrans" cxnId="{A43A7EB5-08F2-4EC9-A8FE-0516F4F5DCBF}">
      <dgm:prSet/>
      <dgm:spPr/>
      <dgm:t>
        <a:bodyPr/>
        <a:lstStyle/>
        <a:p>
          <a:endParaRPr lang="en-US"/>
        </a:p>
      </dgm:t>
    </dgm:pt>
    <dgm:pt modelId="{50BCEA7F-FC95-4556-807B-CFA4B1312D14}" type="sibTrans" cxnId="{A43A7EB5-08F2-4EC9-A8FE-0516F4F5DCBF}">
      <dgm:prSet/>
      <dgm:spPr/>
      <dgm:t>
        <a:bodyPr/>
        <a:lstStyle/>
        <a:p>
          <a:endParaRPr lang="en-US"/>
        </a:p>
      </dgm:t>
    </dgm:pt>
    <dgm:pt modelId="{37343474-9121-4150-BFB6-6B05AC0A1522}">
      <dgm:prSet custT="1"/>
      <dgm:spPr/>
      <dgm:t>
        <a:bodyPr/>
        <a:lstStyle/>
        <a:p>
          <a:r>
            <a:rPr lang="tr-TR" sz="1800" dirty="0"/>
            <a:t>WBS</a:t>
          </a:r>
          <a:endParaRPr lang="en-US" sz="1800" dirty="0"/>
        </a:p>
      </dgm:t>
    </dgm:pt>
    <dgm:pt modelId="{2A9E0CA3-EA11-4313-AB12-AED58B952DC4}" type="parTrans" cxnId="{89C22C54-F909-492A-9DC3-E68D3374EE09}">
      <dgm:prSet/>
      <dgm:spPr/>
      <dgm:t>
        <a:bodyPr/>
        <a:lstStyle/>
        <a:p>
          <a:endParaRPr lang="en-US"/>
        </a:p>
      </dgm:t>
    </dgm:pt>
    <dgm:pt modelId="{45D3A95E-219A-49BD-8498-D789CDDD2214}" type="sibTrans" cxnId="{89C22C54-F909-492A-9DC3-E68D3374EE09}">
      <dgm:prSet/>
      <dgm:spPr/>
      <dgm:t>
        <a:bodyPr/>
        <a:lstStyle/>
        <a:p>
          <a:endParaRPr lang="en-US"/>
        </a:p>
      </dgm:t>
    </dgm:pt>
    <dgm:pt modelId="{95378271-F3D0-435C-BB61-5DBE61302861}">
      <dgm:prSet custT="1"/>
      <dgm:spPr/>
      <dgm:t>
        <a:bodyPr/>
        <a:lstStyle/>
        <a:p>
          <a:r>
            <a:rPr lang="en-US" sz="1800" dirty="0"/>
            <a:t>Gantt Chart</a:t>
          </a:r>
          <a:r>
            <a:rPr lang="tr-TR" sz="1800" dirty="0"/>
            <a:t> </a:t>
          </a:r>
          <a:r>
            <a:rPr lang="en-US" sz="1800" dirty="0"/>
            <a:t>in MS Project Tool</a:t>
          </a:r>
          <a:r>
            <a:rPr lang="tr-TR" sz="1800" dirty="0"/>
            <a:t> </a:t>
          </a:r>
          <a:r>
            <a:rPr lang="tr-TR" sz="1800" dirty="0" err="1"/>
            <a:t>or</a:t>
          </a:r>
          <a:r>
            <a:rPr lang="tr-TR" sz="1800" dirty="0"/>
            <a:t> </a:t>
          </a:r>
          <a:r>
            <a:rPr lang="tr-TR" sz="1800" dirty="0" err="1"/>
            <a:t>OpenPrj</a:t>
          </a:r>
          <a:r>
            <a:rPr lang="tr-TR" sz="1800" dirty="0"/>
            <a:t> (</a:t>
          </a:r>
          <a:r>
            <a:rPr lang="tr-TR" sz="1800" dirty="0" err="1"/>
            <a:t>see</a:t>
          </a:r>
          <a:r>
            <a:rPr lang="tr-TR" sz="1800" dirty="0"/>
            <a:t> </a:t>
          </a:r>
          <a:r>
            <a:rPr lang="tr-TR" sz="1800" dirty="0" err="1"/>
            <a:t>tutorial</a:t>
          </a:r>
          <a:r>
            <a:rPr lang="tr-TR" sz="1800" dirty="0"/>
            <a:t> </a:t>
          </a:r>
          <a:r>
            <a:rPr lang="tr-TR" sz="1800" dirty="0" err="1"/>
            <a:t>videos</a:t>
          </a:r>
          <a:r>
            <a:rPr lang="tr-TR" sz="1800" dirty="0"/>
            <a:t> p.8, p.13,p.14)</a:t>
          </a:r>
          <a:endParaRPr lang="en-US" sz="1800" dirty="0"/>
        </a:p>
      </dgm:t>
    </dgm:pt>
    <dgm:pt modelId="{B7B5FA54-D007-44EE-BB79-11C656CC437A}" type="parTrans" cxnId="{51716A0F-D19B-4CC5-9359-2CBF0B6E738A}">
      <dgm:prSet/>
      <dgm:spPr/>
      <dgm:t>
        <a:bodyPr/>
        <a:lstStyle/>
        <a:p>
          <a:endParaRPr lang="en-US"/>
        </a:p>
      </dgm:t>
    </dgm:pt>
    <dgm:pt modelId="{EA3E2B62-17F2-40D0-955C-CA76DCD2F149}" type="sibTrans" cxnId="{51716A0F-D19B-4CC5-9359-2CBF0B6E738A}">
      <dgm:prSet/>
      <dgm:spPr/>
      <dgm:t>
        <a:bodyPr/>
        <a:lstStyle/>
        <a:p>
          <a:endParaRPr lang="en-US"/>
        </a:p>
      </dgm:t>
    </dgm:pt>
    <dgm:pt modelId="{C5372526-B273-4FB1-B282-01E6B72F3104}">
      <dgm:prSet custT="1"/>
      <dgm:spPr/>
      <dgm:t>
        <a:bodyPr/>
        <a:lstStyle/>
        <a:p>
          <a:r>
            <a:rPr lang="tr-TR" sz="1800" dirty="0" err="1"/>
            <a:t>Organization</a:t>
          </a:r>
          <a:r>
            <a:rPr lang="tr-TR" sz="1800" dirty="0"/>
            <a:t> Chart</a:t>
          </a:r>
          <a:endParaRPr lang="en-US" sz="1800" dirty="0"/>
        </a:p>
      </dgm:t>
    </dgm:pt>
    <dgm:pt modelId="{EE140F84-62A4-4AED-82B9-61961989003B}" type="parTrans" cxnId="{1BA399F4-A85E-4309-B0D3-1F7952A8A1D6}">
      <dgm:prSet/>
      <dgm:spPr/>
      <dgm:t>
        <a:bodyPr/>
        <a:lstStyle/>
        <a:p>
          <a:endParaRPr lang="en-US"/>
        </a:p>
      </dgm:t>
    </dgm:pt>
    <dgm:pt modelId="{865E2564-3A8B-477E-BFAB-3F474CB6DB26}" type="sibTrans" cxnId="{1BA399F4-A85E-4309-B0D3-1F7952A8A1D6}">
      <dgm:prSet/>
      <dgm:spPr/>
      <dgm:t>
        <a:bodyPr/>
        <a:lstStyle/>
        <a:p>
          <a:endParaRPr lang="en-US"/>
        </a:p>
      </dgm:t>
    </dgm:pt>
    <dgm:pt modelId="{755496BD-FC3A-41B3-B024-DF6A1B8677C0}">
      <dgm:prSet custT="1"/>
      <dgm:spPr/>
      <dgm:t>
        <a:bodyPr/>
        <a:lstStyle/>
        <a:p>
          <a:r>
            <a:rPr lang="en-US" sz="1800" dirty="0"/>
            <a:t>Project Planning &amp; Feasibility stud</a:t>
          </a:r>
          <a:r>
            <a:rPr lang="tr-TR" sz="1800" dirty="0" err="1"/>
            <a:t>ies</a:t>
          </a:r>
          <a:endParaRPr lang="en-US" sz="1800" dirty="0"/>
        </a:p>
      </dgm:t>
    </dgm:pt>
    <dgm:pt modelId="{C7B54719-9DAA-4089-9D0C-9AA0CC4C3510}" type="parTrans" cxnId="{3138C8BF-8655-422C-B0A3-B8DB7683F27B}">
      <dgm:prSet/>
      <dgm:spPr/>
      <dgm:t>
        <a:bodyPr/>
        <a:lstStyle/>
        <a:p>
          <a:endParaRPr lang="en-US"/>
        </a:p>
      </dgm:t>
    </dgm:pt>
    <dgm:pt modelId="{C29DE744-5ECA-4E24-A324-A08188F6C9F7}" type="sibTrans" cxnId="{3138C8BF-8655-422C-B0A3-B8DB7683F27B}">
      <dgm:prSet/>
      <dgm:spPr/>
      <dgm:t>
        <a:bodyPr/>
        <a:lstStyle/>
        <a:p>
          <a:endParaRPr lang="en-US"/>
        </a:p>
      </dgm:t>
    </dgm:pt>
    <dgm:pt modelId="{2D0C4805-34A8-402E-9FA9-A3E339F69CCA}" type="pres">
      <dgm:prSet presAssocID="{59A2FA0E-346D-4304-BA7E-FA0990DC7264}" presName="linear" presStyleCnt="0">
        <dgm:presLayoutVars>
          <dgm:animLvl val="lvl"/>
          <dgm:resizeHandles val="exact"/>
        </dgm:presLayoutVars>
      </dgm:prSet>
      <dgm:spPr/>
    </dgm:pt>
    <dgm:pt modelId="{40EB4D15-CAF4-499F-A3CD-2B059D383F50}" type="pres">
      <dgm:prSet presAssocID="{53E77FC0-D6C0-48A2-BEA7-FFD16B52D1B4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36938DA2-E0CF-4AB4-8E57-A9B84E640549}" type="pres">
      <dgm:prSet presAssocID="{53E77FC0-D6C0-48A2-BEA7-FFD16B52D1B4}" presName="childText" presStyleLbl="revTx" presStyleIdx="0" presStyleCnt="2">
        <dgm:presLayoutVars>
          <dgm:bulletEnabled val="1"/>
        </dgm:presLayoutVars>
      </dgm:prSet>
      <dgm:spPr/>
    </dgm:pt>
    <dgm:pt modelId="{8B4097DB-935D-4364-BC87-42037B68CF6A}" type="pres">
      <dgm:prSet presAssocID="{B8C96A00-5E70-4EDA-9045-C2B22987FF77}" presName="parentText" presStyleLbl="node1" presStyleIdx="1" presStyleCnt="2" custLinFactNeighborX="576" custLinFactNeighborY="-12052">
        <dgm:presLayoutVars>
          <dgm:chMax val="0"/>
          <dgm:bulletEnabled val="1"/>
        </dgm:presLayoutVars>
      </dgm:prSet>
      <dgm:spPr/>
    </dgm:pt>
    <dgm:pt modelId="{C6F02160-8E01-4A67-BD2C-DACA45CDC3A6}" type="pres">
      <dgm:prSet presAssocID="{B8C96A00-5E70-4EDA-9045-C2B22987FF77}" presName="childText" presStyleLbl="revTx" presStyleIdx="1" presStyleCnt="2" custScaleY="114019" custLinFactNeighborX="576" custLinFactNeighborY="-24013">
        <dgm:presLayoutVars>
          <dgm:bulletEnabled val="1"/>
        </dgm:presLayoutVars>
      </dgm:prSet>
      <dgm:spPr/>
    </dgm:pt>
  </dgm:ptLst>
  <dgm:cxnLst>
    <dgm:cxn modelId="{51716A0F-D19B-4CC5-9359-2CBF0B6E738A}" srcId="{B8C96A00-5E70-4EDA-9045-C2B22987FF77}" destId="{95378271-F3D0-435C-BB61-5DBE61302861}" srcOrd="3" destOrd="0" parTransId="{B7B5FA54-D007-44EE-BB79-11C656CC437A}" sibTransId="{EA3E2B62-17F2-40D0-955C-CA76DCD2F149}"/>
    <dgm:cxn modelId="{1B7DC640-98C5-4E36-8185-E567F5B87914}" srcId="{59A2FA0E-346D-4304-BA7E-FA0990DC7264}" destId="{53E77FC0-D6C0-48A2-BEA7-FFD16B52D1B4}" srcOrd="0" destOrd="0" parTransId="{A549D456-431B-4915-89D1-F7EEEBE25DF3}" sibTransId="{6DD015A3-9A9F-4E9B-9996-7C5CEB1BE536}"/>
    <dgm:cxn modelId="{E71E4D5B-6DF1-4610-A711-B13ABFE13EFA}" type="presOf" srcId="{7A1D30DC-D1AF-476F-9FEC-B8D1BD217958}" destId="{C6F02160-8E01-4A67-BD2C-DACA45CDC3A6}" srcOrd="0" destOrd="0" presId="urn:microsoft.com/office/officeart/2005/8/layout/vList2"/>
    <dgm:cxn modelId="{4E0B1B5E-E850-479C-8929-58B603A483F7}" type="presOf" srcId="{95378271-F3D0-435C-BB61-5DBE61302861}" destId="{C6F02160-8E01-4A67-BD2C-DACA45CDC3A6}" srcOrd="0" destOrd="3" presId="urn:microsoft.com/office/officeart/2005/8/layout/vList2"/>
    <dgm:cxn modelId="{A357644C-51B8-4CF2-BB47-95BB79120D6C}" srcId="{59A2FA0E-346D-4304-BA7E-FA0990DC7264}" destId="{B8C96A00-5E70-4EDA-9045-C2B22987FF77}" srcOrd="1" destOrd="0" parTransId="{5C7546B1-1CE0-4A4D-A541-5DB91D5F9AE9}" sibTransId="{65500A9C-94DD-4DB4-AD9B-3EFFB121671E}"/>
    <dgm:cxn modelId="{704A844D-4E26-45C2-AAEB-9CDBECFDC7DB}" type="presOf" srcId="{59A2FA0E-346D-4304-BA7E-FA0990DC7264}" destId="{2D0C4805-34A8-402E-9FA9-A3E339F69CCA}" srcOrd="0" destOrd="0" presId="urn:microsoft.com/office/officeart/2005/8/layout/vList2"/>
    <dgm:cxn modelId="{89C22C54-F909-492A-9DC3-E68D3374EE09}" srcId="{B8C96A00-5E70-4EDA-9045-C2B22987FF77}" destId="{37343474-9121-4150-BFB6-6B05AC0A1522}" srcOrd="2" destOrd="0" parTransId="{2A9E0CA3-EA11-4313-AB12-AED58B952DC4}" sibTransId="{45D3A95E-219A-49BD-8498-D789CDDD2214}"/>
    <dgm:cxn modelId="{14FBF686-10B5-45EB-8B5E-8B9D08E2AC85}" type="presOf" srcId="{37343474-9121-4150-BFB6-6B05AC0A1522}" destId="{C6F02160-8E01-4A67-BD2C-DACA45CDC3A6}" srcOrd="0" destOrd="2" presId="urn:microsoft.com/office/officeart/2005/8/layout/vList2"/>
    <dgm:cxn modelId="{6709B4A3-A0C9-4111-86F7-00E6284CB646}" type="presOf" srcId="{53E77FC0-D6C0-48A2-BEA7-FFD16B52D1B4}" destId="{40EB4D15-CAF4-499F-A3CD-2B059D383F50}" srcOrd="0" destOrd="0" presId="urn:microsoft.com/office/officeart/2005/8/layout/vList2"/>
    <dgm:cxn modelId="{A43A7EB5-08F2-4EC9-A8FE-0516F4F5DCBF}" srcId="{B8C96A00-5E70-4EDA-9045-C2B22987FF77}" destId="{7A1D30DC-D1AF-476F-9FEC-B8D1BD217958}" srcOrd="0" destOrd="0" parTransId="{0765BF14-D83E-49C4-8F45-26F6DEAB79E8}" sibTransId="{50BCEA7F-FC95-4556-807B-CFA4B1312D14}"/>
    <dgm:cxn modelId="{7A11B6B9-B360-4B07-88E3-488222338863}" srcId="{53E77FC0-D6C0-48A2-BEA7-FFD16B52D1B4}" destId="{FC66CEEE-62BD-405D-B053-20D5581183AF}" srcOrd="0" destOrd="0" parTransId="{C51704C3-465E-4992-BB8D-CBF9F775C2FD}" sibTransId="{2BC12CE4-086B-41DC-A1C6-99984E999EB8}"/>
    <dgm:cxn modelId="{3138C8BF-8655-422C-B0A3-B8DB7683F27B}" srcId="{B8C96A00-5E70-4EDA-9045-C2B22987FF77}" destId="{755496BD-FC3A-41B3-B024-DF6A1B8677C0}" srcOrd="1" destOrd="0" parTransId="{C7B54719-9DAA-4089-9D0C-9AA0CC4C3510}" sibTransId="{C29DE744-5ECA-4E24-A324-A08188F6C9F7}"/>
    <dgm:cxn modelId="{AAB0E2C8-5253-445B-8BCD-BBAA7076343D}" type="presOf" srcId="{B8C96A00-5E70-4EDA-9045-C2B22987FF77}" destId="{8B4097DB-935D-4364-BC87-42037B68CF6A}" srcOrd="0" destOrd="0" presId="urn:microsoft.com/office/officeart/2005/8/layout/vList2"/>
    <dgm:cxn modelId="{2736AED0-7865-49E8-9F80-1E438A39B88D}" type="presOf" srcId="{FC66CEEE-62BD-405D-B053-20D5581183AF}" destId="{36938DA2-E0CF-4AB4-8E57-A9B84E640549}" srcOrd="0" destOrd="0" presId="urn:microsoft.com/office/officeart/2005/8/layout/vList2"/>
    <dgm:cxn modelId="{C15AEFEC-65C7-42BE-93E5-B0D572E2D858}" type="presOf" srcId="{C5372526-B273-4FB1-B282-01E6B72F3104}" destId="{C6F02160-8E01-4A67-BD2C-DACA45CDC3A6}" srcOrd="0" destOrd="4" presId="urn:microsoft.com/office/officeart/2005/8/layout/vList2"/>
    <dgm:cxn modelId="{1BA399F4-A85E-4309-B0D3-1F7952A8A1D6}" srcId="{B8C96A00-5E70-4EDA-9045-C2B22987FF77}" destId="{C5372526-B273-4FB1-B282-01E6B72F3104}" srcOrd="4" destOrd="0" parTransId="{EE140F84-62A4-4AED-82B9-61961989003B}" sibTransId="{865E2564-3A8B-477E-BFAB-3F474CB6DB26}"/>
    <dgm:cxn modelId="{29E493F6-899F-41A6-8219-186B85B506ED}" type="presOf" srcId="{755496BD-FC3A-41B3-B024-DF6A1B8677C0}" destId="{C6F02160-8E01-4A67-BD2C-DACA45CDC3A6}" srcOrd="0" destOrd="1" presId="urn:microsoft.com/office/officeart/2005/8/layout/vList2"/>
    <dgm:cxn modelId="{E4371674-E94A-45AD-943C-3C6F97E06B52}" type="presParOf" srcId="{2D0C4805-34A8-402E-9FA9-A3E339F69CCA}" destId="{40EB4D15-CAF4-499F-A3CD-2B059D383F50}" srcOrd="0" destOrd="0" presId="urn:microsoft.com/office/officeart/2005/8/layout/vList2"/>
    <dgm:cxn modelId="{DFB81D29-FF10-42AF-B9BE-B62CCCA44422}" type="presParOf" srcId="{2D0C4805-34A8-402E-9FA9-A3E339F69CCA}" destId="{36938DA2-E0CF-4AB4-8E57-A9B84E640549}" srcOrd="1" destOrd="0" presId="urn:microsoft.com/office/officeart/2005/8/layout/vList2"/>
    <dgm:cxn modelId="{3397DEB0-4B56-48AE-885E-471514CE8267}" type="presParOf" srcId="{2D0C4805-34A8-402E-9FA9-A3E339F69CCA}" destId="{8B4097DB-935D-4364-BC87-42037B68CF6A}" srcOrd="2" destOrd="0" presId="urn:microsoft.com/office/officeart/2005/8/layout/vList2"/>
    <dgm:cxn modelId="{A60668D6-EDA9-45D3-98BA-4EE45FBED98C}" type="presParOf" srcId="{2D0C4805-34A8-402E-9FA9-A3E339F69CCA}" destId="{C6F02160-8E01-4A67-BD2C-DACA45CDC3A6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E23BF6-78A4-4903-96DA-1B5BB8BB7C0B}">
      <dsp:nvSpPr>
        <dsp:cNvPr id="0" name=""/>
        <dsp:cNvSpPr/>
      </dsp:nvSpPr>
      <dsp:spPr>
        <a:xfrm>
          <a:off x="295" y="1035550"/>
          <a:ext cx="823921" cy="823921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8D4F772-F295-4D20-97E9-D4B43E6EF358}">
      <dsp:nvSpPr>
        <dsp:cNvPr id="0" name=""/>
        <dsp:cNvSpPr/>
      </dsp:nvSpPr>
      <dsp:spPr>
        <a:xfrm>
          <a:off x="295" y="1957788"/>
          <a:ext cx="2354062" cy="4413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400" kern="1200" dirty="0"/>
            <a:t>E-health Recommendation based Mobile Systems  </a:t>
          </a:r>
        </a:p>
      </dsp:txBody>
      <dsp:txXfrm>
        <a:off x="295" y="1957788"/>
        <a:ext cx="2354062" cy="441386"/>
      </dsp:txXfrm>
    </dsp:sp>
    <dsp:sp modelId="{4FAB97A0-97BC-4E7C-9717-34F63E378DA5}">
      <dsp:nvSpPr>
        <dsp:cNvPr id="0" name=""/>
        <dsp:cNvSpPr/>
      </dsp:nvSpPr>
      <dsp:spPr>
        <a:xfrm>
          <a:off x="295" y="2444903"/>
          <a:ext cx="2354062" cy="8770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For patients</a:t>
          </a:r>
        </a:p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For adults</a:t>
          </a:r>
        </a:p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For medical staffs</a:t>
          </a:r>
        </a:p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For medical laboratory systems etc.</a:t>
          </a:r>
        </a:p>
      </dsp:txBody>
      <dsp:txXfrm>
        <a:off x="295" y="2444903"/>
        <a:ext cx="2354062" cy="877070"/>
      </dsp:txXfrm>
    </dsp:sp>
    <dsp:sp modelId="{C2197418-DBAB-492C-AC99-E3E3B72C4FBF}">
      <dsp:nvSpPr>
        <dsp:cNvPr id="0" name=""/>
        <dsp:cNvSpPr/>
      </dsp:nvSpPr>
      <dsp:spPr>
        <a:xfrm>
          <a:off x="2935239" y="1063497"/>
          <a:ext cx="823921" cy="823921"/>
        </a:xfrm>
        <a:prstGeom prst="rect">
          <a:avLst/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8E50DCE-E3B1-4032-B167-CE32FDECF170}">
      <dsp:nvSpPr>
        <dsp:cNvPr id="0" name=""/>
        <dsp:cNvSpPr/>
      </dsp:nvSpPr>
      <dsp:spPr>
        <a:xfrm>
          <a:off x="2766318" y="1957788"/>
          <a:ext cx="2354062" cy="4413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400" kern="1200"/>
            <a:t>Safety Food Consumption Mobile System</a:t>
          </a:r>
        </a:p>
      </dsp:txBody>
      <dsp:txXfrm>
        <a:off x="2766318" y="1957788"/>
        <a:ext cx="2354062" cy="441386"/>
      </dsp:txXfrm>
    </dsp:sp>
    <dsp:sp modelId="{325D72E7-3571-4ADE-AFF5-1A90DE88121F}">
      <dsp:nvSpPr>
        <dsp:cNvPr id="0" name=""/>
        <dsp:cNvSpPr/>
      </dsp:nvSpPr>
      <dsp:spPr>
        <a:xfrm>
          <a:off x="2766318" y="2444903"/>
          <a:ext cx="2354062" cy="8770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B0FDD8D-5F0A-401A-8ED6-45AC8C44CDFD}">
      <dsp:nvSpPr>
        <dsp:cNvPr id="0" name=""/>
        <dsp:cNvSpPr/>
      </dsp:nvSpPr>
      <dsp:spPr>
        <a:xfrm>
          <a:off x="5527522" y="1031414"/>
          <a:ext cx="823921" cy="823921"/>
        </a:xfrm>
        <a:prstGeom prst="rect">
          <a:avLst/>
        </a:prstGeom>
        <a:blipFill>
          <a:blip xmlns:r="http://schemas.openxmlformats.org/officeDocument/2006/relationships"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02B5D1-0A04-4CE6-8B73-CDBCF0C2EBD1}">
      <dsp:nvSpPr>
        <dsp:cNvPr id="0" name=""/>
        <dsp:cNvSpPr/>
      </dsp:nvSpPr>
      <dsp:spPr>
        <a:xfrm>
          <a:off x="5532342" y="1957788"/>
          <a:ext cx="2354062" cy="4413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400" kern="1200"/>
            <a:t>E-learning  etc...</a:t>
          </a:r>
        </a:p>
      </dsp:txBody>
      <dsp:txXfrm>
        <a:off x="5532342" y="1957788"/>
        <a:ext cx="2354062" cy="441386"/>
      </dsp:txXfrm>
    </dsp:sp>
    <dsp:sp modelId="{031CA1FA-33DF-400D-A3E7-88798CC266D4}">
      <dsp:nvSpPr>
        <dsp:cNvPr id="0" name=""/>
        <dsp:cNvSpPr/>
      </dsp:nvSpPr>
      <dsp:spPr>
        <a:xfrm>
          <a:off x="5532342" y="2444903"/>
          <a:ext cx="2354062" cy="8770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0EB4D15-CAF4-499F-A3CD-2B059D383F50}">
      <dsp:nvSpPr>
        <dsp:cNvPr id="0" name=""/>
        <dsp:cNvSpPr/>
      </dsp:nvSpPr>
      <dsp:spPr>
        <a:xfrm>
          <a:off x="0" y="31540"/>
          <a:ext cx="3771900" cy="78975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/>
            <a:t>PPM</a:t>
          </a:r>
          <a:r>
            <a:rPr lang="tr-TR" sz="2000" b="1" kern="1200" dirty="0"/>
            <a:t> </a:t>
          </a:r>
          <a:r>
            <a:rPr lang="en-US" sz="2000" kern="1200" dirty="0"/>
            <a:t>report </a:t>
          </a:r>
          <a:r>
            <a:rPr lang="tr-TR" sz="2000" kern="1200" dirty="0" err="1"/>
            <a:t>will</a:t>
          </a:r>
          <a:r>
            <a:rPr lang="tr-TR" sz="2000" kern="1200" dirty="0"/>
            <a:t> be </a:t>
          </a:r>
          <a:r>
            <a:rPr lang="tr-TR" sz="2000" kern="1200" dirty="0" err="1"/>
            <a:t>submitted</a:t>
          </a:r>
          <a:r>
            <a:rPr lang="tr-TR" sz="2000" kern="1200" dirty="0"/>
            <a:t> </a:t>
          </a:r>
          <a:r>
            <a:rPr lang="en-US" sz="2000" kern="1200" dirty="0"/>
            <a:t>in the required format!</a:t>
          </a:r>
        </a:p>
      </dsp:txBody>
      <dsp:txXfrm>
        <a:off x="38552" y="70092"/>
        <a:ext cx="3694796" cy="712646"/>
      </dsp:txXfrm>
    </dsp:sp>
    <dsp:sp modelId="{36938DA2-E0CF-4AB4-8E57-A9B84E640549}">
      <dsp:nvSpPr>
        <dsp:cNvPr id="0" name=""/>
        <dsp:cNvSpPr/>
      </dsp:nvSpPr>
      <dsp:spPr>
        <a:xfrm>
          <a:off x="0" y="821290"/>
          <a:ext cx="3771900" cy="414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9758" tIns="31750" rIns="177800" bIns="3175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en-US" sz="2000" kern="1200" dirty="0"/>
        </a:p>
      </dsp:txBody>
      <dsp:txXfrm>
        <a:off x="0" y="821290"/>
        <a:ext cx="3771900" cy="414000"/>
      </dsp:txXfrm>
    </dsp:sp>
    <dsp:sp modelId="{8B4097DB-935D-4364-BC87-42037B68CF6A}">
      <dsp:nvSpPr>
        <dsp:cNvPr id="0" name=""/>
        <dsp:cNvSpPr/>
      </dsp:nvSpPr>
      <dsp:spPr>
        <a:xfrm>
          <a:off x="0" y="929682"/>
          <a:ext cx="3771900" cy="789750"/>
        </a:xfrm>
        <a:prstGeom prst="round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b="1" u="sng" kern="1200"/>
            <a:t>Should include: </a:t>
          </a:r>
          <a:endParaRPr lang="en-US" sz="2000" kern="1200"/>
        </a:p>
      </dsp:txBody>
      <dsp:txXfrm>
        <a:off x="38552" y="968234"/>
        <a:ext cx="3694796" cy="712646"/>
      </dsp:txXfrm>
    </dsp:sp>
    <dsp:sp modelId="{C6F02160-8E01-4A67-BD2C-DACA45CDC3A6}">
      <dsp:nvSpPr>
        <dsp:cNvPr id="0" name=""/>
        <dsp:cNvSpPr/>
      </dsp:nvSpPr>
      <dsp:spPr>
        <a:xfrm>
          <a:off x="0" y="1835397"/>
          <a:ext cx="3771900" cy="28912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9758" tIns="22860" rIns="128016" bIns="2286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tr-TR" sz="1800" kern="1200" dirty="0"/>
            <a:t>Define </a:t>
          </a:r>
          <a:r>
            <a:rPr lang="tr-TR" sz="1800" kern="1200" dirty="0" err="1"/>
            <a:t>your</a:t>
          </a:r>
          <a:r>
            <a:rPr lang="tr-TR" sz="1800" kern="1200" dirty="0"/>
            <a:t> </a:t>
          </a:r>
          <a:r>
            <a:rPr lang="tr-TR" sz="1800" kern="1200" dirty="0" err="1"/>
            <a:t>topic</a:t>
          </a:r>
          <a:r>
            <a:rPr lang="tr-TR" sz="1800" kern="1200" dirty="0"/>
            <a:t>, </a:t>
          </a:r>
          <a:r>
            <a:rPr lang="tr-TR" sz="1800" kern="1200" dirty="0" err="1"/>
            <a:t>scope</a:t>
          </a:r>
          <a:r>
            <a:rPr lang="tr-TR" sz="1800" kern="1200" dirty="0"/>
            <a:t>, </a:t>
          </a:r>
          <a:r>
            <a:rPr lang="tr-TR" sz="1800" kern="1200" dirty="0" err="1"/>
            <a:t>plans</a:t>
          </a:r>
          <a:r>
            <a:rPr lang="tr-TR" sz="1800" kern="1200" dirty="0"/>
            <a:t>, </a:t>
          </a:r>
          <a:r>
            <a:rPr lang="tr-TR" sz="1800" kern="1200" dirty="0" err="1"/>
            <a:t>aim</a:t>
          </a:r>
          <a:r>
            <a:rPr lang="tr-TR" sz="1800" kern="1200" dirty="0"/>
            <a:t>, problem </a:t>
          </a:r>
          <a:r>
            <a:rPr lang="tr-TR" sz="1800" kern="1200" dirty="0" err="1"/>
            <a:t>definitions</a:t>
          </a:r>
          <a:r>
            <a:rPr lang="tr-TR" sz="1800" kern="1200" dirty="0"/>
            <a:t>, </a:t>
          </a:r>
          <a:r>
            <a:rPr lang="tr-TR" sz="1800" kern="1200" dirty="0" err="1"/>
            <a:t>etc</a:t>
          </a:r>
          <a:r>
            <a:rPr lang="tr-TR" sz="1800" kern="1200" dirty="0"/>
            <a:t>..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kern="1200" dirty="0"/>
            <a:t>Project Planning &amp; Feasibility stud</a:t>
          </a:r>
          <a:r>
            <a:rPr lang="tr-TR" sz="1800" kern="1200" dirty="0" err="1"/>
            <a:t>ies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tr-TR" sz="1800" kern="1200" dirty="0"/>
            <a:t>WBS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kern="1200" dirty="0"/>
            <a:t>Gantt Chart</a:t>
          </a:r>
          <a:r>
            <a:rPr lang="tr-TR" sz="1800" kern="1200" dirty="0"/>
            <a:t> </a:t>
          </a:r>
          <a:r>
            <a:rPr lang="en-US" sz="1800" kern="1200" dirty="0"/>
            <a:t>in MS Project Tool</a:t>
          </a:r>
          <a:r>
            <a:rPr lang="tr-TR" sz="1800" kern="1200" dirty="0"/>
            <a:t> </a:t>
          </a:r>
          <a:r>
            <a:rPr lang="tr-TR" sz="1800" kern="1200" dirty="0" err="1"/>
            <a:t>or</a:t>
          </a:r>
          <a:r>
            <a:rPr lang="tr-TR" sz="1800" kern="1200" dirty="0"/>
            <a:t> </a:t>
          </a:r>
          <a:r>
            <a:rPr lang="tr-TR" sz="1800" kern="1200" dirty="0" err="1"/>
            <a:t>OpenPrj</a:t>
          </a:r>
          <a:r>
            <a:rPr lang="tr-TR" sz="1800" kern="1200" dirty="0"/>
            <a:t> (</a:t>
          </a:r>
          <a:r>
            <a:rPr lang="tr-TR" sz="1800" kern="1200" dirty="0" err="1"/>
            <a:t>see</a:t>
          </a:r>
          <a:r>
            <a:rPr lang="tr-TR" sz="1800" kern="1200" dirty="0"/>
            <a:t> </a:t>
          </a:r>
          <a:r>
            <a:rPr lang="tr-TR" sz="1800" kern="1200" dirty="0" err="1"/>
            <a:t>tutorial</a:t>
          </a:r>
          <a:r>
            <a:rPr lang="tr-TR" sz="1800" kern="1200" dirty="0"/>
            <a:t> </a:t>
          </a:r>
          <a:r>
            <a:rPr lang="tr-TR" sz="1800" kern="1200" dirty="0" err="1"/>
            <a:t>videos</a:t>
          </a:r>
          <a:r>
            <a:rPr lang="tr-TR" sz="1800" kern="1200" dirty="0"/>
            <a:t> p.8, p.13,p.14)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tr-TR" sz="1800" kern="1200" dirty="0" err="1"/>
            <a:t>Organization</a:t>
          </a:r>
          <a:r>
            <a:rPr lang="tr-TR" sz="1800" kern="1200" dirty="0"/>
            <a:t> Chart</a:t>
          </a:r>
          <a:endParaRPr lang="en-US" sz="1800" kern="1200" dirty="0"/>
        </a:p>
      </dsp:txBody>
      <dsp:txXfrm>
        <a:off x="0" y="1835397"/>
        <a:ext cx="3771900" cy="28912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LabelDescriptionList">
  <dgm:title val="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l" for="ch" forName="iconRect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989FC4-8A1E-4B74-9A43-74CF0338171E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4E1AD8-8D33-4A84-AE3C-66CBF3B359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7494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EA51E-DDBE-4481-84EC-5DFD5122F26E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16516-DDA1-4288-B308-BC7CC8A62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994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EA51E-DDBE-4481-84EC-5DFD5122F26E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16516-DDA1-4288-B308-BC7CC8A62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749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EA51E-DDBE-4481-84EC-5DFD5122F26E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16516-DDA1-4288-B308-BC7CC8A62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159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EA51E-DDBE-4481-84EC-5DFD5122F26E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16516-DDA1-4288-B308-BC7CC8A62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8298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EA51E-DDBE-4481-84EC-5DFD5122F26E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16516-DDA1-4288-B308-BC7CC8A62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575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EA51E-DDBE-4481-84EC-5DFD5122F26E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16516-DDA1-4288-B308-BC7CC8A62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86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EA51E-DDBE-4481-84EC-5DFD5122F26E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16516-DDA1-4288-B308-BC7CC8A62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552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EA51E-DDBE-4481-84EC-5DFD5122F26E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16516-DDA1-4288-B308-BC7CC8A62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525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EA51E-DDBE-4481-84EC-5DFD5122F26E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16516-DDA1-4288-B308-BC7CC8A62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740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EA51E-DDBE-4481-84EC-5DFD5122F26E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16516-DDA1-4288-B308-BC7CC8A62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599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EA51E-DDBE-4481-84EC-5DFD5122F26E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16516-DDA1-4288-B308-BC7CC8A62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8487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EA51E-DDBE-4481-84EC-5DFD5122F26E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216516-DDA1-4288-B308-BC7CC8A62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303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duygu.celik@emu.edu.tr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youtube.com/watch?v=sSS1tu1yQ-Q" TargetMode="External"/><Relationship Id="rId3" Type="http://schemas.openxmlformats.org/officeDocument/2006/relationships/hyperlink" Target="https://www.youtube.com/watch?v=lD5lT3LX0Ck" TargetMode="External"/><Relationship Id="rId7" Type="http://schemas.openxmlformats.org/officeDocument/2006/relationships/hyperlink" Target="https://www.modeliosoft.com/en/resources/videos-demos.html" TargetMode="External"/><Relationship Id="rId2" Type="http://schemas.openxmlformats.org/officeDocument/2006/relationships/hyperlink" Target="https://www.youtube.com/watch?v=k46nr-42Mu0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modelio.org/" TargetMode="External"/><Relationship Id="rId5" Type="http://schemas.openxmlformats.org/officeDocument/2006/relationships/hyperlink" Target="https://www.modeliosoft.com/en/" TargetMode="External"/><Relationship Id="rId10" Type="http://schemas.openxmlformats.org/officeDocument/2006/relationships/hyperlink" Target="https://www.youtube.com/watch?v=4mfgajCVTvU" TargetMode="External"/><Relationship Id="rId4" Type="http://schemas.openxmlformats.org/officeDocument/2006/relationships/hyperlink" Target="https://www.modelio.org/910-modelio/tutorials.html" TargetMode="External"/><Relationship Id="rId9" Type="http://schemas.openxmlformats.org/officeDocument/2006/relationships/hyperlink" Target="https://www.youtube.com/watch?v=yEclUahpSbs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lprocus.com/top-software-engineering-projects-for-it-and-cse-students-in-2014/" TargetMode="External"/><Relationship Id="rId2" Type="http://schemas.openxmlformats.org/officeDocument/2006/relationships/hyperlink" Target="https://nevonprojects.com/project-ideas/software-project-ideas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nevonprojects.com/ios-projects/#startscroll" TargetMode="External"/><Relationship Id="rId5" Type="http://schemas.openxmlformats.org/officeDocument/2006/relationships/hyperlink" Target="https://nevonprojects.com/project-ideas/android-project-ideas/" TargetMode="External"/><Relationship Id="rId4" Type="http://schemas.openxmlformats.org/officeDocument/2006/relationships/hyperlink" Target="https://nevonprojects.com/web-based-project-ideas-topics/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395536" y="908720"/>
            <a:ext cx="8352928" cy="1470025"/>
          </a:xfrm>
        </p:spPr>
        <p:txBody>
          <a:bodyPr>
            <a:normAutofit fontScale="90000"/>
          </a:bodyPr>
          <a:lstStyle/>
          <a:p>
            <a:r>
              <a:rPr lang="tr-TR" altLang="en-US" dirty="0"/>
              <a:t>CM</a:t>
            </a:r>
            <a:r>
              <a:rPr lang="en-US" altLang="en-US" dirty="0"/>
              <a:t>SE 201</a:t>
            </a:r>
            <a:br>
              <a:rPr lang="tr-TR" altLang="en-US" dirty="0"/>
            </a:br>
            <a:r>
              <a:rPr lang="en-US" dirty="0"/>
              <a:t>Fundamentals of Software Engineering</a:t>
            </a:r>
            <a:endParaRPr lang="tr-TR" alt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755576" y="2971800"/>
            <a:ext cx="7560840" cy="3193504"/>
          </a:xfrm>
        </p:spPr>
        <p:txBody>
          <a:bodyPr>
            <a:normAutofit fontScale="55000" lnSpcReduction="20000"/>
          </a:bodyPr>
          <a:lstStyle/>
          <a:p>
            <a:pPr eaLnBrk="1" hangingPunct="1"/>
            <a:r>
              <a:rPr lang="tr-TR" altLang="en-US" sz="6700" dirty="0">
                <a:solidFill>
                  <a:srgbClr val="FF0000"/>
                </a:solidFill>
              </a:rPr>
              <a:t>Prof.</a:t>
            </a:r>
            <a:r>
              <a:rPr lang="en-US" altLang="en-US" sz="6700" dirty="0">
                <a:solidFill>
                  <a:srgbClr val="FF0000"/>
                </a:solidFill>
              </a:rPr>
              <a:t> </a:t>
            </a:r>
            <a:r>
              <a:rPr lang="tr-TR" altLang="en-US" sz="6700" dirty="0">
                <a:solidFill>
                  <a:srgbClr val="FF0000"/>
                </a:solidFill>
              </a:rPr>
              <a:t>Dr.</a:t>
            </a:r>
            <a:r>
              <a:rPr lang="en-US" altLang="en-US" sz="6700" dirty="0">
                <a:solidFill>
                  <a:srgbClr val="FF0000"/>
                </a:solidFill>
              </a:rPr>
              <a:t> Alexander </a:t>
            </a:r>
            <a:r>
              <a:rPr lang="en-US" altLang="en-US" sz="6700" dirty="0" err="1">
                <a:solidFill>
                  <a:srgbClr val="FF0000"/>
                </a:solidFill>
              </a:rPr>
              <a:t>Chefranov</a:t>
            </a:r>
            <a:endParaRPr lang="tr-TR" altLang="en-US" sz="6700" dirty="0">
              <a:solidFill>
                <a:srgbClr val="FF0000"/>
              </a:solidFill>
            </a:endParaRPr>
          </a:p>
          <a:p>
            <a:pPr eaLnBrk="1" hangingPunct="1"/>
            <a:r>
              <a:rPr lang="tr-TR" altLang="en-US" sz="6700" dirty="0">
                <a:solidFill>
                  <a:srgbClr val="FF0000"/>
                </a:solidFill>
              </a:rPr>
              <a:t>Room: CMPE 2</a:t>
            </a:r>
            <a:r>
              <a:rPr lang="en-US" altLang="en-US" sz="6700" dirty="0">
                <a:solidFill>
                  <a:srgbClr val="FF0000"/>
                </a:solidFill>
              </a:rPr>
              <a:t>19</a:t>
            </a:r>
            <a:endParaRPr lang="tr-TR" altLang="en-US" sz="6700" dirty="0">
              <a:solidFill>
                <a:srgbClr val="FF0000"/>
              </a:solidFill>
            </a:endParaRPr>
          </a:p>
          <a:p>
            <a:pPr eaLnBrk="1" hangingPunct="1"/>
            <a:r>
              <a:rPr lang="tr-TR" altLang="en-US" sz="6700" dirty="0">
                <a:solidFill>
                  <a:srgbClr val="FF0000"/>
                </a:solidFill>
              </a:rPr>
              <a:t>Email: </a:t>
            </a:r>
            <a:r>
              <a:rPr lang="en-US" altLang="en-US" sz="6700" dirty="0" err="1">
                <a:solidFill>
                  <a:srgbClr val="FF0000"/>
                </a:solidFill>
                <a:hlinkClick r:id="rId2"/>
              </a:rPr>
              <a:t>Alexander.chefranov</a:t>
            </a:r>
            <a:r>
              <a:rPr lang="tr-TR" altLang="en-US" sz="6700" dirty="0">
                <a:solidFill>
                  <a:srgbClr val="FF0000"/>
                </a:solidFill>
                <a:hlinkClick r:id="rId2"/>
              </a:rPr>
              <a:t>@emu.edu.tr</a:t>
            </a:r>
            <a:endParaRPr lang="en-US" altLang="en-US" sz="6700" dirty="0">
              <a:solidFill>
                <a:srgbClr val="FF0000"/>
              </a:solidFill>
            </a:endParaRPr>
          </a:p>
          <a:p>
            <a:pPr eaLnBrk="1" hangingPunct="1"/>
            <a:endParaRPr lang="en-US" altLang="en-US" dirty="0">
              <a:solidFill>
                <a:srgbClr val="FF0000"/>
              </a:solidFill>
            </a:endParaRPr>
          </a:p>
          <a:p>
            <a:pPr eaLnBrk="1" hangingPunct="1"/>
            <a:r>
              <a:rPr lang="en-US" altLang="en-US" dirty="0">
                <a:solidFill>
                  <a:schemeClr val="tx2"/>
                </a:solidFill>
              </a:rPr>
              <a:t>You can reach to me from:</a:t>
            </a:r>
          </a:p>
          <a:p>
            <a:pPr eaLnBrk="1" hangingPunct="1"/>
            <a:r>
              <a:rPr lang="en-US" altLang="en-US" dirty="0">
                <a:solidFill>
                  <a:schemeClr val="tx2"/>
                </a:solidFill>
              </a:rPr>
              <a:t>MS Teams/e-mail</a:t>
            </a:r>
            <a:endParaRPr lang="tr-TR" altLang="en-US" dirty="0">
              <a:solidFill>
                <a:schemeClr val="tx2"/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Prepared by Assoc. Prof. Dr. Duygu Çelik Ertuğrul</a:t>
            </a:r>
          </a:p>
        </p:txBody>
      </p:sp>
    </p:spTree>
    <p:extLst>
      <p:ext uri="{BB962C8B-B14F-4D97-AF65-F5344CB8AC3E}">
        <p14:creationId xmlns:p14="http://schemas.microsoft.com/office/powerpoint/2010/main" val="29821836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Freeform: Shape 74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515125" y="1153572"/>
            <a:ext cx="2400300" cy="4461163"/>
          </a:xfrm>
        </p:spPr>
        <p:txBody>
          <a:bodyPr>
            <a:normAutofit/>
          </a:bodyPr>
          <a:lstStyle/>
          <a:p>
            <a:r>
              <a:rPr lang="tr-TR" sz="3700" dirty="0">
                <a:solidFill>
                  <a:srgbClr val="FFFFFF"/>
                </a:solidFill>
              </a:rPr>
              <a:t>TOOLS</a:t>
            </a:r>
            <a:endParaRPr lang="en-US" sz="3700" dirty="0">
              <a:solidFill>
                <a:srgbClr val="FFFFFF"/>
              </a:solidFill>
            </a:endParaRPr>
          </a:p>
        </p:txBody>
      </p:sp>
      <p:sp>
        <p:nvSpPr>
          <p:cNvPr id="77" name="Arc 76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3335480" y="136525"/>
            <a:ext cx="5557000" cy="6584949"/>
          </a:xfrm>
        </p:spPr>
        <p:txBody>
          <a:bodyPr anchor="ctr">
            <a:normAutofit lnSpcReduction="10000"/>
          </a:bodyPr>
          <a:lstStyle/>
          <a:p>
            <a: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tr-TR" sz="1600" b="1" dirty="0"/>
              <a:t>User Interface Design: https://mockitt.wondershare.com/software-design/ui-design-software.html</a:t>
            </a:r>
            <a:endParaRPr lang="en-US" sz="1600" b="1" dirty="0"/>
          </a:p>
          <a:p>
            <a: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tr-TR" sz="1600" dirty="0"/>
              <a:t>SketchUp (2D/3D User Interfaces, others,etc),</a:t>
            </a:r>
            <a:r>
              <a:rPr lang="en-US" sz="1600" dirty="0"/>
              <a:t> </a:t>
            </a:r>
            <a:r>
              <a:rPr lang="tr-TR" sz="1600" dirty="0">
                <a:hlinkClick r:id="rId2"/>
              </a:rPr>
              <a:t>https://www.youtube.com/watch?v=k46nr-42Mu0</a:t>
            </a:r>
            <a:r>
              <a:rPr lang="tr-TR" sz="1600" dirty="0"/>
              <a:t> 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tr-TR" sz="1600" b="1" dirty="0"/>
              <a:t>User </a:t>
            </a:r>
            <a:r>
              <a:rPr lang="tr-TR" sz="1600" b="1" dirty="0" err="1"/>
              <a:t>Interface</a:t>
            </a:r>
            <a:r>
              <a:rPr lang="tr-TR" sz="1600" b="1" dirty="0"/>
              <a:t> Design: </a:t>
            </a:r>
            <a:r>
              <a:rPr lang="tr-TR" sz="1600" dirty="0" err="1"/>
              <a:t>MockFlow</a:t>
            </a:r>
            <a:r>
              <a:rPr lang="tr-TR" sz="1600" dirty="0"/>
              <a:t> </a:t>
            </a:r>
            <a:r>
              <a:rPr lang="tr-TR" sz="1600" dirty="0" err="1"/>
              <a:t>Tool</a:t>
            </a:r>
            <a:r>
              <a:rPr lang="tr-TR" sz="1600" dirty="0"/>
              <a:t>, </a:t>
            </a:r>
            <a:r>
              <a:rPr lang="tr-TR" sz="1600" dirty="0">
                <a:hlinkClick r:id="rId3"/>
              </a:rPr>
              <a:t>https://www.youtube.com/watch?v=lD5lT3LX0Ck</a:t>
            </a:r>
            <a:r>
              <a:rPr lang="tr-TR" sz="1600" dirty="0"/>
              <a:t> </a:t>
            </a:r>
            <a:endParaRPr lang="en-US" sz="1600" dirty="0"/>
          </a:p>
          <a:p>
            <a: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tr-TR" sz="1600" b="1" dirty="0"/>
              <a:t>User </a:t>
            </a:r>
            <a:r>
              <a:rPr lang="tr-TR" sz="1600" b="1" dirty="0" err="1"/>
              <a:t>Interface</a:t>
            </a:r>
            <a:r>
              <a:rPr lang="tr-TR" sz="1600" b="1" dirty="0"/>
              <a:t> Design: </a:t>
            </a:r>
            <a:r>
              <a:rPr lang="en-US" sz="1600" dirty="0"/>
              <a:t>Adobe XD</a:t>
            </a:r>
            <a:endParaRPr lang="tr-TR" sz="1600" dirty="0"/>
          </a:p>
          <a:p>
            <a: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tr-TR" sz="1600" b="1" dirty="0"/>
              <a:t>Programming: </a:t>
            </a:r>
            <a:r>
              <a:rPr lang="tr-TR" sz="1600" dirty="0"/>
              <a:t>Java</a:t>
            </a:r>
            <a:r>
              <a:rPr lang="en-US" sz="1600" dirty="0"/>
              <a:t> or </a:t>
            </a:r>
            <a:r>
              <a:rPr lang="tr-TR" sz="1600" dirty="0"/>
              <a:t>.NET</a:t>
            </a:r>
            <a:r>
              <a:rPr lang="en-US" sz="1600" dirty="0"/>
              <a:t>, Phyton etc. platforms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tr-TR" sz="1600" b="1" dirty="0"/>
              <a:t>SE</a:t>
            </a:r>
            <a:r>
              <a:rPr lang="en-US" sz="1600" b="1" dirty="0"/>
              <a:t> Design </a:t>
            </a:r>
            <a:r>
              <a:rPr lang="tr-TR" sz="1600" b="1" dirty="0"/>
              <a:t>Tools: </a:t>
            </a:r>
            <a:r>
              <a:rPr lang="en-US" sz="1600" dirty="0" err="1"/>
              <a:t>Modelio</a:t>
            </a:r>
            <a:r>
              <a:rPr lang="en-US" sz="1600" dirty="0"/>
              <a:t>, Visual Paradigm, www.lucidchart.com,  www.edrawsoft.com, etc. or another SW tool for design activities. DON’T USE MS VISIO </a:t>
            </a:r>
            <a:r>
              <a:rPr lang="en-US" sz="1600" dirty="0" err="1"/>
              <a:t>etc</a:t>
            </a:r>
            <a:r>
              <a:rPr lang="en-US" sz="1600" dirty="0"/>
              <a:t>…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US" sz="1600" b="1" dirty="0"/>
          </a:p>
          <a:p>
            <a: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600" b="1" dirty="0"/>
              <a:t>LEARN MODELIO TOOL:</a:t>
            </a:r>
          </a:p>
          <a:p>
            <a:pPr marL="400050" lvl="1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600" dirty="0">
                <a:hlinkClick r:id="rId4"/>
              </a:rPr>
              <a:t>https://www.modelio.org/910-modelio/tutorials.html</a:t>
            </a:r>
            <a:endParaRPr lang="en-US" sz="1600" dirty="0"/>
          </a:p>
          <a:p>
            <a:pPr marL="400050" lvl="1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600" dirty="0">
                <a:hlinkClick r:id="rId5"/>
              </a:rPr>
              <a:t>https://www.modeliosoft.com/en/</a:t>
            </a:r>
            <a:endParaRPr lang="en-US" sz="1600" dirty="0"/>
          </a:p>
          <a:p>
            <a:pPr marL="400050" lvl="1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600" dirty="0">
                <a:hlinkClick r:id="rId6"/>
              </a:rPr>
              <a:t>https://www.modelio.org/</a:t>
            </a:r>
            <a:endParaRPr lang="tr-TR" sz="1600" dirty="0"/>
          </a:p>
          <a:p>
            <a:pPr marL="400050" lvl="1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600" dirty="0">
                <a:hlinkClick r:id="rId7"/>
              </a:rPr>
              <a:t>https://www.modeliosoft.com/en/resources/videos-demos.html</a:t>
            </a:r>
            <a:endParaRPr lang="tr-TR" sz="1600" dirty="0"/>
          </a:p>
          <a:p>
            <a:pPr marL="400050" lvl="1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600" dirty="0"/>
              <a:t>https://www.modelio.org/resources-menu/videos.html</a:t>
            </a:r>
            <a:endParaRPr lang="tr-TR" sz="1600" dirty="0"/>
          </a:p>
          <a:p>
            <a: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tr-TR" sz="1600" b="1" dirty="0"/>
              <a:t>Project Management </a:t>
            </a:r>
            <a:r>
              <a:rPr lang="tr-TR" sz="1600" b="1" dirty="0" err="1"/>
              <a:t>Tool</a:t>
            </a:r>
            <a:r>
              <a:rPr lang="tr-TR" sz="1600" b="1" dirty="0"/>
              <a:t>: </a:t>
            </a:r>
            <a:r>
              <a:rPr lang="tr-TR" sz="1600" dirty="0" err="1"/>
              <a:t>Create</a:t>
            </a:r>
            <a:r>
              <a:rPr lang="tr-TR" sz="1600" dirty="0"/>
              <a:t> </a:t>
            </a:r>
            <a:r>
              <a:rPr lang="tr-TR" sz="1600" dirty="0" err="1"/>
              <a:t>your</a:t>
            </a:r>
            <a:r>
              <a:rPr lang="tr-TR" sz="1600" dirty="0"/>
              <a:t> </a:t>
            </a:r>
            <a:r>
              <a:rPr lang="tr-TR" sz="1600" dirty="0" err="1"/>
              <a:t>project</a:t>
            </a:r>
            <a:r>
              <a:rPr lang="tr-TR" sz="1600" dirty="0"/>
              <a:t> </a:t>
            </a:r>
            <a:r>
              <a:rPr lang="tr-TR" sz="1600" dirty="0" err="1"/>
              <a:t>by</a:t>
            </a:r>
            <a:r>
              <a:rPr lang="tr-TR" sz="1600" dirty="0"/>
              <a:t> </a:t>
            </a:r>
            <a:r>
              <a:rPr lang="tr-TR" sz="1600" dirty="0" err="1"/>
              <a:t>using</a:t>
            </a:r>
            <a:r>
              <a:rPr lang="tr-TR" sz="1600" dirty="0"/>
              <a:t> </a:t>
            </a:r>
            <a:r>
              <a:rPr lang="tr-TR" sz="1600" b="1" dirty="0" err="1"/>
              <a:t>the</a:t>
            </a:r>
            <a:r>
              <a:rPr lang="tr-TR" sz="1600" b="1" dirty="0"/>
              <a:t> </a:t>
            </a:r>
            <a:r>
              <a:rPr lang="en-US" sz="1600" b="1" dirty="0"/>
              <a:t>MS Project </a:t>
            </a:r>
            <a:r>
              <a:rPr lang="tr-TR" sz="1600" b="1" dirty="0" err="1"/>
              <a:t>or</a:t>
            </a:r>
            <a:r>
              <a:rPr lang="tr-TR" sz="1600" b="1" dirty="0"/>
              <a:t> MS </a:t>
            </a:r>
            <a:r>
              <a:rPr lang="tr-TR" sz="1600" b="1" dirty="0" err="1"/>
              <a:t>OpenPrj</a:t>
            </a:r>
            <a:r>
              <a:rPr lang="tr-TR" sz="1600" b="1" dirty="0"/>
              <a:t> </a:t>
            </a:r>
            <a:r>
              <a:rPr lang="tr-TR" sz="1600" dirty="0"/>
              <a:t>Tools. </a:t>
            </a:r>
            <a:r>
              <a:rPr lang="en-US" sz="1600" dirty="0"/>
              <a:t>See Tutorial</a:t>
            </a:r>
            <a:r>
              <a:rPr lang="tr-TR" sz="1600" dirty="0"/>
              <a:t>s:</a:t>
            </a:r>
          </a:p>
          <a:p>
            <a:pPr marL="914400" lvl="2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600" dirty="0">
                <a:hlinkClick r:id="rId8"/>
              </a:rPr>
              <a:t>https://www.youtube.com/watch?v=sSS1tu1yQ-Q</a:t>
            </a:r>
            <a:r>
              <a:rPr lang="tr-TR" sz="1600" dirty="0"/>
              <a:t> </a:t>
            </a:r>
            <a:r>
              <a:rPr lang="en-US" sz="1600" dirty="0"/>
              <a:t>  </a:t>
            </a:r>
            <a:endParaRPr lang="tr-TR" sz="1600" dirty="0"/>
          </a:p>
          <a:p>
            <a:pPr marL="914400" lvl="2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600" dirty="0">
                <a:hlinkClick r:id="rId9"/>
              </a:rPr>
              <a:t>https://www.youtube.com/watch?v=yEclUahpSbs</a:t>
            </a:r>
            <a:endParaRPr lang="tr-TR" sz="1600" dirty="0"/>
          </a:p>
          <a:p>
            <a:pPr marL="914400" lvl="2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600" dirty="0">
                <a:hlinkClick r:id="rId10"/>
              </a:rPr>
              <a:t>https://www.youtube.com/watch?v=4mfgajCVTvU</a:t>
            </a:r>
            <a:endParaRPr lang="en-US" sz="1600" dirty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156173" y="6356350"/>
            <a:ext cx="1359176" cy="365125"/>
          </a:xfrm>
        </p:spPr>
        <p:txBody>
          <a:bodyPr>
            <a:norm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fld id="{81A0FCFC-BB56-4365-B4F0-197B440B64C5}" type="slidenum">
              <a:rPr lang="en-US" sz="1900" u="none" smtClean="0"/>
              <a:pPr eaLnBrk="1" hangingPunct="1">
                <a:lnSpc>
                  <a:spcPct val="90000"/>
                </a:lnSpc>
                <a:spcAft>
                  <a:spcPts val="600"/>
                </a:spcAft>
              </a:pPr>
              <a:t>10</a:t>
            </a:fld>
            <a:endParaRPr lang="en-US" sz="1900" u="none"/>
          </a:p>
        </p:txBody>
      </p:sp>
    </p:spTree>
    <p:extLst>
      <p:ext uri="{BB962C8B-B14F-4D97-AF65-F5344CB8AC3E}">
        <p14:creationId xmlns:p14="http://schemas.microsoft.com/office/powerpoint/2010/main" val="28172715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2540" y="3335867"/>
            <a:ext cx="246888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330" y="623275"/>
            <a:ext cx="8178790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63930" y="1050595"/>
            <a:ext cx="6056111" cy="1618489"/>
          </a:xfrm>
        </p:spPr>
        <p:txBody>
          <a:bodyPr anchor="ctr">
            <a:normAutofit/>
          </a:bodyPr>
          <a:lstStyle/>
          <a:p>
            <a:r>
              <a:rPr lang="en-US" sz="6300"/>
              <a:t>3</a:t>
            </a:r>
            <a:r>
              <a:rPr lang="tr-TR" sz="6300"/>
              <a:t> REPORTS</a:t>
            </a:r>
            <a:endParaRPr lang="en-US" sz="630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63930" y="2969469"/>
            <a:ext cx="6560398" cy="2800395"/>
          </a:xfrm>
        </p:spPr>
        <p:txBody>
          <a:bodyPr anchor="t">
            <a:normAutofit/>
          </a:bodyPr>
          <a:lstStyle/>
          <a:p>
            <a:r>
              <a:rPr lang="tr-TR" sz="2100" u="sng" dirty="0"/>
              <a:t>SEE PROJECT_PACKAGE </a:t>
            </a:r>
            <a:r>
              <a:rPr lang="tr-TR" sz="2100" u="sng" dirty="0" err="1"/>
              <a:t>folder</a:t>
            </a:r>
            <a:r>
              <a:rPr lang="tr-TR" sz="2100" u="sng" dirty="0"/>
              <a:t> </a:t>
            </a:r>
          </a:p>
          <a:p>
            <a:pPr lvl="1"/>
            <a:r>
              <a:rPr lang="en-US" sz="2100" dirty="0"/>
              <a:t>1-First_Project_Report_Template-PPM (Proposal)</a:t>
            </a:r>
          </a:p>
          <a:p>
            <a:pPr lvl="1"/>
            <a:r>
              <a:rPr lang="en-US" sz="2100" dirty="0"/>
              <a:t>2-Intermediate_Project_Report_Template-SRS</a:t>
            </a:r>
          </a:p>
          <a:p>
            <a:pPr lvl="1"/>
            <a:r>
              <a:rPr lang="en-US" sz="2100" dirty="0"/>
              <a:t>3-</a:t>
            </a:r>
            <a:r>
              <a:rPr lang="tr-TR" sz="2100" dirty="0"/>
              <a:t>Final</a:t>
            </a:r>
            <a:r>
              <a:rPr lang="en-US" sz="2100" dirty="0"/>
              <a:t>_</a:t>
            </a:r>
            <a:r>
              <a:rPr lang="en-US" sz="2100" dirty="0" err="1"/>
              <a:t>Project_Report_Template</a:t>
            </a:r>
            <a:r>
              <a:rPr lang="en-US" sz="2100" dirty="0"/>
              <a:t>-FINAL</a:t>
            </a:r>
          </a:p>
        </p:txBody>
      </p:sp>
    </p:spTree>
    <p:extLst>
      <p:ext uri="{BB962C8B-B14F-4D97-AF65-F5344CB8AC3E}">
        <p14:creationId xmlns:p14="http://schemas.microsoft.com/office/powerpoint/2010/main" val="42596019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57D4A72-F4F1-498A-B083-59E8C50B78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2"/>
              </a:gs>
              <a:gs pos="25000">
                <a:schemeClr val="accent2"/>
              </a:gs>
              <a:gs pos="94000">
                <a:schemeClr val="accent1"/>
              </a:gs>
              <a:gs pos="100000">
                <a:schemeClr val="accent1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C7FF3303-6FC3-4637-A201-B4CCC1C992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65477" cy="6858000"/>
          </a:xfrm>
          <a:prstGeom prst="rect">
            <a:avLst/>
          </a:prstGeom>
        </p:spPr>
      </p:pic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80059" y="2023236"/>
            <a:ext cx="2744833" cy="2820908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tr-TR" sz="2700">
                <a:solidFill>
                  <a:srgbClr val="FFFFFF"/>
                </a:solidFill>
              </a:rPr>
              <a:t>1</a:t>
            </a:r>
            <a:r>
              <a:rPr lang="en-US" sz="2700">
                <a:solidFill>
                  <a:srgbClr val="FFFFFF"/>
                </a:solidFill>
              </a:rPr>
              <a:t>st STAGE OF YOUR ASSIGNMENT:</a:t>
            </a:r>
            <a:br>
              <a:rPr lang="en-US" sz="2700">
                <a:solidFill>
                  <a:srgbClr val="FFFFFF"/>
                </a:solidFill>
              </a:rPr>
            </a:br>
            <a:r>
              <a:rPr lang="en-US" sz="2700" i="1">
                <a:solidFill>
                  <a:srgbClr val="FFFFFF"/>
                </a:solidFill>
              </a:rPr>
              <a:t>Preapare Your Planning&amp; Management Report (PPM)</a:t>
            </a:r>
          </a:p>
        </p:txBody>
      </p:sp>
      <p:graphicFrame>
        <p:nvGraphicFramePr>
          <p:cNvPr id="5" name="İçerik Yer Tutucusu 2">
            <a:extLst>
              <a:ext uri="{FF2B5EF4-FFF2-40B4-BE49-F238E27FC236}">
                <a16:creationId xmlns:a16="http://schemas.microsoft.com/office/drawing/2014/main" id="{5793190E-26F5-465D-A3D1-DE84D9CF841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45584630"/>
              </p:ext>
            </p:extLst>
          </p:nvPr>
        </p:nvGraphicFramePr>
        <p:xfrm>
          <a:off x="4766310" y="955653"/>
          <a:ext cx="3771900" cy="49478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9418656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561583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7" name="Picture 76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480059" y="2053641"/>
            <a:ext cx="2751871" cy="276009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>
              <a:lnSpc>
                <a:spcPct val="90000"/>
              </a:lnSpc>
            </a:pPr>
            <a:r>
              <a:rPr lang="en-US" sz="24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2nd STAGE OF YOUR ASSIGNMENT:</a:t>
            </a:r>
            <a:br>
              <a:rPr lang="en-US" sz="24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24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INTERMEDIATE PRESENTATION &amp; REPORT</a:t>
            </a:r>
            <a:br>
              <a:rPr lang="en-US" sz="24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24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(Deadline is already announced on website)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F0AB467-C140-4AAE-A352-92E5F39DA0EA}"/>
              </a:ext>
            </a:extLst>
          </p:cNvPr>
          <p:cNvSpPr/>
          <p:nvPr/>
        </p:nvSpPr>
        <p:spPr>
          <a:xfrm>
            <a:off x="4567930" y="801866"/>
            <a:ext cx="3979563" cy="52306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2100" b="1" dirty="0">
                <a:solidFill>
                  <a:srgbClr val="000000"/>
                </a:solidFill>
              </a:rPr>
              <a:t>1-A short intermediate </a:t>
            </a:r>
            <a:r>
              <a:rPr lang="en-US" sz="2100" b="1" u="sng" dirty="0">
                <a:solidFill>
                  <a:srgbClr val="000000"/>
                </a:solidFill>
              </a:rPr>
              <a:t>presentation (15 mins)</a:t>
            </a:r>
          </a:p>
          <a:p>
            <a:pPr lvl="1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tr-TR" sz="2100" b="1" dirty="0" err="1">
                <a:solidFill>
                  <a:srgbClr val="000000"/>
                </a:solidFill>
              </a:rPr>
              <a:t>each</a:t>
            </a:r>
            <a:r>
              <a:rPr lang="tr-TR" sz="2100" b="1" dirty="0">
                <a:solidFill>
                  <a:srgbClr val="000000"/>
                </a:solidFill>
              </a:rPr>
              <a:t> </a:t>
            </a:r>
            <a:r>
              <a:rPr lang="tr-TR" sz="2100" b="1" dirty="0" err="1">
                <a:solidFill>
                  <a:srgbClr val="000000"/>
                </a:solidFill>
              </a:rPr>
              <a:t>member</a:t>
            </a:r>
            <a:r>
              <a:rPr lang="tr-TR" sz="2100" b="1" dirty="0">
                <a:solidFill>
                  <a:srgbClr val="000000"/>
                </a:solidFill>
              </a:rPr>
              <a:t> </a:t>
            </a:r>
            <a:r>
              <a:rPr lang="tr-TR" sz="2100" b="1" dirty="0" err="1">
                <a:solidFill>
                  <a:srgbClr val="000000"/>
                </a:solidFill>
              </a:rPr>
              <a:t>will</a:t>
            </a:r>
            <a:r>
              <a:rPr lang="tr-TR" sz="2100" b="1" dirty="0">
                <a:solidFill>
                  <a:srgbClr val="000000"/>
                </a:solidFill>
              </a:rPr>
              <a:t> talk</a:t>
            </a:r>
            <a:endParaRPr lang="en-US" sz="2100" b="1" dirty="0">
              <a:solidFill>
                <a:srgbClr val="000000"/>
              </a:solidFill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2100" b="1" dirty="0">
                <a:solidFill>
                  <a:srgbClr val="000000"/>
                </a:solidFill>
              </a:rPr>
              <a:t>2-Submit your </a:t>
            </a:r>
            <a:r>
              <a:rPr lang="en-US" sz="2100" b="1" u="sng" dirty="0">
                <a:solidFill>
                  <a:srgbClr val="000000"/>
                </a:solidFill>
              </a:rPr>
              <a:t>SRS documents</a:t>
            </a:r>
            <a:r>
              <a:rPr lang="en-US" sz="2100" b="1" dirty="0">
                <a:solidFill>
                  <a:srgbClr val="000000"/>
                </a:solidFill>
              </a:rPr>
              <a:t> as an intermediate report:</a:t>
            </a:r>
          </a:p>
          <a:p>
            <a:pPr lvl="1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100" b="1" dirty="0" err="1">
                <a:solidFill>
                  <a:srgbClr val="000000"/>
                </a:solidFill>
              </a:rPr>
              <a:t>Intermediate_Project_Report_Template</a:t>
            </a:r>
            <a:r>
              <a:rPr lang="en-US" sz="2100" b="1" dirty="0">
                <a:solidFill>
                  <a:srgbClr val="000000"/>
                </a:solidFill>
              </a:rPr>
              <a:t>-SRS</a:t>
            </a:r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119447" y="6223702"/>
            <a:ext cx="428046" cy="314067"/>
          </a:xfrm>
        </p:spPr>
        <p:txBody>
          <a:bodyPr vert="horz" lIns="91440" tIns="45720" rIns="91440" bIns="45720" rtlCol="0" anchor="ctr">
            <a:norm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Aft>
                <a:spcPts val="600"/>
              </a:spcAft>
            </a:pPr>
            <a:fld id="{CC14AD61-A316-48BE-86B4-989FE27C888F}" type="slidenum">
              <a:rPr lang="en-US" sz="900" u="none">
                <a:solidFill>
                  <a:srgbClr val="898989"/>
                </a:solidFill>
                <a:latin typeface="+mn-lt"/>
              </a:rPr>
              <a:pPr eaLnBrk="1" hangingPunct="1">
                <a:spcAft>
                  <a:spcPts val="600"/>
                </a:spcAft>
              </a:pPr>
              <a:t>13</a:t>
            </a:fld>
            <a:endParaRPr lang="en-US" sz="900" u="none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869175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486696" y="629266"/>
            <a:ext cx="2629122" cy="1622321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>
              <a:lnSpc>
                <a:spcPct val="90000"/>
              </a:lnSpc>
            </a:pPr>
            <a:r>
              <a:rPr lang="en-US" sz="24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A sample of a basic SRS outline-</a:t>
            </a:r>
            <a:r>
              <a:rPr lang="en-US" sz="2400" i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IEEE format.</a:t>
            </a:r>
          </a:p>
        </p:txBody>
      </p:sp>
      <p:sp>
        <p:nvSpPr>
          <p:cNvPr id="4" name="Rectangle 3"/>
          <p:cNvSpPr/>
          <p:nvPr/>
        </p:nvSpPr>
        <p:spPr>
          <a:xfrm>
            <a:off x="486698" y="2438400"/>
            <a:ext cx="2629120" cy="37854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b="1" dirty="0"/>
              <a:t>(Software Requirements Specification Format) 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700" b="1" dirty="0">
              <a:solidFill>
                <a:srgbClr val="FF0000"/>
              </a:solidFill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b="1" dirty="0">
                <a:solidFill>
                  <a:srgbClr val="FF0000"/>
                </a:solidFill>
              </a:rPr>
              <a:t>SEE: </a:t>
            </a:r>
            <a:r>
              <a:rPr lang="en-US" sz="1700" b="1" dirty="0"/>
              <a:t>SRS Examples in STUDENT_PROJECT_PACKAGE folder</a:t>
            </a:r>
          </a:p>
        </p:txBody>
      </p:sp>
      <p:sp>
        <p:nvSpPr>
          <p:cNvPr id="137" name="Rectangle 136">
            <a:extLst>
              <a:ext uri="{FF2B5EF4-FFF2-40B4-BE49-F238E27FC236}">
                <a16:creationId xmlns:a16="http://schemas.microsoft.com/office/drawing/2014/main" id="{5E39A796-BE83-48B1-B33F-35C4A32AAB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79292" y="0"/>
            <a:ext cx="5664708" cy="6858000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" name="Rounded Rectangle 9">
            <a:extLst>
              <a:ext uri="{FF2B5EF4-FFF2-40B4-BE49-F238E27FC236}">
                <a16:creationId xmlns:a16="http://schemas.microsoft.com/office/drawing/2014/main" id="{72F84B47-E267-4194-8194-831DB7B55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42766" y="557784"/>
            <a:ext cx="4938073" cy="5739187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42" t="13889" r="29722" b="9524"/>
          <a:stretch/>
        </p:blipFill>
        <p:spPr bwMode="auto">
          <a:xfrm>
            <a:off x="4054396" y="1157260"/>
            <a:ext cx="4514498" cy="4540233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292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Aft>
                <a:spcPts val="600"/>
              </a:spcAft>
            </a:pPr>
            <a:fld id="{AC816EE2-6898-434E-80DE-3BEA521DA1E7}" type="slidenum">
              <a:rPr lang="en-US" sz="1200" u="none">
                <a:solidFill>
                  <a:srgbClr val="303030"/>
                </a:solidFill>
                <a:latin typeface="+mn-lt"/>
              </a:rPr>
              <a:pPr eaLnBrk="1" hangingPunct="1">
                <a:spcAft>
                  <a:spcPts val="600"/>
                </a:spcAft>
              </a:pPr>
              <a:t>14</a:t>
            </a:fld>
            <a:endParaRPr lang="en-US" sz="1200" u="none">
              <a:solidFill>
                <a:srgbClr val="30303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496343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561583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8000"/>
          </a:xfrm>
          <a:prstGeom prst="rect">
            <a:avLst/>
          </a:prstGeom>
          <a:gradFill>
            <a:gsLst>
              <a:gs pos="0">
                <a:schemeClr val="accent2"/>
              </a:gs>
              <a:gs pos="25000">
                <a:schemeClr val="accent2"/>
              </a:gs>
              <a:gs pos="94000">
                <a:schemeClr val="accent1"/>
              </a:gs>
              <a:gs pos="100000">
                <a:schemeClr val="accent1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7" name="Picture 76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480059" y="2053641"/>
            <a:ext cx="2751871" cy="2760098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400">
                <a:solidFill>
                  <a:srgbClr val="FFFFFF"/>
                </a:solidFill>
              </a:rPr>
              <a:t>3</a:t>
            </a:r>
            <a:r>
              <a:rPr lang="en-US" sz="2400" baseline="30000">
                <a:solidFill>
                  <a:srgbClr val="FFFFFF"/>
                </a:solidFill>
              </a:rPr>
              <a:t>rd</a:t>
            </a:r>
            <a:r>
              <a:rPr lang="en-US" sz="2400">
                <a:solidFill>
                  <a:srgbClr val="FFFFFF"/>
                </a:solidFill>
              </a:rPr>
              <a:t> STAGE OF YOUR ASSIGNMENT:</a:t>
            </a:r>
            <a:br>
              <a:rPr lang="en-US" sz="2400">
                <a:solidFill>
                  <a:srgbClr val="FFFFFF"/>
                </a:solidFill>
              </a:rPr>
            </a:br>
            <a:r>
              <a:rPr lang="tr-TR" sz="2400" b="1">
                <a:solidFill>
                  <a:srgbClr val="FFFFFF"/>
                </a:solidFill>
              </a:rPr>
              <a:t>FINAL PRESENTATION &amp; REPORT</a:t>
            </a:r>
            <a:br>
              <a:rPr lang="tr-TR" sz="2400" b="1">
                <a:solidFill>
                  <a:srgbClr val="FFFFFF"/>
                </a:solidFill>
              </a:rPr>
            </a:br>
            <a:r>
              <a:rPr lang="tr-TR" sz="2400" b="1">
                <a:solidFill>
                  <a:srgbClr val="FFFFFF"/>
                </a:solidFill>
              </a:rPr>
              <a:t>(</a:t>
            </a:r>
            <a:r>
              <a:rPr lang="en-US" sz="2400" b="1">
                <a:solidFill>
                  <a:srgbClr val="FFFFFF"/>
                </a:solidFill>
              </a:rPr>
              <a:t>Deadline is already announced on website</a:t>
            </a:r>
            <a:r>
              <a:rPr lang="tr-TR" sz="2400" b="1">
                <a:solidFill>
                  <a:srgbClr val="FFFFFF"/>
                </a:solidFill>
              </a:rPr>
              <a:t>)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4567930" y="801866"/>
            <a:ext cx="4096011" cy="5230634"/>
          </a:xfrm>
        </p:spPr>
        <p:txBody>
          <a:bodyPr anchor="ctr">
            <a:norm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tr-TR" sz="1800" dirty="0">
                <a:solidFill>
                  <a:srgbClr val="000000"/>
                </a:solidFill>
              </a:rPr>
              <a:t>Final Presentation (</a:t>
            </a:r>
            <a:r>
              <a:rPr lang="tr-TR" sz="1800" dirty="0" err="1">
                <a:solidFill>
                  <a:srgbClr val="000000"/>
                </a:solidFill>
              </a:rPr>
              <a:t>each</a:t>
            </a:r>
            <a:r>
              <a:rPr lang="tr-TR" sz="1800" dirty="0">
                <a:solidFill>
                  <a:srgbClr val="000000"/>
                </a:solidFill>
              </a:rPr>
              <a:t> </a:t>
            </a:r>
            <a:r>
              <a:rPr lang="tr-TR" sz="1800" dirty="0" err="1">
                <a:solidFill>
                  <a:srgbClr val="000000"/>
                </a:solidFill>
              </a:rPr>
              <a:t>member</a:t>
            </a:r>
            <a:r>
              <a:rPr lang="tr-TR" sz="1800" dirty="0">
                <a:solidFill>
                  <a:srgbClr val="000000"/>
                </a:solidFill>
              </a:rPr>
              <a:t> </a:t>
            </a:r>
            <a:r>
              <a:rPr lang="tr-TR" sz="1800" dirty="0" err="1">
                <a:solidFill>
                  <a:srgbClr val="000000"/>
                </a:solidFill>
              </a:rPr>
              <a:t>will</a:t>
            </a:r>
            <a:r>
              <a:rPr lang="tr-TR" sz="1800" dirty="0">
                <a:solidFill>
                  <a:srgbClr val="000000"/>
                </a:solidFill>
              </a:rPr>
              <a:t> talk)</a:t>
            </a:r>
          </a:p>
          <a:p>
            <a:pPr lvl="1" algn="just">
              <a:lnSpc>
                <a:spcPct val="90000"/>
              </a:lnSpc>
            </a:pPr>
            <a:r>
              <a:rPr lang="tr-TR" sz="1800" dirty="0">
                <a:solidFill>
                  <a:srgbClr val="000000"/>
                </a:solidFill>
              </a:rPr>
              <a:t>Presentation</a:t>
            </a:r>
          </a:p>
          <a:p>
            <a:pPr lvl="2" algn="just">
              <a:lnSpc>
                <a:spcPct val="90000"/>
              </a:lnSpc>
            </a:pPr>
            <a:r>
              <a:rPr lang="tr-TR" sz="1800" dirty="0">
                <a:solidFill>
                  <a:srgbClr val="000000"/>
                </a:solidFill>
              </a:rPr>
              <a:t>Design of </a:t>
            </a:r>
            <a:r>
              <a:rPr lang="en-US" sz="1800" dirty="0">
                <a:solidFill>
                  <a:srgbClr val="000000"/>
                </a:solidFill>
              </a:rPr>
              <a:t>System </a:t>
            </a:r>
            <a:r>
              <a:rPr lang="tr-TR" sz="1800" dirty="0" err="1">
                <a:solidFill>
                  <a:srgbClr val="000000"/>
                </a:solidFill>
              </a:rPr>
              <a:t>Modules</a:t>
            </a:r>
            <a:endParaRPr lang="tr-TR" sz="1800" dirty="0">
              <a:solidFill>
                <a:srgbClr val="000000"/>
              </a:solidFill>
            </a:endParaRPr>
          </a:p>
          <a:p>
            <a:pPr lvl="2" algn="just">
              <a:lnSpc>
                <a:spcPct val="90000"/>
              </a:lnSpc>
            </a:pPr>
            <a:r>
              <a:rPr lang="tr-TR" sz="1800" dirty="0">
                <a:solidFill>
                  <a:srgbClr val="000000"/>
                </a:solidFill>
              </a:rPr>
              <a:t>Demo of </a:t>
            </a:r>
            <a:r>
              <a:rPr lang="tr-TR" sz="1800" dirty="0" err="1">
                <a:solidFill>
                  <a:srgbClr val="000000"/>
                </a:solidFill>
              </a:rPr>
              <a:t>Prototype</a:t>
            </a:r>
            <a:r>
              <a:rPr lang="tr-TR" sz="1800" dirty="0">
                <a:solidFill>
                  <a:srgbClr val="000000"/>
                </a:solidFill>
              </a:rPr>
              <a:t> </a:t>
            </a:r>
            <a:r>
              <a:rPr lang="tr-TR" sz="1800" dirty="0" err="1">
                <a:solidFill>
                  <a:srgbClr val="000000"/>
                </a:solidFill>
              </a:rPr>
              <a:t>System</a:t>
            </a:r>
            <a:r>
              <a:rPr lang="en-US" sz="1800" dirty="0">
                <a:solidFill>
                  <a:srgbClr val="000000"/>
                </a:solidFill>
              </a:rPr>
              <a:t> (</a:t>
            </a:r>
            <a:r>
              <a:rPr lang="en-US" sz="1800" b="1" dirty="0">
                <a:solidFill>
                  <a:srgbClr val="000000"/>
                </a:solidFill>
              </a:rPr>
              <a:t>OPTIONAL</a:t>
            </a:r>
            <a:r>
              <a:rPr lang="en-US" sz="1800" dirty="0">
                <a:solidFill>
                  <a:srgbClr val="000000"/>
                </a:solidFill>
              </a:rPr>
              <a:t>)</a:t>
            </a:r>
            <a:endParaRPr lang="tr-TR" sz="1800" dirty="0">
              <a:solidFill>
                <a:srgbClr val="000000"/>
              </a:solidFill>
            </a:endParaRPr>
          </a:p>
          <a:p>
            <a:pPr lvl="1" algn="just">
              <a:lnSpc>
                <a:spcPct val="90000"/>
              </a:lnSpc>
            </a:pPr>
            <a:r>
              <a:rPr lang="tr-TR" sz="1800" dirty="0" err="1">
                <a:solidFill>
                  <a:srgbClr val="000000"/>
                </a:solidFill>
              </a:rPr>
              <a:t>Final_Project_Report_Template</a:t>
            </a:r>
            <a:r>
              <a:rPr lang="tr-TR" sz="1800" dirty="0">
                <a:solidFill>
                  <a:srgbClr val="000000"/>
                </a:solidFill>
              </a:rPr>
              <a:t>-FINAL </a:t>
            </a:r>
            <a:r>
              <a:rPr lang="tr-TR" sz="1800" dirty="0" err="1">
                <a:solidFill>
                  <a:srgbClr val="000000"/>
                </a:solidFill>
              </a:rPr>
              <a:t>document</a:t>
            </a:r>
            <a:r>
              <a:rPr lang="tr-TR" sz="1800" dirty="0">
                <a:solidFill>
                  <a:srgbClr val="000000"/>
                </a:solidFill>
              </a:rPr>
              <a:t> </a:t>
            </a:r>
            <a:r>
              <a:rPr lang="tr-TR" sz="1800" dirty="0" err="1">
                <a:solidFill>
                  <a:srgbClr val="000000"/>
                </a:solidFill>
              </a:rPr>
              <a:t>contains</a:t>
            </a:r>
            <a:r>
              <a:rPr lang="tr-TR" sz="1800" dirty="0">
                <a:solidFill>
                  <a:srgbClr val="000000"/>
                </a:solidFill>
              </a:rPr>
              <a:t>:</a:t>
            </a:r>
          </a:p>
          <a:p>
            <a:pPr lvl="2">
              <a:lnSpc>
                <a:spcPct val="90000"/>
              </a:lnSpc>
            </a:pPr>
            <a:r>
              <a:rPr lang="tr-TR" sz="1800" dirty="0" err="1">
                <a:solidFill>
                  <a:srgbClr val="000000"/>
                </a:solidFill>
              </a:rPr>
              <a:t>All</a:t>
            </a:r>
            <a:r>
              <a:rPr lang="tr-TR" sz="1800" dirty="0">
                <a:solidFill>
                  <a:srgbClr val="000000"/>
                </a:solidFill>
              </a:rPr>
              <a:t> SDLC </a:t>
            </a:r>
            <a:r>
              <a:rPr lang="tr-TR" sz="1800" dirty="0" err="1">
                <a:solidFill>
                  <a:srgbClr val="000000"/>
                </a:solidFill>
              </a:rPr>
              <a:t>stages</a:t>
            </a:r>
            <a:endParaRPr lang="tr-TR" sz="1800" dirty="0">
              <a:solidFill>
                <a:srgbClr val="000000"/>
              </a:solidFill>
            </a:endParaRPr>
          </a:p>
          <a:p>
            <a:pPr lvl="2">
              <a:lnSpc>
                <a:spcPct val="90000"/>
              </a:lnSpc>
            </a:pPr>
            <a:r>
              <a:rPr lang="tr-TR" sz="1800" dirty="0" err="1">
                <a:solidFill>
                  <a:srgbClr val="000000"/>
                </a:solidFill>
              </a:rPr>
              <a:t>All</a:t>
            </a:r>
            <a:r>
              <a:rPr lang="tr-TR" sz="1800" dirty="0">
                <a:solidFill>
                  <a:srgbClr val="000000"/>
                </a:solidFill>
              </a:rPr>
              <a:t> </a:t>
            </a:r>
            <a:r>
              <a:rPr lang="tr-TR" sz="1800" dirty="0" err="1">
                <a:solidFill>
                  <a:srgbClr val="000000"/>
                </a:solidFill>
              </a:rPr>
              <a:t>planning</a:t>
            </a:r>
            <a:r>
              <a:rPr lang="tr-TR" sz="1800" dirty="0">
                <a:solidFill>
                  <a:srgbClr val="000000"/>
                </a:solidFill>
              </a:rPr>
              <a:t> </a:t>
            </a:r>
            <a:r>
              <a:rPr lang="tr-TR" sz="1800" dirty="0" err="1">
                <a:solidFill>
                  <a:srgbClr val="000000"/>
                </a:solidFill>
              </a:rPr>
              <a:t>documents</a:t>
            </a:r>
            <a:r>
              <a:rPr lang="tr-TR" sz="1800" dirty="0">
                <a:solidFill>
                  <a:srgbClr val="000000"/>
                </a:solidFill>
              </a:rPr>
              <a:t> on </a:t>
            </a:r>
            <a:r>
              <a:rPr lang="tr-TR" sz="1800" dirty="0" err="1">
                <a:solidFill>
                  <a:srgbClr val="000000"/>
                </a:solidFill>
              </a:rPr>
              <a:t>the</a:t>
            </a:r>
            <a:r>
              <a:rPr lang="tr-TR" sz="1800" dirty="0">
                <a:solidFill>
                  <a:srgbClr val="000000"/>
                </a:solidFill>
              </a:rPr>
              <a:t> MS Project </a:t>
            </a:r>
            <a:r>
              <a:rPr lang="tr-TR" sz="1800" dirty="0" err="1">
                <a:solidFill>
                  <a:srgbClr val="000000"/>
                </a:solidFill>
              </a:rPr>
              <a:t>Tool</a:t>
            </a:r>
            <a:r>
              <a:rPr lang="tr-TR" sz="1800" dirty="0">
                <a:solidFill>
                  <a:srgbClr val="000000"/>
                </a:solidFill>
              </a:rPr>
              <a:t> </a:t>
            </a:r>
            <a:r>
              <a:rPr lang="tr-TR" sz="1800" dirty="0" err="1">
                <a:solidFill>
                  <a:srgbClr val="000000"/>
                </a:solidFill>
              </a:rPr>
              <a:t>or</a:t>
            </a:r>
            <a:r>
              <a:rPr lang="tr-TR" sz="1800" dirty="0">
                <a:solidFill>
                  <a:srgbClr val="000000"/>
                </a:solidFill>
              </a:rPr>
              <a:t> </a:t>
            </a:r>
            <a:r>
              <a:rPr lang="tr-TR" sz="1800" dirty="0" err="1">
                <a:solidFill>
                  <a:srgbClr val="000000"/>
                </a:solidFill>
              </a:rPr>
              <a:t>OpenPrj</a:t>
            </a:r>
            <a:r>
              <a:rPr lang="tr-TR" sz="1800" dirty="0">
                <a:solidFill>
                  <a:srgbClr val="000000"/>
                </a:solidFill>
              </a:rPr>
              <a:t>, IBM </a:t>
            </a:r>
            <a:r>
              <a:rPr lang="tr-TR" sz="1800" dirty="0" err="1">
                <a:solidFill>
                  <a:srgbClr val="000000"/>
                </a:solidFill>
              </a:rPr>
              <a:t>Rat</a:t>
            </a:r>
            <a:r>
              <a:rPr lang="tr-TR" sz="1800" dirty="0">
                <a:solidFill>
                  <a:srgbClr val="000000"/>
                </a:solidFill>
              </a:rPr>
              <a:t>. Tools</a:t>
            </a:r>
          </a:p>
          <a:p>
            <a:pPr lvl="2">
              <a:lnSpc>
                <a:spcPct val="90000"/>
              </a:lnSpc>
            </a:pPr>
            <a:r>
              <a:rPr lang="tr-TR" sz="1800" dirty="0" err="1">
                <a:solidFill>
                  <a:srgbClr val="000000"/>
                </a:solidFill>
              </a:rPr>
              <a:t>All</a:t>
            </a:r>
            <a:r>
              <a:rPr lang="tr-TR" sz="1800" dirty="0">
                <a:solidFill>
                  <a:srgbClr val="000000"/>
                </a:solidFill>
              </a:rPr>
              <a:t> </a:t>
            </a:r>
            <a:r>
              <a:rPr lang="tr-TR" sz="1800" dirty="0" err="1">
                <a:solidFill>
                  <a:srgbClr val="000000"/>
                </a:solidFill>
              </a:rPr>
              <a:t>design</a:t>
            </a:r>
            <a:r>
              <a:rPr lang="tr-TR" sz="1800" dirty="0">
                <a:solidFill>
                  <a:srgbClr val="000000"/>
                </a:solidFill>
              </a:rPr>
              <a:t> </a:t>
            </a:r>
            <a:r>
              <a:rPr lang="tr-TR" sz="1800" dirty="0" err="1">
                <a:solidFill>
                  <a:srgbClr val="000000"/>
                </a:solidFill>
              </a:rPr>
              <a:t>documents</a:t>
            </a:r>
            <a:r>
              <a:rPr lang="tr-TR" sz="1800" dirty="0">
                <a:solidFill>
                  <a:srgbClr val="000000"/>
                </a:solidFill>
              </a:rPr>
              <a:t> on </a:t>
            </a:r>
            <a:r>
              <a:rPr lang="tr-TR" sz="1800" dirty="0" err="1">
                <a:solidFill>
                  <a:srgbClr val="000000"/>
                </a:solidFill>
              </a:rPr>
              <a:t>the</a:t>
            </a:r>
            <a:r>
              <a:rPr lang="tr-TR" sz="1800" dirty="0">
                <a:solidFill>
                  <a:srgbClr val="000000"/>
                </a:solidFill>
              </a:rPr>
              <a:t> </a:t>
            </a:r>
            <a:r>
              <a:rPr lang="tr-TR" sz="1800" dirty="0" err="1">
                <a:solidFill>
                  <a:srgbClr val="000000"/>
                </a:solidFill>
              </a:rPr>
              <a:t>Modelio</a:t>
            </a:r>
            <a:r>
              <a:rPr lang="tr-TR" sz="1800" dirty="0">
                <a:solidFill>
                  <a:srgbClr val="000000"/>
                </a:solidFill>
              </a:rPr>
              <a:t>, </a:t>
            </a:r>
            <a:r>
              <a:rPr lang="en-US" sz="1800" dirty="0" err="1">
                <a:solidFill>
                  <a:srgbClr val="000000"/>
                </a:solidFill>
              </a:rPr>
              <a:t>iodraw</a:t>
            </a:r>
            <a:r>
              <a:rPr lang="en-US" sz="1800" dirty="0">
                <a:solidFill>
                  <a:srgbClr val="000000"/>
                </a:solidFill>
              </a:rPr>
              <a:t>, </a:t>
            </a:r>
            <a:r>
              <a:rPr lang="tr-TR" sz="1800" dirty="0">
                <a:solidFill>
                  <a:srgbClr val="000000"/>
                </a:solidFill>
              </a:rPr>
              <a:t>Visual </a:t>
            </a:r>
            <a:r>
              <a:rPr lang="tr-TR" sz="1800" dirty="0" err="1">
                <a:solidFill>
                  <a:srgbClr val="000000"/>
                </a:solidFill>
              </a:rPr>
              <a:t>Paradigm</a:t>
            </a:r>
            <a:r>
              <a:rPr lang="tr-TR" sz="1800" dirty="0">
                <a:solidFill>
                  <a:srgbClr val="000000"/>
                </a:solidFill>
              </a:rPr>
              <a:t>, </a:t>
            </a:r>
            <a:r>
              <a:rPr lang="tr-TR" sz="1800" dirty="0" err="1">
                <a:solidFill>
                  <a:srgbClr val="000000"/>
                </a:solidFill>
              </a:rPr>
              <a:t>or</a:t>
            </a:r>
            <a:r>
              <a:rPr lang="tr-TR" sz="1800" dirty="0">
                <a:solidFill>
                  <a:srgbClr val="000000"/>
                </a:solidFill>
              </a:rPr>
              <a:t> IBM </a:t>
            </a:r>
            <a:r>
              <a:rPr lang="tr-TR" sz="1800" dirty="0" err="1">
                <a:solidFill>
                  <a:srgbClr val="000000"/>
                </a:solidFill>
              </a:rPr>
              <a:t>Rational</a:t>
            </a:r>
            <a:r>
              <a:rPr lang="tr-TR" sz="1800" dirty="0">
                <a:solidFill>
                  <a:srgbClr val="000000"/>
                </a:solidFill>
              </a:rPr>
              <a:t>, </a:t>
            </a:r>
            <a:r>
              <a:rPr lang="tr-TR" sz="1800" dirty="0" err="1">
                <a:solidFill>
                  <a:srgbClr val="000000"/>
                </a:solidFill>
              </a:rPr>
              <a:t>etc</a:t>
            </a:r>
            <a:r>
              <a:rPr lang="tr-TR" sz="1800" dirty="0">
                <a:solidFill>
                  <a:srgbClr val="000000"/>
                </a:solidFill>
              </a:rPr>
              <a:t>.</a:t>
            </a:r>
          </a:p>
          <a:p>
            <a:pPr lvl="2">
              <a:lnSpc>
                <a:spcPct val="90000"/>
              </a:lnSpc>
            </a:pPr>
            <a:r>
              <a:rPr lang="tr-TR" sz="1800" dirty="0" err="1">
                <a:solidFill>
                  <a:srgbClr val="000000"/>
                </a:solidFill>
              </a:rPr>
              <a:t>All</a:t>
            </a:r>
            <a:r>
              <a:rPr lang="tr-TR" sz="1800" dirty="0">
                <a:solidFill>
                  <a:srgbClr val="000000"/>
                </a:solidFill>
              </a:rPr>
              <a:t> </a:t>
            </a:r>
            <a:r>
              <a:rPr lang="tr-TR" sz="1800" dirty="0" err="1">
                <a:solidFill>
                  <a:srgbClr val="000000"/>
                </a:solidFill>
              </a:rPr>
              <a:t>performed</a:t>
            </a:r>
            <a:r>
              <a:rPr lang="tr-TR" sz="1800" dirty="0">
                <a:solidFill>
                  <a:srgbClr val="000000"/>
                </a:solidFill>
              </a:rPr>
              <a:t> </a:t>
            </a:r>
            <a:r>
              <a:rPr lang="tr-TR" sz="1800" dirty="0" err="1">
                <a:solidFill>
                  <a:srgbClr val="000000"/>
                </a:solidFill>
              </a:rPr>
              <a:t>documentations</a:t>
            </a:r>
            <a:r>
              <a:rPr lang="tr-TR" sz="1800" dirty="0">
                <a:solidFill>
                  <a:srgbClr val="000000"/>
                </a:solidFill>
              </a:rPr>
              <a:t> (</a:t>
            </a:r>
            <a:r>
              <a:rPr lang="tr-TR" sz="1800" dirty="0" err="1">
                <a:solidFill>
                  <a:srgbClr val="000000"/>
                </a:solidFill>
              </a:rPr>
              <a:t>design</a:t>
            </a:r>
            <a:r>
              <a:rPr lang="tr-TR" sz="1800" dirty="0">
                <a:solidFill>
                  <a:srgbClr val="000000"/>
                </a:solidFill>
              </a:rPr>
              <a:t>, test,…)</a:t>
            </a:r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119447" y="6223702"/>
            <a:ext cx="428046" cy="314067"/>
          </a:xfrm>
        </p:spPr>
        <p:txBody>
          <a:bodyPr>
            <a:norm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Aft>
                <a:spcPts val="600"/>
              </a:spcAft>
            </a:pPr>
            <a:fld id="{655FEBD8-5E03-49F3-8B56-9E838D97533C}" type="slidenum">
              <a:rPr lang="en-US" sz="900" u="none">
                <a:solidFill>
                  <a:srgbClr val="898989"/>
                </a:solidFill>
              </a:rPr>
              <a:pPr eaLnBrk="1" hangingPunct="1">
                <a:spcAft>
                  <a:spcPts val="600"/>
                </a:spcAft>
              </a:pPr>
              <a:t>15</a:t>
            </a:fld>
            <a:endParaRPr lang="en-US" sz="900" u="none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63270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CB6C291-6CAF-46DF-ACFF-AADF0FD03F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82719" cy="6858000"/>
          </a:xfrm>
          <a:prstGeom prst="rect">
            <a:avLst/>
          </a:prstGeom>
          <a:gradFill>
            <a:gsLst>
              <a:gs pos="0">
                <a:schemeClr val="accent2"/>
              </a:gs>
              <a:gs pos="25000">
                <a:schemeClr val="accent2"/>
              </a:gs>
              <a:gs pos="94000">
                <a:schemeClr val="accent1"/>
              </a:gs>
              <a:gs pos="100000">
                <a:schemeClr val="accent1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1EBADBCA-DA20-4279-93C6-011DEF18AA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953" t="3964" b="3964"/>
          <a:stretch>
            <a:fillRect/>
          </a:stretch>
        </p:blipFill>
        <p:spPr>
          <a:xfrm>
            <a:off x="0" y="1"/>
            <a:ext cx="5665603" cy="6857999"/>
          </a:xfrm>
          <a:custGeom>
            <a:avLst/>
            <a:gdLst>
              <a:gd name="connsiteX0" fmla="*/ 0 w 7554138"/>
              <a:gd name="connsiteY0" fmla="*/ 0 h 6857999"/>
              <a:gd name="connsiteX1" fmla="*/ 7554138 w 7554138"/>
              <a:gd name="connsiteY1" fmla="*/ 0 h 6857999"/>
              <a:gd name="connsiteX2" fmla="*/ 7554138 w 7554138"/>
              <a:gd name="connsiteY2" fmla="*/ 6857999 h 6857999"/>
              <a:gd name="connsiteX3" fmla="*/ 0 w 7554138"/>
              <a:gd name="connsiteY3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54138" h="6857999">
                <a:moveTo>
                  <a:pt x="0" y="0"/>
                </a:moveTo>
                <a:lnTo>
                  <a:pt x="7554138" y="0"/>
                </a:lnTo>
                <a:lnTo>
                  <a:pt x="7554138" y="6857999"/>
                </a:lnTo>
                <a:lnTo>
                  <a:pt x="0" y="6857999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B8A7DAE-B897-49AA-9B01-C044408137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0060" y="1243013"/>
            <a:ext cx="2891790" cy="4371974"/>
          </a:xfrm>
        </p:spPr>
        <p:txBody>
          <a:bodyPr>
            <a:normAutofit/>
          </a:bodyPr>
          <a:lstStyle/>
          <a:p>
            <a:r>
              <a:rPr lang="tr-TR" b="1">
                <a:solidFill>
                  <a:srgbClr val="FFFFFF"/>
                </a:solidFill>
              </a:rPr>
              <a:t>FINAL REPORT</a:t>
            </a:r>
            <a:r>
              <a:rPr lang="en-US" b="1">
                <a:solidFill>
                  <a:srgbClr val="FFFFFF"/>
                </a:solidFill>
              </a:rPr>
              <a:t>???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735DC46-5663-471D-AADB-81E00E65BC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00637" y="0"/>
            <a:ext cx="4043363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28D557-32DF-4F04-817C-26F89DC856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27984" y="804672"/>
            <a:ext cx="4392488" cy="5230368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tr-TR" b="1" dirty="0">
                <a:solidFill>
                  <a:srgbClr val="000000"/>
                </a:solidFill>
                <a:highlight>
                  <a:srgbClr val="FFFF00"/>
                </a:highlight>
              </a:rPr>
              <a:t>FINAL REPORT</a:t>
            </a:r>
            <a:r>
              <a:rPr lang="en-US" b="1" dirty="0">
                <a:solidFill>
                  <a:srgbClr val="000000"/>
                </a:solidFill>
                <a:highlight>
                  <a:srgbClr val="FFFF00"/>
                </a:highlight>
              </a:rPr>
              <a:t> = Planning &amp; Management Report (PPM) + </a:t>
            </a:r>
            <a:r>
              <a:rPr lang="tr-TR" b="1" dirty="0" err="1">
                <a:solidFill>
                  <a:srgbClr val="000000"/>
                </a:solidFill>
                <a:highlight>
                  <a:srgbClr val="FFFF00"/>
                </a:highlight>
              </a:rPr>
              <a:t>Intermedıate</a:t>
            </a:r>
            <a:r>
              <a:rPr lang="en-US" b="1" dirty="0">
                <a:solidFill>
                  <a:srgbClr val="000000"/>
                </a:solidFill>
                <a:highlight>
                  <a:srgbClr val="FFFF00"/>
                </a:highlight>
              </a:rPr>
              <a:t> </a:t>
            </a:r>
            <a:r>
              <a:rPr lang="tr-TR" b="1" dirty="0">
                <a:solidFill>
                  <a:srgbClr val="000000"/>
                </a:solidFill>
                <a:highlight>
                  <a:srgbClr val="FFFF00"/>
                </a:highlight>
              </a:rPr>
              <a:t>Report</a:t>
            </a:r>
            <a:r>
              <a:rPr lang="en-US" b="1" dirty="0">
                <a:solidFill>
                  <a:srgbClr val="000000"/>
                </a:solidFill>
                <a:highlight>
                  <a:srgbClr val="FFFF00"/>
                </a:highlight>
              </a:rPr>
              <a:t> (SRS)</a:t>
            </a:r>
            <a:endParaRPr lang="en-US" dirty="0">
              <a:solidFill>
                <a:srgbClr val="000000"/>
              </a:solidFill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6146849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7">
            <a:extLst>
              <a:ext uri="{FF2B5EF4-FFF2-40B4-BE49-F238E27FC236}">
                <a16:creationId xmlns:a16="http://schemas.microsoft.com/office/drawing/2014/main" id="{1709F1D5-B0F1-4714-A239-E5B61C1619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: Rounded Corners 9">
            <a:extLst>
              <a:ext uri="{FF2B5EF4-FFF2-40B4-BE49-F238E27FC236}">
                <a16:creationId xmlns:a16="http://schemas.microsoft.com/office/drawing/2014/main" id="{228FB460-D3FF-4440-A020-05982A09E5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5409" y="1011045"/>
            <a:ext cx="3277394" cy="4369859"/>
          </a:xfrm>
          <a:prstGeom prst="roundRect">
            <a:avLst>
              <a:gd name="adj" fmla="val 275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67A79FF-1656-4C90-AFD5-1C9DF0501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7619" y="1112969"/>
            <a:ext cx="2952974" cy="4166010"/>
          </a:xfrm>
        </p:spPr>
        <p:txBody>
          <a:bodyPr>
            <a:normAutofit/>
          </a:bodyPr>
          <a:lstStyle/>
          <a:p>
            <a:r>
              <a:rPr lang="en-US" sz="3700">
                <a:solidFill>
                  <a:srgbClr val="FFFFFF"/>
                </a:solidFill>
              </a:rPr>
              <a:t>FOR STARTING YOUR ASSIGNMENT</a:t>
            </a:r>
          </a:p>
        </p:txBody>
      </p:sp>
      <p:sp>
        <p:nvSpPr>
          <p:cNvPr id="19" name="Freeform: Shape 11">
            <a:extLst>
              <a:ext uri="{FF2B5EF4-FFF2-40B4-BE49-F238E27FC236}">
                <a16:creationId xmlns:a16="http://schemas.microsoft.com/office/drawing/2014/main" id="{14847E93-7DC1-4D4B-8829-B19AA7137C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97896" y="0"/>
            <a:ext cx="866357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5566D6E1-03A1-4D73-A4E0-35D74D568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971133" y="-1"/>
            <a:ext cx="130305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F835A99-04AC-494A-A572-AFE8413CC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36831"/>
            <a:ext cx="119805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90AB7C-D753-422B-B0F7-5EF1DA51C4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0" y="820880"/>
            <a:ext cx="3943349" cy="4889350"/>
          </a:xfrm>
        </p:spPr>
        <p:txBody>
          <a:bodyPr anchor="t">
            <a:normAutofit/>
          </a:bodyPr>
          <a:lstStyle/>
          <a:p>
            <a:r>
              <a:rPr lang="tr-TR" dirty="0" err="1">
                <a:highlight>
                  <a:srgbClr val="FFFF00"/>
                </a:highlight>
              </a:rPr>
              <a:t>See</a:t>
            </a:r>
            <a:r>
              <a:rPr lang="tr-TR" dirty="0">
                <a:highlight>
                  <a:srgbClr val="FFFF00"/>
                </a:highlight>
              </a:rPr>
              <a:t> PROJECT_PACKAGE </a:t>
            </a:r>
            <a:r>
              <a:rPr lang="tr-TR" dirty="0" err="1">
                <a:highlight>
                  <a:srgbClr val="FFFF00"/>
                </a:highlight>
              </a:rPr>
              <a:t>folder</a:t>
            </a:r>
            <a:endParaRPr lang="en-US" dirty="0">
              <a:highlight>
                <a:srgbClr val="FFFF00"/>
              </a:highlight>
            </a:endParaRPr>
          </a:p>
          <a:p>
            <a:pPr lvl="1"/>
            <a:r>
              <a:rPr lang="en-US" dirty="0">
                <a:highlight>
                  <a:srgbClr val="FFFF00"/>
                </a:highlight>
              </a:rPr>
              <a:t>Report templates</a:t>
            </a:r>
          </a:p>
          <a:p>
            <a:pPr lvl="1"/>
            <a:r>
              <a:rPr lang="en-US" dirty="0">
                <a:highlight>
                  <a:srgbClr val="FFFF00"/>
                </a:highlight>
              </a:rPr>
              <a:t>Example projects</a:t>
            </a:r>
            <a:endParaRPr lang="tr-TR" dirty="0">
              <a:highlight>
                <a:srgbClr val="FFFF00"/>
              </a:highlight>
            </a:endParaRPr>
          </a:p>
          <a:p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7B786209-1B0B-4CA9-9BDD-F7327066A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161135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2D2964BB-484D-45AE-AD66-D407D06296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563731" y="5717905"/>
            <a:ext cx="1328706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691AC69-A76E-4DAB-B565-468B6B87AC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099729" y="6258755"/>
            <a:ext cx="1174455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02787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1925"/>
            <a:ext cx="9144000" cy="6534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759812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2700" y="25400"/>
            <a:ext cx="9144000" cy="6096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3600" b="1" spc="-100" dirty="0">
                <a:solidFill>
                  <a:schemeClr val="tx1"/>
                </a:solidFill>
              </a:rPr>
              <a:t>SOME USEFUL TOOLS AND RESOURCES</a:t>
            </a:r>
            <a:endParaRPr lang="tr-T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12776"/>
            <a:ext cx="9144000" cy="5181600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defRPr/>
            </a:pPr>
            <a:r>
              <a:rPr lang="en-US" sz="1600" b="1" i="1" spc="-100" dirty="0">
                <a:solidFill>
                  <a:srgbClr val="FF0000"/>
                </a:solidFill>
              </a:rPr>
              <a:t>Creating UML diagrams by using Rational Rose</a:t>
            </a:r>
            <a:r>
              <a:rPr lang="tr-TR" sz="1600" b="1" i="1" spc="-100" dirty="0">
                <a:solidFill>
                  <a:srgbClr val="FF0000"/>
                </a:solidFill>
              </a:rPr>
              <a:t>  </a:t>
            </a:r>
            <a:r>
              <a:rPr lang="tr-TR" sz="1600" b="1" i="1" spc="-100" dirty="0"/>
              <a:t>***</a:t>
            </a:r>
          </a:p>
          <a:p>
            <a:pPr marL="0" indent="0" eaLnBrk="1" hangingPunct="1">
              <a:buFontTx/>
              <a:buNone/>
              <a:defRPr/>
            </a:pPr>
            <a:r>
              <a:rPr lang="en-US" sz="1400" i="1" spc="-100" dirty="0"/>
              <a:t>https://www.youtube.com/watch?v=gGAqSoCb3pU</a:t>
            </a:r>
            <a:endParaRPr lang="tr-TR" sz="1400" i="1" spc="-100" dirty="0"/>
          </a:p>
          <a:p>
            <a:pPr marL="0" indent="0">
              <a:buNone/>
              <a:defRPr/>
            </a:pPr>
            <a:r>
              <a:rPr lang="tr-TR" sz="1400" i="1" spc="-100" dirty="0"/>
              <a:t>https://www.youtube.com/watch?v=41oSlgY3c4o</a:t>
            </a:r>
          </a:p>
          <a:p>
            <a:pPr>
              <a:defRPr/>
            </a:pPr>
            <a:r>
              <a:rPr lang="tr-TR" sz="1600" b="1" i="1" spc="-100" dirty="0">
                <a:solidFill>
                  <a:srgbClr val="FF0000"/>
                </a:solidFill>
              </a:rPr>
              <a:t>Create your project via MS Project Tool </a:t>
            </a:r>
            <a:r>
              <a:rPr lang="tr-TR" sz="1600" b="1" i="1" spc="-100" dirty="0"/>
              <a:t>***</a:t>
            </a:r>
            <a:endParaRPr lang="tr-TR" sz="1600" b="1" i="1" spc="-100" dirty="0">
              <a:solidFill>
                <a:srgbClr val="FF0000"/>
              </a:solidFill>
            </a:endParaRPr>
          </a:p>
          <a:p>
            <a:pPr marL="0" indent="0">
              <a:buNone/>
              <a:defRPr/>
            </a:pPr>
            <a:r>
              <a:rPr lang="tr-TR" sz="1600" i="1" spc="-100" dirty="0"/>
              <a:t>https://www.youtube.com/watch?v=sSS1tu1yQ-Q </a:t>
            </a:r>
          </a:p>
          <a:p>
            <a:pPr>
              <a:defRPr/>
            </a:pPr>
            <a:r>
              <a:rPr lang="en-US" sz="1600" b="1" i="1" spc="-100" dirty="0">
                <a:solidFill>
                  <a:srgbClr val="FF0000"/>
                </a:solidFill>
              </a:rPr>
              <a:t>Rational Rhapsody samples and tutorials</a:t>
            </a:r>
          </a:p>
          <a:p>
            <a:pPr marL="0" indent="0">
              <a:buNone/>
              <a:defRPr/>
            </a:pPr>
            <a:r>
              <a:rPr lang="tr-TR" sz="1400" i="1" spc="-100" dirty="0"/>
              <a:t>https://www.youtube.com/watch?v=zODaYlqL1_A</a:t>
            </a:r>
          </a:p>
          <a:p>
            <a:pPr marL="0" indent="0">
              <a:buNone/>
              <a:defRPr/>
            </a:pPr>
            <a:r>
              <a:rPr lang="tr-TR" sz="1400" i="1" spc="-100" dirty="0"/>
              <a:t>https://www.youtube.com/watch?v=l4nqIZiyt5E</a:t>
            </a:r>
          </a:p>
          <a:p>
            <a:pPr marL="0" indent="0">
              <a:buNone/>
              <a:defRPr/>
            </a:pPr>
            <a:r>
              <a:rPr lang="tr-TR" sz="1400" i="1" spc="-100" dirty="0"/>
              <a:t>https://www.youtube.com/watch?v=yaLGw-ZSUKk</a:t>
            </a:r>
          </a:p>
          <a:p>
            <a:pPr eaLnBrk="1" hangingPunct="1">
              <a:defRPr/>
            </a:pPr>
            <a:r>
              <a:rPr lang="tr-TR" sz="1600" b="1" i="1" spc="-100" dirty="0">
                <a:solidFill>
                  <a:srgbClr val="FF0000"/>
                </a:solidFill>
              </a:rPr>
              <a:t>Gantt Chart </a:t>
            </a:r>
            <a:r>
              <a:rPr lang="tr-TR" sz="1600" b="1" i="1" spc="-100" dirty="0"/>
              <a:t>***</a:t>
            </a:r>
          </a:p>
          <a:p>
            <a:pPr marL="0" indent="0">
              <a:buNone/>
              <a:defRPr/>
            </a:pPr>
            <a:r>
              <a:rPr lang="tr-TR" sz="1400" i="1" spc="-100" dirty="0"/>
              <a:t>https://www.youtube.com/watch?v=sSS1tu1yQ-Q </a:t>
            </a:r>
          </a:p>
          <a:p>
            <a:pPr eaLnBrk="1" hangingPunct="1">
              <a:defRPr/>
            </a:pPr>
            <a:r>
              <a:rPr lang="en-US" sz="1600" b="1" i="1" spc="-100" dirty="0">
                <a:solidFill>
                  <a:srgbClr val="FF0000"/>
                </a:solidFill>
              </a:rPr>
              <a:t>Use Case diagrams </a:t>
            </a:r>
            <a:r>
              <a:rPr lang="tr-TR" sz="1600" b="1" i="1" spc="-100" dirty="0"/>
              <a:t>***</a:t>
            </a:r>
          </a:p>
          <a:p>
            <a:pPr marL="0" indent="0" eaLnBrk="1" hangingPunct="1">
              <a:buFontTx/>
              <a:buNone/>
              <a:defRPr/>
            </a:pPr>
            <a:r>
              <a:rPr lang="en-US" sz="1400" i="1" spc="-100" dirty="0"/>
              <a:t>http://homepages.uel.ac.uk/D.Bowden/Creating_use_case_diagram/Creating_use_case_diagram.viewlet/Creating_use_case_diagram.swf</a:t>
            </a:r>
            <a:endParaRPr lang="tr-TR" sz="1400" i="1" spc="-100" dirty="0"/>
          </a:p>
          <a:p>
            <a:pPr eaLnBrk="1" hangingPunct="1">
              <a:defRPr/>
            </a:pPr>
            <a:r>
              <a:rPr lang="en-US" sz="1600" b="1" i="1" spc="-100" dirty="0">
                <a:solidFill>
                  <a:srgbClr val="FF0000"/>
                </a:solidFill>
              </a:rPr>
              <a:t>Class diagrams</a:t>
            </a:r>
            <a:r>
              <a:rPr lang="tr-TR" sz="1600" b="1" i="1" spc="-100" dirty="0">
                <a:solidFill>
                  <a:srgbClr val="FF0000"/>
                </a:solidFill>
              </a:rPr>
              <a:t> </a:t>
            </a:r>
            <a:r>
              <a:rPr lang="tr-TR" sz="1600" b="1" i="1" spc="-100" dirty="0"/>
              <a:t>***</a:t>
            </a:r>
          </a:p>
          <a:p>
            <a:pPr marL="0" indent="0" eaLnBrk="1" hangingPunct="1">
              <a:buFontTx/>
              <a:buNone/>
              <a:defRPr/>
            </a:pPr>
            <a:r>
              <a:rPr lang="en-US" sz="1400" i="1" spc="-100" dirty="0"/>
              <a:t>http://homepages.uel.ac.uk/D.Bowden/Creating_Class_Diagram/Creating_Class_Diagram.viewlet/Creating_Class_Diagram.swf</a:t>
            </a:r>
            <a:endParaRPr lang="tr-TR" sz="1400" i="1" spc="-100" dirty="0"/>
          </a:p>
          <a:p>
            <a:pPr>
              <a:defRPr/>
            </a:pPr>
            <a:r>
              <a:rPr lang="en-US" sz="1600" b="1" i="1" spc="-100" dirty="0">
                <a:solidFill>
                  <a:srgbClr val="FF0000"/>
                </a:solidFill>
              </a:rPr>
              <a:t>Sequence Diagrams</a:t>
            </a:r>
            <a:r>
              <a:rPr lang="tr-TR" sz="1600" b="1" i="1" spc="-100" dirty="0">
                <a:solidFill>
                  <a:srgbClr val="FF0000"/>
                </a:solidFill>
              </a:rPr>
              <a:t> </a:t>
            </a:r>
            <a:r>
              <a:rPr lang="tr-TR" sz="1600" b="1" i="1" spc="-100" dirty="0"/>
              <a:t>***</a:t>
            </a:r>
            <a:endParaRPr lang="tr-TR" sz="1600" b="1" i="1" spc="-100" dirty="0">
              <a:solidFill>
                <a:srgbClr val="FF0000"/>
              </a:solidFill>
            </a:endParaRPr>
          </a:p>
          <a:p>
            <a:pPr marL="0" indent="0" eaLnBrk="1" hangingPunct="1">
              <a:buFontTx/>
              <a:buNone/>
              <a:defRPr/>
            </a:pPr>
            <a:r>
              <a:rPr lang="en-US" sz="1600" spc="-100" dirty="0"/>
              <a:t>http://</a:t>
            </a:r>
            <a:r>
              <a:rPr lang="en-US" sz="1400" i="1" spc="-100" dirty="0"/>
              <a:t>homepages.uel.ac.uk/D.Bowden/Creating_Sequence_Diagrams/Creating_Sequence_Diagrams.viewlet/Creating_Sequence_Diagrams.swf</a:t>
            </a:r>
            <a:endParaRPr lang="tr-TR" sz="1400" i="1" spc="-100" dirty="0"/>
          </a:p>
          <a:p>
            <a:pPr eaLnBrk="1" hangingPunct="1">
              <a:defRPr/>
            </a:pPr>
            <a:r>
              <a:rPr lang="en-US" sz="1600" b="1" i="1" spc="-100" dirty="0">
                <a:solidFill>
                  <a:srgbClr val="FF0000"/>
                </a:solidFill>
              </a:rPr>
              <a:t>Message Sequence Charts (MSC)</a:t>
            </a:r>
            <a:endParaRPr lang="tr-TR" sz="1600" b="1" i="1" spc="-100" dirty="0">
              <a:solidFill>
                <a:srgbClr val="FF0000"/>
              </a:solidFill>
            </a:endParaRPr>
          </a:p>
          <a:p>
            <a:pPr marL="0" indent="0" eaLnBrk="1" hangingPunct="1">
              <a:buFontTx/>
              <a:buNone/>
              <a:defRPr/>
            </a:pPr>
            <a:r>
              <a:rPr lang="en-US" sz="1400" i="1" spc="-100" dirty="0"/>
              <a:t>http://www.sdl-forum.org/MSC/msctutorial.pdf</a:t>
            </a:r>
            <a:endParaRPr lang="tr-TR" sz="1400" i="1" spc="-100" dirty="0"/>
          </a:p>
          <a:p>
            <a:pPr eaLnBrk="1" hangingPunct="1">
              <a:defRPr/>
            </a:pPr>
            <a:r>
              <a:rPr lang="en-US" sz="1600" b="1" i="1" spc="-100" dirty="0">
                <a:solidFill>
                  <a:srgbClr val="FF0000"/>
                </a:solidFill>
              </a:rPr>
              <a:t>Collaboration diagrams</a:t>
            </a:r>
            <a:endParaRPr lang="tr-TR" sz="1600" b="1" i="1" spc="-100" dirty="0">
              <a:solidFill>
                <a:srgbClr val="FF0000"/>
              </a:solidFill>
            </a:endParaRPr>
          </a:p>
          <a:p>
            <a:pPr marL="0" indent="0" eaLnBrk="1" hangingPunct="1">
              <a:buFontTx/>
              <a:buNone/>
              <a:defRPr/>
            </a:pPr>
            <a:r>
              <a:rPr lang="en-US" sz="1400" i="1" spc="-100" dirty="0"/>
              <a:t>http://homepages.uel.ac.uk/D.Bowden/Creating_collaboration/Creating_collaboration.viewlet/Creating_collaboration.swf</a:t>
            </a:r>
            <a:endParaRPr lang="tr-TR" sz="1400" i="1" spc="-100" dirty="0"/>
          </a:p>
          <a:p>
            <a:pPr eaLnBrk="1" hangingPunct="1">
              <a:defRPr/>
            </a:pPr>
            <a:r>
              <a:rPr lang="en-US" sz="1600" b="1" i="1" spc="-100" dirty="0">
                <a:solidFill>
                  <a:srgbClr val="FF0000"/>
                </a:solidFill>
              </a:rPr>
              <a:t>State chart diagrams</a:t>
            </a:r>
            <a:endParaRPr lang="tr-TR" sz="1600" b="1" i="1" spc="-100" dirty="0">
              <a:solidFill>
                <a:srgbClr val="FF0000"/>
              </a:solidFill>
            </a:endParaRPr>
          </a:p>
          <a:p>
            <a:pPr marL="0" indent="0" eaLnBrk="1" hangingPunct="1">
              <a:buFontTx/>
              <a:buNone/>
              <a:defRPr/>
            </a:pPr>
            <a:r>
              <a:rPr lang="en-US" sz="1400" i="1" spc="-100" dirty="0"/>
              <a:t>http://homepages.uel.ac.uk/D.Bowden/Creating_State_Diagram/Creating_State_Diagram.viewlet/Creating_State_Diagram.swf</a:t>
            </a:r>
            <a:endParaRPr lang="tr-TR" sz="1400" i="1" spc="-100" dirty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010400" y="6248400"/>
            <a:ext cx="1905000" cy="457200"/>
          </a:xfrm>
          <a:noFill/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686C59D0-BF69-4767-8529-B3168355B5AD}" type="slidenum">
              <a:rPr lang="en-US" sz="1400" u="none" smtClean="0"/>
              <a:pPr eaLnBrk="1" hangingPunct="1"/>
              <a:t>19</a:t>
            </a:fld>
            <a:endParaRPr lang="en-US" sz="1400" u="none"/>
          </a:p>
        </p:txBody>
      </p:sp>
      <p:sp>
        <p:nvSpPr>
          <p:cNvPr id="5" name="Rectangle 4"/>
          <p:cNvSpPr/>
          <p:nvPr/>
        </p:nvSpPr>
        <p:spPr>
          <a:xfrm>
            <a:off x="-12700" y="609600"/>
            <a:ext cx="9131300" cy="677108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>
              <a:defRPr/>
            </a:pPr>
            <a:r>
              <a:rPr lang="en-US" b="1" u="none" spc="-100" dirty="0">
                <a:solidFill>
                  <a:srgbClr val="FF0000"/>
                </a:solidFill>
              </a:rPr>
              <a:t>To view the tutorial, </a:t>
            </a:r>
            <a:r>
              <a:rPr lang="tr-TR" b="1" u="none" spc="-100" dirty="0">
                <a:solidFill>
                  <a:srgbClr val="FF0000"/>
                </a:solidFill>
              </a:rPr>
              <a:t> </a:t>
            </a:r>
            <a:r>
              <a:rPr lang="en-US" b="1" u="none" spc="-100" dirty="0">
                <a:solidFill>
                  <a:srgbClr val="FF0000"/>
                </a:solidFill>
              </a:rPr>
              <a:t>you need </a:t>
            </a:r>
            <a:r>
              <a:rPr lang="tr-TR" b="1" u="none" spc="-100" dirty="0">
                <a:solidFill>
                  <a:srgbClr val="FF0000"/>
                </a:solidFill>
              </a:rPr>
              <a:t>watch some videos:</a:t>
            </a:r>
            <a:r>
              <a:rPr lang="en-US" b="1" u="none" spc="-100" dirty="0">
                <a:solidFill>
                  <a:srgbClr val="FF0000"/>
                </a:solidFill>
              </a:rPr>
              <a:t> </a:t>
            </a:r>
            <a:endParaRPr lang="tr-TR" b="1" u="none" spc="-100" dirty="0">
              <a:solidFill>
                <a:srgbClr val="FF0000"/>
              </a:solidFill>
            </a:endParaRPr>
          </a:p>
          <a:p>
            <a:pPr algn="l">
              <a:defRPr/>
            </a:pPr>
            <a:r>
              <a:rPr lang="tr-TR" sz="2000" b="1" spc="-100" dirty="0">
                <a:solidFill>
                  <a:srgbClr val="0070C0"/>
                </a:solidFill>
              </a:rPr>
              <a:t>WATCH FOLLOWING </a:t>
            </a:r>
            <a:r>
              <a:rPr lang="tr-TR" sz="2000" b="1" spc="-100" dirty="0" err="1">
                <a:solidFill>
                  <a:srgbClr val="0070C0"/>
                </a:solidFill>
              </a:rPr>
              <a:t>VIDEOs</a:t>
            </a:r>
            <a:r>
              <a:rPr lang="tr-TR" sz="2000" b="1" spc="-100" dirty="0">
                <a:solidFill>
                  <a:srgbClr val="0070C0"/>
                </a:solidFill>
              </a:rPr>
              <a:t> TO LEARN SOFTWARE DESIGN </a:t>
            </a:r>
            <a:r>
              <a:rPr lang="tr-TR" sz="2000" b="1" u="none" spc="-100" dirty="0">
                <a:solidFill>
                  <a:srgbClr val="0070C0"/>
                </a:solidFill>
              </a:rPr>
              <a:t>METHODS!</a:t>
            </a:r>
          </a:p>
        </p:txBody>
      </p:sp>
    </p:spTree>
    <p:extLst>
      <p:ext uri="{BB962C8B-B14F-4D97-AF65-F5344CB8AC3E}">
        <p14:creationId xmlns:p14="http://schemas.microsoft.com/office/powerpoint/2010/main" val="16746365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BOOKS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en-US" dirty="0"/>
              <a:t>Ian Sommerville, Engineering Software Products: An Introduction to Modern Software Engineering, ISBN-10: 013521064X • ISBN-13: 9780135210642 ©2020 • Pearson, 352 pp, Published 18 Feb 2019</a:t>
            </a:r>
          </a:p>
          <a:p>
            <a:pPr lvl="0"/>
            <a:r>
              <a:rPr lang="en-US" dirty="0"/>
              <a:t>Ian Sommerville, Software Engineering 10e, Global Edition, 2016.</a:t>
            </a:r>
          </a:p>
          <a:p>
            <a:pPr lvl="0"/>
            <a:r>
              <a:rPr lang="en-US" dirty="0"/>
              <a:t>Shari Lawrence </a:t>
            </a:r>
            <a:r>
              <a:rPr lang="en-US" dirty="0" err="1"/>
              <a:t>Pfleeger</a:t>
            </a:r>
            <a:r>
              <a:rPr lang="en-US" dirty="0"/>
              <a:t>, Joanne M. Atlee, Software Engineering: Theory and Practice, 4/E ISBN-10: 0136061699 • ISBN-13: 9780136061694 ©2010 • Pearson, 800 pp, </a:t>
            </a:r>
          </a:p>
          <a:p>
            <a:pPr lvl="0"/>
            <a:r>
              <a:rPr lang="en-US" dirty="0"/>
              <a:t>Joseph S. </a:t>
            </a:r>
            <a:r>
              <a:rPr lang="en-US" dirty="0" err="1"/>
              <a:t>Valacich</a:t>
            </a:r>
            <a:r>
              <a:rPr lang="en-US" dirty="0"/>
              <a:t> and Joey F. George,</a:t>
            </a:r>
            <a:r>
              <a:rPr lang="en-US" i="1" dirty="0"/>
              <a:t> Modern Systems Analysis and Design, 9th Edition, Pearson Education Limited ©2021  </a:t>
            </a:r>
            <a:r>
              <a:rPr lang="en-US" b="1" dirty="0"/>
              <a:t>ISBN 10: </a:t>
            </a:r>
            <a:r>
              <a:rPr lang="en-US" dirty="0"/>
              <a:t>1-292-35162-4, </a:t>
            </a:r>
            <a:r>
              <a:rPr lang="en-US" b="1" dirty="0"/>
              <a:t>ISBN 13: </a:t>
            </a:r>
            <a:r>
              <a:rPr lang="en-US" dirty="0"/>
              <a:t>978-1-292-35162-9</a:t>
            </a:r>
          </a:p>
          <a:p>
            <a:pPr lvl="0"/>
            <a:r>
              <a:rPr lang="en-US" dirty="0"/>
              <a:t>Ganesh </a:t>
            </a:r>
            <a:r>
              <a:rPr lang="en-US" dirty="0" err="1"/>
              <a:t>Vaidyanathan</a:t>
            </a:r>
            <a:r>
              <a:rPr lang="en-US" dirty="0"/>
              <a:t>, Project Management: Process, Technology and Practice, Indiana University, South Bend, ISBN-10: 0132807181 • ISBN-13: 9780132807180 ©2013.</a:t>
            </a:r>
          </a:p>
        </p:txBody>
      </p:sp>
    </p:spTree>
    <p:extLst>
      <p:ext uri="{BB962C8B-B14F-4D97-AF65-F5344CB8AC3E}">
        <p14:creationId xmlns:p14="http://schemas.microsoft.com/office/powerpoint/2010/main" val="5373298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COURSE OVERVİEW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931224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u="sng" dirty="0"/>
              <a:t>ACTIVITIES:</a:t>
            </a:r>
          </a:p>
          <a:p>
            <a:pPr lvl="1"/>
            <a:r>
              <a:rPr lang="tr-TR" dirty="0"/>
              <a:t>Formal </a:t>
            </a:r>
            <a:r>
              <a:rPr lang="tr-TR" b="1" u="sng" dirty="0"/>
              <a:t>lectures</a:t>
            </a:r>
          </a:p>
          <a:p>
            <a:pPr lvl="1"/>
            <a:r>
              <a:rPr lang="en-US" b="1" u="sng" dirty="0"/>
              <a:t>May be, </a:t>
            </a:r>
            <a:r>
              <a:rPr lang="tr-TR" b="1" u="sng" dirty="0"/>
              <a:t>Invited</a:t>
            </a:r>
            <a:r>
              <a:rPr lang="tr-TR" dirty="0"/>
              <a:t> industrial speakers (Team Leaders, Gen. Mang, etc.)</a:t>
            </a:r>
          </a:p>
          <a:p>
            <a:pPr lvl="1"/>
            <a:r>
              <a:rPr lang="en-US" dirty="0"/>
              <a:t>3 Stage a</a:t>
            </a:r>
            <a:r>
              <a:rPr lang="tr-TR" dirty="0" err="1"/>
              <a:t>ssignment</a:t>
            </a:r>
            <a:r>
              <a:rPr lang="tr-TR" dirty="0"/>
              <a:t>: a </a:t>
            </a:r>
            <a:r>
              <a:rPr lang="tr-TR" dirty="0" err="1"/>
              <a:t>group</a:t>
            </a:r>
            <a:r>
              <a:rPr lang="tr-TR" dirty="0"/>
              <a:t> </a:t>
            </a:r>
            <a:r>
              <a:rPr lang="tr-TR" b="1" u="sng" dirty="0"/>
              <a:t>Project</a:t>
            </a:r>
            <a:r>
              <a:rPr lang="tr-TR" dirty="0"/>
              <a:t> (</a:t>
            </a:r>
            <a:r>
              <a:rPr lang="en-US" dirty="0"/>
              <a:t>at most </a:t>
            </a:r>
            <a:r>
              <a:rPr lang="tr-TR" dirty="0"/>
              <a:t>4 students)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62214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chemeClr val="accent2"/>
                </a:solidFill>
              </a:rPr>
              <a:t>Course Web Page</a:t>
            </a:r>
            <a:endParaRPr lang="en-US" dirty="0"/>
          </a:p>
        </p:txBody>
      </p:sp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6409240"/>
              </p:ext>
            </p:extLst>
          </p:nvPr>
        </p:nvGraphicFramePr>
        <p:xfrm>
          <a:off x="683568" y="2132856"/>
          <a:ext cx="8003232" cy="122413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8003232">
                  <a:extLst>
                    <a:ext uri="{9D8B030D-6E8A-4147-A177-3AD203B41FA5}">
                      <a16:colId xmlns:a16="http://schemas.microsoft.com/office/drawing/2014/main" val="2904268671"/>
                    </a:ext>
                  </a:extLst>
                </a:gridCol>
              </a:tblGrid>
              <a:tr h="122413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https://staff.emu.edu.tr/alexanderchefranov/en/teaching/cmse201</a:t>
                      </a:r>
                    </a:p>
                  </a:txBody>
                  <a:tcPr marL="68580" marR="6858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37260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83360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67544" y="59219"/>
            <a:ext cx="8229600" cy="993517"/>
          </a:xfrm>
        </p:spPr>
        <p:txBody>
          <a:bodyPr/>
          <a:lstStyle/>
          <a:p>
            <a:r>
              <a:rPr lang="tr-TR" dirty="0" err="1"/>
              <a:t>Grading</a:t>
            </a:r>
            <a:r>
              <a:rPr lang="tr-TR" dirty="0"/>
              <a:t> </a:t>
            </a:r>
            <a:r>
              <a:rPr lang="tr-TR" dirty="0" err="1"/>
              <a:t>Policy</a:t>
            </a:r>
            <a:endParaRPr lang="tr-TR" dirty="0"/>
          </a:p>
        </p:txBody>
      </p:sp>
      <p:sp>
        <p:nvSpPr>
          <p:cNvPr id="3" name="TextBox 2"/>
          <p:cNvSpPr txBox="1"/>
          <p:nvPr/>
        </p:nvSpPr>
        <p:spPr>
          <a:xfrm>
            <a:off x="1336941" y="3429000"/>
            <a:ext cx="7200800" cy="313932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- Attendance is taken every lecture and entered to EMU portal. Those attending less than 20% of classes without valid excuse may get NG grade</a:t>
            </a:r>
          </a:p>
          <a:p>
            <a:pPr marL="285750" indent="-285750">
              <a:buFontTx/>
              <a:buChar char="-"/>
            </a:pPr>
            <a:r>
              <a:rPr lang="en-US" dirty="0"/>
              <a:t> If you miss a midterm or final exam, you can take a make-up exam (for the midterm or final exam) if you have valid excuses (e.g., you are sick) and provide material evidence for it (e.g., a doctor’s report which must be issued/approved by EMU Health Center) within 3 working days of the exam. </a:t>
            </a:r>
            <a:r>
              <a:rPr lang="en-US" dirty="0" err="1"/>
              <a:t>Resit</a:t>
            </a:r>
            <a:r>
              <a:rPr lang="en-US" dirty="0"/>
              <a:t> exam may be taken according to its rules. </a:t>
            </a:r>
          </a:p>
          <a:p>
            <a:pPr marL="285750" indent="-285750">
              <a:buFontTx/>
              <a:buChar char="-"/>
            </a:pPr>
            <a:r>
              <a:rPr lang="en-US" dirty="0"/>
              <a:t>There will be no make-up for labs</a:t>
            </a:r>
          </a:p>
          <a:p>
            <a:pPr marL="285750" indent="-285750">
              <a:buFontTx/>
              <a:buChar char="-"/>
            </a:pPr>
            <a:r>
              <a:rPr lang="en-US" dirty="0"/>
              <a:t>Any student caught cheating at the exams or assignments will automatically fail the course and may be sent to the disciplinary committee at the discretion of the instructor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0EEE5D3E-779E-C85E-8B80-DC1CEF6E2D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1391721"/>
              </p:ext>
            </p:extLst>
          </p:nvPr>
        </p:nvGraphicFramePr>
        <p:xfrm>
          <a:off x="1655676" y="1304715"/>
          <a:ext cx="6444716" cy="183625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91385">
                  <a:extLst>
                    <a:ext uri="{9D8B030D-6E8A-4147-A177-3AD203B41FA5}">
                      <a16:colId xmlns:a16="http://schemas.microsoft.com/office/drawing/2014/main" val="3449805074"/>
                    </a:ext>
                  </a:extLst>
                </a:gridCol>
                <a:gridCol w="1541127">
                  <a:extLst>
                    <a:ext uri="{9D8B030D-6E8A-4147-A177-3AD203B41FA5}">
                      <a16:colId xmlns:a16="http://schemas.microsoft.com/office/drawing/2014/main" val="1458989701"/>
                    </a:ext>
                  </a:extLst>
                </a:gridCol>
                <a:gridCol w="3012204">
                  <a:extLst>
                    <a:ext uri="{9D8B030D-6E8A-4147-A177-3AD203B41FA5}">
                      <a16:colId xmlns:a16="http://schemas.microsoft.com/office/drawing/2014/main" val="774796350"/>
                    </a:ext>
                  </a:extLst>
                </a:gridCol>
              </a:tblGrid>
              <a:tr h="16819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buNone/>
                      </a:pPr>
                      <a:r>
                        <a:rPr lang="en-US" sz="1000">
                          <a:effectLst/>
                        </a:rPr>
                        <a:t>Method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buNone/>
                      </a:pPr>
                      <a:r>
                        <a:rPr lang="en-US" sz="1000">
                          <a:effectLst/>
                        </a:rPr>
                        <a:t>No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buNone/>
                      </a:pPr>
                      <a:r>
                        <a:rPr lang="en-US" sz="1000">
                          <a:effectLst/>
                        </a:rPr>
                        <a:t>Percentage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622622101"/>
                  </a:ext>
                </a:extLst>
              </a:tr>
              <a:tr h="16819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buNone/>
                      </a:pPr>
                      <a:r>
                        <a:rPr lang="en-US" sz="1000">
                          <a:effectLst/>
                        </a:rPr>
                        <a:t>Midterm Exam(s)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buNone/>
                      </a:pPr>
                      <a:r>
                        <a:rPr lang="en-US" sz="1000">
                          <a:effectLst/>
                        </a:rPr>
                        <a:t>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buNone/>
                      </a:pPr>
                      <a:r>
                        <a:rPr lang="en-US" sz="1000">
                          <a:effectLst/>
                        </a:rPr>
                        <a:t>30%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194934109"/>
                  </a:ext>
                </a:extLst>
              </a:tr>
              <a:tr h="16819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buNone/>
                      </a:pPr>
                      <a:r>
                        <a:rPr lang="en-US" sz="1000">
                          <a:effectLst/>
                        </a:rPr>
                        <a:t>Attendance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buNone/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buNone/>
                      </a:pPr>
                      <a:r>
                        <a:rPr lang="en-US" sz="1000">
                          <a:effectLst/>
                        </a:rPr>
                        <a:t>0%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5475700"/>
                  </a:ext>
                </a:extLst>
              </a:tr>
              <a:tr h="16819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buNone/>
                      </a:pPr>
                      <a:r>
                        <a:rPr lang="en-US" sz="1000">
                          <a:effectLst/>
                        </a:rPr>
                        <a:t>Project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buNone/>
                      </a:pPr>
                      <a:r>
                        <a:rPr lang="en-US" sz="1000">
                          <a:effectLst/>
                        </a:rPr>
                        <a:t>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buNone/>
                      </a:pPr>
                      <a:r>
                        <a:rPr lang="en-US" sz="1000">
                          <a:effectLst/>
                        </a:rPr>
                        <a:t>25 %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747109980"/>
                  </a:ext>
                </a:extLst>
              </a:tr>
              <a:tr h="47543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buNone/>
                      </a:pPr>
                      <a:r>
                        <a:rPr lang="en-US" sz="1000">
                          <a:effectLst/>
                        </a:rPr>
                        <a:t>Labs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buNone/>
                      </a:pPr>
                      <a:r>
                        <a:rPr lang="en-US" sz="1000">
                          <a:effectLst/>
                        </a:rPr>
                        <a:t>3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buNone/>
                      </a:pPr>
                      <a:r>
                        <a:rPr lang="en-US" sz="1000">
                          <a:effectLst/>
                        </a:rPr>
                        <a:t>5%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99277288"/>
                  </a:ext>
                </a:extLst>
              </a:tr>
              <a:tr h="68803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buNone/>
                      </a:pPr>
                      <a:r>
                        <a:rPr lang="en-US" sz="1000">
                          <a:effectLst/>
                        </a:rPr>
                        <a:t>Final Examination (Comprehensive)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buNone/>
                      </a:pPr>
                      <a:r>
                        <a:rPr lang="en-US" sz="1000">
                          <a:effectLst/>
                        </a:rPr>
                        <a:t>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buNone/>
                      </a:pPr>
                      <a:r>
                        <a:rPr lang="en-US" sz="1000" dirty="0">
                          <a:effectLst/>
                        </a:rPr>
                        <a:t>40%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7641810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87640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pPr eaLnBrk="1" hangingPunct="1"/>
            <a:r>
              <a:rPr lang="tr-TR"/>
              <a:t>YOUR PROJECT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371600"/>
            <a:ext cx="8496944" cy="4876800"/>
          </a:xfrm>
        </p:spPr>
        <p:txBody>
          <a:bodyPr>
            <a:normAutofit/>
          </a:bodyPr>
          <a:lstStyle/>
          <a:p>
            <a:pPr algn="just" eaLnBrk="1" hangingPunct="1">
              <a:defRPr/>
            </a:pPr>
            <a:r>
              <a:rPr lang="en-US" sz="2800" dirty="0"/>
              <a:t>Each Project Team (</a:t>
            </a:r>
            <a:r>
              <a:rPr lang="en-US" sz="2800" dirty="0">
                <a:solidFill>
                  <a:srgbClr val="FF0000"/>
                </a:solidFill>
              </a:rPr>
              <a:t>at most </a:t>
            </a:r>
            <a:r>
              <a:rPr lang="tr-TR" sz="2800" dirty="0">
                <a:solidFill>
                  <a:srgbClr val="FF0000"/>
                </a:solidFill>
              </a:rPr>
              <a:t>4</a:t>
            </a:r>
            <a:r>
              <a:rPr lang="en-US" sz="2800" dirty="0">
                <a:solidFill>
                  <a:srgbClr val="FF0000"/>
                </a:solidFill>
              </a:rPr>
              <a:t> students</a:t>
            </a:r>
            <a:r>
              <a:rPr lang="en-US" sz="2800" dirty="0"/>
              <a:t>) to prepare </a:t>
            </a:r>
          </a:p>
          <a:p>
            <a:pPr lvl="1" algn="just" eaLnBrk="1" hangingPunct="1">
              <a:defRPr/>
            </a:pPr>
            <a:r>
              <a:rPr lang="en-US" dirty="0"/>
              <a:t>Develop a software project </a:t>
            </a:r>
            <a:r>
              <a:rPr lang="en-US" b="1" dirty="0">
                <a:solidFill>
                  <a:srgbClr val="FF0000"/>
                </a:solidFill>
              </a:rPr>
              <a:t>(PROGRAMMING IS OPTIONAL)</a:t>
            </a:r>
            <a:endParaRPr lang="tr-TR" b="1" dirty="0">
              <a:solidFill>
                <a:srgbClr val="FF0000"/>
              </a:solidFill>
            </a:endParaRPr>
          </a:p>
          <a:p>
            <a:pPr lvl="1" algn="just" eaLnBrk="1" hangingPunct="1">
              <a:defRPr/>
            </a:pPr>
            <a:r>
              <a:rPr lang="tr-TR" dirty="0">
                <a:solidFill>
                  <a:srgbClr val="FF0000"/>
                </a:solidFill>
              </a:rPr>
              <a:t>TWO </a:t>
            </a:r>
            <a:r>
              <a:rPr lang="tr-TR" dirty="0" err="1">
                <a:solidFill>
                  <a:srgbClr val="FF0000"/>
                </a:solidFill>
              </a:rPr>
              <a:t>Presentations</a:t>
            </a:r>
            <a:r>
              <a:rPr lang="en-US" dirty="0">
                <a:solidFill>
                  <a:srgbClr val="FF0000"/>
                </a:solidFill>
              </a:rPr>
              <a:t>: Intermediate and Final</a:t>
            </a:r>
          </a:p>
          <a:p>
            <a:pPr lvl="1"/>
            <a:r>
              <a:rPr lang="en-US" dirty="0"/>
              <a:t>Students will prepare </a:t>
            </a:r>
            <a:r>
              <a:rPr lang="en-US" dirty="0">
                <a:solidFill>
                  <a:srgbClr val="FF0000"/>
                </a:solidFill>
              </a:rPr>
              <a:t>3 REPORTS </a:t>
            </a:r>
            <a:r>
              <a:rPr lang="en-US" dirty="0"/>
              <a:t>for </a:t>
            </a:r>
            <a:r>
              <a:rPr lang="tr-TR" dirty="0" err="1"/>
              <a:t>term</a:t>
            </a:r>
            <a:r>
              <a:rPr lang="en-US" dirty="0"/>
              <a:t> project and </a:t>
            </a:r>
            <a:r>
              <a:rPr lang="tr-TR" dirty="0"/>
              <a:t>2 </a:t>
            </a:r>
            <a:r>
              <a:rPr lang="tr-TR" dirty="0" err="1"/>
              <a:t>presentation</a:t>
            </a:r>
            <a:r>
              <a:rPr lang="en-US" dirty="0"/>
              <a:t>:</a:t>
            </a:r>
            <a:endParaRPr lang="en-US" sz="4000" dirty="0"/>
          </a:p>
          <a:p>
            <a:pPr lvl="2"/>
            <a:r>
              <a:rPr lang="en-US" dirty="0">
                <a:highlight>
                  <a:srgbClr val="FFFF00"/>
                </a:highlight>
              </a:rPr>
              <a:t>1-First_Project_Report_Template-PROPOSAL</a:t>
            </a:r>
          </a:p>
          <a:p>
            <a:pPr lvl="2"/>
            <a:r>
              <a:rPr lang="en-US" dirty="0">
                <a:highlight>
                  <a:srgbClr val="FFFF00"/>
                </a:highlight>
              </a:rPr>
              <a:t>2-Intermediate_Project_Report_Template-SRS</a:t>
            </a:r>
          </a:p>
          <a:p>
            <a:pPr lvl="2"/>
            <a:r>
              <a:rPr lang="en-US" dirty="0">
                <a:highlight>
                  <a:srgbClr val="FFFF00"/>
                </a:highlight>
              </a:rPr>
              <a:t>3-Final_Project_Report_Template-FINAL REPORT</a:t>
            </a:r>
            <a:endParaRPr lang="en-US" sz="6400" dirty="0">
              <a:highlight>
                <a:srgbClr val="FFFF00"/>
              </a:highlight>
            </a:endParaRPr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526E679C-1B7F-4DF7-B802-FA1AFC6F9FF2}" type="slidenum">
              <a:rPr lang="en-US" sz="1400" u="none" smtClean="0"/>
              <a:pPr eaLnBrk="1" hangingPunct="1"/>
              <a:t>6</a:t>
            </a:fld>
            <a:endParaRPr lang="en-US" sz="1400" u="none"/>
          </a:p>
        </p:txBody>
      </p:sp>
    </p:spTree>
    <p:extLst>
      <p:ext uri="{BB962C8B-B14F-4D97-AF65-F5344CB8AC3E}">
        <p14:creationId xmlns:p14="http://schemas.microsoft.com/office/powerpoint/2010/main" val="14927592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611560" y="0"/>
            <a:ext cx="77724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tr-TR" dirty="0"/>
              <a:t>TERM PROJECT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68760"/>
            <a:ext cx="9144000" cy="5472608"/>
          </a:xfrm>
        </p:spPr>
        <p:txBody>
          <a:bodyPr>
            <a:noAutofit/>
          </a:bodyPr>
          <a:lstStyle/>
          <a:p>
            <a:pPr algn="just" eaLnBrk="1" hangingPunct="1">
              <a:defRPr/>
            </a:pPr>
            <a:r>
              <a:rPr lang="en-US" sz="2800" dirty="0"/>
              <a:t>Contact with your lab assistant</a:t>
            </a:r>
          </a:p>
          <a:p>
            <a:pPr algn="just" eaLnBrk="1" hangingPunct="1">
              <a:defRPr/>
            </a:pPr>
            <a:r>
              <a:rPr lang="en-US" sz="2800" dirty="0"/>
              <a:t>Define </a:t>
            </a:r>
            <a:r>
              <a:rPr lang="tr-TR" sz="2800" dirty="0" err="1"/>
              <a:t>your</a:t>
            </a:r>
            <a:r>
              <a:rPr lang="tr-TR" sz="2800" dirty="0"/>
              <a:t> </a:t>
            </a:r>
            <a:r>
              <a:rPr lang="en-US" sz="2800" b="1" dirty="0"/>
              <a:t>team members </a:t>
            </a:r>
            <a:r>
              <a:rPr lang="en-US" sz="2800" dirty="0"/>
              <a:t>(AT MOST </a:t>
            </a:r>
            <a:r>
              <a:rPr lang="tr-TR" sz="2800" dirty="0"/>
              <a:t>4 </a:t>
            </a:r>
            <a:r>
              <a:rPr lang="en-US" sz="2800" dirty="0" err="1"/>
              <a:t>stds</a:t>
            </a:r>
            <a:r>
              <a:rPr lang="en-US" sz="2800" dirty="0"/>
              <a:t>)</a:t>
            </a:r>
          </a:p>
          <a:p>
            <a:pPr algn="just" eaLnBrk="1" hangingPunct="1">
              <a:defRPr/>
            </a:pPr>
            <a:r>
              <a:rPr lang="en-US" sz="2800" dirty="0"/>
              <a:t>Assign the </a:t>
            </a:r>
            <a:r>
              <a:rPr lang="tr-TR" sz="2800" b="1" dirty="0"/>
              <a:t>role/</a:t>
            </a:r>
            <a:r>
              <a:rPr lang="en-US" sz="2800" b="1" dirty="0"/>
              <a:t>roles to each member </a:t>
            </a:r>
            <a:r>
              <a:rPr lang="en-US" sz="2800" dirty="0"/>
              <a:t>in your </a:t>
            </a:r>
            <a:r>
              <a:rPr lang="tr-TR" sz="2800" dirty="0" err="1"/>
              <a:t>team</a:t>
            </a:r>
            <a:r>
              <a:rPr lang="tr-TR" sz="2800" dirty="0"/>
              <a:t>.</a:t>
            </a:r>
            <a:endParaRPr lang="en-US" sz="2800" dirty="0"/>
          </a:p>
          <a:p>
            <a:pPr lvl="1"/>
            <a:r>
              <a:rPr lang="en-US" dirty="0">
                <a:solidFill>
                  <a:srgbClr val="FF0000"/>
                </a:solidFill>
              </a:rPr>
              <a:t>Project Manager/Lead Systems Analyst/Lead Programmer (1 STD)</a:t>
            </a:r>
          </a:p>
          <a:p>
            <a:pPr lvl="1"/>
            <a:r>
              <a:rPr lang="tr-TR" dirty="0">
                <a:solidFill>
                  <a:srgbClr val="FF0000"/>
                </a:solidFill>
              </a:rPr>
              <a:t>Database Developer/Administrator/Programmer (1 STD)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User Interface Designer/Web Developer (1 STD)</a:t>
            </a:r>
          </a:p>
          <a:p>
            <a:pPr lvl="1"/>
            <a:r>
              <a:rPr lang="tr-TR" dirty="0">
                <a:solidFill>
                  <a:srgbClr val="FF0000"/>
                </a:solidFill>
              </a:rPr>
              <a:t>Network Designer/HW Designer/</a:t>
            </a:r>
            <a:r>
              <a:rPr lang="tr-TR" dirty="0" err="1">
                <a:solidFill>
                  <a:srgbClr val="FF0000"/>
                </a:solidFill>
              </a:rPr>
              <a:t>Tester</a:t>
            </a:r>
            <a:r>
              <a:rPr lang="tr-TR" dirty="0">
                <a:solidFill>
                  <a:srgbClr val="FF0000"/>
                </a:solidFill>
              </a:rPr>
              <a:t> (1 STD)</a:t>
            </a:r>
          </a:p>
          <a:p>
            <a:pPr lvl="1"/>
            <a:r>
              <a:rPr lang="tr-TR" dirty="0" err="1">
                <a:solidFill>
                  <a:srgbClr val="FF0000"/>
                </a:solidFill>
              </a:rPr>
              <a:t>Mentor</a:t>
            </a:r>
            <a:r>
              <a:rPr lang="tr-TR" dirty="0">
                <a:solidFill>
                  <a:srgbClr val="FF0000"/>
                </a:solidFill>
              </a:rPr>
              <a:t>/</a:t>
            </a:r>
            <a:r>
              <a:rPr lang="tr-TR" dirty="0" err="1">
                <a:solidFill>
                  <a:srgbClr val="FF0000"/>
                </a:solidFill>
              </a:rPr>
              <a:t>Customer</a:t>
            </a:r>
            <a:r>
              <a:rPr lang="tr-TR" dirty="0">
                <a:solidFill>
                  <a:srgbClr val="FF0000"/>
                </a:solidFill>
              </a:rPr>
              <a:t>(</a:t>
            </a:r>
            <a:r>
              <a:rPr lang="tr-TR" dirty="0" err="1">
                <a:solidFill>
                  <a:srgbClr val="FF0000"/>
                </a:solidFill>
              </a:rPr>
              <a:t>Your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Assistant</a:t>
            </a:r>
            <a:r>
              <a:rPr lang="tr-TR" dirty="0">
                <a:solidFill>
                  <a:srgbClr val="FF0000"/>
                </a:solidFill>
              </a:rPr>
              <a:t>)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893E8CFF-6D1F-44B0-8F7E-176F2FDF72D0}" type="slidenum">
              <a:rPr lang="en-US" sz="1400" u="none" smtClean="0"/>
              <a:pPr eaLnBrk="1" hangingPunct="1"/>
              <a:t>7</a:t>
            </a:fld>
            <a:endParaRPr lang="en-US" sz="1400" u="none" dirty="0"/>
          </a:p>
        </p:txBody>
      </p:sp>
    </p:spTree>
    <p:extLst>
      <p:ext uri="{BB962C8B-B14F-4D97-AF65-F5344CB8AC3E}">
        <p14:creationId xmlns:p14="http://schemas.microsoft.com/office/powerpoint/2010/main" val="8041661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tr-TR" dirty="0"/>
              <a:t>TOPICS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tr-TR" sz="2000" b="1" u="sng" dirty="0"/>
              <a:t>Select </a:t>
            </a:r>
            <a:r>
              <a:rPr lang="tr-TR" sz="2000" b="1" u="sng" dirty="0" err="1"/>
              <a:t>One</a:t>
            </a:r>
            <a:r>
              <a:rPr lang="tr-TR" sz="2000" b="1" u="sng" dirty="0"/>
              <a:t> Project</a:t>
            </a:r>
            <a:r>
              <a:rPr lang="tr-TR" sz="2000" dirty="0"/>
              <a:t> </a:t>
            </a:r>
            <a:r>
              <a:rPr lang="tr-TR" sz="2000" dirty="0" err="1"/>
              <a:t>from</a:t>
            </a:r>
            <a:r>
              <a:rPr lang="tr-TR" sz="2000" dirty="0"/>
              <a:t> </a:t>
            </a:r>
            <a:r>
              <a:rPr lang="tr-TR" sz="2000" dirty="0" err="1"/>
              <a:t>the</a:t>
            </a:r>
            <a:r>
              <a:rPr lang="tr-TR" sz="2000" dirty="0"/>
              <a:t> </a:t>
            </a:r>
            <a:r>
              <a:rPr lang="tr-TR" sz="2000" dirty="0" err="1"/>
              <a:t>following</a:t>
            </a:r>
            <a:r>
              <a:rPr lang="tr-TR" sz="2000" dirty="0"/>
              <a:t> </a:t>
            </a:r>
            <a:r>
              <a:rPr lang="tr-TR" sz="2000" dirty="0" err="1"/>
              <a:t>list</a:t>
            </a:r>
            <a:r>
              <a:rPr lang="tr-TR" sz="2000" dirty="0"/>
              <a:t> </a:t>
            </a:r>
            <a:r>
              <a:rPr lang="tr-TR" sz="2000" dirty="0" err="1"/>
              <a:t>and</a:t>
            </a:r>
            <a:r>
              <a:rPr lang="tr-TR" sz="2000" dirty="0"/>
              <a:t> </a:t>
            </a:r>
            <a:r>
              <a:rPr lang="en-US" sz="2000" dirty="0"/>
              <a:t>see project description document:</a:t>
            </a:r>
          </a:p>
          <a:p>
            <a:r>
              <a:rPr lang="tr-TR" sz="2000" u="sng" dirty="0">
                <a:hlinkClick r:id="rId2"/>
              </a:rPr>
              <a:t>https://nevonprojects.com/project-ideas/software-project-ideas/</a:t>
            </a:r>
            <a:endParaRPr lang="en-US" sz="2000" dirty="0"/>
          </a:p>
          <a:p>
            <a:r>
              <a:rPr lang="tr-TR" sz="2000" u="sng" dirty="0">
                <a:hlinkClick r:id="rId3"/>
              </a:rPr>
              <a:t>https://www.elprocus.com/top-software-engineering-projects-for-it-and-cse-students-in-2014/</a:t>
            </a:r>
            <a:endParaRPr lang="en-US" sz="2000" dirty="0"/>
          </a:p>
          <a:p>
            <a:r>
              <a:rPr lang="tr-TR" sz="2000" u="sng" dirty="0">
                <a:hlinkClick r:id="rId4"/>
              </a:rPr>
              <a:t>https://nevonprojects.com/web-based-project-ideas-topics/</a:t>
            </a:r>
            <a:endParaRPr lang="en-US" sz="2000" dirty="0"/>
          </a:p>
          <a:p>
            <a:r>
              <a:rPr lang="tr-TR" sz="2000" u="sng" dirty="0">
                <a:hlinkClick r:id="rId5"/>
              </a:rPr>
              <a:t>https://nevonprojects.com/project-ideas/android-project-ideas/</a:t>
            </a:r>
            <a:endParaRPr lang="en-US" sz="2000" dirty="0"/>
          </a:p>
          <a:p>
            <a:r>
              <a:rPr lang="tr-TR" sz="2000" u="sng" dirty="0">
                <a:hlinkClick r:id="rId6"/>
              </a:rPr>
              <a:t>https://nevonprojects.com/ios-projects/#startscroll</a:t>
            </a:r>
            <a:endParaRPr lang="en-US" sz="2000" dirty="0"/>
          </a:p>
          <a:p>
            <a:pPr eaLnBrk="1" hangingPunct="1"/>
            <a:endParaRPr lang="en-US" sz="2000" dirty="0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EE358EF5-6886-44C2-81FD-AE011A817A2B}" type="slidenum">
              <a:rPr lang="en-US" sz="1400" u="none" smtClean="0"/>
              <a:pPr eaLnBrk="1" hangingPunct="1"/>
              <a:t>8</a:t>
            </a:fld>
            <a:endParaRPr lang="en-US" sz="1400" u="none"/>
          </a:p>
        </p:txBody>
      </p:sp>
    </p:spTree>
    <p:extLst>
      <p:ext uri="{BB962C8B-B14F-4D97-AF65-F5344CB8AC3E}">
        <p14:creationId xmlns:p14="http://schemas.microsoft.com/office/powerpoint/2010/main" val="17192158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4" name="Rectangle 73">
            <a:extLst>
              <a:ext uri="{FF2B5EF4-FFF2-40B4-BE49-F238E27FC236}">
                <a16:creationId xmlns:a16="http://schemas.microsoft.com/office/drawing/2014/main" id="{53B021B3-DE93-4AB7-8A18-CF5F1CED8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630936" y="256032"/>
            <a:ext cx="7879842" cy="1014984"/>
          </a:xfrm>
        </p:spPr>
        <p:txBody>
          <a:bodyPr anchor="b"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tr-TR" sz="3100"/>
              <a:t>TOPICS</a:t>
            </a:r>
            <a:br>
              <a:rPr lang="tr-TR" sz="3100"/>
            </a:br>
            <a:r>
              <a:rPr lang="tr-TR" sz="3100"/>
              <a:t>not limited...but suggested...</a:t>
            </a: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9464" y="1634502"/>
            <a:ext cx="7838694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630936" y="1538176"/>
            <a:ext cx="1405092" cy="1098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654940" y="6356350"/>
            <a:ext cx="1858124" cy="365125"/>
          </a:xfrm>
        </p:spPr>
        <p:txBody>
          <a:bodyPr>
            <a:norm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fld id="{EE358EF5-6886-44C2-81FD-AE011A817A2B}" type="slidenum">
              <a:rPr lang="en-US" sz="1900" u="none">
                <a:solidFill>
                  <a:schemeClr val="tx1">
                    <a:lumMod val="50000"/>
                    <a:lumOff val="50000"/>
                  </a:schemeClr>
                </a:solidFill>
              </a:rPr>
              <a:pPr eaLnBrk="1" hangingPunct="1">
                <a:lnSpc>
                  <a:spcPct val="90000"/>
                </a:lnSpc>
                <a:spcAft>
                  <a:spcPts val="600"/>
                </a:spcAft>
              </a:pPr>
              <a:t>9</a:t>
            </a:fld>
            <a:endParaRPr lang="en-US" sz="1900" u="none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graphicFrame>
        <p:nvGraphicFramePr>
          <p:cNvPr id="9222" name="Content Placeholder 2">
            <a:extLst>
              <a:ext uri="{FF2B5EF4-FFF2-40B4-BE49-F238E27FC236}">
                <a16:creationId xmlns:a16="http://schemas.microsoft.com/office/drawing/2014/main" id="{C84CC4C1-9ADB-4C6E-B8E2-FDDEB48BFA4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27028376"/>
              </p:ext>
            </p:extLst>
          </p:nvPr>
        </p:nvGraphicFramePr>
        <p:xfrm>
          <a:off x="628650" y="1926266"/>
          <a:ext cx="7886700" cy="43575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769484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126625B39D0674192CEFB80C28E16DB" ma:contentTypeVersion="" ma:contentTypeDescription="Create a new document." ma:contentTypeScope="" ma:versionID="a37eac47d1731a7ccc5bc5de530254db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53aad9280c7bc17f35f657eabd183f16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AA0A6DB-88BA-4521-BBD6-E76FA535DBF0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customXml/itemProps2.xml><?xml version="1.0" encoding="utf-8"?>
<ds:datastoreItem xmlns:ds="http://schemas.openxmlformats.org/officeDocument/2006/customXml" ds:itemID="{0E0F7BDD-F2AB-4944-B17E-B7B69680652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7F8D860-A59B-46D8-80A2-5B45572D821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443</TotalTime>
  <Words>1572</Words>
  <Application>Microsoft Office PowerPoint</Application>
  <PresentationFormat>On-screen Show (4:3)</PresentationFormat>
  <Paragraphs>167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Calibri</vt:lpstr>
      <vt:lpstr>Times New Roman</vt:lpstr>
      <vt:lpstr>Office Theme</vt:lpstr>
      <vt:lpstr>CMSE 201 Fundamentals of Software Engineering</vt:lpstr>
      <vt:lpstr>BOOKS</vt:lpstr>
      <vt:lpstr>COURSE OVERVİEW</vt:lpstr>
      <vt:lpstr>Course Web Page</vt:lpstr>
      <vt:lpstr>Grading Policy</vt:lpstr>
      <vt:lpstr>YOUR PROJECT</vt:lpstr>
      <vt:lpstr>TERM PROJECT</vt:lpstr>
      <vt:lpstr>TOPICS</vt:lpstr>
      <vt:lpstr>TOPICS not limited...but suggested...</vt:lpstr>
      <vt:lpstr>TOOLS</vt:lpstr>
      <vt:lpstr>3 REPORTS</vt:lpstr>
      <vt:lpstr>1st STAGE OF YOUR ASSIGNMENT: Preapare Your Planning&amp; Management Report (PPM)</vt:lpstr>
      <vt:lpstr>2nd STAGE OF YOUR ASSIGNMENT: INTERMEDIATE PRESENTATION &amp; REPORT (Deadline is already announced on website)</vt:lpstr>
      <vt:lpstr>A sample of a basic SRS outline-IEEE format.</vt:lpstr>
      <vt:lpstr>3rd STAGE OF YOUR ASSIGNMENT: FINAL PRESENTATION &amp; REPORT (Deadline is already announced on website)</vt:lpstr>
      <vt:lpstr>FINAL REPORT???</vt:lpstr>
      <vt:lpstr>FOR STARTING YOUR ASSIGNMENT</vt:lpstr>
      <vt:lpstr>PowerPoint Presentation</vt:lpstr>
      <vt:lpstr>SOME USEFUL TOOLS AND RESOURCES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CMSE 201 Inroduction ot Software Engineering</dc:title>
  <dc:creator>Duygu Çelik</dc:creator>
  <cp:lastModifiedBy>Alexander Chefranov</cp:lastModifiedBy>
  <cp:revision>20</cp:revision>
  <dcterms:created xsi:type="dcterms:W3CDTF">2020-09-23T10:57:36Z</dcterms:created>
  <dcterms:modified xsi:type="dcterms:W3CDTF">2026-02-25T08:41:22Z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0x0101001126625B39D0674192CEFB80C28E16DB</vt:lpwstr>
  </property>
</Properties>
</file>