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83"/>
  </p:notesMasterIdLst>
  <p:handoutMasterIdLst>
    <p:handoutMasterId r:id="rId84"/>
  </p:handoutMasterIdLst>
  <p:sldIdLst>
    <p:sldId id="256" r:id="rId5"/>
    <p:sldId id="273" r:id="rId6"/>
    <p:sldId id="313" r:id="rId7"/>
    <p:sldId id="312" r:id="rId8"/>
    <p:sldId id="282" r:id="rId9"/>
    <p:sldId id="257" r:id="rId10"/>
    <p:sldId id="274" r:id="rId11"/>
    <p:sldId id="275" r:id="rId12"/>
    <p:sldId id="258" r:id="rId13"/>
    <p:sldId id="278" r:id="rId14"/>
    <p:sldId id="314" r:id="rId15"/>
    <p:sldId id="280" r:id="rId16"/>
    <p:sldId id="336" r:id="rId17"/>
    <p:sldId id="259" r:id="rId18"/>
    <p:sldId id="315" r:id="rId19"/>
    <p:sldId id="328" r:id="rId20"/>
    <p:sldId id="316" r:id="rId21"/>
    <p:sldId id="337" r:id="rId22"/>
    <p:sldId id="283" r:id="rId23"/>
    <p:sldId id="284" r:id="rId24"/>
    <p:sldId id="260" r:id="rId25"/>
    <p:sldId id="285" r:id="rId26"/>
    <p:sldId id="357" r:id="rId27"/>
    <p:sldId id="317" r:id="rId28"/>
    <p:sldId id="318" r:id="rId29"/>
    <p:sldId id="340" r:id="rId30"/>
    <p:sldId id="286" r:id="rId31"/>
    <p:sldId id="344" r:id="rId32"/>
    <p:sldId id="321" r:id="rId33"/>
    <p:sldId id="261" r:id="rId34"/>
    <p:sldId id="262" r:id="rId35"/>
    <p:sldId id="288" r:id="rId36"/>
    <p:sldId id="289" r:id="rId37"/>
    <p:sldId id="349" r:id="rId38"/>
    <p:sldId id="290" r:id="rId39"/>
    <p:sldId id="346" r:id="rId40"/>
    <p:sldId id="347" r:id="rId41"/>
    <p:sldId id="348" r:id="rId42"/>
    <p:sldId id="342" r:id="rId43"/>
    <p:sldId id="263" r:id="rId44"/>
    <p:sldId id="268" r:id="rId45"/>
    <p:sldId id="271" r:id="rId46"/>
    <p:sldId id="272" r:id="rId47"/>
    <p:sldId id="350" r:id="rId48"/>
    <p:sldId id="291" r:id="rId49"/>
    <p:sldId id="322" r:id="rId50"/>
    <p:sldId id="324" r:id="rId51"/>
    <p:sldId id="343" r:id="rId52"/>
    <p:sldId id="264" r:id="rId53"/>
    <p:sldId id="333" r:id="rId54"/>
    <p:sldId id="325" r:id="rId55"/>
    <p:sldId id="329" r:id="rId56"/>
    <p:sldId id="297" r:id="rId57"/>
    <p:sldId id="309" r:id="rId58"/>
    <p:sldId id="265" r:id="rId59"/>
    <p:sldId id="308" r:id="rId60"/>
    <p:sldId id="310" r:id="rId61"/>
    <p:sldId id="331" r:id="rId62"/>
    <p:sldId id="299" r:id="rId63"/>
    <p:sldId id="352" r:id="rId64"/>
    <p:sldId id="311" r:id="rId65"/>
    <p:sldId id="298" r:id="rId66"/>
    <p:sldId id="326" r:id="rId67"/>
    <p:sldId id="353" r:id="rId68"/>
    <p:sldId id="354" r:id="rId69"/>
    <p:sldId id="355" r:id="rId70"/>
    <p:sldId id="266" r:id="rId71"/>
    <p:sldId id="327" r:id="rId72"/>
    <p:sldId id="306" r:id="rId73"/>
    <p:sldId id="356" r:id="rId74"/>
    <p:sldId id="332" r:id="rId75"/>
    <p:sldId id="301" r:id="rId76"/>
    <p:sldId id="302" r:id="rId77"/>
    <p:sldId id="267" r:id="rId78"/>
    <p:sldId id="303" r:id="rId79"/>
    <p:sldId id="304" r:id="rId80"/>
    <p:sldId id="330" r:id="rId81"/>
    <p:sldId id="305" r:id="rId82"/>
  </p:sldIdLst>
  <p:sldSz cx="9144000" cy="6858000" type="screen4x3"/>
  <p:notesSz cx="6858000" cy="9144000"/>
  <p:custDataLst>
    <p:tags r:id="rId8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53" autoAdjust="0"/>
    <p:restoredTop sz="94238" autoAdjust="0"/>
  </p:normalViewPr>
  <p:slideViewPr>
    <p:cSldViewPr snapToGrid="0" snapToObjects="1">
      <p:cViewPr>
        <p:scale>
          <a:sx n="70" d="100"/>
          <a:sy n="70" d="100"/>
        </p:scale>
        <p:origin x="1404" y="4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704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handoutMaster" Target="handoutMasters/handoutMaster1.xml"/><Relationship Id="rId89" Type="http://schemas.openxmlformats.org/officeDocument/2006/relationships/tableStyles" Target="tableStyle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tags" Target="tags/tag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notesMaster" Target="notesMasters/notesMaster1.xml"/><Relationship Id="rId88"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viewProps" Target="view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B92EF69-4580-D948-9358-37D6C6E355D3}" type="datetimeFigureOut">
              <a:rPr lang="en-US" smtClean="0"/>
              <a:pPr/>
              <a:t>5/24/2026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F3EC278-5BB2-7E49-BE38-1FF54E21785F}" type="slidenum">
              <a:rPr lang="en-US" smtClean="0"/>
              <a:pPr/>
              <a:t>‹#›</a:t>
            </a:fld>
            <a:endParaRPr lang="en-US"/>
          </a:p>
        </p:txBody>
      </p:sp>
    </p:spTree>
    <p:extLst>
      <p:ext uri="{BB962C8B-B14F-4D97-AF65-F5344CB8AC3E}">
        <p14:creationId xmlns:p14="http://schemas.microsoft.com/office/powerpoint/2010/main" val="27576991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AF659B-3BFD-7C4F-8593-16CDDE7417A4}" type="datetimeFigureOut">
              <a:rPr lang="en-US" smtClean="0"/>
              <a:pPr/>
              <a:t>5/24/2026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082A43-FD40-714E-BD60-4E5210E14341}" type="slidenum">
              <a:rPr lang="en-US" smtClean="0"/>
              <a:pPr/>
              <a:t>‹#›</a:t>
            </a:fld>
            <a:endParaRPr lang="en-US"/>
          </a:p>
        </p:txBody>
      </p:sp>
    </p:spTree>
    <p:extLst>
      <p:ext uri="{BB962C8B-B14F-4D97-AF65-F5344CB8AC3E}">
        <p14:creationId xmlns:p14="http://schemas.microsoft.com/office/powerpoint/2010/main" val="316029527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body" idx="1"/>
          </p:nvPr>
        </p:nvSpPr>
        <p:spPr>
          <a:ln/>
        </p:spPr>
        <p:txBody>
          <a:bodyPr/>
          <a:lstStyle/>
          <a:p>
            <a:endParaRPr lang="en-US"/>
          </a:p>
        </p:txBody>
      </p:sp>
      <p:sp>
        <p:nvSpPr>
          <p:cNvPr id="9219" name="Rectangle 3"/>
          <p:cNvSpPr>
            <a:spLocks noGrp="1" noRot="1" noChangeAspect="1" noChangeArrowheads="1" noTextEdit="1"/>
          </p:cNvSpPr>
          <p:nvPr>
            <p:ph type="sldImg"/>
          </p:nvPr>
        </p:nvSpPr>
        <p:spPr>
          <a:ln cap="flat"/>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r>
              <a:rPr lang="en-GB" b="1" dirty="0">
                <a:solidFill>
                  <a:srgbClr val="FF0000"/>
                </a:solidFill>
              </a:rPr>
              <a:t>FOR VERIFICATION</a:t>
            </a:r>
            <a:r>
              <a:rPr lang="en-GB" dirty="0"/>
              <a:t>: </a:t>
            </a:r>
            <a:r>
              <a:rPr lang="en-GB" dirty="0">
                <a:highlight>
                  <a:srgbClr val="FFFF00"/>
                </a:highlight>
              </a:rPr>
              <a:t>"Are we building the product right”????</a:t>
            </a:r>
          </a:p>
          <a:p>
            <a:pPr marL="457200" indent="-457200" algn="l">
              <a:buFont typeface="+mj-lt"/>
              <a:buAutoNum type="arabicPeriod"/>
            </a:pPr>
            <a:r>
              <a:rPr lang="en-GB" b="1" dirty="0">
                <a:solidFill>
                  <a:srgbClr val="FF0000"/>
                </a:solidFill>
              </a:rPr>
              <a:t>SOFTWARE INSPECTIONS</a:t>
            </a:r>
            <a:r>
              <a:rPr lang="en-GB" i="1" dirty="0">
                <a:solidFill>
                  <a:schemeClr val="tx1"/>
                </a:solidFill>
              </a:rPr>
              <a:t>: </a:t>
            </a:r>
            <a:r>
              <a:rPr lang="en-GB" dirty="0"/>
              <a:t>Concerned with analysis of </a:t>
            </a:r>
            <a:br>
              <a:rPr lang="en-GB" dirty="0"/>
            </a:br>
            <a:r>
              <a:rPr lang="en-GB" dirty="0"/>
              <a:t>the static system representation to </a:t>
            </a:r>
            <a:r>
              <a:rPr lang="en-GB" i="1" dirty="0">
                <a:solidFill>
                  <a:schemeClr val="accent2"/>
                </a:solidFill>
              </a:rPr>
              <a:t>discover problems  </a:t>
            </a:r>
            <a:r>
              <a:rPr lang="en-GB" b="1" dirty="0">
                <a:solidFill>
                  <a:schemeClr val="accent1"/>
                </a:solidFill>
              </a:rPr>
              <a:t>(static verification)</a:t>
            </a:r>
          </a:p>
          <a:p>
            <a:pPr lvl="1" algn="l"/>
            <a:r>
              <a:rPr lang="en-GB" sz="2000" dirty="0"/>
              <a:t>May be supplement by </a:t>
            </a:r>
            <a:r>
              <a:rPr lang="en-GB" sz="2000" b="1" dirty="0"/>
              <a:t>tool-based document and code analysis</a:t>
            </a:r>
            <a:r>
              <a:rPr lang="en-GB" sz="2000" dirty="0"/>
              <a:t>.</a:t>
            </a:r>
          </a:p>
          <a:p>
            <a:pPr lvl="1" algn="l"/>
            <a:r>
              <a:rPr lang="en-GB" dirty="0"/>
              <a:t>Discussed in Chapter 15.</a:t>
            </a:r>
            <a:endParaRPr lang="en-GB" sz="2000" dirty="0"/>
          </a:p>
          <a:p>
            <a:pPr marL="457200" indent="-457200" algn="l">
              <a:buFont typeface="+mj-lt"/>
              <a:buAutoNum type="arabicPeriod"/>
            </a:pPr>
            <a:r>
              <a:rPr lang="en-GB" b="1" dirty="0">
                <a:solidFill>
                  <a:srgbClr val="FF0000"/>
                </a:solidFill>
              </a:rPr>
              <a:t>SOFTWARE TESTING</a:t>
            </a:r>
            <a:r>
              <a:rPr lang="en-GB" sz="2800" i="1" dirty="0">
                <a:solidFill>
                  <a:srgbClr val="000000"/>
                </a:solidFill>
              </a:rPr>
              <a:t>: </a:t>
            </a:r>
            <a:r>
              <a:rPr lang="en-GB" sz="2400" dirty="0"/>
              <a:t>is about </a:t>
            </a:r>
            <a:r>
              <a:rPr lang="en-GB" i="1" dirty="0">
                <a:solidFill>
                  <a:schemeClr val="accent2"/>
                </a:solidFill>
              </a:rPr>
              <a:t>testing</a:t>
            </a:r>
            <a:r>
              <a:rPr lang="en-GB" sz="2400" dirty="0"/>
              <a:t> and </a:t>
            </a:r>
            <a:r>
              <a:rPr lang="en-GB" i="1" dirty="0">
                <a:solidFill>
                  <a:schemeClr val="accent2"/>
                </a:solidFill>
              </a:rPr>
              <a:t>observing</a:t>
            </a:r>
            <a:r>
              <a:rPr lang="en-GB" sz="2400" dirty="0"/>
              <a:t> </a:t>
            </a:r>
            <a:r>
              <a:rPr lang="en-GB" i="1" dirty="0">
                <a:solidFill>
                  <a:schemeClr val="accent2"/>
                </a:solidFill>
              </a:rPr>
              <a:t>product behaviour </a:t>
            </a:r>
            <a:r>
              <a:rPr lang="en-GB" b="1" dirty="0">
                <a:solidFill>
                  <a:schemeClr val="accent1"/>
                </a:solidFill>
              </a:rPr>
              <a:t>(dynamic verification)</a:t>
            </a:r>
          </a:p>
          <a:p>
            <a:pPr lvl="1" algn="l"/>
            <a:r>
              <a:rPr lang="en-GB" sz="2000" dirty="0"/>
              <a:t>The system is executed with test data and its operational behaviour is observed.</a:t>
            </a:r>
          </a:p>
          <a:p>
            <a:pPr algn="just"/>
            <a:endParaRPr lang="en-GB" sz="2400" dirty="0"/>
          </a:p>
          <a:p>
            <a:endParaRPr lang="en-US" dirty="0"/>
          </a:p>
        </p:txBody>
      </p:sp>
      <p:sp>
        <p:nvSpPr>
          <p:cNvPr id="4" name="Slide Number Placeholder 3"/>
          <p:cNvSpPr>
            <a:spLocks noGrp="1"/>
          </p:cNvSpPr>
          <p:nvPr>
            <p:ph type="sldNum" sz="quarter" idx="5"/>
          </p:nvPr>
        </p:nvSpPr>
        <p:spPr/>
        <p:txBody>
          <a:bodyPr/>
          <a:lstStyle/>
          <a:p>
            <a:fld id="{47082A43-FD40-714E-BD60-4E5210E14341}" type="slidenum">
              <a:rPr lang="en-US" smtClean="0"/>
              <a:pPr/>
              <a:t>8</a:t>
            </a:fld>
            <a:endParaRPr lang="en-US"/>
          </a:p>
        </p:txBody>
      </p:sp>
    </p:spTree>
    <p:extLst>
      <p:ext uri="{BB962C8B-B14F-4D97-AF65-F5344CB8AC3E}">
        <p14:creationId xmlns:p14="http://schemas.microsoft.com/office/powerpoint/2010/main" val="2226692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082A43-FD40-714E-BD60-4E5210E14341}" type="slidenum">
              <a:rPr lang="en-US" smtClean="0"/>
              <a:pPr/>
              <a:t>28</a:t>
            </a:fld>
            <a:endParaRPr lang="en-US"/>
          </a:p>
        </p:txBody>
      </p:sp>
    </p:spTree>
    <p:extLst>
      <p:ext uri="{BB962C8B-B14F-4D97-AF65-F5344CB8AC3E}">
        <p14:creationId xmlns:p14="http://schemas.microsoft.com/office/powerpoint/2010/main" val="122673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082A43-FD40-714E-BD60-4E5210E14341}" type="slidenum">
              <a:rPr lang="en-US" smtClean="0"/>
              <a:pPr/>
              <a:t>30</a:t>
            </a:fld>
            <a:endParaRPr lang="en-US"/>
          </a:p>
        </p:txBody>
      </p:sp>
    </p:spTree>
    <p:extLst>
      <p:ext uri="{BB962C8B-B14F-4D97-AF65-F5344CB8AC3E}">
        <p14:creationId xmlns:p14="http://schemas.microsoft.com/office/powerpoint/2010/main" val="12561114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body" idx="1"/>
          </p:nvPr>
        </p:nvSpPr>
        <p:spPr>
          <a:noFill/>
          <a:ln w="9525"/>
        </p:spPr>
        <p:txBody>
          <a:bodyPr/>
          <a:lstStyle/>
          <a:p>
            <a:endParaRPr lang="en-US"/>
          </a:p>
        </p:txBody>
      </p:sp>
      <p:sp>
        <p:nvSpPr>
          <p:cNvPr id="46083" name="Rectangle 3"/>
          <p:cNvSpPr>
            <a:spLocks noGrp="1" noRot="1" noChangeAspect="1" noChangeArrowheads="1" noTextEdit="1"/>
          </p:cNvSpPr>
          <p:nvPr>
            <p:ph type="sldImg"/>
          </p:nvPr>
        </p:nvSpPr>
        <p:spPr>
          <a:ln cap="flat"/>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r>
              <a:rPr lang="en-GB"/>
              <a:t>30/10/2014</a:t>
            </a:r>
            <a:endParaRPr lang="en-US"/>
          </a:p>
        </p:txBody>
      </p:sp>
      <p:sp>
        <p:nvSpPr>
          <p:cNvPr id="5" name="Footer Placeholder 4"/>
          <p:cNvSpPr>
            <a:spLocks noGrp="1"/>
          </p:cNvSpPr>
          <p:nvPr>
            <p:ph type="ftr" sz="quarter" idx="11"/>
          </p:nvPr>
        </p:nvSpPr>
        <p:spPr/>
        <p:txBody>
          <a:bodyPr/>
          <a:lstStyle>
            <a:lvl1pPr>
              <a:defRPr/>
            </a:lvl1pPr>
          </a:lstStyle>
          <a:p>
            <a:r>
              <a:rPr lang="en-US"/>
              <a:t>Chapter 8 Software Testing</a:t>
            </a:r>
          </a:p>
        </p:txBody>
      </p:sp>
      <p:sp>
        <p:nvSpPr>
          <p:cNvPr id="6" name="Slide Number Placeholder 5"/>
          <p:cNvSpPr>
            <a:spLocks noGrp="1"/>
          </p:cNvSpPr>
          <p:nvPr>
            <p:ph type="sldNum" sz="quarter" idx="12"/>
          </p:nvPr>
        </p:nvSpPr>
        <p:spPr/>
        <p:txBody>
          <a:bodyPr/>
          <a:lstStyle>
            <a:lvl1pPr>
              <a:defRPr/>
            </a:lvl1pPr>
          </a:lstStyle>
          <a:p>
            <a:fld id="{CB105B8D-1C36-1C40-961B-CAAB1DD98B28}" type="slidenum">
              <a:rPr lang="en-US" smtClean="0"/>
              <a:pPr/>
              <a:t>‹#›</a:t>
            </a:fld>
            <a:endParaRPr lang="en-US"/>
          </a:p>
        </p:txBody>
      </p:sp>
    </p:spTree>
  </p:cSld>
  <p:clrMapOvr>
    <a:masterClrMapping/>
  </p:clrMapOvr>
  <p:transition spd="med">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r>
              <a:rPr lang="en-GB"/>
              <a:t>30/10/2014</a:t>
            </a:r>
            <a:endParaRPr lang="en-US"/>
          </a:p>
        </p:txBody>
      </p:sp>
      <p:sp>
        <p:nvSpPr>
          <p:cNvPr id="5" name="Footer Placeholder 4"/>
          <p:cNvSpPr>
            <a:spLocks noGrp="1"/>
          </p:cNvSpPr>
          <p:nvPr>
            <p:ph type="ftr" sz="quarter" idx="11"/>
          </p:nvPr>
        </p:nvSpPr>
        <p:spPr/>
        <p:txBody>
          <a:bodyPr/>
          <a:lstStyle>
            <a:lvl1pPr>
              <a:defRPr/>
            </a:lvl1pPr>
          </a:lstStyle>
          <a:p>
            <a:r>
              <a:rPr lang="en-US"/>
              <a:t>Chapter 8 Software Testing</a:t>
            </a:r>
          </a:p>
        </p:txBody>
      </p:sp>
      <p:sp>
        <p:nvSpPr>
          <p:cNvPr id="6" name="Slide Number Placeholder 5"/>
          <p:cNvSpPr>
            <a:spLocks noGrp="1"/>
          </p:cNvSpPr>
          <p:nvPr>
            <p:ph type="sldNum" sz="quarter" idx="12"/>
          </p:nvPr>
        </p:nvSpPr>
        <p:spPr/>
        <p:txBody>
          <a:bodyPr/>
          <a:lstStyle>
            <a:lvl1pPr>
              <a:defRPr/>
            </a:lvl1pPr>
          </a:lstStyle>
          <a:p>
            <a:fld id="{CB105B8D-1C36-1C40-961B-CAAB1DD98B28}" type="slidenum">
              <a:rPr lang="en-US" smtClean="0"/>
              <a:pPr/>
              <a:t>‹#›</a:t>
            </a:fld>
            <a:endParaRPr lang="en-US"/>
          </a:p>
        </p:txBody>
      </p:sp>
    </p:spTree>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r>
              <a:rPr lang="en-GB"/>
              <a:t>30/10/2014</a:t>
            </a:r>
            <a:endParaRPr lang="en-US"/>
          </a:p>
        </p:txBody>
      </p:sp>
      <p:sp>
        <p:nvSpPr>
          <p:cNvPr id="5" name="Footer Placeholder 4"/>
          <p:cNvSpPr>
            <a:spLocks noGrp="1"/>
          </p:cNvSpPr>
          <p:nvPr>
            <p:ph type="ftr" sz="quarter" idx="11"/>
          </p:nvPr>
        </p:nvSpPr>
        <p:spPr/>
        <p:txBody>
          <a:bodyPr/>
          <a:lstStyle>
            <a:lvl1pPr>
              <a:defRPr/>
            </a:lvl1pPr>
          </a:lstStyle>
          <a:p>
            <a:r>
              <a:rPr lang="en-US"/>
              <a:t>Chapter 8 Software Testing</a:t>
            </a:r>
          </a:p>
        </p:txBody>
      </p:sp>
      <p:sp>
        <p:nvSpPr>
          <p:cNvPr id="6" name="Slide Number Placeholder 5"/>
          <p:cNvSpPr>
            <a:spLocks noGrp="1"/>
          </p:cNvSpPr>
          <p:nvPr>
            <p:ph type="sldNum" sz="quarter" idx="12"/>
          </p:nvPr>
        </p:nvSpPr>
        <p:spPr/>
        <p:txBody>
          <a:bodyPr/>
          <a:lstStyle>
            <a:lvl1pPr>
              <a:defRPr/>
            </a:lvl1pPr>
          </a:lstStyle>
          <a:p>
            <a:fld id="{CB105B8D-1C36-1C40-961B-CAAB1DD98B28}" type="slidenum">
              <a:rPr lang="en-US" smtClean="0"/>
              <a:pPr/>
              <a:t>‹#›</a:t>
            </a:fld>
            <a:endParaRPr lang="en-US"/>
          </a:p>
        </p:txBody>
      </p:sp>
    </p:spTree>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spcBef>
                <a:spcPts val="600"/>
              </a:spcBef>
              <a:spcAft>
                <a:spcPts val="600"/>
              </a:spcAft>
              <a:buFont typeface="Wingdings" charset="2"/>
              <a:buChar char="²"/>
              <a:defRPr sz="2400">
                <a:solidFill>
                  <a:srgbClr val="46424D"/>
                </a:solidFill>
                <a:latin typeface="Arial"/>
                <a:cs typeface="Arial"/>
              </a:defRPr>
            </a:lvl1pPr>
            <a:lvl2pPr>
              <a:spcBef>
                <a:spcPts val="300"/>
              </a:spcBef>
              <a:spcAft>
                <a:spcPts val="300"/>
              </a:spcAft>
              <a:buFont typeface="Wingdings" charset="2"/>
              <a:buChar char="§"/>
              <a:defRPr sz="2000">
                <a:solidFill>
                  <a:srgbClr val="46424D"/>
                </a:solidFill>
                <a:latin typeface="Arial"/>
                <a:cs typeface="Arial"/>
              </a:defRPr>
            </a:lvl2pPr>
            <a:lvl3pPr>
              <a:defRPr sz="1800">
                <a:solidFill>
                  <a:srgbClr val="46424D"/>
                </a:solidFill>
                <a:latin typeface="Arial"/>
                <a:cs typeface="Arial"/>
              </a:defRPr>
            </a:lvl3pPr>
            <a:lvl4pPr>
              <a:defRPr sz="1800">
                <a:solidFill>
                  <a:srgbClr val="46424D"/>
                </a:solidFill>
                <a:latin typeface="Arial"/>
                <a:cs typeface="Arial"/>
              </a:defRPr>
            </a:lvl4pPr>
            <a:lvl5pPr>
              <a:defRPr sz="1800">
                <a:solidFill>
                  <a:srgbClr val="46424D"/>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lvl1pPr>
              <a:defRPr/>
            </a:lvl1pPr>
          </a:lstStyle>
          <a:p>
            <a:r>
              <a:rPr lang="en-GB"/>
              <a:t>30/10/2014</a:t>
            </a:r>
            <a:endParaRPr lang="en-US"/>
          </a:p>
        </p:txBody>
      </p:sp>
      <p:sp>
        <p:nvSpPr>
          <p:cNvPr id="5" name="Footer Placeholder 4"/>
          <p:cNvSpPr>
            <a:spLocks noGrp="1"/>
          </p:cNvSpPr>
          <p:nvPr>
            <p:ph type="ftr" sz="quarter" idx="11"/>
          </p:nvPr>
        </p:nvSpPr>
        <p:spPr/>
        <p:txBody>
          <a:bodyPr/>
          <a:lstStyle>
            <a:lvl1pPr>
              <a:defRPr/>
            </a:lvl1pPr>
          </a:lstStyle>
          <a:p>
            <a:r>
              <a:rPr lang="en-US"/>
              <a:t>Chapter 8 Software Testing</a:t>
            </a:r>
          </a:p>
        </p:txBody>
      </p:sp>
      <p:sp>
        <p:nvSpPr>
          <p:cNvPr id="6" name="Slide Number Placeholder 5"/>
          <p:cNvSpPr>
            <a:spLocks noGrp="1"/>
          </p:cNvSpPr>
          <p:nvPr>
            <p:ph type="sldNum" sz="quarter" idx="12"/>
          </p:nvPr>
        </p:nvSpPr>
        <p:spPr/>
        <p:txBody>
          <a:bodyPr/>
          <a:lstStyle>
            <a:lvl1pPr>
              <a:defRPr/>
            </a:lvl1pPr>
          </a:lstStyle>
          <a:p>
            <a:fld id="{CB105B8D-1C36-1C40-961B-CAAB1DD98B28}" type="slidenum">
              <a:rPr lang="en-US" smtClean="0"/>
              <a:pPr/>
              <a:t>‹#›</a:t>
            </a:fld>
            <a:endParaRPr lang="en-US"/>
          </a:p>
        </p:txBody>
      </p:sp>
    </p:spTree>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r>
              <a:rPr lang="en-GB"/>
              <a:t>30/10/2014</a:t>
            </a:r>
            <a:endParaRPr lang="en-US"/>
          </a:p>
        </p:txBody>
      </p:sp>
      <p:sp>
        <p:nvSpPr>
          <p:cNvPr id="5" name="Footer Placeholder 4"/>
          <p:cNvSpPr>
            <a:spLocks noGrp="1"/>
          </p:cNvSpPr>
          <p:nvPr>
            <p:ph type="ftr" sz="quarter" idx="11"/>
          </p:nvPr>
        </p:nvSpPr>
        <p:spPr/>
        <p:txBody>
          <a:bodyPr/>
          <a:lstStyle>
            <a:lvl1pPr>
              <a:defRPr/>
            </a:lvl1pPr>
          </a:lstStyle>
          <a:p>
            <a:r>
              <a:rPr lang="en-US"/>
              <a:t>Chapter 8 Software Testing</a:t>
            </a:r>
          </a:p>
        </p:txBody>
      </p:sp>
      <p:sp>
        <p:nvSpPr>
          <p:cNvPr id="6" name="Slide Number Placeholder 5"/>
          <p:cNvSpPr>
            <a:spLocks noGrp="1"/>
          </p:cNvSpPr>
          <p:nvPr>
            <p:ph type="sldNum" sz="quarter" idx="12"/>
          </p:nvPr>
        </p:nvSpPr>
        <p:spPr/>
        <p:txBody>
          <a:bodyPr/>
          <a:lstStyle>
            <a:lvl1pPr>
              <a:defRPr/>
            </a:lvl1pPr>
          </a:lstStyle>
          <a:p>
            <a:fld id="{CB105B8D-1C36-1C40-961B-CAAB1DD98B28}" type="slidenum">
              <a:rPr lang="en-US" smtClean="0"/>
              <a:pPr/>
              <a:t>‹#›</a:t>
            </a:fld>
            <a:endParaRPr lang="en-US"/>
          </a:p>
        </p:txBody>
      </p:sp>
    </p:spTree>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r>
              <a:rPr lang="en-GB"/>
              <a:t>30/10/2014</a:t>
            </a:r>
            <a:endParaRPr lang="en-US"/>
          </a:p>
        </p:txBody>
      </p:sp>
      <p:sp>
        <p:nvSpPr>
          <p:cNvPr id="6" name="Footer Placeholder 4"/>
          <p:cNvSpPr>
            <a:spLocks noGrp="1"/>
          </p:cNvSpPr>
          <p:nvPr>
            <p:ph type="ftr" sz="quarter" idx="11"/>
          </p:nvPr>
        </p:nvSpPr>
        <p:spPr/>
        <p:txBody>
          <a:bodyPr/>
          <a:lstStyle>
            <a:lvl1pPr>
              <a:defRPr/>
            </a:lvl1pPr>
          </a:lstStyle>
          <a:p>
            <a:r>
              <a:rPr lang="en-US"/>
              <a:t>Chapter 8 Software Testing</a:t>
            </a:r>
          </a:p>
        </p:txBody>
      </p:sp>
      <p:sp>
        <p:nvSpPr>
          <p:cNvPr id="7" name="Slide Number Placeholder 5"/>
          <p:cNvSpPr>
            <a:spLocks noGrp="1"/>
          </p:cNvSpPr>
          <p:nvPr>
            <p:ph type="sldNum" sz="quarter" idx="12"/>
          </p:nvPr>
        </p:nvSpPr>
        <p:spPr/>
        <p:txBody>
          <a:bodyPr/>
          <a:lstStyle>
            <a:lvl1pPr>
              <a:defRPr/>
            </a:lvl1pPr>
          </a:lstStyle>
          <a:p>
            <a:fld id="{CB105B8D-1C36-1C40-961B-CAAB1DD98B28}" type="slidenum">
              <a:rPr lang="en-US" smtClean="0"/>
              <a:pPr/>
              <a:t>‹#›</a:t>
            </a:fld>
            <a:endParaRPr lang="en-US"/>
          </a:p>
        </p:txBody>
      </p:sp>
    </p:spTree>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r>
              <a:rPr lang="en-GB"/>
              <a:t>30/10/2014</a:t>
            </a:r>
            <a:endParaRPr lang="en-US"/>
          </a:p>
        </p:txBody>
      </p:sp>
      <p:sp>
        <p:nvSpPr>
          <p:cNvPr id="8" name="Footer Placeholder 4"/>
          <p:cNvSpPr>
            <a:spLocks noGrp="1"/>
          </p:cNvSpPr>
          <p:nvPr>
            <p:ph type="ftr" sz="quarter" idx="11"/>
          </p:nvPr>
        </p:nvSpPr>
        <p:spPr/>
        <p:txBody>
          <a:bodyPr/>
          <a:lstStyle>
            <a:lvl1pPr>
              <a:defRPr/>
            </a:lvl1pPr>
          </a:lstStyle>
          <a:p>
            <a:r>
              <a:rPr lang="en-US"/>
              <a:t>Chapter 8 Software Testing</a:t>
            </a:r>
          </a:p>
        </p:txBody>
      </p:sp>
      <p:sp>
        <p:nvSpPr>
          <p:cNvPr id="9" name="Slide Number Placeholder 5"/>
          <p:cNvSpPr>
            <a:spLocks noGrp="1"/>
          </p:cNvSpPr>
          <p:nvPr>
            <p:ph type="sldNum" sz="quarter" idx="12"/>
          </p:nvPr>
        </p:nvSpPr>
        <p:spPr/>
        <p:txBody>
          <a:bodyPr/>
          <a:lstStyle>
            <a:lvl1pPr>
              <a:defRPr/>
            </a:lvl1pPr>
          </a:lstStyle>
          <a:p>
            <a:fld id="{CB105B8D-1C36-1C40-961B-CAAB1DD98B28}" type="slidenum">
              <a:rPr lang="en-US" smtClean="0"/>
              <a:pPr/>
              <a:t>‹#›</a:t>
            </a:fld>
            <a:endParaRPr lang="en-US"/>
          </a:p>
        </p:txBody>
      </p:sp>
    </p:spTree>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r>
              <a:rPr lang="en-GB"/>
              <a:t>30/10/2014</a:t>
            </a:r>
            <a:endParaRPr lang="en-US"/>
          </a:p>
        </p:txBody>
      </p:sp>
      <p:sp>
        <p:nvSpPr>
          <p:cNvPr id="4" name="Footer Placeholder 4"/>
          <p:cNvSpPr>
            <a:spLocks noGrp="1"/>
          </p:cNvSpPr>
          <p:nvPr>
            <p:ph type="ftr" sz="quarter" idx="11"/>
          </p:nvPr>
        </p:nvSpPr>
        <p:spPr/>
        <p:txBody>
          <a:bodyPr/>
          <a:lstStyle>
            <a:lvl1pPr>
              <a:defRPr/>
            </a:lvl1pPr>
          </a:lstStyle>
          <a:p>
            <a:r>
              <a:rPr lang="en-US"/>
              <a:t>Chapter 8 Software Testing</a:t>
            </a:r>
          </a:p>
        </p:txBody>
      </p:sp>
      <p:sp>
        <p:nvSpPr>
          <p:cNvPr id="5" name="Slide Number Placeholder 5"/>
          <p:cNvSpPr>
            <a:spLocks noGrp="1"/>
          </p:cNvSpPr>
          <p:nvPr>
            <p:ph type="sldNum" sz="quarter" idx="12"/>
          </p:nvPr>
        </p:nvSpPr>
        <p:spPr/>
        <p:txBody>
          <a:bodyPr/>
          <a:lstStyle>
            <a:lvl1pPr>
              <a:defRPr/>
            </a:lvl1pPr>
          </a:lstStyle>
          <a:p>
            <a:fld id="{CB105B8D-1C36-1C40-961B-CAAB1DD98B28}" type="slidenum">
              <a:rPr lang="en-US" smtClean="0"/>
              <a:pPr/>
              <a:t>‹#›</a:t>
            </a:fld>
            <a:endParaRPr lang="en-US"/>
          </a:p>
        </p:txBody>
      </p:sp>
    </p:spTree>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r>
              <a:rPr lang="en-GB"/>
              <a:t>30/10/2014</a:t>
            </a:r>
            <a:endParaRPr lang="en-US"/>
          </a:p>
        </p:txBody>
      </p:sp>
      <p:sp>
        <p:nvSpPr>
          <p:cNvPr id="3" name="Footer Placeholder 4"/>
          <p:cNvSpPr>
            <a:spLocks noGrp="1"/>
          </p:cNvSpPr>
          <p:nvPr>
            <p:ph type="ftr" sz="quarter" idx="11"/>
          </p:nvPr>
        </p:nvSpPr>
        <p:spPr/>
        <p:txBody>
          <a:bodyPr/>
          <a:lstStyle>
            <a:lvl1pPr>
              <a:defRPr/>
            </a:lvl1pPr>
          </a:lstStyle>
          <a:p>
            <a:r>
              <a:rPr lang="en-US"/>
              <a:t>Chapter 8 Software Testing</a:t>
            </a:r>
          </a:p>
        </p:txBody>
      </p:sp>
      <p:sp>
        <p:nvSpPr>
          <p:cNvPr id="4" name="Slide Number Placeholder 5"/>
          <p:cNvSpPr>
            <a:spLocks noGrp="1"/>
          </p:cNvSpPr>
          <p:nvPr>
            <p:ph type="sldNum" sz="quarter" idx="12"/>
          </p:nvPr>
        </p:nvSpPr>
        <p:spPr/>
        <p:txBody>
          <a:bodyPr/>
          <a:lstStyle>
            <a:lvl1pPr>
              <a:defRPr/>
            </a:lvl1pPr>
          </a:lstStyle>
          <a:p>
            <a:fld id="{CB105B8D-1C36-1C40-961B-CAAB1DD98B28}" type="slidenum">
              <a:rPr lang="en-US" smtClean="0"/>
              <a:pPr/>
              <a:t>‹#›</a:t>
            </a:fld>
            <a:endParaRPr lang="en-US"/>
          </a:p>
        </p:txBody>
      </p:sp>
    </p:spTree>
  </p:cSld>
  <p:clrMapOvr>
    <a:masterClrMapping/>
  </p:clrMapOvr>
  <p:transitio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r>
              <a:rPr lang="en-GB"/>
              <a:t>30/10/2014</a:t>
            </a:r>
            <a:endParaRPr lang="en-US"/>
          </a:p>
        </p:txBody>
      </p:sp>
      <p:sp>
        <p:nvSpPr>
          <p:cNvPr id="6" name="Footer Placeholder 4"/>
          <p:cNvSpPr>
            <a:spLocks noGrp="1"/>
          </p:cNvSpPr>
          <p:nvPr>
            <p:ph type="ftr" sz="quarter" idx="11"/>
          </p:nvPr>
        </p:nvSpPr>
        <p:spPr/>
        <p:txBody>
          <a:bodyPr/>
          <a:lstStyle>
            <a:lvl1pPr>
              <a:defRPr/>
            </a:lvl1pPr>
          </a:lstStyle>
          <a:p>
            <a:r>
              <a:rPr lang="en-US"/>
              <a:t>Chapter 8 Software Testing</a:t>
            </a:r>
          </a:p>
        </p:txBody>
      </p:sp>
      <p:sp>
        <p:nvSpPr>
          <p:cNvPr id="7" name="Slide Number Placeholder 5"/>
          <p:cNvSpPr>
            <a:spLocks noGrp="1"/>
          </p:cNvSpPr>
          <p:nvPr>
            <p:ph type="sldNum" sz="quarter" idx="12"/>
          </p:nvPr>
        </p:nvSpPr>
        <p:spPr/>
        <p:txBody>
          <a:bodyPr/>
          <a:lstStyle>
            <a:lvl1pPr>
              <a:defRPr/>
            </a:lvl1pPr>
          </a:lstStyle>
          <a:p>
            <a:fld id="{CB105B8D-1C36-1C40-961B-CAAB1DD98B28}" type="slidenum">
              <a:rPr lang="en-US" smtClean="0"/>
              <a:pPr/>
              <a:t>‹#›</a:t>
            </a:fld>
            <a:endParaRPr lang="en-US"/>
          </a:p>
        </p:txBody>
      </p:sp>
    </p:spTree>
  </p:cSld>
  <p:clrMapOvr>
    <a:masterClrMapping/>
  </p:clrMapOvr>
  <p:transition spd="med">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r>
              <a:rPr lang="en-GB"/>
              <a:t>30/10/2014</a:t>
            </a:r>
            <a:endParaRPr lang="en-US"/>
          </a:p>
        </p:txBody>
      </p:sp>
      <p:sp>
        <p:nvSpPr>
          <p:cNvPr id="6" name="Footer Placeholder 4"/>
          <p:cNvSpPr>
            <a:spLocks noGrp="1"/>
          </p:cNvSpPr>
          <p:nvPr>
            <p:ph type="ftr" sz="quarter" idx="11"/>
          </p:nvPr>
        </p:nvSpPr>
        <p:spPr/>
        <p:txBody>
          <a:bodyPr/>
          <a:lstStyle>
            <a:lvl1pPr>
              <a:defRPr/>
            </a:lvl1pPr>
          </a:lstStyle>
          <a:p>
            <a:r>
              <a:rPr lang="en-US"/>
              <a:t>Chapter 8 Software Testing</a:t>
            </a:r>
          </a:p>
        </p:txBody>
      </p:sp>
      <p:sp>
        <p:nvSpPr>
          <p:cNvPr id="7" name="Slide Number Placeholder 5"/>
          <p:cNvSpPr>
            <a:spLocks noGrp="1"/>
          </p:cNvSpPr>
          <p:nvPr>
            <p:ph type="sldNum" sz="quarter" idx="12"/>
          </p:nvPr>
        </p:nvSpPr>
        <p:spPr/>
        <p:txBody>
          <a:bodyPr/>
          <a:lstStyle>
            <a:lvl1pPr>
              <a:defRPr/>
            </a:lvl1pPr>
          </a:lstStyle>
          <a:p>
            <a:fld id="{CB105B8D-1C36-1C40-961B-CAAB1DD98B28}" type="slidenum">
              <a:rPr lang="en-US" smtClean="0"/>
              <a:pPr/>
              <a:t>‹#›</a:t>
            </a:fld>
            <a:endParaRPr lang="en-US"/>
          </a:p>
        </p:txBody>
      </p:sp>
    </p:spTree>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729323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r>
              <a:rPr lang="en-GB"/>
              <a:t>30/10/2014</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r>
              <a:rPr lang="en-US"/>
              <a:t>Chapter 8 Software Testing</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fld id="{CB105B8D-1C36-1C40-961B-CAAB1DD98B28}" type="slidenum">
              <a:rPr lang="en-US" smtClean="0"/>
              <a:pPr/>
              <a:t>‹#›</a:t>
            </a:fld>
            <a:endParaRPr lang="en-US"/>
          </a:p>
        </p:txBody>
      </p:sp>
      <p:grpSp>
        <p:nvGrpSpPr>
          <p:cNvPr id="12" name="Group 11"/>
          <p:cNvGrpSpPr/>
          <p:nvPr userDrawn="1"/>
        </p:nvGrpSpPr>
        <p:grpSpPr>
          <a:xfrm>
            <a:off x="457200" y="256035"/>
            <a:ext cx="8218749" cy="1163191"/>
            <a:chOff x="457200" y="256035"/>
            <a:chExt cx="8218749" cy="1163191"/>
          </a:xfrm>
        </p:grpSpPr>
        <p:pic>
          <p:nvPicPr>
            <p:cNvPr id="13" name="Picture 1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716696" y="256035"/>
              <a:ext cx="959253" cy="1152000"/>
            </a:xfrm>
            <a:prstGeom prst="rect">
              <a:avLst/>
            </a:prstGeom>
          </p:spPr>
        </p:pic>
        <p:cxnSp>
          <p:nvCxnSpPr>
            <p:cNvPr id="14" name="Straight Connector 13"/>
            <p:cNvCxnSpPr/>
            <p:nvPr userDrawn="1"/>
          </p:nvCxnSpPr>
          <p:spPr>
            <a:xfrm flipV="1">
              <a:off x="457200" y="1417638"/>
              <a:ext cx="8217026" cy="1588"/>
            </a:xfrm>
            <a:prstGeom prst="line">
              <a:avLst/>
            </a:prstGeom>
            <a:ln>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p:wipe dir="r"/>
  </p:transition>
  <p:hf hdr="0"/>
  <p:txStyles>
    <p:titleStyle>
      <a:lvl1pPr algn="l" defTabSz="457200" rtl="0" eaLnBrk="1" fontAlgn="base" hangingPunct="1">
        <a:spcBef>
          <a:spcPct val="0"/>
        </a:spcBef>
        <a:spcAft>
          <a:spcPct val="0"/>
        </a:spcAft>
        <a:defRPr sz="2400" b="1" u="none" kern="1200">
          <a:solidFill>
            <a:srgbClr val="46424D"/>
          </a:solidFill>
          <a:latin typeface="Arial"/>
          <a:ea typeface="ＭＳ Ｐゴシック" charset="-128"/>
          <a:cs typeface="Arial"/>
        </a:defRPr>
      </a:lvl1pPr>
      <a:lvl2pPr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defRPr sz="28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emf"/><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Chapter 9 </a:t>
            </a:r>
            <a:r>
              <a:rPr lang="en-US" dirty="0"/>
              <a:t>– Software Testing</a:t>
            </a:r>
          </a:p>
        </p:txBody>
      </p:sp>
    </p:spTree>
  </p:cSld>
  <p:clrMapOvr>
    <a:masterClrMapping/>
  </p:clrMapOvr>
  <p:transition spd="med">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57200" y="233695"/>
            <a:ext cx="7293232" cy="1143000"/>
          </a:xfrm>
        </p:spPr>
        <p:txBody>
          <a:bodyPr/>
          <a:lstStyle/>
          <a:p>
            <a:r>
              <a:rPr lang="en-GB" dirty="0"/>
              <a:t>Software Inspections </a:t>
            </a:r>
            <a:r>
              <a:rPr lang="en-GB" dirty="0">
                <a:solidFill>
                  <a:schemeClr val="accent1"/>
                </a:solidFill>
              </a:rPr>
              <a:t>(Static Verification)</a:t>
            </a:r>
            <a:r>
              <a:rPr lang="en-US" dirty="0">
                <a:solidFill>
                  <a:schemeClr val="accent2"/>
                </a:solidFill>
              </a:rPr>
              <a:t> </a:t>
            </a:r>
            <a:endParaRPr lang="en-GB" dirty="0"/>
          </a:p>
        </p:txBody>
      </p:sp>
      <p:sp>
        <p:nvSpPr>
          <p:cNvPr id="56323" name="Rectangle 3"/>
          <p:cNvSpPr>
            <a:spLocks noGrp="1" noChangeArrowheads="1"/>
          </p:cNvSpPr>
          <p:nvPr>
            <p:ph idx="1"/>
          </p:nvPr>
        </p:nvSpPr>
        <p:spPr>
          <a:xfrm>
            <a:off x="357187" y="1698391"/>
            <a:ext cx="8455419" cy="4420111"/>
          </a:xfrm>
        </p:spPr>
        <p:txBody>
          <a:bodyPr/>
          <a:lstStyle/>
          <a:p>
            <a:pPr algn="just"/>
            <a:r>
              <a:rPr lang="en-GB" sz="2400" dirty="0"/>
              <a:t>These involve </a:t>
            </a:r>
            <a:r>
              <a:rPr lang="en-GB" sz="2400" b="1" u="sng" dirty="0">
                <a:solidFill>
                  <a:srgbClr val="FF0000"/>
                </a:solidFill>
              </a:rPr>
              <a:t>people investigative</a:t>
            </a:r>
            <a:r>
              <a:rPr lang="en-GB" sz="2400" dirty="0"/>
              <a:t> </a:t>
            </a:r>
            <a:r>
              <a:rPr lang="en-GB" b="1" dirty="0">
                <a:highlight>
                  <a:srgbClr val="FFFF00"/>
                </a:highlight>
              </a:rPr>
              <a:t>the source representations (e.g. SRS, SDS, data etc..)</a:t>
            </a:r>
            <a:r>
              <a:rPr lang="en-GB" sz="2400" dirty="0"/>
              <a:t> with the </a:t>
            </a:r>
            <a:r>
              <a:rPr lang="en-GB" sz="2400" i="1" dirty="0">
                <a:solidFill>
                  <a:schemeClr val="accent2"/>
                </a:solidFill>
              </a:rPr>
              <a:t>aim of discovering anomalies and defects</a:t>
            </a:r>
            <a:r>
              <a:rPr lang="en-GB" sz="2400" dirty="0"/>
              <a:t>.</a:t>
            </a:r>
          </a:p>
          <a:p>
            <a:pPr algn="just"/>
            <a:r>
              <a:rPr lang="en-GB" sz="2400" dirty="0"/>
              <a:t>Inspections </a:t>
            </a:r>
            <a:r>
              <a:rPr lang="en-GB" i="1" dirty="0">
                <a:solidFill>
                  <a:schemeClr val="accent2"/>
                </a:solidFill>
              </a:rPr>
              <a:t>not require execution of a system</a:t>
            </a:r>
            <a:r>
              <a:rPr lang="en-GB" sz="2400" dirty="0"/>
              <a:t> so may be used </a:t>
            </a:r>
            <a:r>
              <a:rPr lang="en-GB" i="1" dirty="0">
                <a:solidFill>
                  <a:schemeClr val="accent2"/>
                </a:solidFill>
              </a:rPr>
              <a:t>before implementation</a:t>
            </a:r>
            <a:r>
              <a:rPr lang="en-GB" sz="2400" dirty="0"/>
              <a:t>.</a:t>
            </a:r>
          </a:p>
          <a:p>
            <a:pPr algn="just"/>
            <a:r>
              <a:rPr lang="en-GB" sz="2400" dirty="0">
                <a:highlight>
                  <a:srgbClr val="FFFF00"/>
                </a:highlight>
              </a:rPr>
              <a:t>Inspections may be applied to any representation of the system (</a:t>
            </a:r>
            <a:r>
              <a:rPr lang="en-GB" sz="2400" b="1" dirty="0">
                <a:highlight>
                  <a:srgbClr val="FFFF00"/>
                </a:highlight>
              </a:rPr>
              <a:t>requirements, design, configuration data, test data, etc</a:t>
            </a:r>
            <a:r>
              <a:rPr lang="en-GB" sz="2400" dirty="0">
                <a:highlight>
                  <a:srgbClr val="FFFF00"/>
                </a:highlight>
              </a:rPr>
              <a:t>.)…not only to source codes.</a:t>
            </a:r>
          </a:p>
          <a:p>
            <a:pPr algn="just"/>
            <a:r>
              <a:rPr lang="en-GB" dirty="0"/>
              <a:t>inspections</a:t>
            </a:r>
            <a:r>
              <a:rPr lang="en-GB" sz="2400" dirty="0"/>
              <a:t> is </a:t>
            </a:r>
            <a:r>
              <a:rPr lang="en-GB" i="1" dirty="0">
                <a:solidFill>
                  <a:schemeClr val="accent2"/>
                </a:solidFill>
              </a:rPr>
              <a:t>an effective technique for discovering program errors.</a:t>
            </a:r>
          </a:p>
        </p:txBody>
      </p:sp>
    </p:spTree>
  </p:cSld>
  <p:clrMapOvr>
    <a:masterClrMapping/>
  </p:clrMapOvr>
  <p:transition spd="med">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Advantages of inspections</a:t>
            </a:r>
          </a:p>
        </p:txBody>
      </p:sp>
      <p:sp>
        <p:nvSpPr>
          <p:cNvPr id="3" name="Content Placeholder 2"/>
          <p:cNvSpPr>
            <a:spLocks noGrp="1"/>
          </p:cNvSpPr>
          <p:nvPr>
            <p:ph idx="1"/>
          </p:nvPr>
        </p:nvSpPr>
        <p:spPr>
          <a:xfrm>
            <a:off x="228599" y="1489736"/>
            <a:ext cx="8543925" cy="5050631"/>
          </a:xfrm>
        </p:spPr>
        <p:txBody>
          <a:bodyPr/>
          <a:lstStyle/>
          <a:p>
            <a:pPr algn="just"/>
            <a:r>
              <a:rPr lang="en-US" dirty="0"/>
              <a:t>During testing, errors can mask (hide) other errors. </a:t>
            </a:r>
            <a:r>
              <a:rPr lang="en-US" b="1" dirty="0"/>
              <a:t>Because inspection is a static process</a:t>
            </a:r>
            <a:r>
              <a:rPr lang="en-US" dirty="0"/>
              <a:t>, you don’t have to interest with interactions between errors.</a:t>
            </a:r>
          </a:p>
          <a:p>
            <a:pPr algn="just"/>
            <a:r>
              <a:rPr lang="en-US" b="1" dirty="0"/>
              <a:t>Incomplete versions of a system</a:t>
            </a:r>
            <a:r>
              <a:rPr lang="en-US" dirty="0"/>
              <a:t> can be inspected without additional costs.</a:t>
            </a:r>
          </a:p>
          <a:p>
            <a:pPr algn="just"/>
            <a:r>
              <a:rPr lang="en-US" dirty="0"/>
              <a:t>But for a TEST, </a:t>
            </a:r>
            <a:r>
              <a:rPr lang="en-US" b="1" dirty="0">
                <a:solidFill>
                  <a:schemeClr val="accent2"/>
                </a:solidFill>
              </a:rPr>
              <a:t>if a program is incomplete</a:t>
            </a:r>
            <a:r>
              <a:rPr lang="en-US" dirty="0"/>
              <a:t>, then you </a:t>
            </a:r>
            <a:r>
              <a:rPr lang="en-US" b="1" u="sng" dirty="0"/>
              <a:t>need to develop specialized test harnesses/codes</a:t>
            </a:r>
            <a:r>
              <a:rPr lang="en-US" dirty="0"/>
              <a:t> to test the parts that are available. </a:t>
            </a:r>
          </a:p>
          <a:p>
            <a:pPr algn="just"/>
            <a:r>
              <a:rPr lang="en-US" dirty="0"/>
              <a:t>As well as searching for program defects, </a:t>
            </a:r>
            <a:r>
              <a:rPr lang="en-US" b="1" dirty="0">
                <a:solidFill>
                  <a:schemeClr val="accent2"/>
                </a:solidFill>
              </a:rPr>
              <a:t>an inspection can also study broader QUALITY ATTRIBUTES of the SW</a:t>
            </a:r>
            <a:r>
              <a:rPr lang="en-US" dirty="0"/>
              <a:t>, such as </a:t>
            </a:r>
            <a:r>
              <a:rPr lang="en-US" i="1" dirty="0">
                <a:solidFill>
                  <a:schemeClr val="accent5"/>
                </a:solidFill>
              </a:rPr>
              <a:t>compliance</a:t>
            </a:r>
            <a:r>
              <a:rPr lang="en-US" i="1" dirty="0"/>
              <a:t> with standards</a:t>
            </a:r>
            <a:r>
              <a:rPr lang="en-US" dirty="0"/>
              <a:t>, </a:t>
            </a:r>
            <a:r>
              <a:rPr lang="en-US" i="1" dirty="0">
                <a:solidFill>
                  <a:schemeClr val="accent5"/>
                </a:solidFill>
              </a:rPr>
              <a:t>portability</a:t>
            </a:r>
            <a:r>
              <a:rPr lang="en-US" dirty="0"/>
              <a:t> and </a:t>
            </a:r>
            <a:r>
              <a:rPr lang="en-US" i="1" dirty="0">
                <a:solidFill>
                  <a:schemeClr val="accent5"/>
                </a:solidFill>
              </a:rPr>
              <a:t>maintainability</a:t>
            </a:r>
            <a:r>
              <a:rPr lang="en-US" dirty="0"/>
              <a:t>. </a:t>
            </a:r>
          </a:p>
        </p:txBody>
      </p:sp>
    </p:spTree>
  </p:cSld>
  <p:clrMapOvr>
    <a:masterClrMapping/>
  </p:clrMapOvr>
  <p:transition spd="med">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GB"/>
              <a:t>Inspections and testing</a:t>
            </a:r>
          </a:p>
        </p:txBody>
      </p:sp>
      <p:sp>
        <p:nvSpPr>
          <p:cNvPr id="73731" name="Rectangle 3"/>
          <p:cNvSpPr>
            <a:spLocks noGrp="1" noChangeArrowheads="1"/>
          </p:cNvSpPr>
          <p:nvPr>
            <p:ph idx="1"/>
          </p:nvPr>
        </p:nvSpPr>
        <p:spPr>
          <a:xfrm>
            <a:off x="242887" y="1679980"/>
            <a:ext cx="8658225" cy="4525963"/>
          </a:xfrm>
        </p:spPr>
        <p:txBody>
          <a:bodyPr/>
          <a:lstStyle/>
          <a:p>
            <a:pPr algn="just"/>
            <a:r>
              <a:rPr lang="en-GB" sz="2400" b="1" dirty="0"/>
              <a:t>INSPECTIONS </a:t>
            </a:r>
            <a:r>
              <a:rPr lang="en-GB" dirty="0"/>
              <a:t>and</a:t>
            </a:r>
            <a:r>
              <a:rPr lang="en-GB" sz="2400" b="1" dirty="0"/>
              <a:t> TESTING</a:t>
            </a:r>
            <a:r>
              <a:rPr lang="en-GB" dirty="0"/>
              <a:t> are complementary verification techniques</a:t>
            </a:r>
            <a:r>
              <a:rPr lang="en-GB" b="1" dirty="0"/>
              <a:t>, </a:t>
            </a:r>
            <a:r>
              <a:rPr lang="en-GB" sz="2400" b="1" dirty="0">
                <a:solidFill>
                  <a:schemeClr val="accent2"/>
                </a:solidFill>
              </a:rPr>
              <a:t>NOT OPPOSITE.</a:t>
            </a:r>
          </a:p>
          <a:p>
            <a:pPr algn="just"/>
            <a:r>
              <a:rPr lang="en-GB" sz="2400" dirty="0"/>
              <a:t>Both should be </a:t>
            </a:r>
            <a:r>
              <a:rPr lang="en-GB" sz="2400" b="1" dirty="0"/>
              <a:t>used during the V &amp; V process.</a:t>
            </a:r>
          </a:p>
          <a:p>
            <a:pPr algn="just"/>
            <a:r>
              <a:rPr lang="en-GB" sz="2400" dirty="0"/>
              <a:t>Inspections can </a:t>
            </a:r>
            <a:r>
              <a:rPr lang="en-GB" sz="2400" b="1" i="1" dirty="0">
                <a:solidFill>
                  <a:schemeClr val="accent5"/>
                </a:solidFill>
              </a:rPr>
              <a:t>check conformance </a:t>
            </a:r>
            <a:r>
              <a:rPr lang="en-GB" sz="2400" i="1" dirty="0"/>
              <a:t>with a specification </a:t>
            </a:r>
            <a:r>
              <a:rPr lang="en-GB" sz="2400" dirty="0"/>
              <a:t>but not conformance with the customer’s real requirements.</a:t>
            </a:r>
          </a:p>
          <a:p>
            <a:pPr algn="just"/>
            <a:r>
              <a:rPr lang="en-GB" sz="2400" dirty="0"/>
              <a:t>Inspections </a:t>
            </a:r>
            <a:r>
              <a:rPr lang="en-GB" b="1" i="1" dirty="0">
                <a:solidFill>
                  <a:schemeClr val="accent5"/>
                </a:solidFill>
              </a:rPr>
              <a:t>cannot check non-functional characteristics </a:t>
            </a:r>
            <a:r>
              <a:rPr lang="en-GB" sz="2400" dirty="0"/>
              <a:t>such as </a:t>
            </a:r>
            <a:r>
              <a:rPr lang="en-GB" sz="2400" i="1" dirty="0"/>
              <a:t>performance</a:t>
            </a:r>
            <a:r>
              <a:rPr lang="en-GB" sz="2400" dirty="0"/>
              <a:t>, </a:t>
            </a:r>
            <a:r>
              <a:rPr lang="en-GB" i="1" dirty="0"/>
              <a:t>usability</a:t>
            </a:r>
            <a:r>
              <a:rPr lang="en-GB" sz="2400" dirty="0"/>
              <a:t>, etc.</a:t>
            </a:r>
          </a:p>
        </p:txBody>
      </p:sp>
    </p:spTree>
  </p:cSld>
  <p:clrMapOvr>
    <a:masterClrMapping/>
  </p:clrMapOvr>
  <p:transition spd="med">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FA829-A37E-401C-BA1B-72800BCF3936}"/>
              </a:ext>
            </a:extLst>
          </p:cNvPr>
          <p:cNvSpPr>
            <a:spLocks noGrp="1"/>
          </p:cNvSpPr>
          <p:nvPr>
            <p:ph type="title"/>
          </p:nvPr>
        </p:nvSpPr>
        <p:spPr>
          <a:xfrm>
            <a:off x="200025" y="299245"/>
            <a:ext cx="7293232" cy="1143000"/>
          </a:xfrm>
        </p:spPr>
        <p:txBody>
          <a:bodyPr/>
          <a:lstStyle/>
          <a:p>
            <a:r>
              <a:rPr lang="en-US" dirty="0">
                <a:solidFill>
                  <a:srgbClr val="4A4A4A"/>
                </a:solidFill>
                <a:latin typeface="Open Sans" panose="020B0606030504020204" pitchFamily="34" charset="0"/>
              </a:rPr>
              <a:t>Here’s a sample test case for checking login functionality, with two possibilities.</a:t>
            </a:r>
            <a:endParaRPr lang="en-US" dirty="0"/>
          </a:p>
        </p:txBody>
      </p:sp>
      <p:sp>
        <p:nvSpPr>
          <p:cNvPr id="4" name="Date Placeholder 3">
            <a:extLst>
              <a:ext uri="{FF2B5EF4-FFF2-40B4-BE49-F238E27FC236}">
                <a16:creationId xmlns:a16="http://schemas.microsoft.com/office/drawing/2014/main" id="{7435C863-8747-421A-A35A-36736C5E6681}"/>
              </a:ext>
            </a:extLst>
          </p:cNvPr>
          <p:cNvSpPr>
            <a:spLocks noGrp="1"/>
          </p:cNvSpPr>
          <p:nvPr>
            <p:ph type="dt" sz="half" idx="10"/>
          </p:nvPr>
        </p:nvSpPr>
        <p:spPr/>
        <p:txBody>
          <a:bodyPr/>
          <a:lstStyle/>
          <a:p>
            <a:r>
              <a:rPr lang="en-GB"/>
              <a:t>30/10/2014</a:t>
            </a:r>
            <a:endParaRPr lang="en-US"/>
          </a:p>
        </p:txBody>
      </p:sp>
      <p:sp>
        <p:nvSpPr>
          <p:cNvPr id="5" name="Footer Placeholder 4">
            <a:extLst>
              <a:ext uri="{FF2B5EF4-FFF2-40B4-BE49-F238E27FC236}">
                <a16:creationId xmlns:a16="http://schemas.microsoft.com/office/drawing/2014/main" id="{1CC88900-DD5E-44A6-94E2-29FDF5C43933}"/>
              </a:ext>
            </a:extLst>
          </p:cNvPr>
          <p:cNvSpPr>
            <a:spLocks noGrp="1"/>
          </p:cNvSpPr>
          <p:nvPr>
            <p:ph type="ftr" sz="quarter" idx="11"/>
          </p:nvPr>
        </p:nvSpPr>
        <p:spPr/>
        <p:txBody>
          <a:bodyPr/>
          <a:lstStyle/>
          <a:p>
            <a:r>
              <a:rPr lang="en-US"/>
              <a:t>Chapter 8 Software Testing</a:t>
            </a:r>
          </a:p>
        </p:txBody>
      </p:sp>
      <p:sp>
        <p:nvSpPr>
          <p:cNvPr id="6" name="Slide Number Placeholder 5">
            <a:extLst>
              <a:ext uri="{FF2B5EF4-FFF2-40B4-BE49-F238E27FC236}">
                <a16:creationId xmlns:a16="http://schemas.microsoft.com/office/drawing/2014/main" id="{23591049-CCC9-481C-A677-1DE7A4EBBDF5}"/>
              </a:ext>
            </a:extLst>
          </p:cNvPr>
          <p:cNvSpPr>
            <a:spLocks noGrp="1"/>
          </p:cNvSpPr>
          <p:nvPr>
            <p:ph type="sldNum" sz="quarter" idx="12"/>
          </p:nvPr>
        </p:nvSpPr>
        <p:spPr/>
        <p:txBody>
          <a:bodyPr/>
          <a:lstStyle/>
          <a:p>
            <a:fld id="{CB105B8D-1C36-1C40-961B-CAAB1DD98B28}" type="slidenum">
              <a:rPr lang="en-US" smtClean="0"/>
              <a:pPr/>
              <a:t>13</a:t>
            </a:fld>
            <a:endParaRPr lang="en-US"/>
          </a:p>
        </p:txBody>
      </p:sp>
      <p:pic>
        <p:nvPicPr>
          <p:cNvPr id="1028" name="Picture 4" descr="Demo - Test Case - Test Case in Software Testing - Edureka">
            <a:extLst>
              <a:ext uri="{FF2B5EF4-FFF2-40B4-BE49-F238E27FC236}">
                <a16:creationId xmlns:a16="http://schemas.microsoft.com/office/drawing/2014/main" id="{C996E673-18E1-4B89-A96F-A208967196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297" y="1678781"/>
            <a:ext cx="8878491" cy="4473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5659469"/>
      </p:ext>
    </p:extLst>
  </p:cSld>
  <p:clrMapOvr>
    <a:masterClrMapping/>
  </p:clrMapOvr>
  <p:transition spd="med">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model of the software testing process</a:t>
            </a:r>
            <a:r>
              <a:rPr lang="en-GB" dirty="0"/>
              <a:t> </a:t>
            </a:r>
            <a:endParaRPr lang="en-US" dirty="0"/>
          </a:p>
        </p:txBody>
      </p:sp>
      <p:pic>
        <p:nvPicPr>
          <p:cNvPr id="7" name="Picture 6" descr="8.3 Testing Process.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085" y="2655237"/>
            <a:ext cx="8744367" cy="1835492"/>
          </a:xfrm>
          <a:prstGeom prst="rect">
            <a:avLst/>
          </a:prstGeom>
        </p:spPr>
      </p:pic>
    </p:spTree>
  </p:cSld>
  <p:clrMapOvr>
    <a:masterClrMapping/>
  </p:clrMapOvr>
  <p:transition spd="med">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Stages of testing</a:t>
            </a:r>
          </a:p>
        </p:txBody>
      </p:sp>
      <p:sp>
        <p:nvSpPr>
          <p:cNvPr id="3" name="Content Placeholder 2"/>
          <p:cNvSpPr>
            <a:spLocks noGrp="1"/>
          </p:cNvSpPr>
          <p:nvPr>
            <p:ph idx="1"/>
          </p:nvPr>
        </p:nvSpPr>
        <p:spPr>
          <a:xfrm>
            <a:off x="457200" y="1600201"/>
            <a:ext cx="8508206" cy="3033215"/>
          </a:xfrm>
        </p:spPr>
        <p:txBody>
          <a:bodyPr/>
          <a:lstStyle/>
          <a:p>
            <a:pPr marL="457200" indent="-457200" algn="just">
              <a:buFont typeface="+mj-lt"/>
              <a:buAutoNum type="arabicPeriod"/>
            </a:pPr>
            <a:r>
              <a:rPr lang="en-US" sz="2000" b="1" u="sng" dirty="0">
                <a:solidFill>
                  <a:schemeClr val="accent2"/>
                </a:solidFill>
              </a:rPr>
              <a:t>Development Tests (UNIT, COMPONENT, SYSTEM)</a:t>
            </a:r>
            <a:r>
              <a:rPr lang="en-US" sz="2000" dirty="0"/>
              <a:t>, where the </a:t>
            </a:r>
            <a:r>
              <a:rPr lang="en-US" sz="2000" b="1" u="sng" dirty="0">
                <a:solidFill>
                  <a:schemeClr val="accent1"/>
                </a:solidFill>
              </a:rPr>
              <a:t>system is tested </a:t>
            </a:r>
            <a:r>
              <a:rPr lang="en-US" sz="2000" dirty="0"/>
              <a:t>during development to </a:t>
            </a:r>
            <a:r>
              <a:rPr lang="en-US" sz="2000" b="1" u="sng" dirty="0">
                <a:solidFill>
                  <a:schemeClr val="accent1"/>
                </a:solidFill>
              </a:rPr>
              <a:t>discover bugs and defects</a:t>
            </a:r>
            <a:r>
              <a:rPr lang="en-US" sz="2000" dirty="0"/>
              <a:t>. </a:t>
            </a:r>
          </a:p>
          <a:p>
            <a:pPr marL="457200" indent="-457200" algn="just">
              <a:buFont typeface="+mj-lt"/>
              <a:buAutoNum type="arabicPeriod"/>
            </a:pPr>
            <a:r>
              <a:rPr lang="en-US" sz="2000" b="1" u="sng" dirty="0">
                <a:solidFill>
                  <a:schemeClr val="accent2"/>
                </a:solidFill>
              </a:rPr>
              <a:t>Release testing</a:t>
            </a:r>
            <a:r>
              <a:rPr lang="en-US" sz="2000" dirty="0"/>
              <a:t>, where a separate testing team </a:t>
            </a:r>
            <a:r>
              <a:rPr lang="en-US" sz="2000" dirty="0">
                <a:sym typeface="Wingdings" panose="05000000000000000000" pitchFamily="2" charset="2"/>
              </a:rPr>
              <a:t> </a:t>
            </a:r>
            <a:r>
              <a:rPr lang="en-US" sz="2000" dirty="0"/>
              <a:t>test a complete version of the system </a:t>
            </a:r>
            <a:r>
              <a:rPr lang="en-US" sz="2000" b="1" u="sng" dirty="0">
                <a:solidFill>
                  <a:schemeClr val="accent1"/>
                </a:solidFill>
              </a:rPr>
              <a:t>before it is released to users</a:t>
            </a:r>
            <a:r>
              <a:rPr lang="en-US" sz="2000" dirty="0"/>
              <a:t>. </a:t>
            </a:r>
          </a:p>
          <a:p>
            <a:pPr marL="457200" indent="-457200" algn="just">
              <a:buFont typeface="+mj-lt"/>
              <a:buAutoNum type="arabicPeriod"/>
            </a:pPr>
            <a:r>
              <a:rPr lang="en-US" sz="2000" b="1" u="sng" dirty="0">
                <a:solidFill>
                  <a:schemeClr val="accent2"/>
                </a:solidFill>
              </a:rPr>
              <a:t>User testing (ALFHA, BETA, USER ACCEPTANCE TEST)</a:t>
            </a:r>
            <a:r>
              <a:rPr lang="en-US" sz="2000" dirty="0"/>
              <a:t>, where users or potential </a:t>
            </a:r>
            <a:r>
              <a:rPr lang="en-US" sz="2000" b="1" u="sng" dirty="0">
                <a:solidFill>
                  <a:schemeClr val="accent1"/>
                </a:solidFill>
              </a:rPr>
              <a:t>users</a:t>
            </a:r>
            <a:r>
              <a:rPr lang="en-US" sz="2000" dirty="0"/>
              <a:t> of a system </a:t>
            </a:r>
            <a:r>
              <a:rPr lang="en-US" sz="2000" b="1" u="sng" dirty="0">
                <a:solidFill>
                  <a:schemeClr val="accent1"/>
                </a:solidFill>
              </a:rPr>
              <a:t>test the system in their own environment</a:t>
            </a:r>
            <a:r>
              <a:rPr lang="en-US" sz="2000" dirty="0"/>
              <a:t>.</a:t>
            </a:r>
          </a:p>
        </p:txBody>
      </p:sp>
      <p:sp>
        <p:nvSpPr>
          <p:cNvPr id="4" name="Rectangle 3">
            <a:extLst>
              <a:ext uri="{FF2B5EF4-FFF2-40B4-BE49-F238E27FC236}">
                <a16:creationId xmlns:a16="http://schemas.microsoft.com/office/drawing/2014/main" id="{54657B8D-5910-4990-8B3D-A597F7A9A760}"/>
              </a:ext>
            </a:extLst>
          </p:cNvPr>
          <p:cNvSpPr/>
          <p:nvPr/>
        </p:nvSpPr>
        <p:spPr>
          <a:xfrm>
            <a:off x="2090771" y="5029201"/>
            <a:ext cx="4026089" cy="152172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CEF5FAD-B716-424B-BBA6-F46AEA14CB83}"/>
              </a:ext>
            </a:extLst>
          </p:cNvPr>
          <p:cNvSpPr/>
          <p:nvPr/>
        </p:nvSpPr>
        <p:spPr>
          <a:xfrm>
            <a:off x="2251881" y="5397690"/>
            <a:ext cx="1453486" cy="709683"/>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6" name="Rectangle 5">
            <a:extLst>
              <a:ext uri="{FF2B5EF4-FFF2-40B4-BE49-F238E27FC236}">
                <a16:creationId xmlns:a16="http://schemas.microsoft.com/office/drawing/2014/main" id="{A9ED35A5-7DE8-4E98-82C8-0310B443B87C}"/>
              </a:ext>
            </a:extLst>
          </p:cNvPr>
          <p:cNvSpPr/>
          <p:nvPr/>
        </p:nvSpPr>
        <p:spPr>
          <a:xfrm>
            <a:off x="4258101" y="5493224"/>
            <a:ext cx="1535374" cy="709683"/>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7" name="Rectangle 6">
            <a:extLst>
              <a:ext uri="{FF2B5EF4-FFF2-40B4-BE49-F238E27FC236}">
                <a16:creationId xmlns:a16="http://schemas.microsoft.com/office/drawing/2014/main" id="{8931B977-C0AB-44DC-9B7A-0F11030E7374}"/>
              </a:ext>
            </a:extLst>
          </p:cNvPr>
          <p:cNvSpPr/>
          <p:nvPr/>
        </p:nvSpPr>
        <p:spPr>
          <a:xfrm>
            <a:off x="2350732" y="5467635"/>
            <a:ext cx="395785" cy="21836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a:t>C1</a:t>
            </a:r>
          </a:p>
        </p:txBody>
      </p:sp>
      <p:sp>
        <p:nvSpPr>
          <p:cNvPr id="8" name="Rectangle 7">
            <a:extLst>
              <a:ext uri="{FF2B5EF4-FFF2-40B4-BE49-F238E27FC236}">
                <a16:creationId xmlns:a16="http://schemas.microsoft.com/office/drawing/2014/main" id="{691936DE-8505-476F-ABDF-EDDA1B8BD8C4}"/>
              </a:ext>
            </a:extLst>
          </p:cNvPr>
          <p:cNvSpPr/>
          <p:nvPr/>
        </p:nvSpPr>
        <p:spPr>
          <a:xfrm>
            <a:off x="2971800" y="5602406"/>
            <a:ext cx="395785" cy="21836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54943ED-08AC-4AE6-A8A5-B2339F00DEEE}"/>
              </a:ext>
            </a:extLst>
          </p:cNvPr>
          <p:cNvSpPr/>
          <p:nvPr/>
        </p:nvSpPr>
        <p:spPr>
          <a:xfrm>
            <a:off x="2413948" y="5820770"/>
            <a:ext cx="395785" cy="21836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BC0E525-DE33-48C2-84A7-E3AB22752F37}"/>
              </a:ext>
            </a:extLst>
          </p:cNvPr>
          <p:cNvSpPr/>
          <p:nvPr/>
        </p:nvSpPr>
        <p:spPr>
          <a:xfrm>
            <a:off x="4722125" y="5643349"/>
            <a:ext cx="395785" cy="21836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8CAAA73-979B-47CE-8B03-CCBF47B4637B}"/>
              </a:ext>
            </a:extLst>
          </p:cNvPr>
          <p:cNvSpPr/>
          <p:nvPr/>
        </p:nvSpPr>
        <p:spPr>
          <a:xfrm>
            <a:off x="5346509" y="5718412"/>
            <a:ext cx="395785" cy="21836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9D460DEA-A1E6-4C0D-AAE3-AA4C70E955FC}"/>
              </a:ext>
            </a:extLst>
          </p:cNvPr>
          <p:cNvCxnSpPr>
            <a:cxnSpLocks/>
          </p:cNvCxnSpPr>
          <p:nvPr/>
        </p:nvCxnSpPr>
        <p:spPr>
          <a:xfrm flipH="1">
            <a:off x="2857500" y="1813423"/>
            <a:ext cx="2131032" cy="382992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515FF3AE-64B0-4EC6-9E93-40D88CCBE1C3}"/>
              </a:ext>
            </a:extLst>
          </p:cNvPr>
          <p:cNvCxnSpPr>
            <a:cxnSpLocks/>
            <a:endCxn id="7" idx="0"/>
          </p:cNvCxnSpPr>
          <p:nvPr/>
        </p:nvCxnSpPr>
        <p:spPr>
          <a:xfrm flipH="1">
            <a:off x="2548625" y="1849273"/>
            <a:ext cx="1544092" cy="361836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96970BD2-B174-411E-B98E-41D6274CF19F}"/>
              </a:ext>
            </a:extLst>
          </p:cNvPr>
          <p:cNvCxnSpPr>
            <a:cxnSpLocks/>
            <a:stCxn id="5" idx="3"/>
            <a:endCxn id="6" idx="1"/>
          </p:cNvCxnSpPr>
          <p:nvPr/>
        </p:nvCxnSpPr>
        <p:spPr>
          <a:xfrm>
            <a:off x="3705367" y="5752532"/>
            <a:ext cx="552734" cy="9553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FF2B5EF4-FFF2-40B4-BE49-F238E27FC236}">
                <a16:creationId xmlns:a16="http://schemas.microsoft.com/office/drawing/2014/main" id="{8FB0BDB4-5241-4817-A2E1-8D59DB3D5813}"/>
              </a:ext>
            </a:extLst>
          </p:cNvPr>
          <p:cNvCxnSpPr>
            <a:cxnSpLocks/>
          </p:cNvCxnSpPr>
          <p:nvPr/>
        </p:nvCxnSpPr>
        <p:spPr>
          <a:xfrm flipH="1">
            <a:off x="3995130" y="1932842"/>
            <a:ext cx="2841649" cy="371050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4745FE87-C681-49D2-9B9C-D7B2915A76E8}"/>
              </a:ext>
            </a:extLst>
          </p:cNvPr>
          <p:cNvCxnSpPr>
            <a:stCxn id="7" idx="3"/>
            <a:endCxn id="8" idx="1"/>
          </p:cNvCxnSpPr>
          <p:nvPr/>
        </p:nvCxnSpPr>
        <p:spPr>
          <a:xfrm>
            <a:off x="2746517" y="5576817"/>
            <a:ext cx="225283" cy="134771"/>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2" name="Straight Arrow Connector 31">
            <a:extLst>
              <a:ext uri="{FF2B5EF4-FFF2-40B4-BE49-F238E27FC236}">
                <a16:creationId xmlns:a16="http://schemas.microsoft.com/office/drawing/2014/main" id="{95DED269-1CBA-4227-AB06-EC4C8D76BE0D}"/>
              </a:ext>
            </a:extLst>
          </p:cNvPr>
          <p:cNvCxnSpPr>
            <a:cxnSpLocks/>
            <a:stCxn id="9" idx="3"/>
            <a:endCxn id="8" idx="2"/>
          </p:cNvCxnSpPr>
          <p:nvPr/>
        </p:nvCxnSpPr>
        <p:spPr>
          <a:xfrm flipV="1">
            <a:off x="2809733" y="5820770"/>
            <a:ext cx="359960" cy="109182"/>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Tree>
  </p:cSld>
  <p:clrMapOvr>
    <a:masterClrMapping/>
  </p:clrMapOvr>
  <p:transition spd="med">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18290"/>
            <a:ext cx="8229600" cy="1143000"/>
          </a:xfrm>
        </p:spPr>
        <p:txBody>
          <a:bodyPr/>
          <a:lstStyle/>
          <a:p>
            <a:pPr algn="ctr"/>
            <a:r>
              <a:rPr lang="en-US" dirty="0"/>
              <a:t>Development testing</a:t>
            </a:r>
          </a:p>
        </p:txBody>
      </p:sp>
    </p:spTree>
    <p:extLst>
      <p:ext uri="{BB962C8B-B14F-4D97-AF65-F5344CB8AC3E}">
        <p14:creationId xmlns:p14="http://schemas.microsoft.com/office/powerpoint/2010/main" val="1105948617"/>
      </p:ext>
    </p:extLst>
  </p:cSld>
  <p:clrMapOvr>
    <a:masterClrMapping/>
  </p:clrMapOvr>
  <p:transition spd="med">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Development testing</a:t>
            </a:r>
          </a:p>
        </p:txBody>
      </p:sp>
      <p:sp>
        <p:nvSpPr>
          <p:cNvPr id="3" name="Content Placeholder 2"/>
          <p:cNvSpPr>
            <a:spLocks noGrp="1"/>
          </p:cNvSpPr>
          <p:nvPr>
            <p:ph idx="1"/>
          </p:nvPr>
        </p:nvSpPr>
        <p:spPr>
          <a:xfrm>
            <a:off x="357352" y="1600200"/>
            <a:ext cx="8329448" cy="4311869"/>
          </a:xfrm>
        </p:spPr>
        <p:txBody>
          <a:bodyPr/>
          <a:lstStyle/>
          <a:p>
            <a:pPr algn="just"/>
            <a:r>
              <a:rPr lang="en-US" dirty="0"/>
              <a:t>Development testing includes all testing activities that are </a:t>
            </a:r>
            <a:r>
              <a:rPr lang="en-US" i="1" u="sng" dirty="0">
                <a:solidFill>
                  <a:schemeClr val="accent1"/>
                </a:solidFill>
              </a:rPr>
              <a:t>carried out by the team</a:t>
            </a:r>
            <a:r>
              <a:rPr lang="en-US" dirty="0"/>
              <a:t> developing the system. </a:t>
            </a:r>
          </a:p>
          <a:p>
            <a:pPr lvl="1" algn="just"/>
            <a:r>
              <a:rPr lang="en-US" b="1" dirty="0">
                <a:solidFill>
                  <a:schemeClr val="accent2"/>
                </a:solidFill>
                <a:highlight>
                  <a:srgbClr val="FFFF00"/>
                </a:highlight>
              </a:rPr>
              <a:t>UNIT TESTING</a:t>
            </a:r>
            <a:r>
              <a:rPr lang="en-US" dirty="0">
                <a:highlight>
                  <a:srgbClr val="FFFF00"/>
                </a:highlight>
              </a:rPr>
              <a:t>, where </a:t>
            </a:r>
            <a:r>
              <a:rPr lang="en-US" u="sng" dirty="0">
                <a:highlight>
                  <a:srgbClr val="FFFF00"/>
                </a:highlight>
              </a:rPr>
              <a:t>individual program units</a:t>
            </a:r>
            <a:r>
              <a:rPr lang="en-US" dirty="0">
                <a:highlight>
                  <a:srgbClr val="FFFF00"/>
                </a:highlight>
              </a:rPr>
              <a:t> or object </a:t>
            </a:r>
            <a:r>
              <a:rPr lang="en-US" u="sng" dirty="0">
                <a:highlight>
                  <a:srgbClr val="FFFF00"/>
                </a:highlight>
              </a:rPr>
              <a:t>classes are tested</a:t>
            </a:r>
            <a:r>
              <a:rPr lang="en-US" dirty="0">
                <a:highlight>
                  <a:srgbClr val="FFFF00"/>
                </a:highlight>
              </a:rPr>
              <a:t>. Unit testing should focus on testing the functionality of objects or methods.</a:t>
            </a:r>
            <a:endParaRPr lang="en-GB" dirty="0">
              <a:highlight>
                <a:srgbClr val="FFFF00"/>
              </a:highlight>
            </a:endParaRPr>
          </a:p>
          <a:p>
            <a:pPr lvl="1" algn="just"/>
            <a:r>
              <a:rPr lang="en-US" b="1" dirty="0">
                <a:solidFill>
                  <a:schemeClr val="accent2"/>
                </a:solidFill>
              </a:rPr>
              <a:t>COMPONENT TESTING</a:t>
            </a:r>
            <a:r>
              <a:rPr lang="en-US" dirty="0"/>
              <a:t>, where several individual units are integrated to create composite components. Component testing should focus on </a:t>
            </a:r>
            <a:r>
              <a:rPr lang="en-US" u="sng" dirty="0"/>
              <a:t>testing component interfaces</a:t>
            </a:r>
            <a:r>
              <a:rPr lang="en-US" dirty="0"/>
              <a:t>.</a:t>
            </a:r>
            <a:endParaRPr lang="en-GB" dirty="0"/>
          </a:p>
          <a:p>
            <a:pPr lvl="1" algn="just"/>
            <a:r>
              <a:rPr lang="en-US" b="1" dirty="0">
                <a:solidFill>
                  <a:schemeClr val="accent2"/>
                </a:solidFill>
              </a:rPr>
              <a:t>SYSTEM TESTING</a:t>
            </a:r>
            <a:r>
              <a:rPr lang="en-US" dirty="0"/>
              <a:t>, where some or all of the components in a system are integrated and </a:t>
            </a:r>
            <a:r>
              <a:rPr lang="en-US" u="sng" dirty="0"/>
              <a:t>the system is tested as a whole</a:t>
            </a:r>
            <a:r>
              <a:rPr lang="en-US" dirty="0"/>
              <a:t>. System testing should focus on </a:t>
            </a:r>
            <a:r>
              <a:rPr lang="en-US" u="sng" dirty="0"/>
              <a:t>testing component interactions</a:t>
            </a:r>
            <a:r>
              <a:rPr lang="en-US" dirty="0"/>
              <a:t>.</a:t>
            </a:r>
            <a:endParaRPr lang="en-GB" dirty="0"/>
          </a:p>
          <a:p>
            <a:pPr algn="just"/>
            <a:endParaRPr lang="en-US" dirty="0"/>
          </a:p>
        </p:txBody>
      </p:sp>
    </p:spTree>
  </p:cSld>
  <p:clrMapOvr>
    <a:masterClrMapping/>
  </p:clrMapOvr>
  <p:transition spd="med">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293232" cy="1143000"/>
          </a:xfrm>
        </p:spPr>
        <p:txBody>
          <a:bodyPr wrap="square" anchor="ctr">
            <a:normAutofit/>
          </a:bodyPr>
          <a:lstStyle/>
          <a:p>
            <a:r>
              <a:rPr lang="en-US" dirty="0"/>
              <a:t>Development testing</a:t>
            </a:r>
          </a:p>
        </p:txBody>
      </p:sp>
      <p:pic>
        <p:nvPicPr>
          <p:cNvPr id="2052" name="Picture 4" descr="Levels Archives - SOFTWARE TESTING Fundamentals">
            <a:extLst>
              <a:ext uri="{FF2B5EF4-FFF2-40B4-BE49-F238E27FC236}">
                <a16:creationId xmlns:a16="http://schemas.microsoft.com/office/drawing/2014/main" id="{7AD1F486-1584-4BBE-9897-C3305FCA9E8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57200" y="2853531"/>
            <a:ext cx="4038600" cy="2019300"/>
          </a:xfrm>
          <a:prstGeom prst="rect">
            <a:avLst/>
          </a:prstGeom>
          <a:solidFill>
            <a:srgbClr val="FFFFFF"/>
          </a:solidFill>
        </p:spPr>
      </p:pic>
      <p:sp>
        <p:nvSpPr>
          <p:cNvPr id="3" name="Content Placeholder 2"/>
          <p:cNvSpPr>
            <a:spLocks noGrp="1"/>
          </p:cNvSpPr>
          <p:nvPr>
            <p:ph sz="half" idx="2"/>
          </p:nvPr>
        </p:nvSpPr>
        <p:spPr>
          <a:xfrm>
            <a:off x="4648200" y="1600200"/>
            <a:ext cx="4038600" cy="4525963"/>
          </a:xfrm>
        </p:spPr>
        <p:txBody>
          <a:bodyPr>
            <a:normAutofit/>
          </a:bodyPr>
          <a:lstStyle/>
          <a:p>
            <a:r>
              <a:rPr lang="en-US" dirty="0"/>
              <a:t>Development testing includes:</a:t>
            </a:r>
          </a:p>
          <a:p>
            <a:pPr marL="914400" lvl="1" indent="-457200">
              <a:buFont typeface="+mj-lt"/>
              <a:buAutoNum type="arabicPeriod"/>
            </a:pPr>
            <a:r>
              <a:rPr lang="en-US" sz="2800" b="1" dirty="0">
                <a:highlight>
                  <a:srgbClr val="FFFF00"/>
                </a:highlight>
              </a:rPr>
              <a:t>UNIT TESTING</a:t>
            </a:r>
          </a:p>
          <a:p>
            <a:pPr marL="914400" lvl="1" indent="-457200">
              <a:buFont typeface="+mj-lt"/>
              <a:buAutoNum type="arabicPeriod"/>
            </a:pPr>
            <a:r>
              <a:rPr lang="en-US" sz="2800" b="1" dirty="0"/>
              <a:t>COMPONENT TESTING</a:t>
            </a:r>
          </a:p>
          <a:p>
            <a:pPr marL="914400" lvl="1" indent="-457200">
              <a:buFont typeface="+mj-lt"/>
              <a:buAutoNum type="arabicPeriod"/>
            </a:pPr>
            <a:r>
              <a:rPr lang="en-US" sz="2800" b="1" dirty="0"/>
              <a:t>SYSTEM TESTING</a:t>
            </a:r>
          </a:p>
        </p:txBody>
      </p:sp>
      <p:sp>
        <p:nvSpPr>
          <p:cNvPr id="73" name="Date Placeholder 4">
            <a:extLst>
              <a:ext uri="{FF2B5EF4-FFF2-40B4-BE49-F238E27FC236}">
                <a16:creationId xmlns:a16="http://schemas.microsoft.com/office/drawing/2014/main" id="{931398F8-1E32-46D8-8816-A28BF4C56B14}"/>
              </a:ext>
            </a:extLst>
          </p:cNvPr>
          <p:cNvSpPr>
            <a:spLocks noGrp="1"/>
          </p:cNvSpPr>
          <p:nvPr>
            <p:ph type="dt" sz="half" idx="10"/>
          </p:nvPr>
        </p:nvSpPr>
        <p:spPr>
          <a:xfrm>
            <a:off x="457200" y="6356350"/>
            <a:ext cx="2133600" cy="365125"/>
          </a:xfrm>
        </p:spPr>
        <p:txBody>
          <a:bodyPr/>
          <a:lstStyle/>
          <a:p>
            <a:pPr>
              <a:spcAft>
                <a:spcPts val="600"/>
              </a:spcAft>
            </a:pPr>
            <a:r>
              <a:rPr lang="en-GB"/>
              <a:t>30/10/2014</a:t>
            </a:r>
            <a:endParaRPr lang="en-US"/>
          </a:p>
        </p:txBody>
      </p:sp>
      <p:sp>
        <p:nvSpPr>
          <p:cNvPr id="75" name="Footer Placeholder 5">
            <a:extLst>
              <a:ext uri="{FF2B5EF4-FFF2-40B4-BE49-F238E27FC236}">
                <a16:creationId xmlns:a16="http://schemas.microsoft.com/office/drawing/2014/main" id="{C4105159-63E4-4E88-95E5-4FBB3F114BD3}"/>
              </a:ext>
            </a:extLst>
          </p:cNvPr>
          <p:cNvSpPr>
            <a:spLocks noGrp="1"/>
          </p:cNvSpPr>
          <p:nvPr>
            <p:ph type="ftr" sz="quarter" idx="11"/>
          </p:nvPr>
        </p:nvSpPr>
        <p:spPr>
          <a:xfrm>
            <a:off x="3124200" y="6356350"/>
            <a:ext cx="2895600" cy="365125"/>
          </a:xfrm>
        </p:spPr>
        <p:txBody>
          <a:bodyPr/>
          <a:lstStyle/>
          <a:p>
            <a:pPr>
              <a:spcAft>
                <a:spcPts val="600"/>
              </a:spcAft>
            </a:pPr>
            <a:r>
              <a:rPr lang="en-US"/>
              <a:t>Chapter 8 Software Testing</a:t>
            </a:r>
          </a:p>
        </p:txBody>
      </p:sp>
      <p:sp>
        <p:nvSpPr>
          <p:cNvPr id="77" name="Slide Number Placeholder 6">
            <a:extLst>
              <a:ext uri="{FF2B5EF4-FFF2-40B4-BE49-F238E27FC236}">
                <a16:creationId xmlns:a16="http://schemas.microsoft.com/office/drawing/2014/main" id="{C0185046-536E-44C8-BBDF-01F2DD8F727A}"/>
              </a:ext>
            </a:extLst>
          </p:cNvPr>
          <p:cNvSpPr>
            <a:spLocks noGrp="1"/>
          </p:cNvSpPr>
          <p:nvPr>
            <p:ph type="sldNum" sz="quarter" idx="12"/>
          </p:nvPr>
        </p:nvSpPr>
        <p:spPr>
          <a:xfrm>
            <a:off x="6553200" y="6356350"/>
            <a:ext cx="2133600" cy="365125"/>
          </a:xfrm>
        </p:spPr>
        <p:txBody>
          <a:bodyPr/>
          <a:lstStyle/>
          <a:p>
            <a:pPr>
              <a:spcAft>
                <a:spcPts val="600"/>
              </a:spcAft>
            </a:pPr>
            <a:fld id="{CB105B8D-1C36-1C40-961B-CAAB1DD98B28}" type="slidenum">
              <a:rPr lang="en-US" smtClean="0"/>
              <a:pPr>
                <a:spcAft>
                  <a:spcPts val="600"/>
                </a:spcAft>
              </a:pPr>
              <a:t>18</a:t>
            </a:fld>
            <a:endParaRPr lang="en-US"/>
          </a:p>
        </p:txBody>
      </p:sp>
    </p:spTree>
    <p:extLst>
      <p:ext uri="{BB962C8B-B14F-4D97-AF65-F5344CB8AC3E}">
        <p14:creationId xmlns:p14="http://schemas.microsoft.com/office/powerpoint/2010/main" val="2961485819"/>
      </p:ext>
    </p:extLst>
  </p:cSld>
  <p:clrMapOvr>
    <a:masterClrMapping/>
  </p:clrMapOvr>
  <p:transition spd="med">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dirty="0">
                <a:solidFill>
                  <a:srgbClr val="FF0000"/>
                </a:solidFill>
              </a:rPr>
              <a:t>Unit testing</a:t>
            </a:r>
          </a:p>
        </p:txBody>
      </p:sp>
      <p:sp>
        <p:nvSpPr>
          <p:cNvPr id="40963" name="Rectangle 3"/>
          <p:cNvSpPr>
            <a:spLocks noGrp="1" noChangeArrowheads="1"/>
          </p:cNvSpPr>
          <p:nvPr>
            <p:ph idx="1"/>
          </p:nvPr>
        </p:nvSpPr>
        <p:spPr/>
        <p:txBody>
          <a:bodyPr/>
          <a:lstStyle/>
          <a:p>
            <a:pPr algn="just"/>
            <a:r>
              <a:rPr lang="en-US" dirty="0">
                <a:highlight>
                  <a:srgbClr val="FFFF00"/>
                </a:highlight>
              </a:rPr>
              <a:t>Unit testing is the process of testing individual components in isolation</a:t>
            </a:r>
            <a:r>
              <a:rPr lang="en-US" dirty="0"/>
              <a:t>.</a:t>
            </a:r>
          </a:p>
          <a:p>
            <a:pPr algn="just"/>
            <a:r>
              <a:rPr lang="en-US" dirty="0"/>
              <a:t>It is a defect testing process.</a:t>
            </a:r>
          </a:p>
          <a:p>
            <a:pPr algn="just"/>
            <a:r>
              <a:rPr lang="en-US" dirty="0"/>
              <a:t>Units may be:</a:t>
            </a:r>
          </a:p>
          <a:p>
            <a:pPr lvl="1" algn="just"/>
            <a:r>
              <a:rPr lang="en-US" dirty="0"/>
              <a:t>Individual </a:t>
            </a:r>
            <a:r>
              <a:rPr lang="en-US" u="sng" dirty="0"/>
              <a:t>functions or methods</a:t>
            </a:r>
            <a:r>
              <a:rPr lang="en-US" dirty="0"/>
              <a:t> within an object </a:t>
            </a:r>
          </a:p>
          <a:p>
            <a:pPr lvl="1" algn="just"/>
            <a:r>
              <a:rPr lang="en-US" u="sng" dirty="0"/>
              <a:t>Object classes </a:t>
            </a:r>
            <a:r>
              <a:rPr lang="en-US" dirty="0"/>
              <a:t>with several attributes and methods </a:t>
            </a:r>
          </a:p>
          <a:p>
            <a:pPr lvl="1" algn="just"/>
            <a:r>
              <a:rPr lang="en-US" u="sng" dirty="0"/>
              <a:t>Composite components</a:t>
            </a:r>
            <a:r>
              <a:rPr lang="en-US" dirty="0"/>
              <a:t> with defined interfaces used to access their functionality.</a:t>
            </a:r>
          </a:p>
        </p:txBody>
      </p:sp>
    </p:spTree>
  </p:cSld>
  <p:clrMapOvr>
    <a:masterClrMapping/>
  </p:clrMapOvr>
  <p:transition spd="med">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Topics covered</a:t>
            </a:r>
          </a:p>
        </p:txBody>
      </p:sp>
      <p:sp>
        <p:nvSpPr>
          <p:cNvPr id="3" name="Content Placeholder 2"/>
          <p:cNvSpPr>
            <a:spLocks noGrp="1"/>
          </p:cNvSpPr>
          <p:nvPr>
            <p:ph idx="1"/>
          </p:nvPr>
        </p:nvSpPr>
        <p:spPr>
          <a:xfrm>
            <a:off x="314324" y="1628776"/>
            <a:ext cx="8229600" cy="4525963"/>
          </a:xfrm>
        </p:spPr>
        <p:txBody>
          <a:bodyPr/>
          <a:lstStyle/>
          <a:p>
            <a:r>
              <a:rPr lang="en-US" dirty="0"/>
              <a:t>Development testing</a:t>
            </a:r>
            <a:endParaRPr lang="en-GB" dirty="0"/>
          </a:p>
          <a:p>
            <a:r>
              <a:rPr lang="en-US" dirty="0"/>
              <a:t>Test-driven development</a:t>
            </a:r>
            <a:endParaRPr lang="en-GB" dirty="0"/>
          </a:p>
          <a:p>
            <a:r>
              <a:rPr lang="en-US" dirty="0"/>
              <a:t>Release testing</a:t>
            </a:r>
            <a:endParaRPr lang="en-GB" dirty="0"/>
          </a:p>
          <a:p>
            <a:r>
              <a:rPr lang="en-US" dirty="0"/>
              <a:t>User testing </a:t>
            </a:r>
            <a:endParaRPr lang="en-GB" dirty="0"/>
          </a:p>
          <a:p>
            <a:endParaRPr lang="en-US" dirty="0"/>
          </a:p>
        </p:txBody>
      </p:sp>
    </p:spTree>
  </p:cSld>
  <p:clrMapOvr>
    <a:masterClrMapping/>
  </p:clrMapOvr>
  <p:transition spd="med">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GB"/>
              <a:t>Object class testing</a:t>
            </a:r>
          </a:p>
        </p:txBody>
      </p:sp>
      <p:sp>
        <p:nvSpPr>
          <p:cNvPr id="41987" name="Rectangle 3"/>
          <p:cNvSpPr>
            <a:spLocks noGrp="1" noChangeArrowheads="1"/>
          </p:cNvSpPr>
          <p:nvPr>
            <p:ph idx="1"/>
          </p:nvPr>
        </p:nvSpPr>
        <p:spPr>
          <a:xfrm>
            <a:off x="457200" y="1600201"/>
            <a:ext cx="8229600" cy="3733800"/>
          </a:xfrm>
        </p:spPr>
        <p:txBody>
          <a:bodyPr/>
          <a:lstStyle/>
          <a:p>
            <a:pPr algn="just"/>
            <a:r>
              <a:rPr lang="en-GB" sz="2800" dirty="0"/>
              <a:t>Complete test coverage of a class involves</a:t>
            </a:r>
          </a:p>
          <a:p>
            <a:pPr lvl="1" algn="just"/>
            <a:r>
              <a:rPr lang="en-GB" sz="2400" u="sng" dirty="0"/>
              <a:t>Testing all </a:t>
            </a:r>
            <a:r>
              <a:rPr lang="en-GB" sz="2400" b="1" u="sng" dirty="0">
                <a:solidFill>
                  <a:schemeClr val="accent5"/>
                </a:solidFill>
              </a:rPr>
              <a:t>operations</a:t>
            </a:r>
            <a:r>
              <a:rPr lang="en-GB" sz="2400" dirty="0"/>
              <a:t> associated with an object</a:t>
            </a:r>
            <a:r>
              <a:rPr lang="en-US" sz="2400" dirty="0"/>
              <a:t> </a:t>
            </a:r>
            <a:endParaRPr lang="en-GB" sz="2400" dirty="0"/>
          </a:p>
          <a:p>
            <a:pPr lvl="1" algn="just"/>
            <a:r>
              <a:rPr lang="en-GB" sz="2400" dirty="0"/>
              <a:t>Setting and </a:t>
            </a:r>
            <a:r>
              <a:rPr lang="en-GB" sz="2400" u="sng" dirty="0"/>
              <a:t>questioning all object </a:t>
            </a:r>
            <a:r>
              <a:rPr lang="en-GB" sz="2400" b="1" u="sng" dirty="0">
                <a:solidFill>
                  <a:schemeClr val="accent5"/>
                </a:solidFill>
              </a:rPr>
              <a:t>attributes</a:t>
            </a:r>
            <a:r>
              <a:rPr lang="en-US" sz="2400" u="sng" dirty="0"/>
              <a:t> </a:t>
            </a:r>
            <a:endParaRPr lang="en-GB" sz="2400" u="sng" dirty="0"/>
          </a:p>
          <a:p>
            <a:pPr lvl="1" algn="just"/>
            <a:r>
              <a:rPr lang="en-GB" sz="2400" dirty="0"/>
              <a:t>Exercising the </a:t>
            </a:r>
            <a:r>
              <a:rPr lang="en-GB" sz="2400" u="sng" dirty="0"/>
              <a:t>object in </a:t>
            </a:r>
            <a:r>
              <a:rPr lang="en-GB" sz="2400" b="1" u="sng" dirty="0">
                <a:solidFill>
                  <a:schemeClr val="accent5"/>
                </a:solidFill>
              </a:rPr>
              <a:t>all possible states</a:t>
            </a:r>
            <a:r>
              <a:rPr lang="en-GB" sz="2400" dirty="0"/>
              <a:t>.</a:t>
            </a:r>
          </a:p>
          <a:p>
            <a:pPr algn="just"/>
            <a:r>
              <a:rPr lang="en-GB" sz="2800" b="1" dirty="0">
                <a:solidFill>
                  <a:schemeClr val="accent2"/>
                </a:solidFill>
              </a:rPr>
              <a:t>Inheritance</a:t>
            </a:r>
            <a:r>
              <a:rPr lang="en-GB" sz="2800" dirty="0"/>
              <a:t> makes it more </a:t>
            </a:r>
            <a:r>
              <a:rPr lang="en-GB" sz="2800" b="1" u="sng" dirty="0"/>
              <a:t>difficult to design object class tests</a:t>
            </a:r>
            <a:r>
              <a:rPr lang="en-GB" sz="2800" dirty="0"/>
              <a:t> as the information to be tested is not localised.</a:t>
            </a:r>
          </a:p>
        </p:txBody>
      </p:sp>
    </p:spTree>
  </p:cSld>
  <p:clrMapOvr>
    <a:masterClrMapping/>
  </p:clrMapOvr>
  <p:transition spd="med">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weather station object interface</a:t>
            </a:r>
            <a:r>
              <a:rPr lang="en-GB" dirty="0"/>
              <a:t> </a:t>
            </a:r>
            <a:endParaRPr lang="en-US" dirty="0"/>
          </a:p>
        </p:txBody>
      </p:sp>
      <p:pic>
        <p:nvPicPr>
          <p:cNvPr id="4" name="Content Placeholder 3" descr="8.4 WeatherStationIface.eps"/>
          <p:cNvPicPr>
            <a:picLocks noGrp="1" noChangeAspect="1"/>
          </p:cNvPicPr>
          <p:nvPr>
            <p:ph idx="1"/>
          </p:nvPr>
        </p:nvPicPr>
        <p:blipFill>
          <a:blip r:embed="rId2"/>
          <a:srcRect l="-45966" r="-45966"/>
          <a:stretch>
            <a:fillRect/>
          </a:stretch>
        </p:blipFill>
        <p:spPr>
          <a:xfrm>
            <a:off x="1269491" y="1886249"/>
            <a:ext cx="6773339" cy="3725075"/>
          </a:xfrm>
        </p:spPr>
      </p:pic>
    </p:spTree>
  </p:cSld>
  <p:clrMapOvr>
    <a:masterClrMapping/>
  </p:clrMapOvr>
  <p:transition spd="med">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dirty="0"/>
              <a:t>Weather station testing</a:t>
            </a:r>
          </a:p>
        </p:txBody>
      </p:sp>
      <p:sp>
        <p:nvSpPr>
          <p:cNvPr id="44035" name="Rectangle 3"/>
          <p:cNvSpPr>
            <a:spLocks noGrp="1" noChangeArrowheads="1"/>
          </p:cNvSpPr>
          <p:nvPr>
            <p:ph idx="1"/>
          </p:nvPr>
        </p:nvSpPr>
        <p:spPr>
          <a:xfrm>
            <a:off x="0" y="1843087"/>
            <a:ext cx="5036344" cy="4525963"/>
          </a:xfrm>
        </p:spPr>
        <p:txBody>
          <a:bodyPr/>
          <a:lstStyle/>
          <a:p>
            <a:r>
              <a:rPr lang="en-US" sz="2000" b="1" dirty="0">
                <a:solidFill>
                  <a:schemeClr val="accent2"/>
                </a:solidFill>
              </a:rPr>
              <a:t>Need to create test cases for </a:t>
            </a:r>
            <a:r>
              <a:rPr lang="en-US" sz="2000" dirty="0" err="1"/>
              <a:t>reportWeather</a:t>
            </a:r>
            <a:r>
              <a:rPr lang="en-US" sz="2000" dirty="0"/>
              <a:t>, calibrate, test, startup and shutdown of the device.</a:t>
            </a:r>
          </a:p>
          <a:p>
            <a:r>
              <a:rPr lang="en-US" sz="2000" b="1" u="sng" dirty="0"/>
              <a:t>Using a state modelling</a:t>
            </a:r>
            <a:r>
              <a:rPr lang="en-US" sz="2000" dirty="0"/>
              <a:t>, identify </a:t>
            </a:r>
            <a:r>
              <a:rPr lang="en-US" sz="2000" b="1" i="1" dirty="0">
                <a:solidFill>
                  <a:schemeClr val="accent1"/>
                </a:solidFill>
              </a:rPr>
              <a:t>sequences of state transitions</a:t>
            </a:r>
            <a:r>
              <a:rPr lang="en-US" sz="2000" dirty="0"/>
              <a:t> to be tested and the event sequences to cause these transitions.</a:t>
            </a:r>
          </a:p>
          <a:p>
            <a:r>
              <a:rPr lang="en-US" sz="2000" dirty="0"/>
              <a:t>For example:</a:t>
            </a:r>
          </a:p>
          <a:p>
            <a:pPr lvl="1"/>
            <a:r>
              <a:rPr lang="en-US" sz="1800" dirty="0"/>
              <a:t>Shutdown -&gt; Running-&gt; Shutdown</a:t>
            </a:r>
          </a:p>
          <a:p>
            <a:pPr lvl="1"/>
            <a:r>
              <a:rPr lang="en-US" sz="1800" dirty="0"/>
              <a:t>Configuring-&gt; Running-&gt; Testing -&gt; Transmitting -&gt; Running</a:t>
            </a:r>
          </a:p>
          <a:p>
            <a:pPr lvl="1"/>
            <a:r>
              <a:rPr lang="en-US" sz="1800" dirty="0"/>
              <a:t>Running-&gt; Collecting-&gt; Running-&gt; Summarizing -&gt; Transmitting -&gt; Running</a:t>
            </a:r>
          </a:p>
          <a:p>
            <a:pPr lvl="1"/>
            <a:endParaRPr lang="en-US" sz="1800" dirty="0"/>
          </a:p>
        </p:txBody>
      </p:sp>
      <p:pic>
        <p:nvPicPr>
          <p:cNvPr id="1026" name="Picture 2" descr="Image result for weather station device">
            <a:extLst>
              <a:ext uri="{FF2B5EF4-FFF2-40B4-BE49-F238E27FC236}">
                <a16:creationId xmlns:a16="http://schemas.microsoft.com/office/drawing/2014/main" id="{B9A88340-51F8-4348-8A09-3793D3C751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2838" y="2321719"/>
            <a:ext cx="3892581" cy="30829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BF158-96FD-5B39-5484-92C81AD7ABCE}"/>
              </a:ext>
            </a:extLst>
          </p:cNvPr>
          <p:cNvSpPr>
            <a:spLocks noGrp="1"/>
          </p:cNvSpPr>
          <p:nvPr>
            <p:ph type="title"/>
          </p:nvPr>
        </p:nvSpPr>
        <p:spPr/>
        <p:txBody>
          <a:bodyPr/>
          <a:lstStyle/>
          <a:p>
            <a:pPr algn="ctr"/>
            <a:r>
              <a:rPr lang="en-US" dirty="0"/>
              <a:t>Weather Station State Diagram</a:t>
            </a:r>
          </a:p>
        </p:txBody>
      </p:sp>
      <p:sp>
        <p:nvSpPr>
          <p:cNvPr id="4" name="Date Placeholder 3">
            <a:extLst>
              <a:ext uri="{FF2B5EF4-FFF2-40B4-BE49-F238E27FC236}">
                <a16:creationId xmlns:a16="http://schemas.microsoft.com/office/drawing/2014/main" id="{341E9298-B03C-E0AA-CDDD-8E9463F49B83}"/>
              </a:ext>
            </a:extLst>
          </p:cNvPr>
          <p:cNvSpPr>
            <a:spLocks noGrp="1"/>
          </p:cNvSpPr>
          <p:nvPr>
            <p:ph type="dt" sz="half" idx="10"/>
          </p:nvPr>
        </p:nvSpPr>
        <p:spPr/>
        <p:txBody>
          <a:bodyPr/>
          <a:lstStyle/>
          <a:p>
            <a:r>
              <a:rPr lang="en-GB"/>
              <a:t>30/10/2014</a:t>
            </a:r>
            <a:endParaRPr lang="en-US"/>
          </a:p>
        </p:txBody>
      </p:sp>
      <p:sp>
        <p:nvSpPr>
          <p:cNvPr id="5" name="Footer Placeholder 4">
            <a:extLst>
              <a:ext uri="{FF2B5EF4-FFF2-40B4-BE49-F238E27FC236}">
                <a16:creationId xmlns:a16="http://schemas.microsoft.com/office/drawing/2014/main" id="{22AC5A8E-6F5D-2208-0A2E-6A6D2A151E01}"/>
              </a:ext>
            </a:extLst>
          </p:cNvPr>
          <p:cNvSpPr>
            <a:spLocks noGrp="1"/>
          </p:cNvSpPr>
          <p:nvPr>
            <p:ph type="ftr" sz="quarter" idx="11"/>
          </p:nvPr>
        </p:nvSpPr>
        <p:spPr/>
        <p:txBody>
          <a:bodyPr/>
          <a:lstStyle/>
          <a:p>
            <a:r>
              <a:rPr lang="en-US"/>
              <a:t>Chapter 8 Software Testing</a:t>
            </a:r>
          </a:p>
        </p:txBody>
      </p:sp>
      <p:sp>
        <p:nvSpPr>
          <p:cNvPr id="6" name="Slide Number Placeholder 5">
            <a:extLst>
              <a:ext uri="{FF2B5EF4-FFF2-40B4-BE49-F238E27FC236}">
                <a16:creationId xmlns:a16="http://schemas.microsoft.com/office/drawing/2014/main" id="{736DEB47-4A61-A0DF-A6CD-27C938795379}"/>
              </a:ext>
            </a:extLst>
          </p:cNvPr>
          <p:cNvSpPr>
            <a:spLocks noGrp="1"/>
          </p:cNvSpPr>
          <p:nvPr>
            <p:ph type="sldNum" sz="quarter" idx="12"/>
          </p:nvPr>
        </p:nvSpPr>
        <p:spPr/>
        <p:txBody>
          <a:bodyPr/>
          <a:lstStyle/>
          <a:p>
            <a:fld id="{CB105B8D-1C36-1C40-961B-CAAB1DD98B28}" type="slidenum">
              <a:rPr lang="en-US" smtClean="0"/>
              <a:pPr/>
              <a:t>23</a:t>
            </a:fld>
            <a:endParaRPr lang="en-US"/>
          </a:p>
        </p:txBody>
      </p:sp>
      <p:pic>
        <p:nvPicPr>
          <p:cNvPr id="8" name="Picture 7">
            <a:extLst>
              <a:ext uri="{FF2B5EF4-FFF2-40B4-BE49-F238E27FC236}">
                <a16:creationId xmlns:a16="http://schemas.microsoft.com/office/drawing/2014/main" id="{4AE16B04-7A5E-2889-008A-4C5A968BF7DC}"/>
              </a:ext>
            </a:extLst>
          </p:cNvPr>
          <p:cNvPicPr>
            <a:picLocks noChangeAspect="1"/>
          </p:cNvPicPr>
          <p:nvPr/>
        </p:nvPicPr>
        <p:blipFill>
          <a:blip r:embed="rId2"/>
          <a:stretch>
            <a:fillRect/>
          </a:stretch>
        </p:blipFill>
        <p:spPr>
          <a:xfrm>
            <a:off x="1457607" y="1382917"/>
            <a:ext cx="6474519" cy="4253608"/>
          </a:xfrm>
          <a:prstGeom prst="rect">
            <a:avLst/>
          </a:prstGeom>
        </p:spPr>
      </p:pic>
    </p:spTree>
    <p:extLst>
      <p:ext uri="{BB962C8B-B14F-4D97-AF65-F5344CB8AC3E}">
        <p14:creationId xmlns:p14="http://schemas.microsoft.com/office/powerpoint/2010/main" val="4028581630"/>
      </p:ext>
    </p:extLst>
  </p:cSld>
  <p:clrMapOvr>
    <a:masterClrMapping/>
  </p:clrMapOvr>
  <p:transition spd="med">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Automated testing</a:t>
            </a:r>
          </a:p>
        </p:txBody>
      </p:sp>
      <p:sp>
        <p:nvSpPr>
          <p:cNvPr id="3" name="Content Placeholder 2"/>
          <p:cNvSpPr>
            <a:spLocks noGrp="1"/>
          </p:cNvSpPr>
          <p:nvPr>
            <p:ph idx="1"/>
          </p:nvPr>
        </p:nvSpPr>
        <p:spPr>
          <a:xfrm>
            <a:off x="198438" y="1621631"/>
            <a:ext cx="8229600" cy="4961731"/>
          </a:xfrm>
        </p:spPr>
        <p:txBody>
          <a:bodyPr/>
          <a:lstStyle/>
          <a:p>
            <a:pPr algn="just"/>
            <a:r>
              <a:rPr lang="en-US" dirty="0"/>
              <a:t>Whenever possible, </a:t>
            </a:r>
            <a:r>
              <a:rPr lang="en-US" b="1" u="sng" dirty="0"/>
              <a:t>unit testing should be automated </a:t>
            </a:r>
            <a:r>
              <a:rPr lang="en-US" dirty="0"/>
              <a:t>so that tests are run and checked without manual intervention.</a:t>
            </a:r>
          </a:p>
          <a:p>
            <a:pPr lvl="1" algn="just"/>
            <a:r>
              <a:rPr lang="en-US" dirty="0"/>
              <a:t>https://reqtest.com/testing-blog/unit-testing-frameworks/</a:t>
            </a:r>
          </a:p>
          <a:p>
            <a:pPr algn="just"/>
            <a:r>
              <a:rPr lang="en-US" b="1" u="sng" dirty="0">
                <a:solidFill>
                  <a:schemeClr val="accent1"/>
                </a:solidFill>
              </a:rPr>
              <a:t>In automated unit testing</a:t>
            </a:r>
            <a:r>
              <a:rPr lang="en-US" b="1" dirty="0">
                <a:solidFill>
                  <a:schemeClr val="accent1"/>
                </a:solidFill>
              </a:rPr>
              <a:t>, you make use of a test automation framework (</a:t>
            </a:r>
            <a:r>
              <a:rPr lang="en-US" b="1" dirty="0">
                <a:solidFill>
                  <a:schemeClr val="accent1"/>
                </a:solidFill>
                <a:highlight>
                  <a:srgbClr val="FFFF00"/>
                </a:highlight>
              </a:rPr>
              <a:t>such as </a:t>
            </a:r>
            <a:r>
              <a:rPr lang="en-US" b="1" dirty="0" err="1">
                <a:solidFill>
                  <a:schemeClr val="accent1"/>
                </a:solidFill>
                <a:highlight>
                  <a:srgbClr val="FFFF00"/>
                </a:highlight>
              </a:rPr>
              <a:t>JUnit</a:t>
            </a:r>
            <a:r>
              <a:rPr lang="en-US" b="1" dirty="0">
                <a:solidFill>
                  <a:schemeClr val="accent1"/>
                </a:solidFill>
              </a:rPr>
              <a:t>) to write and run your program tests. </a:t>
            </a:r>
          </a:p>
          <a:p>
            <a:pPr algn="just"/>
            <a:r>
              <a:rPr lang="en-US" b="1" u="sng" dirty="0"/>
              <a:t>Unit testing frameworks provide generic test classes</a:t>
            </a:r>
            <a:r>
              <a:rPr lang="en-US" dirty="0"/>
              <a:t> that you extend to create specific test cases.</a:t>
            </a:r>
          </a:p>
          <a:p>
            <a:pPr algn="just"/>
            <a:r>
              <a:rPr lang="en-US" dirty="0"/>
              <a:t>They can then run all of the tests that you have implemented and report, often through some GUI, on the success of otherwise of the tests. </a:t>
            </a:r>
          </a:p>
        </p:txBody>
      </p:sp>
    </p:spTree>
  </p:cSld>
  <p:clrMapOvr>
    <a:masterClrMapping/>
  </p:clrMapOvr>
  <p:transition spd="med">
    <p:wipe dir="r"/>
  </p:transition>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293232" cy="652462"/>
          </a:xfrm>
        </p:spPr>
        <p:txBody>
          <a:bodyPr/>
          <a:lstStyle/>
          <a:p>
            <a:r>
              <a:rPr lang="en-US" dirty="0"/>
              <a:t>Automated test components</a:t>
            </a:r>
          </a:p>
        </p:txBody>
      </p:sp>
      <p:sp>
        <p:nvSpPr>
          <p:cNvPr id="3" name="Content Placeholder 2"/>
          <p:cNvSpPr>
            <a:spLocks noGrp="1"/>
          </p:cNvSpPr>
          <p:nvPr>
            <p:ph idx="1"/>
          </p:nvPr>
        </p:nvSpPr>
        <p:spPr>
          <a:xfrm>
            <a:off x="137886" y="1219228"/>
            <a:ext cx="8723085" cy="2106979"/>
          </a:xfrm>
        </p:spPr>
        <p:txBody>
          <a:bodyPr/>
          <a:lstStyle/>
          <a:p>
            <a:pPr algn="just">
              <a:spcBef>
                <a:spcPts val="0"/>
              </a:spcBef>
            </a:pPr>
            <a:r>
              <a:rPr lang="en-US" sz="2000" b="1" u="sng" dirty="0">
                <a:solidFill>
                  <a:schemeClr val="accent1"/>
                </a:solidFill>
              </a:rPr>
              <a:t>A setup part</a:t>
            </a:r>
            <a:r>
              <a:rPr lang="en-US" sz="2000" dirty="0"/>
              <a:t>, where you initialize the system with the test case, namely the </a:t>
            </a:r>
            <a:r>
              <a:rPr lang="en-US" sz="2000" i="1" dirty="0">
                <a:solidFill>
                  <a:srgbClr val="FF0000"/>
                </a:solidFill>
              </a:rPr>
              <a:t>inputs and expected outputs</a:t>
            </a:r>
            <a:r>
              <a:rPr lang="en-US" sz="2000" dirty="0"/>
              <a:t>.</a:t>
            </a:r>
            <a:endParaRPr lang="en-GB" sz="2000" dirty="0"/>
          </a:p>
          <a:p>
            <a:pPr algn="just">
              <a:spcBef>
                <a:spcPts val="0"/>
              </a:spcBef>
            </a:pPr>
            <a:r>
              <a:rPr lang="en-US" sz="2000" b="1" u="sng" dirty="0">
                <a:solidFill>
                  <a:schemeClr val="accent1"/>
                </a:solidFill>
              </a:rPr>
              <a:t>A call part</a:t>
            </a:r>
            <a:r>
              <a:rPr lang="en-US" sz="2000" dirty="0"/>
              <a:t>, where you </a:t>
            </a:r>
            <a:r>
              <a:rPr lang="en-US" sz="2000" i="1" dirty="0">
                <a:solidFill>
                  <a:srgbClr val="FF0000"/>
                </a:solidFill>
              </a:rPr>
              <a:t>call the object </a:t>
            </a:r>
            <a:r>
              <a:rPr lang="en-US" sz="2000" dirty="0"/>
              <a:t>or</a:t>
            </a:r>
            <a:r>
              <a:rPr lang="en-US" sz="2000" i="1" dirty="0">
                <a:solidFill>
                  <a:srgbClr val="FF0000"/>
                </a:solidFill>
              </a:rPr>
              <a:t> method</a:t>
            </a:r>
            <a:r>
              <a:rPr lang="en-US" sz="2000" dirty="0"/>
              <a:t> to be tested.</a:t>
            </a:r>
            <a:endParaRPr lang="en-GB" sz="2000" dirty="0"/>
          </a:p>
          <a:p>
            <a:pPr algn="just">
              <a:spcBef>
                <a:spcPts val="0"/>
              </a:spcBef>
            </a:pPr>
            <a:r>
              <a:rPr lang="en-US" sz="2000" b="1" u="sng" dirty="0">
                <a:solidFill>
                  <a:schemeClr val="accent1"/>
                </a:solidFill>
              </a:rPr>
              <a:t>An assertion part</a:t>
            </a:r>
            <a:r>
              <a:rPr lang="en-US" sz="2000" dirty="0"/>
              <a:t> where you </a:t>
            </a:r>
            <a:r>
              <a:rPr lang="en-US" sz="2000" i="1" dirty="0">
                <a:solidFill>
                  <a:srgbClr val="FF0000"/>
                </a:solidFill>
              </a:rPr>
              <a:t>compare the result of the call with the expected result</a:t>
            </a:r>
            <a:r>
              <a:rPr lang="en-US" sz="2000" dirty="0"/>
              <a:t>. If the </a:t>
            </a:r>
            <a:r>
              <a:rPr lang="en-US" sz="2000" b="1" u="sng" dirty="0">
                <a:solidFill>
                  <a:schemeClr val="accent1"/>
                </a:solidFill>
              </a:rPr>
              <a:t>assertion evaluates</a:t>
            </a:r>
            <a:r>
              <a:rPr lang="en-US" sz="2000" dirty="0"/>
              <a:t> to true, the test has been successful.  if false, then it has failed.</a:t>
            </a:r>
            <a:endParaRPr lang="en-GB" sz="2000" dirty="0"/>
          </a:p>
        </p:txBody>
      </p:sp>
      <p:pic>
        <p:nvPicPr>
          <p:cNvPr id="3074" name="Picture 2">
            <a:extLst>
              <a:ext uri="{FF2B5EF4-FFF2-40B4-BE49-F238E27FC236}">
                <a16:creationId xmlns:a16="http://schemas.microsoft.com/office/drawing/2014/main" id="{180C43D8-0007-474D-A087-F8C7018BAA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26207"/>
            <a:ext cx="9144000" cy="35839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FA829-A37E-401C-BA1B-72800BCF3936}"/>
              </a:ext>
            </a:extLst>
          </p:cNvPr>
          <p:cNvSpPr>
            <a:spLocks noGrp="1"/>
          </p:cNvSpPr>
          <p:nvPr>
            <p:ph type="title"/>
          </p:nvPr>
        </p:nvSpPr>
        <p:spPr>
          <a:xfrm>
            <a:off x="200025" y="299245"/>
            <a:ext cx="7293232" cy="1143000"/>
          </a:xfrm>
        </p:spPr>
        <p:txBody>
          <a:bodyPr/>
          <a:lstStyle/>
          <a:p>
            <a:r>
              <a:rPr lang="en-US" dirty="0">
                <a:solidFill>
                  <a:srgbClr val="4A4A4A"/>
                </a:solidFill>
                <a:latin typeface="Open Sans" panose="020B0606030504020204" pitchFamily="34" charset="0"/>
              </a:rPr>
              <a:t>Here’s a sample test case for checking login functionality, with two possibilities.</a:t>
            </a:r>
            <a:endParaRPr lang="en-US" dirty="0"/>
          </a:p>
        </p:txBody>
      </p:sp>
      <p:sp>
        <p:nvSpPr>
          <p:cNvPr id="4" name="Date Placeholder 3">
            <a:extLst>
              <a:ext uri="{FF2B5EF4-FFF2-40B4-BE49-F238E27FC236}">
                <a16:creationId xmlns:a16="http://schemas.microsoft.com/office/drawing/2014/main" id="{7435C863-8747-421A-A35A-36736C5E6681}"/>
              </a:ext>
            </a:extLst>
          </p:cNvPr>
          <p:cNvSpPr>
            <a:spLocks noGrp="1"/>
          </p:cNvSpPr>
          <p:nvPr>
            <p:ph type="dt" sz="half" idx="10"/>
          </p:nvPr>
        </p:nvSpPr>
        <p:spPr/>
        <p:txBody>
          <a:bodyPr/>
          <a:lstStyle/>
          <a:p>
            <a:r>
              <a:rPr lang="en-GB"/>
              <a:t>30/10/2014</a:t>
            </a:r>
            <a:endParaRPr lang="en-US"/>
          </a:p>
        </p:txBody>
      </p:sp>
      <p:sp>
        <p:nvSpPr>
          <p:cNvPr id="5" name="Footer Placeholder 4">
            <a:extLst>
              <a:ext uri="{FF2B5EF4-FFF2-40B4-BE49-F238E27FC236}">
                <a16:creationId xmlns:a16="http://schemas.microsoft.com/office/drawing/2014/main" id="{1CC88900-DD5E-44A6-94E2-29FDF5C43933}"/>
              </a:ext>
            </a:extLst>
          </p:cNvPr>
          <p:cNvSpPr>
            <a:spLocks noGrp="1"/>
          </p:cNvSpPr>
          <p:nvPr>
            <p:ph type="ftr" sz="quarter" idx="11"/>
          </p:nvPr>
        </p:nvSpPr>
        <p:spPr/>
        <p:txBody>
          <a:bodyPr/>
          <a:lstStyle/>
          <a:p>
            <a:r>
              <a:rPr lang="en-US"/>
              <a:t>Chapter 8 Software Testing</a:t>
            </a:r>
          </a:p>
        </p:txBody>
      </p:sp>
      <p:sp>
        <p:nvSpPr>
          <p:cNvPr id="6" name="Slide Number Placeholder 5">
            <a:extLst>
              <a:ext uri="{FF2B5EF4-FFF2-40B4-BE49-F238E27FC236}">
                <a16:creationId xmlns:a16="http://schemas.microsoft.com/office/drawing/2014/main" id="{23591049-CCC9-481C-A677-1DE7A4EBBDF5}"/>
              </a:ext>
            </a:extLst>
          </p:cNvPr>
          <p:cNvSpPr>
            <a:spLocks noGrp="1"/>
          </p:cNvSpPr>
          <p:nvPr>
            <p:ph type="sldNum" sz="quarter" idx="12"/>
          </p:nvPr>
        </p:nvSpPr>
        <p:spPr/>
        <p:txBody>
          <a:bodyPr/>
          <a:lstStyle/>
          <a:p>
            <a:fld id="{CB105B8D-1C36-1C40-961B-CAAB1DD98B28}" type="slidenum">
              <a:rPr lang="en-US" smtClean="0"/>
              <a:pPr/>
              <a:t>26</a:t>
            </a:fld>
            <a:endParaRPr lang="en-US"/>
          </a:p>
        </p:txBody>
      </p:sp>
      <p:pic>
        <p:nvPicPr>
          <p:cNvPr id="1028" name="Picture 4" descr="Demo - Test Case - Test Case in Software Testing - Edureka">
            <a:extLst>
              <a:ext uri="{FF2B5EF4-FFF2-40B4-BE49-F238E27FC236}">
                <a16:creationId xmlns:a16="http://schemas.microsoft.com/office/drawing/2014/main" id="{C996E673-18E1-4B89-A96F-A208967196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297" y="1678781"/>
            <a:ext cx="9054703" cy="447359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5FCC07F6-A87D-4B5A-83C2-40654AD05CC3}"/>
              </a:ext>
            </a:extLst>
          </p:cNvPr>
          <p:cNvSpPr/>
          <p:nvPr/>
        </p:nvSpPr>
        <p:spPr>
          <a:xfrm>
            <a:off x="4476750" y="2717800"/>
            <a:ext cx="2012950" cy="3308350"/>
          </a:xfrm>
          <a:prstGeom prst="roundRect">
            <a:avLst/>
          </a:prstGeom>
          <a:noFill/>
          <a:ln>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8A55EAD2-FBF5-4627-BD74-EF09DF4C3D83}"/>
              </a:ext>
            </a:extLst>
          </p:cNvPr>
          <p:cNvSpPr/>
          <p:nvPr/>
        </p:nvSpPr>
        <p:spPr>
          <a:xfrm>
            <a:off x="4673090" y="2354302"/>
            <a:ext cx="1168910" cy="369332"/>
          </a:xfrm>
          <a:prstGeom prst="rect">
            <a:avLst/>
          </a:prstGeom>
        </p:spPr>
        <p:txBody>
          <a:bodyPr wrap="none">
            <a:spAutoFit/>
          </a:bodyPr>
          <a:lstStyle/>
          <a:p>
            <a:r>
              <a:rPr lang="en-US" b="1" u="sng" dirty="0">
                <a:solidFill>
                  <a:srgbClr val="FF0000"/>
                </a:solidFill>
              </a:rPr>
              <a:t>setup part</a:t>
            </a:r>
            <a:endParaRPr lang="en-US" dirty="0">
              <a:solidFill>
                <a:srgbClr val="FF0000"/>
              </a:solidFill>
            </a:endParaRPr>
          </a:p>
        </p:txBody>
      </p:sp>
      <p:sp>
        <p:nvSpPr>
          <p:cNvPr id="8" name="Rectangle 7">
            <a:extLst>
              <a:ext uri="{FF2B5EF4-FFF2-40B4-BE49-F238E27FC236}">
                <a16:creationId xmlns:a16="http://schemas.microsoft.com/office/drawing/2014/main" id="{3090886F-E128-4BCC-BF27-9ECBD391A940}"/>
              </a:ext>
            </a:extLst>
          </p:cNvPr>
          <p:cNvSpPr/>
          <p:nvPr/>
        </p:nvSpPr>
        <p:spPr>
          <a:xfrm>
            <a:off x="137165" y="3811866"/>
            <a:ext cx="957570" cy="369332"/>
          </a:xfrm>
          <a:prstGeom prst="rect">
            <a:avLst/>
          </a:prstGeom>
        </p:spPr>
        <p:txBody>
          <a:bodyPr wrap="none">
            <a:spAutoFit/>
          </a:bodyPr>
          <a:lstStyle/>
          <a:p>
            <a:r>
              <a:rPr lang="en-US" b="1" u="sng" dirty="0">
                <a:solidFill>
                  <a:srgbClr val="FF0000"/>
                </a:solidFill>
              </a:rPr>
              <a:t>call part</a:t>
            </a:r>
            <a:endParaRPr lang="en-US" dirty="0">
              <a:solidFill>
                <a:srgbClr val="FF0000"/>
              </a:solidFill>
            </a:endParaRPr>
          </a:p>
        </p:txBody>
      </p:sp>
      <p:sp>
        <p:nvSpPr>
          <p:cNvPr id="12" name="Rectangle: Rounded Corners 11">
            <a:extLst>
              <a:ext uri="{FF2B5EF4-FFF2-40B4-BE49-F238E27FC236}">
                <a16:creationId xmlns:a16="http://schemas.microsoft.com/office/drawing/2014/main" id="{B15533D1-FE16-4E2C-B832-DBBCFE377F7C}"/>
              </a:ext>
            </a:extLst>
          </p:cNvPr>
          <p:cNvSpPr/>
          <p:nvPr/>
        </p:nvSpPr>
        <p:spPr>
          <a:xfrm>
            <a:off x="6515100" y="2730500"/>
            <a:ext cx="2012950" cy="3308350"/>
          </a:xfrm>
          <a:prstGeom prst="roundRect">
            <a:avLst/>
          </a:prstGeom>
          <a:noFill/>
          <a:ln>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FBADE885-2E0B-4ECB-8032-4113FEBDDEB3}"/>
              </a:ext>
            </a:extLst>
          </p:cNvPr>
          <p:cNvSpPr/>
          <p:nvPr/>
        </p:nvSpPr>
        <p:spPr>
          <a:xfrm>
            <a:off x="6807019" y="2361168"/>
            <a:ext cx="1566454" cy="369332"/>
          </a:xfrm>
          <a:prstGeom prst="rect">
            <a:avLst/>
          </a:prstGeom>
        </p:spPr>
        <p:txBody>
          <a:bodyPr wrap="none">
            <a:spAutoFit/>
          </a:bodyPr>
          <a:lstStyle/>
          <a:p>
            <a:r>
              <a:rPr lang="en-US" b="1" u="sng" dirty="0">
                <a:solidFill>
                  <a:srgbClr val="FF0000"/>
                </a:solidFill>
              </a:rPr>
              <a:t>assertion part</a:t>
            </a:r>
            <a:r>
              <a:rPr lang="en-US" dirty="0">
                <a:solidFill>
                  <a:srgbClr val="FF0000"/>
                </a:solidFill>
              </a:rPr>
              <a:t> </a:t>
            </a:r>
          </a:p>
        </p:txBody>
      </p:sp>
    </p:spTree>
    <p:extLst>
      <p:ext uri="{BB962C8B-B14F-4D97-AF65-F5344CB8AC3E}">
        <p14:creationId xmlns:p14="http://schemas.microsoft.com/office/powerpoint/2010/main" val="1906532917"/>
      </p:ext>
    </p:extLst>
  </p:cSld>
  <p:clrMapOvr>
    <a:masterClrMapping/>
  </p:clrMapOvr>
  <p:transition spd="med">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Choosing unit test cases</a:t>
            </a:r>
          </a:p>
        </p:txBody>
      </p:sp>
      <p:sp>
        <p:nvSpPr>
          <p:cNvPr id="3" name="Content Placeholder 2"/>
          <p:cNvSpPr>
            <a:spLocks noGrp="1"/>
          </p:cNvSpPr>
          <p:nvPr>
            <p:ph idx="1"/>
          </p:nvPr>
        </p:nvSpPr>
        <p:spPr>
          <a:xfrm>
            <a:off x="264319" y="1600200"/>
            <a:ext cx="8422481" cy="4614863"/>
          </a:xfrm>
        </p:spPr>
        <p:txBody>
          <a:bodyPr/>
          <a:lstStyle/>
          <a:p>
            <a:pPr algn="just"/>
            <a:r>
              <a:rPr lang="en-US" sz="2000" b="1" dirty="0"/>
              <a:t>The test cases </a:t>
            </a:r>
            <a:r>
              <a:rPr lang="en-US" sz="2000" b="1" u="sng" dirty="0">
                <a:solidFill>
                  <a:srgbClr val="FF0000"/>
                </a:solidFill>
              </a:rPr>
              <a:t>should show that</a:t>
            </a:r>
            <a:r>
              <a:rPr lang="en-US" sz="2000" dirty="0"/>
              <a:t>, when used as expected, the component that you are testing does what it is supposed to do.</a:t>
            </a:r>
            <a:endParaRPr lang="en-GB" sz="2000" dirty="0"/>
          </a:p>
          <a:p>
            <a:pPr algn="just"/>
            <a:r>
              <a:rPr lang="en-US" sz="2000" dirty="0"/>
              <a:t>If there are defects in that component, these </a:t>
            </a:r>
            <a:r>
              <a:rPr lang="en-US" sz="2000" b="1" u="sng" dirty="0">
                <a:solidFill>
                  <a:srgbClr val="FF0000"/>
                </a:solidFill>
              </a:rPr>
              <a:t>should be revealed</a:t>
            </a:r>
            <a:r>
              <a:rPr lang="en-US" sz="2000" dirty="0"/>
              <a:t> by test cases.</a:t>
            </a:r>
          </a:p>
          <a:p>
            <a:pPr algn="just"/>
            <a:r>
              <a:rPr lang="en-US" sz="2000" b="1" dirty="0"/>
              <a:t>This leads to 2 types of unit test case:</a:t>
            </a:r>
          </a:p>
          <a:p>
            <a:pPr lvl="1" algn="just"/>
            <a:r>
              <a:rPr lang="en-US" dirty="0"/>
              <a:t>The first of these should </a:t>
            </a:r>
            <a:r>
              <a:rPr lang="en-US" b="1" u="sng" dirty="0">
                <a:solidFill>
                  <a:srgbClr val="FF0000"/>
                </a:solidFill>
              </a:rPr>
              <a:t>reflect normal operation </a:t>
            </a:r>
            <a:r>
              <a:rPr lang="en-US" dirty="0"/>
              <a:t>of a program and should show that the component works as expected. </a:t>
            </a:r>
          </a:p>
          <a:p>
            <a:pPr lvl="1" algn="just"/>
            <a:r>
              <a:rPr lang="en-US" dirty="0"/>
              <a:t>The other kind of unit test case should be based on testing experience of </a:t>
            </a:r>
            <a:r>
              <a:rPr lang="en-US" b="1" u="sng" dirty="0">
                <a:solidFill>
                  <a:srgbClr val="FF0000"/>
                </a:solidFill>
              </a:rPr>
              <a:t>where common problems arise</a:t>
            </a:r>
            <a:r>
              <a:rPr lang="en-US" dirty="0"/>
              <a:t>.</a:t>
            </a:r>
          </a:p>
          <a:p>
            <a:pPr lvl="2" algn="just"/>
            <a:r>
              <a:rPr lang="en-US" sz="2000" dirty="0"/>
              <a:t>It </a:t>
            </a:r>
            <a:r>
              <a:rPr lang="en-US" sz="2000" b="1" u="sng" dirty="0">
                <a:solidFill>
                  <a:srgbClr val="FF0000"/>
                </a:solidFill>
              </a:rPr>
              <a:t>should use abnormal inputs </a:t>
            </a:r>
            <a:r>
              <a:rPr lang="en-US" sz="2000" dirty="0"/>
              <a:t>to check that these are properly processed and do not crash the component.</a:t>
            </a:r>
            <a:r>
              <a:rPr lang="en-GB" sz="2000" dirty="0"/>
              <a:t> </a:t>
            </a:r>
          </a:p>
          <a:p>
            <a:pPr lvl="2" algn="just"/>
            <a:r>
              <a:rPr lang="en-GB" sz="2000" i="1" dirty="0">
                <a:solidFill>
                  <a:srgbClr val="FF0000"/>
                </a:solidFill>
              </a:rPr>
              <a:t>See login test case example below.</a:t>
            </a:r>
            <a:endParaRPr lang="en-US" sz="2000" i="1" dirty="0">
              <a:solidFill>
                <a:srgbClr val="FF0000"/>
              </a:solidFill>
            </a:endParaRPr>
          </a:p>
          <a:p>
            <a:pPr algn="just"/>
            <a:endParaRPr lang="en-GB" sz="2000" dirty="0"/>
          </a:p>
        </p:txBody>
      </p:sp>
    </p:spTree>
  </p:cSld>
  <p:clrMapOvr>
    <a:masterClrMapping/>
  </p:clrMapOvr>
  <p:transition spd="med">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FA829-A37E-401C-BA1B-72800BCF3936}"/>
              </a:ext>
            </a:extLst>
          </p:cNvPr>
          <p:cNvSpPr>
            <a:spLocks noGrp="1"/>
          </p:cNvSpPr>
          <p:nvPr>
            <p:ph type="title"/>
          </p:nvPr>
        </p:nvSpPr>
        <p:spPr>
          <a:xfrm>
            <a:off x="141714" y="299245"/>
            <a:ext cx="7351543" cy="1143000"/>
          </a:xfrm>
        </p:spPr>
        <p:txBody>
          <a:bodyPr/>
          <a:lstStyle/>
          <a:p>
            <a:r>
              <a:rPr lang="en-US" dirty="0">
                <a:solidFill>
                  <a:srgbClr val="4A4A4A"/>
                </a:solidFill>
                <a:latin typeface="Open Sans" panose="020B0606030504020204" pitchFamily="34" charset="0"/>
              </a:rPr>
              <a:t>Here’s a sample test case for checking login functionality, with two possibilities.</a:t>
            </a:r>
            <a:endParaRPr lang="en-US" dirty="0"/>
          </a:p>
        </p:txBody>
      </p:sp>
      <p:sp>
        <p:nvSpPr>
          <p:cNvPr id="4" name="Date Placeholder 3">
            <a:extLst>
              <a:ext uri="{FF2B5EF4-FFF2-40B4-BE49-F238E27FC236}">
                <a16:creationId xmlns:a16="http://schemas.microsoft.com/office/drawing/2014/main" id="{7435C863-8747-421A-A35A-36736C5E6681}"/>
              </a:ext>
            </a:extLst>
          </p:cNvPr>
          <p:cNvSpPr>
            <a:spLocks noGrp="1"/>
          </p:cNvSpPr>
          <p:nvPr>
            <p:ph type="dt" sz="half" idx="10"/>
          </p:nvPr>
        </p:nvSpPr>
        <p:spPr/>
        <p:txBody>
          <a:bodyPr/>
          <a:lstStyle/>
          <a:p>
            <a:r>
              <a:rPr lang="en-GB"/>
              <a:t>30/10/2014</a:t>
            </a:r>
            <a:endParaRPr lang="en-US"/>
          </a:p>
        </p:txBody>
      </p:sp>
      <p:sp>
        <p:nvSpPr>
          <p:cNvPr id="5" name="Footer Placeholder 4">
            <a:extLst>
              <a:ext uri="{FF2B5EF4-FFF2-40B4-BE49-F238E27FC236}">
                <a16:creationId xmlns:a16="http://schemas.microsoft.com/office/drawing/2014/main" id="{1CC88900-DD5E-44A6-94E2-29FDF5C43933}"/>
              </a:ext>
            </a:extLst>
          </p:cNvPr>
          <p:cNvSpPr>
            <a:spLocks noGrp="1"/>
          </p:cNvSpPr>
          <p:nvPr>
            <p:ph type="ftr" sz="quarter" idx="11"/>
          </p:nvPr>
        </p:nvSpPr>
        <p:spPr/>
        <p:txBody>
          <a:bodyPr/>
          <a:lstStyle/>
          <a:p>
            <a:r>
              <a:rPr lang="en-US"/>
              <a:t>Chapter 8 Software Testing</a:t>
            </a:r>
          </a:p>
        </p:txBody>
      </p:sp>
      <p:sp>
        <p:nvSpPr>
          <p:cNvPr id="6" name="Slide Number Placeholder 5">
            <a:extLst>
              <a:ext uri="{FF2B5EF4-FFF2-40B4-BE49-F238E27FC236}">
                <a16:creationId xmlns:a16="http://schemas.microsoft.com/office/drawing/2014/main" id="{23591049-CCC9-481C-A677-1DE7A4EBBDF5}"/>
              </a:ext>
            </a:extLst>
          </p:cNvPr>
          <p:cNvSpPr>
            <a:spLocks noGrp="1"/>
          </p:cNvSpPr>
          <p:nvPr>
            <p:ph type="sldNum" sz="quarter" idx="12"/>
          </p:nvPr>
        </p:nvSpPr>
        <p:spPr/>
        <p:txBody>
          <a:bodyPr/>
          <a:lstStyle/>
          <a:p>
            <a:fld id="{CB105B8D-1C36-1C40-961B-CAAB1DD98B28}" type="slidenum">
              <a:rPr lang="en-US" smtClean="0"/>
              <a:pPr/>
              <a:t>28</a:t>
            </a:fld>
            <a:endParaRPr lang="en-US"/>
          </a:p>
        </p:txBody>
      </p:sp>
      <p:pic>
        <p:nvPicPr>
          <p:cNvPr id="1028" name="Picture 4" descr="Demo - Test Case - Test Case in Software Testing - Edureka">
            <a:extLst>
              <a:ext uri="{FF2B5EF4-FFF2-40B4-BE49-F238E27FC236}">
                <a16:creationId xmlns:a16="http://schemas.microsoft.com/office/drawing/2014/main" id="{C996E673-18E1-4B89-A96F-A208967196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297" y="1678781"/>
            <a:ext cx="9054703" cy="447359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5FCC07F6-A87D-4B5A-83C2-40654AD05CC3}"/>
              </a:ext>
            </a:extLst>
          </p:cNvPr>
          <p:cNvSpPr/>
          <p:nvPr/>
        </p:nvSpPr>
        <p:spPr>
          <a:xfrm>
            <a:off x="4476750" y="3429000"/>
            <a:ext cx="2012950" cy="878681"/>
          </a:xfrm>
          <a:prstGeom prst="roundRect">
            <a:avLst/>
          </a:prstGeom>
          <a:noFill/>
          <a:ln>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8A55EAD2-FBF5-4627-BD74-EF09DF4C3D83}"/>
              </a:ext>
            </a:extLst>
          </p:cNvPr>
          <p:cNvSpPr/>
          <p:nvPr/>
        </p:nvSpPr>
        <p:spPr>
          <a:xfrm>
            <a:off x="4220796" y="3059668"/>
            <a:ext cx="2524858" cy="369332"/>
          </a:xfrm>
          <a:prstGeom prst="rect">
            <a:avLst/>
          </a:prstGeom>
        </p:spPr>
        <p:txBody>
          <a:bodyPr wrap="none">
            <a:spAutoFit/>
          </a:bodyPr>
          <a:lstStyle/>
          <a:p>
            <a:r>
              <a:rPr lang="en-US" b="1" u="sng" dirty="0">
                <a:solidFill>
                  <a:srgbClr val="FF0000"/>
                </a:solidFill>
              </a:rPr>
              <a:t>reflect normal operation</a:t>
            </a:r>
            <a:endParaRPr lang="en-US" dirty="0">
              <a:solidFill>
                <a:srgbClr val="FF0000"/>
              </a:solidFill>
            </a:endParaRPr>
          </a:p>
        </p:txBody>
      </p:sp>
      <p:sp>
        <p:nvSpPr>
          <p:cNvPr id="13" name="Rectangle 12">
            <a:extLst>
              <a:ext uri="{FF2B5EF4-FFF2-40B4-BE49-F238E27FC236}">
                <a16:creationId xmlns:a16="http://schemas.microsoft.com/office/drawing/2014/main" id="{0B430D80-C1E1-4328-B31A-0425D73E3FEC}"/>
              </a:ext>
            </a:extLst>
          </p:cNvPr>
          <p:cNvSpPr/>
          <p:nvPr/>
        </p:nvSpPr>
        <p:spPr>
          <a:xfrm>
            <a:off x="141714" y="3529726"/>
            <a:ext cx="2524858" cy="369332"/>
          </a:xfrm>
          <a:prstGeom prst="rect">
            <a:avLst/>
          </a:prstGeom>
        </p:spPr>
        <p:txBody>
          <a:bodyPr wrap="none">
            <a:spAutoFit/>
          </a:bodyPr>
          <a:lstStyle/>
          <a:p>
            <a:r>
              <a:rPr lang="en-US" b="1" u="sng" dirty="0">
                <a:solidFill>
                  <a:srgbClr val="FF0000"/>
                </a:solidFill>
              </a:rPr>
              <a:t>reflect normal operation</a:t>
            </a:r>
            <a:endParaRPr lang="en-US" dirty="0">
              <a:solidFill>
                <a:srgbClr val="FF0000"/>
              </a:solidFill>
            </a:endParaRPr>
          </a:p>
        </p:txBody>
      </p:sp>
      <p:sp>
        <p:nvSpPr>
          <p:cNvPr id="14" name="Rectangle 13">
            <a:extLst>
              <a:ext uri="{FF2B5EF4-FFF2-40B4-BE49-F238E27FC236}">
                <a16:creationId xmlns:a16="http://schemas.microsoft.com/office/drawing/2014/main" id="{65388B39-1924-4667-AFCC-18118CABE97C}"/>
              </a:ext>
            </a:extLst>
          </p:cNvPr>
          <p:cNvSpPr/>
          <p:nvPr/>
        </p:nvSpPr>
        <p:spPr>
          <a:xfrm>
            <a:off x="89297" y="4917995"/>
            <a:ext cx="2598019" cy="369332"/>
          </a:xfrm>
          <a:prstGeom prst="rect">
            <a:avLst/>
          </a:prstGeom>
        </p:spPr>
        <p:txBody>
          <a:bodyPr wrap="none">
            <a:spAutoFit/>
          </a:bodyPr>
          <a:lstStyle/>
          <a:p>
            <a:r>
              <a:rPr lang="en-US" b="1" u="sng" dirty="0">
                <a:solidFill>
                  <a:srgbClr val="FF0000"/>
                </a:solidFill>
              </a:rPr>
              <a:t>Check common problems</a:t>
            </a:r>
            <a:endParaRPr lang="en-US" dirty="0">
              <a:solidFill>
                <a:srgbClr val="FF0000"/>
              </a:solidFill>
            </a:endParaRPr>
          </a:p>
        </p:txBody>
      </p:sp>
      <p:sp>
        <p:nvSpPr>
          <p:cNvPr id="15" name="Rectangle: Rounded Corners 14">
            <a:extLst>
              <a:ext uri="{FF2B5EF4-FFF2-40B4-BE49-F238E27FC236}">
                <a16:creationId xmlns:a16="http://schemas.microsoft.com/office/drawing/2014/main" id="{AFDFB05A-E10D-44C0-8E6D-EA55A87E34FF}"/>
              </a:ext>
            </a:extLst>
          </p:cNvPr>
          <p:cNvSpPr/>
          <p:nvPr/>
        </p:nvSpPr>
        <p:spPr>
          <a:xfrm>
            <a:off x="4443736" y="5153025"/>
            <a:ext cx="2012950" cy="878681"/>
          </a:xfrm>
          <a:prstGeom prst="roundRect">
            <a:avLst/>
          </a:prstGeom>
          <a:noFill/>
          <a:ln>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0806BC5D-A3A5-494E-99D2-2C996BBE29B2}"/>
              </a:ext>
            </a:extLst>
          </p:cNvPr>
          <p:cNvSpPr/>
          <p:nvPr/>
        </p:nvSpPr>
        <p:spPr>
          <a:xfrm>
            <a:off x="4402097" y="4783693"/>
            <a:ext cx="2141933" cy="369332"/>
          </a:xfrm>
          <a:prstGeom prst="rect">
            <a:avLst/>
          </a:prstGeom>
        </p:spPr>
        <p:txBody>
          <a:bodyPr wrap="none">
            <a:spAutoFit/>
          </a:bodyPr>
          <a:lstStyle/>
          <a:p>
            <a:r>
              <a:rPr lang="en-US" b="1" u="sng" dirty="0">
                <a:solidFill>
                  <a:srgbClr val="FF0000"/>
                </a:solidFill>
              </a:rPr>
              <a:t>use abnormal inputs</a:t>
            </a:r>
            <a:endParaRPr lang="en-US" dirty="0">
              <a:solidFill>
                <a:srgbClr val="FF0000"/>
              </a:solidFill>
            </a:endParaRPr>
          </a:p>
        </p:txBody>
      </p:sp>
    </p:spTree>
    <p:extLst>
      <p:ext uri="{BB962C8B-B14F-4D97-AF65-F5344CB8AC3E}">
        <p14:creationId xmlns:p14="http://schemas.microsoft.com/office/powerpoint/2010/main" val="3744548159"/>
      </p:ext>
    </p:extLst>
  </p:cSld>
  <p:clrMapOvr>
    <a:masterClrMapping/>
  </p:clrMapOvr>
  <p:transition spd="med">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Testing strategies</a:t>
            </a:r>
          </a:p>
        </p:txBody>
      </p:sp>
      <p:sp>
        <p:nvSpPr>
          <p:cNvPr id="3" name="Content Placeholder 2"/>
          <p:cNvSpPr>
            <a:spLocks noGrp="1"/>
          </p:cNvSpPr>
          <p:nvPr>
            <p:ph idx="1"/>
          </p:nvPr>
        </p:nvSpPr>
        <p:spPr>
          <a:xfrm>
            <a:off x="142875" y="1600200"/>
            <a:ext cx="8758237" cy="4525963"/>
          </a:xfrm>
        </p:spPr>
        <p:txBody>
          <a:bodyPr/>
          <a:lstStyle/>
          <a:p>
            <a:pPr algn="just"/>
            <a:r>
              <a:rPr lang="en-US" b="1" dirty="0"/>
              <a:t>Partition testing</a:t>
            </a:r>
            <a:r>
              <a:rPr lang="en-US" dirty="0"/>
              <a:t>, </a:t>
            </a:r>
            <a:r>
              <a:rPr lang="en-US" b="1" i="1" dirty="0">
                <a:solidFill>
                  <a:srgbClr val="FF0000"/>
                </a:solidFill>
              </a:rPr>
              <a:t>where you identify </a:t>
            </a:r>
            <a:r>
              <a:rPr lang="en-US" b="1" i="1" u="sng" dirty="0">
                <a:solidFill>
                  <a:srgbClr val="FF0000"/>
                </a:solidFill>
              </a:rPr>
              <a:t>groups of inputs</a:t>
            </a:r>
            <a:r>
              <a:rPr lang="en-US" b="1" i="1" dirty="0">
                <a:solidFill>
                  <a:srgbClr val="FF0000"/>
                </a:solidFill>
              </a:rPr>
              <a:t> </a:t>
            </a:r>
            <a:r>
              <a:rPr lang="en-US" dirty="0"/>
              <a:t>that have common characteristics and should be processed in the same way. </a:t>
            </a:r>
          </a:p>
          <a:p>
            <a:pPr lvl="1" algn="just"/>
            <a:r>
              <a:rPr lang="en-US" b="1" dirty="0">
                <a:solidFill>
                  <a:schemeClr val="accent1"/>
                </a:solidFill>
              </a:rPr>
              <a:t>You should choose tests from within each of these groups</a:t>
            </a:r>
            <a:r>
              <a:rPr lang="en-US" dirty="0"/>
              <a:t>.</a:t>
            </a:r>
            <a:endParaRPr lang="en-GB" dirty="0"/>
          </a:p>
          <a:p>
            <a:pPr algn="just"/>
            <a:r>
              <a:rPr lang="en-US" b="1" dirty="0"/>
              <a:t>Guideline-based testing</a:t>
            </a:r>
            <a:r>
              <a:rPr lang="en-US" dirty="0"/>
              <a:t>, where you </a:t>
            </a:r>
            <a:r>
              <a:rPr lang="en-US" b="1" i="1" dirty="0">
                <a:solidFill>
                  <a:srgbClr val="FF0000"/>
                </a:solidFill>
              </a:rPr>
              <a:t>use testing guidelines</a:t>
            </a:r>
            <a:r>
              <a:rPr lang="en-US" dirty="0"/>
              <a:t> to </a:t>
            </a:r>
            <a:r>
              <a:rPr lang="en-US" b="1" i="1" dirty="0">
                <a:solidFill>
                  <a:srgbClr val="FF0000"/>
                </a:solidFill>
              </a:rPr>
              <a:t>choose test cases</a:t>
            </a:r>
            <a:r>
              <a:rPr lang="en-US" dirty="0"/>
              <a:t>. </a:t>
            </a:r>
          </a:p>
          <a:p>
            <a:pPr lvl="1" algn="just"/>
            <a:r>
              <a:rPr lang="en-US" dirty="0"/>
              <a:t>These guidelines show previous experience of the kinds of errors that programmers often make when developing components.</a:t>
            </a:r>
          </a:p>
          <a:p>
            <a:pPr lvl="2" algn="just"/>
            <a:r>
              <a:rPr lang="en-US" i="1" dirty="0">
                <a:solidFill>
                  <a:srgbClr val="FF0000"/>
                </a:solidFill>
              </a:rPr>
              <a:t>Which test cases are proper to find out which type common </a:t>
            </a:r>
            <a:r>
              <a:rPr lang="en-US" i="1" dirty="0" err="1">
                <a:solidFill>
                  <a:srgbClr val="FF0000"/>
                </a:solidFill>
              </a:rPr>
              <a:t>errros</a:t>
            </a:r>
            <a:r>
              <a:rPr lang="en-US" i="1" dirty="0">
                <a:solidFill>
                  <a:srgbClr val="FF0000"/>
                </a:solidFill>
              </a:rPr>
              <a:t> of users?</a:t>
            </a:r>
          </a:p>
          <a:p>
            <a:pPr lvl="2" algn="just"/>
            <a:r>
              <a:rPr lang="en-US" i="1" dirty="0" err="1">
                <a:solidFill>
                  <a:srgbClr val="FF0000"/>
                </a:solidFill>
              </a:rPr>
              <a:t>Hangi</a:t>
            </a:r>
            <a:r>
              <a:rPr lang="en-US" i="1" dirty="0">
                <a:solidFill>
                  <a:srgbClr val="FF0000"/>
                </a:solidFill>
              </a:rPr>
              <a:t> test case </a:t>
            </a:r>
            <a:r>
              <a:rPr lang="en-US" i="1" dirty="0" err="1">
                <a:solidFill>
                  <a:srgbClr val="FF0000"/>
                </a:solidFill>
              </a:rPr>
              <a:t>hangi</a:t>
            </a:r>
            <a:r>
              <a:rPr lang="en-US" i="1" dirty="0">
                <a:solidFill>
                  <a:srgbClr val="FF0000"/>
                </a:solidFill>
              </a:rPr>
              <a:t> </a:t>
            </a:r>
            <a:r>
              <a:rPr lang="en-US" i="1" dirty="0" err="1">
                <a:solidFill>
                  <a:srgbClr val="FF0000"/>
                </a:solidFill>
              </a:rPr>
              <a:t>tür</a:t>
            </a:r>
            <a:r>
              <a:rPr lang="en-US" i="1" dirty="0">
                <a:solidFill>
                  <a:srgbClr val="FF0000"/>
                </a:solidFill>
              </a:rPr>
              <a:t> </a:t>
            </a:r>
            <a:r>
              <a:rPr lang="en-US" i="1" dirty="0" err="1">
                <a:solidFill>
                  <a:srgbClr val="FF0000"/>
                </a:solidFill>
              </a:rPr>
              <a:t>hata</a:t>
            </a:r>
            <a:r>
              <a:rPr lang="en-US" i="1" dirty="0">
                <a:solidFill>
                  <a:srgbClr val="FF0000"/>
                </a:solidFill>
              </a:rPr>
              <a:t> </a:t>
            </a:r>
            <a:r>
              <a:rPr lang="en-US" i="1" dirty="0" err="1">
                <a:solidFill>
                  <a:srgbClr val="FF0000"/>
                </a:solidFill>
              </a:rPr>
              <a:t>için</a:t>
            </a:r>
            <a:r>
              <a:rPr lang="en-US" i="1" dirty="0">
                <a:solidFill>
                  <a:srgbClr val="FF0000"/>
                </a:solidFill>
              </a:rPr>
              <a:t> </a:t>
            </a:r>
            <a:r>
              <a:rPr lang="en-US" i="1" dirty="0" err="1">
                <a:solidFill>
                  <a:srgbClr val="FF0000"/>
                </a:solidFill>
              </a:rPr>
              <a:t>uygundur</a:t>
            </a:r>
            <a:r>
              <a:rPr lang="en-US" i="1" dirty="0">
                <a:solidFill>
                  <a:srgbClr val="FF0000"/>
                </a:solidFill>
              </a:rPr>
              <a:t> </a:t>
            </a:r>
            <a:r>
              <a:rPr lang="en-US" i="1" dirty="0" err="1">
                <a:solidFill>
                  <a:srgbClr val="FF0000"/>
                </a:solidFill>
              </a:rPr>
              <a:t>hk</a:t>
            </a:r>
            <a:r>
              <a:rPr lang="en-US" i="1" dirty="0">
                <a:solidFill>
                  <a:srgbClr val="FF0000"/>
                </a:solidFill>
              </a:rPr>
              <a:t> </a:t>
            </a:r>
            <a:r>
              <a:rPr lang="en-US" i="1" dirty="0" err="1">
                <a:solidFill>
                  <a:srgbClr val="FF0000"/>
                </a:solidFill>
              </a:rPr>
              <a:t>kılavuz</a:t>
            </a:r>
            <a:r>
              <a:rPr lang="en-US" i="1" dirty="0">
                <a:solidFill>
                  <a:srgbClr val="FF0000"/>
                </a:solidFill>
              </a:rPr>
              <a:t>!</a:t>
            </a:r>
            <a:endParaRPr lang="en-GB" i="1" dirty="0">
              <a:solidFill>
                <a:srgbClr val="FF0000"/>
              </a:solidFill>
            </a:endParaRPr>
          </a:p>
          <a:p>
            <a:pPr algn="just"/>
            <a:endParaRPr lang="en-US" dirty="0"/>
          </a:p>
        </p:txBody>
      </p:sp>
    </p:spTree>
  </p:cSld>
  <p:clrMapOvr>
    <a:masterClrMapping/>
  </p:clrMapOvr>
  <p:transition spd="med">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 testing</a:t>
            </a:r>
          </a:p>
        </p:txBody>
      </p:sp>
      <p:sp>
        <p:nvSpPr>
          <p:cNvPr id="3" name="Content Placeholder 2"/>
          <p:cNvSpPr>
            <a:spLocks noGrp="1"/>
          </p:cNvSpPr>
          <p:nvPr>
            <p:ph idx="1"/>
          </p:nvPr>
        </p:nvSpPr>
        <p:spPr>
          <a:xfrm>
            <a:off x="321469" y="1600200"/>
            <a:ext cx="8536781" cy="4525963"/>
          </a:xfrm>
        </p:spPr>
        <p:txBody>
          <a:bodyPr/>
          <a:lstStyle/>
          <a:p>
            <a:pPr algn="just"/>
            <a:r>
              <a:rPr lang="en-US" sz="2200" dirty="0"/>
              <a:t>Testing is intended to show that </a:t>
            </a:r>
            <a:r>
              <a:rPr lang="en-US" sz="2200" u="sng" dirty="0">
                <a:solidFill>
                  <a:srgbClr val="FF0000"/>
                </a:solidFill>
              </a:rPr>
              <a:t>a program does what it is intended to do </a:t>
            </a:r>
            <a:r>
              <a:rPr lang="en-US" sz="2200" dirty="0"/>
              <a:t>and to </a:t>
            </a:r>
            <a:r>
              <a:rPr lang="en-US" sz="2200" u="sng" dirty="0">
                <a:solidFill>
                  <a:srgbClr val="FF0000"/>
                </a:solidFill>
              </a:rPr>
              <a:t>discover program defects</a:t>
            </a:r>
            <a:r>
              <a:rPr lang="en-US" sz="2200" dirty="0"/>
              <a:t> before it is put into use. </a:t>
            </a:r>
          </a:p>
          <a:p>
            <a:pPr algn="just"/>
            <a:r>
              <a:rPr lang="en-US" sz="2200" dirty="0"/>
              <a:t>When you test software, </a:t>
            </a:r>
            <a:r>
              <a:rPr lang="en-US" sz="2200" u="sng" dirty="0">
                <a:solidFill>
                  <a:srgbClr val="FF0000"/>
                </a:solidFill>
              </a:rPr>
              <a:t>you execute a program</a:t>
            </a:r>
            <a:r>
              <a:rPr lang="en-US" sz="2200" dirty="0"/>
              <a:t> using </a:t>
            </a:r>
            <a:r>
              <a:rPr lang="en-US" sz="2200" u="sng" dirty="0">
                <a:solidFill>
                  <a:srgbClr val="FF0000"/>
                </a:solidFill>
              </a:rPr>
              <a:t>artificial data</a:t>
            </a:r>
            <a:r>
              <a:rPr lang="en-US" sz="2200" dirty="0"/>
              <a:t>. </a:t>
            </a:r>
          </a:p>
          <a:p>
            <a:pPr algn="just"/>
            <a:r>
              <a:rPr lang="en-US" sz="2200" dirty="0"/>
              <a:t>You check the </a:t>
            </a:r>
            <a:r>
              <a:rPr lang="en-US" sz="2200" u="sng" dirty="0">
                <a:solidFill>
                  <a:srgbClr val="FF0000"/>
                </a:solidFill>
              </a:rPr>
              <a:t>results of the test run </a:t>
            </a:r>
            <a:r>
              <a:rPr lang="en-US" sz="2200" dirty="0"/>
              <a:t>for </a:t>
            </a:r>
            <a:r>
              <a:rPr lang="en-US" sz="2200" u="sng" dirty="0">
                <a:solidFill>
                  <a:srgbClr val="FF0000"/>
                </a:solidFill>
              </a:rPr>
              <a:t>errors</a:t>
            </a:r>
            <a:r>
              <a:rPr lang="en-US" sz="2200" dirty="0"/>
              <a:t>, </a:t>
            </a:r>
            <a:r>
              <a:rPr lang="en-US" sz="2200" u="sng" dirty="0">
                <a:solidFill>
                  <a:srgbClr val="FF0000"/>
                </a:solidFill>
              </a:rPr>
              <a:t>anomalies</a:t>
            </a:r>
            <a:r>
              <a:rPr lang="en-US" sz="2200" dirty="0"/>
              <a:t> or </a:t>
            </a:r>
            <a:r>
              <a:rPr lang="en-US" sz="2200" u="sng" dirty="0">
                <a:solidFill>
                  <a:srgbClr val="FF0000"/>
                </a:solidFill>
              </a:rPr>
              <a:t>information</a:t>
            </a:r>
            <a:r>
              <a:rPr lang="en-US" sz="2200" dirty="0"/>
              <a:t> about the program’s non-functional attributes. </a:t>
            </a:r>
          </a:p>
          <a:p>
            <a:pPr algn="just"/>
            <a:r>
              <a:rPr lang="en-GB" sz="2200" dirty="0"/>
              <a:t>Aim is to reveal the </a:t>
            </a:r>
            <a:r>
              <a:rPr lang="en-GB" sz="2200" u="sng" dirty="0">
                <a:solidFill>
                  <a:srgbClr val="FF0000"/>
                </a:solidFill>
              </a:rPr>
              <a:t>presence of errors</a:t>
            </a:r>
            <a:r>
              <a:rPr lang="en-GB" sz="2200" dirty="0"/>
              <a:t> NOT their absence.</a:t>
            </a:r>
          </a:p>
          <a:p>
            <a:pPr algn="just"/>
            <a:r>
              <a:rPr lang="en-GB" sz="2200" dirty="0"/>
              <a:t>Testing is part of a more general </a:t>
            </a:r>
            <a:r>
              <a:rPr lang="en-GB" sz="2200" u="sng" dirty="0">
                <a:solidFill>
                  <a:srgbClr val="FF0000"/>
                </a:solidFill>
              </a:rPr>
              <a:t>verification and validation process</a:t>
            </a:r>
            <a:r>
              <a:rPr lang="en-GB" sz="2200" dirty="0"/>
              <a:t>, which also includes static validation techniques.</a:t>
            </a:r>
            <a:endParaRPr lang="en-GB" sz="2200" i="1" dirty="0"/>
          </a:p>
          <a:p>
            <a:pPr algn="just"/>
            <a:endParaRPr lang="en-US" dirty="0"/>
          </a:p>
        </p:txBody>
      </p:sp>
    </p:spTree>
  </p:cSld>
  <p:clrMapOvr>
    <a:masterClrMapping/>
  </p:clrMapOvr>
  <p:transition spd="med">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Equivalence partitioning</a:t>
            </a:r>
            <a:r>
              <a:rPr lang="en-GB" dirty="0"/>
              <a:t> </a:t>
            </a:r>
            <a:endParaRPr lang="en-US" dirty="0"/>
          </a:p>
        </p:txBody>
      </p:sp>
      <p:pic>
        <p:nvPicPr>
          <p:cNvPr id="4" name="Content Placeholder 3" descr="8.5 EquivPartitioning.eps"/>
          <p:cNvPicPr>
            <a:picLocks noGrp="1" noChangeAspect="1"/>
          </p:cNvPicPr>
          <p:nvPr>
            <p:ph idx="1"/>
          </p:nvPr>
        </p:nvPicPr>
        <p:blipFill>
          <a:blip r:embed="rId3"/>
          <a:srcRect l="-13531" r="-13531"/>
          <a:stretch>
            <a:fillRect/>
          </a:stretch>
        </p:blipFill>
        <p:spPr>
          <a:xfrm>
            <a:off x="457200" y="1794713"/>
            <a:ext cx="7722919" cy="3218656"/>
          </a:xfrm>
        </p:spPr>
      </p:pic>
      <p:sp>
        <p:nvSpPr>
          <p:cNvPr id="3" name="Rectangle 2">
            <a:extLst>
              <a:ext uri="{FF2B5EF4-FFF2-40B4-BE49-F238E27FC236}">
                <a16:creationId xmlns:a16="http://schemas.microsoft.com/office/drawing/2014/main" id="{FD224AFF-42C8-46D3-8E85-DC0A131FEE84}"/>
              </a:ext>
            </a:extLst>
          </p:cNvPr>
          <p:cNvSpPr/>
          <p:nvPr/>
        </p:nvSpPr>
        <p:spPr>
          <a:xfrm>
            <a:off x="92869" y="5226784"/>
            <a:ext cx="8822531" cy="1631216"/>
          </a:xfrm>
          <a:prstGeom prst="rect">
            <a:avLst/>
          </a:prstGeom>
        </p:spPr>
        <p:txBody>
          <a:bodyPr wrap="square">
            <a:spAutoFit/>
          </a:bodyPr>
          <a:lstStyle/>
          <a:p>
            <a:pPr marL="285750" indent="-285750" algn="just">
              <a:buFont typeface="Arial" panose="020B0604020202020204" pitchFamily="34" charset="0"/>
              <a:buChar char="•"/>
            </a:pPr>
            <a:r>
              <a:rPr lang="en-GB" sz="2000" b="1" i="1" dirty="0">
                <a:solidFill>
                  <a:schemeClr val="accent1"/>
                </a:solidFill>
              </a:rPr>
              <a:t>Input data and output results often fall into different classes </a:t>
            </a:r>
            <a:r>
              <a:rPr lang="en-GB" sz="2000" dirty="0"/>
              <a:t>where all members of a class are related.</a:t>
            </a:r>
          </a:p>
          <a:p>
            <a:pPr marL="285750" indent="-285750" algn="just">
              <a:buFont typeface="Arial" panose="020B0604020202020204" pitchFamily="34" charset="0"/>
              <a:buChar char="•"/>
            </a:pPr>
            <a:r>
              <a:rPr lang="en-GB" sz="2000" dirty="0"/>
              <a:t>Each of these classes is an </a:t>
            </a:r>
            <a:r>
              <a:rPr lang="en-GB" sz="2000" b="1" dirty="0">
                <a:solidFill>
                  <a:srgbClr val="000000"/>
                </a:solidFill>
              </a:rPr>
              <a:t>equivalence partition </a:t>
            </a:r>
            <a:r>
              <a:rPr lang="en-GB" sz="2000" dirty="0"/>
              <a:t>or domain where the program behaves in an equivalent way for each class member.</a:t>
            </a:r>
          </a:p>
          <a:p>
            <a:pPr marL="285750" indent="-285750" algn="just">
              <a:buFont typeface="Arial" panose="020B0604020202020204" pitchFamily="34" charset="0"/>
              <a:buChar char="•"/>
            </a:pPr>
            <a:r>
              <a:rPr lang="en-GB" sz="2000" dirty="0"/>
              <a:t>Test cases should be chosen from each partition.</a:t>
            </a:r>
          </a:p>
        </p:txBody>
      </p:sp>
    </p:spTree>
  </p:cSld>
  <p:clrMapOvr>
    <a:masterClrMapping/>
  </p:clrMapOvr>
  <p:transition spd="med">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Equivalence partitions</a:t>
            </a:r>
            <a:r>
              <a:rPr lang="en-GB" dirty="0"/>
              <a:t> </a:t>
            </a:r>
            <a:endParaRPr lang="en-US" dirty="0"/>
          </a:p>
        </p:txBody>
      </p:sp>
      <p:pic>
        <p:nvPicPr>
          <p:cNvPr id="4" name="Content Placeholder 3" descr="8.6 Partitions.eps"/>
          <p:cNvPicPr>
            <a:picLocks noGrp="1" noChangeAspect="1"/>
          </p:cNvPicPr>
          <p:nvPr>
            <p:ph idx="1"/>
          </p:nvPr>
        </p:nvPicPr>
        <p:blipFill>
          <a:blip r:embed="rId2"/>
          <a:srcRect l="-9407" r="-9407"/>
          <a:stretch>
            <a:fillRect/>
          </a:stretch>
        </p:blipFill>
        <p:spPr>
          <a:xfrm>
            <a:off x="64295" y="1472983"/>
            <a:ext cx="7311053" cy="4020798"/>
          </a:xfrm>
        </p:spPr>
      </p:pic>
      <p:sp>
        <p:nvSpPr>
          <p:cNvPr id="3" name="Rectangle 2">
            <a:extLst>
              <a:ext uri="{FF2B5EF4-FFF2-40B4-BE49-F238E27FC236}">
                <a16:creationId xmlns:a16="http://schemas.microsoft.com/office/drawing/2014/main" id="{F2126789-664C-454E-8379-F71A2A55E19F}"/>
              </a:ext>
            </a:extLst>
          </p:cNvPr>
          <p:cNvSpPr/>
          <p:nvPr/>
        </p:nvSpPr>
        <p:spPr>
          <a:xfrm>
            <a:off x="278606" y="5855723"/>
            <a:ext cx="8111154" cy="461665"/>
          </a:xfrm>
          <a:prstGeom prst="rect">
            <a:avLst/>
          </a:prstGeom>
        </p:spPr>
        <p:txBody>
          <a:bodyPr wrap="square">
            <a:spAutoFit/>
          </a:bodyPr>
          <a:lstStyle/>
          <a:p>
            <a:pPr marL="285750" indent="-285750" algn="just">
              <a:buFont typeface="Arial" panose="020B0604020202020204" pitchFamily="34" charset="0"/>
              <a:buChar char="•"/>
            </a:pPr>
            <a:r>
              <a:rPr lang="en-GB" sz="2400" dirty="0"/>
              <a:t>Test cases should be chosen from each partition.</a:t>
            </a:r>
          </a:p>
        </p:txBody>
      </p:sp>
      <p:sp>
        <p:nvSpPr>
          <p:cNvPr id="5" name="Rectangle 4">
            <a:extLst>
              <a:ext uri="{FF2B5EF4-FFF2-40B4-BE49-F238E27FC236}">
                <a16:creationId xmlns:a16="http://schemas.microsoft.com/office/drawing/2014/main" id="{2446166A-BDEE-4B72-84ED-56A275AC9724}"/>
              </a:ext>
            </a:extLst>
          </p:cNvPr>
          <p:cNvSpPr/>
          <p:nvPr/>
        </p:nvSpPr>
        <p:spPr>
          <a:xfrm>
            <a:off x="5625764" y="3836193"/>
            <a:ext cx="3388877" cy="646331"/>
          </a:xfrm>
          <a:prstGeom prst="rect">
            <a:avLst/>
          </a:prstGeom>
        </p:spPr>
        <p:txBody>
          <a:bodyPr wrap="none">
            <a:spAutoFit/>
          </a:bodyPr>
          <a:lstStyle/>
          <a:p>
            <a:pPr algn="ctr"/>
            <a:r>
              <a:rPr lang="en-US" b="1" dirty="0">
                <a:solidFill>
                  <a:srgbClr val="FF0000"/>
                </a:solidFill>
              </a:rPr>
              <a:t>Choose especially the limit values</a:t>
            </a:r>
          </a:p>
          <a:p>
            <a:pPr algn="ctr"/>
            <a:r>
              <a:rPr lang="en-US" b="1" dirty="0">
                <a:solidFill>
                  <a:srgbClr val="FF0000"/>
                </a:solidFill>
              </a:rPr>
              <a:t> for test cases</a:t>
            </a:r>
          </a:p>
        </p:txBody>
      </p:sp>
    </p:spTree>
  </p:cSld>
  <p:clrMapOvr>
    <a:masterClrMapping/>
  </p:clrMapOvr>
  <p:transition spd="med">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457200" y="274638"/>
            <a:ext cx="7293232" cy="1143000"/>
          </a:xfrm>
        </p:spPr>
        <p:txBody>
          <a:bodyPr wrap="square" lIns="90840" tIns="44623" rIns="90840" bIns="44623" anchor="ctr">
            <a:normAutofit/>
          </a:bodyPr>
          <a:lstStyle/>
          <a:p>
            <a:r>
              <a:rPr lang="en-GB" dirty="0"/>
              <a:t>Testing guidelines (sequences)</a:t>
            </a:r>
          </a:p>
        </p:txBody>
      </p:sp>
      <p:pic>
        <p:nvPicPr>
          <p:cNvPr id="1026" name="Picture 2" descr="Jhon Morris – IIT Cebu Blog">
            <a:extLst>
              <a:ext uri="{FF2B5EF4-FFF2-40B4-BE49-F238E27FC236}">
                <a16:creationId xmlns:a16="http://schemas.microsoft.com/office/drawing/2014/main" id="{9E21A62A-698C-4941-A914-8D7B9D8A618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5744" y="1600200"/>
            <a:ext cx="4200608" cy="4366654"/>
          </a:xfrm>
          <a:prstGeom prst="rect">
            <a:avLst/>
          </a:prstGeom>
          <a:solidFill>
            <a:srgbClr val="FFFFFF"/>
          </a:solidFill>
        </p:spPr>
      </p:pic>
      <p:sp>
        <p:nvSpPr>
          <p:cNvPr id="63491" name="Rectangle 3"/>
          <p:cNvSpPr>
            <a:spLocks noGrp="1" noChangeArrowheads="1"/>
          </p:cNvSpPr>
          <p:nvPr>
            <p:ph sz="half" idx="2"/>
          </p:nvPr>
        </p:nvSpPr>
        <p:spPr>
          <a:xfrm>
            <a:off x="4648200" y="1600200"/>
            <a:ext cx="4038600" cy="4525963"/>
          </a:xfrm>
        </p:spPr>
        <p:txBody>
          <a:bodyPr lIns="90840" tIns="44623" rIns="90840" bIns="44623">
            <a:normAutofit/>
          </a:bodyPr>
          <a:lstStyle/>
          <a:p>
            <a:pPr>
              <a:lnSpc>
                <a:spcPct val="90000"/>
              </a:lnSpc>
            </a:pPr>
            <a:r>
              <a:rPr lang="en-GB" sz="2400" dirty="0"/>
              <a:t>Test software with sequences which have </a:t>
            </a:r>
            <a:r>
              <a:rPr lang="en-GB" sz="2400" u="sng" dirty="0"/>
              <a:t>only a single value</a:t>
            </a:r>
            <a:r>
              <a:rPr lang="en-GB" sz="2400" dirty="0"/>
              <a:t>.</a:t>
            </a:r>
          </a:p>
          <a:p>
            <a:pPr>
              <a:lnSpc>
                <a:spcPct val="90000"/>
              </a:lnSpc>
            </a:pPr>
            <a:r>
              <a:rPr lang="en-GB" sz="2400" dirty="0"/>
              <a:t>Use sequences of </a:t>
            </a:r>
            <a:r>
              <a:rPr lang="en-GB" sz="2400" u="sng" dirty="0"/>
              <a:t>different sizes in different tests</a:t>
            </a:r>
            <a:r>
              <a:rPr lang="en-GB" sz="2400" dirty="0"/>
              <a:t>.</a:t>
            </a:r>
          </a:p>
          <a:p>
            <a:pPr>
              <a:lnSpc>
                <a:spcPct val="90000"/>
              </a:lnSpc>
            </a:pPr>
            <a:r>
              <a:rPr lang="en-GB" sz="2400" dirty="0"/>
              <a:t>Derive tests so that the </a:t>
            </a:r>
            <a:r>
              <a:rPr lang="en-GB" sz="2400" u="sng" dirty="0"/>
              <a:t>first</a:t>
            </a:r>
            <a:r>
              <a:rPr lang="en-GB" sz="2400" dirty="0"/>
              <a:t>, </a:t>
            </a:r>
            <a:r>
              <a:rPr lang="en-GB" sz="2400" u="sng" dirty="0"/>
              <a:t>middle</a:t>
            </a:r>
            <a:r>
              <a:rPr lang="en-GB" sz="2400" dirty="0"/>
              <a:t> and </a:t>
            </a:r>
            <a:r>
              <a:rPr lang="en-GB" sz="2400" u="sng" dirty="0"/>
              <a:t>last elements of the sequence</a:t>
            </a:r>
            <a:r>
              <a:rPr lang="en-GB" sz="2400" dirty="0"/>
              <a:t> are accessed.</a:t>
            </a:r>
          </a:p>
          <a:p>
            <a:pPr>
              <a:lnSpc>
                <a:spcPct val="90000"/>
              </a:lnSpc>
            </a:pPr>
            <a:r>
              <a:rPr lang="en-GB" sz="2400" dirty="0"/>
              <a:t>Test with </a:t>
            </a:r>
            <a:r>
              <a:rPr lang="en-GB" sz="2400" u="sng" dirty="0"/>
              <a:t>sequences of zero length.</a:t>
            </a:r>
          </a:p>
          <a:p>
            <a:pPr>
              <a:lnSpc>
                <a:spcPct val="90000"/>
              </a:lnSpc>
            </a:pPr>
            <a:endParaRPr lang="en-GB" sz="2400" u="sng" dirty="0"/>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testing guidelines</a:t>
            </a:r>
          </a:p>
        </p:txBody>
      </p:sp>
      <p:sp>
        <p:nvSpPr>
          <p:cNvPr id="3" name="Content Placeholder 2"/>
          <p:cNvSpPr>
            <a:spLocks noGrp="1"/>
          </p:cNvSpPr>
          <p:nvPr>
            <p:ph idx="1"/>
          </p:nvPr>
        </p:nvSpPr>
        <p:spPr>
          <a:xfrm>
            <a:off x="328613" y="1650207"/>
            <a:ext cx="8479630" cy="4525963"/>
          </a:xfrm>
        </p:spPr>
        <p:txBody>
          <a:bodyPr/>
          <a:lstStyle/>
          <a:p>
            <a:pPr lvl="0" algn="just"/>
            <a:r>
              <a:rPr lang="en-US" b="1" u="sng" dirty="0">
                <a:solidFill>
                  <a:schemeClr val="accent1"/>
                </a:solidFill>
              </a:rPr>
              <a:t>Choose your inputs</a:t>
            </a:r>
            <a:r>
              <a:rPr lang="en-US" dirty="0"/>
              <a:t> that </a:t>
            </a:r>
            <a:r>
              <a:rPr lang="en-US" b="1" u="sng" dirty="0">
                <a:solidFill>
                  <a:srgbClr val="FF0000"/>
                </a:solidFill>
              </a:rPr>
              <a:t>force</a:t>
            </a:r>
            <a:r>
              <a:rPr lang="en-US" dirty="0"/>
              <a:t> the system to </a:t>
            </a:r>
            <a:r>
              <a:rPr lang="en-US" b="1" u="sng" dirty="0">
                <a:solidFill>
                  <a:schemeClr val="accent1"/>
                </a:solidFill>
              </a:rPr>
              <a:t>generate</a:t>
            </a:r>
            <a:r>
              <a:rPr lang="en-US" dirty="0"/>
              <a:t> all </a:t>
            </a:r>
            <a:r>
              <a:rPr lang="en-US" b="1" u="sng" dirty="0">
                <a:solidFill>
                  <a:schemeClr val="accent1"/>
                </a:solidFill>
              </a:rPr>
              <a:t>error messages.</a:t>
            </a:r>
            <a:endParaRPr lang="en-GB" b="1" u="sng" dirty="0">
              <a:solidFill>
                <a:schemeClr val="accent1"/>
              </a:solidFill>
            </a:endParaRPr>
          </a:p>
          <a:p>
            <a:pPr algn="just"/>
            <a:r>
              <a:rPr lang="en-US" dirty="0"/>
              <a:t>Select your inputs that </a:t>
            </a:r>
            <a:r>
              <a:rPr lang="en-US" b="1" u="sng" dirty="0">
                <a:solidFill>
                  <a:srgbClr val="FF0000"/>
                </a:solidFill>
              </a:rPr>
              <a:t>cause</a:t>
            </a:r>
            <a:r>
              <a:rPr lang="en-US" dirty="0"/>
              <a:t> input buffers to </a:t>
            </a:r>
            <a:r>
              <a:rPr lang="en-US" b="1" u="sng" dirty="0">
                <a:solidFill>
                  <a:srgbClr val="FF0000"/>
                </a:solidFill>
              </a:rPr>
              <a:t>overflow.</a:t>
            </a:r>
            <a:endParaRPr lang="en-GB" dirty="0"/>
          </a:p>
          <a:p>
            <a:pPr algn="just"/>
            <a:r>
              <a:rPr lang="en-US" b="1" u="sng" dirty="0">
                <a:solidFill>
                  <a:schemeClr val="accent1"/>
                </a:solidFill>
              </a:rPr>
              <a:t>Repeat the same input</a:t>
            </a:r>
            <a:r>
              <a:rPr lang="en-US" dirty="0"/>
              <a:t> or </a:t>
            </a:r>
            <a:r>
              <a:rPr lang="en-US" b="1" u="sng" dirty="0">
                <a:solidFill>
                  <a:schemeClr val="accent1"/>
                </a:solidFill>
              </a:rPr>
              <a:t>series of inputs</a:t>
            </a:r>
            <a:r>
              <a:rPr lang="en-US" dirty="0"/>
              <a:t> numerous times.</a:t>
            </a:r>
            <a:endParaRPr lang="en-GB" dirty="0"/>
          </a:p>
          <a:p>
            <a:pPr algn="just"/>
            <a:r>
              <a:rPr lang="en-US" b="1" u="sng" dirty="0">
                <a:solidFill>
                  <a:schemeClr val="accent1"/>
                </a:solidFill>
              </a:rPr>
              <a:t>Force invalid outputs</a:t>
            </a:r>
            <a:r>
              <a:rPr lang="en-US" dirty="0"/>
              <a:t> to be generated.</a:t>
            </a:r>
            <a:endParaRPr lang="en-GB" dirty="0"/>
          </a:p>
          <a:p>
            <a:pPr algn="just"/>
            <a:r>
              <a:rPr lang="en-US" dirty="0"/>
              <a:t>Force </a:t>
            </a:r>
            <a:r>
              <a:rPr lang="en-US" b="1" u="sng" dirty="0">
                <a:solidFill>
                  <a:schemeClr val="accent1"/>
                </a:solidFill>
              </a:rPr>
              <a:t>computation</a:t>
            </a:r>
            <a:r>
              <a:rPr lang="en-US" dirty="0"/>
              <a:t> </a:t>
            </a:r>
            <a:r>
              <a:rPr lang="en-US" b="1" u="sng" dirty="0">
                <a:solidFill>
                  <a:schemeClr val="accent1"/>
                </a:solidFill>
              </a:rPr>
              <a:t>results</a:t>
            </a:r>
            <a:r>
              <a:rPr lang="en-US" dirty="0"/>
              <a:t> to be too </a:t>
            </a:r>
            <a:r>
              <a:rPr lang="en-US" b="1" u="sng" dirty="0">
                <a:solidFill>
                  <a:schemeClr val="accent1"/>
                </a:solidFill>
              </a:rPr>
              <a:t>large</a:t>
            </a:r>
            <a:r>
              <a:rPr lang="en-US" dirty="0"/>
              <a:t> or too </a:t>
            </a:r>
            <a:r>
              <a:rPr lang="en-US" b="1" u="sng" dirty="0">
                <a:solidFill>
                  <a:schemeClr val="accent1"/>
                </a:solidFill>
              </a:rPr>
              <a:t>small</a:t>
            </a:r>
            <a:r>
              <a:rPr lang="en-US" dirty="0"/>
              <a:t>.</a:t>
            </a:r>
            <a:endParaRPr lang="en-GB" dirty="0"/>
          </a:p>
          <a:p>
            <a:pPr>
              <a:buNone/>
            </a:pPr>
            <a:endParaRPr lang="en-US" dirty="0"/>
          </a:p>
        </p:txBody>
      </p:sp>
    </p:spTree>
  </p:cSld>
  <p:clrMapOvr>
    <a:masterClrMapping/>
  </p:clrMapOvr>
  <p:transition spd="med">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293232" cy="1143000"/>
          </a:xfrm>
        </p:spPr>
        <p:txBody>
          <a:bodyPr wrap="square" anchor="ctr">
            <a:normAutofit/>
          </a:bodyPr>
          <a:lstStyle/>
          <a:p>
            <a:r>
              <a:rPr lang="en-US" dirty="0"/>
              <a:t>Development testing</a:t>
            </a:r>
          </a:p>
        </p:txBody>
      </p:sp>
      <p:pic>
        <p:nvPicPr>
          <p:cNvPr id="2052" name="Picture 4" descr="Levels Archives - SOFTWARE TESTING Fundamentals">
            <a:extLst>
              <a:ext uri="{FF2B5EF4-FFF2-40B4-BE49-F238E27FC236}">
                <a16:creationId xmlns:a16="http://schemas.microsoft.com/office/drawing/2014/main" id="{7AD1F486-1584-4BBE-9897-C3305FCA9E8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45055" y="2503715"/>
            <a:ext cx="4491490" cy="2245745"/>
          </a:xfrm>
          <a:prstGeom prst="rect">
            <a:avLst/>
          </a:prstGeom>
          <a:solidFill>
            <a:srgbClr val="FFFFFF"/>
          </a:solidFill>
        </p:spPr>
      </p:pic>
      <p:sp>
        <p:nvSpPr>
          <p:cNvPr id="3" name="Content Placeholder 2"/>
          <p:cNvSpPr>
            <a:spLocks noGrp="1"/>
          </p:cNvSpPr>
          <p:nvPr>
            <p:ph sz="half" idx="2"/>
          </p:nvPr>
        </p:nvSpPr>
        <p:spPr>
          <a:xfrm>
            <a:off x="4648200" y="1600200"/>
            <a:ext cx="4038600" cy="4525963"/>
          </a:xfrm>
        </p:spPr>
        <p:txBody>
          <a:bodyPr>
            <a:normAutofit/>
          </a:bodyPr>
          <a:lstStyle/>
          <a:p>
            <a:r>
              <a:rPr lang="en-US" dirty="0"/>
              <a:t>Development testing includes:</a:t>
            </a:r>
          </a:p>
          <a:p>
            <a:pPr marL="914400" lvl="1" indent="-457200">
              <a:buFont typeface="+mj-lt"/>
              <a:buAutoNum type="arabicPeriod"/>
            </a:pPr>
            <a:r>
              <a:rPr lang="en-US" sz="2800" b="1" dirty="0"/>
              <a:t>UNIT TESTING</a:t>
            </a:r>
          </a:p>
          <a:p>
            <a:pPr marL="914400" lvl="1" indent="-457200">
              <a:buFont typeface="+mj-lt"/>
              <a:buAutoNum type="arabicPeriod"/>
            </a:pPr>
            <a:r>
              <a:rPr lang="en-US" sz="2800" b="1" dirty="0">
                <a:highlight>
                  <a:srgbClr val="FFFF00"/>
                </a:highlight>
              </a:rPr>
              <a:t>COMPONENT TESTING</a:t>
            </a:r>
          </a:p>
          <a:p>
            <a:pPr marL="914400" lvl="1" indent="-457200">
              <a:buFont typeface="+mj-lt"/>
              <a:buAutoNum type="arabicPeriod"/>
            </a:pPr>
            <a:r>
              <a:rPr lang="en-US" sz="2800" b="1" dirty="0"/>
              <a:t>SYSTEM TESTING</a:t>
            </a:r>
          </a:p>
        </p:txBody>
      </p:sp>
      <p:sp>
        <p:nvSpPr>
          <p:cNvPr id="73" name="Date Placeholder 4">
            <a:extLst>
              <a:ext uri="{FF2B5EF4-FFF2-40B4-BE49-F238E27FC236}">
                <a16:creationId xmlns:a16="http://schemas.microsoft.com/office/drawing/2014/main" id="{931398F8-1E32-46D8-8816-A28BF4C56B14}"/>
              </a:ext>
            </a:extLst>
          </p:cNvPr>
          <p:cNvSpPr>
            <a:spLocks noGrp="1"/>
          </p:cNvSpPr>
          <p:nvPr>
            <p:ph type="dt" sz="half" idx="10"/>
          </p:nvPr>
        </p:nvSpPr>
        <p:spPr>
          <a:xfrm>
            <a:off x="457200" y="6356350"/>
            <a:ext cx="2133600" cy="365125"/>
          </a:xfrm>
        </p:spPr>
        <p:txBody>
          <a:bodyPr/>
          <a:lstStyle/>
          <a:p>
            <a:pPr>
              <a:spcAft>
                <a:spcPts val="600"/>
              </a:spcAft>
            </a:pPr>
            <a:r>
              <a:rPr lang="en-GB"/>
              <a:t>30/10/2014</a:t>
            </a:r>
            <a:endParaRPr lang="en-US"/>
          </a:p>
        </p:txBody>
      </p:sp>
      <p:sp>
        <p:nvSpPr>
          <p:cNvPr id="75" name="Footer Placeholder 5">
            <a:extLst>
              <a:ext uri="{FF2B5EF4-FFF2-40B4-BE49-F238E27FC236}">
                <a16:creationId xmlns:a16="http://schemas.microsoft.com/office/drawing/2014/main" id="{C4105159-63E4-4E88-95E5-4FBB3F114BD3}"/>
              </a:ext>
            </a:extLst>
          </p:cNvPr>
          <p:cNvSpPr>
            <a:spLocks noGrp="1"/>
          </p:cNvSpPr>
          <p:nvPr>
            <p:ph type="ftr" sz="quarter" idx="11"/>
          </p:nvPr>
        </p:nvSpPr>
        <p:spPr>
          <a:xfrm>
            <a:off x="3124200" y="6356350"/>
            <a:ext cx="2895600" cy="365125"/>
          </a:xfrm>
        </p:spPr>
        <p:txBody>
          <a:bodyPr/>
          <a:lstStyle/>
          <a:p>
            <a:pPr>
              <a:spcAft>
                <a:spcPts val="600"/>
              </a:spcAft>
            </a:pPr>
            <a:r>
              <a:rPr lang="en-US"/>
              <a:t>Chapter 8 Software Testing</a:t>
            </a:r>
          </a:p>
        </p:txBody>
      </p:sp>
      <p:sp>
        <p:nvSpPr>
          <p:cNvPr id="77" name="Slide Number Placeholder 6">
            <a:extLst>
              <a:ext uri="{FF2B5EF4-FFF2-40B4-BE49-F238E27FC236}">
                <a16:creationId xmlns:a16="http://schemas.microsoft.com/office/drawing/2014/main" id="{C0185046-536E-44C8-BBDF-01F2DD8F727A}"/>
              </a:ext>
            </a:extLst>
          </p:cNvPr>
          <p:cNvSpPr>
            <a:spLocks noGrp="1"/>
          </p:cNvSpPr>
          <p:nvPr>
            <p:ph type="sldNum" sz="quarter" idx="12"/>
          </p:nvPr>
        </p:nvSpPr>
        <p:spPr>
          <a:xfrm>
            <a:off x="6553200" y="6356350"/>
            <a:ext cx="2133600" cy="365125"/>
          </a:xfrm>
        </p:spPr>
        <p:txBody>
          <a:bodyPr/>
          <a:lstStyle/>
          <a:p>
            <a:pPr>
              <a:spcAft>
                <a:spcPts val="600"/>
              </a:spcAft>
            </a:pPr>
            <a:fld id="{CB105B8D-1C36-1C40-961B-CAAB1DD98B28}" type="slidenum">
              <a:rPr lang="en-US" smtClean="0"/>
              <a:pPr>
                <a:spcAft>
                  <a:spcPts val="600"/>
                </a:spcAft>
              </a:pPr>
              <a:t>34</a:t>
            </a:fld>
            <a:endParaRPr lang="en-US"/>
          </a:p>
        </p:txBody>
      </p:sp>
      <p:sp>
        <p:nvSpPr>
          <p:cNvPr id="8" name="Rectangle 7">
            <a:extLst>
              <a:ext uri="{FF2B5EF4-FFF2-40B4-BE49-F238E27FC236}">
                <a16:creationId xmlns:a16="http://schemas.microsoft.com/office/drawing/2014/main" id="{A3205A7D-2A66-4EF2-AEAE-5F242478E123}"/>
              </a:ext>
            </a:extLst>
          </p:cNvPr>
          <p:cNvSpPr/>
          <p:nvPr/>
        </p:nvSpPr>
        <p:spPr>
          <a:xfrm>
            <a:off x="2251881" y="5397690"/>
            <a:ext cx="1304119" cy="709683"/>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9" name="Rectangle 8">
            <a:extLst>
              <a:ext uri="{FF2B5EF4-FFF2-40B4-BE49-F238E27FC236}">
                <a16:creationId xmlns:a16="http://schemas.microsoft.com/office/drawing/2014/main" id="{FFC27C9E-2820-45C7-B885-3B9A18665570}"/>
              </a:ext>
            </a:extLst>
          </p:cNvPr>
          <p:cNvSpPr/>
          <p:nvPr/>
        </p:nvSpPr>
        <p:spPr>
          <a:xfrm>
            <a:off x="2347415" y="5493224"/>
            <a:ext cx="395785" cy="21836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a:t>C1</a:t>
            </a:r>
          </a:p>
        </p:txBody>
      </p:sp>
      <p:sp>
        <p:nvSpPr>
          <p:cNvPr id="10" name="Rectangle 9">
            <a:extLst>
              <a:ext uri="{FF2B5EF4-FFF2-40B4-BE49-F238E27FC236}">
                <a16:creationId xmlns:a16="http://schemas.microsoft.com/office/drawing/2014/main" id="{E45FB4FE-2C42-4F28-AB15-D1101E3057EB}"/>
              </a:ext>
            </a:extLst>
          </p:cNvPr>
          <p:cNvSpPr/>
          <p:nvPr/>
        </p:nvSpPr>
        <p:spPr>
          <a:xfrm>
            <a:off x="2971800" y="5602406"/>
            <a:ext cx="395785" cy="21836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E1930E6-3790-4259-A393-11FE95D3B7E8}"/>
              </a:ext>
            </a:extLst>
          </p:cNvPr>
          <p:cNvSpPr/>
          <p:nvPr/>
        </p:nvSpPr>
        <p:spPr>
          <a:xfrm>
            <a:off x="2413948" y="5820770"/>
            <a:ext cx="395785" cy="21836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5" name="Straight Arrow Connector 4">
            <a:extLst>
              <a:ext uri="{FF2B5EF4-FFF2-40B4-BE49-F238E27FC236}">
                <a16:creationId xmlns:a16="http://schemas.microsoft.com/office/drawing/2014/main" id="{8105E30E-D3A7-43FC-B678-8BEF35C1AA2E}"/>
              </a:ext>
            </a:extLst>
          </p:cNvPr>
          <p:cNvCxnSpPr/>
          <p:nvPr/>
        </p:nvCxnSpPr>
        <p:spPr>
          <a:xfrm>
            <a:off x="2743200" y="5602406"/>
            <a:ext cx="228600" cy="61794"/>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0EBFE1B3-E3B6-4AE1-A7DC-268011FC4809}"/>
              </a:ext>
            </a:extLst>
          </p:cNvPr>
          <p:cNvCxnSpPr>
            <a:cxnSpLocks/>
            <a:stCxn id="11" idx="3"/>
          </p:cNvCxnSpPr>
          <p:nvPr/>
        </p:nvCxnSpPr>
        <p:spPr>
          <a:xfrm flipV="1">
            <a:off x="2809733" y="5816600"/>
            <a:ext cx="314467" cy="113352"/>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7010926"/>
      </p:ext>
    </p:extLst>
  </p:cSld>
  <p:clrMapOvr>
    <a:masterClrMapping/>
  </p:clrMapOvr>
  <p:transition spd="med">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Component testing</a:t>
            </a:r>
          </a:p>
        </p:txBody>
      </p:sp>
      <p:sp>
        <p:nvSpPr>
          <p:cNvPr id="3" name="Content Placeholder 2"/>
          <p:cNvSpPr>
            <a:spLocks noGrp="1"/>
          </p:cNvSpPr>
          <p:nvPr>
            <p:ph idx="1"/>
          </p:nvPr>
        </p:nvSpPr>
        <p:spPr>
          <a:xfrm>
            <a:off x="126041" y="1709933"/>
            <a:ext cx="8661400" cy="1828800"/>
          </a:xfrm>
        </p:spPr>
        <p:txBody>
          <a:bodyPr/>
          <a:lstStyle/>
          <a:p>
            <a:pPr algn="just"/>
            <a:r>
              <a:rPr lang="en-US" dirty="0"/>
              <a:t>Software components are often composite components that are </a:t>
            </a:r>
            <a:r>
              <a:rPr lang="en-US" b="1" u="sng" dirty="0">
                <a:solidFill>
                  <a:schemeClr val="accent1"/>
                </a:solidFill>
              </a:rPr>
              <a:t>made up of several interacting objects</a:t>
            </a:r>
            <a:r>
              <a:rPr lang="en-US" dirty="0"/>
              <a:t>. </a:t>
            </a:r>
          </a:p>
          <a:p>
            <a:pPr lvl="1" algn="just"/>
            <a:r>
              <a:rPr lang="en-US" dirty="0"/>
              <a:t>For example, in the weather station system, the </a:t>
            </a:r>
            <a:r>
              <a:rPr lang="en-US" b="1" u="sng" dirty="0">
                <a:solidFill>
                  <a:srgbClr val="FF0000"/>
                </a:solidFill>
              </a:rPr>
              <a:t>reconfiguration</a:t>
            </a:r>
            <a:r>
              <a:rPr lang="en-US" dirty="0"/>
              <a:t> </a:t>
            </a:r>
            <a:r>
              <a:rPr lang="en-US" b="1" u="sng" dirty="0">
                <a:solidFill>
                  <a:srgbClr val="FF0000"/>
                </a:solidFill>
              </a:rPr>
              <a:t>component</a:t>
            </a:r>
            <a:r>
              <a:rPr lang="en-US" b="1" u="sng" dirty="0"/>
              <a:t> includes objects </a:t>
            </a:r>
            <a:r>
              <a:rPr lang="en-US" dirty="0"/>
              <a:t>that deal with each aspect of the reconfiguration.</a:t>
            </a:r>
          </a:p>
        </p:txBody>
      </p:sp>
    </p:spTree>
  </p:cSld>
  <p:clrMapOvr>
    <a:masterClrMapping/>
  </p:clrMapOvr>
  <p:transition spd="med">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BCDF2-E6B7-4313-B145-9485A7175BD7}"/>
              </a:ext>
            </a:extLst>
          </p:cNvPr>
          <p:cNvSpPr>
            <a:spLocks noGrp="1"/>
          </p:cNvSpPr>
          <p:nvPr>
            <p:ph type="title"/>
          </p:nvPr>
        </p:nvSpPr>
        <p:spPr/>
        <p:txBody>
          <a:bodyPr/>
          <a:lstStyle/>
          <a:p>
            <a:r>
              <a:rPr lang="en-US" dirty="0"/>
              <a:t>Stubs and Drivers</a:t>
            </a:r>
          </a:p>
        </p:txBody>
      </p:sp>
      <p:sp>
        <p:nvSpPr>
          <p:cNvPr id="3" name="Content Placeholder 2">
            <a:extLst>
              <a:ext uri="{FF2B5EF4-FFF2-40B4-BE49-F238E27FC236}">
                <a16:creationId xmlns:a16="http://schemas.microsoft.com/office/drawing/2014/main" id="{46693DB1-E6B6-4554-BEE3-EB8329E5160F}"/>
              </a:ext>
            </a:extLst>
          </p:cNvPr>
          <p:cNvSpPr>
            <a:spLocks noGrp="1"/>
          </p:cNvSpPr>
          <p:nvPr>
            <p:ph idx="1"/>
          </p:nvPr>
        </p:nvSpPr>
        <p:spPr>
          <a:xfrm>
            <a:off x="268514" y="1600199"/>
            <a:ext cx="8701315" cy="1760991"/>
          </a:xfrm>
        </p:spPr>
        <p:txBody>
          <a:bodyPr/>
          <a:lstStyle/>
          <a:p>
            <a:pPr algn="just"/>
            <a:r>
              <a:rPr lang="en-US" sz="1600" dirty="0"/>
              <a:t>Stubs and Drivers are two types of T</a:t>
            </a:r>
            <a:r>
              <a:rPr lang="en-US" sz="1600" b="1" dirty="0"/>
              <a:t>est Harness</a:t>
            </a:r>
            <a:r>
              <a:rPr lang="en-US" sz="1600" dirty="0"/>
              <a:t>.</a:t>
            </a:r>
          </a:p>
          <a:p>
            <a:pPr algn="just"/>
            <a:r>
              <a:rPr lang="en-US" sz="1600" dirty="0"/>
              <a:t>Test harness are the collection of software and test data which is configured so that we can test a program unit by simulating different set of conditions, while monitoring the behavior and outputs.</a:t>
            </a:r>
          </a:p>
          <a:p>
            <a:pPr algn="just"/>
            <a:r>
              <a:rPr lang="en-US" sz="1600" b="1" dirty="0">
                <a:solidFill>
                  <a:srgbClr val="FF0000"/>
                </a:solidFill>
                <a:highlight>
                  <a:srgbClr val="FFFF00"/>
                </a:highlight>
              </a:rPr>
              <a:t>Stubs and drivers both are dummy modules and are only created for test purposes.</a:t>
            </a:r>
          </a:p>
          <a:p>
            <a:pPr marL="0" indent="0" algn="just">
              <a:buNone/>
            </a:pPr>
            <a:endParaRPr lang="en-US" sz="1600" dirty="0"/>
          </a:p>
        </p:txBody>
      </p:sp>
      <p:pic>
        <p:nvPicPr>
          <p:cNvPr id="1026" name="Picture 2" descr="fig1">
            <a:extLst>
              <a:ext uri="{FF2B5EF4-FFF2-40B4-BE49-F238E27FC236}">
                <a16:creationId xmlns:a16="http://schemas.microsoft.com/office/drawing/2014/main" id="{6BE8CF4C-9A7C-4CF2-8230-C10FC2B92C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5114" y="3361191"/>
            <a:ext cx="7010400" cy="3076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7324580"/>
      </p:ext>
    </p:extLst>
  </p:cSld>
  <p:clrMapOvr>
    <a:masterClrMapping/>
  </p:clrMapOvr>
  <p:transition spd="med">
    <p:wipe dir="r"/>
  </p:transition>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76538-A8F8-438A-BFD2-FA9454C11FEE}"/>
              </a:ext>
            </a:extLst>
          </p:cNvPr>
          <p:cNvSpPr>
            <a:spLocks noGrp="1"/>
          </p:cNvSpPr>
          <p:nvPr>
            <p:ph type="title"/>
          </p:nvPr>
        </p:nvSpPr>
        <p:spPr>
          <a:xfrm>
            <a:off x="457200" y="274638"/>
            <a:ext cx="7293232" cy="1143000"/>
          </a:xfrm>
        </p:spPr>
        <p:txBody>
          <a:bodyPr wrap="square" anchor="ctr">
            <a:normAutofit/>
          </a:bodyPr>
          <a:lstStyle/>
          <a:p>
            <a:r>
              <a:rPr lang="en-US" dirty="0"/>
              <a:t>Stubs</a:t>
            </a:r>
          </a:p>
        </p:txBody>
      </p:sp>
      <p:sp>
        <p:nvSpPr>
          <p:cNvPr id="3" name="Content Placeholder 2">
            <a:extLst>
              <a:ext uri="{FF2B5EF4-FFF2-40B4-BE49-F238E27FC236}">
                <a16:creationId xmlns:a16="http://schemas.microsoft.com/office/drawing/2014/main" id="{ADA26C73-D2CC-40CF-AF64-7C84BD030300}"/>
              </a:ext>
            </a:extLst>
          </p:cNvPr>
          <p:cNvSpPr>
            <a:spLocks noGrp="1"/>
          </p:cNvSpPr>
          <p:nvPr>
            <p:ph sz="half" idx="1"/>
          </p:nvPr>
        </p:nvSpPr>
        <p:spPr>
          <a:xfrm>
            <a:off x="210457" y="1600200"/>
            <a:ext cx="5341257" cy="4771571"/>
          </a:xfrm>
        </p:spPr>
        <p:txBody>
          <a:bodyPr>
            <a:normAutofit fontScale="85000" lnSpcReduction="10000"/>
          </a:bodyPr>
          <a:lstStyle/>
          <a:p>
            <a:pPr algn="just">
              <a:lnSpc>
                <a:spcPct val="90000"/>
              </a:lnSpc>
            </a:pPr>
            <a:r>
              <a:rPr lang="en-US" dirty="0"/>
              <a:t>Stubs are used in </a:t>
            </a:r>
            <a:r>
              <a:rPr lang="en-US" u="sng" dirty="0">
                <a:solidFill>
                  <a:srgbClr val="FF0000"/>
                </a:solidFill>
                <a:highlight>
                  <a:srgbClr val="FFFF00"/>
                </a:highlight>
              </a:rPr>
              <a:t>top down testing approach</a:t>
            </a:r>
            <a:r>
              <a:rPr lang="en-US" dirty="0"/>
              <a:t>, when </a:t>
            </a:r>
            <a:r>
              <a:rPr lang="en-US" b="1" u="sng" dirty="0"/>
              <a:t>you have the major modules ready</a:t>
            </a:r>
            <a:r>
              <a:rPr lang="en-US" dirty="0"/>
              <a:t> to test, but the sub modules are still not ready yet.</a:t>
            </a:r>
          </a:p>
          <a:p>
            <a:pPr algn="just">
              <a:lnSpc>
                <a:spcPct val="90000"/>
              </a:lnSpc>
            </a:pPr>
            <a:r>
              <a:rPr lang="en-US" dirty="0"/>
              <a:t>For </a:t>
            </a:r>
            <a:r>
              <a:rPr lang="en-US" dirty="0" err="1"/>
              <a:t>eg.</a:t>
            </a:r>
            <a:r>
              <a:rPr lang="en-US" dirty="0"/>
              <a:t> suppose you have three different modules : </a:t>
            </a:r>
            <a:r>
              <a:rPr lang="en-US" b="1" dirty="0"/>
              <a:t>Login, Home, User</a:t>
            </a:r>
            <a:r>
              <a:rPr lang="en-US" dirty="0"/>
              <a:t>. Suppose login module is ready for test, but the two minor modules </a:t>
            </a:r>
            <a:r>
              <a:rPr lang="en-US" b="1" dirty="0"/>
              <a:t>Home</a:t>
            </a:r>
            <a:r>
              <a:rPr lang="en-US" dirty="0"/>
              <a:t> and </a:t>
            </a:r>
            <a:r>
              <a:rPr lang="en-US" b="1" dirty="0"/>
              <a:t>User</a:t>
            </a:r>
            <a:r>
              <a:rPr lang="en-US" dirty="0"/>
              <a:t>, which are called by </a:t>
            </a:r>
            <a:r>
              <a:rPr lang="en-US" b="1" dirty="0"/>
              <a:t>Login</a:t>
            </a:r>
            <a:r>
              <a:rPr lang="en-US" dirty="0"/>
              <a:t> module are not ready yet for testing.</a:t>
            </a:r>
          </a:p>
          <a:p>
            <a:pPr algn="just">
              <a:lnSpc>
                <a:spcPct val="90000"/>
              </a:lnSpc>
            </a:pPr>
            <a:r>
              <a:rPr lang="en-US" dirty="0"/>
              <a:t>At this time, we write a piece of dummy code, which simulates the called methods of Home and User. These dummy pieces of code are the stubs.</a:t>
            </a:r>
          </a:p>
          <a:p>
            <a:pPr algn="just">
              <a:lnSpc>
                <a:spcPct val="90000"/>
              </a:lnSpc>
            </a:pPr>
            <a:endParaRPr lang="en-US" sz="1500" dirty="0"/>
          </a:p>
        </p:txBody>
      </p:sp>
      <p:pic>
        <p:nvPicPr>
          <p:cNvPr id="8" name="Picture 2" descr="fig1">
            <a:extLst>
              <a:ext uri="{FF2B5EF4-FFF2-40B4-BE49-F238E27FC236}">
                <a16:creationId xmlns:a16="http://schemas.microsoft.com/office/drawing/2014/main" id="{EC8215D2-4EB9-4F95-806B-2CA80C44353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6139"/>
          <a:stretch/>
        </p:blipFill>
        <p:spPr bwMode="auto">
          <a:xfrm>
            <a:off x="6107951" y="1600200"/>
            <a:ext cx="2454411" cy="4525963"/>
          </a:xfrm>
          <a:prstGeom prst="rect">
            <a:avLst/>
          </a:prstGeom>
          <a:solidFill>
            <a:srgbClr val="FFFFFF"/>
          </a:solidFill>
        </p:spPr>
      </p:pic>
    </p:spTree>
    <p:extLst>
      <p:ext uri="{BB962C8B-B14F-4D97-AF65-F5344CB8AC3E}">
        <p14:creationId xmlns:p14="http://schemas.microsoft.com/office/powerpoint/2010/main" val="827686352"/>
      </p:ext>
    </p:extLst>
  </p:cSld>
  <p:clrMapOvr>
    <a:masterClrMapping/>
  </p:clrMapOvr>
  <p:transition spd="med">
    <p:wipe dir="r"/>
  </p:transition>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76538-A8F8-438A-BFD2-FA9454C11FEE}"/>
              </a:ext>
            </a:extLst>
          </p:cNvPr>
          <p:cNvSpPr>
            <a:spLocks noGrp="1"/>
          </p:cNvSpPr>
          <p:nvPr>
            <p:ph type="title"/>
          </p:nvPr>
        </p:nvSpPr>
        <p:spPr>
          <a:xfrm>
            <a:off x="457200" y="274638"/>
            <a:ext cx="7293232" cy="1143000"/>
          </a:xfrm>
        </p:spPr>
        <p:txBody>
          <a:bodyPr wrap="square" anchor="ctr">
            <a:normAutofit/>
          </a:bodyPr>
          <a:lstStyle/>
          <a:p>
            <a:r>
              <a:rPr lang="en-US" dirty="0"/>
              <a:t>Drivers</a:t>
            </a:r>
          </a:p>
        </p:txBody>
      </p:sp>
      <p:sp>
        <p:nvSpPr>
          <p:cNvPr id="3" name="Content Placeholder 2">
            <a:extLst>
              <a:ext uri="{FF2B5EF4-FFF2-40B4-BE49-F238E27FC236}">
                <a16:creationId xmlns:a16="http://schemas.microsoft.com/office/drawing/2014/main" id="{ADA26C73-D2CC-40CF-AF64-7C84BD030300}"/>
              </a:ext>
            </a:extLst>
          </p:cNvPr>
          <p:cNvSpPr>
            <a:spLocks noGrp="1"/>
          </p:cNvSpPr>
          <p:nvPr>
            <p:ph sz="half" idx="1"/>
          </p:nvPr>
        </p:nvSpPr>
        <p:spPr>
          <a:xfrm>
            <a:off x="210457" y="1600200"/>
            <a:ext cx="5341257" cy="4771571"/>
          </a:xfrm>
        </p:spPr>
        <p:txBody>
          <a:bodyPr>
            <a:normAutofit fontScale="70000" lnSpcReduction="20000"/>
          </a:bodyPr>
          <a:lstStyle/>
          <a:p>
            <a:pPr algn="just"/>
            <a:r>
              <a:rPr lang="en-US" dirty="0"/>
              <a:t>Drivers are the ones, which are the “calling” programs.</a:t>
            </a:r>
          </a:p>
          <a:p>
            <a:pPr algn="just"/>
            <a:r>
              <a:rPr lang="en-US" dirty="0"/>
              <a:t>Drivers </a:t>
            </a:r>
            <a:r>
              <a:rPr lang="en-US"/>
              <a:t>are generally used </a:t>
            </a:r>
            <a:r>
              <a:rPr lang="en-US" dirty="0"/>
              <a:t>in </a:t>
            </a:r>
            <a:r>
              <a:rPr lang="en-US" b="1" u="sng" dirty="0">
                <a:solidFill>
                  <a:srgbClr val="FF0000"/>
                </a:solidFill>
                <a:highlight>
                  <a:srgbClr val="FFFF00"/>
                </a:highlight>
              </a:rPr>
              <a:t>bottom up testing approach</a:t>
            </a:r>
            <a:r>
              <a:rPr lang="en-US" dirty="0"/>
              <a:t>.</a:t>
            </a:r>
          </a:p>
          <a:p>
            <a:pPr algn="just"/>
            <a:r>
              <a:rPr lang="en-US" dirty="0"/>
              <a:t>Drivers are dummy code, which is used </a:t>
            </a:r>
            <a:r>
              <a:rPr lang="en-US" b="1" dirty="0">
                <a:solidFill>
                  <a:srgbClr val="FF0000"/>
                </a:solidFill>
              </a:rPr>
              <a:t>when the </a:t>
            </a:r>
            <a:r>
              <a:rPr lang="en-US" b="1" u="sng" dirty="0">
                <a:solidFill>
                  <a:srgbClr val="FF0000"/>
                </a:solidFill>
              </a:rPr>
              <a:t>sub modules</a:t>
            </a:r>
            <a:r>
              <a:rPr lang="en-US" b="1" dirty="0">
                <a:solidFill>
                  <a:srgbClr val="FF0000"/>
                </a:solidFill>
              </a:rPr>
              <a:t> are ready, but the </a:t>
            </a:r>
            <a:r>
              <a:rPr lang="en-US" b="1" u="sng" dirty="0">
                <a:solidFill>
                  <a:srgbClr val="FF0000"/>
                </a:solidFill>
              </a:rPr>
              <a:t>main module</a:t>
            </a:r>
            <a:r>
              <a:rPr lang="en-US" b="1" dirty="0">
                <a:solidFill>
                  <a:srgbClr val="FF0000"/>
                </a:solidFill>
              </a:rPr>
              <a:t> is still not ready</a:t>
            </a:r>
            <a:r>
              <a:rPr lang="en-US" dirty="0"/>
              <a:t>.</a:t>
            </a:r>
          </a:p>
          <a:p>
            <a:pPr algn="just"/>
            <a:endParaRPr lang="en-US" dirty="0"/>
          </a:p>
          <a:p>
            <a:pPr algn="just"/>
            <a:r>
              <a:rPr lang="en-US" dirty="0"/>
              <a:t>Suppose this time, the </a:t>
            </a:r>
            <a:r>
              <a:rPr lang="en-US" b="1" dirty="0"/>
              <a:t>User and Home</a:t>
            </a:r>
            <a:r>
              <a:rPr lang="en-US" dirty="0"/>
              <a:t> modules are ready, but the </a:t>
            </a:r>
            <a:r>
              <a:rPr lang="en-US" b="1" dirty="0"/>
              <a:t>Login</a:t>
            </a:r>
            <a:r>
              <a:rPr lang="en-US" dirty="0"/>
              <a:t> module (main module) is not ready to test.</a:t>
            </a:r>
          </a:p>
          <a:p>
            <a:pPr algn="just"/>
            <a:r>
              <a:rPr lang="en-US" dirty="0"/>
              <a:t>Now since </a:t>
            </a:r>
            <a:r>
              <a:rPr lang="en-US" b="1" dirty="0"/>
              <a:t>Home and User return values </a:t>
            </a:r>
            <a:r>
              <a:rPr lang="en-US" dirty="0"/>
              <a:t>from Login module, so we write a dummy piece of code, which simulates the Login module. This dummy code is then called Driver.</a:t>
            </a:r>
          </a:p>
          <a:p>
            <a:pPr algn="just">
              <a:lnSpc>
                <a:spcPct val="90000"/>
              </a:lnSpc>
            </a:pPr>
            <a:endParaRPr lang="en-US" dirty="0"/>
          </a:p>
          <a:p>
            <a:pPr algn="just">
              <a:lnSpc>
                <a:spcPct val="90000"/>
              </a:lnSpc>
            </a:pPr>
            <a:endParaRPr lang="en-US" sz="1500" dirty="0"/>
          </a:p>
        </p:txBody>
      </p:sp>
      <p:pic>
        <p:nvPicPr>
          <p:cNvPr id="5" name="Picture 2" descr="fig1">
            <a:extLst>
              <a:ext uri="{FF2B5EF4-FFF2-40B4-BE49-F238E27FC236}">
                <a16:creationId xmlns:a16="http://schemas.microsoft.com/office/drawing/2014/main" id="{A50B8A98-2A3A-4203-98E3-72F81D70C82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911" r="35145" b="12971"/>
          <a:stretch/>
        </p:blipFill>
        <p:spPr bwMode="auto">
          <a:xfrm>
            <a:off x="5768697" y="1600200"/>
            <a:ext cx="3029041" cy="3996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0807109"/>
      </p:ext>
    </p:extLst>
  </p:cSld>
  <p:clrMapOvr>
    <a:masterClrMapping/>
  </p:clrMapOvr>
  <p:transition spd="med">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Component testing</a:t>
            </a:r>
          </a:p>
        </p:txBody>
      </p:sp>
      <p:sp>
        <p:nvSpPr>
          <p:cNvPr id="3" name="Content Placeholder 2"/>
          <p:cNvSpPr>
            <a:spLocks noGrp="1"/>
          </p:cNvSpPr>
          <p:nvPr>
            <p:ph idx="1"/>
          </p:nvPr>
        </p:nvSpPr>
        <p:spPr>
          <a:xfrm>
            <a:off x="457200" y="1600201"/>
            <a:ext cx="8229600" cy="2850356"/>
          </a:xfrm>
        </p:spPr>
        <p:txBody>
          <a:bodyPr/>
          <a:lstStyle/>
          <a:p>
            <a:pPr algn="just"/>
            <a:r>
              <a:rPr lang="en-US" dirty="0"/>
              <a:t>You access the functionality of these objects/classes through the defined </a:t>
            </a:r>
            <a:r>
              <a:rPr lang="en-US" b="1" u="sng" dirty="0"/>
              <a:t>component interface</a:t>
            </a:r>
            <a:r>
              <a:rPr lang="en-US" dirty="0"/>
              <a:t>. </a:t>
            </a:r>
          </a:p>
          <a:p>
            <a:pPr algn="just"/>
            <a:r>
              <a:rPr lang="en-US" b="1" u="sng" dirty="0"/>
              <a:t>Testing composite components</a:t>
            </a:r>
            <a:r>
              <a:rPr lang="en-US" dirty="0"/>
              <a:t> should therefore focus on showing that the </a:t>
            </a:r>
            <a:r>
              <a:rPr lang="en-US" i="1" dirty="0"/>
              <a:t>component interface behaves according to its specification</a:t>
            </a:r>
            <a:r>
              <a:rPr lang="en-US" dirty="0"/>
              <a:t>. </a:t>
            </a:r>
          </a:p>
          <a:p>
            <a:pPr lvl="1" algn="just"/>
            <a:r>
              <a:rPr lang="en-US" dirty="0"/>
              <a:t>You can assume that unit tests on the individual objects within the component </a:t>
            </a:r>
            <a:r>
              <a:rPr lang="en-US" b="1" dirty="0"/>
              <a:t>have been completed</a:t>
            </a:r>
            <a:r>
              <a:rPr lang="en-US" dirty="0"/>
              <a:t>.</a:t>
            </a:r>
            <a:r>
              <a:rPr lang="en-GB" dirty="0"/>
              <a:t> </a:t>
            </a:r>
            <a:endParaRPr lang="en-US" dirty="0"/>
          </a:p>
        </p:txBody>
      </p:sp>
    </p:spTree>
    <p:extLst>
      <p:ext uri="{BB962C8B-B14F-4D97-AF65-F5344CB8AC3E}">
        <p14:creationId xmlns:p14="http://schemas.microsoft.com/office/powerpoint/2010/main" val="1660197434"/>
      </p:ext>
    </p:extLst>
  </p:cSld>
  <p:clrMapOvr>
    <a:masterClrMapping/>
  </p:clrMapOvr>
  <p:transition spd="med">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 testing goals</a:t>
            </a:r>
          </a:p>
        </p:txBody>
      </p:sp>
      <p:sp>
        <p:nvSpPr>
          <p:cNvPr id="3" name="Content Placeholder 2"/>
          <p:cNvSpPr>
            <a:spLocks noGrp="1"/>
          </p:cNvSpPr>
          <p:nvPr>
            <p:ph idx="1"/>
          </p:nvPr>
        </p:nvSpPr>
        <p:spPr>
          <a:xfrm>
            <a:off x="457199" y="1600200"/>
            <a:ext cx="8386763" cy="4922044"/>
          </a:xfrm>
        </p:spPr>
        <p:txBody>
          <a:bodyPr/>
          <a:lstStyle/>
          <a:p>
            <a:pPr algn="just"/>
            <a:r>
              <a:rPr lang="en-US" b="1" u="sng" dirty="0">
                <a:solidFill>
                  <a:schemeClr val="accent1"/>
                </a:solidFill>
              </a:rPr>
              <a:t>To</a:t>
            </a:r>
            <a:r>
              <a:rPr lang="en-US" dirty="0"/>
              <a:t> </a:t>
            </a:r>
            <a:r>
              <a:rPr lang="en-US" b="1" u="sng" dirty="0">
                <a:solidFill>
                  <a:schemeClr val="accent1"/>
                </a:solidFill>
              </a:rPr>
              <a:t>demonstrate</a:t>
            </a:r>
            <a:r>
              <a:rPr lang="en-US" dirty="0"/>
              <a:t> to the developer and the customer that the </a:t>
            </a:r>
            <a:r>
              <a:rPr lang="en-US" b="1" u="sng" dirty="0">
                <a:solidFill>
                  <a:schemeClr val="accent1"/>
                </a:solidFill>
              </a:rPr>
              <a:t>software meets its requirements</a:t>
            </a:r>
            <a:r>
              <a:rPr lang="en-US" dirty="0"/>
              <a:t>. </a:t>
            </a:r>
          </a:p>
          <a:p>
            <a:pPr lvl="1" algn="just"/>
            <a:r>
              <a:rPr lang="en-US" dirty="0"/>
              <a:t>For </a:t>
            </a:r>
            <a:r>
              <a:rPr lang="en-US" i="1" dirty="0"/>
              <a:t>custom software</a:t>
            </a:r>
            <a:r>
              <a:rPr lang="en-US" dirty="0"/>
              <a:t>, this means that there should be </a:t>
            </a:r>
            <a:r>
              <a:rPr lang="en-US" u="sng" dirty="0"/>
              <a:t>at least one test for every requirement </a:t>
            </a:r>
            <a:r>
              <a:rPr lang="en-US" dirty="0"/>
              <a:t>in the requirements-SRS- document.</a:t>
            </a:r>
          </a:p>
          <a:p>
            <a:pPr lvl="1" algn="just"/>
            <a:r>
              <a:rPr lang="en-US" dirty="0"/>
              <a:t>For </a:t>
            </a:r>
            <a:r>
              <a:rPr lang="en-US" i="1" dirty="0"/>
              <a:t>generic software products</a:t>
            </a:r>
            <a:r>
              <a:rPr lang="en-US" dirty="0"/>
              <a:t>, it means that there should be tests </a:t>
            </a:r>
            <a:r>
              <a:rPr lang="en-US" u="sng" dirty="0"/>
              <a:t>for all of the system features</a:t>
            </a:r>
            <a:r>
              <a:rPr lang="en-US" dirty="0"/>
              <a:t>, plus </a:t>
            </a:r>
            <a:r>
              <a:rPr lang="en-US" u="sng" dirty="0"/>
              <a:t>combinations of these features</a:t>
            </a:r>
            <a:r>
              <a:rPr lang="en-US" dirty="0"/>
              <a:t>, that will be incorporated in the product release.  </a:t>
            </a:r>
            <a:endParaRPr lang="en-GB" dirty="0"/>
          </a:p>
          <a:p>
            <a:pPr algn="just"/>
            <a:r>
              <a:rPr lang="en-US" b="1" u="sng" dirty="0">
                <a:solidFill>
                  <a:schemeClr val="accent1"/>
                </a:solidFill>
              </a:rPr>
              <a:t>To</a:t>
            </a:r>
            <a:r>
              <a:rPr lang="en-US" dirty="0"/>
              <a:t> </a:t>
            </a:r>
            <a:r>
              <a:rPr lang="en-US" b="1" u="sng" dirty="0">
                <a:solidFill>
                  <a:schemeClr val="accent1"/>
                </a:solidFill>
              </a:rPr>
              <a:t>discover</a:t>
            </a:r>
            <a:r>
              <a:rPr lang="en-US" dirty="0"/>
              <a:t> </a:t>
            </a:r>
            <a:r>
              <a:rPr lang="en-US" b="1" u="sng" dirty="0">
                <a:solidFill>
                  <a:schemeClr val="accent1"/>
                </a:solidFill>
              </a:rPr>
              <a:t>situations</a:t>
            </a:r>
            <a:r>
              <a:rPr lang="en-US" dirty="0"/>
              <a:t> in which the </a:t>
            </a:r>
            <a:r>
              <a:rPr lang="en-US" b="1" u="sng" dirty="0"/>
              <a:t>behavior of the </a:t>
            </a:r>
            <a:r>
              <a:rPr lang="en-US" dirty="0"/>
              <a:t>software is </a:t>
            </a:r>
            <a:r>
              <a:rPr lang="en-US" b="1" dirty="0">
                <a:solidFill>
                  <a:srgbClr val="FF0000"/>
                </a:solidFill>
              </a:rPr>
              <a:t>incorrect</a:t>
            </a:r>
            <a:r>
              <a:rPr lang="en-US" dirty="0"/>
              <a:t>, </a:t>
            </a:r>
            <a:r>
              <a:rPr lang="en-US" b="1" dirty="0">
                <a:solidFill>
                  <a:srgbClr val="FF0000"/>
                </a:solidFill>
              </a:rPr>
              <a:t>undesirable</a:t>
            </a:r>
            <a:r>
              <a:rPr lang="en-US" dirty="0"/>
              <a:t> or does </a:t>
            </a:r>
            <a:r>
              <a:rPr lang="en-US" b="1" dirty="0">
                <a:solidFill>
                  <a:srgbClr val="FF0000"/>
                </a:solidFill>
              </a:rPr>
              <a:t>not conform </a:t>
            </a:r>
            <a:r>
              <a:rPr lang="en-US" dirty="0"/>
              <a:t>to its specification. </a:t>
            </a:r>
          </a:p>
          <a:p>
            <a:pPr lvl="1" algn="just"/>
            <a:r>
              <a:rPr lang="en-US" dirty="0"/>
              <a:t>Defect testing is concerned with rooting out undesirable system behavior such as </a:t>
            </a:r>
            <a:r>
              <a:rPr lang="en-US" b="1" i="1" dirty="0">
                <a:solidFill>
                  <a:srgbClr val="FF0000"/>
                </a:solidFill>
              </a:rPr>
              <a:t>system crashes, unwanted interactions with other systems, incorrect computations </a:t>
            </a:r>
            <a:r>
              <a:rPr lang="en-US" dirty="0"/>
              <a:t>and</a:t>
            </a:r>
            <a:r>
              <a:rPr lang="en-US" b="1" i="1" dirty="0">
                <a:solidFill>
                  <a:srgbClr val="FF0000"/>
                </a:solidFill>
              </a:rPr>
              <a:t> data corruption</a:t>
            </a:r>
            <a:r>
              <a:rPr lang="en-US" dirty="0"/>
              <a:t>.</a:t>
            </a:r>
            <a:endParaRPr lang="en-GB" dirty="0"/>
          </a:p>
          <a:p>
            <a:pPr algn="just"/>
            <a:endParaRPr lang="en-US" dirty="0"/>
          </a:p>
        </p:txBody>
      </p:sp>
    </p:spTree>
  </p:cSld>
  <p:clrMapOvr>
    <a:masterClrMapping/>
  </p:clrMapOvr>
  <p:transition spd="med">
    <p:wipe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Interface testing</a:t>
            </a:r>
            <a:r>
              <a:rPr lang="en-GB" dirty="0"/>
              <a:t> </a:t>
            </a:r>
            <a:endParaRPr lang="en-US" dirty="0"/>
          </a:p>
        </p:txBody>
      </p:sp>
      <p:pic>
        <p:nvPicPr>
          <p:cNvPr id="7" name="Picture 6" descr="8.7 Iface Testing.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4204" y="1843932"/>
            <a:ext cx="4872975" cy="4576827"/>
          </a:xfrm>
          <a:prstGeom prst="rect">
            <a:avLst/>
          </a:prstGeom>
        </p:spPr>
      </p:pic>
    </p:spTree>
    <p:extLst>
      <p:ext uri="{BB962C8B-B14F-4D97-AF65-F5344CB8AC3E}">
        <p14:creationId xmlns:p14="http://schemas.microsoft.com/office/powerpoint/2010/main" val="2733602189"/>
      </p:ext>
    </p:extLst>
  </p:cSld>
  <p:clrMapOvr>
    <a:masterClrMapping/>
  </p:clrMapOvr>
  <p:transition spd="med">
    <p:wipe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type="title"/>
          </p:nvPr>
        </p:nvSpPr>
        <p:spPr>
          <a:noFill/>
        </p:spPr>
        <p:txBody>
          <a:bodyPr lIns="90840" tIns="44623" rIns="90840" bIns="44623"/>
          <a:lstStyle/>
          <a:p>
            <a:r>
              <a:rPr lang="en-GB"/>
              <a:t>Interface testing</a:t>
            </a:r>
          </a:p>
        </p:txBody>
      </p:sp>
      <p:sp>
        <p:nvSpPr>
          <p:cNvPr id="45058" name="Rectangle 2"/>
          <p:cNvSpPr>
            <a:spLocks noGrp="1" noChangeArrowheads="1"/>
          </p:cNvSpPr>
          <p:nvPr>
            <p:ph idx="1"/>
          </p:nvPr>
        </p:nvSpPr>
        <p:spPr>
          <a:noFill/>
        </p:spPr>
        <p:txBody>
          <a:bodyPr lIns="90840" tIns="44623" rIns="90840" bIns="44623"/>
          <a:lstStyle/>
          <a:p>
            <a:r>
              <a:rPr lang="en-GB" dirty="0"/>
              <a:t>Objectives are to detect faults due to interface errors or invalid assumptions about interfaces.</a:t>
            </a:r>
          </a:p>
          <a:p>
            <a:r>
              <a:rPr lang="en-GB" dirty="0"/>
              <a:t>Interface types</a:t>
            </a:r>
            <a:endParaRPr lang="en-GB" sz="2000" dirty="0"/>
          </a:p>
          <a:p>
            <a:pPr lvl="1"/>
            <a:r>
              <a:rPr lang="en-GB" dirty="0"/>
              <a:t>Parameter interfaces Data passed from one method or procedure to another.</a:t>
            </a:r>
          </a:p>
          <a:p>
            <a:pPr lvl="1"/>
            <a:r>
              <a:rPr lang="en-GB" dirty="0"/>
              <a:t>Shared memory interfaces Block of memory is shared between procedures or functions.</a:t>
            </a:r>
          </a:p>
          <a:p>
            <a:pPr lvl="1"/>
            <a:r>
              <a:rPr lang="en-GB" dirty="0">
                <a:solidFill>
                  <a:srgbClr val="000000"/>
                </a:solidFill>
              </a:rPr>
              <a:t>Procedural interfaces </a:t>
            </a:r>
            <a:r>
              <a:rPr lang="en-GB" dirty="0"/>
              <a:t>Sub-system encapsulates a set of procedures to be called by other sub-systems.</a:t>
            </a:r>
          </a:p>
          <a:p>
            <a:pPr lvl="1"/>
            <a:r>
              <a:rPr lang="en-GB" dirty="0">
                <a:solidFill>
                  <a:srgbClr val="000000"/>
                </a:solidFill>
              </a:rPr>
              <a:t>Message passing interfaces </a:t>
            </a:r>
            <a:r>
              <a:rPr lang="en-GB" dirty="0"/>
              <a:t>Sub-systems request services from other sub-systems</a:t>
            </a:r>
          </a:p>
          <a:p>
            <a:endParaRPr lang="en-GB" dirty="0"/>
          </a:p>
        </p:txBody>
      </p:sp>
      <p:cxnSp>
        <p:nvCxnSpPr>
          <p:cNvPr id="3" name="Straight Connector 2">
            <a:extLst>
              <a:ext uri="{FF2B5EF4-FFF2-40B4-BE49-F238E27FC236}">
                <a16:creationId xmlns:a16="http://schemas.microsoft.com/office/drawing/2014/main" id="{7FD3C79B-497E-4BFE-A566-7E5631D5067B}"/>
              </a:ext>
            </a:extLst>
          </p:cNvPr>
          <p:cNvCxnSpPr/>
          <p:nvPr/>
        </p:nvCxnSpPr>
        <p:spPr>
          <a:xfrm flipV="1">
            <a:off x="457200" y="157163"/>
            <a:ext cx="8451056" cy="6315075"/>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noFill/>
        </p:spPr>
        <p:txBody>
          <a:bodyPr lIns="90840" tIns="44623" rIns="90840" bIns="44623"/>
          <a:lstStyle/>
          <a:p>
            <a:r>
              <a:rPr lang="en-GB"/>
              <a:t>Interface errors</a:t>
            </a:r>
          </a:p>
        </p:txBody>
      </p:sp>
      <p:sp>
        <p:nvSpPr>
          <p:cNvPr id="49155" name="Rectangle 3"/>
          <p:cNvSpPr>
            <a:spLocks noGrp="1" noChangeArrowheads="1"/>
          </p:cNvSpPr>
          <p:nvPr>
            <p:ph idx="1"/>
          </p:nvPr>
        </p:nvSpPr>
        <p:spPr>
          <a:noFill/>
        </p:spPr>
        <p:txBody>
          <a:bodyPr lIns="90840" tIns="44623" rIns="90840" bIns="44623"/>
          <a:lstStyle/>
          <a:p>
            <a:r>
              <a:rPr lang="en-GB" sz="2400"/>
              <a:t>Interface misuse</a:t>
            </a:r>
          </a:p>
          <a:p>
            <a:pPr lvl="1"/>
            <a:r>
              <a:rPr lang="en-GB" sz="2000"/>
              <a:t>A calling component calls another component and makes an error in its use of its interface e.g. parameters in the wrong order.</a:t>
            </a:r>
          </a:p>
          <a:p>
            <a:r>
              <a:rPr lang="en-GB" sz="2400"/>
              <a:t>Interface misunderstanding</a:t>
            </a:r>
          </a:p>
          <a:p>
            <a:pPr lvl="1"/>
            <a:r>
              <a:rPr lang="en-GB" sz="2000"/>
              <a:t>A calling component embeds assumptions about the behaviour of the called component which are incorrect.</a:t>
            </a:r>
          </a:p>
          <a:p>
            <a:r>
              <a:rPr lang="en-GB" sz="2400"/>
              <a:t>Timing errors</a:t>
            </a:r>
          </a:p>
          <a:p>
            <a:pPr lvl="1"/>
            <a:r>
              <a:rPr lang="en-GB" sz="2000"/>
              <a:t>The called and the calling component operate at different speeds and out-of-date information is accessed.</a:t>
            </a: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noFill/>
        </p:spPr>
        <p:txBody>
          <a:bodyPr lIns="90840" tIns="44623" rIns="90840" bIns="44623"/>
          <a:lstStyle/>
          <a:p>
            <a:r>
              <a:rPr lang="en-GB"/>
              <a:t>Interface testing guidelines</a:t>
            </a:r>
          </a:p>
        </p:txBody>
      </p:sp>
      <p:sp>
        <p:nvSpPr>
          <p:cNvPr id="50179" name="Rectangle 3"/>
          <p:cNvSpPr>
            <a:spLocks noGrp="1" noChangeArrowheads="1"/>
          </p:cNvSpPr>
          <p:nvPr>
            <p:ph idx="1"/>
          </p:nvPr>
        </p:nvSpPr>
        <p:spPr>
          <a:noFill/>
        </p:spPr>
        <p:txBody>
          <a:bodyPr lIns="90840" tIns="44623" rIns="90840" bIns="44623"/>
          <a:lstStyle/>
          <a:p>
            <a:r>
              <a:rPr lang="en-GB" sz="2400"/>
              <a:t>Design tests so that parameters to a called procedure are at the extreme ends of their ranges.</a:t>
            </a:r>
          </a:p>
          <a:p>
            <a:r>
              <a:rPr lang="en-GB" sz="2400"/>
              <a:t>Always test pointer parameters with null pointers.</a:t>
            </a:r>
          </a:p>
          <a:p>
            <a:r>
              <a:rPr lang="en-GB" sz="2400"/>
              <a:t>Design tests which cause the component to fail.</a:t>
            </a:r>
          </a:p>
          <a:p>
            <a:r>
              <a:rPr lang="en-GB" sz="2400"/>
              <a:t>Use stress testing in message passing systems.</a:t>
            </a:r>
          </a:p>
          <a:p>
            <a:r>
              <a:rPr lang="en-GB" sz="2400"/>
              <a:t>In shared memory systems, vary the order in which components are activated.</a:t>
            </a: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293232" cy="1143000"/>
          </a:xfrm>
        </p:spPr>
        <p:txBody>
          <a:bodyPr wrap="square" anchor="ctr">
            <a:normAutofit/>
          </a:bodyPr>
          <a:lstStyle/>
          <a:p>
            <a:r>
              <a:rPr lang="en-US" dirty="0"/>
              <a:t>Development testing</a:t>
            </a:r>
          </a:p>
        </p:txBody>
      </p:sp>
      <p:pic>
        <p:nvPicPr>
          <p:cNvPr id="2052" name="Picture 4" descr="Levels Archives - SOFTWARE TESTING Fundamentals">
            <a:extLst>
              <a:ext uri="{FF2B5EF4-FFF2-40B4-BE49-F238E27FC236}">
                <a16:creationId xmlns:a16="http://schemas.microsoft.com/office/drawing/2014/main" id="{7AD1F486-1584-4BBE-9897-C3305FCA9E8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45055" y="2503715"/>
            <a:ext cx="4491490" cy="2245745"/>
          </a:xfrm>
          <a:prstGeom prst="rect">
            <a:avLst/>
          </a:prstGeom>
          <a:solidFill>
            <a:srgbClr val="FFFFFF"/>
          </a:solidFill>
        </p:spPr>
      </p:pic>
      <p:sp>
        <p:nvSpPr>
          <p:cNvPr id="3" name="Content Placeholder 2"/>
          <p:cNvSpPr>
            <a:spLocks noGrp="1"/>
          </p:cNvSpPr>
          <p:nvPr>
            <p:ph sz="half" idx="2"/>
          </p:nvPr>
        </p:nvSpPr>
        <p:spPr>
          <a:xfrm>
            <a:off x="4648200" y="1600200"/>
            <a:ext cx="4038600" cy="4525963"/>
          </a:xfrm>
        </p:spPr>
        <p:txBody>
          <a:bodyPr>
            <a:normAutofit/>
          </a:bodyPr>
          <a:lstStyle/>
          <a:p>
            <a:r>
              <a:rPr lang="en-US" dirty="0"/>
              <a:t>Development testing </a:t>
            </a:r>
            <a:r>
              <a:rPr lang="en-US" b="1" dirty="0">
                <a:cs typeface="+mn-cs"/>
              </a:rPr>
              <a:t>includes:</a:t>
            </a:r>
          </a:p>
          <a:p>
            <a:pPr marL="914400" lvl="1" indent="-457200">
              <a:buFont typeface="+mj-lt"/>
              <a:buAutoNum type="arabicPeriod"/>
            </a:pPr>
            <a:r>
              <a:rPr lang="en-US" sz="2800" b="1" dirty="0"/>
              <a:t>UNIT TESTING</a:t>
            </a:r>
          </a:p>
          <a:p>
            <a:pPr marL="914400" lvl="1" indent="-457200">
              <a:buFont typeface="+mj-lt"/>
              <a:buAutoNum type="arabicPeriod"/>
            </a:pPr>
            <a:r>
              <a:rPr lang="en-US" sz="2800" b="1" dirty="0"/>
              <a:t>INTEGRATION TESTING</a:t>
            </a:r>
          </a:p>
          <a:p>
            <a:pPr marL="914400" lvl="1" indent="-457200">
              <a:buFont typeface="+mj-lt"/>
              <a:buAutoNum type="arabicPeriod"/>
            </a:pPr>
            <a:r>
              <a:rPr lang="en-US" sz="2800" b="1" dirty="0"/>
              <a:t>COMPONENT TESTING</a:t>
            </a:r>
          </a:p>
          <a:p>
            <a:pPr marL="914400" lvl="1" indent="-457200">
              <a:buFont typeface="+mj-lt"/>
              <a:buAutoNum type="arabicPeriod"/>
            </a:pPr>
            <a:r>
              <a:rPr lang="en-US" sz="2800" b="1" dirty="0">
                <a:highlight>
                  <a:srgbClr val="FFFF00"/>
                </a:highlight>
              </a:rPr>
              <a:t>SYSTEM TESTING</a:t>
            </a:r>
          </a:p>
        </p:txBody>
      </p:sp>
      <p:sp>
        <p:nvSpPr>
          <p:cNvPr id="73" name="Date Placeholder 4">
            <a:extLst>
              <a:ext uri="{FF2B5EF4-FFF2-40B4-BE49-F238E27FC236}">
                <a16:creationId xmlns:a16="http://schemas.microsoft.com/office/drawing/2014/main" id="{931398F8-1E32-46D8-8816-A28BF4C56B14}"/>
              </a:ext>
            </a:extLst>
          </p:cNvPr>
          <p:cNvSpPr>
            <a:spLocks noGrp="1"/>
          </p:cNvSpPr>
          <p:nvPr>
            <p:ph type="dt" sz="half" idx="10"/>
          </p:nvPr>
        </p:nvSpPr>
        <p:spPr>
          <a:xfrm>
            <a:off x="457200" y="6356350"/>
            <a:ext cx="2133600" cy="365125"/>
          </a:xfrm>
        </p:spPr>
        <p:txBody>
          <a:bodyPr/>
          <a:lstStyle/>
          <a:p>
            <a:pPr>
              <a:spcAft>
                <a:spcPts val="600"/>
              </a:spcAft>
            </a:pPr>
            <a:r>
              <a:rPr lang="en-GB"/>
              <a:t>30/10/2014</a:t>
            </a:r>
            <a:endParaRPr lang="en-US"/>
          </a:p>
        </p:txBody>
      </p:sp>
      <p:sp>
        <p:nvSpPr>
          <p:cNvPr id="75" name="Footer Placeholder 5">
            <a:extLst>
              <a:ext uri="{FF2B5EF4-FFF2-40B4-BE49-F238E27FC236}">
                <a16:creationId xmlns:a16="http://schemas.microsoft.com/office/drawing/2014/main" id="{C4105159-63E4-4E88-95E5-4FBB3F114BD3}"/>
              </a:ext>
            </a:extLst>
          </p:cNvPr>
          <p:cNvSpPr>
            <a:spLocks noGrp="1"/>
          </p:cNvSpPr>
          <p:nvPr>
            <p:ph type="ftr" sz="quarter" idx="11"/>
          </p:nvPr>
        </p:nvSpPr>
        <p:spPr>
          <a:xfrm>
            <a:off x="3124200" y="6356350"/>
            <a:ext cx="2895600" cy="365125"/>
          </a:xfrm>
        </p:spPr>
        <p:txBody>
          <a:bodyPr/>
          <a:lstStyle/>
          <a:p>
            <a:pPr>
              <a:spcAft>
                <a:spcPts val="600"/>
              </a:spcAft>
            </a:pPr>
            <a:r>
              <a:rPr lang="en-US"/>
              <a:t>Chapter 8 Software Testing</a:t>
            </a:r>
          </a:p>
        </p:txBody>
      </p:sp>
      <p:sp>
        <p:nvSpPr>
          <p:cNvPr id="77" name="Slide Number Placeholder 6">
            <a:extLst>
              <a:ext uri="{FF2B5EF4-FFF2-40B4-BE49-F238E27FC236}">
                <a16:creationId xmlns:a16="http://schemas.microsoft.com/office/drawing/2014/main" id="{C0185046-536E-44C8-BBDF-01F2DD8F727A}"/>
              </a:ext>
            </a:extLst>
          </p:cNvPr>
          <p:cNvSpPr>
            <a:spLocks noGrp="1"/>
          </p:cNvSpPr>
          <p:nvPr>
            <p:ph type="sldNum" sz="quarter" idx="12"/>
          </p:nvPr>
        </p:nvSpPr>
        <p:spPr>
          <a:xfrm>
            <a:off x="6553200" y="6356350"/>
            <a:ext cx="2133600" cy="365125"/>
          </a:xfrm>
        </p:spPr>
        <p:txBody>
          <a:bodyPr/>
          <a:lstStyle/>
          <a:p>
            <a:pPr>
              <a:spcAft>
                <a:spcPts val="600"/>
              </a:spcAft>
            </a:pPr>
            <a:fld id="{CB105B8D-1C36-1C40-961B-CAAB1DD98B28}" type="slidenum">
              <a:rPr lang="en-US" smtClean="0"/>
              <a:pPr>
                <a:spcAft>
                  <a:spcPts val="600"/>
                </a:spcAft>
              </a:pPr>
              <a:t>44</a:t>
            </a:fld>
            <a:endParaRPr lang="en-US"/>
          </a:p>
        </p:txBody>
      </p:sp>
    </p:spTree>
    <p:extLst>
      <p:ext uri="{BB962C8B-B14F-4D97-AF65-F5344CB8AC3E}">
        <p14:creationId xmlns:p14="http://schemas.microsoft.com/office/powerpoint/2010/main" val="1403652234"/>
      </p:ext>
    </p:extLst>
  </p:cSld>
  <p:clrMapOvr>
    <a:masterClrMapping/>
  </p:clrMapOvr>
  <p:transition spd="med">
    <p:wipe dir="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293232" cy="1143000"/>
          </a:xfrm>
        </p:spPr>
        <p:txBody>
          <a:bodyPr wrap="square" anchor="ctr">
            <a:normAutofit/>
          </a:bodyPr>
          <a:lstStyle/>
          <a:p>
            <a:r>
              <a:rPr lang="en-US"/>
              <a:t>System testing</a:t>
            </a:r>
          </a:p>
        </p:txBody>
      </p:sp>
      <p:pic>
        <p:nvPicPr>
          <p:cNvPr id="2050" name="Picture 2" descr="What is System Integration Testing (SIT) with Example">
            <a:extLst>
              <a:ext uri="{FF2B5EF4-FFF2-40B4-BE49-F238E27FC236}">
                <a16:creationId xmlns:a16="http://schemas.microsoft.com/office/drawing/2014/main" id="{B47AD00E-4119-436E-9696-2209600BDAC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0024" y="2136355"/>
            <a:ext cx="4089677" cy="3614364"/>
          </a:xfrm>
          <a:prstGeom prst="rect">
            <a:avLst/>
          </a:prstGeom>
          <a:solidFill>
            <a:srgbClr val="FFFFFF"/>
          </a:solidFill>
        </p:spPr>
      </p:pic>
      <p:sp>
        <p:nvSpPr>
          <p:cNvPr id="3" name="Content Placeholder 2"/>
          <p:cNvSpPr>
            <a:spLocks noGrp="1"/>
          </p:cNvSpPr>
          <p:nvPr>
            <p:ph sz="half" idx="2"/>
          </p:nvPr>
        </p:nvSpPr>
        <p:spPr>
          <a:xfrm>
            <a:off x="4350544" y="1600200"/>
            <a:ext cx="4593431" cy="4672013"/>
          </a:xfrm>
        </p:spPr>
        <p:txBody>
          <a:bodyPr>
            <a:normAutofit/>
          </a:bodyPr>
          <a:lstStyle/>
          <a:p>
            <a:pPr>
              <a:lnSpc>
                <a:spcPct val="90000"/>
              </a:lnSpc>
            </a:pPr>
            <a:r>
              <a:rPr lang="en-US" sz="2000" dirty="0"/>
              <a:t>System testing during development involves integrating components/modules to create one version of the system and then testing the system.</a:t>
            </a:r>
          </a:p>
          <a:p>
            <a:pPr>
              <a:lnSpc>
                <a:spcPct val="90000"/>
              </a:lnSpc>
            </a:pPr>
            <a:r>
              <a:rPr lang="en-US" sz="2000" dirty="0"/>
              <a:t>The focus in system testing is </a:t>
            </a:r>
            <a:r>
              <a:rPr lang="en-US" sz="2000" b="1" u="sng" dirty="0">
                <a:highlight>
                  <a:srgbClr val="FFFF00"/>
                </a:highlight>
              </a:rPr>
              <a:t>testing the interactions between components</a:t>
            </a:r>
            <a:r>
              <a:rPr lang="en-US" sz="2000" dirty="0"/>
              <a:t>. </a:t>
            </a:r>
          </a:p>
          <a:p>
            <a:pPr>
              <a:lnSpc>
                <a:spcPct val="90000"/>
              </a:lnSpc>
            </a:pPr>
            <a:r>
              <a:rPr lang="en-US" sz="2000" dirty="0"/>
              <a:t>System testing checks that </a:t>
            </a:r>
            <a:r>
              <a:rPr lang="en-US" sz="2000" b="1" i="1" dirty="0"/>
              <a:t>all</a:t>
            </a:r>
            <a:r>
              <a:rPr lang="en-US" sz="2000" dirty="0"/>
              <a:t> </a:t>
            </a:r>
            <a:r>
              <a:rPr lang="en-US" sz="2000" b="1" i="1" dirty="0"/>
              <a:t>components are compatible</a:t>
            </a:r>
            <a:r>
              <a:rPr lang="en-US" sz="2000" dirty="0"/>
              <a:t>, </a:t>
            </a:r>
            <a:r>
              <a:rPr lang="en-US" sz="2000" b="1" i="1" dirty="0"/>
              <a:t>interact correctly </a:t>
            </a:r>
            <a:r>
              <a:rPr lang="en-US" sz="2000" dirty="0"/>
              <a:t>and </a:t>
            </a:r>
            <a:r>
              <a:rPr lang="en-US" sz="2000" b="1" i="1" dirty="0"/>
              <a:t>transfer the right data at the right time</a:t>
            </a:r>
            <a:r>
              <a:rPr lang="en-US" sz="2000" dirty="0"/>
              <a:t> across their interfaces. </a:t>
            </a:r>
          </a:p>
          <a:p>
            <a:pPr>
              <a:lnSpc>
                <a:spcPct val="90000"/>
              </a:lnSpc>
            </a:pPr>
            <a:r>
              <a:rPr lang="en-US" sz="2000" b="1" i="1" dirty="0">
                <a:highlight>
                  <a:srgbClr val="FFFF00"/>
                </a:highlight>
              </a:rPr>
              <a:t>System testing tests the developing behavior of a system. </a:t>
            </a:r>
          </a:p>
        </p:txBody>
      </p:sp>
      <p:sp>
        <p:nvSpPr>
          <p:cNvPr id="2052" name="Date Placeholder 4">
            <a:extLst>
              <a:ext uri="{FF2B5EF4-FFF2-40B4-BE49-F238E27FC236}">
                <a16:creationId xmlns:a16="http://schemas.microsoft.com/office/drawing/2014/main" id="{D31D9C5F-EB8D-42EF-A0E0-6ED83ACF59AB}"/>
              </a:ext>
            </a:extLst>
          </p:cNvPr>
          <p:cNvSpPr>
            <a:spLocks noGrp="1"/>
          </p:cNvSpPr>
          <p:nvPr>
            <p:ph type="dt" sz="half" idx="10"/>
          </p:nvPr>
        </p:nvSpPr>
        <p:spPr>
          <a:xfrm>
            <a:off x="457200" y="6356350"/>
            <a:ext cx="2133600" cy="365125"/>
          </a:xfrm>
        </p:spPr>
        <p:txBody>
          <a:bodyPr/>
          <a:lstStyle/>
          <a:p>
            <a:pPr>
              <a:spcAft>
                <a:spcPts val="600"/>
              </a:spcAft>
            </a:pPr>
            <a:r>
              <a:rPr lang="en-GB"/>
              <a:t>30/10/2014</a:t>
            </a:r>
            <a:endParaRPr lang="en-US"/>
          </a:p>
        </p:txBody>
      </p:sp>
      <p:sp>
        <p:nvSpPr>
          <p:cNvPr id="2053" name="Footer Placeholder 5">
            <a:extLst>
              <a:ext uri="{FF2B5EF4-FFF2-40B4-BE49-F238E27FC236}">
                <a16:creationId xmlns:a16="http://schemas.microsoft.com/office/drawing/2014/main" id="{F953701D-A6CB-4EE6-8815-7A8C50431C79}"/>
              </a:ext>
            </a:extLst>
          </p:cNvPr>
          <p:cNvSpPr>
            <a:spLocks noGrp="1"/>
          </p:cNvSpPr>
          <p:nvPr>
            <p:ph type="ftr" sz="quarter" idx="11"/>
          </p:nvPr>
        </p:nvSpPr>
        <p:spPr>
          <a:xfrm>
            <a:off x="3124200" y="6356350"/>
            <a:ext cx="2895600" cy="365125"/>
          </a:xfrm>
        </p:spPr>
        <p:txBody>
          <a:bodyPr/>
          <a:lstStyle/>
          <a:p>
            <a:pPr>
              <a:spcAft>
                <a:spcPts val="600"/>
              </a:spcAft>
            </a:pPr>
            <a:r>
              <a:rPr lang="en-US"/>
              <a:t>Chapter 8 Software Testing</a:t>
            </a:r>
          </a:p>
        </p:txBody>
      </p:sp>
      <p:sp>
        <p:nvSpPr>
          <p:cNvPr id="2054" name="Slide Number Placeholder 6">
            <a:extLst>
              <a:ext uri="{FF2B5EF4-FFF2-40B4-BE49-F238E27FC236}">
                <a16:creationId xmlns:a16="http://schemas.microsoft.com/office/drawing/2014/main" id="{A844D716-6DF4-4660-9D73-4D359E487CB9}"/>
              </a:ext>
            </a:extLst>
          </p:cNvPr>
          <p:cNvSpPr>
            <a:spLocks noGrp="1"/>
          </p:cNvSpPr>
          <p:nvPr>
            <p:ph type="sldNum" sz="quarter" idx="12"/>
          </p:nvPr>
        </p:nvSpPr>
        <p:spPr>
          <a:xfrm>
            <a:off x="6553200" y="6356350"/>
            <a:ext cx="2133600" cy="365125"/>
          </a:xfrm>
        </p:spPr>
        <p:txBody>
          <a:bodyPr/>
          <a:lstStyle/>
          <a:p>
            <a:pPr>
              <a:spcAft>
                <a:spcPts val="600"/>
              </a:spcAft>
            </a:pPr>
            <a:fld id="{CB105B8D-1C36-1C40-961B-CAAB1DD98B28}" type="slidenum">
              <a:rPr lang="en-US" smtClean="0"/>
              <a:pPr>
                <a:spcAft>
                  <a:spcPts val="600"/>
                </a:spcAft>
              </a:pPr>
              <a:t>45</a:t>
            </a:fld>
            <a:endParaRPr lang="en-US"/>
          </a:p>
        </p:txBody>
      </p:sp>
    </p:spTree>
  </p:cSld>
  <p:clrMapOvr>
    <a:masterClrMapping/>
  </p:clrMapOvr>
  <p:transition spd="med">
    <p:wipe dir="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 and component testing</a:t>
            </a:r>
          </a:p>
        </p:txBody>
      </p:sp>
      <p:sp>
        <p:nvSpPr>
          <p:cNvPr id="3" name="Content Placeholder 2"/>
          <p:cNvSpPr>
            <a:spLocks noGrp="1"/>
          </p:cNvSpPr>
          <p:nvPr>
            <p:ph idx="1"/>
          </p:nvPr>
        </p:nvSpPr>
        <p:spPr>
          <a:xfrm>
            <a:off x="314325" y="1600200"/>
            <a:ext cx="8372475" cy="2751083"/>
          </a:xfrm>
        </p:spPr>
        <p:txBody>
          <a:bodyPr/>
          <a:lstStyle/>
          <a:p>
            <a:pPr algn="just"/>
            <a:r>
              <a:rPr lang="en-US" sz="1800" b="1" u="sng" dirty="0">
                <a:solidFill>
                  <a:schemeClr val="tx1"/>
                </a:solidFill>
              </a:rPr>
              <a:t>During system testing</a:t>
            </a:r>
            <a:r>
              <a:rPr lang="en-US" sz="1800" dirty="0"/>
              <a:t>, </a:t>
            </a:r>
            <a:r>
              <a:rPr lang="en-US" sz="1800" b="1" dirty="0">
                <a:solidFill>
                  <a:srgbClr val="FF0000"/>
                </a:solidFill>
              </a:rPr>
              <a:t>reusable components</a:t>
            </a:r>
            <a:r>
              <a:rPr lang="en-US" sz="1800" dirty="0"/>
              <a:t> (that have been separately developed and off-the-shelf systems) may be integrated with newly developed components. </a:t>
            </a:r>
            <a:r>
              <a:rPr lang="en-US" sz="1800" dirty="0">
                <a:solidFill>
                  <a:schemeClr val="accent1"/>
                </a:solidFill>
              </a:rPr>
              <a:t>The complete system is then tested</a:t>
            </a:r>
            <a:r>
              <a:rPr lang="en-US" sz="1800" dirty="0"/>
              <a:t>.</a:t>
            </a:r>
            <a:endParaRPr lang="en-GB" sz="1800" dirty="0"/>
          </a:p>
          <a:p>
            <a:pPr algn="just"/>
            <a:r>
              <a:rPr lang="en-US" sz="1800" dirty="0"/>
              <a:t>Components developed </a:t>
            </a:r>
            <a:r>
              <a:rPr lang="en-US" sz="1800" b="1" u="sng" dirty="0"/>
              <a:t>by different team members</a:t>
            </a:r>
            <a:r>
              <a:rPr lang="en-US" sz="1800" dirty="0"/>
              <a:t> or </a:t>
            </a:r>
            <a:r>
              <a:rPr lang="en-US" sz="1800" b="1" u="sng" dirty="0"/>
              <a:t>sub-teams</a:t>
            </a:r>
            <a:r>
              <a:rPr lang="en-US" sz="1800" dirty="0"/>
              <a:t> may be integrated at this stage.</a:t>
            </a:r>
          </a:p>
          <a:p>
            <a:pPr algn="just"/>
            <a:r>
              <a:rPr lang="en-US" sz="1800" dirty="0"/>
              <a:t>System testing is a collective rather than an individual process.</a:t>
            </a:r>
          </a:p>
          <a:p>
            <a:pPr algn="just"/>
            <a:r>
              <a:rPr lang="en-US" sz="1800" dirty="0"/>
              <a:t>In some companies, </a:t>
            </a:r>
            <a:r>
              <a:rPr lang="en-US" sz="1800" b="1" dirty="0">
                <a:solidFill>
                  <a:srgbClr val="FF0000"/>
                </a:solidFill>
              </a:rPr>
              <a:t>system testing may involve a separate testing team</a:t>
            </a:r>
            <a:r>
              <a:rPr lang="en-US" sz="1800" dirty="0"/>
              <a:t> with </a:t>
            </a:r>
            <a:r>
              <a:rPr lang="en-US" sz="1800" b="1" u="sng" dirty="0"/>
              <a:t>no involvement from designers and programmers</a:t>
            </a:r>
            <a:r>
              <a:rPr lang="en-US" sz="1800" dirty="0"/>
              <a:t>. </a:t>
            </a:r>
          </a:p>
        </p:txBody>
      </p:sp>
      <p:pic>
        <p:nvPicPr>
          <p:cNvPr id="1026" name="Picture 2" descr="How to Build a Simple Lego House (For Children 8+) : 14 Steps -  Instructables">
            <a:extLst>
              <a:ext uri="{FF2B5EF4-FFF2-40B4-BE49-F238E27FC236}">
                <a16:creationId xmlns:a16="http://schemas.microsoft.com/office/drawing/2014/main" id="{6F4507D7-33EA-4AA5-86AB-2476A48CD9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624" y="4546130"/>
            <a:ext cx="3054840" cy="1885704"/>
          </a:xfrm>
          <a:prstGeom prst="rect">
            <a:avLst/>
          </a:prstGeom>
          <a:noFill/>
          <a:extLst>
            <a:ext uri="{909E8E84-426E-40DD-AFC4-6F175D3DCCD1}">
              <a14:hiddenFill xmlns:a14="http://schemas.microsoft.com/office/drawing/2010/main">
                <a:solidFill>
                  <a:srgbClr val="FFFFFF"/>
                </a:solidFill>
              </a14:hiddenFill>
            </a:ext>
          </a:extLst>
        </p:spPr>
      </p:pic>
      <p:sp>
        <p:nvSpPr>
          <p:cNvPr id="4" name="Ok: Sağ 3">
            <a:extLst>
              <a:ext uri="{FF2B5EF4-FFF2-40B4-BE49-F238E27FC236}">
                <a16:creationId xmlns:a16="http://schemas.microsoft.com/office/drawing/2014/main" id="{84DDB45E-35EB-4054-8A72-0650F9142E0C}"/>
              </a:ext>
            </a:extLst>
          </p:cNvPr>
          <p:cNvSpPr/>
          <p:nvPr/>
        </p:nvSpPr>
        <p:spPr>
          <a:xfrm>
            <a:off x="3929829" y="5111562"/>
            <a:ext cx="1141466" cy="754840"/>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28" name="Picture 4" descr="Giant lego - AMUZ">
            <a:extLst>
              <a:ext uri="{FF2B5EF4-FFF2-40B4-BE49-F238E27FC236}">
                <a16:creationId xmlns:a16="http://schemas.microsoft.com/office/drawing/2014/main" id="{7228B38D-7C04-4E9C-8507-CCF33C84D0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3712" y="4467671"/>
            <a:ext cx="2290975" cy="228702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wipe dir="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Use-case testing (focus on interactions)</a:t>
            </a:r>
          </a:p>
        </p:txBody>
      </p:sp>
      <p:sp>
        <p:nvSpPr>
          <p:cNvPr id="3" name="Content Placeholder 2"/>
          <p:cNvSpPr>
            <a:spLocks noGrp="1"/>
          </p:cNvSpPr>
          <p:nvPr>
            <p:ph idx="1"/>
          </p:nvPr>
        </p:nvSpPr>
        <p:spPr>
          <a:xfrm>
            <a:off x="285750" y="1600200"/>
            <a:ext cx="8401050" cy="4525963"/>
          </a:xfrm>
        </p:spPr>
        <p:txBody>
          <a:bodyPr/>
          <a:lstStyle/>
          <a:p>
            <a:pPr algn="just"/>
            <a:r>
              <a:rPr lang="en-US" b="1" u="sng" dirty="0">
                <a:solidFill>
                  <a:schemeClr val="accent1"/>
                </a:solidFill>
              </a:rPr>
              <a:t>The use-cases</a:t>
            </a:r>
            <a:r>
              <a:rPr lang="en-US" dirty="0"/>
              <a:t> to </a:t>
            </a:r>
            <a:r>
              <a:rPr lang="en-US" b="1" u="sng" dirty="0">
                <a:solidFill>
                  <a:schemeClr val="accent1"/>
                </a:solidFill>
              </a:rPr>
              <a:t>identify system interactions </a:t>
            </a:r>
            <a:r>
              <a:rPr lang="en-US" dirty="0"/>
              <a:t>can be used as</a:t>
            </a:r>
            <a:r>
              <a:rPr lang="en-US" b="1" u="sng" dirty="0">
                <a:solidFill>
                  <a:schemeClr val="accent1"/>
                </a:solidFill>
              </a:rPr>
              <a:t> a basis for system testing</a:t>
            </a:r>
            <a:r>
              <a:rPr lang="en-US" dirty="0"/>
              <a:t>.</a:t>
            </a:r>
          </a:p>
          <a:p>
            <a:pPr algn="just"/>
            <a:r>
              <a:rPr lang="en-US" b="1" u="sng" dirty="0">
                <a:solidFill>
                  <a:schemeClr val="accent1"/>
                </a:solidFill>
              </a:rPr>
              <a:t>Each use case</a:t>
            </a:r>
            <a:r>
              <a:rPr lang="en-US" dirty="0"/>
              <a:t> usually </a:t>
            </a:r>
            <a:r>
              <a:rPr lang="en-US" b="1" u="sng" dirty="0">
                <a:solidFill>
                  <a:schemeClr val="accent1"/>
                </a:solidFill>
              </a:rPr>
              <a:t>involves</a:t>
            </a:r>
            <a:r>
              <a:rPr lang="en-US" dirty="0"/>
              <a:t> several system </a:t>
            </a:r>
            <a:r>
              <a:rPr lang="en-US" b="1" u="sng" dirty="0">
                <a:solidFill>
                  <a:schemeClr val="accent1"/>
                </a:solidFill>
              </a:rPr>
              <a:t>components</a:t>
            </a:r>
            <a:r>
              <a:rPr lang="en-US" dirty="0"/>
              <a:t> so testing the use case forces these interactions to occur.</a:t>
            </a:r>
          </a:p>
          <a:p>
            <a:pPr algn="just"/>
            <a:r>
              <a:rPr lang="en-US" dirty="0"/>
              <a:t>The </a:t>
            </a:r>
            <a:r>
              <a:rPr lang="en-US" b="1" u="sng" dirty="0">
                <a:solidFill>
                  <a:schemeClr val="accent1"/>
                </a:solidFill>
              </a:rPr>
              <a:t>sequenced diagrams related with a use case </a:t>
            </a:r>
            <a:r>
              <a:rPr lang="en-US" dirty="0"/>
              <a:t>gives the </a:t>
            </a:r>
            <a:r>
              <a:rPr lang="en-US" b="1" u="sng" dirty="0"/>
              <a:t>components</a:t>
            </a:r>
            <a:r>
              <a:rPr lang="en-US" dirty="0"/>
              <a:t> and </a:t>
            </a:r>
            <a:r>
              <a:rPr lang="en-US" b="1" u="sng" dirty="0"/>
              <a:t>interactions</a:t>
            </a:r>
            <a:r>
              <a:rPr lang="en-US" dirty="0"/>
              <a:t> that are being tested.</a:t>
            </a:r>
          </a:p>
        </p:txBody>
      </p:sp>
    </p:spTree>
  </p:cSld>
  <p:clrMapOvr>
    <a:masterClrMapping/>
  </p:clrMapOvr>
  <p:transition spd="med">
    <p:wipe dir="r"/>
  </p:transition>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descr="Use Case Testing with example - Software Testing Lessons">
            <a:extLst>
              <a:ext uri="{FF2B5EF4-FFF2-40B4-BE49-F238E27FC236}">
                <a16:creationId xmlns:a16="http://schemas.microsoft.com/office/drawing/2014/main" id="{1EAE19EB-911F-4823-B9F0-BFA476C7FA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2052" y="0"/>
            <a:ext cx="682466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D8269515-36C4-4FB8-AEE8-FBB979593CB2}"/>
              </a:ext>
            </a:extLst>
          </p:cNvPr>
          <p:cNvSpPr/>
          <p:nvPr/>
        </p:nvSpPr>
        <p:spPr>
          <a:xfrm>
            <a:off x="326722" y="988613"/>
            <a:ext cx="4045254" cy="646331"/>
          </a:xfrm>
          <a:prstGeom prst="rect">
            <a:avLst/>
          </a:prstGeom>
        </p:spPr>
        <p:txBody>
          <a:bodyPr wrap="square">
            <a:spAutoFit/>
          </a:bodyPr>
          <a:lstStyle/>
          <a:p>
            <a:pPr algn="ctr"/>
            <a:r>
              <a:rPr lang="en-US" b="1" u="sng" dirty="0">
                <a:solidFill>
                  <a:schemeClr val="accent1"/>
                </a:solidFill>
              </a:rPr>
              <a:t>Sequenced diagrams/screens used</a:t>
            </a:r>
          </a:p>
          <a:p>
            <a:pPr algn="ctr"/>
            <a:r>
              <a:rPr lang="en-US" b="1" u="sng" dirty="0">
                <a:solidFill>
                  <a:schemeClr val="accent1"/>
                </a:solidFill>
              </a:rPr>
              <a:t>for providing user-system interactions </a:t>
            </a:r>
            <a:endParaRPr lang="en-US" dirty="0"/>
          </a:p>
        </p:txBody>
      </p:sp>
      <p:pic>
        <p:nvPicPr>
          <p:cNvPr id="3074" name="Picture 2" descr="Sequence diagrams are sometimes called event diagrams or event ...">
            <a:extLst>
              <a:ext uri="{FF2B5EF4-FFF2-40B4-BE49-F238E27FC236}">
                <a16:creationId xmlns:a16="http://schemas.microsoft.com/office/drawing/2014/main" id="{95A6F9AD-89CA-48FF-B9E8-AAE89A6C48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80" y="3269888"/>
            <a:ext cx="5636419" cy="3588112"/>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58574122-0FF7-4198-B63F-9B7C1828AA19}"/>
              </a:ext>
            </a:extLst>
          </p:cNvPr>
          <p:cNvSpPr>
            <a:spLocks noGrp="1"/>
          </p:cNvSpPr>
          <p:nvPr>
            <p:ph type="title"/>
          </p:nvPr>
        </p:nvSpPr>
        <p:spPr>
          <a:xfrm>
            <a:off x="78580" y="67469"/>
            <a:ext cx="7293232" cy="1143000"/>
          </a:xfrm>
        </p:spPr>
        <p:txBody>
          <a:bodyPr/>
          <a:lstStyle/>
          <a:p>
            <a:r>
              <a:rPr lang="en-US" dirty="0"/>
              <a:t>Example-1 </a:t>
            </a:r>
          </a:p>
        </p:txBody>
      </p:sp>
    </p:spTree>
    <p:extLst>
      <p:ext uri="{BB962C8B-B14F-4D97-AF65-F5344CB8AC3E}">
        <p14:creationId xmlns:p14="http://schemas.microsoft.com/office/powerpoint/2010/main" val="2867738294"/>
      </p:ext>
    </p:extLst>
  </p:cSld>
  <p:clrMapOvr>
    <a:masterClrMapping/>
  </p:clrMapOvr>
  <p:transition spd="med">
    <p:wipe dir="r"/>
  </p:transition>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0031" y="160337"/>
            <a:ext cx="7293232" cy="324479"/>
          </a:xfrm>
        </p:spPr>
        <p:txBody>
          <a:bodyPr/>
          <a:lstStyle/>
          <a:p>
            <a:r>
              <a:rPr lang="en-US" dirty="0"/>
              <a:t>Example 2: Collect</a:t>
            </a:r>
            <a:r>
              <a:rPr lang="en-US" b="1" dirty="0"/>
              <a:t> </a:t>
            </a:r>
            <a:r>
              <a:rPr lang="en-US" dirty="0"/>
              <a:t>weather data sequence chart</a:t>
            </a:r>
            <a:r>
              <a:rPr lang="en-GB" dirty="0"/>
              <a:t> </a:t>
            </a:r>
            <a:endParaRPr lang="en-US" dirty="0"/>
          </a:p>
        </p:txBody>
      </p:sp>
      <p:pic>
        <p:nvPicPr>
          <p:cNvPr id="4" name="Content Placeholder 3" descr="8.8 WS-SeqDiagram.eps"/>
          <p:cNvPicPr>
            <a:picLocks noGrp="1" noChangeAspect="1"/>
          </p:cNvPicPr>
          <p:nvPr>
            <p:ph idx="1"/>
          </p:nvPr>
        </p:nvPicPr>
        <p:blipFill>
          <a:blip r:embed="rId2"/>
          <a:srcRect t="4378" b="4378"/>
          <a:stretch>
            <a:fillRect/>
          </a:stretch>
        </p:blipFill>
        <p:spPr>
          <a:xfrm>
            <a:off x="73349" y="926821"/>
            <a:ext cx="5351682" cy="4289553"/>
          </a:xfrm>
        </p:spPr>
      </p:pic>
      <p:pic>
        <p:nvPicPr>
          <p:cNvPr id="5" name="Picture 2" descr="WeatherHawk 916 | Wireless Weather Stations | Scientific Sales">
            <a:extLst>
              <a:ext uri="{FF2B5EF4-FFF2-40B4-BE49-F238E27FC236}">
                <a16:creationId xmlns:a16="http://schemas.microsoft.com/office/drawing/2014/main" id="{5F6D283E-F843-403C-B456-A10E022A08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6788" y="548349"/>
            <a:ext cx="1773863" cy="2365150"/>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a:extLst>
              <a:ext uri="{FF2B5EF4-FFF2-40B4-BE49-F238E27FC236}">
                <a16:creationId xmlns:a16="http://schemas.microsoft.com/office/drawing/2014/main" id="{3754E28C-127F-459F-A69A-C3A5A7D0E333}"/>
              </a:ext>
            </a:extLst>
          </p:cNvPr>
          <p:cNvSpPr/>
          <p:nvPr/>
        </p:nvSpPr>
        <p:spPr>
          <a:xfrm>
            <a:off x="-36822" y="6512997"/>
            <a:ext cx="9217643" cy="338554"/>
          </a:xfrm>
          <a:prstGeom prst="rect">
            <a:avLst/>
          </a:prstGeom>
        </p:spPr>
        <p:txBody>
          <a:bodyPr wrap="square">
            <a:spAutoFit/>
          </a:bodyPr>
          <a:lstStyle/>
          <a:p>
            <a:pPr algn="ctr"/>
            <a:r>
              <a:rPr lang="en-US" sz="1600" b="1" dirty="0">
                <a:solidFill>
                  <a:srgbClr val="FF0000"/>
                </a:solidFill>
              </a:rPr>
              <a:t>An input request to </a:t>
            </a:r>
            <a:r>
              <a:rPr lang="en-US" sz="1600" b="1" dirty="0" err="1">
                <a:solidFill>
                  <a:srgbClr val="FF0000"/>
                </a:solidFill>
              </a:rPr>
              <a:t>WeatherStation</a:t>
            </a:r>
            <a:r>
              <a:rPr lang="en-US" sz="1600" b="1" dirty="0">
                <a:solidFill>
                  <a:srgbClr val="FF0000"/>
                </a:solidFill>
              </a:rPr>
              <a:t> for a report returns a summarized report being generated… </a:t>
            </a:r>
          </a:p>
        </p:txBody>
      </p:sp>
      <p:pic>
        <p:nvPicPr>
          <p:cNvPr id="2054" name="Picture 6" descr="Automatic Weather Station - Addvalue">
            <a:extLst>
              <a:ext uri="{FF2B5EF4-FFF2-40B4-BE49-F238E27FC236}">
                <a16:creationId xmlns:a16="http://schemas.microsoft.com/office/drawing/2014/main" id="{8F11062C-4F20-479D-AB74-4F797C1292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9357" y="3889237"/>
            <a:ext cx="3537523" cy="26237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wipe dir="r"/>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274638"/>
            <a:ext cx="8345714" cy="443819"/>
          </a:xfrm>
        </p:spPr>
        <p:txBody>
          <a:bodyPr/>
          <a:lstStyle/>
          <a:p>
            <a:pPr algn="ctr"/>
            <a:r>
              <a:rPr lang="en-US" dirty="0"/>
              <a:t>Validation vs Defect Testing and Goals</a:t>
            </a:r>
          </a:p>
        </p:txBody>
      </p:sp>
      <p:sp>
        <p:nvSpPr>
          <p:cNvPr id="22531" name="Rectangle 3"/>
          <p:cNvSpPr>
            <a:spLocks noGrp="1" noChangeArrowheads="1"/>
          </p:cNvSpPr>
          <p:nvPr>
            <p:ph idx="1"/>
          </p:nvPr>
        </p:nvSpPr>
        <p:spPr>
          <a:xfrm>
            <a:off x="166914" y="780143"/>
            <a:ext cx="8810172" cy="5803219"/>
          </a:xfrm>
        </p:spPr>
        <p:txBody>
          <a:bodyPr/>
          <a:lstStyle/>
          <a:p>
            <a:pPr algn="just"/>
            <a:r>
              <a:rPr lang="en-US" sz="1800" dirty="0">
                <a:solidFill>
                  <a:srgbClr val="000000"/>
                </a:solidFill>
              </a:rPr>
              <a:t>The </a:t>
            </a:r>
            <a:r>
              <a:rPr lang="en-US" sz="1800" b="1" u="sng" dirty="0"/>
              <a:t>first goal</a:t>
            </a:r>
            <a:r>
              <a:rPr lang="en-US" sz="1800" dirty="0">
                <a:solidFill>
                  <a:srgbClr val="000000"/>
                </a:solidFill>
              </a:rPr>
              <a:t> leads to </a:t>
            </a:r>
            <a:r>
              <a:rPr lang="en-US" sz="1800" b="1" u="sng" dirty="0">
                <a:solidFill>
                  <a:srgbClr val="FF0000"/>
                </a:solidFill>
              </a:rPr>
              <a:t>validation testing</a:t>
            </a:r>
          </a:p>
          <a:p>
            <a:pPr lvl="1" algn="just"/>
            <a:r>
              <a:rPr lang="en-US" sz="1800" b="1" dirty="0">
                <a:solidFill>
                  <a:srgbClr val="FF0000"/>
                </a:solidFill>
              </a:rPr>
              <a:t>Validation testing (</a:t>
            </a:r>
            <a:r>
              <a:rPr lang="en-US" sz="1800" b="1" i="1" dirty="0">
                <a:solidFill>
                  <a:schemeClr val="tx1">
                    <a:lumMod val="50000"/>
                    <a:lumOff val="50000"/>
                  </a:schemeClr>
                </a:solidFill>
              </a:rPr>
              <a:t>includes smoke testing, functional testing, regression testing, systems testing, etc</a:t>
            </a:r>
            <a:r>
              <a:rPr lang="en-US" sz="1800" b="1" dirty="0">
                <a:solidFill>
                  <a:srgbClr val="FF0000"/>
                </a:solidFill>
              </a:rPr>
              <a:t>.)</a:t>
            </a:r>
          </a:p>
          <a:p>
            <a:pPr lvl="2" algn="just"/>
            <a:r>
              <a:rPr lang="en-US" dirty="0"/>
              <a:t>To </a:t>
            </a:r>
            <a:r>
              <a:rPr lang="en-US" b="1" i="1" u="sng" dirty="0"/>
              <a:t>demonstrate</a:t>
            </a:r>
            <a:r>
              <a:rPr lang="en-US" dirty="0"/>
              <a:t> </a:t>
            </a:r>
            <a:r>
              <a:rPr lang="en-US" b="1" dirty="0">
                <a:solidFill>
                  <a:schemeClr val="accent5"/>
                </a:solidFill>
              </a:rPr>
              <a:t>to the </a:t>
            </a:r>
            <a:r>
              <a:rPr lang="en-US" b="1" u="sng" dirty="0">
                <a:solidFill>
                  <a:schemeClr val="accent5"/>
                </a:solidFill>
              </a:rPr>
              <a:t>developer</a:t>
            </a:r>
            <a:r>
              <a:rPr lang="en-US" b="1" dirty="0">
                <a:solidFill>
                  <a:schemeClr val="accent5"/>
                </a:solidFill>
              </a:rPr>
              <a:t> </a:t>
            </a:r>
            <a:r>
              <a:rPr lang="en-US" dirty="0"/>
              <a:t>and </a:t>
            </a:r>
            <a:r>
              <a:rPr lang="en-US" b="1" dirty="0">
                <a:solidFill>
                  <a:schemeClr val="accent5"/>
                </a:solidFill>
              </a:rPr>
              <a:t>the </a:t>
            </a:r>
            <a:r>
              <a:rPr lang="en-US" b="1" u="sng" dirty="0">
                <a:solidFill>
                  <a:schemeClr val="accent5"/>
                </a:solidFill>
              </a:rPr>
              <a:t>customer</a:t>
            </a:r>
            <a:r>
              <a:rPr lang="en-US" b="1" dirty="0">
                <a:solidFill>
                  <a:schemeClr val="accent5"/>
                </a:solidFill>
              </a:rPr>
              <a:t> </a:t>
            </a:r>
            <a:r>
              <a:rPr lang="en-US" dirty="0"/>
              <a:t>that the </a:t>
            </a:r>
            <a:r>
              <a:rPr lang="en-US" b="1" i="1" u="sng" dirty="0"/>
              <a:t>software </a:t>
            </a:r>
            <a:r>
              <a:rPr lang="en-US" b="1" i="1" dirty="0"/>
              <a:t>meet </a:t>
            </a:r>
            <a:r>
              <a:rPr lang="en-US" dirty="0"/>
              <a:t>the pre-</a:t>
            </a:r>
            <a:r>
              <a:rPr lang="en-US" b="1" dirty="0"/>
              <a:t>defined</a:t>
            </a:r>
            <a:r>
              <a:rPr lang="en-US" dirty="0"/>
              <a:t> and specified business </a:t>
            </a:r>
            <a:r>
              <a:rPr lang="en-US" b="1" u="sng" dirty="0"/>
              <a:t>requirements (SRS)</a:t>
            </a:r>
            <a:r>
              <a:rPr lang="en-US" b="1" i="1" dirty="0"/>
              <a:t>. </a:t>
            </a:r>
          </a:p>
          <a:p>
            <a:pPr lvl="2" algn="just"/>
            <a:r>
              <a:rPr lang="en-US" dirty="0"/>
              <a:t>A successful test shows that the system </a:t>
            </a:r>
            <a:r>
              <a:rPr lang="en-US" b="1" i="1" u="sng" dirty="0"/>
              <a:t>operates as intended</a:t>
            </a:r>
            <a:r>
              <a:rPr lang="en-US" dirty="0"/>
              <a:t>.</a:t>
            </a:r>
          </a:p>
          <a:p>
            <a:pPr lvl="2" algn="just"/>
            <a:r>
              <a:rPr lang="en-US" dirty="0">
                <a:solidFill>
                  <a:srgbClr val="000000"/>
                </a:solidFill>
                <a:highlight>
                  <a:srgbClr val="FFFF00"/>
                </a:highlight>
              </a:rPr>
              <a:t>Aim is to learn is the product working right?</a:t>
            </a:r>
            <a:endParaRPr lang="en-US" dirty="0"/>
          </a:p>
          <a:p>
            <a:pPr algn="just"/>
            <a:r>
              <a:rPr lang="en-US" sz="1800" dirty="0">
                <a:solidFill>
                  <a:srgbClr val="000000"/>
                </a:solidFill>
              </a:rPr>
              <a:t>The </a:t>
            </a:r>
            <a:r>
              <a:rPr lang="en-US" sz="1800" b="1" u="sng" dirty="0"/>
              <a:t>second goal</a:t>
            </a:r>
            <a:r>
              <a:rPr lang="en-US" sz="1800" dirty="0">
                <a:solidFill>
                  <a:srgbClr val="000000"/>
                </a:solidFill>
              </a:rPr>
              <a:t> leads to </a:t>
            </a:r>
            <a:r>
              <a:rPr lang="en-US" sz="1800" b="1" u="sng" dirty="0">
                <a:solidFill>
                  <a:srgbClr val="FF0000"/>
                </a:solidFill>
              </a:rPr>
              <a:t>defect testing</a:t>
            </a:r>
          </a:p>
          <a:p>
            <a:pPr lvl="1" algn="just"/>
            <a:r>
              <a:rPr lang="en-US" sz="1800" b="1" dirty="0">
                <a:solidFill>
                  <a:srgbClr val="FF0000"/>
                </a:solidFill>
              </a:rPr>
              <a:t>Defect testing</a:t>
            </a:r>
          </a:p>
          <a:p>
            <a:pPr lvl="2" algn="just"/>
            <a:r>
              <a:rPr lang="en-US" dirty="0"/>
              <a:t>To </a:t>
            </a:r>
            <a:r>
              <a:rPr lang="en-US" b="1" i="1" u="sng" dirty="0"/>
              <a:t>discover faults or defects</a:t>
            </a:r>
            <a:r>
              <a:rPr lang="en-US" dirty="0"/>
              <a:t> in the software where its </a:t>
            </a:r>
            <a:r>
              <a:rPr lang="en-US" b="1" i="1" u="sng" dirty="0"/>
              <a:t>behavior is incorrect </a:t>
            </a:r>
            <a:r>
              <a:rPr lang="en-US" dirty="0"/>
              <a:t>or not in conformance with its specification.</a:t>
            </a:r>
          </a:p>
          <a:p>
            <a:pPr lvl="2" algn="just"/>
            <a:r>
              <a:rPr lang="en-US" b="1" dirty="0"/>
              <a:t>Defects</a:t>
            </a:r>
            <a:r>
              <a:rPr lang="en-US" dirty="0"/>
              <a:t> are defined as the deviation of the actual and expected result of </a:t>
            </a:r>
            <a:r>
              <a:rPr lang="en-US" b="1" dirty="0"/>
              <a:t>software</a:t>
            </a:r>
            <a:r>
              <a:rPr lang="en-US" dirty="0"/>
              <a:t> application.</a:t>
            </a:r>
          </a:p>
          <a:p>
            <a:pPr lvl="2" algn="just"/>
            <a:r>
              <a:rPr lang="en-US" b="1" dirty="0">
                <a:highlight>
                  <a:srgbClr val="FFFF00"/>
                </a:highlight>
              </a:rPr>
              <a:t>Defects</a:t>
            </a:r>
            <a:r>
              <a:rPr lang="en-US" dirty="0">
                <a:highlight>
                  <a:srgbClr val="FFFF00"/>
                </a:highlight>
              </a:rPr>
              <a:t> are caused by the developer in development phase of </a:t>
            </a:r>
            <a:r>
              <a:rPr lang="en-US" b="1" dirty="0">
                <a:highlight>
                  <a:srgbClr val="FFFF00"/>
                </a:highlight>
              </a:rPr>
              <a:t>software</a:t>
            </a:r>
            <a:r>
              <a:rPr lang="en-US" dirty="0">
                <a:highlight>
                  <a:srgbClr val="FFFF00"/>
                </a:highlight>
              </a:rPr>
              <a:t>.</a:t>
            </a:r>
          </a:p>
          <a:p>
            <a:pPr lvl="2" algn="just"/>
            <a:r>
              <a:rPr lang="en-US" dirty="0">
                <a:highlight>
                  <a:srgbClr val="FFFF00"/>
                </a:highlight>
              </a:rPr>
              <a:t>When a developer or programmer during the development phase makes some mistake then that turns into bugs that are called </a:t>
            </a:r>
            <a:r>
              <a:rPr lang="en-US" b="1" dirty="0">
                <a:highlight>
                  <a:srgbClr val="FFFF00"/>
                </a:highlight>
              </a:rPr>
              <a:t>defects</a:t>
            </a:r>
            <a:r>
              <a:rPr lang="en-US" dirty="0">
                <a:highlight>
                  <a:srgbClr val="FFFF00"/>
                </a:highlight>
              </a:rPr>
              <a:t>.</a:t>
            </a:r>
          </a:p>
          <a:p>
            <a:pPr lvl="2" algn="just"/>
            <a:r>
              <a:rPr lang="en-US" dirty="0"/>
              <a:t>A </a:t>
            </a:r>
            <a:r>
              <a:rPr lang="en-US" b="1" i="1" u="sng" dirty="0"/>
              <a:t>successful defect test</a:t>
            </a:r>
            <a:r>
              <a:rPr lang="en-US" dirty="0"/>
              <a:t> is a test that what </a:t>
            </a:r>
            <a:r>
              <a:rPr lang="en-US" b="1" i="1" u="sng" dirty="0"/>
              <a:t>makes the system perform incorrectly</a:t>
            </a:r>
            <a:r>
              <a:rPr lang="en-US" dirty="0"/>
              <a:t> and so </a:t>
            </a:r>
            <a:r>
              <a:rPr lang="en-US" b="1" i="1" u="sng" dirty="0"/>
              <a:t>find out a defect </a:t>
            </a:r>
            <a:r>
              <a:rPr lang="en-US" dirty="0"/>
              <a:t>in the system.</a:t>
            </a:r>
          </a:p>
        </p:txBody>
      </p:sp>
    </p:spTree>
  </p:cSld>
  <p:clrMapOvr>
    <a:masterClrMapping/>
  </p:clrMapOvr>
  <p:transition spd="med">
    <p:wipe dir="r"/>
  </p:transition>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293232" cy="426698"/>
          </a:xfrm>
        </p:spPr>
        <p:txBody>
          <a:bodyPr/>
          <a:lstStyle/>
          <a:p>
            <a:r>
              <a:rPr lang="en-US" dirty="0"/>
              <a:t>Test cases derived from sequence diagram</a:t>
            </a:r>
          </a:p>
        </p:txBody>
      </p:sp>
      <p:sp>
        <p:nvSpPr>
          <p:cNvPr id="3" name="Content Placeholder 2"/>
          <p:cNvSpPr>
            <a:spLocks noGrp="1"/>
          </p:cNvSpPr>
          <p:nvPr>
            <p:ph idx="1"/>
          </p:nvPr>
        </p:nvSpPr>
        <p:spPr>
          <a:xfrm>
            <a:off x="350893" y="733360"/>
            <a:ext cx="8547630" cy="5710397"/>
          </a:xfrm>
        </p:spPr>
        <p:txBody>
          <a:bodyPr/>
          <a:lstStyle/>
          <a:p>
            <a:pPr marL="0" algn="just">
              <a:lnSpc>
                <a:spcPct val="150000"/>
              </a:lnSpc>
              <a:spcBef>
                <a:spcPts val="0"/>
              </a:spcBef>
              <a:spcAft>
                <a:spcPts val="0"/>
              </a:spcAft>
            </a:pPr>
            <a:r>
              <a:rPr lang="en-US" sz="2000" dirty="0"/>
              <a:t>An input of </a:t>
            </a:r>
            <a:r>
              <a:rPr lang="en-US" sz="2000" b="1" dirty="0">
                <a:solidFill>
                  <a:srgbClr val="FF0000"/>
                </a:solidFill>
              </a:rPr>
              <a:t>a request for a report</a:t>
            </a:r>
            <a:r>
              <a:rPr lang="en-US" sz="2000" b="1" dirty="0"/>
              <a:t> </a:t>
            </a:r>
            <a:r>
              <a:rPr lang="en-US" sz="2000" dirty="0"/>
              <a:t>should have an associated acknowledgement.</a:t>
            </a:r>
          </a:p>
          <a:p>
            <a:pPr marL="0" algn="just">
              <a:lnSpc>
                <a:spcPct val="150000"/>
              </a:lnSpc>
              <a:spcBef>
                <a:spcPts val="0"/>
              </a:spcBef>
              <a:spcAft>
                <a:spcPts val="0"/>
              </a:spcAft>
            </a:pPr>
            <a:r>
              <a:rPr lang="en-US" sz="2000" dirty="0"/>
              <a:t>A report should finally be </a:t>
            </a:r>
            <a:r>
              <a:rPr lang="en-US" sz="2000" b="1" dirty="0"/>
              <a:t>returned from the request</a:t>
            </a:r>
            <a:r>
              <a:rPr lang="en-US" sz="2000" dirty="0"/>
              <a:t>. </a:t>
            </a:r>
          </a:p>
          <a:p>
            <a:pPr marL="400050" lvl="2" algn="just">
              <a:lnSpc>
                <a:spcPct val="150000"/>
              </a:lnSpc>
              <a:spcBef>
                <a:spcPts val="0"/>
              </a:spcBef>
              <a:spcAft>
                <a:spcPts val="0"/>
              </a:spcAft>
            </a:pPr>
            <a:r>
              <a:rPr lang="en-US" dirty="0"/>
              <a:t>You should create summarized data that can be used to check that the report is correctly organized. </a:t>
            </a:r>
            <a:endParaRPr lang="en-GB" dirty="0"/>
          </a:p>
          <a:p>
            <a:pPr marL="0" algn="just">
              <a:lnSpc>
                <a:spcPct val="150000"/>
              </a:lnSpc>
              <a:spcBef>
                <a:spcPts val="0"/>
              </a:spcBef>
              <a:spcAft>
                <a:spcPts val="0"/>
              </a:spcAft>
            </a:pPr>
            <a:r>
              <a:rPr lang="en-US" sz="2000" dirty="0"/>
              <a:t>An input request for a report to </a:t>
            </a:r>
            <a:r>
              <a:rPr lang="en-US" sz="2000" dirty="0" err="1"/>
              <a:t>WeatherStation</a:t>
            </a:r>
            <a:r>
              <a:rPr lang="en-US" sz="2000" dirty="0"/>
              <a:t> returns </a:t>
            </a:r>
            <a:r>
              <a:rPr lang="en-US" sz="2000" b="1" dirty="0"/>
              <a:t>a summarized report being generated </a:t>
            </a:r>
            <a:r>
              <a:rPr lang="en-US" sz="2000" dirty="0"/>
              <a:t>(</a:t>
            </a:r>
            <a:r>
              <a:rPr lang="en-US" sz="2000" dirty="0" err="1">
                <a:solidFill>
                  <a:srgbClr val="FF0000"/>
                </a:solidFill>
              </a:rPr>
              <a:t>özet</a:t>
            </a:r>
            <a:r>
              <a:rPr lang="en-US" sz="2000" dirty="0">
                <a:solidFill>
                  <a:srgbClr val="FF0000"/>
                </a:solidFill>
              </a:rPr>
              <a:t> </a:t>
            </a:r>
            <a:r>
              <a:rPr lang="en-US" sz="2000" dirty="0" err="1">
                <a:solidFill>
                  <a:srgbClr val="FF0000"/>
                </a:solidFill>
              </a:rPr>
              <a:t>rapor</a:t>
            </a:r>
            <a:r>
              <a:rPr lang="en-US" sz="2000" dirty="0">
                <a:solidFill>
                  <a:srgbClr val="FF0000"/>
                </a:solidFill>
              </a:rPr>
              <a:t> </a:t>
            </a:r>
            <a:r>
              <a:rPr lang="en-US" sz="2000" dirty="0" err="1">
                <a:solidFill>
                  <a:srgbClr val="FF0000"/>
                </a:solidFill>
              </a:rPr>
              <a:t>oluşturuluyor</a:t>
            </a:r>
            <a:r>
              <a:rPr lang="en-US" sz="2000" dirty="0"/>
              <a:t>). </a:t>
            </a:r>
          </a:p>
          <a:p>
            <a:pPr marL="400050" lvl="2" algn="just">
              <a:lnSpc>
                <a:spcPct val="150000"/>
              </a:lnSpc>
              <a:spcBef>
                <a:spcPts val="0"/>
              </a:spcBef>
              <a:spcAft>
                <a:spcPts val="0"/>
              </a:spcAft>
            </a:pPr>
            <a:r>
              <a:rPr lang="en-US" dirty="0"/>
              <a:t>Can be tested by creating raw data corresponding to the summary that you have prepared for the test of </a:t>
            </a:r>
            <a:r>
              <a:rPr lang="en-US" dirty="0" err="1"/>
              <a:t>SatComms</a:t>
            </a:r>
            <a:r>
              <a:rPr lang="en-US" dirty="0"/>
              <a:t> and checking that the </a:t>
            </a:r>
            <a:r>
              <a:rPr lang="en-US" dirty="0" err="1"/>
              <a:t>WeatherStation</a:t>
            </a:r>
            <a:r>
              <a:rPr lang="en-US" dirty="0"/>
              <a:t> object correctly produces this summary. </a:t>
            </a:r>
          </a:p>
          <a:p>
            <a:pPr marL="400050" lvl="2" algn="just">
              <a:lnSpc>
                <a:spcPct val="150000"/>
              </a:lnSpc>
              <a:spcBef>
                <a:spcPts val="0"/>
              </a:spcBef>
              <a:spcAft>
                <a:spcPts val="0"/>
              </a:spcAft>
            </a:pPr>
            <a:r>
              <a:rPr lang="en-US" dirty="0"/>
              <a:t>This raw data is also used to test the </a:t>
            </a:r>
            <a:r>
              <a:rPr lang="en-US" dirty="0" err="1"/>
              <a:t>WeatherData</a:t>
            </a:r>
            <a:r>
              <a:rPr lang="en-US" dirty="0"/>
              <a:t> object.</a:t>
            </a:r>
            <a:endParaRPr lang="en-GB" dirty="0"/>
          </a:p>
          <a:p>
            <a:pPr algn="just"/>
            <a:endParaRPr lang="en-US" sz="1800" dirty="0"/>
          </a:p>
        </p:txBody>
      </p:sp>
    </p:spTree>
    <p:extLst>
      <p:ext uri="{BB962C8B-B14F-4D97-AF65-F5344CB8AC3E}">
        <p14:creationId xmlns:p14="http://schemas.microsoft.com/office/powerpoint/2010/main" val="2049912429"/>
      </p:ext>
    </p:extLst>
  </p:cSld>
  <p:clrMapOvr>
    <a:masterClrMapping/>
  </p:clrMapOvr>
  <p:transition spd="med">
    <p:wipe dir="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Testing policies</a:t>
            </a:r>
          </a:p>
        </p:txBody>
      </p:sp>
      <p:sp>
        <p:nvSpPr>
          <p:cNvPr id="3" name="Content Placeholder 2"/>
          <p:cNvSpPr>
            <a:spLocks noGrp="1"/>
          </p:cNvSpPr>
          <p:nvPr>
            <p:ph idx="1"/>
          </p:nvPr>
        </p:nvSpPr>
        <p:spPr/>
        <p:txBody>
          <a:bodyPr/>
          <a:lstStyle/>
          <a:p>
            <a:r>
              <a:rPr lang="en-US" dirty="0"/>
              <a:t>Exhaustive system testing is impossible so testing policies which define the required system test coverage may be developed.</a:t>
            </a:r>
          </a:p>
          <a:p>
            <a:r>
              <a:rPr lang="en-US" dirty="0"/>
              <a:t>Examples of testing policies:</a:t>
            </a:r>
          </a:p>
          <a:p>
            <a:pPr lvl="1"/>
            <a:r>
              <a:rPr lang="en-US" dirty="0"/>
              <a:t>All system functions that are accessed through menus should be tested.</a:t>
            </a:r>
            <a:endParaRPr lang="en-GB" dirty="0"/>
          </a:p>
          <a:p>
            <a:pPr lvl="1"/>
            <a:r>
              <a:rPr lang="en-US" dirty="0"/>
              <a:t>Combinations of functions (e.g. text formatting) that are accessed through the same menu must be tested.</a:t>
            </a:r>
            <a:endParaRPr lang="en-GB" dirty="0"/>
          </a:p>
          <a:p>
            <a:pPr lvl="1"/>
            <a:r>
              <a:rPr lang="en-US" dirty="0"/>
              <a:t>Where user input is provided, all functions must be tested with both correct and incorrect input.</a:t>
            </a:r>
            <a:endParaRPr lang="en-GB" dirty="0"/>
          </a:p>
          <a:p>
            <a:endParaRPr lang="en-US" dirty="0"/>
          </a:p>
        </p:txBody>
      </p:sp>
    </p:spTree>
  </p:cSld>
  <p:clrMapOvr>
    <a:masterClrMapping/>
  </p:clrMapOvr>
  <p:transition spd="med">
    <p:wipe dir="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62465"/>
            <a:ext cx="8229600" cy="1143000"/>
          </a:xfrm>
        </p:spPr>
        <p:txBody>
          <a:bodyPr/>
          <a:lstStyle/>
          <a:p>
            <a:pPr algn="ctr"/>
            <a:r>
              <a:rPr lang="en-US" dirty="0"/>
              <a:t>Test-driven development</a:t>
            </a:r>
          </a:p>
        </p:txBody>
      </p:sp>
    </p:spTree>
    <p:extLst>
      <p:ext uri="{BB962C8B-B14F-4D97-AF65-F5344CB8AC3E}">
        <p14:creationId xmlns:p14="http://schemas.microsoft.com/office/powerpoint/2010/main" val="1304886274"/>
      </p:ext>
    </p:extLst>
  </p:cSld>
  <p:clrMapOvr>
    <a:masterClrMapping/>
  </p:clrMapOvr>
  <p:transition spd="med">
    <p:wipe dir="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293232" cy="1143000"/>
          </a:xfrm>
        </p:spPr>
        <p:txBody>
          <a:bodyPr wrap="square" anchor="ctr">
            <a:normAutofit/>
          </a:bodyPr>
          <a:lstStyle/>
          <a:p>
            <a:r>
              <a:rPr lang="en-US" dirty="0"/>
              <a:t>Test-driven development</a:t>
            </a:r>
          </a:p>
        </p:txBody>
      </p:sp>
      <p:pic>
        <p:nvPicPr>
          <p:cNvPr id="4098" name="Picture 2" descr="The Absolute Beginner's Guide to Test Driven Development, with a Practical  Example | by Beth Qiang | Medium">
            <a:extLst>
              <a:ext uri="{FF2B5EF4-FFF2-40B4-BE49-F238E27FC236}">
                <a16:creationId xmlns:a16="http://schemas.microsoft.com/office/drawing/2014/main" id="{1E190550-A4A6-47D6-A32D-65BFC24F312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88434" y="1647825"/>
            <a:ext cx="4823612" cy="398285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half" idx="2"/>
          </p:nvPr>
        </p:nvSpPr>
        <p:spPr>
          <a:xfrm>
            <a:off x="5112046" y="1729075"/>
            <a:ext cx="3964447" cy="4525963"/>
          </a:xfrm>
        </p:spPr>
        <p:txBody>
          <a:bodyPr>
            <a:normAutofit/>
          </a:bodyPr>
          <a:lstStyle/>
          <a:p>
            <a:pPr algn="just">
              <a:lnSpc>
                <a:spcPct val="90000"/>
              </a:lnSpc>
            </a:pPr>
            <a:r>
              <a:rPr lang="en-US" sz="1500" b="1" dirty="0"/>
              <a:t>Test-driven development (TDD) </a:t>
            </a:r>
            <a:r>
              <a:rPr lang="en-US" sz="1500" dirty="0"/>
              <a:t>is an approach for program development in which </a:t>
            </a:r>
            <a:r>
              <a:rPr lang="en-US" sz="1500" b="1" u="sng" dirty="0"/>
              <a:t>you sequential TESTING &amp; CODE development</a:t>
            </a:r>
            <a:r>
              <a:rPr lang="en-US" sz="1500" dirty="0"/>
              <a:t>.</a:t>
            </a:r>
          </a:p>
          <a:p>
            <a:pPr algn="just">
              <a:lnSpc>
                <a:spcPct val="90000"/>
              </a:lnSpc>
            </a:pPr>
            <a:r>
              <a:rPr lang="en-US" sz="2400" b="1" dirty="0">
                <a:solidFill>
                  <a:srgbClr val="FF0000"/>
                </a:solidFill>
              </a:rPr>
              <a:t>TDD promotes a test-then-code approach!</a:t>
            </a:r>
          </a:p>
          <a:p>
            <a:pPr algn="just">
              <a:lnSpc>
                <a:spcPct val="90000"/>
              </a:lnSpc>
            </a:pPr>
            <a:r>
              <a:rPr lang="en-US" sz="1500" b="1" u="sng" dirty="0"/>
              <a:t>Tests are written before code</a:t>
            </a:r>
            <a:r>
              <a:rPr lang="en-US" sz="1500" dirty="0"/>
              <a:t> and ‘</a:t>
            </a:r>
            <a:r>
              <a:rPr lang="en-US" sz="1500" b="1" u="sng" dirty="0"/>
              <a:t>passing</a:t>
            </a:r>
            <a:r>
              <a:rPr lang="en-US" sz="1500" dirty="0"/>
              <a:t>’ the tests is the critical driver of development. </a:t>
            </a:r>
          </a:p>
          <a:p>
            <a:pPr algn="just">
              <a:lnSpc>
                <a:spcPct val="90000"/>
              </a:lnSpc>
            </a:pPr>
            <a:r>
              <a:rPr lang="en-US" sz="1500" dirty="0"/>
              <a:t>You </a:t>
            </a:r>
            <a:r>
              <a:rPr lang="en-US" sz="1500" b="1" u="sng" dirty="0"/>
              <a:t>develop your code incrementally</a:t>
            </a:r>
            <a:r>
              <a:rPr lang="en-US" sz="1500" dirty="0"/>
              <a:t>, along with a test for that increment.</a:t>
            </a:r>
          </a:p>
          <a:p>
            <a:pPr algn="just">
              <a:lnSpc>
                <a:spcPct val="90000"/>
              </a:lnSpc>
            </a:pPr>
            <a:r>
              <a:rPr lang="en-US" sz="1500" dirty="0"/>
              <a:t>You don’t move on to the next increment until the code that you </a:t>
            </a:r>
            <a:r>
              <a:rPr lang="en-US" sz="1500" b="1" u="sng" dirty="0"/>
              <a:t>have developed passes its test</a:t>
            </a:r>
            <a:r>
              <a:rPr lang="en-US" sz="1500" dirty="0"/>
              <a:t>. </a:t>
            </a:r>
          </a:p>
          <a:p>
            <a:pPr algn="just">
              <a:lnSpc>
                <a:spcPct val="90000"/>
              </a:lnSpc>
            </a:pPr>
            <a:r>
              <a:rPr lang="en-US" sz="1500" b="1" u="sng" dirty="0"/>
              <a:t>TDD was introduced as part of agile methods</a:t>
            </a:r>
            <a:r>
              <a:rPr lang="en-US" sz="1500" dirty="0"/>
              <a:t> such as </a:t>
            </a:r>
            <a:r>
              <a:rPr lang="en-US" sz="1500" dirty="0">
                <a:highlight>
                  <a:srgbClr val="FFFF00"/>
                </a:highlight>
              </a:rPr>
              <a:t>Extreme Programming</a:t>
            </a:r>
            <a:r>
              <a:rPr lang="en-US" sz="1500" dirty="0"/>
              <a:t>.</a:t>
            </a:r>
          </a:p>
          <a:p>
            <a:pPr algn="just">
              <a:lnSpc>
                <a:spcPct val="90000"/>
              </a:lnSpc>
            </a:pPr>
            <a:r>
              <a:rPr lang="en-US" sz="1500" dirty="0"/>
              <a:t>However, it can also be used in plan-driven development processes.</a:t>
            </a:r>
            <a:endParaRPr lang="en-GB" sz="1500" dirty="0"/>
          </a:p>
        </p:txBody>
      </p:sp>
      <p:sp>
        <p:nvSpPr>
          <p:cNvPr id="71" name="Date Placeholder 4">
            <a:extLst>
              <a:ext uri="{FF2B5EF4-FFF2-40B4-BE49-F238E27FC236}">
                <a16:creationId xmlns:a16="http://schemas.microsoft.com/office/drawing/2014/main" id="{C4E07F65-0809-4FDD-A7CD-EFCF13796622}"/>
              </a:ext>
            </a:extLst>
          </p:cNvPr>
          <p:cNvSpPr>
            <a:spLocks noGrp="1"/>
          </p:cNvSpPr>
          <p:nvPr>
            <p:ph type="dt" sz="half" idx="10"/>
          </p:nvPr>
        </p:nvSpPr>
        <p:spPr>
          <a:xfrm>
            <a:off x="457200" y="6356350"/>
            <a:ext cx="2133600" cy="365125"/>
          </a:xfrm>
        </p:spPr>
        <p:txBody>
          <a:bodyPr anchor="ctr">
            <a:normAutofit/>
          </a:bodyPr>
          <a:lstStyle/>
          <a:p>
            <a:pPr>
              <a:spcAft>
                <a:spcPts val="600"/>
              </a:spcAft>
            </a:pPr>
            <a:r>
              <a:rPr lang="en-GB"/>
              <a:t>30/10/2014</a:t>
            </a:r>
            <a:endParaRPr lang="en-US"/>
          </a:p>
        </p:txBody>
      </p:sp>
      <p:sp>
        <p:nvSpPr>
          <p:cNvPr id="73" name="Footer Placeholder 5">
            <a:extLst>
              <a:ext uri="{FF2B5EF4-FFF2-40B4-BE49-F238E27FC236}">
                <a16:creationId xmlns:a16="http://schemas.microsoft.com/office/drawing/2014/main" id="{032426AE-F175-4A48-942E-CE657C8DD288}"/>
              </a:ext>
            </a:extLst>
          </p:cNvPr>
          <p:cNvSpPr>
            <a:spLocks noGrp="1"/>
          </p:cNvSpPr>
          <p:nvPr>
            <p:ph type="ftr" sz="quarter" idx="11"/>
          </p:nvPr>
        </p:nvSpPr>
        <p:spPr>
          <a:xfrm>
            <a:off x="3124200" y="6356350"/>
            <a:ext cx="2895600" cy="365125"/>
          </a:xfrm>
        </p:spPr>
        <p:txBody>
          <a:bodyPr anchor="ctr">
            <a:normAutofit/>
          </a:bodyPr>
          <a:lstStyle/>
          <a:p>
            <a:pPr>
              <a:spcAft>
                <a:spcPts val="600"/>
              </a:spcAft>
            </a:pPr>
            <a:r>
              <a:rPr lang="en-US"/>
              <a:t>Chapter 8 Software Testing</a:t>
            </a:r>
          </a:p>
        </p:txBody>
      </p:sp>
      <p:sp>
        <p:nvSpPr>
          <p:cNvPr id="75" name="Slide Number Placeholder 6">
            <a:extLst>
              <a:ext uri="{FF2B5EF4-FFF2-40B4-BE49-F238E27FC236}">
                <a16:creationId xmlns:a16="http://schemas.microsoft.com/office/drawing/2014/main" id="{F599A8C8-CC53-4692-9E77-36D64DFA2F00}"/>
              </a:ext>
            </a:extLst>
          </p:cNvPr>
          <p:cNvSpPr>
            <a:spLocks noGrp="1"/>
          </p:cNvSpPr>
          <p:nvPr>
            <p:ph type="sldNum" sz="quarter" idx="12"/>
          </p:nvPr>
        </p:nvSpPr>
        <p:spPr>
          <a:xfrm>
            <a:off x="6553200" y="6356350"/>
            <a:ext cx="2133600" cy="365125"/>
          </a:xfrm>
        </p:spPr>
        <p:txBody>
          <a:bodyPr anchor="ctr">
            <a:normAutofit/>
          </a:bodyPr>
          <a:lstStyle/>
          <a:p>
            <a:pPr>
              <a:spcAft>
                <a:spcPts val="600"/>
              </a:spcAft>
            </a:pPr>
            <a:fld id="{CB105B8D-1C36-1C40-961B-CAAB1DD98B28}" type="slidenum">
              <a:rPr lang="en-US" smtClean="0"/>
              <a:pPr>
                <a:spcAft>
                  <a:spcPts val="600"/>
                </a:spcAft>
              </a:pPr>
              <a:t>53</a:t>
            </a:fld>
            <a:endParaRPr lang="en-US"/>
          </a:p>
        </p:txBody>
      </p:sp>
    </p:spTree>
  </p:cSld>
  <p:clrMapOvr>
    <a:masterClrMapping/>
  </p:clrMapOvr>
  <p:transition spd="med">
    <p:wipe dir="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TDD process activities</a:t>
            </a:r>
          </a:p>
        </p:txBody>
      </p:sp>
      <p:sp>
        <p:nvSpPr>
          <p:cNvPr id="3" name="Content Placeholder 2"/>
          <p:cNvSpPr>
            <a:spLocks noGrp="1"/>
          </p:cNvSpPr>
          <p:nvPr>
            <p:ph idx="1"/>
          </p:nvPr>
        </p:nvSpPr>
        <p:spPr>
          <a:xfrm>
            <a:off x="178594" y="1417637"/>
            <a:ext cx="8686800" cy="5261769"/>
          </a:xfrm>
        </p:spPr>
        <p:txBody>
          <a:bodyPr/>
          <a:lstStyle/>
          <a:p>
            <a:pPr algn="just"/>
            <a:r>
              <a:rPr lang="en-US" dirty="0"/>
              <a:t>See next figure.</a:t>
            </a:r>
          </a:p>
          <a:p>
            <a:pPr algn="just"/>
            <a:r>
              <a:rPr lang="en-US" sz="2000" dirty="0"/>
              <a:t>Start by </a:t>
            </a:r>
            <a:r>
              <a:rPr lang="en-US" sz="2000" b="1" u="sng" dirty="0">
                <a:solidFill>
                  <a:srgbClr val="FF0000"/>
                </a:solidFill>
              </a:rPr>
              <a:t>identifying</a:t>
            </a:r>
            <a:r>
              <a:rPr lang="en-US" sz="2000" dirty="0"/>
              <a:t> the increment of functionality that is required. This should normally be </a:t>
            </a:r>
            <a:r>
              <a:rPr lang="en-US" sz="2000" dirty="0">
                <a:solidFill>
                  <a:srgbClr val="FF0000"/>
                </a:solidFill>
              </a:rPr>
              <a:t>small and implementable in a few lines of code</a:t>
            </a:r>
            <a:r>
              <a:rPr lang="en-US" sz="2000" dirty="0"/>
              <a:t>. (e.g. search a book)</a:t>
            </a:r>
            <a:endParaRPr lang="en-GB" sz="2000" dirty="0"/>
          </a:p>
          <a:p>
            <a:pPr algn="just"/>
            <a:r>
              <a:rPr lang="en-US" sz="2000" dirty="0">
                <a:solidFill>
                  <a:srgbClr val="FF0000"/>
                </a:solidFill>
              </a:rPr>
              <a:t>Write a test </a:t>
            </a:r>
            <a:r>
              <a:rPr lang="en-US" sz="2000" dirty="0"/>
              <a:t>for this functionality (e.g. for the requirement) and </a:t>
            </a:r>
            <a:r>
              <a:rPr lang="en-US" sz="2000" dirty="0">
                <a:solidFill>
                  <a:srgbClr val="FF0000"/>
                </a:solidFill>
              </a:rPr>
              <a:t>implement</a:t>
            </a:r>
            <a:r>
              <a:rPr lang="en-US" sz="2000" dirty="0"/>
              <a:t> this </a:t>
            </a:r>
            <a:r>
              <a:rPr lang="en-US" sz="2000" dirty="0">
                <a:solidFill>
                  <a:srgbClr val="FF0000"/>
                </a:solidFill>
              </a:rPr>
              <a:t>as an automated test</a:t>
            </a:r>
            <a:r>
              <a:rPr lang="en-US" sz="2000" dirty="0"/>
              <a:t>. </a:t>
            </a:r>
            <a:endParaRPr lang="en-GB" sz="2000" dirty="0"/>
          </a:p>
          <a:p>
            <a:pPr algn="just"/>
            <a:r>
              <a:rPr lang="en-US" sz="2000" dirty="0">
                <a:solidFill>
                  <a:srgbClr val="FF0000"/>
                </a:solidFill>
              </a:rPr>
              <a:t>Run the test</a:t>
            </a:r>
            <a:r>
              <a:rPr lang="en-US" sz="2000" dirty="0"/>
              <a:t>, along with all other tests that have been implemented. </a:t>
            </a:r>
            <a:r>
              <a:rPr lang="en-US" sz="2000" b="1" u="sng" dirty="0">
                <a:solidFill>
                  <a:srgbClr val="FF0000"/>
                </a:solidFill>
              </a:rPr>
              <a:t>Initially</a:t>
            </a:r>
            <a:r>
              <a:rPr lang="en-US" sz="2000" dirty="0"/>
              <a:t>, </a:t>
            </a:r>
            <a:r>
              <a:rPr lang="en-US" sz="2000" dirty="0">
                <a:solidFill>
                  <a:srgbClr val="FF0000"/>
                </a:solidFill>
              </a:rPr>
              <a:t>you do not implement</a:t>
            </a:r>
            <a:r>
              <a:rPr lang="en-US" sz="2000" dirty="0"/>
              <a:t> the functionality </a:t>
            </a:r>
            <a:r>
              <a:rPr lang="en-US" sz="2000" b="1" u="sng" dirty="0">
                <a:solidFill>
                  <a:srgbClr val="FF0000"/>
                </a:solidFill>
              </a:rPr>
              <a:t>so the new test will fail. </a:t>
            </a:r>
            <a:endParaRPr lang="en-GB" sz="2000" b="1" u="sng" dirty="0">
              <a:solidFill>
                <a:srgbClr val="FF0000"/>
              </a:solidFill>
            </a:endParaRPr>
          </a:p>
          <a:p>
            <a:pPr algn="just"/>
            <a:r>
              <a:rPr lang="en-US" sz="2000" b="1" u="sng" dirty="0">
                <a:solidFill>
                  <a:schemeClr val="tx1"/>
                </a:solidFill>
              </a:rPr>
              <a:t>Implement the functionality </a:t>
            </a:r>
            <a:r>
              <a:rPr lang="en-US" sz="2000" dirty="0"/>
              <a:t>and </a:t>
            </a:r>
            <a:r>
              <a:rPr lang="en-US" sz="2000" b="1" u="sng" dirty="0">
                <a:solidFill>
                  <a:schemeClr val="tx1"/>
                </a:solidFill>
              </a:rPr>
              <a:t>re-run the test</a:t>
            </a:r>
            <a:r>
              <a:rPr lang="en-US" sz="2000" dirty="0"/>
              <a:t>. </a:t>
            </a:r>
            <a:endParaRPr lang="en-GB" sz="2000" dirty="0"/>
          </a:p>
          <a:p>
            <a:pPr algn="just"/>
            <a:r>
              <a:rPr lang="en-US" sz="2000" b="1" u="sng" dirty="0">
                <a:solidFill>
                  <a:schemeClr val="tx1"/>
                </a:solidFill>
              </a:rPr>
              <a:t>Once all tests run successfully</a:t>
            </a:r>
            <a:r>
              <a:rPr lang="en-US" sz="2000" dirty="0"/>
              <a:t>, you move on to implementing the next chunk of functionality.</a:t>
            </a:r>
            <a:endParaRPr lang="en-GB" sz="2000" dirty="0"/>
          </a:p>
          <a:p>
            <a:pPr algn="just"/>
            <a:endParaRPr lang="en-US" dirty="0"/>
          </a:p>
        </p:txBody>
      </p:sp>
    </p:spTree>
  </p:cSld>
  <p:clrMapOvr>
    <a:masterClrMapping/>
  </p:clrMapOvr>
  <p:transition spd="med">
    <p:wipe dir="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Test-driven development</a:t>
            </a:r>
          </a:p>
        </p:txBody>
      </p:sp>
      <p:pic>
        <p:nvPicPr>
          <p:cNvPr id="7" name="Picture 6" descr="8.9 Test Driven Dev.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160" y="2365791"/>
            <a:ext cx="7971995" cy="2340402"/>
          </a:xfrm>
          <a:prstGeom prst="rect">
            <a:avLst/>
          </a:prstGeom>
        </p:spPr>
      </p:pic>
      <p:sp>
        <p:nvSpPr>
          <p:cNvPr id="3" name="TextBox 2">
            <a:extLst>
              <a:ext uri="{FF2B5EF4-FFF2-40B4-BE49-F238E27FC236}">
                <a16:creationId xmlns:a16="http://schemas.microsoft.com/office/drawing/2014/main" id="{518CA524-5D5C-4F12-BB79-6BCB27F55D44}"/>
              </a:ext>
            </a:extLst>
          </p:cNvPr>
          <p:cNvSpPr txBox="1"/>
          <p:nvPr/>
        </p:nvSpPr>
        <p:spPr>
          <a:xfrm>
            <a:off x="7986713" y="4093369"/>
            <a:ext cx="933910" cy="461665"/>
          </a:xfrm>
          <a:prstGeom prst="rect">
            <a:avLst/>
          </a:prstGeom>
          <a:noFill/>
        </p:spPr>
        <p:txBody>
          <a:bodyPr wrap="none" rtlCol="0">
            <a:spAutoFit/>
          </a:bodyPr>
          <a:lstStyle/>
          <a:p>
            <a:r>
              <a:rPr lang="en-US" sz="2400" b="1" i="1" dirty="0">
                <a:solidFill>
                  <a:srgbClr val="FF0000"/>
                </a:solidFill>
              </a:rPr>
              <a:t>revise</a:t>
            </a:r>
          </a:p>
        </p:txBody>
      </p:sp>
      <p:sp>
        <p:nvSpPr>
          <p:cNvPr id="4" name="Oval 3">
            <a:extLst>
              <a:ext uri="{FF2B5EF4-FFF2-40B4-BE49-F238E27FC236}">
                <a16:creationId xmlns:a16="http://schemas.microsoft.com/office/drawing/2014/main" id="{3AFD497D-D700-418B-A8FC-DA30CE9B0C8D}"/>
              </a:ext>
            </a:extLst>
          </p:cNvPr>
          <p:cNvSpPr/>
          <p:nvPr/>
        </p:nvSpPr>
        <p:spPr>
          <a:xfrm>
            <a:off x="1878806" y="4229100"/>
            <a:ext cx="421482" cy="32593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1</a:t>
            </a:r>
          </a:p>
        </p:txBody>
      </p:sp>
      <p:sp>
        <p:nvSpPr>
          <p:cNvPr id="6" name="Oval 5">
            <a:extLst>
              <a:ext uri="{FF2B5EF4-FFF2-40B4-BE49-F238E27FC236}">
                <a16:creationId xmlns:a16="http://schemas.microsoft.com/office/drawing/2014/main" id="{B7EA80D3-E455-47EB-870C-F16F49431BF7}"/>
              </a:ext>
            </a:extLst>
          </p:cNvPr>
          <p:cNvSpPr/>
          <p:nvPr/>
        </p:nvSpPr>
        <p:spPr>
          <a:xfrm>
            <a:off x="3893075" y="3103066"/>
            <a:ext cx="421482" cy="32593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2</a:t>
            </a:r>
          </a:p>
        </p:txBody>
      </p:sp>
      <p:sp>
        <p:nvSpPr>
          <p:cNvPr id="8" name="Oval 7">
            <a:extLst>
              <a:ext uri="{FF2B5EF4-FFF2-40B4-BE49-F238E27FC236}">
                <a16:creationId xmlns:a16="http://schemas.microsoft.com/office/drawing/2014/main" id="{0815A894-110D-4CEB-AD30-2E17A0B48893}"/>
              </a:ext>
            </a:extLst>
          </p:cNvPr>
          <p:cNvSpPr/>
          <p:nvPr/>
        </p:nvSpPr>
        <p:spPr>
          <a:xfrm>
            <a:off x="5743306" y="3038772"/>
            <a:ext cx="421482" cy="32593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3</a:t>
            </a:r>
          </a:p>
        </p:txBody>
      </p:sp>
      <p:sp>
        <p:nvSpPr>
          <p:cNvPr id="9" name="Oval 8">
            <a:extLst>
              <a:ext uri="{FF2B5EF4-FFF2-40B4-BE49-F238E27FC236}">
                <a16:creationId xmlns:a16="http://schemas.microsoft.com/office/drawing/2014/main" id="{F02A61E2-8091-4EE3-AEB7-06AF5D01AC67}"/>
              </a:ext>
            </a:extLst>
          </p:cNvPr>
          <p:cNvSpPr/>
          <p:nvPr/>
        </p:nvSpPr>
        <p:spPr>
          <a:xfrm>
            <a:off x="7436374" y="3038772"/>
            <a:ext cx="421482" cy="32593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4</a:t>
            </a:r>
          </a:p>
        </p:txBody>
      </p:sp>
      <p:sp>
        <p:nvSpPr>
          <p:cNvPr id="10" name="Oval 9">
            <a:extLst>
              <a:ext uri="{FF2B5EF4-FFF2-40B4-BE49-F238E27FC236}">
                <a16:creationId xmlns:a16="http://schemas.microsoft.com/office/drawing/2014/main" id="{E082285B-9889-4B4D-91DA-5F094AE666A5}"/>
              </a:ext>
            </a:extLst>
          </p:cNvPr>
          <p:cNvSpPr/>
          <p:nvPr/>
        </p:nvSpPr>
        <p:spPr>
          <a:xfrm>
            <a:off x="4130224" y="4229100"/>
            <a:ext cx="421482" cy="32593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5</a:t>
            </a:r>
          </a:p>
        </p:txBody>
      </p:sp>
      <p:sp>
        <p:nvSpPr>
          <p:cNvPr id="11" name="Oval 10">
            <a:extLst>
              <a:ext uri="{FF2B5EF4-FFF2-40B4-BE49-F238E27FC236}">
                <a16:creationId xmlns:a16="http://schemas.microsoft.com/office/drawing/2014/main" id="{D7728F24-25A1-4904-979C-B9311560A938}"/>
              </a:ext>
            </a:extLst>
          </p:cNvPr>
          <p:cNvSpPr/>
          <p:nvPr/>
        </p:nvSpPr>
        <p:spPr>
          <a:xfrm>
            <a:off x="4773162" y="2365791"/>
            <a:ext cx="421482" cy="32593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6</a:t>
            </a:r>
          </a:p>
        </p:txBody>
      </p:sp>
      <p:sp>
        <p:nvSpPr>
          <p:cNvPr id="5" name="Rectangle 4">
            <a:extLst>
              <a:ext uri="{FF2B5EF4-FFF2-40B4-BE49-F238E27FC236}">
                <a16:creationId xmlns:a16="http://schemas.microsoft.com/office/drawing/2014/main" id="{83F2F401-D423-4CF1-A242-76FD63884A00}"/>
              </a:ext>
            </a:extLst>
          </p:cNvPr>
          <p:cNvSpPr/>
          <p:nvPr/>
        </p:nvSpPr>
        <p:spPr>
          <a:xfrm>
            <a:off x="287692" y="4543854"/>
            <a:ext cx="3382208" cy="369332"/>
          </a:xfrm>
          <a:prstGeom prst="rect">
            <a:avLst/>
          </a:prstGeom>
        </p:spPr>
        <p:txBody>
          <a:bodyPr wrap="none">
            <a:spAutoFit/>
          </a:bodyPr>
          <a:lstStyle/>
          <a:p>
            <a:r>
              <a:rPr lang="en-US" b="1" i="1" dirty="0">
                <a:solidFill>
                  <a:srgbClr val="FF0000"/>
                </a:solidFill>
              </a:rPr>
              <a:t>identifying your </a:t>
            </a:r>
            <a:r>
              <a:rPr lang="en-US" b="1" i="1" dirty="0" err="1">
                <a:solidFill>
                  <a:srgbClr val="FF0000"/>
                </a:solidFill>
              </a:rPr>
              <a:t>increment,firstly</a:t>
            </a:r>
            <a:r>
              <a:rPr lang="en-US" b="1" i="1" dirty="0">
                <a:solidFill>
                  <a:srgbClr val="FF0000"/>
                </a:solidFill>
              </a:rPr>
              <a:t> </a:t>
            </a:r>
          </a:p>
        </p:txBody>
      </p:sp>
    </p:spTree>
  </p:cSld>
  <p:clrMapOvr>
    <a:masterClrMapping/>
  </p:clrMapOvr>
  <p:transition spd="med">
    <p:wipe dir="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 of test-driven development</a:t>
            </a:r>
          </a:p>
        </p:txBody>
      </p:sp>
      <p:sp>
        <p:nvSpPr>
          <p:cNvPr id="3" name="Content Placeholder 2"/>
          <p:cNvSpPr>
            <a:spLocks noGrp="1"/>
          </p:cNvSpPr>
          <p:nvPr>
            <p:ph idx="1"/>
          </p:nvPr>
        </p:nvSpPr>
        <p:spPr>
          <a:xfrm>
            <a:off x="228600" y="1475581"/>
            <a:ext cx="8701088" cy="5382419"/>
          </a:xfrm>
        </p:spPr>
        <p:txBody>
          <a:bodyPr/>
          <a:lstStyle/>
          <a:p>
            <a:pPr algn="just"/>
            <a:r>
              <a:rPr lang="en-US" sz="2000" b="1" dirty="0">
                <a:solidFill>
                  <a:srgbClr val="FF0000"/>
                </a:solidFill>
              </a:rPr>
              <a:t>Code coverage (</a:t>
            </a:r>
            <a:r>
              <a:rPr lang="en-US" sz="2000" b="1" dirty="0" err="1">
                <a:solidFill>
                  <a:srgbClr val="FF0000"/>
                </a:solidFill>
              </a:rPr>
              <a:t>kod</a:t>
            </a:r>
            <a:r>
              <a:rPr lang="en-US" sz="2000" b="1" dirty="0">
                <a:solidFill>
                  <a:srgbClr val="FF0000"/>
                </a:solidFill>
              </a:rPr>
              <a:t> </a:t>
            </a:r>
            <a:r>
              <a:rPr lang="en-US" sz="2000" b="1" dirty="0" err="1">
                <a:solidFill>
                  <a:srgbClr val="FF0000"/>
                </a:solidFill>
              </a:rPr>
              <a:t>kapsamına</a:t>
            </a:r>
            <a:r>
              <a:rPr lang="en-US" sz="2000" b="1" dirty="0">
                <a:solidFill>
                  <a:srgbClr val="FF0000"/>
                </a:solidFill>
              </a:rPr>
              <a:t> </a:t>
            </a:r>
            <a:r>
              <a:rPr lang="en-US" sz="2000" b="1" dirty="0" err="1">
                <a:solidFill>
                  <a:srgbClr val="FF0000"/>
                </a:solidFill>
              </a:rPr>
              <a:t>göre</a:t>
            </a:r>
            <a:r>
              <a:rPr lang="en-US" sz="2000" b="1" dirty="0">
                <a:solidFill>
                  <a:srgbClr val="FF0000"/>
                </a:solidFill>
              </a:rPr>
              <a:t> test case </a:t>
            </a:r>
            <a:r>
              <a:rPr lang="en-US" sz="2000" b="1" dirty="0" err="1">
                <a:solidFill>
                  <a:srgbClr val="FF0000"/>
                </a:solidFill>
              </a:rPr>
              <a:t>yaz</a:t>
            </a:r>
            <a:r>
              <a:rPr lang="en-US" sz="2000" b="1" dirty="0">
                <a:solidFill>
                  <a:srgbClr val="FF0000"/>
                </a:solidFill>
              </a:rPr>
              <a:t>)</a:t>
            </a:r>
          </a:p>
          <a:p>
            <a:pPr algn="just"/>
            <a:r>
              <a:rPr lang="en-US" sz="2000" b="1" u="sng" dirty="0"/>
              <a:t>Every code segment</a:t>
            </a:r>
            <a:r>
              <a:rPr lang="en-US" sz="2000" dirty="0"/>
              <a:t> that you generate </a:t>
            </a:r>
            <a:r>
              <a:rPr lang="en-US" sz="2000" b="1" u="sng" dirty="0"/>
              <a:t>has at least one associated test. </a:t>
            </a:r>
          </a:p>
          <a:p>
            <a:pPr lvl="2" algn="just"/>
            <a:r>
              <a:rPr lang="en-US" sz="1600" dirty="0"/>
              <a:t>so all code parts has at least one test.</a:t>
            </a:r>
            <a:endParaRPr lang="en-GB" sz="1600" dirty="0"/>
          </a:p>
          <a:p>
            <a:pPr algn="just"/>
            <a:r>
              <a:rPr lang="en-US" sz="2000" dirty="0">
                <a:solidFill>
                  <a:srgbClr val="000000"/>
                </a:solidFill>
              </a:rPr>
              <a:t>Regression testing </a:t>
            </a:r>
          </a:p>
          <a:p>
            <a:pPr lvl="1" algn="just"/>
            <a:r>
              <a:rPr lang="en-US" sz="1800" dirty="0"/>
              <a:t>A </a:t>
            </a:r>
            <a:r>
              <a:rPr lang="en-US" sz="1800" b="1" u="sng" dirty="0"/>
              <a:t>regression test suite is developed incrementally</a:t>
            </a:r>
            <a:r>
              <a:rPr lang="en-US" sz="1800" dirty="0"/>
              <a:t> as a program is developed. </a:t>
            </a:r>
            <a:endParaRPr lang="en-GB" sz="1800" dirty="0"/>
          </a:p>
          <a:p>
            <a:pPr algn="just"/>
            <a:r>
              <a:rPr lang="en-US" sz="2000" dirty="0">
                <a:solidFill>
                  <a:srgbClr val="000000"/>
                </a:solidFill>
              </a:rPr>
              <a:t>Simplified debugging </a:t>
            </a:r>
          </a:p>
          <a:p>
            <a:pPr lvl="1" algn="just"/>
            <a:r>
              <a:rPr lang="en-US" sz="1800" dirty="0"/>
              <a:t>When a test fails, it should be understandable where the problem lies. The (only last) </a:t>
            </a:r>
            <a:r>
              <a:rPr lang="en-US" sz="1800" b="1" u="sng" dirty="0"/>
              <a:t>newly written code needs</a:t>
            </a:r>
            <a:r>
              <a:rPr lang="en-US" sz="1800" dirty="0"/>
              <a:t> to be checked and modified. </a:t>
            </a:r>
            <a:endParaRPr lang="en-GB" sz="1800" dirty="0"/>
          </a:p>
          <a:p>
            <a:pPr algn="just"/>
            <a:r>
              <a:rPr lang="en-US" sz="2000" dirty="0">
                <a:solidFill>
                  <a:srgbClr val="000000"/>
                </a:solidFill>
              </a:rPr>
              <a:t>Ease the system documentation </a:t>
            </a:r>
          </a:p>
          <a:p>
            <a:pPr lvl="1" algn="just"/>
            <a:r>
              <a:rPr lang="en-US" sz="1800" dirty="0"/>
              <a:t>The </a:t>
            </a:r>
            <a:r>
              <a:rPr lang="en-US" sz="1800" b="1" u="sng" dirty="0"/>
              <a:t>tests themselves are a form of documentation</a:t>
            </a:r>
            <a:r>
              <a:rPr lang="en-US" sz="1800" dirty="0"/>
              <a:t> that describe what the code should be doing. </a:t>
            </a:r>
            <a:endParaRPr lang="en-GB" sz="1800" dirty="0"/>
          </a:p>
          <a:p>
            <a:pPr algn="just"/>
            <a:endParaRPr lang="en-US" sz="2000" dirty="0"/>
          </a:p>
        </p:txBody>
      </p:sp>
    </p:spTree>
  </p:cSld>
  <p:clrMapOvr>
    <a:masterClrMapping/>
  </p:clrMapOvr>
  <p:transition spd="med">
    <p:wipe dir="r"/>
  </p:transition>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42408" y="145763"/>
            <a:ext cx="7293232" cy="424970"/>
          </a:xfrm>
        </p:spPr>
        <p:txBody>
          <a:bodyPr wrap="square" anchor="ctr">
            <a:normAutofit fontScale="90000"/>
          </a:bodyPr>
          <a:lstStyle/>
          <a:p>
            <a:r>
              <a:rPr lang="en-US" dirty="0"/>
              <a:t>Regression testing (if any change applied)</a:t>
            </a:r>
          </a:p>
        </p:txBody>
      </p:sp>
      <p:pic>
        <p:nvPicPr>
          <p:cNvPr id="5122" name="Picture 2" descr="Regression Testing: Types,Techniques,Tools,Example |Professionalqa.com">
            <a:extLst>
              <a:ext uri="{FF2B5EF4-FFF2-40B4-BE49-F238E27FC236}">
                <a16:creationId xmlns:a16="http://schemas.microsoft.com/office/drawing/2014/main" id="{EE9C115E-A070-4FA3-9509-801813D1556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89144" y="668402"/>
            <a:ext cx="7622046" cy="4046834"/>
          </a:xfrm>
          <a:prstGeom prst="rect">
            <a:avLst/>
          </a:prstGeom>
          <a:solidFill>
            <a:srgbClr val="FFFFFF"/>
          </a:solidFill>
        </p:spPr>
      </p:pic>
      <p:sp>
        <p:nvSpPr>
          <p:cNvPr id="3" name="Content Placeholder 2"/>
          <p:cNvSpPr>
            <a:spLocks noGrp="1"/>
          </p:cNvSpPr>
          <p:nvPr>
            <p:ph sz="half" idx="2"/>
          </p:nvPr>
        </p:nvSpPr>
        <p:spPr>
          <a:xfrm>
            <a:off x="164292" y="4812905"/>
            <a:ext cx="8686800" cy="1828800"/>
          </a:xfrm>
        </p:spPr>
        <p:txBody>
          <a:bodyPr>
            <a:normAutofit lnSpcReduction="10000"/>
          </a:bodyPr>
          <a:lstStyle/>
          <a:p>
            <a:pPr>
              <a:lnSpc>
                <a:spcPct val="90000"/>
              </a:lnSpc>
            </a:pPr>
            <a:r>
              <a:rPr lang="en-US" sz="2000" b="1" dirty="0"/>
              <a:t>Regression testing</a:t>
            </a:r>
            <a:r>
              <a:rPr lang="en-US" sz="2000" dirty="0"/>
              <a:t> is testing the system to check that </a:t>
            </a:r>
            <a:r>
              <a:rPr lang="en-US" sz="2000" i="1" dirty="0">
                <a:highlight>
                  <a:srgbClr val="FFFF00"/>
                </a:highlight>
              </a:rPr>
              <a:t>changes have not ‘broken’ previously working code</a:t>
            </a:r>
            <a:r>
              <a:rPr lang="en-US" sz="2000" dirty="0"/>
              <a:t>.</a:t>
            </a:r>
          </a:p>
          <a:p>
            <a:pPr>
              <a:lnSpc>
                <a:spcPct val="90000"/>
              </a:lnSpc>
            </a:pPr>
            <a:r>
              <a:rPr lang="en-US" sz="2000" i="1" dirty="0"/>
              <a:t>In a manual testing process, </a:t>
            </a:r>
            <a:r>
              <a:rPr lang="en-US" sz="2000" b="1" i="1" dirty="0"/>
              <a:t>regression testing is expensive but, with automated testing</a:t>
            </a:r>
            <a:r>
              <a:rPr lang="en-US" sz="2000" i="1" dirty="0"/>
              <a:t>, it is simple and straightforward</a:t>
            </a:r>
            <a:r>
              <a:rPr lang="en-US" sz="2000" dirty="0"/>
              <a:t>. </a:t>
            </a:r>
          </a:p>
          <a:p>
            <a:pPr>
              <a:lnSpc>
                <a:spcPct val="90000"/>
              </a:lnSpc>
            </a:pPr>
            <a:r>
              <a:rPr lang="en-US" sz="2000" dirty="0"/>
              <a:t>All tests are rerun every time </a:t>
            </a:r>
            <a:r>
              <a:rPr lang="en-US" sz="2000" b="1" u="sng" dirty="0"/>
              <a:t>a change is made</a:t>
            </a:r>
            <a:r>
              <a:rPr lang="en-US" sz="2000" dirty="0"/>
              <a:t> to the program.</a:t>
            </a:r>
          </a:p>
          <a:p>
            <a:pPr>
              <a:lnSpc>
                <a:spcPct val="90000"/>
              </a:lnSpc>
            </a:pPr>
            <a:r>
              <a:rPr lang="en-US" sz="2000" dirty="0"/>
              <a:t>Tests </a:t>
            </a:r>
            <a:r>
              <a:rPr lang="en-US" sz="2000" b="1" u="sng" dirty="0"/>
              <a:t>must run ‘successfully’</a:t>
            </a:r>
            <a:r>
              <a:rPr lang="en-US" sz="2000" b="1" dirty="0"/>
              <a:t> </a:t>
            </a:r>
            <a:r>
              <a:rPr lang="en-US" sz="2000" dirty="0"/>
              <a:t>before the change is committed/applied.</a:t>
            </a:r>
          </a:p>
          <a:p>
            <a:pPr>
              <a:lnSpc>
                <a:spcPct val="90000"/>
              </a:lnSpc>
              <a:buNone/>
            </a:pPr>
            <a:endParaRPr lang="en-US" sz="2000" dirty="0"/>
          </a:p>
        </p:txBody>
      </p:sp>
    </p:spTree>
  </p:cSld>
  <p:clrMapOvr>
    <a:masterClrMapping/>
  </p:clrMapOvr>
  <p:transition spd="med">
    <p:wipe dir="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06638"/>
            <a:ext cx="8229600" cy="1143000"/>
          </a:xfrm>
        </p:spPr>
        <p:txBody>
          <a:bodyPr/>
          <a:lstStyle/>
          <a:p>
            <a:pPr algn="ctr"/>
            <a:r>
              <a:rPr lang="en-US" dirty="0"/>
              <a:t>Release testing</a:t>
            </a:r>
          </a:p>
        </p:txBody>
      </p:sp>
    </p:spTree>
    <p:extLst>
      <p:ext uri="{BB962C8B-B14F-4D97-AF65-F5344CB8AC3E}">
        <p14:creationId xmlns:p14="http://schemas.microsoft.com/office/powerpoint/2010/main" val="1004290532"/>
      </p:ext>
    </p:extLst>
  </p:cSld>
  <p:clrMapOvr>
    <a:masterClrMapping/>
  </p:clrMapOvr>
  <p:transition spd="med">
    <p:wipe dir="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Release testing </a:t>
            </a:r>
            <a:r>
              <a:rPr lang="en-US" dirty="0">
                <a:solidFill>
                  <a:srgbClr val="FF0000"/>
                </a:solidFill>
              </a:rPr>
              <a:t>(</a:t>
            </a:r>
            <a:r>
              <a:rPr lang="en-US" dirty="0" err="1">
                <a:solidFill>
                  <a:srgbClr val="FF0000"/>
                </a:solidFill>
              </a:rPr>
              <a:t>Sürüm</a:t>
            </a:r>
            <a:r>
              <a:rPr lang="en-US" dirty="0">
                <a:solidFill>
                  <a:srgbClr val="FF0000"/>
                </a:solidFill>
              </a:rPr>
              <a:t> </a:t>
            </a:r>
            <a:r>
              <a:rPr lang="en-US" dirty="0" err="1">
                <a:solidFill>
                  <a:srgbClr val="FF0000"/>
                </a:solidFill>
              </a:rPr>
              <a:t>Testi</a:t>
            </a:r>
            <a:r>
              <a:rPr lang="en-US" dirty="0">
                <a:solidFill>
                  <a:srgbClr val="FF0000"/>
                </a:solidFill>
              </a:rPr>
              <a:t>)</a:t>
            </a:r>
          </a:p>
        </p:txBody>
      </p:sp>
      <p:sp>
        <p:nvSpPr>
          <p:cNvPr id="3" name="Content Placeholder 2"/>
          <p:cNvSpPr>
            <a:spLocks noGrp="1"/>
          </p:cNvSpPr>
          <p:nvPr>
            <p:ph idx="1"/>
          </p:nvPr>
        </p:nvSpPr>
        <p:spPr>
          <a:xfrm>
            <a:off x="98190" y="1500188"/>
            <a:ext cx="8358475" cy="5225867"/>
          </a:xfrm>
        </p:spPr>
        <p:txBody>
          <a:bodyPr/>
          <a:lstStyle/>
          <a:p>
            <a:pPr algn="just"/>
            <a:r>
              <a:rPr lang="en-US" sz="2000" b="1" u="sng" dirty="0">
                <a:solidFill>
                  <a:srgbClr val="FF0000"/>
                </a:solidFill>
              </a:rPr>
              <a:t>Release testing</a:t>
            </a:r>
            <a:r>
              <a:rPr lang="en-US" sz="2000" dirty="0"/>
              <a:t> is the process of testing </a:t>
            </a:r>
            <a:r>
              <a:rPr lang="en-US" sz="2000" b="1" i="1" dirty="0">
                <a:solidFill>
                  <a:schemeClr val="accent1"/>
                </a:solidFill>
              </a:rPr>
              <a:t>a particular release of a system </a:t>
            </a:r>
            <a:r>
              <a:rPr lang="en-US" sz="2000" dirty="0"/>
              <a:t>that is intended for use outside of the development team/environment.</a:t>
            </a:r>
            <a:r>
              <a:rPr lang="en-GB" sz="2000" dirty="0"/>
              <a:t> </a:t>
            </a:r>
          </a:p>
          <a:p>
            <a:pPr algn="just"/>
            <a:r>
              <a:rPr lang="en-US" sz="2000" dirty="0">
                <a:highlight>
                  <a:srgbClr val="FFFF00"/>
                </a:highlight>
              </a:rPr>
              <a:t>The </a:t>
            </a:r>
            <a:r>
              <a:rPr lang="en-US" sz="2000" b="1" u="sng" dirty="0">
                <a:solidFill>
                  <a:srgbClr val="FF0000"/>
                </a:solidFill>
                <a:highlight>
                  <a:srgbClr val="FFFF00"/>
                </a:highlight>
              </a:rPr>
              <a:t>primary goal</a:t>
            </a:r>
            <a:r>
              <a:rPr lang="en-US" sz="2000" dirty="0">
                <a:highlight>
                  <a:srgbClr val="FFFF00"/>
                </a:highlight>
              </a:rPr>
              <a:t> of the release testing process is to satisfy the end users of the system that it is good enough for use</a:t>
            </a:r>
            <a:r>
              <a:rPr lang="en-GB" sz="2000" dirty="0">
                <a:highlight>
                  <a:srgbClr val="FFFF00"/>
                </a:highlight>
              </a:rPr>
              <a:t>.</a:t>
            </a:r>
          </a:p>
          <a:p>
            <a:pPr lvl="1" algn="just"/>
            <a:r>
              <a:rPr lang="en-US" sz="1800" b="1" dirty="0">
                <a:highlight>
                  <a:srgbClr val="00FFFF"/>
                </a:highlight>
              </a:rPr>
              <a:t>Release testing, therefore, has to show that the system delivers its specified </a:t>
            </a:r>
            <a:r>
              <a:rPr lang="en-US" sz="1800" b="1" i="1" u="sng" dirty="0">
                <a:highlight>
                  <a:srgbClr val="00FFFF"/>
                </a:highlight>
              </a:rPr>
              <a:t>functionality</a:t>
            </a:r>
            <a:r>
              <a:rPr lang="en-US" sz="1800" b="1" dirty="0">
                <a:highlight>
                  <a:srgbClr val="00FFFF"/>
                </a:highlight>
              </a:rPr>
              <a:t>, </a:t>
            </a:r>
            <a:r>
              <a:rPr lang="en-US" sz="1800" b="1" i="1" u="sng" dirty="0">
                <a:highlight>
                  <a:srgbClr val="00FFFF"/>
                </a:highlight>
              </a:rPr>
              <a:t>performance</a:t>
            </a:r>
            <a:r>
              <a:rPr lang="en-US" sz="1800" b="1" dirty="0">
                <a:highlight>
                  <a:srgbClr val="00FFFF"/>
                </a:highlight>
              </a:rPr>
              <a:t> and </a:t>
            </a:r>
            <a:r>
              <a:rPr lang="en-US" sz="1800" b="1" i="1" u="sng" dirty="0">
                <a:highlight>
                  <a:srgbClr val="00FFFF"/>
                </a:highlight>
              </a:rPr>
              <a:t>dependability</a:t>
            </a:r>
            <a:r>
              <a:rPr lang="en-US" sz="1800" b="1" dirty="0">
                <a:highlight>
                  <a:srgbClr val="00FFFF"/>
                </a:highlight>
              </a:rPr>
              <a:t>, and that it does not fail during normal use.</a:t>
            </a:r>
            <a:r>
              <a:rPr lang="en-GB" sz="1800" b="1" dirty="0">
                <a:highlight>
                  <a:srgbClr val="00FFFF"/>
                </a:highlight>
              </a:rPr>
              <a:t> </a:t>
            </a:r>
          </a:p>
        </p:txBody>
      </p:sp>
    </p:spTree>
  </p:cSld>
  <p:clrMapOvr>
    <a:masterClrMapping/>
  </p:clrMapOvr>
  <p:transition spd="med">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 input-output model of program testing</a:t>
            </a:r>
            <a:r>
              <a:rPr lang="en-GB" dirty="0"/>
              <a:t> </a:t>
            </a:r>
            <a:endParaRPr lang="en-US" dirty="0"/>
          </a:p>
        </p:txBody>
      </p:sp>
      <p:pic>
        <p:nvPicPr>
          <p:cNvPr id="4" name="Content Placeholder 3" descr="8.1 IOModelofTesting.eps"/>
          <p:cNvPicPr>
            <a:picLocks noGrp="1" noChangeAspect="1"/>
          </p:cNvPicPr>
          <p:nvPr>
            <p:ph idx="1"/>
          </p:nvPr>
        </p:nvPicPr>
        <p:blipFill>
          <a:blip r:embed="rId2"/>
          <a:srcRect l="-14077" r="-14077"/>
          <a:stretch>
            <a:fillRect/>
          </a:stretch>
        </p:blipFill>
        <p:spPr>
          <a:xfrm>
            <a:off x="1315254" y="1886248"/>
            <a:ext cx="7097521" cy="3903363"/>
          </a:xfrm>
        </p:spPr>
      </p:pic>
      <p:sp>
        <p:nvSpPr>
          <p:cNvPr id="3" name="Rectangle 2">
            <a:extLst>
              <a:ext uri="{FF2B5EF4-FFF2-40B4-BE49-F238E27FC236}">
                <a16:creationId xmlns:a16="http://schemas.microsoft.com/office/drawing/2014/main" id="{9A0252D8-6A59-4B6A-BC2F-3F5F17847A2A}"/>
              </a:ext>
            </a:extLst>
          </p:cNvPr>
          <p:cNvSpPr/>
          <p:nvPr/>
        </p:nvSpPr>
        <p:spPr>
          <a:xfrm>
            <a:off x="4683219" y="1637288"/>
            <a:ext cx="4444102" cy="369332"/>
          </a:xfrm>
          <a:prstGeom prst="rect">
            <a:avLst/>
          </a:prstGeom>
        </p:spPr>
        <p:txBody>
          <a:bodyPr wrap="none">
            <a:spAutoFit/>
          </a:bodyPr>
          <a:lstStyle/>
          <a:p>
            <a:r>
              <a:rPr lang="en-US" b="1" dirty="0">
                <a:solidFill>
                  <a:srgbClr val="FF0000"/>
                </a:solidFill>
              </a:rPr>
              <a:t>Erroneous input data or input causes errors</a:t>
            </a:r>
          </a:p>
        </p:txBody>
      </p:sp>
    </p:spTree>
  </p:cSld>
  <p:clrMapOvr>
    <a:masterClrMapping/>
  </p:clrMapOvr>
  <p:transition spd="med">
    <p:wipe dir="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Release testing </a:t>
            </a:r>
            <a:r>
              <a:rPr lang="en-US" dirty="0">
                <a:solidFill>
                  <a:srgbClr val="FF0000"/>
                </a:solidFill>
              </a:rPr>
              <a:t>(</a:t>
            </a:r>
            <a:r>
              <a:rPr lang="en-US" dirty="0" err="1">
                <a:solidFill>
                  <a:srgbClr val="FF0000"/>
                </a:solidFill>
              </a:rPr>
              <a:t>Sürüm</a:t>
            </a:r>
            <a:r>
              <a:rPr lang="en-US" dirty="0">
                <a:solidFill>
                  <a:srgbClr val="FF0000"/>
                </a:solidFill>
              </a:rPr>
              <a:t> </a:t>
            </a:r>
            <a:r>
              <a:rPr lang="en-US" dirty="0" err="1">
                <a:solidFill>
                  <a:srgbClr val="FF0000"/>
                </a:solidFill>
              </a:rPr>
              <a:t>Testi</a:t>
            </a:r>
            <a:r>
              <a:rPr lang="en-US" dirty="0">
                <a:solidFill>
                  <a:srgbClr val="FF0000"/>
                </a:solidFill>
              </a:rPr>
              <a:t>)</a:t>
            </a:r>
          </a:p>
        </p:txBody>
      </p:sp>
      <p:sp>
        <p:nvSpPr>
          <p:cNvPr id="3" name="Content Placeholder 2"/>
          <p:cNvSpPr>
            <a:spLocks noGrp="1"/>
          </p:cNvSpPr>
          <p:nvPr>
            <p:ph idx="1"/>
          </p:nvPr>
        </p:nvSpPr>
        <p:spPr>
          <a:xfrm>
            <a:off x="100013" y="1500189"/>
            <a:ext cx="8763621" cy="1028219"/>
          </a:xfrm>
        </p:spPr>
        <p:txBody>
          <a:bodyPr/>
          <a:lstStyle/>
          <a:p>
            <a:pPr algn="just"/>
            <a:r>
              <a:rPr lang="en-US" sz="2000" dirty="0"/>
              <a:t>Release testing is </a:t>
            </a:r>
            <a:r>
              <a:rPr lang="en-US" sz="2000" b="1" u="sng" dirty="0">
                <a:solidFill>
                  <a:srgbClr val="FF0000"/>
                </a:solidFill>
              </a:rPr>
              <a:t>usually a black-box testing</a:t>
            </a:r>
            <a:r>
              <a:rPr lang="en-US" sz="2000" dirty="0"/>
              <a:t> process where </a:t>
            </a:r>
            <a:r>
              <a:rPr lang="en-US" b="1" dirty="0">
                <a:solidFill>
                  <a:schemeClr val="tx2">
                    <a:lumMod val="60000"/>
                    <a:lumOff val="40000"/>
                  </a:schemeClr>
                </a:solidFill>
              </a:rPr>
              <a:t>tests are only derived from the </a:t>
            </a:r>
            <a:r>
              <a:rPr lang="en-US" b="1" u="sng" dirty="0">
                <a:solidFill>
                  <a:schemeClr val="tx2">
                    <a:lumMod val="60000"/>
                    <a:lumOff val="40000"/>
                  </a:schemeClr>
                </a:solidFill>
              </a:rPr>
              <a:t>system specifications</a:t>
            </a:r>
            <a:r>
              <a:rPr lang="en-US" sz="2000" dirty="0"/>
              <a:t>. </a:t>
            </a:r>
            <a:endParaRPr lang="en-GB" sz="2000" dirty="0"/>
          </a:p>
          <a:p>
            <a:pPr algn="just"/>
            <a:endParaRPr lang="en-US" sz="2000" dirty="0"/>
          </a:p>
        </p:txBody>
      </p:sp>
      <p:pic>
        <p:nvPicPr>
          <p:cNvPr id="6146" name="Picture 2" descr="Introduction to Software Engineering Sommerville Chapter 11 ...">
            <a:extLst>
              <a:ext uri="{FF2B5EF4-FFF2-40B4-BE49-F238E27FC236}">
                <a16:creationId xmlns:a16="http://schemas.microsoft.com/office/drawing/2014/main" id="{EE40F3C9-6875-4A8D-B0FC-C46B6A214B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638" y="2610959"/>
            <a:ext cx="7950369" cy="4128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9179076"/>
      </p:ext>
    </p:extLst>
  </p:cSld>
  <p:clrMapOvr>
    <a:masterClrMapping/>
  </p:clrMapOvr>
  <p:transition spd="med">
    <p:wipe dir="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Release testing and system testing</a:t>
            </a:r>
          </a:p>
        </p:txBody>
      </p:sp>
      <p:sp>
        <p:nvSpPr>
          <p:cNvPr id="3" name="Content Placeholder 2"/>
          <p:cNvSpPr>
            <a:spLocks noGrp="1"/>
          </p:cNvSpPr>
          <p:nvPr>
            <p:ph idx="1"/>
          </p:nvPr>
        </p:nvSpPr>
        <p:spPr>
          <a:xfrm>
            <a:off x="128588" y="1600200"/>
            <a:ext cx="8779668" cy="5070624"/>
          </a:xfrm>
        </p:spPr>
        <p:txBody>
          <a:bodyPr/>
          <a:lstStyle/>
          <a:p>
            <a:pPr algn="just"/>
            <a:r>
              <a:rPr lang="en-US" b="1" dirty="0">
                <a:highlight>
                  <a:srgbClr val="FFFF00"/>
                </a:highlight>
              </a:rPr>
              <a:t>Release testing is a form of </a:t>
            </a:r>
            <a:r>
              <a:rPr lang="en-US" b="1" u="sng" dirty="0">
                <a:highlight>
                  <a:srgbClr val="FFFF00"/>
                </a:highlight>
              </a:rPr>
              <a:t>system testing</a:t>
            </a:r>
            <a:r>
              <a:rPr lang="en-US" dirty="0"/>
              <a:t>.</a:t>
            </a:r>
          </a:p>
          <a:p>
            <a:pPr algn="just"/>
            <a:r>
              <a:rPr lang="en-US" b="1" dirty="0">
                <a:solidFill>
                  <a:schemeClr val="accent1"/>
                </a:solidFill>
              </a:rPr>
              <a:t>Important differences btw </a:t>
            </a:r>
            <a:r>
              <a:rPr lang="en-US" b="1" u="sng" dirty="0">
                <a:solidFill>
                  <a:schemeClr val="accent1"/>
                </a:solidFill>
              </a:rPr>
              <a:t>Release</a:t>
            </a:r>
            <a:r>
              <a:rPr lang="en-US" b="1" dirty="0">
                <a:solidFill>
                  <a:schemeClr val="accent1"/>
                </a:solidFill>
              </a:rPr>
              <a:t> and </a:t>
            </a:r>
            <a:r>
              <a:rPr lang="en-US" b="1" u="sng" dirty="0">
                <a:solidFill>
                  <a:schemeClr val="accent1"/>
                </a:solidFill>
              </a:rPr>
              <a:t>System</a:t>
            </a:r>
            <a:r>
              <a:rPr lang="en-US" dirty="0"/>
              <a:t>:</a:t>
            </a:r>
          </a:p>
          <a:p>
            <a:pPr lvl="1" algn="just"/>
            <a:r>
              <a:rPr lang="en-US" dirty="0"/>
              <a:t>A separate team is established </a:t>
            </a:r>
            <a:r>
              <a:rPr lang="en-US" b="1" i="1" dirty="0">
                <a:solidFill>
                  <a:srgbClr val="FF0000"/>
                </a:solidFill>
              </a:rPr>
              <a:t>(but the team members should not be selected from the development team members), </a:t>
            </a:r>
            <a:r>
              <a:rPr lang="en-US" dirty="0"/>
              <a:t>who</a:t>
            </a:r>
            <a:r>
              <a:rPr lang="en-US" b="1" i="1" dirty="0">
                <a:solidFill>
                  <a:srgbClr val="FF0000"/>
                </a:solidFill>
              </a:rPr>
              <a:t> </a:t>
            </a:r>
            <a:r>
              <a:rPr lang="en-US" dirty="0"/>
              <a:t>should be </a:t>
            </a:r>
            <a:r>
              <a:rPr lang="en-US" b="1" u="sng" dirty="0"/>
              <a:t>responsible for release testing</a:t>
            </a:r>
            <a:r>
              <a:rPr lang="en-US" dirty="0"/>
              <a:t>.</a:t>
            </a:r>
            <a:endParaRPr lang="en-GB" dirty="0"/>
          </a:p>
          <a:p>
            <a:pPr lvl="1" algn="just"/>
            <a:r>
              <a:rPr lang="en-US" b="1" dirty="0">
                <a:solidFill>
                  <a:schemeClr val="tx1"/>
                </a:solidFill>
              </a:rPr>
              <a:t>System testing is done by the development team</a:t>
            </a:r>
            <a:r>
              <a:rPr lang="en-US" b="1" dirty="0">
                <a:solidFill>
                  <a:schemeClr val="accent1"/>
                </a:solidFill>
              </a:rPr>
              <a:t>, they </a:t>
            </a:r>
            <a:r>
              <a:rPr lang="en-US" b="1" u="sng" dirty="0">
                <a:solidFill>
                  <a:schemeClr val="accent1"/>
                </a:solidFill>
              </a:rPr>
              <a:t>should</a:t>
            </a:r>
            <a:r>
              <a:rPr lang="en-US" dirty="0">
                <a:solidFill>
                  <a:schemeClr val="accent1"/>
                </a:solidFill>
              </a:rPr>
              <a:t> </a:t>
            </a:r>
            <a:r>
              <a:rPr lang="en-US" b="1" dirty="0">
                <a:solidFill>
                  <a:srgbClr val="FF0000"/>
                </a:solidFill>
              </a:rPr>
              <a:t>focus on discovering bugs in the system (defect testing). </a:t>
            </a:r>
          </a:p>
          <a:p>
            <a:pPr lvl="2" algn="just"/>
            <a:r>
              <a:rPr lang="en-US" sz="2800" b="1" dirty="0">
                <a:solidFill>
                  <a:schemeClr val="accent6">
                    <a:lumMod val="50000"/>
                  </a:schemeClr>
                </a:solidFill>
                <a:highlight>
                  <a:srgbClr val="FFFF00"/>
                </a:highlight>
              </a:rPr>
              <a:t>System Testing </a:t>
            </a:r>
            <a:r>
              <a:rPr lang="en-US" sz="2800" b="1" dirty="0">
                <a:solidFill>
                  <a:schemeClr val="accent6">
                    <a:lumMod val="50000"/>
                  </a:schemeClr>
                </a:solidFill>
                <a:highlight>
                  <a:srgbClr val="FFFF00"/>
                </a:highlight>
                <a:sym typeface="Wingdings" panose="05000000000000000000" pitchFamily="2" charset="2"/>
              </a:rPr>
              <a:t> Bugs, DEFECTS</a:t>
            </a:r>
            <a:endParaRPr lang="en-US" sz="2800" b="1" dirty="0">
              <a:solidFill>
                <a:schemeClr val="accent6">
                  <a:lumMod val="50000"/>
                </a:schemeClr>
              </a:solidFill>
              <a:highlight>
                <a:srgbClr val="FFFF00"/>
              </a:highlight>
            </a:endParaRPr>
          </a:p>
          <a:p>
            <a:pPr lvl="1" algn="just"/>
            <a:r>
              <a:rPr lang="en-US" dirty="0">
                <a:solidFill>
                  <a:schemeClr val="accent1"/>
                </a:solidFill>
              </a:rPr>
              <a:t>The objective of </a:t>
            </a:r>
            <a:r>
              <a:rPr lang="en-US" b="1" u="sng" dirty="0">
                <a:solidFill>
                  <a:schemeClr val="tx1"/>
                </a:solidFill>
              </a:rPr>
              <a:t>release testing</a:t>
            </a:r>
            <a:r>
              <a:rPr lang="en-US" b="1" dirty="0">
                <a:solidFill>
                  <a:schemeClr val="tx1"/>
                </a:solidFill>
              </a:rPr>
              <a:t> </a:t>
            </a:r>
            <a:r>
              <a:rPr lang="en-US" dirty="0">
                <a:solidFill>
                  <a:schemeClr val="accent1"/>
                </a:solidFill>
              </a:rPr>
              <a:t>is to check that the system </a:t>
            </a:r>
            <a:r>
              <a:rPr lang="en-US" b="1" u="sng" dirty="0">
                <a:solidFill>
                  <a:srgbClr val="FF0000"/>
                </a:solidFill>
              </a:rPr>
              <a:t>meets its requirements</a:t>
            </a:r>
            <a:r>
              <a:rPr lang="en-US" dirty="0">
                <a:solidFill>
                  <a:schemeClr val="accent1"/>
                </a:solidFill>
              </a:rPr>
              <a:t> and is good enough for external use (validation testing).</a:t>
            </a:r>
          </a:p>
          <a:p>
            <a:pPr lvl="2" algn="just"/>
            <a:r>
              <a:rPr lang="en-US" sz="2800" b="1" dirty="0">
                <a:solidFill>
                  <a:schemeClr val="accent6">
                    <a:lumMod val="50000"/>
                  </a:schemeClr>
                </a:solidFill>
                <a:highlight>
                  <a:srgbClr val="FFFF00"/>
                </a:highlight>
              </a:rPr>
              <a:t>Release Testing </a:t>
            </a:r>
            <a:r>
              <a:rPr lang="en-US" sz="2800" b="1" dirty="0">
                <a:solidFill>
                  <a:schemeClr val="accent6">
                    <a:lumMod val="50000"/>
                  </a:schemeClr>
                </a:solidFill>
                <a:highlight>
                  <a:srgbClr val="FFFF00"/>
                </a:highlight>
                <a:sym typeface="Wingdings" panose="05000000000000000000" pitchFamily="2" charset="2"/>
              </a:rPr>
              <a:t> F/NF Requirements</a:t>
            </a:r>
            <a:endParaRPr lang="en-US" sz="2800" b="1" dirty="0">
              <a:solidFill>
                <a:schemeClr val="accent6">
                  <a:lumMod val="50000"/>
                </a:schemeClr>
              </a:solidFill>
              <a:highlight>
                <a:srgbClr val="FFFF00"/>
              </a:highlight>
            </a:endParaRPr>
          </a:p>
          <a:p>
            <a:pPr lvl="1" algn="just"/>
            <a:endParaRPr lang="en-GB" dirty="0">
              <a:solidFill>
                <a:schemeClr val="accent1"/>
              </a:solidFill>
            </a:endParaRPr>
          </a:p>
          <a:p>
            <a:pPr algn="just"/>
            <a:endParaRPr lang="en-US" dirty="0"/>
          </a:p>
        </p:txBody>
      </p:sp>
    </p:spTree>
  </p:cSld>
  <p:clrMapOvr>
    <a:masterClrMapping/>
  </p:clrMapOvr>
  <p:transition spd="med">
    <p:wipe dir="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Requirements based testing</a:t>
            </a:r>
          </a:p>
        </p:txBody>
      </p:sp>
      <p:sp>
        <p:nvSpPr>
          <p:cNvPr id="3" name="Content Placeholder 2"/>
          <p:cNvSpPr>
            <a:spLocks noGrp="1"/>
          </p:cNvSpPr>
          <p:nvPr>
            <p:ph idx="1"/>
          </p:nvPr>
        </p:nvSpPr>
        <p:spPr/>
        <p:txBody>
          <a:bodyPr/>
          <a:lstStyle/>
          <a:p>
            <a:pPr algn="just"/>
            <a:r>
              <a:rPr lang="en-US" dirty="0"/>
              <a:t>Requirements-based testing involves </a:t>
            </a:r>
            <a:r>
              <a:rPr lang="en-US" b="1" i="1" u="sng" dirty="0">
                <a:solidFill>
                  <a:schemeClr val="accent1"/>
                </a:solidFill>
              </a:rPr>
              <a:t>examining each requirement</a:t>
            </a:r>
            <a:r>
              <a:rPr lang="en-US" dirty="0"/>
              <a:t> and </a:t>
            </a:r>
            <a:r>
              <a:rPr lang="en-US" b="1" i="1" u="sng" dirty="0">
                <a:solidFill>
                  <a:schemeClr val="accent1"/>
                </a:solidFill>
              </a:rPr>
              <a:t>developing a test or tests for it.</a:t>
            </a:r>
          </a:p>
          <a:p>
            <a:pPr algn="just"/>
            <a:r>
              <a:rPr lang="en-US" b="1" dirty="0"/>
              <a:t>Mentcare</a:t>
            </a:r>
            <a:r>
              <a:rPr lang="en-US" dirty="0"/>
              <a:t> system TWO </a:t>
            </a:r>
            <a:r>
              <a:rPr lang="en-US" u="sng" dirty="0"/>
              <a:t>requirements</a:t>
            </a:r>
            <a:r>
              <a:rPr lang="en-US" dirty="0"/>
              <a:t>:</a:t>
            </a:r>
          </a:p>
          <a:p>
            <a:pPr marL="914400" lvl="1" indent="-457200" algn="just">
              <a:buFont typeface="+mj-lt"/>
              <a:buAutoNum type="arabicPeriod"/>
            </a:pPr>
            <a:r>
              <a:rPr lang="en-US" dirty="0"/>
              <a:t>If a patient is known to be allergic to any particular medication, then prescription of that medication </a:t>
            </a:r>
            <a:r>
              <a:rPr lang="en-US" b="1" u="sng" dirty="0"/>
              <a:t>shall give a warning message</a:t>
            </a:r>
            <a:r>
              <a:rPr lang="en-US" dirty="0"/>
              <a:t> being issued to the system user.</a:t>
            </a:r>
            <a:endParaRPr lang="en-GB" dirty="0"/>
          </a:p>
          <a:p>
            <a:pPr marL="914400" lvl="1" indent="-457200" algn="just">
              <a:buFont typeface="+mj-lt"/>
              <a:buAutoNum type="arabicPeriod"/>
            </a:pPr>
            <a:r>
              <a:rPr lang="en-US" dirty="0"/>
              <a:t>If a prescriber (doctor) chooses to ignore an allergy warning, they shall </a:t>
            </a:r>
            <a:r>
              <a:rPr lang="en-US" b="1" u="sng" dirty="0"/>
              <a:t>provide a reason why this has been ignored.</a:t>
            </a:r>
            <a:endParaRPr lang="en-GB" b="1" u="sng" dirty="0"/>
          </a:p>
          <a:p>
            <a:pPr lvl="1" algn="just"/>
            <a:endParaRPr lang="en-US" dirty="0"/>
          </a:p>
        </p:txBody>
      </p:sp>
    </p:spTree>
  </p:cSld>
  <p:clrMapOvr>
    <a:masterClrMapping/>
  </p:clrMapOvr>
  <p:transition spd="med">
    <p:wipe dir="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Requirements tests (examples for test cases)</a:t>
            </a:r>
          </a:p>
        </p:txBody>
      </p:sp>
      <p:sp>
        <p:nvSpPr>
          <p:cNvPr id="3" name="Content Placeholder 2"/>
          <p:cNvSpPr>
            <a:spLocks noGrp="1"/>
          </p:cNvSpPr>
          <p:nvPr>
            <p:ph idx="1"/>
          </p:nvPr>
        </p:nvSpPr>
        <p:spPr>
          <a:xfrm>
            <a:off x="271463" y="1600200"/>
            <a:ext cx="8415337" cy="4686300"/>
          </a:xfrm>
        </p:spPr>
        <p:txBody>
          <a:bodyPr/>
          <a:lstStyle/>
          <a:p>
            <a:pPr algn="just"/>
            <a:r>
              <a:rPr lang="en-US" sz="1800" b="1" dirty="0">
                <a:highlight>
                  <a:srgbClr val="FFFF00"/>
                </a:highlight>
              </a:rPr>
              <a:t>Set up a patient record with a known allergy (</a:t>
            </a:r>
            <a:r>
              <a:rPr lang="en-US" sz="1800" b="1" dirty="0" err="1">
                <a:highlight>
                  <a:srgbClr val="FFFF00"/>
                </a:highlight>
              </a:rPr>
              <a:t>e.g.aspirine</a:t>
            </a:r>
            <a:r>
              <a:rPr lang="en-US" sz="1800" b="1" dirty="0">
                <a:highlight>
                  <a:srgbClr val="FFFF00"/>
                </a:highlight>
              </a:rPr>
              <a:t>). Prescribe the medication to that the patient is allergic to, and check that the warning is issued by the system (Req # 1).</a:t>
            </a:r>
            <a:endParaRPr lang="en-GB" sz="1800" b="1" dirty="0">
              <a:highlight>
                <a:srgbClr val="FFFF00"/>
              </a:highlight>
            </a:endParaRPr>
          </a:p>
          <a:p>
            <a:pPr algn="just"/>
            <a:r>
              <a:rPr lang="en-US" sz="1800" dirty="0"/>
              <a:t>Set up a patient record with no known allergies. Prescribe medication for allergies that are known to exist. Check that a warning message is not issued by the system.</a:t>
            </a:r>
            <a:endParaRPr lang="en-GB" sz="1800" dirty="0"/>
          </a:p>
          <a:p>
            <a:pPr algn="just"/>
            <a:r>
              <a:rPr lang="en-US" sz="1800" dirty="0"/>
              <a:t>Set up a patient record in which allergies to two or more drugs are recorded. Prescribe both of these drugs separately and check that the correct warning message for each drug is issued </a:t>
            </a:r>
            <a:r>
              <a:rPr lang="en-US" sz="1800" b="1" dirty="0">
                <a:highlight>
                  <a:srgbClr val="FFFF00"/>
                </a:highlight>
              </a:rPr>
              <a:t>(Req # 1).</a:t>
            </a:r>
            <a:endParaRPr lang="en-GB" sz="1800" dirty="0"/>
          </a:p>
          <a:p>
            <a:pPr algn="just"/>
            <a:r>
              <a:rPr lang="en-US" sz="1800" b="1" dirty="0">
                <a:highlight>
                  <a:srgbClr val="FFFF00"/>
                </a:highlight>
              </a:rPr>
              <a:t>Prescribe two drugs that the patient is allergic to. Check that two warnings are correctly issued (Req # 1).</a:t>
            </a:r>
            <a:endParaRPr lang="en-GB" sz="1800" b="1" dirty="0">
              <a:highlight>
                <a:srgbClr val="FFFF00"/>
              </a:highlight>
            </a:endParaRPr>
          </a:p>
          <a:p>
            <a:pPr algn="just"/>
            <a:r>
              <a:rPr lang="en-US" sz="1800" dirty="0"/>
              <a:t>Prescribe a drug that issues a warning and overrule that warning. Check that the system requires the user to provide information explaining why the warning was overruled. </a:t>
            </a:r>
          </a:p>
        </p:txBody>
      </p:sp>
    </p:spTree>
  </p:cSld>
  <p:clrMapOvr>
    <a:masterClrMapping/>
  </p:clrMapOvr>
  <p:transition spd="med">
    <p:wipe dir="r"/>
  </p:transition>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F5DC81E-FDCE-47EF-91E7-B9C72A77D9B2}"/>
              </a:ext>
            </a:extLst>
          </p:cNvPr>
          <p:cNvSpPr>
            <a:spLocks noGrp="1"/>
          </p:cNvSpPr>
          <p:nvPr>
            <p:ph type="title"/>
          </p:nvPr>
        </p:nvSpPr>
        <p:spPr>
          <a:xfrm>
            <a:off x="82848" y="44724"/>
            <a:ext cx="8978303" cy="1073960"/>
          </a:xfrm>
        </p:spPr>
        <p:txBody>
          <a:bodyPr/>
          <a:lstStyle/>
          <a:p>
            <a:pPr algn="ctr"/>
            <a:r>
              <a:rPr lang="en-US" sz="1800" dirty="0">
                <a:highlight>
                  <a:srgbClr val="FFFF00"/>
                </a:highlight>
              </a:rPr>
              <a:t>Set up a patient record with a known allergy </a:t>
            </a:r>
            <a:r>
              <a:rPr lang="en-US" sz="2800" dirty="0">
                <a:solidFill>
                  <a:schemeClr val="tx2">
                    <a:lumMod val="60000"/>
                    <a:lumOff val="40000"/>
                  </a:schemeClr>
                </a:solidFill>
                <a:highlight>
                  <a:srgbClr val="FFFF00"/>
                </a:highlight>
              </a:rPr>
              <a:t>(e.g. Statins)</a:t>
            </a:r>
            <a:r>
              <a:rPr lang="en-US" sz="1800" dirty="0">
                <a:highlight>
                  <a:srgbClr val="FFFF00"/>
                </a:highlight>
              </a:rPr>
              <a:t>. Prescribe the medication to that the patient is allergic to, and check that the warning is issued by the system (Req # 1).</a:t>
            </a:r>
            <a:endParaRPr lang="en-US" sz="1800" dirty="0"/>
          </a:p>
        </p:txBody>
      </p:sp>
      <p:sp>
        <p:nvSpPr>
          <p:cNvPr id="4" name="Veri Yer Tutucusu 3">
            <a:extLst>
              <a:ext uri="{FF2B5EF4-FFF2-40B4-BE49-F238E27FC236}">
                <a16:creationId xmlns:a16="http://schemas.microsoft.com/office/drawing/2014/main" id="{C4E0AFFF-9F5D-4AAC-AFF9-758747D19553}"/>
              </a:ext>
            </a:extLst>
          </p:cNvPr>
          <p:cNvSpPr>
            <a:spLocks noGrp="1"/>
          </p:cNvSpPr>
          <p:nvPr>
            <p:ph type="dt" sz="half" idx="10"/>
          </p:nvPr>
        </p:nvSpPr>
        <p:spPr/>
        <p:txBody>
          <a:bodyPr/>
          <a:lstStyle/>
          <a:p>
            <a:r>
              <a:rPr lang="en-GB"/>
              <a:t>30/10/2014</a:t>
            </a:r>
            <a:endParaRPr lang="en-US"/>
          </a:p>
        </p:txBody>
      </p:sp>
      <p:sp>
        <p:nvSpPr>
          <p:cNvPr id="5" name="Alt Bilgi Yer Tutucusu 4">
            <a:extLst>
              <a:ext uri="{FF2B5EF4-FFF2-40B4-BE49-F238E27FC236}">
                <a16:creationId xmlns:a16="http://schemas.microsoft.com/office/drawing/2014/main" id="{D9E210D1-FCA0-4393-B34A-BD1E5CA89E1F}"/>
              </a:ext>
            </a:extLst>
          </p:cNvPr>
          <p:cNvSpPr>
            <a:spLocks noGrp="1"/>
          </p:cNvSpPr>
          <p:nvPr>
            <p:ph type="ftr" sz="quarter" idx="11"/>
          </p:nvPr>
        </p:nvSpPr>
        <p:spPr/>
        <p:txBody>
          <a:bodyPr/>
          <a:lstStyle/>
          <a:p>
            <a:r>
              <a:rPr lang="en-US"/>
              <a:t>Chapter 8 Software Testing</a:t>
            </a:r>
          </a:p>
        </p:txBody>
      </p:sp>
      <p:sp>
        <p:nvSpPr>
          <p:cNvPr id="6" name="Slayt Numarası Yer Tutucusu 5">
            <a:extLst>
              <a:ext uri="{FF2B5EF4-FFF2-40B4-BE49-F238E27FC236}">
                <a16:creationId xmlns:a16="http://schemas.microsoft.com/office/drawing/2014/main" id="{E6F64ACA-B436-4F1A-A8EA-2B3EC708C4C7}"/>
              </a:ext>
            </a:extLst>
          </p:cNvPr>
          <p:cNvSpPr>
            <a:spLocks noGrp="1"/>
          </p:cNvSpPr>
          <p:nvPr>
            <p:ph type="sldNum" sz="quarter" idx="12"/>
          </p:nvPr>
        </p:nvSpPr>
        <p:spPr/>
        <p:txBody>
          <a:bodyPr/>
          <a:lstStyle/>
          <a:p>
            <a:fld id="{CB105B8D-1C36-1C40-961B-CAAB1DD98B28}" type="slidenum">
              <a:rPr lang="en-US" smtClean="0"/>
              <a:pPr/>
              <a:t>64</a:t>
            </a:fld>
            <a:endParaRPr lang="en-US"/>
          </a:p>
        </p:txBody>
      </p:sp>
      <p:sp>
        <p:nvSpPr>
          <p:cNvPr id="7" name="Ok: Aşağı 6">
            <a:extLst>
              <a:ext uri="{FF2B5EF4-FFF2-40B4-BE49-F238E27FC236}">
                <a16:creationId xmlns:a16="http://schemas.microsoft.com/office/drawing/2014/main" id="{A3FC9A99-B41A-4341-855B-1310D4B6DE95}"/>
              </a:ext>
            </a:extLst>
          </p:cNvPr>
          <p:cNvSpPr/>
          <p:nvPr/>
        </p:nvSpPr>
        <p:spPr>
          <a:xfrm>
            <a:off x="5239133" y="1168932"/>
            <a:ext cx="1429901" cy="981906"/>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152" name="Picture 8" descr="Screen-shot of a drug allergy alert in the inpatient electronic health... |  Download Scientific Diagram">
            <a:extLst>
              <a:ext uri="{FF2B5EF4-FFF2-40B4-BE49-F238E27FC236}">
                <a16:creationId xmlns:a16="http://schemas.microsoft.com/office/drawing/2014/main" id="{F86296CC-474C-4A02-B459-887B6C2AA5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340" y="2556379"/>
            <a:ext cx="7324725" cy="3771900"/>
          </a:xfrm>
          <a:prstGeom prst="rect">
            <a:avLst/>
          </a:prstGeom>
          <a:noFill/>
          <a:extLst>
            <a:ext uri="{909E8E84-426E-40DD-AFC4-6F175D3DCCD1}">
              <a14:hiddenFill xmlns:a14="http://schemas.microsoft.com/office/drawing/2010/main">
                <a:solidFill>
                  <a:srgbClr val="FFFFFF"/>
                </a:solidFill>
              </a14:hiddenFill>
            </a:ext>
          </a:extLst>
        </p:spPr>
      </p:pic>
      <p:sp>
        <p:nvSpPr>
          <p:cNvPr id="13" name="Dikdörtgen 12">
            <a:extLst>
              <a:ext uri="{FF2B5EF4-FFF2-40B4-BE49-F238E27FC236}">
                <a16:creationId xmlns:a16="http://schemas.microsoft.com/office/drawing/2014/main" id="{E1BADF59-30E6-43ED-8A51-36E2732B8FC0}"/>
              </a:ext>
            </a:extLst>
          </p:cNvPr>
          <p:cNvSpPr/>
          <p:nvPr/>
        </p:nvSpPr>
        <p:spPr>
          <a:xfrm>
            <a:off x="326187" y="1627618"/>
            <a:ext cx="3241593" cy="523220"/>
          </a:xfrm>
          <a:prstGeom prst="rect">
            <a:avLst/>
          </a:prstGeom>
        </p:spPr>
        <p:txBody>
          <a:bodyPr wrap="none">
            <a:spAutoFit/>
          </a:bodyPr>
          <a:lstStyle/>
          <a:p>
            <a:r>
              <a:rPr lang="en-US" sz="2800" b="1" dirty="0">
                <a:solidFill>
                  <a:schemeClr val="tx2">
                    <a:lumMod val="60000"/>
                    <a:lumOff val="40000"/>
                  </a:schemeClr>
                </a:solidFill>
                <a:highlight>
                  <a:srgbClr val="FFFF00"/>
                </a:highlight>
                <a:latin typeface="Arial"/>
                <a:ea typeface="ＭＳ Ｐゴシック" charset="-128"/>
                <a:cs typeface="Arial"/>
              </a:rPr>
              <a:t>Prescribe: Statins</a:t>
            </a:r>
          </a:p>
        </p:txBody>
      </p:sp>
    </p:spTree>
    <p:extLst>
      <p:ext uri="{BB962C8B-B14F-4D97-AF65-F5344CB8AC3E}">
        <p14:creationId xmlns:p14="http://schemas.microsoft.com/office/powerpoint/2010/main" val="3609772700"/>
      </p:ext>
    </p:extLst>
  </p:cSld>
  <p:clrMapOvr>
    <a:masterClrMapping/>
  </p:clrMapOvr>
  <p:transition spd="med">
    <p:wipe dir="r"/>
  </p:transition>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F5DC81E-FDCE-47EF-91E7-B9C72A77D9B2}"/>
              </a:ext>
            </a:extLst>
          </p:cNvPr>
          <p:cNvSpPr>
            <a:spLocks noGrp="1"/>
          </p:cNvSpPr>
          <p:nvPr>
            <p:ph type="title"/>
          </p:nvPr>
        </p:nvSpPr>
        <p:spPr>
          <a:xfrm>
            <a:off x="104327" y="73643"/>
            <a:ext cx="8978303" cy="938948"/>
          </a:xfrm>
        </p:spPr>
        <p:txBody>
          <a:bodyPr/>
          <a:lstStyle/>
          <a:p>
            <a:pPr algn="ctr"/>
            <a:r>
              <a:rPr lang="en-US" sz="1800" dirty="0">
                <a:highlight>
                  <a:srgbClr val="FFFF00"/>
                </a:highlight>
              </a:rPr>
              <a:t>Set up a patient record in which allergies to </a:t>
            </a:r>
            <a:r>
              <a:rPr lang="en-US" sz="2800" dirty="0">
                <a:solidFill>
                  <a:schemeClr val="tx2">
                    <a:lumMod val="60000"/>
                    <a:lumOff val="40000"/>
                  </a:schemeClr>
                </a:solidFill>
                <a:highlight>
                  <a:srgbClr val="FFFF00"/>
                </a:highlight>
              </a:rPr>
              <a:t>two or more </a:t>
            </a:r>
            <a:r>
              <a:rPr lang="en-US" sz="1800" dirty="0">
                <a:highlight>
                  <a:srgbClr val="FFFF00"/>
                </a:highlight>
              </a:rPr>
              <a:t>drugs are recorded. Prescribe both of these drugs separately and check that the correct warning message for each drug is issued (Req # 1).</a:t>
            </a:r>
            <a:endParaRPr lang="en-US" sz="1800" dirty="0"/>
          </a:p>
        </p:txBody>
      </p:sp>
      <p:sp>
        <p:nvSpPr>
          <p:cNvPr id="4" name="Veri Yer Tutucusu 3">
            <a:extLst>
              <a:ext uri="{FF2B5EF4-FFF2-40B4-BE49-F238E27FC236}">
                <a16:creationId xmlns:a16="http://schemas.microsoft.com/office/drawing/2014/main" id="{C4E0AFFF-9F5D-4AAC-AFF9-758747D19553}"/>
              </a:ext>
            </a:extLst>
          </p:cNvPr>
          <p:cNvSpPr>
            <a:spLocks noGrp="1"/>
          </p:cNvSpPr>
          <p:nvPr>
            <p:ph type="dt" sz="half" idx="10"/>
          </p:nvPr>
        </p:nvSpPr>
        <p:spPr/>
        <p:txBody>
          <a:bodyPr/>
          <a:lstStyle/>
          <a:p>
            <a:r>
              <a:rPr lang="en-GB"/>
              <a:t>30/10/2014</a:t>
            </a:r>
            <a:endParaRPr lang="en-US"/>
          </a:p>
        </p:txBody>
      </p:sp>
      <p:sp>
        <p:nvSpPr>
          <p:cNvPr id="5" name="Alt Bilgi Yer Tutucusu 4">
            <a:extLst>
              <a:ext uri="{FF2B5EF4-FFF2-40B4-BE49-F238E27FC236}">
                <a16:creationId xmlns:a16="http://schemas.microsoft.com/office/drawing/2014/main" id="{D9E210D1-FCA0-4393-B34A-BD1E5CA89E1F}"/>
              </a:ext>
            </a:extLst>
          </p:cNvPr>
          <p:cNvSpPr>
            <a:spLocks noGrp="1"/>
          </p:cNvSpPr>
          <p:nvPr>
            <p:ph type="ftr" sz="quarter" idx="11"/>
          </p:nvPr>
        </p:nvSpPr>
        <p:spPr/>
        <p:txBody>
          <a:bodyPr/>
          <a:lstStyle/>
          <a:p>
            <a:r>
              <a:rPr lang="en-US"/>
              <a:t>Chapter 8 Software Testing</a:t>
            </a:r>
          </a:p>
        </p:txBody>
      </p:sp>
      <p:sp>
        <p:nvSpPr>
          <p:cNvPr id="6" name="Slayt Numarası Yer Tutucusu 5">
            <a:extLst>
              <a:ext uri="{FF2B5EF4-FFF2-40B4-BE49-F238E27FC236}">
                <a16:creationId xmlns:a16="http://schemas.microsoft.com/office/drawing/2014/main" id="{E6F64ACA-B436-4F1A-A8EA-2B3EC708C4C7}"/>
              </a:ext>
            </a:extLst>
          </p:cNvPr>
          <p:cNvSpPr>
            <a:spLocks noGrp="1"/>
          </p:cNvSpPr>
          <p:nvPr>
            <p:ph type="sldNum" sz="quarter" idx="12"/>
          </p:nvPr>
        </p:nvSpPr>
        <p:spPr/>
        <p:txBody>
          <a:bodyPr/>
          <a:lstStyle/>
          <a:p>
            <a:fld id="{CB105B8D-1C36-1C40-961B-CAAB1DD98B28}" type="slidenum">
              <a:rPr lang="en-US" smtClean="0"/>
              <a:pPr/>
              <a:t>65</a:t>
            </a:fld>
            <a:endParaRPr lang="en-US"/>
          </a:p>
        </p:txBody>
      </p:sp>
      <p:pic>
        <p:nvPicPr>
          <p:cNvPr id="6148" name="Picture 4" descr="A cross-sectional observational study of high override rates of drug  allergy alerts in inpatient and outpatient settings, and opportunities for  improvement | BMJ Quality &amp; Safety">
            <a:extLst>
              <a:ext uri="{FF2B5EF4-FFF2-40B4-BE49-F238E27FC236}">
                <a16:creationId xmlns:a16="http://schemas.microsoft.com/office/drawing/2014/main" id="{58A2E92F-63CF-471A-BFF3-9B0E724C6A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 y="2192337"/>
            <a:ext cx="9144000" cy="4665663"/>
          </a:xfrm>
          <a:prstGeom prst="rect">
            <a:avLst/>
          </a:prstGeom>
          <a:noFill/>
          <a:extLst>
            <a:ext uri="{909E8E84-426E-40DD-AFC4-6F175D3DCCD1}">
              <a14:hiddenFill xmlns:a14="http://schemas.microsoft.com/office/drawing/2010/main">
                <a:solidFill>
                  <a:srgbClr val="FFFFFF"/>
                </a:solidFill>
              </a14:hiddenFill>
            </a:ext>
          </a:extLst>
        </p:spPr>
      </p:pic>
      <p:sp>
        <p:nvSpPr>
          <p:cNvPr id="7" name="Ok: Aşağı 6">
            <a:extLst>
              <a:ext uri="{FF2B5EF4-FFF2-40B4-BE49-F238E27FC236}">
                <a16:creationId xmlns:a16="http://schemas.microsoft.com/office/drawing/2014/main" id="{A3FC9A99-B41A-4341-855B-1310D4B6DE95}"/>
              </a:ext>
            </a:extLst>
          </p:cNvPr>
          <p:cNvSpPr/>
          <p:nvPr/>
        </p:nvSpPr>
        <p:spPr>
          <a:xfrm>
            <a:off x="5239133" y="1111511"/>
            <a:ext cx="1429901" cy="981906"/>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Dikdörtgen 7">
            <a:extLst>
              <a:ext uri="{FF2B5EF4-FFF2-40B4-BE49-F238E27FC236}">
                <a16:creationId xmlns:a16="http://schemas.microsoft.com/office/drawing/2014/main" id="{88614980-E263-4109-8DD0-50AF146193FC}"/>
              </a:ext>
            </a:extLst>
          </p:cNvPr>
          <p:cNvSpPr/>
          <p:nvPr/>
        </p:nvSpPr>
        <p:spPr>
          <a:xfrm>
            <a:off x="221860" y="1168932"/>
            <a:ext cx="4794902" cy="1231106"/>
          </a:xfrm>
          <a:prstGeom prst="rect">
            <a:avLst/>
          </a:prstGeom>
        </p:spPr>
        <p:txBody>
          <a:bodyPr wrap="none">
            <a:spAutoFit/>
          </a:bodyPr>
          <a:lstStyle/>
          <a:p>
            <a:r>
              <a:rPr lang="en-US" sz="2800" b="1" dirty="0">
                <a:solidFill>
                  <a:schemeClr val="tx2">
                    <a:lumMod val="60000"/>
                    <a:lumOff val="40000"/>
                  </a:schemeClr>
                </a:solidFill>
                <a:highlight>
                  <a:srgbClr val="FFFF00"/>
                </a:highlight>
                <a:latin typeface="Arial"/>
                <a:ea typeface="ＭＳ Ｐゴシック" charset="-128"/>
                <a:cs typeface="Arial"/>
              </a:rPr>
              <a:t>1</a:t>
            </a:r>
            <a:r>
              <a:rPr lang="en-US" sz="2800" b="1" baseline="30000" dirty="0">
                <a:solidFill>
                  <a:schemeClr val="tx2">
                    <a:lumMod val="60000"/>
                    <a:lumOff val="40000"/>
                  </a:schemeClr>
                </a:solidFill>
                <a:highlight>
                  <a:srgbClr val="FFFF00"/>
                </a:highlight>
                <a:latin typeface="Arial"/>
                <a:ea typeface="ＭＳ Ｐゴシック" charset="-128"/>
                <a:cs typeface="Arial"/>
              </a:rPr>
              <a:t>ST</a:t>
            </a:r>
            <a:r>
              <a:rPr lang="en-US" sz="2800" b="1" dirty="0">
                <a:solidFill>
                  <a:schemeClr val="tx2">
                    <a:lumMod val="60000"/>
                    <a:lumOff val="40000"/>
                  </a:schemeClr>
                </a:solidFill>
                <a:highlight>
                  <a:srgbClr val="FFFF00"/>
                </a:highlight>
                <a:latin typeface="Arial"/>
                <a:ea typeface="ＭＳ Ｐゴシック" charset="-128"/>
                <a:cs typeface="Arial"/>
              </a:rPr>
              <a:t> Prescribe: PERCOCET</a:t>
            </a:r>
          </a:p>
          <a:p>
            <a:r>
              <a:rPr lang="en-US" sz="2800" b="1" dirty="0">
                <a:solidFill>
                  <a:schemeClr val="tx2">
                    <a:lumMod val="60000"/>
                    <a:lumOff val="40000"/>
                  </a:schemeClr>
                </a:solidFill>
                <a:highlight>
                  <a:srgbClr val="FFFF00"/>
                </a:highlight>
                <a:latin typeface="Arial"/>
                <a:ea typeface="ＭＳ Ｐゴシック" charset="-128"/>
                <a:cs typeface="Arial"/>
              </a:rPr>
              <a:t>2</a:t>
            </a:r>
            <a:r>
              <a:rPr lang="en-US" sz="2800" b="1" baseline="30000" dirty="0">
                <a:solidFill>
                  <a:schemeClr val="tx2">
                    <a:lumMod val="60000"/>
                    <a:lumOff val="40000"/>
                  </a:schemeClr>
                </a:solidFill>
                <a:highlight>
                  <a:srgbClr val="FFFF00"/>
                </a:highlight>
                <a:latin typeface="Arial"/>
                <a:ea typeface="ＭＳ Ｐゴシック" charset="-128"/>
                <a:cs typeface="Arial"/>
              </a:rPr>
              <a:t>ND</a:t>
            </a:r>
            <a:r>
              <a:rPr lang="en-US" sz="2800" b="1" dirty="0">
                <a:solidFill>
                  <a:schemeClr val="tx2">
                    <a:lumMod val="60000"/>
                    <a:lumOff val="40000"/>
                  </a:schemeClr>
                </a:solidFill>
                <a:highlight>
                  <a:srgbClr val="FFFF00"/>
                </a:highlight>
                <a:latin typeface="Arial"/>
                <a:ea typeface="ＭＳ Ｐゴシック" charset="-128"/>
                <a:cs typeface="Arial"/>
              </a:rPr>
              <a:t>  Prescribe: CODEINE</a:t>
            </a:r>
          </a:p>
          <a:p>
            <a:endParaRPr lang="en-US" dirty="0">
              <a:highlight>
                <a:srgbClr val="FFFF00"/>
              </a:highlight>
            </a:endParaRPr>
          </a:p>
        </p:txBody>
      </p:sp>
    </p:spTree>
    <p:extLst>
      <p:ext uri="{BB962C8B-B14F-4D97-AF65-F5344CB8AC3E}">
        <p14:creationId xmlns:p14="http://schemas.microsoft.com/office/powerpoint/2010/main" val="3583048971"/>
      </p:ext>
    </p:extLst>
  </p:cSld>
  <p:clrMapOvr>
    <a:masterClrMapping/>
  </p:clrMapOvr>
  <p:transition spd="med">
    <p:wipe dir="r"/>
  </p:transition>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F5DC81E-FDCE-47EF-91E7-B9C72A77D9B2}"/>
              </a:ext>
            </a:extLst>
          </p:cNvPr>
          <p:cNvSpPr>
            <a:spLocks noGrp="1"/>
          </p:cNvSpPr>
          <p:nvPr>
            <p:ph type="title"/>
          </p:nvPr>
        </p:nvSpPr>
        <p:spPr>
          <a:xfrm>
            <a:off x="104327" y="136525"/>
            <a:ext cx="8978303" cy="876066"/>
          </a:xfrm>
        </p:spPr>
        <p:txBody>
          <a:bodyPr/>
          <a:lstStyle/>
          <a:p>
            <a:pPr algn="ctr"/>
            <a:r>
              <a:rPr lang="en-US" sz="1800" dirty="0">
                <a:highlight>
                  <a:srgbClr val="FFFF00"/>
                </a:highlight>
              </a:rPr>
              <a:t>Prescribe </a:t>
            </a:r>
            <a:r>
              <a:rPr lang="en-US" sz="2800" dirty="0">
                <a:solidFill>
                  <a:schemeClr val="tx2">
                    <a:lumMod val="60000"/>
                    <a:lumOff val="40000"/>
                  </a:schemeClr>
                </a:solidFill>
                <a:highlight>
                  <a:srgbClr val="FFFF00"/>
                </a:highlight>
              </a:rPr>
              <a:t>two drugs </a:t>
            </a:r>
            <a:r>
              <a:rPr lang="en-US" sz="1800" dirty="0">
                <a:highlight>
                  <a:srgbClr val="FFFF00"/>
                </a:highlight>
              </a:rPr>
              <a:t>that the patient is allergic to. Check that two warnings are correctly issued (Req # 1).</a:t>
            </a:r>
            <a:endParaRPr lang="en-GB" sz="1800" dirty="0">
              <a:highlight>
                <a:srgbClr val="FFFF00"/>
              </a:highlight>
            </a:endParaRPr>
          </a:p>
        </p:txBody>
      </p:sp>
      <p:sp>
        <p:nvSpPr>
          <p:cNvPr id="4" name="Veri Yer Tutucusu 3">
            <a:extLst>
              <a:ext uri="{FF2B5EF4-FFF2-40B4-BE49-F238E27FC236}">
                <a16:creationId xmlns:a16="http://schemas.microsoft.com/office/drawing/2014/main" id="{C4E0AFFF-9F5D-4AAC-AFF9-758747D19553}"/>
              </a:ext>
            </a:extLst>
          </p:cNvPr>
          <p:cNvSpPr>
            <a:spLocks noGrp="1"/>
          </p:cNvSpPr>
          <p:nvPr>
            <p:ph type="dt" sz="half" idx="10"/>
          </p:nvPr>
        </p:nvSpPr>
        <p:spPr/>
        <p:txBody>
          <a:bodyPr/>
          <a:lstStyle/>
          <a:p>
            <a:r>
              <a:rPr lang="en-GB"/>
              <a:t>30/10/2014</a:t>
            </a:r>
            <a:endParaRPr lang="en-US"/>
          </a:p>
        </p:txBody>
      </p:sp>
      <p:sp>
        <p:nvSpPr>
          <p:cNvPr id="5" name="Alt Bilgi Yer Tutucusu 4">
            <a:extLst>
              <a:ext uri="{FF2B5EF4-FFF2-40B4-BE49-F238E27FC236}">
                <a16:creationId xmlns:a16="http://schemas.microsoft.com/office/drawing/2014/main" id="{D9E210D1-FCA0-4393-B34A-BD1E5CA89E1F}"/>
              </a:ext>
            </a:extLst>
          </p:cNvPr>
          <p:cNvSpPr>
            <a:spLocks noGrp="1"/>
          </p:cNvSpPr>
          <p:nvPr>
            <p:ph type="ftr" sz="quarter" idx="11"/>
          </p:nvPr>
        </p:nvSpPr>
        <p:spPr/>
        <p:txBody>
          <a:bodyPr/>
          <a:lstStyle/>
          <a:p>
            <a:r>
              <a:rPr lang="en-US"/>
              <a:t>Chapter 8 Software Testing</a:t>
            </a:r>
          </a:p>
        </p:txBody>
      </p:sp>
      <p:sp>
        <p:nvSpPr>
          <p:cNvPr id="6" name="Slayt Numarası Yer Tutucusu 5">
            <a:extLst>
              <a:ext uri="{FF2B5EF4-FFF2-40B4-BE49-F238E27FC236}">
                <a16:creationId xmlns:a16="http://schemas.microsoft.com/office/drawing/2014/main" id="{E6F64ACA-B436-4F1A-A8EA-2B3EC708C4C7}"/>
              </a:ext>
            </a:extLst>
          </p:cNvPr>
          <p:cNvSpPr>
            <a:spLocks noGrp="1"/>
          </p:cNvSpPr>
          <p:nvPr>
            <p:ph type="sldNum" sz="quarter" idx="12"/>
          </p:nvPr>
        </p:nvSpPr>
        <p:spPr/>
        <p:txBody>
          <a:bodyPr/>
          <a:lstStyle/>
          <a:p>
            <a:fld id="{CB105B8D-1C36-1C40-961B-CAAB1DD98B28}" type="slidenum">
              <a:rPr lang="en-US" smtClean="0"/>
              <a:pPr/>
              <a:t>66</a:t>
            </a:fld>
            <a:endParaRPr lang="en-US"/>
          </a:p>
        </p:txBody>
      </p:sp>
      <p:pic>
        <p:nvPicPr>
          <p:cNvPr id="6148" name="Picture 4" descr="A cross-sectional observational study of high override rates of drug  allergy alerts in inpatient and outpatient settings, and opportunities for  improvement | BMJ Quality &amp; Safety">
            <a:extLst>
              <a:ext uri="{FF2B5EF4-FFF2-40B4-BE49-F238E27FC236}">
                <a16:creationId xmlns:a16="http://schemas.microsoft.com/office/drawing/2014/main" id="{58A2E92F-63CF-471A-BFF3-9B0E724C6A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 y="2192337"/>
            <a:ext cx="9144000" cy="4665663"/>
          </a:xfrm>
          <a:prstGeom prst="rect">
            <a:avLst/>
          </a:prstGeom>
          <a:noFill/>
          <a:extLst>
            <a:ext uri="{909E8E84-426E-40DD-AFC4-6F175D3DCCD1}">
              <a14:hiddenFill xmlns:a14="http://schemas.microsoft.com/office/drawing/2010/main">
                <a:solidFill>
                  <a:srgbClr val="FFFFFF"/>
                </a:solidFill>
              </a14:hiddenFill>
            </a:ext>
          </a:extLst>
        </p:spPr>
      </p:pic>
      <p:sp>
        <p:nvSpPr>
          <p:cNvPr id="7" name="Ok: Aşağı 6">
            <a:extLst>
              <a:ext uri="{FF2B5EF4-FFF2-40B4-BE49-F238E27FC236}">
                <a16:creationId xmlns:a16="http://schemas.microsoft.com/office/drawing/2014/main" id="{A3FC9A99-B41A-4341-855B-1310D4B6DE95}"/>
              </a:ext>
            </a:extLst>
          </p:cNvPr>
          <p:cNvSpPr/>
          <p:nvPr/>
        </p:nvSpPr>
        <p:spPr>
          <a:xfrm>
            <a:off x="7609772" y="1116703"/>
            <a:ext cx="1429901" cy="981906"/>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Dikdörtgen 7">
            <a:extLst>
              <a:ext uri="{FF2B5EF4-FFF2-40B4-BE49-F238E27FC236}">
                <a16:creationId xmlns:a16="http://schemas.microsoft.com/office/drawing/2014/main" id="{7FF5D572-FB42-4D9B-9B61-128928125202}"/>
              </a:ext>
            </a:extLst>
          </p:cNvPr>
          <p:cNvSpPr/>
          <p:nvPr/>
        </p:nvSpPr>
        <p:spPr>
          <a:xfrm>
            <a:off x="104327" y="1342286"/>
            <a:ext cx="7388561" cy="523220"/>
          </a:xfrm>
          <a:prstGeom prst="rect">
            <a:avLst/>
          </a:prstGeom>
        </p:spPr>
        <p:txBody>
          <a:bodyPr wrap="none">
            <a:spAutoFit/>
          </a:bodyPr>
          <a:lstStyle/>
          <a:p>
            <a:r>
              <a:rPr lang="en-US" sz="2800" b="1" dirty="0">
                <a:solidFill>
                  <a:schemeClr val="tx2">
                    <a:lumMod val="60000"/>
                    <a:lumOff val="40000"/>
                  </a:schemeClr>
                </a:solidFill>
                <a:highlight>
                  <a:srgbClr val="FFFF00"/>
                </a:highlight>
                <a:latin typeface="Arial"/>
                <a:ea typeface="ＭＳ Ｐゴシック" charset="-128"/>
                <a:cs typeface="Arial"/>
              </a:rPr>
              <a:t>Prescribe both: PERCOCET and CODEINE</a:t>
            </a:r>
          </a:p>
        </p:txBody>
      </p:sp>
    </p:spTree>
    <p:extLst>
      <p:ext uri="{BB962C8B-B14F-4D97-AF65-F5344CB8AC3E}">
        <p14:creationId xmlns:p14="http://schemas.microsoft.com/office/powerpoint/2010/main" val="1051448687"/>
      </p:ext>
    </p:extLst>
  </p:cSld>
  <p:clrMapOvr>
    <a:masterClrMapping/>
  </p:clrMapOvr>
  <p:transition spd="med">
    <p:wipe dir="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usage scenario for the </a:t>
            </a:r>
            <a:r>
              <a:rPr lang="en-GB" dirty="0"/>
              <a:t>Mentcare system</a:t>
            </a:r>
            <a:endParaRPr lang="en-US" dirty="0"/>
          </a:p>
        </p:txBody>
      </p:sp>
      <p:sp>
        <p:nvSpPr>
          <p:cNvPr id="6" name="Rectangle 5"/>
          <p:cNvSpPr/>
          <p:nvPr/>
        </p:nvSpPr>
        <p:spPr>
          <a:xfrm>
            <a:off x="405036" y="1517740"/>
            <a:ext cx="8419328" cy="4815553"/>
          </a:xfrm>
          <a:prstGeom prst="rect">
            <a:avLst/>
          </a:prstGeom>
        </p:spPr>
        <p:txBody>
          <a:bodyPr wrap="square">
            <a:spAutoFit/>
          </a:bodyPr>
          <a:lstStyle/>
          <a:p>
            <a:pPr algn="just">
              <a:spcAft>
                <a:spcPts val="600"/>
              </a:spcAft>
            </a:pPr>
            <a:r>
              <a:rPr lang="en-GB" sz="1600" dirty="0"/>
              <a:t>George is a nurse who specializes in mental healthcare. One of his responsibilities is to visit patients at home to check that their treatment is effective and that they are not suffering from medication side effects.</a:t>
            </a:r>
          </a:p>
          <a:p>
            <a:pPr algn="just">
              <a:spcAft>
                <a:spcPts val="600"/>
              </a:spcAft>
            </a:pPr>
            <a:r>
              <a:rPr lang="en-GB" sz="1600" dirty="0"/>
              <a:t>On a day for home visits, George logs into the Mentcare system and uses it to print his schedule of home visits for that day, along with summary information about the patients to be visited. He requests that the records for these patients be downloaded to his laptop. He is prompted for his key phrase to encrypt the records on the laptop.</a:t>
            </a:r>
          </a:p>
          <a:p>
            <a:pPr algn="just">
              <a:spcAft>
                <a:spcPts val="600"/>
              </a:spcAft>
            </a:pPr>
            <a:r>
              <a:rPr lang="en-GB" sz="1600" dirty="0"/>
              <a:t>One of the patients that he visits is Jim, who is being treated with medication for depression. Jim feels that the medication is helping him but believes that it has the side effect of keeping him awake at night. George looks up Jim’s record and is prompted for his key phrase to decrypt the record. He checks the drug prescribed and queries its side effects. Sleeplessness is a known side effect so he notes the problem in Jim’s record and suggests that he visits the clinic to have his medication changed. Jim agrees so George enters a prompt to call him when he gets back to the clinic to make an appointment with a physician. George ends the consultation and the system re-encrypts Jim’s record.</a:t>
            </a:r>
          </a:p>
          <a:p>
            <a:pPr algn="just"/>
            <a:r>
              <a:rPr lang="en-GB" sz="1600" dirty="0"/>
              <a:t>After, finishing his consultations, George returns to the clinic and uploads the records of patients visited to the database. The system generates a call list for George of those patients who He has to contact for follow-up information and make clinic appointments.</a:t>
            </a:r>
          </a:p>
        </p:txBody>
      </p:sp>
    </p:spTree>
  </p:cSld>
  <p:clrMapOvr>
    <a:masterClrMapping/>
  </p:clrMapOvr>
  <p:transition spd="med">
    <p:wipe dir="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These features tested by scenario</a:t>
            </a:r>
          </a:p>
        </p:txBody>
      </p:sp>
      <p:sp>
        <p:nvSpPr>
          <p:cNvPr id="3" name="Content Placeholder 2"/>
          <p:cNvSpPr>
            <a:spLocks noGrp="1"/>
          </p:cNvSpPr>
          <p:nvPr>
            <p:ph idx="1"/>
          </p:nvPr>
        </p:nvSpPr>
        <p:spPr>
          <a:xfrm>
            <a:off x="342899" y="1600199"/>
            <a:ext cx="8543351" cy="5113583"/>
          </a:xfrm>
        </p:spPr>
        <p:txBody>
          <a:bodyPr/>
          <a:lstStyle/>
          <a:p>
            <a:pPr marL="457200" indent="-457200" algn="just">
              <a:buFont typeface="+mj-lt"/>
              <a:buAutoNum type="arabicPeriod"/>
            </a:pPr>
            <a:r>
              <a:rPr lang="en-US" b="1" u="sng" dirty="0"/>
              <a:t>Authentication</a:t>
            </a:r>
            <a:r>
              <a:rPr lang="en-US" dirty="0"/>
              <a:t> by logging on to the system.</a:t>
            </a:r>
            <a:endParaRPr lang="en-GB" dirty="0"/>
          </a:p>
          <a:p>
            <a:pPr marL="457200" indent="-457200" algn="just">
              <a:buFont typeface="+mj-lt"/>
              <a:buAutoNum type="arabicPeriod"/>
            </a:pPr>
            <a:r>
              <a:rPr lang="en-US" b="1" u="sng" dirty="0"/>
              <a:t>Downloading</a:t>
            </a:r>
            <a:r>
              <a:rPr lang="en-US" dirty="0"/>
              <a:t> and </a:t>
            </a:r>
            <a:r>
              <a:rPr lang="en-US" b="1" u="sng" dirty="0"/>
              <a:t>uploading</a:t>
            </a:r>
            <a:r>
              <a:rPr lang="en-US" dirty="0"/>
              <a:t> of specified patient </a:t>
            </a:r>
            <a:r>
              <a:rPr lang="en-US" b="1" u="sng" dirty="0"/>
              <a:t>records</a:t>
            </a:r>
            <a:r>
              <a:rPr lang="en-US" dirty="0"/>
              <a:t> to a laptop.</a:t>
            </a:r>
            <a:endParaRPr lang="en-GB" dirty="0"/>
          </a:p>
          <a:p>
            <a:pPr marL="457200" indent="-457200" algn="just">
              <a:buFont typeface="+mj-lt"/>
              <a:buAutoNum type="arabicPeriod"/>
            </a:pPr>
            <a:r>
              <a:rPr lang="en-US" dirty="0"/>
              <a:t>Home visit </a:t>
            </a:r>
            <a:r>
              <a:rPr lang="en-US" b="1" u="sng" dirty="0"/>
              <a:t>scheduling</a:t>
            </a:r>
            <a:r>
              <a:rPr lang="en-US" dirty="0"/>
              <a:t>.</a:t>
            </a:r>
            <a:endParaRPr lang="en-GB" dirty="0"/>
          </a:p>
          <a:p>
            <a:pPr marL="457200" indent="-457200" algn="just">
              <a:buFont typeface="+mj-lt"/>
              <a:buAutoNum type="arabicPeriod"/>
            </a:pPr>
            <a:r>
              <a:rPr lang="en-US" b="1" u="sng" dirty="0"/>
              <a:t>Encryption</a:t>
            </a:r>
            <a:r>
              <a:rPr lang="en-US" dirty="0"/>
              <a:t> and </a:t>
            </a:r>
            <a:r>
              <a:rPr lang="en-US" b="1" u="sng" dirty="0"/>
              <a:t>decryption</a:t>
            </a:r>
            <a:r>
              <a:rPr lang="en-US" dirty="0"/>
              <a:t> of patient records on a mobile device. </a:t>
            </a:r>
            <a:endParaRPr lang="en-GB" dirty="0"/>
          </a:p>
          <a:p>
            <a:pPr marL="457200" indent="-457200" algn="just">
              <a:buFont typeface="+mj-lt"/>
              <a:buAutoNum type="arabicPeriod"/>
            </a:pPr>
            <a:r>
              <a:rPr lang="en-US" b="1" u="sng" dirty="0"/>
              <a:t>Record retrieval </a:t>
            </a:r>
            <a:r>
              <a:rPr lang="en-US" dirty="0"/>
              <a:t>and </a:t>
            </a:r>
            <a:r>
              <a:rPr lang="en-US" b="1" u="sng" dirty="0"/>
              <a:t>modifications</a:t>
            </a:r>
            <a:r>
              <a:rPr lang="en-US" dirty="0"/>
              <a:t>.</a:t>
            </a:r>
            <a:endParaRPr lang="en-GB" dirty="0"/>
          </a:p>
          <a:p>
            <a:pPr marL="457200" indent="-457200" algn="just">
              <a:buFont typeface="+mj-lt"/>
              <a:buAutoNum type="arabicPeriod"/>
            </a:pPr>
            <a:r>
              <a:rPr lang="en-US" b="1" u="sng" dirty="0"/>
              <a:t>Links</a:t>
            </a:r>
            <a:r>
              <a:rPr lang="en-US" dirty="0"/>
              <a:t> with the </a:t>
            </a:r>
            <a:r>
              <a:rPr lang="en-US" b="1" u="sng" dirty="0"/>
              <a:t>drugs database</a:t>
            </a:r>
            <a:r>
              <a:rPr lang="en-US" dirty="0"/>
              <a:t> that maintains </a:t>
            </a:r>
            <a:r>
              <a:rPr lang="en-US" b="1" u="sng" dirty="0"/>
              <a:t>side-effect</a:t>
            </a:r>
            <a:r>
              <a:rPr lang="en-US" dirty="0"/>
              <a:t> information.</a:t>
            </a:r>
            <a:endParaRPr lang="en-GB" dirty="0"/>
          </a:p>
          <a:p>
            <a:pPr marL="457200" indent="-457200" algn="just">
              <a:buFont typeface="+mj-lt"/>
              <a:buAutoNum type="arabicPeriod"/>
            </a:pPr>
            <a:r>
              <a:rPr lang="en-US" dirty="0"/>
              <a:t>The system for </a:t>
            </a:r>
            <a:r>
              <a:rPr lang="en-US" b="1" u="sng" dirty="0"/>
              <a:t>call prompting (prepare </a:t>
            </a:r>
            <a:r>
              <a:rPr lang="en-GB" dirty="0"/>
              <a:t>a call list follow-up information and make clinic appointments)</a:t>
            </a:r>
            <a:r>
              <a:rPr lang="en-US" dirty="0"/>
              <a:t>.</a:t>
            </a:r>
            <a:endParaRPr lang="en-GB" dirty="0"/>
          </a:p>
          <a:p>
            <a:pPr algn="just"/>
            <a:endParaRPr lang="en-US" dirty="0"/>
          </a:p>
        </p:txBody>
      </p:sp>
    </p:spTree>
  </p:cSld>
  <p:clrMapOvr>
    <a:masterClrMapping/>
  </p:clrMapOvr>
  <p:transition spd="med">
    <p:wipe dir="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dirty="0"/>
              <a:t>Performance testing</a:t>
            </a:r>
          </a:p>
        </p:txBody>
      </p:sp>
      <p:sp>
        <p:nvSpPr>
          <p:cNvPr id="38915" name="Rectangle 3"/>
          <p:cNvSpPr>
            <a:spLocks noGrp="1" noChangeArrowheads="1"/>
          </p:cNvSpPr>
          <p:nvPr>
            <p:ph idx="1"/>
          </p:nvPr>
        </p:nvSpPr>
        <p:spPr>
          <a:xfrm>
            <a:off x="321469" y="1600200"/>
            <a:ext cx="8365331" cy="3008621"/>
          </a:xfrm>
        </p:spPr>
        <p:txBody>
          <a:bodyPr/>
          <a:lstStyle/>
          <a:p>
            <a:pPr algn="just"/>
            <a:r>
              <a:rPr lang="en-US" b="1" u="sng" dirty="0">
                <a:solidFill>
                  <a:schemeClr val="accent1"/>
                </a:solidFill>
              </a:rPr>
              <a:t>It is a part of release testing</a:t>
            </a:r>
          </a:p>
          <a:p>
            <a:pPr algn="just"/>
            <a:r>
              <a:rPr lang="en-US" dirty="0"/>
              <a:t>It may involve testing the developing assets of a system, </a:t>
            </a:r>
            <a:r>
              <a:rPr lang="en-US" i="1" dirty="0"/>
              <a:t>such as </a:t>
            </a:r>
            <a:r>
              <a:rPr lang="en-US" i="1" dirty="0">
                <a:solidFill>
                  <a:schemeClr val="accent1"/>
                </a:solidFill>
              </a:rPr>
              <a:t>PERFORMANCE</a:t>
            </a:r>
            <a:r>
              <a:rPr lang="en-US" i="1" dirty="0"/>
              <a:t> and </a:t>
            </a:r>
            <a:r>
              <a:rPr lang="en-US" i="1" dirty="0">
                <a:solidFill>
                  <a:schemeClr val="accent1"/>
                </a:solidFill>
              </a:rPr>
              <a:t>RELIABILITY</a:t>
            </a:r>
            <a:r>
              <a:rPr lang="en-US" i="1" dirty="0"/>
              <a:t>.</a:t>
            </a:r>
          </a:p>
          <a:p>
            <a:pPr lvl="1" algn="just"/>
            <a:r>
              <a:rPr lang="en-US" dirty="0"/>
              <a:t>The tests should reflect the profile of use of the system.</a:t>
            </a:r>
          </a:p>
          <a:p>
            <a:pPr algn="just"/>
            <a:r>
              <a:rPr lang="en-US" b="1" u="sng" dirty="0">
                <a:solidFill>
                  <a:schemeClr val="accent1"/>
                </a:solidFill>
              </a:rPr>
              <a:t>Performance tests usually involve planning a series of tests</a:t>
            </a:r>
            <a:r>
              <a:rPr lang="en-US" dirty="0"/>
              <a:t> where the load is steadily increased </a:t>
            </a:r>
            <a:r>
              <a:rPr lang="en-US" b="1" u="sng" dirty="0">
                <a:solidFill>
                  <a:schemeClr val="accent1"/>
                </a:solidFill>
              </a:rPr>
              <a:t>until</a:t>
            </a:r>
            <a:r>
              <a:rPr lang="en-US" dirty="0"/>
              <a:t> the system performance becomes unacceptable.</a:t>
            </a:r>
          </a:p>
        </p:txBody>
      </p:sp>
    </p:spTree>
  </p:cSld>
  <p:clrMapOvr>
    <a:masterClrMapping/>
  </p:clrMapOvr>
  <p:transition spd="med">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title"/>
          </p:nvPr>
        </p:nvSpPr>
        <p:spPr>
          <a:xfrm>
            <a:off x="407193" y="136525"/>
            <a:ext cx="7293232" cy="1143000"/>
          </a:xfrm>
        </p:spPr>
        <p:txBody>
          <a:bodyPr wrap="square" lIns="90840" tIns="44623" rIns="90840" bIns="44623" anchor="ctr">
            <a:normAutofit/>
          </a:bodyPr>
          <a:lstStyle/>
          <a:p>
            <a:r>
              <a:rPr lang="en-GB" dirty="0"/>
              <a:t>Verification vs validation</a:t>
            </a:r>
          </a:p>
        </p:txBody>
      </p:sp>
      <p:pic>
        <p:nvPicPr>
          <p:cNvPr id="1028" name="Picture 4" descr="Verification and Validation - The V model -">
            <a:extLst>
              <a:ext uri="{FF2B5EF4-FFF2-40B4-BE49-F238E27FC236}">
                <a16:creationId xmlns:a16="http://schemas.microsoft.com/office/drawing/2014/main" id="{6E15A9CC-B0B5-4DA1-B958-F845FF5FEC7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4799" y="2628901"/>
            <a:ext cx="5357314" cy="3271837"/>
          </a:xfrm>
          <a:prstGeom prst="rect">
            <a:avLst/>
          </a:prstGeom>
          <a:solidFill>
            <a:srgbClr val="FFFFFF"/>
          </a:solidFill>
        </p:spPr>
      </p:pic>
      <p:sp>
        <p:nvSpPr>
          <p:cNvPr id="8194" name="Rectangle 2"/>
          <p:cNvSpPr>
            <a:spLocks noGrp="1" noChangeArrowheads="1"/>
          </p:cNvSpPr>
          <p:nvPr>
            <p:ph sz="half" idx="2"/>
          </p:nvPr>
        </p:nvSpPr>
        <p:spPr>
          <a:xfrm>
            <a:off x="5012030" y="1714500"/>
            <a:ext cx="4131969" cy="4525963"/>
          </a:xfrm>
        </p:spPr>
        <p:txBody>
          <a:bodyPr lIns="90840" tIns="44623" rIns="90840" bIns="44623">
            <a:normAutofit/>
          </a:bodyPr>
          <a:lstStyle/>
          <a:p>
            <a:pPr>
              <a:lnSpc>
                <a:spcPct val="90000"/>
              </a:lnSpc>
            </a:pPr>
            <a:r>
              <a:rPr lang="en-GB" sz="2000" b="1" u="sng" dirty="0"/>
              <a:t>Verification</a:t>
            </a:r>
            <a:r>
              <a:rPr lang="en-GB" sz="2000" dirty="0"/>
              <a:t>: </a:t>
            </a:r>
            <a:br>
              <a:rPr lang="en-GB" sz="2000" dirty="0"/>
            </a:br>
            <a:r>
              <a:rPr lang="en-GB" sz="2000" dirty="0">
                <a:highlight>
                  <a:srgbClr val="FFFF00"/>
                </a:highlight>
              </a:rPr>
              <a:t>	"Are we building the product right”.</a:t>
            </a:r>
          </a:p>
          <a:p>
            <a:pPr marL="800100" lvl="1" indent="-342900">
              <a:lnSpc>
                <a:spcPct val="90000"/>
              </a:lnSpc>
              <a:buFont typeface="Arial" panose="020B0604020202020204" pitchFamily="34" charset="0"/>
              <a:buChar char="•"/>
            </a:pPr>
            <a:r>
              <a:rPr lang="en-GB" sz="2000" dirty="0"/>
              <a:t>The software should </a:t>
            </a:r>
            <a:r>
              <a:rPr lang="en-GB" sz="2000" b="1" u="sng" dirty="0"/>
              <a:t>conform to its specifications.</a:t>
            </a:r>
            <a:endParaRPr lang="en-GB" sz="2000" dirty="0"/>
          </a:p>
          <a:p>
            <a:pPr>
              <a:lnSpc>
                <a:spcPct val="90000"/>
              </a:lnSpc>
            </a:pPr>
            <a:r>
              <a:rPr lang="en-GB" sz="2000" b="1" u="sng" dirty="0"/>
              <a:t>Validation</a:t>
            </a:r>
            <a:r>
              <a:rPr lang="en-GB" sz="2000" dirty="0"/>
              <a:t>:</a:t>
            </a:r>
            <a:br>
              <a:rPr lang="en-GB" sz="2000" dirty="0"/>
            </a:br>
            <a:r>
              <a:rPr lang="en-GB" sz="2000" dirty="0">
                <a:highlight>
                  <a:srgbClr val="FFFF00"/>
                </a:highlight>
              </a:rPr>
              <a:t>	 "Are we building the right product”.</a:t>
            </a:r>
          </a:p>
          <a:p>
            <a:pPr marL="800100" lvl="1" indent="-342900">
              <a:lnSpc>
                <a:spcPct val="90000"/>
              </a:lnSpc>
              <a:buFont typeface="Arial" panose="020B0604020202020204" pitchFamily="34" charset="0"/>
              <a:buChar char="•"/>
            </a:pPr>
            <a:r>
              <a:rPr lang="en-GB" sz="2000" dirty="0"/>
              <a:t>The software should do </a:t>
            </a:r>
            <a:r>
              <a:rPr lang="en-GB" sz="2000" b="1" u="sng" dirty="0"/>
              <a:t>what the user really requires</a:t>
            </a:r>
            <a:r>
              <a:rPr lang="en-GB" sz="2000" dirty="0"/>
              <a:t>.</a:t>
            </a:r>
          </a:p>
          <a:p>
            <a:pPr marL="800100" lvl="1" indent="-342900">
              <a:lnSpc>
                <a:spcPct val="90000"/>
              </a:lnSpc>
              <a:buFont typeface="Arial" panose="020B0604020202020204" pitchFamily="34" charset="0"/>
              <a:buChar char="•"/>
            </a:pPr>
            <a:r>
              <a:rPr lang="en-GB" sz="2000" dirty="0"/>
              <a:t>Checking pre-determined business processes/services as requirements </a:t>
            </a:r>
            <a:r>
              <a:rPr lang="en-GB" sz="2000" b="1" u="sng" dirty="0"/>
              <a:t>are implemented right or not</a:t>
            </a:r>
            <a:r>
              <a:rPr lang="en-GB" sz="2000" dirty="0"/>
              <a:t>?!!!</a:t>
            </a:r>
          </a:p>
        </p:txBody>
      </p:sp>
      <p:sp>
        <p:nvSpPr>
          <p:cNvPr id="8197" name="Date Placeholder 4">
            <a:extLst>
              <a:ext uri="{FF2B5EF4-FFF2-40B4-BE49-F238E27FC236}">
                <a16:creationId xmlns:a16="http://schemas.microsoft.com/office/drawing/2014/main" id="{900D1E06-27D2-448B-8598-9379606172EC}"/>
              </a:ext>
            </a:extLst>
          </p:cNvPr>
          <p:cNvSpPr>
            <a:spLocks noGrp="1"/>
          </p:cNvSpPr>
          <p:nvPr>
            <p:ph type="dt" sz="half" idx="10"/>
          </p:nvPr>
        </p:nvSpPr>
        <p:spPr>
          <a:xfrm>
            <a:off x="457200" y="6356350"/>
            <a:ext cx="2133600" cy="365125"/>
          </a:xfrm>
        </p:spPr>
        <p:txBody>
          <a:bodyPr/>
          <a:lstStyle/>
          <a:p>
            <a:pPr>
              <a:spcAft>
                <a:spcPts val="600"/>
              </a:spcAft>
            </a:pPr>
            <a:r>
              <a:rPr lang="en-GB"/>
              <a:t>30/10/2014</a:t>
            </a:r>
            <a:endParaRPr lang="en-US"/>
          </a:p>
        </p:txBody>
      </p:sp>
      <p:sp>
        <p:nvSpPr>
          <p:cNvPr id="8198" name="Footer Placeholder 5">
            <a:extLst>
              <a:ext uri="{FF2B5EF4-FFF2-40B4-BE49-F238E27FC236}">
                <a16:creationId xmlns:a16="http://schemas.microsoft.com/office/drawing/2014/main" id="{F7F47B77-C138-4D28-9697-9BBDF49D61AA}"/>
              </a:ext>
            </a:extLst>
          </p:cNvPr>
          <p:cNvSpPr>
            <a:spLocks noGrp="1"/>
          </p:cNvSpPr>
          <p:nvPr>
            <p:ph type="ftr" sz="quarter" idx="11"/>
          </p:nvPr>
        </p:nvSpPr>
        <p:spPr>
          <a:xfrm>
            <a:off x="3124200" y="6356350"/>
            <a:ext cx="2895600" cy="365125"/>
          </a:xfrm>
        </p:spPr>
        <p:txBody>
          <a:bodyPr/>
          <a:lstStyle/>
          <a:p>
            <a:pPr>
              <a:spcAft>
                <a:spcPts val="600"/>
              </a:spcAft>
            </a:pPr>
            <a:r>
              <a:rPr lang="en-US"/>
              <a:t>Chapter 8 Software Testing</a:t>
            </a:r>
          </a:p>
        </p:txBody>
      </p:sp>
      <p:sp>
        <p:nvSpPr>
          <p:cNvPr id="8199" name="Slide Number Placeholder 6">
            <a:extLst>
              <a:ext uri="{FF2B5EF4-FFF2-40B4-BE49-F238E27FC236}">
                <a16:creationId xmlns:a16="http://schemas.microsoft.com/office/drawing/2014/main" id="{16FC5675-FF04-4B43-9565-67EE463ECB39}"/>
              </a:ext>
            </a:extLst>
          </p:cNvPr>
          <p:cNvSpPr>
            <a:spLocks noGrp="1"/>
          </p:cNvSpPr>
          <p:nvPr>
            <p:ph type="sldNum" sz="quarter" idx="12"/>
          </p:nvPr>
        </p:nvSpPr>
        <p:spPr>
          <a:xfrm>
            <a:off x="6553200" y="6356350"/>
            <a:ext cx="2133600" cy="365125"/>
          </a:xfrm>
        </p:spPr>
        <p:txBody>
          <a:bodyPr/>
          <a:lstStyle/>
          <a:p>
            <a:pPr>
              <a:spcAft>
                <a:spcPts val="600"/>
              </a:spcAft>
            </a:pPr>
            <a:fld id="{CB105B8D-1C36-1C40-961B-CAAB1DD98B28}" type="slidenum">
              <a:rPr lang="en-US" smtClean="0"/>
              <a:pPr>
                <a:spcAft>
                  <a:spcPts val="600"/>
                </a:spcAft>
              </a:pPr>
              <a:t>7</a:t>
            </a:fld>
            <a:endParaRPr lang="en-US"/>
          </a:p>
        </p:txBody>
      </p:sp>
      <p:sp>
        <p:nvSpPr>
          <p:cNvPr id="2" name="Rectangle 1">
            <a:extLst>
              <a:ext uri="{FF2B5EF4-FFF2-40B4-BE49-F238E27FC236}">
                <a16:creationId xmlns:a16="http://schemas.microsoft.com/office/drawing/2014/main" id="{87818552-EE5C-401A-B250-CA4B1261C7E2}"/>
              </a:ext>
            </a:extLst>
          </p:cNvPr>
          <p:cNvSpPr/>
          <p:nvPr/>
        </p:nvSpPr>
        <p:spPr>
          <a:xfrm>
            <a:off x="304800" y="1093630"/>
            <a:ext cx="4572000" cy="1477328"/>
          </a:xfrm>
          <a:prstGeom prst="rect">
            <a:avLst/>
          </a:prstGeom>
        </p:spPr>
        <p:txBody>
          <a:bodyPr>
            <a:spAutoFit/>
          </a:bodyPr>
          <a:lstStyle/>
          <a:p>
            <a:r>
              <a:rPr lang="en-US" dirty="0">
                <a:solidFill>
                  <a:srgbClr val="212529"/>
                </a:solidFill>
                <a:latin typeface="Raleway"/>
              </a:rPr>
              <a:t>Both, the </a:t>
            </a:r>
            <a:r>
              <a:rPr lang="en-US" b="1" dirty="0">
                <a:solidFill>
                  <a:srgbClr val="007BFF"/>
                </a:solidFill>
                <a:latin typeface="Raleway"/>
              </a:rPr>
              <a:t>verification</a:t>
            </a:r>
            <a:r>
              <a:rPr lang="en-US" dirty="0">
                <a:solidFill>
                  <a:srgbClr val="007BFF"/>
                </a:solidFill>
                <a:latin typeface="Raleway"/>
              </a:rPr>
              <a:t> </a:t>
            </a:r>
            <a:r>
              <a:rPr lang="en-US" dirty="0">
                <a:solidFill>
                  <a:srgbClr val="212529"/>
                </a:solidFill>
                <a:latin typeface="Raleway"/>
              </a:rPr>
              <a:t>and </a:t>
            </a:r>
            <a:r>
              <a:rPr lang="en-US" b="1" dirty="0">
                <a:solidFill>
                  <a:srgbClr val="007BFF"/>
                </a:solidFill>
                <a:latin typeface="Raleway"/>
              </a:rPr>
              <a:t>validation</a:t>
            </a:r>
            <a:r>
              <a:rPr lang="en-US" dirty="0">
                <a:solidFill>
                  <a:srgbClr val="212529"/>
                </a:solidFill>
                <a:latin typeface="Raleway"/>
              </a:rPr>
              <a:t> is a software testing activity, and verification is followed by the validation.</a:t>
            </a:r>
          </a:p>
          <a:p>
            <a:r>
              <a:rPr lang="en-US" dirty="0">
                <a:solidFill>
                  <a:srgbClr val="212529"/>
                </a:solidFill>
                <a:latin typeface="Raleway"/>
              </a:rPr>
              <a:t>Validation is usually performed at the end of the software development.</a:t>
            </a:r>
            <a:endParaRPr lang="en-US" dirty="0"/>
          </a:p>
        </p:txBody>
      </p:sp>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dirty="0"/>
              <a:t>Stress testing</a:t>
            </a:r>
          </a:p>
        </p:txBody>
      </p:sp>
      <p:sp>
        <p:nvSpPr>
          <p:cNvPr id="38915" name="Rectangle 3"/>
          <p:cNvSpPr>
            <a:spLocks noGrp="1" noChangeArrowheads="1"/>
          </p:cNvSpPr>
          <p:nvPr>
            <p:ph idx="1"/>
          </p:nvPr>
        </p:nvSpPr>
        <p:spPr>
          <a:xfrm>
            <a:off x="321469" y="1600200"/>
            <a:ext cx="8365331" cy="4525963"/>
          </a:xfrm>
        </p:spPr>
        <p:txBody>
          <a:bodyPr/>
          <a:lstStyle/>
          <a:p>
            <a:pPr algn="just"/>
            <a:r>
              <a:rPr lang="en-US" b="1" u="sng" dirty="0">
                <a:solidFill>
                  <a:schemeClr val="accent1"/>
                </a:solidFill>
              </a:rPr>
              <a:t>Stress testing is a form of performance testing</a:t>
            </a:r>
            <a:r>
              <a:rPr lang="en-US" dirty="0"/>
              <a:t> where the system is consciously overloaded to test its failure behavior </a:t>
            </a:r>
            <a:r>
              <a:rPr lang="en-US" b="1" i="1" dirty="0">
                <a:solidFill>
                  <a:srgbClr val="FF0000"/>
                </a:solidFill>
              </a:rPr>
              <a:t>(</a:t>
            </a:r>
            <a:r>
              <a:rPr lang="en-US" b="1" i="1" dirty="0" err="1">
                <a:solidFill>
                  <a:srgbClr val="FF0000"/>
                </a:solidFill>
              </a:rPr>
              <a:t>sistemin</a:t>
            </a:r>
            <a:r>
              <a:rPr lang="en-US" b="1" i="1" dirty="0">
                <a:solidFill>
                  <a:srgbClr val="FF0000"/>
                </a:solidFill>
              </a:rPr>
              <a:t> </a:t>
            </a:r>
            <a:r>
              <a:rPr lang="en-US" b="1" i="1" dirty="0" err="1">
                <a:solidFill>
                  <a:srgbClr val="FF0000"/>
                </a:solidFill>
              </a:rPr>
              <a:t>arıza</a:t>
            </a:r>
            <a:r>
              <a:rPr lang="en-US" b="1" i="1" dirty="0">
                <a:solidFill>
                  <a:srgbClr val="FF0000"/>
                </a:solidFill>
              </a:rPr>
              <a:t> </a:t>
            </a:r>
            <a:r>
              <a:rPr lang="en-US" b="1" i="1" dirty="0" err="1">
                <a:solidFill>
                  <a:srgbClr val="FF0000"/>
                </a:solidFill>
              </a:rPr>
              <a:t>davranışını</a:t>
            </a:r>
            <a:r>
              <a:rPr lang="en-US" b="1" i="1" dirty="0">
                <a:solidFill>
                  <a:srgbClr val="FF0000"/>
                </a:solidFill>
              </a:rPr>
              <a:t> test </a:t>
            </a:r>
            <a:r>
              <a:rPr lang="en-US" b="1" i="1" dirty="0" err="1">
                <a:solidFill>
                  <a:srgbClr val="FF0000"/>
                </a:solidFill>
              </a:rPr>
              <a:t>etmek</a:t>
            </a:r>
            <a:r>
              <a:rPr lang="en-US" b="1" i="1" dirty="0">
                <a:solidFill>
                  <a:srgbClr val="FF0000"/>
                </a:solidFill>
              </a:rPr>
              <a:t> </a:t>
            </a:r>
            <a:r>
              <a:rPr lang="en-US" b="1" i="1" dirty="0" err="1">
                <a:solidFill>
                  <a:srgbClr val="FF0000"/>
                </a:solidFill>
              </a:rPr>
              <a:t>için</a:t>
            </a:r>
            <a:r>
              <a:rPr lang="en-US" b="1" i="1" dirty="0">
                <a:solidFill>
                  <a:srgbClr val="FF0000"/>
                </a:solidFill>
              </a:rPr>
              <a:t>)</a:t>
            </a:r>
          </a:p>
        </p:txBody>
      </p:sp>
      <p:pic>
        <p:nvPicPr>
          <p:cNvPr id="9218" name="Picture 2" descr="Performance Engineering by Raviteja Gorentla : Stress Testing">
            <a:extLst>
              <a:ext uri="{FF2B5EF4-FFF2-40B4-BE49-F238E27FC236}">
                <a16:creationId xmlns:a16="http://schemas.microsoft.com/office/drawing/2014/main" id="{51228482-73E0-4291-AFDB-AA6FB6D357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884" y="3054638"/>
            <a:ext cx="8087916" cy="3654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9354283"/>
      </p:ext>
    </p:extLst>
  </p:cSld>
  <p:clrMapOvr>
    <a:masterClrMapping/>
  </p:clrMapOvr>
  <p:transition spd="med">
    <p:wipe dir="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96812"/>
            <a:ext cx="8229600" cy="1143000"/>
          </a:xfrm>
        </p:spPr>
        <p:txBody>
          <a:bodyPr/>
          <a:lstStyle/>
          <a:p>
            <a:pPr algn="ctr"/>
            <a:r>
              <a:rPr lang="en-US" dirty="0"/>
              <a:t>User testing</a:t>
            </a:r>
          </a:p>
        </p:txBody>
      </p:sp>
    </p:spTree>
    <p:extLst>
      <p:ext uri="{BB962C8B-B14F-4D97-AF65-F5344CB8AC3E}">
        <p14:creationId xmlns:p14="http://schemas.microsoft.com/office/powerpoint/2010/main" val="1427599946"/>
      </p:ext>
    </p:extLst>
  </p:cSld>
  <p:clrMapOvr>
    <a:masterClrMapping/>
  </p:clrMapOvr>
  <p:transition spd="med">
    <p:wipe dir="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User testing</a:t>
            </a:r>
          </a:p>
        </p:txBody>
      </p:sp>
      <p:sp>
        <p:nvSpPr>
          <p:cNvPr id="3" name="Content Placeholder 2"/>
          <p:cNvSpPr>
            <a:spLocks noGrp="1"/>
          </p:cNvSpPr>
          <p:nvPr>
            <p:ph idx="1"/>
          </p:nvPr>
        </p:nvSpPr>
        <p:spPr>
          <a:xfrm>
            <a:off x="371284" y="1594064"/>
            <a:ext cx="8229600" cy="4525963"/>
          </a:xfrm>
        </p:spPr>
        <p:txBody>
          <a:bodyPr/>
          <a:lstStyle/>
          <a:p>
            <a:pPr algn="just"/>
            <a:r>
              <a:rPr lang="en-US" dirty="0"/>
              <a:t>User or customer testing is a stage in the testing process in which users or </a:t>
            </a:r>
            <a:r>
              <a:rPr lang="en-US" b="1" u="sng" dirty="0">
                <a:solidFill>
                  <a:schemeClr val="accent5"/>
                </a:solidFill>
              </a:rPr>
              <a:t>customers provide input</a:t>
            </a:r>
            <a:r>
              <a:rPr lang="en-US" dirty="0"/>
              <a:t> and advice on system testing. </a:t>
            </a:r>
          </a:p>
          <a:p>
            <a:pPr algn="just"/>
            <a:r>
              <a:rPr lang="en-US" b="1" dirty="0">
                <a:solidFill>
                  <a:schemeClr val="accent1"/>
                </a:solidFill>
              </a:rPr>
              <a:t>User testing is essential</a:t>
            </a:r>
            <a:r>
              <a:rPr lang="en-US" dirty="0"/>
              <a:t>, even when complete system and release testing have been carried out. </a:t>
            </a:r>
          </a:p>
          <a:p>
            <a:pPr lvl="1" algn="just"/>
            <a:r>
              <a:rPr lang="en-US" dirty="0"/>
              <a:t>The reason for this is that influences from the user’s working environment have a major effect </a:t>
            </a:r>
            <a:r>
              <a:rPr lang="en-US" b="1" i="1" dirty="0">
                <a:solidFill>
                  <a:schemeClr val="tx2">
                    <a:lumMod val="60000"/>
                    <a:lumOff val="40000"/>
                  </a:schemeClr>
                </a:solidFill>
              </a:rPr>
              <a:t>on the reliability, performance, usability and robustness</a:t>
            </a:r>
            <a:r>
              <a:rPr lang="en-US" dirty="0"/>
              <a:t> of a system.</a:t>
            </a:r>
          </a:p>
          <a:p>
            <a:pPr lvl="1" algn="just"/>
            <a:r>
              <a:rPr lang="en-US" dirty="0"/>
              <a:t>These cannot be replicated/obtained in a testing environment.</a:t>
            </a:r>
            <a:endParaRPr lang="en-GB" dirty="0"/>
          </a:p>
          <a:p>
            <a:pPr algn="just"/>
            <a:endParaRPr lang="en-US" dirty="0"/>
          </a:p>
        </p:txBody>
      </p:sp>
    </p:spTree>
  </p:cSld>
  <p:clrMapOvr>
    <a:masterClrMapping/>
  </p:clrMapOvr>
  <p:transition spd="med">
    <p:wipe dir="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user testing</a:t>
            </a:r>
          </a:p>
        </p:txBody>
      </p:sp>
      <p:sp>
        <p:nvSpPr>
          <p:cNvPr id="3" name="Content Placeholder 2"/>
          <p:cNvSpPr>
            <a:spLocks noGrp="1"/>
          </p:cNvSpPr>
          <p:nvPr>
            <p:ph idx="1"/>
          </p:nvPr>
        </p:nvSpPr>
        <p:spPr>
          <a:xfrm>
            <a:off x="128588" y="1547018"/>
            <a:ext cx="8558212" cy="5036344"/>
          </a:xfrm>
        </p:spPr>
        <p:txBody>
          <a:bodyPr/>
          <a:lstStyle/>
          <a:p>
            <a:pPr algn="just"/>
            <a:r>
              <a:rPr lang="en-US" b="1" dirty="0">
                <a:solidFill>
                  <a:schemeClr val="accent1"/>
                </a:solidFill>
              </a:rPr>
              <a:t>Alpha testing</a:t>
            </a:r>
          </a:p>
          <a:p>
            <a:pPr lvl="1" algn="just"/>
            <a:r>
              <a:rPr lang="en-US" dirty="0"/>
              <a:t>End Users of the software work with the </a:t>
            </a:r>
            <a:r>
              <a:rPr lang="en-US" b="1" u="sng" dirty="0"/>
              <a:t>development team to test the software</a:t>
            </a:r>
            <a:r>
              <a:rPr lang="en-US" dirty="0"/>
              <a:t> at the </a:t>
            </a:r>
            <a:r>
              <a:rPr lang="en-US" b="1" u="sng" dirty="0"/>
              <a:t>developer’s site</a:t>
            </a:r>
            <a:r>
              <a:rPr lang="en-US" dirty="0"/>
              <a:t>.</a:t>
            </a:r>
          </a:p>
          <a:p>
            <a:pPr lvl="1" algn="just"/>
            <a:r>
              <a:rPr lang="en-US" dirty="0"/>
              <a:t>Testing done at </a:t>
            </a:r>
            <a:r>
              <a:rPr lang="en-US" b="1" u="sng" dirty="0"/>
              <a:t>developer’s site (developers)</a:t>
            </a:r>
            <a:r>
              <a:rPr lang="en-US" dirty="0"/>
              <a:t>.</a:t>
            </a:r>
            <a:endParaRPr lang="en-GB" dirty="0"/>
          </a:p>
          <a:p>
            <a:pPr algn="just"/>
            <a:r>
              <a:rPr lang="en-US" b="1" dirty="0">
                <a:solidFill>
                  <a:schemeClr val="accent1"/>
                </a:solidFill>
              </a:rPr>
              <a:t>Beta testing</a:t>
            </a:r>
          </a:p>
          <a:p>
            <a:pPr lvl="1" algn="just"/>
            <a:r>
              <a:rPr lang="en-US" dirty="0"/>
              <a:t>A release of the software is made </a:t>
            </a:r>
            <a:r>
              <a:rPr lang="en-US" b="1" u="sng" dirty="0"/>
              <a:t>available to end users </a:t>
            </a:r>
            <a:r>
              <a:rPr lang="en-US" dirty="0"/>
              <a:t>to allow them to </a:t>
            </a:r>
            <a:r>
              <a:rPr lang="en-US" b="1" u="sng" dirty="0"/>
              <a:t>test/experiment</a:t>
            </a:r>
            <a:r>
              <a:rPr lang="en-US" dirty="0"/>
              <a:t> and </a:t>
            </a:r>
            <a:r>
              <a:rPr lang="en-US" b="1" u="sng" dirty="0"/>
              <a:t>to raise problems </a:t>
            </a:r>
            <a:r>
              <a:rPr lang="en-US" dirty="0"/>
              <a:t>that they discover with the system developers.</a:t>
            </a:r>
          </a:p>
          <a:p>
            <a:pPr lvl="1" algn="just"/>
            <a:r>
              <a:rPr lang="en-US" dirty="0"/>
              <a:t>Testing done at </a:t>
            </a:r>
            <a:r>
              <a:rPr lang="en-US" b="1" u="sng" dirty="0"/>
              <a:t>customer’s site</a:t>
            </a:r>
            <a:r>
              <a:rPr lang="en-US" dirty="0"/>
              <a:t> </a:t>
            </a:r>
            <a:r>
              <a:rPr lang="en-US" b="1" u="sng" dirty="0"/>
              <a:t>(developers &amp; customer users)</a:t>
            </a:r>
            <a:r>
              <a:rPr lang="en-US" dirty="0"/>
              <a:t>.</a:t>
            </a:r>
            <a:endParaRPr lang="en-GB" dirty="0"/>
          </a:p>
          <a:p>
            <a:pPr algn="just"/>
            <a:r>
              <a:rPr lang="en-US" b="1" dirty="0">
                <a:solidFill>
                  <a:schemeClr val="accent1"/>
                </a:solidFill>
              </a:rPr>
              <a:t>User Acceptance testing (customer final decision)</a:t>
            </a:r>
          </a:p>
          <a:p>
            <a:pPr lvl="1" algn="just"/>
            <a:r>
              <a:rPr lang="en-US" b="1" u="sng" dirty="0"/>
              <a:t>Customers test </a:t>
            </a:r>
            <a:r>
              <a:rPr lang="en-US" dirty="0"/>
              <a:t>a system to decide whether or not it is ready to be accepted from the developers and deployed in the customer environment. </a:t>
            </a:r>
            <a:r>
              <a:rPr lang="en-US" b="1" u="sng" dirty="0"/>
              <a:t>Primarily for custom systems</a:t>
            </a:r>
            <a:r>
              <a:rPr lang="en-US" dirty="0"/>
              <a:t>.</a:t>
            </a:r>
            <a:endParaRPr lang="en-GB" dirty="0"/>
          </a:p>
          <a:p>
            <a:pPr algn="just"/>
            <a:endParaRPr lang="en-US" dirty="0"/>
          </a:p>
        </p:txBody>
      </p:sp>
    </p:spTree>
  </p:cSld>
  <p:clrMapOvr>
    <a:masterClrMapping/>
  </p:clrMapOvr>
  <p:transition spd="med">
    <p:wipe dir="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acceptance testing process</a:t>
            </a:r>
            <a:r>
              <a:rPr lang="en-GB" dirty="0"/>
              <a:t> </a:t>
            </a:r>
            <a:endParaRPr lang="en-US" dirty="0"/>
          </a:p>
        </p:txBody>
      </p:sp>
      <p:pic>
        <p:nvPicPr>
          <p:cNvPr id="7" name="Picture 6" descr="8.11 Acceptance Testing.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499" y="2938280"/>
            <a:ext cx="8797205" cy="1552448"/>
          </a:xfrm>
          <a:prstGeom prst="rect">
            <a:avLst/>
          </a:prstGeom>
        </p:spPr>
      </p:pic>
    </p:spTree>
  </p:cSld>
  <p:clrMapOvr>
    <a:masterClrMapping/>
  </p:clrMapOvr>
  <p:transition spd="med">
    <p:wipe dir="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Stages in the acceptance testing process</a:t>
            </a:r>
          </a:p>
        </p:txBody>
      </p:sp>
      <p:sp>
        <p:nvSpPr>
          <p:cNvPr id="3" name="Content Placeholder 2"/>
          <p:cNvSpPr>
            <a:spLocks noGrp="1"/>
          </p:cNvSpPr>
          <p:nvPr>
            <p:ph idx="1"/>
          </p:nvPr>
        </p:nvSpPr>
        <p:spPr/>
        <p:txBody>
          <a:bodyPr/>
          <a:lstStyle/>
          <a:p>
            <a:r>
              <a:rPr lang="en-US" dirty="0"/>
              <a:t>Define acceptance criteria</a:t>
            </a:r>
          </a:p>
          <a:p>
            <a:r>
              <a:rPr lang="en-US" dirty="0"/>
              <a:t>Plan acceptance testing</a:t>
            </a:r>
          </a:p>
          <a:p>
            <a:r>
              <a:rPr lang="en-US" dirty="0"/>
              <a:t>Derive acceptance tests</a:t>
            </a:r>
          </a:p>
          <a:p>
            <a:r>
              <a:rPr lang="en-US" dirty="0"/>
              <a:t>Run acceptance tests</a:t>
            </a:r>
          </a:p>
          <a:p>
            <a:r>
              <a:rPr lang="en-US" dirty="0"/>
              <a:t>Negotiate test results</a:t>
            </a:r>
          </a:p>
          <a:p>
            <a:r>
              <a:rPr lang="en-US" dirty="0"/>
              <a:t>Reject/accept system</a:t>
            </a:r>
          </a:p>
        </p:txBody>
      </p:sp>
    </p:spTree>
  </p:cSld>
  <p:clrMapOvr>
    <a:masterClrMapping/>
  </p:clrMapOvr>
  <p:transition spd="med">
    <p:wipe dir="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Agile methods and acceptance testing</a:t>
            </a:r>
          </a:p>
        </p:txBody>
      </p:sp>
      <p:sp>
        <p:nvSpPr>
          <p:cNvPr id="3" name="Content Placeholder 2"/>
          <p:cNvSpPr>
            <a:spLocks noGrp="1"/>
          </p:cNvSpPr>
          <p:nvPr>
            <p:ph idx="1"/>
          </p:nvPr>
        </p:nvSpPr>
        <p:spPr/>
        <p:txBody>
          <a:bodyPr/>
          <a:lstStyle/>
          <a:p>
            <a:pPr algn="just"/>
            <a:r>
              <a:rPr lang="en-US" dirty="0"/>
              <a:t>In agile methods, the user/</a:t>
            </a:r>
            <a:r>
              <a:rPr lang="en-US" b="1" u="sng" dirty="0">
                <a:solidFill>
                  <a:srgbClr val="FF0000"/>
                </a:solidFill>
              </a:rPr>
              <a:t>customer is part of the development team </a:t>
            </a:r>
            <a:r>
              <a:rPr lang="en-US" dirty="0"/>
              <a:t>and is responsible for making decisions on the acceptability of the system.</a:t>
            </a:r>
          </a:p>
          <a:p>
            <a:pPr algn="just"/>
            <a:r>
              <a:rPr lang="en-US" b="1" u="sng" dirty="0">
                <a:solidFill>
                  <a:srgbClr val="FF0000"/>
                </a:solidFill>
              </a:rPr>
              <a:t>Tests are defined by the user/customer</a:t>
            </a:r>
            <a:r>
              <a:rPr lang="en-US" dirty="0"/>
              <a:t> and are integrated with other tests in that they are run automatically when changes are made.</a:t>
            </a:r>
          </a:p>
          <a:p>
            <a:pPr algn="just"/>
            <a:r>
              <a:rPr lang="en-US" dirty="0"/>
              <a:t>There is </a:t>
            </a:r>
            <a:r>
              <a:rPr lang="en-US" b="1" u="sng" dirty="0">
                <a:solidFill>
                  <a:srgbClr val="FF0000"/>
                </a:solidFill>
              </a:rPr>
              <a:t>no separate acceptance testing process</a:t>
            </a:r>
            <a:r>
              <a:rPr lang="en-US" dirty="0"/>
              <a:t>.</a:t>
            </a:r>
          </a:p>
          <a:p>
            <a:pPr algn="just"/>
            <a:r>
              <a:rPr lang="en-US" dirty="0"/>
              <a:t>Main problem here is whether the user is ‘typical’ or not and can </a:t>
            </a:r>
            <a:r>
              <a:rPr lang="en-US" b="1" u="sng" dirty="0">
                <a:solidFill>
                  <a:srgbClr val="FF0000"/>
                </a:solidFill>
              </a:rPr>
              <a:t>represent the interests of all system stakeholders</a:t>
            </a:r>
            <a:r>
              <a:rPr lang="en-US" dirty="0"/>
              <a:t>.</a:t>
            </a:r>
          </a:p>
          <a:p>
            <a:endParaRPr lang="en-US" dirty="0"/>
          </a:p>
        </p:txBody>
      </p:sp>
    </p:spTree>
  </p:cSld>
  <p:clrMapOvr>
    <a:masterClrMapping/>
  </p:clrMapOvr>
  <p:transition spd="med">
    <p:wipe dir="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points</a:t>
            </a:r>
          </a:p>
        </p:txBody>
      </p:sp>
      <p:sp>
        <p:nvSpPr>
          <p:cNvPr id="3" name="Content Placeholder 2"/>
          <p:cNvSpPr>
            <a:spLocks noGrp="1"/>
          </p:cNvSpPr>
          <p:nvPr>
            <p:ph idx="1"/>
          </p:nvPr>
        </p:nvSpPr>
        <p:spPr/>
        <p:txBody>
          <a:bodyPr/>
          <a:lstStyle/>
          <a:p>
            <a:r>
              <a:rPr lang="en-US" dirty="0"/>
              <a:t>Testing can only show the presence of errors in a program. It cannot demonstrate that there are no remaining faults.</a:t>
            </a:r>
            <a:endParaRPr lang="en-GB" dirty="0"/>
          </a:p>
          <a:p>
            <a:r>
              <a:rPr lang="en-US" dirty="0"/>
              <a:t>Development testing is the responsibility of the software development team. A separate team should be responsible for testing a system before it is released to customers. </a:t>
            </a:r>
            <a:endParaRPr lang="en-GB" dirty="0"/>
          </a:p>
          <a:p>
            <a:r>
              <a:rPr lang="en-US" dirty="0"/>
              <a:t>Development testing includes unit testing, in which you test individual objects and methods  component testing in which you test related groups of objects  and system testing, in which you test partial or complete systems.</a:t>
            </a:r>
            <a:endParaRPr lang="en-GB" dirty="0"/>
          </a:p>
          <a:p>
            <a:endParaRPr lang="en-US" dirty="0"/>
          </a:p>
        </p:txBody>
      </p:sp>
    </p:spTree>
    <p:extLst>
      <p:ext uri="{BB962C8B-B14F-4D97-AF65-F5344CB8AC3E}">
        <p14:creationId xmlns:p14="http://schemas.microsoft.com/office/powerpoint/2010/main" val="1321825848"/>
      </p:ext>
    </p:extLst>
  </p:cSld>
  <p:clrMapOvr>
    <a:masterClrMapping/>
  </p:clrMapOvr>
  <p:transition spd="med">
    <p:wipe dir="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points</a:t>
            </a:r>
          </a:p>
        </p:txBody>
      </p:sp>
      <p:sp>
        <p:nvSpPr>
          <p:cNvPr id="3" name="Content Placeholder 2"/>
          <p:cNvSpPr>
            <a:spLocks noGrp="1"/>
          </p:cNvSpPr>
          <p:nvPr>
            <p:ph idx="1"/>
          </p:nvPr>
        </p:nvSpPr>
        <p:spPr/>
        <p:txBody>
          <a:bodyPr/>
          <a:lstStyle/>
          <a:p>
            <a:r>
              <a:rPr lang="en-US" sz="2000" dirty="0"/>
              <a:t>When testing software, you should try to ‘break’ the software by using experience and guidelines to choose types of test case that have been effective in discovering defects in other systems.</a:t>
            </a:r>
            <a:endParaRPr lang="en-GB" sz="2000" dirty="0"/>
          </a:p>
          <a:p>
            <a:r>
              <a:rPr lang="en-US" sz="2000" dirty="0"/>
              <a:t>Wherever possible, you should write automated tests. The tests are embedded in a program that can be run every time a change is made to a system.</a:t>
            </a:r>
            <a:endParaRPr lang="en-GB" sz="2000" dirty="0"/>
          </a:p>
          <a:p>
            <a:r>
              <a:rPr lang="en-US" sz="2000" dirty="0"/>
              <a:t>Test-first development is an approach to development where tests are written before the code to be tested. </a:t>
            </a:r>
            <a:endParaRPr lang="en-GB" sz="2000" dirty="0"/>
          </a:p>
          <a:p>
            <a:r>
              <a:rPr lang="en-US" sz="2000" dirty="0"/>
              <a:t>Scenario testing involves inventing a typical usage scenario and using this to derive test cases.</a:t>
            </a:r>
            <a:endParaRPr lang="en-GB" sz="2000" dirty="0"/>
          </a:p>
          <a:p>
            <a:r>
              <a:rPr lang="en-US" sz="2000" dirty="0"/>
              <a:t>Acceptance testing is a user testing process where the aim is to decide if the software is good enough to be deployed and used in its operational environment.</a:t>
            </a:r>
            <a:endParaRPr lang="en-GB" sz="2000" dirty="0"/>
          </a:p>
        </p:txBody>
      </p:sp>
    </p:spTree>
  </p:cSld>
  <p:clrMapOvr>
    <a:masterClrMapping/>
  </p:clrMapOvr>
  <p:transition spd="med">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dirty="0"/>
              <a:t>Verification</a:t>
            </a:r>
            <a:r>
              <a:rPr lang="en-GB" dirty="0"/>
              <a:t> &amp; </a:t>
            </a:r>
            <a:r>
              <a:rPr lang="en-US" dirty="0"/>
              <a:t>Validation</a:t>
            </a:r>
            <a:endParaRPr lang="en-GB" dirty="0"/>
          </a:p>
        </p:txBody>
      </p:sp>
      <p:sp>
        <p:nvSpPr>
          <p:cNvPr id="55299" name="Rectangle 3"/>
          <p:cNvSpPr>
            <a:spLocks noGrp="1" noChangeArrowheads="1"/>
          </p:cNvSpPr>
          <p:nvPr>
            <p:ph idx="1"/>
          </p:nvPr>
        </p:nvSpPr>
        <p:spPr>
          <a:xfrm>
            <a:off x="271463" y="1450295"/>
            <a:ext cx="8586787" cy="5284334"/>
          </a:xfrm>
        </p:spPr>
        <p:txBody>
          <a:bodyPr/>
          <a:lstStyle/>
          <a:p>
            <a:pPr algn="just">
              <a:lnSpc>
                <a:spcPct val="90000"/>
              </a:lnSpc>
            </a:pPr>
            <a:r>
              <a:rPr lang="en-US" sz="2000" b="1" dirty="0">
                <a:solidFill>
                  <a:schemeClr val="accent5"/>
                </a:solidFill>
              </a:rPr>
              <a:t>Verification</a:t>
            </a:r>
            <a:r>
              <a:rPr lang="en-US" sz="2000" dirty="0"/>
              <a:t> checks whether the </a:t>
            </a:r>
            <a:r>
              <a:rPr lang="en-US" sz="2000" b="1" dirty="0"/>
              <a:t>software</a:t>
            </a:r>
            <a:r>
              <a:rPr lang="en-US" sz="2000" dirty="0"/>
              <a:t> confirms a specification (e.g. one </a:t>
            </a:r>
            <a:r>
              <a:rPr lang="en-US" sz="2000" dirty="0" err="1"/>
              <a:t>Func</a:t>
            </a:r>
            <a:r>
              <a:rPr lang="en-US" sz="2000" dirty="0"/>
              <a:t> Req, NF req) whereas </a:t>
            </a:r>
            <a:r>
              <a:rPr lang="en-US" sz="2000" b="1" dirty="0">
                <a:solidFill>
                  <a:schemeClr val="accent5"/>
                </a:solidFill>
              </a:rPr>
              <a:t>Validation</a:t>
            </a:r>
            <a:r>
              <a:rPr lang="en-US" sz="2000" dirty="0"/>
              <a:t> checks whether the </a:t>
            </a:r>
            <a:r>
              <a:rPr lang="en-US" sz="2000" b="1" dirty="0"/>
              <a:t>software</a:t>
            </a:r>
            <a:r>
              <a:rPr lang="en-US" sz="2000" dirty="0"/>
              <a:t> meets the requirements and expectations.</a:t>
            </a:r>
          </a:p>
          <a:p>
            <a:pPr algn="just">
              <a:lnSpc>
                <a:spcPct val="90000"/>
              </a:lnSpc>
            </a:pPr>
            <a:r>
              <a:rPr lang="en-US" sz="2000" b="1" dirty="0">
                <a:solidFill>
                  <a:schemeClr val="accent5"/>
                </a:solidFill>
              </a:rPr>
              <a:t>Verification</a:t>
            </a:r>
            <a:r>
              <a:rPr lang="en-US" sz="2000" dirty="0"/>
              <a:t> finds the </a:t>
            </a:r>
            <a:r>
              <a:rPr lang="en-US" sz="2000" u="sng" dirty="0"/>
              <a:t>bugs early</a:t>
            </a:r>
            <a:r>
              <a:rPr lang="en-US" sz="2000" dirty="0"/>
              <a:t> </a:t>
            </a:r>
            <a:r>
              <a:rPr lang="en-US" sz="2000" b="1" dirty="0"/>
              <a:t>in the</a:t>
            </a:r>
            <a:r>
              <a:rPr lang="en-US" sz="2000" dirty="0"/>
              <a:t> development cycle whereas </a:t>
            </a:r>
            <a:r>
              <a:rPr lang="en-US" sz="2000" b="1" dirty="0">
                <a:solidFill>
                  <a:schemeClr val="accent5"/>
                </a:solidFill>
              </a:rPr>
              <a:t>Validation</a:t>
            </a:r>
            <a:r>
              <a:rPr lang="en-US" sz="2000" dirty="0"/>
              <a:t> finds the </a:t>
            </a:r>
            <a:r>
              <a:rPr lang="en-US" sz="2000" u="sng" dirty="0"/>
              <a:t>bugs</a:t>
            </a:r>
            <a:r>
              <a:rPr lang="en-US" sz="2000" dirty="0"/>
              <a:t> that </a:t>
            </a:r>
            <a:r>
              <a:rPr lang="en-US" sz="2000" b="1" dirty="0"/>
              <a:t>verification</a:t>
            </a:r>
            <a:r>
              <a:rPr lang="en-US" sz="2000" dirty="0"/>
              <a:t> can not catch.</a:t>
            </a:r>
          </a:p>
          <a:p>
            <a:pPr algn="just">
              <a:lnSpc>
                <a:spcPct val="90000"/>
              </a:lnSpc>
            </a:pPr>
            <a:r>
              <a:rPr lang="en-US" sz="2000" dirty="0"/>
              <a:t>Each organization should clearly define each of the four primary </a:t>
            </a:r>
            <a:r>
              <a:rPr lang="en-US" sz="2000" b="1" dirty="0"/>
              <a:t>verification methods</a:t>
            </a:r>
            <a:r>
              <a:rPr lang="en-US" sz="2000" dirty="0"/>
              <a:t>: Test, Demonstration, Inspection, and Analysis.</a:t>
            </a:r>
          </a:p>
          <a:p>
            <a:pPr lvl="1" algn="just">
              <a:lnSpc>
                <a:spcPct val="90000"/>
              </a:lnSpc>
            </a:pPr>
            <a:r>
              <a:rPr lang="en-US" b="1" u="sng" dirty="0">
                <a:solidFill>
                  <a:schemeClr val="accent2"/>
                </a:solidFill>
              </a:rPr>
              <a:t>Verification by Inspection </a:t>
            </a:r>
            <a:r>
              <a:rPr lang="en-GB" b="1" dirty="0">
                <a:solidFill>
                  <a:schemeClr val="accent1"/>
                </a:solidFill>
              </a:rPr>
              <a:t>(static verification)</a:t>
            </a:r>
            <a:r>
              <a:rPr lang="en-US" dirty="0">
                <a:solidFill>
                  <a:schemeClr val="accent2"/>
                </a:solidFill>
              </a:rPr>
              <a:t> is when you can use one of your senses to prove if the system meets a requirement.  You don’t have to execute the system; you can observe the results of your observations or inspections (activities) to prove the system meets a requirement.</a:t>
            </a:r>
          </a:p>
          <a:p>
            <a:pPr lvl="1" algn="just">
              <a:lnSpc>
                <a:spcPct val="90000"/>
              </a:lnSpc>
            </a:pPr>
            <a:r>
              <a:rPr lang="en-US" b="1" u="sng" dirty="0"/>
              <a:t>Verification by Test </a:t>
            </a:r>
            <a:r>
              <a:rPr lang="en-GB" b="1" dirty="0">
                <a:solidFill>
                  <a:schemeClr val="accent1"/>
                </a:solidFill>
              </a:rPr>
              <a:t>(dynamic verification) </a:t>
            </a:r>
            <a:r>
              <a:rPr lang="en-US" dirty="0"/>
              <a:t>involves special test equipment and/or instrumentation.  It also involves running multiple “tests” (activities) to collect data on the system that will show proof the requirement has been met.  </a:t>
            </a:r>
            <a:endParaRPr lang="en-GB" dirty="0">
              <a:solidFill>
                <a:schemeClr val="accent2"/>
              </a:solidFill>
            </a:endParaRPr>
          </a:p>
        </p:txBody>
      </p:sp>
    </p:spTree>
  </p:cSld>
  <p:clrMapOvr>
    <a:masterClrMapping/>
  </p:clrMapOvr>
  <p:transition spd="med">
    <p:wipe dir="r"/>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Inspections and testing</a:t>
            </a:r>
            <a:r>
              <a:rPr lang="en-GB" dirty="0"/>
              <a:t> </a:t>
            </a:r>
            <a:endParaRPr lang="en-US" dirty="0"/>
          </a:p>
        </p:txBody>
      </p:sp>
      <p:pic>
        <p:nvPicPr>
          <p:cNvPr id="8" name="Picture 7" descr="8.2 Inspections Testing.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314" y="1504744"/>
            <a:ext cx="8401486" cy="3521581"/>
          </a:xfrm>
          <a:prstGeom prst="rect">
            <a:avLst/>
          </a:prstGeom>
        </p:spPr>
      </p:pic>
    </p:spTree>
  </p:cSld>
  <p:clrMapOvr>
    <a:masterClrMapping/>
  </p:clrMapOvr>
  <p:transition spd="med">
    <p:wipe dir="r"/>
  </p:transition>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SE10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126625B39D0674192CEFB80C28E16DB" ma:contentTypeVersion="" ma:contentTypeDescription="Create a new document." ma:contentTypeScope="" ma:versionID="a37eac47d1731a7ccc5bc5de530254db">
  <xsd:schema xmlns:xsd="http://www.w3.org/2001/XMLSchema" xmlns:xs="http://www.w3.org/2001/XMLSchema" xmlns:p="http://schemas.microsoft.com/office/2006/metadata/properties" xmlns:ns1="http://schemas.microsoft.com/sharepoint/v3" targetNamespace="http://schemas.microsoft.com/office/2006/metadata/properties" ma:root="true" ma:fieldsID="53aad9280c7bc17f35f657eabd183f16"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E460E79-076D-4583-8B2C-27492B7D5DAB}">
  <ds:schemaRefs>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5F77AEFD-3E39-457C-9DAA-51BCB585EF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C6C3F2C-B539-45C3-B441-8FACFE25C82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1260</TotalTime>
  <Words>5119</Words>
  <Application>Microsoft Office PowerPoint</Application>
  <PresentationFormat>On-screen Show (4:3)</PresentationFormat>
  <Paragraphs>422</Paragraphs>
  <Slides>78</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78</vt:i4>
      </vt:variant>
    </vt:vector>
  </HeadingPairs>
  <TitlesOfParts>
    <vt:vector size="84" baseType="lpstr">
      <vt:lpstr>Arial</vt:lpstr>
      <vt:lpstr>Calibri</vt:lpstr>
      <vt:lpstr>Open Sans</vt:lpstr>
      <vt:lpstr>Raleway</vt:lpstr>
      <vt:lpstr>Wingdings</vt:lpstr>
      <vt:lpstr>SE10 slides</vt:lpstr>
      <vt:lpstr>Chapter 9 – Software Testing</vt:lpstr>
      <vt:lpstr>Topics covered</vt:lpstr>
      <vt:lpstr>Program testing</vt:lpstr>
      <vt:lpstr>Program testing goals</vt:lpstr>
      <vt:lpstr>Validation vs Defect Testing and Goals</vt:lpstr>
      <vt:lpstr>An input-output model of program testing </vt:lpstr>
      <vt:lpstr>Verification vs validation</vt:lpstr>
      <vt:lpstr>Verification &amp; Validation</vt:lpstr>
      <vt:lpstr>Inspections and testing </vt:lpstr>
      <vt:lpstr>Software Inspections (Static Verification) </vt:lpstr>
      <vt:lpstr>Advantages of inspections</vt:lpstr>
      <vt:lpstr>Inspections and testing</vt:lpstr>
      <vt:lpstr>Here’s a sample test case for checking login functionality, with two possibilities.</vt:lpstr>
      <vt:lpstr>A model of the software testing process </vt:lpstr>
      <vt:lpstr>Stages of testing</vt:lpstr>
      <vt:lpstr>Development testing</vt:lpstr>
      <vt:lpstr>Development testing</vt:lpstr>
      <vt:lpstr>Development testing</vt:lpstr>
      <vt:lpstr>Unit testing</vt:lpstr>
      <vt:lpstr>Object class testing</vt:lpstr>
      <vt:lpstr>The weather station object interface </vt:lpstr>
      <vt:lpstr>Weather station testing</vt:lpstr>
      <vt:lpstr>Weather Station State Diagram</vt:lpstr>
      <vt:lpstr>Automated testing</vt:lpstr>
      <vt:lpstr>Automated test components</vt:lpstr>
      <vt:lpstr>Here’s a sample test case for checking login functionality, with two possibilities.</vt:lpstr>
      <vt:lpstr>Choosing unit test cases</vt:lpstr>
      <vt:lpstr>Here’s a sample test case for checking login functionality, with two possibilities.</vt:lpstr>
      <vt:lpstr>Testing strategies</vt:lpstr>
      <vt:lpstr>Equivalence partitioning </vt:lpstr>
      <vt:lpstr>Equivalence partitions </vt:lpstr>
      <vt:lpstr>Testing guidelines (sequences)</vt:lpstr>
      <vt:lpstr>General testing guidelines</vt:lpstr>
      <vt:lpstr>Development testing</vt:lpstr>
      <vt:lpstr>Component testing</vt:lpstr>
      <vt:lpstr>Stubs and Drivers</vt:lpstr>
      <vt:lpstr>Stubs</vt:lpstr>
      <vt:lpstr>Drivers</vt:lpstr>
      <vt:lpstr>Component testing</vt:lpstr>
      <vt:lpstr>Interface testing </vt:lpstr>
      <vt:lpstr>Interface testing</vt:lpstr>
      <vt:lpstr>Interface errors</vt:lpstr>
      <vt:lpstr>Interface testing guidelines</vt:lpstr>
      <vt:lpstr>Development testing</vt:lpstr>
      <vt:lpstr>System testing</vt:lpstr>
      <vt:lpstr>System and component testing</vt:lpstr>
      <vt:lpstr>Use-case testing (focus on interactions)</vt:lpstr>
      <vt:lpstr>Example-1 </vt:lpstr>
      <vt:lpstr>Example 2: Collect weather data sequence chart </vt:lpstr>
      <vt:lpstr>Test cases derived from sequence diagram</vt:lpstr>
      <vt:lpstr>Testing policies</vt:lpstr>
      <vt:lpstr>Test-driven development</vt:lpstr>
      <vt:lpstr>Test-driven development</vt:lpstr>
      <vt:lpstr>TDD process activities</vt:lpstr>
      <vt:lpstr>Test-driven development</vt:lpstr>
      <vt:lpstr>Benefits of test-driven development</vt:lpstr>
      <vt:lpstr>Regression testing (if any change applied)</vt:lpstr>
      <vt:lpstr>Release testing</vt:lpstr>
      <vt:lpstr>Release testing (Sürüm Testi)</vt:lpstr>
      <vt:lpstr>Release testing (Sürüm Testi)</vt:lpstr>
      <vt:lpstr>Release testing and system testing</vt:lpstr>
      <vt:lpstr>Requirements based testing</vt:lpstr>
      <vt:lpstr>Requirements tests (examples for test cases)</vt:lpstr>
      <vt:lpstr>Set up a patient record with a known allergy (e.g. Statins). Prescribe the medication to that the patient is allergic to, and check that the warning is issued by the system (Req # 1).</vt:lpstr>
      <vt:lpstr>Set up a patient record in which allergies to two or more drugs are recorded. Prescribe both of these drugs separately and check that the correct warning message for each drug is issued (Req # 1).</vt:lpstr>
      <vt:lpstr>Prescribe two drugs that the patient is allergic to. Check that two warnings are correctly issued (Req # 1).</vt:lpstr>
      <vt:lpstr>A usage scenario for the Mentcare system</vt:lpstr>
      <vt:lpstr>These features tested by scenario</vt:lpstr>
      <vt:lpstr>Performance testing</vt:lpstr>
      <vt:lpstr>Stress testing</vt:lpstr>
      <vt:lpstr>User testing</vt:lpstr>
      <vt:lpstr>User testing</vt:lpstr>
      <vt:lpstr>Types of user testing</vt:lpstr>
      <vt:lpstr>The acceptance testing process </vt:lpstr>
      <vt:lpstr>Stages in the acceptance testing process</vt:lpstr>
      <vt:lpstr>Agile methods and acceptance testing</vt:lpstr>
      <vt:lpstr>Key points</vt:lpstr>
      <vt:lpstr>Key points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9 – Software Testing</dc:title>
  <dc:creator>Duygu Celik</dc:creator>
  <cp:lastModifiedBy>Alexander Chefranov</cp:lastModifiedBy>
  <cp:revision>218</cp:revision>
  <dcterms:created xsi:type="dcterms:W3CDTF">2020-05-06T12:00:17Z</dcterms:created>
  <dcterms:modified xsi:type="dcterms:W3CDTF">2026-05-24T12:21:56Z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0x0101001126625B39D0674192CEFB80C28E16DB</vt:lpwstr>
  </property>
</Properties>
</file>