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3" r:id="rId4"/>
  </p:sldMasterIdLst>
  <p:notesMasterIdLst>
    <p:notesMasterId r:id="rId55"/>
  </p:notesMasterIdLst>
  <p:handoutMasterIdLst>
    <p:handoutMasterId r:id="rId56"/>
  </p:handoutMasterIdLst>
  <p:sldIdLst>
    <p:sldId id="256" r:id="rId5"/>
    <p:sldId id="257" r:id="rId6"/>
    <p:sldId id="258" r:id="rId7"/>
    <p:sldId id="259" r:id="rId8"/>
    <p:sldId id="260" r:id="rId9"/>
    <p:sldId id="261" r:id="rId10"/>
    <p:sldId id="262" r:id="rId11"/>
    <p:sldId id="263" r:id="rId12"/>
    <p:sldId id="264" r:id="rId13"/>
    <p:sldId id="265" r:id="rId14"/>
    <p:sldId id="267" r:id="rId15"/>
    <p:sldId id="268" r:id="rId16"/>
    <p:sldId id="266" r:id="rId17"/>
    <p:sldId id="270" r:id="rId18"/>
    <p:sldId id="269" r:id="rId19"/>
    <p:sldId id="271" r:id="rId20"/>
    <p:sldId id="272" r:id="rId21"/>
    <p:sldId id="273" r:id="rId22"/>
    <p:sldId id="301" r:id="rId23"/>
    <p:sldId id="274" r:id="rId24"/>
    <p:sldId id="275" r:id="rId25"/>
    <p:sldId id="303" r:id="rId26"/>
    <p:sldId id="276" r:id="rId27"/>
    <p:sldId id="277" r:id="rId28"/>
    <p:sldId id="302" r:id="rId29"/>
    <p:sldId id="278" r:id="rId30"/>
    <p:sldId id="279" r:id="rId31"/>
    <p:sldId id="304" r:id="rId32"/>
    <p:sldId id="280" r:id="rId33"/>
    <p:sldId id="281" r:id="rId34"/>
    <p:sldId id="282" r:id="rId35"/>
    <p:sldId id="305" r:id="rId36"/>
    <p:sldId id="283" r:id="rId37"/>
    <p:sldId id="284" r:id="rId38"/>
    <p:sldId id="285" r:id="rId39"/>
    <p:sldId id="286" r:id="rId40"/>
    <p:sldId id="287" r:id="rId41"/>
    <p:sldId id="288" r:id="rId42"/>
    <p:sldId id="289" r:id="rId43"/>
    <p:sldId id="290" r:id="rId44"/>
    <p:sldId id="291" r:id="rId45"/>
    <p:sldId id="292" r:id="rId46"/>
    <p:sldId id="293" r:id="rId47"/>
    <p:sldId id="294" r:id="rId48"/>
    <p:sldId id="295" r:id="rId49"/>
    <p:sldId id="296" r:id="rId50"/>
    <p:sldId id="297" r:id="rId51"/>
    <p:sldId id="298" r:id="rId52"/>
    <p:sldId id="299" r:id="rId53"/>
    <p:sldId id="300" r:id="rId54"/>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4" autoAdjust="0"/>
  </p:normalViewPr>
  <p:slideViewPr>
    <p:cSldViewPr>
      <p:cViewPr>
        <p:scale>
          <a:sx n="80" d="100"/>
          <a:sy n="80" d="100"/>
        </p:scale>
        <p:origin x="-1074"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450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450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3450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AB8CF4-5B5A-4250-A7ED-7C9B7D20A227}" type="slidenum">
              <a:rPr lang="en-US"/>
              <a:pPr>
                <a:defRPr/>
              </a:pPr>
              <a:t>‹#›</a:t>
            </a:fld>
            <a:endParaRPr lang="en-US"/>
          </a:p>
        </p:txBody>
      </p:sp>
    </p:spTree>
    <p:extLst>
      <p:ext uri="{BB962C8B-B14F-4D97-AF65-F5344CB8AC3E}">
        <p14:creationId xmlns:p14="http://schemas.microsoft.com/office/powerpoint/2010/main" val="1489817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440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40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40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3440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2298294-C67E-4236-94F3-29B84EFF07A9}" type="slidenum">
              <a:rPr lang="en-US"/>
              <a:pPr>
                <a:defRPr/>
              </a:pPr>
              <a:t>‹#›</a:t>
            </a:fld>
            <a:endParaRPr lang="en-US"/>
          </a:p>
        </p:txBody>
      </p:sp>
    </p:spTree>
    <p:extLst>
      <p:ext uri="{BB962C8B-B14F-4D97-AF65-F5344CB8AC3E}">
        <p14:creationId xmlns:p14="http://schemas.microsoft.com/office/powerpoint/2010/main" val="117468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1539" name="Rectangle 3"/>
          <p:cNvSpPr>
            <a:spLocks noGrp="1" noChangeArrowheads="1"/>
          </p:cNvSpPr>
          <p:nvPr>
            <p:ph type="ctrTitle"/>
          </p:nvPr>
        </p:nvSpPr>
        <p:spPr>
          <a:xfrm>
            <a:off x="315913" y="466725"/>
            <a:ext cx="6781800" cy="2133600"/>
          </a:xfrm>
        </p:spPr>
        <p:txBody>
          <a:bodyPr/>
          <a:lstStyle>
            <a:lvl1pPr algn="r">
              <a:defRPr sz="4800"/>
            </a:lvl1pPr>
          </a:lstStyle>
          <a:p>
            <a:r>
              <a:rPr lang="ru-RU" altLang="en-US"/>
              <a:t>Click to edit Master title style</a:t>
            </a:r>
          </a:p>
        </p:txBody>
      </p:sp>
      <p:sp>
        <p:nvSpPr>
          <p:cNvPr id="3215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ru-RU"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ru-RU" altLang="en-US"/>
          </a:p>
        </p:txBody>
      </p:sp>
      <p:sp>
        <p:nvSpPr>
          <p:cNvPr id="39" name="Rectangle 6"/>
          <p:cNvSpPr>
            <a:spLocks noGrp="1" noChangeArrowheads="1"/>
          </p:cNvSpPr>
          <p:nvPr>
            <p:ph type="ftr" sz="quarter" idx="11"/>
          </p:nvPr>
        </p:nvSpPr>
        <p:spPr/>
        <p:txBody>
          <a:bodyPr/>
          <a:lstStyle>
            <a:lvl1pPr>
              <a:defRPr/>
            </a:lvl1pPr>
          </a:lstStyle>
          <a:p>
            <a:pPr>
              <a:defRPr/>
            </a:pPr>
            <a:r>
              <a:rPr lang="ru-RU" altLang="en-US"/>
              <a:t>CMPE-443 Real-Time Systems Design </a:t>
            </a:r>
          </a:p>
        </p:txBody>
      </p:sp>
      <p:sp>
        <p:nvSpPr>
          <p:cNvPr id="40" name="Rectangle 7"/>
          <p:cNvSpPr>
            <a:spLocks noGrp="1" noChangeArrowheads="1"/>
          </p:cNvSpPr>
          <p:nvPr>
            <p:ph type="sldNum" sz="quarter" idx="12"/>
          </p:nvPr>
        </p:nvSpPr>
        <p:spPr/>
        <p:txBody>
          <a:bodyPr/>
          <a:lstStyle>
            <a:lvl1pPr>
              <a:defRPr/>
            </a:lvl1pPr>
          </a:lstStyle>
          <a:p>
            <a:pPr>
              <a:defRPr/>
            </a:pPr>
            <a:fld id="{95A7AE1E-18AD-440D-B4ED-6C0D66235577}" type="slidenum">
              <a:rPr lang="ru-RU" altLang="en-US"/>
              <a:pPr>
                <a:defRPr/>
              </a:pPr>
              <a:t>‹#›</a:t>
            </a:fld>
            <a:endParaRPr lang="ru-RU" altLang="en-US"/>
          </a:p>
        </p:txBody>
      </p:sp>
    </p:spTree>
    <p:extLst>
      <p:ext uri="{BB962C8B-B14F-4D97-AF65-F5344CB8AC3E}">
        <p14:creationId xmlns:p14="http://schemas.microsoft.com/office/powerpoint/2010/main" val="399307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6" name="Rectangle 7"/>
          <p:cNvSpPr>
            <a:spLocks noGrp="1" noChangeArrowheads="1"/>
          </p:cNvSpPr>
          <p:nvPr>
            <p:ph type="sldNum" sz="quarter" idx="12"/>
          </p:nvPr>
        </p:nvSpPr>
        <p:spPr>
          <a:ln/>
        </p:spPr>
        <p:txBody>
          <a:bodyPr/>
          <a:lstStyle>
            <a:lvl1pPr>
              <a:defRPr/>
            </a:lvl1pPr>
          </a:lstStyle>
          <a:p>
            <a:pPr>
              <a:defRPr/>
            </a:pPr>
            <a:fld id="{CA85EFB6-6998-459D-B889-635D76A3DD6E}" type="slidenum">
              <a:rPr lang="ru-RU" altLang="en-US"/>
              <a:pPr>
                <a:defRPr/>
              </a:pPr>
              <a:t>‹#›</a:t>
            </a:fld>
            <a:endParaRPr lang="ru-RU" altLang="en-US"/>
          </a:p>
        </p:txBody>
      </p:sp>
    </p:spTree>
    <p:extLst>
      <p:ext uri="{BB962C8B-B14F-4D97-AF65-F5344CB8AC3E}">
        <p14:creationId xmlns:p14="http://schemas.microsoft.com/office/powerpoint/2010/main" val="152542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6" name="Rectangle 7"/>
          <p:cNvSpPr>
            <a:spLocks noGrp="1" noChangeArrowheads="1"/>
          </p:cNvSpPr>
          <p:nvPr>
            <p:ph type="sldNum" sz="quarter" idx="12"/>
          </p:nvPr>
        </p:nvSpPr>
        <p:spPr>
          <a:ln/>
        </p:spPr>
        <p:txBody>
          <a:bodyPr/>
          <a:lstStyle>
            <a:lvl1pPr>
              <a:defRPr/>
            </a:lvl1pPr>
          </a:lstStyle>
          <a:p>
            <a:pPr>
              <a:defRPr/>
            </a:pPr>
            <a:fld id="{258E6344-0D6F-47E0-BD02-715ABE6A566B}" type="slidenum">
              <a:rPr lang="ru-RU" altLang="en-US"/>
              <a:pPr>
                <a:defRPr/>
              </a:pPr>
              <a:t>‹#›</a:t>
            </a:fld>
            <a:endParaRPr lang="ru-RU" altLang="en-US"/>
          </a:p>
        </p:txBody>
      </p:sp>
    </p:spTree>
    <p:extLst>
      <p:ext uri="{BB962C8B-B14F-4D97-AF65-F5344CB8AC3E}">
        <p14:creationId xmlns:p14="http://schemas.microsoft.com/office/powerpoint/2010/main" val="229500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6" name="Rectangle 7"/>
          <p:cNvSpPr>
            <a:spLocks noGrp="1" noChangeArrowheads="1"/>
          </p:cNvSpPr>
          <p:nvPr>
            <p:ph type="sldNum" sz="quarter" idx="12"/>
          </p:nvPr>
        </p:nvSpPr>
        <p:spPr>
          <a:ln/>
        </p:spPr>
        <p:txBody>
          <a:bodyPr/>
          <a:lstStyle>
            <a:lvl1pPr>
              <a:defRPr/>
            </a:lvl1pPr>
          </a:lstStyle>
          <a:p>
            <a:pPr>
              <a:defRPr/>
            </a:pPr>
            <a:fld id="{28D8B67B-B57F-4B7B-8918-A89D5A0A9198}" type="slidenum">
              <a:rPr lang="ru-RU" altLang="en-US"/>
              <a:pPr>
                <a:defRPr/>
              </a:pPr>
              <a:t>‹#›</a:t>
            </a:fld>
            <a:endParaRPr lang="ru-RU" altLang="en-US"/>
          </a:p>
        </p:txBody>
      </p:sp>
    </p:spTree>
    <p:extLst>
      <p:ext uri="{BB962C8B-B14F-4D97-AF65-F5344CB8AC3E}">
        <p14:creationId xmlns:p14="http://schemas.microsoft.com/office/powerpoint/2010/main" val="387557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6" name="Rectangle 7"/>
          <p:cNvSpPr>
            <a:spLocks noGrp="1" noChangeArrowheads="1"/>
          </p:cNvSpPr>
          <p:nvPr>
            <p:ph type="sldNum" sz="quarter" idx="12"/>
          </p:nvPr>
        </p:nvSpPr>
        <p:spPr>
          <a:ln/>
        </p:spPr>
        <p:txBody>
          <a:bodyPr/>
          <a:lstStyle>
            <a:lvl1pPr>
              <a:defRPr/>
            </a:lvl1pPr>
          </a:lstStyle>
          <a:p>
            <a:pPr>
              <a:defRPr/>
            </a:pPr>
            <a:fld id="{97F0F177-B06B-4697-8BBC-B5CAD6C33F46}" type="slidenum">
              <a:rPr lang="ru-RU" altLang="en-US"/>
              <a:pPr>
                <a:defRPr/>
              </a:pPr>
              <a:t>‹#›</a:t>
            </a:fld>
            <a:endParaRPr lang="ru-RU" altLang="en-US"/>
          </a:p>
        </p:txBody>
      </p:sp>
    </p:spTree>
    <p:extLst>
      <p:ext uri="{BB962C8B-B14F-4D97-AF65-F5344CB8AC3E}">
        <p14:creationId xmlns:p14="http://schemas.microsoft.com/office/powerpoint/2010/main" val="2322082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7" name="Rectangle 7"/>
          <p:cNvSpPr>
            <a:spLocks noGrp="1" noChangeArrowheads="1"/>
          </p:cNvSpPr>
          <p:nvPr>
            <p:ph type="sldNum" sz="quarter" idx="12"/>
          </p:nvPr>
        </p:nvSpPr>
        <p:spPr>
          <a:ln/>
        </p:spPr>
        <p:txBody>
          <a:bodyPr/>
          <a:lstStyle>
            <a:lvl1pPr>
              <a:defRPr/>
            </a:lvl1pPr>
          </a:lstStyle>
          <a:p>
            <a:pPr>
              <a:defRPr/>
            </a:pPr>
            <a:fld id="{EDA4367D-B4E9-4BC9-A39D-42BD1BDCB104}" type="slidenum">
              <a:rPr lang="ru-RU" altLang="en-US"/>
              <a:pPr>
                <a:defRPr/>
              </a:pPr>
              <a:t>‹#›</a:t>
            </a:fld>
            <a:endParaRPr lang="ru-RU" altLang="en-US"/>
          </a:p>
        </p:txBody>
      </p:sp>
    </p:spTree>
    <p:extLst>
      <p:ext uri="{BB962C8B-B14F-4D97-AF65-F5344CB8AC3E}">
        <p14:creationId xmlns:p14="http://schemas.microsoft.com/office/powerpoint/2010/main" val="100032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9" name="Rectangle 7"/>
          <p:cNvSpPr>
            <a:spLocks noGrp="1" noChangeArrowheads="1"/>
          </p:cNvSpPr>
          <p:nvPr>
            <p:ph type="sldNum" sz="quarter" idx="12"/>
          </p:nvPr>
        </p:nvSpPr>
        <p:spPr>
          <a:ln/>
        </p:spPr>
        <p:txBody>
          <a:bodyPr/>
          <a:lstStyle>
            <a:lvl1pPr>
              <a:defRPr/>
            </a:lvl1pPr>
          </a:lstStyle>
          <a:p>
            <a:pPr>
              <a:defRPr/>
            </a:pPr>
            <a:fld id="{7D899F14-2C66-4140-95F6-D43059F0F019}" type="slidenum">
              <a:rPr lang="ru-RU" altLang="en-US"/>
              <a:pPr>
                <a:defRPr/>
              </a:pPr>
              <a:t>‹#›</a:t>
            </a:fld>
            <a:endParaRPr lang="ru-RU" altLang="en-US"/>
          </a:p>
        </p:txBody>
      </p:sp>
    </p:spTree>
    <p:extLst>
      <p:ext uri="{BB962C8B-B14F-4D97-AF65-F5344CB8AC3E}">
        <p14:creationId xmlns:p14="http://schemas.microsoft.com/office/powerpoint/2010/main" val="2236009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5" name="Rectangle 7"/>
          <p:cNvSpPr>
            <a:spLocks noGrp="1" noChangeArrowheads="1"/>
          </p:cNvSpPr>
          <p:nvPr>
            <p:ph type="sldNum" sz="quarter" idx="12"/>
          </p:nvPr>
        </p:nvSpPr>
        <p:spPr>
          <a:ln/>
        </p:spPr>
        <p:txBody>
          <a:bodyPr/>
          <a:lstStyle>
            <a:lvl1pPr>
              <a:defRPr/>
            </a:lvl1pPr>
          </a:lstStyle>
          <a:p>
            <a:pPr>
              <a:defRPr/>
            </a:pPr>
            <a:fld id="{48C00F30-2843-4957-BD41-0FF66B383CE3}" type="slidenum">
              <a:rPr lang="ru-RU" altLang="en-US"/>
              <a:pPr>
                <a:defRPr/>
              </a:pPr>
              <a:t>‹#›</a:t>
            </a:fld>
            <a:endParaRPr lang="ru-RU" altLang="en-US"/>
          </a:p>
        </p:txBody>
      </p:sp>
    </p:spTree>
    <p:extLst>
      <p:ext uri="{BB962C8B-B14F-4D97-AF65-F5344CB8AC3E}">
        <p14:creationId xmlns:p14="http://schemas.microsoft.com/office/powerpoint/2010/main" val="1515472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4" name="Rectangle 7"/>
          <p:cNvSpPr>
            <a:spLocks noGrp="1" noChangeArrowheads="1"/>
          </p:cNvSpPr>
          <p:nvPr>
            <p:ph type="sldNum" sz="quarter" idx="12"/>
          </p:nvPr>
        </p:nvSpPr>
        <p:spPr>
          <a:ln/>
        </p:spPr>
        <p:txBody>
          <a:bodyPr/>
          <a:lstStyle>
            <a:lvl1pPr>
              <a:defRPr/>
            </a:lvl1pPr>
          </a:lstStyle>
          <a:p>
            <a:pPr>
              <a:defRPr/>
            </a:pPr>
            <a:fld id="{BA9A4A4E-4121-4290-B266-5B141192EEEB}" type="slidenum">
              <a:rPr lang="ru-RU" altLang="en-US"/>
              <a:pPr>
                <a:defRPr/>
              </a:pPr>
              <a:t>‹#›</a:t>
            </a:fld>
            <a:endParaRPr lang="ru-RU" altLang="en-US"/>
          </a:p>
        </p:txBody>
      </p:sp>
    </p:spTree>
    <p:extLst>
      <p:ext uri="{BB962C8B-B14F-4D97-AF65-F5344CB8AC3E}">
        <p14:creationId xmlns:p14="http://schemas.microsoft.com/office/powerpoint/2010/main" val="125160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7" name="Rectangle 7"/>
          <p:cNvSpPr>
            <a:spLocks noGrp="1" noChangeArrowheads="1"/>
          </p:cNvSpPr>
          <p:nvPr>
            <p:ph type="sldNum" sz="quarter" idx="12"/>
          </p:nvPr>
        </p:nvSpPr>
        <p:spPr>
          <a:ln/>
        </p:spPr>
        <p:txBody>
          <a:bodyPr/>
          <a:lstStyle>
            <a:lvl1pPr>
              <a:defRPr/>
            </a:lvl1pPr>
          </a:lstStyle>
          <a:p>
            <a:pPr>
              <a:defRPr/>
            </a:pPr>
            <a:fld id="{F4BAB45C-7411-4A2A-A68D-EAD7705017B1}" type="slidenum">
              <a:rPr lang="ru-RU" altLang="en-US"/>
              <a:pPr>
                <a:defRPr/>
              </a:pPr>
              <a:t>‹#›</a:t>
            </a:fld>
            <a:endParaRPr lang="ru-RU" altLang="en-US"/>
          </a:p>
        </p:txBody>
      </p:sp>
    </p:spTree>
    <p:extLst>
      <p:ext uri="{BB962C8B-B14F-4D97-AF65-F5344CB8AC3E}">
        <p14:creationId xmlns:p14="http://schemas.microsoft.com/office/powerpoint/2010/main" val="8918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ru-RU"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ru-RU" altLang="en-US"/>
              <a:t>CMPE-443 Real-Time Systems Design </a:t>
            </a:r>
          </a:p>
        </p:txBody>
      </p:sp>
      <p:sp>
        <p:nvSpPr>
          <p:cNvPr id="7" name="Rectangle 7"/>
          <p:cNvSpPr>
            <a:spLocks noGrp="1" noChangeArrowheads="1"/>
          </p:cNvSpPr>
          <p:nvPr>
            <p:ph type="sldNum" sz="quarter" idx="12"/>
          </p:nvPr>
        </p:nvSpPr>
        <p:spPr>
          <a:ln/>
        </p:spPr>
        <p:txBody>
          <a:bodyPr/>
          <a:lstStyle>
            <a:lvl1pPr>
              <a:defRPr/>
            </a:lvl1pPr>
          </a:lstStyle>
          <a:p>
            <a:pPr>
              <a:defRPr/>
            </a:pPr>
            <a:fld id="{FCF8F7F9-72CE-4ED2-9396-5B02B5ABFDEE}" type="slidenum">
              <a:rPr lang="ru-RU" altLang="en-US"/>
              <a:pPr>
                <a:defRPr/>
              </a:pPr>
              <a:t>‹#›</a:t>
            </a:fld>
            <a:endParaRPr lang="ru-RU" altLang="en-US"/>
          </a:p>
        </p:txBody>
      </p:sp>
    </p:spTree>
    <p:extLst>
      <p:ext uri="{BB962C8B-B14F-4D97-AF65-F5344CB8AC3E}">
        <p14:creationId xmlns:p14="http://schemas.microsoft.com/office/powerpoint/2010/main" val="20055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ru-RU"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en-US" smtClean="0"/>
              <a:t>Click to edit Master text styles</a:t>
            </a:r>
          </a:p>
          <a:p>
            <a:pPr lvl="1"/>
            <a:r>
              <a:rPr lang="ru-RU" altLang="en-US" smtClean="0"/>
              <a:t>Second level</a:t>
            </a:r>
          </a:p>
          <a:p>
            <a:pPr lvl="2"/>
            <a:r>
              <a:rPr lang="ru-RU" altLang="en-US" smtClean="0"/>
              <a:t>Third level</a:t>
            </a:r>
          </a:p>
          <a:p>
            <a:pPr lvl="3"/>
            <a:r>
              <a:rPr lang="ru-RU" altLang="en-US" smtClean="0"/>
              <a:t>Fourth level</a:t>
            </a:r>
          </a:p>
          <a:p>
            <a:pPr lvl="4"/>
            <a:r>
              <a:rPr lang="ru-RU" altLang="en-US" smtClean="0"/>
              <a:t>Fifth level</a:t>
            </a:r>
          </a:p>
        </p:txBody>
      </p:sp>
      <p:sp>
        <p:nvSpPr>
          <p:cNvPr id="32051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endParaRPr lang="ru-RU" altLang="en-US"/>
          </a:p>
        </p:txBody>
      </p:sp>
      <p:sp>
        <p:nvSpPr>
          <p:cNvPr id="32051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r>
              <a:rPr lang="ru-RU" altLang="en-US"/>
              <a:t>CMPE-443 Real-Time Systems Design </a:t>
            </a:r>
          </a:p>
        </p:txBody>
      </p:sp>
      <p:sp>
        <p:nvSpPr>
          <p:cNvPr id="32051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8C754630-91BD-4672-A846-32D8DD376818}" type="slidenum">
              <a:rPr lang="ru-RU" altLang="en-US"/>
              <a:pPr>
                <a:defRPr/>
              </a:pPr>
              <a:t>‹#›</a:t>
            </a:fld>
            <a:endParaRPr lang="ru-RU"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728"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iming>
    <p:tnLst>
      <p:par>
        <p:cTn id="1" dur="indefinite" restart="never" nodeType="tmRoot"/>
      </p:par>
    </p:tnLst>
  </p:timing>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2" Type="http://schemas.openxmlformats.org/officeDocument/2006/relationships/slideLayout" Target="../slideLayouts/slideLayout7.xml"/><Relationship Id="rId16" Type="http://schemas.openxmlformats.org/officeDocument/2006/relationships/image" Target="../media/image8.wmf"/><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 Id="rId14" Type="http://schemas.openxmlformats.org/officeDocument/2006/relationships/image" Target="../media/image7.wmf"/></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image" Target="../media/image13.wmf"/></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7.emf"/><Relationship Id="rId5" Type="http://schemas.openxmlformats.org/officeDocument/2006/relationships/oleObject" Target="../embeddings/oleObject13.bin"/><Relationship Id="rId4" Type="http://schemas.openxmlformats.org/officeDocument/2006/relationships/image" Target="../media/image16.emf"/></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21.png"/><Relationship Id="rId4" Type="http://schemas.openxmlformats.org/officeDocument/2006/relationships/image" Target="../media/image20.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23.png"/><Relationship Id="rId4" Type="http://schemas.openxmlformats.org/officeDocument/2006/relationships/image" Target="../media/image22.wmf"/></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509E99A-0DF0-4A73-981C-3D28A029287D}" type="slidenum">
              <a:rPr lang="ru-RU" altLang="en-US" smtClean="0"/>
              <a:pPr eaLnBrk="1" hangingPunct="1"/>
              <a:t>1</a:t>
            </a:fld>
            <a:endParaRPr lang="ru-RU" altLang="en-US" smtClean="0"/>
          </a:p>
        </p:txBody>
      </p:sp>
      <p:sp>
        <p:nvSpPr>
          <p:cNvPr id="3076" name="Rectangle 7"/>
          <p:cNvSpPr>
            <a:spLocks noGrp="1" noChangeArrowheads="1"/>
          </p:cNvSpPr>
          <p:nvPr>
            <p:ph type="title"/>
          </p:nvPr>
        </p:nvSpPr>
        <p:spPr/>
        <p:txBody>
          <a:bodyPr/>
          <a:lstStyle/>
          <a:p>
            <a:pPr eaLnBrk="1" hangingPunct="1"/>
            <a:r>
              <a:rPr lang="en-US" smtClean="0"/>
              <a:t>Real-Time Operating Systems</a:t>
            </a:r>
            <a:endParaRPr lang="ru-RU" smtClean="0"/>
          </a:p>
        </p:txBody>
      </p:sp>
      <p:sp>
        <p:nvSpPr>
          <p:cNvPr id="3077" name="Rectangle 8"/>
          <p:cNvSpPr>
            <a:spLocks noGrp="1" noChangeArrowheads="1"/>
          </p:cNvSpPr>
          <p:nvPr>
            <p:ph type="body" idx="1"/>
          </p:nvPr>
        </p:nvSpPr>
        <p:spPr/>
        <p:txBody>
          <a:bodyPr/>
          <a:lstStyle/>
          <a:p>
            <a:pPr eaLnBrk="1" hangingPunct="1"/>
            <a:r>
              <a:rPr lang="en-US" dirty="0" smtClean="0"/>
              <a:t>Real-Time Kernels</a:t>
            </a:r>
          </a:p>
          <a:p>
            <a:pPr eaLnBrk="1" hangingPunct="1"/>
            <a:r>
              <a:rPr lang="en-US" dirty="0" smtClean="0"/>
              <a:t>Theoretical Foundations of RTOS</a:t>
            </a:r>
          </a:p>
          <a:p>
            <a:pPr eaLnBrk="1" hangingPunct="1"/>
            <a:r>
              <a:rPr lang="en-US" dirty="0" err="1" smtClean="0"/>
              <a:t>Intertask</a:t>
            </a:r>
            <a:r>
              <a:rPr lang="en-US" dirty="0" smtClean="0"/>
              <a:t> Communication &amp; Synchronization</a:t>
            </a:r>
          </a:p>
          <a:p>
            <a:pPr eaLnBrk="1" hangingPunct="1"/>
            <a:r>
              <a:rPr lang="en-US" dirty="0" smtClean="0"/>
              <a:t>Memory Management</a:t>
            </a:r>
          </a:p>
          <a:p>
            <a:pPr eaLnBrk="1" hangingPunct="1"/>
            <a:r>
              <a:rPr lang="en-US" dirty="0" smtClean="0"/>
              <a:t>Case Study</a:t>
            </a:r>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229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2A303FA-1699-4D4F-922A-2CE24E72C64B}" type="slidenum">
              <a:rPr lang="ru-RU" altLang="en-US" smtClean="0"/>
              <a:pPr eaLnBrk="1" hangingPunct="1"/>
              <a:t>10</a:t>
            </a:fld>
            <a:endParaRPr lang="ru-RU" altLang="en-US" smtClean="0"/>
          </a:p>
        </p:txBody>
      </p:sp>
      <p:sp>
        <p:nvSpPr>
          <p:cNvPr id="12292" name="Text Box 4"/>
          <p:cNvSpPr txBox="1">
            <a:spLocks noChangeArrowheads="1"/>
          </p:cNvSpPr>
          <p:nvPr/>
        </p:nvSpPr>
        <p:spPr bwMode="auto">
          <a:xfrm>
            <a:off x="457200" y="381000"/>
            <a:ext cx="72390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Pseudocode for Interrupt Driven System</a:t>
            </a:r>
          </a:p>
          <a:p>
            <a:pPr algn="l" eaLnBrk="1" hangingPunct="1">
              <a:spcBef>
                <a:spcPct val="50000"/>
              </a:spcBef>
            </a:pPr>
            <a:r>
              <a:rPr lang="en-US"/>
              <a:t>Main(){//initialize system, load interrupt handlers</a:t>
            </a:r>
          </a:p>
          <a:p>
            <a:pPr algn="l" eaLnBrk="1" hangingPunct="1">
              <a:spcBef>
                <a:spcPct val="50000"/>
              </a:spcBef>
            </a:pPr>
            <a:r>
              <a:rPr lang="en-US"/>
              <a:t> init();</a:t>
            </a:r>
          </a:p>
          <a:p>
            <a:pPr algn="l" eaLnBrk="1" hangingPunct="1">
              <a:spcBef>
                <a:spcPct val="50000"/>
              </a:spcBef>
            </a:pPr>
            <a:r>
              <a:rPr lang="en-US"/>
              <a:t> while(TRUE);// infinite loop</a:t>
            </a:r>
          </a:p>
          <a:p>
            <a:pPr algn="l" eaLnBrk="1" hangingPunct="1">
              <a:spcBef>
                <a:spcPct val="50000"/>
              </a:spcBef>
            </a:pPr>
            <a:r>
              <a:rPr lang="en-US"/>
              <a:t>}</a:t>
            </a:r>
          </a:p>
          <a:p>
            <a:pPr algn="l" eaLnBrk="1" hangingPunct="1">
              <a:spcBef>
                <a:spcPct val="50000"/>
              </a:spcBef>
            </a:pPr>
            <a:r>
              <a:rPr lang="en-US"/>
              <a:t>Intr_handler_i(){// i-th interrupt handler </a:t>
            </a:r>
          </a:p>
          <a:p>
            <a:pPr algn="l" eaLnBrk="1" hangingPunct="1">
              <a:spcBef>
                <a:spcPct val="50000"/>
              </a:spcBef>
            </a:pPr>
            <a:r>
              <a:rPr lang="en-US"/>
              <a:t> save_context();// save registers to the stack</a:t>
            </a:r>
          </a:p>
          <a:p>
            <a:pPr algn="l" eaLnBrk="1" hangingPunct="1">
              <a:spcBef>
                <a:spcPct val="50000"/>
              </a:spcBef>
            </a:pPr>
            <a:r>
              <a:rPr lang="en-US"/>
              <a:t> task_i(); // launch i-th task</a:t>
            </a:r>
          </a:p>
          <a:p>
            <a:pPr algn="l" eaLnBrk="1" hangingPunct="1">
              <a:spcBef>
                <a:spcPct val="50000"/>
              </a:spcBef>
            </a:pPr>
            <a:r>
              <a:rPr lang="en-US"/>
              <a:t> restore_context();// restore context from the stack</a:t>
            </a:r>
          </a:p>
          <a:p>
            <a:pPr algn="l" eaLnBrk="1" hangingPunct="1">
              <a:spcBef>
                <a:spcPct val="50000"/>
              </a:spcBef>
            </a:pPr>
            <a:r>
              <a:rPr lang="en-US"/>
              <a:t>}</a:t>
            </a:r>
          </a:p>
          <a:p>
            <a:pPr algn="l" eaLnBrk="1" hangingPunct="1">
              <a:spcBef>
                <a:spcPct val="50000"/>
              </a:spcBef>
            </a:pPr>
            <a:r>
              <a:rPr lang="en-US"/>
              <a:t>Work with a stack:</a:t>
            </a:r>
          </a:p>
          <a:p>
            <a:pPr algn="l" eaLnBrk="1" hangingPunct="1">
              <a:spcBef>
                <a:spcPct val="50000"/>
              </a:spcBef>
            </a:pPr>
            <a:r>
              <a:rPr lang="en-US"/>
              <a:t>Push x: SP-=2; *SP=x; </a:t>
            </a:r>
          </a:p>
          <a:p>
            <a:pPr algn="l" eaLnBrk="1" hangingPunct="1">
              <a:spcBef>
                <a:spcPct val="50000"/>
              </a:spcBef>
            </a:pPr>
            <a:r>
              <a:rPr lang="en-US"/>
              <a:t>Pop x: x=*SP; SP+=2;</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0DA483D-2F1A-4FFD-8FBE-DA1041AAA09F}" type="slidenum">
              <a:rPr lang="ru-RU" altLang="en-US" smtClean="0"/>
              <a:pPr eaLnBrk="1" hangingPunct="1"/>
              <a:t>11</a:t>
            </a:fld>
            <a:endParaRPr lang="ru-RU" altLang="en-US" smtClean="0"/>
          </a:p>
        </p:txBody>
      </p:sp>
      <p:sp>
        <p:nvSpPr>
          <p:cNvPr id="13316" name="Text Box 4"/>
          <p:cNvSpPr txBox="1">
            <a:spLocks noChangeArrowheads="1"/>
          </p:cNvSpPr>
          <p:nvPr/>
        </p:nvSpPr>
        <p:spPr bwMode="auto">
          <a:xfrm>
            <a:off x="838200" y="304800"/>
            <a:ext cx="6705600" cy="636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Preemptive Priority System</a:t>
            </a:r>
          </a:p>
          <a:p>
            <a:pPr algn="l" eaLnBrk="1" hangingPunct="1">
              <a:spcBef>
                <a:spcPct val="50000"/>
              </a:spcBef>
            </a:pPr>
            <a:r>
              <a:rPr lang="en-US"/>
              <a:t>A higher-priority task is said to preempt a lower-priority task if it interrupts the lower-priority task</a:t>
            </a:r>
          </a:p>
          <a:p>
            <a:pPr algn="l" eaLnBrk="1" hangingPunct="1">
              <a:spcBef>
                <a:spcPct val="50000"/>
              </a:spcBef>
            </a:pPr>
            <a:r>
              <a:rPr lang="en-US"/>
              <a:t>The priorities assigned to each interrupt are based on the urgency of the task associated with the interrupt</a:t>
            </a:r>
          </a:p>
          <a:p>
            <a:pPr algn="l" eaLnBrk="1" hangingPunct="1">
              <a:spcBef>
                <a:spcPct val="50000"/>
              </a:spcBef>
            </a:pPr>
            <a:r>
              <a:rPr lang="en-US"/>
              <a:t>Prioritized interrupts can be either priority or dynamic priority </a:t>
            </a:r>
          </a:p>
          <a:p>
            <a:pPr algn="l" eaLnBrk="1" hangingPunct="1">
              <a:spcBef>
                <a:spcPct val="50000"/>
              </a:spcBef>
            </a:pPr>
            <a:r>
              <a:rPr lang="en-US"/>
              <a:t>Low-priority tasks can face starvation due to a lack of resources occupied by high-priority tasks</a:t>
            </a:r>
          </a:p>
          <a:p>
            <a:pPr algn="l" eaLnBrk="1" hangingPunct="1">
              <a:spcBef>
                <a:spcPct val="50000"/>
              </a:spcBef>
            </a:pPr>
            <a:r>
              <a:rPr lang="en-US"/>
              <a:t>In rate-monotonic systems higher priority have tasks with higher frequency (rate)</a:t>
            </a:r>
          </a:p>
          <a:p>
            <a:pPr eaLnBrk="1" hangingPunct="1">
              <a:spcBef>
                <a:spcPct val="50000"/>
              </a:spcBef>
            </a:pPr>
            <a:r>
              <a:rPr lang="en-US" sz="2400" b="1"/>
              <a:t>Hybrid systems</a:t>
            </a:r>
          </a:p>
          <a:p>
            <a:pPr algn="l" eaLnBrk="1" hangingPunct="1">
              <a:spcBef>
                <a:spcPct val="50000"/>
              </a:spcBef>
            </a:pPr>
            <a:r>
              <a:rPr lang="en-US"/>
              <a:t>Foreground-background systems (FBS)– polling loop is used for some job (background task – self-testing, watchdog timers, etc)</a:t>
            </a:r>
          </a:p>
          <a:p>
            <a:pPr algn="l" eaLnBrk="1" hangingPunct="1">
              <a:spcBef>
                <a:spcPct val="50000"/>
              </a:spcBef>
            </a:pPr>
            <a:r>
              <a:rPr lang="en-US"/>
              <a:t>Foreground tasks run in round-robin, preemptive priority or hybrid mode </a:t>
            </a:r>
          </a:p>
          <a:p>
            <a:pPr algn="l" eaLnBrk="1" hangingPunct="1">
              <a:spcBef>
                <a:spcPct val="50000"/>
              </a:spcBef>
            </a:pPr>
            <a:r>
              <a:rPr lang="en-US"/>
              <a:t>FBS can be extended to a full-featured real-time OS</a:t>
            </a:r>
          </a:p>
          <a:p>
            <a:pPr algn="l" eaLnBrk="1" hangingPunct="1">
              <a:spcBef>
                <a:spcPct val="50000"/>
              </a:spcBef>
            </a:pP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43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A0E3B2D3-B4A4-415C-B299-62CE5F60D20D}" type="slidenum">
              <a:rPr lang="ru-RU" altLang="en-US" smtClean="0"/>
              <a:pPr eaLnBrk="1" hangingPunct="1"/>
              <a:t>12</a:t>
            </a:fld>
            <a:endParaRPr lang="ru-RU" altLang="en-US" smtClean="0"/>
          </a:p>
        </p:txBody>
      </p:sp>
      <p:sp>
        <p:nvSpPr>
          <p:cNvPr id="14340" name="Text Box 4"/>
          <p:cNvSpPr txBox="1">
            <a:spLocks noChangeArrowheads="1"/>
          </p:cNvSpPr>
          <p:nvPr/>
        </p:nvSpPr>
        <p:spPr bwMode="auto">
          <a:xfrm>
            <a:off x="914400" y="533400"/>
            <a:ext cx="6858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14341" name="Text Box 5"/>
          <p:cNvSpPr txBox="1">
            <a:spLocks noChangeArrowheads="1"/>
          </p:cNvSpPr>
          <p:nvPr/>
        </p:nvSpPr>
        <p:spPr bwMode="auto">
          <a:xfrm>
            <a:off x="609600" y="457200"/>
            <a:ext cx="7467600" cy="314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dirty="0"/>
              <a:t>The Task Control Model of Real-Time Operating System</a:t>
            </a:r>
          </a:p>
          <a:p>
            <a:pPr algn="l" eaLnBrk="1" hangingPunct="1">
              <a:spcBef>
                <a:spcPct val="50000"/>
              </a:spcBef>
            </a:pPr>
            <a:r>
              <a:rPr lang="en-US" dirty="0"/>
              <a:t>Each task is associated with a structure called Task Control Block (TCB). TCB keeps process’ context: PSW, PC, registers, id, status, </a:t>
            </a:r>
            <a:r>
              <a:rPr lang="en-US" dirty="0" err="1"/>
              <a:t>etc</a:t>
            </a:r>
            <a:endParaRPr lang="en-US" dirty="0"/>
          </a:p>
          <a:p>
            <a:pPr algn="l" eaLnBrk="1" hangingPunct="1">
              <a:spcBef>
                <a:spcPct val="50000"/>
              </a:spcBef>
            </a:pPr>
            <a:r>
              <a:rPr lang="en-US" dirty="0"/>
              <a:t>TCBs may be stored as a linked list</a:t>
            </a:r>
          </a:p>
          <a:p>
            <a:pPr algn="l" eaLnBrk="1" hangingPunct="1">
              <a:spcBef>
                <a:spcPct val="50000"/>
              </a:spcBef>
            </a:pPr>
            <a:r>
              <a:rPr lang="en-US" dirty="0"/>
              <a:t>A task typically can be in one of the four following states:</a:t>
            </a:r>
          </a:p>
          <a:p>
            <a:pPr algn="l" eaLnBrk="1" hangingPunct="1">
              <a:spcBef>
                <a:spcPct val="50000"/>
              </a:spcBef>
            </a:pPr>
            <a:r>
              <a:rPr lang="en-US" dirty="0"/>
              <a:t>1) Executing; 2) Ready; 3) Suspended (blocked); 4) Dormant (sleeping)</a:t>
            </a:r>
          </a:p>
          <a:p>
            <a:pPr algn="l" eaLnBrk="1" hangingPunct="1">
              <a:spcBef>
                <a:spcPct val="50000"/>
              </a:spcBef>
            </a:pPr>
            <a:endParaRPr lang="en-US" dirty="0"/>
          </a:p>
          <a:p>
            <a:pPr eaLnBrk="1" hangingPunct="1">
              <a:spcBef>
                <a:spcPct val="50000"/>
              </a:spcBef>
            </a:pPr>
            <a:endParaRPr lang="ru-RU" dirty="0"/>
          </a:p>
        </p:txBody>
      </p:sp>
      <p:sp>
        <p:nvSpPr>
          <p:cNvPr id="14342" name="Oval 6"/>
          <p:cNvSpPr>
            <a:spLocks noChangeArrowheads="1"/>
          </p:cNvSpPr>
          <p:nvPr/>
        </p:nvSpPr>
        <p:spPr bwMode="auto">
          <a:xfrm>
            <a:off x="1066800" y="3352800"/>
            <a:ext cx="990600" cy="762000"/>
          </a:xfrm>
          <a:prstGeom prst="ellipse">
            <a:avLst/>
          </a:prstGeom>
          <a:solidFill>
            <a:schemeClr val="accent1"/>
          </a:solidFill>
          <a:ln w="9525" algn="ctr">
            <a:solidFill>
              <a:schemeClr val="tx1"/>
            </a:solidFill>
            <a:round/>
            <a:headEnd/>
            <a:tailEnd/>
          </a:ln>
        </p:spPr>
        <p:txBody>
          <a:bodyPr wrap="none" anchor="ctr"/>
          <a:lstStyle/>
          <a:p>
            <a:r>
              <a:rPr lang="en-US"/>
              <a:t>Executing</a:t>
            </a:r>
            <a:endParaRPr lang="ru-RU"/>
          </a:p>
        </p:txBody>
      </p:sp>
      <p:sp>
        <p:nvSpPr>
          <p:cNvPr id="14343" name="Oval 8"/>
          <p:cNvSpPr>
            <a:spLocks noChangeArrowheads="1"/>
          </p:cNvSpPr>
          <p:nvPr/>
        </p:nvSpPr>
        <p:spPr bwMode="auto">
          <a:xfrm>
            <a:off x="2667000" y="2895600"/>
            <a:ext cx="990600" cy="762000"/>
          </a:xfrm>
          <a:prstGeom prst="ellipse">
            <a:avLst/>
          </a:prstGeom>
          <a:solidFill>
            <a:schemeClr val="accent1"/>
          </a:solidFill>
          <a:ln w="9525" algn="ctr">
            <a:solidFill>
              <a:schemeClr val="tx1"/>
            </a:solidFill>
            <a:round/>
            <a:headEnd/>
            <a:tailEnd/>
          </a:ln>
        </p:spPr>
        <p:txBody>
          <a:bodyPr wrap="none" anchor="ctr"/>
          <a:lstStyle/>
          <a:p>
            <a:r>
              <a:rPr lang="en-US"/>
              <a:t>Ready</a:t>
            </a:r>
            <a:endParaRPr lang="ru-RU"/>
          </a:p>
        </p:txBody>
      </p:sp>
      <p:sp>
        <p:nvSpPr>
          <p:cNvPr id="14344" name="Oval 9"/>
          <p:cNvSpPr>
            <a:spLocks noChangeArrowheads="1"/>
          </p:cNvSpPr>
          <p:nvPr/>
        </p:nvSpPr>
        <p:spPr bwMode="auto">
          <a:xfrm>
            <a:off x="4114800" y="3505200"/>
            <a:ext cx="990600" cy="762000"/>
          </a:xfrm>
          <a:prstGeom prst="ellipse">
            <a:avLst/>
          </a:prstGeom>
          <a:solidFill>
            <a:schemeClr val="accent1"/>
          </a:solidFill>
          <a:ln w="9525" algn="ctr">
            <a:solidFill>
              <a:schemeClr val="tx1"/>
            </a:solidFill>
            <a:round/>
            <a:headEnd/>
            <a:tailEnd/>
          </a:ln>
        </p:spPr>
        <p:txBody>
          <a:bodyPr wrap="none" anchor="ctr"/>
          <a:lstStyle/>
          <a:p>
            <a:r>
              <a:rPr lang="en-US"/>
              <a:t>Suspended</a:t>
            </a:r>
            <a:endParaRPr lang="ru-RU"/>
          </a:p>
        </p:txBody>
      </p:sp>
      <p:sp>
        <p:nvSpPr>
          <p:cNvPr id="14345" name="Oval 10"/>
          <p:cNvSpPr>
            <a:spLocks noChangeArrowheads="1"/>
          </p:cNvSpPr>
          <p:nvPr/>
        </p:nvSpPr>
        <p:spPr bwMode="auto">
          <a:xfrm>
            <a:off x="5486400" y="2895600"/>
            <a:ext cx="990600" cy="762000"/>
          </a:xfrm>
          <a:prstGeom prst="ellipse">
            <a:avLst/>
          </a:prstGeom>
          <a:solidFill>
            <a:schemeClr val="accent1"/>
          </a:solidFill>
          <a:ln w="9525" algn="ctr">
            <a:solidFill>
              <a:schemeClr val="tx1"/>
            </a:solidFill>
            <a:round/>
            <a:headEnd/>
            <a:tailEnd/>
          </a:ln>
        </p:spPr>
        <p:txBody>
          <a:bodyPr wrap="none" anchor="ctr"/>
          <a:lstStyle/>
          <a:p>
            <a:r>
              <a:rPr lang="en-US"/>
              <a:t>Dormant</a:t>
            </a:r>
            <a:endParaRPr lang="ru-RU"/>
          </a:p>
        </p:txBody>
      </p:sp>
      <p:sp>
        <p:nvSpPr>
          <p:cNvPr id="14346" name="Line 11"/>
          <p:cNvSpPr>
            <a:spLocks noChangeShapeType="1"/>
          </p:cNvSpPr>
          <p:nvPr/>
        </p:nvSpPr>
        <p:spPr bwMode="auto">
          <a:xfrm flipV="1">
            <a:off x="1828800" y="3200400"/>
            <a:ext cx="8382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7" name="Line 12"/>
          <p:cNvSpPr>
            <a:spLocks noChangeShapeType="1"/>
          </p:cNvSpPr>
          <p:nvPr/>
        </p:nvSpPr>
        <p:spPr bwMode="auto">
          <a:xfrm flipH="1">
            <a:off x="2057400" y="3581400"/>
            <a:ext cx="762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8" name="Line 13"/>
          <p:cNvSpPr>
            <a:spLocks noChangeShapeType="1"/>
          </p:cNvSpPr>
          <p:nvPr/>
        </p:nvSpPr>
        <p:spPr bwMode="auto">
          <a:xfrm>
            <a:off x="1905000" y="4038600"/>
            <a:ext cx="2286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49" name="Line 14"/>
          <p:cNvSpPr>
            <a:spLocks noChangeShapeType="1"/>
          </p:cNvSpPr>
          <p:nvPr/>
        </p:nvSpPr>
        <p:spPr bwMode="auto">
          <a:xfrm flipH="1" flipV="1">
            <a:off x="3581400" y="3429000"/>
            <a:ext cx="609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0" name="Line 15"/>
          <p:cNvSpPr>
            <a:spLocks noChangeShapeType="1"/>
          </p:cNvSpPr>
          <p:nvPr/>
        </p:nvSpPr>
        <p:spPr bwMode="auto">
          <a:xfrm flipV="1">
            <a:off x="1981200" y="3276600"/>
            <a:ext cx="35052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1" name="Line 16"/>
          <p:cNvSpPr>
            <a:spLocks noChangeShapeType="1"/>
          </p:cNvSpPr>
          <p:nvPr/>
        </p:nvSpPr>
        <p:spPr bwMode="auto">
          <a:xfrm flipH="1">
            <a:off x="3505200" y="3048000"/>
            <a:ext cx="2057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352" name="Text Box 17"/>
          <p:cNvSpPr txBox="1">
            <a:spLocks noChangeArrowheads="1"/>
          </p:cNvSpPr>
          <p:nvPr/>
        </p:nvSpPr>
        <p:spPr bwMode="auto">
          <a:xfrm>
            <a:off x="685800" y="4419600"/>
            <a:ext cx="82296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a:t>RTOS maintains a list of the ready tasks’ TCBs and another list for the suspended tasks</a:t>
            </a:r>
          </a:p>
          <a:p>
            <a:pPr algn="l" eaLnBrk="1" hangingPunct="1">
              <a:spcBef>
                <a:spcPct val="50000"/>
              </a:spcBef>
            </a:pPr>
            <a:r>
              <a:rPr lang="en-US"/>
              <a:t>When a resource becomes available to a suspended task, it is activated</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53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DC171A6-E9E9-4E80-AE24-BB2458D2B61F}" type="slidenum">
              <a:rPr lang="ru-RU" altLang="en-US" smtClean="0"/>
              <a:pPr eaLnBrk="1" hangingPunct="1"/>
              <a:t>13</a:t>
            </a:fld>
            <a:endParaRPr lang="ru-RU" altLang="en-US" smtClean="0"/>
          </a:p>
        </p:txBody>
      </p:sp>
      <p:sp>
        <p:nvSpPr>
          <p:cNvPr id="15364" name="Text Box 4"/>
          <p:cNvSpPr txBox="1">
            <a:spLocks noChangeArrowheads="1"/>
          </p:cNvSpPr>
          <p:nvPr/>
        </p:nvSpPr>
        <p:spPr bwMode="auto">
          <a:xfrm>
            <a:off x="609600" y="762000"/>
            <a:ext cx="7620000" cy="403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Process Scheduling</a:t>
            </a:r>
          </a:p>
          <a:p>
            <a:pPr algn="l" eaLnBrk="1" hangingPunct="1">
              <a:spcBef>
                <a:spcPct val="50000"/>
              </a:spcBef>
            </a:pPr>
            <a:r>
              <a:rPr lang="en-US" dirty="0"/>
              <a:t>Pre-run time and run-time scheduling. The aim is to meet time restrictions</a:t>
            </a:r>
          </a:p>
          <a:p>
            <a:pPr algn="l" eaLnBrk="1" hangingPunct="1">
              <a:spcBef>
                <a:spcPct val="50000"/>
              </a:spcBef>
            </a:pPr>
            <a:r>
              <a:rPr lang="en-US" dirty="0"/>
              <a:t>Each task is characterized typically by the following temporal parameters:</a:t>
            </a:r>
          </a:p>
          <a:p>
            <a:pPr algn="l" eaLnBrk="1" hangingPunct="1">
              <a:spcBef>
                <a:spcPct val="50000"/>
              </a:spcBef>
              <a:buFontTx/>
              <a:buAutoNum type="arabicParenR"/>
            </a:pPr>
            <a:r>
              <a:rPr lang="en-US" dirty="0"/>
              <a:t>Precedence constraints; 2) Release or Arrival time       of j-</a:t>
            </a:r>
            <a:r>
              <a:rPr lang="en-US" dirty="0" err="1"/>
              <a:t>th</a:t>
            </a:r>
            <a:r>
              <a:rPr lang="en-US" dirty="0"/>
              <a:t> instance of task i; 3) Phase          ; 4) Response time; 5) Absolute deadline </a:t>
            </a:r>
          </a:p>
          <a:p>
            <a:pPr algn="l" eaLnBrk="1" hangingPunct="1">
              <a:spcBef>
                <a:spcPct val="50000"/>
              </a:spcBef>
            </a:pPr>
            <a:r>
              <a:rPr lang="en-US" dirty="0"/>
              <a:t>6) Relative deadline </a:t>
            </a:r>
          </a:p>
          <a:p>
            <a:pPr algn="l" eaLnBrk="1" hangingPunct="1">
              <a:spcBef>
                <a:spcPct val="50000"/>
              </a:spcBef>
            </a:pPr>
            <a:r>
              <a:rPr lang="en-US" dirty="0"/>
              <a:t>7) Laxity type – notion of urgency or leeway in a task’s execution</a:t>
            </a:r>
          </a:p>
          <a:p>
            <a:pPr algn="l" eaLnBrk="1" hangingPunct="1">
              <a:spcBef>
                <a:spcPct val="50000"/>
              </a:spcBef>
            </a:pPr>
            <a:r>
              <a:rPr lang="en-US" dirty="0"/>
              <a:t>8) Period </a:t>
            </a:r>
          </a:p>
          <a:p>
            <a:pPr algn="l" eaLnBrk="1" hangingPunct="1">
              <a:spcBef>
                <a:spcPct val="50000"/>
              </a:spcBef>
            </a:pPr>
            <a:r>
              <a:rPr lang="en-US" dirty="0"/>
              <a:t>9) Execution time</a:t>
            </a:r>
          </a:p>
          <a:p>
            <a:pPr algn="l" eaLnBrk="1" hangingPunct="1">
              <a:spcBef>
                <a:spcPct val="50000"/>
              </a:spcBef>
            </a:pPr>
            <a:r>
              <a:rPr lang="en-US" dirty="0"/>
              <a:t> </a:t>
            </a:r>
            <a:endParaRPr lang="ru-RU" dirty="0"/>
          </a:p>
        </p:txBody>
      </p:sp>
      <p:graphicFrame>
        <p:nvGraphicFramePr>
          <p:cNvPr id="15365" name="Object 6"/>
          <p:cNvGraphicFramePr>
            <a:graphicFrameLocks noChangeAspect="1"/>
          </p:cNvGraphicFramePr>
          <p:nvPr/>
        </p:nvGraphicFramePr>
        <p:xfrm>
          <a:off x="6096000" y="1981200"/>
          <a:ext cx="320675" cy="381000"/>
        </p:xfrm>
        <a:graphic>
          <a:graphicData uri="http://schemas.openxmlformats.org/presentationml/2006/ole">
            <mc:AlternateContent xmlns:mc="http://schemas.openxmlformats.org/markup-compatibility/2006">
              <mc:Choice xmlns:v="urn:schemas-microsoft-com:vml" Requires="v">
                <p:oleObj spid="_x0000_s15541" name="Equation" r:id="rId3" imgW="203112" imgH="241195" progId="Equation.3">
                  <p:embed/>
                </p:oleObj>
              </mc:Choice>
              <mc:Fallback>
                <p:oleObj name="Equation" r:id="rId3" imgW="203112" imgH="241195"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1981200"/>
                        <a:ext cx="3206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6" name="Object 7"/>
          <p:cNvGraphicFramePr>
            <a:graphicFrameLocks noChangeAspect="1"/>
          </p:cNvGraphicFramePr>
          <p:nvPr/>
        </p:nvGraphicFramePr>
        <p:xfrm>
          <a:off x="3024188" y="2286000"/>
          <a:ext cx="328612" cy="457200"/>
        </p:xfrm>
        <a:graphic>
          <a:graphicData uri="http://schemas.openxmlformats.org/presentationml/2006/ole">
            <mc:AlternateContent xmlns:mc="http://schemas.openxmlformats.org/markup-compatibility/2006">
              <mc:Choice xmlns:v="urn:schemas-microsoft-com:vml" Requires="v">
                <p:oleObj spid="_x0000_s15542" name="Equation" r:id="rId5" imgW="165028" imgH="228501" progId="Equation.3">
                  <p:embed/>
                </p:oleObj>
              </mc:Choice>
              <mc:Fallback>
                <p:oleObj name="Equation" r:id="rId5" imgW="165028" imgH="228501"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4188" y="2286000"/>
                        <a:ext cx="32861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7" name="Object 8"/>
          <p:cNvGraphicFramePr>
            <a:graphicFrameLocks noChangeAspect="1"/>
          </p:cNvGraphicFramePr>
          <p:nvPr/>
        </p:nvGraphicFramePr>
        <p:xfrm>
          <a:off x="7772400" y="2209800"/>
          <a:ext cx="385763" cy="533400"/>
        </p:xfrm>
        <a:graphic>
          <a:graphicData uri="http://schemas.openxmlformats.org/presentationml/2006/ole">
            <mc:AlternateContent xmlns:mc="http://schemas.openxmlformats.org/markup-compatibility/2006">
              <mc:Choice xmlns:v="urn:schemas-microsoft-com:vml" Requires="v">
                <p:oleObj spid="_x0000_s15543" name="Equation" r:id="rId7" imgW="165028" imgH="228501" progId="Equation.3">
                  <p:embed/>
                </p:oleObj>
              </mc:Choice>
              <mc:Fallback>
                <p:oleObj name="Equation" r:id="rId7" imgW="165028" imgH="228501"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72400" y="2209800"/>
                        <a:ext cx="385763"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8" name="Object 9"/>
          <p:cNvGraphicFramePr>
            <a:graphicFrameLocks noChangeAspect="1"/>
          </p:cNvGraphicFramePr>
          <p:nvPr/>
        </p:nvGraphicFramePr>
        <p:xfrm>
          <a:off x="2743200" y="2667000"/>
          <a:ext cx="444500" cy="533400"/>
        </p:xfrm>
        <a:graphic>
          <a:graphicData uri="http://schemas.openxmlformats.org/presentationml/2006/ole">
            <mc:AlternateContent xmlns:mc="http://schemas.openxmlformats.org/markup-compatibility/2006">
              <mc:Choice xmlns:v="urn:schemas-microsoft-com:vml" Requires="v">
                <p:oleObj spid="_x0000_s15544" name="Equation" r:id="rId9" imgW="190500" imgH="228600" progId="Equation.3">
                  <p:embed/>
                </p:oleObj>
              </mc:Choice>
              <mc:Fallback>
                <p:oleObj name="Equation" r:id="rId9" imgW="190500" imgH="2286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43200" y="2667000"/>
                        <a:ext cx="444500"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9" name="Object 10"/>
          <p:cNvGraphicFramePr>
            <a:graphicFrameLocks noChangeAspect="1"/>
          </p:cNvGraphicFramePr>
          <p:nvPr/>
        </p:nvGraphicFramePr>
        <p:xfrm>
          <a:off x="1752600" y="3352800"/>
          <a:ext cx="444500" cy="571500"/>
        </p:xfrm>
        <a:graphic>
          <a:graphicData uri="http://schemas.openxmlformats.org/presentationml/2006/ole">
            <mc:AlternateContent xmlns:mc="http://schemas.openxmlformats.org/markup-compatibility/2006">
              <mc:Choice xmlns:v="urn:schemas-microsoft-com:vml" Requires="v">
                <p:oleObj spid="_x0000_s15545" name="Equation" r:id="rId11" imgW="177646" imgH="228402" progId="Equation.3">
                  <p:embed/>
                </p:oleObj>
              </mc:Choice>
              <mc:Fallback>
                <p:oleObj name="Equation" r:id="rId11" imgW="177646" imgH="228402" progId="Equation.3">
                  <p:embed/>
                  <p:pic>
                    <p:nvPicPr>
                      <p:cNvPr id="0"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3352800"/>
                        <a:ext cx="444500" cy="57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70" name="Object 11"/>
          <p:cNvGraphicFramePr>
            <a:graphicFrameLocks noChangeAspect="1"/>
          </p:cNvGraphicFramePr>
          <p:nvPr/>
        </p:nvGraphicFramePr>
        <p:xfrm>
          <a:off x="2667000" y="3810000"/>
          <a:ext cx="325438" cy="533400"/>
        </p:xfrm>
        <a:graphic>
          <a:graphicData uri="http://schemas.openxmlformats.org/presentationml/2006/ole">
            <mc:AlternateContent xmlns:mc="http://schemas.openxmlformats.org/markup-compatibility/2006">
              <mc:Choice xmlns:v="urn:schemas-microsoft-com:vml" Requires="v">
                <p:oleObj spid="_x0000_s15546" name="Equation" r:id="rId13" imgW="139700" imgH="228600" progId="Equation.3">
                  <p:embed/>
                </p:oleObj>
              </mc:Choice>
              <mc:Fallback>
                <p:oleObj name="Equation" r:id="rId13" imgW="139700" imgH="228600" progId="Equation.3">
                  <p:embed/>
                  <p:pic>
                    <p:nvPicPr>
                      <p:cNvPr id="0"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3810000"/>
                        <a:ext cx="325438"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71" name="Object 12"/>
          <p:cNvGraphicFramePr>
            <a:graphicFrameLocks noChangeAspect="1"/>
          </p:cNvGraphicFramePr>
          <p:nvPr/>
        </p:nvGraphicFramePr>
        <p:xfrm>
          <a:off x="1905000" y="4343400"/>
          <a:ext cx="5410200" cy="1371600"/>
        </p:xfrm>
        <a:graphic>
          <a:graphicData uri="http://schemas.openxmlformats.org/presentationml/2006/ole">
            <mc:AlternateContent xmlns:mc="http://schemas.openxmlformats.org/markup-compatibility/2006">
              <mc:Choice xmlns:v="urn:schemas-microsoft-com:vml" Requires="v">
                <p:oleObj spid="_x0000_s15547" name="Equation" r:id="rId15" imgW="1803400" imgH="711200" progId="Equation.3">
                  <p:embed/>
                </p:oleObj>
              </mc:Choice>
              <mc:Fallback>
                <p:oleObj name="Equation" r:id="rId15" imgW="1803400" imgH="711200" progId="Equation.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05000" y="4343400"/>
                        <a:ext cx="5410200"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72" name="Text Box 13"/>
          <p:cNvSpPr txBox="1">
            <a:spLocks noChangeArrowheads="1"/>
          </p:cNvSpPr>
          <p:nvPr/>
        </p:nvSpPr>
        <p:spPr bwMode="auto">
          <a:xfrm>
            <a:off x="762000" y="5334000"/>
            <a:ext cx="7924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a:t>Assume for simplicity: all tasks are periodic and independent, relative deadline is a period/frame, tasks are preemptible, preemption time is neglected</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638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684B20D-01B4-4A9C-8BDE-A14C0192D43A}" type="slidenum">
              <a:rPr lang="ru-RU" altLang="en-US" smtClean="0"/>
              <a:pPr eaLnBrk="1" hangingPunct="1"/>
              <a:t>14</a:t>
            </a:fld>
            <a:endParaRPr lang="ru-RU" altLang="en-US" smtClean="0"/>
          </a:p>
        </p:txBody>
      </p:sp>
      <p:sp>
        <p:nvSpPr>
          <p:cNvPr id="16388" name="Text Box 4"/>
          <p:cNvSpPr txBox="1">
            <a:spLocks noChangeArrowheads="1"/>
          </p:cNvSpPr>
          <p:nvPr/>
        </p:nvSpPr>
        <p:spPr bwMode="auto">
          <a:xfrm>
            <a:off x="685800" y="457200"/>
            <a:ext cx="72390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Round-Robin Scheduling</a:t>
            </a:r>
          </a:p>
          <a:p>
            <a:pPr algn="l" eaLnBrk="1" hangingPunct="1">
              <a:spcBef>
                <a:spcPct val="50000"/>
              </a:spcBef>
            </a:pPr>
            <a:endParaRPr lang="ru-RU"/>
          </a:p>
        </p:txBody>
      </p:sp>
      <p:pic>
        <p:nvPicPr>
          <p:cNvPr id="163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133600"/>
            <a:ext cx="6315075" cy="327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AB896AB-FD5A-42C6-803F-556AF9967410}" type="slidenum">
              <a:rPr lang="ru-RU" altLang="en-US" smtClean="0"/>
              <a:pPr eaLnBrk="1" hangingPunct="1"/>
              <a:t>15</a:t>
            </a:fld>
            <a:endParaRPr lang="ru-RU" altLang="en-US" smtClean="0"/>
          </a:p>
        </p:txBody>
      </p:sp>
      <p:sp>
        <p:nvSpPr>
          <p:cNvPr id="17412" name="Text Box 4"/>
          <p:cNvSpPr txBox="1">
            <a:spLocks noChangeArrowheads="1"/>
          </p:cNvSpPr>
          <p:nvPr/>
        </p:nvSpPr>
        <p:spPr bwMode="auto">
          <a:xfrm>
            <a:off x="762000" y="457200"/>
            <a:ext cx="6705600"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Cyclic Executives</a:t>
            </a:r>
          </a:p>
          <a:p>
            <a:pPr algn="l" eaLnBrk="1" hangingPunct="1">
              <a:spcBef>
                <a:spcPct val="50000"/>
              </a:spcBef>
            </a:pPr>
            <a:r>
              <a:rPr lang="en-US" dirty="0"/>
              <a:t>Scheduling decisions are made periodically, rather than at arbitrary times</a:t>
            </a:r>
          </a:p>
          <a:p>
            <a:pPr algn="l" eaLnBrk="1" hangingPunct="1">
              <a:spcBef>
                <a:spcPct val="50000"/>
              </a:spcBef>
            </a:pPr>
            <a:r>
              <a:rPr lang="en-US" dirty="0"/>
              <a:t>Time intervals during scheduling decision points are referred to as frames or minor cycles, and every frame has a length, </a:t>
            </a:r>
            <a:r>
              <a:rPr lang="en-US" i="1" dirty="0"/>
              <a:t>f</a:t>
            </a:r>
            <a:r>
              <a:rPr lang="en-US" dirty="0"/>
              <a:t>, called the frame size</a:t>
            </a:r>
          </a:p>
          <a:p>
            <a:pPr algn="l" eaLnBrk="1" hangingPunct="1">
              <a:spcBef>
                <a:spcPct val="50000"/>
              </a:spcBef>
            </a:pPr>
            <a:r>
              <a:rPr lang="en-US" dirty="0"/>
              <a:t>The major cycle is the minimum time required to execute tasks allocated to the processor, ensuring that the deadlines and periods of all processes are met</a:t>
            </a:r>
          </a:p>
          <a:p>
            <a:pPr algn="l" eaLnBrk="1" hangingPunct="1">
              <a:spcBef>
                <a:spcPct val="50000"/>
              </a:spcBef>
            </a:pPr>
            <a:r>
              <a:rPr lang="en-US" dirty="0"/>
              <a:t>The major cycle or the </a:t>
            </a:r>
            <a:r>
              <a:rPr lang="en-US" dirty="0" err="1"/>
              <a:t>hyperperiod</a:t>
            </a:r>
            <a:r>
              <a:rPr lang="en-US" dirty="0"/>
              <a:t> is equal to the least common multiple (lcm) of the periods, that is, </a:t>
            </a:r>
            <a:r>
              <a:rPr lang="en-US" i="1" dirty="0"/>
              <a:t>lcm(p</a:t>
            </a:r>
            <a:r>
              <a:rPr lang="en-US" i="1" baseline="-25000" dirty="0"/>
              <a:t>1</a:t>
            </a:r>
            <a:r>
              <a:rPr lang="en-US" i="1" dirty="0"/>
              <a:t>,..,p</a:t>
            </a:r>
            <a:r>
              <a:rPr lang="en-US" i="1" baseline="-25000" dirty="0"/>
              <a:t>n</a:t>
            </a:r>
            <a:r>
              <a:rPr lang="en-US" i="1" dirty="0"/>
              <a:t>)</a:t>
            </a:r>
            <a:r>
              <a:rPr lang="en-US" dirty="0"/>
              <a:t> </a:t>
            </a:r>
          </a:p>
          <a:p>
            <a:pPr algn="l" eaLnBrk="1" hangingPunct="1">
              <a:spcBef>
                <a:spcPct val="50000"/>
              </a:spcBef>
            </a:pPr>
            <a:r>
              <a:rPr lang="en-US" dirty="0"/>
              <a:t>Scheduling decisions are made at the beginning of every frame. The phase of each task is a non-negative integer multiple of the frame size.</a:t>
            </a:r>
          </a:p>
          <a:p>
            <a:pPr algn="l" eaLnBrk="1" hangingPunct="1">
              <a:spcBef>
                <a:spcPct val="50000"/>
              </a:spcBef>
            </a:pPr>
            <a:r>
              <a:rPr lang="en-US" dirty="0"/>
              <a:t>Frames must be long enough to accommodate each task:</a:t>
            </a:r>
          </a:p>
          <a:p>
            <a:pPr algn="l" eaLnBrk="1" hangingPunct="1">
              <a:spcBef>
                <a:spcPct val="50000"/>
              </a:spcBef>
            </a:pPr>
            <a:endParaRPr lang="ru-RU" dirty="0"/>
          </a:p>
        </p:txBody>
      </p:sp>
      <p:graphicFrame>
        <p:nvGraphicFramePr>
          <p:cNvPr id="17413" name="Object 5"/>
          <p:cNvGraphicFramePr>
            <a:graphicFrameLocks noChangeAspect="1"/>
          </p:cNvGraphicFramePr>
          <p:nvPr/>
        </p:nvGraphicFramePr>
        <p:xfrm>
          <a:off x="2743200" y="5410200"/>
          <a:ext cx="3276600" cy="762000"/>
        </p:xfrm>
        <a:graphic>
          <a:graphicData uri="http://schemas.openxmlformats.org/presentationml/2006/ole">
            <mc:AlternateContent xmlns:mc="http://schemas.openxmlformats.org/markup-compatibility/2006">
              <mc:Choice xmlns:v="urn:schemas-microsoft-com:vml" Requires="v">
                <p:oleObj spid="_x0000_s17438" name="Equation" r:id="rId3" imgW="914400" imgH="279360" progId="Equation.3">
                  <p:embed/>
                </p:oleObj>
              </mc:Choice>
              <mc:Fallback>
                <p:oleObj name="Equation" r:id="rId3" imgW="914400" imgH="27936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5410200"/>
                        <a:ext cx="32766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84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1315809-95EE-404F-99DD-C0578C0B9F44}" type="slidenum">
              <a:rPr lang="ru-RU" altLang="en-US" smtClean="0"/>
              <a:pPr eaLnBrk="1" hangingPunct="1"/>
              <a:t>16</a:t>
            </a:fld>
            <a:endParaRPr lang="ru-RU" altLang="en-US" smtClean="0"/>
          </a:p>
        </p:txBody>
      </p:sp>
      <p:sp>
        <p:nvSpPr>
          <p:cNvPr id="18436" name="Text Box 4"/>
          <p:cNvSpPr txBox="1">
            <a:spLocks noChangeArrowheads="1"/>
          </p:cNvSpPr>
          <p:nvPr/>
        </p:nvSpPr>
        <p:spPr bwMode="auto">
          <a:xfrm>
            <a:off x="762000" y="609600"/>
            <a:ext cx="70104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Cyclic Executives</a:t>
            </a:r>
          </a:p>
          <a:p>
            <a:pPr eaLnBrk="1" hangingPunct="1">
              <a:spcBef>
                <a:spcPct val="50000"/>
              </a:spcBef>
            </a:pPr>
            <a:endParaRPr lang="ru-RU"/>
          </a:p>
        </p:txBody>
      </p:sp>
      <p:pic>
        <p:nvPicPr>
          <p:cNvPr id="1843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295400"/>
            <a:ext cx="6019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066800" y="3429000"/>
            <a:ext cx="7315200"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dirty="0" err="1"/>
              <a:t>Hyperperiod</a:t>
            </a:r>
            <a:r>
              <a:rPr lang="en-US" dirty="0"/>
              <a:t> should be a multiple of the frame size:</a:t>
            </a:r>
          </a:p>
          <a:p>
            <a:pPr eaLnBrk="1" hangingPunct="1">
              <a:spcBef>
                <a:spcPct val="50000"/>
              </a:spcBef>
            </a:pPr>
            <a:endParaRPr lang="ru-RU" dirty="0"/>
          </a:p>
        </p:txBody>
      </p:sp>
      <p:graphicFrame>
        <p:nvGraphicFramePr>
          <p:cNvPr id="18439" name="Object 7"/>
          <p:cNvGraphicFramePr>
            <a:graphicFrameLocks noChangeAspect="1"/>
          </p:cNvGraphicFramePr>
          <p:nvPr/>
        </p:nvGraphicFramePr>
        <p:xfrm>
          <a:off x="2133600" y="3886200"/>
          <a:ext cx="3657600" cy="582613"/>
        </p:xfrm>
        <a:graphic>
          <a:graphicData uri="http://schemas.openxmlformats.org/presentationml/2006/ole">
            <mc:AlternateContent xmlns:mc="http://schemas.openxmlformats.org/markup-compatibility/2006">
              <mc:Choice xmlns:v="urn:schemas-microsoft-com:vml" Requires="v">
                <p:oleObj spid="_x0000_s18467" name="Equation" r:id="rId4" imgW="1435100" imgH="228600" progId="Equation.3">
                  <p:embed/>
                </p:oleObj>
              </mc:Choice>
              <mc:Fallback>
                <p:oleObj name="Equation" r:id="rId4" imgW="1435100" imgH="228600"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3886200"/>
                        <a:ext cx="3657600"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1" name="Text Box 9"/>
          <p:cNvSpPr txBox="1">
            <a:spLocks noChangeArrowheads="1"/>
          </p:cNvSpPr>
          <p:nvPr/>
        </p:nvSpPr>
        <p:spPr bwMode="auto">
          <a:xfrm>
            <a:off x="838200" y="4800600"/>
            <a:ext cx="792480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dirty="0"/>
              <a:t>To ensure that every task completes by its deadline, frames must be small so that between the release time and deadline of every task, there is at least one frame</a:t>
            </a:r>
            <a:r>
              <a:rPr lang="en-US" dirty="0" smtClean="0"/>
              <a:t>.</a:t>
            </a:r>
          </a:p>
          <a:p>
            <a:pPr algn="l" eaLnBrk="1" hangingPunct="1">
              <a:spcBef>
                <a:spcPct val="50000"/>
              </a:spcBef>
            </a:pPr>
            <a:r>
              <a:rPr lang="en-US" dirty="0" smtClean="0">
                <a:solidFill>
                  <a:srgbClr val="00B0F0"/>
                </a:solidFill>
              </a:rPr>
              <a:t>Quantifier of existence!!</a:t>
            </a:r>
            <a:r>
              <a:rPr lang="en-US" dirty="0" smtClean="0"/>
              <a:t>  Logical OR</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2D28664-DAB6-452F-8707-2D13AB79DBA4}" type="slidenum">
              <a:rPr lang="ru-RU" altLang="en-US" smtClean="0"/>
              <a:pPr eaLnBrk="1" hangingPunct="1"/>
              <a:t>17</a:t>
            </a:fld>
            <a:endParaRPr lang="ru-RU" altLang="en-US" smtClean="0"/>
          </a:p>
        </p:txBody>
      </p:sp>
      <p:sp>
        <p:nvSpPr>
          <p:cNvPr id="19460" name="Text Box 4"/>
          <p:cNvSpPr txBox="1">
            <a:spLocks noChangeArrowheads="1"/>
          </p:cNvSpPr>
          <p:nvPr/>
        </p:nvSpPr>
        <p:spPr bwMode="auto">
          <a:xfrm>
            <a:off x="914400" y="457200"/>
            <a:ext cx="6629400"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Cyclic Executives</a:t>
            </a:r>
          </a:p>
          <a:p>
            <a:pPr algn="l" eaLnBrk="1" hangingPunct="1">
              <a:spcBef>
                <a:spcPct val="50000"/>
              </a:spcBef>
            </a:pPr>
            <a:r>
              <a:rPr lang="en-US" dirty="0"/>
              <a:t>The following relation is derived for a worst-case scenario, which occurs when the period of a process starts just after the beginning of a frame, and, consequently, the process cannot be released until the next frame:</a:t>
            </a:r>
            <a:endParaRPr lang="ru-RU" dirty="0"/>
          </a:p>
        </p:txBody>
      </p:sp>
      <p:graphicFrame>
        <p:nvGraphicFramePr>
          <p:cNvPr id="19461" name="Object 5"/>
          <p:cNvGraphicFramePr>
            <a:graphicFrameLocks noChangeAspect="1"/>
          </p:cNvGraphicFramePr>
          <p:nvPr/>
        </p:nvGraphicFramePr>
        <p:xfrm>
          <a:off x="762000" y="2362200"/>
          <a:ext cx="6705600" cy="1181100"/>
        </p:xfrm>
        <a:graphic>
          <a:graphicData uri="http://schemas.openxmlformats.org/presentationml/2006/ole">
            <mc:AlternateContent xmlns:mc="http://schemas.openxmlformats.org/markup-compatibility/2006">
              <mc:Choice xmlns:v="urn:schemas-microsoft-com:vml" Requires="v">
                <p:oleObj spid="_x0000_s19511" name="Equation" r:id="rId3" imgW="1524000" imgH="228600" progId="Equation.3">
                  <p:embed/>
                </p:oleObj>
              </mc:Choice>
              <mc:Fallback>
                <p:oleObj name="Equation" r:id="rId3" imgW="1524000" imgH="228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362200"/>
                        <a:ext cx="6705600" cy="118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Object 7"/>
          <p:cNvGraphicFramePr>
            <a:graphicFrameLocks noChangeAspect="1"/>
          </p:cNvGraphicFramePr>
          <p:nvPr/>
        </p:nvGraphicFramePr>
        <p:xfrm>
          <a:off x="2095500" y="3429000"/>
          <a:ext cx="5029200" cy="2192338"/>
        </p:xfrm>
        <a:graphic>
          <a:graphicData uri="http://schemas.openxmlformats.org/presentationml/2006/ole">
            <mc:AlternateContent xmlns:mc="http://schemas.openxmlformats.org/markup-compatibility/2006">
              <mc:Choice xmlns:v="urn:schemas-microsoft-com:vml" Requires="v">
                <p:oleObj spid="_x0000_s19512" name="Equation" r:id="rId5" imgW="1676400" imgH="1143000" progId="Equation.3">
                  <p:embed/>
                </p:oleObj>
              </mc:Choice>
              <mc:Fallback>
                <p:oleObj name="Equation" r:id="rId5" imgW="1676400" imgH="1143000"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95500" y="3429000"/>
                        <a:ext cx="5029200" cy="2192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04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9D3BE61-C3A3-4454-8CC5-3E3AC29B9D73}" type="slidenum">
              <a:rPr lang="ru-RU" altLang="en-US" smtClean="0"/>
              <a:pPr eaLnBrk="1" hangingPunct="1"/>
              <a:t>18</a:t>
            </a:fld>
            <a:endParaRPr lang="ru-RU" altLang="en-US" smtClean="0"/>
          </a:p>
        </p:txBody>
      </p:sp>
      <p:sp>
        <p:nvSpPr>
          <p:cNvPr id="20484" name="Text Box 4"/>
          <p:cNvSpPr txBox="1">
            <a:spLocks noChangeArrowheads="1"/>
          </p:cNvSpPr>
          <p:nvPr/>
        </p:nvSpPr>
        <p:spPr bwMode="auto">
          <a:xfrm>
            <a:off x="457200" y="5334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Cyclic Executives</a:t>
            </a:r>
            <a:endParaRPr lang="ru-RU" sz="2400" b="1"/>
          </a:p>
        </p:txBody>
      </p:sp>
      <p:pic>
        <p:nvPicPr>
          <p:cNvPr id="2048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057400"/>
            <a:ext cx="6934200" cy="492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ru-RU" altLang="en-US" smtClean="0"/>
              <a:t>CMPE-443 Real-Time Systems Design </a:t>
            </a:r>
            <a:endParaRPr lang="ru-RU" altLang="en-US"/>
          </a:p>
        </p:txBody>
      </p:sp>
      <p:sp>
        <p:nvSpPr>
          <p:cNvPr id="3" name="Slide Number Placeholder 2"/>
          <p:cNvSpPr>
            <a:spLocks noGrp="1"/>
          </p:cNvSpPr>
          <p:nvPr>
            <p:ph type="sldNum" sz="quarter" idx="12"/>
          </p:nvPr>
        </p:nvSpPr>
        <p:spPr/>
        <p:txBody>
          <a:bodyPr/>
          <a:lstStyle/>
          <a:p>
            <a:pPr>
              <a:defRPr/>
            </a:pPr>
            <a:fld id="{BA9A4A4E-4121-4290-B266-5B141192EEEB}" type="slidenum">
              <a:rPr lang="ru-RU" altLang="en-US" smtClean="0"/>
              <a:pPr>
                <a:defRPr/>
              </a:pPr>
              <a:t>19</a:t>
            </a:fld>
            <a:endParaRPr lang="ru-RU" altLang="en-US"/>
          </a:p>
        </p:txBody>
      </p:sp>
      <p:sp>
        <p:nvSpPr>
          <p:cNvPr id="4" name="TextBox 1"/>
          <p:cNvSpPr txBox="1">
            <a:spLocks noChangeArrowheads="1"/>
          </p:cNvSpPr>
          <p:nvPr/>
        </p:nvSpPr>
        <p:spPr bwMode="auto">
          <a:xfrm>
            <a:off x="762000" y="1295400"/>
            <a:ext cx="6781800" cy="701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en-US" dirty="0" err="1" smtClean="0"/>
              <a:t>Hyperperiod</a:t>
            </a:r>
            <a:r>
              <a:rPr lang="en-US" dirty="0" smtClean="0"/>
              <a:t> 15=1*3*5</a:t>
            </a:r>
            <a:r>
              <a:rPr lang="en-US" dirty="0"/>
              <a:t>; 20=1*2*2*5; 22=1*2*11; </a:t>
            </a:r>
            <a:r>
              <a:rPr lang="en-US" dirty="0" smtClean="0"/>
              <a:t>h=3*5*2*2*11=15*4*11=60*11=660=lcm(15,20,22)</a:t>
            </a:r>
          </a:p>
          <a:p>
            <a:pPr eaLnBrk="1" hangingPunct="1"/>
            <a:r>
              <a:rPr lang="en-US" dirty="0" smtClean="0"/>
              <a:t>F=2 </a:t>
            </a:r>
            <a:r>
              <a:rPr lang="en-US" dirty="0" smtClean="0">
                <a:solidFill>
                  <a:srgbClr val="00B0F0"/>
                </a:solidFill>
              </a:rPr>
              <a:t>For all; quantifier of generality; AND</a:t>
            </a:r>
          </a:p>
          <a:p>
            <a:pPr eaLnBrk="1" hangingPunct="1"/>
            <a:r>
              <a:rPr lang="en-US" dirty="0" err="1" smtClean="0"/>
              <a:t>Gcd</a:t>
            </a:r>
            <a:r>
              <a:rPr lang="en-US" dirty="0" smtClean="0"/>
              <a:t>(15,2)=1; 2=1*2; 2*2-1=3&lt;=14; yes</a:t>
            </a:r>
          </a:p>
          <a:p>
            <a:pPr eaLnBrk="1" hangingPunct="1"/>
            <a:r>
              <a:rPr lang="en-US" dirty="0" smtClean="0"/>
              <a:t>2*2-gcd(20,2)=4-2=2&lt;=26;yes</a:t>
            </a:r>
          </a:p>
          <a:p>
            <a:pPr eaLnBrk="1" hangingPunct="1"/>
            <a:r>
              <a:rPr lang="en-US" dirty="0" smtClean="0"/>
              <a:t> 2*2-gcd(22,2)=4-2=2&lt;=22;yes</a:t>
            </a:r>
          </a:p>
          <a:p>
            <a:pPr eaLnBrk="1" hangingPunct="1"/>
            <a:r>
              <a:rPr lang="en-US" dirty="0" smtClean="0"/>
              <a:t>F=3</a:t>
            </a:r>
          </a:p>
          <a:p>
            <a:pPr eaLnBrk="1" hangingPunct="1"/>
            <a:r>
              <a:rPr lang="en-US" dirty="0" smtClean="0"/>
              <a:t>2*3-gcd(15,3)=6-3=3&lt;=14; yes</a:t>
            </a:r>
          </a:p>
          <a:p>
            <a:pPr eaLnBrk="1" hangingPunct="1"/>
            <a:r>
              <a:rPr lang="en-US" dirty="0" smtClean="0"/>
              <a:t>2*3-gcd(20,3)=6-1=5&lt;=26;yes</a:t>
            </a:r>
          </a:p>
          <a:p>
            <a:pPr eaLnBrk="1" hangingPunct="1"/>
            <a:r>
              <a:rPr lang="en-US" dirty="0" smtClean="0"/>
              <a:t> 2*3-gcd(22,3)=6-1=5&lt;=22;yes</a:t>
            </a:r>
          </a:p>
          <a:p>
            <a:pPr eaLnBrk="1" hangingPunct="1"/>
            <a:r>
              <a:rPr lang="en-US" dirty="0" smtClean="0"/>
              <a:t>F=4</a:t>
            </a:r>
          </a:p>
          <a:p>
            <a:pPr eaLnBrk="1" hangingPunct="1"/>
            <a:r>
              <a:rPr lang="en-US" dirty="0" smtClean="0"/>
              <a:t>2*4-gcd(15,4)=8-1=7&lt;=14; yes</a:t>
            </a:r>
          </a:p>
          <a:p>
            <a:pPr eaLnBrk="1" hangingPunct="1"/>
            <a:r>
              <a:rPr lang="en-US" dirty="0" smtClean="0"/>
              <a:t>2*4-gcd(20,4)=8-4=4&lt;=26;yes</a:t>
            </a:r>
          </a:p>
          <a:p>
            <a:pPr eaLnBrk="1" hangingPunct="1"/>
            <a:r>
              <a:rPr lang="en-US" dirty="0" smtClean="0"/>
              <a:t> 2*4-gcd(22,4)=8-2=6&lt;=22;yes</a:t>
            </a:r>
          </a:p>
          <a:p>
            <a:pPr eaLnBrk="1" hangingPunct="1"/>
            <a:r>
              <a:rPr lang="en-US" strike="sngStrike" dirty="0" smtClean="0">
                <a:solidFill>
                  <a:srgbClr val="FF0000"/>
                </a:solidFill>
              </a:rPr>
              <a:t>F=10</a:t>
            </a:r>
          </a:p>
          <a:p>
            <a:pPr eaLnBrk="1" hangingPunct="1"/>
            <a:r>
              <a:rPr lang="en-US" dirty="0" smtClean="0"/>
              <a:t>2*10-gcd(15,10)=20-5=15&lt;=14; no</a:t>
            </a:r>
          </a:p>
          <a:p>
            <a:pPr eaLnBrk="1" hangingPunct="1"/>
            <a:r>
              <a:rPr lang="en-US" dirty="0" smtClean="0"/>
              <a:t>2*10-gcd(20,10)=20-10=10&lt;=26;yes</a:t>
            </a:r>
          </a:p>
          <a:p>
            <a:pPr eaLnBrk="1" hangingPunct="1"/>
            <a:r>
              <a:rPr lang="en-US" dirty="0" smtClean="0"/>
              <a:t> 2*10-gcd(22,10)=20-2=18&lt;=22;yes</a:t>
            </a:r>
          </a:p>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a:p>
            <a:pPr eaLnBrk="1" hangingPunct="1"/>
            <a:r>
              <a:rPr lang="en-US" dirty="0" smtClean="0"/>
              <a:t> </a:t>
            </a:r>
          </a:p>
          <a:p>
            <a:pPr eaLnBrk="1" hangingPunct="1"/>
            <a:endParaRPr lang="en-US" dirty="0" smtClean="0"/>
          </a:p>
          <a:p>
            <a:pPr eaLnBrk="1" hangingPunct="1"/>
            <a:endParaRPr lang="en-US" dirty="0"/>
          </a:p>
        </p:txBody>
      </p:sp>
    </p:spTree>
    <p:extLst>
      <p:ext uri="{BB962C8B-B14F-4D97-AF65-F5344CB8AC3E}">
        <p14:creationId xmlns:p14="http://schemas.microsoft.com/office/powerpoint/2010/main" val="73534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18F1A27-D963-4094-BE85-9C8A3984C5E7}" type="slidenum">
              <a:rPr lang="ru-RU" altLang="en-US" smtClean="0"/>
              <a:pPr eaLnBrk="1" hangingPunct="1"/>
              <a:t>2</a:t>
            </a:fld>
            <a:endParaRPr lang="ru-RU" altLang="en-US" smtClean="0"/>
          </a:p>
        </p:txBody>
      </p:sp>
      <p:sp>
        <p:nvSpPr>
          <p:cNvPr id="4100" name="Rectangle 2"/>
          <p:cNvSpPr>
            <a:spLocks noGrp="1" noChangeArrowheads="1"/>
          </p:cNvSpPr>
          <p:nvPr>
            <p:ph type="title"/>
          </p:nvPr>
        </p:nvSpPr>
        <p:spPr/>
        <p:txBody>
          <a:bodyPr/>
          <a:lstStyle/>
          <a:p>
            <a:pPr algn="ctr" eaLnBrk="1" hangingPunct="1"/>
            <a:r>
              <a:rPr lang="en-US" smtClean="0"/>
              <a:t>Real-Time Kernels</a:t>
            </a:r>
            <a:endParaRPr lang="ru-RU" smtClean="0"/>
          </a:p>
        </p:txBody>
      </p:sp>
      <p:sp>
        <p:nvSpPr>
          <p:cNvPr id="4101" name="Rectangle 3"/>
          <p:cNvSpPr>
            <a:spLocks noGrp="1" noChangeArrowheads="1"/>
          </p:cNvSpPr>
          <p:nvPr>
            <p:ph type="body" idx="1"/>
          </p:nvPr>
        </p:nvSpPr>
        <p:spPr/>
        <p:txBody>
          <a:bodyPr/>
          <a:lstStyle/>
          <a:p>
            <a:pPr eaLnBrk="1" hangingPunct="1"/>
            <a:r>
              <a:rPr lang="en-US" smtClean="0"/>
              <a:t>A process is an abstraction of a running program and is the logical unit of work scheduled by OS</a:t>
            </a:r>
          </a:p>
          <a:p>
            <a:pPr eaLnBrk="1" hangingPunct="1"/>
            <a:r>
              <a:rPr lang="en-US" smtClean="0"/>
              <a:t>Threads are light-weighted processes sharing resources of the parent process</a:t>
            </a:r>
          </a:p>
          <a:p>
            <a:pPr eaLnBrk="1" hangingPunct="1"/>
            <a:r>
              <a:rPr lang="en-US" smtClean="0"/>
              <a:t>RTOS task management functions: scheduling, dispatching, intercommunication and synchronization</a:t>
            </a:r>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DA0F2A2D-A166-478B-8F30-F502C7930729}" type="slidenum">
              <a:rPr lang="ru-RU" altLang="en-US" smtClean="0"/>
              <a:pPr eaLnBrk="1" hangingPunct="1"/>
              <a:t>20</a:t>
            </a:fld>
            <a:endParaRPr lang="ru-RU" altLang="en-US" smtClean="0"/>
          </a:p>
        </p:txBody>
      </p:sp>
      <p:sp>
        <p:nvSpPr>
          <p:cNvPr id="21508" name="Text Box 4"/>
          <p:cNvSpPr txBox="1">
            <a:spLocks noChangeArrowheads="1"/>
          </p:cNvSpPr>
          <p:nvPr/>
        </p:nvSpPr>
        <p:spPr bwMode="auto">
          <a:xfrm>
            <a:off x="838200" y="609600"/>
            <a:ext cx="7010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Cyclic Executives</a:t>
            </a:r>
          </a:p>
          <a:p>
            <a:pPr algn="l" eaLnBrk="1" hangingPunct="1">
              <a:spcBef>
                <a:spcPct val="50000"/>
              </a:spcBef>
            </a:pPr>
            <a:r>
              <a:rPr lang="en-US" dirty="0"/>
              <a:t>For example, for tasks T1(4,1), T2(5,1.8), T3(20,1), T4(20,2), hyper-period is 20 (without and with frames – </a:t>
            </a:r>
            <a:r>
              <a:rPr lang="en-US" i="1" dirty="0"/>
              <a:t>f=2</a:t>
            </a:r>
            <a:r>
              <a:rPr lang="en-US" dirty="0"/>
              <a:t>)</a:t>
            </a:r>
            <a:endParaRPr lang="ru-RU" dirty="0"/>
          </a:p>
        </p:txBody>
      </p:sp>
      <p:sp>
        <p:nvSpPr>
          <p:cNvPr id="21509" name="Rectangle 6"/>
          <p:cNvSpPr>
            <a:spLocks noChangeArrowheads="1"/>
          </p:cNvSpPr>
          <p:nvPr/>
        </p:nvSpPr>
        <p:spPr bwMode="auto">
          <a:xfrm>
            <a:off x="0" y="2214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US"/>
          </a:p>
        </p:txBody>
      </p:sp>
      <p:graphicFrame>
        <p:nvGraphicFramePr>
          <p:cNvPr id="21510" name="Object 5"/>
          <p:cNvGraphicFramePr>
            <a:graphicFrameLocks noChangeAspect="1"/>
          </p:cNvGraphicFramePr>
          <p:nvPr/>
        </p:nvGraphicFramePr>
        <p:xfrm>
          <a:off x="1371600" y="1600200"/>
          <a:ext cx="5486400" cy="2428875"/>
        </p:xfrm>
        <a:graphic>
          <a:graphicData uri="http://schemas.openxmlformats.org/presentationml/2006/ole">
            <mc:AlternateContent xmlns:mc="http://schemas.openxmlformats.org/markup-compatibility/2006">
              <mc:Choice xmlns:v="urn:schemas-microsoft-com:vml" Requires="v">
                <p:oleObj spid="_x0000_s21561" name="Picture" r:id="rId3" imgW="5949095" imgH="2628073" progId="Word.Picture.8">
                  <p:embed/>
                </p:oleObj>
              </mc:Choice>
              <mc:Fallback>
                <p:oleObj name="Picture" r:id="rId3" imgW="5949095" imgH="2628073"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600200"/>
                        <a:ext cx="548640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1" name="Rectangle 8"/>
          <p:cNvSpPr>
            <a:spLocks noChangeArrowheads="1"/>
          </p:cNvSpPr>
          <p:nvPr/>
        </p:nvSpPr>
        <p:spPr bwMode="auto">
          <a:xfrm>
            <a:off x="0" y="2114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endParaRPr lang="en-US"/>
          </a:p>
        </p:txBody>
      </p:sp>
      <p:graphicFrame>
        <p:nvGraphicFramePr>
          <p:cNvPr id="21512" name="Object 7"/>
          <p:cNvGraphicFramePr>
            <a:graphicFrameLocks noChangeAspect="1"/>
          </p:cNvGraphicFramePr>
          <p:nvPr/>
        </p:nvGraphicFramePr>
        <p:xfrm>
          <a:off x="1219200" y="3581400"/>
          <a:ext cx="5943600" cy="2628900"/>
        </p:xfrm>
        <a:graphic>
          <a:graphicData uri="http://schemas.openxmlformats.org/presentationml/2006/ole">
            <mc:AlternateContent xmlns:mc="http://schemas.openxmlformats.org/markup-compatibility/2006">
              <mc:Choice xmlns:v="urn:schemas-microsoft-com:vml" Requires="v">
                <p:oleObj spid="_x0000_s21562" name="Picture" r:id="rId5" imgW="5949095" imgH="2628073" progId="Word.Picture.8">
                  <p:embed/>
                </p:oleObj>
              </mc:Choice>
              <mc:Fallback>
                <p:oleObj name="Picture" r:id="rId5" imgW="5949095" imgH="2628073" progId="Word.Picture.8">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3581400"/>
                        <a:ext cx="59436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25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241F376-8D65-4808-B2A7-B587728CFECA}" type="slidenum">
              <a:rPr lang="ru-RU" altLang="en-US" smtClean="0"/>
              <a:pPr eaLnBrk="1" hangingPunct="1"/>
              <a:t>21</a:t>
            </a:fld>
            <a:endParaRPr lang="ru-RU" altLang="en-US" smtClean="0"/>
          </a:p>
        </p:txBody>
      </p:sp>
      <p:sp>
        <p:nvSpPr>
          <p:cNvPr id="22532" name="Text Box 4"/>
          <p:cNvSpPr txBox="1">
            <a:spLocks noChangeArrowheads="1"/>
          </p:cNvSpPr>
          <p:nvPr/>
        </p:nvSpPr>
        <p:spPr bwMode="auto">
          <a:xfrm>
            <a:off x="762000" y="381000"/>
            <a:ext cx="7162800"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Fixed Priority Scheduling – Rate-Monotonic Approach</a:t>
            </a:r>
          </a:p>
          <a:p>
            <a:pPr algn="l" eaLnBrk="1" hangingPunct="1">
              <a:spcBef>
                <a:spcPct val="50000"/>
              </a:spcBef>
            </a:pPr>
            <a:endParaRPr lang="ru-RU" dirty="0"/>
          </a:p>
        </p:txBody>
      </p:sp>
      <p:pic>
        <p:nvPicPr>
          <p:cNvPr id="225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4000"/>
            <a:ext cx="5791200" cy="417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ru-RU" altLang="en-US" smtClean="0"/>
              <a:t>CMPE-443 Real-Time Systems Design </a:t>
            </a:r>
            <a:endParaRPr lang="ru-RU" altLang="en-US"/>
          </a:p>
        </p:txBody>
      </p:sp>
      <p:sp>
        <p:nvSpPr>
          <p:cNvPr id="3" name="Slide Number Placeholder 2"/>
          <p:cNvSpPr>
            <a:spLocks noGrp="1"/>
          </p:cNvSpPr>
          <p:nvPr>
            <p:ph type="sldNum" sz="quarter" idx="12"/>
          </p:nvPr>
        </p:nvSpPr>
        <p:spPr/>
        <p:txBody>
          <a:bodyPr/>
          <a:lstStyle/>
          <a:p>
            <a:pPr>
              <a:defRPr/>
            </a:pPr>
            <a:fld id="{BA9A4A4E-4121-4290-B266-5B141192EEEB}" type="slidenum">
              <a:rPr lang="ru-RU" altLang="en-US" smtClean="0"/>
              <a:pPr>
                <a:defRPr/>
              </a:pPr>
              <a:t>22</a:t>
            </a:fld>
            <a:endParaRPr lang="ru-RU" altLang="en-US"/>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5625" y="1306513"/>
            <a:ext cx="5492750" cy="3560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91613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35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B7AF530-B46E-489D-A464-7CBA4C12AE47}" type="slidenum">
              <a:rPr lang="ru-RU" altLang="en-US" smtClean="0"/>
              <a:pPr eaLnBrk="1" hangingPunct="1"/>
              <a:t>23</a:t>
            </a:fld>
            <a:endParaRPr lang="ru-RU" altLang="en-US" smtClean="0"/>
          </a:p>
        </p:txBody>
      </p:sp>
      <p:sp>
        <p:nvSpPr>
          <p:cNvPr id="23556" name="Text Box 4"/>
          <p:cNvSpPr txBox="1">
            <a:spLocks noChangeArrowheads="1"/>
          </p:cNvSpPr>
          <p:nvPr/>
        </p:nvSpPr>
        <p:spPr bwMode="auto">
          <a:xfrm>
            <a:off x="685800" y="457200"/>
            <a:ext cx="7162800" cy="155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Rate-Monotonic Scheduling</a:t>
            </a:r>
          </a:p>
          <a:p>
            <a:pPr algn="l" eaLnBrk="1" hangingPunct="1">
              <a:spcBef>
                <a:spcPct val="50000"/>
              </a:spcBef>
            </a:pPr>
            <a:r>
              <a:rPr lang="en-US" dirty="0"/>
              <a:t>Theorem (RMA Bound). Any set of n periodic tasks is RM schedulable if the processor utilization</a:t>
            </a:r>
          </a:p>
          <a:p>
            <a:pPr algn="l" eaLnBrk="1" hangingPunct="1">
              <a:spcBef>
                <a:spcPct val="50000"/>
              </a:spcBef>
            </a:pPr>
            <a:endParaRPr lang="ru-RU" dirty="0"/>
          </a:p>
        </p:txBody>
      </p:sp>
      <p:graphicFrame>
        <p:nvGraphicFramePr>
          <p:cNvPr id="23557" name="Object 5"/>
          <p:cNvGraphicFramePr>
            <a:graphicFrameLocks noChangeAspect="1"/>
          </p:cNvGraphicFramePr>
          <p:nvPr/>
        </p:nvGraphicFramePr>
        <p:xfrm>
          <a:off x="2667000" y="1447800"/>
          <a:ext cx="3200400" cy="990600"/>
        </p:xfrm>
        <a:graphic>
          <a:graphicData uri="http://schemas.openxmlformats.org/presentationml/2006/ole">
            <mc:AlternateContent xmlns:mc="http://schemas.openxmlformats.org/markup-compatibility/2006">
              <mc:Choice xmlns:v="urn:schemas-microsoft-com:vml" Requires="v">
                <p:oleObj spid="_x0000_s23583" name="Equation" r:id="rId3" imgW="1396394" imgH="444307" progId="Equation.3">
                  <p:embed/>
                </p:oleObj>
              </mc:Choice>
              <mc:Fallback>
                <p:oleObj name="Equation" r:id="rId3" imgW="1396394" imgH="444307"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447800"/>
                        <a:ext cx="32004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355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2438400"/>
            <a:ext cx="746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457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3578785-D011-4719-A1A7-B92DE250DFB8}" type="slidenum">
              <a:rPr lang="ru-RU" altLang="en-US" smtClean="0"/>
              <a:pPr eaLnBrk="1" hangingPunct="1"/>
              <a:t>24</a:t>
            </a:fld>
            <a:endParaRPr lang="ru-RU" altLang="en-US" smtClean="0"/>
          </a:p>
        </p:txBody>
      </p:sp>
      <p:sp>
        <p:nvSpPr>
          <p:cNvPr id="24580" name="Text Box 4"/>
          <p:cNvSpPr txBox="1">
            <a:spLocks noChangeArrowheads="1"/>
          </p:cNvSpPr>
          <p:nvPr/>
        </p:nvSpPr>
        <p:spPr bwMode="auto">
          <a:xfrm>
            <a:off x="533400" y="228600"/>
            <a:ext cx="723900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Dynamic-Priority Scheduling – Earliest-Deadline-First Approach</a:t>
            </a:r>
          </a:p>
          <a:p>
            <a:pPr algn="l" eaLnBrk="1" hangingPunct="1">
              <a:spcBef>
                <a:spcPct val="50000"/>
              </a:spcBef>
            </a:pPr>
            <a:r>
              <a:rPr lang="en-US" dirty="0"/>
              <a:t>Theorem (EDF Bound). A set of n periodic tasks, each of whose relative deadline equals its period, can be feasibly scheduled by EDF if and only if  </a:t>
            </a:r>
            <a:endParaRPr lang="ru-RU" dirty="0"/>
          </a:p>
        </p:txBody>
      </p:sp>
      <p:graphicFrame>
        <p:nvGraphicFramePr>
          <p:cNvPr id="24581" name="Object 5"/>
          <p:cNvGraphicFramePr>
            <a:graphicFrameLocks noChangeAspect="1"/>
          </p:cNvGraphicFramePr>
          <p:nvPr/>
        </p:nvGraphicFramePr>
        <p:xfrm>
          <a:off x="2667000" y="1676400"/>
          <a:ext cx="990600" cy="495300"/>
        </p:xfrm>
        <a:graphic>
          <a:graphicData uri="http://schemas.openxmlformats.org/presentationml/2006/ole">
            <mc:AlternateContent xmlns:mc="http://schemas.openxmlformats.org/markup-compatibility/2006">
              <mc:Choice xmlns:v="urn:schemas-microsoft-com:vml" Requires="v">
                <p:oleObj spid="_x0000_s24607" name="Equation" r:id="rId3" imgW="355138" imgH="177569" progId="Equation.3">
                  <p:embed/>
                </p:oleObj>
              </mc:Choice>
              <mc:Fallback>
                <p:oleObj name="Equation" r:id="rId3" imgW="355138" imgH="177569"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676400"/>
                        <a:ext cx="99060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458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2133600"/>
            <a:ext cx="6858000"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ru-RU" altLang="en-US" smtClean="0"/>
              <a:t>CMPE-443 Real-Time Systems Design </a:t>
            </a:r>
            <a:endParaRPr lang="ru-RU" altLang="en-US"/>
          </a:p>
        </p:txBody>
      </p:sp>
      <p:sp>
        <p:nvSpPr>
          <p:cNvPr id="3" name="Slide Number Placeholder 2"/>
          <p:cNvSpPr>
            <a:spLocks noGrp="1"/>
          </p:cNvSpPr>
          <p:nvPr>
            <p:ph type="sldNum" sz="quarter" idx="12"/>
          </p:nvPr>
        </p:nvSpPr>
        <p:spPr/>
        <p:txBody>
          <a:bodyPr/>
          <a:lstStyle/>
          <a:p>
            <a:pPr>
              <a:defRPr/>
            </a:pPr>
            <a:fld id="{BA9A4A4E-4121-4290-B266-5B141192EEEB}" type="slidenum">
              <a:rPr lang="ru-RU" altLang="en-US" smtClean="0"/>
              <a:pPr>
                <a:defRPr/>
              </a:pPr>
              <a:t>25</a:t>
            </a:fld>
            <a:endParaRPr lang="ru-RU" altLang="en-US"/>
          </a:p>
        </p:txBody>
      </p:sp>
      <p:pic>
        <p:nvPicPr>
          <p:cNvPr id="256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487488"/>
            <a:ext cx="5486400"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09904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AEDBDEB-83DF-488A-BCC6-76F4F5ABCB93}" type="slidenum">
              <a:rPr lang="ru-RU" altLang="en-US" smtClean="0"/>
              <a:pPr eaLnBrk="1" hangingPunct="1"/>
              <a:t>26</a:t>
            </a:fld>
            <a:endParaRPr lang="ru-RU" altLang="en-US" smtClean="0"/>
          </a:p>
        </p:txBody>
      </p:sp>
      <p:sp>
        <p:nvSpPr>
          <p:cNvPr id="25604" name="Text Box 4"/>
          <p:cNvSpPr txBox="1">
            <a:spLocks noChangeArrowheads="1"/>
          </p:cNvSpPr>
          <p:nvPr/>
        </p:nvSpPr>
        <p:spPr bwMode="auto">
          <a:xfrm>
            <a:off x="533400" y="457200"/>
            <a:ext cx="73152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buFontTx/>
              <a:buChar char="•"/>
            </a:pPr>
            <a:r>
              <a:rPr lang="en-US" dirty="0"/>
              <a:t>Buffering data</a:t>
            </a:r>
          </a:p>
          <a:p>
            <a:pPr algn="l" eaLnBrk="1" hangingPunct="1">
              <a:spcBef>
                <a:spcPct val="50000"/>
              </a:spcBef>
              <a:buFontTx/>
              <a:buChar char="•"/>
            </a:pPr>
            <a:r>
              <a:rPr lang="en-US" dirty="0"/>
              <a:t>Double-buffering</a:t>
            </a:r>
            <a:endParaRPr lang="ru-RU" dirty="0"/>
          </a:p>
        </p:txBody>
      </p:sp>
      <p:pic>
        <p:nvPicPr>
          <p:cNvPr id="256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990600"/>
            <a:ext cx="5029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3657600"/>
            <a:ext cx="51816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66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7B7B4F0-43A2-401E-9C1C-ABF164A6D7D0}" type="slidenum">
              <a:rPr lang="ru-RU" altLang="en-US" smtClean="0"/>
              <a:pPr eaLnBrk="1" hangingPunct="1"/>
              <a:t>27</a:t>
            </a:fld>
            <a:endParaRPr lang="ru-RU" altLang="en-US" smtClean="0"/>
          </a:p>
        </p:txBody>
      </p:sp>
      <p:sp>
        <p:nvSpPr>
          <p:cNvPr id="26628" name="Text Box 4"/>
          <p:cNvSpPr txBox="1">
            <a:spLocks noChangeArrowheads="1"/>
          </p:cNvSpPr>
          <p:nvPr/>
        </p:nvSpPr>
        <p:spPr bwMode="auto">
          <a:xfrm>
            <a:off x="381000" y="457200"/>
            <a:ext cx="73152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smtClean="0"/>
              <a:t>ring </a:t>
            </a:r>
            <a:r>
              <a:rPr lang="en-US" dirty="0"/>
              <a:t>Buffers</a:t>
            </a:r>
            <a:endParaRPr lang="ru-RU" dirty="0"/>
          </a:p>
        </p:txBody>
      </p:sp>
      <p:pic>
        <p:nvPicPr>
          <p:cNvPr id="266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911967"/>
            <a:ext cx="7086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ru-RU" altLang="en-US" smtClean="0"/>
              <a:t>CMPE-443 Real-Time Systems Design </a:t>
            </a:r>
            <a:endParaRPr lang="ru-RU" altLang="en-US"/>
          </a:p>
        </p:txBody>
      </p:sp>
      <p:sp>
        <p:nvSpPr>
          <p:cNvPr id="3" name="Slide Number Placeholder 2"/>
          <p:cNvSpPr>
            <a:spLocks noGrp="1"/>
          </p:cNvSpPr>
          <p:nvPr>
            <p:ph type="sldNum" sz="quarter" idx="12"/>
          </p:nvPr>
        </p:nvSpPr>
        <p:spPr/>
        <p:txBody>
          <a:bodyPr/>
          <a:lstStyle/>
          <a:p>
            <a:pPr>
              <a:defRPr/>
            </a:pPr>
            <a:fld id="{BA9A4A4E-4121-4290-B266-5B141192EEEB}" type="slidenum">
              <a:rPr lang="ru-RU" altLang="en-US" smtClean="0"/>
              <a:pPr>
                <a:defRPr/>
              </a:pPr>
              <a:t>28</a:t>
            </a:fld>
            <a:endParaRPr lang="ru-RU" altLang="en-US"/>
          </a:p>
        </p:txBody>
      </p:sp>
      <p:sp>
        <p:nvSpPr>
          <p:cNvPr id="4" name="TextBox 3"/>
          <p:cNvSpPr txBox="1"/>
          <p:nvPr/>
        </p:nvSpPr>
        <p:spPr>
          <a:xfrm>
            <a:off x="1037112" y="896133"/>
            <a:ext cx="2286000" cy="3970318"/>
          </a:xfrm>
          <a:prstGeom prst="rect">
            <a:avLst/>
          </a:prstGeom>
          <a:noFill/>
        </p:spPr>
        <p:txBody>
          <a:bodyPr wrap="square" rtlCol="0">
            <a:spAutoFit/>
          </a:bodyPr>
          <a:lstStyle/>
          <a:p>
            <a:r>
              <a:rPr lang="en-US" dirty="0" err="1" smtClean="0"/>
              <a:t>Int</a:t>
            </a:r>
            <a:r>
              <a:rPr lang="en-US" dirty="0" smtClean="0"/>
              <a:t> x[13] 0..12</a:t>
            </a:r>
          </a:p>
          <a:p>
            <a:r>
              <a:rPr lang="en-US" dirty="0" smtClean="0"/>
              <a:t>X[0]=1;write</a:t>
            </a:r>
          </a:p>
          <a:p>
            <a:r>
              <a:rPr lang="en-US" dirty="0" smtClean="0"/>
              <a:t>A=x[1]; read</a:t>
            </a:r>
          </a:p>
          <a:p>
            <a:r>
              <a:rPr lang="en-US" dirty="0" smtClean="0"/>
              <a:t>X[tail]=1;</a:t>
            </a:r>
          </a:p>
          <a:p>
            <a:r>
              <a:rPr lang="en-US" dirty="0" smtClean="0"/>
              <a:t>A=X[[head];</a:t>
            </a:r>
          </a:p>
          <a:p>
            <a:r>
              <a:rPr lang="en-US" dirty="0" smtClean="0"/>
              <a:t>11+1 mod 13 =12 mod13; 12=12+q*13=12</a:t>
            </a:r>
          </a:p>
          <a:p>
            <a:r>
              <a:rPr lang="en-US" dirty="0" smtClean="0"/>
              <a:t>Q=floor(12/13)=floor(0.93)=0</a:t>
            </a:r>
          </a:p>
          <a:p>
            <a:r>
              <a:rPr lang="en-US" dirty="0" smtClean="0"/>
              <a:t>12+1 mod 13= 13 mod 13 =0+1*13=13</a:t>
            </a:r>
          </a:p>
          <a:p>
            <a:r>
              <a:rPr lang="en-US" dirty="0" smtClean="0"/>
              <a:t>13 mod 13 =0 </a:t>
            </a:r>
          </a:p>
          <a:p>
            <a:endParaRPr lang="en-US" dirty="0"/>
          </a:p>
        </p:txBody>
      </p:sp>
    </p:spTree>
    <p:extLst>
      <p:ext uri="{BB962C8B-B14F-4D97-AF65-F5344CB8AC3E}">
        <p14:creationId xmlns:p14="http://schemas.microsoft.com/office/powerpoint/2010/main" val="17398230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B9A92140-0DFF-460E-8185-7BBAD1B0C186}" type="slidenum">
              <a:rPr lang="ru-RU" altLang="en-US" smtClean="0"/>
              <a:pPr eaLnBrk="1" hangingPunct="1"/>
              <a:t>29</a:t>
            </a:fld>
            <a:endParaRPr lang="ru-RU" altLang="en-US" smtClean="0"/>
          </a:p>
        </p:txBody>
      </p:sp>
      <p:sp>
        <p:nvSpPr>
          <p:cNvPr id="27652" name="Text Box 4"/>
          <p:cNvSpPr txBox="1">
            <a:spLocks noChangeArrowheads="1"/>
          </p:cNvSpPr>
          <p:nvPr/>
        </p:nvSpPr>
        <p:spPr bwMode="auto">
          <a:xfrm>
            <a:off x="609600" y="533400"/>
            <a:ext cx="7239000"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p>
          <a:p>
            <a:pPr algn="l" eaLnBrk="1" hangingPunct="1">
              <a:spcBef>
                <a:spcPct val="50000"/>
              </a:spcBef>
            </a:pPr>
            <a:endParaRPr lang="ru-RU" sz="2400" b="1"/>
          </a:p>
        </p:txBody>
      </p:sp>
      <p:pic>
        <p:nvPicPr>
          <p:cNvPr id="2765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236" y="1066800"/>
            <a:ext cx="7467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3581400" y="1066800"/>
            <a:ext cx="2819400" cy="923330"/>
          </a:xfrm>
          <a:prstGeom prst="rect">
            <a:avLst/>
          </a:prstGeom>
          <a:noFill/>
        </p:spPr>
        <p:txBody>
          <a:bodyPr wrap="square" rtlCol="0">
            <a:spAutoFit/>
          </a:bodyPr>
          <a:lstStyle/>
          <a:p>
            <a:r>
              <a:rPr lang="en-US" dirty="0" smtClean="0"/>
              <a:t>#define N 13</a:t>
            </a:r>
          </a:p>
          <a:p>
            <a:r>
              <a:rPr lang="en-US" dirty="0" smtClean="0"/>
              <a:t>Write into 0..11</a:t>
            </a:r>
          </a:p>
          <a:p>
            <a:r>
              <a:rPr lang="en-US" dirty="0" smtClean="0"/>
              <a:t>Tail=12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51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657CDAD-24E4-4655-AB53-57DEB012B419}" type="slidenum">
              <a:rPr lang="ru-RU" altLang="en-US" smtClean="0"/>
              <a:pPr eaLnBrk="1" hangingPunct="1"/>
              <a:t>3</a:t>
            </a:fld>
            <a:endParaRPr lang="ru-RU" altLang="en-US" smtClean="0"/>
          </a:p>
        </p:txBody>
      </p:sp>
      <p:sp>
        <p:nvSpPr>
          <p:cNvPr id="5124" name="Text Box 4"/>
          <p:cNvSpPr txBox="1">
            <a:spLocks noChangeArrowheads="1"/>
          </p:cNvSpPr>
          <p:nvPr/>
        </p:nvSpPr>
        <p:spPr bwMode="auto">
          <a:xfrm>
            <a:off x="457200" y="6858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Real-Time Kernels</a:t>
            </a:r>
            <a:endParaRPr lang="ru-RU" sz="2400" b="1"/>
          </a:p>
        </p:txBody>
      </p:sp>
      <p:sp>
        <p:nvSpPr>
          <p:cNvPr id="5125" name="Text Box 5"/>
          <p:cNvSpPr txBox="1">
            <a:spLocks noChangeArrowheads="1"/>
          </p:cNvSpPr>
          <p:nvPr/>
        </p:nvSpPr>
        <p:spPr bwMode="auto">
          <a:xfrm>
            <a:off x="457200" y="1752600"/>
            <a:ext cx="830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p>
        </p:txBody>
      </p:sp>
      <p:sp>
        <p:nvSpPr>
          <p:cNvPr id="5126" name="Text Box 6"/>
          <p:cNvSpPr txBox="1">
            <a:spLocks noChangeArrowheads="1"/>
          </p:cNvSpPr>
          <p:nvPr/>
        </p:nvSpPr>
        <p:spPr bwMode="auto">
          <a:xfrm>
            <a:off x="533400" y="2057400"/>
            <a:ext cx="830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p>
        </p:txBody>
      </p:sp>
      <p:sp>
        <p:nvSpPr>
          <p:cNvPr id="5127" name="Text Box 7"/>
          <p:cNvSpPr txBox="1">
            <a:spLocks noChangeArrowheads="1"/>
          </p:cNvSpPr>
          <p:nvPr/>
        </p:nvSpPr>
        <p:spPr bwMode="auto">
          <a:xfrm>
            <a:off x="457200" y="1828800"/>
            <a:ext cx="8229600" cy="311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buFontTx/>
              <a:buChar char="•"/>
            </a:pPr>
            <a:r>
              <a:rPr lang="en-US"/>
              <a:t>The kernel of the OS is the smallest portion that provides for task management functions</a:t>
            </a:r>
          </a:p>
          <a:p>
            <a:pPr algn="l" eaLnBrk="1" hangingPunct="1">
              <a:spcBef>
                <a:spcPct val="50000"/>
              </a:spcBef>
              <a:buFontTx/>
              <a:buChar char="•"/>
            </a:pPr>
            <a:r>
              <a:rPr lang="en-US"/>
              <a:t>A scheduler determines which task will run next</a:t>
            </a:r>
          </a:p>
          <a:p>
            <a:pPr algn="l" eaLnBrk="1" hangingPunct="1">
              <a:spcBef>
                <a:spcPct val="50000"/>
              </a:spcBef>
              <a:buFontTx/>
              <a:buChar char="•"/>
            </a:pPr>
            <a:r>
              <a:rPr lang="en-US"/>
              <a:t>A dispatcher provides a necessary bookkeeping to start the next task</a:t>
            </a:r>
          </a:p>
          <a:p>
            <a:pPr algn="l" eaLnBrk="1" hangingPunct="1">
              <a:spcBef>
                <a:spcPct val="50000"/>
              </a:spcBef>
              <a:buFontTx/>
              <a:buChar char="•"/>
            </a:pPr>
            <a:r>
              <a:rPr lang="en-US"/>
              <a:t>Intertask communication and synchronization assures that the tasks cooperate</a:t>
            </a:r>
          </a:p>
          <a:p>
            <a:pPr algn="l" eaLnBrk="1" hangingPunct="1">
              <a:spcBef>
                <a:spcPct val="50000"/>
              </a:spcBef>
              <a:buFontTx/>
              <a:buChar char="•"/>
            </a:pPr>
            <a:endParaRPr lang="en-US"/>
          </a:p>
          <a:p>
            <a:pPr algn="l" eaLnBrk="1" hangingPunct="1">
              <a:spcBef>
                <a:spcPct val="50000"/>
              </a:spcBef>
              <a:buFontTx/>
              <a:buChar char="•"/>
            </a:pPr>
            <a:endParaRPr lang="en-US"/>
          </a:p>
          <a:p>
            <a:pPr algn="l" eaLnBrk="1" hangingPunct="1">
              <a:spcBef>
                <a:spcPct val="50000"/>
              </a:spcBef>
            </a:pPr>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867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D6C9FBE-CFE6-468D-9268-CF61E9CCA592}" type="slidenum">
              <a:rPr lang="ru-RU" altLang="en-US" smtClean="0"/>
              <a:pPr eaLnBrk="1" hangingPunct="1"/>
              <a:t>30</a:t>
            </a:fld>
            <a:endParaRPr lang="ru-RU" altLang="en-US" smtClean="0"/>
          </a:p>
        </p:txBody>
      </p:sp>
      <p:sp>
        <p:nvSpPr>
          <p:cNvPr id="28676" name="Text Box 4"/>
          <p:cNvSpPr txBox="1">
            <a:spLocks noChangeArrowheads="1"/>
          </p:cNvSpPr>
          <p:nvPr/>
        </p:nvSpPr>
        <p:spPr bwMode="auto">
          <a:xfrm>
            <a:off x="457200" y="533400"/>
            <a:ext cx="7391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a:t>Mailbox: void pend (</a:t>
            </a:r>
            <a:r>
              <a:rPr lang="en-US" dirty="0" err="1"/>
              <a:t>int</a:t>
            </a:r>
            <a:r>
              <a:rPr lang="en-US" dirty="0"/>
              <a:t> </a:t>
            </a:r>
            <a:r>
              <a:rPr lang="en-US" dirty="0" smtClean="0">
                <a:solidFill>
                  <a:srgbClr val="FF0000"/>
                </a:solidFill>
              </a:rPr>
              <a:t>*</a:t>
            </a:r>
            <a:r>
              <a:rPr lang="en-US" dirty="0" smtClean="0"/>
              <a:t>data</a:t>
            </a:r>
            <a:r>
              <a:rPr lang="en-US" dirty="0"/>
              <a:t>, s</a:t>
            </a:r>
            <a:r>
              <a:rPr lang="en-US" dirty="0" smtClean="0"/>
              <a:t>);</a:t>
            </a:r>
            <a:r>
              <a:rPr lang="en-US" dirty="0" smtClean="0">
                <a:solidFill>
                  <a:srgbClr val="FF0000"/>
                </a:solidFill>
              </a:rPr>
              <a:t>read</a:t>
            </a:r>
            <a:r>
              <a:rPr lang="en-US" dirty="0"/>
              <a:t>	void post (</a:t>
            </a:r>
            <a:r>
              <a:rPr lang="en-US" dirty="0" err="1"/>
              <a:t>int</a:t>
            </a:r>
            <a:r>
              <a:rPr lang="en-US" dirty="0"/>
              <a:t> data, s</a:t>
            </a:r>
            <a:r>
              <a:rPr lang="en-US" dirty="0" smtClean="0"/>
              <a:t>);</a:t>
            </a:r>
            <a:r>
              <a:rPr lang="en-US" dirty="0" smtClean="0">
                <a:solidFill>
                  <a:srgbClr val="FF0000"/>
                </a:solidFill>
              </a:rPr>
              <a:t>write</a:t>
            </a:r>
            <a:endParaRPr lang="en-US" dirty="0">
              <a:solidFill>
                <a:srgbClr val="FF0000"/>
              </a:solidFill>
            </a:endParaRPr>
          </a:p>
          <a:p>
            <a:pPr algn="l" eaLnBrk="1" hangingPunct="1">
              <a:spcBef>
                <a:spcPct val="50000"/>
              </a:spcBef>
            </a:pPr>
            <a:r>
              <a:rPr lang="en-US" dirty="0"/>
              <a:t>Access to mailbox is mutually exclusive; tasks wait access granting</a:t>
            </a:r>
            <a:endParaRPr lang="ru-RU" dirty="0"/>
          </a:p>
        </p:txBody>
      </p:sp>
      <p:pic>
        <p:nvPicPr>
          <p:cNvPr id="286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981200"/>
            <a:ext cx="4800600" cy="177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810000"/>
            <a:ext cx="48768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D56980DB-0F67-4FFB-9BA3-5CEC202C8468}" type="slidenum">
              <a:rPr lang="ru-RU" altLang="en-US" smtClean="0"/>
              <a:pPr eaLnBrk="1" hangingPunct="1"/>
              <a:t>31</a:t>
            </a:fld>
            <a:endParaRPr lang="ru-RU" altLang="en-US" smtClean="0"/>
          </a:p>
        </p:txBody>
      </p:sp>
      <p:sp>
        <p:nvSpPr>
          <p:cNvPr id="29700" name="Text Box 4"/>
          <p:cNvSpPr txBox="1">
            <a:spLocks noChangeArrowheads="1"/>
          </p:cNvSpPr>
          <p:nvPr/>
        </p:nvSpPr>
        <p:spPr bwMode="auto">
          <a:xfrm>
            <a:off x="609600" y="457200"/>
            <a:ext cx="7315200" cy="2816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buFontTx/>
              <a:buChar char="•"/>
            </a:pPr>
            <a:r>
              <a:rPr lang="en-US" dirty="0"/>
              <a:t>Queues – can be implemented with ring buffers</a:t>
            </a:r>
          </a:p>
          <a:p>
            <a:pPr algn="l" eaLnBrk="1" hangingPunct="1">
              <a:spcBef>
                <a:spcPct val="50000"/>
              </a:spcBef>
              <a:buFontTx/>
              <a:buChar char="•"/>
            </a:pPr>
            <a:r>
              <a:rPr lang="en-US" dirty="0"/>
              <a:t>Critical regions – sections of code to be used in the mutually exclusive mode</a:t>
            </a:r>
          </a:p>
          <a:p>
            <a:pPr algn="l" eaLnBrk="1" hangingPunct="1">
              <a:spcBef>
                <a:spcPct val="50000"/>
              </a:spcBef>
              <a:buFontTx/>
              <a:buChar char="•"/>
            </a:pPr>
            <a:r>
              <a:rPr lang="en-US" dirty="0"/>
              <a:t>Semaphores – can be used to provide critical </a:t>
            </a:r>
            <a:r>
              <a:rPr lang="en-US" dirty="0" smtClean="0"/>
              <a:t>regions</a:t>
            </a:r>
          </a:p>
          <a:p>
            <a:pPr algn="l" eaLnBrk="1" hangingPunct="1">
              <a:spcBef>
                <a:spcPct val="50000"/>
              </a:spcBef>
            </a:pPr>
            <a:r>
              <a:rPr lang="en-US" dirty="0" smtClean="0"/>
              <a:t>Initialize! S=False; /</a:t>
            </a:r>
            <a:r>
              <a:rPr lang="en-US" dirty="0" smtClean="0">
                <a:solidFill>
                  <a:srgbClr val="FF0000"/>
                </a:solidFill>
              </a:rPr>
              <a:t>/open!!!</a:t>
            </a:r>
            <a:endParaRPr lang="en-US" dirty="0">
              <a:solidFill>
                <a:srgbClr val="FF0000"/>
              </a:solidFill>
            </a:endParaRPr>
          </a:p>
          <a:p>
            <a:pPr algn="l" eaLnBrk="1" hangingPunct="1">
              <a:spcBef>
                <a:spcPct val="50000"/>
              </a:spcBef>
            </a:pPr>
            <a:endParaRPr lang="ru-RU" dirty="0"/>
          </a:p>
        </p:txBody>
      </p:sp>
      <p:pic>
        <p:nvPicPr>
          <p:cNvPr id="297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3276600"/>
            <a:ext cx="3657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438400"/>
            <a:ext cx="39624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ru-RU" altLang="en-US" smtClean="0"/>
              <a:t>CMPE-443 Real-Time Systems Design </a:t>
            </a:r>
            <a:endParaRPr lang="ru-RU" altLang="en-US"/>
          </a:p>
        </p:txBody>
      </p:sp>
      <p:sp>
        <p:nvSpPr>
          <p:cNvPr id="3" name="Slide Number Placeholder 2"/>
          <p:cNvSpPr>
            <a:spLocks noGrp="1"/>
          </p:cNvSpPr>
          <p:nvPr>
            <p:ph type="sldNum" sz="quarter" idx="12"/>
          </p:nvPr>
        </p:nvSpPr>
        <p:spPr/>
        <p:txBody>
          <a:bodyPr/>
          <a:lstStyle/>
          <a:p>
            <a:pPr>
              <a:defRPr/>
            </a:pPr>
            <a:fld id="{BA9A4A4E-4121-4290-B266-5B141192EEEB}" type="slidenum">
              <a:rPr lang="ru-RU" altLang="en-US" smtClean="0"/>
              <a:pPr>
                <a:defRPr/>
              </a:pPr>
              <a:t>32</a:t>
            </a:fld>
            <a:endParaRPr lang="ru-RU" altLang="en-US"/>
          </a:p>
        </p:txBody>
      </p:sp>
      <p:sp>
        <p:nvSpPr>
          <p:cNvPr id="5" name="TextBox 4"/>
          <p:cNvSpPr txBox="1"/>
          <p:nvPr/>
        </p:nvSpPr>
        <p:spPr>
          <a:xfrm>
            <a:off x="1676400" y="1981200"/>
            <a:ext cx="2971800" cy="369332"/>
          </a:xfrm>
          <a:prstGeom prst="rect">
            <a:avLst/>
          </a:prstGeom>
          <a:noFill/>
        </p:spPr>
        <p:txBody>
          <a:bodyPr wrap="square" rtlCol="0">
            <a:spAutoFit/>
          </a:bodyPr>
          <a:lstStyle/>
          <a:p>
            <a:endParaRPr lang="en-US" dirty="0"/>
          </a:p>
        </p:txBody>
      </p:sp>
      <p:sp>
        <p:nvSpPr>
          <p:cNvPr id="6" name="TextBox 5"/>
          <p:cNvSpPr txBox="1"/>
          <p:nvPr/>
        </p:nvSpPr>
        <p:spPr>
          <a:xfrm>
            <a:off x="2057400" y="1828800"/>
            <a:ext cx="5105400" cy="4801314"/>
          </a:xfrm>
          <a:prstGeom prst="rect">
            <a:avLst/>
          </a:prstGeom>
          <a:noFill/>
        </p:spPr>
        <p:txBody>
          <a:bodyPr wrap="square" rtlCol="0">
            <a:spAutoFit/>
          </a:bodyPr>
          <a:lstStyle/>
          <a:p>
            <a:r>
              <a:rPr lang="en-US" dirty="0" smtClean="0"/>
              <a:t>H=h+1; h=0;h++=&gt;1; h++=&gt;2</a:t>
            </a:r>
          </a:p>
          <a:p>
            <a:r>
              <a:rPr lang="en-US" dirty="0" smtClean="0"/>
              <a:t>P1 ( 1 </a:t>
            </a:r>
            <a:r>
              <a:rPr lang="en-US" dirty="0" err="1" smtClean="0">
                <a:solidFill>
                  <a:srgbClr val="FF0000"/>
                </a:solidFill>
              </a:rPr>
              <a:t>mov</a:t>
            </a:r>
            <a:r>
              <a:rPr lang="ru-RU" dirty="0" smtClean="0">
                <a:solidFill>
                  <a:srgbClr val="FF0000"/>
                </a:solidFill>
              </a:rPr>
              <a:t> </a:t>
            </a:r>
            <a:r>
              <a:rPr lang="en-US" dirty="0" smtClean="0">
                <a:solidFill>
                  <a:srgbClr val="FF0000"/>
                </a:solidFill>
              </a:rPr>
              <a:t>load</a:t>
            </a:r>
            <a:r>
              <a:rPr lang="en-US" dirty="0" smtClean="0"/>
              <a:t> h,R1</a:t>
            </a:r>
          </a:p>
          <a:p>
            <a:r>
              <a:rPr lang="en-US" dirty="0" smtClean="0"/>
              <a:t>2 </a:t>
            </a:r>
            <a:r>
              <a:rPr lang="en-US" dirty="0" err="1" smtClean="0"/>
              <a:t>Mov</a:t>
            </a:r>
            <a:r>
              <a:rPr lang="en-US" dirty="0" smtClean="0"/>
              <a:t> 1, R2</a:t>
            </a:r>
          </a:p>
          <a:p>
            <a:r>
              <a:rPr lang="en-US" dirty="0" smtClean="0"/>
              <a:t>3 Add R1,R2, R3</a:t>
            </a:r>
          </a:p>
          <a:p>
            <a:r>
              <a:rPr lang="en-US" dirty="0" smtClean="0"/>
              <a:t>4 Store r3, h)</a:t>
            </a:r>
          </a:p>
          <a:p>
            <a:r>
              <a:rPr lang="en-US" dirty="0" smtClean="0"/>
              <a:t> P2{</a:t>
            </a:r>
          </a:p>
          <a:p>
            <a:r>
              <a:rPr lang="en-US" dirty="0" smtClean="0"/>
              <a:t>1 </a:t>
            </a:r>
            <a:r>
              <a:rPr lang="en-US" dirty="0" err="1" smtClean="0"/>
              <a:t>mov</a:t>
            </a:r>
            <a:r>
              <a:rPr lang="en-US" dirty="0" smtClean="0"/>
              <a:t> </a:t>
            </a:r>
            <a:r>
              <a:rPr lang="en-US" dirty="0"/>
              <a:t>h,R1</a:t>
            </a:r>
          </a:p>
          <a:p>
            <a:r>
              <a:rPr lang="en-US" dirty="0" smtClean="0"/>
              <a:t>2 </a:t>
            </a:r>
            <a:r>
              <a:rPr lang="en-US" dirty="0" err="1" smtClean="0"/>
              <a:t>Mov</a:t>
            </a:r>
            <a:r>
              <a:rPr lang="en-US" dirty="0" smtClean="0"/>
              <a:t> </a:t>
            </a:r>
            <a:r>
              <a:rPr lang="en-US" dirty="0"/>
              <a:t>1, R2</a:t>
            </a:r>
          </a:p>
          <a:p>
            <a:r>
              <a:rPr lang="en-US" dirty="0" smtClean="0"/>
              <a:t>3 Add </a:t>
            </a:r>
            <a:r>
              <a:rPr lang="en-US" dirty="0"/>
              <a:t>R1,R2, R3</a:t>
            </a:r>
          </a:p>
          <a:p>
            <a:r>
              <a:rPr lang="en-US" dirty="0" smtClean="0"/>
              <a:t> 4 </a:t>
            </a:r>
            <a:r>
              <a:rPr lang="en-US" dirty="0" err="1" smtClean="0"/>
              <a:t>Sto</a:t>
            </a:r>
            <a:r>
              <a:rPr lang="en-US" dirty="0" smtClean="0"/>
              <a:t> </a:t>
            </a:r>
            <a:r>
              <a:rPr lang="en-US" dirty="0"/>
              <a:t>r3, </a:t>
            </a:r>
            <a:r>
              <a:rPr lang="en-US" dirty="0" smtClean="0"/>
              <a:t>h</a:t>
            </a:r>
          </a:p>
          <a:p>
            <a:r>
              <a:rPr lang="en-US" dirty="0" smtClean="0"/>
              <a:t>}</a:t>
            </a:r>
          </a:p>
          <a:p>
            <a:r>
              <a:rPr lang="en-US" dirty="0" smtClean="0"/>
              <a:t>P1(1; R1=0);</a:t>
            </a:r>
            <a:r>
              <a:rPr lang="en-US" dirty="0" err="1" smtClean="0"/>
              <a:t>sw</a:t>
            </a:r>
            <a:r>
              <a:rPr lang="en-US" dirty="0" smtClean="0"/>
              <a:t>; p2(1; R1=0);sw;P1(2:R2=1};</a:t>
            </a:r>
            <a:r>
              <a:rPr lang="en-US" dirty="0" err="1" smtClean="0"/>
              <a:t>sw</a:t>
            </a:r>
            <a:r>
              <a:rPr lang="en-US" dirty="0" smtClean="0"/>
              <a:t>;</a:t>
            </a:r>
          </a:p>
          <a:p>
            <a:r>
              <a:rPr lang="en-US" dirty="0" smtClean="0"/>
              <a:t>P2(2:R2=1};</a:t>
            </a:r>
            <a:r>
              <a:rPr lang="en-US" dirty="0" err="1" smtClean="0"/>
              <a:t>sw</a:t>
            </a:r>
            <a:r>
              <a:rPr lang="en-US" dirty="0" smtClean="0"/>
              <a:t>; p1(3:r3=1);sw;p2(3:r3=1);</a:t>
            </a:r>
            <a:r>
              <a:rPr lang="en-US" dirty="0" err="1" smtClean="0"/>
              <a:t>sw</a:t>
            </a:r>
            <a:r>
              <a:rPr lang="en-US" dirty="0" smtClean="0"/>
              <a:t>;</a:t>
            </a:r>
          </a:p>
          <a:p>
            <a:r>
              <a:rPr lang="en-US" dirty="0" smtClean="0"/>
              <a:t>P1(4:h=1};sw;p2(4:h=1);</a:t>
            </a:r>
          </a:p>
          <a:p>
            <a:endParaRPr lang="en-US" dirty="0" smtClean="0"/>
          </a:p>
          <a:p>
            <a:endParaRPr lang="en-US" dirty="0"/>
          </a:p>
          <a:p>
            <a:endParaRPr lang="en-US" dirty="0"/>
          </a:p>
        </p:txBody>
      </p:sp>
    </p:spTree>
    <p:extLst>
      <p:ext uri="{BB962C8B-B14F-4D97-AF65-F5344CB8AC3E}">
        <p14:creationId xmlns:p14="http://schemas.microsoft.com/office/powerpoint/2010/main" val="2942426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72B183D3-CE62-4CC6-8920-A4803881FE91}" type="slidenum">
              <a:rPr lang="ru-RU" altLang="en-US" smtClean="0"/>
              <a:pPr eaLnBrk="1" hangingPunct="1"/>
              <a:t>33</a:t>
            </a:fld>
            <a:endParaRPr lang="ru-RU" altLang="en-US" smtClean="0"/>
          </a:p>
        </p:txBody>
      </p:sp>
      <p:sp>
        <p:nvSpPr>
          <p:cNvPr id="30724" name="Text Box 4"/>
          <p:cNvSpPr txBox="1">
            <a:spLocks noChangeArrowheads="1"/>
          </p:cNvSpPr>
          <p:nvPr/>
        </p:nvSpPr>
        <p:spPr bwMode="auto">
          <a:xfrm>
            <a:off x="457200" y="457200"/>
            <a:ext cx="73914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p>
          <a:p>
            <a:pPr algn="l" eaLnBrk="1" hangingPunct="1">
              <a:spcBef>
                <a:spcPct val="50000"/>
              </a:spcBef>
            </a:pPr>
            <a:r>
              <a:rPr lang="en-US"/>
              <a:t>Mailboxes and Semaphores</a:t>
            </a:r>
          </a:p>
          <a:p>
            <a:pPr algn="l" eaLnBrk="1" hangingPunct="1">
              <a:spcBef>
                <a:spcPct val="50000"/>
              </a:spcBef>
            </a:pPr>
            <a:endParaRPr lang="ru-RU"/>
          </a:p>
        </p:txBody>
      </p:sp>
      <p:pic>
        <p:nvPicPr>
          <p:cNvPr id="307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62100"/>
            <a:ext cx="8153400" cy="376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22B614B-2237-4421-A058-1B61162DAA2D}" type="slidenum">
              <a:rPr lang="ru-RU" altLang="en-US" smtClean="0"/>
              <a:pPr eaLnBrk="1" hangingPunct="1"/>
              <a:t>34</a:t>
            </a:fld>
            <a:endParaRPr lang="ru-RU" altLang="en-US" smtClean="0"/>
          </a:p>
        </p:txBody>
      </p:sp>
      <p:sp>
        <p:nvSpPr>
          <p:cNvPr id="31748" name="Text Box 4"/>
          <p:cNvSpPr txBox="1">
            <a:spLocks noChangeArrowheads="1"/>
          </p:cNvSpPr>
          <p:nvPr/>
        </p:nvSpPr>
        <p:spPr bwMode="auto">
          <a:xfrm>
            <a:off x="685800" y="533400"/>
            <a:ext cx="7162800" cy="609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a:t>Semaphores and mailboxes</a:t>
            </a:r>
          </a:p>
          <a:p>
            <a:pPr algn="l" eaLnBrk="1" hangingPunct="1">
              <a:spcBef>
                <a:spcPct val="50000"/>
              </a:spcBef>
            </a:pPr>
            <a:r>
              <a:rPr lang="en-US" dirty="0" err="1">
                <a:solidFill>
                  <a:srgbClr val="FF0000"/>
                </a:solidFill>
              </a:rPr>
              <a:t>Sema</a:t>
            </a:r>
            <a:r>
              <a:rPr lang="en-US" dirty="0">
                <a:solidFill>
                  <a:srgbClr val="FF0000"/>
                </a:solidFill>
              </a:rPr>
              <a:t> </a:t>
            </a:r>
            <a:r>
              <a:rPr lang="en-US" dirty="0" err="1">
                <a:solidFill>
                  <a:srgbClr val="FF0000"/>
                </a:solidFill>
              </a:rPr>
              <a:t>mutex</a:t>
            </a:r>
            <a:r>
              <a:rPr lang="en-US" dirty="0">
                <a:solidFill>
                  <a:srgbClr val="FF0000"/>
                </a:solidFill>
              </a:rPr>
              <a:t>=0/*open*/, </a:t>
            </a:r>
            <a:r>
              <a:rPr lang="en-US" dirty="0" err="1">
                <a:solidFill>
                  <a:srgbClr val="FF0000"/>
                </a:solidFill>
              </a:rPr>
              <a:t>proc_sem</a:t>
            </a:r>
            <a:r>
              <a:rPr lang="en-US" dirty="0">
                <a:solidFill>
                  <a:srgbClr val="FF0000"/>
                </a:solidFill>
              </a:rPr>
              <a:t>=1;/*closed*/</a:t>
            </a:r>
          </a:p>
          <a:p>
            <a:pPr algn="l" eaLnBrk="1" hangingPunct="1">
              <a:spcBef>
                <a:spcPct val="50000"/>
              </a:spcBef>
            </a:pPr>
            <a:r>
              <a:rPr lang="en-US" dirty="0" err="1"/>
              <a:t>Bool</a:t>
            </a:r>
            <a:r>
              <a:rPr lang="en-US" dirty="0"/>
              <a:t> </a:t>
            </a:r>
            <a:r>
              <a:rPr lang="en-US" dirty="0" err="1"/>
              <a:t>full_slots</a:t>
            </a:r>
            <a:r>
              <a:rPr lang="en-US" dirty="0"/>
              <a:t>=0, </a:t>
            </a:r>
            <a:r>
              <a:rPr lang="en-US" dirty="0" err="1"/>
              <a:t>empty_slots</a:t>
            </a:r>
            <a:r>
              <a:rPr lang="en-US" dirty="0" smtClean="0"/>
              <a:t>=</a:t>
            </a:r>
            <a:r>
              <a:rPr lang="en-US" dirty="0" smtClean="0">
                <a:solidFill>
                  <a:srgbClr val="FF0000"/>
                </a:solidFill>
              </a:rPr>
              <a:t>-</a:t>
            </a:r>
            <a:r>
              <a:rPr lang="en-US" dirty="0" smtClean="0"/>
              <a:t>1</a:t>
            </a:r>
            <a:r>
              <a:rPr lang="en-US" dirty="0"/>
              <a:t>;</a:t>
            </a:r>
          </a:p>
          <a:p>
            <a:pPr algn="l" eaLnBrk="1" hangingPunct="1">
              <a:spcBef>
                <a:spcPct val="50000"/>
              </a:spcBef>
            </a:pPr>
            <a:r>
              <a:rPr lang="en-US" dirty="0"/>
              <a:t>Void post( </a:t>
            </a:r>
            <a:r>
              <a:rPr lang="en-US" dirty="0" err="1"/>
              <a:t>int</a:t>
            </a:r>
            <a:r>
              <a:rPr lang="en-US" dirty="0"/>
              <a:t> mailbox, </a:t>
            </a:r>
            <a:r>
              <a:rPr lang="en-US" dirty="0" err="1"/>
              <a:t>int</a:t>
            </a:r>
            <a:r>
              <a:rPr lang="en-US" dirty="0"/>
              <a:t> message){</a:t>
            </a:r>
          </a:p>
          <a:p>
            <a:pPr algn="l" eaLnBrk="1" hangingPunct="1">
              <a:spcBef>
                <a:spcPct val="50000"/>
              </a:spcBef>
            </a:pPr>
            <a:r>
              <a:rPr lang="en-US" dirty="0"/>
              <a:t>  while (1){ wait(</a:t>
            </a:r>
            <a:r>
              <a:rPr lang="en-US" dirty="0" err="1"/>
              <a:t>mutex</a:t>
            </a:r>
            <a:r>
              <a:rPr lang="en-US" dirty="0"/>
              <a:t>); </a:t>
            </a:r>
            <a:r>
              <a:rPr lang="en-US" dirty="0" smtClean="0"/>
              <a:t>//</a:t>
            </a:r>
            <a:r>
              <a:rPr lang="en-US" dirty="0" smtClean="0">
                <a:solidFill>
                  <a:srgbClr val="FF0000"/>
                </a:solidFill>
              </a:rPr>
              <a:t>P(</a:t>
            </a:r>
            <a:r>
              <a:rPr lang="en-US" dirty="0" err="1" smtClean="0">
                <a:solidFill>
                  <a:srgbClr val="FF0000"/>
                </a:solidFill>
              </a:rPr>
              <a:t>mutex</a:t>
            </a:r>
            <a:r>
              <a:rPr lang="en-US" dirty="0" smtClean="0">
                <a:solidFill>
                  <a:srgbClr val="FF0000"/>
                </a:solidFill>
              </a:rPr>
              <a:t>)</a:t>
            </a:r>
            <a:endParaRPr lang="en-US" dirty="0">
              <a:solidFill>
                <a:srgbClr val="FF0000"/>
              </a:solidFill>
            </a:endParaRPr>
          </a:p>
          <a:p>
            <a:pPr algn="l" eaLnBrk="1" hangingPunct="1">
              <a:spcBef>
                <a:spcPct val="50000"/>
              </a:spcBef>
            </a:pPr>
            <a:r>
              <a:rPr lang="en-US" dirty="0"/>
              <a:t>                  if (</a:t>
            </a:r>
            <a:r>
              <a:rPr lang="en-US" dirty="0" err="1"/>
              <a:t>empty_slots</a:t>
            </a:r>
            <a:r>
              <a:rPr lang="en-US" dirty="0" smtClean="0"/>
              <a:t>){//critical region </a:t>
            </a:r>
            <a:r>
              <a:rPr lang="en-US" dirty="0" smtClean="0">
                <a:solidFill>
                  <a:srgbClr val="FF0000"/>
                </a:solidFill>
              </a:rPr>
              <a:t>then</a:t>
            </a:r>
            <a:endParaRPr lang="en-US" dirty="0">
              <a:solidFill>
                <a:srgbClr val="FF0000"/>
              </a:solidFill>
            </a:endParaRPr>
          </a:p>
          <a:p>
            <a:pPr algn="l" eaLnBrk="1" hangingPunct="1">
              <a:spcBef>
                <a:spcPct val="50000"/>
              </a:spcBef>
            </a:pPr>
            <a:r>
              <a:rPr lang="en-US" dirty="0"/>
              <a:t>                        insert(mailbox, message); update(); signal(</a:t>
            </a:r>
            <a:r>
              <a:rPr lang="en-US" dirty="0" err="1"/>
              <a:t>mutex</a:t>
            </a:r>
            <a:r>
              <a:rPr lang="en-US" dirty="0" smtClean="0"/>
              <a:t>);//</a:t>
            </a:r>
            <a:r>
              <a:rPr lang="en-US" dirty="0" smtClean="0">
                <a:solidFill>
                  <a:srgbClr val="FF0000"/>
                </a:solidFill>
              </a:rPr>
              <a:t>V</a:t>
            </a:r>
            <a:endParaRPr lang="en-US" dirty="0">
              <a:solidFill>
                <a:srgbClr val="FF0000"/>
              </a:solidFill>
            </a:endParaRPr>
          </a:p>
          <a:p>
            <a:pPr algn="l" eaLnBrk="1" hangingPunct="1">
              <a:spcBef>
                <a:spcPct val="50000"/>
              </a:spcBef>
            </a:pPr>
            <a:r>
              <a:rPr lang="en-US" dirty="0"/>
              <a:t>	         signal(</a:t>
            </a:r>
            <a:r>
              <a:rPr lang="en-US" dirty="0" err="1"/>
              <a:t>proc_sem</a:t>
            </a:r>
            <a:r>
              <a:rPr lang="en-US" dirty="0"/>
              <a:t>); break;</a:t>
            </a:r>
          </a:p>
          <a:p>
            <a:pPr algn="l" eaLnBrk="1" hangingPunct="1">
              <a:spcBef>
                <a:spcPct val="50000"/>
              </a:spcBef>
            </a:pPr>
            <a:r>
              <a:rPr lang="en-US" dirty="0"/>
              <a:t>                  }</a:t>
            </a:r>
          </a:p>
          <a:p>
            <a:pPr algn="l" eaLnBrk="1" hangingPunct="1">
              <a:spcBef>
                <a:spcPct val="50000"/>
              </a:spcBef>
            </a:pPr>
            <a:r>
              <a:rPr lang="en-US" dirty="0"/>
              <a:t>                  </a:t>
            </a:r>
            <a:r>
              <a:rPr lang="en-US" dirty="0">
                <a:solidFill>
                  <a:srgbClr val="FF0000"/>
                </a:solidFill>
              </a:rPr>
              <a:t>else{ </a:t>
            </a:r>
            <a:r>
              <a:rPr lang="en-US" dirty="0"/>
              <a:t>signal(</a:t>
            </a:r>
            <a:r>
              <a:rPr lang="en-US" dirty="0" err="1"/>
              <a:t>mutex</a:t>
            </a:r>
            <a:r>
              <a:rPr lang="en-US" dirty="0"/>
              <a:t>); </a:t>
            </a:r>
            <a:r>
              <a:rPr lang="en-US" dirty="0" smtClean="0">
                <a:solidFill>
                  <a:srgbClr val="FF0000"/>
                </a:solidFill>
              </a:rPr>
              <a:t>/*V(</a:t>
            </a:r>
            <a:r>
              <a:rPr lang="en-US" dirty="0" err="1" smtClean="0">
                <a:solidFill>
                  <a:srgbClr val="FF0000"/>
                </a:solidFill>
              </a:rPr>
              <a:t>mutex</a:t>
            </a:r>
            <a:r>
              <a:rPr lang="en-US" dirty="0" smtClean="0">
                <a:solidFill>
                  <a:srgbClr val="FF0000"/>
                </a:solidFill>
              </a:rPr>
              <a:t>)*/</a:t>
            </a:r>
            <a:r>
              <a:rPr lang="en-US" dirty="0" smtClean="0"/>
              <a:t>wait(</a:t>
            </a:r>
            <a:r>
              <a:rPr lang="en-US" dirty="0" err="1" smtClean="0"/>
              <a:t>proc_sem</a:t>
            </a:r>
            <a:r>
              <a:rPr lang="en-US" dirty="0"/>
              <a:t>);</a:t>
            </a:r>
          </a:p>
          <a:p>
            <a:pPr algn="l" eaLnBrk="1" hangingPunct="1">
              <a:spcBef>
                <a:spcPct val="50000"/>
              </a:spcBef>
            </a:pPr>
            <a:r>
              <a:rPr lang="en-US" dirty="0"/>
              <a:t>                  </a:t>
            </a:r>
            <a:r>
              <a:rPr lang="en-US" dirty="0" smtClean="0"/>
              <a:t>}</a:t>
            </a:r>
            <a:endParaRPr lang="en-US" dirty="0"/>
          </a:p>
          <a:p>
            <a:pPr algn="l" eaLnBrk="1" hangingPunct="1">
              <a:spcBef>
                <a:spcPct val="50000"/>
              </a:spcBef>
            </a:pPr>
            <a:r>
              <a:rPr lang="en-US" dirty="0"/>
              <a:t>   } </a:t>
            </a:r>
            <a:r>
              <a:rPr lang="en-US" dirty="0" smtClean="0"/>
              <a:t>//end of while           </a:t>
            </a:r>
            <a:endParaRPr lang="en-US" dirty="0"/>
          </a:p>
          <a:p>
            <a:pPr algn="l" eaLnBrk="1" hangingPunct="1"/>
            <a:r>
              <a:rPr lang="en-US" dirty="0"/>
              <a:t>}</a:t>
            </a:r>
          </a:p>
          <a:p>
            <a:pPr algn="l" eaLnBrk="1" hangingPunct="1">
              <a:spcBef>
                <a:spcPct val="50000"/>
              </a:spcBef>
            </a:pPr>
            <a:r>
              <a:rPr lang="en-US" dirty="0"/>
              <a:t>                        </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27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0F264F5-5D96-4385-9E60-26CB0A033D78}" type="slidenum">
              <a:rPr lang="ru-RU" altLang="en-US" smtClean="0"/>
              <a:pPr eaLnBrk="1" hangingPunct="1"/>
              <a:t>35</a:t>
            </a:fld>
            <a:endParaRPr lang="ru-RU" altLang="en-US" smtClean="0"/>
          </a:p>
        </p:txBody>
      </p:sp>
      <p:sp>
        <p:nvSpPr>
          <p:cNvPr id="32772" name="Text Box 6"/>
          <p:cNvSpPr txBox="1">
            <a:spLocks noChangeArrowheads="1"/>
          </p:cNvSpPr>
          <p:nvPr/>
        </p:nvSpPr>
        <p:spPr bwMode="auto">
          <a:xfrm>
            <a:off x="685800" y="533400"/>
            <a:ext cx="7162800" cy="527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a:t>Semaphores and mailboxes</a:t>
            </a:r>
          </a:p>
          <a:p>
            <a:pPr algn="l" eaLnBrk="1" hangingPunct="1">
              <a:spcBef>
                <a:spcPct val="50000"/>
              </a:spcBef>
            </a:pPr>
            <a:r>
              <a:rPr lang="en-US" dirty="0"/>
              <a:t>Void pend( </a:t>
            </a:r>
            <a:r>
              <a:rPr lang="en-US" dirty="0" err="1"/>
              <a:t>int</a:t>
            </a:r>
            <a:r>
              <a:rPr lang="en-US" dirty="0"/>
              <a:t> mailbox, </a:t>
            </a:r>
            <a:r>
              <a:rPr lang="en-US" dirty="0" err="1"/>
              <a:t>int</a:t>
            </a:r>
            <a:r>
              <a:rPr lang="en-US" dirty="0"/>
              <a:t> *message){</a:t>
            </a:r>
          </a:p>
          <a:p>
            <a:pPr algn="l" eaLnBrk="1" hangingPunct="1">
              <a:spcBef>
                <a:spcPct val="50000"/>
              </a:spcBef>
            </a:pPr>
            <a:r>
              <a:rPr lang="en-US" dirty="0"/>
              <a:t>  while (1){ wait(</a:t>
            </a:r>
            <a:r>
              <a:rPr lang="en-US" dirty="0" err="1"/>
              <a:t>mutex</a:t>
            </a:r>
            <a:r>
              <a:rPr lang="en-US" dirty="0"/>
              <a:t>); </a:t>
            </a:r>
          </a:p>
          <a:p>
            <a:pPr algn="l" eaLnBrk="1" hangingPunct="1">
              <a:spcBef>
                <a:spcPct val="50000"/>
              </a:spcBef>
            </a:pPr>
            <a:r>
              <a:rPr lang="en-US" dirty="0"/>
              <a:t>                  if (</a:t>
            </a:r>
            <a:r>
              <a:rPr lang="en-US" dirty="0" err="1"/>
              <a:t>full_slots</a:t>
            </a:r>
            <a:r>
              <a:rPr lang="en-US" dirty="0" smtClean="0"/>
              <a:t>){</a:t>
            </a:r>
            <a:r>
              <a:rPr lang="en-US" dirty="0" smtClean="0">
                <a:solidFill>
                  <a:srgbClr val="FF0000"/>
                </a:solidFill>
              </a:rPr>
              <a:t>//then</a:t>
            </a:r>
            <a:endParaRPr lang="en-US" dirty="0">
              <a:solidFill>
                <a:srgbClr val="FF0000"/>
              </a:solidFill>
            </a:endParaRPr>
          </a:p>
          <a:p>
            <a:pPr algn="l" eaLnBrk="1" hangingPunct="1">
              <a:spcBef>
                <a:spcPct val="50000"/>
              </a:spcBef>
            </a:pPr>
            <a:r>
              <a:rPr lang="en-US" dirty="0"/>
              <a:t>                        extract(mailbox, message); update(); signal(</a:t>
            </a:r>
            <a:r>
              <a:rPr lang="en-US" dirty="0" err="1"/>
              <a:t>mutex</a:t>
            </a:r>
            <a:r>
              <a:rPr lang="en-US" dirty="0"/>
              <a:t>);</a:t>
            </a:r>
          </a:p>
          <a:p>
            <a:pPr algn="l" eaLnBrk="1" hangingPunct="1">
              <a:spcBef>
                <a:spcPct val="50000"/>
              </a:spcBef>
            </a:pPr>
            <a:r>
              <a:rPr lang="en-US" dirty="0"/>
              <a:t>	         signal(</a:t>
            </a:r>
            <a:r>
              <a:rPr lang="en-US" dirty="0" err="1"/>
              <a:t>proc_sem</a:t>
            </a:r>
            <a:r>
              <a:rPr lang="en-US" dirty="0"/>
              <a:t>); break;</a:t>
            </a:r>
          </a:p>
          <a:p>
            <a:pPr algn="l" eaLnBrk="1" hangingPunct="1">
              <a:spcBef>
                <a:spcPct val="50000"/>
              </a:spcBef>
            </a:pPr>
            <a:r>
              <a:rPr lang="en-US" dirty="0"/>
              <a:t>                  }</a:t>
            </a:r>
          </a:p>
          <a:p>
            <a:pPr algn="l" eaLnBrk="1" hangingPunct="1">
              <a:spcBef>
                <a:spcPct val="50000"/>
              </a:spcBef>
            </a:pPr>
            <a:r>
              <a:rPr lang="en-US" dirty="0"/>
              <a:t>                  </a:t>
            </a:r>
            <a:r>
              <a:rPr lang="en-US" dirty="0">
                <a:solidFill>
                  <a:srgbClr val="FF0000"/>
                </a:solidFill>
              </a:rPr>
              <a:t>else</a:t>
            </a:r>
            <a:r>
              <a:rPr lang="en-US" dirty="0"/>
              <a:t>{ signal(</a:t>
            </a:r>
            <a:r>
              <a:rPr lang="en-US" dirty="0" err="1"/>
              <a:t>mutex</a:t>
            </a:r>
            <a:r>
              <a:rPr lang="en-US" dirty="0"/>
              <a:t>); wait(</a:t>
            </a:r>
            <a:r>
              <a:rPr lang="en-US" dirty="0" err="1"/>
              <a:t>proc_sem</a:t>
            </a:r>
            <a:r>
              <a:rPr lang="en-US" dirty="0"/>
              <a:t>);</a:t>
            </a:r>
          </a:p>
          <a:p>
            <a:pPr algn="l" eaLnBrk="1" hangingPunct="1">
              <a:spcBef>
                <a:spcPct val="50000"/>
              </a:spcBef>
            </a:pPr>
            <a:r>
              <a:rPr lang="en-US" dirty="0"/>
              <a:t>                  }</a:t>
            </a:r>
          </a:p>
          <a:p>
            <a:pPr algn="l" eaLnBrk="1" hangingPunct="1">
              <a:spcBef>
                <a:spcPct val="50000"/>
              </a:spcBef>
            </a:pPr>
            <a:r>
              <a:rPr lang="en-US" dirty="0"/>
              <a:t>   }            </a:t>
            </a:r>
          </a:p>
          <a:p>
            <a:pPr algn="l" eaLnBrk="1" hangingPunct="1"/>
            <a:r>
              <a:rPr lang="en-US" dirty="0"/>
              <a:t>}</a:t>
            </a:r>
          </a:p>
          <a:p>
            <a:pPr algn="l" eaLnBrk="1" hangingPunct="1">
              <a:spcBef>
                <a:spcPct val="50000"/>
              </a:spcBef>
            </a:pPr>
            <a:r>
              <a:rPr lang="en-US" dirty="0"/>
              <a:t>                        </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AAC75FE-FF55-4C14-B2D4-831267659632}" type="slidenum">
              <a:rPr lang="ru-RU" altLang="en-US" smtClean="0"/>
              <a:pPr eaLnBrk="1" hangingPunct="1"/>
              <a:t>36</a:t>
            </a:fld>
            <a:endParaRPr lang="ru-RU" altLang="en-US" smtClean="0"/>
          </a:p>
        </p:txBody>
      </p:sp>
      <p:sp>
        <p:nvSpPr>
          <p:cNvPr id="33796" name="Text Box 4"/>
          <p:cNvSpPr txBox="1">
            <a:spLocks noChangeArrowheads="1"/>
          </p:cNvSpPr>
          <p:nvPr/>
        </p:nvSpPr>
        <p:spPr bwMode="auto">
          <a:xfrm>
            <a:off x="685800" y="533400"/>
            <a:ext cx="71628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p>
          <a:p>
            <a:pPr algn="l" eaLnBrk="1" hangingPunct="1">
              <a:spcBef>
                <a:spcPct val="50000"/>
              </a:spcBef>
            </a:pPr>
            <a:r>
              <a:rPr lang="en-US"/>
              <a:t>                        </a:t>
            </a:r>
            <a:endParaRPr lang="ru-RU"/>
          </a:p>
        </p:txBody>
      </p:sp>
      <p:pic>
        <p:nvPicPr>
          <p:cNvPr id="3379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066800"/>
            <a:ext cx="4038600" cy="496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Text Box 6"/>
          <p:cNvSpPr txBox="1">
            <a:spLocks noChangeArrowheads="1"/>
          </p:cNvSpPr>
          <p:nvPr/>
        </p:nvSpPr>
        <p:spPr bwMode="auto">
          <a:xfrm>
            <a:off x="838200" y="1447800"/>
            <a:ext cx="3505200" cy="4939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dirty="0"/>
              <a:t>Driver{ while(1){</a:t>
            </a:r>
          </a:p>
          <a:p>
            <a:pPr algn="l" eaLnBrk="1" hangingPunct="1">
              <a:spcBef>
                <a:spcPct val="50000"/>
              </a:spcBef>
            </a:pPr>
            <a:r>
              <a:rPr lang="en-US" dirty="0"/>
              <a:t>              if(</a:t>
            </a:r>
            <a:r>
              <a:rPr lang="en-US" dirty="0" err="1"/>
              <a:t>data_for_I</a:t>
            </a:r>
            <a:r>
              <a:rPr lang="en-US" dirty="0"/>
              <a:t>/O){</a:t>
            </a:r>
          </a:p>
          <a:p>
            <a:pPr algn="l" eaLnBrk="1" hangingPunct="1">
              <a:spcBef>
                <a:spcPct val="50000"/>
              </a:spcBef>
            </a:pPr>
            <a:r>
              <a:rPr lang="en-US" dirty="0"/>
              <a:t>               prepare(command);   </a:t>
            </a:r>
          </a:p>
          <a:p>
            <a:pPr algn="l" eaLnBrk="1" hangingPunct="1">
              <a:spcBef>
                <a:spcPct val="50000"/>
              </a:spcBef>
            </a:pPr>
            <a:r>
              <a:rPr lang="en-US" dirty="0"/>
              <a:t>               V(busy); P(done);}</a:t>
            </a:r>
          </a:p>
          <a:p>
            <a:pPr algn="l" eaLnBrk="1" hangingPunct="1">
              <a:spcBef>
                <a:spcPct val="50000"/>
              </a:spcBef>
            </a:pPr>
            <a:r>
              <a:rPr lang="en-US" dirty="0"/>
              <a:t> </a:t>
            </a:r>
            <a:r>
              <a:rPr lang="en-US" dirty="0" smtClean="0"/>
              <a:t>           }</a:t>
            </a:r>
          </a:p>
          <a:p>
            <a:pPr algn="l" eaLnBrk="1" hangingPunct="1">
              <a:spcBef>
                <a:spcPct val="50000"/>
              </a:spcBef>
            </a:pPr>
            <a:r>
              <a:rPr lang="en-US" dirty="0" smtClean="0"/>
              <a:t>}</a:t>
            </a:r>
            <a:endParaRPr lang="en-US" dirty="0"/>
          </a:p>
          <a:p>
            <a:pPr algn="l" eaLnBrk="1" hangingPunct="1">
              <a:spcBef>
                <a:spcPct val="50000"/>
              </a:spcBef>
            </a:pPr>
            <a:r>
              <a:rPr lang="en-US" dirty="0"/>
              <a:t>Controller{while(1){</a:t>
            </a:r>
          </a:p>
          <a:p>
            <a:pPr algn="l" eaLnBrk="1" hangingPunct="1">
              <a:spcBef>
                <a:spcPct val="50000"/>
              </a:spcBef>
            </a:pPr>
            <a:r>
              <a:rPr lang="en-US" dirty="0"/>
              <a:t>  </a:t>
            </a:r>
            <a:r>
              <a:rPr lang="en-US" dirty="0" smtClean="0"/>
              <a:t>                   P(busy</a:t>
            </a:r>
            <a:r>
              <a:rPr lang="en-US" dirty="0"/>
              <a:t>); </a:t>
            </a:r>
            <a:r>
              <a:rPr lang="en-US" dirty="0" smtClean="0"/>
              <a:t>          </a:t>
            </a:r>
          </a:p>
          <a:p>
            <a:pPr algn="l" eaLnBrk="1" hangingPunct="1">
              <a:spcBef>
                <a:spcPct val="50000"/>
              </a:spcBef>
            </a:pPr>
            <a:r>
              <a:rPr lang="en-US" dirty="0"/>
              <a:t> </a:t>
            </a:r>
            <a:r>
              <a:rPr lang="en-US" dirty="0" smtClean="0"/>
              <a:t>                    exec(command</a:t>
            </a:r>
            <a:r>
              <a:rPr lang="en-US" dirty="0"/>
              <a:t>);</a:t>
            </a:r>
          </a:p>
          <a:p>
            <a:pPr algn="l" eaLnBrk="1" hangingPunct="1">
              <a:spcBef>
                <a:spcPct val="50000"/>
              </a:spcBef>
            </a:pPr>
            <a:r>
              <a:rPr lang="en-US" dirty="0"/>
              <a:t>  </a:t>
            </a:r>
            <a:r>
              <a:rPr lang="en-US" dirty="0" smtClean="0"/>
              <a:t>                   V(done);</a:t>
            </a:r>
          </a:p>
          <a:p>
            <a:pPr algn="l" eaLnBrk="1" hangingPunct="1">
              <a:spcBef>
                <a:spcPct val="50000"/>
              </a:spcBef>
            </a:pPr>
            <a:r>
              <a:rPr lang="en-US" dirty="0"/>
              <a:t> </a:t>
            </a:r>
            <a:r>
              <a:rPr lang="en-US" dirty="0" smtClean="0"/>
              <a:t>                 }</a:t>
            </a:r>
          </a:p>
          <a:p>
            <a:pPr algn="l" eaLnBrk="1" hangingPunct="1">
              <a:spcBef>
                <a:spcPct val="50000"/>
              </a:spcBef>
            </a:pPr>
            <a:r>
              <a:rPr lang="en-US" dirty="0" smtClean="0"/>
              <a:t>}</a:t>
            </a:r>
            <a:endParaRPr lang="ru-RU" dirty="0"/>
          </a:p>
        </p:txBody>
      </p:sp>
      <p:sp>
        <p:nvSpPr>
          <p:cNvPr id="33799" name="Line 10"/>
          <p:cNvSpPr>
            <a:spLocks noChangeShapeType="1"/>
          </p:cNvSpPr>
          <p:nvPr/>
        </p:nvSpPr>
        <p:spPr bwMode="auto">
          <a:xfrm flipH="1">
            <a:off x="2286000" y="2895600"/>
            <a:ext cx="0" cy="159360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0" name="Line 11"/>
          <p:cNvSpPr>
            <a:spLocks noChangeShapeType="1"/>
          </p:cNvSpPr>
          <p:nvPr/>
        </p:nvSpPr>
        <p:spPr bwMode="auto">
          <a:xfrm flipV="1">
            <a:off x="2590800" y="2895600"/>
            <a:ext cx="609600" cy="2362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7EAD31D-30BA-4451-99E5-82094C43EF74}" type="slidenum">
              <a:rPr lang="ru-RU" altLang="en-US" smtClean="0"/>
              <a:pPr eaLnBrk="1" hangingPunct="1"/>
              <a:t>37</a:t>
            </a:fld>
            <a:endParaRPr lang="ru-RU" altLang="en-US" smtClean="0"/>
          </a:p>
        </p:txBody>
      </p:sp>
      <p:sp>
        <p:nvSpPr>
          <p:cNvPr id="34820" name="Text Box 5"/>
          <p:cNvSpPr txBox="1">
            <a:spLocks noChangeArrowheads="1"/>
          </p:cNvSpPr>
          <p:nvPr/>
        </p:nvSpPr>
        <p:spPr bwMode="auto">
          <a:xfrm>
            <a:off x="762000" y="533400"/>
            <a:ext cx="6934200" cy="334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u="sng" dirty="0"/>
              <a:t>Counting Semaphores:</a:t>
            </a:r>
          </a:p>
          <a:p>
            <a:pPr algn="l" eaLnBrk="1" hangingPunct="1">
              <a:spcBef>
                <a:spcPct val="50000"/>
              </a:spcBef>
            </a:pPr>
            <a:r>
              <a:rPr lang="en-US" u="sng" dirty="0"/>
              <a:t>Wait</a:t>
            </a:r>
            <a:r>
              <a:rPr lang="en-US" dirty="0"/>
              <a:t>: void MP(</a:t>
            </a:r>
            <a:r>
              <a:rPr lang="en-US" dirty="0" err="1"/>
              <a:t>int</a:t>
            </a:r>
            <a:r>
              <a:rPr lang="en-US" dirty="0"/>
              <a:t> &amp;S){</a:t>
            </a:r>
          </a:p>
          <a:p>
            <a:pPr algn="l" eaLnBrk="1" hangingPunct="1">
              <a:spcBef>
                <a:spcPct val="50000"/>
              </a:spcBef>
            </a:pPr>
            <a:r>
              <a:rPr lang="en-US" dirty="0"/>
              <a:t>             S=S-1; while(S&lt;0);</a:t>
            </a:r>
          </a:p>
          <a:p>
            <a:pPr algn="l" eaLnBrk="1" hangingPunct="1">
              <a:spcBef>
                <a:spcPct val="50000"/>
              </a:spcBef>
            </a:pPr>
            <a:r>
              <a:rPr lang="en-US" dirty="0"/>
              <a:t>}</a:t>
            </a:r>
          </a:p>
          <a:p>
            <a:pPr algn="l" eaLnBrk="1" hangingPunct="1">
              <a:spcBef>
                <a:spcPct val="50000"/>
              </a:spcBef>
            </a:pPr>
            <a:r>
              <a:rPr lang="en-US" u="sng" dirty="0"/>
              <a:t>Signal</a:t>
            </a:r>
            <a:r>
              <a:rPr lang="en-US" dirty="0"/>
              <a:t>: void MV(</a:t>
            </a:r>
            <a:r>
              <a:rPr lang="en-US" dirty="0" err="1"/>
              <a:t>int</a:t>
            </a:r>
            <a:r>
              <a:rPr lang="en-US" dirty="0"/>
              <a:t> &amp;S){</a:t>
            </a:r>
          </a:p>
          <a:p>
            <a:pPr algn="l" eaLnBrk="1" hangingPunct="1">
              <a:spcBef>
                <a:spcPct val="50000"/>
              </a:spcBef>
            </a:pPr>
            <a:r>
              <a:rPr lang="en-US" dirty="0"/>
              <a:t>               S=S+1</a:t>
            </a:r>
          </a:p>
          <a:p>
            <a:pPr algn="l" eaLnBrk="1" hangingPunct="1">
              <a:spcBef>
                <a:spcPct val="50000"/>
              </a:spcBef>
            </a:pPr>
            <a:r>
              <a:rPr lang="en-US" dirty="0"/>
              <a:t>}         </a:t>
            </a: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584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3D9B792-BB6A-4D18-81D3-F522B37BDBD5}" type="slidenum">
              <a:rPr lang="ru-RU" altLang="en-US" smtClean="0"/>
              <a:pPr eaLnBrk="1" hangingPunct="1"/>
              <a:t>38</a:t>
            </a:fld>
            <a:endParaRPr lang="ru-RU" altLang="en-US" smtClean="0"/>
          </a:p>
        </p:txBody>
      </p:sp>
      <p:sp>
        <p:nvSpPr>
          <p:cNvPr id="35844" name="Text Box 4"/>
          <p:cNvSpPr txBox="1">
            <a:spLocks noChangeArrowheads="1"/>
          </p:cNvSpPr>
          <p:nvPr/>
        </p:nvSpPr>
        <p:spPr bwMode="auto">
          <a:xfrm>
            <a:off x="685800" y="0"/>
            <a:ext cx="693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endParaRPr lang="ru-RU" sz="2400" b="1"/>
          </a:p>
        </p:txBody>
      </p:sp>
      <p:pic>
        <p:nvPicPr>
          <p:cNvPr id="358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81000"/>
            <a:ext cx="74676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68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6B50936-5D44-40EF-BD6D-B35977FA49FE}" type="slidenum">
              <a:rPr lang="ru-RU" altLang="en-US" smtClean="0"/>
              <a:pPr eaLnBrk="1" hangingPunct="1"/>
              <a:t>39</a:t>
            </a:fld>
            <a:endParaRPr lang="ru-RU" altLang="en-US" smtClean="0"/>
          </a:p>
        </p:txBody>
      </p:sp>
      <p:sp>
        <p:nvSpPr>
          <p:cNvPr id="36868" name="Text Box 4"/>
          <p:cNvSpPr txBox="1">
            <a:spLocks noChangeArrowheads="1"/>
          </p:cNvSpPr>
          <p:nvPr/>
        </p:nvSpPr>
        <p:spPr bwMode="auto">
          <a:xfrm>
            <a:off x="685800" y="457200"/>
            <a:ext cx="7010400" cy="527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a:t>Problems with semaphores:</a:t>
            </a:r>
          </a:p>
          <a:p>
            <a:pPr algn="l" eaLnBrk="1" hangingPunct="1">
              <a:spcBef>
                <a:spcPct val="50000"/>
              </a:spcBef>
            </a:pPr>
            <a:r>
              <a:rPr lang="en-US" u="sng" dirty="0"/>
              <a:t>Wait</a:t>
            </a:r>
            <a:r>
              <a:rPr lang="en-US" dirty="0"/>
              <a:t>: void P(</a:t>
            </a:r>
            <a:r>
              <a:rPr lang="en-US" dirty="0" err="1"/>
              <a:t>int</a:t>
            </a:r>
            <a:r>
              <a:rPr lang="en-US" dirty="0"/>
              <a:t> &amp;S){</a:t>
            </a:r>
          </a:p>
          <a:p>
            <a:pPr algn="l" eaLnBrk="1" hangingPunct="1">
              <a:spcBef>
                <a:spcPct val="50000"/>
              </a:spcBef>
            </a:pPr>
            <a:r>
              <a:rPr lang="en-US" dirty="0"/>
              <a:t>            while(S==TRUE);</a:t>
            </a:r>
          </a:p>
          <a:p>
            <a:pPr algn="l" eaLnBrk="1" hangingPunct="1">
              <a:spcBef>
                <a:spcPct val="50000"/>
              </a:spcBef>
            </a:pPr>
            <a:r>
              <a:rPr lang="en-US" dirty="0"/>
              <a:t>            S=TRUE;</a:t>
            </a:r>
          </a:p>
          <a:p>
            <a:pPr algn="l" eaLnBrk="1" hangingPunct="1">
              <a:spcBef>
                <a:spcPct val="50000"/>
              </a:spcBef>
            </a:pPr>
            <a:r>
              <a:rPr lang="en-US" dirty="0"/>
              <a:t>}</a:t>
            </a:r>
          </a:p>
          <a:p>
            <a:pPr algn="l" eaLnBrk="1" hangingPunct="1">
              <a:spcBef>
                <a:spcPct val="50000"/>
              </a:spcBef>
            </a:pPr>
            <a:r>
              <a:rPr lang="en-US" dirty="0"/>
              <a:t>	LOAD	R1,S	; address of S in R1</a:t>
            </a:r>
          </a:p>
          <a:p>
            <a:pPr algn="l" eaLnBrk="1" hangingPunct="1">
              <a:spcBef>
                <a:spcPct val="50000"/>
              </a:spcBef>
            </a:pPr>
            <a:r>
              <a:rPr lang="en-US" dirty="0"/>
              <a:t>	LOAD 	R2,1	; 1 in R2</a:t>
            </a:r>
          </a:p>
          <a:p>
            <a:pPr algn="l" eaLnBrk="1" hangingPunct="1">
              <a:spcBef>
                <a:spcPct val="50000"/>
              </a:spcBef>
            </a:pPr>
            <a:r>
              <a:rPr lang="en-US" dirty="0"/>
              <a:t>@1 	TEST	R1,I,R2	; compare (R1)=*S with R2=1</a:t>
            </a:r>
          </a:p>
          <a:p>
            <a:pPr algn="l" eaLnBrk="1" hangingPunct="1">
              <a:spcBef>
                <a:spcPct val="50000"/>
              </a:spcBef>
            </a:pPr>
            <a:r>
              <a:rPr lang="en-US" dirty="0"/>
              <a:t>	JEQ	@1	; repeat if *S=1</a:t>
            </a:r>
          </a:p>
          <a:p>
            <a:pPr algn="l" eaLnBrk="1" hangingPunct="1">
              <a:spcBef>
                <a:spcPct val="50000"/>
              </a:spcBef>
            </a:pPr>
            <a:r>
              <a:rPr lang="en-US" dirty="0"/>
              <a:t>	STORE	R2,S,I	; store 1 in *S</a:t>
            </a:r>
          </a:p>
          <a:p>
            <a:pPr algn="l" eaLnBrk="1" hangingPunct="1">
              <a:spcBef>
                <a:spcPct val="50000"/>
              </a:spcBef>
            </a:pPr>
            <a:r>
              <a:rPr lang="en-US" dirty="0"/>
              <a:t>Interruption between JEQ and STORE, passing control to a next process, can cause that several processes will see *S=FALSE</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38992D7-16C4-4642-A49A-94732E2D1D18}" type="slidenum">
              <a:rPr lang="ru-RU" altLang="en-US" smtClean="0"/>
              <a:pPr eaLnBrk="1" hangingPunct="1"/>
              <a:t>4</a:t>
            </a:fld>
            <a:endParaRPr lang="ru-RU" altLang="en-US" smtClean="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0" y="1890713"/>
            <a:ext cx="5448300" cy="307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5"/>
          <p:cNvSpPr txBox="1">
            <a:spLocks noChangeArrowheads="1"/>
          </p:cNvSpPr>
          <p:nvPr/>
        </p:nvSpPr>
        <p:spPr bwMode="auto">
          <a:xfrm>
            <a:off x="685800" y="533400"/>
            <a:ext cx="586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Real-Time Kernels</a:t>
            </a:r>
            <a:endParaRPr lang="ru-RU" sz="2400" b="1"/>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789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ECBDAE1-A6FD-47E8-8D95-A289CB374C41}" type="slidenum">
              <a:rPr lang="ru-RU" altLang="en-US" smtClean="0"/>
              <a:pPr eaLnBrk="1" hangingPunct="1"/>
              <a:t>40</a:t>
            </a:fld>
            <a:endParaRPr lang="ru-RU" altLang="en-US" smtClean="0"/>
          </a:p>
        </p:txBody>
      </p:sp>
      <p:sp>
        <p:nvSpPr>
          <p:cNvPr id="37892" name="Text Box 4"/>
          <p:cNvSpPr txBox="1">
            <a:spLocks noChangeArrowheads="1"/>
          </p:cNvSpPr>
          <p:nvPr/>
        </p:nvSpPr>
        <p:spPr bwMode="auto">
          <a:xfrm>
            <a:off x="838200" y="533400"/>
            <a:ext cx="6858000" cy="522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u="sng" dirty="0"/>
              <a:t>The Test-and-Set Instruction</a:t>
            </a:r>
          </a:p>
          <a:p>
            <a:pPr algn="l" eaLnBrk="1" hangingPunct="1">
              <a:spcBef>
                <a:spcPct val="50000"/>
              </a:spcBef>
            </a:pPr>
            <a:r>
              <a:rPr lang="en-US" dirty="0"/>
              <a:t>Void P(</a:t>
            </a:r>
            <a:r>
              <a:rPr lang="en-US" dirty="0" err="1"/>
              <a:t>int</a:t>
            </a:r>
            <a:r>
              <a:rPr lang="en-US" dirty="0"/>
              <a:t> &amp;S){</a:t>
            </a:r>
          </a:p>
          <a:p>
            <a:pPr algn="l" eaLnBrk="1" hangingPunct="1">
              <a:spcBef>
                <a:spcPct val="50000"/>
              </a:spcBef>
            </a:pPr>
            <a:r>
              <a:rPr lang="en-US" dirty="0"/>
              <a:t>  while(</a:t>
            </a:r>
            <a:r>
              <a:rPr lang="en-US" dirty="0" err="1"/>
              <a:t>test_and_set</a:t>
            </a:r>
            <a:r>
              <a:rPr lang="en-US" dirty="0"/>
              <a:t>(S)==TRUE);//wait</a:t>
            </a:r>
          </a:p>
          <a:p>
            <a:pPr algn="l" eaLnBrk="1" hangingPunct="1">
              <a:spcBef>
                <a:spcPct val="50000"/>
              </a:spcBef>
            </a:pPr>
            <a:r>
              <a:rPr lang="en-US" dirty="0"/>
              <a:t>}</a:t>
            </a:r>
          </a:p>
          <a:p>
            <a:pPr algn="l" eaLnBrk="1" hangingPunct="1">
              <a:spcBef>
                <a:spcPct val="50000"/>
              </a:spcBef>
            </a:pPr>
            <a:r>
              <a:rPr lang="en-US" dirty="0"/>
              <a:t>Void V(</a:t>
            </a:r>
            <a:r>
              <a:rPr lang="en-US" dirty="0" err="1"/>
              <a:t>int</a:t>
            </a:r>
            <a:r>
              <a:rPr lang="en-US" dirty="0"/>
              <a:t> &amp;S){</a:t>
            </a:r>
          </a:p>
          <a:p>
            <a:pPr algn="l" eaLnBrk="1" hangingPunct="1">
              <a:spcBef>
                <a:spcPct val="50000"/>
              </a:spcBef>
            </a:pPr>
            <a:r>
              <a:rPr lang="en-US" dirty="0"/>
              <a:t> S=FALSE;</a:t>
            </a:r>
          </a:p>
          <a:p>
            <a:pPr algn="l" eaLnBrk="1" hangingPunct="1">
              <a:spcBef>
                <a:spcPct val="50000"/>
              </a:spcBef>
            </a:pPr>
            <a:r>
              <a:rPr lang="en-US" dirty="0"/>
              <a:t>}</a:t>
            </a:r>
          </a:p>
          <a:p>
            <a:pPr algn="l" eaLnBrk="1" hangingPunct="1">
              <a:spcBef>
                <a:spcPct val="50000"/>
              </a:spcBef>
            </a:pPr>
            <a:r>
              <a:rPr lang="en-US" dirty="0"/>
              <a:t>The instruction fetches a word from memory and tests the high-order (or other) bit . If the bit is 0, it is set to 1 and stored  again, and a condition code of 0 is returned. If the bit is 1, a condition code of 1 is returned and no store is performed. The fetch, test and store are indivisible.</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89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1D98D19B-08B6-4841-B5B1-6B29190E05B0}" type="slidenum">
              <a:rPr lang="ru-RU" altLang="en-US" smtClean="0"/>
              <a:pPr eaLnBrk="1" hangingPunct="1"/>
              <a:t>41</a:t>
            </a:fld>
            <a:endParaRPr lang="ru-RU" altLang="en-US" smtClean="0"/>
          </a:p>
        </p:txBody>
      </p:sp>
      <p:sp>
        <p:nvSpPr>
          <p:cNvPr id="38916" name="Text Box 4"/>
          <p:cNvSpPr txBox="1">
            <a:spLocks noChangeArrowheads="1"/>
          </p:cNvSpPr>
          <p:nvPr/>
        </p:nvSpPr>
        <p:spPr bwMode="auto">
          <a:xfrm>
            <a:off x="457200" y="533400"/>
            <a:ext cx="7239000" cy="485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err="1"/>
              <a:t>Intertask</a:t>
            </a:r>
            <a:r>
              <a:rPr lang="en-US" sz="2400" b="1" dirty="0"/>
              <a:t> Communication and Synchronization</a:t>
            </a:r>
          </a:p>
          <a:p>
            <a:pPr algn="l" eaLnBrk="1" hangingPunct="1">
              <a:spcBef>
                <a:spcPct val="50000"/>
              </a:spcBef>
            </a:pPr>
            <a:r>
              <a:rPr lang="en-US" dirty="0" err="1"/>
              <a:t>Dijkstra’s</a:t>
            </a:r>
            <a:r>
              <a:rPr lang="en-US" dirty="0"/>
              <a:t> implementation of semaphore operation (if test-and-set instruction is not available):</a:t>
            </a:r>
          </a:p>
          <a:p>
            <a:pPr algn="l" eaLnBrk="1" hangingPunct="1">
              <a:spcBef>
                <a:spcPct val="50000"/>
              </a:spcBef>
            </a:pPr>
            <a:r>
              <a:rPr lang="en-US" dirty="0"/>
              <a:t>Void P(</a:t>
            </a:r>
            <a:r>
              <a:rPr lang="en-US" dirty="0" err="1"/>
              <a:t>int</a:t>
            </a:r>
            <a:r>
              <a:rPr lang="en-US" dirty="0"/>
              <a:t> &amp;S){</a:t>
            </a:r>
          </a:p>
          <a:p>
            <a:pPr algn="l" eaLnBrk="1" hangingPunct="1">
              <a:spcBef>
                <a:spcPct val="50000"/>
              </a:spcBef>
            </a:pPr>
            <a:r>
              <a:rPr lang="en-US" dirty="0"/>
              <a:t>  </a:t>
            </a:r>
            <a:r>
              <a:rPr lang="en-US" dirty="0" err="1"/>
              <a:t>int</a:t>
            </a:r>
            <a:r>
              <a:rPr lang="en-US" dirty="0"/>
              <a:t> temp=TRUE;</a:t>
            </a:r>
          </a:p>
          <a:p>
            <a:pPr algn="l" eaLnBrk="1" hangingPunct="1">
              <a:spcBef>
                <a:spcPct val="50000"/>
              </a:spcBef>
            </a:pPr>
            <a:r>
              <a:rPr lang="en-US" dirty="0"/>
              <a:t>  while(temp){</a:t>
            </a:r>
          </a:p>
          <a:p>
            <a:pPr algn="l" eaLnBrk="1" hangingPunct="1">
              <a:spcBef>
                <a:spcPct val="50000"/>
              </a:spcBef>
            </a:pPr>
            <a:r>
              <a:rPr lang="en-US" dirty="0"/>
              <a:t>    disable();	//disable interrupts</a:t>
            </a:r>
          </a:p>
          <a:p>
            <a:pPr algn="l" eaLnBrk="1" hangingPunct="1">
              <a:spcBef>
                <a:spcPct val="50000"/>
              </a:spcBef>
            </a:pPr>
            <a:r>
              <a:rPr lang="en-US" dirty="0"/>
              <a:t>    temp=S;</a:t>
            </a:r>
          </a:p>
          <a:p>
            <a:pPr algn="l" eaLnBrk="1" hangingPunct="1">
              <a:spcBef>
                <a:spcPct val="50000"/>
              </a:spcBef>
            </a:pPr>
            <a:r>
              <a:rPr lang="en-US" dirty="0"/>
              <a:t>    S=TRUE;</a:t>
            </a:r>
          </a:p>
          <a:p>
            <a:pPr algn="l" eaLnBrk="1" hangingPunct="1">
              <a:spcBef>
                <a:spcPct val="50000"/>
              </a:spcBef>
            </a:pPr>
            <a:r>
              <a:rPr lang="en-US" dirty="0"/>
              <a:t>    enable();	//enable interrupts</a:t>
            </a:r>
          </a:p>
          <a:p>
            <a:pPr algn="l" eaLnBrk="1" hangingPunct="1">
              <a:spcBef>
                <a:spcPct val="50000"/>
              </a:spcBef>
            </a:pPr>
            <a:r>
              <a:rPr lang="en-US" dirty="0"/>
              <a:t> }</a:t>
            </a:r>
          </a:p>
          <a:p>
            <a:pPr algn="l" eaLnBrk="1" hangingPunct="1">
              <a:spcBef>
                <a:spcPct val="50000"/>
              </a:spcBef>
            </a:pPr>
            <a:r>
              <a:rPr lang="en-US" dirty="0"/>
              <a:t>}</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399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27C65BD5-D818-4203-BC00-9B2442EE3BBB}" type="slidenum">
              <a:rPr lang="ru-RU" altLang="en-US" smtClean="0"/>
              <a:pPr eaLnBrk="1" hangingPunct="1"/>
              <a:t>42</a:t>
            </a:fld>
            <a:endParaRPr lang="ru-RU" altLang="en-US" smtClean="0"/>
          </a:p>
        </p:txBody>
      </p:sp>
      <p:sp>
        <p:nvSpPr>
          <p:cNvPr id="39940" name="Text Box 4"/>
          <p:cNvSpPr txBox="1">
            <a:spLocks noChangeArrowheads="1"/>
          </p:cNvSpPr>
          <p:nvPr/>
        </p:nvSpPr>
        <p:spPr bwMode="auto">
          <a:xfrm>
            <a:off x="609600" y="457200"/>
            <a:ext cx="7086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p>
          <a:p>
            <a:pPr algn="l" eaLnBrk="1" hangingPunct="1">
              <a:spcBef>
                <a:spcPct val="50000"/>
              </a:spcBef>
            </a:pPr>
            <a:r>
              <a:rPr lang="en-US" u="sng"/>
              <a:t>Other Synchronization Mechanisms</a:t>
            </a:r>
            <a:r>
              <a:rPr lang="en-US"/>
              <a:t>:</a:t>
            </a:r>
          </a:p>
          <a:p>
            <a:pPr algn="l" eaLnBrk="1" hangingPunct="1">
              <a:spcBef>
                <a:spcPct val="50000"/>
              </a:spcBef>
              <a:buFontTx/>
              <a:buChar char="•"/>
            </a:pPr>
            <a:r>
              <a:rPr lang="en-US" u="sng"/>
              <a:t>Monitors</a:t>
            </a:r>
            <a:r>
              <a:rPr lang="en-US"/>
              <a:t> (generalize critical sections – only one process can execute monitor at a time. Provide public interface for serial use of resources</a:t>
            </a:r>
          </a:p>
          <a:p>
            <a:pPr algn="l" eaLnBrk="1" hangingPunct="1">
              <a:spcBef>
                <a:spcPct val="50000"/>
              </a:spcBef>
              <a:buFontTx/>
              <a:buChar char="•"/>
            </a:pPr>
            <a:r>
              <a:rPr lang="en-US" u="sng"/>
              <a:t>Events</a:t>
            </a:r>
            <a:r>
              <a:rPr lang="en-US"/>
              <a:t> – similar to semaphores, but usually all waiting processes are released when the event is signaled. Tasks waiting for event are called blocked</a:t>
            </a:r>
          </a:p>
          <a:p>
            <a:pPr eaLnBrk="1" hangingPunct="1">
              <a:spcBef>
                <a:spcPct val="50000"/>
              </a:spcBef>
            </a:pPr>
            <a:r>
              <a:rPr lang="en-US" sz="2400" b="1"/>
              <a:t>Deadlocks</a:t>
            </a:r>
          </a:p>
          <a:p>
            <a:pPr algn="l" eaLnBrk="1" hangingPunct="1">
              <a:spcBef>
                <a:spcPct val="50000"/>
              </a:spcBef>
            </a:pPr>
            <a:endParaRPr lang="en-US"/>
          </a:p>
          <a:p>
            <a:pPr algn="l" eaLnBrk="1" hangingPunct="1">
              <a:spcBef>
                <a:spcPct val="50000"/>
              </a:spcBef>
            </a:pPr>
            <a:endParaRPr lang="ru-RU" sz="2400"/>
          </a:p>
        </p:txBody>
      </p:sp>
      <p:pic>
        <p:nvPicPr>
          <p:cNvPr id="399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3733800"/>
            <a:ext cx="7239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096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92F530A-2F2C-4038-A93B-9D741E581F4A}" type="slidenum">
              <a:rPr lang="ru-RU" altLang="en-US" smtClean="0"/>
              <a:pPr eaLnBrk="1" hangingPunct="1"/>
              <a:t>43</a:t>
            </a:fld>
            <a:endParaRPr lang="ru-RU" altLang="en-US" smtClean="0"/>
          </a:p>
        </p:txBody>
      </p:sp>
      <p:sp>
        <p:nvSpPr>
          <p:cNvPr id="40964" name="Text Box 4"/>
          <p:cNvSpPr txBox="1">
            <a:spLocks noChangeArrowheads="1"/>
          </p:cNvSpPr>
          <p:nvPr/>
        </p:nvSpPr>
        <p:spPr bwMode="auto">
          <a:xfrm>
            <a:off x="838200" y="609600"/>
            <a:ext cx="67818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Intertask Communication and Synchronization</a:t>
            </a:r>
          </a:p>
          <a:p>
            <a:pPr algn="l" eaLnBrk="1" hangingPunct="1">
              <a:spcBef>
                <a:spcPct val="50000"/>
              </a:spcBef>
            </a:pPr>
            <a:r>
              <a:rPr lang="en-US" u="sng"/>
              <a:t>Deadllocks:</a:t>
            </a:r>
          </a:p>
          <a:p>
            <a:pPr algn="l" eaLnBrk="1" hangingPunct="1">
              <a:spcBef>
                <a:spcPct val="50000"/>
              </a:spcBef>
            </a:pPr>
            <a:endParaRPr lang="ru-RU" u="sng"/>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7391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198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760DBF5-7873-49BF-86B6-5CE5071E5314}" type="slidenum">
              <a:rPr lang="ru-RU" altLang="en-US" smtClean="0"/>
              <a:pPr eaLnBrk="1" hangingPunct="1"/>
              <a:t>44</a:t>
            </a:fld>
            <a:endParaRPr lang="ru-RU" altLang="en-US" smtClean="0"/>
          </a:p>
        </p:txBody>
      </p:sp>
      <p:sp>
        <p:nvSpPr>
          <p:cNvPr id="41988" name="Text Box 4"/>
          <p:cNvSpPr txBox="1">
            <a:spLocks noChangeArrowheads="1"/>
          </p:cNvSpPr>
          <p:nvPr/>
        </p:nvSpPr>
        <p:spPr bwMode="auto">
          <a:xfrm>
            <a:off x="533400" y="457200"/>
            <a:ext cx="7162800" cy="568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Deadlocks</a:t>
            </a:r>
          </a:p>
          <a:p>
            <a:pPr algn="l" eaLnBrk="1" hangingPunct="1">
              <a:spcBef>
                <a:spcPct val="50000"/>
              </a:spcBef>
            </a:pPr>
            <a:r>
              <a:rPr lang="en-US" dirty="0"/>
              <a:t>Four conditions are necessary for deadlock:</a:t>
            </a:r>
          </a:p>
          <a:p>
            <a:pPr algn="l" eaLnBrk="1" hangingPunct="1">
              <a:spcBef>
                <a:spcPct val="50000"/>
              </a:spcBef>
              <a:buFontTx/>
              <a:buChar char="•"/>
            </a:pPr>
            <a:r>
              <a:rPr lang="en-US" dirty="0"/>
              <a:t>Mutual exclusion</a:t>
            </a:r>
          </a:p>
          <a:p>
            <a:pPr algn="l" eaLnBrk="1" hangingPunct="1">
              <a:spcBef>
                <a:spcPct val="50000"/>
              </a:spcBef>
              <a:buFontTx/>
              <a:buChar char="•"/>
            </a:pPr>
            <a:r>
              <a:rPr lang="en-US" dirty="0"/>
              <a:t>Circular wait</a:t>
            </a:r>
          </a:p>
          <a:p>
            <a:pPr algn="l" eaLnBrk="1" hangingPunct="1">
              <a:spcBef>
                <a:spcPct val="50000"/>
              </a:spcBef>
              <a:buFontTx/>
              <a:buChar char="•"/>
            </a:pPr>
            <a:r>
              <a:rPr lang="en-US" dirty="0"/>
              <a:t>Hold and wait</a:t>
            </a:r>
          </a:p>
          <a:p>
            <a:pPr algn="l" eaLnBrk="1" hangingPunct="1">
              <a:spcBef>
                <a:spcPct val="50000"/>
              </a:spcBef>
              <a:buFontTx/>
              <a:buChar char="•"/>
            </a:pPr>
            <a:r>
              <a:rPr lang="en-US" dirty="0"/>
              <a:t>No preemption</a:t>
            </a:r>
          </a:p>
          <a:p>
            <a:pPr algn="l" eaLnBrk="1" hangingPunct="1">
              <a:spcBef>
                <a:spcPct val="50000"/>
              </a:spcBef>
            </a:pPr>
            <a:r>
              <a:rPr lang="en-US" dirty="0"/>
              <a:t>Eliminating any one of the four necessary conditions will prevent deadlock from occurring </a:t>
            </a:r>
          </a:p>
          <a:p>
            <a:pPr algn="l" eaLnBrk="1" hangingPunct="1">
              <a:spcBef>
                <a:spcPct val="50000"/>
              </a:spcBef>
            </a:pPr>
            <a:r>
              <a:rPr lang="en-US" dirty="0"/>
              <a:t>One way to eliminate circular wait is to number resources and give all the resources with the numbers greater or equal than minimal required to processes. For example: Disk – 1, Printer – 2, Motor control – 3, Monitor – 4. If a process wishes to use printer, it will be assigned printer, motor control and monitor. If another process requires monitor, it will have wait until the monitor will be released. This may lead to starvation.</a:t>
            </a:r>
          </a:p>
          <a:p>
            <a:pPr eaLnBrk="1" hangingPunct="1">
              <a:spcBef>
                <a:spcPct val="50000"/>
              </a:spcBef>
            </a:pPr>
            <a:endParaRPr lang="ru-RU"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30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473C831-0882-4196-B553-5B77ED0E089C}" type="slidenum">
              <a:rPr lang="ru-RU" altLang="en-US" smtClean="0"/>
              <a:pPr eaLnBrk="1" hangingPunct="1"/>
              <a:t>45</a:t>
            </a:fld>
            <a:endParaRPr lang="ru-RU" altLang="en-US" smtClean="0"/>
          </a:p>
        </p:txBody>
      </p:sp>
      <p:sp>
        <p:nvSpPr>
          <p:cNvPr id="43012" name="Text Box 4"/>
          <p:cNvSpPr txBox="1">
            <a:spLocks noChangeArrowheads="1"/>
          </p:cNvSpPr>
          <p:nvPr/>
        </p:nvSpPr>
        <p:spPr bwMode="auto">
          <a:xfrm>
            <a:off x="838200" y="533400"/>
            <a:ext cx="6629400"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Deadlock avoidance</a:t>
            </a:r>
          </a:p>
          <a:p>
            <a:pPr algn="l" eaLnBrk="1" hangingPunct="1">
              <a:spcBef>
                <a:spcPct val="50000"/>
              </a:spcBef>
            </a:pPr>
            <a:r>
              <a:rPr lang="en-US"/>
              <a:t>To avoid deadlocks, it is recommended :</a:t>
            </a:r>
          </a:p>
          <a:p>
            <a:pPr algn="l" eaLnBrk="1" hangingPunct="1">
              <a:spcBef>
                <a:spcPct val="50000"/>
              </a:spcBef>
              <a:buFontTx/>
              <a:buChar char="•"/>
            </a:pPr>
            <a:r>
              <a:rPr lang="en-US"/>
              <a:t>Minimize the number of critical regions as well as minimizing their size</a:t>
            </a:r>
          </a:p>
          <a:p>
            <a:pPr algn="l" eaLnBrk="1" hangingPunct="1">
              <a:spcBef>
                <a:spcPct val="50000"/>
              </a:spcBef>
              <a:buFontTx/>
              <a:buChar char="•"/>
            </a:pPr>
            <a:r>
              <a:rPr lang="en-US"/>
              <a:t>All processes must release any lock before returning to the calling function</a:t>
            </a:r>
          </a:p>
          <a:p>
            <a:pPr algn="l" eaLnBrk="1" hangingPunct="1">
              <a:spcBef>
                <a:spcPct val="50000"/>
              </a:spcBef>
              <a:buFontTx/>
              <a:buChar char="•"/>
            </a:pPr>
            <a:r>
              <a:rPr lang="en-US"/>
              <a:t>Do not suspend any task while it controls a critical region</a:t>
            </a:r>
          </a:p>
          <a:p>
            <a:pPr algn="l" eaLnBrk="1" hangingPunct="1">
              <a:spcBef>
                <a:spcPct val="50000"/>
              </a:spcBef>
              <a:buFontTx/>
              <a:buChar char="•"/>
            </a:pPr>
            <a:r>
              <a:rPr lang="en-US"/>
              <a:t>All critical regions must be error-free</a:t>
            </a:r>
          </a:p>
          <a:p>
            <a:pPr algn="l" eaLnBrk="1" hangingPunct="1">
              <a:spcBef>
                <a:spcPct val="50000"/>
              </a:spcBef>
              <a:buFontTx/>
              <a:buChar char="•"/>
            </a:pPr>
            <a:r>
              <a:rPr lang="en-US"/>
              <a:t>Do not lock devices in interrupt handlers</a:t>
            </a:r>
          </a:p>
          <a:p>
            <a:pPr algn="l" eaLnBrk="1" hangingPunct="1">
              <a:spcBef>
                <a:spcPct val="50000"/>
              </a:spcBef>
              <a:buFontTx/>
              <a:buChar char="•"/>
            </a:pPr>
            <a:r>
              <a:rPr lang="en-US"/>
              <a:t>Always perform validity checks on pointers used within critical regions. </a:t>
            </a:r>
          </a:p>
          <a:p>
            <a:pPr algn="l" eaLnBrk="1" hangingPunct="1">
              <a:spcBef>
                <a:spcPct val="50000"/>
              </a:spcBef>
            </a:pPr>
            <a:r>
              <a:rPr lang="en-US"/>
              <a:t>It is difficult to follow these recommendations</a:t>
            </a:r>
          </a:p>
          <a:p>
            <a:pPr algn="l" eaLnBrk="1" hangingPunct="1">
              <a:spcBef>
                <a:spcPct val="50000"/>
              </a:spcBef>
            </a:pPr>
            <a:endParaRPr lang="ru-RU"/>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40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55047AD3-1B03-4BAD-B79A-781921B87EA6}" type="slidenum">
              <a:rPr lang="ru-RU" altLang="en-US" smtClean="0"/>
              <a:pPr eaLnBrk="1" hangingPunct="1"/>
              <a:t>46</a:t>
            </a:fld>
            <a:endParaRPr lang="ru-RU" altLang="en-US" smtClean="0"/>
          </a:p>
        </p:txBody>
      </p:sp>
      <p:sp>
        <p:nvSpPr>
          <p:cNvPr id="44036" name="Text Box 4"/>
          <p:cNvSpPr txBox="1">
            <a:spLocks noChangeArrowheads="1"/>
          </p:cNvSpPr>
          <p:nvPr/>
        </p:nvSpPr>
        <p:spPr bwMode="auto">
          <a:xfrm>
            <a:off x="762000" y="457200"/>
            <a:ext cx="6705600" cy="238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The Banker’s Algorithm</a:t>
            </a:r>
          </a:p>
          <a:p>
            <a:pPr algn="l" eaLnBrk="1" hangingPunct="1">
              <a:spcBef>
                <a:spcPct val="50000"/>
              </a:spcBef>
            </a:pPr>
            <a:r>
              <a:rPr lang="en-US" dirty="0"/>
              <a:t>Suggested by </a:t>
            </a:r>
            <a:r>
              <a:rPr lang="en-US" dirty="0" err="1"/>
              <a:t>Dijkstra</a:t>
            </a:r>
            <a:r>
              <a:rPr lang="en-US" dirty="0"/>
              <a:t> in 1968 for a single resource, but then was extended to multiple resource types by </a:t>
            </a:r>
            <a:r>
              <a:rPr lang="en-US" dirty="0" err="1"/>
              <a:t>Habermann</a:t>
            </a:r>
            <a:r>
              <a:rPr lang="en-US" dirty="0"/>
              <a:t> in 1969.</a:t>
            </a:r>
          </a:p>
          <a:p>
            <a:pPr algn="l" eaLnBrk="1" hangingPunct="1">
              <a:spcBef>
                <a:spcPct val="50000"/>
              </a:spcBef>
            </a:pPr>
            <a:r>
              <a:rPr lang="en-US" dirty="0"/>
              <a:t>Consider a system with three processes:</a:t>
            </a:r>
          </a:p>
          <a:p>
            <a:pPr algn="l" eaLnBrk="1" hangingPunct="1">
              <a:spcBef>
                <a:spcPct val="50000"/>
              </a:spcBef>
            </a:pPr>
            <a:endParaRPr lang="en-US" dirty="0"/>
          </a:p>
          <a:p>
            <a:pPr algn="l" eaLnBrk="1" hangingPunct="1">
              <a:spcBef>
                <a:spcPct val="50000"/>
              </a:spcBef>
            </a:pPr>
            <a:endParaRPr lang="ru-RU" dirty="0"/>
          </a:p>
        </p:txBody>
      </p:sp>
      <p:graphicFrame>
        <p:nvGraphicFramePr>
          <p:cNvPr id="390189" name="Group 45"/>
          <p:cNvGraphicFramePr>
            <a:graphicFrameLocks noGrp="1"/>
          </p:cNvGraphicFramePr>
          <p:nvPr>
            <p:extLst>
              <p:ext uri="{D42A27DB-BD31-4B8C-83A1-F6EECF244321}">
                <p14:modId xmlns:p14="http://schemas.microsoft.com/office/powerpoint/2010/main" val="3579014159"/>
              </p:ext>
            </p:extLst>
          </p:nvPr>
        </p:nvGraphicFramePr>
        <p:xfrm>
          <a:off x="1143000" y="2057400"/>
          <a:ext cx="6096000" cy="3891044"/>
        </p:xfrm>
        <a:graphic>
          <a:graphicData uri="http://schemas.openxmlformats.org/drawingml/2006/table">
            <a:tbl>
              <a:tblPr/>
              <a:tblGrid>
                <a:gridCol w="1524000"/>
                <a:gridCol w="1524000"/>
                <a:gridCol w="1524000"/>
                <a:gridCol w="1524000"/>
              </a:tblGrid>
              <a:tr h="128009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Process</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Max requirement</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Used</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Possibly needed</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A</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r>
                        <a:rPr kumimoji="0" lang="en-US" sz="2600" b="0" i="0" u="none" strike="noStrike" cap="none" normalizeH="0" baseline="0" dirty="0" smtClean="0">
                          <a:ln>
                            <a:noFill/>
                          </a:ln>
                          <a:solidFill>
                            <a:srgbClr val="FFFF00"/>
                          </a:solidFill>
                          <a:effectLst/>
                          <a:latin typeface="Arial" charset="0"/>
                        </a:rPr>
                        <a:t>2</a:t>
                      </a:r>
                      <a:endParaRPr kumimoji="0" lang="ru-RU" sz="2600" b="0" i="0" u="none" strike="noStrike" cap="none" normalizeH="0" baseline="0" dirty="0" smtClean="0">
                        <a:ln>
                          <a:noFill/>
                        </a:ln>
                        <a:solidFill>
                          <a:srgbClr val="FFFF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6</a:t>
                      </a:r>
                      <a:r>
                        <a:rPr kumimoji="0" lang="en-US" sz="2600" b="0" i="0" u="none" strike="noStrike" cap="none" normalizeH="0" baseline="0" dirty="0" smtClean="0">
                          <a:ln>
                            <a:noFill/>
                          </a:ln>
                          <a:solidFill>
                            <a:srgbClr val="FFFF00"/>
                          </a:solidFill>
                          <a:effectLst/>
                          <a:latin typeface="Arial" charset="0"/>
                        </a:rPr>
                        <a:t>4</a:t>
                      </a:r>
                      <a:endParaRPr kumimoji="0" lang="ru-RU" sz="2600" b="0" i="0" u="none" strike="noStrike" cap="none" normalizeH="0" baseline="0" dirty="0" smtClean="0">
                        <a:ln>
                          <a:noFill/>
                        </a:ln>
                        <a:solidFill>
                          <a:srgbClr val="FFFF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0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5</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5</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7</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7</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3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Total available</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50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6E0F85BF-15E3-43B9-B75D-ACB0204175CA}" type="slidenum">
              <a:rPr lang="ru-RU" altLang="en-US" smtClean="0"/>
              <a:pPr eaLnBrk="1" hangingPunct="1"/>
              <a:t>47</a:t>
            </a:fld>
            <a:endParaRPr lang="ru-RU" altLang="en-US" smtClean="0"/>
          </a:p>
        </p:txBody>
      </p:sp>
      <p:sp>
        <p:nvSpPr>
          <p:cNvPr id="45060" name="Text Box 4"/>
          <p:cNvSpPr txBox="1">
            <a:spLocks noChangeArrowheads="1"/>
          </p:cNvSpPr>
          <p:nvPr/>
        </p:nvSpPr>
        <p:spPr bwMode="auto">
          <a:xfrm>
            <a:off x="609600" y="457200"/>
            <a:ext cx="6934200"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The Banker’s Algorithm</a:t>
            </a:r>
          </a:p>
          <a:p>
            <a:pPr algn="l" eaLnBrk="1" hangingPunct="1">
              <a:spcBef>
                <a:spcPct val="50000"/>
              </a:spcBef>
            </a:pPr>
            <a:r>
              <a:rPr lang="en-US" dirty="0"/>
              <a:t>When resources are requested, the operating system updates the table, ensuring that a possible deadlock state is not reached. An example of a “safe state” is  </a:t>
            </a:r>
            <a:endParaRPr lang="ru-RU" dirty="0"/>
          </a:p>
        </p:txBody>
      </p:sp>
      <p:graphicFrame>
        <p:nvGraphicFramePr>
          <p:cNvPr id="391173" name="Group 5"/>
          <p:cNvGraphicFramePr>
            <a:graphicFrameLocks noGrp="1"/>
          </p:cNvGraphicFramePr>
          <p:nvPr>
            <p:extLst>
              <p:ext uri="{D42A27DB-BD31-4B8C-83A1-F6EECF244321}">
                <p14:modId xmlns:p14="http://schemas.microsoft.com/office/powerpoint/2010/main" val="1697879921"/>
              </p:ext>
            </p:extLst>
          </p:nvPr>
        </p:nvGraphicFramePr>
        <p:xfrm>
          <a:off x="1143000" y="2057400"/>
          <a:ext cx="6096000" cy="5776032"/>
        </p:xfrm>
        <a:graphic>
          <a:graphicData uri="http://schemas.openxmlformats.org/drawingml/2006/table">
            <a:tbl>
              <a:tblPr/>
              <a:tblGrid>
                <a:gridCol w="1524000"/>
                <a:gridCol w="1524000"/>
                <a:gridCol w="1524000"/>
                <a:gridCol w="1524000"/>
              </a:tblGrid>
              <a:tr h="128009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Process</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Max requirement</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Used</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Possibly </a:t>
                      </a:r>
                      <a:r>
                        <a:rPr kumimoji="0" lang="en-US" sz="2600" b="0" i="0" u="none" strike="noStrike" cap="none" normalizeH="0" baseline="0" dirty="0" smtClean="0">
                          <a:ln>
                            <a:noFill/>
                          </a:ln>
                          <a:solidFill>
                            <a:schemeClr val="tx1"/>
                          </a:solidFill>
                          <a:effectLst/>
                          <a:latin typeface="Arial" charset="0"/>
                        </a:rPr>
                        <a:t>needed;</a:t>
                      </a:r>
                    </a:p>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Sequence: A,B,C</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sngStrike" cap="none" normalizeH="0" baseline="0" dirty="0" err="1" smtClean="0">
                          <a:ln>
                            <a:noFill/>
                          </a:ln>
                          <a:solidFill>
                            <a:schemeClr val="tx1"/>
                          </a:solidFill>
                          <a:effectLst/>
                          <a:latin typeface="Arial" charset="0"/>
                        </a:rPr>
                        <a:t>Afinished</a:t>
                      </a:r>
                      <a:endParaRPr kumimoji="0" lang="ru-RU" sz="2600" b="0" i="0" u="none" strike="sng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6</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sngStrike" cap="none" normalizeH="0" baseline="0" dirty="0" smtClean="0">
                          <a:ln>
                            <a:noFill/>
                          </a:ln>
                          <a:solidFill>
                            <a:schemeClr val="tx1"/>
                          </a:solidFill>
                          <a:effectLst/>
                          <a:latin typeface="Arial" charset="0"/>
                        </a:rPr>
                        <a:t>2+4=6</a:t>
                      </a: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4;0=max-cur=6-2</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0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sngStrike" cap="none" normalizeH="0" baseline="0" dirty="0" err="1" smtClean="0">
                          <a:ln>
                            <a:noFill/>
                          </a:ln>
                          <a:solidFill>
                            <a:schemeClr val="tx1"/>
                          </a:solidFill>
                          <a:effectLst/>
                          <a:latin typeface="Arial" charset="0"/>
                        </a:rPr>
                        <a:t>Bfinished</a:t>
                      </a:r>
                      <a:endParaRPr kumimoji="0" lang="ru-RU" sz="2600" b="0" i="0" u="none" strike="sng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5</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sngStrike" cap="none" normalizeH="0" baseline="0" dirty="0" smtClean="0">
                          <a:ln>
                            <a:noFill/>
                          </a:ln>
                          <a:solidFill>
                            <a:schemeClr val="tx1"/>
                          </a:solidFill>
                          <a:effectLst/>
                          <a:latin typeface="Arial" charset="0"/>
                        </a:rPr>
                        <a:t>3+2=5</a:t>
                      </a: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sngStrike" cap="none" normalizeH="0" baseline="0" dirty="0" smtClean="0">
                          <a:ln>
                            <a:noFill/>
                          </a:ln>
                          <a:solidFill>
                            <a:schemeClr val="tx1"/>
                          </a:solidFill>
                          <a:effectLst/>
                          <a:latin typeface="Arial" charset="0"/>
                        </a:rPr>
                        <a:t>;finished</a:t>
                      </a:r>
                      <a:endParaRPr kumimoji="0" lang="ru-RU" sz="2600" b="0" i="0" u="none" strike="sng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7</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1+6=7;0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6;0</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3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C00000"/>
                          </a:solidFill>
                          <a:effectLst/>
                          <a:latin typeface="Arial" charset="0"/>
                        </a:rPr>
                        <a:t>10</a:t>
                      </a:r>
                      <a:r>
                        <a:rPr kumimoji="0" lang="en-US" sz="2600" b="0" i="0" u="none" strike="noStrike" cap="none" normalizeH="0" baseline="0" dirty="0" smtClean="0">
                          <a:ln>
                            <a:noFill/>
                          </a:ln>
                          <a:solidFill>
                            <a:schemeClr val="tx1"/>
                          </a:solidFill>
                          <a:effectLst/>
                          <a:latin typeface="Arial" charset="0"/>
                        </a:rPr>
                        <a:t>=Total</a:t>
                      </a:r>
                      <a:endParaRPr kumimoji="0" lang="en-US"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Totally available:</a:t>
                      </a:r>
                      <a:r>
                        <a:rPr kumimoji="0" lang="en-US" sz="2600" b="0" i="0" u="none" strike="sngStrike" cap="none" normalizeH="0" baseline="0" dirty="0" smtClean="0">
                          <a:ln>
                            <a:noFill/>
                          </a:ln>
                          <a:solidFill>
                            <a:schemeClr val="tx1"/>
                          </a:solidFill>
                          <a:effectLst/>
                          <a:latin typeface="Arial" charset="0"/>
                        </a:rPr>
                        <a:t>0</a:t>
                      </a:r>
                      <a:r>
                        <a:rPr kumimoji="0" lang="en-US" sz="2600" b="0" i="0" u="none" strike="sngStrike" cap="none" normalizeH="0" baseline="0" dirty="0" smtClean="0">
                          <a:ln>
                            <a:noFill/>
                          </a:ln>
                          <a:solidFill>
                            <a:srgbClr val="FFC000"/>
                          </a:solidFill>
                          <a:effectLst/>
                          <a:latin typeface="Arial" charset="0"/>
                        </a:rPr>
                        <a:t>:6;4;9;3+7</a:t>
                      </a:r>
                      <a:r>
                        <a:rPr kumimoji="0" lang="en-US" sz="2600" b="0" i="0" u="none" strike="sngStrike" cap="none" normalizeH="0" baseline="0" dirty="0" smtClean="0">
                          <a:ln>
                            <a:noFill/>
                          </a:ln>
                          <a:solidFill>
                            <a:srgbClr val="C00000"/>
                          </a:solidFill>
                          <a:effectLst/>
                          <a:latin typeface="Arial" charset="0"/>
                        </a:rPr>
                        <a:t>=10</a:t>
                      </a:r>
                      <a:endParaRPr kumimoji="0" lang="ru-RU" sz="2600" b="0" i="0" u="none" strike="sng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4=Total-sum(used)=10-(2+3+1)</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608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F8A66FA-3A50-490B-AD55-EBE166818826}" type="slidenum">
              <a:rPr lang="ru-RU" altLang="en-US" smtClean="0"/>
              <a:pPr eaLnBrk="1" hangingPunct="1"/>
              <a:t>48</a:t>
            </a:fld>
            <a:endParaRPr lang="ru-RU" altLang="en-US" smtClean="0"/>
          </a:p>
        </p:txBody>
      </p:sp>
      <p:sp>
        <p:nvSpPr>
          <p:cNvPr id="46084" name="Text Box 4"/>
          <p:cNvSpPr txBox="1">
            <a:spLocks noChangeArrowheads="1"/>
          </p:cNvSpPr>
          <p:nvPr/>
        </p:nvSpPr>
        <p:spPr bwMode="auto">
          <a:xfrm>
            <a:off x="685800" y="533400"/>
            <a:ext cx="7086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dirty="0"/>
              <a:t>The Banker’s Algorithm</a:t>
            </a:r>
          </a:p>
          <a:p>
            <a:pPr algn="l" eaLnBrk="1" hangingPunct="1">
              <a:spcBef>
                <a:spcPct val="50000"/>
              </a:spcBef>
            </a:pPr>
            <a:r>
              <a:rPr lang="en-US" dirty="0"/>
              <a:t>An example of an “unsafe </a:t>
            </a:r>
            <a:r>
              <a:rPr lang="en-US" dirty="0" smtClean="0">
                <a:solidFill>
                  <a:srgbClr val="C00000"/>
                </a:solidFill>
              </a:rPr>
              <a:t>system</a:t>
            </a:r>
            <a:r>
              <a:rPr lang="en-US" dirty="0" smtClean="0"/>
              <a:t> </a:t>
            </a:r>
            <a:r>
              <a:rPr lang="en-US" dirty="0" smtClean="0">
                <a:solidFill>
                  <a:srgbClr val="C00000"/>
                </a:solidFill>
              </a:rPr>
              <a:t>state</a:t>
            </a:r>
            <a:r>
              <a:rPr lang="en-US" dirty="0"/>
              <a:t>” is:</a:t>
            </a:r>
            <a:endParaRPr lang="ru-RU" dirty="0"/>
          </a:p>
        </p:txBody>
      </p:sp>
      <p:graphicFrame>
        <p:nvGraphicFramePr>
          <p:cNvPr id="392197" name="Group 5"/>
          <p:cNvGraphicFramePr>
            <a:graphicFrameLocks noGrp="1"/>
          </p:cNvGraphicFramePr>
          <p:nvPr>
            <p:extLst>
              <p:ext uri="{D42A27DB-BD31-4B8C-83A1-F6EECF244321}">
                <p14:modId xmlns:p14="http://schemas.microsoft.com/office/powerpoint/2010/main" val="2692780083"/>
              </p:ext>
            </p:extLst>
          </p:nvPr>
        </p:nvGraphicFramePr>
        <p:xfrm>
          <a:off x="1143000" y="2057400"/>
          <a:ext cx="6096000" cy="4595000"/>
        </p:xfrm>
        <a:graphic>
          <a:graphicData uri="http://schemas.openxmlformats.org/drawingml/2006/table">
            <a:tbl>
              <a:tblPr/>
              <a:tblGrid>
                <a:gridCol w="1524000"/>
                <a:gridCol w="1524000"/>
                <a:gridCol w="1524000"/>
                <a:gridCol w="1524000"/>
              </a:tblGrid>
              <a:tr h="1280099">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Process</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Max requirement</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Used</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Possibly needed</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A</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C00000"/>
                          </a:solidFill>
                          <a:effectLst/>
                          <a:latin typeface="Arial" charset="0"/>
                        </a:rPr>
                        <a:t>6</a:t>
                      </a:r>
                      <a:endParaRPr kumimoji="0" lang="ru-RU" sz="2600" b="0" i="0" u="none" strike="no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C00000"/>
                          </a:solidFill>
                          <a:effectLst/>
                          <a:latin typeface="Arial" charset="0"/>
                        </a:rPr>
                        <a:t>4</a:t>
                      </a:r>
                      <a:endParaRPr kumimoji="0" lang="ru-RU" sz="2600" b="0" i="0" u="none" strike="no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0070C0"/>
                          </a:solidFill>
                          <a:effectLst/>
                          <a:latin typeface="Arial" charset="0"/>
                        </a:rPr>
                        <a:t>2=6-4derived</a:t>
                      </a:r>
                      <a:endParaRPr kumimoji="0" lang="ru-RU" sz="2600" b="0" i="0" u="none" strike="noStrike" cap="none" normalizeH="0" baseline="0" dirty="0" smtClean="0">
                        <a:ln>
                          <a:noFill/>
                        </a:ln>
                        <a:solidFill>
                          <a:srgbClr val="0070C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04">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B</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rgbClr val="C00000"/>
                          </a:solidFill>
                          <a:effectLst/>
                          <a:latin typeface="Arial" charset="0"/>
                        </a:rPr>
                        <a:t>5</a:t>
                      </a:r>
                      <a:endParaRPr kumimoji="0" lang="ru-RU" sz="2600" b="0" i="0" u="none" strike="noStrike" cap="none" normalizeH="0" baseline="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C00000"/>
                          </a:solidFill>
                          <a:effectLst/>
                          <a:latin typeface="Arial" charset="0"/>
                        </a:rPr>
                        <a:t>3</a:t>
                      </a:r>
                      <a:endParaRPr kumimoji="0" lang="ru-RU" sz="2600" b="0" i="0" u="none" strike="no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0070C0"/>
                          </a:solidFill>
                          <a:effectLst/>
                          <a:latin typeface="Arial" charset="0"/>
                        </a:rPr>
                        <a:t>2</a:t>
                      </a:r>
                      <a:endParaRPr kumimoji="0" lang="ru-RU" sz="2600" b="0" i="0" u="none" strike="noStrike" cap="none" normalizeH="0" baseline="0" dirty="0" smtClean="0">
                        <a:ln>
                          <a:noFill/>
                        </a:ln>
                        <a:solidFill>
                          <a:srgbClr val="0070C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192">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chemeClr val="tx1"/>
                          </a:solidFill>
                          <a:effectLst/>
                          <a:latin typeface="Arial" charset="0"/>
                        </a:rPr>
                        <a:t>C</a:t>
                      </a:r>
                      <a:endParaRPr kumimoji="0" lang="ru-RU"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smtClean="0">
                          <a:ln>
                            <a:noFill/>
                          </a:ln>
                          <a:solidFill>
                            <a:srgbClr val="C00000"/>
                          </a:solidFill>
                          <a:effectLst/>
                          <a:latin typeface="Arial" charset="0"/>
                        </a:rPr>
                        <a:t>7</a:t>
                      </a:r>
                      <a:endParaRPr kumimoji="0" lang="ru-RU" sz="2600" b="0" i="0" u="none" strike="noStrike" cap="none" normalizeH="0" baseline="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C00000"/>
                          </a:solidFill>
                          <a:effectLst/>
                          <a:latin typeface="Arial" charset="0"/>
                        </a:rPr>
                        <a:t>2</a:t>
                      </a:r>
                      <a:endParaRPr kumimoji="0" lang="ru-RU" sz="2600" b="0" i="0" u="none" strike="no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0070C0"/>
                          </a:solidFill>
                          <a:effectLst/>
                          <a:latin typeface="Arial" charset="0"/>
                        </a:rPr>
                        <a:t>5</a:t>
                      </a:r>
                      <a:endParaRPr kumimoji="0" lang="ru-RU" sz="2600" b="0" i="0" u="none" strike="noStrike" cap="none" normalizeH="0" baseline="0" dirty="0" smtClean="0">
                        <a:ln>
                          <a:noFill/>
                        </a:ln>
                        <a:solidFill>
                          <a:srgbClr val="0070C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3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Total=</a:t>
                      </a:r>
                      <a:r>
                        <a:rPr kumimoji="0" lang="en-US" sz="2600" b="0" i="0" u="none" strike="noStrike" cap="none" normalizeH="0" baseline="0" dirty="0" smtClean="0">
                          <a:ln>
                            <a:noFill/>
                          </a:ln>
                          <a:solidFill>
                            <a:srgbClr val="C00000"/>
                          </a:solidFill>
                          <a:effectLst/>
                          <a:latin typeface="Arial" charset="0"/>
                        </a:rPr>
                        <a:t>10</a:t>
                      </a:r>
                      <a:endParaRPr kumimoji="0" lang="en-US" sz="2600" b="0" i="0" u="none" strike="noStrike" cap="none" normalizeH="0" baseline="0" dirty="0" smtClean="0">
                        <a:ln>
                          <a:noFill/>
                        </a:ln>
                        <a:solidFill>
                          <a:srgbClr val="C0000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Currently totally </a:t>
                      </a:r>
                      <a:r>
                        <a:rPr kumimoji="0" lang="en-US" sz="2600" b="0" i="0" u="none" strike="noStrike" cap="none" normalizeH="0" baseline="0" dirty="0" smtClean="0">
                          <a:ln>
                            <a:noFill/>
                          </a:ln>
                          <a:solidFill>
                            <a:schemeClr val="tx1"/>
                          </a:solidFill>
                          <a:effectLst/>
                          <a:latin typeface="Arial" charset="0"/>
                        </a:rPr>
                        <a:t>available</a:t>
                      </a:r>
                      <a:endParaRPr kumimoji="0" lang="ru-RU" sz="2600" b="0" i="0" u="none" strike="noStrike" cap="none" normalizeH="0" baseline="0" dirty="0" smtClean="0">
                        <a:ln>
                          <a:noFill/>
                        </a:ln>
                        <a:solidFill>
                          <a:schemeClr val="tx1"/>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sz="2600" b="0" i="0" u="none" strike="noStrike" cap="none" normalizeH="0" baseline="0" dirty="0" smtClean="0">
                          <a:ln>
                            <a:noFill/>
                          </a:ln>
                          <a:solidFill>
                            <a:srgbClr val="0070C0"/>
                          </a:solidFill>
                          <a:effectLst/>
                          <a:latin typeface="Arial" charset="0"/>
                        </a:rPr>
                        <a:t>1=10-(4+3+2)=10-9</a:t>
                      </a:r>
                      <a:endParaRPr kumimoji="0" lang="ru-RU" sz="2600" b="0" i="0" u="none" strike="noStrike" cap="none" normalizeH="0" baseline="0" dirty="0" smtClean="0">
                        <a:ln>
                          <a:noFill/>
                        </a:ln>
                        <a:solidFill>
                          <a:srgbClr val="0070C0"/>
                        </a:solidFill>
                        <a:effectLst/>
                        <a:latin typeface="Arial" charset="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71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03F0FA6-06D5-42F9-A128-3E50C8BA3A96}" type="slidenum">
              <a:rPr lang="ru-RU" altLang="en-US" smtClean="0"/>
              <a:pPr eaLnBrk="1" hangingPunct="1"/>
              <a:t>49</a:t>
            </a:fld>
            <a:endParaRPr lang="ru-RU" altLang="en-US" smtClean="0"/>
          </a:p>
        </p:txBody>
      </p:sp>
      <p:sp>
        <p:nvSpPr>
          <p:cNvPr id="47108" name="Text Box 4"/>
          <p:cNvSpPr txBox="1">
            <a:spLocks noChangeArrowheads="1"/>
          </p:cNvSpPr>
          <p:nvPr/>
        </p:nvSpPr>
        <p:spPr bwMode="auto">
          <a:xfrm>
            <a:off x="685800" y="533400"/>
            <a:ext cx="70104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The Banker’s Algorithm</a:t>
            </a:r>
          </a:p>
          <a:p>
            <a:pPr algn="l" eaLnBrk="1" hangingPunct="1">
              <a:spcBef>
                <a:spcPct val="50000"/>
              </a:spcBef>
            </a:pPr>
            <a:r>
              <a:rPr lang="en-US"/>
              <a:t>The case of multiple resources. Initial resource state:</a:t>
            </a:r>
            <a:endParaRPr lang="ru-RU"/>
          </a:p>
        </p:txBody>
      </p:sp>
      <p:pic>
        <p:nvPicPr>
          <p:cNvPr id="471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47800"/>
            <a:ext cx="5562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Text Box 6"/>
          <p:cNvSpPr txBox="1">
            <a:spLocks noChangeArrowheads="1"/>
          </p:cNvSpPr>
          <p:nvPr/>
        </p:nvSpPr>
        <p:spPr bwMode="auto">
          <a:xfrm>
            <a:off x="685800" y="3352800"/>
            <a:ext cx="579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r>
              <a:rPr lang="en-US"/>
              <a:t>Safe state:</a:t>
            </a:r>
            <a:endParaRPr lang="ru-RU"/>
          </a:p>
        </p:txBody>
      </p:sp>
      <p:pic>
        <p:nvPicPr>
          <p:cNvPr id="471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733800"/>
            <a:ext cx="55245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71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0F9BCF94-931D-40AD-80C8-A432C00977D9}" type="slidenum">
              <a:rPr lang="ru-RU" altLang="en-US" smtClean="0"/>
              <a:pPr eaLnBrk="1" hangingPunct="1"/>
              <a:t>5</a:t>
            </a:fld>
            <a:endParaRPr lang="ru-RU" altLang="en-US" smtClean="0"/>
          </a:p>
        </p:txBody>
      </p:sp>
      <p:sp>
        <p:nvSpPr>
          <p:cNvPr id="7172" name="Text Box 4"/>
          <p:cNvSpPr txBox="1">
            <a:spLocks noChangeArrowheads="1"/>
          </p:cNvSpPr>
          <p:nvPr/>
        </p:nvSpPr>
        <p:spPr bwMode="auto">
          <a:xfrm>
            <a:off x="685800" y="6858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Pseudo-kernels</a:t>
            </a:r>
            <a:endParaRPr lang="ru-RU" sz="2400" b="1"/>
          </a:p>
        </p:txBody>
      </p:sp>
      <p:sp>
        <p:nvSpPr>
          <p:cNvPr id="7173" name="Text Box 6"/>
          <p:cNvSpPr txBox="1">
            <a:spLocks noChangeArrowheads="1"/>
          </p:cNvSpPr>
          <p:nvPr/>
        </p:nvSpPr>
        <p:spPr bwMode="auto">
          <a:xfrm>
            <a:off x="685800" y="1219200"/>
            <a:ext cx="7162800" cy="531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buFontTx/>
              <a:buChar char="•"/>
            </a:pPr>
            <a:r>
              <a:rPr lang="en-US"/>
              <a:t>Polled Loop</a:t>
            </a:r>
          </a:p>
          <a:p>
            <a:pPr algn="l" eaLnBrk="1" hangingPunct="1">
              <a:spcBef>
                <a:spcPct val="50000"/>
              </a:spcBef>
            </a:pPr>
            <a:r>
              <a:rPr lang="en-US"/>
              <a:t>For(;;){/*do forever*/</a:t>
            </a:r>
          </a:p>
          <a:p>
            <a:pPr algn="l" eaLnBrk="1" hangingPunct="1">
              <a:spcBef>
                <a:spcPct val="50000"/>
              </a:spcBef>
            </a:pPr>
            <a:r>
              <a:rPr lang="en-US"/>
              <a:t> if (packet_here){/*check flag*/</a:t>
            </a:r>
          </a:p>
          <a:p>
            <a:pPr algn="l" eaLnBrk="1" hangingPunct="1">
              <a:spcBef>
                <a:spcPct val="50000"/>
              </a:spcBef>
            </a:pPr>
            <a:r>
              <a:rPr lang="en-US"/>
              <a:t>  process_data();/*process data*/  packet_here=0;/*reset flag*/</a:t>
            </a:r>
          </a:p>
          <a:p>
            <a:pPr algn="l" eaLnBrk="1" hangingPunct="1">
              <a:spcBef>
                <a:spcPct val="50000"/>
              </a:spcBef>
            </a:pPr>
            <a:r>
              <a:rPr lang="en-US"/>
              <a:t> }</a:t>
            </a:r>
          </a:p>
          <a:p>
            <a:pPr algn="l" eaLnBrk="1" hangingPunct="1">
              <a:spcBef>
                <a:spcPct val="50000"/>
              </a:spcBef>
            </a:pPr>
            <a:r>
              <a:rPr lang="en-US"/>
              <a:t>}</a:t>
            </a:r>
          </a:p>
          <a:p>
            <a:pPr algn="l" eaLnBrk="1" hangingPunct="1">
              <a:spcBef>
                <a:spcPct val="50000"/>
              </a:spcBef>
              <a:buFontTx/>
              <a:buChar char="•"/>
            </a:pPr>
            <a:r>
              <a:rPr lang="en-US"/>
              <a:t>Synchronized polled loop</a:t>
            </a:r>
          </a:p>
          <a:p>
            <a:pPr algn="l" eaLnBrk="1" hangingPunct="1">
              <a:spcBef>
                <a:spcPct val="50000"/>
              </a:spcBef>
            </a:pPr>
            <a:r>
              <a:rPr lang="en-US"/>
              <a:t>For(;;){/*loop forever*/  </a:t>
            </a:r>
          </a:p>
          <a:p>
            <a:pPr algn="l" eaLnBrk="1" hangingPunct="1">
              <a:spcBef>
                <a:spcPct val="50000"/>
              </a:spcBef>
            </a:pPr>
            <a:r>
              <a:rPr lang="en-US"/>
              <a:t> if (flag){  pause(20); /* wait 20 ms to avoid switch-bounce*/      </a:t>
            </a:r>
          </a:p>
          <a:p>
            <a:pPr algn="l" eaLnBrk="1" hangingPunct="1">
              <a:spcBef>
                <a:spcPct val="50000"/>
              </a:spcBef>
            </a:pPr>
            <a:r>
              <a:rPr lang="en-US"/>
              <a:t>  process_event(); flag=0;</a:t>
            </a:r>
          </a:p>
          <a:p>
            <a:pPr algn="l" eaLnBrk="1" hangingPunct="1">
              <a:spcBef>
                <a:spcPct val="50000"/>
              </a:spcBef>
            </a:pPr>
            <a:r>
              <a:rPr lang="en-US"/>
              <a:t> }</a:t>
            </a:r>
          </a:p>
          <a:p>
            <a:pPr algn="l" eaLnBrk="1" hangingPunct="1">
              <a:spcBef>
                <a:spcPct val="50000"/>
              </a:spcBef>
            </a:pPr>
            <a:r>
              <a:rPr lang="en-US"/>
              <a:t>}</a:t>
            </a:r>
          </a:p>
          <a:p>
            <a:pPr algn="l" eaLnBrk="1" hangingPunct="1">
              <a:spcBef>
                <a:spcPct val="50000"/>
              </a:spcBef>
            </a:pPr>
            <a:r>
              <a:rPr lang="en-US"/>
              <a:t> </a:t>
            </a:r>
            <a:endParaRPr lang="ru-RU"/>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4813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9AEE7038-A00B-4D33-A1F4-596BBD55407B}" type="slidenum">
              <a:rPr lang="ru-RU" altLang="en-US" smtClean="0"/>
              <a:pPr eaLnBrk="1" hangingPunct="1"/>
              <a:t>50</a:t>
            </a:fld>
            <a:endParaRPr lang="ru-RU" altLang="en-US" smtClean="0"/>
          </a:p>
        </p:txBody>
      </p:sp>
      <p:sp>
        <p:nvSpPr>
          <p:cNvPr id="48132" name="Text Box 4"/>
          <p:cNvSpPr txBox="1">
            <a:spLocks noChangeArrowheads="1"/>
          </p:cNvSpPr>
          <p:nvPr/>
        </p:nvSpPr>
        <p:spPr bwMode="auto">
          <a:xfrm>
            <a:off x="838200" y="609600"/>
            <a:ext cx="678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The Banker’s Algorithm</a:t>
            </a:r>
            <a:endParaRPr lang="ru-RU" sz="2400" b="1"/>
          </a:p>
        </p:txBody>
      </p:sp>
      <p:pic>
        <p:nvPicPr>
          <p:cNvPr id="481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4038" y="1981200"/>
            <a:ext cx="5495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81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E261090-9657-4301-8A96-33381B52818C}" type="slidenum">
              <a:rPr lang="ru-RU" altLang="en-US" smtClean="0"/>
              <a:pPr eaLnBrk="1" hangingPunct="1"/>
              <a:t>6</a:t>
            </a:fld>
            <a:endParaRPr lang="ru-RU" altLang="en-US" smtClean="0"/>
          </a:p>
        </p:txBody>
      </p:sp>
      <p:sp>
        <p:nvSpPr>
          <p:cNvPr id="8196" name="Text Box 4"/>
          <p:cNvSpPr txBox="1">
            <a:spLocks noChangeArrowheads="1"/>
          </p:cNvSpPr>
          <p:nvPr/>
        </p:nvSpPr>
        <p:spPr bwMode="auto">
          <a:xfrm>
            <a:off x="609600" y="609600"/>
            <a:ext cx="5562600" cy="540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Cyclic Executives</a:t>
            </a:r>
          </a:p>
          <a:p>
            <a:pPr algn="l" eaLnBrk="1" hangingPunct="1">
              <a:spcBef>
                <a:spcPct val="50000"/>
              </a:spcBef>
            </a:pPr>
            <a:r>
              <a:rPr lang="en-US"/>
              <a:t>For(;;){/* do forever in round-robin fashion*/</a:t>
            </a:r>
          </a:p>
          <a:p>
            <a:pPr algn="l" eaLnBrk="1" hangingPunct="1">
              <a:spcBef>
                <a:spcPct val="50000"/>
              </a:spcBef>
            </a:pPr>
            <a:r>
              <a:rPr lang="en-US"/>
              <a:t> Process1();</a:t>
            </a:r>
          </a:p>
          <a:p>
            <a:pPr algn="l" eaLnBrk="1" hangingPunct="1">
              <a:spcBef>
                <a:spcPct val="50000"/>
              </a:spcBef>
            </a:pPr>
            <a:r>
              <a:rPr lang="en-US"/>
              <a:t> Process2();</a:t>
            </a:r>
          </a:p>
          <a:p>
            <a:pPr algn="l" eaLnBrk="1" hangingPunct="1">
              <a:spcBef>
                <a:spcPct val="50000"/>
              </a:spcBef>
            </a:pPr>
            <a:r>
              <a:rPr lang="en-US"/>
              <a:t> ..</a:t>
            </a:r>
          </a:p>
          <a:p>
            <a:pPr algn="l" eaLnBrk="1" hangingPunct="1">
              <a:spcBef>
                <a:spcPct val="50000"/>
              </a:spcBef>
            </a:pPr>
            <a:r>
              <a:rPr lang="en-US"/>
              <a:t> ProcessN();</a:t>
            </a:r>
          </a:p>
          <a:p>
            <a:pPr algn="l" eaLnBrk="1" hangingPunct="1">
              <a:spcBef>
                <a:spcPct val="50000"/>
              </a:spcBef>
            </a:pPr>
            <a:r>
              <a:rPr lang="en-US"/>
              <a:t>}</a:t>
            </a:r>
          </a:p>
          <a:p>
            <a:pPr algn="l" eaLnBrk="1" hangingPunct="1">
              <a:spcBef>
                <a:spcPct val="50000"/>
              </a:spcBef>
            </a:pPr>
            <a:r>
              <a:rPr lang="en-US"/>
              <a:t>Different rates example:</a:t>
            </a:r>
          </a:p>
          <a:p>
            <a:pPr algn="l" eaLnBrk="1" hangingPunct="1"/>
            <a:r>
              <a:rPr lang="en-US"/>
              <a:t>For(;;){/* do forever in round-robin fashion*/</a:t>
            </a:r>
          </a:p>
          <a:p>
            <a:pPr algn="l" eaLnBrk="1" hangingPunct="1"/>
            <a:r>
              <a:rPr lang="en-US"/>
              <a:t> Process1();</a:t>
            </a:r>
          </a:p>
          <a:p>
            <a:pPr algn="l" eaLnBrk="1" hangingPunct="1"/>
            <a:r>
              <a:rPr lang="en-US"/>
              <a:t> Process2();</a:t>
            </a:r>
          </a:p>
          <a:p>
            <a:pPr algn="l" eaLnBrk="1" hangingPunct="1"/>
            <a:r>
              <a:rPr lang="en-US"/>
              <a:t> Process3();/*process 3 executes 50% of the time*/</a:t>
            </a:r>
          </a:p>
          <a:p>
            <a:pPr algn="l" eaLnBrk="1" hangingPunct="1"/>
            <a:r>
              <a:rPr lang="en-US"/>
              <a:t> Process3();</a:t>
            </a:r>
          </a:p>
          <a:p>
            <a:pPr algn="l" eaLnBrk="1" hangingPunct="1"/>
            <a:r>
              <a:rPr lang="en-US"/>
              <a:t>}</a:t>
            </a:r>
          </a:p>
          <a:p>
            <a:pPr algn="l" eaLnBrk="1" hangingPunct="1">
              <a:spcBef>
                <a:spcPct val="50000"/>
              </a:spcBef>
            </a:pPr>
            <a:endParaRPr lang="ru-RU"/>
          </a:p>
        </p:txBody>
      </p:sp>
      <p:sp>
        <p:nvSpPr>
          <p:cNvPr id="8197" name="Text Box 5"/>
          <p:cNvSpPr txBox="1">
            <a:spLocks noChangeArrowheads="1"/>
          </p:cNvSpPr>
          <p:nvPr/>
        </p:nvSpPr>
        <p:spPr bwMode="auto">
          <a:xfrm>
            <a:off x="685800" y="1143000"/>
            <a:ext cx="7086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92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E8E4861D-5542-4AFB-8185-2D33D774024C}" type="slidenum">
              <a:rPr lang="ru-RU" altLang="en-US" smtClean="0"/>
              <a:pPr eaLnBrk="1" hangingPunct="1"/>
              <a:t>7</a:t>
            </a:fld>
            <a:endParaRPr lang="ru-RU" altLang="en-US" smtClean="0"/>
          </a:p>
        </p:txBody>
      </p:sp>
      <p:sp>
        <p:nvSpPr>
          <p:cNvPr id="9220" name="Text Box 4"/>
          <p:cNvSpPr txBox="1">
            <a:spLocks noChangeArrowheads="1"/>
          </p:cNvSpPr>
          <p:nvPr/>
        </p:nvSpPr>
        <p:spPr bwMode="auto">
          <a:xfrm>
            <a:off x="762000" y="762000"/>
            <a:ext cx="6934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spcBef>
                <a:spcPct val="50000"/>
              </a:spcBef>
            </a:pPr>
            <a:endParaRPr lang="en-US"/>
          </a:p>
        </p:txBody>
      </p:sp>
      <p:sp>
        <p:nvSpPr>
          <p:cNvPr id="9221" name="Text Box 5"/>
          <p:cNvSpPr txBox="1">
            <a:spLocks noChangeArrowheads="1"/>
          </p:cNvSpPr>
          <p:nvPr/>
        </p:nvSpPr>
        <p:spPr bwMode="auto">
          <a:xfrm>
            <a:off x="457200" y="685800"/>
            <a:ext cx="7315200" cy="485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State-Driven Code</a:t>
            </a:r>
          </a:p>
          <a:p>
            <a:pPr algn="l" eaLnBrk="1" hangingPunct="1">
              <a:spcBef>
                <a:spcPct val="50000"/>
              </a:spcBef>
            </a:pPr>
            <a:r>
              <a:rPr lang="en-US"/>
              <a:t>It uses if-then, case statements or finite state automata to break up processing of functions into code segments</a:t>
            </a:r>
          </a:p>
          <a:p>
            <a:pPr algn="l" eaLnBrk="1" hangingPunct="1">
              <a:spcBef>
                <a:spcPct val="50000"/>
              </a:spcBef>
            </a:pPr>
            <a:r>
              <a:rPr lang="en-US"/>
              <a:t>For(;;){/*dining philosophers*/</a:t>
            </a:r>
          </a:p>
          <a:p>
            <a:pPr algn="l" eaLnBrk="1" hangingPunct="1">
              <a:spcBef>
                <a:spcPct val="50000"/>
              </a:spcBef>
            </a:pPr>
            <a:r>
              <a:rPr lang="en-US"/>
              <a:t> switch (state)</a:t>
            </a:r>
          </a:p>
          <a:p>
            <a:pPr algn="l" eaLnBrk="1" hangingPunct="1">
              <a:spcBef>
                <a:spcPct val="50000"/>
              </a:spcBef>
            </a:pPr>
            <a:r>
              <a:rPr lang="en-US"/>
              <a:t>  case Think: pause(random()); state=Wait; break;</a:t>
            </a:r>
          </a:p>
          <a:p>
            <a:pPr algn="l" eaLnBrk="1" hangingPunct="1">
              <a:spcBef>
                <a:spcPct val="50000"/>
              </a:spcBef>
            </a:pPr>
            <a:r>
              <a:rPr lang="en-US"/>
              <a:t>  case Wait: if (forks_available()) state=Eat;</a:t>
            </a:r>
          </a:p>
          <a:p>
            <a:pPr algn="l" eaLnBrk="1" hangingPunct="1">
              <a:spcBef>
                <a:spcPct val="50000"/>
              </a:spcBef>
            </a:pPr>
            <a:r>
              <a:rPr lang="en-US"/>
              <a:t>  case Eat: pause(random()); return_forks(); state=Think;</a:t>
            </a:r>
          </a:p>
          <a:p>
            <a:pPr algn="l" eaLnBrk="1" hangingPunct="1">
              <a:spcBef>
                <a:spcPct val="50000"/>
              </a:spcBef>
            </a:pPr>
            <a:r>
              <a:rPr lang="en-US"/>
              <a:t> }</a:t>
            </a:r>
          </a:p>
          <a:p>
            <a:pPr algn="l" eaLnBrk="1" hangingPunct="1">
              <a:spcBef>
                <a:spcPct val="50000"/>
              </a:spcBef>
            </a:pPr>
            <a:r>
              <a:rPr lang="en-US"/>
              <a:t>}</a:t>
            </a:r>
          </a:p>
          <a:p>
            <a:pPr algn="l" eaLnBrk="1" hangingPunct="1">
              <a:spcBef>
                <a:spcPct val="50000"/>
              </a:spcBef>
            </a:pPr>
            <a:endParaRPr lang="en-US"/>
          </a:p>
          <a:p>
            <a:pPr algn="l" eaLnBrk="1" hangingPunct="1">
              <a:spcBef>
                <a:spcPct val="50000"/>
              </a:spcBef>
            </a:pPr>
            <a:r>
              <a:rPr lang="en-US"/>
              <a:t>                 </a:t>
            </a:r>
            <a:endParaRPr lang="ru-RU"/>
          </a:p>
        </p:txBody>
      </p:sp>
      <p:sp>
        <p:nvSpPr>
          <p:cNvPr id="9222" name="Oval 6"/>
          <p:cNvSpPr>
            <a:spLocks noChangeArrowheads="1"/>
          </p:cNvSpPr>
          <p:nvPr/>
        </p:nvSpPr>
        <p:spPr bwMode="auto">
          <a:xfrm>
            <a:off x="990600" y="4800600"/>
            <a:ext cx="914400" cy="762000"/>
          </a:xfrm>
          <a:prstGeom prst="ellipse">
            <a:avLst/>
          </a:prstGeom>
          <a:solidFill>
            <a:schemeClr val="accent1"/>
          </a:solidFill>
          <a:ln w="9525">
            <a:solidFill>
              <a:schemeClr val="tx1"/>
            </a:solidFill>
            <a:round/>
            <a:headEnd/>
            <a:tailEnd/>
          </a:ln>
        </p:spPr>
        <p:txBody>
          <a:bodyPr wrap="none" anchor="ctr"/>
          <a:lstStyle/>
          <a:p>
            <a:r>
              <a:rPr lang="en-US"/>
              <a:t>Think</a:t>
            </a:r>
            <a:endParaRPr lang="ru-RU"/>
          </a:p>
        </p:txBody>
      </p:sp>
      <p:sp>
        <p:nvSpPr>
          <p:cNvPr id="9223" name="Oval 7"/>
          <p:cNvSpPr>
            <a:spLocks noChangeArrowheads="1"/>
          </p:cNvSpPr>
          <p:nvPr/>
        </p:nvSpPr>
        <p:spPr bwMode="auto">
          <a:xfrm>
            <a:off x="3810000" y="4495800"/>
            <a:ext cx="990600" cy="762000"/>
          </a:xfrm>
          <a:prstGeom prst="ellipse">
            <a:avLst/>
          </a:prstGeom>
          <a:solidFill>
            <a:schemeClr val="accent1"/>
          </a:solidFill>
          <a:ln w="9525">
            <a:solidFill>
              <a:schemeClr val="tx1"/>
            </a:solidFill>
            <a:round/>
            <a:headEnd/>
            <a:tailEnd/>
          </a:ln>
        </p:spPr>
        <p:txBody>
          <a:bodyPr wrap="none" anchor="ctr"/>
          <a:lstStyle/>
          <a:p>
            <a:r>
              <a:rPr lang="en-US"/>
              <a:t>Eat</a:t>
            </a:r>
            <a:endParaRPr lang="ru-RU"/>
          </a:p>
        </p:txBody>
      </p:sp>
      <p:sp>
        <p:nvSpPr>
          <p:cNvPr id="9224" name="Oval 8"/>
          <p:cNvSpPr>
            <a:spLocks noChangeArrowheads="1"/>
          </p:cNvSpPr>
          <p:nvPr/>
        </p:nvSpPr>
        <p:spPr bwMode="auto">
          <a:xfrm>
            <a:off x="2438400" y="5791200"/>
            <a:ext cx="914400" cy="762000"/>
          </a:xfrm>
          <a:prstGeom prst="ellipse">
            <a:avLst/>
          </a:prstGeom>
          <a:solidFill>
            <a:schemeClr val="accent1"/>
          </a:solidFill>
          <a:ln w="9525">
            <a:solidFill>
              <a:schemeClr val="tx1"/>
            </a:solidFill>
            <a:round/>
            <a:headEnd/>
            <a:tailEnd/>
          </a:ln>
        </p:spPr>
        <p:txBody>
          <a:bodyPr wrap="none" anchor="ctr"/>
          <a:lstStyle/>
          <a:p>
            <a:r>
              <a:rPr lang="en-US"/>
              <a:t>Wait</a:t>
            </a:r>
            <a:endParaRPr lang="ru-RU"/>
          </a:p>
        </p:txBody>
      </p:sp>
      <p:sp>
        <p:nvSpPr>
          <p:cNvPr id="9225" name="Line 9"/>
          <p:cNvSpPr>
            <a:spLocks noChangeShapeType="1"/>
          </p:cNvSpPr>
          <p:nvPr/>
        </p:nvSpPr>
        <p:spPr bwMode="auto">
          <a:xfrm flipV="1">
            <a:off x="1828800" y="4876800"/>
            <a:ext cx="19812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6" name="Line 10"/>
          <p:cNvSpPr>
            <a:spLocks noChangeShapeType="1"/>
          </p:cNvSpPr>
          <p:nvPr/>
        </p:nvSpPr>
        <p:spPr bwMode="auto">
          <a:xfrm>
            <a:off x="1752600" y="5410200"/>
            <a:ext cx="7620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7" name="Line 11"/>
          <p:cNvSpPr>
            <a:spLocks noChangeShapeType="1"/>
          </p:cNvSpPr>
          <p:nvPr/>
        </p:nvSpPr>
        <p:spPr bwMode="auto">
          <a:xfrm flipV="1">
            <a:off x="3200400" y="5257800"/>
            <a:ext cx="9144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8" name="Line 12"/>
          <p:cNvSpPr>
            <a:spLocks noChangeShapeType="1"/>
          </p:cNvSpPr>
          <p:nvPr/>
        </p:nvSpPr>
        <p:spPr bwMode="auto">
          <a:xfrm flipH="1">
            <a:off x="1676400" y="4572000"/>
            <a:ext cx="23622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29" name="Rectangle 14"/>
          <p:cNvSpPr>
            <a:spLocks noChangeArrowheads="1"/>
          </p:cNvSpPr>
          <p:nvPr/>
        </p:nvSpPr>
        <p:spPr bwMode="auto">
          <a:xfrm>
            <a:off x="1600200" y="4191000"/>
            <a:ext cx="91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t>Return forks</a:t>
            </a:r>
            <a:endParaRPr lang="ru-RU"/>
          </a:p>
        </p:txBody>
      </p:sp>
      <p:sp>
        <p:nvSpPr>
          <p:cNvPr id="9230" name="Rectangle 15"/>
          <p:cNvSpPr>
            <a:spLocks noChangeArrowheads="1"/>
          </p:cNvSpPr>
          <p:nvPr/>
        </p:nvSpPr>
        <p:spPr bwMode="auto">
          <a:xfrm>
            <a:off x="2209800" y="51054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t>Take forks</a:t>
            </a:r>
            <a:endParaRPr lang="ru-RU"/>
          </a:p>
        </p:txBody>
      </p:sp>
      <p:sp>
        <p:nvSpPr>
          <p:cNvPr id="9231" name="Rectangle 16"/>
          <p:cNvSpPr>
            <a:spLocks noChangeArrowheads="1"/>
          </p:cNvSpPr>
          <p:nvPr/>
        </p:nvSpPr>
        <p:spPr bwMode="auto">
          <a:xfrm>
            <a:off x="990600" y="5715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t>Wait forks</a:t>
            </a:r>
            <a:endParaRPr lang="ru-RU"/>
          </a:p>
        </p:txBody>
      </p:sp>
      <p:sp>
        <p:nvSpPr>
          <p:cNvPr id="9232" name="Rectangle 17"/>
          <p:cNvSpPr>
            <a:spLocks noChangeArrowheads="1"/>
          </p:cNvSpPr>
          <p:nvPr/>
        </p:nvSpPr>
        <p:spPr bwMode="auto">
          <a:xfrm>
            <a:off x="3810000" y="56388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t>Take forks</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024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DE3A3756-22FA-4B45-9A24-6ADB39DFF09B}" type="slidenum">
              <a:rPr lang="ru-RU" altLang="en-US" smtClean="0"/>
              <a:pPr eaLnBrk="1" hangingPunct="1"/>
              <a:t>8</a:t>
            </a:fld>
            <a:endParaRPr lang="ru-RU" altLang="en-US" smtClean="0"/>
          </a:p>
        </p:txBody>
      </p:sp>
      <p:sp>
        <p:nvSpPr>
          <p:cNvPr id="10244" name="Text Box 4"/>
          <p:cNvSpPr txBox="1">
            <a:spLocks noChangeArrowheads="1"/>
          </p:cNvSpPr>
          <p:nvPr/>
        </p:nvSpPr>
        <p:spPr bwMode="auto">
          <a:xfrm>
            <a:off x="609600" y="381000"/>
            <a:ext cx="7162800" cy="664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Coroutines</a:t>
            </a:r>
          </a:p>
          <a:p>
            <a:pPr algn="l" eaLnBrk="1" hangingPunct="1">
              <a:spcBef>
                <a:spcPct val="50000"/>
              </a:spcBef>
            </a:pPr>
            <a:r>
              <a:rPr lang="en-US"/>
              <a:t>Void process_i(){//code of the i-th process</a:t>
            </a:r>
          </a:p>
          <a:p>
            <a:pPr algn="l" eaLnBrk="1" hangingPunct="1">
              <a:spcBef>
                <a:spcPct val="50000"/>
              </a:spcBef>
            </a:pPr>
            <a:r>
              <a:rPr lang="en-US"/>
              <a:t> switch (state_i){// it is a state variable of the i-th process</a:t>
            </a:r>
          </a:p>
          <a:p>
            <a:pPr algn="l" eaLnBrk="1" hangingPunct="1">
              <a:spcBef>
                <a:spcPct val="50000"/>
              </a:spcBef>
            </a:pPr>
            <a:r>
              <a:rPr lang="en-US"/>
              <a:t> case 1: phase1_i(); break;</a:t>
            </a:r>
          </a:p>
          <a:p>
            <a:pPr algn="l" eaLnBrk="1" hangingPunct="1">
              <a:spcBef>
                <a:spcPct val="50000"/>
              </a:spcBef>
            </a:pPr>
            <a:r>
              <a:rPr lang="en-US"/>
              <a:t> case 2: phase2_i(); break;</a:t>
            </a:r>
          </a:p>
          <a:p>
            <a:pPr algn="l" eaLnBrk="1" hangingPunct="1">
              <a:spcBef>
                <a:spcPct val="50000"/>
              </a:spcBef>
            </a:pPr>
            <a:r>
              <a:rPr lang="en-US"/>
              <a:t> ..</a:t>
            </a:r>
          </a:p>
          <a:p>
            <a:pPr algn="l" eaLnBrk="1" hangingPunct="1">
              <a:spcBef>
                <a:spcPct val="50000"/>
              </a:spcBef>
            </a:pPr>
            <a:r>
              <a:rPr lang="en-US"/>
              <a:t> case N: phase_i();break;</a:t>
            </a:r>
          </a:p>
          <a:p>
            <a:pPr algn="l" eaLnBrk="1" hangingPunct="1">
              <a:spcBef>
                <a:spcPct val="50000"/>
              </a:spcBef>
            </a:pPr>
            <a:r>
              <a:rPr lang="en-US"/>
              <a:t> }</a:t>
            </a:r>
          </a:p>
          <a:p>
            <a:pPr algn="l" eaLnBrk="1" hangingPunct="1">
              <a:spcBef>
                <a:spcPct val="50000"/>
              </a:spcBef>
            </a:pPr>
            <a:r>
              <a:rPr lang="en-US"/>
              <a:t>}</a:t>
            </a:r>
          </a:p>
          <a:p>
            <a:pPr algn="l" eaLnBrk="1" hangingPunct="1">
              <a:spcBef>
                <a:spcPct val="50000"/>
              </a:spcBef>
            </a:pPr>
            <a:r>
              <a:rPr lang="en-US"/>
              <a:t>Dispatcher(){</a:t>
            </a:r>
          </a:p>
          <a:p>
            <a:pPr algn="l" eaLnBrk="1" hangingPunct="1">
              <a:spcBef>
                <a:spcPct val="50000"/>
              </a:spcBef>
            </a:pPr>
            <a:r>
              <a:rPr lang="en-US"/>
              <a:t>For(;;){ /*do forever*/</a:t>
            </a:r>
          </a:p>
          <a:p>
            <a:pPr algn="l" eaLnBrk="1" hangingPunct="1">
              <a:spcBef>
                <a:spcPct val="50000"/>
              </a:spcBef>
            </a:pPr>
            <a:r>
              <a:rPr lang="en-US"/>
              <a:t> process_1();</a:t>
            </a:r>
          </a:p>
          <a:p>
            <a:pPr algn="l" eaLnBrk="1" hangingPunct="1">
              <a:spcBef>
                <a:spcPct val="50000"/>
              </a:spcBef>
            </a:pPr>
            <a:r>
              <a:rPr lang="en-US"/>
              <a:t> ..</a:t>
            </a:r>
          </a:p>
          <a:p>
            <a:pPr algn="l" eaLnBrk="1" hangingPunct="1">
              <a:spcBef>
                <a:spcPct val="50000"/>
              </a:spcBef>
            </a:pPr>
            <a:r>
              <a:rPr lang="en-US"/>
              <a:t> process_M();</a:t>
            </a:r>
          </a:p>
          <a:p>
            <a:pPr algn="l" eaLnBrk="1" hangingPunct="1">
              <a:spcBef>
                <a:spcPct val="50000"/>
              </a:spcBef>
            </a:pPr>
            <a:r>
              <a:rPr lang="en-US"/>
              <a:t>}</a:t>
            </a:r>
          </a:p>
          <a:p>
            <a:pPr algn="l" eaLnBrk="1" hangingPunct="1">
              <a:spcBef>
                <a:spcPct val="50000"/>
              </a:spcBef>
            </a:pPr>
            <a:r>
              <a:rPr lang="en-US"/>
              <a:t>         </a:t>
            </a:r>
            <a:endParaRPr lang="ru-RU"/>
          </a:p>
        </p:txBody>
      </p:sp>
      <p:sp>
        <p:nvSpPr>
          <p:cNvPr id="10245" name="Oval 5"/>
          <p:cNvSpPr>
            <a:spLocks noChangeArrowheads="1"/>
          </p:cNvSpPr>
          <p:nvPr/>
        </p:nvSpPr>
        <p:spPr bwMode="auto">
          <a:xfrm>
            <a:off x="4800600" y="2514600"/>
            <a:ext cx="685800" cy="685800"/>
          </a:xfrm>
          <a:prstGeom prst="ellipse">
            <a:avLst/>
          </a:prstGeom>
          <a:solidFill>
            <a:schemeClr val="accent1"/>
          </a:solidFill>
          <a:ln w="9525">
            <a:solidFill>
              <a:schemeClr val="tx1"/>
            </a:solidFill>
            <a:round/>
            <a:headEnd/>
            <a:tailEnd/>
          </a:ln>
        </p:spPr>
        <p:txBody>
          <a:bodyPr wrap="none" anchor="ctr"/>
          <a:lstStyle/>
          <a:p>
            <a:r>
              <a:rPr lang="en-US"/>
              <a:t>1</a:t>
            </a:r>
            <a:endParaRPr lang="ru-RU"/>
          </a:p>
        </p:txBody>
      </p:sp>
      <p:sp>
        <p:nvSpPr>
          <p:cNvPr id="10246" name="Oval 7"/>
          <p:cNvSpPr>
            <a:spLocks noChangeArrowheads="1"/>
          </p:cNvSpPr>
          <p:nvPr/>
        </p:nvSpPr>
        <p:spPr bwMode="auto">
          <a:xfrm>
            <a:off x="5791200" y="2514600"/>
            <a:ext cx="685800" cy="685800"/>
          </a:xfrm>
          <a:prstGeom prst="ellipse">
            <a:avLst/>
          </a:prstGeom>
          <a:solidFill>
            <a:schemeClr val="accent1"/>
          </a:solidFill>
          <a:ln w="9525">
            <a:solidFill>
              <a:schemeClr val="tx1"/>
            </a:solidFill>
            <a:round/>
            <a:headEnd/>
            <a:tailEnd/>
          </a:ln>
        </p:spPr>
        <p:txBody>
          <a:bodyPr wrap="none" anchor="ctr"/>
          <a:lstStyle/>
          <a:p>
            <a:r>
              <a:rPr lang="en-US"/>
              <a:t>2</a:t>
            </a:r>
            <a:endParaRPr lang="ru-RU"/>
          </a:p>
        </p:txBody>
      </p:sp>
      <p:sp>
        <p:nvSpPr>
          <p:cNvPr id="10247" name="Oval 8"/>
          <p:cNvSpPr>
            <a:spLocks noChangeArrowheads="1"/>
          </p:cNvSpPr>
          <p:nvPr/>
        </p:nvSpPr>
        <p:spPr bwMode="auto">
          <a:xfrm>
            <a:off x="7391400" y="2514600"/>
            <a:ext cx="685800" cy="685800"/>
          </a:xfrm>
          <a:prstGeom prst="ellipse">
            <a:avLst/>
          </a:prstGeom>
          <a:solidFill>
            <a:schemeClr val="accent1"/>
          </a:solidFill>
          <a:ln w="9525">
            <a:solidFill>
              <a:schemeClr val="tx1"/>
            </a:solidFill>
            <a:round/>
            <a:headEnd/>
            <a:tailEnd/>
          </a:ln>
        </p:spPr>
        <p:txBody>
          <a:bodyPr wrap="none" anchor="ctr"/>
          <a:lstStyle/>
          <a:p>
            <a:r>
              <a:rPr lang="en-US"/>
              <a:t>N</a:t>
            </a:r>
            <a:endParaRPr lang="ru-RU"/>
          </a:p>
        </p:txBody>
      </p:sp>
      <p:sp>
        <p:nvSpPr>
          <p:cNvPr id="10248" name="Line 9"/>
          <p:cNvSpPr>
            <a:spLocks noChangeShapeType="1"/>
          </p:cNvSpPr>
          <p:nvPr/>
        </p:nvSpPr>
        <p:spPr bwMode="auto">
          <a:xfrm>
            <a:off x="5486400" y="2819400"/>
            <a:ext cx="304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49" name="Line 11"/>
          <p:cNvSpPr>
            <a:spLocks noChangeShapeType="1"/>
          </p:cNvSpPr>
          <p:nvPr/>
        </p:nvSpPr>
        <p:spPr bwMode="auto">
          <a:xfrm>
            <a:off x="6477000" y="2819400"/>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0" name="Line 12"/>
          <p:cNvSpPr>
            <a:spLocks noChangeShapeType="1"/>
          </p:cNvSpPr>
          <p:nvPr/>
        </p:nvSpPr>
        <p:spPr bwMode="auto">
          <a:xfrm>
            <a:off x="7239000" y="2819400"/>
            <a:ext cx="152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251" name="Freeform 14"/>
          <p:cNvSpPr>
            <a:spLocks/>
          </p:cNvSpPr>
          <p:nvPr/>
        </p:nvSpPr>
        <p:spPr bwMode="auto">
          <a:xfrm>
            <a:off x="5257800" y="3200400"/>
            <a:ext cx="2514600" cy="1066800"/>
          </a:xfrm>
          <a:custGeom>
            <a:avLst/>
            <a:gdLst>
              <a:gd name="T0" fmla="*/ 2514600 w 1584"/>
              <a:gd name="T1" fmla="*/ 0 h 672"/>
              <a:gd name="T2" fmla="*/ 1828800 w 1584"/>
              <a:gd name="T3" fmla="*/ 1066800 h 672"/>
              <a:gd name="T4" fmla="*/ 0 w 1584"/>
              <a:gd name="T5" fmla="*/ 0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1584" y="0"/>
                </a:moveTo>
                <a:cubicBezTo>
                  <a:pt x="1500" y="336"/>
                  <a:pt x="1416" y="672"/>
                  <a:pt x="1152" y="672"/>
                </a:cubicBezTo>
                <a:cubicBezTo>
                  <a:pt x="888" y="672"/>
                  <a:pt x="192" y="112"/>
                  <a:pt x="0"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2" name="Oval 15"/>
          <p:cNvSpPr>
            <a:spLocks noChangeArrowheads="1"/>
          </p:cNvSpPr>
          <p:nvPr/>
        </p:nvSpPr>
        <p:spPr bwMode="auto">
          <a:xfrm>
            <a:off x="5029200" y="4419600"/>
            <a:ext cx="1295400" cy="838200"/>
          </a:xfrm>
          <a:prstGeom prst="ellipse">
            <a:avLst/>
          </a:prstGeom>
          <a:solidFill>
            <a:schemeClr val="accent1"/>
          </a:solidFill>
          <a:ln w="9525" algn="ctr">
            <a:solidFill>
              <a:schemeClr val="tx1"/>
            </a:solidFill>
            <a:round/>
            <a:headEnd/>
            <a:tailEnd/>
          </a:ln>
        </p:spPr>
        <p:txBody>
          <a:bodyPr wrap="none" anchor="ctr"/>
          <a:lstStyle/>
          <a:p>
            <a:r>
              <a:rPr lang="en-US"/>
              <a:t>Dispatcher</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r>
              <a:rPr lang="ru-RU" altLang="en-US" smtClean="0"/>
              <a:t>CMPE-443 Real-Time Systems Design </a:t>
            </a:r>
          </a:p>
        </p:txBody>
      </p:sp>
      <p:sp>
        <p:nvSpPr>
          <p:cNvPr id="1126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87B4C666-B89E-4D3B-9969-EA8BB9E65388}" type="slidenum">
              <a:rPr lang="ru-RU" altLang="en-US" smtClean="0"/>
              <a:pPr eaLnBrk="1" hangingPunct="1"/>
              <a:t>9</a:t>
            </a:fld>
            <a:endParaRPr lang="ru-RU" altLang="en-US" smtClean="0"/>
          </a:p>
        </p:txBody>
      </p:sp>
      <p:sp>
        <p:nvSpPr>
          <p:cNvPr id="11268" name="Text Box 4"/>
          <p:cNvSpPr txBox="1">
            <a:spLocks noChangeArrowheads="1"/>
          </p:cNvSpPr>
          <p:nvPr/>
        </p:nvSpPr>
        <p:spPr bwMode="auto">
          <a:xfrm>
            <a:off x="762000" y="609600"/>
            <a:ext cx="7010400"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b="1"/>
              <a:t>Interrupt-Driven Systems</a:t>
            </a:r>
          </a:p>
          <a:p>
            <a:pPr algn="l" eaLnBrk="1" hangingPunct="1">
              <a:spcBef>
                <a:spcPct val="50000"/>
              </a:spcBef>
            </a:pPr>
            <a:r>
              <a:rPr lang="en-US"/>
              <a:t>Interrupt Service Routine (ISR) takes action in response to the interrupt</a:t>
            </a:r>
          </a:p>
          <a:p>
            <a:pPr algn="l" eaLnBrk="1" hangingPunct="1">
              <a:spcBef>
                <a:spcPct val="50000"/>
              </a:spcBef>
            </a:pPr>
            <a:r>
              <a:rPr lang="en-US"/>
              <a:t>Reentrant code can be used by multiple processes. Reentrant ISR can serve multiple interrupts. Access to critical resources in mutually exclusive mode is obtained by disabling interrupts</a:t>
            </a:r>
          </a:p>
          <a:p>
            <a:pPr algn="l" eaLnBrk="1" hangingPunct="1">
              <a:spcBef>
                <a:spcPct val="50000"/>
              </a:spcBef>
            </a:pPr>
            <a:r>
              <a:rPr lang="en-US"/>
              <a:t>On context switching save/restore:</a:t>
            </a:r>
          </a:p>
          <a:p>
            <a:pPr algn="l" eaLnBrk="1" hangingPunct="1">
              <a:spcBef>
                <a:spcPct val="50000"/>
              </a:spcBef>
              <a:buFontTx/>
              <a:buChar char="•"/>
            </a:pPr>
            <a:r>
              <a:rPr lang="en-US"/>
              <a:t>General registers</a:t>
            </a:r>
          </a:p>
          <a:p>
            <a:pPr algn="l" eaLnBrk="1" hangingPunct="1">
              <a:spcBef>
                <a:spcPct val="50000"/>
              </a:spcBef>
              <a:buFontTx/>
              <a:buChar char="•"/>
            </a:pPr>
            <a:r>
              <a:rPr lang="en-US"/>
              <a:t>PC, PSW</a:t>
            </a:r>
          </a:p>
          <a:p>
            <a:pPr algn="l" eaLnBrk="1" hangingPunct="1">
              <a:spcBef>
                <a:spcPct val="50000"/>
              </a:spcBef>
              <a:buFontTx/>
              <a:buChar char="•"/>
            </a:pPr>
            <a:r>
              <a:rPr lang="en-US"/>
              <a:t>Coprocessor registers</a:t>
            </a:r>
          </a:p>
          <a:p>
            <a:pPr algn="l" eaLnBrk="1" hangingPunct="1">
              <a:spcBef>
                <a:spcPct val="50000"/>
              </a:spcBef>
              <a:buFontTx/>
              <a:buChar char="•"/>
            </a:pPr>
            <a:r>
              <a:rPr lang="en-US"/>
              <a:t>Memory page register</a:t>
            </a:r>
          </a:p>
          <a:p>
            <a:pPr algn="l" eaLnBrk="1" hangingPunct="1">
              <a:spcBef>
                <a:spcPct val="50000"/>
              </a:spcBef>
              <a:buFontTx/>
              <a:buChar char="•"/>
            </a:pPr>
            <a:r>
              <a:rPr lang="en-US"/>
              <a:t>Images of memory-mapped I/O locations</a:t>
            </a:r>
          </a:p>
          <a:p>
            <a:pPr algn="l" eaLnBrk="1" hangingPunct="1">
              <a:spcBef>
                <a:spcPct val="50000"/>
              </a:spcBef>
            </a:pPr>
            <a:r>
              <a:rPr lang="en-US"/>
              <a:t>The stack model is used mostly in embedded systems</a:t>
            </a:r>
            <a:endParaRPr lang="ru-RU"/>
          </a:p>
        </p:txBody>
      </p:sp>
    </p:spTree>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Arial"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126625B39D0674192CEFB80C28E16DB" ma:contentTypeVersion="" ma:contentTypeDescription="Create a new document." ma:contentTypeScope="" ma:versionID="a37eac47d1731a7ccc5bc5de530254db">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F428B5-3B6A-49B6-83DD-D08AB9BF37A8}">
  <ds:schemaRefs>
    <ds:schemaRef ds:uri="http://schemas.microsoft.com/sharepoint/v3/contenttype/forms"/>
  </ds:schemaRefs>
</ds:datastoreItem>
</file>

<file path=customXml/itemProps2.xml><?xml version="1.0" encoding="utf-8"?>
<ds:datastoreItem xmlns:ds="http://schemas.openxmlformats.org/officeDocument/2006/customXml" ds:itemID="{784DAE76-9ECA-497D-9E67-A77A89A1FAA2}">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BB942C3D-9210-40FF-9A85-317650539C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Network</Template>
  <TotalTime>2378</TotalTime>
  <Words>2513</Words>
  <Application>Microsoft Office PowerPoint</Application>
  <PresentationFormat>On-screen Show (4:3)</PresentationFormat>
  <Paragraphs>499</Paragraphs>
  <Slides>50</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3" baseType="lpstr">
      <vt:lpstr>Network</vt:lpstr>
      <vt:lpstr>Equation</vt:lpstr>
      <vt:lpstr>Picture</vt:lpstr>
      <vt:lpstr>Real-Time Operating Systems</vt:lpstr>
      <vt:lpstr>Real-Time Kernels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Real-Time Operating Systems</dc:title>
  <dc:creator>Chefranov A.G.</dc:creator>
  <cp:lastModifiedBy>cmpe1</cp:lastModifiedBy>
  <cp:revision>56</cp:revision>
  <cp:lastPrinted>1601-01-01T00:00:00Z</cp:lastPrinted>
  <dcterms:created xsi:type="dcterms:W3CDTF">2006-03-17T07:52:06Z</dcterms:created>
  <dcterms:modified xsi:type="dcterms:W3CDTF">2020-06-08T11:25:46Z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