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3" r:id="rId6"/>
    <p:sldId id="279" r:id="rId7"/>
    <p:sldId id="281" r:id="rId8"/>
    <p:sldId id="282" r:id="rId9"/>
    <p:sldId id="265" r:id="rId10"/>
    <p:sldId id="267" r:id="rId11"/>
    <p:sldId id="283" r:id="rId12"/>
    <p:sldId id="284" r:id="rId13"/>
    <p:sldId id="270" r:id="rId14"/>
    <p:sldId id="273" r:id="rId15"/>
    <p:sldId id="274" r:id="rId16"/>
    <p:sldId id="285" r:id="rId17"/>
    <p:sldId id="275" r:id="rId18"/>
    <p:sldId id="277" r:id="rId19"/>
    <p:sldId id="276" r:id="rId20"/>
    <p:sldId id="287" r:id="rId21"/>
    <p:sldId id="288" r:id="rId22"/>
    <p:sldId id="278" r:id="rId23"/>
    <p:sldId id="289" r:id="rId24"/>
    <p:sldId id="292" r:id="rId25"/>
    <p:sldId id="293" r:id="rId26"/>
    <p:sldId id="294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3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1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2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3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1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61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9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6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</a:t>
            </a:r>
            <a:r>
              <a:rPr lang="tr-TR" dirty="0" smtClean="0"/>
              <a:t>İ ve fİzyolojİ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BMET 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9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Döngüsü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31173"/>
            <a:ext cx="10038006" cy="36249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atımının</a:t>
            </a:r>
            <a:r>
              <a:rPr lang="en-US" dirty="0"/>
              <a:t> </a:t>
            </a:r>
            <a:r>
              <a:rPr lang="en-US" dirty="0" err="1"/>
              <a:t>başlangıcından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atımının</a:t>
            </a:r>
            <a:r>
              <a:rPr lang="en-US" dirty="0"/>
              <a:t> </a:t>
            </a:r>
            <a:r>
              <a:rPr lang="en-US" dirty="0" err="1"/>
              <a:t>başlangıcına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olaylarına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döngüsü</a:t>
            </a:r>
            <a:r>
              <a:rPr lang="en-US" dirty="0"/>
              <a:t> (</a:t>
            </a:r>
            <a:r>
              <a:rPr lang="en-US" dirty="0" err="1"/>
              <a:t>kardiyak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)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döngü</a:t>
            </a:r>
            <a:r>
              <a:rPr lang="en-US" dirty="0"/>
              <a:t>, </a:t>
            </a:r>
            <a:r>
              <a:rPr lang="en-US" dirty="0" err="1"/>
              <a:t>sinüs</a:t>
            </a:r>
            <a:r>
              <a:rPr lang="en-US" dirty="0"/>
              <a:t> </a:t>
            </a:r>
            <a:r>
              <a:rPr lang="en-US" dirty="0" err="1"/>
              <a:t>düğümünde</a:t>
            </a:r>
            <a:r>
              <a:rPr lang="en-US" dirty="0"/>
              <a:t> (S-A) </a:t>
            </a:r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potansiyelinin</a:t>
            </a:r>
            <a:r>
              <a:rPr lang="en-US" dirty="0"/>
              <a:t> </a:t>
            </a:r>
            <a:r>
              <a:rPr lang="en-US" dirty="0" err="1"/>
              <a:t>kendiliğinden</a:t>
            </a:r>
            <a:r>
              <a:rPr lang="en-US" dirty="0"/>
              <a:t> </a:t>
            </a:r>
            <a:r>
              <a:rPr lang="en-US" dirty="0" err="1"/>
              <a:t>oluşması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düğüm</a:t>
            </a:r>
            <a:r>
              <a:rPr lang="en-US" dirty="0"/>
              <a:t>,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atriyumun</a:t>
            </a:r>
            <a:r>
              <a:rPr lang="en-US" dirty="0"/>
              <a:t> </a:t>
            </a:r>
            <a:r>
              <a:rPr lang="en-US" dirty="0" err="1"/>
              <a:t>superiyor</a:t>
            </a:r>
            <a:r>
              <a:rPr lang="en-US" dirty="0"/>
              <a:t> lateral </a:t>
            </a:r>
            <a:r>
              <a:rPr lang="en-US" dirty="0" err="1"/>
              <a:t>duvarında</a:t>
            </a:r>
            <a:r>
              <a:rPr lang="en-US" dirty="0"/>
              <a:t>, superior vena </a:t>
            </a:r>
            <a:r>
              <a:rPr lang="en-US" dirty="0" err="1"/>
              <a:t>kavanın</a:t>
            </a:r>
            <a:r>
              <a:rPr lang="en-US" dirty="0"/>
              <a:t> </a:t>
            </a:r>
            <a:r>
              <a:rPr lang="en-US" dirty="0" err="1"/>
              <a:t>ağzına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yerleşmiştir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Aksiyon</a:t>
            </a:r>
            <a:r>
              <a:rPr lang="en-US" dirty="0" smtClean="0"/>
              <a:t> </a:t>
            </a:r>
            <a:r>
              <a:rPr lang="en-US" dirty="0" err="1"/>
              <a:t>potansiyeli</a:t>
            </a:r>
            <a:r>
              <a:rPr lang="en-US" dirty="0"/>
              <a:t> </a:t>
            </a:r>
            <a:r>
              <a:rPr lang="en-US" dirty="0" err="1"/>
              <a:t>hızla</a:t>
            </a:r>
            <a:r>
              <a:rPr lang="en-US" dirty="0"/>
              <a:t>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atriyuma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oradan</a:t>
            </a:r>
            <a:r>
              <a:rPr lang="en-US" dirty="0"/>
              <a:t> da A-V </a:t>
            </a:r>
            <a:r>
              <a:rPr lang="en-US" dirty="0" err="1"/>
              <a:t>demet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ventriküllere</a:t>
            </a:r>
            <a:r>
              <a:rPr lang="en-US" dirty="0"/>
              <a:t> </a:t>
            </a:r>
            <a:r>
              <a:rPr lang="en-US" dirty="0" err="1"/>
              <a:t>yayılır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Atriyumlardan</a:t>
            </a:r>
            <a:r>
              <a:rPr lang="en-US" dirty="0" smtClean="0"/>
              <a:t> </a:t>
            </a:r>
            <a:r>
              <a:rPr lang="en-US" dirty="0" err="1"/>
              <a:t>ventriküllere</a:t>
            </a:r>
            <a:r>
              <a:rPr lang="en-US" dirty="0"/>
              <a:t> </a:t>
            </a:r>
            <a:r>
              <a:rPr lang="en-US" dirty="0" err="1"/>
              <a:t>geçişi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ileti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düzeni</a:t>
            </a:r>
            <a:r>
              <a:rPr lang="en-US" dirty="0"/>
              <a:t>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uyarısı</a:t>
            </a:r>
            <a:r>
              <a:rPr lang="en-US" dirty="0"/>
              <a:t>, </a:t>
            </a:r>
            <a:r>
              <a:rPr lang="en-US" dirty="0" err="1"/>
              <a:t>atriyumlardan</a:t>
            </a:r>
            <a:r>
              <a:rPr lang="en-US" dirty="0"/>
              <a:t> </a:t>
            </a:r>
            <a:r>
              <a:rPr lang="en-US" dirty="0" err="1"/>
              <a:t>ventriküllere</a:t>
            </a:r>
            <a:r>
              <a:rPr lang="en-US" dirty="0"/>
              <a:t> 1/10 </a:t>
            </a:r>
            <a:r>
              <a:rPr lang="en-US" dirty="0" err="1"/>
              <a:t>saniyeden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gecikme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geçer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Kalp Döngüsü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Bu </a:t>
            </a:r>
            <a:r>
              <a:rPr lang="en-US" dirty="0" err="1"/>
              <a:t>gecikme</a:t>
            </a:r>
            <a:r>
              <a:rPr lang="en-US" dirty="0"/>
              <a:t>, </a:t>
            </a:r>
            <a:r>
              <a:rPr lang="en-US" dirty="0" err="1"/>
              <a:t>atriyumların</a:t>
            </a:r>
            <a:r>
              <a:rPr lang="en-US" dirty="0"/>
              <a:t> </a:t>
            </a:r>
            <a:r>
              <a:rPr lang="en-US" dirty="0" err="1"/>
              <a:t>ventriküllerden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kasılarak</a:t>
            </a:r>
            <a:r>
              <a:rPr lang="en-US" dirty="0"/>
              <a:t> </a:t>
            </a:r>
            <a:r>
              <a:rPr lang="en-US" dirty="0" err="1"/>
              <a:t>kuvvetli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kasılmasından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ventriküllere</a:t>
            </a:r>
            <a:r>
              <a:rPr lang="en-US" dirty="0"/>
              <a:t> </a:t>
            </a:r>
            <a:r>
              <a:rPr lang="en-US" dirty="0" err="1"/>
              <a:t>pompalamasını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şekilde</a:t>
            </a:r>
            <a:r>
              <a:rPr lang="en-US" dirty="0"/>
              <a:t>, </a:t>
            </a:r>
            <a:r>
              <a:rPr lang="en-US" dirty="0" err="1"/>
              <a:t>atriyumlar</a:t>
            </a:r>
            <a:r>
              <a:rPr lang="en-US" dirty="0"/>
              <a:t> </a:t>
            </a:r>
            <a:r>
              <a:rPr lang="en-US" dirty="0" err="1"/>
              <a:t>ventriküller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hazırlayıcı</a:t>
            </a:r>
            <a:r>
              <a:rPr lang="en-US" dirty="0"/>
              <a:t> </a:t>
            </a:r>
            <a:r>
              <a:rPr lang="en-US" dirty="0" err="1"/>
              <a:t>pompalar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yaparlar</a:t>
            </a:r>
            <a:r>
              <a:rPr lang="en-US" dirty="0"/>
              <a:t>. </a:t>
            </a:r>
            <a:r>
              <a:rPr lang="en-US" dirty="0" err="1"/>
              <a:t>Ventriküller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damar</a:t>
            </a:r>
            <a:r>
              <a:rPr lang="en-US" dirty="0"/>
              <a:t> </a:t>
            </a:r>
            <a:r>
              <a:rPr lang="en-US" dirty="0" err="1"/>
              <a:t>sisteminde</a:t>
            </a:r>
            <a:r>
              <a:rPr lang="en-US" dirty="0"/>
              <a:t> </a:t>
            </a:r>
            <a:r>
              <a:rPr lang="en-US" dirty="0" err="1"/>
              <a:t>iten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güç</a:t>
            </a:r>
            <a:r>
              <a:rPr lang="en-US" dirty="0"/>
              <a:t> </a:t>
            </a:r>
            <a:r>
              <a:rPr lang="en-US" dirty="0" err="1"/>
              <a:t>kaynağını</a:t>
            </a:r>
            <a:r>
              <a:rPr lang="en-US" dirty="0"/>
              <a:t> </a:t>
            </a:r>
            <a:r>
              <a:rPr lang="en-US" dirty="0" err="1"/>
              <a:t>oluştururlar</a:t>
            </a:r>
            <a:r>
              <a:rPr lang="en-US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565978"/>
            <a:ext cx="4718050" cy="32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Sistol ve Diyastol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948" y="2504941"/>
            <a:ext cx="5734293" cy="35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Sistol ve Diyastol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883461" cy="371507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/>
              <a:t>döngüsü</a:t>
            </a:r>
            <a:r>
              <a:rPr lang="en-US" dirty="0"/>
              <a:t>, </a:t>
            </a:r>
            <a:r>
              <a:rPr lang="en-US" dirty="0" err="1"/>
              <a:t>kalbin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dolduğu</a:t>
            </a:r>
            <a:r>
              <a:rPr lang="en-US" dirty="0"/>
              <a:t>, </a:t>
            </a:r>
            <a:r>
              <a:rPr lang="en-US" dirty="0" err="1"/>
              <a:t>diyastol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gevşeme</a:t>
            </a:r>
            <a:r>
              <a:rPr lang="en-US" dirty="0"/>
              <a:t> </a:t>
            </a:r>
            <a:r>
              <a:rPr lang="en-US" dirty="0" err="1"/>
              <a:t>döneminden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izleyen</a:t>
            </a:r>
            <a:r>
              <a:rPr lang="en-US" dirty="0"/>
              <a:t> </a:t>
            </a:r>
            <a:r>
              <a:rPr lang="en-US" dirty="0" err="1"/>
              <a:t>sistol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kasılma</a:t>
            </a:r>
            <a:r>
              <a:rPr lang="en-US" dirty="0"/>
              <a:t> </a:t>
            </a:r>
            <a:r>
              <a:rPr lang="en-US" dirty="0" err="1"/>
              <a:t>döneminden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smtClean="0"/>
              <a:t>Üst </a:t>
            </a:r>
            <a:r>
              <a:rPr lang="tr-TR" dirty="0"/>
              <a:t>kısımdaki üç eğri, sırasıyla orta, sol ventrikül ve sol atriyumdaki basınç değişikliklerini göstermektedir. </a:t>
            </a:r>
            <a:endParaRPr lang="tr-TR" dirty="0" smtClean="0"/>
          </a:p>
          <a:p>
            <a:r>
              <a:rPr lang="tr-TR" dirty="0" smtClean="0"/>
              <a:t>Dördüncü </a:t>
            </a:r>
            <a:r>
              <a:rPr lang="tr-TR" dirty="0"/>
              <a:t>eğri, ventrikül hacmindeki değişiklikleri, beşinci elektrokardiyogramı, altıncı ise kalbin özellikle kalp kapaklarının pompalarken çıkardığı seslerin kaydı olan fonokardiyogramı temsil etmektedir</a:t>
            </a:r>
            <a:r>
              <a:rPr lang="tr-TR" dirty="0" smtClean="0"/>
              <a:t>.</a:t>
            </a:r>
          </a:p>
          <a:p>
            <a:r>
              <a:rPr lang="tr-TR" dirty="0"/>
              <a:t>Sol ventrikülün işlevi ile ilgili olarak kalp döngüsünde ortaya çıkan olaylar, grafikte sol atriyum basıncı, sol ventrikül basıncı, aort basıncı, ventrikül hacmi, elektrokardiyogram ve fono kardiyogramdaki değişiklikler olarak görülmektedir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2097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Kapakların</a:t>
            </a:r>
            <a:r>
              <a:rPr lang="en-US" b="1" dirty="0"/>
              <a:t> </a:t>
            </a:r>
            <a:r>
              <a:rPr lang="en-US" b="1" dirty="0" err="1"/>
              <a:t>İşlevi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/>
          </a:bodyPr>
          <a:lstStyle/>
          <a:p>
            <a:r>
              <a:rPr lang="en-US" dirty="0" err="1"/>
              <a:t>Atriyoventriküler</a:t>
            </a:r>
            <a:r>
              <a:rPr lang="en-US" dirty="0"/>
              <a:t> </a:t>
            </a:r>
            <a:r>
              <a:rPr lang="en-US" dirty="0" err="1"/>
              <a:t>kapaklar</a:t>
            </a:r>
            <a:r>
              <a:rPr lang="en-US" dirty="0"/>
              <a:t>, A-V </a:t>
            </a:r>
            <a:r>
              <a:rPr lang="en-US" dirty="0" err="1"/>
              <a:t>kapaklar</a:t>
            </a:r>
            <a:r>
              <a:rPr lang="en-US" dirty="0"/>
              <a:t> (</a:t>
            </a:r>
            <a:r>
              <a:rPr lang="en-US" dirty="0" err="1"/>
              <a:t>sağdaki</a:t>
            </a:r>
            <a:r>
              <a:rPr lang="en-US" dirty="0"/>
              <a:t> - </a:t>
            </a:r>
            <a:r>
              <a:rPr lang="en-US" dirty="0" err="1"/>
              <a:t>triküspid</a:t>
            </a:r>
            <a:r>
              <a:rPr lang="en-US" dirty="0"/>
              <a:t> </a:t>
            </a:r>
            <a:r>
              <a:rPr lang="en-US" dirty="0" err="1"/>
              <a:t>kapak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soldaki</a:t>
            </a:r>
            <a:r>
              <a:rPr lang="en-US" dirty="0"/>
              <a:t> – mitral </a:t>
            </a:r>
            <a:r>
              <a:rPr lang="en-US" dirty="0" err="1"/>
              <a:t>kapak</a:t>
            </a:r>
            <a:r>
              <a:rPr lang="en-US" dirty="0"/>
              <a:t>) </a:t>
            </a:r>
            <a:r>
              <a:rPr lang="en-US" dirty="0" err="1"/>
              <a:t>sistol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ventriküllerden</a:t>
            </a:r>
            <a:r>
              <a:rPr lang="en-US" dirty="0"/>
              <a:t> </a:t>
            </a:r>
            <a:r>
              <a:rPr lang="en-US" dirty="0" err="1"/>
              <a:t>atriyumlara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akmasını</a:t>
            </a:r>
            <a:r>
              <a:rPr lang="en-US" dirty="0"/>
              <a:t> </a:t>
            </a:r>
            <a:r>
              <a:rPr lang="en-US" dirty="0" err="1"/>
              <a:t>engeller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Semilunar </a:t>
            </a:r>
            <a:r>
              <a:rPr lang="en-US" dirty="0" err="1"/>
              <a:t>kapaklar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(</a:t>
            </a:r>
            <a:r>
              <a:rPr lang="en-US" dirty="0" err="1"/>
              <a:t>aort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kapaklar</a:t>
            </a:r>
            <a:r>
              <a:rPr lang="en-US" dirty="0"/>
              <a:t>) </a:t>
            </a:r>
            <a:r>
              <a:rPr lang="en-US" dirty="0" err="1"/>
              <a:t>diyastol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aorta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arterlerden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akmasını</a:t>
            </a:r>
            <a:r>
              <a:rPr lang="en-US" dirty="0"/>
              <a:t> </a:t>
            </a:r>
            <a:r>
              <a:rPr lang="en-US" dirty="0" err="1"/>
              <a:t>engeller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/>
              <a:t>kapaklar</a:t>
            </a:r>
            <a:r>
              <a:rPr lang="en-US" dirty="0"/>
              <a:t>, </a:t>
            </a:r>
            <a:r>
              <a:rPr lang="en-US" dirty="0" err="1"/>
              <a:t>tamamen</a:t>
            </a:r>
            <a:r>
              <a:rPr lang="en-US" dirty="0"/>
              <a:t> </a:t>
            </a:r>
            <a:r>
              <a:rPr lang="en-US" dirty="0" err="1"/>
              <a:t>pasif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kapanır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açılır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Yani</a:t>
            </a:r>
            <a:r>
              <a:rPr lang="en-US" dirty="0" smtClean="0"/>
              <a:t> </a:t>
            </a:r>
            <a:r>
              <a:rPr lang="en-US" dirty="0" err="1"/>
              <a:t>geriye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,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geriye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itince</a:t>
            </a:r>
            <a:r>
              <a:rPr lang="en-US" dirty="0"/>
              <a:t> </a:t>
            </a:r>
            <a:r>
              <a:rPr lang="en-US" dirty="0" err="1"/>
              <a:t>kapanır</a:t>
            </a:r>
            <a:r>
              <a:rPr lang="en-US" dirty="0"/>
              <a:t>; </a:t>
            </a:r>
            <a:r>
              <a:rPr lang="en-US" dirty="0" err="1"/>
              <a:t>ileriye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,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ileriye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itince</a:t>
            </a:r>
            <a:r>
              <a:rPr lang="en-US" dirty="0"/>
              <a:t> </a:t>
            </a:r>
            <a:r>
              <a:rPr lang="en-US" dirty="0" err="1"/>
              <a:t>açılır</a:t>
            </a:r>
            <a:r>
              <a:rPr lang="en-US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2733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Aort</a:t>
            </a:r>
            <a:r>
              <a:rPr lang="en-US" b="1" dirty="0"/>
              <a:t> </a:t>
            </a:r>
            <a:r>
              <a:rPr lang="en-US" b="1" dirty="0" err="1"/>
              <a:t>Basıncı</a:t>
            </a:r>
            <a:r>
              <a:rPr lang="en-US" b="1" dirty="0"/>
              <a:t> </a:t>
            </a:r>
            <a:r>
              <a:rPr lang="en-US" b="1" dirty="0" err="1"/>
              <a:t>Eğrisi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kasıldığı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 </a:t>
            </a:r>
            <a:r>
              <a:rPr lang="en-US" dirty="0" err="1"/>
              <a:t>aort</a:t>
            </a:r>
            <a:r>
              <a:rPr lang="en-US" dirty="0"/>
              <a:t> </a:t>
            </a:r>
            <a:r>
              <a:rPr lang="en-US" dirty="0" err="1"/>
              <a:t>kapağı</a:t>
            </a:r>
            <a:r>
              <a:rPr lang="en-US" dirty="0"/>
              <a:t> </a:t>
            </a:r>
            <a:r>
              <a:rPr lang="en-US" dirty="0" err="1"/>
              <a:t>açılıncaya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hızla</a:t>
            </a:r>
            <a:r>
              <a:rPr lang="en-US" dirty="0"/>
              <a:t> </a:t>
            </a:r>
            <a:r>
              <a:rPr lang="en-US" dirty="0" err="1"/>
              <a:t>yükselir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basıncın</a:t>
            </a:r>
            <a:r>
              <a:rPr lang="en-US" dirty="0"/>
              <a:t> </a:t>
            </a:r>
            <a:r>
              <a:rPr lang="en-US" dirty="0" err="1"/>
              <a:t>yükselmesi</a:t>
            </a:r>
            <a:r>
              <a:rPr lang="en-US" dirty="0"/>
              <a:t> </a:t>
            </a:r>
            <a:r>
              <a:rPr lang="en-US" dirty="0" err="1"/>
              <a:t>yavaşlar</a:t>
            </a:r>
            <a:r>
              <a:rPr lang="en-US" dirty="0"/>
              <a:t>. </a:t>
            </a:r>
            <a:r>
              <a:rPr lang="en-US" dirty="0" err="1"/>
              <a:t>Çünkü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ventriküllerden</a:t>
            </a:r>
            <a:r>
              <a:rPr lang="en-US" dirty="0"/>
              <a:t> aorta </a:t>
            </a:r>
            <a:r>
              <a:rPr lang="en-US" dirty="0" err="1"/>
              <a:t>akar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Arterlere</a:t>
            </a:r>
            <a:r>
              <a:rPr lang="en-US" dirty="0"/>
              <a:t> </a:t>
            </a:r>
            <a:r>
              <a:rPr lang="en-US" dirty="0" err="1"/>
              <a:t>giren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, </a:t>
            </a:r>
            <a:r>
              <a:rPr lang="en-US" dirty="0" err="1"/>
              <a:t>arter</a:t>
            </a:r>
            <a:r>
              <a:rPr lang="en-US" dirty="0"/>
              <a:t> </a:t>
            </a:r>
            <a:r>
              <a:rPr lang="en-US" dirty="0" err="1"/>
              <a:t>duvarlarının</a:t>
            </a:r>
            <a:r>
              <a:rPr lang="en-US" dirty="0"/>
              <a:t> </a:t>
            </a:r>
            <a:r>
              <a:rPr lang="en-US" dirty="0" err="1"/>
              <a:t>gerilmesine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basıncın</a:t>
            </a:r>
            <a:r>
              <a:rPr lang="en-US" dirty="0"/>
              <a:t> </a:t>
            </a:r>
            <a:r>
              <a:rPr lang="en-US" dirty="0" err="1"/>
              <a:t>yükselmesine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Sistol</a:t>
            </a:r>
            <a:r>
              <a:rPr lang="en-US" dirty="0" smtClean="0"/>
              <a:t> </a:t>
            </a:r>
            <a:r>
              <a:rPr lang="en-US" dirty="0" err="1"/>
              <a:t>sonunda</a:t>
            </a:r>
            <a:r>
              <a:rPr lang="en-US" dirty="0"/>
              <a:t> sol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fırlatmayı</a:t>
            </a:r>
            <a:r>
              <a:rPr lang="en-US" dirty="0"/>
              <a:t> </a:t>
            </a:r>
            <a:r>
              <a:rPr lang="en-US" dirty="0" err="1"/>
              <a:t>durdurup</a:t>
            </a:r>
            <a:r>
              <a:rPr lang="en-US" dirty="0"/>
              <a:t> </a:t>
            </a:r>
            <a:r>
              <a:rPr lang="en-US" dirty="0" err="1"/>
              <a:t>aort</a:t>
            </a:r>
            <a:r>
              <a:rPr lang="en-US" dirty="0"/>
              <a:t> </a:t>
            </a:r>
            <a:r>
              <a:rPr lang="en-US" dirty="0" err="1"/>
              <a:t>kapağı</a:t>
            </a:r>
            <a:r>
              <a:rPr lang="en-US" dirty="0"/>
              <a:t> </a:t>
            </a:r>
            <a:r>
              <a:rPr lang="en-US" dirty="0" err="1"/>
              <a:t>kapandığı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arterlerin</a:t>
            </a:r>
            <a:r>
              <a:rPr lang="en-US" dirty="0"/>
              <a:t>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toparlanma</a:t>
            </a:r>
            <a:r>
              <a:rPr lang="en-US" dirty="0"/>
              <a:t> </a:t>
            </a:r>
            <a:r>
              <a:rPr lang="en-US" dirty="0" err="1"/>
              <a:t>özelliği</a:t>
            </a:r>
            <a:r>
              <a:rPr lang="en-US" dirty="0"/>
              <a:t> (elastic recoil)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diyastol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bile </a:t>
            </a:r>
            <a:r>
              <a:rPr lang="en-US" dirty="0" err="1"/>
              <a:t>arterlerde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korunur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Aort</a:t>
            </a:r>
            <a:r>
              <a:rPr lang="en-US" dirty="0" smtClean="0"/>
              <a:t> </a:t>
            </a:r>
            <a:r>
              <a:rPr lang="en-US" dirty="0" err="1"/>
              <a:t>kapağı</a:t>
            </a:r>
            <a:r>
              <a:rPr lang="en-US" dirty="0"/>
              <a:t> </a:t>
            </a:r>
            <a:r>
              <a:rPr lang="en-US" dirty="0" err="1"/>
              <a:t>kapandığı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aort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 </a:t>
            </a:r>
            <a:r>
              <a:rPr lang="en-US" dirty="0" err="1"/>
              <a:t>eğrisinde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çentik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, </a:t>
            </a:r>
            <a:r>
              <a:rPr lang="en-US" dirty="0" err="1"/>
              <a:t>kapağın</a:t>
            </a:r>
            <a:r>
              <a:rPr lang="en-US" dirty="0"/>
              <a:t> </a:t>
            </a:r>
            <a:r>
              <a:rPr lang="en-US" dirty="0" err="1"/>
              <a:t>kapanmasından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geriye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akması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izleyerek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akımın</a:t>
            </a:r>
            <a:r>
              <a:rPr lang="en-US" dirty="0"/>
              <a:t> </a:t>
            </a:r>
            <a:r>
              <a:rPr lang="en-US" dirty="0" err="1"/>
              <a:t>aniden</a:t>
            </a:r>
            <a:r>
              <a:rPr lang="en-US" dirty="0"/>
              <a:t> </a:t>
            </a:r>
            <a:r>
              <a:rPr lang="en-US" dirty="0" err="1"/>
              <a:t>durmasıdır</a:t>
            </a:r>
            <a:r>
              <a:rPr lang="en-US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6380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Aort</a:t>
            </a:r>
            <a:r>
              <a:rPr lang="en-US" b="1" dirty="0"/>
              <a:t> </a:t>
            </a:r>
            <a:r>
              <a:rPr lang="en-US" b="1" dirty="0" err="1"/>
              <a:t>Basıncı</a:t>
            </a:r>
            <a:r>
              <a:rPr lang="en-US" b="1" dirty="0"/>
              <a:t> </a:t>
            </a:r>
            <a:r>
              <a:rPr lang="en-US" b="1" dirty="0" err="1"/>
              <a:t>Eğrisi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Aorttaki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, </a:t>
            </a:r>
            <a:r>
              <a:rPr lang="en-US" dirty="0" err="1"/>
              <a:t>aort</a:t>
            </a:r>
            <a:r>
              <a:rPr lang="en-US" dirty="0"/>
              <a:t> </a:t>
            </a:r>
            <a:r>
              <a:rPr lang="en-US" dirty="0" err="1"/>
              <a:t>kapağı</a:t>
            </a:r>
            <a:r>
              <a:rPr lang="en-US" dirty="0"/>
              <a:t> </a:t>
            </a:r>
            <a:r>
              <a:rPr lang="en-US" dirty="0" err="1"/>
              <a:t>kapandıktan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diyastol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yavaş</a:t>
            </a:r>
            <a:r>
              <a:rPr lang="en-US" dirty="0"/>
              <a:t> </a:t>
            </a:r>
            <a:r>
              <a:rPr lang="en-US" dirty="0" err="1"/>
              <a:t>yavaş</a:t>
            </a:r>
            <a:r>
              <a:rPr lang="en-US" dirty="0"/>
              <a:t> </a:t>
            </a:r>
            <a:r>
              <a:rPr lang="en-US" dirty="0" err="1"/>
              <a:t>düşer</a:t>
            </a:r>
            <a:r>
              <a:rPr lang="en-US" dirty="0"/>
              <a:t> </a:t>
            </a:r>
            <a:r>
              <a:rPr lang="en-US" dirty="0" err="1"/>
              <a:t>çünkü</a:t>
            </a:r>
            <a:r>
              <a:rPr lang="en-US" dirty="0"/>
              <a:t> </a:t>
            </a:r>
            <a:r>
              <a:rPr lang="en-US" dirty="0" err="1"/>
              <a:t>gerilen</a:t>
            </a:r>
            <a:r>
              <a:rPr lang="en-US" dirty="0"/>
              <a:t>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arterlerde</a:t>
            </a:r>
            <a:r>
              <a:rPr lang="en-US" dirty="0"/>
              <a:t> </a:t>
            </a:r>
            <a:r>
              <a:rPr lang="en-US" dirty="0" err="1"/>
              <a:t>biriken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,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damarlar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venlere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Aort</a:t>
            </a:r>
            <a:r>
              <a:rPr lang="en-US" dirty="0" smtClean="0"/>
              <a:t> </a:t>
            </a:r>
            <a:r>
              <a:rPr lang="en-US" dirty="0" err="1"/>
              <a:t>basıncı</a:t>
            </a:r>
            <a:r>
              <a:rPr lang="en-US" dirty="0"/>
              <a:t>,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kasılmadan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80 </a:t>
            </a:r>
            <a:r>
              <a:rPr lang="en-US" dirty="0" err="1"/>
              <a:t>mmHg'ya</a:t>
            </a:r>
            <a:r>
              <a:rPr lang="en-US" dirty="0"/>
              <a:t> (</a:t>
            </a:r>
            <a:r>
              <a:rPr lang="en-US" dirty="0" err="1"/>
              <a:t>diyastol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) </a:t>
            </a:r>
            <a:r>
              <a:rPr lang="en-US" dirty="0" err="1"/>
              <a:t>düşer</a:t>
            </a:r>
            <a:r>
              <a:rPr lang="en-US" dirty="0"/>
              <a:t>. Bu,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kasılması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aortta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en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120 mm </a:t>
            </a:r>
            <a:r>
              <a:rPr lang="en-US" dirty="0" err="1"/>
              <a:t>Hg'nın</a:t>
            </a:r>
            <a:r>
              <a:rPr lang="en-US" dirty="0"/>
              <a:t> (</a:t>
            </a:r>
            <a:r>
              <a:rPr lang="en-US" dirty="0" err="1"/>
              <a:t>sistol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) </a:t>
            </a:r>
            <a:r>
              <a:rPr lang="en-US" dirty="0" err="1"/>
              <a:t>üçte</a:t>
            </a:r>
            <a:r>
              <a:rPr lang="en-US" dirty="0"/>
              <a:t> </a:t>
            </a:r>
            <a:r>
              <a:rPr lang="en-US" dirty="0" err="1"/>
              <a:t>ikisidir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arterdeki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eğrisi</a:t>
            </a:r>
            <a:r>
              <a:rPr lang="en-US" dirty="0"/>
              <a:t>, </a:t>
            </a:r>
            <a:r>
              <a:rPr lang="en-US" dirty="0" err="1"/>
              <a:t>aorttakine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.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, </a:t>
            </a:r>
            <a:r>
              <a:rPr lang="en-US" dirty="0" err="1"/>
              <a:t>basınçların</a:t>
            </a:r>
            <a:r>
              <a:rPr lang="en-US" dirty="0"/>
              <a:t> </a:t>
            </a:r>
            <a:r>
              <a:rPr lang="en-US" dirty="0" err="1"/>
              <a:t>aorttakilerin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altıda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olmasıdır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20 mmHg,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13 </a:t>
            </a:r>
            <a:r>
              <a:rPr lang="en-US" dirty="0" err="1"/>
              <a:t>mmHg’dir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9655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Seslerinin</a:t>
            </a:r>
            <a:r>
              <a:rPr lang="en-US" b="1" dirty="0"/>
              <a:t> </a:t>
            </a:r>
            <a:r>
              <a:rPr lang="en-US" b="1" dirty="0" err="1"/>
              <a:t>Kalbin</a:t>
            </a:r>
            <a:r>
              <a:rPr lang="en-US" b="1" dirty="0"/>
              <a:t> </a:t>
            </a:r>
            <a:r>
              <a:rPr lang="en-US" b="1" dirty="0" err="1"/>
              <a:t>Pompalama</a:t>
            </a:r>
            <a:r>
              <a:rPr lang="en-US" b="1" dirty="0"/>
              <a:t> </a:t>
            </a:r>
            <a:r>
              <a:rPr lang="en-US" b="1" dirty="0" err="1"/>
              <a:t>İşlevi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İlişkisi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Kalbi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stetoskop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dinlerken</a:t>
            </a:r>
            <a:r>
              <a:rPr lang="en-US" dirty="0"/>
              <a:t> </a:t>
            </a:r>
            <a:r>
              <a:rPr lang="en-US" dirty="0" err="1"/>
              <a:t>kapakların</a:t>
            </a:r>
            <a:r>
              <a:rPr lang="en-US" dirty="0"/>
              <a:t> </a:t>
            </a:r>
            <a:r>
              <a:rPr lang="en-US" dirty="0" err="1"/>
              <a:t>açıldığını</a:t>
            </a:r>
            <a:r>
              <a:rPr lang="en-US" dirty="0"/>
              <a:t> </a:t>
            </a:r>
            <a:r>
              <a:rPr lang="en-US" dirty="0" err="1"/>
              <a:t>duymayız</a:t>
            </a:r>
            <a:r>
              <a:rPr lang="en-US" dirty="0"/>
              <a:t> </a:t>
            </a:r>
            <a:r>
              <a:rPr lang="en-US" dirty="0" err="1"/>
              <a:t>çünkü</a:t>
            </a:r>
            <a:r>
              <a:rPr lang="en-US" dirty="0"/>
              <a:t> </a:t>
            </a:r>
            <a:r>
              <a:rPr lang="en-US" dirty="0" err="1"/>
              <a:t>nispeten</a:t>
            </a:r>
            <a:r>
              <a:rPr lang="en-US" dirty="0"/>
              <a:t> </a:t>
            </a:r>
            <a:r>
              <a:rPr lang="en-US" dirty="0" err="1"/>
              <a:t>yavaş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olay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açılma</a:t>
            </a:r>
            <a:r>
              <a:rPr lang="en-US" dirty="0"/>
              <a:t>,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çıkarmaz</a:t>
            </a:r>
            <a:r>
              <a:rPr lang="en-US" dirty="0"/>
              <a:t>.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kapaklar</a:t>
            </a:r>
            <a:r>
              <a:rPr lang="en-US" dirty="0"/>
              <a:t> </a:t>
            </a:r>
            <a:r>
              <a:rPr lang="en-US" dirty="0" err="1"/>
              <a:t>kapanınca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farklarının</a:t>
            </a:r>
            <a:r>
              <a:rPr lang="en-US" dirty="0"/>
              <a:t> </a:t>
            </a:r>
            <a:r>
              <a:rPr lang="en-US" dirty="0" err="1"/>
              <a:t>kapakların</a:t>
            </a:r>
            <a:r>
              <a:rPr lang="en-US" dirty="0"/>
              <a:t> </a:t>
            </a:r>
            <a:r>
              <a:rPr lang="en-US" dirty="0" err="1"/>
              <a:t>yapraklarında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çevredeki</a:t>
            </a:r>
            <a:r>
              <a:rPr lang="en-US" dirty="0"/>
              <a:t> </a:t>
            </a: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titreşimler</a:t>
            </a:r>
            <a:r>
              <a:rPr lang="en-US" dirty="0"/>
              <a:t>, </a:t>
            </a:r>
            <a:r>
              <a:rPr lang="en-US" dirty="0" err="1"/>
              <a:t>göğüse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yönlerde</a:t>
            </a:r>
            <a:r>
              <a:rPr lang="en-US" dirty="0"/>
              <a:t> </a:t>
            </a:r>
            <a:r>
              <a:rPr lang="en-US" dirty="0" err="1"/>
              <a:t>yayılan</a:t>
            </a:r>
            <a:r>
              <a:rPr lang="en-US" dirty="0"/>
              <a:t> </a:t>
            </a:r>
            <a:r>
              <a:rPr lang="en-US" dirty="0" err="1"/>
              <a:t>sesler</a:t>
            </a:r>
            <a:r>
              <a:rPr lang="en-US" dirty="0"/>
              <a:t> </a:t>
            </a:r>
            <a:r>
              <a:rPr lang="en-US" dirty="0" err="1"/>
              <a:t>çıkarır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  <a:r>
              <a:rPr lang="en-US" dirty="0" err="1" smtClean="0"/>
              <a:t>Ventrikül</a:t>
            </a:r>
            <a:r>
              <a:rPr lang="en-US" dirty="0" smtClean="0"/>
              <a:t> </a:t>
            </a:r>
            <a:r>
              <a:rPr lang="en-US" dirty="0" err="1"/>
              <a:t>kasıldığı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ilk </a:t>
            </a:r>
            <a:r>
              <a:rPr lang="en-US" dirty="0" err="1"/>
              <a:t>olarak</a:t>
            </a:r>
            <a:r>
              <a:rPr lang="en-US" dirty="0"/>
              <a:t> A-V </a:t>
            </a:r>
            <a:r>
              <a:rPr lang="en-US" dirty="0" err="1"/>
              <a:t>kapaklarının</a:t>
            </a:r>
            <a:r>
              <a:rPr lang="en-US" dirty="0"/>
              <a:t> </a:t>
            </a:r>
            <a:r>
              <a:rPr lang="en-US" dirty="0" err="1"/>
              <a:t>kapanması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duyarız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Frekansı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perdesi</a:t>
            </a:r>
            <a:r>
              <a:rPr lang="en-US" dirty="0"/>
              <a:t>, pitch) </a:t>
            </a:r>
            <a:r>
              <a:rPr lang="en-US" dirty="0" err="1"/>
              <a:t>düşük</a:t>
            </a:r>
            <a:r>
              <a:rPr lang="en-US" dirty="0"/>
              <a:t>,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nispeten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titreşim</a:t>
            </a:r>
            <a:r>
              <a:rPr lang="en-US" dirty="0"/>
              <a:t>,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Sistol</a:t>
            </a:r>
            <a:r>
              <a:rPr lang="en-US" dirty="0" smtClean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aort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kapaklar</a:t>
            </a:r>
            <a:r>
              <a:rPr lang="en-US" dirty="0"/>
              <a:t> </a:t>
            </a:r>
            <a:r>
              <a:rPr lang="en-US" dirty="0" err="1"/>
              <a:t>kapanırken</a:t>
            </a:r>
            <a:r>
              <a:rPr lang="en-US" dirty="0"/>
              <a:t> </a:t>
            </a:r>
            <a:r>
              <a:rPr lang="en-US" dirty="0" err="1"/>
              <a:t>nispeten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çarpma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duyarız</a:t>
            </a:r>
            <a:r>
              <a:rPr lang="en-US" dirty="0"/>
              <a:t> </a:t>
            </a:r>
            <a:r>
              <a:rPr lang="en-US" dirty="0" err="1"/>
              <a:t>çünkü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kapaklar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kapanır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çevredeki</a:t>
            </a:r>
            <a:r>
              <a:rPr lang="en-US" dirty="0"/>
              <a:t> her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titreşir</a:t>
            </a:r>
            <a:r>
              <a:rPr lang="en-US" dirty="0"/>
              <a:t>. Bu </a:t>
            </a:r>
            <a:r>
              <a:rPr lang="en-US" dirty="0" err="1"/>
              <a:t>ses</a:t>
            </a:r>
            <a:r>
              <a:rPr lang="en-US" dirty="0"/>
              <a:t>,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bilinir</a:t>
            </a:r>
            <a:r>
              <a:rPr lang="en-US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927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Seslerinin</a:t>
            </a:r>
            <a:r>
              <a:rPr lang="en-US" b="1" dirty="0"/>
              <a:t> </a:t>
            </a:r>
            <a:r>
              <a:rPr lang="en-US" b="1" dirty="0" err="1"/>
              <a:t>Kalbin</a:t>
            </a:r>
            <a:r>
              <a:rPr lang="en-US" b="1" dirty="0"/>
              <a:t> </a:t>
            </a:r>
            <a:r>
              <a:rPr lang="en-US" b="1" dirty="0" err="1"/>
              <a:t>Pompalama</a:t>
            </a:r>
            <a:r>
              <a:rPr lang="en-US" b="1" dirty="0"/>
              <a:t> </a:t>
            </a:r>
            <a:r>
              <a:rPr lang="en-US" b="1" dirty="0" err="1"/>
              <a:t>İşlevi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İlişkisi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411445" cy="37503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Normal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, </a:t>
            </a:r>
            <a:r>
              <a:rPr lang="en-US" dirty="0" err="1"/>
              <a:t>stetoskopla</a:t>
            </a:r>
            <a:r>
              <a:rPr lang="en-US" dirty="0"/>
              <a:t> </a:t>
            </a:r>
            <a:r>
              <a:rPr lang="en-US" dirty="0" err="1"/>
              <a:t>dinlenirse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"</a:t>
            </a:r>
            <a:r>
              <a:rPr lang="en-US" dirty="0" err="1"/>
              <a:t>lub</a:t>
            </a:r>
            <a:r>
              <a:rPr lang="en-US" dirty="0"/>
              <a:t>, dub, </a:t>
            </a:r>
            <a:r>
              <a:rPr lang="en-US" dirty="0" err="1"/>
              <a:t>lub</a:t>
            </a:r>
            <a:r>
              <a:rPr lang="en-US" dirty="0"/>
              <a:t>, dub..." </a:t>
            </a:r>
            <a:r>
              <a:rPr lang="en-US" dirty="0" err="1"/>
              <a:t>diye</a:t>
            </a:r>
            <a:r>
              <a:rPr lang="en-US" dirty="0"/>
              <a:t> </a:t>
            </a:r>
            <a:r>
              <a:rPr lang="en-US" dirty="0" err="1"/>
              <a:t>tanımlanan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işitilir</a:t>
            </a:r>
            <a:r>
              <a:rPr lang="en-US" dirty="0"/>
              <a:t>, "</a:t>
            </a:r>
            <a:r>
              <a:rPr lang="en-US" dirty="0" err="1"/>
              <a:t>lub</a:t>
            </a:r>
            <a:r>
              <a:rPr lang="en-US" dirty="0"/>
              <a:t>" </a:t>
            </a:r>
            <a:r>
              <a:rPr lang="en-US" dirty="0" err="1"/>
              <a:t>sistol</a:t>
            </a:r>
            <a:r>
              <a:rPr lang="en-US" dirty="0"/>
              <a:t> </a:t>
            </a:r>
            <a:r>
              <a:rPr lang="en-US" dirty="0" err="1"/>
              <a:t>başında</a:t>
            </a:r>
            <a:r>
              <a:rPr lang="en-US" dirty="0"/>
              <a:t> </a:t>
            </a:r>
            <a:r>
              <a:rPr lang="en-US" dirty="0" err="1"/>
              <a:t>atriyoventriküler</a:t>
            </a:r>
            <a:r>
              <a:rPr lang="en-US" dirty="0"/>
              <a:t> (A-V) </a:t>
            </a:r>
            <a:r>
              <a:rPr lang="en-US" dirty="0" err="1"/>
              <a:t>kapakların</a:t>
            </a:r>
            <a:r>
              <a:rPr lang="en-US" dirty="0"/>
              <a:t> </a:t>
            </a:r>
            <a:r>
              <a:rPr lang="en-US" dirty="0" err="1"/>
              <a:t>kapanmasına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"dub" </a:t>
            </a:r>
            <a:r>
              <a:rPr lang="en-US" dirty="0" err="1"/>
              <a:t>sistol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semilunar (</a:t>
            </a:r>
            <a:r>
              <a:rPr lang="en-US" dirty="0" err="1"/>
              <a:t>aortik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) </a:t>
            </a:r>
            <a:r>
              <a:rPr lang="en-US" dirty="0" err="1"/>
              <a:t>kapakların</a:t>
            </a:r>
            <a:r>
              <a:rPr lang="en-US" dirty="0"/>
              <a:t> </a:t>
            </a:r>
            <a:r>
              <a:rPr lang="en-US" dirty="0" err="1"/>
              <a:t>kapanmasına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Normal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periyodunun</a:t>
            </a:r>
            <a:r>
              <a:rPr lang="en-US" dirty="0"/>
              <a:t> </a:t>
            </a:r>
            <a:r>
              <a:rPr lang="en-US" dirty="0" err="1"/>
              <a:t>sistol</a:t>
            </a:r>
            <a:r>
              <a:rPr lang="en-US" dirty="0"/>
              <a:t> </a:t>
            </a:r>
            <a:r>
              <a:rPr lang="en-US" dirty="0" err="1"/>
              <a:t>başında</a:t>
            </a:r>
            <a:r>
              <a:rPr lang="en-US" dirty="0"/>
              <a:t> A-V </a:t>
            </a:r>
            <a:r>
              <a:rPr lang="en-US" dirty="0" err="1"/>
              <a:t>kapaklar</a:t>
            </a:r>
            <a:r>
              <a:rPr lang="en-US" dirty="0"/>
              <a:t> </a:t>
            </a:r>
            <a:r>
              <a:rPr lang="en-US" dirty="0" err="1"/>
              <a:t>kapandığı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başladığı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edildiği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"</a:t>
            </a:r>
            <a:r>
              <a:rPr lang="en-US" dirty="0" err="1"/>
              <a:t>lub</a:t>
            </a:r>
            <a:r>
              <a:rPr lang="en-US" dirty="0"/>
              <a:t>" </a:t>
            </a:r>
            <a:r>
              <a:rPr lang="en-US" dirty="0" err="1"/>
              <a:t>sesine</a:t>
            </a:r>
            <a:r>
              <a:rPr lang="en-US" dirty="0"/>
              <a:t>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"dub" a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r>
              <a:rPr lang="en-US" dirty="0" err="1" smtClean="0"/>
              <a:t>Resim</a:t>
            </a:r>
            <a:r>
              <a:rPr lang="tr-TR" dirty="0" smtClean="0"/>
              <a:t>de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/>
              <a:t>sesleri</a:t>
            </a:r>
            <a:r>
              <a:rPr lang="en-US" dirty="0"/>
              <a:t> </a:t>
            </a:r>
            <a:r>
              <a:rPr lang="en-US" dirty="0" err="1"/>
              <a:t>dinleme</a:t>
            </a:r>
            <a:r>
              <a:rPr lang="en-US" dirty="0"/>
              <a:t> </a:t>
            </a:r>
            <a:r>
              <a:rPr lang="en-US" dirty="0" err="1"/>
              <a:t>noktaları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5324" y="2743200"/>
            <a:ext cx="3607703" cy="31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17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Göğüste</a:t>
            </a:r>
            <a:r>
              <a:rPr lang="en-US" b="1" dirty="0"/>
              <a:t> </a:t>
            </a:r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Etrafındaki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Akımları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Sintigrafi</a:t>
            </a:r>
            <a:r>
              <a:rPr lang="en-US" b="1" dirty="0"/>
              <a:t> (</a:t>
            </a:r>
            <a:r>
              <a:rPr lang="en-US" b="1" dirty="0" err="1"/>
              <a:t>Nükleer</a:t>
            </a:r>
            <a:r>
              <a:rPr lang="en-US" b="1" dirty="0"/>
              <a:t> Tıp)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tr-TR" dirty="0"/>
              <a:t>Radyofarmasötik: Sintigrafik görüntülemede kullanılan maddeler </a:t>
            </a:r>
            <a:endParaRPr lang="tr-TR" dirty="0" smtClean="0"/>
          </a:p>
          <a:p>
            <a:r>
              <a:rPr lang="tr-TR" dirty="0" smtClean="0"/>
              <a:t>Aktivite</a:t>
            </a:r>
            <a:r>
              <a:rPr lang="tr-TR" dirty="0"/>
              <a:t>: Radyofarmasötik maddeyi tutabilme </a:t>
            </a:r>
            <a:r>
              <a:rPr lang="tr-TR" dirty="0" smtClean="0"/>
              <a:t>miktarı</a:t>
            </a:r>
          </a:p>
          <a:p>
            <a:r>
              <a:rPr lang="tr-TR" dirty="0" smtClean="0"/>
              <a:t>Hipoaktif</a:t>
            </a:r>
            <a:r>
              <a:rPr lang="tr-TR" dirty="0"/>
              <a:t>: Rölatif olarak daha az tutan, daha açık veya beyaza yakın görülür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Hiperaktif</a:t>
            </a:r>
            <a:r>
              <a:rPr lang="tr-TR" dirty="0"/>
              <a:t>: Daha fazla tutan, daha koyu veya siyaha yakın görülür.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788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Kalp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6"/>
            <a:ext cx="9601196" cy="377351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Kalp</a:t>
            </a:r>
            <a:r>
              <a:rPr lang="en-US" dirty="0"/>
              <a:t>, </a:t>
            </a:r>
            <a:r>
              <a:rPr lang="en-US" dirty="0" err="1"/>
              <a:t>gerçekte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pompadan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: </a:t>
            </a:r>
            <a:r>
              <a:rPr lang="en-US" dirty="0" err="1"/>
              <a:t>Akciğerlere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pompalayan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organlara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pompalayan</a:t>
            </a:r>
            <a:r>
              <a:rPr lang="en-US" dirty="0"/>
              <a:t> sol </a:t>
            </a:r>
            <a:r>
              <a:rPr lang="en-US" dirty="0" err="1"/>
              <a:t>kalp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Bunların</a:t>
            </a:r>
            <a:r>
              <a:rPr lang="en-US" dirty="0"/>
              <a:t> her </a:t>
            </a:r>
            <a:r>
              <a:rPr lang="en-US" dirty="0" err="1"/>
              <a:t>biri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atriyum</a:t>
            </a:r>
            <a:r>
              <a:rPr lang="en-US" dirty="0"/>
              <a:t> (</a:t>
            </a:r>
            <a:r>
              <a:rPr lang="en-US" dirty="0" err="1"/>
              <a:t>kulakçık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ventrikülden</a:t>
            </a:r>
            <a:r>
              <a:rPr lang="en-US" dirty="0"/>
              <a:t> (</a:t>
            </a:r>
            <a:r>
              <a:rPr lang="en-US" dirty="0" err="1"/>
              <a:t>karıncık</a:t>
            </a:r>
            <a:r>
              <a:rPr lang="en-US" dirty="0"/>
              <a:t>)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bölmeli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atım</a:t>
            </a:r>
            <a:r>
              <a:rPr lang="en-US" dirty="0"/>
              <a:t> </a:t>
            </a:r>
            <a:r>
              <a:rPr lang="en-US" dirty="0" err="1"/>
              <a:t>pompasıdır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Atriyum</a:t>
            </a:r>
            <a:r>
              <a:rPr lang="en-US" dirty="0"/>
              <a:t>,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zayıf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hazırlayıcı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(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) </a:t>
            </a:r>
            <a:r>
              <a:rPr lang="en-US" dirty="0" err="1"/>
              <a:t>işlevi</a:t>
            </a:r>
            <a:r>
              <a:rPr lang="en-US" dirty="0"/>
              <a:t> </a:t>
            </a:r>
            <a:r>
              <a:rPr lang="en-US" dirty="0" err="1"/>
              <a:t>görür</a:t>
            </a:r>
            <a:r>
              <a:rPr lang="en-US" dirty="0"/>
              <a:t>.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görevi</a:t>
            </a:r>
            <a:r>
              <a:rPr lang="en-US" dirty="0"/>
              <a:t>,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/>
              <a:t>yöneltmektir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Ventrikül</a:t>
            </a:r>
            <a:r>
              <a:rPr lang="en-US" dirty="0" smtClean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akciğer</a:t>
            </a:r>
            <a:r>
              <a:rPr lang="en-US" dirty="0"/>
              <a:t> (</a:t>
            </a:r>
            <a:r>
              <a:rPr lang="en-US" dirty="0" err="1"/>
              <a:t>pulmoner</a:t>
            </a:r>
            <a:r>
              <a:rPr lang="en-US" dirty="0"/>
              <a:t>)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periferik</a:t>
            </a:r>
            <a:r>
              <a:rPr lang="en-US" dirty="0"/>
              <a:t> </a:t>
            </a:r>
            <a:r>
              <a:rPr lang="en-US" dirty="0" err="1"/>
              <a:t>dolaşıma</a:t>
            </a:r>
            <a:r>
              <a:rPr lang="en-US" dirty="0"/>
              <a:t> </a:t>
            </a:r>
            <a:r>
              <a:rPr lang="en-US" dirty="0" err="1"/>
              <a:t>iten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kuvveti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 </a:t>
            </a:r>
            <a:r>
              <a:rPr lang="en-US" dirty="0" err="1"/>
              <a:t>Kalpteki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mekanizma</a:t>
            </a:r>
            <a:r>
              <a:rPr lang="en-US" dirty="0"/>
              <a:t>, </a:t>
            </a:r>
            <a:r>
              <a:rPr lang="en-US" dirty="0" err="1"/>
              <a:t>kalbin</a:t>
            </a:r>
            <a:r>
              <a:rPr lang="en-US" dirty="0"/>
              <a:t> </a:t>
            </a:r>
            <a:r>
              <a:rPr lang="en-US" dirty="0" err="1"/>
              <a:t>ritmikliğini</a:t>
            </a:r>
            <a:r>
              <a:rPr lang="en-US" dirty="0"/>
              <a:t> (</a:t>
            </a:r>
            <a:r>
              <a:rPr lang="en-US" dirty="0" err="1"/>
              <a:t>ritmik</a:t>
            </a:r>
            <a:r>
              <a:rPr lang="en-US" dirty="0"/>
              <a:t> </a:t>
            </a:r>
            <a:r>
              <a:rPr lang="en-US" dirty="0" err="1"/>
              <a:t>uyarılar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</a:t>
            </a:r>
            <a:r>
              <a:rPr lang="en-US" dirty="0" err="1"/>
              <a:t>yeteneği</a:t>
            </a:r>
            <a:r>
              <a:rPr lang="en-US" dirty="0"/>
              <a:t>) </a:t>
            </a:r>
            <a:r>
              <a:rPr lang="en-US" dirty="0" err="1"/>
              <a:t>sağlar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Aksiyon</a:t>
            </a:r>
            <a:r>
              <a:rPr lang="en-US" dirty="0" smtClean="0"/>
              <a:t> </a:t>
            </a:r>
            <a:r>
              <a:rPr lang="en-US" dirty="0" err="1"/>
              <a:t>potansiyellerini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ileterek</a:t>
            </a:r>
            <a:r>
              <a:rPr lang="en-US" dirty="0"/>
              <a:t> </a:t>
            </a:r>
            <a:r>
              <a:rPr lang="en-US" dirty="0" err="1"/>
              <a:t>ritmik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atımlarına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2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Göğüste</a:t>
            </a:r>
            <a:r>
              <a:rPr lang="en-US" b="1" dirty="0"/>
              <a:t> </a:t>
            </a:r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Etrafındaki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Akımları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63207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A</a:t>
            </a:r>
            <a:r>
              <a:rPr lang="en-US" dirty="0" err="1" smtClean="0"/>
              <a:t>kım</a:t>
            </a:r>
            <a:r>
              <a:rPr lang="en-US" dirty="0"/>
              <a:t>, normal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kalpte</a:t>
            </a:r>
            <a:r>
              <a:rPr lang="en-US" dirty="0"/>
              <a:t> </a:t>
            </a:r>
            <a:r>
              <a:rPr lang="en-US" dirty="0" err="1"/>
              <a:t>negatiften</a:t>
            </a:r>
            <a:r>
              <a:rPr lang="en-US" dirty="0"/>
              <a:t> </a:t>
            </a:r>
            <a:r>
              <a:rPr lang="en-US" dirty="0" err="1"/>
              <a:t>pozitife</a:t>
            </a:r>
            <a:r>
              <a:rPr lang="en-US" dirty="0"/>
              <a:t>, </a:t>
            </a:r>
            <a:r>
              <a:rPr lang="en-US" dirty="0" err="1"/>
              <a:t>depolarizasyon</a:t>
            </a:r>
            <a:r>
              <a:rPr lang="en-US" dirty="0"/>
              <a:t> </a:t>
            </a:r>
            <a:r>
              <a:rPr lang="en-US" dirty="0" err="1"/>
              <a:t>döngüsünün</a:t>
            </a:r>
            <a:r>
              <a:rPr lang="en-US" dirty="0"/>
              <a:t> en son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tamamı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çoğunlukla</a:t>
            </a:r>
            <a:r>
              <a:rPr lang="en-US" dirty="0"/>
              <a:t> </a:t>
            </a:r>
            <a:r>
              <a:rPr lang="en-US" dirty="0" err="1"/>
              <a:t>tabandan</a:t>
            </a:r>
            <a:r>
              <a:rPr lang="en-US" dirty="0"/>
              <a:t> </a:t>
            </a:r>
            <a:r>
              <a:rPr lang="en-US" dirty="0" err="1"/>
              <a:t>apekse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Dolayısıyla</a:t>
            </a:r>
            <a:r>
              <a:rPr lang="en-US" dirty="0" smtClean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gösterildiği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yüzeyine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voltmetre</a:t>
            </a:r>
            <a:r>
              <a:rPr lang="en-US" dirty="0"/>
              <a:t> </a:t>
            </a:r>
            <a:r>
              <a:rPr lang="en-US" dirty="0" err="1"/>
              <a:t>bağlanırsa</a:t>
            </a:r>
            <a:r>
              <a:rPr lang="en-US" dirty="0"/>
              <a:t> </a:t>
            </a:r>
            <a:r>
              <a:rPr lang="en-US" dirty="0" err="1"/>
              <a:t>tabana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elektrot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apekse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elektrot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voltmetre</a:t>
            </a:r>
            <a:r>
              <a:rPr lang="en-US" dirty="0"/>
              <a:t> </a:t>
            </a:r>
            <a:r>
              <a:rPr lang="en-US" dirty="0" err="1"/>
              <a:t>elektrokardiyogramda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yapacaktır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Normal </a:t>
            </a:r>
            <a:r>
              <a:rPr lang="en-US" dirty="0" err="1"/>
              <a:t>bir</a:t>
            </a:r>
            <a:r>
              <a:rPr lang="en-US" dirty="0"/>
              <a:t> EKG </a:t>
            </a:r>
            <a:r>
              <a:rPr lang="en-US" dirty="0" err="1"/>
              <a:t>cihazı</a:t>
            </a:r>
            <a:r>
              <a:rPr lang="en-US" dirty="0"/>
              <a:t> </a:t>
            </a:r>
            <a:r>
              <a:rPr lang="en-US" dirty="0" err="1"/>
              <a:t>çıktısında</a:t>
            </a:r>
            <a:r>
              <a:rPr lang="en-US" dirty="0"/>
              <a:t> QRS </a:t>
            </a:r>
            <a:r>
              <a:rPr lang="en-US" dirty="0" err="1"/>
              <a:t>kompleksi</a:t>
            </a:r>
            <a:r>
              <a:rPr lang="en-US" dirty="0"/>
              <a:t> 1-2 </a:t>
            </a:r>
            <a:r>
              <a:rPr lang="en-US" dirty="0" err="1"/>
              <a:t>mV’tur</a:t>
            </a:r>
            <a:r>
              <a:rPr lang="en-US" dirty="0"/>
              <a:t>.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432" y="2560638"/>
            <a:ext cx="361863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0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Göğüste</a:t>
            </a:r>
            <a:r>
              <a:rPr lang="en-US" b="1" dirty="0"/>
              <a:t> </a:t>
            </a:r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Etrafındaki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Akımları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Resimde</a:t>
            </a:r>
            <a:r>
              <a:rPr lang="en-US" dirty="0" smtClean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kasının</a:t>
            </a:r>
            <a:r>
              <a:rPr lang="en-US" dirty="0"/>
              <a:t> </a:t>
            </a:r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yerleşimi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Çoğunluğu</a:t>
            </a:r>
            <a:r>
              <a:rPr lang="en-US" dirty="0" smtClean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dolu</a:t>
            </a:r>
            <a:r>
              <a:rPr lang="en-US" dirty="0"/>
              <a:t> </a:t>
            </a:r>
            <a:r>
              <a:rPr lang="en-US" dirty="0" err="1"/>
              <a:t>olsa</a:t>
            </a:r>
            <a:r>
              <a:rPr lang="en-US" dirty="0"/>
              <a:t> da </a:t>
            </a:r>
            <a:r>
              <a:rPr lang="en-US" dirty="0" err="1"/>
              <a:t>akciğerler</a:t>
            </a:r>
            <a:r>
              <a:rPr lang="en-US" dirty="0"/>
              <a:t> bile </a:t>
            </a:r>
            <a:r>
              <a:rPr lang="en-US" dirty="0" err="1"/>
              <a:t>şaşırtıcı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</a:t>
            </a:r>
            <a:r>
              <a:rPr lang="en-US" dirty="0" err="1"/>
              <a:t>iletkendirler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Kalbi</a:t>
            </a:r>
            <a:r>
              <a:rPr lang="en-US" dirty="0" smtClean="0"/>
              <a:t> </a:t>
            </a:r>
            <a:r>
              <a:rPr lang="en-US" dirty="0" err="1"/>
              <a:t>çevreleyen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dokulardaki</a:t>
            </a:r>
            <a:r>
              <a:rPr lang="en-US" dirty="0"/>
              <a:t> </a:t>
            </a:r>
            <a:r>
              <a:rPr lang="en-US" dirty="0" err="1"/>
              <a:t>sıvılar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elektriği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iletirler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Dolayısıyla</a:t>
            </a:r>
            <a:r>
              <a:rPr lang="en-US" dirty="0" smtClean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gerçekte</a:t>
            </a:r>
            <a:r>
              <a:rPr lang="en-US" dirty="0"/>
              <a:t> </a:t>
            </a:r>
            <a:r>
              <a:rPr lang="en-US" dirty="0" err="1"/>
              <a:t>iletken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ortamda</a:t>
            </a:r>
            <a:r>
              <a:rPr lang="en-US" dirty="0"/>
              <a:t> </a:t>
            </a:r>
            <a:r>
              <a:rPr lang="en-US" dirty="0" err="1"/>
              <a:t>asılı</a:t>
            </a:r>
            <a:r>
              <a:rPr lang="en-US" dirty="0"/>
              <a:t> </a:t>
            </a:r>
            <a:r>
              <a:rPr lang="en-US" dirty="0" err="1"/>
              <a:t>durmaktadır</a:t>
            </a:r>
            <a:r>
              <a:rPr lang="en-US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432" y="2560638"/>
            <a:ext cx="361863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Ventrikül</a:t>
            </a:r>
            <a:r>
              <a:rPr lang="en-US" b="1" dirty="0"/>
              <a:t> </a:t>
            </a:r>
            <a:r>
              <a:rPr lang="en-US" b="1" dirty="0" err="1"/>
              <a:t>Fibrilasyonu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0349" y="3743578"/>
            <a:ext cx="4189882" cy="12405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256898" cy="331012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aritmilerinin</a:t>
            </a:r>
            <a:r>
              <a:rPr lang="en-US" dirty="0"/>
              <a:t> en </a:t>
            </a:r>
            <a:r>
              <a:rPr lang="en-US" dirty="0" err="1"/>
              <a:t>ciddisi</a:t>
            </a:r>
            <a:r>
              <a:rPr lang="en-US" dirty="0"/>
              <a:t>, </a:t>
            </a:r>
            <a:r>
              <a:rPr lang="en-US" dirty="0" err="1"/>
              <a:t>anında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edilmediği</a:t>
            </a:r>
            <a:r>
              <a:rPr lang="en-US" dirty="0"/>
              <a:t> </a:t>
            </a:r>
            <a:r>
              <a:rPr lang="en-US" dirty="0" err="1"/>
              <a:t>takdirde</a:t>
            </a:r>
            <a:r>
              <a:rPr lang="en-US" dirty="0"/>
              <a:t> </a:t>
            </a:r>
            <a:r>
              <a:rPr lang="en-US" dirty="0" err="1"/>
              <a:t>daima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ölüme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 smtClean="0"/>
              <a:t>fibrilasyonudur</a:t>
            </a:r>
            <a:r>
              <a:rPr lang="tr-TR" dirty="0" smtClean="0"/>
              <a:t>.</a:t>
            </a:r>
          </a:p>
          <a:p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fibrilasyonu</a:t>
            </a:r>
            <a:r>
              <a:rPr lang="en-US" dirty="0"/>
              <a:t>,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 </a:t>
            </a:r>
            <a:r>
              <a:rPr lang="en-US" dirty="0" err="1"/>
              <a:t>kitlesi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tehlikeli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dolaşan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uyarılarının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kasının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bölümünü</a:t>
            </a:r>
            <a:r>
              <a:rPr lang="en-US" dirty="0"/>
              <a:t>,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bölümünü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başkasını</a:t>
            </a:r>
            <a:r>
              <a:rPr lang="en-US" dirty="0"/>
              <a:t> </a:t>
            </a:r>
            <a:r>
              <a:rPr lang="en-US" dirty="0" err="1"/>
              <a:t>uyararak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kendilerini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beslemeleri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kasını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durmadan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uyarmalarına</a:t>
            </a:r>
            <a:r>
              <a:rPr lang="en-US" dirty="0"/>
              <a:t> </a:t>
            </a:r>
            <a:r>
              <a:rPr lang="en-US" dirty="0" err="1" smtClean="0"/>
              <a:t>bağlıdır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1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Ventrikül</a:t>
            </a:r>
            <a:r>
              <a:rPr lang="en-US" b="1" dirty="0"/>
              <a:t> </a:t>
            </a:r>
            <a:r>
              <a:rPr lang="en-US" b="1" dirty="0" err="1"/>
              <a:t>Fibrilasyonu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0349" y="3743578"/>
            <a:ext cx="4189882" cy="12405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485623"/>
            <a:ext cx="5514476" cy="396669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etken</a:t>
            </a:r>
            <a:r>
              <a:rPr lang="en-US" dirty="0"/>
              <a:t>,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fibrilasyonunu</a:t>
            </a:r>
            <a:r>
              <a:rPr lang="en-US" dirty="0"/>
              <a:t> </a:t>
            </a:r>
            <a:r>
              <a:rPr lang="en-US" dirty="0" err="1"/>
              <a:t>başlatabilir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saniye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normal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atımı</a:t>
            </a:r>
            <a:r>
              <a:rPr lang="en-US" dirty="0"/>
              <a:t> </a:t>
            </a:r>
            <a:r>
              <a:rPr lang="en-US" dirty="0" err="1"/>
              <a:t>gerçekleşmişken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saniye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ventriküller</a:t>
            </a:r>
            <a:r>
              <a:rPr lang="en-US" dirty="0"/>
              <a:t> </a:t>
            </a:r>
            <a:r>
              <a:rPr lang="en-US" dirty="0" err="1"/>
              <a:t>fibrile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Fibrilasyonu</a:t>
            </a:r>
            <a:r>
              <a:rPr lang="en-US" dirty="0" smtClean="0"/>
              <a:t> </a:t>
            </a:r>
            <a:r>
              <a:rPr lang="en-US" dirty="0" err="1"/>
              <a:t>başlatabilecek</a:t>
            </a:r>
            <a:r>
              <a:rPr lang="en-US" dirty="0"/>
              <a:t> 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nedenler</a:t>
            </a:r>
            <a:r>
              <a:rPr lang="en-US" dirty="0"/>
              <a:t>; (1) </a:t>
            </a:r>
            <a:r>
              <a:rPr lang="en-US" dirty="0" err="1"/>
              <a:t>kalbin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şokuna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kalması</a:t>
            </a:r>
            <a:r>
              <a:rPr lang="en-US" dirty="0"/>
              <a:t>, (2)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kasının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özelleşmiş</a:t>
            </a:r>
            <a:r>
              <a:rPr lang="en-US" dirty="0"/>
              <a:t> </a:t>
            </a:r>
            <a:r>
              <a:rPr lang="en-US" dirty="0" err="1"/>
              <a:t>ileti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her </a:t>
            </a:r>
            <a:r>
              <a:rPr lang="en-US" dirty="0" err="1"/>
              <a:t>ikisinin</a:t>
            </a:r>
            <a:r>
              <a:rPr lang="en-US" dirty="0"/>
              <a:t> </a:t>
            </a:r>
            <a:r>
              <a:rPr lang="en-US" dirty="0" err="1"/>
              <a:t>iskemisidir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İskemi</a:t>
            </a:r>
            <a:r>
              <a:rPr lang="en-US" dirty="0"/>
              <a:t>; </a:t>
            </a:r>
            <a:r>
              <a:rPr lang="en-US" dirty="0" err="1"/>
              <a:t>besleyen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akımının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595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Kan </a:t>
            </a:r>
            <a:r>
              <a:rPr lang="en-US" b="1" dirty="0" err="1" smtClean="0"/>
              <a:t>Dolaşım</a:t>
            </a:r>
            <a:r>
              <a:rPr lang="tr-TR" b="1" dirty="0" smtClean="0"/>
              <a:t>ı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görevi</a:t>
            </a:r>
            <a:r>
              <a:rPr lang="en-US" dirty="0"/>
              <a:t>; </a:t>
            </a:r>
            <a:r>
              <a:rPr lang="en-US" dirty="0" err="1"/>
              <a:t>besinleri</a:t>
            </a:r>
            <a:r>
              <a:rPr lang="en-US" dirty="0"/>
              <a:t> </a:t>
            </a:r>
            <a:r>
              <a:rPr lang="en-US" dirty="0" err="1"/>
              <a:t>dokulara</a:t>
            </a:r>
            <a:r>
              <a:rPr lang="en-US" dirty="0"/>
              <a:t> </a:t>
            </a:r>
            <a:r>
              <a:rPr lang="en-US" dirty="0" err="1"/>
              <a:t>taşımak</a:t>
            </a:r>
            <a:r>
              <a:rPr lang="en-US" dirty="0"/>
              <a:t>,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maddeleri</a:t>
            </a:r>
            <a:r>
              <a:rPr lang="en-US" dirty="0"/>
              <a:t> </a:t>
            </a:r>
            <a:r>
              <a:rPr lang="en-US" dirty="0" err="1"/>
              <a:t>dokulardan</a:t>
            </a:r>
            <a:r>
              <a:rPr lang="en-US" dirty="0"/>
              <a:t> </a:t>
            </a:r>
            <a:r>
              <a:rPr lang="en-US" dirty="0" err="1"/>
              <a:t>uzaklaştırmak</a:t>
            </a:r>
            <a:r>
              <a:rPr lang="en-US" dirty="0"/>
              <a:t>, </a:t>
            </a:r>
            <a:r>
              <a:rPr lang="en-US" dirty="0" err="1"/>
              <a:t>hormonları</a:t>
            </a:r>
            <a:r>
              <a:rPr lang="en-US" dirty="0"/>
              <a:t>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bölümünden</a:t>
            </a:r>
            <a:r>
              <a:rPr lang="en-US" dirty="0"/>
              <a:t> </a:t>
            </a:r>
            <a:r>
              <a:rPr lang="en-US" dirty="0" err="1"/>
              <a:t>diğerine</a:t>
            </a:r>
            <a:r>
              <a:rPr lang="en-US" dirty="0"/>
              <a:t> </a:t>
            </a:r>
            <a:r>
              <a:rPr lang="en-US" dirty="0" err="1"/>
              <a:t>taşımak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hücrelerin</a:t>
            </a:r>
            <a:r>
              <a:rPr lang="en-US" dirty="0"/>
              <a:t> optimal </a:t>
            </a:r>
            <a:r>
              <a:rPr lang="en-US" dirty="0" err="1"/>
              <a:t>işlev</a:t>
            </a:r>
            <a:r>
              <a:rPr lang="en-US" dirty="0"/>
              <a:t> </a:t>
            </a:r>
            <a:r>
              <a:rPr lang="en-US" dirty="0" err="1"/>
              <a:t>görebilmesi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yaşayabilmesi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sıvılarında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çevreyi</a:t>
            </a:r>
            <a:r>
              <a:rPr lang="en-US" dirty="0"/>
              <a:t> </a:t>
            </a:r>
            <a:r>
              <a:rPr lang="en-US" dirty="0" err="1"/>
              <a:t>korumak</a:t>
            </a:r>
            <a:r>
              <a:rPr lang="en-US" dirty="0"/>
              <a:t>,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dokuların</a:t>
            </a:r>
            <a:r>
              <a:rPr lang="en-US" dirty="0"/>
              <a:t> </a:t>
            </a:r>
            <a:r>
              <a:rPr lang="en-US" dirty="0" err="1"/>
              <a:t>gereksinimini</a:t>
            </a:r>
            <a:r>
              <a:rPr lang="en-US" dirty="0"/>
              <a:t> </a:t>
            </a:r>
            <a:r>
              <a:rPr lang="en-US" dirty="0" err="1"/>
              <a:t>karşılamaktır</a:t>
            </a:r>
            <a:r>
              <a:rPr lang="en-US" dirty="0"/>
              <a:t>. </a:t>
            </a:r>
          </a:p>
          <a:p>
            <a:r>
              <a:rPr lang="en-US" dirty="0" err="1"/>
              <a:t>Bazen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akımının</a:t>
            </a:r>
            <a:r>
              <a:rPr lang="en-US" dirty="0"/>
              <a:t> </a:t>
            </a:r>
            <a:r>
              <a:rPr lang="en-US" dirty="0" err="1"/>
              <a:t>dokuların</a:t>
            </a:r>
            <a:r>
              <a:rPr lang="en-US" dirty="0"/>
              <a:t> </a:t>
            </a:r>
            <a:r>
              <a:rPr lang="en-US" dirty="0" err="1"/>
              <a:t>ihtiyacına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edildiğini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dolaşımdaki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damarlarda</a:t>
            </a:r>
            <a:r>
              <a:rPr lang="en-US" dirty="0"/>
              <a:t> </a:t>
            </a:r>
            <a:r>
              <a:rPr lang="en-US" dirty="0" err="1"/>
              <a:t>ilerletmek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debisi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arteryel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edildiğini</a:t>
            </a:r>
            <a:r>
              <a:rPr lang="en-US" dirty="0"/>
              <a:t> </a:t>
            </a:r>
            <a:r>
              <a:rPr lang="en-US" dirty="0" err="1"/>
              <a:t>anlamak</a:t>
            </a:r>
            <a:r>
              <a:rPr lang="en-US" dirty="0"/>
              <a:t> </a:t>
            </a:r>
            <a:r>
              <a:rPr lang="en-US" dirty="0" err="1"/>
              <a:t>zordur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/>
              <a:t>hacmini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mekanizmalar</a:t>
            </a:r>
            <a:r>
              <a:rPr lang="en-US" dirty="0"/>
              <a:t> </a:t>
            </a:r>
            <a:r>
              <a:rPr lang="en-US" dirty="0" err="1"/>
              <a:t>nelerdir</a:t>
            </a:r>
            <a:r>
              <a:rPr lang="en-US" dirty="0"/>
              <a:t>,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fonksiyonları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ilişkisi</a:t>
            </a:r>
            <a:r>
              <a:rPr lang="en-US" dirty="0"/>
              <a:t> </a:t>
            </a:r>
            <a:r>
              <a:rPr lang="en-US" dirty="0" err="1"/>
              <a:t>nedir</a:t>
            </a:r>
            <a:r>
              <a:rPr lang="en-US" dirty="0"/>
              <a:t> </a:t>
            </a:r>
            <a:r>
              <a:rPr lang="en-US" dirty="0" err="1"/>
              <a:t>bunları</a:t>
            </a:r>
            <a:r>
              <a:rPr lang="en-US" dirty="0"/>
              <a:t> </a:t>
            </a:r>
            <a:r>
              <a:rPr lang="en-US" dirty="0" err="1"/>
              <a:t>inceleyelim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95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Dolaşımın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Karakteristikleri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882896" cy="381472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; </a:t>
            </a:r>
            <a:r>
              <a:rPr lang="en-US" dirty="0" err="1" smtClean="0"/>
              <a:t>Şekil</a:t>
            </a:r>
            <a:r>
              <a:rPr lang="tr-TR" dirty="0" smtClean="0"/>
              <a:t>d</a:t>
            </a:r>
            <a:r>
              <a:rPr lang="en-US" dirty="0" smtClean="0"/>
              <a:t>e </a:t>
            </a:r>
            <a:r>
              <a:rPr lang="en-US" dirty="0" err="1"/>
              <a:t>gösterildiği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bölümde</a:t>
            </a:r>
            <a:r>
              <a:rPr lang="en-US" dirty="0"/>
              <a:t> </a:t>
            </a:r>
            <a:r>
              <a:rPr lang="en-US" dirty="0" err="1"/>
              <a:t>incelenir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akciğerler</a:t>
            </a:r>
            <a:r>
              <a:rPr lang="en-US" dirty="0"/>
              <a:t> </a:t>
            </a:r>
            <a:r>
              <a:rPr lang="en-US" dirty="0" err="1"/>
              <a:t>dışındaki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dokularının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ihtiyacını</a:t>
            </a:r>
            <a:r>
              <a:rPr lang="en-US" dirty="0"/>
              <a:t> </a:t>
            </a:r>
            <a:r>
              <a:rPr lang="en-US" dirty="0" err="1"/>
              <a:t>karşıladığı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periferik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diye</a:t>
            </a:r>
            <a:r>
              <a:rPr lang="en-US" dirty="0"/>
              <a:t> de </a:t>
            </a:r>
            <a:r>
              <a:rPr lang="en-US" dirty="0" err="1"/>
              <a:t>bilinir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Vücuttaki</a:t>
            </a:r>
            <a:r>
              <a:rPr lang="en-US" dirty="0" smtClean="0"/>
              <a:t> </a:t>
            </a:r>
            <a:r>
              <a:rPr lang="en-US" dirty="0"/>
              <a:t>her </a:t>
            </a:r>
            <a:r>
              <a:rPr lang="en-US" dirty="0" err="1"/>
              <a:t>dokunun</a:t>
            </a:r>
            <a:r>
              <a:rPr lang="en-US" dirty="0"/>
              <a:t> </a:t>
            </a:r>
            <a:r>
              <a:rPr lang="en-US" dirty="0" err="1"/>
              <a:t>damar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birtakım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özellikler</a:t>
            </a:r>
            <a:r>
              <a:rPr lang="en-US" dirty="0"/>
              <a:t> </a:t>
            </a:r>
            <a:r>
              <a:rPr lang="en-US" dirty="0" err="1"/>
              <a:t>göstermekle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damarların</a:t>
            </a:r>
            <a:r>
              <a:rPr lang="en-US" dirty="0"/>
              <a:t> </a:t>
            </a:r>
            <a:r>
              <a:rPr lang="en-US" dirty="0" err="1"/>
              <a:t>fonksiyonları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prensipler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bölümlerine</a:t>
            </a:r>
            <a:r>
              <a:rPr lang="en-US" dirty="0"/>
              <a:t> </a:t>
            </a:r>
            <a:r>
              <a:rPr lang="en-US" dirty="0" err="1"/>
              <a:t>uygulanabilir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056" y="2560319"/>
            <a:ext cx="3208347" cy="36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Dolaşımın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Karakteristikleri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882896" cy="381472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Dolaşımdaki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en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,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venlerde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Vücuttaki</a:t>
            </a:r>
            <a:r>
              <a:rPr lang="en-US" dirty="0" smtClean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%84' ü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dolaşımda</a:t>
            </a:r>
            <a:r>
              <a:rPr lang="en-US" dirty="0"/>
              <a:t>, %16'sı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akciğer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kalpte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dolaşımda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%84'ün; %64'ü </a:t>
            </a:r>
            <a:r>
              <a:rPr lang="en-US" dirty="0" err="1"/>
              <a:t>venlerde</a:t>
            </a:r>
            <a:r>
              <a:rPr lang="en-US" dirty="0"/>
              <a:t>, %13'ü </a:t>
            </a:r>
            <a:r>
              <a:rPr lang="en-US" dirty="0" err="1"/>
              <a:t>arterlerde</a:t>
            </a:r>
            <a:r>
              <a:rPr lang="en-US" dirty="0"/>
              <a:t>, %7'si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arteriyol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kapillerde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/>
              <a:t>kanın</a:t>
            </a:r>
            <a:r>
              <a:rPr lang="en-US" dirty="0"/>
              <a:t> %7’si </a:t>
            </a:r>
            <a:r>
              <a:rPr lang="en-US" dirty="0" err="1"/>
              <a:t>kalpte</a:t>
            </a:r>
            <a:r>
              <a:rPr lang="en-US" dirty="0"/>
              <a:t>, %9’u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damarlarda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056" y="2560319"/>
            <a:ext cx="3208347" cy="36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Bölümlerinde</a:t>
            </a:r>
            <a:r>
              <a:rPr lang="en-US" dirty="0"/>
              <a:t> </a:t>
            </a:r>
            <a:r>
              <a:rPr lang="en-US" dirty="0" err="1"/>
              <a:t>Basınçlar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259" y="2782888"/>
            <a:ext cx="8045279" cy="33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6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Bölümlerinde</a:t>
            </a:r>
            <a:r>
              <a:rPr lang="en-US" dirty="0"/>
              <a:t> </a:t>
            </a:r>
            <a:r>
              <a:rPr lang="en-US" dirty="0" err="1"/>
              <a:t>Basınçlar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Kalp</a:t>
            </a:r>
            <a:r>
              <a:rPr lang="en-US" dirty="0"/>
              <a:t>,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aorta </a:t>
            </a:r>
            <a:r>
              <a:rPr lang="en-US" dirty="0" err="1"/>
              <a:t>pompaladığı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aorttaki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100 mmHg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değerdedir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/>
              <a:t>yandan</a:t>
            </a:r>
            <a:r>
              <a:rPr lang="en-US" dirty="0"/>
              <a:t> </a:t>
            </a:r>
            <a:r>
              <a:rPr lang="en-US" dirty="0" err="1"/>
              <a:t>kalbin</a:t>
            </a:r>
            <a:r>
              <a:rPr lang="en-US" dirty="0"/>
              <a:t> </a:t>
            </a:r>
            <a:r>
              <a:rPr lang="en-US" dirty="0" err="1"/>
              <a:t>pompalama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pulsatil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 </a:t>
            </a:r>
            <a:r>
              <a:rPr lang="en-US" dirty="0" err="1"/>
              <a:t>grafikte</a:t>
            </a:r>
            <a:r>
              <a:rPr lang="en-US" dirty="0"/>
              <a:t> </a:t>
            </a:r>
            <a:r>
              <a:rPr lang="en-US" dirty="0" err="1"/>
              <a:t>görüldüğü</a:t>
            </a:r>
            <a:r>
              <a:rPr lang="en-US" dirty="0"/>
              <a:t>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arteryel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, 120 </a:t>
            </a:r>
            <a:r>
              <a:rPr lang="en-US" dirty="0" err="1"/>
              <a:t>mmHg'lik</a:t>
            </a:r>
            <a:r>
              <a:rPr lang="en-US" dirty="0"/>
              <a:t> </a:t>
            </a:r>
            <a:r>
              <a:rPr lang="en-US" dirty="0" err="1"/>
              <a:t>sistolik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80 </a:t>
            </a:r>
            <a:r>
              <a:rPr lang="en-US" dirty="0" err="1"/>
              <a:t>mmHg'lik</a:t>
            </a:r>
            <a:r>
              <a:rPr lang="en-US" dirty="0"/>
              <a:t> </a:t>
            </a:r>
            <a:r>
              <a:rPr lang="en-US" dirty="0" err="1"/>
              <a:t>diyastolik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değişir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/>
              <a:t>Kan</a:t>
            </a:r>
            <a:r>
              <a:rPr lang="en-US" dirty="0"/>
              <a:t>,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dolaşımda</a:t>
            </a:r>
            <a:r>
              <a:rPr lang="en-US" dirty="0"/>
              <a:t> </a:t>
            </a:r>
            <a:r>
              <a:rPr lang="en-US" dirty="0" err="1"/>
              <a:t>ilerledikçe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giderek</a:t>
            </a:r>
            <a:r>
              <a:rPr lang="en-US" dirty="0"/>
              <a:t> </a:t>
            </a:r>
            <a:r>
              <a:rPr lang="en-US" dirty="0" err="1"/>
              <a:t>düşer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kalbin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atriyumuna</a:t>
            </a:r>
            <a:r>
              <a:rPr lang="en-US" dirty="0"/>
              <a:t> </a:t>
            </a:r>
            <a:r>
              <a:rPr lang="en-US" dirty="0" err="1"/>
              <a:t>boşaldığı</a:t>
            </a:r>
            <a:r>
              <a:rPr lang="en-US" dirty="0"/>
              <a:t> vena </a:t>
            </a:r>
            <a:r>
              <a:rPr lang="en-US" dirty="0" err="1"/>
              <a:t>kavaların</a:t>
            </a:r>
            <a:r>
              <a:rPr lang="en-US" dirty="0"/>
              <a:t> </a:t>
            </a:r>
            <a:r>
              <a:rPr lang="en-US" dirty="0" err="1"/>
              <a:t>sonuna</a:t>
            </a:r>
            <a:r>
              <a:rPr lang="en-US" dirty="0"/>
              <a:t> </a:t>
            </a:r>
            <a:r>
              <a:rPr lang="en-US" dirty="0" err="1"/>
              <a:t>ulaşıldığında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0 mmHg </a:t>
            </a:r>
            <a:r>
              <a:rPr lang="en-US" dirty="0" err="1"/>
              <a:t>olur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53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Bölümlerinde</a:t>
            </a:r>
            <a:r>
              <a:rPr lang="en-US" dirty="0"/>
              <a:t> </a:t>
            </a:r>
            <a:r>
              <a:rPr lang="en-US" dirty="0" err="1"/>
              <a:t>Basınçlar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kapillerlerdeki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, </a:t>
            </a:r>
            <a:r>
              <a:rPr lang="en-US" dirty="0" err="1"/>
              <a:t>arteriyoler</a:t>
            </a:r>
            <a:r>
              <a:rPr lang="en-US" dirty="0"/>
              <a:t> </a:t>
            </a:r>
            <a:r>
              <a:rPr lang="en-US" dirty="0" err="1"/>
              <a:t>uçta</a:t>
            </a:r>
            <a:r>
              <a:rPr lang="en-US" dirty="0"/>
              <a:t> 35 </a:t>
            </a:r>
            <a:r>
              <a:rPr lang="en-US" dirty="0" err="1"/>
              <a:t>mmHg'lik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basınçtan</a:t>
            </a:r>
            <a:r>
              <a:rPr lang="en-US" dirty="0"/>
              <a:t> </a:t>
            </a:r>
            <a:r>
              <a:rPr lang="en-US" dirty="0" err="1"/>
              <a:t>venöz</a:t>
            </a:r>
            <a:r>
              <a:rPr lang="en-US" dirty="0"/>
              <a:t> </a:t>
            </a:r>
            <a:r>
              <a:rPr lang="en-US" dirty="0" err="1"/>
              <a:t>uçtaki</a:t>
            </a:r>
            <a:r>
              <a:rPr lang="en-US" dirty="0"/>
              <a:t> 10 </a:t>
            </a:r>
            <a:r>
              <a:rPr lang="en-US" dirty="0" err="1"/>
              <a:t>mmHg'lik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basınca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değişir</a:t>
            </a:r>
            <a:r>
              <a:rPr lang="en-US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damar</a:t>
            </a:r>
            <a:r>
              <a:rPr lang="en-US" dirty="0"/>
              <a:t> </a:t>
            </a:r>
            <a:r>
              <a:rPr lang="en-US" dirty="0" err="1"/>
              <a:t>yatağının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bölümündeki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fonksiyonel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, </a:t>
            </a:r>
            <a:r>
              <a:rPr lang="en-US" dirty="0" err="1"/>
              <a:t>yaklaşık</a:t>
            </a:r>
            <a:r>
              <a:rPr lang="en-US" dirty="0"/>
              <a:t> 17 </a:t>
            </a:r>
            <a:r>
              <a:rPr lang="en-US" dirty="0" err="1"/>
              <a:t>mmHg'dır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basınç</a:t>
            </a:r>
            <a:r>
              <a:rPr lang="en-US" dirty="0"/>
              <a:t>, </a:t>
            </a:r>
            <a:r>
              <a:rPr lang="en-US" dirty="0" err="1"/>
              <a:t>kapiller</a:t>
            </a:r>
            <a:r>
              <a:rPr lang="en-US" dirty="0"/>
              <a:t> </a:t>
            </a:r>
            <a:r>
              <a:rPr lang="en-US" dirty="0" err="1"/>
              <a:t>porlarından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sızmasına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hâlde</a:t>
            </a:r>
            <a:r>
              <a:rPr lang="en-US" dirty="0"/>
              <a:t> </a:t>
            </a:r>
            <a:r>
              <a:rPr lang="en-US" dirty="0" err="1"/>
              <a:t>besinler</a:t>
            </a:r>
            <a:r>
              <a:rPr lang="en-US" dirty="0"/>
              <a:t> </a:t>
            </a:r>
            <a:r>
              <a:rPr lang="en-US" dirty="0" err="1"/>
              <a:t>kolaylıkla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hücrelerine</a:t>
            </a:r>
            <a:r>
              <a:rPr lang="en-US" dirty="0"/>
              <a:t> </a:t>
            </a:r>
            <a:r>
              <a:rPr lang="en-US" dirty="0" err="1"/>
              <a:t>difüze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146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2328" y="2480190"/>
            <a:ext cx="4696669" cy="37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0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Bölümlerinde</a:t>
            </a:r>
            <a:r>
              <a:rPr lang="en-US" dirty="0"/>
              <a:t> </a:t>
            </a:r>
            <a:r>
              <a:rPr lang="en-US" dirty="0" err="1"/>
              <a:t>Basınçlar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Grafiğin</a:t>
            </a:r>
            <a:r>
              <a:rPr lang="en-US" dirty="0"/>
              <a:t> </a:t>
            </a:r>
            <a:r>
              <a:rPr lang="en-US" dirty="0" err="1"/>
              <a:t>sağında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dolaşımın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bölümlerindeki</a:t>
            </a:r>
            <a:r>
              <a:rPr lang="en-US" dirty="0"/>
              <a:t> </a:t>
            </a:r>
            <a:r>
              <a:rPr lang="en-US" dirty="0" err="1"/>
              <a:t>basınçlar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gösterilmiştir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Pulmoner</a:t>
            </a:r>
            <a:r>
              <a:rPr lang="en-US" dirty="0" smtClean="0"/>
              <a:t> </a:t>
            </a:r>
            <a:r>
              <a:rPr lang="en-US" dirty="0" err="1"/>
              <a:t>arterlerde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, </a:t>
            </a:r>
            <a:r>
              <a:rPr lang="en-US" dirty="0" err="1"/>
              <a:t>aortada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pulsasyonludur</a:t>
            </a:r>
            <a:r>
              <a:rPr lang="en-US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,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düşüktür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Sistolik</a:t>
            </a:r>
            <a:r>
              <a:rPr lang="en-US" dirty="0" smtClean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25 mmHg, </a:t>
            </a:r>
            <a:r>
              <a:rPr lang="en-US" dirty="0" err="1"/>
              <a:t>diyastolik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8 mmHg, </a:t>
            </a:r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arteryel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16 mmHg' dır.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kapiller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7 mmHg' dir. </a:t>
            </a:r>
            <a:endParaRPr lang="tr-TR" dirty="0" smtClean="0"/>
          </a:p>
          <a:p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dakikada</a:t>
            </a:r>
            <a:r>
              <a:rPr lang="en-US" dirty="0"/>
              <a:t> </a:t>
            </a:r>
            <a:r>
              <a:rPr lang="en-US" dirty="0" err="1"/>
              <a:t>akciğerlerden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,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dolaşımdan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aynıdır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8431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  <a:r>
              <a:rPr lang="en-US" dirty="0" err="1"/>
              <a:t>deyimi</a:t>
            </a:r>
            <a:r>
              <a:rPr lang="en-US" dirty="0"/>
              <a:t> </a:t>
            </a:r>
            <a:r>
              <a:rPr lang="en-US" dirty="0" err="1"/>
              <a:t>basitçe</a:t>
            </a:r>
            <a:r>
              <a:rPr lang="en-US" dirty="0"/>
              <a:t> </a:t>
            </a:r>
            <a:r>
              <a:rPr lang="en-US" dirty="0" err="1"/>
              <a:t>dolaşımın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noktasından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, </a:t>
            </a:r>
            <a:r>
              <a:rPr lang="en-US" dirty="0" err="1"/>
              <a:t>dakikada</a:t>
            </a:r>
            <a:r>
              <a:rPr lang="en-US" dirty="0"/>
              <a:t> </a:t>
            </a:r>
            <a:r>
              <a:rPr lang="en-US" dirty="0" err="1"/>
              <a:t>mililitre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litre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belirtilirse</a:t>
            </a:r>
            <a:r>
              <a:rPr lang="en-US" dirty="0"/>
              <a:t> de </a:t>
            </a:r>
            <a:r>
              <a:rPr lang="en-US" dirty="0" err="1"/>
              <a:t>saniyede</a:t>
            </a:r>
            <a:r>
              <a:rPr lang="en-US" dirty="0"/>
              <a:t> </a:t>
            </a:r>
            <a:r>
              <a:rPr lang="en-US" dirty="0" err="1"/>
              <a:t>mililitre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birimi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de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 smtClean="0"/>
              <a:t>edilebilir</a:t>
            </a:r>
            <a:r>
              <a:rPr lang="tr-TR" dirty="0" smtClean="0"/>
              <a:t>.</a:t>
            </a:r>
          </a:p>
          <a:p>
            <a:r>
              <a:rPr lang="en-US" dirty="0" err="1"/>
              <a:t>İstirahat</a:t>
            </a:r>
            <a:r>
              <a:rPr lang="en-US" dirty="0"/>
              <a:t> </a:t>
            </a:r>
            <a:r>
              <a:rPr lang="en-US" dirty="0" err="1"/>
              <a:t>hâlindeki</a:t>
            </a:r>
            <a:r>
              <a:rPr lang="en-US" dirty="0"/>
              <a:t> </a:t>
            </a:r>
            <a:r>
              <a:rPr lang="en-US" dirty="0" err="1"/>
              <a:t>erişkin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insanda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dolaşımdaki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</a:t>
            </a:r>
            <a:r>
              <a:rPr lang="en-US" dirty="0" err="1"/>
              <a:t>dakikada</a:t>
            </a:r>
            <a:r>
              <a:rPr lang="en-US" dirty="0"/>
              <a:t> 5 </a:t>
            </a:r>
            <a:r>
              <a:rPr lang="en-US" dirty="0" err="1"/>
              <a:t>litre</a:t>
            </a:r>
            <a:r>
              <a:rPr lang="en-US" dirty="0"/>
              <a:t> </a:t>
            </a:r>
            <a:r>
              <a:rPr lang="en-US" dirty="0" err="1"/>
              <a:t>kadardır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</a:t>
            </a:r>
            <a:r>
              <a:rPr lang="en-US" dirty="0"/>
              <a:t>,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pompalanan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miktarını</a:t>
            </a:r>
            <a:r>
              <a:rPr lang="en-US" dirty="0"/>
              <a:t> </a:t>
            </a:r>
            <a:r>
              <a:rPr lang="en-US" dirty="0" err="1"/>
              <a:t>belirttiği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debisi</a:t>
            </a:r>
            <a:r>
              <a:rPr lang="en-US" dirty="0"/>
              <a:t> </a:t>
            </a:r>
            <a:r>
              <a:rPr lang="en-US" dirty="0" err="1"/>
              <a:t>adını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898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238855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damarındaki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faktör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belirlenir</a:t>
            </a:r>
            <a:r>
              <a:rPr lang="en-US" dirty="0"/>
              <a:t>: </a:t>
            </a:r>
            <a:endParaRPr lang="tr-TR" dirty="0"/>
          </a:p>
          <a:p>
            <a:r>
              <a:rPr lang="en-US" dirty="0" err="1" smtClean="0"/>
              <a:t>Damarın</a:t>
            </a:r>
            <a:r>
              <a:rPr lang="en-US" dirty="0" smtClean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ucu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(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gradyanı</a:t>
            </a:r>
            <a:r>
              <a:rPr lang="en-US" dirty="0"/>
              <a:t> da </a:t>
            </a:r>
            <a:r>
              <a:rPr lang="en-US" dirty="0" err="1"/>
              <a:t>denir</a:t>
            </a:r>
            <a:r>
              <a:rPr lang="en-US" dirty="0"/>
              <a:t>)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,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damarda</a:t>
            </a:r>
            <a:r>
              <a:rPr lang="en-US" dirty="0"/>
              <a:t> </a:t>
            </a:r>
            <a:r>
              <a:rPr lang="en-US" dirty="0" err="1"/>
              <a:t>iten</a:t>
            </a:r>
            <a:r>
              <a:rPr lang="en-US" dirty="0"/>
              <a:t> </a:t>
            </a:r>
            <a:r>
              <a:rPr lang="en-US" dirty="0" err="1"/>
              <a:t>kuvvettir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/>
              <a:t>direnci</a:t>
            </a:r>
            <a:r>
              <a:rPr lang="en-US" dirty="0"/>
              <a:t> </a:t>
            </a:r>
            <a:r>
              <a:rPr lang="en-US" dirty="0" err="1"/>
              <a:t>denilen</a:t>
            </a:r>
            <a:r>
              <a:rPr lang="en-US" dirty="0"/>
              <a:t>, </a:t>
            </a:r>
            <a:r>
              <a:rPr lang="en-US" dirty="0" err="1"/>
              <a:t>damar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akımına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. </a:t>
            </a:r>
          </a:p>
          <a:p>
            <a:r>
              <a:rPr lang="en-US" dirty="0" err="1" smtClean="0"/>
              <a:t>Şekil</a:t>
            </a:r>
            <a:r>
              <a:rPr lang="tr-TR" dirty="0" smtClean="0"/>
              <a:t>de</a:t>
            </a:r>
            <a:r>
              <a:rPr lang="en-US" dirty="0" smtClean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yerindeki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damarı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ilişkileri</a:t>
            </a:r>
            <a:r>
              <a:rPr lang="en-US" dirty="0"/>
              <a:t> </a:t>
            </a:r>
            <a:r>
              <a:rPr lang="en-US" dirty="0" err="1"/>
              <a:t>gösteriyor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656" y="4653939"/>
            <a:ext cx="338967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8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27234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 </a:t>
            </a:r>
            <a:r>
              <a:rPr lang="en-US" dirty="0" err="1"/>
              <a:t>damarın</a:t>
            </a:r>
            <a:r>
              <a:rPr lang="en-US" dirty="0"/>
              <a:t> </a:t>
            </a:r>
            <a:r>
              <a:rPr lang="en-US" dirty="0" err="1"/>
              <a:t>başlangıcındaki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 </a:t>
            </a:r>
            <a:r>
              <a:rPr lang="en-US" dirty="0" err="1"/>
              <a:t>gösteriyor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/>
              <a:t>uçtaki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, P2’dir. </a:t>
            </a:r>
            <a:r>
              <a:rPr lang="en-US" dirty="0" err="1"/>
              <a:t>Akıma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(R) </a:t>
            </a:r>
            <a:r>
              <a:rPr lang="en-US" dirty="0" err="1"/>
              <a:t>damarın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yüzeyi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sürtünme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, ohm </a:t>
            </a:r>
            <a:r>
              <a:rPr lang="en-US" dirty="0" err="1"/>
              <a:t>yasası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adlandırılan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formül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hesaplanabilir</a:t>
            </a:r>
            <a:r>
              <a:rPr lang="en-US" dirty="0"/>
              <a:t>: </a:t>
            </a:r>
            <a:endParaRPr lang="tr-TR" dirty="0" smtClean="0"/>
          </a:p>
          <a:p>
            <a:r>
              <a:rPr lang="en-US" dirty="0"/>
              <a:t>Q = (P2 - P1) / 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656" y="4653938"/>
            <a:ext cx="3751440" cy="14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8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Fizyolojisi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</a:t>
            </a:r>
            <a:r>
              <a:rPr lang="en-US" dirty="0"/>
              <a:t>, </a:t>
            </a:r>
            <a:r>
              <a:rPr lang="en-US" dirty="0" err="1"/>
              <a:t>hücrelerden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“plasma”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sıvıdan</a:t>
            </a:r>
            <a:r>
              <a:rPr lang="en-US" dirty="0"/>
              <a:t> </a:t>
            </a:r>
            <a:r>
              <a:rPr lang="en-US" dirty="0" err="1"/>
              <a:t>oluşmuştur</a:t>
            </a:r>
            <a:r>
              <a:rPr lang="en-US" dirty="0"/>
              <a:t>. </a:t>
            </a:r>
            <a:r>
              <a:rPr lang="en-US" dirty="0" err="1"/>
              <a:t>Hücreler</a:t>
            </a:r>
            <a:r>
              <a:rPr lang="en-US" dirty="0"/>
              <a:t>; </a:t>
            </a:r>
            <a:r>
              <a:rPr lang="en-US" dirty="0" err="1"/>
              <a:t>eritrositler</a:t>
            </a:r>
            <a:r>
              <a:rPr lang="en-US" dirty="0"/>
              <a:t> (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), </a:t>
            </a:r>
            <a:r>
              <a:rPr lang="en-US" dirty="0" err="1"/>
              <a:t>lökositler</a:t>
            </a:r>
            <a:r>
              <a:rPr lang="en-US" dirty="0"/>
              <a:t> (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trombositlerdir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Hücrelerin</a:t>
            </a:r>
            <a:r>
              <a:rPr lang="en-US" dirty="0" smtClean="0"/>
              <a:t> </a:t>
            </a:r>
            <a:r>
              <a:rPr lang="en-US" dirty="0"/>
              <a:t>%99’undan </a:t>
            </a:r>
            <a:r>
              <a:rPr lang="en-US" dirty="0" err="1"/>
              <a:t>fazlasını</a:t>
            </a:r>
            <a:r>
              <a:rPr lang="en-US" dirty="0"/>
              <a:t> </a:t>
            </a:r>
            <a:r>
              <a:rPr lang="en-US" dirty="0" err="1"/>
              <a:t>eritrositler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Eritrositler</a:t>
            </a:r>
            <a:r>
              <a:rPr lang="en-US" dirty="0" smtClean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oksijen</a:t>
            </a:r>
            <a:r>
              <a:rPr lang="en-US" dirty="0"/>
              <a:t> </a:t>
            </a:r>
            <a:r>
              <a:rPr lang="en-US" dirty="0" err="1"/>
              <a:t>taşıyan</a:t>
            </a:r>
            <a:r>
              <a:rPr lang="en-US" dirty="0"/>
              <a:t> </a:t>
            </a:r>
            <a:r>
              <a:rPr lang="en-US" dirty="0" err="1"/>
              <a:t>hücreleridir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Lökositler</a:t>
            </a:r>
            <a:r>
              <a:rPr lang="en-US" dirty="0" smtClean="0"/>
              <a:t> </a:t>
            </a:r>
            <a:r>
              <a:rPr lang="en-US" dirty="0" err="1"/>
              <a:t>vücudu</a:t>
            </a:r>
            <a:r>
              <a:rPr lang="en-US" dirty="0"/>
              <a:t> </a:t>
            </a:r>
            <a:r>
              <a:rPr lang="en-US" dirty="0" err="1"/>
              <a:t>enfeksiyonlara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kansere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koruyan</a:t>
            </a:r>
            <a:r>
              <a:rPr lang="en-US" dirty="0"/>
              <a:t> </a:t>
            </a:r>
            <a:r>
              <a:rPr lang="en-US" dirty="0" err="1"/>
              <a:t>hücrelerdir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Trombositler</a:t>
            </a:r>
            <a:r>
              <a:rPr lang="en-US" dirty="0" smtClean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pıhtılaşmasında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alırlar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7667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475839" cy="399502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Eritrositler</a:t>
            </a:r>
            <a:r>
              <a:rPr lang="en-US" dirty="0"/>
              <a:t>: </a:t>
            </a:r>
            <a:r>
              <a:rPr lang="en-US" dirty="0" err="1"/>
              <a:t>Eritrositler</a:t>
            </a:r>
            <a:r>
              <a:rPr lang="en-US" dirty="0"/>
              <a:t> </a:t>
            </a:r>
            <a:r>
              <a:rPr lang="en-US" dirty="0" err="1"/>
              <a:t>bikonkav</a:t>
            </a:r>
            <a:r>
              <a:rPr lang="en-US" dirty="0"/>
              <a:t> disk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yapılardır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 smtClean="0"/>
              <a:t>yeri</a:t>
            </a:r>
            <a:r>
              <a:rPr lang="en-US" dirty="0"/>
              <a:t>, </a:t>
            </a:r>
            <a:r>
              <a:rPr lang="en-US" dirty="0" err="1"/>
              <a:t>yassı</a:t>
            </a:r>
            <a:r>
              <a:rPr lang="en-US" dirty="0"/>
              <a:t> </a:t>
            </a:r>
            <a:r>
              <a:rPr lang="en-US" dirty="0" err="1"/>
              <a:t>kemiklerin</a:t>
            </a:r>
            <a:r>
              <a:rPr lang="en-US" dirty="0"/>
              <a:t> </a:t>
            </a:r>
            <a:r>
              <a:rPr lang="en-US" dirty="0" err="1"/>
              <a:t>iliğidir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Eritrositlerin</a:t>
            </a:r>
            <a:r>
              <a:rPr lang="en-US" dirty="0" smtClean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zarı</a:t>
            </a:r>
            <a:r>
              <a:rPr lang="en-US" dirty="0"/>
              <a:t> </a:t>
            </a:r>
            <a:r>
              <a:rPr lang="en-US" dirty="0" err="1"/>
              <a:t>kişiden</a:t>
            </a:r>
            <a:r>
              <a:rPr lang="en-US" dirty="0"/>
              <a:t> </a:t>
            </a:r>
            <a:r>
              <a:rPr lang="en-US" dirty="0" err="1"/>
              <a:t>kişiye</a:t>
            </a:r>
            <a:r>
              <a:rPr lang="en-US" dirty="0"/>
              <a:t> </a:t>
            </a:r>
            <a:r>
              <a:rPr lang="en-US" dirty="0" err="1"/>
              <a:t>değişen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proteinler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proteinler</a:t>
            </a:r>
            <a:r>
              <a:rPr lang="en-US" dirty="0"/>
              <a:t>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, ABO </a:t>
            </a:r>
            <a:r>
              <a:rPr lang="en-US" dirty="0" err="1"/>
              <a:t>dediğimiz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gruplarına</a:t>
            </a:r>
            <a:r>
              <a:rPr lang="en-US" dirty="0"/>
              <a:t> </a:t>
            </a:r>
            <a:r>
              <a:rPr lang="en-US" dirty="0" err="1"/>
              <a:t>ayrılır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Eritrositler</a:t>
            </a:r>
            <a:r>
              <a:rPr lang="en-US" dirty="0"/>
              <a:t>, hemoglobin </a:t>
            </a:r>
            <a:r>
              <a:rPr lang="en-US" dirty="0" err="1"/>
              <a:t>denilen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eritrosit</a:t>
            </a:r>
            <a:r>
              <a:rPr lang="en-US" dirty="0"/>
              <a:t> </a:t>
            </a:r>
            <a:r>
              <a:rPr lang="en-US" dirty="0" err="1"/>
              <a:t>ağırlığının</a:t>
            </a:r>
            <a:r>
              <a:rPr lang="en-US" dirty="0"/>
              <a:t> </a:t>
            </a:r>
            <a:r>
              <a:rPr lang="en-US" dirty="0" err="1"/>
              <a:t>üçte</a:t>
            </a:r>
            <a:r>
              <a:rPr lang="en-US" dirty="0"/>
              <a:t> </a:t>
            </a:r>
            <a:r>
              <a:rPr lang="en-US" dirty="0" err="1"/>
              <a:t>birini</a:t>
            </a:r>
            <a:r>
              <a:rPr lang="en-US" dirty="0"/>
              <a:t> </a:t>
            </a:r>
            <a:r>
              <a:rPr lang="en-US" dirty="0" err="1"/>
              <a:t>oluşturan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protein </a:t>
            </a:r>
            <a:r>
              <a:rPr lang="en-US" dirty="0" err="1"/>
              <a:t>içerirler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proteinin</a:t>
            </a:r>
            <a:r>
              <a:rPr lang="en-US" dirty="0"/>
              <a:t> </a:t>
            </a:r>
            <a:r>
              <a:rPr lang="en-US" dirty="0" err="1"/>
              <a:t>görevi</a:t>
            </a:r>
            <a:r>
              <a:rPr lang="en-US" dirty="0"/>
              <a:t>, O2 </a:t>
            </a:r>
            <a:r>
              <a:rPr lang="en-US" dirty="0" err="1"/>
              <a:t>taşımaktır</a:t>
            </a:r>
            <a:r>
              <a:rPr lang="en-US" dirty="0"/>
              <a:t>, </a:t>
            </a:r>
            <a:r>
              <a:rPr lang="en-US" dirty="0" err="1"/>
              <a:t>oksijenin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% 99’u hemoglobin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taşınır</a:t>
            </a:r>
            <a:r>
              <a:rPr lang="en-US" dirty="0"/>
              <a:t>,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% 1’lik </a:t>
            </a:r>
            <a:r>
              <a:rPr lang="en-US" dirty="0" err="1"/>
              <a:t>kısım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kanda</a:t>
            </a:r>
            <a:r>
              <a:rPr lang="en-US" dirty="0"/>
              <a:t> </a:t>
            </a:r>
            <a:r>
              <a:rPr lang="en-US" dirty="0" err="1"/>
              <a:t>çözünmüş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taşınır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0278" y="3015255"/>
            <a:ext cx="3449407" cy="25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4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475839" cy="3995026"/>
          </a:xfrm>
        </p:spPr>
        <p:txBody>
          <a:bodyPr>
            <a:normAutofit/>
          </a:bodyPr>
          <a:lstStyle/>
          <a:p>
            <a:r>
              <a:rPr lang="en-US" b="1" dirty="0" err="1"/>
              <a:t>Lökositler</a:t>
            </a:r>
            <a:r>
              <a:rPr lang="en-US" b="1" dirty="0"/>
              <a:t>: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damla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boya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boyayıp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incelediğimiz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tiplerde</a:t>
            </a:r>
            <a:r>
              <a:rPr lang="en-US" dirty="0"/>
              <a:t> </a:t>
            </a:r>
            <a:r>
              <a:rPr lang="en-US" dirty="0" err="1"/>
              <a:t>lökosit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Lökositlerin</a:t>
            </a:r>
            <a:r>
              <a:rPr lang="en-US" dirty="0" smtClean="0"/>
              <a:t> </a:t>
            </a:r>
            <a:r>
              <a:rPr lang="en-US" dirty="0" err="1"/>
              <a:t>hepsi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iliğinde</a:t>
            </a:r>
            <a:r>
              <a:rPr lang="en-US" dirty="0"/>
              <a:t> </a:t>
            </a:r>
            <a:r>
              <a:rPr lang="en-US" dirty="0" err="1"/>
              <a:t>yapılırlar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gelişmelerini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iliği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tamamlarlar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0805" y="3032553"/>
            <a:ext cx="3608970" cy="18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3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421228"/>
            <a:ext cx="6544787" cy="339471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Trombositler</a:t>
            </a:r>
            <a:r>
              <a:rPr lang="en-US" dirty="0"/>
              <a:t>: </a:t>
            </a:r>
            <a:r>
              <a:rPr lang="en-US" dirty="0" err="1"/>
              <a:t>Trombositler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granül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renksiz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parçalarıdır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Hemostazın</a:t>
            </a:r>
            <a:r>
              <a:rPr lang="en-US" dirty="0" smtClean="0"/>
              <a:t> </a:t>
            </a:r>
            <a:r>
              <a:rPr lang="en-US" dirty="0" err="1"/>
              <a:t>sağlanmasında</a:t>
            </a:r>
            <a:r>
              <a:rPr lang="en-US" dirty="0"/>
              <a:t>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kanamanın</a:t>
            </a:r>
            <a:r>
              <a:rPr lang="en-US" dirty="0"/>
              <a:t> </a:t>
            </a:r>
            <a:r>
              <a:rPr lang="en-US" dirty="0" err="1"/>
              <a:t>durdurulmasında</a:t>
            </a:r>
            <a:r>
              <a:rPr lang="en-US" dirty="0"/>
              <a:t> </a:t>
            </a:r>
            <a:r>
              <a:rPr lang="en-US" dirty="0" err="1"/>
              <a:t>önemlidirler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Trombositler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yüzeye</a:t>
            </a:r>
            <a:r>
              <a:rPr lang="en-US" dirty="0"/>
              <a:t> </a:t>
            </a:r>
            <a:r>
              <a:rPr lang="en-US" dirty="0" err="1"/>
              <a:t>yapışma</a:t>
            </a:r>
            <a:r>
              <a:rPr lang="en-US" dirty="0"/>
              <a:t> </a:t>
            </a:r>
            <a:r>
              <a:rPr lang="en-US" dirty="0" err="1"/>
              <a:t>eğilimindedirler</a:t>
            </a:r>
            <a:r>
              <a:rPr lang="en-US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damarlarının</a:t>
            </a:r>
            <a:r>
              <a:rPr lang="en-US" dirty="0"/>
              <a:t> </a:t>
            </a:r>
            <a:r>
              <a:rPr lang="en-US" dirty="0" err="1"/>
              <a:t>içini</a:t>
            </a:r>
            <a:r>
              <a:rPr lang="en-US" dirty="0"/>
              <a:t> </a:t>
            </a:r>
            <a:r>
              <a:rPr lang="en-US" dirty="0" err="1"/>
              <a:t>döşeyen</a:t>
            </a:r>
            <a:r>
              <a:rPr lang="en-US" dirty="0"/>
              <a:t> normal </a:t>
            </a:r>
            <a:r>
              <a:rPr lang="en-US" dirty="0" err="1"/>
              <a:t>endotel</a:t>
            </a:r>
            <a:r>
              <a:rPr lang="en-US" dirty="0"/>
              <a:t> </a:t>
            </a:r>
            <a:r>
              <a:rPr lang="en-US" dirty="0" err="1"/>
              <a:t>hücrelerine</a:t>
            </a:r>
            <a:r>
              <a:rPr lang="en-US" dirty="0"/>
              <a:t> </a:t>
            </a:r>
            <a:r>
              <a:rPr lang="en-US" dirty="0" err="1"/>
              <a:t>yapışmazlar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/>
              <a:t>damarın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endotel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görür</a:t>
            </a:r>
            <a:r>
              <a:rPr lang="en-US" dirty="0"/>
              <a:t> de </a:t>
            </a:r>
            <a:r>
              <a:rPr lang="en-US" dirty="0" err="1"/>
              <a:t>altındaki</a:t>
            </a:r>
            <a:r>
              <a:rPr lang="en-US" dirty="0"/>
              <a:t> </a:t>
            </a:r>
            <a:r>
              <a:rPr lang="en-US" dirty="0" err="1"/>
              <a:t>bağ</a:t>
            </a:r>
            <a:r>
              <a:rPr lang="en-US" dirty="0"/>
              <a:t> </a:t>
            </a:r>
            <a:r>
              <a:rPr lang="en-US" dirty="0" err="1"/>
              <a:t>dokusu</a:t>
            </a:r>
            <a:r>
              <a:rPr lang="en-US" dirty="0"/>
              <a:t> (</a:t>
            </a:r>
            <a:r>
              <a:rPr lang="en-US" dirty="0" err="1"/>
              <a:t>kollajen</a:t>
            </a:r>
            <a:r>
              <a:rPr lang="en-US" dirty="0"/>
              <a:t>) </a:t>
            </a:r>
            <a:r>
              <a:rPr lang="en-US" dirty="0" err="1"/>
              <a:t>açığa</a:t>
            </a:r>
            <a:r>
              <a:rPr lang="en-US" dirty="0"/>
              <a:t> </a:t>
            </a:r>
            <a:r>
              <a:rPr lang="en-US" dirty="0" err="1"/>
              <a:t>çıkarsa</a:t>
            </a:r>
            <a:r>
              <a:rPr lang="en-US" dirty="0"/>
              <a:t> </a:t>
            </a:r>
            <a:r>
              <a:rPr lang="en-US" dirty="0" err="1"/>
              <a:t>trombositler</a:t>
            </a:r>
            <a:r>
              <a:rPr lang="en-US" dirty="0"/>
              <a:t> </a:t>
            </a:r>
            <a:r>
              <a:rPr lang="en-US" dirty="0" err="1"/>
              <a:t>kollajene</a:t>
            </a:r>
            <a:r>
              <a:rPr lang="en-US" dirty="0"/>
              <a:t> </a:t>
            </a:r>
            <a:r>
              <a:rPr lang="en-US" dirty="0" err="1" smtClean="0"/>
              <a:t>bağ</a:t>
            </a:r>
            <a:r>
              <a:rPr lang="tr-TR" dirty="0" smtClean="0"/>
              <a:t>lanır.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3234" y="2977118"/>
            <a:ext cx="3503054" cy="28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3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 gazları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10437254" cy="393402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farklılıklar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, O2 </a:t>
            </a:r>
            <a:r>
              <a:rPr lang="en-US" dirty="0" err="1"/>
              <a:t>konsantrasyonudur</a:t>
            </a:r>
            <a:r>
              <a:rPr lang="en-US" dirty="0"/>
              <a:t>. Bu, </a:t>
            </a:r>
            <a:r>
              <a:rPr lang="en-US" dirty="0" err="1"/>
              <a:t>pratikte</a:t>
            </a:r>
            <a:r>
              <a:rPr lang="en-US" dirty="0"/>
              <a:t> </a:t>
            </a:r>
            <a:r>
              <a:rPr lang="en-US" dirty="0" err="1"/>
              <a:t>oksijen</a:t>
            </a:r>
            <a:r>
              <a:rPr lang="en-US" dirty="0"/>
              <a:t> </a:t>
            </a:r>
            <a:r>
              <a:rPr lang="en-US" dirty="0" err="1"/>
              <a:t>saturasyonu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bakılan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parametredir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/>
              <a:t>Oksijen</a:t>
            </a:r>
            <a:r>
              <a:rPr lang="en-US" dirty="0"/>
              <a:t> </a:t>
            </a:r>
            <a:r>
              <a:rPr lang="en-US" dirty="0" err="1"/>
              <a:t>saturasyonu</a:t>
            </a:r>
            <a:r>
              <a:rPr lang="en-US" dirty="0"/>
              <a:t>; </a:t>
            </a:r>
            <a:r>
              <a:rPr lang="en-US" dirty="0" err="1"/>
              <a:t>kandaki</a:t>
            </a:r>
            <a:r>
              <a:rPr lang="en-US" dirty="0"/>
              <a:t> </a:t>
            </a:r>
            <a:r>
              <a:rPr lang="en-US" dirty="0" err="1"/>
              <a:t>hemoglobinin</a:t>
            </a:r>
            <a:r>
              <a:rPr lang="en-US" dirty="0"/>
              <a:t> </a:t>
            </a:r>
            <a:r>
              <a:rPr lang="en-US" dirty="0" err="1"/>
              <a:t>yüzde</a:t>
            </a:r>
            <a:r>
              <a:rPr lang="en-US" dirty="0"/>
              <a:t> </a:t>
            </a:r>
            <a:r>
              <a:rPr lang="en-US" dirty="0" err="1"/>
              <a:t>kaçının</a:t>
            </a:r>
            <a:r>
              <a:rPr lang="en-US" dirty="0"/>
              <a:t> O2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doymuş</a:t>
            </a:r>
            <a:r>
              <a:rPr lang="en-US" dirty="0"/>
              <a:t> </a:t>
            </a:r>
            <a:r>
              <a:rPr lang="en-US" dirty="0" err="1"/>
              <a:t>olduğunun</a:t>
            </a:r>
            <a:r>
              <a:rPr lang="en-US" dirty="0"/>
              <a:t> </a:t>
            </a:r>
            <a:r>
              <a:rPr lang="en-US" dirty="0" err="1"/>
              <a:t>ifadesidir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/>
              <a:t>kanında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%95-100 (Sat O2: %95-100),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kanında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%70-75’tir. </a:t>
            </a:r>
            <a:endParaRPr lang="tr-TR" dirty="0" smtClean="0"/>
          </a:p>
          <a:p>
            <a:r>
              <a:rPr lang="en-US" dirty="0" err="1" smtClean="0"/>
              <a:t>Pratikte</a:t>
            </a:r>
            <a:r>
              <a:rPr lang="en-US" dirty="0" smtClean="0"/>
              <a:t> </a:t>
            </a:r>
            <a:r>
              <a:rPr lang="en-US" dirty="0"/>
              <a:t>hasta </a:t>
            </a:r>
            <a:r>
              <a:rPr lang="en-US" dirty="0" err="1"/>
              <a:t>takibinde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gazları</a:t>
            </a:r>
            <a:r>
              <a:rPr lang="en-US" dirty="0"/>
              <a:t> </a:t>
            </a:r>
            <a:r>
              <a:rPr lang="en-US" dirty="0" err="1"/>
              <a:t>arteriel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gazlarıdır</a:t>
            </a:r>
            <a:r>
              <a:rPr lang="en-US" dirty="0"/>
              <a:t>. </a:t>
            </a:r>
            <a:r>
              <a:rPr lang="en-US" dirty="0" err="1"/>
              <a:t>Arteriel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gazlarında</a:t>
            </a:r>
            <a:r>
              <a:rPr lang="en-US" dirty="0"/>
              <a:t> </a:t>
            </a:r>
            <a:r>
              <a:rPr lang="en-US" dirty="0" err="1"/>
              <a:t>bakılan</a:t>
            </a:r>
            <a:r>
              <a:rPr lang="en-US" dirty="0"/>
              <a:t> </a:t>
            </a:r>
            <a:r>
              <a:rPr lang="en-US" dirty="0" err="1"/>
              <a:t>parametreler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3896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gazları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Saturasyon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tr-TR" sz="12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(Sat </a:t>
            </a:r>
            <a:r>
              <a:rPr lang="en-US" dirty="0" smtClean="0"/>
              <a:t>O</a:t>
            </a:r>
            <a:r>
              <a:rPr lang="tr-TR" sz="12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%) : %95- 100 </a:t>
            </a:r>
            <a:endParaRPr lang="tr-TR" dirty="0" smtClean="0"/>
          </a:p>
          <a:p>
            <a:r>
              <a:rPr lang="en-US" dirty="0" err="1" smtClean="0"/>
              <a:t>Parsiyel</a:t>
            </a:r>
            <a:r>
              <a:rPr lang="en-US" dirty="0" smtClean="0"/>
              <a:t> O</a:t>
            </a:r>
            <a:r>
              <a:rPr lang="tr-TR" sz="1200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basıncı</a:t>
            </a:r>
            <a:r>
              <a:rPr lang="en-US" dirty="0"/>
              <a:t> (</a:t>
            </a:r>
            <a:r>
              <a:rPr lang="en-US" dirty="0" smtClean="0"/>
              <a:t>PO</a:t>
            </a:r>
            <a:r>
              <a:rPr lang="tr-TR" sz="12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: 95-100 mmHg </a:t>
            </a:r>
            <a:endParaRPr lang="tr-TR" dirty="0" smtClean="0"/>
          </a:p>
          <a:p>
            <a:r>
              <a:rPr lang="en-US" dirty="0" err="1" smtClean="0"/>
              <a:t>Parsiyel</a:t>
            </a:r>
            <a:r>
              <a:rPr lang="en-US" dirty="0" smtClean="0"/>
              <a:t> CO</a:t>
            </a:r>
            <a:r>
              <a:rPr lang="tr-TR" sz="1200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basıncı</a:t>
            </a:r>
            <a:r>
              <a:rPr lang="en-US" dirty="0"/>
              <a:t> (</a:t>
            </a:r>
            <a:r>
              <a:rPr lang="en-US" dirty="0" smtClean="0"/>
              <a:t>PCO</a:t>
            </a:r>
            <a:r>
              <a:rPr lang="tr-TR" sz="12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: 35-45 mmHg </a:t>
            </a:r>
            <a:endParaRPr lang="tr-TR" dirty="0" smtClean="0"/>
          </a:p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/>
              <a:t>asidikliği</a:t>
            </a:r>
            <a:r>
              <a:rPr lang="en-US" dirty="0"/>
              <a:t> (pH) : 7.35 – 7.45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79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Kasının</a:t>
            </a:r>
            <a:r>
              <a:rPr lang="en-US" b="1" dirty="0"/>
              <a:t> </a:t>
            </a:r>
            <a:r>
              <a:rPr lang="en-US" b="1" dirty="0" err="1"/>
              <a:t>Fizyolojisi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49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tip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kasından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Bunlar</a:t>
            </a:r>
            <a:r>
              <a:rPr lang="en-US" dirty="0"/>
              <a:t>; </a:t>
            </a:r>
            <a:r>
              <a:rPr lang="en-US" dirty="0" err="1"/>
              <a:t>atriyum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,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, </a:t>
            </a:r>
            <a:r>
              <a:rPr lang="en-US" dirty="0" err="1"/>
              <a:t>özelleşmiş</a:t>
            </a:r>
            <a:r>
              <a:rPr lang="en-US" dirty="0"/>
              <a:t> </a:t>
            </a:r>
            <a:r>
              <a:rPr lang="en-US" dirty="0" err="1"/>
              <a:t>uyarıcı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iletici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lifleridir</a:t>
            </a:r>
            <a:r>
              <a:rPr lang="en-US" dirty="0"/>
              <a:t> (</a:t>
            </a:r>
            <a:r>
              <a:rPr lang="en-US" dirty="0" err="1"/>
              <a:t>purkinje</a:t>
            </a:r>
            <a:r>
              <a:rPr lang="en-US" dirty="0"/>
              <a:t> </a:t>
            </a:r>
            <a:r>
              <a:rPr lang="en-US" dirty="0" err="1"/>
              <a:t>lifleri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Kasılma</a:t>
            </a:r>
            <a:r>
              <a:rPr lang="en-US" dirty="0" smtClean="0"/>
              <a:t> </a:t>
            </a:r>
            <a:r>
              <a:rPr lang="en-US" dirty="0" err="1"/>
              <a:t>süresinin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atriyum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kasları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kasına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kasılırlar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kasılabilir</a:t>
            </a:r>
            <a:r>
              <a:rPr lang="en-US" dirty="0"/>
              <a:t> fibril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özelleşmiş</a:t>
            </a:r>
            <a:r>
              <a:rPr lang="en-US" dirty="0"/>
              <a:t> </a:t>
            </a:r>
            <a:r>
              <a:rPr lang="en-US" dirty="0" err="1"/>
              <a:t>uyarı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</a:t>
            </a:r>
            <a:r>
              <a:rPr lang="en-US" dirty="0"/>
              <a:t> </a:t>
            </a:r>
            <a:r>
              <a:rPr lang="en-US" dirty="0" err="1"/>
              <a:t>lifleri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yalnızca</a:t>
            </a:r>
            <a:r>
              <a:rPr lang="en-US" dirty="0"/>
              <a:t> belli </a:t>
            </a:r>
            <a:r>
              <a:rPr lang="en-US" dirty="0" err="1"/>
              <a:t>belirsiz</a:t>
            </a:r>
            <a:r>
              <a:rPr lang="en-US" dirty="0"/>
              <a:t> </a:t>
            </a:r>
            <a:r>
              <a:rPr lang="en-US" dirty="0" err="1"/>
              <a:t>kasılırlar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ritmisite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hızlarda</a:t>
            </a:r>
            <a:r>
              <a:rPr lang="en-US" dirty="0"/>
              <a:t> </a:t>
            </a:r>
            <a:r>
              <a:rPr lang="en-US" dirty="0" err="1"/>
              <a:t>ileti</a:t>
            </a:r>
            <a:r>
              <a:rPr lang="en-US" dirty="0"/>
              <a:t> </a:t>
            </a:r>
            <a:r>
              <a:rPr lang="en-US" dirty="0" err="1"/>
              <a:t>oluşturarak</a:t>
            </a:r>
            <a:r>
              <a:rPr lang="en-US" dirty="0"/>
              <a:t> </a:t>
            </a:r>
            <a:r>
              <a:rPr lang="en-US" dirty="0" err="1"/>
              <a:t>kalbin</a:t>
            </a:r>
            <a:r>
              <a:rPr lang="en-US" dirty="0"/>
              <a:t> </a:t>
            </a:r>
            <a:r>
              <a:rPr lang="en-US" dirty="0" err="1"/>
              <a:t>ritmik</a:t>
            </a:r>
            <a:r>
              <a:rPr lang="en-US" dirty="0"/>
              <a:t> </a:t>
            </a:r>
            <a:r>
              <a:rPr lang="en-US" dirty="0" err="1"/>
              <a:t>atışını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uyarı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Kasının</a:t>
            </a:r>
            <a:r>
              <a:rPr lang="en-US" b="1" dirty="0"/>
              <a:t> </a:t>
            </a:r>
            <a:r>
              <a:rPr lang="en-US" b="1" dirty="0" err="1"/>
              <a:t>Fizyolojik</a:t>
            </a:r>
            <a:r>
              <a:rPr lang="en-US" b="1" dirty="0"/>
              <a:t> </a:t>
            </a:r>
            <a:r>
              <a:rPr lang="en-US" b="1" dirty="0" err="1"/>
              <a:t>Anatomisi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/>
              <a:t>kasının</a:t>
            </a:r>
            <a:r>
              <a:rPr lang="en-US" dirty="0"/>
              <a:t> </a:t>
            </a:r>
            <a:r>
              <a:rPr lang="en-US" dirty="0" err="1"/>
              <a:t>tipik</a:t>
            </a:r>
            <a:r>
              <a:rPr lang="en-US" dirty="0"/>
              <a:t> </a:t>
            </a:r>
            <a:r>
              <a:rPr lang="en-US" dirty="0" err="1"/>
              <a:t>histolojik</a:t>
            </a:r>
            <a:r>
              <a:rPr lang="en-US" dirty="0"/>
              <a:t> </a:t>
            </a:r>
            <a:r>
              <a:rPr lang="en-US" dirty="0" err="1"/>
              <a:t>görünümü</a:t>
            </a:r>
            <a:r>
              <a:rPr lang="en-US" dirty="0"/>
              <a:t> </a:t>
            </a:r>
            <a:r>
              <a:rPr lang="en-US" dirty="0" err="1" smtClean="0"/>
              <a:t>Resim</a:t>
            </a:r>
            <a:r>
              <a:rPr lang="en-US" dirty="0" smtClean="0"/>
              <a:t> 'de </a:t>
            </a:r>
            <a:r>
              <a:rPr lang="en-US" dirty="0" err="1"/>
              <a:t>izlenmektedir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Bölünen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araya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ayrılan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 </a:t>
            </a:r>
            <a:r>
              <a:rPr lang="en-US" dirty="0" err="1"/>
              <a:t>liflerinin</a:t>
            </a:r>
            <a:r>
              <a:rPr lang="en-US" dirty="0"/>
              <a:t> </a:t>
            </a:r>
            <a:r>
              <a:rPr lang="en-US" dirty="0" err="1"/>
              <a:t>kafes</a:t>
            </a:r>
            <a:r>
              <a:rPr lang="en-US" dirty="0"/>
              <a:t> </a:t>
            </a:r>
            <a:r>
              <a:rPr lang="en-US" dirty="0" err="1"/>
              <a:t>işine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düzenlendiği</a:t>
            </a:r>
            <a:r>
              <a:rPr lang="en-US" dirty="0"/>
              <a:t> </a:t>
            </a:r>
            <a:r>
              <a:rPr lang="en-US" dirty="0" err="1" smtClean="0"/>
              <a:t>görülmektedir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2717442"/>
            <a:ext cx="3475150" cy="28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Kasının</a:t>
            </a:r>
            <a:r>
              <a:rPr lang="en-US" b="1" dirty="0"/>
              <a:t> </a:t>
            </a:r>
            <a:r>
              <a:rPr lang="en-US" b="1" dirty="0" err="1"/>
              <a:t>Fizyolojik</a:t>
            </a:r>
            <a:r>
              <a:rPr lang="en-US" b="1" dirty="0"/>
              <a:t> </a:t>
            </a:r>
            <a:r>
              <a:rPr lang="en-US" b="1" dirty="0" err="1"/>
              <a:t>Anatomisi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553113" cy="366017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kasının</a:t>
            </a:r>
            <a:r>
              <a:rPr lang="en-US" dirty="0"/>
              <a:t> </a:t>
            </a:r>
            <a:r>
              <a:rPr lang="en-US" dirty="0" err="1"/>
              <a:t>tipik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çizgili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da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görünümden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anlaşılmaktadır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Dahası</a:t>
            </a:r>
            <a:r>
              <a:rPr lang="en-US" dirty="0"/>
              <a:t>,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kasının</a:t>
            </a:r>
            <a:r>
              <a:rPr lang="en-US" dirty="0"/>
              <a:t> </a:t>
            </a:r>
            <a:r>
              <a:rPr lang="en-US" dirty="0" err="1"/>
              <a:t>tipik</a:t>
            </a:r>
            <a:r>
              <a:rPr lang="en-US" dirty="0"/>
              <a:t> </a:t>
            </a:r>
            <a:r>
              <a:rPr lang="en-US" dirty="0" err="1"/>
              <a:t>miyofibrilleri</a:t>
            </a:r>
            <a:r>
              <a:rPr lang="en-US" dirty="0"/>
              <a:t>,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kasındakilerin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aktin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miyozin</a:t>
            </a:r>
            <a:r>
              <a:rPr lang="en-US" dirty="0"/>
              <a:t> </a:t>
            </a:r>
            <a:r>
              <a:rPr lang="en-US" dirty="0" err="1"/>
              <a:t>filamentleri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filamentler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geçmiştir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kasılma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birbirleri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kayarlar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Göreceğimiz</a:t>
            </a:r>
            <a:r>
              <a:rPr lang="en-US" dirty="0" smtClean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,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bakımlardan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kasından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farklıdır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2717442"/>
            <a:ext cx="3475150" cy="28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Kasında</a:t>
            </a:r>
            <a:r>
              <a:rPr lang="en-US" b="1" dirty="0"/>
              <a:t> </a:t>
            </a:r>
            <a:r>
              <a:rPr lang="en-US" b="1" dirty="0" err="1"/>
              <a:t>Aksiyon</a:t>
            </a:r>
            <a:r>
              <a:rPr lang="en-US" b="1" dirty="0"/>
              <a:t> </a:t>
            </a:r>
            <a:r>
              <a:rPr lang="en-US" b="1" dirty="0" err="1"/>
              <a:t>Potansiyelleri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600076" cy="371169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Grafi</a:t>
            </a:r>
            <a:r>
              <a:rPr lang="tr-TR" dirty="0" smtClean="0"/>
              <a:t>k</a:t>
            </a:r>
            <a:r>
              <a:rPr lang="tr-TR" dirty="0"/>
              <a:t>t</a:t>
            </a:r>
            <a:r>
              <a:rPr lang="en-US" dirty="0" smtClean="0"/>
              <a:t>e </a:t>
            </a:r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potansiyeli</a:t>
            </a:r>
            <a:r>
              <a:rPr lang="en-US" dirty="0"/>
              <a:t>, 105 </a:t>
            </a:r>
            <a:r>
              <a:rPr lang="en-US" dirty="0" err="1"/>
              <a:t>milivolttur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105 </a:t>
            </a:r>
            <a:r>
              <a:rPr lang="en-US" dirty="0" err="1"/>
              <a:t>milivolt</a:t>
            </a:r>
            <a:r>
              <a:rPr lang="en-US" dirty="0"/>
              <a:t>, </a:t>
            </a:r>
            <a:r>
              <a:rPr lang="en-US" dirty="0" err="1"/>
              <a:t>zar</a:t>
            </a:r>
            <a:r>
              <a:rPr lang="en-US" dirty="0"/>
              <a:t> </a:t>
            </a:r>
            <a:r>
              <a:rPr lang="en-US" dirty="0" err="1"/>
              <a:t>potansiyelinin</a:t>
            </a:r>
            <a:r>
              <a:rPr lang="en-US" dirty="0"/>
              <a:t> </a:t>
            </a:r>
            <a:r>
              <a:rPr lang="en-US" dirty="0" err="1"/>
              <a:t>normalde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değerinin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çıkarak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+20 </a:t>
            </a:r>
            <a:r>
              <a:rPr lang="en-US" dirty="0" err="1"/>
              <a:t>milivolt'a</a:t>
            </a:r>
            <a:r>
              <a:rPr lang="en-US" dirty="0"/>
              <a:t> </a:t>
            </a:r>
            <a:r>
              <a:rPr lang="en-US" dirty="0" err="1"/>
              <a:t>ulaşırken</a:t>
            </a:r>
            <a:r>
              <a:rPr lang="en-US" dirty="0"/>
              <a:t> </a:t>
            </a:r>
            <a:r>
              <a:rPr lang="en-US" dirty="0" err="1"/>
              <a:t>gösterdiği</a:t>
            </a:r>
            <a:r>
              <a:rPr lang="en-US" dirty="0"/>
              <a:t> </a:t>
            </a:r>
            <a:r>
              <a:rPr lang="en-US" dirty="0" err="1"/>
              <a:t>değişimin</a:t>
            </a:r>
            <a:r>
              <a:rPr lang="en-US" dirty="0"/>
              <a:t> </a:t>
            </a:r>
            <a:r>
              <a:rPr lang="en-US" dirty="0" err="1"/>
              <a:t>miktarıdır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/>
              <a:t>kısma</a:t>
            </a:r>
            <a:r>
              <a:rPr lang="en-US" dirty="0"/>
              <a:t> </a:t>
            </a:r>
            <a:r>
              <a:rPr lang="en-US" dirty="0" err="1"/>
              <a:t>aşma</a:t>
            </a:r>
            <a:r>
              <a:rPr lang="en-US" dirty="0"/>
              <a:t> </a:t>
            </a:r>
            <a:r>
              <a:rPr lang="en-US" dirty="0" err="1"/>
              <a:t>potansiyeli</a:t>
            </a:r>
            <a:r>
              <a:rPr lang="en-US" dirty="0"/>
              <a:t> (overshoot potential)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9583" y="2871989"/>
            <a:ext cx="5220192" cy="26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1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Kalp</a:t>
            </a:r>
            <a:r>
              <a:rPr lang="en-US" b="1" dirty="0"/>
              <a:t> </a:t>
            </a:r>
            <a:r>
              <a:rPr lang="en-US" b="1" dirty="0" err="1"/>
              <a:t>Kasında</a:t>
            </a:r>
            <a:r>
              <a:rPr lang="en-US" b="1" dirty="0"/>
              <a:t> </a:t>
            </a:r>
            <a:r>
              <a:rPr lang="en-US" b="1" dirty="0" err="1"/>
              <a:t>Aksiyon</a:t>
            </a:r>
            <a:r>
              <a:rPr lang="en-US" b="1" dirty="0"/>
              <a:t> </a:t>
            </a:r>
            <a:r>
              <a:rPr lang="en-US" b="1" dirty="0" err="1"/>
              <a:t>Potansiyelleri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600076" cy="371169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Başlangıçtaki</a:t>
            </a:r>
            <a:r>
              <a:rPr lang="en-US" dirty="0"/>
              <a:t> </a:t>
            </a:r>
            <a:r>
              <a:rPr lang="en-US" dirty="0" err="1"/>
              <a:t>dikenden</a:t>
            </a:r>
            <a:r>
              <a:rPr lang="en-US" dirty="0"/>
              <a:t> (spike)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zar</a:t>
            </a:r>
            <a:r>
              <a:rPr lang="en-US" dirty="0"/>
              <a:t>, </a:t>
            </a:r>
            <a:r>
              <a:rPr lang="en-US" dirty="0" err="1"/>
              <a:t>atriyum</a:t>
            </a:r>
            <a:r>
              <a:rPr lang="en-US" dirty="0"/>
              <a:t> </a:t>
            </a:r>
            <a:r>
              <a:rPr lang="en-US" dirty="0" err="1"/>
              <a:t>kasında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0.2 </a:t>
            </a:r>
            <a:r>
              <a:rPr lang="en-US" dirty="0" err="1"/>
              <a:t>saniye</a:t>
            </a:r>
            <a:r>
              <a:rPr lang="en-US" dirty="0"/>
              <a:t>, </a:t>
            </a:r>
            <a:r>
              <a:rPr lang="en-US" dirty="0" err="1"/>
              <a:t>ventrikül</a:t>
            </a:r>
            <a:r>
              <a:rPr lang="en-US" dirty="0"/>
              <a:t> </a:t>
            </a:r>
            <a:r>
              <a:rPr lang="en-US" dirty="0" err="1"/>
              <a:t>kasında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0.3 </a:t>
            </a:r>
            <a:r>
              <a:rPr lang="en-US" dirty="0" err="1"/>
              <a:t>saniye</a:t>
            </a:r>
            <a:r>
              <a:rPr lang="en-US" dirty="0"/>
              <a:t> </a:t>
            </a:r>
            <a:r>
              <a:rPr lang="en-US" dirty="0" err="1"/>
              <a:t>süreyle</a:t>
            </a:r>
            <a:r>
              <a:rPr lang="en-US" dirty="0"/>
              <a:t> depolarize </a:t>
            </a:r>
            <a:r>
              <a:rPr lang="en-US" dirty="0" err="1"/>
              <a:t>kalarak</a:t>
            </a:r>
            <a:r>
              <a:rPr lang="en-US" dirty="0"/>
              <a:t> </a:t>
            </a:r>
            <a:r>
              <a:rPr lang="en-US" dirty="0" err="1"/>
              <a:t>platonun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repolarizasyon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Aksiyon</a:t>
            </a:r>
            <a:r>
              <a:rPr lang="en-US" dirty="0" smtClean="0"/>
              <a:t> </a:t>
            </a:r>
            <a:r>
              <a:rPr lang="en-US" dirty="0" err="1"/>
              <a:t>potansiyelinde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platonun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,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kasındaki</a:t>
            </a:r>
            <a:r>
              <a:rPr lang="en-US" dirty="0"/>
              <a:t> </a:t>
            </a:r>
            <a:r>
              <a:rPr lang="en-US" dirty="0" err="1"/>
              <a:t>kasılmanın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kasındakine</a:t>
            </a:r>
            <a:r>
              <a:rPr lang="en-US" dirty="0"/>
              <a:t> </a:t>
            </a:r>
            <a:r>
              <a:rPr lang="en-US" dirty="0" err="1"/>
              <a:t>kıyasla</a:t>
            </a:r>
            <a:r>
              <a:rPr lang="en-US" dirty="0"/>
              <a:t> 15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sürmesine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9583" y="2871989"/>
            <a:ext cx="5220192" cy="26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Kal</a:t>
            </a:r>
            <a:r>
              <a:rPr lang="tr-TR" b="1" dirty="0" smtClean="0"/>
              <a:t>bin Elektriksel iletim sistemi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950" y="2557463"/>
            <a:ext cx="5111957" cy="35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13D52B797FB489CA090AAE9CAEF5F" ma:contentTypeVersion="" ma:contentTypeDescription="Create a new document." ma:contentTypeScope="" ma:versionID="914cb82146f544f2e73a9852055a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D840DBF-0363-4C9C-B46B-0DA886B211EC}"/>
</file>

<file path=customXml/itemProps2.xml><?xml version="1.0" encoding="utf-8"?>
<ds:datastoreItem xmlns:ds="http://schemas.openxmlformats.org/officeDocument/2006/customXml" ds:itemID="{0C672383-64BC-4D8A-BD58-372733227542}"/>
</file>

<file path=customXml/itemProps3.xml><?xml version="1.0" encoding="utf-8"?>
<ds:datastoreItem xmlns:ds="http://schemas.openxmlformats.org/officeDocument/2006/customXml" ds:itemID="{AD805B6D-9FDE-4EB5-AA1A-BBF1D60BE968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1695</TotalTime>
  <Words>2477</Words>
  <Application>Microsoft Office PowerPoint</Application>
  <PresentationFormat>Widescreen</PresentationFormat>
  <Paragraphs>164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Garamond</vt:lpstr>
      <vt:lpstr>Organic</vt:lpstr>
      <vt:lpstr>ANATOMİ ve fİzyolojİ</vt:lpstr>
      <vt:lpstr>Kalp</vt:lpstr>
      <vt:lpstr>Temel Anatomi ve Biyomedikal Terimleri </vt:lpstr>
      <vt:lpstr>Kalp Kasının Fizyolojisi </vt:lpstr>
      <vt:lpstr>Kalp Kasının Fizyolojik Anatomisi   </vt:lpstr>
      <vt:lpstr>Kalp Kasının Fizyolojik Anatomisi   </vt:lpstr>
      <vt:lpstr>Kalp Kasında Aksiyon Potansiyelleri </vt:lpstr>
      <vt:lpstr>Kalp Kasında Aksiyon Potansiyelleri </vt:lpstr>
      <vt:lpstr>Kalbin Elektriksel iletim sistemi</vt:lpstr>
      <vt:lpstr>Kalp Döngüsü </vt:lpstr>
      <vt:lpstr>Kalp Döngüsü</vt:lpstr>
      <vt:lpstr>Sistol ve Diyastol</vt:lpstr>
      <vt:lpstr>Sistol ve Diyastol</vt:lpstr>
      <vt:lpstr> Kapakların İşlevi </vt:lpstr>
      <vt:lpstr> Aort Basıncı Eğrisi </vt:lpstr>
      <vt:lpstr> Aort Basıncı Eğrisi </vt:lpstr>
      <vt:lpstr> Kalp Seslerinin Kalbin Pompalama İşlevi ile İlişkisi </vt:lpstr>
      <vt:lpstr> Kalp Seslerinin Kalbin Pompalama İşlevi ile İlişkisi </vt:lpstr>
      <vt:lpstr>Göğüste Kalp Etrafındaki Elektrik Akımları </vt:lpstr>
      <vt:lpstr>Göğüste Kalp Etrafındaki Elektrik Akımları </vt:lpstr>
      <vt:lpstr>Göğüste Kalp Etrafındaki Elektrik Akımları </vt:lpstr>
      <vt:lpstr>Ventrikül Fibrilasyonu </vt:lpstr>
      <vt:lpstr>Ventrikül Fibrilasyonu </vt:lpstr>
      <vt:lpstr> Kan Dolaşımı </vt:lpstr>
      <vt:lpstr> Dolaşımın Fiziksel Karakteristikleri </vt:lpstr>
      <vt:lpstr> Dolaşımın Fiziksel Karakteristikleri </vt:lpstr>
      <vt:lpstr>Dolaşım Sisteminin Çeşitli Bölümlerinde Basınçlar </vt:lpstr>
      <vt:lpstr>Dolaşım Sisteminin Çeşitli Bölümlerinde Basınçlar </vt:lpstr>
      <vt:lpstr>Dolaşım Sisteminin Çeşitli Bölümlerinde Basınçlar </vt:lpstr>
      <vt:lpstr>Dolaşım Sisteminin Çeşitli Bölümlerinde Basınçlar </vt:lpstr>
      <vt:lpstr> Kan Akımı </vt:lpstr>
      <vt:lpstr> Kan Akımı </vt:lpstr>
      <vt:lpstr> Kan Akımı </vt:lpstr>
      <vt:lpstr> Kan Fizyolojisi </vt:lpstr>
      <vt:lpstr> Kan Hücreleri </vt:lpstr>
      <vt:lpstr> Kan Hücreleri </vt:lpstr>
      <vt:lpstr> Kan Hücreleri </vt:lpstr>
      <vt:lpstr>Kan gazları</vt:lpstr>
      <vt:lpstr>Kan gazları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ANATOMİ ve fİzyolojİ</dc:title>
  <dc:creator>Ali Murat</dc:creator>
  <cp:lastModifiedBy>Ali Murat</cp:lastModifiedBy>
  <cp:revision>44</cp:revision>
  <dcterms:created xsi:type="dcterms:W3CDTF">2018-09-11T07:09:07Z</dcterms:created>
  <dcterms:modified xsi:type="dcterms:W3CDTF">2018-12-21T09:05:34Z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0x0101005A413D52B797FB489CA090AAE9CAEF5F</vt:lpwstr>
  </property>
</Properties>
</file>