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81" r:id="rId4"/>
    <p:sldId id="258" r:id="rId5"/>
    <p:sldId id="259" r:id="rId6"/>
    <p:sldId id="261" r:id="rId7"/>
    <p:sldId id="262" r:id="rId8"/>
    <p:sldId id="279" r:id="rId9"/>
    <p:sldId id="263" r:id="rId10"/>
    <p:sldId id="280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773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052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432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111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425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758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72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034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449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128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851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725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116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611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895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805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164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89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ANATOM</a:t>
            </a:r>
            <a:r>
              <a:rPr lang="tr-TR" dirty="0" smtClean="0"/>
              <a:t>İ ve fİzyolojİ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BMET 111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693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Temel</a:t>
            </a:r>
            <a:r>
              <a:rPr lang="en-US" b="1" dirty="0"/>
              <a:t> </a:t>
            </a:r>
            <a:r>
              <a:rPr lang="en-US" b="1" dirty="0" err="1"/>
              <a:t>Anatom</a:t>
            </a:r>
            <a:r>
              <a:rPr lang="tr-TR" b="1" dirty="0"/>
              <a:t>i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Biyomedikal</a:t>
            </a:r>
            <a:r>
              <a:rPr lang="en-US" b="1" dirty="0"/>
              <a:t> </a:t>
            </a:r>
            <a:r>
              <a:rPr lang="en-US" b="1" dirty="0" err="1"/>
              <a:t>Terimleri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Posterior (dorsal): </a:t>
            </a:r>
            <a:r>
              <a:rPr lang="en-US" dirty="0" err="1"/>
              <a:t>Vücudun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ilgili</a:t>
            </a:r>
            <a:r>
              <a:rPr lang="en-US" dirty="0"/>
              <a:t> </a:t>
            </a:r>
            <a:r>
              <a:rPr lang="en-US" dirty="0" err="1"/>
              <a:t>vücut</a:t>
            </a:r>
            <a:r>
              <a:rPr lang="en-US" dirty="0"/>
              <a:t> </a:t>
            </a:r>
            <a:r>
              <a:rPr lang="en-US" dirty="0" err="1"/>
              <a:t>bölgesinin</a:t>
            </a:r>
            <a:r>
              <a:rPr lang="en-US" dirty="0"/>
              <a:t> </a:t>
            </a:r>
            <a:r>
              <a:rPr lang="en-US" dirty="0" err="1"/>
              <a:t>arka</a:t>
            </a:r>
            <a:r>
              <a:rPr lang="en-US" dirty="0"/>
              <a:t> </a:t>
            </a:r>
            <a:r>
              <a:rPr lang="en-US" dirty="0" err="1"/>
              <a:t>kesimidir</a:t>
            </a:r>
            <a:r>
              <a:rPr lang="en-US" dirty="0"/>
              <a:t>.</a:t>
            </a:r>
          </a:p>
          <a:p>
            <a:r>
              <a:rPr lang="en-US" dirty="0" err="1"/>
              <a:t>Süperior</a:t>
            </a:r>
            <a:r>
              <a:rPr lang="en-US" dirty="0"/>
              <a:t> (</a:t>
            </a:r>
            <a:r>
              <a:rPr lang="en-US" dirty="0" err="1"/>
              <a:t>kranyal</a:t>
            </a:r>
            <a:r>
              <a:rPr lang="en-US" dirty="0"/>
              <a:t>): </a:t>
            </a:r>
            <a:r>
              <a:rPr lang="en-US" dirty="0" err="1"/>
              <a:t>Üst</a:t>
            </a:r>
            <a:r>
              <a:rPr lang="en-US" dirty="0"/>
              <a:t> </a:t>
            </a:r>
            <a:r>
              <a:rPr lang="en-US" dirty="0" err="1"/>
              <a:t>kısımdır</a:t>
            </a:r>
            <a:r>
              <a:rPr lang="en-US" dirty="0"/>
              <a:t>. </a:t>
            </a:r>
          </a:p>
          <a:p>
            <a:r>
              <a:rPr lang="en-US" dirty="0"/>
              <a:t>İnferior (</a:t>
            </a:r>
            <a:r>
              <a:rPr lang="en-US" dirty="0" err="1"/>
              <a:t>kaudal</a:t>
            </a:r>
            <a:r>
              <a:rPr lang="en-US" dirty="0"/>
              <a:t>): Alt </a:t>
            </a:r>
            <a:r>
              <a:rPr lang="en-US" dirty="0" err="1"/>
              <a:t>kısımdır</a:t>
            </a:r>
            <a:r>
              <a:rPr lang="en-US" dirty="0"/>
              <a:t>. </a:t>
            </a:r>
          </a:p>
          <a:p>
            <a:r>
              <a:rPr lang="en-US" dirty="0" err="1"/>
              <a:t>Santral</a:t>
            </a:r>
            <a:r>
              <a:rPr lang="en-US" dirty="0"/>
              <a:t>: </a:t>
            </a:r>
            <a:r>
              <a:rPr lang="en-US" dirty="0" err="1"/>
              <a:t>Orta</a:t>
            </a:r>
            <a:r>
              <a:rPr lang="en-US" dirty="0"/>
              <a:t> </a:t>
            </a:r>
            <a:r>
              <a:rPr lang="en-US" dirty="0" err="1"/>
              <a:t>kısımdır</a:t>
            </a:r>
            <a:r>
              <a:rPr lang="en-US" dirty="0"/>
              <a:t>. </a:t>
            </a:r>
          </a:p>
          <a:p>
            <a:r>
              <a:rPr lang="en-US" dirty="0"/>
              <a:t>Medial: </a:t>
            </a:r>
            <a:r>
              <a:rPr lang="en-US" dirty="0" err="1"/>
              <a:t>Orta</a:t>
            </a:r>
            <a:r>
              <a:rPr lang="en-US" dirty="0"/>
              <a:t> </a:t>
            </a:r>
            <a:r>
              <a:rPr lang="en-US" dirty="0" err="1"/>
              <a:t>sagital</a:t>
            </a:r>
            <a:r>
              <a:rPr lang="en-US" dirty="0"/>
              <a:t> </a:t>
            </a:r>
            <a:r>
              <a:rPr lang="en-US" dirty="0" err="1"/>
              <a:t>düzleme</a:t>
            </a:r>
            <a:r>
              <a:rPr lang="en-US" dirty="0"/>
              <a:t> </a:t>
            </a:r>
            <a:r>
              <a:rPr lang="en-US" dirty="0" err="1"/>
              <a:t>yakın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kısımdır</a:t>
            </a:r>
            <a:endParaRPr lang="en-US" dirty="0"/>
          </a:p>
          <a:p>
            <a:r>
              <a:rPr lang="en-US" dirty="0"/>
              <a:t>Lateral: </a:t>
            </a:r>
            <a:r>
              <a:rPr lang="en-US" dirty="0" err="1"/>
              <a:t>Orta</a:t>
            </a:r>
            <a:r>
              <a:rPr lang="en-US" dirty="0"/>
              <a:t> </a:t>
            </a:r>
            <a:r>
              <a:rPr lang="en-US" dirty="0" err="1"/>
              <a:t>sagital</a:t>
            </a:r>
            <a:r>
              <a:rPr lang="en-US" dirty="0"/>
              <a:t> </a:t>
            </a:r>
            <a:r>
              <a:rPr lang="en-US" dirty="0" err="1"/>
              <a:t>kesimden</a:t>
            </a:r>
            <a:r>
              <a:rPr lang="en-US" dirty="0"/>
              <a:t> </a:t>
            </a:r>
            <a:r>
              <a:rPr lang="en-US" dirty="0" err="1"/>
              <a:t>uzak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kısımdır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98412" y="2624412"/>
            <a:ext cx="4398185" cy="342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42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Temel</a:t>
            </a:r>
            <a:r>
              <a:rPr lang="en-US" b="1" dirty="0"/>
              <a:t> </a:t>
            </a:r>
            <a:r>
              <a:rPr lang="en-US" b="1" dirty="0" err="1"/>
              <a:t>Anatom</a:t>
            </a:r>
            <a:r>
              <a:rPr lang="tr-TR" b="1" dirty="0"/>
              <a:t>i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Biyomedikal</a:t>
            </a:r>
            <a:r>
              <a:rPr lang="en-US" b="1" dirty="0"/>
              <a:t> </a:t>
            </a:r>
            <a:r>
              <a:rPr lang="en-US" b="1" dirty="0" err="1"/>
              <a:t>Terimleri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err="1"/>
              <a:t>Anatomik</a:t>
            </a:r>
            <a:r>
              <a:rPr lang="en-US" b="1" dirty="0"/>
              <a:t> </a:t>
            </a:r>
            <a:r>
              <a:rPr lang="en-US" b="1" dirty="0" err="1"/>
              <a:t>Muayene</a:t>
            </a:r>
            <a:r>
              <a:rPr lang="en-US" b="1" dirty="0"/>
              <a:t> </a:t>
            </a:r>
            <a:r>
              <a:rPr lang="en-US" b="1" dirty="0" err="1"/>
              <a:t>ile</a:t>
            </a:r>
            <a:r>
              <a:rPr lang="en-US" b="1" dirty="0"/>
              <a:t> </a:t>
            </a:r>
            <a:r>
              <a:rPr lang="en-US" b="1" dirty="0" err="1"/>
              <a:t>İlgili</a:t>
            </a:r>
            <a:r>
              <a:rPr lang="en-US" b="1" dirty="0"/>
              <a:t> </a:t>
            </a:r>
            <a:r>
              <a:rPr lang="en-US" b="1" dirty="0" err="1"/>
              <a:t>Terimler</a:t>
            </a:r>
            <a:r>
              <a:rPr lang="en-US" b="1" dirty="0"/>
              <a:t> </a:t>
            </a:r>
            <a:endParaRPr lang="tr-TR" b="1" dirty="0" smtClean="0"/>
          </a:p>
          <a:p>
            <a:r>
              <a:rPr lang="en-US" dirty="0" err="1"/>
              <a:t>İnspeksiyon</a:t>
            </a:r>
            <a:r>
              <a:rPr lang="en-US" dirty="0"/>
              <a:t>: </a:t>
            </a:r>
            <a:r>
              <a:rPr lang="en-US" dirty="0" err="1"/>
              <a:t>Görme</a:t>
            </a:r>
            <a:r>
              <a:rPr lang="en-US" dirty="0"/>
              <a:t> </a:t>
            </a:r>
            <a:r>
              <a:rPr lang="en-US" dirty="0" err="1"/>
              <a:t>yoluyla</a:t>
            </a:r>
            <a:r>
              <a:rPr lang="en-US" dirty="0"/>
              <a:t> </a:t>
            </a:r>
            <a:r>
              <a:rPr lang="en-US" dirty="0" err="1"/>
              <a:t>gerçekleşen</a:t>
            </a:r>
            <a:r>
              <a:rPr lang="en-US" dirty="0"/>
              <a:t> </a:t>
            </a:r>
            <a:r>
              <a:rPr lang="en-US" dirty="0" err="1"/>
              <a:t>muayene</a:t>
            </a:r>
            <a:r>
              <a:rPr lang="en-US" dirty="0"/>
              <a:t>  </a:t>
            </a:r>
            <a:endParaRPr lang="tr-TR" dirty="0" smtClean="0"/>
          </a:p>
          <a:p>
            <a:r>
              <a:rPr lang="en-US" dirty="0" err="1" smtClean="0"/>
              <a:t>Palpasyon</a:t>
            </a:r>
            <a:r>
              <a:rPr lang="en-US" dirty="0"/>
              <a:t>: </a:t>
            </a:r>
            <a:r>
              <a:rPr lang="en-US" dirty="0" err="1"/>
              <a:t>Dokunarak</a:t>
            </a:r>
            <a:r>
              <a:rPr lang="en-US" dirty="0"/>
              <a:t> </a:t>
            </a:r>
            <a:r>
              <a:rPr lang="en-US" dirty="0" err="1"/>
              <a:t>elle</a:t>
            </a:r>
            <a:r>
              <a:rPr lang="en-US" dirty="0"/>
              <a:t> </a:t>
            </a:r>
            <a:r>
              <a:rPr lang="en-US" dirty="0" err="1"/>
              <a:t>yapılan</a:t>
            </a:r>
            <a:r>
              <a:rPr lang="en-US" dirty="0"/>
              <a:t> </a:t>
            </a:r>
            <a:r>
              <a:rPr lang="en-US" dirty="0" err="1"/>
              <a:t>muayene</a:t>
            </a:r>
            <a:r>
              <a:rPr lang="en-US" dirty="0"/>
              <a:t>  </a:t>
            </a:r>
            <a:endParaRPr lang="tr-TR" dirty="0" smtClean="0"/>
          </a:p>
          <a:p>
            <a:r>
              <a:rPr lang="en-US" dirty="0" err="1" smtClean="0"/>
              <a:t>Perküsyon</a:t>
            </a:r>
            <a:r>
              <a:rPr lang="en-US" dirty="0"/>
              <a:t>: </a:t>
            </a:r>
            <a:r>
              <a:rPr lang="en-US" dirty="0" err="1"/>
              <a:t>Vücudun</a:t>
            </a:r>
            <a:r>
              <a:rPr lang="en-US" dirty="0"/>
              <a:t> belli </a:t>
            </a:r>
            <a:r>
              <a:rPr lang="en-US" dirty="0" err="1"/>
              <a:t>bölgelerine</a:t>
            </a:r>
            <a:r>
              <a:rPr lang="en-US" dirty="0"/>
              <a:t> </a:t>
            </a:r>
            <a:r>
              <a:rPr lang="en-US" dirty="0" err="1"/>
              <a:t>parmakla</a:t>
            </a:r>
            <a:r>
              <a:rPr lang="en-US" dirty="0"/>
              <a:t> </a:t>
            </a:r>
            <a:r>
              <a:rPr lang="en-US" dirty="0" err="1"/>
              <a:t>vurularak</a:t>
            </a:r>
            <a:r>
              <a:rPr lang="en-US" dirty="0"/>
              <a:t> </a:t>
            </a:r>
            <a:r>
              <a:rPr lang="en-US" dirty="0" err="1"/>
              <a:t>gerçekleştirilir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Oskültasyon</a:t>
            </a:r>
            <a:r>
              <a:rPr lang="en-US" dirty="0"/>
              <a:t>: </a:t>
            </a:r>
            <a:r>
              <a:rPr lang="en-US" dirty="0" err="1"/>
              <a:t>Dinlemek</a:t>
            </a:r>
            <a:r>
              <a:rPr lang="en-US" dirty="0"/>
              <a:t> </a:t>
            </a:r>
            <a:r>
              <a:rPr lang="en-US" dirty="0" err="1"/>
              <a:t>anlamına</a:t>
            </a:r>
            <a:r>
              <a:rPr lang="en-US" dirty="0"/>
              <a:t> </a:t>
            </a:r>
            <a:r>
              <a:rPr lang="en-US" dirty="0" err="1"/>
              <a:t>gelen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terim</a:t>
            </a:r>
            <a:r>
              <a:rPr lang="en-US" dirty="0"/>
              <a:t> </a:t>
            </a:r>
            <a:r>
              <a:rPr lang="en-US" dirty="0" err="1"/>
              <a:t>genellikle</a:t>
            </a:r>
            <a:r>
              <a:rPr lang="en-US" dirty="0"/>
              <a:t> </a:t>
            </a:r>
            <a:r>
              <a:rPr lang="en-US" dirty="0" err="1"/>
              <a:t>stetoskop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fetoskop</a:t>
            </a:r>
            <a:r>
              <a:rPr lang="en-US" dirty="0"/>
              <a:t> </a:t>
            </a:r>
            <a:r>
              <a:rPr lang="en-US" dirty="0" err="1"/>
              <a:t>aleti</a:t>
            </a:r>
            <a:r>
              <a:rPr lang="en-US" dirty="0"/>
              <a:t> </a:t>
            </a:r>
            <a:r>
              <a:rPr lang="en-US" dirty="0" err="1"/>
              <a:t>yardımıyla</a:t>
            </a:r>
            <a:r>
              <a:rPr lang="en-US" dirty="0"/>
              <a:t> </a:t>
            </a:r>
            <a:r>
              <a:rPr lang="en-US" dirty="0" err="1"/>
              <a:t>yapılır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Endoskopi</a:t>
            </a:r>
            <a:r>
              <a:rPr lang="en-US" dirty="0"/>
              <a:t>: </a:t>
            </a:r>
            <a:r>
              <a:rPr lang="en-US" dirty="0" err="1"/>
              <a:t>Laparaskop</a:t>
            </a:r>
            <a:r>
              <a:rPr lang="en-US" dirty="0"/>
              <a:t> (organ </a:t>
            </a:r>
            <a:r>
              <a:rPr lang="en-US" dirty="0" err="1"/>
              <a:t>içi</a:t>
            </a:r>
            <a:r>
              <a:rPr lang="en-US" dirty="0"/>
              <a:t>), </a:t>
            </a:r>
            <a:r>
              <a:rPr lang="en-US" dirty="0" err="1"/>
              <a:t>bronskop</a:t>
            </a:r>
            <a:r>
              <a:rPr lang="en-US" dirty="0"/>
              <a:t>, </a:t>
            </a:r>
            <a:r>
              <a:rPr lang="en-US" dirty="0" err="1"/>
              <a:t>laringoskop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araçlarla</a:t>
            </a:r>
            <a:r>
              <a:rPr lang="en-US" dirty="0"/>
              <a:t> </a:t>
            </a:r>
            <a:r>
              <a:rPr lang="en-US" dirty="0" err="1"/>
              <a:t>derin</a:t>
            </a:r>
            <a:r>
              <a:rPr lang="en-US" dirty="0"/>
              <a:t> </a:t>
            </a:r>
            <a:r>
              <a:rPr lang="en-US" dirty="0" err="1"/>
              <a:t>kısımlarda</a:t>
            </a:r>
            <a:r>
              <a:rPr lang="en-US" dirty="0"/>
              <a:t> </a:t>
            </a:r>
            <a:r>
              <a:rPr lang="en-US" dirty="0" err="1"/>
              <a:t>yer</a:t>
            </a:r>
            <a:r>
              <a:rPr lang="en-US" dirty="0"/>
              <a:t> </a:t>
            </a:r>
            <a:r>
              <a:rPr lang="en-US" dirty="0" err="1"/>
              <a:t>alan</a:t>
            </a:r>
            <a:r>
              <a:rPr lang="en-US" dirty="0"/>
              <a:t> </a:t>
            </a:r>
            <a:r>
              <a:rPr lang="en-US" dirty="0" err="1"/>
              <a:t>organların</a:t>
            </a:r>
            <a:r>
              <a:rPr lang="en-US" dirty="0"/>
              <a:t> </a:t>
            </a:r>
            <a:r>
              <a:rPr lang="en-US" dirty="0" err="1"/>
              <a:t>incelenmesidir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2026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Temel</a:t>
            </a:r>
            <a:r>
              <a:rPr lang="en-US" b="1" dirty="0"/>
              <a:t> </a:t>
            </a:r>
            <a:r>
              <a:rPr lang="en-US" b="1" dirty="0" err="1"/>
              <a:t>Anatom</a:t>
            </a:r>
            <a:r>
              <a:rPr lang="tr-TR" b="1" dirty="0"/>
              <a:t>i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Biyomedikal</a:t>
            </a:r>
            <a:r>
              <a:rPr lang="en-US" b="1" dirty="0"/>
              <a:t> </a:t>
            </a:r>
            <a:r>
              <a:rPr lang="en-US" b="1" dirty="0" err="1"/>
              <a:t>Terimleri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 </a:t>
            </a:r>
            <a:r>
              <a:rPr lang="en-US" b="1" dirty="0" err="1"/>
              <a:t>Radyoloji</a:t>
            </a:r>
            <a:r>
              <a:rPr lang="en-US" b="1" dirty="0"/>
              <a:t> </a:t>
            </a:r>
            <a:r>
              <a:rPr lang="en-US" b="1" dirty="0" err="1"/>
              <a:t>ile</a:t>
            </a:r>
            <a:r>
              <a:rPr lang="en-US" b="1" dirty="0"/>
              <a:t> </a:t>
            </a:r>
            <a:r>
              <a:rPr lang="en-US" b="1" dirty="0" err="1"/>
              <a:t>İlgili</a:t>
            </a:r>
            <a:r>
              <a:rPr lang="en-US" b="1" dirty="0"/>
              <a:t> </a:t>
            </a:r>
            <a:r>
              <a:rPr lang="en-US" b="1" dirty="0" err="1"/>
              <a:t>Terimler</a:t>
            </a:r>
            <a:r>
              <a:rPr lang="en-US" b="1" dirty="0"/>
              <a:t> </a:t>
            </a:r>
            <a:endParaRPr lang="tr-TR" b="1" dirty="0" smtClean="0"/>
          </a:p>
          <a:p>
            <a:r>
              <a:rPr lang="en-US" dirty="0" err="1"/>
              <a:t>Radyografi</a:t>
            </a:r>
            <a:r>
              <a:rPr lang="en-US" dirty="0"/>
              <a:t>: Film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görüntüleme</a:t>
            </a:r>
            <a:r>
              <a:rPr lang="en-US" dirty="0"/>
              <a:t> </a:t>
            </a:r>
            <a:r>
              <a:rPr lang="en-US" dirty="0" err="1"/>
              <a:t>işlemidir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Radyogram</a:t>
            </a:r>
            <a:r>
              <a:rPr lang="en-US" dirty="0"/>
              <a:t>: </a:t>
            </a:r>
            <a:r>
              <a:rPr lang="en-US" dirty="0" err="1"/>
              <a:t>Görüntüleme</a:t>
            </a:r>
            <a:r>
              <a:rPr lang="en-US" dirty="0"/>
              <a:t> </a:t>
            </a:r>
            <a:r>
              <a:rPr lang="en-US" dirty="0" err="1"/>
              <a:t>işlemi</a:t>
            </a:r>
            <a:r>
              <a:rPr lang="en-US" dirty="0"/>
              <a:t> </a:t>
            </a:r>
            <a:r>
              <a:rPr lang="en-US" dirty="0" err="1"/>
              <a:t>sonucu</a:t>
            </a:r>
            <a:r>
              <a:rPr lang="en-US" dirty="0"/>
              <a:t> </a:t>
            </a:r>
            <a:r>
              <a:rPr lang="en-US" dirty="0" err="1"/>
              <a:t>elde</a:t>
            </a:r>
            <a:r>
              <a:rPr lang="en-US" dirty="0"/>
              <a:t> </a:t>
            </a:r>
            <a:r>
              <a:rPr lang="en-US" dirty="0" err="1"/>
              <a:t>edilen</a:t>
            </a:r>
            <a:r>
              <a:rPr lang="en-US" dirty="0"/>
              <a:t> film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</a:t>
            </a:r>
            <a:r>
              <a:rPr lang="en-US" dirty="0" err="1"/>
              <a:t>görüntüdür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Dansite</a:t>
            </a:r>
            <a:r>
              <a:rPr lang="en-US" dirty="0"/>
              <a:t>: </a:t>
            </a:r>
            <a:r>
              <a:rPr lang="en-US" dirty="0" err="1"/>
              <a:t>Filmin</a:t>
            </a:r>
            <a:r>
              <a:rPr lang="en-US" dirty="0"/>
              <a:t> x-</a:t>
            </a:r>
            <a:r>
              <a:rPr lang="en-US" dirty="0" err="1"/>
              <a:t>ışını</a:t>
            </a:r>
            <a:r>
              <a:rPr lang="en-US" dirty="0"/>
              <a:t> </a:t>
            </a:r>
            <a:r>
              <a:rPr lang="en-US" dirty="0" err="1"/>
              <a:t>fotonlarına</a:t>
            </a:r>
            <a:r>
              <a:rPr lang="en-US" dirty="0"/>
              <a:t> </a:t>
            </a:r>
            <a:r>
              <a:rPr lang="en-US" dirty="0" err="1"/>
              <a:t>vermiş</a:t>
            </a:r>
            <a:r>
              <a:rPr lang="en-US" dirty="0"/>
              <a:t> </a:t>
            </a:r>
            <a:r>
              <a:rPr lang="en-US" dirty="0" err="1"/>
              <a:t>olduğu</a:t>
            </a:r>
            <a:r>
              <a:rPr lang="en-US" dirty="0"/>
              <a:t> </a:t>
            </a:r>
            <a:r>
              <a:rPr lang="en-US" dirty="0" err="1"/>
              <a:t>siyah</a:t>
            </a:r>
            <a:r>
              <a:rPr lang="en-US" dirty="0"/>
              <a:t> </a:t>
            </a:r>
            <a:r>
              <a:rPr lang="en-US" dirty="0" err="1"/>
              <a:t>renk</a:t>
            </a:r>
            <a:r>
              <a:rPr lang="en-US" dirty="0"/>
              <a:t> </a:t>
            </a:r>
            <a:r>
              <a:rPr lang="en-US" dirty="0" err="1"/>
              <a:t>tonlamasıdır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Distorsiyon</a:t>
            </a:r>
            <a:r>
              <a:rPr lang="en-US" dirty="0"/>
              <a:t>: </a:t>
            </a:r>
            <a:r>
              <a:rPr lang="en-US" dirty="0" err="1"/>
              <a:t>Objenin</a:t>
            </a:r>
            <a:r>
              <a:rPr lang="en-US" dirty="0"/>
              <a:t> </a:t>
            </a:r>
            <a:r>
              <a:rPr lang="en-US" dirty="0" err="1"/>
              <a:t>görüntüsünün</a:t>
            </a:r>
            <a:r>
              <a:rPr lang="en-US" dirty="0"/>
              <a:t> </a:t>
            </a:r>
            <a:r>
              <a:rPr lang="en-US" dirty="0" err="1"/>
              <a:t>orijinalinden</a:t>
            </a:r>
            <a:r>
              <a:rPr lang="en-US" dirty="0"/>
              <a:t> </a:t>
            </a:r>
            <a:r>
              <a:rPr lang="en-US" dirty="0" err="1"/>
              <a:t>farklı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yansımasıdır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Noiz</a:t>
            </a:r>
            <a:r>
              <a:rPr lang="en-US" dirty="0"/>
              <a:t>: </a:t>
            </a:r>
            <a:r>
              <a:rPr lang="en-US" dirty="0" err="1"/>
              <a:t>Görüntünün</a:t>
            </a:r>
            <a:r>
              <a:rPr lang="en-US" dirty="0"/>
              <a:t> </a:t>
            </a:r>
            <a:r>
              <a:rPr lang="en-US" dirty="0" err="1"/>
              <a:t>izlenmesine</a:t>
            </a:r>
            <a:r>
              <a:rPr lang="en-US" dirty="0"/>
              <a:t> </a:t>
            </a:r>
            <a:r>
              <a:rPr lang="en-US" dirty="0" err="1"/>
              <a:t>engel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radyografik</a:t>
            </a:r>
            <a:r>
              <a:rPr lang="en-US" dirty="0"/>
              <a:t> </a:t>
            </a:r>
            <a:r>
              <a:rPr lang="en-US" dirty="0" err="1"/>
              <a:t>dansitedeki</a:t>
            </a:r>
            <a:r>
              <a:rPr lang="en-US" dirty="0"/>
              <a:t> </a:t>
            </a:r>
            <a:r>
              <a:rPr lang="en-US" dirty="0" err="1"/>
              <a:t>istenmeyen</a:t>
            </a:r>
            <a:r>
              <a:rPr lang="en-US" dirty="0"/>
              <a:t> </a:t>
            </a:r>
            <a:r>
              <a:rPr lang="en-US" dirty="0" err="1" smtClean="0"/>
              <a:t>değişikliklerdir</a:t>
            </a:r>
            <a:r>
              <a:rPr lang="tr-TR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17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Temel</a:t>
            </a:r>
            <a:r>
              <a:rPr lang="en-US" b="1" dirty="0"/>
              <a:t> </a:t>
            </a:r>
            <a:r>
              <a:rPr lang="en-US" b="1" dirty="0" err="1"/>
              <a:t>Anatom</a:t>
            </a:r>
            <a:r>
              <a:rPr lang="tr-TR" b="1" dirty="0"/>
              <a:t>i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Biyomedikal</a:t>
            </a:r>
            <a:r>
              <a:rPr lang="en-US" b="1" dirty="0"/>
              <a:t> </a:t>
            </a:r>
            <a:r>
              <a:rPr lang="en-US" b="1" dirty="0" err="1"/>
              <a:t>Terimleri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 </a:t>
            </a:r>
            <a:r>
              <a:rPr lang="en-US" b="1" dirty="0" err="1"/>
              <a:t>Radyoloji</a:t>
            </a:r>
            <a:r>
              <a:rPr lang="en-US" b="1" dirty="0"/>
              <a:t> </a:t>
            </a:r>
            <a:r>
              <a:rPr lang="en-US" b="1" dirty="0" err="1"/>
              <a:t>ile</a:t>
            </a:r>
            <a:r>
              <a:rPr lang="en-US" b="1" dirty="0"/>
              <a:t> </a:t>
            </a:r>
            <a:r>
              <a:rPr lang="en-US" b="1" dirty="0" err="1"/>
              <a:t>İlgili</a:t>
            </a:r>
            <a:r>
              <a:rPr lang="en-US" b="1" dirty="0"/>
              <a:t> </a:t>
            </a:r>
            <a:r>
              <a:rPr lang="en-US" b="1" dirty="0" err="1"/>
              <a:t>Terimler</a:t>
            </a:r>
            <a:r>
              <a:rPr lang="en-US" b="1" dirty="0"/>
              <a:t> </a:t>
            </a:r>
            <a:endParaRPr lang="tr-TR" b="1" dirty="0" smtClean="0"/>
          </a:p>
          <a:p>
            <a:r>
              <a:rPr lang="en-US" dirty="0" err="1"/>
              <a:t>Radyolüsent</a:t>
            </a:r>
            <a:r>
              <a:rPr lang="en-US" dirty="0"/>
              <a:t> (</a:t>
            </a:r>
            <a:r>
              <a:rPr lang="en-US" dirty="0" err="1"/>
              <a:t>hipodens</a:t>
            </a:r>
            <a:r>
              <a:rPr lang="en-US" dirty="0"/>
              <a:t>): X-</a:t>
            </a:r>
            <a:r>
              <a:rPr lang="en-US" dirty="0" err="1"/>
              <a:t>ışını</a:t>
            </a:r>
            <a:r>
              <a:rPr lang="en-US" dirty="0"/>
              <a:t> </a:t>
            </a:r>
            <a:r>
              <a:rPr lang="en-US" dirty="0" err="1"/>
              <a:t>geçirgenliğinin</a:t>
            </a:r>
            <a:r>
              <a:rPr lang="en-US" dirty="0"/>
              <a:t> </a:t>
            </a:r>
            <a:r>
              <a:rPr lang="en-US" dirty="0" err="1"/>
              <a:t>fazla</a:t>
            </a:r>
            <a:r>
              <a:rPr lang="en-US" dirty="0"/>
              <a:t> </a:t>
            </a:r>
            <a:r>
              <a:rPr lang="en-US" dirty="0" err="1"/>
              <a:t>olması</a:t>
            </a:r>
            <a:r>
              <a:rPr lang="en-US" dirty="0"/>
              <a:t>. </a:t>
            </a:r>
            <a:r>
              <a:rPr lang="en-US" dirty="0" err="1"/>
              <a:t>Siyahlaşma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görülür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Radyoopak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hiperdens</a:t>
            </a:r>
            <a:r>
              <a:rPr lang="en-US" dirty="0"/>
              <a:t>): X-</a:t>
            </a:r>
            <a:r>
              <a:rPr lang="en-US" dirty="0" err="1"/>
              <a:t>ışını</a:t>
            </a:r>
            <a:r>
              <a:rPr lang="en-US" dirty="0"/>
              <a:t> </a:t>
            </a:r>
            <a:r>
              <a:rPr lang="en-US" dirty="0" err="1"/>
              <a:t>geçirgenliğinin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olması</a:t>
            </a:r>
            <a:r>
              <a:rPr lang="en-US" dirty="0"/>
              <a:t>. </a:t>
            </a:r>
            <a:r>
              <a:rPr lang="en-US" dirty="0" err="1"/>
              <a:t>Beyazlaşma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görülür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dirty="0" err="1" smtClean="0"/>
              <a:t>Kontrast</a:t>
            </a:r>
            <a:r>
              <a:rPr lang="en-US" dirty="0"/>
              <a:t>: </a:t>
            </a:r>
            <a:r>
              <a:rPr lang="en-US" dirty="0" err="1"/>
              <a:t>Zıtlık</a:t>
            </a:r>
            <a:r>
              <a:rPr lang="en-US" dirty="0"/>
              <a:t>. </a:t>
            </a:r>
            <a:r>
              <a:rPr lang="en-US" dirty="0" err="1"/>
              <a:t>İki</a:t>
            </a:r>
            <a:r>
              <a:rPr lang="en-US" dirty="0"/>
              <a:t> </a:t>
            </a:r>
            <a:r>
              <a:rPr lang="en-US" dirty="0" err="1"/>
              <a:t>komşu</a:t>
            </a:r>
            <a:r>
              <a:rPr lang="en-US" dirty="0"/>
              <a:t> </a:t>
            </a:r>
            <a:r>
              <a:rPr lang="en-US" dirty="0" err="1"/>
              <a:t>yapının</a:t>
            </a:r>
            <a:r>
              <a:rPr lang="en-US" dirty="0"/>
              <a:t> </a:t>
            </a:r>
            <a:r>
              <a:rPr lang="en-US" dirty="0" err="1"/>
              <a:t>arasındaki</a:t>
            </a:r>
            <a:r>
              <a:rPr lang="en-US" dirty="0"/>
              <a:t> </a:t>
            </a:r>
            <a:r>
              <a:rPr lang="en-US" dirty="0" err="1"/>
              <a:t>görünüm</a:t>
            </a:r>
            <a:r>
              <a:rPr lang="en-US" dirty="0"/>
              <a:t> </a:t>
            </a:r>
            <a:r>
              <a:rPr lang="en-US" dirty="0" err="1"/>
              <a:t>farkı</a:t>
            </a:r>
            <a:r>
              <a:rPr lang="en-US" dirty="0"/>
              <a:t>. </a:t>
            </a:r>
            <a:r>
              <a:rPr lang="en-US" dirty="0" err="1"/>
              <a:t>Fark</a:t>
            </a:r>
            <a:r>
              <a:rPr lang="en-US" dirty="0"/>
              <a:t> ne </a:t>
            </a:r>
            <a:r>
              <a:rPr lang="en-US" dirty="0" err="1"/>
              <a:t>kader</a:t>
            </a:r>
            <a:r>
              <a:rPr lang="en-US" dirty="0"/>
              <a:t> </a:t>
            </a:r>
            <a:r>
              <a:rPr lang="en-US" dirty="0" err="1"/>
              <a:t>fazla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kontrast</a:t>
            </a:r>
            <a:r>
              <a:rPr lang="en-US" dirty="0"/>
              <a:t> o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fazladır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Kontrast</a:t>
            </a:r>
            <a:r>
              <a:rPr lang="en-US" dirty="0" smtClean="0"/>
              <a:t> </a:t>
            </a:r>
            <a:r>
              <a:rPr lang="en-US" dirty="0" err="1"/>
              <a:t>madde</a:t>
            </a:r>
            <a:r>
              <a:rPr lang="en-US" dirty="0"/>
              <a:t>: X-</a:t>
            </a:r>
            <a:r>
              <a:rPr lang="en-US" dirty="0" err="1"/>
              <a:t>ışını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tepkimeye</a:t>
            </a:r>
            <a:r>
              <a:rPr lang="en-US" dirty="0"/>
              <a:t> </a:t>
            </a:r>
            <a:r>
              <a:rPr lang="en-US" dirty="0" err="1"/>
              <a:t>girip</a:t>
            </a:r>
            <a:r>
              <a:rPr lang="en-US" dirty="0"/>
              <a:t> </a:t>
            </a:r>
            <a:r>
              <a:rPr lang="en-US" dirty="0" err="1"/>
              <a:t>kontrast</a:t>
            </a:r>
            <a:r>
              <a:rPr lang="en-US" dirty="0"/>
              <a:t> </a:t>
            </a:r>
            <a:r>
              <a:rPr lang="en-US" dirty="0" err="1"/>
              <a:t>oluşturarak</a:t>
            </a:r>
            <a:r>
              <a:rPr lang="en-US" dirty="0"/>
              <a:t> </a:t>
            </a:r>
            <a:r>
              <a:rPr lang="en-US" dirty="0" err="1"/>
              <a:t>görülebilirliği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ayırt</a:t>
            </a:r>
            <a:r>
              <a:rPr lang="en-US" dirty="0"/>
              <a:t> </a:t>
            </a:r>
            <a:r>
              <a:rPr lang="en-US" dirty="0" err="1"/>
              <a:t>edilebilirliği</a:t>
            </a:r>
            <a:r>
              <a:rPr lang="en-US" dirty="0"/>
              <a:t> </a:t>
            </a:r>
            <a:r>
              <a:rPr lang="en-US" dirty="0" err="1"/>
              <a:t>artıran</a:t>
            </a:r>
            <a:r>
              <a:rPr lang="en-US" dirty="0"/>
              <a:t> </a:t>
            </a:r>
            <a:r>
              <a:rPr lang="en-US" dirty="0" err="1"/>
              <a:t>maddelerdi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165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Temel</a:t>
            </a:r>
            <a:r>
              <a:rPr lang="en-US" b="1" dirty="0"/>
              <a:t> </a:t>
            </a:r>
            <a:r>
              <a:rPr lang="en-US" b="1" dirty="0" err="1"/>
              <a:t>Anatom</a:t>
            </a:r>
            <a:r>
              <a:rPr lang="tr-TR" b="1" dirty="0"/>
              <a:t>i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Biyomedikal</a:t>
            </a:r>
            <a:r>
              <a:rPr lang="en-US" b="1" dirty="0"/>
              <a:t> </a:t>
            </a:r>
            <a:r>
              <a:rPr lang="en-US" b="1" dirty="0" err="1"/>
              <a:t>Terimleri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4765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 </a:t>
            </a:r>
            <a:r>
              <a:rPr lang="en-US" b="1" dirty="0" err="1"/>
              <a:t>Radyoloji</a:t>
            </a:r>
            <a:r>
              <a:rPr lang="en-US" b="1" dirty="0"/>
              <a:t> </a:t>
            </a:r>
            <a:r>
              <a:rPr lang="en-US" b="1" dirty="0" err="1"/>
              <a:t>ile</a:t>
            </a:r>
            <a:r>
              <a:rPr lang="en-US" b="1" dirty="0"/>
              <a:t> </a:t>
            </a:r>
            <a:r>
              <a:rPr lang="en-US" b="1" dirty="0" err="1"/>
              <a:t>İlgili</a:t>
            </a:r>
            <a:r>
              <a:rPr lang="en-US" b="1" dirty="0"/>
              <a:t> </a:t>
            </a:r>
            <a:r>
              <a:rPr lang="en-US" b="1" dirty="0" err="1"/>
              <a:t>Terimler</a:t>
            </a:r>
            <a:r>
              <a:rPr lang="en-US" b="1" dirty="0"/>
              <a:t> </a:t>
            </a:r>
            <a:endParaRPr lang="tr-TR" b="1" dirty="0" smtClean="0"/>
          </a:p>
          <a:p>
            <a:r>
              <a:rPr lang="tr-TR" dirty="0"/>
              <a:t>Sialografi: Tükrük bezlerinin ve kanallarının kontrast madde verilerek yapılan radyografik tetkikidir. </a:t>
            </a:r>
            <a:endParaRPr lang="tr-TR" dirty="0" smtClean="0"/>
          </a:p>
          <a:p>
            <a:r>
              <a:rPr lang="tr-TR" dirty="0" smtClean="0"/>
              <a:t>Enteroklizis</a:t>
            </a:r>
            <a:r>
              <a:rPr lang="tr-TR" dirty="0"/>
              <a:t>: İnce bağırsak görüntüleme tekniği. </a:t>
            </a:r>
            <a:endParaRPr lang="tr-TR" dirty="0" smtClean="0"/>
          </a:p>
          <a:p>
            <a:r>
              <a:rPr lang="tr-TR" dirty="0" smtClean="0"/>
              <a:t>Kolesistografi</a:t>
            </a:r>
            <a:r>
              <a:rPr lang="tr-TR" dirty="0"/>
              <a:t>: Safra kesesini görüntüleyen radyografik tetkiktir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Kolanjiografi</a:t>
            </a:r>
            <a:r>
              <a:rPr lang="tr-TR" dirty="0"/>
              <a:t>: Safra yollarının görüntülenmesidir. </a:t>
            </a:r>
            <a:endParaRPr lang="tr-TR" dirty="0" smtClean="0"/>
          </a:p>
          <a:p>
            <a:r>
              <a:rPr lang="tr-TR" dirty="0" smtClean="0"/>
              <a:t>Ürografi</a:t>
            </a:r>
            <a:r>
              <a:rPr lang="tr-TR" dirty="0"/>
              <a:t>: Üriner sistemin </a:t>
            </a:r>
            <a:r>
              <a:rPr lang="tr-TR" dirty="0" smtClean="0"/>
              <a:t>görüntülenmesidir</a:t>
            </a:r>
          </a:p>
          <a:p>
            <a:r>
              <a:rPr lang="tr-TR" dirty="0"/>
              <a:t>Pyelografi: Böbrek toplayıcı sisteminin ve üreterin görüntülenmesidir</a:t>
            </a:r>
            <a:endParaRPr lang="tr-TR" dirty="0" smtClean="0"/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785866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Temel</a:t>
            </a:r>
            <a:r>
              <a:rPr lang="en-US" b="1" dirty="0"/>
              <a:t> </a:t>
            </a:r>
            <a:r>
              <a:rPr lang="en-US" b="1" dirty="0" err="1"/>
              <a:t>Anatom</a:t>
            </a:r>
            <a:r>
              <a:rPr lang="tr-TR" b="1" dirty="0"/>
              <a:t>i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Biyomedikal</a:t>
            </a:r>
            <a:r>
              <a:rPr lang="en-US" b="1" dirty="0"/>
              <a:t> </a:t>
            </a:r>
            <a:r>
              <a:rPr lang="en-US" b="1" dirty="0" err="1"/>
              <a:t>Terimleri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4765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 </a:t>
            </a:r>
            <a:r>
              <a:rPr lang="en-US" b="1" dirty="0" err="1"/>
              <a:t>Radyoloji</a:t>
            </a:r>
            <a:r>
              <a:rPr lang="en-US" b="1" dirty="0"/>
              <a:t> </a:t>
            </a:r>
            <a:r>
              <a:rPr lang="en-US" b="1" dirty="0" err="1"/>
              <a:t>ile</a:t>
            </a:r>
            <a:r>
              <a:rPr lang="en-US" b="1" dirty="0"/>
              <a:t> </a:t>
            </a:r>
            <a:r>
              <a:rPr lang="en-US" b="1" dirty="0" err="1"/>
              <a:t>İlgili</a:t>
            </a:r>
            <a:r>
              <a:rPr lang="en-US" b="1" dirty="0"/>
              <a:t> </a:t>
            </a:r>
            <a:r>
              <a:rPr lang="en-US" b="1" dirty="0" err="1"/>
              <a:t>Terimler</a:t>
            </a:r>
            <a:r>
              <a:rPr lang="en-US" b="1" dirty="0"/>
              <a:t> </a:t>
            </a:r>
            <a:endParaRPr lang="tr-TR" b="1" dirty="0" smtClean="0"/>
          </a:p>
          <a:p>
            <a:r>
              <a:rPr lang="tr-TR" dirty="0"/>
              <a:t>Sistografi: Mesanenin görüntülenmesidir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Histerosalpingografi</a:t>
            </a:r>
            <a:r>
              <a:rPr lang="tr-TR" dirty="0"/>
              <a:t>: Uterus ve uterus tüplerinin görüntülenmesidir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Arteriografi</a:t>
            </a:r>
            <a:r>
              <a:rPr lang="tr-TR" dirty="0"/>
              <a:t>: Atar damarların görüntülenmesidir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Venografi</a:t>
            </a:r>
            <a:r>
              <a:rPr lang="tr-TR" dirty="0"/>
              <a:t>: Toplardamarların görüntülenmesidir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Splenoportografi</a:t>
            </a:r>
            <a:r>
              <a:rPr lang="tr-TR" dirty="0"/>
              <a:t>: Portal damarların gösterilmesidir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Lenfanjiografi</a:t>
            </a:r>
            <a:r>
              <a:rPr lang="tr-TR" dirty="0"/>
              <a:t>: Lenf damarlarının görüntülenmesidir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Myelografi</a:t>
            </a:r>
            <a:r>
              <a:rPr lang="tr-TR" dirty="0"/>
              <a:t>: Subaraknoid aralığa kontrast madde verilerek yapılan spinal kanalın görüntülenmesidir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520976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Temel</a:t>
            </a:r>
            <a:r>
              <a:rPr lang="en-US" b="1" dirty="0"/>
              <a:t> </a:t>
            </a:r>
            <a:r>
              <a:rPr lang="en-US" b="1" dirty="0" err="1"/>
              <a:t>Anatom</a:t>
            </a:r>
            <a:r>
              <a:rPr lang="tr-TR" b="1" dirty="0"/>
              <a:t>i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Biyomedikal</a:t>
            </a:r>
            <a:r>
              <a:rPr lang="en-US" b="1" dirty="0"/>
              <a:t> </a:t>
            </a:r>
            <a:r>
              <a:rPr lang="en-US" b="1" dirty="0" err="1"/>
              <a:t>Terimleri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4765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 </a:t>
            </a:r>
            <a:r>
              <a:rPr lang="en-US" b="1" dirty="0" err="1"/>
              <a:t>Radyoloji</a:t>
            </a:r>
            <a:r>
              <a:rPr lang="en-US" b="1" dirty="0"/>
              <a:t> </a:t>
            </a:r>
            <a:r>
              <a:rPr lang="en-US" b="1" dirty="0" err="1"/>
              <a:t>ile</a:t>
            </a:r>
            <a:r>
              <a:rPr lang="en-US" b="1" dirty="0"/>
              <a:t> </a:t>
            </a:r>
            <a:r>
              <a:rPr lang="en-US" b="1" dirty="0" err="1"/>
              <a:t>İlgili</a:t>
            </a:r>
            <a:r>
              <a:rPr lang="en-US" b="1" dirty="0"/>
              <a:t> </a:t>
            </a:r>
            <a:r>
              <a:rPr lang="en-US" b="1" dirty="0" err="1" smtClean="0"/>
              <a:t>Terimler</a:t>
            </a:r>
            <a:endParaRPr lang="tr-TR" b="1" dirty="0" smtClean="0"/>
          </a:p>
          <a:p>
            <a:r>
              <a:rPr lang="en-US" b="1" dirty="0"/>
              <a:t> </a:t>
            </a:r>
            <a:r>
              <a:rPr lang="en-US" dirty="0" err="1"/>
              <a:t>Dakriosistografi</a:t>
            </a:r>
            <a:r>
              <a:rPr lang="en-US" dirty="0"/>
              <a:t>: </a:t>
            </a:r>
            <a:r>
              <a:rPr lang="en-US" dirty="0" err="1"/>
              <a:t>Lakrimal</a:t>
            </a:r>
            <a:r>
              <a:rPr lang="en-US" dirty="0"/>
              <a:t> </a:t>
            </a:r>
            <a:r>
              <a:rPr lang="en-US" dirty="0" err="1"/>
              <a:t>sistemin</a:t>
            </a:r>
            <a:r>
              <a:rPr lang="en-US" dirty="0"/>
              <a:t> </a:t>
            </a:r>
            <a:r>
              <a:rPr lang="en-US" dirty="0" err="1"/>
              <a:t>görüntülenmesidir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Artrografi</a:t>
            </a:r>
            <a:r>
              <a:rPr lang="en-US" dirty="0"/>
              <a:t>: </a:t>
            </a:r>
            <a:r>
              <a:rPr lang="en-US" dirty="0" err="1"/>
              <a:t>Eklem</a:t>
            </a:r>
            <a:r>
              <a:rPr lang="en-US" dirty="0"/>
              <a:t> </a:t>
            </a:r>
            <a:r>
              <a:rPr lang="en-US" dirty="0" err="1"/>
              <a:t>içine</a:t>
            </a:r>
            <a:r>
              <a:rPr lang="en-US" dirty="0"/>
              <a:t> </a:t>
            </a:r>
            <a:r>
              <a:rPr lang="en-US" dirty="0" err="1"/>
              <a:t>kontrast</a:t>
            </a:r>
            <a:r>
              <a:rPr lang="en-US" dirty="0"/>
              <a:t> </a:t>
            </a:r>
            <a:r>
              <a:rPr lang="en-US" dirty="0" err="1"/>
              <a:t>verilerek</a:t>
            </a:r>
            <a:r>
              <a:rPr lang="en-US" dirty="0"/>
              <a:t> </a:t>
            </a:r>
            <a:r>
              <a:rPr lang="en-US" dirty="0" err="1"/>
              <a:t>yapılan</a:t>
            </a:r>
            <a:r>
              <a:rPr lang="en-US" dirty="0"/>
              <a:t> </a:t>
            </a:r>
            <a:r>
              <a:rPr lang="en-US" dirty="0" err="1"/>
              <a:t>görüntülemedir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Emisyon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Yayma</a:t>
            </a:r>
            <a:r>
              <a:rPr lang="en-US" dirty="0"/>
              <a:t>): </a:t>
            </a:r>
            <a:r>
              <a:rPr lang="en-US" dirty="0" err="1"/>
              <a:t>Enerji</a:t>
            </a:r>
            <a:r>
              <a:rPr lang="en-US" dirty="0"/>
              <a:t> </a:t>
            </a:r>
            <a:r>
              <a:rPr lang="en-US" dirty="0" err="1"/>
              <a:t>kaynağı</a:t>
            </a:r>
            <a:r>
              <a:rPr lang="en-US" dirty="0"/>
              <a:t> </a:t>
            </a:r>
            <a:r>
              <a:rPr lang="en-US" dirty="0" err="1"/>
              <a:t>vücuttur</a:t>
            </a:r>
            <a:r>
              <a:rPr lang="en-US" dirty="0"/>
              <a:t>. RG </a:t>
            </a:r>
            <a:r>
              <a:rPr lang="en-US" dirty="0" err="1"/>
              <a:t>ve</a:t>
            </a:r>
            <a:r>
              <a:rPr lang="en-US" dirty="0"/>
              <a:t> MRG' de </a:t>
            </a:r>
            <a:r>
              <a:rPr lang="en-US" dirty="0" err="1"/>
              <a:t>olduğu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endParaRPr lang="tr-TR" dirty="0" smtClean="0"/>
          </a:p>
          <a:p>
            <a:r>
              <a:rPr lang="en-US" dirty="0" err="1" smtClean="0"/>
              <a:t>Transmisyon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Geçme</a:t>
            </a:r>
            <a:r>
              <a:rPr lang="en-US" dirty="0"/>
              <a:t>): X-</a:t>
            </a:r>
            <a:r>
              <a:rPr lang="en-US" dirty="0" err="1"/>
              <a:t>ışınının</a:t>
            </a:r>
            <a:r>
              <a:rPr lang="en-US" dirty="0"/>
              <a:t> </a:t>
            </a:r>
            <a:r>
              <a:rPr lang="en-US" dirty="0" err="1"/>
              <a:t>vücudu</a:t>
            </a:r>
            <a:r>
              <a:rPr lang="en-US" dirty="0"/>
              <a:t> </a:t>
            </a:r>
            <a:r>
              <a:rPr lang="en-US" dirty="0" err="1"/>
              <a:t>geçmesi</a:t>
            </a:r>
            <a:r>
              <a:rPr lang="en-US" dirty="0"/>
              <a:t> </a:t>
            </a:r>
            <a:endParaRPr lang="tr-TR" dirty="0" smtClean="0"/>
          </a:p>
          <a:p>
            <a:r>
              <a:rPr lang="en-US" dirty="0" err="1" smtClean="0"/>
              <a:t>Refleksiyon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Yansıma</a:t>
            </a:r>
            <a:r>
              <a:rPr lang="en-US" dirty="0"/>
              <a:t>): </a:t>
            </a:r>
            <a:r>
              <a:rPr lang="en-US" dirty="0" err="1"/>
              <a:t>Gönderilen</a:t>
            </a:r>
            <a:r>
              <a:rPr lang="en-US" dirty="0"/>
              <a:t> </a:t>
            </a:r>
            <a:r>
              <a:rPr lang="en-US" dirty="0" err="1"/>
              <a:t>enerji</a:t>
            </a:r>
            <a:r>
              <a:rPr lang="en-US" dirty="0"/>
              <a:t> </a:t>
            </a:r>
            <a:r>
              <a:rPr lang="en-US" dirty="0" err="1"/>
              <a:t>vücuttan</a:t>
            </a:r>
            <a:r>
              <a:rPr lang="en-US" dirty="0"/>
              <a:t> </a:t>
            </a:r>
            <a:r>
              <a:rPr lang="en-US" dirty="0" err="1"/>
              <a:t>yansır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görüntü</a:t>
            </a:r>
            <a:r>
              <a:rPr lang="en-US" dirty="0"/>
              <a:t> </a:t>
            </a:r>
            <a:r>
              <a:rPr lang="en-US" dirty="0" err="1"/>
              <a:t>oluşturulur</a:t>
            </a:r>
            <a:r>
              <a:rPr lang="en-US" dirty="0"/>
              <a:t>; </a:t>
            </a:r>
            <a:r>
              <a:rPr lang="en-US" dirty="0" err="1"/>
              <a:t>US'de</a:t>
            </a:r>
            <a:r>
              <a:rPr lang="en-US" dirty="0"/>
              <a:t> </a:t>
            </a:r>
            <a:r>
              <a:rPr lang="en-US" dirty="0" err="1"/>
              <a:t>olduğu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Ekspojur</a:t>
            </a:r>
            <a:r>
              <a:rPr lang="en-US" dirty="0"/>
              <a:t>: </a:t>
            </a:r>
            <a:r>
              <a:rPr lang="en-US" dirty="0" err="1"/>
              <a:t>Havadan</a:t>
            </a:r>
            <a:r>
              <a:rPr lang="en-US" dirty="0"/>
              <a:t> </a:t>
            </a:r>
            <a:r>
              <a:rPr lang="en-US" dirty="0" err="1"/>
              <a:t>geçen</a:t>
            </a:r>
            <a:r>
              <a:rPr lang="en-US" dirty="0"/>
              <a:t> x-</a:t>
            </a:r>
            <a:r>
              <a:rPr lang="en-US" dirty="0" err="1"/>
              <a:t>ışının</a:t>
            </a:r>
            <a:r>
              <a:rPr lang="en-US" dirty="0"/>
              <a:t> </a:t>
            </a:r>
            <a:r>
              <a:rPr lang="en-US" dirty="0" err="1"/>
              <a:t>iyonizasyona</a:t>
            </a:r>
            <a:r>
              <a:rPr lang="en-US" dirty="0"/>
              <a:t> </a:t>
            </a:r>
            <a:r>
              <a:rPr lang="en-US" dirty="0" err="1"/>
              <a:t>neden</a:t>
            </a:r>
            <a:r>
              <a:rPr lang="en-US" dirty="0"/>
              <a:t> </a:t>
            </a:r>
            <a:r>
              <a:rPr lang="en-US" dirty="0" err="1"/>
              <a:t>olmasıdır</a:t>
            </a:r>
            <a:r>
              <a:rPr lang="en-US" dirty="0"/>
              <a:t>.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031728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Temel</a:t>
            </a:r>
            <a:r>
              <a:rPr lang="en-US" b="1" dirty="0"/>
              <a:t> </a:t>
            </a:r>
            <a:r>
              <a:rPr lang="en-US" b="1" dirty="0" err="1"/>
              <a:t>Anatom</a:t>
            </a:r>
            <a:r>
              <a:rPr lang="tr-TR" b="1" dirty="0"/>
              <a:t>i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Biyomedikal</a:t>
            </a:r>
            <a:r>
              <a:rPr lang="en-US" b="1" dirty="0"/>
              <a:t> </a:t>
            </a:r>
            <a:r>
              <a:rPr lang="en-US" b="1" dirty="0" err="1"/>
              <a:t>Terimleri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4765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 </a:t>
            </a:r>
            <a:r>
              <a:rPr lang="en-US" b="1" dirty="0" err="1"/>
              <a:t>Radyoloji</a:t>
            </a:r>
            <a:r>
              <a:rPr lang="en-US" b="1" dirty="0"/>
              <a:t> </a:t>
            </a:r>
            <a:r>
              <a:rPr lang="en-US" b="1" dirty="0" err="1"/>
              <a:t>ile</a:t>
            </a:r>
            <a:r>
              <a:rPr lang="en-US" b="1" dirty="0"/>
              <a:t> </a:t>
            </a:r>
            <a:r>
              <a:rPr lang="en-US" b="1" dirty="0" err="1"/>
              <a:t>İlgili</a:t>
            </a:r>
            <a:r>
              <a:rPr lang="en-US" b="1" dirty="0"/>
              <a:t> </a:t>
            </a:r>
            <a:r>
              <a:rPr lang="en-US" b="1" dirty="0" err="1" smtClean="0"/>
              <a:t>Terimler</a:t>
            </a:r>
            <a:endParaRPr lang="tr-TR" b="1" dirty="0" smtClean="0"/>
          </a:p>
          <a:p>
            <a:r>
              <a:rPr lang="en-US" dirty="0" err="1" smtClean="0"/>
              <a:t>Röntgen</a:t>
            </a:r>
            <a:r>
              <a:rPr lang="en-US" dirty="0"/>
              <a:t>: </a:t>
            </a:r>
            <a:r>
              <a:rPr lang="en-US" dirty="0" err="1"/>
              <a:t>Ekspojür</a:t>
            </a:r>
            <a:r>
              <a:rPr lang="en-US" dirty="0"/>
              <a:t> </a:t>
            </a:r>
            <a:r>
              <a:rPr lang="en-US" dirty="0" err="1"/>
              <a:t>birimidir</a:t>
            </a:r>
            <a:r>
              <a:rPr lang="en-US" dirty="0"/>
              <a:t>.  </a:t>
            </a:r>
            <a:endParaRPr lang="tr-TR" dirty="0" smtClean="0"/>
          </a:p>
          <a:p>
            <a:r>
              <a:rPr lang="en-US" dirty="0" smtClean="0"/>
              <a:t>RAD</a:t>
            </a:r>
            <a:r>
              <a:rPr lang="en-US" dirty="0"/>
              <a:t>: </a:t>
            </a:r>
            <a:r>
              <a:rPr lang="en-US" dirty="0" err="1"/>
              <a:t>Radyasyon</a:t>
            </a:r>
            <a:r>
              <a:rPr lang="en-US" dirty="0"/>
              <a:t> </a:t>
            </a:r>
            <a:r>
              <a:rPr lang="en-US" dirty="0" err="1"/>
              <a:t>absorbsiyon</a:t>
            </a:r>
            <a:r>
              <a:rPr lang="en-US" dirty="0"/>
              <a:t> </a:t>
            </a:r>
            <a:r>
              <a:rPr lang="en-US" dirty="0" err="1"/>
              <a:t>dozu</a:t>
            </a:r>
            <a:r>
              <a:rPr lang="en-US" dirty="0"/>
              <a:t> </a:t>
            </a:r>
            <a:r>
              <a:rPr lang="en-US" dirty="0" err="1"/>
              <a:t>birimidir</a:t>
            </a:r>
            <a:r>
              <a:rPr lang="en-US" dirty="0"/>
              <a:t>. </a:t>
            </a:r>
            <a:r>
              <a:rPr lang="en-US" dirty="0" err="1"/>
              <a:t>Radyasyona</a:t>
            </a:r>
            <a:r>
              <a:rPr lang="en-US" dirty="0"/>
              <a:t> </a:t>
            </a:r>
            <a:r>
              <a:rPr lang="en-US" dirty="0" err="1"/>
              <a:t>maruz</a:t>
            </a:r>
            <a:r>
              <a:rPr lang="en-US" dirty="0"/>
              <a:t> </a:t>
            </a:r>
            <a:r>
              <a:rPr lang="en-US" dirty="0" err="1"/>
              <a:t>kalma</a:t>
            </a:r>
            <a:r>
              <a:rPr lang="en-US" dirty="0"/>
              <a:t> </a:t>
            </a:r>
            <a:r>
              <a:rPr lang="en-US" dirty="0" err="1"/>
              <a:t>sonucu</a:t>
            </a:r>
            <a:r>
              <a:rPr lang="en-US" dirty="0"/>
              <a:t> </a:t>
            </a:r>
            <a:r>
              <a:rPr lang="en-US" dirty="0" err="1"/>
              <a:t>enerji</a:t>
            </a:r>
            <a:r>
              <a:rPr lang="en-US" dirty="0"/>
              <a:t> </a:t>
            </a:r>
            <a:r>
              <a:rPr lang="en-US" dirty="0" err="1"/>
              <a:t>depolanması</a:t>
            </a:r>
            <a:r>
              <a:rPr lang="en-US" dirty="0"/>
              <a:t> </a:t>
            </a:r>
            <a:r>
              <a:rPr lang="en-US" dirty="0" err="1"/>
              <a:t>radyasyon</a:t>
            </a:r>
            <a:r>
              <a:rPr lang="en-US" dirty="0"/>
              <a:t> </a:t>
            </a:r>
            <a:r>
              <a:rPr lang="en-US" dirty="0" err="1"/>
              <a:t>absorbsiyon</a:t>
            </a:r>
            <a:r>
              <a:rPr lang="en-US" dirty="0"/>
              <a:t> </a:t>
            </a:r>
            <a:r>
              <a:rPr lang="en-US" dirty="0" err="1"/>
              <a:t>dozudur</a:t>
            </a:r>
            <a:r>
              <a:rPr lang="en-US" dirty="0"/>
              <a:t>. </a:t>
            </a:r>
            <a:endParaRPr lang="tr-TR" dirty="0"/>
          </a:p>
          <a:p>
            <a:r>
              <a:rPr lang="tr-TR" dirty="0"/>
              <a:t>REM: Radyasyon eş değer doz birimidir. Mesleki ekspojürü ifade eder</a:t>
            </a:r>
            <a:r>
              <a:rPr lang="tr-TR" dirty="0" smtClean="0"/>
              <a:t>.</a:t>
            </a:r>
          </a:p>
          <a:p>
            <a:r>
              <a:rPr lang="tr-TR" dirty="0" smtClean="0"/>
              <a:t>Dijital</a:t>
            </a:r>
            <a:r>
              <a:rPr lang="tr-TR" dirty="0"/>
              <a:t>: Sayısal, bilgisayarlı görüntüleme </a:t>
            </a:r>
            <a:endParaRPr lang="tr-TR" dirty="0" smtClean="0"/>
          </a:p>
          <a:p>
            <a:r>
              <a:rPr lang="tr-TR" dirty="0" smtClean="0"/>
              <a:t>Artefakt</a:t>
            </a:r>
            <a:r>
              <a:rPr lang="tr-TR" dirty="0"/>
              <a:t>: İstenmeyen görüntüler </a:t>
            </a:r>
            <a:endParaRPr lang="tr-TR" dirty="0" smtClean="0"/>
          </a:p>
          <a:p>
            <a:r>
              <a:rPr lang="tr-TR" dirty="0" smtClean="0"/>
              <a:t>Rezolüsyon</a:t>
            </a:r>
            <a:r>
              <a:rPr lang="tr-TR" dirty="0"/>
              <a:t>: Bir sistemin bir objeyi görüntüleyebilme yeteneğidir veya ayırt edebilme gücü, çözünürlük </a:t>
            </a:r>
            <a:endParaRPr lang="tr-TR" dirty="0" smtClean="0"/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4094386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Temel</a:t>
            </a:r>
            <a:r>
              <a:rPr lang="en-US" b="1" dirty="0"/>
              <a:t> </a:t>
            </a:r>
            <a:r>
              <a:rPr lang="en-US" b="1" dirty="0" err="1"/>
              <a:t>Anatom</a:t>
            </a:r>
            <a:r>
              <a:rPr lang="tr-TR" b="1" dirty="0"/>
              <a:t>i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Biyomedikal</a:t>
            </a:r>
            <a:r>
              <a:rPr lang="en-US" b="1" dirty="0"/>
              <a:t> </a:t>
            </a:r>
            <a:r>
              <a:rPr lang="en-US" b="1" dirty="0" err="1"/>
              <a:t>Terimleri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2"/>
            <a:ext cx="9883461" cy="361204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 </a:t>
            </a:r>
            <a:r>
              <a:rPr lang="en-US" b="1" dirty="0" err="1"/>
              <a:t>Ultrasonografi</a:t>
            </a:r>
            <a:r>
              <a:rPr lang="en-US" b="1" dirty="0"/>
              <a:t> (US) </a:t>
            </a:r>
            <a:r>
              <a:rPr lang="en-US" b="1" dirty="0" err="1"/>
              <a:t>ile</a:t>
            </a:r>
            <a:r>
              <a:rPr lang="en-US" b="1" dirty="0"/>
              <a:t> </a:t>
            </a:r>
            <a:r>
              <a:rPr lang="en-US" b="1" dirty="0" err="1"/>
              <a:t>İlgili</a:t>
            </a:r>
            <a:r>
              <a:rPr lang="en-US" b="1" dirty="0"/>
              <a:t> </a:t>
            </a:r>
            <a:r>
              <a:rPr lang="en-US" b="1" dirty="0" err="1"/>
              <a:t>Terimler</a:t>
            </a:r>
            <a:endParaRPr lang="tr-TR" b="1" dirty="0" smtClean="0"/>
          </a:p>
          <a:p>
            <a:r>
              <a:rPr lang="tr-TR" dirty="0"/>
              <a:t>US: Ultrasonografi </a:t>
            </a:r>
            <a:endParaRPr lang="tr-TR" dirty="0" smtClean="0"/>
          </a:p>
          <a:p>
            <a:r>
              <a:rPr lang="tr-TR" dirty="0" smtClean="0"/>
              <a:t>Prob</a:t>
            </a:r>
            <a:r>
              <a:rPr lang="tr-TR" dirty="0"/>
              <a:t>: US görüntüsü elde etmek için kullanılan ses dalgasını gönderen ve alan alet </a:t>
            </a:r>
            <a:endParaRPr lang="tr-TR" dirty="0" smtClean="0"/>
          </a:p>
          <a:p>
            <a:r>
              <a:rPr lang="tr-TR" dirty="0" smtClean="0"/>
              <a:t>Doppler </a:t>
            </a:r>
            <a:r>
              <a:rPr lang="tr-TR" dirty="0"/>
              <a:t>US: Kan akım hızı ve akım karakteristiklerini araştırmada kullanılan bir inceleme yöntemidir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Ekojenite</a:t>
            </a:r>
            <a:r>
              <a:rPr lang="tr-TR" dirty="0"/>
              <a:t>: Sesi yansıtabilme derecesi, siyah-beyaz arasında görülür. </a:t>
            </a:r>
            <a:endParaRPr lang="tr-TR" dirty="0" smtClean="0"/>
          </a:p>
          <a:p>
            <a:r>
              <a:rPr lang="tr-TR" dirty="0" smtClean="0"/>
              <a:t>İzoekojen</a:t>
            </a:r>
            <a:r>
              <a:rPr lang="tr-TR" dirty="0"/>
              <a:t>: Sesi aynı derecede yansıtan </a:t>
            </a:r>
            <a:endParaRPr lang="tr-TR" dirty="0" smtClean="0"/>
          </a:p>
          <a:p>
            <a:r>
              <a:rPr lang="tr-TR" dirty="0" smtClean="0"/>
              <a:t>Hiperekojen</a:t>
            </a:r>
            <a:r>
              <a:rPr lang="tr-TR" dirty="0"/>
              <a:t>: Karşılaştırılan dokuya göre daha ekojen yani daha parlak veya </a:t>
            </a:r>
            <a:r>
              <a:rPr lang="tr-TR" dirty="0" smtClean="0"/>
              <a:t>beyaz</a:t>
            </a:r>
          </a:p>
          <a:p>
            <a:r>
              <a:rPr lang="tr-TR" dirty="0" smtClean="0"/>
              <a:t>Hipoekojen</a:t>
            </a:r>
            <a:r>
              <a:rPr lang="tr-TR" dirty="0"/>
              <a:t>: Karşılaştırılan dokuya göre daha az ekojen, yani daha koyu </a:t>
            </a: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627333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Temel</a:t>
            </a:r>
            <a:r>
              <a:rPr lang="en-US" b="1" dirty="0"/>
              <a:t> </a:t>
            </a:r>
            <a:r>
              <a:rPr lang="en-US" b="1" dirty="0" err="1"/>
              <a:t>Anatom</a:t>
            </a:r>
            <a:r>
              <a:rPr lang="tr-TR" b="1" dirty="0"/>
              <a:t>i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Biyomedikal</a:t>
            </a:r>
            <a:r>
              <a:rPr lang="en-US" b="1" dirty="0"/>
              <a:t> </a:t>
            </a:r>
            <a:r>
              <a:rPr lang="en-US" b="1" dirty="0" err="1"/>
              <a:t>Terimleri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2"/>
            <a:ext cx="9883461" cy="361204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 </a:t>
            </a:r>
            <a:r>
              <a:rPr lang="en-US" b="1" dirty="0" err="1"/>
              <a:t>Bilgisayarlı</a:t>
            </a:r>
            <a:r>
              <a:rPr lang="en-US" b="1" dirty="0"/>
              <a:t> </a:t>
            </a:r>
            <a:r>
              <a:rPr lang="en-US" b="1" dirty="0" err="1"/>
              <a:t>Tomografi</a:t>
            </a:r>
            <a:r>
              <a:rPr lang="en-US" b="1" dirty="0"/>
              <a:t> (CT: Computed </a:t>
            </a:r>
            <a:r>
              <a:rPr lang="en-US" b="1" dirty="0" err="1"/>
              <a:t>tomografi</a:t>
            </a:r>
            <a:r>
              <a:rPr lang="en-US" b="1" dirty="0"/>
              <a:t>) </a:t>
            </a:r>
            <a:r>
              <a:rPr lang="en-US" b="1" dirty="0" err="1"/>
              <a:t>ile</a:t>
            </a:r>
            <a:r>
              <a:rPr lang="en-US" b="1" dirty="0"/>
              <a:t> </a:t>
            </a:r>
            <a:r>
              <a:rPr lang="en-US" b="1" dirty="0" err="1"/>
              <a:t>İlgili</a:t>
            </a:r>
            <a:r>
              <a:rPr lang="en-US" b="1" dirty="0"/>
              <a:t> </a:t>
            </a:r>
            <a:r>
              <a:rPr lang="en-US" b="1" dirty="0" err="1"/>
              <a:t>Terimler</a:t>
            </a:r>
            <a:r>
              <a:rPr lang="en-US" b="1" dirty="0"/>
              <a:t> </a:t>
            </a:r>
          </a:p>
          <a:p>
            <a:r>
              <a:rPr lang="tr-TR" dirty="0"/>
              <a:t>HU (Hounsfield Ünitesi): BT'de dansite </a:t>
            </a:r>
            <a:r>
              <a:rPr lang="tr-TR" dirty="0" smtClean="0"/>
              <a:t>birimi</a:t>
            </a:r>
          </a:p>
          <a:p>
            <a:r>
              <a:rPr lang="tr-TR" dirty="0" smtClean="0"/>
              <a:t>Dansite</a:t>
            </a:r>
            <a:r>
              <a:rPr lang="tr-TR" dirty="0"/>
              <a:t>: Objenin X -ışınını zayıflatma miktarını belirtir. İyonlaşma miktarı </a:t>
            </a:r>
            <a:endParaRPr lang="tr-TR" dirty="0" smtClean="0"/>
          </a:p>
          <a:p>
            <a:r>
              <a:rPr lang="tr-TR" dirty="0" smtClean="0"/>
              <a:t>İzodens</a:t>
            </a:r>
            <a:r>
              <a:rPr lang="tr-TR" dirty="0"/>
              <a:t>: Karşılaştırılan doku veya yapı ile aynı dansitede </a:t>
            </a:r>
            <a:r>
              <a:rPr lang="tr-TR" dirty="0" smtClean="0"/>
              <a:t>olma</a:t>
            </a:r>
          </a:p>
          <a:p>
            <a:r>
              <a:rPr lang="tr-TR" dirty="0" smtClean="0"/>
              <a:t>Hipodens</a:t>
            </a:r>
            <a:r>
              <a:rPr lang="tr-TR" dirty="0"/>
              <a:t>: Karşılaştırılan dokuya göre daha düşük dansitede olma (Daha koyu</a:t>
            </a:r>
            <a:r>
              <a:rPr lang="tr-TR" dirty="0" smtClean="0"/>
              <a:t>)</a:t>
            </a:r>
          </a:p>
          <a:p>
            <a:r>
              <a:rPr lang="tr-TR" dirty="0" smtClean="0"/>
              <a:t>Hiperdens</a:t>
            </a:r>
            <a:r>
              <a:rPr lang="tr-TR" dirty="0"/>
              <a:t>: Karşılaştırılan dokuya göre daha dens olma (Daha açık) </a:t>
            </a:r>
            <a:endParaRPr lang="tr-TR" dirty="0" smtClean="0"/>
          </a:p>
          <a:p>
            <a:r>
              <a:rPr lang="tr-TR" dirty="0" smtClean="0"/>
              <a:t>Pencere </a:t>
            </a:r>
            <a:r>
              <a:rPr lang="tr-TR" dirty="0"/>
              <a:t>genişliği (window width): Siyah-beyaz arasında görmek istediğimiz gri noktaların alt ve üst dansite sınırları, yani görmek istediğimiz dansite </a:t>
            </a:r>
            <a:r>
              <a:rPr lang="tr-TR" dirty="0" smtClean="0"/>
              <a:t>sınırları</a:t>
            </a:r>
          </a:p>
          <a:p>
            <a:r>
              <a:rPr lang="tr-TR" dirty="0" smtClean="0"/>
              <a:t>Pencere </a:t>
            </a:r>
            <a:r>
              <a:rPr lang="tr-TR" dirty="0"/>
              <a:t>seviyesi (window level): Tam gri görülen orta dansite değeri, pencere genişliğinin orta </a:t>
            </a:r>
            <a:r>
              <a:rPr lang="tr-TR" dirty="0" smtClean="0"/>
              <a:t>noktası.</a:t>
            </a:r>
            <a:endParaRPr lang="tr-TR" dirty="0"/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363804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İNSAN VÜCUDUNUN ANATOMİSİ </a:t>
            </a:r>
          </a:p>
        </p:txBody>
      </p:sp>
    </p:spTree>
    <p:extLst>
      <p:ext uri="{BB962C8B-B14F-4D97-AF65-F5344CB8AC3E}">
        <p14:creationId xmlns:p14="http://schemas.microsoft.com/office/powerpoint/2010/main" val="411025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Temel</a:t>
            </a:r>
            <a:r>
              <a:rPr lang="en-US" b="1" dirty="0"/>
              <a:t> </a:t>
            </a:r>
            <a:r>
              <a:rPr lang="en-US" b="1" dirty="0" err="1"/>
              <a:t>Anatom</a:t>
            </a:r>
            <a:r>
              <a:rPr lang="tr-TR" b="1" dirty="0"/>
              <a:t>i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Biyomedikal</a:t>
            </a:r>
            <a:r>
              <a:rPr lang="en-US" b="1" dirty="0"/>
              <a:t> </a:t>
            </a:r>
            <a:r>
              <a:rPr lang="en-US" b="1" dirty="0" err="1"/>
              <a:t>Terimleri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2"/>
            <a:ext cx="9883461" cy="3612048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b="1" dirty="0" err="1"/>
              <a:t>Manyetik</a:t>
            </a:r>
            <a:r>
              <a:rPr lang="en-US" b="1" dirty="0"/>
              <a:t> </a:t>
            </a:r>
            <a:r>
              <a:rPr lang="en-US" b="1" dirty="0" err="1"/>
              <a:t>Rezonans</a:t>
            </a:r>
            <a:r>
              <a:rPr lang="en-US" b="1" dirty="0"/>
              <a:t> </a:t>
            </a:r>
            <a:r>
              <a:rPr lang="en-US" b="1" dirty="0" err="1"/>
              <a:t>Görüntüleme</a:t>
            </a:r>
            <a:r>
              <a:rPr lang="en-US" b="1" dirty="0"/>
              <a:t> (MRG) </a:t>
            </a:r>
            <a:r>
              <a:rPr lang="en-US" b="1" dirty="0" err="1"/>
              <a:t>ile</a:t>
            </a:r>
            <a:r>
              <a:rPr lang="en-US" b="1" dirty="0"/>
              <a:t> </a:t>
            </a:r>
            <a:r>
              <a:rPr lang="en-US" b="1" dirty="0" err="1"/>
              <a:t>İlgili</a:t>
            </a:r>
            <a:r>
              <a:rPr lang="en-US" b="1" dirty="0"/>
              <a:t> </a:t>
            </a:r>
            <a:r>
              <a:rPr lang="en-US" b="1" dirty="0" err="1"/>
              <a:t>Terimler</a:t>
            </a:r>
            <a:r>
              <a:rPr lang="en-US" b="1" dirty="0"/>
              <a:t> </a:t>
            </a:r>
            <a:endParaRPr lang="tr-TR" b="1" dirty="0" smtClean="0"/>
          </a:p>
          <a:p>
            <a:r>
              <a:rPr lang="tr-TR" dirty="0"/>
              <a:t>İntensite: Sinyal yoğunluğu; siyah-beyaz aralığında gri noktalar olarak görülür</a:t>
            </a:r>
            <a:r>
              <a:rPr lang="tr-TR" dirty="0" smtClean="0"/>
              <a:t>.</a:t>
            </a:r>
          </a:p>
          <a:p>
            <a:r>
              <a:rPr lang="tr-TR" dirty="0" smtClean="0"/>
              <a:t>Hipointens</a:t>
            </a:r>
            <a:r>
              <a:rPr lang="tr-TR" dirty="0"/>
              <a:t>: Karşılaştırılan dokuya göre sinyali daha az, yani siyaha </a:t>
            </a:r>
            <a:r>
              <a:rPr lang="tr-TR" dirty="0" smtClean="0"/>
              <a:t>yakın</a:t>
            </a:r>
          </a:p>
          <a:p>
            <a:r>
              <a:rPr lang="tr-TR" dirty="0" smtClean="0"/>
              <a:t>İzointens</a:t>
            </a:r>
            <a:r>
              <a:rPr lang="tr-TR" dirty="0"/>
              <a:t>: Aynı sinyalde </a:t>
            </a:r>
            <a:endParaRPr lang="tr-TR" dirty="0" smtClean="0"/>
          </a:p>
          <a:p>
            <a:r>
              <a:rPr lang="tr-TR" dirty="0" smtClean="0"/>
              <a:t>Hiperintens</a:t>
            </a:r>
            <a:r>
              <a:rPr lang="tr-TR" dirty="0"/>
              <a:t>: Sinyali daha yoğun yani daha beyaz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892788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Temel</a:t>
            </a:r>
            <a:r>
              <a:rPr lang="en-US" b="1" dirty="0"/>
              <a:t> </a:t>
            </a:r>
            <a:r>
              <a:rPr lang="en-US" b="1" dirty="0" err="1"/>
              <a:t>Anatom</a:t>
            </a:r>
            <a:r>
              <a:rPr lang="tr-TR" b="1" dirty="0"/>
              <a:t>i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Biyomedikal</a:t>
            </a:r>
            <a:r>
              <a:rPr lang="en-US" b="1" dirty="0"/>
              <a:t> </a:t>
            </a:r>
            <a:r>
              <a:rPr lang="en-US" b="1" dirty="0" err="1"/>
              <a:t>Terimleri</a:t>
            </a:r>
            <a:r>
              <a:rPr lang="en-US" b="1" dirty="0"/>
              <a:t>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8575" y="2654898"/>
            <a:ext cx="4718050" cy="312141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21462" y="2701131"/>
            <a:ext cx="383857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17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Temel</a:t>
            </a:r>
            <a:r>
              <a:rPr lang="en-US" b="1" dirty="0"/>
              <a:t> </a:t>
            </a:r>
            <a:r>
              <a:rPr lang="en-US" b="1" dirty="0" err="1"/>
              <a:t>Anatom</a:t>
            </a:r>
            <a:r>
              <a:rPr lang="tr-TR" b="1" dirty="0"/>
              <a:t>i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Biyomedikal</a:t>
            </a:r>
            <a:r>
              <a:rPr lang="en-US" b="1" dirty="0"/>
              <a:t> </a:t>
            </a:r>
            <a:r>
              <a:rPr lang="en-US" b="1" dirty="0" err="1"/>
              <a:t>Terimleri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2"/>
            <a:ext cx="9883461" cy="3612048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b="1" dirty="0" err="1"/>
              <a:t>Sintigrafi</a:t>
            </a:r>
            <a:r>
              <a:rPr lang="en-US" b="1" dirty="0"/>
              <a:t> (</a:t>
            </a:r>
            <a:r>
              <a:rPr lang="en-US" b="1" dirty="0" err="1"/>
              <a:t>Nükleer</a:t>
            </a:r>
            <a:r>
              <a:rPr lang="en-US" b="1" dirty="0"/>
              <a:t> Tıp) </a:t>
            </a:r>
            <a:r>
              <a:rPr lang="en-US" b="1" dirty="0" err="1"/>
              <a:t>ile</a:t>
            </a:r>
            <a:r>
              <a:rPr lang="en-US" b="1" dirty="0"/>
              <a:t> </a:t>
            </a:r>
            <a:r>
              <a:rPr lang="en-US" b="1" dirty="0" err="1"/>
              <a:t>İlgili</a:t>
            </a:r>
            <a:r>
              <a:rPr lang="en-US" b="1" dirty="0"/>
              <a:t> </a:t>
            </a:r>
            <a:r>
              <a:rPr lang="en-US" b="1" dirty="0" err="1"/>
              <a:t>Terimler</a:t>
            </a:r>
            <a:r>
              <a:rPr lang="en-US" b="1" dirty="0"/>
              <a:t> </a:t>
            </a:r>
            <a:endParaRPr lang="tr-TR" b="1" dirty="0" smtClean="0"/>
          </a:p>
          <a:p>
            <a:r>
              <a:rPr lang="tr-TR" dirty="0"/>
              <a:t>Radyofarmasötik: Sintigrafik görüntülemede kullanılan maddeler </a:t>
            </a:r>
            <a:endParaRPr lang="tr-TR" dirty="0" smtClean="0"/>
          </a:p>
          <a:p>
            <a:r>
              <a:rPr lang="tr-TR" dirty="0" smtClean="0"/>
              <a:t>Aktivite</a:t>
            </a:r>
            <a:r>
              <a:rPr lang="tr-TR" dirty="0"/>
              <a:t>: Radyofarmasötik maddeyi tutabilme </a:t>
            </a:r>
            <a:r>
              <a:rPr lang="tr-TR" dirty="0" smtClean="0"/>
              <a:t>miktarı</a:t>
            </a:r>
          </a:p>
          <a:p>
            <a:r>
              <a:rPr lang="tr-TR" dirty="0" smtClean="0"/>
              <a:t>Hipoaktif</a:t>
            </a:r>
            <a:r>
              <a:rPr lang="tr-TR" dirty="0"/>
              <a:t>: Rölatif olarak daha az tutan, daha açık veya beyaza yakın görülür</a:t>
            </a:r>
            <a:r>
              <a:rPr lang="tr-TR" dirty="0" smtClean="0"/>
              <a:t>.</a:t>
            </a:r>
          </a:p>
          <a:p>
            <a:r>
              <a:rPr lang="tr-TR" dirty="0" smtClean="0"/>
              <a:t>Hiperaktif</a:t>
            </a:r>
            <a:r>
              <a:rPr lang="tr-TR" dirty="0"/>
              <a:t>: Daha fazla tutan, daha koyu veya siyaha yakın görülür.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7788783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Temel</a:t>
            </a:r>
            <a:r>
              <a:rPr lang="en-US" b="1" dirty="0"/>
              <a:t> </a:t>
            </a:r>
            <a:r>
              <a:rPr lang="en-US" b="1" dirty="0" err="1"/>
              <a:t>Anatom</a:t>
            </a:r>
            <a:r>
              <a:rPr lang="tr-TR" b="1" dirty="0"/>
              <a:t>i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Biyomedikal</a:t>
            </a:r>
            <a:r>
              <a:rPr lang="en-US" b="1" dirty="0"/>
              <a:t> </a:t>
            </a:r>
            <a:r>
              <a:rPr lang="en-US" b="1" dirty="0" err="1"/>
              <a:t>Terimleri</a:t>
            </a:r>
            <a:r>
              <a:rPr lang="en-US" b="1" dirty="0"/>
              <a:t>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50303" y="2560638"/>
            <a:ext cx="4414593" cy="330993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02186" y="2560638"/>
            <a:ext cx="3077127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316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İNSAN VÜCUDUNUN ANATOMİSİ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8207" y="2485800"/>
            <a:ext cx="3515933" cy="376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9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/>
              <a:t>Temel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Anatom</a:t>
            </a:r>
            <a:r>
              <a:rPr lang="tr-TR" sz="3600" b="1" dirty="0" smtClean="0"/>
              <a:t>i</a:t>
            </a:r>
            <a:r>
              <a:rPr lang="en-US" sz="3600" b="1" dirty="0" smtClean="0"/>
              <a:t> </a:t>
            </a:r>
            <a:r>
              <a:rPr lang="en-US" sz="3600" b="1" dirty="0" err="1"/>
              <a:t>ve</a:t>
            </a:r>
            <a:r>
              <a:rPr lang="en-US" sz="3600" b="1" dirty="0"/>
              <a:t> </a:t>
            </a:r>
            <a:r>
              <a:rPr lang="en-US" sz="3600" b="1" dirty="0" err="1"/>
              <a:t>Biyomedikal</a:t>
            </a:r>
            <a:r>
              <a:rPr lang="en-US" sz="3600" b="1" dirty="0"/>
              <a:t> </a:t>
            </a:r>
            <a:r>
              <a:rPr lang="en-US" sz="3600" b="1" dirty="0" err="1"/>
              <a:t>Terimleri</a:t>
            </a:r>
            <a:r>
              <a:rPr lang="en-US" sz="3600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Anatomi</a:t>
            </a:r>
            <a:r>
              <a:rPr lang="en-US" dirty="0"/>
              <a:t>, </a:t>
            </a:r>
            <a:r>
              <a:rPr lang="en-US" dirty="0" err="1"/>
              <a:t>vücut</a:t>
            </a:r>
            <a:r>
              <a:rPr lang="en-US" dirty="0"/>
              <a:t> </a:t>
            </a:r>
            <a:r>
              <a:rPr lang="en-US" dirty="0" err="1"/>
              <a:t>bölümlerinin</a:t>
            </a:r>
            <a:r>
              <a:rPr lang="en-US" dirty="0"/>
              <a:t> </a:t>
            </a:r>
            <a:r>
              <a:rPr lang="en-US" dirty="0" err="1"/>
              <a:t>yapısını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gelişimini</a:t>
            </a:r>
            <a:r>
              <a:rPr lang="en-US" dirty="0"/>
              <a:t> </a:t>
            </a:r>
            <a:r>
              <a:rPr lang="en-US" dirty="0" err="1"/>
              <a:t>inceleyen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bilim</a:t>
            </a:r>
            <a:r>
              <a:rPr lang="en-US" dirty="0"/>
              <a:t> </a:t>
            </a:r>
            <a:r>
              <a:rPr lang="en-US" dirty="0" err="1"/>
              <a:t>dalıdır</a:t>
            </a:r>
            <a:r>
              <a:rPr lang="en-US" dirty="0"/>
              <a:t>. </a:t>
            </a:r>
            <a:r>
              <a:rPr lang="en-US" dirty="0" err="1"/>
              <a:t>İnsan</a:t>
            </a:r>
            <a:r>
              <a:rPr lang="en-US" dirty="0"/>
              <a:t> </a:t>
            </a:r>
            <a:r>
              <a:rPr lang="en-US" dirty="0" err="1"/>
              <a:t>vücudunun</a:t>
            </a:r>
            <a:r>
              <a:rPr lang="en-US" dirty="0"/>
              <a:t> </a:t>
            </a:r>
            <a:r>
              <a:rPr lang="en-US" dirty="0" err="1"/>
              <a:t>anatomik</a:t>
            </a:r>
            <a:r>
              <a:rPr lang="en-US" dirty="0"/>
              <a:t> </a:t>
            </a:r>
            <a:r>
              <a:rPr lang="en-US" dirty="0" err="1"/>
              <a:t>pozisyonu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vücut</a:t>
            </a:r>
            <a:r>
              <a:rPr lang="en-US" dirty="0"/>
              <a:t> </a:t>
            </a:r>
            <a:r>
              <a:rPr lang="en-US" dirty="0" err="1"/>
              <a:t>düzlemlerini</a:t>
            </a:r>
            <a:r>
              <a:rPr lang="en-US" dirty="0"/>
              <a:t> </a:t>
            </a:r>
            <a:r>
              <a:rPr lang="en-US" dirty="0" err="1"/>
              <a:t>bilmek</a:t>
            </a:r>
            <a:r>
              <a:rPr lang="en-US" dirty="0"/>
              <a:t> </a:t>
            </a:r>
            <a:r>
              <a:rPr lang="en-US" dirty="0" err="1"/>
              <a:t>gerekir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smtClean="0"/>
              <a:t>Bu </a:t>
            </a:r>
            <a:r>
              <a:rPr lang="en-US" dirty="0" err="1"/>
              <a:t>bilgilerle</a:t>
            </a:r>
            <a:r>
              <a:rPr lang="en-US" dirty="0"/>
              <a:t> </a:t>
            </a:r>
            <a:r>
              <a:rPr lang="en-US" dirty="0" err="1"/>
              <a:t>görüntüleme</a:t>
            </a:r>
            <a:r>
              <a:rPr lang="en-US" dirty="0"/>
              <a:t> </a:t>
            </a:r>
            <a:r>
              <a:rPr lang="en-US" dirty="0" err="1"/>
              <a:t>sistemlerinde</a:t>
            </a:r>
            <a:r>
              <a:rPr lang="en-US" dirty="0"/>
              <a:t> </a:t>
            </a:r>
            <a:r>
              <a:rPr lang="en-US" dirty="0" err="1"/>
              <a:t>çekimler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gerekli</a:t>
            </a:r>
            <a:r>
              <a:rPr lang="en-US" dirty="0"/>
              <a:t> </a:t>
            </a:r>
            <a:r>
              <a:rPr lang="en-US" dirty="0" err="1"/>
              <a:t>pozisyonları</a:t>
            </a:r>
            <a:r>
              <a:rPr lang="en-US" dirty="0"/>
              <a:t> </a:t>
            </a:r>
            <a:r>
              <a:rPr lang="en-US" dirty="0" err="1"/>
              <a:t>ifade</a:t>
            </a:r>
            <a:r>
              <a:rPr lang="en-US" dirty="0"/>
              <a:t> </a:t>
            </a:r>
            <a:r>
              <a:rPr lang="en-US" dirty="0" err="1"/>
              <a:t>etmek</a:t>
            </a:r>
            <a:r>
              <a:rPr lang="en-US" dirty="0"/>
              <a:t> de </a:t>
            </a:r>
            <a:r>
              <a:rPr lang="en-US" dirty="0" err="1"/>
              <a:t>önemlidir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err="1" smtClean="0"/>
              <a:t>İnsan</a:t>
            </a:r>
            <a:r>
              <a:rPr lang="en-US" dirty="0" smtClean="0"/>
              <a:t> </a:t>
            </a:r>
            <a:r>
              <a:rPr lang="en-US" dirty="0" err="1"/>
              <a:t>vücudu</a:t>
            </a:r>
            <a:r>
              <a:rPr lang="en-US" dirty="0"/>
              <a:t>, </a:t>
            </a:r>
            <a:r>
              <a:rPr lang="en-US" dirty="0" err="1"/>
              <a:t>dış</a:t>
            </a:r>
            <a:r>
              <a:rPr lang="en-US" dirty="0"/>
              <a:t> </a:t>
            </a:r>
            <a:r>
              <a:rPr lang="en-US" dirty="0" err="1"/>
              <a:t>şekline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/>
              <a:t>ikiye</a:t>
            </a:r>
            <a:r>
              <a:rPr lang="en-US" dirty="0"/>
              <a:t> </a:t>
            </a:r>
            <a:r>
              <a:rPr lang="en-US" dirty="0" err="1" smtClean="0"/>
              <a:t>ayrılabilir</a:t>
            </a:r>
            <a:r>
              <a:rPr lang="tr-TR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42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Temel</a:t>
            </a:r>
            <a:r>
              <a:rPr lang="en-US" b="1" dirty="0"/>
              <a:t> </a:t>
            </a:r>
            <a:r>
              <a:rPr lang="en-US" b="1" dirty="0" err="1"/>
              <a:t>Anatom</a:t>
            </a:r>
            <a:r>
              <a:rPr lang="tr-TR" b="1" dirty="0"/>
              <a:t>i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Biyomedikal</a:t>
            </a:r>
            <a:r>
              <a:rPr lang="en-US" b="1" dirty="0"/>
              <a:t> </a:t>
            </a:r>
            <a:r>
              <a:rPr lang="en-US" b="1" dirty="0" err="1"/>
              <a:t>Terimleri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Kol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bacaklar</a:t>
            </a:r>
            <a:r>
              <a:rPr lang="en-US" dirty="0"/>
              <a:t>, </a:t>
            </a:r>
            <a:r>
              <a:rPr lang="en-US" dirty="0" err="1"/>
              <a:t>insan</a:t>
            </a:r>
            <a:r>
              <a:rPr lang="en-US" dirty="0"/>
              <a:t> </a:t>
            </a:r>
            <a:r>
              <a:rPr lang="en-US" dirty="0" err="1"/>
              <a:t>vücudunun</a:t>
            </a:r>
            <a:r>
              <a:rPr lang="en-US" dirty="0"/>
              <a:t> </a:t>
            </a:r>
            <a:r>
              <a:rPr lang="en-US" dirty="0" err="1"/>
              <a:t>uzuvlarını</a:t>
            </a:r>
            <a:r>
              <a:rPr lang="en-US" dirty="0"/>
              <a:t> (</a:t>
            </a:r>
            <a:r>
              <a:rPr lang="en-US" dirty="0" err="1"/>
              <a:t>extremite</a:t>
            </a:r>
            <a:r>
              <a:rPr lang="en-US" dirty="0"/>
              <a:t>), </a:t>
            </a:r>
            <a:r>
              <a:rPr lang="en-US" dirty="0" err="1"/>
              <a:t>boyun</a:t>
            </a:r>
            <a:r>
              <a:rPr lang="en-US" dirty="0"/>
              <a:t> (</a:t>
            </a:r>
            <a:r>
              <a:rPr lang="en-US" dirty="0" err="1"/>
              <a:t>collum</a:t>
            </a:r>
            <a:r>
              <a:rPr lang="en-US" dirty="0"/>
              <a:t>), </a:t>
            </a:r>
            <a:r>
              <a:rPr lang="en-US" dirty="0" err="1"/>
              <a:t>baş</a:t>
            </a:r>
            <a:r>
              <a:rPr lang="en-US" dirty="0"/>
              <a:t> (skull) </a:t>
            </a:r>
            <a:r>
              <a:rPr lang="en-US" dirty="0" err="1"/>
              <a:t>kısımlarını</a:t>
            </a:r>
            <a:r>
              <a:rPr lang="en-US" dirty="0"/>
              <a:t>; </a:t>
            </a:r>
            <a:endParaRPr lang="tr-TR" dirty="0" smtClean="0"/>
          </a:p>
          <a:p>
            <a:r>
              <a:rPr lang="en-US" dirty="0" err="1" smtClean="0"/>
              <a:t>gövde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truncus</a:t>
            </a:r>
            <a:r>
              <a:rPr lang="en-US" dirty="0"/>
              <a:t>)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kısımlarını</a:t>
            </a:r>
            <a:r>
              <a:rPr lang="en-US" dirty="0"/>
              <a:t> </a:t>
            </a:r>
            <a:r>
              <a:rPr lang="en-US" dirty="0" err="1"/>
              <a:t>meydana</a:t>
            </a:r>
            <a:r>
              <a:rPr lang="en-US" dirty="0"/>
              <a:t> </a:t>
            </a:r>
            <a:r>
              <a:rPr lang="en-US" dirty="0" err="1"/>
              <a:t>getirir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kendi</a:t>
            </a:r>
            <a:r>
              <a:rPr lang="en-US" dirty="0"/>
              <a:t> </a:t>
            </a:r>
            <a:r>
              <a:rPr lang="en-US" dirty="0" err="1"/>
              <a:t>içinde</a:t>
            </a:r>
            <a:r>
              <a:rPr lang="en-US" dirty="0"/>
              <a:t> </a:t>
            </a:r>
            <a:r>
              <a:rPr lang="en-US" dirty="0" err="1"/>
              <a:t>üçe</a:t>
            </a:r>
            <a:r>
              <a:rPr lang="en-US" dirty="0"/>
              <a:t> </a:t>
            </a:r>
            <a:r>
              <a:rPr lang="en-US" dirty="0" err="1"/>
              <a:t>ayrılır</a:t>
            </a:r>
            <a:r>
              <a:rPr lang="en-US" dirty="0" smtClean="0"/>
              <a:t>.</a:t>
            </a:r>
            <a:endParaRPr lang="tr-TR" dirty="0" smtClean="0"/>
          </a:p>
          <a:p>
            <a:pPr lvl="1"/>
            <a:r>
              <a:rPr lang="en-US" dirty="0" err="1" smtClean="0"/>
              <a:t>Göğüs</a:t>
            </a:r>
            <a:r>
              <a:rPr lang="en-US" dirty="0" smtClean="0"/>
              <a:t> </a:t>
            </a:r>
            <a:r>
              <a:rPr lang="en-US" dirty="0"/>
              <a:t>(thorax</a:t>
            </a:r>
            <a:r>
              <a:rPr lang="en-US" dirty="0" smtClean="0"/>
              <a:t>)</a:t>
            </a:r>
            <a:endParaRPr lang="tr-TR" dirty="0" smtClean="0"/>
          </a:p>
          <a:p>
            <a:pPr lvl="1"/>
            <a:r>
              <a:rPr lang="en-US" dirty="0" smtClean="0"/>
              <a:t>Karın </a:t>
            </a:r>
            <a:r>
              <a:rPr lang="en-US" dirty="0"/>
              <a:t>(abdomen</a:t>
            </a:r>
            <a:r>
              <a:rPr lang="en-US" dirty="0" smtClean="0"/>
              <a:t>)</a:t>
            </a:r>
            <a:endParaRPr lang="tr-TR" dirty="0" smtClean="0"/>
          </a:p>
          <a:p>
            <a:pPr lvl="1"/>
            <a:r>
              <a:rPr lang="en-US" dirty="0" err="1"/>
              <a:t>Leğen</a:t>
            </a:r>
            <a:r>
              <a:rPr lang="en-US" dirty="0"/>
              <a:t> (pelvis)’</a:t>
            </a:r>
            <a:r>
              <a:rPr lang="en-US" dirty="0" err="1"/>
              <a:t>dir</a:t>
            </a:r>
            <a:endParaRPr lang="tr-TR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02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Temel</a:t>
            </a:r>
            <a:r>
              <a:rPr lang="en-US" b="1" dirty="0"/>
              <a:t> </a:t>
            </a:r>
            <a:r>
              <a:rPr lang="en-US" b="1" dirty="0" err="1"/>
              <a:t>Anatom</a:t>
            </a:r>
            <a:r>
              <a:rPr lang="tr-TR" b="1" dirty="0"/>
              <a:t>i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Biyomedikal</a:t>
            </a:r>
            <a:r>
              <a:rPr lang="en-US" b="1" dirty="0"/>
              <a:t> </a:t>
            </a:r>
            <a:r>
              <a:rPr lang="en-US" b="1" dirty="0" err="1"/>
              <a:t>Terimleri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err="1"/>
              <a:t>Anatomik</a:t>
            </a:r>
            <a:r>
              <a:rPr lang="en-US" b="1" dirty="0"/>
              <a:t> </a:t>
            </a:r>
            <a:r>
              <a:rPr lang="en-US" b="1" dirty="0" err="1"/>
              <a:t>Bölgeler</a:t>
            </a:r>
            <a:r>
              <a:rPr lang="en-US" b="1" dirty="0"/>
              <a:t> </a:t>
            </a:r>
            <a:endParaRPr lang="tr-TR" b="1" dirty="0" smtClean="0"/>
          </a:p>
          <a:p>
            <a:pPr lvl="1"/>
            <a:r>
              <a:rPr lang="en-US" dirty="0" err="1"/>
              <a:t>Kafa</a:t>
            </a:r>
            <a:r>
              <a:rPr lang="en-US" dirty="0"/>
              <a:t> </a:t>
            </a:r>
            <a:r>
              <a:rPr lang="en-US" dirty="0" err="1"/>
              <a:t>bölgesi</a:t>
            </a:r>
            <a:r>
              <a:rPr lang="en-US" dirty="0"/>
              <a:t> (</a:t>
            </a:r>
            <a:r>
              <a:rPr lang="en-US" dirty="0" err="1"/>
              <a:t>regio</a:t>
            </a:r>
            <a:r>
              <a:rPr lang="en-US" dirty="0"/>
              <a:t> </a:t>
            </a:r>
            <a:r>
              <a:rPr lang="en-US" dirty="0" err="1"/>
              <a:t>capitis</a:t>
            </a:r>
            <a:r>
              <a:rPr lang="en-US" dirty="0" smtClean="0"/>
              <a:t>)</a:t>
            </a:r>
            <a:endParaRPr lang="tr-TR" dirty="0" smtClean="0"/>
          </a:p>
          <a:p>
            <a:pPr lvl="1"/>
            <a:r>
              <a:rPr lang="en-US" dirty="0" err="1" smtClean="0"/>
              <a:t>Yüz</a:t>
            </a:r>
            <a:r>
              <a:rPr lang="en-US" dirty="0" smtClean="0"/>
              <a:t> </a:t>
            </a:r>
            <a:r>
              <a:rPr lang="en-US" dirty="0" err="1"/>
              <a:t>bölgesi</a:t>
            </a:r>
            <a:r>
              <a:rPr lang="en-US" dirty="0"/>
              <a:t> (</a:t>
            </a:r>
            <a:r>
              <a:rPr lang="en-US" dirty="0" err="1"/>
              <a:t>regio</a:t>
            </a:r>
            <a:r>
              <a:rPr lang="en-US" dirty="0"/>
              <a:t> </a:t>
            </a:r>
            <a:r>
              <a:rPr lang="en-US" dirty="0" err="1"/>
              <a:t>facialis</a:t>
            </a:r>
            <a:r>
              <a:rPr lang="en-US" dirty="0" smtClean="0"/>
              <a:t>)</a:t>
            </a:r>
            <a:endParaRPr lang="tr-TR" dirty="0" smtClean="0"/>
          </a:p>
          <a:p>
            <a:pPr lvl="1"/>
            <a:r>
              <a:rPr lang="en-US" dirty="0" err="1" smtClean="0"/>
              <a:t>Boyun</a:t>
            </a:r>
            <a:r>
              <a:rPr lang="en-US" dirty="0" smtClean="0"/>
              <a:t> </a:t>
            </a:r>
            <a:r>
              <a:rPr lang="en-US" dirty="0" err="1"/>
              <a:t>bölgesi</a:t>
            </a:r>
            <a:r>
              <a:rPr lang="en-US" dirty="0"/>
              <a:t> (</a:t>
            </a:r>
            <a:r>
              <a:rPr lang="en-US" dirty="0" err="1"/>
              <a:t>regio</a:t>
            </a:r>
            <a:r>
              <a:rPr lang="en-US" dirty="0"/>
              <a:t> </a:t>
            </a:r>
            <a:r>
              <a:rPr lang="en-US" dirty="0" err="1"/>
              <a:t>cervicalis</a:t>
            </a:r>
            <a:r>
              <a:rPr lang="en-US" dirty="0" smtClean="0"/>
              <a:t>)</a:t>
            </a:r>
            <a:endParaRPr lang="tr-TR" dirty="0" smtClean="0"/>
          </a:p>
          <a:p>
            <a:pPr lvl="1"/>
            <a:r>
              <a:rPr lang="en-US" dirty="0" err="1" smtClean="0"/>
              <a:t>Ense</a:t>
            </a:r>
            <a:r>
              <a:rPr lang="en-US" dirty="0" smtClean="0"/>
              <a:t> </a:t>
            </a:r>
            <a:r>
              <a:rPr lang="en-US" dirty="0" err="1"/>
              <a:t>bölgesi</a:t>
            </a:r>
            <a:r>
              <a:rPr lang="en-US" dirty="0"/>
              <a:t> (</a:t>
            </a:r>
            <a:r>
              <a:rPr lang="en-US" dirty="0" err="1"/>
              <a:t>regio</a:t>
            </a:r>
            <a:r>
              <a:rPr lang="en-US" dirty="0"/>
              <a:t> </a:t>
            </a:r>
            <a:r>
              <a:rPr lang="en-US" dirty="0" err="1"/>
              <a:t>nuchae</a:t>
            </a:r>
            <a:r>
              <a:rPr lang="en-US" dirty="0" smtClean="0"/>
              <a:t>)</a:t>
            </a:r>
            <a:endParaRPr lang="tr-TR" dirty="0" smtClean="0"/>
          </a:p>
          <a:p>
            <a:pPr lvl="1"/>
            <a:r>
              <a:rPr lang="en-US" dirty="0" err="1" smtClean="0"/>
              <a:t>Omuz</a:t>
            </a:r>
            <a:r>
              <a:rPr lang="en-US" dirty="0" smtClean="0"/>
              <a:t> </a:t>
            </a:r>
            <a:r>
              <a:rPr lang="en-US" dirty="0" err="1"/>
              <a:t>bölgesi</a:t>
            </a:r>
            <a:r>
              <a:rPr lang="en-US" dirty="0"/>
              <a:t> (</a:t>
            </a:r>
            <a:r>
              <a:rPr lang="en-US" dirty="0" err="1"/>
              <a:t>regio</a:t>
            </a:r>
            <a:r>
              <a:rPr lang="en-US" dirty="0"/>
              <a:t> </a:t>
            </a:r>
            <a:r>
              <a:rPr lang="en-US" dirty="0" err="1"/>
              <a:t>deltoidea</a:t>
            </a:r>
            <a:r>
              <a:rPr lang="en-US" dirty="0"/>
              <a:t>) </a:t>
            </a:r>
            <a:endParaRPr lang="tr-TR" dirty="0" smtClean="0"/>
          </a:p>
          <a:p>
            <a:pPr lvl="1"/>
            <a:r>
              <a:rPr lang="en-US" dirty="0" err="1" smtClean="0"/>
              <a:t>Koltuk</a:t>
            </a:r>
            <a:r>
              <a:rPr lang="en-US" dirty="0" smtClean="0"/>
              <a:t> </a:t>
            </a:r>
            <a:r>
              <a:rPr lang="en-US" dirty="0" err="1"/>
              <a:t>bölgesi</a:t>
            </a:r>
            <a:r>
              <a:rPr lang="en-US" dirty="0"/>
              <a:t> (</a:t>
            </a:r>
            <a:r>
              <a:rPr lang="en-US" dirty="0" err="1"/>
              <a:t>regio</a:t>
            </a:r>
            <a:r>
              <a:rPr lang="en-US" dirty="0"/>
              <a:t> </a:t>
            </a:r>
            <a:r>
              <a:rPr lang="en-US" dirty="0" err="1" smtClean="0"/>
              <a:t>axillaris</a:t>
            </a:r>
            <a:r>
              <a:rPr lang="tr-TR" dirty="0" smtClean="0"/>
              <a:t>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987898"/>
            <a:ext cx="4855850" cy="3090929"/>
          </a:xfrm>
        </p:spPr>
        <p:txBody>
          <a:bodyPr>
            <a:normAutofit fontScale="92500"/>
          </a:bodyPr>
          <a:lstStyle/>
          <a:p>
            <a:pPr lvl="1"/>
            <a:r>
              <a:rPr lang="en-US" dirty="0" err="1"/>
              <a:t>Göğüs</a:t>
            </a:r>
            <a:r>
              <a:rPr lang="en-US" dirty="0"/>
              <a:t> </a:t>
            </a:r>
            <a:r>
              <a:rPr lang="en-US" dirty="0" err="1"/>
              <a:t>bölgesi</a:t>
            </a:r>
            <a:r>
              <a:rPr lang="en-US" dirty="0"/>
              <a:t> (</a:t>
            </a:r>
            <a:r>
              <a:rPr lang="en-US" dirty="0" err="1"/>
              <a:t>regio</a:t>
            </a:r>
            <a:r>
              <a:rPr lang="en-US" dirty="0"/>
              <a:t> </a:t>
            </a:r>
            <a:r>
              <a:rPr lang="en-US" dirty="0" err="1"/>
              <a:t>thoraxis</a:t>
            </a:r>
            <a:r>
              <a:rPr lang="en-US" dirty="0" smtClean="0"/>
              <a:t>)</a:t>
            </a:r>
            <a:endParaRPr lang="tr-TR" dirty="0" smtClean="0"/>
          </a:p>
          <a:p>
            <a:pPr lvl="1"/>
            <a:r>
              <a:rPr lang="en-US" dirty="0" smtClean="0"/>
              <a:t>Meme </a:t>
            </a:r>
            <a:r>
              <a:rPr lang="en-US" dirty="0" err="1"/>
              <a:t>bölgesi</a:t>
            </a:r>
            <a:r>
              <a:rPr lang="en-US" dirty="0"/>
              <a:t> (</a:t>
            </a:r>
            <a:r>
              <a:rPr lang="en-US" dirty="0" err="1"/>
              <a:t>regio</a:t>
            </a:r>
            <a:r>
              <a:rPr lang="en-US" dirty="0"/>
              <a:t> </a:t>
            </a:r>
            <a:r>
              <a:rPr lang="en-US" dirty="0" err="1"/>
              <a:t>mammalis</a:t>
            </a:r>
            <a:r>
              <a:rPr lang="en-US" dirty="0"/>
              <a:t>) </a:t>
            </a:r>
            <a:endParaRPr lang="tr-TR" dirty="0" smtClean="0"/>
          </a:p>
          <a:p>
            <a:pPr lvl="1"/>
            <a:r>
              <a:rPr lang="en-US" dirty="0" smtClean="0"/>
              <a:t>Karın </a:t>
            </a:r>
            <a:r>
              <a:rPr lang="en-US" dirty="0" err="1"/>
              <a:t>bölgesi</a:t>
            </a:r>
            <a:r>
              <a:rPr lang="en-US" dirty="0"/>
              <a:t> (</a:t>
            </a:r>
            <a:r>
              <a:rPr lang="en-US" dirty="0" err="1"/>
              <a:t>regio</a:t>
            </a:r>
            <a:r>
              <a:rPr lang="en-US" dirty="0"/>
              <a:t> </a:t>
            </a:r>
            <a:r>
              <a:rPr lang="en-US" dirty="0" err="1"/>
              <a:t>abdominalis</a:t>
            </a:r>
            <a:r>
              <a:rPr lang="en-US" dirty="0" smtClean="0"/>
              <a:t>)</a:t>
            </a:r>
            <a:endParaRPr lang="tr-TR" dirty="0"/>
          </a:p>
          <a:p>
            <a:pPr lvl="1"/>
            <a:r>
              <a:rPr lang="en-US" dirty="0" err="1" smtClean="0"/>
              <a:t>Sırt-bel</a:t>
            </a:r>
            <a:r>
              <a:rPr lang="en-US" dirty="0" smtClean="0"/>
              <a:t> </a:t>
            </a:r>
            <a:r>
              <a:rPr lang="en-US" dirty="0" err="1"/>
              <a:t>bölgesi</a:t>
            </a:r>
            <a:r>
              <a:rPr lang="en-US" dirty="0"/>
              <a:t> (</a:t>
            </a:r>
            <a:r>
              <a:rPr lang="en-US" dirty="0" err="1"/>
              <a:t>regio</a:t>
            </a:r>
            <a:r>
              <a:rPr lang="en-US" dirty="0"/>
              <a:t> </a:t>
            </a:r>
            <a:r>
              <a:rPr lang="en-US" dirty="0" err="1"/>
              <a:t>dorsalis</a:t>
            </a:r>
            <a:r>
              <a:rPr lang="en-US" dirty="0" smtClean="0"/>
              <a:t>)</a:t>
            </a:r>
            <a:endParaRPr lang="tr-TR" dirty="0" smtClean="0"/>
          </a:p>
          <a:p>
            <a:pPr lvl="1"/>
            <a:r>
              <a:rPr lang="en-US" dirty="0" err="1" smtClean="0"/>
              <a:t>Apış</a:t>
            </a:r>
            <a:r>
              <a:rPr lang="en-US" dirty="0" smtClean="0"/>
              <a:t> </a:t>
            </a:r>
            <a:r>
              <a:rPr lang="en-US" dirty="0" err="1"/>
              <a:t>arası</a:t>
            </a:r>
            <a:r>
              <a:rPr lang="en-US" dirty="0"/>
              <a:t> </a:t>
            </a:r>
            <a:r>
              <a:rPr lang="en-US" dirty="0" err="1"/>
              <a:t>bölgesi</a:t>
            </a:r>
            <a:r>
              <a:rPr lang="en-US" dirty="0"/>
              <a:t> (</a:t>
            </a:r>
            <a:r>
              <a:rPr lang="en-US" dirty="0" err="1"/>
              <a:t>perine,regio</a:t>
            </a:r>
            <a:r>
              <a:rPr lang="en-US" dirty="0"/>
              <a:t> </a:t>
            </a:r>
            <a:r>
              <a:rPr lang="en-US" dirty="0" err="1"/>
              <a:t>perinalis</a:t>
            </a:r>
            <a:r>
              <a:rPr lang="en-US" dirty="0"/>
              <a:t>) </a:t>
            </a:r>
            <a:endParaRPr lang="tr-TR" dirty="0" smtClean="0"/>
          </a:p>
          <a:p>
            <a:pPr lvl="1"/>
            <a:r>
              <a:rPr lang="en-US" dirty="0" err="1" smtClean="0"/>
              <a:t>Üst</a:t>
            </a:r>
            <a:r>
              <a:rPr lang="en-US" dirty="0" smtClean="0"/>
              <a:t> </a:t>
            </a:r>
            <a:r>
              <a:rPr lang="en-US" dirty="0" err="1" smtClean="0"/>
              <a:t>extremite</a:t>
            </a:r>
            <a:r>
              <a:rPr lang="tr-TR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regio</a:t>
            </a:r>
            <a:r>
              <a:rPr lang="tr-TR" dirty="0"/>
              <a:t> </a:t>
            </a:r>
            <a:r>
              <a:rPr lang="en-US" dirty="0" err="1" smtClean="0"/>
              <a:t>extremitalis</a:t>
            </a:r>
            <a:r>
              <a:rPr lang="en-US" dirty="0" smtClean="0"/>
              <a:t> </a:t>
            </a:r>
            <a:r>
              <a:rPr lang="en-US" dirty="0"/>
              <a:t>superior</a:t>
            </a:r>
            <a:r>
              <a:rPr lang="en-US" dirty="0" smtClean="0"/>
              <a:t>) </a:t>
            </a:r>
            <a:endParaRPr lang="tr-TR" dirty="0" smtClean="0"/>
          </a:p>
          <a:p>
            <a:pPr lvl="1"/>
            <a:r>
              <a:rPr lang="en-US" dirty="0" smtClean="0"/>
              <a:t>Alt </a:t>
            </a:r>
            <a:r>
              <a:rPr lang="en-US" dirty="0" err="1"/>
              <a:t>extremite</a:t>
            </a:r>
            <a:r>
              <a:rPr lang="en-US" dirty="0"/>
              <a:t> (</a:t>
            </a:r>
            <a:r>
              <a:rPr lang="en-US" dirty="0" err="1"/>
              <a:t>regio</a:t>
            </a:r>
            <a:r>
              <a:rPr lang="en-US" dirty="0"/>
              <a:t> </a:t>
            </a:r>
            <a:r>
              <a:rPr lang="en-US" dirty="0" err="1"/>
              <a:t>extremitalis</a:t>
            </a:r>
            <a:r>
              <a:rPr lang="en-US" dirty="0"/>
              <a:t> inferior) </a:t>
            </a:r>
          </a:p>
        </p:txBody>
      </p:sp>
    </p:spTree>
    <p:extLst>
      <p:ext uri="{BB962C8B-B14F-4D97-AF65-F5344CB8AC3E}">
        <p14:creationId xmlns:p14="http://schemas.microsoft.com/office/powerpoint/2010/main" val="2200804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448" y="647281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Temel</a:t>
            </a:r>
            <a:r>
              <a:rPr lang="en-US" b="1" dirty="0"/>
              <a:t> </a:t>
            </a:r>
            <a:r>
              <a:rPr lang="en-US" b="1" dirty="0" err="1"/>
              <a:t>Anatom</a:t>
            </a:r>
            <a:r>
              <a:rPr lang="tr-TR" b="1" dirty="0"/>
              <a:t>i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Biyomedikal</a:t>
            </a:r>
            <a:r>
              <a:rPr lang="en-US" b="1" dirty="0"/>
              <a:t> </a:t>
            </a:r>
            <a:r>
              <a:rPr lang="en-US" b="1" dirty="0" err="1"/>
              <a:t>Terimleri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Anatomik</a:t>
            </a:r>
            <a:r>
              <a:rPr lang="en-US" b="1" dirty="0"/>
              <a:t> </a:t>
            </a:r>
            <a:r>
              <a:rPr lang="en-US" b="1" dirty="0" err="1"/>
              <a:t>Boşluklar</a:t>
            </a:r>
            <a:r>
              <a:rPr lang="en-US" b="1" dirty="0"/>
              <a:t> (</a:t>
            </a:r>
            <a:r>
              <a:rPr lang="en-US" b="1" dirty="0" err="1"/>
              <a:t>Kaviteler</a:t>
            </a:r>
            <a:r>
              <a:rPr lang="en-US" b="1" dirty="0" smtClean="0"/>
              <a:t>)</a:t>
            </a:r>
            <a:endParaRPr lang="tr-TR" b="1" dirty="0" smtClean="0"/>
          </a:p>
          <a:p>
            <a:pPr lvl="1"/>
            <a:r>
              <a:rPr lang="en-US" dirty="0" err="1" smtClean="0"/>
              <a:t>Kafatası</a:t>
            </a:r>
            <a:r>
              <a:rPr lang="en-US" dirty="0" smtClean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omurga</a:t>
            </a:r>
            <a:r>
              <a:rPr lang="en-US" dirty="0"/>
              <a:t> </a:t>
            </a:r>
            <a:r>
              <a:rPr lang="en-US" dirty="0" err="1"/>
              <a:t>boşluğu</a:t>
            </a:r>
            <a:r>
              <a:rPr lang="en-US" dirty="0"/>
              <a:t> (</a:t>
            </a:r>
            <a:r>
              <a:rPr lang="en-US" dirty="0" err="1"/>
              <a:t>cavum</a:t>
            </a:r>
            <a:r>
              <a:rPr lang="en-US" dirty="0"/>
              <a:t> cranium – spinal </a:t>
            </a:r>
            <a:r>
              <a:rPr lang="en-US" dirty="0" err="1"/>
              <a:t>kavite</a:t>
            </a:r>
            <a:r>
              <a:rPr lang="en-US" dirty="0"/>
              <a:t>)  </a:t>
            </a:r>
            <a:endParaRPr lang="tr-TR" dirty="0" smtClean="0"/>
          </a:p>
          <a:p>
            <a:pPr lvl="1"/>
            <a:r>
              <a:rPr lang="en-US" dirty="0" err="1" smtClean="0"/>
              <a:t>Göğüs</a:t>
            </a:r>
            <a:r>
              <a:rPr lang="en-US" dirty="0" smtClean="0"/>
              <a:t> </a:t>
            </a:r>
            <a:r>
              <a:rPr lang="en-US" dirty="0" err="1"/>
              <a:t>boşluğu</a:t>
            </a:r>
            <a:r>
              <a:rPr lang="en-US" dirty="0"/>
              <a:t> (</a:t>
            </a:r>
            <a:r>
              <a:rPr lang="en-US" dirty="0" err="1"/>
              <a:t>toraksik</a:t>
            </a:r>
            <a:r>
              <a:rPr lang="en-US" dirty="0"/>
              <a:t> </a:t>
            </a:r>
            <a:r>
              <a:rPr lang="en-US" dirty="0" err="1"/>
              <a:t>kavite</a:t>
            </a:r>
            <a:r>
              <a:rPr lang="en-US" dirty="0" smtClean="0"/>
              <a:t>)</a:t>
            </a:r>
            <a:endParaRPr lang="tr-TR" dirty="0" smtClean="0"/>
          </a:p>
          <a:p>
            <a:pPr lvl="1"/>
            <a:r>
              <a:rPr lang="en-US" dirty="0" smtClean="0"/>
              <a:t>Karın </a:t>
            </a:r>
            <a:r>
              <a:rPr lang="en-US" dirty="0"/>
              <a:t>(abdominal)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leğen</a:t>
            </a:r>
            <a:r>
              <a:rPr lang="en-US" dirty="0"/>
              <a:t> (pelvis) </a:t>
            </a:r>
            <a:r>
              <a:rPr lang="en-US" dirty="0" err="1"/>
              <a:t>boşluğu</a:t>
            </a:r>
            <a:r>
              <a:rPr lang="en-US" dirty="0"/>
              <a:t> (</a:t>
            </a:r>
            <a:r>
              <a:rPr lang="en-US" dirty="0" err="1"/>
              <a:t>karın</a:t>
            </a:r>
            <a:r>
              <a:rPr lang="en-US" dirty="0"/>
              <a:t> </a:t>
            </a:r>
            <a:r>
              <a:rPr lang="en-US" dirty="0" err="1"/>
              <a:t>boşluğu</a:t>
            </a:r>
            <a:r>
              <a:rPr lang="en-US" dirty="0"/>
              <a:t> </a:t>
            </a:r>
            <a:r>
              <a:rPr lang="en-US" dirty="0" err="1"/>
              <a:t>periton</a:t>
            </a:r>
            <a:r>
              <a:rPr lang="en-US" dirty="0"/>
              <a:t> </a:t>
            </a:r>
            <a:r>
              <a:rPr lang="en-US" dirty="0" err="1"/>
              <a:t>zarıyla</a:t>
            </a:r>
            <a:r>
              <a:rPr lang="en-US" dirty="0"/>
              <a:t> </a:t>
            </a:r>
            <a:r>
              <a:rPr lang="en-US" dirty="0" err="1"/>
              <a:t>örtülüdür</a:t>
            </a:r>
            <a:r>
              <a:rPr lang="en-US" dirty="0"/>
              <a:t>.)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45498" y="2446986"/>
            <a:ext cx="3956995" cy="376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91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669702"/>
            <a:ext cx="10102401" cy="1146219"/>
          </a:xfrm>
        </p:spPr>
        <p:txBody>
          <a:bodyPr>
            <a:normAutofit/>
          </a:bodyPr>
          <a:lstStyle/>
          <a:p>
            <a:r>
              <a:rPr lang="en-US" b="1" dirty="0" err="1"/>
              <a:t>Temel</a:t>
            </a:r>
            <a:r>
              <a:rPr lang="en-US" b="1" dirty="0"/>
              <a:t> </a:t>
            </a:r>
            <a:r>
              <a:rPr lang="en-US" b="1" dirty="0" err="1"/>
              <a:t>Anatom</a:t>
            </a:r>
            <a:r>
              <a:rPr lang="tr-TR" b="1" dirty="0"/>
              <a:t>i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Biyomedikal</a:t>
            </a:r>
            <a:r>
              <a:rPr lang="en-US" b="1" dirty="0"/>
              <a:t> </a:t>
            </a:r>
            <a:r>
              <a:rPr lang="en-US" b="1" dirty="0" err="1"/>
              <a:t>Terimleri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lang="en-US" dirty="0" err="1"/>
              <a:t>Ortadaki</a:t>
            </a:r>
            <a:r>
              <a:rPr lang="en-US" dirty="0"/>
              <a:t> </a:t>
            </a:r>
            <a:r>
              <a:rPr lang="en-US" dirty="0" err="1"/>
              <a:t>kısımlar</a:t>
            </a:r>
            <a:r>
              <a:rPr lang="en-US" dirty="0"/>
              <a:t> (median) (</a:t>
            </a:r>
            <a:r>
              <a:rPr lang="en-US" dirty="0" err="1"/>
              <a:t>Göğüs</a:t>
            </a:r>
            <a:r>
              <a:rPr lang="en-US" dirty="0"/>
              <a:t> </a:t>
            </a:r>
            <a:r>
              <a:rPr lang="en-US" dirty="0" err="1"/>
              <a:t>kemiğinin</a:t>
            </a:r>
            <a:r>
              <a:rPr lang="en-US" dirty="0"/>
              <a:t> </a:t>
            </a:r>
            <a:r>
              <a:rPr lang="en-US" dirty="0" err="1"/>
              <a:t>altına</a:t>
            </a:r>
            <a:r>
              <a:rPr lang="en-US" dirty="0"/>
              <a:t> </a:t>
            </a:r>
            <a:r>
              <a:rPr lang="en-US" dirty="0" err="1"/>
              <a:t>epigastrik</a:t>
            </a:r>
            <a:r>
              <a:rPr lang="en-US" dirty="0"/>
              <a:t> </a:t>
            </a:r>
            <a:r>
              <a:rPr lang="en-US" dirty="0" err="1"/>
              <a:t>bölge</a:t>
            </a:r>
            <a:r>
              <a:rPr lang="en-US" dirty="0"/>
              <a:t>, </a:t>
            </a:r>
            <a:r>
              <a:rPr lang="en-US" dirty="0" err="1"/>
              <a:t>göbek</a:t>
            </a:r>
            <a:r>
              <a:rPr lang="en-US" dirty="0"/>
              <a:t> </a:t>
            </a:r>
            <a:r>
              <a:rPr lang="en-US" dirty="0" err="1"/>
              <a:t>etrafına</a:t>
            </a:r>
            <a:r>
              <a:rPr lang="en-US" dirty="0"/>
              <a:t> </a:t>
            </a:r>
            <a:r>
              <a:rPr lang="en-US" dirty="0" err="1"/>
              <a:t>umblikal</a:t>
            </a:r>
            <a:r>
              <a:rPr lang="en-US" dirty="0"/>
              <a:t>, </a:t>
            </a:r>
            <a:r>
              <a:rPr lang="en-US" dirty="0" err="1"/>
              <a:t>onun</a:t>
            </a:r>
            <a:r>
              <a:rPr lang="en-US" dirty="0"/>
              <a:t> </a:t>
            </a:r>
            <a:r>
              <a:rPr lang="en-US" dirty="0" err="1"/>
              <a:t>altına</a:t>
            </a:r>
            <a:r>
              <a:rPr lang="en-US" dirty="0"/>
              <a:t> da </a:t>
            </a:r>
            <a:r>
              <a:rPr lang="en-US" dirty="0" err="1"/>
              <a:t>hipogastrik</a:t>
            </a:r>
            <a:r>
              <a:rPr lang="en-US" dirty="0"/>
              <a:t> </a:t>
            </a:r>
            <a:r>
              <a:rPr lang="en-US" dirty="0" err="1"/>
              <a:t>bölge</a:t>
            </a:r>
            <a:r>
              <a:rPr lang="en-US" dirty="0"/>
              <a:t> </a:t>
            </a:r>
            <a:r>
              <a:rPr lang="en-US" dirty="0" err="1"/>
              <a:t>denir</a:t>
            </a:r>
            <a:r>
              <a:rPr lang="en-US" dirty="0"/>
              <a:t>.</a:t>
            </a:r>
            <a:endParaRPr lang="tr-TR" dirty="0"/>
          </a:p>
          <a:p>
            <a:pPr lvl="1"/>
            <a:r>
              <a:rPr lang="en-US" dirty="0" err="1"/>
              <a:t>Yanlardaki</a:t>
            </a:r>
            <a:r>
              <a:rPr lang="en-US" dirty="0"/>
              <a:t> </a:t>
            </a:r>
            <a:r>
              <a:rPr lang="en-US" dirty="0" err="1"/>
              <a:t>kısımlar</a:t>
            </a:r>
            <a:r>
              <a:rPr lang="en-US" dirty="0"/>
              <a:t> (lateral) (</a:t>
            </a:r>
            <a:r>
              <a:rPr lang="en-US" dirty="0" err="1"/>
              <a:t>Kaburgaların</a:t>
            </a:r>
            <a:r>
              <a:rPr lang="en-US" dirty="0"/>
              <a:t> </a:t>
            </a:r>
            <a:r>
              <a:rPr lang="en-US" dirty="0" err="1"/>
              <a:t>altına</a:t>
            </a:r>
            <a:r>
              <a:rPr lang="en-US" dirty="0"/>
              <a:t> </a:t>
            </a:r>
            <a:r>
              <a:rPr lang="en-US" dirty="0" err="1"/>
              <a:t>düşen</a:t>
            </a:r>
            <a:r>
              <a:rPr lang="en-US" dirty="0"/>
              <a:t> </a:t>
            </a:r>
            <a:r>
              <a:rPr lang="en-US" dirty="0" err="1"/>
              <a:t>kısma</a:t>
            </a:r>
            <a:r>
              <a:rPr lang="en-US" dirty="0"/>
              <a:t> </a:t>
            </a:r>
            <a:r>
              <a:rPr lang="en-US" dirty="0" err="1"/>
              <a:t>hipokondriak</a:t>
            </a:r>
            <a:r>
              <a:rPr lang="en-US" dirty="0"/>
              <a:t>, </a:t>
            </a:r>
            <a:r>
              <a:rPr lang="en-US" dirty="0" err="1"/>
              <a:t>bel</a:t>
            </a:r>
            <a:r>
              <a:rPr lang="en-US" dirty="0"/>
              <a:t> </a:t>
            </a:r>
            <a:r>
              <a:rPr lang="en-US" dirty="0" err="1"/>
              <a:t>kısmına</a:t>
            </a:r>
            <a:r>
              <a:rPr lang="en-US" dirty="0"/>
              <a:t> lumbar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kasık</a:t>
            </a:r>
            <a:r>
              <a:rPr lang="en-US" dirty="0"/>
              <a:t> </a:t>
            </a:r>
            <a:r>
              <a:rPr lang="en-US" dirty="0" err="1"/>
              <a:t>kısmına</a:t>
            </a:r>
            <a:r>
              <a:rPr lang="en-US" dirty="0"/>
              <a:t> </a:t>
            </a:r>
            <a:r>
              <a:rPr lang="en-US" dirty="0" err="1"/>
              <a:t>iliak</a:t>
            </a:r>
            <a:r>
              <a:rPr lang="en-US" dirty="0"/>
              <a:t> </a:t>
            </a:r>
            <a:r>
              <a:rPr lang="en-US" dirty="0" err="1"/>
              <a:t>bölge</a:t>
            </a:r>
            <a:r>
              <a:rPr lang="en-US" dirty="0"/>
              <a:t> </a:t>
            </a:r>
            <a:r>
              <a:rPr lang="en-US" dirty="0" err="1"/>
              <a:t>denir</a:t>
            </a:r>
            <a:r>
              <a:rPr lang="en-US" dirty="0"/>
              <a:t>.)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41676" y="2689108"/>
            <a:ext cx="4081113" cy="318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96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Temel</a:t>
            </a:r>
            <a:r>
              <a:rPr lang="en-US" b="1" dirty="0"/>
              <a:t> </a:t>
            </a:r>
            <a:r>
              <a:rPr lang="en-US" b="1" dirty="0" err="1"/>
              <a:t>Anatom</a:t>
            </a:r>
            <a:r>
              <a:rPr lang="tr-TR" b="1" dirty="0"/>
              <a:t>i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Biyomedikal</a:t>
            </a:r>
            <a:r>
              <a:rPr lang="en-US" b="1" dirty="0"/>
              <a:t> </a:t>
            </a:r>
            <a:r>
              <a:rPr lang="en-US" b="1" dirty="0" err="1"/>
              <a:t>Terimleri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 </a:t>
            </a:r>
            <a:r>
              <a:rPr lang="en-US" b="1" dirty="0" err="1"/>
              <a:t>Düzlem</a:t>
            </a:r>
            <a:r>
              <a:rPr lang="en-US" b="1" dirty="0"/>
              <a:t> </a:t>
            </a:r>
            <a:r>
              <a:rPr lang="en-US" b="1" dirty="0" err="1" smtClean="0"/>
              <a:t>Terimleri</a:t>
            </a:r>
            <a:r>
              <a:rPr lang="en-US" b="1" dirty="0" smtClean="0"/>
              <a:t> </a:t>
            </a:r>
            <a:endParaRPr lang="tr-TR" b="1" dirty="0" smtClean="0"/>
          </a:p>
          <a:p>
            <a:pPr lvl="1"/>
            <a:r>
              <a:rPr lang="en-US" sz="2200" dirty="0" err="1"/>
              <a:t>Sagital</a:t>
            </a:r>
            <a:r>
              <a:rPr lang="en-US" sz="2200" dirty="0"/>
              <a:t> </a:t>
            </a:r>
            <a:r>
              <a:rPr lang="en-US" sz="2200" dirty="0" err="1"/>
              <a:t>düzlem</a:t>
            </a:r>
            <a:r>
              <a:rPr lang="en-US" sz="2200" dirty="0"/>
              <a:t> (</a:t>
            </a:r>
            <a:r>
              <a:rPr lang="en-US" sz="2200" dirty="0" err="1"/>
              <a:t>vertikal</a:t>
            </a:r>
            <a:r>
              <a:rPr lang="en-US" sz="2200" dirty="0"/>
              <a:t>): </a:t>
            </a:r>
            <a:r>
              <a:rPr lang="en-US" sz="2200" dirty="0" err="1"/>
              <a:t>Vücudu</a:t>
            </a:r>
            <a:r>
              <a:rPr lang="en-US" sz="2200" dirty="0"/>
              <a:t> </a:t>
            </a:r>
            <a:r>
              <a:rPr lang="en-US" sz="2200" dirty="0" err="1"/>
              <a:t>sağ</a:t>
            </a:r>
            <a:r>
              <a:rPr lang="en-US" sz="2200" dirty="0"/>
              <a:t> </a:t>
            </a:r>
            <a:r>
              <a:rPr lang="en-US" sz="2200" dirty="0" err="1"/>
              <a:t>ve</a:t>
            </a:r>
            <a:r>
              <a:rPr lang="en-US" sz="2200" dirty="0"/>
              <a:t> sol </a:t>
            </a:r>
            <a:r>
              <a:rPr lang="en-US" sz="2200" dirty="0" err="1"/>
              <a:t>olmak</a:t>
            </a:r>
            <a:r>
              <a:rPr lang="en-US" sz="2200" dirty="0"/>
              <a:t> </a:t>
            </a:r>
            <a:r>
              <a:rPr lang="en-US" sz="2200" dirty="0" err="1"/>
              <a:t>üzere</a:t>
            </a:r>
            <a:r>
              <a:rPr lang="en-US" sz="2200" dirty="0"/>
              <a:t> </a:t>
            </a:r>
            <a:r>
              <a:rPr lang="en-US" sz="2200" dirty="0" err="1"/>
              <a:t>ikiye</a:t>
            </a:r>
            <a:r>
              <a:rPr lang="en-US" sz="2200" dirty="0"/>
              <a:t> </a:t>
            </a:r>
            <a:r>
              <a:rPr lang="en-US" sz="2200" dirty="0" err="1"/>
              <a:t>ayırır</a:t>
            </a:r>
            <a:r>
              <a:rPr lang="en-US" sz="2200" dirty="0"/>
              <a:t>. </a:t>
            </a:r>
            <a:endParaRPr lang="tr-TR" sz="2200" dirty="0" smtClean="0"/>
          </a:p>
          <a:p>
            <a:pPr lvl="1"/>
            <a:r>
              <a:rPr lang="en-US" sz="2200" dirty="0" err="1" smtClean="0"/>
              <a:t>Koronal</a:t>
            </a:r>
            <a:r>
              <a:rPr lang="en-US" sz="2200" dirty="0" smtClean="0"/>
              <a:t> </a:t>
            </a:r>
            <a:r>
              <a:rPr lang="en-US" sz="2200" dirty="0" err="1"/>
              <a:t>düzlem</a:t>
            </a:r>
            <a:r>
              <a:rPr lang="en-US" sz="2200" dirty="0"/>
              <a:t>: </a:t>
            </a:r>
            <a:r>
              <a:rPr lang="en-US" sz="2200" dirty="0" err="1"/>
              <a:t>Vücudu</a:t>
            </a:r>
            <a:r>
              <a:rPr lang="en-US" sz="2200" dirty="0"/>
              <a:t> </a:t>
            </a:r>
            <a:r>
              <a:rPr lang="en-US" sz="2200" dirty="0" err="1"/>
              <a:t>ön</a:t>
            </a:r>
            <a:r>
              <a:rPr lang="en-US" sz="2200" dirty="0"/>
              <a:t> </a:t>
            </a:r>
            <a:r>
              <a:rPr lang="en-US" sz="2200" dirty="0" err="1"/>
              <a:t>ve</a:t>
            </a:r>
            <a:r>
              <a:rPr lang="en-US" sz="2200" dirty="0"/>
              <a:t> </a:t>
            </a:r>
            <a:r>
              <a:rPr lang="en-US" sz="2200" dirty="0" err="1"/>
              <a:t>arka</a:t>
            </a:r>
            <a:r>
              <a:rPr lang="en-US" sz="2200" dirty="0"/>
              <a:t> </a:t>
            </a:r>
            <a:r>
              <a:rPr lang="en-US" sz="2200" dirty="0" err="1"/>
              <a:t>olmak</a:t>
            </a:r>
            <a:r>
              <a:rPr lang="en-US" sz="2200" dirty="0"/>
              <a:t> </a:t>
            </a:r>
            <a:r>
              <a:rPr lang="en-US" sz="2200" dirty="0" err="1"/>
              <a:t>üzere</a:t>
            </a:r>
            <a:r>
              <a:rPr lang="en-US" sz="2200" dirty="0"/>
              <a:t> </a:t>
            </a:r>
            <a:r>
              <a:rPr lang="en-US" sz="2200" dirty="0" err="1"/>
              <a:t>ikiye</a:t>
            </a:r>
            <a:r>
              <a:rPr lang="en-US" sz="2200" dirty="0"/>
              <a:t> </a:t>
            </a:r>
            <a:r>
              <a:rPr lang="en-US" sz="2200" dirty="0" err="1"/>
              <a:t>ayıran</a:t>
            </a:r>
            <a:r>
              <a:rPr lang="en-US" sz="2200" dirty="0"/>
              <a:t> </a:t>
            </a:r>
            <a:r>
              <a:rPr lang="en-US" sz="2200" dirty="0" err="1"/>
              <a:t>düzlem</a:t>
            </a:r>
            <a:r>
              <a:rPr lang="en-US" sz="2200" dirty="0"/>
              <a:t>. </a:t>
            </a:r>
            <a:endParaRPr lang="tr-TR" sz="2200" dirty="0" smtClean="0"/>
          </a:p>
          <a:p>
            <a:pPr lvl="1"/>
            <a:r>
              <a:rPr lang="en-US" sz="2200" dirty="0" err="1" smtClean="0"/>
              <a:t>Aksiyal</a:t>
            </a:r>
            <a:r>
              <a:rPr lang="en-US" sz="2200" dirty="0" smtClean="0"/>
              <a:t> </a:t>
            </a:r>
            <a:r>
              <a:rPr lang="en-US" sz="2200" dirty="0" err="1"/>
              <a:t>düzlem</a:t>
            </a:r>
            <a:r>
              <a:rPr lang="en-US" sz="2200" dirty="0"/>
              <a:t> (horizontal): </a:t>
            </a:r>
            <a:r>
              <a:rPr lang="en-US" sz="2200" dirty="0" err="1"/>
              <a:t>Vücudu</a:t>
            </a:r>
            <a:r>
              <a:rPr lang="en-US" sz="2200" dirty="0"/>
              <a:t> alt </a:t>
            </a:r>
            <a:r>
              <a:rPr lang="en-US" sz="2200" dirty="0" err="1"/>
              <a:t>ve</a:t>
            </a:r>
            <a:r>
              <a:rPr lang="en-US" sz="2200" dirty="0"/>
              <a:t> </a:t>
            </a:r>
            <a:r>
              <a:rPr lang="en-US" sz="2200" dirty="0" err="1"/>
              <a:t>üst</a:t>
            </a:r>
            <a:r>
              <a:rPr lang="en-US" sz="2200" dirty="0"/>
              <a:t> </a:t>
            </a:r>
            <a:r>
              <a:rPr lang="en-US" sz="2200" dirty="0" err="1"/>
              <a:t>olmak</a:t>
            </a:r>
            <a:r>
              <a:rPr lang="en-US" sz="2200" dirty="0"/>
              <a:t> </a:t>
            </a:r>
            <a:r>
              <a:rPr lang="en-US" sz="2200" dirty="0" err="1"/>
              <a:t>üzere</a:t>
            </a:r>
            <a:r>
              <a:rPr lang="en-US" sz="2200" dirty="0"/>
              <a:t> </a:t>
            </a:r>
            <a:r>
              <a:rPr lang="en-US" sz="2200" dirty="0" err="1"/>
              <a:t>ikiye</a:t>
            </a:r>
            <a:r>
              <a:rPr lang="en-US" sz="2200" dirty="0"/>
              <a:t> </a:t>
            </a:r>
            <a:r>
              <a:rPr lang="en-US" sz="2200" dirty="0" err="1"/>
              <a:t>ayırır</a:t>
            </a:r>
            <a:r>
              <a:rPr lang="en-US" sz="2200" dirty="0" smtClean="0"/>
              <a:t>.</a:t>
            </a:r>
            <a:endParaRPr lang="tr-TR" sz="2200" dirty="0" smtClean="0"/>
          </a:p>
          <a:p>
            <a:pPr lvl="1"/>
            <a:r>
              <a:rPr lang="en-US" sz="2200" dirty="0" smtClean="0"/>
              <a:t>Anterior </a:t>
            </a:r>
            <a:r>
              <a:rPr lang="en-US" sz="2200" dirty="0"/>
              <a:t>(ventral): </a:t>
            </a:r>
            <a:r>
              <a:rPr lang="en-US" sz="2200" dirty="0" err="1"/>
              <a:t>Vücudun</a:t>
            </a:r>
            <a:r>
              <a:rPr lang="en-US" sz="2200" dirty="0"/>
              <a:t> </a:t>
            </a:r>
            <a:r>
              <a:rPr lang="en-US" sz="2200" dirty="0" err="1"/>
              <a:t>veya</a:t>
            </a:r>
            <a:r>
              <a:rPr lang="en-US" sz="2200" dirty="0"/>
              <a:t> </a:t>
            </a:r>
            <a:r>
              <a:rPr lang="en-US" sz="2200" dirty="0" err="1"/>
              <a:t>ilgili</a:t>
            </a:r>
            <a:r>
              <a:rPr lang="en-US" sz="2200" dirty="0"/>
              <a:t> </a:t>
            </a:r>
            <a:r>
              <a:rPr lang="en-US" sz="2200" dirty="0" err="1"/>
              <a:t>bölgenin</a:t>
            </a:r>
            <a:r>
              <a:rPr lang="en-US" sz="2200" dirty="0"/>
              <a:t> </a:t>
            </a:r>
            <a:r>
              <a:rPr lang="en-US" sz="2200" dirty="0" err="1"/>
              <a:t>ön</a:t>
            </a:r>
            <a:r>
              <a:rPr lang="en-US" sz="2200" dirty="0"/>
              <a:t> </a:t>
            </a:r>
            <a:r>
              <a:rPr lang="en-US" sz="2200" dirty="0" err="1"/>
              <a:t>kesimidir</a:t>
            </a:r>
            <a:r>
              <a:rPr lang="en-US" sz="2200" dirty="0"/>
              <a:t>. </a:t>
            </a:r>
            <a:endParaRPr lang="tr-TR" sz="2200" dirty="0" smtClean="0"/>
          </a:p>
          <a:p>
            <a:pPr marL="457200" lvl="1" indent="0">
              <a:buNone/>
            </a:pP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49875" y="2678806"/>
            <a:ext cx="3549438" cy="344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17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413D52B797FB489CA090AAE9CAEF5F" ma:contentTypeVersion="" ma:contentTypeDescription="Create a new document." ma:contentTypeScope="" ma:versionID="914cb82146f544f2e73a9852055afa4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A426023-D4DC-4CFF-8341-3D1C4C17572B}"/>
</file>

<file path=customXml/itemProps2.xml><?xml version="1.0" encoding="utf-8"?>
<ds:datastoreItem xmlns:ds="http://schemas.openxmlformats.org/officeDocument/2006/customXml" ds:itemID="{B8763204-93D6-422C-A085-CB5D279C17BD}"/>
</file>

<file path=customXml/itemProps3.xml><?xml version="1.0" encoding="utf-8"?>
<ds:datastoreItem xmlns:ds="http://schemas.openxmlformats.org/officeDocument/2006/customXml" ds:itemID="{A49B9E02-8C43-4F70-87DA-7400672622B2}"/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1568</TotalTime>
  <Words>1197</Words>
  <Application>Microsoft Office PowerPoint</Application>
  <PresentationFormat>Widescreen</PresentationFormat>
  <Paragraphs>135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Garamond</vt:lpstr>
      <vt:lpstr>Organic</vt:lpstr>
      <vt:lpstr>ANATOMİ ve fİzyolojİ</vt:lpstr>
      <vt:lpstr> İNSAN VÜCUDUNUN ANATOMİSİ </vt:lpstr>
      <vt:lpstr>İNSAN VÜCUDUNUN ANATOMİSİ</vt:lpstr>
      <vt:lpstr>Temel Anatomi ve Biyomedikal Terimleri </vt:lpstr>
      <vt:lpstr>Temel Anatomi ve Biyomedikal Terimleri </vt:lpstr>
      <vt:lpstr>Temel Anatomi ve Biyomedikal Terimleri </vt:lpstr>
      <vt:lpstr>Temel Anatomi ve Biyomedikal Terimleri </vt:lpstr>
      <vt:lpstr>Temel Anatomi ve Biyomedikal Terimleri </vt:lpstr>
      <vt:lpstr>Temel Anatomi ve Biyomedikal Terimleri </vt:lpstr>
      <vt:lpstr>Temel Anatomi ve Biyomedikal Terimleri </vt:lpstr>
      <vt:lpstr>Temel Anatomi ve Biyomedikal Terimleri </vt:lpstr>
      <vt:lpstr>Temel Anatomi ve Biyomedikal Terimleri </vt:lpstr>
      <vt:lpstr>Temel Anatomi ve Biyomedikal Terimleri </vt:lpstr>
      <vt:lpstr>Temel Anatomi ve Biyomedikal Terimleri </vt:lpstr>
      <vt:lpstr>Temel Anatomi ve Biyomedikal Terimleri </vt:lpstr>
      <vt:lpstr>Temel Anatomi ve Biyomedikal Terimleri </vt:lpstr>
      <vt:lpstr>Temel Anatomi ve Biyomedikal Terimleri </vt:lpstr>
      <vt:lpstr>Temel Anatomi ve Biyomedikal Terimleri </vt:lpstr>
      <vt:lpstr>Temel Anatomi ve Biyomedikal Terimleri </vt:lpstr>
      <vt:lpstr>Temel Anatomi ve Biyomedikal Terimleri </vt:lpstr>
      <vt:lpstr>Temel Anatomi ve Biyomedikal Terimleri </vt:lpstr>
      <vt:lpstr>Temel Anatomi ve Biyomedikal Terimleri </vt:lpstr>
      <vt:lpstr>Temel Anatomi ve Biyomedikal Terimleri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ANATOMİ ve fİzyolojİ</dc:title>
  <dc:creator>Ali Murat</dc:creator>
  <cp:lastModifiedBy>Ali Murat</cp:lastModifiedBy>
  <cp:revision>29</cp:revision>
  <dcterms:created xsi:type="dcterms:W3CDTF">2018-09-11T07:09:07Z</dcterms:created>
  <dcterms:modified xsi:type="dcterms:W3CDTF">2019-09-18T12:00:44Z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0x0101005A413D52B797FB489CA090AAE9CAEF5F</vt:lpwstr>
  </property>
</Properties>
</file>