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33.xml" ContentType="application/vnd.openxmlformats-officedocument.presentationml.slide+xml"/>
  <Override PartName="/ppt/slides/slide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57355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51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17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462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61909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39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14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56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203-970E-4572-9E92-8E70E8280F2B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57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774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453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5E59203-970E-4572-9E92-8E70E8280F2B}" type="datetimeFigureOut">
              <a:rPr lang="tr-TR" smtClean="0"/>
              <a:t>11.10.2017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7CCD08D-0A62-4879-B22E-81360FAF6CA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333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5293" y="986354"/>
            <a:ext cx="9144000" cy="1071563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tr-TR" sz="3500" cap="none" dirty="0" smtClean="0">
                <a:solidFill>
                  <a:schemeClr val="tx1"/>
                </a:solidFill>
              </a:rPr>
              <a:t>Doğu Akdeniz Üniversitesi</a:t>
            </a:r>
            <a:br>
              <a:rPr lang="tr-TR" sz="3500" cap="none" dirty="0" smtClean="0">
                <a:solidFill>
                  <a:schemeClr val="tx1"/>
                </a:solidFill>
              </a:rPr>
            </a:br>
            <a:r>
              <a:rPr lang="tr-TR" sz="3500" cap="none" dirty="0" smtClean="0">
                <a:solidFill>
                  <a:schemeClr val="tx1"/>
                </a:solidFill>
              </a:rPr>
              <a:t>Bilgisayar Ve Teknoloji Yüksek Okulu</a:t>
            </a:r>
            <a:endParaRPr lang="tr-TR" sz="3500" cap="none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05572"/>
            <a:ext cx="9144000" cy="1214868"/>
          </a:xfrm>
        </p:spPr>
        <p:txBody>
          <a:bodyPr vert="horz" lIns="91440" tIns="45720" rIns="91440" bIns="45720" rtlCol="0" anchor="b"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</a:pPr>
            <a:r>
              <a:rPr lang="tr-TR" sz="4500" cap="all" dirty="0" smtClean="0">
                <a:latin typeface="+mj-lt"/>
                <a:ea typeface="+mj-ea"/>
                <a:cs typeface="+mj-cs"/>
              </a:rPr>
              <a:t>ELET311 </a:t>
            </a:r>
            <a:r>
              <a:rPr lang="tr-TR" sz="4500" cap="all" dirty="0" err="1" smtClean="0">
                <a:latin typeface="+mj-lt"/>
                <a:ea typeface="+mj-ea"/>
                <a:cs typeface="+mj-cs"/>
              </a:rPr>
              <a:t>Mikrodenetleyici</a:t>
            </a:r>
            <a:r>
              <a:rPr lang="tr-TR" sz="4500" cap="all" dirty="0" smtClean="0">
                <a:latin typeface="+mj-lt"/>
                <a:ea typeface="+mj-ea"/>
                <a:cs typeface="+mj-cs"/>
              </a:rPr>
              <a:t> UYGULAMALARI</a:t>
            </a:r>
            <a:r>
              <a:rPr lang="tr-TR" sz="4500" cap="all" dirty="0">
                <a:latin typeface="+mj-lt"/>
                <a:ea typeface="+mj-ea"/>
                <a:cs typeface="+mj-cs"/>
              </a:rPr>
              <a:t/>
            </a:r>
            <a:br>
              <a:rPr lang="tr-TR" sz="4500" cap="all" dirty="0">
                <a:latin typeface="+mj-lt"/>
                <a:ea typeface="+mj-ea"/>
                <a:cs typeface="+mj-cs"/>
              </a:rPr>
            </a:br>
            <a:r>
              <a:rPr lang="tr-TR" sz="4500" cap="all" dirty="0" err="1">
                <a:latin typeface="+mj-lt"/>
                <a:ea typeface="+mj-ea"/>
                <a:cs typeface="+mj-cs"/>
              </a:rPr>
              <a:t>Arduino</a:t>
            </a:r>
            <a:r>
              <a:rPr lang="tr-TR" sz="4500" cap="all" dirty="0">
                <a:latin typeface="+mj-lt"/>
                <a:ea typeface="+mj-ea"/>
                <a:cs typeface="+mj-cs"/>
              </a:rPr>
              <a:t> ile Programlama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91819" y="4008391"/>
            <a:ext cx="9144000" cy="10090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indent="0" algn="ctr" defTabSz="9144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3500" baseline="0">
                <a:solidFill>
                  <a:schemeClr val="tx2"/>
                </a:solidFill>
              </a:defRPr>
            </a:lvl1pPr>
            <a:lvl2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baseline="0">
                <a:solidFill>
                  <a:schemeClr val="tx2"/>
                </a:solidFill>
              </a:defRPr>
            </a:lvl2pPr>
            <a:lvl3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baseline="0">
                <a:solidFill>
                  <a:schemeClr val="tx2"/>
                </a:solidFill>
              </a:defRPr>
            </a:lvl3pPr>
            <a:lvl4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baseline="0">
                <a:solidFill>
                  <a:schemeClr val="tx2"/>
                </a:solidFill>
              </a:defRPr>
            </a:lvl4pPr>
            <a:lvl5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aseline="0">
                <a:solidFill>
                  <a:schemeClr val="tx2"/>
                </a:solidFill>
              </a:defRPr>
            </a:lvl5pPr>
            <a:lvl6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baseline="0">
                <a:solidFill>
                  <a:schemeClr val="tx2"/>
                </a:solidFill>
              </a:defRPr>
            </a:lvl6pPr>
            <a:lvl7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aseline="0">
                <a:solidFill>
                  <a:schemeClr val="tx2"/>
                </a:solidFill>
              </a:defRPr>
            </a:lvl7pPr>
            <a:lvl8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baseline="0">
                <a:solidFill>
                  <a:schemeClr val="tx2"/>
                </a:solidFill>
              </a:defRPr>
            </a:lvl8pPr>
            <a:lvl9pPr indent="0" algn="ctr" defTabSz="91440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baseline="0">
                <a:solidFill>
                  <a:schemeClr val="tx2"/>
                </a:solidFill>
              </a:defRPr>
            </a:lvl9pPr>
          </a:lstStyle>
          <a:p>
            <a:r>
              <a:rPr lang="tr-TR" dirty="0"/>
              <a:t>Konu </a:t>
            </a:r>
            <a:r>
              <a:rPr lang="en-US" dirty="0" smtClean="0"/>
              <a:t>1</a:t>
            </a:r>
            <a:endParaRPr lang="tr-TR" dirty="0"/>
          </a:p>
          <a:p>
            <a:r>
              <a:rPr lang="tr-TR" dirty="0" smtClean="0"/>
              <a:t>Karakter Dizileri ve </a:t>
            </a:r>
            <a:r>
              <a:rPr lang="tr-TR" dirty="0" err="1" smtClean="0"/>
              <a:t>Stringler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996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740664" y="0"/>
            <a:ext cx="11356848" cy="6777317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3600" b="1" i="0" u="sng" dirty="0" err="1" smtClean="0"/>
              <a:t>String’leri</a:t>
            </a:r>
            <a:r>
              <a:rPr lang="tr-TR" sz="3600" b="1" i="0" u="sng" dirty="0" smtClean="0"/>
              <a:t> Toplama Operatörü (+)</a:t>
            </a:r>
            <a:endParaRPr lang="tr-TR" sz="3600" b="1" i="0" u="sng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600" i="0" dirty="0" err="1" smtClean="0"/>
              <a:t>String</a:t>
            </a:r>
            <a:r>
              <a:rPr lang="tr-TR" sz="3600" i="0" dirty="0" smtClean="0"/>
              <a:t> toplama operatörü ile </a:t>
            </a:r>
            <a:r>
              <a:rPr lang="tr-TR" sz="3600" i="0" dirty="0" err="1" smtClean="0"/>
              <a:t>string’ler</a:t>
            </a:r>
            <a:r>
              <a:rPr lang="tr-TR" sz="3600" i="0" dirty="0" smtClean="0"/>
              <a:t> çeşitli şekillerde birbirlerine eklenebilirler:</a:t>
            </a:r>
          </a:p>
          <a:p>
            <a:pPr marL="742950" lvl="3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tr-TR" sz="3600" i="0" dirty="0" smtClean="0"/>
              <a:t>Bir </a:t>
            </a:r>
            <a:r>
              <a:rPr lang="tr-TR" sz="3600" i="0" dirty="0" err="1" smtClean="0"/>
              <a:t>string</a:t>
            </a:r>
            <a:r>
              <a:rPr lang="tr-TR" sz="3600" i="0" dirty="0" smtClean="0"/>
              <a:t> başka bir </a:t>
            </a:r>
            <a:r>
              <a:rPr lang="tr-TR" sz="3600" i="0" dirty="0" err="1" smtClean="0"/>
              <a:t>string</a:t>
            </a:r>
            <a:r>
              <a:rPr lang="tr-TR" sz="3600" i="0" dirty="0" smtClean="0"/>
              <a:t> ile birleştirilebilir.</a:t>
            </a:r>
          </a:p>
          <a:p>
            <a:pPr marL="742950" lvl="3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tr-TR" sz="3600" i="0" dirty="0" smtClean="0"/>
              <a:t>Bir </a:t>
            </a:r>
            <a:r>
              <a:rPr lang="tr-TR" sz="3600" i="0" dirty="0" err="1" smtClean="0"/>
              <a:t>string</a:t>
            </a:r>
            <a:r>
              <a:rPr lang="tr-TR" sz="3600" i="0" dirty="0" smtClean="0"/>
              <a:t> bir tamsayı sabiti veya değişkeni ile birleştirilebilir.</a:t>
            </a:r>
          </a:p>
          <a:p>
            <a:pPr marL="742950" lvl="3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tr-TR" sz="3600" i="0" dirty="0" smtClean="0"/>
              <a:t>Bir </a:t>
            </a:r>
            <a:r>
              <a:rPr lang="tr-TR" sz="3600" i="0" dirty="0" err="1" smtClean="0"/>
              <a:t>string</a:t>
            </a:r>
            <a:r>
              <a:rPr lang="tr-TR" sz="3600" i="0" dirty="0" smtClean="0"/>
              <a:t> bir </a:t>
            </a:r>
            <a:r>
              <a:rPr lang="tr-TR" sz="3600" i="0" dirty="0" err="1" smtClean="0"/>
              <a:t>long</a:t>
            </a:r>
            <a:r>
              <a:rPr lang="tr-TR" sz="3600" i="0" dirty="0" smtClean="0"/>
              <a:t> tipinde bir tam sayı sabiti veya değişkeni ile birleştirilebilir.</a:t>
            </a:r>
          </a:p>
          <a:p>
            <a:pPr marL="742950" lvl="3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tr-TR" sz="3600" i="0" dirty="0" smtClean="0"/>
              <a:t>Bir </a:t>
            </a:r>
            <a:r>
              <a:rPr lang="tr-TR" sz="3600" i="0" dirty="0" err="1" smtClean="0"/>
              <a:t>string</a:t>
            </a:r>
            <a:r>
              <a:rPr lang="tr-TR" sz="3600" i="0" dirty="0" smtClean="0"/>
              <a:t> bir karakter sabiti veya değişkeni ile birleştirilebilir.</a:t>
            </a:r>
          </a:p>
          <a:p>
            <a:pPr marL="0" lvl="3" indent="0">
              <a:lnSpc>
                <a:spcPct val="150000"/>
              </a:lnSpc>
              <a:buNone/>
            </a:pPr>
            <a:endParaRPr lang="tr-TR" sz="3600" i="0" dirty="0" smtClean="0"/>
          </a:p>
        </p:txBody>
      </p:sp>
    </p:spTree>
    <p:extLst>
      <p:ext uri="{BB962C8B-B14F-4D97-AF65-F5344CB8AC3E}">
        <p14:creationId xmlns:p14="http://schemas.microsoft.com/office/powerpoint/2010/main" val="194373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 numCol="3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smtClean="0"/>
              <a:t>/*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String’ler</a:t>
            </a:r>
            <a:r>
              <a:rPr lang="tr-TR" sz="2000" i="0" dirty="0" smtClean="0"/>
              <a:t> ile işlemler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String</a:t>
            </a:r>
            <a:r>
              <a:rPr lang="tr-TR" sz="2000" i="0" dirty="0" smtClean="0"/>
              <a:t> toplama  operatörü kullanımı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String’ler</a:t>
            </a:r>
            <a:r>
              <a:rPr lang="tr-TR" sz="2000" i="0" dirty="0" smtClean="0"/>
              <a:t> ile sabitler ve değişkenler toplanabilir. Sonuç yine bir </a:t>
            </a:r>
            <a:r>
              <a:rPr lang="tr-TR" sz="2000" i="0" dirty="0" err="1" smtClean="0"/>
              <a:t>string</a:t>
            </a:r>
            <a:r>
              <a:rPr lang="tr-TR" sz="2000" i="0" dirty="0" smtClean="0"/>
              <a:t> olur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smtClean="0"/>
              <a:t>*/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smtClean="0"/>
              <a:t>// </a:t>
            </a:r>
            <a:r>
              <a:rPr lang="tr-TR" sz="2000" i="0" dirty="0" err="1" smtClean="0"/>
              <a:t>String</a:t>
            </a:r>
            <a:r>
              <a:rPr lang="tr-TR" sz="2000" i="0" dirty="0" smtClean="0"/>
              <a:t> bildirimleri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String</a:t>
            </a:r>
            <a:r>
              <a:rPr lang="tr-TR" sz="2000" i="0" dirty="0" smtClean="0"/>
              <a:t> string1 = "</a:t>
            </a:r>
            <a:r>
              <a:rPr lang="tr-TR" sz="2000" i="0" dirty="0" err="1" smtClean="0"/>
              <a:t>String</a:t>
            </a:r>
            <a:r>
              <a:rPr lang="tr-TR" sz="2000" i="0" dirty="0" smtClean="0"/>
              <a:t> </a:t>
            </a:r>
            <a:r>
              <a:rPr lang="tr-TR" sz="2000" i="0" dirty="0" err="1" smtClean="0"/>
              <a:t>Ornegi</a:t>
            </a:r>
            <a:r>
              <a:rPr lang="tr-TR" sz="2000" i="0" dirty="0" smtClean="0"/>
              <a:t>";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/>
              <a:t>String</a:t>
            </a:r>
            <a:r>
              <a:rPr lang="tr-TR" sz="2000" i="0" dirty="0"/>
              <a:t> </a:t>
            </a:r>
            <a:r>
              <a:rPr lang="tr-TR" sz="2000" i="0" dirty="0" smtClean="0"/>
              <a:t>string2 </a:t>
            </a:r>
            <a:r>
              <a:rPr lang="tr-TR" sz="2000" i="0" dirty="0"/>
              <a:t>= "</a:t>
            </a:r>
            <a:r>
              <a:rPr lang="tr-TR" sz="2000" i="0" dirty="0" err="1"/>
              <a:t>String</a:t>
            </a:r>
            <a:r>
              <a:rPr lang="tr-TR" sz="2000" i="0" dirty="0"/>
              <a:t> </a:t>
            </a:r>
            <a:r>
              <a:rPr lang="tr-TR" sz="2000" i="0" dirty="0" smtClean="0"/>
              <a:t>Ornegi-2";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String</a:t>
            </a:r>
            <a:r>
              <a:rPr lang="tr-TR" sz="2000" i="0" dirty="0" smtClean="0"/>
              <a:t> string3;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int</a:t>
            </a:r>
            <a:r>
              <a:rPr lang="tr-TR" sz="2000" i="0" dirty="0" smtClean="0"/>
              <a:t> </a:t>
            </a:r>
            <a:r>
              <a:rPr lang="tr-TR" sz="2000" i="0" dirty="0" err="1" smtClean="0"/>
              <a:t>tamSayi</a:t>
            </a:r>
            <a:r>
              <a:rPr lang="tr-TR" sz="2000" i="0" dirty="0" smtClean="0"/>
              <a:t> = 4567;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char</a:t>
            </a:r>
            <a:r>
              <a:rPr lang="tr-TR" sz="2000" i="0" dirty="0" smtClean="0"/>
              <a:t> karakter = ‘C’;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void</a:t>
            </a:r>
            <a:r>
              <a:rPr lang="tr-TR" sz="2000" i="0" dirty="0" smtClean="0"/>
              <a:t> </a:t>
            </a:r>
            <a:r>
              <a:rPr lang="tr-TR" sz="2000" i="0" dirty="0" err="1" smtClean="0"/>
              <a:t>setup</a:t>
            </a:r>
            <a:r>
              <a:rPr lang="tr-TR" sz="2000" i="0" dirty="0" smtClean="0"/>
              <a:t>();</a:t>
            </a:r>
            <a:r>
              <a:rPr lang="tr-TR" sz="2000" i="0" dirty="0"/>
              <a:t> </a:t>
            </a:r>
            <a:r>
              <a:rPr lang="tr-TR" sz="2000" i="0" dirty="0" smtClean="0"/>
              <a:t>{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/>
              <a:t>	</a:t>
            </a:r>
            <a:r>
              <a:rPr lang="tr-TR" sz="2000" i="0" dirty="0" err="1" smtClean="0"/>
              <a:t>Serial.begin</a:t>
            </a:r>
            <a:r>
              <a:rPr lang="tr-TR" sz="2000" i="0" dirty="0" smtClean="0"/>
              <a:t>();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smtClean="0"/>
              <a:t>}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i="0" dirty="0" smtClean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void</a:t>
            </a:r>
            <a:r>
              <a:rPr lang="tr-TR" sz="2000" i="0" dirty="0" smtClean="0"/>
              <a:t> </a:t>
            </a:r>
            <a:r>
              <a:rPr lang="tr-TR" sz="2000" i="0" dirty="0" err="1" smtClean="0"/>
              <a:t>loop</a:t>
            </a:r>
            <a:r>
              <a:rPr lang="tr-TR" sz="2000" i="0" dirty="0" smtClean="0"/>
              <a:t>() {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smtClean="0"/>
              <a:t>// Bir </a:t>
            </a:r>
            <a:r>
              <a:rPr lang="tr-TR" sz="2000" i="0" dirty="0" err="1" smtClean="0"/>
              <a:t>string’in</a:t>
            </a:r>
            <a:r>
              <a:rPr lang="tr-TR" sz="2000" i="0" dirty="0" smtClean="0"/>
              <a:t> tam sayı sabitle toplanması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Serial.println</a:t>
            </a:r>
            <a:r>
              <a:rPr lang="tr-TR" sz="2000" i="0" dirty="0" smtClean="0"/>
              <a:t> ("</a:t>
            </a:r>
            <a:r>
              <a:rPr lang="tr-TR" sz="2000" i="0" dirty="0" err="1" smtClean="0"/>
              <a:t>String</a:t>
            </a:r>
            <a:r>
              <a:rPr lang="tr-TR" sz="2000" i="0" dirty="0" smtClean="0"/>
              <a:t> + sabit </a:t>
            </a:r>
            <a:r>
              <a:rPr lang="tr-TR" sz="2000" i="0" dirty="0" err="1" smtClean="0"/>
              <a:t>sayi</a:t>
            </a:r>
            <a:r>
              <a:rPr lang="tr-TR" sz="2000" i="0" dirty="0" smtClean="0"/>
              <a:t>:");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smtClean="0"/>
              <a:t>string3 = string1 + 123;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/>
              <a:t>Serial.println</a:t>
            </a:r>
            <a:r>
              <a:rPr lang="tr-TR" sz="2000" i="0" dirty="0"/>
              <a:t>("</a:t>
            </a:r>
            <a:r>
              <a:rPr lang="tr-TR" sz="2000" i="0" dirty="0" err="1"/>
              <a:t>String</a:t>
            </a:r>
            <a:r>
              <a:rPr lang="tr-TR" sz="2000" i="0" dirty="0"/>
              <a:t> + </a:t>
            </a:r>
            <a:r>
              <a:rPr lang="tr-TR" sz="2000" i="0" dirty="0" err="1" smtClean="0"/>
              <a:t>int</a:t>
            </a:r>
            <a:r>
              <a:rPr lang="tr-TR" sz="2000" i="0" dirty="0" smtClean="0"/>
              <a:t> </a:t>
            </a:r>
            <a:r>
              <a:rPr lang="tr-TR" sz="2000" i="0" dirty="0" err="1" smtClean="0"/>
              <a:t>degisken</a:t>
            </a:r>
            <a:r>
              <a:rPr lang="tr-TR" sz="2000" i="0" dirty="0" smtClean="0"/>
              <a:t>:");</a:t>
            </a:r>
            <a:endParaRPr lang="tr-TR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/>
              <a:t>string3 = </a:t>
            </a:r>
            <a:r>
              <a:rPr lang="tr-TR" sz="2000" i="0" dirty="0" smtClean="0"/>
              <a:t>string1 </a:t>
            </a:r>
            <a:r>
              <a:rPr lang="tr-TR" sz="2000" i="0" dirty="0"/>
              <a:t>+ </a:t>
            </a:r>
            <a:r>
              <a:rPr lang="tr-TR" sz="2000" i="0" dirty="0" err="1" smtClean="0"/>
              <a:t>tamSayi</a:t>
            </a:r>
            <a:r>
              <a:rPr lang="tr-TR" sz="2000" i="0" dirty="0" smtClean="0"/>
              <a:t>;</a:t>
            </a:r>
            <a:endParaRPr lang="en-US" sz="2000" i="0" dirty="0" smtClean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dirty="0" err="1" smtClean="0"/>
              <a:t>Ser</a:t>
            </a:r>
            <a:r>
              <a:rPr lang="tr-TR" sz="2000" i="0" dirty="0" err="1" smtClean="0"/>
              <a:t>ial.println</a:t>
            </a:r>
            <a:r>
              <a:rPr lang="tr-TR" sz="2000" i="0" dirty="0" smtClean="0"/>
              <a:t>(string3);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i="0" dirty="0" smtClean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smtClean="0"/>
              <a:t>//Bir </a:t>
            </a:r>
            <a:r>
              <a:rPr lang="tr-TR" sz="2000" i="0" dirty="0" err="1" smtClean="0"/>
              <a:t>string’in</a:t>
            </a:r>
            <a:r>
              <a:rPr lang="tr-TR" sz="2000" i="0" dirty="0" smtClean="0"/>
              <a:t> </a:t>
            </a:r>
            <a:r>
              <a:rPr lang="tr-TR" sz="2000" i="0" dirty="0" err="1" smtClean="0"/>
              <a:t>long</a:t>
            </a:r>
            <a:r>
              <a:rPr lang="tr-TR" sz="2000" i="0" dirty="0" smtClean="0"/>
              <a:t> tam sayı  sabitle toplanması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Serial.println</a:t>
            </a:r>
            <a:r>
              <a:rPr lang="tr-TR" sz="2000" i="0" dirty="0" smtClean="0"/>
              <a:t>  ("</a:t>
            </a:r>
            <a:r>
              <a:rPr lang="tr-TR" sz="2000" i="0" dirty="0" err="1"/>
              <a:t>String</a:t>
            </a:r>
            <a:r>
              <a:rPr lang="tr-TR" sz="2000" i="0" dirty="0"/>
              <a:t> + </a:t>
            </a:r>
            <a:r>
              <a:rPr lang="tr-TR" sz="2000" i="0" dirty="0" err="1" smtClean="0"/>
              <a:t>buyuk</a:t>
            </a:r>
            <a:r>
              <a:rPr lang="tr-TR" sz="2000" i="0" dirty="0" smtClean="0"/>
              <a:t> sabit </a:t>
            </a:r>
            <a:r>
              <a:rPr lang="tr-TR" sz="2000" i="0" dirty="0" err="1" smtClean="0"/>
              <a:t>sayi</a:t>
            </a:r>
            <a:r>
              <a:rPr lang="tr-TR" sz="2000" i="0" dirty="0" smtClean="0"/>
              <a:t>:");</a:t>
            </a:r>
            <a:endParaRPr lang="tr-TR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/>
              <a:t>string3 = string1 + </a:t>
            </a:r>
            <a:r>
              <a:rPr lang="tr-TR" sz="2000" i="0" dirty="0" smtClean="0"/>
              <a:t>123456789;</a:t>
            </a:r>
            <a:endParaRPr lang="en-US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dirty="0" err="1"/>
              <a:t>Ser</a:t>
            </a:r>
            <a:r>
              <a:rPr lang="tr-TR" sz="2000" i="0" dirty="0" err="1"/>
              <a:t>ial.println</a:t>
            </a:r>
            <a:r>
              <a:rPr lang="tr-TR" sz="2000" i="0" dirty="0"/>
              <a:t>(string3</a:t>
            </a:r>
            <a:r>
              <a:rPr lang="tr-TR" sz="2000" i="0" dirty="0" smtClean="0"/>
              <a:t>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/>
              <a:t>//Bir </a:t>
            </a:r>
            <a:r>
              <a:rPr lang="tr-TR" sz="2000" i="0" dirty="0" err="1"/>
              <a:t>string’in</a:t>
            </a:r>
            <a:r>
              <a:rPr lang="tr-TR" sz="2000" i="0" dirty="0"/>
              <a:t> </a:t>
            </a:r>
            <a:r>
              <a:rPr lang="tr-TR" sz="2000" i="0" dirty="0" smtClean="0"/>
              <a:t>karakter sabitiyle </a:t>
            </a:r>
            <a:r>
              <a:rPr lang="tr-TR" sz="2000" i="0" dirty="0"/>
              <a:t>toplanması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/>
              <a:t>Serial.println</a:t>
            </a:r>
            <a:r>
              <a:rPr lang="tr-TR" sz="2000" i="0" dirty="0"/>
              <a:t>("</a:t>
            </a:r>
            <a:r>
              <a:rPr lang="tr-TR" sz="2000" i="0" dirty="0" err="1"/>
              <a:t>String</a:t>
            </a:r>
            <a:r>
              <a:rPr lang="tr-TR" sz="2000" i="0" dirty="0"/>
              <a:t> + </a:t>
            </a:r>
            <a:r>
              <a:rPr lang="tr-TR" sz="2000" i="0" dirty="0" smtClean="0"/>
              <a:t>karakter </a:t>
            </a:r>
            <a:r>
              <a:rPr lang="tr-TR" sz="2000" i="0" dirty="0" err="1" smtClean="0"/>
              <a:t>degiskeni</a:t>
            </a:r>
            <a:r>
              <a:rPr lang="tr-TR" sz="2000" i="0" dirty="0" smtClean="0"/>
              <a:t>:");</a:t>
            </a:r>
            <a:endParaRPr lang="tr-TR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/>
              <a:t>string3 = string1 + </a:t>
            </a:r>
            <a:r>
              <a:rPr lang="tr-TR" sz="2000" i="0" dirty="0" smtClean="0"/>
              <a:t>‘A’;</a:t>
            </a:r>
            <a:endParaRPr lang="en-US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dirty="0" err="1"/>
              <a:t>Ser</a:t>
            </a:r>
            <a:r>
              <a:rPr lang="tr-TR" sz="2000" i="0" dirty="0" err="1"/>
              <a:t>ial.println</a:t>
            </a:r>
            <a:r>
              <a:rPr lang="tr-TR" sz="2000" i="0" dirty="0"/>
              <a:t>(string3);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i="0" dirty="0" smtClean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smtClean="0"/>
              <a:t>//</a:t>
            </a:r>
            <a:r>
              <a:rPr lang="tr-TR" sz="2000" i="0" dirty="0"/>
              <a:t>Bir </a:t>
            </a:r>
            <a:r>
              <a:rPr lang="tr-TR" sz="2000" i="0" dirty="0" err="1"/>
              <a:t>string’in</a:t>
            </a:r>
            <a:r>
              <a:rPr lang="tr-TR" sz="2000" i="0" dirty="0"/>
              <a:t> </a:t>
            </a:r>
            <a:r>
              <a:rPr lang="tr-TR" sz="2000" i="0" dirty="0" smtClean="0"/>
              <a:t>karakter değişkeni ile </a:t>
            </a:r>
            <a:r>
              <a:rPr lang="tr-TR" sz="2000" i="0" dirty="0" err="1" smtClean="0"/>
              <a:t>toplanmasi</a:t>
            </a:r>
            <a:endParaRPr lang="tr-TR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/>
              <a:t>Serial.println</a:t>
            </a:r>
            <a:r>
              <a:rPr lang="tr-TR" sz="2000" i="0" dirty="0"/>
              <a:t>("</a:t>
            </a:r>
            <a:r>
              <a:rPr lang="tr-TR" sz="2000" i="0" dirty="0" err="1"/>
              <a:t>String</a:t>
            </a:r>
            <a:r>
              <a:rPr lang="tr-TR" sz="2000" i="0" dirty="0"/>
              <a:t> + </a:t>
            </a:r>
            <a:r>
              <a:rPr lang="tr-TR" sz="2000" i="0" dirty="0" smtClean="0"/>
              <a:t>karakter </a:t>
            </a:r>
            <a:r>
              <a:rPr lang="tr-TR" sz="2000" i="0" dirty="0" err="1" smtClean="0"/>
              <a:t>desigkeni</a:t>
            </a:r>
            <a:r>
              <a:rPr lang="tr-TR" sz="2000" i="0" dirty="0" smtClean="0"/>
              <a:t>:");</a:t>
            </a:r>
            <a:endParaRPr lang="tr-TR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/>
              <a:t>string3 = string1 + </a:t>
            </a:r>
            <a:r>
              <a:rPr lang="tr-TR" sz="2000" i="0" dirty="0" smtClean="0"/>
              <a:t>karakter;</a:t>
            </a:r>
            <a:endParaRPr lang="en-US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dirty="0" err="1"/>
              <a:t>Ser</a:t>
            </a:r>
            <a:r>
              <a:rPr lang="tr-TR" sz="2000" i="0" dirty="0" err="1"/>
              <a:t>ial.println</a:t>
            </a:r>
            <a:r>
              <a:rPr lang="tr-TR" sz="2000" i="0" dirty="0"/>
              <a:t>(string3</a:t>
            </a:r>
            <a:r>
              <a:rPr lang="tr-TR" sz="2000" i="0" dirty="0" smtClean="0"/>
              <a:t>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/>
              <a:t>//Bir </a:t>
            </a:r>
            <a:r>
              <a:rPr lang="tr-TR" sz="2000" i="0" dirty="0" err="1"/>
              <a:t>string’in</a:t>
            </a:r>
            <a:r>
              <a:rPr lang="tr-TR" sz="2000" i="0" dirty="0"/>
              <a:t> </a:t>
            </a:r>
            <a:r>
              <a:rPr lang="tr-TR" sz="2000" i="0" dirty="0" smtClean="0"/>
              <a:t>başka bir </a:t>
            </a:r>
            <a:r>
              <a:rPr lang="tr-TR" sz="2000" i="0" dirty="0" err="1" smtClean="0"/>
              <a:t>string</a:t>
            </a:r>
            <a:r>
              <a:rPr lang="tr-TR" sz="2000" i="0" dirty="0" smtClean="0"/>
              <a:t> sabitiyle toplanması</a:t>
            </a:r>
            <a:endParaRPr lang="tr-TR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/>
              <a:t>Serial.println</a:t>
            </a:r>
            <a:r>
              <a:rPr lang="tr-TR" sz="2000" i="0" dirty="0"/>
              <a:t>("</a:t>
            </a:r>
            <a:r>
              <a:rPr lang="tr-TR" sz="2000" i="0" dirty="0" err="1"/>
              <a:t>String</a:t>
            </a:r>
            <a:r>
              <a:rPr lang="tr-TR" sz="2000" i="0" dirty="0"/>
              <a:t> + </a:t>
            </a:r>
            <a:r>
              <a:rPr lang="tr-TR" sz="2000" i="0" dirty="0" smtClean="0"/>
              <a:t>sabit </a:t>
            </a:r>
            <a:r>
              <a:rPr lang="tr-TR" sz="2000" i="0" dirty="0" err="1" smtClean="0"/>
              <a:t>string</a:t>
            </a:r>
            <a:r>
              <a:rPr lang="tr-TR" sz="2000" i="0" dirty="0" smtClean="0"/>
              <a:t>:");</a:t>
            </a:r>
            <a:endParaRPr lang="tr-TR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/>
              <a:t>string3 = string1 + </a:t>
            </a:r>
            <a:r>
              <a:rPr lang="tr-TR" sz="2000" i="0" dirty="0" smtClean="0"/>
              <a:t>"</a:t>
            </a:r>
            <a:r>
              <a:rPr lang="tr-TR" sz="2000" i="0" dirty="0" err="1" smtClean="0"/>
              <a:t>abc</a:t>
            </a:r>
            <a:r>
              <a:rPr lang="tr-TR" sz="2000" i="0" dirty="0" smtClean="0"/>
              <a:t>";</a:t>
            </a:r>
            <a:endParaRPr lang="en-US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dirty="0" err="1"/>
              <a:t>Ser</a:t>
            </a:r>
            <a:r>
              <a:rPr lang="tr-TR" sz="2000" i="0" dirty="0" err="1"/>
              <a:t>ial.println</a:t>
            </a:r>
            <a:r>
              <a:rPr lang="tr-TR" sz="2000" i="0" dirty="0"/>
              <a:t>(string3</a:t>
            </a:r>
            <a:r>
              <a:rPr lang="tr-TR" sz="2000" i="0" dirty="0" smtClean="0"/>
              <a:t>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smtClean="0"/>
              <a:t>//İki </a:t>
            </a:r>
            <a:r>
              <a:rPr lang="tr-TR" sz="2000" i="0" dirty="0" err="1" smtClean="0"/>
              <a:t>string</a:t>
            </a:r>
            <a:r>
              <a:rPr lang="tr-TR" sz="2000" i="0" dirty="0" smtClean="0"/>
              <a:t> toplanması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Serial.println</a:t>
            </a:r>
            <a:r>
              <a:rPr lang="tr-TR" sz="2000" i="0" dirty="0" smtClean="0"/>
              <a:t>("</a:t>
            </a:r>
            <a:r>
              <a:rPr lang="tr-TR" sz="2000" i="0" dirty="0" err="1" smtClean="0"/>
              <a:t>String</a:t>
            </a:r>
            <a:r>
              <a:rPr lang="tr-TR" sz="2000" i="0" dirty="0"/>
              <a:t> </a:t>
            </a:r>
            <a:r>
              <a:rPr lang="tr-TR" sz="2000" i="0" dirty="0" smtClean="0"/>
              <a:t>+ </a:t>
            </a:r>
            <a:r>
              <a:rPr lang="tr-TR" sz="2000" i="0" dirty="0" err="1" smtClean="0"/>
              <a:t>String</a:t>
            </a:r>
            <a:r>
              <a:rPr lang="tr-TR" sz="2000" i="0" dirty="0" smtClean="0"/>
              <a:t>");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smtClean="0"/>
              <a:t>string3 = string1 + string2;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Serial.println</a:t>
            </a:r>
            <a:r>
              <a:rPr lang="tr-TR" sz="2000" i="0" dirty="0" smtClean="0"/>
              <a:t>(string3);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i="0" dirty="0" smtClean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smtClean="0"/>
              <a:t>//Programı </a:t>
            </a:r>
            <a:r>
              <a:rPr lang="tr-TR" sz="2000" i="0" dirty="0" err="1" smtClean="0"/>
              <a:t>burda</a:t>
            </a:r>
            <a:r>
              <a:rPr lang="tr-TR" sz="2000" i="0" dirty="0" smtClean="0"/>
              <a:t> kilitliyoruz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err="1" smtClean="0"/>
              <a:t>while</a:t>
            </a:r>
            <a:r>
              <a:rPr lang="tr-TR" sz="2000" i="0" dirty="0" smtClean="0"/>
              <a:t>(</a:t>
            </a:r>
            <a:r>
              <a:rPr lang="tr-TR" sz="2000" i="0" dirty="0" err="1" smtClean="0"/>
              <a:t>true</a:t>
            </a:r>
            <a:r>
              <a:rPr lang="tr-TR" sz="2000" i="0" dirty="0" smtClean="0"/>
              <a:t>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i="0" dirty="0" smtClean="0"/>
              <a:t>}</a:t>
            </a:r>
            <a:endParaRPr lang="tr-TR" sz="20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332119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310896"/>
            <a:ext cx="11356848" cy="6466421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3600" i="0" dirty="0" smtClean="0"/>
              <a:t>İki </a:t>
            </a:r>
            <a:r>
              <a:rPr lang="tr-TR" sz="3600" i="0" dirty="0" err="1" smtClean="0"/>
              <a:t>string’in</a:t>
            </a:r>
            <a:r>
              <a:rPr lang="tr-TR" sz="3600" i="0" dirty="0" smtClean="0"/>
              <a:t> birleştirilmesinde </a:t>
            </a:r>
            <a:r>
              <a:rPr lang="tr-TR" sz="3600" b="1" dirty="0" err="1" smtClean="0"/>
              <a:t>concat</a:t>
            </a:r>
            <a:r>
              <a:rPr lang="tr-TR" sz="3600" b="1" dirty="0" smtClean="0"/>
              <a:t>()</a:t>
            </a:r>
            <a:r>
              <a:rPr lang="tr-TR" sz="3600" i="0" dirty="0" smtClean="0"/>
              <a:t> fonksiyonu da kullanılabilir.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3600" i="0" dirty="0" smtClean="0"/>
              <a:t>Ör. 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3600" i="0" dirty="0" err="1" smtClean="0"/>
              <a:t>String</a:t>
            </a:r>
            <a:r>
              <a:rPr lang="tr-TR" sz="3600" i="0" dirty="0" smtClean="0"/>
              <a:t> </a:t>
            </a:r>
            <a:r>
              <a:rPr lang="tr-TR" sz="3600" i="0" dirty="0" err="1" smtClean="0"/>
              <a:t>ornekString</a:t>
            </a:r>
            <a:r>
              <a:rPr lang="tr-TR" sz="3600" i="0" dirty="0" smtClean="0"/>
              <a:t> = "</a:t>
            </a:r>
            <a:r>
              <a:rPr lang="tr-TR" sz="3600" i="0" dirty="0" err="1" smtClean="0"/>
              <a:t>Arduino</a:t>
            </a:r>
            <a:r>
              <a:rPr lang="tr-TR" sz="3600" i="0" dirty="0" smtClean="0"/>
              <a:t>";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3600" i="0" dirty="0" err="1" smtClean="0"/>
              <a:t>String</a:t>
            </a:r>
            <a:r>
              <a:rPr lang="tr-TR" sz="3600" i="0" dirty="0" smtClean="0"/>
              <a:t> </a:t>
            </a:r>
            <a:r>
              <a:rPr lang="tr-TR" sz="3600" i="0" dirty="0" err="1" smtClean="0"/>
              <a:t>ornekString</a:t>
            </a:r>
            <a:r>
              <a:rPr lang="tr-TR" sz="3600" i="0" dirty="0" smtClean="0"/>
              <a:t> = " ile programlama çok zevkli!";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3600" i="0" dirty="0" err="1" smtClean="0"/>
              <a:t>String</a:t>
            </a:r>
            <a:r>
              <a:rPr lang="tr-TR" sz="3600" i="0" dirty="0" smtClean="0"/>
              <a:t> </a:t>
            </a:r>
            <a:r>
              <a:rPr lang="tr-TR" sz="3600" i="0" dirty="0" err="1" smtClean="0"/>
              <a:t>sonucString</a:t>
            </a:r>
            <a:r>
              <a:rPr lang="tr-TR" sz="3600" i="0" dirty="0" smtClean="0"/>
              <a:t>;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3600" i="0" dirty="0" err="1" smtClean="0"/>
              <a:t>sonucString</a:t>
            </a:r>
            <a:r>
              <a:rPr lang="tr-TR" sz="3600" i="0" dirty="0" smtClean="0"/>
              <a:t> = </a:t>
            </a:r>
            <a:r>
              <a:rPr lang="tr-TR" sz="3600" i="0" dirty="0" err="1" smtClean="0"/>
              <a:t>ornekString.concat</a:t>
            </a:r>
            <a:r>
              <a:rPr lang="tr-TR" sz="3600" i="0" dirty="0" smtClean="0"/>
              <a:t>(ornekString2);</a:t>
            </a:r>
          </a:p>
          <a:p>
            <a:pPr marL="0" lvl="3" indent="0">
              <a:lnSpc>
                <a:spcPct val="150000"/>
              </a:lnSpc>
              <a:buNone/>
            </a:pPr>
            <a:endParaRPr lang="tr-TR" sz="3600" i="0" dirty="0"/>
          </a:p>
        </p:txBody>
      </p:sp>
    </p:spTree>
    <p:extLst>
      <p:ext uri="{BB962C8B-B14F-4D97-AF65-F5344CB8AC3E}">
        <p14:creationId xmlns:p14="http://schemas.microsoft.com/office/powerpoint/2010/main" val="3037053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310896"/>
            <a:ext cx="11356848" cy="6466421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4000" i="0" dirty="0" err="1" smtClean="0"/>
              <a:t>String</a:t>
            </a:r>
            <a:r>
              <a:rPr lang="tr-TR" sz="4000" i="0" dirty="0" smtClean="0"/>
              <a:t> İçerisindeki Belirli Karaktere Ulaşma ve Değiştirmek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String</a:t>
            </a:r>
            <a:r>
              <a:rPr lang="tr-TR" sz="2800" i="0" dirty="0" smtClean="0"/>
              <a:t> içerisindeki herhangi bir karaktere indis numarasıyla erişmek için </a:t>
            </a:r>
            <a:r>
              <a:rPr lang="tr-TR" sz="2800" b="1" dirty="0" err="1" smtClean="0"/>
              <a:t>charAt</a:t>
            </a:r>
            <a:r>
              <a:rPr lang="tr-TR" sz="2800" b="1" dirty="0" smtClean="0"/>
              <a:t>() </a:t>
            </a:r>
            <a:r>
              <a:rPr lang="tr-TR" sz="2800" i="0" dirty="0" smtClean="0"/>
              <a:t>fonksiyonunu, indis numarasını vererek belirli bir karakteri değiştirmek içinde </a:t>
            </a:r>
            <a:r>
              <a:rPr lang="tr-TR" sz="2800" b="1" dirty="0" err="1" smtClean="0"/>
              <a:t>serChatAt</a:t>
            </a:r>
            <a:r>
              <a:rPr lang="tr-TR" sz="2800" b="1" dirty="0" smtClean="0"/>
              <a:t>()</a:t>
            </a:r>
            <a:r>
              <a:rPr lang="tr-TR" sz="2800" i="0" dirty="0" smtClean="0"/>
              <a:t> fonksiyonu kullanılmaktadır. Buradaki indis değeri sıfırdan başlayarak sayılır. (</a:t>
            </a:r>
            <a:r>
              <a:rPr lang="tr-TR" sz="2800" i="0" dirty="0" err="1" smtClean="0"/>
              <a:t>Örn</a:t>
            </a:r>
            <a:r>
              <a:rPr lang="tr-TR" sz="2800" i="0" dirty="0" smtClean="0"/>
              <a:t>. 6. karakterin indisi 5’tir.) </a:t>
            </a:r>
          </a:p>
          <a:p>
            <a:pPr marL="0" lvl="3" indent="0">
              <a:lnSpc>
                <a:spcPct val="150000"/>
              </a:lnSpc>
              <a:buNone/>
            </a:pPr>
            <a:endParaRPr lang="tr-TR" sz="3600" i="0" dirty="0"/>
          </a:p>
        </p:txBody>
      </p:sp>
    </p:spTree>
    <p:extLst>
      <p:ext uri="{BB962C8B-B14F-4D97-AF65-F5344CB8AC3E}">
        <p14:creationId xmlns:p14="http://schemas.microsoft.com/office/powerpoint/2010/main" val="484597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 numCol="2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/>
              <a:t>/*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String’ler</a:t>
            </a:r>
            <a:r>
              <a:rPr lang="tr-TR" sz="2400" dirty="0" smtClean="0"/>
              <a:t> ile işlemler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String</a:t>
            </a:r>
            <a:r>
              <a:rPr lang="tr-TR" sz="2400" dirty="0" smtClean="0"/>
              <a:t> içerisindeki belirli bir karakterin değiştirilmesi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4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charAt</a:t>
            </a:r>
            <a:r>
              <a:rPr lang="tr-TR" sz="2400" dirty="0" smtClean="0"/>
              <a:t>() ve </a:t>
            </a:r>
            <a:r>
              <a:rPr lang="tr-TR" sz="2400" dirty="0" err="1" smtClean="0"/>
              <a:t>setChatAt</a:t>
            </a:r>
            <a:r>
              <a:rPr lang="tr-TR" sz="2400" dirty="0" smtClean="0"/>
              <a:t>() fonksiyonları ile </a:t>
            </a:r>
            <a:r>
              <a:rPr lang="tr-TR" sz="2400" dirty="0" err="1" smtClean="0"/>
              <a:t>string</a:t>
            </a:r>
            <a:r>
              <a:rPr lang="tr-TR" sz="2400" dirty="0" smtClean="0"/>
              <a:t> içerisinde belirli bir karakter değiştirilebilir.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4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/>
              <a:t>*/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/>
              <a:t>//</a:t>
            </a:r>
            <a:r>
              <a:rPr lang="tr-TR" sz="2400" dirty="0" err="1" smtClean="0"/>
              <a:t>String</a:t>
            </a:r>
            <a:r>
              <a:rPr lang="tr-TR" sz="2400" dirty="0" smtClean="0"/>
              <a:t> bildirimleri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String</a:t>
            </a:r>
            <a:r>
              <a:rPr lang="tr-TR" sz="2400" dirty="0" smtClean="0"/>
              <a:t> ornekString1 = "</a:t>
            </a:r>
            <a:r>
              <a:rPr lang="tr-TR" sz="2400" dirty="0" err="1" smtClean="0"/>
              <a:t>Arduino</a:t>
            </a:r>
            <a:r>
              <a:rPr lang="tr-TR" sz="2400" dirty="0" smtClean="0"/>
              <a:t> ile </a:t>
            </a:r>
            <a:r>
              <a:rPr lang="tr-TR" sz="2400" dirty="0" err="1" smtClean="0"/>
              <a:t>String</a:t>
            </a:r>
            <a:r>
              <a:rPr lang="tr-TR" sz="2400" dirty="0" smtClean="0"/>
              <a:t> </a:t>
            </a:r>
            <a:r>
              <a:rPr lang="tr-TR" sz="2400" dirty="0" err="1" smtClean="0"/>
              <a:t>islemleri</a:t>
            </a:r>
            <a:r>
              <a:rPr lang="tr-TR" sz="2400" dirty="0" smtClean="0"/>
              <a:t>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char</a:t>
            </a:r>
            <a:r>
              <a:rPr lang="tr-TR" sz="2400" dirty="0" smtClean="0"/>
              <a:t> karakter;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void</a:t>
            </a:r>
            <a:r>
              <a:rPr lang="tr-TR" sz="2400" dirty="0" smtClean="0"/>
              <a:t> </a:t>
            </a:r>
            <a:r>
              <a:rPr lang="tr-TR" sz="2400" dirty="0" err="1" smtClean="0"/>
              <a:t>setup</a:t>
            </a:r>
            <a:r>
              <a:rPr lang="tr-TR" sz="24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Serial.begin</a:t>
            </a:r>
            <a:r>
              <a:rPr lang="tr-TR" sz="2400" dirty="0" smtClean="0"/>
              <a:t>(9600);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/>
              <a:t>}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void</a:t>
            </a:r>
            <a:r>
              <a:rPr lang="tr-TR" sz="2400" dirty="0" smtClean="0"/>
              <a:t> </a:t>
            </a:r>
            <a:r>
              <a:rPr lang="tr-TR" sz="2400" dirty="0" err="1" smtClean="0"/>
              <a:t>loop</a:t>
            </a:r>
            <a:r>
              <a:rPr lang="tr-TR" sz="24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Serial.print</a:t>
            </a:r>
            <a:r>
              <a:rPr lang="tr-TR" sz="2400" dirty="0" smtClean="0"/>
              <a:t>("Orijinal </a:t>
            </a:r>
            <a:r>
              <a:rPr lang="tr-TR" sz="2400" dirty="0" err="1" smtClean="0"/>
              <a:t>string</a:t>
            </a:r>
            <a:r>
              <a:rPr lang="tr-TR" sz="2400" dirty="0" smtClean="0"/>
              <a:t>: 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Serial.println</a:t>
            </a:r>
            <a:r>
              <a:rPr lang="tr-TR" sz="2400" dirty="0" smtClean="0"/>
              <a:t>(</a:t>
            </a:r>
            <a:r>
              <a:rPr lang="tr-TR" sz="2400" dirty="0" err="1" smtClean="0"/>
              <a:t>ornekString</a:t>
            </a:r>
            <a:r>
              <a:rPr lang="tr-TR" sz="24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smtClean="0"/>
              <a:t>karakter = </a:t>
            </a:r>
            <a:r>
              <a:rPr lang="tr-TR" sz="2400" dirty="0" err="1" smtClean="0"/>
              <a:t>ornekString.charAt</a:t>
            </a:r>
            <a:r>
              <a:rPr lang="tr-TR" sz="2400" dirty="0" smtClean="0"/>
              <a:t>(6);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/>
              <a:t>	</a:t>
            </a:r>
            <a:r>
              <a:rPr lang="tr-TR" sz="2400" dirty="0" err="1" smtClean="0"/>
              <a:t>ornekString.setChatAt</a:t>
            </a:r>
            <a:r>
              <a:rPr lang="tr-TR" sz="2400" dirty="0" smtClean="0"/>
              <a:t>(6,’a’); 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Serial.print</a:t>
            </a:r>
            <a:r>
              <a:rPr lang="tr-TR" sz="2400" dirty="0" smtClean="0"/>
              <a:t>("6. karakteri ‘a’ </a:t>
            </a:r>
            <a:r>
              <a:rPr lang="tr-TR" sz="2400" dirty="0" err="1" smtClean="0"/>
              <a:t>yapilmis</a:t>
            </a:r>
            <a:r>
              <a:rPr lang="tr-TR" sz="2400" dirty="0" smtClean="0"/>
              <a:t> </a:t>
            </a:r>
            <a:r>
              <a:rPr lang="tr-TR" sz="2400" dirty="0" err="1" smtClean="0"/>
              <a:t>string</a:t>
            </a:r>
            <a:r>
              <a:rPr lang="tr-TR" sz="2400" dirty="0" smtClean="0"/>
              <a:t>: 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Serial.println</a:t>
            </a:r>
            <a:r>
              <a:rPr lang="tr-TR" sz="2400" dirty="0" smtClean="0"/>
              <a:t>(</a:t>
            </a:r>
            <a:r>
              <a:rPr lang="tr-TR" sz="2400" dirty="0" err="1" smtClean="0"/>
              <a:t>ornekString</a:t>
            </a:r>
            <a:r>
              <a:rPr lang="tr-TR" sz="24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/>
              <a:t>	//Programı </a:t>
            </a:r>
            <a:r>
              <a:rPr lang="tr-TR" sz="2400" dirty="0" err="1" smtClean="0"/>
              <a:t>burda</a:t>
            </a:r>
            <a:r>
              <a:rPr lang="tr-TR" sz="2400" dirty="0" smtClean="0"/>
              <a:t> kilitliyoruz</a:t>
            </a:r>
            <a:endParaRPr lang="tr-TR" sz="24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/>
              <a:t>	</a:t>
            </a:r>
            <a:r>
              <a:rPr lang="tr-TR" sz="2400" dirty="0" err="1" smtClean="0"/>
              <a:t>while</a:t>
            </a:r>
            <a:r>
              <a:rPr lang="tr-TR" sz="2400" dirty="0" smtClean="0"/>
              <a:t>(</a:t>
            </a:r>
            <a:r>
              <a:rPr lang="tr-TR" sz="2400" dirty="0" err="1" smtClean="0"/>
              <a:t>true</a:t>
            </a:r>
            <a:r>
              <a:rPr lang="tr-TR" sz="24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}</a:t>
            </a:r>
            <a:endParaRPr lang="tr-TR" sz="2400" dirty="0" smtClean="0"/>
          </a:p>
          <a:p>
            <a:pPr marL="1444752" lvl="3" indent="0">
              <a:lnSpc>
                <a:spcPct val="150000"/>
              </a:lnSpc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02098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310896"/>
            <a:ext cx="11356848" cy="646642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4000" i="0" dirty="0" smtClean="0"/>
              <a:t>İki </a:t>
            </a:r>
            <a:r>
              <a:rPr lang="tr-TR" sz="4000" i="0" dirty="0" err="1" smtClean="0"/>
              <a:t>String’i</a:t>
            </a:r>
            <a:r>
              <a:rPr lang="tr-TR" sz="4000" i="0" dirty="0" smtClean="0"/>
              <a:t> Karşılaştırmak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 err="1" smtClean="0"/>
              <a:t>String’ler</a:t>
            </a:r>
            <a:r>
              <a:rPr lang="tr-TR" sz="2800" i="0" dirty="0" smtClean="0"/>
              <a:t> üzerinde sayısal değişkenlerde olduğu gibi karşılaştırma yapmak işlemleri yapmak mümkündür. Karşılaştırma, </a:t>
            </a:r>
            <a:r>
              <a:rPr lang="tr-TR" sz="2800" i="0" dirty="0" err="1" smtClean="0"/>
              <a:t>string</a:t>
            </a:r>
            <a:r>
              <a:rPr lang="tr-TR" sz="2800" i="0" dirty="0" smtClean="0"/>
              <a:t> içerisindeki karakterlerin ASCII tablosundaki sayısal karşılıkları üzerinden yapılmaktadır. Yani A ve B </a:t>
            </a:r>
            <a:r>
              <a:rPr lang="tr-TR" sz="2800" i="0" dirty="0" err="1" smtClean="0"/>
              <a:t>string’leri</a:t>
            </a:r>
            <a:r>
              <a:rPr lang="tr-TR" sz="2800" i="0" dirty="0" smtClean="0"/>
              <a:t> arasında A </a:t>
            </a:r>
            <a:r>
              <a:rPr lang="tr-TR" sz="2800" i="0" dirty="0" err="1" smtClean="0"/>
              <a:t>string’i</a:t>
            </a:r>
            <a:r>
              <a:rPr lang="tr-TR" sz="2800" i="0" dirty="0" smtClean="0"/>
              <a:t> büyüktür. Birden fazla karaktere sahip </a:t>
            </a:r>
            <a:r>
              <a:rPr lang="tr-TR" sz="2800" i="0" dirty="0" err="1" smtClean="0"/>
              <a:t>string’ler</a:t>
            </a:r>
            <a:r>
              <a:rPr lang="tr-TR" sz="2800" i="0" dirty="0" smtClean="0"/>
              <a:t> arasında karşılaştırma da aynen bu şekilde yapılır.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 smtClean="0"/>
              <a:t>Karşılaştırma işlemlerinde sayılarda olduğu gibi &gt;, &lt;, &gt;=, &lt;=, ==, != operatörleri kullanılmaktadır. Bunun yanında </a:t>
            </a:r>
            <a:r>
              <a:rPr lang="tr-TR" sz="2800" b="1" dirty="0" err="1" smtClean="0"/>
              <a:t>compareTo</a:t>
            </a:r>
            <a:r>
              <a:rPr lang="tr-TR" sz="2800" b="1" dirty="0" smtClean="0"/>
              <a:t>()</a:t>
            </a:r>
            <a:r>
              <a:rPr lang="tr-TR" sz="2800" i="0" dirty="0" smtClean="0"/>
              <a:t>  fonksiyonu da kullanılabilir.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/>
              <a:t>	</a:t>
            </a:r>
            <a:r>
              <a:rPr lang="tr-TR" sz="2800" i="0" dirty="0" smtClean="0"/>
              <a:t>string1.compareTo(string2);</a:t>
            </a:r>
          </a:p>
          <a:p>
            <a:pPr marL="0" lvl="3" indent="0">
              <a:lnSpc>
                <a:spcPct val="150000"/>
              </a:lnSpc>
              <a:buNone/>
            </a:pPr>
            <a:endParaRPr lang="tr-TR" sz="3600" i="0" dirty="0"/>
          </a:p>
        </p:txBody>
      </p:sp>
    </p:spTree>
    <p:extLst>
      <p:ext uri="{BB962C8B-B14F-4D97-AF65-F5344CB8AC3E}">
        <p14:creationId xmlns:p14="http://schemas.microsoft.com/office/powerpoint/2010/main" val="2295999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740664"/>
            <a:ext cx="11356848" cy="6036653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3200" b="1" dirty="0" err="1" smtClean="0"/>
              <a:t>compareTo</a:t>
            </a:r>
            <a:r>
              <a:rPr lang="tr-TR" sz="3200" b="1" dirty="0" smtClean="0"/>
              <a:t>()</a:t>
            </a:r>
            <a:r>
              <a:rPr lang="tr-TR" sz="3200" i="0" dirty="0" smtClean="0"/>
              <a:t> fonksiyonu 3 farklı değer döndürmektedir.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3200" b="1" i="0" dirty="0" smtClean="0">
                <a:sym typeface="Wingdings" panose="05000000000000000000" pitchFamily="2" charset="2"/>
              </a:rPr>
              <a:t> </a:t>
            </a:r>
            <a:r>
              <a:rPr lang="tr-TR" sz="3200" i="0" dirty="0" smtClean="0">
                <a:sym typeface="Wingdings" panose="05000000000000000000" pitchFamily="2" charset="2"/>
              </a:rPr>
              <a:t>Alfabetik sıralamada string1, string2’den önce geliyorsa negatif bir sayı döner</a:t>
            </a:r>
          </a:p>
          <a:p>
            <a:pPr marL="457200" lvl="3" indent="-457200"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tr-TR" sz="3200" i="0" dirty="0" smtClean="0">
                <a:sym typeface="Wingdings" panose="05000000000000000000" pitchFamily="2" charset="2"/>
              </a:rPr>
              <a:t>string1, string2’den sonra geliyorsa pozitif bir sayı döner</a:t>
            </a:r>
          </a:p>
          <a:p>
            <a:pPr marL="457200" lvl="3" indent="-457200"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tr-TR" sz="3200" i="0" dirty="0" smtClean="0">
                <a:sym typeface="Wingdings" panose="05000000000000000000" pitchFamily="2" charset="2"/>
              </a:rPr>
              <a:t>String1 ve string2 birbirine eşit ise sıfır döner.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66913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 numCol="2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/*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String’ler</a:t>
            </a:r>
            <a:r>
              <a:rPr lang="tr-TR" sz="2000" dirty="0" smtClean="0"/>
              <a:t> ile işlemler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arasında karşılaştırma yapılması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compareTo</a:t>
            </a:r>
            <a:r>
              <a:rPr lang="tr-TR" sz="2000" dirty="0" smtClean="0"/>
              <a:t>() fonksiyonu ile </a:t>
            </a:r>
            <a:r>
              <a:rPr lang="tr-TR" sz="2000" dirty="0" err="1" smtClean="0"/>
              <a:t>string’ler</a:t>
            </a:r>
            <a:r>
              <a:rPr lang="tr-TR" sz="2000" dirty="0" smtClean="0"/>
              <a:t> karşılaştırılabilir.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*/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//</a:t>
            </a:r>
            <a:r>
              <a:rPr lang="tr-TR" sz="2000" dirty="0" err="1" smtClean="0"/>
              <a:t>String</a:t>
            </a:r>
            <a:r>
              <a:rPr lang="tr-TR" sz="2000" dirty="0" smtClean="0"/>
              <a:t> bildirimleri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ornekString1;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ornekString2;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ornekString3;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int</a:t>
            </a:r>
            <a:r>
              <a:rPr lang="tr-TR" sz="2000" dirty="0" smtClean="0"/>
              <a:t> </a:t>
            </a:r>
            <a:r>
              <a:rPr lang="tr-TR" sz="2000" dirty="0" err="1" smtClean="0"/>
              <a:t>sonuc</a:t>
            </a:r>
            <a:r>
              <a:rPr lang="tr-TR" sz="2000" dirty="0" smtClean="0"/>
              <a:t>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setup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	</a:t>
            </a:r>
            <a:r>
              <a:rPr lang="tr-TR" sz="2000" dirty="0" err="1" smtClean="0"/>
              <a:t>Serial.begin</a:t>
            </a:r>
            <a:r>
              <a:rPr lang="tr-TR" sz="2000" dirty="0" smtClean="0"/>
              <a:t>(9600);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}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loop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	</a:t>
            </a:r>
            <a:r>
              <a:rPr lang="tr-TR" sz="2000" dirty="0" smtClean="0"/>
              <a:t>ornekString1 = "Kedi";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	</a:t>
            </a:r>
            <a:r>
              <a:rPr lang="tr-TR" sz="2000" dirty="0" smtClean="0"/>
              <a:t>ornekString2 </a:t>
            </a:r>
            <a:r>
              <a:rPr lang="tr-TR" sz="2000" dirty="0"/>
              <a:t>= "</a:t>
            </a:r>
            <a:r>
              <a:rPr lang="tr-TR" sz="2000" dirty="0" smtClean="0"/>
              <a:t>Kopek";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	</a:t>
            </a:r>
            <a:r>
              <a:rPr lang="tr-TR" sz="2000" dirty="0" smtClean="0"/>
              <a:t>ornekString3 </a:t>
            </a:r>
            <a:r>
              <a:rPr lang="tr-TR" sz="2000" dirty="0"/>
              <a:t>= "</a:t>
            </a:r>
            <a:r>
              <a:rPr lang="tr-TR" sz="2000" dirty="0" smtClean="0"/>
              <a:t>Kopek";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sonuc</a:t>
            </a:r>
            <a:r>
              <a:rPr lang="tr-TR" sz="2000" dirty="0" smtClean="0"/>
              <a:t> = ornekString1.compareTo(ornekString2);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</a:t>
            </a:r>
            <a:r>
              <a:rPr lang="tr-TR" sz="2000" dirty="0" smtClean="0"/>
              <a:t>("Kedi ve Kopek </a:t>
            </a:r>
            <a:r>
              <a:rPr lang="tr-TR" sz="2000" dirty="0" err="1" smtClean="0"/>
              <a:t>stringleri</a:t>
            </a:r>
            <a:r>
              <a:rPr lang="tr-TR" sz="2000" dirty="0" smtClean="0"/>
              <a:t> </a:t>
            </a:r>
            <a:r>
              <a:rPr lang="tr-TR" sz="2000" dirty="0" err="1" smtClean="0"/>
              <a:t>karsilastirma</a:t>
            </a:r>
            <a:r>
              <a:rPr lang="tr-TR" sz="2000" dirty="0" smtClean="0"/>
              <a:t> sonucu:");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</a:t>
            </a:r>
            <a:r>
              <a:rPr lang="tr-TR" sz="2000" dirty="0" err="1" smtClean="0"/>
              <a:t>sonuc</a:t>
            </a:r>
            <a:r>
              <a:rPr lang="tr-TR" sz="20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/>
              <a:t>sonuc</a:t>
            </a:r>
            <a:r>
              <a:rPr lang="tr-TR" sz="2000" dirty="0"/>
              <a:t> = </a:t>
            </a:r>
            <a:r>
              <a:rPr lang="tr-TR" sz="2000" dirty="0" smtClean="0"/>
              <a:t>ornekString2.compareTo(ornekString1);</a:t>
            </a: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/>
              <a:t>Serial.print</a:t>
            </a:r>
            <a:r>
              <a:rPr lang="tr-TR" sz="2000" dirty="0"/>
              <a:t>("Kopek ve Kedi </a:t>
            </a:r>
            <a:r>
              <a:rPr lang="tr-TR" sz="2000" dirty="0" err="1"/>
              <a:t>stringleri</a:t>
            </a:r>
            <a:r>
              <a:rPr lang="tr-TR" sz="2000" dirty="0"/>
              <a:t> </a:t>
            </a:r>
            <a:r>
              <a:rPr lang="tr-TR" sz="2000" dirty="0" err="1"/>
              <a:t>karsilastirma</a:t>
            </a:r>
            <a:r>
              <a:rPr lang="tr-TR" sz="2000" dirty="0"/>
              <a:t> sonucu:");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/>
              <a:t>Serial.println</a:t>
            </a:r>
            <a:r>
              <a:rPr lang="tr-TR" sz="2000" dirty="0"/>
              <a:t>(</a:t>
            </a:r>
            <a:r>
              <a:rPr lang="tr-TR" sz="2000" dirty="0" err="1"/>
              <a:t>sonuc</a:t>
            </a:r>
            <a:r>
              <a:rPr lang="tr-TR" sz="2000" dirty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/>
              <a:t>sonuc</a:t>
            </a:r>
            <a:r>
              <a:rPr lang="tr-TR" sz="2000" dirty="0"/>
              <a:t> = </a:t>
            </a:r>
            <a:r>
              <a:rPr lang="tr-TR" sz="2000" dirty="0" smtClean="0"/>
              <a:t>ornekString3.compareTo(ornekString2);</a:t>
            </a: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/>
              <a:t>Serial.print</a:t>
            </a:r>
            <a:r>
              <a:rPr lang="tr-TR" sz="2000" dirty="0"/>
              <a:t>("Kopek ve </a:t>
            </a:r>
            <a:r>
              <a:rPr lang="tr-TR" sz="2000" dirty="0" smtClean="0"/>
              <a:t>Kopek </a:t>
            </a:r>
            <a:r>
              <a:rPr lang="tr-TR" sz="2000" dirty="0" err="1" smtClean="0"/>
              <a:t>stringleri</a:t>
            </a:r>
            <a:r>
              <a:rPr lang="tr-TR" sz="2000" dirty="0" smtClean="0"/>
              <a:t> </a:t>
            </a:r>
            <a:r>
              <a:rPr lang="tr-TR" sz="2000" dirty="0" err="1"/>
              <a:t>karsilastirma</a:t>
            </a:r>
            <a:r>
              <a:rPr lang="tr-TR" sz="2000" dirty="0"/>
              <a:t> sonucu:");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/>
              <a:t>Serial.println</a:t>
            </a:r>
            <a:r>
              <a:rPr lang="tr-TR" sz="2000" dirty="0"/>
              <a:t>(</a:t>
            </a:r>
            <a:r>
              <a:rPr lang="tr-TR" sz="2000" dirty="0" err="1"/>
              <a:t>sonuc</a:t>
            </a:r>
            <a:r>
              <a:rPr lang="tr-TR" sz="2000" dirty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// Program </a:t>
            </a:r>
            <a:r>
              <a:rPr lang="tr-TR" sz="2000" dirty="0" err="1" smtClean="0"/>
              <a:t>burda</a:t>
            </a:r>
            <a:r>
              <a:rPr lang="tr-TR" sz="2000" dirty="0" smtClean="0"/>
              <a:t> kilitleniyor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while</a:t>
            </a:r>
            <a:r>
              <a:rPr lang="tr-TR" sz="2000" dirty="0" smtClean="0"/>
              <a:t>(</a:t>
            </a:r>
            <a:r>
              <a:rPr lang="tr-TR" sz="2000" dirty="0" err="1" smtClean="0"/>
              <a:t>true</a:t>
            </a:r>
            <a:r>
              <a:rPr lang="tr-TR" sz="20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}</a:t>
            </a:r>
            <a:endParaRPr lang="tr-TR" sz="2000" dirty="0" smtClean="0"/>
          </a:p>
          <a:p>
            <a:pPr marL="1444752" lvl="3" indent="0">
              <a:lnSpc>
                <a:spcPct val="150000"/>
              </a:lnSpc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476440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1033272"/>
            <a:ext cx="11356848" cy="574404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3200" i="0" dirty="0" smtClean="0"/>
              <a:t>İki </a:t>
            </a:r>
            <a:r>
              <a:rPr lang="tr-TR" sz="3200" i="0" dirty="0" err="1" smtClean="0"/>
              <a:t>string’in</a:t>
            </a:r>
            <a:r>
              <a:rPr lang="tr-TR" sz="3200" i="0" dirty="0" smtClean="0"/>
              <a:t> birbirine eşit olup olmadığını kontrol etmek için </a:t>
            </a:r>
            <a:r>
              <a:rPr lang="tr-TR" sz="3200" b="1" dirty="0" err="1" smtClean="0"/>
              <a:t>equals</a:t>
            </a:r>
            <a:r>
              <a:rPr lang="tr-TR" sz="3200" b="1" dirty="0" smtClean="0"/>
              <a:t>()</a:t>
            </a:r>
            <a:r>
              <a:rPr lang="tr-TR" sz="3200" i="0" dirty="0" smtClean="0"/>
              <a:t> ve </a:t>
            </a:r>
            <a:r>
              <a:rPr lang="tr-TR" sz="3200" b="1" dirty="0" err="1" smtClean="0"/>
              <a:t>equalsIgnoreCase</a:t>
            </a:r>
            <a:r>
              <a:rPr lang="tr-TR" sz="3200" b="1" dirty="0" smtClean="0"/>
              <a:t>()</a:t>
            </a:r>
            <a:r>
              <a:rPr lang="tr-TR" sz="3200" i="0" dirty="0" smtClean="0"/>
              <a:t> fonksiyonları da kullanılmaktadır. Bu iki fonksiyonun tek farkı karşılaştırma sırasında </a:t>
            </a:r>
            <a:r>
              <a:rPr lang="tr-TR" sz="3200" b="1" dirty="0" err="1" smtClean="0"/>
              <a:t>equalsIgnore</a:t>
            </a:r>
            <a:r>
              <a:rPr lang="tr-TR" sz="3200" b="1" dirty="0" smtClean="0"/>
              <a:t> Case() </a:t>
            </a:r>
            <a:r>
              <a:rPr lang="tr-TR" sz="3200" i="0" dirty="0" smtClean="0"/>
              <a:t>fonksiyonu büyük küçük karakter ayrımı yapmamasıdır.</a:t>
            </a:r>
            <a:endParaRPr lang="tr-TR" sz="3200" i="0" dirty="0"/>
          </a:p>
        </p:txBody>
      </p:sp>
    </p:spTree>
    <p:extLst>
      <p:ext uri="{BB962C8B-B14F-4D97-AF65-F5344CB8AC3E}">
        <p14:creationId xmlns:p14="http://schemas.microsoft.com/office/powerpoint/2010/main" val="3260500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 numCol="1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string1 = </a:t>
            </a:r>
            <a:r>
              <a:rPr lang="tr-TR" sz="2000" dirty="0" err="1" smtClean="0"/>
              <a:t>Arduino</a:t>
            </a:r>
            <a:r>
              <a:rPr lang="tr-TR" sz="2000" dirty="0" smtClean="0"/>
              <a:t>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string2 = ARDUINO;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/>
              <a:t>i</a:t>
            </a:r>
            <a:r>
              <a:rPr lang="tr-TR" sz="2000" dirty="0" err="1" smtClean="0"/>
              <a:t>f</a:t>
            </a:r>
            <a:r>
              <a:rPr lang="tr-TR" sz="2000" dirty="0" smtClean="0"/>
              <a:t>(string1 == string2)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/*string1 ve string2 farklı olduğundan bu bloğun içine girilmeyecektir */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}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if</a:t>
            </a:r>
            <a:r>
              <a:rPr lang="tr-TR" sz="2000" dirty="0" smtClean="0"/>
              <a:t>(string1.equals(string2) == </a:t>
            </a:r>
            <a:r>
              <a:rPr lang="tr-TR" sz="2000" dirty="0" err="1" smtClean="0"/>
              <a:t>true</a:t>
            </a:r>
            <a:r>
              <a:rPr lang="tr-TR" sz="2000" dirty="0" smtClean="0"/>
              <a:t>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/*string1 ve string2 farklı olduğundan bu bloğun içine girilmeyecektir */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}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if</a:t>
            </a:r>
            <a:r>
              <a:rPr lang="tr-TR" sz="2000" dirty="0" smtClean="0"/>
              <a:t>(string1.equalsIgnoreCase(string2</a:t>
            </a:r>
            <a:r>
              <a:rPr lang="tr-TR" sz="2000" dirty="0"/>
              <a:t>) == </a:t>
            </a:r>
            <a:r>
              <a:rPr lang="tr-TR" sz="2000" dirty="0" err="1"/>
              <a:t>true</a:t>
            </a:r>
            <a:r>
              <a:rPr lang="tr-TR" sz="2000" dirty="0"/>
              <a:t>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/*Büyük küçük harf ayrımı yapılmadığından iki </a:t>
            </a:r>
            <a:r>
              <a:rPr lang="tr-TR" sz="2000" dirty="0" err="1" smtClean="0"/>
              <a:t>string</a:t>
            </a:r>
            <a:r>
              <a:rPr lang="tr-TR" sz="2000" dirty="0" smtClean="0"/>
              <a:t> birbirine eşittir ve bu blok içine girilir. </a:t>
            </a:r>
            <a:r>
              <a:rPr lang="tr-TR" sz="2000" dirty="0"/>
              <a:t>*/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}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04751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Amacı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75791"/>
            <a:ext cx="9601200" cy="4770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Bu dersin amacı,</a:t>
            </a:r>
          </a:p>
          <a:p>
            <a:r>
              <a:rPr lang="tr-TR" sz="3200" dirty="0" smtClean="0"/>
              <a:t>Karakter Dizileri ve </a:t>
            </a:r>
            <a:r>
              <a:rPr lang="tr-TR" sz="3200" dirty="0" err="1" smtClean="0"/>
              <a:t>Stringler</a:t>
            </a:r>
            <a:endParaRPr lang="tr-TR" sz="3200" dirty="0" smtClean="0"/>
          </a:p>
          <a:p>
            <a:r>
              <a:rPr lang="tr-TR" sz="3200" dirty="0" err="1" smtClean="0"/>
              <a:t>String</a:t>
            </a:r>
            <a:r>
              <a:rPr lang="tr-TR" sz="3200" dirty="0" smtClean="0"/>
              <a:t> Fonksiyonları</a:t>
            </a:r>
          </a:p>
        </p:txBody>
      </p:sp>
    </p:spTree>
    <p:extLst>
      <p:ext uri="{BB962C8B-B14F-4D97-AF65-F5344CB8AC3E}">
        <p14:creationId xmlns:p14="http://schemas.microsoft.com/office/powerpoint/2010/main" val="3284346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310896"/>
            <a:ext cx="11356848" cy="6466421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4000" i="0" dirty="0" err="1" smtClean="0"/>
              <a:t>String’in</a:t>
            </a:r>
            <a:r>
              <a:rPr lang="tr-TR" sz="4000" i="0" dirty="0" smtClean="0"/>
              <a:t> Başlangıcındaki veya Sonunda Başka </a:t>
            </a:r>
            <a:r>
              <a:rPr lang="tr-TR" sz="4000" i="0" dirty="0" err="1" smtClean="0"/>
              <a:t>String’in</a:t>
            </a:r>
            <a:r>
              <a:rPr lang="tr-TR" sz="4000" i="0" dirty="0" smtClean="0"/>
              <a:t> Varlığını Kontrol Etmek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 smtClean="0"/>
              <a:t>Bir </a:t>
            </a:r>
            <a:r>
              <a:rPr lang="tr-TR" sz="2800" i="0" dirty="0" err="1" smtClean="0"/>
              <a:t>string’in</a:t>
            </a:r>
            <a:r>
              <a:rPr lang="tr-TR" sz="2800" i="0" dirty="0" smtClean="0"/>
              <a:t> başında veya sonunda herhangi başka bir </a:t>
            </a:r>
            <a:r>
              <a:rPr lang="tr-TR" sz="2800" i="0" dirty="0" err="1" smtClean="0"/>
              <a:t>string’in</a:t>
            </a:r>
            <a:r>
              <a:rPr lang="tr-TR" sz="2800" i="0" dirty="0" smtClean="0"/>
              <a:t> yer alıp almadığını kontrol etmek için </a:t>
            </a:r>
            <a:r>
              <a:rPr lang="tr-TR" sz="2800" b="1" dirty="0" err="1" smtClean="0"/>
              <a:t>startsWith</a:t>
            </a:r>
            <a:r>
              <a:rPr lang="tr-TR" sz="2800" b="1" dirty="0" smtClean="0"/>
              <a:t>() </a:t>
            </a:r>
            <a:r>
              <a:rPr lang="tr-TR" sz="2800" i="0" dirty="0" smtClean="0"/>
              <a:t>ve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endsWith</a:t>
            </a:r>
            <a:r>
              <a:rPr lang="tr-TR" sz="2800" b="1" dirty="0" smtClean="0"/>
              <a:t>() </a:t>
            </a:r>
            <a:r>
              <a:rPr lang="tr-TR" sz="2800" i="0" dirty="0" smtClean="0"/>
              <a:t>fonksiyonları kullanılmaktadır.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b="1" i="0" dirty="0"/>
              <a:t>	</a:t>
            </a:r>
            <a:r>
              <a:rPr lang="tr-TR" sz="2800" b="1" i="0" dirty="0" smtClean="0"/>
              <a:t>string1.startsWith(string2);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 smtClean="0"/>
              <a:t>Eğer string1’in başlangıcında string2 bulunuyorsa </a:t>
            </a:r>
            <a:r>
              <a:rPr lang="tr-TR" sz="2800" i="0" dirty="0" err="1" smtClean="0"/>
              <a:t>true</a:t>
            </a:r>
            <a:r>
              <a:rPr lang="tr-TR" sz="2800" i="0" dirty="0" smtClean="0"/>
              <a:t>(1), bulunmuyorsa </a:t>
            </a:r>
            <a:r>
              <a:rPr lang="tr-TR" sz="2800" i="0" dirty="0" err="1" smtClean="0"/>
              <a:t>false</a:t>
            </a:r>
            <a:r>
              <a:rPr lang="tr-TR" sz="2800" i="0" dirty="0" smtClean="0"/>
              <a:t>(0) sonucu döner.</a:t>
            </a:r>
            <a:r>
              <a:rPr lang="tr-TR" sz="2800" b="1" dirty="0" smtClean="0"/>
              <a:t> </a:t>
            </a:r>
            <a:r>
              <a:rPr lang="tr-TR" sz="2800" i="0" dirty="0" smtClean="0"/>
              <a:t> </a:t>
            </a:r>
          </a:p>
          <a:p>
            <a:pPr marL="0" lvl="3" indent="0">
              <a:lnSpc>
                <a:spcPct val="150000"/>
              </a:lnSpc>
              <a:buNone/>
            </a:pPr>
            <a:endParaRPr lang="tr-TR" sz="3600" i="0" dirty="0"/>
          </a:p>
        </p:txBody>
      </p:sp>
    </p:spTree>
    <p:extLst>
      <p:ext uri="{BB962C8B-B14F-4D97-AF65-F5344CB8AC3E}">
        <p14:creationId xmlns:p14="http://schemas.microsoft.com/office/powerpoint/2010/main" val="2665798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1033272"/>
            <a:ext cx="11356848" cy="574404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3200" i="0" dirty="0" err="1" smtClean="0"/>
              <a:t>startsWith</a:t>
            </a:r>
            <a:r>
              <a:rPr lang="tr-TR" sz="3200" i="0" dirty="0" smtClean="0"/>
              <a:t>() fonksiyonuna belirli bir indis değerini ikinci parametre olarak vererek belirli bir karakterden sonra istenilen </a:t>
            </a:r>
            <a:r>
              <a:rPr lang="tr-TR" sz="3200" i="0" dirty="0" err="1" smtClean="0"/>
              <a:t>string’in</a:t>
            </a:r>
            <a:r>
              <a:rPr lang="tr-TR" sz="3200" i="0" dirty="0" smtClean="0"/>
              <a:t> varlığı kontrol edilebilir.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3200" i="0" dirty="0" smtClean="0"/>
              <a:t>string1.startsWith(string2, </a:t>
            </a:r>
            <a:r>
              <a:rPr lang="tr-TR" sz="3200" i="0" dirty="0" err="1" smtClean="0"/>
              <a:t>indis_değeri</a:t>
            </a:r>
            <a:r>
              <a:rPr lang="tr-TR" sz="3200" i="0" dirty="0" smtClean="0"/>
              <a:t>);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3200" i="0" dirty="0" smtClean="0"/>
              <a:t>Belirtilen indisten itibaren string2 </a:t>
            </a:r>
            <a:r>
              <a:rPr lang="tr-TR" sz="3200" i="0" dirty="0" err="1" smtClean="0"/>
              <a:t>string’i</a:t>
            </a:r>
            <a:r>
              <a:rPr lang="tr-TR" sz="3200" i="0" dirty="0" smtClean="0"/>
              <a:t> string1 içerisinde yer alıyorsa </a:t>
            </a:r>
            <a:r>
              <a:rPr lang="tr-TR" sz="3200" i="0" dirty="0" err="1" smtClean="0"/>
              <a:t>true</a:t>
            </a:r>
            <a:r>
              <a:rPr lang="tr-TR" sz="3200" i="0" dirty="0" smtClean="0"/>
              <a:t>(1) değilse </a:t>
            </a:r>
            <a:r>
              <a:rPr lang="tr-TR" sz="3200" i="0" dirty="0" err="1" smtClean="0"/>
              <a:t>false</a:t>
            </a:r>
            <a:r>
              <a:rPr lang="tr-TR" sz="3200" i="0" dirty="0" smtClean="0"/>
              <a:t>(0) döndürülür.</a:t>
            </a:r>
            <a:endParaRPr lang="tr-TR" sz="3200" i="0" dirty="0"/>
          </a:p>
        </p:txBody>
      </p:sp>
    </p:spTree>
    <p:extLst>
      <p:ext uri="{BB962C8B-B14F-4D97-AF65-F5344CB8AC3E}">
        <p14:creationId xmlns:p14="http://schemas.microsoft.com/office/powerpoint/2010/main" val="3838420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1033272"/>
            <a:ext cx="11356848" cy="574404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3200" i="0" dirty="0" smtClean="0"/>
              <a:t>Benzer şekilde </a:t>
            </a:r>
            <a:r>
              <a:rPr lang="tr-TR" sz="3200" i="0" dirty="0" err="1" smtClean="0"/>
              <a:t>endsWith</a:t>
            </a:r>
            <a:r>
              <a:rPr lang="tr-TR" sz="3200" i="0" dirty="0" smtClean="0"/>
              <a:t>() fonksiyonu ile de belirli bir </a:t>
            </a:r>
            <a:r>
              <a:rPr lang="tr-TR" sz="3200" i="0" dirty="0" err="1" smtClean="0"/>
              <a:t>string’in</a:t>
            </a:r>
            <a:r>
              <a:rPr lang="tr-TR" sz="3200" i="0" dirty="0" smtClean="0"/>
              <a:t> başka bir </a:t>
            </a:r>
            <a:r>
              <a:rPr lang="tr-TR" sz="3200" i="0" dirty="0" err="1" smtClean="0"/>
              <a:t>string’in</a:t>
            </a:r>
            <a:r>
              <a:rPr lang="tr-TR" sz="3200" i="0" dirty="0" smtClean="0"/>
              <a:t> sonunda yer alıp almadığı kontrol edilebilir.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3200" i="0" dirty="0" smtClean="0"/>
              <a:t>string1.endsWith(string2);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3200" i="0" dirty="0" smtClean="0"/>
              <a:t>Eğer string1’in sonunda string2 bulunuyorsa </a:t>
            </a:r>
            <a:r>
              <a:rPr lang="tr-TR" sz="3200" i="0" dirty="0" err="1" smtClean="0"/>
              <a:t>true</a:t>
            </a:r>
            <a:r>
              <a:rPr lang="tr-TR" sz="3200" i="0" dirty="0" smtClean="0"/>
              <a:t>(1), bulunmuyorsa </a:t>
            </a:r>
            <a:r>
              <a:rPr lang="tr-TR" sz="3200" i="0" dirty="0" err="1" smtClean="0"/>
              <a:t>false</a:t>
            </a:r>
            <a:r>
              <a:rPr lang="tr-TR" sz="3200" i="0" dirty="0" smtClean="0"/>
              <a:t>(0) döndürülür.</a:t>
            </a:r>
            <a:endParaRPr lang="tr-TR" sz="3200" i="0" dirty="0"/>
          </a:p>
        </p:txBody>
      </p:sp>
    </p:spTree>
    <p:extLst>
      <p:ext uri="{BB962C8B-B14F-4D97-AF65-F5344CB8AC3E}">
        <p14:creationId xmlns:p14="http://schemas.microsoft.com/office/powerpoint/2010/main" val="465211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 numCol="3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/*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String’ler</a:t>
            </a:r>
            <a:r>
              <a:rPr lang="tr-TR" sz="2000" dirty="0" smtClean="0"/>
              <a:t> ile işlemler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String’lerde</a:t>
            </a:r>
            <a:r>
              <a:rPr lang="tr-TR" sz="2000" dirty="0" smtClean="0"/>
              <a:t> </a:t>
            </a:r>
            <a:r>
              <a:rPr lang="tr-TR" sz="2000" dirty="0" err="1" smtClean="0"/>
              <a:t>startsWith</a:t>
            </a:r>
            <a:r>
              <a:rPr lang="tr-TR" sz="2000" dirty="0" smtClean="0"/>
              <a:t>() ve </a:t>
            </a:r>
            <a:r>
              <a:rPr lang="tr-TR" sz="2000" dirty="0" err="1" smtClean="0"/>
              <a:t>endsWith</a:t>
            </a:r>
            <a:r>
              <a:rPr lang="tr-TR" sz="2000" dirty="0" smtClean="0"/>
              <a:t>() fonksiyonlarının kullanımı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*/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setup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	</a:t>
            </a:r>
            <a:r>
              <a:rPr lang="tr-TR" sz="2000" dirty="0" err="1" smtClean="0"/>
              <a:t>Serial.begin</a:t>
            </a:r>
            <a:r>
              <a:rPr lang="tr-TR" sz="2000" dirty="0" smtClean="0"/>
              <a:t>(9600);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}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loop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//</a:t>
            </a:r>
            <a:r>
              <a:rPr lang="tr-TR" sz="2000" dirty="0" err="1" smtClean="0"/>
              <a:t>startsWith</a:t>
            </a:r>
            <a:r>
              <a:rPr lang="tr-TR" sz="2000" dirty="0" smtClean="0"/>
              <a:t>() fonksiyonu ile bir </a:t>
            </a:r>
            <a:r>
              <a:rPr lang="tr-TR" sz="2000" dirty="0" err="1" smtClean="0"/>
              <a:t>string’in</a:t>
            </a:r>
            <a:r>
              <a:rPr lang="tr-TR" sz="2000" dirty="0" smtClean="0"/>
              <a:t>  </a:t>
            </a:r>
            <a:r>
              <a:rPr lang="tr-TR" sz="2000" dirty="0" err="1" smtClean="0"/>
              <a:t>başlagıcında</a:t>
            </a:r>
            <a:r>
              <a:rPr lang="tr-TR" sz="2000" dirty="0" smtClean="0"/>
              <a:t> başka bir </a:t>
            </a:r>
            <a:r>
              <a:rPr lang="tr-TR" sz="2000" dirty="0" err="1" smtClean="0"/>
              <a:t>string</a:t>
            </a:r>
            <a:r>
              <a:rPr lang="tr-TR" sz="2000" dirty="0" smtClean="0"/>
              <a:t> ‘in varlığını  arayabiliriz.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string1 = "</a:t>
            </a:r>
            <a:r>
              <a:rPr lang="tr-TR" sz="2000" dirty="0" err="1" smtClean="0"/>
              <a:t>Arduino</a:t>
            </a:r>
            <a:r>
              <a:rPr lang="tr-TR" sz="2000" dirty="0" smtClean="0"/>
              <a:t> ile </a:t>
            </a:r>
            <a:r>
              <a:rPr lang="tr-TR" sz="2000" dirty="0" err="1" smtClean="0"/>
              <a:t>string</a:t>
            </a:r>
            <a:r>
              <a:rPr lang="tr-TR" sz="2000" dirty="0" smtClean="0"/>
              <a:t> işlemleri";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int</a:t>
            </a:r>
            <a:r>
              <a:rPr lang="tr-TR" sz="2000" dirty="0" smtClean="0"/>
              <a:t> sayi1 = 12;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int</a:t>
            </a:r>
            <a:r>
              <a:rPr lang="tr-TR" sz="2000" dirty="0" smtClean="0"/>
              <a:t> sayi2 = 15;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(string1);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if</a:t>
            </a:r>
            <a:r>
              <a:rPr lang="tr-TR" sz="2000" dirty="0" smtClean="0"/>
              <a:t> (string1.startsWith("</a:t>
            </a:r>
            <a:r>
              <a:rPr lang="tr-TR" sz="2000" dirty="0" err="1" smtClean="0"/>
              <a:t>Arduino</a:t>
            </a:r>
            <a:r>
              <a:rPr lang="tr-TR" sz="2000" dirty="0" smtClean="0"/>
              <a:t>"))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	</a:t>
            </a:r>
            <a:r>
              <a:rPr lang="tr-TR" sz="2000" dirty="0" err="1" smtClean="0"/>
              <a:t>Serial.println</a:t>
            </a:r>
            <a:r>
              <a:rPr lang="tr-TR" sz="2000" dirty="0" smtClean="0"/>
              <a:t>("</a:t>
            </a:r>
            <a:r>
              <a:rPr lang="tr-TR" sz="2000" dirty="0" err="1" smtClean="0"/>
              <a:t>String</a:t>
            </a:r>
            <a:r>
              <a:rPr lang="tr-TR" sz="2000" dirty="0" smtClean="0"/>
              <a:t> </a:t>
            </a:r>
            <a:r>
              <a:rPr lang="tr-TR" sz="2000" dirty="0" err="1" smtClean="0"/>
              <a:t>Arduino</a:t>
            </a:r>
            <a:r>
              <a:rPr lang="tr-TR" sz="2000" dirty="0" smtClean="0"/>
              <a:t> ile </a:t>
            </a:r>
            <a:r>
              <a:rPr lang="tr-TR" sz="2000" dirty="0" err="1" smtClean="0"/>
              <a:t>basliyor</a:t>
            </a:r>
            <a:r>
              <a:rPr lang="tr-TR" sz="2000" dirty="0" smtClean="0"/>
              <a:t>!");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}</a:t>
            </a: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//Belirli bir indisten sonra da string1 içerisinde string2’nin varlığı kontrol edilebilir.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string1 = "</a:t>
            </a:r>
            <a:r>
              <a:rPr lang="tr-TR" sz="2000" dirty="0" err="1" smtClean="0"/>
              <a:t>string</a:t>
            </a:r>
            <a:r>
              <a:rPr lang="tr-TR" sz="2000" dirty="0" smtClean="0"/>
              <a:t> ve </a:t>
            </a:r>
            <a:r>
              <a:rPr lang="tr-TR" sz="2000" dirty="0" err="1" smtClean="0"/>
              <a:t>arduino</a:t>
            </a:r>
            <a:r>
              <a:rPr lang="tr-TR" sz="2000" dirty="0" smtClean="0"/>
              <a:t>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/>
              <a:t>if</a:t>
            </a:r>
            <a:r>
              <a:rPr lang="tr-TR" sz="2000" dirty="0"/>
              <a:t> (</a:t>
            </a:r>
            <a:r>
              <a:rPr lang="tr-TR" sz="2000" dirty="0" smtClean="0"/>
              <a:t>string1.startsWith("arduino",10))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("</a:t>
            </a:r>
            <a:r>
              <a:rPr lang="tr-TR" sz="2000" dirty="0" err="1" smtClean="0"/>
              <a:t>Arduino</a:t>
            </a:r>
            <a:r>
              <a:rPr lang="tr-TR" sz="2000" dirty="0" smtClean="0"/>
              <a:t> kelimesi </a:t>
            </a:r>
            <a:r>
              <a:rPr lang="tr-TR" sz="2000" dirty="0" err="1" smtClean="0"/>
              <a:t>string</a:t>
            </a:r>
            <a:r>
              <a:rPr lang="tr-TR" sz="2000" dirty="0" smtClean="0"/>
              <a:t> içinde bulundu!";</a:t>
            </a: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}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 //</a:t>
            </a:r>
            <a:r>
              <a:rPr lang="tr-TR" sz="2000" dirty="0" err="1" smtClean="0"/>
              <a:t>String’in</a:t>
            </a:r>
            <a:r>
              <a:rPr lang="tr-TR" sz="2000" dirty="0" smtClean="0"/>
              <a:t> sonuna eklediğimiz sayının 0 veya 5 rakamıyla bitip bitmediğine göre 5’e bölünüp bölünemediğini kontrol ediyoruz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string1 = "Tam </a:t>
            </a:r>
            <a:r>
              <a:rPr lang="tr-TR" sz="2000" dirty="0" err="1" smtClean="0"/>
              <a:t>sayi</a:t>
            </a:r>
            <a:r>
              <a:rPr lang="tr-TR" sz="2000" dirty="0" smtClean="0"/>
              <a:t>=";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string1 = string1 + sayi2;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(string1);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if</a:t>
            </a:r>
            <a:r>
              <a:rPr lang="tr-TR" sz="2000" dirty="0" smtClean="0"/>
              <a:t> (string1.endsWith("5") || string1.endsWith("0"))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("5’e bölünebilir");</a:t>
            </a: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}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else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("5’e bölünemez");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}</a:t>
            </a: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//Programı </a:t>
            </a:r>
            <a:r>
              <a:rPr lang="tr-TR" sz="2000" dirty="0" err="1" smtClean="0"/>
              <a:t>burda</a:t>
            </a:r>
            <a:r>
              <a:rPr lang="tr-TR" sz="2000" dirty="0" smtClean="0"/>
              <a:t> kilitliyoruz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while</a:t>
            </a:r>
            <a:r>
              <a:rPr lang="tr-TR" sz="2000" dirty="0" smtClean="0"/>
              <a:t>(</a:t>
            </a:r>
            <a:r>
              <a:rPr lang="tr-TR" sz="2000" dirty="0" err="1" smtClean="0"/>
              <a:t>true</a:t>
            </a:r>
            <a:r>
              <a:rPr lang="tr-TR" sz="20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}</a:t>
            </a:r>
            <a:endParaRPr lang="tr-TR" sz="2000" dirty="0" smtClean="0"/>
          </a:p>
          <a:p>
            <a:pPr marL="1444752" lvl="3" indent="0">
              <a:lnSpc>
                <a:spcPct val="150000"/>
              </a:lnSpc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98442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310896"/>
            <a:ext cx="11356848" cy="6466421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4000" i="0" dirty="0" smtClean="0"/>
              <a:t>Bir </a:t>
            </a:r>
            <a:r>
              <a:rPr lang="tr-TR" sz="4000" i="0" dirty="0" err="1" smtClean="0"/>
              <a:t>String’den</a:t>
            </a:r>
            <a:r>
              <a:rPr lang="tr-TR" sz="4000" i="0" dirty="0" smtClean="0"/>
              <a:t> Başka Bir </a:t>
            </a:r>
            <a:r>
              <a:rPr lang="tr-TR" sz="4000" i="0" dirty="0" err="1" smtClean="0"/>
              <a:t>String</a:t>
            </a:r>
            <a:r>
              <a:rPr lang="tr-TR" sz="4000" i="0" dirty="0" smtClean="0"/>
              <a:t> Parçası Oluşturmak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b="1" dirty="0" err="1" smtClean="0"/>
              <a:t>substring</a:t>
            </a:r>
            <a:r>
              <a:rPr lang="tr-TR" sz="2800" b="1" dirty="0" smtClean="0"/>
              <a:t>() </a:t>
            </a:r>
            <a:r>
              <a:rPr lang="tr-TR" sz="2800" i="0" dirty="0" smtClean="0"/>
              <a:t>fonksiyonu ile bir </a:t>
            </a:r>
            <a:r>
              <a:rPr lang="tr-TR" sz="2800" i="0" dirty="0" err="1" smtClean="0"/>
              <a:t>string</a:t>
            </a:r>
            <a:r>
              <a:rPr lang="tr-TR" sz="2800" i="0" dirty="0" smtClean="0"/>
              <a:t> içerisinden başka bir </a:t>
            </a:r>
            <a:r>
              <a:rPr lang="tr-TR" sz="2800" i="0" dirty="0" err="1" smtClean="0"/>
              <a:t>string</a:t>
            </a:r>
            <a:r>
              <a:rPr lang="tr-TR" sz="2800" i="0" dirty="0" smtClean="0"/>
              <a:t> oluşturulabilir. Bu fonksiyon yeni bir </a:t>
            </a:r>
            <a:r>
              <a:rPr lang="tr-TR" sz="2800" i="0" dirty="0" err="1" smtClean="0"/>
              <a:t>string</a:t>
            </a:r>
            <a:r>
              <a:rPr lang="tr-TR" sz="2800" i="0" dirty="0" smtClean="0"/>
              <a:t> döndürür, orijinal </a:t>
            </a:r>
            <a:r>
              <a:rPr lang="tr-TR" sz="2800" i="0" dirty="0" err="1" smtClean="0"/>
              <a:t>string</a:t>
            </a:r>
            <a:r>
              <a:rPr lang="tr-TR" sz="2800" i="0" dirty="0" smtClean="0"/>
              <a:t> üzerinde bir işlem yapılmaz.</a:t>
            </a:r>
            <a:endParaRPr lang="tr-TR" sz="3600" i="0" dirty="0"/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 err="1"/>
              <a:t>substring</a:t>
            </a:r>
            <a:r>
              <a:rPr lang="tr-TR" sz="2800" i="0" dirty="0" smtClean="0"/>
              <a:t>() fonksiyonuna parametre olarak verilen indis değerinden itibaren (indisteki karakter dahil) </a:t>
            </a:r>
            <a:r>
              <a:rPr lang="tr-TR" sz="2800" i="0" dirty="0" err="1" smtClean="0"/>
              <a:t>string</a:t>
            </a:r>
            <a:r>
              <a:rPr lang="tr-TR" sz="2800" i="0" dirty="0" smtClean="0"/>
              <a:t> sonuna kadarki karakterlerden yeni bir </a:t>
            </a:r>
            <a:r>
              <a:rPr lang="tr-TR" sz="2800" i="0" dirty="0" err="1" smtClean="0"/>
              <a:t>string</a:t>
            </a:r>
            <a:r>
              <a:rPr lang="tr-TR" sz="2800" i="0" dirty="0" smtClean="0"/>
              <a:t> oluşturulur. İkinci parametre olarak da indis değeri verilirse bu indise kadar olan kısım alınır. (2.indis değerindeki karakter hariç.)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1418725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 numCol="2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/*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String’ler</a:t>
            </a:r>
            <a:r>
              <a:rPr lang="tr-TR" sz="2000" dirty="0" smtClean="0"/>
              <a:t> ile işlemler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Substring</a:t>
            </a:r>
            <a:r>
              <a:rPr lang="tr-TR" sz="2000" dirty="0" smtClean="0"/>
              <a:t>() fonksiyonu ile </a:t>
            </a:r>
            <a:r>
              <a:rPr lang="tr-TR" sz="2000" dirty="0" err="1" smtClean="0"/>
              <a:t>string’lerin</a:t>
            </a:r>
            <a:r>
              <a:rPr lang="tr-TR" sz="2000" dirty="0" smtClean="0"/>
              <a:t> parçalara ayrılması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*/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setup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	</a:t>
            </a:r>
            <a:r>
              <a:rPr lang="tr-TR" sz="2000" dirty="0" err="1" smtClean="0"/>
              <a:t>Serial.begin</a:t>
            </a:r>
            <a:r>
              <a:rPr lang="tr-TR" sz="2000" dirty="0" smtClean="0"/>
              <a:t>(9600);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}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loop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a = "</a:t>
            </a:r>
            <a:r>
              <a:rPr lang="tr-TR" sz="2000" dirty="0" err="1" smtClean="0"/>
              <a:t>Arduino</a:t>
            </a:r>
            <a:r>
              <a:rPr lang="tr-TR" sz="2000" dirty="0" smtClean="0"/>
              <a:t> </a:t>
            </a:r>
            <a:r>
              <a:rPr lang="tr-TR" sz="2000" dirty="0" err="1" smtClean="0"/>
              <a:t>string</a:t>
            </a:r>
            <a:r>
              <a:rPr lang="tr-TR" sz="2000" dirty="0" smtClean="0"/>
              <a:t> fonksiyonları";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b = </a:t>
            </a:r>
            <a:r>
              <a:rPr lang="tr-TR" sz="2000" dirty="0" err="1" smtClean="0"/>
              <a:t>a.substring</a:t>
            </a:r>
            <a:r>
              <a:rPr lang="tr-TR" sz="2000" dirty="0" smtClean="0"/>
              <a:t>(8); //b </a:t>
            </a:r>
            <a:r>
              <a:rPr lang="tr-TR" sz="2000" dirty="0" err="1" smtClean="0"/>
              <a:t>string’ine</a:t>
            </a:r>
            <a:r>
              <a:rPr lang="tr-TR" sz="2000" dirty="0" smtClean="0"/>
              <a:t> "</a:t>
            </a:r>
            <a:r>
              <a:rPr lang="tr-TR" sz="2000" dirty="0" err="1" smtClean="0"/>
              <a:t>string</a:t>
            </a:r>
            <a:r>
              <a:rPr lang="tr-TR" sz="2000" dirty="0" smtClean="0"/>
              <a:t> </a:t>
            </a:r>
            <a:r>
              <a:rPr lang="tr-TR" sz="2000" dirty="0" err="1" smtClean="0"/>
              <a:t>fonksiyonlari</a:t>
            </a:r>
            <a:r>
              <a:rPr lang="tr-TR" sz="2000" dirty="0" smtClean="0"/>
              <a:t>" yazılır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c = </a:t>
            </a:r>
            <a:r>
              <a:rPr lang="tr-TR" sz="2000" dirty="0" err="1" smtClean="0"/>
              <a:t>a.substring</a:t>
            </a:r>
            <a:r>
              <a:rPr lang="tr-TR" sz="2000" dirty="0" smtClean="0"/>
              <a:t> (8,14); //c </a:t>
            </a:r>
            <a:r>
              <a:rPr lang="tr-TR" sz="2000" dirty="0" err="1" smtClean="0"/>
              <a:t>string’ine</a:t>
            </a:r>
            <a:r>
              <a:rPr lang="tr-TR" sz="2000" dirty="0" smtClean="0"/>
              <a:t> "</a:t>
            </a:r>
            <a:r>
              <a:rPr lang="tr-TR" sz="2000" dirty="0" err="1" smtClean="0"/>
              <a:t>string</a:t>
            </a:r>
            <a:r>
              <a:rPr lang="tr-TR" sz="2000" dirty="0" smtClean="0"/>
              <a:t>" yazılır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</a:t>
            </a:r>
            <a:r>
              <a:rPr lang="tr-TR" sz="2000" dirty="0" smtClean="0"/>
              <a:t>("Orijinal </a:t>
            </a:r>
            <a:r>
              <a:rPr lang="tr-TR" sz="2000" dirty="0" err="1" smtClean="0"/>
              <a:t>String</a:t>
            </a:r>
            <a:r>
              <a:rPr lang="tr-TR" sz="2000" dirty="0" smtClean="0"/>
              <a:t>=");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(a);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</a:t>
            </a:r>
            <a:r>
              <a:rPr lang="tr-TR" sz="2000" dirty="0" smtClean="0"/>
              <a:t>("8. indisten </a:t>
            </a:r>
            <a:r>
              <a:rPr lang="tr-TR" sz="2000" dirty="0" err="1" smtClean="0"/>
              <a:t>sonrasi</a:t>
            </a:r>
            <a:r>
              <a:rPr lang="tr-TR" sz="2000" dirty="0" smtClean="0"/>
              <a:t>=");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(b);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</a:t>
            </a:r>
            <a:r>
              <a:rPr lang="tr-TR" sz="2000" dirty="0" smtClean="0"/>
              <a:t>("8. indis ile 14. indis </a:t>
            </a:r>
            <a:r>
              <a:rPr lang="tr-TR" sz="2000" dirty="0" err="1" smtClean="0"/>
              <a:t>arasi</a:t>
            </a:r>
            <a:r>
              <a:rPr lang="tr-TR" sz="2000" dirty="0" smtClean="0"/>
              <a:t>=");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(c);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// Program </a:t>
            </a:r>
            <a:r>
              <a:rPr lang="tr-TR" sz="2000" dirty="0" err="1" smtClean="0"/>
              <a:t>burda</a:t>
            </a:r>
            <a:r>
              <a:rPr lang="tr-TR" sz="2000" dirty="0" smtClean="0"/>
              <a:t> kilitleniyor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while</a:t>
            </a:r>
            <a:r>
              <a:rPr lang="tr-TR" sz="2000" dirty="0" smtClean="0"/>
              <a:t>(</a:t>
            </a:r>
            <a:r>
              <a:rPr lang="tr-TR" sz="2000" dirty="0" err="1" smtClean="0"/>
              <a:t>true</a:t>
            </a:r>
            <a:r>
              <a:rPr lang="tr-TR" sz="20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}</a:t>
            </a:r>
            <a:endParaRPr lang="tr-TR" sz="2000" dirty="0" smtClean="0"/>
          </a:p>
          <a:p>
            <a:pPr marL="1444752" lvl="3" indent="0">
              <a:lnSpc>
                <a:spcPct val="150000"/>
              </a:lnSpc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31105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310896"/>
            <a:ext cx="11356848" cy="6466421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4000" i="0" dirty="0" err="1" smtClean="0"/>
              <a:t>String’in</a:t>
            </a:r>
            <a:r>
              <a:rPr lang="tr-TR" sz="4000" i="0" dirty="0" smtClean="0"/>
              <a:t> Tümünü Küçük veya Büyük Karakterler Dönüştürmek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 smtClean="0"/>
              <a:t>Bir </a:t>
            </a:r>
            <a:r>
              <a:rPr lang="tr-TR" sz="2800" i="0" dirty="0" err="1" smtClean="0"/>
              <a:t>string</a:t>
            </a:r>
            <a:r>
              <a:rPr lang="tr-TR" sz="2800" i="0" dirty="0" smtClean="0"/>
              <a:t> içerisinde karakterlerin tamamını büyük harflere veya küçük harflere çevirmek için sırasıyla </a:t>
            </a:r>
            <a:r>
              <a:rPr lang="tr-TR" sz="2800" b="1" dirty="0" err="1" smtClean="0"/>
              <a:t>toLowerCase</a:t>
            </a:r>
            <a:r>
              <a:rPr lang="tr-TR" sz="2800" b="1" dirty="0" smtClean="0"/>
              <a:t>()</a:t>
            </a:r>
            <a:r>
              <a:rPr lang="tr-TR" sz="2800" i="0" dirty="0" smtClean="0"/>
              <a:t> ve </a:t>
            </a:r>
            <a:r>
              <a:rPr lang="tr-TR" sz="2800" b="1" dirty="0" err="1" smtClean="0"/>
              <a:t>toUpperCase</a:t>
            </a:r>
            <a:r>
              <a:rPr lang="tr-TR" sz="2800" b="1" dirty="0" smtClean="0"/>
              <a:t>()</a:t>
            </a:r>
            <a:r>
              <a:rPr lang="tr-TR" sz="2800" i="0" dirty="0" smtClean="0"/>
              <a:t> fonksiyonları kullanılır.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4182152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 numCol="2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/*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String’ler</a:t>
            </a:r>
            <a:r>
              <a:rPr lang="tr-TR" sz="2000" dirty="0" smtClean="0"/>
              <a:t> ile işlemler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içerisindeki karakterlerin büyük veya küçük harflere çevrilmesi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*/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</a:t>
            </a:r>
            <a:r>
              <a:rPr lang="tr-TR" sz="2000" dirty="0" err="1" smtClean="0"/>
              <a:t>ornekString</a:t>
            </a:r>
            <a:r>
              <a:rPr lang="tr-TR" sz="2000" dirty="0" smtClean="0"/>
              <a:t> = "BUYUK ve </a:t>
            </a:r>
            <a:r>
              <a:rPr lang="tr-TR" sz="2000" dirty="0" err="1" smtClean="0"/>
              <a:t>kucuk</a:t>
            </a:r>
            <a:r>
              <a:rPr lang="tr-TR" sz="2000" dirty="0" smtClean="0"/>
              <a:t> </a:t>
            </a:r>
            <a:r>
              <a:rPr lang="tr-TR" sz="2000" dirty="0" err="1" smtClean="0"/>
              <a:t>HaRfLeR</a:t>
            </a:r>
            <a:r>
              <a:rPr lang="tr-TR" sz="2000" dirty="0" smtClean="0"/>
              <a:t>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setup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	</a:t>
            </a:r>
            <a:r>
              <a:rPr lang="tr-TR" sz="2000" dirty="0" err="1" smtClean="0"/>
              <a:t>Serial.begin</a:t>
            </a:r>
            <a:r>
              <a:rPr lang="tr-TR" sz="2000" dirty="0" smtClean="0"/>
              <a:t>(9600);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}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loop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</a:t>
            </a:r>
            <a:r>
              <a:rPr lang="tr-TR" sz="2000" dirty="0" err="1" smtClean="0"/>
              <a:t>ornekString</a:t>
            </a:r>
            <a:r>
              <a:rPr lang="tr-TR" sz="20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ornekString.toLowerCase</a:t>
            </a:r>
            <a:r>
              <a:rPr lang="tr-TR" sz="2000" dirty="0" smtClean="0"/>
              <a:t>(); //</a:t>
            </a:r>
            <a:r>
              <a:rPr lang="tr-TR" sz="2000" dirty="0" err="1" smtClean="0"/>
              <a:t>ornekString</a:t>
            </a:r>
            <a:r>
              <a:rPr lang="tr-TR" sz="2000" dirty="0" smtClean="0"/>
              <a:t> "</a:t>
            </a:r>
            <a:r>
              <a:rPr lang="tr-TR" sz="2000" dirty="0" err="1" smtClean="0"/>
              <a:t>buyuk</a:t>
            </a:r>
            <a:r>
              <a:rPr lang="tr-TR" sz="2000" dirty="0" smtClean="0"/>
              <a:t> ve </a:t>
            </a:r>
            <a:r>
              <a:rPr lang="tr-TR" sz="2000" dirty="0" err="1" smtClean="0"/>
              <a:t>kucuk</a:t>
            </a:r>
            <a:r>
              <a:rPr lang="tr-TR" sz="2000" dirty="0" smtClean="0"/>
              <a:t> harfler" olur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</a:t>
            </a:r>
            <a:r>
              <a:rPr lang="tr-TR" sz="2000" dirty="0" err="1" smtClean="0"/>
              <a:t>ornekString</a:t>
            </a:r>
            <a:r>
              <a:rPr lang="tr-TR" sz="20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ornekString.toUpperCase</a:t>
            </a:r>
            <a:r>
              <a:rPr lang="tr-TR" sz="2000" dirty="0" smtClean="0"/>
              <a:t>(); //</a:t>
            </a:r>
            <a:r>
              <a:rPr lang="tr-TR" sz="2000" dirty="0" err="1" smtClean="0"/>
              <a:t>ornekString</a:t>
            </a:r>
            <a:r>
              <a:rPr lang="tr-TR" sz="2000" dirty="0" smtClean="0"/>
              <a:t> "BUYUK VE KUCUK HARFLER" olur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</a:t>
            </a:r>
            <a:r>
              <a:rPr lang="tr-TR" sz="2000" dirty="0" err="1" smtClean="0"/>
              <a:t>ornekString</a:t>
            </a:r>
            <a:r>
              <a:rPr lang="tr-TR" sz="20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// Program </a:t>
            </a:r>
            <a:r>
              <a:rPr lang="tr-TR" sz="2000" dirty="0" err="1" smtClean="0"/>
              <a:t>burda</a:t>
            </a:r>
            <a:r>
              <a:rPr lang="tr-TR" sz="2000" dirty="0" smtClean="0"/>
              <a:t> kilitleniyor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while</a:t>
            </a:r>
            <a:r>
              <a:rPr lang="tr-TR" sz="2000" dirty="0" smtClean="0"/>
              <a:t>(</a:t>
            </a:r>
            <a:r>
              <a:rPr lang="tr-TR" sz="2000" dirty="0" err="1" smtClean="0"/>
              <a:t>true</a:t>
            </a:r>
            <a:r>
              <a:rPr lang="tr-TR" sz="20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}</a:t>
            </a:r>
            <a:endParaRPr lang="tr-TR" sz="2000" dirty="0" smtClean="0"/>
          </a:p>
          <a:p>
            <a:pPr marL="1444752" lvl="3" indent="0">
              <a:lnSpc>
                <a:spcPct val="150000"/>
              </a:lnSpc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00706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1536192"/>
            <a:ext cx="11356848" cy="524112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4000" i="0" dirty="0" err="1" smtClean="0"/>
              <a:t>String</a:t>
            </a:r>
            <a:r>
              <a:rPr lang="tr-TR" sz="4000" i="0" dirty="0" smtClean="0"/>
              <a:t> İçerisindeki Boşlukları Kaldırmak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 smtClean="0"/>
              <a:t>Bir </a:t>
            </a:r>
            <a:r>
              <a:rPr lang="tr-TR" sz="2800" i="0" dirty="0" err="1" smtClean="0"/>
              <a:t>string</a:t>
            </a:r>
            <a:r>
              <a:rPr lang="tr-TR" sz="2800" i="0" dirty="0" smtClean="0"/>
              <a:t> içerisinde boşlukların silinmesi için </a:t>
            </a:r>
            <a:r>
              <a:rPr lang="tr-TR" sz="2800" b="1" dirty="0" err="1" smtClean="0"/>
              <a:t>trim</a:t>
            </a:r>
            <a:r>
              <a:rPr lang="tr-TR" sz="2800" b="1" dirty="0" smtClean="0"/>
              <a:t>() </a:t>
            </a:r>
            <a:r>
              <a:rPr lang="tr-TR" sz="2800" i="0" dirty="0" smtClean="0"/>
              <a:t>fonksiyonu kullanılır.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15879391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 numCol="1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/*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String’ler</a:t>
            </a:r>
            <a:r>
              <a:rPr lang="tr-TR" sz="2000" dirty="0" smtClean="0"/>
              <a:t> ile işlemler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Trim</a:t>
            </a:r>
            <a:r>
              <a:rPr lang="tr-TR" sz="2000" dirty="0" smtClean="0"/>
              <a:t>() fonksiyonu ile </a:t>
            </a:r>
            <a:r>
              <a:rPr lang="tr-TR" sz="2000" dirty="0" err="1" smtClean="0"/>
              <a:t>string</a:t>
            </a:r>
            <a:r>
              <a:rPr lang="tr-TR" sz="2000" dirty="0" smtClean="0"/>
              <a:t> başında ve sonundaki boşlukların kaldırılması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*/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a= "        </a:t>
            </a:r>
            <a:r>
              <a:rPr lang="tr-TR" sz="2000" dirty="0" err="1" smtClean="0"/>
              <a:t>Arduino</a:t>
            </a:r>
            <a:r>
              <a:rPr lang="tr-TR" sz="2000" dirty="0" smtClean="0"/>
              <a:t> </a:t>
            </a:r>
            <a:r>
              <a:rPr lang="tr-TR" sz="2000" dirty="0" err="1" smtClean="0"/>
              <a:t>string</a:t>
            </a:r>
            <a:r>
              <a:rPr lang="tr-TR" sz="2000" dirty="0" smtClean="0"/>
              <a:t> fonksiyonları          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b;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setup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	</a:t>
            </a:r>
            <a:r>
              <a:rPr lang="tr-TR" sz="2000" dirty="0" err="1" smtClean="0"/>
              <a:t>Serial.begin</a:t>
            </a:r>
            <a:r>
              <a:rPr lang="tr-TR" sz="2000" dirty="0" smtClean="0"/>
              <a:t>(9600);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}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loop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(a); //orijinal </a:t>
            </a:r>
            <a:r>
              <a:rPr lang="tr-TR" sz="2000" dirty="0" err="1" smtClean="0"/>
              <a:t>string</a:t>
            </a: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a.trim</a:t>
            </a:r>
            <a:r>
              <a:rPr lang="tr-TR" sz="2000" dirty="0" smtClean="0"/>
              <a:t>();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(a); //</a:t>
            </a:r>
            <a:r>
              <a:rPr lang="tr-TR" sz="2000" dirty="0" err="1" smtClean="0"/>
              <a:t>string</a:t>
            </a:r>
            <a:r>
              <a:rPr lang="tr-TR" sz="2000" dirty="0" smtClean="0"/>
              <a:t> başında ve sonundaki boşluklar </a:t>
            </a:r>
            <a:r>
              <a:rPr lang="tr-TR" sz="2000" dirty="0" err="1" smtClean="0"/>
              <a:t>karldırılmış</a:t>
            </a:r>
            <a:r>
              <a:rPr lang="tr-TR" sz="2000" dirty="0" smtClean="0"/>
              <a:t> hali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// Program </a:t>
            </a:r>
            <a:r>
              <a:rPr lang="tr-TR" sz="2000" dirty="0" err="1" smtClean="0"/>
              <a:t>burda</a:t>
            </a:r>
            <a:r>
              <a:rPr lang="tr-TR" sz="2000" dirty="0" smtClean="0"/>
              <a:t> kilitleniyor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while</a:t>
            </a:r>
            <a:r>
              <a:rPr lang="tr-TR" sz="2000" dirty="0" smtClean="0"/>
              <a:t>(</a:t>
            </a:r>
            <a:r>
              <a:rPr lang="tr-TR" sz="2000" dirty="0" err="1" smtClean="0"/>
              <a:t>true</a:t>
            </a:r>
            <a:r>
              <a:rPr lang="tr-TR" sz="20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}</a:t>
            </a:r>
            <a:endParaRPr lang="tr-TR" sz="2000" dirty="0" smtClean="0"/>
          </a:p>
          <a:p>
            <a:pPr marL="1444752" lvl="3" indent="0">
              <a:lnSpc>
                <a:spcPct val="150000"/>
              </a:lnSpc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9196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Karakter Dizileri ve </a:t>
            </a:r>
            <a:r>
              <a:rPr lang="tr-TR" dirty="0" err="1" smtClean="0"/>
              <a:t>String’ler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89529"/>
            <a:ext cx="10158984" cy="5387789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Birden fazla karakter içeren kelime ve cümle yapılarını tutmaya yarayan değişken tiplerine karakter dizisi denir.</a:t>
            </a:r>
          </a:p>
          <a:p>
            <a:pPr lvl="1"/>
            <a:r>
              <a:rPr lang="tr-TR" sz="3200" dirty="0" smtClean="0"/>
              <a:t>Ör:</a:t>
            </a:r>
          </a:p>
          <a:p>
            <a:pPr marL="987552" lvl="2" indent="0">
              <a:buNone/>
            </a:pPr>
            <a:r>
              <a:rPr lang="tr-TR" sz="3000" dirty="0"/>
              <a:t>	</a:t>
            </a:r>
            <a:r>
              <a:rPr lang="tr-TR" sz="3000" dirty="0" err="1" smtClean="0"/>
              <a:t>char</a:t>
            </a:r>
            <a:r>
              <a:rPr lang="tr-TR" sz="3000" dirty="0" smtClean="0"/>
              <a:t> </a:t>
            </a:r>
            <a:r>
              <a:rPr lang="tr-TR" sz="3000" dirty="0" err="1" smtClean="0"/>
              <a:t>karakterDizisi</a:t>
            </a:r>
            <a:r>
              <a:rPr lang="tr-TR" sz="3000" dirty="0" smtClean="0"/>
              <a:t>[] = "</a:t>
            </a:r>
            <a:r>
              <a:rPr lang="tr-TR" sz="3000" dirty="0" err="1" smtClean="0"/>
              <a:t>Arduino</a:t>
            </a:r>
            <a:r>
              <a:rPr lang="tr-TR" sz="3000" dirty="0" smtClean="0"/>
              <a:t>";</a:t>
            </a:r>
          </a:p>
          <a:p>
            <a:pPr marL="987552" lvl="2" indent="0">
              <a:buNone/>
            </a:pPr>
            <a:r>
              <a:rPr lang="tr-TR" sz="3000" dirty="0" err="1" smtClean="0"/>
              <a:t>Arduino</a:t>
            </a:r>
            <a:r>
              <a:rPr lang="tr-TR" sz="3000" dirty="0" smtClean="0"/>
              <a:t> belleğinde bu karakter dizisi şu şekilde yer alır.</a:t>
            </a:r>
          </a:p>
          <a:p>
            <a:pPr marL="987552" lvl="2" indent="0">
              <a:buNone/>
            </a:pPr>
            <a:endParaRPr lang="tr-TR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260116"/>
              </p:ext>
            </p:extLst>
          </p:nvPr>
        </p:nvGraphicFramePr>
        <p:xfrm>
          <a:off x="2452624" y="4322402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[0]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[1]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[2]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[3]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[4]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[5]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[6]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[7]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‘A’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‘R’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‘D’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‘U’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‘I’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‘N’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‘O’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‘/0’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603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310896"/>
            <a:ext cx="11356848" cy="6466421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4000" i="0" dirty="0" err="1" smtClean="0"/>
              <a:t>String’in</a:t>
            </a:r>
            <a:r>
              <a:rPr lang="tr-TR" sz="4000" i="0" dirty="0" smtClean="0"/>
              <a:t> İçerisindeki Karakterin Sırasını Öğrenmek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 smtClean="0"/>
              <a:t>Bir </a:t>
            </a:r>
            <a:r>
              <a:rPr lang="tr-TR" sz="2800" i="0" dirty="0" err="1" smtClean="0"/>
              <a:t>string</a:t>
            </a:r>
            <a:r>
              <a:rPr lang="tr-TR" sz="2800" i="0" dirty="0" smtClean="0"/>
              <a:t> içerisinde belirli karakterlerin ilk bulunduğu yerin indis numarasını elde edilmesi için </a:t>
            </a:r>
            <a:r>
              <a:rPr lang="tr-TR" sz="2800" b="1" dirty="0" err="1" smtClean="0"/>
              <a:t>indexOf</a:t>
            </a:r>
            <a:r>
              <a:rPr lang="tr-TR" sz="2800" b="1" dirty="0" smtClean="0"/>
              <a:t>() </a:t>
            </a:r>
            <a:r>
              <a:rPr lang="tr-TR" sz="2800" i="0" dirty="0" smtClean="0"/>
              <a:t>fonksiyonu kullanılır. Bu fonksiyon ilgili karaktere rastlanılan yerin indisini döndürür. Eğer verilen karaktere rastlanılan 2. veya daha sonraki yerlerin indisi bulunmak isteniyorsa bu </a:t>
            </a:r>
            <a:r>
              <a:rPr lang="tr-TR" sz="2800" b="1" dirty="0" err="1" smtClean="0"/>
              <a:t>indexOf</a:t>
            </a:r>
            <a:r>
              <a:rPr lang="tr-TR" sz="2800" b="1" dirty="0" smtClean="0"/>
              <a:t>() </a:t>
            </a:r>
            <a:r>
              <a:rPr lang="tr-TR" sz="2800" i="0" dirty="0" smtClean="0"/>
              <a:t>fonksiyonuna parametre olarak verilecek bir ofset değeriyle sağlanabilir. Ofset değeri olarak karakterin </a:t>
            </a:r>
            <a:r>
              <a:rPr lang="tr-TR" sz="2800" b="1" dirty="0" err="1" smtClean="0"/>
              <a:t>indexOf</a:t>
            </a:r>
            <a:r>
              <a:rPr lang="tr-TR" sz="2800" b="1" dirty="0" smtClean="0"/>
              <a:t>() </a:t>
            </a:r>
            <a:r>
              <a:rPr lang="tr-TR" sz="2800" i="0" dirty="0" smtClean="0"/>
              <a:t> fonksiyonu ile bulunmuş olan indis numarasının bir fazlasını vererek aramanın son bulunan indisten bir sonraki karakterden başlamasını sağlayabilir.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195669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 numCol="1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200" i="0" dirty="0" err="1" smtClean="0"/>
              <a:t>String</a:t>
            </a:r>
            <a:r>
              <a:rPr lang="tr-TR" sz="3200" i="0" dirty="0" smtClean="0"/>
              <a:t> </a:t>
            </a:r>
            <a:r>
              <a:rPr lang="tr-TR" sz="3200" i="0" dirty="0" err="1" smtClean="0"/>
              <a:t>ornekString</a:t>
            </a:r>
            <a:r>
              <a:rPr lang="tr-TR" sz="3200" i="0" dirty="0" smtClean="0"/>
              <a:t> = "</a:t>
            </a:r>
            <a:r>
              <a:rPr lang="tr-TR" sz="3200" i="0" dirty="0" err="1" smtClean="0"/>
              <a:t>Arduino</a:t>
            </a:r>
            <a:r>
              <a:rPr lang="tr-TR" sz="3200" i="0" dirty="0" smtClean="0"/>
              <a:t> ile programlama yapmak çok güzel!";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200" i="0" dirty="0" err="1"/>
              <a:t>i</a:t>
            </a:r>
            <a:r>
              <a:rPr lang="tr-TR" sz="3200" i="0" dirty="0" err="1" smtClean="0"/>
              <a:t>nt</a:t>
            </a:r>
            <a:r>
              <a:rPr lang="tr-TR" sz="3200" i="0" dirty="0" smtClean="0"/>
              <a:t> </a:t>
            </a:r>
            <a:r>
              <a:rPr lang="tr-TR" sz="3200" i="0" dirty="0" err="1" smtClean="0"/>
              <a:t>birinciIndisDegeri</a:t>
            </a:r>
            <a:r>
              <a:rPr lang="tr-TR" sz="3200" i="0" dirty="0" smtClean="0"/>
              <a:t>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200" i="0" dirty="0" err="1" smtClean="0"/>
              <a:t>int</a:t>
            </a:r>
            <a:r>
              <a:rPr lang="tr-TR" sz="3200" i="0" dirty="0" smtClean="0"/>
              <a:t> </a:t>
            </a:r>
            <a:r>
              <a:rPr lang="tr-TR" sz="3200" i="0" dirty="0" err="1" smtClean="0"/>
              <a:t>ikinciIndisDegeri</a:t>
            </a:r>
            <a:r>
              <a:rPr lang="tr-TR" sz="3200" i="0" dirty="0" smtClean="0"/>
              <a:t>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3200" i="0" dirty="0" smtClean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200" i="0" dirty="0" smtClean="0"/>
              <a:t>// </a:t>
            </a:r>
            <a:r>
              <a:rPr lang="tr-TR" sz="3200" i="0" dirty="0" err="1" smtClean="0"/>
              <a:t>birinciIndisDegeri</a:t>
            </a:r>
            <a:r>
              <a:rPr lang="tr-TR" sz="3200" i="0" dirty="0" smtClean="0"/>
              <a:t> 6 değerini alacaktır.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200" i="0" dirty="0" err="1" smtClean="0"/>
              <a:t>birinciIndisDegeri</a:t>
            </a:r>
            <a:r>
              <a:rPr lang="tr-TR" sz="3200" i="0" dirty="0" smtClean="0"/>
              <a:t> = </a:t>
            </a:r>
            <a:r>
              <a:rPr lang="tr-TR" sz="3200" i="0" dirty="0" err="1" smtClean="0"/>
              <a:t>ornekString.indexOf</a:t>
            </a:r>
            <a:r>
              <a:rPr lang="tr-TR" sz="3200" i="0" dirty="0" smtClean="0"/>
              <a:t>(‘o’);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32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200" i="0" dirty="0" smtClean="0"/>
              <a:t>//</a:t>
            </a:r>
            <a:r>
              <a:rPr lang="tr-TR" sz="3200" i="0" dirty="0" err="1" smtClean="0"/>
              <a:t>ikiciIndisDegeri</a:t>
            </a:r>
            <a:r>
              <a:rPr lang="tr-TR" sz="3200" i="0" dirty="0" smtClean="0"/>
              <a:t> 33 değerini alacaktır.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3200" i="0" dirty="0" err="1" smtClean="0"/>
              <a:t>ikiciIndisDegeri</a:t>
            </a:r>
            <a:r>
              <a:rPr lang="tr-TR" sz="3200" i="0" dirty="0" smtClean="0"/>
              <a:t> = </a:t>
            </a:r>
            <a:r>
              <a:rPr lang="tr-TR" sz="3200" i="0" dirty="0" err="1" smtClean="0"/>
              <a:t>ornekString.indexOf</a:t>
            </a:r>
            <a:r>
              <a:rPr lang="tr-TR" sz="3200" i="0" dirty="0" smtClean="0"/>
              <a:t>(‘o’, </a:t>
            </a:r>
            <a:r>
              <a:rPr lang="tr-TR" sz="3200" i="0" dirty="0" err="1" smtClean="0"/>
              <a:t>birinciIndisDegeri</a:t>
            </a:r>
            <a:r>
              <a:rPr lang="tr-TR" sz="3200" i="0" dirty="0" smtClean="0"/>
              <a:t> + 1);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3600" i="0" dirty="0"/>
          </a:p>
        </p:txBody>
      </p:sp>
    </p:spTree>
    <p:extLst>
      <p:ext uri="{BB962C8B-B14F-4D97-AF65-F5344CB8AC3E}">
        <p14:creationId xmlns:p14="http://schemas.microsoft.com/office/powerpoint/2010/main" val="3299840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2376" y="0"/>
            <a:ext cx="114696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b="1" dirty="0" err="1"/>
              <a:t>indexOf</a:t>
            </a:r>
            <a:r>
              <a:rPr lang="tr-TR" sz="2000" b="1" dirty="0"/>
              <a:t>() </a:t>
            </a:r>
            <a:r>
              <a:rPr lang="tr-TR" sz="2000" dirty="0"/>
              <a:t>fonksiyonu ile sadece belirli bir karakter değil belirli bir </a:t>
            </a:r>
            <a:r>
              <a:rPr lang="tr-TR" sz="2000" dirty="0" err="1"/>
              <a:t>string</a:t>
            </a:r>
            <a:r>
              <a:rPr lang="tr-TR" sz="2000" dirty="0"/>
              <a:t> de başka bir </a:t>
            </a:r>
            <a:r>
              <a:rPr lang="tr-TR" sz="2000" dirty="0" err="1"/>
              <a:t>string</a:t>
            </a:r>
            <a:r>
              <a:rPr lang="tr-TR" sz="2000" dirty="0"/>
              <a:t> içerisinde aranabilir</a:t>
            </a:r>
            <a:r>
              <a:rPr lang="tr-TR" sz="2000" dirty="0" smtClean="0"/>
              <a:t>.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b="1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</a:t>
            </a:r>
            <a:r>
              <a:rPr lang="tr-TR" sz="2000" dirty="0" err="1" smtClean="0"/>
              <a:t>ornekString</a:t>
            </a:r>
            <a:r>
              <a:rPr lang="tr-TR" sz="2000" dirty="0" smtClean="0"/>
              <a:t> = "</a:t>
            </a:r>
            <a:r>
              <a:rPr lang="tr-TR" sz="2000" dirty="0" err="1" smtClean="0"/>
              <a:t>Arduino</a:t>
            </a:r>
            <a:r>
              <a:rPr lang="tr-TR" sz="2000" dirty="0" smtClean="0"/>
              <a:t> ile programlama yapmak çok güzel!";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int</a:t>
            </a:r>
            <a:r>
              <a:rPr lang="tr-TR" sz="2000" dirty="0" smtClean="0"/>
              <a:t> </a:t>
            </a:r>
            <a:r>
              <a:rPr lang="tr-TR" sz="2000" dirty="0" err="1" smtClean="0"/>
              <a:t>birinciIndisDegeri</a:t>
            </a:r>
            <a:r>
              <a:rPr lang="tr-TR" sz="2000" dirty="0" smtClean="0"/>
              <a:t>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int</a:t>
            </a:r>
            <a:r>
              <a:rPr lang="tr-TR" sz="2000" dirty="0" smtClean="0"/>
              <a:t> </a:t>
            </a:r>
            <a:r>
              <a:rPr lang="tr-TR" sz="2000" dirty="0" err="1" smtClean="0"/>
              <a:t>ikinciIndisDegeri</a:t>
            </a:r>
            <a:r>
              <a:rPr lang="tr-TR" sz="2000" dirty="0" smtClean="0"/>
              <a:t>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birinciIndisDegeri</a:t>
            </a:r>
            <a:r>
              <a:rPr lang="tr-TR" sz="2000" dirty="0" smtClean="0"/>
              <a:t> = </a:t>
            </a:r>
            <a:r>
              <a:rPr lang="tr-TR" sz="2000" dirty="0" err="1" smtClean="0"/>
              <a:t>ornekString.indexOf</a:t>
            </a:r>
            <a:r>
              <a:rPr lang="tr-TR" sz="2000" dirty="0" smtClean="0"/>
              <a:t>("</a:t>
            </a:r>
            <a:r>
              <a:rPr lang="tr-TR" sz="2000" dirty="0" err="1" smtClean="0"/>
              <a:t>ma</a:t>
            </a:r>
            <a:r>
              <a:rPr lang="tr-TR" sz="2000" dirty="0" smtClean="0"/>
              <a:t>");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ikinciIndisDegeri</a:t>
            </a:r>
            <a:r>
              <a:rPr lang="tr-TR" sz="2000" dirty="0" smtClean="0"/>
              <a:t> = </a:t>
            </a:r>
            <a:r>
              <a:rPr lang="tr-TR" sz="2000" dirty="0" err="1" smtClean="0"/>
              <a:t>ornekString.indexOf</a:t>
            </a:r>
            <a:r>
              <a:rPr lang="tr-TR" sz="2000" dirty="0" smtClean="0"/>
              <a:t>("</a:t>
            </a:r>
            <a:r>
              <a:rPr lang="tr-TR" sz="2000" dirty="0" err="1" smtClean="0"/>
              <a:t>ma</a:t>
            </a:r>
            <a:r>
              <a:rPr lang="tr-TR" sz="2000" dirty="0" smtClean="0"/>
              <a:t>", </a:t>
            </a:r>
            <a:r>
              <a:rPr lang="tr-TR" sz="2000" dirty="0" err="1" smtClean="0"/>
              <a:t>birinciIndısDegeri</a:t>
            </a:r>
            <a:r>
              <a:rPr lang="tr-TR" sz="2000" dirty="0" smtClean="0"/>
              <a:t> + 1);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Arama işlemine baştan sona </a:t>
            </a:r>
            <a:r>
              <a:rPr lang="tr-TR" sz="2000" dirty="0" err="1" smtClean="0"/>
              <a:t>değilde</a:t>
            </a:r>
            <a:r>
              <a:rPr lang="tr-TR" sz="2000" dirty="0" smtClean="0"/>
              <a:t> sondan başa doğru yapılması isteniyorsa </a:t>
            </a:r>
            <a:r>
              <a:rPr lang="tr-TR" sz="2000" b="1" i="1" dirty="0" err="1" smtClean="0"/>
              <a:t>lastIndexOf</a:t>
            </a:r>
            <a:r>
              <a:rPr lang="tr-TR" sz="2000" b="1" i="1" dirty="0" smtClean="0"/>
              <a:t>()</a:t>
            </a:r>
            <a:r>
              <a:rPr lang="tr-TR" sz="2000" dirty="0" smtClean="0"/>
              <a:t> fonksiyonu kullanılır.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015257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 numCol="3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/*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String’ler</a:t>
            </a:r>
            <a:r>
              <a:rPr lang="tr-TR" sz="2000" dirty="0" smtClean="0"/>
              <a:t> ile işlemler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IndexOf</a:t>
            </a:r>
            <a:r>
              <a:rPr lang="tr-TR" sz="2000" dirty="0" smtClean="0"/>
              <a:t>() fonksiyonu ile bir </a:t>
            </a:r>
            <a:r>
              <a:rPr lang="tr-TR" sz="2000" dirty="0" err="1" smtClean="0"/>
              <a:t>string</a:t>
            </a:r>
            <a:r>
              <a:rPr lang="tr-TR" sz="2000" dirty="0" smtClean="0"/>
              <a:t> içinde başka bir karakter veya </a:t>
            </a:r>
            <a:r>
              <a:rPr lang="tr-TR" sz="2000" dirty="0" err="1" smtClean="0"/>
              <a:t>string’in</a:t>
            </a:r>
            <a:r>
              <a:rPr lang="tr-TR" sz="2000" dirty="0" smtClean="0"/>
              <a:t> bulunduğu yerin indisinin else edilmesi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*/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setup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	</a:t>
            </a:r>
            <a:r>
              <a:rPr lang="tr-TR" sz="2000" dirty="0" err="1" smtClean="0"/>
              <a:t>Serial.begin</a:t>
            </a:r>
            <a:r>
              <a:rPr lang="tr-TR" sz="2000" dirty="0" smtClean="0"/>
              <a:t>(9600);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	</a:t>
            </a:r>
            <a:r>
              <a:rPr lang="tr-TR" sz="2000" dirty="0" err="1" smtClean="0"/>
              <a:t>Serial.println</a:t>
            </a:r>
            <a:r>
              <a:rPr lang="tr-TR" sz="2000" dirty="0" smtClean="0"/>
              <a:t>("</a:t>
            </a:r>
            <a:r>
              <a:rPr lang="tr-TR" sz="2000" dirty="0" err="1" smtClean="0"/>
              <a:t>String</a:t>
            </a:r>
            <a:r>
              <a:rPr lang="tr-TR" sz="2000" dirty="0" smtClean="0"/>
              <a:t> </a:t>
            </a:r>
            <a:r>
              <a:rPr lang="tr-TR" sz="2000" dirty="0" err="1" smtClean="0"/>
              <a:t>indexOf</a:t>
            </a:r>
            <a:r>
              <a:rPr lang="tr-TR" sz="2000" dirty="0" smtClean="0"/>
              <a:t>() ve </a:t>
            </a:r>
            <a:r>
              <a:rPr lang="tr-TR" sz="2000" dirty="0" err="1" smtClean="0"/>
              <a:t>lastIndexOf</a:t>
            </a:r>
            <a:r>
              <a:rPr lang="tr-TR" sz="2000" dirty="0" smtClean="0"/>
              <a:t>() fonksiyonları");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}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loop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//</a:t>
            </a:r>
            <a:r>
              <a:rPr lang="tr-TR" sz="2000" dirty="0" err="1" smtClean="0"/>
              <a:t>indexOf</a:t>
            </a:r>
            <a:r>
              <a:rPr lang="tr-TR" sz="2000" dirty="0" smtClean="0"/>
              <a:t>() fonksiyonu belirli bir karakterin </a:t>
            </a:r>
            <a:r>
              <a:rPr lang="tr-TR" sz="2000" dirty="0" err="1" smtClean="0"/>
              <a:t>string</a:t>
            </a:r>
            <a:r>
              <a:rPr lang="tr-TR" sz="2000" dirty="0" smtClean="0"/>
              <a:t> içindeki yerinin indis değerini döndürür.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</a:t>
            </a:r>
            <a:r>
              <a:rPr lang="tr-TR" sz="2000" dirty="0" err="1" smtClean="0"/>
              <a:t>ornekString</a:t>
            </a:r>
            <a:r>
              <a:rPr lang="tr-TR" sz="2000" dirty="0" smtClean="0"/>
              <a:t> = "</a:t>
            </a:r>
            <a:r>
              <a:rPr lang="tr-TR" sz="2000" dirty="0" err="1" smtClean="0"/>
              <a:t>Arduino</a:t>
            </a:r>
            <a:r>
              <a:rPr lang="tr-TR" sz="2000" dirty="0" smtClean="0"/>
              <a:t> ile programlama yapmak çok kolay!";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int</a:t>
            </a:r>
            <a:r>
              <a:rPr lang="tr-TR" sz="2000" dirty="0" smtClean="0"/>
              <a:t> </a:t>
            </a:r>
            <a:r>
              <a:rPr lang="tr-TR" sz="2000" dirty="0" err="1" smtClean="0"/>
              <a:t>birinciIndisDegeri</a:t>
            </a:r>
            <a:r>
              <a:rPr lang="tr-TR" sz="2000" dirty="0" smtClean="0"/>
              <a:t>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int</a:t>
            </a:r>
            <a:r>
              <a:rPr lang="tr-TR" sz="2000" dirty="0" smtClean="0"/>
              <a:t> </a:t>
            </a:r>
            <a:r>
              <a:rPr lang="tr-TR" sz="2000" dirty="0" err="1" smtClean="0"/>
              <a:t>ikinciIndisDegeri</a:t>
            </a:r>
            <a:r>
              <a:rPr lang="tr-TR" sz="2000" dirty="0" smtClean="0"/>
              <a:t>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birinciIndisDegeri</a:t>
            </a:r>
            <a:r>
              <a:rPr lang="tr-TR" sz="2000" dirty="0" smtClean="0"/>
              <a:t> = </a:t>
            </a:r>
            <a:r>
              <a:rPr lang="tr-TR" sz="2000" dirty="0" err="1" smtClean="0"/>
              <a:t>ornekString.indexOf</a:t>
            </a:r>
            <a:r>
              <a:rPr lang="tr-TR" sz="2000" dirty="0" smtClean="0"/>
              <a:t>(‘o’);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</a:t>
            </a:r>
            <a:r>
              <a:rPr lang="tr-TR" sz="2000" dirty="0" smtClean="0"/>
              <a:t>("o karakterinin 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</a:t>
            </a:r>
            <a:r>
              <a:rPr lang="tr-TR" sz="2000" dirty="0" err="1" smtClean="0"/>
              <a:t>ornekString</a:t>
            </a:r>
            <a:r>
              <a:rPr lang="tr-TR" sz="20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</a:t>
            </a:r>
            <a:r>
              <a:rPr lang="tr-TR" sz="2000" dirty="0" smtClean="0"/>
              <a:t>(" içinde ilk bulunduğu yerin indisi:");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</a:t>
            </a:r>
            <a:r>
              <a:rPr lang="tr-TR" sz="2000" dirty="0" err="1" smtClean="0"/>
              <a:t>birinciIndisDegeri</a:t>
            </a:r>
            <a:r>
              <a:rPr lang="tr-TR" sz="20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ikinciIndisDegeri</a:t>
            </a:r>
            <a:r>
              <a:rPr lang="tr-TR" sz="2000" dirty="0" smtClean="0"/>
              <a:t> = </a:t>
            </a:r>
            <a:r>
              <a:rPr lang="tr-TR" sz="2000" dirty="0" err="1" smtClean="0"/>
              <a:t>ornekString.indexOf</a:t>
            </a:r>
            <a:r>
              <a:rPr lang="tr-TR" sz="2000" dirty="0" smtClean="0"/>
              <a:t>(‘o’, birinciIndisDegeri+1</a:t>
            </a:r>
            <a:r>
              <a:rPr lang="tr-TR" sz="2000" smtClean="0"/>
              <a:t>); //</a:t>
            </a:r>
            <a:r>
              <a:rPr lang="tr-TR" sz="2000" dirty="0" smtClean="0"/>
              <a:t>Programı </a:t>
            </a:r>
            <a:r>
              <a:rPr lang="tr-TR" sz="2000" dirty="0" err="1" smtClean="0"/>
              <a:t>burda</a:t>
            </a:r>
            <a:r>
              <a:rPr lang="tr-TR" sz="2000" dirty="0" smtClean="0"/>
              <a:t> kilitliyoruz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while</a:t>
            </a:r>
            <a:r>
              <a:rPr lang="tr-TR" sz="2000" dirty="0" smtClean="0"/>
              <a:t>(</a:t>
            </a:r>
            <a:r>
              <a:rPr lang="tr-TR" sz="2000" dirty="0" err="1" smtClean="0"/>
              <a:t>true</a:t>
            </a:r>
            <a:r>
              <a:rPr lang="tr-TR" sz="20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}</a:t>
            </a:r>
            <a:endParaRPr lang="tr-TR" sz="2000" dirty="0" smtClean="0"/>
          </a:p>
          <a:p>
            <a:pPr marL="1444752" lvl="3" indent="0">
              <a:lnSpc>
                <a:spcPct val="150000"/>
              </a:lnSpc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655581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310896"/>
            <a:ext cx="11356848" cy="6466421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4000" i="0" dirty="0" err="1" smtClean="0"/>
              <a:t>String’in</a:t>
            </a:r>
            <a:r>
              <a:rPr lang="tr-TR" sz="4000" i="0" dirty="0" smtClean="0"/>
              <a:t> İçerisindeki </a:t>
            </a:r>
            <a:r>
              <a:rPr lang="tr-TR" sz="4000" i="0" dirty="0" smtClean="0"/>
              <a:t>Belirli Karakter veya </a:t>
            </a:r>
            <a:r>
              <a:rPr lang="tr-TR" sz="4000" i="0" dirty="0" err="1" smtClean="0"/>
              <a:t>String’lerin</a:t>
            </a:r>
            <a:r>
              <a:rPr lang="tr-TR" sz="4000" i="0" dirty="0" smtClean="0"/>
              <a:t> Başkalarıyla Değiştirilmesi</a:t>
            </a:r>
            <a:endParaRPr lang="tr-TR" sz="4000" i="0" dirty="0" smtClean="0"/>
          </a:p>
          <a:p>
            <a:pPr marL="0" lvl="3" indent="0">
              <a:lnSpc>
                <a:spcPct val="150000"/>
              </a:lnSpc>
              <a:buNone/>
            </a:pPr>
            <a:r>
              <a:rPr lang="tr-TR" sz="2800" i="0" dirty="0" smtClean="0"/>
              <a:t>Kelime işlemcilerimizde sıkça </a:t>
            </a:r>
            <a:r>
              <a:rPr lang="tr-TR" sz="2800" i="0" dirty="0" err="1" smtClean="0"/>
              <a:t>kullanıdığımız</a:t>
            </a:r>
            <a:r>
              <a:rPr lang="tr-TR" sz="2800" i="0" dirty="0" smtClean="0"/>
              <a:t> bul ve değiştir (</a:t>
            </a:r>
            <a:r>
              <a:rPr lang="tr-TR" sz="2800" i="0" dirty="0" err="1" smtClean="0"/>
              <a:t>Find</a:t>
            </a:r>
            <a:r>
              <a:rPr lang="tr-TR" sz="2800" i="0" dirty="0" smtClean="0"/>
              <a:t> </a:t>
            </a:r>
            <a:r>
              <a:rPr lang="tr-TR" sz="2800" i="0" dirty="0" err="1" smtClean="0"/>
              <a:t>and</a:t>
            </a:r>
            <a:r>
              <a:rPr lang="tr-TR" sz="2800" i="0" dirty="0" smtClean="0"/>
              <a:t> </a:t>
            </a:r>
            <a:r>
              <a:rPr lang="tr-TR" sz="2800" i="0" dirty="0" err="1" smtClean="0"/>
              <a:t>Replace</a:t>
            </a:r>
            <a:r>
              <a:rPr lang="tr-TR" sz="2800" i="0" dirty="0" smtClean="0"/>
              <a:t>) özelliğinin </a:t>
            </a:r>
            <a:r>
              <a:rPr lang="tr-TR" sz="2800" i="0" dirty="0" err="1" smtClean="0"/>
              <a:t>String’lere</a:t>
            </a:r>
            <a:r>
              <a:rPr lang="tr-TR" sz="2800" i="0" dirty="0" smtClean="0"/>
              <a:t> uyarlaması olan </a:t>
            </a:r>
            <a:r>
              <a:rPr lang="tr-TR" sz="2800" i="0" dirty="0" err="1" smtClean="0"/>
              <a:t>replace</a:t>
            </a:r>
            <a:r>
              <a:rPr lang="tr-TR" sz="2800" i="0" dirty="0" smtClean="0"/>
              <a:t>() fonksiyonu ile benzer işlemleri gerçekleştirebiliriz.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8002280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 numCol="1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/*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String’ler</a:t>
            </a:r>
            <a:r>
              <a:rPr lang="tr-TR" sz="2000" dirty="0" smtClean="0"/>
              <a:t> ile işlemler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Replace</a:t>
            </a:r>
            <a:r>
              <a:rPr lang="tr-TR" sz="2000" dirty="0" smtClean="0"/>
              <a:t>() </a:t>
            </a:r>
            <a:r>
              <a:rPr lang="tr-TR" sz="2000" dirty="0" smtClean="0"/>
              <a:t>fonksiyonu ile </a:t>
            </a:r>
            <a:r>
              <a:rPr lang="tr-TR" sz="2000" dirty="0" smtClean="0"/>
              <a:t>içerisindeki belirli bir karakter bir başkası ile değiştirilebilir.</a:t>
            </a: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*/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setup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	</a:t>
            </a:r>
            <a:r>
              <a:rPr lang="tr-TR" sz="2000" dirty="0" err="1" smtClean="0"/>
              <a:t>Serial.begin</a:t>
            </a:r>
            <a:r>
              <a:rPr lang="tr-TR" sz="2000" dirty="0" smtClean="0"/>
              <a:t>(9600);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}</a:t>
            </a: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void</a:t>
            </a:r>
            <a:r>
              <a:rPr lang="tr-TR" sz="2000" dirty="0" smtClean="0"/>
              <a:t> </a:t>
            </a:r>
            <a:r>
              <a:rPr lang="tr-TR" sz="2000" dirty="0" err="1" smtClean="0"/>
              <a:t>loop</a:t>
            </a:r>
            <a:r>
              <a:rPr lang="tr-TR" sz="20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String</a:t>
            </a:r>
            <a:r>
              <a:rPr lang="tr-TR" sz="2000" dirty="0" smtClean="0"/>
              <a:t> ornekString1 </a:t>
            </a:r>
            <a:r>
              <a:rPr lang="tr-TR" sz="2000" dirty="0" smtClean="0"/>
              <a:t>= </a:t>
            </a:r>
            <a:r>
              <a:rPr lang="tr-TR" sz="2000" dirty="0" smtClean="0"/>
              <a:t>"</a:t>
            </a:r>
            <a:r>
              <a:rPr lang="tr-TR" sz="2000" dirty="0" err="1" smtClean="0"/>
              <a:t>a</a:t>
            </a:r>
            <a:r>
              <a:rPr lang="tr-TR" sz="2000" dirty="0" err="1" smtClean="0"/>
              <a:t>aBdCDe.eFg.h.i.A.B.Y</a:t>
            </a:r>
            <a:r>
              <a:rPr lang="tr-TR" sz="2000" dirty="0" smtClean="0"/>
              <a:t>.."; 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Serial.println</a:t>
            </a:r>
            <a:r>
              <a:rPr lang="tr-TR" sz="2000" dirty="0" smtClean="0"/>
              <a:t>(ornekString1);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ornekString1.replace('.',','); //nokta işaretleri, virgül işaretine çevriliyor.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Serial</a:t>
            </a:r>
            <a:r>
              <a:rPr lang="tr-TR" sz="2000" dirty="0" err="1" smtClean="0"/>
              <a:t>.println</a:t>
            </a:r>
            <a:r>
              <a:rPr lang="tr-TR" sz="2000" dirty="0" smtClean="0"/>
              <a:t>(ornekString1);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smtClean="0"/>
              <a:t>//Programı </a:t>
            </a:r>
            <a:r>
              <a:rPr lang="tr-TR" sz="2000" dirty="0" err="1" smtClean="0"/>
              <a:t>burda</a:t>
            </a:r>
            <a:r>
              <a:rPr lang="tr-TR" sz="2000" dirty="0" smtClean="0"/>
              <a:t> kilitliyoruz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 err="1" smtClean="0"/>
              <a:t>while</a:t>
            </a:r>
            <a:r>
              <a:rPr lang="tr-TR" sz="2000" dirty="0" smtClean="0"/>
              <a:t>(</a:t>
            </a:r>
            <a:r>
              <a:rPr lang="tr-TR" sz="2000" dirty="0" err="1" smtClean="0"/>
              <a:t>true</a:t>
            </a:r>
            <a:r>
              <a:rPr lang="tr-TR" sz="20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dirty="0"/>
              <a:t>}</a:t>
            </a:r>
            <a:endParaRPr lang="tr-TR" sz="2000" dirty="0" smtClean="0"/>
          </a:p>
          <a:p>
            <a:pPr marL="1444752" lvl="3" indent="0">
              <a:lnSpc>
                <a:spcPct val="150000"/>
              </a:lnSpc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76694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7552" lvl="2" indent="0">
              <a:lnSpc>
                <a:spcPct val="150000"/>
              </a:lnSpc>
              <a:buNone/>
            </a:pPr>
            <a:r>
              <a:rPr lang="tr-TR" sz="2800" dirty="0" smtClean="0"/>
              <a:t>Örnek'te de görüldüğü gibi </a:t>
            </a:r>
            <a:r>
              <a:rPr lang="tr-TR" sz="2800" dirty="0" err="1" smtClean="0"/>
              <a:t>Arduino</a:t>
            </a:r>
            <a:r>
              <a:rPr lang="tr-TR" sz="2800" dirty="0" smtClean="0"/>
              <a:t> kelimesi 7 karakterden oluştuğu halde bellekte 8 karakterlik yer kaplar. Bütün karakter dizilerinin sonuna ‘/0’ sonlandırma (ASCII 0) karakteri eklenir. Karakter dizisi karakterleri tek tek belirterek de tanımlanabilir. Bu durumda sonlandırma karakterinin de yazılması gerekir.</a:t>
            </a:r>
          </a:p>
          <a:p>
            <a:pPr marL="987552" lvl="2" indent="0">
              <a:lnSpc>
                <a:spcPct val="150000"/>
              </a:lnSpc>
              <a:buNone/>
            </a:pPr>
            <a:r>
              <a:rPr lang="tr-TR" sz="2800" dirty="0" smtClean="0"/>
              <a:t>Ör:</a:t>
            </a:r>
          </a:p>
          <a:p>
            <a:pPr marL="987552" lvl="2" indent="0">
              <a:lnSpc>
                <a:spcPct val="150000"/>
              </a:lnSpc>
              <a:buNone/>
            </a:pPr>
            <a:r>
              <a:rPr lang="tr-TR" sz="2800" dirty="0"/>
              <a:t>	</a:t>
            </a:r>
            <a:r>
              <a:rPr lang="tr-TR" sz="2800" dirty="0" err="1" smtClean="0"/>
              <a:t>char</a:t>
            </a:r>
            <a:r>
              <a:rPr lang="tr-TR" sz="2800" dirty="0" smtClean="0"/>
              <a:t> </a:t>
            </a:r>
            <a:r>
              <a:rPr lang="tr-TR" sz="2800" dirty="0" err="1" smtClean="0"/>
              <a:t>karakterDizisi</a:t>
            </a:r>
            <a:r>
              <a:rPr lang="tr-TR" sz="2800" dirty="0" smtClean="0"/>
              <a:t>[8] = {‘a’, ‘r’, ‘d’, ‘u’, ‘i’, ‘n’, ‘o’, ‘/0’};</a:t>
            </a:r>
          </a:p>
          <a:p>
            <a:pPr marL="987552" lvl="2" indent="0">
              <a:lnSpc>
                <a:spcPct val="150000"/>
              </a:lnSpc>
              <a:buNone/>
            </a:pPr>
            <a:r>
              <a:rPr lang="tr-TR" sz="2800" dirty="0"/>
              <a:t>	</a:t>
            </a:r>
            <a:endParaRPr lang="tr-TR" sz="2800" dirty="0" smtClean="0"/>
          </a:p>
          <a:p>
            <a:pPr marL="1444752" lvl="3" indent="0">
              <a:lnSpc>
                <a:spcPct val="150000"/>
              </a:lnSpc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54861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3464"/>
            <a:ext cx="9601200" cy="1485900"/>
          </a:xfrm>
        </p:spPr>
        <p:txBody>
          <a:bodyPr/>
          <a:lstStyle/>
          <a:p>
            <a:r>
              <a:rPr lang="tr-TR" dirty="0" err="1" smtClean="0"/>
              <a:t>String</a:t>
            </a:r>
            <a:r>
              <a:rPr lang="tr-TR" dirty="0" smtClean="0"/>
              <a:t> Fonksiyonlar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26414"/>
            <a:ext cx="10158984" cy="5387789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String</a:t>
            </a:r>
            <a:r>
              <a:rPr lang="tr-TR" sz="3200" dirty="0" smtClean="0"/>
              <a:t> tanımlama</a:t>
            </a:r>
          </a:p>
          <a:p>
            <a:pPr lvl="1"/>
            <a:r>
              <a:rPr lang="tr-TR" sz="3200" dirty="0" smtClean="0"/>
              <a:t>Programlarda kullanılacak </a:t>
            </a:r>
            <a:r>
              <a:rPr lang="tr-TR" sz="3200" b="1" dirty="0" err="1" smtClean="0"/>
              <a:t>string</a:t>
            </a:r>
            <a:r>
              <a:rPr lang="tr-TR" sz="3200" dirty="0" err="1" smtClean="0"/>
              <a:t>’ler</a:t>
            </a:r>
            <a:r>
              <a:rPr lang="tr-TR" sz="3200" dirty="0" smtClean="0"/>
              <a:t> diğer veri tiplerinde olduğu gibi tanımlanırlar</a:t>
            </a:r>
          </a:p>
          <a:p>
            <a:pPr marL="987552" lvl="2" indent="0">
              <a:buNone/>
            </a:pPr>
            <a:r>
              <a:rPr lang="tr-TR" sz="2800" dirty="0" smtClean="0"/>
              <a:t>Örnek:</a:t>
            </a:r>
          </a:p>
          <a:p>
            <a:pPr marL="987552" lvl="2" indent="0">
              <a:buNone/>
            </a:pPr>
            <a:endParaRPr lang="tr-TR" sz="2800" dirty="0" smtClean="0"/>
          </a:p>
          <a:p>
            <a:pPr marL="987552" lvl="2" indent="0">
              <a:buNone/>
            </a:pPr>
            <a:r>
              <a:rPr lang="tr-TR" sz="2800" dirty="0" err="1" smtClean="0"/>
              <a:t>String</a:t>
            </a:r>
            <a:r>
              <a:rPr lang="tr-TR" sz="2800" dirty="0" smtClean="0"/>
              <a:t> </a:t>
            </a:r>
            <a:r>
              <a:rPr lang="tr-TR" sz="2800" dirty="0" err="1" smtClean="0"/>
              <a:t>ornekString</a:t>
            </a:r>
            <a:r>
              <a:rPr lang="tr-TR" sz="2800" dirty="0" smtClean="0"/>
              <a:t> = </a:t>
            </a:r>
            <a:r>
              <a:rPr lang="tr-TR" sz="2800" dirty="0" err="1" smtClean="0"/>
              <a:t>String</a:t>
            </a:r>
            <a:r>
              <a:rPr lang="tr-TR" sz="2800" dirty="0" smtClean="0"/>
              <a:t>(13) ;</a:t>
            </a:r>
          </a:p>
          <a:p>
            <a:pPr marL="987552" lvl="2" indent="0">
              <a:buNone/>
            </a:pPr>
            <a:r>
              <a:rPr lang="tr-TR" sz="2800" dirty="0" err="1" smtClean="0"/>
              <a:t>ornekString</a:t>
            </a:r>
            <a:r>
              <a:rPr lang="tr-TR" sz="2800" dirty="0" smtClean="0"/>
              <a:t> = "13";</a:t>
            </a:r>
          </a:p>
          <a:p>
            <a:pPr marL="987552" lvl="2" indent="0">
              <a:buNone/>
            </a:pPr>
            <a:endParaRPr lang="tr-TR" sz="2800" dirty="0" smtClean="0"/>
          </a:p>
          <a:p>
            <a:pPr marL="987552" lvl="2" indent="0">
              <a:buNone/>
            </a:pPr>
            <a:r>
              <a:rPr lang="tr-TR" sz="3000" dirty="0" smtClean="0"/>
              <a:t>13 sayısı karakter dizisi haline dönüştürülüp </a:t>
            </a:r>
            <a:r>
              <a:rPr lang="tr-TR" sz="3000" b="1" i="1" dirty="0" err="1" smtClean="0"/>
              <a:t>ornekString</a:t>
            </a:r>
            <a:r>
              <a:rPr lang="tr-TR" sz="3000" dirty="0" smtClean="0"/>
              <a:t> değişkenine atılıyor. 13 sayısının "1" ve "3" olarak iki karaktere dönüştürülüp dizi oluşturuluyor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38993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err="1" smtClean="0"/>
              <a:t>String</a:t>
            </a:r>
            <a:r>
              <a:rPr lang="tr-TR" sz="2800" i="0" dirty="0" smtClean="0"/>
              <a:t> ornekString2 = </a:t>
            </a:r>
            <a:r>
              <a:rPr lang="tr-TR" sz="2800" i="0" dirty="0" err="1" smtClean="0"/>
              <a:t>String</a:t>
            </a:r>
            <a:r>
              <a:rPr lang="tr-TR" sz="2800" i="0" dirty="0" smtClean="0"/>
              <a:t> (12,HEX);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smtClean="0"/>
              <a:t>ornekString2 = "c" ;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smtClean="0"/>
              <a:t>ornekString2 adlı </a:t>
            </a:r>
            <a:r>
              <a:rPr lang="tr-TR" sz="2800" i="0" dirty="0" err="1" smtClean="0"/>
              <a:t>string’e</a:t>
            </a:r>
            <a:r>
              <a:rPr lang="tr-TR" sz="2800" i="0" dirty="0" smtClean="0"/>
              <a:t> 12 sayısının 16’lı tabandaki (</a:t>
            </a:r>
            <a:r>
              <a:rPr lang="tr-TR" sz="2800" i="0" dirty="0" err="1" smtClean="0"/>
              <a:t>hexadesimal</a:t>
            </a:r>
            <a:r>
              <a:rPr lang="tr-TR" sz="2800" i="0" dirty="0" smtClean="0"/>
              <a:t>) karşılığı olan c karakteri atanıyor.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err="1" smtClean="0"/>
              <a:t>String</a:t>
            </a:r>
            <a:r>
              <a:rPr lang="tr-TR" sz="2800" i="0" dirty="0" smtClean="0"/>
              <a:t> ornekString3 = </a:t>
            </a:r>
            <a:r>
              <a:rPr lang="tr-TR" sz="2800" i="0" dirty="0" err="1" smtClean="0"/>
              <a:t>String</a:t>
            </a:r>
            <a:r>
              <a:rPr lang="tr-TR" sz="2800" i="0" dirty="0" smtClean="0"/>
              <a:t>(13,BIN)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err="1" smtClean="0"/>
              <a:t>ornekString</a:t>
            </a:r>
            <a:r>
              <a:rPr lang="tr-TR" sz="2800" i="0" dirty="0" smtClean="0"/>
              <a:t> = "1101";</a:t>
            </a:r>
          </a:p>
          <a:p>
            <a:pPr marL="1444752" lvl="3" indent="0">
              <a:lnSpc>
                <a:spcPct val="150000"/>
              </a:lnSpc>
              <a:buNone/>
            </a:pPr>
            <a:r>
              <a:rPr lang="tr-TR" sz="2800" i="0" dirty="0" smtClean="0"/>
              <a:t>ornekString3 adlı değişkene 13 sayısının 2’li tabandaki (</a:t>
            </a:r>
            <a:r>
              <a:rPr lang="tr-TR" sz="2800" i="0" dirty="0" err="1" smtClean="0"/>
              <a:t>binary</a:t>
            </a:r>
            <a:r>
              <a:rPr lang="tr-TR" sz="2800" i="0" dirty="0" smtClean="0"/>
              <a:t>) karşılığı olan "1101" sayısı karakter dizisi şeklinde atanıyor.</a:t>
            </a:r>
            <a:endParaRPr lang="tr-TR" sz="2800" i="0" dirty="0"/>
          </a:p>
        </p:txBody>
      </p:sp>
    </p:spTree>
    <p:extLst>
      <p:ext uri="{BB962C8B-B14F-4D97-AF65-F5344CB8AC3E}">
        <p14:creationId xmlns:p14="http://schemas.microsoft.com/office/powerpoint/2010/main" val="3087197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04088" y="73152"/>
            <a:ext cx="11558016" cy="6704165"/>
          </a:xfrm>
          <a:prstGeom prst="rect">
            <a:avLst/>
          </a:prstGeom>
        </p:spPr>
        <p:txBody>
          <a:bodyPr numCol="2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2400" i="0" dirty="0" err="1" smtClean="0"/>
              <a:t>String</a:t>
            </a:r>
            <a:r>
              <a:rPr lang="tr-TR" sz="2400" i="0" dirty="0" smtClean="0"/>
              <a:t> bildirim örneği: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smtClean="0"/>
              <a:t>/*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err="1" smtClean="0"/>
              <a:t>String</a:t>
            </a:r>
            <a:r>
              <a:rPr lang="tr-TR" sz="2300" i="0" dirty="0" smtClean="0"/>
              <a:t> ile işlemler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smtClean="0"/>
              <a:t>Temel </a:t>
            </a:r>
            <a:r>
              <a:rPr lang="tr-TR" sz="2300" i="0" dirty="0" err="1" smtClean="0"/>
              <a:t>String</a:t>
            </a:r>
            <a:r>
              <a:rPr lang="tr-TR" sz="2300" i="0" dirty="0" smtClean="0"/>
              <a:t> İşlemleri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err="1" smtClean="0"/>
              <a:t>Stringlerin</a:t>
            </a:r>
            <a:r>
              <a:rPr lang="tr-TR" sz="2300" i="0" dirty="0" smtClean="0"/>
              <a:t> tanımlanması ve birbirine eklenmesi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smtClean="0"/>
              <a:t>*/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smtClean="0"/>
              <a:t>//</a:t>
            </a:r>
            <a:r>
              <a:rPr lang="tr-TR" sz="2300" i="0" dirty="0" err="1" smtClean="0"/>
              <a:t>String</a:t>
            </a:r>
            <a:r>
              <a:rPr lang="tr-TR" sz="2300" i="0" dirty="0" smtClean="0"/>
              <a:t> bildirimleri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err="1" smtClean="0"/>
              <a:t>String</a:t>
            </a:r>
            <a:r>
              <a:rPr lang="tr-TR" sz="2300" i="0" dirty="0" smtClean="0"/>
              <a:t> string1, string2, string3, </a:t>
            </a:r>
            <a:r>
              <a:rPr lang="tr-TR" sz="2300" i="0" dirty="0" err="1" smtClean="0"/>
              <a:t>stringToplam</a:t>
            </a:r>
            <a:r>
              <a:rPr lang="tr-TR" sz="2300" i="0" dirty="0" smtClean="0"/>
              <a:t>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3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err="1" smtClean="0"/>
              <a:t>void</a:t>
            </a:r>
            <a:r>
              <a:rPr lang="tr-TR" sz="2300" i="0" dirty="0" smtClean="0"/>
              <a:t> </a:t>
            </a:r>
            <a:r>
              <a:rPr lang="tr-TR" sz="2300" i="0" dirty="0" err="1" smtClean="0"/>
              <a:t>setup</a:t>
            </a:r>
            <a:r>
              <a:rPr lang="tr-TR" sz="2300" i="0" dirty="0" smtClean="0"/>
              <a:t>()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smtClean="0"/>
              <a:t>{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/>
              <a:t>	</a:t>
            </a:r>
            <a:r>
              <a:rPr lang="tr-TR" sz="2300" i="0" dirty="0" err="1" smtClean="0"/>
              <a:t>Serial.begin</a:t>
            </a:r>
            <a:r>
              <a:rPr lang="tr-TR" sz="2300" i="0" dirty="0" smtClean="0"/>
              <a:t>(9600);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/>
              <a:t>	</a:t>
            </a:r>
            <a:r>
              <a:rPr lang="tr-TR" sz="2300" i="0" dirty="0" smtClean="0"/>
              <a:t>string1 = </a:t>
            </a:r>
            <a:r>
              <a:rPr lang="tr-TR" sz="2300" i="0" dirty="0" err="1" smtClean="0"/>
              <a:t>String</a:t>
            </a:r>
            <a:r>
              <a:rPr lang="tr-TR" sz="2300" i="0" dirty="0" smtClean="0"/>
              <a:t>(13);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/>
              <a:t>	</a:t>
            </a:r>
            <a:r>
              <a:rPr lang="tr-TR" sz="2300" i="0" dirty="0" smtClean="0"/>
              <a:t>string2 = </a:t>
            </a:r>
            <a:r>
              <a:rPr lang="tr-TR" sz="2300" i="0" dirty="0" err="1" smtClean="0"/>
              <a:t>String</a:t>
            </a:r>
            <a:r>
              <a:rPr lang="tr-TR" sz="2300" i="0" dirty="0" smtClean="0"/>
              <a:t>(12,HEX);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/>
              <a:t>	</a:t>
            </a:r>
            <a:r>
              <a:rPr lang="tr-TR" sz="2300" i="0" dirty="0" smtClean="0"/>
              <a:t>string3 = </a:t>
            </a:r>
            <a:r>
              <a:rPr lang="tr-TR" sz="2300" i="0" dirty="0" err="1" smtClean="0"/>
              <a:t>String</a:t>
            </a:r>
            <a:r>
              <a:rPr lang="tr-TR" sz="2300" i="0" dirty="0" smtClean="0"/>
              <a:t>(15,BIN);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/>
              <a:t>	</a:t>
            </a:r>
            <a:r>
              <a:rPr lang="tr-TR" sz="2300" i="0" dirty="0" err="1" smtClean="0"/>
              <a:t>Serial.println</a:t>
            </a:r>
            <a:r>
              <a:rPr lang="tr-TR" sz="2300" i="0" dirty="0" smtClean="0"/>
              <a:t>("</a:t>
            </a:r>
            <a:r>
              <a:rPr lang="tr-TR" sz="2300" i="0" dirty="0" err="1" smtClean="0"/>
              <a:t>String</a:t>
            </a:r>
            <a:r>
              <a:rPr lang="tr-TR" sz="2300" i="0" dirty="0" smtClean="0"/>
              <a:t> işlemleri");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smtClean="0"/>
              <a:t>}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err="1" smtClean="0"/>
              <a:t>void</a:t>
            </a:r>
            <a:r>
              <a:rPr lang="tr-TR" sz="2300" i="0" dirty="0" smtClean="0"/>
              <a:t> </a:t>
            </a:r>
            <a:r>
              <a:rPr lang="tr-TR" sz="2300" i="0" dirty="0" err="1" smtClean="0"/>
              <a:t>loop</a:t>
            </a:r>
            <a:r>
              <a:rPr lang="tr-TR" sz="2300" i="0" dirty="0" smtClean="0"/>
              <a:t>()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smtClean="0"/>
              <a:t>{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/>
              <a:t>	</a:t>
            </a:r>
            <a:r>
              <a:rPr lang="tr-TR" sz="2300" i="0" dirty="0" err="1" smtClean="0"/>
              <a:t>Serial.print</a:t>
            </a:r>
            <a:r>
              <a:rPr lang="tr-TR" sz="2300" i="0" dirty="0" smtClean="0"/>
              <a:t>("1.string:");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/>
              <a:t>	</a:t>
            </a:r>
            <a:r>
              <a:rPr lang="tr-TR" sz="2300" i="0" dirty="0" err="1" smtClean="0"/>
              <a:t>Serial.println</a:t>
            </a:r>
            <a:r>
              <a:rPr lang="tr-TR" sz="2300" i="0" dirty="0" smtClean="0"/>
              <a:t>(string1);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/>
              <a:t>	</a:t>
            </a:r>
            <a:r>
              <a:rPr lang="tr-TR" sz="2300" i="0" dirty="0" err="1"/>
              <a:t>Serial.print</a:t>
            </a:r>
            <a:r>
              <a:rPr lang="tr-TR" sz="2300" i="0" dirty="0" smtClean="0"/>
              <a:t>("2.string</a:t>
            </a:r>
            <a:r>
              <a:rPr lang="tr-TR" sz="2300" i="0" dirty="0"/>
              <a:t>:");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/>
              <a:t>	</a:t>
            </a:r>
            <a:r>
              <a:rPr lang="tr-TR" sz="2300" i="0" dirty="0" err="1" smtClean="0"/>
              <a:t>Serial.println</a:t>
            </a:r>
            <a:r>
              <a:rPr lang="tr-TR" sz="2300" i="0" dirty="0" smtClean="0"/>
              <a:t>(string2);</a:t>
            </a:r>
            <a:endParaRPr lang="tr-TR" sz="2300" i="0" dirty="0"/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smtClean="0"/>
              <a:t>	</a:t>
            </a:r>
            <a:r>
              <a:rPr lang="tr-TR" sz="2300" i="0" dirty="0" err="1" smtClean="0"/>
              <a:t>Serial.print</a:t>
            </a:r>
            <a:r>
              <a:rPr lang="tr-TR" sz="2300" i="0" dirty="0" smtClean="0"/>
              <a:t>("3.string</a:t>
            </a:r>
            <a:r>
              <a:rPr lang="tr-TR" sz="2300" i="0" dirty="0"/>
              <a:t>:");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/>
              <a:t>	</a:t>
            </a:r>
            <a:r>
              <a:rPr lang="tr-TR" sz="2300" i="0" dirty="0" err="1" smtClean="0"/>
              <a:t>Serial.println</a:t>
            </a:r>
            <a:r>
              <a:rPr lang="tr-TR" sz="2300" i="0" dirty="0" smtClean="0"/>
              <a:t>(string3);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err="1" smtClean="0"/>
              <a:t>stringToplam</a:t>
            </a:r>
            <a:r>
              <a:rPr lang="tr-TR" sz="2300" i="0" dirty="0" smtClean="0"/>
              <a:t> = "</a:t>
            </a:r>
            <a:r>
              <a:rPr lang="tr-TR" sz="2300" i="0" dirty="0" err="1" smtClean="0"/>
              <a:t>String</a:t>
            </a:r>
            <a:r>
              <a:rPr lang="tr-TR" sz="2300" i="0" dirty="0" smtClean="0"/>
              <a:t> birleştirme – 1. </a:t>
            </a:r>
            <a:r>
              <a:rPr lang="tr-TR" sz="2300" i="0" dirty="0" err="1" smtClean="0"/>
              <a:t>string</a:t>
            </a:r>
            <a:r>
              <a:rPr lang="tr-TR" sz="2300" i="0" dirty="0" smtClean="0"/>
              <a:t>:" + string1 + " 2. </a:t>
            </a:r>
            <a:r>
              <a:rPr lang="tr-TR" sz="2300" i="0" dirty="0" err="1" smtClean="0"/>
              <a:t>string</a:t>
            </a:r>
            <a:r>
              <a:rPr lang="tr-TR" sz="2300" i="0" dirty="0" smtClean="0"/>
              <a:t>:" + string2+ " 3. </a:t>
            </a:r>
            <a:r>
              <a:rPr lang="tr-TR" sz="2300" i="0" dirty="0" err="1" smtClean="0"/>
              <a:t>string</a:t>
            </a:r>
            <a:r>
              <a:rPr lang="tr-TR" sz="2300" i="0" dirty="0" smtClean="0"/>
              <a:t>:" + string3;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smtClean="0"/>
              <a:t>// programı </a:t>
            </a:r>
            <a:r>
              <a:rPr lang="tr-TR" sz="2300" i="0" dirty="0" err="1" smtClean="0"/>
              <a:t>burda</a:t>
            </a:r>
            <a:r>
              <a:rPr lang="tr-TR" sz="2300" i="0" dirty="0" smtClean="0"/>
              <a:t> kilitliyoruz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 err="1" smtClean="0"/>
              <a:t>while</a:t>
            </a:r>
            <a:r>
              <a:rPr lang="tr-TR" sz="2300" i="0" dirty="0" smtClean="0"/>
              <a:t> (</a:t>
            </a:r>
            <a:r>
              <a:rPr lang="tr-TR" sz="2300" i="0" dirty="0" err="1" smtClean="0"/>
              <a:t>true</a:t>
            </a:r>
            <a:r>
              <a:rPr lang="tr-TR" sz="2300" i="0" dirty="0" smtClean="0"/>
              <a:t>);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300" i="0" dirty="0"/>
              <a:t>}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300" i="0" dirty="0"/>
          </a:p>
        </p:txBody>
      </p:sp>
    </p:spTree>
    <p:extLst>
      <p:ext uri="{BB962C8B-B14F-4D97-AF65-F5344CB8AC3E}">
        <p14:creationId xmlns:p14="http://schemas.microsoft.com/office/powerpoint/2010/main" val="3687908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740664" y="1234440"/>
            <a:ext cx="11356848" cy="5542877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lnSpc>
                <a:spcPct val="150000"/>
              </a:lnSpc>
              <a:buNone/>
            </a:pPr>
            <a:r>
              <a:rPr lang="tr-TR" sz="3600" b="1" i="0" u="sng" dirty="0" err="1" smtClean="0"/>
              <a:t>String</a:t>
            </a:r>
            <a:r>
              <a:rPr lang="tr-TR" sz="3600" b="1" i="0" u="sng" dirty="0" smtClean="0"/>
              <a:t> Boyutunu Öğrenmek: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tr-TR" sz="3600" i="0" dirty="0" smtClean="0"/>
              <a:t>Bir </a:t>
            </a:r>
            <a:r>
              <a:rPr lang="tr-TR" sz="3600" i="0" dirty="0" err="1" smtClean="0"/>
              <a:t>string</a:t>
            </a:r>
            <a:r>
              <a:rPr lang="tr-TR" sz="3600" i="0" dirty="0" smtClean="0"/>
              <a:t> boyutunu öğrenmek için </a:t>
            </a:r>
            <a:r>
              <a:rPr lang="tr-TR" sz="3600" b="1" dirty="0" err="1" smtClean="0"/>
              <a:t>length</a:t>
            </a:r>
            <a:r>
              <a:rPr lang="tr-TR" sz="3600" b="1" dirty="0" smtClean="0"/>
              <a:t>()</a:t>
            </a:r>
            <a:r>
              <a:rPr lang="tr-TR" sz="3600" i="0" dirty="0" smtClean="0"/>
              <a:t> fonksiyonu kullanılmaktadır. Döndürülen boyut </a:t>
            </a:r>
            <a:r>
              <a:rPr lang="tr-TR" sz="3600" i="0" dirty="0" err="1" smtClean="0"/>
              <a:t>string</a:t>
            </a:r>
            <a:r>
              <a:rPr lang="tr-TR" sz="3600" i="0" dirty="0" smtClean="0"/>
              <a:t> içerisindeki karakter sayısına eşittir (sonlandırma karakteri hariç).</a:t>
            </a:r>
            <a:endParaRPr lang="tr-TR" sz="3600" i="0" dirty="0"/>
          </a:p>
        </p:txBody>
      </p:sp>
    </p:spTree>
    <p:extLst>
      <p:ext uri="{BB962C8B-B14F-4D97-AF65-F5344CB8AC3E}">
        <p14:creationId xmlns:p14="http://schemas.microsoft.com/office/powerpoint/2010/main" val="197908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0664" y="73152"/>
            <a:ext cx="11356848" cy="6704165"/>
          </a:xfrm>
          <a:prstGeom prst="rect">
            <a:avLst/>
          </a:prstGeom>
        </p:spPr>
        <p:txBody>
          <a:bodyPr numCol="2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/>
              <a:t>/*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String’ler</a:t>
            </a:r>
            <a:r>
              <a:rPr lang="tr-TR" sz="2400" dirty="0" smtClean="0"/>
              <a:t> ile işlemler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/>
              <a:t>Temel </a:t>
            </a:r>
            <a:r>
              <a:rPr lang="tr-TR" sz="2400" dirty="0" err="1" smtClean="0"/>
              <a:t>String</a:t>
            </a:r>
            <a:r>
              <a:rPr lang="tr-TR" sz="2400" dirty="0" smtClean="0"/>
              <a:t> </a:t>
            </a:r>
            <a:r>
              <a:rPr lang="tr-TR" sz="2400" dirty="0" err="1" smtClean="0"/>
              <a:t>İşlmeleri</a:t>
            </a:r>
            <a:endParaRPr lang="tr-TR" sz="24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/>
              <a:t>l</a:t>
            </a:r>
            <a:r>
              <a:rPr lang="tr-TR" sz="2400" dirty="0" err="1" smtClean="0"/>
              <a:t>ength</a:t>
            </a:r>
            <a:r>
              <a:rPr lang="tr-TR" sz="2400" dirty="0" smtClean="0"/>
              <a:t>() fonksiyonu ile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string’lerin</a:t>
            </a:r>
            <a:r>
              <a:rPr lang="tr-TR" sz="2400" dirty="0"/>
              <a:t> </a:t>
            </a:r>
            <a:r>
              <a:rPr lang="tr-TR" sz="2400" dirty="0" smtClean="0"/>
              <a:t>boyutlarının elde edilmesi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/>
              <a:t>*/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/>
              <a:t>//</a:t>
            </a:r>
            <a:r>
              <a:rPr lang="tr-TR" sz="2400" dirty="0" err="1" smtClean="0"/>
              <a:t>String</a:t>
            </a:r>
            <a:r>
              <a:rPr lang="tr-TR" sz="2400" dirty="0" smtClean="0"/>
              <a:t> bildirimleri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String</a:t>
            </a:r>
            <a:r>
              <a:rPr lang="tr-TR" sz="2400" dirty="0" smtClean="0"/>
              <a:t> ornekString1 = "</a:t>
            </a:r>
            <a:r>
              <a:rPr lang="tr-TR" sz="2400" dirty="0" err="1" smtClean="0"/>
              <a:t>Arduino</a:t>
            </a:r>
            <a:r>
              <a:rPr lang="tr-TR" sz="2400" dirty="0" smtClean="0"/>
              <a:t>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String</a:t>
            </a:r>
            <a:r>
              <a:rPr lang="tr-TR" sz="2400" dirty="0" smtClean="0"/>
              <a:t> ornekString2 = "ile programlama";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String</a:t>
            </a:r>
            <a:r>
              <a:rPr lang="tr-TR" sz="2400" dirty="0" smtClean="0"/>
              <a:t> ornekString3 = "</a:t>
            </a:r>
            <a:r>
              <a:rPr lang="tr-TR" sz="2400" dirty="0" err="1" smtClean="0"/>
              <a:t>cok</a:t>
            </a:r>
            <a:r>
              <a:rPr lang="tr-TR" sz="2400" dirty="0" smtClean="0"/>
              <a:t> zevkli!";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void</a:t>
            </a:r>
            <a:r>
              <a:rPr lang="tr-TR" sz="2400" dirty="0" smtClean="0"/>
              <a:t> </a:t>
            </a:r>
            <a:r>
              <a:rPr lang="tr-TR" sz="2400" dirty="0" err="1" smtClean="0"/>
              <a:t>setup</a:t>
            </a:r>
            <a:r>
              <a:rPr lang="tr-TR" sz="24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Serial.begin</a:t>
            </a:r>
            <a:r>
              <a:rPr lang="tr-TR" sz="2400" dirty="0" smtClean="0"/>
              <a:t>(9600);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/>
              <a:t>}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err="1" smtClean="0"/>
              <a:t>void</a:t>
            </a:r>
            <a:r>
              <a:rPr lang="tr-TR" sz="2400" dirty="0" smtClean="0"/>
              <a:t> </a:t>
            </a:r>
            <a:r>
              <a:rPr lang="tr-TR" sz="2400" dirty="0" err="1" smtClean="0"/>
              <a:t>loop</a:t>
            </a:r>
            <a:r>
              <a:rPr lang="tr-TR" sz="2400" dirty="0" smtClean="0"/>
              <a:t>() {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Serial.print</a:t>
            </a:r>
            <a:r>
              <a:rPr lang="tr-TR" sz="2400" dirty="0" smtClean="0"/>
              <a:t>(ornekString1);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Serial.print</a:t>
            </a:r>
            <a:r>
              <a:rPr lang="tr-TR" sz="2400" dirty="0" smtClean="0"/>
              <a:t>(" </a:t>
            </a:r>
            <a:r>
              <a:rPr lang="tr-TR" sz="2400" dirty="0" err="1" smtClean="0"/>
              <a:t>string’inin</a:t>
            </a:r>
            <a:r>
              <a:rPr lang="tr-TR" sz="2400" dirty="0" smtClean="0"/>
              <a:t> boyutu: 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Serial.println</a:t>
            </a:r>
            <a:r>
              <a:rPr lang="tr-TR" sz="2400" dirty="0" smtClean="0"/>
              <a:t>(ornekString1.length());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4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 smtClean="0"/>
              <a:t>	</a:t>
            </a:r>
            <a:r>
              <a:rPr lang="tr-TR" sz="2400" dirty="0" err="1" smtClean="0"/>
              <a:t>Serial.print</a:t>
            </a:r>
            <a:r>
              <a:rPr lang="tr-TR" sz="2400" dirty="0" smtClean="0"/>
              <a:t>(ornekString2);</a:t>
            </a:r>
            <a:endParaRPr lang="tr-TR" sz="24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/>
              <a:t>Serial.print</a:t>
            </a:r>
            <a:r>
              <a:rPr lang="tr-TR" sz="2400" dirty="0"/>
              <a:t>(" </a:t>
            </a:r>
            <a:r>
              <a:rPr lang="tr-TR" sz="2400" dirty="0" err="1"/>
              <a:t>string’inin</a:t>
            </a:r>
            <a:r>
              <a:rPr lang="tr-TR" sz="2400" dirty="0"/>
              <a:t> boyutu: 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Serial.println</a:t>
            </a:r>
            <a:r>
              <a:rPr lang="tr-TR" sz="2400" dirty="0" smtClean="0"/>
              <a:t>(ornekString2.length());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4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Serial.print</a:t>
            </a:r>
            <a:r>
              <a:rPr lang="tr-TR" sz="2400" dirty="0" smtClean="0"/>
              <a:t>(ornekString3);</a:t>
            </a:r>
            <a:endParaRPr lang="tr-TR" sz="24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/>
              <a:t>Serial.print</a:t>
            </a:r>
            <a:r>
              <a:rPr lang="tr-TR" sz="2400" dirty="0"/>
              <a:t>(" </a:t>
            </a:r>
            <a:r>
              <a:rPr lang="tr-TR" sz="2400" dirty="0" err="1"/>
              <a:t>string’inin</a:t>
            </a:r>
            <a:r>
              <a:rPr lang="tr-TR" sz="2400" dirty="0"/>
              <a:t> boyutu: ");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Serial.println</a:t>
            </a:r>
            <a:r>
              <a:rPr lang="tr-TR" sz="2400" dirty="0" smtClean="0"/>
              <a:t>(ornekString3.length());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r-TR" sz="2400" dirty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	</a:t>
            </a:r>
            <a:r>
              <a:rPr lang="tr-TR" sz="2400" dirty="0" err="1" smtClean="0"/>
              <a:t>while</a:t>
            </a:r>
            <a:r>
              <a:rPr lang="tr-TR" sz="2400" dirty="0" smtClean="0"/>
              <a:t>(</a:t>
            </a:r>
            <a:r>
              <a:rPr lang="tr-TR" sz="2400" dirty="0" err="1" smtClean="0"/>
              <a:t>true</a:t>
            </a:r>
            <a:r>
              <a:rPr lang="tr-TR" sz="2400" dirty="0" smtClean="0"/>
              <a:t>);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dirty="0"/>
              <a:t>}</a:t>
            </a:r>
            <a:endParaRPr lang="tr-TR" sz="2400" dirty="0" smtClean="0"/>
          </a:p>
          <a:p>
            <a:pPr marL="1444752" lvl="3" indent="0">
              <a:lnSpc>
                <a:spcPct val="150000"/>
              </a:lnSpc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9387051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1E48DA62AC0E448C956EB14F38CE2B" ma:contentTypeVersion="" ma:contentTypeDescription="Create a new document." ma:contentTypeScope="" ma:versionID="14a9abc1860c1877134030c7048ee5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9AC80-B36C-4587-B77E-C851CC83018E}"/>
</file>

<file path=customXml/itemProps2.xml><?xml version="1.0" encoding="utf-8"?>
<ds:datastoreItem xmlns:ds="http://schemas.openxmlformats.org/officeDocument/2006/customXml" ds:itemID="{50837F29-A893-4010-85DF-64C542EE49C8}"/>
</file>

<file path=customXml/itemProps3.xml><?xml version="1.0" encoding="utf-8"?>
<ds:datastoreItem xmlns:ds="http://schemas.openxmlformats.org/officeDocument/2006/customXml" ds:itemID="{AB0FC7F7-D951-4193-BB5B-C26A6A33A47B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1471</TotalTime>
  <Words>1431</Words>
  <Application>Microsoft Office PowerPoint</Application>
  <PresentationFormat>Widescreen</PresentationFormat>
  <Paragraphs>448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Franklin Gothic Book</vt:lpstr>
      <vt:lpstr>Wingdings</vt:lpstr>
      <vt:lpstr>Crop</vt:lpstr>
      <vt:lpstr>Doğu Akdeniz Üniversitesi Bilgisayar Ve Teknoloji Yüksek Okulu</vt:lpstr>
      <vt:lpstr>Dersin Amacı</vt:lpstr>
      <vt:lpstr>Karakter Dizileri ve String’ler</vt:lpstr>
      <vt:lpstr>PowerPoint Presentation</vt:lpstr>
      <vt:lpstr>String Fonksiyonlar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Doğu Akdeniz Üniversitesi Bilgisayar ve Teknoloji Yüksek Okulu</dc:title>
  <dc:creator>Ali Ozcanli</dc:creator>
  <cp:lastModifiedBy>user</cp:lastModifiedBy>
  <cp:revision>80</cp:revision>
  <dcterms:created xsi:type="dcterms:W3CDTF">2016-05-11T11:38:11Z</dcterms:created>
  <dcterms:modified xsi:type="dcterms:W3CDTF">2017-10-11T14:09:10Z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0x010100F41E48DA62AC0E448C956EB14F38CE2B</vt:lpwstr>
  </property>
</Properties>
</file>