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EF3A8-E3A2-4FB2-BAA2-55F5C6C62166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25944-5E14-42A8-8110-E5F5E215DF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64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25944-5E14-42A8-8110-E5F5E215DF7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32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FCBB-17D4-448A-A980-0E905CF67180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71DA-87C3-4C26-A0DB-F82C87750867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HASTA BAŞI MONİTÖR CİHAZI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306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75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Yoğun Bakım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6205"/>
            <a:ext cx="6457625" cy="484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6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Teknik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43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/>
              <a:t>Renkli hasta başı monitör aşağıdaki teknik şartları taşımalıdır.</a:t>
            </a:r>
          </a:p>
          <a:p>
            <a:pPr lvl="1"/>
            <a:r>
              <a:rPr lang="tr-TR" sz="2200" dirty="0" smtClean="0"/>
              <a:t>Renkli </a:t>
            </a:r>
            <a:r>
              <a:rPr lang="tr-TR" sz="2200" dirty="0"/>
              <a:t>hasta başı monitörü, en az 640*480 çözünürlükte renkli TFT </a:t>
            </a:r>
            <a:r>
              <a:rPr lang="tr-TR" sz="2200" dirty="0" smtClean="0"/>
              <a:t>ekrandan oluşmalı </a:t>
            </a:r>
            <a:r>
              <a:rPr lang="tr-TR" sz="2200" dirty="0"/>
              <a:t>ve mikro bilgisayar denetimli olmalıdır.</a:t>
            </a:r>
          </a:p>
          <a:p>
            <a:pPr lvl="1"/>
            <a:r>
              <a:rPr lang="tr-TR" sz="2200" dirty="0" smtClean="0"/>
              <a:t>Monitör </a:t>
            </a:r>
            <a:r>
              <a:rPr lang="tr-TR" sz="2200" dirty="0"/>
              <a:t>aynı anda en az 6 dalga formunu ve ölçülen tüm hasta </a:t>
            </a:r>
            <a:r>
              <a:rPr lang="tr-TR" sz="2200" dirty="0" smtClean="0"/>
              <a:t>parametrelerini görüntüleyebilmelidir</a:t>
            </a:r>
            <a:r>
              <a:rPr lang="tr-TR" sz="2200" dirty="0"/>
              <a:t>. Dalga formları istenen renkte seçilebilmelidir.</a:t>
            </a:r>
          </a:p>
          <a:p>
            <a:pPr lvl="1"/>
            <a:r>
              <a:rPr lang="tr-TR" sz="2200" dirty="0" smtClean="0"/>
              <a:t>Monitör </a:t>
            </a:r>
            <a:r>
              <a:rPr lang="tr-TR" sz="2200" dirty="0"/>
              <a:t>220V/50Hz şehir şebeke cereyanı ile çalışmalıdır. Ayrıca </a:t>
            </a:r>
            <a:r>
              <a:rPr lang="tr-TR" sz="2200" dirty="0" smtClean="0"/>
              <a:t>cihazı çalıştırabilecek </a:t>
            </a:r>
            <a:r>
              <a:rPr lang="tr-TR" sz="2200" dirty="0"/>
              <a:t>dahili veya harici bataryası bulunmalıdır.</a:t>
            </a:r>
          </a:p>
          <a:p>
            <a:pPr lvl="1"/>
            <a:r>
              <a:rPr lang="tr-TR" sz="2200" dirty="0" smtClean="0"/>
              <a:t>Cihazda </a:t>
            </a:r>
            <a:r>
              <a:rPr lang="tr-TR" sz="2200" dirty="0"/>
              <a:t>harici VGA çıkışı olmalıdır.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45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Teknik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Monitörler istenildiğinde merkezî sisteme kablosuz bağlanabilmelidir.</a:t>
            </a:r>
          </a:p>
          <a:p>
            <a:r>
              <a:rPr lang="tr-TR" dirty="0" smtClean="0"/>
              <a:t>Cihaz </a:t>
            </a:r>
            <a:r>
              <a:rPr lang="tr-TR" dirty="0"/>
              <a:t>EKG/Solunum, iki kanal ısı, NIBP (Non İnvazive Kan Basıncı), </a:t>
            </a:r>
            <a:r>
              <a:rPr lang="tr-TR" dirty="0" smtClean="0"/>
              <a:t>oksijen saturasyonu</a:t>
            </a:r>
            <a:r>
              <a:rPr lang="tr-TR" dirty="0"/>
              <a:t>, iki kanal IBP (İnvazive Kan Basıncı) ölçümlerini yapabilmelidir.</a:t>
            </a:r>
          </a:p>
          <a:p>
            <a:r>
              <a:rPr lang="tr-TR" dirty="0" smtClean="0"/>
              <a:t>Hasta </a:t>
            </a:r>
            <a:r>
              <a:rPr lang="tr-TR" dirty="0"/>
              <a:t>başında, transport olarak, ameliyathane ve yoğun bakıma yönelik </a:t>
            </a:r>
            <a:r>
              <a:rPr lang="tr-TR" dirty="0" smtClean="0"/>
              <a:t>olarak çok </a:t>
            </a:r>
            <a:r>
              <a:rPr lang="tr-TR" dirty="0"/>
              <a:t>amaçlı kullanılabilir. Kolay taşınabilir ve hafif olmalıdır.</a:t>
            </a:r>
          </a:p>
          <a:p>
            <a:r>
              <a:rPr lang="tr-TR" dirty="0" smtClean="0"/>
              <a:t>Monitörün </a:t>
            </a:r>
            <a:r>
              <a:rPr lang="tr-TR" dirty="0"/>
              <a:t>ekranı istendiğinde büyük rakamlar </a:t>
            </a:r>
            <a:r>
              <a:rPr lang="tr-TR" dirty="0" smtClean="0"/>
              <a:t>halinde görüntülenebilmelidir</a:t>
            </a:r>
            <a:r>
              <a:rPr lang="tr-TR" dirty="0"/>
              <a:t>.</a:t>
            </a:r>
          </a:p>
          <a:p>
            <a:r>
              <a:rPr lang="tr-TR" dirty="0" smtClean="0"/>
              <a:t>Monitör </a:t>
            </a:r>
            <a:r>
              <a:rPr lang="tr-TR" dirty="0"/>
              <a:t>uluslararası standartlara uygun üretilmiş olmalı ve belgelenmelidir.</a:t>
            </a:r>
          </a:p>
        </p:txBody>
      </p:sp>
    </p:spTree>
    <p:extLst>
      <p:ext uri="{BB962C8B-B14F-4D97-AF65-F5344CB8AC3E}">
        <p14:creationId xmlns:p14="http://schemas.microsoft.com/office/powerpoint/2010/main" val="105670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Hasta Başı Monitörün Aparatları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>
            <a:noAutofit/>
          </a:bodyPr>
          <a:lstStyle/>
          <a:p>
            <a:r>
              <a:rPr lang="tr-TR" sz="2000" dirty="0"/>
              <a:t>Hasta başı monitörde kullanılan EKG elektrotları çok çeşitlidir. Genellikle </a:t>
            </a:r>
            <a:r>
              <a:rPr lang="tr-TR" sz="2000" dirty="0" smtClean="0"/>
              <a:t>vücut yüzeyinde </a:t>
            </a:r>
            <a:r>
              <a:rPr lang="tr-TR" sz="2000" dirty="0"/>
              <a:t>kullanılan metal tabaka şeklindeki elektrotlardır. </a:t>
            </a:r>
            <a:endParaRPr lang="tr-TR" sz="2000" dirty="0" smtClean="0"/>
          </a:p>
          <a:p>
            <a:r>
              <a:rPr lang="tr-TR" sz="2000" dirty="0" smtClean="0"/>
              <a:t>Bunlara </a:t>
            </a:r>
            <a:r>
              <a:rPr lang="tr-TR" sz="2000" dirty="0"/>
              <a:t>örnekler </a:t>
            </a:r>
            <a:r>
              <a:rPr lang="tr-TR" sz="2000" dirty="0" smtClean="0"/>
              <a:t>aşağıdaki şekillerde </a:t>
            </a:r>
            <a:r>
              <a:rPr lang="tr-TR" sz="2000" dirty="0"/>
              <a:t>görülmektedir. Bunların bir kısmı vücuda iletkenliği artırıcı bir jel </a:t>
            </a:r>
            <a:r>
              <a:rPr lang="tr-TR" sz="2000" dirty="0" smtClean="0"/>
              <a:t>sürülerek kullanılır</a:t>
            </a:r>
            <a:r>
              <a:rPr lang="tr-TR" sz="2000" dirty="0"/>
              <a:t>. </a:t>
            </a:r>
            <a:endParaRPr lang="tr-TR" sz="2000" dirty="0" smtClean="0"/>
          </a:p>
          <a:p>
            <a:r>
              <a:rPr lang="tr-TR" sz="2000" dirty="0" smtClean="0"/>
              <a:t>Bir </a:t>
            </a:r>
            <a:r>
              <a:rPr lang="tr-TR" sz="2000" dirty="0"/>
              <a:t>kısmı kendiliğinden jelli ve bir defalık kullanım içindir. Elektrotların </a:t>
            </a:r>
            <a:r>
              <a:rPr lang="tr-TR" sz="2000" dirty="0" smtClean="0"/>
              <a:t>temiz, kablolarının </a:t>
            </a:r>
            <a:r>
              <a:rPr lang="tr-TR" sz="2000" dirty="0"/>
              <a:t>sağlam olması iyi kayıt yapabilmenin en önemli koşullarından biridir.</a:t>
            </a:r>
          </a:p>
          <a:p>
            <a:r>
              <a:rPr lang="tr-TR" sz="2000" dirty="0"/>
              <a:t>Hastanelerdeki hasta başı monitörde kullanılan EKG elektrotlarında en sık </a:t>
            </a:r>
            <a:r>
              <a:rPr lang="tr-TR" sz="2000" dirty="0" smtClean="0"/>
              <a:t>karşılaşılansorunlar</a:t>
            </a:r>
            <a:r>
              <a:rPr lang="tr-TR" sz="2000" dirty="0"/>
              <a:t>, kablolar ve elektrotlarla ilgili sorunlardır.</a:t>
            </a:r>
          </a:p>
        </p:txBody>
      </p:sp>
    </p:spTree>
    <p:extLst>
      <p:ext uri="{BB962C8B-B14F-4D97-AF65-F5344CB8AC3E}">
        <p14:creationId xmlns:p14="http://schemas.microsoft.com/office/powerpoint/2010/main" val="228190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Hasta başı monitor ile kullanılan EKG kendiliğinden yapışan elektrot (Bir </a:t>
            </a:r>
            <a:r>
              <a:rPr lang="tr-TR" sz="2800" b="1" dirty="0" smtClean="0"/>
              <a:t>defa kullanılır</a:t>
            </a:r>
            <a:r>
              <a:rPr lang="tr-TR" sz="2800" b="1" dirty="0">
                <a:latin typeface="Times New Roman"/>
              </a:rPr>
              <a:t>)</a:t>
            </a:r>
            <a:endParaRPr lang="tr-T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204864"/>
            <a:ext cx="75914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5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Hasta başı monitor ile kullanılan EKG emmeli elektrot</a:t>
            </a:r>
            <a:endParaRPr lang="tr-TR" dirty="0"/>
          </a:p>
        </p:txBody>
      </p:sp>
      <p:pic>
        <p:nvPicPr>
          <p:cNvPr id="5124" name="Picture 4" descr="http://www.metealpaslan.com/ekg/v/000187-01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20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0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Hasta başı monitor ile kullanılan SPO2 </a:t>
            </a:r>
            <a:r>
              <a:rPr lang="tr-TR" sz="2800" b="1" dirty="0" smtClean="0"/>
              <a:t>probu ve ısı </a:t>
            </a:r>
            <a:r>
              <a:rPr lang="tr-TR" sz="2800" b="1" dirty="0"/>
              <a:t>probu</a:t>
            </a:r>
            <a:endParaRPr lang="tr-TR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9362"/>
            <a:ext cx="416213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6211"/>
            <a:ext cx="3672408" cy="320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2" y="260648"/>
            <a:ext cx="7125113" cy="1195535"/>
          </a:xfrm>
        </p:spPr>
        <p:txBody>
          <a:bodyPr/>
          <a:lstStyle/>
          <a:p>
            <a:r>
              <a:rPr lang="tr-TR" dirty="0"/>
              <a:t>Hasta başı monitör ile kullanılan değişik konnektör yapıları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50" y="1628800"/>
            <a:ext cx="3958239" cy="49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başı monitörün aparat bağlantı noktaları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5" y="2276872"/>
            <a:ext cx="75684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362" y="260648"/>
            <a:ext cx="7125113" cy="924475"/>
          </a:xfrm>
        </p:spPr>
        <p:txBody>
          <a:bodyPr/>
          <a:lstStyle/>
          <a:p>
            <a:r>
              <a:rPr lang="tr-TR" sz="2800" b="1" dirty="0"/>
              <a:t>Hasta başı monitör bağlantı yapısı</a:t>
            </a:r>
            <a:endParaRPr lang="tr-T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7"/>
            <a:ext cx="7534170" cy="521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tr-TR" b="1" dirty="0"/>
              <a:t>Kullanım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446022"/>
          </a:xfrm>
        </p:spPr>
        <p:txBody>
          <a:bodyPr>
            <a:normAutofit/>
          </a:bodyPr>
          <a:lstStyle/>
          <a:p>
            <a:r>
              <a:rPr lang="tr-TR" sz="2000" dirty="0"/>
              <a:t>Hasta bakım ve takibinden devamlı EKG, </a:t>
            </a:r>
            <a:r>
              <a:rPr lang="tr-TR" sz="2000" dirty="0" smtClean="0"/>
              <a:t>kalp atımı</a:t>
            </a:r>
            <a:r>
              <a:rPr lang="tr-TR" sz="2000" dirty="0"/>
              <a:t>, oksijen saturasyonu, basınç, ısı gibi parametreleri izlemenin önemli olduğu pek </a:t>
            </a:r>
            <a:r>
              <a:rPr lang="tr-TR" sz="2000" dirty="0" smtClean="0"/>
              <a:t>çok klinik </a:t>
            </a:r>
            <a:r>
              <a:rPr lang="tr-TR" sz="2000" dirty="0"/>
              <a:t>durum vardır. </a:t>
            </a:r>
            <a:endParaRPr lang="tr-TR" sz="2000" dirty="0" smtClean="0"/>
          </a:p>
          <a:p>
            <a:r>
              <a:rPr lang="tr-TR" sz="2000" dirty="0" smtClean="0"/>
              <a:t>Anestetik </a:t>
            </a:r>
            <a:r>
              <a:rPr lang="tr-TR" sz="2000" dirty="0"/>
              <a:t>ilaçların verilmesi sırasında EKG’nin devamlı </a:t>
            </a:r>
            <a:r>
              <a:rPr lang="tr-TR" sz="2000" dirty="0" smtClean="0"/>
              <a:t>izlenmesiyle operasyon </a:t>
            </a:r>
            <a:r>
              <a:rPr lang="tr-TR" sz="2000" dirty="0"/>
              <a:t>masasındaki hastanın durumu hakkında bilgi sahibi olunur. </a:t>
            </a:r>
            <a:endParaRPr lang="tr-TR" sz="2000" dirty="0" smtClean="0"/>
          </a:p>
          <a:p>
            <a:r>
              <a:rPr lang="tr-TR" sz="2000" dirty="0" smtClean="0"/>
              <a:t>EKG </a:t>
            </a:r>
            <a:r>
              <a:rPr lang="tr-TR" sz="2000" dirty="0"/>
              <a:t>ve kalp </a:t>
            </a:r>
            <a:r>
              <a:rPr lang="tr-TR" sz="2000" dirty="0" smtClean="0"/>
              <a:t>atımının miyokard </a:t>
            </a:r>
            <a:r>
              <a:rPr lang="tr-TR" sz="2000" dirty="0"/>
              <a:t>enfaktüsü geçirmiş hastada sürekli izlenmesi ile başlangıç krizini izleyen </a:t>
            </a:r>
            <a:r>
              <a:rPr lang="tr-TR" sz="2000" dirty="0" smtClean="0"/>
              <a:t>günlerde yaşamı </a:t>
            </a:r>
            <a:r>
              <a:rPr lang="tr-TR" sz="2000" dirty="0"/>
              <a:t>tehdit edebilecek aritmiler erken fark edilerek ölüme yol açabilecek </a:t>
            </a:r>
            <a:r>
              <a:rPr lang="tr-TR" sz="2000" dirty="0" smtClean="0"/>
              <a:t>durumların önüne </a:t>
            </a:r>
            <a:r>
              <a:rPr lang="tr-TR" sz="2000" dirty="0"/>
              <a:t>geçilebilir.</a:t>
            </a:r>
          </a:p>
        </p:txBody>
      </p:sp>
    </p:spTree>
    <p:extLst>
      <p:ext uri="{BB962C8B-B14F-4D97-AF65-F5344CB8AC3E}">
        <p14:creationId xmlns:p14="http://schemas.microsoft.com/office/powerpoint/2010/main" val="265141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/>
              <a:t>Fiziki Ortamın Hasta Başı Monitör Cihazlarına Etkisi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/>
              <a:t>Hasta başı monitörün kullanılacağı yer monitörün düşmemesi için düz ve stabil </a:t>
            </a:r>
            <a:r>
              <a:rPr lang="tr-TR" sz="2000" dirty="0" smtClean="0"/>
              <a:t>bir zemin </a:t>
            </a:r>
            <a:r>
              <a:rPr lang="tr-TR" sz="2000" dirty="0"/>
              <a:t>olması gerekir.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Monitörü </a:t>
            </a:r>
            <a:r>
              <a:rPr lang="tr-TR" sz="2000" dirty="0"/>
              <a:t>çalışması esnasında dolap, duvar girintisi ya da benzeri </a:t>
            </a:r>
            <a:r>
              <a:rPr lang="tr-TR" sz="2000" dirty="0" smtClean="0"/>
              <a:t>bir muhafazanın </a:t>
            </a:r>
            <a:r>
              <a:rPr lang="tr-TR" sz="2000" dirty="0"/>
              <a:t>içine konmaması gerekmektedir.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monitörleri </a:t>
            </a:r>
            <a:r>
              <a:rPr lang="tr-TR" sz="2000" dirty="0" smtClean="0"/>
              <a:t>konversiyonel yöntemiyle </a:t>
            </a:r>
            <a:r>
              <a:rPr lang="tr-TR" sz="2000" dirty="0"/>
              <a:t>(fansız olarak) soğutulmaktadır ve ısının atılabilmesi için yeterli miktarda </a:t>
            </a:r>
            <a:r>
              <a:rPr lang="tr-TR" sz="2000" dirty="0" smtClean="0"/>
              <a:t>hava sirkülasyonuna </a:t>
            </a:r>
            <a:r>
              <a:rPr lang="tr-TR" sz="2000" dirty="0"/>
              <a:t>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71058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Fiziki Ortamın Hasta Başı Monitör Cihazlarına Etkisi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Hasta Başı monitörün MRI (Manyetik </a:t>
            </a:r>
            <a:r>
              <a:rPr lang="tr-TR" sz="2000" dirty="0" smtClean="0"/>
              <a:t>Rezonans Görüntüleme</a:t>
            </a:r>
            <a:r>
              <a:rPr lang="tr-TR" sz="2000" dirty="0"/>
              <a:t>), uçak, ambulans, ev ve yüksek basınç kompartımanlarında </a:t>
            </a:r>
            <a:r>
              <a:rPr lang="tr-TR" sz="2000" dirty="0" smtClean="0"/>
              <a:t>kullanılmaması</a:t>
            </a:r>
            <a:r>
              <a:rPr lang="tr-TR" sz="2000" dirty="0"/>
              <a:t> </a:t>
            </a:r>
            <a:r>
              <a:rPr lang="tr-TR" sz="2000" dirty="0" smtClean="0"/>
              <a:t>gerekir.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monitörü hava, oksijen ve nitröz oksit içeren yanıcı/parlayıcı </a:t>
            </a:r>
            <a:r>
              <a:rPr lang="tr-TR" sz="2000" dirty="0" smtClean="0"/>
              <a:t>anestetik karışımların </a:t>
            </a:r>
            <a:r>
              <a:rPr lang="tr-TR" sz="2000" dirty="0"/>
              <a:t>bulunduğu ortamda kullanılmaz.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monitörü çalışması </a:t>
            </a:r>
            <a:r>
              <a:rPr lang="tr-TR" sz="2000" dirty="0" smtClean="0"/>
              <a:t>esnasında etkileyebilecek </a:t>
            </a:r>
            <a:r>
              <a:rPr lang="tr-TR" sz="2000" dirty="0"/>
              <a:t>mikrodalga ve benzeri yüksek frekans emisyonlu cihazların </a:t>
            </a:r>
            <a:r>
              <a:rPr lang="tr-TR" sz="2000" dirty="0" smtClean="0"/>
              <a:t>yakınında kullanılmaz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9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Başı Monitörün Yerleşim ve Montajı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Hasta başı monitörü hava, oksijen ve nitröz oksit içeren yanıcı/parlayıcı </a:t>
            </a:r>
            <a:r>
              <a:rPr lang="tr-TR" sz="2000" dirty="0" smtClean="0"/>
              <a:t>anestetik karışımların </a:t>
            </a:r>
            <a:r>
              <a:rPr lang="tr-TR" sz="2000" dirty="0"/>
              <a:t>bulunduğu ortamda kullanılmamalıdır.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 ve bağlantılı </a:t>
            </a:r>
            <a:r>
              <a:rPr lang="tr-TR" sz="2000" dirty="0" smtClean="0"/>
              <a:t>cihazları sadece </a:t>
            </a:r>
            <a:r>
              <a:rPr lang="tr-TR" sz="2000" dirty="0"/>
              <a:t>elektrik tesisatı bölgesel elektrik kurallarına göre yapılmış olan klinik </a:t>
            </a:r>
            <a:r>
              <a:rPr lang="tr-TR" sz="2000" dirty="0" smtClean="0"/>
              <a:t>ortamlarda kullanılmalıdır.</a:t>
            </a:r>
          </a:p>
          <a:p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monitörün elektrik bağlantısı CPS veya IDS bütünüyle </a:t>
            </a:r>
            <a:r>
              <a:rPr lang="tr-TR" sz="2000" dirty="0" smtClean="0"/>
              <a:t>test edilmiş</a:t>
            </a:r>
            <a:r>
              <a:rPr lang="tr-TR" sz="2000" dirty="0"/>
              <a:t>, hastane tipi topraklı prizlere bağlanmalıdır.</a:t>
            </a:r>
          </a:p>
        </p:txBody>
      </p:sp>
    </p:spTree>
    <p:extLst>
      <p:ext uri="{BB962C8B-B14F-4D97-AF65-F5344CB8AC3E}">
        <p14:creationId xmlns:p14="http://schemas.microsoft.com/office/powerpoint/2010/main" val="177046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 Başı Monitörün Yerleşim ve Montajı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Tüm çevrebirimler ve </a:t>
            </a:r>
            <a:r>
              <a:rPr lang="tr-TR" sz="2000" dirty="0" smtClean="0"/>
              <a:t>monitöre bağlantıları </a:t>
            </a:r>
            <a:r>
              <a:rPr lang="tr-TR" sz="2000" dirty="0"/>
              <a:t>IEC 60601 gerekliliklerine uyumlu olmalıdır.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Hasta </a:t>
            </a:r>
            <a:r>
              <a:rPr lang="tr-TR" sz="2000" dirty="0"/>
              <a:t>başı monitörde </a:t>
            </a:r>
            <a:r>
              <a:rPr lang="tr-TR" sz="2000" dirty="0" smtClean="0"/>
              <a:t>elektrik şoku </a:t>
            </a:r>
            <a:r>
              <a:rPr lang="tr-TR" sz="2000" dirty="0"/>
              <a:t>tehlikesinden korunmak için cihaz çalışma halindeyken veya adaptör vasıtasıyla </a:t>
            </a:r>
            <a:r>
              <a:rPr lang="tr-TR" sz="2000" dirty="0" smtClean="0"/>
              <a:t>elektrik prizine </a:t>
            </a:r>
            <a:r>
              <a:rPr lang="tr-TR" sz="2000" dirty="0"/>
              <a:t>bağlıyken cihazın kapağı asla açılmamalıdır.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229831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Kullanım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5112567"/>
          </a:xfrm>
        </p:spPr>
        <p:txBody>
          <a:bodyPr/>
          <a:lstStyle/>
          <a:p>
            <a:r>
              <a:rPr lang="tr-TR" sz="2000" dirty="0"/>
              <a:t>Doğum sırasında da fetal kalp atımlarının devamlı izlenmesi ve </a:t>
            </a:r>
            <a:r>
              <a:rPr lang="tr-TR" sz="2000" dirty="0" smtClean="0"/>
              <a:t>fetaldisterisinin </a:t>
            </a:r>
            <a:r>
              <a:rPr lang="tr-TR" sz="2000" dirty="0"/>
              <a:t>erken dönemde fark edilmesi mümkün olur.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Monitör </a:t>
            </a:r>
            <a:r>
              <a:rPr lang="tr-TR" sz="2000" dirty="0"/>
              <a:t>sistemleri, toplu </a:t>
            </a:r>
            <a:r>
              <a:rPr lang="tr-TR" sz="2000" dirty="0" smtClean="0"/>
              <a:t>medikal işlemlerinde</a:t>
            </a:r>
            <a:r>
              <a:rPr lang="tr-TR" sz="2000" dirty="0"/>
              <a:t>, toplu cerrahi işlemlerinde, operasyon odalarında, yoğun </a:t>
            </a:r>
            <a:r>
              <a:rPr lang="tr-TR" sz="2000" dirty="0" smtClean="0"/>
              <a:t>bakımlarda, pediatrik </a:t>
            </a:r>
            <a:r>
              <a:rPr lang="tr-TR" sz="2000" dirty="0"/>
              <a:t>toplum işlemlerinde, solunum toplu işlemlerinde, özel işlem odalarında, kalp </a:t>
            </a:r>
            <a:r>
              <a:rPr lang="tr-TR" sz="2000" dirty="0" smtClean="0"/>
              <a:t>toplu  işlemlerinde</a:t>
            </a:r>
            <a:r>
              <a:rPr lang="tr-TR" sz="2000" dirty="0"/>
              <a:t>, rehabilitasyon merkezlerinde, doğum merkezlerinde, atletik </a:t>
            </a:r>
            <a:r>
              <a:rPr lang="tr-TR" sz="2000" dirty="0" smtClean="0"/>
              <a:t>yükleme testlerinde </a:t>
            </a:r>
            <a:r>
              <a:rPr lang="tr-TR" sz="2000" dirty="0"/>
              <a:t>kullanılmaktadır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34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Kullanım Amacı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Hasta başı monitörleri; çeşitli sistemlerle birleştirilerek </a:t>
            </a:r>
            <a:r>
              <a:rPr lang="tr-TR" sz="2000" dirty="0" smtClean="0"/>
              <a:t>bir gözetmen </a:t>
            </a:r>
            <a:r>
              <a:rPr lang="tr-TR" sz="2000" dirty="0"/>
              <a:t>tarafından rahatça izlenebilmesi için merkezî monitör sistemlerine bağlanır. </a:t>
            </a:r>
            <a:endParaRPr lang="tr-TR" sz="2000" dirty="0" smtClean="0"/>
          </a:p>
          <a:p>
            <a:r>
              <a:rPr lang="tr-TR" sz="2000" dirty="0" smtClean="0"/>
              <a:t>Eğer</a:t>
            </a:r>
            <a:r>
              <a:rPr lang="tr-TR" sz="2000" dirty="0"/>
              <a:t> </a:t>
            </a:r>
            <a:r>
              <a:rPr lang="tr-TR" sz="2000" dirty="0" smtClean="0"/>
              <a:t>hastalardan </a:t>
            </a:r>
            <a:r>
              <a:rPr lang="tr-TR" sz="2000" dirty="0"/>
              <a:t>birinin parametre değerleri normalin dışına çıkarsa bu sistemler </a:t>
            </a:r>
            <a:r>
              <a:rPr lang="tr-TR" sz="2000"/>
              <a:t>alarm </a:t>
            </a:r>
            <a:r>
              <a:rPr lang="tr-TR" sz="2000" smtClean="0"/>
              <a:t>vererek gözetmeni </a:t>
            </a:r>
            <a:r>
              <a:rPr lang="tr-TR" sz="2000" dirty="0"/>
              <a:t>uyarırlar. </a:t>
            </a:r>
            <a:endParaRPr lang="tr-TR" sz="2000" dirty="0" smtClean="0"/>
          </a:p>
          <a:p>
            <a:r>
              <a:rPr lang="tr-TR" sz="2000" dirty="0" smtClean="0"/>
              <a:t>Bu </a:t>
            </a:r>
            <a:r>
              <a:rPr lang="tr-TR" sz="2000" dirty="0"/>
              <a:t>sistemlerle içinde yer alan transmitter denilen insan </a:t>
            </a:r>
            <a:r>
              <a:rPr lang="tr-TR" sz="2000" dirty="0" smtClean="0"/>
              <a:t>vücudunda taşınabilen </a:t>
            </a:r>
            <a:r>
              <a:rPr lang="tr-TR" sz="2000" dirty="0"/>
              <a:t>vericileri de anlatılabilir. </a:t>
            </a:r>
            <a:endParaRPr lang="tr-TR" sz="2000" dirty="0" smtClean="0"/>
          </a:p>
          <a:p>
            <a:r>
              <a:rPr lang="tr-TR" sz="2000" dirty="0" smtClean="0"/>
              <a:t>Bunlar </a:t>
            </a:r>
            <a:r>
              <a:rPr lang="tr-TR" sz="2000" dirty="0"/>
              <a:t>disposable elektrotlarla vücuttan </a:t>
            </a:r>
            <a:r>
              <a:rPr lang="tr-TR" sz="2000" dirty="0" smtClean="0"/>
              <a:t>algılanan işaretlerin </a:t>
            </a:r>
            <a:r>
              <a:rPr lang="tr-TR" sz="2000" dirty="0"/>
              <a:t>transmitter aracılığıyla telemetrik sistemlerine iletilmektedir.</a:t>
            </a:r>
          </a:p>
        </p:txBody>
      </p:sp>
    </p:spTree>
    <p:extLst>
      <p:ext uri="{BB962C8B-B14F-4D97-AF65-F5344CB8AC3E}">
        <p14:creationId xmlns:p14="http://schemas.microsoft.com/office/powerpoint/2010/main" val="82955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Kullanım Amacı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/>
              <a:t>Hasta başı monitör verileri hastane bilgi sistemine kaydedilir ve özel bir yazılım </a:t>
            </a:r>
            <a:r>
              <a:rPr lang="tr-TR" sz="2000" dirty="0" smtClean="0"/>
              <a:t>ile hepsi </a:t>
            </a:r>
            <a:r>
              <a:rPr lang="tr-TR" sz="2000" dirty="0"/>
              <a:t>bir arada değerlendirilerek en doğru teşhis ve tedavi sağlanır.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Hastanenin tüm bölümlerinde </a:t>
            </a:r>
            <a:r>
              <a:rPr lang="tr-TR" sz="2000" dirty="0"/>
              <a:t>kullanılan hasta başı monitörlerinin hastane bilgi sistemi ile entegre olması </a:t>
            </a:r>
            <a:r>
              <a:rPr lang="tr-TR" sz="2000" dirty="0" smtClean="0"/>
              <a:t>da uygulanmaya başlanmıştır</a:t>
            </a:r>
            <a:r>
              <a:rPr lang="tr-TR" sz="2000" dirty="0"/>
              <a:t>. </a:t>
            </a:r>
          </a:p>
          <a:p>
            <a:endParaRPr lang="tr-TR" sz="2000" dirty="0" smtClean="0"/>
          </a:p>
          <a:p>
            <a:r>
              <a:rPr lang="tr-TR" sz="2000" dirty="0"/>
              <a:t>B</a:t>
            </a:r>
            <a:r>
              <a:rPr lang="tr-TR" sz="2000" dirty="0" smtClean="0"/>
              <a:t>u </a:t>
            </a:r>
            <a:r>
              <a:rPr lang="tr-TR" sz="2000" dirty="0"/>
              <a:t>sayede hastaların, hastanenin ve </a:t>
            </a:r>
            <a:r>
              <a:rPr lang="tr-TR" sz="2000" dirty="0" smtClean="0"/>
              <a:t>dünyanın herhangi </a:t>
            </a:r>
            <a:r>
              <a:rPr lang="tr-TR" sz="2000" dirty="0"/>
              <a:t>bir noktasından eş zamanlı takibinin yapılması ve izlenmesi mümkün oluyor.</a:t>
            </a:r>
          </a:p>
        </p:txBody>
      </p:sp>
    </p:spTree>
    <p:extLst>
      <p:ext uri="{BB962C8B-B14F-4D97-AF65-F5344CB8AC3E}">
        <p14:creationId xmlns:p14="http://schemas.microsoft.com/office/powerpoint/2010/main" val="106833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Çalışma mantığı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200" dirty="0"/>
              <a:t>Kalbin deri yüzeyinde oluşturduğu voltaj değerlerini ölçüp hastanın dolaşım </a:t>
            </a:r>
            <a:r>
              <a:rPr lang="tr-TR" sz="2200" dirty="0" smtClean="0"/>
              <a:t>ve solunum </a:t>
            </a:r>
            <a:r>
              <a:rPr lang="tr-TR" sz="2200" dirty="0"/>
              <a:t>sistemindeki her türlü gelişmeyi grafiksel ve sayısal olarak gösteren bir cihazdır.</a:t>
            </a:r>
          </a:p>
          <a:p>
            <a:r>
              <a:rPr lang="tr-TR" sz="2200" dirty="0"/>
              <a:t>Elektrotlar hastanın </a:t>
            </a:r>
            <a:r>
              <a:rPr lang="tr-TR" sz="2200" dirty="0" smtClean="0"/>
              <a:t>pektoralindeki (göğüs) </a:t>
            </a:r>
            <a:r>
              <a:rPr lang="tr-TR" sz="2200" dirty="0"/>
              <a:t>belli bölgelere takılırlar ve hastanın </a:t>
            </a:r>
            <a:r>
              <a:rPr lang="tr-TR" sz="2200" dirty="0" smtClean="0"/>
              <a:t>EKG’sinin (Elektrokardiyogram</a:t>
            </a:r>
            <a:r>
              <a:rPr lang="tr-TR" sz="2200" dirty="0"/>
              <a:t>) monitöre ulaşmasını sağlar. </a:t>
            </a:r>
            <a:endParaRPr lang="tr-TR" sz="2200" dirty="0" smtClean="0"/>
          </a:p>
          <a:p>
            <a:r>
              <a:rPr lang="tr-TR" sz="2200" dirty="0" smtClean="0"/>
              <a:t>Ayrıca </a:t>
            </a:r>
            <a:r>
              <a:rPr lang="tr-TR" sz="2200" dirty="0"/>
              <a:t>cihazın içinde bulunan </a:t>
            </a:r>
            <a:r>
              <a:rPr lang="tr-TR" sz="2200" dirty="0" smtClean="0"/>
              <a:t>kompresör NIBP </a:t>
            </a:r>
            <a:r>
              <a:rPr lang="tr-TR" sz="2200" dirty="0"/>
              <a:t>ucuna takılan normal tansiyon aleti ile yapılan işlemleri gerçekleştirir. </a:t>
            </a:r>
            <a:endParaRPr lang="tr-TR" sz="2200" dirty="0" smtClean="0"/>
          </a:p>
          <a:p>
            <a:r>
              <a:rPr lang="tr-TR" sz="2200" dirty="0" smtClean="0"/>
              <a:t>NIBP ucu sayesinde </a:t>
            </a:r>
            <a:r>
              <a:rPr lang="tr-TR" sz="2200" dirty="0"/>
              <a:t>hastanın tansiyonu, nabzı, kanındaki oksijen satürasyonu, solunum düzeyi </a:t>
            </a:r>
            <a:r>
              <a:rPr lang="tr-TR" sz="2200" dirty="0" smtClean="0"/>
              <a:t>ekrana yansır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0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Çalışma mantığı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Hasta başı monitörün avantajları: </a:t>
            </a:r>
            <a:r>
              <a:rPr lang="tr-TR" sz="2000" dirty="0" smtClean="0"/>
              <a:t>Asistol (düz çizgi), </a:t>
            </a:r>
            <a:r>
              <a:rPr lang="tr-TR" sz="2000" dirty="0"/>
              <a:t>ventriküler fibrilasyon, bradikardi </a:t>
            </a:r>
            <a:r>
              <a:rPr lang="tr-TR" sz="2000" dirty="0" smtClean="0"/>
              <a:t>ve taşikardi </a:t>
            </a:r>
            <a:r>
              <a:rPr lang="tr-TR" sz="2000" dirty="0"/>
              <a:t>durumlarında kullanıcı uyarılabilir. </a:t>
            </a:r>
            <a:endParaRPr lang="tr-TR" sz="2000" dirty="0" smtClean="0"/>
          </a:p>
          <a:p>
            <a:r>
              <a:rPr lang="tr-TR" sz="2000" dirty="0" smtClean="0"/>
              <a:t>Ölçülebilen </a:t>
            </a:r>
            <a:r>
              <a:rPr lang="tr-TR" sz="2000" dirty="0"/>
              <a:t>tüm parametreler için alçak </a:t>
            </a:r>
            <a:r>
              <a:rPr lang="tr-TR" sz="2000" dirty="0" smtClean="0"/>
              <a:t>/yüksek </a:t>
            </a:r>
            <a:r>
              <a:rPr lang="tr-TR" sz="2000" dirty="0"/>
              <a:t>basınç alarmları vardır. </a:t>
            </a:r>
            <a:endParaRPr lang="tr-TR" sz="2000" dirty="0" smtClean="0"/>
          </a:p>
          <a:p>
            <a:r>
              <a:rPr lang="tr-TR" sz="2000" dirty="0" smtClean="0"/>
              <a:t>Sesli </a:t>
            </a:r>
            <a:r>
              <a:rPr lang="tr-TR" sz="2000" dirty="0"/>
              <a:t>ve görüntülü alarmı vardır. </a:t>
            </a:r>
            <a:endParaRPr lang="tr-TR" sz="2000" dirty="0" smtClean="0"/>
          </a:p>
          <a:p>
            <a:r>
              <a:rPr lang="tr-TR" sz="2000" dirty="0" smtClean="0"/>
              <a:t>Defibrilatör </a:t>
            </a:r>
            <a:r>
              <a:rPr lang="tr-TR" sz="2000" dirty="0"/>
              <a:t>ve </a:t>
            </a:r>
            <a:r>
              <a:rPr lang="tr-TR" sz="2000" dirty="0" smtClean="0"/>
              <a:t>koterle beraber </a:t>
            </a:r>
            <a:r>
              <a:rPr lang="tr-TR" sz="2000" dirty="0"/>
              <a:t>kullanılabilir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Merkezi </a:t>
            </a:r>
            <a:r>
              <a:rPr lang="tr-TR" sz="2000" dirty="0"/>
              <a:t>monitör sistemleri sayesinde onlarca hastabası monitör </a:t>
            </a:r>
            <a:r>
              <a:rPr lang="tr-TR" sz="2000" dirty="0" smtClean="0"/>
              <a:t>bir merkezden </a:t>
            </a:r>
            <a:r>
              <a:rPr lang="tr-TR" sz="2000" dirty="0"/>
              <a:t>kontrol edilebilir.</a:t>
            </a:r>
          </a:p>
          <a:p>
            <a:r>
              <a:rPr lang="tr-TR" sz="2000" dirty="0"/>
              <a:t>Hasta başı monitörün tek dezavantajı hastanın herhangi bir yalıtım </a:t>
            </a:r>
            <a:r>
              <a:rPr lang="tr-TR" sz="2000" dirty="0" smtClean="0"/>
              <a:t>hatası durumunda </a:t>
            </a:r>
            <a:r>
              <a:rPr lang="tr-TR" sz="2000" dirty="0"/>
              <a:t>korunmak amacıyla metal yatakta yatırılamaz </a:t>
            </a:r>
            <a:r>
              <a:rPr lang="tr-TR" sz="2000" dirty="0" smtClean="0"/>
              <a:t>olmasıdır.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253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Başı Monitör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16" y="1772816"/>
            <a:ext cx="51829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Hastı Başı Monitör Blok Diyagramı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904656" cy="48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1DC61D985D40B01048F163D2C600" ma:contentTypeVersion="" ma:contentTypeDescription="Create a new document." ma:contentTypeScope="" ma:versionID="6ca394f80d3a99a7a092595184e3b0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06A414-92BE-4D1E-A410-49EB8F4D05D4}"/>
</file>

<file path=customXml/itemProps2.xml><?xml version="1.0" encoding="utf-8"?>
<ds:datastoreItem xmlns:ds="http://schemas.openxmlformats.org/officeDocument/2006/customXml" ds:itemID="{92A14AEA-C6DF-4FF9-9194-C4DC21680F96}"/>
</file>

<file path=customXml/itemProps3.xml><?xml version="1.0" encoding="utf-8"?>
<ds:datastoreItem xmlns:ds="http://schemas.openxmlformats.org/officeDocument/2006/customXml" ds:itemID="{8588A0C0-EDFB-4315-AD73-D994989AEB33}"/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103</TotalTime>
  <Words>930</Words>
  <Application>Microsoft Office PowerPoint</Application>
  <PresentationFormat>On-screen Show 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Winter</vt:lpstr>
      <vt:lpstr>HASTA BAŞI MONİTÖR CİHAZI</vt:lpstr>
      <vt:lpstr>Kullanım amacı</vt:lpstr>
      <vt:lpstr>Kullanım Amacı</vt:lpstr>
      <vt:lpstr>Kullanım Amacı</vt:lpstr>
      <vt:lpstr>Kullanım Amacı</vt:lpstr>
      <vt:lpstr>Çalışma mantığı</vt:lpstr>
      <vt:lpstr>Çalışma mantığı</vt:lpstr>
      <vt:lpstr>Hasta Başı Monitör</vt:lpstr>
      <vt:lpstr>Hastı Başı Monitör Blok Diyagramı</vt:lpstr>
      <vt:lpstr>Yoğun Bakım</vt:lpstr>
      <vt:lpstr>Teknik Özellikleri</vt:lpstr>
      <vt:lpstr>Teknik Özellikleri</vt:lpstr>
      <vt:lpstr>Hasta Başı Monitörün Aparatları</vt:lpstr>
      <vt:lpstr>Hasta başı monitor ile kullanılan EKG kendiliğinden yapışan elektrot (Bir defa kullanılır)</vt:lpstr>
      <vt:lpstr>Hasta başı monitor ile kullanılan EKG emmeli elektrot</vt:lpstr>
      <vt:lpstr>Hasta başı monitor ile kullanılan SPO2 probu ve ısı probu</vt:lpstr>
      <vt:lpstr>Hasta başı monitör ile kullanılan değişik konnektör yapıları</vt:lpstr>
      <vt:lpstr>Hasta başı monitörün aparat bağlantı noktaları</vt:lpstr>
      <vt:lpstr>Hasta başı monitör bağlantı yapısı</vt:lpstr>
      <vt:lpstr>Fiziki Ortamın Hasta Başı Monitör Cihazlarına Etkisi</vt:lpstr>
      <vt:lpstr>Fiziki Ortamın Hasta Başı Monitör Cihazlarına Etkisi</vt:lpstr>
      <vt:lpstr>Hasta Başı Monitörün Yerleşim ve Montajı</vt:lpstr>
      <vt:lpstr>Hasta Başı Monitörün Yerleşim ve Montajı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BAŞI MONİTÖR CİHAZI</dc:title>
  <dc:creator>staf</dc:creator>
  <cp:lastModifiedBy>staf</cp:lastModifiedBy>
  <cp:revision>11</cp:revision>
  <dcterms:created xsi:type="dcterms:W3CDTF">2014-02-26T14:06:39Z</dcterms:created>
  <dcterms:modified xsi:type="dcterms:W3CDTF">2015-04-21T12:46:19Z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0x0101008A6C1DC61D985D40B01048F163D2C600</vt:lpwstr>
  </property>
</Properties>
</file>