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57" r:id="rId18"/>
    <p:sldId id="258" r:id="rId19"/>
    <p:sldId id="259" r:id="rId20"/>
    <p:sldId id="260" r:id="rId21"/>
    <p:sldId id="261" r:id="rId22"/>
    <p:sldId id="291" r:id="rId23"/>
    <p:sldId id="262" r:id="rId24"/>
    <p:sldId id="263" r:id="rId25"/>
    <p:sldId id="264" r:id="rId26"/>
    <p:sldId id="265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F726-3318-4382-9254-58B0207382FA}" type="datetimeFigureOut">
              <a:rPr lang="tr-TR" smtClean="0"/>
              <a:t>01.04.2014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3E18-1CC8-44E7-BA67-0830D3594E4A}" type="slidenum">
              <a:rPr lang="tr-TR" smtClean="0"/>
              <a:t>‹#›</a:t>
            </a:fld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HBM SİSTEM BİRİMLERİ VE BLOK</a:t>
            </a:r>
            <a:br>
              <a:rPr lang="tr-TR" dirty="0"/>
            </a:br>
            <a:r>
              <a:rPr lang="tr-TR" dirty="0"/>
              <a:t>YAPI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BMET 306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0574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  Bağlantıları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Hasta başı monitörü kablosuz ağ ortamında çalıştırılıyorken aşağıdaki </a:t>
            </a:r>
            <a:r>
              <a:rPr lang="tr-TR" dirty="0" smtClean="0"/>
              <a:t>kurallara dikkat </a:t>
            </a:r>
            <a:r>
              <a:rPr lang="tr-TR" dirty="0"/>
              <a:t>edilmelidir:</a:t>
            </a:r>
          </a:p>
          <a:p>
            <a:pPr lvl="1"/>
            <a:r>
              <a:rPr lang="tr-TR" sz="1800" dirty="0" smtClean="0"/>
              <a:t>Kablosuz </a:t>
            </a:r>
            <a:r>
              <a:rPr lang="tr-TR" sz="1800" dirty="0"/>
              <a:t>gözlemleme cihazını kullanmadan önce üreticisince </a:t>
            </a:r>
            <a:r>
              <a:rPr lang="tr-TR" sz="1800" dirty="0" smtClean="0"/>
              <a:t>sağlanan talimat </a:t>
            </a:r>
            <a:r>
              <a:rPr lang="tr-TR" sz="1800" dirty="0"/>
              <a:t>ve güvenlik ikazları okunmalıdır.</a:t>
            </a:r>
          </a:p>
          <a:p>
            <a:pPr lvl="1"/>
            <a:r>
              <a:rPr lang="tr-TR" sz="1800" dirty="0" smtClean="0"/>
              <a:t>Cihaz </a:t>
            </a:r>
            <a:r>
              <a:rPr lang="tr-TR" sz="1800" dirty="0"/>
              <a:t>sinyal gönderirken veya alırken, gönderici/alıcı birimi </a:t>
            </a:r>
            <a:r>
              <a:rPr lang="tr-TR" sz="1800" dirty="0" smtClean="0"/>
              <a:t>vücudun	açık </a:t>
            </a:r>
            <a:r>
              <a:rPr lang="tr-TR" sz="1800" dirty="0"/>
              <a:t>yerlerine özellikle yüz ve gözlere yakın tutmayınız.</a:t>
            </a:r>
          </a:p>
          <a:p>
            <a:pPr lvl="1"/>
            <a:r>
              <a:rPr lang="tr-TR" sz="1800" dirty="0" smtClean="0"/>
              <a:t>Anten/Kablosuz </a:t>
            </a:r>
            <a:r>
              <a:rPr lang="tr-TR" sz="1800" dirty="0"/>
              <a:t>kart vücuttan en az 5 cm uzakta olmalıdır. Kablosuz </a:t>
            </a:r>
            <a:r>
              <a:rPr lang="tr-TR" sz="1800" dirty="0" smtClean="0"/>
              <a:t>ağın çalışması </a:t>
            </a:r>
            <a:r>
              <a:rPr lang="tr-TR" sz="1800" dirty="0"/>
              <a:t>alıcı ve verici birimler arasındaki kesintisiz </a:t>
            </a:r>
            <a:r>
              <a:rPr lang="tr-TR" sz="1800" dirty="0" smtClean="0"/>
              <a:t>transmisyonabağlıdır</a:t>
            </a:r>
            <a:r>
              <a:rPr lang="tr-T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956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  Bağlantıları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Hastane içindeki belirli yapısal limitler sinyal transmisyonunu etkileyebilir.</a:t>
            </a:r>
          </a:p>
          <a:p>
            <a:r>
              <a:rPr lang="tr-TR" dirty="0"/>
              <a:t>Mikrodalga fırın gibi radyo dalgası yayan cihazlar sinyal transmisyonunu etkileyebilir. </a:t>
            </a:r>
            <a:endParaRPr lang="tr-TR" dirty="0" smtClean="0"/>
          </a:p>
          <a:p>
            <a:r>
              <a:rPr lang="tr-TR" dirty="0" smtClean="0"/>
              <a:t>Cihaz</a:t>
            </a:r>
            <a:r>
              <a:rPr lang="tr-TR" dirty="0"/>
              <a:t> </a:t>
            </a:r>
            <a:r>
              <a:rPr lang="tr-TR" dirty="0" smtClean="0"/>
              <a:t>tarafından </a:t>
            </a:r>
            <a:r>
              <a:rPr lang="tr-TR" dirty="0"/>
              <a:t>yayılan frekanslar başka kablosuz çalışan tıbbi cihazları etkileyebilir. </a:t>
            </a:r>
            <a:endParaRPr lang="tr-TR" dirty="0" smtClean="0"/>
          </a:p>
          <a:p>
            <a:r>
              <a:rPr lang="tr-TR" dirty="0" smtClean="0"/>
              <a:t>Kablosuz</a:t>
            </a:r>
            <a:r>
              <a:rPr lang="tr-TR" dirty="0"/>
              <a:t> </a:t>
            </a:r>
            <a:r>
              <a:rPr lang="tr-TR" dirty="0" smtClean="0"/>
              <a:t>cihazların </a:t>
            </a:r>
            <a:r>
              <a:rPr lang="tr-TR" dirty="0"/>
              <a:t>kurulması yetkili servis teknisyenlerince yapılmalıdır. </a:t>
            </a:r>
            <a:endParaRPr lang="tr-TR" dirty="0" smtClean="0"/>
          </a:p>
          <a:p>
            <a:r>
              <a:rPr lang="tr-TR" dirty="0" smtClean="0"/>
              <a:t>Cihazın üreticisince onaylanmamış </a:t>
            </a:r>
            <a:r>
              <a:rPr lang="tr-TR" dirty="0"/>
              <a:t>her türlü değişiklik ve tadilatlar cihazın çalışmamasına veya hasar </a:t>
            </a:r>
            <a:r>
              <a:rPr lang="tr-TR" dirty="0" smtClean="0"/>
              <a:t>görmesine neden </a:t>
            </a:r>
            <a:r>
              <a:rPr lang="tr-TR" dirty="0"/>
              <a:t>olur. </a:t>
            </a:r>
          </a:p>
        </p:txBody>
      </p:sp>
    </p:spTree>
    <p:extLst>
      <p:ext uri="{BB962C8B-B14F-4D97-AF65-F5344CB8AC3E}">
        <p14:creationId xmlns:p14="http://schemas.microsoft.com/office/powerpoint/2010/main" val="1024281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  Bağlantıları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başı monitör kablosuz INFINITY ağını hastane içindeki diğer 802.1 </a:t>
            </a:r>
            <a:r>
              <a:rPr lang="tr-TR" dirty="0" smtClean="0"/>
              <a:t>lb cihazlarından </a:t>
            </a:r>
            <a:r>
              <a:rPr lang="tr-TR" dirty="0"/>
              <a:t>izole etmek için her bir erişim noktasının SSID'sinin ayrı olması gerekir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Erişim noktaları tıbbı bir cihaz değildir ve hastalardan uzak tutulmalıdır.</a:t>
            </a:r>
          </a:p>
        </p:txBody>
      </p:sp>
    </p:spTree>
    <p:extLst>
      <p:ext uri="{BB962C8B-B14F-4D97-AF65-F5344CB8AC3E}">
        <p14:creationId xmlns:p14="http://schemas.microsoft.com/office/powerpoint/2010/main" val="147402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Monitör Görünüm Bilgileri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63153"/>
            <a:ext cx="6381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37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Monitör Görünüm Bilgileri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1 numaralı bölümde tarih saat ve hasta hakkında bilgiler bulunur.</a:t>
            </a:r>
          </a:p>
          <a:p>
            <a:r>
              <a:rPr lang="tr-TR" dirty="0" smtClean="0"/>
              <a:t>2 </a:t>
            </a:r>
            <a:r>
              <a:rPr lang="tr-TR" dirty="0"/>
              <a:t>numaralı bölümde EKG ECG SPO2 ve solunum sinyalleri görülmektedir.</a:t>
            </a:r>
          </a:p>
          <a:p>
            <a:r>
              <a:rPr lang="tr-TR" dirty="0" smtClean="0"/>
              <a:t>3 </a:t>
            </a:r>
            <a:r>
              <a:rPr lang="tr-TR" dirty="0"/>
              <a:t>numaralı bölümde tablo olarak hasta başı monitörün ölçtüğü tüm </a:t>
            </a:r>
            <a:r>
              <a:rPr lang="tr-TR" dirty="0" smtClean="0"/>
              <a:t>değerler görülmektedir</a:t>
            </a:r>
            <a:r>
              <a:rPr lang="tr-TR" dirty="0"/>
              <a:t>.</a:t>
            </a:r>
          </a:p>
          <a:p>
            <a:r>
              <a:rPr lang="tr-TR" dirty="0" smtClean="0"/>
              <a:t>4 </a:t>
            </a:r>
            <a:r>
              <a:rPr lang="tr-TR" dirty="0"/>
              <a:t>numaralı bölümde sayısal olarak hasta başı monitörün ölçtüğü tüm </a:t>
            </a:r>
            <a:r>
              <a:rPr lang="tr-TR" dirty="0" smtClean="0"/>
              <a:t>değerler görülmektedir</a:t>
            </a:r>
            <a:r>
              <a:rPr lang="tr-TR" dirty="0"/>
              <a:t>.</a:t>
            </a:r>
          </a:p>
          <a:p>
            <a:r>
              <a:rPr lang="tr-TR" dirty="0" smtClean="0"/>
              <a:t>5 </a:t>
            </a:r>
            <a:r>
              <a:rPr lang="tr-TR" dirty="0"/>
              <a:t>numaralı bölümde seçilen menünün alt menüleri görülmektedir. </a:t>
            </a:r>
            <a:r>
              <a:rPr lang="tr-TR" dirty="0" smtClean="0"/>
              <a:t>Tüm ayarlamalar </a:t>
            </a:r>
            <a:r>
              <a:rPr lang="tr-TR" dirty="0"/>
              <a:t>bu menü yardımı ile yapılmaktadır.</a:t>
            </a:r>
          </a:p>
          <a:p>
            <a:r>
              <a:rPr lang="tr-TR" dirty="0" smtClean="0"/>
              <a:t>6 </a:t>
            </a:r>
            <a:r>
              <a:rPr lang="tr-TR" dirty="0"/>
              <a:t>numaralı bölümde hasta başı monitörün sistem ayarları menü </a:t>
            </a:r>
            <a:r>
              <a:rPr lang="tr-TR" dirty="0" smtClean="0"/>
              <a:t>tuşu görülmektedir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25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Monitör Görünüm Bilgileri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PACER: Sistem menüsündeyken AYAR tuşuna basıldığında ekrana </a:t>
            </a:r>
            <a:r>
              <a:rPr lang="tr-TR" dirty="0" smtClean="0"/>
              <a:t>gelen menüde </a:t>
            </a:r>
            <a:r>
              <a:rPr lang="tr-TR" dirty="0"/>
              <a:t>PACER açık konumuna getirilip kalp pili olan hastaları tespit emek </a:t>
            </a:r>
            <a:r>
              <a:rPr lang="tr-TR" dirty="0" smtClean="0"/>
              <a:t>için kullanılır</a:t>
            </a:r>
            <a:r>
              <a:rPr lang="tr-TR" dirty="0"/>
              <a:t>.</a:t>
            </a:r>
            <a:r>
              <a:rPr lang="tr-TR" dirty="0" smtClean="0"/>
              <a:t> </a:t>
            </a:r>
          </a:p>
          <a:p>
            <a:r>
              <a:rPr lang="tr-TR" dirty="0" smtClean="0"/>
              <a:t>Bu </a:t>
            </a:r>
            <a:r>
              <a:rPr lang="tr-TR" dirty="0"/>
              <a:t>durumdayken hasta başı monitörde EKG grafiği üzerinde, </a:t>
            </a:r>
            <a:r>
              <a:rPr lang="tr-TR" dirty="0" smtClean="0"/>
              <a:t>kalp pilinin </a:t>
            </a:r>
            <a:r>
              <a:rPr lang="tr-TR" dirty="0"/>
              <a:t>kalbi tetiklediği noktalarda düşey sarı çizgiler çizer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Fizyolojik </a:t>
            </a:r>
            <a:r>
              <a:rPr lang="tr-TR" dirty="0"/>
              <a:t>alarmlar: Tüm parametreler için alt ve üst alarm limitleri </a:t>
            </a:r>
            <a:r>
              <a:rPr lang="tr-TR" dirty="0" smtClean="0"/>
              <a:t>kullanıcı tarafından </a:t>
            </a:r>
            <a:r>
              <a:rPr lang="tr-TR" dirty="0"/>
              <a:t>hastaya göre ayarlanır. Herhangi bir alarm durumu olduğunda </a:t>
            </a:r>
            <a:r>
              <a:rPr lang="tr-TR" dirty="0" smtClean="0"/>
              <a:t>sesli ve </a:t>
            </a:r>
            <a:r>
              <a:rPr lang="tr-TR" dirty="0"/>
              <a:t>yazılı mesaj verilir. (Örneğin; yüksek/düşük kalp atım hızı, </a:t>
            </a:r>
            <a:r>
              <a:rPr lang="tr-TR" dirty="0" smtClean="0"/>
              <a:t>yüksek/düşükkan </a:t>
            </a:r>
            <a:r>
              <a:rPr lang="tr-TR" dirty="0"/>
              <a:t>basıncı, yüksek/düşük SpO2… vs.)</a:t>
            </a:r>
          </a:p>
        </p:txBody>
      </p:sp>
    </p:spTree>
    <p:extLst>
      <p:ext uri="{BB962C8B-B14F-4D97-AF65-F5344CB8AC3E}">
        <p14:creationId xmlns:p14="http://schemas.microsoft.com/office/powerpoint/2010/main" val="418456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Monitör Görünüm Bilgileri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Teknik Alarmlar: Bu alarmlar cihazdan veya teknik diğer </a:t>
            </a:r>
            <a:r>
              <a:rPr lang="tr-TR" dirty="0" smtClean="0"/>
              <a:t>aksamlarından kaynaklanan </a:t>
            </a:r>
            <a:r>
              <a:rPr lang="tr-TR" dirty="0"/>
              <a:t>hata durumlarında kullanıcıyı uyarmak için kullanılan alarmlardır.</a:t>
            </a:r>
          </a:p>
          <a:p>
            <a:r>
              <a:rPr lang="sv-SE" dirty="0"/>
              <a:t>Herhangi bir alarm durumu olduğunda sesli ve/veya yazılı mesaj verilir.</a:t>
            </a:r>
          </a:p>
          <a:p>
            <a:r>
              <a:rPr lang="tr-TR" dirty="0"/>
              <a:t>Kullanıcı devam edebilmek için teknik alarmları gidermek zorundadır. (</a:t>
            </a:r>
            <a:r>
              <a:rPr lang="tr-TR" dirty="0" smtClean="0"/>
              <a:t>EKGkablosu </a:t>
            </a:r>
            <a:r>
              <a:rPr lang="tr-TR" dirty="0"/>
              <a:t>çıktı, SpO2 kablosu çıktı, parmak takılı değil…vs.) </a:t>
            </a:r>
            <a:endParaRPr lang="tr-TR" dirty="0" smtClean="0"/>
          </a:p>
          <a:p>
            <a:r>
              <a:rPr lang="tr-TR" dirty="0" smtClean="0"/>
              <a:t>Pulse </a:t>
            </a:r>
            <a:r>
              <a:rPr lang="tr-TR" dirty="0"/>
              <a:t>Hızı (</a:t>
            </a:r>
            <a:r>
              <a:rPr lang="tr-TR" dirty="0" smtClean="0"/>
              <a:t>PR) kalbin </a:t>
            </a:r>
            <a:r>
              <a:rPr lang="tr-TR" dirty="0"/>
              <a:t>kanı dakikada kaç kez pompaladığını gösterir. Nabız olarak </a:t>
            </a:r>
            <a:r>
              <a:rPr lang="tr-TR" dirty="0" smtClean="0"/>
              <a:t>bilinir.Kalbin </a:t>
            </a:r>
            <a:r>
              <a:rPr lang="tr-TR" dirty="0"/>
              <a:t>mekaniği hakkında bilgi verir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Atım </a:t>
            </a:r>
            <a:r>
              <a:rPr lang="tr-TR" dirty="0"/>
              <a:t>Hızı (HR) ise dakikada kaç kez </a:t>
            </a:r>
            <a:r>
              <a:rPr lang="tr-TR" dirty="0" smtClean="0"/>
              <a:t>QRS oluştuğunu </a:t>
            </a:r>
            <a:r>
              <a:rPr lang="tr-TR" dirty="0"/>
              <a:t>gösterir. Kalbin elektriği hakkında bilgi verir. </a:t>
            </a:r>
            <a:endParaRPr lang="tr-TR" dirty="0" smtClean="0"/>
          </a:p>
          <a:p>
            <a:r>
              <a:rPr lang="tr-TR" dirty="0" smtClean="0"/>
              <a:t>İdealde </a:t>
            </a:r>
            <a:r>
              <a:rPr lang="tr-TR" dirty="0"/>
              <a:t>bu iki </a:t>
            </a:r>
            <a:r>
              <a:rPr lang="tr-TR" dirty="0" smtClean="0"/>
              <a:t>değerin birbirine </a:t>
            </a:r>
            <a:r>
              <a:rPr lang="tr-TR" dirty="0"/>
              <a:t>eşit olması beklenir, ancak hiçbir zaman birebir eşit çıkmaz.</a:t>
            </a:r>
          </a:p>
        </p:txBody>
      </p:sp>
    </p:spTree>
    <p:extLst>
      <p:ext uri="{BB962C8B-B14F-4D97-AF65-F5344CB8AC3E}">
        <p14:creationId xmlns:p14="http://schemas.microsoft.com/office/powerpoint/2010/main" val="2708712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Blok Diyagramı ve Temel Çalışma Prensibi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başı monitörler son teknoloji ürünü cihazlardır. Hasta hakkında hayati </a:t>
            </a:r>
            <a:r>
              <a:rPr lang="tr-TR" dirty="0" smtClean="0"/>
              <a:t>öneme sahip </a:t>
            </a:r>
            <a:r>
              <a:rPr lang="tr-TR" dirty="0"/>
              <a:t>çok önemli bilgileri verebilmeleri onları vazgeçilmez kılmaktadır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996952"/>
            <a:ext cx="520171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6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Blok Diyagramı ve Temel Çalışma Prensibi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Bir hasta başı monitörün blok diyagramı </a:t>
            </a:r>
            <a:r>
              <a:rPr lang="tr-TR" dirty="0" smtClean="0"/>
              <a:t>Şekildeki </a:t>
            </a:r>
            <a:r>
              <a:rPr lang="tr-TR" dirty="0"/>
              <a:t>gibidir. Bu cihazlar </a:t>
            </a:r>
            <a:r>
              <a:rPr lang="tr-TR" dirty="0" smtClean="0"/>
              <a:t>mikro işlemci </a:t>
            </a:r>
            <a:r>
              <a:rPr lang="tr-TR" dirty="0"/>
              <a:t>kontrollüdür.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Çok </a:t>
            </a:r>
            <a:r>
              <a:rPr lang="tr-TR" dirty="0"/>
              <a:t>parametreli ölçüm sistemleri vardır. Bu sistemler </a:t>
            </a:r>
          </a:p>
          <a:p>
            <a:pPr lvl="1"/>
            <a:r>
              <a:rPr lang="tr-TR" sz="1800" dirty="0" smtClean="0"/>
              <a:t>hasta </a:t>
            </a:r>
            <a:r>
              <a:rPr lang="tr-TR" sz="1800" dirty="0"/>
              <a:t>vücut </a:t>
            </a:r>
            <a:r>
              <a:rPr lang="tr-TR" sz="1800" dirty="0" smtClean="0"/>
              <a:t>ısısı ölçümü</a:t>
            </a:r>
            <a:r>
              <a:rPr lang="tr-TR" sz="1800" dirty="0"/>
              <a:t>, </a:t>
            </a:r>
            <a:endParaRPr lang="tr-TR" sz="1800" dirty="0" smtClean="0"/>
          </a:p>
          <a:p>
            <a:pPr lvl="1"/>
            <a:r>
              <a:rPr lang="tr-TR" sz="1800" dirty="0" smtClean="0"/>
              <a:t>EKG </a:t>
            </a:r>
            <a:r>
              <a:rPr lang="tr-TR" sz="1800" dirty="0"/>
              <a:t>ölçümleri, </a:t>
            </a:r>
            <a:endParaRPr lang="tr-TR" sz="1800" dirty="0" smtClean="0"/>
          </a:p>
          <a:p>
            <a:pPr lvl="1"/>
            <a:r>
              <a:rPr lang="tr-TR" sz="1800" dirty="0" smtClean="0"/>
              <a:t>kandaki </a:t>
            </a:r>
            <a:r>
              <a:rPr lang="tr-TR" sz="1800" dirty="0"/>
              <a:t>oksijen saturasyonu ölçümü, </a:t>
            </a:r>
            <a:endParaRPr lang="tr-TR" sz="1800" dirty="0" smtClean="0"/>
          </a:p>
          <a:p>
            <a:pPr lvl="1"/>
            <a:r>
              <a:rPr lang="tr-TR" sz="1800" dirty="0" smtClean="0"/>
              <a:t>vücuttan </a:t>
            </a:r>
            <a:r>
              <a:rPr lang="tr-TR" sz="1800" dirty="0"/>
              <a:t>atılan </a:t>
            </a:r>
            <a:r>
              <a:rPr lang="tr-TR" sz="1800" dirty="0" smtClean="0"/>
              <a:t>karbondioksit oranı </a:t>
            </a:r>
            <a:r>
              <a:rPr lang="tr-TR" sz="1800" dirty="0"/>
              <a:t>ölçümü, </a:t>
            </a:r>
            <a:endParaRPr lang="tr-TR" sz="1800" dirty="0" smtClean="0"/>
          </a:p>
          <a:p>
            <a:pPr lvl="1"/>
            <a:r>
              <a:rPr lang="tr-TR" sz="1800" dirty="0" smtClean="0"/>
              <a:t>kan </a:t>
            </a:r>
            <a:r>
              <a:rPr lang="tr-TR" sz="1800" dirty="0"/>
              <a:t>basıncı ölçümleri ve </a:t>
            </a:r>
            <a:endParaRPr lang="tr-TR" sz="1800" dirty="0" smtClean="0"/>
          </a:p>
          <a:p>
            <a:pPr lvl="1"/>
            <a:r>
              <a:rPr lang="tr-TR" sz="1800" dirty="0" smtClean="0"/>
              <a:t>solunum </a:t>
            </a:r>
            <a:r>
              <a:rPr lang="tr-TR" sz="1800" dirty="0"/>
              <a:t>ölçümü şeklinde sıralanabilecek </a:t>
            </a:r>
            <a:r>
              <a:rPr lang="tr-TR" sz="1800" dirty="0" smtClean="0"/>
              <a:t>işlemleri yaparlar</a:t>
            </a:r>
            <a:r>
              <a:rPr lang="tr-TR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370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Blok Diyagramı ve Temel Çalışma Prensibi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69919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798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r>
              <a:rPr lang="tr-TR" sz="2400" b="1" dirty="0"/>
              <a:t>HASTA BAŞI MONİTÖRÜN </a:t>
            </a:r>
            <a:r>
              <a:rPr lang="tr-TR" sz="2400" b="1" dirty="0" smtClean="0"/>
              <a:t>BAĞLANTI</a:t>
            </a: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2400" b="1" dirty="0"/>
              <a:t>AYAR VE KONTROLLERİ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484785"/>
            <a:ext cx="7125112" cy="5040560"/>
          </a:xfrm>
        </p:spPr>
        <p:txBody>
          <a:bodyPr/>
          <a:lstStyle/>
          <a:p>
            <a:endParaRPr lang="tr-TR" b="1" dirty="0" smtClean="0"/>
          </a:p>
          <a:p>
            <a:endParaRPr lang="tr-TR" b="1" dirty="0" smtClean="0"/>
          </a:p>
          <a:p>
            <a:r>
              <a:rPr lang="tr-TR" dirty="0"/>
              <a:t>Hasta başı monitörde NIBP ölçümü osilometrik metod ile yapılmıştır; NIBP </a:t>
            </a:r>
            <a:r>
              <a:rPr lang="tr-TR" dirty="0" smtClean="0"/>
              <a:t>ölçümü yetişkin</a:t>
            </a:r>
            <a:r>
              <a:rPr lang="tr-TR" dirty="0"/>
              <a:t>, çocuklar ve yeni doğanlar için kullanılır.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Ölçüm </a:t>
            </a:r>
            <a:r>
              <a:rPr lang="tr-TR" dirty="0"/>
              <a:t>metodu: Manuel, otomatik </a:t>
            </a:r>
            <a:r>
              <a:rPr lang="tr-TR" dirty="0" smtClean="0"/>
              <a:t>ve sürekli </a:t>
            </a:r>
            <a:r>
              <a:rPr lang="tr-TR" dirty="0"/>
              <a:t>ölçümdür. Her model sistolik, diastolik ve ortalama olarak monitörde </a:t>
            </a:r>
            <a:r>
              <a:rPr lang="tr-TR" dirty="0" smtClean="0"/>
              <a:t>gösterilir. Bir </a:t>
            </a:r>
            <a:r>
              <a:rPr lang="tr-TR" dirty="0"/>
              <a:t>hasta başı monitörün aylık ve 6 aylık bakımlarının yapılması gerekmektedir</a:t>
            </a:r>
            <a:r>
              <a:rPr lang="tr-TR" dirty="0" smtClean="0"/>
              <a:t>.</a:t>
            </a:r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305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Blok Diyagramı ve Temel Çalışma Prensibi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HBM’lerin güç kaynakları, bütün biyomedikal cihazlarda olduğu gibi hasta ve </a:t>
            </a:r>
            <a:r>
              <a:rPr lang="tr-TR" dirty="0" smtClean="0"/>
              <a:t>cihaz güvenliği </a:t>
            </a:r>
            <a:r>
              <a:rPr lang="tr-TR" dirty="0"/>
              <a:t>düşünülerek özel tasarlanmış izolasyonlu bir yapıya sahiptir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AC </a:t>
            </a:r>
            <a:r>
              <a:rPr lang="tr-TR" dirty="0"/>
              <a:t>şebeke </a:t>
            </a:r>
            <a:r>
              <a:rPr lang="tr-TR" dirty="0" smtClean="0"/>
              <a:t>gerilimi ile </a:t>
            </a:r>
            <a:r>
              <a:rPr lang="tr-TR" dirty="0"/>
              <a:t>çalışabildiği gibi dâhilî bataryası ile şebekeden bağımsız olarak da çalışabilir.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Genellikle</a:t>
            </a:r>
            <a:r>
              <a:rPr lang="tr-TR" dirty="0"/>
              <a:t> </a:t>
            </a:r>
            <a:r>
              <a:rPr lang="tr-TR" dirty="0" smtClean="0"/>
              <a:t>10.4 </a:t>
            </a:r>
            <a:r>
              <a:rPr lang="tr-TR" dirty="0"/>
              <a:t>veya 12.1 inch renkli TFT LCD ekran yapısına sahiptir.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ekran yapısı 8 </a:t>
            </a:r>
            <a:r>
              <a:rPr lang="tr-TR" dirty="0" smtClean="0"/>
              <a:t>ayrı parametre </a:t>
            </a:r>
            <a:r>
              <a:rPr lang="tr-TR" dirty="0"/>
              <a:t>dalga formunu aynı anda görme imkânı verir.</a:t>
            </a:r>
          </a:p>
        </p:txBody>
      </p:sp>
    </p:spTree>
    <p:extLst>
      <p:ext uri="{BB962C8B-B14F-4D97-AF65-F5344CB8AC3E}">
        <p14:creationId xmlns:p14="http://schemas.microsoft.com/office/powerpoint/2010/main" val="234545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Blok Diyagramı ve Temel Çalışma Prensibi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Her bir parametre ölçümü için gerekli </a:t>
            </a:r>
            <a:r>
              <a:rPr lang="tr-TR" dirty="0" smtClean="0"/>
              <a:t>sensör </a:t>
            </a:r>
            <a:r>
              <a:rPr lang="tr-TR" dirty="0"/>
              <a:t>ve donanımlar cihaz </a:t>
            </a:r>
            <a:r>
              <a:rPr lang="tr-TR" dirty="0" smtClean="0"/>
              <a:t>içerisinde mevcuttur.</a:t>
            </a:r>
          </a:p>
          <a:p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ölçümler için haricî ekipmanlar gerekmektedir. Örneğin; NIBP (haricî </a:t>
            </a:r>
            <a:r>
              <a:rPr lang="tr-TR" dirty="0" smtClean="0"/>
              <a:t>kanbasıncı </a:t>
            </a:r>
            <a:r>
              <a:rPr lang="tr-TR" dirty="0"/>
              <a:t>ölçümü) için hasta koluna takmak üzere cuff (manşon) gereklidir.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EKG ölçümleri için </a:t>
            </a:r>
            <a:r>
              <a:rPr lang="tr-TR" dirty="0"/>
              <a:t>hasta vücuduna EKG elektrotlarının takılması, hastanın C02’yi (karbondioksit) </a:t>
            </a:r>
            <a:r>
              <a:rPr lang="tr-TR" dirty="0" smtClean="0"/>
              <a:t>vücuttan atma </a:t>
            </a:r>
            <a:r>
              <a:rPr lang="tr-TR" dirty="0"/>
              <a:t>oranını görmek için CO2 sensörü, vücut ısısı ölçümü için ısı probu, kandaki </a:t>
            </a:r>
            <a:r>
              <a:rPr lang="tr-TR" dirty="0" smtClean="0"/>
              <a:t>oksijen saturasyonunu </a:t>
            </a:r>
            <a:r>
              <a:rPr lang="tr-TR" dirty="0"/>
              <a:t>ölçmek için finger probu (parmak probu), bunların bağlantı kablo, </a:t>
            </a:r>
            <a:r>
              <a:rPr lang="tr-TR" dirty="0" smtClean="0"/>
              <a:t>konnektör ve </a:t>
            </a:r>
            <a:r>
              <a:rPr lang="tr-TR" dirty="0"/>
              <a:t>hortumları gereklidir.</a:t>
            </a:r>
          </a:p>
        </p:txBody>
      </p:sp>
    </p:spTree>
    <p:extLst>
      <p:ext uri="{BB962C8B-B14F-4D97-AF65-F5344CB8AC3E}">
        <p14:creationId xmlns:p14="http://schemas.microsoft.com/office/powerpoint/2010/main" val="1746232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NIBP (Non invasive kan basıncı ölçümü) 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52581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898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64597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HBM’leri çok farklı bölümlere ayırarak incelemek mümkündür. </a:t>
            </a:r>
            <a:endParaRPr lang="tr-TR" dirty="0" smtClean="0"/>
          </a:p>
          <a:p>
            <a:r>
              <a:rPr lang="tr-TR" dirty="0" smtClean="0"/>
              <a:t>Ancak </a:t>
            </a:r>
            <a:r>
              <a:rPr lang="tr-TR" dirty="0"/>
              <a:t>elektronik </a:t>
            </a:r>
            <a:r>
              <a:rPr lang="tr-TR" dirty="0" smtClean="0"/>
              <a:t>ve havalı </a:t>
            </a:r>
            <a:r>
              <a:rPr lang="tr-TR" dirty="0"/>
              <a:t>(pnömatik) sistemler bu cihazda </a:t>
            </a:r>
            <a:r>
              <a:rPr lang="tr-TR" dirty="0" smtClean="0"/>
              <a:t>birlikte kullanıldığı </a:t>
            </a:r>
            <a:r>
              <a:rPr lang="tr-TR" dirty="0"/>
              <a:t>için bu iki ana </a:t>
            </a:r>
            <a:r>
              <a:rPr lang="tr-TR" dirty="0" smtClean="0"/>
              <a:t>bölümde incelemek </a:t>
            </a:r>
            <a:r>
              <a:rPr lang="tr-TR" dirty="0"/>
              <a:t>daha uygun </a:t>
            </a:r>
            <a:r>
              <a:rPr lang="tr-TR" dirty="0" smtClean="0"/>
              <a:t>olacaktır</a:t>
            </a:r>
          </a:p>
          <a:p>
            <a:endParaRPr lang="tr-TR" dirty="0" smtClean="0"/>
          </a:p>
          <a:p>
            <a:r>
              <a:rPr lang="tr-TR" b="1" dirty="0"/>
              <a:t>Pnömatik (Havalı) Ünite</a:t>
            </a:r>
          </a:p>
          <a:p>
            <a:r>
              <a:rPr lang="tr-TR" sz="1900" dirty="0"/>
              <a:t>Pnömatik ünite, NIBP ölçüm modülü ve CO2 ölçüm modülünü kapsar. </a:t>
            </a:r>
            <a:endParaRPr lang="tr-TR" sz="1900" dirty="0" smtClean="0"/>
          </a:p>
          <a:p>
            <a:r>
              <a:rPr lang="tr-TR" sz="1900" dirty="0" smtClean="0"/>
              <a:t>Bu sistemlerde hava </a:t>
            </a:r>
            <a:r>
              <a:rPr lang="tr-TR" sz="1900" dirty="0"/>
              <a:t>basıncı, özel olarak imal edilmiş boru düzeneklerinden iletilir. </a:t>
            </a:r>
            <a:endParaRPr lang="tr-TR" sz="1900" dirty="0" smtClean="0"/>
          </a:p>
          <a:p>
            <a:r>
              <a:rPr lang="tr-TR" sz="1900" dirty="0" smtClean="0"/>
              <a:t>Kimi </a:t>
            </a:r>
            <a:r>
              <a:rPr lang="tr-TR" sz="1900" dirty="0"/>
              <a:t>zaman </a:t>
            </a:r>
            <a:r>
              <a:rPr lang="tr-TR" sz="1900" dirty="0" smtClean="0"/>
              <a:t>cihaz tarafından </a:t>
            </a:r>
            <a:r>
              <a:rPr lang="tr-TR" sz="1900" dirty="0"/>
              <a:t>oluşturulan basınçlı hava, kimi zaman da hastadan alınan CO2 bu </a:t>
            </a:r>
            <a:r>
              <a:rPr lang="tr-TR" sz="1900" dirty="0" smtClean="0"/>
              <a:t>boru düzeneklerinden geçirilir.</a:t>
            </a:r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30735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b="1" dirty="0"/>
              <a:t>Cuff (Manşon) </a:t>
            </a:r>
            <a:r>
              <a:rPr lang="tr-TR" sz="2000" b="1" dirty="0" smtClean="0"/>
              <a:t>Kompresörü</a:t>
            </a:r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498286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1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000" dirty="0"/>
              <a:t>Resimde bir HBM’nin NIBP modülü görülüyor. Cuff kompresörü iki ana </a:t>
            </a:r>
            <a:r>
              <a:rPr lang="tr-TR" sz="2000" dirty="0" smtClean="0"/>
              <a:t>bölümden oluşmaktadır</a:t>
            </a:r>
            <a:r>
              <a:rPr lang="tr-TR" sz="2000" dirty="0"/>
              <a:t>. Bunlar DC motor ve pompadır. </a:t>
            </a:r>
            <a:endParaRPr lang="tr-TR" sz="2000" dirty="0" smtClean="0"/>
          </a:p>
          <a:p>
            <a:r>
              <a:rPr lang="tr-TR" sz="2000" dirty="0" smtClean="0"/>
              <a:t>Bu </a:t>
            </a:r>
            <a:r>
              <a:rPr lang="tr-TR" sz="2000" dirty="0"/>
              <a:t>iki parça tümleşik olarak imal edilmiştir</a:t>
            </a:r>
            <a:r>
              <a:rPr lang="tr-TR" sz="2000" dirty="0" smtClean="0"/>
              <a:t>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Mikro işlemciden gelen komut doğrultusunda DC motora gelen enerji pompa </a:t>
            </a:r>
            <a:r>
              <a:rPr lang="tr-TR" sz="2000" dirty="0" smtClean="0"/>
              <a:t>mekanizmasını hareket </a:t>
            </a:r>
            <a:r>
              <a:rPr lang="tr-TR" sz="2000" dirty="0"/>
              <a:t>ettirir</a:t>
            </a:r>
            <a:r>
              <a:rPr lang="tr-TR" sz="2000" dirty="0" smtClean="0"/>
              <a:t>. </a:t>
            </a:r>
          </a:p>
          <a:p>
            <a:r>
              <a:rPr lang="tr-TR" sz="2000" dirty="0" smtClean="0"/>
              <a:t>Elde </a:t>
            </a:r>
            <a:r>
              <a:rPr lang="tr-TR" sz="2000" dirty="0"/>
              <a:t>edilen basınçlı hava özel bağlantı boruları ve valfler yardımı ile </a:t>
            </a:r>
            <a:r>
              <a:rPr lang="tr-TR" sz="2000" dirty="0" smtClean="0"/>
              <a:t>cuffa gönderilir</a:t>
            </a:r>
            <a:r>
              <a:rPr lang="tr-T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515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Kompresörde farklı arızalar oluşabilir. Bu arızalar; DC motor arızaları, </a:t>
            </a:r>
            <a:r>
              <a:rPr lang="tr-TR" dirty="0" smtClean="0"/>
              <a:t>pompa arızaları</a:t>
            </a:r>
            <a:r>
              <a:rPr lang="tr-TR" dirty="0"/>
              <a:t>, hava borularının birleşim noktalarındaki hava kaçak arızaları, elektrovalf </a:t>
            </a:r>
            <a:r>
              <a:rPr lang="tr-TR" dirty="0" smtClean="0"/>
              <a:t>arızaları ve </a:t>
            </a:r>
            <a:r>
              <a:rPr lang="tr-TR" dirty="0"/>
              <a:t>bu ünitenin elektronik kontrol kartı arızaları şeklinde olabilir.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Eğer </a:t>
            </a:r>
            <a:r>
              <a:rPr lang="tr-TR" dirty="0"/>
              <a:t>arıza biçimi </a:t>
            </a:r>
            <a:r>
              <a:rPr lang="tr-TR" dirty="0" smtClean="0"/>
              <a:t>sistemin güvenli </a:t>
            </a:r>
            <a:r>
              <a:rPr lang="tr-TR" dirty="0"/>
              <a:t>çalışmasını etkilemeyecek biçimde ise arızalanan parçanın değiştirmesi </a:t>
            </a:r>
            <a:r>
              <a:rPr lang="tr-TR" dirty="0" smtClean="0"/>
              <a:t>yoluna gidilebilir</a:t>
            </a:r>
            <a:r>
              <a:rPr lang="tr-TR" dirty="0"/>
              <a:t>. 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Eğer </a:t>
            </a:r>
            <a:r>
              <a:rPr lang="tr-TR" dirty="0"/>
              <a:t>sistem buna izin vermeyen hassas yapıda ise bu modül komple orijinali </a:t>
            </a:r>
            <a:r>
              <a:rPr lang="tr-TR" dirty="0" smtClean="0"/>
              <a:t>iledeğiştirilmelidir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407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5113" cy="924475"/>
          </a:xfrm>
        </p:spPr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628801"/>
            <a:ext cx="7125112" cy="4229998"/>
          </a:xfrm>
        </p:spPr>
        <p:txBody>
          <a:bodyPr>
            <a:normAutofit lnSpcReduction="10000"/>
          </a:bodyPr>
          <a:lstStyle/>
          <a:p>
            <a:r>
              <a:rPr lang="tr-TR" b="1" dirty="0"/>
              <a:t>Cuffun (Manşon) </a:t>
            </a:r>
            <a:r>
              <a:rPr lang="tr-TR" b="1" dirty="0" smtClean="0"/>
              <a:t>Yapısı</a:t>
            </a:r>
            <a:endParaRPr lang="tr-TR" b="1" dirty="0"/>
          </a:p>
          <a:p>
            <a:pPr marL="0" indent="0">
              <a:buNone/>
            </a:pPr>
            <a:endParaRPr lang="tr-TR" b="1" dirty="0"/>
          </a:p>
          <a:p>
            <a:r>
              <a:rPr lang="tr-TR" sz="2000" dirty="0"/>
              <a:t>Cuffun kullanım amacı, kol arterindeki kan basıncını ölçmeye yardımcı olmaktır.</a:t>
            </a:r>
          </a:p>
          <a:p>
            <a:r>
              <a:rPr lang="tr-TR" sz="2000" dirty="0"/>
              <a:t>Motorlu pompa ile şişirilmiş cuff yaklaşık olarak 180 mmHg iken kan akışının </a:t>
            </a:r>
            <a:r>
              <a:rPr lang="tr-TR" sz="2000" dirty="0" smtClean="0"/>
              <a:t>durduğu noktadaki </a:t>
            </a:r>
            <a:r>
              <a:rPr lang="tr-TR" sz="2000" dirty="0"/>
              <a:t>basınca ulaşır. </a:t>
            </a:r>
            <a:endParaRPr lang="tr-TR" sz="2000" dirty="0" smtClean="0"/>
          </a:p>
          <a:p>
            <a:r>
              <a:rPr lang="tr-TR" sz="2000" dirty="0" smtClean="0"/>
              <a:t>Sonra </a:t>
            </a:r>
            <a:r>
              <a:rPr lang="tr-TR" sz="2000" dirty="0"/>
              <a:t>HBM işlemcisi kontrolü altında basınç yavaş yavaş artırılır.</a:t>
            </a:r>
          </a:p>
          <a:p>
            <a:r>
              <a:rPr lang="tr-TR" sz="2000" dirty="0"/>
              <a:t>Bu arada basınç transdüseri hava basınç ve iletim parametre sinyallerini NIBP </a:t>
            </a:r>
            <a:r>
              <a:rPr lang="tr-TR" sz="2000" smtClean="0"/>
              <a:t>modül </a:t>
            </a:r>
            <a:r>
              <a:rPr lang="tr-TR" sz="2000" smtClean="0"/>
              <a:t>anakartına </a:t>
            </a:r>
            <a:r>
              <a:rPr lang="tr-TR" sz="2000" dirty="0"/>
              <a:t>gönderir.</a:t>
            </a:r>
            <a:endParaRPr lang="tr-TR" sz="2000" b="1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12317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56793"/>
            <a:ext cx="7125112" cy="4302006"/>
          </a:xfrm>
        </p:spPr>
        <p:txBody>
          <a:bodyPr/>
          <a:lstStyle/>
          <a:p>
            <a:r>
              <a:rPr lang="tr-TR" dirty="0"/>
              <a:t>Cufflar elastik malzemelerden üretilir. Bu elastik malzeme üzerine cilde </a:t>
            </a:r>
            <a:r>
              <a:rPr lang="tr-TR" dirty="0" smtClean="0"/>
              <a:t>zarar vermeyen </a:t>
            </a:r>
            <a:r>
              <a:rPr lang="tr-TR" dirty="0"/>
              <a:t>basınca dayanıklı kumaş kaplanmıştır. Çok kullanımlı olduklarından </a:t>
            </a:r>
            <a:r>
              <a:rPr lang="tr-TR" dirty="0" smtClean="0"/>
              <a:t>solüsyonlarla temizlenebilir </a:t>
            </a:r>
            <a:r>
              <a:rPr lang="tr-TR" dirty="0"/>
              <a:t>yapıya sahiptirler. </a:t>
            </a:r>
            <a:r>
              <a:rPr lang="tr-TR" dirty="0" smtClean="0"/>
              <a:t>Cuffun </a:t>
            </a:r>
            <a:r>
              <a:rPr lang="tr-TR" dirty="0"/>
              <a:t>lastik hortumu, HBM’den hastaya rahat </a:t>
            </a:r>
            <a:r>
              <a:rPr lang="tr-TR" dirty="0" smtClean="0"/>
              <a:t>ulaşabilir </a:t>
            </a:r>
            <a:r>
              <a:rPr lang="pt-BR" dirty="0" smtClean="0"/>
              <a:t>uzunlukta </a:t>
            </a:r>
            <a:r>
              <a:rPr lang="pt-BR" dirty="0"/>
              <a:t>(160 cm civarında) imal </a:t>
            </a:r>
            <a:r>
              <a:rPr lang="pt-BR" dirty="0" smtClean="0"/>
              <a:t>edilir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74949"/>
            <a:ext cx="3600400" cy="269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78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Cufflar uzun süreli kullanım sonucu deforme olur. Üretici firma tarafından </a:t>
            </a:r>
            <a:r>
              <a:rPr lang="tr-TR" dirty="0" smtClean="0"/>
              <a:t>önerilen zaman </a:t>
            </a:r>
            <a:r>
              <a:rPr lang="tr-TR" dirty="0"/>
              <a:t>sonrasında yenisi ile değiştirilmelidir. Lastik hortumları ya da balon kısmında </a:t>
            </a:r>
            <a:r>
              <a:rPr lang="tr-TR" dirty="0" smtClean="0"/>
              <a:t>oluşan yırtılma durumunda kullanılmaz hale gelir.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140968"/>
            <a:ext cx="42862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03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b="1" dirty="0"/>
              <a:t>HASTA BAŞI MONİTÖRÜN BAĞLANTI</a:t>
            </a:r>
            <a:br>
              <a:rPr lang="tr-TR" sz="2400" b="1" dirty="0"/>
            </a:br>
            <a:r>
              <a:rPr lang="tr-TR" sz="2400" b="1" dirty="0"/>
              <a:t>AYAR VE KONTROLLERİ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/>
              <a:t>Aylık bakım talimatları:</a:t>
            </a:r>
          </a:p>
          <a:p>
            <a:pPr lvl="1"/>
            <a:r>
              <a:rPr lang="tr-TR" sz="2000" dirty="0" smtClean="0"/>
              <a:t>Cihazın </a:t>
            </a:r>
            <a:r>
              <a:rPr lang="tr-TR" sz="2000" dirty="0"/>
              <a:t>dış yüzeyinde her hangi bir sorun olup olmadığını kontrol edilir.</a:t>
            </a:r>
          </a:p>
          <a:p>
            <a:pPr lvl="1"/>
            <a:r>
              <a:rPr lang="tr-TR" sz="2000" dirty="0" smtClean="0"/>
              <a:t>Hasta </a:t>
            </a:r>
            <a:r>
              <a:rPr lang="tr-TR" sz="2000" dirty="0"/>
              <a:t>EKG ve basınç kablolarında herhangi bir sorun olup </a:t>
            </a:r>
            <a:r>
              <a:rPr lang="tr-TR" sz="2000" dirty="0" smtClean="0"/>
              <a:t>olmadığını kontrol </a:t>
            </a:r>
            <a:r>
              <a:rPr lang="tr-TR" sz="2000" dirty="0"/>
              <a:t>edilir.</a:t>
            </a:r>
          </a:p>
          <a:p>
            <a:pPr lvl="1"/>
            <a:r>
              <a:rPr lang="tr-TR" sz="2000" dirty="0" smtClean="0"/>
              <a:t>Cihazın </a:t>
            </a:r>
            <a:r>
              <a:rPr lang="tr-TR" sz="2000" dirty="0"/>
              <a:t>dış yüzeyini nemli bir bezle silinir.</a:t>
            </a:r>
          </a:p>
          <a:p>
            <a:pPr lvl="1"/>
            <a:r>
              <a:rPr lang="tr-TR" sz="2000" dirty="0" smtClean="0"/>
              <a:t>Hasta </a:t>
            </a:r>
            <a:r>
              <a:rPr lang="tr-TR" sz="2000" dirty="0"/>
              <a:t>simülatörü bağlayarak EKG ve basınç ölçümlerini alınır.</a:t>
            </a:r>
          </a:p>
        </p:txBody>
      </p:sp>
    </p:spTree>
    <p:extLst>
      <p:ext uri="{BB962C8B-B14F-4D97-AF65-F5344CB8AC3E}">
        <p14:creationId xmlns:p14="http://schemas.microsoft.com/office/powerpoint/2010/main" val="1424121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r>
              <a:rPr lang="tr-TR" b="1" dirty="0" smtClean="0"/>
              <a:t>Hbm’nin Ünite ve </a:t>
            </a:r>
            <a:r>
              <a:rPr lang="tr-TR" b="1" dirty="0"/>
              <a:t>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28800"/>
            <a:ext cx="7306971" cy="4824535"/>
          </a:xfrm>
        </p:spPr>
        <p:txBody>
          <a:bodyPr>
            <a:noAutofit/>
          </a:bodyPr>
          <a:lstStyle/>
          <a:p>
            <a:endParaRPr lang="tr-TR" b="1" dirty="0"/>
          </a:p>
          <a:p>
            <a:endParaRPr lang="tr-TR" b="1" dirty="0" smtClean="0"/>
          </a:p>
          <a:p>
            <a:endParaRPr lang="tr-TR" b="1" dirty="0" smtClean="0"/>
          </a:p>
          <a:p>
            <a:r>
              <a:rPr lang="tr-TR" dirty="0"/>
              <a:t>HBM’ler ileri teknoloji ürünü cihazlardır. Yüzey montaj teknolojisi (</a:t>
            </a:r>
            <a:r>
              <a:rPr lang="tr-TR" b="1" dirty="0"/>
              <a:t>S</a:t>
            </a:r>
            <a:r>
              <a:rPr lang="tr-TR" dirty="0"/>
              <a:t>urface </a:t>
            </a:r>
            <a:r>
              <a:rPr lang="tr-TR" b="1" dirty="0" smtClean="0"/>
              <a:t>M</a:t>
            </a:r>
            <a:r>
              <a:rPr lang="tr-TR" dirty="0" smtClean="0"/>
              <a:t>ount </a:t>
            </a:r>
            <a:r>
              <a:rPr lang="tr-TR" b="1" dirty="0" smtClean="0"/>
              <a:t>D</a:t>
            </a:r>
            <a:r>
              <a:rPr lang="tr-TR" dirty="0" smtClean="0"/>
              <a:t>evice </a:t>
            </a:r>
            <a:r>
              <a:rPr lang="tr-TR" b="1" dirty="0"/>
              <a:t>SMD</a:t>
            </a:r>
            <a:r>
              <a:rPr lang="tr-TR" dirty="0"/>
              <a:t>) kullanılarak imal edilmiştir </a:t>
            </a:r>
            <a:r>
              <a:rPr lang="tr-TR" dirty="0" smtClean="0"/>
              <a:t>. Dolayısıyla </a:t>
            </a:r>
            <a:r>
              <a:rPr lang="tr-TR" dirty="0"/>
              <a:t>bu tip </a:t>
            </a:r>
            <a:r>
              <a:rPr lang="tr-TR" dirty="0" smtClean="0"/>
              <a:t>cihazlardaki arızaları </a:t>
            </a:r>
            <a:r>
              <a:rPr lang="tr-TR" dirty="0"/>
              <a:t>bulmak diğerlerine nazaran daha fazla dikkat gerektirir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Ölçüm </a:t>
            </a:r>
            <a:r>
              <a:rPr lang="tr-TR" dirty="0"/>
              <a:t>ve </a:t>
            </a:r>
            <a:r>
              <a:rPr lang="tr-TR" dirty="0" smtClean="0"/>
              <a:t>testlerde, özellikle </a:t>
            </a:r>
            <a:r>
              <a:rPr lang="tr-TR" dirty="0"/>
              <a:t>sökme, lehimleme, açık veya kısa devre kontrollerinde ışıklı büyüteçler </a:t>
            </a:r>
            <a:r>
              <a:rPr lang="tr-TR" dirty="0" smtClean="0"/>
              <a:t>kullanmakgerekir. </a:t>
            </a:r>
          </a:p>
          <a:p>
            <a:r>
              <a:rPr lang="tr-TR" dirty="0" smtClean="0"/>
              <a:t>Surface </a:t>
            </a:r>
            <a:r>
              <a:rPr lang="tr-TR" dirty="0"/>
              <a:t>montajlı cihazların lehimlenmesi ve sökülmesi işlemleri özel </a:t>
            </a:r>
            <a:r>
              <a:rPr lang="tr-TR" dirty="0" smtClean="0"/>
              <a:t>ısı ayarlı </a:t>
            </a:r>
            <a:r>
              <a:rPr lang="tr-TR" dirty="0"/>
              <a:t>havyalar ve yardımcı aparatlar yardımıyla yapılmalıdır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Entegre </a:t>
            </a:r>
            <a:r>
              <a:rPr lang="tr-TR" dirty="0"/>
              <a:t>devre sökme </a:t>
            </a:r>
            <a:r>
              <a:rPr lang="tr-TR" dirty="0" smtClean="0"/>
              <a:t>işlemleri de </a:t>
            </a:r>
            <a:r>
              <a:rPr lang="tr-TR" dirty="0"/>
              <a:t>bu komponentlere aşırı sıcaklık nedeniyle zarar vermemesi ve işlemin </a:t>
            </a:r>
            <a:r>
              <a:rPr lang="tr-TR" dirty="0" smtClean="0"/>
              <a:t>çabuklaştırılması için </a:t>
            </a:r>
            <a:r>
              <a:rPr lang="tr-TR" dirty="0"/>
              <a:t>özel vakumlu havyalar ile yapılmalıdır </a:t>
            </a:r>
            <a:r>
              <a:rPr lang="tr-TR" dirty="0" smtClean="0"/>
              <a:t>.</a:t>
            </a:r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582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276872"/>
            <a:ext cx="31337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13372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0986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HBM’lerin bütün elektronik kart arızaları basit göz kontrolü ve </a:t>
            </a:r>
            <a:r>
              <a:rPr lang="tr-TR" dirty="0" smtClean="0"/>
              <a:t>testlerle bulunamıyorsa </a:t>
            </a:r>
            <a:r>
              <a:rPr lang="tr-TR" dirty="0"/>
              <a:t>kart test cihazları kullanılarak test edilir.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Elektronik </a:t>
            </a:r>
            <a:r>
              <a:rPr lang="tr-TR" dirty="0"/>
              <a:t>devrelerin, </a:t>
            </a:r>
            <a:r>
              <a:rPr lang="tr-TR" dirty="0" smtClean="0"/>
              <a:t>kartların üzerindeki </a:t>
            </a:r>
            <a:r>
              <a:rPr lang="tr-TR" dirty="0"/>
              <a:t>entegreler ve diğer komponentler yüzey montaj (SMD) teknolojisi </a:t>
            </a:r>
            <a:r>
              <a:rPr lang="tr-TR" dirty="0" smtClean="0"/>
              <a:t>kullanılmış olsa </a:t>
            </a:r>
            <a:r>
              <a:rPr lang="tr-TR" dirty="0"/>
              <a:t>bile devre üzerinden sökülmeden ve üzerindeki entegreler ve komponentlere </a:t>
            </a:r>
            <a:r>
              <a:rPr lang="tr-TR" dirty="0" smtClean="0"/>
              <a:t>ve devrenin orijinal yapısına zarar verilmeden test edilir. </a:t>
            </a:r>
          </a:p>
          <a:p>
            <a:endParaRPr lang="tr-TR" dirty="0" smtClean="0"/>
          </a:p>
          <a:p>
            <a:r>
              <a:rPr lang="tr-TR" dirty="0" smtClean="0"/>
              <a:t>Bu test iki kısma ayrılır.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7308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Bunlardan birincisi</a:t>
            </a:r>
            <a:r>
              <a:rPr lang="tr-TR" dirty="0"/>
              <a:t>, fonksiyonel test denilen sadece sağlamlık kontrolü yapılacak entegrenin </a:t>
            </a:r>
            <a:r>
              <a:rPr lang="tr-TR" dirty="0" smtClean="0"/>
              <a:t>devre üzerinde </a:t>
            </a:r>
            <a:r>
              <a:rPr lang="tr-TR" dirty="0"/>
              <a:t>çalıştırılarak test bilgisayarının içindeki o isimdeki malzemeye ait olan </a:t>
            </a:r>
            <a:r>
              <a:rPr lang="tr-TR" dirty="0" smtClean="0"/>
              <a:t>verilerle ölçme sistemidir.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İkincisi </a:t>
            </a:r>
            <a:r>
              <a:rPr lang="tr-TR" dirty="0"/>
              <a:t>ise aynı elektronik devrenin sağlamıyla veya farklı bir arızası </a:t>
            </a:r>
            <a:r>
              <a:rPr lang="tr-TR" dirty="0" smtClean="0"/>
              <a:t>olan eşiyle </a:t>
            </a:r>
            <a:r>
              <a:rPr lang="tr-TR" dirty="0"/>
              <a:t>karşılaştırma sistemidir.</a:t>
            </a:r>
          </a:p>
        </p:txBody>
      </p:sp>
    </p:spTree>
    <p:extLst>
      <p:ext uri="{BB962C8B-B14F-4D97-AF65-F5344CB8AC3E}">
        <p14:creationId xmlns:p14="http://schemas.microsoft.com/office/powerpoint/2010/main" val="3645368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sistemde her iki elektronik kartın veya </a:t>
            </a:r>
            <a:r>
              <a:rPr lang="tr-TR" dirty="0" smtClean="0"/>
              <a:t>devrenin üzerindeki </a:t>
            </a:r>
            <a:r>
              <a:rPr lang="tr-TR" dirty="0"/>
              <a:t>komponentlerin tümü teker teker tüm pinlerine dokunularak yani bir çeşit “</a:t>
            </a:r>
            <a:r>
              <a:rPr lang="tr-TR" dirty="0" smtClean="0"/>
              <a:t>yüzey tarama</a:t>
            </a:r>
            <a:r>
              <a:rPr lang="tr-TR" dirty="0"/>
              <a:t>” yapılarak voltaj-akım eğrileri çıkarılır ve farklılıklara göre o noktalarda arıza aranır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Arızalı kartta her iki test şekli uygulandığında arıza bulma oranı % 100'e </a:t>
            </a:r>
            <a:r>
              <a:rPr lang="tr-TR" dirty="0" smtClean="0"/>
              <a:t>yakındır. </a:t>
            </a:r>
          </a:p>
          <a:p>
            <a:endParaRPr lang="tr-TR" dirty="0" smtClean="0"/>
          </a:p>
          <a:p>
            <a:r>
              <a:rPr lang="tr-TR" dirty="0" smtClean="0"/>
              <a:t>Arızalı</a:t>
            </a:r>
            <a:r>
              <a:rPr lang="tr-TR" dirty="0"/>
              <a:t> </a:t>
            </a:r>
            <a:r>
              <a:rPr lang="tr-TR" dirty="0" smtClean="0"/>
              <a:t>komponentlerin </a:t>
            </a:r>
            <a:r>
              <a:rPr lang="tr-TR" dirty="0"/>
              <a:t>sökülmesi ve değiştirilmesi devrenin orijinalliğini koruyacak </a:t>
            </a:r>
            <a:r>
              <a:rPr lang="tr-TR" dirty="0" smtClean="0"/>
              <a:t>biçimde gelişmiş </a:t>
            </a:r>
            <a:r>
              <a:rPr lang="tr-TR" dirty="0"/>
              <a:t>vakumlu sökme takma sistemleriyle yapılmalıdır.</a:t>
            </a:r>
          </a:p>
        </p:txBody>
      </p:sp>
    </p:spTree>
    <p:extLst>
      <p:ext uri="{BB962C8B-B14F-4D97-AF65-F5344CB8AC3E}">
        <p14:creationId xmlns:p14="http://schemas.microsoft.com/office/powerpoint/2010/main" val="16675464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Hbm’nin Ünite ve Bölümleri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34596"/>
            <a:ext cx="2993779" cy="23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04" y="3068960"/>
            <a:ext cx="38996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355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25113" cy="924475"/>
          </a:xfrm>
        </p:spPr>
        <p:txBody>
          <a:bodyPr/>
          <a:lstStyle/>
          <a:p>
            <a:r>
              <a:rPr lang="tr-TR" sz="2400" b="1" dirty="0"/>
              <a:t>HASTA BAŞI MONİTÖRÜN BAĞLANTI</a:t>
            </a:r>
            <a:br>
              <a:rPr lang="tr-TR" sz="2400" b="1" dirty="0"/>
            </a:br>
            <a:r>
              <a:rPr lang="tr-TR" sz="2400" b="1" dirty="0"/>
              <a:t>AYAR VE KONTROLLERİ</a:t>
            </a:r>
            <a:endParaRPr lang="tr-T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6 Aylık bakım </a:t>
            </a:r>
            <a:r>
              <a:rPr lang="tr-TR" dirty="0" smtClean="0"/>
              <a:t>talimatları</a:t>
            </a:r>
          </a:p>
          <a:p>
            <a:pPr lvl="1"/>
            <a:r>
              <a:rPr lang="tr-TR" sz="1800" dirty="0" smtClean="0"/>
              <a:t>Cihazın </a:t>
            </a:r>
            <a:r>
              <a:rPr lang="tr-TR" sz="1800" dirty="0"/>
              <a:t>dış yüzeyinde her hangi bir sorun olup olmadığını kontrol edilir</a:t>
            </a:r>
            <a:r>
              <a:rPr lang="tr-TR" sz="1800" dirty="0" smtClean="0"/>
              <a:t>.</a:t>
            </a:r>
          </a:p>
          <a:p>
            <a:pPr lvl="1"/>
            <a:r>
              <a:rPr lang="tr-TR" sz="1800" dirty="0"/>
              <a:t>Hasta EKG ve basınç kablolarında herhangi bir sorun olup </a:t>
            </a:r>
            <a:r>
              <a:rPr lang="tr-TR" sz="1800" dirty="0" smtClean="0"/>
              <a:t>olmadığını kontrol </a:t>
            </a:r>
            <a:r>
              <a:rPr lang="tr-TR" sz="1800" dirty="0"/>
              <a:t>edilir.</a:t>
            </a:r>
          </a:p>
          <a:p>
            <a:pPr lvl="1"/>
            <a:r>
              <a:rPr lang="tr-TR" sz="1800" dirty="0" smtClean="0"/>
              <a:t>Cihazın </a:t>
            </a:r>
            <a:r>
              <a:rPr lang="tr-TR" sz="1800" dirty="0"/>
              <a:t>dış yüzeyini nemli bir bezle silinir.</a:t>
            </a:r>
          </a:p>
          <a:p>
            <a:pPr lvl="1"/>
            <a:r>
              <a:rPr lang="tr-TR" sz="1800" dirty="0" smtClean="0"/>
              <a:t>Hasta </a:t>
            </a:r>
            <a:r>
              <a:rPr lang="tr-TR" sz="1800" dirty="0"/>
              <a:t>simülatörü bağlayarak EKG ve basınç ölçümlerini alınır.</a:t>
            </a:r>
          </a:p>
          <a:p>
            <a:pPr lvl="1"/>
            <a:r>
              <a:rPr lang="tr-TR" sz="1800" dirty="0" smtClean="0"/>
              <a:t>Cihazın </a:t>
            </a:r>
            <a:r>
              <a:rPr lang="tr-TR" sz="1800" dirty="0"/>
              <a:t>topraklama hattının direncini ölçülür.</a:t>
            </a:r>
          </a:p>
          <a:p>
            <a:pPr lvl="1"/>
            <a:r>
              <a:rPr lang="tr-TR" sz="1800" dirty="0" smtClean="0"/>
              <a:t>Hasta </a:t>
            </a:r>
            <a:r>
              <a:rPr lang="tr-TR" sz="1800" dirty="0"/>
              <a:t>kablolarını temizleyip bakım formu düzenlenir.</a:t>
            </a:r>
          </a:p>
        </p:txBody>
      </p:sp>
    </p:spTree>
    <p:extLst>
      <p:ext uri="{BB962C8B-B14F-4D97-AF65-F5344CB8AC3E}">
        <p14:creationId xmlns:p14="http://schemas.microsoft.com/office/powerpoint/2010/main" val="311728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Kayıt Ünitesi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Kaydedici olarak genellikle ısıl yazıcılar kullanılır (heated stylus). Ayrıca </a:t>
            </a:r>
            <a:r>
              <a:rPr lang="tr-TR" dirty="0" smtClean="0"/>
              <a:t>karbonlu,mürekkepli </a:t>
            </a:r>
            <a:r>
              <a:rPr lang="tr-TR" dirty="0"/>
              <a:t>ve optik sistemler de vardır.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Isıl </a:t>
            </a:r>
            <a:r>
              <a:rPr lang="tr-TR" dirty="0"/>
              <a:t>yazıcılarda bir potansiyometre ile ısı </a:t>
            </a:r>
            <a:r>
              <a:rPr lang="tr-TR" dirty="0" smtClean="0"/>
              <a:t>ayarlanarak termal </a:t>
            </a:r>
            <a:r>
              <a:rPr lang="tr-TR" dirty="0"/>
              <a:t>kağıda kaydedilen çizgilerin koyuluğu ayarlanabilir.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Optik </a:t>
            </a:r>
            <a:r>
              <a:rPr lang="tr-TR" dirty="0"/>
              <a:t>yazıcılar banyosuz </a:t>
            </a:r>
            <a:r>
              <a:rPr lang="tr-TR" dirty="0" smtClean="0"/>
              <a:t>– direkt yazıcılı </a:t>
            </a:r>
            <a:r>
              <a:rPr lang="tr-TR" dirty="0"/>
              <a:t>(kuru sistem) olabilecekleri gibi banyolu da olabilirler. Optik yazıcılar daha çok, </a:t>
            </a:r>
            <a:r>
              <a:rPr lang="tr-TR" dirty="0" smtClean="0"/>
              <a:t>çok kanallı </a:t>
            </a:r>
            <a:r>
              <a:rPr lang="tr-TR" dirty="0"/>
              <a:t>sistemlerde kullanılmaktadır.</a:t>
            </a:r>
          </a:p>
        </p:txBody>
      </p:sp>
    </p:spTree>
    <p:extLst>
      <p:ext uri="{BB962C8B-B14F-4D97-AF65-F5344CB8AC3E}">
        <p14:creationId xmlns:p14="http://schemas.microsoft.com/office/powerpoint/2010/main" val="79035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Kayıt Ünitesi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94843"/>
            <a:ext cx="2438686" cy="240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126077" cy="338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83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Ağ  Bağlantıları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başı monitörleri ethernet kablosu ile bilgisayara bağlanabilir; bu şekilde </a:t>
            </a:r>
            <a:r>
              <a:rPr lang="tr-TR" dirty="0" smtClean="0"/>
              <a:t>hasta başı </a:t>
            </a:r>
            <a:r>
              <a:rPr lang="tr-TR" dirty="0"/>
              <a:t>monitörün verdiği sinyaller bir bilgisayar yardımı ile izlenebilir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</a:p>
          <a:p>
            <a:r>
              <a:rPr lang="tr-TR" dirty="0" smtClean="0"/>
              <a:t>Ayrıca </a:t>
            </a:r>
            <a:r>
              <a:rPr lang="tr-TR" dirty="0"/>
              <a:t>hasta </a:t>
            </a:r>
            <a:r>
              <a:rPr lang="tr-TR" dirty="0" smtClean="0"/>
              <a:t>başı monitörle </a:t>
            </a:r>
            <a:r>
              <a:rPr lang="tr-TR" dirty="0"/>
              <a:t>hasta eşleştirilir; hasta başı monitöründen alınacak bilgi, birimi ve hangi </a:t>
            </a:r>
            <a:r>
              <a:rPr lang="tr-TR" dirty="0" smtClean="0"/>
              <a:t>periyoda alınacağı </a:t>
            </a:r>
            <a:r>
              <a:rPr lang="tr-TR" dirty="0"/>
              <a:t>gibi bilgiler alınır.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Verilerin </a:t>
            </a:r>
            <a:r>
              <a:rPr lang="tr-TR" dirty="0"/>
              <a:t>hangi aralıklarda olması gerektiği </a:t>
            </a:r>
            <a:r>
              <a:rPr lang="tr-TR" dirty="0" smtClean="0"/>
              <a:t>verisi tanımlı olduğunda</a:t>
            </a:r>
            <a:r>
              <a:rPr lang="tr-TR" dirty="0"/>
              <a:t>, alarm durumunda bilgi hastanın bilgilerini takip eden tüm kullanıcılara ulaşır.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7231"/>
            <a:ext cx="12573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3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  Bağlantıları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Hasta başı monitörlerine haricî ya da dâhilî wireless adaptör bağlanarak </a:t>
            </a:r>
            <a:r>
              <a:rPr lang="tr-TR" dirty="0" smtClean="0"/>
              <a:t>kablosuz olarak </a:t>
            </a:r>
            <a:r>
              <a:rPr lang="tr-TR" dirty="0"/>
              <a:t>bilgilerin bilgisayara gönderilmesi gerçekleştirilir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939" y="3212976"/>
            <a:ext cx="3384376" cy="3354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7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Ağ  Bağlantıları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 kablosuz monitör yan panelindeki hafıza kartı yuvasına yerleştirilen bir </a:t>
            </a:r>
            <a:r>
              <a:rPr lang="tr-TR" dirty="0" smtClean="0"/>
              <a:t>kablosuz LAN </a:t>
            </a:r>
            <a:r>
              <a:rPr lang="tr-TR" dirty="0"/>
              <a:t>PC kartı sayesinde veri transfer eder ve alır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Kablosuz </a:t>
            </a:r>
            <a:r>
              <a:rPr lang="tr-TR" dirty="0"/>
              <a:t>kart istenen transmisyon </a:t>
            </a:r>
            <a:r>
              <a:rPr lang="tr-TR" dirty="0" smtClean="0"/>
              <a:t>alanını uygun </a:t>
            </a:r>
            <a:r>
              <a:rPr lang="tr-TR" dirty="0"/>
              <a:t>bir şekilde kapsayacak şekilde stratejik olarak monitörün etrafına yerleştirilmiş </a:t>
            </a:r>
            <a:r>
              <a:rPr lang="tr-TR" dirty="0" smtClean="0"/>
              <a:t>olan erişim </a:t>
            </a:r>
            <a:r>
              <a:rPr lang="tr-TR" dirty="0"/>
              <a:t>noktalarıyla iletişim kurar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Merkezî </a:t>
            </a:r>
            <a:r>
              <a:rPr lang="tr-TR" dirty="0"/>
              <a:t>konsolda bütün alarmlar dalga formları ve </a:t>
            </a:r>
            <a:r>
              <a:rPr lang="tr-TR" dirty="0" smtClean="0"/>
              <a:t>ölçüm sonuçları </a:t>
            </a:r>
            <a:r>
              <a:rPr lang="tr-TR" dirty="0"/>
              <a:t>maksimum 0,5sn. gecikmeli olarak </a:t>
            </a:r>
            <a:r>
              <a:rPr lang="tr-TR" dirty="0" smtClean="0"/>
              <a:t>görüntülenir.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584129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C1DC61D985D40B01048F163D2C600" ma:contentTypeVersion="" ma:contentTypeDescription="Create a new document." ma:contentTypeScope="" ma:versionID="6ca394f80d3a99a7a092595184e3b07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3387D6-AB1D-4445-BC21-2D76222FD58E}"/>
</file>

<file path=customXml/itemProps2.xml><?xml version="1.0" encoding="utf-8"?>
<ds:datastoreItem xmlns:ds="http://schemas.openxmlformats.org/officeDocument/2006/customXml" ds:itemID="{9F1200ED-1C42-4C65-BA5D-17DEE0833873}"/>
</file>

<file path=customXml/itemProps3.xml><?xml version="1.0" encoding="utf-8"?>
<ds:datastoreItem xmlns:ds="http://schemas.openxmlformats.org/officeDocument/2006/customXml" ds:itemID="{FCC207A7-6495-4119-BCDA-1BE28C54EB68}"/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151</TotalTime>
  <Words>1701</Words>
  <Application>Microsoft Office PowerPoint</Application>
  <PresentationFormat>On-screen Show (4:3)</PresentationFormat>
  <Paragraphs>200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Winter</vt:lpstr>
      <vt:lpstr>HBM SİSTEM BİRİMLERİ VE BLOK YAPI</vt:lpstr>
      <vt:lpstr>HASTA BAŞI MONİTÖRÜN BAĞLANTI AYAR VE KONTROLLERİ</vt:lpstr>
      <vt:lpstr>HASTA BAŞI MONİTÖRÜN BAĞLANTI AYAR VE KONTROLLERİ</vt:lpstr>
      <vt:lpstr>HASTA BAŞI MONİTÖRÜN BAĞLANTI AYAR VE KONTROLLERİ</vt:lpstr>
      <vt:lpstr>Kayıt Ünitesi</vt:lpstr>
      <vt:lpstr>Kayıt Ünitesi</vt:lpstr>
      <vt:lpstr>Ağ  Bağlantıları</vt:lpstr>
      <vt:lpstr>Ağ  Bağlantıları</vt:lpstr>
      <vt:lpstr>Ağ  Bağlantıları</vt:lpstr>
      <vt:lpstr>Ağ  Bağlantıları</vt:lpstr>
      <vt:lpstr>Ağ  Bağlantıları</vt:lpstr>
      <vt:lpstr>Ağ  Bağlantıları</vt:lpstr>
      <vt:lpstr>Monitör Görünüm Bilgileri</vt:lpstr>
      <vt:lpstr>Monitör Görünüm Bilgileri</vt:lpstr>
      <vt:lpstr>Monitör Görünüm Bilgileri</vt:lpstr>
      <vt:lpstr>Monitör Görünüm Bilgileri</vt:lpstr>
      <vt:lpstr>Blok Diyagramı ve Temel Çalışma Prensibi</vt:lpstr>
      <vt:lpstr>Blok Diyagramı ve Temel Çalışma Prensibi</vt:lpstr>
      <vt:lpstr>Blok Diyagramı ve Temel Çalışma Prensibi</vt:lpstr>
      <vt:lpstr>Blok Diyagramı ve Temel Çalışma Prensibi</vt:lpstr>
      <vt:lpstr>Blok Diyagramı ve Temel Çalışma Prensibi</vt:lpstr>
      <vt:lpstr>NIBP (Non invasive kan basıncı ölçümü) </vt:lpstr>
      <vt:lpstr>Hbm’nin Ünite ve Bölümleri</vt:lpstr>
      <vt:lpstr>Hbm’nin Ünite ve Bölümleri</vt:lpstr>
      <vt:lpstr>Hbm’nin Ünite ve Bölümleri</vt:lpstr>
      <vt:lpstr>Hbm’nin Ünite ve Bölümleri</vt:lpstr>
      <vt:lpstr>Hbm’nin Ünite ve Bölümleri</vt:lpstr>
      <vt:lpstr>Hbm’nin Ünite ve Bölümleri</vt:lpstr>
      <vt:lpstr>Hbm’nin Ünite ve Bölümleri</vt:lpstr>
      <vt:lpstr>Hbm’nin Ünite ve Bölümleri</vt:lpstr>
      <vt:lpstr>Hbm’nin Ünite ve Bölümleri</vt:lpstr>
      <vt:lpstr>Hbm’nin Ünite ve Bölümleri</vt:lpstr>
      <vt:lpstr>Hbm’nin Ünite ve Bölümleri</vt:lpstr>
      <vt:lpstr>Hbm’nin Ünite ve Bölümleri</vt:lpstr>
      <vt:lpstr>Hbm’nin Ünite ve Bölümleri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HBM SİSTEM BİRİMLERİ VE BLOK YAPI</dc:title>
  <dc:creator>staf</dc:creator>
  <cp:lastModifiedBy>staf</cp:lastModifiedBy>
  <cp:revision>15</cp:revision>
  <dcterms:created xsi:type="dcterms:W3CDTF">2014-03-03T12:13:44Z</dcterms:created>
  <dcterms:modified xsi:type="dcterms:W3CDTF">2014-04-01T13:16:34Z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0x0101008A6C1DC61D985D40B01048F163D2C600</vt:lpwstr>
  </property>
</Properties>
</file>