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4" r:id="rId19"/>
    <p:sldId id="273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028B-4013-494E-8FE4-600FC6AAE998}" type="datetimeFigureOut">
              <a:rPr lang="tr-TR" smtClean="0"/>
              <a:t>28.02.2014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71AB-BAAF-442A-B75D-FEBAB117E678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HASTA BAŞI MONİTÖRÜN</a:t>
            </a:r>
            <a:br>
              <a:rPr lang="tr-TR" b="1" dirty="0"/>
            </a:br>
            <a:r>
              <a:rPr lang="tr-TR" b="1" dirty="0"/>
              <a:t>ELEKTRİKSEL GÜVENLİĞİ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BMET 306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5187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tr-TR" sz="2800" b="1" dirty="0"/>
              <a:t>Hasta Başı Monitör Akım Kaçağı Kontrol Yöntemleri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268760"/>
            <a:ext cx="7125112" cy="5184575"/>
          </a:xfrm>
        </p:spPr>
        <p:txBody>
          <a:bodyPr>
            <a:noAutofit/>
          </a:bodyPr>
          <a:lstStyle/>
          <a:p>
            <a:r>
              <a:rPr lang="tr-TR" dirty="0"/>
              <a:t>Bütün bu sorunların giderilebilmesi için klinik bölgesindeki tüm elektriksel </a:t>
            </a:r>
            <a:r>
              <a:rPr lang="tr-TR" dirty="0" smtClean="0"/>
              <a:t>güçdağıtım </a:t>
            </a:r>
            <a:r>
              <a:rPr lang="tr-TR" dirty="0"/>
              <a:t>sistemleri toprak olarak isimlendirilen üçüncü bir iletkeni de içermelidir.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Şebekeden</a:t>
            </a:r>
            <a:r>
              <a:rPr lang="tr-TR" dirty="0"/>
              <a:t> </a:t>
            </a:r>
            <a:r>
              <a:rPr lang="tr-TR" dirty="0" smtClean="0"/>
              <a:t>beslenen </a:t>
            </a:r>
            <a:r>
              <a:rPr lang="tr-TR" dirty="0"/>
              <a:t>tüm sistemlerin de dış iletken yüzeylerinin topraklanabilmesi için bu üçüncü </a:t>
            </a:r>
            <a:r>
              <a:rPr lang="tr-TR" dirty="0" smtClean="0"/>
              <a:t>hatta bağlanmaları </a:t>
            </a:r>
            <a:r>
              <a:rPr lang="tr-TR" dirty="0"/>
              <a:t>gerekmektedir. </a:t>
            </a:r>
            <a:r>
              <a:rPr lang="tr-TR" dirty="0" smtClean="0"/>
              <a:t>Bu </a:t>
            </a:r>
            <a:r>
              <a:rPr lang="tr-TR" dirty="0"/>
              <a:t>işlemlerin sonucunda aşağıda belirtilen </a:t>
            </a:r>
            <a:r>
              <a:rPr lang="tr-TR" dirty="0" smtClean="0"/>
              <a:t>faydalar sağlanmaktadır.</a:t>
            </a:r>
          </a:p>
          <a:p>
            <a:endParaRPr lang="tr-TR" dirty="0" smtClean="0"/>
          </a:p>
          <a:p>
            <a:pPr lvl="1"/>
            <a:r>
              <a:rPr lang="tr-TR" sz="1800" dirty="0"/>
              <a:t>Şayet bir elektriksel hata olmuşsa (örneğin cihazın fazı ile ilgili metal </a:t>
            </a:r>
            <a:r>
              <a:rPr lang="tr-TR" sz="1800" dirty="0" smtClean="0"/>
              <a:t>yüzeyi arasında </a:t>
            </a:r>
            <a:r>
              <a:rPr lang="tr-TR" sz="1800" dirty="0"/>
              <a:t>bir kısa devre söz konusu ise) sonuçta oluşan akım, devre kesici </a:t>
            </a:r>
            <a:r>
              <a:rPr lang="tr-TR" sz="1800" dirty="0" smtClean="0"/>
              <a:t>röle yardımıyla </a:t>
            </a:r>
            <a:r>
              <a:rPr lang="tr-TR" sz="1800" dirty="0"/>
              <a:t>sistemin besleme devresini kesecektir. </a:t>
            </a:r>
            <a:r>
              <a:rPr lang="tr-TR" sz="1800" dirty="0" smtClean="0"/>
              <a:t>Makro </a:t>
            </a:r>
            <a:r>
              <a:rPr lang="tr-TR" sz="1800" dirty="0"/>
              <a:t>düzeydeki </a:t>
            </a:r>
            <a:r>
              <a:rPr lang="tr-TR" sz="1800" dirty="0" smtClean="0"/>
              <a:t>şokları önlemek </a:t>
            </a:r>
            <a:r>
              <a:rPr lang="tr-TR" sz="1800" dirty="0"/>
              <a:t>amacıyla kullanılan bu yöntem, oldukça yüksek düzeydeki </a:t>
            </a:r>
            <a:r>
              <a:rPr lang="tr-TR" sz="1800" dirty="0" smtClean="0"/>
              <a:t>akımları toprağa </a:t>
            </a:r>
            <a:r>
              <a:rPr lang="tr-TR" sz="1800" dirty="0"/>
              <a:t>göndermek için topraklama sisteminden yararlanmaktadır.</a:t>
            </a:r>
          </a:p>
        </p:txBody>
      </p:sp>
    </p:spTree>
    <p:extLst>
      <p:ext uri="{BB962C8B-B14F-4D97-AF65-F5344CB8AC3E}">
        <p14:creationId xmlns:p14="http://schemas.microsoft.com/office/powerpoint/2010/main" val="113769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Hasta Başı Monitör Akım Kaçağı Kontrol Yöntemleri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Herhangi bir elektriksel hata söz konusu olmasa bile topraklama sistemi </a:t>
            </a:r>
            <a:r>
              <a:rPr lang="tr-TR" dirty="0" smtClean="0"/>
              <a:t>sızıntı akımlarının </a:t>
            </a:r>
            <a:r>
              <a:rPr lang="tr-TR" dirty="0"/>
              <a:t>emniyetli bir şekilde güç kaynağına geri gönderilmesi amacıyla </a:t>
            </a:r>
            <a:r>
              <a:rPr lang="tr-TR" dirty="0" smtClean="0"/>
              <a:t>da kullanılmaktadır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Topraklama </a:t>
            </a:r>
            <a:r>
              <a:rPr lang="tr-TR" dirty="0"/>
              <a:t>sistemi toprağa oldukça düşük dirençli bir </a:t>
            </a:r>
            <a:r>
              <a:rPr lang="tr-TR" dirty="0" smtClean="0"/>
              <a:t>iletim hattı </a:t>
            </a:r>
            <a:r>
              <a:rPr lang="tr-TR" dirty="0"/>
              <a:t>sağladığından, sızıntı akımlarından kaynaklanabilecek mikro şok </a:t>
            </a:r>
            <a:r>
              <a:rPr lang="tr-TR" dirty="0" smtClean="0"/>
              <a:t>türü tehlikeleri </a:t>
            </a:r>
            <a:r>
              <a:rPr lang="tr-TR" dirty="0"/>
              <a:t>büyük ölçüde azaltmaktadır.</a:t>
            </a:r>
          </a:p>
          <a:p>
            <a:r>
              <a:rPr lang="tr-TR" dirty="0" smtClean="0"/>
              <a:t>Hasta </a:t>
            </a:r>
            <a:r>
              <a:rPr lang="tr-TR" dirty="0"/>
              <a:t>başı monitörün bakım ve onarımı sırasında daima sağ el kullanılmalıdır.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53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Hasta Başı Monitör Akım Kaçağı Kontrol Yöntemleri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Hastaya bağlanan hasta başı monitör cihazının yanında başka cihazlar da </a:t>
            </a:r>
            <a:r>
              <a:rPr lang="tr-TR" dirty="0" smtClean="0"/>
              <a:t>bağlanmış olabilir</a:t>
            </a:r>
            <a:r>
              <a:rPr lang="tr-TR" dirty="0"/>
              <a:t>. Eğer hastaya bağlanan tüm elektriksel cihazlar aynı yerden topraklanmazsa, </a:t>
            </a:r>
            <a:r>
              <a:rPr lang="tr-TR" dirty="0" smtClean="0"/>
              <a:t>farklı topraklar </a:t>
            </a:r>
            <a:r>
              <a:rPr lang="tr-TR" dirty="0"/>
              <a:t>arasında olabilecek gerilim farkları yüzünden, hasta üzerinden bir akım akacaktır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sakınca tüm cihazların aynı yerden topraklanması ile önlenebilir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Bir toprak çevriminin nasıl oluştuğunu </a:t>
            </a:r>
            <a:r>
              <a:rPr lang="tr-TR" dirty="0"/>
              <a:t>ş</a:t>
            </a:r>
            <a:r>
              <a:rPr lang="tr-TR" dirty="0" smtClean="0"/>
              <a:t>ekilde </a:t>
            </a:r>
            <a:r>
              <a:rPr lang="tr-TR" dirty="0"/>
              <a:t>gösterildiği gibi hastaya </a:t>
            </a:r>
            <a:r>
              <a:rPr lang="tr-TR" dirty="0" smtClean="0"/>
              <a:t>hasta başı </a:t>
            </a:r>
            <a:r>
              <a:rPr lang="tr-TR" dirty="0"/>
              <a:t>monitör ve başka bir cihazın bağlı olduğu durumu göz önüne alarak incelenir: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101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Hasta Başı Monitör Akım Kaçağı Kontrol Yöntemleri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01959"/>
          </a:xfrm>
        </p:spPr>
        <p:txBody>
          <a:bodyPr>
            <a:normAutofit/>
          </a:bodyPr>
          <a:lstStyle/>
          <a:p>
            <a:r>
              <a:rPr lang="tr-TR" dirty="0"/>
              <a:t>Her iki cihaz, toprak elektrotlan hastaya bağlanmış olsun. Her iki cihaz </a:t>
            </a:r>
            <a:r>
              <a:rPr lang="tr-TR" dirty="0" smtClean="0"/>
              <a:t>oda içerisindeki </a:t>
            </a:r>
            <a:r>
              <a:rPr lang="tr-TR" dirty="0"/>
              <a:t>farklı toprakları olan farklı prizlerden beslenmiş olsun. </a:t>
            </a:r>
            <a:endParaRPr lang="tr-TR" dirty="0" smtClean="0"/>
          </a:p>
          <a:p>
            <a:r>
              <a:rPr lang="tr-TR" dirty="0" smtClean="0"/>
              <a:t>Eğer </a:t>
            </a:r>
            <a:r>
              <a:rPr lang="tr-TR" dirty="0"/>
              <a:t>B </a:t>
            </a:r>
            <a:r>
              <a:rPr lang="tr-TR" dirty="0" smtClean="0"/>
              <a:t>toprağının gerilimi</a:t>
            </a:r>
            <a:r>
              <a:rPr lang="tr-TR" dirty="0"/>
              <a:t>, A'nınkinden biraz farklı ise hasta üzerinden bir akım akacaktır.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akımın </a:t>
            </a:r>
            <a:r>
              <a:rPr lang="tr-TR" dirty="0" smtClean="0"/>
              <a:t>hasta üzerinde </a:t>
            </a:r>
            <a:r>
              <a:rPr lang="tr-TR" dirty="0"/>
              <a:t>elektriksel emniyet bakımından ortaya çıkaracağı soruna ilave olarak </a:t>
            </a:r>
            <a:r>
              <a:rPr lang="tr-TR" dirty="0" smtClean="0"/>
              <a:t>hasta potansiyeli </a:t>
            </a:r>
            <a:r>
              <a:rPr lang="tr-TR" dirty="0"/>
              <a:t>de, A toprak potansiyelinden farklı bir potansiyele gelir. </a:t>
            </a:r>
            <a:endParaRPr lang="tr-TR" dirty="0" smtClean="0"/>
          </a:p>
          <a:p>
            <a:r>
              <a:rPr lang="tr-TR" dirty="0" smtClean="0"/>
              <a:t>Böylece </a:t>
            </a:r>
            <a:r>
              <a:rPr lang="tr-TR" dirty="0"/>
              <a:t>hasta </a:t>
            </a:r>
            <a:r>
              <a:rPr lang="tr-TR" dirty="0" smtClean="0"/>
              <a:t>üzerinde ortak </a:t>
            </a:r>
            <a:r>
              <a:rPr lang="tr-TR" dirty="0"/>
              <a:t>modda bir işaret oluşmuş olur</a:t>
            </a:r>
            <a:r>
              <a:rPr lang="tr-TR" dirty="0"/>
              <a:t>. Akımın aktığı yol, toprak çevrimi olarak isimlendirilir. Bu çevrimin </a:t>
            </a:r>
            <a:r>
              <a:rPr lang="tr-TR" dirty="0" smtClean="0"/>
              <a:t>ortadan kaldırılması </a:t>
            </a:r>
            <a:r>
              <a:rPr lang="tr-TR" dirty="0"/>
              <a:t>gereklidir. </a:t>
            </a:r>
            <a:r>
              <a:rPr lang="tr-TR" dirty="0" smtClean="0"/>
              <a:t>Şekilk b'de </a:t>
            </a:r>
            <a:r>
              <a:rPr lang="tr-TR" dirty="0"/>
              <a:t>çevrimin nasıl yok edildiği gösterilmiştir. Her iki </a:t>
            </a:r>
            <a:r>
              <a:rPr lang="tr-TR" dirty="0" smtClean="0"/>
              <a:t>cihazın aynı </a:t>
            </a:r>
            <a:r>
              <a:rPr lang="tr-TR" dirty="0"/>
              <a:t>noktadan topraklanması durumunda çevrim ortadan kalkmaktadır.</a:t>
            </a:r>
          </a:p>
        </p:txBody>
      </p:sp>
    </p:spTree>
    <p:extLst>
      <p:ext uri="{BB962C8B-B14F-4D97-AF65-F5344CB8AC3E}">
        <p14:creationId xmlns:p14="http://schemas.microsoft.com/office/powerpoint/2010/main" val="1688779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Hasta Başı Monitör Akım Kaçağı Kontrol Yöntemleri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77004"/>
            <a:ext cx="7700200" cy="433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632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Hasta Başı Monitör Akım Kaçağı Kontrol Yöntemleri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Magnetik yolla da güç hatları hasta başı monitör ile yapılan ölçümler </a:t>
            </a:r>
            <a:r>
              <a:rPr lang="tr-TR" sz="2000" dirty="0" smtClean="0"/>
              <a:t>üzerinde olumsuz </a:t>
            </a:r>
            <a:r>
              <a:rPr lang="tr-TR" sz="2000" dirty="0"/>
              <a:t>etki yapabilir. Magnetik alan ayrıca civardaki transformatörler ve </a:t>
            </a:r>
            <a:r>
              <a:rPr lang="tr-TR" sz="2000" dirty="0" smtClean="0"/>
              <a:t>floresan lambalardaki balastlardan da </a:t>
            </a:r>
            <a:r>
              <a:rPr lang="tr-TR" sz="2000" dirty="0"/>
              <a:t>kaynaklanabilir. </a:t>
            </a:r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magnetik alan etkisi, magnetik </a:t>
            </a:r>
            <a:r>
              <a:rPr lang="tr-TR" sz="2000" dirty="0" smtClean="0"/>
              <a:t>alanı ekranlama </a:t>
            </a:r>
            <a:r>
              <a:rPr lang="tr-TR" sz="2000" dirty="0"/>
              <a:t>yardımı ile ölçüm düzenini magnetik alanın bulunduğu ortamdan uzak </a:t>
            </a:r>
            <a:r>
              <a:rPr lang="tr-TR" sz="2000" dirty="0" smtClean="0"/>
              <a:t>tutarak çevrimin </a:t>
            </a:r>
            <a:r>
              <a:rPr lang="tr-TR" sz="2000" dirty="0"/>
              <a:t>efektif alanını azaltarak magnetik alan etkisi azaltılabilir. </a:t>
            </a:r>
            <a:endParaRPr lang="tr-TR" sz="2000" dirty="0" smtClean="0"/>
          </a:p>
          <a:p>
            <a:r>
              <a:rPr lang="tr-TR" sz="2000" dirty="0" smtClean="0"/>
              <a:t>Üçüncü </a:t>
            </a:r>
            <a:r>
              <a:rPr lang="tr-TR" sz="2000" dirty="0"/>
              <a:t>önlem </a:t>
            </a:r>
            <a:r>
              <a:rPr lang="tr-TR" sz="2000" dirty="0" smtClean="0"/>
              <a:t>bağlantı kabloların </a:t>
            </a:r>
            <a:r>
              <a:rPr lang="tr-TR" sz="2000" dirty="0"/>
              <a:t>birbirleri üzerine bükülmesiyle çok kolay bir şekilde gerçekleştirebilir.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20922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Hasta Başı Monitör Akım Kaçağı Kontrol Yöntemleri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err="1"/>
              <a:t>Civarda</a:t>
            </a:r>
            <a:r>
              <a:rPr lang="es-ES" sz="2000" dirty="0"/>
              <a:t> </a:t>
            </a:r>
            <a:r>
              <a:rPr lang="es-ES" sz="2000" dirty="0" err="1"/>
              <a:t>bulunan</a:t>
            </a:r>
            <a:r>
              <a:rPr lang="es-ES" sz="2000" dirty="0"/>
              <a:t> </a:t>
            </a:r>
            <a:r>
              <a:rPr lang="es-ES" sz="2000" dirty="0" err="1"/>
              <a:t>güçlü</a:t>
            </a:r>
            <a:r>
              <a:rPr lang="es-ES" sz="2000" dirty="0"/>
              <a:t> </a:t>
            </a:r>
            <a:r>
              <a:rPr lang="es-ES" sz="2000" dirty="0" err="1"/>
              <a:t>radyo</a:t>
            </a:r>
            <a:r>
              <a:rPr lang="es-ES" sz="2000" dirty="0"/>
              <a:t>, </a:t>
            </a:r>
            <a:r>
              <a:rPr lang="es-ES" sz="2000" dirty="0" err="1"/>
              <a:t>televizyon</a:t>
            </a:r>
            <a:r>
              <a:rPr lang="es-ES" sz="2000" dirty="0"/>
              <a:t> ve radar </a:t>
            </a:r>
            <a:r>
              <a:rPr lang="es-ES" sz="2000" dirty="0" err="1"/>
              <a:t>vericileri</a:t>
            </a:r>
            <a:r>
              <a:rPr lang="es-ES" sz="2000" dirty="0"/>
              <a:t> de hasta </a:t>
            </a:r>
            <a:r>
              <a:rPr lang="es-ES" sz="2000" dirty="0" err="1"/>
              <a:t>başı</a:t>
            </a:r>
            <a:r>
              <a:rPr lang="es-ES" sz="2000" dirty="0"/>
              <a:t> </a:t>
            </a:r>
            <a:r>
              <a:rPr lang="es-ES" sz="2000" dirty="0" err="1"/>
              <a:t>monitör</a:t>
            </a:r>
            <a:r>
              <a:rPr lang="es-ES" sz="2000" dirty="0"/>
              <a:t> </a:t>
            </a:r>
            <a:r>
              <a:rPr lang="es-ES" sz="2000" dirty="0" err="1" smtClean="0"/>
              <a:t>ile</a:t>
            </a:r>
            <a:r>
              <a:rPr lang="tr-TR" sz="2000" dirty="0"/>
              <a:t> </a:t>
            </a:r>
            <a:r>
              <a:rPr lang="tr-TR" sz="2000" dirty="0" smtClean="0"/>
              <a:t>yapılan </a:t>
            </a:r>
            <a:r>
              <a:rPr lang="tr-TR" sz="2000" dirty="0"/>
              <a:t>ölçümlerde olumsuz etkiler yapabilir.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Hasta </a:t>
            </a:r>
            <a:r>
              <a:rPr lang="tr-TR" sz="2000" dirty="0"/>
              <a:t>başı monitöre bağlanan kablolar </a:t>
            </a:r>
            <a:r>
              <a:rPr lang="tr-TR" sz="2000" dirty="0" smtClean="0"/>
              <a:t>bir anten </a:t>
            </a:r>
            <a:r>
              <a:rPr lang="tr-TR" sz="2000" dirty="0"/>
              <a:t>gibi bu elektromagnetik işaretleri algılar. Bu olumsuz etkilerden kurtulmak için </a:t>
            </a:r>
            <a:r>
              <a:rPr lang="tr-TR" sz="2000" dirty="0" smtClean="0"/>
              <a:t>hasta başı </a:t>
            </a:r>
            <a:r>
              <a:rPr lang="tr-TR" sz="2000" dirty="0"/>
              <a:t>monitörün kuvvetlendirici girişine küçük değerde (Örneğin 100pF) bir </a:t>
            </a:r>
            <a:r>
              <a:rPr lang="tr-TR" sz="2000" dirty="0" smtClean="0"/>
              <a:t>kondansatör bağlanması </a:t>
            </a:r>
            <a:r>
              <a:rPr lang="tr-TR" sz="2000" dirty="0"/>
              <a:t>gerekir.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62658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Hasta Başı Monitör Akım Kaçağı Kontrol Yöntemleri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Ölçüm noktası </a:t>
            </a:r>
            <a:r>
              <a:rPr lang="tr-TR" dirty="0" smtClean="0"/>
              <a:t>             Müsaade </a:t>
            </a:r>
            <a:r>
              <a:rPr lang="tr-TR" dirty="0"/>
              <a:t>edilen değerler</a:t>
            </a:r>
          </a:p>
          <a:p>
            <a:r>
              <a:rPr lang="tr-TR" dirty="0"/>
              <a:t>Kaçak akım ile toprak </a:t>
            </a:r>
            <a:r>
              <a:rPr lang="tr-TR" dirty="0" smtClean="0"/>
              <a:t>    0,5 mA   -1 </a:t>
            </a:r>
            <a:r>
              <a:rPr lang="tr-TR" dirty="0"/>
              <a:t>mA</a:t>
            </a:r>
          </a:p>
          <a:p>
            <a:r>
              <a:rPr lang="tr-TR" dirty="0"/>
              <a:t>Kaçak akım ile kasa </a:t>
            </a:r>
            <a:r>
              <a:rPr lang="tr-TR" dirty="0" smtClean="0"/>
              <a:t>       0,1 mA   -0,5 </a:t>
            </a:r>
            <a:r>
              <a:rPr lang="tr-TR" dirty="0"/>
              <a:t>mA</a:t>
            </a:r>
          </a:p>
          <a:p>
            <a:r>
              <a:rPr lang="tr-TR" dirty="0"/>
              <a:t>Hastadaki kaçak akım </a:t>
            </a:r>
            <a:r>
              <a:rPr lang="tr-TR" dirty="0" smtClean="0"/>
              <a:t>    0,01 mA- 0,05 </a:t>
            </a:r>
            <a:r>
              <a:rPr lang="tr-TR" dirty="0"/>
              <a:t>mA</a:t>
            </a:r>
          </a:p>
          <a:p>
            <a:r>
              <a:rPr lang="tr-TR" dirty="0"/>
              <a:t>Hastadaki yedek akım </a:t>
            </a:r>
            <a:r>
              <a:rPr lang="tr-TR" dirty="0" smtClean="0"/>
              <a:t>    0,01 mA- 0,05 </a:t>
            </a:r>
            <a:r>
              <a:rPr lang="tr-TR" dirty="0"/>
              <a:t>mA</a:t>
            </a:r>
          </a:p>
          <a:p>
            <a:r>
              <a:rPr lang="tr-TR" dirty="0"/>
              <a:t>Faz ile toprak </a:t>
            </a:r>
            <a:r>
              <a:rPr lang="tr-TR" dirty="0" smtClean="0"/>
              <a:t>                0,001mA- 0,1mA</a:t>
            </a:r>
            <a:endParaRPr lang="tr-TR" dirty="0"/>
          </a:p>
          <a:p>
            <a:r>
              <a:rPr lang="tr-TR" dirty="0"/>
              <a:t>Nötr ile Toprak </a:t>
            </a:r>
            <a:r>
              <a:rPr lang="tr-TR" dirty="0" smtClean="0"/>
              <a:t>              0,001mA- 0,5mA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9661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Hastadaki kaçak akım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96124"/>
            <a:ext cx="3384375" cy="331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250" y="1996124"/>
            <a:ext cx="3333750" cy="331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6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Hastadaki yedek akım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40060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090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r>
              <a:rPr lang="tr-TR" dirty="0"/>
              <a:t>HASTA BAŞI MONİTÖRÜN</a:t>
            </a:r>
            <a:br>
              <a:rPr lang="tr-TR" dirty="0"/>
            </a:br>
            <a:r>
              <a:rPr lang="tr-TR" dirty="0"/>
              <a:t>ELEKTRİKSEL GÜVENLİĞİ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125112" cy="4051437"/>
          </a:xfrm>
        </p:spPr>
        <p:txBody>
          <a:bodyPr>
            <a:noAutofit/>
          </a:bodyPr>
          <a:lstStyle/>
          <a:p>
            <a:r>
              <a:rPr lang="tr-TR" sz="2000" dirty="0"/>
              <a:t>Tüm elektronik ya da elektriksel cihazlar potansiyel olarak zararlı akım </a:t>
            </a:r>
            <a:r>
              <a:rPr lang="tr-TR" sz="2000" dirty="0" smtClean="0"/>
              <a:t>kaynağı olabilir</a:t>
            </a:r>
            <a:r>
              <a:rPr lang="tr-TR" sz="2000" dirty="0"/>
              <a:t>. </a:t>
            </a:r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cihazların çoğu bina güç dağıtım sisteminden elde edilen </a:t>
            </a:r>
            <a:r>
              <a:rPr lang="tr-TR" sz="2000" dirty="0" smtClean="0"/>
              <a:t>elektrikle beslenmektedirler</a:t>
            </a:r>
            <a:r>
              <a:rPr lang="tr-TR" sz="2000" dirty="0"/>
              <a:t>. </a:t>
            </a:r>
            <a:endParaRPr lang="tr-TR" sz="2000" dirty="0" smtClean="0"/>
          </a:p>
          <a:p>
            <a:r>
              <a:rPr lang="tr-TR" sz="2000" dirty="0" smtClean="0"/>
              <a:t>Pratikte</a:t>
            </a:r>
            <a:r>
              <a:rPr lang="tr-TR" sz="2000" dirty="0"/>
              <a:t>, elektrik enerjisi genellikle çok yüksek voltajlar halinde </a:t>
            </a:r>
            <a:r>
              <a:rPr lang="tr-TR" sz="2000" dirty="0" smtClean="0"/>
              <a:t>güç üretim </a:t>
            </a:r>
            <a:r>
              <a:rPr lang="tr-TR" sz="2000" dirty="0"/>
              <a:t>istasyonlarından tüketim merkezlerine iletilmekte, daha sonra bölgesel dağıtım </a:t>
            </a:r>
            <a:r>
              <a:rPr lang="tr-TR" sz="2000" dirty="0" smtClean="0"/>
              <a:t>için oldukça </a:t>
            </a:r>
            <a:r>
              <a:rPr lang="tr-TR" sz="2000" dirty="0"/>
              <a:t>düşük voltajlara dönüştürülmektedir. </a:t>
            </a:r>
            <a:endParaRPr lang="tr-TR" sz="2000" dirty="0" smtClean="0"/>
          </a:p>
          <a:p>
            <a:r>
              <a:rPr lang="tr-TR" sz="2000" dirty="0" smtClean="0"/>
              <a:t>Güç </a:t>
            </a:r>
            <a:r>
              <a:rPr lang="tr-TR" sz="2000" dirty="0"/>
              <a:t>dağıtım transformatörleri yardımıyla </a:t>
            </a:r>
            <a:r>
              <a:rPr lang="tr-TR" sz="2000" dirty="0" smtClean="0"/>
              <a:t>220- 240 </a:t>
            </a:r>
            <a:r>
              <a:rPr lang="tr-TR" sz="2000" dirty="0"/>
              <a:t>V düzeyine indirilen elektrik enerjisi bu şekilde hastaneler ve diğer birimlerde </a:t>
            </a:r>
            <a:r>
              <a:rPr lang="tr-TR" sz="2000" dirty="0" smtClean="0"/>
              <a:t>kullanıma sunulmaktadırlar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70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25113" cy="924475"/>
          </a:xfrm>
        </p:spPr>
        <p:txBody>
          <a:bodyPr/>
          <a:lstStyle/>
          <a:p>
            <a:r>
              <a:rPr lang="tr-TR" sz="2800" b="1" dirty="0"/>
              <a:t>HASTA BAŞI MONİTÖRÜN</a:t>
            </a:r>
            <a:br>
              <a:rPr lang="tr-TR" sz="2800" b="1" dirty="0"/>
            </a:br>
            <a:r>
              <a:rPr lang="tr-TR" sz="2800" b="1" dirty="0"/>
              <a:t>ELEKTRİKSEL GÜVENLİĞİ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Günümüzde hastanelerde bulunan elektriksel güç, üç-tel sistemiyle </a:t>
            </a:r>
            <a:r>
              <a:rPr lang="tr-TR" sz="2000" dirty="0" smtClean="0"/>
              <a:t>kullanıma sunulmaktadır</a:t>
            </a:r>
            <a:r>
              <a:rPr lang="tr-TR" sz="2000" dirty="0"/>
              <a:t>. </a:t>
            </a:r>
            <a:endParaRPr lang="tr-TR" sz="2000" dirty="0" smtClean="0"/>
          </a:p>
          <a:p>
            <a:r>
              <a:rPr lang="tr-TR" sz="2000" dirty="0" smtClean="0"/>
              <a:t>Tellerden </a:t>
            </a:r>
            <a:r>
              <a:rPr lang="tr-TR" sz="2000" dirty="0"/>
              <a:t>birisi G (Ground-Toprak) ile ifade edilir ve sıfır </a:t>
            </a:r>
            <a:r>
              <a:rPr lang="tr-TR" sz="2000" dirty="0" smtClean="0"/>
              <a:t>potansiyele sahiptir</a:t>
            </a:r>
            <a:r>
              <a:rPr lang="tr-TR" sz="2000" dirty="0"/>
              <a:t>. </a:t>
            </a:r>
            <a:endParaRPr lang="tr-TR" sz="2000" dirty="0" smtClean="0"/>
          </a:p>
          <a:p>
            <a:r>
              <a:rPr lang="tr-TR" sz="2000" dirty="0" smtClean="0"/>
              <a:t>Diğer </a:t>
            </a:r>
            <a:r>
              <a:rPr lang="tr-TR" sz="2000" dirty="0"/>
              <a:t>tel faz olarak ifade edilir ve aktif uç olarak bilinir. Son tel ise dönüş yolu </a:t>
            </a:r>
            <a:r>
              <a:rPr lang="tr-TR" sz="2000" dirty="0" smtClean="0"/>
              <a:t>yani nötr </a:t>
            </a:r>
            <a:r>
              <a:rPr lang="tr-TR" sz="2000" dirty="0"/>
              <a:t>olarak bilinir ve N ile gösterilir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Faz </a:t>
            </a:r>
            <a:r>
              <a:rPr lang="tr-TR" sz="2000" dirty="0"/>
              <a:t>ve nötr arasındaki hat voltajı 220 V olup, bu </a:t>
            </a:r>
            <a:r>
              <a:rPr lang="tr-TR" sz="2000" dirty="0" smtClean="0"/>
              <a:t>teller vasıtasıyla </a:t>
            </a:r>
            <a:r>
              <a:rPr lang="tr-TR" sz="2000" dirty="0"/>
              <a:t>cihaza ana besleme akımının taşınma işlemi yapılır. </a:t>
            </a:r>
            <a:endParaRPr lang="tr-TR" sz="2000" dirty="0" smtClean="0"/>
          </a:p>
          <a:p>
            <a:r>
              <a:rPr lang="tr-TR" sz="2000" dirty="0" smtClean="0"/>
              <a:t>Toprak </a:t>
            </a:r>
            <a:r>
              <a:rPr lang="tr-TR" sz="2000" dirty="0"/>
              <a:t>hattı ise </a:t>
            </a:r>
            <a:r>
              <a:rPr lang="tr-TR" sz="2000" dirty="0" smtClean="0"/>
              <a:t>normal olarak </a:t>
            </a:r>
            <a:r>
              <a:rPr lang="tr-TR" sz="2000" dirty="0"/>
              <a:t>ana besleme akımını taşımakta kullanılmayıp, elektriksel tehlikelere karşı </a:t>
            </a:r>
            <a:r>
              <a:rPr lang="tr-TR" sz="2000" dirty="0" smtClean="0"/>
              <a:t>korunma amacıyla </a:t>
            </a:r>
            <a:r>
              <a:rPr lang="tr-TR" sz="2000" dirty="0"/>
              <a:t>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317759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Hasta Başı Monitör Enerji Uygulama Talimatları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Hasta başı monitörleri direkt olarak hastaya bağlandığından dolayı hasta </a:t>
            </a:r>
            <a:r>
              <a:rPr lang="tr-TR" sz="2000" dirty="0" smtClean="0"/>
              <a:t>giriş izolasyon </a:t>
            </a:r>
            <a:r>
              <a:rPr lang="tr-TR" sz="2000" dirty="0"/>
              <a:t>devresine sahiptir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İzole </a:t>
            </a:r>
            <a:r>
              <a:rPr lang="tr-TR" sz="2000" dirty="0"/>
              <a:t>edilmiş hasta bağlantısı, sadece hasta temas </a:t>
            </a:r>
            <a:r>
              <a:rPr lang="tr-TR" sz="2000" dirty="0" smtClean="0"/>
              <a:t>noktalarından daha </a:t>
            </a:r>
            <a:r>
              <a:rPr lang="tr-TR" sz="2000" dirty="0"/>
              <a:t>düşük düzeylere doğru akan sızıntı akımını sınırlandırmakla kalmaz, </a:t>
            </a:r>
            <a:r>
              <a:rPr lang="tr-TR" sz="2000" dirty="0" smtClean="0"/>
              <a:t>hastanın bağlandığı </a:t>
            </a:r>
            <a:r>
              <a:rPr lang="tr-TR" sz="2000" dirty="0"/>
              <a:t>diğer cihazlardan hasta bağlantı noktasına doğru akan akım miktarını </a:t>
            </a:r>
            <a:r>
              <a:rPr lang="tr-TR" sz="2000" dirty="0" smtClean="0"/>
              <a:t>da sınırlandırır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665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Hasta Başı Monitör Enerji Uygulama Talimatları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28800"/>
            <a:ext cx="7125112" cy="4752528"/>
          </a:xfrm>
        </p:spPr>
        <p:txBody>
          <a:bodyPr/>
          <a:lstStyle/>
          <a:p>
            <a:r>
              <a:rPr lang="tr-TR" sz="2000" dirty="0"/>
              <a:t>Yalıtım devreleri hastayı cihazdan gelebilecek tehlikeli elektrik akımlarına karşı korur.</a:t>
            </a:r>
          </a:p>
          <a:p>
            <a:r>
              <a:rPr lang="tr-TR" sz="2000" dirty="0"/>
              <a:t>Elektrotlarla makinenin diğer kısımlarını ve bunlarla da şebekeyi yalıtır. </a:t>
            </a:r>
            <a:endParaRPr lang="tr-TR" sz="2000" dirty="0" smtClean="0"/>
          </a:p>
          <a:p>
            <a:r>
              <a:rPr lang="tr-TR" sz="2000" dirty="0" smtClean="0"/>
              <a:t>Bunun </a:t>
            </a:r>
            <a:r>
              <a:rPr lang="tr-TR" sz="2000" dirty="0"/>
              <a:t>belli </a:t>
            </a:r>
            <a:r>
              <a:rPr lang="tr-TR" sz="2000" dirty="0" smtClean="0"/>
              <a:t>başlı yöntemleri </a:t>
            </a:r>
            <a:r>
              <a:rPr lang="tr-TR" sz="2000" dirty="0"/>
              <a:t>trafo ile yalıtım ve optik düzenler kullanarak yalıtımdır. </a:t>
            </a:r>
            <a:endParaRPr lang="tr-TR" sz="2000" dirty="0" smtClean="0"/>
          </a:p>
          <a:p>
            <a:r>
              <a:rPr lang="tr-TR" sz="2000" dirty="0" smtClean="0"/>
              <a:t>Koruma </a:t>
            </a:r>
            <a:r>
              <a:rPr lang="tr-TR" sz="2000" dirty="0"/>
              <a:t>devreleri </a:t>
            </a:r>
            <a:r>
              <a:rPr lang="tr-TR" sz="2000" dirty="0" smtClean="0"/>
              <a:t>ise cihazı</a:t>
            </a:r>
            <a:r>
              <a:rPr lang="tr-TR" sz="2000" dirty="0"/>
              <a:t>, girişte olabilecek bir takım yüksek gerilimlerden korur. Örneğin; </a:t>
            </a:r>
            <a:r>
              <a:rPr lang="tr-TR" sz="2000" dirty="0" smtClean="0"/>
              <a:t>defibrilatör, elektro cerrahi kesici </a:t>
            </a:r>
            <a:r>
              <a:rPr lang="tr-TR" sz="2000" dirty="0"/>
              <a:t>gibi cihazlarla, yüksek seviyeli gerilimlerin uygulanabileceği </a:t>
            </a:r>
            <a:r>
              <a:rPr lang="tr-TR" sz="2000" dirty="0" smtClean="0"/>
              <a:t>yerlerde kullanılan </a:t>
            </a:r>
            <a:r>
              <a:rPr lang="tr-TR" sz="2000" dirty="0"/>
              <a:t>hasta başı monitörlerin korumalı olması şarttır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44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Hasta Başı Monitör Akım Kaçağı Kontrol Yöntemleri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357943"/>
          </a:xfrm>
        </p:spPr>
        <p:txBody>
          <a:bodyPr>
            <a:noAutofit/>
          </a:bodyPr>
          <a:lstStyle/>
          <a:p>
            <a:r>
              <a:rPr lang="tr-TR" sz="2000" dirty="0"/>
              <a:t>İzole edilmiş hasta bağlantısına sahip sistemler hastaya bağlanan elektrotlara </a:t>
            </a:r>
            <a:r>
              <a:rPr lang="tr-TR" sz="2000" dirty="0" smtClean="0"/>
              <a:t>yönelik izolasyon </a:t>
            </a:r>
            <a:r>
              <a:rPr lang="tr-TR" sz="2000" dirty="0"/>
              <a:t>testini geçmek zorundadır. </a:t>
            </a:r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test, her hasta bağlantısına toprak hattından 220 </a:t>
            </a:r>
            <a:r>
              <a:rPr lang="tr-TR" sz="2000" dirty="0" smtClean="0"/>
              <a:t>V, 50 </a:t>
            </a:r>
            <a:r>
              <a:rPr lang="tr-TR" sz="2000" dirty="0"/>
              <a:t>Hz’lik bir gerilimin uygulanması sonucu oluşan akımın ölçülmesi esasına dayanmaktadır.</a:t>
            </a:r>
          </a:p>
          <a:p>
            <a:r>
              <a:rPr lang="tr-TR" sz="2000" dirty="0"/>
              <a:t>Test için cihaza bağlanmış hasta kablosunun distal ucuna bir voltaj </a:t>
            </a:r>
            <a:r>
              <a:rPr lang="tr-TR" sz="2000" dirty="0" smtClean="0"/>
              <a:t>uygulandığında maksimum </a:t>
            </a:r>
            <a:r>
              <a:rPr lang="tr-TR" sz="2000" dirty="0"/>
              <a:t>akım 20 mA’yı geçmemelidir. </a:t>
            </a:r>
            <a:endParaRPr lang="tr-TR" sz="2000" dirty="0" smtClean="0"/>
          </a:p>
          <a:p>
            <a:r>
              <a:rPr lang="tr-TR" sz="2000" dirty="0" smtClean="0"/>
              <a:t>Eğer </a:t>
            </a:r>
            <a:r>
              <a:rPr lang="tr-TR" sz="2000" dirty="0"/>
              <a:t>voltaj direkt olarak cihazın şasisi </a:t>
            </a:r>
            <a:r>
              <a:rPr lang="tr-TR" sz="2000" dirty="0" smtClean="0"/>
              <a:t>üzerindeki (hasta </a:t>
            </a:r>
            <a:r>
              <a:rPr lang="tr-TR" sz="2000" dirty="0"/>
              <a:t>kablosu çıkarılmış durumda) hasta kablo konnektörüne uygulanırsa bu akım değeri </a:t>
            </a:r>
            <a:r>
              <a:rPr lang="tr-TR" sz="2000" dirty="0" smtClean="0"/>
              <a:t>10mA </a:t>
            </a:r>
            <a:r>
              <a:rPr lang="tr-TR" sz="2000" dirty="0"/>
              <a:t>olur.</a:t>
            </a:r>
          </a:p>
        </p:txBody>
      </p:sp>
    </p:spTree>
    <p:extLst>
      <p:ext uri="{BB962C8B-B14F-4D97-AF65-F5344CB8AC3E}">
        <p14:creationId xmlns:p14="http://schemas.microsoft.com/office/powerpoint/2010/main" val="241318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r>
              <a:rPr lang="tr-TR" sz="2800" b="1" dirty="0"/>
              <a:t>Hasta Başı Monitör Akım Kaçağı Kontrol Yöntemleri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125112" cy="5517232"/>
          </a:xfrm>
        </p:spPr>
        <p:txBody>
          <a:bodyPr>
            <a:noAutofit/>
          </a:bodyPr>
          <a:lstStyle/>
          <a:p>
            <a:r>
              <a:rPr lang="tr-TR" dirty="0"/>
              <a:t>Sızıntı akımlarından kaynaklanabilecek mikro şok türü tehlikeler bilhassa </a:t>
            </a:r>
            <a:r>
              <a:rPr lang="tr-TR" dirty="0" smtClean="0"/>
              <a:t>klinik bölgelerinde </a:t>
            </a:r>
            <a:r>
              <a:rPr lang="tr-TR" dirty="0"/>
              <a:t>karşılaşılan problemler olup ilave önlemlerin alınmasını gerektirmektedir.</a:t>
            </a:r>
          </a:p>
          <a:p>
            <a:r>
              <a:rPr lang="tr-TR" dirty="0"/>
              <a:t>Sızıntı akımları temelde iki ana sebepten kaynaklanabilir. Bunlar:</a:t>
            </a:r>
          </a:p>
          <a:p>
            <a:pPr lvl="1"/>
            <a:r>
              <a:rPr lang="tr-TR" sz="1800" dirty="0" smtClean="0"/>
              <a:t>Kapasitif </a:t>
            </a:r>
            <a:r>
              <a:rPr lang="tr-TR" sz="1800" dirty="0"/>
              <a:t>kuplaj: Yüklerin ayrımı işleminde iki metal plaka arasında </a:t>
            </a:r>
            <a:r>
              <a:rPr lang="tr-TR" sz="1800" dirty="0" smtClean="0"/>
              <a:t>bir potansiyel </a:t>
            </a:r>
            <a:r>
              <a:rPr lang="tr-TR" sz="1800" dirty="0"/>
              <a:t>farkı oluşturmak mümkün olduğundan dolayı, bu iki metal plaka </a:t>
            </a:r>
            <a:r>
              <a:rPr lang="tr-TR" sz="1800" dirty="0" smtClean="0"/>
              <a:t>ile temas </a:t>
            </a:r>
            <a:r>
              <a:rPr lang="tr-TR" sz="1800" dirty="0"/>
              <a:t>eden herhangi bir kimse üzerinden sızıntı akımı akabilir. Bu tip </a:t>
            </a:r>
            <a:r>
              <a:rPr lang="tr-TR" sz="1800" dirty="0" smtClean="0"/>
              <a:t>sızıntı akımı </a:t>
            </a:r>
            <a:r>
              <a:rPr lang="tr-TR" sz="1800" dirty="0"/>
              <a:t>frekansa karşı duyarlıdır.</a:t>
            </a:r>
          </a:p>
          <a:p>
            <a:pPr lvl="1"/>
            <a:r>
              <a:rPr lang="tr-TR" sz="1800" dirty="0" smtClean="0"/>
              <a:t>Endüktif </a:t>
            </a:r>
            <a:r>
              <a:rPr lang="tr-TR" sz="1800" dirty="0"/>
              <a:t>kuplaj: Bu durumda transformatörlerde ve diğer endüktif </a:t>
            </a:r>
            <a:r>
              <a:rPr lang="tr-TR" sz="1800" dirty="0" smtClean="0"/>
              <a:t>cihazlarda dönüşüm </a:t>
            </a:r>
            <a:r>
              <a:rPr lang="tr-TR" sz="1800" dirty="0"/>
              <a:t>işlemi esnasında tehlikeli düzeyde potansiyel farkı oluşabilir. Bu </a:t>
            </a:r>
            <a:r>
              <a:rPr lang="tr-TR" sz="1800" dirty="0" smtClean="0"/>
              <a:t>tip sızıntı </a:t>
            </a:r>
            <a:r>
              <a:rPr lang="tr-TR" sz="1800" dirty="0"/>
              <a:t>akımı da frekansa karşı duyarlıdır.</a:t>
            </a:r>
          </a:p>
        </p:txBody>
      </p:sp>
    </p:spTree>
    <p:extLst>
      <p:ext uri="{BB962C8B-B14F-4D97-AF65-F5344CB8AC3E}">
        <p14:creationId xmlns:p14="http://schemas.microsoft.com/office/powerpoint/2010/main" val="7086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469" y="116632"/>
            <a:ext cx="7125113" cy="924475"/>
          </a:xfrm>
        </p:spPr>
        <p:txBody>
          <a:bodyPr/>
          <a:lstStyle/>
          <a:p>
            <a:r>
              <a:rPr lang="tr-TR" sz="2800" b="1" dirty="0"/>
              <a:t>Hasta Başı Monitör Akım Kaçağı Kontrol Yöntemleri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5112" cy="4051437"/>
          </a:xfrm>
        </p:spPr>
        <p:txBody>
          <a:bodyPr>
            <a:normAutofit/>
          </a:bodyPr>
          <a:lstStyle/>
          <a:p>
            <a:r>
              <a:rPr lang="tr-TR" sz="2000" dirty="0"/>
              <a:t>Hasta başı monitörün akım kaçağını kontrol etmek için elektriksel güvenlik </a:t>
            </a:r>
            <a:r>
              <a:rPr lang="tr-TR" sz="2000" dirty="0" smtClean="0"/>
              <a:t>analizörü kullanılır</a:t>
            </a:r>
            <a:r>
              <a:rPr lang="tr-TR" sz="2000" dirty="0"/>
              <a:t>. </a:t>
            </a:r>
            <a:endParaRPr lang="tr-TR" sz="2000" dirty="0" smtClean="0"/>
          </a:p>
          <a:p>
            <a:r>
              <a:rPr lang="tr-TR" sz="2000" dirty="0" smtClean="0">
                <a:solidFill>
                  <a:srgbClr val="FFFF00"/>
                </a:solidFill>
              </a:rPr>
              <a:t>Elektriksel </a:t>
            </a:r>
            <a:r>
              <a:rPr lang="tr-TR" sz="2000" dirty="0">
                <a:solidFill>
                  <a:srgbClr val="FFFF00"/>
                </a:solidFill>
              </a:rPr>
              <a:t>güvenlik analizörleri </a:t>
            </a:r>
            <a:r>
              <a:rPr lang="tr-TR" sz="2000" dirty="0"/>
              <a:t>ile ana voltaj değeri , akım tüketimi, </a:t>
            </a:r>
            <a:r>
              <a:rPr lang="tr-TR" sz="2000" dirty="0" smtClean="0"/>
              <a:t>insülasyon direnci</a:t>
            </a:r>
            <a:r>
              <a:rPr lang="tr-TR" sz="2000" dirty="0"/>
              <a:t>, koruyucu toprak direnci, toprak sızıntı akımı, hasta sızıntı akımı, hasta destek </a:t>
            </a:r>
            <a:r>
              <a:rPr lang="tr-TR" sz="2000" dirty="0" smtClean="0"/>
              <a:t>akımı,uygulama </a:t>
            </a:r>
            <a:r>
              <a:rPr lang="tr-TR" sz="2000" dirty="0"/>
              <a:t>parçalarındaki ana hat, ikili kılavuz voltaj ve ikili </a:t>
            </a:r>
            <a:r>
              <a:rPr lang="tr-TR" sz="2000" dirty="0" smtClean="0"/>
              <a:t>kılavuz </a:t>
            </a:r>
            <a:r>
              <a:rPr lang="tr-TR" sz="2000" dirty="0"/>
              <a:t>sızıntı akımları ölçülür</a:t>
            </a:r>
            <a:r>
              <a:rPr lang="tr-TR" sz="2000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3861048"/>
            <a:ext cx="2988332" cy="265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08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tr-TR" sz="2800" b="1" dirty="0"/>
              <a:t>Eşit Potansiyelli Topraklama (Toprak Çevrimleri)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340768"/>
            <a:ext cx="7125112" cy="5040559"/>
          </a:xfrm>
        </p:spPr>
        <p:txBody>
          <a:bodyPr>
            <a:normAutofit/>
          </a:bodyPr>
          <a:lstStyle/>
          <a:p>
            <a:r>
              <a:rPr lang="tr-TR" dirty="0"/>
              <a:t>Elektrikli cihazların çalışabilmeleri için elektrik dağıtım sisteminden </a:t>
            </a:r>
            <a:r>
              <a:rPr lang="tr-TR" dirty="0" smtClean="0"/>
              <a:t>beslenmeleri gerekmektedir</a:t>
            </a:r>
            <a:r>
              <a:rPr lang="tr-TR" dirty="0"/>
              <a:t>. Bir elektrikli cihazın beslenebilmesi için faz ve nötr bağlantısı </a:t>
            </a:r>
            <a:r>
              <a:rPr lang="tr-TR" dirty="0" smtClean="0"/>
              <a:t>yeterli olacaktır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Bununla </a:t>
            </a:r>
            <a:r>
              <a:rPr lang="tr-TR" dirty="0"/>
              <a:t>birlikte pratik uygulamalarda bu ideal durumdan sapmalar olabilir. </a:t>
            </a:r>
            <a:r>
              <a:rPr lang="tr-TR" dirty="0" smtClean="0"/>
              <a:t>Bu durumlar </a:t>
            </a:r>
            <a:r>
              <a:rPr lang="tr-TR" dirty="0"/>
              <a:t>aşağıda </a:t>
            </a:r>
            <a:r>
              <a:rPr lang="tr-TR" dirty="0" smtClean="0"/>
              <a:t>açıklanmıştır.</a:t>
            </a:r>
          </a:p>
          <a:p>
            <a:pPr lvl="1"/>
            <a:r>
              <a:rPr lang="tr-TR" sz="1800" dirty="0"/>
              <a:t>Şayet bir hata olursa cihazın metal iletken yüzeyinde ya da </a:t>
            </a:r>
            <a:r>
              <a:rPr lang="tr-TR" sz="1800" dirty="0" smtClean="0"/>
              <a:t>topraklanmış yüzeyinde </a:t>
            </a:r>
            <a:r>
              <a:rPr lang="tr-TR" sz="1800" dirty="0"/>
              <a:t>bir elektriksel potansiyel bulunabilir. Bu yüzeylere dokunan bir </a:t>
            </a:r>
            <a:r>
              <a:rPr lang="tr-TR" sz="1800" dirty="0" smtClean="0"/>
              <a:t>kişi makro </a:t>
            </a:r>
            <a:r>
              <a:rPr lang="tr-TR" sz="1800" dirty="0"/>
              <a:t>düzeyde bir şoka maruz kalabilir</a:t>
            </a:r>
            <a:r>
              <a:rPr lang="tr-TR" sz="1800" dirty="0" smtClean="0"/>
              <a:t>.</a:t>
            </a:r>
          </a:p>
          <a:p>
            <a:pPr lvl="1"/>
            <a:r>
              <a:rPr lang="tr-TR" sz="1800" dirty="0"/>
              <a:t>Herhangi bir hata yapılmasa bile, mükemmel olmayan yalıtım </a:t>
            </a:r>
            <a:r>
              <a:rPr lang="tr-TR" sz="1800" dirty="0" smtClean="0"/>
              <a:t>ve elekromanyetik </a:t>
            </a:r>
            <a:r>
              <a:rPr lang="tr-TR" sz="1800" dirty="0"/>
              <a:t>kuplaj (endüktif ya da kapasitif) toprağa göre bir </a:t>
            </a:r>
            <a:r>
              <a:rPr lang="tr-TR" sz="1800" dirty="0" smtClean="0"/>
              <a:t>elektriksel potansiyel </a:t>
            </a:r>
            <a:r>
              <a:rPr lang="tr-TR" sz="1800" dirty="0"/>
              <a:t>oluşmasına neden olabilir. Elektriksel olarak duyarlı bir hastada </a:t>
            </a:r>
            <a:r>
              <a:rPr lang="tr-TR" sz="1800" dirty="0" smtClean="0"/>
              <a:t>bu potansiyelin </a:t>
            </a:r>
            <a:r>
              <a:rPr lang="tr-TR" sz="1800" dirty="0"/>
              <a:t>oluşturduğu sızıntı akımı mikro şoklara sebep olabilir.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191560939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C1DC61D985D40B01048F163D2C600" ma:contentTypeVersion="" ma:contentTypeDescription="Create a new document." ma:contentTypeScope="" ma:versionID="6ca394f80d3a99a7a092595184e3b07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D6F3BE-DD2E-4821-B588-E93179FFCBC7}"/>
</file>

<file path=customXml/itemProps2.xml><?xml version="1.0" encoding="utf-8"?>
<ds:datastoreItem xmlns:ds="http://schemas.openxmlformats.org/officeDocument/2006/customXml" ds:itemID="{C31FD523-DE50-4E3C-82E7-3F38716916DE}"/>
</file>

<file path=customXml/itemProps3.xml><?xml version="1.0" encoding="utf-8"?>
<ds:datastoreItem xmlns:ds="http://schemas.openxmlformats.org/officeDocument/2006/customXml" ds:itemID="{24C564BB-2153-4225-9296-F29E7F01F14D}"/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268</TotalTime>
  <Words>1231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Winter</vt:lpstr>
      <vt:lpstr>HASTA BAŞI MONİTÖRÜN ELEKTRİKSEL GÜVENLİĞİ</vt:lpstr>
      <vt:lpstr>HASTA BAŞI MONİTÖRÜN ELEKTRİKSEL GÜVENLİĞİ</vt:lpstr>
      <vt:lpstr>HASTA BAŞI MONİTÖRÜN ELEKTRİKSEL GÜVENLİĞİ</vt:lpstr>
      <vt:lpstr>Hasta Başı Monitör Enerji Uygulama Talimatları</vt:lpstr>
      <vt:lpstr>Hasta Başı Monitör Enerji Uygulama Talimatları</vt:lpstr>
      <vt:lpstr>Hasta Başı Monitör Akım Kaçağı Kontrol Yöntemleri</vt:lpstr>
      <vt:lpstr>Hasta Başı Monitör Akım Kaçağı Kontrol Yöntemleri</vt:lpstr>
      <vt:lpstr>Hasta Başı Monitör Akım Kaçağı Kontrol Yöntemleri</vt:lpstr>
      <vt:lpstr>Eşit Potansiyelli Topraklama (Toprak Çevrimleri)</vt:lpstr>
      <vt:lpstr>Hasta Başı Monitör Akım Kaçağı Kontrol Yöntemleri</vt:lpstr>
      <vt:lpstr>Hasta Başı Monitör Akım Kaçağı Kontrol Yöntemleri</vt:lpstr>
      <vt:lpstr>Hasta Başı Monitör Akım Kaçağı Kontrol Yöntemleri</vt:lpstr>
      <vt:lpstr>Hasta Başı Monitör Akım Kaçağı Kontrol Yöntemleri</vt:lpstr>
      <vt:lpstr>Hasta Başı Monitör Akım Kaçağı Kontrol Yöntemleri</vt:lpstr>
      <vt:lpstr>Hasta Başı Monitör Akım Kaçağı Kontrol Yöntemleri</vt:lpstr>
      <vt:lpstr>Hasta Başı Monitör Akım Kaçağı Kontrol Yöntemleri</vt:lpstr>
      <vt:lpstr>Hasta Başı Monitör Akım Kaçağı Kontrol Yöntemleri</vt:lpstr>
      <vt:lpstr>Hastadaki kaçak akım</vt:lpstr>
      <vt:lpstr>Hastadaki yedek akım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 BAŞI MONİTÖRÜN ELEKTRİKSEL GÜVENLİĞİ</dc:title>
  <dc:creator>staf</dc:creator>
  <cp:lastModifiedBy>staf</cp:lastModifiedBy>
  <cp:revision>14</cp:revision>
  <dcterms:created xsi:type="dcterms:W3CDTF">2014-02-26T15:48:48Z</dcterms:created>
  <dcterms:modified xsi:type="dcterms:W3CDTF">2014-02-28T16:51:31Z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0x0101008A6C1DC61D985D40B01048F163D2C600</vt:lpwstr>
  </property>
</Properties>
</file>