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4.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83.xml" ContentType="application/vnd.openxmlformats-officedocument.presentationml.slide+xml"/>
  <Override PartName="/ppt/slides/slide61.xml" ContentType="application/vnd.openxmlformats-officedocument.presentationml.slide+xml"/>
  <Override PartName="/ppt/slides/slide5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51.xml" ContentType="application/vnd.openxmlformats-officedocument.presentationml.slide+xml"/>
  <Override PartName="/ppt/slides/slide3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8" r:id="rId3"/>
    <p:sldId id="369" r:id="rId4"/>
    <p:sldId id="370" r:id="rId5"/>
    <p:sldId id="371" r:id="rId6"/>
    <p:sldId id="372" r:id="rId7"/>
    <p:sldId id="373" r:id="rId8"/>
    <p:sldId id="374" r:id="rId9"/>
    <p:sldId id="375" r:id="rId10"/>
    <p:sldId id="376" r:id="rId11"/>
    <p:sldId id="377" r:id="rId12"/>
    <p:sldId id="391"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257" r:id="rId27"/>
    <p:sldId id="258" r:id="rId28"/>
    <p:sldId id="259" r:id="rId29"/>
    <p:sldId id="260" r:id="rId30"/>
    <p:sldId id="261" r:id="rId31"/>
    <p:sldId id="262" r:id="rId32"/>
    <p:sldId id="263" r:id="rId33"/>
    <p:sldId id="264" r:id="rId34"/>
    <p:sldId id="265" r:id="rId35"/>
    <p:sldId id="277" r:id="rId36"/>
    <p:sldId id="266" r:id="rId37"/>
    <p:sldId id="267" r:id="rId38"/>
    <p:sldId id="268" r:id="rId39"/>
    <p:sldId id="269" r:id="rId40"/>
    <p:sldId id="275" r:id="rId41"/>
    <p:sldId id="276" r:id="rId42"/>
    <p:sldId id="270" r:id="rId43"/>
    <p:sldId id="271" r:id="rId44"/>
    <p:sldId id="272" r:id="rId45"/>
    <p:sldId id="273" r:id="rId46"/>
    <p:sldId id="274" r:id="rId47"/>
    <p:sldId id="279" r:id="rId48"/>
    <p:sldId id="280" r:id="rId49"/>
    <p:sldId id="281" r:id="rId50"/>
    <p:sldId id="282" r:id="rId51"/>
    <p:sldId id="283" r:id="rId52"/>
    <p:sldId id="284" r:id="rId53"/>
    <p:sldId id="285" r:id="rId54"/>
    <p:sldId id="286" r:id="rId55"/>
    <p:sldId id="287" r:id="rId56"/>
    <p:sldId id="288" r:id="rId57"/>
    <p:sldId id="289" r:id="rId58"/>
    <p:sldId id="290" r:id="rId59"/>
    <p:sldId id="291" r:id="rId60"/>
    <p:sldId id="292"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48" r:id="rId115"/>
    <p:sldId id="349"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62" r:id="rId129"/>
    <p:sldId id="363" r:id="rId130"/>
    <p:sldId id="364" r:id="rId131"/>
    <p:sldId id="365" r:id="rId132"/>
    <p:sldId id="366" r:id="rId1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ustomXml" Target="../customXml/item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139"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169477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1448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3747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5207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563-CB8B-4AA7-B52B-9DA58D09D050}" type="datetimeFigureOut">
              <a:rPr lang="tr-TR" smtClean="0"/>
              <a:t>18.11.2021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39782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37E2563-CB8B-4AA7-B52B-9DA58D09D050}"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16025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37E2563-CB8B-4AA7-B52B-9DA58D09D050}" type="datetimeFigureOut">
              <a:rPr lang="tr-TR" smtClean="0"/>
              <a:t>18.11.2021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60373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37E2563-CB8B-4AA7-B52B-9DA58D09D050}" type="datetimeFigureOut">
              <a:rPr lang="tr-TR" smtClean="0"/>
              <a:t>18.11.2021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00453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563-CB8B-4AA7-B52B-9DA58D09D050}" type="datetimeFigureOut">
              <a:rPr lang="tr-TR" smtClean="0"/>
              <a:t>18.11.2021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96563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22748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18.11.2021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98289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563-CB8B-4AA7-B52B-9DA58D09D050}" type="datetimeFigureOut">
              <a:rPr lang="tr-TR" smtClean="0"/>
              <a:t>18.11.2021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24940-1A40-4A34-BA56-0C68193F02E6}" type="slidenum">
              <a:rPr lang="tr-TR" smtClean="0"/>
              <a:t>‹#›</a:t>
            </a:fld>
            <a:endParaRPr lang="tr-TR"/>
          </a:p>
        </p:txBody>
      </p:sp>
    </p:spTree>
    <p:extLst>
      <p:ext uri="{BB962C8B-B14F-4D97-AF65-F5344CB8AC3E}">
        <p14:creationId xmlns:p14="http://schemas.microsoft.com/office/powerpoint/2010/main" val="232805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 Id="rId5" Type="http://schemas.openxmlformats.org/officeDocument/2006/relationships/image" Target="../media/image62.emf"/><Relationship Id="rId4" Type="http://schemas.openxmlformats.org/officeDocument/2006/relationships/image" Target="../media/image61.emf"/></Relationships>
</file>

<file path=ppt/slides/_rels/slide1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hyperlink" Target="http://www.elektrikport.com/teknik-kutuphane/smps-(anahtarlamali-guc-kaynagi)-nedir-elektrikport-akademi/17070"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 Id="rId5" Type="http://schemas.openxmlformats.org/officeDocument/2006/relationships/image" Target="../media/image62.emf"/><Relationship Id="rId4" Type="http://schemas.openxmlformats.org/officeDocument/2006/relationships/image" Target="../media/image61.emf"/></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www.elektrikport.com/teknik-kutuphane/smps-(anahtarlamali-guc-kaynagi)-nedir-elektrikport-akademi/17070"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Diyot ve Çeşitleri</a:t>
            </a:r>
            <a:endParaRPr lang="tr-TR" dirty="0"/>
          </a:p>
        </p:txBody>
      </p:sp>
      <p:sp>
        <p:nvSpPr>
          <p:cNvPr id="3" name="Subtitle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48118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İçerik Yer Tutucusu"/>
          <p:cNvSpPr>
            <a:spLocks noGrp="1"/>
          </p:cNvSpPr>
          <p:nvPr>
            <p:ph sz="quarter" idx="1"/>
          </p:nvPr>
        </p:nvSpPr>
        <p:spPr>
          <a:xfrm>
            <a:off x="1953904" y="727881"/>
            <a:ext cx="8229600" cy="4937125"/>
          </a:xfrm>
        </p:spPr>
        <p:txBody>
          <a:bodyPr/>
          <a:lstStyle/>
          <a:p>
            <a:pPr marL="0" indent="0" eaLnBrk="1" hangingPunct="1">
              <a:buNone/>
            </a:pPr>
            <a:r>
              <a:rPr lang="tr-TR" altLang="tr-TR" dirty="0" smtClean="0"/>
              <a:t>Valans elektronlarına enerji veren etkenler:</a:t>
            </a:r>
          </a:p>
          <a:p>
            <a:pPr lvl="1" eaLnBrk="1" hangingPunct="1"/>
            <a:r>
              <a:rPr lang="tr-TR" altLang="tr-TR" dirty="0" smtClean="0"/>
              <a:t>1) Elektriksel etki</a:t>
            </a:r>
          </a:p>
          <a:p>
            <a:pPr lvl="1" eaLnBrk="1" hangingPunct="1"/>
            <a:r>
              <a:rPr lang="tr-TR" altLang="tr-TR" dirty="0" smtClean="0"/>
              <a:t>2) Isı etkisi</a:t>
            </a:r>
          </a:p>
          <a:p>
            <a:pPr lvl="1" eaLnBrk="1" hangingPunct="1"/>
            <a:r>
              <a:rPr lang="tr-TR" altLang="tr-TR" dirty="0" smtClean="0"/>
              <a:t>3) Işık etkisi</a:t>
            </a:r>
          </a:p>
          <a:p>
            <a:pPr lvl="1" eaLnBrk="1" hangingPunct="1"/>
            <a:r>
              <a:rPr lang="tr-TR" altLang="tr-TR" dirty="0" smtClean="0"/>
              <a:t>4) Elektronlar kanalıyla yapılan bombardıman etkisi</a:t>
            </a:r>
          </a:p>
          <a:p>
            <a:pPr lvl="1" eaLnBrk="1" hangingPunct="1"/>
            <a:r>
              <a:rPr lang="tr-TR" altLang="tr-TR" dirty="0" smtClean="0"/>
              <a:t>5) Manyetik etki</a:t>
            </a:r>
          </a:p>
          <a:p>
            <a:pPr eaLnBrk="1" hangingPunct="1"/>
            <a:r>
              <a:rPr lang="tr-TR" altLang="tr-TR" dirty="0" smtClean="0"/>
              <a:t>Ancak, valans elektronları serbest hale geçirecek enerji seviyeleri madde yapısına göre şöyle değişmektedir:</a:t>
            </a:r>
          </a:p>
          <a:p>
            <a:pPr lvl="1" eaLnBrk="1" hangingPunct="1">
              <a:buFont typeface="Wingdings" panose="05000000000000000000" pitchFamily="2" charset="2"/>
              <a:buChar char="q"/>
            </a:pPr>
            <a:r>
              <a:rPr lang="tr-TR" altLang="tr-TR" b="1" dirty="0" smtClean="0"/>
              <a:t>İletkenler</a:t>
            </a:r>
            <a:r>
              <a:rPr lang="tr-TR" altLang="tr-TR" dirty="0" smtClean="0"/>
              <a:t> için düşük seviyeli bir enerji yeterlidir.</a:t>
            </a:r>
          </a:p>
          <a:p>
            <a:pPr lvl="1" eaLnBrk="1" hangingPunct="1">
              <a:buFont typeface="Wingdings" panose="05000000000000000000" pitchFamily="2" charset="2"/>
              <a:buChar char="q"/>
            </a:pPr>
            <a:r>
              <a:rPr lang="tr-TR" altLang="tr-TR" b="1" dirty="0" smtClean="0"/>
              <a:t>Yarı iletkenlerde </a:t>
            </a:r>
            <a:r>
              <a:rPr lang="tr-TR" altLang="tr-TR" dirty="0" smtClean="0"/>
              <a:t>oldukça fazla enerji gereklidir.</a:t>
            </a:r>
          </a:p>
          <a:p>
            <a:pPr lvl="1" eaLnBrk="1" hangingPunct="1">
              <a:buFont typeface="Wingdings" panose="05000000000000000000" pitchFamily="2" charset="2"/>
              <a:buChar char="q"/>
            </a:pPr>
            <a:r>
              <a:rPr lang="tr-TR" altLang="tr-TR" b="1" dirty="0" smtClean="0"/>
              <a:t>Yalıtkanlar</a:t>
            </a:r>
            <a:r>
              <a:rPr lang="tr-TR" altLang="tr-TR" dirty="0" smtClean="0"/>
              <a:t> için çok büyük enerji verilmelidir.</a:t>
            </a:r>
          </a:p>
          <a:p>
            <a:pPr eaLnBrk="1" hangingPunct="1"/>
            <a:endParaRPr lang="tr-TR" altLang="tr-TR" dirty="0" smtClean="0"/>
          </a:p>
        </p:txBody>
      </p:sp>
    </p:spTree>
    <p:extLst>
      <p:ext uri="{BB962C8B-B14F-4D97-AF65-F5344CB8AC3E}">
        <p14:creationId xmlns:p14="http://schemas.microsoft.com/office/powerpoint/2010/main" val="249064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83335"/>
            <a:ext cx="11449318" cy="2246769"/>
          </a:xfrm>
          <a:prstGeom prst="rect">
            <a:avLst/>
          </a:prstGeom>
          <a:noFill/>
        </p:spPr>
        <p:txBody>
          <a:bodyPr wrap="square" rtlCol="0">
            <a:spAutoFit/>
          </a:bodyPr>
          <a:lstStyle/>
          <a:p>
            <a:pPr algn="just"/>
            <a:r>
              <a:rPr lang="en-US" sz="2000" dirty="0" err="1">
                <a:solidFill>
                  <a:prstClr val="black"/>
                </a:solidFill>
              </a:rPr>
              <a:t>Şimdi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voltajını</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daha</a:t>
            </a:r>
            <a:r>
              <a:rPr lang="en-US" sz="2000" dirty="0">
                <a:solidFill>
                  <a:prstClr val="black"/>
                </a:solidFill>
              </a:rPr>
              <a:t> </a:t>
            </a:r>
            <a:r>
              <a:rPr lang="en-US" sz="2000" dirty="0" err="1">
                <a:solidFill>
                  <a:prstClr val="black"/>
                </a:solidFill>
              </a:rPr>
              <a:t>arttıralım</a:t>
            </a:r>
            <a:r>
              <a:rPr lang="en-US" sz="2000" b="1" dirty="0">
                <a:solidFill>
                  <a:prstClr val="black"/>
                </a:solidFill>
              </a:rPr>
              <a:t> </a:t>
            </a:r>
            <a:r>
              <a:rPr lang="en-US" sz="2000" dirty="0" err="1">
                <a:solidFill>
                  <a:prstClr val="black"/>
                </a:solidFill>
              </a:rPr>
              <a:t>Şekil</a:t>
            </a:r>
            <a:r>
              <a:rPr lang="en-US" sz="2000" dirty="0">
                <a:solidFill>
                  <a:prstClr val="black"/>
                </a:solidFill>
              </a:rPr>
              <a:t> 1.19 da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eğer</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iletkenimiz</a:t>
            </a:r>
            <a:r>
              <a:rPr lang="en-US" sz="2000" dirty="0">
                <a:solidFill>
                  <a:prstClr val="black"/>
                </a:solidFill>
              </a:rPr>
              <a:t> </a:t>
            </a:r>
            <a:r>
              <a:rPr lang="en-US" sz="2000" dirty="0" err="1">
                <a:solidFill>
                  <a:prstClr val="black"/>
                </a:solidFill>
              </a:rPr>
              <a:t>silisyumdan</a:t>
            </a:r>
            <a:r>
              <a:rPr lang="en-US" sz="2000" dirty="0">
                <a:solidFill>
                  <a:prstClr val="black"/>
                </a:solidFill>
              </a:rPr>
              <a:t> </a:t>
            </a:r>
            <a:r>
              <a:rPr lang="en-US" sz="2000" dirty="0" err="1">
                <a:solidFill>
                  <a:prstClr val="black"/>
                </a:solidFill>
              </a:rPr>
              <a:t>yapılmış</a:t>
            </a:r>
            <a:r>
              <a:rPr lang="en-US" sz="2000" dirty="0">
                <a:solidFill>
                  <a:prstClr val="black"/>
                </a:solidFill>
              </a:rPr>
              <a:t> </a:t>
            </a:r>
            <a:r>
              <a:rPr lang="en-US" sz="2000" dirty="0" err="1">
                <a:solidFill>
                  <a:prstClr val="black"/>
                </a:solidFill>
              </a:rPr>
              <a:t>ise</a:t>
            </a:r>
            <a:r>
              <a:rPr lang="en-US" sz="2000" dirty="0">
                <a:solidFill>
                  <a:prstClr val="black"/>
                </a:solidFill>
              </a:rPr>
              <a:t> 0,7V </a:t>
            </a:r>
            <a:r>
              <a:rPr lang="en-US" sz="2000" dirty="0" err="1">
                <a:solidFill>
                  <a:prstClr val="black"/>
                </a:solidFill>
              </a:rPr>
              <a:t>dan</a:t>
            </a:r>
            <a:r>
              <a:rPr lang="en-US" sz="2000" dirty="0">
                <a:solidFill>
                  <a:prstClr val="black"/>
                </a:solidFill>
              </a:rPr>
              <a:t> </a:t>
            </a:r>
            <a:r>
              <a:rPr lang="en-US" sz="2000" dirty="0" err="1">
                <a:solidFill>
                  <a:prstClr val="black"/>
                </a:solidFill>
              </a:rPr>
              <a:t>sonra</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ortadan</a:t>
            </a:r>
            <a:r>
              <a:rPr lang="en-US" sz="2000" dirty="0">
                <a:solidFill>
                  <a:prstClr val="black"/>
                </a:solidFill>
              </a:rPr>
              <a:t> </a:t>
            </a:r>
            <a:r>
              <a:rPr lang="en-US" sz="2000" dirty="0" err="1">
                <a:solidFill>
                  <a:prstClr val="black"/>
                </a:solidFill>
              </a:rPr>
              <a:t>kalkar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taraftaki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boşluklarla</a:t>
            </a:r>
            <a:r>
              <a:rPr lang="en-US" sz="2000" dirty="0">
                <a:solidFill>
                  <a:prstClr val="black"/>
                </a:solidFill>
              </a:rPr>
              <a:t> </a:t>
            </a:r>
            <a:r>
              <a:rPr lang="en-US" sz="2000" dirty="0" err="1">
                <a:solidFill>
                  <a:prstClr val="black"/>
                </a:solidFill>
              </a:rPr>
              <a:t>yoğun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birleşmeye</a:t>
            </a:r>
            <a:r>
              <a:rPr lang="en-US" sz="2000" dirty="0">
                <a:solidFill>
                  <a:prstClr val="black"/>
                </a:solidFill>
              </a:rPr>
              <a:t> </a:t>
            </a:r>
            <a:r>
              <a:rPr lang="en-US" sz="2000" dirty="0" err="1">
                <a:solidFill>
                  <a:prstClr val="black"/>
                </a:solidFill>
              </a:rPr>
              <a:t>başlarlar</a:t>
            </a:r>
            <a:r>
              <a:rPr lang="en-US" sz="2000" dirty="0">
                <a:solidFill>
                  <a:prstClr val="black"/>
                </a:solidFill>
              </a:rPr>
              <a:t>. </a:t>
            </a:r>
            <a:r>
              <a:rPr lang="en-US" sz="2000" dirty="0" err="1">
                <a:solidFill>
                  <a:prstClr val="black"/>
                </a:solidFill>
              </a:rPr>
              <a:t>Dolayısı</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birleşimi</a:t>
            </a:r>
            <a:r>
              <a:rPr lang="en-US" sz="2000" dirty="0">
                <a:solidFill>
                  <a:prstClr val="black"/>
                </a:solidFill>
              </a:rPr>
              <a:t> </a:t>
            </a:r>
            <a:r>
              <a:rPr lang="en-US" sz="2000" dirty="0" err="1">
                <a:solidFill>
                  <a:prstClr val="black"/>
                </a:solidFill>
              </a:rPr>
              <a:t>içerisinden</a:t>
            </a:r>
            <a:r>
              <a:rPr lang="en-US" sz="2000" dirty="0">
                <a:solidFill>
                  <a:prstClr val="black"/>
                </a:solidFill>
              </a:rPr>
              <a:t> </a:t>
            </a:r>
            <a:r>
              <a:rPr lang="en-US" sz="2000" dirty="0" err="1">
                <a:solidFill>
                  <a:prstClr val="black"/>
                </a:solidFill>
              </a:rPr>
              <a:t>sürekli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akmaya</a:t>
            </a:r>
            <a:r>
              <a:rPr lang="en-US" sz="2000" dirty="0">
                <a:solidFill>
                  <a:prstClr val="black"/>
                </a:solidFill>
              </a:rPr>
              <a:t> </a:t>
            </a:r>
            <a:r>
              <a:rPr lang="en-US" sz="2000" dirty="0" err="1">
                <a:solidFill>
                  <a:prstClr val="black"/>
                </a:solidFill>
              </a:rPr>
              <a:t>başlar</a:t>
            </a:r>
            <a:r>
              <a:rPr lang="en-US" sz="2000" dirty="0">
                <a:solidFill>
                  <a:prstClr val="black"/>
                </a:solidFill>
              </a:rPr>
              <a:t>. Bu </a:t>
            </a:r>
            <a:r>
              <a:rPr lang="en-US" sz="2000" dirty="0" err="1">
                <a:solidFill>
                  <a:prstClr val="black"/>
                </a:solidFill>
              </a:rPr>
              <a:t>sırada</a:t>
            </a:r>
            <a:r>
              <a:rPr lang="en-US" sz="2000" dirty="0">
                <a:solidFill>
                  <a:prstClr val="black"/>
                </a:solidFill>
              </a:rPr>
              <a:t> </a:t>
            </a:r>
            <a:r>
              <a:rPr lang="en-US" sz="2000" dirty="0" err="1">
                <a:solidFill>
                  <a:prstClr val="black"/>
                </a:solidFill>
              </a:rPr>
              <a:t>ampermetremizde</a:t>
            </a:r>
            <a:r>
              <a:rPr lang="en-US" sz="2000" dirty="0">
                <a:solidFill>
                  <a:prstClr val="black"/>
                </a:solidFill>
              </a:rPr>
              <a:t> </a:t>
            </a:r>
            <a:r>
              <a:rPr lang="en-US" sz="2000" dirty="0" err="1">
                <a:solidFill>
                  <a:prstClr val="black"/>
                </a:solidFill>
              </a:rPr>
              <a:t>artık</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değer</a:t>
            </a:r>
            <a:r>
              <a:rPr lang="en-US" sz="2000" dirty="0">
                <a:solidFill>
                  <a:prstClr val="black"/>
                </a:solidFill>
              </a:rPr>
              <a:t> (I</a:t>
            </a:r>
            <a:r>
              <a:rPr lang="en-US" sz="2000" baseline="-25000" dirty="0">
                <a:solidFill>
                  <a:prstClr val="black"/>
                </a:solidFill>
              </a:rPr>
              <a:t>D</a:t>
            </a:r>
            <a:r>
              <a:rPr lang="en-US" sz="2000" dirty="0">
                <a:solidFill>
                  <a:prstClr val="black"/>
                </a:solidFill>
              </a:rPr>
              <a:t>) </a:t>
            </a:r>
            <a:r>
              <a:rPr lang="en-US" sz="2000" dirty="0" err="1">
                <a:solidFill>
                  <a:prstClr val="black"/>
                </a:solidFill>
              </a:rPr>
              <a:t>göstermeye</a:t>
            </a:r>
            <a:r>
              <a:rPr lang="en-US" sz="2000" dirty="0">
                <a:solidFill>
                  <a:prstClr val="black"/>
                </a:solidFill>
              </a:rPr>
              <a:t> </a:t>
            </a:r>
            <a:r>
              <a:rPr lang="en-US" sz="2000" dirty="0" err="1">
                <a:solidFill>
                  <a:prstClr val="black"/>
                </a:solidFill>
              </a:rPr>
              <a:t>başlamıştır</a:t>
            </a:r>
            <a:r>
              <a:rPr lang="en-US" sz="2000" dirty="0">
                <a:solidFill>
                  <a:prstClr val="black"/>
                </a:solidFill>
              </a:rPr>
              <a:t>. Bu </a:t>
            </a:r>
            <a:r>
              <a:rPr lang="en-US" sz="2000" dirty="0" err="1">
                <a:solidFill>
                  <a:prstClr val="black"/>
                </a:solidFill>
              </a:rPr>
              <a:t>şekildeki</a:t>
            </a:r>
            <a:r>
              <a:rPr lang="en-US" sz="2000" dirty="0">
                <a:solidFill>
                  <a:prstClr val="black"/>
                </a:solidFill>
              </a:rPr>
              <a:t> </a:t>
            </a:r>
            <a:r>
              <a:rPr lang="en-US" sz="2000" dirty="0" err="1">
                <a:solidFill>
                  <a:prstClr val="black"/>
                </a:solidFill>
              </a:rPr>
              <a:t>bağlantıda</a:t>
            </a:r>
            <a:r>
              <a:rPr lang="en-US" sz="2000" dirty="0">
                <a:solidFill>
                  <a:prstClr val="black"/>
                </a:solidFill>
              </a:rPr>
              <a:t> </a:t>
            </a:r>
            <a:r>
              <a:rPr lang="en-US" sz="2000" dirty="0" err="1">
                <a:solidFill>
                  <a:prstClr val="black"/>
                </a:solidFill>
              </a:rPr>
              <a:t>yani</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tarafına</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b="1" dirty="0">
                <a:solidFill>
                  <a:prstClr val="black"/>
                </a:solidFill>
              </a:rPr>
              <a:t>N </a:t>
            </a:r>
            <a:r>
              <a:rPr lang="en-US" sz="2000" dirty="0" err="1">
                <a:solidFill>
                  <a:prstClr val="black"/>
                </a:solidFill>
              </a:rPr>
              <a:t>tarafına</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uygularsak</a:t>
            </a:r>
            <a:r>
              <a:rPr lang="en-US" sz="2000" dirty="0">
                <a:solidFill>
                  <a:prstClr val="black"/>
                </a:solidFill>
              </a:rPr>
              <a:t> </a:t>
            </a:r>
            <a:r>
              <a:rPr lang="en-US" sz="2000" dirty="0" err="1">
                <a:solidFill>
                  <a:prstClr val="black"/>
                </a:solidFill>
              </a:rPr>
              <a:t>yapı</a:t>
            </a:r>
            <a:r>
              <a:rPr lang="en-US" sz="2000" dirty="0">
                <a:solidFill>
                  <a:prstClr val="black"/>
                </a:solidFill>
              </a:rPr>
              <a:t> </a:t>
            </a:r>
            <a:r>
              <a:rPr lang="en-US" sz="2000" dirty="0" err="1">
                <a:solidFill>
                  <a:prstClr val="black"/>
                </a:solidFill>
              </a:rPr>
              <a:t>iletime</a:t>
            </a:r>
            <a:r>
              <a:rPr lang="en-US" sz="2000" dirty="0">
                <a:solidFill>
                  <a:prstClr val="black"/>
                </a:solidFill>
              </a:rPr>
              <a:t> </a:t>
            </a:r>
            <a:r>
              <a:rPr lang="en-US" sz="2000" dirty="0" err="1">
                <a:solidFill>
                  <a:prstClr val="black"/>
                </a:solidFill>
              </a:rPr>
              <a:t>geçer</a:t>
            </a:r>
            <a:r>
              <a:rPr lang="en-US" sz="2000" dirty="0">
                <a:solidFill>
                  <a:prstClr val="black"/>
                </a:solidFill>
              </a:rPr>
              <a:t>. Bu </a:t>
            </a:r>
            <a:r>
              <a:rPr lang="en-US" sz="2000" dirty="0" err="1">
                <a:solidFill>
                  <a:prstClr val="black"/>
                </a:solidFill>
              </a:rPr>
              <a:t>bağlantıya</a:t>
            </a:r>
            <a:r>
              <a:rPr lang="en-US" sz="2000" dirty="0">
                <a:solidFill>
                  <a:prstClr val="black"/>
                </a:solidFill>
              </a:rPr>
              <a:t> </a:t>
            </a:r>
            <a:r>
              <a:rPr lang="en-US" sz="2000" b="1" dirty="0" err="1">
                <a:solidFill>
                  <a:prstClr val="black"/>
                </a:solidFill>
              </a:rPr>
              <a:t>Doğru</a:t>
            </a:r>
            <a:r>
              <a:rPr lang="en-US" sz="2000" b="1" dirty="0">
                <a:solidFill>
                  <a:prstClr val="black"/>
                </a:solidFill>
              </a:rPr>
              <a:t> </a:t>
            </a:r>
            <a:r>
              <a:rPr lang="en-US" sz="2000" b="1" dirty="0" err="1">
                <a:solidFill>
                  <a:prstClr val="black"/>
                </a:solidFill>
              </a:rPr>
              <a:t>Polarma</a:t>
            </a:r>
            <a:r>
              <a:rPr lang="en-US" sz="2000" b="1" dirty="0">
                <a:solidFill>
                  <a:prstClr val="black"/>
                </a:solidFill>
              </a:rPr>
              <a:t> </a:t>
            </a:r>
            <a:r>
              <a:rPr lang="en-US" sz="2000" dirty="0" err="1">
                <a:solidFill>
                  <a:prstClr val="black"/>
                </a:solidFill>
              </a:rPr>
              <a:t>denir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514" y="2336919"/>
            <a:ext cx="7424787" cy="3651755"/>
          </a:xfrm>
          <a:prstGeom prst="rect">
            <a:avLst/>
          </a:prstGeom>
        </p:spPr>
      </p:pic>
      <p:sp>
        <p:nvSpPr>
          <p:cNvPr id="4" name="TextBox 3"/>
          <p:cNvSpPr txBox="1"/>
          <p:nvPr/>
        </p:nvSpPr>
        <p:spPr>
          <a:xfrm>
            <a:off x="1790163" y="5988674"/>
            <a:ext cx="9620519"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1.19 </a:t>
            </a:r>
            <a:r>
              <a:rPr lang="en-US" dirty="0">
                <a:solidFill>
                  <a:prstClr val="black"/>
                </a:solidFill>
              </a:rPr>
              <a:t> </a:t>
            </a:r>
            <a:r>
              <a:rPr lang="en-US" dirty="0" err="1">
                <a:solidFill>
                  <a:prstClr val="black"/>
                </a:solidFill>
              </a:rPr>
              <a:t>Doğru</a:t>
            </a:r>
            <a:r>
              <a:rPr lang="en-US" dirty="0">
                <a:solidFill>
                  <a:prstClr val="black"/>
                </a:solidFill>
              </a:rPr>
              <a:t> </a:t>
            </a:r>
            <a:r>
              <a:rPr lang="en-US" dirty="0" err="1">
                <a:solidFill>
                  <a:prstClr val="black"/>
                </a:solidFill>
              </a:rPr>
              <a:t>polarlanmış</a:t>
            </a:r>
            <a:r>
              <a:rPr lang="en-US" dirty="0">
                <a:solidFill>
                  <a:prstClr val="black"/>
                </a:solidFill>
              </a:rPr>
              <a:t> 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5005412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975" y="244699"/>
            <a:ext cx="10431887" cy="738664"/>
          </a:xfrm>
          <a:prstGeom prst="rect">
            <a:avLst/>
          </a:prstGeom>
          <a:noFill/>
        </p:spPr>
        <p:txBody>
          <a:bodyPr wrap="square" rtlCol="0">
            <a:spAutoFit/>
          </a:bodyPr>
          <a:lstStyle/>
          <a:p>
            <a:r>
              <a:rPr lang="en-US" sz="2400" b="1" dirty="0">
                <a:solidFill>
                  <a:prstClr val="black"/>
                </a:solidFill>
              </a:rPr>
              <a:t>PN </a:t>
            </a:r>
            <a:r>
              <a:rPr lang="en-US" sz="2400" b="1" dirty="0" err="1">
                <a:solidFill>
                  <a:prstClr val="black"/>
                </a:solidFill>
              </a:rPr>
              <a:t>Bağlantısının</a:t>
            </a:r>
            <a:r>
              <a:rPr lang="en-US" sz="2400" b="1" dirty="0">
                <a:solidFill>
                  <a:prstClr val="black"/>
                </a:solidFill>
              </a:rPr>
              <a:t> </a:t>
            </a:r>
            <a:r>
              <a:rPr lang="en-US" sz="2400" b="1" dirty="0" err="1">
                <a:solidFill>
                  <a:prstClr val="black"/>
                </a:solidFill>
              </a:rPr>
              <a:t>Yalıtkanlığı</a:t>
            </a:r>
            <a:r>
              <a:rPr lang="en-US" sz="2400" b="1" dirty="0">
                <a:solidFill>
                  <a:prstClr val="black"/>
                </a:solidFill>
              </a:rPr>
              <a:t>; </a:t>
            </a:r>
            <a:r>
              <a:rPr lang="en-US" sz="2400" b="1" dirty="0" err="1">
                <a:solidFill>
                  <a:prstClr val="black"/>
                </a:solidFill>
              </a:rPr>
              <a:t>Ters</a:t>
            </a:r>
            <a:r>
              <a:rPr lang="en-US" sz="2400" b="1" dirty="0">
                <a:solidFill>
                  <a:prstClr val="black"/>
                </a:solidFill>
              </a:rPr>
              <a:t> </a:t>
            </a:r>
            <a:r>
              <a:rPr lang="en-US" sz="2400" b="1" dirty="0" err="1">
                <a:solidFill>
                  <a:prstClr val="black"/>
                </a:solidFill>
              </a:rPr>
              <a:t>Polarma</a:t>
            </a:r>
            <a:r>
              <a:rPr lang="en-US" sz="2400" b="1" dirty="0">
                <a:solidFill>
                  <a:prstClr val="black"/>
                </a:solidFill>
              </a:rPr>
              <a:t> </a:t>
            </a:r>
            <a:r>
              <a:rPr lang="en-US" dirty="0">
                <a:solidFill>
                  <a:prstClr val="black"/>
                </a:solidFill>
              </a:rPr>
              <a:t/>
            </a:r>
            <a:br>
              <a:rPr lang="en-US" dirty="0">
                <a:solidFill>
                  <a:prstClr val="black"/>
                </a:solidFill>
              </a:rPr>
            </a:br>
            <a:endParaRPr lang="tr-TR" dirty="0">
              <a:solidFill>
                <a:prstClr val="black"/>
              </a:solidFill>
            </a:endParaRPr>
          </a:p>
        </p:txBody>
      </p:sp>
      <p:grpSp>
        <p:nvGrpSpPr>
          <p:cNvPr id="4" name="Group 1"/>
          <p:cNvGrpSpPr>
            <a:grpSpLocks/>
          </p:cNvGrpSpPr>
          <p:nvPr/>
        </p:nvGrpSpPr>
        <p:grpSpPr bwMode="auto">
          <a:xfrm>
            <a:off x="440856" y="3309871"/>
            <a:ext cx="5522062" cy="3152077"/>
            <a:chOff x="2880" y="1444"/>
            <a:chExt cx="6480" cy="4460"/>
          </a:xfrm>
        </p:grpSpPr>
        <p:sp>
          <p:nvSpPr>
            <p:cNvPr id="5" name="Text Box 65"/>
            <p:cNvSpPr txBox="1">
              <a:spLocks noChangeArrowheads="1"/>
            </p:cNvSpPr>
            <p:nvPr/>
          </p:nvSpPr>
          <p:spPr bwMode="auto">
            <a:xfrm>
              <a:off x="5841" y="1444"/>
              <a:ext cx="864" cy="52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tr-TR" altLang="tr-TR" sz="1000" b="1" smtClean="0">
                  <a:solidFill>
                    <a:prstClr val="black"/>
                  </a:solidFill>
                  <a:latin typeface="Arial" panose="020B0604020202020204" pitchFamily="34" charset="0"/>
                  <a:cs typeface="Times New Roman" panose="02020603050405020304" pitchFamily="18" charset="0"/>
                </a:rPr>
                <a:t>V</a:t>
              </a:r>
              <a:r>
                <a:rPr lang="tr-TR" altLang="tr-TR" sz="1000" b="1" baseline="-30000" smtClean="0">
                  <a:solidFill>
                    <a:prstClr val="black"/>
                  </a:solidFill>
                  <a:latin typeface="Arial" panose="020B0604020202020204" pitchFamily="34" charset="0"/>
                  <a:cs typeface="Times New Roman" panose="02020603050405020304" pitchFamily="18" charset="0"/>
                </a:rPr>
                <a:t>D</a:t>
              </a:r>
              <a:endParaRPr lang="en-US" altLang="tr-TR" sz="1000" b="1" smtClean="0">
                <a:solidFill>
                  <a:prstClr val="black"/>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sp>
          <p:nvSpPr>
            <p:cNvPr id="6" name="Rectangle 64"/>
            <p:cNvSpPr>
              <a:spLocks noChangeArrowheads="1"/>
            </p:cNvSpPr>
            <p:nvPr/>
          </p:nvSpPr>
          <p:spPr bwMode="auto">
            <a:xfrm>
              <a:off x="3477" y="2383"/>
              <a:ext cx="4378" cy="1557"/>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Text Box 63"/>
            <p:cNvSpPr txBox="1">
              <a:spLocks noChangeArrowheads="1"/>
            </p:cNvSpPr>
            <p:nvPr/>
          </p:nvSpPr>
          <p:spPr bwMode="auto">
            <a:xfrm>
              <a:off x="3521" y="2016"/>
              <a:ext cx="1510" cy="33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tr-TR" sz="1000" b="1" smtClean="0">
                  <a:solidFill>
                    <a:prstClr val="black"/>
                  </a:solidFill>
                  <a:latin typeface="Arial" panose="020B0604020202020204" pitchFamily="34" charset="0"/>
                  <a:cs typeface="Times New Roman" panose="02020603050405020304" pitchFamily="18" charset="0"/>
                </a:rPr>
                <a:t>P </a:t>
              </a: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grpSp>
          <p:nvGrpSpPr>
            <p:cNvPr id="8" name="Group 58"/>
            <p:cNvGrpSpPr>
              <a:grpSpLocks/>
            </p:cNvGrpSpPr>
            <p:nvPr/>
          </p:nvGrpSpPr>
          <p:grpSpPr bwMode="auto">
            <a:xfrm>
              <a:off x="3576" y="3665"/>
              <a:ext cx="311" cy="223"/>
              <a:chOff x="4230" y="10057"/>
              <a:chExt cx="900" cy="720"/>
            </a:xfrm>
          </p:grpSpPr>
          <p:sp>
            <p:nvSpPr>
              <p:cNvPr id="65" name="Oval 62"/>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66" name="Group 59"/>
              <p:cNvGrpSpPr>
                <a:grpSpLocks/>
              </p:cNvGrpSpPr>
              <p:nvPr/>
            </p:nvGrpSpPr>
            <p:grpSpPr bwMode="auto">
              <a:xfrm>
                <a:off x="4410" y="10237"/>
                <a:ext cx="540" cy="360"/>
                <a:chOff x="4410" y="10237"/>
                <a:chExt cx="540" cy="360"/>
              </a:xfrm>
            </p:grpSpPr>
            <p:sp>
              <p:nvSpPr>
                <p:cNvPr id="67" name="Line 61"/>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8" name="Line 60"/>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9" name="Group 53"/>
            <p:cNvGrpSpPr>
              <a:grpSpLocks/>
            </p:cNvGrpSpPr>
            <p:nvPr/>
          </p:nvGrpSpPr>
          <p:grpSpPr bwMode="auto">
            <a:xfrm>
              <a:off x="3576" y="2932"/>
              <a:ext cx="311" cy="222"/>
              <a:chOff x="4230" y="10057"/>
              <a:chExt cx="900" cy="720"/>
            </a:xfrm>
          </p:grpSpPr>
          <p:sp>
            <p:nvSpPr>
              <p:cNvPr id="61" name="Oval 57"/>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62" name="Group 54"/>
              <p:cNvGrpSpPr>
                <a:grpSpLocks/>
              </p:cNvGrpSpPr>
              <p:nvPr/>
            </p:nvGrpSpPr>
            <p:grpSpPr bwMode="auto">
              <a:xfrm>
                <a:off x="4410" y="10237"/>
                <a:ext cx="540" cy="360"/>
                <a:chOff x="4410" y="10237"/>
                <a:chExt cx="540" cy="360"/>
              </a:xfrm>
            </p:grpSpPr>
            <p:sp>
              <p:nvSpPr>
                <p:cNvPr id="63" name="Line 56"/>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4" name="Line 55"/>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0" name="Group 48"/>
            <p:cNvGrpSpPr>
              <a:grpSpLocks/>
            </p:cNvGrpSpPr>
            <p:nvPr/>
          </p:nvGrpSpPr>
          <p:grpSpPr bwMode="auto">
            <a:xfrm>
              <a:off x="3576" y="3299"/>
              <a:ext cx="311" cy="222"/>
              <a:chOff x="4230" y="10057"/>
              <a:chExt cx="900" cy="720"/>
            </a:xfrm>
          </p:grpSpPr>
          <p:sp>
            <p:nvSpPr>
              <p:cNvPr id="57" name="Oval 52"/>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58" name="Group 49"/>
              <p:cNvGrpSpPr>
                <a:grpSpLocks/>
              </p:cNvGrpSpPr>
              <p:nvPr/>
            </p:nvGrpSpPr>
            <p:grpSpPr bwMode="auto">
              <a:xfrm>
                <a:off x="4410" y="10237"/>
                <a:ext cx="540" cy="360"/>
                <a:chOff x="4410" y="10237"/>
                <a:chExt cx="540" cy="360"/>
              </a:xfrm>
            </p:grpSpPr>
            <p:sp>
              <p:nvSpPr>
                <p:cNvPr id="59" name="Line 51"/>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0" name="Line 50"/>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1" name="Group 43"/>
            <p:cNvGrpSpPr>
              <a:grpSpLocks/>
            </p:cNvGrpSpPr>
            <p:nvPr/>
          </p:nvGrpSpPr>
          <p:grpSpPr bwMode="auto">
            <a:xfrm>
              <a:off x="3576" y="2474"/>
              <a:ext cx="311" cy="223"/>
              <a:chOff x="4230" y="10057"/>
              <a:chExt cx="900" cy="720"/>
            </a:xfrm>
          </p:grpSpPr>
          <p:sp>
            <p:nvSpPr>
              <p:cNvPr id="53" name="Oval 47"/>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54" name="Group 44"/>
              <p:cNvGrpSpPr>
                <a:grpSpLocks/>
              </p:cNvGrpSpPr>
              <p:nvPr/>
            </p:nvGrpSpPr>
            <p:grpSpPr bwMode="auto">
              <a:xfrm>
                <a:off x="4410" y="10237"/>
                <a:ext cx="540" cy="360"/>
                <a:chOff x="4410" y="10237"/>
                <a:chExt cx="540" cy="360"/>
              </a:xfrm>
            </p:grpSpPr>
            <p:sp>
              <p:nvSpPr>
                <p:cNvPr id="55" name="Line 46"/>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6" name="Line 45"/>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2" name="Group 40"/>
            <p:cNvGrpSpPr>
              <a:grpSpLocks/>
            </p:cNvGrpSpPr>
            <p:nvPr/>
          </p:nvGrpSpPr>
          <p:grpSpPr bwMode="auto">
            <a:xfrm>
              <a:off x="7457" y="3665"/>
              <a:ext cx="310" cy="223"/>
              <a:chOff x="6624" y="14256"/>
              <a:chExt cx="540" cy="360"/>
            </a:xfrm>
          </p:grpSpPr>
          <p:sp>
            <p:nvSpPr>
              <p:cNvPr id="51" name="Oval 42"/>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2" name="Line 41"/>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3" name="Group 37"/>
            <p:cNvGrpSpPr>
              <a:grpSpLocks/>
            </p:cNvGrpSpPr>
            <p:nvPr/>
          </p:nvGrpSpPr>
          <p:grpSpPr bwMode="auto">
            <a:xfrm>
              <a:off x="7457" y="2474"/>
              <a:ext cx="310" cy="223"/>
              <a:chOff x="6624" y="14256"/>
              <a:chExt cx="540" cy="360"/>
            </a:xfrm>
          </p:grpSpPr>
          <p:sp>
            <p:nvSpPr>
              <p:cNvPr id="49" name="Oval 39"/>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0" name="Line 38"/>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4" name="Group 34"/>
            <p:cNvGrpSpPr>
              <a:grpSpLocks/>
            </p:cNvGrpSpPr>
            <p:nvPr/>
          </p:nvGrpSpPr>
          <p:grpSpPr bwMode="auto">
            <a:xfrm>
              <a:off x="7457" y="2932"/>
              <a:ext cx="310" cy="223"/>
              <a:chOff x="6624" y="14256"/>
              <a:chExt cx="540" cy="360"/>
            </a:xfrm>
          </p:grpSpPr>
          <p:sp>
            <p:nvSpPr>
              <p:cNvPr id="47" name="Oval 36"/>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8" name="Line 35"/>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5" name="Group 31"/>
            <p:cNvGrpSpPr>
              <a:grpSpLocks/>
            </p:cNvGrpSpPr>
            <p:nvPr/>
          </p:nvGrpSpPr>
          <p:grpSpPr bwMode="auto">
            <a:xfrm>
              <a:off x="7457" y="3299"/>
              <a:ext cx="310" cy="222"/>
              <a:chOff x="6624" y="14256"/>
              <a:chExt cx="540" cy="360"/>
            </a:xfrm>
          </p:grpSpPr>
          <p:sp>
            <p:nvSpPr>
              <p:cNvPr id="45" name="Oval 33"/>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6" name="Line 32"/>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sp>
          <p:nvSpPr>
            <p:cNvPr id="16" name="Text Box 30"/>
            <p:cNvSpPr txBox="1">
              <a:spLocks noChangeArrowheads="1"/>
            </p:cNvSpPr>
            <p:nvPr/>
          </p:nvSpPr>
          <p:spPr bwMode="auto">
            <a:xfrm>
              <a:off x="6362" y="2016"/>
              <a:ext cx="1498" cy="33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US" altLang="tr-TR" sz="1000" b="1" smtClean="0">
                  <a:solidFill>
                    <a:prstClr val="black"/>
                  </a:solidFill>
                  <a:latin typeface="Arial" panose="020B0604020202020204" pitchFamily="34" charset="0"/>
                  <a:cs typeface="Times New Roman" panose="02020603050405020304" pitchFamily="18" charset="0"/>
                </a:rPr>
                <a:t>N </a:t>
              </a: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sp>
          <p:nvSpPr>
            <p:cNvPr id="17" name="Line 29"/>
            <p:cNvSpPr>
              <a:spLocks noChangeShapeType="1"/>
            </p:cNvSpPr>
            <p:nvPr/>
          </p:nvSpPr>
          <p:spPr bwMode="auto">
            <a:xfrm>
              <a:off x="2880" y="3207"/>
              <a:ext cx="59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8" name="Line 28"/>
            <p:cNvSpPr>
              <a:spLocks noChangeShapeType="1"/>
            </p:cNvSpPr>
            <p:nvPr/>
          </p:nvSpPr>
          <p:spPr bwMode="auto">
            <a:xfrm>
              <a:off x="5666" y="2383"/>
              <a:ext cx="0" cy="155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9" name="Line 27"/>
            <p:cNvSpPr>
              <a:spLocks noChangeShapeType="1"/>
            </p:cNvSpPr>
            <p:nvPr/>
          </p:nvSpPr>
          <p:spPr bwMode="auto">
            <a:xfrm>
              <a:off x="4032" y="2448"/>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0" name="Line 26"/>
            <p:cNvSpPr>
              <a:spLocks noChangeShapeType="1"/>
            </p:cNvSpPr>
            <p:nvPr/>
          </p:nvSpPr>
          <p:spPr bwMode="auto">
            <a:xfrm>
              <a:off x="7344" y="2448"/>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1" name="Line 25"/>
            <p:cNvSpPr>
              <a:spLocks noChangeShapeType="1"/>
            </p:cNvSpPr>
            <p:nvPr/>
          </p:nvSpPr>
          <p:spPr bwMode="auto">
            <a:xfrm>
              <a:off x="5472" y="1728"/>
              <a:ext cx="0" cy="2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22" name="Group 20"/>
            <p:cNvGrpSpPr>
              <a:grpSpLocks/>
            </p:cNvGrpSpPr>
            <p:nvPr/>
          </p:nvGrpSpPr>
          <p:grpSpPr bwMode="auto">
            <a:xfrm>
              <a:off x="8208" y="3744"/>
              <a:ext cx="1152" cy="1008"/>
              <a:chOff x="9360" y="3888"/>
              <a:chExt cx="1152" cy="1008"/>
            </a:xfrm>
          </p:grpSpPr>
          <p:sp>
            <p:nvSpPr>
              <p:cNvPr id="41" name="Rectangle 24"/>
              <p:cNvSpPr>
                <a:spLocks noChangeArrowheads="1"/>
              </p:cNvSpPr>
              <p:nvPr/>
            </p:nvSpPr>
            <p:spPr bwMode="auto">
              <a:xfrm>
                <a:off x="9360" y="3888"/>
                <a:ext cx="1152" cy="1008"/>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2" name="Freeform 23"/>
              <p:cNvSpPr>
                <a:spLocks/>
              </p:cNvSpPr>
              <p:nvPr/>
            </p:nvSpPr>
            <p:spPr bwMode="auto">
              <a:xfrm>
                <a:off x="9504" y="4032"/>
                <a:ext cx="864" cy="288"/>
              </a:xfrm>
              <a:custGeom>
                <a:avLst/>
                <a:gdLst>
                  <a:gd name="T0" fmla="*/ 0 w 720"/>
                  <a:gd name="T1" fmla="*/ 312 h 312"/>
                  <a:gd name="T2" fmla="*/ 144 w 720"/>
                  <a:gd name="T3" fmla="*/ 168 h 312"/>
                  <a:gd name="T4" fmla="*/ 432 w 720"/>
                  <a:gd name="T5" fmla="*/ 24 h 312"/>
                  <a:gd name="T6" fmla="*/ 720 w 720"/>
                  <a:gd name="T7" fmla="*/ 312 h 312"/>
                </a:gdLst>
                <a:ahLst/>
                <a:cxnLst>
                  <a:cxn ang="0">
                    <a:pos x="T0" y="T1"/>
                  </a:cxn>
                  <a:cxn ang="0">
                    <a:pos x="T2" y="T3"/>
                  </a:cxn>
                  <a:cxn ang="0">
                    <a:pos x="T4" y="T5"/>
                  </a:cxn>
                  <a:cxn ang="0">
                    <a:pos x="T6" y="T7"/>
                  </a:cxn>
                </a:cxnLst>
                <a:rect l="0" t="0" r="r" b="b"/>
                <a:pathLst>
                  <a:path w="720" h="312">
                    <a:moveTo>
                      <a:pt x="0" y="312"/>
                    </a:moveTo>
                    <a:cubicBezTo>
                      <a:pt x="36" y="264"/>
                      <a:pt x="72" y="216"/>
                      <a:pt x="144" y="168"/>
                    </a:cubicBezTo>
                    <a:cubicBezTo>
                      <a:pt x="216" y="120"/>
                      <a:pt x="336" y="0"/>
                      <a:pt x="432" y="24"/>
                    </a:cubicBezTo>
                    <a:cubicBezTo>
                      <a:pt x="528" y="48"/>
                      <a:pt x="624" y="180"/>
                      <a:pt x="720" y="312"/>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3" name="Line 22"/>
              <p:cNvSpPr>
                <a:spLocks noChangeShapeType="1"/>
              </p:cNvSpPr>
              <p:nvPr/>
            </p:nvSpPr>
            <p:spPr bwMode="auto">
              <a:xfrm flipH="1" flipV="1">
                <a:off x="9504" y="4176"/>
                <a:ext cx="432" cy="288"/>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4" name="Text Box 21"/>
              <p:cNvSpPr txBox="1">
                <a:spLocks noChangeArrowheads="1"/>
              </p:cNvSpPr>
              <p:nvPr/>
            </p:nvSpPr>
            <p:spPr bwMode="auto">
              <a:xfrm>
                <a:off x="9504" y="4464"/>
                <a:ext cx="864" cy="288"/>
              </a:xfrm>
              <a:prstGeom prst="rect">
                <a:avLst/>
              </a:prstGeom>
              <a:solidFill>
                <a:srgbClr val="FFFFFF"/>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tr-TR" altLang="tr-TR" sz="1100" smtClean="0">
                    <a:solidFill>
                      <a:prstClr val="black"/>
                    </a:solidFill>
                  </a:rPr>
                  <a:t>  </a:t>
                </a:r>
                <a:r>
                  <a:rPr lang="tr-TR" altLang="tr-TR" smtClean="0">
                    <a:solidFill>
                      <a:prstClr val="black"/>
                    </a:solidFill>
                    <a:latin typeface="Arial" panose="020B0604020202020204" pitchFamily="34" charset="0"/>
                  </a:rPr>
                  <a:t>DC  A</a:t>
                </a:r>
              </a:p>
            </p:txBody>
          </p:sp>
        </p:grpSp>
        <p:sp>
          <p:nvSpPr>
            <p:cNvPr id="23" name="Line 19"/>
            <p:cNvSpPr>
              <a:spLocks noChangeShapeType="1"/>
            </p:cNvSpPr>
            <p:nvPr/>
          </p:nvSpPr>
          <p:spPr bwMode="auto">
            <a:xfrm>
              <a:off x="7920" y="3168"/>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4" name="Line 18"/>
            <p:cNvSpPr>
              <a:spLocks noChangeShapeType="1"/>
            </p:cNvSpPr>
            <p:nvPr/>
          </p:nvSpPr>
          <p:spPr bwMode="auto">
            <a:xfrm>
              <a:off x="8784" y="3168"/>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5" name="Line 17"/>
            <p:cNvSpPr>
              <a:spLocks noChangeShapeType="1"/>
            </p:cNvSpPr>
            <p:nvPr/>
          </p:nvSpPr>
          <p:spPr bwMode="auto">
            <a:xfrm>
              <a:off x="8784" y="475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6" name="Line 16"/>
            <p:cNvSpPr>
              <a:spLocks noChangeShapeType="1"/>
            </p:cNvSpPr>
            <p:nvPr/>
          </p:nvSpPr>
          <p:spPr bwMode="auto">
            <a:xfrm flipH="1">
              <a:off x="5904" y="5328"/>
              <a:ext cx="2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7" name="Line 15"/>
            <p:cNvSpPr>
              <a:spLocks noChangeShapeType="1"/>
            </p:cNvSpPr>
            <p:nvPr/>
          </p:nvSpPr>
          <p:spPr bwMode="auto">
            <a:xfrm>
              <a:off x="5760" y="5184"/>
              <a:ext cx="0" cy="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8" name="Line 14"/>
            <p:cNvSpPr>
              <a:spLocks noChangeShapeType="1"/>
            </p:cNvSpPr>
            <p:nvPr/>
          </p:nvSpPr>
          <p:spPr bwMode="auto">
            <a:xfrm>
              <a:off x="5904" y="5040"/>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9" name="Line 13"/>
            <p:cNvSpPr>
              <a:spLocks noChangeShapeType="1"/>
            </p:cNvSpPr>
            <p:nvPr/>
          </p:nvSpPr>
          <p:spPr bwMode="auto">
            <a:xfrm>
              <a:off x="2880" y="3168"/>
              <a:ext cx="0" cy="21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0" name="Line 12"/>
            <p:cNvSpPr>
              <a:spLocks noChangeShapeType="1"/>
            </p:cNvSpPr>
            <p:nvPr/>
          </p:nvSpPr>
          <p:spPr bwMode="auto">
            <a:xfrm flipH="1">
              <a:off x="2880" y="5328"/>
              <a:ext cx="2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1" name="Text Box 11"/>
            <p:cNvSpPr txBox="1">
              <a:spLocks noChangeArrowheads="1"/>
            </p:cNvSpPr>
            <p:nvPr/>
          </p:nvSpPr>
          <p:spPr bwMode="auto">
            <a:xfrm>
              <a:off x="6048" y="5472"/>
              <a:ext cx="57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E</a:t>
              </a:r>
              <a:endParaRPr lang="tr-TR" altLang="tr-TR" smtClean="0">
                <a:solidFill>
                  <a:prstClr val="black"/>
                </a:solidFill>
                <a:latin typeface="Arial" panose="020B0604020202020204" pitchFamily="34" charset="0"/>
              </a:endParaRPr>
            </a:p>
          </p:txBody>
        </p:sp>
        <p:sp>
          <p:nvSpPr>
            <p:cNvPr id="32" name="Text Box 10"/>
            <p:cNvSpPr txBox="1">
              <a:spLocks noChangeArrowheads="1"/>
            </p:cNvSpPr>
            <p:nvPr/>
          </p:nvSpPr>
          <p:spPr bwMode="auto">
            <a:xfrm>
              <a:off x="3456" y="5472"/>
              <a:ext cx="100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E &gt; 0V</a:t>
              </a:r>
              <a:endParaRPr lang="tr-TR" altLang="tr-TR" smtClean="0">
                <a:solidFill>
                  <a:prstClr val="black"/>
                </a:solidFill>
                <a:latin typeface="Arial" panose="020B0604020202020204" pitchFamily="34" charset="0"/>
              </a:endParaRPr>
            </a:p>
          </p:txBody>
        </p:sp>
        <p:sp>
          <p:nvSpPr>
            <p:cNvPr id="33" name="Line 9"/>
            <p:cNvSpPr>
              <a:spLocks noChangeShapeType="1"/>
            </p:cNvSpPr>
            <p:nvPr/>
          </p:nvSpPr>
          <p:spPr bwMode="auto">
            <a:xfrm flipH="1">
              <a:off x="4032" y="1872"/>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4" name="Line 8"/>
            <p:cNvSpPr>
              <a:spLocks noChangeShapeType="1"/>
            </p:cNvSpPr>
            <p:nvPr/>
          </p:nvSpPr>
          <p:spPr bwMode="auto">
            <a:xfrm>
              <a:off x="4032" y="187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5" name="Line 7"/>
            <p:cNvSpPr>
              <a:spLocks noChangeShapeType="1"/>
            </p:cNvSpPr>
            <p:nvPr/>
          </p:nvSpPr>
          <p:spPr bwMode="auto">
            <a:xfrm>
              <a:off x="5616" y="1584"/>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6" name="Line 6"/>
            <p:cNvSpPr>
              <a:spLocks noChangeShapeType="1"/>
            </p:cNvSpPr>
            <p:nvPr/>
          </p:nvSpPr>
          <p:spPr bwMode="auto">
            <a:xfrm>
              <a:off x="5616" y="1872"/>
              <a:ext cx="172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7" name="Line 5"/>
            <p:cNvSpPr>
              <a:spLocks noChangeShapeType="1"/>
            </p:cNvSpPr>
            <p:nvPr/>
          </p:nvSpPr>
          <p:spPr bwMode="auto">
            <a:xfrm>
              <a:off x="7344" y="187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8" name="Text Box 4"/>
            <p:cNvSpPr txBox="1">
              <a:spLocks noChangeArrowheads="1"/>
            </p:cNvSpPr>
            <p:nvPr/>
          </p:nvSpPr>
          <p:spPr bwMode="auto">
            <a:xfrm>
              <a:off x="4176" y="4029"/>
              <a:ext cx="316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Genişleyen  nötr  bölge</a:t>
              </a:r>
              <a:endParaRPr lang="tr-TR" altLang="tr-TR" smtClean="0">
                <a:solidFill>
                  <a:prstClr val="black"/>
                </a:solidFill>
                <a:latin typeface="Arial" panose="020B0604020202020204" pitchFamily="34" charset="0"/>
              </a:endParaRPr>
            </a:p>
          </p:txBody>
        </p:sp>
        <p:sp>
          <p:nvSpPr>
            <p:cNvPr id="39" name="Line 3"/>
            <p:cNvSpPr>
              <a:spLocks noChangeShapeType="1"/>
            </p:cNvSpPr>
            <p:nvPr/>
          </p:nvSpPr>
          <p:spPr bwMode="auto">
            <a:xfrm>
              <a:off x="6768" y="4464"/>
              <a:ext cx="57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0" name="Line 2"/>
            <p:cNvSpPr>
              <a:spLocks noChangeShapeType="1"/>
            </p:cNvSpPr>
            <p:nvPr/>
          </p:nvSpPr>
          <p:spPr bwMode="auto">
            <a:xfrm flipH="1">
              <a:off x="4032" y="4464"/>
              <a:ext cx="57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sp>
        <p:nvSpPr>
          <p:cNvPr id="70" name="TextBox 69"/>
          <p:cNvSpPr txBox="1"/>
          <p:nvPr/>
        </p:nvSpPr>
        <p:spPr>
          <a:xfrm>
            <a:off x="283335" y="759854"/>
            <a:ext cx="11281893" cy="2831544"/>
          </a:xfrm>
          <a:prstGeom prst="rect">
            <a:avLst/>
          </a:prstGeom>
          <a:noFill/>
        </p:spPr>
        <p:txBody>
          <a:bodyPr wrap="square" rtlCol="0">
            <a:spAutoFit/>
          </a:bodyPr>
          <a:lstStyle/>
          <a:p>
            <a:r>
              <a:rPr lang="en-US" sz="2000" dirty="0">
                <a:solidFill>
                  <a:prstClr val="black"/>
                </a:solidFill>
              </a:rPr>
              <a:t> </a:t>
            </a:r>
            <a:r>
              <a:rPr lang="en-US" sz="2000" dirty="0" err="1" smtClean="0">
                <a:solidFill>
                  <a:prstClr val="black"/>
                </a:solidFill>
              </a:rPr>
              <a:t>Şekil</a:t>
            </a:r>
            <a:r>
              <a:rPr lang="en-US" sz="2000" dirty="0" smtClean="0">
                <a:solidFill>
                  <a:prstClr val="black"/>
                </a:solidFill>
              </a:rPr>
              <a:t> </a:t>
            </a:r>
            <a:r>
              <a:rPr lang="en-US" sz="2000" dirty="0">
                <a:solidFill>
                  <a:prstClr val="black"/>
                </a:solidFill>
              </a:rPr>
              <a:t>1.20 de </a:t>
            </a:r>
            <a:r>
              <a:rPr lang="en-US" sz="2000" dirty="0" err="1">
                <a:solidFill>
                  <a:prstClr val="black"/>
                </a:solidFill>
              </a:rPr>
              <a:t>gösterilen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polarlanmış</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bağlantıdan</a:t>
            </a:r>
            <a:r>
              <a:rPr lang="en-US" sz="2000" dirty="0">
                <a:solidFill>
                  <a:prstClr val="black"/>
                </a:solidFill>
              </a:rPr>
              <a:t> </a:t>
            </a:r>
            <a:r>
              <a:rPr lang="en-US" sz="2000" dirty="0" err="1">
                <a:solidFill>
                  <a:prstClr val="black"/>
                </a:solidFill>
              </a:rPr>
              <a:t>farkı</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devreye</a:t>
            </a:r>
            <a:r>
              <a:rPr lang="en-US" sz="2000" dirty="0">
                <a:solidFill>
                  <a:prstClr val="black"/>
                </a:solidFill>
              </a:rPr>
              <a:t> </a:t>
            </a:r>
            <a:r>
              <a:rPr lang="en-US" sz="2000" dirty="0" err="1">
                <a:solidFill>
                  <a:prstClr val="black"/>
                </a:solidFill>
              </a:rPr>
              <a:t>uygulanan</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terminallerinin</a:t>
            </a:r>
            <a:r>
              <a:rPr lang="en-US" sz="2000" dirty="0">
                <a:solidFill>
                  <a:prstClr val="black"/>
                </a:solidFill>
              </a:rPr>
              <a:t> </a:t>
            </a:r>
            <a:r>
              <a:rPr lang="en-US" sz="2000" dirty="0" err="1">
                <a:solidFill>
                  <a:prstClr val="black"/>
                </a:solidFill>
              </a:rPr>
              <a:t>bağlanmasıdır</a:t>
            </a:r>
            <a:r>
              <a:rPr lang="en-US" sz="2000" dirty="0">
                <a:solidFill>
                  <a:prstClr val="black"/>
                </a:solidFill>
              </a:rPr>
              <a:t>. </a:t>
            </a:r>
            <a:r>
              <a:rPr lang="en-US" sz="2000" dirty="0" err="1">
                <a:solidFill>
                  <a:prstClr val="black"/>
                </a:solidFill>
              </a:rPr>
              <a:t>Başlangıçta</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sıfır</a:t>
            </a:r>
            <a:r>
              <a:rPr lang="en-US" sz="2000" dirty="0">
                <a:solidFill>
                  <a:prstClr val="black"/>
                </a:solidFill>
              </a:rPr>
              <a:t> volt </a:t>
            </a:r>
            <a:r>
              <a:rPr lang="en-US" sz="2000" dirty="0" err="1">
                <a:solidFill>
                  <a:prstClr val="black"/>
                </a:solidFill>
              </a:rPr>
              <a:t>olmasından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devreden</a:t>
            </a:r>
            <a:r>
              <a:rPr lang="en-US" sz="2000" dirty="0">
                <a:solidFill>
                  <a:prstClr val="black"/>
                </a:solidFill>
              </a:rPr>
              <a:t> </a:t>
            </a:r>
            <a:r>
              <a:rPr lang="en-US" sz="2000" dirty="0" err="1">
                <a:solidFill>
                  <a:prstClr val="black"/>
                </a:solidFill>
              </a:rPr>
              <a:t>herhangi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akmaz</a:t>
            </a:r>
            <a:r>
              <a:rPr lang="en-US" sz="2000" dirty="0">
                <a:solidFill>
                  <a:prstClr val="black"/>
                </a:solidFill>
              </a:rPr>
              <a:t>. </a:t>
            </a:r>
            <a:r>
              <a:rPr lang="en-US" sz="2000" dirty="0" err="1">
                <a:solidFill>
                  <a:prstClr val="black"/>
                </a:solidFill>
              </a:rPr>
              <a:t>Şimdi</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arttıralım</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oyuklar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terminalinden</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elektronlarla</a:t>
            </a:r>
            <a:r>
              <a:rPr lang="en-US" sz="2000" dirty="0">
                <a:solidFill>
                  <a:prstClr val="black"/>
                </a:solidFill>
              </a:rPr>
              <a:t> </a:t>
            </a:r>
            <a:r>
              <a:rPr lang="en-US" sz="2000" dirty="0" err="1">
                <a:solidFill>
                  <a:prstClr val="black"/>
                </a:solidFill>
              </a:rPr>
              <a:t>birleşir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iyona</a:t>
            </a:r>
            <a:r>
              <a:rPr lang="en-US" sz="2000" dirty="0">
                <a:solidFill>
                  <a:prstClr val="black"/>
                </a:solidFill>
              </a:rPr>
              <a:t> </a:t>
            </a:r>
            <a:r>
              <a:rPr lang="en-US" sz="2000" dirty="0" err="1">
                <a:solidFill>
                  <a:prstClr val="black"/>
                </a:solidFill>
              </a:rPr>
              <a:t>dönüşür</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terminalinden</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oyuklarla</a:t>
            </a:r>
            <a:r>
              <a:rPr lang="en-US" sz="2000" dirty="0">
                <a:solidFill>
                  <a:prstClr val="black"/>
                </a:solidFill>
              </a:rPr>
              <a:t> </a:t>
            </a:r>
            <a:r>
              <a:rPr lang="en-US" sz="2000" dirty="0" err="1">
                <a:solidFill>
                  <a:prstClr val="black"/>
                </a:solidFill>
              </a:rPr>
              <a:t>birleşerek</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iyona</a:t>
            </a:r>
            <a:r>
              <a:rPr lang="en-US" sz="2000" dirty="0">
                <a:solidFill>
                  <a:prstClr val="black"/>
                </a:solidFill>
              </a:rPr>
              <a:t> </a:t>
            </a:r>
            <a:r>
              <a:rPr lang="en-US" sz="2000" dirty="0" err="1">
                <a:solidFill>
                  <a:prstClr val="black"/>
                </a:solidFill>
              </a:rPr>
              <a:t>dönüşür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dirty="0" err="1">
                <a:solidFill>
                  <a:prstClr val="black"/>
                </a:solidFill>
              </a:rPr>
              <a:t>arasındaki</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daha</a:t>
            </a:r>
            <a:r>
              <a:rPr lang="en-US" sz="2000" dirty="0">
                <a:solidFill>
                  <a:prstClr val="black"/>
                </a:solidFill>
              </a:rPr>
              <a:t> da </a:t>
            </a:r>
            <a:r>
              <a:rPr lang="en-US" sz="2000" dirty="0" err="1">
                <a:solidFill>
                  <a:prstClr val="black"/>
                </a:solidFill>
              </a:rPr>
              <a:t>büyür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ampermetreden</a:t>
            </a:r>
            <a:r>
              <a:rPr lang="en-US" sz="2000" dirty="0">
                <a:solidFill>
                  <a:prstClr val="black"/>
                </a:solidFill>
              </a:rPr>
              <a:t> </a:t>
            </a:r>
            <a:r>
              <a:rPr lang="en-US" sz="2000" dirty="0" err="1">
                <a:solidFill>
                  <a:prstClr val="black"/>
                </a:solidFill>
              </a:rPr>
              <a:t>hiç</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akmadığı</a:t>
            </a:r>
            <a:r>
              <a:rPr lang="en-US" sz="2000" dirty="0">
                <a:solidFill>
                  <a:prstClr val="black"/>
                </a:solidFill>
              </a:rPr>
              <a:t> </a:t>
            </a:r>
            <a:r>
              <a:rPr lang="en-US" sz="2000" dirty="0" err="1">
                <a:solidFill>
                  <a:prstClr val="black"/>
                </a:solidFill>
              </a:rPr>
              <a:t>görülür</a:t>
            </a:r>
            <a:r>
              <a:rPr lang="en-US" sz="2000" dirty="0">
                <a:solidFill>
                  <a:prstClr val="black"/>
                </a:solidFill>
              </a:rPr>
              <a:t>. Bu </a:t>
            </a:r>
            <a:r>
              <a:rPr lang="en-US" sz="2000" dirty="0" err="1">
                <a:solidFill>
                  <a:prstClr val="black"/>
                </a:solidFill>
              </a:rPr>
              <a:t>şekildeki</a:t>
            </a:r>
            <a:r>
              <a:rPr lang="en-US" sz="2000" dirty="0">
                <a:solidFill>
                  <a:prstClr val="black"/>
                </a:solidFill>
              </a:rPr>
              <a:t> </a:t>
            </a:r>
            <a:r>
              <a:rPr lang="en-US" sz="2000" dirty="0" err="1">
                <a:solidFill>
                  <a:prstClr val="black"/>
                </a:solidFill>
              </a:rPr>
              <a:t>bağlantıya</a:t>
            </a:r>
            <a:r>
              <a:rPr lang="en-US" sz="2000" dirty="0">
                <a:solidFill>
                  <a:prstClr val="black"/>
                </a:solidFill>
              </a:rPr>
              <a:t> </a:t>
            </a:r>
            <a:r>
              <a:rPr lang="en-US" sz="2000" b="1" dirty="0" err="1">
                <a:solidFill>
                  <a:prstClr val="black"/>
                </a:solidFill>
              </a:rPr>
              <a:t>Ters</a:t>
            </a:r>
            <a:r>
              <a:rPr lang="en-US" sz="2000" b="1" dirty="0">
                <a:solidFill>
                  <a:prstClr val="black"/>
                </a:solidFill>
              </a:rPr>
              <a:t> </a:t>
            </a:r>
            <a:r>
              <a:rPr lang="en-US" sz="2000" b="1" dirty="0" err="1">
                <a:solidFill>
                  <a:prstClr val="black"/>
                </a:solidFill>
              </a:rPr>
              <a:t>Polarma</a:t>
            </a:r>
            <a:r>
              <a:rPr lang="en-US" sz="2000" dirty="0">
                <a:solidFill>
                  <a:prstClr val="black"/>
                </a:solidFill>
              </a:rPr>
              <a:t> </a:t>
            </a:r>
            <a:r>
              <a:rPr lang="en-US" sz="2000" dirty="0" err="1">
                <a:solidFill>
                  <a:prstClr val="black"/>
                </a:solidFill>
              </a:rPr>
              <a:t>denir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sp>
        <p:nvSpPr>
          <p:cNvPr id="71" name="TextBox 70"/>
          <p:cNvSpPr txBox="1"/>
          <p:nvPr/>
        </p:nvSpPr>
        <p:spPr>
          <a:xfrm>
            <a:off x="5705341" y="5851321"/>
            <a:ext cx="6078828"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1.20 </a:t>
            </a:r>
            <a:r>
              <a:rPr lang="en-US" dirty="0" err="1">
                <a:solidFill>
                  <a:prstClr val="black"/>
                </a:solidFill>
              </a:rPr>
              <a:t>Ters</a:t>
            </a:r>
            <a:r>
              <a:rPr lang="en-US" dirty="0">
                <a:solidFill>
                  <a:prstClr val="black"/>
                </a:solidFill>
              </a:rPr>
              <a:t> </a:t>
            </a:r>
            <a:r>
              <a:rPr lang="en-US" dirty="0" err="1">
                <a:solidFill>
                  <a:prstClr val="black"/>
                </a:solidFill>
              </a:rPr>
              <a:t>polarlanmış</a:t>
            </a:r>
            <a:r>
              <a:rPr lang="en-US" dirty="0">
                <a:solidFill>
                  <a:prstClr val="black"/>
                </a:solidFill>
              </a:rPr>
              <a:t> </a:t>
            </a:r>
            <a:r>
              <a:rPr lang="en-US" b="1" dirty="0">
                <a:solidFill>
                  <a:prstClr val="black"/>
                </a:solidFill>
              </a:rPr>
              <a:t>PN</a:t>
            </a:r>
            <a:r>
              <a:rPr lang="en-US" dirty="0">
                <a:solidFill>
                  <a:prstClr val="black"/>
                </a:solidFill>
              </a:rPr>
              <a:t>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1063029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752" y="543641"/>
            <a:ext cx="10715222" cy="1323439"/>
          </a:xfrm>
          <a:prstGeom prst="rect">
            <a:avLst/>
          </a:prstGeom>
          <a:noFill/>
        </p:spPr>
        <p:txBody>
          <a:bodyPr wrap="square" rtlCol="0">
            <a:spAutoFit/>
          </a:bodyPr>
          <a:lstStyle/>
          <a:p>
            <a:pPr algn="just"/>
            <a:r>
              <a:rPr lang="en-US" sz="2000" dirty="0" err="1">
                <a:solidFill>
                  <a:prstClr val="black"/>
                </a:solidFill>
              </a:rPr>
              <a:t>Daha</a:t>
            </a:r>
            <a:r>
              <a:rPr lang="en-US" sz="2000" dirty="0">
                <a:solidFill>
                  <a:prstClr val="black"/>
                </a:solidFill>
              </a:rPr>
              <a:t> </a:t>
            </a:r>
            <a:r>
              <a:rPr lang="en-US" sz="2000" dirty="0" err="1">
                <a:solidFill>
                  <a:prstClr val="black"/>
                </a:solidFill>
              </a:rPr>
              <a:t>önce</a:t>
            </a:r>
            <a:r>
              <a:rPr lang="en-US" sz="2000" dirty="0">
                <a:solidFill>
                  <a:prstClr val="black"/>
                </a:solidFill>
              </a:rPr>
              <a:t> </a:t>
            </a:r>
            <a:r>
              <a:rPr lang="en-US" sz="2000" dirty="0" err="1">
                <a:solidFill>
                  <a:prstClr val="black"/>
                </a:solidFill>
              </a:rPr>
              <a:t>anlattığımız</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iletkenleri</a:t>
            </a:r>
            <a:r>
              <a:rPr lang="en-US" sz="2000" dirty="0">
                <a:solidFill>
                  <a:prstClr val="black"/>
                </a:solidFill>
              </a:rPr>
              <a:t> </a:t>
            </a:r>
            <a:r>
              <a:rPr lang="en-US" sz="2000" dirty="0" err="1">
                <a:solidFill>
                  <a:prstClr val="black"/>
                </a:solidFill>
              </a:rPr>
              <a:t>saf</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yapmak</a:t>
            </a:r>
            <a:r>
              <a:rPr lang="en-US" sz="2000" dirty="0">
                <a:solidFill>
                  <a:prstClr val="black"/>
                </a:solidFill>
              </a:rPr>
              <a:t> </a:t>
            </a:r>
            <a:r>
              <a:rPr lang="en-US" sz="2000" dirty="0" err="1">
                <a:solidFill>
                  <a:prstClr val="black"/>
                </a:solidFill>
              </a:rPr>
              <a:t>mümkün</a:t>
            </a:r>
            <a:r>
              <a:rPr lang="en-US" sz="2000" dirty="0">
                <a:solidFill>
                  <a:prstClr val="black"/>
                </a:solidFill>
              </a:rPr>
              <a:t> </a:t>
            </a:r>
            <a:r>
              <a:rPr lang="en-US" sz="2000" dirty="0" err="1">
                <a:solidFill>
                  <a:prstClr val="black"/>
                </a:solidFill>
              </a:rPr>
              <a:t>değildir</a:t>
            </a:r>
            <a:r>
              <a:rPr lang="en-US" sz="2000" dirty="0">
                <a:solidFill>
                  <a:prstClr val="black"/>
                </a:solidFill>
              </a:rPr>
              <a:t>. Bu </a:t>
            </a:r>
            <a:r>
              <a:rPr lang="en-US" sz="2000" dirty="0" err="1">
                <a:solidFill>
                  <a:prstClr val="black"/>
                </a:solidFill>
              </a:rPr>
              <a:t>nedenle</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polarlamada</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mikroamper</a:t>
            </a:r>
            <a:r>
              <a:rPr lang="en-US" sz="2000" dirty="0">
                <a:solidFill>
                  <a:prstClr val="black"/>
                </a:solidFill>
              </a:rPr>
              <a:t> </a:t>
            </a:r>
            <a:r>
              <a:rPr lang="en-US" sz="2000" dirty="0" err="1">
                <a:solidFill>
                  <a:prstClr val="black"/>
                </a:solidFill>
              </a:rPr>
              <a:t>seviyelerinde</a:t>
            </a:r>
            <a:r>
              <a:rPr lang="en-US" sz="2000" dirty="0">
                <a:solidFill>
                  <a:prstClr val="black"/>
                </a:solidFill>
              </a:rPr>
              <a:t> de </a:t>
            </a:r>
            <a:r>
              <a:rPr lang="en-US" sz="2000" dirty="0" err="1">
                <a:solidFill>
                  <a:prstClr val="black"/>
                </a:solidFill>
              </a:rPr>
              <a:t>olsa</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akar</a:t>
            </a:r>
            <a:r>
              <a:rPr lang="en-US" sz="2000" dirty="0">
                <a:solidFill>
                  <a:prstClr val="black"/>
                </a:solidFill>
              </a:rPr>
              <a:t>. Bu </a:t>
            </a:r>
            <a:r>
              <a:rPr lang="en-US" sz="2000" dirty="0" err="1">
                <a:solidFill>
                  <a:prstClr val="black"/>
                </a:solidFill>
              </a:rPr>
              <a:t>akıma</a:t>
            </a:r>
            <a:r>
              <a:rPr lang="en-US" sz="2000" dirty="0">
                <a:solidFill>
                  <a:prstClr val="black"/>
                </a:solidFill>
              </a:rPr>
              <a:t> </a:t>
            </a:r>
            <a:r>
              <a:rPr lang="en-US" sz="2000" b="1" dirty="0" err="1">
                <a:solidFill>
                  <a:prstClr val="black"/>
                </a:solidFill>
              </a:rPr>
              <a:t>sızıntı</a:t>
            </a:r>
            <a:r>
              <a:rPr lang="en-US" sz="2000" b="1" dirty="0">
                <a:solidFill>
                  <a:prstClr val="black"/>
                </a:solidFill>
              </a:rPr>
              <a:t> </a:t>
            </a:r>
            <a:r>
              <a:rPr lang="en-US" sz="2000" b="1" dirty="0" err="1">
                <a:solidFill>
                  <a:prstClr val="black"/>
                </a:solidFill>
              </a:rPr>
              <a:t>akımı</a:t>
            </a:r>
            <a:r>
              <a:rPr lang="en-US" sz="2000" dirty="0">
                <a:solidFill>
                  <a:prstClr val="black"/>
                </a:solidFill>
              </a:rPr>
              <a:t> </a:t>
            </a:r>
            <a:r>
              <a:rPr lang="en-US" sz="2000" dirty="0" err="1">
                <a:solidFill>
                  <a:prstClr val="black"/>
                </a:solidFill>
              </a:rPr>
              <a:t>denir</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a:t>
            </a:r>
            <a:r>
              <a:rPr lang="en-US" sz="2000" dirty="0">
                <a:solidFill>
                  <a:prstClr val="black"/>
                </a:solidFill>
              </a:rPr>
              <a:t> </a:t>
            </a:r>
            <a:r>
              <a:rPr lang="en-US" sz="2000" dirty="0" err="1">
                <a:solidFill>
                  <a:prstClr val="black"/>
                </a:solidFill>
              </a:rPr>
              <a:t>sıcaklığın</a:t>
            </a:r>
            <a:r>
              <a:rPr lang="en-US" sz="2000" dirty="0">
                <a:solidFill>
                  <a:prstClr val="black"/>
                </a:solidFill>
              </a:rPr>
              <a:t> </a:t>
            </a:r>
            <a:r>
              <a:rPr lang="en-US" sz="2000" dirty="0" err="1">
                <a:solidFill>
                  <a:prstClr val="black"/>
                </a:solidFill>
              </a:rPr>
              <a:t>artması</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artacağı</a:t>
            </a:r>
            <a:r>
              <a:rPr lang="en-US" sz="2000" dirty="0">
                <a:solidFill>
                  <a:prstClr val="black"/>
                </a:solidFill>
              </a:rPr>
              <a:t> </a:t>
            </a:r>
            <a:r>
              <a:rPr lang="en-US" sz="2000" dirty="0" err="1">
                <a:solidFill>
                  <a:prstClr val="black"/>
                </a:solidFill>
              </a:rPr>
              <a:t>için</a:t>
            </a:r>
            <a:r>
              <a:rPr lang="en-US" sz="2000" dirty="0">
                <a:solidFill>
                  <a:prstClr val="black"/>
                </a:solidFill>
              </a:rPr>
              <a:t> PN </a:t>
            </a:r>
            <a:r>
              <a:rPr lang="en-US" sz="2000" dirty="0" err="1">
                <a:solidFill>
                  <a:prstClr val="black"/>
                </a:solidFill>
              </a:rPr>
              <a:t>bağlantıda</a:t>
            </a:r>
            <a:r>
              <a:rPr lang="en-US" sz="2000" dirty="0">
                <a:solidFill>
                  <a:prstClr val="black"/>
                </a:solidFill>
              </a:rPr>
              <a:t> </a:t>
            </a:r>
            <a:r>
              <a:rPr lang="en-US" sz="2000" b="1" dirty="0" err="1">
                <a:solidFill>
                  <a:prstClr val="black"/>
                </a:solidFill>
              </a:rPr>
              <a:t>sızıntı</a:t>
            </a:r>
            <a:r>
              <a:rPr lang="en-US" sz="2000" b="1" dirty="0">
                <a:solidFill>
                  <a:prstClr val="black"/>
                </a:solidFill>
              </a:rPr>
              <a:t> </a:t>
            </a:r>
            <a:r>
              <a:rPr lang="en-US" sz="2000" b="1" dirty="0" err="1">
                <a:solidFill>
                  <a:prstClr val="black"/>
                </a:solidFill>
              </a:rPr>
              <a:t>akımı</a:t>
            </a:r>
            <a:r>
              <a:rPr lang="en-US" sz="2000" dirty="0">
                <a:solidFill>
                  <a:prstClr val="black"/>
                </a:solidFill>
              </a:rPr>
              <a:t>, </a:t>
            </a:r>
            <a:r>
              <a:rPr lang="en-US" sz="2000" b="1" dirty="0" err="1">
                <a:solidFill>
                  <a:prstClr val="black"/>
                </a:solidFill>
              </a:rPr>
              <a:t>sıcaklığın</a:t>
            </a:r>
            <a:r>
              <a:rPr lang="en-US" sz="2000" b="1" dirty="0">
                <a:solidFill>
                  <a:prstClr val="black"/>
                </a:solidFill>
              </a:rPr>
              <a:t> </a:t>
            </a:r>
            <a:r>
              <a:rPr lang="en-US" sz="2000" b="1" dirty="0" err="1">
                <a:solidFill>
                  <a:prstClr val="black"/>
                </a:solidFill>
              </a:rPr>
              <a:t>artması</a:t>
            </a:r>
            <a:r>
              <a:rPr lang="en-US" sz="2000" b="1" dirty="0">
                <a:solidFill>
                  <a:prstClr val="black"/>
                </a:solidFill>
              </a:rPr>
              <a:t> </a:t>
            </a:r>
            <a:r>
              <a:rPr lang="en-US" sz="2000" b="1" dirty="0" err="1">
                <a:solidFill>
                  <a:prstClr val="black"/>
                </a:solidFill>
              </a:rPr>
              <a:t>ile</a:t>
            </a:r>
            <a:r>
              <a:rPr lang="en-US" sz="2000" b="1" dirty="0">
                <a:solidFill>
                  <a:prstClr val="black"/>
                </a:solidFill>
              </a:rPr>
              <a:t> </a:t>
            </a:r>
            <a:r>
              <a:rPr lang="en-US" sz="2000" b="1" dirty="0" err="1">
                <a:solidFill>
                  <a:prstClr val="black"/>
                </a:solidFill>
              </a:rPr>
              <a:t>artar</a:t>
            </a:r>
            <a:r>
              <a:rPr lang="en-US" sz="2000" dirty="0">
                <a:solidFill>
                  <a:prstClr val="black"/>
                </a:solidFill>
              </a:rPr>
              <a:t>. </a:t>
            </a:r>
            <a:endParaRPr lang="tr-TR" sz="2000" dirty="0">
              <a:solidFill>
                <a:prstClr val="black"/>
              </a:solidFill>
            </a:endParaRPr>
          </a:p>
        </p:txBody>
      </p:sp>
      <p:sp>
        <p:nvSpPr>
          <p:cNvPr id="4" name="Rectangle 2"/>
          <p:cNvSpPr>
            <a:spLocks noChangeArrowheads="1"/>
          </p:cNvSpPr>
          <p:nvPr/>
        </p:nvSpPr>
        <p:spPr bwMode="auto">
          <a:xfrm>
            <a:off x="717752" y="2486558"/>
            <a:ext cx="27460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tr-TR" sz="2400" dirty="0" err="1" smtClean="0">
                <a:solidFill>
                  <a:prstClr val="black"/>
                </a:solidFill>
                <a:ea typeface="Times New Roman" panose="02020603050405020304" pitchFamily="18" charset="0"/>
                <a:cs typeface="Arial" panose="020B0604020202020204" pitchFamily="34" charset="0"/>
              </a:rPr>
              <a:t>Özetleyecek</a:t>
            </a:r>
            <a:r>
              <a:rPr lang="en-US" altLang="tr-TR" sz="2400" dirty="0" smtClean="0">
                <a:solidFill>
                  <a:prstClr val="black"/>
                </a:solidFill>
                <a:ea typeface="Times New Roman" panose="02020603050405020304" pitchFamily="18" charset="0"/>
                <a:cs typeface="Arial" panose="020B0604020202020204" pitchFamily="34" charset="0"/>
              </a:rPr>
              <a:t> </a:t>
            </a:r>
            <a:r>
              <a:rPr lang="en-US" altLang="tr-TR" sz="2400" dirty="0" err="1" smtClean="0">
                <a:solidFill>
                  <a:prstClr val="black"/>
                </a:solidFill>
                <a:ea typeface="Times New Roman" panose="02020603050405020304" pitchFamily="18" charset="0"/>
                <a:cs typeface="Arial" panose="020B0604020202020204" pitchFamily="34" charset="0"/>
              </a:rPr>
              <a:t>olursak</a:t>
            </a:r>
            <a:r>
              <a:rPr lang="en-US" altLang="tr-TR" sz="2400" dirty="0" smtClean="0">
                <a:solidFill>
                  <a:prstClr val="black"/>
                </a:solidFill>
                <a:ea typeface="Times New Roman" panose="02020603050405020304" pitchFamily="18" charset="0"/>
                <a:cs typeface="Arial" panose="020B0604020202020204" pitchFamily="34" charset="0"/>
              </a:rPr>
              <a:t>;</a:t>
            </a:r>
            <a:endParaRPr lang="tr-TR" altLang="tr-TR" sz="2400" dirty="0" smtClean="0">
              <a:solidFill>
                <a:prstClr val="black"/>
              </a:solidFill>
            </a:endParaRPr>
          </a:p>
          <a:p>
            <a:pPr eaLnBrk="0" fontAlgn="base" hangingPunct="0">
              <a:spcBef>
                <a:spcPct val="0"/>
              </a:spcBef>
              <a:spcAft>
                <a:spcPct val="0"/>
              </a:spcAft>
            </a:pPr>
            <a:endParaRPr lang="tr-TR" altLang="tr-TR" dirty="0" smtClean="0">
              <a:solidFill>
                <a:prstClr val="black"/>
              </a:solidFill>
              <a:latin typeface="Arial" panose="020B0604020202020204" pitchFamily="34" charset="0"/>
            </a:endParaRPr>
          </a:p>
        </p:txBody>
      </p:sp>
      <p:sp>
        <p:nvSpPr>
          <p:cNvPr id="5" name="Text Box 1"/>
          <p:cNvSpPr txBox="1">
            <a:spLocks noChangeArrowheads="1"/>
          </p:cNvSpPr>
          <p:nvPr/>
        </p:nvSpPr>
        <p:spPr bwMode="auto">
          <a:xfrm>
            <a:off x="717752" y="3551104"/>
            <a:ext cx="9366406" cy="19610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sz="2000" b="1" i="1" dirty="0" smtClean="0">
                <a:solidFill>
                  <a:prstClr val="black"/>
                </a:solidFill>
                <a:ea typeface="Times New Roman" panose="02020603050405020304" pitchFamily="18" charset="0"/>
                <a:cs typeface="Arial" panose="020B0604020202020204" pitchFamily="34" charset="0"/>
              </a:rPr>
              <a:t>PN </a:t>
            </a:r>
            <a:r>
              <a:rPr lang="en-US" altLang="tr-TR" sz="2000" b="1" i="1" dirty="0" err="1" smtClean="0">
                <a:solidFill>
                  <a:prstClr val="black"/>
                </a:solidFill>
                <a:ea typeface="Times New Roman" panose="02020603050405020304" pitchFamily="18" charset="0"/>
                <a:cs typeface="Arial" panose="020B0604020202020204" pitchFamily="34" charset="0"/>
              </a:rPr>
              <a:t>bağlantıda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doğru</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için</a:t>
            </a:r>
            <a:r>
              <a:rPr lang="en-US" altLang="tr-TR" sz="2000" b="1" i="1" dirty="0" smtClean="0">
                <a:solidFill>
                  <a:prstClr val="black"/>
                </a:solidFill>
                <a:ea typeface="Times New Roman" panose="02020603050405020304" pitchFamily="18" charset="0"/>
                <a:cs typeface="Arial" panose="020B0604020202020204" pitchFamily="34" charset="0"/>
              </a:rPr>
              <a:t> P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pozitif</a:t>
            </a:r>
            <a:r>
              <a:rPr lang="en-US" altLang="tr-TR" sz="2000" b="1" i="1" dirty="0" smtClean="0">
                <a:solidFill>
                  <a:prstClr val="black"/>
                </a:solidFill>
                <a:ea typeface="Times New Roman" panose="02020603050405020304" pitchFamily="18" charset="0"/>
                <a:cs typeface="Arial" panose="020B0604020202020204" pitchFamily="34" charset="0"/>
              </a:rPr>
              <a:t>, N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negatif</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gerilim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verilir</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Doğru</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da PN  </a:t>
            </a:r>
            <a:r>
              <a:rPr lang="en-US" altLang="tr-TR" sz="2000" b="1" i="1" dirty="0" err="1" smtClean="0">
                <a:solidFill>
                  <a:prstClr val="black"/>
                </a:solidFill>
                <a:ea typeface="Times New Roman" panose="02020603050405020304" pitchFamily="18" charset="0"/>
                <a:cs typeface="Arial" panose="020B0604020202020204" pitchFamily="34" charset="0"/>
              </a:rPr>
              <a:t>bağlantıdan</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akım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akar</a:t>
            </a:r>
            <a:r>
              <a:rPr lang="en-US" altLang="tr-TR" sz="2000" b="1" i="1" dirty="0" smtClean="0">
                <a:solidFill>
                  <a:prstClr val="black"/>
                </a:solidFill>
                <a:ea typeface="Times New Roman" panose="02020603050405020304" pitchFamily="18" charset="0"/>
                <a:cs typeface="Arial" panose="020B0604020202020204" pitchFamily="34" charset="0"/>
              </a:rPr>
              <a:t>. </a:t>
            </a:r>
            <a:endParaRPr lang="tr-TR" altLang="tr-TR" sz="2000" dirty="0" smtClean="0">
              <a:solidFill>
                <a:prstClr val="black"/>
              </a:solidFill>
            </a:endParaRPr>
          </a:p>
          <a:p>
            <a:pPr algn="just" eaLnBrk="0" fontAlgn="base" hangingPunct="0">
              <a:spcBef>
                <a:spcPct val="0"/>
              </a:spcBef>
              <a:spcAft>
                <a:spcPct val="0"/>
              </a:spcAft>
            </a:pPr>
            <a:endParaRPr lang="tr-TR" altLang="tr-TR" sz="2000" b="1" i="1" dirty="0" smtClean="0">
              <a:solidFill>
                <a:prstClr val="black"/>
              </a:solidFill>
              <a:ea typeface="Times New Roman" panose="02020603050405020304" pitchFamily="18" charset="0"/>
              <a:cs typeface="Arial" panose="020B0604020202020204" pitchFamily="34" charset="0"/>
            </a:endParaRPr>
          </a:p>
          <a:p>
            <a:pPr algn="just" eaLnBrk="0" fontAlgn="base" hangingPunct="0">
              <a:spcBef>
                <a:spcPct val="0"/>
              </a:spcBef>
              <a:spcAft>
                <a:spcPct val="0"/>
              </a:spcAft>
            </a:pPr>
            <a:r>
              <a:rPr lang="en-US" altLang="tr-TR" sz="2000" b="1" i="1" dirty="0" smtClean="0">
                <a:solidFill>
                  <a:prstClr val="black"/>
                </a:solidFill>
                <a:ea typeface="Times New Roman" panose="02020603050405020304" pitchFamily="18" charset="0"/>
                <a:cs typeface="Arial" panose="020B0604020202020204" pitchFamily="34" charset="0"/>
              </a:rPr>
              <a:t>PN </a:t>
            </a:r>
            <a:r>
              <a:rPr lang="en-US" altLang="tr-TR" sz="2000" b="1" i="1" dirty="0" err="1" smtClean="0">
                <a:solidFill>
                  <a:prstClr val="black"/>
                </a:solidFill>
                <a:ea typeface="Times New Roman" panose="02020603050405020304" pitchFamily="18" charset="0"/>
                <a:cs typeface="Arial" panose="020B0604020202020204" pitchFamily="34" charset="0"/>
              </a:rPr>
              <a:t>bağlantıda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ters</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için</a:t>
            </a:r>
            <a:r>
              <a:rPr lang="en-US" altLang="tr-TR" sz="2000" b="1" i="1" dirty="0" smtClean="0">
                <a:solidFill>
                  <a:prstClr val="black"/>
                </a:solidFill>
                <a:ea typeface="Times New Roman" panose="02020603050405020304" pitchFamily="18" charset="0"/>
                <a:cs typeface="Arial" panose="020B0604020202020204" pitchFamily="34" charset="0"/>
              </a:rPr>
              <a:t> P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negatif</a:t>
            </a:r>
            <a:r>
              <a:rPr lang="en-US" altLang="tr-TR" sz="2000" b="1" i="1" dirty="0" smtClean="0">
                <a:solidFill>
                  <a:prstClr val="black"/>
                </a:solidFill>
                <a:ea typeface="Times New Roman" panose="02020603050405020304" pitchFamily="18" charset="0"/>
                <a:cs typeface="Arial" panose="020B0604020202020204" pitchFamily="34" charset="0"/>
              </a:rPr>
              <a:t>, N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pozitif</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gerilim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verilir</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Ters</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da PN </a:t>
            </a:r>
            <a:r>
              <a:rPr lang="en-US" altLang="tr-TR" sz="2000" b="1" i="1" dirty="0" err="1" smtClean="0">
                <a:solidFill>
                  <a:prstClr val="black"/>
                </a:solidFill>
                <a:ea typeface="Times New Roman" panose="02020603050405020304" pitchFamily="18" charset="0"/>
                <a:cs typeface="Arial" panose="020B0604020202020204" pitchFamily="34" charset="0"/>
              </a:rPr>
              <a:t>bağlantıdan</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akım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akmaz</a:t>
            </a:r>
            <a:r>
              <a:rPr lang="en-US" altLang="tr-TR" sz="2000" b="1" i="1" dirty="0" smtClean="0">
                <a:solidFill>
                  <a:prstClr val="black"/>
                </a:solidFill>
                <a:ea typeface="Times New Roman" panose="02020603050405020304" pitchFamily="18" charset="0"/>
                <a:cs typeface="Arial" panose="020B0604020202020204" pitchFamily="34" charset="0"/>
              </a:rPr>
              <a:t>. </a:t>
            </a:r>
            <a:endParaRPr lang="tr-TR" altLang="tr-TR" sz="2000" dirty="0" smtClean="0">
              <a:solidFill>
                <a:prstClr val="black"/>
              </a:solidFill>
            </a:endParaRPr>
          </a:p>
          <a:p>
            <a:pPr eaLnBrk="0" fontAlgn="base" hangingPunct="0">
              <a:spcBef>
                <a:spcPct val="0"/>
              </a:spcBef>
              <a:spcAft>
                <a:spcPct val="0"/>
              </a:spcAft>
            </a:pPr>
            <a:endParaRPr lang="tr-TR" altLang="tr-TR" sz="2000" dirty="0" smtClean="0">
              <a:solidFill>
                <a:prstClr val="black"/>
              </a:solidFill>
            </a:endParaRPr>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spTree>
    <p:extLst>
      <p:ext uri="{BB962C8B-B14F-4D97-AF65-F5344CB8AC3E}">
        <p14:creationId xmlns:p14="http://schemas.microsoft.com/office/powerpoint/2010/main" val="30610647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136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283335"/>
            <a:ext cx="4146997" cy="738664"/>
          </a:xfrm>
          <a:prstGeom prst="rect">
            <a:avLst/>
          </a:prstGeom>
          <a:noFill/>
        </p:spPr>
        <p:txBody>
          <a:bodyPr wrap="square" rtlCol="0">
            <a:spAutoFit/>
          </a:bodyPr>
          <a:lstStyle/>
          <a:p>
            <a:r>
              <a:rPr lang="en-US" sz="2400" b="1" dirty="0" err="1">
                <a:solidFill>
                  <a:prstClr val="black"/>
                </a:solidFill>
              </a:rPr>
              <a:t>Diyot</a:t>
            </a:r>
            <a:endParaRPr lang="tr-TR" sz="2400" dirty="0">
              <a:solidFill>
                <a:prstClr val="black"/>
              </a:solidFill>
            </a:endParaRPr>
          </a:p>
          <a:p>
            <a:endParaRPr lang="tr-TR" dirty="0">
              <a:solidFill>
                <a:prstClr val="black"/>
              </a:solidFill>
            </a:endParaRPr>
          </a:p>
        </p:txBody>
      </p:sp>
      <p:sp>
        <p:nvSpPr>
          <p:cNvPr id="3" name="TextBox 2"/>
          <p:cNvSpPr txBox="1"/>
          <p:nvPr/>
        </p:nvSpPr>
        <p:spPr>
          <a:xfrm>
            <a:off x="528034" y="914400"/>
            <a:ext cx="11307651" cy="2985433"/>
          </a:xfrm>
          <a:prstGeom prst="rect">
            <a:avLst/>
          </a:prstGeom>
          <a:noFill/>
        </p:spPr>
        <p:txBody>
          <a:bodyPr wrap="square" rtlCol="0">
            <a:spAutoFit/>
          </a:bodyPr>
          <a:lstStyle/>
          <a:p>
            <a:pPr algn="just"/>
            <a:r>
              <a:rPr lang="en-US" sz="2400" dirty="0" err="1">
                <a:solidFill>
                  <a:prstClr val="black"/>
                </a:solidFill>
              </a:rPr>
              <a:t>Diyot</a:t>
            </a:r>
            <a:r>
              <a:rPr lang="en-US" sz="2400" dirty="0">
                <a:solidFill>
                  <a:prstClr val="black"/>
                </a:solidFill>
              </a:rPr>
              <a:t>, </a:t>
            </a:r>
            <a:r>
              <a:rPr lang="en-US" sz="2400" dirty="0" err="1">
                <a:solidFill>
                  <a:prstClr val="black"/>
                </a:solidFill>
              </a:rPr>
              <a:t>tanım</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elektrik</a:t>
            </a:r>
            <a:r>
              <a:rPr lang="en-US" sz="2400" dirty="0">
                <a:solidFill>
                  <a:prstClr val="black"/>
                </a:solidFill>
              </a:rPr>
              <a:t> </a:t>
            </a:r>
            <a:r>
              <a:rPr lang="en-US" sz="2400" dirty="0" err="1">
                <a:solidFill>
                  <a:prstClr val="black"/>
                </a:solidFill>
              </a:rPr>
              <a:t>akımını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yönde</a:t>
            </a:r>
            <a:r>
              <a:rPr lang="en-US" sz="2400" dirty="0">
                <a:solidFill>
                  <a:prstClr val="black"/>
                </a:solidFill>
              </a:rPr>
              <a:t> </a:t>
            </a:r>
            <a:r>
              <a:rPr lang="en-US" sz="2400" dirty="0" err="1">
                <a:solidFill>
                  <a:prstClr val="black"/>
                </a:solidFill>
              </a:rPr>
              <a:t>geçiren</a:t>
            </a:r>
            <a:r>
              <a:rPr lang="en-US" sz="2400" dirty="0">
                <a:solidFill>
                  <a:prstClr val="black"/>
                </a:solidFill>
              </a:rPr>
              <a:t>, </a:t>
            </a:r>
            <a:r>
              <a:rPr lang="en-US" sz="2400" dirty="0" err="1">
                <a:solidFill>
                  <a:prstClr val="black"/>
                </a:solidFill>
              </a:rPr>
              <a:t>diğer</a:t>
            </a:r>
            <a:r>
              <a:rPr lang="en-US" sz="2400" dirty="0">
                <a:solidFill>
                  <a:prstClr val="black"/>
                </a:solidFill>
              </a:rPr>
              <a:t> </a:t>
            </a:r>
            <a:r>
              <a:rPr lang="en-US" sz="2400" dirty="0" err="1">
                <a:solidFill>
                  <a:prstClr val="black"/>
                </a:solidFill>
              </a:rPr>
              <a:t>yönde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geçirmeyen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elektronik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elemanıdır</a:t>
            </a:r>
            <a:r>
              <a:rPr lang="en-US" sz="2400" dirty="0">
                <a:solidFill>
                  <a:prstClr val="black"/>
                </a:solidFill>
              </a:rPr>
              <a:t>. </a:t>
            </a:r>
            <a:r>
              <a:rPr lang="en-US" sz="2400" dirty="0" err="1">
                <a:solidFill>
                  <a:prstClr val="black"/>
                </a:solidFill>
              </a:rPr>
              <a:t>Diyot</a:t>
            </a:r>
            <a:r>
              <a:rPr lang="en-US" sz="2400" dirty="0">
                <a:solidFill>
                  <a:prstClr val="black"/>
                </a:solidFill>
              </a:rPr>
              <a:t>, PN </a:t>
            </a:r>
            <a:r>
              <a:rPr lang="en-US" sz="2400" dirty="0" err="1">
                <a:solidFill>
                  <a:prstClr val="black"/>
                </a:solidFill>
              </a:rPr>
              <a:t>birleşmesinden</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uygulamaları</a:t>
            </a:r>
            <a:r>
              <a:rPr lang="en-US" sz="2400" dirty="0">
                <a:solidFill>
                  <a:prstClr val="black"/>
                </a:solidFill>
              </a:rPr>
              <a:t> </a:t>
            </a:r>
            <a:r>
              <a:rPr lang="en-US" sz="2400" dirty="0" err="1">
                <a:solidFill>
                  <a:prstClr val="black"/>
                </a:solidFill>
              </a:rPr>
              <a:t>ile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sık</a:t>
            </a:r>
            <a:r>
              <a:rPr lang="en-US" sz="2400" dirty="0">
                <a:solidFill>
                  <a:prstClr val="black"/>
                </a:solidFill>
              </a:rPr>
              <a:t> </a:t>
            </a:r>
            <a:r>
              <a:rPr lang="en-US" sz="2400" dirty="0" err="1">
                <a:solidFill>
                  <a:prstClr val="black"/>
                </a:solidFill>
              </a:rPr>
              <a:t>karşılaşmaktayız</a:t>
            </a:r>
            <a:r>
              <a:rPr lang="en-US" sz="2400" dirty="0">
                <a:solidFill>
                  <a:prstClr val="black"/>
                </a:solidFill>
              </a:rPr>
              <a:t>. </a:t>
            </a:r>
            <a:endParaRPr lang="tr-TR" sz="2400" dirty="0">
              <a:solidFill>
                <a:prstClr val="black"/>
              </a:solidFill>
            </a:endParaRPr>
          </a:p>
          <a:p>
            <a:pPr algn="just"/>
            <a:r>
              <a:rPr lang="en-US" sz="2400" dirty="0" err="1">
                <a:solidFill>
                  <a:prstClr val="black"/>
                </a:solidFill>
              </a:rPr>
              <a:t>Diyot</a:t>
            </a:r>
            <a:r>
              <a:rPr lang="en-US" sz="2400" dirty="0">
                <a:solidFill>
                  <a:prstClr val="black"/>
                </a:solidFill>
              </a:rPr>
              <a:t> </a:t>
            </a:r>
            <a:r>
              <a:rPr lang="en-US" sz="2400" dirty="0" err="1">
                <a:solidFill>
                  <a:prstClr val="black"/>
                </a:solidFill>
              </a:rPr>
              <a:t>biraz</a:t>
            </a:r>
            <a:r>
              <a:rPr lang="en-US" sz="2400" dirty="0">
                <a:solidFill>
                  <a:prstClr val="black"/>
                </a:solidFill>
              </a:rPr>
              <a:t> </a:t>
            </a:r>
            <a:r>
              <a:rPr lang="en-US" sz="2400" dirty="0" err="1">
                <a:solidFill>
                  <a:prstClr val="black"/>
                </a:solidFill>
              </a:rPr>
              <a:t>önce</a:t>
            </a:r>
            <a:r>
              <a:rPr lang="en-US" sz="2400" dirty="0">
                <a:solidFill>
                  <a:prstClr val="black"/>
                </a:solidFill>
              </a:rPr>
              <a:t> de </a:t>
            </a:r>
            <a:r>
              <a:rPr lang="en-US" sz="2400" dirty="0" err="1">
                <a:solidFill>
                  <a:prstClr val="black"/>
                </a:solidFill>
              </a:rPr>
              <a:t>söylediğimiz</a:t>
            </a:r>
            <a:r>
              <a:rPr lang="en-US" sz="2400" dirty="0">
                <a:solidFill>
                  <a:prstClr val="black"/>
                </a:solidFill>
              </a:rPr>
              <a:t> </a:t>
            </a:r>
            <a:r>
              <a:rPr lang="en-US" sz="2400" dirty="0" err="1">
                <a:solidFill>
                  <a:prstClr val="black"/>
                </a:solidFill>
              </a:rPr>
              <a:t>gibi</a:t>
            </a:r>
            <a:r>
              <a:rPr lang="en-US" sz="2400" dirty="0">
                <a:solidFill>
                  <a:prstClr val="black"/>
                </a:solidFill>
              </a:rPr>
              <a:t> </a:t>
            </a:r>
            <a:r>
              <a:rPr lang="en-US" sz="2400" dirty="0" err="1">
                <a:solidFill>
                  <a:prstClr val="black"/>
                </a:solidFill>
              </a:rPr>
              <a:t>bir</a:t>
            </a:r>
            <a:r>
              <a:rPr lang="en-US" sz="2400" dirty="0">
                <a:solidFill>
                  <a:prstClr val="black"/>
                </a:solidFill>
              </a:rPr>
              <a:t> PN </a:t>
            </a:r>
            <a:r>
              <a:rPr lang="en-US" sz="2400" dirty="0" err="1">
                <a:solidFill>
                  <a:prstClr val="black"/>
                </a:solidFill>
              </a:rPr>
              <a:t>bağlantısından</a:t>
            </a:r>
            <a:r>
              <a:rPr lang="en-US" sz="2400" dirty="0">
                <a:solidFill>
                  <a:prstClr val="black"/>
                </a:solidFill>
              </a:rPr>
              <a:t> </a:t>
            </a:r>
            <a:r>
              <a:rPr lang="en-US" sz="2400" dirty="0" err="1">
                <a:solidFill>
                  <a:prstClr val="black"/>
                </a:solidFill>
              </a:rPr>
              <a:t>oluşur</a:t>
            </a:r>
            <a:r>
              <a:rPr lang="en-US" sz="2400" dirty="0">
                <a:solidFill>
                  <a:prstClr val="black"/>
                </a:solidFill>
              </a:rPr>
              <a:t>. </a:t>
            </a:r>
            <a:r>
              <a:rPr lang="en-US" sz="2400" b="1" dirty="0">
                <a:solidFill>
                  <a:prstClr val="black"/>
                </a:solidFill>
              </a:rPr>
              <a:t>P</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iletkenin</a:t>
            </a:r>
            <a:r>
              <a:rPr lang="en-US" sz="2400" dirty="0">
                <a:solidFill>
                  <a:prstClr val="black"/>
                </a:solidFill>
              </a:rPr>
              <a:t> </a:t>
            </a:r>
            <a:r>
              <a:rPr lang="en-US" sz="2400" dirty="0" err="1">
                <a:solidFill>
                  <a:prstClr val="black"/>
                </a:solidFill>
              </a:rPr>
              <a:t>bulunduğu</a:t>
            </a:r>
            <a:r>
              <a:rPr lang="en-US" sz="2400" dirty="0">
                <a:solidFill>
                  <a:prstClr val="black"/>
                </a:solidFill>
              </a:rPr>
              <a:t> </a:t>
            </a:r>
            <a:r>
              <a:rPr lang="en-US" sz="2400" dirty="0" err="1">
                <a:solidFill>
                  <a:prstClr val="black"/>
                </a:solidFill>
              </a:rPr>
              <a:t>alana</a:t>
            </a:r>
            <a:r>
              <a:rPr lang="en-US" sz="2400" dirty="0">
                <a:solidFill>
                  <a:prstClr val="black"/>
                </a:solidFill>
              </a:rPr>
              <a:t> </a:t>
            </a:r>
            <a:r>
              <a:rPr lang="en-US" sz="2400" b="1" dirty="0" err="1">
                <a:solidFill>
                  <a:prstClr val="black"/>
                </a:solidFill>
              </a:rPr>
              <a:t>anot</a:t>
            </a:r>
            <a:r>
              <a:rPr lang="en-US" sz="2400" b="1" dirty="0">
                <a:solidFill>
                  <a:prstClr val="black"/>
                </a:solidFill>
              </a:rPr>
              <a:t> (</a:t>
            </a:r>
            <a:r>
              <a:rPr lang="en-US" sz="2400" dirty="0">
                <a:solidFill>
                  <a:prstClr val="black"/>
                </a:solidFill>
              </a:rPr>
              <a:t>A</a:t>
            </a:r>
            <a:r>
              <a:rPr lang="en-US" sz="2400" b="1" dirty="0">
                <a:solidFill>
                  <a:prstClr val="black"/>
                </a:solidFill>
              </a:rPr>
              <a:t>),</a:t>
            </a:r>
            <a:r>
              <a:rPr lang="en-US" sz="2400" dirty="0">
                <a:solidFill>
                  <a:prstClr val="black"/>
                </a:solidFill>
              </a:rPr>
              <a:t> </a:t>
            </a:r>
            <a:r>
              <a:rPr lang="en-US" sz="2400" b="1" dirty="0">
                <a:solidFill>
                  <a:prstClr val="black"/>
                </a:solidFill>
              </a:rPr>
              <a:t>N</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iletkeninin</a:t>
            </a:r>
            <a:r>
              <a:rPr lang="en-US" sz="2400" dirty="0">
                <a:solidFill>
                  <a:prstClr val="black"/>
                </a:solidFill>
              </a:rPr>
              <a:t> </a:t>
            </a:r>
            <a:r>
              <a:rPr lang="en-US" sz="2400" dirty="0" err="1">
                <a:solidFill>
                  <a:prstClr val="black"/>
                </a:solidFill>
              </a:rPr>
              <a:t>bulunduğu</a:t>
            </a:r>
            <a:r>
              <a:rPr lang="en-US" sz="2400" dirty="0">
                <a:solidFill>
                  <a:prstClr val="black"/>
                </a:solidFill>
              </a:rPr>
              <a:t> </a:t>
            </a:r>
            <a:r>
              <a:rPr lang="en-US" sz="2400" dirty="0" err="1">
                <a:solidFill>
                  <a:prstClr val="black"/>
                </a:solidFill>
              </a:rPr>
              <a:t>alana</a:t>
            </a:r>
            <a:r>
              <a:rPr lang="en-US" sz="2400" dirty="0">
                <a:solidFill>
                  <a:prstClr val="black"/>
                </a:solidFill>
              </a:rPr>
              <a:t> </a:t>
            </a:r>
            <a:r>
              <a:rPr lang="en-US" sz="2400" b="1" dirty="0" err="1">
                <a:solidFill>
                  <a:prstClr val="black"/>
                </a:solidFill>
              </a:rPr>
              <a:t>katot</a:t>
            </a:r>
            <a:r>
              <a:rPr lang="en-US" sz="2400" b="1" dirty="0">
                <a:solidFill>
                  <a:prstClr val="black"/>
                </a:solidFill>
              </a:rPr>
              <a:t> (</a:t>
            </a:r>
            <a:r>
              <a:rPr lang="en-US" sz="2400" dirty="0">
                <a:solidFill>
                  <a:prstClr val="black"/>
                </a:solidFill>
              </a:rPr>
              <a:t>K</a:t>
            </a:r>
            <a:r>
              <a:rPr lang="en-US" sz="2400" b="1" dirty="0">
                <a:solidFill>
                  <a:prstClr val="black"/>
                </a:solidFill>
              </a:rPr>
              <a:t>)</a:t>
            </a:r>
            <a:r>
              <a:rPr lang="en-US" sz="2400" dirty="0">
                <a:solidFill>
                  <a:prstClr val="black"/>
                </a:solidFill>
              </a:rPr>
              <a:t> </a:t>
            </a:r>
            <a:r>
              <a:rPr lang="en-US" sz="2400" dirty="0" err="1">
                <a:solidFill>
                  <a:prstClr val="black"/>
                </a:solidFill>
              </a:rPr>
              <a:t>denir</a:t>
            </a:r>
            <a:r>
              <a:rPr lang="en-US" sz="2400" dirty="0">
                <a:solidFill>
                  <a:prstClr val="black"/>
                </a:solidFill>
              </a:rPr>
              <a:t>. </a:t>
            </a:r>
            <a:r>
              <a:rPr lang="en-US" sz="2400" dirty="0" err="1">
                <a:solidFill>
                  <a:prstClr val="black"/>
                </a:solidFill>
              </a:rPr>
              <a:t>Üzerinden</a:t>
            </a:r>
            <a:r>
              <a:rPr lang="en-US" sz="2400" dirty="0">
                <a:solidFill>
                  <a:prstClr val="black"/>
                </a:solidFill>
              </a:rPr>
              <a:t> </a:t>
            </a:r>
            <a:r>
              <a:rPr lang="en-US" sz="2400" dirty="0" err="1">
                <a:solidFill>
                  <a:prstClr val="black"/>
                </a:solidFill>
              </a:rPr>
              <a:t>geçen</a:t>
            </a:r>
            <a:r>
              <a:rPr lang="en-US" sz="2400" dirty="0">
                <a:solidFill>
                  <a:prstClr val="black"/>
                </a:solidFill>
              </a:rPr>
              <a:t> </a:t>
            </a:r>
            <a:r>
              <a:rPr lang="en-US" sz="2400" dirty="0" err="1">
                <a:solidFill>
                  <a:prstClr val="black"/>
                </a:solidFill>
              </a:rPr>
              <a:t>elektrik</a:t>
            </a:r>
            <a:r>
              <a:rPr lang="en-US" sz="2400" dirty="0">
                <a:solidFill>
                  <a:prstClr val="black"/>
                </a:solidFill>
              </a:rPr>
              <a:t> </a:t>
            </a:r>
            <a:r>
              <a:rPr lang="en-US" sz="2400" dirty="0" err="1">
                <a:solidFill>
                  <a:prstClr val="black"/>
                </a:solidFill>
              </a:rPr>
              <a:t>akımı</a:t>
            </a:r>
            <a:r>
              <a:rPr lang="en-US" sz="2400" dirty="0">
                <a:solidFill>
                  <a:prstClr val="black"/>
                </a:solidFill>
              </a:rPr>
              <a:t> </a:t>
            </a:r>
            <a:r>
              <a:rPr lang="en-US" sz="2400" dirty="0" err="1">
                <a:solidFill>
                  <a:prstClr val="black"/>
                </a:solidFill>
              </a:rPr>
              <a:t>ise</a:t>
            </a:r>
            <a:r>
              <a:rPr lang="en-US" sz="2400" dirty="0">
                <a:solidFill>
                  <a:prstClr val="black"/>
                </a:solidFill>
              </a:rPr>
              <a:t> her </a:t>
            </a:r>
            <a:r>
              <a:rPr lang="en-US" sz="2400" dirty="0" err="1">
                <a:solidFill>
                  <a:prstClr val="black"/>
                </a:solidFill>
              </a:rPr>
              <a:t>zaman</a:t>
            </a:r>
            <a:r>
              <a:rPr lang="en-US" sz="2400" dirty="0">
                <a:solidFill>
                  <a:prstClr val="black"/>
                </a:solidFill>
              </a:rPr>
              <a:t> </a:t>
            </a:r>
            <a:r>
              <a:rPr lang="en-US" sz="2400" dirty="0" err="1">
                <a:solidFill>
                  <a:prstClr val="black"/>
                </a:solidFill>
              </a:rPr>
              <a:t>için</a:t>
            </a:r>
            <a:r>
              <a:rPr lang="en-US" sz="2400" dirty="0">
                <a:solidFill>
                  <a:prstClr val="black"/>
                </a:solidFill>
              </a:rPr>
              <a:t> </a:t>
            </a:r>
            <a:r>
              <a:rPr lang="en-US" sz="2400" dirty="0" err="1">
                <a:solidFill>
                  <a:prstClr val="black"/>
                </a:solidFill>
              </a:rPr>
              <a:t>anottan</a:t>
            </a:r>
            <a:r>
              <a:rPr lang="en-US" sz="2400" dirty="0">
                <a:solidFill>
                  <a:prstClr val="black"/>
                </a:solidFill>
              </a:rPr>
              <a:t> </a:t>
            </a:r>
            <a:r>
              <a:rPr lang="en-US" sz="2400" dirty="0" err="1">
                <a:solidFill>
                  <a:prstClr val="black"/>
                </a:solidFill>
              </a:rPr>
              <a:t>katoda</a:t>
            </a:r>
            <a:r>
              <a:rPr lang="en-US" sz="2400" dirty="0">
                <a:solidFill>
                  <a:prstClr val="black"/>
                </a:solidFill>
              </a:rPr>
              <a:t> </a:t>
            </a:r>
            <a:r>
              <a:rPr lang="en-US" sz="2400" dirty="0" err="1">
                <a:solidFill>
                  <a:prstClr val="black"/>
                </a:solidFill>
              </a:rPr>
              <a:t>doğrudur</a:t>
            </a:r>
            <a:r>
              <a:rPr lang="en-US" sz="2400" dirty="0">
                <a:solidFill>
                  <a:prstClr val="black"/>
                </a:solidFill>
              </a:rPr>
              <a:t>. </a:t>
            </a:r>
            <a:r>
              <a:rPr lang="en-US" sz="2400" dirty="0" err="1">
                <a:solidFill>
                  <a:prstClr val="black"/>
                </a:solidFill>
              </a:rPr>
              <a:t>Şekil</a:t>
            </a:r>
            <a:r>
              <a:rPr lang="en-US" sz="2400" dirty="0">
                <a:solidFill>
                  <a:prstClr val="black"/>
                </a:solidFill>
              </a:rPr>
              <a:t> 1.21 de </a:t>
            </a:r>
            <a:r>
              <a:rPr lang="en-US" sz="2400" dirty="0" err="1">
                <a:solidFill>
                  <a:prstClr val="black"/>
                </a:solidFill>
              </a:rPr>
              <a:t>bir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sembolü</a:t>
            </a:r>
            <a:r>
              <a:rPr lang="en-US" sz="2400" dirty="0">
                <a:solidFill>
                  <a:prstClr val="black"/>
                </a:solidFill>
              </a:rPr>
              <a:t> </a:t>
            </a:r>
            <a:r>
              <a:rPr lang="en-US" sz="2400" dirty="0" err="1">
                <a:solidFill>
                  <a:prstClr val="black"/>
                </a:solidFill>
              </a:rPr>
              <a:t>gösterilmektedir</a:t>
            </a:r>
            <a:r>
              <a:rPr lang="en-US" sz="2400" dirty="0">
                <a:solidFill>
                  <a:prstClr val="black"/>
                </a:solidFill>
              </a:rPr>
              <a:t>.</a:t>
            </a:r>
            <a:endParaRPr lang="tr-TR" sz="2400" dirty="0">
              <a:solidFill>
                <a:prstClr val="black"/>
              </a:solidFill>
            </a:endParaRPr>
          </a:p>
          <a:p>
            <a:pPr algn="just"/>
            <a:endParaRPr lang="tr-TR" sz="20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7" y="3590613"/>
            <a:ext cx="8668002" cy="1462061"/>
          </a:xfrm>
          <a:prstGeom prst="rect">
            <a:avLst/>
          </a:prstGeom>
        </p:spPr>
      </p:pic>
      <p:sp>
        <p:nvSpPr>
          <p:cNvPr id="6" name="TextBox 5"/>
          <p:cNvSpPr txBox="1"/>
          <p:nvPr/>
        </p:nvSpPr>
        <p:spPr>
          <a:xfrm>
            <a:off x="682580" y="5422005"/>
            <a:ext cx="10998557" cy="923330"/>
          </a:xfrm>
          <a:prstGeom prst="rect">
            <a:avLst/>
          </a:prstGeom>
          <a:noFill/>
        </p:spPr>
        <p:txBody>
          <a:bodyPr wrap="square" rtlCol="0">
            <a:spAutoFit/>
          </a:bodyPr>
          <a:lstStyle/>
          <a:p>
            <a:r>
              <a:rPr lang="tr-TR" dirty="0" smtClean="0">
                <a:solidFill>
                  <a:prstClr val="black"/>
                </a:solidFill>
              </a:rPr>
              <a:t>                                  </a:t>
            </a:r>
            <a:r>
              <a:rPr lang="en-US" dirty="0" smtClean="0">
                <a:solidFill>
                  <a:prstClr val="black"/>
                </a:solidFill>
              </a:rPr>
              <a:t>(</a:t>
            </a:r>
            <a:r>
              <a:rPr lang="en-US" dirty="0">
                <a:solidFill>
                  <a:prstClr val="black"/>
                </a:solidFill>
              </a:rPr>
              <a:t>a) </a:t>
            </a:r>
            <a:r>
              <a:rPr lang="en-US" dirty="0" err="1">
                <a:solidFill>
                  <a:prstClr val="black"/>
                </a:solidFill>
              </a:rPr>
              <a:t>Sembol</a:t>
            </a:r>
            <a:r>
              <a:rPr lang="en-US" dirty="0">
                <a:solidFill>
                  <a:prstClr val="black"/>
                </a:solidFill>
              </a:rPr>
              <a:t>					        (b) </a:t>
            </a:r>
            <a:r>
              <a:rPr lang="en-US" dirty="0" err="1">
                <a:solidFill>
                  <a:prstClr val="black"/>
                </a:solidFill>
              </a:rPr>
              <a:t>Fiziki</a:t>
            </a:r>
            <a:r>
              <a:rPr lang="en-US" dirty="0">
                <a:solidFill>
                  <a:prstClr val="black"/>
                </a:solidFill>
              </a:rPr>
              <a:t> </a:t>
            </a:r>
            <a:r>
              <a:rPr lang="en-US" dirty="0" err="1">
                <a:solidFill>
                  <a:prstClr val="black"/>
                </a:solidFill>
              </a:rPr>
              <a:t>yapı</a:t>
            </a:r>
            <a:endParaRPr lang="tr-TR" dirty="0">
              <a:solidFill>
                <a:prstClr val="black"/>
              </a:solidFill>
            </a:endParaRPr>
          </a:p>
          <a:p>
            <a:r>
              <a:rPr lang="tr-TR" b="1" dirty="0" smtClean="0">
                <a:solidFill>
                  <a:prstClr val="black"/>
                </a:solidFill>
              </a:rPr>
              <a:t>					</a:t>
            </a:r>
            <a:r>
              <a:rPr lang="en-US" b="1" dirty="0" err="1" smtClean="0">
                <a:solidFill>
                  <a:prstClr val="black"/>
                </a:solidFill>
              </a:rPr>
              <a:t>Şekil</a:t>
            </a:r>
            <a:r>
              <a:rPr lang="en-US" b="1" dirty="0" smtClean="0">
                <a:solidFill>
                  <a:prstClr val="black"/>
                </a:solidFill>
              </a:rPr>
              <a:t> </a:t>
            </a:r>
            <a:r>
              <a:rPr lang="en-US" b="1" dirty="0">
                <a:solidFill>
                  <a:prstClr val="black"/>
                </a:solidFill>
              </a:rPr>
              <a:t>1.21 </a:t>
            </a:r>
            <a:r>
              <a:rPr lang="en-US" dirty="0" err="1">
                <a:solidFill>
                  <a:prstClr val="black"/>
                </a:solidFill>
              </a:rPr>
              <a:t>Diyot</a:t>
            </a:r>
            <a:r>
              <a:rPr lang="en-US" dirty="0">
                <a:solidFill>
                  <a:prstClr val="black"/>
                </a:solidFill>
              </a:rPr>
              <a:t> </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7939296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18941"/>
            <a:ext cx="11578107" cy="1323439"/>
          </a:xfrm>
          <a:prstGeom prst="rect">
            <a:avLst/>
          </a:prstGeom>
          <a:noFill/>
        </p:spPr>
        <p:txBody>
          <a:bodyPr wrap="square" rtlCol="0">
            <a:spAutoFit/>
          </a:bodyPr>
          <a:lstStyle/>
          <a:p>
            <a:pPr algn="just"/>
            <a:r>
              <a:rPr lang="en-US" sz="2000" dirty="0" err="1">
                <a:solidFill>
                  <a:prstClr val="black"/>
                </a:solidFill>
              </a:rPr>
              <a:t>Düşük</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diyotlar</a:t>
            </a:r>
            <a:r>
              <a:rPr lang="en-US" sz="2000" dirty="0">
                <a:solidFill>
                  <a:prstClr val="black"/>
                </a:solidFill>
              </a:rPr>
              <a:t> cam, </a:t>
            </a:r>
            <a:r>
              <a:rPr lang="en-US" sz="2000" dirty="0" err="1">
                <a:solidFill>
                  <a:prstClr val="black"/>
                </a:solidFill>
              </a:rPr>
              <a:t>plastik</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kılıflara</a:t>
            </a:r>
            <a:r>
              <a:rPr lang="en-US" sz="2000" dirty="0">
                <a:solidFill>
                  <a:prstClr val="black"/>
                </a:solidFill>
              </a:rPr>
              <a:t> </a:t>
            </a:r>
            <a:r>
              <a:rPr lang="en-US" sz="2000" dirty="0" err="1">
                <a:solidFill>
                  <a:prstClr val="black"/>
                </a:solidFill>
              </a:rPr>
              <a:t>sahip</a:t>
            </a:r>
            <a:r>
              <a:rPr lang="en-US" sz="2000" dirty="0">
                <a:solidFill>
                  <a:prstClr val="black"/>
                </a:solidFill>
              </a:rPr>
              <a:t> </a:t>
            </a:r>
            <a:r>
              <a:rPr lang="en-US" sz="2000" dirty="0" err="1">
                <a:solidFill>
                  <a:prstClr val="black"/>
                </a:solidFill>
              </a:rPr>
              <a:t>olup</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olanları</a:t>
            </a:r>
            <a:r>
              <a:rPr lang="en-US" sz="2000" dirty="0">
                <a:solidFill>
                  <a:prstClr val="black"/>
                </a:solidFill>
              </a:rPr>
              <a:t> </a:t>
            </a:r>
            <a:r>
              <a:rPr lang="en-US" sz="2000" dirty="0" err="1">
                <a:solidFill>
                  <a:prstClr val="black"/>
                </a:solidFill>
              </a:rPr>
              <a:t>ısıya</a:t>
            </a:r>
            <a:r>
              <a:rPr lang="en-US" sz="2000" dirty="0">
                <a:solidFill>
                  <a:prstClr val="black"/>
                </a:solidFill>
              </a:rPr>
              <a:t> </a:t>
            </a:r>
            <a:r>
              <a:rPr lang="en-US" sz="2000" dirty="0" err="1">
                <a:solidFill>
                  <a:prstClr val="black"/>
                </a:solidFill>
              </a:rPr>
              <a:t>dayanıklılığı</a:t>
            </a:r>
            <a:r>
              <a:rPr lang="en-US" sz="2000" dirty="0">
                <a:solidFill>
                  <a:prstClr val="black"/>
                </a:solidFill>
              </a:rPr>
              <a:t> </a:t>
            </a:r>
            <a:r>
              <a:rPr lang="en-US" sz="2000" dirty="0" err="1">
                <a:solidFill>
                  <a:prstClr val="black"/>
                </a:solidFill>
              </a:rPr>
              <a:t>sağlamak</a:t>
            </a:r>
            <a:r>
              <a:rPr lang="en-US" sz="2000" dirty="0">
                <a:solidFill>
                  <a:prstClr val="black"/>
                </a:solidFill>
              </a:rPr>
              <a:t> </a:t>
            </a:r>
            <a:r>
              <a:rPr lang="en-US" sz="2000" dirty="0" err="1">
                <a:solidFill>
                  <a:prstClr val="black"/>
                </a:solidFill>
              </a:rPr>
              <a:t>için</a:t>
            </a:r>
            <a:r>
              <a:rPr lang="en-US" sz="2000" dirty="0">
                <a:solidFill>
                  <a:prstClr val="black"/>
                </a:solidFill>
              </a:rPr>
              <a:t> metal </a:t>
            </a:r>
            <a:r>
              <a:rPr lang="en-US" sz="2000" dirty="0" err="1">
                <a:solidFill>
                  <a:prstClr val="black"/>
                </a:solidFill>
              </a:rPr>
              <a:t>yada</a:t>
            </a:r>
            <a:r>
              <a:rPr lang="en-US" sz="2000" dirty="0">
                <a:solidFill>
                  <a:prstClr val="black"/>
                </a:solidFill>
              </a:rPr>
              <a:t> </a:t>
            </a:r>
            <a:r>
              <a:rPr lang="en-US" sz="2000" dirty="0" err="1">
                <a:solidFill>
                  <a:prstClr val="black"/>
                </a:solidFill>
              </a:rPr>
              <a:t>seramik</a:t>
            </a:r>
            <a:r>
              <a:rPr lang="en-US" sz="2000" dirty="0">
                <a:solidFill>
                  <a:prstClr val="black"/>
                </a:solidFill>
              </a:rPr>
              <a:t> </a:t>
            </a:r>
            <a:r>
              <a:rPr lang="en-US" sz="2000" dirty="0" err="1">
                <a:solidFill>
                  <a:prstClr val="black"/>
                </a:solidFill>
              </a:rPr>
              <a:t>kılıflar</a:t>
            </a:r>
            <a:r>
              <a:rPr lang="en-US" sz="2000" dirty="0">
                <a:solidFill>
                  <a:prstClr val="black"/>
                </a:solidFill>
              </a:rPr>
              <a:t> </a:t>
            </a:r>
            <a:r>
              <a:rPr lang="en-US" sz="2000" dirty="0" err="1">
                <a:solidFill>
                  <a:prstClr val="black"/>
                </a:solidFill>
              </a:rPr>
              <a:t>içindedir</a:t>
            </a:r>
            <a:r>
              <a:rPr lang="en-US" sz="2000" dirty="0">
                <a:solidFill>
                  <a:prstClr val="black"/>
                </a:solidFill>
              </a:rPr>
              <a:t>. </a:t>
            </a:r>
            <a:r>
              <a:rPr lang="en-US" sz="2000" dirty="0" err="1">
                <a:solidFill>
                  <a:prstClr val="black"/>
                </a:solidFill>
              </a:rPr>
              <a:t>Diyotların</a:t>
            </a:r>
            <a:r>
              <a:rPr lang="en-US" sz="2000" dirty="0">
                <a:solidFill>
                  <a:prstClr val="black"/>
                </a:solidFill>
              </a:rPr>
              <a:t> </a:t>
            </a:r>
            <a:r>
              <a:rPr lang="en-US" sz="2000" dirty="0" err="1">
                <a:solidFill>
                  <a:prstClr val="black"/>
                </a:solidFill>
              </a:rPr>
              <a:t>fiziksel</a:t>
            </a:r>
            <a:r>
              <a:rPr lang="en-US" sz="2000" dirty="0">
                <a:solidFill>
                  <a:prstClr val="black"/>
                </a:solidFill>
              </a:rPr>
              <a:t> </a:t>
            </a:r>
            <a:r>
              <a:rPr lang="en-US" sz="2000" dirty="0" err="1">
                <a:solidFill>
                  <a:prstClr val="black"/>
                </a:solidFill>
              </a:rPr>
              <a:t>kılıfları</a:t>
            </a:r>
            <a:r>
              <a:rPr lang="en-US" sz="2000" dirty="0">
                <a:solidFill>
                  <a:prstClr val="black"/>
                </a:solidFill>
              </a:rPr>
              <a:t> </a:t>
            </a:r>
            <a:r>
              <a:rPr lang="en-US" sz="2000" dirty="0" err="1">
                <a:solidFill>
                  <a:prstClr val="black"/>
                </a:solidFill>
              </a:rPr>
              <a:t>silindirik</a:t>
            </a:r>
            <a:r>
              <a:rPr lang="en-US" sz="2000" dirty="0">
                <a:solidFill>
                  <a:prstClr val="black"/>
                </a:solidFill>
              </a:rPr>
              <a:t>, </a:t>
            </a:r>
            <a:r>
              <a:rPr lang="en-US" sz="2000" dirty="0" err="1">
                <a:solidFill>
                  <a:prstClr val="black"/>
                </a:solidFill>
              </a:rPr>
              <a:t>dikdörtgen</a:t>
            </a:r>
            <a:r>
              <a:rPr lang="en-US" sz="2000" dirty="0">
                <a:solidFill>
                  <a:prstClr val="black"/>
                </a:solidFill>
              </a:rPr>
              <a:t> </a:t>
            </a:r>
            <a:r>
              <a:rPr lang="en-US" sz="2000" dirty="0" err="1">
                <a:solidFill>
                  <a:prstClr val="black"/>
                </a:solidFill>
              </a:rPr>
              <a:t>yada</a:t>
            </a:r>
            <a:r>
              <a:rPr lang="en-US" sz="2000" dirty="0">
                <a:solidFill>
                  <a:prstClr val="black"/>
                </a:solidFill>
              </a:rPr>
              <a:t> </a:t>
            </a:r>
            <a:r>
              <a:rPr lang="en-US" sz="2000" dirty="0" err="1">
                <a:solidFill>
                  <a:prstClr val="black"/>
                </a:solidFill>
              </a:rPr>
              <a:t>şaseye</a:t>
            </a:r>
            <a:r>
              <a:rPr lang="en-US" sz="2000" dirty="0">
                <a:solidFill>
                  <a:prstClr val="black"/>
                </a:solidFill>
              </a:rPr>
              <a:t> </a:t>
            </a:r>
            <a:r>
              <a:rPr lang="en-US" sz="2000" dirty="0" err="1">
                <a:solidFill>
                  <a:prstClr val="black"/>
                </a:solidFill>
              </a:rPr>
              <a:t>vidalanır</a:t>
            </a:r>
            <a:r>
              <a:rPr lang="en-US" sz="2000" dirty="0">
                <a:solidFill>
                  <a:prstClr val="black"/>
                </a:solidFill>
              </a:rPr>
              <a:t> </a:t>
            </a:r>
            <a:r>
              <a:rPr lang="en-US" sz="2000" dirty="0" err="1">
                <a:solidFill>
                  <a:prstClr val="black"/>
                </a:solidFill>
              </a:rPr>
              <a:t>türde</a:t>
            </a:r>
            <a:r>
              <a:rPr lang="en-US" sz="2000" dirty="0">
                <a:solidFill>
                  <a:prstClr val="black"/>
                </a:solidFill>
              </a:rPr>
              <a:t> </a:t>
            </a:r>
            <a:r>
              <a:rPr lang="en-US" sz="2000" dirty="0" err="1">
                <a:solidFill>
                  <a:prstClr val="black"/>
                </a:solidFill>
              </a:rPr>
              <a:t>olabilir</a:t>
            </a:r>
            <a:r>
              <a:rPr lang="en-US" sz="2000" dirty="0">
                <a:solidFill>
                  <a:prstClr val="black"/>
                </a:solidFill>
              </a:rPr>
              <a:t>. </a:t>
            </a:r>
            <a:r>
              <a:rPr lang="en-US" sz="2000" dirty="0" err="1">
                <a:solidFill>
                  <a:prstClr val="black"/>
                </a:solidFill>
              </a:rPr>
              <a:t>Bütün</a:t>
            </a:r>
            <a:r>
              <a:rPr lang="en-US" sz="2000" dirty="0">
                <a:solidFill>
                  <a:prstClr val="black"/>
                </a:solidFill>
              </a:rPr>
              <a:t> </a:t>
            </a:r>
            <a:r>
              <a:rPr lang="en-US" sz="2000" dirty="0" err="1">
                <a:solidFill>
                  <a:prstClr val="black"/>
                </a:solidFill>
              </a:rPr>
              <a:t>diyotlarda</a:t>
            </a:r>
            <a:r>
              <a:rPr lang="en-US" sz="2000" dirty="0">
                <a:solidFill>
                  <a:prstClr val="black"/>
                </a:solidFill>
              </a:rPr>
              <a:t> </a:t>
            </a:r>
            <a:r>
              <a:rPr lang="en-US" sz="2000" dirty="0" err="1">
                <a:solidFill>
                  <a:prstClr val="black"/>
                </a:solidFill>
              </a:rPr>
              <a:t>dış</a:t>
            </a:r>
            <a:r>
              <a:rPr lang="en-US" sz="2000" dirty="0">
                <a:solidFill>
                  <a:prstClr val="black"/>
                </a:solidFill>
              </a:rPr>
              <a:t> </a:t>
            </a:r>
            <a:r>
              <a:rPr lang="en-US" sz="2000" dirty="0" err="1">
                <a:solidFill>
                  <a:prstClr val="black"/>
                </a:solidFill>
              </a:rPr>
              <a:t>kılıfı</a:t>
            </a:r>
            <a:r>
              <a:rPr lang="en-US" sz="2000" dirty="0">
                <a:solidFill>
                  <a:prstClr val="black"/>
                </a:solidFill>
              </a:rPr>
              <a:t> </a:t>
            </a:r>
            <a:r>
              <a:rPr lang="en-US" sz="2000" dirty="0" err="1">
                <a:solidFill>
                  <a:prstClr val="black"/>
                </a:solidFill>
              </a:rPr>
              <a:t>üzerinde</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ucunu</a:t>
            </a:r>
            <a:r>
              <a:rPr lang="en-US" sz="2000" dirty="0">
                <a:solidFill>
                  <a:prstClr val="black"/>
                </a:solidFill>
              </a:rPr>
              <a:t> </a:t>
            </a:r>
            <a:r>
              <a:rPr lang="en-US" sz="2000" dirty="0" err="1">
                <a:solidFill>
                  <a:prstClr val="black"/>
                </a:solidFill>
              </a:rPr>
              <a:t>gösteren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işaret</a:t>
            </a:r>
            <a:r>
              <a:rPr lang="en-US" sz="2000" dirty="0">
                <a:solidFill>
                  <a:prstClr val="black"/>
                </a:solidFill>
              </a:rPr>
              <a:t> </a:t>
            </a:r>
            <a:r>
              <a:rPr lang="en-US" sz="2000" dirty="0" err="1">
                <a:solidFill>
                  <a:prstClr val="black"/>
                </a:solidFill>
              </a:rPr>
              <a:t>vardır</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diyotlarda</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yakın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bant</a:t>
            </a:r>
            <a:r>
              <a:rPr lang="en-US" sz="2000" dirty="0">
                <a:solidFill>
                  <a:prstClr val="black"/>
                </a:solidFill>
              </a:rPr>
              <a:t> </a:t>
            </a:r>
            <a:r>
              <a:rPr lang="en-US" sz="2000" dirty="0" err="1">
                <a:solidFill>
                  <a:prstClr val="black"/>
                </a:solidFill>
              </a:rPr>
              <a:t>bulunur</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güçlü</a:t>
            </a:r>
            <a:r>
              <a:rPr lang="en-US" sz="2000" dirty="0">
                <a:solidFill>
                  <a:prstClr val="black"/>
                </a:solidFill>
              </a:rPr>
              <a:t> metal </a:t>
            </a:r>
            <a:r>
              <a:rPr lang="en-US" sz="2000" dirty="0" err="1">
                <a:solidFill>
                  <a:prstClr val="black"/>
                </a:solidFill>
              </a:rPr>
              <a:t>kılıflı</a:t>
            </a:r>
            <a:r>
              <a:rPr lang="en-US" sz="2000" dirty="0">
                <a:solidFill>
                  <a:prstClr val="black"/>
                </a:solidFill>
              </a:rPr>
              <a:t> </a:t>
            </a:r>
            <a:r>
              <a:rPr lang="en-US" sz="2000" dirty="0" err="1">
                <a:solidFill>
                  <a:prstClr val="black"/>
                </a:solidFill>
              </a:rPr>
              <a:t>diyotların</a:t>
            </a:r>
            <a:r>
              <a:rPr lang="en-US" sz="2000" dirty="0">
                <a:solidFill>
                  <a:prstClr val="black"/>
                </a:solidFill>
              </a:rPr>
              <a:t> metal </a:t>
            </a:r>
            <a:r>
              <a:rPr lang="en-US" sz="2000" dirty="0" err="1">
                <a:solidFill>
                  <a:prstClr val="black"/>
                </a:solidFill>
              </a:rPr>
              <a:t>kılıfları</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olup</a:t>
            </a:r>
            <a:r>
              <a:rPr lang="en-US" sz="2000" dirty="0">
                <a:solidFill>
                  <a:prstClr val="black"/>
                </a:solidFill>
              </a:rPr>
              <a:t> </a:t>
            </a:r>
            <a:r>
              <a:rPr lang="en-US" sz="2000" dirty="0" err="1">
                <a:solidFill>
                  <a:prstClr val="black"/>
                </a:solidFill>
              </a:rPr>
              <a:t>diğer</a:t>
            </a:r>
            <a:r>
              <a:rPr lang="en-US" sz="2000" dirty="0">
                <a:solidFill>
                  <a:prstClr val="black"/>
                </a:solidFill>
              </a:rPr>
              <a:t> </a:t>
            </a:r>
            <a:r>
              <a:rPr lang="en-US" sz="2000" dirty="0" err="1">
                <a:solidFill>
                  <a:prstClr val="black"/>
                </a:solidFill>
              </a:rPr>
              <a:t>ucu</a:t>
            </a:r>
            <a:r>
              <a:rPr lang="en-US" sz="2000" dirty="0">
                <a:solidFill>
                  <a:prstClr val="black"/>
                </a:solidFill>
              </a:rPr>
              <a:t> </a:t>
            </a:r>
            <a:r>
              <a:rPr lang="en-US" sz="2000" dirty="0" err="1">
                <a:solidFill>
                  <a:prstClr val="black"/>
                </a:solidFill>
              </a:rPr>
              <a:t>anot</a:t>
            </a:r>
            <a:r>
              <a:rPr lang="en-US" sz="2000" dirty="0">
                <a:solidFill>
                  <a:prstClr val="black"/>
                </a:solidFill>
              </a:rPr>
              <a:t> </a:t>
            </a:r>
            <a:r>
              <a:rPr lang="en-US" sz="2000" dirty="0" err="1">
                <a:solidFill>
                  <a:prstClr val="black"/>
                </a:solidFill>
              </a:rPr>
              <a:t>dur</a:t>
            </a:r>
            <a:r>
              <a:rPr lang="en-US" sz="2000" dirty="0">
                <a:solidFill>
                  <a:prstClr val="black"/>
                </a:solidFill>
              </a:rPr>
              <a:t>.</a:t>
            </a:r>
            <a:endParaRPr lang="tr-TR" sz="2000" dirty="0">
              <a:solidFill>
                <a:prstClr val="black"/>
              </a:solidFill>
            </a:endParaRPr>
          </a:p>
        </p:txBody>
      </p:sp>
      <p:grpSp>
        <p:nvGrpSpPr>
          <p:cNvPr id="3" name="Group 2"/>
          <p:cNvGrpSpPr>
            <a:grpSpLocks/>
          </p:cNvGrpSpPr>
          <p:nvPr/>
        </p:nvGrpSpPr>
        <p:grpSpPr bwMode="auto">
          <a:xfrm>
            <a:off x="2331076" y="1857553"/>
            <a:ext cx="6828956" cy="3847787"/>
            <a:chOff x="1341" y="9904"/>
            <a:chExt cx="8820" cy="5472"/>
          </a:xfrm>
        </p:grpSpPr>
        <p:grpSp>
          <p:nvGrpSpPr>
            <p:cNvPr id="4" name="Group 3"/>
            <p:cNvGrpSpPr>
              <a:grpSpLocks/>
            </p:cNvGrpSpPr>
            <p:nvPr/>
          </p:nvGrpSpPr>
          <p:grpSpPr bwMode="auto">
            <a:xfrm>
              <a:off x="1341" y="9904"/>
              <a:ext cx="8784" cy="5472"/>
              <a:chOff x="1872" y="5760"/>
              <a:chExt cx="8784" cy="5472"/>
            </a:xfrm>
          </p:grpSpPr>
          <p:sp>
            <p:nvSpPr>
              <p:cNvPr id="5" name="Line 4"/>
              <p:cNvSpPr>
                <a:spLocks noChangeShapeType="1"/>
              </p:cNvSpPr>
              <p:nvPr/>
            </p:nvSpPr>
            <p:spPr bwMode="auto">
              <a:xfrm>
                <a:off x="3168" y="8640"/>
                <a:ext cx="604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Line 5"/>
              <p:cNvSpPr>
                <a:spLocks noChangeShapeType="1"/>
              </p:cNvSpPr>
              <p:nvPr/>
            </p:nvSpPr>
            <p:spPr bwMode="auto">
              <a:xfrm flipV="1">
                <a:off x="6192" y="5904"/>
                <a:ext cx="0" cy="532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Line 6"/>
              <p:cNvSpPr>
                <a:spLocks noChangeShapeType="1"/>
              </p:cNvSpPr>
              <p:nvPr/>
            </p:nvSpPr>
            <p:spPr bwMode="auto">
              <a:xfrm flipH="1">
                <a:off x="4752" y="8640"/>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8" name="Freeform 7"/>
              <p:cNvSpPr>
                <a:spLocks/>
              </p:cNvSpPr>
              <p:nvPr/>
            </p:nvSpPr>
            <p:spPr bwMode="auto">
              <a:xfrm>
                <a:off x="4320" y="8640"/>
                <a:ext cx="432" cy="288"/>
              </a:xfrm>
              <a:custGeom>
                <a:avLst/>
                <a:gdLst>
                  <a:gd name="T0" fmla="*/ 432 w 432"/>
                  <a:gd name="T1" fmla="*/ 0 h 288"/>
                  <a:gd name="T2" fmla="*/ 144 w 432"/>
                  <a:gd name="T3" fmla="*/ 144 h 288"/>
                  <a:gd name="T4" fmla="*/ 0 w 432"/>
                  <a:gd name="T5" fmla="*/ 288 h 288"/>
                </a:gdLst>
                <a:ahLst/>
                <a:cxnLst>
                  <a:cxn ang="0">
                    <a:pos x="T0" y="T1"/>
                  </a:cxn>
                  <a:cxn ang="0">
                    <a:pos x="T2" y="T3"/>
                  </a:cxn>
                  <a:cxn ang="0">
                    <a:pos x="T4" y="T5"/>
                  </a:cxn>
                </a:cxnLst>
                <a:rect l="0" t="0" r="r" b="b"/>
                <a:pathLst>
                  <a:path w="432" h="288">
                    <a:moveTo>
                      <a:pt x="432" y="0"/>
                    </a:moveTo>
                    <a:cubicBezTo>
                      <a:pt x="324" y="48"/>
                      <a:pt x="216" y="96"/>
                      <a:pt x="144" y="144"/>
                    </a:cubicBezTo>
                    <a:cubicBezTo>
                      <a:pt x="72" y="192"/>
                      <a:pt x="24" y="264"/>
                      <a:pt x="0" y="288"/>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 name="Line 8"/>
              <p:cNvSpPr>
                <a:spLocks noChangeShapeType="1"/>
              </p:cNvSpPr>
              <p:nvPr/>
            </p:nvSpPr>
            <p:spPr bwMode="auto">
              <a:xfrm>
                <a:off x="4320" y="8928"/>
                <a:ext cx="0" cy="18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 name="Line 9"/>
              <p:cNvSpPr>
                <a:spLocks noChangeShapeType="1"/>
              </p:cNvSpPr>
              <p:nvPr/>
            </p:nvSpPr>
            <p:spPr bwMode="auto">
              <a:xfrm>
                <a:off x="4320" y="8640"/>
                <a:ext cx="0" cy="2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1" name="Line 10"/>
              <p:cNvSpPr>
                <a:spLocks noChangeShapeType="1"/>
              </p:cNvSpPr>
              <p:nvPr/>
            </p:nvSpPr>
            <p:spPr bwMode="auto">
              <a:xfrm>
                <a:off x="7632" y="8064"/>
                <a:ext cx="0" cy="576"/>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2" name="Freeform 11"/>
              <p:cNvSpPr>
                <a:spLocks/>
              </p:cNvSpPr>
              <p:nvPr/>
            </p:nvSpPr>
            <p:spPr bwMode="auto">
              <a:xfrm>
                <a:off x="6192" y="6336"/>
                <a:ext cx="1872" cy="2352"/>
              </a:xfrm>
              <a:custGeom>
                <a:avLst/>
                <a:gdLst>
                  <a:gd name="T0" fmla="*/ 0 w 1872"/>
                  <a:gd name="T1" fmla="*/ 2304 h 2352"/>
                  <a:gd name="T2" fmla="*/ 1008 w 1872"/>
                  <a:gd name="T3" fmla="*/ 2304 h 2352"/>
                  <a:gd name="T4" fmla="*/ 1296 w 1872"/>
                  <a:gd name="T5" fmla="*/ 2016 h 2352"/>
                  <a:gd name="T6" fmla="*/ 1440 w 1872"/>
                  <a:gd name="T7" fmla="*/ 1728 h 2352"/>
                  <a:gd name="T8" fmla="*/ 1872 w 1872"/>
                  <a:gd name="T9" fmla="*/ 0 h 2352"/>
                </a:gdLst>
                <a:ahLst/>
                <a:cxnLst>
                  <a:cxn ang="0">
                    <a:pos x="T0" y="T1"/>
                  </a:cxn>
                  <a:cxn ang="0">
                    <a:pos x="T2" y="T3"/>
                  </a:cxn>
                  <a:cxn ang="0">
                    <a:pos x="T4" y="T5"/>
                  </a:cxn>
                  <a:cxn ang="0">
                    <a:pos x="T6" y="T7"/>
                  </a:cxn>
                  <a:cxn ang="0">
                    <a:pos x="T8" y="T9"/>
                  </a:cxn>
                </a:cxnLst>
                <a:rect l="0" t="0" r="r" b="b"/>
                <a:pathLst>
                  <a:path w="1872" h="2352">
                    <a:moveTo>
                      <a:pt x="0" y="2304"/>
                    </a:moveTo>
                    <a:cubicBezTo>
                      <a:pt x="396" y="2328"/>
                      <a:pt x="792" y="2352"/>
                      <a:pt x="1008" y="2304"/>
                    </a:cubicBezTo>
                    <a:cubicBezTo>
                      <a:pt x="1224" y="2256"/>
                      <a:pt x="1224" y="2112"/>
                      <a:pt x="1296" y="2016"/>
                    </a:cubicBezTo>
                    <a:cubicBezTo>
                      <a:pt x="1368" y="1920"/>
                      <a:pt x="1344" y="2064"/>
                      <a:pt x="1440" y="1728"/>
                    </a:cubicBezTo>
                    <a:cubicBezTo>
                      <a:pt x="1536" y="1392"/>
                      <a:pt x="1704" y="696"/>
                      <a:pt x="1872"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3" name="Text Box 12"/>
              <p:cNvSpPr txBox="1">
                <a:spLocks noChangeArrowheads="1"/>
              </p:cNvSpPr>
              <p:nvPr/>
            </p:nvSpPr>
            <p:spPr bwMode="auto">
              <a:xfrm>
                <a:off x="9360" y="8352"/>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200" b="1" smtClean="0">
                    <a:solidFill>
                      <a:prstClr val="black"/>
                    </a:solidFill>
                    <a:latin typeface="Arial" panose="020B0604020202020204" pitchFamily="34" charset="0"/>
                  </a:rPr>
                  <a:t>V</a:t>
                </a:r>
                <a:r>
                  <a:rPr lang="tr-TR" altLang="tr-TR" sz="1200" b="1" baseline="-25000" smtClean="0">
                    <a:solidFill>
                      <a:prstClr val="black"/>
                    </a:solidFill>
                    <a:latin typeface="Arial" panose="020B0604020202020204" pitchFamily="34" charset="0"/>
                  </a:rPr>
                  <a:t>D</a:t>
                </a:r>
                <a:endParaRPr lang="tr-TR" altLang="tr-TR" smtClean="0">
                  <a:solidFill>
                    <a:prstClr val="black"/>
                  </a:solidFill>
                  <a:latin typeface="Arial" panose="020B0604020202020204" pitchFamily="34" charset="0"/>
                </a:endParaRPr>
              </a:p>
            </p:txBody>
          </p:sp>
          <p:sp>
            <p:nvSpPr>
              <p:cNvPr id="14" name="Text Box 13"/>
              <p:cNvSpPr txBox="1">
                <a:spLocks noChangeArrowheads="1"/>
              </p:cNvSpPr>
              <p:nvPr/>
            </p:nvSpPr>
            <p:spPr bwMode="auto">
              <a:xfrm>
                <a:off x="6480" y="576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200" b="1" smtClean="0">
                    <a:solidFill>
                      <a:prstClr val="black"/>
                    </a:solidFill>
                    <a:latin typeface="Arial" panose="020B0604020202020204" pitchFamily="34" charset="0"/>
                  </a:rPr>
                  <a:t>I</a:t>
                </a:r>
                <a:r>
                  <a:rPr lang="tr-TR" altLang="tr-TR" sz="1200" b="1" baseline="-25000" smtClean="0">
                    <a:solidFill>
                      <a:prstClr val="black"/>
                    </a:solidFill>
                    <a:latin typeface="Arial" panose="020B0604020202020204" pitchFamily="34" charset="0"/>
                  </a:rPr>
                  <a:t>D</a:t>
                </a:r>
                <a:endParaRPr lang="tr-TR" altLang="tr-TR" smtClean="0">
                  <a:solidFill>
                    <a:prstClr val="black"/>
                  </a:solidFill>
                  <a:latin typeface="Arial" panose="020B0604020202020204" pitchFamily="34" charset="0"/>
                </a:endParaRPr>
              </a:p>
            </p:txBody>
          </p:sp>
          <p:sp>
            <p:nvSpPr>
              <p:cNvPr id="15" name="Text Box 14"/>
              <p:cNvSpPr txBox="1">
                <a:spLocks noChangeArrowheads="1"/>
              </p:cNvSpPr>
              <p:nvPr/>
            </p:nvSpPr>
            <p:spPr bwMode="auto">
              <a:xfrm>
                <a:off x="7056" y="8784"/>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b="1" smtClean="0">
                    <a:solidFill>
                      <a:prstClr val="black"/>
                    </a:solidFill>
                    <a:latin typeface="Arial" panose="020B0604020202020204" pitchFamily="34" charset="0"/>
                  </a:rPr>
                  <a:t>0.7 V (Si)</a:t>
                </a:r>
              </a:p>
              <a:p>
                <a:pPr eaLnBrk="0" fontAlgn="base" hangingPunct="0">
                  <a:spcBef>
                    <a:spcPct val="0"/>
                  </a:spcBef>
                  <a:spcAft>
                    <a:spcPts val="800"/>
                  </a:spcAft>
                </a:pPr>
                <a:r>
                  <a:rPr lang="tr-TR" altLang="tr-TR" sz="1100" b="1" smtClean="0">
                    <a:solidFill>
                      <a:prstClr val="black"/>
                    </a:solidFill>
                    <a:latin typeface="Arial" panose="020B0604020202020204" pitchFamily="34" charset="0"/>
                  </a:rPr>
                  <a:t>0.3 V (Ge)</a:t>
                </a:r>
                <a:endParaRPr lang="tr-TR" altLang="tr-TR" smtClean="0">
                  <a:solidFill>
                    <a:prstClr val="black"/>
                  </a:solidFill>
                  <a:latin typeface="Arial" panose="020B0604020202020204" pitchFamily="34" charset="0"/>
                </a:endParaRPr>
              </a:p>
            </p:txBody>
          </p:sp>
          <p:sp>
            <p:nvSpPr>
              <p:cNvPr id="16" name="Text Box 15"/>
              <p:cNvSpPr txBox="1">
                <a:spLocks noChangeArrowheads="1"/>
              </p:cNvSpPr>
              <p:nvPr/>
            </p:nvSpPr>
            <p:spPr bwMode="auto">
              <a:xfrm>
                <a:off x="3888" y="792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b="1" smtClean="0">
                    <a:solidFill>
                      <a:prstClr val="black"/>
                    </a:solidFill>
                    <a:latin typeface="Arial" panose="020B0604020202020204" pitchFamily="34" charset="0"/>
                  </a:rPr>
                  <a:t>V</a:t>
                </a:r>
                <a:r>
                  <a:rPr lang="tr-TR" altLang="tr-TR" sz="1100" b="1" baseline="-25000" smtClean="0">
                    <a:solidFill>
                      <a:prstClr val="black"/>
                    </a:solidFill>
                    <a:latin typeface="Arial" panose="020B0604020202020204" pitchFamily="34" charset="0"/>
                  </a:rPr>
                  <a:t>BR</a:t>
                </a:r>
                <a:endParaRPr lang="tr-TR" altLang="tr-TR" smtClean="0">
                  <a:solidFill>
                    <a:prstClr val="black"/>
                  </a:solidFill>
                  <a:latin typeface="Arial" panose="020B0604020202020204" pitchFamily="34" charset="0"/>
                </a:endParaRPr>
              </a:p>
            </p:txBody>
          </p:sp>
          <p:sp>
            <p:nvSpPr>
              <p:cNvPr id="17" name="Text Box 16"/>
              <p:cNvSpPr txBox="1">
                <a:spLocks noChangeArrowheads="1"/>
              </p:cNvSpPr>
              <p:nvPr/>
            </p:nvSpPr>
            <p:spPr bwMode="auto">
              <a:xfrm>
                <a:off x="1872" y="9504"/>
                <a:ext cx="2304"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smtClean="0">
                    <a:solidFill>
                      <a:prstClr val="black"/>
                    </a:solidFill>
                    <a:latin typeface="Arial" panose="020B0604020202020204" pitchFamily="34" charset="0"/>
                  </a:rPr>
                  <a:t>Ters Polarma Bölgesi</a:t>
                </a:r>
                <a:endParaRPr lang="tr-TR" altLang="tr-TR" smtClean="0">
                  <a:solidFill>
                    <a:prstClr val="black"/>
                  </a:solidFill>
                  <a:latin typeface="Arial" panose="020B0604020202020204" pitchFamily="34" charset="0"/>
                </a:endParaRPr>
              </a:p>
            </p:txBody>
          </p:sp>
          <p:sp>
            <p:nvSpPr>
              <p:cNvPr id="18" name="Text Box 17"/>
              <p:cNvSpPr txBox="1">
                <a:spLocks noChangeArrowheads="1"/>
              </p:cNvSpPr>
              <p:nvPr/>
            </p:nvSpPr>
            <p:spPr bwMode="auto">
              <a:xfrm>
                <a:off x="8208" y="7056"/>
                <a:ext cx="244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smtClean="0">
                    <a:solidFill>
                      <a:prstClr val="black"/>
                    </a:solidFill>
                    <a:latin typeface="Arial" panose="020B0604020202020204" pitchFamily="34" charset="0"/>
                  </a:rPr>
                  <a:t>Doğru Polarma Bölgesi</a:t>
                </a:r>
                <a:endParaRPr lang="tr-TR" altLang="tr-TR" smtClean="0">
                  <a:solidFill>
                    <a:prstClr val="black"/>
                  </a:solidFill>
                  <a:latin typeface="Arial" panose="020B0604020202020204" pitchFamily="34" charset="0"/>
                </a:endParaRPr>
              </a:p>
            </p:txBody>
          </p:sp>
        </p:grpSp>
      </p:grpSp>
      <p:sp>
        <p:nvSpPr>
          <p:cNvPr id="19" name="TextBox 18"/>
          <p:cNvSpPr txBox="1"/>
          <p:nvPr/>
        </p:nvSpPr>
        <p:spPr>
          <a:xfrm>
            <a:off x="3334514" y="5808981"/>
            <a:ext cx="4985238"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1.22 </a:t>
            </a:r>
            <a:r>
              <a:rPr lang="en-US" dirty="0">
                <a:solidFill>
                  <a:prstClr val="black"/>
                </a:solidFill>
              </a:rPr>
              <a:t> </a:t>
            </a:r>
            <a:r>
              <a:rPr lang="en-US" dirty="0" err="1">
                <a:solidFill>
                  <a:prstClr val="black"/>
                </a:solidFill>
              </a:rPr>
              <a:t>Bir</a:t>
            </a:r>
            <a:r>
              <a:rPr lang="en-US" dirty="0">
                <a:solidFill>
                  <a:prstClr val="black"/>
                </a:solidFill>
              </a:rPr>
              <a:t> </a:t>
            </a:r>
            <a:r>
              <a:rPr lang="en-US" dirty="0" err="1">
                <a:solidFill>
                  <a:prstClr val="black"/>
                </a:solidFill>
              </a:rPr>
              <a:t>diyodun</a:t>
            </a:r>
            <a:r>
              <a:rPr lang="en-US" dirty="0">
                <a:solidFill>
                  <a:prstClr val="black"/>
                </a:solidFill>
              </a:rPr>
              <a:t> (I –V) </a:t>
            </a:r>
            <a:r>
              <a:rPr lang="en-US" dirty="0" smtClean="0">
                <a:solidFill>
                  <a:prstClr val="black"/>
                </a:solidFill>
              </a:rPr>
              <a:t> </a:t>
            </a:r>
            <a:r>
              <a:rPr lang="en-US" dirty="0" err="1">
                <a:solidFill>
                  <a:prstClr val="black"/>
                </a:solidFill>
              </a:rPr>
              <a:t>karakteristiği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6484702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70456"/>
            <a:ext cx="11037194" cy="4093428"/>
          </a:xfrm>
          <a:prstGeom prst="rect">
            <a:avLst/>
          </a:prstGeom>
          <a:noFill/>
        </p:spPr>
        <p:txBody>
          <a:bodyPr wrap="square" rtlCol="0">
            <a:spAutoFit/>
          </a:bodyPr>
          <a:lstStyle/>
          <a:p>
            <a:pPr algn="just"/>
            <a:r>
              <a:rPr lang="en-US" sz="2000" dirty="0" err="1">
                <a:solidFill>
                  <a:prstClr val="black"/>
                </a:solidFill>
              </a:rPr>
              <a:t>Bir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polarlandığı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edilen</a:t>
            </a:r>
            <a:r>
              <a:rPr lang="en-US" sz="2000" dirty="0">
                <a:solidFill>
                  <a:prstClr val="black"/>
                </a:solidFill>
              </a:rPr>
              <a:t> (I –V) </a:t>
            </a:r>
            <a:r>
              <a:rPr lang="en-US" sz="2000" dirty="0" err="1">
                <a:solidFill>
                  <a:prstClr val="black"/>
                </a:solidFill>
              </a:rPr>
              <a:t>karakteristiği</a:t>
            </a:r>
            <a:r>
              <a:rPr lang="en-US" sz="2000" dirty="0">
                <a:solidFill>
                  <a:prstClr val="black"/>
                </a:solidFill>
              </a:rPr>
              <a:t> </a:t>
            </a:r>
            <a:r>
              <a:rPr lang="en-US" sz="2000" dirty="0" err="1">
                <a:solidFill>
                  <a:prstClr val="black"/>
                </a:solidFill>
              </a:rPr>
              <a:t>Şekil</a:t>
            </a:r>
            <a:r>
              <a:rPr lang="en-US" sz="2000" dirty="0">
                <a:solidFill>
                  <a:prstClr val="black"/>
                </a:solidFill>
              </a:rPr>
              <a:t> 1.22de </a:t>
            </a:r>
            <a:r>
              <a:rPr lang="en-US" sz="2000" dirty="0" err="1">
                <a:solidFill>
                  <a:prstClr val="black"/>
                </a:solidFill>
              </a:rPr>
              <a:t>gösterilmiştir</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eğriyi</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etmek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Şekil</a:t>
            </a:r>
            <a:r>
              <a:rPr lang="en-US" sz="2000" dirty="0">
                <a:solidFill>
                  <a:prstClr val="black"/>
                </a:solidFill>
              </a:rPr>
              <a:t> 1.23 de </a:t>
            </a:r>
            <a:r>
              <a:rPr lang="en-US" sz="2000" dirty="0" err="1">
                <a:solidFill>
                  <a:prstClr val="black"/>
                </a:solidFill>
              </a:rPr>
              <a:t>gösterilmektedir</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err="1" smtClean="0">
                <a:solidFill>
                  <a:prstClr val="black"/>
                </a:solidFill>
              </a:rPr>
              <a:t>Devrenin</a:t>
            </a:r>
            <a:r>
              <a:rPr lang="en-US" sz="2000" dirty="0" smtClean="0">
                <a:solidFill>
                  <a:prstClr val="black"/>
                </a:solidFill>
              </a:rPr>
              <a:t> </a:t>
            </a:r>
            <a:r>
              <a:rPr lang="en-US" sz="2000" dirty="0">
                <a:solidFill>
                  <a:prstClr val="black"/>
                </a:solidFill>
              </a:rPr>
              <a:t>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yavaş</a:t>
            </a:r>
            <a:r>
              <a:rPr lang="en-US" sz="2000" dirty="0">
                <a:solidFill>
                  <a:prstClr val="black"/>
                </a:solidFill>
              </a:rPr>
              <a:t> </a:t>
            </a:r>
            <a:r>
              <a:rPr lang="en-US" sz="2000" dirty="0" err="1">
                <a:solidFill>
                  <a:prstClr val="black"/>
                </a:solidFill>
              </a:rPr>
              <a:t>yavaş</a:t>
            </a:r>
            <a:r>
              <a:rPr lang="en-US" sz="2000" dirty="0">
                <a:solidFill>
                  <a:prstClr val="black"/>
                </a:solidFill>
              </a:rPr>
              <a:t> </a:t>
            </a:r>
            <a:r>
              <a:rPr lang="en-US" sz="2000" dirty="0" err="1">
                <a:solidFill>
                  <a:prstClr val="black"/>
                </a:solidFill>
              </a:rPr>
              <a:t>arttırdığımızı</a:t>
            </a:r>
            <a:r>
              <a:rPr lang="en-US" sz="2000" dirty="0">
                <a:solidFill>
                  <a:prstClr val="black"/>
                </a:solidFill>
              </a:rPr>
              <a:t> </a:t>
            </a:r>
            <a:r>
              <a:rPr lang="en-US" sz="2000" dirty="0" err="1">
                <a:solidFill>
                  <a:prstClr val="black"/>
                </a:solidFill>
              </a:rPr>
              <a:t>kabul</a:t>
            </a:r>
            <a:r>
              <a:rPr lang="en-US" sz="2000" dirty="0">
                <a:solidFill>
                  <a:prstClr val="black"/>
                </a:solidFill>
              </a:rPr>
              <a:t> </a:t>
            </a:r>
            <a:r>
              <a:rPr lang="en-US" sz="2000" dirty="0" err="1">
                <a:solidFill>
                  <a:prstClr val="black"/>
                </a:solidFill>
              </a:rPr>
              <a:t>edelim</a:t>
            </a:r>
            <a:r>
              <a:rPr lang="en-US" sz="2000" dirty="0">
                <a:solidFill>
                  <a:prstClr val="black"/>
                </a:solidFill>
              </a:rPr>
              <a:t>. E </a:t>
            </a:r>
            <a:r>
              <a:rPr lang="en-US" sz="2000" dirty="0" err="1">
                <a:solidFill>
                  <a:prstClr val="black"/>
                </a:solidFill>
              </a:rPr>
              <a:t>geriliminin</a:t>
            </a:r>
            <a:r>
              <a:rPr lang="en-US" sz="2000" dirty="0">
                <a:solidFill>
                  <a:prstClr val="black"/>
                </a:solidFill>
              </a:rPr>
              <a:t> 0V </a:t>
            </a:r>
            <a:r>
              <a:rPr lang="en-US" sz="2000" dirty="0" err="1">
                <a:solidFill>
                  <a:prstClr val="black"/>
                </a:solidFill>
              </a:rPr>
              <a:t>olduğunda</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 </a:t>
            </a:r>
            <a:r>
              <a:rPr lang="en-US" sz="2000" dirty="0" err="1">
                <a:solidFill>
                  <a:prstClr val="black"/>
                </a:solidFill>
              </a:rPr>
              <a:t>gerilimi</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dirty="0" err="1">
                <a:solidFill>
                  <a:prstClr val="black"/>
                </a:solidFill>
              </a:rPr>
              <a:t>sıfır</a:t>
            </a:r>
            <a:r>
              <a:rPr lang="en-US" sz="2000" dirty="0">
                <a:solidFill>
                  <a:prstClr val="black"/>
                </a:solidFill>
              </a:rPr>
              <a:t> </a:t>
            </a:r>
            <a:r>
              <a:rPr lang="en-US" sz="2000" dirty="0" err="1">
                <a:solidFill>
                  <a:prstClr val="black"/>
                </a:solidFill>
              </a:rPr>
              <a:t>olacaktır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a:t>
            </a:r>
            <a:r>
              <a:rPr lang="en-US" sz="2000" dirty="0">
                <a:solidFill>
                  <a:prstClr val="black"/>
                </a:solidFill>
              </a:rPr>
              <a:t> </a:t>
            </a:r>
            <a:r>
              <a:rPr lang="en-US" sz="2000" dirty="0" err="1">
                <a:solidFill>
                  <a:prstClr val="black"/>
                </a:solidFill>
              </a:rPr>
              <a:t>yavaşça</a:t>
            </a:r>
            <a:r>
              <a:rPr lang="en-US" sz="2000" dirty="0">
                <a:solidFill>
                  <a:prstClr val="black"/>
                </a:solidFill>
              </a:rPr>
              <a:t> </a:t>
            </a:r>
            <a:r>
              <a:rPr lang="en-US" sz="2000" dirty="0" err="1">
                <a:solidFill>
                  <a:prstClr val="black"/>
                </a:solidFill>
              </a:rPr>
              <a:t>artırdığımızda</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az</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artacaktır</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 </a:t>
            </a:r>
            <a:r>
              <a:rPr lang="en-US" sz="2000" dirty="0" err="1">
                <a:solidFill>
                  <a:prstClr val="black"/>
                </a:solidFill>
              </a:rPr>
              <a:t>gerilimi</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dirty="0" err="1">
                <a:solidFill>
                  <a:prstClr val="black"/>
                </a:solidFill>
              </a:rPr>
              <a:t>engel</a:t>
            </a:r>
            <a:r>
              <a:rPr lang="en-US" sz="2000" dirty="0">
                <a:solidFill>
                  <a:prstClr val="black"/>
                </a:solidFill>
              </a:rPr>
              <a:t> </a:t>
            </a:r>
            <a:r>
              <a:rPr lang="en-US" sz="2000" dirty="0" err="1">
                <a:solidFill>
                  <a:prstClr val="black"/>
                </a:solidFill>
              </a:rPr>
              <a:t>gerilimini</a:t>
            </a:r>
            <a:r>
              <a:rPr lang="en-US" sz="2000" dirty="0">
                <a:solidFill>
                  <a:prstClr val="black"/>
                </a:solidFill>
              </a:rPr>
              <a:t> </a:t>
            </a:r>
            <a:r>
              <a:rPr lang="en-US" sz="2000" dirty="0" err="1">
                <a:solidFill>
                  <a:prstClr val="black"/>
                </a:solidFill>
              </a:rPr>
              <a:t>aşacak</a:t>
            </a:r>
            <a:r>
              <a:rPr lang="en-US" sz="2000" dirty="0">
                <a:solidFill>
                  <a:prstClr val="black"/>
                </a:solidFill>
              </a:rPr>
              <a:t> </a:t>
            </a:r>
            <a:r>
              <a:rPr lang="en-US" sz="2000" dirty="0" err="1">
                <a:solidFill>
                  <a:prstClr val="black"/>
                </a:solidFill>
              </a:rPr>
              <a:t>büyüklükte</a:t>
            </a:r>
            <a:r>
              <a:rPr lang="en-US" sz="2000" dirty="0">
                <a:solidFill>
                  <a:prstClr val="black"/>
                </a:solidFill>
              </a:rPr>
              <a:t> </a:t>
            </a:r>
            <a:r>
              <a:rPr lang="en-US" sz="2000" dirty="0" err="1">
                <a:solidFill>
                  <a:prstClr val="black"/>
                </a:solidFill>
              </a:rPr>
              <a:t>olduğu</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a:solidFill>
                  <a:prstClr val="black"/>
                </a:solidFill>
              </a:rPr>
              <a:t>I</a:t>
            </a:r>
            <a:r>
              <a:rPr lang="en-US" sz="2000" b="1" baseline="-25000" dirty="0">
                <a:solidFill>
                  <a:prstClr val="black"/>
                </a:solidFill>
              </a:rPr>
              <a:t>D </a:t>
            </a:r>
            <a:r>
              <a:rPr lang="en-US" sz="2000" dirty="0" err="1">
                <a:solidFill>
                  <a:prstClr val="black"/>
                </a:solidFill>
              </a:rPr>
              <a:t>ani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yükselmeye</a:t>
            </a:r>
            <a:r>
              <a:rPr lang="en-US" sz="2000" dirty="0">
                <a:solidFill>
                  <a:prstClr val="black"/>
                </a:solidFill>
              </a:rPr>
              <a:t> </a:t>
            </a:r>
            <a:r>
              <a:rPr lang="en-US" sz="2000" dirty="0" err="1">
                <a:solidFill>
                  <a:prstClr val="black"/>
                </a:solidFill>
              </a:rPr>
              <a:t>başlar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ani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yükselmeye</a:t>
            </a:r>
            <a:r>
              <a:rPr lang="en-US" sz="2000" dirty="0">
                <a:solidFill>
                  <a:prstClr val="black"/>
                </a:solidFill>
              </a:rPr>
              <a:t> </a:t>
            </a:r>
            <a:r>
              <a:rPr lang="en-US" sz="2000" dirty="0" err="1">
                <a:solidFill>
                  <a:prstClr val="black"/>
                </a:solidFill>
              </a:rPr>
              <a:t>başladığı</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değerine</a:t>
            </a:r>
            <a:r>
              <a:rPr lang="en-US" sz="2000" dirty="0">
                <a:solidFill>
                  <a:prstClr val="black"/>
                </a:solidFill>
              </a:rPr>
              <a:t> </a:t>
            </a:r>
            <a:r>
              <a:rPr lang="en-US" sz="2000" b="1" dirty="0" err="1">
                <a:solidFill>
                  <a:prstClr val="black"/>
                </a:solidFill>
              </a:rPr>
              <a:t>eşik</a:t>
            </a:r>
            <a:r>
              <a:rPr lang="en-US" sz="2000" b="1" dirty="0">
                <a:solidFill>
                  <a:prstClr val="black"/>
                </a:solidFill>
              </a:rPr>
              <a:t> </a:t>
            </a:r>
            <a:r>
              <a:rPr lang="en-US" sz="2000" b="1" dirty="0" err="1">
                <a:solidFill>
                  <a:prstClr val="black"/>
                </a:solidFill>
              </a:rPr>
              <a:t>gerilimi</a:t>
            </a:r>
            <a:r>
              <a:rPr lang="en-US" sz="2000" b="1" dirty="0">
                <a:solidFill>
                  <a:prstClr val="black"/>
                </a:solidFill>
              </a:rPr>
              <a:t> </a:t>
            </a:r>
            <a:r>
              <a:rPr lang="en-US" sz="2000" dirty="0" err="1">
                <a:solidFill>
                  <a:prstClr val="black"/>
                </a:solidFill>
              </a:rPr>
              <a:t>denir</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smtClean="0">
                <a:solidFill>
                  <a:prstClr val="black"/>
                </a:solidFill>
              </a:rPr>
              <a:t>Bu </a:t>
            </a:r>
            <a:r>
              <a:rPr lang="en-US" sz="2000" dirty="0" err="1">
                <a:solidFill>
                  <a:prstClr val="black"/>
                </a:solidFill>
              </a:rPr>
              <a:t>gerilim</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örnek</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Germanyum</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yaklaşık</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=0,3V, </a:t>
            </a:r>
            <a:r>
              <a:rPr lang="en-US" sz="2000" dirty="0" err="1">
                <a:solidFill>
                  <a:prstClr val="black"/>
                </a:solidFill>
              </a:rPr>
              <a:t>Silisyum</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yaklaşık</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=0,7V </a:t>
            </a:r>
            <a:r>
              <a:rPr lang="en-US" sz="2000" dirty="0" err="1">
                <a:solidFill>
                  <a:prstClr val="black"/>
                </a:solidFill>
              </a:rPr>
              <a:t>kadardır</a:t>
            </a:r>
            <a:r>
              <a:rPr lang="en-US" sz="2000" dirty="0">
                <a:solidFill>
                  <a:prstClr val="black"/>
                </a:solidFill>
              </a:rPr>
              <a:t>. E </a:t>
            </a:r>
            <a:r>
              <a:rPr lang="en-US" sz="2000" dirty="0" err="1">
                <a:solidFill>
                  <a:prstClr val="black"/>
                </a:solidFill>
              </a:rPr>
              <a:t>geriliminin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artırılırsa</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baseline="-25000" dirty="0">
                <a:solidFill>
                  <a:prstClr val="black"/>
                </a:solidFill>
              </a:rPr>
              <a:t> </a:t>
            </a:r>
            <a:r>
              <a:rPr lang="en-US" sz="2000" dirty="0" err="1">
                <a:solidFill>
                  <a:prstClr val="black"/>
                </a:solidFill>
              </a:rPr>
              <a:t>geriliminin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ayni</a:t>
            </a:r>
            <a:r>
              <a:rPr lang="en-US" sz="2000" dirty="0">
                <a:solidFill>
                  <a:prstClr val="black"/>
                </a:solidFill>
              </a:rPr>
              <a:t> </a:t>
            </a:r>
            <a:r>
              <a:rPr lang="en-US" sz="2000" dirty="0" err="1">
                <a:solidFill>
                  <a:prstClr val="black"/>
                </a:solidFill>
              </a:rPr>
              <a:t>değerde</a:t>
            </a:r>
            <a:r>
              <a:rPr lang="en-US" sz="2000" dirty="0">
                <a:solidFill>
                  <a:prstClr val="black"/>
                </a:solidFill>
              </a:rPr>
              <a:t> </a:t>
            </a:r>
            <a:r>
              <a:rPr lang="en-US" sz="2000" dirty="0" err="1">
                <a:solidFill>
                  <a:prstClr val="black"/>
                </a:solidFill>
              </a:rPr>
              <a:t>kalacağından</a:t>
            </a:r>
            <a:r>
              <a:rPr lang="en-US" sz="2000" dirty="0">
                <a:solidFill>
                  <a:prstClr val="black"/>
                </a:solidFill>
              </a:rPr>
              <a:t>, </a:t>
            </a:r>
            <a:r>
              <a:rPr lang="en-US" sz="2000" dirty="0" err="1">
                <a:solidFill>
                  <a:prstClr val="black"/>
                </a:solidFill>
              </a:rPr>
              <a:t>devreden</a:t>
            </a:r>
            <a:r>
              <a:rPr lang="en-US" sz="2000" dirty="0">
                <a:solidFill>
                  <a:prstClr val="black"/>
                </a:solidFill>
              </a:rPr>
              <a:t> </a:t>
            </a:r>
            <a:r>
              <a:rPr lang="en-US" sz="2000" dirty="0" err="1">
                <a:solidFill>
                  <a:prstClr val="black"/>
                </a:solidFill>
              </a:rPr>
              <a:t>akan</a:t>
            </a:r>
            <a:r>
              <a:rPr lang="en-US" sz="2000" dirty="0">
                <a:solidFill>
                  <a:prstClr val="black"/>
                </a:solidFill>
              </a:rPr>
              <a:t> </a:t>
            </a:r>
            <a:r>
              <a:rPr lang="en-US" sz="2000" b="1" dirty="0">
                <a:solidFill>
                  <a:prstClr val="black"/>
                </a:solidFill>
              </a:rPr>
              <a:t>I</a:t>
            </a:r>
            <a:r>
              <a:rPr lang="en-US" sz="2000" b="1" baseline="-25000" dirty="0">
                <a:solidFill>
                  <a:prstClr val="black"/>
                </a:solidFill>
              </a:rPr>
              <a:t>D </a:t>
            </a:r>
            <a:r>
              <a:rPr lang="en-US" sz="2000" dirty="0" err="1">
                <a:solidFill>
                  <a:prstClr val="black"/>
                </a:solidFill>
              </a:rPr>
              <a:t>akımının</a:t>
            </a:r>
            <a:r>
              <a:rPr lang="en-US" sz="2000" dirty="0">
                <a:solidFill>
                  <a:prstClr val="black"/>
                </a:solidFill>
              </a:rPr>
              <a:t> </a:t>
            </a:r>
            <a:r>
              <a:rPr lang="en-US" sz="2000" dirty="0" err="1">
                <a:solidFill>
                  <a:prstClr val="black"/>
                </a:solidFill>
              </a:rPr>
              <a:t>değeri</a:t>
            </a:r>
            <a:r>
              <a:rPr lang="en-US" sz="2000" b="1" dirty="0">
                <a:solidFill>
                  <a:prstClr val="black"/>
                </a:solidFill>
              </a:rPr>
              <a:t> </a:t>
            </a:r>
            <a:r>
              <a:rPr lang="en-US" sz="2000" dirty="0" err="1">
                <a:solidFill>
                  <a:prstClr val="black"/>
                </a:solidFill>
              </a:rPr>
              <a:t>artacaktır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spTree>
    <p:extLst>
      <p:ext uri="{BB962C8B-B14F-4D97-AF65-F5344CB8AC3E}">
        <p14:creationId xmlns:p14="http://schemas.microsoft.com/office/powerpoint/2010/main" val="25720067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9" y="107328"/>
            <a:ext cx="10728102" cy="6562691"/>
          </a:xfrm>
          <a:prstGeom prst="rect">
            <a:avLst/>
          </a:prstGeom>
        </p:spPr>
      </p:pic>
    </p:spTree>
    <p:extLst>
      <p:ext uri="{BB962C8B-B14F-4D97-AF65-F5344CB8AC3E}">
        <p14:creationId xmlns:p14="http://schemas.microsoft.com/office/powerpoint/2010/main" val="36454665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96214"/>
            <a:ext cx="10869769" cy="4093428"/>
          </a:xfrm>
          <a:prstGeom prst="rect">
            <a:avLst/>
          </a:prstGeom>
          <a:noFill/>
        </p:spPr>
        <p:txBody>
          <a:bodyPr wrap="square" rtlCol="0">
            <a:spAutoFit/>
          </a:bodyPr>
          <a:lstStyle/>
          <a:p>
            <a:pPr algn="just"/>
            <a:r>
              <a:rPr lang="en-US" sz="2000" dirty="0" err="1">
                <a:solidFill>
                  <a:prstClr val="black"/>
                </a:solidFill>
              </a:rPr>
              <a:t>Ters</a:t>
            </a:r>
            <a:r>
              <a:rPr lang="en-US" sz="2000" dirty="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eğriyi</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etmek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Şekil</a:t>
            </a:r>
            <a:r>
              <a:rPr lang="en-US" sz="2000" dirty="0">
                <a:solidFill>
                  <a:prstClr val="black"/>
                </a:solidFill>
              </a:rPr>
              <a:t> 1.24 de </a:t>
            </a:r>
            <a:r>
              <a:rPr lang="en-US" sz="2000" dirty="0" err="1">
                <a:solidFill>
                  <a:prstClr val="black"/>
                </a:solidFill>
              </a:rPr>
              <a:t>gösterilmektedir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biaslandığı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pratikte</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geçirmez</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kabul</a:t>
            </a:r>
            <a:r>
              <a:rPr lang="en-US" sz="2000" dirty="0">
                <a:solidFill>
                  <a:prstClr val="black"/>
                </a:solidFill>
              </a:rPr>
              <a:t> </a:t>
            </a:r>
            <a:r>
              <a:rPr lang="en-US" sz="2000" dirty="0" err="1">
                <a:solidFill>
                  <a:prstClr val="black"/>
                </a:solidFill>
              </a:rPr>
              <a:t>edilir</a:t>
            </a:r>
            <a:r>
              <a:rPr lang="en-US" sz="2000" dirty="0">
                <a:solidFill>
                  <a:prstClr val="black"/>
                </a:solidFill>
              </a:rPr>
              <a:t>. </a:t>
            </a:r>
            <a:r>
              <a:rPr lang="en-US" sz="2000" dirty="0" err="1">
                <a:solidFill>
                  <a:prstClr val="black"/>
                </a:solidFill>
              </a:rPr>
              <a:t>Gerçekte</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diyodun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kristal</a:t>
            </a:r>
            <a:r>
              <a:rPr lang="en-US" sz="2000" dirty="0">
                <a:solidFill>
                  <a:prstClr val="black"/>
                </a:solidFill>
              </a:rPr>
              <a:t> </a:t>
            </a:r>
            <a:r>
              <a:rPr lang="en-US" sz="2000" dirty="0" err="1">
                <a:solidFill>
                  <a:prstClr val="black"/>
                </a:solidFill>
              </a:rPr>
              <a:t>yapının</a:t>
            </a:r>
            <a:r>
              <a:rPr lang="en-US" sz="2000" dirty="0">
                <a:solidFill>
                  <a:prstClr val="black"/>
                </a:solidFill>
              </a:rPr>
              <a:t> </a:t>
            </a:r>
            <a:r>
              <a:rPr lang="en-US" sz="2000" dirty="0" err="1">
                <a:solidFill>
                  <a:prstClr val="black"/>
                </a:solidFill>
              </a:rPr>
              <a:t>sahip</a:t>
            </a:r>
            <a:r>
              <a:rPr lang="en-US" sz="2000" dirty="0">
                <a:solidFill>
                  <a:prstClr val="black"/>
                </a:solidFill>
              </a:rPr>
              <a:t> </a:t>
            </a:r>
            <a:r>
              <a:rPr lang="en-US" sz="2000" dirty="0" err="1">
                <a:solidFill>
                  <a:prstClr val="black"/>
                </a:solidFill>
              </a:rPr>
              <a:t>olduğu</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sızıntı</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dirty="0" err="1">
                <a:solidFill>
                  <a:prstClr val="black"/>
                </a:solidFill>
              </a:rPr>
              <a:t>akar</a:t>
            </a:r>
            <a:r>
              <a:rPr lang="en-US" sz="2000" dirty="0">
                <a:solidFill>
                  <a:prstClr val="black"/>
                </a:solidFill>
              </a:rPr>
              <a:t>. </a:t>
            </a:r>
            <a:r>
              <a:rPr lang="en-US" sz="2000" dirty="0" err="1">
                <a:solidFill>
                  <a:prstClr val="black"/>
                </a:solidFill>
              </a:rPr>
              <a:t>Şekil</a:t>
            </a:r>
            <a:r>
              <a:rPr lang="en-US" sz="2000" dirty="0">
                <a:solidFill>
                  <a:prstClr val="black"/>
                </a:solidFill>
              </a:rPr>
              <a:t> 1.22 de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fazlaca</a:t>
            </a:r>
            <a:r>
              <a:rPr lang="en-US" sz="2000" dirty="0">
                <a:solidFill>
                  <a:prstClr val="black"/>
                </a:solidFill>
              </a:rPr>
              <a:t> </a:t>
            </a:r>
            <a:r>
              <a:rPr lang="en-US" sz="2000" dirty="0" err="1">
                <a:solidFill>
                  <a:prstClr val="black"/>
                </a:solidFill>
              </a:rPr>
              <a:t>yükseltilip</a:t>
            </a:r>
            <a:r>
              <a:rPr lang="en-US" sz="2000" dirty="0">
                <a:solidFill>
                  <a:prstClr val="black"/>
                </a:solidFill>
              </a:rPr>
              <a:t> V</a:t>
            </a:r>
            <a:r>
              <a:rPr lang="en-US" sz="2000" b="1" baseline="-25000" dirty="0">
                <a:solidFill>
                  <a:prstClr val="black"/>
                </a:solidFill>
              </a:rPr>
              <a:t>BR</a:t>
            </a:r>
            <a:r>
              <a:rPr lang="en-US" sz="2000" dirty="0">
                <a:solidFill>
                  <a:prstClr val="black"/>
                </a:solidFill>
              </a:rPr>
              <a:t> </a:t>
            </a:r>
            <a:r>
              <a:rPr lang="en-US" sz="2000" dirty="0" err="1">
                <a:solidFill>
                  <a:prstClr val="black"/>
                </a:solidFill>
              </a:rPr>
              <a:t>voltajı</a:t>
            </a:r>
            <a:r>
              <a:rPr lang="en-US" sz="2000" dirty="0">
                <a:solidFill>
                  <a:prstClr val="black"/>
                </a:solidFill>
              </a:rPr>
              <a:t> </a:t>
            </a:r>
            <a:r>
              <a:rPr lang="en-US" sz="2000" dirty="0" err="1">
                <a:solidFill>
                  <a:prstClr val="black"/>
                </a:solidFill>
              </a:rPr>
              <a:t>aşıldığı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err="1">
                <a:solidFill>
                  <a:prstClr val="black"/>
                </a:solidFill>
              </a:rPr>
              <a:t>aniden</a:t>
            </a:r>
            <a:r>
              <a:rPr lang="en-US" sz="2000" b="1" dirty="0">
                <a:solidFill>
                  <a:prstClr val="black"/>
                </a:solidFill>
              </a:rPr>
              <a:t> </a:t>
            </a:r>
            <a:r>
              <a:rPr lang="en-US" sz="2000" b="1" dirty="0" err="1">
                <a:solidFill>
                  <a:prstClr val="black"/>
                </a:solidFill>
              </a:rPr>
              <a:t>ve</a:t>
            </a:r>
            <a:r>
              <a:rPr lang="en-US" sz="2000" b="1" dirty="0">
                <a:solidFill>
                  <a:prstClr val="black"/>
                </a:solidFill>
              </a:rPr>
              <a:t> </a:t>
            </a:r>
            <a:r>
              <a:rPr lang="en-US" sz="2000" b="1" dirty="0" err="1">
                <a:solidFill>
                  <a:prstClr val="black"/>
                </a:solidFill>
              </a:rPr>
              <a:t>çok</a:t>
            </a:r>
            <a:r>
              <a:rPr lang="en-US" sz="2000" b="1" dirty="0">
                <a:solidFill>
                  <a:prstClr val="black"/>
                </a:solidFill>
              </a:rPr>
              <a:t> </a:t>
            </a:r>
            <a:r>
              <a:rPr lang="en-US" sz="2000" b="1" dirty="0" err="1">
                <a:solidFill>
                  <a:prstClr val="black"/>
                </a:solidFill>
              </a:rPr>
              <a:t>fazla</a:t>
            </a:r>
            <a:r>
              <a:rPr lang="en-US" sz="2000" b="1" dirty="0">
                <a:solidFill>
                  <a:prstClr val="black"/>
                </a:solidFill>
              </a:rPr>
              <a:t> </a:t>
            </a:r>
            <a:r>
              <a:rPr lang="en-US" sz="2000" b="1" dirty="0" err="1">
                <a:solidFill>
                  <a:prstClr val="black"/>
                </a:solidFill>
              </a:rPr>
              <a:t>artar</a:t>
            </a:r>
            <a:r>
              <a:rPr lang="en-US" sz="2000" b="1" dirty="0">
                <a:solidFill>
                  <a:prstClr val="black"/>
                </a:solidFill>
              </a:rPr>
              <a:t>.</a:t>
            </a:r>
            <a:r>
              <a:rPr lang="en-US" sz="2000" dirty="0">
                <a:solidFill>
                  <a:prstClr val="black"/>
                </a:solidFill>
              </a:rPr>
              <a:t> Bu </a:t>
            </a:r>
            <a:r>
              <a:rPr lang="en-US" sz="2000" dirty="0" err="1">
                <a:solidFill>
                  <a:prstClr val="black"/>
                </a:solidFill>
              </a:rPr>
              <a:t>durumda</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b="1" dirty="0" err="1">
                <a:solidFill>
                  <a:prstClr val="black"/>
                </a:solidFill>
              </a:rPr>
              <a:t>bozulmuştur</a:t>
            </a:r>
            <a:r>
              <a:rPr lang="en-US" sz="2000" b="1" u="sng" dirty="0">
                <a:solidFill>
                  <a:prstClr val="black"/>
                </a:solidFill>
              </a:rPr>
              <a:t>.</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err="1" smtClean="0">
                <a:solidFill>
                  <a:prstClr val="black"/>
                </a:solidFill>
              </a:rPr>
              <a:t>Ters</a:t>
            </a:r>
            <a:r>
              <a:rPr lang="en-US" sz="2000" dirty="0" smtClean="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koşulu</a:t>
            </a:r>
            <a:r>
              <a:rPr lang="en-US" sz="2000" dirty="0">
                <a:solidFill>
                  <a:prstClr val="black"/>
                </a:solidFill>
              </a:rPr>
              <a:t> </a:t>
            </a:r>
            <a:r>
              <a:rPr lang="en-US" sz="2000" dirty="0" err="1">
                <a:solidFill>
                  <a:prstClr val="black"/>
                </a:solidFill>
              </a:rPr>
              <a:t>altında</a:t>
            </a:r>
            <a:r>
              <a:rPr lang="en-US" sz="2000" dirty="0">
                <a:solidFill>
                  <a:prstClr val="black"/>
                </a:solidFill>
              </a:rPr>
              <a:t>  </a:t>
            </a:r>
            <a:r>
              <a:rPr lang="en-US" sz="2000" dirty="0" err="1">
                <a:solidFill>
                  <a:prstClr val="black"/>
                </a:solidFill>
              </a:rPr>
              <a:t>diyodu</a:t>
            </a:r>
            <a:r>
              <a:rPr lang="en-US" sz="2000" dirty="0">
                <a:solidFill>
                  <a:prstClr val="black"/>
                </a:solidFill>
              </a:rPr>
              <a:t> </a:t>
            </a:r>
            <a:r>
              <a:rPr lang="en-US" sz="2000" dirty="0" err="1">
                <a:solidFill>
                  <a:prstClr val="black"/>
                </a:solidFill>
              </a:rPr>
              <a:t>bozan</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gerilime</a:t>
            </a:r>
            <a:r>
              <a:rPr lang="en-US" sz="2000" dirty="0">
                <a:solidFill>
                  <a:prstClr val="black"/>
                </a:solidFill>
              </a:rPr>
              <a:t>, </a:t>
            </a:r>
            <a:r>
              <a:rPr lang="en-US" sz="2000" b="1" dirty="0">
                <a:solidFill>
                  <a:prstClr val="black"/>
                </a:solidFill>
              </a:rPr>
              <a:t>V</a:t>
            </a:r>
            <a:r>
              <a:rPr lang="en-US" sz="2000" b="1" baseline="-25000" dirty="0">
                <a:solidFill>
                  <a:prstClr val="black"/>
                </a:solidFill>
              </a:rPr>
              <a:t>BR</a:t>
            </a:r>
            <a:r>
              <a:rPr lang="en-US" sz="2000" b="1" dirty="0">
                <a:solidFill>
                  <a:prstClr val="black"/>
                </a:solidFill>
              </a:rPr>
              <a:t>,</a:t>
            </a:r>
            <a:r>
              <a:rPr lang="en-US" sz="2000" dirty="0">
                <a:solidFill>
                  <a:prstClr val="black"/>
                </a:solidFill>
              </a:rPr>
              <a:t> </a:t>
            </a:r>
            <a:r>
              <a:rPr lang="en-US" sz="2000" b="1" dirty="0" err="1">
                <a:solidFill>
                  <a:prstClr val="black"/>
                </a:solidFill>
              </a:rPr>
              <a:t>kırılma</a:t>
            </a:r>
            <a:r>
              <a:rPr lang="en-US" sz="2000" b="1" dirty="0">
                <a:solidFill>
                  <a:prstClr val="black"/>
                </a:solidFill>
              </a:rPr>
              <a:t> </a:t>
            </a:r>
            <a:r>
              <a:rPr lang="en-US" sz="2000" b="1" dirty="0" err="1">
                <a:solidFill>
                  <a:prstClr val="black"/>
                </a:solidFill>
              </a:rPr>
              <a:t>gerilimi</a:t>
            </a:r>
            <a:r>
              <a:rPr lang="en-US" sz="2000" b="1" dirty="0">
                <a:solidFill>
                  <a:prstClr val="black"/>
                </a:solidFill>
              </a:rPr>
              <a:t> </a:t>
            </a:r>
            <a:r>
              <a:rPr lang="en-US" sz="2000" dirty="0" err="1">
                <a:solidFill>
                  <a:prstClr val="black"/>
                </a:solidFill>
              </a:rPr>
              <a:t>denir</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örnekle</a:t>
            </a:r>
            <a:r>
              <a:rPr lang="en-US" sz="2000" dirty="0">
                <a:solidFill>
                  <a:prstClr val="black"/>
                </a:solidFill>
              </a:rPr>
              <a:t> </a:t>
            </a:r>
            <a:r>
              <a:rPr lang="en-US" sz="2000" dirty="0" err="1">
                <a:solidFill>
                  <a:prstClr val="black"/>
                </a:solidFill>
              </a:rPr>
              <a:t>bunu</a:t>
            </a:r>
            <a:r>
              <a:rPr lang="en-US" sz="2000" dirty="0">
                <a:solidFill>
                  <a:prstClr val="black"/>
                </a:solidFill>
              </a:rPr>
              <a:t> </a:t>
            </a:r>
            <a:r>
              <a:rPr lang="en-US" sz="2000" dirty="0" err="1">
                <a:solidFill>
                  <a:prstClr val="black"/>
                </a:solidFill>
              </a:rPr>
              <a:t>açıklayalım</a:t>
            </a:r>
            <a:r>
              <a:rPr lang="en-US" sz="2000" dirty="0">
                <a:solidFill>
                  <a:prstClr val="black"/>
                </a:solidFill>
              </a:rPr>
              <a:t>. 1N4007 </a:t>
            </a:r>
            <a:r>
              <a:rPr lang="en-US" sz="2000" dirty="0" err="1">
                <a:solidFill>
                  <a:prstClr val="black"/>
                </a:solidFill>
              </a:rPr>
              <a:t>diyodunun</a:t>
            </a:r>
            <a:r>
              <a:rPr lang="en-US" sz="2000" dirty="0">
                <a:solidFill>
                  <a:prstClr val="black"/>
                </a:solidFill>
              </a:rPr>
              <a:t> </a:t>
            </a:r>
            <a:r>
              <a:rPr lang="en-US" sz="2000" dirty="0" err="1">
                <a:solidFill>
                  <a:prstClr val="black"/>
                </a:solidFill>
              </a:rPr>
              <a:t>kataloğuna</a:t>
            </a:r>
            <a:r>
              <a:rPr lang="en-US" sz="2000" dirty="0">
                <a:solidFill>
                  <a:prstClr val="black"/>
                </a:solidFill>
              </a:rPr>
              <a:t> </a:t>
            </a:r>
            <a:r>
              <a:rPr lang="en-US" sz="2000" dirty="0" err="1">
                <a:solidFill>
                  <a:prstClr val="black"/>
                </a:solidFill>
              </a:rPr>
              <a:t>baktığımız</a:t>
            </a:r>
            <a:r>
              <a:rPr lang="en-US" sz="2000" dirty="0">
                <a:solidFill>
                  <a:prstClr val="black"/>
                </a:solidFill>
              </a:rPr>
              <a:t> </a:t>
            </a:r>
            <a:r>
              <a:rPr lang="en-US" sz="2000" dirty="0" err="1">
                <a:solidFill>
                  <a:prstClr val="black"/>
                </a:solidFill>
              </a:rPr>
              <a:t>zaman</a:t>
            </a:r>
            <a:r>
              <a:rPr lang="en-US" sz="2000" dirty="0">
                <a:solidFill>
                  <a:prstClr val="black"/>
                </a:solidFill>
              </a:rPr>
              <a:t> 1000V </a:t>
            </a:r>
            <a:r>
              <a:rPr lang="en-US" sz="2000" dirty="0" err="1">
                <a:solidFill>
                  <a:prstClr val="black"/>
                </a:solidFill>
              </a:rPr>
              <a:t>ve</a:t>
            </a:r>
            <a:r>
              <a:rPr lang="en-US" sz="2000" dirty="0">
                <a:solidFill>
                  <a:prstClr val="black"/>
                </a:solidFill>
              </a:rPr>
              <a:t> 1Amp.değerlerini </a:t>
            </a:r>
            <a:r>
              <a:rPr lang="en-US" sz="2000" dirty="0" err="1">
                <a:solidFill>
                  <a:prstClr val="black"/>
                </a:solidFill>
              </a:rPr>
              <a:t>görürüz</a:t>
            </a:r>
            <a:r>
              <a:rPr lang="en-US" sz="2000" dirty="0">
                <a:solidFill>
                  <a:prstClr val="black"/>
                </a:solidFill>
              </a:rPr>
              <a:t>. </a:t>
            </a:r>
            <a:r>
              <a:rPr lang="en-US" sz="2000" dirty="0" err="1">
                <a:solidFill>
                  <a:prstClr val="black"/>
                </a:solidFill>
              </a:rPr>
              <a:t>Buradaki</a:t>
            </a:r>
            <a:r>
              <a:rPr lang="en-US" sz="2000" dirty="0">
                <a:solidFill>
                  <a:prstClr val="black"/>
                </a:solidFill>
              </a:rPr>
              <a:t> 1000V </a:t>
            </a:r>
            <a:r>
              <a:rPr lang="en-US" sz="2000" dirty="0" err="1">
                <a:solidFill>
                  <a:prstClr val="black"/>
                </a:solidFill>
              </a:rPr>
              <a:t>değeri</a:t>
            </a:r>
            <a:r>
              <a:rPr lang="en-US" sz="2000" dirty="0">
                <a:solidFill>
                  <a:prstClr val="black"/>
                </a:solidFill>
              </a:rPr>
              <a:t> </a:t>
            </a:r>
            <a:r>
              <a:rPr lang="en-US" sz="2000" dirty="0" err="1">
                <a:solidFill>
                  <a:prstClr val="black"/>
                </a:solidFill>
              </a:rPr>
              <a:t>uygulanabilecek</a:t>
            </a:r>
            <a:r>
              <a:rPr lang="en-US" sz="2000" dirty="0">
                <a:solidFill>
                  <a:prstClr val="black"/>
                </a:solidFill>
              </a:rPr>
              <a:t> en </a:t>
            </a:r>
            <a:r>
              <a:rPr lang="en-US" sz="2000" dirty="0" err="1">
                <a:solidFill>
                  <a:prstClr val="black"/>
                </a:solidFill>
              </a:rPr>
              <a:t>çok</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değeridir</a:t>
            </a:r>
            <a:r>
              <a:rPr lang="en-US" sz="2000" dirty="0">
                <a:solidFill>
                  <a:prstClr val="black"/>
                </a:solidFill>
              </a:rPr>
              <a:t>. Bu, </a:t>
            </a:r>
            <a:r>
              <a:rPr lang="en-US" sz="2000" dirty="0" err="1">
                <a:solidFill>
                  <a:prstClr val="black"/>
                </a:solidFill>
              </a:rPr>
              <a:t>özellikle</a:t>
            </a:r>
            <a:r>
              <a:rPr lang="en-US" sz="2000" dirty="0">
                <a:solidFill>
                  <a:prstClr val="black"/>
                </a:solidFill>
              </a:rPr>
              <a:t> </a:t>
            </a:r>
            <a:r>
              <a:rPr lang="en-US" sz="2000" dirty="0" err="1">
                <a:solidFill>
                  <a:prstClr val="black"/>
                </a:solidFill>
              </a:rPr>
              <a:t>alternatif</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uygulamalarında</a:t>
            </a:r>
            <a:r>
              <a:rPr lang="en-US" sz="2000" dirty="0">
                <a:solidFill>
                  <a:prstClr val="black"/>
                </a:solidFill>
              </a:rPr>
              <a:t> </a:t>
            </a:r>
            <a:r>
              <a:rPr lang="en-US" sz="2000" dirty="0" err="1">
                <a:solidFill>
                  <a:prstClr val="black"/>
                </a:solidFill>
              </a:rPr>
              <a:t>önem</a:t>
            </a:r>
            <a:r>
              <a:rPr lang="en-US" sz="2000" dirty="0">
                <a:solidFill>
                  <a:prstClr val="black"/>
                </a:solidFill>
              </a:rPr>
              <a:t> </a:t>
            </a:r>
            <a:r>
              <a:rPr lang="en-US" sz="2000" dirty="0" err="1">
                <a:solidFill>
                  <a:prstClr val="black"/>
                </a:solidFill>
              </a:rPr>
              <a:t>kazanır</a:t>
            </a:r>
            <a:r>
              <a:rPr lang="en-US" sz="2000" dirty="0">
                <a:solidFill>
                  <a:prstClr val="black"/>
                </a:solidFill>
              </a:rPr>
              <a:t>. </a:t>
            </a:r>
            <a:r>
              <a:rPr lang="en-US" sz="2000" dirty="0" err="1">
                <a:solidFill>
                  <a:prstClr val="black"/>
                </a:solidFill>
              </a:rPr>
              <a:t>Diyodun</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doğru</a:t>
            </a:r>
            <a:r>
              <a:rPr lang="en-US" sz="2000" dirty="0">
                <a:solidFill>
                  <a:prstClr val="black"/>
                </a:solidFill>
              </a:rPr>
              <a:t> bias </a:t>
            </a:r>
            <a:r>
              <a:rPr lang="en-US" sz="2000" dirty="0" err="1">
                <a:solidFill>
                  <a:prstClr val="black"/>
                </a:solidFill>
              </a:rPr>
              <a:t>olarak</a:t>
            </a:r>
            <a:r>
              <a:rPr lang="en-US" sz="2000" dirty="0">
                <a:solidFill>
                  <a:prstClr val="black"/>
                </a:solidFill>
              </a:rPr>
              <a:t> 1000V </a:t>
            </a:r>
            <a:r>
              <a:rPr lang="en-US" sz="2000" dirty="0" err="1">
                <a:solidFill>
                  <a:prstClr val="black"/>
                </a:solidFill>
              </a:rPr>
              <a:t>verecek</a:t>
            </a:r>
            <a:r>
              <a:rPr lang="en-US" sz="2000" dirty="0">
                <a:solidFill>
                  <a:prstClr val="black"/>
                </a:solidFill>
              </a:rPr>
              <a:t> </a:t>
            </a:r>
            <a:r>
              <a:rPr lang="en-US" sz="2000" dirty="0" err="1">
                <a:solidFill>
                  <a:prstClr val="black"/>
                </a:solidFill>
              </a:rPr>
              <a:t>olursak</a:t>
            </a:r>
            <a:r>
              <a:rPr lang="en-US" sz="2000" dirty="0">
                <a:solidFill>
                  <a:prstClr val="black"/>
                </a:solidFill>
              </a:rPr>
              <a:t> </a:t>
            </a:r>
            <a:r>
              <a:rPr lang="en-US" sz="2000" dirty="0" err="1">
                <a:solidFill>
                  <a:prstClr val="black"/>
                </a:solidFill>
              </a:rPr>
              <a:t>geriye</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kül</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duman</a:t>
            </a:r>
            <a:r>
              <a:rPr lang="en-US" sz="2000" dirty="0">
                <a:solidFill>
                  <a:prstClr val="black"/>
                </a:solidFill>
              </a:rPr>
              <a:t> </a:t>
            </a:r>
            <a:r>
              <a:rPr lang="en-US" sz="2000" dirty="0" err="1">
                <a:solidFill>
                  <a:prstClr val="black"/>
                </a:solidFill>
              </a:rPr>
              <a:t>kalacaktır</a:t>
            </a:r>
            <a:r>
              <a:rPr lang="en-US" sz="2000" dirty="0">
                <a:solidFill>
                  <a:prstClr val="black"/>
                </a:solidFill>
              </a:rPr>
              <a:t>. 1 </a:t>
            </a:r>
            <a:r>
              <a:rPr lang="en-US" sz="2000" dirty="0" err="1">
                <a:solidFill>
                  <a:prstClr val="black"/>
                </a:solidFill>
              </a:rPr>
              <a:t>Amper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içerisinden</a:t>
            </a:r>
            <a:r>
              <a:rPr lang="en-US" sz="2000" dirty="0">
                <a:solidFill>
                  <a:prstClr val="black"/>
                </a:solidFill>
              </a:rPr>
              <a:t> </a:t>
            </a:r>
            <a:r>
              <a:rPr lang="en-US" sz="2000" dirty="0" err="1">
                <a:solidFill>
                  <a:prstClr val="black"/>
                </a:solidFill>
              </a:rPr>
              <a:t>akabilecek</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akımını</a:t>
            </a:r>
            <a:r>
              <a:rPr lang="en-US" sz="2000" dirty="0">
                <a:solidFill>
                  <a:prstClr val="black"/>
                </a:solidFill>
              </a:rPr>
              <a:t> </a:t>
            </a:r>
            <a:r>
              <a:rPr lang="en-US" sz="2000" dirty="0" err="1">
                <a:solidFill>
                  <a:prstClr val="black"/>
                </a:solidFill>
              </a:rPr>
              <a:t>göstermektedir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sp>
        <p:nvSpPr>
          <p:cNvPr id="3" name="Text Box 2"/>
          <p:cNvSpPr txBox="1">
            <a:spLocks noChangeArrowheads="1"/>
          </p:cNvSpPr>
          <p:nvPr/>
        </p:nvSpPr>
        <p:spPr bwMode="auto">
          <a:xfrm>
            <a:off x="2021984" y="4761075"/>
            <a:ext cx="7417382" cy="14200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ts val="800"/>
              </a:spcAft>
            </a:pPr>
            <a:r>
              <a:rPr lang="tr-TR" altLang="tr-TR" sz="2000" b="1" i="1" dirty="0" smtClean="0">
                <a:solidFill>
                  <a:prstClr val="black"/>
                </a:solidFill>
                <a:latin typeface="Arial" panose="020B0604020202020204" pitchFamily="34" charset="0"/>
              </a:rPr>
              <a:t>Bir diyot doğru olarak polarlandığı zaman, içerisinden geçen akım artar veya azalırsa üzerine düşen gerilim, başka bir deyişle V</a:t>
            </a:r>
            <a:r>
              <a:rPr lang="tr-TR" altLang="tr-TR" sz="2000" b="1" i="1" baseline="-25000" dirty="0" smtClean="0">
                <a:solidFill>
                  <a:prstClr val="black"/>
                </a:solidFill>
                <a:latin typeface="Arial" panose="020B0604020202020204" pitchFamily="34" charset="0"/>
              </a:rPr>
              <a:t>AK</a:t>
            </a:r>
            <a:r>
              <a:rPr lang="tr-TR" altLang="tr-TR" sz="2000" b="1" i="1" dirty="0" smtClean="0">
                <a:solidFill>
                  <a:prstClr val="black"/>
                </a:solidFill>
                <a:latin typeface="Arial" panose="020B0604020202020204" pitchFamily="34" charset="0"/>
              </a:rPr>
              <a:t> = V</a:t>
            </a:r>
            <a:r>
              <a:rPr lang="tr-TR" altLang="tr-TR" sz="2000" b="1" i="1" baseline="-25000" dirty="0" smtClean="0">
                <a:solidFill>
                  <a:prstClr val="black"/>
                </a:solidFill>
                <a:latin typeface="Arial" panose="020B0604020202020204" pitchFamily="34" charset="0"/>
              </a:rPr>
              <a:t>A</a:t>
            </a:r>
            <a:r>
              <a:rPr lang="tr-TR" altLang="tr-TR" sz="2000" b="1" i="1" dirty="0" smtClean="0">
                <a:solidFill>
                  <a:prstClr val="black"/>
                </a:solidFill>
                <a:latin typeface="Arial" panose="020B0604020202020204" pitchFamily="34" charset="0"/>
              </a:rPr>
              <a:t> – V</a:t>
            </a:r>
            <a:r>
              <a:rPr lang="tr-TR" altLang="tr-TR" sz="2000" b="1" i="1" baseline="-25000" dirty="0" smtClean="0">
                <a:solidFill>
                  <a:prstClr val="black"/>
                </a:solidFill>
                <a:latin typeface="Arial" panose="020B0604020202020204" pitchFamily="34" charset="0"/>
              </a:rPr>
              <a:t>K</a:t>
            </a:r>
            <a:r>
              <a:rPr lang="tr-TR" altLang="tr-TR" sz="2000" b="1" i="1" dirty="0" smtClean="0">
                <a:solidFill>
                  <a:prstClr val="black"/>
                </a:solidFill>
                <a:latin typeface="Arial" panose="020B0604020202020204" pitchFamily="34" charset="0"/>
              </a:rPr>
              <a:t> = 0.7 V değerinde sabit kalır.</a:t>
            </a:r>
            <a:endParaRPr lang="tr-TR" altLang="tr-TR" sz="2000"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9720318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257576"/>
            <a:ext cx="11140225" cy="738664"/>
          </a:xfrm>
          <a:prstGeom prst="rect">
            <a:avLst/>
          </a:prstGeom>
          <a:noFill/>
        </p:spPr>
        <p:txBody>
          <a:bodyPr wrap="square" rtlCol="0">
            <a:spAutoFit/>
          </a:bodyPr>
          <a:lstStyle/>
          <a:p>
            <a:r>
              <a:rPr lang="tr-TR" altLang="en-US" sz="2400" b="1" dirty="0">
                <a:solidFill>
                  <a:srgbClr val="CC3300"/>
                </a:solidFill>
                <a:effectLst>
                  <a:outerShdw blurRad="38100" dist="38100" dir="2700000" algn="tl">
                    <a:srgbClr val="000000"/>
                  </a:outerShdw>
                </a:effectLst>
                <a:latin typeface="Times" pitchFamily="18" charset="0"/>
              </a:rPr>
              <a:t>Sıcaklık Etkileri</a:t>
            </a:r>
            <a:endParaRPr lang="en-US" altLang="en-US" sz="2400" b="1" dirty="0">
              <a:solidFill>
                <a:srgbClr val="CC3300"/>
              </a:solidFill>
              <a:effectLst>
                <a:outerShdw blurRad="38100" dist="38100" dir="2700000" algn="tl">
                  <a:srgbClr val="000000"/>
                </a:outerShdw>
              </a:effectLst>
              <a:latin typeface="Times" pitchFamily="18" charset="0"/>
            </a:endParaRPr>
          </a:p>
          <a:p>
            <a:endParaRPr lang="tr-TR" dirty="0">
              <a:solidFill>
                <a:prstClr val="black"/>
              </a:solidFill>
            </a:endParaRPr>
          </a:p>
        </p:txBody>
      </p:sp>
      <p:sp>
        <p:nvSpPr>
          <p:cNvPr id="3" name="Text Box 9"/>
          <p:cNvSpPr txBox="1">
            <a:spLocks noChangeArrowheads="1"/>
          </p:cNvSpPr>
          <p:nvPr/>
        </p:nvSpPr>
        <p:spPr bwMode="auto">
          <a:xfrm>
            <a:off x="850006" y="73850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tr-TR" altLang="en-US" sz="2000" b="1" dirty="0">
                <a:solidFill>
                  <a:prstClr val="black"/>
                </a:solidFill>
                <a:latin typeface="Calibri" panose="020F0502020204030204"/>
              </a:rPr>
              <a:t>Sıcaklık artışı diyot yapısına i</a:t>
            </a:r>
            <a:r>
              <a:rPr lang="en-US" altLang="en-US" sz="2000" b="1" dirty="0">
                <a:solidFill>
                  <a:prstClr val="black"/>
                </a:solidFill>
                <a:latin typeface="Calibri" panose="020F0502020204030204"/>
              </a:rPr>
              <a:t>l</a:t>
            </a:r>
            <a:r>
              <a:rPr lang="tr-TR" altLang="en-US" sz="2000" b="1" dirty="0">
                <a:solidFill>
                  <a:prstClr val="black"/>
                </a:solidFill>
                <a:latin typeface="Calibri" panose="020F0502020204030204"/>
              </a:rPr>
              <a:t>ave enerji katar.</a:t>
            </a:r>
            <a:r>
              <a:rPr lang="en-US" altLang="en-US" sz="2000" b="1" dirty="0">
                <a:solidFill>
                  <a:prstClr val="black"/>
                </a:solidFill>
                <a:latin typeface="Calibri" panose="020F0502020204030204"/>
              </a:rPr>
              <a:t> </a:t>
            </a:r>
            <a:endParaRPr lang="tr-TR" altLang="en-US" sz="2000" b="1" dirty="0">
              <a:solidFill>
                <a:prstClr val="black"/>
              </a:solidFill>
              <a:latin typeface="Calibri" panose="020F0502020204030204"/>
            </a:endParaRPr>
          </a:p>
          <a:p>
            <a:pPr>
              <a:spcBef>
                <a:spcPct val="50000"/>
              </a:spcBef>
              <a:buFontTx/>
              <a:buChar char="•"/>
            </a:pPr>
            <a:r>
              <a:rPr lang="tr-TR" altLang="en-US" sz="2000" b="1" dirty="0">
                <a:solidFill>
                  <a:prstClr val="black"/>
                </a:solidFill>
                <a:latin typeface="Calibri" panose="020F0502020204030204"/>
              </a:rPr>
              <a:t>Bu ilave enerji kazanımı ileri yön iletimi için gerekli olan ileri yön gerilimini</a:t>
            </a:r>
            <a:r>
              <a:rPr lang="en-US" altLang="en-US" sz="2000" b="1" dirty="0">
                <a:solidFill>
                  <a:prstClr val="black"/>
                </a:solidFill>
                <a:latin typeface="Calibri" panose="020F0502020204030204"/>
              </a:rPr>
              <a:t> </a:t>
            </a:r>
            <a:r>
              <a:rPr lang="tr-TR" altLang="en-US" sz="2000" b="1" dirty="0">
                <a:solidFill>
                  <a:prstClr val="black"/>
                </a:solidFill>
                <a:latin typeface="Calibri" panose="020F0502020204030204"/>
              </a:rPr>
              <a:t>düşürürken (-2.5mV/ </a:t>
            </a:r>
            <a:r>
              <a:rPr lang="tr-TR" altLang="en-US" sz="2000" b="1" baseline="30000" dirty="0">
                <a:solidFill>
                  <a:prstClr val="black"/>
                </a:solidFill>
                <a:latin typeface="Calibri" panose="020F0502020204030204"/>
              </a:rPr>
              <a:t>o</a:t>
            </a:r>
            <a:r>
              <a:rPr lang="tr-TR" altLang="en-US" sz="2000" b="1" dirty="0">
                <a:solidFill>
                  <a:prstClr val="black"/>
                </a:solidFill>
                <a:latin typeface="Calibri" panose="020F0502020204030204"/>
              </a:rPr>
              <a:t>C), ters yöndeki sızıntı akımında artışa (her 10 </a:t>
            </a:r>
            <a:r>
              <a:rPr lang="tr-TR" altLang="en-US" sz="2000" b="1" baseline="30000" dirty="0">
                <a:solidFill>
                  <a:prstClr val="black"/>
                </a:solidFill>
                <a:latin typeface="Calibri" panose="020F0502020204030204"/>
              </a:rPr>
              <a:t>o</a:t>
            </a:r>
            <a:r>
              <a:rPr lang="tr-TR" altLang="en-US" sz="2000" b="1" dirty="0">
                <a:solidFill>
                  <a:prstClr val="black"/>
                </a:solidFill>
                <a:latin typeface="Calibri" panose="020F0502020204030204"/>
              </a:rPr>
              <a:t>C’lik </a:t>
            </a:r>
            <a:r>
              <a:rPr lang="en-US" altLang="en-US" sz="2000" b="1" dirty="0" err="1">
                <a:solidFill>
                  <a:prstClr val="black"/>
                </a:solidFill>
                <a:latin typeface="Calibri" panose="020F0502020204030204"/>
              </a:rPr>
              <a:t>ı</a:t>
            </a:r>
            <a:r>
              <a:rPr lang="tr-TR" altLang="en-US" sz="2000" b="1" dirty="0">
                <a:solidFill>
                  <a:prstClr val="black"/>
                </a:solidFill>
                <a:latin typeface="Calibri" panose="020F0502020204030204"/>
              </a:rPr>
              <a:t>sı artışı sızıntı akımında 2 katlık bir artışa yol açar)</a:t>
            </a:r>
            <a:r>
              <a:rPr lang="tr-TR" altLang="en-US" sz="2000" dirty="0">
                <a:solidFill>
                  <a:prstClr val="black"/>
                </a:solidFill>
                <a:latin typeface="Calibri" panose="020F0502020204030204"/>
              </a:rPr>
              <a:t> </a:t>
            </a:r>
            <a:r>
              <a:rPr lang="tr-TR" altLang="en-US" sz="2000" b="1" dirty="0">
                <a:solidFill>
                  <a:prstClr val="black"/>
                </a:solidFill>
                <a:latin typeface="Calibri" panose="020F0502020204030204"/>
              </a:rPr>
              <a:t>neden olur.</a:t>
            </a:r>
            <a:r>
              <a:rPr lang="en-US" altLang="en-US" sz="2000" b="1" dirty="0">
                <a:solidFill>
                  <a:prstClr val="black"/>
                </a:solidFill>
                <a:latin typeface="Calibri" panose="020F0502020204030204"/>
              </a:rPr>
              <a:t> </a:t>
            </a:r>
            <a:endParaRPr lang="tr-TR" altLang="en-US" sz="2000" b="1" dirty="0">
              <a:solidFill>
                <a:prstClr val="black"/>
              </a:solidFill>
              <a:latin typeface="Calibri" panose="020F0502020204030204"/>
            </a:endParaRPr>
          </a:p>
          <a:p>
            <a:pPr>
              <a:spcBef>
                <a:spcPct val="50000"/>
              </a:spcBef>
              <a:buFontTx/>
              <a:buChar char="•"/>
            </a:pPr>
            <a:r>
              <a:rPr lang="tr-TR" altLang="en-US" sz="2000" b="1" dirty="0">
                <a:solidFill>
                  <a:prstClr val="black"/>
                </a:solidFill>
                <a:latin typeface="Calibri" panose="020F0502020204030204"/>
              </a:rPr>
              <a:t>Germenyum diyotlar, ısı değişimlerine Silikon diyotlara daha hassastırlar.</a:t>
            </a:r>
            <a:endParaRPr lang="en-US" altLang="en-US" sz="2000" dirty="0">
              <a:solidFill>
                <a:prstClr val="black"/>
              </a:solidFill>
              <a:latin typeface="Calibri" panose="020F0502020204030204"/>
            </a:endParaRPr>
          </a:p>
        </p:txBody>
      </p:sp>
      <p:sp>
        <p:nvSpPr>
          <p:cNvPr id="4" name="Text Box 10"/>
          <p:cNvSpPr txBox="1">
            <a:spLocks noChangeArrowheads="1"/>
          </p:cNvSpPr>
          <p:nvPr/>
        </p:nvSpPr>
        <p:spPr bwMode="auto">
          <a:xfrm>
            <a:off x="682579" y="2696021"/>
            <a:ext cx="8763000" cy="457200"/>
          </a:xfrm>
          <a:prstGeom prst="rect">
            <a:avLst/>
          </a:prstGeom>
          <a:noFill/>
          <a:ln w="9525">
            <a:noFill/>
            <a:miter lim="800000"/>
            <a:headEnd/>
            <a:tailEnd/>
          </a:ln>
          <a:effectLst/>
        </p:spPr>
        <p:txBody>
          <a:bodyPr>
            <a:spAutoFit/>
          </a:bodyPr>
          <a:lstStyle/>
          <a:p>
            <a:pPr eaLnBrk="0" hangingPunct="0">
              <a:spcBef>
                <a:spcPct val="50000"/>
              </a:spcBef>
              <a:defRPr/>
            </a:pPr>
            <a:r>
              <a:rPr lang="en-US" altLang="en-US" sz="2400" b="1" dirty="0">
                <a:solidFill>
                  <a:srgbClr val="CC3300"/>
                </a:solidFill>
                <a:effectLst>
                  <a:outerShdw blurRad="38100" dist="38100" dir="2700000" algn="tl">
                    <a:srgbClr val="000000"/>
                  </a:outerShdw>
                </a:effectLst>
                <a:latin typeface="Times" pitchFamily="18" charset="0"/>
              </a:rPr>
              <a:t>Diode </a:t>
            </a:r>
            <a:r>
              <a:rPr lang="tr-TR" altLang="en-US" sz="2400" b="1" dirty="0">
                <a:solidFill>
                  <a:srgbClr val="CC3300"/>
                </a:solidFill>
                <a:effectLst>
                  <a:outerShdw blurRad="38100" dist="38100" dir="2700000" algn="tl">
                    <a:srgbClr val="000000"/>
                  </a:outerShdw>
                </a:effectLst>
                <a:latin typeface="Times" pitchFamily="18" charset="0"/>
              </a:rPr>
              <a:t>Veri</a:t>
            </a:r>
            <a:r>
              <a:rPr lang="en-US" altLang="en-US" sz="2400" b="1" dirty="0">
                <a:solidFill>
                  <a:srgbClr val="CC3300"/>
                </a:solidFill>
                <a:effectLst>
                  <a:outerShdw blurRad="38100" dist="38100" dir="2700000" algn="tl">
                    <a:srgbClr val="000000"/>
                  </a:outerShdw>
                </a:effectLst>
                <a:latin typeface="Times" pitchFamily="18" charset="0"/>
              </a:rPr>
              <a:t> </a:t>
            </a:r>
            <a:r>
              <a:rPr lang="tr-TR" altLang="en-US" sz="2400" b="1" dirty="0">
                <a:solidFill>
                  <a:srgbClr val="CC3300"/>
                </a:solidFill>
                <a:effectLst>
                  <a:outerShdw blurRad="38100" dist="38100" dir="2700000" algn="tl">
                    <a:srgbClr val="000000"/>
                  </a:outerShdw>
                </a:effectLst>
                <a:latin typeface="Times" pitchFamily="18" charset="0"/>
              </a:rPr>
              <a:t>Sayfaları</a:t>
            </a:r>
            <a:endParaRPr lang="en-US" altLang="en-US" sz="2400" b="1" dirty="0">
              <a:solidFill>
                <a:srgbClr val="CC3300"/>
              </a:solidFill>
              <a:effectLst>
                <a:outerShdw blurRad="38100" dist="38100" dir="2700000" algn="tl">
                  <a:srgbClr val="000000"/>
                </a:outerShdw>
              </a:effectLst>
              <a:latin typeface="Times" pitchFamily="18" charset="0"/>
            </a:endParaRPr>
          </a:p>
        </p:txBody>
      </p:sp>
      <p:sp>
        <p:nvSpPr>
          <p:cNvPr id="5" name="Rectangle 11"/>
          <p:cNvSpPr>
            <a:spLocks noChangeArrowheads="1"/>
          </p:cNvSpPr>
          <p:nvPr/>
        </p:nvSpPr>
        <p:spPr bwMode="auto">
          <a:xfrm>
            <a:off x="682579" y="31127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dirty="0">
                <a:solidFill>
                  <a:prstClr val="black"/>
                </a:solidFill>
                <a:latin typeface="Calibri" panose="020F0502020204030204" pitchFamily="34" charset="0"/>
              </a:rPr>
              <a:t>Diyot </a:t>
            </a:r>
            <a:r>
              <a:rPr lang="en-US" altLang="en-US" sz="2000" b="1" dirty="0">
                <a:solidFill>
                  <a:prstClr val="black"/>
                </a:solidFill>
                <a:latin typeface="Calibri" panose="020F0502020204030204" pitchFamily="34" charset="0"/>
              </a:rPr>
              <a:t>k</a:t>
            </a:r>
            <a:r>
              <a:rPr lang="tr-TR" altLang="en-US" sz="2000" b="1" dirty="0">
                <a:solidFill>
                  <a:prstClr val="black"/>
                </a:solidFill>
                <a:latin typeface="Calibri" panose="020F0502020204030204" pitchFamily="34" charset="0"/>
              </a:rPr>
              <a:t>atalog verilerinde aşağıdaki param</a:t>
            </a:r>
            <a:r>
              <a:rPr lang="en-US" altLang="en-US" sz="2000" b="1" dirty="0">
                <a:solidFill>
                  <a:prstClr val="black"/>
                </a:solidFill>
                <a:latin typeface="Calibri" panose="020F0502020204030204" pitchFamily="34" charset="0"/>
              </a:rPr>
              <a:t>e</a:t>
            </a:r>
            <a:r>
              <a:rPr lang="tr-TR" altLang="en-US" sz="2000" b="1" dirty="0">
                <a:solidFill>
                  <a:prstClr val="black"/>
                </a:solidFill>
                <a:latin typeface="Calibri" panose="020F0502020204030204" pitchFamily="34" charset="0"/>
              </a:rPr>
              <a:t>tre tanımları vardır.</a:t>
            </a:r>
            <a:endParaRPr lang="en-US" altLang="tr-TR" sz="2000" b="1" dirty="0">
              <a:solidFill>
                <a:prstClr val="black"/>
              </a:solidFill>
              <a:latin typeface="Calibri" panose="020F0502020204030204" pitchFamily="34" charset="0"/>
            </a:endParaRPr>
          </a:p>
        </p:txBody>
      </p:sp>
      <p:sp>
        <p:nvSpPr>
          <p:cNvPr id="6" name="Text Box 9"/>
          <p:cNvSpPr txBox="1">
            <a:spLocks noChangeArrowheads="1"/>
          </p:cNvSpPr>
          <p:nvPr/>
        </p:nvSpPr>
        <p:spPr bwMode="auto">
          <a:xfrm>
            <a:off x="682579" y="3512828"/>
            <a:ext cx="113720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b="1" dirty="0">
                <a:solidFill>
                  <a:prstClr val="black"/>
                </a:solidFill>
                <a:latin typeface="Times New Roman" panose="02020603050405020304" pitchFamily="18" charset="0"/>
              </a:rPr>
              <a:t>V</a:t>
            </a:r>
            <a:r>
              <a:rPr lang="en-US" altLang="en-US" b="1" baseline="-25000" dirty="0">
                <a:solidFill>
                  <a:prstClr val="black"/>
                </a:solidFill>
                <a:latin typeface="Times New Roman" panose="02020603050405020304" pitchFamily="18" charset="0"/>
              </a:rPr>
              <a:t>F</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 ve ak</a:t>
            </a:r>
            <a:r>
              <a:rPr lang="en-US" altLang="en-US" b="1" dirty="0" err="1">
                <a:solidFill>
                  <a:prstClr val="black"/>
                </a:solidFill>
                <a:latin typeface="Times New Roman" panose="02020603050405020304" pitchFamily="18" charset="0"/>
              </a:rPr>
              <a:t>ı</a:t>
            </a:r>
            <a:r>
              <a:rPr lang="tr-TR" altLang="en-US" b="1" dirty="0">
                <a:solidFill>
                  <a:prstClr val="black"/>
                </a:solidFill>
                <a:latin typeface="Times New Roman" panose="02020603050405020304" pitchFamily="18" charset="0"/>
              </a:rPr>
              <a:t>mda</a:t>
            </a:r>
            <a:r>
              <a:rPr lang="en-US" altLang="en-US" b="1" dirty="0">
                <a:solidFill>
                  <a:prstClr val="black"/>
                </a:solidFill>
                <a:latin typeface="Times New Roman" panose="02020603050405020304" pitchFamily="18" charset="0"/>
              </a:rPr>
              <a:t>k</a:t>
            </a:r>
            <a:r>
              <a:rPr lang="tr-TR" altLang="en-US" b="1" dirty="0">
                <a:solidFill>
                  <a:prstClr val="black"/>
                </a:solidFill>
                <a:latin typeface="Times New Roman" panose="02020603050405020304" pitchFamily="18" charset="0"/>
              </a:rPr>
              <a:t>i ileri yön gerilimi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I</a:t>
            </a:r>
            <a:r>
              <a:rPr lang="en-US" altLang="en-US" b="1" baseline="-25000" dirty="0">
                <a:solidFill>
                  <a:prstClr val="black"/>
                </a:solidFill>
                <a:latin typeface="Times New Roman" panose="02020603050405020304" pitchFamily="18" charset="0"/>
              </a:rPr>
              <a:t>F</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sıcaklıktaki maksimum ileri yön akımı</a:t>
            </a:r>
          </a:p>
          <a:p>
            <a:pPr>
              <a:spcBef>
                <a:spcPct val="50000"/>
              </a:spcBef>
              <a:buFontTx/>
              <a:buAutoNum type="arabicPeriod"/>
            </a:pPr>
            <a:r>
              <a:rPr lang="en-US" altLang="en-US" b="1" dirty="0">
                <a:solidFill>
                  <a:prstClr val="black"/>
                </a:solidFill>
                <a:latin typeface="Times New Roman" panose="02020603050405020304" pitchFamily="18" charset="0"/>
              </a:rPr>
              <a:t>I</a:t>
            </a:r>
            <a:r>
              <a:rPr lang="en-US" altLang="en-US" b="1" baseline="-25000" dirty="0">
                <a:solidFill>
                  <a:prstClr val="black"/>
                </a:solidFill>
                <a:latin typeface="Times New Roman" panose="02020603050405020304" pitchFamily="18" charset="0"/>
              </a:rPr>
              <a:t>R</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sıcaklıktaki maksimum ters yön akımı</a:t>
            </a:r>
          </a:p>
          <a:p>
            <a:pPr>
              <a:spcBef>
                <a:spcPct val="50000"/>
              </a:spcBef>
              <a:buFontTx/>
              <a:buAutoNum type="arabicPeriod"/>
            </a:pPr>
            <a:r>
              <a:rPr lang="en-US" altLang="en-US" b="1" dirty="0">
                <a:solidFill>
                  <a:prstClr val="black"/>
                </a:solidFill>
                <a:latin typeface="Times New Roman" panose="02020603050405020304" pitchFamily="18" charset="0"/>
              </a:rPr>
              <a:t>PIV or PRV or V(BR), </a:t>
            </a:r>
            <a:r>
              <a:rPr lang="tr-TR" altLang="en-US" b="1" dirty="0">
                <a:solidFill>
                  <a:prstClr val="black"/>
                </a:solidFill>
                <a:latin typeface="Times New Roman" panose="02020603050405020304" pitchFamily="18" charset="0"/>
              </a:rPr>
              <a:t>belirli bir sıcaklıktaki </a:t>
            </a:r>
            <a:r>
              <a:rPr lang="en-US" altLang="en-US" b="1" dirty="0">
                <a:solidFill>
                  <a:prstClr val="black"/>
                </a:solidFill>
                <a:latin typeface="Times New Roman" panose="02020603050405020304" pitchFamily="18" charset="0"/>
              </a:rPr>
              <a:t>m</a:t>
            </a:r>
            <a:r>
              <a:rPr lang="tr-TR" altLang="en-US" b="1" dirty="0">
                <a:solidFill>
                  <a:prstClr val="black"/>
                </a:solidFill>
                <a:latin typeface="Times New Roman" panose="02020603050405020304" pitchFamily="18" charset="0"/>
              </a:rPr>
              <a:t>aksimum ters yön gerilimi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Power dissipation, </a:t>
            </a:r>
            <a:r>
              <a:rPr lang="tr-TR" altLang="en-US" b="1" dirty="0">
                <a:solidFill>
                  <a:prstClr val="black"/>
                </a:solidFill>
                <a:latin typeface="Times New Roman" panose="02020603050405020304" pitchFamily="18" charset="0"/>
              </a:rPr>
              <a:t>belirli bir sıcaklıktaki harcanan maksimum güç</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C, </a:t>
            </a:r>
            <a:r>
              <a:rPr lang="tr-TR" altLang="en-US" b="1" dirty="0">
                <a:solidFill>
                  <a:prstClr val="black"/>
                </a:solidFill>
                <a:latin typeface="Times New Roman" panose="02020603050405020304" pitchFamily="18" charset="0"/>
              </a:rPr>
              <a:t>ters yön kutuplamasındaki kapasite seviyeleri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err="1">
                <a:solidFill>
                  <a:prstClr val="black"/>
                </a:solidFill>
                <a:latin typeface="Times New Roman" panose="02020603050405020304" pitchFamily="18" charset="0"/>
              </a:rPr>
              <a:t>t</a:t>
            </a:r>
            <a:r>
              <a:rPr lang="en-US" altLang="en-US" b="1" baseline="-25000" dirty="0" err="1">
                <a:solidFill>
                  <a:prstClr val="black"/>
                </a:solidFill>
                <a:latin typeface="Times New Roman" panose="02020603050405020304" pitchFamily="18" charset="0"/>
              </a:rPr>
              <a:t>rr</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ters yön toparlanma süresi</a:t>
            </a:r>
            <a:endParaRPr lang="en-US" altLang="en-US"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42168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eaLnBrk="1" hangingPunct="1"/>
            <a:r>
              <a:rPr lang="tr-TR" altLang="tr-TR" smtClean="0"/>
              <a:t>Enerji-Band Diyagramları</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2343151"/>
            <a:ext cx="20891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406651"/>
            <a:ext cx="21002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2862263"/>
            <a:ext cx="230346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tr-TR" altLang="tr-TR" sz="1800"/>
          </a:p>
        </p:txBody>
      </p:sp>
      <p:sp>
        <p:nvSpPr>
          <p:cNvPr id="26631" name="Rectangle 5"/>
          <p:cNvSpPr>
            <a:spLocks noChangeArrowheads="1"/>
          </p:cNvSpPr>
          <p:nvPr/>
        </p:nvSpPr>
        <p:spPr bwMode="auto">
          <a:xfrm>
            <a:off x="1524000" y="1743791"/>
            <a:ext cx="2904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tr-TR" altLang="tr-TR" sz="1000">
                <a:latin typeface="Arial" panose="020B0604020202020204" pitchFamily="34" charset="0"/>
                <a:cs typeface="Times New Roman" panose="02020603050405020304" pitchFamily="18" charset="0"/>
              </a:rPr>
              <a:t>   </a:t>
            </a:r>
            <a:endParaRPr lang="tr-TR" altLang="tr-TR" sz="1800">
              <a:latin typeface="Arial" panose="020B0604020202020204" pitchFamily="34" charset="0"/>
              <a:cs typeface="Times New Roman" panose="02020603050405020304" pitchFamily="18" charset="0"/>
            </a:endParaRPr>
          </a:p>
        </p:txBody>
      </p:sp>
      <p:sp>
        <p:nvSpPr>
          <p:cNvPr id="26632" name="Rectangle 6"/>
          <p:cNvSpPr>
            <a:spLocks noChangeArrowheads="1"/>
          </p:cNvSpPr>
          <p:nvPr/>
        </p:nvSpPr>
        <p:spPr bwMode="auto">
          <a:xfrm>
            <a:off x="1524000" y="2772491"/>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tr-TR" altLang="tr-TR" sz="1000">
                <a:latin typeface="Arial" panose="020B0604020202020204" pitchFamily="34" charset="0"/>
                <a:cs typeface="Times New Roman" panose="02020603050405020304" pitchFamily="18" charset="0"/>
              </a:rPr>
              <a:t>    </a:t>
            </a:r>
            <a:endParaRPr lang="tr-TR" altLang="tr-TR" sz="1800">
              <a:latin typeface="Arial" panose="020B0604020202020204" pitchFamily="34" charset="0"/>
              <a:cs typeface="Times New Roman" panose="02020603050405020304" pitchFamily="18" charset="0"/>
            </a:endParaRPr>
          </a:p>
        </p:txBody>
      </p:sp>
      <p:sp>
        <p:nvSpPr>
          <p:cNvPr id="26633" name="Rectangle 7"/>
          <p:cNvSpPr>
            <a:spLocks noChangeArrowheads="1"/>
          </p:cNvSpPr>
          <p:nvPr/>
        </p:nvSpPr>
        <p:spPr bwMode="auto">
          <a:xfrm>
            <a:off x="2009776" y="4122739"/>
            <a:ext cx="79740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tr-TR" altLang="tr-TR" sz="1600">
                <a:latin typeface="Arial" panose="020B0604020202020204" pitchFamily="34" charset="0"/>
                <a:cs typeface="Times New Roman" panose="02020603050405020304" pitchFamily="18" charset="0"/>
              </a:rPr>
              <a:t>            a) Yalıtkan	  	       b) Yarıiletken		             c) İletken</a:t>
            </a:r>
          </a:p>
          <a:p>
            <a:pPr algn="ctr">
              <a:spcBef>
                <a:spcPct val="0"/>
              </a:spcBef>
              <a:buClrTx/>
              <a:buSzTx/>
              <a:buFontTx/>
              <a:buNone/>
            </a:pPr>
            <a:endParaRPr lang="tr-TR" altLang="tr-TR" sz="1800" b="1" i="1">
              <a:latin typeface="Arial" panose="020B0604020202020204" pitchFamily="34" charset="0"/>
              <a:cs typeface="Times New Roman" panose="02020603050405020304" pitchFamily="18" charset="0"/>
            </a:endParaRPr>
          </a:p>
          <a:p>
            <a:pPr algn="ctr">
              <a:spcBef>
                <a:spcPct val="0"/>
              </a:spcBef>
              <a:buClrTx/>
              <a:buSzTx/>
              <a:buFontTx/>
              <a:buNone/>
            </a:pPr>
            <a:r>
              <a:rPr lang="tr-TR" altLang="tr-TR" sz="1800" b="1" i="1">
                <a:latin typeface="Arial" panose="020B0604020202020204" pitchFamily="34" charset="0"/>
                <a:cs typeface="Times New Roman" panose="02020603050405020304" pitchFamily="18" charset="0"/>
              </a:rPr>
              <a:t>Bant-enerji diyagramları</a:t>
            </a:r>
            <a:endParaRPr lang="tr-TR" altLang="tr-TR" sz="1800" b="1">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3738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 y="178158"/>
            <a:ext cx="11127346"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3077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07" y="463639"/>
            <a:ext cx="8548687"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0333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373488"/>
            <a:ext cx="11462197" cy="1908215"/>
          </a:xfrm>
          <a:prstGeom prst="rect">
            <a:avLst/>
          </a:prstGeom>
          <a:noFill/>
        </p:spPr>
        <p:txBody>
          <a:bodyPr wrap="square" rtlCol="0">
            <a:spAutoFit/>
          </a:bodyPr>
          <a:lstStyle/>
          <a:p>
            <a:pPr algn="just"/>
            <a:r>
              <a:rPr lang="en-US" sz="2000" b="1" dirty="0" err="1">
                <a:solidFill>
                  <a:prstClr val="black"/>
                </a:solidFill>
              </a:rPr>
              <a:t>Örnek</a:t>
            </a:r>
            <a:r>
              <a:rPr lang="en-US" sz="2000" b="1" dirty="0">
                <a:solidFill>
                  <a:prstClr val="black"/>
                </a:solidFill>
              </a:rPr>
              <a:t> 1.1</a:t>
            </a:r>
            <a:endParaRPr lang="tr-TR" sz="2000" b="1" u="sng" dirty="0">
              <a:solidFill>
                <a:prstClr val="black"/>
              </a:solidFill>
            </a:endParaRPr>
          </a:p>
          <a:p>
            <a:pPr algn="just"/>
            <a:r>
              <a:rPr lang="en-US" sz="2000" dirty="0">
                <a:solidFill>
                  <a:prstClr val="black"/>
                </a:solidFill>
              </a:rPr>
              <a:t> </a:t>
            </a:r>
            <a:endParaRPr lang="tr-TR" sz="2000" dirty="0">
              <a:solidFill>
                <a:prstClr val="black"/>
              </a:solidFill>
            </a:endParaRPr>
          </a:p>
          <a:p>
            <a:pPr algn="just"/>
            <a:r>
              <a:rPr lang="en-US" sz="2000" dirty="0" err="1">
                <a:solidFill>
                  <a:prstClr val="black"/>
                </a:solidFill>
              </a:rPr>
              <a:t>Şekil</a:t>
            </a:r>
            <a:r>
              <a:rPr lang="en-US" sz="2000" dirty="0">
                <a:solidFill>
                  <a:prstClr val="black"/>
                </a:solidFill>
              </a:rPr>
              <a:t> 1.25 de </a:t>
            </a:r>
            <a:r>
              <a:rPr lang="en-US" sz="2000" dirty="0" err="1">
                <a:solidFill>
                  <a:prstClr val="black"/>
                </a:solidFill>
              </a:rPr>
              <a:t>verilen</a:t>
            </a:r>
            <a:r>
              <a:rPr lang="en-US" sz="2000" dirty="0">
                <a:solidFill>
                  <a:prstClr val="black"/>
                </a:solidFill>
              </a:rPr>
              <a:t> </a:t>
            </a:r>
            <a:r>
              <a:rPr lang="en-US" sz="2000" dirty="0" err="1">
                <a:solidFill>
                  <a:prstClr val="black"/>
                </a:solidFill>
              </a:rPr>
              <a:t>devrede</a:t>
            </a:r>
            <a:r>
              <a:rPr lang="en-US" sz="2000" dirty="0">
                <a:solidFill>
                  <a:prstClr val="black"/>
                </a:solidFill>
              </a:rPr>
              <a:t> </a:t>
            </a:r>
            <a:r>
              <a:rPr lang="en-US" sz="2000" dirty="0" err="1">
                <a:solidFill>
                  <a:prstClr val="black"/>
                </a:solidFill>
              </a:rPr>
              <a:t>kullanılan</a:t>
            </a:r>
            <a:r>
              <a:rPr lang="en-US" sz="2000" dirty="0">
                <a:solidFill>
                  <a:prstClr val="black"/>
                </a:solidFill>
              </a:rPr>
              <a:t> 1N4001 </a:t>
            </a:r>
            <a:r>
              <a:rPr lang="en-US" sz="2000" dirty="0" err="1">
                <a:solidFill>
                  <a:prstClr val="black"/>
                </a:solidFill>
              </a:rPr>
              <a:t>diyodunun</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a:t>
            </a:r>
            <a:r>
              <a:rPr lang="en-US" sz="2000" dirty="0">
                <a:solidFill>
                  <a:prstClr val="black"/>
                </a:solidFill>
              </a:rPr>
              <a:t> 1A </a:t>
            </a:r>
            <a:r>
              <a:rPr lang="en-US" sz="2000" dirty="0" err="1">
                <a:solidFill>
                  <a:prstClr val="black"/>
                </a:solidFill>
              </a:rPr>
              <a:t>ve</a:t>
            </a:r>
            <a:r>
              <a:rPr lang="en-US" sz="2000" dirty="0">
                <a:solidFill>
                  <a:prstClr val="black"/>
                </a:solidFill>
              </a:rPr>
              <a:t> V</a:t>
            </a:r>
            <a:r>
              <a:rPr lang="en-US" sz="2000" baseline="-25000" dirty="0">
                <a:solidFill>
                  <a:prstClr val="black"/>
                </a:solidFill>
              </a:rPr>
              <a:t>BR</a:t>
            </a:r>
            <a:r>
              <a:rPr lang="en-US" sz="2000" dirty="0">
                <a:solidFill>
                  <a:prstClr val="black"/>
                </a:solidFill>
              </a:rPr>
              <a:t> = 50 V </a:t>
            </a:r>
            <a:r>
              <a:rPr lang="en-US" sz="2000" dirty="0" err="1">
                <a:solidFill>
                  <a:prstClr val="black"/>
                </a:solidFill>
              </a:rPr>
              <a:t>dur</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yarısı</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olabilmesi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sınırlama</a:t>
            </a:r>
            <a:r>
              <a:rPr lang="en-US" sz="2000" dirty="0">
                <a:solidFill>
                  <a:prstClr val="black"/>
                </a:solidFill>
              </a:rPr>
              <a:t> </a:t>
            </a:r>
            <a:r>
              <a:rPr lang="en-US" sz="2000" dirty="0" err="1">
                <a:solidFill>
                  <a:prstClr val="black"/>
                </a:solidFill>
              </a:rPr>
              <a:t>direncinin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bulunuz</a:t>
            </a:r>
            <a:r>
              <a:rPr lang="en-US" sz="2000" dirty="0">
                <a:solidFill>
                  <a:prstClr val="black"/>
                </a:solidFill>
              </a:rPr>
              <a:t>?</a:t>
            </a:r>
            <a:endParaRPr lang="tr-TR" sz="2000" dirty="0">
              <a:solidFill>
                <a:prstClr val="black"/>
              </a:solidFill>
            </a:endParaRPr>
          </a:p>
          <a:p>
            <a:endParaRPr lang="tr-TR" dirty="0">
              <a:solidFill>
                <a:prstClr val="black"/>
              </a:solidFill>
            </a:endParaRPr>
          </a:p>
        </p:txBody>
      </p:sp>
      <p:grpSp>
        <p:nvGrpSpPr>
          <p:cNvPr id="3" name="Group 2"/>
          <p:cNvGrpSpPr>
            <a:grpSpLocks/>
          </p:cNvGrpSpPr>
          <p:nvPr/>
        </p:nvGrpSpPr>
        <p:grpSpPr bwMode="auto">
          <a:xfrm>
            <a:off x="1365161" y="2176530"/>
            <a:ext cx="8538693" cy="3915177"/>
            <a:chOff x="1521" y="10444"/>
            <a:chExt cx="9180" cy="432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 y="10444"/>
              <a:ext cx="3308" cy="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481" y="10624"/>
              <a:ext cx="5220" cy="4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b="1" dirty="0" err="1" smtClean="0">
                  <a:solidFill>
                    <a:prstClr val="black"/>
                  </a:solidFill>
                  <a:latin typeface="Times New Roman" panose="02020603050405020304" pitchFamily="18" charset="0"/>
                </a:rPr>
                <a:t>Çözüm</a:t>
              </a:r>
              <a:r>
                <a:rPr lang="en-US" altLang="tr-TR" b="1" dirty="0" smtClean="0">
                  <a:solidFill>
                    <a:prstClr val="black"/>
                  </a:solidFill>
                  <a:latin typeface="Times New Roman" panose="02020603050405020304" pitchFamily="18" charset="0"/>
                </a:rPr>
                <a:t> 1.1</a:t>
              </a:r>
            </a:p>
            <a:p>
              <a:pPr algn="just" eaLnBrk="0" fontAlgn="base" hangingPunct="0">
                <a:spcBef>
                  <a:spcPct val="0"/>
                </a:spcBef>
                <a:spcAft>
                  <a:spcPts val="800"/>
                </a:spcAft>
              </a:pPr>
              <a:endParaRPr lang="tr-TR" altLang="tr-TR" dirty="0" smtClean="0">
                <a:solidFill>
                  <a:prstClr val="black"/>
                </a:solidFill>
                <a:latin typeface="Arial" panose="020B0604020202020204" pitchFamily="34" charset="0"/>
              </a:endParaRPr>
            </a:p>
            <a:p>
              <a:pPr algn="just" eaLnBrk="0" fontAlgn="base" hangingPunct="0">
                <a:spcBef>
                  <a:spcPct val="0"/>
                </a:spcBef>
                <a:spcAft>
                  <a:spcPct val="0"/>
                </a:spcAft>
              </a:pPr>
              <a:r>
                <a:rPr lang="en-US" altLang="tr-TR" dirty="0" err="1" smtClean="0">
                  <a:solidFill>
                    <a:prstClr val="black"/>
                  </a:solidFill>
                  <a:latin typeface="Times New Roman" panose="02020603050405020304" pitchFamily="18" charset="0"/>
                </a:rPr>
                <a:t>Şekil</a:t>
              </a:r>
              <a:r>
                <a:rPr lang="en-US" altLang="tr-TR" dirty="0" smtClean="0">
                  <a:solidFill>
                    <a:prstClr val="black"/>
                  </a:solidFill>
                  <a:latin typeface="Times New Roman" panose="02020603050405020304" pitchFamily="18" charset="0"/>
                </a:rPr>
                <a:t> 1.25 de </a:t>
              </a:r>
              <a:r>
                <a:rPr lang="en-US" altLang="tr-TR" dirty="0" err="1" smtClean="0">
                  <a:solidFill>
                    <a:prstClr val="black"/>
                  </a:solidFill>
                  <a:latin typeface="Times New Roman" panose="02020603050405020304" pitchFamily="18" charset="0"/>
                </a:rPr>
                <a:t>verilen</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devrede</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ileri</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yön</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akımı</a:t>
              </a:r>
              <a:r>
                <a:rPr lang="en-US" altLang="tr-TR" dirty="0" smtClean="0">
                  <a:solidFill>
                    <a:prstClr val="black"/>
                  </a:solidFill>
                  <a:latin typeface="Times New Roman" panose="02020603050405020304" pitchFamily="18" charset="0"/>
                </a:rPr>
                <a:t> 0.5 A </a:t>
              </a:r>
              <a:r>
                <a:rPr lang="en-US" altLang="tr-TR" dirty="0" err="1" smtClean="0">
                  <a:solidFill>
                    <a:prstClr val="black"/>
                  </a:solidFill>
                  <a:latin typeface="Times New Roman" panose="02020603050405020304" pitchFamily="18" charset="0"/>
                </a:rPr>
                <a:t>veya</a:t>
              </a:r>
              <a:r>
                <a:rPr lang="en-US" altLang="tr-TR" dirty="0" smtClean="0">
                  <a:solidFill>
                    <a:prstClr val="black"/>
                  </a:solidFill>
                  <a:latin typeface="Times New Roman" panose="02020603050405020304" pitchFamily="18" charset="0"/>
                </a:rPr>
                <a:t> 500 mA </a:t>
              </a:r>
              <a:r>
                <a:rPr lang="en-US" altLang="tr-TR" dirty="0" err="1" smtClean="0">
                  <a:solidFill>
                    <a:prstClr val="black"/>
                  </a:solidFill>
                  <a:latin typeface="Times New Roman" panose="02020603050405020304" pitchFamily="18" charset="0"/>
                </a:rPr>
                <a:t>olacaktır</a:t>
              </a:r>
              <a:r>
                <a:rPr lang="en-US" altLang="tr-TR" dirty="0" smtClean="0">
                  <a:solidFill>
                    <a:prstClr val="black"/>
                  </a:solidFill>
                  <a:latin typeface="Times New Roman" panose="02020603050405020304" pitchFamily="18" charset="0"/>
                </a:rPr>
                <a:t>. </a:t>
              </a:r>
            </a:p>
            <a:p>
              <a:pPr algn="ctr" eaLnBrk="0" fontAlgn="base" hangingPunct="0">
                <a:spcBef>
                  <a:spcPct val="0"/>
                </a:spcBef>
                <a:spcAft>
                  <a:spcPct val="0"/>
                </a:spcAft>
              </a:pPr>
              <a:r>
                <a:rPr lang="en-US" altLang="tr-TR" dirty="0" smtClean="0">
                  <a:solidFill>
                    <a:prstClr val="black"/>
                  </a:solidFill>
                  <a:latin typeface="Times New Roman" panose="02020603050405020304" pitchFamily="18" charset="0"/>
                </a:rPr>
                <a:t>20V = (500 mA x R) + 0.7 V</a:t>
              </a:r>
            </a:p>
            <a:p>
              <a:pPr algn="just" eaLnBrk="0" fontAlgn="base" hangingPunct="0">
                <a:spcBef>
                  <a:spcPct val="0"/>
                </a:spcBef>
                <a:spcAft>
                  <a:spcPct val="0"/>
                </a:spcAft>
              </a:pPr>
              <a:r>
                <a:rPr lang="en-US" altLang="tr-TR" dirty="0" err="1" smtClean="0">
                  <a:solidFill>
                    <a:prstClr val="black"/>
                  </a:solidFill>
                  <a:latin typeface="Times New Roman" panose="02020603050405020304" pitchFamily="18" charset="0"/>
                </a:rPr>
                <a:t>ifadesinden</a:t>
              </a:r>
              <a:r>
                <a:rPr lang="en-US" altLang="tr-TR" dirty="0" smtClean="0">
                  <a:solidFill>
                    <a:prstClr val="black"/>
                  </a:solidFill>
                  <a:latin typeface="Times New Roman" panose="02020603050405020304" pitchFamily="18" charset="0"/>
                </a:rPr>
                <a:t>, R </a:t>
              </a:r>
              <a:r>
                <a:rPr lang="en-US" altLang="tr-TR" dirty="0" err="1" smtClean="0">
                  <a:solidFill>
                    <a:prstClr val="black"/>
                  </a:solidFill>
                  <a:latin typeface="Times New Roman" panose="02020603050405020304" pitchFamily="18" charset="0"/>
                </a:rPr>
                <a:t>değeri</a:t>
              </a:r>
              <a:endParaRPr lang="en-US" altLang="tr-TR" dirty="0" smtClean="0">
                <a:solidFill>
                  <a:prstClr val="black"/>
                </a:solidFill>
                <a:latin typeface="Times New Roman" panose="02020603050405020304" pitchFamily="18" charset="0"/>
              </a:endParaRPr>
            </a:p>
            <a:p>
              <a:pPr algn="just" eaLnBrk="0" fontAlgn="base" hangingPunct="0">
                <a:spcBef>
                  <a:spcPct val="0"/>
                </a:spcBef>
                <a:spcAft>
                  <a:spcPts val="800"/>
                </a:spcAft>
              </a:pPr>
              <a:endParaRPr lang="tr-TR" altLang="tr-TR" dirty="0" smtClean="0">
                <a:solidFill>
                  <a:prstClr val="black"/>
                </a:solidFill>
                <a:latin typeface="Arial" panose="020B0604020202020204" pitchFamily="34" charset="0"/>
              </a:endParaRPr>
            </a:p>
            <a:p>
              <a:pPr algn="ctr" eaLnBrk="0" fontAlgn="base" hangingPunct="0">
                <a:spcBef>
                  <a:spcPct val="0"/>
                </a:spcBef>
                <a:spcAft>
                  <a:spcPts val="800"/>
                </a:spcAft>
              </a:pPr>
              <a:r>
                <a:rPr lang="tr-TR" altLang="tr-TR" dirty="0" smtClean="0">
                  <a:solidFill>
                    <a:prstClr val="black"/>
                  </a:solidFill>
                  <a:latin typeface="Arial" panose="020B0604020202020204" pitchFamily="34" charset="0"/>
                </a:rPr>
                <a:t>R = = 38.6 k</a:t>
              </a:r>
              <a:r>
                <a:rPr lang="tr-TR" altLang="tr-TR" dirty="0" smtClean="0">
                  <a:solidFill>
                    <a:prstClr val="black"/>
                  </a:solidFill>
                  <a:latin typeface="Arial" panose="020B0604020202020204" pitchFamily="34" charset="0"/>
                  <a:sym typeface="Symbol" panose="05050102010706020507" pitchFamily="18" charset="2"/>
                </a:rPr>
                <a:t></a:t>
              </a:r>
              <a:r>
                <a:rPr lang="tr-TR" altLang="tr-TR" dirty="0" smtClean="0">
                  <a:solidFill>
                    <a:prstClr val="black"/>
                  </a:solidFill>
                  <a:latin typeface="Arial" panose="020B0604020202020204" pitchFamily="34" charset="0"/>
                </a:rPr>
                <a:t> olarak bulunur.</a:t>
              </a:r>
            </a:p>
            <a:p>
              <a:pPr algn="r" eaLnBrk="0" fontAlgn="base" hangingPunct="0">
                <a:spcBef>
                  <a:spcPct val="0"/>
                </a:spcBef>
                <a:spcAft>
                  <a:spcPts val="800"/>
                </a:spcAft>
              </a:pPr>
              <a:endParaRPr lang="tr-TR" altLang="tr-TR" sz="1100" dirty="0" smtClean="0">
                <a:solidFill>
                  <a:prstClr val="black"/>
                </a:solidFill>
                <a:latin typeface="Arial" panose="020B0604020202020204" pitchFamily="34" charset="0"/>
              </a:endParaRPr>
            </a:p>
            <a:p>
              <a:pPr algn="r" eaLnBrk="0" fontAlgn="base" hangingPunct="0">
                <a:spcBef>
                  <a:spcPct val="0"/>
                </a:spcBef>
                <a:spcAft>
                  <a:spcPts val="800"/>
                </a:spcAft>
              </a:pPr>
              <a:r>
                <a:rPr lang="tr-TR" altLang="tr-TR" sz="1100" dirty="0" smtClean="0">
                  <a:solidFill>
                    <a:prstClr val="black"/>
                  </a:solidFill>
                  <a:latin typeface="Arial" panose="020B0604020202020204" pitchFamily="34" charset="0"/>
                  <a:sym typeface="Wingdings 2" panose="05020102010507070707" pitchFamily="18" charset="2"/>
                </a:rPr>
                <a:t></a:t>
              </a:r>
              <a:endParaRPr lang="tr-TR" altLang="tr-TR" sz="1100" dirty="0" smtClean="0">
                <a:solidFill>
                  <a:prstClr val="black"/>
                </a:solidFill>
                <a:latin typeface="Arial" panose="020B0604020202020204" pitchFamily="34" charset="0"/>
              </a:endParaRPr>
            </a:p>
            <a:p>
              <a:pPr eaLnBrk="0" fontAlgn="base" hangingPunct="0">
                <a:spcBef>
                  <a:spcPct val="0"/>
                </a:spcBef>
                <a:spcAft>
                  <a:spcPct val="0"/>
                </a:spcAft>
              </a:pPr>
              <a:endParaRPr lang="tr-TR" altLang="tr-TR" dirty="0" smtClean="0">
                <a:solidFill>
                  <a:prstClr val="black"/>
                </a:solidFill>
                <a:latin typeface="Arial" panose="020B0604020202020204" pitchFamily="34" charset="0"/>
              </a:endParaRPr>
            </a:p>
          </p:txBody>
        </p:sp>
        <p:sp>
          <p:nvSpPr>
            <p:cNvPr id="5" name="Text Box 5"/>
            <p:cNvSpPr txBox="1">
              <a:spLocks noChangeArrowheads="1"/>
            </p:cNvSpPr>
            <p:nvPr/>
          </p:nvSpPr>
          <p:spPr bwMode="auto">
            <a:xfrm>
              <a:off x="2421" y="13324"/>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sz="1200" b="1" smtClean="0">
                  <a:solidFill>
                    <a:prstClr val="black"/>
                  </a:solidFill>
                  <a:latin typeface="Times New Roman" panose="02020603050405020304" pitchFamily="18" charset="0"/>
                </a:rPr>
                <a:t>Şekil 1.25</a:t>
              </a:r>
            </a:p>
            <a:p>
              <a:pPr eaLnBrk="0" fontAlgn="base" hangingPunct="0">
                <a:spcBef>
                  <a:spcPct val="0"/>
                </a:spcBef>
                <a:spcAft>
                  <a:spcPct val="0"/>
                </a:spcAft>
              </a:pPr>
              <a:endParaRPr lang="tr-TR" altLang="tr-TR"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49546851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003" y="270456"/>
            <a:ext cx="11191741" cy="1292662"/>
          </a:xfrm>
          <a:prstGeom prst="rect">
            <a:avLst/>
          </a:prstGeom>
          <a:noFill/>
        </p:spPr>
        <p:txBody>
          <a:bodyPr wrap="square" rtlCol="0">
            <a:spAutoFit/>
          </a:bodyPr>
          <a:lstStyle/>
          <a:p>
            <a:r>
              <a:rPr lang="en-US" sz="2000" b="1" dirty="0" err="1">
                <a:solidFill>
                  <a:prstClr val="black"/>
                </a:solidFill>
              </a:rPr>
              <a:t>Örnek</a:t>
            </a:r>
            <a:r>
              <a:rPr lang="en-US" sz="2000" b="1" dirty="0">
                <a:solidFill>
                  <a:prstClr val="black"/>
                </a:solidFill>
              </a:rPr>
              <a:t> 1.2</a:t>
            </a:r>
            <a:endParaRPr lang="tr-TR" sz="2000" b="1" u="sng" dirty="0">
              <a:solidFill>
                <a:prstClr val="black"/>
              </a:solidFill>
            </a:endParaRPr>
          </a:p>
          <a:p>
            <a:r>
              <a:rPr lang="en-US" sz="2000" dirty="0">
                <a:solidFill>
                  <a:prstClr val="black"/>
                </a:solidFill>
              </a:rPr>
              <a:t> </a:t>
            </a:r>
            <a:endParaRPr lang="tr-TR" sz="2000" dirty="0">
              <a:solidFill>
                <a:prstClr val="black"/>
              </a:solidFill>
            </a:endParaRPr>
          </a:p>
          <a:p>
            <a:r>
              <a:rPr lang="en-US" sz="2000" dirty="0" err="1">
                <a:solidFill>
                  <a:prstClr val="black"/>
                </a:solidFill>
              </a:rPr>
              <a:t>Şekil</a:t>
            </a:r>
            <a:r>
              <a:rPr lang="en-US" sz="2000" dirty="0">
                <a:solidFill>
                  <a:prstClr val="black"/>
                </a:solidFill>
              </a:rPr>
              <a:t> 1.26 da </a:t>
            </a:r>
            <a:r>
              <a:rPr lang="en-US" sz="2000" dirty="0" err="1">
                <a:solidFill>
                  <a:prstClr val="black"/>
                </a:solidFill>
              </a:rPr>
              <a:t>verilen</a:t>
            </a:r>
            <a:r>
              <a:rPr lang="en-US" sz="2000" dirty="0">
                <a:solidFill>
                  <a:prstClr val="black"/>
                </a:solidFill>
              </a:rPr>
              <a:t> </a:t>
            </a:r>
            <a:r>
              <a:rPr lang="en-US" sz="2000" dirty="0" err="1">
                <a:solidFill>
                  <a:prstClr val="black"/>
                </a:solidFill>
              </a:rPr>
              <a:t>devrede</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akımı</a:t>
            </a:r>
            <a:r>
              <a:rPr lang="en-US" sz="2000" dirty="0">
                <a:solidFill>
                  <a:prstClr val="black"/>
                </a:solidFill>
              </a:rPr>
              <a:t> 1 mA </a:t>
            </a:r>
            <a:r>
              <a:rPr lang="en-US" sz="2000" dirty="0" err="1">
                <a:solidFill>
                  <a:prstClr val="black"/>
                </a:solidFill>
              </a:rPr>
              <a:t>olabilmesi</a:t>
            </a:r>
            <a:r>
              <a:rPr lang="en-US" sz="2000" dirty="0">
                <a:solidFill>
                  <a:prstClr val="black"/>
                </a:solidFill>
              </a:rPr>
              <a:t> </a:t>
            </a:r>
            <a:r>
              <a:rPr lang="en-US" sz="2000" dirty="0" err="1">
                <a:solidFill>
                  <a:prstClr val="black"/>
                </a:solidFill>
              </a:rPr>
              <a:t>için</a:t>
            </a:r>
            <a:r>
              <a:rPr lang="en-US" sz="2000" dirty="0">
                <a:solidFill>
                  <a:prstClr val="black"/>
                </a:solidFill>
              </a:rPr>
              <a:t> V</a:t>
            </a:r>
            <a:r>
              <a:rPr lang="en-US" sz="2000" baseline="-25000" dirty="0">
                <a:solidFill>
                  <a:prstClr val="black"/>
                </a:solidFill>
              </a:rPr>
              <a:t>2</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bulunuz</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1622737"/>
            <a:ext cx="11063433" cy="3760631"/>
          </a:xfrm>
          <a:prstGeom prst="rect">
            <a:avLst/>
          </a:prstGeom>
        </p:spPr>
      </p:pic>
    </p:spTree>
    <p:extLst>
      <p:ext uri="{BB962C8B-B14F-4D97-AF65-F5344CB8AC3E}">
        <p14:creationId xmlns:p14="http://schemas.microsoft.com/office/powerpoint/2010/main" val="30114267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4980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b="1" dirty="0" smtClean="0">
                <a:solidFill>
                  <a:prstClr val="black"/>
                </a:solidFill>
              </a:rPr>
              <a:t>Diyotların Test Edilmesi</a:t>
            </a:r>
          </a:p>
        </p:txBody>
      </p:sp>
      <p:pic>
        <p:nvPicPr>
          <p:cNvPr id="3" name="Picture 4" descr="fg01_03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58" y="772732"/>
            <a:ext cx="43434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g01_03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352" y="772732"/>
            <a:ext cx="3886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81825" y="5597145"/>
            <a:ext cx="3820733" cy="369332"/>
          </a:xfrm>
          <a:prstGeom prst="rect">
            <a:avLst/>
          </a:prstGeom>
          <a:noFill/>
        </p:spPr>
        <p:txBody>
          <a:bodyPr wrap="square" rtlCol="0">
            <a:spAutoFit/>
          </a:bodyPr>
          <a:lstStyle/>
          <a:p>
            <a:r>
              <a:rPr lang="tr-TR" dirty="0" smtClean="0">
                <a:solidFill>
                  <a:prstClr val="black"/>
                </a:solidFill>
              </a:rPr>
              <a:t>Arizasız bir diyodun test sonucu</a:t>
            </a:r>
            <a:endParaRPr lang="tr-TR" dirty="0">
              <a:solidFill>
                <a:prstClr val="black"/>
              </a:solidFill>
            </a:endParaRPr>
          </a:p>
        </p:txBody>
      </p:sp>
      <p:sp>
        <p:nvSpPr>
          <p:cNvPr id="6" name="TextBox 5"/>
          <p:cNvSpPr txBox="1"/>
          <p:nvPr/>
        </p:nvSpPr>
        <p:spPr>
          <a:xfrm>
            <a:off x="6437290" y="5131491"/>
            <a:ext cx="1805189" cy="923330"/>
          </a:xfrm>
          <a:prstGeom prst="rect">
            <a:avLst/>
          </a:prstGeom>
          <a:noFill/>
        </p:spPr>
        <p:txBody>
          <a:bodyPr wrap="square" rtlCol="0">
            <a:spAutoFit/>
          </a:bodyPr>
          <a:lstStyle/>
          <a:p>
            <a:r>
              <a:rPr lang="tr-TR" dirty="0" smtClean="0">
                <a:solidFill>
                  <a:prstClr val="black"/>
                </a:solidFill>
              </a:rPr>
              <a:t>Açık devre olmuş </a:t>
            </a:r>
          </a:p>
          <a:p>
            <a:r>
              <a:rPr lang="tr-TR" dirty="0" smtClean="0">
                <a:solidFill>
                  <a:prstClr val="black"/>
                </a:solidFill>
              </a:rPr>
              <a:t>bir diyodun </a:t>
            </a:r>
          </a:p>
          <a:p>
            <a:r>
              <a:rPr lang="tr-TR" dirty="0" smtClean="0">
                <a:solidFill>
                  <a:prstClr val="black"/>
                </a:solidFill>
              </a:rPr>
              <a:t>test sonucu</a:t>
            </a:r>
            <a:endParaRPr lang="tr-TR" dirty="0">
              <a:solidFill>
                <a:prstClr val="black"/>
              </a:solidFill>
            </a:endParaRPr>
          </a:p>
        </p:txBody>
      </p:sp>
      <p:sp>
        <p:nvSpPr>
          <p:cNvPr id="7" name="TextBox 6"/>
          <p:cNvSpPr txBox="1"/>
          <p:nvPr/>
        </p:nvSpPr>
        <p:spPr>
          <a:xfrm>
            <a:off x="8417417" y="5131491"/>
            <a:ext cx="1805189" cy="923330"/>
          </a:xfrm>
          <a:prstGeom prst="rect">
            <a:avLst/>
          </a:prstGeom>
          <a:noFill/>
        </p:spPr>
        <p:txBody>
          <a:bodyPr wrap="square" rtlCol="0">
            <a:spAutoFit/>
          </a:bodyPr>
          <a:lstStyle/>
          <a:p>
            <a:r>
              <a:rPr lang="tr-TR" dirty="0" smtClean="0">
                <a:solidFill>
                  <a:prstClr val="black"/>
                </a:solidFill>
              </a:rPr>
              <a:t>Kısa devre olmuş </a:t>
            </a:r>
          </a:p>
          <a:p>
            <a:r>
              <a:rPr lang="tr-TR" dirty="0" smtClean="0">
                <a:solidFill>
                  <a:prstClr val="black"/>
                </a:solidFill>
              </a:rPr>
              <a:t>bir diyodun </a:t>
            </a:r>
          </a:p>
          <a:p>
            <a:r>
              <a:rPr lang="tr-TR" dirty="0" smtClean="0">
                <a:solidFill>
                  <a:prstClr val="black"/>
                </a:solidFill>
              </a:rPr>
              <a:t>test sonucu</a:t>
            </a:r>
            <a:endParaRPr lang="tr-TR" dirty="0">
              <a:solidFill>
                <a:prstClr val="black"/>
              </a:solidFill>
            </a:endParaRPr>
          </a:p>
        </p:txBody>
      </p:sp>
    </p:spTree>
    <p:extLst>
      <p:ext uri="{BB962C8B-B14F-4D97-AF65-F5344CB8AC3E}">
        <p14:creationId xmlns:p14="http://schemas.microsoft.com/office/powerpoint/2010/main" val="30130163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 y="296214"/>
            <a:ext cx="9427335" cy="954107"/>
          </a:xfrm>
          <a:prstGeom prst="rect">
            <a:avLst/>
          </a:prstGeom>
          <a:noFill/>
        </p:spPr>
        <p:txBody>
          <a:bodyPr wrap="square" rtlCol="0">
            <a:spAutoFit/>
          </a:bodyPr>
          <a:lstStyle/>
          <a:p>
            <a:r>
              <a:rPr lang="en-US" sz="2800" b="1" dirty="0" err="1">
                <a:solidFill>
                  <a:prstClr val="black"/>
                </a:solidFill>
              </a:rPr>
              <a:t>Zener</a:t>
            </a:r>
            <a:r>
              <a:rPr lang="en-US" sz="2800" b="1" dirty="0">
                <a:solidFill>
                  <a:prstClr val="black"/>
                </a:solidFill>
              </a:rPr>
              <a:t> </a:t>
            </a:r>
            <a:r>
              <a:rPr lang="tr-TR" sz="2800" b="1" dirty="0">
                <a:solidFill>
                  <a:prstClr val="black"/>
                </a:solidFill>
              </a:rPr>
              <a:t>Diyot ve Karakteristiği</a:t>
            </a:r>
            <a:endParaRPr lang="tr-TR" sz="2800" dirty="0">
              <a:solidFill>
                <a:prstClr val="black"/>
              </a:solidFill>
            </a:endParaRPr>
          </a:p>
          <a:p>
            <a:endParaRPr lang="tr-TR" sz="2800" dirty="0">
              <a:solidFill>
                <a:prstClr val="black"/>
              </a:solidFill>
            </a:endParaRPr>
          </a:p>
        </p:txBody>
      </p:sp>
      <p:sp>
        <p:nvSpPr>
          <p:cNvPr id="3" name="TextBox 2"/>
          <p:cNvSpPr txBox="1"/>
          <p:nvPr/>
        </p:nvSpPr>
        <p:spPr>
          <a:xfrm>
            <a:off x="489397" y="773267"/>
            <a:ext cx="11050073" cy="1846659"/>
          </a:xfrm>
          <a:prstGeom prst="rect">
            <a:avLst/>
          </a:prstGeom>
          <a:noFill/>
        </p:spPr>
        <p:txBody>
          <a:bodyPr wrap="square" rtlCol="0">
            <a:spAutoFit/>
          </a:bodyPr>
          <a:lstStyle/>
          <a:p>
            <a:r>
              <a:rPr lang="en-US" sz="2400" dirty="0" err="1">
                <a:solidFill>
                  <a:prstClr val="black"/>
                </a:solidFill>
              </a:rPr>
              <a:t>Zener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polarma</a:t>
            </a:r>
            <a:r>
              <a:rPr lang="en-US" sz="2400" dirty="0">
                <a:solidFill>
                  <a:prstClr val="black"/>
                </a:solidFill>
              </a:rPr>
              <a:t> </a:t>
            </a:r>
            <a:r>
              <a:rPr lang="en-US" sz="2400" dirty="0" err="1">
                <a:solidFill>
                  <a:prstClr val="black"/>
                </a:solidFill>
              </a:rPr>
              <a:t>altında</a:t>
            </a:r>
            <a:r>
              <a:rPr lang="en-US" sz="2400" dirty="0">
                <a:solidFill>
                  <a:prstClr val="black"/>
                </a:solidFill>
              </a:rPr>
              <a:t> normal </a:t>
            </a:r>
            <a:r>
              <a:rPr lang="en-US" sz="2400" dirty="0" err="1">
                <a:solidFill>
                  <a:prstClr val="black"/>
                </a:solidFill>
              </a:rPr>
              <a:t>diyot</a:t>
            </a:r>
            <a:r>
              <a:rPr lang="en-US" sz="2400" dirty="0">
                <a:solidFill>
                  <a:prstClr val="black"/>
                </a:solidFill>
              </a:rPr>
              <a:t> </a:t>
            </a:r>
            <a:r>
              <a:rPr lang="en-US" sz="2400" dirty="0" err="1">
                <a:solidFill>
                  <a:prstClr val="black"/>
                </a:solidFill>
              </a:rPr>
              <a:t>gibi</a:t>
            </a:r>
            <a:r>
              <a:rPr lang="en-US" sz="2400" dirty="0">
                <a:solidFill>
                  <a:prstClr val="black"/>
                </a:solidFill>
              </a:rPr>
              <a:t> </a:t>
            </a:r>
            <a:r>
              <a:rPr lang="en-US" sz="2400" dirty="0" err="1">
                <a:solidFill>
                  <a:prstClr val="black"/>
                </a:solidFill>
              </a:rPr>
              <a:t>davranır</a:t>
            </a:r>
            <a:r>
              <a:rPr lang="en-US" sz="2400" dirty="0">
                <a:solidFill>
                  <a:prstClr val="black"/>
                </a:solidFill>
              </a:rPr>
              <a:t>. </a:t>
            </a:r>
            <a:r>
              <a:rPr lang="en-US" sz="2400" dirty="0" err="1">
                <a:solidFill>
                  <a:prstClr val="black"/>
                </a:solidFill>
              </a:rPr>
              <a:t>Zener</a:t>
            </a:r>
            <a:r>
              <a:rPr lang="en-US" sz="2400" dirty="0">
                <a:solidFill>
                  <a:prstClr val="black"/>
                </a:solidFill>
              </a:rPr>
              <a:t> </a:t>
            </a:r>
            <a:r>
              <a:rPr lang="en-US" sz="2400" dirty="0" err="1">
                <a:solidFill>
                  <a:prstClr val="black"/>
                </a:solidFill>
              </a:rPr>
              <a:t>diyotlar</a:t>
            </a:r>
            <a:r>
              <a:rPr lang="en-US" sz="2400" dirty="0">
                <a:solidFill>
                  <a:prstClr val="black"/>
                </a:solidFill>
              </a:rPr>
              <a:t>, </a:t>
            </a:r>
            <a:r>
              <a:rPr lang="en-US" sz="2400" dirty="0" err="1">
                <a:solidFill>
                  <a:prstClr val="black"/>
                </a:solidFill>
              </a:rPr>
              <a:t>devrede</a:t>
            </a:r>
            <a:r>
              <a:rPr lang="en-US" sz="2400" dirty="0">
                <a:solidFill>
                  <a:prstClr val="black"/>
                </a:solidFill>
              </a:rPr>
              <a:t> </a:t>
            </a:r>
            <a:r>
              <a:rPr lang="en-US" sz="2400" dirty="0" err="1">
                <a:solidFill>
                  <a:prstClr val="black"/>
                </a:solidFill>
              </a:rPr>
              <a:t>çalışırken</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polarma</a:t>
            </a:r>
            <a:r>
              <a:rPr lang="en-US" sz="2400" dirty="0">
                <a:solidFill>
                  <a:prstClr val="black"/>
                </a:solidFill>
              </a:rPr>
              <a:t> </a:t>
            </a:r>
            <a:r>
              <a:rPr lang="en-US" sz="2400" dirty="0" err="1">
                <a:solidFill>
                  <a:prstClr val="black"/>
                </a:solidFill>
              </a:rPr>
              <a:t>uygulanmaz</a:t>
            </a:r>
            <a:r>
              <a:rPr lang="en-US" sz="2400" dirty="0">
                <a:solidFill>
                  <a:prstClr val="black"/>
                </a:solidFill>
              </a:rPr>
              <a:t>, </a:t>
            </a:r>
            <a:r>
              <a:rPr lang="en-US" sz="2400" dirty="0" err="1">
                <a:solidFill>
                  <a:prstClr val="black"/>
                </a:solidFill>
              </a:rPr>
              <a:t>daima</a:t>
            </a:r>
            <a:r>
              <a:rPr lang="en-US" sz="2400" dirty="0">
                <a:solidFill>
                  <a:prstClr val="black"/>
                </a:solidFill>
              </a:rPr>
              <a:t> </a:t>
            </a:r>
            <a:r>
              <a:rPr lang="en-US" sz="2400" b="1" dirty="0" err="1">
                <a:solidFill>
                  <a:prstClr val="black"/>
                </a:solidFill>
              </a:rPr>
              <a:t>ters</a:t>
            </a:r>
            <a:r>
              <a:rPr lang="en-US" sz="2400" b="1" dirty="0">
                <a:solidFill>
                  <a:prstClr val="black"/>
                </a:solidFill>
              </a:rPr>
              <a:t> </a:t>
            </a:r>
            <a:r>
              <a:rPr lang="en-US" sz="2400" b="1" dirty="0" err="1">
                <a:solidFill>
                  <a:prstClr val="black"/>
                </a:solidFill>
              </a:rPr>
              <a:t>polarizasyon</a:t>
            </a:r>
            <a:r>
              <a:rPr lang="en-US" sz="2400" dirty="0">
                <a:solidFill>
                  <a:prstClr val="black"/>
                </a:solidFill>
              </a:rPr>
              <a:t> </a:t>
            </a:r>
            <a:r>
              <a:rPr lang="en-US" sz="2400" dirty="0" err="1">
                <a:solidFill>
                  <a:prstClr val="black"/>
                </a:solidFill>
              </a:rPr>
              <a:t>altında</a:t>
            </a:r>
            <a:r>
              <a:rPr lang="en-US" sz="2400" dirty="0">
                <a:solidFill>
                  <a:prstClr val="black"/>
                </a:solidFill>
              </a:rPr>
              <a:t> </a:t>
            </a:r>
            <a:r>
              <a:rPr lang="en-US" sz="2400" dirty="0" err="1">
                <a:solidFill>
                  <a:prstClr val="black"/>
                </a:solidFill>
              </a:rPr>
              <a:t>çalışır</a:t>
            </a:r>
            <a:r>
              <a:rPr lang="en-US" sz="2400" dirty="0">
                <a:solidFill>
                  <a:prstClr val="black"/>
                </a:solidFill>
              </a:rPr>
              <a:t>. </a:t>
            </a:r>
            <a:r>
              <a:rPr lang="en-US" sz="2400" dirty="0" err="1">
                <a:solidFill>
                  <a:prstClr val="black"/>
                </a:solidFill>
              </a:rPr>
              <a:t>Yani</a:t>
            </a:r>
            <a:r>
              <a:rPr lang="en-US" sz="2400" dirty="0">
                <a:solidFill>
                  <a:prstClr val="black"/>
                </a:solidFill>
              </a:rPr>
              <a:t> </a:t>
            </a:r>
            <a:r>
              <a:rPr lang="en-US" sz="2400" dirty="0" err="1">
                <a:solidFill>
                  <a:prstClr val="black"/>
                </a:solidFill>
              </a:rPr>
              <a:t>anotlarına</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katotlarına</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uygulanır</a:t>
            </a:r>
            <a:r>
              <a:rPr lang="en-US" sz="2400" dirty="0">
                <a:solidFill>
                  <a:prstClr val="black"/>
                </a:solidFill>
              </a:rPr>
              <a:t>. </a:t>
            </a:r>
            <a:r>
              <a:rPr lang="en-US" sz="2400" dirty="0" err="1">
                <a:solidFill>
                  <a:prstClr val="black"/>
                </a:solidFill>
              </a:rPr>
              <a:t>Şekil</a:t>
            </a:r>
            <a:r>
              <a:rPr lang="en-US" sz="2400" dirty="0">
                <a:solidFill>
                  <a:prstClr val="black"/>
                </a:solidFill>
              </a:rPr>
              <a:t> 1.28 de </a:t>
            </a:r>
            <a:r>
              <a:rPr lang="en-US" sz="2400" dirty="0" err="1">
                <a:solidFill>
                  <a:prstClr val="black"/>
                </a:solidFill>
              </a:rPr>
              <a:t>zener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sembolü</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grpSp>
        <p:nvGrpSpPr>
          <p:cNvPr id="4" name="Group 2"/>
          <p:cNvGrpSpPr>
            <a:grpSpLocks/>
          </p:cNvGrpSpPr>
          <p:nvPr/>
        </p:nvGrpSpPr>
        <p:grpSpPr bwMode="auto">
          <a:xfrm>
            <a:off x="688930" y="2395470"/>
            <a:ext cx="3045943" cy="1891265"/>
            <a:chOff x="5184" y="3456"/>
            <a:chExt cx="1800" cy="1584"/>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600"/>
              <a:ext cx="1080" cy="1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184" y="460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rPr>
                <a:t>Anot</a:t>
              </a:r>
              <a:endParaRPr lang="tr-TR" altLang="tr-TR" smtClean="0">
                <a:solidFill>
                  <a:prstClr val="black"/>
                </a:solidFill>
                <a:latin typeface="Arial" panose="020B0604020202020204" pitchFamily="34" charset="0"/>
              </a:endParaRPr>
            </a:p>
          </p:txBody>
        </p:sp>
        <p:sp>
          <p:nvSpPr>
            <p:cNvPr id="6" name="Text Box 5"/>
            <p:cNvSpPr txBox="1">
              <a:spLocks noChangeArrowheads="1"/>
            </p:cNvSpPr>
            <p:nvPr/>
          </p:nvSpPr>
          <p:spPr bwMode="auto">
            <a:xfrm>
              <a:off x="5184" y="3456"/>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rPr>
                <a:t>Katot</a:t>
              </a:r>
              <a:endParaRPr lang="tr-TR" altLang="tr-TR" smtClean="0">
                <a:solidFill>
                  <a:prstClr val="black"/>
                </a:solidFill>
                <a:latin typeface="Arial" panose="020B0604020202020204" pitchFamily="34" charset="0"/>
              </a:endParaRPr>
            </a:p>
          </p:txBody>
        </p:sp>
      </p:grpSp>
      <p:sp>
        <p:nvSpPr>
          <p:cNvPr id="7" name="TextBox 6"/>
          <p:cNvSpPr txBox="1"/>
          <p:nvPr/>
        </p:nvSpPr>
        <p:spPr>
          <a:xfrm>
            <a:off x="566671" y="4500069"/>
            <a:ext cx="3567448" cy="646331"/>
          </a:xfrm>
          <a:prstGeom prst="rect">
            <a:avLst/>
          </a:prstGeom>
          <a:noFill/>
        </p:spPr>
        <p:txBody>
          <a:bodyPr wrap="square" rtlCol="0">
            <a:spAutoFit/>
          </a:bodyPr>
          <a:lstStyle/>
          <a:p>
            <a:r>
              <a:rPr lang="tr-TR" b="1" dirty="0">
                <a:solidFill>
                  <a:prstClr val="black"/>
                </a:solidFill>
              </a:rPr>
              <a:t>Şekil 1.28 </a:t>
            </a:r>
            <a:r>
              <a:rPr lang="tr-TR" dirty="0">
                <a:solidFill>
                  <a:prstClr val="black"/>
                </a:solidFill>
              </a:rPr>
              <a:t>Zener diyot sembolü</a:t>
            </a:r>
            <a:endParaRPr lang="tr-TR" b="1" dirty="0">
              <a:solidFill>
                <a:prstClr val="black"/>
              </a:solidFill>
            </a:endParaRPr>
          </a:p>
          <a:p>
            <a:endParaRPr lang="tr-TR" dirty="0">
              <a:solidFill>
                <a:prstClr val="black"/>
              </a:solidFill>
            </a:endParaRPr>
          </a:p>
        </p:txBody>
      </p:sp>
      <p:sp>
        <p:nvSpPr>
          <p:cNvPr id="8" name="TextBox 7"/>
          <p:cNvSpPr txBox="1"/>
          <p:nvPr/>
        </p:nvSpPr>
        <p:spPr>
          <a:xfrm>
            <a:off x="4829577" y="2395471"/>
            <a:ext cx="6259133" cy="2954655"/>
          </a:xfrm>
          <a:prstGeom prst="rect">
            <a:avLst/>
          </a:prstGeom>
          <a:noFill/>
        </p:spPr>
        <p:txBody>
          <a:bodyPr wrap="square" rtlCol="0">
            <a:spAutoFit/>
          </a:bodyPr>
          <a:lstStyle/>
          <a:p>
            <a:pPr algn="just"/>
            <a:r>
              <a:rPr lang="tr-TR" sz="2400" dirty="0">
                <a:solidFill>
                  <a:prstClr val="black"/>
                </a:solidFill>
              </a:rPr>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solidFill>
                <a:prstClr val="black"/>
              </a:solidFill>
            </a:endParaRPr>
          </a:p>
        </p:txBody>
      </p:sp>
    </p:spTree>
    <p:extLst>
      <p:ext uri="{BB962C8B-B14F-4D97-AF65-F5344CB8AC3E}">
        <p14:creationId xmlns:p14="http://schemas.microsoft.com/office/powerpoint/2010/main" val="8794598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321972"/>
            <a:ext cx="11436440" cy="1877437"/>
          </a:xfrm>
          <a:prstGeom prst="rect">
            <a:avLst/>
          </a:prstGeom>
          <a:noFill/>
        </p:spPr>
        <p:txBody>
          <a:bodyPr wrap="square" rtlCol="0">
            <a:spAutoFit/>
          </a:bodyPr>
          <a:lstStyle/>
          <a:p>
            <a:r>
              <a:rPr lang="tr-TR" dirty="0">
                <a:solidFill>
                  <a:prstClr val="black"/>
                </a:solidFill>
              </a:rPr>
              <a:t> </a:t>
            </a:r>
          </a:p>
          <a:p>
            <a:pPr algn="just"/>
            <a:r>
              <a:rPr lang="tr-TR" sz="2000" dirty="0">
                <a:solidFill>
                  <a:prstClr val="black"/>
                </a:solidFill>
              </a:rPr>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7" y="1828801"/>
            <a:ext cx="7343878" cy="4179444"/>
          </a:xfrm>
          <a:prstGeom prst="rect">
            <a:avLst/>
          </a:prstGeom>
        </p:spPr>
      </p:pic>
      <p:sp>
        <p:nvSpPr>
          <p:cNvPr id="4" name="TextBox 3"/>
          <p:cNvSpPr txBox="1"/>
          <p:nvPr/>
        </p:nvSpPr>
        <p:spPr>
          <a:xfrm>
            <a:off x="2665927" y="6246254"/>
            <a:ext cx="7933386" cy="369332"/>
          </a:xfrm>
          <a:prstGeom prst="rect">
            <a:avLst/>
          </a:prstGeom>
          <a:noFill/>
        </p:spPr>
        <p:txBody>
          <a:bodyPr wrap="square" rtlCol="0">
            <a:spAutoFit/>
          </a:bodyPr>
          <a:lstStyle/>
          <a:p>
            <a:pPr algn="ctr"/>
            <a:r>
              <a:rPr lang="tr-TR" b="1" dirty="0">
                <a:solidFill>
                  <a:prstClr val="black"/>
                </a:solidFill>
              </a:rPr>
              <a:t>Şekil 1.29 </a:t>
            </a:r>
            <a:r>
              <a:rPr lang="tr-TR" dirty="0">
                <a:solidFill>
                  <a:prstClr val="black"/>
                </a:solidFill>
              </a:rPr>
              <a:t>Zener Karakteristiği</a:t>
            </a:r>
            <a:endParaRPr lang="tr-TR" b="1" dirty="0">
              <a:solidFill>
                <a:prstClr val="black"/>
              </a:solidFill>
            </a:endParaRPr>
          </a:p>
        </p:txBody>
      </p:sp>
    </p:spTree>
    <p:extLst>
      <p:ext uri="{BB962C8B-B14F-4D97-AF65-F5344CB8AC3E}">
        <p14:creationId xmlns:p14="http://schemas.microsoft.com/office/powerpoint/2010/main" val="42376801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231820"/>
            <a:ext cx="11423560" cy="3447098"/>
          </a:xfrm>
          <a:prstGeom prst="rect">
            <a:avLst/>
          </a:prstGeom>
          <a:noFill/>
        </p:spPr>
        <p:txBody>
          <a:bodyPr wrap="square" rtlCol="0">
            <a:spAutoFit/>
          </a:bodyPr>
          <a:lstStyle/>
          <a:p>
            <a:pPr algn="just"/>
            <a:r>
              <a:rPr lang="tr-TR" sz="2000" dirty="0">
                <a:solidFill>
                  <a:prstClr val="black"/>
                </a:solidFill>
              </a:rPr>
              <a:t>Şekil 1.29 daki karakteristik eğride, düşey eksenin sağ tarafı zener diyodun doğru polarma durumunu, sol tarafı ise ters polarma durumunu gösteriyor. Daha önce de belirttiğimiz gibi, zener diyotların doğru polarma karakteristikleri aynen diyotların doğru polarma karakteristikleri gibidir. Bu nedenle düşey eksenin sadece sol yanıyla ilgileneceğiz. Şekil 1.29 da görüldüğü gibi, zener diyodun içerisinden akan akım I</a:t>
            </a:r>
            <a:r>
              <a:rPr lang="tr-TR" sz="2000" baseline="-25000" dirty="0">
                <a:solidFill>
                  <a:prstClr val="black"/>
                </a:solidFill>
              </a:rPr>
              <a:t>Z min</a:t>
            </a:r>
            <a:r>
              <a:rPr lang="tr-TR" sz="2000" dirty="0">
                <a:solidFill>
                  <a:prstClr val="black"/>
                </a:solidFill>
              </a:rPr>
              <a:t> değerinden küçük ise zener diyot çalışmaz. Başka bir deyişle çok yüksek direnç göstermektedir. Ancak, içerisinden akan akım I</a:t>
            </a:r>
            <a:r>
              <a:rPr lang="tr-TR" sz="2000" baseline="-25000" dirty="0">
                <a:solidFill>
                  <a:prstClr val="black"/>
                </a:solidFill>
              </a:rPr>
              <a:t>Z min</a:t>
            </a:r>
            <a:r>
              <a:rPr lang="tr-TR" sz="2000" dirty="0">
                <a:solidFill>
                  <a:prstClr val="black"/>
                </a:solidFill>
              </a:rPr>
              <a:t> değerinden büyük ve  I</a:t>
            </a:r>
            <a:r>
              <a:rPr lang="tr-TR" sz="2000" baseline="-25000" dirty="0">
                <a:solidFill>
                  <a:prstClr val="black"/>
                </a:solidFill>
              </a:rPr>
              <a:t>Z maks</a:t>
            </a:r>
            <a:r>
              <a:rPr lang="tr-TR" sz="2000" dirty="0">
                <a:solidFill>
                  <a:prstClr val="black"/>
                </a:solidFill>
              </a:rPr>
              <a:t> değerinden küçük ise zener diyot iletken olur. Bu durumda zener diyottan geçen akım ne kadar artarsa artsın, uçlarına düşen gerilim sabit kalır. Bu gerilime </a:t>
            </a:r>
            <a:r>
              <a:rPr lang="tr-TR" sz="2000" b="1" dirty="0">
                <a:solidFill>
                  <a:prstClr val="black"/>
                </a:solidFill>
              </a:rPr>
              <a:t>zener gerilimi</a:t>
            </a:r>
            <a:r>
              <a:rPr lang="tr-TR" sz="2000" dirty="0">
                <a:solidFill>
                  <a:prstClr val="black"/>
                </a:solidFill>
              </a:rPr>
              <a:t> (V</a:t>
            </a:r>
            <a:r>
              <a:rPr lang="tr-TR" sz="2000" baseline="-25000" dirty="0">
                <a:solidFill>
                  <a:prstClr val="black"/>
                </a:solidFill>
              </a:rPr>
              <a:t>Z</a:t>
            </a:r>
            <a:r>
              <a:rPr lang="tr-TR" sz="2000" dirty="0">
                <a:solidFill>
                  <a:prstClr val="black"/>
                </a:solidFill>
              </a:rPr>
              <a:t>) adı verilir. Zener diyotlar, zener gerilimleri ile anılırlar. Örneğin 9.1 voltluk zener diyot demek, içerisinden akan akım I</a:t>
            </a:r>
            <a:r>
              <a:rPr lang="tr-TR" sz="2000" baseline="-25000" dirty="0">
                <a:solidFill>
                  <a:prstClr val="black"/>
                </a:solidFill>
              </a:rPr>
              <a:t>Z min</a:t>
            </a:r>
            <a:r>
              <a:rPr lang="tr-TR" sz="2000" dirty="0">
                <a:solidFill>
                  <a:prstClr val="black"/>
                </a:solidFill>
              </a:rPr>
              <a:t> değerinden büyük ve  I</a:t>
            </a:r>
            <a:r>
              <a:rPr lang="tr-TR" sz="2000" baseline="-25000" dirty="0">
                <a:solidFill>
                  <a:prstClr val="black"/>
                </a:solidFill>
              </a:rPr>
              <a:t>Z maks</a:t>
            </a:r>
            <a:r>
              <a:rPr lang="tr-TR" sz="2000" dirty="0">
                <a:solidFill>
                  <a:prstClr val="black"/>
                </a:solidFill>
              </a:rPr>
              <a:t> değerinden küçük ise uçlarına uygulanan ters gerilim 9.1 volt değerinde sabit kalmaktadır.</a:t>
            </a:r>
          </a:p>
          <a:p>
            <a:endParaRPr lang="tr-TR" dirty="0">
              <a:solidFill>
                <a:prstClr val="black"/>
              </a:solidFill>
            </a:endParaRPr>
          </a:p>
        </p:txBody>
      </p:sp>
      <p:sp>
        <p:nvSpPr>
          <p:cNvPr id="3" name="TextBox 2"/>
          <p:cNvSpPr txBox="1"/>
          <p:nvPr/>
        </p:nvSpPr>
        <p:spPr>
          <a:xfrm>
            <a:off x="592428" y="3889420"/>
            <a:ext cx="11333409" cy="1015663"/>
          </a:xfrm>
          <a:prstGeom prst="rect">
            <a:avLst/>
          </a:prstGeom>
          <a:noFill/>
        </p:spPr>
        <p:txBody>
          <a:bodyPr wrap="square" rtlCol="0">
            <a:spAutoFit/>
          </a:bodyPr>
          <a:lstStyle/>
          <a:p>
            <a:r>
              <a:rPr lang="tr-TR" sz="2000" dirty="0">
                <a:solidFill>
                  <a:prstClr val="black"/>
                </a:solidFill>
              </a:rPr>
              <a:t>Yapımcı firmalar, 2 voltdan  200 volta kadar zener gerilimlerine sahip zener diyotlar imal etmektedirler. Zener diyotlar, uçlarındaki gerilimi sabit tutma özelliklerinden dolayı güç kaynaklarının regülatör devrelerinde, gerilim sabitleyicisi olarak kullanılır. </a:t>
            </a:r>
          </a:p>
        </p:txBody>
      </p:sp>
    </p:spTree>
    <p:extLst>
      <p:ext uri="{BB962C8B-B14F-4D97-AF65-F5344CB8AC3E}">
        <p14:creationId xmlns:p14="http://schemas.microsoft.com/office/powerpoint/2010/main" val="2921357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9253" y="742387"/>
            <a:ext cx="2921640" cy="1664110"/>
          </a:xfrm>
          <a:prstGeom prst="rect">
            <a:avLst/>
          </a:prstGeom>
        </p:spPr>
      </p:pic>
      <p:pic>
        <p:nvPicPr>
          <p:cNvPr id="3" name="Picture 2"/>
          <p:cNvPicPr>
            <a:picLocks noChangeAspect="1"/>
          </p:cNvPicPr>
          <p:nvPr/>
        </p:nvPicPr>
        <p:blipFill>
          <a:blip r:embed="rId3"/>
          <a:stretch>
            <a:fillRect/>
          </a:stretch>
        </p:blipFill>
        <p:spPr>
          <a:xfrm>
            <a:off x="6335191" y="699027"/>
            <a:ext cx="2898961" cy="1764633"/>
          </a:xfrm>
          <a:prstGeom prst="rect">
            <a:avLst/>
          </a:prstGeom>
        </p:spPr>
      </p:pic>
      <p:pic>
        <p:nvPicPr>
          <p:cNvPr id="4" name="Picture 3"/>
          <p:cNvPicPr>
            <a:picLocks noChangeAspect="1"/>
          </p:cNvPicPr>
          <p:nvPr/>
        </p:nvPicPr>
        <p:blipFill>
          <a:blip r:embed="rId4"/>
          <a:stretch>
            <a:fillRect/>
          </a:stretch>
        </p:blipFill>
        <p:spPr>
          <a:xfrm>
            <a:off x="2036706" y="3343393"/>
            <a:ext cx="2832721" cy="1587891"/>
          </a:xfrm>
          <a:prstGeom prst="rect">
            <a:avLst/>
          </a:prstGeom>
        </p:spPr>
      </p:pic>
      <p:pic>
        <p:nvPicPr>
          <p:cNvPr id="5" name="Picture 4"/>
          <p:cNvPicPr>
            <a:picLocks noChangeAspect="1"/>
          </p:cNvPicPr>
          <p:nvPr/>
        </p:nvPicPr>
        <p:blipFill>
          <a:blip r:embed="rId5"/>
          <a:stretch>
            <a:fillRect/>
          </a:stretch>
        </p:blipFill>
        <p:spPr>
          <a:xfrm>
            <a:off x="6335191" y="3368799"/>
            <a:ext cx="2832721" cy="1562485"/>
          </a:xfrm>
          <a:prstGeom prst="rect">
            <a:avLst/>
          </a:prstGeom>
        </p:spPr>
      </p:pic>
      <p:sp>
        <p:nvSpPr>
          <p:cNvPr id="6" name="TextBox 5"/>
          <p:cNvSpPr txBox="1"/>
          <p:nvPr/>
        </p:nvSpPr>
        <p:spPr>
          <a:xfrm>
            <a:off x="1326524" y="2463660"/>
            <a:ext cx="4301544" cy="646331"/>
          </a:xfrm>
          <a:prstGeom prst="rect">
            <a:avLst/>
          </a:prstGeom>
          <a:noFill/>
        </p:spPr>
        <p:txBody>
          <a:bodyPr wrap="square" rtlCol="0">
            <a:spAutoFit/>
          </a:bodyPr>
          <a:lstStyle/>
          <a:p>
            <a:pPr algn="just"/>
            <a:r>
              <a:rPr lang="tr-TR" dirty="0" smtClean="0">
                <a:solidFill>
                  <a:prstClr val="black"/>
                </a:solidFill>
              </a:rPr>
              <a:t>Ters polarma altında  pozitif gerilim regülatörü olarak çalışan bir zener diyot</a:t>
            </a:r>
            <a:endParaRPr lang="tr-TR" dirty="0">
              <a:solidFill>
                <a:prstClr val="black"/>
              </a:solidFill>
            </a:endParaRPr>
          </a:p>
        </p:txBody>
      </p:sp>
      <p:sp>
        <p:nvSpPr>
          <p:cNvPr id="7" name="TextBox 6"/>
          <p:cNvSpPr txBox="1"/>
          <p:nvPr/>
        </p:nvSpPr>
        <p:spPr>
          <a:xfrm>
            <a:off x="1326524" y="5124725"/>
            <a:ext cx="4301544" cy="646331"/>
          </a:xfrm>
          <a:prstGeom prst="rect">
            <a:avLst/>
          </a:prstGeom>
          <a:noFill/>
        </p:spPr>
        <p:txBody>
          <a:bodyPr wrap="square" rtlCol="0">
            <a:spAutoFit/>
          </a:bodyPr>
          <a:lstStyle/>
          <a:p>
            <a:pPr algn="just"/>
            <a:r>
              <a:rPr lang="tr-TR" dirty="0" smtClean="0">
                <a:solidFill>
                  <a:prstClr val="black"/>
                </a:solidFill>
              </a:rPr>
              <a:t>Ters polarma altında  negatif gerilim regülatörü olarak çalışan bir zener diyot</a:t>
            </a:r>
            <a:endParaRPr lang="tr-TR" dirty="0">
              <a:solidFill>
                <a:prstClr val="black"/>
              </a:solidFill>
            </a:endParaRPr>
          </a:p>
        </p:txBody>
      </p:sp>
      <p:sp>
        <p:nvSpPr>
          <p:cNvPr id="8" name="TextBox 7"/>
          <p:cNvSpPr txBox="1"/>
          <p:nvPr/>
        </p:nvSpPr>
        <p:spPr>
          <a:xfrm>
            <a:off x="6335191" y="2462066"/>
            <a:ext cx="4301544" cy="646331"/>
          </a:xfrm>
          <a:prstGeom prst="rect">
            <a:avLst/>
          </a:prstGeom>
          <a:noFill/>
        </p:spPr>
        <p:txBody>
          <a:bodyPr wrap="square" rtlCol="0">
            <a:spAutoFit/>
          </a:bodyPr>
          <a:lstStyle/>
          <a:p>
            <a:r>
              <a:rPr lang="tr-TR" dirty="0" smtClean="0">
                <a:solidFill>
                  <a:prstClr val="black"/>
                </a:solidFill>
              </a:rPr>
              <a:t>Doğru polarma altında  </a:t>
            </a:r>
            <a:r>
              <a:rPr lang="tr-TR" b="1" dirty="0" smtClean="0">
                <a:solidFill>
                  <a:srgbClr val="FF0000"/>
                </a:solidFill>
              </a:rPr>
              <a:t>diyot </a:t>
            </a:r>
            <a:r>
              <a:rPr lang="tr-TR" dirty="0" smtClean="0">
                <a:solidFill>
                  <a:prstClr val="black"/>
                </a:solidFill>
              </a:rPr>
              <a:t>olarak çalışan bir zener diyot</a:t>
            </a:r>
            <a:endParaRPr lang="tr-TR" dirty="0">
              <a:solidFill>
                <a:prstClr val="black"/>
              </a:solidFill>
            </a:endParaRPr>
          </a:p>
        </p:txBody>
      </p:sp>
      <p:sp>
        <p:nvSpPr>
          <p:cNvPr id="9" name="TextBox 8"/>
          <p:cNvSpPr txBox="1"/>
          <p:nvPr/>
        </p:nvSpPr>
        <p:spPr>
          <a:xfrm>
            <a:off x="6474713" y="5124724"/>
            <a:ext cx="4301544" cy="646331"/>
          </a:xfrm>
          <a:prstGeom prst="rect">
            <a:avLst/>
          </a:prstGeom>
          <a:noFill/>
        </p:spPr>
        <p:txBody>
          <a:bodyPr wrap="square" rtlCol="0">
            <a:spAutoFit/>
          </a:bodyPr>
          <a:lstStyle/>
          <a:p>
            <a:r>
              <a:rPr lang="tr-TR" dirty="0" smtClean="0">
                <a:solidFill>
                  <a:prstClr val="black"/>
                </a:solidFill>
              </a:rPr>
              <a:t>Doğru polarma altında  </a:t>
            </a:r>
            <a:r>
              <a:rPr lang="tr-TR" b="1" dirty="0" smtClean="0">
                <a:solidFill>
                  <a:srgbClr val="FF0000"/>
                </a:solidFill>
              </a:rPr>
              <a:t>diyot </a:t>
            </a:r>
            <a:r>
              <a:rPr lang="tr-TR" dirty="0" smtClean="0">
                <a:solidFill>
                  <a:prstClr val="black"/>
                </a:solidFill>
              </a:rPr>
              <a:t>olarak çalışan bir zener diyot</a:t>
            </a:r>
            <a:endParaRPr lang="tr-TR" dirty="0">
              <a:solidFill>
                <a:prstClr val="black"/>
              </a:solidFill>
            </a:endParaRPr>
          </a:p>
        </p:txBody>
      </p:sp>
    </p:spTree>
    <p:extLst>
      <p:ext uri="{BB962C8B-B14F-4D97-AF65-F5344CB8AC3E}">
        <p14:creationId xmlns:p14="http://schemas.microsoft.com/office/powerpoint/2010/main" val="13970942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128789"/>
            <a:ext cx="11603864" cy="523220"/>
          </a:xfrm>
          <a:prstGeom prst="rect">
            <a:avLst/>
          </a:prstGeom>
          <a:noFill/>
        </p:spPr>
        <p:txBody>
          <a:bodyPr wrap="square" rtlCol="0">
            <a:spAutoFit/>
          </a:bodyPr>
          <a:lstStyle/>
          <a:p>
            <a:r>
              <a:rPr lang="en-US" sz="2800" b="1" dirty="0" err="1">
                <a:solidFill>
                  <a:prstClr val="black"/>
                </a:solidFill>
              </a:rPr>
              <a:t>Tunel</a:t>
            </a:r>
            <a:r>
              <a:rPr lang="en-US" sz="2800" b="1" dirty="0">
                <a:solidFill>
                  <a:prstClr val="black"/>
                </a:solidFill>
              </a:rPr>
              <a:t> </a:t>
            </a:r>
            <a:r>
              <a:rPr lang="en-US" sz="2800" b="1" dirty="0" err="1">
                <a:solidFill>
                  <a:prstClr val="black"/>
                </a:solidFill>
              </a:rPr>
              <a:t>Diyot</a:t>
            </a:r>
            <a:r>
              <a:rPr lang="en-US" sz="2800" b="1" dirty="0">
                <a:solidFill>
                  <a:prstClr val="black"/>
                </a:solidFill>
              </a:rPr>
              <a:t> </a:t>
            </a:r>
            <a:r>
              <a:rPr lang="en-US" sz="2800" b="1" dirty="0" err="1">
                <a:solidFill>
                  <a:prstClr val="black"/>
                </a:solidFill>
              </a:rPr>
              <a:t>ve</a:t>
            </a:r>
            <a:r>
              <a:rPr lang="en-US" sz="2800" b="1" dirty="0">
                <a:solidFill>
                  <a:prstClr val="black"/>
                </a:solidFill>
              </a:rPr>
              <a:t> </a:t>
            </a:r>
            <a:r>
              <a:rPr lang="en-US" sz="2800" b="1" dirty="0" err="1">
                <a:solidFill>
                  <a:prstClr val="black"/>
                </a:solidFill>
              </a:rPr>
              <a:t>Karakteristiği</a:t>
            </a:r>
            <a:endParaRPr lang="tr-TR" sz="2800" dirty="0">
              <a:solidFill>
                <a:prstClr val="black"/>
              </a:solidFill>
            </a:endParaRPr>
          </a:p>
        </p:txBody>
      </p:sp>
      <p:sp>
        <p:nvSpPr>
          <p:cNvPr id="3" name="TextBox 2"/>
          <p:cNvSpPr txBox="1"/>
          <p:nvPr/>
        </p:nvSpPr>
        <p:spPr>
          <a:xfrm>
            <a:off x="347730" y="815401"/>
            <a:ext cx="11165983" cy="2308324"/>
          </a:xfrm>
          <a:prstGeom prst="rect">
            <a:avLst/>
          </a:prstGeom>
          <a:noFill/>
        </p:spPr>
        <p:txBody>
          <a:bodyPr wrap="square" rtlCol="0">
            <a:spAutoFit/>
          </a:bodyPr>
          <a:lstStyle/>
          <a:p>
            <a:pPr algn="just"/>
            <a:r>
              <a:rPr lang="tr-TR" sz="2400" dirty="0">
                <a:solidFill>
                  <a:prstClr val="black"/>
                </a:solidFill>
              </a:rPr>
              <a:t>Diyodu oluşturan P ve N maddeleri elde edilirken, saf germanyum veya silisyum maddesine enjekte edilen katkı maddesinin </a:t>
            </a:r>
            <a:r>
              <a:rPr lang="tr-TR" sz="2400" dirty="0" smtClean="0">
                <a:solidFill>
                  <a:prstClr val="black"/>
                </a:solidFill>
              </a:rPr>
              <a:t>miktarı </a:t>
            </a:r>
            <a:r>
              <a:rPr lang="tr-TR" sz="2400" dirty="0">
                <a:solidFill>
                  <a:prstClr val="black"/>
                </a:solidFill>
              </a:rPr>
              <a:t>fazla tutlarak diyodun iletkenliği çok arttırılabilir. Bu tip diyotlar </a:t>
            </a:r>
            <a:r>
              <a:rPr lang="tr-TR" sz="2400" b="1" dirty="0">
                <a:solidFill>
                  <a:srgbClr val="FF0000"/>
                </a:solidFill>
              </a:rPr>
              <a:t>tunel</a:t>
            </a:r>
            <a:r>
              <a:rPr lang="tr-TR" sz="2400" dirty="0">
                <a:solidFill>
                  <a:prstClr val="black"/>
                </a:solidFill>
              </a:rPr>
              <a:t> diyot olarak adlandırılırlar. Tunel diyotlar, </a:t>
            </a:r>
            <a:r>
              <a:rPr lang="tr-TR" sz="2400" dirty="0">
                <a:solidFill>
                  <a:srgbClr val="FF0000"/>
                </a:solidFill>
              </a:rPr>
              <a:t>negatif direnç özelliği </a:t>
            </a:r>
            <a:r>
              <a:rPr lang="tr-TR" sz="2400" dirty="0">
                <a:solidFill>
                  <a:prstClr val="black"/>
                </a:solidFill>
              </a:rPr>
              <a:t>gösterirler. Tunel diyotlar, karakteristik eğrilerinin bir bölümünde, artan gerilimlere karşı, dirençlerinin artırarak daha az akım geçirirler. Şekil 1.30 da, tunel diyot sembolü ve karakteristik eğrisi görülmektedir.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3" y="3287118"/>
            <a:ext cx="9092484" cy="3286138"/>
          </a:xfrm>
          <a:prstGeom prst="rect">
            <a:avLst/>
          </a:prstGeom>
        </p:spPr>
      </p:pic>
      <p:sp>
        <p:nvSpPr>
          <p:cNvPr id="5" name="TextBox 4"/>
          <p:cNvSpPr txBox="1"/>
          <p:nvPr/>
        </p:nvSpPr>
        <p:spPr>
          <a:xfrm>
            <a:off x="7289442" y="3020756"/>
            <a:ext cx="4134118" cy="369332"/>
          </a:xfrm>
          <a:prstGeom prst="rect">
            <a:avLst/>
          </a:prstGeom>
          <a:noFill/>
        </p:spPr>
        <p:txBody>
          <a:bodyPr wrap="square" rtlCol="0">
            <a:spAutoFit/>
          </a:bodyPr>
          <a:lstStyle/>
          <a:p>
            <a:r>
              <a:rPr lang="tr-TR" dirty="0">
                <a:solidFill>
                  <a:prstClr val="black"/>
                </a:solidFill>
              </a:rPr>
              <a:t>Şekil 1.30 </a:t>
            </a:r>
            <a:r>
              <a:rPr lang="tr-TR" b="1" dirty="0">
                <a:solidFill>
                  <a:prstClr val="black"/>
                </a:solidFill>
              </a:rPr>
              <a:t>Tünel diyot ve karakteristiği</a:t>
            </a:r>
            <a:endParaRPr lang="tr-TR" dirty="0">
              <a:solidFill>
                <a:prstClr val="black"/>
              </a:solidFill>
            </a:endParaRPr>
          </a:p>
        </p:txBody>
      </p:sp>
      <p:sp>
        <p:nvSpPr>
          <p:cNvPr id="6" name="TextBox 5"/>
          <p:cNvSpPr txBox="1"/>
          <p:nvPr/>
        </p:nvSpPr>
        <p:spPr>
          <a:xfrm>
            <a:off x="862885" y="6272011"/>
            <a:ext cx="10650828" cy="646331"/>
          </a:xfrm>
          <a:prstGeom prst="rect">
            <a:avLst/>
          </a:prstGeom>
          <a:noFill/>
        </p:spPr>
        <p:txBody>
          <a:bodyPr wrap="square" rtlCol="0">
            <a:spAutoFit/>
          </a:bodyPr>
          <a:lstStyle/>
          <a:p>
            <a:r>
              <a:rPr lang="tr-TR" dirty="0">
                <a:solidFill>
                  <a:prstClr val="black"/>
                </a:solidFill>
              </a:rPr>
              <a:t>(a) Tünel diyot sembolü				 (b) Tünel diyot karakteristiği</a:t>
            </a:r>
          </a:p>
          <a:p>
            <a:endParaRPr lang="tr-TR" dirty="0">
              <a:solidFill>
                <a:prstClr val="black"/>
              </a:solidFill>
            </a:endParaRPr>
          </a:p>
        </p:txBody>
      </p:sp>
      <p:sp>
        <p:nvSpPr>
          <p:cNvPr id="7" name="TextBox 6"/>
          <p:cNvSpPr txBox="1"/>
          <p:nvPr/>
        </p:nvSpPr>
        <p:spPr>
          <a:xfrm>
            <a:off x="3075905" y="3452236"/>
            <a:ext cx="3112394" cy="646331"/>
          </a:xfrm>
          <a:prstGeom prst="rect">
            <a:avLst/>
          </a:prstGeom>
          <a:noFill/>
        </p:spPr>
        <p:txBody>
          <a:bodyPr wrap="square" rtlCol="0">
            <a:spAutoFit/>
          </a:bodyPr>
          <a:lstStyle/>
          <a:p>
            <a:r>
              <a:rPr lang="tr-TR" dirty="0" smtClean="0">
                <a:solidFill>
                  <a:prstClr val="black"/>
                </a:solidFill>
              </a:rPr>
              <a:t>Va= 50mV; Vb=300mV</a:t>
            </a:r>
          </a:p>
          <a:p>
            <a:r>
              <a:rPr lang="tr-TR" dirty="0" smtClean="0">
                <a:solidFill>
                  <a:prstClr val="black"/>
                </a:solidFill>
              </a:rPr>
              <a:t>Ia= 2mA ;    Ib=0.2mA</a:t>
            </a:r>
            <a:endParaRPr lang="tr-TR" dirty="0">
              <a:solidFill>
                <a:prstClr val="black"/>
              </a:solidFill>
            </a:endParaRPr>
          </a:p>
        </p:txBody>
      </p:sp>
    </p:spTree>
    <p:extLst>
      <p:ext uri="{BB962C8B-B14F-4D97-AF65-F5344CB8AC3E}">
        <p14:creationId xmlns:p14="http://schemas.microsoft.com/office/powerpoint/2010/main" val="332614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848" y="115910"/>
            <a:ext cx="12105152" cy="5999945"/>
          </a:xfrm>
          <a:prstGeom prst="rect">
            <a:avLst/>
          </a:prstGeom>
        </p:spPr>
      </p:pic>
      <p:cxnSp>
        <p:nvCxnSpPr>
          <p:cNvPr id="4" name="Straight Connector 3"/>
          <p:cNvCxnSpPr/>
          <p:nvPr/>
        </p:nvCxnSpPr>
        <p:spPr>
          <a:xfrm>
            <a:off x="3464417" y="1700011"/>
            <a:ext cx="9144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1659228" y="2316050"/>
            <a:ext cx="1187003" cy="2147"/>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472517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270456"/>
            <a:ext cx="11088710" cy="1631216"/>
          </a:xfrm>
          <a:prstGeom prst="rect">
            <a:avLst/>
          </a:prstGeom>
          <a:noFill/>
        </p:spPr>
        <p:txBody>
          <a:bodyPr wrap="square" rtlCol="0">
            <a:spAutoFit/>
          </a:bodyPr>
          <a:lstStyle/>
          <a:p>
            <a:pPr algn="just"/>
            <a:r>
              <a:rPr lang="tr-TR" sz="2000" dirty="0">
                <a:solidFill>
                  <a:prstClr val="black"/>
                </a:solidFill>
              </a:rPr>
              <a:t>Tunel diyoda uygulanan gerilimin V</a:t>
            </a:r>
            <a:r>
              <a:rPr lang="tr-TR" sz="2000" baseline="-25000" dirty="0">
                <a:solidFill>
                  <a:prstClr val="black"/>
                </a:solidFill>
              </a:rPr>
              <a:t>a</a:t>
            </a:r>
            <a:r>
              <a:rPr lang="tr-TR" sz="2000" dirty="0">
                <a:solidFill>
                  <a:prstClr val="black"/>
                </a:solidFill>
              </a:rPr>
              <a:t> seviyesine ulaştığı noktaya kadar, içinden geçen akım artarak I</a:t>
            </a:r>
            <a:r>
              <a:rPr lang="tr-TR" sz="2000" baseline="-25000" dirty="0">
                <a:solidFill>
                  <a:prstClr val="black"/>
                </a:solidFill>
              </a:rPr>
              <a:t>a</a:t>
            </a:r>
            <a:r>
              <a:rPr lang="tr-TR" sz="2000" dirty="0">
                <a:solidFill>
                  <a:prstClr val="black"/>
                </a:solidFill>
              </a:rPr>
              <a:t> seviyesine gelmektedir. Bu noktadan tunel diyot uçlarına uygulanan gerilim daha da artırılırsa, içinden geçen akım azalmaya baçlar. Gerilim V</a:t>
            </a:r>
            <a:r>
              <a:rPr lang="tr-TR" sz="2000" baseline="-25000" dirty="0">
                <a:solidFill>
                  <a:prstClr val="black"/>
                </a:solidFill>
              </a:rPr>
              <a:t>b</a:t>
            </a:r>
            <a:r>
              <a:rPr lang="tr-TR" sz="2000" dirty="0">
                <a:solidFill>
                  <a:prstClr val="black"/>
                </a:solidFill>
              </a:rPr>
              <a:t> değerine yükseldiğinde, akım I</a:t>
            </a:r>
            <a:r>
              <a:rPr lang="tr-TR" sz="2000" baseline="-25000" dirty="0">
                <a:solidFill>
                  <a:prstClr val="black"/>
                </a:solidFill>
              </a:rPr>
              <a:t>b</a:t>
            </a:r>
            <a:r>
              <a:rPr lang="tr-TR" sz="2000" dirty="0">
                <a:solidFill>
                  <a:prstClr val="black"/>
                </a:solidFill>
              </a:rPr>
              <a:t> seviyesine iner. Tunel diyotların çalıştırıldığı bölge V</a:t>
            </a:r>
            <a:r>
              <a:rPr lang="tr-TR" sz="2000" baseline="-25000" dirty="0">
                <a:solidFill>
                  <a:prstClr val="black"/>
                </a:solidFill>
              </a:rPr>
              <a:t>a</a:t>
            </a:r>
            <a:r>
              <a:rPr lang="tr-TR" sz="2000" dirty="0">
                <a:solidFill>
                  <a:prstClr val="black"/>
                </a:solidFill>
              </a:rPr>
              <a:t> ve V</a:t>
            </a:r>
            <a:r>
              <a:rPr lang="tr-TR" sz="2000" baseline="-25000" dirty="0">
                <a:solidFill>
                  <a:prstClr val="black"/>
                </a:solidFill>
              </a:rPr>
              <a:t>b</a:t>
            </a:r>
            <a:r>
              <a:rPr lang="tr-TR" sz="2000" dirty="0">
                <a:solidFill>
                  <a:prstClr val="black"/>
                </a:solidFill>
              </a:rPr>
              <a:t> arasında kalan bölgedir. Bu bölgede, tunel diyotlar negatif direnç özelliği gösterirler. </a:t>
            </a:r>
            <a:endParaRPr lang="tr-TR" dirty="0">
              <a:solidFill>
                <a:prstClr val="black"/>
              </a:solidFill>
            </a:endParaRPr>
          </a:p>
        </p:txBody>
      </p:sp>
      <p:sp>
        <p:nvSpPr>
          <p:cNvPr id="3" name="TextBox 2"/>
          <p:cNvSpPr txBox="1"/>
          <p:nvPr/>
        </p:nvSpPr>
        <p:spPr>
          <a:xfrm>
            <a:off x="669701" y="2318197"/>
            <a:ext cx="10998558" cy="2215991"/>
          </a:xfrm>
          <a:prstGeom prst="rect">
            <a:avLst/>
          </a:prstGeom>
          <a:noFill/>
        </p:spPr>
        <p:txBody>
          <a:bodyPr wrap="square" rtlCol="0">
            <a:spAutoFit/>
          </a:bodyPr>
          <a:lstStyle/>
          <a:p>
            <a:pPr fontAlgn="base"/>
            <a:r>
              <a:rPr lang="tr-TR" sz="2000" b="1" dirty="0">
                <a:solidFill>
                  <a:prstClr val="black"/>
                </a:solidFill>
              </a:rPr>
              <a:t>Tünel Diyotun Uygulama Alanları</a:t>
            </a:r>
          </a:p>
          <a:p>
            <a:pPr fontAlgn="base"/>
            <a:r>
              <a:rPr lang="tr-TR" sz="2000" dirty="0">
                <a:solidFill>
                  <a:prstClr val="black"/>
                </a:solidFill>
              </a:rPr>
              <a:t>► </a:t>
            </a:r>
            <a:r>
              <a:rPr lang="tr-TR" sz="2000" dirty="0" smtClean="0">
                <a:solidFill>
                  <a:prstClr val="black"/>
                </a:solidFill>
              </a:rPr>
              <a:t>Tünelleme </a:t>
            </a:r>
            <a:r>
              <a:rPr lang="tr-TR" sz="2000" dirty="0">
                <a:solidFill>
                  <a:prstClr val="black"/>
                </a:solidFill>
              </a:rPr>
              <a:t>etkisi ile yüksek hızlı anahtarlama </a:t>
            </a:r>
            <a:r>
              <a:rPr lang="tr-TR" sz="2000" dirty="0" smtClean="0">
                <a:solidFill>
                  <a:prstClr val="black"/>
                </a:solidFill>
              </a:rPr>
              <a:t>devrelerinde </a:t>
            </a:r>
            <a:r>
              <a:rPr lang="tr-TR" sz="2000" dirty="0">
                <a:solidFill>
                  <a:prstClr val="black"/>
                </a:solidFill>
              </a:rPr>
              <a:t>kurulur.</a:t>
            </a:r>
            <a:r>
              <a:rPr lang="tr-TR" sz="2000" b="1" dirty="0">
                <a:solidFill>
                  <a:prstClr val="black"/>
                </a:solidFill>
                <a:hlinkClick r:id="rId2"/>
              </a:rPr>
              <a:t>Anahtarlama</a:t>
            </a:r>
            <a:r>
              <a:rPr lang="tr-TR" sz="2000" dirty="0">
                <a:solidFill>
                  <a:prstClr val="black"/>
                </a:solidFill>
              </a:rPr>
              <a:t> süreleri nanosaniye hatta pikosaniyeye kadar düşmektedir.</a:t>
            </a:r>
            <a:br>
              <a:rPr lang="tr-TR" sz="2000" dirty="0">
                <a:solidFill>
                  <a:prstClr val="black"/>
                </a:solidFill>
              </a:rPr>
            </a:br>
            <a:r>
              <a:rPr lang="tr-TR" sz="2000" dirty="0">
                <a:solidFill>
                  <a:prstClr val="black"/>
                </a:solidFill>
              </a:rPr>
              <a:t>► Yüksek değerlikli, eğimli akım sayesinde dijital depolama aygıtlarında kullanılır. Örneğin mikrodalga osilatörü 10GHz seviyelerinde çalışmaktadır.</a:t>
            </a:r>
            <a:br>
              <a:rPr lang="tr-TR" sz="2000" dirty="0">
                <a:solidFill>
                  <a:prstClr val="black"/>
                </a:solidFill>
              </a:rPr>
            </a:br>
            <a:r>
              <a:rPr lang="tr-TR" sz="2000" dirty="0">
                <a:solidFill>
                  <a:prstClr val="black"/>
                </a:solidFill>
              </a:rPr>
              <a:t>►  Negatif direnç sebebiyle gevşemeli osilatör devrelerinde kullanılabilir.</a:t>
            </a:r>
          </a:p>
          <a:p>
            <a:endParaRPr lang="tr-TR" dirty="0">
              <a:solidFill>
                <a:prstClr val="black"/>
              </a:solidFill>
            </a:endParaRPr>
          </a:p>
        </p:txBody>
      </p:sp>
    </p:spTree>
    <p:extLst>
      <p:ext uri="{BB962C8B-B14F-4D97-AF65-F5344CB8AC3E}">
        <p14:creationId xmlns:p14="http://schemas.microsoft.com/office/powerpoint/2010/main" val="14249108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83336"/>
            <a:ext cx="7109138" cy="461665"/>
          </a:xfrm>
          <a:prstGeom prst="rect">
            <a:avLst/>
          </a:prstGeom>
          <a:noFill/>
        </p:spPr>
        <p:txBody>
          <a:bodyPr wrap="square" rtlCol="0">
            <a:spAutoFit/>
          </a:bodyPr>
          <a:lstStyle/>
          <a:p>
            <a:r>
              <a:rPr lang="tr-TR" sz="2400" b="1" dirty="0">
                <a:solidFill>
                  <a:prstClr val="black"/>
                </a:solidFill>
              </a:rPr>
              <a:t>Varikap Diyot (VARAKTÖR)</a:t>
            </a:r>
            <a:endParaRPr lang="tr-TR" sz="2400" dirty="0">
              <a:solidFill>
                <a:prstClr val="black"/>
              </a:solidFill>
            </a:endParaRPr>
          </a:p>
        </p:txBody>
      </p:sp>
      <p:sp>
        <p:nvSpPr>
          <p:cNvPr id="3" name="TextBox 2"/>
          <p:cNvSpPr txBox="1"/>
          <p:nvPr/>
        </p:nvSpPr>
        <p:spPr>
          <a:xfrm>
            <a:off x="528034" y="1146220"/>
            <a:ext cx="11101589" cy="2246769"/>
          </a:xfrm>
          <a:prstGeom prst="rect">
            <a:avLst/>
          </a:prstGeom>
          <a:noFill/>
        </p:spPr>
        <p:txBody>
          <a:bodyPr wrap="square" rtlCol="0">
            <a:spAutoFit/>
          </a:bodyPr>
          <a:lstStyle/>
          <a:p>
            <a:pPr algn="just"/>
            <a:r>
              <a:rPr lang="tr-TR" sz="2000" dirty="0">
                <a:solidFill>
                  <a:prstClr val="black"/>
                </a:solidFill>
              </a:rPr>
              <a:t>Varikap diyot, değişken kondansatör görevi yapan PN birleşmeli diyot olarak çalışır. Değişken kondansatörler, genel olarak çok yer kaplayan, pahalı ve hassas elemanlardır. Bu bakımdan varikap diyotlar, mekanik değişken kondansatörlere iyi bir alternatif oluşturular. </a:t>
            </a:r>
            <a:endParaRPr lang="tr-TR" sz="2000" dirty="0" smtClean="0">
              <a:solidFill>
                <a:prstClr val="black"/>
              </a:solidFill>
            </a:endParaRPr>
          </a:p>
          <a:p>
            <a:pPr algn="just"/>
            <a:endParaRPr lang="tr-TR" sz="2000" dirty="0">
              <a:solidFill>
                <a:prstClr val="black"/>
              </a:solidFill>
            </a:endParaRPr>
          </a:p>
          <a:p>
            <a:pPr algn="just"/>
            <a:r>
              <a:rPr lang="tr-TR" sz="2000" dirty="0" smtClean="0">
                <a:solidFill>
                  <a:prstClr val="black"/>
                </a:solidFill>
              </a:rPr>
              <a:t>Varikap </a:t>
            </a:r>
            <a:r>
              <a:rPr lang="tr-TR" sz="2000" dirty="0">
                <a:solidFill>
                  <a:prstClr val="black"/>
                </a:solidFill>
              </a:rPr>
              <a:t>diyotların kapasitesi, hiçbir mekanik eleman olmaksızın, elektronik olarak değişir. Varikap diyotlar oldukça ucuz ve küçüktür. Uçlarına uygulanan gerilim değiştirildiğinde, varikap diyodun kapasitesi değişir. Şekil 1.31 de varikap diyodun sembolü ve yapısı </a:t>
            </a:r>
            <a:r>
              <a:rPr lang="tr-TR" sz="2000" dirty="0" smtClean="0">
                <a:solidFill>
                  <a:prstClr val="black"/>
                </a:solidFill>
              </a:rPr>
              <a:t>görülmeketedir</a:t>
            </a:r>
            <a:endParaRPr lang="tr-TR" sz="20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86" y="3534421"/>
            <a:ext cx="2040782" cy="1816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3878" y="5949803"/>
            <a:ext cx="7049899" cy="646331"/>
          </a:xfrm>
          <a:prstGeom prst="rect">
            <a:avLst/>
          </a:prstGeom>
          <a:noFill/>
        </p:spPr>
        <p:txBody>
          <a:bodyPr wrap="square" rtlCol="0">
            <a:spAutoFit/>
          </a:bodyPr>
          <a:lstStyle/>
          <a:p>
            <a:r>
              <a:rPr lang="tr-TR" b="1" dirty="0">
                <a:solidFill>
                  <a:prstClr val="black"/>
                </a:solidFill>
              </a:rPr>
              <a:t>Şekil 1.31 </a:t>
            </a:r>
            <a:r>
              <a:rPr lang="tr-TR" dirty="0" smtClean="0">
                <a:solidFill>
                  <a:prstClr val="black"/>
                </a:solidFill>
              </a:rPr>
              <a:t>Varaktör diyot sembolü ve ters polarma altında çalıştırılması</a:t>
            </a:r>
            <a:endParaRPr lang="tr-TR" dirty="0">
              <a:solidFill>
                <a:prstClr val="black"/>
              </a:solidFill>
            </a:endParaRPr>
          </a:p>
          <a:p>
            <a:endParaRPr lang="tr-TR"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69" y="3534421"/>
            <a:ext cx="7517245" cy="23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1954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3" y="283335"/>
            <a:ext cx="10947042" cy="1600438"/>
          </a:xfrm>
          <a:prstGeom prst="rect">
            <a:avLst/>
          </a:prstGeom>
          <a:noFill/>
        </p:spPr>
        <p:txBody>
          <a:bodyPr wrap="square" rtlCol="0">
            <a:spAutoFit/>
          </a:bodyPr>
          <a:lstStyle/>
          <a:p>
            <a:r>
              <a:rPr lang="tr-TR" altLang="tr-TR" sz="2000" dirty="0">
                <a:solidFill>
                  <a:prstClr val="black"/>
                </a:solidFill>
              </a:rPr>
              <a:t>Varikap diyotu; ters polarma altında kapasitansı değişen diyot veya yarıiletken kondansatör olarak tanımlayabiliriz.</a:t>
            </a:r>
          </a:p>
          <a:p>
            <a:r>
              <a:rPr lang="tr-TR" altLang="tr-TR" sz="2000" dirty="0">
                <a:solidFill>
                  <a:prstClr val="black"/>
                </a:solidFill>
              </a:rPr>
              <a:t>Varikap diyotun kapasitif değerini, </a:t>
            </a:r>
            <a:r>
              <a:rPr lang="tr-TR" altLang="tr-TR" sz="2000" b="1" i="1" dirty="0">
                <a:solidFill>
                  <a:prstClr val="black"/>
                </a:solidFill>
              </a:rPr>
              <a:t>PN bileşiminin fakirleştirilmiş bölgesinde belirlenmektedir.</a:t>
            </a:r>
          </a:p>
          <a:p>
            <a:r>
              <a:rPr lang="tr-TR" altLang="tr-TR" sz="2000" dirty="0">
                <a:solidFill>
                  <a:prstClr val="black"/>
                </a:solidFill>
              </a:rPr>
              <a:t>Üretimde kullanılan katkı maddesi ve fiziksel boyut kapasitif değeri etkileyen diğer faktörlerdir.</a:t>
            </a:r>
          </a:p>
          <a:p>
            <a:endParaRPr lang="tr-TR" dirty="0">
              <a:solidFill>
                <a:prstClr val="black"/>
              </a:solidFill>
            </a:endParaRPr>
          </a:p>
        </p:txBody>
      </p:sp>
      <p:sp>
        <p:nvSpPr>
          <p:cNvPr id="5" name="TextBox 4"/>
          <p:cNvSpPr txBox="1"/>
          <p:nvPr/>
        </p:nvSpPr>
        <p:spPr>
          <a:xfrm>
            <a:off x="656823" y="1677712"/>
            <a:ext cx="10431887" cy="2831544"/>
          </a:xfrm>
          <a:prstGeom prst="rect">
            <a:avLst/>
          </a:prstGeom>
          <a:noFill/>
        </p:spPr>
        <p:txBody>
          <a:bodyPr wrap="square" rtlCol="0">
            <a:spAutoFit/>
          </a:bodyPr>
          <a:lstStyle/>
          <a:p>
            <a:r>
              <a:rPr lang="tr-TR" altLang="tr-TR" sz="2000" dirty="0">
                <a:solidFill>
                  <a:prstClr val="black"/>
                </a:solidFill>
              </a:rPr>
              <a:t>Kapasitif etkinin nasıl oluştuğu aşağıdaki şekil yardımıyla görselleştirilmiştir. </a:t>
            </a:r>
          </a:p>
          <a:p>
            <a:r>
              <a:rPr lang="tr-TR" altLang="tr-TR" sz="2000" dirty="0">
                <a:solidFill>
                  <a:prstClr val="black"/>
                </a:solidFill>
              </a:rPr>
              <a:t>Varikap diyota uygulanan ters polarma değerine bağlı olarak kapasitif etkinin değiştiğine dikkat ediniz.</a:t>
            </a:r>
          </a:p>
          <a:p>
            <a:r>
              <a:rPr lang="tr-TR" altLang="tr-TR" sz="2000" dirty="0">
                <a:solidFill>
                  <a:prstClr val="black"/>
                </a:solidFill>
              </a:rPr>
              <a:t>Karakteristik eğriden görüldüğü gibi varikap diyota uygulanan ters polarite artışı, diyotun kapasitif değerini azaltmaktadır</a:t>
            </a:r>
            <a:r>
              <a:rPr lang="tr-TR" altLang="tr-TR" sz="2000" dirty="0" smtClean="0">
                <a:solidFill>
                  <a:prstClr val="black"/>
                </a:solidFill>
              </a:rPr>
              <a:t>.</a:t>
            </a:r>
          </a:p>
          <a:p>
            <a:r>
              <a:rPr lang="tr-TR" sz="2000" dirty="0">
                <a:solidFill>
                  <a:prstClr val="black"/>
                </a:solidFill>
              </a:rPr>
              <a:t>Varikap diyotlar, günümüzde, radyo ve televizyonların kanal seçici devrelerinde yaygın olarak kullanılmaktadır.</a:t>
            </a:r>
          </a:p>
          <a:p>
            <a:endParaRPr lang="tr-TR" altLang="tr-TR" sz="2000" dirty="0">
              <a:solidFill>
                <a:prstClr val="black"/>
              </a:solidFill>
            </a:endParaRPr>
          </a:p>
          <a:p>
            <a:endParaRPr lang="tr-TR"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70" y="3997212"/>
            <a:ext cx="7518042" cy="257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3808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670" y="218941"/>
            <a:ext cx="7984901" cy="738664"/>
          </a:xfrm>
          <a:prstGeom prst="rect">
            <a:avLst/>
          </a:prstGeom>
          <a:noFill/>
        </p:spPr>
        <p:txBody>
          <a:bodyPr wrap="square" rtlCol="0">
            <a:spAutoFit/>
          </a:bodyPr>
          <a:lstStyle/>
          <a:p>
            <a:r>
              <a:rPr lang="tr-TR" sz="2400" b="1" dirty="0">
                <a:solidFill>
                  <a:prstClr val="black"/>
                </a:solidFill>
              </a:rPr>
              <a:t>Işık Yayan Diyot (LED)</a:t>
            </a:r>
            <a:endParaRPr lang="tr-TR" sz="2400" dirty="0">
              <a:solidFill>
                <a:prstClr val="black"/>
              </a:solidFill>
            </a:endParaRPr>
          </a:p>
          <a:p>
            <a:endParaRPr lang="tr-TR" dirty="0">
              <a:solidFill>
                <a:prstClr val="black"/>
              </a:solidFill>
            </a:endParaRPr>
          </a:p>
        </p:txBody>
      </p:sp>
      <p:sp>
        <p:nvSpPr>
          <p:cNvPr id="3" name="2 İçerik Yer Tutucusu"/>
          <p:cNvSpPr txBox="1">
            <a:spLocks/>
          </p:cNvSpPr>
          <p:nvPr/>
        </p:nvSpPr>
        <p:spPr>
          <a:xfrm>
            <a:off x="444321" y="9576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solidFill>
                  <a:prstClr val="black"/>
                </a:solidFill>
              </a:rPr>
              <a:t>Işık yayan diyot (</a:t>
            </a:r>
            <a:r>
              <a:rPr lang="tr-TR" altLang="tr-TR" sz="2000" b="1" i="1" dirty="0" smtClean="0">
                <a:solidFill>
                  <a:prstClr val="black"/>
                </a:solidFill>
              </a:rPr>
              <a:t>LED), doğru yönde polarmalandığında görülebilir ışık yayan yarıiletken bir </a:t>
            </a:r>
            <a:r>
              <a:rPr lang="tr-TR" altLang="tr-TR" sz="2000" dirty="0" smtClean="0">
                <a:solidFill>
                  <a:prstClr val="black"/>
                </a:solidFill>
              </a:rPr>
              <a:t>devre elemanıdır.</a:t>
            </a:r>
          </a:p>
          <a:p>
            <a:r>
              <a:rPr lang="tr-TR" altLang="tr-TR" sz="2000" dirty="0" smtClean="0">
                <a:solidFill>
                  <a:prstClr val="black"/>
                </a:solidFill>
              </a:rPr>
              <a:t> </a:t>
            </a:r>
            <a:r>
              <a:rPr lang="tr-TR" altLang="tr-TR" sz="2000" b="1" i="1" dirty="0" smtClean="0">
                <a:solidFill>
                  <a:prstClr val="black"/>
                </a:solidFill>
              </a:rPr>
              <a:t>PN bitişiminden üretilmiştir. Bilindiği gibi germanyum veya silisyumdan </a:t>
            </a:r>
            <a:r>
              <a:rPr lang="tr-TR" altLang="tr-TR" sz="2000" dirty="0" smtClean="0">
                <a:solidFill>
                  <a:prstClr val="black"/>
                </a:solidFill>
              </a:rPr>
              <a:t>yapılan </a:t>
            </a:r>
            <a:r>
              <a:rPr lang="tr-TR" altLang="tr-TR" sz="2000" b="1" i="1" dirty="0" smtClean="0">
                <a:solidFill>
                  <a:prstClr val="black"/>
                </a:solidFill>
              </a:rPr>
              <a:t>PN bitişimleri doğru polarma altında üzerlerinden bir akım akmasına izin verir. </a:t>
            </a:r>
          </a:p>
          <a:p>
            <a:r>
              <a:rPr lang="tr-TR" altLang="tr-TR" sz="2000" b="1" i="1" dirty="0" smtClean="0">
                <a:solidFill>
                  <a:prstClr val="black"/>
                </a:solidFill>
              </a:rPr>
              <a:t>Akım </a:t>
            </a:r>
            <a:r>
              <a:rPr lang="tr-TR" altLang="tr-TR" sz="2000" dirty="0" smtClean="0">
                <a:solidFill>
                  <a:prstClr val="black"/>
                </a:solidFill>
              </a:rPr>
              <a:t>akışı esnasında bir enerji açığa çıkar. </a:t>
            </a:r>
          </a:p>
          <a:p>
            <a:r>
              <a:rPr lang="tr-TR" altLang="tr-TR" sz="2000" dirty="0" smtClean="0">
                <a:solidFill>
                  <a:prstClr val="black"/>
                </a:solidFill>
              </a:rPr>
              <a:t>Bu enerjinin bir miktarı ısı, küçük bir miktarı ise ışık (foton) enerjisidir. </a:t>
            </a:r>
          </a:p>
          <a:p>
            <a:r>
              <a:rPr lang="tr-TR" altLang="tr-TR" sz="2000" dirty="0" smtClean="0">
                <a:solidFill>
                  <a:prstClr val="black"/>
                </a:solidFill>
              </a:rPr>
              <a:t>Bu nedenle </a:t>
            </a:r>
            <a:r>
              <a:rPr lang="tr-TR" altLang="tr-TR" sz="2000" b="1" i="1" dirty="0" smtClean="0">
                <a:solidFill>
                  <a:prstClr val="black"/>
                </a:solidFill>
              </a:rPr>
              <a:t>LED üretiminde silisyum veya germanyum elementleri </a:t>
            </a:r>
            <a:r>
              <a:rPr lang="tr-TR" altLang="tr-TR" sz="2000" dirty="0" smtClean="0">
                <a:solidFill>
                  <a:prstClr val="black"/>
                </a:solidFill>
              </a:rPr>
              <a:t>kullanılmaz. </a:t>
            </a:r>
          </a:p>
          <a:p>
            <a:r>
              <a:rPr lang="tr-TR" altLang="tr-TR" sz="2000" b="1" i="1" dirty="0" smtClean="0">
                <a:solidFill>
                  <a:prstClr val="black"/>
                </a:solidFill>
              </a:rPr>
              <a:t>LED üretimi için P ve N maddelerinin oluşturulmasında genellikle Galyum–</a:t>
            </a:r>
            <a:r>
              <a:rPr lang="tr-TR" altLang="tr-TR" sz="2000" dirty="0" smtClean="0">
                <a:solidFill>
                  <a:prstClr val="black"/>
                </a:solidFill>
              </a:rPr>
              <a:t>Arsenit-Fosfit (</a:t>
            </a:r>
            <a:r>
              <a:rPr lang="tr-TR" altLang="tr-TR" sz="2000" b="1" i="1" dirty="0" smtClean="0">
                <a:solidFill>
                  <a:prstClr val="black"/>
                </a:solidFill>
              </a:rPr>
              <a:t>GaAsP) veya Galyum-Fosfit (GaP) kullanılır. </a:t>
            </a:r>
          </a:p>
          <a:p>
            <a:r>
              <a:rPr lang="tr-TR" altLang="tr-TR" sz="2000" b="1" i="1" dirty="0" smtClean="0">
                <a:solidFill>
                  <a:prstClr val="black"/>
                </a:solidFill>
              </a:rPr>
              <a:t>Bu tür maddeler doğru polarma </a:t>
            </a:r>
            <a:r>
              <a:rPr lang="tr-TR" altLang="tr-TR" sz="2000" dirty="0" smtClean="0">
                <a:solidFill>
                  <a:prstClr val="black"/>
                </a:solidFill>
              </a:rPr>
              <a:t>altında görülebilir ışık elde etmek için yeterlidir</a:t>
            </a:r>
            <a:r>
              <a:rPr lang="tr-TR" altLang="tr-TR" sz="1800" dirty="0" smtClean="0">
                <a:solidFill>
                  <a:prstClr val="black"/>
                </a:solidFill>
              </a:rPr>
              <a:t>.</a:t>
            </a:r>
          </a:p>
        </p:txBody>
      </p:sp>
    </p:spTree>
    <p:extLst>
      <p:ext uri="{BB962C8B-B14F-4D97-AF65-F5344CB8AC3E}">
        <p14:creationId xmlns:p14="http://schemas.microsoft.com/office/powerpoint/2010/main" val="16820084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642057" y="757707"/>
            <a:ext cx="81534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 in şematik sembolü ve</a:t>
            </a:r>
            <a:r>
              <a:rPr lang="tr-TR" altLang="tr-TR" sz="2000" dirty="0" smtClean="0">
                <a:solidFill>
                  <a:prstClr val="black"/>
                </a:solidFill>
              </a:rPr>
              <a:t> doğru polarma altında </a:t>
            </a:r>
            <a:r>
              <a:rPr lang="tr-TR" altLang="tr-TR" sz="2000" b="1" i="1" dirty="0" smtClean="0">
                <a:solidFill>
                  <a:prstClr val="black"/>
                </a:solidFill>
              </a:rPr>
              <a:t>PN bitişiminde ışık enerjisinin oluşumu aşağıdaki şekilde görülmektedir.</a:t>
            </a: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r>
              <a:rPr lang="tr-TR" altLang="tr-TR" sz="2000" b="1" i="1" dirty="0" smtClean="0">
                <a:solidFill>
                  <a:prstClr val="black"/>
                </a:solidFill>
              </a:rPr>
              <a:t>PN bitişiminde, bitişim bölgesinde elektron ve boşluklar yeniden birleşir. Yeniden birleşme </a:t>
            </a:r>
            <a:r>
              <a:rPr lang="tr-TR" altLang="tr-TR" sz="2000" dirty="0" smtClean="0">
                <a:solidFill>
                  <a:prstClr val="black"/>
                </a:solidFill>
              </a:rPr>
              <a:t>işlemi esnasında enerjinin büyük bir kısmı ışık enerjisine dönüşerek görülebilmesine neden olur.</a:t>
            </a:r>
            <a:endParaRPr lang="tr-TR" altLang="tr-TR" sz="2000" b="1" i="1"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4" y="1584101"/>
            <a:ext cx="7892006" cy="25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4515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474630" y="492616"/>
            <a:ext cx="9150439" cy="52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solidFill>
                  <a:prstClr val="black"/>
                </a:solidFill>
              </a:rPr>
              <a:t>Yarıiletken malzemeye elektrik enerjisi uygulanarak ışık enerjisi elde edilebilir. Bu işlem “elektro-lüminesans (elektro-parlaklık)” olarak adlandırılır.</a:t>
            </a:r>
          </a:p>
          <a:p>
            <a:r>
              <a:rPr lang="tr-TR" altLang="tr-TR" sz="2000" b="1" i="1" dirty="0" smtClean="0">
                <a:solidFill>
                  <a:prstClr val="black"/>
                </a:solidFill>
              </a:rPr>
              <a:t>LED, doğru polarma atında iletime geçer ve üzerinden akım akmasına izin verir. Doğru </a:t>
            </a:r>
            <a:r>
              <a:rPr lang="tr-TR" altLang="tr-TR" sz="2000" dirty="0" smtClean="0">
                <a:solidFill>
                  <a:prstClr val="black"/>
                </a:solidFill>
              </a:rPr>
              <a:t>polarma altında üzerinde maksimum </a:t>
            </a:r>
            <a:r>
              <a:rPr lang="tr-TR" altLang="tr-TR" sz="2000" b="1" i="1" dirty="0" smtClean="0">
                <a:solidFill>
                  <a:prstClr val="black"/>
                </a:solidFill>
              </a:rPr>
              <a:t>1,2 V ile 3,2 V arasında bir gerilim düşümüne sebep olur.</a:t>
            </a:r>
          </a:p>
          <a:p>
            <a:r>
              <a:rPr lang="tr-TR" altLang="tr-TR" sz="2000" b="1" i="1" dirty="0" smtClean="0">
                <a:solidFill>
                  <a:prstClr val="black"/>
                </a:solidFill>
              </a:rPr>
              <a:t>LED lerin üzerlerinden akmalarına izin verilen akım miktarı 10–30 mA civarındadır. Bu değer;  </a:t>
            </a:r>
            <a:r>
              <a:rPr lang="tr-TR" altLang="tr-TR" sz="2000" dirty="0" smtClean="0">
                <a:solidFill>
                  <a:prstClr val="black"/>
                </a:solidFill>
              </a:rPr>
              <a:t>kullanılan </a:t>
            </a:r>
            <a:r>
              <a:rPr lang="tr-TR" altLang="tr-TR" sz="2000" b="1" i="1" dirty="0" smtClean="0">
                <a:solidFill>
                  <a:prstClr val="black"/>
                </a:solidFill>
              </a:rPr>
              <a:t>LED’in boyutuna ve rengine göre farklılık gösterebilir. Gerekli maksimum değerler </a:t>
            </a:r>
            <a:r>
              <a:rPr lang="tr-TR" altLang="tr-TR" sz="2000" dirty="0" smtClean="0">
                <a:solidFill>
                  <a:prstClr val="black"/>
                </a:solidFill>
              </a:rPr>
              <a:t>üretici kataloglarından temin edilebilir.</a:t>
            </a:r>
          </a:p>
          <a:p>
            <a:endParaRPr lang="tr-TR" altLang="tr-TR" sz="1800"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873" y="3118296"/>
            <a:ext cx="8916831" cy="275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460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307205" y="5977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LED’in yaydığı ışık enerjisinin şiddeti ve rengi imalatta kullanılan katkı maddesine göre </a:t>
            </a:r>
            <a:r>
              <a:rPr lang="tr-TR" altLang="tr-TR" sz="2000" dirty="0" smtClean="0">
                <a:solidFill>
                  <a:prstClr val="black"/>
                </a:solidFill>
              </a:rPr>
              <a:t>değişmektedir. Üretiminde </a:t>
            </a:r>
            <a:r>
              <a:rPr lang="tr-TR" altLang="tr-TR" sz="2000" b="1" i="1" dirty="0" smtClean="0">
                <a:solidFill>
                  <a:prstClr val="black"/>
                </a:solidFill>
              </a:rPr>
              <a:t>GaP kullanılan LED’ler, kırmızı ya da sarı renkte görülebilir ışık </a:t>
            </a:r>
            <a:r>
              <a:rPr lang="tr-TR" altLang="tr-TR" sz="2000" dirty="0" smtClean="0">
                <a:solidFill>
                  <a:prstClr val="black"/>
                </a:solidFill>
              </a:rPr>
              <a:t>yayarlar. </a:t>
            </a:r>
          </a:p>
          <a:p>
            <a:r>
              <a:rPr lang="tr-TR" altLang="tr-TR" sz="2000" b="1" i="1" dirty="0" smtClean="0">
                <a:solidFill>
                  <a:prstClr val="black"/>
                </a:solidFill>
              </a:rPr>
              <a:t>GaAsP kullanılan LED’ler ise sarı renkte görülebilir ışık yayarlar. Üretiminde GaAs </a:t>
            </a:r>
            <a:r>
              <a:rPr lang="tr-TR" altLang="tr-TR" sz="2000" dirty="0" smtClean="0">
                <a:solidFill>
                  <a:prstClr val="black"/>
                </a:solidFill>
              </a:rPr>
              <a:t>kullanılan </a:t>
            </a:r>
            <a:r>
              <a:rPr lang="tr-TR" altLang="tr-TR" sz="2000" b="1" i="1" dirty="0" smtClean="0">
                <a:solidFill>
                  <a:prstClr val="black"/>
                </a:solidFill>
              </a:rPr>
              <a:t>LED’ler ise “kızıl ötesi (infrared)” ışık yayarlar. LED’lerin yaydığı ışığın görünebilir veya görünemez olması, yayılan ışığın dalga boyu </a:t>
            </a:r>
            <a:r>
              <a:rPr lang="tr-TR" altLang="tr-TR" sz="2000" dirty="0" smtClean="0">
                <a:solidFill>
                  <a:prstClr val="black"/>
                </a:solidFill>
              </a:rPr>
              <a:t>tarafından belirlenir. </a:t>
            </a:r>
            <a:r>
              <a:rPr lang="tr-TR" altLang="tr-TR" sz="2000" b="1" i="1" dirty="0" smtClean="0">
                <a:solidFill>
                  <a:prstClr val="black"/>
                </a:solidFill>
              </a:rPr>
              <a:t>500 nm – 700 nm arasında dalga boyuna sahip ışımalar görülebilir. </a:t>
            </a:r>
          </a:p>
          <a:p>
            <a:r>
              <a:rPr lang="tr-TR" altLang="tr-TR" sz="2000" b="1" i="1" dirty="0" smtClean="0">
                <a:solidFill>
                  <a:prstClr val="black"/>
                </a:solidFill>
              </a:rPr>
              <a:t>800 nm – 1000 nm arasında dalga boyuna sahip ışımalar ise kızıl ötesi olarak adlandırılır ve </a:t>
            </a:r>
            <a:r>
              <a:rPr lang="tr-TR" altLang="tr-TR" sz="2000" dirty="0" smtClean="0">
                <a:solidFill>
                  <a:prstClr val="black"/>
                </a:solidFill>
              </a:rPr>
              <a:t>görülemez.</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65" y="3593206"/>
            <a:ext cx="7364033" cy="26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690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b="1" smtClean="0">
                <a:solidFill>
                  <a:prstClr val="black"/>
                </a:solidFill>
              </a:rPr>
              <a:t>LED Gösterge</a:t>
            </a:r>
            <a:endParaRPr lang="tr-TR" altLang="tr-TR" smtClean="0">
              <a:solidFill>
                <a:prstClr val="black"/>
              </a:solidFill>
            </a:endParaRPr>
          </a:p>
        </p:txBody>
      </p:sp>
      <p:sp>
        <p:nvSpPr>
          <p:cNvPr id="3" name="2 İçerik Yer Tutucusu"/>
          <p:cNvSpPr txBox="1">
            <a:spLocks/>
          </p:cNvSpPr>
          <p:nvPr/>
        </p:nvSpPr>
        <p:spPr>
          <a:xfrm>
            <a:off x="1049628" y="13184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 diyotlar günümüzde çeşitli kombinasyonlar oluşturularak da kullanılmaktadır. </a:t>
            </a:r>
          </a:p>
          <a:p>
            <a:r>
              <a:rPr lang="tr-TR" altLang="tr-TR" sz="2000" b="1" i="1" dirty="0" smtClean="0">
                <a:solidFill>
                  <a:prstClr val="black"/>
                </a:solidFill>
              </a:rPr>
              <a:t>Özellikle </a:t>
            </a:r>
            <a:r>
              <a:rPr lang="tr-TR" altLang="tr-TR" sz="2000" dirty="0" smtClean="0">
                <a:solidFill>
                  <a:prstClr val="black"/>
                </a:solidFill>
              </a:rPr>
              <a:t>sayısal elektronik uygulamalarında rakam ve yazıların gösterimi bu tür devre elemanları ile yapılır. </a:t>
            </a:r>
          </a:p>
          <a:p>
            <a:r>
              <a:rPr lang="tr-TR" altLang="tr-TR" sz="2000" dirty="0" smtClean="0">
                <a:solidFill>
                  <a:prstClr val="black"/>
                </a:solidFill>
              </a:rPr>
              <a:t>Yedi parçalı gösterge (seven-segment-display) olarak adlandırılan bu tür optik devre elemanları ortak anot veya ortak katot bağlantılı olarak üretilirler.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39" y="3731171"/>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3389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normAutofit/>
          </a:bodyPr>
          <a:lstStyle/>
          <a:p>
            <a:r>
              <a:rPr lang="tr-TR" altLang="tr-TR" sz="3200" b="1" dirty="0" smtClean="0"/>
              <a:t>Foto Diyotlar</a:t>
            </a:r>
          </a:p>
        </p:txBody>
      </p:sp>
      <p:sp>
        <p:nvSpPr>
          <p:cNvPr id="51203" name="2 İçerik Yer Tutucusu"/>
          <p:cNvSpPr>
            <a:spLocks noGrp="1"/>
          </p:cNvSpPr>
          <p:nvPr>
            <p:ph idx="1"/>
          </p:nvPr>
        </p:nvSpPr>
        <p:spPr>
          <a:xfrm>
            <a:off x="1981200" y="1412384"/>
            <a:ext cx="8229600" cy="4525963"/>
          </a:xfrm>
        </p:spPr>
        <p:txBody>
          <a:bodyPr/>
          <a:lstStyle/>
          <a:p>
            <a:r>
              <a:rPr lang="tr-TR" altLang="tr-TR" sz="2400" dirty="0"/>
              <a:t>Foto-diyot (Photo-diode), ışık enerjisine duyarlı aktif devre elemanlarındandır. </a:t>
            </a:r>
          </a:p>
          <a:p>
            <a:r>
              <a:rPr lang="tr-TR" altLang="tr-TR" sz="2400" dirty="0"/>
              <a:t>Ters polarma altında çalıştırılmak üzere PN bitişiminden üretilmiştir. </a:t>
            </a:r>
          </a:p>
          <a:p>
            <a:r>
              <a:rPr lang="tr-TR" altLang="tr-TR" sz="2400" dirty="0"/>
              <a:t>Foto-diyot ışık enerjisine duyarlı bir elemandır. </a:t>
            </a:r>
          </a:p>
          <a:p>
            <a:r>
              <a:rPr lang="tr-TR" altLang="tr-TR" sz="2400" dirty="0"/>
              <a:t>Bu nedenle tüm foto-diyotlar ışık enerjisini algılamaları için şeffaf bir pencereye sahiptir.</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4267200"/>
            <a:ext cx="6410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83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933717" y="286555"/>
            <a:ext cx="10901968" cy="2714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b="1" dirty="0" smtClean="0">
                <a:solidFill>
                  <a:prstClr val="black"/>
                </a:solidFill>
              </a:rPr>
              <a:t>Foto-diyot; doğru polarma altında normal diyotlar gibi iletkendir. Ters polarma altında ise, </a:t>
            </a:r>
            <a:r>
              <a:rPr lang="tr-TR" altLang="tr-TR" sz="2400" dirty="0" smtClean="0">
                <a:solidFill>
                  <a:prstClr val="black"/>
                </a:solidFill>
              </a:rPr>
              <a:t>üzerine uygulanan ışık yoğunluğuna bağlı olarak çok küçük bir akım akmasına izin verir.</a:t>
            </a:r>
          </a:p>
          <a:p>
            <a:r>
              <a:rPr lang="tr-TR" altLang="tr-TR" sz="2400" dirty="0" smtClean="0">
                <a:solidFill>
                  <a:prstClr val="black"/>
                </a:solidFill>
              </a:rPr>
              <a:t>Dolayısıyla karanlık bir ortamda bulunan foto-diyot yalıtkandır. Bir foto-diyot’un ışık enerjisine bağlı olarak nasıl çalıştığı aşağıdaki şekilde gösterilmiştir.</a:t>
            </a:r>
          </a:p>
          <a:p>
            <a:pPr>
              <a:buFontTx/>
              <a:buNone/>
            </a:pPr>
            <a:endParaRPr lang="tr-TR" altLang="tr-TR" sz="2200" dirty="0" smtClean="0">
              <a:solidFill>
                <a:prstClr val="black"/>
              </a:solidFill>
            </a:endParaRPr>
          </a:p>
        </p:txBody>
      </p:sp>
      <p:sp>
        <p:nvSpPr>
          <p:cNvPr id="3" name="2 İçerik Yer Tutucusu"/>
          <p:cNvSpPr txBox="1">
            <a:spLocks/>
          </p:cNvSpPr>
          <p:nvPr/>
        </p:nvSpPr>
        <p:spPr>
          <a:xfrm>
            <a:off x="1023869" y="2205507"/>
            <a:ext cx="1041256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dirty="0" smtClean="0">
                <a:solidFill>
                  <a:prstClr val="black"/>
                </a:solidFill>
              </a:rPr>
              <a:t>Öncelikle foto-diyot ters polarma altında çalıştırılmıştır. Şekilde görüldüğü gibi karanlık ortamda fotodiyot’un direnci maksimumdur ve üzerinden akım akmasına izin vermez. </a:t>
            </a:r>
          </a:p>
          <a:p>
            <a:r>
              <a:rPr lang="tr-TR" altLang="tr-TR" sz="2400" dirty="0" smtClean="0">
                <a:solidFill>
                  <a:prstClr val="black"/>
                </a:solidFill>
              </a:rPr>
              <a:t>Foto-diyot üzerine bir ışık kaynağı uygulandığında ise </a:t>
            </a:r>
            <a:r>
              <a:rPr lang="el-GR" altLang="tr-TR" sz="2400" b="1" i="1" dirty="0" smtClean="0">
                <a:solidFill>
                  <a:prstClr val="black"/>
                </a:solidFill>
              </a:rPr>
              <a:t>μ</a:t>
            </a:r>
            <a:r>
              <a:rPr lang="tr-TR" altLang="tr-TR" sz="2400" b="1" i="1" dirty="0" smtClean="0">
                <a:solidFill>
                  <a:prstClr val="black"/>
                </a:solidFill>
              </a:rPr>
              <a:t>A ler seviyesinde bir akım akmasına izin verir.</a:t>
            </a:r>
            <a:endParaRPr lang="tr-TR" altLang="tr-TR" sz="2400" dirty="0" smtClean="0">
              <a:solidFill>
                <a:prstClr val="black"/>
              </a:solidFill>
            </a:endParaRPr>
          </a:p>
          <a:p>
            <a:endParaRPr lang="tr-TR" altLang="tr-TR" dirty="0" smtClean="0">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87" y="3998891"/>
            <a:ext cx="9186930" cy="23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13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eaLnBrk="1" hangingPunct="1"/>
            <a:r>
              <a:rPr lang="tr-TR" altLang="tr-TR" smtClean="0">
                <a:solidFill>
                  <a:srgbClr val="C00000"/>
                </a:solidFill>
              </a:rPr>
              <a:t>Elektrik Yükü (Nötr ve İyon)</a:t>
            </a:r>
          </a:p>
        </p:txBody>
      </p:sp>
      <p:sp>
        <p:nvSpPr>
          <p:cNvPr id="27651" name="2 İçerik Yer Tutucusu"/>
          <p:cNvSpPr>
            <a:spLocks noGrp="1"/>
          </p:cNvSpPr>
          <p:nvPr>
            <p:ph sz="quarter" idx="1"/>
          </p:nvPr>
        </p:nvSpPr>
        <p:spPr>
          <a:xfrm>
            <a:off x="1981200" y="1219201"/>
            <a:ext cx="8686800" cy="4937125"/>
          </a:xfrm>
        </p:spPr>
        <p:txBody>
          <a:bodyPr/>
          <a:lstStyle/>
          <a:p>
            <a:pPr eaLnBrk="1" hangingPunct="1"/>
            <a:r>
              <a:rPr lang="tr-TR" altLang="tr-TR" sz="2000"/>
              <a:t>Atomdaki proton ve elektron sayıları eşit olduğundan , atomun tümü elektriksel olarak nötrdür..</a:t>
            </a:r>
          </a:p>
          <a:p>
            <a:pPr eaLnBrk="1" hangingPunct="1"/>
            <a:r>
              <a:rPr lang="tr-TR" altLang="tr-TR" sz="2000" b="1">
                <a:solidFill>
                  <a:srgbClr val="C00000"/>
                </a:solidFill>
              </a:rPr>
              <a:t>Nötr:  </a:t>
            </a:r>
          </a:p>
          <a:p>
            <a:pPr eaLnBrk="1" hangingPunct="1"/>
            <a:r>
              <a:rPr lang="tr-TR" altLang="tr-TR" sz="2000" b="1">
                <a:solidFill>
                  <a:srgbClr val="C00000"/>
                </a:solidFill>
              </a:rPr>
              <a:t>İyon:</a:t>
            </a:r>
            <a:endParaRPr lang="tr-TR" altLang="tr-TR" sz="2000" b="1"/>
          </a:p>
          <a:p>
            <a:pPr eaLnBrk="1" hangingPunct="1"/>
            <a:r>
              <a:rPr lang="tr-TR" altLang="tr-TR" sz="2000" b="1"/>
              <a:t>+ yüklü iyon:  </a:t>
            </a:r>
            <a:r>
              <a:rPr lang="tr-TR" altLang="tr-TR" sz="2000"/>
              <a:t>Dış etkilerle atomun son yörüngesinde bulunan elektronun biri alınırsa elektriksel denge bozularak atom, artı yüklü iyon durumuna geçer. </a:t>
            </a:r>
          </a:p>
          <a:p>
            <a:pPr eaLnBrk="1" hangingPunct="1"/>
            <a:r>
              <a:rPr lang="tr-TR" altLang="tr-TR" sz="2000" b="1"/>
              <a:t>- yüklü iyon:  </a:t>
            </a:r>
            <a:r>
              <a:rPr lang="tr-TR" altLang="tr-TR" sz="2000"/>
              <a:t>Dengedeki bir atomun son yörüngesine bir elektron girecek olursa atom eksi yüklü iyon durumuna geçer.</a:t>
            </a:r>
          </a:p>
          <a:p>
            <a:pPr eaLnBrk="1" hangingPunct="1"/>
            <a:endParaRPr lang="tr-TR" altLang="tr-TR" sz="2000"/>
          </a:p>
          <a:p>
            <a:pPr eaLnBrk="1" hangingPunct="1"/>
            <a:endParaRPr lang="tr-TR" altLang="tr-TR" smtClean="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4581525"/>
            <a:ext cx="75152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tr-TR" altLang="tr-TR" sz="1800"/>
          </a:p>
        </p:txBody>
      </p:sp>
      <p:sp>
        <p:nvSpPr>
          <p:cNvPr id="27654"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tr-TR" altLang="tr-TR" sz="1800"/>
          </a:p>
        </p:txBody>
      </p:sp>
      <p:sp>
        <p:nvSpPr>
          <p:cNvPr id="27655" name="Rectangle 6"/>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tr-TR" altLang="tr-TR" sz="1800"/>
          </a:p>
        </p:txBody>
      </p:sp>
      <p:pic>
        <p:nvPicPr>
          <p:cNvPr id="2765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814" y="1990725"/>
            <a:ext cx="3121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8"/>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endParaRPr lang="tr-TR" altLang="tr-TR" sz="1800"/>
          </a:p>
        </p:txBody>
      </p:sp>
      <p:pic>
        <p:nvPicPr>
          <p:cNvPr id="27658"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814" y="2379664"/>
            <a:ext cx="29225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43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854298" y="382073"/>
            <a:ext cx="1060789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solidFill>
                  <a:prstClr val="black"/>
                </a:solidFill>
              </a:rPr>
              <a:t>Bir foto-diyot’un karakteristiği üzerine gelen ışık gücüne bağlı olarak üreteceği foto-akım (</a:t>
            </a:r>
            <a:r>
              <a:rPr lang="tr-TR" altLang="tr-TR" b="1" i="1" smtClean="0">
                <a:solidFill>
                  <a:prstClr val="black"/>
                </a:solidFill>
              </a:rPr>
              <a:t>Ix) </a:t>
            </a:r>
            <a:r>
              <a:rPr lang="tr-TR" altLang="tr-TR" smtClean="0">
                <a:solidFill>
                  <a:prstClr val="black"/>
                </a:solidFill>
              </a:rPr>
              <a:t>miktarıdır. </a:t>
            </a:r>
          </a:p>
          <a:p>
            <a:r>
              <a:rPr lang="tr-TR" altLang="tr-TR" smtClean="0">
                <a:solidFill>
                  <a:prstClr val="black"/>
                </a:solidFill>
              </a:rPr>
              <a:t>Karakteristikler genellikle </a:t>
            </a:r>
            <a:r>
              <a:rPr lang="tr-TR" altLang="tr-TR" b="1" i="1" smtClean="0">
                <a:solidFill>
                  <a:prstClr val="black"/>
                </a:solidFill>
              </a:rPr>
              <a:t>watt başına akım miktarı olarak belirtilir.</a:t>
            </a:r>
            <a:endParaRPr lang="tr-TR" altLang="tr-TR"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71" y="2181897"/>
            <a:ext cx="7314126" cy="31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74265" y="4786279"/>
            <a:ext cx="1017431" cy="24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TextBox 5"/>
          <p:cNvSpPr txBox="1"/>
          <p:nvPr/>
        </p:nvSpPr>
        <p:spPr>
          <a:xfrm>
            <a:off x="3374265" y="4723369"/>
            <a:ext cx="1133341" cy="369332"/>
          </a:xfrm>
          <a:prstGeom prst="rect">
            <a:avLst/>
          </a:prstGeom>
          <a:noFill/>
        </p:spPr>
        <p:txBody>
          <a:bodyPr wrap="square" rtlCol="0">
            <a:spAutoFit/>
          </a:bodyPr>
          <a:lstStyle/>
          <a:p>
            <a:r>
              <a:rPr lang="tr-TR" dirty="0" smtClean="0">
                <a:solidFill>
                  <a:prstClr val="black"/>
                </a:solidFill>
              </a:rPr>
              <a:t>Aydınlık H</a:t>
            </a:r>
            <a:endParaRPr lang="tr-TR" dirty="0">
              <a:solidFill>
                <a:prstClr val="black"/>
              </a:solidFill>
            </a:endParaRPr>
          </a:p>
        </p:txBody>
      </p:sp>
    </p:spTree>
    <p:extLst>
      <p:ext uri="{BB962C8B-B14F-4D97-AF65-F5344CB8AC3E}">
        <p14:creationId xmlns:p14="http://schemas.microsoft.com/office/powerpoint/2010/main" val="132792852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321972"/>
            <a:ext cx="11127347" cy="738664"/>
          </a:xfrm>
          <a:prstGeom prst="rect">
            <a:avLst/>
          </a:prstGeom>
          <a:noFill/>
        </p:spPr>
        <p:txBody>
          <a:bodyPr wrap="square" rtlCol="0">
            <a:spAutoFit/>
          </a:bodyPr>
          <a:lstStyle/>
          <a:p>
            <a:r>
              <a:rPr lang="en-US" sz="2400" b="1" dirty="0" err="1">
                <a:solidFill>
                  <a:prstClr val="black"/>
                </a:solidFill>
              </a:rPr>
              <a:t>Şotki</a:t>
            </a:r>
            <a:r>
              <a:rPr lang="en-US" sz="2400" b="1" dirty="0">
                <a:solidFill>
                  <a:prstClr val="black"/>
                </a:solidFill>
              </a:rPr>
              <a:t> (SCHOTTKY) </a:t>
            </a:r>
            <a:r>
              <a:rPr lang="en-US" sz="2400" b="1" dirty="0" err="1">
                <a:solidFill>
                  <a:prstClr val="black"/>
                </a:solidFill>
              </a:rPr>
              <a:t>Diyot</a:t>
            </a:r>
            <a:endParaRPr lang="tr-TR" sz="2400" b="1" dirty="0">
              <a:solidFill>
                <a:prstClr val="black"/>
              </a:solidFill>
            </a:endParaRPr>
          </a:p>
          <a:p>
            <a:endParaRPr lang="tr-TR" dirty="0">
              <a:solidFill>
                <a:prstClr val="black"/>
              </a:solidFill>
            </a:endParaRPr>
          </a:p>
        </p:txBody>
      </p:sp>
      <p:sp>
        <p:nvSpPr>
          <p:cNvPr id="3" name="TextBox 2"/>
          <p:cNvSpPr txBox="1"/>
          <p:nvPr/>
        </p:nvSpPr>
        <p:spPr>
          <a:xfrm>
            <a:off x="579549" y="815937"/>
            <a:ext cx="11204620" cy="1908215"/>
          </a:xfrm>
          <a:prstGeom prst="rect">
            <a:avLst/>
          </a:prstGeom>
          <a:noFill/>
        </p:spPr>
        <p:txBody>
          <a:bodyPr wrap="square" rtlCol="0">
            <a:spAutoFit/>
          </a:bodyPr>
          <a:lstStyle/>
          <a:p>
            <a:r>
              <a:rPr lang="en-US" sz="2000" dirty="0">
                <a:solidFill>
                  <a:prstClr val="black"/>
                </a:solidFill>
              </a:rPr>
              <a:t>Normal </a:t>
            </a:r>
            <a:r>
              <a:rPr lang="en-US" sz="2000" dirty="0" err="1">
                <a:solidFill>
                  <a:prstClr val="black"/>
                </a:solidFill>
              </a:rPr>
              <a:t>diyotlar</a:t>
            </a:r>
            <a:r>
              <a:rPr lang="en-US" sz="2000" dirty="0">
                <a:solidFill>
                  <a:prstClr val="black"/>
                </a:solidFill>
              </a:rPr>
              <a:t>, </a:t>
            </a:r>
            <a:r>
              <a:rPr lang="en-US" sz="2000" dirty="0" err="1">
                <a:solidFill>
                  <a:prstClr val="black"/>
                </a:solidFill>
              </a:rPr>
              <a:t>alçak</a:t>
            </a:r>
            <a:r>
              <a:rPr lang="en-US" sz="2000" dirty="0">
                <a:solidFill>
                  <a:prstClr val="black"/>
                </a:solidFill>
              </a:rPr>
              <a:t> </a:t>
            </a:r>
            <a:r>
              <a:rPr lang="en-US" sz="2000" dirty="0" err="1">
                <a:solidFill>
                  <a:prstClr val="black"/>
                </a:solidFill>
              </a:rPr>
              <a:t>referanslarda</a:t>
            </a:r>
            <a:r>
              <a:rPr lang="en-US" sz="2000" dirty="0">
                <a:solidFill>
                  <a:prstClr val="black"/>
                </a:solidFill>
              </a:rPr>
              <a:t>, </a:t>
            </a:r>
            <a:r>
              <a:rPr lang="en-US" sz="2000" dirty="0" err="1">
                <a:solidFill>
                  <a:prstClr val="black"/>
                </a:solidFill>
              </a:rPr>
              <a:t>uçlarına</a:t>
            </a:r>
            <a:r>
              <a:rPr lang="en-US" sz="2000" dirty="0">
                <a:solidFill>
                  <a:prstClr val="black"/>
                </a:solidFill>
              </a:rPr>
              <a:t> </a:t>
            </a:r>
            <a:r>
              <a:rPr lang="en-US" sz="2000" dirty="0" err="1">
                <a:solidFill>
                  <a:prstClr val="black"/>
                </a:solidFill>
              </a:rPr>
              <a:t>uygulanan</a:t>
            </a:r>
            <a:r>
              <a:rPr lang="en-US" sz="2000" dirty="0">
                <a:solidFill>
                  <a:prstClr val="black"/>
                </a:solidFill>
              </a:rPr>
              <a:t> </a:t>
            </a:r>
            <a:r>
              <a:rPr lang="en-US" sz="2000" dirty="0" err="1">
                <a:solidFill>
                  <a:prstClr val="black"/>
                </a:solidFill>
              </a:rPr>
              <a:t>geilimin</a:t>
            </a:r>
            <a:r>
              <a:rPr lang="en-US" sz="2000" dirty="0">
                <a:solidFill>
                  <a:prstClr val="black"/>
                </a:solidFill>
              </a:rPr>
              <a:t> </a:t>
            </a:r>
            <a:r>
              <a:rPr lang="en-US" sz="2000" dirty="0" err="1">
                <a:solidFill>
                  <a:prstClr val="black"/>
                </a:solidFill>
              </a:rPr>
              <a:t>yönü</a:t>
            </a:r>
            <a:r>
              <a:rPr lang="en-US" sz="2000" dirty="0">
                <a:solidFill>
                  <a:prstClr val="black"/>
                </a:solidFill>
              </a:rPr>
              <a:t> </a:t>
            </a:r>
            <a:r>
              <a:rPr lang="en-US" sz="2000" dirty="0" err="1">
                <a:solidFill>
                  <a:prstClr val="black"/>
                </a:solidFill>
              </a:rPr>
              <a:t>değiştiğinde</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değişime</a:t>
            </a:r>
            <a:r>
              <a:rPr lang="en-US" sz="2000" dirty="0">
                <a:solidFill>
                  <a:prstClr val="black"/>
                </a:solidFill>
              </a:rPr>
              <a:t> </a:t>
            </a:r>
            <a:r>
              <a:rPr lang="en-US" sz="2000" dirty="0" err="1">
                <a:solidFill>
                  <a:prstClr val="black"/>
                </a:solidFill>
              </a:rPr>
              <a:t>uygun</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veya</a:t>
            </a:r>
            <a:r>
              <a:rPr lang="en-US" sz="2000" dirty="0">
                <a:solidFill>
                  <a:prstClr val="black"/>
                </a:solidFill>
              </a:rPr>
              <a:t> </a:t>
            </a:r>
            <a:r>
              <a:rPr lang="en-US" sz="2000" dirty="0" err="1">
                <a:solidFill>
                  <a:prstClr val="black"/>
                </a:solidFill>
              </a:rPr>
              <a:t>yalıtkan</a:t>
            </a:r>
            <a:r>
              <a:rPr lang="en-US" sz="2000" dirty="0">
                <a:solidFill>
                  <a:prstClr val="black"/>
                </a:solidFill>
              </a:rPr>
              <a:t> </a:t>
            </a:r>
            <a:r>
              <a:rPr lang="en-US" sz="2000" dirty="0" err="1">
                <a:solidFill>
                  <a:prstClr val="black"/>
                </a:solidFill>
              </a:rPr>
              <a:t>duruma</a:t>
            </a:r>
            <a:r>
              <a:rPr lang="en-US" sz="2000" dirty="0">
                <a:solidFill>
                  <a:prstClr val="black"/>
                </a:solidFill>
              </a:rPr>
              <a:t> </a:t>
            </a:r>
            <a:r>
              <a:rPr lang="en-US" sz="2000" dirty="0" err="1">
                <a:solidFill>
                  <a:prstClr val="black"/>
                </a:solidFill>
              </a:rPr>
              <a:t>geçebilirler</a:t>
            </a:r>
            <a:r>
              <a:rPr lang="en-US" sz="2000" dirty="0">
                <a:solidFill>
                  <a:prstClr val="black"/>
                </a:solidFill>
              </a:rPr>
              <a:t>. </a:t>
            </a:r>
            <a:r>
              <a:rPr lang="en-US" sz="2000" dirty="0" err="1">
                <a:solidFill>
                  <a:prstClr val="black"/>
                </a:solidFill>
              </a:rPr>
              <a:t>Ancak</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frekanslarda</a:t>
            </a:r>
            <a:r>
              <a:rPr lang="en-US" sz="2000" dirty="0">
                <a:solidFill>
                  <a:prstClr val="black"/>
                </a:solidFill>
              </a:rPr>
              <a:t> (</a:t>
            </a:r>
            <a:r>
              <a:rPr lang="en-US" sz="2000" dirty="0" err="1">
                <a:solidFill>
                  <a:prstClr val="black"/>
                </a:solidFill>
              </a:rPr>
              <a:t>özellikle</a:t>
            </a:r>
            <a:r>
              <a:rPr lang="en-US" sz="2000" dirty="0">
                <a:solidFill>
                  <a:prstClr val="black"/>
                </a:solidFill>
              </a:rPr>
              <a:t> 10 Megahertz </a:t>
            </a:r>
            <a:r>
              <a:rPr lang="en-US" sz="2000" dirty="0" err="1">
                <a:solidFill>
                  <a:prstClr val="black"/>
                </a:solidFill>
              </a:rPr>
              <a:t>ve</a:t>
            </a:r>
            <a:r>
              <a:rPr lang="en-US" sz="2000" dirty="0">
                <a:solidFill>
                  <a:prstClr val="black"/>
                </a:solidFill>
              </a:rPr>
              <a:t> </a:t>
            </a:r>
            <a:r>
              <a:rPr lang="en-US" sz="2000" dirty="0" err="1">
                <a:solidFill>
                  <a:prstClr val="black"/>
                </a:solidFill>
              </a:rPr>
              <a:t>daha</a:t>
            </a:r>
            <a:r>
              <a:rPr lang="en-US" sz="2000" dirty="0">
                <a:solidFill>
                  <a:prstClr val="black"/>
                </a:solidFill>
              </a:rPr>
              <a:t> </a:t>
            </a:r>
            <a:r>
              <a:rPr lang="en-US" sz="2000" dirty="0" err="1">
                <a:solidFill>
                  <a:prstClr val="black"/>
                </a:solidFill>
              </a:rPr>
              <a:t>üstü</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uçlarına</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gerilimin</a:t>
            </a:r>
            <a:r>
              <a:rPr lang="en-US" sz="2000" dirty="0">
                <a:solidFill>
                  <a:prstClr val="black"/>
                </a:solidFill>
              </a:rPr>
              <a:t> </a:t>
            </a:r>
            <a:r>
              <a:rPr lang="en-US" sz="2000" dirty="0" err="1">
                <a:solidFill>
                  <a:prstClr val="black"/>
                </a:solidFill>
              </a:rPr>
              <a:t>yönü</a:t>
            </a:r>
            <a:r>
              <a:rPr lang="en-US" sz="2000" dirty="0">
                <a:solidFill>
                  <a:prstClr val="black"/>
                </a:solidFill>
              </a:rPr>
              <a:t> </a:t>
            </a:r>
            <a:r>
              <a:rPr lang="en-US" sz="2000" dirty="0" err="1">
                <a:solidFill>
                  <a:prstClr val="black"/>
                </a:solidFill>
              </a:rPr>
              <a:t>değiştiği</a:t>
            </a:r>
            <a:r>
              <a:rPr lang="en-US" sz="2000" dirty="0">
                <a:solidFill>
                  <a:prstClr val="black"/>
                </a:solidFill>
              </a:rPr>
              <a:t> </a:t>
            </a:r>
            <a:r>
              <a:rPr lang="en-US" sz="2000" dirty="0" err="1">
                <a:solidFill>
                  <a:prstClr val="black"/>
                </a:solidFill>
              </a:rPr>
              <a:t>halde</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durumdan</a:t>
            </a:r>
            <a:r>
              <a:rPr lang="en-US" sz="2000" dirty="0">
                <a:solidFill>
                  <a:prstClr val="black"/>
                </a:solidFill>
              </a:rPr>
              <a:t> </a:t>
            </a:r>
            <a:r>
              <a:rPr lang="en-US" sz="2000" dirty="0" err="1">
                <a:solidFill>
                  <a:prstClr val="black"/>
                </a:solidFill>
              </a:rPr>
              <a:t>ötekine</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geçemeyebilir</a:t>
            </a:r>
            <a:r>
              <a:rPr lang="en-US" sz="2000" dirty="0">
                <a:solidFill>
                  <a:prstClr val="black"/>
                </a:solidFill>
              </a:rPr>
              <a:t>. Bu </a:t>
            </a:r>
            <a:r>
              <a:rPr lang="en-US" sz="2000" dirty="0" err="1">
                <a:solidFill>
                  <a:prstClr val="black"/>
                </a:solidFill>
              </a:rPr>
              <a:t>problemin</a:t>
            </a:r>
            <a:r>
              <a:rPr lang="en-US" sz="2000" dirty="0">
                <a:solidFill>
                  <a:prstClr val="black"/>
                </a:solidFill>
              </a:rPr>
              <a:t> </a:t>
            </a:r>
            <a:r>
              <a:rPr lang="en-US" sz="2000" dirty="0" err="1">
                <a:solidFill>
                  <a:prstClr val="black"/>
                </a:solidFill>
              </a:rPr>
              <a:t>önüne</a:t>
            </a:r>
            <a:r>
              <a:rPr lang="en-US" sz="2000" dirty="0">
                <a:solidFill>
                  <a:prstClr val="black"/>
                </a:solidFill>
              </a:rPr>
              <a:t> </a:t>
            </a:r>
            <a:r>
              <a:rPr lang="en-US" sz="2000" dirty="0" err="1">
                <a:solidFill>
                  <a:prstClr val="black"/>
                </a:solidFill>
              </a:rPr>
              <a:t>geçmek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şotki</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geliştirilmiştir</a:t>
            </a:r>
            <a:r>
              <a:rPr lang="en-US" sz="2000" dirty="0">
                <a:solidFill>
                  <a:prstClr val="black"/>
                </a:solidFill>
              </a:rPr>
              <a:t>. </a:t>
            </a:r>
            <a:r>
              <a:rPr lang="en-US" sz="2000" dirty="0" err="1">
                <a:solidFill>
                  <a:prstClr val="black"/>
                </a:solidFill>
              </a:rPr>
              <a:t>Şekil</a:t>
            </a:r>
            <a:r>
              <a:rPr lang="en-US" sz="2000" dirty="0">
                <a:solidFill>
                  <a:prstClr val="black"/>
                </a:solidFill>
              </a:rPr>
              <a:t> 1.34 da, </a:t>
            </a:r>
            <a:r>
              <a:rPr lang="en-US" sz="2000" dirty="0" err="1">
                <a:solidFill>
                  <a:prstClr val="black"/>
                </a:solidFill>
              </a:rPr>
              <a:t>şotki</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sembolü</a:t>
            </a:r>
            <a:r>
              <a:rPr lang="en-US" sz="2000" dirty="0">
                <a:solidFill>
                  <a:prstClr val="black"/>
                </a:solidFill>
              </a:rPr>
              <a:t> </a:t>
            </a:r>
            <a:r>
              <a:rPr lang="en-US" sz="2000" dirty="0" err="1">
                <a:solidFill>
                  <a:prstClr val="black"/>
                </a:solidFill>
              </a:rPr>
              <a:t>görülmektedir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grpSp>
        <p:nvGrpSpPr>
          <p:cNvPr id="4" name="Group 2"/>
          <p:cNvGrpSpPr>
            <a:grpSpLocks/>
          </p:cNvGrpSpPr>
          <p:nvPr/>
        </p:nvGrpSpPr>
        <p:grpSpPr bwMode="auto">
          <a:xfrm>
            <a:off x="1246823" y="2673033"/>
            <a:ext cx="10086340" cy="2583815"/>
            <a:chOff x="3477" y="13386"/>
            <a:chExt cx="15884" cy="4069"/>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 y="13386"/>
              <a:ext cx="2911" cy="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3477" y="16367"/>
              <a:ext cx="5218" cy="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b="1" dirty="0" smtClean="0">
                  <a:solidFill>
                    <a:prstClr val="black"/>
                  </a:solidFill>
                  <a:latin typeface="Arial" panose="020B0604020202020204" pitchFamily="34" charset="0"/>
                </a:rPr>
                <a:t>Şekil 1.34 </a:t>
              </a:r>
              <a:r>
                <a:rPr lang="tr-TR" altLang="tr-TR" dirty="0" smtClean="0">
                  <a:solidFill>
                    <a:prstClr val="black"/>
                  </a:solidFill>
                  <a:latin typeface="Arial" panose="020B0604020202020204" pitchFamily="34" charset="0"/>
                </a:rPr>
                <a:t>Şotki diyot</a:t>
              </a:r>
            </a:p>
          </p:txBody>
        </p:sp>
        <p:sp>
          <p:nvSpPr>
            <p:cNvPr id="6" name="Text Box 5"/>
            <p:cNvSpPr txBox="1">
              <a:spLocks noChangeArrowheads="1"/>
            </p:cNvSpPr>
            <p:nvPr/>
          </p:nvSpPr>
          <p:spPr bwMode="auto">
            <a:xfrm>
              <a:off x="9745" y="13467"/>
              <a:ext cx="9616" cy="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tr-TR" altLang="tr-TR" sz="2000" dirty="0" smtClean="0">
                  <a:solidFill>
                    <a:prstClr val="black"/>
                  </a:solidFill>
                </a:rPr>
                <a:t>Şotki diyotlarda, N maddesinin P maddesiyle birleştiği yüzey platin ile kaplanmıştır. Bu durum, birleşme yüzeyindeki yalıtkan tabakyı inceltir. Diyot ileri yönde polarma durumundan ters polarma durumuna geçtiğinde, şotki diyot derhal yalıtkan duruma geçecektir. Bu nedenle, yüksek frekanslarda, polarma gerilimindeki değişiklikleri takip edebilir.</a:t>
              </a:r>
            </a:p>
            <a:p>
              <a:pPr eaLnBrk="0" fontAlgn="base" hangingPunct="0">
                <a:spcBef>
                  <a:spcPct val="0"/>
                </a:spcBef>
                <a:spcAft>
                  <a:spcPct val="0"/>
                </a:spcAft>
              </a:pPr>
              <a:endParaRPr lang="tr-TR" altLang="tr-TR" sz="2000" dirty="0" smtClean="0">
                <a:solidFill>
                  <a:prstClr val="black"/>
                </a:solidFill>
              </a:endParaRPr>
            </a:p>
          </p:txBody>
        </p:sp>
      </p:grpSp>
    </p:spTree>
    <p:extLst>
      <p:ext uri="{BB962C8B-B14F-4D97-AF65-F5344CB8AC3E}">
        <p14:creationId xmlns:p14="http://schemas.microsoft.com/office/powerpoint/2010/main" val="12588404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12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eaLnBrk="1" hangingPunct="1"/>
            <a:r>
              <a:rPr lang="tr-TR" altLang="tr-TR" smtClean="0">
                <a:solidFill>
                  <a:srgbClr val="C00000"/>
                </a:solidFill>
              </a:rPr>
              <a:t>Elektrik Yükü (Nötr ve İyon)</a:t>
            </a:r>
            <a:endParaRPr lang="tr-TR" altLang="tr-TR" smtClean="0"/>
          </a:p>
        </p:txBody>
      </p:sp>
      <p:sp>
        <p:nvSpPr>
          <p:cNvPr id="28675"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223964"/>
            <a:ext cx="8193088"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65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204914"/>
            <a:ext cx="818038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9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888" y="1214438"/>
            <a:ext cx="81788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9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3 İçerik Yer Tutucusu"/>
          <p:cNvSpPr>
            <a:spLocks noGrp="1"/>
          </p:cNvSpPr>
          <p:nvPr>
            <p:ph sz="quarter" idx="1"/>
          </p:nvPr>
        </p:nvSpPr>
        <p:spPr>
          <a:xfrm>
            <a:off x="1981200" y="1219201"/>
            <a:ext cx="8229600" cy="4937125"/>
          </a:xfrm>
        </p:spPr>
        <p:txBody>
          <a:bodyPr/>
          <a:lstStyle/>
          <a:p>
            <a:pPr eaLnBrk="1" hangingPunct="1"/>
            <a:endParaRPr lang="tr-TR" altLang="tr-TR" dirty="0"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b="51660"/>
          <a:stretch>
            <a:fillRect/>
          </a:stretch>
        </p:blipFill>
        <p:spPr bwMode="auto">
          <a:xfrm>
            <a:off x="2063750" y="2349501"/>
            <a:ext cx="8178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16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pPr eaLnBrk="1" hangingPunct="1"/>
            <a:r>
              <a:rPr lang="tr-TR" altLang="tr-TR" smtClean="0"/>
              <a:t>Atomlar Arası Bağlar</a:t>
            </a:r>
          </a:p>
        </p:txBody>
      </p:sp>
      <p:sp>
        <p:nvSpPr>
          <p:cNvPr id="34819" name="3 İçerik Yer Tutucusu"/>
          <p:cNvSpPr>
            <a:spLocks noGrp="1"/>
          </p:cNvSpPr>
          <p:nvPr>
            <p:ph sz="quarter" idx="1"/>
          </p:nvPr>
        </p:nvSpPr>
        <p:spPr>
          <a:xfrm>
            <a:off x="1981200" y="1219201"/>
            <a:ext cx="8229600" cy="4937125"/>
          </a:xfrm>
        </p:spPr>
        <p:txBody>
          <a:bodyPr/>
          <a:lstStyle/>
          <a:p>
            <a:pPr eaLnBrk="1" hangingPunct="1"/>
            <a:endParaRPr lang="tr-TR" altLang="tr-TR" smtClean="0"/>
          </a:p>
          <a:p>
            <a:pPr eaLnBrk="1" hangingPunct="1"/>
            <a:endParaRPr lang="tr-TR" altLang="tr-TR" smtClean="0"/>
          </a:p>
          <a:p>
            <a:pPr eaLnBrk="1" hangingPunct="1"/>
            <a:r>
              <a:rPr lang="tr-TR" altLang="tr-TR" b="1" smtClean="0"/>
              <a:t>Metaller</a:t>
            </a:r>
            <a:r>
              <a:rPr lang="tr-TR" altLang="tr-TR" smtClean="0"/>
              <a:t> ile </a:t>
            </a:r>
            <a:r>
              <a:rPr lang="tr-TR" altLang="tr-TR" b="1" smtClean="0"/>
              <a:t>ametaller</a:t>
            </a:r>
            <a:r>
              <a:rPr lang="tr-TR" altLang="tr-TR" smtClean="0"/>
              <a:t> arasında metallerin elektron vermesi ametallerin elektron almasıyla oluşan bağlanmadır.</a:t>
            </a:r>
          </a:p>
          <a:p>
            <a:pPr eaLnBrk="1" hangingPunct="1"/>
            <a:r>
              <a:rPr lang="tr-TR" altLang="tr-TR" smtClean="0"/>
              <a:t>Metaller elektron vererek (+) değerlik, ametaller elektron alarak (–) değerlik alırlar. Bu şekilde oluşan (+) ve (–) yükler birbirini büyük bir kuvvetle çekerler. Bu çekim iyonik bağın oluşumuna sebep olur.  Onun için iyonik bağlı bileşikleri ayrıştırmak zordur.</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b="85387"/>
          <a:stretch>
            <a:fillRect/>
          </a:stretch>
        </p:blipFill>
        <p:spPr bwMode="auto">
          <a:xfrm>
            <a:off x="2019300" y="1244600"/>
            <a:ext cx="8108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14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244600"/>
            <a:ext cx="81089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29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152400"/>
            <a:ext cx="8229600" cy="584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800" dirty="0" smtClean="0">
                <a:solidFill>
                  <a:srgbClr val="0070C0"/>
                </a:solidFill>
              </a:rPr>
              <a:t>Maddenin Özellikleri </a:t>
            </a:r>
            <a:endParaRPr lang="tr-TR" altLang="tr-TR" sz="2800" dirty="0">
              <a:solidFill>
                <a:srgbClr val="0070C0"/>
              </a:solidFill>
            </a:endParaRPr>
          </a:p>
        </p:txBody>
      </p:sp>
      <p:sp>
        <p:nvSpPr>
          <p:cNvPr id="3" name="2 İçerik Yer Tutucusu"/>
          <p:cNvSpPr txBox="1">
            <a:spLocks/>
          </p:cNvSpPr>
          <p:nvPr/>
        </p:nvSpPr>
        <p:spPr>
          <a:xfrm>
            <a:off x="457200" y="736979"/>
            <a:ext cx="8229600"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tr-TR" sz="2400" b="1" dirty="0" smtClean="0">
                <a:solidFill>
                  <a:srgbClr val="C00000"/>
                </a:solidFill>
              </a:rPr>
              <a:t>Öz kütle:</a:t>
            </a:r>
          </a:p>
          <a:p>
            <a:r>
              <a:rPr lang="tr-TR" altLang="tr-TR" sz="2400" dirty="0" smtClean="0"/>
              <a:t>Bir maddenin birim hacminin kütlesine denir. </a:t>
            </a:r>
          </a:p>
          <a:p>
            <a:pPr marL="0" indent="0">
              <a:buNone/>
            </a:pPr>
            <a:r>
              <a:rPr lang="tr-TR" altLang="tr-TR" sz="2400" b="1" dirty="0" smtClean="0">
                <a:solidFill>
                  <a:srgbClr val="C00000"/>
                </a:solidFill>
              </a:rPr>
              <a:t>Genleşme:</a:t>
            </a:r>
          </a:p>
          <a:p>
            <a:r>
              <a:rPr lang="tr-TR" altLang="tr-TR" sz="2400" dirty="0" smtClean="0"/>
              <a:t>Isı etkisi ile bir cismin boyunda ve yüzeyinde meydana gelen değişikliktir.</a:t>
            </a:r>
          </a:p>
          <a:p>
            <a:pPr marL="0" indent="0">
              <a:buNone/>
            </a:pPr>
            <a:r>
              <a:rPr lang="tr-TR" altLang="tr-TR" sz="2400" b="1" dirty="0" smtClean="0">
                <a:solidFill>
                  <a:srgbClr val="C00000"/>
                </a:solidFill>
              </a:rPr>
              <a:t>Esneklik:</a:t>
            </a:r>
          </a:p>
          <a:p>
            <a:r>
              <a:rPr lang="tr-TR" altLang="tr-TR" sz="2400" dirty="0" smtClean="0"/>
              <a:t>Bir maddeye etki eden kuvvetten dolayı maddenin şeklinde meydana gelen değişikliktir.</a:t>
            </a:r>
          </a:p>
          <a:p>
            <a:pPr marL="0" indent="0">
              <a:buNone/>
            </a:pPr>
            <a:r>
              <a:rPr lang="tr-TR" altLang="tr-TR" sz="2400" b="1" dirty="0" smtClean="0">
                <a:solidFill>
                  <a:srgbClr val="C00000"/>
                </a:solidFill>
              </a:rPr>
              <a:t>Çözünürlük: </a:t>
            </a:r>
          </a:p>
          <a:p>
            <a:r>
              <a:rPr lang="tr-TR" altLang="tr-TR" sz="2400" dirty="0" smtClean="0"/>
              <a:t>Bir maddenin diğer madde içerisinde çözünme oranı.</a:t>
            </a:r>
          </a:p>
          <a:p>
            <a:pPr marL="0" indent="0">
              <a:buNone/>
            </a:pPr>
            <a:r>
              <a:rPr lang="tr-TR" altLang="tr-TR" sz="2400" b="1" dirty="0" smtClean="0">
                <a:solidFill>
                  <a:srgbClr val="C00000"/>
                </a:solidFill>
              </a:rPr>
              <a:t>İletkenlik:</a:t>
            </a:r>
          </a:p>
          <a:p>
            <a:r>
              <a:rPr lang="tr-TR" altLang="tr-TR" sz="2400" b="1" dirty="0" smtClean="0">
                <a:solidFill>
                  <a:srgbClr val="C00000"/>
                </a:solidFill>
              </a:rPr>
              <a:t> </a:t>
            </a:r>
            <a:r>
              <a:rPr lang="tr-TR" altLang="tr-TR" sz="2400" dirty="0" smtClean="0"/>
              <a:t>Madde içerisinde serbest elektronların bir noktadan bir başka noktaya hareket edebilme özelliği.</a:t>
            </a:r>
            <a:endParaRPr lang="tr-TR" altLang="tr-TR" sz="2400" dirty="0"/>
          </a:p>
        </p:txBody>
      </p:sp>
    </p:spTree>
    <p:extLst>
      <p:ext uri="{BB962C8B-B14F-4D97-AF65-F5344CB8AC3E}">
        <p14:creationId xmlns:p14="http://schemas.microsoft.com/office/powerpoint/2010/main" val="3530061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3 İçerik Yer Tutucusu"/>
          <p:cNvSpPr>
            <a:spLocks noGrp="1"/>
          </p:cNvSpPr>
          <p:nvPr>
            <p:ph sz="quarter" idx="1"/>
          </p:nvPr>
        </p:nvSpPr>
        <p:spPr>
          <a:xfrm>
            <a:off x="1981200" y="1219201"/>
            <a:ext cx="8229600" cy="4937125"/>
          </a:xfrm>
        </p:spPr>
        <p:txBody>
          <a:bodyPr/>
          <a:lstStyle/>
          <a:p>
            <a:pPr eaLnBrk="1" hangingPunct="1"/>
            <a:endParaRPr lang="tr-TR" altLang="tr-TR" smtClean="0"/>
          </a:p>
          <a:p>
            <a:pPr eaLnBrk="1" hangingPunct="1"/>
            <a:endParaRPr lang="tr-TR" altLang="tr-TR" smtClean="0"/>
          </a:p>
          <a:p>
            <a:pPr eaLnBrk="1" hangingPunct="1">
              <a:buFont typeface="Wingdings" panose="05000000000000000000" pitchFamily="2" charset="2"/>
              <a:buChar char="q"/>
            </a:pPr>
            <a:r>
              <a:rPr lang="tr-TR" altLang="tr-TR" smtClean="0"/>
              <a:t>Elektron aktarımıyla oluşan bileşiklerde, kaybedilen ve kazanılan elektron sayıları eşit olmalıdır.</a:t>
            </a:r>
          </a:p>
          <a:p>
            <a:pPr eaLnBrk="1" hangingPunct="1">
              <a:buFont typeface="Wingdings" panose="05000000000000000000" pitchFamily="2" charset="2"/>
              <a:buChar char="q"/>
            </a:pPr>
            <a:r>
              <a:rPr lang="tr-TR" altLang="tr-TR" smtClean="0"/>
              <a:t>İyonik katılar belirli bir kristal yapı oluştururlar.</a:t>
            </a:r>
          </a:p>
          <a:p>
            <a:pPr eaLnBrk="1" hangingPunct="1">
              <a:buFont typeface="Wingdings" panose="05000000000000000000" pitchFamily="2" charset="2"/>
              <a:buChar char="q"/>
            </a:pPr>
            <a:r>
              <a:rPr lang="tr-TR" altLang="tr-TR" smtClean="0"/>
              <a:t>İyonik bağlı bileşikler oda sıcaklığında katı halde bulunurlar.</a:t>
            </a:r>
          </a:p>
          <a:p>
            <a:pPr eaLnBrk="1" hangingPunct="1">
              <a:buFont typeface="Wingdings" panose="05000000000000000000" pitchFamily="2" charset="2"/>
              <a:buChar char="q"/>
            </a:pPr>
            <a:r>
              <a:rPr lang="tr-TR" altLang="tr-TR" smtClean="0"/>
              <a:t>İyonik bileşikler katı halde elektriği iletmez.  Sıvı halde ve çözeltileri elektriği iletir.</a:t>
            </a:r>
          </a:p>
          <a:p>
            <a:pPr eaLnBrk="1" hangingPunct="1"/>
            <a:endParaRPr lang="tr-TR" altLang="tr-TR"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b="82954"/>
          <a:stretch>
            <a:fillRect/>
          </a:stretch>
        </p:blipFill>
        <p:spPr bwMode="auto">
          <a:xfrm>
            <a:off x="2019300" y="1239839"/>
            <a:ext cx="810895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29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İçerik Yer Tutucusu"/>
          <p:cNvSpPr>
            <a:spLocks noGrp="1"/>
          </p:cNvSpPr>
          <p:nvPr>
            <p:ph sz="quarter" idx="1"/>
          </p:nvPr>
        </p:nvSpPr>
        <p:spPr>
          <a:xfrm>
            <a:off x="1774826" y="1557338"/>
            <a:ext cx="4537075" cy="4449762"/>
          </a:xfrm>
          <a:solidFill>
            <a:srgbClr val="0070C0"/>
          </a:solidFill>
        </p:spPr>
        <p:txBody>
          <a:bodyPr/>
          <a:lstStyle/>
          <a:p>
            <a:pPr eaLnBrk="1" hangingPunct="1">
              <a:buClr>
                <a:schemeClr val="bg1"/>
              </a:buClr>
              <a:buFont typeface="Wingdings" panose="05000000000000000000" pitchFamily="2" charset="2"/>
              <a:buChar char="Ø"/>
            </a:pPr>
            <a:r>
              <a:rPr lang="tr-TR" altLang="tr-TR" smtClean="0">
                <a:solidFill>
                  <a:schemeClr val="bg1"/>
                </a:solidFill>
              </a:rPr>
              <a:t>İki</a:t>
            </a:r>
            <a:r>
              <a:rPr lang="tr-TR" altLang="tr-TR" sz="3600">
                <a:solidFill>
                  <a:schemeClr val="bg1"/>
                </a:solidFill>
              </a:rPr>
              <a:t> </a:t>
            </a:r>
            <a:r>
              <a:rPr lang="tr-TR" altLang="tr-TR" smtClean="0">
                <a:solidFill>
                  <a:schemeClr val="bg1"/>
                </a:solidFill>
              </a:rPr>
              <a:t>atom arasında, bir veya daha fazla elektronun paylaşılmasıyla karakterize edilen kimyasal bağın bir tanımıdır. </a:t>
            </a:r>
          </a:p>
          <a:p>
            <a:pPr eaLnBrk="1" hangingPunct="1">
              <a:buClr>
                <a:schemeClr val="bg1"/>
              </a:buClr>
              <a:buFont typeface="Wingdings" panose="05000000000000000000" pitchFamily="2" charset="2"/>
              <a:buChar char="Ø"/>
            </a:pPr>
            <a:r>
              <a:rPr lang="tr-TR" altLang="tr-TR" smtClean="0">
                <a:solidFill>
                  <a:schemeClr val="bg1"/>
                </a:solidFill>
              </a:rPr>
              <a:t>Genellikle bağ, ortaya çıkan molekülü bir arada tutan ortak çekim gücü olarak tanımlanabilir. </a:t>
            </a:r>
          </a:p>
          <a:p>
            <a:pPr eaLnBrk="1" hangingPunct="1"/>
            <a:endParaRPr lang="tr-TR" altLang="tr-TR" smtClean="0"/>
          </a:p>
        </p:txBody>
      </p:sp>
      <p:pic>
        <p:nvPicPr>
          <p:cNvPr id="37892" name="3 Resim" descr="kovalent bağ.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1643063"/>
            <a:ext cx="423068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r="50964" b="83633"/>
          <a:stretch>
            <a:fillRect/>
          </a:stretch>
        </p:blipFill>
        <p:spPr bwMode="auto">
          <a:xfrm>
            <a:off x="1919288" y="765175"/>
            <a:ext cx="3987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74826" y="1557338"/>
            <a:ext cx="4537075" cy="4449762"/>
          </a:xfrm>
          <a:solidFill>
            <a:srgbClr val="0070C0"/>
          </a:solidFill>
        </p:spPr>
        <p:txBody>
          <a:bodyPr>
            <a:normAutofit fontScale="92500" lnSpcReduction="20000"/>
          </a:bodyPr>
          <a:lstStyle/>
          <a:p>
            <a:pPr marL="274320" indent="-274320">
              <a:buClr>
                <a:schemeClr val="bg1"/>
              </a:buClr>
              <a:buFont typeface="Wingdings" pitchFamily="2" charset="2"/>
              <a:buChar char="Ø"/>
              <a:defRPr/>
            </a:pPr>
            <a:r>
              <a:rPr lang="tr-TR" dirty="0" smtClean="0">
                <a:solidFill>
                  <a:schemeClr val="bg1"/>
                </a:solidFill>
              </a:rPr>
              <a:t>Paylaşılan elektron ya da elektronlar, her iki çekirdek etrafında dolanacaklar, iki çekirdek arasındaki bölgede daha uzun süre bulundukları için bu bölgede (-) yüklü bir alan yaratacaklardır. </a:t>
            </a:r>
          </a:p>
          <a:p>
            <a:pPr marL="274320" indent="-274320">
              <a:buClr>
                <a:schemeClr val="bg1"/>
              </a:buClr>
              <a:buFont typeface="Wingdings" pitchFamily="2" charset="2"/>
              <a:buChar char="Ø"/>
              <a:defRPr/>
            </a:pPr>
            <a:r>
              <a:rPr lang="tr-TR" dirty="0" smtClean="0">
                <a:solidFill>
                  <a:schemeClr val="bg1"/>
                </a:solidFill>
              </a:rPr>
              <a:t>Bu alan, her iki çekirdeğe bir çekme kuvveti uygulayarak bir bağ yaratır.</a:t>
            </a:r>
          </a:p>
          <a:p>
            <a:pPr marL="274320" indent="-274320">
              <a:buClr>
                <a:schemeClr val="bg1"/>
              </a:buClr>
              <a:buFont typeface="Wingdings" pitchFamily="2" charset="2"/>
              <a:buChar char="Ø"/>
              <a:defRPr/>
            </a:pPr>
            <a:r>
              <a:rPr lang="tr-TR" dirty="0" err="1" smtClean="0">
                <a:solidFill>
                  <a:schemeClr val="bg1"/>
                </a:solidFill>
              </a:rPr>
              <a:t>Kovalent</a:t>
            </a:r>
            <a:r>
              <a:rPr lang="tr-TR" dirty="0" smtClean="0">
                <a:solidFill>
                  <a:schemeClr val="bg1"/>
                </a:solidFill>
              </a:rPr>
              <a:t> bağ, söz konusu atomların dış yörüngelerinin dolması ile meydana gelir.</a:t>
            </a:r>
          </a:p>
          <a:p>
            <a:pPr marL="274320" indent="-274320">
              <a:buFont typeface="Wingdings 3"/>
              <a:buChar char=""/>
              <a:defRPr/>
            </a:pPr>
            <a:endParaRPr lang="tr-TR" dirty="0"/>
          </a:p>
        </p:txBody>
      </p:sp>
      <p:pic>
        <p:nvPicPr>
          <p:cNvPr id="38916" name="3 Resim" descr="kovalent bağ.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1643063"/>
            <a:ext cx="423068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r="50964" b="83633"/>
          <a:stretch>
            <a:fillRect/>
          </a:stretch>
        </p:blipFill>
        <p:spPr bwMode="auto">
          <a:xfrm>
            <a:off x="1919288" y="765175"/>
            <a:ext cx="3987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511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888" y="1230313"/>
            <a:ext cx="8178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33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6" y="1252539"/>
            <a:ext cx="817086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4 Dikdörtgen"/>
          <p:cNvSpPr>
            <a:spLocks noChangeArrowheads="1"/>
          </p:cNvSpPr>
          <p:nvPr/>
        </p:nvSpPr>
        <p:spPr bwMode="auto">
          <a:xfrm>
            <a:off x="2306638" y="5807076"/>
            <a:ext cx="679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tr-TR" altLang="tr-TR" sz="2400" i="1">
                <a:solidFill>
                  <a:srgbClr val="C00000"/>
                </a:solidFill>
              </a:rPr>
              <a:t>Örnek: </a:t>
            </a:r>
            <a:r>
              <a:rPr lang="tr-TR" altLang="tr-TR" sz="2400" i="1">
                <a:solidFill>
                  <a:srgbClr val="0070C0"/>
                </a:solidFill>
              </a:rPr>
              <a:t>Na, Cu </a:t>
            </a:r>
            <a:r>
              <a:rPr lang="tr-TR" altLang="tr-TR" sz="2400">
                <a:solidFill>
                  <a:srgbClr val="0070C0"/>
                </a:solidFill>
              </a:rPr>
              <a:t>gibi metaller </a:t>
            </a:r>
            <a:r>
              <a:rPr lang="tr-TR" altLang="tr-TR" sz="2400" i="1">
                <a:solidFill>
                  <a:srgbClr val="0070C0"/>
                </a:solidFill>
              </a:rPr>
              <a:t>metalik bağlar</a:t>
            </a:r>
            <a:r>
              <a:rPr lang="tr-TR" altLang="tr-TR" sz="2400">
                <a:solidFill>
                  <a:srgbClr val="0070C0"/>
                </a:solidFill>
              </a:rPr>
              <a:t> oluştururlar.</a:t>
            </a:r>
          </a:p>
        </p:txBody>
      </p:sp>
    </p:spTree>
    <p:extLst>
      <p:ext uri="{BB962C8B-B14F-4D97-AF65-F5344CB8AC3E}">
        <p14:creationId xmlns:p14="http://schemas.microsoft.com/office/powerpoint/2010/main" val="2033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3 İçerik Yer Tutucusu"/>
          <p:cNvSpPr>
            <a:spLocks noGrp="1"/>
          </p:cNvSpPr>
          <p:nvPr>
            <p:ph sz="quarter" idx="1"/>
          </p:nvPr>
        </p:nvSpPr>
        <p:spPr>
          <a:xfrm>
            <a:off x="1981200" y="1219201"/>
            <a:ext cx="8229600" cy="4937125"/>
          </a:xfrm>
        </p:spPr>
        <p:txBody>
          <a:bodyPr/>
          <a:lstStyle/>
          <a:p>
            <a:pPr eaLnBrk="1" hangingPunct="1"/>
            <a:endParaRPr lang="tr-TR" altLang="tr-TR" smtClean="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1" y="1258888"/>
            <a:ext cx="81311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Akış Çizelgesi: İşlem"/>
          <p:cNvSpPr/>
          <p:nvPr/>
        </p:nvSpPr>
        <p:spPr>
          <a:xfrm>
            <a:off x="6959600" y="4292601"/>
            <a:ext cx="2808288" cy="93662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Akış Çizelgesi: İşlem"/>
          <p:cNvSpPr/>
          <p:nvPr/>
        </p:nvSpPr>
        <p:spPr>
          <a:xfrm>
            <a:off x="5448300" y="4724400"/>
            <a:ext cx="2808288" cy="93503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3015" name="4 Dikdörtgen"/>
          <p:cNvSpPr>
            <a:spLocks noChangeArrowheads="1"/>
          </p:cNvSpPr>
          <p:nvPr/>
        </p:nvSpPr>
        <p:spPr bwMode="auto">
          <a:xfrm>
            <a:off x="5159376" y="2565401"/>
            <a:ext cx="5040313" cy="209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tr-TR" altLang="tr-TR">
                <a:solidFill>
                  <a:srgbClr val="C00000"/>
                </a:solidFill>
              </a:rPr>
              <a:t>Metalik bağ iyi elektrik iletkenliği sağlar. Uygulanan bir voltaj (gerilim) etkisi altında, valans elektronları hareket eder, devre tamamlanırsa akıma neden olur.</a:t>
            </a:r>
            <a:endParaRPr lang="tr-TR" altLang="tr-TR" i="1">
              <a:solidFill>
                <a:srgbClr val="C00000"/>
              </a:solidFill>
            </a:endParaRPr>
          </a:p>
        </p:txBody>
      </p:sp>
    </p:spTree>
    <p:extLst>
      <p:ext uri="{BB962C8B-B14F-4D97-AF65-F5344CB8AC3E}">
        <p14:creationId xmlns:p14="http://schemas.microsoft.com/office/powerpoint/2010/main" val="161365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309094"/>
            <a:ext cx="1893194" cy="800219"/>
          </a:xfrm>
          <a:prstGeom prst="rect">
            <a:avLst/>
          </a:prstGeom>
          <a:noFill/>
        </p:spPr>
        <p:txBody>
          <a:bodyPr wrap="square" rtlCol="0">
            <a:spAutoFit/>
          </a:bodyPr>
          <a:lstStyle/>
          <a:p>
            <a:pPr marL="0" lvl="1"/>
            <a:r>
              <a:rPr lang="tr-TR" sz="2800" b="1" dirty="0"/>
              <a:t>Giriş</a:t>
            </a:r>
            <a:endParaRPr lang="tr-TR" sz="2800" dirty="0"/>
          </a:p>
          <a:p>
            <a:endParaRPr lang="tr-TR" dirty="0"/>
          </a:p>
        </p:txBody>
      </p:sp>
      <p:sp>
        <p:nvSpPr>
          <p:cNvPr id="3" name="TextBox 2"/>
          <p:cNvSpPr txBox="1"/>
          <p:nvPr/>
        </p:nvSpPr>
        <p:spPr>
          <a:xfrm>
            <a:off x="553792" y="1109313"/>
            <a:ext cx="11462197" cy="3539430"/>
          </a:xfrm>
          <a:prstGeom prst="rect">
            <a:avLst/>
          </a:prstGeom>
          <a:noFill/>
        </p:spPr>
        <p:txBody>
          <a:bodyPr wrap="square" rtlCol="0">
            <a:spAutoFit/>
          </a:bodyPr>
          <a:lstStyle/>
          <a:p>
            <a:pPr algn="just"/>
            <a:r>
              <a:rPr lang="en-US" sz="2800" dirty="0" err="1"/>
              <a:t>Diyot</a:t>
            </a:r>
            <a:r>
              <a:rPr lang="en-US" sz="2800" dirty="0"/>
              <a:t>, </a:t>
            </a:r>
            <a:r>
              <a:rPr lang="en-US" sz="2800" dirty="0" err="1"/>
              <a:t>transistör</a:t>
            </a:r>
            <a:r>
              <a:rPr lang="en-US" sz="2800" dirty="0"/>
              <a:t>, </a:t>
            </a:r>
            <a:r>
              <a:rPr lang="en-US" sz="2800" dirty="0" err="1"/>
              <a:t>tümleşik</a:t>
            </a:r>
            <a:r>
              <a:rPr lang="en-US" sz="2800" dirty="0"/>
              <a:t> (</a:t>
            </a:r>
            <a:r>
              <a:rPr lang="en-US" sz="2800" dirty="0" err="1"/>
              <a:t>entegre</a:t>
            </a:r>
            <a:r>
              <a:rPr lang="en-US" sz="2800" dirty="0"/>
              <a:t>) </a:t>
            </a:r>
            <a:r>
              <a:rPr lang="en-US" sz="2800" dirty="0" err="1"/>
              <a:t>devreler</a:t>
            </a:r>
            <a:r>
              <a:rPr lang="en-US" sz="2800" dirty="0"/>
              <a:t> </a:t>
            </a:r>
            <a:r>
              <a:rPr lang="en-US" sz="2800" dirty="0" err="1"/>
              <a:t>ve</a:t>
            </a:r>
            <a:r>
              <a:rPr lang="en-US" sz="2800" dirty="0"/>
              <a:t> </a:t>
            </a:r>
            <a:r>
              <a:rPr lang="en-US" sz="2800" dirty="0" err="1"/>
              <a:t>isimlerini</a:t>
            </a:r>
            <a:r>
              <a:rPr lang="en-US" sz="2800" dirty="0"/>
              <a:t> </a:t>
            </a:r>
            <a:r>
              <a:rPr lang="en-US" sz="2800" dirty="0" err="1"/>
              <a:t>buraya</a:t>
            </a:r>
            <a:r>
              <a:rPr lang="en-US" sz="2800" dirty="0"/>
              <a:t> </a:t>
            </a:r>
            <a:r>
              <a:rPr lang="en-US" sz="2800" dirty="0" err="1"/>
              <a:t>sığdıramadağımız</a:t>
            </a:r>
            <a:r>
              <a:rPr lang="en-US" sz="2800" dirty="0"/>
              <a:t> </a:t>
            </a:r>
            <a:r>
              <a:rPr lang="en-US" sz="2800" dirty="0" err="1"/>
              <a:t>daha</a:t>
            </a:r>
            <a:r>
              <a:rPr lang="en-US" sz="2800" dirty="0"/>
              <a:t> </a:t>
            </a:r>
            <a:r>
              <a:rPr lang="en-US" sz="2800" dirty="0" err="1"/>
              <a:t>birçok</a:t>
            </a:r>
            <a:r>
              <a:rPr lang="en-US" sz="2800" dirty="0"/>
              <a:t> </a:t>
            </a:r>
            <a:r>
              <a:rPr lang="en-US" sz="2800" dirty="0" err="1"/>
              <a:t>elektronik</a:t>
            </a:r>
            <a:r>
              <a:rPr lang="en-US" sz="2800" dirty="0"/>
              <a:t> </a:t>
            </a:r>
            <a:r>
              <a:rPr lang="en-US" sz="2800" dirty="0" err="1"/>
              <a:t>elemanlar</a:t>
            </a:r>
            <a:r>
              <a:rPr lang="en-US" sz="2800" dirty="0"/>
              <a:t>, </a:t>
            </a:r>
            <a:r>
              <a:rPr lang="en-US" sz="2800" dirty="0" err="1"/>
              <a:t>yarı</a:t>
            </a:r>
            <a:r>
              <a:rPr lang="en-US" sz="2800" dirty="0"/>
              <a:t> </a:t>
            </a:r>
            <a:r>
              <a:rPr lang="en-US" sz="2800" dirty="0" err="1"/>
              <a:t>iletken</a:t>
            </a:r>
            <a:r>
              <a:rPr lang="en-US" sz="2800" dirty="0"/>
              <a:t> </a:t>
            </a:r>
            <a:r>
              <a:rPr lang="en-US" sz="2800" dirty="0" err="1"/>
              <a:t>malzemelerden</a:t>
            </a:r>
            <a:r>
              <a:rPr lang="en-US" sz="2800" dirty="0"/>
              <a:t> </a:t>
            </a:r>
            <a:r>
              <a:rPr lang="en-US" sz="2800" dirty="0" err="1"/>
              <a:t>yapılmışlardır</a:t>
            </a:r>
            <a:r>
              <a:rPr lang="en-US" sz="2800" dirty="0"/>
              <a:t>. Bu </a:t>
            </a:r>
            <a:r>
              <a:rPr lang="en-US" sz="2800" dirty="0" err="1"/>
              <a:t>elemanların</a:t>
            </a:r>
            <a:r>
              <a:rPr lang="en-US" sz="2800" dirty="0"/>
              <a:t> </a:t>
            </a:r>
            <a:r>
              <a:rPr lang="en-US" sz="2800" dirty="0" err="1"/>
              <a:t>nasıl</a:t>
            </a:r>
            <a:r>
              <a:rPr lang="en-US" sz="2800" dirty="0"/>
              <a:t> </a:t>
            </a:r>
            <a:r>
              <a:rPr lang="en-US" sz="2800" dirty="0" err="1"/>
              <a:t>çalıştıklarını</a:t>
            </a:r>
            <a:r>
              <a:rPr lang="en-US" sz="2800" dirty="0"/>
              <a:t> </a:t>
            </a:r>
            <a:r>
              <a:rPr lang="en-US" sz="2800" dirty="0" err="1"/>
              <a:t>anlayabilmek</a:t>
            </a:r>
            <a:r>
              <a:rPr lang="en-US" sz="2800" dirty="0"/>
              <a:t> </a:t>
            </a:r>
            <a:r>
              <a:rPr lang="en-US" sz="2800" dirty="0" err="1"/>
              <a:t>için</a:t>
            </a:r>
            <a:r>
              <a:rPr lang="en-US" sz="2800" dirty="0"/>
              <a:t> </a:t>
            </a:r>
            <a:r>
              <a:rPr lang="en-US" sz="2800" dirty="0" err="1"/>
              <a:t>temel</a:t>
            </a:r>
            <a:r>
              <a:rPr lang="en-US" sz="2800" dirty="0"/>
              <a:t> </a:t>
            </a:r>
            <a:r>
              <a:rPr lang="en-US" sz="2800" dirty="0" err="1"/>
              <a:t>olarak</a:t>
            </a:r>
            <a:r>
              <a:rPr lang="en-US" sz="2800" dirty="0"/>
              <a:t> atom </a:t>
            </a:r>
            <a:r>
              <a:rPr lang="en-US" sz="2800" dirty="0" err="1"/>
              <a:t>yapılarını</a:t>
            </a:r>
            <a:r>
              <a:rPr lang="en-US" sz="2800" dirty="0"/>
              <a:t> </a:t>
            </a:r>
            <a:r>
              <a:rPr lang="en-US" sz="2800" dirty="0" err="1"/>
              <a:t>ve</a:t>
            </a:r>
            <a:r>
              <a:rPr lang="en-US" sz="2800" dirty="0"/>
              <a:t> </a:t>
            </a:r>
            <a:r>
              <a:rPr lang="en-US" sz="2800" dirty="0" err="1"/>
              <a:t>bu</a:t>
            </a:r>
            <a:r>
              <a:rPr lang="en-US" sz="2800" dirty="0"/>
              <a:t> </a:t>
            </a:r>
            <a:r>
              <a:rPr lang="en-US" sz="2800" dirty="0" err="1"/>
              <a:t>yapılar</a:t>
            </a:r>
            <a:r>
              <a:rPr lang="en-US" sz="2800" dirty="0"/>
              <a:t> </a:t>
            </a:r>
            <a:r>
              <a:rPr lang="en-US" sz="2800" dirty="0" err="1"/>
              <a:t>içerisindeki</a:t>
            </a:r>
            <a:r>
              <a:rPr lang="en-US" sz="2800" dirty="0"/>
              <a:t> </a:t>
            </a:r>
            <a:r>
              <a:rPr lang="en-US" sz="2800" dirty="0" err="1"/>
              <a:t>hareketleri</a:t>
            </a:r>
            <a:r>
              <a:rPr lang="en-US" sz="2800" dirty="0"/>
              <a:t> </a:t>
            </a:r>
            <a:r>
              <a:rPr lang="en-US" sz="2800" dirty="0" err="1"/>
              <a:t>iyi</a:t>
            </a:r>
            <a:r>
              <a:rPr lang="en-US" sz="2800" dirty="0"/>
              <a:t> </a:t>
            </a:r>
            <a:r>
              <a:rPr lang="en-US" sz="2800" dirty="0" err="1"/>
              <a:t>bilmeliyiz</a:t>
            </a:r>
            <a:r>
              <a:rPr lang="en-US" sz="2800" dirty="0"/>
              <a:t>. Bu </a:t>
            </a:r>
            <a:r>
              <a:rPr lang="en-US" sz="2800" dirty="0" err="1"/>
              <a:t>kısımdaki</a:t>
            </a:r>
            <a:r>
              <a:rPr lang="en-US" sz="2800" dirty="0"/>
              <a:t> en </a:t>
            </a:r>
            <a:r>
              <a:rPr lang="en-US" sz="2800" dirty="0" err="1"/>
              <a:t>önemli</a:t>
            </a:r>
            <a:r>
              <a:rPr lang="en-US" sz="2800" dirty="0"/>
              <a:t> </a:t>
            </a:r>
            <a:r>
              <a:rPr lang="en-US" sz="2800" dirty="0" err="1"/>
              <a:t>konulardan</a:t>
            </a:r>
            <a:r>
              <a:rPr lang="en-US" sz="2800" dirty="0"/>
              <a:t> </a:t>
            </a:r>
            <a:r>
              <a:rPr lang="en-US" sz="2800" dirty="0" err="1"/>
              <a:t>biri</a:t>
            </a:r>
            <a:r>
              <a:rPr lang="en-US" sz="2800" dirty="0"/>
              <a:t>, </a:t>
            </a:r>
            <a:r>
              <a:rPr lang="en-US" sz="2800" dirty="0" err="1"/>
              <a:t>iki</a:t>
            </a:r>
            <a:r>
              <a:rPr lang="en-US" sz="2800" dirty="0"/>
              <a:t> </a:t>
            </a:r>
            <a:r>
              <a:rPr lang="en-US" sz="2800" dirty="0" err="1"/>
              <a:t>farklı</a:t>
            </a:r>
            <a:r>
              <a:rPr lang="en-US" sz="2800" dirty="0"/>
              <a:t> </a:t>
            </a:r>
            <a:r>
              <a:rPr lang="en-US" sz="2800" dirty="0" err="1"/>
              <a:t>yarı</a:t>
            </a:r>
            <a:r>
              <a:rPr lang="en-US" sz="2800" dirty="0"/>
              <a:t> </a:t>
            </a:r>
            <a:r>
              <a:rPr lang="en-US" sz="2800" dirty="0" err="1" smtClean="0"/>
              <a:t>iletke</a:t>
            </a:r>
            <a:r>
              <a:rPr lang="tr-TR" sz="2800" dirty="0" smtClean="0"/>
              <a:t>n</a:t>
            </a:r>
            <a:r>
              <a:rPr lang="en-US" sz="2800" dirty="0" smtClean="0"/>
              <a:t> </a:t>
            </a:r>
            <a:r>
              <a:rPr lang="en-US" sz="2800" dirty="0" err="1"/>
              <a:t>malzemelerden</a:t>
            </a:r>
            <a:r>
              <a:rPr lang="en-US" sz="2800" dirty="0"/>
              <a:t> </a:t>
            </a:r>
            <a:r>
              <a:rPr lang="en-US" sz="2800" dirty="0" err="1"/>
              <a:t>meydana</a:t>
            </a:r>
            <a:r>
              <a:rPr lang="en-US" sz="2800" dirty="0"/>
              <a:t> </a:t>
            </a:r>
            <a:r>
              <a:rPr lang="en-US" sz="2800" dirty="0" err="1"/>
              <a:t>gelen</a:t>
            </a:r>
            <a:r>
              <a:rPr lang="en-US" sz="2800" dirty="0"/>
              <a:t> </a:t>
            </a:r>
            <a:r>
              <a:rPr lang="en-US" sz="2800" b="1" dirty="0"/>
              <a:t>PN</a:t>
            </a:r>
            <a:r>
              <a:rPr lang="en-US" sz="2800" dirty="0"/>
              <a:t> </a:t>
            </a:r>
            <a:r>
              <a:rPr lang="en-US" sz="2800" dirty="0" err="1"/>
              <a:t>yapısıdır</a:t>
            </a:r>
            <a:r>
              <a:rPr lang="en-US" sz="2800" dirty="0"/>
              <a:t>. Bu </a:t>
            </a:r>
            <a:r>
              <a:rPr lang="en-US" sz="2800" dirty="0" err="1"/>
              <a:t>yapı</a:t>
            </a:r>
            <a:r>
              <a:rPr lang="en-US" sz="2800" dirty="0"/>
              <a:t> </a:t>
            </a:r>
            <a:r>
              <a:rPr lang="en-US" sz="2800" dirty="0" err="1"/>
              <a:t>yukarıda</a:t>
            </a:r>
            <a:r>
              <a:rPr lang="en-US" sz="2800" dirty="0"/>
              <a:t> </a:t>
            </a:r>
            <a:r>
              <a:rPr lang="en-US" sz="2800" dirty="0" err="1"/>
              <a:t>saydığımız</a:t>
            </a:r>
            <a:r>
              <a:rPr lang="en-US" sz="2800" dirty="0"/>
              <a:t> </a:t>
            </a:r>
            <a:r>
              <a:rPr lang="en-US" sz="2800" dirty="0" err="1"/>
              <a:t>veya</a:t>
            </a:r>
            <a:r>
              <a:rPr lang="en-US" sz="2800" dirty="0"/>
              <a:t> </a:t>
            </a:r>
            <a:r>
              <a:rPr lang="en-US" sz="2800" dirty="0" err="1"/>
              <a:t>sayamadığımız</a:t>
            </a:r>
            <a:r>
              <a:rPr lang="en-US" sz="2800" dirty="0"/>
              <a:t> </a:t>
            </a:r>
            <a:r>
              <a:rPr lang="en-US" sz="2800" dirty="0" err="1"/>
              <a:t>birçok</a:t>
            </a:r>
            <a:r>
              <a:rPr lang="en-US" sz="2800" dirty="0"/>
              <a:t> </a:t>
            </a:r>
            <a:r>
              <a:rPr lang="en-US" sz="2800" dirty="0" err="1"/>
              <a:t>elektronik</a:t>
            </a:r>
            <a:r>
              <a:rPr lang="en-US" sz="2800" dirty="0"/>
              <a:t> </a:t>
            </a:r>
            <a:r>
              <a:rPr lang="en-US" sz="2800" dirty="0" err="1"/>
              <a:t>elemanların</a:t>
            </a:r>
            <a:r>
              <a:rPr lang="en-US" sz="2800" dirty="0"/>
              <a:t> </a:t>
            </a:r>
            <a:r>
              <a:rPr lang="en-US" sz="2800" dirty="0" err="1"/>
              <a:t>temel</a:t>
            </a:r>
            <a:r>
              <a:rPr lang="en-US" sz="2800" dirty="0"/>
              <a:t> </a:t>
            </a:r>
            <a:r>
              <a:rPr lang="en-US" sz="2800" dirty="0" err="1"/>
              <a:t>taşıdır</a:t>
            </a:r>
            <a:r>
              <a:rPr lang="en-US" sz="2800" dirty="0"/>
              <a:t>. </a:t>
            </a:r>
            <a:endParaRPr lang="tr-TR" sz="2800" dirty="0"/>
          </a:p>
          <a:p>
            <a:pPr algn="just"/>
            <a:endParaRPr lang="tr-TR" sz="2800" dirty="0"/>
          </a:p>
        </p:txBody>
      </p:sp>
    </p:spTree>
    <p:extLst>
      <p:ext uri="{BB962C8B-B14F-4D97-AF65-F5344CB8AC3E}">
        <p14:creationId xmlns:p14="http://schemas.microsoft.com/office/powerpoint/2010/main" val="267206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270456"/>
            <a:ext cx="11372045" cy="4832092"/>
          </a:xfrm>
          <a:prstGeom prst="rect">
            <a:avLst/>
          </a:prstGeom>
          <a:noFill/>
        </p:spPr>
        <p:txBody>
          <a:bodyPr wrap="square" rtlCol="0">
            <a:spAutoFit/>
          </a:bodyPr>
          <a:lstStyle/>
          <a:p>
            <a:pPr algn="just"/>
            <a:r>
              <a:rPr lang="en-US" sz="2800" dirty="0"/>
              <a:t>Bu </a:t>
            </a:r>
            <a:r>
              <a:rPr lang="en-US" sz="2800" dirty="0" err="1"/>
              <a:t>kısımda</a:t>
            </a:r>
            <a:r>
              <a:rPr lang="en-US" sz="2800" dirty="0"/>
              <a:t> ilk </a:t>
            </a:r>
            <a:r>
              <a:rPr lang="en-US" sz="2800" dirty="0" err="1"/>
              <a:t>olarak</a:t>
            </a:r>
            <a:r>
              <a:rPr lang="en-US" sz="2800" dirty="0"/>
              <a:t> </a:t>
            </a:r>
            <a:r>
              <a:rPr lang="en-US" sz="2800" dirty="0" err="1" smtClean="0"/>
              <a:t>iletken</a:t>
            </a:r>
            <a:r>
              <a:rPr lang="en-US" sz="2800" dirty="0"/>
              <a:t>, </a:t>
            </a:r>
            <a:r>
              <a:rPr lang="en-US" sz="2800" dirty="0" err="1"/>
              <a:t>yalıtkan</a:t>
            </a:r>
            <a:r>
              <a:rPr lang="en-US" sz="2800" dirty="0"/>
              <a:t> </a:t>
            </a:r>
            <a:r>
              <a:rPr lang="en-US" sz="2800" dirty="0" err="1"/>
              <a:t>ve</a:t>
            </a:r>
            <a:r>
              <a:rPr lang="en-US" sz="2800" dirty="0"/>
              <a:t> </a:t>
            </a:r>
            <a:r>
              <a:rPr lang="en-US" sz="2800" dirty="0" err="1"/>
              <a:t>yarı</a:t>
            </a:r>
            <a:r>
              <a:rPr lang="en-US" sz="2800" dirty="0"/>
              <a:t> </a:t>
            </a:r>
            <a:r>
              <a:rPr lang="en-US" sz="2800" dirty="0" err="1"/>
              <a:t>iletken</a:t>
            </a:r>
            <a:r>
              <a:rPr lang="en-US" sz="2800" dirty="0"/>
              <a:t> </a:t>
            </a:r>
            <a:r>
              <a:rPr lang="en-US" sz="2800" dirty="0" err="1"/>
              <a:t>malzemeler</a:t>
            </a:r>
            <a:r>
              <a:rPr lang="en-US" sz="2800" dirty="0"/>
              <a:t> </a:t>
            </a:r>
            <a:r>
              <a:rPr lang="en-US" sz="2800" dirty="0" err="1"/>
              <a:t>ve</a:t>
            </a:r>
            <a:r>
              <a:rPr lang="en-US" sz="2800" dirty="0"/>
              <a:t> </a:t>
            </a:r>
            <a:r>
              <a:rPr lang="en-US" sz="2800" dirty="0" err="1"/>
              <a:t>bunların</a:t>
            </a:r>
            <a:r>
              <a:rPr lang="en-US" sz="2800" dirty="0"/>
              <a:t> </a:t>
            </a:r>
            <a:r>
              <a:rPr lang="en-US" sz="2800" dirty="0" err="1"/>
              <a:t>içerisindeki</a:t>
            </a:r>
            <a:r>
              <a:rPr lang="en-US" sz="2800" dirty="0"/>
              <a:t> </a:t>
            </a:r>
            <a:r>
              <a:rPr lang="en-US" sz="2800" dirty="0" err="1"/>
              <a:t>elektron</a:t>
            </a:r>
            <a:r>
              <a:rPr lang="en-US" sz="2800" dirty="0"/>
              <a:t> </a:t>
            </a:r>
            <a:r>
              <a:rPr lang="en-US" sz="2800" dirty="0" err="1"/>
              <a:t>hareketlerini</a:t>
            </a:r>
            <a:r>
              <a:rPr lang="en-US" sz="2800" dirty="0"/>
              <a:t> </a:t>
            </a:r>
            <a:r>
              <a:rPr lang="en-US" sz="2800" dirty="0" err="1"/>
              <a:t>tartışacağız</a:t>
            </a:r>
            <a:r>
              <a:rPr lang="en-US" sz="2800" dirty="0"/>
              <a:t>. </a:t>
            </a:r>
            <a:r>
              <a:rPr lang="en-US" sz="2800" dirty="0" err="1"/>
              <a:t>Yarı</a:t>
            </a:r>
            <a:r>
              <a:rPr lang="en-US" sz="2800" dirty="0"/>
              <a:t> </a:t>
            </a:r>
            <a:r>
              <a:rPr lang="en-US" sz="2800" dirty="0" err="1"/>
              <a:t>iletken</a:t>
            </a:r>
            <a:r>
              <a:rPr lang="en-US" sz="2800" dirty="0"/>
              <a:t> </a:t>
            </a:r>
            <a:r>
              <a:rPr lang="en-US" sz="2800" dirty="0" err="1"/>
              <a:t>olarak</a:t>
            </a:r>
            <a:r>
              <a:rPr lang="en-US" sz="2800" dirty="0"/>
              <a:t> </a:t>
            </a:r>
            <a:r>
              <a:rPr lang="en-US" sz="2800" dirty="0" err="1"/>
              <a:t>kullanaılan</a:t>
            </a:r>
            <a:r>
              <a:rPr lang="en-US" sz="2800" dirty="0"/>
              <a:t> </a:t>
            </a:r>
            <a:r>
              <a:rPr lang="en-US" sz="2800" dirty="0" err="1"/>
              <a:t>saf</a:t>
            </a:r>
            <a:r>
              <a:rPr lang="en-US" sz="2800" dirty="0"/>
              <a:t> </a:t>
            </a:r>
            <a:r>
              <a:rPr lang="en-US" sz="2800" dirty="0" err="1"/>
              <a:t>silisyum</a:t>
            </a:r>
            <a:r>
              <a:rPr lang="en-US" sz="2800" dirty="0"/>
              <a:t> (Si) </a:t>
            </a:r>
            <a:r>
              <a:rPr lang="en-US" sz="2800" dirty="0" err="1"/>
              <a:t>ve</a:t>
            </a:r>
            <a:r>
              <a:rPr lang="en-US" sz="2800" dirty="0"/>
              <a:t> </a:t>
            </a:r>
            <a:r>
              <a:rPr lang="en-US" sz="2800" dirty="0" err="1"/>
              <a:t>saf</a:t>
            </a:r>
            <a:r>
              <a:rPr lang="en-US" sz="2800" dirty="0"/>
              <a:t> germanium (</a:t>
            </a:r>
            <a:r>
              <a:rPr lang="en-US" sz="2800" dirty="0" err="1"/>
              <a:t>Ge</a:t>
            </a:r>
            <a:r>
              <a:rPr lang="en-US" sz="2800" dirty="0"/>
              <a:t>) </a:t>
            </a:r>
            <a:r>
              <a:rPr lang="en-US" sz="2800" dirty="0" err="1"/>
              <a:t>malzemeleri</a:t>
            </a:r>
            <a:r>
              <a:rPr lang="en-US" sz="2800" dirty="0"/>
              <a:t> </a:t>
            </a:r>
            <a:r>
              <a:rPr lang="en-US" sz="2800" dirty="0" err="1"/>
              <a:t>elektronik</a:t>
            </a:r>
            <a:r>
              <a:rPr lang="en-US" sz="2800" dirty="0"/>
              <a:t> </a:t>
            </a:r>
            <a:r>
              <a:rPr lang="en-US" sz="2800" dirty="0" err="1"/>
              <a:t>elemanların</a:t>
            </a:r>
            <a:r>
              <a:rPr lang="en-US" sz="2800" dirty="0"/>
              <a:t> </a:t>
            </a:r>
            <a:r>
              <a:rPr lang="en-US" sz="2800" dirty="0" err="1"/>
              <a:t>gerçeklenmelerinde</a:t>
            </a:r>
            <a:r>
              <a:rPr lang="en-US" sz="2800" dirty="0"/>
              <a:t> </a:t>
            </a:r>
            <a:r>
              <a:rPr lang="en-US" sz="2800" dirty="0" err="1"/>
              <a:t>tek</a:t>
            </a:r>
            <a:r>
              <a:rPr lang="en-US" sz="2800" dirty="0"/>
              <a:t> </a:t>
            </a:r>
            <a:r>
              <a:rPr lang="en-US" sz="2800" dirty="0" err="1"/>
              <a:t>başlarına</a:t>
            </a:r>
            <a:r>
              <a:rPr lang="en-US" sz="2800" dirty="0"/>
              <a:t> </a:t>
            </a:r>
            <a:r>
              <a:rPr lang="en-US" sz="2800" dirty="0" err="1"/>
              <a:t>kullanılmamaktadır</a:t>
            </a:r>
            <a:r>
              <a:rPr lang="en-US" sz="2800" dirty="0"/>
              <a:t>. Bu </a:t>
            </a:r>
            <a:r>
              <a:rPr lang="en-US" sz="2800" dirty="0" err="1"/>
              <a:t>saf</a:t>
            </a:r>
            <a:r>
              <a:rPr lang="en-US" sz="2800" dirty="0"/>
              <a:t> </a:t>
            </a:r>
            <a:r>
              <a:rPr lang="en-US" sz="2800" dirty="0" err="1"/>
              <a:t>yarıiletken</a:t>
            </a:r>
            <a:r>
              <a:rPr lang="en-US" sz="2800" dirty="0"/>
              <a:t> </a:t>
            </a:r>
            <a:r>
              <a:rPr lang="en-US" sz="2800" dirty="0" err="1"/>
              <a:t>malzemellere</a:t>
            </a:r>
            <a:r>
              <a:rPr lang="en-US" sz="2800" dirty="0"/>
              <a:t> </a:t>
            </a:r>
            <a:r>
              <a:rPr lang="en-US" sz="2800" dirty="0" err="1"/>
              <a:t>sonradan</a:t>
            </a:r>
            <a:r>
              <a:rPr lang="en-US" sz="2800" dirty="0"/>
              <a:t> </a:t>
            </a:r>
            <a:r>
              <a:rPr lang="en-US" sz="2800" dirty="0" err="1"/>
              <a:t>katkılanan</a:t>
            </a:r>
            <a:r>
              <a:rPr lang="en-US" sz="2800" dirty="0"/>
              <a:t> </a:t>
            </a:r>
            <a:r>
              <a:rPr lang="en-US" sz="2800" dirty="0" err="1"/>
              <a:t>bor</a:t>
            </a:r>
            <a:r>
              <a:rPr lang="en-US" sz="2800" dirty="0"/>
              <a:t> (B) </a:t>
            </a:r>
            <a:r>
              <a:rPr lang="en-US" sz="2800" dirty="0" err="1"/>
              <a:t>ve</a:t>
            </a:r>
            <a:r>
              <a:rPr lang="en-US" sz="2800" dirty="0"/>
              <a:t> </a:t>
            </a:r>
            <a:r>
              <a:rPr lang="en-US" sz="2800" dirty="0" err="1"/>
              <a:t>arsenik</a:t>
            </a:r>
            <a:r>
              <a:rPr lang="en-US" sz="2800" dirty="0"/>
              <a:t> (As) </a:t>
            </a:r>
            <a:r>
              <a:rPr lang="en-US" sz="2800" dirty="0" err="1"/>
              <a:t>gibi</a:t>
            </a:r>
            <a:r>
              <a:rPr lang="en-US" sz="2800" dirty="0"/>
              <a:t> </a:t>
            </a:r>
            <a:r>
              <a:rPr lang="en-US" sz="2800" dirty="0" err="1"/>
              <a:t>malzemelerle</a:t>
            </a:r>
            <a:r>
              <a:rPr lang="en-US" sz="2800" dirty="0"/>
              <a:t> </a:t>
            </a:r>
            <a:r>
              <a:rPr lang="en-US" sz="2800" b="1" dirty="0"/>
              <a:t>P</a:t>
            </a:r>
            <a:r>
              <a:rPr lang="en-US" sz="2800" dirty="0"/>
              <a:t>-tipi </a:t>
            </a:r>
            <a:r>
              <a:rPr lang="en-US" sz="2800" dirty="0" err="1"/>
              <a:t>ve</a:t>
            </a:r>
            <a:r>
              <a:rPr lang="en-US" sz="2800" dirty="0"/>
              <a:t> </a:t>
            </a:r>
            <a:r>
              <a:rPr lang="en-US" sz="2800" b="1" dirty="0"/>
              <a:t>N</a:t>
            </a:r>
            <a:r>
              <a:rPr lang="en-US" sz="2800" dirty="0"/>
              <a:t>-tipi </a:t>
            </a:r>
            <a:r>
              <a:rPr lang="en-US" sz="2800" dirty="0" err="1"/>
              <a:t>olarak</a:t>
            </a:r>
            <a:r>
              <a:rPr lang="en-US" sz="2800" dirty="0"/>
              <a:t> </a:t>
            </a:r>
            <a:r>
              <a:rPr lang="en-US" sz="2800" dirty="0" err="1"/>
              <a:t>isimlendirilen</a:t>
            </a:r>
            <a:r>
              <a:rPr lang="en-US" sz="2800" dirty="0"/>
              <a:t> </a:t>
            </a:r>
            <a:r>
              <a:rPr lang="en-US" sz="2800" dirty="0" err="1"/>
              <a:t>yapı</a:t>
            </a:r>
            <a:r>
              <a:rPr lang="en-US" sz="2800" dirty="0"/>
              <a:t> </a:t>
            </a:r>
            <a:r>
              <a:rPr lang="en-US" sz="2800" dirty="0" err="1"/>
              <a:t>taşları</a:t>
            </a:r>
            <a:r>
              <a:rPr lang="en-US" sz="2800" dirty="0"/>
              <a:t> </a:t>
            </a:r>
            <a:r>
              <a:rPr lang="en-US" sz="2800" dirty="0" err="1"/>
              <a:t>oluşturulur</a:t>
            </a:r>
            <a:r>
              <a:rPr lang="en-US" sz="2800" dirty="0"/>
              <a:t>. Her </a:t>
            </a:r>
            <a:r>
              <a:rPr lang="en-US" sz="2800" dirty="0" err="1"/>
              <a:t>bir</a:t>
            </a:r>
            <a:r>
              <a:rPr lang="en-US" sz="2800" dirty="0"/>
              <a:t> </a:t>
            </a:r>
            <a:r>
              <a:rPr lang="en-US" sz="2800" dirty="0" err="1"/>
              <a:t>yapı</a:t>
            </a:r>
            <a:r>
              <a:rPr lang="en-US" sz="2800" dirty="0"/>
              <a:t> </a:t>
            </a:r>
            <a:r>
              <a:rPr lang="en-US" sz="2800" dirty="0" err="1"/>
              <a:t>taşı</a:t>
            </a:r>
            <a:r>
              <a:rPr lang="en-US" sz="2800" dirty="0"/>
              <a:t> </a:t>
            </a:r>
            <a:r>
              <a:rPr lang="en-US" sz="2800" dirty="0" err="1"/>
              <a:t>içerisindeki</a:t>
            </a:r>
            <a:r>
              <a:rPr lang="en-US" sz="2800" dirty="0"/>
              <a:t> </a:t>
            </a:r>
            <a:r>
              <a:rPr lang="en-US" sz="2800" dirty="0" err="1"/>
              <a:t>elektron</a:t>
            </a:r>
            <a:r>
              <a:rPr lang="en-US" sz="2800" dirty="0"/>
              <a:t> </a:t>
            </a:r>
            <a:r>
              <a:rPr lang="en-US" sz="2800" dirty="0" err="1"/>
              <a:t>haraketi</a:t>
            </a:r>
            <a:r>
              <a:rPr lang="en-US" sz="2800" dirty="0"/>
              <a:t> </a:t>
            </a:r>
            <a:r>
              <a:rPr lang="en-US" sz="2800" dirty="0" err="1"/>
              <a:t>farklıdır</a:t>
            </a:r>
            <a:r>
              <a:rPr lang="en-US" sz="2800" dirty="0"/>
              <a:t>. </a:t>
            </a:r>
            <a:r>
              <a:rPr lang="en-US" sz="2800" dirty="0" err="1"/>
              <a:t>Birbirinden</a:t>
            </a:r>
            <a:r>
              <a:rPr lang="en-US" sz="2800" dirty="0"/>
              <a:t> </a:t>
            </a:r>
            <a:r>
              <a:rPr lang="en-US" sz="2800" dirty="0" err="1"/>
              <a:t>farklı</a:t>
            </a:r>
            <a:r>
              <a:rPr lang="en-US" sz="2800" dirty="0"/>
              <a:t> </a:t>
            </a:r>
            <a:r>
              <a:rPr lang="en-US" sz="2800" dirty="0" err="1"/>
              <a:t>bu</a:t>
            </a:r>
            <a:r>
              <a:rPr lang="en-US" sz="2800" dirty="0"/>
              <a:t> </a:t>
            </a:r>
            <a:r>
              <a:rPr lang="en-US" sz="2800" dirty="0" err="1"/>
              <a:t>iki</a:t>
            </a:r>
            <a:r>
              <a:rPr lang="en-US" sz="2800" dirty="0"/>
              <a:t> </a:t>
            </a:r>
            <a:r>
              <a:rPr lang="en-US" sz="2800" dirty="0" err="1"/>
              <a:t>yapı</a:t>
            </a:r>
            <a:r>
              <a:rPr lang="en-US" sz="2800" dirty="0"/>
              <a:t> </a:t>
            </a:r>
            <a:r>
              <a:rPr lang="en-US" sz="2800" dirty="0" err="1"/>
              <a:t>taşının</a:t>
            </a:r>
            <a:r>
              <a:rPr lang="en-US" sz="2800" dirty="0"/>
              <a:t> </a:t>
            </a:r>
            <a:r>
              <a:rPr lang="en-US" sz="2800" dirty="0" err="1"/>
              <a:t>yan</a:t>
            </a:r>
            <a:r>
              <a:rPr lang="en-US" sz="2800" dirty="0"/>
              <a:t> </a:t>
            </a:r>
            <a:r>
              <a:rPr lang="en-US" sz="2800" dirty="0" err="1"/>
              <a:t>yana</a:t>
            </a:r>
            <a:r>
              <a:rPr lang="en-US" sz="2800" dirty="0"/>
              <a:t> </a:t>
            </a:r>
            <a:r>
              <a:rPr lang="en-US" sz="2800" dirty="0" err="1"/>
              <a:t>gelmesi</a:t>
            </a:r>
            <a:r>
              <a:rPr lang="en-US" sz="2800" dirty="0"/>
              <a:t> </a:t>
            </a:r>
            <a:r>
              <a:rPr lang="en-US" sz="2800" dirty="0" err="1"/>
              <a:t>ile</a:t>
            </a:r>
            <a:r>
              <a:rPr lang="en-US" sz="2800" dirty="0"/>
              <a:t> </a:t>
            </a:r>
            <a:r>
              <a:rPr lang="en-US" sz="2800" b="1" dirty="0"/>
              <a:t>PN</a:t>
            </a:r>
            <a:r>
              <a:rPr lang="en-US" sz="2800" dirty="0"/>
              <a:t> </a:t>
            </a:r>
            <a:r>
              <a:rPr lang="en-US" sz="2800" dirty="0" err="1"/>
              <a:t>yapı</a:t>
            </a:r>
            <a:r>
              <a:rPr lang="en-US" sz="2800" dirty="0"/>
              <a:t> </a:t>
            </a:r>
            <a:r>
              <a:rPr lang="en-US" sz="2800" dirty="0" err="1"/>
              <a:t>oluşmaktadır</a:t>
            </a:r>
            <a:r>
              <a:rPr lang="en-US" sz="2800" dirty="0"/>
              <a:t>. </a:t>
            </a:r>
            <a:r>
              <a:rPr lang="en-US" sz="2800" dirty="0" err="1"/>
              <a:t>Oluşturulan</a:t>
            </a:r>
            <a:r>
              <a:rPr lang="en-US" sz="2800" dirty="0"/>
              <a:t> </a:t>
            </a:r>
            <a:r>
              <a:rPr lang="en-US" sz="2800" b="1" dirty="0"/>
              <a:t>PN</a:t>
            </a:r>
            <a:r>
              <a:rPr lang="en-US" sz="2800" dirty="0"/>
              <a:t> </a:t>
            </a:r>
            <a:r>
              <a:rPr lang="en-US" sz="2800" dirty="0" err="1"/>
              <a:t>yapı</a:t>
            </a:r>
            <a:r>
              <a:rPr lang="en-US" sz="2800" dirty="0"/>
              <a:t> </a:t>
            </a:r>
            <a:r>
              <a:rPr lang="en-US" sz="2800" dirty="0" err="1"/>
              <a:t>dışarıdan</a:t>
            </a:r>
            <a:r>
              <a:rPr lang="en-US" sz="2800" dirty="0"/>
              <a:t> </a:t>
            </a:r>
            <a:r>
              <a:rPr lang="en-US" sz="2800" dirty="0" err="1"/>
              <a:t>uygulanacak</a:t>
            </a:r>
            <a:r>
              <a:rPr lang="en-US" sz="2800" dirty="0"/>
              <a:t> </a:t>
            </a:r>
            <a:r>
              <a:rPr lang="en-US" sz="2800" dirty="0" err="1"/>
              <a:t>güç</a:t>
            </a:r>
            <a:r>
              <a:rPr lang="en-US" sz="2800" dirty="0"/>
              <a:t> </a:t>
            </a:r>
            <a:r>
              <a:rPr lang="en-US" sz="2800" dirty="0" err="1"/>
              <a:t>kaynağının</a:t>
            </a:r>
            <a:r>
              <a:rPr lang="en-US" sz="2800" dirty="0"/>
              <a:t> </a:t>
            </a:r>
            <a:r>
              <a:rPr lang="en-US" sz="2800" dirty="0" err="1"/>
              <a:t>bağlantısına</a:t>
            </a:r>
            <a:r>
              <a:rPr lang="en-US" sz="2800" dirty="0"/>
              <a:t> </a:t>
            </a:r>
            <a:r>
              <a:rPr lang="en-US" sz="2800" dirty="0" err="1"/>
              <a:t>göre</a:t>
            </a:r>
            <a:r>
              <a:rPr lang="en-US" sz="2800" dirty="0"/>
              <a:t> </a:t>
            </a:r>
            <a:r>
              <a:rPr lang="en-US" sz="2800" dirty="0" err="1"/>
              <a:t>elektrik</a:t>
            </a:r>
            <a:r>
              <a:rPr lang="en-US" sz="2800" dirty="0"/>
              <a:t> </a:t>
            </a:r>
            <a:r>
              <a:rPr lang="en-US" sz="2800" dirty="0" err="1"/>
              <a:t>akımını</a:t>
            </a:r>
            <a:r>
              <a:rPr lang="en-US" sz="2800" dirty="0"/>
              <a:t> </a:t>
            </a:r>
            <a:r>
              <a:rPr lang="en-US" sz="2800" dirty="0" err="1"/>
              <a:t>bir</a:t>
            </a:r>
            <a:r>
              <a:rPr lang="en-US" sz="2800" dirty="0"/>
              <a:t> </a:t>
            </a:r>
            <a:r>
              <a:rPr lang="en-US" sz="2800" dirty="0" err="1"/>
              <a:t>yönde</a:t>
            </a:r>
            <a:r>
              <a:rPr lang="en-US" sz="2800" dirty="0"/>
              <a:t> </a:t>
            </a:r>
            <a:r>
              <a:rPr lang="en-US" sz="2800" dirty="0" err="1"/>
              <a:t>iletirken</a:t>
            </a:r>
            <a:r>
              <a:rPr lang="en-US" sz="2800" dirty="0"/>
              <a:t>, </a:t>
            </a:r>
            <a:r>
              <a:rPr lang="en-US" sz="2800" b="1" dirty="0" err="1"/>
              <a:t>iletken</a:t>
            </a:r>
            <a:r>
              <a:rPr lang="en-US" sz="2800" dirty="0"/>
              <a:t>; </a:t>
            </a:r>
            <a:r>
              <a:rPr lang="en-US" sz="2800" dirty="0" err="1"/>
              <a:t>diğer</a:t>
            </a:r>
            <a:r>
              <a:rPr lang="en-US" sz="2800" dirty="0"/>
              <a:t> </a:t>
            </a:r>
            <a:r>
              <a:rPr lang="en-US" sz="2800" dirty="0" err="1"/>
              <a:t>yönde</a:t>
            </a:r>
            <a:r>
              <a:rPr lang="en-US" sz="2800" dirty="0"/>
              <a:t> </a:t>
            </a:r>
            <a:r>
              <a:rPr lang="en-US" sz="2800" dirty="0" err="1"/>
              <a:t>elektrik</a:t>
            </a:r>
            <a:r>
              <a:rPr lang="en-US" sz="2800" dirty="0"/>
              <a:t> </a:t>
            </a:r>
            <a:r>
              <a:rPr lang="en-US" sz="2800" dirty="0" err="1"/>
              <a:t>akımı</a:t>
            </a:r>
            <a:r>
              <a:rPr lang="en-US" sz="2800" dirty="0"/>
              <a:t> </a:t>
            </a:r>
            <a:r>
              <a:rPr lang="en-US" sz="2800" dirty="0" err="1"/>
              <a:t>iletmezken</a:t>
            </a:r>
            <a:r>
              <a:rPr lang="en-US" sz="2800" dirty="0"/>
              <a:t>, </a:t>
            </a:r>
            <a:r>
              <a:rPr lang="en-US" sz="2800" b="1" dirty="0" err="1"/>
              <a:t>yalıtkan</a:t>
            </a:r>
            <a:r>
              <a:rPr lang="en-US" sz="2800" dirty="0"/>
              <a:t> </a:t>
            </a:r>
            <a:r>
              <a:rPr lang="en-US" sz="2800" dirty="0" err="1"/>
              <a:t>olmaktadır</a:t>
            </a:r>
            <a:r>
              <a:rPr lang="en-US" sz="2800" dirty="0"/>
              <a:t>.</a:t>
            </a:r>
            <a:endParaRPr lang="tr-TR" sz="2800" dirty="0"/>
          </a:p>
          <a:p>
            <a:pPr algn="just"/>
            <a:endParaRPr lang="tr-TR" sz="2800" dirty="0"/>
          </a:p>
        </p:txBody>
      </p:sp>
    </p:spTree>
    <p:extLst>
      <p:ext uri="{BB962C8B-B14F-4D97-AF65-F5344CB8AC3E}">
        <p14:creationId xmlns:p14="http://schemas.microsoft.com/office/powerpoint/2010/main" val="337658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76" y="218941"/>
            <a:ext cx="11320530" cy="2585323"/>
          </a:xfrm>
          <a:prstGeom prst="rect">
            <a:avLst/>
          </a:prstGeom>
          <a:noFill/>
        </p:spPr>
        <p:txBody>
          <a:bodyPr wrap="square" rtlCol="0">
            <a:spAutoFit/>
          </a:bodyPr>
          <a:lstStyle/>
          <a:p>
            <a:pPr algn="just"/>
            <a:r>
              <a:rPr lang="en-US" sz="2400" dirty="0"/>
              <a:t>En </a:t>
            </a:r>
            <a:r>
              <a:rPr lang="en-US" sz="2400" dirty="0" err="1"/>
              <a:t>basit</a:t>
            </a:r>
            <a:r>
              <a:rPr lang="en-US" sz="2400" dirty="0"/>
              <a:t> </a:t>
            </a:r>
            <a:r>
              <a:rPr lang="en-US" sz="2400" b="1" dirty="0"/>
              <a:t>PN</a:t>
            </a:r>
            <a:r>
              <a:rPr lang="en-US" sz="2400" dirty="0"/>
              <a:t> </a:t>
            </a:r>
            <a:r>
              <a:rPr lang="en-US" sz="2400" dirty="0" err="1"/>
              <a:t>yapı</a:t>
            </a:r>
            <a:r>
              <a:rPr lang="en-US" sz="2400" dirty="0"/>
              <a:t> </a:t>
            </a:r>
            <a:r>
              <a:rPr lang="en-US" sz="2400" dirty="0" err="1"/>
              <a:t>diyot</a:t>
            </a:r>
            <a:r>
              <a:rPr lang="en-US" sz="2400" dirty="0"/>
              <a:t> </a:t>
            </a:r>
            <a:r>
              <a:rPr lang="en-US" sz="2400" dirty="0" err="1"/>
              <a:t>olarak</a:t>
            </a:r>
            <a:r>
              <a:rPr lang="en-US" sz="2400" dirty="0"/>
              <a:t> </a:t>
            </a:r>
            <a:r>
              <a:rPr lang="en-US" sz="2400" dirty="0" err="1"/>
              <a:t>isimlendirilir</a:t>
            </a:r>
            <a:r>
              <a:rPr lang="en-US" sz="2400" dirty="0"/>
              <a:t>. </a:t>
            </a:r>
            <a:r>
              <a:rPr lang="en-US" sz="2400" dirty="0" err="1"/>
              <a:t>Diyot</a:t>
            </a:r>
            <a:r>
              <a:rPr lang="en-US" sz="2400" dirty="0"/>
              <a:t> </a:t>
            </a:r>
            <a:r>
              <a:rPr lang="en-US" sz="2400" dirty="0" err="1"/>
              <a:t>elektronik</a:t>
            </a:r>
            <a:r>
              <a:rPr lang="en-US" sz="2400" dirty="0"/>
              <a:t> de </a:t>
            </a:r>
            <a:r>
              <a:rPr lang="en-US" sz="2400" dirty="0" err="1"/>
              <a:t>sıkca</a:t>
            </a:r>
            <a:r>
              <a:rPr lang="en-US" sz="2400" dirty="0"/>
              <a:t> </a:t>
            </a:r>
            <a:r>
              <a:rPr lang="en-US" sz="2400" dirty="0" err="1"/>
              <a:t>kullanılan</a:t>
            </a:r>
            <a:r>
              <a:rPr lang="en-US" sz="2400" dirty="0"/>
              <a:t> </a:t>
            </a:r>
            <a:r>
              <a:rPr lang="en-US" sz="2400" dirty="0" err="1"/>
              <a:t>elemanlarından</a:t>
            </a:r>
            <a:r>
              <a:rPr lang="en-US" sz="2400" dirty="0"/>
              <a:t> </a:t>
            </a:r>
            <a:r>
              <a:rPr lang="en-US" sz="2400" dirty="0" err="1"/>
              <a:t>yalnızca</a:t>
            </a:r>
            <a:r>
              <a:rPr lang="en-US" sz="2400" dirty="0"/>
              <a:t> </a:t>
            </a:r>
            <a:r>
              <a:rPr lang="en-US" sz="2400" dirty="0" err="1"/>
              <a:t>birisidir</a:t>
            </a:r>
            <a:r>
              <a:rPr lang="en-US" sz="2400" dirty="0"/>
              <a:t>. </a:t>
            </a:r>
            <a:r>
              <a:rPr lang="en-US" sz="2400" dirty="0" err="1"/>
              <a:t>Elektronik</a:t>
            </a:r>
            <a:r>
              <a:rPr lang="en-US" sz="2400" dirty="0"/>
              <a:t> </a:t>
            </a:r>
            <a:r>
              <a:rPr lang="en-US" sz="2400" dirty="0" err="1"/>
              <a:t>alanında</a:t>
            </a:r>
            <a:r>
              <a:rPr lang="en-US" sz="2400" dirty="0"/>
              <a:t> </a:t>
            </a:r>
            <a:r>
              <a:rPr lang="en-US" sz="2400" dirty="0" err="1"/>
              <a:t>hızlı</a:t>
            </a:r>
            <a:r>
              <a:rPr lang="en-US" sz="2400" dirty="0"/>
              <a:t> </a:t>
            </a:r>
            <a:r>
              <a:rPr lang="en-US" sz="2400" dirty="0" err="1"/>
              <a:t>bir</a:t>
            </a:r>
            <a:r>
              <a:rPr lang="en-US" sz="2400" dirty="0"/>
              <a:t> </a:t>
            </a:r>
            <a:r>
              <a:rPr lang="en-US" sz="2400" dirty="0" err="1"/>
              <a:t>gelişme</a:t>
            </a:r>
            <a:r>
              <a:rPr lang="en-US" sz="2400" dirty="0"/>
              <a:t> </a:t>
            </a:r>
            <a:r>
              <a:rPr lang="en-US" sz="2400" dirty="0" err="1"/>
              <a:t>söz</a:t>
            </a:r>
            <a:r>
              <a:rPr lang="en-US" sz="2400" dirty="0"/>
              <a:t> </a:t>
            </a:r>
            <a:r>
              <a:rPr lang="en-US" sz="2400" dirty="0" err="1"/>
              <a:t>konusudur</a:t>
            </a:r>
            <a:r>
              <a:rPr lang="en-US" sz="2400" dirty="0"/>
              <a:t>. </a:t>
            </a:r>
            <a:r>
              <a:rPr lang="en-US" sz="2400" dirty="0" err="1"/>
              <a:t>Sürekli</a:t>
            </a:r>
            <a:r>
              <a:rPr lang="en-US" sz="2400" dirty="0"/>
              <a:t> </a:t>
            </a:r>
            <a:r>
              <a:rPr lang="en-US" sz="2400" dirty="0" err="1"/>
              <a:t>araştırmalar</a:t>
            </a:r>
            <a:r>
              <a:rPr lang="en-US" sz="2400" dirty="0"/>
              <a:t> her </a:t>
            </a:r>
            <a:r>
              <a:rPr lang="en-US" sz="2400" dirty="0" err="1"/>
              <a:t>geçen</a:t>
            </a:r>
            <a:r>
              <a:rPr lang="en-US" sz="2400" dirty="0"/>
              <a:t> </a:t>
            </a:r>
            <a:r>
              <a:rPr lang="en-US" sz="2400" dirty="0" err="1"/>
              <a:t>gün</a:t>
            </a:r>
            <a:r>
              <a:rPr lang="en-US" sz="2400" dirty="0"/>
              <a:t> </a:t>
            </a:r>
            <a:r>
              <a:rPr lang="en-US" sz="2400" dirty="0" err="1"/>
              <a:t>yeni</a:t>
            </a:r>
            <a:r>
              <a:rPr lang="en-US" sz="2400" dirty="0"/>
              <a:t> </a:t>
            </a:r>
            <a:r>
              <a:rPr lang="en-US" sz="2400" dirty="0" err="1"/>
              <a:t>bir</a:t>
            </a:r>
            <a:r>
              <a:rPr lang="en-US" sz="2400" dirty="0"/>
              <a:t> </a:t>
            </a:r>
            <a:r>
              <a:rPr lang="en-US" sz="2400" dirty="0" err="1"/>
              <a:t>karakteristiğe</a:t>
            </a:r>
            <a:r>
              <a:rPr lang="en-US" sz="2400" dirty="0"/>
              <a:t> </a:t>
            </a:r>
            <a:r>
              <a:rPr lang="en-US" sz="2400" dirty="0" err="1"/>
              <a:t>sahip</a:t>
            </a:r>
            <a:r>
              <a:rPr lang="en-US" sz="2400" dirty="0"/>
              <a:t> </a:t>
            </a:r>
            <a:r>
              <a:rPr lang="en-US" sz="2400" dirty="0" err="1"/>
              <a:t>diyotların</a:t>
            </a:r>
            <a:r>
              <a:rPr lang="en-US" sz="2400" dirty="0"/>
              <a:t> </a:t>
            </a:r>
            <a:r>
              <a:rPr lang="en-US" sz="2400" dirty="0" err="1"/>
              <a:t>üretilmesine</a:t>
            </a:r>
            <a:r>
              <a:rPr lang="en-US" sz="2400" dirty="0"/>
              <a:t> </a:t>
            </a:r>
            <a:r>
              <a:rPr lang="en-US" sz="2400" dirty="0" err="1"/>
              <a:t>neden</a:t>
            </a:r>
            <a:r>
              <a:rPr lang="en-US" sz="2400" dirty="0"/>
              <a:t> </a:t>
            </a:r>
            <a:r>
              <a:rPr lang="en-US" sz="2400" dirty="0" err="1"/>
              <a:t>olmaktadır</a:t>
            </a:r>
            <a:r>
              <a:rPr lang="en-US" sz="2400" dirty="0"/>
              <a:t>. Normal </a:t>
            </a:r>
            <a:r>
              <a:rPr lang="en-US" sz="2400" dirty="0" err="1"/>
              <a:t>diyot</a:t>
            </a:r>
            <a:r>
              <a:rPr lang="en-US" sz="2400" dirty="0"/>
              <a:t> </a:t>
            </a:r>
            <a:r>
              <a:rPr lang="en-US" sz="2400" dirty="0" err="1"/>
              <a:t>dışında</a:t>
            </a:r>
            <a:r>
              <a:rPr lang="en-US" sz="2400" dirty="0"/>
              <a:t>, </a:t>
            </a:r>
            <a:r>
              <a:rPr lang="en-US" sz="2400" dirty="0" err="1"/>
              <a:t>farklı</a:t>
            </a:r>
            <a:r>
              <a:rPr lang="en-US" sz="2400" dirty="0"/>
              <a:t> </a:t>
            </a:r>
            <a:r>
              <a:rPr lang="en-US" sz="2400" dirty="0" err="1"/>
              <a:t>uygulamalarda</a:t>
            </a:r>
            <a:r>
              <a:rPr lang="en-US" sz="2400" dirty="0"/>
              <a:t> </a:t>
            </a:r>
            <a:r>
              <a:rPr lang="en-US" sz="2400" dirty="0" err="1"/>
              <a:t>yine</a:t>
            </a:r>
            <a:r>
              <a:rPr lang="en-US" sz="2400" dirty="0"/>
              <a:t> </a:t>
            </a:r>
            <a:r>
              <a:rPr lang="en-US" sz="2400" b="1" dirty="0"/>
              <a:t>PN </a:t>
            </a:r>
            <a:r>
              <a:rPr lang="en-US" sz="2400" dirty="0" err="1"/>
              <a:t>yapıda</a:t>
            </a:r>
            <a:r>
              <a:rPr lang="en-US" sz="2400" dirty="0"/>
              <a:t> </a:t>
            </a:r>
            <a:r>
              <a:rPr lang="en-US" sz="2400" dirty="0" err="1"/>
              <a:t>olup</a:t>
            </a:r>
            <a:r>
              <a:rPr lang="en-US" sz="2400" dirty="0"/>
              <a:t>, </a:t>
            </a:r>
            <a:r>
              <a:rPr lang="en-US" sz="2400" dirty="0" err="1"/>
              <a:t>farklı</a:t>
            </a:r>
            <a:r>
              <a:rPr lang="en-US" sz="2400" dirty="0"/>
              <a:t> </a:t>
            </a:r>
            <a:r>
              <a:rPr lang="en-US" sz="2400" dirty="0" err="1"/>
              <a:t>katkılama</a:t>
            </a:r>
            <a:r>
              <a:rPr lang="en-US" sz="2400" dirty="0"/>
              <a:t> </a:t>
            </a:r>
            <a:r>
              <a:rPr lang="en-US" sz="2400" dirty="0" err="1"/>
              <a:t>miktarı</a:t>
            </a:r>
            <a:r>
              <a:rPr lang="en-US" sz="2400" dirty="0"/>
              <a:t> </a:t>
            </a:r>
            <a:r>
              <a:rPr lang="en-US" sz="2400" dirty="0" err="1"/>
              <a:t>ile</a:t>
            </a:r>
            <a:r>
              <a:rPr lang="en-US" sz="2400" dirty="0"/>
              <a:t> </a:t>
            </a:r>
            <a:r>
              <a:rPr lang="en-US" sz="2400" dirty="0" err="1"/>
              <a:t>üretilen</a:t>
            </a:r>
            <a:r>
              <a:rPr lang="en-US" sz="2400" dirty="0"/>
              <a:t> </a:t>
            </a:r>
            <a:r>
              <a:rPr lang="en-US" sz="2400" dirty="0" err="1"/>
              <a:t>diyotlar</a:t>
            </a:r>
            <a:r>
              <a:rPr lang="en-US" sz="2400" dirty="0"/>
              <a:t> </a:t>
            </a:r>
            <a:r>
              <a:rPr lang="en-US" sz="2400" dirty="0" err="1"/>
              <a:t>bulunmaktadır</a:t>
            </a:r>
            <a:r>
              <a:rPr lang="en-US" sz="2400" dirty="0"/>
              <a:t>. Bu </a:t>
            </a:r>
            <a:r>
              <a:rPr lang="en-US" sz="2400" dirty="0" err="1"/>
              <a:t>kısımda</a:t>
            </a:r>
            <a:r>
              <a:rPr lang="en-US" sz="2400" dirty="0"/>
              <a:t> </a:t>
            </a:r>
            <a:r>
              <a:rPr lang="en-US" sz="2400" dirty="0" err="1"/>
              <a:t>bu</a:t>
            </a:r>
            <a:r>
              <a:rPr lang="en-US" sz="2400" dirty="0"/>
              <a:t> </a:t>
            </a:r>
            <a:r>
              <a:rPr lang="en-US" sz="2400" dirty="0" err="1"/>
              <a:t>diyotları</a:t>
            </a:r>
            <a:r>
              <a:rPr lang="en-US" sz="2400" dirty="0"/>
              <a:t> da </a:t>
            </a:r>
            <a:r>
              <a:rPr lang="en-US" sz="2400" dirty="0" err="1"/>
              <a:t>yakınen</a:t>
            </a:r>
            <a:r>
              <a:rPr lang="en-US" sz="2400" dirty="0"/>
              <a:t> </a:t>
            </a:r>
            <a:r>
              <a:rPr lang="en-US" sz="2400" dirty="0" err="1"/>
              <a:t>tanımış</a:t>
            </a:r>
            <a:r>
              <a:rPr lang="en-US" sz="2400" dirty="0"/>
              <a:t> </a:t>
            </a:r>
            <a:r>
              <a:rPr lang="en-US" sz="2400" dirty="0" err="1"/>
              <a:t>olup</a:t>
            </a:r>
            <a:r>
              <a:rPr lang="en-US" sz="2400" dirty="0"/>
              <a:t>, </a:t>
            </a:r>
            <a:r>
              <a:rPr lang="en-US" sz="2400" dirty="0" err="1"/>
              <a:t>kullanım</a:t>
            </a:r>
            <a:r>
              <a:rPr lang="en-US" sz="2400" dirty="0"/>
              <a:t> </a:t>
            </a:r>
            <a:r>
              <a:rPr lang="en-US" sz="2400" dirty="0" err="1"/>
              <a:t>alanları</a:t>
            </a:r>
            <a:r>
              <a:rPr lang="en-US" sz="2400" dirty="0"/>
              <a:t> da </a:t>
            </a:r>
            <a:r>
              <a:rPr lang="en-US" sz="2400" dirty="0" err="1"/>
              <a:t>açıklanacaktır</a:t>
            </a:r>
            <a:r>
              <a:rPr lang="en-US" sz="2400" dirty="0"/>
              <a:t>. </a:t>
            </a:r>
            <a:endParaRPr lang="tr-TR" sz="2400" dirty="0"/>
          </a:p>
          <a:p>
            <a:endParaRPr lang="tr-TR" dirty="0"/>
          </a:p>
        </p:txBody>
      </p:sp>
    </p:spTree>
    <p:extLst>
      <p:ext uri="{BB962C8B-B14F-4D97-AF65-F5344CB8AC3E}">
        <p14:creationId xmlns:p14="http://schemas.microsoft.com/office/powerpoint/2010/main" val="315377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972" y="270456"/>
            <a:ext cx="6156101" cy="461665"/>
          </a:xfrm>
          <a:prstGeom prst="rect">
            <a:avLst/>
          </a:prstGeom>
          <a:noFill/>
        </p:spPr>
        <p:txBody>
          <a:bodyPr wrap="square" rtlCol="0">
            <a:spAutoFit/>
          </a:bodyPr>
          <a:lstStyle/>
          <a:p>
            <a:r>
              <a:rPr lang="en-US" sz="2400" b="1" dirty="0" err="1"/>
              <a:t>İletken</a:t>
            </a:r>
            <a:r>
              <a:rPr lang="en-US" sz="2400" b="1" dirty="0"/>
              <a:t>, </a:t>
            </a:r>
            <a:r>
              <a:rPr lang="en-US" sz="2400" b="1" dirty="0" err="1"/>
              <a:t>Yalıtkan</a:t>
            </a:r>
            <a:r>
              <a:rPr lang="en-US" sz="2400" b="1" dirty="0"/>
              <a:t> </a:t>
            </a:r>
            <a:r>
              <a:rPr lang="en-US" sz="2400" b="1" dirty="0" err="1"/>
              <a:t>ve</a:t>
            </a:r>
            <a:r>
              <a:rPr lang="en-US" sz="2400" b="1" dirty="0"/>
              <a:t> </a:t>
            </a:r>
            <a:r>
              <a:rPr lang="en-US" sz="2400" b="1" dirty="0" err="1"/>
              <a:t>Yarı</a:t>
            </a:r>
            <a:r>
              <a:rPr lang="en-US" sz="2400" b="1" dirty="0"/>
              <a:t> </a:t>
            </a:r>
            <a:r>
              <a:rPr lang="en-US" sz="2400" b="1" dirty="0" err="1"/>
              <a:t>İletken</a:t>
            </a:r>
            <a:endParaRPr lang="tr-TR" sz="2400" dirty="0"/>
          </a:p>
        </p:txBody>
      </p:sp>
      <p:sp>
        <p:nvSpPr>
          <p:cNvPr id="3" name="TextBox 2"/>
          <p:cNvSpPr txBox="1"/>
          <p:nvPr/>
        </p:nvSpPr>
        <p:spPr>
          <a:xfrm>
            <a:off x="450761" y="1107583"/>
            <a:ext cx="11165983" cy="2308324"/>
          </a:xfrm>
          <a:prstGeom prst="rect">
            <a:avLst/>
          </a:prstGeom>
          <a:noFill/>
        </p:spPr>
        <p:txBody>
          <a:bodyPr wrap="square" rtlCol="0">
            <a:spAutoFit/>
          </a:bodyPr>
          <a:lstStyle/>
          <a:p>
            <a:pPr algn="just"/>
            <a:r>
              <a:rPr lang="en-US" sz="2400" dirty="0"/>
              <a:t>Bu </a:t>
            </a:r>
            <a:r>
              <a:rPr lang="tr-TR" sz="2400" dirty="0"/>
              <a:t>kısımda</a:t>
            </a:r>
            <a:r>
              <a:rPr lang="en-US" sz="2400" dirty="0"/>
              <a:t> </a:t>
            </a:r>
            <a:r>
              <a:rPr lang="en-US" sz="2400" dirty="0" err="1"/>
              <a:t>iletken</a:t>
            </a:r>
            <a:r>
              <a:rPr lang="en-US" sz="2400" dirty="0"/>
              <a:t>, </a:t>
            </a:r>
            <a:r>
              <a:rPr lang="en-US" sz="2400" dirty="0" err="1"/>
              <a:t>yalıtkan</a:t>
            </a:r>
            <a:r>
              <a:rPr lang="en-US" sz="2400" dirty="0"/>
              <a:t> </a:t>
            </a:r>
            <a:r>
              <a:rPr lang="en-US" sz="2400" dirty="0" err="1"/>
              <a:t>ve</a:t>
            </a:r>
            <a:r>
              <a:rPr lang="en-US" sz="2400" dirty="0"/>
              <a:t> </a:t>
            </a:r>
            <a:r>
              <a:rPr lang="en-US" sz="2400" dirty="0" err="1"/>
              <a:t>yarı</a:t>
            </a:r>
            <a:r>
              <a:rPr lang="en-US" sz="2400" dirty="0"/>
              <a:t> </a:t>
            </a:r>
            <a:r>
              <a:rPr lang="en-US" sz="2400" dirty="0" err="1"/>
              <a:t>iletken</a:t>
            </a:r>
            <a:r>
              <a:rPr lang="en-US" sz="2400" dirty="0"/>
              <a:t> </a:t>
            </a:r>
            <a:r>
              <a:rPr lang="en-US" sz="2400" dirty="0" err="1"/>
              <a:t>maddeleri</a:t>
            </a:r>
            <a:r>
              <a:rPr lang="en-US" sz="2400" dirty="0"/>
              <a:t> </a:t>
            </a:r>
            <a:r>
              <a:rPr lang="en-US" sz="2400" dirty="0" err="1"/>
              <a:t>öğrenmeye</a:t>
            </a:r>
            <a:r>
              <a:rPr lang="en-US" sz="2400" dirty="0"/>
              <a:t> </a:t>
            </a:r>
            <a:r>
              <a:rPr lang="en-US" sz="2400" dirty="0" err="1"/>
              <a:t>çalışacağız</a:t>
            </a:r>
            <a:r>
              <a:rPr lang="en-US" sz="2400" dirty="0"/>
              <a:t>. </a:t>
            </a:r>
            <a:r>
              <a:rPr lang="en-US" sz="2400" dirty="0" err="1"/>
              <a:t>Elektrikle</a:t>
            </a:r>
            <a:r>
              <a:rPr lang="en-US" sz="2400" dirty="0"/>
              <a:t> </a:t>
            </a:r>
            <a:r>
              <a:rPr lang="en-US" sz="2400" dirty="0" err="1"/>
              <a:t>iyi</a:t>
            </a:r>
            <a:r>
              <a:rPr lang="en-US" sz="2400" dirty="0"/>
              <a:t> </a:t>
            </a:r>
            <a:r>
              <a:rPr lang="en-US" sz="2400" dirty="0" err="1"/>
              <a:t>kötü</a:t>
            </a:r>
            <a:r>
              <a:rPr lang="en-US" sz="2400" dirty="0"/>
              <a:t> </a:t>
            </a:r>
            <a:r>
              <a:rPr lang="en-US" sz="2400" dirty="0" err="1"/>
              <a:t>ilgilenen</a:t>
            </a:r>
            <a:r>
              <a:rPr lang="en-US" sz="2400" dirty="0"/>
              <a:t> </a:t>
            </a:r>
            <a:r>
              <a:rPr lang="en-US" sz="2400" dirty="0" err="1"/>
              <a:t>herkesin</a:t>
            </a:r>
            <a:r>
              <a:rPr lang="en-US" sz="2400" dirty="0"/>
              <a:t> </a:t>
            </a:r>
            <a:r>
              <a:rPr lang="en-US" sz="2400" dirty="0" err="1"/>
              <a:t>bildiği</a:t>
            </a:r>
            <a:r>
              <a:rPr lang="en-US" sz="2400" dirty="0"/>
              <a:t> </a:t>
            </a:r>
            <a:r>
              <a:rPr lang="en-US" sz="2400" dirty="0" err="1"/>
              <a:t>gibi</a:t>
            </a:r>
            <a:r>
              <a:rPr lang="en-US" sz="2400" dirty="0"/>
              <a:t> </a:t>
            </a:r>
            <a:r>
              <a:rPr lang="en-US" sz="2400" dirty="0" err="1"/>
              <a:t>iletken</a:t>
            </a:r>
            <a:r>
              <a:rPr lang="en-US" sz="2400" dirty="0"/>
              <a:t>, </a:t>
            </a:r>
            <a:r>
              <a:rPr lang="en-US" sz="2400" dirty="0" err="1"/>
              <a:t>elektrik</a:t>
            </a:r>
            <a:r>
              <a:rPr lang="en-US" sz="2400" dirty="0"/>
              <a:t> </a:t>
            </a:r>
            <a:r>
              <a:rPr lang="en-US" sz="2400" dirty="0" err="1"/>
              <a:t>akımını</a:t>
            </a:r>
            <a:r>
              <a:rPr lang="en-US" sz="2400" dirty="0"/>
              <a:t> </a:t>
            </a:r>
            <a:r>
              <a:rPr lang="en-US" sz="2400" dirty="0" err="1"/>
              <a:t>ileten</a:t>
            </a:r>
            <a:r>
              <a:rPr lang="en-US" sz="2400" dirty="0"/>
              <a:t> </a:t>
            </a:r>
            <a:r>
              <a:rPr lang="en-US" sz="2400" dirty="0" err="1"/>
              <a:t>maddelerdir</a:t>
            </a:r>
            <a:r>
              <a:rPr lang="en-US" sz="2400" dirty="0"/>
              <a:t>. </a:t>
            </a:r>
            <a:r>
              <a:rPr lang="en-US" sz="2400" dirty="0" err="1"/>
              <a:t>Yalıtkan</a:t>
            </a:r>
            <a:r>
              <a:rPr lang="en-US" sz="2400" dirty="0"/>
              <a:t> </a:t>
            </a:r>
            <a:r>
              <a:rPr lang="en-US" sz="2400" dirty="0" err="1"/>
              <a:t>ise</a:t>
            </a:r>
            <a:r>
              <a:rPr lang="en-US" sz="2400" dirty="0"/>
              <a:t> </a:t>
            </a:r>
            <a:r>
              <a:rPr lang="en-US" sz="2400" dirty="0" err="1"/>
              <a:t>elektrik</a:t>
            </a:r>
            <a:r>
              <a:rPr lang="en-US" sz="2400" dirty="0"/>
              <a:t> </a:t>
            </a:r>
            <a:r>
              <a:rPr lang="en-US" sz="2400" dirty="0" err="1"/>
              <a:t>akımını</a:t>
            </a:r>
            <a:r>
              <a:rPr lang="en-US" sz="2400" dirty="0"/>
              <a:t> </a:t>
            </a:r>
            <a:r>
              <a:rPr lang="en-US" sz="2400" dirty="0" err="1"/>
              <a:t>iletmeyen</a:t>
            </a:r>
            <a:r>
              <a:rPr lang="en-US" sz="2400" dirty="0"/>
              <a:t> </a:t>
            </a:r>
            <a:r>
              <a:rPr lang="en-US" sz="2400" dirty="0" err="1"/>
              <a:t>madelerdir</a:t>
            </a:r>
            <a:r>
              <a:rPr lang="en-US" sz="2400" dirty="0"/>
              <a:t>. </a:t>
            </a:r>
            <a:r>
              <a:rPr lang="en-US" sz="2400" dirty="0" err="1"/>
              <a:t>Yarı</a:t>
            </a:r>
            <a:r>
              <a:rPr lang="en-US" sz="2400" dirty="0"/>
              <a:t> </a:t>
            </a:r>
            <a:r>
              <a:rPr lang="en-US" sz="2400" dirty="0" err="1"/>
              <a:t>iletkenlerin</a:t>
            </a:r>
            <a:r>
              <a:rPr lang="en-US" sz="2400" dirty="0"/>
              <a:t> </a:t>
            </a:r>
            <a:r>
              <a:rPr lang="en-US" sz="2400" dirty="0" err="1"/>
              <a:t>ise</a:t>
            </a:r>
            <a:r>
              <a:rPr lang="en-US" sz="2400" dirty="0"/>
              <a:t> </a:t>
            </a:r>
            <a:r>
              <a:rPr lang="en-US" sz="2400" dirty="0" err="1"/>
              <a:t>neler</a:t>
            </a:r>
            <a:r>
              <a:rPr lang="en-US" sz="2400" dirty="0"/>
              <a:t> </a:t>
            </a:r>
            <a:r>
              <a:rPr lang="en-US" sz="2400" dirty="0" err="1"/>
              <a:t>yaptığını</a:t>
            </a:r>
            <a:r>
              <a:rPr lang="en-US" sz="2400" dirty="0"/>
              <a:t> </a:t>
            </a:r>
            <a:r>
              <a:rPr lang="en-US" sz="2400" dirty="0" err="1"/>
              <a:t>anlatmadan</a:t>
            </a:r>
            <a:r>
              <a:rPr lang="en-US" sz="2400" dirty="0"/>
              <a:t> </a:t>
            </a:r>
            <a:r>
              <a:rPr lang="en-US" sz="2400" dirty="0" err="1"/>
              <a:t>önce</a:t>
            </a:r>
            <a:r>
              <a:rPr lang="en-US" sz="2400" dirty="0"/>
              <a:t> </a:t>
            </a:r>
            <a:r>
              <a:rPr lang="en-US" sz="2400" dirty="0" err="1"/>
              <a:t>bir</a:t>
            </a:r>
            <a:r>
              <a:rPr lang="en-US" sz="2400" dirty="0"/>
              <a:t> </a:t>
            </a:r>
            <a:r>
              <a:rPr lang="en-US" sz="2400" dirty="0" err="1"/>
              <a:t>maddenin</a:t>
            </a:r>
            <a:r>
              <a:rPr lang="en-US" sz="2400" dirty="0"/>
              <a:t> </a:t>
            </a:r>
            <a:r>
              <a:rPr lang="en-US" sz="2400" dirty="0" err="1"/>
              <a:t>nasıl</a:t>
            </a:r>
            <a:r>
              <a:rPr lang="en-US" sz="2400" dirty="0"/>
              <a:t> </a:t>
            </a:r>
            <a:r>
              <a:rPr lang="en-US" sz="2400" dirty="0" err="1"/>
              <a:t>iletken</a:t>
            </a:r>
            <a:r>
              <a:rPr lang="en-US" sz="2400" dirty="0"/>
              <a:t> </a:t>
            </a:r>
            <a:r>
              <a:rPr lang="en-US" sz="2400" dirty="0" err="1"/>
              <a:t>veya</a:t>
            </a:r>
            <a:r>
              <a:rPr lang="en-US" sz="2400" dirty="0"/>
              <a:t> </a:t>
            </a:r>
            <a:r>
              <a:rPr lang="en-US" sz="2400" dirty="0" err="1"/>
              <a:t>yalıtkan</a:t>
            </a:r>
            <a:r>
              <a:rPr lang="en-US" sz="2400" dirty="0"/>
              <a:t> </a:t>
            </a:r>
            <a:r>
              <a:rPr lang="en-US" sz="2400" dirty="0" err="1"/>
              <a:t>olduğunu</a:t>
            </a:r>
            <a:r>
              <a:rPr lang="en-US" sz="2400" dirty="0"/>
              <a:t> </a:t>
            </a:r>
            <a:r>
              <a:rPr lang="en-US" sz="2400" dirty="0" err="1"/>
              <a:t>anlamaya</a:t>
            </a:r>
            <a:r>
              <a:rPr lang="en-US" sz="2400" dirty="0"/>
              <a:t> </a:t>
            </a:r>
            <a:r>
              <a:rPr lang="en-US" sz="2400" dirty="0" err="1"/>
              <a:t>çalışalım</a:t>
            </a:r>
            <a:r>
              <a:rPr lang="en-US" sz="2400" dirty="0"/>
              <a:t>. </a:t>
            </a:r>
            <a:r>
              <a:rPr lang="en-US" sz="2400" dirty="0" err="1"/>
              <a:t>Daha</a:t>
            </a:r>
            <a:r>
              <a:rPr lang="en-US" sz="2400" dirty="0"/>
              <a:t> </a:t>
            </a:r>
            <a:r>
              <a:rPr lang="en-US" sz="2400" dirty="0" err="1"/>
              <a:t>sonra</a:t>
            </a:r>
            <a:r>
              <a:rPr lang="en-US" sz="2400" dirty="0"/>
              <a:t> </a:t>
            </a:r>
            <a:r>
              <a:rPr lang="en-US" sz="2400" dirty="0" err="1"/>
              <a:t>bu</a:t>
            </a:r>
            <a:r>
              <a:rPr lang="en-US" sz="2400" dirty="0"/>
              <a:t> </a:t>
            </a:r>
            <a:r>
              <a:rPr lang="en-US" sz="2400" dirty="0" err="1"/>
              <a:t>açıklamalara</a:t>
            </a:r>
            <a:r>
              <a:rPr lang="en-US" sz="2400" dirty="0"/>
              <a:t> </a:t>
            </a:r>
            <a:r>
              <a:rPr lang="en-US" sz="2400" dirty="0" err="1"/>
              <a:t>bağlı</a:t>
            </a:r>
            <a:r>
              <a:rPr lang="en-US" sz="2400" dirty="0"/>
              <a:t> </a:t>
            </a:r>
            <a:r>
              <a:rPr lang="en-US" sz="2400" dirty="0" err="1"/>
              <a:t>olarak</a:t>
            </a:r>
            <a:r>
              <a:rPr lang="en-US" sz="2400" dirty="0"/>
              <a:t> </a:t>
            </a:r>
            <a:r>
              <a:rPr lang="en-US" sz="2400" dirty="0" err="1"/>
              <a:t>yarı</a:t>
            </a:r>
            <a:r>
              <a:rPr lang="en-US" sz="2400" dirty="0"/>
              <a:t> </a:t>
            </a:r>
            <a:r>
              <a:rPr lang="en-US" sz="2400" dirty="0" err="1"/>
              <a:t>iletken</a:t>
            </a:r>
            <a:r>
              <a:rPr lang="en-US" sz="2400" dirty="0"/>
              <a:t> </a:t>
            </a:r>
            <a:r>
              <a:rPr lang="en-US" sz="2400" dirty="0" err="1"/>
              <a:t>malzemenin</a:t>
            </a:r>
            <a:r>
              <a:rPr lang="en-US" sz="2400" dirty="0"/>
              <a:t> </a:t>
            </a:r>
            <a:r>
              <a:rPr lang="en-US" sz="2400" dirty="0" err="1"/>
              <a:t>yapısını</a:t>
            </a:r>
            <a:r>
              <a:rPr lang="en-US" sz="2400" dirty="0"/>
              <a:t> </a:t>
            </a:r>
            <a:r>
              <a:rPr lang="en-US" sz="2400" dirty="0" err="1"/>
              <a:t>öğrenmeye</a:t>
            </a:r>
            <a:r>
              <a:rPr lang="en-US" sz="2400" dirty="0"/>
              <a:t> </a:t>
            </a:r>
            <a:r>
              <a:rPr lang="en-US" sz="2400" dirty="0" err="1"/>
              <a:t>çalışacağız</a:t>
            </a:r>
            <a:r>
              <a:rPr lang="en-US" sz="2400" dirty="0"/>
              <a:t>. </a:t>
            </a:r>
            <a:endParaRPr lang="tr-TR" sz="2400" dirty="0"/>
          </a:p>
          <a:p>
            <a:pPr algn="just"/>
            <a:endParaRPr lang="tr-TR" sz="2400" dirty="0"/>
          </a:p>
        </p:txBody>
      </p:sp>
      <p:sp>
        <p:nvSpPr>
          <p:cNvPr id="4" name="TextBox 3"/>
          <p:cNvSpPr txBox="1"/>
          <p:nvPr/>
        </p:nvSpPr>
        <p:spPr>
          <a:xfrm>
            <a:off x="566670" y="3415907"/>
            <a:ext cx="3090930" cy="461665"/>
          </a:xfrm>
          <a:prstGeom prst="rect">
            <a:avLst/>
          </a:prstGeom>
          <a:noFill/>
        </p:spPr>
        <p:txBody>
          <a:bodyPr wrap="square" rtlCol="0">
            <a:spAutoFit/>
          </a:bodyPr>
          <a:lstStyle/>
          <a:p>
            <a:r>
              <a:rPr lang="tr-TR" sz="2400" b="1" dirty="0" smtClean="0"/>
              <a:t>İletkenler</a:t>
            </a:r>
            <a:endParaRPr lang="tr-TR" sz="2400" b="1" dirty="0"/>
          </a:p>
        </p:txBody>
      </p:sp>
      <p:sp>
        <p:nvSpPr>
          <p:cNvPr id="5" name="TextBox 4"/>
          <p:cNvSpPr txBox="1"/>
          <p:nvPr/>
        </p:nvSpPr>
        <p:spPr>
          <a:xfrm>
            <a:off x="515155" y="4005330"/>
            <a:ext cx="11101589" cy="2308324"/>
          </a:xfrm>
          <a:prstGeom prst="rect">
            <a:avLst/>
          </a:prstGeom>
          <a:noFill/>
        </p:spPr>
        <p:txBody>
          <a:bodyPr wrap="square" rtlCol="0">
            <a:spAutoFit/>
          </a:bodyPr>
          <a:lstStyle/>
          <a:p>
            <a:pPr algn="just"/>
            <a:r>
              <a:rPr lang="en-US" sz="2400" dirty="0" err="1"/>
              <a:t>Bakır</a:t>
            </a:r>
            <a:r>
              <a:rPr lang="en-US" sz="2400" dirty="0"/>
              <a:t> </a:t>
            </a:r>
            <a:r>
              <a:rPr lang="en-US" sz="2400" dirty="0" err="1"/>
              <a:t>atomunun</a:t>
            </a:r>
            <a:r>
              <a:rPr lang="en-US" sz="2400" dirty="0"/>
              <a:t> </a:t>
            </a:r>
            <a:r>
              <a:rPr lang="en-US" sz="2400" dirty="0" err="1"/>
              <a:t>elektronları</a:t>
            </a:r>
            <a:r>
              <a:rPr lang="en-US" sz="2400" dirty="0"/>
              <a:t> en </a:t>
            </a:r>
            <a:r>
              <a:rPr lang="en-US" sz="2400" dirty="0" err="1"/>
              <a:t>iç</a:t>
            </a:r>
            <a:r>
              <a:rPr lang="en-US" sz="2400" dirty="0"/>
              <a:t> </a:t>
            </a:r>
            <a:r>
              <a:rPr lang="en-US" sz="2400" dirty="0" err="1"/>
              <a:t>yörüngede</a:t>
            </a:r>
            <a:r>
              <a:rPr lang="en-US" sz="2400" dirty="0"/>
              <a:t> 2 </a:t>
            </a:r>
            <a:r>
              <a:rPr lang="en-US" sz="2400" dirty="0" err="1"/>
              <a:t>adet</a:t>
            </a:r>
            <a:r>
              <a:rPr lang="en-US" sz="2400" dirty="0"/>
              <a:t>, </a:t>
            </a:r>
            <a:r>
              <a:rPr lang="en-US" sz="2400" dirty="0" err="1"/>
              <a:t>ikinci</a:t>
            </a:r>
            <a:r>
              <a:rPr lang="en-US" sz="2400" dirty="0"/>
              <a:t> </a:t>
            </a:r>
            <a:r>
              <a:rPr lang="en-US" sz="2400" dirty="0" err="1"/>
              <a:t>yörüngede</a:t>
            </a:r>
            <a:r>
              <a:rPr lang="en-US" sz="2400" dirty="0"/>
              <a:t> 8 </a:t>
            </a:r>
            <a:r>
              <a:rPr lang="en-US" sz="2400" dirty="0" err="1"/>
              <a:t>adet</a:t>
            </a:r>
            <a:r>
              <a:rPr lang="en-US" sz="2400" dirty="0"/>
              <a:t>, </a:t>
            </a:r>
            <a:r>
              <a:rPr lang="en-US" sz="2400" dirty="0" err="1"/>
              <a:t>üçüncü</a:t>
            </a:r>
            <a:r>
              <a:rPr lang="en-US" sz="2400" dirty="0"/>
              <a:t> </a:t>
            </a:r>
            <a:r>
              <a:rPr lang="en-US" sz="2400" dirty="0" err="1"/>
              <a:t>yörüngede</a:t>
            </a:r>
            <a:r>
              <a:rPr lang="en-US" sz="2400" dirty="0"/>
              <a:t> 18 </a:t>
            </a:r>
            <a:r>
              <a:rPr lang="en-US" sz="2400" dirty="0" err="1"/>
              <a:t>adetve</a:t>
            </a:r>
            <a:r>
              <a:rPr lang="en-US" sz="2400" dirty="0"/>
              <a:t> en </a:t>
            </a:r>
            <a:r>
              <a:rPr lang="en-US" sz="2400" dirty="0" err="1"/>
              <a:t>dış</a:t>
            </a:r>
            <a:r>
              <a:rPr lang="en-US" sz="2400" dirty="0"/>
              <a:t> </a:t>
            </a:r>
            <a:r>
              <a:rPr lang="en-US" sz="2400" dirty="0" err="1"/>
              <a:t>yörüngede</a:t>
            </a:r>
            <a:r>
              <a:rPr lang="en-US" sz="2400" dirty="0"/>
              <a:t> </a:t>
            </a:r>
            <a:r>
              <a:rPr lang="en-US" sz="2400" dirty="0" err="1"/>
              <a:t>ise</a:t>
            </a:r>
            <a:r>
              <a:rPr lang="en-US" sz="2400" dirty="0"/>
              <a:t> 1 </a:t>
            </a:r>
            <a:r>
              <a:rPr lang="en-US" sz="2400" dirty="0" err="1"/>
              <a:t>adet</a:t>
            </a:r>
            <a:r>
              <a:rPr lang="en-US" sz="2400" dirty="0"/>
              <a:t> </a:t>
            </a:r>
            <a:r>
              <a:rPr lang="en-US" sz="2400" dirty="0" err="1"/>
              <a:t>elektron</a:t>
            </a:r>
            <a:r>
              <a:rPr lang="en-US" sz="2400" dirty="0"/>
              <a:t> </a:t>
            </a:r>
            <a:r>
              <a:rPr lang="en-US" sz="2400" dirty="0" err="1"/>
              <a:t>dizilmiştir</a:t>
            </a:r>
            <a:r>
              <a:rPr lang="en-US" sz="2400" dirty="0"/>
              <a:t>. </a:t>
            </a:r>
            <a:r>
              <a:rPr lang="en-US" sz="2400" dirty="0" err="1"/>
              <a:t>Bunların</a:t>
            </a:r>
            <a:r>
              <a:rPr lang="en-US" sz="2400" dirty="0"/>
              <a:t> </a:t>
            </a:r>
            <a:r>
              <a:rPr lang="en-US" sz="2400" dirty="0" err="1"/>
              <a:t>iç</a:t>
            </a:r>
            <a:r>
              <a:rPr lang="en-US" sz="2400" dirty="0"/>
              <a:t> </a:t>
            </a:r>
            <a:r>
              <a:rPr lang="en-US" sz="2400" dirty="0" err="1"/>
              <a:t>ve</a:t>
            </a:r>
            <a:r>
              <a:rPr lang="en-US" sz="2400" dirty="0"/>
              <a:t> </a:t>
            </a:r>
            <a:r>
              <a:rPr lang="en-US" sz="2400" dirty="0" err="1"/>
              <a:t>orta</a:t>
            </a:r>
            <a:r>
              <a:rPr lang="en-US" sz="2400" dirty="0"/>
              <a:t> </a:t>
            </a:r>
            <a:r>
              <a:rPr lang="en-US" sz="2400" dirty="0" err="1"/>
              <a:t>yörüngesinde</a:t>
            </a:r>
            <a:r>
              <a:rPr lang="en-US" sz="2400" dirty="0"/>
              <a:t> </a:t>
            </a:r>
            <a:r>
              <a:rPr lang="en-US" sz="2400" dirty="0" err="1"/>
              <a:t>olan</a:t>
            </a:r>
            <a:r>
              <a:rPr lang="en-US" sz="2400" dirty="0"/>
              <a:t> 28 </a:t>
            </a:r>
            <a:r>
              <a:rPr lang="en-US" sz="2400" dirty="0" err="1"/>
              <a:t>elektron</a:t>
            </a:r>
            <a:r>
              <a:rPr lang="en-US" sz="2400" dirty="0"/>
              <a:t>, </a:t>
            </a:r>
            <a:r>
              <a:rPr lang="en-US" sz="2400" dirty="0" err="1"/>
              <a:t>atomun</a:t>
            </a:r>
            <a:r>
              <a:rPr lang="en-US" sz="2400" dirty="0"/>
              <a:t> </a:t>
            </a:r>
            <a:r>
              <a:rPr lang="en-US" sz="2400" dirty="0" err="1"/>
              <a:t>çekirdeğine</a:t>
            </a:r>
            <a:r>
              <a:rPr lang="en-US" sz="2400" dirty="0"/>
              <a:t> </a:t>
            </a:r>
            <a:r>
              <a:rPr lang="en-US" sz="2400" dirty="0" err="1"/>
              <a:t>oldukça</a:t>
            </a:r>
            <a:r>
              <a:rPr lang="en-US" sz="2400" dirty="0"/>
              <a:t> </a:t>
            </a:r>
            <a:r>
              <a:rPr lang="en-US" sz="2400" dirty="0" err="1"/>
              <a:t>sıkı</a:t>
            </a:r>
            <a:r>
              <a:rPr lang="en-US" sz="2400" dirty="0"/>
              <a:t> </a:t>
            </a:r>
            <a:r>
              <a:rPr lang="en-US" sz="2400" dirty="0" err="1"/>
              <a:t>olarak</a:t>
            </a:r>
            <a:r>
              <a:rPr lang="en-US" sz="2400" dirty="0"/>
              <a:t> </a:t>
            </a:r>
            <a:r>
              <a:rPr lang="en-US" sz="2400" dirty="0" err="1"/>
              <a:t>bağlı</a:t>
            </a:r>
            <a:r>
              <a:rPr lang="en-US" sz="2400" dirty="0"/>
              <a:t> </a:t>
            </a:r>
            <a:r>
              <a:rPr lang="en-US" sz="2400" dirty="0" err="1"/>
              <a:t>olup</a:t>
            </a:r>
            <a:r>
              <a:rPr lang="en-US" sz="2400" dirty="0"/>
              <a:t>, en </a:t>
            </a:r>
            <a:r>
              <a:rPr lang="en-US" sz="2400" dirty="0" err="1"/>
              <a:t>dıştaki</a:t>
            </a:r>
            <a:r>
              <a:rPr lang="en-US" sz="2400" dirty="0"/>
              <a:t> </a:t>
            </a:r>
            <a:r>
              <a:rPr lang="en-US" sz="2400" dirty="0" err="1"/>
              <a:t>ise</a:t>
            </a:r>
            <a:r>
              <a:rPr lang="en-US" sz="2400" dirty="0"/>
              <a:t> </a:t>
            </a:r>
            <a:r>
              <a:rPr lang="en-US" sz="2400" dirty="0" err="1"/>
              <a:t>gevşek</a:t>
            </a:r>
            <a:r>
              <a:rPr lang="en-US" sz="2400" dirty="0"/>
              <a:t> </a:t>
            </a:r>
            <a:r>
              <a:rPr lang="en-US" sz="2400" dirty="0" err="1"/>
              <a:t>olarak</a:t>
            </a:r>
            <a:r>
              <a:rPr lang="en-US" sz="2400" dirty="0"/>
              <a:t> </a:t>
            </a:r>
            <a:r>
              <a:rPr lang="en-US" sz="2400" dirty="0" err="1"/>
              <a:t>bağlı</a:t>
            </a:r>
            <a:r>
              <a:rPr lang="en-US" sz="2400" dirty="0"/>
              <a:t> </a:t>
            </a:r>
            <a:r>
              <a:rPr lang="en-US" sz="2400" dirty="0" err="1"/>
              <a:t>bulunur</a:t>
            </a:r>
            <a:r>
              <a:rPr lang="en-US" sz="2400" dirty="0"/>
              <a:t>. </a:t>
            </a:r>
            <a:r>
              <a:rPr lang="en-US" sz="2400" dirty="0" err="1"/>
              <a:t>Bakır</a:t>
            </a:r>
            <a:r>
              <a:rPr lang="en-US" sz="2400" dirty="0"/>
              <a:t> </a:t>
            </a:r>
            <a:r>
              <a:rPr lang="en-US" sz="2400" dirty="0" err="1"/>
              <a:t>atomunun</a:t>
            </a:r>
            <a:r>
              <a:rPr lang="en-US" sz="2400" dirty="0"/>
              <a:t> en </a:t>
            </a:r>
            <a:r>
              <a:rPr lang="en-US" sz="2400" dirty="0" err="1"/>
              <a:t>dış</a:t>
            </a:r>
            <a:r>
              <a:rPr lang="en-US" sz="2400" dirty="0"/>
              <a:t> </a:t>
            </a:r>
            <a:r>
              <a:rPr lang="en-US" sz="2400" dirty="0" err="1"/>
              <a:t>yörüngesinde</a:t>
            </a:r>
            <a:r>
              <a:rPr lang="en-US" sz="2400" dirty="0"/>
              <a:t> (</a:t>
            </a:r>
            <a:r>
              <a:rPr lang="en-US" sz="2400" dirty="0" err="1"/>
              <a:t>valans</a:t>
            </a:r>
            <a:r>
              <a:rPr lang="en-US" sz="2400" dirty="0"/>
              <a:t> </a:t>
            </a:r>
            <a:r>
              <a:rPr lang="en-US" sz="2400" dirty="0" err="1"/>
              <a:t>yörünge</a:t>
            </a:r>
            <a:r>
              <a:rPr lang="en-US" sz="2400" dirty="0"/>
              <a:t>) </a:t>
            </a:r>
            <a:r>
              <a:rPr lang="en-US" sz="2400" dirty="0" err="1"/>
              <a:t>sadece</a:t>
            </a:r>
            <a:r>
              <a:rPr lang="en-US" sz="2400" dirty="0"/>
              <a:t> </a:t>
            </a:r>
            <a:r>
              <a:rPr lang="en-US" sz="2400" dirty="0" err="1"/>
              <a:t>bir</a:t>
            </a:r>
            <a:r>
              <a:rPr lang="en-US" sz="2400" dirty="0"/>
              <a:t> </a:t>
            </a:r>
            <a:r>
              <a:rPr lang="en-US" sz="2400" dirty="0" err="1"/>
              <a:t>elektron</a:t>
            </a:r>
            <a:r>
              <a:rPr lang="en-US" sz="2400" dirty="0"/>
              <a:t> </a:t>
            </a:r>
            <a:r>
              <a:rPr lang="en-US" sz="2400" dirty="0" err="1"/>
              <a:t>bulunur</a:t>
            </a:r>
            <a:r>
              <a:rPr lang="en-US" sz="2400" dirty="0"/>
              <a:t>. En </a:t>
            </a:r>
            <a:r>
              <a:rPr lang="en-US" sz="2400" dirty="0" err="1"/>
              <a:t>dış</a:t>
            </a:r>
            <a:r>
              <a:rPr lang="en-US" sz="2400" dirty="0"/>
              <a:t> </a:t>
            </a:r>
            <a:r>
              <a:rPr lang="en-US" sz="2400" dirty="0" err="1"/>
              <a:t>yörüngede</a:t>
            </a:r>
            <a:r>
              <a:rPr lang="en-US" sz="2400" dirty="0"/>
              <a:t> </a:t>
            </a:r>
            <a:r>
              <a:rPr lang="en-US" sz="2400" dirty="0" err="1"/>
              <a:t>bulunan</a:t>
            </a:r>
            <a:r>
              <a:rPr lang="en-US" sz="2400" dirty="0"/>
              <a:t> </a:t>
            </a:r>
            <a:r>
              <a:rPr lang="en-US" sz="2400" dirty="0" err="1"/>
              <a:t>elektrona</a:t>
            </a:r>
            <a:r>
              <a:rPr lang="en-US" sz="2400" dirty="0"/>
              <a:t> </a:t>
            </a:r>
            <a:r>
              <a:rPr lang="en-US" sz="2400" b="1" dirty="0" err="1"/>
              <a:t>valans</a:t>
            </a:r>
            <a:r>
              <a:rPr lang="en-US" sz="2400" b="1" dirty="0"/>
              <a:t> </a:t>
            </a:r>
            <a:r>
              <a:rPr lang="en-US" sz="2400" b="1" dirty="0" err="1"/>
              <a:t>elektron</a:t>
            </a:r>
            <a:r>
              <a:rPr lang="en-US" sz="2400" dirty="0"/>
              <a:t> </a:t>
            </a:r>
            <a:r>
              <a:rPr lang="en-US" sz="2400" dirty="0" err="1"/>
              <a:t>adı</a:t>
            </a:r>
            <a:r>
              <a:rPr lang="en-US" sz="2400" dirty="0"/>
              <a:t> </a:t>
            </a:r>
            <a:r>
              <a:rPr lang="en-US" sz="2400" dirty="0" err="1"/>
              <a:t>verilir</a:t>
            </a:r>
            <a:r>
              <a:rPr lang="en-US" sz="2400" dirty="0"/>
              <a:t>. En </a:t>
            </a:r>
            <a:r>
              <a:rPr lang="en-US" sz="2400" dirty="0" err="1"/>
              <a:t>dıştaki</a:t>
            </a:r>
            <a:r>
              <a:rPr lang="en-US" sz="2400" dirty="0"/>
              <a:t> 1 </a:t>
            </a:r>
            <a:r>
              <a:rPr lang="en-US" sz="2400" dirty="0" err="1"/>
              <a:t>adet</a:t>
            </a:r>
            <a:r>
              <a:rPr lang="en-US" sz="2400" dirty="0"/>
              <a:t> </a:t>
            </a:r>
            <a:r>
              <a:rPr lang="en-US" sz="2400" b="1" dirty="0" err="1"/>
              <a:t>valans</a:t>
            </a:r>
            <a:r>
              <a:rPr lang="en-US" sz="2400" dirty="0"/>
              <a:t> </a:t>
            </a:r>
            <a:r>
              <a:rPr lang="en-US" sz="2400" dirty="0" err="1"/>
              <a:t>elektron</a:t>
            </a:r>
            <a:r>
              <a:rPr lang="en-US" sz="2400" dirty="0"/>
              <a:t> </a:t>
            </a:r>
            <a:r>
              <a:rPr lang="en-US" sz="2400" dirty="0" err="1"/>
              <a:t>iletken</a:t>
            </a:r>
            <a:r>
              <a:rPr lang="en-US" sz="2400" dirty="0"/>
              <a:t> </a:t>
            </a:r>
            <a:r>
              <a:rPr lang="en-US" sz="2400" dirty="0" err="1"/>
              <a:t>içindeki</a:t>
            </a:r>
            <a:r>
              <a:rPr lang="en-US" sz="2400" dirty="0"/>
              <a:t> </a:t>
            </a:r>
            <a:r>
              <a:rPr lang="en-US" sz="2400" dirty="0" err="1"/>
              <a:t>elektrik</a:t>
            </a:r>
            <a:r>
              <a:rPr lang="en-US" sz="2400" dirty="0"/>
              <a:t> </a:t>
            </a:r>
            <a:r>
              <a:rPr lang="en-US" sz="2400" dirty="0" err="1"/>
              <a:t>akımını</a:t>
            </a:r>
            <a:r>
              <a:rPr lang="en-US" sz="2400" dirty="0"/>
              <a:t> </a:t>
            </a:r>
            <a:endParaRPr lang="tr-TR" sz="2400" dirty="0"/>
          </a:p>
        </p:txBody>
      </p:sp>
    </p:spTree>
    <p:extLst>
      <p:ext uri="{BB962C8B-B14F-4D97-AF65-F5344CB8AC3E}">
        <p14:creationId xmlns:p14="http://schemas.microsoft.com/office/powerpoint/2010/main" val="302431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132764" y="837062"/>
            <a:ext cx="9041642" cy="545455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tr-TR" b="1" dirty="0" smtClean="0">
                <a:solidFill>
                  <a:srgbClr val="C00000"/>
                </a:solidFill>
              </a:rPr>
              <a:t>Erime Noktası: </a:t>
            </a:r>
          </a:p>
          <a:p>
            <a:pPr marL="274320" indent="-274320">
              <a:buFont typeface="Wingdings 3"/>
              <a:buChar char=""/>
              <a:defRPr/>
            </a:pPr>
            <a:r>
              <a:rPr lang="tr-TR" dirty="0" smtClean="0"/>
              <a:t>Katı haldeki bir maddenin sıvı hale geçebilmesi için gerekli olan sıcaklık değeri. </a:t>
            </a:r>
          </a:p>
          <a:p>
            <a:pPr marL="0" indent="0">
              <a:buNone/>
              <a:defRPr/>
            </a:pPr>
            <a:r>
              <a:rPr lang="tr-TR" b="1" dirty="0" smtClean="0">
                <a:solidFill>
                  <a:srgbClr val="C00000"/>
                </a:solidFill>
              </a:rPr>
              <a:t>Donma Noktası: </a:t>
            </a:r>
          </a:p>
          <a:p>
            <a:pPr marL="274320" indent="-274320">
              <a:buFont typeface="Wingdings 3"/>
              <a:buChar char=""/>
              <a:defRPr/>
            </a:pPr>
            <a:r>
              <a:rPr lang="tr-TR" dirty="0" smtClean="0"/>
              <a:t>Sıvı haldeki bir maddenin katı hale geçebilmesi için gerekli olan sıcaklık değeri.</a:t>
            </a:r>
          </a:p>
          <a:p>
            <a:pPr marL="274320" indent="-274320">
              <a:buFont typeface="Wingdings 3"/>
              <a:buChar char=""/>
              <a:defRPr/>
            </a:pPr>
            <a:r>
              <a:rPr lang="tr-TR" b="1" dirty="0" smtClean="0">
                <a:solidFill>
                  <a:srgbClr val="00B050"/>
                </a:solidFill>
              </a:rPr>
              <a:t>Not:</a:t>
            </a:r>
            <a:r>
              <a:rPr lang="tr-TR" b="1" dirty="0" smtClean="0">
                <a:solidFill>
                  <a:srgbClr val="C00000"/>
                </a:solidFill>
              </a:rPr>
              <a:t> </a:t>
            </a:r>
            <a:r>
              <a:rPr lang="tr-TR" dirty="0" smtClean="0"/>
              <a:t>Erime ve donma noktası aynıdır.</a:t>
            </a:r>
            <a:r>
              <a:rPr lang="tr-TR" dirty="0" smtClean="0">
                <a:solidFill>
                  <a:srgbClr val="C00000"/>
                </a:solidFill>
              </a:rPr>
              <a:t> </a:t>
            </a:r>
            <a:r>
              <a:rPr lang="tr-TR" dirty="0" smtClean="0"/>
              <a:t>(Su için 0 °C, </a:t>
            </a:r>
            <a:br>
              <a:rPr lang="tr-TR" dirty="0" smtClean="0"/>
            </a:br>
            <a:r>
              <a:rPr lang="tr-TR" dirty="0" smtClean="0"/>
              <a:t>azot -209,86 °C, hidrojen -258,975 °C, altın 1064 °C).</a:t>
            </a:r>
            <a:endParaRPr lang="tr-TR" dirty="0" smtClean="0">
              <a:solidFill>
                <a:srgbClr val="C00000"/>
              </a:solidFill>
            </a:endParaRPr>
          </a:p>
          <a:p>
            <a:pPr marL="0" indent="0">
              <a:buNone/>
              <a:defRPr/>
            </a:pPr>
            <a:r>
              <a:rPr lang="tr-TR" b="1" dirty="0" smtClean="0">
                <a:solidFill>
                  <a:srgbClr val="C00000"/>
                </a:solidFill>
              </a:rPr>
              <a:t>Kaynama Noktası: </a:t>
            </a:r>
          </a:p>
          <a:p>
            <a:pPr marL="274320" indent="-274320">
              <a:buFont typeface="Wingdings 3"/>
              <a:buChar char=""/>
              <a:defRPr/>
            </a:pPr>
            <a:r>
              <a:rPr lang="tr-TR" dirty="0" smtClean="0"/>
              <a:t>Sıvı halindeki bir maddenin kaynaması için gerekli olan sıcaklık değeri. </a:t>
            </a:r>
          </a:p>
          <a:p>
            <a:pPr marL="0" indent="0">
              <a:buNone/>
              <a:defRPr/>
            </a:pPr>
            <a:r>
              <a:rPr lang="tr-TR" b="1" dirty="0" smtClean="0">
                <a:solidFill>
                  <a:srgbClr val="C00000"/>
                </a:solidFill>
              </a:rPr>
              <a:t>Yoğunlaşma Noktası:</a:t>
            </a:r>
          </a:p>
          <a:p>
            <a:pPr marL="274320" indent="-274320">
              <a:buFont typeface="Wingdings 3"/>
              <a:buChar char=""/>
              <a:defRPr/>
            </a:pPr>
            <a:r>
              <a:rPr lang="tr-TR" dirty="0" smtClean="0"/>
              <a:t>Gaz halindeki maddenin sıvı hale geçebilmesi için gerekli olan sıcaklık değeri.</a:t>
            </a:r>
          </a:p>
          <a:p>
            <a:pPr marL="274320" indent="-274320">
              <a:buFont typeface="Wingdings 3"/>
              <a:buChar char=""/>
              <a:defRPr/>
            </a:pPr>
            <a:r>
              <a:rPr lang="tr-TR" b="1" dirty="0" smtClean="0">
                <a:solidFill>
                  <a:srgbClr val="00B050"/>
                </a:solidFill>
              </a:rPr>
              <a:t>Not: </a:t>
            </a:r>
            <a:r>
              <a:rPr lang="tr-TR" dirty="0" smtClean="0"/>
              <a:t>Kaynama ve yoğunlaşma noktası aynıdır. (Su için 100 °C, </a:t>
            </a:r>
            <a:br>
              <a:rPr lang="tr-TR" dirty="0" smtClean="0"/>
            </a:br>
            <a:r>
              <a:rPr lang="tr-TR" dirty="0" smtClean="0"/>
              <a:t>azot -195,8 °C, hidrojen -252,8 °C, altın 2 600 °C).</a:t>
            </a:r>
          </a:p>
          <a:p>
            <a:pPr marL="274320" indent="-274320">
              <a:buFont typeface="Wingdings 3"/>
              <a:buNone/>
              <a:defRPr/>
            </a:pPr>
            <a:endParaRPr lang="tr-TR" dirty="0"/>
          </a:p>
        </p:txBody>
      </p:sp>
    </p:spTree>
    <p:extLst>
      <p:ext uri="{BB962C8B-B14F-4D97-AF65-F5344CB8AC3E}">
        <p14:creationId xmlns:p14="http://schemas.microsoft.com/office/powerpoint/2010/main" val="1837128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231820"/>
            <a:ext cx="11616743" cy="2215991"/>
          </a:xfrm>
          <a:prstGeom prst="rect">
            <a:avLst/>
          </a:prstGeom>
          <a:noFill/>
        </p:spPr>
        <p:txBody>
          <a:bodyPr wrap="square" rtlCol="0">
            <a:spAutoFit/>
          </a:bodyPr>
          <a:lstStyle/>
          <a:p>
            <a:pPr algn="just"/>
            <a:r>
              <a:rPr lang="en-US" sz="2400" dirty="0" err="1"/>
              <a:t>sağladıkları</a:t>
            </a:r>
            <a:r>
              <a:rPr lang="en-US" sz="2400" dirty="0"/>
              <a:t> </a:t>
            </a:r>
            <a:r>
              <a:rPr lang="en-US" sz="2400" dirty="0" err="1"/>
              <a:t>için</a:t>
            </a:r>
            <a:r>
              <a:rPr lang="en-US" sz="2400" dirty="0"/>
              <a:t> </a:t>
            </a:r>
            <a:r>
              <a:rPr lang="en-US" sz="2400" dirty="0" err="1"/>
              <a:t>ayrıca</a:t>
            </a:r>
            <a:r>
              <a:rPr lang="en-US" sz="2400" dirty="0"/>
              <a:t> </a:t>
            </a:r>
            <a:r>
              <a:rPr lang="en-US" sz="2400" dirty="0" err="1"/>
              <a:t>önemlidirler</a:t>
            </a:r>
            <a:r>
              <a:rPr lang="en-US" sz="2400" dirty="0"/>
              <a:t>. </a:t>
            </a:r>
            <a:r>
              <a:rPr lang="en-US" sz="2400" dirty="0" err="1"/>
              <a:t>Başka</a:t>
            </a:r>
            <a:r>
              <a:rPr lang="en-US" sz="2400" dirty="0"/>
              <a:t> </a:t>
            </a:r>
            <a:r>
              <a:rPr lang="en-US" sz="2400" dirty="0" err="1"/>
              <a:t>bir</a:t>
            </a:r>
            <a:r>
              <a:rPr lang="en-US" sz="2400" dirty="0"/>
              <a:t> </a:t>
            </a:r>
            <a:r>
              <a:rPr lang="en-US" sz="2400" dirty="0" err="1"/>
              <a:t>deyişle</a:t>
            </a:r>
            <a:r>
              <a:rPr lang="en-US" sz="2400" dirty="0"/>
              <a:t>, </a:t>
            </a:r>
            <a:r>
              <a:rPr lang="en-US" sz="2400" dirty="0" err="1"/>
              <a:t>bir</a:t>
            </a:r>
            <a:r>
              <a:rPr lang="en-US" sz="2400" dirty="0"/>
              <a:t> </a:t>
            </a:r>
            <a:r>
              <a:rPr lang="en-US" sz="2400" dirty="0" err="1"/>
              <a:t>atomun</a:t>
            </a:r>
            <a:r>
              <a:rPr lang="en-US" sz="2400" dirty="0"/>
              <a:t> en </a:t>
            </a:r>
            <a:r>
              <a:rPr lang="en-US" sz="2400" dirty="0" err="1"/>
              <a:t>dış</a:t>
            </a:r>
            <a:r>
              <a:rPr lang="en-US" sz="2400" dirty="0"/>
              <a:t> </a:t>
            </a:r>
            <a:r>
              <a:rPr lang="en-US" sz="2400" dirty="0" err="1"/>
              <a:t>yörüngesinde</a:t>
            </a:r>
            <a:r>
              <a:rPr lang="en-US" sz="2400" dirty="0"/>
              <a:t> </a:t>
            </a:r>
            <a:r>
              <a:rPr lang="en-US" sz="2400" dirty="0" err="1"/>
              <a:t>az</a:t>
            </a:r>
            <a:r>
              <a:rPr lang="en-US" sz="2400" dirty="0"/>
              <a:t> </a:t>
            </a:r>
            <a:r>
              <a:rPr lang="en-US" sz="2400" dirty="0" err="1"/>
              <a:t>sayıda</a:t>
            </a:r>
            <a:r>
              <a:rPr lang="en-US" sz="2400" dirty="0"/>
              <a:t> </a:t>
            </a:r>
            <a:r>
              <a:rPr lang="en-US" sz="2400" dirty="0" err="1"/>
              <a:t>valans</a:t>
            </a:r>
            <a:r>
              <a:rPr lang="en-US" sz="2400" dirty="0"/>
              <a:t> </a:t>
            </a:r>
            <a:r>
              <a:rPr lang="en-US" sz="2400" dirty="0" err="1"/>
              <a:t>elektron</a:t>
            </a:r>
            <a:r>
              <a:rPr lang="en-US" sz="2400" dirty="0"/>
              <a:t> </a:t>
            </a:r>
            <a:r>
              <a:rPr lang="en-US" sz="2400" dirty="0" err="1"/>
              <a:t>varsa</a:t>
            </a:r>
            <a:r>
              <a:rPr lang="en-US" sz="2400" dirty="0"/>
              <a:t> (1,2,3) </a:t>
            </a:r>
            <a:r>
              <a:rPr lang="en-US" sz="2400" dirty="0" err="1"/>
              <a:t>bu</a:t>
            </a:r>
            <a:r>
              <a:rPr lang="en-US" sz="2400" dirty="0"/>
              <a:t> </a:t>
            </a:r>
            <a:r>
              <a:rPr lang="en-US" sz="2400" dirty="0" err="1"/>
              <a:t>elektronları</a:t>
            </a:r>
            <a:r>
              <a:rPr lang="en-US" sz="2400" dirty="0"/>
              <a:t> </a:t>
            </a:r>
            <a:r>
              <a:rPr lang="en-US" sz="2400" dirty="0" err="1"/>
              <a:t>çekirdeğe</a:t>
            </a:r>
            <a:r>
              <a:rPr lang="en-US" sz="2400" dirty="0"/>
              <a:t> </a:t>
            </a:r>
            <a:r>
              <a:rPr lang="en-US" sz="2400" dirty="0" err="1"/>
              <a:t>bağlayan</a:t>
            </a:r>
            <a:r>
              <a:rPr lang="en-US" sz="2400" dirty="0"/>
              <a:t> </a:t>
            </a:r>
            <a:r>
              <a:rPr lang="en-US" sz="2400" dirty="0" err="1"/>
              <a:t>güç</a:t>
            </a:r>
            <a:r>
              <a:rPr lang="en-US" sz="2400" dirty="0"/>
              <a:t> </a:t>
            </a:r>
            <a:r>
              <a:rPr lang="en-US" sz="2400" dirty="0" err="1"/>
              <a:t>zayıftır</a:t>
            </a:r>
            <a:r>
              <a:rPr lang="en-US" sz="2400" dirty="0"/>
              <a:t>. </a:t>
            </a:r>
            <a:r>
              <a:rPr lang="en-US" sz="2400" dirty="0" err="1"/>
              <a:t>Dışarıdan</a:t>
            </a:r>
            <a:r>
              <a:rPr lang="en-US" sz="2400" dirty="0"/>
              <a:t> </a:t>
            </a:r>
            <a:r>
              <a:rPr lang="en-US" sz="2400" dirty="0" err="1"/>
              <a:t>uygulanacak</a:t>
            </a:r>
            <a:r>
              <a:rPr lang="en-US" sz="2400" dirty="0"/>
              <a:t> </a:t>
            </a:r>
            <a:r>
              <a:rPr lang="en-US" sz="2400" dirty="0" err="1"/>
              <a:t>küçük</a:t>
            </a:r>
            <a:r>
              <a:rPr lang="en-US" sz="2400" dirty="0"/>
              <a:t> </a:t>
            </a:r>
            <a:r>
              <a:rPr lang="en-US" sz="2400" dirty="0" err="1"/>
              <a:t>bir</a:t>
            </a:r>
            <a:r>
              <a:rPr lang="en-US" sz="2400" dirty="0"/>
              <a:t> </a:t>
            </a:r>
            <a:r>
              <a:rPr lang="en-US" sz="2400" dirty="0" err="1"/>
              <a:t>enerji</a:t>
            </a:r>
            <a:r>
              <a:rPr lang="en-US" sz="2400" dirty="0"/>
              <a:t> </a:t>
            </a:r>
            <a:r>
              <a:rPr lang="en-US" sz="2400" dirty="0" err="1"/>
              <a:t>kaynağı</a:t>
            </a:r>
            <a:r>
              <a:rPr lang="en-US" sz="2400" dirty="0"/>
              <a:t> </a:t>
            </a:r>
            <a:r>
              <a:rPr lang="en-US" sz="2400" dirty="0" err="1"/>
              <a:t>yardımı</a:t>
            </a:r>
            <a:r>
              <a:rPr lang="en-US" sz="2400" dirty="0"/>
              <a:t> </a:t>
            </a:r>
            <a:r>
              <a:rPr lang="en-US" sz="2400" dirty="0" err="1"/>
              <a:t>ile</a:t>
            </a:r>
            <a:r>
              <a:rPr lang="en-US" sz="2400" dirty="0"/>
              <a:t> </a:t>
            </a:r>
            <a:r>
              <a:rPr lang="en-US" sz="2400" dirty="0" err="1"/>
              <a:t>bu</a:t>
            </a:r>
            <a:r>
              <a:rPr lang="en-US" sz="2400" dirty="0"/>
              <a:t> </a:t>
            </a:r>
            <a:r>
              <a:rPr lang="en-US" sz="2400" dirty="0" err="1"/>
              <a:t>elektronların</a:t>
            </a:r>
            <a:r>
              <a:rPr lang="en-US" sz="2400" dirty="0"/>
              <a:t> </a:t>
            </a:r>
            <a:r>
              <a:rPr lang="en-US" sz="2400" dirty="0" err="1"/>
              <a:t>serbest</a:t>
            </a:r>
            <a:r>
              <a:rPr lang="en-US" sz="2400" dirty="0"/>
              <a:t> hale </a:t>
            </a:r>
            <a:r>
              <a:rPr lang="en-US" sz="2400" dirty="0" err="1"/>
              <a:t>geçmesi</a:t>
            </a:r>
            <a:r>
              <a:rPr lang="en-US" sz="2400" dirty="0"/>
              <a:t> </a:t>
            </a:r>
            <a:r>
              <a:rPr lang="en-US" sz="2400" dirty="0" err="1"/>
              <a:t>çok</a:t>
            </a:r>
            <a:r>
              <a:rPr lang="en-US" sz="2400" dirty="0"/>
              <a:t> </a:t>
            </a:r>
            <a:r>
              <a:rPr lang="en-US" sz="2400" dirty="0" err="1"/>
              <a:t>kolaydır</a:t>
            </a:r>
            <a:r>
              <a:rPr lang="en-US" sz="2400" dirty="0"/>
              <a:t>. </a:t>
            </a:r>
            <a:r>
              <a:rPr lang="en-US" sz="2400" dirty="0" err="1" smtClean="0"/>
              <a:t>Bakır</a:t>
            </a:r>
            <a:r>
              <a:rPr lang="en-US" sz="2400" dirty="0" smtClean="0"/>
              <a:t> </a:t>
            </a:r>
            <a:r>
              <a:rPr lang="en-US" sz="2400" dirty="0"/>
              <a:t>atom </a:t>
            </a:r>
            <a:r>
              <a:rPr lang="en-US" sz="2400" dirty="0" err="1"/>
              <a:t>modelini</a:t>
            </a:r>
            <a:r>
              <a:rPr lang="en-US" sz="2400" dirty="0"/>
              <a:t> </a:t>
            </a:r>
            <a:r>
              <a:rPr lang="en-US" sz="2400" dirty="0" err="1"/>
              <a:t>daha</a:t>
            </a:r>
            <a:r>
              <a:rPr lang="en-US" sz="2400" dirty="0"/>
              <a:t> </a:t>
            </a:r>
            <a:r>
              <a:rPr lang="en-US" sz="2400" dirty="0" err="1"/>
              <a:t>basit</a:t>
            </a:r>
            <a:r>
              <a:rPr lang="en-US" sz="2400" dirty="0"/>
              <a:t> </a:t>
            </a:r>
            <a:r>
              <a:rPr lang="en-US" sz="2400" dirty="0" err="1"/>
              <a:t>bir</a:t>
            </a:r>
            <a:r>
              <a:rPr lang="en-US" sz="2400" dirty="0"/>
              <a:t> </a:t>
            </a:r>
            <a:r>
              <a:rPr lang="en-US" sz="2400" dirty="0" err="1"/>
              <a:t>şekilde</a:t>
            </a:r>
            <a:r>
              <a:rPr lang="en-US" sz="2400" dirty="0"/>
              <a:t> </a:t>
            </a:r>
            <a:r>
              <a:rPr lang="en-US" sz="2400" dirty="0" err="1"/>
              <a:t>gösterebiliriz</a:t>
            </a:r>
            <a:r>
              <a:rPr lang="en-US" sz="2400" dirty="0"/>
              <a:t>. </a:t>
            </a:r>
            <a:r>
              <a:rPr lang="en-US" sz="2400" dirty="0" err="1"/>
              <a:t>Şekil</a:t>
            </a:r>
            <a:r>
              <a:rPr lang="en-US" sz="2400" dirty="0"/>
              <a:t> 1.2 de </a:t>
            </a:r>
            <a:r>
              <a:rPr lang="en-US" sz="2400" dirty="0" err="1"/>
              <a:t>Bakır</a:t>
            </a:r>
            <a:r>
              <a:rPr lang="en-US" sz="2400" dirty="0"/>
              <a:t> </a:t>
            </a:r>
            <a:r>
              <a:rPr lang="en-US" sz="2400" dirty="0" err="1"/>
              <a:t>atomunun</a:t>
            </a:r>
            <a:r>
              <a:rPr lang="en-US" sz="2400" dirty="0"/>
              <a:t> </a:t>
            </a:r>
            <a:r>
              <a:rPr lang="en-US" sz="2400" dirty="0" err="1"/>
              <a:t>basitleştirilmiş</a:t>
            </a:r>
            <a:r>
              <a:rPr lang="en-US" sz="2400" dirty="0"/>
              <a:t> </a:t>
            </a:r>
            <a:r>
              <a:rPr lang="en-US" sz="2400" dirty="0" err="1"/>
              <a:t>modeli</a:t>
            </a:r>
            <a:r>
              <a:rPr lang="en-US" sz="2400" dirty="0"/>
              <a:t> </a:t>
            </a:r>
            <a:r>
              <a:rPr lang="en-US" sz="2400" dirty="0" err="1"/>
              <a:t>gösterilmektedir</a:t>
            </a:r>
            <a:r>
              <a:rPr lang="en-US" sz="2400" dirty="0"/>
              <a:t>.</a:t>
            </a:r>
            <a:endParaRPr lang="tr-TR" sz="2400"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15" y="2559484"/>
            <a:ext cx="4189355" cy="2954476"/>
          </a:xfrm>
          <a:prstGeom prst="rect">
            <a:avLst/>
          </a:prstGeom>
        </p:spPr>
      </p:pic>
      <p:sp>
        <p:nvSpPr>
          <p:cNvPr id="5" name="Text Box 2"/>
          <p:cNvSpPr txBox="1">
            <a:spLocks noChangeArrowheads="1"/>
          </p:cNvSpPr>
          <p:nvPr/>
        </p:nvSpPr>
        <p:spPr bwMode="auto">
          <a:xfrm>
            <a:off x="352492" y="5985857"/>
            <a:ext cx="3429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Şekil 1.2</a:t>
            </a:r>
            <a:r>
              <a:rPr kumimoji="0" lang="tr-TR" altLang="tr-TR" sz="1200" b="0" i="0" u="none" strike="noStrike" cap="none" normalizeH="0" baseline="0" smtClean="0">
                <a:ln>
                  <a:noFill/>
                </a:ln>
                <a:solidFill>
                  <a:schemeClr val="tx1"/>
                </a:solidFill>
                <a:effectLst/>
                <a:latin typeface="Arial" panose="020B0604020202020204" pitchFamily="34" charset="0"/>
              </a:rPr>
              <a:t> Bakır atomunun basitleştirilmiş modeli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 name="Text Box 3"/>
          <p:cNvSpPr txBox="1">
            <a:spLocks noChangeArrowheads="1"/>
          </p:cNvSpPr>
          <p:nvPr/>
        </p:nvSpPr>
        <p:spPr bwMode="auto">
          <a:xfrm>
            <a:off x="6078828" y="2265072"/>
            <a:ext cx="5409127" cy="3543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000" b="1" i="0" u="none" strike="noStrike" cap="none" normalizeH="0" baseline="0" dirty="0" err="1" smtClean="0">
                <a:ln>
                  <a:noFill/>
                </a:ln>
                <a:solidFill>
                  <a:schemeClr val="tx1"/>
                </a:solidFill>
                <a:effectLst/>
              </a:rPr>
              <a:t>Çok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küçük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bir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bakır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parçasında</a:t>
            </a:r>
            <a:r>
              <a:rPr kumimoji="0" lang="en-US" altLang="tr-TR" sz="2000" b="1" i="0" u="none" strike="noStrike" cap="none" normalizeH="0" baseline="0" dirty="0" smtClean="0">
                <a:ln>
                  <a:noFill/>
                </a:ln>
                <a:solidFill>
                  <a:schemeClr val="tx1"/>
                </a:solidFill>
                <a:effectLst/>
              </a:rPr>
              <a:t> bile her </a:t>
            </a:r>
            <a:r>
              <a:rPr kumimoji="0" lang="en-US" altLang="tr-TR" sz="2000" b="1" i="0" u="none" strike="noStrike" cap="none" normalizeH="0" baseline="0" dirty="0" err="1" smtClean="0">
                <a:ln>
                  <a:noFill/>
                </a:ln>
                <a:solidFill>
                  <a:schemeClr val="tx1"/>
                </a:solidFill>
                <a:effectLst/>
              </a:rPr>
              <a:t>biri</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sahip</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milyarlarca</a:t>
            </a:r>
            <a:r>
              <a:rPr kumimoji="0" lang="en-US" altLang="tr-TR" sz="2000" b="1" i="0" u="none" strike="noStrike" cap="none" normalizeH="0" baseline="0" dirty="0" smtClean="0">
                <a:ln>
                  <a:noFill/>
                </a:ln>
                <a:solidFill>
                  <a:schemeClr val="tx1"/>
                </a:solidFill>
                <a:effectLst/>
              </a:rPr>
              <a:t> atom </a:t>
            </a:r>
            <a:r>
              <a:rPr kumimoji="0" lang="en-US" altLang="tr-TR" sz="2000" b="1" i="0" u="none" strike="noStrike" cap="none" normalizeH="0" baseline="0" dirty="0" err="1" smtClean="0">
                <a:ln>
                  <a:noFill/>
                </a:ln>
                <a:solidFill>
                  <a:schemeClr val="tx1"/>
                </a:solidFill>
                <a:effectLst/>
              </a:rPr>
              <a:t>vardır</a:t>
            </a:r>
            <a:r>
              <a:rPr kumimoji="0" lang="en-US" altLang="tr-TR" sz="2000" b="1"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000" b="1" i="0" u="none" strike="noStrike" cap="none" normalizeH="0" baseline="0" dirty="0" smtClean="0">
                <a:ln>
                  <a:noFill/>
                </a:ln>
                <a:solidFill>
                  <a:schemeClr val="tx1"/>
                </a:solidFill>
                <a:effectLst/>
              </a:rPr>
              <a:t>Bu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elektronlar</a:t>
            </a:r>
            <a:r>
              <a:rPr kumimoji="0" lang="en-US" altLang="tr-TR" sz="2000" b="1" i="0" u="none" strike="noStrike" cap="none" normalizeH="0" baseline="0" dirty="0" smtClean="0">
                <a:ln>
                  <a:noFill/>
                </a:ln>
                <a:solidFill>
                  <a:schemeClr val="tx1"/>
                </a:solidFill>
                <a:effectLst/>
              </a:rPr>
              <a:t>, atom </a:t>
            </a:r>
            <a:r>
              <a:rPr kumimoji="0" lang="en-US" altLang="tr-TR" sz="2000" b="1" i="0" u="none" strike="noStrike" cap="none" normalizeH="0" baseline="0" dirty="0" err="1" smtClean="0">
                <a:ln>
                  <a:noFill/>
                </a:ln>
                <a:solidFill>
                  <a:schemeClr val="tx1"/>
                </a:solidFill>
                <a:effectLst/>
              </a:rPr>
              <a:t>çekirdeğine</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zayıf</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olarak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bağlıdır</a:t>
            </a:r>
            <a:r>
              <a:rPr kumimoji="0" lang="en-US" altLang="tr-TR" sz="2000" b="1"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000" b="1" i="0" u="none" strike="noStrike" cap="none" normalizeH="0" baseline="0" dirty="0" smtClean="0">
                <a:ln>
                  <a:noFill/>
                </a:ln>
                <a:solidFill>
                  <a:schemeClr val="tx1"/>
                </a:solidFill>
                <a:effectLst/>
              </a:rPr>
              <a:t>Bu </a:t>
            </a:r>
            <a:r>
              <a:rPr kumimoji="0" lang="en-US" altLang="tr-TR" sz="2000" b="1" i="0" u="none" strike="noStrike" cap="none" normalizeH="0" baseline="0" dirty="0" err="1" smtClean="0">
                <a:ln>
                  <a:noFill/>
                </a:ln>
                <a:solidFill>
                  <a:schemeClr val="tx1"/>
                </a:solidFill>
                <a:effectLst/>
              </a:rPr>
              <a:t>nedenle</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elektronları</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bulundukları</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yörüngeden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koparmak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kolaydır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Bir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bakır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iletken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uçlarına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gerilim</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uygulanırsa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iletkendeki</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milyarlarca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kendi</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atomlarından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kopacak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ve</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gerilim</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kaynağının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pozitif</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ucuna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doğru</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hareket</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edecektir</a:t>
            </a:r>
            <a:r>
              <a:rPr kumimoji="0" lang="en-US" altLang="tr-TR" sz="2000" b="1" i="0" u="none" strike="noStrike" cap="none" normalizeH="0" baseline="0" dirty="0" smtClean="0">
                <a:ln>
                  <a:noFill/>
                </a:ln>
                <a:solidFill>
                  <a:schemeClr val="tx1"/>
                </a:solidFill>
                <a:effectLst/>
              </a:rPr>
              <a:t>.</a:t>
            </a:r>
            <a:endParaRPr kumimoji="0" lang="tr-TR" altLang="tr-TR" sz="2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4569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1" y="347730"/>
            <a:ext cx="10998557" cy="4062651"/>
          </a:xfrm>
          <a:prstGeom prst="rect">
            <a:avLst/>
          </a:prstGeom>
          <a:noFill/>
        </p:spPr>
        <p:txBody>
          <a:bodyPr wrap="square" rtlCol="0">
            <a:spAutoFit/>
          </a:bodyPr>
          <a:lstStyle/>
          <a:p>
            <a:pPr algn="just"/>
            <a:r>
              <a:rPr lang="en-US" sz="2400" dirty="0"/>
              <a:t>Bu </a:t>
            </a:r>
            <a:r>
              <a:rPr lang="en-US" sz="2400" dirty="0" err="1"/>
              <a:t>nedenle</a:t>
            </a:r>
            <a:r>
              <a:rPr lang="en-US" sz="2400" dirty="0"/>
              <a:t>, </a:t>
            </a:r>
            <a:r>
              <a:rPr lang="en-US" sz="2400" dirty="0" err="1"/>
              <a:t>bakır</a:t>
            </a:r>
            <a:r>
              <a:rPr lang="en-US" sz="2400" dirty="0"/>
              <a:t> </a:t>
            </a:r>
            <a:r>
              <a:rPr lang="en-US" sz="2400" dirty="0" err="1"/>
              <a:t>çok</a:t>
            </a:r>
            <a:r>
              <a:rPr lang="en-US" sz="2400" dirty="0"/>
              <a:t> </a:t>
            </a:r>
            <a:r>
              <a:rPr lang="en-US" sz="2400" dirty="0" err="1"/>
              <a:t>iyi</a:t>
            </a:r>
            <a:r>
              <a:rPr lang="en-US" sz="2400" dirty="0"/>
              <a:t> </a:t>
            </a:r>
            <a:r>
              <a:rPr lang="en-US" sz="2400" dirty="0" err="1"/>
              <a:t>bir</a:t>
            </a:r>
            <a:r>
              <a:rPr lang="en-US" sz="2400" dirty="0"/>
              <a:t> </a:t>
            </a:r>
            <a:r>
              <a:rPr lang="en-US" sz="2400" dirty="0" err="1"/>
              <a:t>iletkendir</a:t>
            </a:r>
            <a:r>
              <a:rPr lang="en-US" sz="2400" dirty="0"/>
              <a:t> </a:t>
            </a:r>
            <a:r>
              <a:rPr lang="en-US" sz="2400" dirty="0" err="1"/>
              <a:t>ve</a:t>
            </a:r>
            <a:r>
              <a:rPr lang="en-US" sz="2400" dirty="0"/>
              <a:t> </a:t>
            </a:r>
            <a:r>
              <a:rPr lang="en-US" sz="2400" dirty="0" err="1"/>
              <a:t>direnci</a:t>
            </a:r>
            <a:r>
              <a:rPr lang="en-US" sz="2400" dirty="0"/>
              <a:t> </a:t>
            </a:r>
            <a:r>
              <a:rPr lang="en-US" sz="2400" dirty="0" err="1"/>
              <a:t>çok</a:t>
            </a:r>
            <a:r>
              <a:rPr lang="en-US" sz="2400" dirty="0"/>
              <a:t> </a:t>
            </a:r>
            <a:r>
              <a:rPr lang="en-US" sz="2400" dirty="0" err="1"/>
              <a:t>düşüktür</a:t>
            </a:r>
            <a:r>
              <a:rPr lang="en-US" sz="2400" dirty="0"/>
              <a:t>. </a:t>
            </a:r>
            <a:r>
              <a:rPr lang="en-US" sz="2400" dirty="0" err="1"/>
              <a:t>Bakır</a:t>
            </a:r>
            <a:r>
              <a:rPr lang="en-US" sz="2400" dirty="0"/>
              <a:t> en </a:t>
            </a:r>
            <a:r>
              <a:rPr lang="en-US" sz="2400" dirty="0" err="1"/>
              <a:t>yaygın</a:t>
            </a:r>
            <a:r>
              <a:rPr lang="en-US" sz="2400" dirty="0"/>
              <a:t> </a:t>
            </a:r>
            <a:r>
              <a:rPr lang="en-US" sz="2400" dirty="0" err="1"/>
              <a:t>olarak</a:t>
            </a:r>
            <a:r>
              <a:rPr lang="en-US" sz="2400" dirty="0"/>
              <a:t> </a:t>
            </a:r>
            <a:r>
              <a:rPr lang="en-US" sz="2400" dirty="0" err="1"/>
              <a:t>kullanılan</a:t>
            </a:r>
            <a:r>
              <a:rPr lang="en-US" sz="2400" dirty="0"/>
              <a:t> </a:t>
            </a:r>
            <a:r>
              <a:rPr lang="en-US" sz="2400" dirty="0" err="1"/>
              <a:t>iletkendir</a:t>
            </a:r>
            <a:r>
              <a:rPr lang="en-US" sz="2400" dirty="0"/>
              <a:t>. </a:t>
            </a:r>
            <a:r>
              <a:rPr lang="en-US" sz="2400" dirty="0" err="1"/>
              <a:t>Elektrik</a:t>
            </a:r>
            <a:r>
              <a:rPr lang="en-US" sz="2400" dirty="0"/>
              <a:t> </a:t>
            </a:r>
            <a:r>
              <a:rPr lang="en-US" sz="2400" dirty="0" err="1"/>
              <a:t>ve</a:t>
            </a:r>
            <a:r>
              <a:rPr lang="en-US" sz="2400" dirty="0"/>
              <a:t> </a:t>
            </a:r>
            <a:r>
              <a:rPr lang="en-US" sz="2400" dirty="0" err="1"/>
              <a:t>elektronik</a:t>
            </a:r>
            <a:r>
              <a:rPr lang="en-US" sz="2400" dirty="0"/>
              <a:t> </a:t>
            </a:r>
            <a:r>
              <a:rPr lang="en-US" sz="2400" dirty="0" err="1"/>
              <a:t>devrelerinin</a:t>
            </a:r>
            <a:r>
              <a:rPr lang="en-US" sz="2400" dirty="0"/>
              <a:t> </a:t>
            </a:r>
            <a:r>
              <a:rPr lang="en-US" sz="2400" dirty="0" err="1"/>
              <a:t>pek</a:t>
            </a:r>
            <a:r>
              <a:rPr lang="en-US" sz="2400" dirty="0"/>
              <a:t> </a:t>
            </a:r>
            <a:r>
              <a:rPr lang="en-US" sz="2400" dirty="0" err="1"/>
              <a:t>çoğunda</a:t>
            </a:r>
            <a:r>
              <a:rPr lang="en-US" sz="2400" dirty="0"/>
              <a:t>, </a:t>
            </a:r>
            <a:r>
              <a:rPr lang="en-US" sz="2400" dirty="0" err="1"/>
              <a:t>iletken</a:t>
            </a:r>
            <a:r>
              <a:rPr lang="en-US" sz="2400" dirty="0"/>
              <a:t> </a:t>
            </a:r>
            <a:r>
              <a:rPr lang="en-US" sz="2400" dirty="0" err="1"/>
              <a:t>olarak</a:t>
            </a:r>
            <a:r>
              <a:rPr lang="en-US" sz="2400" dirty="0"/>
              <a:t> </a:t>
            </a:r>
            <a:r>
              <a:rPr lang="en-US" sz="2400" dirty="0" err="1"/>
              <a:t>bakır</a:t>
            </a:r>
            <a:r>
              <a:rPr lang="en-US" sz="2400" dirty="0"/>
              <a:t> </a:t>
            </a:r>
            <a:r>
              <a:rPr lang="en-US" sz="2400" dirty="0" err="1"/>
              <a:t>kullanılır</a:t>
            </a:r>
            <a:r>
              <a:rPr lang="en-US" sz="2400" dirty="0"/>
              <a:t>. </a:t>
            </a:r>
            <a:r>
              <a:rPr lang="en-US" sz="2400" dirty="0" err="1"/>
              <a:t>Baskılı</a:t>
            </a:r>
            <a:r>
              <a:rPr lang="en-US" sz="2400" dirty="0"/>
              <a:t> </a:t>
            </a:r>
            <a:r>
              <a:rPr lang="en-US" sz="2400" dirty="0" err="1"/>
              <a:t>devrelerde</a:t>
            </a:r>
            <a:r>
              <a:rPr lang="en-US" sz="2400" dirty="0"/>
              <a:t> de </a:t>
            </a:r>
            <a:r>
              <a:rPr lang="en-US" sz="2400" dirty="0" err="1"/>
              <a:t>iletken</a:t>
            </a:r>
            <a:r>
              <a:rPr lang="en-US" sz="2400" dirty="0"/>
              <a:t> </a:t>
            </a:r>
            <a:r>
              <a:rPr lang="en-US" sz="2400" dirty="0" err="1"/>
              <a:t>yollar</a:t>
            </a:r>
            <a:r>
              <a:rPr lang="en-US" sz="2400" dirty="0"/>
              <a:t> </a:t>
            </a:r>
            <a:r>
              <a:rPr lang="en-US" sz="2400" dirty="0" err="1"/>
              <a:t>bakırdır</a:t>
            </a:r>
            <a:r>
              <a:rPr lang="en-US" sz="2400" dirty="0"/>
              <a:t>. </a:t>
            </a:r>
            <a:r>
              <a:rPr lang="en-US" sz="2400" dirty="0" err="1"/>
              <a:t>İyi</a:t>
            </a:r>
            <a:r>
              <a:rPr lang="en-US" sz="2400" dirty="0"/>
              <a:t> </a:t>
            </a:r>
            <a:r>
              <a:rPr lang="en-US" sz="2400" dirty="0" err="1"/>
              <a:t>bir</a:t>
            </a:r>
            <a:r>
              <a:rPr lang="en-US" sz="2400" dirty="0"/>
              <a:t> </a:t>
            </a:r>
            <a:r>
              <a:rPr lang="en-US" sz="2400" dirty="0" err="1"/>
              <a:t>iletken</a:t>
            </a:r>
            <a:r>
              <a:rPr lang="en-US" sz="2400" dirty="0"/>
              <a:t> </a:t>
            </a:r>
            <a:r>
              <a:rPr lang="en-US" sz="2400" dirty="0" err="1"/>
              <a:t>oluşu</a:t>
            </a:r>
            <a:r>
              <a:rPr lang="en-US" sz="2400" dirty="0"/>
              <a:t>, </a:t>
            </a:r>
            <a:r>
              <a:rPr lang="en-US" sz="2400" dirty="0" err="1"/>
              <a:t>ucuzluğu</a:t>
            </a:r>
            <a:r>
              <a:rPr lang="en-US" sz="2400" dirty="0"/>
              <a:t> </a:t>
            </a:r>
            <a:r>
              <a:rPr lang="en-US" sz="2400" dirty="0" err="1"/>
              <a:t>ve</a:t>
            </a:r>
            <a:r>
              <a:rPr lang="en-US" sz="2400" dirty="0"/>
              <a:t> </a:t>
            </a:r>
            <a:r>
              <a:rPr lang="en-US" sz="2400" dirty="0" err="1"/>
              <a:t>kolay</a:t>
            </a:r>
            <a:r>
              <a:rPr lang="en-US" sz="2400" dirty="0"/>
              <a:t> </a:t>
            </a:r>
            <a:r>
              <a:rPr lang="en-US" sz="2400" dirty="0" err="1"/>
              <a:t>lehimlenebilmesi</a:t>
            </a:r>
            <a:r>
              <a:rPr lang="en-US" sz="2400" dirty="0"/>
              <a:t>, </a:t>
            </a:r>
            <a:r>
              <a:rPr lang="en-US" sz="2400" dirty="0" err="1"/>
              <a:t>bakırı</a:t>
            </a:r>
            <a:r>
              <a:rPr lang="en-US" sz="2400" dirty="0"/>
              <a:t> </a:t>
            </a:r>
            <a:r>
              <a:rPr lang="en-US" sz="2400" dirty="0" err="1"/>
              <a:t>tercih</a:t>
            </a:r>
            <a:r>
              <a:rPr lang="en-US" sz="2400" dirty="0"/>
              <a:t> </a:t>
            </a:r>
            <a:r>
              <a:rPr lang="en-US" sz="2400" dirty="0" err="1"/>
              <a:t>edilen</a:t>
            </a:r>
            <a:r>
              <a:rPr lang="en-US" sz="2400" dirty="0"/>
              <a:t> </a:t>
            </a:r>
            <a:r>
              <a:rPr lang="en-US" sz="2400" dirty="0" err="1"/>
              <a:t>bir</a:t>
            </a:r>
            <a:r>
              <a:rPr lang="en-US" sz="2400" dirty="0"/>
              <a:t> </a:t>
            </a:r>
            <a:r>
              <a:rPr lang="en-US" sz="2400" dirty="0" err="1"/>
              <a:t>iletken</a:t>
            </a:r>
            <a:r>
              <a:rPr lang="en-US" sz="2400" dirty="0"/>
              <a:t> </a:t>
            </a:r>
            <a:r>
              <a:rPr lang="en-US" sz="2400" dirty="0" err="1"/>
              <a:t>haline</a:t>
            </a:r>
            <a:r>
              <a:rPr lang="en-US" sz="2400" dirty="0"/>
              <a:t> </a:t>
            </a:r>
            <a:r>
              <a:rPr lang="en-US" sz="2400" dirty="0" err="1"/>
              <a:t>getirmiştir</a:t>
            </a:r>
            <a:r>
              <a:rPr lang="en-US" sz="2400" dirty="0" smtClean="0"/>
              <a:t>.</a:t>
            </a:r>
            <a:endParaRPr lang="tr-TR" sz="2400" dirty="0" smtClean="0"/>
          </a:p>
          <a:p>
            <a:pPr algn="just"/>
            <a:endParaRPr lang="tr-TR" sz="2400" dirty="0"/>
          </a:p>
          <a:p>
            <a:pPr algn="just"/>
            <a:r>
              <a:rPr lang="en-US" sz="2400" dirty="0" err="1"/>
              <a:t>Gümüş,direnci</a:t>
            </a:r>
            <a:r>
              <a:rPr lang="en-US" sz="2400" dirty="0"/>
              <a:t> en </a:t>
            </a:r>
            <a:r>
              <a:rPr lang="en-US" sz="2400" dirty="0" err="1"/>
              <a:t>düşük</a:t>
            </a:r>
            <a:r>
              <a:rPr lang="en-US" sz="2400" dirty="0"/>
              <a:t> </a:t>
            </a:r>
            <a:r>
              <a:rPr lang="en-US" sz="2400" dirty="0" err="1"/>
              <a:t>olan</a:t>
            </a:r>
            <a:r>
              <a:rPr lang="en-US" sz="2400" dirty="0"/>
              <a:t> </a:t>
            </a:r>
            <a:r>
              <a:rPr lang="en-US" sz="2400" dirty="0" err="1"/>
              <a:t>iletkendir</a:t>
            </a:r>
            <a:r>
              <a:rPr lang="en-US" sz="2400" dirty="0"/>
              <a:t>. </a:t>
            </a:r>
            <a:r>
              <a:rPr lang="en-US" sz="2400" dirty="0" err="1"/>
              <a:t>Ayrıca</a:t>
            </a:r>
            <a:r>
              <a:rPr lang="en-US" sz="2400" dirty="0"/>
              <a:t> </a:t>
            </a:r>
            <a:r>
              <a:rPr lang="en-US" sz="2400" dirty="0" err="1"/>
              <a:t>lehimlemesi</a:t>
            </a:r>
            <a:r>
              <a:rPr lang="en-US" sz="2400" dirty="0"/>
              <a:t> de </a:t>
            </a:r>
            <a:r>
              <a:rPr lang="en-US" sz="2400" dirty="0" err="1"/>
              <a:t>kolaydır</a:t>
            </a:r>
            <a:r>
              <a:rPr lang="en-US" sz="2400" dirty="0"/>
              <a:t>. </a:t>
            </a:r>
            <a:r>
              <a:rPr lang="en-US" sz="2400" dirty="0" err="1"/>
              <a:t>Bakıra</a:t>
            </a:r>
            <a:r>
              <a:rPr lang="en-US" sz="2400" dirty="0"/>
              <a:t> </a:t>
            </a:r>
            <a:r>
              <a:rPr lang="en-US" sz="2400" dirty="0" err="1"/>
              <a:t>oranla</a:t>
            </a:r>
            <a:r>
              <a:rPr lang="en-US" sz="2400" dirty="0"/>
              <a:t> </a:t>
            </a:r>
            <a:r>
              <a:rPr lang="en-US" sz="2400" dirty="0" err="1"/>
              <a:t>çok</a:t>
            </a:r>
            <a:r>
              <a:rPr lang="en-US" sz="2400" dirty="0"/>
              <a:t> </a:t>
            </a:r>
            <a:r>
              <a:rPr lang="en-US" sz="2400" dirty="0" err="1"/>
              <a:t>pahalı</a:t>
            </a:r>
            <a:r>
              <a:rPr lang="en-US" sz="2400" dirty="0"/>
              <a:t> </a:t>
            </a:r>
            <a:r>
              <a:rPr lang="en-US" sz="2400" dirty="0" err="1"/>
              <a:t>olması</a:t>
            </a:r>
            <a:r>
              <a:rPr lang="en-US" sz="2400" dirty="0"/>
              <a:t>, </a:t>
            </a:r>
            <a:r>
              <a:rPr lang="en-US" sz="2400" dirty="0" err="1"/>
              <a:t>yaygın</a:t>
            </a:r>
            <a:r>
              <a:rPr lang="en-US" sz="2400" dirty="0"/>
              <a:t> </a:t>
            </a:r>
            <a:r>
              <a:rPr lang="en-US" sz="2400" dirty="0" err="1"/>
              <a:t>olarak</a:t>
            </a:r>
            <a:r>
              <a:rPr lang="en-US" sz="2400" dirty="0"/>
              <a:t> </a:t>
            </a:r>
            <a:r>
              <a:rPr lang="en-US" sz="2400" dirty="0" err="1"/>
              <a:t>kullanılmamasının</a:t>
            </a:r>
            <a:r>
              <a:rPr lang="en-US" sz="2400" dirty="0"/>
              <a:t> en </a:t>
            </a:r>
            <a:r>
              <a:rPr lang="en-US" sz="2400" dirty="0" err="1"/>
              <a:t>büyük</a:t>
            </a:r>
            <a:r>
              <a:rPr lang="en-US" sz="2400" dirty="0"/>
              <a:t> </a:t>
            </a:r>
            <a:r>
              <a:rPr lang="en-US" sz="2400" dirty="0" err="1"/>
              <a:t>sebebidir</a:t>
            </a:r>
            <a:r>
              <a:rPr lang="en-US" sz="2400" dirty="0"/>
              <a:t>. </a:t>
            </a:r>
            <a:r>
              <a:rPr lang="en-US" sz="2400" dirty="0" err="1"/>
              <a:t>Bununla</a:t>
            </a:r>
            <a:r>
              <a:rPr lang="en-US" sz="2400" dirty="0"/>
              <a:t> </a:t>
            </a:r>
            <a:r>
              <a:rPr lang="en-US" sz="2400" dirty="0" err="1"/>
              <a:t>birlikte</a:t>
            </a:r>
            <a:r>
              <a:rPr lang="en-US" sz="2400" dirty="0"/>
              <a:t>, </a:t>
            </a:r>
            <a:r>
              <a:rPr lang="en-US" sz="2400" dirty="0" err="1"/>
              <a:t>çok</a:t>
            </a:r>
            <a:r>
              <a:rPr lang="en-US" sz="2400" dirty="0"/>
              <a:t> </a:t>
            </a:r>
            <a:r>
              <a:rPr lang="en-US" sz="2400" dirty="0" err="1"/>
              <a:t>hassas</a:t>
            </a:r>
            <a:r>
              <a:rPr lang="en-US" sz="2400" dirty="0"/>
              <a:t> </a:t>
            </a:r>
            <a:r>
              <a:rPr lang="en-US" sz="2400" dirty="0" err="1"/>
              <a:t>bazı</a:t>
            </a:r>
            <a:r>
              <a:rPr lang="en-US" sz="2400" dirty="0"/>
              <a:t> </a:t>
            </a:r>
            <a:r>
              <a:rPr lang="en-US" sz="2400" dirty="0" err="1"/>
              <a:t>elektronik</a:t>
            </a:r>
            <a:r>
              <a:rPr lang="en-US" sz="2400" dirty="0"/>
              <a:t> </a:t>
            </a:r>
            <a:r>
              <a:rPr lang="en-US" sz="2400" dirty="0" err="1"/>
              <a:t>devrelerde</a:t>
            </a:r>
            <a:r>
              <a:rPr lang="en-US" sz="2400" dirty="0"/>
              <a:t>, </a:t>
            </a:r>
            <a:r>
              <a:rPr lang="en-US" sz="2400" dirty="0" err="1"/>
              <a:t>gümüş</a:t>
            </a:r>
            <a:r>
              <a:rPr lang="en-US" sz="2400" dirty="0"/>
              <a:t> </a:t>
            </a:r>
            <a:r>
              <a:rPr lang="en-US" sz="2400" dirty="0" err="1"/>
              <a:t>iletken</a:t>
            </a:r>
            <a:r>
              <a:rPr lang="en-US" sz="2400" dirty="0"/>
              <a:t> </a:t>
            </a:r>
            <a:r>
              <a:rPr lang="en-US" sz="2400" dirty="0" err="1"/>
              <a:t>olarak</a:t>
            </a:r>
            <a:r>
              <a:rPr lang="en-US" sz="2400" dirty="0"/>
              <a:t> </a:t>
            </a:r>
            <a:r>
              <a:rPr lang="en-US" sz="2400" dirty="0" err="1"/>
              <a:t>kullanılmaktadır</a:t>
            </a:r>
            <a:r>
              <a:rPr lang="en-US" sz="2400" dirty="0"/>
              <a:t>. </a:t>
            </a:r>
            <a:r>
              <a:rPr lang="en-US" sz="2400" dirty="0" err="1"/>
              <a:t>Altın</a:t>
            </a:r>
            <a:r>
              <a:rPr lang="en-US" sz="2400" dirty="0"/>
              <a:t> da </a:t>
            </a:r>
            <a:r>
              <a:rPr lang="en-US" sz="2400" dirty="0" err="1"/>
              <a:t>iyi</a:t>
            </a:r>
            <a:r>
              <a:rPr lang="en-US" sz="2400" dirty="0"/>
              <a:t> </a:t>
            </a:r>
            <a:r>
              <a:rPr lang="en-US" sz="2400" dirty="0" err="1"/>
              <a:t>bir</a:t>
            </a:r>
            <a:r>
              <a:rPr lang="en-US" sz="2400" dirty="0"/>
              <a:t> </a:t>
            </a:r>
            <a:r>
              <a:rPr lang="en-US" sz="2400" dirty="0" err="1"/>
              <a:t>iletkendir</a:t>
            </a:r>
            <a:r>
              <a:rPr lang="en-US" sz="2400" dirty="0"/>
              <a:t> </a:t>
            </a:r>
            <a:r>
              <a:rPr lang="en-US" sz="2400" dirty="0" err="1"/>
              <a:t>ve</a:t>
            </a:r>
            <a:r>
              <a:rPr lang="en-US" sz="2400" dirty="0"/>
              <a:t> </a:t>
            </a:r>
            <a:r>
              <a:rPr lang="en-US" sz="2400" dirty="0" err="1"/>
              <a:t>bakır</a:t>
            </a:r>
            <a:r>
              <a:rPr lang="en-US" sz="2400" dirty="0"/>
              <a:t> </a:t>
            </a:r>
            <a:r>
              <a:rPr lang="en-US" sz="2400" dirty="0" err="1"/>
              <a:t>ile</a:t>
            </a:r>
            <a:r>
              <a:rPr lang="en-US" sz="2400" dirty="0"/>
              <a:t> </a:t>
            </a:r>
            <a:r>
              <a:rPr lang="en-US" sz="2400" dirty="0" err="1"/>
              <a:t>gümüşe</a:t>
            </a:r>
            <a:r>
              <a:rPr lang="en-US" sz="2400" dirty="0"/>
              <a:t> </a:t>
            </a:r>
            <a:r>
              <a:rPr lang="en-US" sz="2400" dirty="0" err="1"/>
              <a:t>nazaran</a:t>
            </a:r>
            <a:r>
              <a:rPr lang="en-US" sz="2400" dirty="0"/>
              <a:t> </a:t>
            </a:r>
            <a:r>
              <a:rPr lang="en-US" sz="2400" dirty="0" err="1"/>
              <a:t>paslanması</a:t>
            </a:r>
            <a:r>
              <a:rPr lang="en-US" sz="2400" dirty="0"/>
              <a:t> </a:t>
            </a:r>
            <a:r>
              <a:rPr lang="en-US" sz="2400" dirty="0" err="1"/>
              <a:t>daha</a:t>
            </a:r>
            <a:r>
              <a:rPr lang="en-US" sz="2400" dirty="0"/>
              <a:t> </a:t>
            </a:r>
            <a:r>
              <a:rPr lang="en-US" sz="2400" dirty="0" err="1"/>
              <a:t>azdır</a:t>
            </a:r>
            <a:r>
              <a:rPr lang="en-US" sz="2400" dirty="0"/>
              <a:t>. Bu </a:t>
            </a:r>
            <a:r>
              <a:rPr lang="en-US" sz="2400" dirty="0" err="1"/>
              <a:t>nedenle</a:t>
            </a:r>
            <a:r>
              <a:rPr lang="en-US" sz="2400" dirty="0"/>
              <a:t> </a:t>
            </a:r>
            <a:r>
              <a:rPr lang="en-US" sz="2400" dirty="0" err="1"/>
              <a:t>hareketli</a:t>
            </a:r>
            <a:r>
              <a:rPr lang="en-US" sz="2400" dirty="0"/>
              <a:t> </a:t>
            </a:r>
            <a:r>
              <a:rPr lang="en-US" sz="2400" dirty="0" err="1"/>
              <a:t>kontaklarda</a:t>
            </a:r>
            <a:r>
              <a:rPr lang="en-US" sz="2400" dirty="0"/>
              <a:t> </a:t>
            </a:r>
            <a:r>
              <a:rPr lang="en-US" sz="2400" dirty="0" err="1"/>
              <a:t>altın</a:t>
            </a:r>
            <a:r>
              <a:rPr lang="en-US" sz="2400" dirty="0"/>
              <a:t> </a:t>
            </a:r>
            <a:r>
              <a:rPr lang="en-US" sz="2400" dirty="0" err="1"/>
              <a:t>kaplama</a:t>
            </a:r>
            <a:r>
              <a:rPr lang="en-US" sz="2400" dirty="0"/>
              <a:t> </a:t>
            </a:r>
            <a:r>
              <a:rPr lang="en-US" sz="2400" dirty="0" err="1"/>
              <a:t>kullanılmaktadır</a:t>
            </a:r>
            <a:r>
              <a:rPr lang="en-US" sz="2400" dirty="0"/>
              <a:t>.</a:t>
            </a:r>
            <a:endParaRPr lang="tr-TR" sz="2400" dirty="0"/>
          </a:p>
          <a:p>
            <a:endParaRPr lang="tr-TR" dirty="0"/>
          </a:p>
        </p:txBody>
      </p:sp>
    </p:spTree>
    <p:extLst>
      <p:ext uri="{BB962C8B-B14F-4D97-AF65-F5344CB8AC3E}">
        <p14:creationId xmlns:p14="http://schemas.microsoft.com/office/powerpoint/2010/main" val="310181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76" y="218941"/>
            <a:ext cx="10740980" cy="5909310"/>
          </a:xfrm>
          <a:prstGeom prst="rect">
            <a:avLst/>
          </a:prstGeom>
          <a:noFill/>
        </p:spPr>
        <p:txBody>
          <a:bodyPr wrap="square" rtlCol="0">
            <a:spAutoFit/>
          </a:bodyPr>
          <a:lstStyle/>
          <a:p>
            <a:r>
              <a:rPr lang="tr-TR" sz="2400" b="1" dirty="0"/>
              <a:t>İletkenlerin başlıca özellikleri</a:t>
            </a:r>
            <a:r>
              <a:rPr lang="tr-TR" b="1" dirty="0" smtClean="0"/>
              <a:t>:</a:t>
            </a:r>
          </a:p>
          <a:p>
            <a:endParaRPr lang="tr-TR" b="1" dirty="0"/>
          </a:p>
          <a:p>
            <a:pPr marL="285750" indent="-285750">
              <a:buFont typeface="Arial" panose="020B0604020202020204" pitchFamily="34" charset="0"/>
              <a:buChar char="•"/>
            </a:pPr>
            <a:r>
              <a:rPr lang="tr-TR" sz="2400" dirty="0" smtClean="0"/>
              <a:t>Elektrik </a:t>
            </a:r>
            <a:r>
              <a:rPr lang="tr-TR" sz="2400" dirty="0"/>
              <a:t>akımını iyi iletirler.</a:t>
            </a:r>
          </a:p>
          <a:p>
            <a:pPr marL="285750" indent="-285750">
              <a:buFont typeface="Arial" panose="020B0604020202020204" pitchFamily="34" charset="0"/>
              <a:buChar char="•"/>
            </a:pPr>
            <a:r>
              <a:rPr lang="tr-TR" sz="2400" dirty="0" smtClean="0"/>
              <a:t>Atomların </a:t>
            </a:r>
            <a:r>
              <a:rPr lang="tr-TR" sz="2400" dirty="0"/>
              <a:t>dış yörüngesindeki elektronlar atoma zayıf olarak bağlıdır. Isı, ışık ve</a:t>
            </a:r>
          </a:p>
          <a:p>
            <a:r>
              <a:rPr lang="tr-TR" sz="2400" dirty="0"/>
              <a:t> </a:t>
            </a:r>
            <a:r>
              <a:rPr lang="tr-TR" sz="2400" dirty="0" smtClean="0"/>
              <a:t>     elektriksel </a:t>
            </a:r>
            <a:r>
              <a:rPr lang="tr-TR" sz="2400" dirty="0"/>
              <a:t>etki altında kolaylıkla atomdan ayrılırlar.</a:t>
            </a:r>
          </a:p>
          <a:p>
            <a:pPr marL="285750" indent="-285750">
              <a:buFont typeface="Arial" panose="020B0604020202020204" pitchFamily="34" charset="0"/>
              <a:buChar char="•"/>
            </a:pPr>
            <a:r>
              <a:rPr lang="tr-TR" sz="2400" dirty="0" smtClean="0"/>
              <a:t>Dış </a:t>
            </a:r>
            <a:r>
              <a:rPr lang="tr-TR" sz="2400" dirty="0"/>
              <a:t>yörüngedeki elektronlara </a:t>
            </a:r>
            <a:r>
              <a:rPr lang="tr-TR" sz="2400" b="1" dirty="0"/>
              <a:t>Valans Elektron </a:t>
            </a:r>
            <a:r>
              <a:rPr lang="tr-TR" sz="2400" dirty="0"/>
              <a:t>denir.</a:t>
            </a:r>
          </a:p>
          <a:p>
            <a:pPr marL="285750" indent="-285750">
              <a:buFont typeface="Arial" panose="020B0604020202020204" pitchFamily="34" charset="0"/>
              <a:buChar char="•"/>
            </a:pPr>
            <a:r>
              <a:rPr lang="tr-TR" sz="2400" dirty="0" smtClean="0"/>
              <a:t>Metaller</a:t>
            </a:r>
            <a:r>
              <a:rPr lang="tr-TR" sz="2400" dirty="0"/>
              <a:t>, bazı sıvı ve gazlar iletken olarak kullanılır.</a:t>
            </a:r>
          </a:p>
          <a:p>
            <a:pPr marL="285750" indent="-285750">
              <a:buFont typeface="Arial" panose="020B0604020202020204" pitchFamily="34" charset="0"/>
              <a:buChar char="•"/>
            </a:pPr>
            <a:r>
              <a:rPr lang="tr-TR" sz="2400" dirty="0" smtClean="0"/>
              <a:t>Metaller</a:t>
            </a:r>
            <a:r>
              <a:rPr lang="tr-TR" sz="2400" dirty="0"/>
              <a:t>, sıvı ve gazlara göre daha iyi iletkendir.</a:t>
            </a:r>
          </a:p>
          <a:p>
            <a:pPr marL="285750" indent="-285750">
              <a:buFont typeface="Arial" panose="020B0604020202020204" pitchFamily="34" charset="0"/>
              <a:buChar char="•"/>
            </a:pPr>
            <a:r>
              <a:rPr lang="tr-TR" sz="2400" dirty="0" smtClean="0"/>
              <a:t>Metaller </a:t>
            </a:r>
            <a:r>
              <a:rPr lang="tr-TR" sz="2400" dirty="0"/>
              <a:t>de, iyi iletken ve kötü iletken olarak kendi aralarında gruplara ayrılır.</a:t>
            </a:r>
          </a:p>
          <a:p>
            <a:pPr marL="285750" indent="-285750">
              <a:buFont typeface="Arial" panose="020B0604020202020204" pitchFamily="34" charset="0"/>
              <a:buChar char="•"/>
            </a:pPr>
            <a:r>
              <a:rPr lang="tr-TR" sz="2400" dirty="0" smtClean="0"/>
              <a:t>Atomları </a:t>
            </a:r>
            <a:r>
              <a:rPr lang="tr-TR" sz="2400" dirty="0"/>
              <a:t>1 </a:t>
            </a:r>
            <a:r>
              <a:rPr lang="tr-TR" sz="2400" b="1" dirty="0"/>
              <a:t>valans elektronlu </a:t>
            </a:r>
            <a:r>
              <a:rPr lang="tr-TR" sz="2400" dirty="0"/>
              <a:t>olan metaller, </a:t>
            </a:r>
            <a:r>
              <a:rPr lang="tr-TR" sz="2400" b="1" dirty="0"/>
              <a:t>iyi iletkendir. </a:t>
            </a:r>
            <a:r>
              <a:rPr lang="tr-TR" sz="2400" dirty="0"/>
              <a:t>Buna örnek olarak,</a:t>
            </a:r>
          </a:p>
          <a:p>
            <a:r>
              <a:rPr lang="tr-TR" sz="2400" dirty="0" smtClean="0"/>
              <a:t>     altın</a:t>
            </a:r>
            <a:r>
              <a:rPr lang="tr-TR" sz="2400" dirty="0"/>
              <a:t>, gümüş, bakır gösterilebilir.</a:t>
            </a:r>
          </a:p>
          <a:p>
            <a:pPr marL="285750" indent="-285750">
              <a:buFont typeface="Arial" panose="020B0604020202020204" pitchFamily="34" charset="0"/>
              <a:buChar char="•"/>
            </a:pPr>
            <a:r>
              <a:rPr lang="tr-TR" sz="2400" b="1" dirty="0" smtClean="0"/>
              <a:t>Bakır </a:t>
            </a:r>
            <a:r>
              <a:rPr lang="tr-TR" sz="2400" dirty="0"/>
              <a:t>tam saf olarak elde edilmediğinden, altın ve gümüşe göre </a:t>
            </a:r>
            <a:r>
              <a:rPr lang="tr-TR" sz="2400" b="1" dirty="0"/>
              <a:t>biraz daha</a:t>
            </a:r>
          </a:p>
          <a:p>
            <a:r>
              <a:rPr lang="tr-TR" sz="2400" b="1" dirty="0" smtClean="0"/>
              <a:t>      kötü </a:t>
            </a:r>
            <a:r>
              <a:rPr lang="tr-TR" sz="2400" b="1" dirty="0"/>
              <a:t>iletken </a:t>
            </a:r>
            <a:r>
              <a:rPr lang="tr-TR" sz="2400" dirty="0"/>
              <a:t>olmasına rağmen, ucuz ve bol olduğundan, en çok kullanılan metaldir.</a:t>
            </a:r>
          </a:p>
          <a:p>
            <a:pPr marL="285750" indent="-285750">
              <a:buFont typeface="Arial" panose="020B0604020202020204" pitchFamily="34" charset="0"/>
              <a:buChar char="•"/>
            </a:pPr>
            <a:r>
              <a:rPr lang="tr-TR" sz="2400" dirty="0" smtClean="0"/>
              <a:t>Atomlarında </a:t>
            </a:r>
            <a:r>
              <a:rPr lang="tr-TR" sz="2400" dirty="0"/>
              <a:t>2 ve 3 valans elektronu olan demir (2 dış elektronlu) </a:t>
            </a:r>
            <a:r>
              <a:rPr lang="tr-TR" sz="2400" dirty="0" smtClean="0"/>
              <a:t>ve alüminyum </a:t>
            </a:r>
            <a:r>
              <a:rPr lang="tr-TR" sz="2400" dirty="0"/>
              <a:t>(3 dış elektronlu) iyi birer iletken olmamasına rağmen, ucuz ve </a:t>
            </a:r>
            <a:r>
              <a:rPr lang="tr-TR" sz="2400" dirty="0" smtClean="0"/>
              <a:t>bol olduğu </a:t>
            </a:r>
            <a:r>
              <a:rPr lang="tr-TR" sz="2400" dirty="0"/>
              <a:t>için geçmiş yıllarda kablo olarak kullanılmıştır.</a:t>
            </a:r>
          </a:p>
        </p:txBody>
      </p:sp>
    </p:spTree>
    <p:extLst>
      <p:ext uri="{BB962C8B-B14F-4D97-AF65-F5344CB8AC3E}">
        <p14:creationId xmlns:p14="http://schemas.microsoft.com/office/powerpoint/2010/main" val="2058639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095" y="845192"/>
            <a:ext cx="10663707" cy="3046988"/>
          </a:xfrm>
          <a:prstGeom prst="rect">
            <a:avLst/>
          </a:prstGeom>
          <a:noFill/>
        </p:spPr>
        <p:txBody>
          <a:bodyPr wrap="square" rtlCol="0">
            <a:spAutoFit/>
          </a:bodyPr>
          <a:lstStyle/>
          <a:p>
            <a:pPr algn="just"/>
            <a:r>
              <a:rPr lang="en-US" sz="2400" dirty="0" err="1"/>
              <a:t>Yalıtkanlar</a:t>
            </a:r>
            <a:r>
              <a:rPr lang="en-US" sz="2400" dirty="0"/>
              <a:t>, </a:t>
            </a:r>
            <a:r>
              <a:rPr lang="en-US" sz="2400" dirty="0" err="1"/>
              <a:t>elektrik</a:t>
            </a:r>
            <a:r>
              <a:rPr lang="en-US" sz="2400" dirty="0"/>
              <a:t> </a:t>
            </a:r>
            <a:r>
              <a:rPr lang="en-US" sz="2400" dirty="0" err="1"/>
              <a:t>akımını</a:t>
            </a:r>
            <a:r>
              <a:rPr lang="en-US" sz="2400" dirty="0"/>
              <a:t> </a:t>
            </a:r>
            <a:r>
              <a:rPr lang="en-US" sz="2400" dirty="0" err="1"/>
              <a:t>iletmeyen</a:t>
            </a:r>
            <a:r>
              <a:rPr lang="en-US" sz="2400" dirty="0"/>
              <a:t> </a:t>
            </a:r>
            <a:r>
              <a:rPr lang="en-US" sz="2400" dirty="0" err="1"/>
              <a:t>maddelerdir</a:t>
            </a:r>
            <a:r>
              <a:rPr lang="en-US" sz="2400" dirty="0"/>
              <a:t>. </a:t>
            </a:r>
            <a:r>
              <a:rPr lang="en-US" sz="2400" dirty="0" err="1"/>
              <a:t>Yalıtkanlara</a:t>
            </a:r>
            <a:r>
              <a:rPr lang="en-US" sz="2400" dirty="0"/>
              <a:t> </a:t>
            </a:r>
            <a:r>
              <a:rPr lang="en-US" sz="2400" dirty="0" err="1"/>
              <a:t>örnek</a:t>
            </a:r>
            <a:r>
              <a:rPr lang="en-US" sz="2400" dirty="0"/>
              <a:t> </a:t>
            </a:r>
            <a:r>
              <a:rPr lang="en-US" sz="2400" dirty="0" err="1"/>
              <a:t>olarak</a:t>
            </a:r>
            <a:r>
              <a:rPr lang="en-US" sz="2400" dirty="0"/>
              <a:t>, </a:t>
            </a:r>
            <a:r>
              <a:rPr lang="en-US" sz="2400" dirty="0" err="1"/>
              <a:t>plastik</a:t>
            </a:r>
            <a:r>
              <a:rPr lang="en-US" sz="2400" dirty="0"/>
              <a:t>, </a:t>
            </a:r>
            <a:r>
              <a:rPr lang="en-US" sz="2400" dirty="0" err="1"/>
              <a:t>mika</a:t>
            </a:r>
            <a:r>
              <a:rPr lang="en-US" sz="2400" dirty="0"/>
              <a:t>, </a:t>
            </a:r>
            <a:r>
              <a:rPr lang="en-US" sz="2400" dirty="0" err="1"/>
              <a:t>kağıt</a:t>
            </a:r>
            <a:r>
              <a:rPr lang="en-US" sz="2400" dirty="0"/>
              <a:t> </a:t>
            </a:r>
            <a:r>
              <a:rPr lang="en-US" sz="2400" dirty="0" err="1"/>
              <a:t>gösterilebilir</a:t>
            </a:r>
            <a:r>
              <a:rPr lang="en-US" sz="2400" dirty="0"/>
              <a:t>. </a:t>
            </a:r>
            <a:r>
              <a:rPr lang="en-US" sz="2400" dirty="0" err="1"/>
              <a:t>Yalıtkan</a:t>
            </a:r>
            <a:r>
              <a:rPr lang="en-US" sz="2400" dirty="0"/>
              <a:t> </a:t>
            </a:r>
            <a:r>
              <a:rPr lang="en-US" sz="2400" dirty="0" err="1"/>
              <a:t>maddelerin</a:t>
            </a:r>
            <a:r>
              <a:rPr lang="en-US" sz="2400" dirty="0"/>
              <a:t> en </a:t>
            </a:r>
            <a:r>
              <a:rPr lang="en-US" sz="2400" dirty="0" err="1"/>
              <a:t>dış</a:t>
            </a:r>
            <a:r>
              <a:rPr lang="en-US" sz="2400" dirty="0"/>
              <a:t> (</a:t>
            </a:r>
            <a:r>
              <a:rPr lang="en-US" sz="2400" dirty="0" err="1"/>
              <a:t>valans</a:t>
            </a:r>
            <a:r>
              <a:rPr lang="en-US" sz="2400" dirty="0"/>
              <a:t>) </a:t>
            </a:r>
            <a:r>
              <a:rPr lang="en-US" sz="2400" dirty="0" err="1"/>
              <a:t>yörüngelerinde</a:t>
            </a:r>
            <a:r>
              <a:rPr lang="en-US" sz="2400" dirty="0"/>
              <a:t> 8 </a:t>
            </a:r>
            <a:r>
              <a:rPr lang="en-US" sz="2400" dirty="0" err="1"/>
              <a:t>elektron</a:t>
            </a:r>
            <a:r>
              <a:rPr lang="en-US" sz="2400" dirty="0"/>
              <a:t> </a:t>
            </a:r>
            <a:r>
              <a:rPr lang="en-US" sz="2400" dirty="0" err="1"/>
              <a:t>bulunur</a:t>
            </a:r>
            <a:r>
              <a:rPr lang="en-US" sz="2400" dirty="0"/>
              <a:t>. </a:t>
            </a:r>
            <a:r>
              <a:rPr lang="en-US" sz="2400" dirty="0" err="1"/>
              <a:t>Yani</a:t>
            </a:r>
            <a:r>
              <a:rPr lang="en-US" sz="2400" dirty="0"/>
              <a:t> en </a:t>
            </a:r>
            <a:r>
              <a:rPr lang="en-US" sz="2400" dirty="0" err="1"/>
              <a:t>dış</a:t>
            </a:r>
            <a:r>
              <a:rPr lang="en-US" sz="2400" dirty="0"/>
              <a:t> </a:t>
            </a:r>
            <a:r>
              <a:rPr lang="en-US" sz="2400" dirty="0" err="1"/>
              <a:t>yörüngede</a:t>
            </a:r>
            <a:r>
              <a:rPr lang="en-US" sz="2400" dirty="0"/>
              <a:t> ne </a:t>
            </a:r>
            <a:r>
              <a:rPr lang="en-US" sz="2400" dirty="0" err="1"/>
              <a:t>eksik</a:t>
            </a:r>
            <a:r>
              <a:rPr lang="en-US" sz="2400" dirty="0"/>
              <a:t>, ne de </a:t>
            </a:r>
            <a:r>
              <a:rPr lang="en-US" sz="2400" dirty="0" err="1"/>
              <a:t>fazla</a:t>
            </a:r>
            <a:r>
              <a:rPr lang="en-US" sz="2400" dirty="0"/>
              <a:t> </a:t>
            </a:r>
            <a:r>
              <a:rPr lang="en-US" sz="2400" dirty="0" err="1"/>
              <a:t>elektron</a:t>
            </a:r>
            <a:r>
              <a:rPr lang="en-US" sz="2400" dirty="0"/>
              <a:t> </a:t>
            </a:r>
            <a:r>
              <a:rPr lang="en-US" sz="2400" dirty="0" err="1"/>
              <a:t>vardır</a:t>
            </a:r>
            <a:r>
              <a:rPr lang="en-US" sz="2400" dirty="0"/>
              <a:t>. Bu tip </a:t>
            </a:r>
            <a:r>
              <a:rPr lang="en-US" sz="2400" dirty="0" err="1"/>
              <a:t>yörüngelere</a:t>
            </a:r>
            <a:r>
              <a:rPr lang="en-US" sz="2400" dirty="0"/>
              <a:t> </a:t>
            </a:r>
            <a:r>
              <a:rPr lang="en-US" sz="2400" b="1" dirty="0" err="1"/>
              <a:t>doymuş</a:t>
            </a:r>
            <a:r>
              <a:rPr lang="en-US" sz="2400" b="1" dirty="0"/>
              <a:t> </a:t>
            </a:r>
            <a:r>
              <a:rPr lang="en-US" sz="2400" b="1" dirty="0" err="1"/>
              <a:t>yörünge</a:t>
            </a:r>
            <a:r>
              <a:rPr lang="en-US" sz="2400" dirty="0"/>
              <a:t> </a:t>
            </a:r>
            <a:r>
              <a:rPr lang="en-US" sz="2400" dirty="0" err="1"/>
              <a:t>adı</a:t>
            </a:r>
            <a:r>
              <a:rPr lang="en-US" sz="2400" dirty="0"/>
              <a:t> </a:t>
            </a:r>
            <a:r>
              <a:rPr lang="en-US" sz="2400" dirty="0" err="1"/>
              <a:t>verilir</a:t>
            </a:r>
            <a:r>
              <a:rPr lang="en-US" sz="2400" dirty="0"/>
              <a:t>. </a:t>
            </a:r>
            <a:r>
              <a:rPr lang="en-US" sz="2400" dirty="0" err="1"/>
              <a:t>Doymuş</a:t>
            </a:r>
            <a:r>
              <a:rPr lang="en-US" sz="2400" dirty="0"/>
              <a:t> </a:t>
            </a:r>
            <a:r>
              <a:rPr lang="en-US" sz="2400" dirty="0" err="1"/>
              <a:t>yörüngelerden</a:t>
            </a:r>
            <a:r>
              <a:rPr lang="en-US" sz="2400" dirty="0"/>
              <a:t> </a:t>
            </a:r>
            <a:r>
              <a:rPr lang="en-US" sz="2400" dirty="0" err="1"/>
              <a:t>elektron</a:t>
            </a:r>
            <a:r>
              <a:rPr lang="en-US" sz="2400" dirty="0"/>
              <a:t> </a:t>
            </a:r>
            <a:r>
              <a:rPr lang="en-US" sz="2400" dirty="0" err="1"/>
              <a:t>koparmak</a:t>
            </a:r>
            <a:r>
              <a:rPr lang="en-US" sz="2400" dirty="0"/>
              <a:t> </a:t>
            </a:r>
            <a:r>
              <a:rPr lang="en-US" sz="2400" dirty="0" err="1"/>
              <a:t>çok</a:t>
            </a:r>
            <a:r>
              <a:rPr lang="en-US" sz="2400" dirty="0"/>
              <a:t> </a:t>
            </a:r>
            <a:r>
              <a:rPr lang="en-US" sz="2400" dirty="0" err="1"/>
              <a:t>zor</a:t>
            </a:r>
            <a:r>
              <a:rPr lang="en-US" sz="2400" dirty="0"/>
              <a:t> </a:t>
            </a:r>
            <a:r>
              <a:rPr lang="en-US" sz="2400" dirty="0" err="1"/>
              <a:t>olduğu</a:t>
            </a:r>
            <a:r>
              <a:rPr lang="en-US" sz="2400" dirty="0"/>
              <a:t> </a:t>
            </a:r>
            <a:r>
              <a:rPr lang="en-US" sz="2400" dirty="0" err="1"/>
              <a:t>için</a:t>
            </a:r>
            <a:r>
              <a:rPr lang="en-US" sz="2400" dirty="0"/>
              <a:t> </a:t>
            </a:r>
            <a:r>
              <a:rPr lang="en-US" sz="2400" dirty="0" err="1"/>
              <a:t>yalıtkan</a:t>
            </a:r>
            <a:r>
              <a:rPr lang="en-US" sz="2400" dirty="0"/>
              <a:t> </a:t>
            </a:r>
            <a:r>
              <a:rPr lang="en-US" sz="2400" dirty="0" err="1"/>
              <a:t>maddelerde</a:t>
            </a:r>
            <a:r>
              <a:rPr lang="en-US" sz="2400" dirty="0"/>
              <a:t> </a:t>
            </a:r>
            <a:r>
              <a:rPr lang="en-US" sz="2400" dirty="0" err="1"/>
              <a:t>serbest</a:t>
            </a:r>
            <a:r>
              <a:rPr lang="en-US" sz="2400" dirty="0"/>
              <a:t> </a:t>
            </a:r>
            <a:r>
              <a:rPr lang="en-US" sz="2400" dirty="0" err="1"/>
              <a:t>elektron</a:t>
            </a:r>
            <a:r>
              <a:rPr lang="en-US" sz="2400" dirty="0"/>
              <a:t> </a:t>
            </a:r>
            <a:r>
              <a:rPr lang="en-US" sz="2400" dirty="0" err="1"/>
              <a:t>sayısı</a:t>
            </a:r>
            <a:r>
              <a:rPr lang="en-US" sz="2400" dirty="0"/>
              <a:t> </a:t>
            </a:r>
            <a:r>
              <a:rPr lang="en-US" sz="2400" dirty="0" err="1"/>
              <a:t>çok</a:t>
            </a:r>
            <a:r>
              <a:rPr lang="en-US" sz="2400" dirty="0"/>
              <a:t> </a:t>
            </a:r>
            <a:r>
              <a:rPr lang="en-US" sz="2400" dirty="0" err="1"/>
              <a:t>azdır</a:t>
            </a:r>
            <a:r>
              <a:rPr lang="en-US" sz="2400" dirty="0"/>
              <a:t>. Bu </a:t>
            </a:r>
            <a:r>
              <a:rPr lang="en-US" sz="2400" dirty="0" err="1"/>
              <a:t>nedenle</a:t>
            </a:r>
            <a:r>
              <a:rPr lang="en-US" sz="2400" dirty="0"/>
              <a:t> </a:t>
            </a:r>
            <a:r>
              <a:rPr lang="en-US" sz="2400" dirty="0" err="1"/>
              <a:t>elektrik</a:t>
            </a:r>
            <a:r>
              <a:rPr lang="en-US" sz="2400" dirty="0"/>
              <a:t> </a:t>
            </a:r>
            <a:r>
              <a:rPr lang="en-US" sz="2400" dirty="0" err="1"/>
              <a:t>akımını</a:t>
            </a:r>
            <a:r>
              <a:rPr lang="en-US" sz="2400" dirty="0"/>
              <a:t> </a:t>
            </a:r>
            <a:r>
              <a:rPr lang="en-US" sz="2400" dirty="0" err="1"/>
              <a:t>iletmezler</a:t>
            </a:r>
            <a:r>
              <a:rPr lang="en-US" sz="2400" dirty="0"/>
              <a:t>. </a:t>
            </a:r>
            <a:r>
              <a:rPr lang="en-US" sz="2400" dirty="0" err="1"/>
              <a:t>Yalıtkan</a:t>
            </a:r>
            <a:r>
              <a:rPr lang="en-US" sz="2400" dirty="0"/>
              <a:t> </a:t>
            </a:r>
            <a:r>
              <a:rPr lang="en-US" sz="2400" dirty="0" err="1"/>
              <a:t>maddeler</a:t>
            </a:r>
            <a:r>
              <a:rPr lang="en-US" sz="2400" dirty="0"/>
              <a:t>, </a:t>
            </a:r>
            <a:r>
              <a:rPr lang="en-US" sz="2400" dirty="0" err="1"/>
              <a:t>elektrik</a:t>
            </a:r>
            <a:r>
              <a:rPr lang="en-US" sz="2400" dirty="0"/>
              <a:t> </a:t>
            </a:r>
            <a:r>
              <a:rPr lang="en-US" sz="2400" dirty="0" err="1"/>
              <a:t>kablolarının</a:t>
            </a:r>
            <a:r>
              <a:rPr lang="en-US" sz="2400" dirty="0"/>
              <a:t> </a:t>
            </a:r>
            <a:r>
              <a:rPr lang="en-US" sz="2400" dirty="0" err="1"/>
              <a:t>izolasyonunda</a:t>
            </a:r>
            <a:r>
              <a:rPr lang="en-US" sz="2400" dirty="0"/>
              <a:t> </a:t>
            </a:r>
            <a:r>
              <a:rPr lang="en-US" sz="2400" dirty="0" err="1"/>
              <a:t>kullanılırlar</a:t>
            </a:r>
            <a:r>
              <a:rPr lang="en-US" sz="2400" dirty="0"/>
              <a:t>.</a:t>
            </a:r>
            <a:endParaRPr lang="tr-TR" sz="2400" dirty="0"/>
          </a:p>
          <a:p>
            <a:pPr algn="just"/>
            <a:endParaRPr lang="tr-TR" sz="2400" dirty="0"/>
          </a:p>
        </p:txBody>
      </p:sp>
      <p:sp>
        <p:nvSpPr>
          <p:cNvPr id="3" name="TextBox 2"/>
          <p:cNvSpPr txBox="1"/>
          <p:nvPr/>
        </p:nvSpPr>
        <p:spPr>
          <a:xfrm>
            <a:off x="734095" y="321972"/>
            <a:ext cx="6362164" cy="523220"/>
          </a:xfrm>
          <a:prstGeom prst="rect">
            <a:avLst/>
          </a:prstGeom>
          <a:noFill/>
        </p:spPr>
        <p:txBody>
          <a:bodyPr wrap="square" rtlCol="0">
            <a:spAutoFit/>
          </a:bodyPr>
          <a:lstStyle/>
          <a:p>
            <a:r>
              <a:rPr lang="en-US" sz="2800" b="1" dirty="0" err="1" smtClean="0"/>
              <a:t>Yalıtkanlar</a:t>
            </a:r>
            <a:endParaRPr lang="tr-TR" sz="2800" b="1" dirty="0"/>
          </a:p>
        </p:txBody>
      </p:sp>
      <p:sp>
        <p:nvSpPr>
          <p:cNvPr id="4" name="TextBox 3"/>
          <p:cNvSpPr txBox="1"/>
          <p:nvPr/>
        </p:nvSpPr>
        <p:spPr>
          <a:xfrm>
            <a:off x="785610" y="3634602"/>
            <a:ext cx="10560675" cy="2954655"/>
          </a:xfrm>
          <a:prstGeom prst="rect">
            <a:avLst/>
          </a:prstGeom>
          <a:noFill/>
        </p:spPr>
        <p:txBody>
          <a:bodyPr wrap="square" rtlCol="0">
            <a:spAutoFit/>
          </a:bodyPr>
          <a:lstStyle/>
          <a:p>
            <a:r>
              <a:rPr lang="tr-TR" sz="2400" dirty="0" smtClean="0"/>
              <a:t>Özet olarak;</a:t>
            </a:r>
          </a:p>
          <a:p>
            <a:pPr marL="285750" indent="-285750">
              <a:buFont typeface="Arial" panose="020B0604020202020204" pitchFamily="34" charset="0"/>
              <a:buChar char="•"/>
            </a:pPr>
            <a:r>
              <a:rPr lang="tr-TR" sz="2400" dirty="0"/>
              <a:t>Elektrik akımını iletmeyen maddelerdir.</a:t>
            </a:r>
          </a:p>
          <a:p>
            <a:pPr marL="285750" indent="-285750">
              <a:buFont typeface="Arial" panose="020B0604020202020204" pitchFamily="34" charset="0"/>
              <a:buChar char="•"/>
            </a:pPr>
            <a:r>
              <a:rPr lang="tr-TR" sz="2400" dirty="0"/>
              <a:t>Bunlara örnek olarak cam, mika, kağıt, kauçuk, lastik ve plastik maddeler</a:t>
            </a:r>
          </a:p>
          <a:p>
            <a:r>
              <a:rPr lang="tr-TR" sz="2400" dirty="0" smtClean="0"/>
              <a:t>      gösterilebilir</a:t>
            </a:r>
            <a:r>
              <a:rPr lang="tr-TR" sz="2400" dirty="0"/>
              <a:t>.</a:t>
            </a:r>
          </a:p>
          <a:p>
            <a:pPr marL="285750" indent="-285750">
              <a:buFont typeface="Arial" panose="020B0604020202020204" pitchFamily="34" charset="0"/>
              <a:buChar char="•"/>
            </a:pPr>
            <a:r>
              <a:rPr lang="tr-TR" sz="2400" dirty="0"/>
              <a:t>Elektronları atomlarına sıkı olarak bağlıdır.</a:t>
            </a:r>
          </a:p>
          <a:p>
            <a:pPr marL="285750" indent="-285750">
              <a:buFont typeface="Arial" panose="020B0604020202020204" pitchFamily="34" charset="0"/>
              <a:buChar char="•"/>
            </a:pPr>
            <a:r>
              <a:rPr lang="tr-TR" sz="2400" dirty="0"/>
              <a:t>Bu maddelerin dış yörüngedeki elektron sayıları 8 ve 8 'e yakın sayıda olduğundan</a:t>
            </a:r>
          </a:p>
          <a:p>
            <a:r>
              <a:rPr lang="tr-TR" sz="2400" dirty="0" smtClean="0"/>
              <a:t>     atomdan </a:t>
            </a:r>
            <a:r>
              <a:rPr lang="tr-TR" sz="2400" dirty="0"/>
              <a:t>uzaklaştırılmaları zor olmaktadır.</a:t>
            </a:r>
          </a:p>
          <a:p>
            <a:endParaRPr lang="tr-TR" dirty="0"/>
          </a:p>
        </p:txBody>
      </p:sp>
    </p:spTree>
    <p:extLst>
      <p:ext uri="{BB962C8B-B14F-4D97-AF65-F5344CB8AC3E}">
        <p14:creationId xmlns:p14="http://schemas.microsoft.com/office/powerpoint/2010/main" val="1896841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4" y="783204"/>
            <a:ext cx="10869769" cy="2215991"/>
          </a:xfrm>
          <a:prstGeom prst="rect">
            <a:avLst/>
          </a:prstGeom>
          <a:noFill/>
        </p:spPr>
        <p:txBody>
          <a:bodyPr wrap="square" rtlCol="0">
            <a:spAutoFit/>
          </a:bodyPr>
          <a:lstStyle/>
          <a:p>
            <a:pPr algn="just"/>
            <a:r>
              <a:rPr lang="en-US" sz="2400" dirty="0" err="1"/>
              <a:t>Yarı</a:t>
            </a:r>
            <a:r>
              <a:rPr lang="en-US" sz="2400" dirty="0"/>
              <a:t> </a:t>
            </a:r>
            <a:r>
              <a:rPr lang="en-US" sz="2400" dirty="0" err="1"/>
              <a:t>iletkenler</a:t>
            </a:r>
            <a:r>
              <a:rPr lang="en-US" sz="2400" dirty="0"/>
              <a:t>, </a:t>
            </a:r>
            <a:r>
              <a:rPr lang="en-US" sz="2400" dirty="0" err="1"/>
              <a:t>elektriksel</a:t>
            </a:r>
            <a:r>
              <a:rPr lang="en-US" sz="2400" dirty="0"/>
              <a:t> </a:t>
            </a:r>
            <a:r>
              <a:rPr lang="en-US" sz="2400" dirty="0" err="1"/>
              <a:t>iletkenlik</a:t>
            </a:r>
            <a:r>
              <a:rPr lang="en-US" sz="2400" dirty="0"/>
              <a:t> </a:t>
            </a:r>
            <a:r>
              <a:rPr lang="en-US" sz="2400" dirty="0" err="1"/>
              <a:t>bakımından</a:t>
            </a:r>
            <a:r>
              <a:rPr lang="en-US" sz="2400" dirty="0"/>
              <a:t>, </a:t>
            </a:r>
            <a:r>
              <a:rPr lang="en-US" sz="2400" dirty="0" err="1"/>
              <a:t>yalıtkanlarla</a:t>
            </a:r>
            <a:r>
              <a:rPr lang="en-US" sz="2400" dirty="0"/>
              <a:t> </a:t>
            </a:r>
            <a:r>
              <a:rPr lang="en-US" sz="2400" dirty="0" err="1"/>
              <a:t>iletkenler</a:t>
            </a:r>
            <a:r>
              <a:rPr lang="en-US" sz="2400" dirty="0"/>
              <a:t> </a:t>
            </a:r>
            <a:r>
              <a:rPr lang="en-US" sz="2400" dirty="0" err="1"/>
              <a:t>arasında</a:t>
            </a:r>
            <a:r>
              <a:rPr lang="en-US" sz="2400" dirty="0"/>
              <a:t> </a:t>
            </a:r>
            <a:r>
              <a:rPr lang="en-US" sz="2400" dirty="0" err="1"/>
              <a:t>yer</a:t>
            </a:r>
            <a:r>
              <a:rPr lang="en-US" sz="2400" dirty="0"/>
              <a:t> </a:t>
            </a:r>
            <a:r>
              <a:rPr lang="en-US" sz="2400" dirty="0" err="1"/>
              <a:t>alırlar</a:t>
            </a:r>
            <a:r>
              <a:rPr lang="en-US" sz="2400" dirty="0"/>
              <a:t>. </a:t>
            </a:r>
            <a:r>
              <a:rPr lang="en-US" sz="2400" dirty="0" err="1"/>
              <a:t>Germanyum</a:t>
            </a:r>
            <a:r>
              <a:rPr lang="en-US" sz="2400" dirty="0"/>
              <a:t> </a:t>
            </a:r>
            <a:r>
              <a:rPr lang="en-US" sz="2400" dirty="0" err="1"/>
              <a:t>ve</a:t>
            </a:r>
            <a:r>
              <a:rPr lang="en-US" sz="2400" dirty="0"/>
              <a:t> </a:t>
            </a:r>
            <a:r>
              <a:rPr lang="en-US" sz="2400" dirty="0" err="1"/>
              <a:t>silisyum</a:t>
            </a:r>
            <a:r>
              <a:rPr lang="en-US" sz="2400" dirty="0"/>
              <a:t>, </a:t>
            </a:r>
            <a:r>
              <a:rPr lang="en-US" sz="2400" dirty="0" err="1"/>
              <a:t>elektronik</a:t>
            </a:r>
            <a:r>
              <a:rPr lang="en-US" sz="2400" dirty="0"/>
              <a:t> </a:t>
            </a:r>
            <a:r>
              <a:rPr lang="en-US" sz="2400" dirty="0" err="1"/>
              <a:t>alanında</a:t>
            </a:r>
            <a:r>
              <a:rPr lang="en-US" sz="2400" dirty="0"/>
              <a:t> </a:t>
            </a:r>
            <a:r>
              <a:rPr lang="en-US" sz="2400" dirty="0" err="1"/>
              <a:t>yaygın</a:t>
            </a:r>
            <a:r>
              <a:rPr lang="en-US" sz="2400" dirty="0"/>
              <a:t> </a:t>
            </a:r>
            <a:r>
              <a:rPr lang="en-US" sz="2400" dirty="0" err="1"/>
              <a:t>olarak</a:t>
            </a:r>
            <a:r>
              <a:rPr lang="en-US" sz="2400" dirty="0"/>
              <a:t> </a:t>
            </a:r>
            <a:r>
              <a:rPr lang="en-US" sz="2400" dirty="0" err="1"/>
              <a:t>kullanılan</a:t>
            </a:r>
            <a:r>
              <a:rPr lang="en-US" sz="2400" dirty="0"/>
              <a:t> </a:t>
            </a:r>
            <a:r>
              <a:rPr lang="en-US" sz="2400" dirty="0" err="1"/>
              <a:t>yarı</a:t>
            </a:r>
            <a:r>
              <a:rPr lang="en-US" sz="2400" dirty="0"/>
              <a:t> </a:t>
            </a:r>
            <a:r>
              <a:rPr lang="en-US" sz="2400" dirty="0" err="1"/>
              <a:t>iletkenlerdir</a:t>
            </a:r>
            <a:r>
              <a:rPr lang="en-US" sz="2400" dirty="0"/>
              <a:t>. </a:t>
            </a:r>
            <a:r>
              <a:rPr lang="en-US" sz="2400" dirty="0" err="1"/>
              <a:t>Germanyum</a:t>
            </a:r>
            <a:r>
              <a:rPr lang="en-US" sz="2400" dirty="0"/>
              <a:t> </a:t>
            </a:r>
            <a:r>
              <a:rPr lang="en-US" sz="2400" dirty="0" err="1"/>
              <a:t>ve</a:t>
            </a:r>
            <a:r>
              <a:rPr lang="en-US" sz="2400" dirty="0"/>
              <a:t> </a:t>
            </a:r>
            <a:r>
              <a:rPr lang="en-US" sz="2400" dirty="0" err="1"/>
              <a:t>silisyumun</a:t>
            </a:r>
            <a:r>
              <a:rPr lang="en-US" sz="2400" dirty="0"/>
              <a:t> en </a:t>
            </a:r>
            <a:r>
              <a:rPr lang="en-US" sz="2400" dirty="0" err="1"/>
              <a:t>dış</a:t>
            </a:r>
            <a:r>
              <a:rPr lang="en-US" sz="2400" dirty="0"/>
              <a:t> (</a:t>
            </a:r>
            <a:r>
              <a:rPr lang="en-US" sz="2400" dirty="0" err="1"/>
              <a:t>valans</a:t>
            </a:r>
            <a:r>
              <a:rPr lang="en-US" sz="2400" dirty="0"/>
              <a:t>) </a:t>
            </a:r>
            <a:r>
              <a:rPr lang="en-US" sz="2400" dirty="0" err="1"/>
              <a:t>yörüngelerinde</a:t>
            </a:r>
            <a:r>
              <a:rPr lang="en-US" sz="2400" dirty="0"/>
              <a:t> 4 </a:t>
            </a:r>
            <a:r>
              <a:rPr lang="en-US" sz="2400" dirty="0" err="1"/>
              <a:t>tane</a:t>
            </a:r>
            <a:r>
              <a:rPr lang="en-US" sz="2400" dirty="0"/>
              <a:t> </a:t>
            </a:r>
            <a:r>
              <a:rPr lang="en-US" sz="2400" dirty="0" err="1"/>
              <a:t>elektron</a:t>
            </a:r>
            <a:r>
              <a:rPr lang="en-US" sz="2400" dirty="0"/>
              <a:t> </a:t>
            </a:r>
            <a:r>
              <a:rPr lang="en-US" sz="2400" dirty="0" err="1"/>
              <a:t>bulunur</a:t>
            </a:r>
            <a:r>
              <a:rPr lang="en-US" sz="2400" dirty="0"/>
              <a:t>. </a:t>
            </a:r>
            <a:r>
              <a:rPr lang="en-US" sz="2400" dirty="0" err="1"/>
              <a:t>Germanyum</a:t>
            </a:r>
            <a:r>
              <a:rPr lang="en-US" sz="2400" dirty="0"/>
              <a:t> </a:t>
            </a:r>
            <a:r>
              <a:rPr lang="en-US" sz="2400" dirty="0" err="1"/>
              <a:t>ve</a:t>
            </a:r>
            <a:r>
              <a:rPr lang="en-US" sz="2400" dirty="0"/>
              <a:t> </a:t>
            </a:r>
            <a:r>
              <a:rPr lang="en-US" sz="2400" dirty="0" err="1"/>
              <a:t>Silisyum</a:t>
            </a:r>
            <a:r>
              <a:rPr lang="en-US" sz="2400" dirty="0"/>
              <a:t> </a:t>
            </a:r>
            <a:r>
              <a:rPr lang="en-US" sz="2400" dirty="0" err="1"/>
              <a:t>yarı</a:t>
            </a:r>
            <a:r>
              <a:rPr lang="en-US" sz="2400" dirty="0"/>
              <a:t> </a:t>
            </a:r>
            <a:r>
              <a:rPr lang="en-US" sz="2400" dirty="0" err="1"/>
              <a:t>iletken</a:t>
            </a:r>
            <a:r>
              <a:rPr lang="en-US" sz="2400" dirty="0"/>
              <a:t> </a:t>
            </a:r>
            <a:r>
              <a:rPr lang="en-US" sz="2400" dirty="0" err="1"/>
              <a:t>maddelerine</a:t>
            </a:r>
            <a:r>
              <a:rPr lang="en-US" sz="2400" dirty="0"/>
              <a:t> </a:t>
            </a:r>
            <a:r>
              <a:rPr lang="en-US" sz="2400" b="1" dirty="0" err="1"/>
              <a:t>katkı</a:t>
            </a:r>
            <a:r>
              <a:rPr lang="en-US" sz="2400" b="1" dirty="0"/>
              <a:t> </a:t>
            </a:r>
            <a:r>
              <a:rPr lang="en-US" sz="2400" b="1" dirty="0" err="1"/>
              <a:t>maddesi</a:t>
            </a:r>
            <a:r>
              <a:rPr lang="en-US" sz="2400" dirty="0"/>
              <a:t> </a:t>
            </a:r>
            <a:r>
              <a:rPr lang="en-US" sz="2400" dirty="0" err="1"/>
              <a:t>ilave</a:t>
            </a:r>
            <a:r>
              <a:rPr lang="en-US" sz="2400" dirty="0"/>
              <a:t> </a:t>
            </a:r>
            <a:r>
              <a:rPr lang="en-US" sz="2400" dirty="0" err="1"/>
              <a:t>edilerek</a:t>
            </a:r>
            <a:r>
              <a:rPr lang="en-US" sz="2400" dirty="0"/>
              <a:t> </a:t>
            </a:r>
            <a:r>
              <a:rPr lang="en-US" sz="2400" dirty="0" err="1"/>
              <a:t>elektronik</a:t>
            </a:r>
            <a:r>
              <a:rPr lang="en-US" sz="2400" dirty="0"/>
              <a:t> </a:t>
            </a:r>
            <a:r>
              <a:rPr lang="en-US" sz="2400" dirty="0" err="1"/>
              <a:t>devre</a:t>
            </a:r>
            <a:r>
              <a:rPr lang="en-US" sz="2400" dirty="0"/>
              <a:t> </a:t>
            </a:r>
            <a:r>
              <a:rPr lang="en-US" sz="2400" dirty="0" err="1"/>
              <a:t>elemanı</a:t>
            </a:r>
            <a:r>
              <a:rPr lang="en-US" sz="2400" dirty="0"/>
              <a:t> </a:t>
            </a:r>
            <a:r>
              <a:rPr lang="en-US" sz="2400" dirty="0" err="1"/>
              <a:t>imalinde</a:t>
            </a:r>
            <a:r>
              <a:rPr lang="en-US" sz="2400" dirty="0"/>
              <a:t> (</a:t>
            </a:r>
            <a:r>
              <a:rPr lang="en-US" sz="2400" dirty="0" err="1"/>
              <a:t>diyot</a:t>
            </a:r>
            <a:r>
              <a:rPr lang="en-US" sz="2400" dirty="0"/>
              <a:t>, </a:t>
            </a:r>
            <a:r>
              <a:rPr lang="en-US" sz="2400" dirty="0" err="1"/>
              <a:t>transistör</a:t>
            </a:r>
            <a:r>
              <a:rPr lang="en-US" sz="2400" dirty="0"/>
              <a:t>, </a:t>
            </a:r>
            <a:r>
              <a:rPr lang="en-US" sz="2400" dirty="0" err="1"/>
              <a:t>tristör</a:t>
            </a:r>
            <a:r>
              <a:rPr lang="en-US" sz="2400" dirty="0"/>
              <a:t>, </a:t>
            </a:r>
            <a:r>
              <a:rPr lang="en-US" sz="2400" dirty="0" err="1"/>
              <a:t>triyak</a:t>
            </a:r>
            <a:r>
              <a:rPr lang="en-US" sz="2400" dirty="0"/>
              <a:t>, vb.) </a:t>
            </a:r>
            <a:r>
              <a:rPr lang="en-US" sz="2400" dirty="0" err="1"/>
              <a:t>kullanılırlar</a:t>
            </a:r>
            <a:r>
              <a:rPr lang="en-US" sz="2400" dirty="0"/>
              <a:t>. </a:t>
            </a:r>
            <a:endParaRPr lang="tr-TR" sz="2400" dirty="0"/>
          </a:p>
          <a:p>
            <a:endParaRPr lang="tr-TR" dirty="0"/>
          </a:p>
        </p:txBody>
      </p:sp>
      <p:sp>
        <p:nvSpPr>
          <p:cNvPr id="3" name="TextBox 2"/>
          <p:cNvSpPr txBox="1"/>
          <p:nvPr/>
        </p:nvSpPr>
        <p:spPr>
          <a:xfrm>
            <a:off x="721217" y="206062"/>
            <a:ext cx="5035639" cy="523220"/>
          </a:xfrm>
          <a:prstGeom prst="rect">
            <a:avLst/>
          </a:prstGeom>
          <a:noFill/>
        </p:spPr>
        <p:txBody>
          <a:bodyPr wrap="square" rtlCol="0">
            <a:spAutoFit/>
          </a:bodyPr>
          <a:lstStyle/>
          <a:p>
            <a:r>
              <a:rPr lang="en-US" sz="2800" b="1" dirty="0" err="1" smtClean="0"/>
              <a:t>Yarı</a:t>
            </a:r>
            <a:r>
              <a:rPr lang="en-US" sz="2800" b="1" dirty="0" smtClean="0"/>
              <a:t> </a:t>
            </a:r>
            <a:r>
              <a:rPr lang="en-US" sz="2800" b="1" dirty="0" err="1" smtClean="0"/>
              <a:t>iletkenler</a:t>
            </a:r>
            <a:endParaRPr lang="tr-TR" sz="2800" b="1" dirty="0"/>
          </a:p>
        </p:txBody>
      </p:sp>
      <p:sp>
        <p:nvSpPr>
          <p:cNvPr id="4" name="Text Box 2"/>
          <p:cNvSpPr txBox="1">
            <a:spLocks noChangeArrowheads="1"/>
          </p:cNvSpPr>
          <p:nvPr/>
        </p:nvSpPr>
        <p:spPr bwMode="auto">
          <a:xfrm>
            <a:off x="515154" y="2885692"/>
            <a:ext cx="6439437" cy="3475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400" b="1" i="0" u="none" strike="noStrike" cap="none" normalizeH="0" baseline="0" dirty="0" err="1" smtClean="0">
                <a:ln>
                  <a:noFill/>
                </a:ln>
                <a:solidFill>
                  <a:schemeClr val="tx1"/>
                </a:solidFill>
                <a:effectLst/>
              </a:rPr>
              <a:t>Germanyum</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atomunda</a:t>
            </a:r>
            <a:r>
              <a:rPr kumimoji="0" lang="en-US" altLang="tr-TR" sz="2400" b="1" i="0" u="none" strike="noStrike" cap="none" normalizeH="0" baseline="0" dirty="0" smtClean="0">
                <a:ln>
                  <a:noFill/>
                </a:ln>
                <a:solidFill>
                  <a:schemeClr val="tx1"/>
                </a:solidFill>
                <a:effectLst/>
              </a:rPr>
              <a:t> 32 proton </a:t>
            </a:r>
            <a:r>
              <a:rPr kumimoji="0" lang="en-US" altLang="tr-TR" sz="2400" b="1" i="0" u="none" strike="noStrike" cap="none" normalizeH="0" baseline="0" dirty="0" err="1" smtClean="0">
                <a:ln>
                  <a:noFill/>
                </a:ln>
                <a:solidFill>
                  <a:schemeClr val="tx1"/>
                </a:solidFill>
                <a:effectLst/>
              </a:rPr>
              <a:t>vardır</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Elektronların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yörüngelere</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göre</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dağılımı</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ise</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şöyledir</a:t>
            </a:r>
            <a:r>
              <a:rPr kumimoji="0" lang="en-US" altLang="tr-TR" sz="2400" b="1" i="0" u="none" strike="noStrike" cap="none" normalizeH="0" baseline="0" dirty="0" smtClean="0">
                <a:ln>
                  <a:noFill/>
                </a:ln>
                <a:solidFill>
                  <a:schemeClr val="tx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Birinci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2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ikinci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8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üçüncü</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18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ve</a:t>
            </a:r>
            <a:r>
              <a:rPr kumimoji="0" lang="en-US" altLang="tr-TR" sz="2400" b="1" i="0" u="none" strike="noStrike" cap="none" normalizeH="0" baseline="0" dirty="0" smtClean="0">
                <a:ln>
                  <a:noFill/>
                </a:ln>
                <a:solidFill>
                  <a:schemeClr val="tx1"/>
                </a:solidFill>
                <a:effectLst/>
              </a:rPr>
              <a:t> en </a:t>
            </a:r>
            <a:r>
              <a:rPr kumimoji="0" lang="en-US" altLang="tr-TR" sz="2400" b="1" i="0" u="none" strike="noStrike" cap="none" normalizeH="0" baseline="0" dirty="0" err="1" smtClean="0">
                <a:ln>
                  <a:noFill/>
                </a:ln>
                <a:solidFill>
                  <a:schemeClr val="tx1"/>
                </a:solidFill>
                <a:effectLst/>
              </a:rPr>
              <a:t>dış</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4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Şekil</a:t>
            </a:r>
            <a:r>
              <a:rPr kumimoji="0" lang="en-US" altLang="tr-TR" sz="2400" b="1" i="0" u="none" strike="noStrike" cap="none" normalizeH="0" baseline="0" dirty="0" smtClean="0">
                <a:ln>
                  <a:noFill/>
                </a:ln>
                <a:solidFill>
                  <a:schemeClr val="tx1"/>
                </a:solidFill>
                <a:effectLst/>
              </a:rPr>
              <a:t> 1.3 de </a:t>
            </a:r>
            <a:r>
              <a:rPr kumimoji="0" lang="en-US" altLang="tr-TR" sz="2400" b="1" i="0" u="none" strike="noStrike" cap="none" normalizeH="0" baseline="0" dirty="0" err="1" smtClean="0">
                <a:ln>
                  <a:noFill/>
                </a:ln>
                <a:solidFill>
                  <a:schemeClr val="tx1"/>
                </a:solidFill>
                <a:effectLst/>
              </a:rPr>
              <a:t>germanyum</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atomunun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yapısı</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görülmektedir</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Germanyum</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atomuyla</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ilgili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olarak</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bilinmesi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gereken</a:t>
            </a:r>
            <a:r>
              <a:rPr kumimoji="0" lang="en-US" altLang="tr-TR" sz="2400" b="1" i="0" u="none" strike="noStrike" cap="none" normalizeH="0" baseline="0" dirty="0" smtClean="0">
                <a:ln>
                  <a:noFill/>
                </a:ln>
                <a:solidFill>
                  <a:schemeClr val="tx1"/>
                </a:solidFill>
                <a:effectLst/>
              </a:rPr>
              <a:t> en </a:t>
            </a:r>
            <a:r>
              <a:rPr kumimoji="0" lang="en-US" altLang="tr-TR" sz="2400" b="1" i="0" u="none" strike="noStrike" cap="none" normalizeH="0" baseline="0" dirty="0" err="1" smtClean="0">
                <a:ln>
                  <a:noFill/>
                </a:ln>
                <a:solidFill>
                  <a:schemeClr val="tx1"/>
                </a:solidFill>
                <a:effectLst/>
              </a:rPr>
              <a:t>önemli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husus</a:t>
            </a:r>
            <a:r>
              <a:rPr kumimoji="0" lang="en-US" altLang="tr-TR" sz="2400" b="1" i="0" u="none" strike="noStrike" cap="none" normalizeH="0" baseline="0" dirty="0" smtClean="0">
                <a:ln>
                  <a:noFill/>
                </a:ln>
                <a:solidFill>
                  <a:schemeClr val="tx1"/>
                </a:solidFill>
                <a:effectLst/>
              </a:rPr>
              <a:t>, en son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4 </a:t>
            </a:r>
            <a:r>
              <a:rPr kumimoji="0" lang="en-US" altLang="tr-TR" sz="2400" b="1" i="0" u="none" strike="noStrike" cap="none" normalizeH="0" baseline="0" dirty="0" err="1" smtClean="0">
                <a:ln>
                  <a:noFill/>
                </a:ln>
                <a:solidFill>
                  <a:schemeClr val="tx1"/>
                </a:solidFill>
                <a:effectLst/>
              </a:rPr>
              <a:t>valans</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elektronu</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olmasıdır</a:t>
            </a:r>
            <a:r>
              <a:rPr kumimoji="0" lang="en-US" altLang="tr-TR" sz="2400" b="0" i="0" u="none" strike="noStrike" cap="none" normalizeH="0" baseline="0" dirty="0" smtClean="0">
                <a:ln>
                  <a:noFill/>
                </a:ln>
                <a:solidFill>
                  <a:schemeClr val="tx1"/>
                </a:solidFill>
                <a:effectLst/>
              </a:rPr>
              <a:t>.</a:t>
            </a:r>
            <a:endParaRPr kumimoji="0" lang="tr-TR" altLang="tr-TR" sz="2400" b="0" i="0" u="none" strike="noStrike" cap="none" normalizeH="0" baseline="0" dirty="0" smtClean="0">
              <a:ln>
                <a:noFill/>
              </a:ln>
              <a:solidFill>
                <a:schemeClr val="tx1"/>
              </a:solidFill>
              <a:effectLst/>
            </a:endParaRPr>
          </a:p>
        </p:txBody>
      </p:sp>
      <p:grpSp>
        <p:nvGrpSpPr>
          <p:cNvPr id="5" name="Group 3"/>
          <p:cNvGrpSpPr>
            <a:grpSpLocks/>
          </p:cNvGrpSpPr>
          <p:nvPr/>
        </p:nvGrpSpPr>
        <p:grpSpPr bwMode="auto">
          <a:xfrm>
            <a:off x="7263685" y="2782958"/>
            <a:ext cx="4262907" cy="3875419"/>
            <a:chOff x="3888" y="2304"/>
            <a:chExt cx="4914" cy="5616"/>
          </a:xfrm>
        </p:grpSpPr>
        <p:grpSp>
          <p:nvGrpSpPr>
            <p:cNvPr id="6" name="Group 4"/>
            <p:cNvGrpSpPr>
              <a:grpSpLocks/>
            </p:cNvGrpSpPr>
            <p:nvPr/>
          </p:nvGrpSpPr>
          <p:grpSpPr bwMode="auto">
            <a:xfrm>
              <a:off x="3888" y="2304"/>
              <a:ext cx="4770" cy="4680"/>
              <a:chOff x="3888" y="2304"/>
              <a:chExt cx="4770" cy="4680"/>
            </a:xfrm>
          </p:grpSpPr>
          <p:sp>
            <p:nvSpPr>
              <p:cNvPr id="8" name="Oval 5"/>
              <p:cNvSpPr>
                <a:spLocks noChangeArrowheads="1"/>
              </p:cNvSpPr>
              <p:nvPr/>
            </p:nvSpPr>
            <p:spPr bwMode="auto">
              <a:xfrm>
                <a:off x="4068" y="2416"/>
                <a:ext cx="4410" cy="43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9" name="Oval 6"/>
              <p:cNvSpPr>
                <a:spLocks noChangeArrowheads="1"/>
              </p:cNvSpPr>
              <p:nvPr/>
            </p:nvSpPr>
            <p:spPr bwMode="auto">
              <a:xfrm>
                <a:off x="4608" y="2956"/>
                <a:ext cx="3240" cy="324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0" name="Oval 7"/>
              <p:cNvSpPr>
                <a:spLocks noChangeArrowheads="1"/>
              </p:cNvSpPr>
              <p:nvPr/>
            </p:nvSpPr>
            <p:spPr bwMode="auto">
              <a:xfrm>
                <a:off x="4968" y="3316"/>
                <a:ext cx="2520" cy="25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1" name="Oval 8"/>
              <p:cNvSpPr>
                <a:spLocks noChangeArrowheads="1"/>
              </p:cNvSpPr>
              <p:nvPr/>
            </p:nvSpPr>
            <p:spPr bwMode="auto">
              <a:xfrm>
                <a:off x="5328" y="3676"/>
                <a:ext cx="1800" cy="18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2" name="Oval 9"/>
              <p:cNvSpPr>
                <a:spLocks noChangeArrowheads="1"/>
              </p:cNvSpPr>
              <p:nvPr/>
            </p:nvSpPr>
            <p:spPr bwMode="auto">
              <a:xfrm>
                <a:off x="5688" y="4036"/>
                <a:ext cx="1170" cy="10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dirty="0" smtClean="0">
                    <a:ln>
                      <a:noFill/>
                    </a:ln>
                    <a:solidFill>
                      <a:schemeClr val="tx1"/>
                    </a:solidFill>
                    <a:effectLst/>
                    <a:latin typeface="Arial" panose="020B0604020202020204" pitchFamily="34" charset="0"/>
                  </a:rPr>
                  <a:t>+32</a:t>
                </a:r>
              </a:p>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dirty="0" smtClean="0">
                    <a:ln>
                      <a:noFill/>
                    </a:ln>
                    <a:solidFill>
                      <a:schemeClr val="tx1"/>
                    </a:solidFill>
                    <a:effectLst/>
                    <a:latin typeface="Arial" panose="020B0604020202020204" pitchFamily="34" charset="0"/>
                  </a:rPr>
                  <a:t>proton</a:t>
                </a:r>
              </a:p>
            </p:txBody>
          </p:sp>
          <p:sp>
            <p:nvSpPr>
              <p:cNvPr id="13" name="Oval 10"/>
              <p:cNvSpPr>
                <a:spLocks noChangeArrowheads="1"/>
              </p:cNvSpPr>
              <p:nvPr/>
            </p:nvSpPr>
            <p:spPr bwMode="auto">
              <a:xfrm>
                <a:off x="5148" y="43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4" name="Oval 11"/>
              <p:cNvSpPr>
                <a:spLocks noChangeArrowheads="1"/>
              </p:cNvSpPr>
              <p:nvPr/>
            </p:nvSpPr>
            <p:spPr bwMode="auto">
              <a:xfrm>
                <a:off x="6948" y="43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5" name="Oval 12"/>
              <p:cNvSpPr>
                <a:spLocks noChangeArrowheads="1"/>
              </p:cNvSpPr>
              <p:nvPr/>
            </p:nvSpPr>
            <p:spPr bwMode="auto">
              <a:xfrm>
                <a:off x="478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6" name="Oval 13"/>
              <p:cNvSpPr>
                <a:spLocks noChangeArrowheads="1"/>
              </p:cNvSpPr>
              <p:nvPr/>
            </p:nvSpPr>
            <p:spPr bwMode="auto">
              <a:xfrm>
                <a:off x="730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7" name="Oval 14"/>
              <p:cNvSpPr>
                <a:spLocks noChangeArrowheads="1"/>
              </p:cNvSpPr>
              <p:nvPr/>
            </p:nvSpPr>
            <p:spPr bwMode="auto">
              <a:xfrm>
                <a:off x="5148" y="36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8" name="Oval 15"/>
              <p:cNvSpPr>
                <a:spLocks noChangeArrowheads="1"/>
              </p:cNvSpPr>
              <p:nvPr/>
            </p:nvSpPr>
            <p:spPr bwMode="auto">
              <a:xfrm>
                <a:off x="7038" y="36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9" name="Oval 16"/>
              <p:cNvSpPr>
                <a:spLocks noChangeArrowheads="1"/>
              </p:cNvSpPr>
              <p:nvPr/>
            </p:nvSpPr>
            <p:spPr bwMode="auto">
              <a:xfrm>
                <a:off x="5148" y="52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 name="Oval 17"/>
              <p:cNvSpPr>
                <a:spLocks noChangeArrowheads="1"/>
              </p:cNvSpPr>
              <p:nvPr/>
            </p:nvSpPr>
            <p:spPr bwMode="auto">
              <a:xfrm>
                <a:off x="7038" y="52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1" name="Oval 18"/>
              <p:cNvSpPr>
                <a:spLocks noChangeArrowheads="1"/>
              </p:cNvSpPr>
              <p:nvPr/>
            </p:nvSpPr>
            <p:spPr bwMode="auto">
              <a:xfrm>
                <a:off x="6048" y="5760"/>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2" name="Oval 19"/>
              <p:cNvSpPr>
                <a:spLocks noChangeArrowheads="1"/>
              </p:cNvSpPr>
              <p:nvPr/>
            </p:nvSpPr>
            <p:spPr bwMode="auto">
              <a:xfrm>
                <a:off x="6048" y="3168"/>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 name="Oval 20"/>
              <p:cNvSpPr>
                <a:spLocks noChangeArrowheads="1"/>
              </p:cNvSpPr>
              <p:nvPr/>
            </p:nvSpPr>
            <p:spPr bwMode="auto">
              <a:xfrm>
                <a:off x="5238" y="313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4" name="Oval 21"/>
              <p:cNvSpPr>
                <a:spLocks noChangeArrowheads="1"/>
              </p:cNvSpPr>
              <p:nvPr/>
            </p:nvSpPr>
            <p:spPr bwMode="auto">
              <a:xfrm>
                <a:off x="4788" y="34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5" name="Oval 22"/>
              <p:cNvSpPr>
                <a:spLocks noChangeArrowheads="1"/>
              </p:cNvSpPr>
              <p:nvPr/>
            </p:nvSpPr>
            <p:spPr bwMode="auto">
              <a:xfrm>
                <a:off x="4518" y="38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6" name="Oval 23"/>
              <p:cNvSpPr>
                <a:spLocks noChangeArrowheads="1"/>
              </p:cNvSpPr>
              <p:nvPr/>
            </p:nvSpPr>
            <p:spPr bwMode="auto">
              <a:xfrm>
                <a:off x="4428" y="42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7" name="Oval 24"/>
              <p:cNvSpPr>
                <a:spLocks noChangeArrowheads="1"/>
              </p:cNvSpPr>
              <p:nvPr/>
            </p:nvSpPr>
            <p:spPr bwMode="auto">
              <a:xfrm>
                <a:off x="4428" y="47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8" name="Oval 25"/>
              <p:cNvSpPr>
                <a:spLocks noChangeArrowheads="1"/>
              </p:cNvSpPr>
              <p:nvPr/>
            </p:nvSpPr>
            <p:spPr bwMode="auto">
              <a:xfrm>
                <a:off x="4608" y="52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9" name="Oval 26"/>
              <p:cNvSpPr>
                <a:spLocks noChangeArrowheads="1"/>
              </p:cNvSpPr>
              <p:nvPr/>
            </p:nvSpPr>
            <p:spPr bwMode="auto">
              <a:xfrm>
                <a:off x="4878" y="56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0" name="Oval 27"/>
              <p:cNvSpPr>
                <a:spLocks noChangeArrowheads="1"/>
              </p:cNvSpPr>
              <p:nvPr/>
            </p:nvSpPr>
            <p:spPr bwMode="auto">
              <a:xfrm>
                <a:off x="5238" y="583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1" name="Oval 28"/>
              <p:cNvSpPr>
                <a:spLocks noChangeArrowheads="1"/>
              </p:cNvSpPr>
              <p:nvPr/>
            </p:nvSpPr>
            <p:spPr bwMode="auto">
              <a:xfrm>
                <a:off x="5760" y="6048"/>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2" name="Oval 29"/>
              <p:cNvSpPr>
                <a:spLocks noChangeArrowheads="1"/>
              </p:cNvSpPr>
              <p:nvPr/>
            </p:nvSpPr>
            <p:spPr bwMode="auto">
              <a:xfrm>
                <a:off x="6588" y="60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3" name="Oval 30"/>
              <p:cNvSpPr>
                <a:spLocks noChangeArrowheads="1"/>
              </p:cNvSpPr>
              <p:nvPr/>
            </p:nvSpPr>
            <p:spPr bwMode="auto">
              <a:xfrm>
                <a:off x="7128" y="56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4" name="Oval 31"/>
              <p:cNvSpPr>
                <a:spLocks noChangeArrowheads="1"/>
              </p:cNvSpPr>
              <p:nvPr/>
            </p:nvSpPr>
            <p:spPr bwMode="auto">
              <a:xfrm>
                <a:off x="7488" y="51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5" name="Oval 32"/>
              <p:cNvSpPr>
                <a:spLocks noChangeArrowheads="1"/>
              </p:cNvSpPr>
              <p:nvPr/>
            </p:nvSpPr>
            <p:spPr bwMode="auto">
              <a:xfrm>
                <a:off x="7668" y="47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6" name="Oval 33"/>
              <p:cNvSpPr>
                <a:spLocks noChangeArrowheads="1"/>
              </p:cNvSpPr>
              <p:nvPr/>
            </p:nvSpPr>
            <p:spPr bwMode="auto">
              <a:xfrm>
                <a:off x="7668" y="42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7" name="Oval 34"/>
              <p:cNvSpPr>
                <a:spLocks noChangeArrowheads="1"/>
              </p:cNvSpPr>
              <p:nvPr/>
            </p:nvSpPr>
            <p:spPr bwMode="auto">
              <a:xfrm>
                <a:off x="6048" y="2880"/>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8" name="Oval 35"/>
              <p:cNvSpPr>
                <a:spLocks noChangeArrowheads="1"/>
              </p:cNvSpPr>
              <p:nvPr/>
            </p:nvSpPr>
            <p:spPr bwMode="auto">
              <a:xfrm>
                <a:off x="7488" y="38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9" name="Oval 36"/>
              <p:cNvSpPr>
                <a:spLocks noChangeArrowheads="1"/>
              </p:cNvSpPr>
              <p:nvPr/>
            </p:nvSpPr>
            <p:spPr bwMode="auto">
              <a:xfrm>
                <a:off x="7218" y="33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0" name="Oval 37"/>
              <p:cNvSpPr>
                <a:spLocks noChangeArrowheads="1"/>
              </p:cNvSpPr>
              <p:nvPr/>
            </p:nvSpPr>
            <p:spPr bwMode="auto">
              <a:xfrm>
                <a:off x="6678" y="29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1" name="Oval 38"/>
              <p:cNvSpPr>
                <a:spLocks noChangeArrowheads="1"/>
              </p:cNvSpPr>
              <p:nvPr/>
            </p:nvSpPr>
            <p:spPr bwMode="auto">
              <a:xfrm>
                <a:off x="388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2" name="Oval 39"/>
              <p:cNvSpPr>
                <a:spLocks noChangeArrowheads="1"/>
              </p:cNvSpPr>
              <p:nvPr/>
            </p:nvSpPr>
            <p:spPr bwMode="auto">
              <a:xfrm rot="5361804">
                <a:off x="6048" y="2394"/>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3" name="Oval 40"/>
              <p:cNvSpPr>
                <a:spLocks noChangeArrowheads="1"/>
              </p:cNvSpPr>
              <p:nvPr/>
            </p:nvSpPr>
            <p:spPr bwMode="auto">
              <a:xfrm rot="16009211">
                <a:off x="6048" y="6714"/>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4" name="Oval 41"/>
              <p:cNvSpPr>
                <a:spLocks noChangeArrowheads="1"/>
              </p:cNvSpPr>
              <p:nvPr/>
            </p:nvSpPr>
            <p:spPr bwMode="auto">
              <a:xfrm>
                <a:off x="829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grpSp>
        <p:sp>
          <p:nvSpPr>
            <p:cNvPr id="7" name="Text Box 42"/>
            <p:cNvSpPr txBox="1">
              <a:spLocks noChangeArrowheads="1"/>
            </p:cNvSpPr>
            <p:nvPr/>
          </p:nvSpPr>
          <p:spPr bwMode="auto">
            <a:xfrm>
              <a:off x="4032" y="7200"/>
              <a:ext cx="477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1400" b="1" i="0" u="none" strike="noStrike" cap="none" normalizeH="0" baseline="0" dirty="0" smtClean="0">
                  <a:ln>
                    <a:noFill/>
                  </a:ln>
                  <a:solidFill>
                    <a:schemeClr val="tx1"/>
                  </a:solidFill>
                  <a:effectLst/>
                  <a:latin typeface="Arial" panose="020B0604020202020204" pitchFamily="34" charset="0"/>
                </a:rPr>
                <a:t>Şekil 1.3</a:t>
              </a:r>
              <a:r>
                <a:rPr kumimoji="0" lang="tr-TR" altLang="tr-TR" sz="1400" b="0" i="0" u="none" strike="noStrike" cap="none" normalizeH="0" baseline="0" dirty="0" smtClean="0">
                  <a:ln>
                    <a:noFill/>
                  </a:ln>
                  <a:solidFill>
                    <a:schemeClr val="tx1"/>
                  </a:solidFill>
                  <a:effectLst/>
                  <a:latin typeface="Arial" panose="020B0604020202020204" pitchFamily="34" charset="0"/>
                </a:rPr>
                <a:t> Germanyum atomunun yapısı</a:t>
              </a:r>
            </a:p>
          </p:txBody>
        </p:sp>
      </p:grpSp>
    </p:spTree>
    <p:extLst>
      <p:ext uri="{BB962C8B-B14F-4D97-AF65-F5344CB8AC3E}">
        <p14:creationId xmlns:p14="http://schemas.microsoft.com/office/powerpoint/2010/main" val="950265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165" y="824859"/>
            <a:ext cx="7621670" cy="5208282"/>
          </a:xfrm>
          <a:prstGeom prst="rect">
            <a:avLst/>
          </a:prstGeom>
        </p:spPr>
      </p:pic>
    </p:spTree>
    <p:extLst>
      <p:ext uri="{BB962C8B-B14F-4D97-AF65-F5344CB8AC3E}">
        <p14:creationId xmlns:p14="http://schemas.microsoft.com/office/powerpoint/2010/main" val="284736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1281" y="635828"/>
            <a:ext cx="4696026" cy="35884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2400" b="0" i="0" u="none" strike="noStrike" cap="none" normalizeH="0" baseline="0" dirty="0" smtClean="0">
                <a:ln>
                  <a:noFill/>
                </a:ln>
                <a:solidFill>
                  <a:schemeClr val="tx1"/>
                </a:solidFill>
                <a:effectLst/>
              </a:rPr>
              <a:t>Bu kural, bütün yarı iletkenler için geçerlidir. Hepsinin atomlarının en dış yörüngesinde 4 elektron bulunur. Buna göre germanyum atomu basitleştirilmiş olarak çizildiğinde sadece en dıştaki 4 elektron gösterilir. Şekil 1.4 de germanyum atomunun basitleştirilmiş çizimi görülmektedir.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tx1"/>
              </a:solidFill>
              <a:effectLst/>
            </a:endParaRPr>
          </a:p>
        </p:txBody>
      </p:sp>
      <p:grpSp>
        <p:nvGrpSpPr>
          <p:cNvPr id="3" name="Group 3"/>
          <p:cNvGrpSpPr>
            <a:grpSpLocks/>
          </p:cNvGrpSpPr>
          <p:nvPr/>
        </p:nvGrpSpPr>
        <p:grpSpPr bwMode="auto">
          <a:xfrm>
            <a:off x="6910990" y="738859"/>
            <a:ext cx="3243934" cy="2661164"/>
            <a:chOff x="3150" y="877"/>
            <a:chExt cx="3420" cy="3060"/>
          </a:xfrm>
        </p:grpSpPr>
        <p:sp>
          <p:nvSpPr>
            <p:cNvPr id="4" name="Oval 4"/>
            <p:cNvSpPr>
              <a:spLocks noChangeArrowheads="1"/>
            </p:cNvSpPr>
            <p:nvPr/>
          </p:nvSpPr>
          <p:spPr bwMode="auto">
            <a:xfrm>
              <a:off x="3420" y="1057"/>
              <a:ext cx="2880" cy="27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5" name="Oval 5"/>
            <p:cNvSpPr>
              <a:spLocks noChangeArrowheads="1"/>
            </p:cNvSpPr>
            <p:nvPr/>
          </p:nvSpPr>
          <p:spPr bwMode="auto">
            <a:xfrm>
              <a:off x="4410" y="1957"/>
              <a:ext cx="1108" cy="9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1200" b="1" i="0" u="none" strike="noStrike" cap="none" normalizeH="0" baseline="0" dirty="0" smtClean="0">
                  <a:ln>
                    <a:noFill/>
                  </a:ln>
                  <a:solidFill>
                    <a:schemeClr val="tx1"/>
                  </a:solidFill>
                  <a:effectLst/>
                  <a:latin typeface="Arial" panose="020B0604020202020204" pitchFamily="34" charset="0"/>
                </a:rPr>
                <a:t>+32</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dirty="0" smtClean="0">
                  <a:ln>
                    <a:noFill/>
                  </a:ln>
                  <a:solidFill>
                    <a:schemeClr val="tx1"/>
                  </a:solidFill>
                  <a:effectLst/>
                  <a:latin typeface="Arial" panose="020B0604020202020204" pitchFamily="34" charset="0"/>
                </a:rPr>
                <a:t>proton</a:t>
              </a:r>
            </a:p>
          </p:txBody>
        </p:sp>
        <p:sp>
          <p:nvSpPr>
            <p:cNvPr id="6" name="Oval 6"/>
            <p:cNvSpPr>
              <a:spLocks noChangeArrowheads="1"/>
            </p:cNvSpPr>
            <p:nvPr/>
          </p:nvSpPr>
          <p:spPr bwMode="auto">
            <a:xfrm>
              <a:off x="4590" y="357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7" name="Oval 7"/>
            <p:cNvSpPr>
              <a:spLocks noChangeArrowheads="1"/>
            </p:cNvSpPr>
            <p:nvPr/>
          </p:nvSpPr>
          <p:spPr bwMode="auto">
            <a:xfrm>
              <a:off x="4590" y="87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8" name="Oval 8"/>
            <p:cNvSpPr>
              <a:spLocks noChangeArrowheads="1"/>
            </p:cNvSpPr>
            <p:nvPr/>
          </p:nvSpPr>
          <p:spPr bwMode="auto">
            <a:xfrm>
              <a:off x="3150" y="231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9" name="Oval 9"/>
            <p:cNvSpPr>
              <a:spLocks noChangeArrowheads="1"/>
            </p:cNvSpPr>
            <p:nvPr/>
          </p:nvSpPr>
          <p:spPr bwMode="auto">
            <a:xfrm>
              <a:off x="6030" y="231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grpSp>
      <p:sp>
        <p:nvSpPr>
          <p:cNvPr id="10" name="Text Box 10"/>
          <p:cNvSpPr txBox="1">
            <a:spLocks noChangeArrowheads="1"/>
          </p:cNvSpPr>
          <p:nvPr/>
        </p:nvSpPr>
        <p:spPr bwMode="auto">
          <a:xfrm>
            <a:off x="6040895" y="3556561"/>
            <a:ext cx="4984123"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rPr>
              <a:t>Şekil 1.4</a:t>
            </a:r>
            <a:r>
              <a:rPr kumimoji="0" lang="tr-TR" altLang="tr-TR" sz="1600" b="1" i="0" u="none" strike="noStrike" cap="none" normalizeH="0" dirty="0" smtClean="0">
                <a:ln>
                  <a:noFill/>
                </a:ln>
                <a:solidFill>
                  <a:schemeClr val="tx1"/>
                </a:solidFill>
                <a:effectLst/>
                <a:latin typeface="Arial" panose="020B0604020202020204" pitchFamily="34" charset="0"/>
              </a:rPr>
              <a:t> </a:t>
            </a:r>
            <a:r>
              <a:rPr kumimoji="0" lang="tr-TR" altLang="tr-TR" sz="1600" b="0" i="0" u="none" strike="noStrike" cap="none" normalizeH="0" baseline="0" dirty="0" smtClean="0">
                <a:ln>
                  <a:noFill/>
                </a:ln>
                <a:solidFill>
                  <a:schemeClr val="tx1"/>
                </a:solidFill>
                <a:effectLst/>
                <a:latin typeface="Arial" panose="020B0604020202020204" pitchFamily="34" charset="0"/>
              </a:rPr>
              <a:t>Germanyum atomunun basitleştirilmiş modeli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8546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86366"/>
            <a:ext cx="11462197" cy="2585323"/>
          </a:xfrm>
          <a:prstGeom prst="rect">
            <a:avLst/>
          </a:prstGeom>
          <a:noFill/>
        </p:spPr>
        <p:txBody>
          <a:bodyPr wrap="square" rtlCol="0">
            <a:spAutoFit/>
          </a:bodyPr>
          <a:lstStyle/>
          <a:p>
            <a:pPr algn="just"/>
            <a:r>
              <a:rPr lang="en-US" sz="2400" dirty="0"/>
              <a:t>En </a:t>
            </a:r>
            <a:r>
              <a:rPr lang="en-US" sz="2400" dirty="0" err="1"/>
              <a:t>dış</a:t>
            </a:r>
            <a:r>
              <a:rPr lang="en-US" sz="2400" dirty="0"/>
              <a:t> </a:t>
            </a:r>
            <a:r>
              <a:rPr lang="en-US" sz="2400" dirty="0" err="1"/>
              <a:t>yörüngelerinde</a:t>
            </a:r>
            <a:r>
              <a:rPr lang="en-US" sz="2400" dirty="0"/>
              <a:t> 4 </a:t>
            </a:r>
            <a:r>
              <a:rPr lang="en-US" sz="2400" dirty="0" err="1"/>
              <a:t>elektron</a:t>
            </a:r>
            <a:r>
              <a:rPr lang="en-US" sz="2400" dirty="0"/>
              <a:t> </a:t>
            </a:r>
            <a:r>
              <a:rPr lang="en-US" sz="2400" dirty="0" err="1"/>
              <a:t>bulunan</a:t>
            </a:r>
            <a:r>
              <a:rPr lang="en-US" sz="2400" dirty="0"/>
              <a:t> </a:t>
            </a:r>
            <a:r>
              <a:rPr lang="en-US" sz="2400" dirty="0" err="1"/>
              <a:t>maddeler</a:t>
            </a:r>
            <a:r>
              <a:rPr lang="en-US" sz="2400" dirty="0"/>
              <a:t>, </a:t>
            </a:r>
            <a:r>
              <a:rPr lang="en-US" sz="2400" dirty="0" err="1"/>
              <a:t>kimyasal</a:t>
            </a:r>
            <a:r>
              <a:rPr lang="en-US" sz="2400" dirty="0"/>
              <a:t> </a:t>
            </a:r>
            <a:r>
              <a:rPr lang="en-US" sz="2400" dirty="0" err="1"/>
              <a:t>olarak</a:t>
            </a:r>
            <a:r>
              <a:rPr lang="en-US" sz="2400" dirty="0"/>
              <a:t> </a:t>
            </a:r>
            <a:r>
              <a:rPr lang="en-US" sz="2400" dirty="0" err="1"/>
              <a:t>başka</a:t>
            </a:r>
            <a:r>
              <a:rPr lang="en-US" sz="2400" dirty="0"/>
              <a:t> </a:t>
            </a:r>
            <a:r>
              <a:rPr lang="en-US" sz="2400" dirty="0" err="1"/>
              <a:t>maddelerle</a:t>
            </a:r>
            <a:r>
              <a:rPr lang="en-US" sz="2400" dirty="0"/>
              <a:t> </a:t>
            </a:r>
            <a:r>
              <a:rPr lang="en-US" sz="2400" dirty="0" err="1"/>
              <a:t>birleşme</a:t>
            </a:r>
            <a:r>
              <a:rPr lang="en-US" sz="2400" dirty="0"/>
              <a:t> </a:t>
            </a:r>
            <a:r>
              <a:rPr lang="en-US" sz="2400" dirty="0" err="1"/>
              <a:t>eğilimi</a:t>
            </a:r>
            <a:r>
              <a:rPr lang="en-US" sz="2400" dirty="0"/>
              <a:t> </a:t>
            </a:r>
            <a:r>
              <a:rPr lang="en-US" sz="2400" dirty="0" err="1"/>
              <a:t>gösterirler</a:t>
            </a:r>
            <a:r>
              <a:rPr lang="en-US" sz="2400" dirty="0"/>
              <a:t>. Bu </a:t>
            </a:r>
            <a:r>
              <a:rPr lang="en-US" sz="2400" dirty="0" err="1"/>
              <a:t>maddeler</a:t>
            </a:r>
            <a:r>
              <a:rPr lang="en-US" sz="2400" dirty="0"/>
              <a:t>, en </a:t>
            </a:r>
            <a:r>
              <a:rPr lang="en-US" sz="2400" dirty="0" err="1"/>
              <a:t>dış</a:t>
            </a:r>
            <a:r>
              <a:rPr lang="en-US" sz="2400" dirty="0"/>
              <a:t> </a:t>
            </a:r>
            <a:r>
              <a:rPr lang="en-US" sz="2400" dirty="0" err="1"/>
              <a:t>yörüngelerindeki</a:t>
            </a:r>
            <a:r>
              <a:rPr lang="en-US" sz="2400" dirty="0"/>
              <a:t> </a:t>
            </a:r>
            <a:r>
              <a:rPr lang="en-US" sz="2400" dirty="0" err="1"/>
              <a:t>elektron</a:t>
            </a:r>
            <a:r>
              <a:rPr lang="en-US" sz="2400" dirty="0"/>
              <a:t> </a:t>
            </a:r>
            <a:r>
              <a:rPr lang="en-US" sz="2400" dirty="0" err="1"/>
              <a:t>sayısını</a:t>
            </a:r>
            <a:r>
              <a:rPr lang="en-US" sz="2400" dirty="0"/>
              <a:t> 8’e </a:t>
            </a:r>
            <a:r>
              <a:rPr lang="en-US" sz="2400" dirty="0" err="1"/>
              <a:t>tamamlama</a:t>
            </a:r>
            <a:r>
              <a:rPr lang="en-US" sz="2400" dirty="0"/>
              <a:t> </a:t>
            </a:r>
            <a:r>
              <a:rPr lang="en-US" sz="2400" dirty="0" err="1"/>
              <a:t>eğilimindedirler</a:t>
            </a:r>
            <a:r>
              <a:rPr lang="en-US" sz="2400" dirty="0"/>
              <a:t>. </a:t>
            </a:r>
            <a:r>
              <a:rPr lang="en-US" sz="2400" dirty="0" err="1"/>
              <a:t>Herhangi</a:t>
            </a:r>
            <a:r>
              <a:rPr lang="en-US" sz="2400" dirty="0"/>
              <a:t> </a:t>
            </a:r>
            <a:r>
              <a:rPr lang="en-US" sz="2400" dirty="0" err="1"/>
              <a:t>bir</a:t>
            </a:r>
            <a:r>
              <a:rPr lang="en-US" sz="2400" dirty="0"/>
              <a:t> </a:t>
            </a:r>
            <a:r>
              <a:rPr lang="en-US" sz="2400" dirty="0" err="1"/>
              <a:t>katkı</a:t>
            </a:r>
            <a:r>
              <a:rPr lang="en-US" sz="2400" dirty="0"/>
              <a:t> </a:t>
            </a:r>
            <a:r>
              <a:rPr lang="en-US" sz="2400" dirty="0" err="1"/>
              <a:t>maddesi</a:t>
            </a:r>
            <a:r>
              <a:rPr lang="en-US" sz="2400" dirty="0"/>
              <a:t> </a:t>
            </a:r>
            <a:r>
              <a:rPr lang="en-US" sz="2400" dirty="0" err="1"/>
              <a:t>katılmazsa</a:t>
            </a:r>
            <a:r>
              <a:rPr lang="en-US" sz="2400" dirty="0"/>
              <a:t>, </a:t>
            </a:r>
            <a:r>
              <a:rPr lang="en-US" sz="2400" dirty="0" err="1"/>
              <a:t>birbirine</a:t>
            </a:r>
            <a:r>
              <a:rPr lang="en-US" sz="2400" dirty="0"/>
              <a:t> </a:t>
            </a:r>
            <a:r>
              <a:rPr lang="en-US" sz="2400" dirty="0" err="1"/>
              <a:t>komşu</a:t>
            </a:r>
            <a:r>
              <a:rPr lang="en-US" sz="2400" dirty="0"/>
              <a:t> </a:t>
            </a:r>
            <a:r>
              <a:rPr lang="en-US" sz="2400" dirty="0" err="1"/>
              <a:t>germanyum</a:t>
            </a:r>
            <a:r>
              <a:rPr lang="en-US" sz="2400" dirty="0"/>
              <a:t> </a:t>
            </a:r>
            <a:r>
              <a:rPr lang="en-US" sz="2400" dirty="0" err="1"/>
              <a:t>atomları</a:t>
            </a:r>
            <a:r>
              <a:rPr lang="en-US" sz="2400" dirty="0"/>
              <a:t>, en </a:t>
            </a:r>
            <a:r>
              <a:rPr lang="en-US" sz="2400" dirty="0" err="1"/>
              <a:t>dış</a:t>
            </a:r>
            <a:r>
              <a:rPr lang="en-US" sz="2400" dirty="0"/>
              <a:t> </a:t>
            </a:r>
            <a:r>
              <a:rPr lang="en-US" sz="2400" dirty="0" err="1"/>
              <a:t>yörüngelerindeki</a:t>
            </a:r>
            <a:r>
              <a:rPr lang="en-US" sz="2400" dirty="0"/>
              <a:t> </a:t>
            </a:r>
            <a:r>
              <a:rPr lang="en-US" sz="2400" dirty="0" err="1"/>
              <a:t>elektronları</a:t>
            </a:r>
            <a:r>
              <a:rPr lang="en-US" sz="2400" dirty="0"/>
              <a:t> </a:t>
            </a:r>
            <a:r>
              <a:rPr lang="en-US" sz="2400" dirty="0" err="1"/>
              <a:t>ortak</a:t>
            </a:r>
            <a:r>
              <a:rPr lang="en-US" sz="2400" dirty="0"/>
              <a:t> </a:t>
            </a:r>
            <a:r>
              <a:rPr lang="en-US" sz="2400" dirty="0" err="1"/>
              <a:t>kullanarak</a:t>
            </a:r>
            <a:r>
              <a:rPr lang="en-US" sz="2400" dirty="0"/>
              <a:t> 8 </a:t>
            </a:r>
            <a:r>
              <a:rPr lang="en-US" sz="2400" dirty="0" err="1"/>
              <a:t>sayısına</a:t>
            </a:r>
            <a:r>
              <a:rPr lang="en-US" sz="2400" dirty="0"/>
              <a:t> </a:t>
            </a:r>
            <a:r>
              <a:rPr lang="en-US" sz="2400" dirty="0" err="1"/>
              <a:t>ulaşırlar</a:t>
            </a:r>
            <a:r>
              <a:rPr lang="en-US" sz="2400" dirty="0"/>
              <a:t>. Bu </a:t>
            </a:r>
            <a:r>
              <a:rPr lang="en-US" sz="2400" dirty="0" err="1"/>
              <a:t>paylaşma</a:t>
            </a:r>
            <a:r>
              <a:rPr lang="en-US" sz="2400" dirty="0"/>
              <a:t> </a:t>
            </a:r>
            <a:r>
              <a:rPr lang="en-US" sz="2400" dirty="0" err="1"/>
              <a:t>işlemi</a:t>
            </a:r>
            <a:r>
              <a:rPr lang="en-US" sz="2400" dirty="0"/>
              <a:t> </a:t>
            </a:r>
            <a:r>
              <a:rPr lang="en-US" sz="2400" dirty="0" err="1"/>
              <a:t>sonucunda</a:t>
            </a:r>
            <a:r>
              <a:rPr lang="en-US" sz="2400" dirty="0"/>
              <a:t> </a:t>
            </a:r>
            <a:r>
              <a:rPr lang="en-US" sz="2400" dirty="0" err="1"/>
              <a:t>komşu</a:t>
            </a:r>
            <a:r>
              <a:rPr lang="en-US" sz="2400" dirty="0"/>
              <a:t> </a:t>
            </a:r>
            <a:r>
              <a:rPr lang="en-US" sz="2400" dirty="0" err="1"/>
              <a:t>atomlar</a:t>
            </a:r>
            <a:r>
              <a:rPr lang="en-US" sz="2400" dirty="0"/>
              <a:t> </a:t>
            </a:r>
            <a:r>
              <a:rPr lang="en-US" sz="2400" dirty="0" err="1"/>
              <a:t>arasında</a:t>
            </a:r>
            <a:r>
              <a:rPr lang="en-US" sz="2400" dirty="0"/>
              <a:t> </a:t>
            </a:r>
            <a:r>
              <a:rPr lang="en-US" sz="2400" b="1" dirty="0"/>
              <a:t>“</a:t>
            </a:r>
            <a:r>
              <a:rPr lang="en-US" sz="2400" b="1" dirty="0" err="1"/>
              <a:t>Kovalent</a:t>
            </a:r>
            <a:r>
              <a:rPr lang="en-US" sz="2400" b="1" dirty="0"/>
              <a:t> </a:t>
            </a:r>
            <a:r>
              <a:rPr lang="en-US" sz="2400" b="1" dirty="0" err="1"/>
              <a:t>Bağlar</a:t>
            </a:r>
            <a:r>
              <a:rPr lang="en-US" sz="2400" b="1" dirty="0"/>
              <a:t>”</a:t>
            </a:r>
            <a:r>
              <a:rPr lang="en-US" sz="2400" dirty="0"/>
              <a:t> </a:t>
            </a:r>
            <a:r>
              <a:rPr lang="en-US" sz="2400" dirty="0" err="1"/>
              <a:t>oluşur</a:t>
            </a:r>
            <a:r>
              <a:rPr lang="en-US" sz="2400" dirty="0"/>
              <a:t>. </a:t>
            </a:r>
            <a:r>
              <a:rPr lang="en-US" sz="2400" dirty="0" err="1"/>
              <a:t>Şekil</a:t>
            </a:r>
            <a:r>
              <a:rPr lang="en-US" sz="2400" dirty="0"/>
              <a:t> 1.5 da </a:t>
            </a:r>
            <a:r>
              <a:rPr lang="en-US" sz="2400" dirty="0" err="1"/>
              <a:t>saf</a:t>
            </a:r>
            <a:r>
              <a:rPr lang="en-US" sz="2400" dirty="0"/>
              <a:t> </a:t>
            </a:r>
            <a:r>
              <a:rPr lang="en-US" sz="2400" dirty="0" err="1"/>
              <a:t>germanyum</a:t>
            </a:r>
            <a:r>
              <a:rPr lang="en-US" sz="2400" dirty="0"/>
              <a:t> </a:t>
            </a:r>
            <a:r>
              <a:rPr lang="en-US" sz="2400" dirty="0" err="1"/>
              <a:t>maddesinde</a:t>
            </a:r>
            <a:r>
              <a:rPr lang="en-US" sz="2400" dirty="0"/>
              <a:t> </a:t>
            </a:r>
            <a:r>
              <a:rPr lang="en-US" sz="2400" dirty="0" err="1"/>
              <a:t>oluşan</a:t>
            </a:r>
            <a:r>
              <a:rPr lang="en-US" sz="2400" dirty="0"/>
              <a:t> </a:t>
            </a:r>
            <a:r>
              <a:rPr lang="en-US" sz="2400" dirty="0" err="1"/>
              <a:t>kovalent</a:t>
            </a:r>
            <a:r>
              <a:rPr lang="en-US" sz="2400" dirty="0"/>
              <a:t> </a:t>
            </a:r>
            <a:r>
              <a:rPr lang="en-US" sz="2400" dirty="0" err="1"/>
              <a:t>bağlar</a:t>
            </a:r>
            <a:r>
              <a:rPr lang="en-US" sz="2400" dirty="0"/>
              <a:t> </a:t>
            </a:r>
            <a:r>
              <a:rPr lang="en-US" sz="2400" dirty="0" err="1"/>
              <a:t>görülmektedir</a:t>
            </a:r>
            <a:r>
              <a:rPr lang="en-US" sz="2400" dirty="0"/>
              <a:t>.</a:t>
            </a:r>
            <a:endParaRPr lang="tr-TR" sz="2400" dirty="0"/>
          </a:p>
          <a:p>
            <a:endParaRPr lang="tr-TR" dirty="0"/>
          </a:p>
        </p:txBody>
      </p:sp>
      <p:sp>
        <p:nvSpPr>
          <p:cNvPr id="3" name="TextBox 2"/>
          <p:cNvSpPr txBox="1"/>
          <p:nvPr/>
        </p:nvSpPr>
        <p:spPr>
          <a:xfrm>
            <a:off x="515155" y="3284113"/>
            <a:ext cx="11127347" cy="1569660"/>
          </a:xfrm>
          <a:prstGeom prst="rect">
            <a:avLst/>
          </a:prstGeom>
          <a:noFill/>
        </p:spPr>
        <p:txBody>
          <a:bodyPr wrap="square" rtlCol="0">
            <a:spAutoFit/>
          </a:bodyPr>
          <a:lstStyle/>
          <a:p>
            <a:pPr algn="just"/>
            <a:r>
              <a:rPr lang="en-US" sz="2400" dirty="0" err="1"/>
              <a:t>Söz</a:t>
            </a:r>
            <a:r>
              <a:rPr lang="en-US" sz="2400" dirty="0"/>
              <a:t> </a:t>
            </a:r>
            <a:r>
              <a:rPr lang="en-US" sz="2400" dirty="0" err="1"/>
              <a:t>konusu</a:t>
            </a:r>
            <a:r>
              <a:rPr lang="en-US" sz="2400" dirty="0"/>
              <a:t> </a:t>
            </a:r>
            <a:r>
              <a:rPr lang="en-US" sz="2400" dirty="0" err="1"/>
              <a:t>şekilde</a:t>
            </a:r>
            <a:r>
              <a:rPr lang="en-US" sz="2400" dirty="0"/>
              <a:t> de </a:t>
            </a:r>
            <a:r>
              <a:rPr lang="en-US" sz="2400" dirty="0" err="1"/>
              <a:t>görüldüğü</a:t>
            </a:r>
            <a:r>
              <a:rPr lang="en-US" sz="2400" dirty="0"/>
              <a:t> </a:t>
            </a:r>
            <a:r>
              <a:rPr lang="en-US" sz="2400" dirty="0" err="1"/>
              <a:t>gibi</a:t>
            </a:r>
            <a:r>
              <a:rPr lang="en-US" sz="2400" dirty="0"/>
              <a:t>, </a:t>
            </a:r>
            <a:r>
              <a:rPr lang="en-US" sz="2400" dirty="0" err="1"/>
              <a:t>saf</a:t>
            </a:r>
            <a:r>
              <a:rPr lang="en-US" sz="2400" dirty="0"/>
              <a:t> </a:t>
            </a:r>
            <a:r>
              <a:rPr lang="en-US" sz="2400" dirty="0" err="1"/>
              <a:t>germanyum</a:t>
            </a:r>
            <a:r>
              <a:rPr lang="en-US" sz="2400" dirty="0"/>
              <a:t> </a:t>
            </a:r>
            <a:r>
              <a:rPr lang="en-US" sz="2400" dirty="0" err="1"/>
              <a:t>maddesinde</a:t>
            </a:r>
            <a:r>
              <a:rPr lang="en-US" sz="2400" dirty="0"/>
              <a:t>, </a:t>
            </a:r>
            <a:r>
              <a:rPr lang="en-US" sz="2400" dirty="0" err="1"/>
              <a:t>komşu</a:t>
            </a:r>
            <a:r>
              <a:rPr lang="en-US" sz="2400" dirty="0"/>
              <a:t> </a:t>
            </a:r>
            <a:r>
              <a:rPr lang="en-US" sz="2400" dirty="0" err="1"/>
              <a:t>atomlar</a:t>
            </a:r>
            <a:r>
              <a:rPr lang="en-US" sz="2400" dirty="0"/>
              <a:t>, son </a:t>
            </a:r>
            <a:r>
              <a:rPr lang="en-US" sz="2400" dirty="0" err="1"/>
              <a:t>yörüngelerindeki</a:t>
            </a:r>
            <a:r>
              <a:rPr lang="en-US" sz="2400" dirty="0"/>
              <a:t> </a:t>
            </a:r>
            <a:r>
              <a:rPr lang="en-US" sz="2400" dirty="0" err="1"/>
              <a:t>elektronları</a:t>
            </a:r>
            <a:r>
              <a:rPr lang="en-US" sz="2400" dirty="0"/>
              <a:t> </a:t>
            </a:r>
            <a:r>
              <a:rPr lang="en-US" sz="2400" dirty="0" err="1"/>
              <a:t>ortak</a:t>
            </a:r>
            <a:r>
              <a:rPr lang="en-US" sz="2400" dirty="0"/>
              <a:t> </a:t>
            </a:r>
            <a:r>
              <a:rPr lang="en-US" sz="2400" dirty="0" err="1"/>
              <a:t>olarak</a:t>
            </a:r>
            <a:r>
              <a:rPr lang="en-US" sz="2400" dirty="0"/>
              <a:t> </a:t>
            </a:r>
            <a:r>
              <a:rPr lang="en-US" sz="2400" dirty="0" err="1"/>
              <a:t>kullanmaktadırlar</a:t>
            </a:r>
            <a:r>
              <a:rPr lang="en-US" sz="2400" dirty="0"/>
              <a:t>. Bu </a:t>
            </a:r>
            <a:r>
              <a:rPr lang="en-US" sz="2400" dirty="0" err="1"/>
              <a:t>nedenle</a:t>
            </a:r>
            <a:r>
              <a:rPr lang="en-US" sz="2400" dirty="0"/>
              <a:t> </a:t>
            </a:r>
            <a:r>
              <a:rPr lang="en-US" sz="2400" dirty="0" err="1"/>
              <a:t>saf</a:t>
            </a:r>
            <a:r>
              <a:rPr lang="en-US" sz="2400" dirty="0"/>
              <a:t> </a:t>
            </a:r>
            <a:r>
              <a:rPr lang="en-US" sz="2400" dirty="0" err="1"/>
              <a:t>germanyum</a:t>
            </a:r>
            <a:r>
              <a:rPr lang="en-US" sz="2400" dirty="0"/>
              <a:t> </a:t>
            </a:r>
            <a:r>
              <a:rPr lang="en-US" sz="2400" dirty="0" err="1"/>
              <a:t>maddesi</a:t>
            </a:r>
            <a:r>
              <a:rPr lang="en-US" sz="2400" dirty="0"/>
              <a:t>, </a:t>
            </a:r>
            <a:r>
              <a:rPr lang="en-US" sz="2400" dirty="0" err="1"/>
              <a:t>kimyasal</a:t>
            </a:r>
            <a:r>
              <a:rPr lang="en-US" sz="2400" dirty="0"/>
              <a:t> </a:t>
            </a:r>
            <a:r>
              <a:rPr lang="en-US" sz="2400" dirty="0" err="1"/>
              <a:t>olarak</a:t>
            </a:r>
            <a:r>
              <a:rPr lang="en-US" sz="2400" dirty="0"/>
              <a:t> </a:t>
            </a:r>
            <a:r>
              <a:rPr lang="en-US" sz="2400" dirty="0" err="1"/>
              <a:t>kristal</a:t>
            </a:r>
            <a:r>
              <a:rPr lang="en-US" sz="2400" dirty="0"/>
              <a:t> </a:t>
            </a:r>
            <a:r>
              <a:rPr lang="en-US" sz="2400" dirty="0" err="1"/>
              <a:t>bir</a:t>
            </a:r>
            <a:r>
              <a:rPr lang="en-US" sz="2400" dirty="0"/>
              <a:t> </a:t>
            </a:r>
            <a:r>
              <a:rPr lang="en-US" sz="2400" dirty="0" err="1"/>
              <a:t>yapıya</a:t>
            </a:r>
            <a:r>
              <a:rPr lang="en-US" sz="2400" dirty="0"/>
              <a:t> </a:t>
            </a:r>
            <a:r>
              <a:rPr lang="en-US" sz="2400" dirty="0" err="1"/>
              <a:t>sahiptir</a:t>
            </a:r>
            <a:r>
              <a:rPr lang="en-US" sz="2400" dirty="0"/>
              <a:t>. Kristal </a:t>
            </a:r>
            <a:r>
              <a:rPr lang="en-US" sz="2400" dirty="0" err="1"/>
              <a:t>yapı</a:t>
            </a:r>
            <a:r>
              <a:rPr lang="en-US" sz="2400" dirty="0"/>
              <a:t>, </a:t>
            </a:r>
            <a:r>
              <a:rPr lang="en-US" sz="2400" dirty="0" err="1"/>
              <a:t>komşu</a:t>
            </a:r>
            <a:r>
              <a:rPr lang="en-US" sz="2400" dirty="0"/>
              <a:t> </a:t>
            </a:r>
            <a:r>
              <a:rPr lang="en-US" sz="2400" dirty="0" err="1"/>
              <a:t>atomlar</a:t>
            </a:r>
            <a:r>
              <a:rPr lang="en-US" sz="2400" dirty="0"/>
              <a:t> </a:t>
            </a:r>
            <a:r>
              <a:rPr lang="en-US" sz="2400" dirty="0" err="1"/>
              <a:t>arasındaki</a:t>
            </a:r>
            <a:r>
              <a:rPr lang="en-US" sz="2400" dirty="0"/>
              <a:t> </a:t>
            </a:r>
            <a:r>
              <a:rPr lang="en-US" sz="2400" dirty="0" err="1"/>
              <a:t>kovalent</a:t>
            </a:r>
            <a:r>
              <a:rPr lang="en-US" sz="2400" dirty="0"/>
              <a:t> </a:t>
            </a:r>
            <a:r>
              <a:rPr lang="en-US" sz="2400" dirty="0" err="1"/>
              <a:t>bağların</a:t>
            </a:r>
            <a:r>
              <a:rPr lang="en-US" sz="2400" dirty="0"/>
              <a:t> </a:t>
            </a:r>
            <a:r>
              <a:rPr lang="en-US" sz="2400" dirty="0" err="1"/>
              <a:t>sonucudur</a:t>
            </a:r>
            <a:endParaRPr lang="tr-TR" sz="2400" dirty="0"/>
          </a:p>
        </p:txBody>
      </p:sp>
    </p:spTree>
    <p:extLst>
      <p:ext uri="{BB962C8B-B14F-4D97-AF65-F5344CB8AC3E}">
        <p14:creationId xmlns:p14="http://schemas.microsoft.com/office/powerpoint/2010/main" val="2947577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600" y="708338"/>
            <a:ext cx="6853848" cy="3757231"/>
          </a:xfrm>
          <a:prstGeom prst="rect">
            <a:avLst/>
          </a:prstGeom>
        </p:spPr>
      </p:pic>
      <p:sp>
        <p:nvSpPr>
          <p:cNvPr id="3" name="TextBox 2"/>
          <p:cNvSpPr txBox="1"/>
          <p:nvPr/>
        </p:nvSpPr>
        <p:spPr>
          <a:xfrm>
            <a:off x="2163650" y="4893972"/>
            <a:ext cx="6993228" cy="646331"/>
          </a:xfrm>
          <a:prstGeom prst="rect">
            <a:avLst/>
          </a:prstGeom>
          <a:noFill/>
        </p:spPr>
        <p:txBody>
          <a:bodyPr wrap="square" rtlCol="0">
            <a:spAutoFit/>
          </a:bodyPr>
          <a:lstStyle/>
          <a:p>
            <a:r>
              <a:rPr lang="en-US" b="1" dirty="0" err="1"/>
              <a:t>Şekil</a:t>
            </a:r>
            <a:r>
              <a:rPr lang="en-US" b="1" dirty="0"/>
              <a:t> 1.5</a:t>
            </a:r>
            <a:r>
              <a:rPr lang="en-US" dirty="0"/>
              <a:t> </a:t>
            </a:r>
            <a:r>
              <a:rPr lang="en-US" dirty="0" err="1"/>
              <a:t>Saf</a:t>
            </a:r>
            <a:r>
              <a:rPr lang="en-US" dirty="0"/>
              <a:t> </a:t>
            </a:r>
            <a:r>
              <a:rPr lang="en-US" dirty="0" err="1"/>
              <a:t>germanyum</a:t>
            </a:r>
            <a:r>
              <a:rPr lang="en-US" dirty="0"/>
              <a:t> </a:t>
            </a:r>
            <a:r>
              <a:rPr lang="en-US" dirty="0" err="1"/>
              <a:t>maddesinde</a:t>
            </a:r>
            <a:r>
              <a:rPr lang="en-US" dirty="0"/>
              <a:t> </a:t>
            </a:r>
            <a:r>
              <a:rPr lang="en-US" dirty="0" err="1"/>
              <a:t>oluşan</a:t>
            </a:r>
            <a:r>
              <a:rPr lang="en-US" dirty="0"/>
              <a:t> </a:t>
            </a:r>
            <a:r>
              <a:rPr lang="en-US" dirty="0" err="1"/>
              <a:t>kovalent</a:t>
            </a:r>
            <a:r>
              <a:rPr lang="en-US" dirty="0"/>
              <a:t> </a:t>
            </a:r>
            <a:r>
              <a:rPr lang="en-US" dirty="0" err="1"/>
              <a:t>bağlar</a:t>
            </a:r>
            <a:endParaRPr lang="tr-TR" dirty="0"/>
          </a:p>
          <a:p>
            <a:endParaRPr lang="tr-TR" dirty="0"/>
          </a:p>
        </p:txBody>
      </p:sp>
    </p:spTree>
    <p:extLst>
      <p:ext uri="{BB962C8B-B14F-4D97-AF65-F5344CB8AC3E}">
        <p14:creationId xmlns:p14="http://schemas.microsoft.com/office/powerpoint/2010/main" val="1575557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9" y="369790"/>
            <a:ext cx="6990304" cy="34423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43" y="2511380"/>
            <a:ext cx="6874080" cy="4146997"/>
          </a:xfrm>
          <a:prstGeom prst="rect">
            <a:avLst/>
          </a:prstGeom>
        </p:spPr>
      </p:pic>
    </p:spTree>
    <p:extLst>
      <p:ext uri="{BB962C8B-B14F-4D97-AF65-F5344CB8AC3E}">
        <p14:creationId xmlns:p14="http://schemas.microsoft.com/office/powerpoint/2010/main" val="20035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152400"/>
            <a:ext cx="8229600" cy="990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mtClean="0"/>
              <a:t>Atom</a:t>
            </a:r>
            <a:endParaRPr lang="tr-TR" altLang="tr-TR" dirty="0"/>
          </a:p>
        </p:txBody>
      </p:sp>
      <p:sp>
        <p:nvSpPr>
          <p:cNvPr id="3" name="2 İçerik Yer Tutucusu"/>
          <p:cNvSpPr txBox="1">
            <a:spLocks/>
          </p:cNvSpPr>
          <p:nvPr/>
        </p:nvSpPr>
        <p:spPr>
          <a:xfrm>
            <a:off x="457200" y="1219200"/>
            <a:ext cx="5588758" cy="493712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buFont typeface="Wingdings 3"/>
              <a:buChar char=""/>
              <a:defRPr/>
            </a:pPr>
            <a:r>
              <a:rPr lang="tr-TR" dirty="0" smtClean="0"/>
              <a:t>Maddelerin en küçük yapı taşlarına </a:t>
            </a:r>
            <a:r>
              <a:rPr lang="tr-TR" b="1" dirty="0" smtClean="0"/>
              <a:t>atom</a:t>
            </a:r>
            <a:r>
              <a:rPr lang="tr-TR" dirty="0" smtClean="0"/>
              <a:t> denir. </a:t>
            </a:r>
          </a:p>
          <a:p>
            <a:pPr marL="274320" indent="-274320">
              <a:buFont typeface="Wingdings 3"/>
              <a:buChar char=""/>
              <a:defRPr/>
            </a:pPr>
            <a:r>
              <a:rPr lang="tr-TR" dirty="0" smtClean="0"/>
              <a:t>Atomlar, elektron, nötron ve protonlardan oluşur. </a:t>
            </a:r>
          </a:p>
          <a:p>
            <a:pPr marL="274320" indent="-274320">
              <a:buFont typeface="Wingdings 3"/>
              <a:buChar char=""/>
              <a:defRPr/>
            </a:pPr>
            <a:endParaRPr lang="tr-TR" dirty="0" smtClean="0"/>
          </a:p>
          <a:p>
            <a:pPr>
              <a:lnSpc>
                <a:spcPct val="80000"/>
              </a:lnSpc>
              <a:buFont typeface="Wingdings 3" panose="05040102010807070707" pitchFamily="18" charset="2"/>
              <a:buNone/>
              <a:defRPr/>
            </a:pPr>
            <a:r>
              <a:rPr lang="tr-TR" dirty="0" smtClean="0">
                <a:solidFill>
                  <a:srgbClr val="FF0000"/>
                </a:solidFill>
              </a:rPr>
              <a:t>1.Elektronlar: </a:t>
            </a:r>
            <a:r>
              <a:rPr lang="tr-TR" dirty="0" smtClean="0"/>
              <a:t>Çekirdek etrafında yörüngelerde bulunurlar ve (-) yüklüdürler.  Boyutları çok küçüktür.</a:t>
            </a:r>
          </a:p>
          <a:p>
            <a:pPr>
              <a:lnSpc>
                <a:spcPct val="80000"/>
              </a:lnSpc>
              <a:buFont typeface="Wingdings" pitchFamily="2" charset="2"/>
              <a:buNone/>
              <a:defRPr/>
            </a:pPr>
            <a:endParaRPr lang="tr-TR" dirty="0" smtClean="0">
              <a:solidFill>
                <a:srgbClr val="C00000"/>
              </a:solidFill>
            </a:endParaRPr>
          </a:p>
          <a:p>
            <a:pPr>
              <a:lnSpc>
                <a:spcPct val="80000"/>
              </a:lnSpc>
              <a:buFont typeface="Wingdings" pitchFamily="2" charset="2"/>
              <a:buNone/>
              <a:defRPr/>
            </a:pPr>
            <a:r>
              <a:rPr lang="tr-TR" dirty="0" smtClean="0">
                <a:solidFill>
                  <a:srgbClr val="C00000"/>
                </a:solidFill>
              </a:rPr>
              <a:t>2. Nükleus (çekirdek):</a:t>
            </a:r>
          </a:p>
          <a:p>
            <a:pPr>
              <a:lnSpc>
                <a:spcPct val="80000"/>
              </a:lnSpc>
              <a:buFont typeface="Wingdings" pitchFamily="2" charset="2"/>
              <a:buChar char="§"/>
              <a:defRPr/>
            </a:pPr>
            <a:r>
              <a:rPr lang="tr-TR" dirty="0" smtClean="0">
                <a:solidFill>
                  <a:srgbClr val="C00000"/>
                </a:solidFill>
              </a:rPr>
              <a:t>Proton: </a:t>
            </a:r>
            <a:r>
              <a:rPr lang="tr-TR" dirty="0" smtClean="0"/>
              <a:t>(+) yüklü parçacıktır. Elektrondan 1836 kat büyüktür. </a:t>
            </a:r>
          </a:p>
          <a:p>
            <a:pPr>
              <a:lnSpc>
                <a:spcPct val="80000"/>
              </a:lnSpc>
              <a:buFont typeface="Wingdings" pitchFamily="2" charset="2"/>
              <a:buChar char="§"/>
              <a:defRPr/>
            </a:pPr>
            <a:r>
              <a:rPr lang="tr-TR" dirty="0" smtClean="0">
                <a:solidFill>
                  <a:srgbClr val="C00000"/>
                </a:solidFill>
              </a:rPr>
              <a:t>Nötron: </a:t>
            </a:r>
            <a:r>
              <a:rPr lang="tr-TR" dirty="0" smtClean="0"/>
              <a:t>Yüksüzdür.  Boyutları proton kadardır. </a:t>
            </a:r>
          </a:p>
          <a:p>
            <a:pPr marL="274320" indent="-274320">
              <a:buFont typeface="Wingdings 3"/>
              <a:buChar char=""/>
              <a:defRPr/>
            </a:pPr>
            <a:endParaRPr lang="tr-TR" dirty="0" smtClean="0"/>
          </a:p>
          <a:p>
            <a:pPr marL="274320" indent="-274320">
              <a:buFont typeface="Wingdings 3"/>
              <a:buChar char=""/>
              <a:defRPr/>
            </a:pPr>
            <a:endParaRPr lang="tr-TR" dirty="0" smtClean="0"/>
          </a:p>
          <a:p>
            <a:pPr marL="274320" indent="-274320">
              <a:buFont typeface="Wingdings 3"/>
              <a:buChar char=""/>
              <a:defRPr/>
            </a:pP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0" y="4559300"/>
            <a:ext cx="43561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1.bp.blogspot.com/_SfX8mfgCftI/SxzZ4eNZr7I/AAAAAAAAABg/UnSisHlPJak/s320/at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816" y="1396621"/>
            <a:ext cx="259238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951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7059" y="570796"/>
            <a:ext cx="6757881" cy="5716407"/>
          </a:xfrm>
          <a:prstGeom prst="rect">
            <a:avLst/>
          </a:prstGeom>
        </p:spPr>
      </p:pic>
    </p:spTree>
    <p:extLst>
      <p:ext uri="{BB962C8B-B14F-4D97-AF65-F5344CB8AC3E}">
        <p14:creationId xmlns:p14="http://schemas.microsoft.com/office/powerpoint/2010/main" val="1365209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338" y="347730"/>
            <a:ext cx="10892170" cy="3014879"/>
          </a:xfrm>
          <a:prstGeom prst="rect">
            <a:avLst/>
          </a:prstGeom>
        </p:spPr>
      </p:pic>
      <p:pic>
        <p:nvPicPr>
          <p:cNvPr id="3" name="Picture 2"/>
          <p:cNvPicPr>
            <a:picLocks noChangeAspect="1"/>
          </p:cNvPicPr>
          <p:nvPr/>
        </p:nvPicPr>
        <p:blipFill>
          <a:blip r:embed="rId3"/>
          <a:stretch>
            <a:fillRect/>
          </a:stretch>
        </p:blipFill>
        <p:spPr>
          <a:xfrm>
            <a:off x="1291882" y="3478968"/>
            <a:ext cx="9247626" cy="3379032"/>
          </a:xfrm>
          <a:prstGeom prst="rect">
            <a:avLst/>
          </a:prstGeom>
        </p:spPr>
      </p:pic>
      <p:cxnSp>
        <p:nvCxnSpPr>
          <p:cNvPr id="5" name="Straight Connector 4"/>
          <p:cNvCxnSpPr/>
          <p:nvPr/>
        </p:nvCxnSpPr>
        <p:spPr>
          <a:xfrm>
            <a:off x="8834907" y="2253803"/>
            <a:ext cx="2524259" cy="128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912451" y="2574388"/>
            <a:ext cx="10060349" cy="14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12451" y="3176955"/>
            <a:ext cx="10060349" cy="14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2451" y="2854554"/>
            <a:ext cx="10446715" cy="141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12451" y="1945504"/>
            <a:ext cx="1044671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12451" y="2266682"/>
            <a:ext cx="7725112" cy="234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305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39" y="309093"/>
            <a:ext cx="6568226" cy="461665"/>
          </a:xfrm>
          <a:prstGeom prst="rect">
            <a:avLst/>
          </a:prstGeom>
          <a:noFill/>
        </p:spPr>
        <p:txBody>
          <a:bodyPr wrap="square" rtlCol="0">
            <a:spAutoFit/>
          </a:bodyPr>
          <a:lstStyle/>
          <a:p>
            <a:r>
              <a:rPr lang="tr-TR" sz="2400" b="1" dirty="0" smtClean="0"/>
              <a:t>N tipi yapıların oluşumu</a:t>
            </a:r>
            <a:endParaRPr lang="tr-TR" sz="2400" b="1" dirty="0"/>
          </a:p>
        </p:txBody>
      </p:sp>
      <p:sp>
        <p:nvSpPr>
          <p:cNvPr id="3" name="TextBox 2"/>
          <p:cNvSpPr txBox="1"/>
          <p:nvPr/>
        </p:nvSpPr>
        <p:spPr>
          <a:xfrm>
            <a:off x="463639" y="678425"/>
            <a:ext cx="11037195" cy="2215991"/>
          </a:xfrm>
          <a:prstGeom prst="rect">
            <a:avLst/>
          </a:prstGeom>
          <a:noFill/>
        </p:spPr>
        <p:txBody>
          <a:bodyPr wrap="square" rtlCol="0">
            <a:spAutoFit/>
          </a:bodyPr>
          <a:lstStyle/>
          <a:p>
            <a:pPr algn="just"/>
            <a:r>
              <a:rPr lang="en-US" sz="2000" dirty="0" err="1"/>
              <a:t>Silikon</a:t>
            </a:r>
            <a:r>
              <a:rPr lang="en-US" sz="2000" dirty="0"/>
              <a:t> </a:t>
            </a:r>
            <a:r>
              <a:rPr lang="en-US" sz="2000" dirty="0" err="1"/>
              <a:t>kristal</a:t>
            </a:r>
            <a:r>
              <a:rPr lang="en-US" sz="2000" dirty="0"/>
              <a:t> </a:t>
            </a:r>
            <a:r>
              <a:rPr lang="en-US" sz="2000" dirty="0" err="1"/>
              <a:t>içine</a:t>
            </a:r>
            <a:r>
              <a:rPr lang="en-US" sz="2000" dirty="0"/>
              <a:t> +5 </a:t>
            </a:r>
            <a:r>
              <a:rPr lang="en-US" sz="2000" dirty="0" err="1"/>
              <a:t>değerlikli</a:t>
            </a:r>
            <a:r>
              <a:rPr lang="en-US" sz="2000" dirty="0"/>
              <a:t> atom, </a:t>
            </a:r>
            <a:r>
              <a:rPr lang="en-US" sz="2000" dirty="0" err="1"/>
              <a:t>yani</a:t>
            </a:r>
            <a:r>
              <a:rPr lang="en-US" sz="2000" dirty="0"/>
              <a:t> 5 </a:t>
            </a:r>
            <a:r>
              <a:rPr lang="en-US" sz="2000" dirty="0" err="1"/>
              <a:t>adet</a:t>
            </a:r>
            <a:r>
              <a:rPr lang="en-US" sz="2000" dirty="0"/>
              <a:t> </a:t>
            </a:r>
            <a:r>
              <a:rPr lang="en-US" sz="2000" dirty="0" err="1"/>
              <a:t>valans</a:t>
            </a:r>
            <a:r>
              <a:rPr lang="en-US" sz="2000" dirty="0"/>
              <a:t> </a:t>
            </a:r>
            <a:r>
              <a:rPr lang="en-US" sz="2000" dirty="0" err="1"/>
              <a:t>elektronu</a:t>
            </a:r>
            <a:r>
              <a:rPr lang="en-US" sz="2000" dirty="0"/>
              <a:t> </a:t>
            </a:r>
            <a:r>
              <a:rPr lang="en-US" sz="2000" dirty="0" err="1"/>
              <a:t>olan</a:t>
            </a:r>
            <a:r>
              <a:rPr lang="en-US" sz="2000" dirty="0"/>
              <a:t> </a:t>
            </a:r>
            <a:r>
              <a:rPr lang="en-US" sz="2000" b="1" dirty="0" err="1"/>
              <a:t>Arsenik</a:t>
            </a:r>
            <a:r>
              <a:rPr lang="en-US" sz="2000" b="1" dirty="0"/>
              <a:t>, </a:t>
            </a:r>
            <a:r>
              <a:rPr lang="en-US" sz="2000" b="1" dirty="0" err="1"/>
              <a:t>Fosfor</a:t>
            </a:r>
            <a:r>
              <a:rPr lang="en-US" sz="2000" b="1" dirty="0"/>
              <a:t>, </a:t>
            </a:r>
            <a:r>
              <a:rPr lang="en-US" sz="2000" b="1" dirty="0" err="1"/>
              <a:t>Antimuan</a:t>
            </a:r>
            <a:r>
              <a:rPr lang="en-US" sz="2000" dirty="0"/>
              <a:t> </a:t>
            </a:r>
            <a:r>
              <a:rPr lang="en-US" sz="2000" dirty="0" err="1"/>
              <a:t>gibi</a:t>
            </a:r>
            <a:r>
              <a:rPr lang="en-US" sz="2000" dirty="0"/>
              <a:t> </a:t>
            </a:r>
            <a:r>
              <a:rPr lang="en-US" sz="2000" dirty="0" err="1"/>
              <a:t>maddeler</a:t>
            </a:r>
            <a:r>
              <a:rPr lang="en-US" sz="2000" dirty="0"/>
              <a:t> </a:t>
            </a:r>
            <a:r>
              <a:rPr lang="en-US" sz="2000" dirty="0" err="1"/>
              <a:t>katarsak</a:t>
            </a:r>
            <a:r>
              <a:rPr lang="en-US" sz="2000" dirty="0"/>
              <a:t> N-tipi </a:t>
            </a:r>
            <a:r>
              <a:rPr lang="en-US" sz="2000" dirty="0" err="1"/>
              <a:t>yapıyı</a:t>
            </a:r>
            <a:r>
              <a:rPr lang="en-US" sz="2000" dirty="0"/>
              <a:t> </a:t>
            </a:r>
            <a:r>
              <a:rPr lang="en-US" sz="2000" dirty="0" err="1"/>
              <a:t>oluştururuz</a:t>
            </a:r>
            <a:r>
              <a:rPr lang="en-US" sz="2000" dirty="0"/>
              <a:t>. </a:t>
            </a:r>
            <a:endParaRPr lang="tr-TR" sz="2000" dirty="0"/>
          </a:p>
          <a:p>
            <a:pPr algn="just"/>
            <a:r>
              <a:rPr lang="en-US" sz="2000" dirty="0" err="1"/>
              <a:t>Saf</a:t>
            </a:r>
            <a:r>
              <a:rPr lang="en-US" sz="2000" dirty="0"/>
              <a:t> </a:t>
            </a:r>
            <a:r>
              <a:rPr lang="en-US" sz="2000" dirty="0" err="1"/>
              <a:t>silisyum</a:t>
            </a:r>
            <a:r>
              <a:rPr lang="en-US" sz="2000" dirty="0"/>
              <a:t> </a:t>
            </a:r>
            <a:r>
              <a:rPr lang="en-US" sz="2000" dirty="0" err="1"/>
              <a:t>maddesine</a:t>
            </a:r>
            <a:r>
              <a:rPr lang="en-US" sz="2000" dirty="0"/>
              <a:t>, </a:t>
            </a:r>
            <a:r>
              <a:rPr lang="en-US" sz="2000" b="1" dirty="0"/>
              <a:t>“</a:t>
            </a:r>
            <a:r>
              <a:rPr lang="en-US" sz="2000" b="1" dirty="0" err="1"/>
              <a:t>Arsenik</a:t>
            </a:r>
            <a:r>
              <a:rPr lang="en-US" sz="2000" b="1" dirty="0"/>
              <a:t>” (As) </a:t>
            </a:r>
            <a:r>
              <a:rPr lang="en-US" sz="2000" dirty="0" err="1"/>
              <a:t>maddesi</a:t>
            </a:r>
            <a:r>
              <a:rPr lang="en-US" sz="2000" dirty="0"/>
              <a:t> </a:t>
            </a:r>
            <a:r>
              <a:rPr lang="en-US" sz="2000" dirty="0" err="1"/>
              <a:t>ilavesi</a:t>
            </a:r>
            <a:r>
              <a:rPr lang="en-US" sz="2000" dirty="0"/>
              <a:t> </a:t>
            </a:r>
            <a:r>
              <a:rPr lang="en-US" sz="2000" dirty="0" err="1"/>
              <a:t>edilerek</a:t>
            </a:r>
            <a:r>
              <a:rPr lang="en-US" sz="2000" dirty="0"/>
              <a:t> </a:t>
            </a:r>
            <a:r>
              <a:rPr lang="en-US" sz="2000" b="1" dirty="0"/>
              <a:t>“N tipi </a:t>
            </a:r>
            <a:r>
              <a:rPr lang="en-US" sz="2000" b="1" dirty="0" err="1"/>
              <a:t>yarı</a:t>
            </a:r>
            <a:r>
              <a:rPr lang="en-US" sz="2000" b="1" dirty="0"/>
              <a:t> </a:t>
            </a:r>
            <a:r>
              <a:rPr lang="en-US" sz="2000" b="1" dirty="0" err="1"/>
              <a:t>iletken</a:t>
            </a:r>
            <a:r>
              <a:rPr lang="en-US" sz="2000" b="1" dirty="0"/>
              <a:t>”</a:t>
            </a:r>
            <a:r>
              <a:rPr lang="en-US" sz="2000" dirty="0"/>
              <a:t> </a:t>
            </a:r>
            <a:r>
              <a:rPr lang="en-US" sz="2000" dirty="0" err="1"/>
              <a:t>elde</a:t>
            </a:r>
            <a:r>
              <a:rPr lang="en-US" sz="2000" dirty="0"/>
              <a:t> </a:t>
            </a:r>
            <a:r>
              <a:rPr lang="en-US" sz="2000" dirty="0" err="1"/>
              <a:t>edilir</a:t>
            </a:r>
            <a:r>
              <a:rPr lang="en-US" sz="2000" dirty="0"/>
              <a:t>. </a:t>
            </a:r>
            <a:r>
              <a:rPr lang="en-US" sz="2000" dirty="0" err="1"/>
              <a:t>Arsenik</a:t>
            </a:r>
            <a:r>
              <a:rPr lang="en-US" sz="2000" dirty="0"/>
              <a:t> </a:t>
            </a:r>
            <a:r>
              <a:rPr lang="en-US" sz="2000" dirty="0" err="1"/>
              <a:t>maddesinin</a:t>
            </a:r>
            <a:r>
              <a:rPr lang="en-US" sz="2000" dirty="0"/>
              <a:t> </a:t>
            </a:r>
            <a:r>
              <a:rPr lang="en-US" sz="2000" dirty="0" err="1"/>
              <a:t>atomlarının</a:t>
            </a:r>
            <a:r>
              <a:rPr lang="en-US" sz="2000" dirty="0"/>
              <a:t> en </a:t>
            </a:r>
            <a:r>
              <a:rPr lang="en-US" sz="2000" dirty="0" err="1"/>
              <a:t>dış</a:t>
            </a:r>
            <a:r>
              <a:rPr lang="en-US" sz="2000" dirty="0"/>
              <a:t> </a:t>
            </a:r>
            <a:r>
              <a:rPr lang="en-US" sz="2000" dirty="0" err="1"/>
              <a:t>yörüngesinde</a:t>
            </a:r>
            <a:r>
              <a:rPr lang="en-US" sz="2000" dirty="0"/>
              <a:t> 5 </a:t>
            </a:r>
            <a:r>
              <a:rPr lang="en-US" sz="2000" dirty="0" err="1"/>
              <a:t>elektron</a:t>
            </a:r>
            <a:r>
              <a:rPr lang="en-US" sz="2000" dirty="0"/>
              <a:t> </a:t>
            </a:r>
            <a:r>
              <a:rPr lang="en-US" sz="2000" dirty="0" err="1"/>
              <a:t>bulunur</a:t>
            </a:r>
            <a:r>
              <a:rPr lang="en-US" sz="2000" dirty="0"/>
              <a:t>. </a:t>
            </a:r>
            <a:r>
              <a:rPr lang="en-US" sz="2000" dirty="0" err="1"/>
              <a:t>Şekil</a:t>
            </a:r>
            <a:r>
              <a:rPr lang="en-US" sz="2000" dirty="0"/>
              <a:t> 1.8 de </a:t>
            </a:r>
            <a:r>
              <a:rPr lang="en-US" sz="2000" dirty="0" err="1"/>
              <a:t>arsenik</a:t>
            </a:r>
            <a:r>
              <a:rPr lang="en-US" sz="2000" dirty="0"/>
              <a:t> </a:t>
            </a:r>
            <a:r>
              <a:rPr lang="en-US" sz="2000" dirty="0" err="1"/>
              <a:t>atomunun</a:t>
            </a:r>
            <a:r>
              <a:rPr lang="en-US" sz="2000" dirty="0"/>
              <a:t> </a:t>
            </a:r>
            <a:r>
              <a:rPr lang="en-US" sz="2000" dirty="0" err="1"/>
              <a:t>basitleştirilmiş</a:t>
            </a:r>
            <a:r>
              <a:rPr lang="en-US" sz="2000" dirty="0"/>
              <a:t> </a:t>
            </a:r>
            <a:r>
              <a:rPr lang="en-US" sz="2000" dirty="0" err="1"/>
              <a:t>modeli</a:t>
            </a:r>
            <a:r>
              <a:rPr lang="en-US" sz="2000" dirty="0"/>
              <a:t> </a:t>
            </a:r>
            <a:r>
              <a:rPr lang="en-US" sz="2000" dirty="0" err="1"/>
              <a:t>görülmektedir</a:t>
            </a:r>
            <a:r>
              <a:rPr lang="en-US" sz="2000" dirty="0"/>
              <a:t>. </a:t>
            </a:r>
            <a:r>
              <a:rPr lang="en-US" sz="2000" dirty="0" err="1"/>
              <a:t>Şekil</a:t>
            </a:r>
            <a:r>
              <a:rPr lang="en-US" sz="2000" dirty="0"/>
              <a:t> 1.8 de </a:t>
            </a:r>
            <a:r>
              <a:rPr lang="en-US" sz="2000" dirty="0" err="1"/>
              <a:t>sadece</a:t>
            </a:r>
            <a:r>
              <a:rPr lang="en-US" sz="2000" dirty="0"/>
              <a:t> en </a:t>
            </a:r>
            <a:r>
              <a:rPr lang="en-US" sz="2000" dirty="0" err="1"/>
              <a:t>dış</a:t>
            </a:r>
            <a:r>
              <a:rPr lang="en-US" sz="2000" dirty="0"/>
              <a:t> </a:t>
            </a:r>
            <a:r>
              <a:rPr lang="en-US" sz="2000" dirty="0" err="1"/>
              <a:t>yörüngeki</a:t>
            </a:r>
            <a:r>
              <a:rPr lang="en-US" sz="2000" dirty="0"/>
              <a:t> </a:t>
            </a:r>
            <a:r>
              <a:rPr lang="en-US" sz="2000" dirty="0" err="1"/>
              <a:t>valans</a:t>
            </a:r>
            <a:r>
              <a:rPr lang="en-US" sz="2000" dirty="0"/>
              <a:t> </a:t>
            </a:r>
            <a:r>
              <a:rPr lang="en-US" sz="2000" dirty="0" err="1"/>
              <a:t>elektronlar</a:t>
            </a:r>
            <a:r>
              <a:rPr lang="en-US" sz="2000" dirty="0"/>
              <a:t> </a:t>
            </a:r>
            <a:r>
              <a:rPr lang="en-US" sz="2000" dirty="0" err="1"/>
              <a:t>gösterilmiştir</a:t>
            </a:r>
            <a:r>
              <a:rPr lang="en-US" sz="2000" dirty="0"/>
              <a:t>.</a:t>
            </a:r>
            <a:endParaRPr lang="tr-TR" sz="2000"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769" y="2559049"/>
            <a:ext cx="8796270" cy="4204486"/>
          </a:xfrm>
          <a:prstGeom prst="rect">
            <a:avLst/>
          </a:prstGeom>
        </p:spPr>
      </p:pic>
    </p:spTree>
    <p:extLst>
      <p:ext uri="{BB962C8B-B14F-4D97-AF65-F5344CB8AC3E}">
        <p14:creationId xmlns:p14="http://schemas.microsoft.com/office/powerpoint/2010/main" val="3732231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08" y="231820"/>
            <a:ext cx="11642502" cy="1600438"/>
          </a:xfrm>
          <a:prstGeom prst="rect">
            <a:avLst/>
          </a:prstGeom>
          <a:noFill/>
        </p:spPr>
        <p:txBody>
          <a:bodyPr wrap="square" rtlCol="0">
            <a:spAutoFit/>
          </a:bodyPr>
          <a:lstStyle/>
          <a:p>
            <a:r>
              <a:rPr lang="en-US" dirty="0"/>
              <a:t> </a:t>
            </a:r>
            <a:r>
              <a:rPr lang="en-US" sz="2000" dirty="0" err="1"/>
              <a:t>Şekil</a:t>
            </a:r>
            <a:r>
              <a:rPr lang="en-US" sz="2000" dirty="0"/>
              <a:t> 1.9 da, </a:t>
            </a:r>
            <a:r>
              <a:rPr lang="en-US" sz="2000" dirty="0" err="1"/>
              <a:t>arsenik</a:t>
            </a:r>
            <a:r>
              <a:rPr lang="en-US" sz="2000" dirty="0"/>
              <a:t> </a:t>
            </a:r>
            <a:r>
              <a:rPr lang="en-US" sz="2000" dirty="0" err="1"/>
              <a:t>katkılı</a:t>
            </a:r>
            <a:r>
              <a:rPr lang="en-US" sz="2000" dirty="0"/>
              <a:t> </a:t>
            </a:r>
            <a:r>
              <a:rPr lang="en-US" sz="2000" dirty="0" err="1"/>
              <a:t>silisyum</a:t>
            </a:r>
            <a:r>
              <a:rPr lang="en-US" sz="2000" dirty="0"/>
              <a:t> </a:t>
            </a:r>
            <a:r>
              <a:rPr lang="en-US" sz="2000" dirty="0" err="1"/>
              <a:t>maddesinin</a:t>
            </a:r>
            <a:r>
              <a:rPr lang="en-US" sz="2000" dirty="0"/>
              <a:t> </a:t>
            </a:r>
            <a:r>
              <a:rPr lang="en-US" sz="2000" dirty="0" err="1"/>
              <a:t>kristal</a:t>
            </a:r>
            <a:r>
              <a:rPr lang="en-US" sz="2000" dirty="0"/>
              <a:t> </a:t>
            </a:r>
            <a:r>
              <a:rPr lang="en-US" sz="2000" dirty="0" err="1"/>
              <a:t>yapısı</a:t>
            </a:r>
            <a:r>
              <a:rPr lang="en-US" sz="2000" dirty="0"/>
              <a:t> </a:t>
            </a:r>
            <a:r>
              <a:rPr lang="en-US" sz="2000" dirty="0" err="1"/>
              <a:t>görülmektedir</a:t>
            </a:r>
            <a:r>
              <a:rPr lang="en-US" sz="2000" dirty="0"/>
              <a:t>. Bu </a:t>
            </a:r>
            <a:r>
              <a:rPr lang="en-US" sz="2000" dirty="0" err="1"/>
              <a:t>maddede</a:t>
            </a:r>
            <a:r>
              <a:rPr lang="en-US" sz="2000" dirty="0"/>
              <a:t> </a:t>
            </a:r>
            <a:r>
              <a:rPr lang="en-US" sz="2000" dirty="0" err="1"/>
              <a:t>elektronlar</a:t>
            </a:r>
            <a:r>
              <a:rPr lang="en-US" sz="2000" dirty="0"/>
              <a:t> </a:t>
            </a:r>
            <a:r>
              <a:rPr lang="en-US" sz="2000" dirty="0" err="1"/>
              <a:t>protonlara</a:t>
            </a:r>
            <a:r>
              <a:rPr lang="en-US" sz="2000" dirty="0"/>
              <a:t> </a:t>
            </a:r>
            <a:r>
              <a:rPr lang="en-US" sz="2000" dirty="0" err="1"/>
              <a:t>göre</a:t>
            </a:r>
            <a:r>
              <a:rPr lang="en-US" sz="2000" dirty="0"/>
              <a:t> </a:t>
            </a:r>
            <a:r>
              <a:rPr lang="en-US" sz="2000" dirty="0" err="1"/>
              <a:t>daha</a:t>
            </a:r>
            <a:r>
              <a:rPr lang="en-US" sz="2000" dirty="0"/>
              <a:t> </a:t>
            </a:r>
            <a:r>
              <a:rPr lang="en-US" sz="2000" dirty="0" err="1"/>
              <a:t>fazla</a:t>
            </a:r>
            <a:r>
              <a:rPr lang="en-US" sz="2000" dirty="0"/>
              <a:t> </a:t>
            </a:r>
            <a:r>
              <a:rPr lang="en-US" sz="2000" dirty="0" err="1"/>
              <a:t>olduğu</a:t>
            </a:r>
            <a:r>
              <a:rPr lang="en-US" sz="2000" dirty="0"/>
              <a:t> </a:t>
            </a:r>
            <a:r>
              <a:rPr lang="en-US" sz="2000" dirty="0" err="1"/>
              <a:t>için</a:t>
            </a:r>
            <a:r>
              <a:rPr lang="en-US" sz="2000" dirty="0"/>
              <a:t> </a:t>
            </a:r>
            <a:r>
              <a:rPr lang="en-US" sz="2000" dirty="0" err="1"/>
              <a:t>madde</a:t>
            </a:r>
            <a:r>
              <a:rPr lang="en-US" sz="2000" dirty="0"/>
              <a:t> </a:t>
            </a:r>
            <a:r>
              <a:rPr lang="en-US" sz="2000" dirty="0" err="1"/>
              <a:t>negatif</a:t>
            </a:r>
            <a:r>
              <a:rPr lang="en-US" sz="2000" dirty="0"/>
              <a:t> </a:t>
            </a:r>
            <a:r>
              <a:rPr lang="en-US" sz="2000" dirty="0" err="1"/>
              <a:t>özellik</a:t>
            </a:r>
            <a:r>
              <a:rPr lang="en-US" sz="2000" dirty="0"/>
              <a:t> </a:t>
            </a:r>
            <a:r>
              <a:rPr lang="en-US" sz="2000" dirty="0" err="1"/>
              <a:t>kazanır</a:t>
            </a:r>
            <a:r>
              <a:rPr lang="en-US" sz="2000" dirty="0"/>
              <a:t> </a:t>
            </a:r>
            <a:r>
              <a:rPr lang="en-US" sz="2000" dirty="0" err="1"/>
              <a:t>ve</a:t>
            </a:r>
            <a:r>
              <a:rPr lang="en-US" sz="2000" dirty="0"/>
              <a:t> </a:t>
            </a:r>
            <a:r>
              <a:rPr lang="en-US" sz="2000" dirty="0" err="1"/>
              <a:t>bu</a:t>
            </a:r>
            <a:r>
              <a:rPr lang="en-US" sz="2000" dirty="0"/>
              <a:t> </a:t>
            </a:r>
            <a:r>
              <a:rPr lang="en-US" sz="2000" dirty="0" err="1"/>
              <a:t>nedenle</a:t>
            </a:r>
            <a:r>
              <a:rPr lang="en-US" sz="2000" dirty="0"/>
              <a:t> </a:t>
            </a:r>
            <a:r>
              <a:rPr lang="en-US" sz="2000" b="1" dirty="0"/>
              <a:t>N-tipi </a:t>
            </a:r>
            <a:r>
              <a:rPr lang="en-US" sz="2000" b="1" dirty="0" err="1"/>
              <a:t>madde</a:t>
            </a:r>
            <a:r>
              <a:rPr lang="en-US" sz="2000" dirty="0"/>
              <a:t> </a:t>
            </a:r>
            <a:r>
              <a:rPr lang="en-US" sz="2000" dirty="0" err="1"/>
              <a:t>olarak</a:t>
            </a:r>
            <a:r>
              <a:rPr lang="en-US" sz="2000" dirty="0"/>
              <a:t> </a:t>
            </a:r>
            <a:r>
              <a:rPr lang="en-US" sz="2000" dirty="0" err="1"/>
              <a:t>adlandırılır</a:t>
            </a:r>
            <a:r>
              <a:rPr lang="en-US" sz="2000" dirty="0"/>
              <a:t>. </a:t>
            </a:r>
            <a:r>
              <a:rPr lang="en-US" sz="2000" b="1" dirty="0"/>
              <a:t>N</a:t>
            </a:r>
            <a:r>
              <a:rPr lang="en-US" sz="2000" dirty="0"/>
              <a:t>-tipi </a:t>
            </a:r>
            <a:r>
              <a:rPr lang="en-US" sz="2000" dirty="0" err="1"/>
              <a:t>yarı</a:t>
            </a:r>
            <a:r>
              <a:rPr lang="en-US" sz="2000" dirty="0"/>
              <a:t> </a:t>
            </a:r>
            <a:r>
              <a:rPr lang="en-US" sz="2000" dirty="0" err="1"/>
              <a:t>iletkenlerde</a:t>
            </a:r>
            <a:r>
              <a:rPr lang="en-US" sz="2000" dirty="0"/>
              <a:t> </a:t>
            </a:r>
            <a:r>
              <a:rPr lang="en-US" sz="2000" dirty="0" err="1"/>
              <a:t>ki</a:t>
            </a:r>
            <a:r>
              <a:rPr lang="en-US" sz="2000" dirty="0"/>
              <a:t> </a:t>
            </a:r>
            <a:r>
              <a:rPr lang="en-US" sz="2000" dirty="0" err="1"/>
              <a:t>fazladan</a:t>
            </a:r>
            <a:r>
              <a:rPr lang="en-US" sz="2000" dirty="0"/>
              <a:t> </a:t>
            </a:r>
            <a:r>
              <a:rPr lang="en-US" sz="2000" dirty="0" err="1"/>
              <a:t>olan</a:t>
            </a:r>
            <a:r>
              <a:rPr lang="en-US" sz="2000" dirty="0"/>
              <a:t> </a:t>
            </a:r>
            <a:r>
              <a:rPr lang="en-US" sz="2000" dirty="0" err="1"/>
              <a:t>elektronlar</a:t>
            </a:r>
            <a:r>
              <a:rPr lang="en-US" sz="2000" dirty="0"/>
              <a:t> </a:t>
            </a:r>
            <a:r>
              <a:rPr lang="en-US" sz="2000" dirty="0" err="1"/>
              <a:t>iletkenliği</a:t>
            </a:r>
            <a:r>
              <a:rPr lang="en-US" sz="2000" dirty="0"/>
              <a:t> </a:t>
            </a:r>
            <a:r>
              <a:rPr lang="en-US" sz="2000" dirty="0" err="1"/>
              <a:t>sağlamaktadır</a:t>
            </a:r>
            <a:r>
              <a:rPr lang="en-US" sz="2000" dirty="0"/>
              <a:t>. Bu </a:t>
            </a:r>
            <a:r>
              <a:rPr lang="en-US" sz="2000" dirty="0" err="1"/>
              <a:t>elektronları</a:t>
            </a:r>
            <a:r>
              <a:rPr lang="en-US" sz="2000" dirty="0"/>
              <a:t> </a:t>
            </a:r>
            <a:r>
              <a:rPr lang="en-US" sz="2000" dirty="0" err="1"/>
              <a:t>kopartmak</a:t>
            </a:r>
            <a:r>
              <a:rPr lang="en-US" sz="2000" dirty="0"/>
              <a:t>, </a:t>
            </a:r>
            <a:r>
              <a:rPr lang="en-US" sz="2000" dirty="0" err="1"/>
              <a:t>hareket</a:t>
            </a:r>
            <a:r>
              <a:rPr lang="en-US" sz="2000" dirty="0"/>
              <a:t> </a:t>
            </a:r>
            <a:r>
              <a:rPr lang="en-US" sz="2000" dirty="0" err="1"/>
              <a:t>ettirmek</a:t>
            </a:r>
            <a:r>
              <a:rPr lang="en-US" sz="2000" dirty="0"/>
              <a:t> </a:t>
            </a:r>
            <a:r>
              <a:rPr lang="en-US" sz="2000" dirty="0" err="1"/>
              <a:t>için</a:t>
            </a:r>
            <a:r>
              <a:rPr lang="en-US" sz="2000" dirty="0"/>
              <a:t> </a:t>
            </a:r>
            <a:r>
              <a:rPr lang="en-US" sz="2000" dirty="0" err="1"/>
              <a:t>çok</a:t>
            </a:r>
            <a:r>
              <a:rPr lang="en-US" sz="2000" dirty="0"/>
              <a:t> </a:t>
            </a:r>
            <a:r>
              <a:rPr lang="en-US" sz="2000" dirty="0" err="1"/>
              <a:t>küçük</a:t>
            </a:r>
            <a:r>
              <a:rPr lang="en-US" sz="2000" dirty="0"/>
              <a:t> </a:t>
            </a:r>
            <a:r>
              <a:rPr lang="en-US" sz="2000" dirty="0" err="1"/>
              <a:t>enerji</a:t>
            </a:r>
            <a:r>
              <a:rPr lang="en-US" sz="2000" dirty="0"/>
              <a:t> </a:t>
            </a:r>
            <a:r>
              <a:rPr lang="en-US" sz="2000" dirty="0" err="1"/>
              <a:t>yeterli</a:t>
            </a:r>
            <a:r>
              <a:rPr lang="en-US" sz="2000" dirty="0"/>
              <a:t> </a:t>
            </a:r>
            <a:r>
              <a:rPr lang="en-US" sz="2000" dirty="0" err="1"/>
              <a:t>olmaktadır</a:t>
            </a:r>
            <a:r>
              <a:rPr lang="en-US" sz="2000" dirty="0"/>
              <a:t>. </a:t>
            </a:r>
            <a:endParaRPr lang="tr-TR" sz="2000" dirty="0"/>
          </a:p>
          <a:p>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76" y="2262333"/>
            <a:ext cx="8125396" cy="3236946"/>
          </a:xfrm>
          <a:prstGeom prst="rect">
            <a:avLst/>
          </a:prstGeom>
        </p:spPr>
      </p:pic>
    </p:spTree>
    <p:extLst>
      <p:ext uri="{BB962C8B-B14F-4D97-AF65-F5344CB8AC3E}">
        <p14:creationId xmlns:p14="http://schemas.microsoft.com/office/powerpoint/2010/main" val="368933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39" y="309093"/>
            <a:ext cx="6568226" cy="461665"/>
          </a:xfrm>
          <a:prstGeom prst="rect">
            <a:avLst/>
          </a:prstGeom>
          <a:noFill/>
        </p:spPr>
        <p:txBody>
          <a:bodyPr wrap="square" rtlCol="0">
            <a:spAutoFit/>
          </a:bodyPr>
          <a:lstStyle/>
          <a:p>
            <a:r>
              <a:rPr lang="tr-TR" sz="2400" b="1" dirty="0" smtClean="0"/>
              <a:t>P tipi yapıların oluşumu</a:t>
            </a:r>
            <a:endParaRPr lang="tr-TR" sz="2400" b="1" dirty="0"/>
          </a:p>
        </p:txBody>
      </p:sp>
      <p:sp>
        <p:nvSpPr>
          <p:cNvPr id="3" name="TextBox 2"/>
          <p:cNvSpPr txBox="1"/>
          <p:nvPr/>
        </p:nvSpPr>
        <p:spPr>
          <a:xfrm>
            <a:off x="463639" y="770758"/>
            <a:ext cx="10856890" cy="1600438"/>
          </a:xfrm>
          <a:prstGeom prst="rect">
            <a:avLst/>
          </a:prstGeom>
          <a:noFill/>
        </p:spPr>
        <p:txBody>
          <a:bodyPr wrap="square" rtlCol="0">
            <a:spAutoFit/>
          </a:bodyPr>
          <a:lstStyle/>
          <a:p>
            <a:pPr algn="just"/>
            <a:r>
              <a:rPr lang="en-US" sz="2000" b="1" dirty="0"/>
              <a:t>P-tipi </a:t>
            </a:r>
            <a:r>
              <a:rPr lang="en-US" sz="2000" b="1" dirty="0" err="1"/>
              <a:t>katkılı</a:t>
            </a:r>
            <a:r>
              <a:rPr lang="en-US" sz="2000" b="1" dirty="0"/>
              <a:t> </a:t>
            </a:r>
            <a:r>
              <a:rPr lang="en-US" sz="2000" b="1" dirty="0" err="1"/>
              <a:t>yarı</a:t>
            </a:r>
            <a:r>
              <a:rPr lang="en-US" sz="2000" b="1" dirty="0"/>
              <a:t> </a:t>
            </a:r>
            <a:r>
              <a:rPr lang="en-US" sz="2000" b="1" dirty="0" err="1"/>
              <a:t>iletken</a:t>
            </a:r>
            <a:r>
              <a:rPr lang="en-US" sz="2000" dirty="0"/>
              <a:t> </a:t>
            </a:r>
            <a:r>
              <a:rPr lang="en-US" sz="2000" dirty="0" err="1"/>
              <a:t>yapmak</a:t>
            </a:r>
            <a:r>
              <a:rPr lang="en-US" sz="2000" dirty="0"/>
              <a:t> </a:t>
            </a:r>
            <a:r>
              <a:rPr lang="en-US" sz="2000" dirty="0" err="1"/>
              <a:t>için</a:t>
            </a:r>
            <a:r>
              <a:rPr lang="en-US" sz="2000" dirty="0"/>
              <a:t> </a:t>
            </a:r>
            <a:r>
              <a:rPr lang="en-US" sz="2000" dirty="0" err="1"/>
              <a:t>saf</a:t>
            </a:r>
            <a:r>
              <a:rPr lang="en-US" sz="2000" dirty="0"/>
              <a:t> </a:t>
            </a:r>
            <a:r>
              <a:rPr lang="en-US" sz="2000" dirty="0" err="1"/>
              <a:t>kristal</a:t>
            </a:r>
            <a:r>
              <a:rPr lang="en-US" sz="2000" dirty="0"/>
              <a:t> </a:t>
            </a:r>
            <a:r>
              <a:rPr lang="en-US" sz="2000" dirty="0" err="1"/>
              <a:t>içine</a:t>
            </a:r>
            <a:r>
              <a:rPr lang="en-US" sz="2000" dirty="0"/>
              <a:t> 3 </a:t>
            </a:r>
            <a:r>
              <a:rPr lang="en-US" sz="2000" dirty="0" err="1"/>
              <a:t>tane</a:t>
            </a:r>
            <a:r>
              <a:rPr lang="en-US" sz="2000" dirty="0"/>
              <a:t> </a:t>
            </a:r>
            <a:r>
              <a:rPr lang="en-US" sz="2000" dirty="0" err="1"/>
              <a:t>valans</a:t>
            </a:r>
            <a:r>
              <a:rPr lang="en-US" sz="2000" dirty="0"/>
              <a:t> </a:t>
            </a:r>
            <a:r>
              <a:rPr lang="en-US" sz="2000" dirty="0" err="1"/>
              <a:t>elektronu</a:t>
            </a:r>
            <a:r>
              <a:rPr lang="en-US" sz="2000" dirty="0"/>
              <a:t> </a:t>
            </a:r>
            <a:r>
              <a:rPr lang="en-US" sz="2000" dirty="0" err="1"/>
              <a:t>olan</a:t>
            </a:r>
            <a:r>
              <a:rPr lang="en-US" sz="2000" dirty="0"/>
              <a:t> </a:t>
            </a:r>
            <a:r>
              <a:rPr lang="en-US" sz="2000" b="1" dirty="0" err="1"/>
              <a:t>Alüminyum</a:t>
            </a:r>
            <a:r>
              <a:rPr lang="en-US" sz="2000" b="1" dirty="0"/>
              <a:t>, Boron, </a:t>
            </a:r>
            <a:r>
              <a:rPr lang="en-US" sz="2000" b="1" dirty="0" err="1"/>
              <a:t>Galyum</a:t>
            </a:r>
            <a:r>
              <a:rPr lang="en-US" sz="2000" b="1" dirty="0"/>
              <a:t>, Indium</a:t>
            </a:r>
            <a:r>
              <a:rPr lang="en-US" sz="2000" dirty="0"/>
              <a:t> </a:t>
            </a:r>
            <a:r>
              <a:rPr lang="en-US" sz="2000" dirty="0" err="1"/>
              <a:t>gibi</a:t>
            </a:r>
            <a:r>
              <a:rPr lang="en-US" sz="2000" dirty="0"/>
              <a:t> </a:t>
            </a:r>
            <a:r>
              <a:rPr lang="en-US" sz="2000" dirty="0" err="1"/>
              <a:t>maddeler</a:t>
            </a:r>
            <a:r>
              <a:rPr lang="en-US" sz="2000" dirty="0"/>
              <a:t> </a:t>
            </a:r>
            <a:r>
              <a:rPr lang="en-US" sz="2000" dirty="0" err="1"/>
              <a:t>katmak</a:t>
            </a:r>
            <a:r>
              <a:rPr lang="en-US" sz="2000" dirty="0"/>
              <a:t> </a:t>
            </a:r>
            <a:r>
              <a:rPr lang="en-US" sz="2000" dirty="0" err="1"/>
              <a:t>gerekmektedir.Saf</a:t>
            </a:r>
            <a:r>
              <a:rPr lang="en-US" sz="2000" dirty="0"/>
              <a:t> </a:t>
            </a:r>
            <a:r>
              <a:rPr lang="en-US" sz="2000" dirty="0" err="1"/>
              <a:t>germanyum</a:t>
            </a:r>
            <a:r>
              <a:rPr lang="en-US" sz="2000" dirty="0"/>
              <a:t> </a:t>
            </a:r>
            <a:r>
              <a:rPr lang="en-US" sz="2000" dirty="0" err="1"/>
              <a:t>veya</a:t>
            </a:r>
            <a:r>
              <a:rPr lang="en-US" sz="2000" dirty="0"/>
              <a:t> </a:t>
            </a:r>
            <a:r>
              <a:rPr lang="en-US" sz="2000" dirty="0" err="1"/>
              <a:t>silisyum</a:t>
            </a:r>
            <a:r>
              <a:rPr lang="en-US" sz="2000" dirty="0"/>
              <a:t> </a:t>
            </a:r>
            <a:r>
              <a:rPr lang="en-US" sz="2000" dirty="0" err="1"/>
              <a:t>maddesine</a:t>
            </a:r>
            <a:r>
              <a:rPr lang="en-US" sz="2000" dirty="0"/>
              <a:t>, </a:t>
            </a:r>
            <a:r>
              <a:rPr lang="en-US" sz="2000" b="1" dirty="0"/>
              <a:t>“</a:t>
            </a:r>
            <a:r>
              <a:rPr lang="en-US" sz="2000" b="1" dirty="0" err="1"/>
              <a:t>Bor</a:t>
            </a:r>
            <a:r>
              <a:rPr lang="en-US" sz="2000" b="1" dirty="0"/>
              <a:t>” </a:t>
            </a:r>
            <a:r>
              <a:rPr lang="en-US" sz="2000" dirty="0" err="1"/>
              <a:t>maddesi</a:t>
            </a:r>
            <a:r>
              <a:rPr lang="en-US" sz="2000" dirty="0"/>
              <a:t> (P) </a:t>
            </a:r>
            <a:r>
              <a:rPr lang="en-US" sz="2000" dirty="0" err="1"/>
              <a:t>ilave</a:t>
            </a:r>
            <a:r>
              <a:rPr lang="en-US" sz="2000" dirty="0"/>
              <a:t> </a:t>
            </a:r>
            <a:r>
              <a:rPr lang="en-US" sz="2000" dirty="0" err="1"/>
              <a:t>edilerek</a:t>
            </a:r>
            <a:r>
              <a:rPr lang="en-US" sz="2000" dirty="0"/>
              <a:t> </a:t>
            </a:r>
            <a:r>
              <a:rPr lang="en-US" sz="2000" b="1" dirty="0"/>
              <a:t>“P-tipi </a:t>
            </a:r>
            <a:r>
              <a:rPr lang="en-US" sz="2000" b="1" dirty="0" err="1"/>
              <a:t>yarı</a:t>
            </a:r>
            <a:r>
              <a:rPr lang="en-US" sz="2000" b="1" dirty="0"/>
              <a:t> </a:t>
            </a:r>
            <a:r>
              <a:rPr lang="en-US" sz="2000" b="1" dirty="0" err="1"/>
              <a:t>iletken</a:t>
            </a:r>
            <a:r>
              <a:rPr lang="en-US" sz="2000" b="1" dirty="0"/>
              <a:t>”</a:t>
            </a:r>
            <a:r>
              <a:rPr lang="en-US" sz="2000" dirty="0"/>
              <a:t> </a:t>
            </a:r>
            <a:r>
              <a:rPr lang="en-US" sz="2000" dirty="0" err="1"/>
              <a:t>elde</a:t>
            </a:r>
            <a:r>
              <a:rPr lang="en-US" sz="2000" dirty="0"/>
              <a:t> </a:t>
            </a:r>
            <a:r>
              <a:rPr lang="en-US" sz="2000" dirty="0" err="1"/>
              <a:t>edilir</a:t>
            </a:r>
            <a:r>
              <a:rPr lang="en-US" sz="2000" dirty="0"/>
              <a:t>. </a:t>
            </a:r>
            <a:r>
              <a:rPr lang="en-US" sz="2000" dirty="0" err="1"/>
              <a:t>Bor</a:t>
            </a:r>
            <a:r>
              <a:rPr lang="en-US" sz="2000" dirty="0"/>
              <a:t> </a:t>
            </a:r>
            <a:r>
              <a:rPr lang="en-US" sz="2000" dirty="0" err="1"/>
              <a:t>maddesinin</a:t>
            </a:r>
            <a:r>
              <a:rPr lang="en-US" sz="2000" dirty="0"/>
              <a:t> </a:t>
            </a:r>
            <a:r>
              <a:rPr lang="en-US" sz="2000" dirty="0" err="1"/>
              <a:t>atomlarının</a:t>
            </a:r>
            <a:r>
              <a:rPr lang="en-US" sz="2000" dirty="0"/>
              <a:t> en </a:t>
            </a:r>
            <a:r>
              <a:rPr lang="en-US" sz="2000" dirty="0" err="1"/>
              <a:t>dış</a:t>
            </a:r>
            <a:r>
              <a:rPr lang="en-US" sz="2000" dirty="0"/>
              <a:t> </a:t>
            </a:r>
            <a:r>
              <a:rPr lang="en-US" sz="2000" dirty="0" err="1"/>
              <a:t>yörüngesinde</a:t>
            </a:r>
            <a:r>
              <a:rPr lang="en-US" sz="2000" dirty="0"/>
              <a:t> 3 </a:t>
            </a:r>
            <a:r>
              <a:rPr lang="en-US" sz="2000" dirty="0" err="1"/>
              <a:t>elektron</a:t>
            </a:r>
            <a:r>
              <a:rPr lang="en-US" sz="2000" dirty="0"/>
              <a:t> </a:t>
            </a:r>
            <a:r>
              <a:rPr lang="en-US" sz="2000" dirty="0" err="1"/>
              <a:t>bulunur</a:t>
            </a:r>
            <a:r>
              <a:rPr lang="en-US" sz="2000" dirty="0"/>
              <a:t>. </a:t>
            </a:r>
            <a:r>
              <a:rPr lang="en-US" sz="2000" dirty="0" err="1"/>
              <a:t>Şekil</a:t>
            </a:r>
            <a:r>
              <a:rPr lang="en-US" sz="2000" dirty="0"/>
              <a:t> 1.10da, </a:t>
            </a:r>
            <a:r>
              <a:rPr lang="tr-TR" sz="2000" dirty="0" smtClean="0"/>
              <a:t>B</a:t>
            </a:r>
            <a:r>
              <a:rPr lang="en-US" sz="2000" dirty="0" smtClean="0"/>
              <a:t>or </a:t>
            </a:r>
            <a:r>
              <a:rPr lang="en-US" sz="2000" dirty="0" err="1"/>
              <a:t>atomunun</a:t>
            </a:r>
            <a:r>
              <a:rPr lang="en-US" sz="2000" dirty="0"/>
              <a:t> </a:t>
            </a:r>
            <a:r>
              <a:rPr lang="en-US" sz="2000" dirty="0" err="1"/>
              <a:t>basitleştirilmiş</a:t>
            </a:r>
            <a:r>
              <a:rPr lang="en-US" sz="2000" dirty="0"/>
              <a:t> </a:t>
            </a:r>
            <a:r>
              <a:rPr lang="en-US" sz="2000" dirty="0" err="1"/>
              <a:t>modeli</a:t>
            </a:r>
            <a:r>
              <a:rPr lang="en-US" sz="2000" dirty="0"/>
              <a:t> </a:t>
            </a:r>
            <a:r>
              <a:rPr lang="en-US" sz="2000" dirty="0" err="1"/>
              <a:t>görülmektedir</a:t>
            </a:r>
            <a:r>
              <a:rPr lang="en-US" sz="2000" dirty="0"/>
              <a:t>.</a:t>
            </a:r>
            <a:endParaRPr lang="tr-TR" sz="2000"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487" y="2228045"/>
            <a:ext cx="9355889" cy="4274551"/>
          </a:xfrm>
          <a:prstGeom prst="rect">
            <a:avLst/>
          </a:prstGeom>
        </p:spPr>
      </p:pic>
    </p:spTree>
    <p:extLst>
      <p:ext uri="{BB962C8B-B14F-4D97-AF65-F5344CB8AC3E}">
        <p14:creationId xmlns:p14="http://schemas.microsoft.com/office/powerpoint/2010/main" val="694991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360608"/>
            <a:ext cx="10998558" cy="1292662"/>
          </a:xfrm>
          <a:prstGeom prst="rect">
            <a:avLst/>
          </a:prstGeom>
          <a:noFill/>
        </p:spPr>
        <p:txBody>
          <a:bodyPr wrap="square" rtlCol="0">
            <a:spAutoFit/>
          </a:bodyPr>
          <a:lstStyle/>
          <a:p>
            <a:pPr algn="just"/>
            <a:r>
              <a:rPr lang="en-US" sz="2000" dirty="0" err="1"/>
              <a:t>Katkılı</a:t>
            </a:r>
            <a:r>
              <a:rPr lang="en-US" sz="2000" dirty="0"/>
              <a:t> </a:t>
            </a:r>
            <a:r>
              <a:rPr lang="en-US" sz="2000" dirty="0" err="1"/>
              <a:t>maddede</a:t>
            </a:r>
            <a:r>
              <a:rPr lang="en-US" sz="2000" dirty="0"/>
              <a:t> </a:t>
            </a:r>
            <a:r>
              <a:rPr lang="en-US" sz="2000" dirty="0" err="1"/>
              <a:t>meydana</a:t>
            </a:r>
            <a:r>
              <a:rPr lang="en-US" sz="2000" dirty="0"/>
              <a:t> </a:t>
            </a:r>
            <a:r>
              <a:rPr lang="en-US" sz="2000" dirty="0" err="1"/>
              <a:t>gelen</a:t>
            </a:r>
            <a:r>
              <a:rPr lang="en-US" sz="2000" dirty="0"/>
              <a:t> </a:t>
            </a:r>
            <a:r>
              <a:rPr lang="en-US" sz="2000" dirty="0" err="1"/>
              <a:t>elektron</a:t>
            </a:r>
            <a:r>
              <a:rPr lang="en-US" sz="2000" dirty="0"/>
              <a:t> </a:t>
            </a:r>
            <a:r>
              <a:rPr lang="en-US" sz="2000" dirty="0" err="1"/>
              <a:t>eksikliği</a:t>
            </a:r>
            <a:r>
              <a:rPr lang="en-US" sz="2000" dirty="0"/>
              <a:t>, </a:t>
            </a:r>
            <a:r>
              <a:rPr lang="en-US" sz="2000" dirty="0" err="1"/>
              <a:t>bu</a:t>
            </a:r>
            <a:r>
              <a:rPr lang="en-US" sz="2000" dirty="0"/>
              <a:t> </a:t>
            </a:r>
            <a:r>
              <a:rPr lang="en-US" sz="2000" dirty="0" err="1"/>
              <a:t>maddenin</a:t>
            </a:r>
            <a:r>
              <a:rPr lang="en-US" sz="2000" dirty="0"/>
              <a:t> </a:t>
            </a:r>
            <a:r>
              <a:rPr lang="en-US" sz="2000" dirty="0" err="1"/>
              <a:t>pozitif</a:t>
            </a:r>
            <a:r>
              <a:rPr lang="en-US" sz="2000" dirty="0"/>
              <a:t> </a:t>
            </a:r>
            <a:r>
              <a:rPr lang="en-US" sz="2000" dirty="0" err="1"/>
              <a:t>bir</a:t>
            </a:r>
            <a:r>
              <a:rPr lang="en-US" sz="2000" dirty="0"/>
              <a:t> </a:t>
            </a:r>
            <a:r>
              <a:rPr lang="en-US" sz="2000" dirty="0" err="1"/>
              <a:t>yapı</a:t>
            </a:r>
            <a:r>
              <a:rPr lang="en-US" sz="2000" dirty="0"/>
              <a:t> </a:t>
            </a:r>
            <a:r>
              <a:rPr lang="en-US" sz="2000" dirty="0" err="1"/>
              <a:t>kazanmasına</a:t>
            </a:r>
            <a:r>
              <a:rPr lang="en-US" sz="2000" dirty="0"/>
              <a:t> </a:t>
            </a:r>
            <a:r>
              <a:rPr lang="en-US" sz="2000" dirty="0" err="1"/>
              <a:t>yol</a:t>
            </a:r>
            <a:r>
              <a:rPr lang="en-US" sz="2000" dirty="0"/>
              <a:t> </a:t>
            </a:r>
            <a:r>
              <a:rPr lang="en-US" sz="2000" dirty="0" err="1"/>
              <a:t>açar</a:t>
            </a:r>
            <a:r>
              <a:rPr lang="en-US" sz="2000" dirty="0"/>
              <a:t>. Bu </a:t>
            </a:r>
            <a:r>
              <a:rPr lang="en-US" sz="2000" dirty="0" err="1"/>
              <a:t>nedenle</a:t>
            </a:r>
            <a:r>
              <a:rPr lang="en-US" sz="2000" dirty="0"/>
              <a:t> </a:t>
            </a:r>
            <a:r>
              <a:rPr lang="en-US" sz="2000" dirty="0" err="1"/>
              <a:t>bu</a:t>
            </a:r>
            <a:r>
              <a:rPr lang="en-US" sz="2000" dirty="0"/>
              <a:t> </a:t>
            </a:r>
            <a:r>
              <a:rPr lang="en-US" sz="2000" dirty="0" err="1"/>
              <a:t>madde</a:t>
            </a:r>
            <a:r>
              <a:rPr lang="en-US" sz="2000" dirty="0"/>
              <a:t>, P tipi </a:t>
            </a:r>
            <a:r>
              <a:rPr lang="en-US" sz="2000" dirty="0" err="1"/>
              <a:t>yarı</a:t>
            </a:r>
            <a:r>
              <a:rPr lang="en-US" sz="2000" dirty="0"/>
              <a:t> </a:t>
            </a:r>
            <a:r>
              <a:rPr lang="en-US" sz="2000" dirty="0" err="1"/>
              <a:t>iletken</a:t>
            </a:r>
            <a:r>
              <a:rPr lang="en-US" sz="2000" dirty="0"/>
              <a:t> </a:t>
            </a:r>
            <a:r>
              <a:rPr lang="en-US" sz="2000" dirty="0" err="1"/>
              <a:t>olarak</a:t>
            </a:r>
            <a:r>
              <a:rPr lang="en-US" sz="2000" dirty="0"/>
              <a:t> </a:t>
            </a:r>
            <a:r>
              <a:rPr lang="en-US" sz="2000" dirty="0" err="1"/>
              <a:t>adlandırılır</a:t>
            </a:r>
            <a:r>
              <a:rPr lang="en-US" sz="2000" dirty="0"/>
              <a:t>. </a:t>
            </a:r>
            <a:r>
              <a:rPr lang="en-US" sz="2000" dirty="0" err="1"/>
              <a:t>Şekil</a:t>
            </a:r>
            <a:r>
              <a:rPr lang="en-US" sz="2000" dirty="0"/>
              <a:t> 1.11 de </a:t>
            </a:r>
            <a:r>
              <a:rPr lang="tr-TR" sz="2000" dirty="0" smtClean="0"/>
              <a:t>B</a:t>
            </a:r>
            <a:r>
              <a:rPr lang="en-US" sz="2000" dirty="0" smtClean="0"/>
              <a:t>or </a:t>
            </a:r>
            <a:r>
              <a:rPr lang="en-US" sz="2000" dirty="0" err="1"/>
              <a:t>katkılı</a:t>
            </a:r>
            <a:r>
              <a:rPr lang="en-US" sz="2000" dirty="0"/>
              <a:t> </a:t>
            </a:r>
            <a:r>
              <a:rPr lang="en-US" sz="2000" dirty="0" err="1"/>
              <a:t>silisyum</a:t>
            </a:r>
            <a:r>
              <a:rPr lang="en-US" sz="2000" dirty="0"/>
              <a:t> </a:t>
            </a:r>
            <a:r>
              <a:rPr lang="en-US" sz="2000" dirty="0" err="1"/>
              <a:t>maddesinin</a:t>
            </a:r>
            <a:r>
              <a:rPr lang="en-US" sz="2000" dirty="0"/>
              <a:t> </a:t>
            </a:r>
            <a:r>
              <a:rPr lang="en-US" sz="2000" dirty="0" err="1"/>
              <a:t>kristal</a:t>
            </a:r>
            <a:r>
              <a:rPr lang="en-US" sz="2000" dirty="0"/>
              <a:t> </a:t>
            </a:r>
            <a:r>
              <a:rPr lang="en-US" sz="2000" dirty="0" err="1"/>
              <a:t>yapısı</a:t>
            </a:r>
            <a:r>
              <a:rPr lang="en-US" sz="2000" dirty="0"/>
              <a:t> </a:t>
            </a:r>
            <a:r>
              <a:rPr lang="en-US" sz="2000" dirty="0" err="1"/>
              <a:t>görülmektedir</a:t>
            </a:r>
            <a:r>
              <a:rPr lang="en-US" sz="2000" dirty="0"/>
              <a:t>.</a:t>
            </a:r>
            <a:endParaRPr lang="tr-TR" sz="2000" dirty="0"/>
          </a:p>
          <a:p>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398" y="1815921"/>
            <a:ext cx="8267457" cy="3230505"/>
          </a:xfrm>
          <a:prstGeom prst="rect">
            <a:avLst/>
          </a:prstGeom>
        </p:spPr>
      </p:pic>
    </p:spTree>
    <p:extLst>
      <p:ext uri="{BB962C8B-B14F-4D97-AF65-F5344CB8AC3E}">
        <p14:creationId xmlns:p14="http://schemas.microsoft.com/office/powerpoint/2010/main" val="3440879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231820"/>
            <a:ext cx="11204620" cy="6278642"/>
          </a:xfrm>
          <a:prstGeom prst="rect">
            <a:avLst/>
          </a:prstGeom>
          <a:noFill/>
        </p:spPr>
        <p:txBody>
          <a:bodyPr wrap="square" rtlCol="0">
            <a:spAutoFit/>
          </a:bodyPr>
          <a:lstStyle/>
          <a:p>
            <a:pPr algn="just"/>
            <a:r>
              <a:rPr lang="en-US" sz="2400" dirty="0" err="1"/>
              <a:t>Buraya</a:t>
            </a:r>
            <a:r>
              <a:rPr lang="en-US" sz="2400" dirty="0"/>
              <a:t> </a:t>
            </a:r>
            <a:r>
              <a:rPr lang="en-US" sz="2400" dirty="0" err="1"/>
              <a:t>kadar</a:t>
            </a:r>
            <a:r>
              <a:rPr lang="en-US" sz="2400" dirty="0"/>
              <a:t> </a:t>
            </a:r>
            <a:r>
              <a:rPr lang="en-US" sz="2400" dirty="0" err="1"/>
              <a:t>anlatılanları</a:t>
            </a:r>
            <a:r>
              <a:rPr lang="en-US" sz="2400" dirty="0"/>
              <a:t> </a:t>
            </a:r>
            <a:r>
              <a:rPr lang="en-US" sz="2400" dirty="0" err="1"/>
              <a:t>şöyle</a:t>
            </a:r>
            <a:r>
              <a:rPr lang="en-US" sz="2400" dirty="0"/>
              <a:t> </a:t>
            </a:r>
            <a:r>
              <a:rPr lang="en-US" sz="2400" dirty="0" err="1"/>
              <a:t>özetleyebiliriz</a:t>
            </a:r>
            <a:r>
              <a:rPr lang="en-US" sz="2400" dirty="0" smtClean="0"/>
              <a:t>:</a:t>
            </a:r>
            <a:endParaRPr lang="tr-TR" sz="2400" dirty="0" smtClean="0"/>
          </a:p>
          <a:p>
            <a:pPr algn="just"/>
            <a:endParaRPr lang="tr-TR" sz="2400" dirty="0"/>
          </a:p>
          <a:p>
            <a:pPr marL="342900" lvl="0" indent="-342900" algn="just">
              <a:buFont typeface="Arial" panose="020B0604020202020204" pitchFamily="34" charset="0"/>
              <a:buChar char="•"/>
            </a:pPr>
            <a:r>
              <a:rPr lang="en-US" sz="2400" b="1" dirty="0" err="1"/>
              <a:t>Saf</a:t>
            </a:r>
            <a:r>
              <a:rPr lang="en-US" sz="2400" b="1" dirty="0"/>
              <a:t> </a:t>
            </a:r>
            <a:r>
              <a:rPr lang="en-US" sz="2400" b="1" dirty="0" err="1"/>
              <a:t>silisyum</a:t>
            </a:r>
            <a:r>
              <a:rPr lang="en-US" sz="2400" b="1" dirty="0"/>
              <a:t> </a:t>
            </a:r>
            <a:r>
              <a:rPr lang="en-US" sz="2400" b="1" dirty="0" err="1"/>
              <a:t>veya</a:t>
            </a:r>
            <a:r>
              <a:rPr lang="en-US" sz="2400" b="1" dirty="0"/>
              <a:t> </a:t>
            </a:r>
            <a:r>
              <a:rPr lang="en-US" sz="2400" b="1" dirty="0" err="1"/>
              <a:t>germanyum</a:t>
            </a:r>
            <a:r>
              <a:rPr lang="en-US" sz="2400" b="1" dirty="0"/>
              <a:t> </a:t>
            </a:r>
            <a:r>
              <a:rPr lang="en-US" sz="2400" b="1" dirty="0" err="1"/>
              <a:t>maddesine</a:t>
            </a:r>
            <a:r>
              <a:rPr lang="en-US" sz="2400" b="1" dirty="0"/>
              <a:t>, </a:t>
            </a:r>
            <a:r>
              <a:rPr lang="en-US" sz="2400" b="1" dirty="0" err="1"/>
              <a:t>bir</a:t>
            </a:r>
            <a:r>
              <a:rPr lang="en-US" sz="2400" b="1" dirty="0"/>
              <a:t> </a:t>
            </a:r>
            <a:r>
              <a:rPr lang="en-US" sz="2400" b="1" dirty="0" err="1"/>
              <a:t>miktar</a:t>
            </a:r>
            <a:r>
              <a:rPr lang="en-US" sz="2400" b="1" dirty="0"/>
              <a:t> </a:t>
            </a:r>
            <a:r>
              <a:rPr lang="en-US" sz="2400" b="1" dirty="0" err="1"/>
              <a:t>arsenik</a:t>
            </a:r>
            <a:r>
              <a:rPr lang="en-US" sz="2400" b="1" dirty="0"/>
              <a:t> </a:t>
            </a:r>
            <a:r>
              <a:rPr lang="en-US" sz="2400" b="1" dirty="0" err="1"/>
              <a:t>maddesi</a:t>
            </a:r>
            <a:r>
              <a:rPr lang="en-US" sz="2400" b="1" dirty="0"/>
              <a:t> </a:t>
            </a:r>
            <a:r>
              <a:rPr lang="en-US" sz="2400" b="1" dirty="0" err="1"/>
              <a:t>katılırsa</a:t>
            </a:r>
            <a:r>
              <a:rPr lang="en-US" sz="2400" b="1" dirty="0"/>
              <a:t>, </a:t>
            </a:r>
            <a:r>
              <a:rPr lang="en-US" sz="2400" b="1" dirty="0" err="1"/>
              <a:t>elde</a:t>
            </a:r>
            <a:r>
              <a:rPr lang="en-US" sz="2400" b="1" dirty="0"/>
              <a:t> </a:t>
            </a:r>
            <a:r>
              <a:rPr lang="en-US" sz="2400" b="1" dirty="0" err="1"/>
              <a:t>edilen</a:t>
            </a:r>
            <a:r>
              <a:rPr lang="en-US" sz="2400" b="1" dirty="0"/>
              <a:t> </a:t>
            </a:r>
            <a:r>
              <a:rPr lang="en-US" sz="2400" b="1" dirty="0" err="1"/>
              <a:t>bileşimde</a:t>
            </a:r>
            <a:r>
              <a:rPr lang="en-US" sz="2400" b="1" dirty="0"/>
              <a:t> </a:t>
            </a:r>
            <a:r>
              <a:rPr lang="en-US" sz="2400" b="1" dirty="0" err="1"/>
              <a:t>elektron</a:t>
            </a:r>
            <a:r>
              <a:rPr lang="en-US" sz="2400" b="1" dirty="0"/>
              <a:t> </a:t>
            </a:r>
            <a:r>
              <a:rPr lang="en-US" sz="2400" b="1" dirty="0" err="1"/>
              <a:t>fazlalığı</a:t>
            </a:r>
            <a:r>
              <a:rPr lang="en-US" sz="2400" b="1" dirty="0"/>
              <a:t> </a:t>
            </a:r>
            <a:r>
              <a:rPr lang="en-US" sz="2400" b="1" dirty="0" err="1"/>
              <a:t>ortaya</a:t>
            </a:r>
            <a:r>
              <a:rPr lang="en-US" sz="2400" b="1" dirty="0"/>
              <a:t> </a:t>
            </a:r>
            <a:r>
              <a:rPr lang="en-US" sz="2400" b="1" dirty="0" err="1"/>
              <a:t>çıkar</a:t>
            </a:r>
            <a:r>
              <a:rPr lang="en-US" sz="2400" b="1" dirty="0"/>
              <a:t> </a:t>
            </a:r>
            <a:r>
              <a:rPr lang="en-US" sz="2400" b="1" dirty="0" err="1"/>
              <a:t>ve</a:t>
            </a:r>
            <a:r>
              <a:rPr lang="en-US" sz="2400" b="1" dirty="0"/>
              <a:t> </a:t>
            </a:r>
            <a:r>
              <a:rPr lang="en-US" sz="2400" b="1" dirty="0" err="1"/>
              <a:t>bu</a:t>
            </a:r>
            <a:r>
              <a:rPr lang="en-US" sz="2400" b="1" dirty="0"/>
              <a:t> </a:t>
            </a:r>
            <a:r>
              <a:rPr lang="en-US" sz="2400" b="1" dirty="0" err="1"/>
              <a:t>madde</a:t>
            </a:r>
            <a:r>
              <a:rPr lang="en-US" sz="2400" b="1" dirty="0"/>
              <a:t> “N tipi </a:t>
            </a:r>
            <a:r>
              <a:rPr lang="en-US" sz="2400" b="1" dirty="0" err="1"/>
              <a:t>yarı</a:t>
            </a:r>
            <a:r>
              <a:rPr lang="en-US" sz="2400" b="1" dirty="0"/>
              <a:t> </a:t>
            </a:r>
            <a:r>
              <a:rPr lang="en-US" sz="2400" b="1" dirty="0" err="1"/>
              <a:t>iletken</a:t>
            </a:r>
            <a:r>
              <a:rPr lang="en-US" sz="2400" b="1" dirty="0"/>
              <a:t>” </a:t>
            </a:r>
            <a:r>
              <a:rPr lang="en-US" sz="2400" b="1" dirty="0" err="1"/>
              <a:t>olarak</a:t>
            </a:r>
            <a:r>
              <a:rPr lang="en-US" sz="2400" b="1" dirty="0"/>
              <a:t> </a:t>
            </a:r>
            <a:r>
              <a:rPr lang="en-US" sz="2400" b="1" dirty="0" err="1"/>
              <a:t>adlandırılır</a:t>
            </a:r>
            <a:r>
              <a:rPr lang="en-US" sz="2400" b="1" dirty="0"/>
              <a:t>. </a:t>
            </a:r>
            <a:endParaRPr lang="tr-TR" sz="2400" b="1" dirty="0" smtClean="0"/>
          </a:p>
          <a:p>
            <a:pPr marL="342900" lvl="0" indent="-342900" algn="just">
              <a:buFont typeface="Arial" panose="020B0604020202020204" pitchFamily="34" charset="0"/>
              <a:buChar char="•"/>
            </a:pPr>
            <a:endParaRPr lang="tr-TR" sz="2400" b="1" dirty="0"/>
          </a:p>
          <a:p>
            <a:pPr marL="342900" lvl="0" indent="-342900" algn="just">
              <a:buFont typeface="Arial" panose="020B0604020202020204" pitchFamily="34" charset="0"/>
              <a:buChar char="•"/>
            </a:pPr>
            <a:r>
              <a:rPr lang="en-US" sz="2400" dirty="0" err="1"/>
              <a:t>Saf</a:t>
            </a:r>
            <a:r>
              <a:rPr lang="en-US" sz="2400" dirty="0"/>
              <a:t> </a:t>
            </a:r>
            <a:r>
              <a:rPr lang="en-US" sz="2400" dirty="0" err="1"/>
              <a:t>silisyum</a:t>
            </a:r>
            <a:r>
              <a:rPr lang="en-US" sz="2400" dirty="0"/>
              <a:t> </a:t>
            </a:r>
            <a:r>
              <a:rPr lang="en-US" sz="2400" dirty="0" err="1"/>
              <a:t>veya</a:t>
            </a:r>
            <a:r>
              <a:rPr lang="en-US" sz="2400" dirty="0"/>
              <a:t> </a:t>
            </a:r>
            <a:r>
              <a:rPr lang="en-US" sz="2400" dirty="0" err="1"/>
              <a:t>germanyum</a:t>
            </a:r>
            <a:r>
              <a:rPr lang="en-US" sz="2400" dirty="0"/>
              <a:t> </a:t>
            </a:r>
            <a:r>
              <a:rPr lang="en-US" sz="2400" dirty="0" err="1"/>
              <a:t>maddesine</a:t>
            </a:r>
            <a:r>
              <a:rPr lang="en-US" sz="2400" dirty="0"/>
              <a:t>, </a:t>
            </a:r>
            <a:r>
              <a:rPr lang="en-US" sz="2400" dirty="0" err="1"/>
              <a:t>bir</a:t>
            </a:r>
            <a:r>
              <a:rPr lang="en-US" sz="2400" dirty="0"/>
              <a:t> </a:t>
            </a:r>
            <a:r>
              <a:rPr lang="en-US" sz="2400" dirty="0" err="1"/>
              <a:t>miktar</a:t>
            </a:r>
            <a:r>
              <a:rPr lang="en-US" sz="2400" dirty="0"/>
              <a:t> </a:t>
            </a:r>
            <a:r>
              <a:rPr lang="en-US" sz="2400" dirty="0" err="1"/>
              <a:t>bor</a:t>
            </a:r>
            <a:r>
              <a:rPr lang="en-US" sz="2400" dirty="0"/>
              <a:t> </a:t>
            </a:r>
            <a:r>
              <a:rPr lang="en-US" sz="2400" dirty="0" err="1"/>
              <a:t>maddesi</a:t>
            </a:r>
            <a:r>
              <a:rPr lang="en-US" sz="2400" dirty="0"/>
              <a:t> </a:t>
            </a:r>
            <a:r>
              <a:rPr lang="en-US" sz="2400" dirty="0" err="1"/>
              <a:t>katılırsa</a:t>
            </a:r>
            <a:r>
              <a:rPr lang="en-US" sz="2400" dirty="0"/>
              <a:t>, </a:t>
            </a:r>
            <a:r>
              <a:rPr lang="en-US" sz="2400" dirty="0" err="1"/>
              <a:t>elde</a:t>
            </a:r>
            <a:r>
              <a:rPr lang="en-US" sz="2400" dirty="0"/>
              <a:t> </a:t>
            </a:r>
            <a:r>
              <a:rPr lang="en-US" sz="2400" dirty="0" err="1"/>
              <a:t>edilen</a:t>
            </a:r>
            <a:r>
              <a:rPr lang="en-US" sz="2400" dirty="0"/>
              <a:t> </a:t>
            </a:r>
            <a:r>
              <a:rPr lang="en-US" sz="2400" dirty="0" err="1"/>
              <a:t>bileşimde</a:t>
            </a:r>
            <a:r>
              <a:rPr lang="en-US" sz="2400" dirty="0"/>
              <a:t> </a:t>
            </a:r>
            <a:r>
              <a:rPr lang="en-US" sz="2400" dirty="0" err="1"/>
              <a:t>elektron</a:t>
            </a:r>
            <a:r>
              <a:rPr lang="en-US" sz="2400" dirty="0"/>
              <a:t> </a:t>
            </a:r>
            <a:r>
              <a:rPr lang="en-US" sz="2400" dirty="0" err="1"/>
              <a:t>eksikliği</a:t>
            </a:r>
            <a:r>
              <a:rPr lang="en-US" sz="2400" dirty="0"/>
              <a:t> (</a:t>
            </a:r>
            <a:r>
              <a:rPr lang="en-US" sz="2400" dirty="0" err="1"/>
              <a:t>oyuk</a:t>
            </a:r>
            <a:r>
              <a:rPr lang="en-US" sz="2400" dirty="0"/>
              <a:t>) </a:t>
            </a:r>
            <a:r>
              <a:rPr lang="en-US" sz="2400" dirty="0" err="1"/>
              <a:t>ortaya</a:t>
            </a:r>
            <a:r>
              <a:rPr lang="en-US" sz="2400" dirty="0"/>
              <a:t> </a:t>
            </a:r>
            <a:r>
              <a:rPr lang="en-US" sz="2400" dirty="0" err="1"/>
              <a:t>çıkar</a:t>
            </a:r>
            <a:r>
              <a:rPr lang="en-US" sz="2400" dirty="0"/>
              <a:t> </a:t>
            </a:r>
            <a:r>
              <a:rPr lang="en-US" sz="2400" dirty="0" err="1"/>
              <a:t>ve</a:t>
            </a:r>
            <a:r>
              <a:rPr lang="en-US" sz="2400" dirty="0"/>
              <a:t> </a:t>
            </a:r>
            <a:r>
              <a:rPr lang="en-US" sz="2400" dirty="0" err="1"/>
              <a:t>bu</a:t>
            </a:r>
            <a:r>
              <a:rPr lang="en-US" sz="2400" dirty="0"/>
              <a:t> </a:t>
            </a:r>
            <a:r>
              <a:rPr lang="en-US" sz="2400" dirty="0" err="1"/>
              <a:t>madde</a:t>
            </a:r>
            <a:r>
              <a:rPr lang="en-US" sz="2400" dirty="0"/>
              <a:t> “P tipi </a:t>
            </a:r>
            <a:r>
              <a:rPr lang="en-US" sz="2400" dirty="0" err="1"/>
              <a:t>yarı</a:t>
            </a:r>
            <a:r>
              <a:rPr lang="en-US" sz="2400" dirty="0"/>
              <a:t> </a:t>
            </a:r>
            <a:r>
              <a:rPr lang="en-US" sz="2400" dirty="0" err="1"/>
              <a:t>iletken</a:t>
            </a:r>
            <a:r>
              <a:rPr lang="en-US" sz="2400" dirty="0"/>
              <a:t>” </a:t>
            </a:r>
            <a:r>
              <a:rPr lang="en-US" sz="2400" dirty="0" err="1"/>
              <a:t>olarak</a:t>
            </a:r>
            <a:r>
              <a:rPr lang="en-US" sz="2400" dirty="0"/>
              <a:t> </a:t>
            </a:r>
            <a:r>
              <a:rPr lang="en-US" sz="2400" dirty="0" err="1"/>
              <a:t>adlandırılır</a:t>
            </a:r>
            <a:r>
              <a:rPr lang="en-US" sz="2400" dirty="0"/>
              <a:t>.</a:t>
            </a:r>
            <a:endParaRPr lang="tr-TR" sz="2400" dirty="0"/>
          </a:p>
          <a:p>
            <a:pPr algn="just"/>
            <a:r>
              <a:rPr lang="en-US" sz="2400" b="1" dirty="0"/>
              <a:t> </a:t>
            </a:r>
            <a:endParaRPr lang="tr-TR" sz="2400" dirty="0"/>
          </a:p>
          <a:p>
            <a:pPr algn="just"/>
            <a:r>
              <a:rPr lang="en-US" sz="2400" dirty="0" err="1"/>
              <a:t>Buraya</a:t>
            </a:r>
            <a:r>
              <a:rPr lang="en-US" sz="2400" dirty="0"/>
              <a:t> </a:t>
            </a:r>
            <a:r>
              <a:rPr lang="en-US" sz="2400" dirty="0" err="1"/>
              <a:t>kadar</a:t>
            </a:r>
            <a:r>
              <a:rPr lang="en-US" sz="2400" dirty="0"/>
              <a:t> </a:t>
            </a:r>
            <a:r>
              <a:rPr lang="en-US" sz="2400" b="1" dirty="0"/>
              <a:t>P</a:t>
            </a:r>
            <a:r>
              <a:rPr lang="en-US" sz="2400" dirty="0"/>
              <a:t> </a:t>
            </a:r>
            <a:r>
              <a:rPr lang="en-US" sz="2400" dirty="0" err="1"/>
              <a:t>ve</a:t>
            </a:r>
            <a:r>
              <a:rPr lang="en-US" sz="2400" dirty="0"/>
              <a:t> </a:t>
            </a:r>
            <a:r>
              <a:rPr lang="en-US" sz="2400" b="1" dirty="0"/>
              <a:t>N</a:t>
            </a:r>
            <a:r>
              <a:rPr lang="en-US" sz="2400" dirty="0"/>
              <a:t> tipi </a:t>
            </a:r>
            <a:r>
              <a:rPr lang="en-US" sz="2400" dirty="0" err="1"/>
              <a:t>yarı</a:t>
            </a:r>
            <a:r>
              <a:rPr lang="en-US" sz="2400" dirty="0"/>
              <a:t> </a:t>
            </a:r>
            <a:r>
              <a:rPr lang="en-US" sz="2400" dirty="0" err="1"/>
              <a:t>iletkenlerin</a:t>
            </a:r>
            <a:r>
              <a:rPr lang="en-US" sz="2400" dirty="0"/>
              <a:t> </a:t>
            </a:r>
            <a:r>
              <a:rPr lang="en-US" sz="2400" dirty="0" err="1"/>
              <a:t>yapısını</a:t>
            </a:r>
            <a:r>
              <a:rPr lang="en-US" sz="2400" dirty="0"/>
              <a:t> </a:t>
            </a:r>
            <a:r>
              <a:rPr lang="en-US" sz="2400" dirty="0" err="1"/>
              <a:t>açıklamaya</a:t>
            </a:r>
            <a:r>
              <a:rPr lang="en-US" sz="2400" dirty="0"/>
              <a:t> </a:t>
            </a:r>
            <a:r>
              <a:rPr lang="en-US" sz="2400" dirty="0" err="1"/>
              <a:t>çalıştık</a:t>
            </a:r>
            <a:r>
              <a:rPr lang="en-US" sz="2400" dirty="0"/>
              <a:t>. </a:t>
            </a:r>
            <a:r>
              <a:rPr lang="en-US" sz="2400" dirty="0" err="1"/>
              <a:t>Şimdi</a:t>
            </a:r>
            <a:r>
              <a:rPr lang="en-US" sz="2400" dirty="0"/>
              <a:t> </a:t>
            </a:r>
            <a:r>
              <a:rPr lang="en-US" sz="2400" dirty="0" err="1"/>
              <a:t>yarı</a:t>
            </a:r>
            <a:r>
              <a:rPr lang="en-US" sz="2400" dirty="0"/>
              <a:t> </a:t>
            </a:r>
            <a:r>
              <a:rPr lang="en-US" sz="2400" dirty="0" err="1"/>
              <a:t>iletkenlerde</a:t>
            </a:r>
            <a:r>
              <a:rPr lang="en-US" sz="2400" dirty="0"/>
              <a:t> </a:t>
            </a:r>
            <a:r>
              <a:rPr lang="en-US" sz="2400" dirty="0" err="1"/>
              <a:t>akım</a:t>
            </a:r>
            <a:r>
              <a:rPr lang="en-US" sz="2400" dirty="0"/>
              <a:t> </a:t>
            </a:r>
            <a:r>
              <a:rPr lang="en-US" sz="2400" dirty="0" err="1"/>
              <a:t>yönünü</a:t>
            </a:r>
            <a:r>
              <a:rPr lang="en-US" sz="2400" dirty="0"/>
              <a:t> </a:t>
            </a:r>
            <a:r>
              <a:rPr lang="en-US" sz="2400" dirty="0" err="1"/>
              <a:t>tartışalım</a:t>
            </a:r>
            <a:r>
              <a:rPr lang="en-US" sz="2400" dirty="0"/>
              <a:t>. </a:t>
            </a:r>
            <a:r>
              <a:rPr lang="en-US" sz="2400" dirty="0" err="1"/>
              <a:t>Bir</a:t>
            </a:r>
            <a:r>
              <a:rPr lang="en-US" sz="2400" dirty="0"/>
              <a:t> metal </a:t>
            </a:r>
            <a:r>
              <a:rPr lang="en-US" sz="2400" dirty="0" err="1"/>
              <a:t>ile</a:t>
            </a:r>
            <a:r>
              <a:rPr lang="en-US" sz="2400" dirty="0"/>
              <a:t> </a:t>
            </a:r>
            <a:r>
              <a:rPr lang="en-US" sz="2400" dirty="0" err="1"/>
              <a:t>yarı</a:t>
            </a:r>
            <a:r>
              <a:rPr lang="en-US" sz="2400" dirty="0"/>
              <a:t> </a:t>
            </a:r>
            <a:r>
              <a:rPr lang="en-US" sz="2400" dirty="0" err="1"/>
              <a:t>iletken</a:t>
            </a:r>
            <a:r>
              <a:rPr lang="en-US" sz="2400" dirty="0"/>
              <a:t> </a:t>
            </a:r>
            <a:r>
              <a:rPr lang="en-US" sz="2400" dirty="0" err="1"/>
              <a:t>arasındaki</a:t>
            </a:r>
            <a:r>
              <a:rPr lang="en-US" sz="2400" dirty="0"/>
              <a:t> en </a:t>
            </a:r>
            <a:r>
              <a:rPr lang="en-US" sz="2400" dirty="0" err="1"/>
              <a:t>önemli</a:t>
            </a:r>
            <a:r>
              <a:rPr lang="en-US" sz="2400" dirty="0"/>
              <a:t> </a:t>
            </a:r>
            <a:r>
              <a:rPr lang="en-US" sz="2400" dirty="0" err="1"/>
              <a:t>fark</a:t>
            </a:r>
            <a:r>
              <a:rPr lang="en-US" sz="2400" dirty="0"/>
              <a:t> </a:t>
            </a:r>
            <a:r>
              <a:rPr lang="en-US" sz="2400" b="1" dirty="0" err="1"/>
              <a:t>akım</a:t>
            </a:r>
            <a:r>
              <a:rPr lang="en-US" sz="2400" b="1" dirty="0"/>
              <a:t> </a:t>
            </a:r>
            <a:r>
              <a:rPr lang="en-US" sz="2400" b="1" dirty="0" err="1"/>
              <a:t>taşıyıcıları</a:t>
            </a:r>
            <a:r>
              <a:rPr lang="en-US" sz="2400" dirty="0"/>
              <a:t> </a:t>
            </a:r>
            <a:r>
              <a:rPr lang="en-US" sz="2400" dirty="0" err="1"/>
              <a:t>bakımındandır</a:t>
            </a:r>
            <a:r>
              <a:rPr lang="en-US" sz="2400" dirty="0"/>
              <a:t>. </a:t>
            </a:r>
            <a:r>
              <a:rPr lang="en-US" sz="2400" dirty="0" err="1"/>
              <a:t>Metallerde</a:t>
            </a:r>
            <a:r>
              <a:rPr lang="en-US" sz="2400" dirty="0"/>
              <a:t> </a:t>
            </a:r>
            <a:r>
              <a:rPr lang="en-US" sz="2400" dirty="0" err="1"/>
              <a:t>elektronlar</a:t>
            </a:r>
            <a:r>
              <a:rPr lang="en-US" sz="2400" dirty="0"/>
              <a:t> </a:t>
            </a:r>
            <a:r>
              <a:rPr lang="en-US" sz="2400" dirty="0" err="1"/>
              <a:t>tarafından</a:t>
            </a:r>
            <a:r>
              <a:rPr lang="en-US" sz="2400" dirty="0"/>
              <a:t> </a:t>
            </a:r>
            <a:r>
              <a:rPr lang="en-US" sz="2400" dirty="0" err="1"/>
              <a:t>metalin</a:t>
            </a:r>
            <a:r>
              <a:rPr lang="en-US" sz="2400" dirty="0"/>
              <a:t> her </a:t>
            </a:r>
            <a:r>
              <a:rPr lang="en-US" sz="2400" dirty="0" err="1"/>
              <a:t>iki</a:t>
            </a:r>
            <a:r>
              <a:rPr lang="en-US" sz="2400" dirty="0"/>
              <a:t> </a:t>
            </a:r>
            <a:r>
              <a:rPr lang="en-US" sz="2400" dirty="0" err="1"/>
              <a:t>yönünde</a:t>
            </a:r>
            <a:r>
              <a:rPr lang="en-US" sz="2400" dirty="0"/>
              <a:t> </a:t>
            </a:r>
            <a:r>
              <a:rPr lang="en-US" sz="2400" dirty="0" err="1"/>
              <a:t>taşınabilir</a:t>
            </a:r>
            <a:r>
              <a:rPr lang="en-US" sz="2400" dirty="0"/>
              <a:t>. Bu </a:t>
            </a:r>
            <a:r>
              <a:rPr lang="en-US" sz="2400" dirty="0" err="1"/>
              <a:t>nedenle</a:t>
            </a:r>
            <a:r>
              <a:rPr lang="en-US" sz="2400" dirty="0"/>
              <a:t> </a:t>
            </a:r>
            <a:r>
              <a:rPr lang="en-US" sz="2400" dirty="0" err="1"/>
              <a:t>metaller</a:t>
            </a:r>
            <a:r>
              <a:rPr lang="en-US" sz="2400" dirty="0"/>
              <a:t> </a:t>
            </a:r>
            <a:r>
              <a:rPr lang="en-US" sz="2400" b="1" dirty="0"/>
              <a:t>Unipolar</a:t>
            </a:r>
            <a:r>
              <a:rPr lang="en-US" sz="2400" dirty="0"/>
              <a:t> </a:t>
            </a:r>
            <a:r>
              <a:rPr lang="en-US" sz="2400" dirty="0" err="1"/>
              <a:t>olarak</a:t>
            </a:r>
            <a:r>
              <a:rPr lang="en-US" sz="2400" dirty="0"/>
              <a:t> </a:t>
            </a:r>
            <a:r>
              <a:rPr lang="en-US" sz="2400" dirty="0" err="1"/>
              <a:t>adlandırılır</a:t>
            </a:r>
            <a:r>
              <a:rPr lang="en-US" sz="2400" dirty="0"/>
              <a:t>. </a:t>
            </a:r>
            <a:r>
              <a:rPr lang="en-US" sz="2400" dirty="0" err="1"/>
              <a:t>Yarı</a:t>
            </a:r>
            <a:r>
              <a:rPr lang="en-US" sz="2400" dirty="0"/>
              <a:t> </a:t>
            </a:r>
            <a:r>
              <a:rPr lang="en-US" sz="2400" dirty="0" err="1"/>
              <a:t>iletkenlerde</a:t>
            </a:r>
            <a:r>
              <a:rPr lang="en-US" sz="2400" dirty="0"/>
              <a:t> </a:t>
            </a:r>
            <a:r>
              <a:rPr lang="en-US" sz="2400" dirty="0" err="1"/>
              <a:t>ise</a:t>
            </a:r>
            <a:r>
              <a:rPr lang="en-US" sz="2400" dirty="0"/>
              <a:t> </a:t>
            </a:r>
            <a:r>
              <a:rPr lang="en-US" sz="2400" dirty="0" err="1"/>
              <a:t>farklı</a:t>
            </a:r>
            <a:r>
              <a:rPr lang="en-US" sz="2400" dirty="0"/>
              <a:t> </a:t>
            </a:r>
            <a:r>
              <a:rPr lang="en-US" sz="2400" dirty="0" err="1"/>
              <a:t>iki</a:t>
            </a:r>
            <a:r>
              <a:rPr lang="en-US" sz="2400" dirty="0"/>
              <a:t> </a:t>
            </a:r>
            <a:r>
              <a:rPr lang="en-US" sz="2400" dirty="0" err="1"/>
              <a:t>taşıyıcı</a:t>
            </a:r>
            <a:r>
              <a:rPr lang="en-US" sz="2400" dirty="0"/>
              <a:t> </a:t>
            </a:r>
            <a:r>
              <a:rPr lang="en-US" sz="2400" dirty="0" err="1"/>
              <a:t>tarafından</a:t>
            </a:r>
            <a:r>
              <a:rPr lang="en-US" sz="2400" dirty="0"/>
              <a:t> (</a:t>
            </a:r>
            <a:r>
              <a:rPr lang="en-US" sz="2400" b="1" dirty="0" err="1"/>
              <a:t>Boşluklar</a:t>
            </a:r>
            <a:r>
              <a:rPr lang="en-US" sz="2400" b="1" dirty="0"/>
              <a:t> </a:t>
            </a:r>
            <a:r>
              <a:rPr lang="en-US" sz="2400" b="1" dirty="0" err="1"/>
              <a:t>veya</a:t>
            </a:r>
            <a:r>
              <a:rPr lang="en-US" sz="2400" b="1" dirty="0"/>
              <a:t> </a:t>
            </a:r>
            <a:r>
              <a:rPr lang="en-US" sz="2400" b="1" dirty="0" err="1"/>
              <a:t>Elektronlar</a:t>
            </a:r>
            <a:r>
              <a:rPr lang="en-US" sz="2400" dirty="0"/>
              <a:t>) </a:t>
            </a:r>
            <a:r>
              <a:rPr lang="en-US" sz="2400" dirty="0" err="1"/>
              <a:t>taşınır</a:t>
            </a:r>
            <a:r>
              <a:rPr lang="en-US" sz="2400" dirty="0"/>
              <a:t>. Bu </a:t>
            </a:r>
            <a:r>
              <a:rPr lang="en-US" sz="2400" dirty="0" err="1"/>
              <a:t>nedenle</a:t>
            </a:r>
            <a:r>
              <a:rPr lang="en-US" sz="2400" dirty="0"/>
              <a:t> </a:t>
            </a:r>
            <a:r>
              <a:rPr lang="en-US" sz="2400" dirty="0" err="1"/>
              <a:t>yarı</a:t>
            </a:r>
            <a:r>
              <a:rPr lang="en-US" sz="2400" dirty="0"/>
              <a:t> </a:t>
            </a:r>
            <a:r>
              <a:rPr lang="en-US" sz="2400" dirty="0" err="1"/>
              <a:t>iletkenlere</a:t>
            </a:r>
            <a:r>
              <a:rPr lang="en-US" sz="2400" dirty="0"/>
              <a:t> </a:t>
            </a:r>
            <a:r>
              <a:rPr lang="en-US" sz="2400" b="1" dirty="0"/>
              <a:t>Bipolar</a:t>
            </a:r>
            <a:r>
              <a:rPr lang="en-US" sz="2400" dirty="0"/>
              <a:t> </a:t>
            </a:r>
            <a:r>
              <a:rPr lang="en-US" sz="2400" dirty="0" err="1"/>
              <a:t>adı</a:t>
            </a:r>
            <a:r>
              <a:rPr lang="en-US" sz="2400" dirty="0"/>
              <a:t> </a:t>
            </a:r>
            <a:r>
              <a:rPr lang="en-US" sz="2400" dirty="0" err="1"/>
              <a:t>verilir</a:t>
            </a:r>
            <a:r>
              <a:rPr lang="en-US" sz="2400" dirty="0"/>
              <a:t>. </a:t>
            </a:r>
            <a:endParaRPr lang="tr-TR" sz="2400" dirty="0"/>
          </a:p>
          <a:p>
            <a:endParaRPr lang="tr-TR" dirty="0"/>
          </a:p>
        </p:txBody>
      </p:sp>
    </p:spTree>
    <p:extLst>
      <p:ext uri="{BB962C8B-B14F-4D97-AF65-F5344CB8AC3E}">
        <p14:creationId xmlns:p14="http://schemas.microsoft.com/office/powerpoint/2010/main" val="3410210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 y="206062"/>
            <a:ext cx="11230378" cy="461665"/>
          </a:xfrm>
          <a:prstGeom prst="rect">
            <a:avLst/>
          </a:prstGeom>
          <a:noFill/>
        </p:spPr>
        <p:txBody>
          <a:bodyPr wrap="square" rtlCol="0">
            <a:spAutoFit/>
          </a:bodyPr>
          <a:lstStyle/>
          <a:p>
            <a:r>
              <a:rPr lang="en-US" sz="2400" b="1" dirty="0">
                <a:solidFill>
                  <a:prstClr val="black"/>
                </a:solidFill>
              </a:rPr>
              <a:t>N </a:t>
            </a:r>
            <a:r>
              <a:rPr lang="en-US" sz="2400" b="1" dirty="0" err="1">
                <a:solidFill>
                  <a:prstClr val="black"/>
                </a:solidFill>
              </a:rPr>
              <a:t>ve</a:t>
            </a:r>
            <a:r>
              <a:rPr lang="en-US" sz="2400" b="1" dirty="0">
                <a:solidFill>
                  <a:prstClr val="black"/>
                </a:solidFill>
              </a:rPr>
              <a:t> P-Tipi </a:t>
            </a:r>
            <a:r>
              <a:rPr lang="en-US" sz="2400" b="1" dirty="0" err="1">
                <a:solidFill>
                  <a:prstClr val="black"/>
                </a:solidFill>
              </a:rPr>
              <a:t>İletkenler</a:t>
            </a:r>
            <a:r>
              <a:rPr lang="en-US" sz="2400" b="1" dirty="0">
                <a:solidFill>
                  <a:prstClr val="black"/>
                </a:solidFill>
              </a:rPr>
              <a:t> </a:t>
            </a:r>
            <a:r>
              <a:rPr lang="en-US" sz="2400" b="1" dirty="0" err="1">
                <a:solidFill>
                  <a:prstClr val="black"/>
                </a:solidFill>
              </a:rPr>
              <a:t>İçerisinde</a:t>
            </a:r>
            <a:r>
              <a:rPr lang="en-US" sz="2400" b="1" dirty="0">
                <a:solidFill>
                  <a:prstClr val="black"/>
                </a:solidFill>
              </a:rPr>
              <a:t> </a:t>
            </a:r>
            <a:r>
              <a:rPr lang="en-US" sz="2400" b="1" dirty="0" err="1">
                <a:solidFill>
                  <a:prstClr val="black"/>
                </a:solidFill>
              </a:rPr>
              <a:t>İletim</a:t>
            </a:r>
            <a:r>
              <a:rPr lang="en-US" sz="2400" b="1" dirty="0">
                <a:solidFill>
                  <a:prstClr val="black"/>
                </a:solidFill>
              </a:rPr>
              <a:t> </a:t>
            </a:r>
            <a:endParaRPr lang="tr-TR" sz="2400" dirty="0">
              <a:solidFill>
                <a:prstClr val="black"/>
              </a:solidFill>
            </a:endParaRPr>
          </a:p>
        </p:txBody>
      </p:sp>
      <p:sp>
        <p:nvSpPr>
          <p:cNvPr id="3" name="TextBox 2"/>
          <p:cNvSpPr txBox="1"/>
          <p:nvPr/>
        </p:nvSpPr>
        <p:spPr>
          <a:xfrm>
            <a:off x="515155" y="1133341"/>
            <a:ext cx="11088710" cy="4801314"/>
          </a:xfrm>
          <a:prstGeom prst="rect">
            <a:avLst/>
          </a:prstGeom>
          <a:noFill/>
        </p:spPr>
        <p:txBody>
          <a:bodyPr wrap="square" rtlCol="0">
            <a:spAutoFit/>
          </a:bodyPr>
          <a:lstStyle/>
          <a:p>
            <a:pPr algn="just"/>
            <a:r>
              <a:rPr lang="en-US" sz="2400" dirty="0">
                <a:solidFill>
                  <a:prstClr val="black"/>
                </a:solidFill>
              </a:rPr>
              <a:t>P </a:t>
            </a:r>
            <a:r>
              <a:rPr lang="en-US" sz="2400" dirty="0" err="1">
                <a:solidFill>
                  <a:prstClr val="black"/>
                </a:solidFill>
              </a:rPr>
              <a:t>ve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edilirken</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maddelerine</a:t>
            </a:r>
            <a:r>
              <a:rPr lang="en-US" sz="2400" dirty="0">
                <a:solidFill>
                  <a:prstClr val="black"/>
                </a:solidFill>
              </a:rPr>
              <a:t>, </a:t>
            </a:r>
            <a:r>
              <a:rPr lang="en-US" sz="2400" dirty="0" err="1">
                <a:solidFill>
                  <a:prstClr val="black"/>
                </a:solidFill>
              </a:rPr>
              <a:t>yaklaşık</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milyonda</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oranında</a:t>
            </a:r>
            <a:r>
              <a:rPr lang="en-US" sz="2400" dirty="0">
                <a:solidFill>
                  <a:prstClr val="black"/>
                </a:solidFill>
              </a:rPr>
              <a:t> </a:t>
            </a:r>
            <a:r>
              <a:rPr lang="en-US" sz="2400" dirty="0" err="1">
                <a:solidFill>
                  <a:prstClr val="black"/>
                </a:solidFill>
              </a:rPr>
              <a:t>katkı</a:t>
            </a:r>
            <a:r>
              <a:rPr lang="en-US" sz="2400" dirty="0">
                <a:solidFill>
                  <a:prstClr val="black"/>
                </a:solidFill>
              </a:rPr>
              <a:t> </a:t>
            </a:r>
            <a:r>
              <a:rPr lang="en-US" sz="2400" dirty="0" err="1">
                <a:solidFill>
                  <a:prstClr val="black"/>
                </a:solidFill>
              </a:rPr>
              <a:t>maddesi</a:t>
            </a:r>
            <a:r>
              <a:rPr lang="en-US" sz="2400" dirty="0">
                <a:solidFill>
                  <a:prstClr val="black"/>
                </a:solidFill>
              </a:rPr>
              <a:t> </a:t>
            </a:r>
            <a:r>
              <a:rPr lang="en-US" sz="2400" dirty="0" err="1">
                <a:solidFill>
                  <a:prstClr val="black"/>
                </a:solidFill>
              </a:rPr>
              <a:t>enjekte</a:t>
            </a:r>
            <a:r>
              <a:rPr lang="en-US" sz="2400" dirty="0">
                <a:solidFill>
                  <a:prstClr val="black"/>
                </a:solidFill>
              </a:rPr>
              <a:t> </a:t>
            </a:r>
            <a:r>
              <a:rPr lang="en-US" sz="2400" dirty="0" err="1">
                <a:solidFill>
                  <a:prstClr val="black"/>
                </a:solidFill>
              </a:rPr>
              <a:t>edilir</a:t>
            </a:r>
            <a:r>
              <a:rPr lang="en-US" sz="2400" dirty="0">
                <a:solidFill>
                  <a:prstClr val="black"/>
                </a:solidFill>
              </a:rPr>
              <a:t>. Bu </a:t>
            </a:r>
            <a:r>
              <a:rPr lang="en-US" sz="2400" dirty="0" err="1">
                <a:solidFill>
                  <a:prstClr val="black"/>
                </a:solidFill>
              </a:rPr>
              <a:t>demektir</a:t>
            </a:r>
            <a:r>
              <a:rPr lang="en-US" sz="2400" dirty="0">
                <a:solidFill>
                  <a:prstClr val="black"/>
                </a:solidFill>
              </a:rPr>
              <a:t> </a:t>
            </a:r>
            <a:r>
              <a:rPr lang="en-US" sz="2400" dirty="0" err="1">
                <a:solidFill>
                  <a:prstClr val="black"/>
                </a:solidFill>
              </a:rPr>
              <a:t>ki</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a:t>
            </a:r>
            <a:r>
              <a:rPr lang="en-US" sz="2400" dirty="0" err="1">
                <a:solidFill>
                  <a:prstClr val="black"/>
                </a:solidFill>
              </a:rPr>
              <a:t>miktarda</a:t>
            </a:r>
            <a:r>
              <a:rPr lang="en-US" sz="2400" dirty="0">
                <a:solidFill>
                  <a:prstClr val="black"/>
                </a:solidFill>
              </a:rPr>
              <a:t> </a:t>
            </a:r>
            <a:r>
              <a:rPr lang="en-US" sz="2400" dirty="0" err="1">
                <a:solidFill>
                  <a:prstClr val="black"/>
                </a:solidFill>
              </a:rPr>
              <a:t>arsenik</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bor</a:t>
            </a:r>
            <a:r>
              <a:rPr lang="en-US" sz="2400" dirty="0">
                <a:solidFill>
                  <a:prstClr val="black"/>
                </a:solidFill>
              </a:rPr>
              <a:t> </a:t>
            </a:r>
            <a:r>
              <a:rPr lang="en-US" sz="2400" dirty="0" err="1">
                <a:solidFill>
                  <a:prstClr val="black"/>
                </a:solidFill>
              </a:rPr>
              <a:t>maddesi</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kristaline</a:t>
            </a:r>
            <a:r>
              <a:rPr lang="en-US" sz="2400" dirty="0">
                <a:solidFill>
                  <a:prstClr val="black"/>
                </a:solidFill>
              </a:rPr>
              <a:t> </a:t>
            </a:r>
            <a:r>
              <a:rPr lang="en-US" sz="2400" dirty="0" err="1">
                <a:solidFill>
                  <a:prstClr val="black"/>
                </a:solidFill>
              </a:rPr>
              <a:t>enjekte</a:t>
            </a:r>
            <a:r>
              <a:rPr lang="en-US" sz="2400" dirty="0">
                <a:solidFill>
                  <a:prstClr val="black"/>
                </a:solidFill>
              </a:rPr>
              <a:t> </a:t>
            </a:r>
            <a:r>
              <a:rPr lang="en-US" sz="2400" dirty="0" err="1">
                <a:solidFill>
                  <a:prstClr val="black"/>
                </a:solidFill>
              </a:rPr>
              <a:t>edilmektedir</a:t>
            </a:r>
            <a:r>
              <a:rPr lang="en-US" sz="2400" dirty="0">
                <a:solidFill>
                  <a:prstClr val="black"/>
                </a:solidFill>
              </a:rPr>
              <a:t>. </a:t>
            </a:r>
            <a:r>
              <a:rPr lang="en-US" sz="2400" dirty="0" err="1">
                <a:solidFill>
                  <a:prstClr val="black"/>
                </a:solidFill>
              </a:rPr>
              <a:t>Diğer</a:t>
            </a:r>
            <a:r>
              <a:rPr lang="en-US" sz="2400" dirty="0">
                <a:solidFill>
                  <a:prstClr val="black"/>
                </a:solidFill>
              </a:rPr>
              <a:t> </a:t>
            </a:r>
            <a:r>
              <a:rPr lang="en-US" sz="2400" dirty="0" err="1">
                <a:solidFill>
                  <a:prstClr val="black"/>
                </a:solidFill>
              </a:rPr>
              <a:t>taraftan</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kristallerini</a:t>
            </a:r>
            <a:r>
              <a:rPr lang="en-US" sz="2400" dirty="0">
                <a:solidFill>
                  <a:prstClr val="black"/>
                </a:solidFill>
              </a:rPr>
              <a:t> tam </a:t>
            </a:r>
            <a:r>
              <a:rPr lang="en-US" sz="2400" dirty="0" err="1">
                <a:solidFill>
                  <a:prstClr val="black"/>
                </a:solidFill>
              </a:rPr>
              <a:t>saf</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etmek</a:t>
            </a:r>
            <a:r>
              <a:rPr lang="en-US" sz="2400" dirty="0">
                <a:solidFill>
                  <a:prstClr val="black"/>
                </a:solidFill>
              </a:rPr>
              <a:t> </a:t>
            </a:r>
            <a:r>
              <a:rPr lang="en-US" sz="2400" dirty="0" err="1">
                <a:solidFill>
                  <a:prstClr val="black"/>
                </a:solidFill>
              </a:rPr>
              <a:t>mümkün</a:t>
            </a:r>
            <a:r>
              <a:rPr lang="en-US" sz="2400" dirty="0">
                <a:solidFill>
                  <a:prstClr val="black"/>
                </a:solidFill>
              </a:rPr>
              <a:t> </a:t>
            </a:r>
            <a:r>
              <a:rPr lang="en-US" sz="2400" dirty="0" err="1">
                <a:solidFill>
                  <a:prstClr val="black"/>
                </a:solidFill>
              </a:rPr>
              <a:t>olmaz</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kristalinde</a:t>
            </a:r>
            <a:r>
              <a:rPr lang="en-US" sz="2400" dirty="0">
                <a:solidFill>
                  <a:prstClr val="black"/>
                </a:solidFill>
              </a:rPr>
              <a:t>, son </a:t>
            </a:r>
            <a:r>
              <a:rPr lang="en-US" sz="2400" dirty="0" err="1">
                <a:solidFill>
                  <a:prstClr val="black"/>
                </a:solidFill>
              </a:rPr>
              <a:t>yörüngesinde</a:t>
            </a:r>
            <a:r>
              <a:rPr lang="en-US" sz="2400" dirty="0">
                <a:solidFill>
                  <a:prstClr val="black"/>
                </a:solidFill>
              </a:rPr>
              <a:t> 3 </a:t>
            </a:r>
            <a:r>
              <a:rPr lang="en-US" sz="2400" dirty="0" err="1">
                <a:solidFill>
                  <a:prstClr val="black"/>
                </a:solidFill>
              </a:rPr>
              <a:t>elektron</a:t>
            </a:r>
            <a:r>
              <a:rPr lang="en-US" sz="2400" dirty="0">
                <a:solidFill>
                  <a:prstClr val="black"/>
                </a:solidFill>
              </a:rPr>
              <a:t> </a:t>
            </a:r>
            <a:r>
              <a:rPr lang="en-US" sz="2400" dirty="0" err="1">
                <a:solidFill>
                  <a:prstClr val="black"/>
                </a:solidFill>
              </a:rPr>
              <a:t>olan</a:t>
            </a:r>
            <a:r>
              <a:rPr lang="en-US" sz="2400" dirty="0">
                <a:solidFill>
                  <a:prstClr val="black"/>
                </a:solidFill>
              </a:rPr>
              <a:t> </a:t>
            </a:r>
            <a:r>
              <a:rPr lang="en-US" sz="2400" dirty="0" err="1">
                <a:solidFill>
                  <a:prstClr val="black"/>
                </a:solidFill>
              </a:rPr>
              <a:t>veya</a:t>
            </a:r>
            <a:r>
              <a:rPr lang="en-US" sz="2400" dirty="0">
                <a:solidFill>
                  <a:prstClr val="black"/>
                </a:solidFill>
              </a:rPr>
              <a:t> 5 </a:t>
            </a:r>
            <a:r>
              <a:rPr lang="en-US" sz="2400" dirty="0" err="1">
                <a:solidFill>
                  <a:prstClr val="black"/>
                </a:solidFill>
              </a:rPr>
              <a:t>elektron</a:t>
            </a:r>
            <a:r>
              <a:rPr lang="en-US" sz="2400" dirty="0">
                <a:solidFill>
                  <a:prstClr val="black"/>
                </a:solidFill>
              </a:rPr>
              <a:t> </a:t>
            </a:r>
            <a:r>
              <a:rPr lang="en-US" sz="2400" dirty="0" err="1">
                <a:solidFill>
                  <a:prstClr val="black"/>
                </a:solidFill>
              </a:rPr>
              <a:t>olan</a:t>
            </a:r>
            <a:r>
              <a:rPr lang="en-US" sz="2400" dirty="0">
                <a:solidFill>
                  <a:prstClr val="black"/>
                </a:solidFill>
              </a:rPr>
              <a:t> </a:t>
            </a:r>
            <a:r>
              <a:rPr lang="en-US" sz="2400" dirty="0" err="1">
                <a:solidFill>
                  <a:prstClr val="black"/>
                </a:solidFill>
              </a:rPr>
              <a:t>atomlar</a:t>
            </a:r>
            <a:r>
              <a:rPr lang="en-US" sz="2400" dirty="0">
                <a:solidFill>
                  <a:prstClr val="black"/>
                </a:solidFill>
              </a:rPr>
              <a:t> da </a:t>
            </a:r>
            <a:r>
              <a:rPr lang="en-US" sz="2400" dirty="0" err="1">
                <a:solidFill>
                  <a:prstClr val="black"/>
                </a:solidFill>
              </a:rPr>
              <a:t>bulunacaktır</a:t>
            </a:r>
            <a:r>
              <a:rPr lang="en-US" sz="2400" dirty="0">
                <a:solidFill>
                  <a:prstClr val="black"/>
                </a:solidFill>
              </a:rPr>
              <a:t>. </a:t>
            </a:r>
            <a:r>
              <a:rPr lang="en-US" sz="2400" dirty="0" err="1">
                <a:solidFill>
                  <a:prstClr val="black"/>
                </a:solidFill>
              </a:rPr>
              <a:t>Bundan</a:t>
            </a:r>
            <a:r>
              <a:rPr lang="en-US" sz="2400" dirty="0">
                <a:solidFill>
                  <a:prstClr val="black"/>
                </a:solidFill>
              </a:rPr>
              <a:t> </a:t>
            </a:r>
            <a:r>
              <a:rPr lang="en-US" sz="2400" dirty="0" err="1">
                <a:solidFill>
                  <a:prstClr val="black"/>
                </a:solidFill>
              </a:rPr>
              <a:t>dolayı</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da </a:t>
            </a:r>
            <a:r>
              <a:rPr lang="en-US" sz="2400" dirty="0" err="1">
                <a:solidFill>
                  <a:prstClr val="black"/>
                </a:solidFill>
              </a:rPr>
              <a:t>olsa</a:t>
            </a:r>
            <a:r>
              <a:rPr lang="en-US" sz="2400" dirty="0">
                <a:solidFill>
                  <a:prstClr val="black"/>
                </a:solidFill>
              </a:rPr>
              <a:t> </a:t>
            </a:r>
            <a:r>
              <a:rPr lang="en-US" sz="2400" dirty="0" err="1">
                <a:solidFill>
                  <a:prstClr val="black"/>
                </a:solidFill>
              </a:rPr>
              <a:t>serbest</a:t>
            </a:r>
            <a:r>
              <a:rPr lang="en-US" sz="2400" dirty="0">
                <a:solidFill>
                  <a:prstClr val="black"/>
                </a:solidFill>
              </a:rPr>
              <a:t> </a:t>
            </a:r>
            <a:r>
              <a:rPr lang="en-US" sz="2400" dirty="0" err="1">
                <a:solidFill>
                  <a:prstClr val="black"/>
                </a:solidFill>
              </a:rPr>
              <a:t>elektronlar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de </a:t>
            </a:r>
            <a:r>
              <a:rPr lang="en-US" sz="2400" dirty="0" err="1">
                <a:solidFill>
                  <a:prstClr val="black"/>
                </a:solidFill>
              </a:rPr>
              <a:t>yine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bulunacaktır</a:t>
            </a:r>
            <a:r>
              <a:rPr lang="en-US" sz="2400" dirty="0">
                <a:solidFill>
                  <a:prstClr val="black"/>
                </a:solidFill>
              </a:rPr>
              <a:t>. </a:t>
            </a:r>
            <a:r>
              <a:rPr lang="en-US" sz="2400" dirty="0" err="1">
                <a:solidFill>
                  <a:prstClr val="black"/>
                </a:solidFill>
              </a:rPr>
              <a:t>Ancak</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oyuklar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de </a:t>
            </a:r>
            <a:r>
              <a:rPr lang="en-US" sz="2400" dirty="0" err="1">
                <a:solidFill>
                  <a:prstClr val="black"/>
                </a:solidFill>
              </a:rPr>
              <a:t>elektronlar</a:t>
            </a:r>
            <a:r>
              <a:rPr lang="en-US" sz="2400" dirty="0">
                <a:solidFill>
                  <a:prstClr val="black"/>
                </a:solidFill>
              </a:rPr>
              <a:t> </a:t>
            </a:r>
            <a:r>
              <a:rPr lang="en-US" sz="2400" dirty="0" err="1">
                <a:solidFill>
                  <a:prstClr val="black"/>
                </a:solidFill>
              </a:rPr>
              <a:t>çoğunluktadır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iletkenlerdeki</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b="1" dirty="0">
                <a:solidFill>
                  <a:prstClr val="black"/>
                </a:solidFill>
              </a:rPr>
              <a:t>“</a:t>
            </a:r>
            <a:r>
              <a:rPr lang="en-US" sz="2400" b="1" dirty="0" err="1">
                <a:solidFill>
                  <a:prstClr val="black"/>
                </a:solidFill>
              </a:rPr>
              <a:t>çoğunluk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b="1" dirty="0">
                <a:solidFill>
                  <a:prstClr val="black"/>
                </a:solidFill>
              </a:rPr>
              <a:t>“</a:t>
            </a:r>
            <a:r>
              <a:rPr lang="en-US" sz="2400" b="1" dirty="0" err="1">
                <a:solidFill>
                  <a:prstClr val="black"/>
                </a:solidFill>
              </a:rPr>
              <a:t>azınlık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adlandırılır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b="1" dirty="0">
                <a:solidFill>
                  <a:prstClr val="black"/>
                </a:solidFill>
              </a:rPr>
              <a:t>“</a:t>
            </a:r>
            <a:r>
              <a:rPr lang="en-US" sz="2400" b="1" dirty="0" err="1">
                <a:solidFill>
                  <a:prstClr val="black"/>
                </a:solidFill>
              </a:rPr>
              <a:t>çoğunluk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serbest</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b="1" dirty="0">
                <a:solidFill>
                  <a:prstClr val="black"/>
                </a:solidFill>
              </a:rPr>
              <a:t>“</a:t>
            </a:r>
            <a:r>
              <a:rPr lang="en-US" sz="2400" b="1" dirty="0" err="1">
                <a:solidFill>
                  <a:prstClr val="black"/>
                </a:solidFill>
              </a:rPr>
              <a:t>azınlık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adlandırılırlar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217305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93" y="218941"/>
            <a:ext cx="11500834" cy="1569660"/>
          </a:xfrm>
          <a:prstGeom prst="rect">
            <a:avLst/>
          </a:prstGeom>
          <a:noFill/>
        </p:spPr>
        <p:txBody>
          <a:bodyPr wrap="square" rtlCol="0">
            <a:spAutoFit/>
          </a:bodyPr>
          <a:lstStyle/>
          <a:p>
            <a:pPr algn="just"/>
            <a:r>
              <a:rPr lang="en-US" sz="2400" dirty="0" err="1">
                <a:solidFill>
                  <a:prstClr val="black"/>
                </a:solidFill>
              </a:rPr>
              <a:t>Özetle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elektronlar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görev</a:t>
            </a:r>
            <a:r>
              <a:rPr lang="en-US" sz="2400" dirty="0">
                <a:solidFill>
                  <a:prstClr val="black"/>
                </a:solidFill>
              </a:rPr>
              <a:t> </a:t>
            </a:r>
            <a:r>
              <a:rPr lang="en-US" sz="2400" dirty="0" err="1">
                <a:solidFill>
                  <a:prstClr val="black"/>
                </a:solidFill>
              </a:rPr>
              <a:t>yaparlar</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elemanında</a:t>
            </a:r>
            <a:r>
              <a:rPr lang="en-US" sz="2400" dirty="0">
                <a:solidFill>
                  <a:prstClr val="black"/>
                </a:solidFill>
              </a:rPr>
              <a:t> </a:t>
            </a:r>
            <a:r>
              <a:rPr lang="en-US" sz="2400" dirty="0" err="1">
                <a:solidFill>
                  <a:prstClr val="black"/>
                </a:solidFill>
              </a:rPr>
              <a:t>sızıntı</a:t>
            </a:r>
            <a:r>
              <a:rPr lang="en-US" sz="2400" dirty="0">
                <a:solidFill>
                  <a:prstClr val="black"/>
                </a:solidFill>
              </a:rPr>
              <a:t> </a:t>
            </a:r>
            <a:r>
              <a:rPr lang="en-US" sz="2400" dirty="0" err="1">
                <a:solidFill>
                  <a:prstClr val="black"/>
                </a:solidFill>
              </a:rPr>
              <a:t>akımına</a:t>
            </a:r>
            <a:r>
              <a:rPr lang="en-US" sz="2400" dirty="0">
                <a:solidFill>
                  <a:prstClr val="black"/>
                </a:solidFill>
              </a:rPr>
              <a:t> </a:t>
            </a:r>
            <a:r>
              <a:rPr lang="en-US" sz="2400" dirty="0" err="1">
                <a:solidFill>
                  <a:prstClr val="black"/>
                </a:solidFill>
              </a:rPr>
              <a:t>yol</a:t>
            </a:r>
            <a:r>
              <a:rPr lang="en-US" sz="2400" dirty="0">
                <a:solidFill>
                  <a:prstClr val="black"/>
                </a:solidFill>
              </a:rPr>
              <a:t> </a:t>
            </a:r>
            <a:r>
              <a:rPr lang="en-US" sz="2400" dirty="0" err="1">
                <a:solidFill>
                  <a:prstClr val="black"/>
                </a:solidFill>
              </a:rPr>
              <a:t>açarlar</a:t>
            </a:r>
            <a:r>
              <a:rPr lang="en-US" sz="2400" dirty="0">
                <a:solidFill>
                  <a:prstClr val="black"/>
                </a:solidFill>
              </a:rPr>
              <a:t>.</a:t>
            </a:r>
            <a:endParaRPr lang="tr-TR" sz="2400" dirty="0">
              <a:solidFill>
                <a:prstClr val="black"/>
              </a:solidFill>
            </a:endParaRPr>
          </a:p>
          <a:p>
            <a:pPr algn="just"/>
            <a:endParaRPr lang="tr-TR" sz="2400" dirty="0">
              <a:solidFill>
                <a:prstClr val="black"/>
              </a:solidFill>
            </a:endParaRPr>
          </a:p>
        </p:txBody>
      </p:sp>
      <p:sp>
        <p:nvSpPr>
          <p:cNvPr id="3" name="TextBox 2"/>
          <p:cNvSpPr txBox="1"/>
          <p:nvPr/>
        </p:nvSpPr>
        <p:spPr>
          <a:xfrm>
            <a:off x="296214" y="1596981"/>
            <a:ext cx="11513713" cy="3046988"/>
          </a:xfrm>
          <a:prstGeom prst="rect">
            <a:avLst/>
          </a:prstGeom>
          <a:noFill/>
        </p:spPr>
        <p:txBody>
          <a:bodyPr wrap="square" rtlCol="0">
            <a:spAutoFit/>
          </a:bodyPr>
          <a:lstStyle/>
          <a:p>
            <a:pPr algn="just"/>
            <a:r>
              <a:rPr lang="en-US" sz="2400" dirty="0" err="1">
                <a:solidFill>
                  <a:prstClr val="black"/>
                </a:solidFill>
              </a:rPr>
              <a:t>Günümüzde</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saflığa</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yakın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şekilde</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edilebilmektedir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en </a:t>
            </a:r>
            <a:r>
              <a:rPr lang="en-US" sz="2400" dirty="0" err="1">
                <a:solidFill>
                  <a:prstClr val="black"/>
                </a:solidFill>
              </a:rPr>
              <a:t>aza</a:t>
            </a:r>
            <a:r>
              <a:rPr lang="en-US" sz="2400" dirty="0">
                <a:solidFill>
                  <a:prstClr val="black"/>
                </a:solidFill>
              </a:rPr>
              <a:t> </a:t>
            </a:r>
            <a:r>
              <a:rPr lang="en-US" sz="2400" dirty="0" err="1">
                <a:solidFill>
                  <a:prstClr val="black"/>
                </a:solidFill>
              </a:rPr>
              <a:t>indirilmiş</a:t>
            </a:r>
            <a:r>
              <a:rPr lang="en-US" sz="2400" dirty="0">
                <a:solidFill>
                  <a:prstClr val="black"/>
                </a:solidFill>
              </a:rPr>
              <a:t> </a:t>
            </a:r>
            <a:r>
              <a:rPr lang="en-US" sz="2400" dirty="0" err="1">
                <a:solidFill>
                  <a:prstClr val="black"/>
                </a:solidFill>
              </a:rPr>
              <a:t>olmaktadır</a:t>
            </a:r>
            <a:r>
              <a:rPr lang="en-US" sz="2400" dirty="0">
                <a:solidFill>
                  <a:prstClr val="black"/>
                </a:solidFill>
              </a:rPr>
              <a:t>. </a:t>
            </a:r>
            <a:r>
              <a:rPr lang="en-US" sz="2400" dirty="0" err="1">
                <a:solidFill>
                  <a:prstClr val="black"/>
                </a:solidFill>
              </a:rPr>
              <a:t>Bununla</a:t>
            </a:r>
            <a:r>
              <a:rPr lang="en-US" sz="2400" dirty="0">
                <a:solidFill>
                  <a:prstClr val="black"/>
                </a:solidFill>
              </a:rPr>
              <a:t> </a:t>
            </a:r>
            <a:r>
              <a:rPr lang="en-US" sz="2400" dirty="0" err="1">
                <a:solidFill>
                  <a:prstClr val="black"/>
                </a:solidFill>
              </a:rPr>
              <a:t>birlikte</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elemanının</a:t>
            </a:r>
            <a:r>
              <a:rPr lang="en-US" sz="2400" dirty="0">
                <a:solidFill>
                  <a:prstClr val="black"/>
                </a:solidFill>
              </a:rPr>
              <a:t> </a:t>
            </a:r>
            <a:r>
              <a:rPr lang="en-US" sz="2400" dirty="0" err="1">
                <a:solidFill>
                  <a:prstClr val="black"/>
                </a:solidFill>
              </a:rPr>
              <a:t>çalışması</a:t>
            </a:r>
            <a:r>
              <a:rPr lang="en-US" sz="2400" dirty="0">
                <a:solidFill>
                  <a:prstClr val="black"/>
                </a:solidFill>
              </a:rPr>
              <a:t> </a:t>
            </a:r>
            <a:r>
              <a:rPr lang="en-US" sz="2400" dirty="0" err="1">
                <a:solidFill>
                  <a:prstClr val="black"/>
                </a:solidFill>
              </a:rPr>
              <a:t>sırasında</a:t>
            </a:r>
            <a:r>
              <a:rPr lang="en-US" sz="2400" dirty="0">
                <a:solidFill>
                  <a:prstClr val="black"/>
                </a:solidFill>
              </a:rPr>
              <a:t> </a:t>
            </a:r>
            <a:r>
              <a:rPr lang="en-US" sz="2400" dirty="0" err="1">
                <a:solidFill>
                  <a:prstClr val="black"/>
                </a:solidFill>
              </a:rPr>
              <a:t>ısınması</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taşıyıcılarının</a:t>
            </a:r>
            <a:r>
              <a:rPr lang="en-US" sz="2400" dirty="0">
                <a:solidFill>
                  <a:prstClr val="black"/>
                </a:solidFill>
              </a:rPr>
              <a:t> </a:t>
            </a:r>
            <a:r>
              <a:rPr lang="en-US" sz="2400" dirty="0" err="1">
                <a:solidFill>
                  <a:prstClr val="black"/>
                </a:solidFill>
              </a:rPr>
              <a:t>artmasına</a:t>
            </a:r>
            <a:r>
              <a:rPr lang="en-US" sz="2400" dirty="0">
                <a:solidFill>
                  <a:prstClr val="black"/>
                </a:solidFill>
              </a:rPr>
              <a:t> </a:t>
            </a:r>
            <a:r>
              <a:rPr lang="en-US" sz="2400" dirty="0" err="1">
                <a:solidFill>
                  <a:prstClr val="black"/>
                </a:solidFill>
              </a:rPr>
              <a:t>sebep</a:t>
            </a:r>
            <a:r>
              <a:rPr lang="en-US" sz="2400" dirty="0">
                <a:solidFill>
                  <a:prstClr val="black"/>
                </a:solidFill>
              </a:rPr>
              <a:t> </a:t>
            </a:r>
            <a:r>
              <a:rPr lang="en-US" sz="2400" dirty="0" err="1">
                <a:solidFill>
                  <a:prstClr val="black"/>
                </a:solidFill>
              </a:rPr>
              <a:t>olur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bu</a:t>
            </a:r>
            <a:r>
              <a:rPr lang="en-US" sz="2400" dirty="0">
                <a:solidFill>
                  <a:prstClr val="black"/>
                </a:solidFill>
              </a:rPr>
              <a:t> da </a:t>
            </a:r>
            <a:r>
              <a:rPr lang="en-US" sz="2400" dirty="0" err="1">
                <a:solidFill>
                  <a:prstClr val="black"/>
                </a:solidFill>
              </a:rPr>
              <a:t>devrenin</a:t>
            </a:r>
            <a:r>
              <a:rPr lang="en-US" sz="2400" dirty="0">
                <a:solidFill>
                  <a:prstClr val="black"/>
                </a:solidFill>
              </a:rPr>
              <a:t> </a:t>
            </a:r>
            <a:r>
              <a:rPr lang="en-US" sz="2400" dirty="0" err="1">
                <a:solidFill>
                  <a:prstClr val="black"/>
                </a:solidFill>
              </a:rPr>
              <a:t>çalışma</a:t>
            </a:r>
            <a:r>
              <a:rPr lang="en-US" sz="2400" dirty="0">
                <a:solidFill>
                  <a:prstClr val="black"/>
                </a:solidFill>
              </a:rPr>
              <a:t> </a:t>
            </a:r>
            <a:r>
              <a:rPr lang="en-US" sz="2400" dirty="0" err="1">
                <a:solidFill>
                  <a:prstClr val="black"/>
                </a:solidFill>
              </a:rPr>
              <a:t>karakteristiğinin</a:t>
            </a:r>
            <a:r>
              <a:rPr lang="en-US" sz="2400" dirty="0">
                <a:solidFill>
                  <a:prstClr val="black"/>
                </a:solidFill>
              </a:rPr>
              <a:t> </a:t>
            </a:r>
            <a:r>
              <a:rPr lang="en-US" sz="2400" dirty="0" err="1">
                <a:solidFill>
                  <a:prstClr val="black"/>
                </a:solidFill>
              </a:rPr>
              <a:t>bozulmasına</a:t>
            </a:r>
            <a:r>
              <a:rPr lang="en-US" sz="2400" dirty="0">
                <a:solidFill>
                  <a:prstClr val="black"/>
                </a:solidFill>
              </a:rPr>
              <a:t> </a:t>
            </a:r>
            <a:r>
              <a:rPr lang="en-US" sz="2400" dirty="0" err="1">
                <a:solidFill>
                  <a:prstClr val="black"/>
                </a:solidFill>
              </a:rPr>
              <a:t>yol</a:t>
            </a:r>
            <a:r>
              <a:rPr lang="en-US" sz="2400" dirty="0">
                <a:solidFill>
                  <a:prstClr val="black"/>
                </a:solidFill>
              </a:rPr>
              <a:t> </a:t>
            </a:r>
            <a:r>
              <a:rPr lang="en-US" sz="2400" dirty="0" err="1">
                <a:solidFill>
                  <a:prstClr val="black"/>
                </a:solidFill>
              </a:rPr>
              <a:t>açar</a:t>
            </a:r>
            <a:r>
              <a:rPr lang="en-US" sz="2400" dirty="0">
                <a:solidFill>
                  <a:prstClr val="black"/>
                </a:solidFill>
              </a:rPr>
              <a:t>. </a:t>
            </a:r>
            <a:r>
              <a:rPr lang="en-US" sz="2400" dirty="0" err="1">
                <a:solidFill>
                  <a:prstClr val="black"/>
                </a:solidFill>
              </a:rPr>
              <a:t>Bunun</a:t>
            </a:r>
            <a:r>
              <a:rPr lang="en-US" sz="2400" dirty="0">
                <a:solidFill>
                  <a:prstClr val="black"/>
                </a:solidFill>
              </a:rPr>
              <a:t> </a:t>
            </a:r>
            <a:r>
              <a:rPr lang="en-US" sz="2400" dirty="0" err="1">
                <a:solidFill>
                  <a:prstClr val="black"/>
                </a:solidFill>
              </a:rPr>
              <a:t>önüne</a:t>
            </a:r>
            <a:r>
              <a:rPr lang="en-US" sz="2400" dirty="0">
                <a:solidFill>
                  <a:prstClr val="black"/>
                </a:solidFill>
              </a:rPr>
              <a:t> </a:t>
            </a:r>
            <a:r>
              <a:rPr lang="en-US" sz="2400" dirty="0" err="1">
                <a:solidFill>
                  <a:prstClr val="black"/>
                </a:solidFill>
              </a:rPr>
              <a:t>geçmek</a:t>
            </a:r>
            <a:r>
              <a:rPr lang="en-US" sz="2400" dirty="0">
                <a:solidFill>
                  <a:prstClr val="black"/>
                </a:solidFill>
              </a:rPr>
              <a:t> </a:t>
            </a:r>
            <a:r>
              <a:rPr lang="en-US" sz="2400" dirty="0" err="1">
                <a:solidFill>
                  <a:prstClr val="black"/>
                </a:solidFill>
              </a:rPr>
              <a:t>için</a:t>
            </a:r>
            <a:r>
              <a:rPr lang="en-US" sz="2400" dirty="0">
                <a:solidFill>
                  <a:prstClr val="black"/>
                </a:solidFill>
              </a:rPr>
              <a:t>, </a:t>
            </a:r>
            <a:r>
              <a:rPr lang="en-US" sz="2400" dirty="0" err="1">
                <a:solidFill>
                  <a:prstClr val="black"/>
                </a:solidFill>
              </a:rPr>
              <a:t>özellikle</a:t>
            </a:r>
            <a:r>
              <a:rPr lang="en-US" sz="2400" dirty="0">
                <a:solidFill>
                  <a:prstClr val="black"/>
                </a:solidFill>
              </a:rPr>
              <a:t> </a:t>
            </a:r>
            <a:r>
              <a:rPr lang="en-US" sz="2400" dirty="0" err="1">
                <a:solidFill>
                  <a:prstClr val="black"/>
                </a:solidFill>
              </a:rPr>
              <a:t>yüksek</a:t>
            </a:r>
            <a:r>
              <a:rPr lang="en-US" sz="2400" dirty="0">
                <a:solidFill>
                  <a:prstClr val="black"/>
                </a:solidFill>
              </a:rPr>
              <a:t> </a:t>
            </a:r>
            <a:r>
              <a:rPr lang="en-US" sz="2400" dirty="0" err="1">
                <a:solidFill>
                  <a:prstClr val="black"/>
                </a:solidFill>
              </a:rPr>
              <a:t>akımdan</a:t>
            </a:r>
            <a:r>
              <a:rPr lang="en-US" sz="2400" dirty="0">
                <a:solidFill>
                  <a:prstClr val="black"/>
                </a:solidFill>
              </a:rPr>
              <a:t> </a:t>
            </a:r>
            <a:r>
              <a:rPr lang="en-US" sz="2400" dirty="0" err="1">
                <a:solidFill>
                  <a:prstClr val="black"/>
                </a:solidFill>
              </a:rPr>
              <a:t>dolayı</a:t>
            </a:r>
            <a:r>
              <a:rPr lang="en-US" sz="2400" dirty="0">
                <a:solidFill>
                  <a:prstClr val="black"/>
                </a:solidFill>
              </a:rPr>
              <a:t> </a:t>
            </a:r>
            <a:r>
              <a:rPr lang="en-US" sz="2400" dirty="0" err="1">
                <a:solidFill>
                  <a:prstClr val="black"/>
                </a:solidFill>
              </a:rPr>
              <a:t>ısı</a:t>
            </a:r>
            <a:r>
              <a:rPr lang="en-US" sz="2400" dirty="0">
                <a:solidFill>
                  <a:prstClr val="black"/>
                </a:solidFill>
              </a:rPr>
              <a:t> </a:t>
            </a:r>
            <a:r>
              <a:rPr lang="en-US" sz="2400" dirty="0" err="1">
                <a:solidFill>
                  <a:prstClr val="black"/>
                </a:solidFill>
              </a:rPr>
              <a:t>artışı</a:t>
            </a:r>
            <a:r>
              <a:rPr lang="en-US" sz="2400" dirty="0">
                <a:solidFill>
                  <a:prstClr val="black"/>
                </a:solidFill>
              </a:rPr>
              <a:t> </a:t>
            </a:r>
            <a:r>
              <a:rPr lang="en-US" sz="2400" dirty="0" err="1">
                <a:solidFill>
                  <a:prstClr val="black"/>
                </a:solidFill>
              </a:rPr>
              <a:t>olabilecek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elemanları</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yüksek</a:t>
            </a:r>
            <a:r>
              <a:rPr lang="en-US" sz="2400" dirty="0">
                <a:solidFill>
                  <a:prstClr val="black"/>
                </a:solidFill>
              </a:rPr>
              <a:t> </a:t>
            </a:r>
            <a:r>
              <a:rPr lang="en-US" sz="2400" dirty="0" err="1">
                <a:solidFill>
                  <a:prstClr val="black"/>
                </a:solidFill>
              </a:rPr>
              <a:t>akımlı</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transistör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tristörler</a:t>
            </a:r>
            <a:r>
              <a:rPr lang="en-US" sz="2400" dirty="0">
                <a:solidFill>
                  <a:prstClr val="black"/>
                </a:solidFill>
              </a:rPr>
              <a:t>) </a:t>
            </a:r>
            <a:r>
              <a:rPr lang="en-US" sz="2400" dirty="0" err="1">
                <a:solidFill>
                  <a:prstClr val="black"/>
                </a:solidFill>
              </a:rPr>
              <a:t>soğutucu</a:t>
            </a:r>
            <a:r>
              <a:rPr lang="en-US" sz="2400" dirty="0">
                <a:solidFill>
                  <a:prstClr val="black"/>
                </a:solidFill>
              </a:rPr>
              <a:t> metal </a:t>
            </a:r>
            <a:r>
              <a:rPr lang="en-US" sz="2400" dirty="0" err="1">
                <a:solidFill>
                  <a:prstClr val="black"/>
                </a:solidFill>
              </a:rPr>
              <a:t>kılıflar</a:t>
            </a:r>
            <a:r>
              <a:rPr lang="en-US" sz="2400" dirty="0">
                <a:solidFill>
                  <a:prstClr val="black"/>
                </a:solidFill>
              </a:rPr>
              <a:t> (case) </a:t>
            </a:r>
            <a:r>
              <a:rPr lang="en-US" sz="2400" dirty="0" err="1">
                <a:solidFill>
                  <a:prstClr val="black"/>
                </a:solidFill>
              </a:rPr>
              <a:t>içerisinde</a:t>
            </a:r>
            <a:r>
              <a:rPr lang="en-US" sz="2400" dirty="0">
                <a:solidFill>
                  <a:prstClr val="black"/>
                </a:solidFill>
              </a:rPr>
              <a:t> </a:t>
            </a:r>
            <a:r>
              <a:rPr lang="en-US" sz="2400" dirty="0" err="1">
                <a:solidFill>
                  <a:prstClr val="black"/>
                </a:solidFill>
              </a:rPr>
              <a:t>imal</a:t>
            </a:r>
            <a:r>
              <a:rPr lang="en-US" sz="2400" dirty="0">
                <a:solidFill>
                  <a:prstClr val="black"/>
                </a:solidFill>
              </a:rPr>
              <a:t> </a:t>
            </a:r>
            <a:r>
              <a:rPr lang="en-US" sz="2400" dirty="0" err="1">
                <a:solidFill>
                  <a:prstClr val="black"/>
                </a:solidFill>
              </a:rPr>
              <a:t>edilirler</a:t>
            </a:r>
            <a:r>
              <a:rPr lang="en-US" sz="2400" dirty="0">
                <a:solidFill>
                  <a:prstClr val="black"/>
                </a:solidFill>
              </a:rPr>
              <a:t>.</a:t>
            </a:r>
            <a:endParaRPr lang="tr-TR" sz="2400" dirty="0">
              <a:solidFill>
                <a:prstClr val="black"/>
              </a:solidFill>
            </a:endParaRPr>
          </a:p>
          <a:p>
            <a:pPr algn="just"/>
            <a:endParaRPr lang="tr-TR" sz="2400" dirty="0">
              <a:solidFill>
                <a:prstClr val="black"/>
              </a:solidFill>
            </a:endParaRPr>
          </a:p>
        </p:txBody>
      </p:sp>
    </p:spTree>
    <p:extLst>
      <p:ext uri="{BB962C8B-B14F-4D97-AF65-F5344CB8AC3E}">
        <p14:creationId xmlns:p14="http://schemas.microsoft.com/office/powerpoint/2010/main" val="2391467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360608"/>
            <a:ext cx="11230377" cy="2954655"/>
          </a:xfrm>
          <a:prstGeom prst="rect">
            <a:avLst/>
          </a:prstGeom>
          <a:noFill/>
        </p:spPr>
        <p:txBody>
          <a:bodyPr wrap="square" rtlCol="0">
            <a:spAutoFit/>
          </a:bodyPr>
          <a:lstStyle/>
          <a:p>
            <a:pPr algn="just"/>
            <a:r>
              <a:rPr lang="en-US" sz="2400" dirty="0">
                <a:solidFill>
                  <a:prstClr val="black"/>
                </a:solidFill>
              </a:rPr>
              <a:t>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görev</a:t>
            </a:r>
            <a:r>
              <a:rPr lang="en-US" sz="2400" dirty="0">
                <a:solidFill>
                  <a:prstClr val="black"/>
                </a:solidFill>
              </a:rPr>
              <a:t> </a:t>
            </a:r>
            <a:r>
              <a:rPr lang="en-US" sz="2400" dirty="0" err="1">
                <a:solidFill>
                  <a:prstClr val="black"/>
                </a:solidFill>
              </a:rPr>
              <a:t>yaparlar</a:t>
            </a:r>
            <a:r>
              <a:rPr lang="en-US" sz="2400" dirty="0">
                <a:solidFill>
                  <a:prstClr val="black"/>
                </a:solidFill>
              </a:rPr>
              <a:t>. N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DC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kaynağına</a:t>
            </a:r>
            <a:r>
              <a:rPr lang="en-US" sz="2400" dirty="0">
                <a:solidFill>
                  <a:prstClr val="black"/>
                </a:solidFill>
              </a:rPr>
              <a:t> </a:t>
            </a:r>
            <a:r>
              <a:rPr lang="en-US" sz="2400" dirty="0" err="1">
                <a:solidFill>
                  <a:prstClr val="black"/>
                </a:solidFill>
              </a:rPr>
              <a:t>bağlandığında</a:t>
            </a:r>
            <a:r>
              <a:rPr lang="en-US" sz="2400" dirty="0">
                <a:solidFill>
                  <a:prstClr val="black"/>
                </a:solidFill>
              </a:rPr>
              <a:t>, </a:t>
            </a:r>
            <a:r>
              <a:rPr lang="en-US" sz="2400" dirty="0" err="1">
                <a:solidFill>
                  <a:prstClr val="black"/>
                </a:solidFill>
              </a:rPr>
              <a:t>bu</a:t>
            </a:r>
            <a:r>
              <a:rPr lang="en-US" sz="2400" dirty="0">
                <a:solidFill>
                  <a:prstClr val="black"/>
                </a:solidFill>
              </a:rPr>
              <a:t> </a:t>
            </a:r>
            <a:r>
              <a:rPr lang="en-US" sz="2400" dirty="0" err="1">
                <a:solidFill>
                  <a:prstClr val="black"/>
                </a:solidFill>
              </a:rPr>
              <a:t>maddedeki</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itilirler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çekilirler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kutbundan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kutbuna</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elektron</a:t>
            </a:r>
            <a:r>
              <a:rPr lang="en-US" sz="2400" dirty="0">
                <a:solidFill>
                  <a:prstClr val="black"/>
                </a:solidFill>
              </a:rPr>
              <a:t> </a:t>
            </a:r>
            <a:r>
              <a:rPr lang="en-US" sz="2400" dirty="0" err="1">
                <a:solidFill>
                  <a:prstClr val="black"/>
                </a:solidFill>
              </a:rPr>
              <a:t>akışı</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Şekil</a:t>
            </a:r>
            <a:r>
              <a:rPr lang="en-US" sz="2400" dirty="0">
                <a:solidFill>
                  <a:prstClr val="black"/>
                </a:solidFill>
              </a:rPr>
              <a:t> 1.12 de, N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iletkende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elektronların</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75" y="3116688"/>
            <a:ext cx="7406566" cy="3327257"/>
          </a:xfrm>
          <a:prstGeom prst="rect">
            <a:avLst/>
          </a:prstGeom>
        </p:spPr>
      </p:pic>
    </p:spTree>
    <p:extLst>
      <p:ext uri="{BB962C8B-B14F-4D97-AF65-F5344CB8AC3E}">
        <p14:creationId xmlns:p14="http://schemas.microsoft.com/office/powerpoint/2010/main" val="180763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43970" y="963685"/>
            <a:ext cx="5634251" cy="4730750"/>
          </a:xfrm>
        </p:spPr>
        <p:txBody>
          <a:bodyPr>
            <a:normAutofit fontScale="85000" lnSpcReduction="20000"/>
          </a:bodyPr>
          <a:lstStyle/>
          <a:p>
            <a:pPr marL="274320" indent="-274320">
              <a:buFont typeface="Wingdings 3"/>
              <a:buChar char=""/>
              <a:defRPr/>
            </a:pPr>
            <a:r>
              <a:rPr lang="tr-TR" dirty="0"/>
              <a:t>Atom, ortada bir çekirdek ve çekirdeğin çevresinde dönen elektronlardan oluşmuştur. </a:t>
            </a:r>
          </a:p>
          <a:p>
            <a:pPr marL="274320" indent="-274320">
              <a:buFont typeface="Wingdings 3"/>
              <a:buChar char=""/>
              <a:defRPr/>
            </a:pPr>
            <a:endParaRPr lang="tr-TR" dirty="0"/>
          </a:p>
          <a:p>
            <a:pPr marL="274320" indent="-274320">
              <a:buFont typeface="Wingdings 3"/>
              <a:buChar char=""/>
              <a:defRPr/>
            </a:pPr>
            <a:r>
              <a:rPr lang="tr-TR" dirty="0"/>
              <a:t>Eksi (-) yüklü olan elektronlar yörüngelerinin bulunduğu yarı çapa orantılı olarak enerjiye sahiptirler.</a:t>
            </a:r>
          </a:p>
          <a:p>
            <a:pPr marL="274320" indent="-274320">
              <a:buFont typeface="Wingdings 3"/>
              <a:buChar char=""/>
              <a:defRPr/>
            </a:pPr>
            <a:endParaRPr lang="tr-TR" dirty="0"/>
          </a:p>
          <a:p>
            <a:pPr marL="274320" indent="-274320">
              <a:buFont typeface="Wingdings 3"/>
              <a:buChar char=""/>
              <a:defRPr/>
            </a:pPr>
            <a:r>
              <a:rPr lang="tr-TR" dirty="0"/>
              <a:t>Atomlarda çekirdeğe en yakın yörüngedeki elektronların enerji seviyeleri en düşüktür. </a:t>
            </a:r>
          </a:p>
          <a:p>
            <a:pPr marL="274320" indent="-274320">
              <a:buFont typeface="Wingdings 3"/>
              <a:buChar char=""/>
              <a:defRPr/>
            </a:pPr>
            <a:endParaRPr lang="tr-TR" dirty="0"/>
          </a:p>
          <a:p>
            <a:pPr marL="274320" indent="-274320">
              <a:buFont typeface="Wingdings 3"/>
              <a:buChar char=""/>
              <a:defRPr/>
            </a:pPr>
            <a:r>
              <a:rPr lang="tr-TR" dirty="0"/>
              <a:t>Çekirdekten uzaklaştıkça enerji seviyeleri artar.</a:t>
            </a:r>
          </a:p>
          <a:p>
            <a:pPr marL="274320" indent="-274320">
              <a:buFont typeface="Wingdings 3"/>
              <a:buChar char=""/>
              <a:defRPr/>
            </a:pPr>
            <a:endParaRPr lang="tr-TR" dirty="0" smtClean="0"/>
          </a:p>
          <a:p>
            <a:pPr marL="274320" indent="-274320">
              <a:buFont typeface="Wingdings 3"/>
              <a:buChar char=""/>
              <a:defRPr/>
            </a:pPr>
            <a:endParaRPr lang="tr-TR" dirty="0"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l="16667" r="15384"/>
          <a:stretch>
            <a:fillRect/>
          </a:stretch>
        </p:blipFill>
        <p:spPr bwMode="auto">
          <a:xfrm>
            <a:off x="7308778" y="1269243"/>
            <a:ext cx="4490027" cy="387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26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31820"/>
            <a:ext cx="11423560" cy="2215991"/>
          </a:xfrm>
          <a:prstGeom prst="rect">
            <a:avLst/>
          </a:prstGeom>
          <a:noFill/>
        </p:spPr>
        <p:txBody>
          <a:bodyPr wrap="square" rtlCol="0">
            <a:spAutoFit/>
          </a:bodyPr>
          <a:lstStyle/>
          <a:p>
            <a:pPr algn="just"/>
            <a:r>
              <a:rPr lang="en-US" sz="2400" dirty="0">
                <a:solidFill>
                  <a:prstClr val="black"/>
                </a:solidFill>
              </a:rPr>
              <a:t>P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DC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kaynağına</a:t>
            </a:r>
            <a:r>
              <a:rPr lang="en-US" sz="2400" dirty="0">
                <a:solidFill>
                  <a:prstClr val="black"/>
                </a:solidFill>
              </a:rPr>
              <a:t> </a:t>
            </a:r>
            <a:r>
              <a:rPr lang="en-US" sz="2400" dirty="0" err="1">
                <a:solidFill>
                  <a:prstClr val="black"/>
                </a:solidFill>
              </a:rPr>
              <a:t>bağlandığında</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taşınır</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itilirler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çekilirler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kutbundan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kutbuna</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oyuk</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Şekil</a:t>
            </a:r>
            <a:r>
              <a:rPr lang="en-US" sz="2400" dirty="0">
                <a:solidFill>
                  <a:prstClr val="black"/>
                </a:solidFill>
              </a:rPr>
              <a:t> 1.13 de </a:t>
            </a:r>
            <a:r>
              <a:rPr lang="en-US" sz="2400" dirty="0" err="1">
                <a:solidFill>
                  <a:prstClr val="black"/>
                </a:solidFill>
              </a:rPr>
              <a:t>ise</a:t>
            </a:r>
            <a:r>
              <a:rPr lang="en-US" sz="2400" dirty="0">
                <a:solidFill>
                  <a:prstClr val="black"/>
                </a:solidFill>
              </a:rPr>
              <a:t>, P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iletkende</a:t>
            </a:r>
            <a:r>
              <a:rPr lang="en-US" sz="2400" dirty="0">
                <a:solidFill>
                  <a:prstClr val="black"/>
                </a:solidFill>
              </a:rPr>
              <a:t> </a:t>
            </a:r>
            <a:r>
              <a:rPr lang="en-US" sz="2400" dirty="0" err="1">
                <a:solidFill>
                  <a:prstClr val="black"/>
                </a:solidFill>
              </a:rPr>
              <a:t>oyuk</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383" y="2189408"/>
            <a:ext cx="8066394" cy="3769902"/>
          </a:xfrm>
          <a:prstGeom prst="rect">
            <a:avLst/>
          </a:prstGeom>
        </p:spPr>
      </p:pic>
    </p:spTree>
    <p:extLst>
      <p:ext uri="{BB962C8B-B14F-4D97-AF65-F5344CB8AC3E}">
        <p14:creationId xmlns:p14="http://schemas.microsoft.com/office/powerpoint/2010/main" val="69860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386366"/>
            <a:ext cx="5087155" cy="523220"/>
          </a:xfrm>
          <a:prstGeom prst="rect">
            <a:avLst/>
          </a:prstGeom>
          <a:noFill/>
        </p:spPr>
        <p:txBody>
          <a:bodyPr wrap="square" rtlCol="0">
            <a:spAutoFit/>
          </a:bodyPr>
          <a:lstStyle/>
          <a:p>
            <a:r>
              <a:rPr lang="en-US" sz="2800" b="1" dirty="0">
                <a:solidFill>
                  <a:prstClr val="black"/>
                </a:solidFill>
              </a:rPr>
              <a:t>PN </a:t>
            </a:r>
            <a:r>
              <a:rPr lang="en-US" sz="2800" b="1" dirty="0" err="1">
                <a:solidFill>
                  <a:prstClr val="black"/>
                </a:solidFill>
              </a:rPr>
              <a:t>Bağlantısı</a:t>
            </a:r>
            <a:r>
              <a:rPr lang="en-US" sz="2800" dirty="0">
                <a:solidFill>
                  <a:prstClr val="black"/>
                </a:solidFill>
              </a:rPr>
              <a:t> </a:t>
            </a:r>
            <a:endParaRPr lang="tr-TR" sz="2800" dirty="0">
              <a:solidFill>
                <a:prstClr val="black"/>
              </a:solidFill>
            </a:endParaRPr>
          </a:p>
        </p:txBody>
      </p:sp>
      <p:sp>
        <p:nvSpPr>
          <p:cNvPr id="3" name="TextBox 2"/>
          <p:cNvSpPr txBox="1"/>
          <p:nvPr/>
        </p:nvSpPr>
        <p:spPr>
          <a:xfrm>
            <a:off x="708338" y="1120462"/>
            <a:ext cx="10560676" cy="5539978"/>
          </a:xfrm>
          <a:prstGeom prst="rect">
            <a:avLst/>
          </a:prstGeom>
          <a:noFill/>
        </p:spPr>
        <p:txBody>
          <a:bodyPr wrap="square" rtlCol="0">
            <a:spAutoFit/>
          </a:bodyPr>
          <a:lstStyle/>
          <a:p>
            <a:pPr algn="just"/>
            <a:r>
              <a:rPr lang="en-US" sz="2400" dirty="0">
                <a:solidFill>
                  <a:prstClr val="black"/>
                </a:solidFill>
              </a:rPr>
              <a:t>Bu </a:t>
            </a:r>
            <a:r>
              <a:rPr lang="en-US" sz="2400" dirty="0" err="1">
                <a:solidFill>
                  <a:prstClr val="black"/>
                </a:solidFill>
              </a:rPr>
              <a:t>kısımda</a:t>
            </a:r>
            <a:r>
              <a:rPr lang="en-US" sz="2400" dirty="0">
                <a:solidFill>
                  <a:prstClr val="black"/>
                </a:solidFill>
              </a:rPr>
              <a:t> </a:t>
            </a:r>
            <a:r>
              <a:rPr lang="en-US" sz="2400" dirty="0" err="1">
                <a:solidFill>
                  <a:prstClr val="black"/>
                </a:solidFill>
              </a:rPr>
              <a:t>daha</a:t>
            </a:r>
            <a:r>
              <a:rPr lang="en-US" sz="2400" dirty="0">
                <a:solidFill>
                  <a:prstClr val="black"/>
                </a:solidFill>
              </a:rPr>
              <a:t> </a:t>
            </a:r>
            <a:r>
              <a:rPr lang="en-US" sz="2400" dirty="0" err="1">
                <a:solidFill>
                  <a:prstClr val="black"/>
                </a:solidFill>
              </a:rPr>
              <a:t>önce</a:t>
            </a:r>
            <a:r>
              <a:rPr lang="en-US" sz="2400" dirty="0">
                <a:solidFill>
                  <a:prstClr val="black"/>
                </a:solidFill>
              </a:rPr>
              <a:t> </a:t>
            </a:r>
            <a:r>
              <a:rPr lang="en-US" sz="2400" dirty="0" err="1">
                <a:solidFill>
                  <a:prstClr val="black"/>
                </a:solidFill>
              </a:rPr>
              <a:t>anlattığımız</a:t>
            </a:r>
            <a:r>
              <a:rPr lang="en-US" sz="2400" dirty="0">
                <a:solidFill>
                  <a:prstClr val="black"/>
                </a:solidFill>
              </a:rPr>
              <a:t> P </a:t>
            </a:r>
            <a:r>
              <a:rPr lang="en-US" sz="2400" dirty="0" err="1">
                <a:solidFill>
                  <a:prstClr val="black"/>
                </a:solidFill>
              </a:rPr>
              <a:t>ve</a:t>
            </a:r>
            <a:r>
              <a:rPr lang="en-US" sz="2400" dirty="0">
                <a:solidFill>
                  <a:prstClr val="black"/>
                </a:solidFill>
              </a:rPr>
              <a:t> N tipi </a:t>
            </a:r>
            <a:r>
              <a:rPr lang="en-US" sz="2400" dirty="0" err="1">
                <a:solidFill>
                  <a:prstClr val="black"/>
                </a:solidFill>
              </a:rPr>
              <a:t>katkılı</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iletkenleri</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araya</a:t>
            </a:r>
            <a:r>
              <a:rPr lang="en-US" sz="2400" dirty="0">
                <a:solidFill>
                  <a:prstClr val="black"/>
                </a:solidFill>
              </a:rPr>
              <a:t> </a:t>
            </a:r>
            <a:r>
              <a:rPr lang="en-US" sz="2400" dirty="0" err="1">
                <a:solidFill>
                  <a:prstClr val="black"/>
                </a:solidFill>
              </a:rPr>
              <a:t>getirip</a:t>
            </a:r>
            <a:r>
              <a:rPr lang="en-US" sz="2400" dirty="0">
                <a:solidFill>
                  <a:prstClr val="black"/>
                </a:solidFill>
              </a:rPr>
              <a:t>, </a:t>
            </a:r>
            <a:r>
              <a:rPr lang="en-US" sz="2400" dirty="0" err="1">
                <a:solidFill>
                  <a:prstClr val="black"/>
                </a:solidFill>
              </a:rPr>
              <a:t>elektronikte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sık</a:t>
            </a:r>
            <a:r>
              <a:rPr lang="en-US" sz="2400" dirty="0">
                <a:solidFill>
                  <a:prstClr val="black"/>
                </a:solidFill>
              </a:rPr>
              <a:t> </a:t>
            </a:r>
            <a:r>
              <a:rPr lang="en-US" sz="2400" dirty="0" err="1">
                <a:solidFill>
                  <a:prstClr val="black"/>
                </a:solidFill>
              </a:rPr>
              <a:t>kullanılan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b="1" dirty="0">
                <a:solidFill>
                  <a:prstClr val="black"/>
                </a:solidFill>
              </a:rPr>
              <a:t>PN </a:t>
            </a:r>
            <a:r>
              <a:rPr lang="en-US" sz="2400" b="1" dirty="0" err="1">
                <a:solidFill>
                  <a:prstClr val="black"/>
                </a:solidFill>
              </a:rPr>
              <a:t>Bağlantısını</a:t>
            </a:r>
            <a:r>
              <a:rPr lang="en-US" sz="2400" dirty="0">
                <a:solidFill>
                  <a:prstClr val="black"/>
                </a:solidFill>
              </a:rPr>
              <a:t> </a:t>
            </a:r>
            <a:r>
              <a:rPr lang="en-US" sz="2400" b="1" dirty="0">
                <a:solidFill>
                  <a:prstClr val="black"/>
                </a:solidFill>
              </a:rPr>
              <a:t>(PN Junction) </a:t>
            </a:r>
            <a:r>
              <a:rPr lang="en-US" sz="2400" dirty="0" err="1">
                <a:solidFill>
                  <a:prstClr val="black"/>
                </a:solidFill>
              </a:rPr>
              <a:t>inceleyeceğiz</a:t>
            </a:r>
            <a:r>
              <a:rPr lang="en-US" sz="2400" dirty="0">
                <a:solidFill>
                  <a:prstClr val="black"/>
                </a:solidFill>
              </a:rPr>
              <a:t>. Bu </a:t>
            </a:r>
            <a:r>
              <a:rPr lang="en-US" sz="2400" dirty="0" err="1">
                <a:solidFill>
                  <a:prstClr val="black"/>
                </a:solidFill>
              </a:rPr>
              <a:t>bağlantı</a:t>
            </a:r>
            <a:r>
              <a:rPr lang="en-US" sz="2400" dirty="0">
                <a:solidFill>
                  <a:prstClr val="black"/>
                </a:solidFill>
              </a:rPr>
              <a:t> </a:t>
            </a:r>
            <a:r>
              <a:rPr lang="en-US" sz="2400" dirty="0" err="1">
                <a:solidFill>
                  <a:prstClr val="black"/>
                </a:solidFill>
              </a:rPr>
              <a:t>şekli</a:t>
            </a:r>
            <a:r>
              <a:rPr lang="en-US" sz="2400" dirty="0">
                <a:solidFill>
                  <a:prstClr val="black"/>
                </a:solidFill>
              </a:rPr>
              <a:t> </a:t>
            </a:r>
            <a:r>
              <a:rPr lang="en-US" sz="2400" dirty="0" err="1">
                <a:solidFill>
                  <a:prstClr val="black"/>
                </a:solidFill>
              </a:rPr>
              <a:t>kullanılan</a:t>
            </a:r>
            <a:r>
              <a:rPr lang="en-US" sz="2400" dirty="0">
                <a:solidFill>
                  <a:prstClr val="black"/>
                </a:solidFill>
              </a:rPr>
              <a:t> </a:t>
            </a:r>
            <a:r>
              <a:rPr lang="en-US" sz="2400" dirty="0" err="1">
                <a:solidFill>
                  <a:prstClr val="black"/>
                </a:solidFill>
              </a:rPr>
              <a:t>tüm</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malzemenin</a:t>
            </a:r>
            <a:r>
              <a:rPr lang="en-US" sz="2400" dirty="0">
                <a:solidFill>
                  <a:prstClr val="black"/>
                </a:solidFill>
              </a:rPr>
              <a:t> (</a:t>
            </a:r>
            <a:r>
              <a:rPr lang="en-US" sz="2400" dirty="0" err="1">
                <a:solidFill>
                  <a:prstClr val="black"/>
                </a:solidFill>
              </a:rPr>
              <a:t>diyot</a:t>
            </a:r>
            <a:r>
              <a:rPr lang="en-US" sz="2400" dirty="0">
                <a:solidFill>
                  <a:prstClr val="black"/>
                </a:solidFill>
              </a:rPr>
              <a:t>, transistor, FET vs...) </a:t>
            </a:r>
            <a:r>
              <a:rPr lang="en-US" sz="2400" dirty="0" err="1">
                <a:solidFill>
                  <a:prstClr val="black"/>
                </a:solidFill>
              </a:rPr>
              <a:t>temel</a:t>
            </a:r>
            <a:r>
              <a:rPr lang="en-US" sz="2400" dirty="0">
                <a:solidFill>
                  <a:prstClr val="black"/>
                </a:solidFill>
              </a:rPr>
              <a:t> </a:t>
            </a:r>
            <a:r>
              <a:rPr lang="en-US" sz="2400" dirty="0" err="1">
                <a:solidFill>
                  <a:prstClr val="black"/>
                </a:solidFill>
              </a:rPr>
              <a:t>yapısı</a:t>
            </a:r>
            <a:r>
              <a:rPr lang="en-US" sz="2400" dirty="0">
                <a:solidFill>
                  <a:prstClr val="black"/>
                </a:solidFill>
              </a:rPr>
              <a:t> </a:t>
            </a:r>
            <a:r>
              <a:rPr lang="en-US" sz="2400" dirty="0" err="1">
                <a:solidFill>
                  <a:prstClr val="black"/>
                </a:solidFill>
              </a:rPr>
              <a:t>olup</a:t>
            </a:r>
            <a:r>
              <a:rPr lang="en-US" sz="2400" dirty="0">
                <a:solidFill>
                  <a:prstClr val="black"/>
                </a:solidFill>
              </a:rPr>
              <a:t> </a:t>
            </a:r>
            <a:r>
              <a:rPr lang="en-US" sz="2400" dirty="0" err="1">
                <a:solidFill>
                  <a:prstClr val="black"/>
                </a:solidFill>
              </a:rPr>
              <a:t>iyi</a:t>
            </a:r>
            <a:r>
              <a:rPr lang="en-US" sz="2400" dirty="0">
                <a:solidFill>
                  <a:prstClr val="black"/>
                </a:solidFill>
              </a:rPr>
              <a:t> </a:t>
            </a:r>
            <a:r>
              <a:rPr lang="en-US" sz="2400" dirty="0" err="1">
                <a:solidFill>
                  <a:prstClr val="black"/>
                </a:solidFill>
              </a:rPr>
              <a:t>anlaşılmasında</a:t>
            </a:r>
            <a:r>
              <a:rPr lang="en-US" sz="2400" dirty="0">
                <a:solidFill>
                  <a:prstClr val="black"/>
                </a:solidFill>
              </a:rPr>
              <a:t> </a:t>
            </a:r>
            <a:r>
              <a:rPr lang="en-US" sz="2400" dirty="0" err="1">
                <a:solidFill>
                  <a:prstClr val="black"/>
                </a:solidFill>
              </a:rPr>
              <a:t>fayda</a:t>
            </a:r>
            <a:r>
              <a:rPr lang="en-US" sz="2400" dirty="0">
                <a:solidFill>
                  <a:prstClr val="black"/>
                </a:solidFill>
              </a:rPr>
              <a:t> </a:t>
            </a:r>
            <a:r>
              <a:rPr lang="en-US" sz="2400" dirty="0" err="1">
                <a:solidFill>
                  <a:prstClr val="black"/>
                </a:solidFill>
              </a:rPr>
              <a:t>vardır</a:t>
            </a:r>
            <a:r>
              <a:rPr lang="en-US" sz="2400" dirty="0">
                <a:solidFill>
                  <a:prstClr val="black"/>
                </a:solidFill>
              </a:rPr>
              <a:t>. </a:t>
            </a:r>
            <a:endParaRPr lang="tr-TR" sz="2400" dirty="0">
              <a:solidFill>
                <a:prstClr val="black"/>
              </a:solidFill>
            </a:endParaRPr>
          </a:p>
          <a:p>
            <a:pPr algn="just"/>
            <a:endParaRPr lang="tr-TR" sz="2400" dirty="0" smtClean="0">
              <a:solidFill>
                <a:prstClr val="black"/>
              </a:solidFill>
            </a:endParaRPr>
          </a:p>
          <a:p>
            <a:pPr algn="just"/>
            <a:r>
              <a:rPr lang="en-US" sz="2400" dirty="0" err="1" smtClean="0">
                <a:solidFill>
                  <a:prstClr val="black"/>
                </a:solidFill>
              </a:rPr>
              <a:t>Aslında</a:t>
            </a:r>
            <a:r>
              <a:rPr lang="en-US" sz="2400" dirty="0" smtClean="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üreticileri</a:t>
            </a:r>
            <a:r>
              <a:rPr lang="en-US" sz="2400" dirty="0">
                <a:solidFill>
                  <a:prstClr val="black"/>
                </a:solidFill>
              </a:rPr>
              <a:t> P </a:t>
            </a:r>
            <a:r>
              <a:rPr lang="en-US" sz="2400" dirty="0" err="1">
                <a:solidFill>
                  <a:prstClr val="black"/>
                </a:solidFill>
              </a:rPr>
              <a:t>ve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maddeleri</a:t>
            </a:r>
            <a:r>
              <a:rPr lang="en-US" sz="2400" dirty="0">
                <a:solidFill>
                  <a:prstClr val="black"/>
                </a:solidFill>
              </a:rPr>
              <a:t> </a:t>
            </a:r>
            <a:r>
              <a:rPr lang="en-US" sz="2400" dirty="0" err="1">
                <a:solidFill>
                  <a:prstClr val="black"/>
                </a:solidFill>
              </a:rPr>
              <a:t>ayrı</a:t>
            </a:r>
            <a:r>
              <a:rPr lang="en-US" sz="2400" dirty="0">
                <a:solidFill>
                  <a:prstClr val="black"/>
                </a:solidFill>
              </a:rPr>
              <a:t> </a:t>
            </a:r>
            <a:r>
              <a:rPr lang="en-US" sz="2400" dirty="0" err="1">
                <a:solidFill>
                  <a:prstClr val="black"/>
                </a:solidFill>
              </a:rPr>
              <a:t>ayrı</a:t>
            </a:r>
            <a:r>
              <a:rPr lang="en-US" sz="2400" dirty="0">
                <a:solidFill>
                  <a:prstClr val="black"/>
                </a:solidFill>
              </a:rPr>
              <a:t> </a:t>
            </a:r>
            <a:r>
              <a:rPr lang="en-US" sz="2400" dirty="0" err="1">
                <a:solidFill>
                  <a:prstClr val="black"/>
                </a:solidFill>
              </a:rPr>
              <a:t>üretip</a:t>
            </a:r>
            <a:r>
              <a:rPr lang="en-US" sz="2400" dirty="0">
                <a:solidFill>
                  <a:prstClr val="black"/>
                </a:solidFill>
              </a:rPr>
              <a:t> </a:t>
            </a:r>
            <a:r>
              <a:rPr lang="en-US" sz="2400" dirty="0" err="1">
                <a:solidFill>
                  <a:prstClr val="black"/>
                </a:solidFill>
              </a:rPr>
              <a:t>sonra</a:t>
            </a:r>
            <a:r>
              <a:rPr lang="en-US" sz="2400" dirty="0">
                <a:solidFill>
                  <a:prstClr val="black"/>
                </a:solidFill>
              </a:rPr>
              <a:t> </a:t>
            </a:r>
            <a:r>
              <a:rPr lang="en-US" sz="2400" dirty="0" err="1">
                <a:solidFill>
                  <a:prstClr val="black"/>
                </a:solidFill>
              </a:rPr>
              <a:t>bunları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şekilde</a:t>
            </a:r>
            <a:r>
              <a:rPr lang="en-US" sz="2400" dirty="0">
                <a:solidFill>
                  <a:prstClr val="black"/>
                </a:solidFill>
              </a:rPr>
              <a:t> </a:t>
            </a:r>
            <a:r>
              <a:rPr lang="en-US" sz="2400" b="1" dirty="0" err="1">
                <a:solidFill>
                  <a:prstClr val="black"/>
                </a:solidFill>
              </a:rPr>
              <a:t>yapıştırmazlar</a:t>
            </a:r>
            <a:r>
              <a:rPr lang="en-US" sz="2400" dirty="0">
                <a:solidFill>
                  <a:prstClr val="black"/>
                </a:solidFill>
              </a:rPr>
              <a:t>. </a:t>
            </a:r>
            <a:r>
              <a:rPr lang="en-US" sz="2400" dirty="0" err="1">
                <a:solidFill>
                  <a:prstClr val="black"/>
                </a:solidFill>
              </a:rPr>
              <a:t>Peki</a:t>
            </a:r>
            <a:r>
              <a:rPr lang="en-US" sz="2400" dirty="0">
                <a:solidFill>
                  <a:prstClr val="black"/>
                </a:solidFill>
              </a:rPr>
              <a:t> </a:t>
            </a:r>
            <a:r>
              <a:rPr lang="en-US" sz="2400" dirty="0" err="1">
                <a:solidFill>
                  <a:prstClr val="black"/>
                </a:solidFill>
              </a:rPr>
              <a:t>nasıl</a:t>
            </a:r>
            <a:r>
              <a:rPr lang="en-US" sz="2400" dirty="0">
                <a:solidFill>
                  <a:prstClr val="black"/>
                </a:solidFill>
              </a:rPr>
              <a:t> </a:t>
            </a:r>
            <a:r>
              <a:rPr lang="en-US" sz="2400" dirty="0" err="1">
                <a:solidFill>
                  <a:prstClr val="black"/>
                </a:solidFill>
              </a:rPr>
              <a:t>yaparlar</a:t>
            </a:r>
            <a:r>
              <a:rPr lang="en-US" sz="2400" dirty="0">
                <a:solidFill>
                  <a:prstClr val="black"/>
                </a:solidFill>
              </a:rPr>
              <a:t>? </a:t>
            </a:r>
            <a:r>
              <a:rPr lang="en-US" sz="2400" dirty="0" err="1">
                <a:solidFill>
                  <a:prstClr val="black"/>
                </a:solidFill>
              </a:rPr>
              <a:t>Yapılacak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maddenin</a:t>
            </a:r>
            <a:r>
              <a:rPr lang="en-US" sz="2400" dirty="0">
                <a:solidFill>
                  <a:prstClr val="black"/>
                </a:solidFill>
              </a:rPr>
              <a:t> </a:t>
            </a:r>
            <a:r>
              <a:rPr lang="en-US" sz="2400" dirty="0" err="1">
                <a:solidFill>
                  <a:prstClr val="black"/>
                </a:solidFill>
              </a:rPr>
              <a:t>asıl</a:t>
            </a:r>
            <a:r>
              <a:rPr lang="en-US" sz="2400" dirty="0">
                <a:solidFill>
                  <a:prstClr val="black"/>
                </a:solidFill>
              </a:rPr>
              <a:t> </a:t>
            </a:r>
            <a:r>
              <a:rPr lang="en-US" sz="2400" dirty="0" err="1">
                <a:solidFill>
                  <a:prstClr val="black"/>
                </a:solidFill>
              </a:rPr>
              <a:t>maddesini</a:t>
            </a:r>
            <a:r>
              <a:rPr lang="en-US" sz="2400" dirty="0">
                <a:solidFill>
                  <a:prstClr val="black"/>
                </a:solidFill>
              </a:rPr>
              <a:t> </a:t>
            </a:r>
            <a:r>
              <a:rPr lang="en-US" sz="2400" dirty="0" err="1">
                <a:solidFill>
                  <a:prstClr val="black"/>
                </a:solidFill>
              </a:rPr>
              <a:t>önce</a:t>
            </a:r>
            <a:r>
              <a:rPr lang="en-US" sz="2400" dirty="0">
                <a:solidFill>
                  <a:prstClr val="black"/>
                </a:solidFill>
              </a:rPr>
              <a:t> </a:t>
            </a:r>
            <a:r>
              <a:rPr lang="en-US" sz="2400" dirty="0" err="1">
                <a:solidFill>
                  <a:prstClr val="black"/>
                </a:solidFill>
              </a:rPr>
              <a:t>safa</a:t>
            </a:r>
            <a:r>
              <a:rPr lang="en-US" sz="2400" dirty="0">
                <a:solidFill>
                  <a:prstClr val="black"/>
                </a:solidFill>
              </a:rPr>
              <a:t> </a:t>
            </a:r>
            <a:r>
              <a:rPr lang="en-US" sz="2400" dirty="0" err="1">
                <a:solidFill>
                  <a:prstClr val="black"/>
                </a:solidFill>
              </a:rPr>
              <a:t>yakın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kristal</a:t>
            </a:r>
            <a:r>
              <a:rPr lang="en-US" sz="2400" dirty="0">
                <a:solidFill>
                  <a:prstClr val="black"/>
                </a:solidFill>
              </a:rPr>
              <a:t> </a:t>
            </a:r>
            <a:r>
              <a:rPr lang="en-US" sz="2400" dirty="0" err="1">
                <a:solidFill>
                  <a:prstClr val="black"/>
                </a:solidFill>
              </a:rPr>
              <a:t>şeklinde</a:t>
            </a:r>
            <a:r>
              <a:rPr lang="en-US" sz="2400" dirty="0">
                <a:solidFill>
                  <a:prstClr val="black"/>
                </a:solidFill>
              </a:rPr>
              <a:t> </a:t>
            </a:r>
            <a:r>
              <a:rPr lang="en-US" sz="2400" dirty="0" err="1">
                <a:solidFill>
                  <a:prstClr val="black"/>
                </a:solidFill>
              </a:rPr>
              <a:t>üretirler</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kullanarak</a:t>
            </a:r>
            <a:r>
              <a:rPr lang="en-US" sz="2400" dirty="0">
                <a:solidFill>
                  <a:prstClr val="black"/>
                </a:solidFill>
              </a:rPr>
              <a:t> </a:t>
            </a:r>
            <a:r>
              <a:rPr lang="en-US" sz="2400" dirty="0" err="1">
                <a:solidFill>
                  <a:prstClr val="black"/>
                </a:solidFill>
              </a:rPr>
              <a:t>incecik</a:t>
            </a:r>
            <a:r>
              <a:rPr lang="en-US" sz="2400" dirty="0">
                <a:solidFill>
                  <a:prstClr val="black"/>
                </a:solidFill>
              </a:rPr>
              <a:t>, </a:t>
            </a:r>
            <a:r>
              <a:rPr lang="en-US" sz="2400" dirty="0" err="1">
                <a:solidFill>
                  <a:prstClr val="black"/>
                </a:solidFill>
              </a:rPr>
              <a:t>küçük</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daire</a:t>
            </a:r>
            <a:r>
              <a:rPr lang="en-US" sz="2400" dirty="0">
                <a:solidFill>
                  <a:prstClr val="black"/>
                </a:solidFill>
              </a:rPr>
              <a:t> </a:t>
            </a:r>
            <a:r>
              <a:rPr lang="en-US" sz="2400" dirty="0" err="1">
                <a:solidFill>
                  <a:prstClr val="black"/>
                </a:solidFill>
              </a:rPr>
              <a:t>şeklinde</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malzeme</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ederler</a:t>
            </a:r>
            <a:r>
              <a:rPr lang="en-US" sz="2400" dirty="0">
                <a:solidFill>
                  <a:prstClr val="black"/>
                </a:solidFill>
              </a:rPr>
              <a:t>. </a:t>
            </a:r>
            <a:r>
              <a:rPr lang="en-US" sz="2400" dirty="0" err="1">
                <a:solidFill>
                  <a:prstClr val="black"/>
                </a:solidFill>
              </a:rPr>
              <a:t>Sonra</a:t>
            </a:r>
            <a:r>
              <a:rPr lang="en-US" sz="2400" dirty="0">
                <a:solidFill>
                  <a:prstClr val="black"/>
                </a:solidFill>
              </a:rPr>
              <a:t> </a:t>
            </a:r>
            <a:r>
              <a:rPr lang="en-US" sz="2400" dirty="0" err="1">
                <a:solidFill>
                  <a:prstClr val="black"/>
                </a:solidFill>
              </a:rPr>
              <a:t>karışık</a:t>
            </a:r>
            <a:r>
              <a:rPr lang="en-US" sz="2400" dirty="0">
                <a:solidFill>
                  <a:prstClr val="black"/>
                </a:solidFill>
              </a:rPr>
              <a:t> </a:t>
            </a:r>
            <a:r>
              <a:rPr lang="en-US" sz="2400" dirty="0" err="1">
                <a:solidFill>
                  <a:prstClr val="black"/>
                </a:solidFill>
              </a:rPr>
              <a:t>kimyasal</a:t>
            </a:r>
            <a:r>
              <a:rPr lang="en-US" sz="2400" dirty="0">
                <a:solidFill>
                  <a:prstClr val="black"/>
                </a:solidFill>
              </a:rPr>
              <a:t> </a:t>
            </a:r>
            <a:r>
              <a:rPr lang="en-US" sz="2400" dirty="0" err="1">
                <a:solidFill>
                  <a:prstClr val="black"/>
                </a:solidFill>
              </a:rPr>
              <a:t>yöntemler</a:t>
            </a:r>
            <a:r>
              <a:rPr lang="en-US" sz="2400" dirty="0">
                <a:solidFill>
                  <a:prstClr val="black"/>
                </a:solidFill>
              </a:rPr>
              <a:t> </a:t>
            </a:r>
            <a:r>
              <a:rPr lang="en-US" sz="2400" dirty="0" err="1">
                <a:solidFill>
                  <a:prstClr val="black"/>
                </a:solidFill>
              </a:rPr>
              <a:t>kullanarak</a:t>
            </a:r>
            <a:r>
              <a:rPr lang="en-US" sz="2400" dirty="0">
                <a:solidFill>
                  <a:prstClr val="black"/>
                </a:solidFill>
              </a:rPr>
              <a:t> </a:t>
            </a:r>
            <a:r>
              <a:rPr lang="en-US" sz="2400" dirty="0" err="1">
                <a:solidFill>
                  <a:prstClr val="black"/>
                </a:solidFill>
              </a:rPr>
              <a:t>bu</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levhayı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kısmını</a:t>
            </a:r>
            <a:r>
              <a:rPr lang="en-US" sz="2400" dirty="0">
                <a:solidFill>
                  <a:prstClr val="black"/>
                </a:solidFill>
              </a:rPr>
              <a:t> N, </a:t>
            </a:r>
            <a:r>
              <a:rPr lang="en-US" sz="2400" dirty="0" err="1">
                <a:solidFill>
                  <a:prstClr val="black"/>
                </a:solidFill>
              </a:rPr>
              <a:t>bir</a:t>
            </a:r>
            <a:r>
              <a:rPr lang="en-US" sz="2400" dirty="0">
                <a:solidFill>
                  <a:prstClr val="black"/>
                </a:solidFill>
              </a:rPr>
              <a:t> </a:t>
            </a:r>
            <a:r>
              <a:rPr lang="en-US" sz="2400" dirty="0" err="1">
                <a:solidFill>
                  <a:prstClr val="black"/>
                </a:solidFill>
              </a:rPr>
              <a:t>kısmını</a:t>
            </a:r>
            <a:r>
              <a:rPr lang="en-US" sz="2400" dirty="0">
                <a:solidFill>
                  <a:prstClr val="black"/>
                </a:solidFill>
              </a:rPr>
              <a:t> P </a:t>
            </a:r>
            <a:r>
              <a:rPr lang="en-US" sz="2400" dirty="0" err="1">
                <a:solidFill>
                  <a:prstClr val="black"/>
                </a:solidFill>
              </a:rPr>
              <a:t>ve</a:t>
            </a:r>
            <a:r>
              <a:rPr lang="en-US" sz="2400" dirty="0">
                <a:solidFill>
                  <a:prstClr val="black"/>
                </a:solidFill>
              </a:rPr>
              <a:t> P </a:t>
            </a:r>
            <a:r>
              <a:rPr lang="en-US" sz="2400" dirty="0" err="1">
                <a:solidFill>
                  <a:prstClr val="black"/>
                </a:solidFill>
              </a:rPr>
              <a:t>nin</a:t>
            </a:r>
            <a:r>
              <a:rPr lang="en-US" sz="2400" dirty="0">
                <a:solidFill>
                  <a:prstClr val="black"/>
                </a:solidFill>
              </a:rPr>
              <a:t> </a:t>
            </a:r>
            <a:r>
              <a:rPr lang="en-US" sz="2400" dirty="0" err="1">
                <a:solidFill>
                  <a:prstClr val="black"/>
                </a:solidFill>
              </a:rPr>
              <a:t>üzerine</a:t>
            </a:r>
            <a:r>
              <a:rPr lang="en-US" sz="2400" dirty="0">
                <a:solidFill>
                  <a:prstClr val="black"/>
                </a:solidFill>
              </a:rPr>
              <a:t> </a:t>
            </a:r>
            <a:r>
              <a:rPr lang="en-US" sz="2400" dirty="0" err="1">
                <a:solidFill>
                  <a:prstClr val="black"/>
                </a:solidFill>
              </a:rPr>
              <a:t>tekrar</a:t>
            </a:r>
            <a:r>
              <a:rPr lang="en-US" sz="2400" dirty="0">
                <a:solidFill>
                  <a:prstClr val="black"/>
                </a:solidFill>
              </a:rPr>
              <a:t> N </a:t>
            </a:r>
            <a:r>
              <a:rPr lang="en-US" sz="2400" dirty="0" err="1">
                <a:solidFill>
                  <a:prstClr val="black"/>
                </a:solidFill>
              </a:rPr>
              <a:t>gibi</a:t>
            </a:r>
            <a:r>
              <a:rPr lang="en-US" sz="2400" dirty="0">
                <a:solidFill>
                  <a:prstClr val="black"/>
                </a:solidFill>
              </a:rPr>
              <a:t> </a:t>
            </a:r>
            <a:r>
              <a:rPr lang="en-US" sz="2400" dirty="0" err="1">
                <a:solidFill>
                  <a:prstClr val="black"/>
                </a:solidFill>
              </a:rPr>
              <a:t>kat</a:t>
            </a:r>
            <a:r>
              <a:rPr lang="en-US" sz="2400" dirty="0">
                <a:solidFill>
                  <a:prstClr val="black"/>
                </a:solidFill>
              </a:rPr>
              <a:t> </a:t>
            </a:r>
            <a:r>
              <a:rPr lang="en-US" sz="2400" dirty="0" err="1">
                <a:solidFill>
                  <a:prstClr val="black"/>
                </a:solidFill>
              </a:rPr>
              <a:t>kat</a:t>
            </a:r>
            <a:r>
              <a:rPr lang="en-US" sz="2400" dirty="0">
                <a:solidFill>
                  <a:prstClr val="black"/>
                </a:solidFill>
              </a:rPr>
              <a:t> PN </a:t>
            </a:r>
            <a:r>
              <a:rPr lang="en-US" sz="2400" dirty="0" err="1">
                <a:solidFill>
                  <a:prstClr val="black"/>
                </a:solidFill>
              </a:rPr>
              <a:t>birleşimleri</a:t>
            </a:r>
            <a:r>
              <a:rPr lang="en-US" sz="2400" dirty="0">
                <a:solidFill>
                  <a:prstClr val="black"/>
                </a:solidFill>
              </a:rPr>
              <a:t> </a:t>
            </a:r>
            <a:r>
              <a:rPr lang="en-US" sz="2400" dirty="0" err="1">
                <a:solidFill>
                  <a:prstClr val="black"/>
                </a:solidFill>
              </a:rPr>
              <a:t>oluştururlar</a:t>
            </a:r>
            <a:r>
              <a:rPr lang="en-US" sz="2400" dirty="0">
                <a:solidFill>
                  <a:prstClr val="black"/>
                </a:solidFill>
              </a:rPr>
              <a:t>. </a:t>
            </a:r>
            <a:r>
              <a:rPr lang="en-US" sz="2400" dirty="0" err="1">
                <a:solidFill>
                  <a:prstClr val="black"/>
                </a:solidFill>
              </a:rPr>
              <a:t>Bunu</a:t>
            </a:r>
            <a:r>
              <a:rPr lang="en-US" sz="2400" dirty="0">
                <a:solidFill>
                  <a:prstClr val="black"/>
                </a:solidFill>
              </a:rPr>
              <a:t> </a:t>
            </a:r>
            <a:r>
              <a:rPr lang="en-US" sz="2400" dirty="0" err="1">
                <a:solidFill>
                  <a:prstClr val="black"/>
                </a:solidFill>
              </a:rPr>
              <a:t>yaparken</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levhanın</a:t>
            </a:r>
            <a:r>
              <a:rPr lang="en-US" sz="2400" dirty="0">
                <a:solidFill>
                  <a:prstClr val="black"/>
                </a:solidFill>
              </a:rPr>
              <a:t> </a:t>
            </a:r>
            <a:r>
              <a:rPr lang="en-US" sz="2400" dirty="0" err="1">
                <a:solidFill>
                  <a:prstClr val="black"/>
                </a:solidFill>
              </a:rPr>
              <a:t>üzerinde</a:t>
            </a:r>
            <a:r>
              <a:rPr lang="en-US" sz="2400" dirty="0">
                <a:solidFill>
                  <a:prstClr val="black"/>
                </a:solidFill>
              </a:rPr>
              <a:t> </a:t>
            </a:r>
            <a:r>
              <a:rPr lang="en-US" sz="2400" dirty="0" err="1">
                <a:solidFill>
                  <a:prstClr val="black"/>
                </a:solidFill>
              </a:rPr>
              <a:t>yüzlerce</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ya</a:t>
            </a:r>
            <a:r>
              <a:rPr lang="en-US" sz="2400" dirty="0">
                <a:solidFill>
                  <a:prstClr val="black"/>
                </a:solidFill>
              </a:rPr>
              <a:t> da </a:t>
            </a:r>
            <a:r>
              <a:rPr lang="en-US" sz="2400" dirty="0" err="1">
                <a:solidFill>
                  <a:prstClr val="black"/>
                </a:solidFill>
              </a:rPr>
              <a:t>transitör</a:t>
            </a:r>
            <a:r>
              <a:rPr lang="en-US" sz="2400" dirty="0">
                <a:solidFill>
                  <a:prstClr val="black"/>
                </a:solidFill>
              </a:rPr>
              <a:t> </a:t>
            </a:r>
            <a:r>
              <a:rPr lang="en-US" sz="2400" dirty="0" err="1">
                <a:solidFill>
                  <a:prstClr val="black"/>
                </a:solidFill>
              </a:rPr>
              <a:t>hatta</a:t>
            </a:r>
            <a:r>
              <a:rPr lang="en-US" sz="2400" dirty="0">
                <a:solidFill>
                  <a:prstClr val="black"/>
                </a:solidFill>
              </a:rPr>
              <a:t> </a:t>
            </a:r>
            <a:r>
              <a:rPr lang="en-US" sz="2400" dirty="0" err="1">
                <a:solidFill>
                  <a:prstClr val="black"/>
                </a:solidFill>
              </a:rPr>
              <a:t>entegre</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yaparlar</a:t>
            </a:r>
            <a:r>
              <a:rPr lang="en-US" sz="2400" dirty="0">
                <a:solidFill>
                  <a:prstClr val="black"/>
                </a:solidFill>
              </a:rPr>
              <a:t>. Bu </a:t>
            </a:r>
            <a:r>
              <a:rPr lang="en-US" sz="2400" dirty="0" err="1">
                <a:solidFill>
                  <a:prstClr val="black"/>
                </a:solidFill>
              </a:rPr>
              <a:t>işlemler</a:t>
            </a:r>
            <a:r>
              <a:rPr lang="en-US" sz="2400" dirty="0">
                <a:solidFill>
                  <a:prstClr val="black"/>
                </a:solidFill>
              </a:rPr>
              <a:t> </a:t>
            </a:r>
            <a:r>
              <a:rPr lang="en-US" sz="2400" dirty="0" err="1">
                <a:solidFill>
                  <a:prstClr val="black"/>
                </a:solidFill>
              </a:rPr>
              <a:t>birkaç</a:t>
            </a:r>
            <a:r>
              <a:rPr lang="en-US" sz="2400" dirty="0">
                <a:solidFill>
                  <a:prstClr val="black"/>
                </a:solidFill>
              </a:rPr>
              <a:t> </a:t>
            </a:r>
            <a:r>
              <a:rPr lang="en-US" sz="2400" dirty="0" err="1">
                <a:solidFill>
                  <a:prstClr val="black"/>
                </a:solidFill>
              </a:rPr>
              <a:t>satıra</a:t>
            </a:r>
            <a:r>
              <a:rPr lang="en-US" sz="2400" dirty="0">
                <a:solidFill>
                  <a:prstClr val="black"/>
                </a:solidFill>
              </a:rPr>
              <a:t> </a:t>
            </a:r>
            <a:r>
              <a:rPr lang="en-US" sz="2400" dirty="0" err="1">
                <a:solidFill>
                  <a:prstClr val="black"/>
                </a:solidFill>
              </a:rPr>
              <a:t>sığacak</a:t>
            </a:r>
            <a:r>
              <a:rPr lang="en-US" sz="2400" dirty="0">
                <a:solidFill>
                  <a:prstClr val="black"/>
                </a:solidFill>
              </a:rPr>
              <a:t> </a:t>
            </a:r>
            <a:r>
              <a:rPr lang="en-US" sz="2400" dirty="0" err="1">
                <a:solidFill>
                  <a:prstClr val="black"/>
                </a:solidFill>
              </a:rPr>
              <a:t>kadar</a:t>
            </a:r>
            <a:r>
              <a:rPr lang="en-US" sz="2400" dirty="0">
                <a:solidFill>
                  <a:prstClr val="black"/>
                </a:solidFill>
              </a:rPr>
              <a:t> </a:t>
            </a:r>
            <a:r>
              <a:rPr lang="en-US" sz="2400" dirty="0" err="1">
                <a:solidFill>
                  <a:prstClr val="black"/>
                </a:solidFill>
              </a:rPr>
              <a:t>basit</a:t>
            </a:r>
            <a:r>
              <a:rPr lang="en-US" sz="2400" dirty="0">
                <a:solidFill>
                  <a:prstClr val="black"/>
                </a:solidFill>
              </a:rPr>
              <a:t> </a:t>
            </a:r>
            <a:r>
              <a:rPr lang="en-US" sz="2400" dirty="0" err="1">
                <a:solidFill>
                  <a:prstClr val="black"/>
                </a:solidFill>
              </a:rPr>
              <a:t>olmayıp</a:t>
            </a:r>
            <a:r>
              <a:rPr lang="en-US" sz="2400" dirty="0">
                <a:solidFill>
                  <a:prstClr val="black"/>
                </a:solidFill>
              </a:rPr>
              <a:t> son </a:t>
            </a:r>
            <a:r>
              <a:rPr lang="en-US" sz="2400" dirty="0" err="1">
                <a:solidFill>
                  <a:prstClr val="black"/>
                </a:solidFill>
              </a:rPr>
              <a:t>derece</a:t>
            </a:r>
            <a:r>
              <a:rPr lang="en-US" sz="2400" dirty="0">
                <a:solidFill>
                  <a:prstClr val="black"/>
                </a:solidFill>
              </a:rPr>
              <a:t> </a:t>
            </a:r>
            <a:r>
              <a:rPr lang="en-US" sz="2400" dirty="0" err="1">
                <a:solidFill>
                  <a:prstClr val="black"/>
                </a:solidFill>
              </a:rPr>
              <a:t>karışık</a:t>
            </a:r>
            <a:r>
              <a:rPr lang="en-US" sz="2400" dirty="0">
                <a:solidFill>
                  <a:prstClr val="black"/>
                </a:solidFill>
              </a:rPr>
              <a:t> </a:t>
            </a:r>
            <a:r>
              <a:rPr lang="en-US" sz="2400" dirty="0" err="1">
                <a:solidFill>
                  <a:prstClr val="black"/>
                </a:solidFill>
              </a:rPr>
              <a:t>işlemler</a:t>
            </a:r>
            <a:r>
              <a:rPr lang="en-US" sz="2400" dirty="0">
                <a:solidFill>
                  <a:prstClr val="black"/>
                </a:solidFill>
              </a:rPr>
              <a:t> </a:t>
            </a:r>
            <a:r>
              <a:rPr lang="en-US" sz="2400" dirty="0" err="1">
                <a:solidFill>
                  <a:prstClr val="black"/>
                </a:solidFill>
              </a:rPr>
              <a:t>gerektirir</a:t>
            </a:r>
            <a:r>
              <a:rPr lang="en-US" sz="2400" dirty="0">
                <a:solidFill>
                  <a:prstClr val="black"/>
                </a:solidFill>
              </a:rPr>
              <a:t>. </a:t>
            </a:r>
            <a:endParaRPr lang="tr-TR" sz="2400"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660216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21972"/>
            <a:ext cx="11281893" cy="6555641"/>
          </a:xfrm>
          <a:prstGeom prst="rect">
            <a:avLst/>
          </a:prstGeom>
          <a:noFill/>
        </p:spPr>
        <p:txBody>
          <a:bodyPr wrap="square" rtlCol="0">
            <a:spAutoFit/>
          </a:bodyPr>
          <a:lstStyle/>
          <a:p>
            <a:pPr algn="just"/>
            <a:r>
              <a:rPr lang="en-US" sz="2800" dirty="0">
                <a:solidFill>
                  <a:prstClr val="black"/>
                </a:solidFill>
              </a:rPr>
              <a:t>PN </a:t>
            </a:r>
            <a:r>
              <a:rPr lang="en-US" sz="2800" dirty="0" err="1">
                <a:solidFill>
                  <a:prstClr val="black"/>
                </a:solidFill>
              </a:rPr>
              <a:t>bağlantısına</a:t>
            </a:r>
            <a:r>
              <a:rPr lang="en-US" sz="2800" dirty="0">
                <a:solidFill>
                  <a:prstClr val="black"/>
                </a:solidFill>
              </a:rPr>
              <a:t> </a:t>
            </a:r>
            <a:r>
              <a:rPr lang="en-US" sz="2800" dirty="0" err="1">
                <a:solidFill>
                  <a:prstClr val="black"/>
                </a:solidFill>
              </a:rPr>
              <a:t>dışarıdan</a:t>
            </a:r>
            <a:r>
              <a:rPr lang="en-US" sz="2800" dirty="0">
                <a:solidFill>
                  <a:prstClr val="black"/>
                </a:solidFill>
              </a:rPr>
              <a:t> </a:t>
            </a:r>
            <a:r>
              <a:rPr lang="en-US" sz="2800" dirty="0" err="1">
                <a:solidFill>
                  <a:prstClr val="black"/>
                </a:solidFill>
              </a:rPr>
              <a:t>hiçbir</a:t>
            </a:r>
            <a:r>
              <a:rPr lang="en-US" sz="2800" dirty="0">
                <a:solidFill>
                  <a:prstClr val="black"/>
                </a:solidFill>
              </a:rPr>
              <a:t> </a:t>
            </a:r>
            <a:r>
              <a:rPr lang="en-US" sz="2800" dirty="0" err="1">
                <a:solidFill>
                  <a:prstClr val="black"/>
                </a:solidFill>
              </a:rPr>
              <a:t>şekilde</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a:t>
            </a:r>
            <a:r>
              <a:rPr lang="en-US" sz="2800" dirty="0">
                <a:solidFill>
                  <a:prstClr val="black"/>
                </a:solidFill>
              </a:rPr>
              <a:t> </a:t>
            </a:r>
            <a:r>
              <a:rPr lang="en-US" sz="2800" dirty="0" err="1">
                <a:solidFill>
                  <a:prstClr val="black"/>
                </a:solidFill>
              </a:rPr>
              <a:t>uygulanmıyorsa</a:t>
            </a:r>
            <a:r>
              <a:rPr lang="en-US" sz="2800" dirty="0">
                <a:solidFill>
                  <a:prstClr val="black"/>
                </a:solidFill>
              </a:rPr>
              <a:t>, </a:t>
            </a:r>
            <a:r>
              <a:rPr lang="en-US" sz="2800" dirty="0" err="1">
                <a:solidFill>
                  <a:prstClr val="black"/>
                </a:solidFill>
              </a:rPr>
              <a:t>bu</a:t>
            </a:r>
            <a:r>
              <a:rPr lang="en-US" sz="2800" dirty="0">
                <a:solidFill>
                  <a:prstClr val="black"/>
                </a:solidFill>
              </a:rPr>
              <a:t> </a:t>
            </a:r>
            <a:r>
              <a:rPr lang="en-US" sz="2800" dirty="0" err="1">
                <a:solidFill>
                  <a:prstClr val="black"/>
                </a:solidFill>
              </a:rPr>
              <a:t>duruma</a:t>
            </a:r>
            <a:r>
              <a:rPr lang="en-US" sz="2800" dirty="0">
                <a:solidFill>
                  <a:prstClr val="black"/>
                </a:solidFill>
              </a:rPr>
              <a:t> </a:t>
            </a:r>
            <a:r>
              <a:rPr lang="en-US" sz="2800" b="1" dirty="0" err="1">
                <a:solidFill>
                  <a:prstClr val="black"/>
                </a:solidFill>
              </a:rPr>
              <a:t>polarmasız</a:t>
            </a:r>
            <a:r>
              <a:rPr lang="en-US" sz="2800" b="1" dirty="0">
                <a:solidFill>
                  <a:prstClr val="black"/>
                </a:solidFill>
              </a:rPr>
              <a:t> PN</a:t>
            </a:r>
            <a:r>
              <a:rPr lang="en-US" sz="2800" dirty="0">
                <a:solidFill>
                  <a:prstClr val="black"/>
                </a:solidFill>
              </a:rPr>
              <a:t> </a:t>
            </a:r>
            <a:r>
              <a:rPr lang="en-US" sz="2800" dirty="0" err="1">
                <a:solidFill>
                  <a:prstClr val="black"/>
                </a:solidFill>
              </a:rPr>
              <a:t>birleşimi</a:t>
            </a:r>
            <a:r>
              <a:rPr lang="en-US" sz="2800" dirty="0">
                <a:solidFill>
                  <a:prstClr val="black"/>
                </a:solidFill>
              </a:rPr>
              <a:t> </a:t>
            </a:r>
            <a:r>
              <a:rPr lang="en-US" sz="2800" dirty="0" err="1">
                <a:solidFill>
                  <a:prstClr val="black"/>
                </a:solidFill>
              </a:rPr>
              <a:t>denir</a:t>
            </a:r>
            <a:r>
              <a:rPr lang="en-US" sz="2800" dirty="0">
                <a:solidFill>
                  <a:prstClr val="black"/>
                </a:solidFill>
              </a:rPr>
              <a:t>. </a:t>
            </a:r>
            <a:endParaRPr lang="tr-TR" sz="2800" dirty="0" smtClean="0">
              <a:solidFill>
                <a:prstClr val="black"/>
              </a:solidFill>
            </a:endParaRPr>
          </a:p>
          <a:p>
            <a:pPr algn="just"/>
            <a:endParaRPr lang="tr-TR" sz="2800" dirty="0" smtClean="0">
              <a:solidFill>
                <a:prstClr val="black"/>
              </a:solidFill>
            </a:endParaRPr>
          </a:p>
          <a:p>
            <a:pPr algn="just"/>
            <a:r>
              <a:rPr lang="en-US" sz="2800" dirty="0" smtClean="0">
                <a:solidFill>
                  <a:prstClr val="black"/>
                </a:solidFill>
              </a:rPr>
              <a:t>PN </a:t>
            </a:r>
            <a:r>
              <a:rPr lang="en-US" sz="2800" dirty="0" err="1">
                <a:solidFill>
                  <a:prstClr val="black"/>
                </a:solidFill>
              </a:rPr>
              <a:t>bağlantısıına</a:t>
            </a:r>
            <a:r>
              <a:rPr lang="en-US" sz="2800" dirty="0">
                <a:solidFill>
                  <a:prstClr val="black"/>
                </a:solidFill>
              </a:rPr>
              <a:t> </a:t>
            </a:r>
            <a:r>
              <a:rPr lang="en-US" sz="2800" dirty="0" err="1">
                <a:solidFill>
                  <a:prstClr val="black"/>
                </a:solidFill>
              </a:rPr>
              <a:t>dışarıdan</a:t>
            </a:r>
            <a:r>
              <a:rPr lang="en-US" sz="2800" dirty="0">
                <a:solidFill>
                  <a:prstClr val="black"/>
                </a:solidFill>
              </a:rPr>
              <a:t> </a:t>
            </a:r>
            <a:r>
              <a:rPr lang="en-US" sz="2800" dirty="0" err="1">
                <a:solidFill>
                  <a:prstClr val="black"/>
                </a:solidFill>
              </a:rPr>
              <a:t>herhengi</a:t>
            </a:r>
            <a:r>
              <a:rPr lang="en-US" sz="2800" dirty="0">
                <a:solidFill>
                  <a:prstClr val="black"/>
                </a:solidFill>
              </a:rPr>
              <a:t> </a:t>
            </a:r>
            <a:r>
              <a:rPr lang="en-US" sz="2800" dirty="0" err="1">
                <a:solidFill>
                  <a:prstClr val="black"/>
                </a:solidFill>
              </a:rPr>
              <a:t>bir</a:t>
            </a:r>
            <a:r>
              <a:rPr lang="en-US" sz="2800" dirty="0">
                <a:solidFill>
                  <a:prstClr val="black"/>
                </a:solidFill>
              </a:rPr>
              <a:t> </a:t>
            </a:r>
            <a:r>
              <a:rPr lang="en-US" sz="2800" dirty="0" err="1">
                <a:solidFill>
                  <a:prstClr val="black"/>
                </a:solidFill>
              </a:rPr>
              <a:t>şekilde</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a:t>
            </a:r>
            <a:r>
              <a:rPr lang="en-US" sz="2800" dirty="0">
                <a:solidFill>
                  <a:prstClr val="black"/>
                </a:solidFill>
              </a:rPr>
              <a:t> </a:t>
            </a:r>
            <a:r>
              <a:rPr lang="en-US" sz="2800" dirty="0" err="1">
                <a:solidFill>
                  <a:prstClr val="black"/>
                </a:solidFill>
              </a:rPr>
              <a:t>uygulanıyorsa</a:t>
            </a:r>
            <a:r>
              <a:rPr lang="en-US" sz="2800" dirty="0">
                <a:solidFill>
                  <a:prstClr val="black"/>
                </a:solidFill>
              </a:rPr>
              <a:t>, PN </a:t>
            </a:r>
            <a:r>
              <a:rPr lang="en-US" sz="2800" dirty="0" err="1">
                <a:solidFill>
                  <a:prstClr val="black"/>
                </a:solidFill>
              </a:rPr>
              <a:t>yapıya</a:t>
            </a:r>
            <a:r>
              <a:rPr lang="en-US" sz="2800" dirty="0">
                <a:solidFill>
                  <a:prstClr val="black"/>
                </a:solidFill>
              </a:rPr>
              <a:t>  </a:t>
            </a:r>
            <a:r>
              <a:rPr lang="en-US" sz="2800" b="1" dirty="0" err="1">
                <a:solidFill>
                  <a:prstClr val="black"/>
                </a:solidFill>
              </a:rPr>
              <a:t>polarmalı</a:t>
            </a:r>
            <a:r>
              <a:rPr lang="en-US" sz="2800" b="1" dirty="0">
                <a:solidFill>
                  <a:prstClr val="black"/>
                </a:solidFill>
              </a:rPr>
              <a:t> PN</a:t>
            </a:r>
            <a:r>
              <a:rPr lang="en-US" sz="2800" dirty="0">
                <a:solidFill>
                  <a:prstClr val="black"/>
                </a:solidFill>
              </a:rPr>
              <a:t> </a:t>
            </a:r>
            <a:r>
              <a:rPr lang="en-US" sz="2800" dirty="0" err="1">
                <a:solidFill>
                  <a:prstClr val="black"/>
                </a:solidFill>
              </a:rPr>
              <a:t>birleşimi</a:t>
            </a:r>
            <a:r>
              <a:rPr lang="en-US" sz="2800" dirty="0">
                <a:solidFill>
                  <a:prstClr val="black"/>
                </a:solidFill>
              </a:rPr>
              <a:t> </a:t>
            </a:r>
            <a:r>
              <a:rPr lang="en-US" sz="2800" dirty="0" err="1">
                <a:solidFill>
                  <a:prstClr val="black"/>
                </a:solidFill>
              </a:rPr>
              <a:t>denir</a:t>
            </a:r>
            <a:r>
              <a:rPr lang="en-US" sz="2800" dirty="0">
                <a:solidFill>
                  <a:prstClr val="black"/>
                </a:solidFill>
              </a:rPr>
              <a:t>. </a:t>
            </a:r>
            <a:r>
              <a:rPr lang="en-US" sz="2800" dirty="0" err="1">
                <a:solidFill>
                  <a:prstClr val="black"/>
                </a:solidFill>
              </a:rPr>
              <a:t>Polarmalı</a:t>
            </a:r>
            <a:r>
              <a:rPr lang="en-US" sz="2800" dirty="0">
                <a:solidFill>
                  <a:prstClr val="black"/>
                </a:solidFill>
              </a:rPr>
              <a:t> PN </a:t>
            </a:r>
            <a:r>
              <a:rPr lang="en-US" sz="2800" dirty="0" err="1">
                <a:solidFill>
                  <a:prstClr val="black"/>
                </a:solidFill>
              </a:rPr>
              <a:t>birleşimleri</a:t>
            </a:r>
            <a:r>
              <a:rPr lang="en-US" sz="2800" dirty="0">
                <a:solidFill>
                  <a:prstClr val="black"/>
                </a:solidFill>
              </a:rPr>
              <a:t> </a:t>
            </a:r>
            <a:r>
              <a:rPr lang="en-US" sz="2800" dirty="0" err="1">
                <a:solidFill>
                  <a:prstClr val="black"/>
                </a:solidFill>
              </a:rPr>
              <a:t>ise</a:t>
            </a:r>
            <a:r>
              <a:rPr lang="en-US" sz="2800" dirty="0">
                <a:solidFill>
                  <a:prstClr val="black"/>
                </a:solidFill>
              </a:rPr>
              <a:t> </a:t>
            </a:r>
            <a:r>
              <a:rPr lang="en-US" sz="2800" dirty="0" err="1">
                <a:solidFill>
                  <a:prstClr val="black"/>
                </a:solidFill>
              </a:rPr>
              <a:t>uygulanan</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kaynağının</a:t>
            </a:r>
            <a:r>
              <a:rPr lang="en-US" sz="2800" dirty="0">
                <a:solidFill>
                  <a:prstClr val="black"/>
                </a:solidFill>
              </a:rPr>
              <a:t> terminal </a:t>
            </a:r>
            <a:r>
              <a:rPr lang="en-US" sz="2800" dirty="0" err="1">
                <a:solidFill>
                  <a:prstClr val="black"/>
                </a:solidFill>
              </a:rPr>
              <a:t>bağlantısına</a:t>
            </a:r>
            <a:r>
              <a:rPr lang="en-US" sz="2800" dirty="0">
                <a:solidFill>
                  <a:prstClr val="black"/>
                </a:solidFill>
              </a:rPr>
              <a:t> gore </a:t>
            </a:r>
            <a:r>
              <a:rPr lang="en-US" sz="2800" dirty="0" err="1">
                <a:solidFill>
                  <a:prstClr val="black"/>
                </a:solidFill>
              </a:rPr>
              <a:t>kendi</a:t>
            </a:r>
            <a:r>
              <a:rPr lang="en-US" sz="2800" dirty="0">
                <a:solidFill>
                  <a:prstClr val="black"/>
                </a:solidFill>
              </a:rPr>
              <a:t> </a:t>
            </a:r>
            <a:r>
              <a:rPr lang="en-US" sz="2800" dirty="0" err="1">
                <a:solidFill>
                  <a:prstClr val="black"/>
                </a:solidFill>
              </a:rPr>
              <a:t>içlerinde</a:t>
            </a:r>
            <a:r>
              <a:rPr lang="en-US" sz="2800" dirty="0">
                <a:solidFill>
                  <a:prstClr val="black"/>
                </a:solidFill>
              </a:rPr>
              <a:t> </a:t>
            </a:r>
            <a:r>
              <a:rPr lang="en-US" sz="2800" dirty="0" err="1">
                <a:solidFill>
                  <a:prstClr val="black"/>
                </a:solidFill>
              </a:rPr>
              <a:t>iki</a:t>
            </a:r>
            <a:r>
              <a:rPr lang="en-US" sz="2800" dirty="0">
                <a:solidFill>
                  <a:prstClr val="black"/>
                </a:solidFill>
              </a:rPr>
              <a:t> </a:t>
            </a:r>
            <a:r>
              <a:rPr lang="en-US" sz="2800" dirty="0" err="1">
                <a:solidFill>
                  <a:prstClr val="black"/>
                </a:solidFill>
              </a:rPr>
              <a:t>kısıma</a:t>
            </a:r>
            <a:r>
              <a:rPr lang="en-US" sz="2800" dirty="0">
                <a:solidFill>
                  <a:prstClr val="black"/>
                </a:solidFill>
              </a:rPr>
              <a:t> </a:t>
            </a:r>
            <a:r>
              <a:rPr lang="en-US" sz="2800" dirty="0" err="1">
                <a:solidFill>
                  <a:prstClr val="black"/>
                </a:solidFill>
              </a:rPr>
              <a:t>ayrılırlar</a:t>
            </a:r>
            <a:r>
              <a:rPr lang="en-US" sz="2800" dirty="0">
                <a:solidFill>
                  <a:prstClr val="black"/>
                </a:solidFill>
              </a:rPr>
              <a:t>. </a:t>
            </a:r>
            <a:endParaRPr lang="tr-TR" sz="2800" dirty="0" smtClean="0">
              <a:solidFill>
                <a:prstClr val="black"/>
              </a:solidFill>
            </a:endParaRPr>
          </a:p>
          <a:p>
            <a:pPr algn="just"/>
            <a:endParaRPr lang="tr-TR" sz="2800" dirty="0">
              <a:solidFill>
                <a:prstClr val="black"/>
              </a:solidFill>
            </a:endParaRPr>
          </a:p>
          <a:p>
            <a:pPr algn="just"/>
            <a:r>
              <a:rPr lang="en-US" sz="2800" dirty="0" err="1" smtClean="0">
                <a:solidFill>
                  <a:prstClr val="black"/>
                </a:solidFill>
              </a:rPr>
              <a:t>Polarmalı</a:t>
            </a:r>
            <a:r>
              <a:rPr lang="en-US" sz="2800" dirty="0" smtClean="0">
                <a:solidFill>
                  <a:prstClr val="black"/>
                </a:solidFill>
              </a:rPr>
              <a:t> </a:t>
            </a:r>
            <a:r>
              <a:rPr lang="en-US" sz="2800" dirty="0">
                <a:solidFill>
                  <a:prstClr val="black"/>
                </a:solidFill>
              </a:rPr>
              <a:t>PN </a:t>
            </a:r>
            <a:r>
              <a:rPr lang="en-US" sz="2800" dirty="0" err="1">
                <a:solidFill>
                  <a:prstClr val="black"/>
                </a:solidFill>
              </a:rPr>
              <a:t>yapının</a:t>
            </a:r>
            <a:r>
              <a:rPr lang="en-US" sz="2800" dirty="0">
                <a:solidFill>
                  <a:prstClr val="black"/>
                </a:solidFill>
              </a:rPr>
              <a:t> </a:t>
            </a:r>
            <a:r>
              <a:rPr lang="en-US" sz="2800" dirty="0" err="1">
                <a:solidFill>
                  <a:prstClr val="black"/>
                </a:solidFill>
              </a:rPr>
              <a:t>iletken</a:t>
            </a:r>
            <a:r>
              <a:rPr lang="en-US" sz="2800" dirty="0">
                <a:solidFill>
                  <a:prstClr val="black"/>
                </a:solidFill>
              </a:rPr>
              <a:t> </a:t>
            </a:r>
            <a:r>
              <a:rPr lang="en-US" sz="2800" dirty="0" err="1">
                <a:solidFill>
                  <a:prstClr val="black"/>
                </a:solidFill>
              </a:rPr>
              <a:t>olma</a:t>
            </a:r>
            <a:r>
              <a:rPr lang="en-US" sz="2800" dirty="0">
                <a:solidFill>
                  <a:prstClr val="black"/>
                </a:solidFill>
              </a:rPr>
              <a:t> </a:t>
            </a:r>
            <a:r>
              <a:rPr lang="en-US" sz="2800" dirty="0" err="1">
                <a:solidFill>
                  <a:prstClr val="black"/>
                </a:solidFill>
              </a:rPr>
              <a:t>durumuna</a:t>
            </a:r>
            <a:r>
              <a:rPr lang="en-US" sz="2800" b="1" dirty="0">
                <a:solidFill>
                  <a:prstClr val="black"/>
                </a:solidFill>
              </a:rPr>
              <a:t>, </a:t>
            </a:r>
            <a:r>
              <a:rPr lang="en-US" sz="2800" b="1" dirty="0" err="1">
                <a:solidFill>
                  <a:prstClr val="black"/>
                </a:solidFill>
              </a:rPr>
              <a:t>doğru</a:t>
            </a:r>
            <a:r>
              <a:rPr lang="en-US" sz="2800" b="1" dirty="0">
                <a:solidFill>
                  <a:prstClr val="black"/>
                </a:solidFill>
              </a:rPr>
              <a:t> </a:t>
            </a:r>
            <a:r>
              <a:rPr lang="en-US" sz="2800" b="1" dirty="0" err="1">
                <a:solidFill>
                  <a:prstClr val="black"/>
                </a:solidFill>
              </a:rPr>
              <a:t>polarma</a:t>
            </a:r>
            <a:r>
              <a:rPr lang="en-US" sz="2800" dirty="0">
                <a:solidFill>
                  <a:prstClr val="black"/>
                </a:solidFill>
              </a:rPr>
              <a:t> </a:t>
            </a:r>
            <a:r>
              <a:rPr lang="en-US" sz="2800" dirty="0" err="1">
                <a:solidFill>
                  <a:prstClr val="black"/>
                </a:solidFill>
              </a:rPr>
              <a:t>denir</a:t>
            </a:r>
            <a:r>
              <a:rPr lang="en-US" sz="2800" dirty="0">
                <a:solidFill>
                  <a:prstClr val="black"/>
                </a:solidFill>
              </a:rPr>
              <a:t>. </a:t>
            </a:r>
            <a:endParaRPr lang="tr-TR" sz="2800" dirty="0" smtClean="0">
              <a:solidFill>
                <a:prstClr val="black"/>
              </a:solidFill>
            </a:endParaRPr>
          </a:p>
          <a:p>
            <a:pPr algn="just"/>
            <a:endParaRPr lang="tr-TR" sz="2800" dirty="0">
              <a:solidFill>
                <a:prstClr val="black"/>
              </a:solidFill>
            </a:endParaRPr>
          </a:p>
          <a:p>
            <a:pPr algn="just"/>
            <a:r>
              <a:rPr lang="en-US" sz="2800" dirty="0" smtClean="0">
                <a:solidFill>
                  <a:prstClr val="black"/>
                </a:solidFill>
              </a:rPr>
              <a:t>Bu </a:t>
            </a:r>
            <a:r>
              <a:rPr lang="en-US" sz="2800" dirty="0" err="1">
                <a:solidFill>
                  <a:prstClr val="black"/>
                </a:solidFill>
              </a:rPr>
              <a:t>durumda</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içerisinden</a:t>
            </a:r>
            <a:r>
              <a:rPr lang="en-US" sz="2800" dirty="0">
                <a:solidFill>
                  <a:prstClr val="black"/>
                </a:solidFill>
              </a:rPr>
              <a:t> </a:t>
            </a:r>
            <a:r>
              <a:rPr lang="en-US" sz="2800" dirty="0" err="1">
                <a:solidFill>
                  <a:prstClr val="black"/>
                </a:solidFill>
              </a:rPr>
              <a:t>akım</a:t>
            </a:r>
            <a:r>
              <a:rPr lang="en-US" sz="2800" dirty="0">
                <a:solidFill>
                  <a:prstClr val="black"/>
                </a:solidFill>
              </a:rPr>
              <a:t> </a:t>
            </a:r>
            <a:r>
              <a:rPr lang="en-US" sz="2800" dirty="0" err="1">
                <a:solidFill>
                  <a:prstClr val="black"/>
                </a:solidFill>
              </a:rPr>
              <a:t>akmaktadır</a:t>
            </a:r>
            <a:r>
              <a:rPr lang="en-US" sz="2800" dirty="0">
                <a:solidFill>
                  <a:prstClr val="black"/>
                </a:solidFill>
              </a:rPr>
              <a:t>. </a:t>
            </a:r>
            <a:r>
              <a:rPr lang="en-US" sz="2800" dirty="0" err="1">
                <a:solidFill>
                  <a:prstClr val="black"/>
                </a:solidFill>
              </a:rPr>
              <a:t>Polarmalı</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yalıtkan</a:t>
            </a:r>
            <a:r>
              <a:rPr lang="en-US" sz="2800" dirty="0">
                <a:solidFill>
                  <a:prstClr val="black"/>
                </a:solidFill>
              </a:rPr>
              <a:t>  </a:t>
            </a:r>
            <a:r>
              <a:rPr lang="en-US" sz="2800" dirty="0" err="1">
                <a:solidFill>
                  <a:prstClr val="black"/>
                </a:solidFill>
              </a:rPr>
              <a:t>olma</a:t>
            </a:r>
            <a:r>
              <a:rPr lang="en-US" sz="2800" dirty="0">
                <a:solidFill>
                  <a:prstClr val="black"/>
                </a:solidFill>
              </a:rPr>
              <a:t> </a:t>
            </a:r>
            <a:r>
              <a:rPr lang="en-US" sz="2800" dirty="0" err="1">
                <a:solidFill>
                  <a:prstClr val="black"/>
                </a:solidFill>
              </a:rPr>
              <a:t>durumuna</a:t>
            </a:r>
            <a:r>
              <a:rPr lang="en-US" sz="2800" dirty="0">
                <a:solidFill>
                  <a:prstClr val="black"/>
                </a:solidFill>
              </a:rPr>
              <a:t>, </a:t>
            </a:r>
            <a:r>
              <a:rPr lang="en-US" sz="2800" dirty="0" err="1">
                <a:solidFill>
                  <a:prstClr val="black"/>
                </a:solidFill>
              </a:rPr>
              <a:t>başka</a:t>
            </a:r>
            <a:r>
              <a:rPr lang="en-US" sz="2800" dirty="0">
                <a:solidFill>
                  <a:prstClr val="black"/>
                </a:solidFill>
              </a:rPr>
              <a:t> </a:t>
            </a:r>
            <a:r>
              <a:rPr lang="en-US" sz="2800" dirty="0" err="1">
                <a:solidFill>
                  <a:prstClr val="black"/>
                </a:solidFill>
              </a:rPr>
              <a:t>bir</a:t>
            </a:r>
            <a:r>
              <a:rPr lang="en-US" sz="2800" dirty="0">
                <a:solidFill>
                  <a:prstClr val="black"/>
                </a:solidFill>
              </a:rPr>
              <a:t> </a:t>
            </a:r>
            <a:r>
              <a:rPr lang="en-US" sz="2800" dirty="0" err="1">
                <a:solidFill>
                  <a:prstClr val="black"/>
                </a:solidFill>
              </a:rPr>
              <a:t>deyişle</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içerisinden</a:t>
            </a:r>
            <a:r>
              <a:rPr lang="en-US" sz="2800" dirty="0">
                <a:solidFill>
                  <a:prstClr val="black"/>
                </a:solidFill>
              </a:rPr>
              <a:t> </a:t>
            </a:r>
            <a:r>
              <a:rPr lang="en-US" sz="2800" dirty="0" err="1">
                <a:solidFill>
                  <a:prstClr val="black"/>
                </a:solidFill>
              </a:rPr>
              <a:t>akım</a:t>
            </a:r>
            <a:r>
              <a:rPr lang="en-US" sz="2800" dirty="0">
                <a:solidFill>
                  <a:prstClr val="black"/>
                </a:solidFill>
              </a:rPr>
              <a:t> </a:t>
            </a:r>
            <a:r>
              <a:rPr lang="en-US" sz="2800" dirty="0" err="1">
                <a:solidFill>
                  <a:prstClr val="black"/>
                </a:solidFill>
              </a:rPr>
              <a:t>akmama</a:t>
            </a:r>
            <a:r>
              <a:rPr lang="en-US" sz="2800" dirty="0">
                <a:solidFill>
                  <a:prstClr val="black"/>
                </a:solidFill>
              </a:rPr>
              <a:t> </a:t>
            </a:r>
            <a:r>
              <a:rPr lang="en-US" sz="2800" dirty="0" err="1">
                <a:solidFill>
                  <a:prstClr val="black"/>
                </a:solidFill>
              </a:rPr>
              <a:t>durumuna</a:t>
            </a:r>
            <a:r>
              <a:rPr lang="en-US" sz="2800" dirty="0">
                <a:solidFill>
                  <a:prstClr val="black"/>
                </a:solidFill>
              </a:rPr>
              <a:t>, </a:t>
            </a:r>
            <a:r>
              <a:rPr lang="en-US" sz="2800" b="1" dirty="0" err="1">
                <a:solidFill>
                  <a:prstClr val="black"/>
                </a:solidFill>
              </a:rPr>
              <a:t>ters</a:t>
            </a:r>
            <a:r>
              <a:rPr lang="en-US" sz="2800" b="1" dirty="0">
                <a:solidFill>
                  <a:prstClr val="black"/>
                </a:solidFill>
              </a:rPr>
              <a:t> </a:t>
            </a:r>
            <a:r>
              <a:rPr lang="en-US" sz="2800" b="1" dirty="0" err="1">
                <a:solidFill>
                  <a:prstClr val="black"/>
                </a:solidFill>
              </a:rPr>
              <a:t>polarma</a:t>
            </a:r>
            <a:r>
              <a:rPr lang="en-US" sz="2800" dirty="0">
                <a:solidFill>
                  <a:prstClr val="black"/>
                </a:solidFill>
              </a:rPr>
              <a:t> </a:t>
            </a:r>
            <a:r>
              <a:rPr lang="en-US" sz="2800" dirty="0" err="1">
                <a:solidFill>
                  <a:prstClr val="black"/>
                </a:solidFill>
              </a:rPr>
              <a:t>denir</a:t>
            </a:r>
            <a:r>
              <a:rPr lang="en-US" sz="2800" dirty="0">
                <a:solidFill>
                  <a:prstClr val="black"/>
                </a:solidFill>
              </a:rPr>
              <a:t>. Bu </a:t>
            </a:r>
            <a:r>
              <a:rPr lang="en-US" sz="2800" dirty="0" err="1">
                <a:solidFill>
                  <a:prstClr val="black"/>
                </a:solidFill>
              </a:rPr>
              <a:t>kısa</a:t>
            </a:r>
            <a:r>
              <a:rPr lang="en-US" sz="2800" dirty="0">
                <a:solidFill>
                  <a:prstClr val="black"/>
                </a:solidFill>
              </a:rPr>
              <a:t> </a:t>
            </a:r>
            <a:r>
              <a:rPr lang="en-US" sz="2800" dirty="0" err="1">
                <a:solidFill>
                  <a:prstClr val="black"/>
                </a:solidFill>
              </a:rPr>
              <a:t>bilgilerden</a:t>
            </a:r>
            <a:r>
              <a:rPr lang="en-US" sz="2800" dirty="0">
                <a:solidFill>
                  <a:prstClr val="black"/>
                </a:solidFill>
              </a:rPr>
              <a:t> </a:t>
            </a:r>
            <a:r>
              <a:rPr lang="en-US" sz="2800" dirty="0" err="1">
                <a:solidFill>
                  <a:prstClr val="black"/>
                </a:solidFill>
              </a:rPr>
              <a:t>sonra</a:t>
            </a:r>
            <a:r>
              <a:rPr lang="en-US" sz="2800" dirty="0">
                <a:solidFill>
                  <a:prstClr val="black"/>
                </a:solidFill>
              </a:rPr>
              <a:t> </a:t>
            </a:r>
            <a:r>
              <a:rPr lang="en-US" sz="2800" dirty="0" err="1">
                <a:solidFill>
                  <a:prstClr val="black"/>
                </a:solidFill>
              </a:rPr>
              <a:t>şimdi</a:t>
            </a:r>
            <a:r>
              <a:rPr lang="en-US" sz="2800" dirty="0">
                <a:solidFill>
                  <a:prstClr val="black"/>
                </a:solidFill>
              </a:rPr>
              <a:t> </a:t>
            </a:r>
            <a:r>
              <a:rPr lang="en-US" sz="2800" dirty="0" err="1">
                <a:solidFill>
                  <a:prstClr val="black"/>
                </a:solidFill>
              </a:rPr>
              <a:t>sırası</a:t>
            </a:r>
            <a:r>
              <a:rPr lang="en-US" sz="2800" dirty="0">
                <a:solidFill>
                  <a:prstClr val="black"/>
                </a:solidFill>
              </a:rPr>
              <a:t> </a:t>
            </a:r>
            <a:r>
              <a:rPr lang="en-US" sz="2800" dirty="0" err="1">
                <a:solidFill>
                  <a:prstClr val="black"/>
                </a:solidFill>
              </a:rPr>
              <a:t>ile</a:t>
            </a:r>
            <a:r>
              <a:rPr lang="en-US" sz="2800" dirty="0">
                <a:solidFill>
                  <a:prstClr val="black"/>
                </a:solidFill>
              </a:rPr>
              <a:t> </a:t>
            </a:r>
            <a:r>
              <a:rPr lang="en-US" sz="2800" dirty="0" err="1">
                <a:solidFill>
                  <a:prstClr val="black"/>
                </a:solidFill>
              </a:rPr>
              <a:t>bu</a:t>
            </a:r>
            <a:r>
              <a:rPr lang="en-US" sz="2800" dirty="0">
                <a:solidFill>
                  <a:prstClr val="black"/>
                </a:solidFill>
              </a:rPr>
              <a:t> </a:t>
            </a:r>
            <a:r>
              <a:rPr lang="en-US" sz="2800" dirty="0" err="1">
                <a:solidFill>
                  <a:prstClr val="black"/>
                </a:solidFill>
              </a:rPr>
              <a:t>konuları</a:t>
            </a:r>
            <a:r>
              <a:rPr lang="en-US" sz="2800" dirty="0">
                <a:solidFill>
                  <a:prstClr val="black"/>
                </a:solidFill>
              </a:rPr>
              <a:t> </a:t>
            </a:r>
            <a:r>
              <a:rPr lang="en-US" sz="2800" dirty="0" err="1">
                <a:solidFill>
                  <a:prstClr val="black"/>
                </a:solidFill>
              </a:rPr>
              <a:t>incelemeye</a:t>
            </a:r>
            <a:r>
              <a:rPr lang="en-US" sz="2800" dirty="0">
                <a:solidFill>
                  <a:prstClr val="black"/>
                </a:solidFill>
              </a:rPr>
              <a:t> </a:t>
            </a:r>
            <a:r>
              <a:rPr lang="en-US" sz="2800" dirty="0" err="1">
                <a:solidFill>
                  <a:prstClr val="black"/>
                </a:solidFill>
              </a:rPr>
              <a:t>çalışalım</a:t>
            </a:r>
            <a:r>
              <a:rPr lang="en-US" sz="2800" dirty="0">
                <a:solidFill>
                  <a:prstClr val="black"/>
                </a:solidFill>
              </a:rPr>
              <a:t>.</a:t>
            </a:r>
            <a:endParaRPr lang="tr-TR" sz="2800" dirty="0">
              <a:solidFill>
                <a:prstClr val="black"/>
              </a:solidFill>
            </a:endParaRPr>
          </a:p>
          <a:p>
            <a:pPr algn="just"/>
            <a:endParaRPr lang="tr-TR" sz="2800" dirty="0">
              <a:solidFill>
                <a:prstClr val="black"/>
              </a:solidFill>
            </a:endParaRPr>
          </a:p>
        </p:txBody>
      </p:sp>
    </p:spTree>
    <p:extLst>
      <p:ext uri="{BB962C8B-B14F-4D97-AF65-F5344CB8AC3E}">
        <p14:creationId xmlns:p14="http://schemas.microsoft.com/office/powerpoint/2010/main" val="4200545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518" y="231820"/>
            <a:ext cx="6490952" cy="738664"/>
          </a:xfrm>
          <a:prstGeom prst="rect">
            <a:avLst/>
          </a:prstGeom>
          <a:noFill/>
        </p:spPr>
        <p:txBody>
          <a:bodyPr wrap="square" rtlCol="0">
            <a:spAutoFit/>
          </a:bodyPr>
          <a:lstStyle/>
          <a:p>
            <a:r>
              <a:rPr lang="en-US" sz="2400" b="1" dirty="0" err="1">
                <a:solidFill>
                  <a:prstClr val="black"/>
                </a:solidFill>
              </a:rPr>
              <a:t>Polarmasız</a:t>
            </a:r>
            <a:r>
              <a:rPr lang="en-US" sz="2400" b="1" dirty="0">
                <a:solidFill>
                  <a:prstClr val="black"/>
                </a:solidFill>
              </a:rPr>
              <a:t> PN </a:t>
            </a:r>
            <a:r>
              <a:rPr lang="en-US" sz="2400" b="1" dirty="0" err="1">
                <a:solidFill>
                  <a:prstClr val="black"/>
                </a:solidFill>
              </a:rPr>
              <a:t>Bağlantısı</a:t>
            </a:r>
            <a:endParaRPr lang="tr-TR" sz="2400" dirty="0">
              <a:solidFill>
                <a:prstClr val="black"/>
              </a:solidFill>
            </a:endParaRPr>
          </a:p>
          <a:p>
            <a:endParaRPr lang="tr-TR" dirty="0">
              <a:solidFill>
                <a:prstClr val="black"/>
              </a:solidFill>
            </a:endParaRPr>
          </a:p>
        </p:txBody>
      </p:sp>
      <p:sp>
        <p:nvSpPr>
          <p:cNvPr id="3" name="TextBox 2"/>
          <p:cNvSpPr txBox="1"/>
          <p:nvPr/>
        </p:nvSpPr>
        <p:spPr>
          <a:xfrm>
            <a:off x="476518" y="721217"/>
            <a:ext cx="10985679" cy="1292662"/>
          </a:xfrm>
          <a:prstGeom prst="rect">
            <a:avLst/>
          </a:prstGeom>
          <a:noFill/>
        </p:spPr>
        <p:txBody>
          <a:bodyPr wrap="square" rtlCol="0">
            <a:spAutoFit/>
          </a:bodyPr>
          <a:lstStyle/>
          <a:p>
            <a:r>
              <a:rPr lang="en-US" sz="2000" dirty="0" err="1">
                <a:solidFill>
                  <a:prstClr val="black"/>
                </a:solidFill>
              </a:rPr>
              <a:t>İçerisinde</a:t>
            </a:r>
            <a:r>
              <a:rPr lang="en-US" sz="2000" dirty="0">
                <a:solidFill>
                  <a:prstClr val="black"/>
                </a:solidFill>
              </a:rPr>
              <a:t> </a:t>
            </a:r>
            <a:r>
              <a:rPr lang="en-US" sz="2000" dirty="0" err="1">
                <a:solidFill>
                  <a:prstClr val="black"/>
                </a:solidFill>
              </a:rPr>
              <a:t>fazla</a:t>
            </a:r>
            <a:r>
              <a:rPr lang="en-US" sz="2000" dirty="0">
                <a:solidFill>
                  <a:prstClr val="black"/>
                </a:solidFill>
              </a:rPr>
              <a:t> </a:t>
            </a:r>
            <a:r>
              <a:rPr lang="en-US" sz="2000" dirty="0" err="1">
                <a:solidFill>
                  <a:prstClr val="black"/>
                </a:solidFill>
              </a:rPr>
              <a:t>sayıda</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elektronları</a:t>
            </a:r>
            <a:r>
              <a:rPr lang="en-US" sz="2000" dirty="0">
                <a:solidFill>
                  <a:prstClr val="black"/>
                </a:solidFill>
              </a:rPr>
              <a:t> </a:t>
            </a:r>
            <a:r>
              <a:rPr lang="en-US" sz="2000" dirty="0" err="1">
                <a:solidFill>
                  <a:prstClr val="black"/>
                </a:solidFill>
              </a:rPr>
              <a:t>olan</a:t>
            </a:r>
            <a:r>
              <a:rPr lang="en-US" sz="2000" dirty="0">
                <a:solidFill>
                  <a:prstClr val="black"/>
                </a:solidFill>
              </a:rPr>
              <a:t> N-tipi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içerisinde</a:t>
            </a:r>
            <a:r>
              <a:rPr lang="en-US" sz="2000" dirty="0">
                <a:solidFill>
                  <a:prstClr val="black"/>
                </a:solidFill>
              </a:rPr>
              <a:t> </a:t>
            </a:r>
            <a:r>
              <a:rPr lang="en-US" sz="2000" dirty="0" err="1">
                <a:solidFill>
                  <a:prstClr val="black"/>
                </a:solidFill>
              </a:rPr>
              <a:t>fazla</a:t>
            </a:r>
            <a:r>
              <a:rPr lang="en-US" sz="2000" dirty="0">
                <a:solidFill>
                  <a:prstClr val="black"/>
                </a:solidFill>
              </a:rPr>
              <a:t> </a:t>
            </a:r>
            <a:r>
              <a:rPr lang="en-US" sz="2000" dirty="0" err="1">
                <a:solidFill>
                  <a:prstClr val="black"/>
                </a:solidFill>
              </a:rPr>
              <a:t>sayıda</a:t>
            </a:r>
            <a:r>
              <a:rPr lang="en-US" sz="2000" dirty="0">
                <a:solidFill>
                  <a:prstClr val="black"/>
                </a:solidFill>
              </a:rPr>
              <a:t> </a:t>
            </a:r>
            <a:r>
              <a:rPr lang="en-US" sz="2000" dirty="0" err="1">
                <a:solidFill>
                  <a:prstClr val="black"/>
                </a:solidFill>
              </a:rPr>
              <a:t>oyuk</a:t>
            </a:r>
            <a:r>
              <a:rPr lang="en-US" sz="2000" dirty="0">
                <a:solidFill>
                  <a:prstClr val="black"/>
                </a:solidFill>
              </a:rPr>
              <a:t> </a:t>
            </a:r>
            <a:r>
              <a:rPr lang="en-US" sz="2000" dirty="0" err="1">
                <a:solidFill>
                  <a:prstClr val="black"/>
                </a:solidFill>
              </a:rPr>
              <a:t>olan</a:t>
            </a:r>
            <a:r>
              <a:rPr lang="en-US" sz="2000" dirty="0">
                <a:solidFill>
                  <a:prstClr val="black"/>
                </a:solidFill>
              </a:rPr>
              <a:t> P-tipi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a:t>
            </a:r>
            <a:r>
              <a:rPr lang="en-US" sz="2000" dirty="0" err="1">
                <a:solidFill>
                  <a:prstClr val="black"/>
                </a:solidFill>
              </a:rPr>
              <a:t>birleştirilmesi</a:t>
            </a:r>
            <a:r>
              <a:rPr lang="en-US" sz="2000" dirty="0">
                <a:solidFill>
                  <a:prstClr val="black"/>
                </a:solidFill>
              </a:rPr>
              <a:t> </a:t>
            </a:r>
            <a:r>
              <a:rPr lang="en-US" sz="2000" dirty="0" err="1">
                <a:solidFill>
                  <a:prstClr val="black"/>
                </a:solidFill>
              </a:rPr>
              <a:t>Şekil</a:t>
            </a:r>
            <a:r>
              <a:rPr lang="en-US" sz="2000" dirty="0">
                <a:solidFill>
                  <a:prstClr val="black"/>
                </a:solidFill>
              </a:rPr>
              <a:t> 1.14 de </a:t>
            </a:r>
            <a:r>
              <a:rPr lang="en-US" sz="2000" dirty="0" err="1">
                <a:solidFill>
                  <a:prstClr val="black"/>
                </a:solidFill>
              </a:rPr>
              <a:t>gösterilmektedir</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bağlantılı</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a:t>
            </a:r>
            <a:r>
              <a:rPr lang="en-US" sz="2000" dirty="0" err="1">
                <a:solidFill>
                  <a:prstClr val="black"/>
                </a:solidFill>
              </a:rPr>
              <a:t>birleşme</a:t>
            </a:r>
            <a:r>
              <a:rPr lang="en-US" sz="2000" dirty="0">
                <a:solidFill>
                  <a:prstClr val="black"/>
                </a:solidFill>
              </a:rPr>
              <a:t> </a:t>
            </a:r>
            <a:r>
              <a:rPr lang="en-US" sz="2000" dirty="0" err="1">
                <a:solidFill>
                  <a:prstClr val="black"/>
                </a:solidFill>
              </a:rPr>
              <a:t>yüzeyinde</a:t>
            </a:r>
            <a:r>
              <a:rPr lang="en-US" sz="2000" dirty="0">
                <a:solidFill>
                  <a:prstClr val="black"/>
                </a:solidFill>
              </a:rPr>
              <a:t> ilk </a:t>
            </a:r>
            <a:r>
              <a:rPr lang="en-US" sz="2000" dirty="0" err="1">
                <a:solidFill>
                  <a:prstClr val="black"/>
                </a:solidFill>
              </a:rPr>
              <a:t>anda</a:t>
            </a:r>
            <a:r>
              <a:rPr lang="en-US" sz="2000" dirty="0">
                <a:solidFill>
                  <a:prstClr val="black"/>
                </a:solidFill>
              </a:rPr>
              <a:t> </a:t>
            </a:r>
            <a:r>
              <a:rPr lang="en-US" sz="2000" dirty="0" err="1">
                <a:solidFill>
                  <a:prstClr val="black"/>
                </a:solidFill>
              </a:rPr>
              <a:t>aşağıdaki</a:t>
            </a:r>
            <a:r>
              <a:rPr lang="en-US" sz="2000" dirty="0">
                <a:solidFill>
                  <a:prstClr val="black"/>
                </a:solidFill>
              </a:rPr>
              <a:t> </a:t>
            </a:r>
            <a:r>
              <a:rPr lang="en-US" sz="2000" dirty="0" err="1">
                <a:solidFill>
                  <a:prstClr val="black"/>
                </a:solidFill>
              </a:rPr>
              <a:t>şekillerde</a:t>
            </a:r>
            <a:r>
              <a:rPr lang="en-US" sz="2000" dirty="0">
                <a:solidFill>
                  <a:prstClr val="black"/>
                </a:solidFill>
              </a:rPr>
              <a:t> </a:t>
            </a:r>
            <a:r>
              <a:rPr lang="en-US" sz="2000" dirty="0" err="1">
                <a:solidFill>
                  <a:prstClr val="black"/>
                </a:solidFill>
              </a:rPr>
              <a:t>gösterilen</a:t>
            </a:r>
            <a:r>
              <a:rPr lang="en-US" sz="2000" dirty="0">
                <a:solidFill>
                  <a:prstClr val="black"/>
                </a:solidFill>
              </a:rPr>
              <a:t> </a:t>
            </a:r>
            <a:r>
              <a:rPr lang="en-US" sz="2000" dirty="0" err="1">
                <a:solidFill>
                  <a:prstClr val="black"/>
                </a:solidFill>
              </a:rPr>
              <a:t>olaylar</a:t>
            </a:r>
            <a:r>
              <a:rPr lang="en-US" sz="2000" dirty="0">
                <a:solidFill>
                  <a:prstClr val="black"/>
                </a:solidFill>
              </a:rPr>
              <a:t> </a:t>
            </a:r>
            <a:r>
              <a:rPr lang="en-US" sz="2000" dirty="0" err="1">
                <a:solidFill>
                  <a:prstClr val="black"/>
                </a:solidFill>
              </a:rPr>
              <a:t>olur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2" y="1888739"/>
            <a:ext cx="5890895" cy="2774136"/>
          </a:xfrm>
          <a:prstGeom prst="rect">
            <a:avLst/>
          </a:prstGeom>
        </p:spPr>
      </p:pic>
      <p:sp>
        <p:nvSpPr>
          <p:cNvPr id="5" name="TextBox 4"/>
          <p:cNvSpPr txBox="1"/>
          <p:nvPr/>
        </p:nvSpPr>
        <p:spPr>
          <a:xfrm>
            <a:off x="4993188" y="4662875"/>
            <a:ext cx="5100034"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1.14 </a:t>
            </a:r>
            <a:r>
              <a:rPr lang="en-US" dirty="0" err="1">
                <a:solidFill>
                  <a:prstClr val="black"/>
                </a:solidFill>
              </a:rPr>
              <a:t>Polarmasız</a:t>
            </a:r>
            <a:r>
              <a:rPr lang="en-US" dirty="0">
                <a:solidFill>
                  <a:prstClr val="black"/>
                </a:solidFill>
              </a:rPr>
              <a:t> </a:t>
            </a:r>
            <a:r>
              <a:rPr lang="en-US" b="1" dirty="0">
                <a:solidFill>
                  <a:prstClr val="black"/>
                </a:solidFill>
              </a:rPr>
              <a:t>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836998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44699"/>
            <a:ext cx="11397803" cy="2523768"/>
          </a:xfrm>
          <a:prstGeom prst="rect">
            <a:avLst/>
          </a:prstGeom>
          <a:noFill/>
        </p:spPr>
        <p:txBody>
          <a:bodyPr wrap="square" rtlCol="0">
            <a:spAutoFit/>
          </a:bodyPr>
          <a:lstStyle/>
          <a:p>
            <a:pPr algn="just"/>
            <a:r>
              <a:rPr lang="en-US" sz="2000" b="1" dirty="0">
                <a:solidFill>
                  <a:prstClr val="black"/>
                </a:solidFill>
              </a:rPr>
              <a:t>P</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iletkenler</a:t>
            </a:r>
            <a:r>
              <a:rPr lang="en-US" sz="2000" dirty="0">
                <a:solidFill>
                  <a:prstClr val="black"/>
                </a:solidFill>
              </a:rPr>
              <a:t> </a:t>
            </a:r>
            <a:r>
              <a:rPr lang="en-US" sz="2000" dirty="0" err="1">
                <a:solidFill>
                  <a:prstClr val="black"/>
                </a:solidFill>
              </a:rPr>
              <a:t>arasında</a:t>
            </a:r>
            <a:r>
              <a:rPr lang="en-US" sz="2000" dirty="0">
                <a:solidFill>
                  <a:prstClr val="black"/>
                </a:solidFill>
              </a:rPr>
              <a:t> </a:t>
            </a:r>
            <a:r>
              <a:rPr lang="en-US" sz="2000" dirty="0" err="1">
                <a:solidFill>
                  <a:prstClr val="black"/>
                </a:solidFill>
              </a:rPr>
              <a:t>taşıdıkları</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yüklerinden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Şekil</a:t>
            </a:r>
            <a:r>
              <a:rPr lang="en-US" sz="2000" dirty="0">
                <a:solidFill>
                  <a:prstClr val="black"/>
                </a:solidFill>
              </a:rPr>
              <a:t> 1.15 de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alanı</a:t>
            </a:r>
            <a:r>
              <a:rPr lang="en-US" sz="2000" dirty="0">
                <a:solidFill>
                  <a:prstClr val="black"/>
                </a:solidFill>
              </a:rPr>
              <a:t> </a:t>
            </a:r>
            <a:r>
              <a:rPr lang="en-US" sz="2000" dirty="0" err="1">
                <a:solidFill>
                  <a:prstClr val="black"/>
                </a:solidFill>
              </a:rPr>
              <a:t>oluşur</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iletkendeki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boşluklar</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birleşmek</a:t>
            </a:r>
            <a:r>
              <a:rPr lang="en-US" sz="2000" dirty="0">
                <a:solidFill>
                  <a:prstClr val="black"/>
                </a:solidFill>
              </a:rPr>
              <a:t> </a:t>
            </a:r>
            <a:r>
              <a:rPr lang="en-US" sz="2000" dirty="0" err="1">
                <a:solidFill>
                  <a:prstClr val="black"/>
                </a:solidFill>
              </a:rPr>
              <a:t>üzere</a:t>
            </a:r>
            <a:r>
              <a:rPr lang="en-US" sz="2000" dirty="0">
                <a:solidFill>
                  <a:prstClr val="black"/>
                </a:solidFill>
              </a:rPr>
              <a:t> </a:t>
            </a:r>
            <a:r>
              <a:rPr lang="en-US" sz="2000" dirty="0" err="1">
                <a:solidFill>
                  <a:prstClr val="black"/>
                </a:solidFill>
              </a:rPr>
              <a:t>harekete</a:t>
            </a:r>
            <a:r>
              <a:rPr lang="en-US" sz="2000" dirty="0">
                <a:solidFill>
                  <a:prstClr val="black"/>
                </a:solidFill>
              </a:rPr>
              <a:t> </a:t>
            </a:r>
            <a:r>
              <a:rPr lang="en-US" sz="2000" dirty="0" err="1">
                <a:solidFill>
                  <a:prstClr val="black"/>
                </a:solidFill>
              </a:rPr>
              <a:t>geçerler</a:t>
            </a:r>
            <a:r>
              <a:rPr lang="en-US" sz="2000" dirty="0">
                <a:solidFill>
                  <a:prstClr val="black"/>
                </a:solidFill>
              </a:rPr>
              <a:t>. Bu </a:t>
            </a:r>
            <a:r>
              <a:rPr lang="en-US" sz="2000" dirty="0" err="1">
                <a:solidFill>
                  <a:prstClr val="black"/>
                </a:solidFill>
              </a:rPr>
              <a:t>birleşme</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iletkenlerinin</a:t>
            </a:r>
            <a:r>
              <a:rPr lang="en-US" sz="2000" dirty="0">
                <a:solidFill>
                  <a:prstClr val="black"/>
                </a:solidFill>
              </a:rPr>
              <a:t> </a:t>
            </a:r>
            <a:r>
              <a:rPr lang="en-US" sz="2000" dirty="0" err="1">
                <a:solidFill>
                  <a:prstClr val="black"/>
                </a:solidFill>
              </a:rPr>
              <a:t>birleşme</a:t>
            </a:r>
            <a:r>
              <a:rPr lang="en-US" sz="2000" dirty="0">
                <a:solidFill>
                  <a:prstClr val="black"/>
                </a:solidFill>
              </a:rPr>
              <a:t> </a:t>
            </a:r>
            <a:r>
              <a:rPr lang="en-US" sz="2000" dirty="0" err="1">
                <a:solidFill>
                  <a:prstClr val="black"/>
                </a:solidFill>
              </a:rPr>
              <a:t>yüzeyi</a:t>
            </a:r>
            <a:r>
              <a:rPr lang="en-US" sz="2000" dirty="0">
                <a:solidFill>
                  <a:prstClr val="black"/>
                </a:solidFill>
              </a:rPr>
              <a:t> </a:t>
            </a:r>
            <a:r>
              <a:rPr lang="en-US" sz="2000" dirty="0" err="1">
                <a:solidFill>
                  <a:prstClr val="black"/>
                </a:solidFill>
              </a:rPr>
              <a:t>civarında</a:t>
            </a:r>
            <a:r>
              <a:rPr lang="en-US" sz="2000" dirty="0">
                <a:solidFill>
                  <a:prstClr val="black"/>
                </a:solidFill>
              </a:rPr>
              <a:t> </a:t>
            </a:r>
            <a:r>
              <a:rPr lang="en-US" sz="2000" dirty="0" err="1">
                <a:solidFill>
                  <a:prstClr val="black"/>
                </a:solidFill>
              </a:rPr>
              <a:t>olur</a:t>
            </a:r>
            <a:r>
              <a:rPr lang="en-US" sz="2000" dirty="0">
                <a:solidFill>
                  <a:prstClr val="black"/>
                </a:solidFill>
              </a:rPr>
              <a:t>. </a:t>
            </a:r>
            <a:r>
              <a:rPr lang="en-US" sz="2000" dirty="0" err="1">
                <a:solidFill>
                  <a:prstClr val="black"/>
                </a:solidFill>
              </a:rPr>
              <a:t>Çünkü</a:t>
            </a:r>
            <a:r>
              <a:rPr lang="en-US" sz="2000" dirty="0">
                <a:solidFill>
                  <a:prstClr val="black"/>
                </a:solidFill>
              </a:rPr>
              <a:t> </a:t>
            </a:r>
            <a:r>
              <a:rPr lang="en-US" sz="2000" dirty="0" err="1">
                <a:solidFill>
                  <a:prstClr val="black"/>
                </a:solidFill>
              </a:rPr>
              <a:t>oluşan</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alanı</a:t>
            </a:r>
            <a:r>
              <a:rPr lang="en-US" sz="2000" dirty="0">
                <a:solidFill>
                  <a:prstClr val="black"/>
                </a:solidFill>
              </a:rPr>
              <a:t> en </a:t>
            </a:r>
            <a:r>
              <a:rPr lang="en-US" sz="2000" dirty="0" err="1">
                <a:solidFill>
                  <a:prstClr val="black"/>
                </a:solidFill>
              </a:rPr>
              <a:t>kenardaki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en </a:t>
            </a:r>
            <a:r>
              <a:rPr lang="en-US" sz="2000" dirty="0" err="1">
                <a:solidFill>
                  <a:prstClr val="black"/>
                </a:solidFill>
              </a:rPr>
              <a:t>dışındaki</a:t>
            </a:r>
            <a:r>
              <a:rPr lang="en-US" sz="2000" dirty="0">
                <a:solidFill>
                  <a:prstClr val="black"/>
                </a:solidFill>
              </a:rPr>
              <a:t> </a:t>
            </a:r>
            <a:r>
              <a:rPr lang="en-US" sz="2000" dirty="0" err="1">
                <a:solidFill>
                  <a:prstClr val="black"/>
                </a:solidFill>
              </a:rPr>
              <a:t>boşlukların</a:t>
            </a:r>
            <a:r>
              <a:rPr lang="en-US" sz="2000" dirty="0">
                <a:solidFill>
                  <a:prstClr val="black"/>
                </a:solidFill>
              </a:rPr>
              <a:t> </a:t>
            </a:r>
            <a:r>
              <a:rPr lang="en-US" sz="2000" dirty="0" err="1">
                <a:solidFill>
                  <a:prstClr val="black"/>
                </a:solidFill>
              </a:rPr>
              <a:t>birleşmesini</a:t>
            </a:r>
            <a:r>
              <a:rPr lang="en-US" sz="2000" dirty="0">
                <a:solidFill>
                  <a:prstClr val="black"/>
                </a:solidFill>
              </a:rPr>
              <a:t> </a:t>
            </a:r>
            <a:r>
              <a:rPr lang="en-US" sz="2000" dirty="0" err="1">
                <a:solidFill>
                  <a:prstClr val="black"/>
                </a:solidFill>
              </a:rPr>
              <a:t>sağlayacak</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değildir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birlrşme</a:t>
            </a:r>
            <a:r>
              <a:rPr lang="en-US" sz="2000" dirty="0">
                <a:solidFill>
                  <a:prstClr val="black"/>
                </a:solidFill>
              </a:rPr>
              <a:t> </a:t>
            </a:r>
            <a:r>
              <a:rPr lang="en-US" sz="2000" dirty="0" err="1">
                <a:solidFill>
                  <a:prstClr val="black"/>
                </a:solidFill>
              </a:rPr>
              <a:t>yüzeyi</a:t>
            </a:r>
            <a:r>
              <a:rPr lang="en-US" sz="2000" dirty="0">
                <a:solidFill>
                  <a:prstClr val="black"/>
                </a:solidFill>
              </a:rPr>
              <a:t> </a:t>
            </a:r>
            <a:r>
              <a:rPr lang="en-US" sz="2000" dirty="0" err="1">
                <a:solidFill>
                  <a:prstClr val="black"/>
                </a:solidFill>
              </a:rPr>
              <a:t>çevresinde</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oluşur</a:t>
            </a:r>
            <a:r>
              <a:rPr lang="en-US" sz="2000" dirty="0">
                <a:solidFill>
                  <a:prstClr val="black"/>
                </a:solidFill>
              </a:rPr>
              <a:t>. Bu </a:t>
            </a:r>
            <a:r>
              <a:rPr lang="en-US" sz="2000" dirty="0" err="1">
                <a:solidFill>
                  <a:prstClr val="black"/>
                </a:solidFill>
              </a:rPr>
              <a:t>bölge</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duvarı</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davranarak</a:t>
            </a:r>
            <a:r>
              <a:rPr lang="en-US" sz="2000" dirty="0">
                <a:solidFill>
                  <a:prstClr val="black"/>
                </a:solidFill>
              </a:rPr>
              <a:t>, </a:t>
            </a:r>
            <a:r>
              <a:rPr lang="en-US" sz="2000" dirty="0" err="1">
                <a:solidFill>
                  <a:prstClr val="black"/>
                </a:solidFill>
              </a:rPr>
              <a:t>elektron</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oyukların</a:t>
            </a:r>
            <a:r>
              <a:rPr lang="en-US" sz="2000" dirty="0">
                <a:solidFill>
                  <a:prstClr val="black"/>
                </a:solidFill>
              </a:rPr>
              <a:t> </a:t>
            </a:r>
            <a:r>
              <a:rPr lang="en-US" sz="2000" dirty="0" err="1">
                <a:solidFill>
                  <a:prstClr val="black"/>
                </a:solidFill>
              </a:rPr>
              <a:t>karşı</a:t>
            </a:r>
            <a:r>
              <a:rPr lang="en-US" sz="2000" dirty="0">
                <a:solidFill>
                  <a:prstClr val="black"/>
                </a:solidFill>
              </a:rPr>
              <a:t> </a:t>
            </a:r>
            <a:r>
              <a:rPr lang="en-US" sz="2000" dirty="0" err="1">
                <a:solidFill>
                  <a:prstClr val="black"/>
                </a:solidFill>
              </a:rPr>
              <a:t>bölgelere</a:t>
            </a:r>
            <a:r>
              <a:rPr lang="en-US" sz="2000" dirty="0">
                <a:solidFill>
                  <a:prstClr val="black"/>
                </a:solidFill>
              </a:rPr>
              <a:t> </a:t>
            </a:r>
            <a:r>
              <a:rPr lang="en-US" sz="2000" dirty="0" err="1">
                <a:solidFill>
                  <a:prstClr val="black"/>
                </a:solidFill>
              </a:rPr>
              <a:t>geçmesini</a:t>
            </a:r>
            <a:r>
              <a:rPr lang="en-US" sz="2000" dirty="0">
                <a:solidFill>
                  <a:prstClr val="black"/>
                </a:solidFill>
              </a:rPr>
              <a:t> </a:t>
            </a:r>
            <a:r>
              <a:rPr lang="en-US" sz="2000" dirty="0" err="1">
                <a:solidFill>
                  <a:prstClr val="black"/>
                </a:solidFill>
              </a:rPr>
              <a:t>önlemektedir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638" y="2573915"/>
            <a:ext cx="6415972" cy="3105668"/>
          </a:xfrm>
          <a:prstGeom prst="rect">
            <a:avLst/>
          </a:prstGeom>
        </p:spPr>
      </p:pic>
      <p:sp>
        <p:nvSpPr>
          <p:cNvPr id="4" name="TextBox 3"/>
          <p:cNvSpPr txBox="1"/>
          <p:nvPr/>
        </p:nvSpPr>
        <p:spPr>
          <a:xfrm>
            <a:off x="2917064" y="5769735"/>
            <a:ext cx="6156102"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1.15 </a:t>
            </a:r>
            <a:r>
              <a:rPr lang="en-US" dirty="0" err="1">
                <a:solidFill>
                  <a:prstClr val="black"/>
                </a:solidFill>
              </a:rPr>
              <a:t>Polarmasız</a:t>
            </a:r>
            <a:r>
              <a:rPr lang="en-US" dirty="0">
                <a:solidFill>
                  <a:prstClr val="black"/>
                </a:solidFill>
              </a:rPr>
              <a:t>  </a:t>
            </a:r>
            <a:r>
              <a:rPr lang="en-US" b="1" dirty="0">
                <a:solidFill>
                  <a:prstClr val="black"/>
                </a:solidFill>
              </a:rPr>
              <a:t>PN </a:t>
            </a:r>
            <a:r>
              <a:rPr lang="en-US" dirty="0" err="1">
                <a:solidFill>
                  <a:prstClr val="black"/>
                </a:solidFill>
              </a:rPr>
              <a:t>birleşiminde</a:t>
            </a:r>
            <a:r>
              <a:rPr lang="en-US" dirty="0">
                <a:solidFill>
                  <a:prstClr val="black"/>
                </a:solidFill>
              </a:rPr>
              <a:t> </a:t>
            </a:r>
            <a:r>
              <a:rPr lang="en-US" dirty="0" err="1">
                <a:solidFill>
                  <a:prstClr val="black"/>
                </a:solidFill>
              </a:rPr>
              <a:t>nötr</a:t>
            </a:r>
            <a:r>
              <a:rPr lang="en-US" dirty="0">
                <a:solidFill>
                  <a:prstClr val="black"/>
                </a:solidFill>
              </a:rPr>
              <a:t> </a:t>
            </a:r>
            <a:r>
              <a:rPr lang="en-US" dirty="0" err="1">
                <a:solidFill>
                  <a:prstClr val="black"/>
                </a:solidFill>
              </a:rPr>
              <a:t>bölgenin</a:t>
            </a:r>
            <a:r>
              <a:rPr lang="en-US" dirty="0">
                <a:solidFill>
                  <a:prstClr val="black"/>
                </a:solidFill>
              </a:rPr>
              <a:t> </a:t>
            </a:r>
            <a:r>
              <a:rPr lang="en-US" dirty="0" err="1">
                <a:solidFill>
                  <a:prstClr val="black"/>
                </a:solidFill>
              </a:rPr>
              <a:t>oluşumu</a:t>
            </a:r>
            <a:endParaRPr lang="tr-TR" b="1"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036107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44699"/>
            <a:ext cx="11681138" cy="2831544"/>
          </a:xfrm>
          <a:prstGeom prst="rect">
            <a:avLst/>
          </a:prstGeom>
          <a:noFill/>
        </p:spPr>
        <p:txBody>
          <a:bodyPr wrap="square" rtlCol="0">
            <a:spAutoFit/>
          </a:bodyPr>
          <a:lstStyle/>
          <a:p>
            <a:pPr algn="just"/>
            <a:r>
              <a:rPr lang="en-US" sz="2000" dirty="0" err="1">
                <a:solidFill>
                  <a:prstClr val="black"/>
                </a:solidFill>
              </a:rPr>
              <a:t>Artık</a:t>
            </a:r>
            <a:r>
              <a:rPr lang="en-US" sz="2000" dirty="0">
                <a:solidFill>
                  <a:prstClr val="black"/>
                </a:solidFill>
              </a:rPr>
              <a:t> </a:t>
            </a:r>
            <a:r>
              <a:rPr lang="en-US" sz="2000" dirty="0" err="1">
                <a:solidFill>
                  <a:prstClr val="black"/>
                </a:solidFill>
              </a:rPr>
              <a:t>denge</a:t>
            </a:r>
            <a:r>
              <a:rPr lang="en-US" sz="2000" dirty="0">
                <a:solidFill>
                  <a:prstClr val="black"/>
                </a:solidFill>
              </a:rPr>
              <a:t> </a:t>
            </a:r>
            <a:r>
              <a:rPr lang="en-US" sz="2000" dirty="0" err="1">
                <a:solidFill>
                  <a:prstClr val="black"/>
                </a:solidFill>
              </a:rPr>
              <a:t>durumunda</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uçlarından</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elektronların</a:t>
            </a:r>
            <a:r>
              <a:rPr lang="en-US" sz="2000" dirty="0">
                <a:solidFill>
                  <a:prstClr val="black"/>
                </a:solidFill>
              </a:rPr>
              <a:t>) </a:t>
            </a:r>
            <a:r>
              <a:rPr lang="en-US" sz="2000" dirty="0" err="1">
                <a:solidFill>
                  <a:prstClr val="black"/>
                </a:solidFill>
              </a:rPr>
              <a:t>geçebilmesi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elektriksel</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b="1" dirty="0" err="1">
                <a:solidFill>
                  <a:prstClr val="black"/>
                </a:solidFill>
              </a:rPr>
              <a:t>engel</a:t>
            </a:r>
            <a:r>
              <a:rPr lang="en-US" sz="2000" b="1" dirty="0">
                <a:solidFill>
                  <a:prstClr val="black"/>
                </a:solidFill>
              </a:rPr>
              <a:t> </a:t>
            </a:r>
            <a:r>
              <a:rPr lang="en-US" sz="2000" b="1" dirty="0" err="1">
                <a:solidFill>
                  <a:prstClr val="black"/>
                </a:solidFill>
              </a:rPr>
              <a:t>voltajı</a:t>
            </a:r>
            <a:r>
              <a:rPr lang="en-US" sz="2000" dirty="0">
                <a:solidFill>
                  <a:prstClr val="black"/>
                </a:solidFill>
              </a:rPr>
              <a:t>, V</a:t>
            </a:r>
            <a:r>
              <a:rPr lang="en-US" sz="2000" baseline="-25000" dirty="0">
                <a:solidFill>
                  <a:prstClr val="black"/>
                </a:solidFill>
              </a:rPr>
              <a:t>D</a:t>
            </a:r>
            <a:r>
              <a:rPr lang="en-US" sz="2000" dirty="0">
                <a:solidFill>
                  <a:prstClr val="black"/>
                </a:solidFill>
              </a:rPr>
              <a:t> , </a:t>
            </a:r>
            <a:r>
              <a:rPr lang="en-US" sz="2000" dirty="0" err="1">
                <a:solidFill>
                  <a:prstClr val="black"/>
                </a:solidFill>
              </a:rPr>
              <a:t>oluşmuştur</a:t>
            </a:r>
            <a:r>
              <a:rPr lang="en-US" sz="2000" dirty="0">
                <a:solidFill>
                  <a:prstClr val="black"/>
                </a:solidFill>
              </a:rPr>
              <a:t>. Bu </a:t>
            </a:r>
            <a:r>
              <a:rPr lang="en-US" sz="2000" dirty="0" err="1">
                <a:solidFill>
                  <a:prstClr val="black"/>
                </a:solidFill>
              </a:rPr>
              <a:t>engel</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arasında</a:t>
            </a:r>
            <a:r>
              <a:rPr lang="en-US" sz="2000" dirty="0">
                <a:solidFill>
                  <a:prstClr val="black"/>
                </a:solidFill>
              </a:rPr>
              <a:t> </a:t>
            </a:r>
            <a:r>
              <a:rPr lang="en-US" sz="2000" dirty="0" err="1">
                <a:solidFill>
                  <a:prstClr val="black"/>
                </a:solidFill>
              </a:rPr>
              <a:t>kalan</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bölgedir</a:t>
            </a:r>
            <a:r>
              <a:rPr lang="en-US" sz="2000" dirty="0">
                <a:solidFill>
                  <a:prstClr val="black"/>
                </a:solidFill>
              </a:rPr>
              <a:t>. </a:t>
            </a:r>
            <a:r>
              <a:rPr lang="en-US" sz="2000" dirty="0" err="1">
                <a:solidFill>
                  <a:prstClr val="black"/>
                </a:solidFill>
              </a:rPr>
              <a:t>Aradaki</a:t>
            </a:r>
            <a:r>
              <a:rPr lang="en-US" sz="2000" dirty="0">
                <a:solidFill>
                  <a:prstClr val="black"/>
                </a:solidFill>
              </a:rPr>
              <a:t> </a:t>
            </a:r>
            <a:r>
              <a:rPr lang="en-US" sz="2000" dirty="0" err="1">
                <a:solidFill>
                  <a:prstClr val="black"/>
                </a:solidFill>
              </a:rPr>
              <a:t>bölgeyi</a:t>
            </a:r>
            <a:r>
              <a:rPr lang="en-US" sz="2000" dirty="0">
                <a:solidFill>
                  <a:prstClr val="black"/>
                </a:solidFill>
              </a:rPr>
              <a:t> </a:t>
            </a:r>
            <a:r>
              <a:rPr lang="en-US" sz="2000" dirty="0" err="1">
                <a:solidFill>
                  <a:prstClr val="black"/>
                </a:solidFill>
              </a:rPr>
              <a:t>elektronların</a:t>
            </a:r>
            <a:r>
              <a:rPr lang="en-US" sz="2000" dirty="0">
                <a:solidFill>
                  <a:prstClr val="black"/>
                </a:solidFill>
              </a:rPr>
              <a:t> </a:t>
            </a:r>
            <a:r>
              <a:rPr lang="en-US" sz="2000" dirty="0" err="1">
                <a:solidFill>
                  <a:prstClr val="black"/>
                </a:solidFill>
              </a:rPr>
              <a:t>aşabilmesi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silisyum</a:t>
            </a:r>
            <a:r>
              <a:rPr lang="en-US" sz="2000" dirty="0">
                <a:solidFill>
                  <a:prstClr val="black"/>
                </a:solidFill>
              </a:rPr>
              <a:t> </a:t>
            </a:r>
            <a:r>
              <a:rPr lang="en-US" sz="2000" dirty="0" err="1">
                <a:solidFill>
                  <a:prstClr val="black"/>
                </a:solidFill>
              </a:rPr>
              <a:t>için</a:t>
            </a:r>
            <a:r>
              <a:rPr lang="en-US" sz="2000" dirty="0">
                <a:solidFill>
                  <a:prstClr val="black"/>
                </a:solidFill>
              </a:rPr>
              <a:t>  0,7V </a:t>
            </a:r>
            <a:r>
              <a:rPr lang="en-US" sz="2000" dirty="0" err="1">
                <a:solidFill>
                  <a:prstClr val="black"/>
                </a:solidFill>
              </a:rPr>
              <a:t>ve</a:t>
            </a:r>
            <a:r>
              <a:rPr lang="en-US" sz="2000" dirty="0">
                <a:solidFill>
                  <a:prstClr val="black"/>
                </a:solidFill>
              </a:rPr>
              <a:t> germanium </a:t>
            </a:r>
            <a:r>
              <a:rPr lang="en-US" sz="2000" dirty="0" err="1">
                <a:solidFill>
                  <a:prstClr val="black"/>
                </a:solidFill>
              </a:rPr>
              <a:t>için</a:t>
            </a:r>
            <a:r>
              <a:rPr lang="en-US" sz="2000" dirty="0">
                <a:solidFill>
                  <a:prstClr val="black"/>
                </a:solidFill>
              </a:rPr>
              <a:t> 0.3V  </a:t>
            </a:r>
            <a:r>
              <a:rPr lang="en-US" sz="2000" dirty="0" err="1">
                <a:solidFill>
                  <a:prstClr val="black"/>
                </a:solidFill>
              </a:rPr>
              <a:t>kadar</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gerilime</a:t>
            </a:r>
            <a:r>
              <a:rPr lang="en-US" sz="2000" dirty="0">
                <a:solidFill>
                  <a:prstClr val="black"/>
                </a:solidFill>
              </a:rPr>
              <a:t> </a:t>
            </a:r>
            <a:r>
              <a:rPr lang="en-US" sz="2000" dirty="0" err="1">
                <a:solidFill>
                  <a:prstClr val="black"/>
                </a:solidFill>
              </a:rPr>
              <a:t>ihtiyaç</a:t>
            </a:r>
            <a:r>
              <a:rPr lang="en-US" sz="2000" dirty="0">
                <a:solidFill>
                  <a:prstClr val="black"/>
                </a:solidFill>
              </a:rPr>
              <a:t> </a:t>
            </a:r>
            <a:r>
              <a:rPr lang="en-US" sz="2000" dirty="0" err="1">
                <a:solidFill>
                  <a:prstClr val="black"/>
                </a:solidFill>
              </a:rPr>
              <a:t>vardır</a:t>
            </a:r>
            <a:r>
              <a:rPr lang="en-US" sz="2000" dirty="0">
                <a:solidFill>
                  <a:prstClr val="black"/>
                </a:solidFill>
              </a:rPr>
              <a:t>. Bu </a:t>
            </a:r>
            <a:r>
              <a:rPr lang="en-US" sz="2000" dirty="0" err="1">
                <a:solidFill>
                  <a:prstClr val="black"/>
                </a:solidFill>
              </a:rPr>
              <a:t>gerilim</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özellikle</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sinyal</a:t>
            </a:r>
            <a:r>
              <a:rPr lang="en-US" sz="2000" dirty="0">
                <a:solidFill>
                  <a:prstClr val="black"/>
                </a:solidFill>
              </a:rPr>
              <a:t> </a:t>
            </a:r>
            <a:r>
              <a:rPr lang="en-US" sz="2000" dirty="0" err="1">
                <a:solidFill>
                  <a:prstClr val="black"/>
                </a:solidFill>
              </a:rPr>
              <a:t>uygulamalarında</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önemlidir</a:t>
            </a:r>
            <a:r>
              <a:rPr lang="en-US" sz="2000" dirty="0">
                <a:solidFill>
                  <a:prstClr val="black"/>
                </a:solidFill>
              </a:rPr>
              <a:t>. </a:t>
            </a:r>
            <a:r>
              <a:rPr lang="en-US" sz="2000" dirty="0" err="1">
                <a:solidFill>
                  <a:prstClr val="black"/>
                </a:solidFill>
              </a:rPr>
              <a:t>Aynı</a:t>
            </a:r>
            <a:r>
              <a:rPr lang="en-US" sz="2000" dirty="0">
                <a:solidFill>
                  <a:prstClr val="black"/>
                </a:solidFill>
              </a:rPr>
              <a:t> </a:t>
            </a:r>
            <a:r>
              <a:rPr lang="en-US" sz="2000" dirty="0" err="1">
                <a:solidFill>
                  <a:prstClr val="black"/>
                </a:solidFill>
              </a:rPr>
              <a:t>zamanda</a:t>
            </a:r>
            <a:r>
              <a:rPr lang="en-US" sz="2000" dirty="0">
                <a:solidFill>
                  <a:prstClr val="black"/>
                </a:solidFill>
              </a:rPr>
              <a:t> </a:t>
            </a:r>
            <a:r>
              <a:rPr lang="en-US" sz="2000" dirty="0" err="1">
                <a:solidFill>
                  <a:prstClr val="black"/>
                </a:solidFill>
              </a:rPr>
              <a:t>ortası</a:t>
            </a:r>
            <a:r>
              <a:rPr lang="en-US" sz="2000" dirty="0">
                <a:solidFill>
                  <a:prstClr val="black"/>
                </a:solidFill>
              </a:rPr>
              <a:t> </a:t>
            </a:r>
            <a:r>
              <a:rPr lang="en-US" sz="2000" dirty="0" err="1">
                <a:solidFill>
                  <a:prstClr val="black"/>
                </a:solidFill>
              </a:rPr>
              <a:t>yalıtkan</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dış</a:t>
            </a:r>
            <a:r>
              <a:rPr lang="en-US" sz="2000" dirty="0">
                <a:solidFill>
                  <a:prstClr val="black"/>
                </a:solidFill>
              </a:rPr>
              <a:t> </a:t>
            </a:r>
            <a:r>
              <a:rPr lang="en-US" sz="2000" dirty="0" err="1">
                <a:solidFill>
                  <a:prstClr val="black"/>
                </a:solidFill>
              </a:rPr>
              <a:t>kenarı</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bağlantı</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b="1" dirty="0" err="1">
                <a:solidFill>
                  <a:prstClr val="black"/>
                </a:solidFill>
              </a:rPr>
              <a:t>kapasite</a:t>
            </a:r>
            <a:r>
              <a:rPr lang="en-US" sz="2000" dirty="0">
                <a:solidFill>
                  <a:prstClr val="black"/>
                </a:solidFill>
              </a:rPr>
              <a:t>, C, </a:t>
            </a:r>
            <a:r>
              <a:rPr lang="en-US" sz="2000" dirty="0" err="1">
                <a:solidFill>
                  <a:prstClr val="black"/>
                </a:solidFill>
              </a:rPr>
              <a:t>olarak</a:t>
            </a:r>
            <a:r>
              <a:rPr lang="en-US" sz="2000" dirty="0">
                <a:solidFill>
                  <a:prstClr val="black"/>
                </a:solidFill>
              </a:rPr>
              <a:t> da </a:t>
            </a:r>
            <a:r>
              <a:rPr lang="en-US" sz="2000" dirty="0" err="1">
                <a:solidFill>
                  <a:prstClr val="black"/>
                </a:solidFill>
              </a:rPr>
              <a:t>davranır</a:t>
            </a:r>
            <a:r>
              <a:rPr lang="en-US" sz="2000" dirty="0">
                <a:solidFill>
                  <a:prstClr val="black"/>
                </a:solidFill>
              </a:rPr>
              <a:t>. </a:t>
            </a:r>
            <a:r>
              <a:rPr lang="en-US" sz="2000" dirty="0" err="1">
                <a:solidFill>
                  <a:prstClr val="black"/>
                </a:solidFill>
              </a:rPr>
              <a:t>Şekil</a:t>
            </a:r>
            <a:r>
              <a:rPr lang="en-US" sz="2000" dirty="0">
                <a:solidFill>
                  <a:prstClr val="black"/>
                </a:solidFill>
              </a:rPr>
              <a:t> 1.16 da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kapasite</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frekanslarda</a:t>
            </a:r>
            <a:r>
              <a:rPr lang="en-US" sz="2000" dirty="0">
                <a:solidFill>
                  <a:prstClr val="black"/>
                </a:solidFill>
              </a:rPr>
              <a:t> </a:t>
            </a:r>
            <a:r>
              <a:rPr lang="en-US" sz="2000" dirty="0" err="1">
                <a:solidFill>
                  <a:prstClr val="black"/>
                </a:solidFill>
              </a:rPr>
              <a:t>çalışan</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transistör</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malzemeler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b="1" dirty="0" err="1">
                <a:solidFill>
                  <a:prstClr val="black"/>
                </a:solidFill>
              </a:rPr>
              <a:t>istenmez</a:t>
            </a:r>
            <a:r>
              <a:rPr lang="en-US" sz="2000" b="1" dirty="0">
                <a:solidFill>
                  <a:prstClr val="black"/>
                </a:solidFill>
              </a:rPr>
              <a:t>,</a:t>
            </a:r>
            <a:r>
              <a:rPr lang="en-US" sz="2000" dirty="0">
                <a:solidFill>
                  <a:prstClr val="black"/>
                </a:solidFill>
              </a:rPr>
              <a:t> </a:t>
            </a:r>
            <a:r>
              <a:rPr lang="en-US" sz="2000" dirty="0" err="1">
                <a:solidFill>
                  <a:prstClr val="black"/>
                </a:solidFill>
              </a:rPr>
              <a:t>fakat</a:t>
            </a:r>
            <a:r>
              <a:rPr lang="en-US" sz="2000" dirty="0">
                <a:solidFill>
                  <a:prstClr val="black"/>
                </a:solidFill>
              </a:rPr>
              <a:t> </a:t>
            </a:r>
            <a:r>
              <a:rPr lang="en-US" sz="2000" dirty="0" err="1">
                <a:solidFill>
                  <a:prstClr val="black"/>
                </a:solidFill>
              </a:rPr>
              <a:t>varikap</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kapasitesi</a:t>
            </a:r>
            <a:r>
              <a:rPr lang="en-US" sz="2000" dirty="0">
                <a:solidFill>
                  <a:prstClr val="black"/>
                </a:solidFill>
              </a:rPr>
              <a:t> </a:t>
            </a:r>
            <a:r>
              <a:rPr lang="en-US" sz="2000" dirty="0" err="1">
                <a:solidFill>
                  <a:prstClr val="black"/>
                </a:solidFill>
              </a:rPr>
              <a:t>gerilimle</a:t>
            </a:r>
            <a:r>
              <a:rPr lang="en-US" sz="2000" dirty="0">
                <a:solidFill>
                  <a:prstClr val="black"/>
                </a:solidFill>
              </a:rPr>
              <a:t> </a:t>
            </a:r>
            <a:r>
              <a:rPr lang="en-US" sz="2000" dirty="0" err="1">
                <a:solidFill>
                  <a:prstClr val="black"/>
                </a:solidFill>
              </a:rPr>
              <a:t>değişen</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özellikle</a:t>
            </a:r>
            <a:r>
              <a:rPr lang="en-US" sz="2000" dirty="0">
                <a:solidFill>
                  <a:prstClr val="black"/>
                </a:solidFill>
              </a:rPr>
              <a:t> </a:t>
            </a:r>
            <a:r>
              <a:rPr lang="en-US" sz="2000" b="1" dirty="0" err="1">
                <a:solidFill>
                  <a:prstClr val="black"/>
                </a:solidFill>
              </a:rPr>
              <a:t>istenir</a:t>
            </a:r>
            <a:r>
              <a:rPr lang="en-US" sz="2000" dirty="0">
                <a:solidFill>
                  <a:prstClr val="black"/>
                </a:solidFill>
              </a:rPr>
              <a:t>. Bu </a:t>
            </a:r>
            <a:r>
              <a:rPr lang="en-US" sz="2000" dirty="0" err="1">
                <a:solidFill>
                  <a:prstClr val="black"/>
                </a:solidFill>
              </a:rPr>
              <a:t>özellikleri</a:t>
            </a:r>
            <a:r>
              <a:rPr lang="en-US" sz="2000" dirty="0">
                <a:solidFill>
                  <a:prstClr val="black"/>
                </a:solidFill>
              </a:rPr>
              <a:t> </a:t>
            </a:r>
            <a:r>
              <a:rPr lang="en-US" sz="2000" dirty="0" err="1">
                <a:solidFill>
                  <a:prstClr val="black"/>
                </a:solidFill>
              </a:rPr>
              <a:t>sağlamak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üreticilerinin</a:t>
            </a:r>
            <a:r>
              <a:rPr lang="en-US" sz="2000" dirty="0">
                <a:solidFill>
                  <a:prstClr val="black"/>
                </a:solidFill>
              </a:rPr>
              <a:t> </a:t>
            </a:r>
            <a:r>
              <a:rPr lang="en-US" sz="2000" dirty="0" err="1">
                <a:solidFill>
                  <a:prstClr val="black"/>
                </a:solidFill>
              </a:rPr>
              <a:t>özel</a:t>
            </a:r>
            <a:r>
              <a:rPr lang="en-US" sz="2000" dirty="0">
                <a:solidFill>
                  <a:prstClr val="black"/>
                </a:solidFill>
              </a:rPr>
              <a:t> </a:t>
            </a:r>
            <a:r>
              <a:rPr lang="en-US" sz="2000" dirty="0" err="1">
                <a:solidFill>
                  <a:prstClr val="black"/>
                </a:solidFill>
              </a:rPr>
              <a:t>teknikleri</a:t>
            </a:r>
            <a:r>
              <a:rPr lang="en-US" sz="2000" dirty="0">
                <a:solidFill>
                  <a:prstClr val="black"/>
                </a:solidFill>
              </a:rPr>
              <a:t> </a:t>
            </a:r>
            <a:r>
              <a:rPr lang="en-US" sz="2000" dirty="0" err="1">
                <a:solidFill>
                  <a:prstClr val="black"/>
                </a:solidFill>
              </a:rPr>
              <a:t>bulunmaktadır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76" y="2960334"/>
            <a:ext cx="5908067" cy="3380789"/>
          </a:xfrm>
          <a:prstGeom prst="rect">
            <a:avLst/>
          </a:prstGeom>
        </p:spPr>
      </p:pic>
      <p:sp>
        <p:nvSpPr>
          <p:cNvPr id="4" name="TextBox 3"/>
          <p:cNvSpPr txBox="1"/>
          <p:nvPr/>
        </p:nvSpPr>
        <p:spPr>
          <a:xfrm>
            <a:off x="7302321" y="5009882"/>
            <a:ext cx="4095482" cy="646331"/>
          </a:xfrm>
          <a:prstGeom prst="rect">
            <a:avLst/>
          </a:prstGeom>
          <a:noFill/>
        </p:spPr>
        <p:txBody>
          <a:bodyPr wrap="square" rtlCol="0">
            <a:spAutoFit/>
          </a:bodyPr>
          <a:lstStyle/>
          <a:p>
            <a:r>
              <a:rPr lang="en-US" dirty="0" err="1">
                <a:solidFill>
                  <a:prstClr val="black"/>
                </a:solidFill>
              </a:rPr>
              <a:t>Şekil</a:t>
            </a:r>
            <a:r>
              <a:rPr lang="en-US" dirty="0">
                <a:solidFill>
                  <a:prstClr val="black"/>
                </a:solidFill>
              </a:rPr>
              <a:t> 1.16 </a:t>
            </a:r>
            <a:r>
              <a:rPr lang="en-US" b="1" dirty="0" err="1">
                <a:solidFill>
                  <a:prstClr val="black"/>
                </a:solidFill>
              </a:rPr>
              <a:t>Nötr</a:t>
            </a:r>
            <a:r>
              <a:rPr lang="en-US" b="1" dirty="0">
                <a:solidFill>
                  <a:prstClr val="black"/>
                </a:solidFill>
              </a:rPr>
              <a:t> </a:t>
            </a:r>
            <a:r>
              <a:rPr lang="en-US" b="1" dirty="0" err="1">
                <a:solidFill>
                  <a:prstClr val="black"/>
                </a:solidFill>
              </a:rPr>
              <a:t>bölgede</a:t>
            </a:r>
            <a:r>
              <a:rPr lang="en-US" b="1" dirty="0">
                <a:solidFill>
                  <a:prstClr val="black"/>
                </a:solidFill>
              </a:rPr>
              <a:t> </a:t>
            </a:r>
            <a:r>
              <a:rPr lang="en-US" b="1" dirty="0" err="1">
                <a:solidFill>
                  <a:prstClr val="black"/>
                </a:solidFill>
              </a:rPr>
              <a:t>engel</a:t>
            </a:r>
            <a:r>
              <a:rPr lang="en-US" b="1" dirty="0">
                <a:solidFill>
                  <a:prstClr val="black"/>
                </a:solidFill>
              </a:rPr>
              <a:t> </a:t>
            </a:r>
            <a:r>
              <a:rPr lang="en-US" b="1" dirty="0" err="1">
                <a:solidFill>
                  <a:prstClr val="black"/>
                </a:solidFill>
              </a:rPr>
              <a:t>voltajı</a:t>
            </a:r>
            <a:r>
              <a:rPr lang="en-US" b="1" dirty="0">
                <a:solidFill>
                  <a:prstClr val="black"/>
                </a:solidFill>
              </a:rPr>
              <a:t> </a:t>
            </a:r>
            <a:r>
              <a:rPr lang="en-US" b="1" dirty="0" err="1">
                <a:solidFill>
                  <a:prstClr val="black"/>
                </a:solidFill>
              </a:rPr>
              <a:t>ve</a:t>
            </a:r>
            <a:r>
              <a:rPr lang="en-US" b="1" dirty="0">
                <a:solidFill>
                  <a:prstClr val="black"/>
                </a:solidFill>
              </a:rPr>
              <a:t> </a:t>
            </a:r>
            <a:r>
              <a:rPr lang="en-US" b="1" dirty="0" err="1">
                <a:solidFill>
                  <a:prstClr val="black"/>
                </a:solidFill>
              </a:rPr>
              <a:t>kapasitenin</a:t>
            </a:r>
            <a:r>
              <a:rPr lang="en-US" b="1" dirty="0">
                <a:solidFill>
                  <a:prstClr val="black"/>
                </a:solidFill>
              </a:rPr>
              <a:t> </a:t>
            </a:r>
            <a:r>
              <a:rPr lang="en-US" b="1" dirty="0" err="1">
                <a:solidFill>
                  <a:prstClr val="black"/>
                </a:solidFill>
              </a:rPr>
              <a:t>oluşumu</a:t>
            </a:r>
            <a:endParaRPr lang="tr-TR" dirty="0">
              <a:solidFill>
                <a:prstClr val="black"/>
              </a:solidFill>
            </a:endParaRPr>
          </a:p>
        </p:txBody>
      </p:sp>
    </p:spTree>
    <p:extLst>
      <p:ext uri="{BB962C8B-B14F-4D97-AF65-F5344CB8AC3E}">
        <p14:creationId xmlns:p14="http://schemas.microsoft.com/office/powerpoint/2010/main" val="3112038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154546"/>
            <a:ext cx="6362163" cy="738664"/>
          </a:xfrm>
          <a:prstGeom prst="rect">
            <a:avLst/>
          </a:prstGeom>
          <a:noFill/>
        </p:spPr>
        <p:txBody>
          <a:bodyPr wrap="square" rtlCol="0">
            <a:spAutoFit/>
          </a:bodyPr>
          <a:lstStyle/>
          <a:p>
            <a:r>
              <a:rPr lang="en-US" sz="2400" b="1" dirty="0">
                <a:solidFill>
                  <a:prstClr val="black"/>
                </a:solidFill>
              </a:rPr>
              <a:t>PN </a:t>
            </a:r>
            <a:r>
              <a:rPr lang="en-US" sz="2400" b="1" dirty="0" err="1">
                <a:solidFill>
                  <a:prstClr val="black"/>
                </a:solidFill>
              </a:rPr>
              <a:t>Bağlantısının</a:t>
            </a:r>
            <a:r>
              <a:rPr lang="en-US" sz="2400" b="1" dirty="0">
                <a:solidFill>
                  <a:prstClr val="black"/>
                </a:solidFill>
              </a:rPr>
              <a:t> </a:t>
            </a:r>
            <a:r>
              <a:rPr lang="en-US" sz="2400" b="1" dirty="0" err="1">
                <a:solidFill>
                  <a:prstClr val="black"/>
                </a:solidFill>
              </a:rPr>
              <a:t>İletkenliği</a:t>
            </a:r>
            <a:r>
              <a:rPr lang="en-US" sz="2400" b="1" dirty="0">
                <a:solidFill>
                  <a:prstClr val="black"/>
                </a:solidFill>
              </a:rPr>
              <a:t>;</a:t>
            </a:r>
            <a:r>
              <a:rPr lang="en-US" sz="2400" dirty="0">
                <a:solidFill>
                  <a:prstClr val="black"/>
                </a:solidFill>
              </a:rPr>
              <a:t> </a:t>
            </a:r>
            <a:r>
              <a:rPr lang="en-US" sz="2400" b="1" dirty="0" err="1">
                <a:solidFill>
                  <a:prstClr val="black"/>
                </a:solidFill>
              </a:rPr>
              <a:t>Doğru</a:t>
            </a:r>
            <a:r>
              <a:rPr lang="en-US" sz="2400" b="1" dirty="0">
                <a:solidFill>
                  <a:prstClr val="black"/>
                </a:solidFill>
              </a:rPr>
              <a:t> </a:t>
            </a:r>
            <a:r>
              <a:rPr lang="en-US" sz="2400" b="1" dirty="0" err="1">
                <a:solidFill>
                  <a:prstClr val="black"/>
                </a:solidFill>
              </a:rPr>
              <a:t>Polarma</a:t>
            </a:r>
            <a:r>
              <a:rPr lang="en-US" sz="2400" b="1" dirty="0">
                <a:solidFill>
                  <a:prstClr val="black"/>
                </a:solidFill>
              </a:rPr>
              <a:t> </a:t>
            </a:r>
            <a:endParaRPr lang="tr-TR" sz="2400" dirty="0">
              <a:solidFill>
                <a:prstClr val="black"/>
              </a:solidFill>
            </a:endParaRPr>
          </a:p>
          <a:p>
            <a:endParaRPr lang="tr-TR" dirty="0">
              <a:solidFill>
                <a:prstClr val="black"/>
              </a:solidFill>
            </a:endParaRPr>
          </a:p>
        </p:txBody>
      </p:sp>
      <p:sp>
        <p:nvSpPr>
          <p:cNvPr id="3" name="TextBox 2"/>
          <p:cNvSpPr txBox="1"/>
          <p:nvPr/>
        </p:nvSpPr>
        <p:spPr>
          <a:xfrm>
            <a:off x="566670" y="893210"/>
            <a:ext cx="10444767" cy="2308324"/>
          </a:xfrm>
          <a:prstGeom prst="rect">
            <a:avLst/>
          </a:prstGeom>
          <a:noFill/>
        </p:spPr>
        <p:txBody>
          <a:bodyPr wrap="square" rtlCol="0">
            <a:spAutoFit/>
          </a:bodyPr>
          <a:lstStyle/>
          <a:p>
            <a:pPr algn="just"/>
            <a:r>
              <a:rPr lang="en-US" sz="2400" dirty="0" err="1">
                <a:solidFill>
                  <a:prstClr val="black"/>
                </a:solidFill>
              </a:rPr>
              <a:t>Şekil</a:t>
            </a:r>
            <a:r>
              <a:rPr lang="en-US" sz="2400" dirty="0">
                <a:solidFill>
                  <a:prstClr val="black"/>
                </a:solidFill>
              </a:rPr>
              <a:t> 1.17 de </a:t>
            </a:r>
            <a:r>
              <a:rPr lang="en-US" sz="2400" dirty="0" err="1">
                <a:solidFill>
                  <a:prstClr val="black"/>
                </a:solidFill>
              </a:rPr>
              <a:t>görülen</a:t>
            </a:r>
            <a:r>
              <a:rPr lang="en-US" sz="2400" dirty="0">
                <a:solidFill>
                  <a:prstClr val="black"/>
                </a:solidFill>
              </a:rPr>
              <a:t> </a:t>
            </a:r>
            <a:r>
              <a:rPr lang="en-US" sz="2400" dirty="0" err="1">
                <a:solidFill>
                  <a:prstClr val="black"/>
                </a:solidFill>
              </a:rPr>
              <a:t>devrede</a:t>
            </a:r>
            <a:r>
              <a:rPr lang="en-US" sz="2400" dirty="0">
                <a:solidFill>
                  <a:prstClr val="black"/>
                </a:solidFill>
              </a:rPr>
              <a:t>, </a:t>
            </a:r>
            <a:r>
              <a:rPr lang="en-US" sz="2400" b="1" dirty="0">
                <a:solidFill>
                  <a:prstClr val="black"/>
                </a:solidFill>
              </a:rPr>
              <a:t>PN</a:t>
            </a:r>
            <a:r>
              <a:rPr lang="en-US" sz="2400" dirty="0">
                <a:solidFill>
                  <a:prstClr val="black"/>
                </a:solidFill>
              </a:rPr>
              <a:t> </a:t>
            </a:r>
            <a:r>
              <a:rPr lang="en-US" sz="2400" dirty="0" err="1">
                <a:solidFill>
                  <a:prstClr val="black"/>
                </a:solidFill>
              </a:rPr>
              <a:t>bağlantısının</a:t>
            </a:r>
            <a:r>
              <a:rPr lang="en-US" sz="2400" dirty="0">
                <a:solidFill>
                  <a:prstClr val="black"/>
                </a:solidFill>
              </a:rPr>
              <a:t> </a:t>
            </a:r>
            <a:r>
              <a:rPr lang="en-US" sz="2400" b="1" dirty="0">
                <a:solidFill>
                  <a:prstClr val="black"/>
                </a:solidFill>
              </a:rPr>
              <a:t>P</a:t>
            </a:r>
            <a:r>
              <a:rPr lang="en-US" sz="2400" dirty="0">
                <a:solidFill>
                  <a:prstClr val="black"/>
                </a:solidFill>
              </a:rPr>
              <a:t> </a:t>
            </a:r>
            <a:r>
              <a:rPr lang="en-US" sz="2400" dirty="0" err="1">
                <a:solidFill>
                  <a:prstClr val="black"/>
                </a:solidFill>
              </a:rPr>
              <a:t>tarafına</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b="1" dirty="0">
                <a:solidFill>
                  <a:prstClr val="black"/>
                </a:solidFill>
              </a:rPr>
              <a:t>N</a:t>
            </a:r>
            <a:r>
              <a:rPr lang="en-US" sz="2400" dirty="0">
                <a:solidFill>
                  <a:prstClr val="black"/>
                </a:solidFill>
              </a:rPr>
              <a:t> </a:t>
            </a:r>
            <a:r>
              <a:rPr lang="en-US" sz="2400" dirty="0" err="1">
                <a:solidFill>
                  <a:prstClr val="black"/>
                </a:solidFill>
              </a:rPr>
              <a:t>tarafına</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voltaj</a:t>
            </a:r>
            <a:r>
              <a:rPr lang="en-US" sz="2400" dirty="0">
                <a:solidFill>
                  <a:prstClr val="black"/>
                </a:solidFill>
              </a:rPr>
              <a:t> </a:t>
            </a:r>
            <a:r>
              <a:rPr lang="en-US" sz="2400" dirty="0" err="1">
                <a:solidFill>
                  <a:prstClr val="black"/>
                </a:solidFill>
              </a:rPr>
              <a:t>verebilecek</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ayarlı</a:t>
            </a:r>
            <a:r>
              <a:rPr lang="en-US" sz="2400" dirty="0">
                <a:solidFill>
                  <a:prstClr val="black"/>
                </a:solidFill>
              </a:rPr>
              <a:t> </a:t>
            </a:r>
            <a:r>
              <a:rPr lang="en-US" sz="2400" dirty="0" err="1">
                <a:solidFill>
                  <a:prstClr val="black"/>
                </a:solidFill>
              </a:rPr>
              <a:t>güç</a:t>
            </a:r>
            <a:r>
              <a:rPr lang="en-US" sz="2400" dirty="0">
                <a:solidFill>
                  <a:prstClr val="black"/>
                </a:solidFill>
              </a:rPr>
              <a:t> </a:t>
            </a:r>
            <a:r>
              <a:rPr lang="en-US" sz="2400" dirty="0" err="1">
                <a:solidFill>
                  <a:prstClr val="black"/>
                </a:solidFill>
              </a:rPr>
              <a:t>kaynağını</a:t>
            </a:r>
            <a:r>
              <a:rPr lang="en-US" sz="2400" dirty="0">
                <a:solidFill>
                  <a:prstClr val="black"/>
                </a:solidFill>
              </a:rPr>
              <a:t> </a:t>
            </a:r>
            <a:r>
              <a:rPr lang="en-US" sz="2400" dirty="0" err="1">
                <a:solidFill>
                  <a:prstClr val="black"/>
                </a:solidFill>
              </a:rPr>
              <a:t>bağlayalım</a:t>
            </a:r>
            <a:r>
              <a:rPr lang="en-US" sz="2400" dirty="0">
                <a:solidFill>
                  <a:prstClr val="black"/>
                </a:solidFill>
              </a:rPr>
              <a:t>. </a:t>
            </a:r>
            <a:r>
              <a:rPr lang="en-US" sz="2400" b="1" dirty="0">
                <a:solidFill>
                  <a:prstClr val="black"/>
                </a:solidFill>
              </a:rPr>
              <a:t>P</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b="1" dirty="0">
                <a:solidFill>
                  <a:prstClr val="black"/>
                </a:solidFill>
              </a:rPr>
              <a:t>N</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iletkenlerin</a:t>
            </a:r>
            <a:r>
              <a:rPr lang="en-US" sz="2400" dirty="0">
                <a:solidFill>
                  <a:prstClr val="black"/>
                </a:solidFill>
              </a:rPr>
              <a:t> </a:t>
            </a:r>
            <a:r>
              <a:rPr lang="en-US" sz="2400" dirty="0" err="1">
                <a:solidFill>
                  <a:prstClr val="black"/>
                </a:solidFill>
              </a:rPr>
              <a:t>silisyumdan</a:t>
            </a:r>
            <a:r>
              <a:rPr lang="en-US" sz="2400" dirty="0">
                <a:solidFill>
                  <a:prstClr val="black"/>
                </a:solidFill>
              </a:rPr>
              <a:t> </a:t>
            </a:r>
            <a:r>
              <a:rPr lang="en-US" sz="2400" dirty="0" err="1">
                <a:solidFill>
                  <a:prstClr val="black"/>
                </a:solidFill>
              </a:rPr>
              <a:t>yapılmış</a:t>
            </a:r>
            <a:r>
              <a:rPr lang="en-US" sz="2400" dirty="0">
                <a:solidFill>
                  <a:prstClr val="black"/>
                </a:solidFill>
              </a:rPr>
              <a:t> </a:t>
            </a:r>
            <a:r>
              <a:rPr lang="en-US" sz="2400" dirty="0" err="1">
                <a:solidFill>
                  <a:prstClr val="black"/>
                </a:solidFill>
              </a:rPr>
              <a:t>olduğunu</a:t>
            </a:r>
            <a:r>
              <a:rPr lang="en-US" sz="2400" dirty="0">
                <a:solidFill>
                  <a:prstClr val="black"/>
                </a:solidFill>
              </a:rPr>
              <a:t> </a:t>
            </a:r>
            <a:r>
              <a:rPr lang="en-US" sz="2400" dirty="0" err="1">
                <a:solidFill>
                  <a:prstClr val="black"/>
                </a:solidFill>
              </a:rPr>
              <a:t>kabul</a:t>
            </a:r>
            <a:r>
              <a:rPr lang="en-US" sz="2400" dirty="0">
                <a:solidFill>
                  <a:prstClr val="black"/>
                </a:solidFill>
              </a:rPr>
              <a:t> </a:t>
            </a:r>
            <a:r>
              <a:rPr lang="en-US" sz="2400" dirty="0" err="1">
                <a:solidFill>
                  <a:prstClr val="black"/>
                </a:solidFill>
              </a:rPr>
              <a:t>edelim</a:t>
            </a:r>
            <a:r>
              <a:rPr lang="en-US" sz="2400" dirty="0">
                <a:solidFill>
                  <a:prstClr val="black"/>
                </a:solidFill>
              </a:rPr>
              <a:t>. </a:t>
            </a:r>
            <a:r>
              <a:rPr lang="en-US" sz="2400" dirty="0" err="1">
                <a:solidFill>
                  <a:prstClr val="black"/>
                </a:solidFill>
              </a:rPr>
              <a:t>Başlangıçta</a:t>
            </a:r>
            <a:r>
              <a:rPr lang="en-US" sz="2400" dirty="0">
                <a:solidFill>
                  <a:prstClr val="black"/>
                </a:solidFill>
              </a:rPr>
              <a:t> E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a:t>
            </a:r>
            <a:r>
              <a:rPr lang="en-US" sz="2400" dirty="0">
                <a:solidFill>
                  <a:prstClr val="black"/>
                </a:solidFill>
              </a:rPr>
              <a:t> </a:t>
            </a:r>
            <a:r>
              <a:rPr lang="en-US" sz="2400" dirty="0" err="1">
                <a:solidFill>
                  <a:prstClr val="black"/>
                </a:solidFill>
              </a:rPr>
              <a:t>değerinin</a:t>
            </a:r>
            <a:r>
              <a:rPr lang="en-US" sz="2400" dirty="0">
                <a:solidFill>
                  <a:prstClr val="black"/>
                </a:solidFill>
              </a:rPr>
              <a:t> 0.7V </a:t>
            </a:r>
            <a:r>
              <a:rPr lang="en-US" sz="2400" dirty="0" err="1">
                <a:solidFill>
                  <a:prstClr val="black"/>
                </a:solidFill>
              </a:rPr>
              <a:t>dan</a:t>
            </a:r>
            <a:r>
              <a:rPr lang="en-US" sz="2400" dirty="0">
                <a:solidFill>
                  <a:prstClr val="black"/>
                </a:solidFill>
              </a:rPr>
              <a:t> </a:t>
            </a:r>
            <a:r>
              <a:rPr lang="en-US" sz="2400" dirty="0" err="1">
                <a:solidFill>
                  <a:prstClr val="black"/>
                </a:solidFill>
              </a:rPr>
              <a:t>küçük</a:t>
            </a:r>
            <a:r>
              <a:rPr lang="en-US" sz="2400" dirty="0">
                <a:solidFill>
                  <a:prstClr val="black"/>
                </a:solidFill>
              </a:rPr>
              <a:t> </a:t>
            </a:r>
            <a:r>
              <a:rPr lang="en-US" sz="2400" dirty="0" err="1">
                <a:solidFill>
                  <a:prstClr val="black"/>
                </a:solidFill>
              </a:rPr>
              <a:t>olsun</a:t>
            </a:r>
            <a:r>
              <a:rPr lang="en-US" sz="2400" dirty="0">
                <a:solidFill>
                  <a:prstClr val="black"/>
                </a:solidFill>
              </a:rPr>
              <a:t>. Bu </a:t>
            </a:r>
            <a:r>
              <a:rPr lang="en-US" sz="2400" dirty="0" err="1">
                <a:solidFill>
                  <a:prstClr val="black"/>
                </a:solidFill>
              </a:rPr>
              <a:t>durumda</a:t>
            </a:r>
            <a:r>
              <a:rPr lang="en-US" sz="2400" dirty="0">
                <a:solidFill>
                  <a:prstClr val="black"/>
                </a:solidFill>
              </a:rPr>
              <a:t> </a:t>
            </a:r>
            <a:r>
              <a:rPr lang="en-US" sz="2400" dirty="0" err="1">
                <a:solidFill>
                  <a:prstClr val="black"/>
                </a:solidFill>
              </a:rPr>
              <a:t>devreden</a:t>
            </a:r>
            <a:r>
              <a:rPr lang="en-US" sz="2400" dirty="0">
                <a:solidFill>
                  <a:prstClr val="black"/>
                </a:solidFill>
              </a:rPr>
              <a:t> </a:t>
            </a:r>
            <a:r>
              <a:rPr lang="en-US" sz="2400" dirty="0" err="1">
                <a:solidFill>
                  <a:prstClr val="black"/>
                </a:solidFill>
              </a:rPr>
              <a:t>hiç</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akmayacak</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ampermetre</a:t>
            </a:r>
            <a:r>
              <a:rPr lang="en-US" sz="2400" dirty="0">
                <a:solidFill>
                  <a:prstClr val="black"/>
                </a:solidFill>
              </a:rPr>
              <a:t> </a:t>
            </a:r>
            <a:r>
              <a:rPr lang="en-US" sz="2400" dirty="0" err="1">
                <a:solidFill>
                  <a:prstClr val="black"/>
                </a:solidFill>
              </a:rPr>
              <a:t>sıfır</a:t>
            </a:r>
            <a:r>
              <a:rPr lang="en-US" sz="2400" dirty="0">
                <a:solidFill>
                  <a:prstClr val="black"/>
                </a:solidFill>
              </a:rPr>
              <a:t> </a:t>
            </a:r>
            <a:r>
              <a:rPr lang="en-US" sz="2400" dirty="0" err="1">
                <a:solidFill>
                  <a:prstClr val="black"/>
                </a:solidFill>
              </a:rPr>
              <a:t>değerini</a:t>
            </a:r>
            <a:r>
              <a:rPr lang="en-US" sz="2400" dirty="0">
                <a:solidFill>
                  <a:prstClr val="black"/>
                </a:solidFill>
              </a:rPr>
              <a:t> </a:t>
            </a:r>
            <a:r>
              <a:rPr lang="en-US" sz="2400" dirty="0" err="1">
                <a:solidFill>
                  <a:prstClr val="black"/>
                </a:solidFill>
              </a:rPr>
              <a:t>gösterecektir</a:t>
            </a:r>
            <a:r>
              <a:rPr lang="en-US" sz="2400" dirty="0">
                <a:solidFill>
                  <a:prstClr val="black"/>
                </a:solidFill>
              </a:rPr>
              <a:t>. </a:t>
            </a:r>
            <a:endParaRPr lang="tr-TR" sz="2400" dirty="0">
              <a:solidFill>
                <a:prstClr val="black"/>
              </a:solidFill>
            </a:endParaRPr>
          </a:p>
          <a:p>
            <a:pPr algn="just"/>
            <a:endParaRPr lang="tr-TR" sz="24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26" y="2729850"/>
            <a:ext cx="4997004" cy="3194432"/>
          </a:xfrm>
          <a:prstGeom prst="rect">
            <a:avLst/>
          </a:prstGeom>
        </p:spPr>
      </p:pic>
      <p:sp>
        <p:nvSpPr>
          <p:cNvPr id="5" name="TextBox 4"/>
          <p:cNvSpPr txBox="1"/>
          <p:nvPr/>
        </p:nvSpPr>
        <p:spPr>
          <a:xfrm>
            <a:off x="1223493" y="5924282"/>
            <a:ext cx="9594761"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1.17  </a:t>
            </a:r>
            <a:r>
              <a:rPr lang="en-US" dirty="0">
                <a:solidFill>
                  <a:prstClr val="black"/>
                </a:solidFill>
              </a:rPr>
              <a:t>0.7 V &lt; V</a:t>
            </a:r>
            <a:r>
              <a:rPr lang="en-US" baseline="-25000" dirty="0">
                <a:solidFill>
                  <a:prstClr val="black"/>
                </a:solidFill>
              </a:rPr>
              <a:t>D</a:t>
            </a:r>
            <a:r>
              <a:rPr lang="en-US" dirty="0">
                <a:solidFill>
                  <a:prstClr val="black"/>
                </a:solidFill>
              </a:rPr>
              <a:t> </a:t>
            </a:r>
            <a:r>
              <a:rPr lang="en-US" dirty="0" err="1">
                <a:solidFill>
                  <a:prstClr val="black"/>
                </a:solidFill>
              </a:rPr>
              <a:t>durumunda</a:t>
            </a:r>
            <a:r>
              <a:rPr lang="en-US" dirty="0">
                <a:solidFill>
                  <a:prstClr val="black"/>
                </a:solidFill>
              </a:rPr>
              <a:t> </a:t>
            </a:r>
            <a:r>
              <a:rPr lang="en-US" dirty="0" err="1">
                <a:solidFill>
                  <a:prstClr val="black"/>
                </a:solidFill>
              </a:rPr>
              <a:t>doğru</a:t>
            </a:r>
            <a:r>
              <a:rPr lang="en-US" dirty="0">
                <a:solidFill>
                  <a:prstClr val="black"/>
                </a:solidFill>
              </a:rPr>
              <a:t> </a:t>
            </a:r>
            <a:r>
              <a:rPr lang="en-US" dirty="0" err="1">
                <a:solidFill>
                  <a:prstClr val="black"/>
                </a:solidFill>
              </a:rPr>
              <a:t>polarlanmış</a:t>
            </a:r>
            <a:r>
              <a:rPr lang="en-US" dirty="0">
                <a:solidFill>
                  <a:prstClr val="black"/>
                </a:solidFill>
              </a:rPr>
              <a:t> 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446971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193183"/>
            <a:ext cx="11822805" cy="2215991"/>
          </a:xfrm>
          <a:prstGeom prst="rect">
            <a:avLst/>
          </a:prstGeom>
          <a:noFill/>
        </p:spPr>
        <p:txBody>
          <a:bodyPr wrap="square" rtlCol="0">
            <a:spAutoFit/>
          </a:bodyPr>
          <a:lstStyle/>
          <a:p>
            <a:pPr algn="just"/>
            <a:r>
              <a:rPr lang="en-US" sz="2000" dirty="0" err="1">
                <a:solidFill>
                  <a:prstClr val="black"/>
                </a:solidFill>
              </a:rPr>
              <a:t>Şimdi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a:t>
            </a:r>
            <a:r>
              <a:rPr lang="en-US" sz="2000" dirty="0">
                <a:solidFill>
                  <a:prstClr val="black"/>
                </a:solidFill>
              </a:rPr>
              <a:t> 0.7V </a:t>
            </a:r>
            <a:r>
              <a:rPr lang="en-US" sz="2000" dirty="0" err="1">
                <a:solidFill>
                  <a:prstClr val="black"/>
                </a:solidFill>
              </a:rPr>
              <a:t>değerine</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yükseltelim</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eksi</a:t>
            </a:r>
            <a:r>
              <a:rPr lang="en-US" sz="2000" dirty="0">
                <a:solidFill>
                  <a:prstClr val="black"/>
                </a:solidFill>
              </a:rPr>
              <a:t> </a:t>
            </a:r>
            <a:r>
              <a:rPr lang="en-US" sz="2000" dirty="0" err="1">
                <a:solidFill>
                  <a:prstClr val="black"/>
                </a:solidFill>
              </a:rPr>
              <a:t>ucunun</a:t>
            </a:r>
            <a:r>
              <a:rPr lang="en-US" sz="2000" dirty="0">
                <a:solidFill>
                  <a:prstClr val="black"/>
                </a:solidFill>
              </a:rPr>
              <a:t> </a:t>
            </a:r>
            <a:r>
              <a:rPr lang="en-US" sz="2000" dirty="0" err="1">
                <a:solidFill>
                  <a:prstClr val="black"/>
                </a:solidFill>
              </a:rPr>
              <a:t>sağladığı</a:t>
            </a:r>
            <a:r>
              <a:rPr lang="en-US" sz="2000" dirty="0">
                <a:solidFill>
                  <a:prstClr val="black"/>
                </a:solidFill>
              </a:rPr>
              <a:t> </a:t>
            </a:r>
            <a:r>
              <a:rPr lang="en-US" sz="2000" dirty="0" err="1">
                <a:solidFill>
                  <a:prstClr val="black"/>
                </a:solidFill>
              </a:rPr>
              <a:t>enerjiden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a:t>
            </a:r>
            <a:r>
              <a:rPr lang="en-US" sz="2000" dirty="0">
                <a:solidFill>
                  <a:prstClr val="black"/>
                </a:solidFill>
              </a:rPr>
              <a:t> </a:t>
            </a:r>
            <a:r>
              <a:rPr lang="en-US" sz="2000" dirty="0" err="1">
                <a:solidFill>
                  <a:prstClr val="black"/>
                </a:solidFill>
              </a:rPr>
              <a:t>elektronca</a:t>
            </a:r>
            <a:r>
              <a:rPr lang="en-US" sz="2000" dirty="0">
                <a:solidFill>
                  <a:prstClr val="black"/>
                </a:solidFill>
              </a:rPr>
              <a:t> </a:t>
            </a:r>
            <a:r>
              <a:rPr lang="en-US" sz="2000" dirty="0" err="1">
                <a:solidFill>
                  <a:prstClr val="black"/>
                </a:solidFill>
              </a:rPr>
              <a:t>zenginleşir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aynı</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artı</a:t>
            </a:r>
            <a:r>
              <a:rPr lang="en-US" sz="2000" dirty="0">
                <a:solidFill>
                  <a:prstClr val="black"/>
                </a:solidFill>
              </a:rPr>
              <a:t> </a:t>
            </a:r>
            <a:r>
              <a:rPr lang="en-US" sz="2000" dirty="0" err="1">
                <a:solidFill>
                  <a:prstClr val="black"/>
                </a:solidFill>
              </a:rPr>
              <a:t>ucunun</a:t>
            </a:r>
            <a:r>
              <a:rPr lang="en-US" sz="2000" dirty="0">
                <a:solidFill>
                  <a:prstClr val="black"/>
                </a:solidFill>
              </a:rPr>
              <a:t> </a:t>
            </a:r>
            <a:r>
              <a:rPr lang="en-US" sz="2000" dirty="0" err="1">
                <a:solidFill>
                  <a:prstClr val="black"/>
                </a:solidFill>
              </a:rPr>
              <a:t>sağladığı</a:t>
            </a:r>
            <a:r>
              <a:rPr lang="en-US" sz="2000" dirty="0">
                <a:solidFill>
                  <a:prstClr val="black"/>
                </a:solidFill>
              </a:rPr>
              <a:t> </a:t>
            </a:r>
            <a:r>
              <a:rPr lang="en-US" sz="2000" dirty="0" err="1">
                <a:solidFill>
                  <a:prstClr val="black"/>
                </a:solidFill>
              </a:rPr>
              <a:t>enerjiden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b="1" dirty="0">
                <a:solidFill>
                  <a:prstClr val="black"/>
                </a:solidFill>
              </a:rPr>
              <a:t>P </a:t>
            </a:r>
            <a:r>
              <a:rPr lang="en-US" sz="2000" dirty="0" err="1">
                <a:solidFill>
                  <a:prstClr val="black"/>
                </a:solidFill>
              </a:rPr>
              <a:t>tarafı</a:t>
            </a:r>
            <a:r>
              <a:rPr lang="en-US" sz="2000" dirty="0">
                <a:solidFill>
                  <a:prstClr val="black"/>
                </a:solidFill>
              </a:rPr>
              <a:t> da </a:t>
            </a:r>
            <a:r>
              <a:rPr lang="en-US" sz="2000" dirty="0" err="1">
                <a:solidFill>
                  <a:prstClr val="black"/>
                </a:solidFill>
              </a:rPr>
              <a:t>boşlukça</a:t>
            </a:r>
            <a:r>
              <a:rPr lang="en-US" sz="2000" dirty="0">
                <a:solidFill>
                  <a:prstClr val="black"/>
                </a:solidFill>
              </a:rPr>
              <a:t> </a:t>
            </a:r>
            <a:r>
              <a:rPr lang="en-US" sz="2000" dirty="0" err="1">
                <a:solidFill>
                  <a:prstClr val="black"/>
                </a:solidFill>
              </a:rPr>
              <a:t>zenginleşir</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a:t>
            </a:r>
            <a:r>
              <a:rPr lang="en-US" sz="2000" dirty="0">
                <a:solidFill>
                  <a:prstClr val="black"/>
                </a:solidFill>
              </a:rPr>
              <a:t> </a:t>
            </a:r>
            <a:r>
              <a:rPr lang="en-US" sz="2000" dirty="0" err="1">
                <a:solidFill>
                  <a:prstClr val="black"/>
                </a:solidFill>
              </a:rPr>
              <a:t>çoğalan</a:t>
            </a:r>
            <a:r>
              <a:rPr lang="en-US" sz="2000" dirty="0">
                <a:solidFill>
                  <a:prstClr val="black"/>
                </a:solidFill>
              </a:rPr>
              <a:t> </a:t>
            </a:r>
            <a:r>
              <a:rPr lang="en-US" sz="2000" dirty="0" err="1">
                <a:solidFill>
                  <a:prstClr val="black"/>
                </a:solidFill>
              </a:rPr>
              <a:t>boşluklar</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bölgesinin</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iyonlarla</a:t>
            </a:r>
            <a:r>
              <a:rPr lang="en-US" sz="2000" dirty="0">
                <a:solidFill>
                  <a:prstClr val="black"/>
                </a:solidFill>
              </a:rPr>
              <a:t> </a:t>
            </a:r>
            <a:r>
              <a:rPr lang="en-US" sz="2000" dirty="0" err="1">
                <a:solidFill>
                  <a:prstClr val="black"/>
                </a:solidFill>
              </a:rPr>
              <a:t>birleşiler</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tarafında</a:t>
            </a:r>
            <a:r>
              <a:rPr lang="en-US" sz="2000" dirty="0">
                <a:solidFill>
                  <a:prstClr val="black"/>
                </a:solidFill>
              </a:rPr>
              <a:t> </a:t>
            </a:r>
            <a:r>
              <a:rPr lang="en-US" sz="2000" dirty="0" err="1">
                <a:solidFill>
                  <a:prstClr val="black"/>
                </a:solidFill>
              </a:rPr>
              <a:t>çoğalan</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iyonlarla</a:t>
            </a:r>
            <a:r>
              <a:rPr lang="en-US" sz="2000" dirty="0">
                <a:solidFill>
                  <a:prstClr val="black"/>
                </a:solidFill>
              </a:rPr>
              <a:t> </a:t>
            </a:r>
            <a:r>
              <a:rPr lang="en-US" sz="2000" dirty="0" err="1">
                <a:solidFill>
                  <a:prstClr val="black"/>
                </a:solidFill>
              </a:rPr>
              <a:t>birleşirler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daralmaya</a:t>
            </a:r>
            <a:r>
              <a:rPr lang="en-US" sz="2000" dirty="0">
                <a:solidFill>
                  <a:prstClr val="black"/>
                </a:solidFill>
              </a:rPr>
              <a:t> </a:t>
            </a:r>
            <a:r>
              <a:rPr lang="en-US" sz="2000" dirty="0" err="1">
                <a:solidFill>
                  <a:prstClr val="black"/>
                </a:solidFill>
              </a:rPr>
              <a:t>başlar</a:t>
            </a:r>
            <a:r>
              <a:rPr lang="en-US" sz="2000" dirty="0">
                <a:solidFill>
                  <a:prstClr val="black"/>
                </a:solidFill>
              </a:rPr>
              <a:t>. </a:t>
            </a:r>
            <a:r>
              <a:rPr lang="en-US" sz="2000" dirty="0" err="1">
                <a:solidFill>
                  <a:prstClr val="black"/>
                </a:solidFill>
              </a:rPr>
              <a:t>Ayni</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engel</a:t>
            </a:r>
            <a:r>
              <a:rPr lang="en-US" sz="2000" dirty="0">
                <a:solidFill>
                  <a:prstClr val="black"/>
                </a:solidFill>
              </a:rPr>
              <a:t> </a:t>
            </a:r>
            <a:r>
              <a:rPr lang="en-US" sz="2000" dirty="0" err="1">
                <a:solidFill>
                  <a:prstClr val="black"/>
                </a:solidFill>
              </a:rPr>
              <a:t>voltajının</a:t>
            </a:r>
            <a:r>
              <a:rPr lang="en-US" sz="2000" dirty="0">
                <a:solidFill>
                  <a:prstClr val="black"/>
                </a:solidFill>
              </a:rPr>
              <a:t> da </a:t>
            </a:r>
            <a:r>
              <a:rPr lang="en-US" sz="2000" dirty="0" err="1">
                <a:solidFill>
                  <a:prstClr val="black"/>
                </a:solidFill>
              </a:rPr>
              <a:t>değeri</a:t>
            </a:r>
            <a:r>
              <a:rPr lang="en-US" sz="2000" dirty="0">
                <a:solidFill>
                  <a:prstClr val="black"/>
                </a:solidFill>
              </a:rPr>
              <a:t> </a:t>
            </a:r>
            <a:r>
              <a:rPr lang="en-US" sz="2000" dirty="0" err="1">
                <a:solidFill>
                  <a:prstClr val="black"/>
                </a:solidFill>
              </a:rPr>
              <a:t>azalır</a:t>
            </a:r>
            <a:r>
              <a:rPr lang="en-US" sz="2000" dirty="0">
                <a:solidFill>
                  <a:prstClr val="black"/>
                </a:solidFill>
              </a:rPr>
              <a:t>. Bu </a:t>
            </a:r>
            <a:r>
              <a:rPr lang="en-US" sz="2000" dirty="0" err="1">
                <a:solidFill>
                  <a:prstClr val="black"/>
                </a:solidFill>
              </a:rPr>
              <a:t>durumda</a:t>
            </a:r>
            <a:r>
              <a:rPr lang="en-US" sz="2000" dirty="0">
                <a:solidFill>
                  <a:prstClr val="black"/>
                </a:solidFill>
              </a:rPr>
              <a:t> </a:t>
            </a:r>
            <a:r>
              <a:rPr lang="en-US" sz="2000" dirty="0" err="1">
                <a:solidFill>
                  <a:prstClr val="black"/>
                </a:solidFill>
              </a:rPr>
              <a:t>ampermetreden</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az</a:t>
            </a:r>
            <a:r>
              <a:rPr lang="en-US" sz="2000" dirty="0">
                <a:solidFill>
                  <a:prstClr val="black"/>
                </a:solidFill>
              </a:rPr>
              <a:t> </a:t>
            </a:r>
            <a:r>
              <a:rPr lang="en-US" sz="2000" dirty="0" err="1">
                <a:solidFill>
                  <a:prstClr val="black"/>
                </a:solidFill>
              </a:rPr>
              <a:t>miktarda</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akmaktadır</a:t>
            </a:r>
            <a:r>
              <a:rPr lang="en-US" sz="2000" dirty="0">
                <a:solidFill>
                  <a:prstClr val="black"/>
                </a:solidFill>
              </a:rPr>
              <a:t>. Bu durum </a:t>
            </a:r>
            <a:r>
              <a:rPr lang="en-US" sz="2000" dirty="0" err="1">
                <a:solidFill>
                  <a:prstClr val="black"/>
                </a:solidFill>
              </a:rPr>
              <a:t>Şekil</a:t>
            </a:r>
            <a:r>
              <a:rPr lang="en-US" sz="2000" dirty="0">
                <a:solidFill>
                  <a:prstClr val="black"/>
                </a:solidFill>
              </a:rPr>
              <a:t> 1.18 de </a:t>
            </a:r>
            <a:r>
              <a:rPr lang="en-US" sz="2000" dirty="0" err="1">
                <a:solidFill>
                  <a:prstClr val="black"/>
                </a:solidFill>
              </a:rPr>
              <a:t>gösterilmektedir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945" y="2194477"/>
            <a:ext cx="5635991" cy="3718724"/>
          </a:xfrm>
          <a:prstGeom prst="rect">
            <a:avLst/>
          </a:prstGeom>
        </p:spPr>
      </p:pic>
      <p:sp>
        <p:nvSpPr>
          <p:cNvPr id="4" name="TextBox 3"/>
          <p:cNvSpPr txBox="1"/>
          <p:nvPr/>
        </p:nvSpPr>
        <p:spPr>
          <a:xfrm>
            <a:off x="1906073" y="6053070"/>
            <a:ext cx="9131121"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1.18 </a:t>
            </a:r>
            <a:r>
              <a:rPr lang="en-US" dirty="0">
                <a:solidFill>
                  <a:prstClr val="black"/>
                </a:solidFill>
              </a:rPr>
              <a:t>E = 0.7V da  </a:t>
            </a:r>
            <a:r>
              <a:rPr lang="en-US" dirty="0" err="1">
                <a:solidFill>
                  <a:prstClr val="black"/>
                </a:solidFill>
              </a:rPr>
              <a:t>daralmaya</a:t>
            </a:r>
            <a:r>
              <a:rPr lang="en-US" dirty="0">
                <a:solidFill>
                  <a:prstClr val="black"/>
                </a:solidFill>
              </a:rPr>
              <a:t> </a:t>
            </a:r>
            <a:r>
              <a:rPr lang="en-US" dirty="0" err="1">
                <a:solidFill>
                  <a:prstClr val="black"/>
                </a:solidFill>
              </a:rPr>
              <a:t>başlayan</a:t>
            </a:r>
            <a:r>
              <a:rPr lang="en-US" dirty="0">
                <a:solidFill>
                  <a:prstClr val="black"/>
                </a:solidFill>
              </a:rPr>
              <a:t> </a:t>
            </a:r>
            <a:r>
              <a:rPr lang="en-US" dirty="0" err="1">
                <a:solidFill>
                  <a:prstClr val="black"/>
                </a:solidFill>
              </a:rPr>
              <a:t>nötr</a:t>
            </a:r>
            <a:r>
              <a:rPr lang="en-US" dirty="0">
                <a:solidFill>
                  <a:prstClr val="black"/>
                </a:solidFill>
              </a:rPr>
              <a:t> </a:t>
            </a:r>
            <a:r>
              <a:rPr lang="en-US" dirty="0" err="1">
                <a:solidFill>
                  <a:prstClr val="black"/>
                </a:solidFill>
              </a:rPr>
              <a:t>bölge</a:t>
            </a:r>
            <a:r>
              <a:rPr lang="en-US" dirty="0">
                <a:solidFill>
                  <a:prstClr val="black"/>
                </a:solidFill>
              </a:rPr>
              <a:t>. </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375629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83335"/>
            <a:ext cx="11449318" cy="2246769"/>
          </a:xfrm>
          <a:prstGeom prst="rect">
            <a:avLst/>
          </a:prstGeom>
          <a:noFill/>
        </p:spPr>
        <p:txBody>
          <a:bodyPr wrap="square" rtlCol="0">
            <a:spAutoFit/>
          </a:bodyPr>
          <a:lstStyle/>
          <a:p>
            <a:pPr algn="just"/>
            <a:r>
              <a:rPr lang="en-US" sz="2000" dirty="0" err="1">
                <a:solidFill>
                  <a:prstClr val="black"/>
                </a:solidFill>
              </a:rPr>
              <a:t>Şimdi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voltajını</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daha</a:t>
            </a:r>
            <a:r>
              <a:rPr lang="en-US" sz="2000" dirty="0">
                <a:solidFill>
                  <a:prstClr val="black"/>
                </a:solidFill>
              </a:rPr>
              <a:t> </a:t>
            </a:r>
            <a:r>
              <a:rPr lang="en-US" sz="2000" dirty="0" err="1">
                <a:solidFill>
                  <a:prstClr val="black"/>
                </a:solidFill>
              </a:rPr>
              <a:t>arttıralım</a:t>
            </a:r>
            <a:r>
              <a:rPr lang="en-US" sz="2000" b="1" dirty="0">
                <a:solidFill>
                  <a:prstClr val="black"/>
                </a:solidFill>
              </a:rPr>
              <a:t> </a:t>
            </a:r>
            <a:r>
              <a:rPr lang="en-US" sz="2000" dirty="0" err="1">
                <a:solidFill>
                  <a:prstClr val="black"/>
                </a:solidFill>
              </a:rPr>
              <a:t>Şekil</a:t>
            </a:r>
            <a:r>
              <a:rPr lang="en-US" sz="2000" dirty="0">
                <a:solidFill>
                  <a:prstClr val="black"/>
                </a:solidFill>
              </a:rPr>
              <a:t> 1.19 da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eğer</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iletkenimiz</a:t>
            </a:r>
            <a:r>
              <a:rPr lang="en-US" sz="2000" dirty="0">
                <a:solidFill>
                  <a:prstClr val="black"/>
                </a:solidFill>
              </a:rPr>
              <a:t> </a:t>
            </a:r>
            <a:r>
              <a:rPr lang="en-US" sz="2000" dirty="0" err="1">
                <a:solidFill>
                  <a:prstClr val="black"/>
                </a:solidFill>
              </a:rPr>
              <a:t>silisyumdan</a:t>
            </a:r>
            <a:r>
              <a:rPr lang="en-US" sz="2000" dirty="0">
                <a:solidFill>
                  <a:prstClr val="black"/>
                </a:solidFill>
              </a:rPr>
              <a:t> </a:t>
            </a:r>
            <a:r>
              <a:rPr lang="en-US" sz="2000" dirty="0" err="1">
                <a:solidFill>
                  <a:prstClr val="black"/>
                </a:solidFill>
              </a:rPr>
              <a:t>yapılmış</a:t>
            </a:r>
            <a:r>
              <a:rPr lang="en-US" sz="2000" dirty="0">
                <a:solidFill>
                  <a:prstClr val="black"/>
                </a:solidFill>
              </a:rPr>
              <a:t> </a:t>
            </a:r>
            <a:r>
              <a:rPr lang="en-US" sz="2000" dirty="0" err="1">
                <a:solidFill>
                  <a:prstClr val="black"/>
                </a:solidFill>
              </a:rPr>
              <a:t>ise</a:t>
            </a:r>
            <a:r>
              <a:rPr lang="en-US" sz="2000" dirty="0">
                <a:solidFill>
                  <a:prstClr val="black"/>
                </a:solidFill>
              </a:rPr>
              <a:t> 0,7V </a:t>
            </a:r>
            <a:r>
              <a:rPr lang="en-US" sz="2000" dirty="0" err="1">
                <a:solidFill>
                  <a:prstClr val="black"/>
                </a:solidFill>
              </a:rPr>
              <a:t>dan</a:t>
            </a:r>
            <a:r>
              <a:rPr lang="en-US" sz="2000" dirty="0">
                <a:solidFill>
                  <a:prstClr val="black"/>
                </a:solidFill>
              </a:rPr>
              <a:t> </a:t>
            </a:r>
            <a:r>
              <a:rPr lang="en-US" sz="2000" dirty="0" err="1">
                <a:solidFill>
                  <a:prstClr val="black"/>
                </a:solidFill>
              </a:rPr>
              <a:t>sonra</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ortadan</a:t>
            </a:r>
            <a:r>
              <a:rPr lang="en-US" sz="2000" dirty="0">
                <a:solidFill>
                  <a:prstClr val="black"/>
                </a:solidFill>
              </a:rPr>
              <a:t> </a:t>
            </a:r>
            <a:r>
              <a:rPr lang="en-US" sz="2000" dirty="0" err="1">
                <a:solidFill>
                  <a:prstClr val="black"/>
                </a:solidFill>
              </a:rPr>
              <a:t>kalkar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taraftaki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boşluklarla</a:t>
            </a:r>
            <a:r>
              <a:rPr lang="en-US" sz="2000" dirty="0">
                <a:solidFill>
                  <a:prstClr val="black"/>
                </a:solidFill>
              </a:rPr>
              <a:t> </a:t>
            </a:r>
            <a:r>
              <a:rPr lang="en-US" sz="2000" dirty="0" err="1">
                <a:solidFill>
                  <a:prstClr val="black"/>
                </a:solidFill>
              </a:rPr>
              <a:t>yoğun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birleşmeye</a:t>
            </a:r>
            <a:r>
              <a:rPr lang="en-US" sz="2000" dirty="0">
                <a:solidFill>
                  <a:prstClr val="black"/>
                </a:solidFill>
              </a:rPr>
              <a:t> </a:t>
            </a:r>
            <a:r>
              <a:rPr lang="en-US" sz="2000" dirty="0" err="1">
                <a:solidFill>
                  <a:prstClr val="black"/>
                </a:solidFill>
              </a:rPr>
              <a:t>başlarlar</a:t>
            </a:r>
            <a:r>
              <a:rPr lang="en-US" sz="2000" dirty="0">
                <a:solidFill>
                  <a:prstClr val="black"/>
                </a:solidFill>
              </a:rPr>
              <a:t>. </a:t>
            </a:r>
            <a:r>
              <a:rPr lang="en-US" sz="2000" dirty="0" err="1">
                <a:solidFill>
                  <a:prstClr val="black"/>
                </a:solidFill>
              </a:rPr>
              <a:t>Dolayısı</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birleşimi</a:t>
            </a:r>
            <a:r>
              <a:rPr lang="en-US" sz="2000" dirty="0">
                <a:solidFill>
                  <a:prstClr val="black"/>
                </a:solidFill>
              </a:rPr>
              <a:t> </a:t>
            </a:r>
            <a:r>
              <a:rPr lang="en-US" sz="2000" dirty="0" err="1">
                <a:solidFill>
                  <a:prstClr val="black"/>
                </a:solidFill>
              </a:rPr>
              <a:t>içerisinden</a:t>
            </a:r>
            <a:r>
              <a:rPr lang="en-US" sz="2000" dirty="0">
                <a:solidFill>
                  <a:prstClr val="black"/>
                </a:solidFill>
              </a:rPr>
              <a:t> </a:t>
            </a:r>
            <a:r>
              <a:rPr lang="en-US" sz="2000" dirty="0" err="1">
                <a:solidFill>
                  <a:prstClr val="black"/>
                </a:solidFill>
              </a:rPr>
              <a:t>sürekli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akmaya</a:t>
            </a:r>
            <a:r>
              <a:rPr lang="en-US" sz="2000" dirty="0">
                <a:solidFill>
                  <a:prstClr val="black"/>
                </a:solidFill>
              </a:rPr>
              <a:t> </a:t>
            </a:r>
            <a:r>
              <a:rPr lang="en-US" sz="2000" dirty="0" err="1">
                <a:solidFill>
                  <a:prstClr val="black"/>
                </a:solidFill>
              </a:rPr>
              <a:t>başlar</a:t>
            </a:r>
            <a:r>
              <a:rPr lang="en-US" sz="2000" dirty="0">
                <a:solidFill>
                  <a:prstClr val="black"/>
                </a:solidFill>
              </a:rPr>
              <a:t>. Bu </a:t>
            </a:r>
            <a:r>
              <a:rPr lang="en-US" sz="2000" dirty="0" err="1">
                <a:solidFill>
                  <a:prstClr val="black"/>
                </a:solidFill>
              </a:rPr>
              <a:t>sırada</a:t>
            </a:r>
            <a:r>
              <a:rPr lang="en-US" sz="2000" dirty="0">
                <a:solidFill>
                  <a:prstClr val="black"/>
                </a:solidFill>
              </a:rPr>
              <a:t> </a:t>
            </a:r>
            <a:r>
              <a:rPr lang="en-US" sz="2000" dirty="0" err="1">
                <a:solidFill>
                  <a:prstClr val="black"/>
                </a:solidFill>
              </a:rPr>
              <a:t>ampermetremizde</a:t>
            </a:r>
            <a:r>
              <a:rPr lang="en-US" sz="2000" dirty="0">
                <a:solidFill>
                  <a:prstClr val="black"/>
                </a:solidFill>
              </a:rPr>
              <a:t> </a:t>
            </a:r>
            <a:r>
              <a:rPr lang="en-US" sz="2000" dirty="0" err="1">
                <a:solidFill>
                  <a:prstClr val="black"/>
                </a:solidFill>
              </a:rPr>
              <a:t>artık</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değer</a:t>
            </a:r>
            <a:r>
              <a:rPr lang="en-US" sz="2000" dirty="0">
                <a:solidFill>
                  <a:prstClr val="black"/>
                </a:solidFill>
              </a:rPr>
              <a:t> (I</a:t>
            </a:r>
            <a:r>
              <a:rPr lang="en-US" sz="2000" baseline="-25000" dirty="0">
                <a:solidFill>
                  <a:prstClr val="black"/>
                </a:solidFill>
              </a:rPr>
              <a:t>D</a:t>
            </a:r>
            <a:r>
              <a:rPr lang="en-US" sz="2000" dirty="0">
                <a:solidFill>
                  <a:prstClr val="black"/>
                </a:solidFill>
              </a:rPr>
              <a:t>) </a:t>
            </a:r>
            <a:r>
              <a:rPr lang="en-US" sz="2000" dirty="0" err="1">
                <a:solidFill>
                  <a:prstClr val="black"/>
                </a:solidFill>
              </a:rPr>
              <a:t>göstermeye</a:t>
            </a:r>
            <a:r>
              <a:rPr lang="en-US" sz="2000" dirty="0">
                <a:solidFill>
                  <a:prstClr val="black"/>
                </a:solidFill>
              </a:rPr>
              <a:t> </a:t>
            </a:r>
            <a:r>
              <a:rPr lang="en-US" sz="2000" dirty="0" err="1">
                <a:solidFill>
                  <a:prstClr val="black"/>
                </a:solidFill>
              </a:rPr>
              <a:t>başlamıştır</a:t>
            </a:r>
            <a:r>
              <a:rPr lang="en-US" sz="2000" dirty="0">
                <a:solidFill>
                  <a:prstClr val="black"/>
                </a:solidFill>
              </a:rPr>
              <a:t>. Bu </a:t>
            </a:r>
            <a:r>
              <a:rPr lang="en-US" sz="2000" dirty="0" err="1">
                <a:solidFill>
                  <a:prstClr val="black"/>
                </a:solidFill>
              </a:rPr>
              <a:t>şekildeki</a:t>
            </a:r>
            <a:r>
              <a:rPr lang="en-US" sz="2000" dirty="0">
                <a:solidFill>
                  <a:prstClr val="black"/>
                </a:solidFill>
              </a:rPr>
              <a:t> </a:t>
            </a:r>
            <a:r>
              <a:rPr lang="en-US" sz="2000" dirty="0" err="1">
                <a:solidFill>
                  <a:prstClr val="black"/>
                </a:solidFill>
              </a:rPr>
              <a:t>bağlantıda</a:t>
            </a:r>
            <a:r>
              <a:rPr lang="en-US" sz="2000" dirty="0">
                <a:solidFill>
                  <a:prstClr val="black"/>
                </a:solidFill>
              </a:rPr>
              <a:t> </a:t>
            </a:r>
            <a:r>
              <a:rPr lang="en-US" sz="2000" dirty="0" err="1">
                <a:solidFill>
                  <a:prstClr val="black"/>
                </a:solidFill>
              </a:rPr>
              <a:t>yani</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tarafına</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b="1" dirty="0">
                <a:solidFill>
                  <a:prstClr val="black"/>
                </a:solidFill>
              </a:rPr>
              <a:t>N </a:t>
            </a:r>
            <a:r>
              <a:rPr lang="en-US" sz="2000" dirty="0" err="1">
                <a:solidFill>
                  <a:prstClr val="black"/>
                </a:solidFill>
              </a:rPr>
              <a:t>tarafına</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uygularsak</a:t>
            </a:r>
            <a:r>
              <a:rPr lang="en-US" sz="2000" dirty="0">
                <a:solidFill>
                  <a:prstClr val="black"/>
                </a:solidFill>
              </a:rPr>
              <a:t> </a:t>
            </a:r>
            <a:r>
              <a:rPr lang="en-US" sz="2000" dirty="0" err="1">
                <a:solidFill>
                  <a:prstClr val="black"/>
                </a:solidFill>
              </a:rPr>
              <a:t>yapı</a:t>
            </a:r>
            <a:r>
              <a:rPr lang="en-US" sz="2000" dirty="0">
                <a:solidFill>
                  <a:prstClr val="black"/>
                </a:solidFill>
              </a:rPr>
              <a:t> </a:t>
            </a:r>
            <a:r>
              <a:rPr lang="en-US" sz="2000" dirty="0" err="1">
                <a:solidFill>
                  <a:prstClr val="black"/>
                </a:solidFill>
              </a:rPr>
              <a:t>iletime</a:t>
            </a:r>
            <a:r>
              <a:rPr lang="en-US" sz="2000" dirty="0">
                <a:solidFill>
                  <a:prstClr val="black"/>
                </a:solidFill>
              </a:rPr>
              <a:t> </a:t>
            </a:r>
            <a:r>
              <a:rPr lang="en-US" sz="2000" dirty="0" err="1">
                <a:solidFill>
                  <a:prstClr val="black"/>
                </a:solidFill>
              </a:rPr>
              <a:t>geçer</a:t>
            </a:r>
            <a:r>
              <a:rPr lang="en-US" sz="2000" dirty="0">
                <a:solidFill>
                  <a:prstClr val="black"/>
                </a:solidFill>
              </a:rPr>
              <a:t>. Bu </a:t>
            </a:r>
            <a:r>
              <a:rPr lang="en-US" sz="2000" dirty="0" err="1">
                <a:solidFill>
                  <a:prstClr val="black"/>
                </a:solidFill>
              </a:rPr>
              <a:t>bağlantıya</a:t>
            </a:r>
            <a:r>
              <a:rPr lang="en-US" sz="2000" dirty="0">
                <a:solidFill>
                  <a:prstClr val="black"/>
                </a:solidFill>
              </a:rPr>
              <a:t> </a:t>
            </a:r>
            <a:r>
              <a:rPr lang="en-US" sz="2000" b="1" dirty="0" err="1">
                <a:solidFill>
                  <a:prstClr val="black"/>
                </a:solidFill>
              </a:rPr>
              <a:t>Doğru</a:t>
            </a:r>
            <a:r>
              <a:rPr lang="en-US" sz="2000" b="1" dirty="0">
                <a:solidFill>
                  <a:prstClr val="black"/>
                </a:solidFill>
              </a:rPr>
              <a:t> </a:t>
            </a:r>
            <a:r>
              <a:rPr lang="en-US" sz="2000" b="1" dirty="0" err="1">
                <a:solidFill>
                  <a:prstClr val="black"/>
                </a:solidFill>
              </a:rPr>
              <a:t>Polarma</a:t>
            </a:r>
            <a:r>
              <a:rPr lang="en-US" sz="2000" b="1" dirty="0">
                <a:solidFill>
                  <a:prstClr val="black"/>
                </a:solidFill>
              </a:rPr>
              <a:t> </a:t>
            </a:r>
            <a:r>
              <a:rPr lang="en-US" sz="2000" dirty="0" err="1">
                <a:solidFill>
                  <a:prstClr val="black"/>
                </a:solidFill>
              </a:rPr>
              <a:t>denir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514" y="2336919"/>
            <a:ext cx="7424787" cy="3651755"/>
          </a:xfrm>
          <a:prstGeom prst="rect">
            <a:avLst/>
          </a:prstGeom>
        </p:spPr>
      </p:pic>
      <p:sp>
        <p:nvSpPr>
          <p:cNvPr id="4" name="TextBox 3"/>
          <p:cNvSpPr txBox="1"/>
          <p:nvPr/>
        </p:nvSpPr>
        <p:spPr>
          <a:xfrm>
            <a:off x="1790163" y="5988674"/>
            <a:ext cx="9620519"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1.19 </a:t>
            </a:r>
            <a:r>
              <a:rPr lang="en-US" dirty="0">
                <a:solidFill>
                  <a:prstClr val="black"/>
                </a:solidFill>
              </a:rPr>
              <a:t> </a:t>
            </a:r>
            <a:r>
              <a:rPr lang="en-US" dirty="0" err="1">
                <a:solidFill>
                  <a:prstClr val="black"/>
                </a:solidFill>
              </a:rPr>
              <a:t>Doğru</a:t>
            </a:r>
            <a:r>
              <a:rPr lang="en-US" dirty="0">
                <a:solidFill>
                  <a:prstClr val="black"/>
                </a:solidFill>
              </a:rPr>
              <a:t> </a:t>
            </a:r>
            <a:r>
              <a:rPr lang="en-US" dirty="0" err="1">
                <a:solidFill>
                  <a:prstClr val="black"/>
                </a:solidFill>
              </a:rPr>
              <a:t>polarlanmış</a:t>
            </a:r>
            <a:r>
              <a:rPr lang="en-US" dirty="0">
                <a:solidFill>
                  <a:prstClr val="black"/>
                </a:solidFill>
              </a:rPr>
              <a:t> 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1597822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975" y="244699"/>
            <a:ext cx="10431887" cy="738664"/>
          </a:xfrm>
          <a:prstGeom prst="rect">
            <a:avLst/>
          </a:prstGeom>
          <a:noFill/>
        </p:spPr>
        <p:txBody>
          <a:bodyPr wrap="square" rtlCol="0">
            <a:spAutoFit/>
          </a:bodyPr>
          <a:lstStyle/>
          <a:p>
            <a:r>
              <a:rPr lang="en-US" sz="2400" b="1" dirty="0">
                <a:solidFill>
                  <a:prstClr val="black"/>
                </a:solidFill>
              </a:rPr>
              <a:t>PN </a:t>
            </a:r>
            <a:r>
              <a:rPr lang="en-US" sz="2400" b="1" dirty="0" err="1">
                <a:solidFill>
                  <a:prstClr val="black"/>
                </a:solidFill>
              </a:rPr>
              <a:t>Bağlantısının</a:t>
            </a:r>
            <a:r>
              <a:rPr lang="en-US" sz="2400" b="1" dirty="0">
                <a:solidFill>
                  <a:prstClr val="black"/>
                </a:solidFill>
              </a:rPr>
              <a:t> </a:t>
            </a:r>
            <a:r>
              <a:rPr lang="en-US" sz="2400" b="1" dirty="0" err="1">
                <a:solidFill>
                  <a:prstClr val="black"/>
                </a:solidFill>
              </a:rPr>
              <a:t>Yalıtkanlığı</a:t>
            </a:r>
            <a:r>
              <a:rPr lang="en-US" sz="2400" b="1" dirty="0">
                <a:solidFill>
                  <a:prstClr val="black"/>
                </a:solidFill>
              </a:rPr>
              <a:t>; </a:t>
            </a:r>
            <a:r>
              <a:rPr lang="en-US" sz="2400" b="1" dirty="0" err="1">
                <a:solidFill>
                  <a:prstClr val="black"/>
                </a:solidFill>
              </a:rPr>
              <a:t>Ters</a:t>
            </a:r>
            <a:r>
              <a:rPr lang="en-US" sz="2400" b="1" dirty="0">
                <a:solidFill>
                  <a:prstClr val="black"/>
                </a:solidFill>
              </a:rPr>
              <a:t> </a:t>
            </a:r>
            <a:r>
              <a:rPr lang="en-US" sz="2400" b="1" dirty="0" err="1">
                <a:solidFill>
                  <a:prstClr val="black"/>
                </a:solidFill>
              </a:rPr>
              <a:t>Polarma</a:t>
            </a:r>
            <a:r>
              <a:rPr lang="en-US" sz="2400" b="1" dirty="0">
                <a:solidFill>
                  <a:prstClr val="black"/>
                </a:solidFill>
              </a:rPr>
              <a:t> </a:t>
            </a:r>
            <a:r>
              <a:rPr lang="en-US" dirty="0">
                <a:solidFill>
                  <a:prstClr val="black"/>
                </a:solidFill>
              </a:rPr>
              <a:t/>
            </a:r>
            <a:br>
              <a:rPr lang="en-US" dirty="0">
                <a:solidFill>
                  <a:prstClr val="black"/>
                </a:solidFill>
              </a:rPr>
            </a:br>
            <a:endParaRPr lang="tr-TR" dirty="0">
              <a:solidFill>
                <a:prstClr val="black"/>
              </a:solidFill>
            </a:endParaRPr>
          </a:p>
        </p:txBody>
      </p:sp>
      <p:grpSp>
        <p:nvGrpSpPr>
          <p:cNvPr id="4" name="Group 1"/>
          <p:cNvGrpSpPr>
            <a:grpSpLocks/>
          </p:cNvGrpSpPr>
          <p:nvPr/>
        </p:nvGrpSpPr>
        <p:grpSpPr bwMode="auto">
          <a:xfrm>
            <a:off x="440856" y="3309871"/>
            <a:ext cx="5522062" cy="3152077"/>
            <a:chOff x="2880" y="1444"/>
            <a:chExt cx="6480" cy="4460"/>
          </a:xfrm>
        </p:grpSpPr>
        <p:sp>
          <p:nvSpPr>
            <p:cNvPr id="5" name="Text Box 65"/>
            <p:cNvSpPr txBox="1">
              <a:spLocks noChangeArrowheads="1"/>
            </p:cNvSpPr>
            <p:nvPr/>
          </p:nvSpPr>
          <p:spPr bwMode="auto">
            <a:xfrm>
              <a:off x="5841" y="1444"/>
              <a:ext cx="864" cy="52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tr-TR" altLang="tr-TR" sz="1000" b="1" smtClean="0">
                  <a:solidFill>
                    <a:prstClr val="black"/>
                  </a:solidFill>
                  <a:latin typeface="Arial" panose="020B0604020202020204" pitchFamily="34" charset="0"/>
                  <a:cs typeface="Times New Roman" panose="02020603050405020304" pitchFamily="18" charset="0"/>
                </a:rPr>
                <a:t>V</a:t>
              </a:r>
              <a:r>
                <a:rPr lang="tr-TR" altLang="tr-TR" sz="1000" b="1" baseline="-30000" smtClean="0">
                  <a:solidFill>
                    <a:prstClr val="black"/>
                  </a:solidFill>
                  <a:latin typeface="Arial" panose="020B0604020202020204" pitchFamily="34" charset="0"/>
                  <a:cs typeface="Times New Roman" panose="02020603050405020304" pitchFamily="18" charset="0"/>
                </a:rPr>
                <a:t>D</a:t>
              </a:r>
              <a:endParaRPr lang="en-US" altLang="tr-TR" sz="1000" b="1" smtClean="0">
                <a:solidFill>
                  <a:prstClr val="black"/>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sp>
          <p:nvSpPr>
            <p:cNvPr id="6" name="Rectangle 64"/>
            <p:cNvSpPr>
              <a:spLocks noChangeArrowheads="1"/>
            </p:cNvSpPr>
            <p:nvPr/>
          </p:nvSpPr>
          <p:spPr bwMode="auto">
            <a:xfrm>
              <a:off x="3477" y="2383"/>
              <a:ext cx="4378" cy="1557"/>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Text Box 63"/>
            <p:cNvSpPr txBox="1">
              <a:spLocks noChangeArrowheads="1"/>
            </p:cNvSpPr>
            <p:nvPr/>
          </p:nvSpPr>
          <p:spPr bwMode="auto">
            <a:xfrm>
              <a:off x="3521" y="2016"/>
              <a:ext cx="1510" cy="33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tr-TR" sz="1000" b="1" smtClean="0">
                  <a:solidFill>
                    <a:prstClr val="black"/>
                  </a:solidFill>
                  <a:latin typeface="Arial" panose="020B0604020202020204" pitchFamily="34" charset="0"/>
                  <a:cs typeface="Times New Roman" panose="02020603050405020304" pitchFamily="18" charset="0"/>
                </a:rPr>
                <a:t>P </a:t>
              </a: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grpSp>
          <p:nvGrpSpPr>
            <p:cNvPr id="8" name="Group 58"/>
            <p:cNvGrpSpPr>
              <a:grpSpLocks/>
            </p:cNvGrpSpPr>
            <p:nvPr/>
          </p:nvGrpSpPr>
          <p:grpSpPr bwMode="auto">
            <a:xfrm>
              <a:off x="3576" y="3665"/>
              <a:ext cx="311" cy="223"/>
              <a:chOff x="4230" y="10057"/>
              <a:chExt cx="900" cy="720"/>
            </a:xfrm>
          </p:grpSpPr>
          <p:sp>
            <p:nvSpPr>
              <p:cNvPr id="65" name="Oval 62"/>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66" name="Group 59"/>
              <p:cNvGrpSpPr>
                <a:grpSpLocks/>
              </p:cNvGrpSpPr>
              <p:nvPr/>
            </p:nvGrpSpPr>
            <p:grpSpPr bwMode="auto">
              <a:xfrm>
                <a:off x="4410" y="10237"/>
                <a:ext cx="540" cy="360"/>
                <a:chOff x="4410" y="10237"/>
                <a:chExt cx="540" cy="360"/>
              </a:xfrm>
            </p:grpSpPr>
            <p:sp>
              <p:nvSpPr>
                <p:cNvPr id="67" name="Line 61"/>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8" name="Line 60"/>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9" name="Group 53"/>
            <p:cNvGrpSpPr>
              <a:grpSpLocks/>
            </p:cNvGrpSpPr>
            <p:nvPr/>
          </p:nvGrpSpPr>
          <p:grpSpPr bwMode="auto">
            <a:xfrm>
              <a:off x="3576" y="2932"/>
              <a:ext cx="311" cy="222"/>
              <a:chOff x="4230" y="10057"/>
              <a:chExt cx="900" cy="720"/>
            </a:xfrm>
          </p:grpSpPr>
          <p:sp>
            <p:nvSpPr>
              <p:cNvPr id="61" name="Oval 57"/>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62" name="Group 54"/>
              <p:cNvGrpSpPr>
                <a:grpSpLocks/>
              </p:cNvGrpSpPr>
              <p:nvPr/>
            </p:nvGrpSpPr>
            <p:grpSpPr bwMode="auto">
              <a:xfrm>
                <a:off x="4410" y="10237"/>
                <a:ext cx="540" cy="360"/>
                <a:chOff x="4410" y="10237"/>
                <a:chExt cx="540" cy="360"/>
              </a:xfrm>
            </p:grpSpPr>
            <p:sp>
              <p:nvSpPr>
                <p:cNvPr id="63" name="Line 56"/>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4" name="Line 55"/>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0" name="Group 48"/>
            <p:cNvGrpSpPr>
              <a:grpSpLocks/>
            </p:cNvGrpSpPr>
            <p:nvPr/>
          </p:nvGrpSpPr>
          <p:grpSpPr bwMode="auto">
            <a:xfrm>
              <a:off x="3576" y="3299"/>
              <a:ext cx="311" cy="222"/>
              <a:chOff x="4230" y="10057"/>
              <a:chExt cx="900" cy="720"/>
            </a:xfrm>
          </p:grpSpPr>
          <p:sp>
            <p:nvSpPr>
              <p:cNvPr id="57" name="Oval 52"/>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58" name="Group 49"/>
              <p:cNvGrpSpPr>
                <a:grpSpLocks/>
              </p:cNvGrpSpPr>
              <p:nvPr/>
            </p:nvGrpSpPr>
            <p:grpSpPr bwMode="auto">
              <a:xfrm>
                <a:off x="4410" y="10237"/>
                <a:ext cx="540" cy="360"/>
                <a:chOff x="4410" y="10237"/>
                <a:chExt cx="540" cy="360"/>
              </a:xfrm>
            </p:grpSpPr>
            <p:sp>
              <p:nvSpPr>
                <p:cNvPr id="59" name="Line 51"/>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0" name="Line 50"/>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1" name="Group 43"/>
            <p:cNvGrpSpPr>
              <a:grpSpLocks/>
            </p:cNvGrpSpPr>
            <p:nvPr/>
          </p:nvGrpSpPr>
          <p:grpSpPr bwMode="auto">
            <a:xfrm>
              <a:off x="3576" y="2474"/>
              <a:ext cx="311" cy="223"/>
              <a:chOff x="4230" y="10057"/>
              <a:chExt cx="900" cy="720"/>
            </a:xfrm>
          </p:grpSpPr>
          <p:sp>
            <p:nvSpPr>
              <p:cNvPr id="53" name="Oval 47"/>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54" name="Group 44"/>
              <p:cNvGrpSpPr>
                <a:grpSpLocks/>
              </p:cNvGrpSpPr>
              <p:nvPr/>
            </p:nvGrpSpPr>
            <p:grpSpPr bwMode="auto">
              <a:xfrm>
                <a:off x="4410" y="10237"/>
                <a:ext cx="540" cy="360"/>
                <a:chOff x="4410" y="10237"/>
                <a:chExt cx="540" cy="360"/>
              </a:xfrm>
            </p:grpSpPr>
            <p:sp>
              <p:nvSpPr>
                <p:cNvPr id="55" name="Line 46"/>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6" name="Line 45"/>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2" name="Group 40"/>
            <p:cNvGrpSpPr>
              <a:grpSpLocks/>
            </p:cNvGrpSpPr>
            <p:nvPr/>
          </p:nvGrpSpPr>
          <p:grpSpPr bwMode="auto">
            <a:xfrm>
              <a:off x="7457" y="3665"/>
              <a:ext cx="310" cy="223"/>
              <a:chOff x="6624" y="14256"/>
              <a:chExt cx="540" cy="360"/>
            </a:xfrm>
          </p:grpSpPr>
          <p:sp>
            <p:nvSpPr>
              <p:cNvPr id="51" name="Oval 42"/>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2" name="Line 41"/>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3" name="Group 37"/>
            <p:cNvGrpSpPr>
              <a:grpSpLocks/>
            </p:cNvGrpSpPr>
            <p:nvPr/>
          </p:nvGrpSpPr>
          <p:grpSpPr bwMode="auto">
            <a:xfrm>
              <a:off x="7457" y="2474"/>
              <a:ext cx="310" cy="223"/>
              <a:chOff x="6624" y="14256"/>
              <a:chExt cx="540" cy="360"/>
            </a:xfrm>
          </p:grpSpPr>
          <p:sp>
            <p:nvSpPr>
              <p:cNvPr id="49" name="Oval 39"/>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0" name="Line 38"/>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4" name="Group 34"/>
            <p:cNvGrpSpPr>
              <a:grpSpLocks/>
            </p:cNvGrpSpPr>
            <p:nvPr/>
          </p:nvGrpSpPr>
          <p:grpSpPr bwMode="auto">
            <a:xfrm>
              <a:off x="7457" y="2932"/>
              <a:ext cx="310" cy="223"/>
              <a:chOff x="6624" y="14256"/>
              <a:chExt cx="540" cy="360"/>
            </a:xfrm>
          </p:grpSpPr>
          <p:sp>
            <p:nvSpPr>
              <p:cNvPr id="47" name="Oval 36"/>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8" name="Line 35"/>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5" name="Group 31"/>
            <p:cNvGrpSpPr>
              <a:grpSpLocks/>
            </p:cNvGrpSpPr>
            <p:nvPr/>
          </p:nvGrpSpPr>
          <p:grpSpPr bwMode="auto">
            <a:xfrm>
              <a:off x="7457" y="3299"/>
              <a:ext cx="310" cy="222"/>
              <a:chOff x="6624" y="14256"/>
              <a:chExt cx="540" cy="360"/>
            </a:xfrm>
          </p:grpSpPr>
          <p:sp>
            <p:nvSpPr>
              <p:cNvPr id="45" name="Oval 33"/>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6" name="Line 32"/>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sp>
          <p:nvSpPr>
            <p:cNvPr id="16" name="Text Box 30"/>
            <p:cNvSpPr txBox="1">
              <a:spLocks noChangeArrowheads="1"/>
            </p:cNvSpPr>
            <p:nvPr/>
          </p:nvSpPr>
          <p:spPr bwMode="auto">
            <a:xfrm>
              <a:off x="6362" y="2016"/>
              <a:ext cx="1498" cy="33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US" altLang="tr-TR" sz="1000" b="1" smtClean="0">
                  <a:solidFill>
                    <a:prstClr val="black"/>
                  </a:solidFill>
                  <a:latin typeface="Arial" panose="020B0604020202020204" pitchFamily="34" charset="0"/>
                  <a:cs typeface="Times New Roman" panose="02020603050405020304" pitchFamily="18" charset="0"/>
                </a:rPr>
                <a:t>N </a:t>
              </a: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sp>
          <p:nvSpPr>
            <p:cNvPr id="17" name="Line 29"/>
            <p:cNvSpPr>
              <a:spLocks noChangeShapeType="1"/>
            </p:cNvSpPr>
            <p:nvPr/>
          </p:nvSpPr>
          <p:spPr bwMode="auto">
            <a:xfrm>
              <a:off x="2880" y="3207"/>
              <a:ext cx="59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8" name="Line 28"/>
            <p:cNvSpPr>
              <a:spLocks noChangeShapeType="1"/>
            </p:cNvSpPr>
            <p:nvPr/>
          </p:nvSpPr>
          <p:spPr bwMode="auto">
            <a:xfrm>
              <a:off x="5666" y="2383"/>
              <a:ext cx="0" cy="155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9" name="Line 27"/>
            <p:cNvSpPr>
              <a:spLocks noChangeShapeType="1"/>
            </p:cNvSpPr>
            <p:nvPr/>
          </p:nvSpPr>
          <p:spPr bwMode="auto">
            <a:xfrm>
              <a:off x="4032" y="2448"/>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0" name="Line 26"/>
            <p:cNvSpPr>
              <a:spLocks noChangeShapeType="1"/>
            </p:cNvSpPr>
            <p:nvPr/>
          </p:nvSpPr>
          <p:spPr bwMode="auto">
            <a:xfrm>
              <a:off x="7344" y="2448"/>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1" name="Line 25"/>
            <p:cNvSpPr>
              <a:spLocks noChangeShapeType="1"/>
            </p:cNvSpPr>
            <p:nvPr/>
          </p:nvSpPr>
          <p:spPr bwMode="auto">
            <a:xfrm>
              <a:off x="5472" y="1728"/>
              <a:ext cx="0" cy="2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22" name="Group 20"/>
            <p:cNvGrpSpPr>
              <a:grpSpLocks/>
            </p:cNvGrpSpPr>
            <p:nvPr/>
          </p:nvGrpSpPr>
          <p:grpSpPr bwMode="auto">
            <a:xfrm>
              <a:off x="8208" y="3744"/>
              <a:ext cx="1152" cy="1008"/>
              <a:chOff x="9360" y="3888"/>
              <a:chExt cx="1152" cy="1008"/>
            </a:xfrm>
          </p:grpSpPr>
          <p:sp>
            <p:nvSpPr>
              <p:cNvPr id="41" name="Rectangle 24"/>
              <p:cNvSpPr>
                <a:spLocks noChangeArrowheads="1"/>
              </p:cNvSpPr>
              <p:nvPr/>
            </p:nvSpPr>
            <p:spPr bwMode="auto">
              <a:xfrm>
                <a:off x="9360" y="3888"/>
                <a:ext cx="1152" cy="1008"/>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2" name="Freeform 23"/>
              <p:cNvSpPr>
                <a:spLocks/>
              </p:cNvSpPr>
              <p:nvPr/>
            </p:nvSpPr>
            <p:spPr bwMode="auto">
              <a:xfrm>
                <a:off x="9504" y="4032"/>
                <a:ext cx="864" cy="288"/>
              </a:xfrm>
              <a:custGeom>
                <a:avLst/>
                <a:gdLst>
                  <a:gd name="T0" fmla="*/ 0 w 720"/>
                  <a:gd name="T1" fmla="*/ 312 h 312"/>
                  <a:gd name="T2" fmla="*/ 144 w 720"/>
                  <a:gd name="T3" fmla="*/ 168 h 312"/>
                  <a:gd name="T4" fmla="*/ 432 w 720"/>
                  <a:gd name="T5" fmla="*/ 24 h 312"/>
                  <a:gd name="T6" fmla="*/ 720 w 720"/>
                  <a:gd name="T7" fmla="*/ 312 h 312"/>
                </a:gdLst>
                <a:ahLst/>
                <a:cxnLst>
                  <a:cxn ang="0">
                    <a:pos x="T0" y="T1"/>
                  </a:cxn>
                  <a:cxn ang="0">
                    <a:pos x="T2" y="T3"/>
                  </a:cxn>
                  <a:cxn ang="0">
                    <a:pos x="T4" y="T5"/>
                  </a:cxn>
                  <a:cxn ang="0">
                    <a:pos x="T6" y="T7"/>
                  </a:cxn>
                </a:cxnLst>
                <a:rect l="0" t="0" r="r" b="b"/>
                <a:pathLst>
                  <a:path w="720" h="312">
                    <a:moveTo>
                      <a:pt x="0" y="312"/>
                    </a:moveTo>
                    <a:cubicBezTo>
                      <a:pt x="36" y="264"/>
                      <a:pt x="72" y="216"/>
                      <a:pt x="144" y="168"/>
                    </a:cubicBezTo>
                    <a:cubicBezTo>
                      <a:pt x="216" y="120"/>
                      <a:pt x="336" y="0"/>
                      <a:pt x="432" y="24"/>
                    </a:cubicBezTo>
                    <a:cubicBezTo>
                      <a:pt x="528" y="48"/>
                      <a:pt x="624" y="180"/>
                      <a:pt x="720" y="312"/>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3" name="Line 22"/>
              <p:cNvSpPr>
                <a:spLocks noChangeShapeType="1"/>
              </p:cNvSpPr>
              <p:nvPr/>
            </p:nvSpPr>
            <p:spPr bwMode="auto">
              <a:xfrm flipH="1" flipV="1">
                <a:off x="9504" y="4176"/>
                <a:ext cx="432" cy="288"/>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4" name="Text Box 21"/>
              <p:cNvSpPr txBox="1">
                <a:spLocks noChangeArrowheads="1"/>
              </p:cNvSpPr>
              <p:nvPr/>
            </p:nvSpPr>
            <p:spPr bwMode="auto">
              <a:xfrm>
                <a:off x="9504" y="4464"/>
                <a:ext cx="864" cy="288"/>
              </a:xfrm>
              <a:prstGeom prst="rect">
                <a:avLst/>
              </a:prstGeom>
              <a:solidFill>
                <a:srgbClr val="FFFFFF"/>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tr-TR" altLang="tr-TR" sz="1100" smtClean="0">
                    <a:solidFill>
                      <a:prstClr val="black"/>
                    </a:solidFill>
                  </a:rPr>
                  <a:t>  </a:t>
                </a:r>
                <a:r>
                  <a:rPr lang="tr-TR" altLang="tr-TR" smtClean="0">
                    <a:solidFill>
                      <a:prstClr val="black"/>
                    </a:solidFill>
                    <a:latin typeface="Arial" panose="020B0604020202020204" pitchFamily="34" charset="0"/>
                  </a:rPr>
                  <a:t>DC  A</a:t>
                </a:r>
              </a:p>
            </p:txBody>
          </p:sp>
        </p:grpSp>
        <p:sp>
          <p:nvSpPr>
            <p:cNvPr id="23" name="Line 19"/>
            <p:cNvSpPr>
              <a:spLocks noChangeShapeType="1"/>
            </p:cNvSpPr>
            <p:nvPr/>
          </p:nvSpPr>
          <p:spPr bwMode="auto">
            <a:xfrm>
              <a:off x="7920" y="3168"/>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4" name="Line 18"/>
            <p:cNvSpPr>
              <a:spLocks noChangeShapeType="1"/>
            </p:cNvSpPr>
            <p:nvPr/>
          </p:nvSpPr>
          <p:spPr bwMode="auto">
            <a:xfrm>
              <a:off x="8784" y="3168"/>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5" name="Line 17"/>
            <p:cNvSpPr>
              <a:spLocks noChangeShapeType="1"/>
            </p:cNvSpPr>
            <p:nvPr/>
          </p:nvSpPr>
          <p:spPr bwMode="auto">
            <a:xfrm>
              <a:off x="8784" y="475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6" name="Line 16"/>
            <p:cNvSpPr>
              <a:spLocks noChangeShapeType="1"/>
            </p:cNvSpPr>
            <p:nvPr/>
          </p:nvSpPr>
          <p:spPr bwMode="auto">
            <a:xfrm flipH="1">
              <a:off x="5904" y="5328"/>
              <a:ext cx="2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7" name="Line 15"/>
            <p:cNvSpPr>
              <a:spLocks noChangeShapeType="1"/>
            </p:cNvSpPr>
            <p:nvPr/>
          </p:nvSpPr>
          <p:spPr bwMode="auto">
            <a:xfrm>
              <a:off x="5760" y="5184"/>
              <a:ext cx="0" cy="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8" name="Line 14"/>
            <p:cNvSpPr>
              <a:spLocks noChangeShapeType="1"/>
            </p:cNvSpPr>
            <p:nvPr/>
          </p:nvSpPr>
          <p:spPr bwMode="auto">
            <a:xfrm>
              <a:off x="5904" y="5040"/>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9" name="Line 13"/>
            <p:cNvSpPr>
              <a:spLocks noChangeShapeType="1"/>
            </p:cNvSpPr>
            <p:nvPr/>
          </p:nvSpPr>
          <p:spPr bwMode="auto">
            <a:xfrm>
              <a:off x="2880" y="3168"/>
              <a:ext cx="0" cy="21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0" name="Line 12"/>
            <p:cNvSpPr>
              <a:spLocks noChangeShapeType="1"/>
            </p:cNvSpPr>
            <p:nvPr/>
          </p:nvSpPr>
          <p:spPr bwMode="auto">
            <a:xfrm flipH="1">
              <a:off x="2880" y="5328"/>
              <a:ext cx="2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1" name="Text Box 11"/>
            <p:cNvSpPr txBox="1">
              <a:spLocks noChangeArrowheads="1"/>
            </p:cNvSpPr>
            <p:nvPr/>
          </p:nvSpPr>
          <p:spPr bwMode="auto">
            <a:xfrm>
              <a:off x="6048" y="5472"/>
              <a:ext cx="57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E</a:t>
              </a:r>
              <a:endParaRPr lang="tr-TR" altLang="tr-TR" smtClean="0">
                <a:solidFill>
                  <a:prstClr val="black"/>
                </a:solidFill>
                <a:latin typeface="Arial" panose="020B0604020202020204" pitchFamily="34" charset="0"/>
              </a:endParaRPr>
            </a:p>
          </p:txBody>
        </p:sp>
        <p:sp>
          <p:nvSpPr>
            <p:cNvPr id="32" name="Text Box 10"/>
            <p:cNvSpPr txBox="1">
              <a:spLocks noChangeArrowheads="1"/>
            </p:cNvSpPr>
            <p:nvPr/>
          </p:nvSpPr>
          <p:spPr bwMode="auto">
            <a:xfrm>
              <a:off x="3456" y="5472"/>
              <a:ext cx="100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E &gt; 0V</a:t>
              </a:r>
              <a:endParaRPr lang="tr-TR" altLang="tr-TR" smtClean="0">
                <a:solidFill>
                  <a:prstClr val="black"/>
                </a:solidFill>
                <a:latin typeface="Arial" panose="020B0604020202020204" pitchFamily="34" charset="0"/>
              </a:endParaRPr>
            </a:p>
          </p:txBody>
        </p:sp>
        <p:sp>
          <p:nvSpPr>
            <p:cNvPr id="33" name="Line 9"/>
            <p:cNvSpPr>
              <a:spLocks noChangeShapeType="1"/>
            </p:cNvSpPr>
            <p:nvPr/>
          </p:nvSpPr>
          <p:spPr bwMode="auto">
            <a:xfrm flipH="1">
              <a:off x="4032" y="1872"/>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4" name="Line 8"/>
            <p:cNvSpPr>
              <a:spLocks noChangeShapeType="1"/>
            </p:cNvSpPr>
            <p:nvPr/>
          </p:nvSpPr>
          <p:spPr bwMode="auto">
            <a:xfrm>
              <a:off x="4032" y="187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5" name="Line 7"/>
            <p:cNvSpPr>
              <a:spLocks noChangeShapeType="1"/>
            </p:cNvSpPr>
            <p:nvPr/>
          </p:nvSpPr>
          <p:spPr bwMode="auto">
            <a:xfrm>
              <a:off x="5616" y="1584"/>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6" name="Line 6"/>
            <p:cNvSpPr>
              <a:spLocks noChangeShapeType="1"/>
            </p:cNvSpPr>
            <p:nvPr/>
          </p:nvSpPr>
          <p:spPr bwMode="auto">
            <a:xfrm>
              <a:off x="5616" y="1872"/>
              <a:ext cx="172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7" name="Line 5"/>
            <p:cNvSpPr>
              <a:spLocks noChangeShapeType="1"/>
            </p:cNvSpPr>
            <p:nvPr/>
          </p:nvSpPr>
          <p:spPr bwMode="auto">
            <a:xfrm>
              <a:off x="7344" y="187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8" name="Text Box 4"/>
            <p:cNvSpPr txBox="1">
              <a:spLocks noChangeArrowheads="1"/>
            </p:cNvSpPr>
            <p:nvPr/>
          </p:nvSpPr>
          <p:spPr bwMode="auto">
            <a:xfrm>
              <a:off x="4176" y="4029"/>
              <a:ext cx="316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Genişleyen  nötr  bölge</a:t>
              </a:r>
              <a:endParaRPr lang="tr-TR" altLang="tr-TR" smtClean="0">
                <a:solidFill>
                  <a:prstClr val="black"/>
                </a:solidFill>
                <a:latin typeface="Arial" panose="020B0604020202020204" pitchFamily="34" charset="0"/>
              </a:endParaRPr>
            </a:p>
          </p:txBody>
        </p:sp>
        <p:sp>
          <p:nvSpPr>
            <p:cNvPr id="39" name="Line 3"/>
            <p:cNvSpPr>
              <a:spLocks noChangeShapeType="1"/>
            </p:cNvSpPr>
            <p:nvPr/>
          </p:nvSpPr>
          <p:spPr bwMode="auto">
            <a:xfrm>
              <a:off x="6768" y="4464"/>
              <a:ext cx="57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0" name="Line 2"/>
            <p:cNvSpPr>
              <a:spLocks noChangeShapeType="1"/>
            </p:cNvSpPr>
            <p:nvPr/>
          </p:nvSpPr>
          <p:spPr bwMode="auto">
            <a:xfrm flipH="1">
              <a:off x="4032" y="4464"/>
              <a:ext cx="57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sp>
        <p:nvSpPr>
          <p:cNvPr id="70" name="TextBox 69"/>
          <p:cNvSpPr txBox="1"/>
          <p:nvPr/>
        </p:nvSpPr>
        <p:spPr>
          <a:xfrm>
            <a:off x="283335" y="759854"/>
            <a:ext cx="11281893" cy="2831544"/>
          </a:xfrm>
          <a:prstGeom prst="rect">
            <a:avLst/>
          </a:prstGeom>
          <a:noFill/>
        </p:spPr>
        <p:txBody>
          <a:bodyPr wrap="square" rtlCol="0">
            <a:spAutoFit/>
          </a:bodyPr>
          <a:lstStyle/>
          <a:p>
            <a:r>
              <a:rPr lang="en-US" sz="2000" dirty="0">
                <a:solidFill>
                  <a:prstClr val="black"/>
                </a:solidFill>
              </a:rPr>
              <a:t> </a:t>
            </a:r>
            <a:r>
              <a:rPr lang="en-US" sz="2000" dirty="0" err="1" smtClean="0">
                <a:solidFill>
                  <a:prstClr val="black"/>
                </a:solidFill>
              </a:rPr>
              <a:t>Şekil</a:t>
            </a:r>
            <a:r>
              <a:rPr lang="en-US" sz="2000" dirty="0" smtClean="0">
                <a:solidFill>
                  <a:prstClr val="black"/>
                </a:solidFill>
              </a:rPr>
              <a:t> </a:t>
            </a:r>
            <a:r>
              <a:rPr lang="en-US" sz="2000" dirty="0">
                <a:solidFill>
                  <a:prstClr val="black"/>
                </a:solidFill>
              </a:rPr>
              <a:t>1.20 de </a:t>
            </a:r>
            <a:r>
              <a:rPr lang="en-US" sz="2000" dirty="0" err="1">
                <a:solidFill>
                  <a:prstClr val="black"/>
                </a:solidFill>
              </a:rPr>
              <a:t>gösterilen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polarlanmış</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bağlantıdan</a:t>
            </a:r>
            <a:r>
              <a:rPr lang="en-US" sz="2000" dirty="0">
                <a:solidFill>
                  <a:prstClr val="black"/>
                </a:solidFill>
              </a:rPr>
              <a:t> </a:t>
            </a:r>
            <a:r>
              <a:rPr lang="en-US" sz="2000" dirty="0" err="1">
                <a:solidFill>
                  <a:prstClr val="black"/>
                </a:solidFill>
              </a:rPr>
              <a:t>farkı</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devreye</a:t>
            </a:r>
            <a:r>
              <a:rPr lang="en-US" sz="2000" dirty="0">
                <a:solidFill>
                  <a:prstClr val="black"/>
                </a:solidFill>
              </a:rPr>
              <a:t> </a:t>
            </a:r>
            <a:r>
              <a:rPr lang="en-US" sz="2000" dirty="0" err="1">
                <a:solidFill>
                  <a:prstClr val="black"/>
                </a:solidFill>
              </a:rPr>
              <a:t>uygulanan</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terminallerinin</a:t>
            </a:r>
            <a:r>
              <a:rPr lang="en-US" sz="2000" dirty="0">
                <a:solidFill>
                  <a:prstClr val="black"/>
                </a:solidFill>
              </a:rPr>
              <a:t> </a:t>
            </a:r>
            <a:r>
              <a:rPr lang="en-US" sz="2000" dirty="0" err="1">
                <a:solidFill>
                  <a:prstClr val="black"/>
                </a:solidFill>
              </a:rPr>
              <a:t>bağlanmasıdır</a:t>
            </a:r>
            <a:r>
              <a:rPr lang="en-US" sz="2000" dirty="0">
                <a:solidFill>
                  <a:prstClr val="black"/>
                </a:solidFill>
              </a:rPr>
              <a:t>. </a:t>
            </a:r>
            <a:r>
              <a:rPr lang="en-US" sz="2000" dirty="0" err="1">
                <a:solidFill>
                  <a:prstClr val="black"/>
                </a:solidFill>
              </a:rPr>
              <a:t>Başlangıçta</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sıfır</a:t>
            </a:r>
            <a:r>
              <a:rPr lang="en-US" sz="2000" dirty="0">
                <a:solidFill>
                  <a:prstClr val="black"/>
                </a:solidFill>
              </a:rPr>
              <a:t> volt </a:t>
            </a:r>
            <a:r>
              <a:rPr lang="en-US" sz="2000" dirty="0" err="1">
                <a:solidFill>
                  <a:prstClr val="black"/>
                </a:solidFill>
              </a:rPr>
              <a:t>olmasından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devreden</a:t>
            </a:r>
            <a:r>
              <a:rPr lang="en-US" sz="2000" dirty="0">
                <a:solidFill>
                  <a:prstClr val="black"/>
                </a:solidFill>
              </a:rPr>
              <a:t> </a:t>
            </a:r>
            <a:r>
              <a:rPr lang="en-US" sz="2000" dirty="0" err="1">
                <a:solidFill>
                  <a:prstClr val="black"/>
                </a:solidFill>
              </a:rPr>
              <a:t>herhangi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akmaz</a:t>
            </a:r>
            <a:r>
              <a:rPr lang="en-US" sz="2000" dirty="0">
                <a:solidFill>
                  <a:prstClr val="black"/>
                </a:solidFill>
              </a:rPr>
              <a:t>. </a:t>
            </a:r>
            <a:r>
              <a:rPr lang="en-US" sz="2000" dirty="0" err="1">
                <a:solidFill>
                  <a:prstClr val="black"/>
                </a:solidFill>
              </a:rPr>
              <a:t>Şimdi</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arttıralım</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oyuklar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terminalinden</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elektronlarla</a:t>
            </a:r>
            <a:r>
              <a:rPr lang="en-US" sz="2000" dirty="0">
                <a:solidFill>
                  <a:prstClr val="black"/>
                </a:solidFill>
              </a:rPr>
              <a:t> </a:t>
            </a:r>
            <a:r>
              <a:rPr lang="en-US" sz="2000" dirty="0" err="1">
                <a:solidFill>
                  <a:prstClr val="black"/>
                </a:solidFill>
              </a:rPr>
              <a:t>birleşir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iyona</a:t>
            </a:r>
            <a:r>
              <a:rPr lang="en-US" sz="2000" dirty="0">
                <a:solidFill>
                  <a:prstClr val="black"/>
                </a:solidFill>
              </a:rPr>
              <a:t> </a:t>
            </a:r>
            <a:r>
              <a:rPr lang="en-US" sz="2000" dirty="0" err="1">
                <a:solidFill>
                  <a:prstClr val="black"/>
                </a:solidFill>
              </a:rPr>
              <a:t>dönüşür</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terminalinden</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oyuklarla</a:t>
            </a:r>
            <a:r>
              <a:rPr lang="en-US" sz="2000" dirty="0">
                <a:solidFill>
                  <a:prstClr val="black"/>
                </a:solidFill>
              </a:rPr>
              <a:t> </a:t>
            </a:r>
            <a:r>
              <a:rPr lang="en-US" sz="2000" dirty="0" err="1">
                <a:solidFill>
                  <a:prstClr val="black"/>
                </a:solidFill>
              </a:rPr>
              <a:t>birleşerek</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iyona</a:t>
            </a:r>
            <a:r>
              <a:rPr lang="en-US" sz="2000" dirty="0">
                <a:solidFill>
                  <a:prstClr val="black"/>
                </a:solidFill>
              </a:rPr>
              <a:t> </a:t>
            </a:r>
            <a:r>
              <a:rPr lang="en-US" sz="2000" dirty="0" err="1">
                <a:solidFill>
                  <a:prstClr val="black"/>
                </a:solidFill>
              </a:rPr>
              <a:t>dönüşür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dirty="0" err="1">
                <a:solidFill>
                  <a:prstClr val="black"/>
                </a:solidFill>
              </a:rPr>
              <a:t>arasındaki</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daha</a:t>
            </a:r>
            <a:r>
              <a:rPr lang="en-US" sz="2000" dirty="0">
                <a:solidFill>
                  <a:prstClr val="black"/>
                </a:solidFill>
              </a:rPr>
              <a:t> da </a:t>
            </a:r>
            <a:r>
              <a:rPr lang="en-US" sz="2000" dirty="0" err="1">
                <a:solidFill>
                  <a:prstClr val="black"/>
                </a:solidFill>
              </a:rPr>
              <a:t>büyür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ampermetreden</a:t>
            </a:r>
            <a:r>
              <a:rPr lang="en-US" sz="2000" dirty="0">
                <a:solidFill>
                  <a:prstClr val="black"/>
                </a:solidFill>
              </a:rPr>
              <a:t> </a:t>
            </a:r>
            <a:r>
              <a:rPr lang="en-US" sz="2000" dirty="0" err="1">
                <a:solidFill>
                  <a:prstClr val="black"/>
                </a:solidFill>
              </a:rPr>
              <a:t>hiç</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akmadığı</a:t>
            </a:r>
            <a:r>
              <a:rPr lang="en-US" sz="2000" dirty="0">
                <a:solidFill>
                  <a:prstClr val="black"/>
                </a:solidFill>
              </a:rPr>
              <a:t> </a:t>
            </a:r>
            <a:r>
              <a:rPr lang="en-US" sz="2000" dirty="0" err="1">
                <a:solidFill>
                  <a:prstClr val="black"/>
                </a:solidFill>
              </a:rPr>
              <a:t>görülür</a:t>
            </a:r>
            <a:r>
              <a:rPr lang="en-US" sz="2000" dirty="0">
                <a:solidFill>
                  <a:prstClr val="black"/>
                </a:solidFill>
              </a:rPr>
              <a:t>. Bu </a:t>
            </a:r>
            <a:r>
              <a:rPr lang="en-US" sz="2000" dirty="0" err="1">
                <a:solidFill>
                  <a:prstClr val="black"/>
                </a:solidFill>
              </a:rPr>
              <a:t>şekildeki</a:t>
            </a:r>
            <a:r>
              <a:rPr lang="en-US" sz="2000" dirty="0">
                <a:solidFill>
                  <a:prstClr val="black"/>
                </a:solidFill>
              </a:rPr>
              <a:t> </a:t>
            </a:r>
            <a:r>
              <a:rPr lang="en-US" sz="2000" dirty="0" err="1">
                <a:solidFill>
                  <a:prstClr val="black"/>
                </a:solidFill>
              </a:rPr>
              <a:t>bağlantıya</a:t>
            </a:r>
            <a:r>
              <a:rPr lang="en-US" sz="2000" dirty="0">
                <a:solidFill>
                  <a:prstClr val="black"/>
                </a:solidFill>
              </a:rPr>
              <a:t> </a:t>
            </a:r>
            <a:r>
              <a:rPr lang="en-US" sz="2000" b="1" dirty="0" err="1">
                <a:solidFill>
                  <a:prstClr val="black"/>
                </a:solidFill>
              </a:rPr>
              <a:t>Ters</a:t>
            </a:r>
            <a:r>
              <a:rPr lang="en-US" sz="2000" b="1" dirty="0">
                <a:solidFill>
                  <a:prstClr val="black"/>
                </a:solidFill>
              </a:rPr>
              <a:t> </a:t>
            </a:r>
            <a:r>
              <a:rPr lang="en-US" sz="2000" b="1" dirty="0" err="1">
                <a:solidFill>
                  <a:prstClr val="black"/>
                </a:solidFill>
              </a:rPr>
              <a:t>Polarma</a:t>
            </a:r>
            <a:r>
              <a:rPr lang="en-US" sz="2000" dirty="0">
                <a:solidFill>
                  <a:prstClr val="black"/>
                </a:solidFill>
              </a:rPr>
              <a:t> </a:t>
            </a:r>
            <a:r>
              <a:rPr lang="en-US" sz="2000" dirty="0" err="1">
                <a:solidFill>
                  <a:prstClr val="black"/>
                </a:solidFill>
              </a:rPr>
              <a:t>denir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sp>
        <p:nvSpPr>
          <p:cNvPr id="71" name="TextBox 70"/>
          <p:cNvSpPr txBox="1"/>
          <p:nvPr/>
        </p:nvSpPr>
        <p:spPr>
          <a:xfrm>
            <a:off x="5705341" y="5851321"/>
            <a:ext cx="6078828"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1.20 </a:t>
            </a:r>
            <a:r>
              <a:rPr lang="en-US" dirty="0" err="1">
                <a:solidFill>
                  <a:prstClr val="black"/>
                </a:solidFill>
              </a:rPr>
              <a:t>Ters</a:t>
            </a:r>
            <a:r>
              <a:rPr lang="en-US" dirty="0">
                <a:solidFill>
                  <a:prstClr val="black"/>
                </a:solidFill>
              </a:rPr>
              <a:t> </a:t>
            </a:r>
            <a:r>
              <a:rPr lang="en-US" dirty="0" err="1">
                <a:solidFill>
                  <a:prstClr val="black"/>
                </a:solidFill>
              </a:rPr>
              <a:t>polarlanmış</a:t>
            </a:r>
            <a:r>
              <a:rPr lang="en-US" dirty="0">
                <a:solidFill>
                  <a:prstClr val="black"/>
                </a:solidFill>
              </a:rPr>
              <a:t> </a:t>
            </a:r>
            <a:r>
              <a:rPr lang="en-US" b="1" dirty="0">
                <a:solidFill>
                  <a:prstClr val="black"/>
                </a:solidFill>
              </a:rPr>
              <a:t>PN</a:t>
            </a:r>
            <a:r>
              <a:rPr lang="en-US" dirty="0">
                <a:solidFill>
                  <a:prstClr val="black"/>
                </a:solidFill>
              </a:rPr>
              <a:t>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3279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İçerik Yer Tutucusu"/>
          <p:cNvSpPr>
            <a:spLocks noGrp="1"/>
          </p:cNvSpPr>
          <p:nvPr>
            <p:ph sz="quarter" idx="1"/>
          </p:nvPr>
        </p:nvSpPr>
        <p:spPr>
          <a:xfrm>
            <a:off x="1860764" y="178991"/>
            <a:ext cx="7715250" cy="2354262"/>
          </a:xfrm>
        </p:spPr>
        <p:txBody>
          <a:bodyPr>
            <a:noAutofit/>
          </a:bodyPr>
          <a:lstStyle/>
          <a:p>
            <a:pPr eaLnBrk="1" hangingPunct="1"/>
            <a:r>
              <a:rPr lang="tr-TR" altLang="tr-TR" sz="2400" dirty="0"/>
              <a:t>Nötronların elektriksel ve kimyasal etkileşimlerde işlevi (etkisi) yoktur.</a:t>
            </a:r>
          </a:p>
          <a:p>
            <a:pPr eaLnBrk="1" hangingPunct="1"/>
            <a:r>
              <a:rPr lang="pl-PL" altLang="tr-TR" sz="2400" dirty="0"/>
              <a:t>Atomdaki elektronlar K, L, M, N, O, P, Q kabuklarında</a:t>
            </a:r>
            <a:r>
              <a:rPr lang="tr-TR" altLang="tr-TR" sz="2400" dirty="0"/>
              <a:t> dağılmıştırlar.  Sırasıyla en içteki kabukta en fazla 2, ikinci kabukta en fazla 8, üçüncü kabukta en fazla 18, dördüncü kabukta en fazla 32 elektron bulunur.  </a:t>
            </a:r>
          </a:p>
          <a:p>
            <a:pPr eaLnBrk="1" hangingPunct="1"/>
            <a:r>
              <a:rPr lang="tr-TR" altLang="tr-TR" sz="2400" dirty="0"/>
              <a:t>Örneğin, elektrik iletiminde sıklıkla kullanılan 29 elektrona sahip bakır atomun 29.  elektron tek başına dönmektedir. </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88" y="3214689"/>
            <a:ext cx="2463468" cy="24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6016626"/>
            <a:ext cx="20875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1" y="5988051"/>
            <a:ext cx="4175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6381750"/>
            <a:ext cx="21605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313" y="6372226"/>
            <a:ext cx="381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6365875"/>
            <a:ext cx="16383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657" y="3214689"/>
            <a:ext cx="20224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10 Dikdörtgen"/>
          <p:cNvSpPr>
            <a:spLocks noChangeArrowheads="1"/>
          </p:cNvSpPr>
          <p:nvPr/>
        </p:nvSpPr>
        <p:spPr bwMode="auto">
          <a:xfrm>
            <a:off x="2435687" y="5211764"/>
            <a:ext cx="1776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tr-TR" altLang="tr-TR" sz="1800" dirty="0"/>
              <a:t>29 elektronlu Cu</a:t>
            </a:r>
          </a:p>
        </p:txBody>
      </p:sp>
      <p:sp>
        <p:nvSpPr>
          <p:cNvPr id="21516" name="11 Dikdörtgen"/>
          <p:cNvSpPr>
            <a:spLocks noChangeArrowheads="1"/>
          </p:cNvSpPr>
          <p:nvPr/>
        </p:nvSpPr>
        <p:spPr bwMode="auto">
          <a:xfrm>
            <a:off x="8743950" y="4117163"/>
            <a:ext cx="177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tr-TR" altLang="tr-TR" sz="1800" dirty="0"/>
              <a:t>11 elektronlu Na</a:t>
            </a:r>
          </a:p>
        </p:txBody>
      </p:sp>
    </p:spTree>
    <p:extLst>
      <p:ext uri="{BB962C8B-B14F-4D97-AF65-F5344CB8AC3E}">
        <p14:creationId xmlns:p14="http://schemas.microsoft.com/office/powerpoint/2010/main" val="363677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752" y="543641"/>
            <a:ext cx="10715222" cy="1323439"/>
          </a:xfrm>
          <a:prstGeom prst="rect">
            <a:avLst/>
          </a:prstGeom>
          <a:noFill/>
        </p:spPr>
        <p:txBody>
          <a:bodyPr wrap="square" rtlCol="0">
            <a:spAutoFit/>
          </a:bodyPr>
          <a:lstStyle/>
          <a:p>
            <a:pPr algn="just"/>
            <a:r>
              <a:rPr lang="en-US" sz="2000" dirty="0" err="1">
                <a:solidFill>
                  <a:prstClr val="black"/>
                </a:solidFill>
              </a:rPr>
              <a:t>Daha</a:t>
            </a:r>
            <a:r>
              <a:rPr lang="en-US" sz="2000" dirty="0">
                <a:solidFill>
                  <a:prstClr val="black"/>
                </a:solidFill>
              </a:rPr>
              <a:t> </a:t>
            </a:r>
            <a:r>
              <a:rPr lang="en-US" sz="2000" dirty="0" err="1">
                <a:solidFill>
                  <a:prstClr val="black"/>
                </a:solidFill>
              </a:rPr>
              <a:t>önce</a:t>
            </a:r>
            <a:r>
              <a:rPr lang="en-US" sz="2000" dirty="0">
                <a:solidFill>
                  <a:prstClr val="black"/>
                </a:solidFill>
              </a:rPr>
              <a:t> </a:t>
            </a:r>
            <a:r>
              <a:rPr lang="en-US" sz="2000" dirty="0" err="1">
                <a:solidFill>
                  <a:prstClr val="black"/>
                </a:solidFill>
              </a:rPr>
              <a:t>anlattığımız</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iletkenleri</a:t>
            </a:r>
            <a:r>
              <a:rPr lang="en-US" sz="2000" dirty="0">
                <a:solidFill>
                  <a:prstClr val="black"/>
                </a:solidFill>
              </a:rPr>
              <a:t> </a:t>
            </a:r>
            <a:r>
              <a:rPr lang="en-US" sz="2000" dirty="0" err="1">
                <a:solidFill>
                  <a:prstClr val="black"/>
                </a:solidFill>
              </a:rPr>
              <a:t>saf</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yapmak</a:t>
            </a:r>
            <a:r>
              <a:rPr lang="en-US" sz="2000" dirty="0">
                <a:solidFill>
                  <a:prstClr val="black"/>
                </a:solidFill>
              </a:rPr>
              <a:t> </a:t>
            </a:r>
            <a:r>
              <a:rPr lang="en-US" sz="2000" dirty="0" err="1">
                <a:solidFill>
                  <a:prstClr val="black"/>
                </a:solidFill>
              </a:rPr>
              <a:t>mümkün</a:t>
            </a:r>
            <a:r>
              <a:rPr lang="en-US" sz="2000" dirty="0">
                <a:solidFill>
                  <a:prstClr val="black"/>
                </a:solidFill>
              </a:rPr>
              <a:t> </a:t>
            </a:r>
            <a:r>
              <a:rPr lang="en-US" sz="2000" dirty="0" err="1">
                <a:solidFill>
                  <a:prstClr val="black"/>
                </a:solidFill>
              </a:rPr>
              <a:t>değildir</a:t>
            </a:r>
            <a:r>
              <a:rPr lang="en-US" sz="2000" dirty="0">
                <a:solidFill>
                  <a:prstClr val="black"/>
                </a:solidFill>
              </a:rPr>
              <a:t>. Bu </a:t>
            </a:r>
            <a:r>
              <a:rPr lang="en-US" sz="2000" dirty="0" err="1">
                <a:solidFill>
                  <a:prstClr val="black"/>
                </a:solidFill>
              </a:rPr>
              <a:t>nedenle</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polarlamada</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mikroamper</a:t>
            </a:r>
            <a:r>
              <a:rPr lang="en-US" sz="2000" dirty="0">
                <a:solidFill>
                  <a:prstClr val="black"/>
                </a:solidFill>
              </a:rPr>
              <a:t> </a:t>
            </a:r>
            <a:r>
              <a:rPr lang="en-US" sz="2000" dirty="0" err="1">
                <a:solidFill>
                  <a:prstClr val="black"/>
                </a:solidFill>
              </a:rPr>
              <a:t>seviyelerinde</a:t>
            </a:r>
            <a:r>
              <a:rPr lang="en-US" sz="2000" dirty="0">
                <a:solidFill>
                  <a:prstClr val="black"/>
                </a:solidFill>
              </a:rPr>
              <a:t> de </a:t>
            </a:r>
            <a:r>
              <a:rPr lang="en-US" sz="2000" dirty="0" err="1">
                <a:solidFill>
                  <a:prstClr val="black"/>
                </a:solidFill>
              </a:rPr>
              <a:t>olsa</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akar</a:t>
            </a:r>
            <a:r>
              <a:rPr lang="en-US" sz="2000" dirty="0">
                <a:solidFill>
                  <a:prstClr val="black"/>
                </a:solidFill>
              </a:rPr>
              <a:t>. Bu </a:t>
            </a:r>
            <a:r>
              <a:rPr lang="en-US" sz="2000" dirty="0" err="1">
                <a:solidFill>
                  <a:prstClr val="black"/>
                </a:solidFill>
              </a:rPr>
              <a:t>akıma</a:t>
            </a:r>
            <a:r>
              <a:rPr lang="en-US" sz="2000" dirty="0">
                <a:solidFill>
                  <a:prstClr val="black"/>
                </a:solidFill>
              </a:rPr>
              <a:t> </a:t>
            </a:r>
            <a:r>
              <a:rPr lang="en-US" sz="2000" b="1" dirty="0" err="1">
                <a:solidFill>
                  <a:prstClr val="black"/>
                </a:solidFill>
              </a:rPr>
              <a:t>sızıntı</a:t>
            </a:r>
            <a:r>
              <a:rPr lang="en-US" sz="2000" b="1" dirty="0">
                <a:solidFill>
                  <a:prstClr val="black"/>
                </a:solidFill>
              </a:rPr>
              <a:t> </a:t>
            </a:r>
            <a:r>
              <a:rPr lang="en-US" sz="2000" b="1" dirty="0" err="1">
                <a:solidFill>
                  <a:prstClr val="black"/>
                </a:solidFill>
              </a:rPr>
              <a:t>akımı</a:t>
            </a:r>
            <a:r>
              <a:rPr lang="en-US" sz="2000" dirty="0">
                <a:solidFill>
                  <a:prstClr val="black"/>
                </a:solidFill>
              </a:rPr>
              <a:t> </a:t>
            </a:r>
            <a:r>
              <a:rPr lang="en-US" sz="2000" dirty="0" err="1">
                <a:solidFill>
                  <a:prstClr val="black"/>
                </a:solidFill>
              </a:rPr>
              <a:t>denir</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a:t>
            </a:r>
            <a:r>
              <a:rPr lang="en-US" sz="2000" dirty="0">
                <a:solidFill>
                  <a:prstClr val="black"/>
                </a:solidFill>
              </a:rPr>
              <a:t> </a:t>
            </a:r>
            <a:r>
              <a:rPr lang="en-US" sz="2000" dirty="0" err="1">
                <a:solidFill>
                  <a:prstClr val="black"/>
                </a:solidFill>
              </a:rPr>
              <a:t>sıcaklığın</a:t>
            </a:r>
            <a:r>
              <a:rPr lang="en-US" sz="2000" dirty="0">
                <a:solidFill>
                  <a:prstClr val="black"/>
                </a:solidFill>
              </a:rPr>
              <a:t> </a:t>
            </a:r>
            <a:r>
              <a:rPr lang="en-US" sz="2000" dirty="0" err="1">
                <a:solidFill>
                  <a:prstClr val="black"/>
                </a:solidFill>
              </a:rPr>
              <a:t>artması</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artacağı</a:t>
            </a:r>
            <a:r>
              <a:rPr lang="en-US" sz="2000" dirty="0">
                <a:solidFill>
                  <a:prstClr val="black"/>
                </a:solidFill>
              </a:rPr>
              <a:t> </a:t>
            </a:r>
            <a:r>
              <a:rPr lang="en-US" sz="2000" dirty="0" err="1">
                <a:solidFill>
                  <a:prstClr val="black"/>
                </a:solidFill>
              </a:rPr>
              <a:t>için</a:t>
            </a:r>
            <a:r>
              <a:rPr lang="en-US" sz="2000" dirty="0">
                <a:solidFill>
                  <a:prstClr val="black"/>
                </a:solidFill>
              </a:rPr>
              <a:t> PN </a:t>
            </a:r>
            <a:r>
              <a:rPr lang="en-US" sz="2000" dirty="0" err="1">
                <a:solidFill>
                  <a:prstClr val="black"/>
                </a:solidFill>
              </a:rPr>
              <a:t>bağlantıda</a:t>
            </a:r>
            <a:r>
              <a:rPr lang="en-US" sz="2000" dirty="0">
                <a:solidFill>
                  <a:prstClr val="black"/>
                </a:solidFill>
              </a:rPr>
              <a:t> </a:t>
            </a:r>
            <a:r>
              <a:rPr lang="en-US" sz="2000" b="1" dirty="0" err="1">
                <a:solidFill>
                  <a:prstClr val="black"/>
                </a:solidFill>
              </a:rPr>
              <a:t>sızıntı</a:t>
            </a:r>
            <a:r>
              <a:rPr lang="en-US" sz="2000" b="1" dirty="0">
                <a:solidFill>
                  <a:prstClr val="black"/>
                </a:solidFill>
              </a:rPr>
              <a:t> </a:t>
            </a:r>
            <a:r>
              <a:rPr lang="en-US" sz="2000" b="1" dirty="0" err="1">
                <a:solidFill>
                  <a:prstClr val="black"/>
                </a:solidFill>
              </a:rPr>
              <a:t>akımı</a:t>
            </a:r>
            <a:r>
              <a:rPr lang="en-US" sz="2000" dirty="0">
                <a:solidFill>
                  <a:prstClr val="black"/>
                </a:solidFill>
              </a:rPr>
              <a:t>, </a:t>
            </a:r>
            <a:r>
              <a:rPr lang="en-US" sz="2000" b="1" dirty="0" err="1">
                <a:solidFill>
                  <a:prstClr val="black"/>
                </a:solidFill>
              </a:rPr>
              <a:t>sıcaklığın</a:t>
            </a:r>
            <a:r>
              <a:rPr lang="en-US" sz="2000" b="1" dirty="0">
                <a:solidFill>
                  <a:prstClr val="black"/>
                </a:solidFill>
              </a:rPr>
              <a:t> </a:t>
            </a:r>
            <a:r>
              <a:rPr lang="en-US" sz="2000" b="1" dirty="0" err="1">
                <a:solidFill>
                  <a:prstClr val="black"/>
                </a:solidFill>
              </a:rPr>
              <a:t>artması</a:t>
            </a:r>
            <a:r>
              <a:rPr lang="en-US" sz="2000" b="1" dirty="0">
                <a:solidFill>
                  <a:prstClr val="black"/>
                </a:solidFill>
              </a:rPr>
              <a:t> </a:t>
            </a:r>
            <a:r>
              <a:rPr lang="en-US" sz="2000" b="1" dirty="0" err="1">
                <a:solidFill>
                  <a:prstClr val="black"/>
                </a:solidFill>
              </a:rPr>
              <a:t>ile</a:t>
            </a:r>
            <a:r>
              <a:rPr lang="en-US" sz="2000" b="1" dirty="0">
                <a:solidFill>
                  <a:prstClr val="black"/>
                </a:solidFill>
              </a:rPr>
              <a:t> </a:t>
            </a:r>
            <a:r>
              <a:rPr lang="en-US" sz="2000" b="1" dirty="0" err="1">
                <a:solidFill>
                  <a:prstClr val="black"/>
                </a:solidFill>
              </a:rPr>
              <a:t>artar</a:t>
            </a:r>
            <a:r>
              <a:rPr lang="en-US" sz="2000" dirty="0">
                <a:solidFill>
                  <a:prstClr val="black"/>
                </a:solidFill>
              </a:rPr>
              <a:t>. </a:t>
            </a:r>
            <a:endParaRPr lang="tr-TR" sz="2000" dirty="0">
              <a:solidFill>
                <a:prstClr val="black"/>
              </a:solidFill>
            </a:endParaRPr>
          </a:p>
        </p:txBody>
      </p:sp>
      <p:sp>
        <p:nvSpPr>
          <p:cNvPr id="4" name="Rectangle 2"/>
          <p:cNvSpPr>
            <a:spLocks noChangeArrowheads="1"/>
          </p:cNvSpPr>
          <p:nvPr/>
        </p:nvSpPr>
        <p:spPr bwMode="auto">
          <a:xfrm>
            <a:off x="717752" y="2486558"/>
            <a:ext cx="27460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tr-TR" sz="2400" dirty="0" err="1" smtClean="0">
                <a:solidFill>
                  <a:prstClr val="black"/>
                </a:solidFill>
                <a:ea typeface="Times New Roman" panose="02020603050405020304" pitchFamily="18" charset="0"/>
                <a:cs typeface="Arial" panose="020B0604020202020204" pitchFamily="34" charset="0"/>
              </a:rPr>
              <a:t>Özetleyecek</a:t>
            </a:r>
            <a:r>
              <a:rPr lang="en-US" altLang="tr-TR" sz="2400" dirty="0" smtClean="0">
                <a:solidFill>
                  <a:prstClr val="black"/>
                </a:solidFill>
                <a:ea typeface="Times New Roman" panose="02020603050405020304" pitchFamily="18" charset="0"/>
                <a:cs typeface="Arial" panose="020B0604020202020204" pitchFamily="34" charset="0"/>
              </a:rPr>
              <a:t> </a:t>
            </a:r>
            <a:r>
              <a:rPr lang="en-US" altLang="tr-TR" sz="2400" dirty="0" err="1" smtClean="0">
                <a:solidFill>
                  <a:prstClr val="black"/>
                </a:solidFill>
                <a:ea typeface="Times New Roman" panose="02020603050405020304" pitchFamily="18" charset="0"/>
                <a:cs typeface="Arial" panose="020B0604020202020204" pitchFamily="34" charset="0"/>
              </a:rPr>
              <a:t>olursak</a:t>
            </a:r>
            <a:r>
              <a:rPr lang="en-US" altLang="tr-TR" sz="2400" dirty="0" smtClean="0">
                <a:solidFill>
                  <a:prstClr val="black"/>
                </a:solidFill>
                <a:ea typeface="Times New Roman" panose="02020603050405020304" pitchFamily="18" charset="0"/>
                <a:cs typeface="Arial" panose="020B0604020202020204" pitchFamily="34" charset="0"/>
              </a:rPr>
              <a:t>;</a:t>
            </a:r>
            <a:endParaRPr lang="tr-TR" altLang="tr-TR" sz="2400" dirty="0" smtClean="0">
              <a:solidFill>
                <a:prstClr val="black"/>
              </a:solidFill>
            </a:endParaRPr>
          </a:p>
          <a:p>
            <a:pPr eaLnBrk="0" fontAlgn="base" hangingPunct="0">
              <a:spcBef>
                <a:spcPct val="0"/>
              </a:spcBef>
              <a:spcAft>
                <a:spcPct val="0"/>
              </a:spcAft>
            </a:pPr>
            <a:endParaRPr lang="tr-TR" altLang="tr-TR" dirty="0" smtClean="0">
              <a:solidFill>
                <a:prstClr val="black"/>
              </a:solidFill>
              <a:latin typeface="Arial" panose="020B0604020202020204" pitchFamily="34" charset="0"/>
            </a:endParaRPr>
          </a:p>
        </p:txBody>
      </p:sp>
      <p:sp>
        <p:nvSpPr>
          <p:cNvPr id="5" name="Text Box 1"/>
          <p:cNvSpPr txBox="1">
            <a:spLocks noChangeArrowheads="1"/>
          </p:cNvSpPr>
          <p:nvPr/>
        </p:nvSpPr>
        <p:spPr bwMode="auto">
          <a:xfrm>
            <a:off x="717752" y="3551104"/>
            <a:ext cx="9366406" cy="19610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sz="2000" b="1" i="1" dirty="0" smtClean="0">
                <a:solidFill>
                  <a:prstClr val="black"/>
                </a:solidFill>
                <a:ea typeface="Times New Roman" panose="02020603050405020304" pitchFamily="18" charset="0"/>
                <a:cs typeface="Arial" panose="020B0604020202020204" pitchFamily="34" charset="0"/>
              </a:rPr>
              <a:t>PN </a:t>
            </a:r>
            <a:r>
              <a:rPr lang="en-US" altLang="tr-TR" sz="2000" b="1" i="1" dirty="0" err="1" smtClean="0">
                <a:solidFill>
                  <a:prstClr val="black"/>
                </a:solidFill>
                <a:ea typeface="Times New Roman" panose="02020603050405020304" pitchFamily="18" charset="0"/>
                <a:cs typeface="Arial" panose="020B0604020202020204" pitchFamily="34" charset="0"/>
              </a:rPr>
              <a:t>bağlantıda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doğru</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için</a:t>
            </a:r>
            <a:r>
              <a:rPr lang="en-US" altLang="tr-TR" sz="2000" b="1" i="1" dirty="0" smtClean="0">
                <a:solidFill>
                  <a:prstClr val="black"/>
                </a:solidFill>
                <a:ea typeface="Times New Roman" panose="02020603050405020304" pitchFamily="18" charset="0"/>
                <a:cs typeface="Arial" panose="020B0604020202020204" pitchFamily="34" charset="0"/>
              </a:rPr>
              <a:t> P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pozitif</a:t>
            </a:r>
            <a:r>
              <a:rPr lang="en-US" altLang="tr-TR" sz="2000" b="1" i="1" dirty="0" smtClean="0">
                <a:solidFill>
                  <a:prstClr val="black"/>
                </a:solidFill>
                <a:ea typeface="Times New Roman" panose="02020603050405020304" pitchFamily="18" charset="0"/>
                <a:cs typeface="Arial" panose="020B0604020202020204" pitchFamily="34" charset="0"/>
              </a:rPr>
              <a:t>, N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negatif</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gerilim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verilir</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Doğru</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da PN  </a:t>
            </a:r>
            <a:r>
              <a:rPr lang="en-US" altLang="tr-TR" sz="2000" b="1" i="1" dirty="0" err="1" smtClean="0">
                <a:solidFill>
                  <a:prstClr val="black"/>
                </a:solidFill>
                <a:ea typeface="Times New Roman" panose="02020603050405020304" pitchFamily="18" charset="0"/>
                <a:cs typeface="Arial" panose="020B0604020202020204" pitchFamily="34" charset="0"/>
              </a:rPr>
              <a:t>bağlantıdan</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akım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akar</a:t>
            </a:r>
            <a:r>
              <a:rPr lang="en-US" altLang="tr-TR" sz="2000" b="1" i="1" dirty="0" smtClean="0">
                <a:solidFill>
                  <a:prstClr val="black"/>
                </a:solidFill>
                <a:ea typeface="Times New Roman" panose="02020603050405020304" pitchFamily="18" charset="0"/>
                <a:cs typeface="Arial" panose="020B0604020202020204" pitchFamily="34" charset="0"/>
              </a:rPr>
              <a:t>. </a:t>
            </a:r>
            <a:endParaRPr lang="tr-TR" altLang="tr-TR" sz="2000" dirty="0" smtClean="0">
              <a:solidFill>
                <a:prstClr val="black"/>
              </a:solidFill>
            </a:endParaRPr>
          </a:p>
          <a:p>
            <a:pPr algn="just" eaLnBrk="0" fontAlgn="base" hangingPunct="0">
              <a:spcBef>
                <a:spcPct val="0"/>
              </a:spcBef>
              <a:spcAft>
                <a:spcPct val="0"/>
              </a:spcAft>
            </a:pPr>
            <a:endParaRPr lang="tr-TR" altLang="tr-TR" sz="2000" b="1" i="1" dirty="0" smtClean="0">
              <a:solidFill>
                <a:prstClr val="black"/>
              </a:solidFill>
              <a:ea typeface="Times New Roman" panose="02020603050405020304" pitchFamily="18" charset="0"/>
              <a:cs typeface="Arial" panose="020B0604020202020204" pitchFamily="34" charset="0"/>
            </a:endParaRPr>
          </a:p>
          <a:p>
            <a:pPr algn="just" eaLnBrk="0" fontAlgn="base" hangingPunct="0">
              <a:spcBef>
                <a:spcPct val="0"/>
              </a:spcBef>
              <a:spcAft>
                <a:spcPct val="0"/>
              </a:spcAft>
            </a:pPr>
            <a:r>
              <a:rPr lang="en-US" altLang="tr-TR" sz="2000" b="1" i="1" dirty="0" smtClean="0">
                <a:solidFill>
                  <a:prstClr val="black"/>
                </a:solidFill>
                <a:ea typeface="Times New Roman" panose="02020603050405020304" pitchFamily="18" charset="0"/>
                <a:cs typeface="Arial" panose="020B0604020202020204" pitchFamily="34" charset="0"/>
              </a:rPr>
              <a:t>PN </a:t>
            </a:r>
            <a:r>
              <a:rPr lang="en-US" altLang="tr-TR" sz="2000" b="1" i="1" dirty="0" err="1" smtClean="0">
                <a:solidFill>
                  <a:prstClr val="black"/>
                </a:solidFill>
                <a:ea typeface="Times New Roman" panose="02020603050405020304" pitchFamily="18" charset="0"/>
                <a:cs typeface="Arial" panose="020B0604020202020204" pitchFamily="34" charset="0"/>
              </a:rPr>
              <a:t>bağlantıda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ters</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için</a:t>
            </a:r>
            <a:r>
              <a:rPr lang="en-US" altLang="tr-TR" sz="2000" b="1" i="1" dirty="0" smtClean="0">
                <a:solidFill>
                  <a:prstClr val="black"/>
                </a:solidFill>
                <a:ea typeface="Times New Roman" panose="02020603050405020304" pitchFamily="18" charset="0"/>
                <a:cs typeface="Arial" panose="020B0604020202020204" pitchFamily="34" charset="0"/>
              </a:rPr>
              <a:t> P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negatif</a:t>
            </a:r>
            <a:r>
              <a:rPr lang="en-US" altLang="tr-TR" sz="2000" b="1" i="1" dirty="0" smtClean="0">
                <a:solidFill>
                  <a:prstClr val="black"/>
                </a:solidFill>
                <a:ea typeface="Times New Roman" panose="02020603050405020304" pitchFamily="18" charset="0"/>
                <a:cs typeface="Arial" panose="020B0604020202020204" pitchFamily="34" charset="0"/>
              </a:rPr>
              <a:t>, N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pozitif</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gerilim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verilir</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Ters</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da PN </a:t>
            </a:r>
            <a:r>
              <a:rPr lang="en-US" altLang="tr-TR" sz="2000" b="1" i="1" dirty="0" err="1" smtClean="0">
                <a:solidFill>
                  <a:prstClr val="black"/>
                </a:solidFill>
                <a:ea typeface="Times New Roman" panose="02020603050405020304" pitchFamily="18" charset="0"/>
                <a:cs typeface="Arial" panose="020B0604020202020204" pitchFamily="34" charset="0"/>
              </a:rPr>
              <a:t>bağlantıdan</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akım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akmaz</a:t>
            </a:r>
            <a:r>
              <a:rPr lang="en-US" altLang="tr-TR" sz="2000" b="1" i="1" dirty="0" smtClean="0">
                <a:solidFill>
                  <a:prstClr val="black"/>
                </a:solidFill>
                <a:ea typeface="Times New Roman" panose="02020603050405020304" pitchFamily="18" charset="0"/>
                <a:cs typeface="Arial" panose="020B0604020202020204" pitchFamily="34" charset="0"/>
              </a:rPr>
              <a:t>. </a:t>
            </a:r>
            <a:endParaRPr lang="tr-TR" altLang="tr-TR" sz="2000" dirty="0" smtClean="0">
              <a:solidFill>
                <a:prstClr val="black"/>
              </a:solidFill>
            </a:endParaRPr>
          </a:p>
          <a:p>
            <a:pPr eaLnBrk="0" fontAlgn="base" hangingPunct="0">
              <a:spcBef>
                <a:spcPct val="0"/>
              </a:spcBef>
              <a:spcAft>
                <a:spcPct val="0"/>
              </a:spcAft>
            </a:pPr>
            <a:endParaRPr lang="tr-TR" altLang="tr-TR" sz="2000" dirty="0" smtClean="0">
              <a:solidFill>
                <a:prstClr val="black"/>
              </a:solidFill>
            </a:endParaRPr>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spTree>
    <p:extLst>
      <p:ext uri="{BB962C8B-B14F-4D97-AF65-F5344CB8AC3E}">
        <p14:creationId xmlns:p14="http://schemas.microsoft.com/office/powerpoint/2010/main" val="1030358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283335"/>
            <a:ext cx="4146997" cy="738664"/>
          </a:xfrm>
          <a:prstGeom prst="rect">
            <a:avLst/>
          </a:prstGeom>
          <a:noFill/>
        </p:spPr>
        <p:txBody>
          <a:bodyPr wrap="square" rtlCol="0">
            <a:spAutoFit/>
          </a:bodyPr>
          <a:lstStyle/>
          <a:p>
            <a:r>
              <a:rPr lang="en-US" sz="2400" b="1" dirty="0" err="1">
                <a:solidFill>
                  <a:prstClr val="black"/>
                </a:solidFill>
              </a:rPr>
              <a:t>Diyot</a:t>
            </a:r>
            <a:endParaRPr lang="tr-TR" sz="2400" dirty="0">
              <a:solidFill>
                <a:prstClr val="black"/>
              </a:solidFill>
            </a:endParaRPr>
          </a:p>
          <a:p>
            <a:endParaRPr lang="tr-TR" dirty="0">
              <a:solidFill>
                <a:prstClr val="black"/>
              </a:solidFill>
            </a:endParaRPr>
          </a:p>
        </p:txBody>
      </p:sp>
      <p:sp>
        <p:nvSpPr>
          <p:cNvPr id="3" name="TextBox 2"/>
          <p:cNvSpPr txBox="1"/>
          <p:nvPr/>
        </p:nvSpPr>
        <p:spPr>
          <a:xfrm>
            <a:off x="528034" y="914400"/>
            <a:ext cx="11307651" cy="2985433"/>
          </a:xfrm>
          <a:prstGeom prst="rect">
            <a:avLst/>
          </a:prstGeom>
          <a:noFill/>
        </p:spPr>
        <p:txBody>
          <a:bodyPr wrap="square" rtlCol="0">
            <a:spAutoFit/>
          </a:bodyPr>
          <a:lstStyle/>
          <a:p>
            <a:pPr algn="just"/>
            <a:r>
              <a:rPr lang="en-US" sz="2400" dirty="0" err="1">
                <a:solidFill>
                  <a:prstClr val="black"/>
                </a:solidFill>
              </a:rPr>
              <a:t>Diyot</a:t>
            </a:r>
            <a:r>
              <a:rPr lang="en-US" sz="2400" dirty="0">
                <a:solidFill>
                  <a:prstClr val="black"/>
                </a:solidFill>
              </a:rPr>
              <a:t>, </a:t>
            </a:r>
            <a:r>
              <a:rPr lang="en-US" sz="2400" dirty="0" err="1">
                <a:solidFill>
                  <a:prstClr val="black"/>
                </a:solidFill>
              </a:rPr>
              <a:t>tanım</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elektrik</a:t>
            </a:r>
            <a:r>
              <a:rPr lang="en-US" sz="2400" dirty="0">
                <a:solidFill>
                  <a:prstClr val="black"/>
                </a:solidFill>
              </a:rPr>
              <a:t> </a:t>
            </a:r>
            <a:r>
              <a:rPr lang="en-US" sz="2400" dirty="0" err="1">
                <a:solidFill>
                  <a:prstClr val="black"/>
                </a:solidFill>
              </a:rPr>
              <a:t>akımını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yönde</a:t>
            </a:r>
            <a:r>
              <a:rPr lang="en-US" sz="2400" dirty="0">
                <a:solidFill>
                  <a:prstClr val="black"/>
                </a:solidFill>
              </a:rPr>
              <a:t> </a:t>
            </a:r>
            <a:r>
              <a:rPr lang="en-US" sz="2400" dirty="0" err="1">
                <a:solidFill>
                  <a:prstClr val="black"/>
                </a:solidFill>
              </a:rPr>
              <a:t>geçiren</a:t>
            </a:r>
            <a:r>
              <a:rPr lang="en-US" sz="2400" dirty="0">
                <a:solidFill>
                  <a:prstClr val="black"/>
                </a:solidFill>
              </a:rPr>
              <a:t>, </a:t>
            </a:r>
            <a:r>
              <a:rPr lang="en-US" sz="2400" dirty="0" err="1">
                <a:solidFill>
                  <a:prstClr val="black"/>
                </a:solidFill>
              </a:rPr>
              <a:t>diğer</a:t>
            </a:r>
            <a:r>
              <a:rPr lang="en-US" sz="2400" dirty="0">
                <a:solidFill>
                  <a:prstClr val="black"/>
                </a:solidFill>
              </a:rPr>
              <a:t> </a:t>
            </a:r>
            <a:r>
              <a:rPr lang="en-US" sz="2400" dirty="0" err="1">
                <a:solidFill>
                  <a:prstClr val="black"/>
                </a:solidFill>
              </a:rPr>
              <a:t>yönde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geçirmeyen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elektronik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elemanıdır</a:t>
            </a:r>
            <a:r>
              <a:rPr lang="en-US" sz="2400" dirty="0">
                <a:solidFill>
                  <a:prstClr val="black"/>
                </a:solidFill>
              </a:rPr>
              <a:t>. </a:t>
            </a:r>
            <a:r>
              <a:rPr lang="en-US" sz="2400" dirty="0" err="1">
                <a:solidFill>
                  <a:prstClr val="black"/>
                </a:solidFill>
              </a:rPr>
              <a:t>Diyot</a:t>
            </a:r>
            <a:r>
              <a:rPr lang="en-US" sz="2400" dirty="0">
                <a:solidFill>
                  <a:prstClr val="black"/>
                </a:solidFill>
              </a:rPr>
              <a:t>, PN </a:t>
            </a:r>
            <a:r>
              <a:rPr lang="en-US" sz="2400" dirty="0" err="1">
                <a:solidFill>
                  <a:prstClr val="black"/>
                </a:solidFill>
              </a:rPr>
              <a:t>birleşmesinden</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uygulamaları</a:t>
            </a:r>
            <a:r>
              <a:rPr lang="en-US" sz="2400" dirty="0">
                <a:solidFill>
                  <a:prstClr val="black"/>
                </a:solidFill>
              </a:rPr>
              <a:t> </a:t>
            </a:r>
            <a:r>
              <a:rPr lang="en-US" sz="2400" dirty="0" err="1">
                <a:solidFill>
                  <a:prstClr val="black"/>
                </a:solidFill>
              </a:rPr>
              <a:t>ile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sık</a:t>
            </a:r>
            <a:r>
              <a:rPr lang="en-US" sz="2400" dirty="0">
                <a:solidFill>
                  <a:prstClr val="black"/>
                </a:solidFill>
              </a:rPr>
              <a:t> </a:t>
            </a:r>
            <a:r>
              <a:rPr lang="en-US" sz="2400" dirty="0" err="1">
                <a:solidFill>
                  <a:prstClr val="black"/>
                </a:solidFill>
              </a:rPr>
              <a:t>karşılaşmaktayız</a:t>
            </a:r>
            <a:r>
              <a:rPr lang="en-US" sz="2400" dirty="0">
                <a:solidFill>
                  <a:prstClr val="black"/>
                </a:solidFill>
              </a:rPr>
              <a:t>. </a:t>
            </a:r>
            <a:endParaRPr lang="tr-TR" sz="2400" dirty="0">
              <a:solidFill>
                <a:prstClr val="black"/>
              </a:solidFill>
            </a:endParaRPr>
          </a:p>
          <a:p>
            <a:pPr algn="just"/>
            <a:r>
              <a:rPr lang="en-US" sz="2400" dirty="0" err="1">
                <a:solidFill>
                  <a:prstClr val="black"/>
                </a:solidFill>
              </a:rPr>
              <a:t>Diyot</a:t>
            </a:r>
            <a:r>
              <a:rPr lang="en-US" sz="2400" dirty="0">
                <a:solidFill>
                  <a:prstClr val="black"/>
                </a:solidFill>
              </a:rPr>
              <a:t> </a:t>
            </a:r>
            <a:r>
              <a:rPr lang="en-US" sz="2400" dirty="0" err="1">
                <a:solidFill>
                  <a:prstClr val="black"/>
                </a:solidFill>
              </a:rPr>
              <a:t>biraz</a:t>
            </a:r>
            <a:r>
              <a:rPr lang="en-US" sz="2400" dirty="0">
                <a:solidFill>
                  <a:prstClr val="black"/>
                </a:solidFill>
              </a:rPr>
              <a:t> </a:t>
            </a:r>
            <a:r>
              <a:rPr lang="en-US" sz="2400" dirty="0" err="1">
                <a:solidFill>
                  <a:prstClr val="black"/>
                </a:solidFill>
              </a:rPr>
              <a:t>önce</a:t>
            </a:r>
            <a:r>
              <a:rPr lang="en-US" sz="2400" dirty="0">
                <a:solidFill>
                  <a:prstClr val="black"/>
                </a:solidFill>
              </a:rPr>
              <a:t> de </a:t>
            </a:r>
            <a:r>
              <a:rPr lang="en-US" sz="2400" dirty="0" err="1">
                <a:solidFill>
                  <a:prstClr val="black"/>
                </a:solidFill>
              </a:rPr>
              <a:t>söylediğimiz</a:t>
            </a:r>
            <a:r>
              <a:rPr lang="en-US" sz="2400" dirty="0">
                <a:solidFill>
                  <a:prstClr val="black"/>
                </a:solidFill>
              </a:rPr>
              <a:t> </a:t>
            </a:r>
            <a:r>
              <a:rPr lang="en-US" sz="2400" dirty="0" err="1">
                <a:solidFill>
                  <a:prstClr val="black"/>
                </a:solidFill>
              </a:rPr>
              <a:t>gibi</a:t>
            </a:r>
            <a:r>
              <a:rPr lang="en-US" sz="2400" dirty="0">
                <a:solidFill>
                  <a:prstClr val="black"/>
                </a:solidFill>
              </a:rPr>
              <a:t> </a:t>
            </a:r>
            <a:r>
              <a:rPr lang="en-US" sz="2400" dirty="0" err="1">
                <a:solidFill>
                  <a:prstClr val="black"/>
                </a:solidFill>
              </a:rPr>
              <a:t>bir</a:t>
            </a:r>
            <a:r>
              <a:rPr lang="en-US" sz="2400" dirty="0">
                <a:solidFill>
                  <a:prstClr val="black"/>
                </a:solidFill>
              </a:rPr>
              <a:t> PN </a:t>
            </a:r>
            <a:r>
              <a:rPr lang="en-US" sz="2400" dirty="0" err="1">
                <a:solidFill>
                  <a:prstClr val="black"/>
                </a:solidFill>
              </a:rPr>
              <a:t>bağlantısından</a:t>
            </a:r>
            <a:r>
              <a:rPr lang="en-US" sz="2400" dirty="0">
                <a:solidFill>
                  <a:prstClr val="black"/>
                </a:solidFill>
              </a:rPr>
              <a:t> </a:t>
            </a:r>
            <a:r>
              <a:rPr lang="en-US" sz="2400" dirty="0" err="1">
                <a:solidFill>
                  <a:prstClr val="black"/>
                </a:solidFill>
              </a:rPr>
              <a:t>oluşur</a:t>
            </a:r>
            <a:r>
              <a:rPr lang="en-US" sz="2400" dirty="0">
                <a:solidFill>
                  <a:prstClr val="black"/>
                </a:solidFill>
              </a:rPr>
              <a:t>. </a:t>
            </a:r>
            <a:r>
              <a:rPr lang="en-US" sz="2400" b="1" dirty="0">
                <a:solidFill>
                  <a:prstClr val="black"/>
                </a:solidFill>
              </a:rPr>
              <a:t>P</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iletkenin</a:t>
            </a:r>
            <a:r>
              <a:rPr lang="en-US" sz="2400" dirty="0">
                <a:solidFill>
                  <a:prstClr val="black"/>
                </a:solidFill>
              </a:rPr>
              <a:t> </a:t>
            </a:r>
            <a:r>
              <a:rPr lang="en-US" sz="2400" dirty="0" err="1">
                <a:solidFill>
                  <a:prstClr val="black"/>
                </a:solidFill>
              </a:rPr>
              <a:t>bulunduğu</a:t>
            </a:r>
            <a:r>
              <a:rPr lang="en-US" sz="2400" dirty="0">
                <a:solidFill>
                  <a:prstClr val="black"/>
                </a:solidFill>
              </a:rPr>
              <a:t> </a:t>
            </a:r>
            <a:r>
              <a:rPr lang="en-US" sz="2400" dirty="0" err="1">
                <a:solidFill>
                  <a:prstClr val="black"/>
                </a:solidFill>
              </a:rPr>
              <a:t>alana</a:t>
            </a:r>
            <a:r>
              <a:rPr lang="en-US" sz="2400" dirty="0">
                <a:solidFill>
                  <a:prstClr val="black"/>
                </a:solidFill>
              </a:rPr>
              <a:t> </a:t>
            </a:r>
            <a:r>
              <a:rPr lang="en-US" sz="2400" b="1" dirty="0" err="1">
                <a:solidFill>
                  <a:prstClr val="black"/>
                </a:solidFill>
              </a:rPr>
              <a:t>anot</a:t>
            </a:r>
            <a:r>
              <a:rPr lang="en-US" sz="2400" b="1" dirty="0">
                <a:solidFill>
                  <a:prstClr val="black"/>
                </a:solidFill>
              </a:rPr>
              <a:t> (</a:t>
            </a:r>
            <a:r>
              <a:rPr lang="en-US" sz="2400" dirty="0">
                <a:solidFill>
                  <a:prstClr val="black"/>
                </a:solidFill>
              </a:rPr>
              <a:t>A</a:t>
            </a:r>
            <a:r>
              <a:rPr lang="en-US" sz="2400" b="1" dirty="0">
                <a:solidFill>
                  <a:prstClr val="black"/>
                </a:solidFill>
              </a:rPr>
              <a:t>),</a:t>
            </a:r>
            <a:r>
              <a:rPr lang="en-US" sz="2400" dirty="0">
                <a:solidFill>
                  <a:prstClr val="black"/>
                </a:solidFill>
              </a:rPr>
              <a:t> </a:t>
            </a:r>
            <a:r>
              <a:rPr lang="en-US" sz="2400" b="1" dirty="0">
                <a:solidFill>
                  <a:prstClr val="black"/>
                </a:solidFill>
              </a:rPr>
              <a:t>N</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iletkeninin</a:t>
            </a:r>
            <a:r>
              <a:rPr lang="en-US" sz="2400" dirty="0">
                <a:solidFill>
                  <a:prstClr val="black"/>
                </a:solidFill>
              </a:rPr>
              <a:t> </a:t>
            </a:r>
            <a:r>
              <a:rPr lang="en-US" sz="2400" dirty="0" err="1">
                <a:solidFill>
                  <a:prstClr val="black"/>
                </a:solidFill>
              </a:rPr>
              <a:t>bulunduğu</a:t>
            </a:r>
            <a:r>
              <a:rPr lang="en-US" sz="2400" dirty="0">
                <a:solidFill>
                  <a:prstClr val="black"/>
                </a:solidFill>
              </a:rPr>
              <a:t> </a:t>
            </a:r>
            <a:r>
              <a:rPr lang="en-US" sz="2400" dirty="0" err="1">
                <a:solidFill>
                  <a:prstClr val="black"/>
                </a:solidFill>
              </a:rPr>
              <a:t>alana</a:t>
            </a:r>
            <a:r>
              <a:rPr lang="en-US" sz="2400" dirty="0">
                <a:solidFill>
                  <a:prstClr val="black"/>
                </a:solidFill>
              </a:rPr>
              <a:t> </a:t>
            </a:r>
            <a:r>
              <a:rPr lang="en-US" sz="2400" b="1" dirty="0" err="1">
                <a:solidFill>
                  <a:prstClr val="black"/>
                </a:solidFill>
              </a:rPr>
              <a:t>katot</a:t>
            </a:r>
            <a:r>
              <a:rPr lang="en-US" sz="2400" b="1" dirty="0">
                <a:solidFill>
                  <a:prstClr val="black"/>
                </a:solidFill>
              </a:rPr>
              <a:t> (</a:t>
            </a:r>
            <a:r>
              <a:rPr lang="en-US" sz="2400" dirty="0">
                <a:solidFill>
                  <a:prstClr val="black"/>
                </a:solidFill>
              </a:rPr>
              <a:t>K</a:t>
            </a:r>
            <a:r>
              <a:rPr lang="en-US" sz="2400" b="1" dirty="0">
                <a:solidFill>
                  <a:prstClr val="black"/>
                </a:solidFill>
              </a:rPr>
              <a:t>)</a:t>
            </a:r>
            <a:r>
              <a:rPr lang="en-US" sz="2400" dirty="0">
                <a:solidFill>
                  <a:prstClr val="black"/>
                </a:solidFill>
              </a:rPr>
              <a:t> </a:t>
            </a:r>
            <a:r>
              <a:rPr lang="en-US" sz="2400" dirty="0" err="1">
                <a:solidFill>
                  <a:prstClr val="black"/>
                </a:solidFill>
              </a:rPr>
              <a:t>denir</a:t>
            </a:r>
            <a:r>
              <a:rPr lang="en-US" sz="2400" dirty="0">
                <a:solidFill>
                  <a:prstClr val="black"/>
                </a:solidFill>
              </a:rPr>
              <a:t>. </a:t>
            </a:r>
            <a:r>
              <a:rPr lang="en-US" sz="2400" dirty="0" err="1">
                <a:solidFill>
                  <a:prstClr val="black"/>
                </a:solidFill>
              </a:rPr>
              <a:t>Üzerinden</a:t>
            </a:r>
            <a:r>
              <a:rPr lang="en-US" sz="2400" dirty="0">
                <a:solidFill>
                  <a:prstClr val="black"/>
                </a:solidFill>
              </a:rPr>
              <a:t> </a:t>
            </a:r>
            <a:r>
              <a:rPr lang="en-US" sz="2400" dirty="0" err="1">
                <a:solidFill>
                  <a:prstClr val="black"/>
                </a:solidFill>
              </a:rPr>
              <a:t>geçen</a:t>
            </a:r>
            <a:r>
              <a:rPr lang="en-US" sz="2400" dirty="0">
                <a:solidFill>
                  <a:prstClr val="black"/>
                </a:solidFill>
              </a:rPr>
              <a:t> </a:t>
            </a:r>
            <a:r>
              <a:rPr lang="en-US" sz="2400" dirty="0" err="1">
                <a:solidFill>
                  <a:prstClr val="black"/>
                </a:solidFill>
              </a:rPr>
              <a:t>elektrik</a:t>
            </a:r>
            <a:r>
              <a:rPr lang="en-US" sz="2400" dirty="0">
                <a:solidFill>
                  <a:prstClr val="black"/>
                </a:solidFill>
              </a:rPr>
              <a:t> </a:t>
            </a:r>
            <a:r>
              <a:rPr lang="en-US" sz="2400" dirty="0" err="1">
                <a:solidFill>
                  <a:prstClr val="black"/>
                </a:solidFill>
              </a:rPr>
              <a:t>akımı</a:t>
            </a:r>
            <a:r>
              <a:rPr lang="en-US" sz="2400" dirty="0">
                <a:solidFill>
                  <a:prstClr val="black"/>
                </a:solidFill>
              </a:rPr>
              <a:t> </a:t>
            </a:r>
            <a:r>
              <a:rPr lang="en-US" sz="2400" dirty="0" err="1">
                <a:solidFill>
                  <a:prstClr val="black"/>
                </a:solidFill>
              </a:rPr>
              <a:t>ise</a:t>
            </a:r>
            <a:r>
              <a:rPr lang="en-US" sz="2400" dirty="0">
                <a:solidFill>
                  <a:prstClr val="black"/>
                </a:solidFill>
              </a:rPr>
              <a:t> her </a:t>
            </a:r>
            <a:r>
              <a:rPr lang="en-US" sz="2400" dirty="0" err="1">
                <a:solidFill>
                  <a:prstClr val="black"/>
                </a:solidFill>
              </a:rPr>
              <a:t>zaman</a:t>
            </a:r>
            <a:r>
              <a:rPr lang="en-US" sz="2400" dirty="0">
                <a:solidFill>
                  <a:prstClr val="black"/>
                </a:solidFill>
              </a:rPr>
              <a:t> </a:t>
            </a:r>
            <a:r>
              <a:rPr lang="en-US" sz="2400" dirty="0" err="1">
                <a:solidFill>
                  <a:prstClr val="black"/>
                </a:solidFill>
              </a:rPr>
              <a:t>için</a:t>
            </a:r>
            <a:r>
              <a:rPr lang="en-US" sz="2400" dirty="0">
                <a:solidFill>
                  <a:prstClr val="black"/>
                </a:solidFill>
              </a:rPr>
              <a:t> </a:t>
            </a:r>
            <a:r>
              <a:rPr lang="en-US" sz="2400" dirty="0" err="1">
                <a:solidFill>
                  <a:prstClr val="black"/>
                </a:solidFill>
              </a:rPr>
              <a:t>anottan</a:t>
            </a:r>
            <a:r>
              <a:rPr lang="en-US" sz="2400" dirty="0">
                <a:solidFill>
                  <a:prstClr val="black"/>
                </a:solidFill>
              </a:rPr>
              <a:t> </a:t>
            </a:r>
            <a:r>
              <a:rPr lang="en-US" sz="2400" dirty="0" err="1">
                <a:solidFill>
                  <a:prstClr val="black"/>
                </a:solidFill>
              </a:rPr>
              <a:t>katoda</a:t>
            </a:r>
            <a:r>
              <a:rPr lang="en-US" sz="2400" dirty="0">
                <a:solidFill>
                  <a:prstClr val="black"/>
                </a:solidFill>
              </a:rPr>
              <a:t> </a:t>
            </a:r>
            <a:r>
              <a:rPr lang="en-US" sz="2400" dirty="0" err="1">
                <a:solidFill>
                  <a:prstClr val="black"/>
                </a:solidFill>
              </a:rPr>
              <a:t>doğrudur</a:t>
            </a:r>
            <a:r>
              <a:rPr lang="en-US" sz="2400" dirty="0">
                <a:solidFill>
                  <a:prstClr val="black"/>
                </a:solidFill>
              </a:rPr>
              <a:t>. </a:t>
            </a:r>
            <a:r>
              <a:rPr lang="en-US" sz="2400" dirty="0" err="1">
                <a:solidFill>
                  <a:prstClr val="black"/>
                </a:solidFill>
              </a:rPr>
              <a:t>Şekil</a:t>
            </a:r>
            <a:r>
              <a:rPr lang="en-US" sz="2400" dirty="0">
                <a:solidFill>
                  <a:prstClr val="black"/>
                </a:solidFill>
              </a:rPr>
              <a:t> 1.21 de </a:t>
            </a:r>
            <a:r>
              <a:rPr lang="en-US" sz="2400" dirty="0" err="1">
                <a:solidFill>
                  <a:prstClr val="black"/>
                </a:solidFill>
              </a:rPr>
              <a:t>bir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sembolü</a:t>
            </a:r>
            <a:r>
              <a:rPr lang="en-US" sz="2400" dirty="0">
                <a:solidFill>
                  <a:prstClr val="black"/>
                </a:solidFill>
              </a:rPr>
              <a:t> </a:t>
            </a:r>
            <a:r>
              <a:rPr lang="en-US" sz="2400" dirty="0" err="1">
                <a:solidFill>
                  <a:prstClr val="black"/>
                </a:solidFill>
              </a:rPr>
              <a:t>gösterilmektedir</a:t>
            </a:r>
            <a:r>
              <a:rPr lang="en-US" sz="2400" dirty="0">
                <a:solidFill>
                  <a:prstClr val="black"/>
                </a:solidFill>
              </a:rPr>
              <a:t>.</a:t>
            </a:r>
            <a:endParaRPr lang="tr-TR" sz="2400" dirty="0">
              <a:solidFill>
                <a:prstClr val="black"/>
              </a:solidFill>
            </a:endParaRPr>
          </a:p>
          <a:p>
            <a:pPr algn="just"/>
            <a:endParaRPr lang="tr-TR" sz="20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7" y="3590613"/>
            <a:ext cx="8668002" cy="1462061"/>
          </a:xfrm>
          <a:prstGeom prst="rect">
            <a:avLst/>
          </a:prstGeom>
        </p:spPr>
      </p:pic>
      <p:sp>
        <p:nvSpPr>
          <p:cNvPr id="6" name="TextBox 5"/>
          <p:cNvSpPr txBox="1"/>
          <p:nvPr/>
        </p:nvSpPr>
        <p:spPr>
          <a:xfrm>
            <a:off x="682580" y="5422005"/>
            <a:ext cx="10998557" cy="923330"/>
          </a:xfrm>
          <a:prstGeom prst="rect">
            <a:avLst/>
          </a:prstGeom>
          <a:noFill/>
        </p:spPr>
        <p:txBody>
          <a:bodyPr wrap="square" rtlCol="0">
            <a:spAutoFit/>
          </a:bodyPr>
          <a:lstStyle/>
          <a:p>
            <a:r>
              <a:rPr lang="tr-TR" dirty="0" smtClean="0">
                <a:solidFill>
                  <a:prstClr val="black"/>
                </a:solidFill>
              </a:rPr>
              <a:t>                                  </a:t>
            </a:r>
            <a:r>
              <a:rPr lang="en-US" dirty="0" smtClean="0">
                <a:solidFill>
                  <a:prstClr val="black"/>
                </a:solidFill>
              </a:rPr>
              <a:t>(</a:t>
            </a:r>
            <a:r>
              <a:rPr lang="en-US" dirty="0">
                <a:solidFill>
                  <a:prstClr val="black"/>
                </a:solidFill>
              </a:rPr>
              <a:t>a) </a:t>
            </a:r>
            <a:r>
              <a:rPr lang="en-US" dirty="0" err="1">
                <a:solidFill>
                  <a:prstClr val="black"/>
                </a:solidFill>
              </a:rPr>
              <a:t>Sembol</a:t>
            </a:r>
            <a:r>
              <a:rPr lang="en-US" dirty="0">
                <a:solidFill>
                  <a:prstClr val="black"/>
                </a:solidFill>
              </a:rPr>
              <a:t>					        (b) </a:t>
            </a:r>
            <a:r>
              <a:rPr lang="en-US" dirty="0" err="1">
                <a:solidFill>
                  <a:prstClr val="black"/>
                </a:solidFill>
              </a:rPr>
              <a:t>Fiziki</a:t>
            </a:r>
            <a:r>
              <a:rPr lang="en-US" dirty="0">
                <a:solidFill>
                  <a:prstClr val="black"/>
                </a:solidFill>
              </a:rPr>
              <a:t> </a:t>
            </a:r>
            <a:r>
              <a:rPr lang="en-US" dirty="0" err="1">
                <a:solidFill>
                  <a:prstClr val="black"/>
                </a:solidFill>
              </a:rPr>
              <a:t>yapı</a:t>
            </a:r>
            <a:endParaRPr lang="tr-TR" dirty="0">
              <a:solidFill>
                <a:prstClr val="black"/>
              </a:solidFill>
            </a:endParaRPr>
          </a:p>
          <a:p>
            <a:r>
              <a:rPr lang="tr-TR" b="1" dirty="0" smtClean="0">
                <a:solidFill>
                  <a:prstClr val="black"/>
                </a:solidFill>
              </a:rPr>
              <a:t>					</a:t>
            </a:r>
            <a:r>
              <a:rPr lang="en-US" b="1" dirty="0" err="1" smtClean="0">
                <a:solidFill>
                  <a:prstClr val="black"/>
                </a:solidFill>
              </a:rPr>
              <a:t>Şekil</a:t>
            </a:r>
            <a:r>
              <a:rPr lang="en-US" b="1" dirty="0" smtClean="0">
                <a:solidFill>
                  <a:prstClr val="black"/>
                </a:solidFill>
              </a:rPr>
              <a:t> </a:t>
            </a:r>
            <a:r>
              <a:rPr lang="en-US" b="1" dirty="0">
                <a:solidFill>
                  <a:prstClr val="black"/>
                </a:solidFill>
              </a:rPr>
              <a:t>1.21 </a:t>
            </a:r>
            <a:r>
              <a:rPr lang="en-US" dirty="0" err="1">
                <a:solidFill>
                  <a:prstClr val="black"/>
                </a:solidFill>
              </a:rPr>
              <a:t>Diyot</a:t>
            </a:r>
            <a:r>
              <a:rPr lang="en-US" dirty="0">
                <a:solidFill>
                  <a:prstClr val="black"/>
                </a:solidFill>
              </a:rPr>
              <a:t> </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12069181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18941"/>
            <a:ext cx="11578107" cy="1323439"/>
          </a:xfrm>
          <a:prstGeom prst="rect">
            <a:avLst/>
          </a:prstGeom>
          <a:noFill/>
        </p:spPr>
        <p:txBody>
          <a:bodyPr wrap="square" rtlCol="0">
            <a:spAutoFit/>
          </a:bodyPr>
          <a:lstStyle/>
          <a:p>
            <a:pPr algn="just"/>
            <a:r>
              <a:rPr lang="en-US" sz="2000" dirty="0" err="1">
                <a:solidFill>
                  <a:prstClr val="black"/>
                </a:solidFill>
              </a:rPr>
              <a:t>Düşük</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diyotlar</a:t>
            </a:r>
            <a:r>
              <a:rPr lang="en-US" sz="2000" dirty="0">
                <a:solidFill>
                  <a:prstClr val="black"/>
                </a:solidFill>
              </a:rPr>
              <a:t> cam, </a:t>
            </a:r>
            <a:r>
              <a:rPr lang="en-US" sz="2000" dirty="0" err="1">
                <a:solidFill>
                  <a:prstClr val="black"/>
                </a:solidFill>
              </a:rPr>
              <a:t>plastik</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kılıflara</a:t>
            </a:r>
            <a:r>
              <a:rPr lang="en-US" sz="2000" dirty="0">
                <a:solidFill>
                  <a:prstClr val="black"/>
                </a:solidFill>
              </a:rPr>
              <a:t> </a:t>
            </a:r>
            <a:r>
              <a:rPr lang="en-US" sz="2000" dirty="0" err="1">
                <a:solidFill>
                  <a:prstClr val="black"/>
                </a:solidFill>
              </a:rPr>
              <a:t>sahip</a:t>
            </a:r>
            <a:r>
              <a:rPr lang="en-US" sz="2000" dirty="0">
                <a:solidFill>
                  <a:prstClr val="black"/>
                </a:solidFill>
              </a:rPr>
              <a:t> </a:t>
            </a:r>
            <a:r>
              <a:rPr lang="en-US" sz="2000" dirty="0" err="1">
                <a:solidFill>
                  <a:prstClr val="black"/>
                </a:solidFill>
              </a:rPr>
              <a:t>olup</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olanları</a:t>
            </a:r>
            <a:r>
              <a:rPr lang="en-US" sz="2000" dirty="0">
                <a:solidFill>
                  <a:prstClr val="black"/>
                </a:solidFill>
              </a:rPr>
              <a:t> </a:t>
            </a:r>
            <a:r>
              <a:rPr lang="en-US" sz="2000" dirty="0" err="1">
                <a:solidFill>
                  <a:prstClr val="black"/>
                </a:solidFill>
              </a:rPr>
              <a:t>ısıya</a:t>
            </a:r>
            <a:r>
              <a:rPr lang="en-US" sz="2000" dirty="0">
                <a:solidFill>
                  <a:prstClr val="black"/>
                </a:solidFill>
              </a:rPr>
              <a:t> </a:t>
            </a:r>
            <a:r>
              <a:rPr lang="en-US" sz="2000" dirty="0" err="1">
                <a:solidFill>
                  <a:prstClr val="black"/>
                </a:solidFill>
              </a:rPr>
              <a:t>dayanıklılığı</a:t>
            </a:r>
            <a:r>
              <a:rPr lang="en-US" sz="2000" dirty="0">
                <a:solidFill>
                  <a:prstClr val="black"/>
                </a:solidFill>
              </a:rPr>
              <a:t> </a:t>
            </a:r>
            <a:r>
              <a:rPr lang="en-US" sz="2000" dirty="0" err="1">
                <a:solidFill>
                  <a:prstClr val="black"/>
                </a:solidFill>
              </a:rPr>
              <a:t>sağlamak</a:t>
            </a:r>
            <a:r>
              <a:rPr lang="en-US" sz="2000" dirty="0">
                <a:solidFill>
                  <a:prstClr val="black"/>
                </a:solidFill>
              </a:rPr>
              <a:t> </a:t>
            </a:r>
            <a:r>
              <a:rPr lang="en-US" sz="2000" dirty="0" err="1">
                <a:solidFill>
                  <a:prstClr val="black"/>
                </a:solidFill>
              </a:rPr>
              <a:t>için</a:t>
            </a:r>
            <a:r>
              <a:rPr lang="en-US" sz="2000" dirty="0">
                <a:solidFill>
                  <a:prstClr val="black"/>
                </a:solidFill>
              </a:rPr>
              <a:t> metal </a:t>
            </a:r>
            <a:r>
              <a:rPr lang="en-US" sz="2000" dirty="0" err="1">
                <a:solidFill>
                  <a:prstClr val="black"/>
                </a:solidFill>
              </a:rPr>
              <a:t>yada</a:t>
            </a:r>
            <a:r>
              <a:rPr lang="en-US" sz="2000" dirty="0">
                <a:solidFill>
                  <a:prstClr val="black"/>
                </a:solidFill>
              </a:rPr>
              <a:t> </a:t>
            </a:r>
            <a:r>
              <a:rPr lang="en-US" sz="2000" dirty="0" err="1">
                <a:solidFill>
                  <a:prstClr val="black"/>
                </a:solidFill>
              </a:rPr>
              <a:t>seramik</a:t>
            </a:r>
            <a:r>
              <a:rPr lang="en-US" sz="2000" dirty="0">
                <a:solidFill>
                  <a:prstClr val="black"/>
                </a:solidFill>
              </a:rPr>
              <a:t> </a:t>
            </a:r>
            <a:r>
              <a:rPr lang="en-US" sz="2000" dirty="0" err="1">
                <a:solidFill>
                  <a:prstClr val="black"/>
                </a:solidFill>
              </a:rPr>
              <a:t>kılıflar</a:t>
            </a:r>
            <a:r>
              <a:rPr lang="en-US" sz="2000" dirty="0">
                <a:solidFill>
                  <a:prstClr val="black"/>
                </a:solidFill>
              </a:rPr>
              <a:t> </a:t>
            </a:r>
            <a:r>
              <a:rPr lang="en-US" sz="2000" dirty="0" err="1">
                <a:solidFill>
                  <a:prstClr val="black"/>
                </a:solidFill>
              </a:rPr>
              <a:t>içindedir</a:t>
            </a:r>
            <a:r>
              <a:rPr lang="en-US" sz="2000" dirty="0">
                <a:solidFill>
                  <a:prstClr val="black"/>
                </a:solidFill>
              </a:rPr>
              <a:t>. </a:t>
            </a:r>
            <a:r>
              <a:rPr lang="en-US" sz="2000" dirty="0" err="1">
                <a:solidFill>
                  <a:prstClr val="black"/>
                </a:solidFill>
              </a:rPr>
              <a:t>Diyotların</a:t>
            </a:r>
            <a:r>
              <a:rPr lang="en-US" sz="2000" dirty="0">
                <a:solidFill>
                  <a:prstClr val="black"/>
                </a:solidFill>
              </a:rPr>
              <a:t> </a:t>
            </a:r>
            <a:r>
              <a:rPr lang="en-US" sz="2000" dirty="0" err="1">
                <a:solidFill>
                  <a:prstClr val="black"/>
                </a:solidFill>
              </a:rPr>
              <a:t>fiziksel</a:t>
            </a:r>
            <a:r>
              <a:rPr lang="en-US" sz="2000" dirty="0">
                <a:solidFill>
                  <a:prstClr val="black"/>
                </a:solidFill>
              </a:rPr>
              <a:t> </a:t>
            </a:r>
            <a:r>
              <a:rPr lang="en-US" sz="2000" dirty="0" err="1">
                <a:solidFill>
                  <a:prstClr val="black"/>
                </a:solidFill>
              </a:rPr>
              <a:t>kılıfları</a:t>
            </a:r>
            <a:r>
              <a:rPr lang="en-US" sz="2000" dirty="0">
                <a:solidFill>
                  <a:prstClr val="black"/>
                </a:solidFill>
              </a:rPr>
              <a:t> </a:t>
            </a:r>
            <a:r>
              <a:rPr lang="en-US" sz="2000" dirty="0" err="1">
                <a:solidFill>
                  <a:prstClr val="black"/>
                </a:solidFill>
              </a:rPr>
              <a:t>silindirik</a:t>
            </a:r>
            <a:r>
              <a:rPr lang="en-US" sz="2000" dirty="0">
                <a:solidFill>
                  <a:prstClr val="black"/>
                </a:solidFill>
              </a:rPr>
              <a:t>, </a:t>
            </a:r>
            <a:r>
              <a:rPr lang="en-US" sz="2000" dirty="0" err="1">
                <a:solidFill>
                  <a:prstClr val="black"/>
                </a:solidFill>
              </a:rPr>
              <a:t>dikdörtgen</a:t>
            </a:r>
            <a:r>
              <a:rPr lang="en-US" sz="2000" dirty="0">
                <a:solidFill>
                  <a:prstClr val="black"/>
                </a:solidFill>
              </a:rPr>
              <a:t> </a:t>
            </a:r>
            <a:r>
              <a:rPr lang="en-US" sz="2000" dirty="0" err="1">
                <a:solidFill>
                  <a:prstClr val="black"/>
                </a:solidFill>
              </a:rPr>
              <a:t>yada</a:t>
            </a:r>
            <a:r>
              <a:rPr lang="en-US" sz="2000" dirty="0">
                <a:solidFill>
                  <a:prstClr val="black"/>
                </a:solidFill>
              </a:rPr>
              <a:t> </a:t>
            </a:r>
            <a:r>
              <a:rPr lang="en-US" sz="2000" dirty="0" err="1">
                <a:solidFill>
                  <a:prstClr val="black"/>
                </a:solidFill>
              </a:rPr>
              <a:t>şaseye</a:t>
            </a:r>
            <a:r>
              <a:rPr lang="en-US" sz="2000" dirty="0">
                <a:solidFill>
                  <a:prstClr val="black"/>
                </a:solidFill>
              </a:rPr>
              <a:t> </a:t>
            </a:r>
            <a:r>
              <a:rPr lang="en-US" sz="2000" dirty="0" err="1">
                <a:solidFill>
                  <a:prstClr val="black"/>
                </a:solidFill>
              </a:rPr>
              <a:t>vidalanır</a:t>
            </a:r>
            <a:r>
              <a:rPr lang="en-US" sz="2000" dirty="0">
                <a:solidFill>
                  <a:prstClr val="black"/>
                </a:solidFill>
              </a:rPr>
              <a:t> </a:t>
            </a:r>
            <a:r>
              <a:rPr lang="en-US" sz="2000" dirty="0" err="1">
                <a:solidFill>
                  <a:prstClr val="black"/>
                </a:solidFill>
              </a:rPr>
              <a:t>türde</a:t>
            </a:r>
            <a:r>
              <a:rPr lang="en-US" sz="2000" dirty="0">
                <a:solidFill>
                  <a:prstClr val="black"/>
                </a:solidFill>
              </a:rPr>
              <a:t> </a:t>
            </a:r>
            <a:r>
              <a:rPr lang="en-US" sz="2000" dirty="0" err="1">
                <a:solidFill>
                  <a:prstClr val="black"/>
                </a:solidFill>
              </a:rPr>
              <a:t>olabilir</a:t>
            </a:r>
            <a:r>
              <a:rPr lang="en-US" sz="2000" dirty="0">
                <a:solidFill>
                  <a:prstClr val="black"/>
                </a:solidFill>
              </a:rPr>
              <a:t>. </a:t>
            </a:r>
            <a:r>
              <a:rPr lang="en-US" sz="2000" dirty="0" err="1">
                <a:solidFill>
                  <a:prstClr val="black"/>
                </a:solidFill>
              </a:rPr>
              <a:t>Bütün</a:t>
            </a:r>
            <a:r>
              <a:rPr lang="en-US" sz="2000" dirty="0">
                <a:solidFill>
                  <a:prstClr val="black"/>
                </a:solidFill>
              </a:rPr>
              <a:t> </a:t>
            </a:r>
            <a:r>
              <a:rPr lang="en-US" sz="2000" dirty="0" err="1">
                <a:solidFill>
                  <a:prstClr val="black"/>
                </a:solidFill>
              </a:rPr>
              <a:t>diyotlarda</a:t>
            </a:r>
            <a:r>
              <a:rPr lang="en-US" sz="2000" dirty="0">
                <a:solidFill>
                  <a:prstClr val="black"/>
                </a:solidFill>
              </a:rPr>
              <a:t> </a:t>
            </a:r>
            <a:r>
              <a:rPr lang="en-US" sz="2000" dirty="0" err="1">
                <a:solidFill>
                  <a:prstClr val="black"/>
                </a:solidFill>
              </a:rPr>
              <a:t>dış</a:t>
            </a:r>
            <a:r>
              <a:rPr lang="en-US" sz="2000" dirty="0">
                <a:solidFill>
                  <a:prstClr val="black"/>
                </a:solidFill>
              </a:rPr>
              <a:t> </a:t>
            </a:r>
            <a:r>
              <a:rPr lang="en-US" sz="2000" dirty="0" err="1">
                <a:solidFill>
                  <a:prstClr val="black"/>
                </a:solidFill>
              </a:rPr>
              <a:t>kılıfı</a:t>
            </a:r>
            <a:r>
              <a:rPr lang="en-US" sz="2000" dirty="0">
                <a:solidFill>
                  <a:prstClr val="black"/>
                </a:solidFill>
              </a:rPr>
              <a:t> </a:t>
            </a:r>
            <a:r>
              <a:rPr lang="en-US" sz="2000" dirty="0" err="1">
                <a:solidFill>
                  <a:prstClr val="black"/>
                </a:solidFill>
              </a:rPr>
              <a:t>üzerinde</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ucunu</a:t>
            </a:r>
            <a:r>
              <a:rPr lang="en-US" sz="2000" dirty="0">
                <a:solidFill>
                  <a:prstClr val="black"/>
                </a:solidFill>
              </a:rPr>
              <a:t> </a:t>
            </a:r>
            <a:r>
              <a:rPr lang="en-US" sz="2000" dirty="0" err="1">
                <a:solidFill>
                  <a:prstClr val="black"/>
                </a:solidFill>
              </a:rPr>
              <a:t>gösteren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işaret</a:t>
            </a:r>
            <a:r>
              <a:rPr lang="en-US" sz="2000" dirty="0">
                <a:solidFill>
                  <a:prstClr val="black"/>
                </a:solidFill>
              </a:rPr>
              <a:t> </a:t>
            </a:r>
            <a:r>
              <a:rPr lang="en-US" sz="2000" dirty="0" err="1">
                <a:solidFill>
                  <a:prstClr val="black"/>
                </a:solidFill>
              </a:rPr>
              <a:t>vardır</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diyotlarda</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yakın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bant</a:t>
            </a:r>
            <a:r>
              <a:rPr lang="en-US" sz="2000" dirty="0">
                <a:solidFill>
                  <a:prstClr val="black"/>
                </a:solidFill>
              </a:rPr>
              <a:t> </a:t>
            </a:r>
            <a:r>
              <a:rPr lang="en-US" sz="2000" dirty="0" err="1">
                <a:solidFill>
                  <a:prstClr val="black"/>
                </a:solidFill>
              </a:rPr>
              <a:t>bulunur</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güçlü</a:t>
            </a:r>
            <a:r>
              <a:rPr lang="en-US" sz="2000" dirty="0">
                <a:solidFill>
                  <a:prstClr val="black"/>
                </a:solidFill>
              </a:rPr>
              <a:t> metal </a:t>
            </a:r>
            <a:r>
              <a:rPr lang="en-US" sz="2000" dirty="0" err="1">
                <a:solidFill>
                  <a:prstClr val="black"/>
                </a:solidFill>
              </a:rPr>
              <a:t>kılıflı</a:t>
            </a:r>
            <a:r>
              <a:rPr lang="en-US" sz="2000" dirty="0">
                <a:solidFill>
                  <a:prstClr val="black"/>
                </a:solidFill>
              </a:rPr>
              <a:t> </a:t>
            </a:r>
            <a:r>
              <a:rPr lang="en-US" sz="2000" dirty="0" err="1">
                <a:solidFill>
                  <a:prstClr val="black"/>
                </a:solidFill>
              </a:rPr>
              <a:t>diyotların</a:t>
            </a:r>
            <a:r>
              <a:rPr lang="en-US" sz="2000" dirty="0">
                <a:solidFill>
                  <a:prstClr val="black"/>
                </a:solidFill>
              </a:rPr>
              <a:t> metal </a:t>
            </a:r>
            <a:r>
              <a:rPr lang="en-US" sz="2000" dirty="0" err="1">
                <a:solidFill>
                  <a:prstClr val="black"/>
                </a:solidFill>
              </a:rPr>
              <a:t>kılıfları</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olup</a:t>
            </a:r>
            <a:r>
              <a:rPr lang="en-US" sz="2000" dirty="0">
                <a:solidFill>
                  <a:prstClr val="black"/>
                </a:solidFill>
              </a:rPr>
              <a:t> </a:t>
            </a:r>
            <a:r>
              <a:rPr lang="en-US" sz="2000" dirty="0" err="1">
                <a:solidFill>
                  <a:prstClr val="black"/>
                </a:solidFill>
              </a:rPr>
              <a:t>diğer</a:t>
            </a:r>
            <a:r>
              <a:rPr lang="en-US" sz="2000" dirty="0">
                <a:solidFill>
                  <a:prstClr val="black"/>
                </a:solidFill>
              </a:rPr>
              <a:t> </a:t>
            </a:r>
            <a:r>
              <a:rPr lang="en-US" sz="2000" dirty="0" err="1">
                <a:solidFill>
                  <a:prstClr val="black"/>
                </a:solidFill>
              </a:rPr>
              <a:t>ucu</a:t>
            </a:r>
            <a:r>
              <a:rPr lang="en-US" sz="2000" dirty="0">
                <a:solidFill>
                  <a:prstClr val="black"/>
                </a:solidFill>
              </a:rPr>
              <a:t> </a:t>
            </a:r>
            <a:r>
              <a:rPr lang="en-US" sz="2000" dirty="0" err="1">
                <a:solidFill>
                  <a:prstClr val="black"/>
                </a:solidFill>
              </a:rPr>
              <a:t>anot</a:t>
            </a:r>
            <a:r>
              <a:rPr lang="en-US" sz="2000" dirty="0">
                <a:solidFill>
                  <a:prstClr val="black"/>
                </a:solidFill>
              </a:rPr>
              <a:t> </a:t>
            </a:r>
            <a:r>
              <a:rPr lang="en-US" sz="2000" dirty="0" err="1">
                <a:solidFill>
                  <a:prstClr val="black"/>
                </a:solidFill>
              </a:rPr>
              <a:t>dur</a:t>
            </a:r>
            <a:r>
              <a:rPr lang="en-US" sz="2000" dirty="0">
                <a:solidFill>
                  <a:prstClr val="black"/>
                </a:solidFill>
              </a:rPr>
              <a:t>.</a:t>
            </a:r>
            <a:endParaRPr lang="tr-TR" sz="2000" dirty="0">
              <a:solidFill>
                <a:prstClr val="black"/>
              </a:solidFill>
            </a:endParaRPr>
          </a:p>
        </p:txBody>
      </p:sp>
      <p:grpSp>
        <p:nvGrpSpPr>
          <p:cNvPr id="3" name="Group 2"/>
          <p:cNvGrpSpPr>
            <a:grpSpLocks/>
          </p:cNvGrpSpPr>
          <p:nvPr/>
        </p:nvGrpSpPr>
        <p:grpSpPr bwMode="auto">
          <a:xfrm>
            <a:off x="2331076" y="1857553"/>
            <a:ext cx="6828956" cy="3847787"/>
            <a:chOff x="1341" y="9904"/>
            <a:chExt cx="8820" cy="5472"/>
          </a:xfrm>
        </p:grpSpPr>
        <p:grpSp>
          <p:nvGrpSpPr>
            <p:cNvPr id="4" name="Group 3"/>
            <p:cNvGrpSpPr>
              <a:grpSpLocks/>
            </p:cNvGrpSpPr>
            <p:nvPr/>
          </p:nvGrpSpPr>
          <p:grpSpPr bwMode="auto">
            <a:xfrm>
              <a:off x="1341" y="9904"/>
              <a:ext cx="8784" cy="5472"/>
              <a:chOff x="1872" y="5760"/>
              <a:chExt cx="8784" cy="5472"/>
            </a:xfrm>
          </p:grpSpPr>
          <p:sp>
            <p:nvSpPr>
              <p:cNvPr id="5" name="Line 4"/>
              <p:cNvSpPr>
                <a:spLocks noChangeShapeType="1"/>
              </p:cNvSpPr>
              <p:nvPr/>
            </p:nvSpPr>
            <p:spPr bwMode="auto">
              <a:xfrm>
                <a:off x="3168" y="8640"/>
                <a:ext cx="604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Line 5"/>
              <p:cNvSpPr>
                <a:spLocks noChangeShapeType="1"/>
              </p:cNvSpPr>
              <p:nvPr/>
            </p:nvSpPr>
            <p:spPr bwMode="auto">
              <a:xfrm flipV="1">
                <a:off x="6192" y="5904"/>
                <a:ext cx="0" cy="532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Line 6"/>
              <p:cNvSpPr>
                <a:spLocks noChangeShapeType="1"/>
              </p:cNvSpPr>
              <p:nvPr/>
            </p:nvSpPr>
            <p:spPr bwMode="auto">
              <a:xfrm flipH="1">
                <a:off x="4752" y="8640"/>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8" name="Freeform 7"/>
              <p:cNvSpPr>
                <a:spLocks/>
              </p:cNvSpPr>
              <p:nvPr/>
            </p:nvSpPr>
            <p:spPr bwMode="auto">
              <a:xfrm>
                <a:off x="4320" y="8640"/>
                <a:ext cx="432" cy="288"/>
              </a:xfrm>
              <a:custGeom>
                <a:avLst/>
                <a:gdLst>
                  <a:gd name="T0" fmla="*/ 432 w 432"/>
                  <a:gd name="T1" fmla="*/ 0 h 288"/>
                  <a:gd name="T2" fmla="*/ 144 w 432"/>
                  <a:gd name="T3" fmla="*/ 144 h 288"/>
                  <a:gd name="T4" fmla="*/ 0 w 432"/>
                  <a:gd name="T5" fmla="*/ 288 h 288"/>
                </a:gdLst>
                <a:ahLst/>
                <a:cxnLst>
                  <a:cxn ang="0">
                    <a:pos x="T0" y="T1"/>
                  </a:cxn>
                  <a:cxn ang="0">
                    <a:pos x="T2" y="T3"/>
                  </a:cxn>
                  <a:cxn ang="0">
                    <a:pos x="T4" y="T5"/>
                  </a:cxn>
                </a:cxnLst>
                <a:rect l="0" t="0" r="r" b="b"/>
                <a:pathLst>
                  <a:path w="432" h="288">
                    <a:moveTo>
                      <a:pt x="432" y="0"/>
                    </a:moveTo>
                    <a:cubicBezTo>
                      <a:pt x="324" y="48"/>
                      <a:pt x="216" y="96"/>
                      <a:pt x="144" y="144"/>
                    </a:cubicBezTo>
                    <a:cubicBezTo>
                      <a:pt x="72" y="192"/>
                      <a:pt x="24" y="264"/>
                      <a:pt x="0" y="288"/>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 name="Line 8"/>
              <p:cNvSpPr>
                <a:spLocks noChangeShapeType="1"/>
              </p:cNvSpPr>
              <p:nvPr/>
            </p:nvSpPr>
            <p:spPr bwMode="auto">
              <a:xfrm>
                <a:off x="4320" y="8928"/>
                <a:ext cx="0" cy="18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 name="Line 9"/>
              <p:cNvSpPr>
                <a:spLocks noChangeShapeType="1"/>
              </p:cNvSpPr>
              <p:nvPr/>
            </p:nvSpPr>
            <p:spPr bwMode="auto">
              <a:xfrm>
                <a:off x="4320" y="8640"/>
                <a:ext cx="0" cy="2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1" name="Line 10"/>
              <p:cNvSpPr>
                <a:spLocks noChangeShapeType="1"/>
              </p:cNvSpPr>
              <p:nvPr/>
            </p:nvSpPr>
            <p:spPr bwMode="auto">
              <a:xfrm>
                <a:off x="7632" y="8064"/>
                <a:ext cx="0" cy="576"/>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2" name="Freeform 11"/>
              <p:cNvSpPr>
                <a:spLocks/>
              </p:cNvSpPr>
              <p:nvPr/>
            </p:nvSpPr>
            <p:spPr bwMode="auto">
              <a:xfrm>
                <a:off x="6192" y="6336"/>
                <a:ext cx="1872" cy="2352"/>
              </a:xfrm>
              <a:custGeom>
                <a:avLst/>
                <a:gdLst>
                  <a:gd name="T0" fmla="*/ 0 w 1872"/>
                  <a:gd name="T1" fmla="*/ 2304 h 2352"/>
                  <a:gd name="T2" fmla="*/ 1008 w 1872"/>
                  <a:gd name="T3" fmla="*/ 2304 h 2352"/>
                  <a:gd name="T4" fmla="*/ 1296 w 1872"/>
                  <a:gd name="T5" fmla="*/ 2016 h 2352"/>
                  <a:gd name="T6" fmla="*/ 1440 w 1872"/>
                  <a:gd name="T7" fmla="*/ 1728 h 2352"/>
                  <a:gd name="T8" fmla="*/ 1872 w 1872"/>
                  <a:gd name="T9" fmla="*/ 0 h 2352"/>
                </a:gdLst>
                <a:ahLst/>
                <a:cxnLst>
                  <a:cxn ang="0">
                    <a:pos x="T0" y="T1"/>
                  </a:cxn>
                  <a:cxn ang="0">
                    <a:pos x="T2" y="T3"/>
                  </a:cxn>
                  <a:cxn ang="0">
                    <a:pos x="T4" y="T5"/>
                  </a:cxn>
                  <a:cxn ang="0">
                    <a:pos x="T6" y="T7"/>
                  </a:cxn>
                  <a:cxn ang="0">
                    <a:pos x="T8" y="T9"/>
                  </a:cxn>
                </a:cxnLst>
                <a:rect l="0" t="0" r="r" b="b"/>
                <a:pathLst>
                  <a:path w="1872" h="2352">
                    <a:moveTo>
                      <a:pt x="0" y="2304"/>
                    </a:moveTo>
                    <a:cubicBezTo>
                      <a:pt x="396" y="2328"/>
                      <a:pt x="792" y="2352"/>
                      <a:pt x="1008" y="2304"/>
                    </a:cubicBezTo>
                    <a:cubicBezTo>
                      <a:pt x="1224" y="2256"/>
                      <a:pt x="1224" y="2112"/>
                      <a:pt x="1296" y="2016"/>
                    </a:cubicBezTo>
                    <a:cubicBezTo>
                      <a:pt x="1368" y="1920"/>
                      <a:pt x="1344" y="2064"/>
                      <a:pt x="1440" y="1728"/>
                    </a:cubicBezTo>
                    <a:cubicBezTo>
                      <a:pt x="1536" y="1392"/>
                      <a:pt x="1704" y="696"/>
                      <a:pt x="1872"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3" name="Text Box 12"/>
              <p:cNvSpPr txBox="1">
                <a:spLocks noChangeArrowheads="1"/>
              </p:cNvSpPr>
              <p:nvPr/>
            </p:nvSpPr>
            <p:spPr bwMode="auto">
              <a:xfrm>
                <a:off x="9360" y="8352"/>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200" b="1" smtClean="0">
                    <a:solidFill>
                      <a:prstClr val="black"/>
                    </a:solidFill>
                    <a:latin typeface="Arial" panose="020B0604020202020204" pitchFamily="34" charset="0"/>
                  </a:rPr>
                  <a:t>V</a:t>
                </a:r>
                <a:r>
                  <a:rPr lang="tr-TR" altLang="tr-TR" sz="1200" b="1" baseline="-25000" smtClean="0">
                    <a:solidFill>
                      <a:prstClr val="black"/>
                    </a:solidFill>
                    <a:latin typeface="Arial" panose="020B0604020202020204" pitchFamily="34" charset="0"/>
                  </a:rPr>
                  <a:t>D</a:t>
                </a:r>
                <a:endParaRPr lang="tr-TR" altLang="tr-TR" smtClean="0">
                  <a:solidFill>
                    <a:prstClr val="black"/>
                  </a:solidFill>
                  <a:latin typeface="Arial" panose="020B0604020202020204" pitchFamily="34" charset="0"/>
                </a:endParaRPr>
              </a:p>
            </p:txBody>
          </p:sp>
          <p:sp>
            <p:nvSpPr>
              <p:cNvPr id="14" name="Text Box 13"/>
              <p:cNvSpPr txBox="1">
                <a:spLocks noChangeArrowheads="1"/>
              </p:cNvSpPr>
              <p:nvPr/>
            </p:nvSpPr>
            <p:spPr bwMode="auto">
              <a:xfrm>
                <a:off x="6480" y="576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200" b="1" smtClean="0">
                    <a:solidFill>
                      <a:prstClr val="black"/>
                    </a:solidFill>
                    <a:latin typeface="Arial" panose="020B0604020202020204" pitchFamily="34" charset="0"/>
                  </a:rPr>
                  <a:t>I</a:t>
                </a:r>
                <a:r>
                  <a:rPr lang="tr-TR" altLang="tr-TR" sz="1200" b="1" baseline="-25000" smtClean="0">
                    <a:solidFill>
                      <a:prstClr val="black"/>
                    </a:solidFill>
                    <a:latin typeface="Arial" panose="020B0604020202020204" pitchFamily="34" charset="0"/>
                  </a:rPr>
                  <a:t>D</a:t>
                </a:r>
                <a:endParaRPr lang="tr-TR" altLang="tr-TR" smtClean="0">
                  <a:solidFill>
                    <a:prstClr val="black"/>
                  </a:solidFill>
                  <a:latin typeface="Arial" panose="020B0604020202020204" pitchFamily="34" charset="0"/>
                </a:endParaRPr>
              </a:p>
            </p:txBody>
          </p:sp>
          <p:sp>
            <p:nvSpPr>
              <p:cNvPr id="15" name="Text Box 14"/>
              <p:cNvSpPr txBox="1">
                <a:spLocks noChangeArrowheads="1"/>
              </p:cNvSpPr>
              <p:nvPr/>
            </p:nvSpPr>
            <p:spPr bwMode="auto">
              <a:xfrm>
                <a:off x="7056" y="8784"/>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b="1" smtClean="0">
                    <a:solidFill>
                      <a:prstClr val="black"/>
                    </a:solidFill>
                    <a:latin typeface="Arial" panose="020B0604020202020204" pitchFamily="34" charset="0"/>
                  </a:rPr>
                  <a:t>0.7 V (Si)</a:t>
                </a:r>
              </a:p>
              <a:p>
                <a:pPr eaLnBrk="0" fontAlgn="base" hangingPunct="0">
                  <a:spcBef>
                    <a:spcPct val="0"/>
                  </a:spcBef>
                  <a:spcAft>
                    <a:spcPts val="800"/>
                  </a:spcAft>
                </a:pPr>
                <a:r>
                  <a:rPr lang="tr-TR" altLang="tr-TR" sz="1100" b="1" smtClean="0">
                    <a:solidFill>
                      <a:prstClr val="black"/>
                    </a:solidFill>
                    <a:latin typeface="Arial" panose="020B0604020202020204" pitchFamily="34" charset="0"/>
                  </a:rPr>
                  <a:t>0.3 V (Ge)</a:t>
                </a:r>
                <a:endParaRPr lang="tr-TR" altLang="tr-TR" smtClean="0">
                  <a:solidFill>
                    <a:prstClr val="black"/>
                  </a:solidFill>
                  <a:latin typeface="Arial" panose="020B0604020202020204" pitchFamily="34" charset="0"/>
                </a:endParaRPr>
              </a:p>
            </p:txBody>
          </p:sp>
          <p:sp>
            <p:nvSpPr>
              <p:cNvPr id="16" name="Text Box 15"/>
              <p:cNvSpPr txBox="1">
                <a:spLocks noChangeArrowheads="1"/>
              </p:cNvSpPr>
              <p:nvPr/>
            </p:nvSpPr>
            <p:spPr bwMode="auto">
              <a:xfrm>
                <a:off x="3888" y="792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b="1" smtClean="0">
                    <a:solidFill>
                      <a:prstClr val="black"/>
                    </a:solidFill>
                    <a:latin typeface="Arial" panose="020B0604020202020204" pitchFamily="34" charset="0"/>
                  </a:rPr>
                  <a:t>V</a:t>
                </a:r>
                <a:r>
                  <a:rPr lang="tr-TR" altLang="tr-TR" sz="1100" b="1" baseline="-25000" smtClean="0">
                    <a:solidFill>
                      <a:prstClr val="black"/>
                    </a:solidFill>
                    <a:latin typeface="Arial" panose="020B0604020202020204" pitchFamily="34" charset="0"/>
                  </a:rPr>
                  <a:t>BR</a:t>
                </a:r>
                <a:endParaRPr lang="tr-TR" altLang="tr-TR" smtClean="0">
                  <a:solidFill>
                    <a:prstClr val="black"/>
                  </a:solidFill>
                  <a:latin typeface="Arial" panose="020B0604020202020204" pitchFamily="34" charset="0"/>
                </a:endParaRPr>
              </a:p>
            </p:txBody>
          </p:sp>
          <p:sp>
            <p:nvSpPr>
              <p:cNvPr id="17" name="Text Box 16"/>
              <p:cNvSpPr txBox="1">
                <a:spLocks noChangeArrowheads="1"/>
              </p:cNvSpPr>
              <p:nvPr/>
            </p:nvSpPr>
            <p:spPr bwMode="auto">
              <a:xfrm>
                <a:off x="1872" y="9504"/>
                <a:ext cx="2304"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smtClean="0">
                    <a:solidFill>
                      <a:prstClr val="black"/>
                    </a:solidFill>
                    <a:latin typeface="Arial" panose="020B0604020202020204" pitchFamily="34" charset="0"/>
                  </a:rPr>
                  <a:t>Ters Polarma Bölgesi</a:t>
                </a:r>
                <a:endParaRPr lang="tr-TR" altLang="tr-TR" smtClean="0">
                  <a:solidFill>
                    <a:prstClr val="black"/>
                  </a:solidFill>
                  <a:latin typeface="Arial" panose="020B0604020202020204" pitchFamily="34" charset="0"/>
                </a:endParaRPr>
              </a:p>
            </p:txBody>
          </p:sp>
          <p:sp>
            <p:nvSpPr>
              <p:cNvPr id="18" name="Text Box 17"/>
              <p:cNvSpPr txBox="1">
                <a:spLocks noChangeArrowheads="1"/>
              </p:cNvSpPr>
              <p:nvPr/>
            </p:nvSpPr>
            <p:spPr bwMode="auto">
              <a:xfrm>
                <a:off x="8208" y="7056"/>
                <a:ext cx="244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smtClean="0">
                    <a:solidFill>
                      <a:prstClr val="black"/>
                    </a:solidFill>
                    <a:latin typeface="Arial" panose="020B0604020202020204" pitchFamily="34" charset="0"/>
                  </a:rPr>
                  <a:t>Doğru Polarma Bölgesi</a:t>
                </a:r>
                <a:endParaRPr lang="tr-TR" altLang="tr-TR" smtClean="0">
                  <a:solidFill>
                    <a:prstClr val="black"/>
                  </a:solidFill>
                  <a:latin typeface="Arial" panose="020B0604020202020204" pitchFamily="34" charset="0"/>
                </a:endParaRPr>
              </a:p>
            </p:txBody>
          </p:sp>
        </p:grpSp>
      </p:grpSp>
      <p:sp>
        <p:nvSpPr>
          <p:cNvPr id="19" name="TextBox 18"/>
          <p:cNvSpPr txBox="1"/>
          <p:nvPr/>
        </p:nvSpPr>
        <p:spPr>
          <a:xfrm>
            <a:off x="3334514" y="5808981"/>
            <a:ext cx="4985238"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1.22 </a:t>
            </a:r>
            <a:r>
              <a:rPr lang="en-US" dirty="0">
                <a:solidFill>
                  <a:prstClr val="black"/>
                </a:solidFill>
              </a:rPr>
              <a:t> </a:t>
            </a:r>
            <a:r>
              <a:rPr lang="en-US" dirty="0" err="1">
                <a:solidFill>
                  <a:prstClr val="black"/>
                </a:solidFill>
              </a:rPr>
              <a:t>Bir</a:t>
            </a:r>
            <a:r>
              <a:rPr lang="en-US" dirty="0">
                <a:solidFill>
                  <a:prstClr val="black"/>
                </a:solidFill>
              </a:rPr>
              <a:t> </a:t>
            </a:r>
            <a:r>
              <a:rPr lang="en-US" dirty="0" err="1">
                <a:solidFill>
                  <a:prstClr val="black"/>
                </a:solidFill>
              </a:rPr>
              <a:t>diyodun</a:t>
            </a:r>
            <a:r>
              <a:rPr lang="en-US" dirty="0">
                <a:solidFill>
                  <a:prstClr val="black"/>
                </a:solidFill>
              </a:rPr>
              <a:t> (I –V) </a:t>
            </a:r>
            <a:r>
              <a:rPr lang="en-US" dirty="0" smtClean="0">
                <a:solidFill>
                  <a:prstClr val="black"/>
                </a:solidFill>
              </a:rPr>
              <a:t> </a:t>
            </a:r>
            <a:r>
              <a:rPr lang="en-US" dirty="0" err="1">
                <a:solidFill>
                  <a:prstClr val="black"/>
                </a:solidFill>
              </a:rPr>
              <a:t>karakteristiği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16673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70456"/>
            <a:ext cx="11037194" cy="4093428"/>
          </a:xfrm>
          <a:prstGeom prst="rect">
            <a:avLst/>
          </a:prstGeom>
          <a:noFill/>
        </p:spPr>
        <p:txBody>
          <a:bodyPr wrap="square" rtlCol="0">
            <a:spAutoFit/>
          </a:bodyPr>
          <a:lstStyle/>
          <a:p>
            <a:pPr algn="just"/>
            <a:r>
              <a:rPr lang="en-US" sz="2000" dirty="0" err="1">
                <a:solidFill>
                  <a:prstClr val="black"/>
                </a:solidFill>
              </a:rPr>
              <a:t>Bir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polarlandığı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edilen</a:t>
            </a:r>
            <a:r>
              <a:rPr lang="en-US" sz="2000" dirty="0">
                <a:solidFill>
                  <a:prstClr val="black"/>
                </a:solidFill>
              </a:rPr>
              <a:t> (I –V) </a:t>
            </a:r>
            <a:r>
              <a:rPr lang="en-US" sz="2000" dirty="0" err="1">
                <a:solidFill>
                  <a:prstClr val="black"/>
                </a:solidFill>
              </a:rPr>
              <a:t>karakteristiği</a:t>
            </a:r>
            <a:r>
              <a:rPr lang="en-US" sz="2000" dirty="0">
                <a:solidFill>
                  <a:prstClr val="black"/>
                </a:solidFill>
              </a:rPr>
              <a:t> </a:t>
            </a:r>
            <a:r>
              <a:rPr lang="en-US" sz="2000" dirty="0" err="1">
                <a:solidFill>
                  <a:prstClr val="black"/>
                </a:solidFill>
              </a:rPr>
              <a:t>Şekil</a:t>
            </a:r>
            <a:r>
              <a:rPr lang="en-US" sz="2000" dirty="0">
                <a:solidFill>
                  <a:prstClr val="black"/>
                </a:solidFill>
              </a:rPr>
              <a:t> 1.22de </a:t>
            </a:r>
            <a:r>
              <a:rPr lang="en-US" sz="2000" dirty="0" err="1">
                <a:solidFill>
                  <a:prstClr val="black"/>
                </a:solidFill>
              </a:rPr>
              <a:t>gösterilmiştir</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eğriyi</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etmek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Şekil</a:t>
            </a:r>
            <a:r>
              <a:rPr lang="en-US" sz="2000" dirty="0">
                <a:solidFill>
                  <a:prstClr val="black"/>
                </a:solidFill>
              </a:rPr>
              <a:t> 1.23 de </a:t>
            </a:r>
            <a:r>
              <a:rPr lang="en-US" sz="2000" dirty="0" err="1">
                <a:solidFill>
                  <a:prstClr val="black"/>
                </a:solidFill>
              </a:rPr>
              <a:t>gösterilmektedir</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err="1" smtClean="0">
                <a:solidFill>
                  <a:prstClr val="black"/>
                </a:solidFill>
              </a:rPr>
              <a:t>Devrenin</a:t>
            </a:r>
            <a:r>
              <a:rPr lang="en-US" sz="2000" dirty="0" smtClean="0">
                <a:solidFill>
                  <a:prstClr val="black"/>
                </a:solidFill>
              </a:rPr>
              <a:t> </a:t>
            </a:r>
            <a:r>
              <a:rPr lang="en-US" sz="2000" dirty="0">
                <a:solidFill>
                  <a:prstClr val="black"/>
                </a:solidFill>
              </a:rPr>
              <a:t>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yavaş</a:t>
            </a:r>
            <a:r>
              <a:rPr lang="en-US" sz="2000" dirty="0">
                <a:solidFill>
                  <a:prstClr val="black"/>
                </a:solidFill>
              </a:rPr>
              <a:t> </a:t>
            </a:r>
            <a:r>
              <a:rPr lang="en-US" sz="2000" dirty="0" err="1">
                <a:solidFill>
                  <a:prstClr val="black"/>
                </a:solidFill>
              </a:rPr>
              <a:t>yavaş</a:t>
            </a:r>
            <a:r>
              <a:rPr lang="en-US" sz="2000" dirty="0">
                <a:solidFill>
                  <a:prstClr val="black"/>
                </a:solidFill>
              </a:rPr>
              <a:t> </a:t>
            </a:r>
            <a:r>
              <a:rPr lang="en-US" sz="2000" dirty="0" err="1">
                <a:solidFill>
                  <a:prstClr val="black"/>
                </a:solidFill>
              </a:rPr>
              <a:t>arttırdığımızı</a:t>
            </a:r>
            <a:r>
              <a:rPr lang="en-US" sz="2000" dirty="0">
                <a:solidFill>
                  <a:prstClr val="black"/>
                </a:solidFill>
              </a:rPr>
              <a:t> </a:t>
            </a:r>
            <a:r>
              <a:rPr lang="en-US" sz="2000" dirty="0" err="1">
                <a:solidFill>
                  <a:prstClr val="black"/>
                </a:solidFill>
              </a:rPr>
              <a:t>kabul</a:t>
            </a:r>
            <a:r>
              <a:rPr lang="en-US" sz="2000" dirty="0">
                <a:solidFill>
                  <a:prstClr val="black"/>
                </a:solidFill>
              </a:rPr>
              <a:t> </a:t>
            </a:r>
            <a:r>
              <a:rPr lang="en-US" sz="2000" dirty="0" err="1">
                <a:solidFill>
                  <a:prstClr val="black"/>
                </a:solidFill>
              </a:rPr>
              <a:t>edelim</a:t>
            </a:r>
            <a:r>
              <a:rPr lang="en-US" sz="2000" dirty="0">
                <a:solidFill>
                  <a:prstClr val="black"/>
                </a:solidFill>
              </a:rPr>
              <a:t>. E </a:t>
            </a:r>
            <a:r>
              <a:rPr lang="en-US" sz="2000" dirty="0" err="1">
                <a:solidFill>
                  <a:prstClr val="black"/>
                </a:solidFill>
              </a:rPr>
              <a:t>geriliminin</a:t>
            </a:r>
            <a:r>
              <a:rPr lang="en-US" sz="2000" dirty="0">
                <a:solidFill>
                  <a:prstClr val="black"/>
                </a:solidFill>
              </a:rPr>
              <a:t> 0V </a:t>
            </a:r>
            <a:r>
              <a:rPr lang="en-US" sz="2000" dirty="0" err="1">
                <a:solidFill>
                  <a:prstClr val="black"/>
                </a:solidFill>
              </a:rPr>
              <a:t>olduğunda</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 </a:t>
            </a:r>
            <a:r>
              <a:rPr lang="en-US" sz="2000" dirty="0" err="1">
                <a:solidFill>
                  <a:prstClr val="black"/>
                </a:solidFill>
              </a:rPr>
              <a:t>gerilimi</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dirty="0" err="1">
                <a:solidFill>
                  <a:prstClr val="black"/>
                </a:solidFill>
              </a:rPr>
              <a:t>sıfır</a:t>
            </a:r>
            <a:r>
              <a:rPr lang="en-US" sz="2000" dirty="0">
                <a:solidFill>
                  <a:prstClr val="black"/>
                </a:solidFill>
              </a:rPr>
              <a:t> </a:t>
            </a:r>
            <a:r>
              <a:rPr lang="en-US" sz="2000" dirty="0" err="1">
                <a:solidFill>
                  <a:prstClr val="black"/>
                </a:solidFill>
              </a:rPr>
              <a:t>olacaktır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a:t>
            </a:r>
            <a:r>
              <a:rPr lang="en-US" sz="2000" dirty="0">
                <a:solidFill>
                  <a:prstClr val="black"/>
                </a:solidFill>
              </a:rPr>
              <a:t> </a:t>
            </a:r>
            <a:r>
              <a:rPr lang="en-US" sz="2000" dirty="0" err="1">
                <a:solidFill>
                  <a:prstClr val="black"/>
                </a:solidFill>
              </a:rPr>
              <a:t>yavaşça</a:t>
            </a:r>
            <a:r>
              <a:rPr lang="en-US" sz="2000" dirty="0">
                <a:solidFill>
                  <a:prstClr val="black"/>
                </a:solidFill>
              </a:rPr>
              <a:t> </a:t>
            </a:r>
            <a:r>
              <a:rPr lang="en-US" sz="2000" dirty="0" err="1">
                <a:solidFill>
                  <a:prstClr val="black"/>
                </a:solidFill>
              </a:rPr>
              <a:t>artırdığımızda</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az</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artacaktır</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 </a:t>
            </a:r>
            <a:r>
              <a:rPr lang="en-US" sz="2000" dirty="0" err="1">
                <a:solidFill>
                  <a:prstClr val="black"/>
                </a:solidFill>
              </a:rPr>
              <a:t>gerilimi</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dirty="0" err="1">
                <a:solidFill>
                  <a:prstClr val="black"/>
                </a:solidFill>
              </a:rPr>
              <a:t>engel</a:t>
            </a:r>
            <a:r>
              <a:rPr lang="en-US" sz="2000" dirty="0">
                <a:solidFill>
                  <a:prstClr val="black"/>
                </a:solidFill>
              </a:rPr>
              <a:t> </a:t>
            </a:r>
            <a:r>
              <a:rPr lang="en-US" sz="2000" dirty="0" err="1">
                <a:solidFill>
                  <a:prstClr val="black"/>
                </a:solidFill>
              </a:rPr>
              <a:t>gerilimini</a:t>
            </a:r>
            <a:r>
              <a:rPr lang="en-US" sz="2000" dirty="0">
                <a:solidFill>
                  <a:prstClr val="black"/>
                </a:solidFill>
              </a:rPr>
              <a:t> </a:t>
            </a:r>
            <a:r>
              <a:rPr lang="en-US" sz="2000" dirty="0" err="1">
                <a:solidFill>
                  <a:prstClr val="black"/>
                </a:solidFill>
              </a:rPr>
              <a:t>aşacak</a:t>
            </a:r>
            <a:r>
              <a:rPr lang="en-US" sz="2000" dirty="0">
                <a:solidFill>
                  <a:prstClr val="black"/>
                </a:solidFill>
              </a:rPr>
              <a:t> </a:t>
            </a:r>
            <a:r>
              <a:rPr lang="en-US" sz="2000" dirty="0" err="1">
                <a:solidFill>
                  <a:prstClr val="black"/>
                </a:solidFill>
              </a:rPr>
              <a:t>büyüklükte</a:t>
            </a:r>
            <a:r>
              <a:rPr lang="en-US" sz="2000" dirty="0">
                <a:solidFill>
                  <a:prstClr val="black"/>
                </a:solidFill>
              </a:rPr>
              <a:t> </a:t>
            </a:r>
            <a:r>
              <a:rPr lang="en-US" sz="2000" dirty="0" err="1">
                <a:solidFill>
                  <a:prstClr val="black"/>
                </a:solidFill>
              </a:rPr>
              <a:t>olduğu</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a:solidFill>
                  <a:prstClr val="black"/>
                </a:solidFill>
              </a:rPr>
              <a:t>I</a:t>
            </a:r>
            <a:r>
              <a:rPr lang="en-US" sz="2000" b="1" baseline="-25000" dirty="0">
                <a:solidFill>
                  <a:prstClr val="black"/>
                </a:solidFill>
              </a:rPr>
              <a:t>D </a:t>
            </a:r>
            <a:r>
              <a:rPr lang="en-US" sz="2000" dirty="0" err="1">
                <a:solidFill>
                  <a:prstClr val="black"/>
                </a:solidFill>
              </a:rPr>
              <a:t>ani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yükselmeye</a:t>
            </a:r>
            <a:r>
              <a:rPr lang="en-US" sz="2000" dirty="0">
                <a:solidFill>
                  <a:prstClr val="black"/>
                </a:solidFill>
              </a:rPr>
              <a:t> </a:t>
            </a:r>
            <a:r>
              <a:rPr lang="en-US" sz="2000" dirty="0" err="1">
                <a:solidFill>
                  <a:prstClr val="black"/>
                </a:solidFill>
              </a:rPr>
              <a:t>başlar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ani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yükselmeye</a:t>
            </a:r>
            <a:r>
              <a:rPr lang="en-US" sz="2000" dirty="0">
                <a:solidFill>
                  <a:prstClr val="black"/>
                </a:solidFill>
              </a:rPr>
              <a:t> </a:t>
            </a:r>
            <a:r>
              <a:rPr lang="en-US" sz="2000" dirty="0" err="1">
                <a:solidFill>
                  <a:prstClr val="black"/>
                </a:solidFill>
              </a:rPr>
              <a:t>başladığı</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değerine</a:t>
            </a:r>
            <a:r>
              <a:rPr lang="en-US" sz="2000" dirty="0">
                <a:solidFill>
                  <a:prstClr val="black"/>
                </a:solidFill>
              </a:rPr>
              <a:t> </a:t>
            </a:r>
            <a:r>
              <a:rPr lang="en-US" sz="2000" b="1" dirty="0" err="1">
                <a:solidFill>
                  <a:prstClr val="black"/>
                </a:solidFill>
              </a:rPr>
              <a:t>eşik</a:t>
            </a:r>
            <a:r>
              <a:rPr lang="en-US" sz="2000" b="1" dirty="0">
                <a:solidFill>
                  <a:prstClr val="black"/>
                </a:solidFill>
              </a:rPr>
              <a:t> </a:t>
            </a:r>
            <a:r>
              <a:rPr lang="en-US" sz="2000" b="1" dirty="0" err="1">
                <a:solidFill>
                  <a:prstClr val="black"/>
                </a:solidFill>
              </a:rPr>
              <a:t>gerilimi</a:t>
            </a:r>
            <a:r>
              <a:rPr lang="en-US" sz="2000" b="1" dirty="0">
                <a:solidFill>
                  <a:prstClr val="black"/>
                </a:solidFill>
              </a:rPr>
              <a:t> </a:t>
            </a:r>
            <a:r>
              <a:rPr lang="en-US" sz="2000" dirty="0" err="1">
                <a:solidFill>
                  <a:prstClr val="black"/>
                </a:solidFill>
              </a:rPr>
              <a:t>denir</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smtClean="0">
                <a:solidFill>
                  <a:prstClr val="black"/>
                </a:solidFill>
              </a:rPr>
              <a:t>Bu </a:t>
            </a:r>
            <a:r>
              <a:rPr lang="en-US" sz="2000" dirty="0" err="1">
                <a:solidFill>
                  <a:prstClr val="black"/>
                </a:solidFill>
              </a:rPr>
              <a:t>gerilim</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örnek</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Germanyum</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yaklaşık</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=0,3V, </a:t>
            </a:r>
            <a:r>
              <a:rPr lang="en-US" sz="2000" dirty="0" err="1">
                <a:solidFill>
                  <a:prstClr val="black"/>
                </a:solidFill>
              </a:rPr>
              <a:t>Silisyum</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yaklaşık</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=0,7V </a:t>
            </a:r>
            <a:r>
              <a:rPr lang="en-US" sz="2000" dirty="0" err="1">
                <a:solidFill>
                  <a:prstClr val="black"/>
                </a:solidFill>
              </a:rPr>
              <a:t>kadardır</a:t>
            </a:r>
            <a:r>
              <a:rPr lang="en-US" sz="2000" dirty="0">
                <a:solidFill>
                  <a:prstClr val="black"/>
                </a:solidFill>
              </a:rPr>
              <a:t>. E </a:t>
            </a:r>
            <a:r>
              <a:rPr lang="en-US" sz="2000" dirty="0" err="1">
                <a:solidFill>
                  <a:prstClr val="black"/>
                </a:solidFill>
              </a:rPr>
              <a:t>geriliminin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artırılırsa</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baseline="-25000" dirty="0">
                <a:solidFill>
                  <a:prstClr val="black"/>
                </a:solidFill>
              </a:rPr>
              <a:t> </a:t>
            </a:r>
            <a:r>
              <a:rPr lang="en-US" sz="2000" dirty="0" err="1">
                <a:solidFill>
                  <a:prstClr val="black"/>
                </a:solidFill>
              </a:rPr>
              <a:t>geriliminin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ayni</a:t>
            </a:r>
            <a:r>
              <a:rPr lang="en-US" sz="2000" dirty="0">
                <a:solidFill>
                  <a:prstClr val="black"/>
                </a:solidFill>
              </a:rPr>
              <a:t> </a:t>
            </a:r>
            <a:r>
              <a:rPr lang="en-US" sz="2000" dirty="0" err="1">
                <a:solidFill>
                  <a:prstClr val="black"/>
                </a:solidFill>
              </a:rPr>
              <a:t>değerde</a:t>
            </a:r>
            <a:r>
              <a:rPr lang="en-US" sz="2000" dirty="0">
                <a:solidFill>
                  <a:prstClr val="black"/>
                </a:solidFill>
              </a:rPr>
              <a:t> </a:t>
            </a:r>
            <a:r>
              <a:rPr lang="en-US" sz="2000" dirty="0" err="1">
                <a:solidFill>
                  <a:prstClr val="black"/>
                </a:solidFill>
              </a:rPr>
              <a:t>kalacağından</a:t>
            </a:r>
            <a:r>
              <a:rPr lang="en-US" sz="2000" dirty="0">
                <a:solidFill>
                  <a:prstClr val="black"/>
                </a:solidFill>
              </a:rPr>
              <a:t>, </a:t>
            </a:r>
            <a:r>
              <a:rPr lang="en-US" sz="2000" dirty="0" err="1">
                <a:solidFill>
                  <a:prstClr val="black"/>
                </a:solidFill>
              </a:rPr>
              <a:t>devreden</a:t>
            </a:r>
            <a:r>
              <a:rPr lang="en-US" sz="2000" dirty="0">
                <a:solidFill>
                  <a:prstClr val="black"/>
                </a:solidFill>
              </a:rPr>
              <a:t> </a:t>
            </a:r>
            <a:r>
              <a:rPr lang="en-US" sz="2000" dirty="0" err="1">
                <a:solidFill>
                  <a:prstClr val="black"/>
                </a:solidFill>
              </a:rPr>
              <a:t>akan</a:t>
            </a:r>
            <a:r>
              <a:rPr lang="en-US" sz="2000" dirty="0">
                <a:solidFill>
                  <a:prstClr val="black"/>
                </a:solidFill>
              </a:rPr>
              <a:t> </a:t>
            </a:r>
            <a:r>
              <a:rPr lang="en-US" sz="2000" b="1" dirty="0">
                <a:solidFill>
                  <a:prstClr val="black"/>
                </a:solidFill>
              </a:rPr>
              <a:t>I</a:t>
            </a:r>
            <a:r>
              <a:rPr lang="en-US" sz="2000" b="1" baseline="-25000" dirty="0">
                <a:solidFill>
                  <a:prstClr val="black"/>
                </a:solidFill>
              </a:rPr>
              <a:t>D </a:t>
            </a:r>
            <a:r>
              <a:rPr lang="en-US" sz="2000" dirty="0" err="1">
                <a:solidFill>
                  <a:prstClr val="black"/>
                </a:solidFill>
              </a:rPr>
              <a:t>akımının</a:t>
            </a:r>
            <a:r>
              <a:rPr lang="en-US" sz="2000" dirty="0">
                <a:solidFill>
                  <a:prstClr val="black"/>
                </a:solidFill>
              </a:rPr>
              <a:t> </a:t>
            </a:r>
            <a:r>
              <a:rPr lang="en-US" sz="2000" dirty="0" err="1">
                <a:solidFill>
                  <a:prstClr val="black"/>
                </a:solidFill>
              </a:rPr>
              <a:t>değeri</a:t>
            </a:r>
            <a:r>
              <a:rPr lang="en-US" sz="2000" b="1" dirty="0">
                <a:solidFill>
                  <a:prstClr val="black"/>
                </a:solidFill>
              </a:rPr>
              <a:t> </a:t>
            </a:r>
            <a:r>
              <a:rPr lang="en-US" sz="2000" dirty="0" err="1">
                <a:solidFill>
                  <a:prstClr val="black"/>
                </a:solidFill>
              </a:rPr>
              <a:t>artacaktır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spTree>
    <p:extLst>
      <p:ext uri="{BB962C8B-B14F-4D97-AF65-F5344CB8AC3E}">
        <p14:creationId xmlns:p14="http://schemas.microsoft.com/office/powerpoint/2010/main" val="2113089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9" y="107328"/>
            <a:ext cx="10728102" cy="6562691"/>
          </a:xfrm>
          <a:prstGeom prst="rect">
            <a:avLst/>
          </a:prstGeom>
        </p:spPr>
      </p:pic>
    </p:spTree>
    <p:extLst>
      <p:ext uri="{BB962C8B-B14F-4D97-AF65-F5344CB8AC3E}">
        <p14:creationId xmlns:p14="http://schemas.microsoft.com/office/powerpoint/2010/main" val="3534960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96214"/>
            <a:ext cx="10869769" cy="4093428"/>
          </a:xfrm>
          <a:prstGeom prst="rect">
            <a:avLst/>
          </a:prstGeom>
          <a:noFill/>
        </p:spPr>
        <p:txBody>
          <a:bodyPr wrap="square" rtlCol="0">
            <a:spAutoFit/>
          </a:bodyPr>
          <a:lstStyle/>
          <a:p>
            <a:pPr algn="just"/>
            <a:r>
              <a:rPr lang="en-US" sz="2000" dirty="0" err="1">
                <a:solidFill>
                  <a:prstClr val="black"/>
                </a:solidFill>
              </a:rPr>
              <a:t>Ters</a:t>
            </a:r>
            <a:r>
              <a:rPr lang="en-US" sz="2000" dirty="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eğriyi</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etmek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Şekil</a:t>
            </a:r>
            <a:r>
              <a:rPr lang="en-US" sz="2000" dirty="0">
                <a:solidFill>
                  <a:prstClr val="black"/>
                </a:solidFill>
              </a:rPr>
              <a:t> 1.24 de </a:t>
            </a:r>
            <a:r>
              <a:rPr lang="en-US" sz="2000" dirty="0" err="1">
                <a:solidFill>
                  <a:prstClr val="black"/>
                </a:solidFill>
              </a:rPr>
              <a:t>gösterilmektedir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biaslandığı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pratikte</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geçirmez</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kabul</a:t>
            </a:r>
            <a:r>
              <a:rPr lang="en-US" sz="2000" dirty="0">
                <a:solidFill>
                  <a:prstClr val="black"/>
                </a:solidFill>
              </a:rPr>
              <a:t> </a:t>
            </a:r>
            <a:r>
              <a:rPr lang="en-US" sz="2000" dirty="0" err="1">
                <a:solidFill>
                  <a:prstClr val="black"/>
                </a:solidFill>
              </a:rPr>
              <a:t>edilir</a:t>
            </a:r>
            <a:r>
              <a:rPr lang="en-US" sz="2000" dirty="0">
                <a:solidFill>
                  <a:prstClr val="black"/>
                </a:solidFill>
              </a:rPr>
              <a:t>. </a:t>
            </a:r>
            <a:r>
              <a:rPr lang="en-US" sz="2000" dirty="0" err="1">
                <a:solidFill>
                  <a:prstClr val="black"/>
                </a:solidFill>
              </a:rPr>
              <a:t>Gerçekte</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diyodun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kristal</a:t>
            </a:r>
            <a:r>
              <a:rPr lang="en-US" sz="2000" dirty="0">
                <a:solidFill>
                  <a:prstClr val="black"/>
                </a:solidFill>
              </a:rPr>
              <a:t> </a:t>
            </a:r>
            <a:r>
              <a:rPr lang="en-US" sz="2000" dirty="0" err="1">
                <a:solidFill>
                  <a:prstClr val="black"/>
                </a:solidFill>
              </a:rPr>
              <a:t>yapının</a:t>
            </a:r>
            <a:r>
              <a:rPr lang="en-US" sz="2000" dirty="0">
                <a:solidFill>
                  <a:prstClr val="black"/>
                </a:solidFill>
              </a:rPr>
              <a:t> </a:t>
            </a:r>
            <a:r>
              <a:rPr lang="en-US" sz="2000" dirty="0" err="1">
                <a:solidFill>
                  <a:prstClr val="black"/>
                </a:solidFill>
              </a:rPr>
              <a:t>sahip</a:t>
            </a:r>
            <a:r>
              <a:rPr lang="en-US" sz="2000" dirty="0">
                <a:solidFill>
                  <a:prstClr val="black"/>
                </a:solidFill>
              </a:rPr>
              <a:t> </a:t>
            </a:r>
            <a:r>
              <a:rPr lang="en-US" sz="2000" dirty="0" err="1">
                <a:solidFill>
                  <a:prstClr val="black"/>
                </a:solidFill>
              </a:rPr>
              <a:t>olduğu</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sızıntı</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dirty="0" err="1">
                <a:solidFill>
                  <a:prstClr val="black"/>
                </a:solidFill>
              </a:rPr>
              <a:t>akar</a:t>
            </a:r>
            <a:r>
              <a:rPr lang="en-US" sz="2000" dirty="0">
                <a:solidFill>
                  <a:prstClr val="black"/>
                </a:solidFill>
              </a:rPr>
              <a:t>. </a:t>
            </a:r>
            <a:r>
              <a:rPr lang="en-US" sz="2000" dirty="0" err="1">
                <a:solidFill>
                  <a:prstClr val="black"/>
                </a:solidFill>
              </a:rPr>
              <a:t>Şekil</a:t>
            </a:r>
            <a:r>
              <a:rPr lang="en-US" sz="2000" dirty="0">
                <a:solidFill>
                  <a:prstClr val="black"/>
                </a:solidFill>
              </a:rPr>
              <a:t> 1.22 de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fazlaca</a:t>
            </a:r>
            <a:r>
              <a:rPr lang="en-US" sz="2000" dirty="0">
                <a:solidFill>
                  <a:prstClr val="black"/>
                </a:solidFill>
              </a:rPr>
              <a:t> </a:t>
            </a:r>
            <a:r>
              <a:rPr lang="en-US" sz="2000" dirty="0" err="1">
                <a:solidFill>
                  <a:prstClr val="black"/>
                </a:solidFill>
              </a:rPr>
              <a:t>yükseltilip</a:t>
            </a:r>
            <a:r>
              <a:rPr lang="en-US" sz="2000" dirty="0">
                <a:solidFill>
                  <a:prstClr val="black"/>
                </a:solidFill>
              </a:rPr>
              <a:t> V</a:t>
            </a:r>
            <a:r>
              <a:rPr lang="en-US" sz="2000" b="1" baseline="-25000" dirty="0">
                <a:solidFill>
                  <a:prstClr val="black"/>
                </a:solidFill>
              </a:rPr>
              <a:t>BR</a:t>
            </a:r>
            <a:r>
              <a:rPr lang="en-US" sz="2000" dirty="0">
                <a:solidFill>
                  <a:prstClr val="black"/>
                </a:solidFill>
              </a:rPr>
              <a:t> </a:t>
            </a:r>
            <a:r>
              <a:rPr lang="en-US" sz="2000" dirty="0" err="1">
                <a:solidFill>
                  <a:prstClr val="black"/>
                </a:solidFill>
              </a:rPr>
              <a:t>voltajı</a:t>
            </a:r>
            <a:r>
              <a:rPr lang="en-US" sz="2000" dirty="0">
                <a:solidFill>
                  <a:prstClr val="black"/>
                </a:solidFill>
              </a:rPr>
              <a:t> </a:t>
            </a:r>
            <a:r>
              <a:rPr lang="en-US" sz="2000" dirty="0" err="1">
                <a:solidFill>
                  <a:prstClr val="black"/>
                </a:solidFill>
              </a:rPr>
              <a:t>aşıldığı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err="1">
                <a:solidFill>
                  <a:prstClr val="black"/>
                </a:solidFill>
              </a:rPr>
              <a:t>aniden</a:t>
            </a:r>
            <a:r>
              <a:rPr lang="en-US" sz="2000" b="1" dirty="0">
                <a:solidFill>
                  <a:prstClr val="black"/>
                </a:solidFill>
              </a:rPr>
              <a:t> </a:t>
            </a:r>
            <a:r>
              <a:rPr lang="en-US" sz="2000" b="1" dirty="0" err="1">
                <a:solidFill>
                  <a:prstClr val="black"/>
                </a:solidFill>
              </a:rPr>
              <a:t>ve</a:t>
            </a:r>
            <a:r>
              <a:rPr lang="en-US" sz="2000" b="1" dirty="0">
                <a:solidFill>
                  <a:prstClr val="black"/>
                </a:solidFill>
              </a:rPr>
              <a:t> </a:t>
            </a:r>
            <a:r>
              <a:rPr lang="en-US" sz="2000" b="1" dirty="0" err="1">
                <a:solidFill>
                  <a:prstClr val="black"/>
                </a:solidFill>
              </a:rPr>
              <a:t>çok</a:t>
            </a:r>
            <a:r>
              <a:rPr lang="en-US" sz="2000" b="1" dirty="0">
                <a:solidFill>
                  <a:prstClr val="black"/>
                </a:solidFill>
              </a:rPr>
              <a:t> </a:t>
            </a:r>
            <a:r>
              <a:rPr lang="en-US" sz="2000" b="1" dirty="0" err="1">
                <a:solidFill>
                  <a:prstClr val="black"/>
                </a:solidFill>
              </a:rPr>
              <a:t>fazla</a:t>
            </a:r>
            <a:r>
              <a:rPr lang="en-US" sz="2000" b="1" dirty="0">
                <a:solidFill>
                  <a:prstClr val="black"/>
                </a:solidFill>
              </a:rPr>
              <a:t> </a:t>
            </a:r>
            <a:r>
              <a:rPr lang="en-US" sz="2000" b="1" dirty="0" err="1">
                <a:solidFill>
                  <a:prstClr val="black"/>
                </a:solidFill>
              </a:rPr>
              <a:t>artar</a:t>
            </a:r>
            <a:r>
              <a:rPr lang="en-US" sz="2000" b="1" dirty="0">
                <a:solidFill>
                  <a:prstClr val="black"/>
                </a:solidFill>
              </a:rPr>
              <a:t>.</a:t>
            </a:r>
            <a:r>
              <a:rPr lang="en-US" sz="2000" dirty="0">
                <a:solidFill>
                  <a:prstClr val="black"/>
                </a:solidFill>
              </a:rPr>
              <a:t> Bu </a:t>
            </a:r>
            <a:r>
              <a:rPr lang="en-US" sz="2000" dirty="0" err="1">
                <a:solidFill>
                  <a:prstClr val="black"/>
                </a:solidFill>
              </a:rPr>
              <a:t>durumda</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b="1" dirty="0" err="1">
                <a:solidFill>
                  <a:prstClr val="black"/>
                </a:solidFill>
              </a:rPr>
              <a:t>bozulmuştur</a:t>
            </a:r>
            <a:r>
              <a:rPr lang="en-US" sz="2000" b="1" u="sng" dirty="0">
                <a:solidFill>
                  <a:prstClr val="black"/>
                </a:solidFill>
              </a:rPr>
              <a:t>.</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err="1" smtClean="0">
                <a:solidFill>
                  <a:prstClr val="black"/>
                </a:solidFill>
              </a:rPr>
              <a:t>Ters</a:t>
            </a:r>
            <a:r>
              <a:rPr lang="en-US" sz="2000" dirty="0" smtClean="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koşulu</a:t>
            </a:r>
            <a:r>
              <a:rPr lang="en-US" sz="2000" dirty="0">
                <a:solidFill>
                  <a:prstClr val="black"/>
                </a:solidFill>
              </a:rPr>
              <a:t> </a:t>
            </a:r>
            <a:r>
              <a:rPr lang="en-US" sz="2000" dirty="0" err="1">
                <a:solidFill>
                  <a:prstClr val="black"/>
                </a:solidFill>
              </a:rPr>
              <a:t>altında</a:t>
            </a:r>
            <a:r>
              <a:rPr lang="en-US" sz="2000" dirty="0">
                <a:solidFill>
                  <a:prstClr val="black"/>
                </a:solidFill>
              </a:rPr>
              <a:t>  </a:t>
            </a:r>
            <a:r>
              <a:rPr lang="en-US" sz="2000" dirty="0" err="1">
                <a:solidFill>
                  <a:prstClr val="black"/>
                </a:solidFill>
              </a:rPr>
              <a:t>diyodu</a:t>
            </a:r>
            <a:r>
              <a:rPr lang="en-US" sz="2000" dirty="0">
                <a:solidFill>
                  <a:prstClr val="black"/>
                </a:solidFill>
              </a:rPr>
              <a:t> </a:t>
            </a:r>
            <a:r>
              <a:rPr lang="en-US" sz="2000" dirty="0" err="1">
                <a:solidFill>
                  <a:prstClr val="black"/>
                </a:solidFill>
              </a:rPr>
              <a:t>bozan</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gerilime</a:t>
            </a:r>
            <a:r>
              <a:rPr lang="en-US" sz="2000" dirty="0">
                <a:solidFill>
                  <a:prstClr val="black"/>
                </a:solidFill>
              </a:rPr>
              <a:t>, </a:t>
            </a:r>
            <a:r>
              <a:rPr lang="en-US" sz="2000" b="1" dirty="0">
                <a:solidFill>
                  <a:prstClr val="black"/>
                </a:solidFill>
              </a:rPr>
              <a:t>V</a:t>
            </a:r>
            <a:r>
              <a:rPr lang="en-US" sz="2000" b="1" baseline="-25000" dirty="0">
                <a:solidFill>
                  <a:prstClr val="black"/>
                </a:solidFill>
              </a:rPr>
              <a:t>BR</a:t>
            </a:r>
            <a:r>
              <a:rPr lang="en-US" sz="2000" b="1" dirty="0">
                <a:solidFill>
                  <a:prstClr val="black"/>
                </a:solidFill>
              </a:rPr>
              <a:t>,</a:t>
            </a:r>
            <a:r>
              <a:rPr lang="en-US" sz="2000" dirty="0">
                <a:solidFill>
                  <a:prstClr val="black"/>
                </a:solidFill>
              </a:rPr>
              <a:t> </a:t>
            </a:r>
            <a:r>
              <a:rPr lang="en-US" sz="2000" b="1" dirty="0" err="1">
                <a:solidFill>
                  <a:prstClr val="black"/>
                </a:solidFill>
              </a:rPr>
              <a:t>kırılma</a:t>
            </a:r>
            <a:r>
              <a:rPr lang="en-US" sz="2000" b="1" dirty="0">
                <a:solidFill>
                  <a:prstClr val="black"/>
                </a:solidFill>
              </a:rPr>
              <a:t> </a:t>
            </a:r>
            <a:r>
              <a:rPr lang="en-US" sz="2000" b="1" dirty="0" err="1">
                <a:solidFill>
                  <a:prstClr val="black"/>
                </a:solidFill>
              </a:rPr>
              <a:t>gerilimi</a:t>
            </a:r>
            <a:r>
              <a:rPr lang="en-US" sz="2000" b="1" dirty="0">
                <a:solidFill>
                  <a:prstClr val="black"/>
                </a:solidFill>
              </a:rPr>
              <a:t> </a:t>
            </a:r>
            <a:r>
              <a:rPr lang="en-US" sz="2000" dirty="0" err="1">
                <a:solidFill>
                  <a:prstClr val="black"/>
                </a:solidFill>
              </a:rPr>
              <a:t>denir</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örnekle</a:t>
            </a:r>
            <a:r>
              <a:rPr lang="en-US" sz="2000" dirty="0">
                <a:solidFill>
                  <a:prstClr val="black"/>
                </a:solidFill>
              </a:rPr>
              <a:t> </a:t>
            </a:r>
            <a:r>
              <a:rPr lang="en-US" sz="2000" dirty="0" err="1">
                <a:solidFill>
                  <a:prstClr val="black"/>
                </a:solidFill>
              </a:rPr>
              <a:t>bunu</a:t>
            </a:r>
            <a:r>
              <a:rPr lang="en-US" sz="2000" dirty="0">
                <a:solidFill>
                  <a:prstClr val="black"/>
                </a:solidFill>
              </a:rPr>
              <a:t> </a:t>
            </a:r>
            <a:r>
              <a:rPr lang="en-US" sz="2000" dirty="0" err="1">
                <a:solidFill>
                  <a:prstClr val="black"/>
                </a:solidFill>
              </a:rPr>
              <a:t>açıklayalım</a:t>
            </a:r>
            <a:r>
              <a:rPr lang="en-US" sz="2000" dirty="0">
                <a:solidFill>
                  <a:prstClr val="black"/>
                </a:solidFill>
              </a:rPr>
              <a:t>. 1N4007 </a:t>
            </a:r>
            <a:r>
              <a:rPr lang="en-US" sz="2000" dirty="0" err="1">
                <a:solidFill>
                  <a:prstClr val="black"/>
                </a:solidFill>
              </a:rPr>
              <a:t>diyodunun</a:t>
            </a:r>
            <a:r>
              <a:rPr lang="en-US" sz="2000" dirty="0">
                <a:solidFill>
                  <a:prstClr val="black"/>
                </a:solidFill>
              </a:rPr>
              <a:t> </a:t>
            </a:r>
            <a:r>
              <a:rPr lang="en-US" sz="2000" dirty="0" err="1">
                <a:solidFill>
                  <a:prstClr val="black"/>
                </a:solidFill>
              </a:rPr>
              <a:t>kataloğuna</a:t>
            </a:r>
            <a:r>
              <a:rPr lang="en-US" sz="2000" dirty="0">
                <a:solidFill>
                  <a:prstClr val="black"/>
                </a:solidFill>
              </a:rPr>
              <a:t> </a:t>
            </a:r>
            <a:r>
              <a:rPr lang="en-US" sz="2000" dirty="0" err="1">
                <a:solidFill>
                  <a:prstClr val="black"/>
                </a:solidFill>
              </a:rPr>
              <a:t>baktığımız</a:t>
            </a:r>
            <a:r>
              <a:rPr lang="en-US" sz="2000" dirty="0">
                <a:solidFill>
                  <a:prstClr val="black"/>
                </a:solidFill>
              </a:rPr>
              <a:t> </a:t>
            </a:r>
            <a:r>
              <a:rPr lang="en-US" sz="2000" dirty="0" err="1">
                <a:solidFill>
                  <a:prstClr val="black"/>
                </a:solidFill>
              </a:rPr>
              <a:t>zaman</a:t>
            </a:r>
            <a:r>
              <a:rPr lang="en-US" sz="2000" dirty="0">
                <a:solidFill>
                  <a:prstClr val="black"/>
                </a:solidFill>
              </a:rPr>
              <a:t> 1000V </a:t>
            </a:r>
            <a:r>
              <a:rPr lang="en-US" sz="2000" dirty="0" err="1">
                <a:solidFill>
                  <a:prstClr val="black"/>
                </a:solidFill>
              </a:rPr>
              <a:t>ve</a:t>
            </a:r>
            <a:r>
              <a:rPr lang="en-US" sz="2000" dirty="0">
                <a:solidFill>
                  <a:prstClr val="black"/>
                </a:solidFill>
              </a:rPr>
              <a:t> 1Amp.değerlerini </a:t>
            </a:r>
            <a:r>
              <a:rPr lang="en-US" sz="2000" dirty="0" err="1">
                <a:solidFill>
                  <a:prstClr val="black"/>
                </a:solidFill>
              </a:rPr>
              <a:t>görürüz</a:t>
            </a:r>
            <a:r>
              <a:rPr lang="en-US" sz="2000" dirty="0">
                <a:solidFill>
                  <a:prstClr val="black"/>
                </a:solidFill>
              </a:rPr>
              <a:t>. </a:t>
            </a:r>
            <a:r>
              <a:rPr lang="en-US" sz="2000" dirty="0" err="1">
                <a:solidFill>
                  <a:prstClr val="black"/>
                </a:solidFill>
              </a:rPr>
              <a:t>Buradaki</a:t>
            </a:r>
            <a:r>
              <a:rPr lang="en-US" sz="2000" dirty="0">
                <a:solidFill>
                  <a:prstClr val="black"/>
                </a:solidFill>
              </a:rPr>
              <a:t> 1000V </a:t>
            </a:r>
            <a:r>
              <a:rPr lang="en-US" sz="2000" dirty="0" err="1">
                <a:solidFill>
                  <a:prstClr val="black"/>
                </a:solidFill>
              </a:rPr>
              <a:t>değeri</a:t>
            </a:r>
            <a:r>
              <a:rPr lang="en-US" sz="2000" dirty="0">
                <a:solidFill>
                  <a:prstClr val="black"/>
                </a:solidFill>
              </a:rPr>
              <a:t> </a:t>
            </a:r>
            <a:r>
              <a:rPr lang="en-US" sz="2000" dirty="0" err="1">
                <a:solidFill>
                  <a:prstClr val="black"/>
                </a:solidFill>
              </a:rPr>
              <a:t>uygulanabilecek</a:t>
            </a:r>
            <a:r>
              <a:rPr lang="en-US" sz="2000" dirty="0">
                <a:solidFill>
                  <a:prstClr val="black"/>
                </a:solidFill>
              </a:rPr>
              <a:t> en </a:t>
            </a:r>
            <a:r>
              <a:rPr lang="en-US" sz="2000" dirty="0" err="1">
                <a:solidFill>
                  <a:prstClr val="black"/>
                </a:solidFill>
              </a:rPr>
              <a:t>çok</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değeridir</a:t>
            </a:r>
            <a:r>
              <a:rPr lang="en-US" sz="2000" dirty="0">
                <a:solidFill>
                  <a:prstClr val="black"/>
                </a:solidFill>
              </a:rPr>
              <a:t>. Bu, </a:t>
            </a:r>
            <a:r>
              <a:rPr lang="en-US" sz="2000" dirty="0" err="1">
                <a:solidFill>
                  <a:prstClr val="black"/>
                </a:solidFill>
              </a:rPr>
              <a:t>özellikle</a:t>
            </a:r>
            <a:r>
              <a:rPr lang="en-US" sz="2000" dirty="0">
                <a:solidFill>
                  <a:prstClr val="black"/>
                </a:solidFill>
              </a:rPr>
              <a:t> </a:t>
            </a:r>
            <a:r>
              <a:rPr lang="en-US" sz="2000" dirty="0" err="1">
                <a:solidFill>
                  <a:prstClr val="black"/>
                </a:solidFill>
              </a:rPr>
              <a:t>alternatif</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uygulamalarında</a:t>
            </a:r>
            <a:r>
              <a:rPr lang="en-US" sz="2000" dirty="0">
                <a:solidFill>
                  <a:prstClr val="black"/>
                </a:solidFill>
              </a:rPr>
              <a:t> </a:t>
            </a:r>
            <a:r>
              <a:rPr lang="en-US" sz="2000" dirty="0" err="1">
                <a:solidFill>
                  <a:prstClr val="black"/>
                </a:solidFill>
              </a:rPr>
              <a:t>önem</a:t>
            </a:r>
            <a:r>
              <a:rPr lang="en-US" sz="2000" dirty="0">
                <a:solidFill>
                  <a:prstClr val="black"/>
                </a:solidFill>
              </a:rPr>
              <a:t> </a:t>
            </a:r>
            <a:r>
              <a:rPr lang="en-US" sz="2000" dirty="0" err="1">
                <a:solidFill>
                  <a:prstClr val="black"/>
                </a:solidFill>
              </a:rPr>
              <a:t>kazanır</a:t>
            </a:r>
            <a:r>
              <a:rPr lang="en-US" sz="2000" dirty="0">
                <a:solidFill>
                  <a:prstClr val="black"/>
                </a:solidFill>
              </a:rPr>
              <a:t>. </a:t>
            </a:r>
            <a:r>
              <a:rPr lang="en-US" sz="2000" dirty="0" err="1">
                <a:solidFill>
                  <a:prstClr val="black"/>
                </a:solidFill>
              </a:rPr>
              <a:t>Diyodun</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doğru</a:t>
            </a:r>
            <a:r>
              <a:rPr lang="en-US" sz="2000" dirty="0">
                <a:solidFill>
                  <a:prstClr val="black"/>
                </a:solidFill>
              </a:rPr>
              <a:t> bias </a:t>
            </a:r>
            <a:r>
              <a:rPr lang="en-US" sz="2000" dirty="0" err="1">
                <a:solidFill>
                  <a:prstClr val="black"/>
                </a:solidFill>
              </a:rPr>
              <a:t>olarak</a:t>
            </a:r>
            <a:r>
              <a:rPr lang="en-US" sz="2000" dirty="0">
                <a:solidFill>
                  <a:prstClr val="black"/>
                </a:solidFill>
              </a:rPr>
              <a:t> 1000V </a:t>
            </a:r>
            <a:r>
              <a:rPr lang="en-US" sz="2000" dirty="0" err="1">
                <a:solidFill>
                  <a:prstClr val="black"/>
                </a:solidFill>
              </a:rPr>
              <a:t>verecek</a:t>
            </a:r>
            <a:r>
              <a:rPr lang="en-US" sz="2000" dirty="0">
                <a:solidFill>
                  <a:prstClr val="black"/>
                </a:solidFill>
              </a:rPr>
              <a:t> </a:t>
            </a:r>
            <a:r>
              <a:rPr lang="en-US" sz="2000" dirty="0" err="1">
                <a:solidFill>
                  <a:prstClr val="black"/>
                </a:solidFill>
              </a:rPr>
              <a:t>olursak</a:t>
            </a:r>
            <a:r>
              <a:rPr lang="en-US" sz="2000" dirty="0">
                <a:solidFill>
                  <a:prstClr val="black"/>
                </a:solidFill>
              </a:rPr>
              <a:t> </a:t>
            </a:r>
            <a:r>
              <a:rPr lang="en-US" sz="2000" dirty="0" err="1">
                <a:solidFill>
                  <a:prstClr val="black"/>
                </a:solidFill>
              </a:rPr>
              <a:t>geriye</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kül</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duman</a:t>
            </a:r>
            <a:r>
              <a:rPr lang="en-US" sz="2000" dirty="0">
                <a:solidFill>
                  <a:prstClr val="black"/>
                </a:solidFill>
              </a:rPr>
              <a:t> </a:t>
            </a:r>
            <a:r>
              <a:rPr lang="en-US" sz="2000" dirty="0" err="1">
                <a:solidFill>
                  <a:prstClr val="black"/>
                </a:solidFill>
              </a:rPr>
              <a:t>kalacaktır</a:t>
            </a:r>
            <a:r>
              <a:rPr lang="en-US" sz="2000" dirty="0">
                <a:solidFill>
                  <a:prstClr val="black"/>
                </a:solidFill>
              </a:rPr>
              <a:t>. 1 </a:t>
            </a:r>
            <a:r>
              <a:rPr lang="en-US" sz="2000" dirty="0" err="1">
                <a:solidFill>
                  <a:prstClr val="black"/>
                </a:solidFill>
              </a:rPr>
              <a:t>Amper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içerisinden</a:t>
            </a:r>
            <a:r>
              <a:rPr lang="en-US" sz="2000" dirty="0">
                <a:solidFill>
                  <a:prstClr val="black"/>
                </a:solidFill>
              </a:rPr>
              <a:t> </a:t>
            </a:r>
            <a:r>
              <a:rPr lang="en-US" sz="2000" dirty="0" err="1">
                <a:solidFill>
                  <a:prstClr val="black"/>
                </a:solidFill>
              </a:rPr>
              <a:t>akabilecek</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akımını</a:t>
            </a:r>
            <a:r>
              <a:rPr lang="en-US" sz="2000" dirty="0">
                <a:solidFill>
                  <a:prstClr val="black"/>
                </a:solidFill>
              </a:rPr>
              <a:t> </a:t>
            </a:r>
            <a:r>
              <a:rPr lang="en-US" sz="2000" dirty="0" err="1">
                <a:solidFill>
                  <a:prstClr val="black"/>
                </a:solidFill>
              </a:rPr>
              <a:t>göstermektedir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sp>
        <p:nvSpPr>
          <p:cNvPr id="3" name="Text Box 2"/>
          <p:cNvSpPr txBox="1">
            <a:spLocks noChangeArrowheads="1"/>
          </p:cNvSpPr>
          <p:nvPr/>
        </p:nvSpPr>
        <p:spPr bwMode="auto">
          <a:xfrm>
            <a:off x="2021984" y="4761075"/>
            <a:ext cx="7417382" cy="14200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ts val="800"/>
              </a:spcAft>
            </a:pPr>
            <a:r>
              <a:rPr lang="tr-TR" altLang="tr-TR" sz="2000" b="1" i="1" dirty="0" smtClean="0">
                <a:solidFill>
                  <a:prstClr val="black"/>
                </a:solidFill>
                <a:latin typeface="Arial" panose="020B0604020202020204" pitchFamily="34" charset="0"/>
              </a:rPr>
              <a:t>Bir diyot doğru olarak polarlandığı zaman, içerisinden geçen akım artar veya azalırsa üzerine düşen gerilim, başka bir deyişle V</a:t>
            </a:r>
            <a:r>
              <a:rPr lang="tr-TR" altLang="tr-TR" sz="2000" b="1" i="1" baseline="-25000" dirty="0" smtClean="0">
                <a:solidFill>
                  <a:prstClr val="black"/>
                </a:solidFill>
                <a:latin typeface="Arial" panose="020B0604020202020204" pitchFamily="34" charset="0"/>
              </a:rPr>
              <a:t>AK</a:t>
            </a:r>
            <a:r>
              <a:rPr lang="tr-TR" altLang="tr-TR" sz="2000" b="1" i="1" dirty="0" smtClean="0">
                <a:solidFill>
                  <a:prstClr val="black"/>
                </a:solidFill>
                <a:latin typeface="Arial" panose="020B0604020202020204" pitchFamily="34" charset="0"/>
              </a:rPr>
              <a:t> = V</a:t>
            </a:r>
            <a:r>
              <a:rPr lang="tr-TR" altLang="tr-TR" sz="2000" b="1" i="1" baseline="-25000" dirty="0" smtClean="0">
                <a:solidFill>
                  <a:prstClr val="black"/>
                </a:solidFill>
                <a:latin typeface="Arial" panose="020B0604020202020204" pitchFamily="34" charset="0"/>
              </a:rPr>
              <a:t>A</a:t>
            </a:r>
            <a:r>
              <a:rPr lang="tr-TR" altLang="tr-TR" sz="2000" b="1" i="1" dirty="0" smtClean="0">
                <a:solidFill>
                  <a:prstClr val="black"/>
                </a:solidFill>
                <a:latin typeface="Arial" panose="020B0604020202020204" pitchFamily="34" charset="0"/>
              </a:rPr>
              <a:t> – V</a:t>
            </a:r>
            <a:r>
              <a:rPr lang="tr-TR" altLang="tr-TR" sz="2000" b="1" i="1" baseline="-25000" dirty="0" smtClean="0">
                <a:solidFill>
                  <a:prstClr val="black"/>
                </a:solidFill>
                <a:latin typeface="Arial" panose="020B0604020202020204" pitchFamily="34" charset="0"/>
              </a:rPr>
              <a:t>K</a:t>
            </a:r>
            <a:r>
              <a:rPr lang="tr-TR" altLang="tr-TR" sz="2000" b="1" i="1" dirty="0" smtClean="0">
                <a:solidFill>
                  <a:prstClr val="black"/>
                </a:solidFill>
                <a:latin typeface="Arial" panose="020B0604020202020204" pitchFamily="34" charset="0"/>
              </a:rPr>
              <a:t> = 0.7 V değerinde sabit kalır.</a:t>
            </a:r>
            <a:endParaRPr lang="tr-TR" altLang="tr-TR" sz="2000"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129456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257576"/>
            <a:ext cx="11140225" cy="738664"/>
          </a:xfrm>
          <a:prstGeom prst="rect">
            <a:avLst/>
          </a:prstGeom>
          <a:noFill/>
        </p:spPr>
        <p:txBody>
          <a:bodyPr wrap="square" rtlCol="0">
            <a:spAutoFit/>
          </a:bodyPr>
          <a:lstStyle/>
          <a:p>
            <a:r>
              <a:rPr lang="tr-TR" altLang="en-US" sz="2400" b="1" dirty="0">
                <a:solidFill>
                  <a:srgbClr val="CC3300"/>
                </a:solidFill>
                <a:effectLst>
                  <a:outerShdw blurRad="38100" dist="38100" dir="2700000" algn="tl">
                    <a:srgbClr val="000000"/>
                  </a:outerShdw>
                </a:effectLst>
                <a:latin typeface="Times" pitchFamily="18" charset="0"/>
              </a:rPr>
              <a:t>Sıcaklık Etkileri</a:t>
            </a:r>
            <a:endParaRPr lang="en-US" altLang="en-US" sz="2400" b="1" dirty="0">
              <a:solidFill>
                <a:srgbClr val="CC3300"/>
              </a:solidFill>
              <a:effectLst>
                <a:outerShdw blurRad="38100" dist="38100" dir="2700000" algn="tl">
                  <a:srgbClr val="000000"/>
                </a:outerShdw>
              </a:effectLst>
              <a:latin typeface="Times" pitchFamily="18" charset="0"/>
            </a:endParaRPr>
          </a:p>
          <a:p>
            <a:endParaRPr lang="tr-TR" dirty="0">
              <a:solidFill>
                <a:prstClr val="black"/>
              </a:solidFill>
            </a:endParaRPr>
          </a:p>
        </p:txBody>
      </p:sp>
      <p:sp>
        <p:nvSpPr>
          <p:cNvPr id="3" name="Text Box 9"/>
          <p:cNvSpPr txBox="1">
            <a:spLocks noChangeArrowheads="1"/>
          </p:cNvSpPr>
          <p:nvPr/>
        </p:nvSpPr>
        <p:spPr bwMode="auto">
          <a:xfrm>
            <a:off x="850006" y="73850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tr-TR" altLang="en-US" sz="2000" b="1" dirty="0">
                <a:solidFill>
                  <a:prstClr val="black"/>
                </a:solidFill>
                <a:latin typeface="Calibri" panose="020F0502020204030204"/>
              </a:rPr>
              <a:t>Sıcaklık artışı diyot yapısına i</a:t>
            </a:r>
            <a:r>
              <a:rPr lang="en-US" altLang="en-US" sz="2000" b="1" dirty="0">
                <a:solidFill>
                  <a:prstClr val="black"/>
                </a:solidFill>
                <a:latin typeface="Calibri" panose="020F0502020204030204"/>
              </a:rPr>
              <a:t>l</a:t>
            </a:r>
            <a:r>
              <a:rPr lang="tr-TR" altLang="en-US" sz="2000" b="1" dirty="0">
                <a:solidFill>
                  <a:prstClr val="black"/>
                </a:solidFill>
                <a:latin typeface="Calibri" panose="020F0502020204030204"/>
              </a:rPr>
              <a:t>ave enerji katar.</a:t>
            </a:r>
            <a:r>
              <a:rPr lang="en-US" altLang="en-US" sz="2000" b="1" dirty="0">
                <a:solidFill>
                  <a:prstClr val="black"/>
                </a:solidFill>
                <a:latin typeface="Calibri" panose="020F0502020204030204"/>
              </a:rPr>
              <a:t> </a:t>
            </a:r>
            <a:endParaRPr lang="tr-TR" altLang="en-US" sz="2000" b="1" dirty="0">
              <a:solidFill>
                <a:prstClr val="black"/>
              </a:solidFill>
              <a:latin typeface="Calibri" panose="020F0502020204030204"/>
            </a:endParaRPr>
          </a:p>
          <a:p>
            <a:pPr>
              <a:spcBef>
                <a:spcPct val="50000"/>
              </a:spcBef>
              <a:buFontTx/>
              <a:buChar char="•"/>
            </a:pPr>
            <a:r>
              <a:rPr lang="tr-TR" altLang="en-US" sz="2000" b="1" dirty="0">
                <a:solidFill>
                  <a:prstClr val="black"/>
                </a:solidFill>
                <a:latin typeface="Calibri" panose="020F0502020204030204"/>
              </a:rPr>
              <a:t>Bu ilave enerji kazanımı ileri yön iletimi için gerekli olan ileri yön gerilimini</a:t>
            </a:r>
            <a:r>
              <a:rPr lang="en-US" altLang="en-US" sz="2000" b="1" dirty="0">
                <a:solidFill>
                  <a:prstClr val="black"/>
                </a:solidFill>
                <a:latin typeface="Calibri" panose="020F0502020204030204"/>
              </a:rPr>
              <a:t> </a:t>
            </a:r>
            <a:r>
              <a:rPr lang="tr-TR" altLang="en-US" sz="2000" b="1" dirty="0">
                <a:solidFill>
                  <a:prstClr val="black"/>
                </a:solidFill>
                <a:latin typeface="Calibri" panose="020F0502020204030204"/>
              </a:rPr>
              <a:t>düşürürken (-2.5mV/ </a:t>
            </a:r>
            <a:r>
              <a:rPr lang="tr-TR" altLang="en-US" sz="2000" b="1" baseline="30000" dirty="0">
                <a:solidFill>
                  <a:prstClr val="black"/>
                </a:solidFill>
                <a:latin typeface="Calibri" panose="020F0502020204030204"/>
              </a:rPr>
              <a:t>o</a:t>
            </a:r>
            <a:r>
              <a:rPr lang="tr-TR" altLang="en-US" sz="2000" b="1" dirty="0">
                <a:solidFill>
                  <a:prstClr val="black"/>
                </a:solidFill>
                <a:latin typeface="Calibri" panose="020F0502020204030204"/>
              </a:rPr>
              <a:t>C), ters yöndeki sızıntı akımında artışa (her 10 </a:t>
            </a:r>
            <a:r>
              <a:rPr lang="tr-TR" altLang="en-US" sz="2000" b="1" baseline="30000" dirty="0">
                <a:solidFill>
                  <a:prstClr val="black"/>
                </a:solidFill>
                <a:latin typeface="Calibri" panose="020F0502020204030204"/>
              </a:rPr>
              <a:t>o</a:t>
            </a:r>
            <a:r>
              <a:rPr lang="tr-TR" altLang="en-US" sz="2000" b="1" dirty="0">
                <a:solidFill>
                  <a:prstClr val="black"/>
                </a:solidFill>
                <a:latin typeface="Calibri" panose="020F0502020204030204"/>
              </a:rPr>
              <a:t>C’lik </a:t>
            </a:r>
            <a:r>
              <a:rPr lang="en-US" altLang="en-US" sz="2000" b="1" dirty="0" err="1">
                <a:solidFill>
                  <a:prstClr val="black"/>
                </a:solidFill>
                <a:latin typeface="Calibri" panose="020F0502020204030204"/>
              </a:rPr>
              <a:t>ı</a:t>
            </a:r>
            <a:r>
              <a:rPr lang="tr-TR" altLang="en-US" sz="2000" b="1" dirty="0">
                <a:solidFill>
                  <a:prstClr val="black"/>
                </a:solidFill>
                <a:latin typeface="Calibri" panose="020F0502020204030204"/>
              </a:rPr>
              <a:t>sı artışı sızıntı akımında 2 katlık bir artışa yol açar)</a:t>
            </a:r>
            <a:r>
              <a:rPr lang="tr-TR" altLang="en-US" sz="2000" dirty="0">
                <a:solidFill>
                  <a:prstClr val="black"/>
                </a:solidFill>
                <a:latin typeface="Calibri" panose="020F0502020204030204"/>
              </a:rPr>
              <a:t> </a:t>
            </a:r>
            <a:r>
              <a:rPr lang="tr-TR" altLang="en-US" sz="2000" b="1" dirty="0">
                <a:solidFill>
                  <a:prstClr val="black"/>
                </a:solidFill>
                <a:latin typeface="Calibri" panose="020F0502020204030204"/>
              </a:rPr>
              <a:t>neden olur.</a:t>
            </a:r>
            <a:r>
              <a:rPr lang="en-US" altLang="en-US" sz="2000" b="1" dirty="0">
                <a:solidFill>
                  <a:prstClr val="black"/>
                </a:solidFill>
                <a:latin typeface="Calibri" panose="020F0502020204030204"/>
              </a:rPr>
              <a:t> </a:t>
            </a:r>
            <a:endParaRPr lang="tr-TR" altLang="en-US" sz="2000" b="1" dirty="0">
              <a:solidFill>
                <a:prstClr val="black"/>
              </a:solidFill>
              <a:latin typeface="Calibri" panose="020F0502020204030204"/>
            </a:endParaRPr>
          </a:p>
          <a:p>
            <a:pPr>
              <a:spcBef>
                <a:spcPct val="50000"/>
              </a:spcBef>
              <a:buFontTx/>
              <a:buChar char="•"/>
            </a:pPr>
            <a:r>
              <a:rPr lang="tr-TR" altLang="en-US" sz="2000" b="1" dirty="0">
                <a:solidFill>
                  <a:prstClr val="black"/>
                </a:solidFill>
                <a:latin typeface="Calibri" panose="020F0502020204030204"/>
              </a:rPr>
              <a:t>Germenyum diyotlar, ısı değişimlerine Silikon diyotlara daha hassastırlar.</a:t>
            </a:r>
            <a:endParaRPr lang="en-US" altLang="en-US" sz="2000" dirty="0">
              <a:solidFill>
                <a:prstClr val="black"/>
              </a:solidFill>
              <a:latin typeface="Calibri" panose="020F0502020204030204"/>
            </a:endParaRPr>
          </a:p>
        </p:txBody>
      </p:sp>
      <p:sp>
        <p:nvSpPr>
          <p:cNvPr id="4" name="Text Box 10"/>
          <p:cNvSpPr txBox="1">
            <a:spLocks noChangeArrowheads="1"/>
          </p:cNvSpPr>
          <p:nvPr/>
        </p:nvSpPr>
        <p:spPr bwMode="auto">
          <a:xfrm>
            <a:off x="682579" y="2696021"/>
            <a:ext cx="8763000" cy="457200"/>
          </a:xfrm>
          <a:prstGeom prst="rect">
            <a:avLst/>
          </a:prstGeom>
          <a:noFill/>
          <a:ln w="9525">
            <a:noFill/>
            <a:miter lim="800000"/>
            <a:headEnd/>
            <a:tailEnd/>
          </a:ln>
          <a:effectLst/>
        </p:spPr>
        <p:txBody>
          <a:bodyPr>
            <a:spAutoFit/>
          </a:bodyPr>
          <a:lstStyle/>
          <a:p>
            <a:pPr eaLnBrk="0" hangingPunct="0">
              <a:spcBef>
                <a:spcPct val="50000"/>
              </a:spcBef>
              <a:defRPr/>
            </a:pPr>
            <a:r>
              <a:rPr lang="en-US" altLang="en-US" sz="2400" b="1" dirty="0">
                <a:solidFill>
                  <a:srgbClr val="CC3300"/>
                </a:solidFill>
                <a:effectLst>
                  <a:outerShdw blurRad="38100" dist="38100" dir="2700000" algn="tl">
                    <a:srgbClr val="000000"/>
                  </a:outerShdw>
                </a:effectLst>
                <a:latin typeface="Times" pitchFamily="18" charset="0"/>
              </a:rPr>
              <a:t>Diode </a:t>
            </a:r>
            <a:r>
              <a:rPr lang="tr-TR" altLang="en-US" sz="2400" b="1" dirty="0">
                <a:solidFill>
                  <a:srgbClr val="CC3300"/>
                </a:solidFill>
                <a:effectLst>
                  <a:outerShdw blurRad="38100" dist="38100" dir="2700000" algn="tl">
                    <a:srgbClr val="000000"/>
                  </a:outerShdw>
                </a:effectLst>
                <a:latin typeface="Times" pitchFamily="18" charset="0"/>
              </a:rPr>
              <a:t>Veri</a:t>
            </a:r>
            <a:r>
              <a:rPr lang="en-US" altLang="en-US" sz="2400" b="1" dirty="0">
                <a:solidFill>
                  <a:srgbClr val="CC3300"/>
                </a:solidFill>
                <a:effectLst>
                  <a:outerShdw blurRad="38100" dist="38100" dir="2700000" algn="tl">
                    <a:srgbClr val="000000"/>
                  </a:outerShdw>
                </a:effectLst>
                <a:latin typeface="Times" pitchFamily="18" charset="0"/>
              </a:rPr>
              <a:t> </a:t>
            </a:r>
            <a:r>
              <a:rPr lang="tr-TR" altLang="en-US" sz="2400" b="1" dirty="0">
                <a:solidFill>
                  <a:srgbClr val="CC3300"/>
                </a:solidFill>
                <a:effectLst>
                  <a:outerShdw blurRad="38100" dist="38100" dir="2700000" algn="tl">
                    <a:srgbClr val="000000"/>
                  </a:outerShdw>
                </a:effectLst>
                <a:latin typeface="Times" pitchFamily="18" charset="0"/>
              </a:rPr>
              <a:t>Sayfaları</a:t>
            </a:r>
            <a:endParaRPr lang="en-US" altLang="en-US" sz="2400" b="1" dirty="0">
              <a:solidFill>
                <a:srgbClr val="CC3300"/>
              </a:solidFill>
              <a:effectLst>
                <a:outerShdw blurRad="38100" dist="38100" dir="2700000" algn="tl">
                  <a:srgbClr val="000000"/>
                </a:outerShdw>
              </a:effectLst>
              <a:latin typeface="Times" pitchFamily="18" charset="0"/>
            </a:endParaRPr>
          </a:p>
        </p:txBody>
      </p:sp>
      <p:sp>
        <p:nvSpPr>
          <p:cNvPr id="5" name="Rectangle 11"/>
          <p:cNvSpPr>
            <a:spLocks noChangeArrowheads="1"/>
          </p:cNvSpPr>
          <p:nvPr/>
        </p:nvSpPr>
        <p:spPr bwMode="auto">
          <a:xfrm>
            <a:off x="682579" y="31127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dirty="0">
                <a:solidFill>
                  <a:prstClr val="black"/>
                </a:solidFill>
                <a:latin typeface="Calibri" panose="020F0502020204030204" pitchFamily="34" charset="0"/>
              </a:rPr>
              <a:t>Diyot </a:t>
            </a:r>
            <a:r>
              <a:rPr lang="en-US" altLang="en-US" sz="2000" b="1" dirty="0">
                <a:solidFill>
                  <a:prstClr val="black"/>
                </a:solidFill>
                <a:latin typeface="Calibri" panose="020F0502020204030204" pitchFamily="34" charset="0"/>
              </a:rPr>
              <a:t>k</a:t>
            </a:r>
            <a:r>
              <a:rPr lang="tr-TR" altLang="en-US" sz="2000" b="1" dirty="0">
                <a:solidFill>
                  <a:prstClr val="black"/>
                </a:solidFill>
                <a:latin typeface="Calibri" panose="020F0502020204030204" pitchFamily="34" charset="0"/>
              </a:rPr>
              <a:t>atalog verilerinde aşağıdaki param</a:t>
            </a:r>
            <a:r>
              <a:rPr lang="en-US" altLang="en-US" sz="2000" b="1" dirty="0">
                <a:solidFill>
                  <a:prstClr val="black"/>
                </a:solidFill>
                <a:latin typeface="Calibri" panose="020F0502020204030204" pitchFamily="34" charset="0"/>
              </a:rPr>
              <a:t>e</a:t>
            </a:r>
            <a:r>
              <a:rPr lang="tr-TR" altLang="en-US" sz="2000" b="1" dirty="0">
                <a:solidFill>
                  <a:prstClr val="black"/>
                </a:solidFill>
                <a:latin typeface="Calibri" panose="020F0502020204030204" pitchFamily="34" charset="0"/>
              </a:rPr>
              <a:t>tre tanımları vardır.</a:t>
            </a:r>
            <a:endParaRPr lang="en-US" altLang="tr-TR" sz="2000" b="1" dirty="0">
              <a:solidFill>
                <a:prstClr val="black"/>
              </a:solidFill>
              <a:latin typeface="Calibri" panose="020F0502020204030204" pitchFamily="34" charset="0"/>
            </a:endParaRPr>
          </a:p>
        </p:txBody>
      </p:sp>
      <p:sp>
        <p:nvSpPr>
          <p:cNvPr id="6" name="Text Box 9"/>
          <p:cNvSpPr txBox="1">
            <a:spLocks noChangeArrowheads="1"/>
          </p:cNvSpPr>
          <p:nvPr/>
        </p:nvSpPr>
        <p:spPr bwMode="auto">
          <a:xfrm>
            <a:off x="682579" y="3512828"/>
            <a:ext cx="113720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b="1" dirty="0">
                <a:solidFill>
                  <a:prstClr val="black"/>
                </a:solidFill>
                <a:latin typeface="Times New Roman" panose="02020603050405020304" pitchFamily="18" charset="0"/>
              </a:rPr>
              <a:t>V</a:t>
            </a:r>
            <a:r>
              <a:rPr lang="en-US" altLang="en-US" b="1" baseline="-25000" dirty="0">
                <a:solidFill>
                  <a:prstClr val="black"/>
                </a:solidFill>
                <a:latin typeface="Times New Roman" panose="02020603050405020304" pitchFamily="18" charset="0"/>
              </a:rPr>
              <a:t>F</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 ve ak</a:t>
            </a:r>
            <a:r>
              <a:rPr lang="en-US" altLang="en-US" b="1" dirty="0" err="1">
                <a:solidFill>
                  <a:prstClr val="black"/>
                </a:solidFill>
                <a:latin typeface="Times New Roman" panose="02020603050405020304" pitchFamily="18" charset="0"/>
              </a:rPr>
              <a:t>ı</a:t>
            </a:r>
            <a:r>
              <a:rPr lang="tr-TR" altLang="en-US" b="1" dirty="0">
                <a:solidFill>
                  <a:prstClr val="black"/>
                </a:solidFill>
                <a:latin typeface="Times New Roman" panose="02020603050405020304" pitchFamily="18" charset="0"/>
              </a:rPr>
              <a:t>mda</a:t>
            </a:r>
            <a:r>
              <a:rPr lang="en-US" altLang="en-US" b="1" dirty="0">
                <a:solidFill>
                  <a:prstClr val="black"/>
                </a:solidFill>
                <a:latin typeface="Times New Roman" panose="02020603050405020304" pitchFamily="18" charset="0"/>
              </a:rPr>
              <a:t>k</a:t>
            </a:r>
            <a:r>
              <a:rPr lang="tr-TR" altLang="en-US" b="1" dirty="0">
                <a:solidFill>
                  <a:prstClr val="black"/>
                </a:solidFill>
                <a:latin typeface="Times New Roman" panose="02020603050405020304" pitchFamily="18" charset="0"/>
              </a:rPr>
              <a:t>i ileri yön gerilimi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I</a:t>
            </a:r>
            <a:r>
              <a:rPr lang="en-US" altLang="en-US" b="1" baseline="-25000" dirty="0">
                <a:solidFill>
                  <a:prstClr val="black"/>
                </a:solidFill>
                <a:latin typeface="Times New Roman" panose="02020603050405020304" pitchFamily="18" charset="0"/>
              </a:rPr>
              <a:t>F</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sıcaklıktaki maksimum ileri yön akımı</a:t>
            </a:r>
          </a:p>
          <a:p>
            <a:pPr>
              <a:spcBef>
                <a:spcPct val="50000"/>
              </a:spcBef>
              <a:buFontTx/>
              <a:buAutoNum type="arabicPeriod"/>
            </a:pPr>
            <a:r>
              <a:rPr lang="en-US" altLang="en-US" b="1" dirty="0">
                <a:solidFill>
                  <a:prstClr val="black"/>
                </a:solidFill>
                <a:latin typeface="Times New Roman" panose="02020603050405020304" pitchFamily="18" charset="0"/>
              </a:rPr>
              <a:t>I</a:t>
            </a:r>
            <a:r>
              <a:rPr lang="en-US" altLang="en-US" b="1" baseline="-25000" dirty="0">
                <a:solidFill>
                  <a:prstClr val="black"/>
                </a:solidFill>
                <a:latin typeface="Times New Roman" panose="02020603050405020304" pitchFamily="18" charset="0"/>
              </a:rPr>
              <a:t>R</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sıcaklıktaki maksimum ters yön akımı</a:t>
            </a:r>
          </a:p>
          <a:p>
            <a:pPr>
              <a:spcBef>
                <a:spcPct val="50000"/>
              </a:spcBef>
              <a:buFontTx/>
              <a:buAutoNum type="arabicPeriod"/>
            </a:pPr>
            <a:r>
              <a:rPr lang="en-US" altLang="en-US" b="1" dirty="0">
                <a:solidFill>
                  <a:prstClr val="black"/>
                </a:solidFill>
                <a:latin typeface="Times New Roman" panose="02020603050405020304" pitchFamily="18" charset="0"/>
              </a:rPr>
              <a:t>PIV or PRV or V(BR), </a:t>
            </a:r>
            <a:r>
              <a:rPr lang="tr-TR" altLang="en-US" b="1" dirty="0">
                <a:solidFill>
                  <a:prstClr val="black"/>
                </a:solidFill>
                <a:latin typeface="Times New Roman" panose="02020603050405020304" pitchFamily="18" charset="0"/>
              </a:rPr>
              <a:t>belirli bir sıcaklıktaki </a:t>
            </a:r>
            <a:r>
              <a:rPr lang="en-US" altLang="en-US" b="1" dirty="0">
                <a:solidFill>
                  <a:prstClr val="black"/>
                </a:solidFill>
                <a:latin typeface="Times New Roman" panose="02020603050405020304" pitchFamily="18" charset="0"/>
              </a:rPr>
              <a:t>m</a:t>
            </a:r>
            <a:r>
              <a:rPr lang="tr-TR" altLang="en-US" b="1" dirty="0">
                <a:solidFill>
                  <a:prstClr val="black"/>
                </a:solidFill>
                <a:latin typeface="Times New Roman" panose="02020603050405020304" pitchFamily="18" charset="0"/>
              </a:rPr>
              <a:t>aksimum ters yön gerilimi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Power dissipation, </a:t>
            </a:r>
            <a:r>
              <a:rPr lang="tr-TR" altLang="en-US" b="1" dirty="0">
                <a:solidFill>
                  <a:prstClr val="black"/>
                </a:solidFill>
                <a:latin typeface="Times New Roman" panose="02020603050405020304" pitchFamily="18" charset="0"/>
              </a:rPr>
              <a:t>belirli bir sıcaklıktaki harcanan maksimum güç</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C, </a:t>
            </a:r>
            <a:r>
              <a:rPr lang="tr-TR" altLang="en-US" b="1" dirty="0">
                <a:solidFill>
                  <a:prstClr val="black"/>
                </a:solidFill>
                <a:latin typeface="Times New Roman" panose="02020603050405020304" pitchFamily="18" charset="0"/>
              </a:rPr>
              <a:t>ters yön kutuplamasındaki kapasite seviyeleri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err="1">
                <a:solidFill>
                  <a:prstClr val="black"/>
                </a:solidFill>
                <a:latin typeface="Times New Roman" panose="02020603050405020304" pitchFamily="18" charset="0"/>
              </a:rPr>
              <a:t>t</a:t>
            </a:r>
            <a:r>
              <a:rPr lang="en-US" altLang="en-US" b="1" baseline="-25000" dirty="0" err="1">
                <a:solidFill>
                  <a:prstClr val="black"/>
                </a:solidFill>
                <a:latin typeface="Times New Roman" panose="02020603050405020304" pitchFamily="18" charset="0"/>
              </a:rPr>
              <a:t>rr</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ters yön toparlanma süresi</a:t>
            </a:r>
            <a:endParaRPr lang="en-US" altLang="en-US"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417689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 y="178158"/>
            <a:ext cx="11127346"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1475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07" y="463639"/>
            <a:ext cx="8548687"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25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373488"/>
            <a:ext cx="11462197" cy="1908215"/>
          </a:xfrm>
          <a:prstGeom prst="rect">
            <a:avLst/>
          </a:prstGeom>
          <a:noFill/>
        </p:spPr>
        <p:txBody>
          <a:bodyPr wrap="square" rtlCol="0">
            <a:spAutoFit/>
          </a:bodyPr>
          <a:lstStyle/>
          <a:p>
            <a:pPr algn="just"/>
            <a:r>
              <a:rPr lang="en-US" sz="2000" b="1" dirty="0" err="1">
                <a:solidFill>
                  <a:prstClr val="black"/>
                </a:solidFill>
              </a:rPr>
              <a:t>Örnek</a:t>
            </a:r>
            <a:r>
              <a:rPr lang="en-US" sz="2000" b="1" dirty="0">
                <a:solidFill>
                  <a:prstClr val="black"/>
                </a:solidFill>
              </a:rPr>
              <a:t> 1.1</a:t>
            </a:r>
            <a:endParaRPr lang="tr-TR" sz="2000" b="1" u="sng" dirty="0">
              <a:solidFill>
                <a:prstClr val="black"/>
              </a:solidFill>
            </a:endParaRPr>
          </a:p>
          <a:p>
            <a:pPr algn="just"/>
            <a:r>
              <a:rPr lang="en-US" sz="2000" dirty="0">
                <a:solidFill>
                  <a:prstClr val="black"/>
                </a:solidFill>
              </a:rPr>
              <a:t> </a:t>
            </a:r>
            <a:endParaRPr lang="tr-TR" sz="2000" dirty="0">
              <a:solidFill>
                <a:prstClr val="black"/>
              </a:solidFill>
            </a:endParaRPr>
          </a:p>
          <a:p>
            <a:pPr algn="just"/>
            <a:r>
              <a:rPr lang="en-US" sz="2000" dirty="0" err="1">
                <a:solidFill>
                  <a:prstClr val="black"/>
                </a:solidFill>
              </a:rPr>
              <a:t>Şekil</a:t>
            </a:r>
            <a:r>
              <a:rPr lang="en-US" sz="2000" dirty="0">
                <a:solidFill>
                  <a:prstClr val="black"/>
                </a:solidFill>
              </a:rPr>
              <a:t> 1.25 de </a:t>
            </a:r>
            <a:r>
              <a:rPr lang="en-US" sz="2000" dirty="0" err="1">
                <a:solidFill>
                  <a:prstClr val="black"/>
                </a:solidFill>
              </a:rPr>
              <a:t>verilen</a:t>
            </a:r>
            <a:r>
              <a:rPr lang="en-US" sz="2000" dirty="0">
                <a:solidFill>
                  <a:prstClr val="black"/>
                </a:solidFill>
              </a:rPr>
              <a:t> </a:t>
            </a:r>
            <a:r>
              <a:rPr lang="en-US" sz="2000" dirty="0" err="1">
                <a:solidFill>
                  <a:prstClr val="black"/>
                </a:solidFill>
              </a:rPr>
              <a:t>devrede</a:t>
            </a:r>
            <a:r>
              <a:rPr lang="en-US" sz="2000" dirty="0">
                <a:solidFill>
                  <a:prstClr val="black"/>
                </a:solidFill>
              </a:rPr>
              <a:t> </a:t>
            </a:r>
            <a:r>
              <a:rPr lang="en-US" sz="2000" dirty="0" err="1">
                <a:solidFill>
                  <a:prstClr val="black"/>
                </a:solidFill>
              </a:rPr>
              <a:t>kullanılan</a:t>
            </a:r>
            <a:r>
              <a:rPr lang="en-US" sz="2000" dirty="0">
                <a:solidFill>
                  <a:prstClr val="black"/>
                </a:solidFill>
              </a:rPr>
              <a:t> 1N4001 </a:t>
            </a:r>
            <a:r>
              <a:rPr lang="en-US" sz="2000" dirty="0" err="1">
                <a:solidFill>
                  <a:prstClr val="black"/>
                </a:solidFill>
              </a:rPr>
              <a:t>diyodunun</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a:t>
            </a:r>
            <a:r>
              <a:rPr lang="en-US" sz="2000" dirty="0">
                <a:solidFill>
                  <a:prstClr val="black"/>
                </a:solidFill>
              </a:rPr>
              <a:t> 1A </a:t>
            </a:r>
            <a:r>
              <a:rPr lang="en-US" sz="2000" dirty="0" err="1">
                <a:solidFill>
                  <a:prstClr val="black"/>
                </a:solidFill>
              </a:rPr>
              <a:t>ve</a:t>
            </a:r>
            <a:r>
              <a:rPr lang="en-US" sz="2000" dirty="0">
                <a:solidFill>
                  <a:prstClr val="black"/>
                </a:solidFill>
              </a:rPr>
              <a:t> V</a:t>
            </a:r>
            <a:r>
              <a:rPr lang="en-US" sz="2000" baseline="-25000" dirty="0">
                <a:solidFill>
                  <a:prstClr val="black"/>
                </a:solidFill>
              </a:rPr>
              <a:t>BR</a:t>
            </a:r>
            <a:r>
              <a:rPr lang="en-US" sz="2000" dirty="0">
                <a:solidFill>
                  <a:prstClr val="black"/>
                </a:solidFill>
              </a:rPr>
              <a:t> = 50 V </a:t>
            </a:r>
            <a:r>
              <a:rPr lang="en-US" sz="2000" dirty="0" err="1">
                <a:solidFill>
                  <a:prstClr val="black"/>
                </a:solidFill>
              </a:rPr>
              <a:t>dur</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yarısı</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olabilmesi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sınırlama</a:t>
            </a:r>
            <a:r>
              <a:rPr lang="en-US" sz="2000" dirty="0">
                <a:solidFill>
                  <a:prstClr val="black"/>
                </a:solidFill>
              </a:rPr>
              <a:t> </a:t>
            </a:r>
            <a:r>
              <a:rPr lang="en-US" sz="2000" dirty="0" err="1">
                <a:solidFill>
                  <a:prstClr val="black"/>
                </a:solidFill>
              </a:rPr>
              <a:t>direncinin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bulunuz</a:t>
            </a:r>
            <a:r>
              <a:rPr lang="en-US" sz="2000" dirty="0">
                <a:solidFill>
                  <a:prstClr val="black"/>
                </a:solidFill>
              </a:rPr>
              <a:t>?</a:t>
            </a:r>
            <a:endParaRPr lang="tr-TR" sz="2000" dirty="0">
              <a:solidFill>
                <a:prstClr val="black"/>
              </a:solidFill>
            </a:endParaRPr>
          </a:p>
          <a:p>
            <a:endParaRPr lang="tr-TR" dirty="0">
              <a:solidFill>
                <a:prstClr val="black"/>
              </a:solidFill>
            </a:endParaRPr>
          </a:p>
        </p:txBody>
      </p:sp>
      <p:grpSp>
        <p:nvGrpSpPr>
          <p:cNvPr id="3" name="Group 2"/>
          <p:cNvGrpSpPr>
            <a:grpSpLocks/>
          </p:cNvGrpSpPr>
          <p:nvPr/>
        </p:nvGrpSpPr>
        <p:grpSpPr bwMode="auto">
          <a:xfrm>
            <a:off x="1365161" y="2176530"/>
            <a:ext cx="8538693" cy="3915177"/>
            <a:chOff x="1521" y="10444"/>
            <a:chExt cx="9180" cy="432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 y="10444"/>
              <a:ext cx="3308" cy="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481" y="10624"/>
              <a:ext cx="5220" cy="4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b="1" dirty="0" err="1" smtClean="0">
                  <a:solidFill>
                    <a:prstClr val="black"/>
                  </a:solidFill>
                  <a:latin typeface="Times New Roman" panose="02020603050405020304" pitchFamily="18" charset="0"/>
                </a:rPr>
                <a:t>Çözüm</a:t>
              </a:r>
              <a:r>
                <a:rPr lang="en-US" altLang="tr-TR" b="1" dirty="0" smtClean="0">
                  <a:solidFill>
                    <a:prstClr val="black"/>
                  </a:solidFill>
                  <a:latin typeface="Times New Roman" panose="02020603050405020304" pitchFamily="18" charset="0"/>
                </a:rPr>
                <a:t> 1.1</a:t>
              </a:r>
            </a:p>
            <a:p>
              <a:pPr algn="just" eaLnBrk="0" fontAlgn="base" hangingPunct="0">
                <a:spcBef>
                  <a:spcPct val="0"/>
                </a:spcBef>
                <a:spcAft>
                  <a:spcPts val="800"/>
                </a:spcAft>
              </a:pPr>
              <a:endParaRPr lang="tr-TR" altLang="tr-TR" dirty="0" smtClean="0">
                <a:solidFill>
                  <a:prstClr val="black"/>
                </a:solidFill>
                <a:latin typeface="Arial" panose="020B0604020202020204" pitchFamily="34" charset="0"/>
              </a:endParaRPr>
            </a:p>
            <a:p>
              <a:pPr algn="just" eaLnBrk="0" fontAlgn="base" hangingPunct="0">
                <a:spcBef>
                  <a:spcPct val="0"/>
                </a:spcBef>
                <a:spcAft>
                  <a:spcPct val="0"/>
                </a:spcAft>
              </a:pPr>
              <a:r>
                <a:rPr lang="en-US" altLang="tr-TR" dirty="0" err="1" smtClean="0">
                  <a:solidFill>
                    <a:prstClr val="black"/>
                  </a:solidFill>
                  <a:latin typeface="Times New Roman" panose="02020603050405020304" pitchFamily="18" charset="0"/>
                </a:rPr>
                <a:t>Şekil</a:t>
              </a:r>
              <a:r>
                <a:rPr lang="en-US" altLang="tr-TR" dirty="0" smtClean="0">
                  <a:solidFill>
                    <a:prstClr val="black"/>
                  </a:solidFill>
                  <a:latin typeface="Times New Roman" panose="02020603050405020304" pitchFamily="18" charset="0"/>
                </a:rPr>
                <a:t> 1.25 de </a:t>
              </a:r>
              <a:r>
                <a:rPr lang="en-US" altLang="tr-TR" dirty="0" err="1" smtClean="0">
                  <a:solidFill>
                    <a:prstClr val="black"/>
                  </a:solidFill>
                  <a:latin typeface="Times New Roman" panose="02020603050405020304" pitchFamily="18" charset="0"/>
                </a:rPr>
                <a:t>verilen</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devrede</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ileri</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yön</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akımı</a:t>
              </a:r>
              <a:r>
                <a:rPr lang="en-US" altLang="tr-TR" dirty="0" smtClean="0">
                  <a:solidFill>
                    <a:prstClr val="black"/>
                  </a:solidFill>
                  <a:latin typeface="Times New Roman" panose="02020603050405020304" pitchFamily="18" charset="0"/>
                </a:rPr>
                <a:t> 0.5 A </a:t>
              </a:r>
              <a:r>
                <a:rPr lang="en-US" altLang="tr-TR" dirty="0" err="1" smtClean="0">
                  <a:solidFill>
                    <a:prstClr val="black"/>
                  </a:solidFill>
                  <a:latin typeface="Times New Roman" panose="02020603050405020304" pitchFamily="18" charset="0"/>
                </a:rPr>
                <a:t>veya</a:t>
              </a:r>
              <a:r>
                <a:rPr lang="en-US" altLang="tr-TR" dirty="0" smtClean="0">
                  <a:solidFill>
                    <a:prstClr val="black"/>
                  </a:solidFill>
                  <a:latin typeface="Times New Roman" panose="02020603050405020304" pitchFamily="18" charset="0"/>
                </a:rPr>
                <a:t> 500 mA </a:t>
              </a:r>
              <a:r>
                <a:rPr lang="en-US" altLang="tr-TR" dirty="0" err="1" smtClean="0">
                  <a:solidFill>
                    <a:prstClr val="black"/>
                  </a:solidFill>
                  <a:latin typeface="Times New Roman" panose="02020603050405020304" pitchFamily="18" charset="0"/>
                </a:rPr>
                <a:t>olacaktır</a:t>
              </a:r>
              <a:r>
                <a:rPr lang="en-US" altLang="tr-TR" dirty="0" smtClean="0">
                  <a:solidFill>
                    <a:prstClr val="black"/>
                  </a:solidFill>
                  <a:latin typeface="Times New Roman" panose="02020603050405020304" pitchFamily="18" charset="0"/>
                </a:rPr>
                <a:t>. </a:t>
              </a:r>
            </a:p>
            <a:p>
              <a:pPr algn="ctr" eaLnBrk="0" fontAlgn="base" hangingPunct="0">
                <a:spcBef>
                  <a:spcPct val="0"/>
                </a:spcBef>
                <a:spcAft>
                  <a:spcPct val="0"/>
                </a:spcAft>
              </a:pPr>
              <a:r>
                <a:rPr lang="en-US" altLang="tr-TR" dirty="0" smtClean="0">
                  <a:solidFill>
                    <a:prstClr val="black"/>
                  </a:solidFill>
                  <a:latin typeface="Times New Roman" panose="02020603050405020304" pitchFamily="18" charset="0"/>
                </a:rPr>
                <a:t>20V = (500 mA x R) + 0.7 V</a:t>
              </a:r>
            </a:p>
            <a:p>
              <a:pPr algn="just" eaLnBrk="0" fontAlgn="base" hangingPunct="0">
                <a:spcBef>
                  <a:spcPct val="0"/>
                </a:spcBef>
                <a:spcAft>
                  <a:spcPct val="0"/>
                </a:spcAft>
              </a:pPr>
              <a:r>
                <a:rPr lang="en-US" altLang="tr-TR" dirty="0" err="1" smtClean="0">
                  <a:solidFill>
                    <a:prstClr val="black"/>
                  </a:solidFill>
                  <a:latin typeface="Times New Roman" panose="02020603050405020304" pitchFamily="18" charset="0"/>
                </a:rPr>
                <a:t>ifadesinden</a:t>
              </a:r>
              <a:r>
                <a:rPr lang="en-US" altLang="tr-TR" dirty="0" smtClean="0">
                  <a:solidFill>
                    <a:prstClr val="black"/>
                  </a:solidFill>
                  <a:latin typeface="Times New Roman" panose="02020603050405020304" pitchFamily="18" charset="0"/>
                </a:rPr>
                <a:t>, R </a:t>
              </a:r>
              <a:r>
                <a:rPr lang="en-US" altLang="tr-TR" dirty="0" err="1" smtClean="0">
                  <a:solidFill>
                    <a:prstClr val="black"/>
                  </a:solidFill>
                  <a:latin typeface="Times New Roman" panose="02020603050405020304" pitchFamily="18" charset="0"/>
                </a:rPr>
                <a:t>değeri</a:t>
              </a:r>
              <a:endParaRPr lang="en-US" altLang="tr-TR" dirty="0" smtClean="0">
                <a:solidFill>
                  <a:prstClr val="black"/>
                </a:solidFill>
                <a:latin typeface="Times New Roman" panose="02020603050405020304" pitchFamily="18" charset="0"/>
              </a:endParaRPr>
            </a:p>
            <a:p>
              <a:pPr algn="just" eaLnBrk="0" fontAlgn="base" hangingPunct="0">
                <a:spcBef>
                  <a:spcPct val="0"/>
                </a:spcBef>
                <a:spcAft>
                  <a:spcPts val="800"/>
                </a:spcAft>
              </a:pPr>
              <a:endParaRPr lang="tr-TR" altLang="tr-TR" dirty="0" smtClean="0">
                <a:solidFill>
                  <a:prstClr val="black"/>
                </a:solidFill>
                <a:latin typeface="Arial" panose="020B0604020202020204" pitchFamily="34" charset="0"/>
              </a:endParaRPr>
            </a:p>
            <a:p>
              <a:pPr algn="ctr" eaLnBrk="0" fontAlgn="base" hangingPunct="0">
                <a:spcBef>
                  <a:spcPct val="0"/>
                </a:spcBef>
                <a:spcAft>
                  <a:spcPts val="800"/>
                </a:spcAft>
              </a:pPr>
              <a:r>
                <a:rPr lang="tr-TR" altLang="tr-TR" dirty="0" smtClean="0">
                  <a:solidFill>
                    <a:prstClr val="black"/>
                  </a:solidFill>
                  <a:latin typeface="Arial" panose="020B0604020202020204" pitchFamily="34" charset="0"/>
                </a:rPr>
                <a:t>R = = 38.6 k</a:t>
              </a:r>
              <a:r>
                <a:rPr lang="tr-TR" altLang="tr-TR" dirty="0" smtClean="0">
                  <a:solidFill>
                    <a:prstClr val="black"/>
                  </a:solidFill>
                  <a:latin typeface="Arial" panose="020B0604020202020204" pitchFamily="34" charset="0"/>
                  <a:sym typeface="Symbol" panose="05050102010706020507" pitchFamily="18" charset="2"/>
                </a:rPr>
                <a:t></a:t>
              </a:r>
              <a:r>
                <a:rPr lang="tr-TR" altLang="tr-TR" dirty="0" smtClean="0">
                  <a:solidFill>
                    <a:prstClr val="black"/>
                  </a:solidFill>
                  <a:latin typeface="Arial" panose="020B0604020202020204" pitchFamily="34" charset="0"/>
                </a:rPr>
                <a:t> olarak bulunur.</a:t>
              </a:r>
            </a:p>
            <a:p>
              <a:pPr algn="r" eaLnBrk="0" fontAlgn="base" hangingPunct="0">
                <a:spcBef>
                  <a:spcPct val="0"/>
                </a:spcBef>
                <a:spcAft>
                  <a:spcPts val="800"/>
                </a:spcAft>
              </a:pPr>
              <a:endParaRPr lang="tr-TR" altLang="tr-TR" sz="1100" dirty="0" smtClean="0">
                <a:solidFill>
                  <a:prstClr val="black"/>
                </a:solidFill>
                <a:latin typeface="Arial" panose="020B0604020202020204" pitchFamily="34" charset="0"/>
              </a:endParaRPr>
            </a:p>
            <a:p>
              <a:pPr algn="r" eaLnBrk="0" fontAlgn="base" hangingPunct="0">
                <a:spcBef>
                  <a:spcPct val="0"/>
                </a:spcBef>
                <a:spcAft>
                  <a:spcPts val="800"/>
                </a:spcAft>
              </a:pPr>
              <a:r>
                <a:rPr lang="tr-TR" altLang="tr-TR" sz="1100" dirty="0" smtClean="0">
                  <a:solidFill>
                    <a:prstClr val="black"/>
                  </a:solidFill>
                  <a:latin typeface="Arial" panose="020B0604020202020204" pitchFamily="34" charset="0"/>
                  <a:sym typeface="Wingdings 2" panose="05020102010507070707" pitchFamily="18" charset="2"/>
                </a:rPr>
                <a:t></a:t>
              </a:r>
              <a:endParaRPr lang="tr-TR" altLang="tr-TR" sz="1100" dirty="0" smtClean="0">
                <a:solidFill>
                  <a:prstClr val="black"/>
                </a:solidFill>
                <a:latin typeface="Arial" panose="020B0604020202020204" pitchFamily="34" charset="0"/>
              </a:endParaRPr>
            </a:p>
            <a:p>
              <a:pPr eaLnBrk="0" fontAlgn="base" hangingPunct="0">
                <a:spcBef>
                  <a:spcPct val="0"/>
                </a:spcBef>
                <a:spcAft>
                  <a:spcPct val="0"/>
                </a:spcAft>
              </a:pPr>
              <a:endParaRPr lang="tr-TR" altLang="tr-TR" dirty="0" smtClean="0">
                <a:solidFill>
                  <a:prstClr val="black"/>
                </a:solidFill>
                <a:latin typeface="Arial" panose="020B0604020202020204" pitchFamily="34" charset="0"/>
              </a:endParaRPr>
            </a:p>
          </p:txBody>
        </p:sp>
        <p:sp>
          <p:nvSpPr>
            <p:cNvPr id="5" name="Text Box 5"/>
            <p:cNvSpPr txBox="1">
              <a:spLocks noChangeArrowheads="1"/>
            </p:cNvSpPr>
            <p:nvPr/>
          </p:nvSpPr>
          <p:spPr bwMode="auto">
            <a:xfrm>
              <a:off x="2421" y="13324"/>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sz="1200" b="1" smtClean="0">
                  <a:solidFill>
                    <a:prstClr val="black"/>
                  </a:solidFill>
                  <a:latin typeface="Times New Roman" panose="02020603050405020304" pitchFamily="18" charset="0"/>
                </a:rPr>
                <a:t>Şekil 1.25</a:t>
              </a:r>
            </a:p>
            <a:p>
              <a:pPr eaLnBrk="0" fontAlgn="base" hangingPunct="0">
                <a:spcBef>
                  <a:spcPct val="0"/>
                </a:spcBef>
                <a:spcAft>
                  <a:spcPct val="0"/>
                </a:spcAft>
              </a:pPr>
              <a:endParaRPr lang="tr-TR" altLang="tr-TR"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3502101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İçerik Yer Tutucusu"/>
          <p:cNvSpPr>
            <a:spLocks noGrp="1"/>
          </p:cNvSpPr>
          <p:nvPr>
            <p:ph sz="quarter" idx="1"/>
          </p:nvPr>
        </p:nvSpPr>
        <p:spPr>
          <a:xfrm>
            <a:off x="1064525" y="1160463"/>
            <a:ext cx="6903139" cy="4572000"/>
          </a:xfrm>
        </p:spPr>
        <p:txBody>
          <a:bodyPr/>
          <a:lstStyle/>
          <a:p>
            <a:pPr eaLnBrk="1" hangingPunct="1"/>
            <a:r>
              <a:rPr lang="tr-TR" altLang="tr-TR" sz="2400" dirty="0"/>
              <a:t>Her yörünge üzerinde hareket halinde olan elektronlar, bulundukları yörüngeye göre belirli bir enerji düzeyine sahiptirler.</a:t>
            </a:r>
          </a:p>
          <a:p>
            <a:pPr eaLnBrk="1" hangingPunct="1"/>
            <a:r>
              <a:rPr lang="tr-TR" altLang="tr-TR" sz="2400" dirty="0"/>
              <a:t>Elektronlara sahip olduğu enerjinin üzerinde bir enerji uygulanırsa, ara yörüngedeki elektron bir üst yörüngeye geçer.</a:t>
            </a:r>
          </a:p>
          <a:p>
            <a:pPr eaLnBrk="1" hangingPunct="1"/>
            <a:r>
              <a:rPr lang="tr-TR" altLang="tr-TR" sz="2400" dirty="0"/>
              <a:t>Bir maddenin elektriksel olaylarının oluştuğu son kabukta bulunan elektronlarına </a:t>
            </a:r>
            <a:r>
              <a:rPr lang="tr-TR" altLang="tr-TR" sz="2400" b="1" u="sng" dirty="0" smtClean="0">
                <a:solidFill>
                  <a:srgbClr val="FF0000"/>
                </a:solidFill>
              </a:rPr>
              <a:t>valans </a:t>
            </a:r>
            <a:r>
              <a:rPr lang="tr-TR" altLang="tr-TR" sz="2400" b="1" u="sng" dirty="0">
                <a:solidFill>
                  <a:srgbClr val="FF0000"/>
                </a:solidFill>
              </a:rPr>
              <a:t>elektronları </a:t>
            </a:r>
            <a:r>
              <a:rPr lang="tr-TR" altLang="tr-TR" sz="2400" dirty="0"/>
              <a:t>adı verilmektedir.</a:t>
            </a:r>
          </a:p>
          <a:p>
            <a:pPr eaLnBrk="1" hangingPunct="1"/>
            <a:r>
              <a:rPr lang="tr-TR" altLang="tr-TR" sz="2400" dirty="0"/>
              <a:t>Valans elektronu uygulanan bir enerji ile serbest hale geçerek atomu terk eder ve </a:t>
            </a:r>
            <a:r>
              <a:rPr lang="tr-TR" altLang="tr-TR" sz="2400" b="1" dirty="0">
                <a:solidFill>
                  <a:srgbClr val="FF0000"/>
                </a:solidFill>
              </a:rPr>
              <a:t>söz konusu madde iletken </a:t>
            </a:r>
            <a:r>
              <a:rPr lang="tr-TR" altLang="tr-TR" sz="2400" dirty="0"/>
              <a:t>olur.</a:t>
            </a:r>
          </a:p>
          <a:p>
            <a:pPr eaLnBrk="1" hangingPunct="1"/>
            <a:endParaRPr lang="tr-TR" altLang="tr-TR" sz="2000" dirty="0"/>
          </a:p>
        </p:txBody>
      </p:sp>
      <p:grpSp>
        <p:nvGrpSpPr>
          <p:cNvPr id="22532" name="13 Grup"/>
          <p:cNvGrpSpPr>
            <a:grpSpLocks/>
          </p:cNvGrpSpPr>
          <p:nvPr/>
        </p:nvGrpSpPr>
        <p:grpSpPr bwMode="auto">
          <a:xfrm>
            <a:off x="8900498" y="2109503"/>
            <a:ext cx="2225675" cy="2457450"/>
            <a:chOff x="1692275" y="3573463"/>
            <a:chExt cx="2225675" cy="2457450"/>
          </a:xfrm>
        </p:grpSpPr>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573463"/>
              <a:ext cx="2225675"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10 Dikdörtgen"/>
            <p:cNvSpPr>
              <a:spLocks noChangeArrowheads="1"/>
            </p:cNvSpPr>
            <p:nvPr/>
          </p:nvSpPr>
          <p:spPr bwMode="auto">
            <a:xfrm>
              <a:off x="1908175" y="5661025"/>
              <a:ext cx="1776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eaLnBrk="0" hangingPunct="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tr-TR" altLang="tr-TR" sz="1800"/>
                <a:t>29 elektronlu Cu</a:t>
              </a:r>
            </a:p>
          </p:txBody>
        </p:sp>
      </p:grpSp>
    </p:spTree>
    <p:extLst>
      <p:ext uri="{BB962C8B-B14F-4D97-AF65-F5344CB8AC3E}">
        <p14:creationId xmlns:p14="http://schemas.microsoft.com/office/powerpoint/2010/main" val="36969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003" y="270456"/>
            <a:ext cx="11191741" cy="1292662"/>
          </a:xfrm>
          <a:prstGeom prst="rect">
            <a:avLst/>
          </a:prstGeom>
          <a:noFill/>
        </p:spPr>
        <p:txBody>
          <a:bodyPr wrap="square" rtlCol="0">
            <a:spAutoFit/>
          </a:bodyPr>
          <a:lstStyle/>
          <a:p>
            <a:r>
              <a:rPr lang="en-US" sz="2000" b="1" dirty="0" err="1">
                <a:solidFill>
                  <a:prstClr val="black"/>
                </a:solidFill>
              </a:rPr>
              <a:t>Örnek</a:t>
            </a:r>
            <a:r>
              <a:rPr lang="en-US" sz="2000" b="1" dirty="0">
                <a:solidFill>
                  <a:prstClr val="black"/>
                </a:solidFill>
              </a:rPr>
              <a:t> 1.2</a:t>
            </a:r>
            <a:endParaRPr lang="tr-TR" sz="2000" b="1" u="sng" dirty="0">
              <a:solidFill>
                <a:prstClr val="black"/>
              </a:solidFill>
            </a:endParaRPr>
          </a:p>
          <a:p>
            <a:r>
              <a:rPr lang="en-US" sz="2000" dirty="0">
                <a:solidFill>
                  <a:prstClr val="black"/>
                </a:solidFill>
              </a:rPr>
              <a:t> </a:t>
            </a:r>
            <a:endParaRPr lang="tr-TR" sz="2000" dirty="0">
              <a:solidFill>
                <a:prstClr val="black"/>
              </a:solidFill>
            </a:endParaRPr>
          </a:p>
          <a:p>
            <a:r>
              <a:rPr lang="en-US" sz="2000" dirty="0" err="1">
                <a:solidFill>
                  <a:prstClr val="black"/>
                </a:solidFill>
              </a:rPr>
              <a:t>Şekil</a:t>
            </a:r>
            <a:r>
              <a:rPr lang="en-US" sz="2000" dirty="0">
                <a:solidFill>
                  <a:prstClr val="black"/>
                </a:solidFill>
              </a:rPr>
              <a:t> 1.26 da </a:t>
            </a:r>
            <a:r>
              <a:rPr lang="en-US" sz="2000" dirty="0" err="1">
                <a:solidFill>
                  <a:prstClr val="black"/>
                </a:solidFill>
              </a:rPr>
              <a:t>verilen</a:t>
            </a:r>
            <a:r>
              <a:rPr lang="en-US" sz="2000" dirty="0">
                <a:solidFill>
                  <a:prstClr val="black"/>
                </a:solidFill>
              </a:rPr>
              <a:t> </a:t>
            </a:r>
            <a:r>
              <a:rPr lang="en-US" sz="2000" dirty="0" err="1">
                <a:solidFill>
                  <a:prstClr val="black"/>
                </a:solidFill>
              </a:rPr>
              <a:t>devrede</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akımı</a:t>
            </a:r>
            <a:r>
              <a:rPr lang="en-US" sz="2000" dirty="0">
                <a:solidFill>
                  <a:prstClr val="black"/>
                </a:solidFill>
              </a:rPr>
              <a:t> 1 mA </a:t>
            </a:r>
            <a:r>
              <a:rPr lang="en-US" sz="2000" dirty="0" err="1">
                <a:solidFill>
                  <a:prstClr val="black"/>
                </a:solidFill>
              </a:rPr>
              <a:t>olabilmesi</a:t>
            </a:r>
            <a:r>
              <a:rPr lang="en-US" sz="2000" dirty="0">
                <a:solidFill>
                  <a:prstClr val="black"/>
                </a:solidFill>
              </a:rPr>
              <a:t> </a:t>
            </a:r>
            <a:r>
              <a:rPr lang="en-US" sz="2000" dirty="0" err="1">
                <a:solidFill>
                  <a:prstClr val="black"/>
                </a:solidFill>
              </a:rPr>
              <a:t>için</a:t>
            </a:r>
            <a:r>
              <a:rPr lang="en-US" sz="2000" dirty="0">
                <a:solidFill>
                  <a:prstClr val="black"/>
                </a:solidFill>
              </a:rPr>
              <a:t> V</a:t>
            </a:r>
            <a:r>
              <a:rPr lang="en-US" sz="2000" baseline="-25000" dirty="0">
                <a:solidFill>
                  <a:prstClr val="black"/>
                </a:solidFill>
              </a:rPr>
              <a:t>2</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bulunuz</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1622737"/>
            <a:ext cx="11063433" cy="3760631"/>
          </a:xfrm>
          <a:prstGeom prst="rect">
            <a:avLst/>
          </a:prstGeom>
        </p:spPr>
      </p:pic>
    </p:spTree>
    <p:extLst>
      <p:ext uri="{BB962C8B-B14F-4D97-AF65-F5344CB8AC3E}">
        <p14:creationId xmlns:p14="http://schemas.microsoft.com/office/powerpoint/2010/main" val="3446205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4980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b="1" dirty="0" smtClean="0">
                <a:solidFill>
                  <a:prstClr val="black"/>
                </a:solidFill>
              </a:rPr>
              <a:t>Diyotların Test Edilmesi</a:t>
            </a:r>
          </a:p>
        </p:txBody>
      </p:sp>
      <p:pic>
        <p:nvPicPr>
          <p:cNvPr id="3" name="Picture 4" descr="fg01_03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58" y="772732"/>
            <a:ext cx="43434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g01_03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352" y="772732"/>
            <a:ext cx="3886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81825" y="5597145"/>
            <a:ext cx="3820733" cy="369332"/>
          </a:xfrm>
          <a:prstGeom prst="rect">
            <a:avLst/>
          </a:prstGeom>
          <a:noFill/>
        </p:spPr>
        <p:txBody>
          <a:bodyPr wrap="square" rtlCol="0">
            <a:spAutoFit/>
          </a:bodyPr>
          <a:lstStyle/>
          <a:p>
            <a:r>
              <a:rPr lang="tr-TR" dirty="0" smtClean="0">
                <a:solidFill>
                  <a:prstClr val="black"/>
                </a:solidFill>
              </a:rPr>
              <a:t>Arizasız bir diyodun test sonucu</a:t>
            </a:r>
            <a:endParaRPr lang="tr-TR" dirty="0">
              <a:solidFill>
                <a:prstClr val="black"/>
              </a:solidFill>
            </a:endParaRPr>
          </a:p>
        </p:txBody>
      </p:sp>
      <p:sp>
        <p:nvSpPr>
          <p:cNvPr id="6" name="TextBox 5"/>
          <p:cNvSpPr txBox="1"/>
          <p:nvPr/>
        </p:nvSpPr>
        <p:spPr>
          <a:xfrm>
            <a:off x="6437290" y="5131491"/>
            <a:ext cx="1805189" cy="923330"/>
          </a:xfrm>
          <a:prstGeom prst="rect">
            <a:avLst/>
          </a:prstGeom>
          <a:noFill/>
        </p:spPr>
        <p:txBody>
          <a:bodyPr wrap="square" rtlCol="0">
            <a:spAutoFit/>
          </a:bodyPr>
          <a:lstStyle/>
          <a:p>
            <a:r>
              <a:rPr lang="tr-TR" dirty="0" smtClean="0">
                <a:solidFill>
                  <a:prstClr val="black"/>
                </a:solidFill>
              </a:rPr>
              <a:t>Açık devre olmuş </a:t>
            </a:r>
          </a:p>
          <a:p>
            <a:r>
              <a:rPr lang="tr-TR" dirty="0" smtClean="0">
                <a:solidFill>
                  <a:prstClr val="black"/>
                </a:solidFill>
              </a:rPr>
              <a:t>bir diyodun </a:t>
            </a:r>
          </a:p>
          <a:p>
            <a:r>
              <a:rPr lang="tr-TR" dirty="0" smtClean="0">
                <a:solidFill>
                  <a:prstClr val="black"/>
                </a:solidFill>
              </a:rPr>
              <a:t>test sonucu</a:t>
            </a:r>
            <a:endParaRPr lang="tr-TR" dirty="0">
              <a:solidFill>
                <a:prstClr val="black"/>
              </a:solidFill>
            </a:endParaRPr>
          </a:p>
        </p:txBody>
      </p:sp>
      <p:sp>
        <p:nvSpPr>
          <p:cNvPr id="7" name="TextBox 6"/>
          <p:cNvSpPr txBox="1"/>
          <p:nvPr/>
        </p:nvSpPr>
        <p:spPr>
          <a:xfrm>
            <a:off x="8417417" y="5131491"/>
            <a:ext cx="1805189" cy="923330"/>
          </a:xfrm>
          <a:prstGeom prst="rect">
            <a:avLst/>
          </a:prstGeom>
          <a:noFill/>
        </p:spPr>
        <p:txBody>
          <a:bodyPr wrap="square" rtlCol="0">
            <a:spAutoFit/>
          </a:bodyPr>
          <a:lstStyle/>
          <a:p>
            <a:r>
              <a:rPr lang="tr-TR" dirty="0" smtClean="0">
                <a:solidFill>
                  <a:prstClr val="black"/>
                </a:solidFill>
              </a:rPr>
              <a:t>Kısa devre olmuş </a:t>
            </a:r>
          </a:p>
          <a:p>
            <a:r>
              <a:rPr lang="tr-TR" dirty="0" smtClean="0">
                <a:solidFill>
                  <a:prstClr val="black"/>
                </a:solidFill>
              </a:rPr>
              <a:t>bir diyodun </a:t>
            </a:r>
          </a:p>
          <a:p>
            <a:r>
              <a:rPr lang="tr-TR" dirty="0" smtClean="0">
                <a:solidFill>
                  <a:prstClr val="black"/>
                </a:solidFill>
              </a:rPr>
              <a:t>test sonucu</a:t>
            </a:r>
            <a:endParaRPr lang="tr-TR" dirty="0">
              <a:solidFill>
                <a:prstClr val="black"/>
              </a:solidFill>
            </a:endParaRPr>
          </a:p>
        </p:txBody>
      </p:sp>
    </p:spTree>
    <p:extLst>
      <p:ext uri="{BB962C8B-B14F-4D97-AF65-F5344CB8AC3E}">
        <p14:creationId xmlns:p14="http://schemas.microsoft.com/office/powerpoint/2010/main" val="23188286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 y="296214"/>
            <a:ext cx="9427335" cy="954107"/>
          </a:xfrm>
          <a:prstGeom prst="rect">
            <a:avLst/>
          </a:prstGeom>
          <a:noFill/>
        </p:spPr>
        <p:txBody>
          <a:bodyPr wrap="square" rtlCol="0">
            <a:spAutoFit/>
          </a:bodyPr>
          <a:lstStyle/>
          <a:p>
            <a:r>
              <a:rPr lang="en-US" sz="2800" b="1" dirty="0" err="1">
                <a:solidFill>
                  <a:prstClr val="black"/>
                </a:solidFill>
              </a:rPr>
              <a:t>Zener</a:t>
            </a:r>
            <a:r>
              <a:rPr lang="en-US" sz="2800" b="1" dirty="0">
                <a:solidFill>
                  <a:prstClr val="black"/>
                </a:solidFill>
              </a:rPr>
              <a:t> </a:t>
            </a:r>
            <a:r>
              <a:rPr lang="tr-TR" sz="2800" b="1" dirty="0">
                <a:solidFill>
                  <a:prstClr val="black"/>
                </a:solidFill>
              </a:rPr>
              <a:t>Diyot ve Karakteristiği</a:t>
            </a:r>
            <a:endParaRPr lang="tr-TR" sz="2800" dirty="0">
              <a:solidFill>
                <a:prstClr val="black"/>
              </a:solidFill>
            </a:endParaRPr>
          </a:p>
          <a:p>
            <a:endParaRPr lang="tr-TR" sz="2800" dirty="0">
              <a:solidFill>
                <a:prstClr val="black"/>
              </a:solidFill>
            </a:endParaRPr>
          </a:p>
        </p:txBody>
      </p:sp>
      <p:sp>
        <p:nvSpPr>
          <p:cNvPr id="3" name="TextBox 2"/>
          <p:cNvSpPr txBox="1"/>
          <p:nvPr/>
        </p:nvSpPr>
        <p:spPr>
          <a:xfrm>
            <a:off x="489397" y="773267"/>
            <a:ext cx="11050073" cy="1846659"/>
          </a:xfrm>
          <a:prstGeom prst="rect">
            <a:avLst/>
          </a:prstGeom>
          <a:noFill/>
        </p:spPr>
        <p:txBody>
          <a:bodyPr wrap="square" rtlCol="0">
            <a:spAutoFit/>
          </a:bodyPr>
          <a:lstStyle/>
          <a:p>
            <a:r>
              <a:rPr lang="en-US" sz="2400" dirty="0" err="1">
                <a:solidFill>
                  <a:prstClr val="black"/>
                </a:solidFill>
              </a:rPr>
              <a:t>Zener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polarma</a:t>
            </a:r>
            <a:r>
              <a:rPr lang="en-US" sz="2400" dirty="0">
                <a:solidFill>
                  <a:prstClr val="black"/>
                </a:solidFill>
              </a:rPr>
              <a:t> </a:t>
            </a:r>
            <a:r>
              <a:rPr lang="en-US" sz="2400" dirty="0" err="1">
                <a:solidFill>
                  <a:prstClr val="black"/>
                </a:solidFill>
              </a:rPr>
              <a:t>altında</a:t>
            </a:r>
            <a:r>
              <a:rPr lang="en-US" sz="2400" dirty="0">
                <a:solidFill>
                  <a:prstClr val="black"/>
                </a:solidFill>
              </a:rPr>
              <a:t> normal </a:t>
            </a:r>
            <a:r>
              <a:rPr lang="en-US" sz="2400" dirty="0" err="1">
                <a:solidFill>
                  <a:prstClr val="black"/>
                </a:solidFill>
              </a:rPr>
              <a:t>diyot</a:t>
            </a:r>
            <a:r>
              <a:rPr lang="en-US" sz="2400" dirty="0">
                <a:solidFill>
                  <a:prstClr val="black"/>
                </a:solidFill>
              </a:rPr>
              <a:t> </a:t>
            </a:r>
            <a:r>
              <a:rPr lang="en-US" sz="2400" dirty="0" err="1">
                <a:solidFill>
                  <a:prstClr val="black"/>
                </a:solidFill>
              </a:rPr>
              <a:t>gibi</a:t>
            </a:r>
            <a:r>
              <a:rPr lang="en-US" sz="2400" dirty="0">
                <a:solidFill>
                  <a:prstClr val="black"/>
                </a:solidFill>
              </a:rPr>
              <a:t> </a:t>
            </a:r>
            <a:r>
              <a:rPr lang="en-US" sz="2400" dirty="0" err="1">
                <a:solidFill>
                  <a:prstClr val="black"/>
                </a:solidFill>
              </a:rPr>
              <a:t>davranır</a:t>
            </a:r>
            <a:r>
              <a:rPr lang="en-US" sz="2400" dirty="0">
                <a:solidFill>
                  <a:prstClr val="black"/>
                </a:solidFill>
              </a:rPr>
              <a:t>. </a:t>
            </a:r>
            <a:r>
              <a:rPr lang="en-US" sz="2400" dirty="0" err="1">
                <a:solidFill>
                  <a:prstClr val="black"/>
                </a:solidFill>
              </a:rPr>
              <a:t>Zener</a:t>
            </a:r>
            <a:r>
              <a:rPr lang="en-US" sz="2400" dirty="0">
                <a:solidFill>
                  <a:prstClr val="black"/>
                </a:solidFill>
              </a:rPr>
              <a:t> </a:t>
            </a:r>
            <a:r>
              <a:rPr lang="en-US" sz="2400" dirty="0" err="1">
                <a:solidFill>
                  <a:prstClr val="black"/>
                </a:solidFill>
              </a:rPr>
              <a:t>diyotlar</a:t>
            </a:r>
            <a:r>
              <a:rPr lang="en-US" sz="2400" dirty="0">
                <a:solidFill>
                  <a:prstClr val="black"/>
                </a:solidFill>
              </a:rPr>
              <a:t>, </a:t>
            </a:r>
            <a:r>
              <a:rPr lang="en-US" sz="2400" dirty="0" err="1">
                <a:solidFill>
                  <a:prstClr val="black"/>
                </a:solidFill>
              </a:rPr>
              <a:t>devrede</a:t>
            </a:r>
            <a:r>
              <a:rPr lang="en-US" sz="2400" dirty="0">
                <a:solidFill>
                  <a:prstClr val="black"/>
                </a:solidFill>
              </a:rPr>
              <a:t> </a:t>
            </a:r>
            <a:r>
              <a:rPr lang="en-US" sz="2400" dirty="0" err="1">
                <a:solidFill>
                  <a:prstClr val="black"/>
                </a:solidFill>
              </a:rPr>
              <a:t>çalışırken</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polarma</a:t>
            </a:r>
            <a:r>
              <a:rPr lang="en-US" sz="2400" dirty="0">
                <a:solidFill>
                  <a:prstClr val="black"/>
                </a:solidFill>
              </a:rPr>
              <a:t> </a:t>
            </a:r>
            <a:r>
              <a:rPr lang="en-US" sz="2400" dirty="0" err="1">
                <a:solidFill>
                  <a:prstClr val="black"/>
                </a:solidFill>
              </a:rPr>
              <a:t>uygulanmaz</a:t>
            </a:r>
            <a:r>
              <a:rPr lang="en-US" sz="2400" dirty="0">
                <a:solidFill>
                  <a:prstClr val="black"/>
                </a:solidFill>
              </a:rPr>
              <a:t>, </a:t>
            </a:r>
            <a:r>
              <a:rPr lang="en-US" sz="2400" dirty="0" err="1">
                <a:solidFill>
                  <a:prstClr val="black"/>
                </a:solidFill>
              </a:rPr>
              <a:t>daima</a:t>
            </a:r>
            <a:r>
              <a:rPr lang="en-US" sz="2400" dirty="0">
                <a:solidFill>
                  <a:prstClr val="black"/>
                </a:solidFill>
              </a:rPr>
              <a:t> </a:t>
            </a:r>
            <a:r>
              <a:rPr lang="en-US" sz="2400" b="1" dirty="0" err="1">
                <a:solidFill>
                  <a:prstClr val="black"/>
                </a:solidFill>
              </a:rPr>
              <a:t>ters</a:t>
            </a:r>
            <a:r>
              <a:rPr lang="en-US" sz="2400" b="1" dirty="0">
                <a:solidFill>
                  <a:prstClr val="black"/>
                </a:solidFill>
              </a:rPr>
              <a:t> </a:t>
            </a:r>
            <a:r>
              <a:rPr lang="en-US" sz="2400" b="1" dirty="0" err="1">
                <a:solidFill>
                  <a:prstClr val="black"/>
                </a:solidFill>
              </a:rPr>
              <a:t>polarizasyon</a:t>
            </a:r>
            <a:r>
              <a:rPr lang="en-US" sz="2400" dirty="0">
                <a:solidFill>
                  <a:prstClr val="black"/>
                </a:solidFill>
              </a:rPr>
              <a:t> </a:t>
            </a:r>
            <a:r>
              <a:rPr lang="en-US" sz="2400" dirty="0" err="1">
                <a:solidFill>
                  <a:prstClr val="black"/>
                </a:solidFill>
              </a:rPr>
              <a:t>altında</a:t>
            </a:r>
            <a:r>
              <a:rPr lang="en-US" sz="2400" dirty="0">
                <a:solidFill>
                  <a:prstClr val="black"/>
                </a:solidFill>
              </a:rPr>
              <a:t> </a:t>
            </a:r>
            <a:r>
              <a:rPr lang="en-US" sz="2400" dirty="0" err="1">
                <a:solidFill>
                  <a:prstClr val="black"/>
                </a:solidFill>
              </a:rPr>
              <a:t>çalışır</a:t>
            </a:r>
            <a:r>
              <a:rPr lang="en-US" sz="2400" dirty="0">
                <a:solidFill>
                  <a:prstClr val="black"/>
                </a:solidFill>
              </a:rPr>
              <a:t>. </a:t>
            </a:r>
            <a:r>
              <a:rPr lang="en-US" sz="2400" dirty="0" err="1">
                <a:solidFill>
                  <a:prstClr val="black"/>
                </a:solidFill>
              </a:rPr>
              <a:t>Yani</a:t>
            </a:r>
            <a:r>
              <a:rPr lang="en-US" sz="2400" dirty="0">
                <a:solidFill>
                  <a:prstClr val="black"/>
                </a:solidFill>
              </a:rPr>
              <a:t> </a:t>
            </a:r>
            <a:r>
              <a:rPr lang="en-US" sz="2400" dirty="0" err="1">
                <a:solidFill>
                  <a:prstClr val="black"/>
                </a:solidFill>
              </a:rPr>
              <a:t>anotlarına</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katotlarına</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uygulanır</a:t>
            </a:r>
            <a:r>
              <a:rPr lang="en-US" sz="2400" dirty="0">
                <a:solidFill>
                  <a:prstClr val="black"/>
                </a:solidFill>
              </a:rPr>
              <a:t>. </a:t>
            </a:r>
            <a:r>
              <a:rPr lang="en-US" sz="2400" dirty="0" err="1">
                <a:solidFill>
                  <a:prstClr val="black"/>
                </a:solidFill>
              </a:rPr>
              <a:t>Şekil</a:t>
            </a:r>
            <a:r>
              <a:rPr lang="en-US" sz="2400" dirty="0">
                <a:solidFill>
                  <a:prstClr val="black"/>
                </a:solidFill>
              </a:rPr>
              <a:t> 1.28 de </a:t>
            </a:r>
            <a:r>
              <a:rPr lang="en-US" sz="2400" dirty="0" err="1">
                <a:solidFill>
                  <a:prstClr val="black"/>
                </a:solidFill>
              </a:rPr>
              <a:t>zener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sembolü</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grpSp>
        <p:nvGrpSpPr>
          <p:cNvPr id="4" name="Group 2"/>
          <p:cNvGrpSpPr>
            <a:grpSpLocks/>
          </p:cNvGrpSpPr>
          <p:nvPr/>
        </p:nvGrpSpPr>
        <p:grpSpPr bwMode="auto">
          <a:xfrm>
            <a:off x="688930" y="2395470"/>
            <a:ext cx="3045943" cy="1891265"/>
            <a:chOff x="5184" y="3456"/>
            <a:chExt cx="1800" cy="1584"/>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600"/>
              <a:ext cx="1080" cy="1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184" y="460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rPr>
                <a:t>Anot</a:t>
              </a:r>
              <a:endParaRPr lang="tr-TR" altLang="tr-TR" smtClean="0">
                <a:solidFill>
                  <a:prstClr val="black"/>
                </a:solidFill>
                <a:latin typeface="Arial" panose="020B0604020202020204" pitchFamily="34" charset="0"/>
              </a:endParaRPr>
            </a:p>
          </p:txBody>
        </p:sp>
        <p:sp>
          <p:nvSpPr>
            <p:cNvPr id="6" name="Text Box 5"/>
            <p:cNvSpPr txBox="1">
              <a:spLocks noChangeArrowheads="1"/>
            </p:cNvSpPr>
            <p:nvPr/>
          </p:nvSpPr>
          <p:spPr bwMode="auto">
            <a:xfrm>
              <a:off x="5184" y="3456"/>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rPr>
                <a:t>Katot</a:t>
              </a:r>
              <a:endParaRPr lang="tr-TR" altLang="tr-TR" smtClean="0">
                <a:solidFill>
                  <a:prstClr val="black"/>
                </a:solidFill>
                <a:latin typeface="Arial" panose="020B0604020202020204" pitchFamily="34" charset="0"/>
              </a:endParaRPr>
            </a:p>
          </p:txBody>
        </p:sp>
      </p:grpSp>
      <p:sp>
        <p:nvSpPr>
          <p:cNvPr id="7" name="TextBox 6"/>
          <p:cNvSpPr txBox="1"/>
          <p:nvPr/>
        </p:nvSpPr>
        <p:spPr>
          <a:xfrm>
            <a:off x="566671" y="4500069"/>
            <a:ext cx="3567448" cy="646331"/>
          </a:xfrm>
          <a:prstGeom prst="rect">
            <a:avLst/>
          </a:prstGeom>
          <a:noFill/>
        </p:spPr>
        <p:txBody>
          <a:bodyPr wrap="square" rtlCol="0">
            <a:spAutoFit/>
          </a:bodyPr>
          <a:lstStyle/>
          <a:p>
            <a:r>
              <a:rPr lang="tr-TR" b="1" dirty="0">
                <a:solidFill>
                  <a:prstClr val="black"/>
                </a:solidFill>
              </a:rPr>
              <a:t>Şekil 1.28 </a:t>
            </a:r>
            <a:r>
              <a:rPr lang="tr-TR" dirty="0">
                <a:solidFill>
                  <a:prstClr val="black"/>
                </a:solidFill>
              </a:rPr>
              <a:t>Zener diyot sembolü</a:t>
            </a:r>
            <a:endParaRPr lang="tr-TR" b="1" dirty="0">
              <a:solidFill>
                <a:prstClr val="black"/>
              </a:solidFill>
            </a:endParaRPr>
          </a:p>
          <a:p>
            <a:endParaRPr lang="tr-TR" dirty="0">
              <a:solidFill>
                <a:prstClr val="black"/>
              </a:solidFill>
            </a:endParaRPr>
          </a:p>
        </p:txBody>
      </p:sp>
      <p:sp>
        <p:nvSpPr>
          <p:cNvPr id="8" name="TextBox 7"/>
          <p:cNvSpPr txBox="1"/>
          <p:nvPr/>
        </p:nvSpPr>
        <p:spPr>
          <a:xfrm>
            <a:off x="4829577" y="2395471"/>
            <a:ext cx="6259133" cy="2954655"/>
          </a:xfrm>
          <a:prstGeom prst="rect">
            <a:avLst/>
          </a:prstGeom>
          <a:noFill/>
        </p:spPr>
        <p:txBody>
          <a:bodyPr wrap="square" rtlCol="0">
            <a:spAutoFit/>
          </a:bodyPr>
          <a:lstStyle/>
          <a:p>
            <a:pPr algn="just"/>
            <a:r>
              <a:rPr lang="tr-TR" sz="2400" dirty="0">
                <a:solidFill>
                  <a:prstClr val="black"/>
                </a:solidFill>
              </a:rPr>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solidFill>
                <a:prstClr val="black"/>
              </a:solidFill>
            </a:endParaRPr>
          </a:p>
        </p:txBody>
      </p:sp>
    </p:spTree>
    <p:extLst>
      <p:ext uri="{BB962C8B-B14F-4D97-AF65-F5344CB8AC3E}">
        <p14:creationId xmlns:p14="http://schemas.microsoft.com/office/powerpoint/2010/main" val="3880501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321972"/>
            <a:ext cx="11436440" cy="1877437"/>
          </a:xfrm>
          <a:prstGeom prst="rect">
            <a:avLst/>
          </a:prstGeom>
          <a:noFill/>
        </p:spPr>
        <p:txBody>
          <a:bodyPr wrap="square" rtlCol="0">
            <a:spAutoFit/>
          </a:bodyPr>
          <a:lstStyle/>
          <a:p>
            <a:r>
              <a:rPr lang="tr-TR" dirty="0">
                <a:solidFill>
                  <a:prstClr val="black"/>
                </a:solidFill>
              </a:rPr>
              <a:t> </a:t>
            </a:r>
          </a:p>
          <a:p>
            <a:pPr algn="just"/>
            <a:r>
              <a:rPr lang="tr-TR" sz="2000" dirty="0">
                <a:solidFill>
                  <a:prstClr val="black"/>
                </a:solidFill>
              </a:rPr>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7" y="1828801"/>
            <a:ext cx="7343878" cy="4179444"/>
          </a:xfrm>
          <a:prstGeom prst="rect">
            <a:avLst/>
          </a:prstGeom>
        </p:spPr>
      </p:pic>
      <p:sp>
        <p:nvSpPr>
          <p:cNvPr id="4" name="TextBox 3"/>
          <p:cNvSpPr txBox="1"/>
          <p:nvPr/>
        </p:nvSpPr>
        <p:spPr>
          <a:xfrm>
            <a:off x="2665927" y="6246254"/>
            <a:ext cx="7933386" cy="369332"/>
          </a:xfrm>
          <a:prstGeom prst="rect">
            <a:avLst/>
          </a:prstGeom>
          <a:noFill/>
        </p:spPr>
        <p:txBody>
          <a:bodyPr wrap="square" rtlCol="0">
            <a:spAutoFit/>
          </a:bodyPr>
          <a:lstStyle/>
          <a:p>
            <a:pPr algn="ctr"/>
            <a:r>
              <a:rPr lang="tr-TR" b="1" dirty="0">
                <a:solidFill>
                  <a:prstClr val="black"/>
                </a:solidFill>
              </a:rPr>
              <a:t>Şekil 1.29 </a:t>
            </a:r>
            <a:r>
              <a:rPr lang="tr-TR" dirty="0">
                <a:solidFill>
                  <a:prstClr val="black"/>
                </a:solidFill>
              </a:rPr>
              <a:t>Zener Karakteristiği</a:t>
            </a:r>
            <a:endParaRPr lang="tr-TR" b="1" dirty="0">
              <a:solidFill>
                <a:prstClr val="black"/>
              </a:solidFill>
            </a:endParaRPr>
          </a:p>
        </p:txBody>
      </p:sp>
    </p:spTree>
    <p:extLst>
      <p:ext uri="{BB962C8B-B14F-4D97-AF65-F5344CB8AC3E}">
        <p14:creationId xmlns:p14="http://schemas.microsoft.com/office/powerpoint/2010/main" val="1372965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231820"/>
            <a:ext cx="11423560" cy="3447098"/>
          </a:xfrm>
          <a:prstGeom prst="rect">
            <a:avLst/>
          </a:prstGeom>
          <a:noFill/>
        </p:spPr>
        <p:txBody>
          <a:bodyPr wrap="square" rtlCol="0">
            <a:spAutoFit/>
          </a:bodyPr>
          <a:lstStyle/>
          <a:p>
            <a:pPr algn="just"/>
            <a:r>
              <a:rPr lang="tr-TR" sz="2000" dirty="0">
                <a:solidFill>
                  <a:prstClr val="black"/>
                </a:solidFill>
              </a:rPr>
              <a:t>Şekil 1.29 daki karakteristik eğride, düşey eksenin sağ tarafı zener diyodun doğru polarma durumunu, sol tarafı ise ters polarma durumunu gösteriyor. Daha önce de belirttiğimiz gibi, zener diyotların doğru polarma karakteristikleri aynen diyotların doğru polarma karakteristikleri gibidir. Bu nedenle düşey eksenin sadece sol yanıyla ilgileneceğiz. Şekil 1.29 da görüldüğü gibi, zener diyodun içerisinden akan akım I</a:t>
            </a:r>
            <a:r>
              <a:rPr lang="tr-TR" sz="2000" baseline="-25000" dirty="0">
                <a:solidFill>
                  <a:prstClr val="black"/>
                </a:solidFill>
              </a:rPr>
              <a:t>Z min</a:t>
            </a:r>
            <a:r>
              <a:rPr lang="tr-TR" sz="2000" dirty="0">
                <a:solidFill>
                  <a:prstClr val="black"/>
                </a:solidFill>
              </a:rPr>
              <a:t> değerinden küçük ise zener diyot çalışmaz. Başka bir deyişle çok yüksek direnç göstermektedir. Ancak, içerisinden akan akım I</a:t>
            </a:r>
            <a:r>
              <a:rPr lang="tr-TR" sz="2000" baseline="-25000" dirty="0">
                <a:solidFill>
                  <a:prstClr val="black"/>
                </a:solidFill>
              </a:rPr>
              <a:t>Z min</a:t>
            </a:r>
            <a:r>
              <a:rPr lang="tr-TR" sz="2000" dirty="0">
                <a:solidFill>
                  <a:prstClr val="black"/>
                </a:solidFill>
              </a:rPr>
              <a:t> değerinden büyük ve  I</a:t>
            </a:r>
            <a:r>
              <a:rPr lang="tr-TR" sz="2000" baseline="-25000" dirty="0">
                <a:solidFill>
                  <a:prstClr val="black"/>
                </a:solidFill>
              </a:rPr>
              <a:t>Z maks</a:t>
            </a:r>
            <a:r>
              <a:rPr lang="tr-TR" sz="2000" dirty="0">
                <a:solidFill>
                  <a:prstClr val="black"/>
                </a:solidFill>
              </a:rPr>
              <a:t> değerinden küçük ise zener diyot iletken olur. Bu durumda zener diyottan geçen akım ne kadar artarsa artsın, uçlarına düşen gerilim sabit kalır. Bu gerilime </a:t>
            </a:r>
            <a:r>
              <a:rPr lang="tr-TR" sz="2000" b="1" dirty="0">
                <a:solidFill>
                  <a:prstClr val="black"/>
                </a:solidFill>
              </a:rPr>
              <a:t>zener gerilimi</a:t>
            </a:r>
            <a:r>
              <a:rPr lang="tr-TR" sz="2000" dirty="0">
                <a:solidFill>
                  <a:prstClr val="black"/>
                </a:solidFill>
              </a:rPr>
              <a:t> (V</a:t>
            </a:r>
            <a:r>
              <a:rPr lang="tr-TR" sz="2000" baseline="-25000" dirty="0">
                <a:solidFill>
                  <a:prstClr val="black"/>
                </a:solidFill>
              </a:rPr>
              <a:t>Z</a:t>
            </a:r>
            <a:r>
              <a:rPr lang="tr-TR" sz="2000" dirty="0">
                <a:solidFill>
                  <a:prstClr val="black"/>
                </a:solidFill>
              </a:rPr>
              <a:t>) adı verilir. Zener diyotlar, zener gerilimleri ile anılırlar. Örneğin 9.1 voltluk zener diyot demek, içerisinden akan akım I</a:t>
            </a:r>
            <a:r>
              <a:rPr lang="tr-TR" sz="2000" baseline="-25000" dirty="0">
                <a:solidFill>
                  <a:prstClr val="black"/>
                </a:solidFill>
              </a:rPr>
              <a:t>Z min</a:t>
            </a:r>
            <a:r>
              <a:rPr lang="tr-TR" sz="2000" dirty="0">
                <a:solidFill>
                  <a:prstClr val="black"/>
                </a:solidFill>
              </a:rPr>
              <a:t> değerinden büyük ve  I</a:t>
            </a:r>
            <a:r>
              <a:rPr lang="tr-TR" sz="2000" baseline="-25000" dirty="0">
                <a:solidFill>
                  <a:prstClr val="black"/>
                </a:solidFill>
              </a:rPr>
              <a:t>Z maks</a:t>
            </a:r>
            <a:r>
              <a:rPr lang="tr-TR" sz="2000" dirty="0">
                <a:solidFill>
                  <a:prstClr val="black"/>
                </a:solidFill>
              </a:rPr>
              <a:t> değerinden küçük ise uçlarına uygulanan ters gerilim 9.1 volt değerinde sabit kalmaktadır.</a:t>
            </a:r>
          </a:p>
          <a:p>
            <a:endParaRPr lang="tr-TR" dirty="0">
              <a:solidFill>
                <a:prstClr val="black"/>
              </a:solidFill>
            </a:endParaRPr>
          </a:p>
        </p:txBody>
      </p:sp>
      <p:sp>
        <p:nvSpPr>
          <p:cNvPr id="3" name="TextBox 2"/>
          <p:cNvSpPr txBox="1"/>
          <p:nvPr/>
        </p:nvSpPr>
        <p:spPr>
          <a:xfrm>
            <a:off x="592428" y="3889420"/>
            <a:ext cx="11333409" cy="1015663"/>
          </a:xfrm>
          <a:prstGeom prst="rect">
            <a:avLst/>
          </a:prstGeom>
          <a:noFill/>
        </p:spPr>
        <p:txBody>
          <a:bodyPr wrap="square" rtlCol="0">
            <a:spAutoFit/>
          </a:bodyPr>
          <a:lstStyle/>
          <a:p>
            <a:r>
              <a:rPr lang="tr-TR" sz="2000" dirty="0">
                <a:solidFill>
                  <a:prstClr val="black"/>
                </a:solidFill>
              </a:rPr>
              <a:t>Yapımcı firmalar, 2 voltdan  200 volta kadar zener gerilimlerine sahip zener diyotlar imal etmektedirler. Zener diyotlar, uçlarındaki gerilimi sabit tutma özelliklerinden dolayı güç kaynaklarının regülatör devrelerinde, gerilim sabitleyicisi olarak kullanılır. </a:t>
            </a:r>
          </a:p>
        </p:txBody>
      </p:sp>
    </p:spTree>
    <p:extLst>
      <p:ext uri="{BB962C8B-B14F-4D97-AF65-F5344CB8AC3E}">
        <p14:creationId xmlns:p14="http://schemas.microsoft.com/office/powerpoint/2010/main" val="1838683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9253" y="742387"/>
            <a:ext cx="2921640" cy="1664110"/>
          </a:xfrm>
          <a:prstGeom prst="rect">
            <a:avLst/>
          </a:prstGeom>
        </p:spPr>
      </p:pic>
      <p:pic>
        <p:nvPicPr>
          <p:cNvPr id="3" name="Picture 2"/>
          <p:cNvPicPr>
            <a:picLocks noChangeAspect="1"/>
          </p:cNvPicPr>
          <p:nvPr/>
        </p:nvPicPr>
        <p:blipFill>
          <a:blip r:embed="rId3"/>
          <a:stretch>
            <a:fillRect/>
          </a:stretch>
        </p:blipFill>
        <p:spPr>
          <a:xfrm>
            <a:off x="6335191" y="699027"/>
            <a:ext cx="2898961" cy="1764633"/>
          </a:xfrm>
          <a:prstGeom prst="rect">
            <a:avLst/>
          </a:prstGeom>
        </p:spPr>
      </p:pic>
      <p:pic>
        <p:nvPicPr>
          <p:cNvPr id="4" name="Picture 3"/>
          <p:cNvPicPr>
            <a:picLocks noChangeAspect="1"/>
          </p:cNvPicPr>
          <p:nvPr/>
        </p:nvPicPr>
        <p:blipFill>
          <a:blip r:embed="rId4"/>
          <a:stretch>
            <a:fillRect/>
          </a:stretch>
        </p:blipFill>
        <p:spPr>
          <a:xfrm>
            <a:off x="2036706" y="3343393"/>
            <a:ext cx="2832721" cy="1587891"/>
          </a:xfrm>
          <a:prstGeom prst="rect">
            <a:avLst/>
          </a:prstGeom>
        </p:spPr>
      </p:pic>
      <p:pic>
        <p:nvPicPr>
          <p:cNvPr id="5" name="Picture 4"/>
          <p:cNvPicPr>
            <a:picLocks noChangeAspect="1"/>
          </p:cNvPicPr>
          <p:nvPr/>
        </p:nvPicPr>
        <p:blipFill>
          <a:blip r:embed="rId5"/>
          <a:stretch>
            <a:fillRect/>
          </a:stretch>
        </p:blipFill>
        <p:spPr>
          <a:xfrm>
            <a:off x="6335191" y="3368799"/>
            <a:ext cx="2832721" cy="1562485"/>
          </a:xfrm>
          <a:prstGeom prst="rect">
            <a:avLst/>
          </a:prstGeom>
        </p:spPr>
      </p:pic>
      <p:sp>
        <p:nvSpPr>
          <p:cNvPr id="6" name="TextBox 5"/>
          <p:cNvSpPr txBox="1"/>
          <p:nvPr/>
        </p:nvSpPr>
        <p:spPr>
          <a:xfrm>
            <a:off x="1326524" y="2463660"/>
            <a:ext cx="4301544" cy="646331"/>
          </a:xfrm>
          <a:prstGeom prst="rect">
            <a:avLst/>
          </a:prstGeom>
          <a:noFill/>
        </p:spPr>
        <p:txBody>
          <a:bodyPr wrap="square" rtlCol="0">
            <a:spAutoFit/>
          </a:bodyPr>
          <a:lstStyle/>
          <a:p>
            <a:pPr algn="just"/>
            <a:r>
              <a:rPr lang="tr-TR" dirty="0" smtClean="0">
                <a:solidFill>
                  <a:prstClr val="black"/>
                </a:solidFill>
              </a:rPr>
              <a:t>Ters polarma altında  pozitif gerilim regülatörü olarak çalışan bir zener diyot</a:t>
            </a:r>
            <a:endParaRPr lang="tr-TR" dirty="0">
              <a:solidFill>
                <a:prstClr val="black"/>
              </a:solidFill>
            </a:endParaRPr>
          </a:p>
        </p:txBody>
      </p:sp>
      <p:sp>
        <p:nvSpPr>
          <p:cNvPr id="7" name="TextBox 6"/>
          <p:cNvSpPr txBox="1"/>
          <p:nvPr/>
        </p:nvSpPr>
        <p:spPr>
          <a:xfrm>
            <a:off x="1326524" y="5124725"/>
            <a:ext cx="4301544" cy="646331"/>
          </a:xfrm>
          <a:prstGeom prst="rect">
            <a:avLst/>
          </a:prstGeom>
          <a:noFill/>
        </p:spPr>
        <p:txBody>
          <a:bodyPr wrap="square" rtlCol="0">
            <a:spAutoFit/>
          </a:bodyPr>
          <a:lstStyle/>
          <a:p>
            <a:pPr algn="just"/>
            <a:r>
              <a:rPr lang="tr-TR" dirty="0" smtClean="0">
                <a:solidFill>
                  <a:prstClr val="black"/>
                </a:solidFill>
              </a:rPr>
              <a:t>Ters polarma altında  negatif gerilim regülatörü olarak çalışan bir zener diyot</a:t>
            </a:r>
            <a:endParaRPr lang="tr-TR" dirty="0">
              <a:solidFill>
                <a:prstClr val="black"/>
              </a:solidFill>
            </a:endParaRPr>
          </a:p>
        </p:txBody>
      </p:sp>
      <p:sp>
        <p:nvSpPr>
          <p:cNvPr id="8" name="TextBox 7"/>
          <p:cNvSpPr txBox="1"/>
          <p:nvPr/>
        </p:nvSpPr>
        <p:spPr>
          <a:xfrm>
            <a:off x="6335191" y="2462066"/>
            <a:ext cx="4301544" cy="646331"/>
          </a:xfrm>
          <a:prstGeom prst="rect">
            <a:avLst/>
          </a:prstGeom>
          <a:noFill/>
        </p:spPr>
        <p:txBody>
          <a:bodyPr wrap="square" rtlCol="0">
            <a:spAutoFit/>
          </a:bodyPr>
          <a:lstStyle/>
          <a:p>
            <a:r>
              <a:rPr lang="tr-TR" dirty="0" smtClean="0">
                <a:solidFill>
                  <a:prstClr val="black"/>
                </a:solidFill>
              </a:rPr>
              <a:t>Doğru polarma altında  </a:t>
            </a:r>
            <a:r>
              <a:rPr lang="tr-TR" b="1" dirty="0" smtClean="0">
                <a:solidFill>
                  <a:srgbClr val="FF0000"/>
                </a:solidFill>
              </a:rPr>
              <a:t>diyot </a:t>
            </a:r>
            <a:r>
              <a:rPr lang="tr-TR" dirty="0" smtClean="0">
                <a:solidFill>
                  <a:prstClr val="black"/>
                </a:solidFill>
              </a:rPr>
              <a:t>olarak çalışan bir zener diyot</a:t>
            </a:r>
            <a:endParaRPr lang="tr-TR" dirty="0">
              <a:solidFill>
                <a:prstClr val="black"/>
              </a:solidFill>
            </a:endParaRPr>
          </a:p>
        </p:txBody>
      </p:sp>
      <p:sp>
        <p:nvSpPr>
          <p:cNvPr id="9" name="TextBox 8"/>
          <p:cNvSpPr txBox="1"/>
          <p:nvPr/>
        </p:nvSpPr>
        <p:spPr>
          <a:xfrm>
            <a:off x="6474713" y="5124724"/>
            <a:ext cx="4301544" cy="646331"/>
          </a:xfrm>
          <a:prstGeom prst="rect">
            <a:avLst/>
          </a:prstGeom>
          <a:noFill/>
        </p:spPr>
        <p:txBody>
          <a:bodyPr wrap="square" rtlCol="0">
            <a:spAutoFit/>
          </a:bodyPr>
          <a:lstStyle/>
          <a:p>
            <a:r>
              <a:rPr lang="tr-TR" dirty="0" smtClean="0">
                <a:solidFill>
                  <a:prstClr val="black"/>
                </a:solidFill>
              </a:rPr>
              <a:t>Doğru polarma altında  </a:t>
            </a:r>
            <a:r>
              <a:rPr lang="tr-TR" b="1" dirty="0" smtClean="0">
                <a:solidFill>
                  <a:srgbClr val="FF0000"/>
                </a:solidFill>
              </a:rPr>
              <a:t>diyot </a:t>
            </a:r>
            <a:r>
              <a:rPr lang="tr-TR" dirty="0" smtClean="0">
                <a:solidFill>
                  <a:prstClr val="black"/>
                </a:solidFill>
              </a:rPr>
              <a:t>olarak çalışan bir zener diyot</a:t>
            </a:r>
            <a:endParaRPr lang="tr-TR" dirty="0">
              <a:solidFill>
                <a:prstClr val="black"/>
              </a:solidFill>
            </a:endParaRPr>
          </a:p>
        </p:txBody>
      </p:sp>
    </p:spTree>
    <p:extLst>
      <p:ext uri="{BB962C8B-B14F-4D97-AF65-F5344CB8AC3E}">
        <p14:creationId xmlns:p14="http://schemas.microsoft.com/office/powerpoint/2010/main" val="3544153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128789"/>
            <a:ext cx="11603864" cy="523220"/>
          </a:xfrm>
          <a:prstGeom prst="rect">
            <a:avLst/>
          </a:prstGeom>
          <a:noFill/>
        </p:spPr>
        <p:txBody>
          <a:bodyPr wrap="square" rtlCol="0">
            <a:spAutoFit/>
          </a:bodyPr>
          <a:lstStyle/>
          <a:p>
            <a:r>
              <a:rPr lang="en-US" sz="2800" b="1" dirty="0" err="1">
                <a:solidFill>
                  <a:prstClr val="black"/>
                </a:solidFill>
              </a:rPr>
              <a:t>Tunel</a:t>
            </a:r>
            <a:r>
              <a:rPr lang="en-US" sz="2800" b="1" dirty="0">
                <a:solidFill>
                  <a:prstClr val="black"/>
                </a:solidFill>
              </a:rPr>
              <a:t> </a:t>
            </a:r>
            <a:r>
              <a:rPr lang="en-US" sz="2800" b="1" dirty="0" err="1">
                <a:solidFill>
                  <a:prstClr val="black"/>
                </a:solidFill>
              </a:rPr>
              <a:t>Diyot</a:t>
            </a:r>
            <a:r>
              <a:rPr lang="en-US" sz="2800" b="1" dirty="0">
                <a:solidFill>
                  <a:prstClr val="black"/>
                </a:solidFill>
              </a:rPr>
              <a:t> </a:t>
            </a:r>
            <a:r>
              <a:rPr lang="en-US" sz="2800" b="1" dirty="0" err="1">
                <a:solidFill>
                  <a:prstClr val="black"/>
                </a:solidFill>
              </a:rPr>
              <a:t>ve</a:t>
            </a:r>
            <a:r>
              <a:rPr lang="en-US" sz="2800" b="1" dirty="0">
                <a:solidFill>
                  <a:prstClr val="black"/>
                </a:solidFill>
              </a:rPr>
              <a:t> </a:t>
            </a:r>
            <a:r>
              <a:rPr lang="en-US" sz="2800" b="1" dirty="0" err="1">
                <a:solidFill>
                  <a:prstClr val="black"/>
                </a:solidFill>
              </a:rPr>
              <a:t>Karakteristiği</a:t>
            </a:r>
            <a:endParaRPr lang="tr-TR" sz="2800" dirty="0">
              <a:solidFill>
                <a:prstClr val="black"/>
              </a:solidFill>
            </a:endParaRPr>
          </a:p>
        </p:txBody>
      </p:sp>
      <p:sp>
        <p:nvSpPr>
          <p:cNvPr id="3" name="TextBox 2"/>
          <p:cNvSpPr txBox="1"/>
          <p:nvPr/>
        </p:nvSpPr>
        <p:spPr>
          <a:xfrm>
            <a:off x="347730" y="815401"/>
            <a:ext cx="11165983" cy="2308324"/>
          </a:xfrm>
          <a:prstGeom prst="rect">
            <a:avLst/>
          </a:prstGeom>
          <a:noFill/>
        </p:spPr>
        <p:txBody>
          <a:bodyPr wrap="square" rtlCol="0">
            <a:spAutoFit/>
          </a:bodyPr>
          <a:lstStyle/>
          <a:p>
            <a:pPr algn="just"/>
            <a:r>
              <a:rPr lang="tr-TR" sz="2400" dirty="0">
                <a:solidFill>
                  <a:prstClr val="black"/>
                </a:solidFill>
              </a:rPr>
              <a:t>Diyodu oluşturan P ve N maddeleri elde edilirken, saf germanyum veya silisyum maddesine enjekte edilen katkı maddesinin </a:t>
            </a:r>
            <a:r>
              <a:rPr lang="tr-TR" sz="2400" dirty="0" smtClean="0">
                <a:solidFill>
                  <a:prstClr val="black"/>
                </a:solidFill>
              </a:rPr>
              <a:t>miktarı </a:t>
            </a:r>
            <a:r>
              <a:rPr lang="tr-TR" sz="2400" dirty="0">
                <a:solidFill>
                  <a:prstClr val="black"/>
                </a:solidFill>
              </a:rPr>
              <a:t>fazla tutlarak diyodun iletkenliği çok arttırılabilir. Bu tip diyotlar </a:t>
            </a:r>
            <a:r>
              <a:rPr lang="tr-TR" sz="2400" b="1" dirty="0">
                <a:solidFill>
                  <a:srgbClr val="FF0000"/>
                </a:solidFill>
              </a:rPr>
              <a:t>tunel</a:t>
            </a:r>
            <a:r>
              <a:rPr lang="tr-TR" sz="2400" dirty="0">
                <a:solidFill>
                  <a:prstClr val="black"/>
                </a:solidFill>
              </a:rPr>
              <a:t> diyot olarak adlandırılırlar. Tunel diyotlar, </a:t>
            </a:r>
            <a:r>
              <a:rPr lang="tr-TR" sz="2400" dirty="0">
                <a:solidFill>
                  <a:srgbClr val="FF0000"/>
                </a:solidFill>
              </a:rPr>
              <a:t>negatif direnç özelliği </a:t>
            </a:r>
            <a:r>
              <a:rPr lang="tr-TR" sz="2400" dirty="0">
                <a:solidFill>
                  <a:prstClr val="black"/>
                </a:solidFill>
              </a:rPr>
              <a:t>gösterirler. Tunel diyotlar, karakteristik eğrilerinin bir bölümünde, artan gerilimlere karşı, dirençlerinin artırarak daha az akım geçirirler. Şekil 1.30 da, tunel diyot sembolü ve karakteristik eğrisi görülmektedir.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3" y="3287118"/>
            <a:ext cx="9092484" cy="3286138"/>
          </a:xfrm>
          <a:prstGeom prst="rect">
            <a:avLst/>
          </a:prstGeom>
        </p:spPr>
      </p:pic>
      <p:sp>
        <p:nvSpPr>
          <p:cNvPr id="5" name="TextBox 4"/>
          <p:cNvSpPr txBox="1"/>
          <p:nvPr/>
        </p:nvSpPr>
        <p:spPr>
          <a:xfrm>
            <a:off x="7289442" y="3020756"/>
            <a:ext cx="4134118" cy="369332"/>
          </a:xfrm>
          <a:prstGeom prst="rect">
            <a:avLst/>
          </a:prstGeom>
          <a:noFill/>
        </p:spPr>
        <p:txBody>
          <a:bodyPr wrap="square" rtlCol="0">
            <a:spAutoFit/>
          </a:bodyPr>
          <a:lstStyle/>
          <a:p>
            <a:r>
              <a:rPr lang="tr-TR" dirty="0">
                <a:solidFill>
                  <a:prstClr val="black"/>
                </a:solidFill>
              </a:rPr>
              <a:t>Şekil 1.30 </a:t>
            </a:r>
            <a:r>
              <a:rPr lang="tr-TR" b="1" dirty="0">
                <a:solidFill>
                  <a:prstClr val="black"/>
                </a:solidFill>
              </a:rPr>
              <a:t>Tünel diyot ve karakteristiği</a:t>
            </a:r>
            <a:endParaRPr lang="tr-TR" dirty="0">
              <a:solidFill>
                <a:prstClr val="black"/>
              </a:solidFill>
            </a:endParaRPr>
          </a:p>
        </p:txBody>
      </p:sp>
      <p:sp>
        <p:nvSpPr>
          <p:cNvPr id="6" name="TextBox 5"/>
          <p:cNvSpPr txBox="1"/>
          <p:nvPr/>
        </p:nvSpPr>
        <p:spPr>
          <a:xfrm>
            <a:off x="862885" y="6272011"/>
            <a:ext cx="10650828" cy="646331"/>
          </a:xfrm>
          <a:prstGeom prst="rect">
            <a:avLst/>
          </a:prstGeom>
          <a:noFill/>
        </p:spPr>
        <p:txBody>
          <a:bodyPr wrap="square" rtlCol="0">
            <a:spAutoFit/>
          </a:bodyPr>
          <a:lstStyle/>
          <a:p>
            <a:r>
              <a:rPr lang="tr-TR" dirty="0">
                <a:solidFill>
                  <a:prstClr val="black"/>
                </a:solidFill>
              </a:rPr>
              <a:t>(a) Tünel diyot sembolü				 (b) Tünel diyot karakteristiği</a:t>
            </a:r>
          </a:p>
          <a:p>
            <a:endParaRPr lang="tr-TR" dirty="0">
              <a:solidFill>
                <a:prstClr val="black"/>
              </a:solidFill>
            </a:endParaRPr>
          </a:p>
        </p:txBody>
      </p:sp>
      <p:sp>
        <p:nvSpPr>
          <p:cNvPr id="7" name="TextBox 6"/>
          <p:cNvSpPr txBox="1"/>
          <p:nvPr/>
        </p:nvSpPr>
        <p:spPr>
          <a:xfrm>
            <a:off x="3075905" y="3452236"/>
            <a:ext cx="3112394" cy="646331"/>
          </a:xfrm>
          <a:prstGeom prst="rect">
            <a:avLst/>
          </a:prstGeom>
          <a:noFill/>
        </p:spPr>
        <p:txBody>
          <a:bodyPr wrap="square" rtlCol="0">
            <a:spAutoFit/>
          </a:bodyPr>
          <a:lstStyle/>
          <a:p>
            <a:r>
              <a:rPr lang="tr-TR" dirty="0" smtClean="0">
                <a:solidFill>
                  <a:prstClr val="black"/>
                </a:solidFill>
              </a:rPr>
              <a:t>Va= 50mV; Vb=300mV</a:t>
            </a:r>
          </a:p>
          <a:p>
            <a:r>
              <a:rPr lang="tr-TR" dirty="0" smtClean="0">
                <a:solidFill>
                  <a:prstClr val="black"/>
                </a:solidFill>
              </a:rPr>
              <a:t>Ia= 2mA ;    Ib=0.2mA</a:t>
            </a:r>
            <a:endParaRPr lang="tr-TR" dirty="0">
              <a:solidFill>
                <a:prstClr val="black"/>
              </a:solidFill>
            </a:endParaRPr>
          </a:p>
        </p:txBody>
      </p:sp>
    </p:spTree>
    <p:extLst>
      <p:ext uri="{BB962C8B-B14F-4D97-AF65-F5344CB8AC3E}">
        <p14:creationId xmlns:p14="http://schemas.microsoft.com/office/powerpoint/2010/main" val="2664897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270456"/>
            <a:ext cx="11088710" cy="1631216"/>
          </a:xfrm>
          <a:prstGeom prst="rect">
            <a:avLst/>
          </a:prstGeom>
          <a:noFill/>
        </p:spPr>
        <p:txBody>
          <a:bodyPr wrap="square" rtlCol="0">
            <a:spAutoFit/>
          </a:bodyPr>
          <a:lstStyle/>
          <a:p>
            <a:pPr algn="just"/>
            <a:r>
              <a:rPr lang="tr-TR" sz="2000" dirty="0">
                <a:solidFill>
                  <a:prstClr val="black"/>
                </a:solidFill>
              </a:rPr>
              <a:t>Tunel diyoda uygulanan gerilimin V</a:t>
            </a:r>
            <a:r>
              <a:rPr lang="tr-TR" sz="2000" baseline="-25000" dirty="0">
                <a:solidFill>
                  <a:prstClr val="black"/>
                </a:solidFill>
              </a:rPr>
              <a:t>a</a:t>
            </a:r>
            <a:r>
              <a:rPr lang="tr-TR" sz="2000" dirty="0">
                <a:solidFill>
                  <a:prstClr val="black"/>
                </a:solidFill>
              </a:rPr>
              <a:t> seviyesine ulaştığı noktaya kadar, içinden geçen akım artarak I</a:t>
            </a:r>
            <a:r>
              <a:rPr lang="tr-TR" sz="2000" baseline="-25000" dirty="0">
                <a:solidFill>
                  <a:prstClr val="black"/>
                </a:solidFill>
              </a:rPr>
              <a:t>a</a:t>
            </a:r>
            <a:r>
              <a:rPr lang="tr-TR" sz="2000" dirty="0">
                <a:solidFill>
                  <a:prstClr val="black"/>
                </a:solidFill>
              </a:rPr>
              <a:t> seviyesine gelmektedir. Bu noktadan tunel diyot uçlarına uygulanan gerilim daha da artırılırsa, içinden geçen akım azalmaya baçlar. Gerilim V</a:t>
            </a:r>
            <a:r>
              <a:rPr lang="tr-TR" sz="2000" baseline="-25000" dirty="0">
                <a:solidFill>
                  <a:prstClr val="black"/>
                </a:solidFill>
              </a:rPr>
              <a:t>b</a:t>
            </a:r>
            <a:r>
              <a:rPr lang="tr-TR" sz="2000" dirty="0">
                <a:solidFill>
                  <a:prstClr val="black"/>
                </a:solidFill>
              </a:rPr>
              <a:t> değerine yükseldiğinde, akım I</a:t>
            </a:r>
            <a:r>
              <a:rPr lang="tr-TR" sz="2000" baseline="-25000" dirty="0">
                <a:solidFill>
                  <a:prstClr val="black"/>
                </a:solidFill>
              </a:rPr>
              <a:t>b</a:t>
            </a:r>
            <a:r>
              <a:rPr lang="tr-TR" sz="2000" dirty="0">
                <a:solidFill>
                  <a:prstClr val="black"/>
                </a:solidFill>
              </a:rPr>
              <a:t> seviyesine iner. Tunel diyotların çalıştırıldığı bölge V</a:t>
            </a:r>
            <a:r>
              <a:rPr lang="tr-TR" sz="2000" baseline="-25000" dirty="0">
                <a:solidFill>
                  <a:prstClr val="black"/>
                </a:solidFill>
              </a:rPr>
              <a:t>a</a:t>
            </a:r>
            <a:r>
              <a:rPr lang="tr-TR" sz="2000" dirty="0">
                <a:solidFill>
                  <a:prstClr val="black"/>
                </a:solidFill>
              </a:rPr>
              <a:t> ve V</a:t>
            </a:r>
            <a:r>
              <a:rPr lang="tr-TR" sz="2000" baseline="-25000" dirty="0">
                <a:solidFill>
                  <a:prstClr val="black"/>
                </a:solidFill>
              </a:rPr>
              <a:t>b</a:t>
            </a:r>
            <a:r>
              <a:rPr lang="tr-TR" sz="2000" dirty="0">
                <a:solidFill>
                  <a:prstClr val="black"/>
                </a:solidFill>
              </a:rPr>
              <a:t> arasında kalan bölgedir. Bu bölgede, tunel diyotlar negatif direnç özelliği gösterirler. </a:t>
            </a:r>
            <a:endParaRPr lang="tr-TR" dirty="0">
              <a:solidFill>
                <a:prstClr val="black"/>
              </a:solidFill>
            </a:endParaRPr>
          </a:p>
        </p:txBody>
      </p:sp>
      <p:sp>
        <p:nvSpPr>
          <p:cNvPr id="3" name="TextBox 2"/>
          <p:cNvSpPr txBox="1"/>
          <p:nvPr/>
        </p:nvSpPr>
        <p:spPr>
          <a:xfrm>
            <a:off x="669701" y="2318197"/>
            <a:ext cx="10998558" cy="2215991"/>
          </a:xfrm>
          <a:prstGeom prst="rect">
            <a:avLst/>
          </a:prstGeom>
          <a:noFill/>
        </p:spPr>
        <p:txBody>
          <a:bodyPr wrap="square" rtlCol="0">
            <a:spAutoFit/>
          </a:bodyPr>
          <a:lstStyle/>
          <a:p>
            <a:pPr fontAlgn="base"/>
            <a:r>
              <a:rPr lang="tr-TR" sz="2000" b="1" dirty="0">
                <a:solidFill>
                  <a:prstClr val="black"/>
                </a:solidFill>
              </a:rPr>
              <a:t>Tünel Diyotun Uygulama Alanları</a:t>
            </a:r>
          </a:p>
          <a:p>
            <a:pPr fontAlgn="base"/>
            <a:r>
              <a:rPr lang="tr-TR" sz="2000" dirty="0">
                <a:solidFill>
                  <a:prstClr val="black"/>
                </a:solidFill>
              </a:rPr>
              <a:t>► </a:t>
            </a:r>
            <a:r>
              <a:rPr lang="tr-TR" sz="2000" dirty="0" smtClean="0">
                <a:solidFill>
                  <a:prstClr val="black"/>
                </a:solidFill>
              </a:rPr>
              <a:t>Tünelleme </a:t>
            </a:r>
            <a:r>
              <a:rPr lang="tr-TR" sz="2000" dirty="0">
                <a:solidFill>
                  <a:prstClr val="black"/>
                </a:solidFill>
              </a:rPr>
              <a:t>etkisi ile yüksek hızlı anahtarlama </a:t>
            </a:r>
            <a:r>
              <a:rPr lang="tr-TR" sz="2000" dirty="0" smtClean="0">
                <a:solidFill>
                  <a:prstClr val="black"/>
                </a:solidFill>
              </a:rPr>
              <a:t>devrelerinde </a:t>
            </a:r>
            <a:r>
              <a:rPr lang="tr-TR" sz="2000" dirty="0">
                <a:solidFill>
                  <a:prstClr val="black"/>
                </a:solidFill>
              </a:rPr>
              <a:t>kurulur.</a:t>
            </a:r>
            <a:r>
              <a:rPr lang="tr-TR" sz="2000" b="1" dirty="0">
                <a:solidFill>
                  <a:prstClr val="black"/>
                </a:solidFill>
                <a:hlinkClick r:id="rId2"/>
              </a:rPr>
              <a:t>Anahtarlama</a:t>
            </a:r>
            <a:r>
              <a:rPr lang="tr-TR" sz="2000" dirty="0">
                <a:solidFill>
                  <a:prstClr val="black"/>
                </a:solidFill>
              </a:rPr>
              <a:t> süreleri nanosaniye hatta pikosaniyeye kadar düşmektedir.</a:t>
            </a:r>
            <a:br>
              <a:rPr lang="tr-TR" sz="2000" dirty="0">
                <a:solidFill>
                  <a:prstClr val="black"/>
                </a:solidFill>
              </a:rPr>
            </a:br>
            <a:r>
              <a:rPr lang="tr-TR" sz="2000" dirty="0">
                <a:solidFill>
                  <a:prstClr val="black"/>
                </a:solidFill>
              </a:rPr>
              <a:t>► Yüksek değerlikli, eğimli akım sayesinde dijital depolama aygıtlarında kullanılır. Örneğin mikrodalga osilatörü 10GHz seviyelerinde çalışmaktadır.</a:t>
            </a:r>
            <a:br>
              <a:rPr lang="tr-TR" sz="2000" dirty="0">
                <a:solidFill>
                  <a:prstClr val="black"/>
                </a:solidFill>
              </a:rPr>
            </a:br>
            <a:r>
              <a:rPr lang="tr-TR" sz="2000" dirty="0">
                <a:solidFill>
                  <a:prstClr val="black"/>
                </a:solidFill>
              </a:rPr>
              <a:t>►  Negatif direnç sebebiyle gevşemeli osilatör devrelerinde kullanılabilir.</a:t>
            </a:r>
          </a:p>
          <a:p>
            <a:endParaRPr lang="tr-TR" dirty="0">
              <a:solidFill>
                <a:prstClr val="black"/>
              </a:solidFill>
            </a:endParaRPr>
          </a:p>
        </p:txBody>
      </p:sp>
    </p:spTree>
    <p:extLst>
      <p:ext uri="{BB962C8B-B14F-4D97-AF65-F5344CB8AC3E}">
        <p14:creationId xmlns:p14="http://schemas.microsoft.com/office/powerpoint/2010/main" val="667378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83336"/>
            <a:ext cx="7109138" cy="461665"/>
          </a:xfrm>
          <a:prstGeom prst="rect">
            <a:avLst/>
          </a:prstGeom>
          <a:noFill/>
        </p:spPr>
        <p:txBody>
          <a:bodyPr wrap="square" rtlCol="0">
            <a:spAutoFit/>
          </a:bodyPr>
          <a:lstStyle/>
          <a:p>
            <a:r>
              <a:rPr lang="tr-TR" sz="2400" b="1" dirty="0">
                <a:solidFill>
                  <a:prstClr val="black"/>
                </a:solidFill>
              </a:rPr>
              <a:t>Varikap Diyot (VARAKTÖR)</a:t>
            </a:r>
            <a:endParaRPr lang="tr-TR" sz="2400" dirty="0">
              <a:solidFill>
                <a:prstClr val="black"/>
              </a:solidFill>
            </a:endParaRPr>
          </a:p>
        </p:txBody>
      </p:sp>
      <p:sp>
        <p:nvSpPr>
          <p:cNvPr id="3" name="TextBox 2"/>
          <p:cNvSpPr txBox="1"/>
          <p:nvPr/>
        </p:nvSpPr>
        <p:spPr>
          <a:xfrm>
            <a:off x="528034" y="1146220"/>
            <a:ext cx="11101589" cy="2246769"/>
          </a:xfrm>
          <a:prstGeom prst="rect">
            <a:avLst/>
          </a:prstGeom>
          <a:noFill/>
        </p:spPr>
        <p:txBody>
          <a:bodyPr wrap="square" rtlCol="0">
            <a:spAutoFit/>
          </a:bodyPr>
          <a:lstStyle/>
          <a:p>
            <a:pPr algn="just"/>
            <a:r>
              <a:rPr lang="tr-TR" sz="2000" dirty="0">
                <a:solidFill>
                  <a:prstClr val="black"/>
                </a:solidFill>
              </a:rPr>
              <a:t>Varikap diyot, değişken kondansatör görevi yapan PN birleşmeli diyot olarak çalışır. Değişken kondansatörler, genel olarak çok yer kaplayan, pahalı ve hassas elemanlardır. Bu bakımdan varikap diyotlar, mekanik değişken kondansatörlere iyi bir alternatif oluşturular. </a:t>
            </a:r>
            <a:endParaRPr lang="tr-TR" sz="2000" dirty="0" smtClean="0">
              <a:solidFill>
                <a:prstClr val="black"/>
              </a:solidFill>
            </a:endParaRPr>
          </a:p>
          <a:p>
            <a:pPr algn="just"/>
            <a:endParaRPr lang="tr-TR" sz="2000" dirty="0">
              <a:solidFill>
                <a:prstClr val="black"/>
              </a:solidFill>
            </a:endParaRPr>
          </a:p>
          <a:p>
            <a:pPr algn="just"/>
            <a:r>
              <a:rPr lang="tr-TR" sz="2000" dirty="0" smtClean="0">
                <a:solidFill>
                  <a:prstClr val="black"/>
                </a:solidFill>
              </a:rPr>
              <a:t>Varikap </a:t>
            </a:r>
            <a:r>
              <a:rPr lang="tr-TR" sz="2000" dirty="0">
                <a:solidFill>
                  <a:prstClr val="black"/>
                </a:solidFill>
              </a:rPr>
              <a:t>diyotların kapasitesi, hiçbir mekanik eleman olmaksızın, elektronik olarak değişir. Varikap diyotlar oldukça ucuz ve küçüktür. Uçlarına uygulanan gerilim değiştirildiğinde, varikap diyodun kapasitesi değişir. Şekil 1.31 de varikap diyodun sembolü ve yapısı </a:t>
            </a:r>
            <a:r>
              <a:rPr lang="tr-TR" sz="2000" dirty="0" smtClean="0">
                <a:solidFill>
                  <a:prstClr val="black"/>
                </a:solidFill>
              </a:rPr>
              <a:t>görülmeketedir</a:t>
            </a:r>
            <a:endParaRPr lang="tr-TR" sz="20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86" y="3534421"/>
            <a:ext cx="2040782" cy="1816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3878" y="5949803"/>
            <a:ext cx="7049899" cy="646331"/>
          </a:xfrm>
          <a:prstGeom prst="rect">
            <a:avLst/>
          </a:prstGeom>
          <a:noFill/>
        </p:spPr>
        <p:txBody>
          <a:bodyPr wrap="square" rtlCol="0">
            <a:spAutoFit/>
          </a:bodyPr>
          <a:lstStyle/>
          <a:p>
            <a:r>
              <a:rPr lang="tr-TR" b="1" dirty="0">
                <a:solidFill>
                  <a:prstClr val="black"/>
                </a:solidFill>
              </a:rPr>
              <a:t>Şekil 1.31 </a:t>
            </a:r>
            <a:r>
              <a:rPr lang="tr-TR" dirty="0" smtClean="0">
                <a:solidFill>
                  <a:prstClr val="black"/>
                </a:solidFill>
              </a:rPr>
              <a:t>Varaktör diyot sembolü ve ters polarma altında çalıştırılması</a:t>
            </a:r>
            <a:endParaRPr lang="tr-TR" dirty="0">
              <a:solidFill>
                <a:prstClr val="black"/>
              </a:solidFill>
            </a:endParaRPr>
          </a:p>
          <a:p>
            <a:endParaRPr lang="tr-TR"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69" y="3534421"/>
            <a:ext cx="7517245" cy="23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59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3" y="283335"/>
            <a:ext cx="10947042" cy="1600438"/>
          </a:xfrm>
          <a:prstGeom prst="rect">
            <a:avLst/>
          </a:prstGeom>
          <a:noFill/>
        </p:spPr>
        <p:txBody>
          <a:bodyPr wrap="square" rtlCol="0">
            <a:spAutoFit/>
          </a:bodyPr>
          <a:lstStyle/>
          <a:p>
            <a:r>
              <a:rPr lang="tr-TR" altLang="tr-TR" sz="2000" dirty="0">
                <a:solidFill>
                  <a:prstClr val="black"/>
                </a:solidFill>
              </a:rPr>
              <a:t>Varikap diyotu; ters polarma altında kapasitansı değişen diyot veya yarıiletken kondansatör olarak tanımlayabiliriz.</a:t>
            </a:r>
          </a:p>
          <a:p>
            <a:r>
              <a:rPr lang="tr-TR" altLang="tr-TR" sz="2000" dirty="0">
                <a:solidFill>
                  <a:prstClr val="black"/>
                </a:solidFill>
              </a:rPr>
              <a:t>Varikap diyotun kapasitif değerini, </a:t>
            </a:r>
            <a:r>
              <a:rPr lang="tr-TR" altLang="tr-TR" sz="2000" b="1" i="1" dirty="0">
                <a:solidFill>
                  <a:prstClr val="black"/>
                </a:solidFill>
              </a:rPr>
              <a:t>PN bileşiminin fakirleştirilmiş bölgesinde belirlenmektedir.</a:t>
            </a:r>
          </a:p>
          <a:p>
            <a:r>
              <a:rPr lang="tr-TR" altLang="tr-TR" sz="2000" dirty="0">
                <a:solidFill>
                  <a:prstClr val="black"/>
                </a:solidFill>
              </a:rPr>
              <a:t>Üretimde kullanılan katkı maddesi ve fiziksel boyut kapasitif değeri etkileyen diğer faktörlerdir.</a:t>
            </a:r>
          </a:p>
          <a:p>
            <a:endParaRPr lang="tr-TR" dirty="0">
              <a:solidFill>
                <a:prstClr val="black"/>
              </a:solidFill>
            </a:endParaRPr>
          </a:p>
        </p:txBody>
      </p:sp>
      <p:sp>
        <p:nvSpPr>
          <p:cNvPr id="5" name="TextBox 4"/>
          <p:cNvSpPr txBox="1"/>
          <p:nvPr/>
        </p:nvSpPr>
        <p:spPr>
          <a:xfrm>
            <a:off x="656823" y="1677712"/>
            <a:ext cx="10431887" cy="2831544"/>
          </a:xfrm>
          <a:prstGeom prst="rect">
            <a:avLst/>
          </a:prstGeom>
          <a:noFill/>
        </p:spPr>
        <p:txBody>
          <a:bodyPr wrap="square" rtlCol="0">
            <a:spAutoFit/>
          </a:bodyPr>
          <a:lstStyle/>
          <a:p>
            <a:r>
              <a:rPr lang="tr-TR" altLang="tr-TR" sz="2000" dirty="0">
                <a:solidFill>
                  <a:prstClr val="black"/>
                </a:solidFill>
              </a:rPr>
              <a:t>Kapasitif etkinin nasıl oluştuğu aşağıdaki şekil yardımıyla görselleştirilmiştir. </a:t>
            </a:r>
          </a:p>
          <a:p>
            <a:r>
              <a:rPr lang="tr-TR" altLang="tr-TR" sz="2000" dirty="0">
                <a:solidFill>
                  <a:prstClr val="black"/>
                </a:solidFill>
              </a:rPr>
              <a:t>Varikap diyota uygulanan ters polarma değerine bağlı olarak kapasitif etkinin değiştiğine dikkat ediniz.</a:t>
            </a:r>
          </a:p>
          <a:p>
            <a:r>
              <a:rPr lang="tr-TR" altLang="tr-TR" sz="2000" dirty="0">
                <a:solidFill>
                  <a:prstClr val="black"/>
                </a:solidFill>
              </a:rPr>
              <a:t>Karakteristik eğriden görüldüğü gibi varikap diyota uygulanan ters polarite artışı, diyotun kapasitif değerini azaltmaktadır</a:t>
            </a:r>
            <a:r>
              <a:rPr lang="tr-TR" altLang="tr-TR" sz="2000" dirty="0" smtClean="0">
                <a:solidFill>
                  <a:prstClr val="black"/>
                </a:solidFill>
              </a:rPr>
              <a:t>.</a:t>
            </a:r>
          </a:p>
          <a:p>
            <a:r>
              <a:rPr lang="tr-TR" sz="2000" dirty="0">
                <a:solidFill>
                  <a:prstClr val="black"/>
                </a:solidFill>
              </a:rPr>
              <a:t>Varikap diyotlar, günümüzde, radyo ve televizyonların kanal seçici devrelerinde yaygın olarak kullanılmaktadır.</a:t>
            </a:r>
          </a:p>
          <a:p>
            <a:endParaRPr lang="tr-TR" altLang="tr-TR" sz="2000" dirty="0">
              <a:solidFill>
                <a:prstClr val="black"/>
              </a:solidFill>
            </a:endParaRPr>
          </a:p>
          <a:p>
            <a:endParaRPr lang="tr-TR"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70" y="3997212"/>
            <a:ext cx="7518042" cy="257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19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normAutofit/>
          </a:bodyPr>
          <a:lstStyle/>
          <a:p>
            <a:pPr eaLnBrk="1" hangingPunct="1"/>
            <a:r>
              <a:rPr lang="tr-TR" altLang="tr-TR" sz="3600" b="1" dirty="0" smtClean="0"/>
              <a:t>Enerji-Band Diyagramları</a:t>
            </a:r>
          </a:p>
        </p:txBody>
      </p:sp>
      <p:sp>
        <p:nvSpPr>
          <p:cNvPr id="25603" name="2 İçerik Yer Tutucusu"/>
          <p:cNvSpPr>
            <a:spLocks noGrp="1"/>
          </p:cNvSpPr>
          <p:nvPr>
            <p:ph sz="quarter" idx="1"/>
          </p:nvPr>
        </p:nvSpPr>
        <p:spPr>
          <a:xfrm>
            <a:off x="1530823" y="1355678"/>
            <a:ext cx="8229600" cy="4937125"/>
          </a:xfrm>
        </p:spPr>
        <p:txBody>
          <a:bodyPr>
            <a:normAutofit/>
          </a:bodyPr>
          <a:lstStyle/>
          <a:p>
            <a:pPr eaLnBrk="1" hangingPunct="1"/>
            <a:r>
              <a:rPr lang="tr-TR" altLang="tr-TR" sz="2400" dirty="0"/>
              <a:t>Bilindiği gibi elektronlar, atom çekirdeği etrafında belirli yörüngeler boyunca sürekli dönmektedir.  Bu hareket, dünyanın güneş etrafında dönüşüne benzetilir.</a:t>
            </a:r>
          </a:p>
          <a:p>
            <a:pPr eaLnBrk="1" hangingPunct="1"/>
            <a:endParaRPr lang="tr-TR" altLang="tr-TR" sz="2400" dirty="0"/>
          </a:p>
          <a:p>
            <a:pPr eaLnBrk="1" hangingPunct="1"/>
            <a:r>
              <a:rPr lang="tr-TR" altLang="tr-TR" sz="2400" dirty="0"/>
              <a:t>Hareket halindeki elektron, şu iki kuvvetin etkisi ile yörüngesinde kalmaktadır:</a:t>
            </a:r>
          </a:p>
          <a:p>
            <a:pPr eaLnBrk="1" hangingPunct="1"/>
            <a:endParaRPr lang="tr-TR" altLang="tr-TR" sz="2400" dirty="0"/>
          </a:p>
          <a:p>
            <a:pPr eaLnBrk="1" hangingPunct="1"/>
            <a:r>
              <a:rPr lang="tr-TR" altLang="tr-TR" sz="2400" b="1" dirty="0"/>
              <a:t>1) Çekirdeğin çekme kuvveti</a:t>
            </a:r>
          </a:p>
          <a:p>
            <a:pPr eaLnBrk="1" hangingPunct="1"/>
            <a:r>
              <a:rPr lang="tr-TR" altLang="tr-TR" sz="2400" b="1" dirty="0"/>
              <a:t>2) Dönme hareketi ile oluşan merkezkaç kuvveti</a:t>
            </a:r>
          </a:p>
        </p:txBody>
      </p:sp>
    </p:spTree>
    <p:extLst>
      <p:ext uri="{BB962C8B-B14F-4D97-AF65-F5344CB8AC3E}">
        <p14:creationId xmlns:p14="http://schemas.microsoft.com/office/powerpoint/2010/main" val="412987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670" y="218941"/>
            <a:ext cx="7984901" cy="738664"/>
          </a:xfrm>
          <a:prstGeom prst="rect">
            <a:avLst/>
          </a:prstGeom>
          <a:noFill/>
        </p:spPr>
        <p:txBody>
          <a:bodyPr wrap="square" rtlCol="0">
            <a:spAutoFit/>
          </a:bodyPr>
          <a:lstStyle/>
          <a:p>
            <a:r>
              <a:rPr lang="tr-TR" sz="2400" b="1" dirty="0">
                <a:solidFill>
                  <a:prstClr val="black"/>
                </a:solidFill>
              </a:rPr>
              <a:t>Işık Yayan Diyot (LED)</a:t>
            </a:r>
            <a:endParaRPr lang="tr-TR" sz="2400" dirty="0">
              <a:solidFill>
                <a:prstClr val="black"/>
              </a:solidFill>
            </a:endParaRPr>
          </a:p>
          <a:p>
            <a:endParaRPr lang="tr-TR" dirty="0">
              <a:solidFill>
                <a:prstClr val="black"/>
              </a:solidFill>
            </a:endParaRPr>
          </a:p>
        </p:txBody>
      </p:sp>
      <p:sp>
        <p:nvSpPr>
          <p:cNvPr id="3" name="2 İçerik Yer Tutucusu"/>
          <p:cNvSpPr txBox="1">
            <a:spLocks/>
          </p:cNvSpPr>
          <p:nvPr/>
        </p:nvSpPr>
        <p:spPr>
          <a:xfrm>
            <a:off x="444321" y="9576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solidFill>
                  <a:prstClr val="black"/>
                </a:solidFill>
              </a:rPr>
              <a:t>Işık yayan diyot (</a:t>
            </a:r>
            <a:r>
              <a:rPr lang="tr-TR" altLang="tr-TR" sz="2000" b="1" i="1" dirty="0" smtClean="0">
                <a:solidFill>
                  <a:prstClr val="black"/>
                </a:solidFill>
              </a:rPr>
              <a:t>LED), doğru yönde polarmalandığında görülebilir ışık yayan yarıiletken bir </a:t>
            </a:r>
            <a:r>
              <a:rPr lang="tr-TR" altLang="tr-TR" sz="2000" dirty="0" smtClean="0">
                <a:solidFill>
                  <a:prstClr val="black"/>
                </a:solidFill>
              </a:rPr>
              <a:t>devre elemanıdır.</a:t>
            </a:r>
          </a:p>
          <a:p>
            <a:r>
              <a:rPr lang="tr-TR" altLang="tr-TR" sz="2000" dirty="0" smtClean="0">
                <a:solidFill>
                  <a:prstClr val="black"/>
                </a:solidFill>
              </a:rPr>
              <a:t> </a:t>
            </a:r>
            <a:r>
              <a:rPr lang="tr-TR" altLang="tr-TR" sz="2000" b="1" i="1" dirty="0" smtClean="0">
                <a:solidFill>
                  <a:prstClr val="black"/>
                </a:solidFill>
              </a:rPr>
              <a:t>PN bitişiminden üretilmiştir. Bilindiği gibi germanyum veya silisyumdan </a:t>
            </a:r>
            <a:r>
              <a:rPr lang="tr-TR" altLang="tr-TR" sz="2000" dirty="0" smtClean="0">
                <a:solidFill>
                  <a:prstClr val="black"/>
                </a:solidFill>
              </a:rPr>
              <a:t>yapılan </a:t>
            </a:r>
            <a:r>
              <a:rPr lang="tr-TR" altLang="tr-TR" sz="2000" b="1" i="1" dirty="0" smtClean="0">
                <a:solidFill>
                  <a:prstClr val="black"/>
                </a:solidFill>
              </a:rPr>
              <a:t>PN bitişimleri doğru polarma altında üzerlerinden bir akım akmasına izin verir. </a:t>
            </a:r>
          </a:p>
          <a:p>
            <a:r>
              <a:rPr lang="tr-TR" altLang="tr-TR" sz="2000" b="1" i="1" dirty="0" smtClean="0">
                <a:solidFill>
                  <a:prstClr val="black"/>
                </a:solidFill>
              </a:rPr>
              <a:t>Akım </a:t>
            </a:r>
            <a:r>
              <a:rPr lang="tr-TR" altLang="tr-TR" sz="2000" dirty="0" smtClean="0">
                <a:solidFill>
                  <a:prstClr val="black"/>
                </a:solidFill>
              </a:rPr>
              <a:t>akışı esnasında bir enerji açığa çıkar. </a:t>
            </a:r>
          </a:p>
          <a:p>
            <a:r>
              <a:rPr lang="tr-TR" altLang="tr-TR" sz="2000" dirty="0" smtClean="0">
                <a:solidFill>
                  <a:prstClr val="black"/>
                </a:solidFill>
              </a:rPr>
              <a:t>Bu enerjinin bir miktarı ısı, küçük bir miktarı ise ışık (foton) enerjisidir. </a:t>
            </a:r>
          </a:p>
          <a:p>
            <a:r>
              <a:rPr lang="tr-TR" altLang="tr-TR" sz="2000" dirty="0" smtClean="0">
                <a:solidFill>
                  <a:prstClr val="black"/>
                </a:solidFill>
              </a:rPr>
              <a:t>Bu nedenle </a:t>
            </a:r>
            <a:r>
              <a:rPr lang="tr-TR" altLang="tr-TR" sz="2000" b="1" i="1" dirty="0" smtClean="0">
                <a:solidFill>
                  <a:prstClr val="black"/>
                </a:solidFill>
              </a:rPr>
              <a:t>LED üretiminde silisyum veya germanyum elementleri </a:t>
            </a:r>
            <a:r>
              <a:rPr lang="tr-TR" altLang="tr-TR" sz="2000" dirty="0" smtClean="0">
                <a:solidFill>
                  <a:prstClr val="black"/>
                </a:solidFill>
              </a:rPr>
              <a:t>kullanılmaz. </a:t>
            </a:r>
          </a:p>
          <a:p>
            <a:r>
              <a:rPr lang="tr-TR" altLang="tr-TR" sz="2000" b="1" i="1" dirty="0" smtClean="0">
                <a:solidFill>
                  <a:prstClr val="black"/>
                </a:solidFill>
              </a:rPr>
              <a:t>LED üretimi için P ve N maddelerinin oluşturulmasında genellikle Galyum–</a:t>
            </a:r>
            <a:r>
              <a:rPr lang="tr-TR" altLang="tr-TR" sz="2000" dirty="0" smtClean="0">
                <a:solidFill>
                  <a:prstClr val="black"/>
                </a:solidFill>
              </a:rPr>
              <a:t>Arsenit-Fosfit (</a:t>
            </a:r>
            <a:r>
              <a:rPr lang="tr-TR" altLang="tr-TR" sz="2000" b="1" i="1" dirty="0" smtClean="0">
                <a:solidFill>
                  <a:prstClr val="black"/>
                </a:solidFill>
              </a:rPr>
              <a:t>GaAsP) veya Galyum-Fosfit (GaP) kullanılır. </a:t>
            </a:r>
          </a:p>
          <a:p>
            <a:r>
              <a:rPr lang="tr-TR" altLang="tr-TR" sz="2000" b="1" i="1" dirty="0" smtClean="0">
                <a:solidFill>
                  <a:prstClr val="black"/>
                </a:solidFill>
              </a:rPr>
              <a:t>Bu tür maddeler doğru polarma </a:t>
            </a:r>
            <a:r>
              <a:rPr lang="tr-TR" altLang="tr-TR" sz="2000" dirty="0" smtClean="0">
                <a:solidFill>
                  <a:prstClr val="black"/>
                </a:solidFill>
              </a:rPr>
              <a:t>altında görülebilir ışık elde etmek için yeterlidir</a:t>
            </a:r>
            <a:r>
              <a:rPr lang="tr-TR" altLang="tr-TR" sz="1800" dirty="0" smtClean="0">
                <a:solidFill>
                  <a:prstClr val="black"/>
                </a:solidFill>
              </a:rPr>
              <a:t>.</a:t>
            </a:r>
          </a:p>
        </p:txBody>
      </p:sp>
    </p:spTree>
    <p:extLst>
      <p:ext uri="{BB962C8B-B14F-4D97-AF65-F5344CB8AC3E}">
        <p14:creationId xmlns:p14="http://schemas.microsoft.com/office/powerpoint/2010/main" val="3458601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642057" y="757707"/>
            <a:ext cx="81534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 in şematik sembolü ve</a:t>
            </a:r>
            <a:r>
              <a:rPr lang="tr-TR" altLang="tr-TR" sz="2000" dirty="0" smtClean="0">
                <a:solidFill>
                  <a:prstClr val="black"/>
                </a:solidFill>
              </a:rPr>
              <a:t> doğru polarma altında </a:t>
            </a:r>
            <a:r>
              <a:rPr lang="tr-TR" altLang="tr-TR" sz="2000" b="1" i="1" dirty="0" smtClean="0">
                <a:solidFill>
                  <a:prstClr val="black"/>
                </a:solidFill>
              </a:rPr>
              <a:t>PN bitişiminde ışık enerjisinin oluşumu aşağıdaki şekilde görülmektedir.</a:t>
            </a: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r>
              <a:rPr lang="tr-TR" altLang="tr-TR" sz="2000" b="1" i="1" dirty="0" smtClean="0">
                <a:solidFill>
                  <a:prstClr val="black"/>
                </a:solidFill>
              </a:rPr>
              <a:t>PN bitişiminde, bitişim bölgesinde elektron ve boşluklar yeniden birleşir. Yeniden birleşme </a:t>
            </a:r>
            <a:r>
              <a:rPr lang="tr-TR" altLang="tr-TR" sz="2000" dirty="0" smtClean="0">
                <a:solidFill>
                  <a:prstClr val="black"/>
                </a:solidFill>
              </a:rPr>
              <a:t>işlemi esnasında enerjinin büyük bir kısmı ışık enerjisine dönüşerek görülebilmesine neden olur.</a:t>
            </a:r>
            <a:endParaRPr lang="tr-TR" altLang="tr-TR" sz="2000" b="1" i="1"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4" y="1584101"/>
            <a:ext cx="7892006" cy="25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643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474630" y="492616"/>
            <a:ext cx="9150439" cy="52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solidFill>
                  <a:prstClr val="black"/>
                </a:solidFill>
              </a:rPr>
              <a:t>Yarıiletken malzemeye elektrik enerjisi uygulanarak ışık enerjisi elde edilebilir. Bu işlem “elektro-lüminesans (elektro-parlaklık)” olarak adlandırılır.</a:t>
            </a:r>
          </a:p>
          <a:p>
            <a:r>
              <a:rPr lang="tr-TR" altLang="tr-TR" sz="2000" b="1" i="1" dirty="0" smtClean="0">
                <a:solidFill>
                  <a:prstClr val="black"/>
                </a:solidFill>
              </a:rPr>
              <a:t>LED, doğru polarma atında iletime geçer ve üzerinden akım akmasına izin verir. Doğru </a:t>
            </a:r>
            <a:r>
              <a:rPr lang="tr-TR" altLang="tr-TR" sz="2000" dirty="0" smtClean="0">
                <a:solidFill>
                  <a:prstClr val="black"/>
                </a:solidFill>
              </a:rPr>
              <a:t>polarma altında üzerinde maksimum </a:t>
            </a:r>
            <a:r>
              <a:rPr lang="tr-TR" altLang="tr-TR" sz="2000" b="1" i="1" dirty="0" smtClean="0">
                <a:solidFill>
                  <a:prstClr val="black"/>
                </a:solidFill>
              </a:rPr>
              <a:t>1,2 V ile 3,2 V arasında bir gerilim düşümüne sebep olur.</a:t>
            </a:r>
          </a:p>
          <a:p>
            <a:r>
              <a:rPr lang="tr-TR" altLang="tr-TR" sz="2000" b="1" i="1" dirty="0" smtClean="0">
                <a:solidFill>
                  <a:prstClr val="black"/>
                </a:solidFill>
              </a:rPr>
              <a:t>LED lerin üzerlerinden akmalarına izin verilen akım miktarı 10–30 mA civarındadır. Bu değer;  </a:t>
            </a:r>
            <a:r>
              <a:rPr lang="tr-TR" altLang="tr-TR" sz="2000" dirty="0" smtClean="0">
                <a:solidFill>
                  <a:prstClr val="black"/>
                </a:solidFill>
              </a:rPr>
              <a:t>kullanılan </a:t>
            </a:r>
            <a:r>
              <a:rPr lang="tr-TR" altLang="tr-TR" sz="2000" b="1" i="1" dirty="0" smtClean="0">
                <a:solidFill>
                  <a:prstClr val="black"/>
                </a:solidFill>
              </a:rPr>
              <a:t>LED’in boyutuna ve rengine göre farklılık gösterebilir. Gerekli maksimum değerler </a:t>
            </a:r>
            <a:r>
              <a:rPr lang="tr-TR" altLang="tr-TR" sz="2000" dirty="0" smtClean="0">
                <a:solidFill>
                  <a:prstClr val="black"/>
                </a:solidFill>
              </a:rPr>
              <a:t>üretici kataloglarından temin edilebilir.</a:t>
            </a:r>
          </a:p>
          <a:p>
            <a:endParaRPr lang="tr-TR" altLang="tr-TR" sz="1800"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873" y="3118296"/>
            <a:ext cx="8916831" cy="275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742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307205" y="5977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LED’in yaydığı ışık enerjisinin şiddeti ve rengi imalatta kullanılan katkı maddesine göre </a:t>
            </a:r>
            <a:r>
              <a:rPr lang="tr-TR" altLang="tr-TR" sz="2000" dirty="0" smtClean="0">
                <a:solidFill>
                  <a:prstClr val="black"/>
                </a:solidFill>
              </a:rPr>
              <a:t>değişmektedir. Üretiminde </a:t>
            </a:r>
            <a:r>
              <a:rPr lang="tr-TR" altLang="tr-TR" sz="2000" b="1" i="1" dirty="0" smtClean="0">
                <a:solidFill>
                  <a:prstClr val="black"/>
                </a:solidFill>
              </a:rPr>
              <a:t>GaP kullanılan LED’ler, kırmızı ya da sarı renkte görülebilir ışık </a:t>
            </a:r>
            <a:r>
              <a:rPr lang="tr-TR" altLang="tr-TR" sz="2000" dirty="0" smtClean="0">
                <a:solidFill>
                  <a:prstClr val="black"/>
                </a:solidFill>
              </a:rPr>
              <a:t>yayarlar. </a:t>
            </a:r>
          </a:p>
          <a:p>
            <a:r>
              <a:rPr lang="tr-TR" altLang="tr-TR" sz="2000" b="1" i="1" dirty="0" smtClean="0">
                <a:solidFill>
                  <a:prstClr val="black"/>
                </a:solidFill>
              </a:rPr>
              <a:t>GaAsP kullanılan LED’ler ise sarı renkte görülebilir ışık yayarlar. Üretiminde GaAs </a:t>
            </a:r>
            <a:r>
              <a:rPr lang="tr-TR" altLang="tr-TR" sz="2000" dirty="0" smtClean="0">
                <a:solidFill>
                  <a:prstClr val="black"/>
                </a:solidFill>
              </a:rPr>
              <a:t>kullanılan </a:t>
            </a:r>
            <a:r>
              <a:rPr lang="tr-TR" altLang="tr-TR" sz="2000" b="1" i="1" dirty="0" smtClean="0">
                <a:solidFill>
                  <a:prstClr val="black"/>
                </a:solidFill>
              </a:rPr>
              <a:t>LED’ler ise “kızıl ötesi (infrared)” ışık yayarlar. LED’lerin yaydığı ışığın görünebilir veya görünemez olması, yayılan ışığın dalga boyu </a:t>
            </a:r>
            <a:r>
              <a:rPr lang="tr-TR" altLang="tr-TR" sz="2000" dirty="0" smtClean="0">
                <a:solidFill>
                  <a:prstClr val="black"/>
                </a:solidFill>
              </a:rPr>
              <a:t>tarafından belirlenir. </a:t>
            </a:r>
            <a:r>
              <a:rPr lang="tr-TR" altLang="tr-TR" sz="2000" b="1" i="1" dirty="0" smtClean="0">
                <a:solidFill>
                  <a:prstClr val="black"/>
                </a:solidFill>
              </a:rPr>
              <a:t>500 nm – 700 nm arasında dalga boyuna sahip ışımalar görülebilir. </a:t>
            </a:r>
          </a:p>
          <a:p>
            <a:r>
              <a:rPr lang="tr-TR" altLang="tr-TR" sz="2000" b="1" i="1" dirty="0" smtClean="0">
                <a:solidFill>
                  <a:prstClr val="black"/>
                </a:solidFill>
              </a:rPr>
              <a:t>800 nm – 1000 nm arasında dalga boyuna sahip ışımalar ise kızıl ötesi olarak adlandırılır ve </a:t>
            </a:r>
            <a:r>
              <a:rPr lang="tr-TR" altLang="tr-TR" sz="2000" dirty="0" smtClean="0">
                <a:solidFill>
                  <a:prstClr val="black"/>
                </a:solidFill>
              </a:rPr>
              <a:t>görülemez.</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65" y="3593206"/>
            <a:ext cx="7364033" cy="26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682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b="1" smtClean="0">
                <a:solidFill>
                  <a:prstClr val="black"/>
                </a:solidFill>
              </a:rPr>
              <a:t>LED Gösterge</a:t>
            </a:r>
            <a:endParaRPr lang="tr-TR" altLang="tr-TR" smtClean="0">
              <a:solidFill>
                <a:prstClr val="black"/>
              </a:solidFill>
            </a:endParaRPr>
          </a:p>
        </p:txBody>
      </p:sp>
      <p:sp>
        <p:nvSpPr>
          <p:cNvPr id="3" name="2 İçerik Yer Tutucusu"/>
          <p:cNvSpPr txBox="1">
            <a:spLocks/>
          </p:cNvSpPr>
          <p:nvPr/>
        </p:nvSpPr>
        <p:spPr>
          <a:xfrm>
            <a:off x="1049628" y="13184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 diyotlar günümüzde çeşitli kombinasyonlar oluşturularak da kullanılmaktadır. </a:t>
            </a:r>
          </a:p>
          <a:p>
            <a:r>
              <a:rPr lang="tr-TR" altLang="tr-TR" sz="2000" b="1" i="1" dirty="0" smtClean="0">
                <a:solidFill>
                  <a:prstClr val="black"/>
                </a:solidFill>
              </a:rPr>
              <a:t>Özellikle </a:t>
            </a:r>
            <a:r>
              <a:rPr lang="tr-TR" altLang="tr-TR" sz="2000" dirty="0" smtClean="0">
                <a:solidFill>
                  <a:prstClr val="black"/>
                </a:solidFill>
              </a:rPr>
              <a:t>sayısal elektronik uygulamalarında rakam ve yazıların gösterimi bu tür devre elemanları ile yapılır. </a:t>
            </a:r>
          </a:p>
          <a:p>
            <a:r>
              <a:rPr lang="tr-TR" altLang="tr-TR" sz="2000" dirty="0" smtClean="0">
                <a:solidFill>
                  <a:prstClr val="black"/>
                </a:solidFill>
              </a:rPr>
              <a:t>Yedi parçalı gösterge (seven-segment-display) olarak adlandırılan bu tür optik devre elemanları ortak anot veya ortak katot bağlantılı olarak üretilirler.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39" y="3731171"/>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0477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normAutofit/>
          </a:bodyPr>
          <a:lstStyle/>
          <a:p>
            <a:r>
              <a:rPr lang="tr-TR" altLang="tr-TR" sz="3200" b="1" dirty="0" smtClean="0"/>
              <a:t>Foto Diyotlar</a:t>
            </a:r>
          </a:p>
        </p:txBody>
      </p:sp>
      <p:sp>
        <p:nvSpPr>
          <p:cNvPr id="51203" name="2 İçerik Yer Tutucusu"/>
          <p:cNvSpPr>
            <a:spLocks noGrp="1"/>
          </p:cNvSpPr>
          <p:nvPr>
            <p:ph idx="1"/>
          </p:nvPr>
        </p:nvSpPr>
        <p:spPr>
          <a:xfrm>
            <a:off x="1981200" y="1412384"/>
            <a:ext cx="8229600" cy="4525963"/>
          </a:xfrm>
        </p:spPr>
        <p:txBody>
          <a:bodyPr/>
          <a:lstStyle/>
          <a:p>
            <a:r>
              <a:rPr lang="tr-TR" altLang="tr-TR" sz="2400" dirty="0"/>
              <a:t>Foto-diyot (Photo-diode), ışık enerjisine duyarlı aktif devre elemanlarındandır. </a:t>
            </a:r>
          </a:p>
          <a:p>
            <a:r>
              <a:rPr lang="tr-TR" altLang="tr-TR" sz="2400" dirty="0"/>
              <a:t>Ters polarma altında çalıştırılmak üzere PN bitişiminden üretilmiştir. </a:t>
            </a:r>
          </a:p>
          <a:p>
            <a:r>
              <a:rPr lang="tr-TR" altLang="tr-TR" sz="2400" dirty="0"/>
              <a:t>Foto-diyot ışık enerjisine duyarlı bir elemandır. </a:t>
            </a:r>
          </a:p>
          <a:p>
            <a:r>
              <a:rPr lang="tr-TR" altLang="tr-TR" sz="2400" dirty="0"/>
              <a:t>Bu nedenle tüm foto-diyotlar ışık enerjisini algılamaları için şeffaf bir pencereye sahiptir.</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4267200"/>
            <a:ext cx="6410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6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933717" y="286555"/>
            <a:ext cx="10901968" cy="2714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b="1" dirty="0" smtClean="0">
                <a:solidFill>
                  <a:prstClr val="black"/>
                </a:solidFill>
              </a:rPr>
              <a:t>Foto-diyot; doğru polarma altında normal diyotlar gibi iletkendir. Ters polarma altında ise, </a:t>
            </a:r>
            <a:r>
              <a:rPr lang="tr-TR" altLang="tr-TR" sz="2400" dirty="0" smtClean="0">
                <a:solidFill>
                  <a:prstClr val="black"/>
                </a:solidFill>
              </a:rPr>
              <a:t>üzerine uygulanan ışık yoğunluğuna bağlı olarak çok küçük bir akım akmasına izin verir.</a:t>
            </a:r>
          </a:p>
          <a:p>
            <a:r>
              <a:rPr lang="tr-TR" altLang="tr-TR" sz="2400" dirty="0" smtClean="0">
                <a:solidFill>
                  <a:prstClr val="black"/>
                </a:solidFill>
              </a:rPr>
              <a:t>Dolayısıyla karanlık bir ortamda bulunan foto-diyot yalıtkandır. Bir foto-diyot’un ışık enerjisine bağlı olarak nasıl çalıştığı aşağıdaki şekilde gösterilmiştir.</a:t>
            </a:r>
          </a:p>
          <a:p>
            <a:pPr>
              <a:buFontTx/>
              <a:buNone/>
            </a:pPr>
            <a:endParaRPr lang="tr-TR" altLang="tr-TR" sz="2200" dirty="0" smtClean="0">
              <a:solidFill>
                <a:prstClr val="black"/>
              </a:solidFill>
            </a:endParaRPr>
          </a:p>
        </p:txBody>
      </p:sp>
      <p:sp>
        <p:nvSpPr>
          <p:cNvPr id="3" name="2 İçerik Yer Tutucusu"/>
          <p:cNvSpPr txBox="1">
            <a:spLocks/>
          </p:cNvSpPr>
          <p:nvPr/>
        </p:nvSpPr>
        <p:spPr>
          <a:xfrm>
            <a:off x="1023869" y="2205507"/>
            <a:ext cx="1041256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dirty="0" smtClean="0">
                <a:solidFill>
                  <a:prstClr val="black"/>
                </a:solidFill>
              </a:rPr>
              <a:t>Öncelikle foto-diyot ters polarma altında çalıştırılmıştır. Şekilde görüldüğü gibi karanlık ortamda fotodiyot’un direnci maksimumdur ve üzerinden akım akmasına izin vermez. </a:t>
            </a:r>
          </a:p>
          <a:p>
            <a:r>
              <a:rPr lang="tr-TR" altLang="tr-TR" sz="2400" dirty="0" smtClean="0">
                <a:solidFill>
                  <a:prstClr val="black"/>
                </a:solidFill>
              </a:rPr>
              <a:t>Foto-diyot üzerine bir ışık kaynağı uygulandığında ise </a:t>
            </a:r>
            <a:r>
              <a:rPr lang="el-GR" altLang="tr-TR" sz="2400" b="1" i="1" dirty="0" smtClean="0">
                <a:solidFill>
                  <a:prstClr val="black"/>
                </a:solidFill>
              </a:rPr>
              <a:t>μ</a:t>
            </a:r>
            <a:r>
              <a:rPr lang="tr-TR" altLang="tr-TR" sz="2400" b="1" i="1" dirty="0" smtClean="0">
                <a:solidFill>
                  <a:prstClr val="black"/>
                </a:solidFill>
              </a:rPr>
              <a:t>A ler seviyesinde bir akım akmasına izin verir.</a:t>
            </a:r>
            <a:endParaRPr lang="tr-TR" altLang="tr-TR" sz="2400" dirty="0" smtClean="0">
              <a:solidFill>
                <a:prstClr val="black"/>
              </a:solidFill>
            </a:endParaRPr>
          </a:p>
          <a:p>
            <a:endParaRPr lang="tr-TR" altLang="tr-TR" dirty="0" smtClean="0">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87" y="3998891"/>
            <a:ext cx="9186930" cy="23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635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854298" y="382073"/>
            <a:ext cx="1060789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solidFill>
                  <a:prstClr val="black"/>
                </a:solidFill>
              </a:rPr>
              <a:t>Bir foto-diyot’un karakteristiği üzerine gelen ışık gücüne bağlı olarak üreteceği foto-akım (</a:t>
            </a:r>
            <a:r>
              <a:rPr lang="tr-TR" altLang="tr-TR" b="1" i="1" smtClean="0">
                <a:solidFill>
                  <a:prstClr val="black"/>
                </a:solidFill>
              </a:rPr>
              <a:t>Ix) </a:t>
            </a:r>
            <a:r>
              <a:rPr lang="tr-TR" altLang="tr-TR" smtClean="0">
                <a:solidFill>
                  <a:prstClr val="black"/>
                </a:solidFill>
              </a:rPr>
              <a:t>miktarıdır. </a:t>
            </a:r>
          </a:p>
          <a:p>
            <a:r>
              <a:rPr lang="tr-TR" altLang="tr-TR" smtClean="0">
                <a:solidFill>
                  <a:prstClr val="black"/>
                </a:solidFill>
              </a:rPr>
              <a:t>Karakteristikler genellikle </a:t>
            </a:r>
            <a:r>
              <a:rPr lang="tr-TR" altLang="tr-TR" b="1" i="1" smtClean="0">
                <a:solidFill>
                  <a:prstClr val="black"/>
                </a:solidFill>
              </a:rPr>
              <a:t>watt başına akım miktarı olarak belirtilir.</a:t>
            </a:r>
            <a:endParaRPr lang="tr-TR" altLang="tr-TR"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71" y="2181897"/>
            <a:ext cx="7314126" cy="31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74265" y="4786279"/>
            <a:ext cx="1017431" cy="24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TextBox 5"/>
          <p:cNvSpPr txBox="1"/>
          <p:nvPr/>
        </p:nvSpPr>
        <p:spPr>
          <a:xfrm>
            <a:off x="3374265" y="4723369"/>
            <a:ext cx="1133341" cy="369332"/>
          </a:xfrm>
          <a:prstGeom prst="rect">
            <a:avLst/>
          </a:prstGeom>
          <a:noFill/>
        </p:spPr>
        <p:txBody>
          <a:bodyPr wrap="square" rtlCol="0">
            <a:spAutoFit/>
          </a:bodyPr>
          <a:lstStyle/>
          <a:p>
            <a:r>
              <a:rPr lang="tr-TR" dirty="0" smtClean="0">
                <a:solidFill>
                  <a:prstClr val="black"/>
                </a:solidFill>
              </a:rPr>
              <a:t>Aydınlık H</a:t>
            </a:r>
            <a:endParaRPr lang="tr-TR" dirty="0">
              <a:solidFill>
                <a:prstClr val="black"/>
              </a:solidFill>
            </a:endParaRPr>
          </a:p>
        </p:txBody>
      </p:sp>
    </p:spTree>
    <p:extLst>
      <p:ext uri="{BB962C8B-B14F-4D97-AF65-F5344CB8AC3E}">
        <p14:creationId xmlns:p14="http://schemas.microsoft.com/office/powerpoint/2010/main" val="35567953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321972"/>
            <a:ext cx="11127347" cy="738664"/>
          </a:xfrm>
          <a:prstGeom prst="rect">
            <a:avLst/>
          </a:prstGeom>
          <a:noFill/>
        </p:spPr>
        <p:txBody>
          <a:bodyPr wrap="square" rtlCol="0">
            <a:spAutoFit/>
          </a:bodyPr>
          <a:lstStyle/>
          <a:p>
            <a:r>
              <a:rPr lang="en-US" sz="2400" b="1" dirty="0" err="1">
                <a:solidFill>
                  <a:prstClr val="black"/>
                </a:solidFill>
              </a:rPr>
              <a:t>Şotki</a:t>
            </a:r>
            <a:r>
              <a:rPr lang="en-US" sz="2400" b="1" dirty="0">
                <a:solidFill>
                  <a:prstClr val="black"/>
                </a:solidFill>
              </a:rPr>
              <a:t> (SCHOTTKY) </a:t>
            </a:r>
            <a:r>
              <a:rPr lang="en-US" sz="2400" b="1" dirty="0" err="1">
                <a:solidFill>
                  <a:prstClr val="black"/>
                </a:solidFill>
              </a:rPr>
              <a:t>Diyot</a:t>
            </a:r>
            <a:endParaRPr lang="tr-TR" sz="2400" b="1" dirty="0">
              <a:solidFill>
                <a:prstClr val="black"/>
              </a:solidFill>
            </a:endParaRPr>
          </a:p>
          <a:p>
            <a:endParaRPr lang="tr-TR" dirty="0">
              <a:solidFill>
                <a:prstClr val="black"/>
              </a:solidFill>
            </a:endParaRPr>
          </a:p>
        </p:txBody>
      </p:sp>
      <p:sp>
        <p:nvSpPr>
          <p:cNvPr id="3" name="TextBox 2"/>
          <p:cNvSpPr txBox="1"/>
          <p:nvPr/>
        </p:nvSpPr>
        <p:spPr>
          <a:xfrm>
            <a:off x="579549" y="815937"/>
            <a:ext cx="11204620" cy="1908215"/>
          </a:xfrm>
          <a:prstGeom prst="rect">
            <a:avLst/>
          </a:prstGeom>
          <a:noFill/>
        </p:spPr>
        <p:txBody>
          <a:bodyPr wrap="square" rtlCol="0">
            <a:spAutoFit/>
          </a:bodyPr>
          <a:lstStyle/>
          <a:p>
            <a:r>
              <a:rPr lang="en-US" sz="2000" dirty="0">
                <a:solidFill>
                  <a:prstClr val="black"/>
                </a:solidFill>
              </a:rPr>
              <a:t>Normal </a:t>
            </a:r>
            <a:r>
              <a:rPr lang="en-US" sz="2000" dirty="0" err="1">
                <a:solidFill>
                  <a:prstClr val="black"/>
                </a:solidFill>
              </a:rPr>
              <a:t>diyotlar</a:t>
            </a:r>
            <a:r>
              <a:rPr lang="en-US" sz="2000" dirty="0">
                <a:solidFill>
                  <a:prstClr val="black"/>
                </a:solidFill>
              </a:rPr>
              <a:t>, </a:t>
            </a:r>
            <a:r>
              <a:rPr lang="en-US" sz="2000" dirty="0" err="1">
                <a:solidFill>
                  <a:prstClr val="black"/>
                </a:solidFill>
              </a:rPr>
              <a:t>alçak</a:t>
            </a:r>
            <a:r>
              <a:rPr lang="en-US" sz="2000" dirty="0">
                <a:solidFill>
                  <a:prstClr val="black"/>
                </a:solidFill>
              </a:rPr>
              <a:t> </a:t>
            </a:r>
            <a:r>
              <a:rPr lang="en-US" sz="2000" dirty="0" err="1">
                <a:solidFill>
                  <a:prstClr val="black"/>
                </a:solidFill>
              </a:rPr>
              <a:t>referanslarda</a:t>
            </a:r>
            <a:r>
              <a:rPr lang="en-US" sz="2000" dirty="0">
                <a:solidFill>
                  <a:prstClr val="black"/>
                </a:solidFill>
              </a:rPr>
              <a:t>, </a:t>
            </a:r>
            <a:r>
              <a:rPr lang="en-US" sz="2000" dirty="0" err="1">
                <a:solidFill>
                  <a:prstClr val="black"/>
                </a:solidFill>
              </a:rPr>
              <a:t>uçlarına</a:t>
            </a:r>
            <a:r>
              <a:rPr lang="en-US" sz="2000" dirty="0">
                <a:solidFill>
                  <a:prstClr val="black"/>
                </a:solidFill>
              </a:rPr>
              <a:t> </a:t>
            </a:r>
            <a:r>
              <a:rPr lang="en-US" sz="2000" dirty="0" err="1">
                <a:solidFill>
                  <a:prstClr val="black"/>
                </a:solidFill>
              </a:rPr>
              <a:t>uygulanan</a:t>
            </a:r>
            <a:r>
              <a:rPr lang="en-US" sz="2000" dirty="0">
                <a:solidFill>
                  <a:prstClr val="black"/>
                </a:solidFill>
              </a:rPr>
              <a:t> </a:t>
            </a:r>
            <a:r>
              <a:rPr lang="en-US" sz="2000" dirty="0" err="1">
                <a:solidFill>
                  <a:prstClr val="black"/>
                </a:solidFill>
              </a:rPr>
              <a:t>geilimin</a:t>
            </a:r>
            <a:r>
              <a:rPr lang="en-US" sz="2000" dirty="0">
                <a:solidFill>
                  <a:prstClr val="black"/>
                </a:solidFill>
              </a:rPr>
              <a:t> </a:t>
            </a:r>
            <a:r>
              <a:rPr lang="en-US" sz="2000" dirty="0" err="1">
                <a:solidFill>
                  <a:prstClr val="black"/>
                </a:solidFill>
              </a:rPr>
              <a:t>yönü</a:t>
            </a:r>
            <a:r>
              <a:rPr lang="en-US" sz="2000" dirty="0">
                <a:solidFill>
                  <a:prstClr val="black"/>
                </a:solidFill>
              </a:rPr>
              <a:t> </a:t>
            </a:r>
            <a:r>
              <a:rPr lang="en-US" sz="2000" dirty="0" err="1">
                <a:solidFill>
                  <a:prstClr val="black"/>
                </a:solidFill>
              </a:rPr>
              <a:t>değiştiğinde</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değişime</a:t>
            </a:r>
            <a:r>
              <a:rPr lang="en-US" sz="2000" dirty="0">
                <a:solidFill>
                  <a:prstClr val="black"/>
                </a:solidFill>
              </a:rPr>
              <a:t> </a:t>
            </a:r>
            <a:r>
              <a:rPr lang="en-US" sz="2000" dirty="0" err="1">
                <a:solidFill>
                  <a:prstClr val="black"/>
                </a:solidFill>
              </a:rPr>
              <a:t>uygun</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veya</a:t>
            </a:r>
            <a:r>
              <a:rPr lang="en-US" sz="2000" dirty="0">
                <a:solidFill>
                  <a:prstClr val="black"/>
                </a:solidFill>
              </a:rPr>
              <a:t> </a:t>
            </a:r>
            <a:r>
              <a:rPr lang="en-US" sz="2000" dirty="0" err="1">
                <a:solidFill>
                  <a:prstClr val="black"/>
                </a:solidFill>
              </a:rPr>
              <a:t>yalıtkan</a:t>
            </a:r>
            <a:r>
              <a:rPr lang="en-US" sz="2000" dirty="0">
                <a:solidFill>
                  <a:prstClr val="black"/>
                </a:solidFill>
              </a:rPr>
              <a:t> </a:t>
            </a:r>
            <a:r>
              <a:rPr lang="en-US" sz="2000" dirty="0" err="1">
                <a:solidFill>
                  <a:prstClr val="black"/>
                </a:solidFill>
              </a:rPr>
              <a:t>duruma</a:t>
            </a:r>
            <a:r>
              <a:rPr lang="en-US" sz="2000" dirty="0">
                <a:solidFill>
                  <a:prstClr val="black"/>
                </a:solidFill>
              </a:rPr>
              <a:t> </a:t>
            </a:r>
            <a:r>
              <a:rPr lang="en-US" sz="2000" dirty="0" err="1">
                <a:solidFill>
                  <a:prstClr val="black"/>
                </a:solidFill>
              </a:rPr>
              <a:t>geçebilirler</a:t>
            </a:r>
            <a:r>
              <a:rPr lang="en-US" sz="2000" dirty="0">
                <a:solidFill>
                  <a:prstClr val="black"/>
                </a:solidFill>
              </a:rPr>
              <a:t>. </a:t>
            </a:r>
            <a:r>
              <a:rPr lang="en-US" sz="2000" dirty="0" err="1">
                <a:solidFill>
                  <a:prstClr val="black"/>
                </a:solidFill>
              </a:rPr>
              <a:t>Ancak</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frekanslarda</a:t>
            </a:r>
            <a:r>
              <a:rPr lang="en-US" sz="2000" dirty="0">
                <a:solidFill>
                  <a:prstClr val="black"/>
                </a:solidFill>
              </a:rPr>
              <a:t> (</a:t>
            </a:r>
            <a:r>
              <a:rPr lang="en-US" sz="2000" dirty="0" err="1">
                <a:solidFill>
                  <a:prstClr val="black"/>
                </a:solidFill>
              </a:rPr>
              <a:t>özellikle</a:t>
            </a:r>
            <a:r>
              <a:rPr lang="en-US" sz="2000" dirty="0">
                <a:solidFill>
                  <a:prstClr val="black"/>
                </a:solidFill>
              </a:rPr>
              <a:t> 10 Megahertz </a:t>
            </a:r>
            <a:r>
              <a:rPr lang="en-US" sz="2000" dirty="0" err="1">
                <a:solidFill>
                  <a:prstClr val="black"/>
                </a:solidFill>
              </a:rPr>
              <a:t>ve</a:t>
            </a:r>
            <a:r>
              <a:rPr lang="en-US" sz="2000" dirty="0">
                <a:solidFill>
                  <a:prstClr val="black"/>
                </a:solidFill>
              </a:rPr>
              <a:t> </a:t>
            </a:r>
            <a:r>
              <a:rPr lang="en-US" sz="2000" dirty="0" err="1">
                <a:solidFill>
                  <a:prstClr val="black"/>
                </a:solidFill>
              </a:rPr>
              <a:t>daha</a:t>
            </a:r>
            <a:r>
              <a:rPr lang="en-US" sz="2000" dirty="0">
                <a:solidFill>
                  <a:prstClr val="black"/>
                </a:solidFill>
              </a:rPr>
              <a:t> </a:t>
            </a:r>
            <a:r>
              <a:rPr lang="en-US" sz="2000" dirty="0" err="1">
                <a:solidFill>
                  <a:prstClr val="black"/>
                </a:solidFill>
              </a:rPr>
              <a:t>üstü</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uçlarına</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gerilimin</a:t>
            </a:r>
            <a:r>
              <a:rPr lang="en-US" sz="2000" dirty="0">
                <a:solidFill>
                  <a:prstClr val="black"/>
                </a:solidFill>
              </a:rPr>
              <a:t> </a:t>
            </a:r>
            <a:r>
              <a:rPr lang="en-US" sz="2000" dirty="0" err="1">
                <a:solidFill>
                  <a:prstClr val="black"/>
                </a:solidFill>
              </a:rPr>
              <a:t>yönü</a:t>
            </a:r>
            <a:r>
              <a:rPr lang="en-US" sz="2000" dirty="0">
                <a:solidFill>
                  <a:prstClr val="black"/>
                </a:solidFill>
              </a:rPr>
              <a:t> </a:t>
            </a:r>
            <a:r>
              <a:rPr lang="en-US" sz="2000" dirty="0" err="1">
                <a:solidFill>
                  <a:prstClr val="black"/>
                </a:solidFill>
              </a:rPr>
              <a:t>değiştiği</a:t>
            </a:r>
            <a:r>
              <a:rPr lang="en-US" sz="2000" dirty="0">
                <a:solidFill>
                  <a:prstClr val="black"/>
                </a:solidFill>
              </a:rPr>
              <a:t> </a:t>
            </a:r>
            <a:r>
              <a:rPr lang="en-US" sz="2000" dirty="0" err="1">
                <a:solidFill>
                  <a:prstClr val="black"/>
                </a:solidFill>
              </a:rPr>
              <a:t>halde</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durumdan</a:t>
            </a:r>
            <a:r>
              <a:rPr lang="en-US" sz="2000" dirty="0">
                <a:solidFill>
                  <a:prstClr val="black"/>
                </a:solidFill>
              </a:rPr>
              <a:t> </a:t>
            </a:r>
            <a:r>
              <a:rPr lang="en-US" sz="2000" dirty="0" err="1">
                <a:solidFill>
                  <a:prstClr val="black"/>
                </a:solidFill>
              </a:rPr>
              <a:t>ötekine</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geçemeyebilir</a:t>
            </a:r>
            <a:r>
              <a:rPr lang="en-US" sz="2000" dirty="0">
                <a:solidFill>
                  <a:prstClr val="black"/>
                </a:solidFill>
              </a:rPr>
              <a:t>. Bu </a:t>
            </a:r>
            <a:r>
              <a:rPr lang="en-US" sz="2000" dirty="0" err="1">
                <a:solidFill>
                  <a:prstClr val="black"/>
                </a:solidFill>
              </a:rPr>
              <a:t>problemin</a:t>
            </a:r>
            <a:r>
              <a:rPr lang="en-US" sz="2000" dirty="0">
                <a:solidFill>
                  <a:prstClr val="black"/>
                </a:solidFill>
              </a:rPr>
              <a:t> </a:t>
            </a:r>
            <a:r>
              <a:rPr lang="en-US" sz="2000" dirty="0" err="1">
                <a:solidFill>
                  <a:prstClr val="black"/>
                </a:solidFill>
              </a:rPr>
              <a:t>önüne</a:t>
            </a:r>
            <a:r>
              <a:rPr lang="en-US" sz="2000" dirty="0">
                <a:solidFill>
                  <a:prstClr val="black"/>
                </a:solidFill>
              </a:rPr>
              <a:t> </a:t>
            </a:r>
            <a:r>
              <a:rPr lang="en-US" sz="2000" dirty="0" err="1">
                <a:solidFill>
                  <a:prstClr val="black"/>
                </a:solidFill>
              </a:rPr>
              <a:t>geçmek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şotki</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geliştirilmiştir</a:t>
            </a:r>
            <a:r>
              <a:rPr lang="en-US" sz="2000" dirty="0">
                <a:solidFill>
                  <a:prstClr val="black"/>
                </a:solidFill>
              </a:rPr>
              <a:t>. </a:t>
            </a:r>
            <a:r>
              <a:rPr lang="en-US" sz="2000" dirty="0" err="1">
                <a:solidFill>
                  <a:prstClr val="black"/>
                </a:solidFill>
              </a:rPr>
              <a:t>Şekil</a:t>
            </a:r>
            <a:r>
              <a:rPr lang="en-US" sz="2000" dirty="0">
                <a:solidFill>
                  <a:prstClr val="black"/>
                </a:solidFill>
              </a:rPr>
              <a:t> 1.34 da, </a:t>
            </a:r>
            <a:r>
              <a:rPr lang="en-US" sz="2000" dirty="0" err="1">
                <a:solidFill>
                  <a:prstClr val="black"/>
                </a:solidFill>
              </a:rPr>
              <a:t>şotki</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sembolü</a:t>
            </a:r>
            <a:r>
              <a:rPr lang="en-US" sz="2000" dirty="0">
                <a:solidFill>
                  <a:prstClr val="black"/>
                </a:solidFill>
              </a:rPr>
              <a:t> </a:t>
            </a:r>
            <a:r>
              <a:rPr lang="en-US" sz="2000" dirty="0" err="1">
                <a:solidFill>
                  <a:prstClr val="black"/>
                </a:solidFill>
              </a:rPr>
              <a:t>görülmektedir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grpSp>
        <p:nvGrpSpPr>
          <p:cNvPr id="4" name="Group 2"/>
          <p:cNvGrpSpPr>
            <a:grpSpLocks/>
          </p:cNvGrpSpPr>
          <p:nvPr/>
        </p:nvGrpSpPr>
        <p:grpSpPr bwMode="auto">
          <a:xfrm>
            <a:off x="1246823" y="2673033"/>
            <a:ext cx="10086340" cy="2583815"/>
            <a:chOff x="3477" y="13386"/>
            <a:chExt cx="15884" cy="4069"/>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 y="13386"/>
              <a:ext cx="2911" cy="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3477" y="16367"/>
              <a:ext cx="5218" cy="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b="1" dirty="0" smtClean="0">
                  <a:solidFill>
                    <a:prstClr val="black"/>
                  </a:solidFill>
                  <a:latin typeface="Arial" panose="020B0604020202020204" pitchFamily="34" charset="0"/>
                </a:rPr>
                <a:t>Şekil 1.34 </a:t>
              </a:r>
              <a:r>
                <a:rPr lang="tr-TR" altLang="tr-TR" dirty="0" smtClean="0">
                  <a:solidFill>
                    <a:prstClr val="black"/>
                  </a:solidFill>
                  <a:latin typeface="Arial" panose="020B0604020202020204" pitchFamily="34" charset="0"/>
                </a:rPr>
                <a:t>Şotki diyot</a:t>
              </a:r>
            </a:p>
          </p:txBody>
        </p:sp>
        <p:sp>
          <p:nvSpPr>
            <p:cNvPr id="6" name="Text Box 5"/>
            <p:cNvSpPr txBox="1">
              <a:spLocks noChangeArrowheads="1"/>
            </p:cNvSpPr>
            <p:nvPr/>
          </p:nvSpPr>
          <p:spPr bwMode="auto">
            <a:xfrm>
              <a:off x="9745" y="13467"/>
              <a:ext cx="9616" cy="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tr-TR" altLang="tr-TR" sz="2000" dirty="0" smtClean="0">
                  <a:solidFill>
                    <a:prstClr val="black"/>
                  </a:solidFill>
                </a:rPr>
                <a:t>Şotki diyotlarda, N maddesinin P maddesiyle birleştiği yüzey platin ile kaplanmıştır. Bu durum, birleşme yüzeyindeki yalıtkan tabakyı inceltir. Diyot ileri yönde polarma durumundan ters polarma durumuna geçtiğinde, şotki diyot derhal yalıtkan duruma geçecektir. Bu nedenle, yüksek frekanslarda, polarma gerilimindeki değişiklikleri takip edebilir.</a:t>
              </a:r>
            </a:p>
            <a:p>
              <a:pPr eaLnBrk="0" fontAlgn="base" hangingPunct="0">
                <a:spcBef>
                  <a:spcPct val="0"/>
                </a:spcBef>
                <a:spcAft>
                  <a:spcPct val="0"/>
                </a:spcAft>
              </a:pPr>
              <a:endParaRPr lang="tr-TR" altLang="tr-TR" sz="2000" dirty="0" smtClean="0">
                <a:solidFill>
                  <a:prstClr val="black"/>
                </a:solidFill>
              </a:endParaRPr>
            </a:p>
          </p:txBody>
        </p:sp>
      </p:grpSp>
    </p:spTree>
    <p:extLst>
      <p:ext uri="{BB962C8B-B14F-4D97-AF65-F5344CB8AC3E}">
        <p14:creationId xmlns:p14="http://schemas.microsoft.com/office/powerpoint/2010/main" val="21117301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 y="206062"/>
            <a:ext cx="11230378" cy="461665"/>
          </a:xfrm>
          <a:prstGeom prst="rect">
            <a:avLst/>
          </a:prstGeom>
          <a:noFill/>
        </p:spPr>
        <p:txBody>
          <a:bodyPr wrap="square" rtlCol="0">
            <a:spAutoFit/>
          </a:bodyPr>
          <a:lstStyle/>
          <a:p>
            <a:r>
              <a:rPr lang="en-US" sz="2400" b="1" dirty="0">
                <a:solidFill>
                  <a:prstClr val="black"/>
                </a:solidFill>
              </a:rPr>
              <a:t>N </a:t>
            </a:r>
            <a:r>
              <a:rPr lang="en-US" sz="2400" b="1" dirty="0" err="1">
                <a:solidFill>
                  <a:prstClr val="black"/>
                </a:solidFill>
              </a:rPr>
              <a:t>ve</a:t>
            </a:r>
            <a:r>
              <a:rPr lang="en-US" sz="2400" b="1" dirty="0">
                <a:solidFill>
                  <a:prstClr val="black"/>
                </a:solidFill>
              </a:rPr>
              <a:t> P-Tipi </a:t>
            </a:r>
            <a:r>
              <a:rPr lang="en-US" sz="2400" b="1" dirty="0" err="1">
                <a:solidFill>
                  <a:prstClr val="black"/>
                </a:solidFill>
              </a:rPr>
              <a:t>İletkenler</a:t>
            </a:r>
            <a:r>
              <a:rPr lang="en-US" sz="2400" b="1" dirty="0">
                <a:solidFill>
                  <a:prstClr val="black"/>
                </a:solidFill>
              </a:rPr>
              <a:t> </a:t>
            </a:r>
            <a:r>
              <a:rPr lang="en-US" sz="2400" b="1" dirty="0" err="1">
                <a:solidFill>
                  <a:prstClr val="black"/>
                </a:solidFill>
              </a:rPr>
              <a:t>İçerisinde</a:t>
            </a:r>
            <a:r>
              <a:rPr lang="en-US" sz="2400" b="1" dirty="0">
                <a:solidFill>
                  <a:prstClr val="black"/>
                </a:solidFill>
              </a:rPr>
              <a:t> </a:t>
            </a:r>
            <a:r>
              <a:rPr lang="en-US" sz="2400" b="1" dirty="0" err="1">
                <a:solidFill>
                  <a:prstClr val="black"/>
                </a:solidFill>
              </a:rPr>
              <a:t>İletim</a:t>
            </a:r>
            <a:r>
              <a:rPr lang="en-US" sz="2400" b="1" dirty="0">
                <a:solidFill>
                  <a:prstClr val="black"/>
                </a:solidFill>
              </a:rPr>
              <a:t> </a:t>
            </a:r>
            <a:endParaRPr lang="tr-TR" sz="2400" dirty="0">
              <a:solidFill>
                <a:prstClr val="black"/>
              </a:solidFill>
            </a:endParaRPr>
          </a:p>
        </p:txBody>
      </p:sp>
      <p:sp>
        <p:nvSpPr>
          <p:cNvPr id="3" name="TextBox 2"/>
          <p:cNvSpPr txBox="1"/>
          <p:nvPr/>
        </p:nvSpPr>
        <p:spPr>
          <a:xfrm>
            <a:off x="515155" y="1133341"/>
            <a:ext cx="11088710" cy="4801314"/>
          </a:xfrm>
          <a:prstGeom prst="rect">
            <a:avLst/>
          </a:prstGeom>
          <a:noFill/>
        </p:spPr>
        <p:txBody>
          <a:bodyPr wrap="square" rtlCol="0">
            <a:spAutoFit/>
          </a:bodyPr>
          <a:lstStyle/>
          <a:p>
            <a:pPr algn="just"/>
            <a:r>
              <a:rPr lang="en-US" sz="2400" dirty="0">
                <a:solidFill>
                  <a:prstClr val="black"/>
                </a:solidFill>
              </a:rPr>
              <a:t>P </a:t>
            </a:r>
            <a:r>
              <a:rPr lang="en-US" sz="2400" dirty="0" err="1">
                <a:solidFill>
                  <a:prstClr val="black"/>
                </a:solidFill>
              </a:rPr>
              <a:t>ve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edilirken</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maddelerine</a:t>
            </a:r>
            <a:r>
              <a:rPr lang="en-US" sz="2400" dirty="0">
                <a:solidFill>
                  <a:prstClr val="black"/>
                </a:solidFill>
              </a:rPr>
              <a:t>, </a:t>
            </a:r>
            <a:r>
              <a:rPr lang="en-US" sz="2400" dirty="0" err="1">
                <a:solidFill>
                  <a:prstClr val="black"/>
                </a:solidFill>
              </a:rPr>
              <a:t>yaklaşık</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milyonda</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oranında</a:t>
            </a:r>
            <a:r>
              <a:rPr lang="en-US" sz="2400" dirty="0">
                <a:solidFill>
                  <a:prstClr val="black"/>
                </a:solidFill>
              </a:rPr>
              <a:t> </a:t>
            </a:r>
            <a:r>
              <a:rPr lang="en-US" sz="2400" dirty="0" err="1">
                <a:solidFill>
                  <a:prstClr val="black"/>
                </a:solidFill>
              </a:rPr>
              <a:t>katkı</a:t>
            </a:r>
            <a:r>
              <a:rPr lang="en-US" sz="2400" dirty="0">
                <a:solidFill>
                  <a:prstClr val="black"/>
                </a:solidFill>
              </a:rPr>
              <a:t> </a:t>
            </a:r>
            <a:r>
              <a:rPr lang="en-US" sz="2400" dirty="0" err="1">
                <a:solidFill>
                  <a:prstClr val="black"/>
                </a:solidFill>
              </a:rPr>
              <a:t>maddesi</a:t>
            </a:r>
            <a:r>
              <a:rPr lang="en-US" sz="2400" dirty="0">
                <a:solidFill>
                  <a:prstClr val="black"/>
                </a:solidFill>
              </a:rPr>
              <a:t> </a:t>
            </a:r>
            <a:r>
              <a:rPr lang="en-US" sz="2400" dirty="0" err="1">
                <a:solidFill>
                  <a:prstClr val="black"/>
                </a:solidFill>
              </a:rPr>
              <a:t>enjekte</a:t>
            </a:r>
            <a:r>
              <a:rPr lang="en-US" sz="2400" dirty="0">
                <a:solidFill>
                  <a:prstClr val="black"/>
                </a:solidFill>
              </a:rPr>
              <a:t> </a:t>
            </a:r>
            <a:r>
              <a:rPr lang="en-US" sz="2400" dirty="0" err="1">
                <a:solidFill>
                  <a:prstClr val="black"/>
                </a:solidFill>
              </a:rPr>
              <a:t>edilir</a:t>
            </a:r>
            <a:r>
              <a:rPr lang="en-US" sz="2400" dirty="0">
                <a:solidFill>
                  <a:prstClr val="black"/>
                </a:solidFill>
              </a:rPr>
              <a:t>. Bu </a:t>
            </a:r>
            <a:r>
              <a:rPr lang="en-US" sz="2400" dirty="0" err="1">
                <a:solidFill>
                  <a:prstClr val="black"/>
                </a:solidFill>
              </a:rPr>
              <a:t>demektir</a:t>
            </a:r>
            <a:r>
              <a:rPr lang="en-US" sz="2400" dirty="0">
                <a:solidFill>
                  <a:prstClr val="black"/>
                </a:solidFill>
              </a:rPr>
              <a:t> </a:t>
            </a:r>
            <a:r>
              <a:rPr lang="en-US" sz="2400" dirty="0" err="1">
                <a:solidFill>
                  <a:prstClr val="black"/>
                </a:solidFill>
              </a:rPr>
              <a:t>ki</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a:t>
            </a:r>
            <a:r>
              <a:rPr lang="en-US" sz="2400" dirty="0" err="1">
                <a:solidFill>
                  <a:prstClr val="black"/>
                </a:solidFill>
              </a:rPr>
              <a:t>miktarda</a:t>
            </a:r>
            <a:r>
              <a:rPr lang="en-US" sz="2400" dirty="0">
                <a:solidFill>
                  <a:prstClr val="black"/>
                </a:solidFill>
              </a:rPr>
              <a:t> </a:t>
            </a:r>
            <a:r>
              <a:rPr lang="en-US" sz="2400" dirty="0" err="1">
                <a:solidFill>
                  <a:prstClr val="black"/>
                </a:solidFill>
              </a:rPr>
              <a:t>arsenik</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bor</a:t>
            </a:r>
            <a:r>
              <a:rPr lang="en-US" sz="2400" dirty="0">
                <a:solidFill>
                  <a:prstClr val="black"/>
                </a:solidFill>
              </a:rPr>
              <a:t> </a:t>
            </a:r>
            <a:r>
              <a:rPr lang="en-US" sz="2400" dirty="0" err="1">
                <a:solidFill>
                  <a:prstClr val="black"/>
                </a:solidFill>
              </a:rPr>
              <a:t>maddesi</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kristaline</a:t>
            </a:r>
            <a:r>
              <a:rPr lang="en-US" sz="2400" dirty="0">
                <a:solidFill>
                  <a:prstClr val="black"/>
                </a:solidFill>
              </a:rPr>
              <a:t> </a:t>
            </a:r>
            <a:r>
              <a:rPr lang="en-US" sz="2400" dirty="0" err="1">
                <a:solidFill>
                  <a:prstClr val="black"/>
                </a:solidFill>
              </a:rPr>
              <a:t>enjekte</a:t>
            </a:r>
            <a:r>
              <a:rPr lang="en-US" sz="2400" dirty="0">
                <a:solidFill>
                  <a:prstClr val="black"/>
                </a:solidFill>
              </a:rPr>
              <a:t> </a:t>
            </a:r>
            <a:r>
              <a:rPr lang="en-US" sz="2400" dirty="0" err="1">
                <a:solidFill>
                  <a:prstClr val="black"/>
                </a:solidFill>
              </a:rPr>
              <a:t>edilmektedir</a:t>
            </a:r>
            <a:r>
              <a:rPr lang="en-US" sz="2400" dirty="0">
                <a:solidFill>
                  <a:prstClr val="black"/>
                </a:solidFill>
              </a:rPr>
              <a:t>. </a:t>
            </a:r>
            <a:r>
              <a:rPr lang="en-US" sz="2400" dirty="0" err="1">
                <a:solidFill>
                  <a:prstClr val="black"/>
                </a:solidFill>
              </a:rPr>
              <a:t>Diğer</a:t>
            </a:r>
            <a:r>
              <a:rPr lang="en-US" sz="2400" dirty="0">
                <a:solidFill>
                  <a:prstClr val="black"/>
                </a:solidFill>
              </a:rPr>
              <a:t> </a:t>
            </a:r>
            <a:r>
              <a:rPr lang="en-US" sz="2400" dirty="0" err="1">
                <a:solidFill>
                  <a:prstClr val="black"/>
                </a:solidFill>
              </a:rPr>
              <a:t>taraftan</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kristallerini</a:t>
            </a:r>
            <a:r>
              <a:rPr lang="en-US" sz="2400" dirty="0">
                <a:solidFill>
                  <a:prstClr val="black"/>
                </a:solidFill>
              </a:rPr>
              <a:t> tam </a:t>
            </a:r>
            <a:r>
              <a:rPr lang="en-US" sz="2400" dirty="0" err="1">
                <a:solidFill>
                  <a:prstClr val="black"/>
                </a:solidFill>
              </a:rPr>
              <a:t>saf</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etmek</a:t>
            </a:r>
            <a:r>
              <a:rPr lang="en-US" sz="2400" dirty="0">
                <a:solidFill>
                  <a:prstClr val="black"/>
                </a:solidFill>
              </a:rPr>
              <a:t> </a:t>
            </a:r>
            <a:r>
              <a:rPr lang="en-US" sz="2400" dirty="0" err="1">
                <a:solidFill>
                  <a:prstClr val="black"/>
                </a:solidFill>
              </a:rPr>
              <a:t>mümkün</a:t>
            </a:r>
            <a:r>
              <a:rPr lang="en-US" sz="2400" dirty="0">
                <a:solidFill>
                  <a:prstClr val="black"/>
                </a:solidFill>
              </a:rPr>
              <a:t> </a:t>
            </a:r>
            <a:r>
              <a:rPr lang="en-US" sz="2400" dirty="0" err="1">
                <a:solidFill>
                  <a:prstClr val="black"/>
                </a:solidFill>
              </a:rPr>
              <a:t>olmaz</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kristalinde</a:t>
            </a:r>
            <a:r>
              <a:rPr lang="en-US" sz="2400" dirty="0">
                <a:solidFill>
                  <a:prstClr val="black"/>
                </a:solidFill>
              </a:rPr>
              <a:t>, son </a:t>
            </a:r>
            <a:r>
              <a:rPr lang="en-US" sz="2400" dirty="0" err="1">
                <a:solidFill>
                  <a:prstClr val="black"/>
                </a:solidFill>
              </a:rPr>
              <a:t>yörüngesinde</a:t>
            </a:r>
            <a:r>
              <a:rPr lang="en-US" sz="2400" dirty="0">
                <a:solidFill>
                  <a:prstClr val="black"/>
                </a:solidFill>
              </a:rPr>
              <a:t> 3 </a:t>
            </a:r>
            <a:r>
              <a:rPr lang="en-US" sz="2400" dirty="0" err="1">
                <a:solidFill>
                  <a:prstClr val="black"/>
                </a:solidFill>
              </a:rPr>
              <a:t>elektron</a:t>
            </a:r>
            <a:r>
              <a:rPr lang="en-US" sz="2400" dirty="0">
                <a:solidFill>
                  <a:prstClr val="black"/>
                </a:solidFill>
              </a:rPr>
              <a:t> </a:t>
            </a:r>
            <a:r>
              <a:rPr lang="en-US" sz="2400" dirty="0" err="1">
                <a:solidFill>
                  <a:prstClr val="black"/>
                </a:solidFill>
              </a:rPr>
              <a:t>olan</a:t>
            </a:r>
            <a:r>
              <a:rPr lang="en-US" sz="2400" dirty="0">
                <a:solidFill>
                  <a:prstClr val="black"/>
                </a:solidFill>
              </a:rPr>
              <a:t> </a:t>
            </a:r>
            <a:r>
              <a:rPr lang="en-US" sz="2400" dirty="0" err="1">
                <a:solidFill>
                  <a:prstClr val="black"/>
                </a:solidFill>
              </a:rPr>
              <a:t>veya</a:t>
            </a:r>
            <a:r>
              <a:rPr lang="en-US" sz="2400" dirty="0">
                <a:solidFill>
                  <a:prstClr val="black"/>
                </a:solidFill>
              </a:rPr>
              <a:t> 5 </a:t>
            </a:r>
            <a:r>
              <a:rPr lang="en-US" sz="2400" dirty="0" err="1">
                <a:solidFill>
                  <a:prstClr val="black"/>
                </a:solidFill>
              </a:rPr>
              <a:t>elektron</a:t>
            </a:r>
            <a:r>
              <a:rPr lang="en-US" sz="2400" dirty="0">
                <a:solidFill>
                  <a:prstClr val="black"/>
                </a:solidFill>
              </a:rPr>
              <a:t> </a:t>
            </a:r>
            <a:r>
              <a:rPr lang="en-US" sz="2400" dirty="0" err="1">
                <a:solidFill>
                  <a:prstClr val="black"/>
                </a:solidFill>
              </a:rPr>
              <a:t>olan</a:t>
            </a:r>
            <a:r>
              <a:rPr lang="en-US" sz="2400" dirty="0">
                <a:solidFill>
                  <a:prstClr val="black"/>
                </a:solidFill>
              </a:rPr>
              <a:t> </a:t>
            </a:r>
            <a:r>
              <a:rPr lang="en-US" sz="2400" dirty="0" err="1">
                <a:solidFill>
                  <a:prstClr val="black"/>
                </a:solidFill>
              </a:rPr>
              <a:t>atomlar</a:t>
            </a:r>
            <a:r>
              <a:rPr lang="en-US" sz="2400" dirty="0">
                <a:solidFill>
                  <a:prstClr val="black"/>
                </a:solidFill>
              </a:rPr>
              <a:t> da </a:t>
            </a:r>
            <a:r>
              <a:rPr lang="en-US" sz="2400" dirty="0" err="1">
                <a:solidFill>
                  <a:prstClr val="black"/>
                </a:solidFill>
              </a:rPr>
              <a:t>bulunacaktır</a:t>
            </a:r>
            <a:r>
              <a:rPr lang="en-US" sz="2400" dirty="0">
                <a:solidFill>
                  <a:prstClr val="black"/>
                </a:solidFill>
              </a:rPr>
              <a:t>. </a:t>
            </a:r>
            <a:r>
              <a:rPr lang="en-US" sz="2400" dirty="0" err="1">
                <a:solidFill>
                  <a:prstClr val="black"/>
                </a:solidFill>
              </a:rPr>
              <a:t>Bundan</a:t>
            </a:r>
            <a:r>
              <a:rPr lang="en-US" sz="2400" dirty="0">
                <a:solidFill>
                  <a:prstClr val="black"/>
                </a:solidFill>
              </a:rPr>
              <a:t> </a:t>
            </a:r>
            <a:r>
              <a:rPr lang="en-US" sz="2400" dirty="0" err="1">
                <a:solidFill>
                  <a:prstClr val="black"/>
                </a:solidFill>
              </a:rPr>
              <a:t>dolayı</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da </a:t>
            </a:r>
            <a:r>
              <a:rPr lang="en-US" sz="2400" dirty="0" err="1">
                <a:solidFill>
                  <a:prstClr val="black"/>
                </a:solidFill>
              </a:rPr>
              <a:t>olsa</a:t>
            </a:r>
            <a:r>
              <a:rPr lang="en-US" sz="2400" dirty="0">
                <a:solidFill>
                  <a:prstClr val="black"/>
                </a:solidFill>
              </a:rPr>
              <a:t> </a:t>
            </a:r>
            <a:r>
              <a:rPr lang="en-US" sz="2400" dirty="0" err="1">
                <a:solidFill>
                  <a:prstClr val="black"/>
                </a:solidFill>
              </a:rPr>
              <a:t>serbest</a:t>
            </a:r>
            <a:r>
              <a:rPr lang="en-US" sz="2400" dirty="0">
                <a:solidFill>
                  <a:prstClr val="black"/>
                </a:solidFill>
              </a:rPr>
              <a:t> </a:t>
            </a:r>
            <a:r>
              <a:rPr lang="en-US" sz="2400" dirty="0" err="1">
                <a:solidFill>
                  <a:prstClr val="black"/>
                </a:solidFill>
              </a:rPr>
              <a:t>elektronlar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de </a:t>
            </a:r>
            <a:r>
              <a:rPr lang="en-US" sz="2400" dirty="0" err="1">
                <a:solidFill>
                  <a:prstClr val="black"/>
                </a:solidFill>
              </a:rPr>
              <a:t>yine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bulunacaktır</a:t>
            </a:r>
            <a:r>
              <a:rPr lang="en-US" sz="2400" dirty="0">
                <a:solidFill>
                  <a:prstClr val="black"/>
                </a:solidFill>
              </a:rPr>
              <a:t>. </a:t>
            </a:r>
            <a:r>
              <a:rPr lang="en-US" sz="2400" dirty="0" err="1">
                <a:solidFill>
                  <a:prstClr val="black"/>
                </a:solidFill>
              </a:rPr>
              <a:t>Ancak</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oyuklar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de </a:t>
            </a:r>
            <a:r>
              <a:rPr lang="en-US" sz="2400" dirty="0" err="1">
                <a:solidFill>
                  <a:prstClr val="black"/>
                </a:solidFill>
              </a:rPr>
              <a:t>elektronlar</a:t>
            </a:r>
            <a:r>
              <a:rPr lang="en-US" sz="2400" dirty="0">
                <a:solidFill>
                  <a:prstClr val="black"/>
                </a:solidFill>
              </a:rPr>
              <a:t> </a:t>
            </a:r>
            <a:r>
              <a:rPr lang="en-US" sz="2400" dirty="0" err="1">
                <a:solidFill>
                  <a:prstClr val="black"/>
                </a:solidFill>
              </a:rPr>
              <a:t>çoğunluktadır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iletkenlerdeki</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b="1" dirty="0">
                <a:solidFill>
                  <a:prstClr val="black"/>
                </a:solidFill>
              </a:rPr>
              <a:t>“</a:t>
            </a:r>
            <a:r>
              <a:rPr lang="en-US" sz="2400" b="1" dirty="0" err="1">
                <a:solidFill>
                  <a:prstClr val="black"/>
                </a:solidFill>
              </a:rPr>
              <a:t>çoğunluk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b="1" dirty="0">
                <a:solidFill>
                  <a:prstClr val="black"/>
                </a:solidFill>
              </a:rPr>
              <a:t>“</a:t>
            </a:r>
            <a:r>
              <a:rPr lang="en-US" sz="2400" b="1" dirty="0" err="1">
                <a:solidFill>
                  <a:prstClr val="black"/>
                </a:solidFill>
              </a:rPr>
              <a:t>azınlık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adlandırılır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b="1" dirty="0">
                <a:solidFill>
                  <a:prstClr val="black"/>
                </a:solidFill>
              </a:rPr>
              <a:t>“</a:t>
            </a:r>
            <a:r>
              <a:rPr lang="en-US" sz="2400" b="1" dirty="0" err="1">
                <a:solidFill>
                  <a:prstClr val="black"/>
                </a:solidFill>
              </a:rPr>
              <a:t>çoğunluk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serbest</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b="1" dirty="0">
                <a:solidFill>
                  <a:prstClr val="black"/>
                </a:solidFill>
              </a:rPr>
              <a:t>“</a:t>
            </a:r>
            <a:r>
              <a:rPr lang="en-US" sz="2400" b="1" dirty="0" err="1">
                <a:solidFill>
                  <a:prstClr val="black"/>
                </a:solidFill>
              </a:rPr>
              <a:t>azınlık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adlandırılırlar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15873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İçerik Yer Tutucusu"/>
          <p:cNvSpPr>
            <a:spLocks noGrp="1"/>
          </p:cNvSpPr>
          <p:nvPr>
            <p:ph sz="quarter" idx="1"/>
          </p:nvPr>
        </p:nvSpPr>
        <p:spPr>
          <a:xfrm>
            <a:off x="2008496" y="645995"/>
            <a:ext cx="8229600" cy="4937125"/>
          </a:xfrm>
        </p:spPr>
        <p:txBody>
          <a:bodyPr/>
          <a:lstStyle/>
          <a:p>
            <a:pPr eaLnBrk="1" hangingPunct="1"/>
            <a:r>
              <a:rPr lang="tr-TR" altLang="tr-TR" sz="2400" dirty="0"/>
              <a:t>Hareket halinde olması nedeniyle her yörünge üzerindeki elektronlar belirli bir enerjiye sahiptir.</a:t>
            </a:r>
          </a:p>
          <a:p>
            <a:pPr eaLnBrk="1" hangingPunct="1"/>
            <a:endParaRPr lang="tr-TR" altLang="tr-TR" sz="2400" dirty="0"/>
          </a:p>
          <a:p>
            <a:pPr eaLnBrk="1" hangingPunct="1"/>
            <a:r>
              <a:rPr lang="tr-TR" altLang="tr-TR" sz="2400" dirty="0"/>
              <a:t>Eğer herhangi bir yolla elektronlara, sahip olduğu enerjinin üzerinde bir enerji uygulanırsa, ara yörüngedeki elektron bir üst yörüngeye geçer.</a:t>
            </a:r>
          </a:p>
          <a:p>
            <a:pPr eaLnBrk="1" hangingPunct="1"/>
            <a:endParaRPr lang="tr-TR" altLang="tr-TR" sz="2400" dirty="0"/>
          </a:p>
          <a:p>
            <a:pPr eaLnBrk="1" hangingPunct="1"/>
            <a:r>
              <a:rPr lang="tr-TR" altLang="tr-TR" sz="2400" dirty="0"/>
              <a:t>Valans elektrona uygulanan enerji ile de elektron atomu terk eder.</a:t>
            </a:r>
          </a:p>
          <a:p>
            <a:pPr eaLnBrk="1" hangingPunct="1"/>
            <a:endParaRPr lang="tr-TR" altLang="tr-TR" sz="2400" dirty="0"/>
          </a:p>
          <a:p>
            <a:pPr eaLnBrk="1" hangingPunct="1"/>
            <a:r>
              <a:rPr lang="tr-TR" altLang="tr-TR" sz="2400" dirty="0"/>
              <a:t>Yukarıda belirtildiği gibi valans elektronun serbest hale geçmesi, o maddenin iletkenlik kazanması demektir.</a:t>
            </a:r>
          </a:p>
        </p:txBody>
      </p:sp>
    </p:spTree>
    <p:extLst>
      <p:ext uri="{BB962C8B-B14F-4D97-AF65-F5344CB8AC3E}">
        <p14:creationId xmlns:p14="http://schemas.microsoft.com/office/powerpoint/2010/main" val="363144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93" y="218941"/>
            <a:ext cx="11500834" cy="1569660"/>
          </a:xfrm>
          <a:prstGeom prst="rect">
            <a:avLst/>
          </a:prstGeom>
          <a:noFill/>
        </p:spPr>
        <p:txBody>
          <a:bodyPr wrap="square" rtlCol="0">
            <a:spAutoFit/>
          </a:bodyPr>
          <a:lstStyle/>
          <a:p>
            <a:pPr algn="just"/>
            <a:r>
              <a:rPr lang="en-US" sz="2400" dirty="0" err="1">
                <a:solidFill>
                  <a:prstClr val="black"/>
                </a:solidFill>
              </a:rPr>
              <a:t>Özetle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elektronlar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görev</a:t>
            </a:r>
            <a:r>
              <a:rPr lang="en-US" sz="2400" dirty="0">
                <a:solidFill>
                  <a:prstClr val="black"/>
                </a:solidFill>
              </a:rPr>
              <a:t> </a:t>
            </a:r>
            <a:r>
              <a:rPr lang="en-US" sz="2400" dirty="0" err="1">
                <a:solidFill>
                  <a:prstClr val="black"/>
                </a:solidFill>
              </a:rPr>
              <a:t>yaparlar</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elemanında</a:t>
            </a:r>
            <a:r>
              <a:rPr lang="en-US" sz="2400" dirty="0">
                <a:solidFill>
                  <a:prstClr val="black"/>
                </a:solidFill>
              </a:rPr>
              <a:t> </a:t>
            </a:r>
            <a:r>
              <a:rPr lang="en-US" sz="2400" dirty="0" err="1">
                <a:solidFill>
                  <a:prstClr val="black"/>
                </a:solidFill>
              </a:rPr>
              <a:t>sızıntı</a:t>
            </a:r>
            <a:r>
              <a:rPr lang="en-US" sz="2400" dirty="0">
                <a:solidFill>
                  <a:prstClr val="black"/>
                </a:solidFill>
              </a:rPr>
              <a:t> </a:t>
            </a:r>
            <a:r>
              <a:rPr lang="en-US" sz="2400" dirty="0" err="1">
                <a:solidFill>
                  <a:prstClr val="black"/>
                </a:solidFill>
              </a:rPr>
              <a:t>akımına</a:t>
            </a:r>
            <a:r>
              <a:rPr lang="en-US" sz="2400" dirty="0">
                <a:solidFill>
                  <a:prstClr val="black"/>
                </a:solidFill>
              </a:rPr>
              <a:t> </a:t>
            </a:r>
            <a:r>
              <a:rPr lang="en-US" sz="2400" dirty="0" err="1">
                <a:solidFill>
                  <a:prstClr val="black"/>
                </a:solidFill>
              </a:rPr>
              <a:t>yol</a:t>
            </a:r>
            <a:r>
              <a:rPr lang="en-US" sz="2400" dirty="0">
                <a:solidFill>
                  <a:prstClr val="black"/>
                </a:solidFill>
              </a:rPr>
              <a:t> </a:t>
            </a:r>
            <a:r>
              <a:rPr lang="en-US" sz="2400" dirty="0" err="1">
                <a:solidFill>
                  <a:prstClr val="black"/>
                </a:solidFill>
              </a:rPr>
              <a:t>açarlar</a:t>
            </a:r>
            <a:r>
              <a:rPr lang="en-US" sz="2400" dirty="0">
                <a:solidFill>
                  <a:prstClr val="black"/>
                </a:solidFill>
              </a:rPr>
              <a:t>.</a:t>
            </a:r>
            <a:endParaRPr lang="tr-TR" sz="2400" dirty="0">
              <a:solidFill>
                <a:prstClr val="black"/>
              </a:solidFill>
            </a:endParaRPr>
          </a:p>
          <a:p>
            <a:pPr algn="just"/>
            <a:endParaRPr lang="tr-TR" sz="2400" dirty="0">
              <a:solidFill>
                <a:prstClr val="black"/>
              </a:solidFill>
            </a:endParaRPr>
          </a:p>
        </p:txBody>
      </p:sp>
      <p:sp>
        <p:nvSpPr>
          <p:cNvPr id="3" name="TextBox 2"/>
          <p:cNvSpPr txBox="1"/>
          <p:nvPr/>
        </p:nvSpPr>
        <p:spPr>
          <a:xfrm>
            <a:off x="296214" y="1596981"/>
            <a:ext cx="11513713" cy="3046988"/>
          </a:xfrm>
          <a:prstGeom prst="rect">
            <a:avLst/>
          </a:prstGeom>
          <a:noFill/>
        </p:spPr>
        <p:txBody>
          <a:bodyPr wrap="square" rtlCol="0">
            <a:spAutoFit/>
          </a:bodyPr>
          <a:lstStyle/>
          <a:p>
            <a:pPr algn="just"/>
            <a:r>
              <a:rPr lang="en-US" sz="2400" dirty="0" err="1">
                <a:solidFill>
                  <a:prstClr val="black"/>
                </a:solidFill>
              </a:rPr>
              <a:t>Günümüzde</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saflığa</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yakın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şekilde</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edilebilmektedir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en </a:t>
            </a:r>
            <a:r>
              <a:rPr lang="en-US" sz="2400" dirty="0" err="1">
                <a:solidFill>
                  <a:prstClr val="black"/>
                </a:solidFill>
              </a:rPr>
              <a:t>aza</a:t>
            </a:r>
            <a:r>
              <a:rPr lang="en-US" sz="2400" dirty="0">
                <a:solidFill>
                  <a:prstClr val="black"/>
                </a:solidFill>
              </a:rPr>
              <a:t> </a:t>
            </a:r>
            <a:r>
              <a:rPr lang="en-US" sz="2400" dirty="0" err="1">
                <a:solidFill>
                  <a:prstClr val="black"/>
                </a:solidFill>
              </a:rPr>
              <a:t>indirilmiş</a:t>
            </a:r>
            <a:r>
              <a:rPr lang="en-US" sz="2400" dirty="0">
                <a:solidFill>
                  <a:prstClr val="black"/>
                </a:solidFill>
              </a:rPr>
              <a:t> </a:t>
            </a:r>
            <a:r>
              <a:rPr lang="en-US" sz="2400" dirty="0" err="1">
                <a:solidFill>
                  <a:prstClr val="black"/>
                </a:solidFill>
              </a:rPr>
              <a:t>olmaktadır</a:t>
            </a:r>
            <a:r>
              <a:rPr lang="en-US" sz="2400" dirty="0">
                <a:solidFill>
                  <a:prstClr val="black"/>
                </a:solidFill>
              </a:rPr>
              <a:t>. </a:t>
            </a:r>
            <a:r>
              <a:rPr lang="en-US" sz="2400" dirty="0" err="1">
                <a:solidFill>
                  <a:prstClr val="black"/>
                </a:solidFill>
              </a:rPr>
              <a:t>Bununla</a:t>
            </a:r>
            <a:r>
              <a:rPr lang="en-US" sz="2400" dirty="0">
                <a:solidFill>
                  <a:prstClr val="black"/>
                </a:solidFill>
              </a:rPr>
              <a:t> </a:t>
            </a:r>
            <a:r>
              <a:rPr lang="en-US" sz="2400" dirty="0" err="1">
                <a:solidFill>
                  <a:prstClr val="black"/>
                </a:solidFill>
              </a:rPr>
              <a:t>birlikte</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elemanının</a:t>
            </a:r>
            <a:r>
              <a:rPr lang="en-US" sz="2400" dirty="0">
                <a:solidFill>
                  <a:prstClr val="black"/>
                </a:solidFill>
              </a:rPr>
              <a:t> </a:t>
            </a:r>
            <a:r>
              <a:rPr lang="en-US" sz="2400" dirty="0" err="1">
                <a:solidFill>
                  <a:prstClr val="black"/>
                </a:solidFill>
              </a:rPr>
              <a:t>çalışması</a:t>
            </a:r>
            <a:r>
              <a:rPr lang="en-US" sz="2400" dirty="0">
                <a:solidFill>
                  <a:prstClr val="black"/>
                </a:solidFill>
              </a:rPr>
              <a:t> </a:t>
            </a:r>
            <a:r>
              <a:rPr lang="en-US" sz="2400" dirty="0" err="1">
                <a:solidFill>
                  <a:prstClr val="black"/>
                </a:solidFill>
              </a:rPr>
              <a:t>sırasında</a:t>
            </a:r>
            <a:r>
              <a:rPr lang="en-US" sz="2400" dirty="0">
                <a:solidFill>
                  <a:prstClr val="black"/>
                </a:solidFill>
              </a:rPr>
              <a:t> </a:t>
            </a:r>
            <a:r>
              <a:rPr lang="en-US" sz="2400" dirty="0" err="1">
                <a:solidFill>
                  <a:prstClr val="black"/>
                </a:solidFill>
              </a:rPr>
              <a:t>ısınması</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taşıyıcılarının</a:t>
            </a:r>
            <a:r>
              <a:rPr lang="en-US" sz="2400" dirty="0">
                <a:solidFill>
                  <a:prstClr val="black"/>
                </a:solidFill>
              </a:rPr>
              <a:t> </a:t>
            </a:r>
            <a:r>
              <a:rPr lang="en-US" sz="2400" dirty="0" err="1">
                <a:solidFill>
                  <a:prstClr val="black"/>
                </a:solidFill>
              </a:rPr>
              <a:t>artmasına</a:t>
            </a:r>
            <a:r>
              <a:rPr lang="en-US" sz="2400" dirty="0">
                <a:solidFill>
                  <a:prstClr val="black"/>
                </a:solidFill>
              </a:rPr>
              <a:t> </a:t>
            </a:r>
            <a:r>
              <a:rPr lang="en-US" sz="2400" dirty="0" err="1">
                <a:solidFill>
                  <a:prstClr val="black"/>
                </a:solidFill>
              </a:rPr>
              <a:t>sebep</a:t>
            </a:r>
            <a:r>
              <a:rPr lang="en-US" sz="2400" dirty="0">
                <a:solidFill>
                  <a:prstClr val="black"/>
                </a:solidFill>
              </a:rPr>
              <a:t> </a:t>
            </a:r>
            <a:r>
              <a:rPr lang="en-US" sz="2400" dirty="0" err="1">
                <a:solidFill>
                  <a:prstClr val="black"/>
                </a:solidFill>
              </a:rPr>
              <a:t>olur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bu</a:t>
            </a:r>
            <a:r>
              <a:rPr lang="en-US" sz="2400" dirty="0">
                <a:solidFill>
                  <a:prstClr val="black"/>
                </a:solidFill>
              </a:rPr>
              <a:t> da </a:t>
            </a:r>
            <a:r>
              <a:rPr lang="en-US" sz="2400" dirty="0" err="1">
                <a:solidFill>
                  <a:prstClr val="black"/>
                </a:solidFill>
              </a:rPr>
              <a:t>devrenin</a:t>
            </a:r>
            <a:r>
              <a:rPr lang="en-US" sz="2400" dirty="0">
                <a:solidFill>
                  <a:prstClr val="black"/>
                </a:solidFill>
              </a:rPr>
              <a:t> </a:t>
            </a:r>
            <a:r>
              <a:rPr lang="en-US" sz="2400" dirty="0" err="1">
                <a:solidFill>
                  <a:prstClr val="black"/>
                </a:solidFill>
              </a:rPr>
              <a:t>çalışma</a:t>
            </a:r>
            <a:r>
              <a:rPr lang="en-US" sz="2400" dirty="0">
                <a:solidFill>
                  <a:prstClr val="black"/>
                </a:solidFill>
              </a:rPr>
              <a:t> </a:t>
            </a:r>
            <a:r>
              <a:rPr lang="en-US" sz="2400" dirty="0" err="1">
                <a:solidFill>
                  <a:prstClr val="black"/>
                </a:solidFill>
              </a:rPr>
              <a:t>karakteristiğinin</a:t>
            </a:r>
            <a:r>
              <a:rPr lang="en-US" sz="2400" dirty="0">
                <a:solidFill>
                  <a:prstClr val="black"/>
                </a:solidFill>
              </a:rPr>
              <a:t> </a:t>
            </a:r>
            <a:r>
              <a:rPr lang="en-US" sz="2400" dirty="0" err="1">
                <a:solidFill>
                  <a:prstClr val="black"/>
                </a:solidFill>
              </a:rPr>
              <a:t>bozulmasına</a:t>
            </a:r>
            <a:r>
              <a:rPr lang="en-US" sz="2400" dirty="0">
                <a:solidFill>
                  <a:prstClr val="black"/>
                </a:solidFill>
              </a:rPr>
              <a:t> </a:t>
            </a:r>
            <a:r>
              <a:rPr lang="en-US" sz="2400" dirty="0" err="1">
                <a:solidFill>
                  <a:prstClr val="black"/>
                </a:solidFill>
              </a:rPr>
              <a:t>yol</a:t>
            </a:r>
            <a:r>
              <a:rPr lang="en-US" sz="2400" dirty="0">
                <a:solidFill>
                  <a:prstClr val="black"/>
                </a:solidFill>
              </a:rPr>
              <a:t> </a:t>
            </a:r>
            <a:r>
              <a:rPr lang="en-US" sz="2400" dirty="0" err="1">
                <a:solidFill>
                  <a:prstClr val="black"/>
                </a:solidFill>
              </a:rPr>
              <a:t>açar</a:t>
            </a:r>
            <a:r>
              <a:rPr lang="en-US" sz="2400" dirty="0">
                <a:solidFill>
                  <a:prstClr val="black"/>
                </a:solidFill>
              </a:rPr>
              <a:t>. </a:t>
            </a:r>
            <a:r>
              <a:rPr lang="en-US" sz="2400" dirty="0" err="1">
                <a:solidFill>
                  <a:prstClr val="black"/>
                </a:solidFill>
              </a:rPr>
              <a:t>Bunun</a:t>
            </a:r>
            <a:r>
              <a:rPr lang="en-US" sz="2400" dirty="0">
                <a:solidFill>
                  <a:prstClr val="black"/>
                </a:solidFill>
              </a:rPr>
              <a:t> </a:t>
            </a:r>
            <a:r>
              <a:rPr lang="en-US" sz="2400" dirty="0" err="1">
                <a:solidFill>
                  <a:prstClr val="black"/>
                </a:solidFill>
              </a:rPr>
              <a:t>önüne</a:t>
            </a:r>
            <a:r>
              <a:rPr lang="en-US" sz="2400" dirty="0">
                <a:solidFill>
                  <a:prstClr val="black"/>
                </a:solidFill>
              </a:rPr>
              <a:t> </a:t>
            </a:r>
            <a:r>
              <a:rPr lang="en-US" sz="2400" dirty="0" err="1">
                <a:solidFill>
                  <a:prstClr val="black"/>
                </a:solidFill>
              </a:rPr>
              <a:t>geçmek</a:t>
            </a:r>
            <a:r>
              <a:rPr lang="en-US" sz="2400" dirty="0">
                <a:solidFill>
                  <a:prstClr val="black"/>
                </a:solidFill>
              </a:rPr>
              <a:t> </a:t>
            </a:r>
            <a:r>
              <a:rPr lang="en-US" sz="2400" dirty="0" err="1">
                <a:solidFill>
                  <a:prstClr val="black"/>
                </a:solidFill>
              </a:rPr>
              <a:t>için</a:t>
            </a:r>
            <a:r>
              <a:rPr lang="en-US" sz="2400" dirty="0">
                <a:solidFill>
                  <a:prstClr val="black"/>
                </a:solidFill>
              </a:rPr>
              <a:t>, </a:t>
            </a:r>
            <a:r>
              <a:rPr lang="en-US" sz="2400" dirty="0" err="1">
                <a:solidFill>
                  <a:prstClr val="black"/>
                </a:solidFill>
              </a:rPr>
              <a:t>özellikle</a:t>
            </a:r>
            <a:r>
              <a:rPr lang="en-US" sz="2400" dirty="0">
                <a:solidFill>
                  <a:prstClr val="black"/>
                </a:solidFill>
              </a:rPr>
              <a:t> </a:t>
            </a:r>
            <a:r>
              <a:rPr lang="en-US" sz="2400" dirty="0" err="1">
                <a:solidFill>
                  <a:prstClr val="black"/>
                </a:solidFill>
              </a:rPr>
              <a:t>yüksek</a:t>
            </a:r>
            <a:r>
              <a:rPr lang="en-US" sz="2400" dirty="0">
                <a:solidFill>
                  <a:prstClr val="black"/>
                </a:solidFill>
              </a:rPr>
              <a:t> </a:t>
            </a:r>
            <a:r>
              <a:rPr lang="en-US" sz="2400" dirty="0" err="1">
                <a:solidFill>
                  <a:prstClr val="black"/>
                </a:solidFill>
              </a:rPr>
              <a:t>akımdan</a:t>
            </a:r>
            <a:r>
              <a:rPr lang="en-US" sz="2400" dirty="0">
                <a:solidFill>
                  <a:prstClr val="black"/>
                </a:solidFill>
              </a:rPr>
              <a:t> </a:t>
            </a:r>
            <a:r>
              <a:rPr lang="en-US" sz="2400" dirty="0" err="1">
                <a:solidFill>
                  <a:prstClr val="black"/>
                </a:solidFill>
              </a:rPr>
              <a:t>dolayı</a:t>
            </a:r>
            <a:r>
              <a:rPr lang="en-US" sz="2400" dirty="0">
                <a:solidFill>
                  <a:prstClr val="black"/>
                </a:solidFill>
              </a:rPr>
              <a:t> </a:t>
            </a:r>
            <a:r>
              <a:rPr lang="en-US" sz="2400" dirty="0" err="1">
                <a:solidFill>
                  <a:prstClr val="black"/>
                </a:solidFill>
              </a:rPr>
              <a:t>ısı</a:t>
            </a:r>
            <a:r>
              <a:rPr lang="en-US" sz="2400" dirty="0">
                <a:solidFill>
                  <a:prstClr val="black"/>
                </a:solidFill>
              </a:rPr>
              <a:t> </a:t>
            </a:r>
            <a:r>
              <a:rPr lang="en-US" sz="2400" dirty="0" err="1">
                <a:solidFill>
                  <a:prstClr val="black"/>
                </a:solidFill>
              </a:rPr>
              <a:t>artışı</a:t>
            </a:r>
            <a:r>
              <a:rPr lang="en-US" sz="2400" dirty="0">
                <a:solidFill>
                  <a:prstClr val="black"/>
                </a:solidFill>
              </a:rPr>
              <a:t> </a:t>
            </a:r>
            <a:r>
              <a:rPr lang="en-US" sz="2400" dirty="0" err="1">
                <a:solidFill>
                  <a:prstClr val="black"/>
                </a:solidFill>
              </a:rPr>
              <a:t>olabilecek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elemanları</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yüksek</a:t>
            </a:r>
            <a:r>
              <a:rPr lang="en-US" sz="2400" dirty="0">
                <a:solidFill>
                  <a:prstClr val="black"/>
                </a:solidFill>
              </a:rPr>
              <a:t> </a:t>
            </a:r>
            <a:r>
              <a:rPr lang="en-US" sz="2400" dirty="0" err="1">
                <a:solidFill>
                  <a:prstClr val="black"/>
                </a:solidFill>
              </a:rPr>
              <a:t>akımlı</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transistör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tristörler</a:t>
            </a:r>
            <a:r>
              <a:rPr lang="en-US" sz="2400" dirty="0">
                <a:solidFill>
                  <a:prstClr val="black"/>
                </a:solidFill>
              </a:rPr>
              <a:t>) </a:t>
            </a:r>
            <a:r>
              <a:rPr lang="en-US" sz="2400" dirty="0" err="1">
                <a:solidFill>
                  <a:prstClr val="black"/>
                </a:solidFill>
              </a:rPr>
              <a:t>soğutucu</a:t>
            </a:r>
            <a:r>
              <a:rPr lang="en-US" sz="2400" dirty="0">
                <a:solidFill>
                  <a:prstClr val="black"/>
                </a:solidFill>
              </a:rPr>
              <a:t> metal </a:t>
            </a:r>
            <a:r>
              <a:rPr lang="en-US" sz="2400" dirty="0" err="1">
                <a:solidFill>
                  <a:prstClr val="black"/>
                </a:solidFill>
              </a:rPr>
              <a:t>kılıflar</a:t>
            </a:r>
            <a:r>
              <a:rPr lang="en-US" sz="2400" dirty="0">
                <a:solidFill>
                  <a:prstClr val="black"/>
                </a:solidFill>
              </a:rPr>
              <a:t> (case) </a:t>
            </a:r>
            <a:r>
              <a:rPr lang="en-US" sz="2400" dirty="0" err="1">
                <a:solidFill>
                  <a:prstClr val="black"/>
                </a:solidFill>
              </a:rPr>
              <a:t>içerisinde</a:t>
            </a:r>
            <a:r>
              <a:rPr lang="en-US" sz="2400" dirty="0">
                <a:solidFill>
                  <a:prstClr val="black"/>
                </a:solidFill>
              </a:rPr>
              <a:t> </a:t>
            </a:r>
            <a:r>
              <a:rPr lang="en-US" sz="2400" dirty="0" err="1">
                <a:solidFill>
                  <a:prstClr val="black"/>
                </a:solidFill>
              </a:rPr>
              <a:t>imal</a:t>
            </a:r>
            <a:r>
              <a:rPr lang="en-US" sz="2400" dirty="0">
                <a:solidFill>
                  <a:prstClr val="black"/>
                </a:solidFill>
              </a:rPr>
              <a:t> </a:t>
            </a:r>
            <a:r>
              <a:rPr lang="en-US" sz="2400" dirty="0" err="1">
                <a:solidFill>
                  <a:prstClr val="black"/>
                </a:solidFill>
              </a:rPr>
              <a:t>edilirler</a:t>
            </a:r>
            <a:r>
              <a:rPr lang="en-US" sz="2400" dirty="0">
                <a:solidFill>
                  <a:prstClr val="black"/>
                </a:solidFill>
              </a:rPr>
              <a:t>.</a:t>
            </a:r>
            <a:endParaRPr lang="tr-TR" sz="2400" dirty="0">
              <a:solidFill>
                <a:prstClr val="black"/>
              </a:solidFill>
            </a:endParaRPr>
          </a:p>
          <a:p>
            <a:pPr algn="just"/>
            <a:endParaRPr lang="tr-TR" sz="2400" dirty="0">
              <a:solidFill>
                <a:prstClr val="black"/>
              </a:solidFill>
            </a:endParaRPr>
          </a:p>
        </p:txBody>
      </p:sp>
    </p:spTree>
    <p:extLst>
      <p:ext uri="{BB962C8B-B14F-4D97-AF65-F5344CB8AC3E}">
        <p14:creationId xmlns:p14="http://schemas.microsoft.com/office/powerpoint/2010/main" val="42083290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360608"/>
            <a:ext cx="11230377" cy="2954655"/>
          </a:xfrm>
          <a:prstGeom prst="rect">
            <a:avLst/>
          </a:prstGeom>
          <a:noFill/>
        </p:spPr>
        <p:txBody>
          <a:bodyPr wrap="square" rtlCol="0">
            <a:spAutoFit/>
          </a:bodyPr>
          <a:lstStyle/>
          <a:p>
            <a:pPr algn="just"/>
            <a:r>
              <a:rPr lang="en-US" sz="2400" dirty="0">
                <a:solidFill>
                  <a:prstClr val="black"/>
                </a:solidFill>
              </a:rPr>
              <a:t>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görev</a:t>
            </a:r>
            <a:r>
              <a:rPr lang="en-US" sz="2400" dirty="0">
                <a:solidFill>
                  <a:prstClr val="black"/>
                </a:solidFill>
              </a:rPr>
              <a:t> </a:t>
            </a:r>
            <a:r>
              <a:rPr lang="en-US" sz="2400" dirty="0" err="1">
                <a:solidFill>
                  <a:prstClr val="black"/>
                </a:solidFill>
              </a:rPr>
              <a:t>yaparlar</a:t>
            </a:r>
            <a:r>
              <a:rPr lang="en-US" sz="2400" dirty="0">
                <a:solidFill>
                  <a:prstClr val="black"/>
                </a:solidFill>
              </a:rPr>
              <a:t>. N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DC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kaynağına</a:t>
            </a:r>
            <a:r>
              <a:rPr lang="en-US" sz="2400" dirty="0">
                <a:solidFill>
                  <a:prstClr val="black"/>
                </a:solidFill>
              </a:rPr>
              <a:t> </a:t>
            </a:r>
            <a:r>
              <a:rPr lang="en-US" sz="2400" dirty="0" err="1">
                <a:solidFill>
                  <a:prstClr val="black"/>
                </a:solidFill>
              </a:rPr>
              <a:t>bağlandığında</a:t>
            </a:r>
            <a:r>
              <a:rPr lang="en-US" sz="2400" dirty="0">
                <a:solidFill>
                  <a:prstClr val="black"/>
                </a:solidFill>
              </a:rPr>
              <a:t>, </a:t>
            </a:r>
            <a:r>
              <a:rPr lang="en-US" sz="2400" dirty="0" err="1">
                <a:solidFill>
                  <a:prstClr val="black"/>
                </a:solidFill>
              </a:rPr>
              <a:t>bu</a:t>
            </a:r>
            <a:r>
              <a:rPr lang="en-US" sz="2400" dirty="0">
                <a:solidFill>
                  <a:prstClr val="black"/>
                </a:solidFill>
              </a:rPr>
              <a:t> </a:t>
            </a:r>
            <a:r>
              <a:rPr lang="en-US" sz="2400" dirty="0" err="1">
                <a:solidFill>
                  <a:prstClr val="black"/>
                </a:solidFill>
              </a:rPr>
              <a:t>maddedeki</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itilirler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çekilirler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kutbundan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kutbuna</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elektron</a:t>
            </a:r>
            <a:r>
              <a:rPr lang="en-US" sz="2400" dirty="0">
                <a:solidFill>
                  <a:prstClr val="black"/>
                </a:solidFill>
              </a:rPr>
              <a:t> </a:t>
            </a:r>
            <a:r>
              <a:rPr lang="en-US" sz="2400" dirty="0" err="1">
                <a:solidFill>
                  <a:prstClr val="black"/>
                </a:solidFill>
              </a:rPr>
              <a:t>akışı</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Şekil</a:t>
            </a:r>
            <a:r>
              <a:rPr lang="en-US" sz="2400" dirty="0">
                <a:solidFill>
                  <a:prstClr val="black"/>
                </a:solidFill>
              </a:rPr>
              <a:t> 1.12 de, N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iletkende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elektronların</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75" y="3116688"/>
            <a:ext cx="7406566" cy="3327257"/>
          </a:xfrm>
          <a:prstGeom prst="rect">
            <a:avLst/>
          </a:prstGeom>
        </p:spPr>
      </p:pic>
    </p:spTree>
    <p:extLst>
      <p:ext uri="{BB962C8B-B14F-4D97-AF65-F5344CB8AC3E}">
        <p14:creationId xmlns:p14="http://schemas.microsoft.com/office/powerpoint/2010/main" val="458387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31820"/>
            <a:ext cx="11423560" cy="2215991"/>
          </a:xfrm>
          <a:prstGeom prst="rect">
            <a:avLst/>
          </a:prstGeom>
          <a:noFill/>
        </p:spPr>
        <p:txBody>
          <a:bodyPr wrap="square" rtlCol="0">
            <a:spAutoFit/>
          </a:bodyPr>
          <a:lstStyle/>
          <a:p>
            <a:pPr algn="just"/>
            <a:r>
              <a:rPr lang="en-US" sz="2400" dirty="0">
                <a:solidFill>
                  <a:prstClr val="black"/>
                </a:solidFill>
              </a:rPr>
              <a:t>P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DC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kaynağına</a:t>
            </a:r>
            <a:r>
              <a:rPr lang="en-US" sz="2400" dirty="0">
                <a:solidFill>
                  <a:prstClr val="black"/>
                </a:solidFill>
              </a:rPr>
              <a:t> </a:t>
            </a:r>
            <a:r>
              <a:rPr lang="en-US" sz="2400" dirty="0" err="1">
                <a:solidFill>
                  <a:prstClr val="black"/>
                </a:solidFill>
              </a:rPr>
              <a:t>bağlandığında</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taşınır</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itilirler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çekilirler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kutbundan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kutbuna</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oyuk</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Şekil</a:t>
            </a:r>
            <a:r>
              <a:rPr lang="en-US" sz="2400" dirty="0">
                <a:solidFill>
                  <a:prstClr val="black"/>
                </a:solidFill>
              </a:rPr>
              <a:t> 1.13 de </a:t>
            </a:r>
            <a:r>
              <a:rPr lang="en-US" sz="2400" dirty="0" err="1">
                <a:solidFill>
                  <a:prstClr val="black"/>
                </a:solidFill>
              </a:rPr>
              <a:t>ise</a:t>
            </a:r>
            <a:r>
              <a:rPr lang="en-US" sz="2400" dirty="0">
                <a:solidFill>
                  <a:prstClr val="black"/>
                </a:solidFill>
              </a:rPr>
              <a:t>, P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iletkende</a:t>
            </a:r>
            <a:r>
              <a:rPr lang="en-US" sz="2400" dirty="0">
                <a:solidFill>
                  <a:prstClr val="black"/>
                </a:solidFill>
              </a:rPr>
              <a:t> </a:t>
            </a:r>
            <a:r>
              <a:rPr lang="en-US" sz="2400" dirty="0" err="1">
                <a:solidFill>
                  <a:prstClr val="black"/>
                </a:solidFill>
              </a:rPr>
              <a:t>oyuk</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383" y="2189408"/>
            <a:ext cx="8066394" cy="3769902"/>
          </a:xfrm>
          <a:prstGeom prst="rect">
            <a:avLst/>
          </a:prstGeom>
        </p:spPr>
      </p:pic>
    </p:spTree>
    <p:extLst>
      <p:ext uri="{BB962C8B-B14F-4D97-AF65-F5344CB8AC3E}">
        <p14:creationId xmlns:p14="http://schemas.microsoft.com/office/powerpoint/2010/main" val="37721397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386366"/>
            <a:ext cx="5087155" cy="523220"/>
          </a:xfrm>
          <a:prstGeom prst="rect">
            <a:avLst/>
          </a:prstGeom>
          <a:noFill/>
        </p:spPr>
        <p:txBody>
          <a:bodyPr wrap="square" rtlCol="0">
            <a:spAutoFit/>
          </a:bodyPr>
          <a:lstStyle/>
          <a:p>
            <a:r>
              <a:rPr lang="en-US" sz="2800" b="1" dirty="0">
                <a:solidFill>
                  <a:prstClr val="black"/>
                </a:solidFill>
              </a:rPr>
              <a:t>PN </a:t>
            </a:r>
            <a:r>
              <a:rPr lang="en-US" sz="2800" b="1" dirty="0" err="1">
                <a:solidFill>
                  <a:prstClr val="black"/>
                </a:solidFill>
              </a:rPr>
              <a:t>Bağlantısı</a:t>
            </a:r>
            <a:r>
              <a:rPr lang="en-US" sz="2800" dirty="0">
                <a:solidFill>
                  <a:prstClr val="black"/>
                </a:solidFill>
              </a:rPr>
              <a:t> </a:t>
            </a:r>
            <a:endParaRPr lang="tr-TR" sz="2800" dirty="0">
              <a:solidFill>
                <a:prstClr val="black"/>
              </a:solidFill>
            </a:endParaRPr>
          </a:p>
        </p:txBody>
      </p:sp>
      <p:sp>
        <p:nvSpPr>
          <p:cNvPr id="3" name="TextBox 2"/>
          <p:cNvSpPr txBox="1"/>
          <p:nvPr/>
        </p:nvSpPr>
        <p:spPr>
          <a:xfrm>
            <a:off x="708338" y="1120462"/>
            <a:ext cx="10560676" cy="5539978"/>
          </a:xfrm>
          <a:prstGeom prst="rect">
            <a:avLst/>
          </a:prstGeom>
          <a:noFill/>
        </p:spPr>
        <p:txBody>
          <a:bodyPr wrap="square" rtlCol="0">
            <a:spAutoFit/>
          </a:bodyPr>
          <a:lstStyle/>
          <a:p>
            <a:pPr algn="just"/>
            <a:r>
              <a:rPr lang="en-US" sz="2400" dirty="0">
                <a:solidFill>
                  <a:prstClr val="black"/>
                </a:solidFill>
              </a:rPr>
              <a:t>Bu </a:t>
            </a:r>
            <a:r>
              <a:rPr lang="en-US" sz="2400" dirty="0" err="1">
                <a:solidFill>
                  <a:prstClr val="black"/>
                </a:solidFill>
              </a:rPr>
              <a:t>kısımda</a:t>
            </a:r>
            <a:r>
              <a:rPr lang="en-US" sz="2400" dirty="0">
                <a:solidFill>
                  <a:prstClr val="black"/>
                </a:solidFill>
              </a:rPr>
              <a:t> </a:t>
            </a:r>
            <a:r>
              <a:rPr lang="en-US" sz="2400" dirty="0" err="1">
                <a:solidFill>
                  <a:prstClr val="black"/>
                </a:solidFill>
              </a:rPr>
              <a:t>daha</a:t>
            </a:r>
            <a:r>
              <a:rPr lang="en-US" sz="2400" dirty="0">
                <a:solidFill>
                  <a:prstClr val="black"/>
                </a:solidFill>
              </a:rPr>
              <a:t> </a:t>
            </a:r>
            <a:r>
              <a:rPr lang="en-US" sz="2400" dirty="0" err="1">
                <a:solidFill>
                  <a:prstClr val="black"/>
                </a:solidFill>
              </a:rPr>
              <a:t>önce</a:t>
            </a:r>
            <a:r>
              <a:rPr lang="en-US" sz="2400" dirty="0">
                <a:solidFill>
                  <a:prstClr val="black"/>
                </a:solidFill>
              </a:rPr>
              <a:t> </a:t>
            </a:r>
            <a:r>
              <a:rPr lang="en-US" sz="2400" dirty="0" err="1">
                <a:solidFill>
                  <a:prstClr val="black"/>
                </a:solidFill>
              </a:rPr>
              <a:t>anlattığımız</a:t>
            </a:r>
            <a:r>
              <a:rPr lang="en-US" sz="2400" dirty="0">
                <a:solidFill>
                  <a:prstClr val="black"/>
                </a:solidFill>
              </a:rPr>
              <a:t> P </a:t>
            </a:r>
            <a:r>
              <a:rPr lang="en-US" sz="2400" dirty="0" err="1">
                <a:solidFill>
                  <a:prstClr val="black"/>
                </a:solidFill>
              </a:rPr>
              <a:t>ve</a:t>
            </a:r>
            <a:r>
              <a:rPr lang="en-US" sz="2400" dirty="0">
                <a:solidFill>
                  <a:prstClr val="black"/>
                </a:solidFill>
              </a:rPr>
              <a:t> N tipi </a:t>
            </a:r>
            <a:r>
              <a:rPr lang="en-US" sz="2400" dirty="0" err="1">
                <a:solidFill>
                  <a:prstClr val="black"/>
                </a:solidFill>
              </a:rPr>
              <a:t>katkılı</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iletkenleri</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araya</a:t>
            </a:r>
            <a:r>
              <a:rPr lang="en-US" sz="2400" dirty="0">
                <a:solidFill>
                  <a:prstClr val="black"/>
                </a:solidFill>
              </a:rPr>
              <a:t> </a:t>
            </a:r>
            <a:r>
              <a:rPr lang="en-US" sz="2400" dirty="0" err="1">
                <a:solidFill>
                  <a:prstClr val="black"/>
                </a:solidFill>
              </a:rPr>
              <a:t>getirip</a:t>
            </a:r>
            <a:r>
              <a:rPr lang="en-US" sz="2400" dirty="0">
                <a:solidFill>
                  <a:prstClr val="black"/>
                </a:solidFill>
              </a:rPr>
              <a:t>, </a:t>
            </a:r>
            <a:r>
              <a:rPr lang="en-US" sz="2400" dirty="0" err="1">
                <a:solidFill>
                  <a:prstClr val="black"/>
                </a:solidFill>
              </a:rPr>
              <a:t>elektronikte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sık</a:t>
            </a:r>
            <a:r>
              <a:rPr lang="en-US" sz="2400" dirty="0">
                <a:solidFill>
                  <a:prstClr val="black"/>
                </a:solidFill>
              </a:rPr>
              <a:t> </a:t>
            </a:r>
            <a:r>
              <a:rPr lang="en-US" sz="2400" dirty="0" err="1">
                <a:solidFill>
                  <a:prstClr val="black"/>
                </a:solidFill>
              </a:rPr>
              <a:t>kullanılan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b="1" dirty="0">
                <a:solidFill>
                  <a:prstClr val="black"/>
                </a:solidFill>
              </a:rPr>
              <a:t>PN </a:t>
            </a:r>
            <a:r>
              <a:rPr lang="en-US" sz="2400" b="1" dirty="0" err="1">
                <a:solidFill>
                  <a:prstClr val="black"/>
                </a:solidFill>
              </a:rPr>
              <a:t>Bağlantısını</a:t>
            </a:r>
            <a:r>
              <a:rPr lang="en-US" sz="2400" dirty="0">
                <a:solidFill>
                  <a:prstClr val="black"/>
                </a:solidFill>
              </a:rPr>
              <a:t> </a:t>
            </a:r>
            <a:r>
              <a:rPr lang="en-US" sz="2400" b="1" dirty="0">
                <a:solidFill>
                  <a:prstClr val="black"/>
                </a:solidFill>
              </a:rPr>
              <a:t>(PN Junction) </a:t>
            </a:r>
            <a:r>
              <a:rPr lang="en-US" sz="2400" dirty="0" err="1">
                <a:solidFill>
                  <a:prstClr val="black"/>
                </a:solidFill>
              </a:rPr>
              <a:t>inceleyeceğiz</a:t>
            </a:r>
            <a:r>
              <a:rPr lang="en-US" sz="2400" dirty="0">
                <a:solidFill>
                  <a:prstClr val="black"/>
                </a:solidFill>
              </a:rPr>
              <a:t>. Bu </a:t>
            </a:r>
            <a:r>
              <a:rPr lang="en-US" sz="2400" dirty="0" err="1">
                <a:solidFill>
                  <a:prstClr val="black"/>
                </a:solidFill>
              </a:rPr>
              <a:t>bağlantı</a:t>
            </a:r>
            <a:r>
              <a:rPr lang="en-US" sz="2400" dirty="0">
                <a:solidFill>
                  <a:prstClr val="black"/>
                </a:solidFill>
              </a:rPr>
              <a:t> </a:t>
            </a:r>
            <a:r>
              <a:rPr lang="en-US" sz="2400" dirty="0" err="1">
                <a:solidFill>
                  <a:prstClr val="black"/>
                </a:solidFill>
              </a:rPr>
              <a:t>şekli</a:t>
            </a:r>
            <a:r>
              <a:rPr lang="en-US" sz="2400" dirty="0">
                <a:solidFill>
                  <a:prstClr val="black"/>
                </a:solidFill>
              </a:rPr>
              <a:t> </a:t>
            </a:r>
            <a:r>
              <a:rPr lang="en-US" sz="2400" dirty="0" err="1">
                <a:solidFill>
                  <a:prstClr val="black"/>
                </a:solidFill>
              </a:rPr>
              <a:t>kullanılan</a:t>
            </a:r>
            <a:r>
              <a:rPr lang="en-US" sz="2400" dirty="0">
                <a:solidFill>
                  <a:prstClr val="black"/>
                </a:solidFill>
              </a:rPr>
              <a:t> </a:t>
            </a:r>
            <a:r>
              <a:rPr lang="en-US" sz="2400" dirty="0" err="1">
                <a:solidFill>
                  <a:prstClr val="black"/>
                </a:solidFill>
              </a:rPr>
              <a:t>tüm</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malzemenin</a:t>
            </a:r>
            <a:r>
              <a:rPr lang="en-US" sz="2400" dirty="0">
                <a:solidFill>
                  <a:prstClr val="black"/>
                </a:solidFill>
              </a:rPr>
              <a:t> (</a:t>
            </a:r>
            <a:r>
              <a:rPr lang="en-US" sz="2400" dirty="0" err="1">
                <a:solidFill>
                  <a:prstClr val="black"/>
                </a:solidFill>
              </a:rPr>
              <a:t>diyot</a:t>
            </a:r>
            <a:r>
              <a:rPr lang="en-US" sz="2400" dirty="0">
                <a:solidFill>
                  <a:prstClr val="black"/>
                </a:solidFill>
              </a:rPr>
              <a:t>, transistor, FET vs...) </a:t>
            </a:r>
            <a:r>
              <a:rPr lang="en-US" sz="2400" dirty="0" err="1">
                <a:solidFill>
                  <a:prstClr val="black"/>
                </a:solidFill>
              </a:rPr>
              <a:t>temel</a:t>
            </a:r>
            <a:r>
              <a:rPr lang="en-US" sz="2400" dirty="0">
                <a:solidFill>
                  <a:prstClr val="black"/>
                </a:solidFill>
              </a:rPr>
              <a:t> </a:t>
            </a:r>
            <a:r>
              <a:rPr lang="en-US" sz="2400" dirty="0" err="1">
                <a:solidFill>
                  <a:prstClr val="black"/>
                </a:solidFill>
              </a:rPr>
              <a:t>yapısı</a:t>
            </a:r>
            <a:r>
              <a:rPr lang="en-US" sz="2400" dirty="0">
                <a:solidFill>
                  <a:prstClr val="black"/>
                </a:solidFill>
              </a:rPr>
              <a:t> </a:t>
            </a:r>
            <a:r>
              <a:rPr lang="en-US" sz="2400" dirty="0" err="1">
                <a:solidFill>
                  <a:prstClr val="black"/>
                </a:solidFill>
              </a:rPr>
              <a:t>olup</a:t>
            </a:r>
            <a:r>
              <a:rPr lang="en-US" sz="2400" dirty="0">
                <a:solidFill>
                  <a:prstClr val="black"/>
                </a:solidFill>
              </a:rPr>
              <a:t> </a:t>
            </a:r>
            <a:r>
              <a:rPr lang="en-US" sz="2400" dirty="0" err="1">
                <a:solidFill>
                  <a:prstClr val="black"/>
                </a:solidFill>
              </a:rPr>
              <a:t>iyi</a:t>
            </a:r>
            <a:r>
              <a:rPr lang="en-US" sz="2400" dirty="0">
                <a:solidFill>
                  <a:prstClr val="black"/>
                </a:solidFill>
              </a:rPr>
              <a:t> </a:t>
            </a:r>
            <a:r>
              <a:rPr lang="en-US" sz="2400" dirty="0" err="1">
                <a:solidFill>
                  <a:prstClr val="black"/>
                </a:solidFill>
              </a:rPr>
              <a:t>anlaşılmasında</a:t>
            </a:r>
            <a:r>
              <a:rPr lang="en-US" sz="2400" dirty="0">
                <a:solidFill>
                  <a:prstClr val="black"/>
                </a:solidFill>
              </a:rPr>
              <a:t> </a:t>
            </a:r>
            <a:r>
              <a:rPr lang="en-US" sz="2400" dirty="0" err="1">
                <a:solidFill>
                  <a:prstClr val="black"/>
                </a:solidFill>
              </a:rPr>
              <a:t>fayda</a:t>
            </a:r>
            <a:r>
              <a:rPr lang="en-US" sz="2400" dirty="0">
                <a:solidFill>
                  <a:prstClr val="black"/>
                </a:solidFill>
              </a:rPr>
              <a:t> </a:t>
            </a:r>
            <a:r>
              <a:rPr lang="en-US" sz="2400" dirty="0" err="1">
                <a:solidFill>
                  <a:prstClr val="black"/>
                </a:solidFill>
              </a:rPr>
              <a:t>vardır</a:t>
            </a:r>
            <a:r>
              <a:rPr lang="en-US" sz="2400" dirty="0">
                <a:solidFill>
                  <a:prstClr val="black"/>
                </a:solidFill>
              </a:rPr>
              <a:t>. </a:t>
            </a:r>
            <a:endParaRPr lang="tr-TR" sz="2400" dirty="0">
              <a:solidFill>
                <a:prstClr val="black"/>
              </a:solidFill>
            </a:endParaRPr>
          </a:p>
          <a:p>
            <a:pPr algn="just"/>
            <a:endParaRPr lang="tr-TR" sz="2400" dirty="0" smtClean="0">
              <a:solidFill>
                <a:prstClr val="black"/>
              </a:solidFill>
            </a:endParaRPr>
          </a:p>
          <a:p>
            <a:pPr algn="just"/>
            <a:r>
              <a:rPr lang="en-US" sz="2400" dirty="0" err="1" smtClean="0">
                <a:solidFill>
                  <a:prstClr val="black"/>
                </a:solidFill>
              </a:rPr>
              <a:t>Aslında</a:t>
            </a:r>
            <a:r>
              <a:rPr lang="en-US" sz="2400" dirty="0" smtClean="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üreticileri</a:t>
            </a:r>
            <a:r>
              <a:rPr lang="en-US" sz="2400" dirty="0">
                <a:solidFill>
                  <a:prstClr val="black"/>
                </a:solidFill>
              </a:rPr>
              <a:t> P </a:t>
            </a:r>
            <a:r>
              <a:rPr lang="en-US" sz="2400" dirty="0" err="1">
                <a:solidFill>
                  <a:prstClr val="black"/>
                </a:solidFill>
              </a:rPr>
              <a:t>ve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maddeleri</a:t>
            </a:r>
            <a:r>
              <a:rPr lang="en-US" sz="2400" dirty="0">
                <a:solidFill>
                  <a:prstClr val="black"/>
                </a:solidFill>
              </a:rPr>
              <a:t> </a:t>
            </a:r>
            <a:r>
              <a:rPr lang="en-US" sz="2400" dirty="0" err="1">
                <a:solidFill>
                  <a:prstClr val="black"/>
                </a:solidFill>
              </a:rPr>
              <a:t>ayrı</a:t>
            </a:r>
            <a:r>
              <a:rPr lang="en-US" sz="2400" dirty="0">
                <a:solidFill>
                  <a:prstClr val="black"/>
                </a:solidFill>
              </a:rPr>
              <a:t> </a:t>
            </a:r>
            <a:r>
              <a:rPr lang="en-US" sz="2400" dirty="0" err="1">
                <a:solidFill>
                  <a:prstClr val="black"/>
                </a:solidFill>
              </a:rPr>
              <a:t>ayrı</a:t>
            </a:r>
            <a:r>
              <a:rPr lang="en-US" sz="2400" dirty="0">
                <a:solidFill>
                  <a:prstClr val="black"/>
                </a:solidFill>
              </a:rPr>
              <a:t> </a:t>
            </a:r>
            <a:r>
              <a:rPr lang="en-US" sz="2400" dirty="0" err="1">
                <a:solidFill>
                  <a:prstClr val="black"/>
                </a:solidFill>
              </a:rPr>
              <a:t>üretip</a:t>
            </a:r>
            <a:r>
              <a:rPr lang="en-US" sz="2400" dirty="0">
                <a:solidFill>
                  <a:prstClr val="black"/>
                </a:solidFill>
              </a:rPr>
              <a:t> </a:t>
            </a:r>
            <a:r>
              <a:rPr lang="en-US" sz="2400" dirty="0" err="1">
                <a:solidFill>
                  <a:prstClr val="black"/>
                </a:solidFill>
              </a:rPr>
              <a:t>sonra</a:t>
            </a:r>
            <a:r>
              <a:rPr lang="en-US" sz="2400" dirty="0">
                <a:solidFill>
                  <a:prstClr val="black"/>
                </a:solidFill>
              </a:rPr>
              <a:t> </a:t>
            </a:r>
            <a:r>
              <a:rPr lang="en-US" sz="2400" dirty="0" err="1">
                <a:solidFill>
                  <a:prstClr val="black"/>
                </a:solidFill>
              </a:rPr>
              <a:t>bunları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şekilde</a:t>
            </a:r>
            <a:r>
              <a:rPr lang="en-US" sz="2400" dirty="0">
                <a:solidFill>
                  <a:prstClr val="black"/>
                </a:solidFill>
              </a:rPr>
              <a:t> </a:t>
            </a:r>
            <a:r>
              <a:rPr lang="en-US" sz="2400" b="1" dirty="0" err="1">
                <a:solidFill>
                  <a:prstClr val="black"/>
                </a:solidFill>
              </a:rPr>
              <a:t>yapıştırmazlar</a:t>
            </a:r>
            <a:r>
              <a:rPr lang="en-US" sz="2400" dirty="0">
                <a:solidFill>
                  <a:prstClr val="black"/>
                </a:solidFill>
              </a:rPr>
              <a:t>. </a:t>
            </a:r>
            <a:r>
              <a:rPr lang="en-US" sz="2400" dirty="0" err="1">
                <a:solidFill>
                  <a:prstClr val="black"/>
                </a:solidFill>
              </a:rPr>
              <a:t>Peki</a:t>
            </a:r>
            <a:r>
              <a:rPr lang="en-US" sz="2400" dirty="0">
                <a:solidFill>
                  <a:prstClr val="black"/>
                </a:solidFill>
              </a:rPr>
              <a:t> </a:t>
            </a:r>
            <a:r>
              <a:rPr lang="en-US" sz="2400" dirty="0" err="1">
                <a:solidFill>
                  <a:prstClr val="black"/>
                </a:solidFill>
              </a:rPr>
              <a:t>nasıl</a:t>
            </a:r>
            <a:r>
              <a:rPr lang="en-US" sz="2400" dirty="0">
                <a:solidFill>
                  <a:prstClr val="black"/>
                </a:solidFill>
              </a:rPr>
              <a:t> </a:t>
            </a:r>
            <a:r>
              <a:rPr lang="en-US" sz="2400" dirty="0" err="1">
                <a:solidFill>
                  <a:prstClr val="black"/>
                </a:solidFill>
              </a:rPr>
              <a:t>yaparlar</a:t>
            </a:r>
            <a:r>
              <a:rPr lang="en-US" sz="2400" dirty="0">
                <a:solidFill>
                  <a:prstClr val="black"/>
                </a:solidFill>
              </a:rPr>
              <a:t>? </a:t>
            </a:r>
            <a:r>
              <a:rPr lang="en-US" sz="2400" dirty="0" err="1">
                <a:solidFill>
                  <a:prstClr val="black"/>
                </a:solidFill>
              </a:rPr>
              <a:t>Yapılacak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maddenin</a:t>
            </a:r>
            <a:r>
              <a:rPr lang="en-US" sz="2400" dirty="0">
                <a:solidFill>
                  <a:prstClr val="black"/>
                </a:solidFill>
              </a:rPr>
              <a:t> </a:t>
            </a:r>
            <a:r>
              <a:rPr lang="en-US" sz="2400" dirty="0" err="1">
                <a:solidFill>
                  <a:prstClr val="black"/>
                </a:solidFill>
              </a:rPr>
              <a:t>asıl</a:t>
            </a:r>
            <a:r>
              <a:rPr lang="en-US" sz="2400" dirty="0">
                <a:solidFill>
                  <a:prstClr val="black"/>
                </a:solidFill>
              </a:rPr>
              <a:t> </a:t>
            </a:r>
            <a:r>
              <a:rPr lang="en-US" sz="2400" dirty="0" err="1">
                <a:solidFill>
                  <a:prstClr val="black"/>
                </a:solidFill>
              </a:rPr>
              <a:t>maddesini</a:t>
            </a:r>
            <a:r>
              <a:rPr lang="en-US" sz="2400" dirty="0">
                <a:solidFill>
                  <a:prstClr val="black"/>
                </a:solidFill>
              </a:rPr>
              <a:t> </a:t>
            </a:r>
            <a:r>
              <a:rPr lang="en-US" sz="2400" dirty="0" err="1">
                <a:solidFill>
                  <a:prstClr val="black"/>
                </a:solidFill>
              </a:rPr>
              <a:t>önce</a:t>
            </a:r>
            <a:r>
              <a:rPr lang="en-US" sz="2400" dirty="0">
                <a:solidFill>
                  <a:prstClr val="black"/>
                </a:solidFill>
              </a:rPr>
              <a:t> </a:t>
            </a:r>
            <a:r>
              <a:rPr lang="en-US" sz="2400" dirty="0" err="1">
                <a:solidFill>
                  <a:prstClr val="black"/>
                </a:solidFill>
              </a:rPr>
              <a:t>safa</a:t>
            </a:r>
            <a:r>
              <a:rPr lang="en-US" sz="2400" dirty="0">
                <a:solidFill>
                  <a:prstClr val="black"/>
                </a:solidFill>
              </a:rPr>
              <a:t> </a:t>
            </a:r>
            <a:r>
              <a:rPr lang="en-US" sz="2400" dirty="0" err="1">
                <a:solidFill>
                  <a:prstClr val="black"/>
                </a:solidFill>
              </a:rPr>
              <a:t>yakın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kristal</a:t>
            </a:r>
            <a:r>
              <a:rPr lang="en-US" sz="2400" dirty="0">
                <a:solidFill>
                  <a:prstClr val="black"/>
                </a:solidFill>
              </a:rPr>
              <a:t> </a:t>
            </a:r>
            <a:r>
              <a:rPr lang="en-US" sz="2400" dirty="0" err="1">
                <a:solidFill>
                  <a:prstClr val="black"/>
                </a:solidFill>
              </a:rPr>
              <a:t>şeklinde</a:t>
            </a:r>
            <a:r>
              <a:rPr lang="en-US" sz="2400" dirty="0">
                <a:solidFill>
                  <a:prstClr val="black"/>
                </a:solidFill>
              </a:rPr>
              <a:t> </a:t>
            </a:r>
            <a:r>
              <a:rPr lang="en-US" sz="2400" dirty="0" err="1">
                <a:solidFill>
                  <a:prstClr val="black"/>
                </a:solidFill>
              </a:rPr>
              <a:t>üretirler</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kullanarak</a:t>
            </a:r>
            <a:r>
              <a:rPr lang="en-US" sz="2400" dirty="0">
                <a:solidFill>
                  <a:prstClr val="black"/>
                </a:solidFill>
              </a:rPr>
              <a:t> </a:t>
            </a:r>
            <a:r>
              <a:rPr lang="en-US" sz="2400" dirty="0" err="1">
                <a:solidFill>
                  <a:prstClr val="black"/>
                </a:solidFill>
              </a:rPr>
              <a:t>incecik</a:t>
            </a:r>
            <a:r>
              <a:rPr lang="en-US" sz="2400" dirty="0">
                <a:solidFill>
                  <a:prstClr val="black"/>
                </a:solidFill>
              </a:rPr>
              <a:t>, </a:t>
            </a:r>
            <a:r>
              <a:rPr lang="en-US" sz="2400" dirty="0" err="1">
                <a:solidFill>
                  <a:prstClr val="black"/>
                </a:solidFill>
              </a:rPr>
              <a:t>küçük</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daire</a:t>
            </a:r>
            <a:r>
              <a:rPr lang="en-US" sz="2400" dirty="0">
                <a:solidFill>
                  <a:prstClr val="black"/>
                </a:solidFill>
              </a:rPr>
              <a:t> </a:t>
            </a:r>
            <a:r>
              <a:rPr lang="en-US" sz="2400" dirty="0" err="1">
                <a:solidFill>
                  <a:prstClr val="black"/>
                </a:solidFill>
              </a:rPr>
              <a:t>şeklinde</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malzeme</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ederler</a:t>
            </a:r>
            <a:r>
              <a:rPr lang="en-US" sz="2400" dirty="0">
                <a:solidFill>
                  <a:prstClr val="black"/>
                </a:solidFill>
              </a:rPr>
              <a:t>. </a:t>
            </a:r>
            <a:r>
              <a:rPr lang="en-US" sz="2400" dirty="0" err="1">
                <a:solidFill>
                  <a:prstClr val="black"/>
                </a:solidFill>
              </a:rPr>
              <a:t>Sonra</a:t>
            </a:r>
            <a:r>
              <a:rPr lang="en-US" sz="2400" dirty="0">
                <a:solidFill>
                  <a:prstClr val="black"/>
                </a:solidFill>
              </a:rPr>
              <a:t> </a:t>
            </a:r>
            <a:r>
              <a:rPr lang="en-US" sz="2400" dirty="0" err="1">
                <a:solidFill>
                  <a:prstClr val="black"/>
                </a:solidFill>
              </a:rPr>
              <a:t>karışık</a:t>
            </a:r>
            <a:r>
              <a:rPr lang="en-US" sz="2400" dirty="0">
                <a:solidFill>
                  <a:prstClr val="black"/>
                </a:solidFill>
              </a:rPr>
              <a:t> </a:t>
            </a:r>
            <a:r>
              <a:rPr lang="en-US" sz="2400" dirty="0" err="1">
                <a:solidFill>
                  <a:prstClr val="black"/>
                </a:solidFill>
              </a:rPr>
              <a:t>kimyasal</a:t>
            </a:r>
            <a:r>
              <a:rPr lang="en-US" sz="2400" dirty="0">
                <a:solidFill>
                  <a:prstClr val="black"/>
                </a:solidFill>
              </a:rPr>
              <a:t> </a:t>
            </a:r>
            <a:r>
              <a:rPr lang="en-US" sz="2400" dirty="0" err="1">
                <a:solidFill>
                  <a:prstClr val="black"/>
                </a:solidFill>
              </a:rPr>
              <a:t>yöntemler</a:t>
            </a:r>
            <a:r>
              <a:rPr lang="en-US" sz="2400" dirty="0">
                <a:solidFill>
                  <a:prstClr val="black"/>
                </a:solidFill>
              </a:rPr>
              <a:t> </a:t>
            </a:r>
            <a:r>
              <a:rPr lang="en-US" sz="2400" dirty="0" err="1">
                <a:solidFill>
                  <a:prstClr val="black"/>
                </a:solidFill>
              </a:rPr>
              <a:t>kullanarak</a:t>
            </a:r>
            <a:r>
              <a:rPr lang="en-US" sz="2400" dirty="0">
                <a:solidFill>
                  <a:prstClr val="black"/>
                </a:solidFill>
              </a:rPr>
              <a:t> </a:t>
            </a:r>
            <a:r>
              <a:rPr lang="en-US" sz="2400" dirty="0" err="1">
                <a:solidFill>
                  <a:prstClr val="black"/>
                </a:solidFill>
              </a:rPr>
              <a:t>bu</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levhayı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kısmını</a:t>
            </a:r>
            <a:r>
              <a:rPr lang="en-US" sz="2400" dirty="0">
                <a:solidFill>
                  <a:prstClr val="black"/>
                </a:solidFill>
              </a:rPr>
              <a:t> N, </a:t>
            </a:r>
            <a:r>
              <a:rPr lang="en-US" sz="2400" dirty="0" err="1">
                <a:solidFill>
                  <a:prstClr val="black"/>
                </a:solidFill>
              </a:rPr>
              <a:t>bir</a:t>
            </a:r>
            <a:r>
              <a:rPr lang="en-US" sz="2400" dirty="0">
                <a:solidFill>
                  <a:prstClr val="black"/>
                </a:solidFill>
              </a:rPr>
              <a:t> </a:t>
            </a:r>
            <a:r>
              <a:rPr lang="en-US" sz="2400" dirty="0" err="1">
                <a:solidFill>
                  <a:prstClr val="black"/>
                </a:solidFill>
              </a:rPr>
              <a:t>kısmını</a:t>
            </a:r>
            <a:r>
              <a:rPr lang="en-US" sz="2400" dirty="0">
                <a:solidFill>
                  <a:prstClr val="black"/>
                </a:solidFill>
              </a:rPr>
              <a:t> P </a:t>
            </a:r>
            <a:r>
              <a:rPr lang="en-US" sz="2400" dirty="0" err="1">
                <a:solidFill>
                  <a:prstClr val="black"/>
                </a:solidFill>
              </a:rPr>
              <a:t>ve</a:t>
            </a:r>
            <a:r>
              <a:rPr lang="en-US" sz="2400" dirty="0">
                <a:solidFill>
                  <a:prstClr val="black"/>
                </a:solidFill>
              </a:rPr>
              <a:t> P </a:t>
            </a:r>
            <a:r>
              <a:rPr lang="en-US" sz="2400" dirty="0" err="1">
                <a:solidFill>
                  <a:prstClr val="black"/>
                </a:solidFill>
              </a:rPr>
              <a:t>nin</a:t>
            </a:r>
            <a:r>
              <a:rPr lang="en-US" sz="2400" dirty="0">
                <a:solidFill>
                  <a:prstClr val="black"/>
                </a:solidFill>
              </a:rPr>
              <a:t> </a:t>
            </a:r>
            <a:r>
              <a:rPr lang="en-US" sz="2400" dirty="0" err="1">
                <a:solidFill>
                  <a:prstClr val="black"/>
                </a:solidFill>
              </a:rPr>
              <a:t>üzerine</a:t>
            </a:r>
            <a:r>
              <a:rPr lang="en-US" sz="2400" dirty="0">
                <a:solidFill>
                  <a:prstClr val="black"/>
                </a:solidFill>
              </a:rPr>
              <a:t> </a:t>
            </a:r>
            <a:r>
              <a:rPr lang="en-US" sz="2400" dirty="0" err="1">
                <a:solidFill>
                  <a:prstClr val="black"/>
                </a:solidFill>
              </a:rPr>
              <a:t>tekrar</a:t>
            </a:r>
            <a:r>
              <a:rPr lang="en-US" sz="2400" dirty="0">
                <a:solidFill>
                  <a:prstClr val="black"/>
                </a:solidFill>
              </a:rPr>
              <a:t> N </a:t>
            </a:r>
            <a:r>
              <a:rPr lang="en-US" sz="2400" dirty="0" err="1">
                <a:solidFill>
                  <a:prstClr val="black"/>
                </a:solidFill>
              </a:rPr>
              <a:t>gibi</a:t>
            </a:r>
            <a:r>
              <a:rPr lang="en-US" sz="2400" dirty="0">
                <a:solidFill>
                  <a:prstClr val="black"/>
                </a:solidFill>
              </a:rPr>
              <a:t> </a:t>
            </a:r>
            <a:r>
              <a:rPr lang="en-US" sz="2400" dirty="0" err="1">
                <a:solidFill>
                  <a:prstClr val="black"/>
                </a:solidFill>
              </a:rPr>
              <a:t>kat</a:t>
            </a:r>
            <a:r>
              <a:rPr lang="en-US" sz="2400" dirty="0">
                <a:solidFill>
                  <a:prstClr val="black"/>
                </a:solidFill>
              </a:rPr>
              <a:t> </a:t>
            </a:r>
            <a:r>
              <a:rPr lang="en-US" sz="2400" dirty="0" err="1">
                <a:solidFill>
                  <a:prstClr val="black"/>
                </a:solidFill>
              </a:rPr>
              <a:t>kat</a:t>
            </a:r>
            <a:r>
              <a:rPr lang="en-US" sz="2400" dirty="0">
                <a:solidFill>
                  <a:prstClr val="black"/>
                </a:solidFill>
              </a:rPr>
              <a:t> PN </a:t>
            </a:r>
            <a:r>
              <a:rPr lang="en-US" sz="2400" dirty="0" err="1">
                <a:solidFill>
                  <a:prstClr val="black"/>
                </a:solidFill>
              </a:rPr>
              <a:t>birleşimleri</a:t>
            </a:r>
            <a:r>
              <a:rPr lang="en-US" sz="2400" dirty="0">
                <a:solidFill>
                  <a:prstClr val="black"/>
                </a:solidFill>
              </a:rPr>
              <a:t> </a:t>
            </a:r>
            <a:r>
              <a:rPr lang="en-US" sz="2400" dirty="0" err="1">
                <a:solidFill>
                  <a:prstClr val="black"/>
                </a:solidFill>
              </a:rPr>
              <a:t>oluştururlar</a:t>
            </a:r>
            <a:r>
              <a:rPr lang="en-US" sz="2400" dirty="0">
                <a:solidFill>
                  <a:prstClr val="black"/>
                </a:solidFill>
              </a:rPr>
              <a:t>. </a:t>
            </a:r>
            <a:r>
              <a:rPr lang="en-US" sz="2400" dirty="0" err="1">
                <a:solidFill>
                  <a:prstClr val="black"/>
                </a:solidFill>
              </a:rPr>
              <a:t>Bunu</a:t>
            </a:r>
            <a:r>
              <a:rPr lang="en-US" sz="2400" dirty="0">
                <a:solidFill>
                  <a:prstClr val="black"/>
                </a:solidFill>
              </a:rPr>
              <a:t> </a:t>
            </a:r>
            <a:r>
              <a:rPr lang="en-US" sz="2400" dirty="0" err="1">
                <a:solidFill>
                  <a:prstClr val="black"/>
                </a:solidFill>
              </a:rPr>
              <a:t>yaparken</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levhanın</a:t>
            </a:r>
            <a:r>
              <a:rPr lang="en-US" sz="2400" dirty="0">
                <a:solidFill>
                  <a:prstClr val="black"/>
                </a:solidFill>
              </a:rPr>
              <a:t> </a:t>
            </a:r>
            <a:r>
              <a:rPr lang="en-US" sz="2400" dirty="0" err="1">
                <a:solidFill>
                  <a:prstClr val="black"/>
                </a:solidFill>
              </a:rPr>
              <a:t>üzerinde</a:t>
            </a:r>
            <a:r>
              <a:rPr lang="en-US" sz="2400" dirty="0">
                <a:solidFill>
                  <a:prstClr val="black"/>
                </a:solidFill>
              </a:rPr>
              <a:t> </a:t>
            </a:r>
            <a:r>
              <a:rPr lang="en-US" sz="2400" dirty="0" err="1">
                <a:solidFill>
                  <a:prstClr val="black"/>
                </a:solidFill>
              </a:rPr>
              <a:t>yüzlerce</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ya</a:t>
            </a:r>
            <a:r>
              <a:rPr lang="en-US" sz="2400" dirty="0">
                <a:solidFill>
                  <a:prstClr val="black"/>
                </a:solidFill>
              </a:rPr>
              <a:t> da </a:t>
            </a:r>
            <a:r>
              <a:rPr lang="en-US" sz="2400" dirty="0" err="1">
                <a:solidFill>
                  <a:prstClr val="black"/>
                </a:solidFill>
              </a:rPr>
              <a:t>transitör</a:t>
            </a:r>
            <a:r>
              <a:rPr lang="en-US" sz="2400" dirty="0">
                <a:solidFill>
                  <a:prstClr val="black"/>
                </a:solidFill>
              </a:rPr>
              <a:t> </a:t>
            </a:r>
            <a:r>
              <a:rPr lang="en-US" sz="2400" dirty="0" err="1">
                <a:solidFill>
                  <a:prstClr val="black"/>
                </a:solidFill>
              </a:rPr>
              <a:t>hatta</a:t>
            </a:r>
            <a:r>
              <a:rPr lang="en-US" sz="2400" dirty="0">
                <a:solidFill>
                  <a:prstClr val="black"/>
                </a:solidFill>
              </a:rPr>
              <a:t> </a:t>
            </a:r>
            <a:r>
              <a:rPr lang="en-US" sz="2400" dirty="0" err="1">
                <a:solidFill>
                  <a:prstClr val="black"/>
                </a:solidFill>
              </a:rPr>
              <a:t>entegre</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yaparlar</a:t>
            </a:r>
            <a:r>
              <a:rPr lang="en-US" sz="2400" dirty="0">
                <a:solidFill>
                  <a:prstClr val="black"/>
                </a:solidFill>
              </a:rPr>
              <a:t>. Bu </a:t>
            </a:r>
            <a:r>
              <a:rPr lang="en-US" sz="2400" dirty="0" err="1">
                <a:solidFill>
                  <a:prstClr val="black"/>
                </a:solidFill>
              </a:rPr>
              <a:t>işlemler</a:t>
            </a:r>
            <a:r>
              <a:rPr lang="en-US" sz="2400" dirty="0">
                <a:solidFill>
                  <a:prstClr val="black"/>
                </a:solidFill>
              </a:rPr>
              <a:t> </a:t>
            </a:r>
            <a:r>
              <a:rPr lang="en-US" sz="2400" dirty="0" err="1">
                <a:solidFill>
                  <a:prstClr val="black"/>
                </a:solidFill>
              </a:rPr>
              <a:t>birkaç</a:t>
            </a:r>
            <a:r>
              <a:rPr lang="en-US" sz="2400" dirty="0">
                <a:solidFill>
                  <a:prstClr val="black"/>
                </a:solidFill>
              </a:rPr>
              <a:t> </a:t>
            </a:r>
            <a:r>
              <a:rPr lang="en-US" sz="2400" dirty="0" err="1">
                <a:solidFill>
                  <a:prstClr val="black"/>
                </a:solidFill>
              </a:rPr>
              <a:t>satıra</a:t>
            </a:r>
            <a:r>
              <a:rPr lang="en-US" sz="2400" dirty="0">
                <a:solidFill>
                  <a:prstClr val="black"/>
                </a:solidFill>
              </a:rPr>
              <a:t> </a:t>
            </a:r>
            <a:r>
              <a:rPr lang="en-US" sz="2400" dirty="0" err="1">
                <a:solidFill>
                  <a:prstClr val="black"/>
                </a:solidFill>
              </a:rPr>
              <a:t>sığacak</a:t>
            </a:r>
            <a:r>
              <a:rPr lang="en-US" sz="2400" dirty="0">
                <a:solidFill>
                  <a:prstClr val="black"/>
                </a:solidFill>
              </a:rPr>
              <a:t> </a:t>
            </a:r>
            <a:r>
              <a:rPr lang="en-US" sz="2400" dirty="0" err="1">
                <a:solidFill>
                  <a:prstClr val="black"/>
                </a:solidFill>
              </a:rPr>
              <a:t>kadar</a:t>
            </a:r>
            <a:r>
              <a:rPr lang="en-US" sz="2400" dirty="0">
                <a:solidFill>
                  <a:prstClr val="black"/>
                </a:solidFill>
              </a:rPr>
              <a:t> </a:t>
            </a:r>
            <a:r>
              <a:rPr lang="en-US" sz="2400" dirty="0" err="1">
                <a:solidFill>
                  <a:prstClr val="black"/>
                </a:solidFill>
              </a:rPr>
              <a:t>basit</a:t>
            </a:r>
            <a:r>
              <a:rPr lang="en-US" sz="2400" dirty="0">
                <a:solidFill>
                  <a:prstClr val="black"/>
                </a:solidFill>
              </a:rPr>
              <a:t> </a:t>
            </a:r>
            <a:r>
              <a:rPr lang="en-US" sz="2400" dirty="0" err="1">
                <a:solidFill>
                  <a:prstClr val="black"/>
                </a:solidFill>
              </a:rPr>
              <a:t>olmayıp</a:t>
            </a:r>
            <a:r>
              <a:rPr lang="en-US" sz="2400" dirty="0">
                <a:solidFill>
                  <a:prstClr val="black"/>
                </a:solidFill>
              </a:rPr>
              <a:t> son </a:t>
            </a:r>
            <a:r>
              <a:rPr lang="en-US" sz="2400" dirty="0" err="1">
                <a:solidFill>
                  <a:prstClr val="black"/>
                </a:solidFill>
              </a:rPr>
              <a:t>derece</a:t>
            </a:r>
            <a:r>
              <a:rPr lang="en-US" sz="2400" dirty="0">
                <a:solidFill>
                  <a:prstClr val="black"/>
                </a:solidFill>
              </a:rPr>
              <a:t> </a:t>
            </a:r>
            <a:r>
              <a:rPr lang="en-US" sz="2400" dirty="0" err="1">
                <a:solidFill>
                  <a:prstClr val="black"/>
                </a:solidFill>
              </a:rPr>
              <a:t>karışık</a:t>
            </a:r>
            <a:r>
              <a:rPr lang="en-US" sz="2400" dirty="0">
                <a:solidFill>
                  <a:prstClr val="black"/>
                </a:solidFill>
              </a:rPr>
              <a:t> </a:t>
            </a:r>
            <a:r>
              <a:rPr lang="en-US" sz="2400" dirty="0" err="1">
                <a:solidFill>
                  <a:prstClr val="black"/>
                </a:solidFill>
              </a:rPr>
              <a:t>işlemler</a:t>
            </a:r>
            <a:r>
              <a:rPr lang="en-US" sz="2400" dirty="0">
                <a:solidFill>
                  <a:prstClr val="black"/>
                </a:solidFill>
              </a:rPr>
              <a:t> </a:t>
            </a:r>
            <a:r>
              <a:rPr lang="en-US" sz="2400" dirty="0" err="1">
                <a:solidFill>
                  <a:prstClr val="black"/>
                </a:solidFill>
              </a:rPr>
              <a:t>gerektirir</a:t>
            </a:r>
            <a:r>
              <a:rPr lang="en-US" sz="2400" dirty="0">
                <a:solidFill>
                  <a:prstClr val="black"/>
                </a:solidFill>
              </a:rPr>
              <a:t>. </a:t>
            </a:r>
            <a:endParaRPr lang="tr-TR" sz="2400"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42731663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21972"/>
            <a:ext cx="11281893" cy="6555641"/>
          </a:xfrm>
          <a:prstGeom prst="rect">
            <a:avLst/>
          </a:prstGeom>
          <a:noFill/>
        </p:spPr>
        <p:txBody>
          <a:bodyPr wrap="square" rtlCol="0">
            <a:spAutoFit/>
          </a:bodyPr>
          <a:lstStyle/>
          <a:p>
            <a:pPr algn="just"/>
            <a:r>
              <a:rPr lang="en-US" sz="2800" dirty="0">
                <a:solidFill>
                  <a:prstClr val="black"/>
                </a:solidFill>
              </a:rPr>
              <a:t>PN </a:t>
            </a:r>
            <a:r>
              <a:rPr lang="en-US" sz="2800" dirty="0" err="1">
                <a:solidFill>
                  <a:prstClr val="black"/>
                </a:solidFill>
              </a:rPr>
              <a:t>bağlantısına</a:t>
            </a:r>
            <a:r>
              <a:rPr lang="en-US" sz="2800" dirty="0">
                <a:solidFill>
                  <a:prstClr val="black"/>
                </a:solidFill>
              </a:rPr>
              <a:t> </a:t>
            </a:r>
            <a:r>
              <a:rPr lang="en-US" sz="2800" dirty="0" err="1">
                <a:solidFill>
                  <a:prstClr val="black"/>
                </a:solidFill>
              </a:rPr>
              <a:t>dışarıdan</a:t>
            </a:r>
            <a:r>
              <a:rPr lang="en-US" sz="2800" dirty="0">
                <a:solidFill>
                  <a:prstClr val="black"/>
                </a:solidFill>
              </a:rPr>
              <a:t> </a:t>
            </a:r>
            <a:r>
              <a:rPr lang="en-US" sz="2800" dirty="0" err="1">
                <a:solidFill>
                  <a:prstClr val="black"/>
                </a:solidFill>
              </a:rPr>
              <a:t>hiçbir</a:t>
            </a:r>
            <a:r>
              <a:rPr lang="en-US" sz="2800" dirty="0">
                <a:solidFill>
                  <a:prstClr val="black"/>
                </a:solidFill>
              </a:rPr>
              <a:t> </a:t>
            </a:r>
            <a:r>
              <a:rPr lang="en-US" sz="2800" dirty="0" err="1">
                <a:solidFill>
                  <a:prstClr val="black"/>
                </a:solidFill>
              </a:rPr>
              <a:t>şekilde</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a:t>
            </a:r>
            <a:r>
              <a:rPr lang="en-US" sz="2800" dirty="0">
                <a:solidFill>
                  <a:prstClr val="black"/>
                </a:solidFill>
              </a:rPr>
              <a:t> </a:t>
            </a:r>
            <a:r>
              <a:rPr lang="en-US" sz="2800" dirty="0" err="1">
                <a:solidFill>
                  <a:prstClr val="black"/>
                </a:solidFill>
              </a:rPr>
              <a:t>uygulanmıyorsa</a:t>
            </a:r>
            <a:r>
              <a:rPr lang="en-US" sz="2800" dirty="0">
                <a:solidFill>
                  <a:prstClr val="black"/>
                </a:solidFill>
              </a:rPr>
              <a:t>, </a:t>
            </a:r>
            <a:r>
              <a:rPr lang="en-US" sz="2800" dirty="0" err="1">
                <a:solidFill>
                  <a:prstClr val="black"/>
                </a:solidFill>
              </a:rPr>
              <a:t>bu</a:t>
            </a:r>
            <a:r>
              <a:rPr lang="en-US" sz="2800" dirty="0">
                <a:solidFill>
                  <a:prstClr val="black"/>
                </a:solidFill>
              </a:rPr>
              <a:t> </a:t>
            </a:r>
            <a:r>
              <a:rPr lang="en-US" sz="2800" dirty="0" err="1">
                <a:solidFill>
                  <a:prstClr val="black"/>
                </a:solidFill>
              </a:rPr>
              <a:t>duruma</a:t>
            </a:r>
            <a:r>
              <a:rPr lang="en-US" sz="2800" dirty="0">
                <a:solidFill>
                  <a:prstClr val="black"/>
                </a:solidFill>
              </a:rPr>
              <a:t> </a:t>
            </a:r>
            <a:r>
              <a:rPr lang="en-US" sz="2800" b="1" dirty="0" err="1">
                <a:solidFill>
                  <a:prstClr val="black"/>
                </a:solidFill>
              </a:rPr>
              <a:t>polarmasız</a:t>
            </a:r>
            <a:r>
              <a:rPr lang="en-US" sz="2800" b="1" dirty="0">
                <a:solidFill>
                  <a:prstClr val="black"/>
                </a:solidFill>
              </a:rPr>
              <a:t> PN</a:t>
            </a:r>
            <a:r>
              <a:rPr lang="en-US" sz="2800" dirty="0">
                <a:solidFill>
                  <a:prstClr val="black"/>
                </a:solidFill>
              </a:rPr>
              <a:t> </a:t>
            </a:r>
            <a:r>
              <a:rPr lang="en-US" sz="2800" dirty="0" err="1">
                <a:solidFill>
                  <a:prstClr val="black"/>
                </a:solidFill>
              </a:rPr>
              <a:t>birleşimi</a:t>
            </a:r>
            <a:r>
              <a:rPr lang="en-US" sz="2800" dirty="0">
                <a:solidFill>
                  <a:prstClr val="black"/>
                </a:solidFill>
              </a:rPr>
              <a:t> </a:t>
            </a:r>
            <a:r>
              <a:rPr lang="en-US" sz="2800" dirty="0" err="1">
                <a:solidFill>
                  <a:prstClr val="black"/>
                </a:solidFill>
              </a:rPr>
              <a:t>denir</a:t>
            </a:r>
            <a:r>
              <a:rPr lang="en-US" sz="2800" dirty="0">
                <a:solidFill>
                  <a:prstClr val="black"/>
                </a:solidFill>
              </a:rPr>
              <a:t>. </a:t>
            </a:r>
            <a:endParaRPr lang="tr-TR" sz="2800" dirty="0" smtClean="0">
              <a:solidFill>
                <a:prstClr val="black"/>
              </a:solidFill>
            </a:endParaRPr>
          </a:p>
          <a:p>
            <a:pPr algn="just"/>
            <a:endParaRPr lang="tr-TR" sz="2800" dirty="0" smtClean="0">
              <a:solidFill>
                <a:prstClr val="black"/>
              </a:solidFill>
            </a:endParaRPr>
          </a:p>
          <a:p>
            <a:pPr algn="just"/>
            <a:r>
              <a:rPr lang="en-US" sz="2800" dirty="0" smtClean="0">
                <a:solidFill>
                  <a:prstClr val="black"/>
                </a:solidFill>
              </a:rPr>
              <a:t>PN </a:t>
            </a:r>
            <a:r>
              <a:rPr lang="en-US" sz="2800" dirty="0" err="1">
                <a:solidFill>
                  <a:prstClr val="black"/>
                </a:solidFill>
              </a:rPr>
              <a:t>bağlantısıına</a:t>
            </a:r>
            <a:r>
              <a:rPr lang="en-US" sz="2800" dirty="0">
                <a:solidFill>
                  <a:prstClr val="black"/>
                </a:solidFill>
              </a:rPr>
              <a:t> </a:t>
            </a:r>
            <a:r>
              <a:rPr lang="en-US" sz="2800" dirty="0" err="1">
                <a:solidFill>
                  <a:prstClr val="black"/>
                </a:solidFill>
              </a:rPr>
              <a:t>dışarıdan</a:t>
            </a:r>
            <a:r>
              <a:rPr lang="en-US" sz="2800" dirty="0">
                <a:solidFill>
                  <a:prstClr val="black"/>
                </a:solidFill>
              </a:rPr>
              <a:t> </a:t>
            </a:r>
            <a:r>
              <a:rPr lang="en-US" sz="2800" dirty="0" err="1">
                <a:solidFill>
                  <a:prstClr val="black"/>
                </a:solidFill>
              </a:rPr>
              <a:t>herhengi</a:t>
            </a:r>
            <a:r>
              <a:rPr lang="en-US" sz="2800" dirty="0">
                <a:solidFill>
                  <a:prstClr val="black"/>
                </a:solidFill>
              </a:rPr>
              <a:t> </a:t>
            </a:r>
            <a:r>
              <a:rPr lang="en-US" sz="2800" dirty="0" err="1">
                <a:solidFill>
                  <a:prstClr val="black"/>
                </a:solidFill>
              </a:rPr>
              <a:t>bir</a:t>
            </a:r>
            <a:r>
              <a:rPr lang="en-US" sz="2800" dirty="0">
                <a:solidFill>
                  <a:prstClr val="black"/>
                </a:solidFill>
              </a:rPr>
              <a:t> </a:t>
            </a:r>
            <a:r>
              <a:rPr lang="en-US" sz="2800" dirty="0" err="1">
                <a:solidFill>
                  <a:prstClr val="black"/>
                </a:solidFill>
              </a:rPr>
              <a:t>şekilde</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a:t>
            </a:r>
            <a:r>
              <a:rPr lang="en-US" sz="2800" dirty="0">
                <a:solidFill>
                  <a:prstClr val="black"/>
                </a:solidFill>
              </a:rPr>
              <a:t> </a:t>
            </a:r>
            <a:r>
              <a:rPr lang="en-US" sz="2800" dirty="0" err="1">
                <a:solidFill>
                  <a:prstClr val="black"/>
                </a:solidFill>
              </a:rPr>
              <a:t>uygulanıyorsa</a:t>
            </a:r>
            <a:r>
              <a:rPr lang="en-US" sz="2800" dirty="0">
                <a:solidFill>
                  <a:prstClr val="black"/>
                </a:solidFill>
              </a:rPr>
              <a:t>, PN </a:t>
            </a:r>
            <a:r>
              <a:rPr lang="en-US" sz="2800" dirty="0" err="1">
                <a:solidFill>
                  <a:prstClr val="black"/>
                </a:solidFill>
              </a:rPr>
              <a:t>yapıya</a:t>
            </a:r>
            <a:r>
              <a:rPr lang="en-US" sz="2800" dirty="0">
                <a:solidFill>
                  <a:prstClr val="black"/>
                </a:solidFill>
              </a:rPr>
              <a:t>  </a:t>
            </a:r>
            <a:r>
              <a:rPr lang="en-US" sz="2800" b="1" dirty="0" err="1">
                <a:solidFill>
                  <a:prstClr val="black"/>
                </a:solidFill>
              </a:rPr>
              <a:t>polarmalı</a:t>
            </a:r>
            <a:r>
              <a:rPr lang="en-US" sz="2800" b="1" dirty="0">
                <a:solidFill>
                  <a:prstClr val="black"/>
                </a:solidFill>
              </a:rPr>
              <a:t> PN</a:t>
            </a:r>
            <a:r>
              <a:rPr lang="en-US" sz="2800" dirty="0">
                <a:solidFill>
                  <a:prstClr val="black"/>
                </a:solidFill>
              </a:rPr>
              <a:t> </a:t>
            </a:r>
            <a:r>
              <a:rPr lang="en-US" sz="2800" dirty="0" err="1">
                <a:solidFill>
                  <a:prstClr val="black"/>
                </a:solidFill>
              </a:rPr>
              <a:t>birleşimi</a:t>
            </a:r>
            <a:r>
              <a:rPr lang="en-US" sz="2800" dirty="0">
                <a:solidFill>
                  <a:prstClr val="black"/>
                </a:solidFill>
              </a:rPr>
              <a:t> </a:t>
            </a:r>
            <a:r>
              <a:rPr lang="en-US" sz="2800" dirty="0" err="1">
                <a:solidFill>
                  <a:prstClr val="black"/>
                </a:solidFill>
              </a:rPr>
              <a:t>denir</a:t>
            </a:r>
            <a:r>
              <a:rPr lang="en-US" sz="2800" dirty="0">
                <a:solidFill>
                  <a:prstClr val="black"/>
                </a:solidFill>
              </a:rPr>
              <a:t>. </a:t>
            </a:r>
            <a:r>
              <a:rPr lang="en-US" sz="2800" dirty="0" err="1">
                <a:solidFill>
                  <a:prstClr val="black"/>
                </a:solidFill>
              </a:rPr>
              <a:t>Polarmalı</a:t>
            </a:r>
            <a:r>
              <a:rPr lang="en-US" sz="2800" dirty="0">
                <a:solidFill>
                  <a:prstClr val="black"/>
                </a:solidFill>
              </a:rPr>
              <a:t> PN </a:t>
            </a:r>
            <a:r>
              <a:rPr lang="en-US" sz="2800" dirty="0" err="1">
                <a:solidFill>
                  <a:prstClr val="black"/>
                </a:solidFill>
              </a:rPr>
              <a:t>birleşimleri</a:t>
            </a:r>
            <a:r>
              <a:rPr lang="en-US" sz="2800" dirty="0">
                <a:solidFill>
                  <a:prstClr val="black"/>
                </a:solidFill>
              </a:rPr>
              <a:t> </a:t>
            </a:r>
            <a:r>
              <a:rPr lang="en-US" sz="2800" dirty="0" err="1">
                <a:solidFill>
                  <a:prstClr val="black"/>
                </a:solidFill>
              </a:rPr>
              <a:t>ise</a:t>
            </a:r>
            <a:r>
              <a:rPr lang="en-US" sz="2800" dirty="0">
                <a:solidFill>
                  <a:prstClr val="black"/>
                </a:solidFill>
              </a:rPr>
              <a:t> </a:t>
            </a:r>
            <a:r>
              <a:rPr lang="en-US" sz="2800" dirty="0" err="1">
                <a:solidFill>
                  <a:prstClr val="black"/>
                </a:solidFill>
              </a:rPr>
              <a:t>uygulanan</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kaynağının</a:t>
            </a:r>
            <a:r>
              <a:rPr lang="en-US" sz="2800" dirty="0">
                <a:solidFill>
                  <a:prstClr val="black"/>
                </a:solidFill>
              </a:rPr>
              <a:t> terminal </a:t>
            </a:r>
            <a:r>
              <a:rPr lang="en-US" sz="2800" dirty="0" err="1">
                <a:solidFill>
                  <a:prstClr val="black"/>
                </a:solidFill>
              </a:rPr>
              <a:t>bağlantısına</a:t>
            </a:r>
            <a:r>
              <a:rPr lang="en-US" sz="2800" dirty="0">
                <a:solidFill>
                  <a:prstClr val="black"/>
                </a:solidFill>
              </a:rPr>
              <a:t> gore </a:t>
            </a:r>
            <a:r>
              <a:rPr lang="en-US" sz="2800" dirty="0" err="1">
                <a:solidFill>
                  <a:prstClr val="black"/>
                </a:solidFill>
              </a:rPr>
              <a:t>kendi</a:t>
            </a:r>
            <a:r>
              <a:rPr lang="en-US" sz="2800" dirty="0">
                <a:solidFill>
                  <a:prstClr val="black"/>
                </a:solidFill>
              </a:rPr>
              <a:t> </a:t>
            </a:r>
            <a:r>
              <a:rPr lang="en-US" sz="2800" dirty="0" err="1">
                <a:solidFill>
                  <a:prstClr val="black"/>
                </a:solidFill>
              </a:rPr>
              <a:t>içlerinde</a:t>
            </a:r>
            <a:r>
              <a:rPr lang="en-US" sz="2800" dirty="0">
                <a:solidFill>
                  <a:prstClr val="black"/>
                </a:solidFill>
              </a:rPr>
              <a:t> </a:t>
            </a:r>
            <a:r>
              <a:rPr lang="en-US" sz="2800" dirty="0" err="1">
                <a:solidFill>
                  <a:prstClr val="black"/>
                </a:solidFill>
              </a:rPr>
              <a:t>iki</a:t>
            </a:r>
            <a:r>
              <a:rPr lang="en-US" sz="2800" dirty="0">
                <a:solidFill>
                  <a:prstClr val="black"/>
                </a:solidFill>
              </a:rPr>
              <a:t> </a:t>
            </a:r>
            <a:r>
              <a:rPr lang="en-US" sz="2800" dirty="0" err="1">
                <a:solidFill>
                  <a:prstClr val="black"/>
                </a:solidFill>
              </a:rPr>
              <a:t>kısıma</a:t>
            </a:r>
            <a:r>
              <a:rPr lang="en-US" sz="2800" dirty="0">
                <a:solidFill>
                  <a:prstClr val="black"/>
                </a:solidFill>
              </a:rPr>
              <a:t> </a:t>
            </a:r>
            <a:r>
              <a:rPr lang="en-US" sz="2800" dirty="0" err="1">
                <a:solidFill>
                  <a:prstClr val="black"/>
                </a:solidFill>
              </a:rPr>
              <a:t>ayrılırlar</a:t>
            </a:r>
            <a:r>
              <a:rPr lang="en-US" sz="2800" dirty="0">
                <a:solidFill>
                  <a:prstClr val="black"/>
                </a:solidFill>
              </a:rPr>
              <a:t>. </a:t>
            </a:r>
            <a:endParaRPr lang="tr-TR" sz="2800" dirty="0" smtClean="0">
              <a:solidFill>
                <a:prstClr val="black"/>
              </a:solidFill>
            </a:endParaRPr>
          </a:p>
          <a:p>
            <a:pPr algn="just"/>
            <a:endParaRPr lang="tr-TR" sz="2800" dirty="0">
              <a:solidFill>
                <a:prstClr val="black"/>
              </a:solidFill>
            </a:endParaRPr>
          </a:p>
          <a:p>
            <a:pPr algn="just"/>
            <a:r>
              <a:rPr lang="en-US" sz="2800" dirty="0" err="1" smtClean="0">
                <a:solidFill>
                  <a:prstClr val="black"/>
                </a:solidFill>
              </a:rPr>
              <a:t>Polarmalı</a:t>
            </a:r>
            <a:r>
              <a:rPr lang="en-US" sz="2800" dirty="0" smtClean="0">
                <a:solidFill>
                  <a:prstClr val="black"/>
                </a:solidFill>
              </a:rPr>
              <a:t> </a:t>
            </a:r>
            <a:r>
              <a:rPr lang="en-US" sz="2800" dirty="0">
                <a:solidFill>
                  <a:prstClr val="black"/>
                </a:solidFill>
              </a:rPr>
              <a:t>PN </a:t>
            </a:r>
            <a:r>
              <a:rPr lang="en-US" sz="2800" dirty="0" err="1">
                <a:solidFill>
                  <a:prstClr val="black"/>
                </a:solidFill>
              </a:rPr>
              <a:t>yapının</a:t>
            </a:r>
            <a:r>
              <a:rPr lang="en-US" sz="2800" dirty="0">
                <a:solidFill>
                  <a:prstClr val="black"/>
                </a:solidFill>
              </a:rPr>
              <a:t> </a:t>
            </a:r>
            <a:r>
              <a:rPr lang="en-US" sz="2800" dirty="0" err="1">
                <a:solidFill>
                  <a:prstClr val="black"/>
                </a:solidFill>
              </a:rPr>
              <a:t>iletken</a:t>
            </a:r>
            <a:r>
              <a:rPr lang="en-US" sz="2800" dirty="0">
                <a:solidFill>
                  <a:prstClr val="black"/>
                </a:solidFill>
              </a:rPr>
              <a:t> </a:t>
            </a:r>
            <a:r>
              <a:rPr lang="en-US" sz="2800" dirty="0" err="1">
                <a:solidFill>
                  <a:prstClr val="black"/>
                </a:solidFill>
              </a:rPr>
              <a:t>olma</a:t>
            </a:r>
            <a:r>
              <a:rPr lang="en-US" sz="2800" dirty="0">
                <a:solidFill>
                  <a:prstClr val="black"/>
                </a:solidFill>
              </a:rPr>
              <a:t> </a:t>
            </a:r>
            <a:r>
              <a:rPr lang="en-US" sz="2800" dirty="0" err="1">
                <a:solidFill>
                  <a:prstClr val="black"/>
                </a:solidFill>
              </a:rPr>
              <a:t>durumuna</a:t>
            </a:r>
            <a:r>
              <a:rPr lang="en-US" sz="2800" b="1" dirty="0">
                <a:solidFill>
                  <a:prstClr val="black"/>
                </a:solidFill>
              </a:rPr>
              <a:t>, </a:t>
            </a:r>
            <a:r>
              <a:rPr lang="en-US" sz="2800" b="1" dirty="0" err="1">
                <a:solidFill>
                  <a:prstClr val="black"/>
                </a:solidFill>
              </a:rPr>
              <a:t>doğru</a:t>
            </a:r>
            <a:r>
              <a:rPr lang="en-US" sz="2800" b="1" dirty="0">
                <a:solidFill>
                  <a:prstClr val="black"/>
                </a:solidFill>
              </a:rPr>
              <a:t> </a:t>
            </a:r>
            <a:r>
              <a:rPr lang="en-US" sz="2800" b="1" dirty="0" err="1">
                <a:solidFill>
                  <a:prstClr val="black"/>
                </a:solidFill>
              </a:rPr>
              <a:t>polarma</a:t>
            </a:r>
            <a:r>
              <a:rPr lang="en-US" sz="2800" dirty="0">
                <a:solidFill>
                  <a:prstClr val="black"/>
                </a:solidFill>
              </a:rPr>
              <a:t> </a:t>
            </a:r>
            <a:r>
              <a:rPr lang="en-US" sz="2800" dirty="0" err="1">
                <a:solidFill>
                  <a:prstClr val="black"/>
                </a:solidFill>
              </a:rPr>
              <a:t>denir</a:t>
            </a:r>
            <a:r>
              <a:rPr lang="en-US" sz="2800" dirty="0">
                <a:solidFill>
                  <a:prstClr val="black"/>
                </a:solidFill>
              </a:rPr>
              <a:t>. </a:t>
            </a:r>
            <a:endParaRPr lang="tr-TR" sz="2800" dirty="0" smtClean="0">
              <a:solidFill>
                <a:prstClr val="black"/>
              </a:solidFill>
            </a:endParaRPr>
          </a:p>
          <a:p>
            <a:pPr algn="just"/>
            <a:endParaRPr lang="tr-TR" sz="2800" dirty="0">
              <a:solidFill>
                <a:prstClr val="black"/>
              </a:solidFill>
            </a:endParaRPr>
          </a:p>
          <a:p>
            <a:pPr algn="just"/>
            <a:r>
              <a:rPr lang="en-US" sz="2800" dirty="0" smtClean="0">
                <a:solidFill>
                  <a:prstClr val="black"/>
                </a:solidFill>
              </a:rPr>
              <a:t>Bu </a:t>
            </a:r>
            <a:r>
              <a:rPr lang="en-US" sz="2800" dirty="0" err="1">
                <a:solidFill>
                  <a:prstClr val="black"/>
                </a:solidFill>
              </a:rPr>
              <a:t>durumda</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içerisinden</a:t>
            </a:r>
            <a:r>
              <a:rPr lang="en-US" sz="2800" dirty="0">
                <a:solidFill>
                  <a:prstClr val="black"/>
                </a:solidFill>
              </a:rPr>
              <a:t> </a:t>
            </a:r>
            <a:r>
              <a:rPr lang="en-US" sz="2800" dirty="0" err="1">
                <a:solidFill>
                  <a:prstClr val="black"/>
                </a:solidFill>
              </a:rPr>
              <a:t>akım</a:t>
            </a:r>
            <a:r>
              <a:rPr lang="en-US" sz="2800" dirty="0">
                <a:solidFill>
                  <a:prstClr val="black"/>
                </a:solidFill>
              </a:rPr>
              <a:t> </a:t>
            </a:r>
            <a:r>
              <a:rPr lang="en-US" sz="2800" dirty="0" err="1">
                <a:solidFill>
                  <a:prstClr val="black"/>
                </a:solidFill>
              </a:rPr>
              <a:t>akmaktadır</a:t>
            </a:r>
            <a:r>
              <a:rPr lang="en-US" sz="2800" dirty="0">
                <a:solidFill>
                  <a:prstClr val="black"/>
                </a:solidFill>
              </a:rPr>
              <a:t>. </a:t>
            </a:r>
            <a:r>
              <a:rPr lang="en-US" sz="2800" dirty="0" err="1">
                <a:solidFill>
                  <a:prstClr val="black"/>
                </a:solidFill>
              </a:rPr>
              <a:t>Polarmalı</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yalıtkan</a:t>
            </a:r>
            <a:r>
              <a:rPr lang="en-US" sz="2800" dirty="0">
                <a:solidFill>
                  <a:prstClr val="black"/>
                </a:solidFill>
              </a:rPr>
              <a:t>  </a:t>
            </a:r>
            <a:r>
              <a:rPr lang="en-US" sz="2800" dirty="0" err="1">
                <a:solidFill>
                  <a:prstClr val="black"/>
                </a:solidFill>
              </a:rPr>
              <a:t>olma</a:t>
            </a:r>
            <a:r>
              <a:rPr lang="en-US" sz="2800" dirty="0">
                <a:solidFill>
                  <a:prstClr val="black"/>
                </a:solidFill>
              </a:rPr>
              <a:t> </a:t>
            </a:r>
            <a:r>
              <a:rPr lang="en-US" sz="2800" dirty="0" err="1">
                <a:solidFill>
                  <a:prstClr val="black"/>
                </a:solidFill>
              </a:rPr>
              <a:t>durumuna</a:t>
            </a:r>
            <a:r>
              <a:rPr lang="en-US" sz="2800" dirty="0">
                <a:solidFill>
                  <a:prstClr val="black"/>
                </a:solidFill>
              </a:rPr>
              <a:t>, </a:t>
            </a:r>
            <a:r>
              <a:rPr lang="en-US" sz="2800" dirty="0" err="1">
                <a:solidFill>
                  <a:prstClr val="black"/>
                </a:solidFill>
              </a:rPr>
              <a:t>başka</a:t>
            </a:r>
            <a:r>
              <a:rPr lang="en-US" sz="2800" dirty="0">
                <a:solidFill>
                  <a:prstClr val="black"/>
                </a:solidFill>
              </a:rPr>
              <a:t> </a:t>
            </a:r>
            <a:r>
              <a:rPr lang="en-US" sz="2800" dirty="0" err="1">
                <a:solidFill>
                  <a:prstClr val="black"/>
                </a:solidFill>
              </a:rPr>
              <a:t>bir</a:t>
            </a:r>
            <a:r>
              <a:rPr lang="en-US" sz="2800" dirty="0">
                <a:solidFill>
                  <a:prstClr val="black"/>
                </a:solidFill>
              </a:rPr>
              <a:t> </a:t>
            </a:r>
            <a:r>
              <a:rPr lang="en-US" sz="2800" dirty="0" err="1">
                <a:solidFill>
                  <a:prstClr val="black"/>
                </a:solidFill>
              </a:rPr>
              <a:t>deyişle</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içerisinden</a:t>
            </a:r>
            <a:r>
              <a:rPr lang="en-US" sz="2800" dirty="0">
                <a:solidFill>
                  <a:prstClr val="black"/>
                </a:solidFill>
              </a:rPr>
              <a:t> </a:t>
            </a:r>
            <a:r>
              <a:rPr lang="en-US" sz="2800" dirty="0" err="1">
                <a:solidFill>
                  <a:prstClr val="black"/>
                </a:solidFill>
              </a:rPr>
              <a:t>akım</a:t>
            </a:r>
            <a:r>
              <a:rPr lang="en-US" sz="2800" dirty="0">
                <a:solidFill>
                  <a:prstClr val="black"/>
                </a:solidFill>
              </a:rPr>
              <a:t> </a:t>
            </a:r>
            <a:r>
              <a:rPr lang="en-US" sz="2800" dirty="0" err="1">
                <a:solidFill>
                  <a:prstClr val="black"/>
                </a:solidFill>
              </a:rPr>
              <a:t>akmama</a:t>
            </a:r>
            <a:r>
              <a:rPr lang="en-US" sz="2800" dirty="0">
                <a:solidFill>
                  <a:prstClr val="black"/>
                </a:solidFill>
              </a:rPr>
              <a:t> </a:t>
            </a:r>
            <a:r>
              <a:rPr lang="en-US" sz="2800" dirty="0" err="1">
                <a:solidFill>
                  <a:prstClr val="black"/>
                </a:solidFill>
              </a:rPr>
              <a:t>durumuna</a:t>
            </a:r>
            <a:r>
              <a:rPr lang="en-US" sz="2800" dirty="0">
                <a:solidFill>
                  <a:prstClr val="black"/>
                </a:solidFill>
              </a:rPr>
              <a:t>, </a:t>
            </a:r>
            <a:r>
              <a:rPr lang="en-US" sz="2800" b="1" dirty="0" err="1">
                <a:solidFill>
                  <a:prstClr val="black"/>
                </a:solidFill>
              </a:rPr>
              <a:t>ters</a:t>
            </a:r>
            <a:r>
              <a:rPr lang="en-US" sz="2800" b="1" dirty="0">
                <a:solidFill>
                  <a:prstClr val="black"/>
                </a:solidFill>
              </a:rPr>
              <a:t> </a:t>
            </a:r>
            <a:r>
              <a:rPr lang="en-US" sz="2800" b="1" dirty="0" err="1">
                <a:solidFill>
                  <a:prstClr val="black"/>
                </a:solidFill>
              </a:rPr>
              <a:t>polarma</a:t>
            </a:r>
            <a:r>
              <a:rPr lang="en-US" sz="2800" dirty="0">
                <a:solidFill>
                  <a:prstClr val="black"/>
                </a:solidFill>
              </a:rPr>
              <a:t> </a:t>
            </a:r>
            <a:r>
              <a:rPr lang="en-US" sz="2800" dirty="0" err="1">
                <a:solidFill>
                  <a:prstClr val="black"/>
                </a:solidFill>
              </a:rPr>
              <a:t>denir</a:t>
            </a:r>
            <a:r>
              <a:rPr lang="en-US" sz="2800" dirty="0">
                <a:solidFill>
                  <a:prstClr val="black"/>
                </a:solidFill>
              </a:rPr>
              <a:t>. Bu </a:t>
            </a:r>
            <a:r>
              <a:rPr lang="en-US" sz="2800" dirty="0" err="1">
                <a:solidFill>
                  <a:prstClr val="black"/>
                </a:solidFill>
              </a:rPr>
              <a:t>kısa</a:t>
            </a:r>
            <a:r>
              <a:rPr lang="en-US" sz="2800" dirty="0">
                <a:solidFill>
                  <a:prstClr val="black"/>
                </a:solidFill>
              </a:rPr>
              <a:t> </a:t>
            </a:r>
            <a:r>
              <a:rPr lang="en-US" sz="2800" dirty="0" err="1">
                <a:solidFill>
                  <a:prstClr val="black"/>
                </a:solidFill>
              </a:rPr>
              <a:t>bilgilerden</a:t>
            </a:r>
            <a:r>
              <a:rPr lang="en-US" sz="2800" dirty="0">
                <a:solidFill>
                  <a:prstClr val="black"/>
                </a:solidFill>
              </a:rPr>
              <a:t> </a:t>
            </a:r>
            <a:r>
              <a:rPr lang="en-US" sz="2800" dirty="0" err="1">
                <a:solidFill>
                  <a:prstClr val="black"/>
                </a:solidFill>
              </a:rPr>
              <a:t>sonra</a:t>
            </a:r>
            <a:r>
              <a:rPr lang="en-US" sz="2800" dirty="0">
                <a:solidFill>
                  <a:prstClr val="black"/>
                </a:solidFill>
              </a:rPr>
              <a:t> </a:t>
            </a:r>
            <a:r>
              <a:rPr lang="en-US" sz="2800" dirty="0" err="1">
                <a:solidFill>
                  <a:prstClr val="black"/>
                </a:solidFill>
              </a:rPr>
              <a:t>şimdi</a:t>
            </a:r>
            <a:r>
              <a:rPr lang="en-US" sz="2800" dirty="0">
                <a:solidFill>
                  <a:prstClr val="black"/>
                </a:solidFill>
              </a:rPr>
              <a:t> </a:t>
            </a:r>
            <a:r>
              <a:rPr lang="en-US" sz="2800" dirty="0" err="1">
                <a:solidFill>
                  <a:prstClr val="black"/>
                </a:solidFill>
              </a:rPr>
              <a:t>sırası</a:t>
            </a:r>
            <a:r>
              <a:rPr lang="en-US" sz="2800" dirty="0">
                <a:solidFill>
                  <a:prstClr val="black"/>
                </a:solidFill>
              </a:rPr>
              <a:t> </a:t>
            </a:r>
            <a:r>
              <a:rPr lang="en-US" sz="2800" dirty="0" err="1">
                <a:solidFill>
                  <a:prstClr val="black"/>
                </a:solidFill>
              </a:rPr>
              <a:t>ile</a:t>
            </a:r>
            <a:r>
              <a:rPr lang="en-US" sz="2800" dirty="0">
                <a:solidFill>
                  <a:prstClr val="black"/>
                </a:solidFill>
              </a:rPr>
              <a:t> </a:t>
            </a:r>
            <a:r>
              <a:rPr lang="en-US" sz="2800" dirty="0" err="1">
                <a:solidFill>
                  <a:prstClr val="black"/>
                </a:solidFill>
              </a:rPr>
              <a:t>bu</a:t>
            </a:r>
            <a:r>
              <a:rPr lang="en-US" sz="2800" dirty="0">
                <a:solidFill>
                  <a:prstClr val="black"/>
                </a:solidFill>
              </a:rPr>
              <a:t> </a:t>
            </a:r>
            <a:r>
              <a:rPr lang="en-US" sz="2800" dirty="0" err="1">
                <a:solidFill>
                  <a:prstClr val="black"/>
                </a:solidFill>
              </a:rPr>
              <a:t>konuları</a:t>
            </a:r>
            <a:r>
              <a:rPr lang="en-US" sz="2800" dirty="0">
                <a:solidFill>
                  <a:prstClr val="black"/>
                </a:solidFill>
              </a:rPr>
              <a:t> </a:t>
            </a:r>
            <a:r>
              <a:rPr lang="en-US" sz="2800" dirty="0" err="1">
                <a:solidFill>
                  <a:prstClr val="black"/>
                </a:solidFill>
              </a:rPr>
              <a:t>incelemeye</a:t>
            </a:r>
            <a:r>
              <a:rPr lang="en-US" sz="2800" dirty="0">
                <a:solidFill>
                  <a:prstClr val="black"/>
                </a:solidFill>
              </a:rPr>
              <a:t> </a:t>
            </a:r>
            <a:r>
              <a:rPr lang="en-US" sz="2800" dirty="0" err="1">
                <a:solidFill>
                  <a:prstClr val="black"/>
                </a:solidFill>
              </a:rPr>
              <a:t>çalışalım</a:t>
            </a:r>
            <a:r>
              <a:rPr lang="en-US" sz="2800" dirty="0">
                <a:solidFill>
                  <a:prstClr val="black"/>
                </a:solidFill>
              </a:rPr>
              <a:t>.</a:t>
            </a:r>
            <a:endParaRPr lang="tr-TR" sz="2800" dirty="0">
              <a:solidFill>
                <a:prstClr val="black"/>
              </a:solidFill>
            </a:endParaRPr>
          </a:p>
          <a:p>
            <a:pPr algn="just"/>
            <a:endParaRPr lang="tr-TR" sz="2800" dirty="0">
              <a:solidFill>
                <a:prstClr val="black"/>
              </a:solidFill>
            </a:endParaRPr>
          </a:p>
        </p:txBody>
      </p:sp>
    </p:spTree>
    <p:extLst>
      <p:ext uri="{BB962C8B-B14F-4D97-AF65-F5344CB8AC3E}">
        <p14:creationId xmlns:p14="http://schemas.microsoft.com/office/powerpoint/2010/main" val="4233173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518" y="231820"/>
            <a:ext cx="6490952" cy="738664"/>
          </a:xfrm>
          <a:prstGeom prst="rect">
            <a:avLst/>
          </a:prstGeom>
          <a:noFill/>
        </p:spPr>
        <p:txBody>
          <a:bodyPr wrap="square" rtlCol="0">
            <a:spAutoFit/>
          </a:bodyPr>
          <a:lstStyle/>
          <a:p>
            <a:r>
              <a:rPr lang="en-US" sz="2400" b="1" dirty="0" err="1">
                <a:solidFill>
                  <a:prstClr val="black"/>
                </a:solidFill>
              </a:rPr>
              <a:t>Polarmasız</a:t>
            </a:r>
            <a:r>
              <a:rPr lang="en-US" sz="2400" b="1" dirty="0">
                <a:solidFill>
                  <a:prstClr val="black"/>
                </a:solidFill>
              </a:rPr>
              <a:t> PN </a:t>
            </a:r>
            <a:r>
              <a:rPr lang="en-US" sz="2400" b="1" dirty="0" err="1">
                <a:solidFill>
                  <a:prstClr val="black"/>
                </a:solidFill>
              </a:rPr>
              <a:t>Bağlantısı</a:t>
            </a:r>
            <a:endParaRPr lang="tr-TR" sz="2400" dirty="0">
              <a:solidFill>
                <a:prstClr val="black"/>
              </a:solidFill>
            </a:endParaRPr>
          </a:p>
          <a:p>
            <a:endParaRPr lang="tr-TR" dirty="0">
              <a:solidFill>
                <a:prstClr val="black"/>
              </a:solidFill>
            </a:endParaRPr>
          </a:p>
        </p:txBody>
      </p:sp>
      <p:sp>
        <p:nvSpPr>
          <p:cNvPr id="3" name="TextBox 2"/>
          <p:cNvSpPr txBox="1"/>
          <p:nvPr/>
        </p:nvSpPr>
        <p:spPr>
          <a:xfrm>
            <a:off x="476518" y="721217"/>
            <a:ext cx="10985679" cy="1292662"/>
          </a:xfrm>
          <a:prstGeom prst="rect">
            <a:avLst/>
          </a:prstGeom>
          <a:noFill/>
        </p:spPr>
        <p:txBody>
          <a:bodyPr wrap="square" rtlCol="0">
            <a:spAutoFit/>
          </a:bodyPr>
          <a:lstStyle/>
          <a:p>
            <a:r>
              <a:rPr lang="en-US" sz="2000" dirty="0" err="1">
                <a:solidFill>
                  <a:prstClr val="black"/>
                </a:solidFill>
              </a:rPr>
              <a:t>İçerisinde</a:t>
            </a:r>
            <a:r>
              <a:rPr lang="en-US" sz="2000" dirty="0">
                <a:solidFill>
                  <a:prstClr val="black"/>
                </a:solidFill>
              </a:rPr>
              <a:t> </a:t>
            </a:r>
            <a:r>
              <a:rPr lang="en-US" sz="2000" dirty="0" err="1">
                <a:solidFill>
                  <a:prstClr val="black"/>
                </a:solidFill>
              </a:rPr>
              <a:t>fazla</a:t>
            </a:r>
            <a:r>
              <a:rPr lang="en-US" sz="2000" dirty="0">
                <a:solidFill>
                  <a:prstClr val="black"/>
                </a:solidFill>
              </a:rPr>
              <a:t> </a:t>
            </a:r>
            <a:r>
              <a:rPr lang="en-US" sz="2000" dirty="0" err="1">
                <a:solidFill>
                  <a:prstClr val="black"/>
                </a:solidFill>
              </a:rPr>
              <a:t>sayıda</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elektronları</a:t>
            </a:r>
            <a:r>
              <a:rPr lang="en-US" sz="2000" dirty="0">
                <a:solidFill>
                  <a:prstClr val="black"/>
                </a:solidFill>
              </a:rPr>
              <a:t> </a:t>
            </a:r>
            <a:r>
              <a:rPr lang="en-US" sz="2000" dirty="0" err="1">
                <a:solidFill>
                  <a:prstClr val="black"/>
                </a:solidFill>
              </a:rPr>
              <a:t>olan</a:t>
            </a:r>
            <a:r>
              <a:rPr lang="en-US" sz="2000" dirty="0">
                <a:solidFill>
                  <a:prstClr val="black"/>
                </a:solidFill>
              </a:rPr>
              <a:t> N-tipi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içerisinde</a:t>
            </a:r>
            <a:r>
              <a:rPr lang="en-US" sz="2000" dirty="0">
                <a:solidFill>
                  <a:prstClr val="black"/>
                </a:solidFill>
              </a:rPr>
              <a:t> </a:t>
            </a:r>
            <a:r>
              <a:rPr lang="en-US" sz="2000" dirty="0" err="1">
                <a:solidFill>
                  <a:prstClr val="black"/>
                </a:solidFill>
              </a:rPr>
              <a:t>fazla</a:t>
            </a:r>
            <a:r>
              <a:rPr lang="en-US" sz="2000" dirty="0">
                <a:solidFill>
                  <a:prstClr val="black"/>
                </a:solidFill>
              </a:rPr>
              <a:t> </a:t>
            </a:r>
            <a:r>
              <a:rPr lang="en-US" sz="2000" dirty="0" err="1">
                <a:solidFill>
                  <a:prstClr val="black"/>
                </a:solidFill>
              </a:rPr>
              <a:t>sayıda</a:t>
            </a:r>
            <a:r>
              <a:rPr lang="en-US" sz="2000" dirty="0">
                <a:solidFill>
                  <a:prstClr val="black"/>
                </a:solidFill>
              </a:rPr>
              <a:t> </a:t>
            </a:r>
            <a:r>
              <a:rPr lang="en-US" sz="2000" dirty="0" err="1">
                <a:solidFill>
                  <a:prstClr val="black"/>
                </a:solidFill>
              </a:rPr>
              <a:t>oyuk</a:t>
            </a:r>
            <a:r>
              <a:rPr lang="en-US" sz="2000" dirty="0">
                <a:solidFill>
                  <a:prstClr val="black"/>
                </a:solidFill>
              </a:rPr>
              <a:t> </a:t>
            </a:r>
            <a:r>
              <a:rPr lang="en-US" sz="2000" dirty="0" err="1">
                <a:solidFill>
                  <a:prstClr val="black"/>
                </a:solidFill>
              </a:rPr>
              <a:t>olan</a:t>
            </a:r>
            <a:r>
              <a:rPr lang="en-US" sz="2000" dirty="0">
                <a:solidFill>
                  <a:prstClr val="black"/>
                </a:solidFill>
              </a:rPr>
              <a:t> P-tipi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a:t>
            </a:r>
            <a:r>
              <a:rPr lang="en-US" sz="2000" dirty="0" err="1">
                <a:solidFill>
                  <a:prstClr val="black"/>
                </a:solidFill>
              </a:rPr>
              <a:t>birleştirilmesi</a:t>
            </a:r>
            <a:r>
              <a:rPr lang="en-US" sz="2000" dirty="0">
                <a:solidFill>
                  <a:prstClr val="black"/>
                </a:solidFill>
              </a:rPr>
              <a:t> </a:t>
            </a:r>
            <a:r>
              <a:rPr lang="en-US" sz="2000" dirty="0" err="1">
                <a:solidFill>
                  <a:prstClr val="black"/>
                </a:solidFill>
              </a:rPr>
              <a:t>Şekil</a:t>
            </a:r>
            <a:r>
              <a:rPr lang="en-US" sz="2000" dirty="0">
                <a:solidFill>
                  <a:prstClr val="black"/>
                </a:solidFill>
              </a:rPr>
              <a:t> 1.14 de </a:t>
            </a:r>
            <a:r>
              <a:rPr lang="en-US" sz="2000" dirty="0" err="1">
                <a:solidFill>
                  <a:prstClr val="black"/>
                </a:solidFill>
              </a:rPr>
              <a:t>gösterilmektedir</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bağlantılı</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a:t>
            </a:r>
            <a:r>
              <a:rPr lang="en-US" sz="2000" dirty="0" err="1">
                <a:solidFill>
                  <a:prstClr val="black"/>
                </a:solidFill>
              </a:rPr>
              <a:t>birleşme</a:t>
            </a:r>
            <a:r>
              <a:rPr lang="en-US" sz="2000" dirty="0">
                <a:solidFill>
                  <a:prstClr val="black"/>
                </a:solidFill>
              </a:rPr>
              <a:t> </a:t>
            </a:r>
            <a:r>
              <a:rPr lang="en-US" sz="2000" dirty="0" err="1">
                <a:solidFill>
                  <a:prstClr val="black"/>
                </a:solidFill>
              </a:rPr>
              <a:t>yüzeyinde</a:t>
            </a:r>
            <a:r>
              <a:rPr lang="en-US" sz="2000" dirty="0">
                <a:solidFill>
                  <a:prstClr val="black"/>
                </a:solidFill>
              </a:rPr>
              <a:t> ilk </a:t>
            </a:r>
            <a:r>
              <a:rPr lang="en-US" sz="2000" dirty="0" err="1">
                <a:solidFill>
                  <a:prstClr val="black"/>
                </a:solidFill>
              </a:rPr>
              <a:t>anda</a:t>
            </a:r>
            <a:r>
              <a:rPr lang="en-US" sz="2000" dirty="0">
                <a:solidFill>
                  <a:prstClr val="black"/>
                </a:solidFill>
              </a:rPr>
              <a:t> </a:t>
            </a:r>
            <a:r>
              <a:rPr lang="en-US" sz="2000" dirty="0" err="1">
                <a:solidFill>
                  <a:prstClr val="black"/>
                </a:solidFill>
              </a:rPr>
              <a:t>aşağıdaki</a:t>
            </a:r>
            <a:r>
              <a:rPr lang="en-US" sz="2000" dirty="0">
                <a:solidFill>
                  <a:prstClr val="black"/>
                </a:solidFill>
              </a:rPr>
              <a:t> </a:t>
            </a:r>
            <a:r>
              <a:rPr lang="en-US" sz="2000" dirty="0" err="1">
                <a:solidFill>
                  <a:prstClr val="black"/>
                </a:solidFill>
              </a:rPr>
              <a:t>şekillerde</a:t>
            </a:r>
            <a:r>
              <a:rPr lang="en-US" sz="2000" dirty="0">
                <a:solidFill>
                  <a:prstClr val="black"/>
                </a:solidFill>
              </a:rPr>
              <a:t> </a:t>
            </a:r>
            <a:r>
              <a:rPr lang="en-US" sz="2000" dirty="0" err="1">
                <a:solidFill>
                  <a:prstClr val="black"/>
                </a:solidFill>
              </a:rPr>
              <a:t>gösterilen</a:t>
            </a:r>
            <a:r>
              <a:rPr lang="en-US" sz="2000" dirty="0">
                <a:solidFill>
                  <a:prstClr val="black"/>
                </a:solidFill>
              </a:rPr>
              <a:t> </a:t>
            </a:r>
            <a:r>
              <a:rPr lang="en-US" sz="2000" dirty="0" err="1">
                <a:solidFill>
                  <a:prstClr val="black"/>
                </a:solidFill>
              </a:rPr>
              <a:t>olaylar</a:t>
            </a:r>
            <a:r>
              <a:rPr lang="en-US" sz="2000" dirty="0">
                <a:solidFill>
                  <a:prstClr val="black"/>
                </a:solidFill>
              </a:rPr>
              <a:t> </a:t>
            </a:r>
            <a:r>
              <a:rPr lang="en-US" sz="2000" dirty="0" err="1">
                <a:solidFill>
                  <a:prstClr val="black"/>
                </a:solidFill>
              </a:rPr>
              <a:t>olur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2" y="1888739"/>
            <a:ext cx="5890895" cy="2774136"/>
          </a:xfrm>
          <a:prstGeom prst="rect">
            <a:avLst/>
          </a:prstGeom>
        </p:spPr>
      </p:pic>
      <p:sp>
        <p:nvSpPr>
          <p:cNvPr id="5" name="TextBox 4"/>
          <p:cNvSpPr txBox="1"/>
          <p:nvPr/>
        </p:nvSpPr>
        <p:spPr>
          <a:xfrm>
            <a:off x="4993188" y="4662875"/>
            <a:ext cx="5100034"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1.14 </a:t>
            </a:r>
            <a:r>
              <a:rPr lang="en-US" dirty="0" err="1">
                <a:solidFill>
                  <a:prstClr val="black"/>
                </a:solidFill>
              </a:rPr>
              <a:t>Polarmasız</a:t>
            </a:r>
            <a:r>
              <a:rPr lang="en-US" dirty="0">
                <a:solidFill>
                  <a:prstClr val="black"/>
                </a:solidFill>
              </a:rPr>
              <a:t> </a:t>
            </a:r>
            <a:r>
              <a:rPr lang="en-US" b="1" dirty="0">
                <a:solidFill>
                  <a:prstClr val="black"/>
                </a:solidFill>
              </a:rPr>
              <a:t>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4456321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44699"/>
            <a:ext cx="11397803" cy="2523768"/>
          </a:xfrm>
          <a:prstGeom prst="rect">
            <a:avLst/>
          </a:prstGeom>
          <a:noFill/>
        </p:spPr>
        <p:txBody>
          <a:bodyPr wrap="square" rtlCol="0">
            <a:spAutoFit/>
          </a:bodyPr>
          <a:lstStyle/>
          <a:p>
            <a:pPr algn="just"/>
            <a:r>
              <a:rPr lang="en-US" sz="2000" b="1" dirty="0">
                <a:solidFill>
                  <a:prstClr val="black"/>
                </a:solidFill>
              </a:rPr>
              <a:t>P</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iletkenler</a:t>
            </a:r>
            <a:r>
              <a:rPr lang="en-US" sz="2000" dirty="0">
                <a:solidFill>
                  <a:prstClr val="black"/>
                </a:solidFill>
              </a:rPr>
              <a:t> </a:t>
            </a:r>
            <a:r>
              <a:rPr lang="en-US" sz="2000" dirty="0" err="1">
                <a:solidFill>
                  <a:prstClr val="black"/>
                </a:solidFill>
              </a:rPr>
              <a:t>arasında</a:t>
            </a:r>
            <a:r>
              <a:rPr lang="en-US" sz="2000" dirty="0">
                <a:solidFill>
                  <a:prstClr val="black"/>
                </a:solidFill>
              </a:rPr>
              <a:t> </a:t>
            </a:r>
            <a:r>
              <a:rPr lang="en-US" sz="2000" dirty="0" err="1">
                <a:solidFill>
                  <a:prstClr val="black"/>
                </a:solidFill>
              </a:rPr>
              <a:t>taşıdıkları</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yüklerinden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Şekil</a:t>
            </a:r>
            <a:r>
              <a:rPr lang="en-US" sz="2000" dirty="0">
                <a:solidFill>
                  <a:prstClr val="black"/>
                </a:solidFill>
              </a:rPr>
              <a:t> 1.15 de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alanı</a:t>
            </a:r>
            <a:r>
              <a:rPr lang="en-US" sz="2000" dirty="0">
                <a:solidFill>
                  <a:prstClr val="black"/>
                </a:solidFill>
              </a:rPr>
              <a:t> </a:t>
            </a:r>
            <a:r>
              <a:rPr lang="en-US" sz="2000" dirty="0" err="1">
                <a:solidFill>
                  <a:prstClr val="black"/>
                </a:solidFill>
              </a:rPr>
              <a:t>oluşur</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iletkendeki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boşluklar</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birleşmek</a:t>
            </a:r>
            <a:r>
              <a:rPr lang="en-US" sz="2000" dirty="0">
                <a:solidFill>
                  <a:prstClr val="black"/>
                </a:solidFill>
              </a:rPr>
              <a:t> </a:t>
            </a:r>
            <a:r>
              <a:rPr lang="en-US" sz="2000" dirty="0" err="1">
                <a:solidFill>
                  <a:prstClr val="black"/>
                </a:solidFill>
              </a:rPr>
              <a:t>üzere</a:t>
            </a:r>
            <a:r>
              <a:rPr lang="en-US" sz="2000" dirty="0">
                <a:solidFill>
                  <a:prstClr val="black"/>
                </a:solidFill>
              </a:rPr>
              <a:t> </a:t>
            </a:r>
            <a:r>
              <a:rPr lang="en-US" sz="2000" dirty="0" err="1">
                <a:solidFill>
                  <a:prstClr val="black"/>
                </a:solidFill>
              </a:rPr>
              <a:t>harekete</a:t>
            </a:r>
            <a:r>
              <a:rPr lang="en-US" sz="2000" dirty="0">
                <a:solidFill>
                  <a:prstClr val="black"/>
                </a:solidFill>
              </a:rPr>
              <a:t> </a:t>
            </a:r>
            <a:r>
              <a:rPr lang="en-US" sz="2000" dirty="0" err="1">
                <a:solidFill>
                  <a:prstClr val="black"/>
                </a:solidFill>
              </a:rPr>
              <a:t>geçerler</a:t>
            </a:r>
            <a:r>
              <a:rPr lang="en-US" sz="2000" dirty="0">
                <a:solidFill>
                  <a:prstClr val="black"/>
                </a:solidFill>
              </a:rPr>
              <a:t>. Bu </a:t>
            </a:r>
            <a:r>
              <a:rPr lang="en-US" sz="2000" dirty="0" err="1">
                <a:solidFill>
                  <a:prstClr val="black"/>
                </a:solidFill>
              </a:rPr>
              <a:t>birleşme</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iletkenlerinin</a:t>
            </a:r>
            <a:r>
              <a:rPr lang="en-US" sz="2000" dirty="0">
                <a:solidFill>
                  <a:prstClr val="black"/>
                </a:solidFill>
              </a:rPr>
              <a:t> </a:t>
            </a:r>
            <a:r>
              <a:rPr lang="en-US" sz="2000" dirty="0" err="1">
                <a:solidFill>
                  <a:prstClr val="black"/>
                </a:solidFill>
              </a:rPr>
              <a:t>birleşme</a:t>
            </a:r>
            <a:r>
              <a:rPr lang="en-US" sz="2000" dirty="0">
                <a:solidFill>
                  <a:prstClr val="black"/>
                </a:solidFill>
              </a:rPr>
              <a:t> </a:t>
            </a:r>
            <a:r>
              <a:rPr lang="en-US" sz="2000" dirty="0" err="1">
                <a:solidFill>
                  <a:prstClr val="black"/>
                </a:solidFill>
              </a:rPr>
              <a:t>yüzeyi</a:t>
            </a:r>
            <a:r>
              <a:rPr lang="en-US" sz="2000" dirty="0">
                <a:solidFill>
                  <a:prstClr val="black"/>
                </a:solidFill>
              </a:rPr>
              <a:t> </a:t>
            </a:r>
            <a:r>
              <a:rPr lang="en-US" sz="2000" dirty="0" err="1">
                <a:solidFill>
                  <a:prstClr val="black"/>
                </a:solidFill>
              </a:rPr>
              <a:t>civarında</a:t>
            </a:r>
            <a:r>
              <a:rPr lang="en-US" sz="2000" dirty="0">
                <a:solidFill>
                  <a:prstClr val="black"/>
                </a:solidFill>
              </a:rPr>
              <a:t> </a:t>
            </a:r>
            <a:r>
              <a:rPr lang="en-US" sz="2000" dirty="0" err="1">
                <a:solidFill>
                  <a:prstClr val="black"/>
                </a:solidFill>
              </a:rPr>
              <a:t>olur</a:t>
            </a:r>
            <a:r>
              <a:rPr lang="en-US" sz="2000" dirty="0">
                <a:solidFill>
                  <a:prstClr val="black"/>
                </a:solidFill>
              </a:rPr>
              <a:t>. </a:t>
            </a:r>
            <a:r>
              <a:rPr lang="en-US" sz="2000" dirty="0" err="1">
                <a:solidFill>
                  <a:prstClr val="black"/>
                </a:solidFill>
              </a:rPr>
              <a:t>Çünkü</a:t>
            </a:r>
            <a:r>
              <a:rPr lang="en-US" sz="2000" dirty="0">
                <a:solidFill>
                  <a:prstClr val="black"/>
                </a:solidFill>
              </a:rPr>
              <a:t> </a:t>
            </a:r>
            <a:r>
              <a:rPr lang="en-US" sz="2000" dirty="0" err="1">
                <a:solidFill>
                  <a:prstClr val="black"/>
                </a:solidFill>
              </a:rPr>
              <a:t>oluşan</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alanı</a:t>
            </a:r>
            <a:r>
              <a:rPr lang="en-US" sz="2000" dirty="0">
                <a:solidFill>
                  <a:prstClr val="black"/>
                </a:solidFill>
              </a:rPr>
              <a:t> en </a:t>
            </a:r>
            <a:r>
              <a:rPr lang="en-US" sz="2000" dirty="0" err="1">
                <a:solidFill>
                  <a:prstClr val="black"/>
                </a:solidFill>
              </a:rPr>
              <a:t>kenardaki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en </a:t>
            </a:r>
            <a:r>
              <a:rPr lang="en-US" sz="2000" dirty="0" err="1">
                <a:solidFill>
                  <a:prstClr val="black"/>
                </a:solidFill>
              </a:rPr>
              <a:t>dışındaki</a:t>
            </a:r>
            <a:r>
              <a:rPr lang="en-US" sz="2000" dirty="0">
                <a:solidFill>
                  <a:prstClr val="black"/>
                </a:solidFill>
              </a:rPr>
              <a:t> </a:t>
            </a:r>
            <a:r>
              <a:rPr lang="en-US" sz="2000" dirty="0" err="1">
                <a:solidFill>
                  <a:prstClr val="black"/>
                </a:solidFill>
              </a:rPr>
              <a:t>boşlukların</a:t>
            </a:r>
            <a:r>
              <a:rPr lang="en-US" sz="2000" dirty="0">
                <a:solidFill>
                  <a:prstClr val="black"/>
                </a:solidFill>
              </a:rPr>
              <a:t> </a:t>
            </a:r>
            <a:r>
              <a:rPr lang="en-US" sz="2000" dirty="0" err="1">
                <a:solidFill>
                  <a:prstClr val="black"/>
                </a:solidFill>
              </a:rPr>
              <a:t>birleşmesini</a:t>
            </a:r>
            <a:r>
              <a:rPr lang="en-US" sz="2000" dirty="0">
                <a:solidFill>
                  <a:prstClr val="black"/>
                </a:solidFill>
              </a:rPr>
              <a:t> </a:t>
            </a:r>
            <a:r>
              <a:rPr lang="en-US" sz="2000" dirty="0" err="1">
                <a:solidFill>
                  <a:prstClr val="black"/>
                </a:solidFill>
              </a:rPr>
              <a:t>sağlayacak</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değildir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birlrşme</a:t>
            </a:r>
            <a:r>
              <a:rPr lang="en-US" sz="2000" dirty="0">
                <a:solidFill>
                  <a:prstClr val="black"/>
                </a:solidFill>
              </a:rPr>
              <a:t> </a:t>
            </a:r>
            <a:r>
              <a:rPr lang="en-US" sz="2000" dirty="0" err="1">
                <a:solidFill>
                  <a:prstClr val="black"/>
                </a:solidFill>
              </a:rPr>
              <a:t>yüzeyi</a:t>
            </a:r>
            <a:r>
              <a:rPr lang="en-US" sz="2000" dirty="0">
                <a:solidFill>
                  <a:prstClr val="black"/>
                </a:solidFill>
              </a:rPr>
              <a:t> </a:t>
            </a:r>
            <a:r>
              <a:rPr lang="en-US" sz="2000" dirty="0" err="1">
                <a:solidFill>
                  <a:prstClr val="black"/>
                </a:solidFill>
              </a:rPr>
              <a:t>çevresinde</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oluşur</a:t>
            </a:r>
            <a:r>
              <a:rPr lang="en-US" sz="2000" dirty="0">
                <a:solidFill>
                  <a:prstClr val="black"/>
                </a:solidFill>
              </a:rPr>
              <a:t>. Bu </a:t>
            </a:r>
            <a:r>
              <a:rPr lang="en-US" sz="2000" dirty="0" err="1">
                <a:solidFill>
                  <a:prstClr val="black"/>
                </a:solidFill>
              </a:rPr>
              <a:t>bölge</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duvarı</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davranarak</a:t>
            </a:r>
            <a:r>
              <a:rPr lang="en-US" sz="2000" dirty="0">
                <a:solidFill>
                  <a:prstClr val="black"/>
                </a:solidFill>
              </a:rPr>
              <a:t>, </a:t>
            </a:r>
            <a:r>
              <a:rPr lang="en-US" sz="2000" dirty="0" err="1">
                <a:solidFill>
                  <a:prstClr val="black"/>
                </a:solidFill>
              </a:rPr>
              <a:t>elektron</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oyukların</a:t>
            </a:r>
            <a:r>
              <a:rPr lang="en-US" sz="2000" dirty="0">
                <a:solidFill>
                  <a:prstClr val="black"/>
                </a:solidFill>
              </a:rPr>
              <a:t> </a:t>
            </a:r>
            <a:r>
              <a:rPr lang="en-US" sz="2000" dirty="0" err="1">
                <a:solidFill>
                  <a:prstClr val="black"/>
                </a:solidFill>
              </a:rPr>
              <a:t>karşı</a:t>
            </a:r>
            <a:r>
              <a:rPr lang="en-US" sz="2000" dirty="0">
                <a:solidFill>
                  <a:prstClr val="black"/>
                </a:solidFill>
              </a:rPr>
              <a:t> </a:t>
            </a:r>
            <a:r>
              <a:rPr lang="en-US" sz="2000" dirty="0" err="1">
                <a:solidFill>
                  <a:prstClr val="black"/>
                </a:solidFill>
              </a:rPr>
              <a:t>bölgelere</a:t>
            </a:r>
            <a:r>
              <a:rPr lang="en-US" sz="2000" dirty="0">
                <a:solidFill>
                  <a:prstClr val="black"/>
                </a:solidFill>
              </a:rPr>
              <a:t> </a:t>
            </a:r>
            <a:r>
              <a:rPr lang="en-US" sz="2000" dirty="0" err="1">
                <a:solidFill>
                  <a:prstClr val="black"/>
                </a:solidFill>
              </a:rPr>
              <a:t>geçmesini</a:t>
            </a:r>
            <a:r>
              <a:rPr lang="en-US" sz="2000" dirty="0">
                <a:solidFill>
                  <a:prstClr val="black"/>
                </a:solidFill>
              </a:rPr>
              <a:t> </a:t>
            </a:r>
            <a:r>
              <a:rPr lang="en-US" sz="2000" dirty="0" err="1">
                <a:solidFill>
                  <a:prstClr val="black"/>
                </a:solidFill>
              </a:rPr>
              <a:t>önlemektedir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638" y="2573915"/>
            <a:ext cx="6415972" cy="3105668"/>
          </a:xfrm>
          <a:prstGeom prst="rect">
            <a:avLst/>
          </a:prstGeom>
        </p:spPr>
      </p:pic>
      <p:sp>
        <p:nvSpPr>
          <p:cNvPr id="4" name="TextBox 3"/>
          <p:cNvSpPr txBox="1"/>
          <p:nvPr/>
        </p:nvSpPr>
        <p:spPr>
          <a:xfrm>
            <a:off x="2917064" y="5769735"/>
            <a:ext cx="6156102"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1.15 </a:t>
            </a:r>
            <a:r>
              <a:rPr lang="en-US" dirty="0" err="1">
                <a:solidFill>
                  <a:prstClr val="black"/>
                </a:solidFill>
              </a:rPr>
              <a:t>Polarmasız</a:t>
            </a:r>
            <a:r>
              <a:rPr lang="en-US" dirty="0">
                <a:solidFill>
                  <a:prstClr val="black"/>
                </a:solidFill>
              </a:rPr>
              <a:t>  </a:t>
            </a:r>
            <a:r>
              <a:rPr lang="en-US" b="1" dirty="0">
                <a:solidFill>
                  <a:prstClr val="black"/>
                </a:solidFill>
              </a:rPr>
              <a:t>PN </a:t>
            </a:r>
            <a:r>
              <a:rPr lang="en-US" dirty="0" err="1">
                <a:solidFill>
                  <a:prstClr val="black"/>
                </a:solidFill>
              </a:rPr>
              <a:t>birleşiminde</a:t>
            </a:r>
            <a:r>
              <a:rPr lang="en-US" dirty="0">
                <a:solidFill>
                  <a:prstClr val="black"/>
                </a:solidFill>
              </a:rPr>
              <a:t> </a:t>
            </a:r>
            <a:r>
              <a:rPr lang="en-US" dirty="0" err="1">
                <a:solidFill>
                  <a:prstClr val="black"/>
                </a:solidFill>
              </a:rPr>
              <a:t>nötr</a:t>
            </a:r>
            <a:r>
              <a:rPr lang="en-US" dirty="0">
                <a:solidFill>
                  <a:prstClr val="black"/>
                </a:solidFill>
              </a:rPr>
              <a:t> </a:t>
            </a:r>
            <a:r>
              <a:rPr lang="en-US" dirty="0" err="1">
                <a:solidFill>
                  <a:prstClr val="black"/>
                </a:solidFill>
              </a:rPr>
              <a:t>bölgenin</a:t>
            </a:r>
            <a:r>
              <a:rPr lang="en-US" dirty="0">
                <a:solidFill>
                  <a:prstClr val="black"/>
                </a:solidFill>
              </a:rPr>
              <a:t> </a:t>
            </a:r>
            <a:r>
              <a:rPr lang="en-US" dirty="0" err="1">
                <a:solidFill>
                  <a:prstClr val="black"/>
                </a:solidFill>
              </a:rPr>
              <a:t>oluşumu</a:t>
            </a:r>
            <a:endParaRPr lang="tr-TR" b="1"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4236829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44699"/>
            <a:ext cx="11681138" cy="2831544"/>
          </a:xfrm>
          <a:prstGeom prst="rect">
            <a:avLst/>
          </a:prstGeom>
          <a:noFill/>
        </p:spPr>
        <p:txBody>
          <a:bodyPr wrap="square" rtlCol="0">
            <a:spAutoFit/>
          </a:bodyPr>
          <a:lstStyle/>
          <a:p>
            <a:pPr algn="just"/>
            <a:r>
              <a:rPr lang="en-US" sz="2000" dirty="0" err="1">
                <a:solidFill>
                  <a:prstClr val="black"/>
                </a:solidFill>
              </a:rPr>
              <a:t>Artık</a:t>
            </a:r>
            <a:r>
              <a:rPr lang="en-US" sz="2000" dirty="0">
                <a:solidFill>
                  <a:prstClr val="black"/>
                </a:solidFill>
              </a:rPr>
              <a:t> </a:t>
            </a:r>
            <a:r>
              <a:rPr lang="en-US" sz="2000" dirty="0" err="1">
                <a:solidFill>
                  <a:prstClr val="black"/>
                </a:solidFill>
              </a:rPr>
              <a:t>denge</a:t>
            </a:r>
            <a:r>
              <a:rPr lang="en-US" sz="2000" dirty="0">
                <a:solidFill>
                  <a:prstClr val="black"/>
                </a:solidFill>
              </a:rPr>
              <a:t> </a:t>
            </a:r>
            <a:r>
              <a:rPr lang="en-US" sz="2000" dirty="0" err="1">
                <a:solidFill>
                  <a:prstClr val="black"/>
                </a:solidFill>
              </a:rPr>
              <a:t>durumunda</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uçlarından</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elektronların</a:t>
            </a:r>
            <a:r>
              <a:rPr lang="en-US" sz="2000" dirty="0">
                <a:solidFill>
                  <a:prstClr val="black"/>
                </a:solidFill>
              </a:rPr>
              <a:t>) </a:t>
            </a:r>
            <a:r>
              <a:rPr lang="en-US" sz="2000" dirty="0" err="1">
                <a:solidFill>
                  <a:prstClr val="black"/>
                </a:solidFill>
              </a:rPr>
              <a:t>geçebilmesi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elektriksel</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b="1" dirty="0" err="1">
                <a:solidFill>
                  <a:prstClr val="black"/>
                </a:solidFill>
              </a:rPr>
              <a:t>engel</a:t>
            </a:r>
            <a:r>
              <a:rPr lang="en-US" sz="2000" b="1" dirty="0">
                <a:solidFill>
                  <a:prstClr val="black"/>
                </a:solidFill>
              </a:rPr>
              <a:t> </a:t>
            </a:r>
            <a:r>
              <a:rPr lang="en-US" sz="2000" b="1" dirty="0" err="1">
                <a:solidFill>
                  <a:prstClr val="black"/>
                </a:solidFill>
              </a:rPr>
              <a:t>voltajı</a:t>
            </a:r>
            <a:r>
              <a:rPr lang="en-US" sz="2000" dirty="0">
                <a:solidFill>
                  <a:prstClr val="black"/>
                </a:solidFill>
              </a:rPr>
              <a:t>, V</a:t>
            </a:r>
            <a:r>
              <a:rPr lang="en-US" sz="2000" baseline="-25000" dirty="0">
                <a:solidFill>
                  <a:prstClr val="black"/>
                </a:solidFill>
              </a:rPr>
              <a:t>D</a:t>
            </a:r>
            <a:r>
              <a:rPr lang="en-US" sz="2000" dirty="0">
                <a:solidFill>
                  <a:prstClr val="black"/>
                </a:solidFill>
              </a:rPr>
              <a:t> , </a:t>
            </a:r>
            <a:r>
              <a:rPr lang="en-US" sz="2000" dirty="0" err="1">
                <a:solidFill>
                  <a:prstClr val="black"/>
                </a:solidFill>
              </a:rPr>
              <a:t>oluşmuştur</a:t>
            </a:r>
            <a:r>
              <a:rPr lang="en-US" sz="2000" dirty="0">
                <a:solidFill>
                  <a:prstClr val="black"/>
                </a:solidFill>
              </a:rPr>
              <a:t>. Bu </a:t>
            </a:r>
            <a:r>
              <a:rPr lang="en-US" sz="2000" dirty="0" err="1">
                <a:solidFill>
                  <a:prstClr val="black"/>
                </a:solidFill>
              </a:rPr>
              <a:t>engel</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arasında</a:t>
            </a:r>
            <a:r>
              <a:rPr lang="en-US" sz="2000" dirty="0">
                <a:solidFill>
                  <a:prstClr val="black"/>
                </a:solidFill>
              </a:rPr>
              <a:t> </a:t>
            </a:r>
            <a:r>
              <a:rPr lang="en-US" sz="2000" dirty="0" err="1">
                <a:solidFill>
                  <a:prstClr val="black"/>
                </a:solidFill>
              </a:rPr>
              <a:t>kalan</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bölgedir</a:t>
            </a:r>
            <a:r>
              <a:rPr lang="en-US" sz="2000" dirty="0">
                <a:solidFill>
                  <a:prstClr val="black"/>
                </a:solidFill>
              </a:rPr>
              <a:t>. </a:t>
            </a:r>
            <a:r>
              <a:rPr lang="en-US" sz="2000" dirty="0" err="1">
                <a:solidFill>
                  <a:prstClr val="black"/>
                </a:solidFill>
              </a:rPr>
              <a:t>Aradaki</a:t>
            </a:r>
            <a:r>
              <a:rPr lang="en-US" sz="2000" dirty="0">
                <a:solidFill>
                  <a:prstClr val="black"/>
                </a:solidFill>
              </a:rPr>
              <a:t> </a:t>
            </a:r>
            <a:r>
              <a:rPr lang="en-US" sz="2000" dirty="0" err="1">
                <a:solidFill>
                  <a:prstClr val="black"/>
                </a:solidFill>
              </a:rPr>
              <a:t>bölgeyi</a:t>
            </a:r>
            <a:r>
              <a:rPr lang="en-US" sz="2000" dirty="0">
                <a:solidFill>
                  <a:prstClr val="black"/>
                </a:solidFill>
              </a:rPr>
              <a:t> </a:t>
            </a:r>
            <a:r>
              <a:rPr lang="en-US" sz="2000" dirty="0" err="1">
                <a:solidFill>
                  <a:prstClr val="black"/>
                </a:solidFill>
              </a:rPr>
              <a:t>elektronların</a:t>
            </a:r>
            <a:r>
              <a:rPr lang="en-US" sz="2000" dirty="0">
                <a:solidFill>
                  <a:prstClr val="black"/>
                </a:solidFill>
              </a:rPr>
              <a:t> </a:t>
            </a:r>
            <a:r>
              <a:rPr lang="en-US" sz="2000" dirty="0" err="1">
                <a:solidFill>
                  <a:prstClr val="black"/>
                </a:solidFill>
              </a:rPr>
              <a:t>aşabilmesi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silisyum</a:t>
            </a:r>
            <a:r>
              <a:rPr lang="en-US" sz="2000" dirty="0">
                <a:solidFill>
                  <a:prstClr val="black"/>
                </a:solidFill>
              </a:rPr>
              <a:t> </a:t>
            </a:r>
            <a:r>
              <a:rPr lang="en-US" sz="2000" dirty="0" err="1">
                <a:solidFill>
                  <a:prstClr val="black"/>
                </a:solidFill>
              </a:rPr>
              <a:t>için</a:t>
            </a:r>
            <a:r>
              <a:rPr lang="en-US" sz="2000" dirty="0">
                <a:solidFill>
                  <a:prstClr val="black"/>
                </a:solidFill>
              </a:rPr>
              <a:t>  0,7V </a:t>
            </a:r>
            <a:r>
              <a:rPr lang="en-US" sz="2000" dirty="0" err="1">
                <a:solidFill>
                  <a:prstClr val="black"/>
                </a:solidFill>
              </a:rPr>
              <a:t>ve</a:t>
            </a:r>
            <a:r>
              <a:rPr lang="en-US" sz="2000" dirty="0">
                <a:solidFill>
                  <a:prstClr val="black"/>
                </a:solidFill>
              </a:rPr>
              <a:t> germanium </a:t>
            </a:r>
            <a:r>
              <a:rPr lang="en-US" sz="2000" dirty="0" err="1">
                <a:solidFill>
                  <a:prstClr val="black"/>
                </a:solidFill>
              </a:rPr>
              <a:t>için</a:t>
            </a:r>
            <a:r>
              <a:rPr lang="en-US" sz="2000" dirty="0">
                <a:solidFill>
                  <a:prstClr val="black"/>
                </a:solidFill>
              </a:rPr>
              <a:t> 0.3V  </a:t>
            </a:r>
            <a:r>
              <a:rPr lang="en-US" sz="2000" dirty="0" err="1">
                <a:solidFill>
                  <a:prstClr val="black"/>
                </a:solidFill>
              </a:rPr>
              <a:t>kadar</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gerilime</a:t>
            </a:r>
            <a:r>
              <a:rPr lang="en-US" sz="2000" dirty="0">
                <a:solidFill>
                  <a:prstClr val="black"/>
                </a:solidFill>
              </a:rPr>
              <a:t> </a:t>
            </a:r>
            <a:r>
              <a:rPr lang="en-US" sz="2000" dirty="0" err="1">
                <a:solidFill>
                  <a:prstClr val="black"/>
                </a:solidFill>
              </a:rPr>
              <a:t>ihtiyaç</a:t>
            </a:r>
            <a:r>
              <a:rPr lang="en-US" sz="2000" dirty="0">
                <a:solidFill>
                  <a:prstClr val="black"/>
                </a:solidFill>
              </a:rPr>
              <a:t> </a:t>
            </a:r>
            <a:r>
              <a:rPr lang="en-US" sz="2000" dirty="0" err="1">
                <a:solidFill>
                  <a:prstClr val="black"/>
                </a:solidFill>
              </a:rPr>
              <a:t>vardır</a:t>
            </a:r>
            <a:r>
              <a:rPr lang="en-US" sz="2000" dirty="0">
                <a:solidFill>
                  <a:prstClr val="black"/>
                </a:solidFill>
              </a:rPr>
              <a:t>. Bu </a:t>
            </a:r>
            <a:r>
              <a:rPr lang="en-US" sz="2000" dirty="0" err="1">
                <a:solidFill>
                  <a:prstClr val="black"/>
                </a:solidFill>
              </a:rPr>
              <a:t>gerilim</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özellikle</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sinyal</a:t>
            </a:r>
            <a:r>
              <a:rPr lang="en-US" sz="2000" dirty="0">
                <a:solidFill>
                  <a:prstClr val="black"/>
                </a:solidFill>
              </a:rPr>
              <a:t> </a:t>
            </a:r>
            <a:r>
              <a:rPr lang="en-US" sz="2000" dirty="0" err="1">
                <a:solidFill>
                  <a:prstClr val="black"/>
                </a:solidFill>
              </a:rPr>
              <a:t>uygulamalarında</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önemlidir</a:t>
            </a:r>
            <a:r>
              <a:rPr lang="en-US" sz="2000" dirty="0">
                <a:solidFill>
                  <a:prstClr val="black"/>
                </a:solidFill>
              </a:rPr>
              <a:t>. </a:t>
            </a:r>
            <a:r>
              <a:rPr lang="en-US" sz="2000" dirty="0" err="1">
                <a:solidFill>
                  <a:prstClr val="black"/>
                </a:solidFill>
              </a:rPr>
              <a:t>Aynı</a:t>
            </a:r>
            <a:r>
              <a:rPr lang="en-US" sz="2000" dirty="0">
                <a:solidFill>
                  <a:prstClr val="black"/>
                </a:solidFill>
              </a:rPr>
              <a:t> </a:t>
            </a:r>
            <a:r>
              <a:rPr lang="en-US" sz="2000" dirty="0" err="1">
                <a:solidFill>
                  <a:prstClr val="black"/>
                </a:solidFill>
              </a:rPr>
              <a:t>zamanda</a:t>
            </a:r>
            <a:r>
              <a:rPr lang="en-US" sz="2000" dirty="0">
                <a:solidFill>
                  <a:prstClr val="black"/>
                </a:solidFill>
              </a:rPr>
              <a:t> </a:t>
            </a:r>
            <a:r>
              <a:rPr lang="en-US" sz="2000" dirty="0" err="1">
                <a:solidFill>
                  <a:prstClr val="black"/>
                </a:solidFill>
              </a:rPr>
              <a:t>ortası</a:t>
            </a:r>
            <a:r>
              <a:rPr lang="en-US" sz="2000" dirty="0">
                <a:solidFill>
                  <a:prstClr val="black"/>
                </a:solidFill>
              </a:rPr>
              <a:t> </a:t>
            </a:r>
            <a:r>
              <a:rPr lang="en-US" sz="2000" dirty="0" err="1">
                <a:solidFill>
                  <a:prstClr val="black"/>
                </a:solidFill>
              </a:rPr>
              <a:t>yalıtkan</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dış</a:t>
            </a:r>
            <a:r>
              <a:rPr lang="en-US" sz="2000" dirty="0">
                <a:solidFill>
                  <a:prstClr val="black"/>
                </a:solidFill>
              </a:rPr>
              <a:t> </a:t>
            </a:r>
            <a:r>
              <a:rPr lang="en-US" sz="2000" dirty="0" err="1">
                <a:solidFill>
                  <a:prstClr val="black"/>
                </a:solidFill>
              </a:rPr>
              <a:t>kenarı</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bağlantı</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b="1" dirty="0" err="1">
                <a:solidFill>
                  <a:prstClr val="black"/>
                </a:solidFill>
              </a:rPr>
              <a:t>kapasite</a:t>
            </a:r>
            <a:r>
              <a:rPr lang="en-US" sz="2000" dirty="0">
                <a:solidFill>
                  <a:prstClr val="black"/>
                </a:solidFill>
              </a:rPr>
              <a:t>, C, </a:t>
            </a:r>
            <a:r>
              <a:rPr lang="en-US" sz="2000" dirty="0" err="1">
                <a:solidFill>
                  <a:prstClr val="black"/>
                </a:solidFill>
              </a:rPr>
              <a:t>olarak</a:t>
            </a:r>
            <a:r>
              <a:rPr lang="en-US" sz="2000" dirty="0">
                <a:solidFill>
                  <a:prstClr val="black"/>
                </a:solidFill>
              </a:rPr>
              <a:t> da </a:t>
            </a:r>
            <a:r>
              <a:rPr lang="en-US" sz="2000" dirty="0" err="1">
                <a:solidFill>
                  <a:prstClr val="black"/>
                </a:solidFill>
              </a:rPr>
              <a:t>davranır</a:t>
            </a:r>
            <a:r>
              <a:rPr lang="en-US" sz="2000" dirty="0">
                <a:solidFill>
                  <a:prstClr val="black"/>
                </a:solidFill>
              </a:rPr>
              <a:t>. </a:t>
            </a:r>
            <a:r>
              <a:rPr lang="en-US" sz="2000" dirty="0" err="1">
                <a:solidFill>
                  <a:prstClr val="black"/>
                </a:solidFill>
              </a:rPr>
              <a:t>Şekil</a:t>
            </a:r>
            <a:r>
              <a:rPr lang="en-US" sz="2000" dirty="0">
                <a:solidFill>
                  <a:prstClr val="black"/>
                </a:solidFill>
              </a:rPr>
              <a:t> 1.16 da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kapasite</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frekanslarda</a:t>
            </a:r>
            <a:r>
              <a:rPr lang="en-US" sz="2000" dirty="0">
                <a:solidFill>
                  <a:prstClr val="black"/>
                </a:solidFill>
              </a:rPr>
              <a:t> </a:t>
            </a:r>
            <a:r>
              <a:rPr lang="en-US" sz="2000" dirty="0" err="1">
                <a:solidFill>
                  <a:prstClr val="black"/>
                </a:solidFill>
              </a:rPr>
              <a:t>çalışan</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transistör</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malzemeler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b="1" dirty="0" err="1">
                <a:solidFill>
                  <a:prstClr val="black"/>
                </a:solidFill>
              </a:rPr>
              <a:t>istenmez</a:t>
            </a:r>
            <a:r>
              <a:rPr lang="en-US" sz="2000" b="1" dirty="0">
                <a:solidFill>
                  <a:prstClr val="black"/>
                </a:solidFill>
              </a:rPr>
              <a:t>,</a:t>
            </a:r>
            <a:r>
              <a:rPr lang="en-US" sz="2000" dirty="0">
                <a:solidFill>
                  <a:prstClr val="black"/>
                </a:solidFill>
              </a:rPr>
              <a:t> </a:t>
            </a:r>
            <a:r>
              <a:rPr lang="en-US" sz="2000" dirty="0" err="1">
                <a:solidFill>
                  <a:prstClr val="black"/>
                </a:solidFill>
              </a:rPr>
              <a:t>fakat</a:t>
            </a:r>
            <a:r>
              <a:rPr lang="en-US" sz="2000" dirty="0">
                <a:solidFill>
                  <a:prstClr val="black"/>
                </a:solidFill>
              </a:rPr>
              <a:t> </a:t>
            </a:r>
            <a:r>
              <a:rPr lang="en-US" sz="2000" dirty="0" err="1">
                <a:solidFill>
                  <a:prstClr val="black"/>
                </a:solidFill>
              </a:rPr>
              <a:t>varikap</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kapasitesi</a:t>
            </a:r>
            <a:r>
              <a:rPr lang="en-US" sz="2000" dirty="0">
                <a:solidFill>
                  <a:prstClr val="black"/>
                </a:solidFill>
              </a:rPr>
              <a:t> </a:t>
            </a:r>
            <a:r>
              <a:rPr lang="en-US" sz="2000" dirty="0" err="1">
                <a:solidFill>
                  <a:prstClr val="black"/>
                </a:solidFill>
              </a:rPr>
              <a:t>gerilimle</a:t>
            </a:r>
            <a:r>
              <a:rPr lang="en-US" sz="2000" dirty="0">
                <a:solidFill>
                  <a:prstClr val="black"/>
                </a:solidFill>
              </a:rPr>
              <a:t> </a:t>
            </a:r>
            <a:r>
              <a:rPr lang="en-US" sz="2000" dirty="0" err="1">
                <a:solidFill>
                  <a:prstClr val="black"/>
                </a:solidFill>
              </a:rPr>
              <a:t>değişen</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özellikle</a:t>
            </a:r>
            <a:r>
              <a:rPr lang="en-US" sz="2000" dirty="0">
                <a:solidFill>
                  <a:prstClr val="black"/>
                </a:solidFill>
              </a:rPr>
              <a:t> </a:t>
            </a:r>
            <a:r>
              <a:rPr lang="en-US" sz="2000" b="1" dirty="0" err="1">
                <a:solidFill>
                  <a:prstClr val="black"/>
                </a:solidFill>
              </a:rPr>
              <a:t>istenir</a:t>
            </a:r>
            <a:r>
              <a:rPr lang="en-US" sz="2000" dirty="0">
                <a:solidFill>
                  <a:prstClr val="black"/>
                </a:solidFill>
              </a:rPr>
              <a:t>. Bu </a:t>
            </a:r>
            <a:r>
              <a:rPr lang="en-US" sz="2000" dirty="0" err="1">
                <a:solidFill>
                  <a:prstClr val="black"/>
                </a:solidFill>
              </a:rPr>
              <a:t>özellikleri</a:t>
            </a:r>
            <a:r>
              <a:rPr lang="en-US" sz="2000" dirty="0">
                <a:solidFill>
                  <a:prstClr val="black"/>
                </a:solidFill>
              </a:rPr>
              <a:t> </a:t>
            </a:r>
            <a:r>
              <a:rPr lang="en-US" sz="2000" dirty="0" err="1">
                <a:solidFill>
                  <a:prstClr val="black"/>
                </a:solidFill>
              </a:rPr>
              <a:t>sağlamak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üreticilerinin</a:t>
            </a:r>
            <a:r>
              <a:rPr lang="en-US" sz="2000" dirty="0">
                <a:solidFill>
                  <a:prstClr val="black"/>
                </a:solidFill>
              </a:rPr>
              <a:t> </a:t>
            </a:r>
            <a:r>
              <a:rPr lang="en-US" sz="2000" dirty="0" err="1">
                <a:solidFill>
                  <a:prstClr val="black"/>
                </a:solidFill>
              </a:rPr>
              <a:t>özel</a:t>
            </a:r>
            <a:r>
              <a:rPr lang="en-US" sz="2000" dirty="0">
                <a:solidFill>
                  <a:prstClr val="black"/>
                </a:solidFill>
              </a:rPr>
              <a:t> </a:t>
            </a:r>
            <a:r>
              <a:rPr lang="en-US" sz="2000" dirty="0" err="1">
                <a:solidFill>
                  <a:prstClr val="black"/>
                </a:solidFill>
              </a:rPr>
              <a:t>teknikleri</a:t>
            </a:r>
            <a:r>
              <a:rPr lang="en-US" sz="2000" dirty="0">
                <a:solidFill>
                  <a:prstClr val="black"/>
                </a:solidFill>
              </a:rPr>
              <a:t> </a:t>
            </a:r>
            <a:r>
              <a:rPr lang="en-US" sz="2000" dirty="0" err="1">
                <a:solidFill>
                  <a:prstClr val="black"/>
                </a:solidFill>
              </a:rPr>
              <a:t>bulunmaktadır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76" y="2960334"/>
            <a:ext cx="5908067" cy="3380789"/>
          </a:xfrm>
          <a:prstGeom prst="rect">
            <a:avLst/>
          </a:prstGeom>
        </p:spPr>
      </p:pic>
      <p:sp>
        <p:nvSpPr>
          <p:cNvPr id="4" name="TextBox 3"/>
          <p:cNvSpPr txBox="1"/>
          <p:nvPr/>
        </p:nvSpPr>
        <p:spPr>
          <a:xfrm>
            <a:off x="7302321" y="5009882"/>
            <a:ext cx="4095482" cy="646331"/>
          </a:xfrm>
          <a:prstGeom prst="rect">
            <a:avLst/>
          </a:prstGeom>
          <a:noFill/>
        </p:spPr>
        <p:txBody>
          <a:bodyPr wrap="square" rtlCol="0">
            <a:spAutoFit/>
          </a:bodyPr>
          <a:lstStyle/>
          <a:p>
            <a:r>
              <a:rPr lang="en-US" dirty="0" err="1">
                <a:solidFill>
                  <a:prstClr val="black"/>
                </a:solidFill>
              </a:rPr>
              <a:t>Şekil</a:t>
            </a:r>
            <a:r>
              <a:rPr lang="en-US" dirty="0">
                <a:solidFill>
                  <a:prstClr val="black"/>
                </a:solidFill>
              </a:rPr>
              <a:t> 1.16 </a:t>
            </a:r>
            <a:r>
              <a:rPr lang="en-US" b="1" dirty="0" err="1">
                <a:solidFill>
                  <a:prstClr val="black"/>
                </a:solidFill>
              </a:rPr>
              <a:t>Nötr</a:t>
            </a:r>
            <a:r>
              <a:rPr lang="en-US" b="1" dirty="0">
                <a:solidFill>
                  <a:prstClr val="black"/>
                </a:solidFill>
              </a:rPr>
              <a:t> </a:t>
            </a:r>
            <a:r>
              <a:rPr lang="en-US" b="1" dirty="0" err="1">
                <a:solidFill>
                  <a:prstClr val="black"/>
                </a:solidFill>
              </a:rPr>
              <a:t>bölgede</a:t>
            </a:r>
            <a:r>
              <a:rPr lang="en-US" b="1" dirty="0">
                <a:solidFill>
                  <a:prstClr val="black"/>
                </a:solidFill>
              </a:rPr>
              <a:t> </a:t>
            </a:r>
            <a:r>
              <a:rPr lang="en-US" b="1" dirty="0" err="1">
                <a:solidFill>
                  <a:prstClr val="black"/>
                </a:solidFill>
              </a:rPr>
              <a:t>engel</a:t>
            </a:r>
            <a:r>
              <a:rPr lang="en-US" b="1" dirty="0">
                <a:solidFill>
                  <a:prstClr val="black"/>
                </a:solidFill>
              </a:rPr>
              <a:t> </a:t>
            </a:r>
            <a:r>
              <a:rPr lang="en-US" b="1" dirty="0" err="1">
                <a:solidFill>
                  <a:prstClr val="black"/>
                </a:solidFill>
              </a:rPr>
              <a:t>voltajı</a:t>
            </a:r>
            <a:r>
              <a:rPr lang="en-US" b="1" dirty="0">
                <a:solidFill>
                  <a:prstClr val="black"/>
                </a:solidFill>
              </a:rPr>
              <a:t> </a:t>
            </a:r>
            <a:r>
              <a:rPr lang="en-US" b="1" dirty="0" err="1">
                <a:solidFill>
                  <a:prstClr val="black"/>
                </a:solidFill>
              </a:rPr>
              <a:t>ve</a:t>
            </a:r>
            <a:r>
              <a:rPr lang="en-US" b="1" dirty="0">
                <a:solidFill>
                  <a:prstClr val="black"/>
                </a:solidFill>
              </a:rPr>
              <a:t> </a:t>
            </a:r>
            <a:r>
              <a:rPr lang="en-US" b="1" dirty="0" err="1">
                <a:solidFill>
                  <a:prstClr val="black"/>
                </a:solidFill>
              </a:rPr>
              <a:t>kapasitenin</a:t>
            </a:r>
            <a:r>
              <a:rPr lang="en-US" b="1" dirty="0">
                <a:solidFill>
                  <a:prstClr val="black"/>
                </a:solidFill>
              </a:rPr>
              <a:t> </a:t>
            </a:r>
            <a:r>
              <a:rPr lang="en-US" b="1" dirty="0" err="1">
                <a:solidFill>
                  <a:prstClr val="black"/>
                </a:solidFill>
              </a:rPr>
              <a:t>oluşumu</a:t>
            </a:r>
            <a:endParaRPr lang="tr-TR" dirty="0">
              <a:solidFill>
                <a:prstClr val="black"/>
              </a:solidFill>
            </a:endParaRPr>
          </a:p>
        </p:txBody>
      </p:sp>
    </p:spTree>
    <p:extLst>
      <p:ext uri="{BB962C8B-B14F-4D97-AF65-F5344CB8AC3E}">
        <p14:creationId xmlns:p14="http://schemas.microsoft.com/office/powerpoint/2010/main" val="28601806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154546"/>
            <a:ext cx="6362163" cy="738664"/>
          </a:xfrm>
          <a:prstGeom prst="rect">
            <a:avLst/>
          </a:prstGeom>
          <a:noFill/>
        </p:spPr>
        <p:txBody>
          <a:bodyPr wrap="square" rtlCol="0">
            <a:spAutoFit/>
          </a:bodyPr>
          <a:lstStyle/>
          <a:p>
            <a:r>
              <a:rPr lang="en-US" sz="2400" b="1" dirty="0">
                <a:solidFill>
                  <a:prstClr val="black"/>
                </a:solidFill>
              </a:rPr>
              <a:t>PN </a:t>
            </a:r>
            <a:r>
              <a:rPr lang="en-US" sz="2400" b="1" dirty="0" err="1">
                <a:solidFill>
                  <a:prstClr val="black"/>
                </a:solidFill>
              </a:rPr>
              <a:t>Bağlantısının</a:t>
            </a:r>
            <a:r>
              <a:rPr lang="en-US" sz="2400" b="1" dirty="0">
                <a:solidFill>
                  <a:prstClr val="black"/>
                </a:solidFill>
              </a:rPr>
              <a:t> </a:t>
            </a:r>
            <a:r>
              <a:rPr lang="en-US" sz="2400" b="1" dirty="0" err="1">
                <a:solidFill>
                  <a:prstClr val="black"/>
                </a:solidFill>
              </a:rPr>
              <a:t>İletkenliği</a:t>
            </a:r>
            <a:r>
              <a:rPr lang="en-US" sz="2400" b="1" dirty="0">
                <a:solidFill>
                  <a:prstClr val="black"/>
                </a:solidFill>
              </a:rPr>
              <a:t>;</a:t>
            </a:r>
            <a:r>
              <a:rPr lang="en-US" sz="2400" dirty="0">
                <a:solidFill>
                  <a:prstClr val="black"/>
                </a:solidFill>
              </a:rPr>
              <a:t> </a:t>
            </a:r>
            <a:r>
              <a:rPr lang="en-US" sz="2400" b="1" dirty="0" err="1">
                <a:solidFill>
                  <a:prstClr val="black"/>
                </a:solidFill>
              </a:rPr>
              <a:t>Doğru</a:t>
            </a:r>
            <a:r>
              <a:rPr lang="en-US" sz="2400" b="1" dirty="0">
                <a:solidFill>
                  <a:prstClr val="black"/>
                </a:solidFill>
              </a:rPr>
              <a:t> </a:t>
            </a:r>
            <a:r>
              <a:rPr lang="en-US" sz="2400" b="1" dirty="0" err="1">
                <a:solidFill>
                  <a:prstClr val="black"/>
                </a:solidFill>
              </a:rPr>
              <a:t>Polarma</a:t>
            </a:r>
            <a:r>
              <a:rPr lang="en-US" sz="2400" b="1" dirty="0">
                <a:solidFill>
                  <a:prstClr val="black"/>
                </a:solidFill>
              </a:rPr>
              <a:t> </a:t>
            </a:r>
            <a:endParaRPr lang="tr-TR" sz="2400" dirty="0">
              <a:solidFill>
                <a:prstClr val="black"/>
              </a:solidFill>
            </a:endParaRPr>
          </a:p>
          <a:p>
            <a:endParaRPr lang="tr-TR" dirty="0">
              <a:solidFill>
                <a:prstClr val="black"/>
              </a:solidFill>
            </a:endParaRPr>
          </a:p>
        </p:txBody>
      </p:sp>
      <p:sp>
        <p:nvSpPr>
          <p:cNvPr id="3" name="TextBox 2"/>
          <p:cNvSpPr txBox="1"/>
          <p:nvPr/>
        </p:nvSpPr>
        <p:spPr>
          <a:xfrm>
            <a:off x="566670" y="893210"/>
            <a:ext cx="10444767" cy="2308324"/>
          </a:xfrm>
          <a:prstGeom prst="rect">
            <a:avLst/>
          </a:prstGeom>
          <a:noFill/>
        </p:spPr>
        <p:txBody>
          <a:bodyPr wrap="square" rtlCol="0">
            <a:spAutoFit/>
          </a:bodyPr>
          <a:lstStyle/>
          <a:p>
            <a:pPr algn="just"/>
            <a:r>
              <a:rPr lang="en-US" sz="2400" dirty="0" err="1">
                <a:solidFill>
                  <a:prstClr val="black"/>
                </a:solidFill>
              </a:rPr>
              <a:t>Şekil</a:t>
            </a:r>
            <a:r>
              <a:rPr lang="en-US" sz="2400" dirty="0">
                <a:solidFill>
                  <a:prstClr val="black"/>
                </a:solidFill>
              </a:rPr>
              <a:t> 1.17 de </a:t>
            </a:r>
            <a:r>
              <a:rPr lang="en-US" sz="2400" dirty="0" err="1">
                <a:solidFill>
                  <a:prstClr val="black"/>
                </a:solidFill>
              </a:rPr>
              <a:t>görülen</a:t>
            </a:r>
            <a:r>
              <a:rPr lang="en-US" sz="2400" dirty="0">
                <a:solidFill>
                  <a:prstClr val="black"/>
                </a:solidFill>
              </a:rPr>
              <a:t> </a:t>
            </a:r>
            <a:r>
              <a:rPr lang="en-US" sz="2400" dirty="0" err="1">
                <a:solidFill>
                  <a:prstClr val="black"/>
                </a:solidFill>
              </a:rPr>
              <a:t>devrede</a:t>
            </a:r>
            <a:r>
              <a:rPr lang="en-US" sz="2400" dirty="0">
                <a:solidFill>
                  <a:prstClr val="black"/>
                </a:solidFill>
              </a:rPr>
              <a:t>, </a:t>
            </a:r>
            <a:r>
              <a:rPr lang="en-US" sz="2400" b="1" dirty="0">
                <a:solidFill>
                  <a:prstClr val="black"/>
                </a:solidFill>
              </a:rPr>
              <a:t>PN</a:t>
            </a:r>
            <a:r>
              <a:rPr lang="en-US" sz="2400" dirty="0">
                <a:solidFill>
                  <a:prstClr val="black"/>
                </a:solidFill>
              </a:rPr>
              <a:t> </a:t>
            </a:r>
            <a:r>
              <a:rPr lang="en-US" sz="2400" dirty="0" err="1">
                <a:solidFill>
                  <a:prstClr val="black"/>
                </a:solidFill>
              </a:rPr>
              <a:t>bağlantısının</a:t>
            </a:r>
            <a:r>
              <a:rPr lang="en-US" sz="2400" dirty="0">
                <a:solidFill>
                  <a:prstClr val="black"/>
                </a:solidFill>
              </a:rPr>
              <a:t> </a:t>
            </a:r>
            <a:r>
              <a:rPr lang="en-US" sz="2400" b="1" dirty="0">
                <a:solidFill>
                  <a:prstClr val="black"/>
                </a:solidFill>
              </a:rPr>
              <a:t>P</a:t>
            </a:r>
            <a:r>
              <a:rPr lang="en-US" sz="2400" dirty="0">
                <a:solidFill>
                  <a:prstClr val="black"/>
                </a:solidFill>
              </a:rPr>
              <a:t> </a:t>
            </a:r>
            <a:r>
              <a:rPr lang="en-US" sz="2400" dirty="0" err="1">
                <a:solidFill>
                  <a:prstClr val="black"/>
                </a:solidFill>
              </a:rPr>
              <a:t>tarafına</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b="1" dirty="0">
                <a:solidFill>
                  <a:prstClr val="black"/>
                </a:solidFill>
              </a:rPr>
              <a:t>N</a:t>
            </a:r>
            <a:r>
              <a:rPr lang="en-US" sz="2400" dirty="0">
                <a:solidFill>
                  <a:prstClr val="black"/>
                </a:solidFill>
              </a:rPr>
              <a:t> </a:t>
            </a:r>
            <a:r>
              <a:rPr lang="en-US" sz="2400" dirty="0" err="1">
                <a:solidFill>
                  <a:prstClr val="black"/>
                </a:solidFill>
              </a:rPr>
              <a:t>tarafına</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voltaj</a:t>
            </a:r>
            <a:r>
              <a:rPr lang="en-US" sz="2400" dirty="0">
                <a:solidFill>
                  <a:prstClr val="black"/>
                </a:solidFill>
              </a:rPr>
              <a:t> </a:t>
            </a:r>
            <a:r>
              <a:rPr lang="en-US" sz="2400" dirty="0" err="1">
                <a:solidFill>
                  <a:prstClr val="black"/>
                </a:solidFill>
              </a:rPr>
              <a:t>verebilecek</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ayarlı</a:t>
            </a:r>
            <a:r>
              <a:rPr lang="en-US" sz="2400" dirty="0">
                <a:solidFill>
                  <a:prstClr val="black"/>
                </a:solidFill>
              </a:rPr>
              <a:t> </a:t>
            </a:r>
            <a:r>
              <a:rPr lang="en-US" sz="2400" dirty="0" err="1">
                <a:solidFill>
                  <a:prstClr val="black"/>
                </a:solidFill>
              </a:rPr>
              <a:t>güç</a:t>
            </a:r>
            <a:r>
              <a:rPr lang="en-US" sz="2400" dirty="0">
                <a:solidFill>
                  <a:prstClr val="black"/>
                </a:solidFill>
              </a:rPr>
              <a:t> </a:t>
            </a:r>
            <a:r>
              <a:rPr lang="en-US" sz="2400" dirty="0" err="1">
                <a:solidFill>
                  <a:prstClr val="black"/>
                </a:solidFill>
              </a:rPr>
              <a:t>kaynağını</a:t>
            </a:r>
            <a:r>
              <a:rPr lang="en-US" sz="2400" dirty="0">
                <a:solidFill>
                  <a:prstClr val="black"/>
                </a:solidFill>
              </a:rPr>
              <a:t> </a:t>
            </a:r>
            <a:r>
              <a:rPr lang="en-US" sz="2400" dirty="0" err="1">
                <a:solidFill>
                  <a:prstClr val="black"/>
                </a:solidFill>
              </a:rPr>
              <a:t>bağlayalım</a:t>
            </a:r>
            <a:r>
              <a:rPr lang="en-US" sz="2400" dirty="0">
                <a:solidFill>
                  <a:prstClr val="black"/>
                </a:solidFill>
              </a:rPr>
              <a:t>. </a:t>
            </a:r>
            <a:r>
              <a:rPr lang="en-US" sz="2400" b="1" dirty="0">
                <a:solidFill>
                  <a:prstClr val="black"/>
                </a:solidFill>
              </a:rPr>
              <a:t>P</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b="1" dirty="0">
                <a:solidFill>
                  <a:prstClr val="black"/>
                </a:solidFill>
              </a:rPr>
              <a:t>N</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iletkenlerin</a:t>
            </a:r>
            <a:r>
              <a:rPr lang="en-US" sz="2400" dirty="0">
                <a:solidFill>
                  <a:prstClr val="black"/>
                </a:solidFill>
              </a:rPr>
              <a:t> </a:t>
            </a:r>
            <a:r>
              <a:rPr lang="en-US" sz="2400" dirty="0" err="1">
                <a:solidFill>
                  <a:prstClr val="black"/>
                </a:solidFill>
              </a:rPr>
              <a:t>silisyumdan</a:t>
            </a:r>
            <a:r>
              <a:rPr lang="en-US" sz="2400" dirty="0">
                <a:solidFill>
                  <a:prstClr val="black"/>
                </a:solidFill>
              </a:rPr>
              <a:t> </a:t>
            </a:r>
            <a:r>
              <a:rPr lang="en-US" sz="2400" dirty="0" err="1">
                <a:solidFill>
                  <a:prstClr val="black"/>
                </a:solidFill>
              </a:rPr>
              <a:t>yapılmış</a:t>
            </a:r>
            <a:r>
              <a:rPr lang="en-US" sz="2400" dirty="0">
                <a:solidFill>
                  <a:prstClr val="black"/>
                </a:solidFill>
              </a:rPr>
              <a:t> </a:t>
            </a:r>
            <a:r>
              <a:rPr lang="en-US" sz="2400" dirty="0" err="1">
                <a:solidFill>
                  <a:prstClr val="black"/>
                </a:solidFill>
              </a:rPr>
              <a:t>olduğunu</a:t>
            </a:r>
            <a:r>
              <a:rPr lang="en-US" sz="2400" dirty="0">
                <a:solidFill>
                  <a:prstClr val="black"/>
                </a:solidFill>
              </a:rPr>
              <a:t> </a:t>
            </a:r>
            <a:r>
              <a:rPr lang="en-US" sz="2400" dirty="0" err="1">
                <a:solidFill>
                  <a:prstClr val="black"/>
                </a:solidFill>
              </a:rPr>
              <a:t>kabul</a:t>
            </a:r>
            <a:r>
              <a:rPr lang="en-US" sz="2400" dirty="0">
                <a:solidFill>
                  <a:prstClr val="black"/>
                </a:solidFill>
              </a:rPr>
              <a:t> </a:t>
            </a:r>
            <a:r>
              <a:rPr lang="en-US" sz="2400" dirty="0" err="1">
                <a:solidFill>
                  <a:prstClr val="black"/>
                </a:solidFill>
              </a:rPr>
              <a:t>edelim</a:t>
            </a:r>
            <a:r>
              <a:rPr lang="en-US" sz="2400" dirty="0">
                <a:solidFill>
                  <a:prstClr val="black"/>
                </a:solidFill>
              </a:rPr>
              <a:t>. </a:t>
            </a:r>
            <a:r>
              <a:rPr lang="en-US" sz="2400" dirty="0" err="1">
                <a:solidFill>
                  <a:prstClr val="black"/>
                </a:solidFill>
              </a:rPr>
              <a:t>Başlangıçta</a:t>
            </a:r>
            <a:r>
              <a:rPr lang="en-US" sz="2400" dirty="0">
                <a:solidFill>
                  <a:prstClr val="black"/>
                </a:solidFill>
              </a:rPr>
              <a:t> E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a:t>
            </a:r>
            <a:r>
              <a:rPr lang="en-US" sz="2400" dirty="0">
                <a:solidFill>
                  <a:prstClr val="black"/>
                </a:solidFill>
              </a:rPr>
              <a:t> </a:t>
            </a:r>
            <a:r>
              <a:rPr lang="en-US" sz="2400" dirty="0" err="1">
                <a:solidFill>
                  <a:prstClr val="black"/>
                </a:solidFill>
              </a:rPr>
              <a:t>değerinin</a:t>
            </a:r>
            <a:r>
              <a:rPr lang="en-US" sz="2400" dirty="0">
                <a:solidFill>
                  <a:prstClr val="black"/>
                </a:solidFill>
              </a:rPr>
              <a:t> 0.7V </a:t>
            </a:r>
            <a:r>
              <a:rPr lang="en-US" sz="2400" dirty="0" err="1">
                <a:solidFill>
                  <a:prstClr val="black"/>
                </a:solidFill>
              </a:rPr>
              <a:t>dan</a:t>
            </a:r>
            <a:r>
              <a:rPr lang="en-US" sz="2400" dirty="0">
                <a:solidFill>
                  <a:prstClr val="black"/>
                </a:solidFill>
              </a:rPr>
              <a:t> </a:t>
            </a:r>
            <a:r>
              <a:rPr lang="en-US" sz="2400" dirty="0" err="1">
                <a:solidFill>
                  <a:prstClr val="black"/>
                </a:solidFill>
              </a:rPr>
              <a:t>küçük</a:t>
            </a:r>
            <a:r>
              <a:rPr lang="en-US" sz="2400" dirty="0">
                <a:solidFill>
                  <a:prstClr val="black"/>
                </a:solidFill>
              </a:rPr>
              <a:t> </a:t>
            </a:r>
            <a:r>
              <a:rPr lang="en-US" sz="2400" dirty="0" err="1">
                <a:solidFill>
                  <a:prstClr val="black"/>
                </a:solidFill>
              </a:rPr>
              <a:t>olsun</a:t>
            </a:r>
            <a:r>
              <a:rPr lang="en-US" sz="2400" dirty="0">
                <a:solidFill>
                  <a:prstClr val="black"/>
                </a:solidFill>
              </a:rPr>
              <a:t>. Bu </a:t>
            </a:r>
            <a:r>
              <a:rPr lang="en-US" sz="2400" dirty="0" err="1">
                <a:solidFill>
                  <a:prstClr val="black"/>
                </a:solidFill>
              </a:rPr>
              <a:t>durumda</a:t>
            </a:r>
            <a:r>
              <a:rPr lang="en-US" sz="2400" dirty="0">
                <a:solidFill>
                  <a:prstClr val="black"/>
                </a:solidFill>
              </a:rPr>
              <a:t> </a:t>
            </a:r>
            <a:r>
              <a:rPr lang="en-US" sz="2400" dirty="0" err="1">
                <a:solidFill>
                  <a:prstClr val="black"/>
                </a:solidFill>
              </a:rPr>
              <a:t>devreden</a:t>
            </a:r>
            <a:r>
              <a:rPr lang="en-US" sz="2400" dirty="0">
                <a:solidFill>
                  <a:prstClr val="black"/>
                </a:solidFill>
              </a:rPr>
              <a:t> </a:t>
            </a:r>
            <a:r>
              <a:rPr lang="en-US" sz="2400" dirty="0" err="1">
                <a:solidFill>
                  <a:prstClr val="black"/>
                </a:solidFill>
              </a:rPr>
              <a:t>hiç</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akmayacak</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ampermetre</a:t>
            </a:r>
            <a:r>
              <a:rPr lang="en-US" sz="2400" dirty="0">
                <a:solidFill>
                  <a:prstClr val="black"/>
                </a:solidFill>
              </a:rPr>
              <a:t> </a:t>
            </a:r>
            <a:r>
              <a:rPr lang="en-US" sz="2400" dirty="0" err="1">
                <a:solidFill>
                  <a:prstClr val="black"/>
                </a:solidFill>
              </a:rPr>
              <a:t>sıfır</a:t>
            </a:r>
            <a:r>
              <a:rPr lang="en-US" sz="2400" dirty="0">
                <a:solidFill>
                  <a:prstClr val="black"/>
                </a:solidFill>
              </a:rPr>
              <a:t> </a:t>
            </a:r>
            <a:r>
              <a:rPr lang="en-US" sz="2400" dirty="0" err="1">
                <a:solidFill>
                  <a:prstClr val="black"/>
                </a:solidFill>
              </a:rPr>
              <a:t>değerini</a:t>
            </a:r>
            <a:r>
              <a:rPr lang="en-US" sz="2400" dirty="0">
                <a:solidFill>
                  <a:prstClr val="black"/>
                </a:solidFill>
              </a:rPr>
              <a:t> </a:t>
            </a:r>
            <a:r>
              <a:rPr lang="en-US" sz="2400" dirty="0" err="1">
                <a:solidFill>
                  <a:prstClr val="black"/>
                </a:solidFill>
              </a:rPr>
              <a:t>gösterecektir</a:t>
            </a:r>
            <a:r>
              <a:rPr lang="en-US" sz="2400" dirty="0">
                <a:solidFill>
                  <a:prstClr val="black"/>
                </a:solidFill>
              </a:rPr>
              <a:t>. </a:t>
            </a:r>
            <a:endParaRPr lang="tr-TR" sz="2400" dirty="0">
              <a:solidFill>
                <a:prstClr val="black"/>
              </a:solidFill>
            </a:endParaRPr>
          </a:p>
          <a:p>
            <a:pPr algn="just"/>
            <a:endParaRPr lang="tr-TR" sz="24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26" y="2729850"/>
            <a:ext cx="4997004" cy="3194432"/>
          </a:xfrm>
          <a:prstGeom prst="rect">
            <a:avLst/>
          </a:prstGeom>
        </p:spPr>
      </p:pic>
      <p:sp>
        <p:nvSpPr>
          <p:cNvPr id="5" name="TextBox 4"/>
          <p:cNvSpPr txBox="1"/>
          <p:nvPr/>
        </p:nvSpPr>
        <p:spPr>
          <a:xfrm>
            <a:off x="1223493" y="5924282"/>
            <a:ext cx="9594761"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1.17  </a:t>
            </a:r>
            <a:r>
              <a:rPr lang="en-US" dirty="0">
                <a:solidFill>
                  <a:prstClr val="black"/>
                </a:solidFill>
              </a:rPr>
              <a:t>0.7 V &lt; V</a:t>
            </a:r>
            <a:r>
              <a:rPr lang="en-US" baseline="-25000" dirty="0">
                <a:solidFill>
                  <a:prstClr val="black"/>
                </a:solidFill>
              </a:rPr>
              <a:t>D</a:t>
            </a:r>
            <a:r>
              <a:rPr lang="en-US" dirty="0">
                <a:solidFill>
                  <a:prstClr val="black"/>
                </a:solidFill>
              </a:rPr>
              <a:t> </a:t>
            </a:r>
            <a:r>
              <a:rPr lang="en-US" dirty="0" err="1">
                <a:solidFill>
                  <a:prstClr val="black"/>
                </a:solidFill>
              </a:rPr>
              <a:t>durumunda</a:t>
            </a:r>
            <a:r>
              <a:rPr lang="en-US" dirty="0">
                <a:solidFill>
                  <a:prstClr val="black"/>
                </a:solidFill>
              </a:rPr>
              <a:t> </a:t>
            </a:r>
            <a:r>
              <a:rPr lang="en-US" dirty="0" err="1">
                <a:solidFill>
                  <a:prstClr val="black"/>
                </a:solidFill>
              </a:rPr>
              <a:t>doğru</a:t>
            </a:r>
            <a:r>
              <a:rPr lang="en-US" dirty="0">
                <a:solidFill>
                  <a:prstClr val="black"/>
                </a:solidFill>
              </a:rPr>
              <a:t> </a:t>
            </a:r>
            <a:r>
              <a:rPr lang="en-US" dirty="0" err="1">
                <a:solidFill>
                  <a:prstClr val="black"/>
                </a:solidFill>
              </a:rPr>
              <a:t>polarlanmış</a:t>
            </a:r>
            <a:r>
              <a:rPr lang="en-US" dirty="0">
                <a:solidFill>
                  <a:prstClr val="black"/>
                </a:solidFill>
              </a:rPr>
              <a:t> 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8871688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193183"/>
            <a:ext cx="11822805" cy="2215991"/>
          </a:xfrm>
          <a:prstGeom prst="rect">
            <a:avLst/>
          </a:prstGeom>
          <a:noFill/>
        </p:spPr>
        <p:txBody>
          <a:bodyPr wrap="square" rtlCol="0">
            <a:spAutoFit/>
          </a:bodyPr>
          <a:lstStyle/>
          <a:p>
            <a:pPr algn="just"/>
            <a:r>
              <a:rPr lang="en-US" sz="2000" dirty="0" err="1">
                <a:solidFill>
                  <a:prstClr val="black"/>
                </a:solidFill>
              </a:rPr>
              <a:t>Şimdi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a:t>
            </a:r>
            <a:r>
              <a:rPr lang="en-US" sz="2000" dirty="0">
                <a:solidFill>
                  <a:prstClr val="black"/>
                </a:solidFill>
              </a:rPr>
              <a:t> 0.7V </a:t>
            </a:r>
            <a:r>
              <a:rPr lang="en-US" sz="2000" dirty="0" err="1">
                <a:solidFill>
                  <a:prstClr val="black"/>
                </a:solidFill>
              </a:rPr>
              <a:t>değerine</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yükseltelim</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eksi</a:t>
            </a:r>
            <a:r>
              <a:rPr lang="en-US" sz="2000" dirty="0">
                <a:solidFill>
                  <a:prstClr val="black"/>
                </a:solidFill>
              </a:rPr>
              <a:t> </a:t>
            </a:r>
            <a:r>
              <a:rPr lang="en-US" sz="2000" dirty="0" err="1">
                <a:solidFill>
                  <a:prstClr val="black"/>
                </a:solidFill>
              </a:rPr>
              <a:t>ucunun</a:t>
            </a:r>
            <a:r>
              <a:rPr lang="en-US" sz="2000" dirty="0">
                <a:solidFill>
                  <a:prstClr val="black"/>
                </a:solidFill>
              </a:rPr>
              <a:t> </a:t>
            </a:r>
            <a:r>
              <a:rPr lang="en-US" sz="2000" dirty="0" err="1">
                <a:solidFill>
                  <a:prstClr val="black"/>
                </a:solidFill>
              </a:rPr>
              <a:t>sağladığı</a:t>
            </a:r>
            <a:r>
              <a:rPr lang="en-US" sz="2000" dirty="0">
                <a:solidFill>
                  <a:prstClr val="black"/>
                </a:solidFill>
              </a:rPr>
              <a:t> </a:t>
            </a:r>
            <a:r>
              <a:rPr lang="en-US" sz="2000" dirty="0" err="1">
                <a:solidFill>
                  <a:prstClr val="black"/>
                </a:solidFill>
              </a:rPr>
              <a:t>enerjiden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a:t>
            </a:r>
            <a:r>
              <a:rPr lang="en-US" sz="2000" dirty="0">
                <a:solidFill>
                  <a:prstClr val="black"/>
                </a:solidFill>
              </a:rPr>
              <a:t> </a:t>
            </a:r>
            <a:r>
              <a:rPr lang="en-US" sz="2000" dirty="0" err="1">
                <a:solidFill>
                  <a:prstClr val="black"/>
                </a:solidFill>
              </a:rPr>
              <a:t>elektronca</a:t>
            </a:r>
            <a:r>
              <a:rPr lang="en-US" sz="2000" dirty="0">
                <a:solidFill>
                  <a:prstClr val="black"/>
                </a:solidFill>
              </a:rPr>
              <a:t> </a:t>
            </a:r>
            <a:r>
              <a:rPr lang="en-US" sz="2000" dirty="0" err="1">
                <a:solidFill>
                  <a:prstClr val="black"/>
                </a:solidFill>
              </a:rPr>
              <a:t>zenginleşir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aynı</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artı</a:t>
            </a:r>
            <a:r>
              <a:rPr lang="en-US" sz="2000" dirty="0">
                <a:solidFill>
                  <a:prstClr val="black"/>
                </a:solidFill>
              </a:rPr>
              <a:t> </a:t>
            </a:r>
            <a:r>
              <a:rPr lang="en-US" sz="2000" dirty="0" err="1">
                <a:solidFill>
                  <a:prstClr val="black"/>
                </a:solidFill>
              </a:rPr>
              <a:t>ucunun</a:t>
            </a:r>
            <a:r>
              <a:rPr lang="en-US" sz="2000" dirty="0">
                <a:solidFill>
                  <a:prstClr val="black"/>
                </a:solidFill>
              </a:rPr>
              <a:t> </a:t>
            </a:r>
            <a:r>
              <a:rPr lang="en-US" sz="2000" dirty="0" err="1">
                <a:solidFill>
                  <a:prstClr val="black"/>
                </a:solidFill>
              </a:rPr>
              <a:t>sağladığı</a:t>
            </a:r>
            <a:r>
              <a:rPr lang="en-US" sz="2000" dirty="0">
                <a:solidFill>
                  <a:prstClr val="black"/>
                </a:solidFill>
              </a:rPr>
              <a:t> </a:t>
            </a:r>
            <a:r>
              <a:rPr lang="en-US" sz="2000" dirty="0" err="1">
                <a:solidFill>
                  <a:prstClr val="black"/>
                </a:solidFill>
              </a:rPr>
              <a:t>enerjiden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b="1" dirty="0">
                <a:solidFill>
                  <a:prstClr val="black"/>
                </a:solidFill>
              </a:rPr>
              <a:t>P </a:t>
            </a:r>
            <a:r>
              <a:rPr lang="en-US" sz="2000" dirty="0" err="1">
                <a:solidFill>
                  <a:prstClr val="black"/>
                </a:solidFill>
              </a:rPr>
              <a:t>tarafı</a:t>
            </a:r>
            <a:r>
              <a:rPr lang="en-US" sz="2000" dirty="0">
                <a:solidFill>
                  <a:prstClr val="black"/>
                </a:solidFill>
              </a:rPr>
              <a:t> da </a:t>
            </a:r>
            <a:r>
              <a:rPr lang="en-US" sz="2000" dirty="0" err="1">
                <a:solidFill>
                  <a:prstClr val="black"/>
                </a:solidFill>
              </a:rPr>
              <a:t>boşlukça</a:t>
            </a:r>
            <a:r>
              <a:rPr lang="en-US" sz="2000" dirty="0">
                <a:solidFill>
                  <a:prstClr val="black"/>
                </a:solidFill>
              </a:rPr>
              <a:t> </a:t>
            </a:r>
            <a:r>
              <a:rPr lang="en-US" sz="2000" dirty="0" err="1">
                <a:solidFill>
                  <a:prstClr val="black"/>
                </a:solidFill>
              </a:rPr>
              <a:t>zenginleşir</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a:t>
            </a:r>
            <a:r>
              <a:rPr lang="en-US" sz="2000" dirty="0">
                <a:solidFill>
                  <a:prstClr val="black"/>
                </a:solidFill>
              </a:rPr>
              <a:t> </a:t>
            </a:r>
            <a:r>
              <a:rPr lang="en-US" sz="2000" dirty="0" err="1">
                <a:solidFill>
                  <a:prstClr val="black"/>
                </a:solidFill>
              </a:rPr>
              <a:t>çoğalan</a:t>
            </a:r>
            <a:r>
              <a:rPr lang="en-US" sz="2000" dirty="0">
                <a:solidFill>
                  <a:prstClr val="black"/>
                </a:solidFill>
              </a:rPr>
              <a:t> </a:t>
            </a:r>
            <a:r>
              <a:rPr lang="en-US" sz="2000" dirty="0" err="1">
                <a:solidFill>
                  <a:prstClr val="black"/>
                </a:solidFill>
              </a:rPr>
              <a:t>boşluklar</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bölgesinin</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iyonlarla</a:t>
            </a:r>
            <a:r>
              <a:rPr lang="en-US" sz="2000" dirty="0">
                <a:solidFill>
                  <a:prstClr val="black"/>
                </a:solidFill>
              </a:rPr>
              <a:t> </a:t>
            </a:r>
            <a:r>
              <a:rPr lang="en-US" sz="2000" dirty="0" err="1">
                <a:solidFill>
                  <a:prstClr val="black"/>
                </a:solidFill>
              </a:rPr>
              <a:t>birleşiler</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tarafında</a:t>
            </a:r>
            <a:r>
              <a:rPr lang="en-US" sz="2000" dirty="0">
                <a:solidFill>
                  <a:prstClr val="black"/>
                </a:solidFill>
              </a:rPr>
              <a:t> </a:t>
            </a:r>
            <a:r>
              <a:rPr lang="en-US" sz="2000" dirty="0" err="1">
                <a:solidFill>
                  <a:prstClr val="black"/>
                </a:solidFill>
              </a:rPr>
              <a:t>çoğalan</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iyonlarla</a:t>
            </a:r>
            <a:r>
              <a:rPr lang="en-US" sz="2000" dirty="0">
                <a:solidFill>
                  <a:prstClr val="black"/>
                </a:solidFill>
              </a:rPr>
              <a:t> </a:t>
            </a:r>
            <a:r>
              <a:rPr lang="en-US" sz="2000" dirty="0" err="1">
                <a:solidFill>
                  <a:prstClr val="black"/>
                </a:solidFill>
              </a:rPr>
              <a:t>birleşirler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daralmaya</a:t>
            </a:r>
            <a:r>
              <a:rPr lang="en-US" sz="2000" dirty="0">
                <a:solidFill>
                  <a:prstClr val="black"/>
                </a:solidFill>
              </a:rPr>
              <a:t> </a:t>
            </a:r>
            <a:r>
              <a:rPr lang="en-US" sz="2000" dirty="0" err="1">
                <a:solidFill>
                  <a:prstClr val="black"/>
                </a:solidFill>
              </a:rPr>
              <a:t>başlar</a:t>
            </a:r>
            <a:r>
              <a:rPr lang="en-US" sz="2000" dirty="0">
                <a:solidFill>
                  <a:prstClr val="black"/>
                </a:solidFill>
              </a:rPr>
              <a:t>. </a:t>
            </a:r>
            <a:r>
              <a:rPr lang="en-US" sz="2000" dirty="0" err="1">
                <a:solidFill>
                  <a:prstClr val="black"/>
                </a:solidFill>
              </a:rPr>
              <a:t>Ayni</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engel</a:t>
            </a:r>
            <a:r>
              <a:rPr lang="en-US" sz="2000" dirty="0">
                <a:solidFill>
                  <a:prstClr val="black"/>
                </a:solidFill>
              </a:rPr>
              <a:t> </a:t>
            </a:r>
            <a:r>
              <a:rPr lang="en-US" sz="2000" dirty="0" err="1">
                <a:solidFill>
                  <a:prstClr val="black"/>
                </a:solidFill>
              </a:rPr>
              <a:t>voltajının</a:t>
            </a:r>
            <a:r>
              <a:rPr lang="en-US" sz="2000" dirty="0">
                <a:solidFill>
                  <a:prstClr val="black"/>
                </a:solidFill>
              </a:rPr>
              <a:t> da </a:t>
            </a:r>
            <a:r>
              <a:rPr lang="en-US" sz="2000" dirty="0" err="1">
                <a:solidFill>
                  <a:prstClr val="black"/>
                </a:solidFill>
              </a:rPr>
              <a:t>değeri</a:t>
            </a:r>
            <a:r>
              <a:rPr lang="en-US" sz="2000" dirty="0">
                <a:solidFill>
                  <a:prstClr val="black"/>
                </a:solidFill>
              </a:rPr>
              <a:t> </a:t>
            </a:r>
            <a:r>
              <a:rPr lang="en-US" sz="2000" dirty="0" err="1">
                <a:solidFill>
                  <a:prstClr val="black"/>
                </a:solidFill>
              </a:rPr>
              <a:t>azalır</a:t>
            </a:r>
            <a:r>
              <a:rPr lang="en-US" sz="2000" dirty="0">
                <a:solidFill>
                  <a:prstClr val="black"/>
                </a:solidFill>
              </a:rPr>
              <a:t>. Bu </a:t>
            </a:r>
            <a:r>
              <a:rPr lang="en-US" sz="2000" dirty="0" err="1">
                <a:solidFill>
                  <a:prstClr val="black"/>
                </a:solidFill>
              </a:rPr>
              <a:t>durumda</a:t>
            </a:r>
            <a:r>
              <a:rPr lang="en-US" sz="2000" dirty="0">
                <a:solidFill>
                  <a:prstClr val="black"/>
                </a:solidFill>
              </a:rPr>
              <a:t> </a:t>
            </a:r>
            <a:r>
              <a:rPr lang="en-US" sz="2000" dirty="0" err="1">
                <a:solidFill>
                  <a:prstClr val="black"/>
                </a:solidFill>
              </a:rPr>
              <a:t>ampermetreden</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az</a:t>
            </a:r>
            <a:r>
              <a:rPr lang="en-US" sz="2000" dirty="0">
                <a:solidFill>
                  <a:prstClr val="black"/>
                </a:solidFill>
              </a:rPr>
              <a:t> </a:t>
            </a:r>
            <a:r>
              <a:rPr lang="en-US" sz="2000" dirty="0" err="1">
                <a:solidFill>
                  <a:prstClr val="black"/>
                </a:solidFill>
              </a:rPr>
              <a:t>miktarda</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akmaktadır</a:t>
            </a:r>
            <a:r>
              <a:rPr lang="en-US" sz="2000" dirty="0">
                <a:solidFill>
                  <a:prstClr val="black"/>
                </a:solidFill>
              </a:rPr>
              <a:t>. Bu durum </a:t>
            </a:r>
            <a:r>
              <a:rPr lang="en-US" sz="2000" dirty="0" err="1">
                <a:solidFill>
                  <a:prstClr val="black"/>
                </a:solidFill>
              </a:rPr>
              <a:t>Şekil</a:t>
            </a:r>
            <a:r>
              <a:rPr lang="en-US" sz="2000" dirty="0">
                <a:solidFill>
                  <a:prstClr val="black"/>
                </a:solidFill>
              </a:rPr>
              <a:t> 1.18 de </a:t>
            </a:r>
            <a:r>
              <a:rPr lang="en-US" sz="2000" dirty="0" err="1">
                <a:solidFill>
                  <a:prstClr val="black"/>
                </a:solidFill>
              </a:rPr>
              <a:t>gösterilmektedir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945" y="2194477"/>
            <a:ext cx="5635991" cy="3718724"/>
          </a:xfrm>
          <a:prstGeom prst="rect">
            <a:avLst/>
          </a:prstGeom>
        </p:spPr>
      </p:pic>
      <p:sp>
        <p:nvSpPr>
          <p:cNvPr id="4" name="TextBox 3"/>
          <p:cNvSpPr txBox="1"/>
          <p:nvPr/>
        </p:nvSpPr>
        <p:spPr>
          <a:xfrm>
            <a:off x="1906073" y="6053070"/>
            <a:ext cx="9131121"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1.18 </a:t>
            </a:r>
            <a:r>
              <a:rPr lang="en-US" dirty="0">
                <a:solidFill>
                  <a:prstClr val="black"/>
                </a:solidFill>
              </a:rPr>
              <a:t>E = 0.7V da  </a:t>
            </a:r>
            <a:r>
              <a:rPr lang="en-US" dirty="0" err="1">
                <a:solidFill>
                  <a:prstClr val="black"/>
                </a:solidFill>
              </a:rPr>
              <a:t>daralmaya</a:t>
            </a:r>
            <a:r>
              <a:rPr lang="en-US" dirty="0">
                <a:solidFill>
                  <a:prstClr val="black"/>
                </a:solidFill>
              </a:rPr>
              <a:t> </a:t>
            </a:r>
            <a:r>
              <a:rPr lang="en-US" dirty="0" err="1">
                <a:solidFill>
                  <a:prstClr val="black"/>
                </a:solidFill>
              </a:rPr>
              <a:t>başlayan</a:t>
            </a:r>
            <a:r>
              <a:rPr lang="en-US" dirty="0">
                <a:solidFill>
                  <a:prstClr val="black"/>
                </a:solidFill>
              </a:rPr>
              <a:t> </a:t>
            </a:r>
            <a:r>
              <a:rPr lang="en-US" dirty="0" err="1">
                <a:solidFill>
                  <a:prstClr val="black"/>
                </a:solidFill>
              </a:rPr>
              <a:t>nötr</a:t>
            </a:r>
            <a:r>
              <a:rPr lang="en-US" dirty="0">
                <a:solidFill>
                  <a:prstClr val="black"/>
                </a:solidFill>
              </a:rPr>
              <a:t> </a:t>
            </a:r>
            <a:r>
              <a:rPr lang="en-US" dirty="0" err="1">
                <a:solidFill>
                  <a:prstClr val="black"/>
                </a:solidFill>
              </a:rPr>
              <a:t>bölge</a:t>
            </a:r>
            <a:r>
              <a:rPr lang="en-US" dirty="0">
                <a:solidFill>
                  <a:prstClr val="black"/>
                </a:solidFill>
              </a:rPr>
              <a:t>. </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559712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C1DC61D985D40B01048F163D2C600" ma:contentTypeVersion="" ma:contentTypeDescription="Create a new document." ma:contentTypeScope="" ma:versionID="6ca394f80d3a99a7a092595184e3b070">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A52282-46DD-4716-B173-3091899D7ED6}"/>
</file>

<file path=customXml/itemProps2.xml><?xml version="1.0" encoding="utf-8"?>
<ds:datastoreItem xmlns:ds="http://schemas.openxmlformats.org/officeDocument/2006/customXml" ds:itemID="{66673B41-D81A-44AA-BC1F-945DF1DC4EA9}"/>
</file>

<file path=customXml/itemProps3.xml><?xml version="1.0" encoding="utf-8"?>
<ds:datastoreItem xmlns:ds="http://schemas.openxmlformats.org/officeDocument/2006/customXml" ds:itemID="{E64211DC-859E-4A82-9D25-5B6FFF6012F4}"/>
</file>

<file path=docProps/app.xml><?xml version="1.0" encoding="utf-8"?>
<Properties xmlns="http://schemas.openxmlformats.org/officeDocument/2006/extended-properties" xmlns:vt="http://schemas.openxmlformats.org/officeDocument/2006/docPropsVTypes">
  <TotalTime>230</TotalTime>
  <Words>9427</Words>
  <Application>Microsoft Office PowerPoint</Application>
  <PresentationFormat>Widescreen</PresentationFormat>
  <Paragraphs>544</Paragraphs>
  <Slides>132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132</vt:i4>
      </vt:variant>
    </vt:vector>
  </HeadingPairs>
  <TitlesOfParts>
    <vt:vector size="143" baseType="lpstr">
      <vt:lpstr>Arial</vt:lpstr>
      <vt:lpstr>Calibri</vt:lpstr>
      <vt:lpstr>Calibri Light</vt:lpstr>
      <vt:lpstr>Gill Sans MT</vt:lpstr>
      <vt:lpstr>Symbol</vt:lpstr>
      <vt:lpstr>Times</vt:lpstr>
      <vt:lpstr>Times New Roman</vt:lpstr>
      <vt:lpstr>Wingdings</vt:lpstr>
      <vt:lpstr>Wingdings 2</vt:lpstr>
      <vt:lpstr>Wingdings 3</vt:lpstr>
      <vt:lpstr>Office Theme</vt:lpstr>
      <vt:lpstr>Diyot ve Çeşitleri</vt:lpstr>
      <vt:lpstr>PowerPoint Presentation</vt:lpstr>
      <vt:lpstr>PowerPoint Presentation</vt:lpstr>
      <vt:lpstr>PowerPoint Presentation</vt:lpstr>
      <vt:lpstr>PowerPoint Presentation</vt:lpstr>
      <vt:lpstr>PowerPoint Presentation</vt:lpstr>
      <vt:lpstr>PowerPoint Presentation</vt:lpstr>
      <vt:lpstr>Enerji-Band Diyagramları</vt:lpstr>
      <vt:lpstr>PowerPoint Presentation</vt:lpstr>
      <vt:lpstr>PowerPoint Presentation</vt:lpstr>
      <vt:lpstr>Enerji-Band Diyagramları</vt:lpstr>
      <vt:lpstr>PowerPoint Presentation</vt:lpstr>
      <vt:lpstr>Elektrik Yükü (Nötr ve İyon)</vt:lpstr>
      <vt:lpstr>Elektrik Yükü (Nötr ve İyon)</vt:lpstr>
      <vt:lpstr>PowerPoint Presentation</vt:lpstr>
      <vt:lpstr>PowerPoint Presentation</vt:lpstr>
      <vt:lpstr>PowerPoint Presentation</vt:lpstr>
      <vt:lpstr>Atomlar Arası Bağlar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Foto Diyotlar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Foto Diyotlar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Diyot ve Çeşitleri</dc:title>
  <dc:creator>alper</dc:creator>
  <cp:lastModifiedBy>Alper DOGANALP</cp:lastModifiedBy>
  <cp:revision>25</cp:revision>
  <dcterms:created xsi:type="dcterms:W3CDTF">2016-07-18T06:05:43Z</dcterms:created>
  <dcterms:modified xsi:type="dcterms:W3CDTF">2021-11-18T11:35:34Z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0x0101008A6C1DC61D985D40B01048F163D2C600</vt:lpwstr>
  </property>
</Properties>
</file>