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6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3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325" r:id="rId15"/>
    <p:sldId id="326" r:id="rId16"/>
    <p:sldId id="327" r:id="rId17"/>
    <p:sldId id="328" r:id="rId18"/>
    <p:sldId id="268" r:id="rId19"/>
    <p:sldId id="270" r:id="rId20"/>
    <p:sldId id="283" r:id="rId21"/>
    <p:sldId id="271" r:id="rId22"/>
    <p:sldId id="272" r:id="rId23"/>
    <p:sldId id="276" r:id="rId24"/>
    <p:sldId id="273" r:id="rId25"/>
    <p:sldId id="274" r:id="rId26"/>
    <p:sldId id="329" r:id="rId27"/>
    <p:sldId id="269" r:id="rId28"/>
    <p:sldId id="275" r:id="rId29"/>
    <p:sldId id="277" r:id="rId30"/>
    <p:sldId id="278" r:id="rId31"/>
    <p:sldId id="279" r:id="rId32"/>
    <p:sldId id="280" r:id="rId33"/>
    <p:sldId id="281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30" r:id="rId45"/>
    <p:sldId id="334" r:id="rId46"/>
    <p:sldId id="331" r:id="rId47"/>
    <p:sldId id="332" r:id="rId48"/>
    <p:sldId id="333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36" r:id="rId58"/>
    <p:sldId id="303" r:id="rId59"/>
    <p:sldId id="304" r:id="rId60"/>
    <p:sldId id="305" r:id="rId61"/>
    <p:sldId id="306" r:id="rId62"/>
    <p:sldId id="307" r:id="rId63"/>
    <p:sldId id="308" r:id="rId64"/>
    <p:sldId id="337" r:id="rId65"/>
    <p:sldId id="338" r:id="rId66"/>
    <p:sldId id="339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er DOGANALP" initials="AD" lastIdx="1" clrIdx="0">
    <p:extLst>
      <p:ext uri="{19B8F6BF-5375-455C-9EA6-DF929625EA0E}">
        <p15:presenceInfo xmlns:p15="http://schemas.microsoft.com/office/powerpoint/2012/main" userId="Alper DOGANAL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4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6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C5E2-56C0-41C0-9E39-965D00C5A41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E4A1-294F-499B-8E30-2EFE6345E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ELEKTROSTATİK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887" y="132586"/>
            <a:ext cx="244066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Yasası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888" y="620092"/>
            <a:ext cx="963769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Charles Coulomb,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burulma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terazisini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kuvvetlerinin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büyüklüklerini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ölçtü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887" y="1405855"/>
            <a:ext cx="991678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aralarındaki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uzaklık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arttıkça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azalır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Dolayısı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belli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bölgenin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dışında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ölçülemeyecek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Coulomb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Kanunu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durgun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hâldeki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555" y="2624378"/>
            <a:ext cx="271369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Coulomb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Kanunu’na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887" y="3273745"/>
            <a:ext cx="914400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zıt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Ģeklindedir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büyüklüklerinin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çarpımıyla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aralarındaki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uzaklığın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karesiyle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orantılıdır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bulundukları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birleştiren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doğrultusundadır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91" y="2481463"/>
            <a:ext cx="4210050" cy="73342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0" y="550694"/>
            <a:ext cx="3486075" cy="170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379" y="380626"/>
            <a:ext cx="1762125" cy="828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993" y="1460544"/>
            <a:ext cx="4505325" cy="600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3027" y="2068664"/>
            <a:ext cx="299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havanın</a:t>
            </a:r>
            <a:r>
              <a:rPr lang="en-US" dirty="0"/>
              <a:t> </a:t>
            </a:r>
            <a:r>
              <a:rPr lang="en-US" dirty="0" err="1"/>
              <a:t>elektriksel</a:t>
            </a:r>
            <a:r>
              <a:rPr lang="en-US" dirty="0"/>
              <a:t> </a:t>
            </a:r>
            <a:r>
              <a:rPr lang="en-US" dirty="0" err="1"/>
              <a:t>geçirgenliğ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163" y="3575868"/>
            <a:ext cx="1137633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grubunun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belirli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uyguladığı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uyguladığı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kuvvetlerin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vektörel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toplamına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eşittir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4" y="4730137"/>
            <a:ext cx="4724485" cy="105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66163" y="4069597"/>
            <a:ext cx="724322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Örneğin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q2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q3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q1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kuvvet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;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52" y="4749487"/>
            <a:ext cx="2737768" cy="103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7972" y="2491785"/>
            <a:ext cx="4963064" cy="10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07" y="270456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Örnek 1: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7" y="800100"/>
            <a:ext cx="879157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607" y="2573628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Çözüm 1: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7" y="3116288"/>
            <a:ext cx="76866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662" y="894243"/>
            <a:ext cx="4913205" cy="1234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7" y="270456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Örnek 2: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3" y="641667"/>
            <a:ext cx="5715000" cy="72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43" y="1403724"/>
            <a:ext cx="44603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 küresine etki eden toplam kuvvet kaç N dir?</a:t>
            </a:r>
          </a:p>
          <a:p>
            <a:endParaRPr lang="tr-TR" dirty="0"/>
          </a:p>
          <a:p>
            <a:r>
              <a:rPr lang="tr-TR" dirty="0" smtClean="0"/>
              <a:t>q = 2 uC  ve d = 5 cm = 0.05 m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607" y="2573628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Çözüm 2: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06" y="2871616"/>
            <a:ext cx="3912958" cy="1272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9955" y="4151021"/>
                <a:ext cx="6096000" cy="20181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9x10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3.6 N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9x10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−6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(5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14.4 N</a:t>
                </a: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5" y="4151021"/>
                <a:ext cx="6096000" cy="2018117"/>
              </a:xfrm>
              <a:prstGeom prst="rect">
                <a:avLst/>
              </a:prstGeom>
              <a:blipFill rotWithShape="0">
                <a:blip r:embed="rId5"/>
                <a:stretch>
                  <a:fillRect l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915955" y="4670237"/>
            <a:ext cx="471020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F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F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3.6 N + 14.4 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09572" y="5410490"/>
            <a:ext cx="163538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18 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4" y="240070"/>
            <a:ext cx="9001125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7" y="1292247"/>
            <a:ext cx="4619625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830" y="1520847"/>
            <a:ext cx="2152650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5043" y="2356834"/>
            <a:ext cx="8631888" cy="396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10"/>
            <a:ext cx="7686675" cy="423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257" y="3039413"/>
            <a:ext cx="5237743" cy="34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786209"/>
            <a:ext cx="11841626" cy="5369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607" y="270456"/>
            <a:ext cx="1339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Örnek 3: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534141" y="2704563"/>
            <a:ext cx="1957589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443"/>
            <a:ext cx="5297912" cy="404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14" y="5185672"/>
            <a:ext cx="1828800" cy="1306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14" y="218739"/>
            <a:ext cx="83820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465676"/>
            <a:ext cx="8153400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2667" y="2775011"/>
            <a:ext cx="633412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667" y="3479861"/>
            <a:ext cx="398145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9729" y="4951121"/>
            <a:ext cx="3574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Kendimizi deneyelim mi?</a:t>
            </a:r>
          </a:p>
          <a:p>
            <a:r>
              <a:rPr lang="tr-TR" b="1" dirty="0" smtClean="0"/>
              <a:t>Örnek 3 deki soruda sırası ile q1 ve q2 yüklerine etkiyen toplam kuvveti bulabilirmiyiz?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33" y="179162"/>
            <a:ext cx="3735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. ELEKTR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K 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ALANI</a:t>
            </a:r>
            <a:endParaRPr lang="en-US" sz="2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398" y="797141"/>
            <a:ext cx="106894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Bu </a:t>
            </a:r>
            <a:r>
              <a:rPr lang="en-US" dirty="0" err="1"/>
              <a:t>bölümde</a:t>
            </a:r>
            <a:r>
              <a:rPr lang="en-US" dirty="0"/>
              <a:t> </a:t>
            </a:r>
            <a:r>
              <a:rPr lang="en-US" dirty="0" err="1"/>
              <a:t>durgun</a:t>
            </a:r>
            <a:r>
              <a:rPr lang="en-US" dirty="0"/>
              <a:t> </a:t>
            </a:r>
            <a:r>
              <a:rPr lang="en-US" dirty="0" err="1"/>
              <a:t>yüklerin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 smtClean="0"/>
              <a:t>alan</a:t>
            </a:r>
            <a:r>
              <a:rPr lang="tr-TR" dirty="0" smtClean="0"/>
              <a:t>ı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tr-TR" dirty="0" smtClean="0"/>
              <a:t>E </a:t>
            </a:r>
            <a:r>
              <a:rPr lang="en-US" dirty="0" smtClean="0"/>
              <a:t>) </a:t>
            </a:r>
            <a:r>
              <a:rPr lang="en-US" dirty="0" err="1"/>
              <a:t>kavramıyla</a:t>
            </a:r>
            <a:r>
              <a:rPr lang="en-US" dirty="0"/>
              <a:t> </a:t>
            </a:r>
            <a:r>
              <a:rPr lang="en-US" dirty="0" err="1"/>
              <a:t>tanışacağız</a:t>
            </a:r>
            <a:r>
              <a:rPr lang="en-US" dirty="0"/>
              <a:t>. </a:t>
            </a:r>
            <a:r>
              <a:rPr lang="en-US" dirty="0" err="1"/>
              <a:t>Yüklerin</a:t>
            </a:r>
            <a:r>
              <a:rPr lang="en-US" dirty="0"/>
              <a:t> </a:t>
            </a:r>
            <a:r>
              <a:rPr lang="en-US" dirty="0" err="1"/>
              <a:t>durgun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halinde</a:t>
            </a:r>
            <a:r>
              <a:rPr lang="en-US" dirty="0"/>
              <a:t>, </a:t>
            </a:r>
            <a:r>
              <a:rPr lang="en-US" dirty="0" err="1"/>
              <a:t>yükler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 smtClean="0"/>
              <a:t>etkileşmeleri</a:t>
            </a:r>
            <a:r>
              <a:rPr lang="tr-TR" dirty="0" smtClean="0"/>
              <a:t> veya kuvvetleri</a:t>
            </a:r>
            <a:r>
              <a:rPr lang="en-US" dirty="0" smtClean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Coulomb </a:t>
            </a:r>
            <a:r>
              <a:rPr lang="en-US" dirty="0" err="1"/>
              <a:t>yasası</a:t>
            </a:r>
            <a:r>
              <a:rPr lang="en-US" dirty="0"/>
              <a:t> </a:t>
            </a:r>
            <a:r>
              <a:rPr lang="en-US" dirty="0" err="1"/>
              <a:t>yeterlidir</a:t>
            </a:r>
            <a:r>
              <a:rPr lang="en-US" dirty="0"/>
              <a:t>. </a:t>
            </a:r>
            <a:r>
              <a:rPr lang="en-US" dirty="0" err="1"/>
              <a:t>Yükler</a:t>
            </a:r>
            <a:r>
              <a:rPr lang="en-US" dirty="0"/>
              <a:t> </a:t>
            </a:r>
            <a:r>
              <a:rPr lang="en-US" dirty="0" err="1"/>
              <a:t>durgun</a:t>
            </a:r>
            <a:r>
              <a:rPr lang="en-US" dirty="0"/>
              <a:t> </a:t>
            </a:r>
            <a:r>
              <a:rPr lang="en-US" dirty="0" err="1"/>
              <a:t>olmasaydı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etkileşmeleri</a:t>
            </a:r>
            <a:r>
              <a:rPr lang="en-US" dirty="0"/>
              <a:t> </a:t>
            </a:r>
            <a:r>
              <a:rPr lang="en-US" dirty="0" err="1"/>
              <a:t>belirlemek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yollar</a:t>
            </a:r>
            <a:r>
              <a:rPr lang="en-US" dirty="0"/>
              <a:t> </a:t>
            </a:r>
            <a:r>
              <a:rPr lang="en-US" dirty="0" err="1"/>
              <a:t>bulmak</a:t>
            </a:r>
            <a:r>
              <a:rPr lang="en-US" dirty="0"/>
              <a:t> </a:t>
            </a:r>
            <a:r>
              <a:rPr lang="en-US" dirty="0" err="1"/>
              <a:t>gerekirdi</a:t>
            </a:r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125" y="2400459"/>
            <a:ext cx="10844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Elektrikle</a:t>
            </a:r>
            <a:r>
              <a:rPr lang="en-US" dirty="0"/>
              <a:t>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cisimlerin</a:t>
            </a:r>
            <a:r>
              <a:rPr lang="en-US" dirty="0"/>
              <a:t> </a:t>
            </a:r>
            <a:r>
              <a:rPr lang="en-US" dirty="0" err="1"/>
              <a:t>etrafındaki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elektrik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alanı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cisimler</a:t>
            </a:r>
            <a:r>
              <a:rPr lang="en-US" dirty="0"/>
              <a:t> </a:t>
            </a:r>
            <a:r>
              <a:rPr lang="en-US" dirty="0" err="1"/>
              <a:t>birbirini</a:t>
            </a:r>
            <a:r>
              <a:rPr lang="en-US" dirty="0"/>
              <a:t> </a:t>
            </a:r>
            <a:r>
              <a:rPr lang="en-US" dirty="0" err="1"/>
              <a:t>etkiler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bölgenin</a:t>
            </a:r>
            <a:r>
              <a:rPr lang="en-US" dirty="0"/>
              <a:t> </a:t>
            </a:r>
            <a:r>
              <a:rPr lang="en-US" dirty="0" smtClean="0"/>
              <a:t>dı</a:t>
            </a:r>
            <a:r>
              <a:rPr lang="tr-TR" dirty="0" smtClean="0"/>
              <a:t>ş</a:t>
            </a:r>
            <a:r>
              <a:rPr lang="en-US" dirty="0" err="1" smtClean="0"/>
              <a:t>ında</a:t>
            </a:r>
            <a:r>
              <a:rPr lang="en-US" dirty="0" smtClean="0"/>
              <a:t> </a:t>
            </a:r>
            <a:r>
              <a:rPr lang="en-US" dirty="0" err="1"/>
              <a:t>ölçülemeyecek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cisimler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birbirlerini</a:t>
            </a:r>
            <a:r>
              <a:rPr lang="en-US" dirty="0"/>
              <a:t> </a:t>
            </a:r>
            <a:r>
              <a:rPr lang="en-US" dirty="0" err="1"/>
              <a:t>iter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çeker</a:t>
            </a:r>
            <a:r>
              <a:rPr lang="en-US" dirty="0"/>
              <a:t>. Bu </a:t>
            </a:r>
            <a:r>
              <a:rPr lang="en-US" dirty="0" err="1"/>
              <a:t>itme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çekme</a:t>
            </a:r>
            <a:r>
              <a:rPr lang="en-US" dirty="0"/>
              <a:t> </a:t>
            </a:r>
            <a:r>
              <a:rPr lang="en-US" dirty="0" err="1"/>
              <a:t>kuvveti</a:t>
            </a:r>
            <a:r>
              <a:rPr lang="en-US" dirty="0"/>
              <a:t> Coulomb </a:t>
            </a:r>
            <a:r>
              <a:rPr lang="en-US" dirty="0" err="1"/>
              <a:t>Kanunu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açıklanm</a:t>
            </a:r>
            <a:r>
              <a:rPr lang="tr-TR" dirty="0" smtClean="0"/>
              <a:t>ış</a:t>
            </a:r>
            <a:r>
              <a:rPr lang="en-US" dirty="0" err="1" smtClean="0"/>
              <a:t>tı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alanının</a:t>
            </a:r>
            <a:r>
              <a:rPr lang="en-US" dirty="0"/>
              <a:t> </a:t>
            </a:r>
            <a:r>
              <a:rPr lang="en-US" dirty="0" err="1"/>
              <a:t>varlığı</a:t>
            </a:r>
            <a:r>
              <a:rPr lang="en-US" dirty="0"/>
              <a:t> o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cisme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kuvvetin</a:t>
            </a:r>
            <a:r>
              <a:rPr lang="en-US" dirty="0"/>
              <a:t>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etmesi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 smtClean="0"/>
              <a:t>anla</a:t>
            </a:r>
            <a:r>
              <a:rPr lang="tr-TR" dirty="0" smtClean="0"/>
              <a:t>ş</a:t>
            </a:r>
            <a:r>
              <a:rPr lang="en-US" dirty="0" err="1" smtClean="0"/>
              <a:t>ılır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2125" y="4351505"/>
            <a:ext cx="105606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F0"/>
                </a:solidFill>
              </a:rPr>
              <a:t>yer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çekimi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gibi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kuvvettir</a:t>
            </a:r>
            <a:r>
              <a:rPr lang="en-US" dirty="0"/>
              <a:t>.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çekiminin</a:t>
            </a:r>
            <a:r>
              <a:rPr lang="en-US" dirty="0"/>
              <a:t> </a:t>
            </a:r>
            <a:r>
              <a:rPr lang="en-US" dirty="0" err="1"/>
              <a:t>cisimler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yerin</a:t>
            </a:r>
            <a:r>
              <a:rPr lang="en-US" dirty="0"/>
              <a:t> </a:t>
            </a:r>
            <a:r>
              <a:rPr lang="en-US" dirty="0" err="1"/>
              <a:t>merkezine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uygulayarak</a:t>
            </a:r>
            <a:r>
              <a:rPr lang="en-US" dirty="0"/>
              <a:t> </a:t>
            </a:r>
            <a:r>
              <a:rPr lang="en-US" dirty="0" err="1"/>
              <a:t>çekmesi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da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cisimlere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uygular</a:t>
            </a:r>
            <a:r>
              <a:rPr lang="en-US" dirty="0"/>
              <a:t>. </a:t>
            </a:r>
            <a:r>
              <a:rPr lang="en-US" b="1" u="sng" dirty="0" err="1">
                <a:solidFill>
                  <a:srgbClr val="00B0F0"/>
                </a:solidFill>
              </a:rPr>
              <a:t>Elektrik</a:t>
            </a:r>
            <a:r>
              <a:rPr lang="en-US" b="1" u="sng" dirty="0">
                <a:solidFill>
                  <a:srgbClr val="00B0F0"/>
                </a:solidFill>
              </a:rPr>
              <a:t> </a:t>
            </a:r>
            <a:r>
              <a:rPr lang="en-US" b="1" u="sng" dirty="0" err="1">
                <a:solidFill>
                  <a:srgbClr val="00B0F0"/>
                </a:solidFill>
              </a:rPr>
              <a:t>alanın</a:t>
            </a:r>
            <a:r>
              <a:rPr lang="en-US" b="1" u="sng" dirty="0">
                <a:solidFill>
                  <a:srgbClr val="00B0F0"/>
                </a:solidFill>
              </a:rPr>
              <a:t> </a:t>
            </a:r>
            <a:r>
              <a:rPr lang="en-US" b="1" u="sng" dirty="0" err="1">
                <a:solidFill>
                  <a:srgbClr val="00B0F0"/>
                </a:solidFill>
              </a:rPr>
              <a:t>büyüklüğü</a:t>
            </a:r>
            <a:r>
              <a:rPr lang="en-US" b="1" u="sng" dirty="0">
                <a:solidFill>
                  <a:srgbClr val="00B0F0"/>
                </a:solidFill>
              </a:rPr>
              <a:t>, </a:t>
            </a:r>
            <a:r>
              <a:rPr lang="en-US" b="1" u="sng" dirty="0" err="1">
                <a:solidFill>
                  <a:srgbClr val="00B0F0"/>
                </a:solidFill>
              </a:rPr>
              <a:t>doğrultusu</a:t>
            </a:r>
            <a:r>
              <a:rPr lang="en-US" b="1" u="sng" dirty="0">
                <a:solidFill>
                  <a:srgbClr val="00B0F0"/>
                </a:solidFill>
              </a:rPr>
              <a:t> </a:t>
            </a:r>
            <a:r>
              <a:rPr lang="en-US" b="1" u="sng" dirty="0" err="1">
                <a:solidFill>
                  <a:srgbClr val="00B0F0"/>
                </a:solidFill>
              </a:rPr>
              <a:t>ve</a:t>
            </a:r>
            <a:r>
              <a:rPr lang="en-US" b="1" u="sng" dirty="0">
                <a:solidFill>
                  <a:srgbClr val="00B0F0"/>
                </a:solidFill>
              </a:rPr>
              <a:t> </a:t>
            </a:r>
            <a:r>
              <a:rPr lang="en-US" b="1" u="sng" dirty="0" err="1">
                <a:solidFill>
                  <a:srgbClr val="00B0F0"/>
                </a:solidFill>
              </a:rPr>
              <a:t>yönü</a:t>
            </a:r>
            <a:r>
              <a:rPr lang="en-US" b="1" u="sng" dirty="0">
                <a:solidFill>
                  <a:srgbClr val="00B0F0"/>
                </a:solidFill>
              </a:rPr>
              <a:t> </a:t>
            </a:r>
            <a:r>
              <a:rPr lang="en-US" b="1" u="sng" dirty="0" err="1">
                <a:solidFill>
                  <a:srgbClr val="00B0F0"/>
                </a:solidFill>
              </a:rPr>
              <a:t>vardır</a:t>
            </a:r>
            <a:r>
              <a:rPr lang="en-US" b="1" u="sng" dirty="0">
                <a:solidFill>
                  <a:srgbClr val="00B0F0"/>
                </a:solidFill>
              </a:rPr>
              <a:t>. </a:t>
            </a:r>
            <a:r>
              <a:rPr lang="en-US" dirty="0"/>
              <a:t>Bu da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alanının</a:t>
            </a:r>
            <a:r>
              <a:rPr lang="en-US" dirty="0"/>
              <a:t> </a:t>
            </a:r>
            <a:r>
              <a:rPr lang="en-US" dirty="0" err="1"/>
              <a:t>vektörel</a:t>
            </a:r>
            <a:r>
              <a:rPr lang="en-US" dirty="0"/>
              <a:t> </a:t>
            </a:r>
            <a:r>
              <a:rPr lang="en-US" dirty="0" err="1"/>
              <a:t>büyüklük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alanını</a:t>
            </a:r>
            <a:r>
              <a:rPr lang="en-US" dirty="0"/>
              <a:t> </a:t>
            </a:r>
            <a:r>
              <a:rPr lang="en-US" dirty="0" err="1"/>
              <a:t>belirten</a:t>
            </a:r>
            <a:r>
              <a:rPr lang="en-US" dirty="0"/>
              <a:t> </a:t>
            </a:r>
            <a:r>
              <a:rPr lang="en-US" dirty="0" err="1"/>
              <a:t>büyüklüğe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F0"/>
                </a:solidFill>
              </a:rPr>
              <a:t>elektrik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alan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tr-TR" b="1" dirty="0" smtClean="0">
                <a:solidFill>
                  <a:srgbClr val="00B0F0"/>
                </a:solidFill>
              </a:rPr>
              <a:t>ş</a:t>
            </a:r>
            <a:r>
              <a:rPr lang="en-US" b="1" dirty="0" err="1" smtClean="0">
                <a:solidFill>
                  <a:srgbClr val="00B0F0"/>
                </a:solidFill>
              </a:rPr>
              <a:t>iddet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noktanın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tr-TR" dirty="0" smtClean="0"/>
              <a:t>ş</a:t>
            </a:r>
            <a:r>
              <a:rPr lang="en-US" dirty="0" err="1" smtClean="0"/>
              <a:t>iddeti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noktaya</a:t>
            </a:r>
            <a:r>
              <a:rPr lang="en-US" dirty="0"/>
              <a:t> </a:t>
            </a:r>
            <a:r>
              <a:rPr lang="en-US" dirty="0" err="1"/>
              <a:t>konan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yüke</a:t>
            </a:r>
            <a:r>
              <a:rPr lang="en-US" dirty="0"/>
              <a:t>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kuvvettir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E </a:t>
            </a:r>
            <a:r>
              <a:rPr lang="en-US" dirty="0" err="1"/>
              <a:t>harfi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gösterilir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95" y="426581"/>
            <a:ext cx="3086771" cy="5823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61645" y="970340"/>
                <a:ext cx="7422524" cy="315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Yandaki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pozitif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yüklü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çubuğu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alalım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Çubuğu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çevreleyen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uzaydaki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tüm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noktalarında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elektrik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alan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vektörü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)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şöyle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bulunur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noktasına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noktasına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pozitif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test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yükü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0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konur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Yüklü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çubuğun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pozitifr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test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yükü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0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yüküne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uyguladığı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kuvvet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ölçülür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noktasındaki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elektrik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alan</a:t>
                </a: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vektörü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1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45" y="970340"/>
                <a:ext cx="7422524" cy="3152530"/>
              </a:xfrm>
              <a:prstGeom prst="rect">
                <a:avLst/>
              </a:prstGeom>
              <a:blipFill rotWithShape="0">
                <a:blip r:embed="rId3"/>
                <a:stretch>
                  <a:fillRect l="-903" t="-774" r="-3612" b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45311" y="4671978"/>
                <a:ext cx="3676327" cy="400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Görüldüğü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gibi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ile</a:t>
                </a:r>
                <a:r>
                  <a:rPr lang="en-US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</a:t>
                </a:r>
                <a:r>
                  <a:rPr lang="tr-TR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ni </a:t>
                </a:r>
                <a:r>
                  <a:rPr lang="en-US" b="1" dirty="0" err="1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yöndedir</a:t>
                </a:r>
                <a:r>
                  <a:rPr lang="en-US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11" y="4671978"/>
                <a:ext cx="3676327" cy="400687"/>
              </a:xfrm>
              <a:prstGeom prst="rect">
                <a:avLst/>
              </a:prstGeom>
              <a:blipFill rotWithShape="0">
                <a:blip r:embed="rId4"/>
                <a:stretch>
                  <a:fillRect l="-1327" r="-829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445311" y="5273369"/>
            <a:ext cx="459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Elekrik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lan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şidetinin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birimi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 N/C </a:t>
            </a:r>
            <a:r>
              <a:rPr lang="tr-T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veya V/m dir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467859" y="3236048"/>
                <a:ext cx="1457221" cy="77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Rockwell" panose="020606030202050204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effectLst/>
                  <a:latin typeface="Rockwell" panose="02060603020205020403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859" y="3236048"/>
                <a:ext cx="1457221" cy="774251"/>
              </a:xfrm>
              <a:prstGeom prst="rect">
                <a:avLst/>
              </a:prstGeom>
              <a:blipFill rotWithShape="0">
                <a:blip r:embed="rId5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33" y="179162"/>
            <a:ext cx="415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1. ELEKTR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K YÜKLER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832" y="640827"/>
            <a:ext cx="11329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Elektrik</a:t>
            </a:r>
            <a:r>
              <a:rPr lang="en-US" dirty="0" smtClean="0"/>
              <a:t>, </a:t>
            </a:r>
            <a:r>
              <a:rPr lang="en-US" dirty="0" err="1" smtClean="0"/>
              <a:t>gözle</a:t>
            </a:r>
            <a:r>
              <a:rPr lang="en-US" dirty="0" smtClean="0"/>
              <a:t> </a:t>
            </a:r>
            <a:r>
              <a:rPr lang="en-US" dirty="0" err="1" smtClean="0"/>
              <a:t>görülmeyen</a:t>
            </a:r>
            <a:r>
              <a:rPr lang="en-US" dirty="0" smtClean="0"/>
              <a:t>, </a:t>
            </a:r>
            <a:r>
              <a:rPr lang="en-US" dirty="0" err="1" smtClean="0"/>
              <a:t>fakat</a:t>
            </a:r>
            <a:r>
              <a:rPr lang="en-US" dirty="0" smtClean="0"/>
              <a:t> </a:t>
            </a:r>
            <a:r>
              <a:rPr lang="en-US" dirty="0" err="1" smtClean="0"/>
              <a:t>varlığını</a:t>
            </a:r>
            <a:r>
              <a:rPr lang="en-US" dirty="0" smtClean="0"/>
              <a:t> </a:t>
            </a:r>
            <a:r>
              <a:rPr lang="en-US" dirty="0" err="1" smtClean="0"/>
              <a:t>etkileriyle</a:t>
            </a:r>
            <a:r>
              <a:rPr lang="en-US" dirty="0" smtClean="0"/>
              <a:t> </a:t>
            </a:r>
            <a:r>
              <a:rPr lang="en-US" dirty="0" err="1" smtClean="0"/>
              <a:t>hissettiren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kuvvettir</a:t>
            </a:r>
            <a:r>
              <a:rPr lang="en-US" dirty="0" smtClean="0"/>
              <a:t>.</a:t>
            </a:r>
            <a:r>
              <a:rPr lang="tr-TR" dirty="0"/>
              <a:t> </a:t>
            </a:r>
            <a:r>
              <a:rPr lang="en-US" dirty="0" err="1" smtClean="0"/>
              <a:t>Durgun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yüklerini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olayları</a:t>
            </a:r>
            <a:r>
              <a:rPr lang="en-US" dirty="0" smtClean="0"/>
              <a:t> </a:t>
            </a:r>
            <a:r>
              <a:rPr lang="en-US" dirty="0" err="1" smtClean="0"/>
              <a:t>inceleyen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dalına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elektrostatik</a:t>
            </a:r>
            <a:r>
              <a:rPr lang="en-US" u="sng" dirty="0" smtClean="0">
                <a:solidFill>
                  <a:srgbClr val="FF0000"/>
                </a:solidFill>
              </a:rPr>
              <a:t> (electrostatic) </a:t>
            </a:r>
            <a:r>
              <a:rPr lang="en-US" u="sng" dirty="0" err="1" smtClean="0">
                <a:solidFill>
                  <a:srgbClr val="FF0000"/>
                </a:solidFill>
              </a:rPr>
              <a:t>denir</a:t>
            </a:r>
            <a:r>
              <a:rPr lang="en-US" dirty="0" smtClean="0"/>
              <a:t>. Bu da </a:t>
            </a:r>
            <a:r>
              <a:rPr lang="en-US" dirty="0" err="1" smtClean="0"/>
              <a:t>elektrikle</a:t>
            </a:r>
            <a:r>
              <a:rPr lang="en-US" dirty="0" smtClean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kavramların</a:t>
            </a:r>
            <a:r>
              <a:rPr lang="en-US" dirty="0" smtClean="0"/>
              <a:t> </a:t>
            </a:r>
            <a:r>
              <a:rPr lang="en-US" dirty="0" err="1" smtClean="0"/>
              <a:t>öğrenilmesinde</a:t>
            </a:r>
            <a:r>
              <a:rPr lang="en-US" dirty="0" smtClean="0"/>
              <a:t>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fayda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 </a:t>
            </a:r>
            <a:endParaRPr lang="tr-TR" dirty="0"/>
          </a:p>
          <a:p>
            <a:pPr algn="just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31" y="1647973"/>
            <a:ext cx="10959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Doğada</a:t>
            </a:r>
            <a:r>
              <a:rPr lang="en-US" dirty="0" smtClean="0"/>
              <a:t> </a:t>
            </a:r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parçacıklar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elektromanyetik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</a:t>
            </a:r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parçacıklar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kuvvet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Coulomb </a:t>
            </a:r>
            <a:r>
              <a:rPr lang="en-US" dirty="0" err="1" smtClean="0">
                <a:solidFill>
                  <a:srgbClr val="FF0000"/>
                </a:solidFill>
              </a:rPr>
              <a:t>Kanunu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incelenir</a:t>
            </a:r>
            <a:r>
              <a:rPr lang="en-US" dirty="0" smtClean="0"/>
              <a:t>. </a:t>
            </a:r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cisimlerin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olup</a:t>
            </a:r>
            <a:r>
              <a:rPr lang="en-US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cisimler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etkisi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</a:t>
            </a:r>
            <a:r>
              <a:rPr lang="en-US" dirty="0" err="1" smtClean="0"/>
              <a:t>Yüklü</a:t>
            </a:r>
            <a:r>
              <a:rPr lang="en-US" dirty="0" smtClean="0"/>
              <a:t> </a:t>
            </a:r>
            <a:r>
              <a:rPr lang="en-US" dirty="0" err="1" smtClean="0"/>
              <a:t>parçacıkların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hareketleri</a:t>
            </a:r>
            <a:r>
              <a:rPr lang="en-US" dirty="0" smtClean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 </a:t>
            </a:r>
            <a:r>
              <a:rPr lang="en-US" dirty="0" err="1" smtClean="0"/>
              <a:t>Konularımız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incelenecektir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4467" y="2745020"/>
            <a:ext cx="10921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yüklerinin</a:t>
            </a:r>
            <a:r>
              <a:rPr lang="en-US" dirty="0" smtClean="0"/>
              <a:t> </a:t>
            </a:r>
            <a:r>
              <a:rPr lang="en-US" dirty="0" err="1" smtClean="0"/>
              <a:t>varlığı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deneylerle</a:t>
            </a:r>
            <a:r>
              <a:rPr lang="en-US" dirty="0" smtClean="0"/>
              <a:t> </a:t>
            </a:r>
            <a:r>
              <a:rPr lang="en-US" dirty="0" err="1" smtClean="0"/>
              <a:t>açıklanabilir</a:t>
            </a:r>
            <a:r>
              <a:rPr lang="en-US" dirty="0" smtClean="0"/>
              <a:t>. </a:t>
            </a:r>
            <a:r>
              <a:rPr lang="tr-TR" dirty="0" smtClean="0"/>
              <a:t>Şişirilmiş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balon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yünle</a:t>
            </a:r>
            <a:r>
              <a:rPr lang="en-US" dirty="0" smtClean="0"/>
              <a:t> </a:t>
            </a:r>
            <a:r>
              <a:rPr lang="en-US" dirty="0" err="1" smtClean="0"/>
              <a:t>ovulduktan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odanın</a:t>
            </a:r>
            <a:r>
              <a:rPr lang="en-US" dirty="0" smtClean="0"/>
              <a:t> </a:t>
            </a:r>
            <a:r>
              <a:rPr lang="en-US" dirty="0" err="1" smtClean="0"/>
              <a:t>duvarında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tavanında</a:t>
            </a:r>
            <a:r>
              <a:rPr lang="en-US" dirty="0" smtClean="0"/>
              <a:t> </a:t>
            </a:r>
            <a:r>
              <a:rPr lang="en-US" dirty="0" err="1" smtClean="0"/>
              <a:t>saatlerce</a:t>
            </a:r>
            <a:r>
              <a:rPr lang="en-US" dirty="0" smtClean="0"/>
              <a:t> </a:t>
            </a:r>
            <a:r>
              <a:rPr lang="en-US" dirty="0" err="1" smtClean="0"/>
              <a:t>yapı</a:t>
            </a:r>
            <a:r>
              <a:rPr lang="tr-TR" dirty="0" smtClean="0"/>
              <a:t>ş</a:t>
            </a:r>
            <a:r>
              <a:rPr lang="en-US" dirty="0" err="1" smtClean="0"/>
              <a:t>ık</a:t>
            </a:r>
            <a:r>
              <a:rPr lang="en-US" dirty="0" smtClean="0"/>
              <a:t> </a:t>
            </a:r>
            <a:r>
              <a:rPr lang="en-US" dirty="0" err="1" smtClean="0"/>
              <a:t>kalabilir</a:t>
            </a:r>
            <a:r>
              <a:rPr lang="en-US" dirty="0" smtClean="0"/>
              <a:t>. Bu </a:t>
            </a:r>
            <a:r>
              <a:rPr lang="en-US" dirty="0" err="1" smtClean="0"/>
              <a:t>cisimler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elektriklenmi</a:t>
            </a:r>
            <a:r>
              <a:rPr lang="tr-TR" dirty="0" smtClean="0">
                <a:solidFill>
                  <a:srgbClr val="FF0000"/>
                </a:solidFill>
              </a:rPr>
              <a:t>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cisimler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ifadesi</a:t>
            </a:r>
            <a:r>
              <a:rPr lang="en-US" dirty="0" smtClean="0"/>
              <a:t> </a:t>
            </a:r>
            <a:r>
              <a:rPr lang="en-US" dirty="0" err="1" smtClean="0"/>
              <a:t>kullanılır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4467" y="3706736"/>
            <a:ext cx="10921284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parçası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ovuşturulan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kehribarın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nesneleri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çektiği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çağlardan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bilinen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şeydir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olgu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maddenin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özelliği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ilgilidir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Birçok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varlığını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göstermiştir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kırmızı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siyah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“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isimleri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Benjamin Franklin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tarafından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verilmiş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isimlerdi</a:t>
            </a:r>
            <a:r>
              <a:rPr lang="tr-T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23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64" y="1223494"/>
            <a:ext cx="10371067" cy="406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0" y="104645"/>
            <a:ext cx="101356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Rockwell" panose="02060603020205020403" pitchFamily="18" charset="0"/>
              </a:rPr>
              <a:t>Elektrik</a:t>
            </a:r>
            <a:r>
              <a:rPr lang="en-US" sz="2400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Rockwell" panose="02060603020205020403" pitchFamily="18" charset="0"/>
              </a:rPr>
              <a:t>Kuvvet</a:t>
            </a:r>
            <a:r>
              <a:rPr lang="en-US" sz="2400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Rockwell" panose="02060603020205020403" pitchFamily="18" charset="0"/>
              </a:rPr>
              <a:t>Çizgileri</a:t>
            </a:r>
            <a:r>
              <a:rPr lang="en-US" sz="2400" dirty="0">
                <a:solidFill>
                  <a:srgbClr val="0070C0"/>
                </a:solidFill>
                <a:latin typeface="Rockwell" panose="02060603020205020403" pitchFamily="18" charset="0"/>
              </a:rPr>
              <a:t> </a:t>
            </a:r>
            <a:endParaRPr lang="tr-TR" sz="2400" dirty="0" smtClean="0">
              <a:solidFill>
                <a:srgbClr val="0070C0"/>
              </a:solidFill>
              <a:latin typeface="Rockwell" panose="02060603020205020403" pitchFamily="18" charset="0"/>
            </a:endParaRPr>
          </a:p>
          <a:p>
            <a:pPr algn="just"/>
            <a:endParaRPr lang="tr-TR" dirty="0" smtClean="0"/>
          </a:p>
          <a:p>
            <a:pPr algn="just"/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/>
              <a:t>alanını</a:t>
            </a:r>
            <a:r>
              <a:rPr lang="en-US" dirty="0"/>
              <a:t> </a:t>
            </a:r>
            <a:r>
              <a:rPr lang="en-US" dirty="0" err="1"/>
              <a:t>göstermede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hayali</a:t>
            </a:r>
            <a:r>
              <a:rPr lang="en-US" dirty="0"/>
              <a:t> </a:t>
            </a:r>
            <a:r>
              <a:rPr lang="en-US" dirty="0" err="1"/>
              <a:t>çizgilere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elektrik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kuvvet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çizgileri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</a:t>
            </a:r>
            <a:r>
              <a:rPr lang="en-US" dirty="0"/>
              <a:t> ilk </a:t>
            </a:r>
            <a:r>
              <a:rPr lang="en-US" dirty="0" err="1"/>
              <a:t>defa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Faraday </a:t>
            </a:r>
            <a:r>
              <a:rPr lang="en-US" dirty="0" err="1" smtClean="0"/>
              <a:t>kullanmı</a:t>
            </a:r>
            <a:r>
              <a:rPr lang="tr-TR" dirty="0" smtClean="0"/>
              <a:t>ş</a:t>
            </a:r>
            <a:r>
              <a:rPr lang="en-US" dirty="0" err="1" smtClean="0"/>
              <a:t>tır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vektörüne</a:t>
            </a:r>
            <a:r>
              <a:rPr lang="en-US" dirty="0"/>
              <a:t> </a:t>
            </a:r>
            <a:r>
              <a:rPr lang="en-US" dirty="0" err="1"/>
              <a:t>teğet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alanla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yönlüdür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tr-TR" dirty="0" smtClean="0"/>
              <a:t>ş</a:t>
            </a:r>
            <a:r>
              <a:rPr lang="en-US" dirty="0" err="1" smtClean="0"/>
              <a:t>eklini</a:t>
            </a:r>
            <a:r>
              <a:rPr lang="en-US" dirty="0" smtClean="0"/>
              <a:t> </a:t>
            </a:r>
            <a:r>
              <a:rPr lang="en-US" dirty="0" err="1"/>
              <a:t>görebilmek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elektrikle</a:t>
            </a:r>
            <a:r>
              <a:rPr lang="en-US" dirty="0"/>
              <a:t>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cisimlerin</a:t>
            </a:r>
            <a:r>
              <a:rPr lang="en-US" dirty="0"/>
              <a:t> </a:t>
            </a:r>
            <a:r>
              <a:rPr lang="en-US" dirty="0" err="1"/>
              <a:t>etrafına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 </a:t>
            </a:r>
            <a:r>
              <a:rPr lang="en-US" dirty="0" smtClean="0"/>
              <a:t>tala</a:t>
            </a:r>
            <a:r>
              <a:rPr lang="tr-TR" dirty="0" smtClean="0"/>
              <a:t>ş</a:t>
            </a:r>
            <a:r>
              <a:rPr lang="en-US" dirty="0" smtClean="0"/>
              <a:t> </a:t>
            </a:r>
            <a:r>
              <a:rPr lang="en-US" dirty="0" err="1"/>
              <a:t>parçaları</a:t>
            </a:r>
            <a:r>
              <a:rPr lang="en-US" dirty="0"/>
              <a:t> </a:t>
            </a:r>
            <a:r>
              <a:rPr lang="en-US" dirty="0" err="1"/>
              <a:t>serpilirse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çizgiler</a:t>
            </a:r>
            <a:r>
              <a:rPr lang="en-US" dirty="0"/>
              <a:t>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elektriklenmeye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çizgi</a:t>
            </a:r>
            <a:r>
              <a:rPr lang="en-US" dirty="0"/>
              <a:t> </a:t>
            </a:r>
            <a:r>
              <a:rPr lang="tr-TR" dirty="0" smtClean="0"/>
              <a:t>ş</a:t>
            </a:r>
            <a:r>
              <a:rPr lang="en-US" dirty="0" err="1" smtClean="0"/>
              <a:t>eklinde</a:t>
            </a:r>
            <a:r>
              <a:rPr lang="en-US" dirty="0" smtClean="0"/>
              <a:t> </a:t>
            </a:r>
            <a:r>
              <a:rPr lang="en-US" dirty="0" err="1"/>
              <a:t>dizilir</a:t>
            </a:r>
            <a:r>
              <a:rPr lang="en-US" dirty="0"/>
              <a:t>. </a:t>
            </a:r>
            <a:r>
              <a:rPr lang="en-US" dirty="0" err="1"/>
              <a:t>Hareketsiz</a:t>
            </a:r>
            <a:r>
              <a:rPr lang="en-US" dirty="0"/>
              <a:t> </a:t>
            </a:r>
            <a:r>
              <a:rPr lang="en-US" dirty="0" err="1"/>
              <a:t>duran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yükün</a:t>
            </a:r>
            <a:r>
              <a:rPr lang="en-US" dirty="0"/>
              <a:t> </a:t>
            </a:r>
            <a:r>
              <a:rPr lang="en-US" dirty="0" err="1"/>
              <a:t>çevresindeki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merkezine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konumları</a:t>
            </a:r>
            <a:r>
              <a:rPr lang="en-US" dirty="0"/>
              <a:t>; </a:t>
            </a:r>
            <a:r>
              <a:rPr lang="en-US" dirty="0" err="1">
                <a:solidFill>
                  <a:srgbClr val="FF0000"/>
                </a:solidFill>
              </a:rPr>
              <a:t>pozitif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yüklerde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yükten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dı</a:t>
            </a:r>
            <a:r>
              <a:rPr lang="tr-TR" dirty="0" smtClean="0">
                <a:solidFill>
                  <a:srgbClr val="FF0000"/>
                </a:solidFill>
              </a:rPr>
              <a:t>ş</a:t>
            </a:r>
            <a:r>
              <a:rPr lang="en-US" dirty="0" err="1" smtClean="0">
                <a:solidFill>
                  <a:srgbClr val="FF0000"/>
                </a:solidFill>
              </a:rPr>
              <a:t>arıya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doğru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negatif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yüklerde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dı</a:t>
            </a:r>
            <a:r>
              <a:rPr lang="tr-TR" dirty="0" smtClean="0">
                <a:solidFill>
                  <a:srgbClr val="FF0000"/>
                </a:solidFill>
              </a:rPr>
              <a:t>ş</a:t>
            </a:r>
            <a:r>
              <a:rPr lang="en-US" dirty="0" err="1" smtClean="0">
                <a:solidFill>
                  <a:srgbClr val="FF0000"/>
                </a:solidFill>
              </a:rPr>
              <a:t>arıdan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doğrudur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5" y="3313090"/>
            <a:ext cx="8505825" cy="320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6" y="2757601"/>
            <a:ext cx="78200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2" y="188667"/>
            <a:ext cx="11414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yükünün</a:t>
            </a:r>
            <a:r>
              <a:rPr lang="en-US" dirty="0"/>
              <a:t> </a:t>
            </a:r>
            <a:r>
              <a:rPr lang="en-US" dirty="0" err="1"/>
              <a:t>etrafındaki</a:t>
            </a:r>
            <a:r>
              <a:rPr lang="en-US" dirty="0"/>
              <a:t> </a:t>
            </a:r>
            <a:r>
              <a:rPr lang="en-US" dirty="0" err="1"/>
              <a:t>alanı</a:t>
            </a:r>
            <a:r>
              <a:rPr lang="en-US" dirty="0"/>
              <a:t> </a:t>
            </a:r>
            <a:r>
              <a:rPr lang="en-US" dirty="0" err="1"/>
              <a:t>göstermede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çizgisi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</a:t>
            </a:r>
            <a:r>
              <a:rPr lang="en-US" dirty="0"/>
              <a:t> </a:t>
            </a:r>
            <a:r>
              <a:rPr lang="en-US" dirty="0" err="1"/>
              <a:t>yüke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yakın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bölgelerde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sık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B0F0"/>
                </a:solidFill>
              </a:rPr>
              <a:t>uzak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bölgelerde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seyrektir</a:t>
            </a:r>
            <a:r>
              <a:rPr lang="en-US" b="1" dirty="0">
                <a:solidFill>
                  <a:srgbClr val="00B0F0"/>
                </a:solidFill>
              </a:rPr>
              <a:t>.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en-US" dirty="0" err="1"/>
              <a:t>sık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yerlerde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güçlü</a:t>
            </a:r>
            <a:r>
              <a:rPr lang="en-US" dirty="0"/>
              <a:t>, </a:t>
            </a:r>
            <a:r>
              <a:rPr lang="en-US" dirty="0" err="1"/>
              <a:t>seyrek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yerlerde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F0"/>
                </a:solidFill>
              </a:rPr>
              <a:t>alan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zayıftır</a:t>
            </a:r>
            <a:r>
              <a:rPr lang="en-US" b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072" y="1431475"/>
            <a:ext cx="3609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kuvvet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en-US" dirty="0" err="1" smtClean="0"/>
              <a:t>özellikleri</a:t>
            </a:r>
            <a:r>
              <a:rPr lang="tr-TR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64" y="2034184"/>
            <a:ext cx="8654350" cy="31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93" y="1101144"/>
            <a:ext cx="85725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183" y="334851"/>
            <a:ext cx="307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Elektrik Kuvvet Çizgileri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7" y="670566"/>
            <a:ext cx="10809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+5 µ</a:t>
            </a:r>
            <a:r>
              <a:rPr lang="en-US" sz="2000" dirty="0" err="1"/>
              <a:t>C’lik</a:t>
            </a:r>
            <a:r>
              <a:rPr lang="en-US" sz="2000" dirty="0"/>
              <a:t> </a:t>
            </a:r>
            <a:r>
              <a:rPr lang="en-US" sz="2000" dirty="0" err="1"/>
              <a:t>nokta</a:t>
            </a:r>
            <a:r>
              <a:rPr lang="en-US" sz="2000" dirty="0"/>
              <a:t> </a:t>
            </a:r>
            <a:r>
              <a:rPr lang="tr-TR" sz="2000" dirty="0" smtClean="0"/>
              <a:t>ş</a:t>
            </a:r>
            <a:r>
              <a:rPr lang="en-US" sz="2000" dirty="0" err="1" smtClean="0"/>
              <a:t>eklinde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yükten</a:t>
            </a:r>
            <a:r>
              <a:rPr lang="en-US" sz="2000" dirty="0"/>
              <a:t> 4 m </a:t>
            </a:r>
            <a:r>
              <a:rPr lang="en-US" sz="2000" dirty="0" err="1"/>
              <a:t>uzakta</a:t>
            </a:r>
            <a:r>
              <a:rPr lang="en-US" sz="2000" dirty="0"/>
              <a:t> </a:t>
            </a:r>
            <a:r>
              <a:rPr lang="en-US" sz="2000" dirty="0" err="1"/>
              <a:t>bulunan</a:t>
            </a:r>
            <a:r>
              <a:rPr lang="en-US" sz="2000" dirty="0"/>
              <a:t> A </a:t>
            </a:r>
            <a:r>
              <a:rPr lang="en-US" sz="2000" dirty="0" err="1"/>
              <a:t>noktasının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tr-TR" sz="2000" dirty="0" smtClean="0"/>
              <a:t>ş</a:t>
            </a:r>
            <a:r>
              <a:rPr lang="en-US" sz="2000" dirty="0" err="1" smtClean="0"/>
              <a:t>iddetini</a:t>
            </a:r>
            <a:r>
              <a:rPr lang="tr-TR" sz="2000" dirty="0" smtClean="0"/>
              <a:t>n büyüklüğünü</a:t>
            </a:r>
            <a:r>
              <a:rPr lang="en-US" sz="2000" dirty="0" smtClean="0"/>
              <a:t> </a:t>
            </a:r>
            <a:r>
              <a:rPr lang="en-US" sz="2000" dirty="0" err="1"/>
              <a:t>bulunuz</a:t>
            </a:r>
            <a:r>
              <a:rPr lang="en-US" sz="2000" dirty="0"/>
              <a:t>. </a:t>
            </a:r>
            <a:r>
              <a:rPr lang="en-US" sz="2000" dirty="0" err="1"/>
              <a:t>Yükün</a:t>
            </a:r>
            <a:r>
              <a:rPr lang="en-US" sz="2000" dirty="0"/>
              <a:t> </a:t>
            </a:r>
            <a:r>
              <a:rPr lang="en-US" sz="2000" dirty="0" err="1"/>
              <a:t>bulunduğu</a:t>
            </a:r>
            <a:r>
              <a:rPr lang="en-US" sz="2000" dirty="0"/>
              <a:t> </a:t>
            </a:r>
            <a:r>
              <a:rPr lang="en-US" sz="2000" dirty="0" err="1"/>
              <a:t>ortam</a:t>
            </a:r>
            <a:r>
              <a:rPr lang="en-US" sz="2000" dirty="0"/>
              <a:t> </a:t>
            </a:r>
            <a:r>
              <a:rPr lang="en-US" sz="2000" dirty="0" err="1" smtClean="0"/>
              <a:t>bo</a:t>
            </a:r>
            <a:r>
              <a:rPr lang="tr-TR" sz="2000" dirty="0" smtClean="0"/>
              <a:t>ş</a:t>
            </a:r>
            <a:r>
              <a:rPr lang="en-US" sz="2000" dirty="0" err="1" smtClean="0"/>
              <a:t>luktur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607" y="270456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Örnek 4: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607" y="1688409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Çözüm 4: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01" y="1888464"/>
            <a:ext cx="5229225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4957" y="3791060"/>
            <a:ext cx="1016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5 </a:t>
            </a:r>
            <a:r>
              <a:rPr lang="en-US" dirty="0" err="1"/>
              <a:t>N’lik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kuvvetin</a:t>
            </a:r>
            <a:r>
              <a:rPr lang="en-US" dirty="0"/>
              <a:t> </a:t>
            </a:r>
            <a:r>
              <a:rPr lang="en-US" dirty="0" err="1"/>
              <a:t>etkisindeki</a:t>
            </a:r>
            <a:r>
              <a:rPr lang="en-US" dirty="0"/>
              <a:t> +2 </a:t>
            </a:r>
            <a:r>
              <a:rPr lang="en-US" dirty="0" err="1"/>
              <a:t>C’lik</a:t>
            </a:r>
            <a:r>
              <a:rPr lang="en-US" dirty="0"/>
              <a:t> </a:t>
            </a:r>
            <a:r>
              <a:rPr lang="en-US" dirty="0" err="1"/>
              <a:t>yükün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 smtClean="0"/>
              <a:t>alanını</a:t>
            </a:r>
            <a:r>
              <a:rPr lang="tr-TR" dirty="0" smtClean="0"/>
              <a:t>n büyüklüğünü</a:t>
            </a:r>
            <a:r>
              <a:rPr lang="en-US" dirty="0" smtClean="0"/>
              <a:t> </a:t>
            </a:r>
            <a:r>
              <a:rPr lang="en-US" dirty="0" err="1"/>
              <a:t>hesaplayınız</a:t>
            </a:r>
            <a:r>
              <a:rPr lang="en-US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606" y="3267840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Örnek 5: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04" y="4304436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Çözüm 5: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96" y="4919988"/>
            <a:ext cx="3048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4952" y="155711"/>
                <a:ext cx="11311944" cy="90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Bir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nokta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grubunun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oluşturduğu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net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elektrik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alan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herbir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yükün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oluşturduğu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elektrik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alanların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vektörel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toplamına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eşittir</a:t>
                </a: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2" y="155711"/>
                <a:ext cx="11311944" cy="905633"/>
              </a:xfrm>
              <a:prstGeom prst="rect">
                <a:avLst/>
              </a:prstGeom>
              <a:blipFill rotWithShape="0">
                <a:blip r:embed="rId2"/>
                <a:stretch>
                  <a:fillRect l="-485" r="-485" b="-8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66" y="1208736"/>
            <a:ext cx="10093751" cy="2593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636" y="4858263"/>
            <a:ext cx="3387412" cy="970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564" y="4130338"/>
            <a:ext cx="884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Yukarıda verilen nokta yük gruplarının  </a:t>
            </a:r>
            <a:r>
              <a:rPr lang="tr-TR" sz="2000" b="1" dirty="0" smtClean="0">
                <a:solidFill>
                  <a:srgbClr val="FF0000"/>
                </a:solidFill>
              </a:rPr>
              <a:t>orijinde </a:t>
            </a:r>
            <a:r>
              <a:rPr lang="tr-TR" sz="2000" dirty="0" smtClean="0"/>
              <a:t>oluşturdukları net elektrik alanı herbir yükün orijindeki elektrik alanlarının vektörel toplamlarına eşitdir.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7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93" y="784412"/>
            <a:ext cx="3533842" cy="428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540" y="542724"/>
            <a:ext cx="8067675" cy="61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93" y="1329578"/>
            <a:ext cx="8677275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0" y="1928611"/>
            <a:ext cx="404812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90" y="2843011"/>
            <a:ext cx="4238625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10" y="3897268"/>
            <a:ext cx="416242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8135" y="2076416"/>
            <a:ext cx="7287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E1 = 4,500,000 Cos 30 i – 4,500,000 Sin30 j = 3897114.3 i – 2250000 j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38135" y="2998664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E3 = 4,500,000 Cos 30 i – 4,500,000 Sin30 j </a:t>
            </a:r>
            <a:r>
              <a:rPr lang="tr-TR" sz="2000" dirty="0"/>
              <a:t>= 3897114.3 i – 2250000 j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338135" y="4045777"/>
            <a:ext cx="754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E2 = 1,800,000 Cos 30 i + 1,800,000 Sin30 j =1558845.7 i + 1272792.2 j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38135" y="2076416"/>
            <a:ext cx="311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0332" y="2998664"/>
            <a:ext cx="244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97112" y="4045777"/>
            <a:ext cx="311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710" y="4498663"/>
            <a:ext cx="2319505" cy="6642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36447" y="4612842"/>
            <a:ext cx="4520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= 9353074,3 i – 3227207,8 j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75348"/>
            <a:ext cx="7572375" cy="1552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5195" y="5851636"/>
            <a:ext cx="4797180" cy="1015582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8500056" y="5512158"/>
            <a:ext cx="276895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903854" y="4445887"/>
            <a:ext cx="12878" cy="191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884535" y="5525037"/>
            <a:ext cx="1062507" cy="57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10251583" y="5525037"/>
            <a:ext cx="82440" cy="193183"/>
          </a:xfrm>
          <a:custGeom>
            <a:avLst/>
            <a:gdLst>
              <a:gd name="connsiteX0" fmla="*/ 51516 w 82440"/>
              <a:gd name="connsiteY0" fmla="*/ 0 h 193183"/>
              <a:gd name="connsiteX1" fmla="*/ 64394 w 82440"/>
              <a:gd name="connsiteY1" fmla="*/ 167425 h 193183"/>
              <a:gd name="connsiteX2" fmla="*/ 25758 w 82440"/>
              <a:gd name="connsiteY2" fmla="*/ 180304 h 193183"/>
              <a:gd name="connsiteX3" fmla="*/ 0 w 82440"/>
              <a:gd name="connsiteY3" fmla="*/ 193183 h 19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40" h="193183">
                <a:moveTo>
                  <a:pt x="51516" y="0"/>
                </a:moveTo>
                <a:cubicBezTo>
                  <a:pt x="77395" y="64700"/>
                  <a:pt x="99201" y="89108"/>
                  <a:pt x="64394" y="167425"/>
                </a:cubicBezTo>
                <a:cubicBezTo>
                  <a:pt x="58881" y="179830"/>
                  <a:pt x="38362" y="175262"/>
                  <a:pt x="25758" y="180304"/>
                </a:cubicBezTo>
                <a:cubicBezTo>
                  <a:pt x="16845" y="183869"/>
                  <a:pt x="8586" y="188890"/>
                  <a:pt x="0" y="193183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15788" y="5550795"/>
            <a:ext cx="294156" cy="2753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949975" y="5718220"/>
            <a:ext cx="66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Enet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5710" y="168245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 6: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10" y="1707630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Çözüm 6: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833" y="179162"/>
            <a:ext cx="2846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. 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Gauss Yasası</a:t>
            </a:r>
            <a:endParaRPr lang="en-US" sz="2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833" y="702382"/>
            <a:ext cx="10728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FF0000"/>
                </a:solidFill>
              </a:rPr>
              <a:t>Elektrik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akısı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bir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yüzeyden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geçen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elektrik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çizgilerinin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sayısının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ölçüsüdür</a:t>
            </a:r>
            <a:r>
              <a:rPr lang="en-US" dirty="0"/>
              <a:t>.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yüzey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net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bulunduğunda</a:t>
            </a:r>
            <a:r>
              <a:rPr lang="en-US" dirty="0"/>
              <a:t>, </a:t>
            </a:r>
            <a:r>
              <a:rPr lang="en-US" dirty="0" err="1"/>
              <a:t>yüzeyden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net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net </a:t>
            </a:r>
            <a:r>
              <a:rPr lang="en-US" dirty="0" err="1"/>
              <a:t>yükle</a:t>
            </a:r>
            <a:r>
              <a:rPr lang="en-US" dirty="0"/>
              <a:t> </a:t>
            </a:r>
            <a:r>
              <a:rPr lang="en-US" dirty="0" err="1"/>
              <a:t>orantılıdır</a:t>
            </a:r>
            <a:r>
              <a:rPr lang="en-US" dirty="0"/>
              <a:t>.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ölçümünden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en-US" dirty="0" err="1"/>
              <a:t>sayısının</a:t>
            </a:r>
            <a:r>
              <a:rPr lang="en-US" dirty="0"/>
              <a:t>,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</a:t>
            </a:r>
            <a:r>
              <a:rPr lang="en-US" dirty="0"/>
              <a:t> </a:t>
            </a:r>
            <a:r>
              <a:rPr lang="en-US" dirty="0" err="1"/>
              <a:t>büyüklüğüyle</a:t>
            </a:r>
            <a:r>
              <a:rPr lang="en-US" dirty="0"/>
              <a:t> </a:t>
            </a:r>
            <a:r>
              <a:rPr lang="en-US" dirty="0" err="1"/>
              <a:t>orantılıdır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A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ölçümünden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çizgilerinin</a:t>
            </a:r>
            <a:r>
              <a:rPr lang="en-US" dirty="0"/>
              <a:t> </a:t>
            </a:r>
            <a:r>
              <a:rPr lang="en-US" dirty="0" err="1"/>
              <a:t>sayısı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tr-TR" dirty="0" smtClean="0"/>
              <a:t> x </a:t>
            </a:r>
            <a:r>
              <a:rPr lang="en-US" dirty="0" smtClean="0"/>
              <a:t>A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orantılıdır</a:t>
            </a:r>
            <a:r>
              <a:rPr lang="en-US" dirty="0"/>
              <a:t>.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tr-TR" dirty="0" smtClean="0"/>
              <a:t>ş</a:t>
            </a:r>
            <a:r>
              <a:rPr lang="en-US" dirty="0" err="1" smtClean="0"/>
              <a:t>iddeti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alana</a:t>
            </a:r>
            <a:r>
              <a:rPr lang="en-US" dirty="0"/>
              <a:t> </a:t>
            </a:r>
            <a:r>
              <a:rPr lang="en-US" dirty="0" err="1"/>
              <a:t>dik</a:t>
            </a:r>
            <a:r>
              <a:rPr lang="en-US" dirty="0"/>
              <a:t> A </a:t>
            </a:r>
            <a:r>
              <a:rPr lang="en-US" dirty="0" err="1"/>
              <a:t>yüz</a:t>
            </a:r>
            <a:r>
              <a:rPr lang="en-US" dirty="0"/>
              <a:t> </a:t>
            </a:r>
            <a:r>
              <a:rPr lang="en-US" dirty="0" err="1"/>
              <a:t>ölçümünün</a:t>
            </a:r>
            <a:r>
              <a:rPr lang="en-US" dirty="0"/>
              <a:t> </a:t>
            </a:r>
            <a:r>
              <a:rPr lang="en-US" dirty="0" err="1"/>
              <a:t>çarpımına</a:t>
            </a:r>
            <a:r>
              <a:rPr lang="en-US" dirty="0"/>
              <a:t> (</a:t>
            </a:r>
            <a:r>
              <a:rPr lang="el-GR" dirty="0">
                <a:solidFill>
                  <a:srgbClr val="FF0000"/>
                </a:solidFill>
              </a:rPr>
              <a:t>Φ</a:t>
            </a:r>
            <a:r>
              <a:rPr lang="el-GR" dirty="0"/>
              <a:t>)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akısı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 </a:t>
            </a:r>
            <a:r>
              <a:rPr lang="tr-TR" dirty="0" smtClean="0"/>
              <a:t>Elektrik akısı </a:t>
            </a:r>
            <a:r>
              <a:rPr lang="el-GR" dirty="0" smtClean="0">
                <a:solidFill>
                  <a:srgbClr val="FF0000"/>
                </a:solidFill>
              </a:rPr>
              <a:t>Φ </a:t>
            </a:r>
            <a:r>
              <a:rPr lang="el-GR" dirty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tr-TR" dirty="0" smtClean="0">
                <a:solidFill>
                  <a:srgbClr val="FF0000"/>
                </a:solidFill>
              </a:rPr>
              <a:t> x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tr-TR" dirty="0" smtClean="0"/>
              <a:t> ile bulunur.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Eğer elektrik alan çizgileri ile yüzey alanı arasında bir açı varsa bu durumda elektriksel akı </a:t>
            </a:r>
            <a:r>
              <a:rPr lang="el-GR" dirty="0" smtClean="0"/>
              <a:t>Φ</a:t>
            </a:r>
            <a:r>
              <a:rPr lang="tr-TR" dirty="0" smtClean="0"/>
              <a:t> = E A Cos Ɵ ile bulunur.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766" y="4018072"/>
            <a:ext cx="3580192" cy="24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50" y="515155"/>
            <a:ext cx="11615645" cy="42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48" y="770204"/>
            <a:ext cx="1119174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noktasal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parçacığın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merkezinde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bulunduğu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1.0 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yarıçaplı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küresel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yüzeyden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geçirdiği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elektriksel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akıyı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hesaplayınız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848" y="370094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 7: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91" y="1214571"/>
            <a:ext cx="2390775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47" y="3092682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Çözüm 7</a:t>
            </a:r>
            <a:r>
              <a:rPr lang="tr-TR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90" y="4225714"/>
            <a:ext cx="1247775" cy="70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4848" y="3589101"/>
            <a:ext cx="106379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noktasal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kendisinden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oluşturduğu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kendisinden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dışarı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doğrudur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büyüklüğü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59" y="493056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Silindirin Alanı =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2572" y="562663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Φ = </a:t>
            </a:r>
            <a:r>
              <a:rPr lang="en-US" dirty="0"/>
              <a:t>E</a:t>
            </a:r>
            <a:r>
              <a:rPr lang="tr-TR" dirty="0"/>
              <a:t> x </a:t>
            </a:r>
            <a:r>
              <a:rPr lang="en-US" dirty="0" smtClean="0"/>
              <a:t>A</a:t>
            </a:r>
            <a:r>
              <a:rPr lang="tr-TR" dirty="0" smtClean="0"/>
              <a:t> 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720" y="4086482"/>
            <a:ext cx="1762125" cy="828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77" y="5373146"/>
            <a:ext cx="1628775" cy="876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552" y="5308534"/>
            <a:ext cx="3143250" cy="1181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9594" y="5236423"/>
            <a:ext cx="45243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240161"/>
            <a:ext cx="10225826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ipek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kumaşla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ovuşturduğumuzda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ikisi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kazanır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Cam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kazandığı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tanımlanır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kürk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ovuşturduğumuzda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ikisi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kazanır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kazandığı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işareti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tanımlanır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124" y="1760088"/>
            <a:ext cx="10637949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cisimlerle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deneysel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edilen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sonuçlar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özetlenebilir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işaretli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birbirlerini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-a).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İşaretleri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farklı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birbirlerini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çekerler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2" y="3086244"/>
            <a:ext cx="2812866" cy="345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72" y="2986670"/>
            <a:ext cx="2916102" cy="3393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9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019" y="295072"/>
            <a:ext cx="2697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tr-TR" dirty="0" smtClean="0"/>
              <a:t>İ</a:t>
            </a:r>
            <a:r>
              <a:rPr lang="en-US" dirty="0" err="1" smtClean="0"/>
              <a:t>letkenler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093" y="912640"/>
            <a:ext cx="116682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İ</a:t>
            </a:r>
            <a:r>
              <a:rPr lang="en-US" dirty="0" err="1" smtClean="0"/>
              <a:t>letkenler</a:t>
            </a:r>
            <a:r>
              <a:rPr lang="en-US" dirty="0" smtClean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bulunduğunu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 smtClean="0"/>
              <a:t>görmü</a:t>
            </a:r>
            <a:r>
              <a:rPr lang="tr-TR" dirty="0" smtClean="0"/>
              <a:t>ş</a:t>
            </a:r>
            <a:r>
              <a:rPr lang="en-US" dirty="0" err="1" smtClean="0"/>
              <a:t>tük</a:t>
            </a:r>
            <a:r>
              <a:rPr lang="en-US" dirty="0"/>
              <a:t>.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yüküne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alanına</a:t>
            </a:r>
            <a:r>
              <a:rPr lang="en-US" dirty="0"/>
              <a:t> </a:t>
            </a:r>
            <a:r>
              <a:rPr lang="en-US" dirty="0" err="1"/>
              <a:t>girdiklerinde</a:t>
            </a:r>
            <a:r>
              <a:rPr lang="en-US" dirty="0"/>
              <a:t> </a:t>
            </a:r>
            <a:r>
              <a:rPr lang="en-US" dirty="0" err="1"/>
              <a:t>alanın</a:t>
            </a:r>
            <a:r>
              <a:rPr lang="en-US" dirty="0"/>
              <a:t> </a:t>
            </a:r>
            <a:r>
              <a:rPr lang="en-US" dirty="0" err="1"/>
              <a:t>etkisiyle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iletkenin</a:t>
            </a:r>
            <a:r>
              <a:rPr lang="en-US" dirty="0"/>
              <a:t> </a:t>
            </a:r>
            <a:r>
              <a:rPr lang="en-US" dirty="0" err="1"/>
              <a:t>yüzeyinde</a:t>
            </a:r>
            <a:r>
              <a:rPr lang="en-US" dirty="0"/>
              <a:t> </a:t>
            </a:r>
            <a:r>
              <a:rPr lang="en-US" dirty="0" err="1"/>
              <a:t>durgun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yükleri</a:t>
            </a:r>
            <a:r>
              <a:rPr lang="en-US" dirty="0"/>
              <a:t> </a:t>
            </a:r>
            <a:r>
              <a:rPr lang="tr-TR" dirty="0" smtClean="0"/>
              <a:t>ş</a:t>
            </a:r>
            <a:r>
              <a:rPr lang="en-US" dirty="0" err="1" smtClean="0"/>
              <a:t>eklinde</a:t>
            </a:r>
            <a:r>
              <a:rPr lang="en-US" dirty="0" smtClean="0"/>
              <a:t> </a:t>
            </a:r>
            <a:r>
              <a:rPr lang="en-US" dirty="0" err="1"/>
              <a:t>toplanır</a:t>
            </a:r>
            <a:r>
              <a:rPr lang="en-US" dirty="0"/>
              <a:t>.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elektrikle</a:t>
            </a:r>
            <a:r>
              <a:rPr lang="en-US" dirty="0"/>
              <a:t> </a:t>
            </a:r>
            <a:r>
              <a:rPr lang="en-US" dirty="0" err="1"/>
              <a:t>yüklü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levhanın</a:t>
            </a:r>
            <a:r>
              <a:rPr lang="en-US" dirty="0"/>
              <a:t> </a:t>
            </a:r>
            <a:r>
              <a:rPr lang="en-US" dirty="0" err="1"/>
              <a:t>arasına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cisim</a:t>
            </a:r>
            <a:r>
              <a:rPr lang="en-US" dirty="0"/>
              <a:t> </a:t>
            </a:r>
            <a:r>
              <a:rPr lang="en-US" dirty="0" err="1"/>
              <a:t>konulduğunda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cisimdeki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elektronları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pozitif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yüklü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levha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kendine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doğru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çeker</a:t>
            </a:r>
            <a:r>
              <a:rPr lang="en-US" dirty="0"/>
              <a:t>, </a:t>
            </a:r>
            <a:r>
              <a:rPr lang="en-US" dirty="0" err="1">
                <a:solidFill>
                  <a:srgbClr val="00B0F0"/>
                </a:solidFill>
              </a:rPr>
              <a:t>negatif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yüklü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levha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ise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iter</a:t>
            </a:r>
            <a:r>
              <a:rPr lang="en-US" dirty="0"/>
              <a:t>.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</a:t>
            </a:r>
            <a:r>
              <a:rPr lang="en-US" dirty="0" err="1"/>
              <a:t>elektronlar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levhaya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levha</a:t>
            </a:r>
            <a:r>
              <a:rPr lang="en-US" dirty="0"/>
              <a:t> </a:t>
            </a:r>
            <a:r>
              <a:rPr lang="en-US" dirty="0" err="1"/>
              <a:t>tarafında</a:t>
            </a:r>
            <a:r>
              <a:rPr lang="en-US" dirty="0"/>
              <a:t> </a:t>
            </a:r>
            <a:r>
              <a:rPr lang="en-US" dirty="0" err="1"/>
              <a:t>toplanır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yüzeyi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kaybedeceğinden</a:t>
            </a:r>
            <a:r>
              <a:rPr lang="en-US" dirty="0"/>
              <a:t> </a:t>
            </a:r>
            <a:r>
              <a:rPr lang="en-US" dirty="0" err="1"/>
              <a:t>pozitif</a:t>
            </a:r>
            <a:r>
              <a:rPr lang="en-US" dirty="0"/>
              <a:t> </a:t>
            </a:r>
            <a:r>
              <a:rPr lang="en-US" dirty="0" err="1"/>
              <a:t>elektrikle</a:t>
            </a:r>
            <a:r>
              <a:rPr lang="en-US" dirty="0"/>
              <a:t> </a:t>
            </a:r>
            <a:r>
              <a:rPr lang="en-US" dirty="0" err="1"/>
              <a:t>yüklenir</a:t>
            </a:r>
            <a:r>
              <a:rPr lang="en-US" dirty="0"/>
              <a:t>. Bu </a:t>
            </a:r>
            <a:r>
              <a:rPr lang="en-US" dirty="0" err="1"/>
              <a:t>olay</a:t>
            </a:r>
            <a:r>
              <a:rPr lang="en-US" dirty="0"/>
              <a:t> </a:t>
            </a:r>
            <a:r>
              <a:rPr lang="en-US" dirty="0" err="1"/>
              <a:t>sonucunda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dağılımı</a:t>
            </a:r>
            <a:r>
              <a:rPr lang="en-US" dirty="0"/>
              <a:t> </a:t>
            </a:r>
            <a:r>
              <a:rPr lang="en-US" dirty="0" err="1"/>
              <a:t>olmaktadır</a:t>
            </a:r>
            <a:r>
              <a:rPr lang="en-US" dirty="0"/>
              <a:t>. </a:t>
            </a:r>
            <a:r>
              <a:rPr lang="tr-TR" dirty="0" smtClean="0"/>
              <a:t>İ</a:t>
            </a:r>
            <a:r>
              <a:rPr lang="en-US" dirty="0" err="1" smtClean="0"/>
              <a:t>letken</a:t>
            </a:r>
            <a:r>
              <a:rPr lang="en-US" dirty="0" smtClean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kaybetmez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kazanmaz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iletken</a:t>
            </a:r>
            <a:r>
              <a:rPr lang="en-US" dirty="0"/>
              <a:t> </a:t>
            </a:r>
            <a:r>
              <a:rPr lang="en-US" dirty="0" err="1"/>
              <a:t>içindeki</a:t>
            </a:r>
            <a:r>
              <a:rPr lang="en-US" dirty="0"/>
              <a:t> proton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sayıları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tr-TR" dirty="0" smtClean="0"/>
              <a:t>ş</a:t>
            </a:r>
            <a:r>
              <a:rPr lang="en-US" dirty="0" err="1" smtClean="0"/>
              <a:t>ittir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002" y="2943965"/>
            <a:ext cx="6191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404232"/>
            <a:ext cx="100808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bulunan</a:t>
            </a:r>
            <a:r>
              <a:rPr lang="en-US" sz="2000" dirty="0"/>
              <a:t> </a:t>
            </a:r>
            <a:r>
              <a:rPr lang="en-US" sz="2000" dirty="0" err="1"/>
              <a:t>bütün</a:t>
            </a:r>
            <a:r>
              <a:rPr lang="en-US" sz="2000" dirty="0"/>
              <a:t> </a:t>
            </a:r>
            <a:r>
              <a:rPr lang="en-US" sz="2000" dirty="0" err="1"/>
              <a:t>cisimlerde</a:t>
            </a:r>
            <a:r>
              <a:rPr lang="en-US" sz="2000" dirty="0"/>
              <a:t> </a:t>
            </a:r>
            <a:r>
              <a:rPr lang="en-US" sz="2000" dirty="0" err="1"/>
              <a:t>yükler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</a:t>
            </a:r>
            <a:r>
              <a:rPr lang="en-US" sz="2000" dirty="0" err="1"/>
              <a:t>yüzeyinde</a:t>
            </a:r>
            <a:r>
              <a:rPr lang="en-US" sz="2000" dirty="0"/>
              <a:t> </a:t>
            </a:r>
            <a:r>
              <a:rPr lang="en-US" sz="2000" dirty="0" err="1"/>
              <a:t>toplanır</a:t>
            </a:r>
            <a:r>
              <a:rPr lang="en-US" sz="2000" dirty="0"/>
              <a:t>. Bu </a:t>
            </a:r>
            <a:r>
              <a:rPr lang="en-US" sz="2000" dirty="0" err="1"/>
              <a:t>dağılım</a:t>
            </a:r>
            <a:r>
              <a:rPr lang="en-US" sz="2000" dirty="0"/>
              <a:t> </a:t>
            </a:r>
            <a:r>
              <a:rPr lang="en-US" sz="2000" dirty="0" err="1"/>
              <a:t>sonucunda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cisim</a:t>
            </a:r>
            <a:r>
              <a:rPr lang="en-US" sz="2000" dirty="0"/>
              <a:t> </a:t>
            </a:r>
            <a:r>
              <a:rPr lang="en-US" sz="2000" dirty="0" err="1"/>
              <a:t>içindeki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alanı</a:t>
            </a:r>
            <a:r>
              <a:rPr lang="en-US" sz="2000" dirty="0"/>
              <a:t> </a:t>
            </a:r>
            <a:r>
              <a:rPr lang="en-US" sz="2000" dirty="0" err="1"/>
              <a:t>sıfır</a:t>
            </a:r>
            <a:r>
              <a:rPr lang="en-US" sz="2000" dirty="0"/>
              <a:t> </a:t>
            </a:r>
            <a:r>
              <a:rPr lang="en-US" sz="2000" dirty="0" err="1"/>
              <a:t>olur</a:t>
            </a:r>
            <a:r>
              <a:rPr lang="en-US" sz="2000" dirty="0"/>
              <a:t>. Bu </a:t>
            </a:r>
            <a:r>
              <a:rPr lang="en-US" sz="2000" dirty="0" err="1"/>
              <a:t>durumda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</a:t>
            </a:r>
            <a:r>
              <a:rPr lang="en-US" sz="2000" dirty="0" err="1"/>
              <a:t>yüzeyi</a:t>
            </a:r>
            <a:r>
              <a:rPr lang="en-US" sz="2000" dirty="0"/>
              <a:t> de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tr-TR" sz="2000" dirty="0" smtClean="0">
                <a:solidFill>
                  <a:srgbClr val="FF0000"/>
                </a:solidFill>
              </a:rPr>
              <a:t>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potansiyel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yüzey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olacaktır</a:t>
            </a:r>
            <a:r>
              <a:rPr lang="en-US" sz="2000" dirty="0"/>
              <a:t>. </a:t>
            </a:r>
            <a:r>
              <a:rPr lang="en-US" sz="2000" dirty="0" err="1"/>
              <a:t>Kuvvet</a:t>
            </a:r>
            <a:r>
              <a:rPr lang="en-US" sz="2000" dirty="0"/>
              <a:t> </a:t>
            </a:r>
            <a:r>
              <a:rPr lang="en-US" sz="2000" dirty="0" err="1"/>
              <a:t>çizgileri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smtClean="0"/>
              <a:t>e</a:t>
            </a:r>
            <a:r>
              <a:rPr lang="tr-TR" sz="2000" dirty="0" smtClean="0"/>
              <a:t>ş</a:t>
            </a:r>
            <a:r>
              <a:rPr lang="en-US" sz="2000" dirty="0" smtClean="0"/>
              <a:t> </a:t>
            </a:r>
            <a:r>
              <a:rPr lang="en-US" sz="2000" dirty="0" err="1"/>
              <a:t>potansiyel</a:t>
            </a:r>
            <a:r>
              <a:rPr lang="en-US" sz="2000" dirty="0"/>
              <a:t> </a:t>
            </a:r>
            <a:r>
              <a:rPr lang="en-US" sz="2000" dirty="0" err="1"/>
              <a:t>yüzeyler</a:t>
            </a:r>
            <a:r>
              <a:rPr lang="en-US" sz="2000" dirty="0"/>
              <a:t> </a:t>
            </a:r>
            <a:r>
              <a:rPr lang="en-US" sz="2000" dirty="0" err="1"/>
              <a:t>birbirine</a:t>
            </a:r>
            <a:r>
              <a:rPr lang="en-US" sz="2000" dirty="0"/>
              <a:t> </a:t>
            </a:r>
            <a:r>
              <a:rPr lang="en-US" sz="2000" dirty="0" err="1"/>
              <a:t>diktir</a:t>
            </a:r>
            <a:r>
              <a:rPr lang="en-US" sz="2000" dirty="0"/>
              <a:t>. Bu </a:t>
            </a:r>
            <a:r>
              <a:rPr lang="en-US" sz="2000" dirty="0" err="1"/>
              <a:t>nedenle</a:t>
            </a:r>
            <a:r>
              <a:rPr lang="en-US" sz="2000" dirty="0"/>
              <a:t> </a:t>
            </a:r>
            <a:r>
              <a:rPr lang="en-US" sz="2000" dirty="0" err="1"/>
              <a:t>kuvvet</a:t>
            </a:r>
            <a:r>
              <a:rPr lang="en-US" sz="2000" dirty="0"/>
              <a:t> </a:t>
            </a:r>
            <a:r>
              <a:rPr lang="en-US" sz="2000" dirty="0" err="1"/>
              <a:t>çizgileri</a:t>
            </a:r>
            <a:r>
              <a:rPr lang="en-US" sz="2000" dirty="0"/>
              <a:t> </a:t>
            </a:r>
            <a:r>
              <a:rPr lang="en-US" sz="2000" dirty="0" err="1"/>
              <a:t>iletken</a:t>
            </a:r>
            <a:r>
              <a:rPr lang="en-US" sz="2000" dirty="0"/>
              <a:t> </a:t>
            </a:r>
            <a:r>
              <a:rPr lang="en-US" sz="2000" dirty="0" err="1"/>
              <a:t>cismin</a:t>
            </a:r>
            <a:r>
              <a:rPr lang="en-US" sz="2000" dirty="0"/>
              <a:t> </a:t>
            </a:r>
            <a:r>
              <a:rPr lang="en-US" sz="2000" dirty="0" err="1"/>
              <a:t>yüzeyine</a:t>
            </a:r>
            <a:r>
              <a:rPr lang="en-US" sz="2000" dirty="0"/>
              <a:t> </a:t>
            </a:r>
            <a:r>
              <a:rPr lang="en-US" sz="2000" dirty="0" err="1"/>
              <a:t>dik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girer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çıkar</a:t>
            </a:r>
            <a:r>
              <a:rPr lang="en-US" sz="2000" dirty="0"/>
              <a:t>.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sonucunda</a:t>
            </a:r>
            <a:r>
              <a:rPr lang="en-US" sz="2000" dirty="0"/>
              <a:t> </a:t>
            </a:r>
            <a:r>
              <a:rPr lang="en-US" sz="2000" dirty="0" err="1"/>
              <a:t>iletkenin</a:t>
            </a:r>
            <a:r>
              <a:rPr lang="en-US" sz="2000" dirty="0"/>
              <a:t> </a:t>
            </a:r>
            <a:r>
              <a:rPr lang="en-US" sz="2000" dirty="0" err="1"/>
              <a:t>etrafındaki</a:t>
            </a:r>
            <a:r>
              <a:rPr lang="en-US" sz="2000" dirty="0"/>
              <a:t> </a:t>
            </a:r>
            <a:r>
              <a:rPr lang="en-US" sz="2000" dirty="0" err="1"/>
              <a:t>alanın</a:t>
            </a:r>
            <a:r>
              <a:rPr lang="en-US" sz="2000" dirty="0"/>
              <a:t> </a:t>
            </a:r>
            <a:r>
              <a:rPr lang="tr-TR" sz="2000" dirty="0" smtClean="0"/>
              <a:t>ş</a:t>
            </a:r>
            <a:r>
              <a:rPr lang="en-US" sz="2000" dirty="0" err="1" smtClean="0"/>
              <a:t>ekli</a:t>
            </a:r>
            <a:r>
              <a:rPr lang="en-US" sz="2000" dirty="0" smtClean="0"/>
              <a:t> </a:t>
            </a:r>
            <a:r>
              <a:rPr lang="en-US" sz="2000" dirty="0" err="1"/>
              <a:t>bozulur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89" y="3437051"/>
            <a:ext cx="7463039" cy="265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" y="454223"/>
            <a:ext cx="9899830" cy="5173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820" y="5509552"/>
            <a:ext cx="109856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 noktasından B noktasına gitmek için kazanılan bu enerjiye elktrik potansiyeli denir. Bunu burada </a:t>
            </a:r>
            <a:r>
              <a:rPr lang="tr-TR" sz="2000" b="1" dirty="0" smtClean="0"/>
              <a:t>V</a:t>
            </a:r>
            <a:r>
              <a:rPr lang="tr-TR" dirty="0" smtClean="0"/>
              <a:t> ile gösterirsek birimi J/C dir. Başka bir deyişle Joule/Coulomb dur.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3175" y="6068208"/>
            <a:ext cx="159656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tr-TR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</a:t>
            </a:r>
            <a:r>
              <a:rPr lang="tr-TR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E d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833" y="179162"/>
            <a:ext cx="4077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. </a:t>
            </a:r>
            <a:r>
              <a:rPr lang="tr-TR" sz="2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Elektrik Potansiyeli</a:t>
            </a:r>
            <a:endParaRPr lang="en-US" sz="28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13" y="834774"/>
            <a:ext cx="2916259" cy="2872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642" y="1006229"/>
            <a:ext cx="6774288" cy="314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proton,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gösterildiği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gibi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büyüklüğü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x10</a:t>
            </a:r>
            <a:r>
              <a:rPr lang="en-US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V/m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x-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ekseni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yönündeki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düzgün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durgun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halden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bırakılıyor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Proton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yönünde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0.5 m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gittiğinde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noktaları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elektriksel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potansiyel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farkı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kadardır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protonun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potansiyel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enerjisinde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kadarlık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değişim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olmuştur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Protonun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noktasında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ulaştığındaki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hız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49" y="233417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Örnek 8</a:t>
            </a:r>
            <a:r>
              <a:rPr lang="tr-TR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49" y="4354736"/>
            <a:ext cx="1339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Çözüm 8: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551" y="4835029"/>
            <a:ext cx="470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a) V= E d = 80000 V/m x 0.5 m = 40000 volt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4551" y="5327603"/>
            <a:ext cx="208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b) </a:t>
            </a:r>
            <a:r>
              <a:rPr lang="tr-TR" sz="2400" b="1" dirty="0" smtClean="0"/>
              <a:t>Enerji = q.V= 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924150" y="5348501"/>
            <a:ext cx="363913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1.6x10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40000 = 6.4 x 10 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-15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Joule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86473" y="4479519"/>
                <a:ext cx="1814792" cy="5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c)   </a:t>
                </a:r>
                <a:r>
                  <a:rPr lang="en-US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473" y="4479519"/>
                <a:ext cx="1814792" cy="518988"/>
              </a:xfrm>
              <a:prstGeom prst="rect">
                <a:avLst/>
              </a:prstGeom>
              <a:blipFill rotWithShape="0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06967" y="4998507"/>
                <a:ext cx="4353949" cy="5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6.4 x 10</a:t>
                </a:r>
                <a:r>
                  <a:rPr lang="en-US" b="1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-15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𝟔𝟕𝟑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967" y="4998507"/>
                <a:ext cx="4353949" cy="518988"/>
              </a:xfrm>
              <a:prstGeom prst="rect">
                <a:avLst/>
              </a:prstGeom>
              <a:blipFill rotWithShape="0">
                <a:blip r:embed="rId4"/>
                <a:stretch>
                  <a:fillRect l="-12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935486" y="5667151"/>
            <a:ext cx="208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=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2.77x10</a:t>
            </a:r>
            <a:r>
              <a:rPr lang="en-US" b="1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m/san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377" y="472059"/>
            <a:ext cx="10989971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 q nokta yükünün kendisinden r kadar uzakta oluşturduğu elektrik potansiyeli aşağıdaki ifade ile bulunur.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40" y="1098728"/>
            <a:ext cx="291465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62377" y="2127428"/>
            <a:ext cx="450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Nokta</a:t>
            </a:r>
            <a:r>
              <a:rPr lang="en-US" b="1" dirty="0"/>
              <a:t> </a:t>
            </a:r>
            <a:r>
              <a:rPr lang="en-US" b="1" dirty="0" err="1"/>
              <a:t>Yük</a:t>
            </a:r>
            <a:r>
              <a:rPr lang="en-US" b="1" dirty="0"/>
              <a:t> </a:t>
            </a:r>
            <a:r>
              <a:rPr lang="en-US" b="1" dirty="0" err="1"/>
              <a:t>Grubunun</a:t>
            </a:r>
            <a:r>
              <a:rPr lang="en-US" b="1" dirty="0"/>
              <a:t> </a:t>
            </a:r>
            <a:r>
              <a:rPr lang="en-US" b="1" dirty="0" err="1"/>
              <a:t>Oluşturduğu</a:t>
            </a:r>
            <a:r>
              <a:rPr lang="en-US" b="1" dirty="0"/>
              <a:t> </a:t>
            </a:r>
            <a:r>
              <a:rPr lang="en-US" b="1" dirty="0" err="1"/>
              <a:t>Potansiyel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021" y="29252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/>
              <a:t>Şekilde</a:t>
            </a:r>
            <a:r>
              <a:rPr lang="en-US" b="1" dirty="0"/>
              <a:t> </a:t>
            </a:r>
            <a:r>
              <a:rPr lang="en-US" b="1" dirty="0" err="1"/>
              <a:t>üç</a:t>
            </a:r>
            <a:r>
              <a:rPr lang="en-US" b="1" dirty="0"/>
              <a:t> </a:t>
            </a:r>
            <a:r>
              <a:rPr lang="en-US" b="1" dirty="0" err="1"/>
              <a:t>nokta</a:t>
            </a:r>
            <a:r>
              <a:rPr lang="en-US" b="1" dirty="0"/>
              <a:t> </a:t>
            </a:r>
            <a:r>
              <a:rPr lang="en-US" b="1" dirty="0" err="1"/>
              <a:t>yükten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verilmiştir</a:t>
            </a:r>
            <a:r>
              <a:rPr lang="en-US" b="1" dirty="0"/>
              <a:t>. Bu </a:t>
            </a:r>
            <a:r>
              <a:rPr lang="en-US" b="1" dirty="0" err="1"/>
              <a:t>yüklerin</a:t>
            </a:r>
            <a:r>
              <a:rPr lang="en-US" b="1" dirty="0"/>
              <a:t> </a:t>
            </a:r>
            <a:r>
              <a:rPr lang="en-US" b="1" dirty="0" err="1"/>
              <a:t>herhangi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noktasında</a:t>
            </a:r>
            <a:r>
              <a:rPr lang="en-US" b="1" dirty="0"/>
              <a:t> </a:t>
            </a:r>
            <a:r>
              <a:rPr lang="en-US" b="1" dirty="0" err="1"/>
              <a:t>oluşturdukları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potansiyel</a:t>
            </a:r>
            <a:r>
              <a:rPr lang="en-US" b="1" dirty="0"/>
              <a:t>, her </a:t>
            </a:r>
            <a:r>
              <a:rPr lang="en-US" b="1" dirty="0" err="1"/>
              <a:t>birinin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noktada</a:t>
            </a:r>
            <a:r>
              <a:rPr lang="en-US" b="1" dirty="0"/>
              <a:t> </a:t>
            </a:r>
            <a:r>
              <a:rPr lang="en-US" b="1" dirty="0" err="1"/>
              <a:t>oluşturduğu</a:t>
            </a:r>
            <a:r>
              <a:rPr lang="en-US" b="1" dirty="0"/>
              <a:t> </a:t>
            </a:r>
            <a:r>
              <a:rPr lang="en-US" b="1" dirty="0" err="1"/>
              <a:t>potansiyellerin</a:t>
            </a:r>
            <a:r>
              <a:rPr lang="en-US" b="1" dirty="0"/>
              <a:t> </a:t>
            </a:r>
            <a:r>
              <a:rPr lang="en-US" b="1" dirty="0" err="1"/>
              <a:t>toplamıdır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44" y="2711161"/>
            <a:ext cx="2924175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27" y="4923491"/>
            <a:ext cx="7896225" cy="121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6614" y="4132916"/>
            <a:ext cx="24574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79" y="671176"/>
            <a:ext cx="9324608" cy="4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485" y="246754"/>
            <a:ext cx="715401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SIĞA VE DİELEKTRİK MADDE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341" y="1057689"/>
            <a:ext cx="981370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Günlük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hayatımızda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kullandığımız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cihazların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potansiyeli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toplayan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elemanlarına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Sığaç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kelimesinin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eşanlamlısı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kapasitö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adlandırılır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yapabilmek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birbirlerinden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yalıtılmış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aktarması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gerekmektedir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levha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küresel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silindirik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faklı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boyutlarda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depolanması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değişmektedir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bölümde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yapılarına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depoladıkları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miktarlarının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değiştiğini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devrede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durumunda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katkı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sağladığını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yapısında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hakkında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detaylı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bilgiler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verilecektir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544" y="195238"/>
            <a:ext cx="21133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</a:t>
            </a:r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544" y="723244"/>
            <a:ext cx="10453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ortamda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aralarında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uzaklık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eşit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zıt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iletkenin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oluşturduğu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84" y="1231886"/>
            <a:ext cx="3557990" cy="46616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2304" y="1468193"/>
            <a:ext cx="6297769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bulunduğu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geçici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depolayan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yaşantımızda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uygulama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elemanıdır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Örneğin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alıcılarının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frekans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ayarlarını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yapmak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ateşleme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sistemindeki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kıvılcımları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yok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etmek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flaşlarda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depolamak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kullanılabilmektedir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depolama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kapasitesine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Sığanın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sistemindeki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birimi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Farad’tır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gösterilir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Sembolü is iki parale levha olarak devrelerde yerini almaktadır.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347" y="227940"/>
            <a:ext cx="6096000" cy="2280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ilgili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özellikler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geometrisine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kondansatörün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orantılıdır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ayıran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uzaklığı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orantılıdır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yerleştirildiğinde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özellikleri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sığayı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etkiler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89" y="4519209"/>
            <a:ext cx="3200400" cy="962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347" y="2786248"/>
            <a:ext cx="10818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(q ),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plakaların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potansiyel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 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orantılıdır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Orantı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sabiti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de, 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kapasitörün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sığasıdır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123951"/>
            <a:ext cx="2704563" cy="3008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1" y="425003"/>
            <a:ext cx="247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Paralel Plakalı Kapasitör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52" y="1123951"/>
            <a:ext cx="8505825" cy="43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780" y="1562101"/>
            <a:ext cx="40767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36" y="2662238"/>
            <a:ext cx="6362700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428" y="3268149"/>
            <a:ext cx="2255922" cy="999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836" y="4267200"/>
            <a:ext cx="5953125" cy="4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679" y="5085276"/>
            <a:ext cx="828675" cy="666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8006" y="5009276"/>
            <a:ext cx="1400175" cy="9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0430" y="5337889"/>
            <a:ext cx="3619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56823" y="171530"/>
            <a:ext cx="101227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işareti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bilinen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cisimle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işareti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bilinmeyen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arasındaki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etkileşme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kuvvetinin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yönünden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yararlanarak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bilinmeyen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cismin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işaretini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belirleyebiliriz</a:t>
            </a:r>
            <a:endPara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301" y="1014027"/>
            <a:ext cx="4287837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823" y="2071164"/>
            <a:ext cx="102835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Yöntem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823" y="2543612"/>
            <a:ext cx="4623515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İpek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ovuşturulan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olduğunu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biliyoruz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kaybolmayacak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etrafında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serbestçe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dönebilecek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ortasından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asalım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bilmediğimiz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cismi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yaklaştıralım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Mümkün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durum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söz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konusudur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durumda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bilinmeyen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işaretlidir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birbirini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durumda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bilinmeyen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işaretlidir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34919" y="2543612"/>
            <a:ext cx="5454015" cy="2837815"/>
            <a:chOff x="0" y="0"/>
            <a:chExt cx="5454628" cy="28378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2035" cy="28378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593" y="0"/>
              <a:ext cx="2312035" cy="26904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498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651410"/>
            <a:ext cx="9084972" cy="50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27" y="230678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Bree Serif"/>
              </a:rPr>
              <a:t>Kondansatörde</a:t>
            </a:r>
            <a:r>
              <a:rPr lang="en-US" b="1" dirty="0">
                <a:solidFill>
                  <a:srgbClr val="FF0000"/>
                </a:solidFill>
                <a:latin typeface="Bree Serif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ee Serif"/>
              </a:rPr>
              <a:t>Depolanan</a:t>
            </a:r>
            <a:r>
              <a:rPr lang="en-US" b="1" dirty="0">
                <a:solidFill>
                  <a:srgbClr val="FF0000"/>
                </a:solidFill>
                <a:latin typeface="Bree Serif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ree Serif"/>
              </a:rPr>
              <a:t>Enerji</a:t>
            </a:r>
            <a:endParaRPr lang="en-US" b="1" i="0" dirty="0">
              <a:solidFill>
                <a:srgbClr val="FF0000"/>
              </a:solidFill>
              <a:effectLst/>
              <a:latin typeface="Bree Serif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427" y="893836"/>
            <a:ext cx="1143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kondansatör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üretece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bağlanıp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yüklendiğinde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levhada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bulunan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diğerine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geçer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ve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iş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yapılır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Böylece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kondansatörün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potansiyel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enerjisi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artar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224" y="1558239"/>
            <a:ext cx="10384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tr-TR" sz="2000" dirty="0" smtClean="0"/>
              <a:t>E</a:t>
            </a:r>
            <a:r>
              <a:rPr lang="en-US" sz="2000" dirty="0" smtClean="0"/>
              <a:t>) </a:t>
            </a:r>
            <a:r>
              <a:rPr lang="en-US" sz="2000" dirty="0" err="1"/>
              <a:t>içerisinde</a:t>
            </a:r>
            <a:r>
              <a:rPr lang="en-US" sz="2000" dirty="0"/>
              <a:t> </a:t>
            </a:r>
            <a:r>
              <a:rPr lang="en-US" sz="2000" dirty="0" err="1"/>
              <a:t>birim</a:t>
            </a:r>
            <a:r>
              <a:rPr lang="en-US" sz="2000" dirty="0"/>
              <a:t> </a:t>
            </a:r>
            <a:r>
              <a:rPr lang="en-US" sz="2000" dirty="0" err="1"/>
              <a:t>hacim</a:t>
            </a:r>
            <a:r>
              <a:rPr lang="en-US" sz="2000" dirty="0"/>
              <a:t> </a:t>
            </a:r>
            <a:r>
              <a:rPr lang="en-US" sz="2000" dirty="0" err="1"/>
              <a:t>başına</a:t>
            </a:r>
            <a:r>
              <a:rPr lang="en-US" sz="2000" dirty="0"/>
              <a:t> </a:t>
            </a:r>
            <a:r>
              <a:rPr lang="en-US" sz="2000" dirty="0" err="1"/>
              <a:t>düşen</a:t>
            </a:r>
            <a:r>
              <a:rPr lang="en-US" sz="2000" dirty="0"/>
              <a:t> </a:t>
            </a:r>
            <a:r>
              <a:rPr lang="en-US" sz="2000" dirty="0" err="1"/>
              <a:t>enerjiye</a:t>
            </a:r>
            <a:r>
              <a:rPr lang="en-US" sz="2000" dirty="0"/>
              <a:t> “</a:t>
            </a:r>
            <a:r>
              <a:rPr lang="en-US" sz="2000" dirty="0" err="1">
                <a:solidFill>
                  <a:srgbClr val="FF0000"/>
                </a:solidFill>
              </a:rPr>
              <a:t>enerji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yoğunluğu</a:t>
            </a:r>
            <a:r>
              <a:rPr lang="en-US" sz="2000" dirty="0"/>
              <a:t>”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paralel</a:t>
            </a:r>
            <a:r>
              <a:rPr lang="en-US" sz="2000" dirty="0"/>
              <a:t> </a:t>
            </a:r>
            <a:r>
              <a:rPr lang="en-US" sz="2000" dirty="0" err="1"/>
              <a:t>kondansatörde</a:t>
            </a:r>
            <a:r>
              <a:rPr lang="en-US" sz="2000" dirty="0"/>
              <a:t> </a:t>
            </a:r>
            <a:r>
              <a:rPr lang="en-US" sz="2000" dirty="0" err="1"/>
              <a:t>depolanan</a:t>
            </a:r>
            <a:r>
              <a:rPr lang="en-US" sz="2000" dirty="0"/>
              <a:t> </a:t>
            </a:r>
            <a:r>
              <a:rPr lang="en-US" sz="2000" dirty="0" err="1"/>
              <a:t>elektrik</a:t>
            </a:r>
            <a:r>
              <a:rPr lang="en-US" sz="2000" dirty="0"/>
              <a:t> </a:t>
            </a:r>
            <a:r>
              <a:rPr lang="en-US" sz="2000" dirty="0" err="1"/>
              <a:t>enerjisi</a:t>
            </a:r>
            <a:r>
              <a:rPr lang="en-US" sz="2000" dirty="0"/>
              <a:t> </a:t>
            </a:r>
            <a:r>
              <a:rPr lang="en-US" sz="2000" dirty="0" err="1"/>
              <a:t>yoğunluğu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tr-TR" sz="2000" dirty="0" smtClean="0"/>
              <a:t>U</a:t>
            </a:r>
            <a:r>
              <a:rPr lang="en-US" sz="2000" dirty="0" smtClean="0"/>
              <a:t>);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749" y="1912182"/>
            <a:ext cx="1788736" cy="1103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224" y="265157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Bree Serif"/>
              </a:rPr>
              <a:t>Dielektrik</a:t>
            </a:r>
            <a:r>
              <a:rPr lang="en-US" dirty="0">
                <a:solidFill>
                  <a:srgbClr val="FF0000"/>
                </a:solidFill>
                <a:latin typeface="Bree Serif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ree Serif"/>
              </a:rPr>
              <a:t>Madde</a:t>
            </a:r>
            <a:endParaRPr lang="en-US" b="0" i="0" dirty="0">
              <a:solidFill>
                <a:srgbClr val="FF0000"/>
              </a:solidFill>
              <a:effectLst/>
              <a:latin typeface="Bree Serif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24" y="3020903"/>
            <a:ext cx="2046688" cy="36158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4815" y="2836237"/>
            <a:ext cx="8002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İçine dielektrik malzeme konmuş paralel plakalı sigalarda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elektrik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alanın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azalmasıdır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alanın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azalmasına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neden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etken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dielektrik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malzemenin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içerisinde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bulunan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kutuplanma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yükleridir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bağıl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yükler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).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Dışarıdan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alan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uygulanması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ile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bu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bağıl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yüklerin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kaynağı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madde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atomlarının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iç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yapısında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bulunan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çekirdek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merkezleri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değişir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Böylece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madde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dipol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momente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sahip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olur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4815" y="5622340"/>
            <a:ext cx="861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dirty="0">
                <a:solidFill>
                  <a:srgbClr val="333333"/>
                </a:solidFill>
                <a:latin typeface="Source Sans Pro"/>
              </a:rPr>
              <a:t>Bu momentten kaynaklanan kuvvet, </a:t>
            </a:r>
            <a:r>
              <a:rPr lang="nn-NO" dirty="0" smtClean="0">
                <a:solidFill>
                  <a:srgbClr val="333333"/>
                </a:solidFill>
                <a:latin typeface="Source Sans Pro"/>
              </a:rPr>
              <a:t>dışarıdan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 uygulan elektrik alanına zıt yöndedir.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6" y="201993"/>
            <a:ext cx="2380244" cy="3105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085" y="1384476"/>
            <a:ext cx="4543425" cy="438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6028" y="2651214"/>
            <a:ext cx="851722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333333"/>
                </a:solidFill>
                <a:latin typeface="Source Sans Pro"/>
              </a:rPr>
              <a:t>Dielektrik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malzemeler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ferromanyetik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özelliği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yalıtkan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malzemedir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Ancak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tam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yalıtkan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olmadıkları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için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devrelerde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kaçak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akımlara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sebep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olmaktadırlar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333333"/>
                </a:solidFill>
                <a:latin typeface="Source Sans Pro"/>
              </a:rPr>
              <a:t>Dielektrik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malzemelerin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avantajları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●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Kondansatörlerin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çalışma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voltajını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arttırır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●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Mekaniksel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olarak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plakalar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arasında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destek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sağlar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●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Source Sans Pro"/>
              </a:rPr>
              <a:t>Kondansatörün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sığasını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arttırır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333333"/>
                </a:solidFill>
                <a:latin typeface="Source Sans Pro"/>
              </a:rPr>
              <a:t>Bir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kondansatör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yapmak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için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levhaların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yüzey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alanı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levhaların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birbirlerine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olan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uzaklıkları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ve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arasındaki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dielektrik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malzemenin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özelliklerine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bağlı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olduğunu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bilmek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gerekir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70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77" y="360609"/>
            <a:ext cx="3129424" cy="760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05" y="1275009"/>
            <a:ext cx="10019764" cy="4872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39337" y="64383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333333"/>
                </a:solidFill>
                <a:latin typeface="Source Sans Pro"/>
              </a:rPr>
              <a:t>Burada </a:t>
            </a:r>
            <a:r>
              <a:rPr lang="en-US" dirty="0" smtClean="0">
                <a:solidFill>
                  <a:srgbClr val="333333"/>
                </a:solidFill>
                <a:latin typeface="Source Sans Pro"/>
              </a:rPr>
              <a:t>K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dielektrik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Source Sans Pro"/>
              </a:rPr>
              <a:t>sabiti</a:t>
            </a:r>
            <a:r>
              <a:rPr lang="en-US" dirty="0">
                <a:solidFill>
                  <a:srgbClr val="333333"/>
                </a:solidFill>
                <a:latin typeface="Source Sans Pro"/>
              </a:rPr>
              <a:t> </a:t>
            </a:r>
            <a:r>
              <a:rPr lang="tr-TR" dirty="0" smtClean="0">
                <a:solidFill>
                  <a:srgbClr val="333333"/>
                </a:solidFill>
                <a:latin typeface="Source Sans Pro"/>
              </a:rPr>
              <a:t>dir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98515"/>
            <a:ext cx="11835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Statik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Elektriğin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Faydaları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ve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Kullanım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Open Sans"/>
              </a:rPr>
              <a:t>Alanları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>
                <a:solidFill>
                  <a:srgbClr val="5E5E5E"/>
                </a:solidFill>
              </a:rPr>
              <a:t>Statik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elektriğin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değişik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endüstri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kollarında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birçok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kullanım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alanı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vardır</a:t>
            </a:r>
            <a:r>
              <a:rPr lang="en-US" sz="2000" dirty="0">
                <a:solidFill>
                  <a:srgbClr val="5E5E5E"/>
                </a:solidFill>
              </a:rPr>
              <a:t>. </a:t>
            </a:r>
            <a:r>
              <a:rPr lang="en-US" sz="2000" dirty="0" err="1">
                <a:solidFill>
                  <a:srgbClr val="5E5E5E"/>
                </a:solidFill>
              </a:rPr>
              <a:t>Bunlardan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bazıları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aşağıdaki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gibi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sıralanabilir</a:t>
            </a:r>
            <a:r>
              <a:rPr lang="en-US" sz="2000" dirty="0">
                <a:solidFill>
                  <a:srgbClr val="5E5E5E"/>
                </a:solidFill>
              </a:rPr>
              <a:t>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0152" y="1242464"/>
            <a:ext cx="11947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Open Sans"/>
              </a:rPr>
              <a:t>1- </a:t>
            </a:r>
            <a:r>
              <a:rPr lang="en-US" sz="2000" b="1" dirty="0" err="1">
                <a:solidFill>
                  <a:srgbClr val="00B0F0"/>
                </a:solidFill>
                <a:latin typeface="Open Sans"/>
              </a:rPr>
              <a:t>Baskı</a:t>
            </a:r>
            <a:r>
              <a:rPr lang="en-US" sz="2000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Open Sans"/>
              </a:rPr>
              <a:t>Teknolojisi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>
                <a:solidFill>
                  <a:srgbClr val="5E5E5E"/>
                </a:solidFill>
              </a:rPr>
              <a:t>Değişik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tipteki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yazıcılarda</a:t>
            </a:r>
            <a:r>
              <a:rPr lang="en-US" sz="2000" dirty="0">
                <a:solidFill>
                  <a:srgbClr val="5E5E5E"/>
                </a:solidFill>
              </a:rPr>
              <a:t>, </a:t>
            </a:r>
            <a:r>
              <a:rPr lang="en-US" sz="2000" dirty="0" err="1">
                <a:solidFill>
                  <a:srgbClr val="5E5E5E"/>
                </a:solidFill>
              </a:rPr>
              <a:t>fotokopi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makinelerinde</a:t>
            </a:r>
            <a:r>
              <a:rPr lang="en-US" sz="2000" dirty="0">
                <a:solidFill>
                  <a:srgbClr val="5E5E5E"/>
                </a:solidFill>
              </a:rPr>
              <a:t>, </a:t>
            </a:r>
            <a:r>
              <a:rPr lang="en-US" sz="2000" dirty="0" err="1">
                <a:solidFill>
                  <a:srgbClr val="5E5E5E"/>
                </a:solidFill>
              </a:rPr>
              <a:t>matbaa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baskı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makinelerinde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statik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elektrikten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 smtClean="0">
                <a:solidFill>
                  <a:srgbClr val="5E5E5E"/>
                </a:solidFill>
              </a:rPr>
              <a:t>faydalanılır</a:t>
            </a:r>
            <a:r>
              <a:rPr lang="en-US" sz="2000" dirty="0" smtClean="0">
                <a:solidFill>
                  <a:srgbClr val="5E5E5E"/>
                </a:solidFill>
              </a:rPr>
              <a:t>.</a:t>
            </a:r>
            <a:r>
              <a:rPr lang="tr-TR" sz="2000" dirty="0" smtClean="0"/>
              <a:t> </a:t>
            </a:r>
            <a:r>
              <a:rPr lang="en-US" sz="2000" dirty="0" err="1" smtClean="0">
                <a:solidFill>
                  <a:srgbClr val="5E5E5E"/>
                </a:solidFill>
              </a:rPr>
              <a:t>Örneğin</a:t>
            </a:r>
            <a:r>
              <a:rPr lang="en-US" sz="2000" dirty="0">
                <a:solidFill>
                  <a:srgbClr val="5E5E5E"/>
                </a:solidFill>
              </a:rPr>
              <a:t>, </a:t>
            </a:r>
            <a:r>
              <a:rPr lang="en-US" sz="2000" dirty="0" err="1">
                <a:solidFill>
                  <a:srgbClr val="5E5E5E"/>
                </a:solidFill>
              </a:rPr>
              <a:t>baskı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teknolojisinde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kullanılan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yazıcılardan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birinin</a:t>
            </a:r>
            <a:r>
              <a:rPr lang="en-US" sz="2000" dirty="0">
                <a:solidFill>
                  <a:srgbClr val="5E5E5E"/>
                </a:solidFill>
              </a:rPr>
              <a:t>, </a:t>
            </a:r>
            <a:r>
              <a:rPr lang="en-US" sz="2000" dirty="0" err="1">
                <a:solidFill>
                  <a:srgbClr val="5E5E5E"/>
                </a:solidFill>
              </a:rPr>
              <a:t>lazer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yazıcıların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çalışma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prensibi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kısaca</a:t>
            </a:r>
            <a:r>
              <a:rPr lang="en-US" sz="2000" dirty="0">
                <a:solidFill>
                  <a:srgbClr val="5E5E5E"/>
                </a:solidFill>
              </a:rPr>
              <a:t> </a:t>
            </a:r>
            <a:r>
              <a:rPr lang="en-US" sz="2000" dirty="0" err="1">
                <a:solidFill>
                  <a:srgbClr val="5E5E5E"/>
                </a:solidFill>
              </a:rPr>
              <a:t>şöyledir</a:t>
            </a:r>
            <a:r>
              <a:rPr lang="en-US" sz="2000" dirty="0">
                <a:solidFill>
                  <a:srgbClr val="5E5E5E"/>
                </a:solidFill>
              </a:rPr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309486"/>
            <a:ext cx="7767806" cy="4289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9790" y="2386413"/>
            <a:ext cx="4786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5E5E5E"/>
                </a:solidFill>
                <a:latin typeface="Open Sans"/>
              </a:rPr>
              <a:t>Yazıcı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yazma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komutunu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aldığında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metin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grafiklerin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bit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bilgilerini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hafızasında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depolar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Hafızadaki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sayısal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bilgi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haritasına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göre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bilgilere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karşılık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gelen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yükler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lazer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ışığı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ile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ışığa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duyarlı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dönen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tambur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üzerine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düşürülür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Lazer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ışını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silindiri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tarayarak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basılacak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alanları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pozitif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yükle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Negatif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yüklü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toner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tozları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silindirdeki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pozitif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yüklü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alanlara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yapışır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Sonra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da toner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tozları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ısıtılmış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silindir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sayesinde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kâğıda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yapıştırılır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Tamburun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diğer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baskılar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için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yükleri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nötrlenir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baskı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tamamlanmış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olur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19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4" y="639370"/>
            <a:ext cx="9908616" cy="49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8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31" y="101889"/>
            <a:ext cx="3286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Open Sans"/>
              </a:rPr>
              <a:t>2- </a:t>
            </a:r>
            <a:r>
              <a:rPr lang="en-US" sz="2000" b="1" dirty="0" err="1">
                <a:solidFill>
                  <a:srgbClr val="00B0F0"/>
                </a:solidFill>
                <a:latin typeface="Open Sans"/>
              </a:rPr>
              <a:t>Zımpara</a:t>
            </a:r>
            <a:r>
              <a:rPr lang="en-US" sz="2000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Open Sans"/>
              </a:rPr>
              <a:t>Kağıdı</a:t>
            </a:r>
            <a:r>
              <a:rPr lang="en-US" sz="2000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Open Sans"/>
              </a:rPr>
              <a:t>Üretimi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31" y="600585"/>
            <a:ext cx="11711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5E5E5E"/>
                </a:solidFill>
                <a:latin typeface="Open Sans"/>
              </a:rPr>
              <a:t>Zımpara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kâğıdı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üretiminde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de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statik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elektrikten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faydalanılır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Şekilde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negatif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yüklü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ve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yürüyen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bandın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üzerinde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yönde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hareket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eden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kâğıt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görülmektedir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Kâğıdın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yüzeyi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tutkalla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da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kaplanmıştır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Püskürtme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ağzından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fırlatılan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pozitif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yüklü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zımpara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Open Sans"/>
              </a:rPr>
              <a:t>tanecikleri</a:t>
            </a:r>
            <a:r>
              <a:rPr lang="en-US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kâğıt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yüzeyindeki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Open Sans"/>
              </a:rPr>
              <a:t>negatif</a:t>
            </a:r>
            <a:r>
              <a:rPr lang="en-US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Open Sans"/>
              </a:rPr>
              <a:t>yüklü</a:t>
            </a:r>
            <a:r>
              <a:rPr lang="en-US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Open Sans"/>
              </a:rPr>
              <a:t>parçacıklarla</a:t>
            </a:r>
            <a:r>
              <a:rPr lang="en-US" dirty="0">
                <a:solidFill>
                  <a:srgbClr val="0070C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birleşirler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Birleşme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anında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yükler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nötr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hale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geldiği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için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artık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kâğıt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zımpara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tozlarının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ayrılması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çok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zordur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77" y="2408742"/>
            <a:ext cx="7149306" cy="39588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678806" y="3747752"/>
            <a:ext cx="1442433" cy="12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78806" y="4003183"/>
            <a:ext cx="1555918" cy="2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54721" y="4660005"/>
            <a:ext cx="1442433" cy="12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4" y="0"/>
            <a:ext cx="11372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Open Sans"/>
              </a:rPr>
              <a:t>3-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Boyama</a:t>
            </a:r>
            <a:r>
              <a:rPr lang="en-US" sz="2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İşleri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>
                <a:solidFill>
                  <a:srgbClr val="5E5E5E"/>
                </a:solidFill>
                <a:latin typeface="Open Sans"/>
              </a:rPr>
              <a:t>Boyama</a:t>
            </a:r>
            <a:r>
              <a:rPr lang="en-US" dirty="0" smtClean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tabancası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içerisinden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geçen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boya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tanecikleri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yükle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yüklenirler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Boyanacak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Open Sans"/>
              </a:rPr>
              <a:t>yüzey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Open Sans"/>
              </a:rPr>
              <a:t>ise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Open Sans"/>
              </a:rPr>
              <a:t>negatif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Open Sans"/>
              </a:rPr>
              <a:t>yükle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Open Sans"/>
              </a:rPr>
              <a:t>yüklenir</a:t>
            </a:r>
            <a:r>
              <a:rPr lang="en-US" b="1" dirty="0">
                <a:solidFill>
                  <a:srgbClr val="00B0F0"/>
                </a:solidFill>
                <a:latin typeface="Open Sans"/>
              </a:rPr>
              <a:t>.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Boya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tanecikleri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tabancadan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püskürtüldüğünde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zıt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yüklü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boyama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yüzeyine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düzgün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şekilde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dağılarak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yapışırlar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Böylece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pürüzsüz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boyama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 smtClean="0">
                <a:solidFill>
                  <a:srgbClr val="5E5E5E"/>
                </a:solidFill>
                <a:latin typeface="Open Sans"/>
              </a:rPr>
              <a:t>gerçekleştirilir</a:t>
            </a:r>
            <a:r>
              <a:rPr lang="en-US" dirty="0" smtClean="0">
                <a:solidFill>
                  <a:srgbClr val="5E5E5E"/>
                </a:solidFill>
                <a:latin typeface="Open Sans"/>
              </a:rPr>
              <a:t>.</a:t>
            </a:r>
            <a:r>
              <a:rPr lang="tr-TR" dirty="0" smtClean="0"/>
              <a:t> </a:t>
            </a:r>
            <a:r>
              <a:rPr lang="en-US" dirty="0" err="1" smtClean="0">
                <a:solidFill>
                  <a:srgbClr val="5E5E5E"/>
                </a:solidFill>
                <a:latin typeface="Open Sans"/>
              </a:rPr>
              <a:t>Statik</a:t>
            </a:r>
            <a:r>
              <a:rPr lang="en-US" dirty="0" smtClean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elektrik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ile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boyama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teknolojisi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özellikle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otomotiv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endüstrisinde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yaygın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biçimde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kullanılır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 smtClean="0"/>
          </a:p>
          <a:p>
            <a:pPr>
              <a:lnSpc>
                <a:spcPct val="150000"/>
              </a:lnSpc>
            </a:pPr>
            <a:endParaRPr lang="tr-TR" sz="2000" b="1" dirty="0">
              <a:solidFill>
                <a:srgbClr val="FF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rgbClr val="FF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rgbClr val="FF0000"/>
              </a:solidFill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2175322"/>
            <a:ext cx="7830356" cy="44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072" y="5160571"/>
            <a:ext cx="10603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/>
              </a:rPr>
              <a:t>4- Baca </a:t>
            </a:r>
            <a:r>
              <a:rPr lang="en-US" sz="2000" b="1" dirty="0" err="1">
                <a:solidFill>
                  <a:srgbClr val="FF0000"/>
                </a:solidFill>
                <a:latin typeface="Open Sans"/>
              </a:rPr>
              <a:t>Filtreleri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5E5E5E"/>
                </a:solidFill>
                <a:latin typeface="Open Sans"/>
              </a:rPr>
              <a:t>Bacalardan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dışarıya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atılan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toz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duman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türü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zararlı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atıklar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eksi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yükle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yüklenirler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ve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bacanın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çıkışında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pozitif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yüklü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filtreler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tarafından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 Sans"/>
              </a:rPr>
              <a:t>tutularak</a:t>
            </a:r>
            <a:r>
              <a:rPr lang="en-US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bu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zararlı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atıkların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çevreyi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kirletmesi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önlenmiş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5E5E5E"/>
                </a:solidFill>
                <a:latin typeface="Open Sans"/>
              </a:rPr>
              <a:t>olunur</a:t>
            </a:r>
            <a:r>
              <a:rPr lang="en-US" dirty="0">
                <a:solidFill>
                  <a:srgbClr val="5E5E5E"/>
                </a:solidFill>
                <a:latin typeface="Open Sans"/>
              </a:rPr>
              <a:t>.</a:t>
            </a:r>
            <a:endParaRPr lang="en-US" dirty="0"/>
          </a:p>
        </p:txBody>
      </p:sp>
      <p:pic>
        <p:nvPicPr>
          <p:cNvPr id="5" name="Picture 2" descr="Liquid Electrostatic Spray co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88" y="19660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Elektromanyetik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26" y="481326"/>
            <a:ext cx="6063074" cy="5955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276" y="231820"/>
            <a:ext cx="417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Yıldırım v e Şimşek  oluşumu: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51" y="693485"/>
            <a:ext cx="52030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Bulutların birbirine sürtünmesi ile üst kısım POZİTİF ve alt kısım NEGATİF yüklerle yüklenir</a:t>
            </a:r>
            <a:r>
              <a:rPr lang="tr-TR" dirty="0" smtClean="0"/>
              <a:t>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Fırtına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olaylarının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artması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içerisindeki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negatif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yük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oranı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bağlı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yeryüzündeki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pozitif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yük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oranlarının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ayrışması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hızı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artarak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devam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eder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yeryüzü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arasındaki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gerilim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yani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potansiyel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fark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arttıkça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arada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kalmış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havanın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delinme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süreci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kolaylaşır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belli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değere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geldiğinde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hava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delinmesiyle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oluşmuş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iletken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kanal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boyunca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toprak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arasındaki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deşarj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başlar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İki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arasında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gerçekleşen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deşarj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olayına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şimşek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bulut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toprak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arasında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gerçekleşen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deşarj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olayına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</a:rPr>
              <a:t>yıldırım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denmektedir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Yıldırımların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yeryüzüne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iyi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etkisi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ise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bitkilerin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gelişimlerini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sağlayabilmeleri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için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gerekli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olan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nitrojeni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toprağa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iletmesidir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14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29" y="166284"/>
            <a:ext cx="25210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 smtClean="0">
                <a:solidFill>
                  <a:srgbClr val="FF0000"/>
                </a:solidFill>
              </a:rPr>
              <a:t>MIKNATISLAR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19" y="689504"/>
            <a:ext cx="105220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Mıknatıslık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</a:t>
            </a:r>
            <a:r>
              <a:rPr lang="en-US" sz="2000" dirty="0" err="1" smtClean="0"/>
              <a:t>ifade</a:t>
            </a:r>
            <a:r>
              <a:rPr lang="en-US" sz="2000" dirty="0" smtClean="0"/>
              <a:t> </a:t>
            </a:r>
            <a:r>
              <a:rPr lang="en-US" sz="2000" dirty="0" err="1" smtClean="0"/>
              <a:t>ettiğimiz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manyetizma</a:t>
            </a:r>
            <a:r>
              <a:rPr lang="en-US" sz="2000" dirty="0" smtClean="0"/>
              <a:t>, </a:t>
            </a:r>
            <a:r>
              <a:rPr lang="en-US" sz="2000" dirty="0" err="1" smtClean="0"/>
              <a:t>günlük</a:t>
            </a:r>
            <a:r>
              <a:rPr lang="en-US" sz="2000" dirty="0" smtClean="0"/>
              <a:t> </a:t>
            </a:r>
            <a:r>
              <a:rPr lang="en-US" sz="2000" dirty="0" err="1" smtClean="0"/>
              <a:t>hayatımızın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parçası</a:t>
            </a:r>
            <a:r>
              <a:rPr lang="en-US" sz="2000" dirty="0" smtClean="0"/>
              <a:t> </a:t>
            </a:r>
            <a:r>
              <a:rPr lang="en-US" sz="2000" dirty="0" err="1" smtClean="0"/>
              <a:t>haline</a:t>
            </a:r>
            <a:r>
              <a:rPr lang="en-US" sz="2000" dirty="0" smtClean="0"/>
              <a:t> </a:t>
            </a:r>
            <a:r>
              <a:rPr lang="en-US" sz="2000" dirty="0" err="1" smtClean="0"/>
              <a:t>gelmi</a:t>
            </a:r>
            <a:r>
              <a:rPr lang="tr-TR" sz="2000" dirty="0" smtClean="0"/>
              <a:t>ş</a:t>
            </a:r>
            <a:r>
              <a:rPr lang="en-US" sz="2000" dirty="0" err="1" smtClean="0"/>
              <a:t>tir</a:t>
            </a:r>
            <a:r>
              <a:rPr lang="en-US" sz="2000" dirty="0" smtClean="0"/>
              <a:t>. </a:t>
            </a:r>
            <a:r>
              <a:rPr lang="en-US" sz="2000" dirty="0" err="1" smtClean="0"/>
              <a:t>Mıknatıslar</a:t>
            </a:r>
            <a:r>
              <a:rPr lang="en-US" sz="2000" dirty="0" smtClean="0"/>
              <a:t>; </a:t>
            </a:r>
            <a:r>
              <a:rPr lang="en-US" sz="2000" dirty="0" err="1" smtClean="0"/>
              <a:t>deği</a:t>
            </a:r>
            <a:r>
              <a:rPr lang="tr-TR" sz="2000" dirty="0" smtClean="0"/>
              <a:t>ş</a:t>
            </a:r>
            <a:r>
              <a:rPr lang="en-US" sz="2000" dirty="0" err="1" smtClean="0"/>
              <a:t>ik</a:t>
            </a:r>
            <a:r>
              <a:rPr lang="en-US" sz="2000" dirty="0" smtClean="0"/>
              <a:t> </a:t>
            </a:r>
            <a:r>
              <a:rPr lang="en-US" sz="2000" dirty="0" err="1" smtClean="0"/>
              <a:t>elektrik</a:t>
            </a:r>
            <a:r>
              <a:rPr lang="en-US" sz="2000" dirty="0" smtClean="0"/>
              <a:t> </a:t>
            </a:r>
            <a:r>
              <a:rPr lang="en-US" sz="2000" dirty="0" err="1" smtClean="0"/>
              <a:t>ölçüm</a:t>
            </a:r>
            <a:r>
              <a:rPr lang="en-US" sz="2000" dirty="0" smtClean="0"/>
              <a:t> </a:t>
            </a:r>
            <a:r>
              <a:rPr lang="en-US" sz="2000" dirty="0" err="1" smtClean="0"/>
              <a:t>cihazlarında</a:t>
            </a:r>
            <a:r>
              <a:rPr lang="en-US" sz="2000" dirty="0" smtClean="0"/>
              <a:t>, </a:t>
            </a:r>
            <a:r>
              <a:rPr lang="en-US" sz="2000" dirty="0" err="1" smtClean="0"/>
              <a:t>transformatörlerde</a:t>
            </a:r>
            <a:r>
              <a:rPr lang="en-US" sz="2000" dirty="0" smtClean="0"/>
              <a:t>, </a:t>
            </a:r>
            <a:r>
              <a:rPr lang="en-US" sz="2000" dirty="0" err="1" smtClean="0"/>
              <a:t>pusula</a:t>
            </a:r>
            <a:r>
              <a:rPr lang="en-US" sz="2000" dirty="0" smtClean="0"/>
              <a:t> </a:t>
            </a:r>
            <a:r>
              <a:rPr lang="en-US" sz="2000" dirty="0" err="1" smtClean="0"/>
              <a:t>yapımında</a:t>
            </a:r>
            <a:r>
              <a:rPr lang="en-US" sz="2000" dirty="0" smtClean="0"/>
              <a:t>, </a:t>
            </a:r>
            <a:r>
              <a:rPr lang="en-US" sz="2000" dirty="0" err="1" smtClean="0"/>
              <a:t>kapı</a:t>
            </a:r>
            <a:r>
              <a:rPr lang="en-US" sz="2000" dirty="0" smtClean="0"/>
              <a:t> </a:t>
            </a:r>
            <a:r>
              <a:rPr lang="en-US" sz="2000" dirty="0" err="1" smtClean="0"/>
              <a:t>zilinde</a:t>
            </a:r>
            <a:r>
              <a:rPr lang="en-US" sz="2000" dirty="0" smtClean="0"/>
              <a:t>, </a:t>
            </a:r>
            <a:r>
              <a:rPr lang="en-US" sz="2000" dirty="0" err="1" smtClean="0"/>
              <a:t>telefon</a:t>
            </a:r>
            <a:r>
              <a:rPr lang="en-US" sz="2000" dirty="0" smtClean="0"/>
              <a:t>, </a:t>
            </a:r>
            <a:r>
              <a:rPr lang="en-US" sz="2000" dirty="0" err="1" smtClean="0"/>
              <a:t>radyo</a:t>
            </a:r>
            <a:r>
              <a:rPr lang="en-US" sz="2000" dirty="0" smtClean="0"/>
              <a:t>, </a:t>
            </a:r>
            <a:r>
              <a:rPr lang="en-US" sz="2000" dirty="0" err="1" smtClean="0"/>
              <a:t>televizyon</a:t>
            </a:r>
            <a:r>
              <a:rPr lang="en-US" sz="2000" dirty="0" smtClean="0"/>
              <a:t>, </a:t>
            </a:r>
            <a:r>
              <a:rPr lang="en-US" sz="2000" dirty="0" err="1" smtClean="0"/>
              <a:t>voltmetre</a:t>
            </a:r>
            <a:r>
              <a:rPr lang="en-US" sz="2000" dirty="0" smtClean="0"/>
              <a:t>, </a:t>
            </a:r>
            <a:r>
              <a:rPr lang="en-US" sz="2000" dirty="0" err="1" smtClean="0"/>
              <a:t>ampermetre</a:t>
            </a:r>
            <a:r>
              <a:rPr lang="en-US" sz="2000" dirty="0" smtClean="0"/>
              <a:t>, </a:t>
            </a:r>
            <a:r>
              <a:rPr lang="en-US" sz="2000" dirty="0" err="1" smtClean="0"/>
              <a:t>elektrik</a:t>
            </a:r>
            <a:r>
              <a:rPr lang="en-US" sz="2000" dirty="0" smtClean="0"/>
              <a:t> </a:t>
            </a:r>
            <a:r>
              <a:rPr lang="en-US" sz="2000" dirty="0" err="1" smtClean="0"/>
              <a:t>motorları</a:t>
            </a:r>
            <a:r>
              <a:rPr lang="en-US" sz="2000" dirty="0" smtClean="0"/>
              <a:t>, </a:t>
            </a:r>
            <a:r>
              <a:rPr lang="en-US" sz="2000" dirty="0" err="1" smtClean="0"/>
              <a:t>bazı</a:t>
            </a:r>
            <a:r>
              <a:rPr lang="en-US" sz="2000" dirty="0" smtClean="0"/>
              <a:t> </a:t>
            </a:r>
            <a:r>
              <a:rPr lang="en-US" sz="2000" dirty="0" err="1" smtClean="0"/>
              <a:t>oyuncakların</a:t>
            </a:r>
            <a:r>
              <a:rPr lang="en-US" sz="2000" dirty="0" smtClean="0"/>
              <a:t> </a:t>
            </a:r>
            <a:r>
              <a:rPr lang="en-US" sz="2000" dirty="0" err="1" smtClean="0"/>
              <a:t>yapısı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birçok</a:t>
            </a:r>
            <a:r>
              <a:rPr lang="en-US" sz="2000" dirty="0" smtClean="0"/>
              <a:t> </a:t>
            </a:r>
            <a:r>
              <a:rPr lang="en-US" sz="2000" dirty="0" err="1" smtClean="0"/>
              <a:t>yerlerde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kullanılmaktadır</a:t>
            </a:r>
            <a:r>
              <a:rPr lang="en-US" sz="2000" dirty="0" smtClean="0"/>
              <a:t>. </a:t>
            </a:r>
            <a:r>
              <a:rPr lang="en-US" sz="2000" dirty="0" err="1" smtClean="0"/>
              <a:t>Sanayide</a:t>
            </a:r>
            <a:r>
              <a:rPr lang="en-US" sz="2000" dirty="0" smtClean="0"/>
              <a:t> </a:t>
            </a:r>
            <a:r>
              <a:rPr lang="en-US" sz="2000" dirty="0" err="1" smtClean="0"/>
              <a:t>demir</a:t>
            </a:r>
            <a:r>
              <a:rPr lang="en-US" sz="2000" dirty="0" smtClean="0"/>
              <a:t> </a:t>
            </a:r>
            <a:r>
              <a:rPr lang="en-US" sz="2000" dirty="0" err="1" smtClean="0"/>
              <a:t>parçalarını</a:t>
            </a:r>
            <a:r>
              <a:rPr lang="en-US" sz="2000" dirty="0" smtClean="0"/>
              <a:t> </a:t>
            </a:r>
            <a:r>
              <a:rPr lang="en-US" sz="2000" dirty="0" err="1" smtClean="0"/>
              <a:t>diğer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maddelerden</a:t>
            </a:r>
            <a:r>
              <a:rPr lang="en-US" sz="2000" dirty="0" smtClean="0"/>
              <a:t> </a:t>
            </a:r>
            <a:r>
              <a:rPr lang="en-US" sz="2000" dirty="0" err="1" smtClean="0"/>
              <a:t>ayırmak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yine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mıknatıslar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31819" y="3090161"/>
            <a:ext cx="113205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Demir</a:t>
            </a:r>
            <a:r>
              <a:rPr lang="en-US" sz="2000" dirty="0" smtClean="0"/>
              <a:t>, </a:t>
            </a:r>
            <a:r>
              <a:rPr lang="en-US" sz="2000" dirty="0" err="1" smtClean="0"/>
              <a:t>nikel</a:t>
            </a:r>
            <a:r>
              <a:rPr lang="en-US" sz="2000" dirty="0" smtClean="0"/>
              <a:t>, </a:t>
            </a:r>
            <a:r>
              <a:rPr lang="en-US" sz="2000" dirty="0" err="1" smtClean="0"/>
              <a:t>kobalt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maddeleri</a:t>
            </a:r>
            <a:r>
              <a:rPr lang="en-US" sz="2000" dirty="0" smtClean="0"/>
              <a:t> </a:t>
            </a:r>
            <a:r>
              <a:rPr lang="en-US" sz="2000" dirty="0" err="1" smtClean="0"/>
              <a:t>çekme</a:t>
            </a:r>
            <a:r>
              <a:rPr lang="en-US" sz="2000" dirty="0" smtClean="0"/>
              <a:t> </a:t>
            </a:r>
            <a:r>
              <a:rPr lang="en-US" sz="2000" dirty="0" err="1" smtClean="0"/>
              <a:t>özelliği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gösteren</a:t>
            </a:r>
            <a:r>
              <a:rPr lang="en-US" sz="2000" dirty="0" smtClean="0"/>
              <a:t> </a:t>
            </a:r>
            <a:r>
              <a:rPr lang="en-US" sz="2000" dirty="0" err="1" smtClean="0"/>
              <a:t>cisimlere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denir</a:t>
            </a:r>
            <a:r>
              <a:rPr lang="en-US" sz="2000" dirty="0" smtClean="0"/>
              <a:t>. </a:t>
            </a:r>
            <a:r>
              <a:rPr lang="en-US" sz="2000" dirty="0" err="1" smtClean="0"/>
              <a:t>Mıknatısların</a:t>
            </a:r>
            <a:r>
              <a:rPr lang="en-US" sz="2000" dirty="0" smtClean="0"/>
              <a:t>; </a:t>
            </a:r>
            <a:r>
              <a:rPr lang="en-US" sz="2000" dirty="0" err="1" smtClean="0"/>
              <a:t>çakı</a:t>
            </a:r>
            <a:r>
              <a:rPr lang="en-US" sz="2000" dirty="0" smtClean="0"/>
              <a:t> </a:t>
            </a:r>
            <a:r>
              <a:rPr lang="en-US" sz="2000" dirty="0" err="1" smtClean="0"/>
              <a:t>makas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aletlerin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kısmını</a:t>
            </a:r>
            <a:r>
              <a:rPr lang="en-US" sz="2000" dirty="0" smtClean="0"/>
              <a:t>, </a:t>
            </a:r>
            <a:r>
              <a:rPr lang="en-US" sz="2000" dirty="0" err="1" smtClean="0"/>
              <a:t>demirden</a:t>
            </a:r>
            <a:r>
              <a:rPr lang="en-US" sz="2000" dirty="0" smtClean="0"/>
              <a:t> </a:t>
            </a:r>
            <a:r>
              <a:rPr lang="en-US" sz="2000" dirty="0" err="1" smtClean="0"/>
              <a:t>yapılmı</a:t>
            </a:r>
            <a:r>
              <a:rPr lang="tr-TR" sz="2000" dirty="0" smtClean="0"/>
              <a:t>ş</a:t>
            </a:r>
            <a:r>
              <a:rPr lang="en-US" sz="2000" dirty="0" smtClean="0"/>
              <a:t> </a:t>
            </a:r>
            <a:r>
              <a:rPr lang="en-US" sz="2000" dirty="0" err="1" smtClean="0"/>
              <a:t>çivi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iğne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cisimleri</a:t>
            </a:r>
            <a:r>
              <a:rPr lang="en-US" sz="2000" dirty="0" smtClean="0"/>
              <a:t> </a:t>
            </a:r>
            <a:r>
              <a:rPr lang="en-US" sz="2000" dirty="0" err="1" smtClean="0"/>
              <a:t>çektiği</a:t>
            </a:r>
            <a:r>
              <a:rPr lang="en-US" sz="2000" dirty="0" smtClean="0"/>
              <a:t> </a:t>
            </a:r>
            <a:r>
              <a:rPr lang="en-US" sz="2000" dirty="0" err="1" smtClean="0"/>
              <a:t>bilinmektedir</a:t>
            </a:r>
            <a:r>
              <a:rPr lang="en-US" sz="2000" dirty="0" smtClean="0"/>
              <a:t> </a:t>
            </a:r>
            <a:r>
              <a:rPr lang="en-US" sz="2000" dirty="0" err="1" smtClean="0"/>
              <a:t>Bazı</a:t>
            </a:r>
            <a:r>
              <a:rPr lang="en-US" sz="2000" dirty="0" smtClean="0"/>
              <a:t> </a:t>
            </a:r>
            <a:r>
              <a:rPr lang="en-US" sz="2000" dirty="0" err="1" smtClean="0"/>
              <a:t>cisimler</a:t>
            </a:r>
            <a:r>
              <a:rPr lang="en-US" sz="2000" dirty="0" smtClean="0"/>
              <a:t>, </a:t>
            </a:r>
            <a:r>
              <a:rPr lang="en-US" sz="2000" dirty="0" err="1" smtClean="0"/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olmadıkları</a:t>
            </a:r>
            <a:r>
              <a:rPr lang="en-US" sz="2000" dirty="0" smtClean="0"/>
              <a:t> </a:t>
            </a:r>
            <a:r>
              <a:rPr lang="en-US" sz="2000" dirty="0" err="1" smtClean="0"/>
              <a:t>halde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mıknatısın</a:t>
            </a:r>
            <a:r>
              <a:rPr lang="en-US" sz="2000" dirty="0" smtClean="0"/>
              <a:t> </a:t>
            </a:r>
            <a:r>
              <a:rPr lang="en-US" sz="2000" dirty="0" err="1" smtClean="0"/>
              <a:t>etkisi</a:t>
            </a:r>
            <a:r>
              <a:rPr lang="en-US" sz="2000" dirty="0" smtClean="0"/>
              <a:t> </a:t>
            </a:r>
            <a:r>
              <a:rPr lang="en-US" sz="2000" dirty="0" err="1" smtClean="0"/>
              <a:t>altına</a:t>
            </a:r>
            <a:r>
              <a:rPr lang="en-US" sz="2000" dirty="0" smtClean="0"/>
              <a:t> </a:t>
            </a:r>
            <a:r>
              <a:rPr lang="en-US" sz="2000" dirty="0" err="1" smtClean="0"/>
              <a:t>girdiklerinde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özelliği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gösterir</a:t>
            </a:r>
            <a:r>
              <a:rPr lang="en-US" sz="2000" dirty="0" smtClean="0"/>
              <a:t>. </a:t>
            </a:r>
            <a:r>
              <a:rPr lang="en-US" sz="2000" dirty="0" err="1" smtClean="0"/>
              <a:t>Mıknatıslardan</a:t>
            </a:r>
            <a:r>
              <a:rPr lang="en-US" sz="2000" dirty="0" smtClean="0"/>
              <a:t> </a:t>
            </a:r>
            <a:r>
              <a:rPr lang="en-US" sz="2000" dirty="0" err="1" smtClean="0"/>
              <a:t>etkilenen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durumuna</a:t>
            </a:r>
            <a:r>
              <a:rPr lang="en-US" sz="2000" dirty="0" smtClean="0"/>
              <a:t> </a:t>
            </a:r>
            <a:r>
              <a:rPr lang="en-US" sz="2000" dirty="0" err="1" smtClean="0"/>
              <a:t>getirilen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maddelere</a:t>
            </a:r>
            <a:r>
              <a:rPr lang="en-US" sz="2000" dirty="0" smtClean="0"/>
              <a:t>, </a:t>
            </a:r>
            <a:r>
              <a:rPr lang="en-US" sz="2000" dirty="0" err="1" smtClean="0"/>
              <a:t>manyetik</a:t>
            </a:r>
            <a:r>
              <a:rPr lang="en-US" sz="2000" dirty="0" smtClean="0"/>
              <a:t> </a:t>
            </a:r>
            <a:r>
              <a:rPr lang="en-US" sz="2000" dirty="0" err="1" smtClean="0"/>
              <a:t>madde</a:t>
            </a:r>
            <a:r>
              <a:rPr lang="en-US" sz="2000" dirty="0" smtClean="0"/>
              <a:t> </a:t>
            </a:r>
            <a:r>
              <a:rPr lang="en-US" sz="2000" dirty="0" err="1" smtClean="0"/>
              <a:t>denir</a:t>
            </a:r>
            <a:r>
              <a:rPr lang="en-US" sz="2000" dirty="0" smtClean="0"/>
              <a:t>. </a:t>
            </a:r>
            <a:r>
              <a:rPr lang="en-US" sz="2000" dirty="0" err="1" smtClean="0"/>
              <a:t>Demir</a:t>
            </a:r>
            <a:r>
              <a:rPr lang="en-US" sz="2000" dirty="0" smtClean="0"/>
              <a:t>, </a:t>
            </a:r>
            <a:r>
              <a:rPr lang="en-US" sz="2000" dirty="0" err="1" smtClean="0"/>
              <a:t>nikel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kobalt</a:t>
            </a:r>
            <a:r>
              <a:rPr lang="en-US" sz="2000" dirty="0" smtClean="0"/>
              <a:t> </a:t>
            </a:r>
            <a:r>
              <a:rPr lang="en-US" sz="2000" dirty="0" err="1" smtClean="0"/>
              <a:t>manyetik</a:t>
            </a:r>
            <a:r>
              <a:rPr lang="en-US" sz="2000" dirty="0" smtClean="0"/>
              <a:t> </a:t>
            </a:r>
            <a:r>
              <a:rPr lang="en-US" sz="2000" dirty="0" err="1" smtClean="0"/>
              <a:t>maddedir</a:t>
            </a:r>
            <a:r>
              <a:rPr lang="en-US" sz="2000" dirty="0" smtClean="0"/>
              <a:t>. </a:t>
            </a:r>
            <a:r>
              <a:rPr lang="en-US" sz="2000" dirty="0" err="1" smtClean="0"/>
              <a:t>Mıknatıslardan</a:t>
            </a:r>
            <a:r>
              <a:rPr lang="en-US" sz="2000" dirty="0" smtClean="0"/>
              <a:t> </a:t>
            </a:r>
            <a:r>
              <a:rPr lang="en-US" sz="2000" dirty="0" err="1" smtClean="0"/>
              <a:t>etkilenmeyen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maddelere</a:t>
            </a:r>
            <a:r>
              <a:rPr lang="en-US" sz="2000" dirty="0" smtClean="0"/>
              <a:t> </a:t>
            </a:r>
            <a:r>
              <a:rPr lang="en-US" sz="2000" dirty="0" err="1" smtClean="0"/>
              <a:t>ise</a:t>
            </a:r>
            <a:r>
              <a:rPr lang="en-US" sz="2000" dirty="0" smtClean="0"/>
              <a:t> </a:t>
            </a:r>
            <a:r>
              <a:rPr lang="en-US" sz="2000" dirty="0" err="1" smtClean="0"/>
              <a:t>manyetik</a:t>
            </a:r>
            <a:r>
              <a:rPr lang="en-US" sz="2000" dirty="0" smtClean="0"/>
              <a:t> </a:t>
            </a:r>
            <a:r>
              <a:rPr lang="en-US" sz="2000" dirty="0" err="1" smtClean="0"/>
              <a:t>olmayan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</a:t>
            </a:r>
            <a:r>
              <a:rPr lang="en-US" sz="2000" dirty="0" smtClean="0"/>
              <a:t> </a:t>
            </a:r>
            <a:r>
              <a:rPr lang="en-US" sz="2000" dirty="0" err="1" smtClean="0"/>
              <a:t>denir</a:t>
            </a:r>
            <a:r>
              <a:rPr lang="en-US" sz="2000" dirty="0" smtClean="0"/>
              <a:t>. </a:t>
            </a:r>
            <a:r>
              <a:rPr lang="en-US" sz="2000" dirty="0" err="1" smtClean="0"/>
              <a:t>Örneğin</a:t>
            </a:r>
            <a:r>
              <a:rPr lang="en-US" sz="2000" dirty="0" smtClean="0"/>
              <a:t>: cam, </a:t>
            </a:r>
            <a:r>
              <a:rPr lang="en-US" sz="2000" dirty="0" err="1" smtClean="0"/>
              <a:t>kâğıt</a:t>
            </a:r>
            <a:r>
              <a:rPr lang="en-US" sz="2000" dirty="0" smtClean="0"/>
              <a:t>, </a:t>
            </a:r>
            <a:r>
              <a:rPr lang="en-US" sz="2000" dirty="0" err="1" smtClean="0"/>
              <a:t>tahta</a:t>
            </a:r>
            <a:r>
              <a:rPr lang="en-US" sz="2000" dirty="0" smtClean="0"/>
              <a:t>, </a:t>
            </a:r>
            <a:r>
              <a:rPr lang="en-US" sz="2000" dirty="0" err="1" smtClean="0"/>
              <a:t>plastik</a:t>
            </a:r>
            <a:r>
              <a:rPr lang="en-US" sz="2000" dirty="0" smtClean="0"/>
              <a:t> </a:t>
            </a:r>
            <a:r>
              <a:rPr lang="en-US" sz="2000" dirty="0" err="1" smtClean="0"/>
              <a:t>gibi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maddeleri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çekmez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maddeler</a:t>
            </a:r>
            <a:r>
              <a:rPr lang="en-US" sz="2000" dirty="0" smtClean="0"/>
              <a:t> </a:t>
            </a:r>
            <a:r>
              <a:rPr lang="en-US" sz="2000" dirty="0" err="1" smtClean="0"/>
              <a:t>mıknatıs</a:t>
            </a:r>
            <a:r>
              <a:rPr lang="en-US" sz="2000" dirty="0" smtClean="0"/>
              <a:t> </a:t>
            </a:r>
            <a:r>
              <a:rPr lang="en-US" sz="2000" dirty="0" err="1" smtClean="0"/>
              <a:t>özelliği</a:t>
            </a:r>
            <a:r>
              <a:rPr lang="en-US" sz="2000" dirty="0" smtClean="0"/>
              <a:t> </a:t>
            </a:r>
            <a:r>
              <a:rPr lang="en-US" sz="2000" dirty="0" err="1" smtClean="0"/>
              <a:t>göstermez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65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8" y="719242"/>
            <a:ext cx="113205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Mıknatıslar</a:t>
            </a:r>
            <a:r>
              <a:rPr lang="en-US" sz="2000" dirty="0"/>
              <a:t> belli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bölgedeki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belli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alanda</a:t>
            </a:r>
            <a:r>
              <a:rPr lang="en-US" sz="2000" dirty="0"/>
              <a:t> </a:t>
            </a:r>
            <a:r>
              <a:rPr lang="en-US" sz="2000" dirty="0" err="1"/>
              <a:t>demir</a:t>
            </a:r>
            <a:r>
              <a:rPr lang="en-US" sz="2000" dirty="0"/>
              <a:t> </a:t>
            </a:r>
            <a:r>
              <a:rPr lang="en-US" sz="2000" dirty="0" err="1"/>
              <a:t>tozlarını</a:t>
            </a:r>
            <a:r>
              <a:rPr lang="en-US" sz="2000" dirty="0"/>
              <a:t> </a:t>
            </a:r>
            <a:r>
              <a:rPr lang="en-US" sz="2000" dirty="0" err="1"/>
              <a:t>çeker</a:t>
            </a:r>
            <a:r>
              <a:rPr lang="en-US" sz="2000" dirty="0"/>
              <a:t>. </a:t>
            </a:r>
            <a:r>
              <a:rPr lang="en-US" sz="2000" dirty="0" err="1"/>
              <a:t>Mıknatıs</a:t>
            </a:r>
            <a:r>
              <a:rPr lang="en-US" sz="2000" dirty="0"/>
              <a:t> o </a:t>
            </a:r>
            <a:r>
              <a:rPr lang="en-US" sz="2000" dirty="0" err="1"/>
              <a:t>bölgeden</a:t>
            </a:r>
            <a:r>
              <a:rPr lang="en-US" sz="2000" dirty="0"/>
              <a:t> </a:t>
            </a:r>
            <a:r>
              <a:rPr lang="en-US" sz="2000" dirty="0" err="1" smtClean="0"/>
              <a:t>uzakla</a:t>
            </a:r>
            <a:r>
              <a:rPr lang="tr-TR" sz="2000" dirty="0" smtClean="0"/>
              <a:t>ş</a:t>
            </a:r>
            <a:r>
              <a:rPr lang="en-US" sz="2000" dirty="0" err="1" smtClean="0"/>
              <a:t>tırılırsa</a:t>
            </a:r>
            <a:r>
              <a:rPr lang="en-US" sz="2000" dirty="0" smtClean="0"/>
              <a:t> </a:t>
            </a:r>
            <a:r>
              <a:rPr lang="en-US" sz="2000" dirty="0" err="1"/>
              <a:t>çekim</a:t>
            </a:r>
            <a:r>
              <a:rPr lang="en-US" sz="2000" dirty="0"/>
              <a:t> </a:t>
            </a:r>
            <a:r>
              <a:rPr lang="en-US" sz="2000" dirty="0" err="1"/>
              <a:t>özelliği</a:t>
            </a:r>
            <a:r>
              <a:rPr lang="en-US" sz="2000" dirty="0"/>
              <a:t> </a:t>
            </a:r>
            <a:r>
              <a:rPr lang="en-US" sz="2000" dirty="0" err="1"/>
              <a:t>kaybolur</a:t>
            </a:r>
            <a:r>
              <a:rPr lang="en-US" sz="2000" dirty="0"/>
              <a:t>. </a:t>
            </a:r>
            <a:r>
              <a:rPr lang="en-US" sz="2000" dirty="0" err="1"/>
              <a:t>Mıknatısın</a:t>
            </a:r>
            <a:r>
              <a:rPr lang="en-US" sz="2000" dirty="0"/>
              <a:t>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özelliğini</a:t>
            </a:r>
            <a:r>
              <a:rPr lang="en-US" sz="2000" dirty="0"/>
              <a:t> </a:t>
            </a:r>
            <a:r>
              <a:rPr lang="en-US" sz="2000" dirty="0" err="1"/>
              <a:t>gösterdiği</a:t>
            </a:r>
            <a:r>
              <a:rPr lang="en-US" sz="2000" dirty="0"/>
              <a:t> </a:t>
            </a:r>
            <a:r>
              <a:rPr lang="en-US" sz="2000" dirty="0" err="1"/>
              <a:t>etrafındaki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bölgeye</a:t>
            </a:r>
            <a:r>
              <a:rPr lang="en-US" sz="2000" dirty="0"/>
              <a:t>, </a:t>
            </a:r>
            <a:r>
              <a:rPr lang="en-US" sz="2000" dirty="0" err="1"/>
              <a:t>mıknatısın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manyetik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alanı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içerisinde</a:t>
            </a:r>
            <a:r>
              <a:rPr lang="en-US" sz="2000" dirty="0"/>
              <a:t> </a:t>
            </a:r>
            <a:r>
              <a:rPr lang="en-US" sz="2000" dirty="0" err="1"/>
              <a:t>bulunan</a:t>
            </a:r>
            <a:r>
              <a:rPr lang="en-US" sz="2000" dirty="0"/>
              <a:t> </a:t>
            </a:r>
            <a:r>
              <a:rPr lang="en-US" sz="2000" dirty="0" err="1"/>
              <a:t>cisimlere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kuvvet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etki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eder</a:t>
            </a:r>
            <a:r>
              <a:rPr lang="en-US" sz="2000" dirty="0"/>
              <a:t>. </a:t>
            </a:r>
            <a:r>
              <a:rPr lang="en-US" sz="2000" dirty="0" err="1"/>
              <a:t>Kuvvet</a:t>
            </a:r>
            <a:r>
              <a:rPr lang="en-US" sz="2000" dirty="0"/>
              <a:t>,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alanın</a:t>
            </a:r>
            <a:r>
              <a:rPr lang="en-US" sz="2000" dirty="0"/>
              <a:t> </a:t>
            </a:r>
            <a:r>
              <a:rPr lang="en-US" sz="2000" dirty="0" err="1"/>
              <a:t>büyüklüğüne</a:t>
            </a:r>
            <a:r>
              <a:rPr lang="en-US" sz="2000" dirty="0"/>
              <a:t> </a:t>
            </a:r>
            <a:r>
              <a:rPr lang="en-US" sz="2000" dirty="0" err="1"/>
              <a:t>bağlıdır</a:t>
            </a:r>
            <a:r>
              <a:rPr lang="en-US" sz="2000" dirty="0"/>
              <a:t>.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içerisine</a:t>
            </a:r>
            <a:r>
              <a:rPr lang="en-US" sz="2000" dirty="0"/>
              <a:t>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cisim</a:t>
            </a:r>
            <a:r>
              <a:rPr lang="en-US" sz="2000" dirty="0"/>
              <a:t> </a:t>
            </a:r>
            <a:r>
              <a:rPr lang="en-US" sz="2000" dirty="0" err="1"/>
              <a:t>konulduğunda</a:t>
            </a:r>
            <a:r>
              <a:rPr lang="en-US" sz="2000" dirty="0"/>
              <a:t>,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alanın</a:t>
            </a:r>
            <a:r>
              <a:rPr lang="en-US" sz="2000" dirty="0"/>
              <a:t> </a:t>
            </a:r>
            <a:r>
              <a:rPr lang="en-US" sz="2000" dirty="0" err="1"/>
              <a:t>cisme</a:t>
            </a:r>
            <a:r>
              <a:rPr lang="en-US" sz="2000" dirty="0"/>
              <a:t> </a:t>
            </a:r>
            <a:r>
              <a:rPr lang="en-US" sz="2000" dirty="0" err="1"/>
              <a:t>uyguladığı</a:t>
            </a:r>
            <a:r>
              <a:rPr lang="en-US" sz="2000" dirty="0"/>
              <a:t> </a:t>
            </a:r>
            <a:r>
              <a:rPr lang="en-US" sz="2000" dirty="0" err="1"/>
              <a:t>kuvvet</a:t>
            </a:r>
            <a:r>
              <a:rPr lang="en-US" sz="2000" dirty="0"/>
              <a:t>, </a:t>
            </a:r>
            <a:r>
              <a:rPr lang="en-US" sz="2000" dirty="0" err="1"/>
              <a:t>çekme</a:t>
            </a:r>
            <a:r>
              <a:rPr lang="en-US" sz="2000" dirty="0"/>
              <a:t> </a:t>
            </a:r>
            <a:r>
              <a:rPr lang="tr-TR" sz="2000" dirty="0" smtClean="0"/>
              <a:t>ş</a:t>
            </a:r>
            <a:r>
              <a:rPr lang="en-US" sz="2000" dirty="0" err="1" smtClean="0"/>
              <a:t>eklinde</a:t>
            </a:r>
            <a:r>
              <a:rPr lang="en-US" sz="2000" dirty="0" smtClean="0"/>
              <a:t> </a:t>
            </a:r>
            <a:r>
              <a:rPr lang="en-US" sz="2000" dirty="0" err="1"/>
              <a:t>olur</a:t>
            </a:r>
            <a:r>
              <a:rPr lang="en-US" sz="2000" dirty="0"/>
              <a:t>. </a:t>
            </a:r>
            <a:r>
              <a:rPr lang="en-US" sz="2000" dirty="0" err="1"/>
              <a:t>Manyetik</a:t>
            </a:r>
            <a:r>
              <a:rPr lang="en-US" sz="2000" dirty="0"/>
              <a:t> </a:t>
            </a:r>
            <a:r>
              <a:rPr lang="en-US" sz="2000" dirty="0" err="1"/>
              <a:t>alan</a:t>
            </a:r>
            <a:r>
              <a:rPr lang="en-US" sz="2000" dirty="0"/>
              <a:t> </a:t>
            </a:r>
            <a:r>
              <a:rPr lang="en-US" sz="2000" dirty="0" err="1"/>
              <a:t>içerisine</a:t>
            </a:r>
            <a:r>
              <a:rPr lang="en-US" sz="2000" dirty="0"/>
              <a:t> </a:t>
            </a:r>
            <a:r>
              <a:rPr lang="en-US" sz="2000" dirty="0" err="1"/>
              <a:t>mıknatıs</a:t>
            </a:r>
            <a:r>
              <a:rPr lang="en-US" sz="2000" dirty="0"/>
              <a:t> </a:t>
            </a:r>
            <a:r>
              <a:rPr lang="en-US" sz="2000" dirty="0" err="1"/>
              <a:t>konulduğunda</a:t>
            </a:r>
            <a:r>
              <a:rPr lang="en-US" sz="2000" dirty="0"/>
              <a:t> </a:t>
            </a:r>
            <a:r>
              <a:rPr lang="en-US" sz="2000" dirty="0" err="1"/>
              <a:t>ise</a:t>
            </a:r>
            <a:r>
              <a:rPr lang="en-US" sz="2000" dirty="0"/>
              <a:t> </a:t>
            </a:r>
            <a:r>
              <a:rPr lang="en-US" sz="2000" dirty="0" err="1"/>
              <a:t>mıknatısın</a:t>
            </a:r>
            <a:r>
              <a:rPr lang="en-US" sz="2000" dirty="0"/>
              <a:t> </a:t>
            </a:r>
            <a:r>
              <a:rPr lang="en-US" sz="2000" dirty="0" err="1"/>
              <a:t>kutuplarına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itme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çekme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ş</a:t>
            </a:r>
            <a:r>
              <a:rPr lang="en-US" sz="2000" dirty="0" err="1" smtClean="0"/>
              <a:t>eklinde</a:t>
            </a:r>
            <a:r>
              <a:rPr lang="en-US" sz="2000" dirty="0" smtClean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kuvvet</a:t>
            </a:r>
            <a:r>
              <a:rPr lang="en-US" sz="2000" dirty="0"/>
              <a:t> </a:t>
            </a:r>
            <a:r>
              <a:rPr lang="en-US" sz="2000" dirty="0" err="1"/>
              <a:t>uygular</a:t>
            </a:r>
            <a:r>
              <a:rPr lang="en-US" sz="20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518" y="257577"/>
            <a:ext cx="4481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2. Manyetik Alan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738" y="3691071"/>
            <a:ext cx="9601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26" y="460524"/>
            <a:ext cx="8592221" cy="56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2" y="197884"/>
            <a:ext cx="9160299" cy="61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2" y="340686"/>
            <a:ext cx="6013893" cy="384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862" y="2382592"/>
            <a:ext cx="6402138" cy="39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89" y="347728"/>
            <a:ext cx="8893244" cy="56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0" y="277298"/>
            <a:ext cx="7146503" cy="3058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52" y="3567446"/>
            <a:ext cx="8204323" cy="28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94" y="416617"/>
            <a:ext cx="5467350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814" y="3740842"/>
            <a:ext cx="5619750" cy="290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739" y="3150292"/>
            <a:ext cx="58388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981075"/>
            <a:ext cx="72675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406288"/>
            <a:ext cx="6320457" cy="2877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62" y="3115221"/>
            <a:ext cx="5875651" cy="3742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520" y="4300552"/>
            <a:ext cx="2561688" cy="1191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7325" y="0"/>
            <a:ext cx="2298208" cy="54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14" y="272065"/>
            <a:ext cx="684297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 Franklin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zamanında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(18.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çeşit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ağırlıksız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sürekli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akışkan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ediliyordu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başlarında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Ernest Rutherford’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yürüttüğü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maddenin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meydana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geldiğini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koydu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bileşenlerinin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oldukları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belirlenmesini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sağladı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çekirdekten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Çekirdeğin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de, proton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nötronlardan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34" y="272065"/>
            <a:ext cx="3783116" cy="4761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56314" y="2653047"/>
            <a:ext cx="684297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çapı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5×10-10 m.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Çekirdeğin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çapı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5×10-15 m.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protonlar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nötronlar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yüksüzdür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durumda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oluşturan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parçacıkların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proton,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nötron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özelliğidir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4" y="4144940"/>
            <a:ext cx="6096000" cy="2313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Atomik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Bileşenlerin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Kütleleri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(n)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Kütle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= 1.675×10-27 kg;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= 0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 (p)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Kütle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= 1.673×10-27 kg;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= +1.602×10-19 C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(e) 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Kütle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= 9.11×10-31 kg;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 = -1.602×10-19 C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sırasıyla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“-e”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“+e”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sembolleri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bilinirler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459" y="307951"/>
            <a:ext cx="388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Uzun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Telin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Dışındaki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Manyetik</a:t>
            </a:r>
            <a:r>
              <a:rPr lang="en-US" dirty="0">
                <a:solidFill>
                  <a:srgbClr val="FF0000"/>
                </a:solidFill>
              </a:rPr>
              <a:t> Alan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58" y="939084"/>
            <a:ext cx="8963025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03" y="3850784"/>
            <a:ext cx="1869586" cy="119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600" y="3987084"/>
            <a:ext cx="2447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11" y="1159099"/>
            <a:ext cx="9759692" cy="46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09" y="515156"/>
            <a:ext cx="8419321" cy="52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534526"/>
            <a:ext cx="8508843" cy="52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423" y="295073"/>
            <a:ext cx="44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 err="1" smtClean="0">
                <a:solidFill>
                  <a:srgbClr val="FF0000"/>
                </a:solidFill>
                <a:latin typeface="Open Sans"/>
              </a:rPr>
              <a:t>Halka</a:t>
            </a:r>
            <a:r>
              <a:rPr lang="tr-TR" sz="2800" b="1" dirty="0" smtClean="0">
                <a:solidFill>
                  <a:srgbClr val="FF0000"/>
                </a:solidFill>
                <a:latin typeface="Open Sans"/>
              </a:rPr>
              <a:t>`</a:t>
            </a:r>
            <a:r>
              <a:rPr lang="en-US" sz="2800" b="1" dirty="0" err="1" smtClean="0">
                <a:solidFill>
                  <a:srgbClr val="FF0000"/>
                </a:solidFill>
                <a:latin typeface="Open Sans"/>
              </a:rPr>
              <a:t>nın</a:t>
            </a:r>
            <a:r>
              <a:rPr lang="en-US" sz="2800" b="1" dirty="0" smtClean="0">
                <a:solidFill>
                  <a:srgbClr val="FF0000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Open Sans"/>
              </a:rPr>
              <a:t>Manyetik</a:t>
            </a:r>
            <a:r>
              <a:rPr lang="en-US" sz="2800" b="1" dirty="0">
                <a:solidFill>
                  <a:srgbClr val="FF0000"/>
                </a:solidFill>
                <a:latin typeface="Open Sans"/>
              </a:rPr>
              <a:t> Alanı</a:t>
            </a:r>
            <a:endParaRPr lang="en-US" sz="2800" b="1" i="0" dirty="0">
              <a:solidFill>
                <a:srgbClr val="FF0000"/>
              </a:solidFill>
              <a:effectLst/>
              <a:latin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423" y="818293"/>
            <a:ext cx="1168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565656"/>
                </a:solidFill>
                <a:latin typeface="Titillium Web"/>
              </a:rPr>
              <a:t>Üzerinden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akım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geçen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düz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telin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çevresinde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manyetik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alan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oluştuğu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gibi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akım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geçen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halkanın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da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çevresinde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manyetik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alan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oluşur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.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Akım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geçen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halkanın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çevresinde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oluşan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manyetik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alan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kuvvet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çizgileri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,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çok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kısa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bir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mıknatısın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çizgileri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>
                <a:solidFill>
                  <a:srgbClr val="565656"/>
                </a:solidFill>
                <a:latin typeface="Titillium Web"/>
              </a:rPr>
              <a:t>ile</a:t>
            </a:r>
            <a:r>
              <a:rPr lang="en-US" dirty="0">
                <a:solidFill>
                  <a:srgbClr val="565656"/>
                </a:solidFill>
                <a:latin typeface="Titillium Web"/>
              </a:rPr>
              <a:t> </a:t>
            </a:r>
            <a:r>
              <a:rPr lang="en-US" dirty="0" err="1" smtClean="0">
                <a:solidFill>
                  <a:srgbClr val="565656"/>
                </a:solidFill>
                <a:latin typeface="Titillium Web"/>
              </a:rPr>
              <a:t>aynıd</a:t>
            </a:r>
            <a:r>
              <a:rPr lang="tr-TR" dirty="0" smtClean="0">
                <a:solidFill>
                  <a:srgbClr val="565656"/>
                </a:solidFill>
                <a:latin typeface="Titillium Web"/>
              </a:rPr>
              <a:t>ır.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81" y="2050716"/>
            <a:ext cx="9536759" cy="378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05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09" y="515155"/>
            <a:ext cx="8895299" cy="4070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509" y="4984124"/>
            <a:ext cx="6478112" cy="6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8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386367"/>
            <a:ext cx="9348009" cy="58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515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330657"/>
            <a:ext cx="8645237" cy="61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45" y="452774"/>
            <a:ext cx="8997090" cy="513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48" y="965916"/>
            <a:ext cx="2366628" cy="1042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3" y="1882915"/>
            <a:ext cx="8676134" cy="4138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907" y="3577025"/>
            <a:ext cx="2049351" cy="20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1025413"/>
            <a:ext cx="9453964" cy="42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40" y="138262"/>
            <a:ext cx="215417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Korunumu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640" y="806463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yüksüz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kumaşımız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olsun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ovuşturduğumuzda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yüklenir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sıfır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olacak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kumaş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eşit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miktarda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yüklenir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Buradan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ovuşturma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işleminin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herhangi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oluşturmadığı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diğerine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akışı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sağladığı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anlaşılır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korunumu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şöyle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özetlenebilir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Herhangi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işlemin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öncesindeki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işlemden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sonraki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eşittir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1" y="4144989"/>
            <a:ext cx="4824095" cy="104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78" y="545297"/>
            <a:ext cx="2534035" cy="519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6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91" y="347730"/>
            <a:ext cx="10533955" cy="2202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27" y="2665927"/>
            <a:ext cx="10045285" cy="10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6" y="198378"/>
            <a:ext cx="9530367" cy="61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08" y="169639"/>
            <a:ext cx="9357106" cy="4529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38" y="4811332"/>
            <a:ext cx="6309926" cy="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0"/>
            <a:ext cx="9065050" cy="63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9" y="197514"/>
            <a:ext cx="8354632" cy="2429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051" y="3215079"/>
            <a:ext cx="8099470" cy="29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2586" y="606105"/>
            <a:ext cx="8397026" cy="6142425"/>
            <a:chOff x="1326524" y="116707"/>
            <a:chExt cx="8397026" cy="61424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6524" y="116707"/>
              <a:ext cx="8397026" cy="52377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841" y="5354456"/>
              <a:ext cx="7927223" cy="904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5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1" y="311120"/>
            <a:ext cx="11350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manyetik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hareket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tel</a:t>
            </a:r>
            <a:r>
              <a:rPr lang="en-US" sz="2400" dirty="0"/>
              <a:t> </a:t>
            </a:r>
            <a:r>
              <a:rPr lang="en-US" sz="2400" dirty="0" err="1"/>
              <a:t>bobini</a:t>
            </a:r>
            <a:r>
              <a:rPr lang="en-US" sz="2400" dirty="0"/>
              <a:t>, Faraday </a:t>
            </a:r>
            <a:r>
              <a:rPr lang="en-US" sz="2400" dirty="0" err="1"/>
              <a:t>yasasına</a:t>
            </a:r>
            <a:r>
              <a:rPr lang="en-US" sz="2400" dirty="0"/>
              <a:t> </a:t>
            </a:r>
            <a:r>
              <a:rPr lang="en-US" sz="2400" dirty="0" err="1"/>
              <a:t>göre</a:t>
            </a:r>
            <a:r>
              <a:rPr lang="en-US" sz="2400" dirty="0"/>
              <a:t> </a:t>
            </a:r>
            <a:r>
              <a:rPr lang="en-US" sz="2400" dirty="0" err="1"/>
              <a:t>üretilen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emk</a:t>
            </a:r>
            <a:r>
              <a:rPr lang="en-US" sz="2400" dirty="0"/>
              <a:t> </a:t>
            </a:r>
            <a:r>
              <a:rPr lang="en-US" sz="2400" dirty="0" err="1"/>
              <a:t>örneğidir</a:t>
            </a:r>
            <a:r>
              <a:rPr lang="en-US" sz="2400" dirty="0" smtClean="0"/>
              <a:t>.</a:t>
            </a:r>
            <a:r>
              <a:rPr lang="tr-TR" sz="2400" dirty="0"/>
              <a:t> Endüklenen akım, bobinde manyetik alan oluşumuna karşı çıkan bir manyetik alan yaratacaktır.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5" y="1648496"/>
            <a:ext cx="5021984" cy="228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410" y="1750855"/>
            <a:ext cx="4352925" cy="3562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1" y="3933087"/>
            <a:ext cx="4180034" cy="19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1" y="154546"/>
            <a:ext cx="9730753" cy="61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7" y="296939"/>
            <a:ext cx="9195514" cy="61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235561"/>
            <a:ext cx="9073367" cy="619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75" y="169479"/>
            <a:ext cx="333642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İletkenler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Yalıtkanlar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830" y="2062476"/>
            <a:ext cx="10680879" cy="376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içlerinde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serbestçe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dolaşabilmelerine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aliminyum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bazılarıdır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Yalıtkanlar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içlerinde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serbestçe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dolaşmalarına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izin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vermeyen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malzemelerdir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cam,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seramik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bazılarıdır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İletkenlerde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yörüngesindeki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kolayca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atomdan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ayrılıp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hareket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Bunlara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iletim</a:t>
            </a:r>
            <a:r>
              <a:rPr lang="en-US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elektronları</a:t>
            </a:r>
            <a:r>
              <a:rPr lang="tr-TR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(valans elektron)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diyoruz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dediğimiz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atomlar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bırakırlar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sadece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serbestçe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hareket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edebilir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iyonların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konumları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değişmez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Yalıtkanlar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iletim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elektronu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içermezler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01" y="893777"/>
            <a:ext cx="485584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1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6" y="373046"/>
            <a:ext cx="9169759" cy="63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2" y="264153"/>
            <a:ext cx="9123474" cy="63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15" y="496888"/>
            <a:ext cx="6935193" cy="2545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2" y="324562"/>
            <a:ext cx="2543242" cy="3572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095" y="3042544"/>
            <a:ext cx="6508232" cy="3375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84" y="3897507"/>
            <a:ext cx="2653692" cy="2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31" y="491452"/>
            <a:ext cx="547444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İletkeni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İndüksiyon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Yoluyla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Yüklemek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030" y="1727369"/>
            <a:ext cx="6326135" cy="4252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asılmıştır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başlangıçta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yüksüzdür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yavaşça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yaklaştıralım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yalıtkandır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eki negatif yükler hareketsizdir.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içindeki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doğru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itecektir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ucunda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boşluğu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meydana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geldiğinden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yüklenmiş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olacaktır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Şekil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toprağa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iletim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yolu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oluşturulmuş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böylece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elektronların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toprağa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akması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sağlanmıştır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Toprak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bağlantısını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iptal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uzaklaştırırsak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iletken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yüklenmiş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olacaktır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1: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İletken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üzerinde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indüklenen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çubuğun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yükü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işaretlidir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2: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Plastik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çubuk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aynı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amaçlı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kullanılabilir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8" y="156601"/>
            <a:ext cx="4391696" cy="617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1DC61D985D40B01048F163D2C600" ma:contentTypeVersion="" ma:contentTypeDescription="Create a new document." ma:contentTypeScope="" ma:versionID="6ca394f80d3a99a7a092595184e3b0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D5E27A-CF16-4B13-9223-95A8E0C4B682}"/>
</file>

<file path=customXml/itemProps2.xml><?xml version="1.0" encoding="utf-8"?>
<ds:datastoreItem xmlns:ds="http://schemas.openxmlformats.org/officeDocument/2006/customXml" ds:itemID="{1658B0B7-AE10-4D69-B8DD-2211DFE42FA9}"/>
</file>

<file path=customXml/itemProps3.xml><?xml version="1.0" encoding="utf-8"?>
<ds:datastoreItem xmlns:ds="http://schemas.openxmlformats.org/officeDocument/2006/customXml" ds:itemID="{E189546E-E4E2-4042-A8F7-B7CFB50FF945}"/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3216</Words>
  <Application>Microsoft Office PowerPoint</Application>
  <PresentationFormat>Widescreen</PresentationFormat>
  <Paragraphs>177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Bree Serif</vt:lpstr>
      <vt:lpstr>Calibri</vt:lpstr>
      <vt:lpstr>Calibri Light</vt:lpstr>
      <vt:lpstr>Cambria Math</vt:lpstr>
      <vt:lpstr>Open Sans</vt:lpstr>
      <vt:lpstr>Rockwell</vt:lpstr>
      <vt:lpstr>Source Sans Pro</vt:lpstr>
      <vt:lpstr>Symbol</vt:lpstr>
      <vt:lpstr>Times New Roman</vt:lpstr>
      <vt:lpstr>Titillium Web</vt:lpstr>
      <vt:lpstr>Office Theme</vt:lpstr>
      <vt:lpstr>ELEKTROSTATİK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Elektromanyetik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ELEKTROSTATİK</dc:title>
  <dc:creator>Alper DOGANALP</dc:creator>
  <cp:lastModifiedBy>Alper DOGANALP</cp:lastModifiedBy>
  <cp:revision>88</cp:revision>
  <dcterms:created xsi:type="dcterms:W3CDTF">2021-07-09T09:14:56Z</dcterms:created>
  <dcterms:modified xsi:type="dcterms:W3CDTF">2021-10-28T11:07:55Z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0x0101008A6C1DC61D985D40B01048F163D2C600</vt:lpwstr>
  </property>
</Properties>
</file>