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9" r:id="rId9"/>
    <p:sldId id="263" r:id="rId10"/>
    <p:sldId id="268" r:id="rId11"/>
    <p:sldId id="264" r:id="rId12"/>
    <p:sldId id="265" r:id="rId13"/>
    <p:sldId id="270" r:id="rId14"/>
    <p:sldId id="266"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6F3531-C66E-4D37-967E-9EF9839C7BBA}" type="datetimeFigureOut">
              <a:rPr lang="tr-TR" smtClean="0"/>
              <a:t>10.03.2014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F3531-C66E-4D37-967E-9EF9839C7BBA}" type="datetimeFigureOut">
              <a:rPr lang="tr-TR" smtClean="0"/>
              <a:t>10.03.2014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F3531-C66E-4D37-967E-9EF9839C7BBA}" type="datetimeFigureOut">
              <a:rPr lang="tr-TR" smtClean="0"/>
              <a:t>10.03.2014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F3531-C66E-4D37-967E-9EF9839C7BBA}" type="datetimeFigureOut">
              <a:rPr lang="tr-TR" smtClean="0"/>
              <a:t>10.03.2014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F3531-C66E-4D37-967E-9EF9839C7BBA}" type="datetimeFigureOut">
              <a:rPr lang="tr-TR" smtClean="0"/>
              <a:t>10.03.2014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6F3531-C66E-4D37-967E-9EF9839C7BBA}" type="datetimeFigureOut">
              <a:rPr lang="tr-TR" smtClean="0"/>
              <a:t>10.03.2014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6F3531-C66E-4D37-967E-9EF9839C7BBA}" type="datetimeFigureOut">
              <a:rPr lang="tr-TR" smtClean="0"/>
              <a:t>10.03.2014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6F3531-C66E-4D37-967E-9EF9839C7BBA}" type="datetimeFigureOut">
              <a:rPr lang="tr-TR" smtClean="0"/>
              <a:t>10.03.2014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F3531-C66E-4D37-967E-9EF9839C7BBA}" type="datetimeFigureOut">
              <a:rPr lang="tr-TR" smtClean="0"/>
              <a:t>10.03.2014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F3531-C66E-4D37-967E-9EF9839C7BBA}" type="datetimeFigureOut">
              <a:rPr lang="tr-TR" smtClean="0"/>
              <a:t>10.03.2014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9B8D5-3897-44EA-9C01-060E7FFE52D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F3531-C66E-4D37-967E-9EF9839C7BBA}" type="datetimeFigureOut">
              <a:rPr lang="tr-TR" smtClean="0"/>
              <a:t>10.03.2014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9B8D5-3897-44EA-9C01-060E7FFE52DF}" type="slidenum">
              <a:rPr lang="tr-TR" smtClean="0"/>
              <a:t>‹#›</a:t>
            </a:fld>
            <a:endParaRPr lang="tr-T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26F3531-C66E-4D37-967E-9EF9839C7BBA}" type="datetimeFigureOut">
              <a:rPr lang="tr-TR" smtClean="0"/>
              <a:t>10.03.2014</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F19B8D5-3897-44EA-9C01-060E7FFE52DF}"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Solunum Ölçüm Cihazları</a:t>
            </a:r>
            <a:endParaRPr lang="tr-TR" dirty="0"/>
          </a:p>
        </p:txBody>
      </p:sp>
      <p:sp>
        <p:nvSpPr>
          <p:cNvPr id="3" name="Subtitle 2"/>
          <p:cNvSpPr>
            <a:spLocks noGrp="1"/>
          </p:cNvSpPr>
          <p:nvPr>
            <p:ph type="subTitle" idx="1"/>
          </p:nvPr>
        </p:nvSpPr>
        <p:spPr/>
        <p:txBody>
          <a:bodyPr/>
          <a:lstStyle/>
          <a:p>
            <a:r>
              <a:rPr lang="tr-TR" dirty="0" smtClean="0"/>
              <a:t>BMET 306</a:t>
            </a:r>
            <a:endParaRPr lang="tr-TR" dirty="0"/>
          </a:p>
        </p:txBody>
      </p:sp>
    </p:spTree>
    <p:extLst>
      <p:ext uri="{BB962C8B-B14F-4D97-AF65-F5344CB8AC3E}">
        <p14:creationId xmlns:p14="http://schemas.microsoft.com/office/powerpoint/2010/main" val="151555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Akciğerler</a:t>
            </a:r>
            <a:endParaRPr lang="tr-TR" dirty="0"/>
          </a:p>
        </p:txBody>
      </p:sp>
      <p:pic>
        <p:nvPicPr>
          <p:cNvPr id="1029" name="Picture 5" descr="Akciğer ne işe yar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87606"/>
            <a:ext cx="5115516" cy="464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59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Akciğerler </a:t>
            </a:r>
            <a:endParaRPr lang="tr-TR" dirty="0"/>
          </a:p>
        </p:txBody>
      </p:sp>
      <p:sp>
        <p:nvSpPr>
          <p:cNvPr id="3" name="Content Placeholder 2"/>
          <p:cNvSpPr>
            <a:spLocks noGrp="1"/>
          </p:cNvSpPr>
          <p:nvPr>
            <p:ph idx="1"/>
          </p:nvPr>
        </p:nvSpPr>
        <p:spPr/>
        <p:txBody>
          <a:bodyPr/>
          <a:lstStyle/>
          <a:p>
            <a:r>
              <a:rPr lang="tr-TR" dirty="0"/>
              <a:t>Bir nemli hücre zarı (visceral pleura) akciğer yüzeyini kaplar ve göğüs zarı da göğüs boşluğunu çevreler. </a:t>
            </a:r>
            <a:endParaRPr lang="tr-TR" dirty="0" smtClean="0"/>
          </a:p>
          <a:p>
            <a:endParaRPr lang="tr-TR" dirty="0" smtClean="0"/>
          </a:p>
          <a:p>
            <a:r>
              <a:rPr lang="tr-TR" dirty="0" smtClean="0"/>
              <a:t>Bu </a:t>
            </a:r>
            <a:r>
              <a:rPr lang="tr-TR" dirty="0"/>
              <a:t>iki zar birbirine temas eder ve akciğer köküne bağlıdırlar. İki zar arasındaki akışkan "potansiyel" bir boşluk, soluma sırasında akciğer ve göğüs duvarı arasındaki hareketleri kolaylaştırır. </a:t>
            </a:r>
            <a:endParaRPr lang="tr-TR" dirty="0" smtClean="0"/>
          </a:p>
          <a:p>
            <a:endParaRPr lang="tr-TR" dirty="0" smtClean="0"/>
          </a:p>
          <a:p>
            <a:r>
              <a:rPr lang="tr-TR" dirty="0" smtClean="0"/>
              <a:t>Solunum </a:t>
            </a:r>
            <a:r>
              <a:rPr lang="tr-TR" dirty="0"/>
              <a:t>işlevlerini etkileyen ana organlar olan ve dış çevreyle sürekli etkileşim hâlinde bulunan akciğerler oldukça hassas bir yapıya sahiptir. </a:t>
            </a:r>
          </a:p>
        </p:txBody>
      </p:sp>
    </p:spTree>
    <p:extLst>
      <p:ext uri="{BB962C8B-B14F-4D97-AF65-F5344CB8AC3E}">
        <p14:creationId xmlns:p14="http://schemas.microsoft.com/office/powerpoint/2010/main" val="91987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Akciğerler</a:t>
            </a:r>
            <a:endParaRPr lang="tr-TR" dirty="0"/>
          </a:p>
        </p:txBody>
      </p:sp>
      <p:sp>
        <p:nvSpPr>
          <p:cNvPr id="3" name="Content Placeholder 2"/>
          <p:cNvSpPr>
            <a:spLocks noGrp="1"/>
          </p:cNvSpPr>
          <p:nvPr>
            <p:ph idx="1"/>
          </p:nvPr>
        </p:nvSpPr>
        <p:spPr/>
        <p:txBody>
          <a:bodyPr/>
          <a:lstStyle/>
          <a:p>
            <a:r>
              <a:rPr lang="tr-TR" dirty="0"/>
              <a:t>Oksijen gereksiniminin karşılanabilmesi için gerekli olan kan, akciğerlere akciğer damarları yoluyla kalbin sağ karıncığından girer. </a:t>
            </a:r>
            <a:endParaRPr lang="tr-TR" dirty="0" smtClean="0"/>
          </a:p>
          <a:p>
            <a:endParaRPr lang="tr-TR" dirty="0" smtClean="0"/>
          </a:p>
          <a:p>
            <a:r>
              <a:rPr lang="tr-TR" dirty="0" smtClean="0"/>
              <a:t>Solunum </a:t>
            </a:r>
            <a:r>
              <a:rPr lang="tr-TR" dirty="0"/>
              <a:t>için kullanılan bu kan daha sonra, akciğer damarlarından kalbin sol kulakçığına verilerek akciğerleri terk eder. </a:t>
            </a:r>
            <a:endParaRPr lang="tr-TR" dirty="0" smtClean="0"/>
          </a:p>
          <a:p>
            <a:pPr marL="0" indent="0">
              <a:buNone/>
            </a:pPr>
            <a:endParaRPr lang="tr-TR" dirty="0" smtClean="0"/>
          </a:p>
          <a:p>
            <a:r>
              <a:rPr lang="tr-TR" dirty="0"/>
              <a:t>Burundan solunan hava, soluk borusundan geçerek önce bronşlara sonra en uçtaki bronşçuklara kadar dağılır. Buradan da her birinin çapı yaklaşık 0,2 mm olan hava keseciklerine </a:t>
            </a:r>
            <a:r>
              <a:rPr lang="tr-TR" dirty="0" smtClean="0"/>
              <a:t>girer.</a:t>
            </a:r>
            <a:endParaRPr lang="tr-TR" dirty="0"/>
          </a:p>
        </p:txBody>
      </p:sp>
    </p:spTree>
    <p:extLst>
      <p:ext uri="{BB962C8B-B14F-4D97-AF65-F5344CB8AC3E}">
        <p14:creationId xmlns:p14="http://schemas.microsoft.com/office/powerpoint/2010/main" val="423550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Akciğerler</a:t>
            </a:r>
            <a:endParaRPr lang="tr-TR" dirty="0"/>
          </a:p>
        </p:txBody>
      </p:sp>
      <p:sp>
        <p:nvSpPr>
          <p:cNvPr id="3" name="Content Placeholder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25" y="1700809"/>
            <a:ext cx="7200367" cy="480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97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Akciğerler</a:t>
            </a:r>
            <a:endParaRPr lang="tr-TR" dirty="0"/>
          </a:p>
        </p:txBody>
      </p:sp>
      <p:sp>
        <p:nvSpPr>
          <p:cNvPr id="3" name="Content Placeholder 2"/>
          <p:cNvSpPr>
            <a:spLocks noGrp="1"/>
          </p:cNvSpPr>
          <p:nvPr>
            <p:ph idx="1"/>
          </p:nvPr>
        </p:nvSpPr>
        <p:spPr/>
        <p:txBody>
          <a:bodyPr>
            <a:noAutofit/>
          </a:bodyPr>
          <a:lstStyle/>
          <a:p>
            <a:r>
              <a:rPr lang="tr-TR" dirty="0"/>
              <a:t>Bu hava keseciklerinin toplam sayısının 300 milyon olduğu tahmin edilmektedir. </a:t>
            </a:r>
            <a:endParaRPr lang="tr-TR" dirty="0" smtClean="0"/>
          </a:p>
          <a:p>
            <a:endParaRPr lang="tr-TR" dirty="0" smtClean="0"/>
          </a:p>
          <a:p>
            <a:r>
              <a:rPr lang="tr-TR" dirty="0" smtClean="0"/>
              <a:t>Akciğer </a:t>
            </a:r>
            <a:r>
              <a:rPr lang="tr-TR" dirty="0"/>
              <a:t>kapasitesi, sağlıklı erkek yetişkinlerde 3,6 litre - 9.4 litre arasında değişirken sağlıklı kadın yetişkinlerde 2,5 litre - 6,9 litre arasında değişir. </a:t>
            </a:r>
            <a:endParaRPr lang="tr-TR" dirty="0" smtClean="0"/>
          </a:p>
          <a:p>
            <a:endParaRPr lang="tr-TR" dirty="0"/>
          </a:p>
          <a:p>
            <a:r>
              <a:rPr lang="tr-TR" dirty="0"/>
              <a:t>Plevra, göğüs boşluğunun iç yüzeyi ile akciğer dış yüzeyini örten ıslak bir zardır. İçi sıvı ile doludur. </a:t>
            </a:r>
            <a:endParaRPr lang="tr-TR" dirty="0" smtClean="0"/>
          </a:p>
          <a:p>
            <a:endParaRPr lang="tr-TR" dirty="0" smtClean="0"/>
          </a:p>
          <a:p>
            <a:r>
              <a:rPr lang="tr-TR" dirty="0" smtClean="0"/>
              <a:t>Akciğerin </a:t>
            </a:r>
            <a:r>
              <a:rPr lang="tr-TR" dirty="0"/>
              <a:t>göğüs boşluğuna tutunmasını ve kolayca hareket etmesini sağlar. Plevranın aktif hareketleri ile akciğer pasif olarak şişer veya iner. </a:t>
            </a:r>
          </a:p>
        </p:txBody>
      </p:sp>
    </p:spTree>
    <p:extLst>
      <p:ext uri="{BB962C8B-B14F-4D97-AF65-F5344CB8AC3E}">
        <p14:creationId xmlns:p14="http://schemas.microsoft.com/office/powerpoint/2010/main" val="109350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Akciğerler</a:t>
            </a:r>
            <a:endParaRPr lang="tr-TR" dirty="0"/>
          </a:p>
        </p:txBody>
      </p:sp>
      <p:sp>
        <p:nvSpPr>
          <p:cNvPr id="3" name="Content Placeholder 2"/>
          <p:cNvSpPr>
            <a:spLocks noGrp="1"/>
          </p:cNvSpPr>
          <p:nvPr>
            <p:ph idx="1"/>
          </p:nvPr>
        </p:nvSpPr>
        <p:spPr/>
        <p:txBody>
          <a:bodyPr/>
          <a:lstStyle/>
          <a:p>
            <a:r>
              <a:rPr lang="tr-TR" dirty="0"/>
              <a:t>Diyafram solunumun esas kasıdır. Karın ve göğüs boşluklarını birbirinden ayırır. “Phrenicus” motor siniri ile uyarılır. </a:t>
            </a:r>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643" y="2564904"/>
            <a:ext cx="3662557" cy="393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01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Solunum Mekaniği</a:t>
            </a:r>
            <a:endParaRPr lang="tr-TR" dirty="0"/>
          </a:p>
        </p:txBody>
      </p:sp>
      <p:sp>
        <p:nvSpPr>
          <p:cNvPr id="3" name="Content Placeholder 2"/>
          <p:cNvSpPr>
            <a:spLocks noGrp="1"/>
          </p:cNvSpPr>
          <p:nvPr>
            <p:ph idx="1"/>
          </p:nvPr>
        </p:nvSpPr>
        <p:spPr/>
        <p:txBody>
          <a:bodyPr>
            <a:normAutofit lnSpcReduction="10000"/>
          </a:bodyPr>
          <a:lstStyle/>
          <a:p>
            <a:r>
              <a:rPr lang="tr-TR" dirty="0"/>
              <a:t>Solumanın mekaniği, yani solunum, göğüs boşluğu hacminin soluk alma ve soluk verme amacıyla kaslar yardımıyla değiştirilmesini içerir. </a:t>
            </a:r>
            <a:endParaRPr lang="tr-TR" dirty="0" smtClean="0"/>
          </a:p>
          <a:p>
            <a:endParaRPr lang="tr-TR" dirty="0" smtClean="0"/>
          </a:p>
          <a:p>
            <a:r>
              <a:rPr lang="tr-TR" dirty="0" smtClean="0"/>
              <a:t>Bu </a:t>
            </a:r>
            <a:r>
              <a:rPr lang="tr-TR" dirty="0"/>
              <a:t>işlem için diyafram ve intercostal kaslar olmak üzere iki kas kümesi kullanılır. </a:t>
            </a:r>
            <a:endParaRPr lang="tr-TR" dirty="0" smtClean="0"/>
          </a:p>
          <a:p>
            <a:endParaRPr lang="tr-TR" dirty="0" smtClean="0"/>
          </a:p>
          <a:p>
            <a:r>
              <a:rPr lang="tr-TR" dirty="0" smtClean="0"/>
              <a:t>Bunlardan </a:t>
            </a:r>
            <a:r>
              <a:rPr lang="tr-TR" dirty="0"/>
              <a:t>diyafram; göğüs boşluğunu karından ayırır, aşağı ve yukarı doğru hareket eder. </a:t>
            </a:r>
            <a:endParaRPr lang="tr-TR" dirty="0" smtClean="0"/>
          </a:p>
          <a:p>
            <a:endParaRPr lang="tr-TR" dirty="0" smtClean="0"/>
          </a:p>
          <a:p>
            <a:r>
              <a:rPr lang="tr-TR" dirty="0" smtClean="0"/>
              <a:t>Intercostal </a:t>
            </a:r>
            <a:r>
              <a:rPr lang="tr-TR" dirty="0"/>
              <a:t>kaslar ise göğüs boşluğunu sarmalar ve kaburga kafesini dışa ve içe doğru hareket ettirir. </a:t>
            </a:r>
          </a:p>
        </p:txBody>
      </p:sp>
    </p:spTree>
    <p:extLst>
      <p:ext uri="{BB962C8B-B14F-4D97-AF65-F5344CB8AC3E}">
        <p14:creationId xmlns:p14="http://schemas.microsoft.com/office/powerpoint/2010/main" val="216180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Solunum Mekaniği</a:t>
            </a:r>
            <a:br>
              <a:rPr lang="tr-TR" dirty="0" smtClean="0"/>
            </a:b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342" y="1412776"/>
            <a:ext cx="5472608" cy="510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213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Solunum Mekaniği</a:t>
            </a:r>
            <a:endParaRPr lang="tr-TR" dirty="0"/>
          </a:p>
        </p:txBody>
      </p:sp>
      <p:sp>
        <p:nvSpPr>
          <p:cNvPr id="3" name="Content Placeholder 2"/>
          <p:cNvSpPr>
            <a:spLocks noGrp="1"/>
          </p:cNvSpPr>
          <p:nvPr>
            <p:ph idx="1"/>
          </p:nvPr>
        </p:nvSpPr>
        <p:spPr/>
        <p:txBody>
          <a:bodyPr/>
          <a:lstStyle/>
          <a:p>
            <a:r>
              <a:rPr lang="tr-TR" dirty="0"/>
              <a:t>Soluk alma işlemi, </a:t>
            </a:r>
            <a:r>
              <a:rPr lang="tr-TR" dirty="0" smtClean="0"/>
              <a:t>Şekilde </a:t>
            </a:r>
            <a:r>
              <a:rPr lang="tr-TR" dirty="0"/>
              <a:t>gösterildiği gibi diyaframın aşağıya doğru bir hareketinden, intercostal kasların da kaburga kafesini yukarı ve dışa doğru çekecek şekilde kasılmasından ibarettir. </a:t>
            </a:r>
            <a:endParaRPr lang="tr-TR" dirty="0" smtClean="0"/>
          </a:p>
          <a:p>
            <a:endParaRPr lang="tr-TR" dirty="0" smtClean="0"/>
          </a:p>
          <a:p>
            <a:r>
              <a:rPr lang="tr-TR" dirty="0" smtClean="0"/>
              <a:t>Soluk </a:t>
            </a:r>
            <a:r>
              <a:rPr lang="tr-TR" dirty="0"/>
              <a:t>alma sırasında akciğerleri barındıran boşluk genişler ve vücut dışındaki basınca göre 3 mm Hg'lik bir basınç azalması gözlenir. </a:t>
            </a:r>
            <a:endParaRPr lang="tr-TR" dirty="0" smtClean="0"/>
          </a:p>
          <a:p>
            <a:endParaRPr lang="tr-TR" dirty="0" smtClean="0"/>
          </a:p>
          <a:p>
            <a:r>
              <a:rPr lang="tr-TR" dirty="0" smtClean="0"/>
              <a:t>Akciğerler </a:t>
            </a:r>
            <a:r>
              <a:rPr lang="tr-TR" dirty="0"/>
              <a:t>kas dokusu içermeyen pasif organlar oldukları için pozitif dış basınca bağlı olarak genişlerler </a:t>
            </a:r>
          </a:p>
        </p:txBody>
      </p:sp>
    </p:spTree>
    <p:extLst>
      <p:ext uri="{BB962C8B-B14F-4D97-AF65-F5344CB8AC3E}">
        <p14:creationId xmlns:p14="http://schemas.microsoft.com/office/powerpoint/2010/main" val="428350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Solunum Mekaniği</a:t>
            </a:r>
            <a:endParaRPr lang="tr-TR" dirty="0"/>
          </a:p>
        </p:txBody>
      </p:sp>
      <p:sp>
        <p:nvSpPr>
          <p:cNvPr id="3" name="Content Placeholder 2"/>
          <p:cNvSpPr>
            <a:spLocks noGrp="1"/>
          </p:cNvSpPr>
          <p:nvPr>
            <p:ph idx="1"/>
          </p:nvPr>
        </p:nvSpPr>
        <p:spPr>
          <a:xfrm>
            <a:off x="1009443" y="1807361"/>
            <a:ext cx="7125112" cy="4645975"/>
          </a:xfrm>
        </p:spPr>
        <p:txBody>
          <a:bodyPr>
            <a:normAutofit/>
          </a:bodyPr>
          <a:lstStyle/>
          <a:p>
            <a:r>
              <a:rPr lang="tr-TR" dirty="0"/>
              <a:t>Eğer dış ortamda ve deniz seviyesinde basınç 760 mm Hg ise, akciğer basıncı soluk alma esnasında 757 mm Hg olarak elde edilir. </a:t>
            </a:r>
            <a:endParaRPr lang="tr-TR" dirty="0" smtClean="0"/>
          </a:p>
          <a:p>
            <a:endParaRPr lang="tr-TR" dirty="0" smtClean="0"/>
          </a:p>
          <a:p>
            <a:r>
              <a:rPr lang="tr-TR" dirty="0" smtClean="0"/>
              <a:t>Göğüs </a:t>
            </a:r>
            <a:r>
              <a:rPr lang="tr-TR" dirty="0"/>
              <a:t>boşluğunun kapalı yapısı, dışarıdaki havanın tek bir delikten girmesine izin verir. Soluk verme işlemi ise diyaframın yukarıya doğru bir hareketi ve intercostal kasların da kaburga kafesini aşağı ve içe doğru bırakacak şekilde </a:t>
            </a:r>
            <a:r>
              <a:rPr lang="tr-TR" dirty="0" smtClean="0"/>
              <a:t>gevşemesidir. </a:t>
            </a:r>
          </a:p>
          <a:p>
            <a:endParaRPr lang="tr-TR" dirty="0" smtClean="0"/>
          </a:p>
          <a:p>
            <a:r>
              <a:rPr lang="tr-TR" dirty="0" smtClean="0"/>
              <a:t>Soluk </a:t>
            </a:r>
            <a:r>
              <a:rPr lang="tr-TR" dirty="0"/>
              <a:t>verme sırasında, akciğerlerin elastik yapısından kaynaklanan geri çekilme sonucunda dış ortama göre 3 mm Hg fazla üretilen iç basınç, havanın dışarı atılmasını sağlar. </a:t>
            </a:r>
          </a:p>
        </p:txBody>
      </p:sp>
    </p:spTree>
    <p:extLst>
      <p:ext uri="{BB962C8B-B14F-4D97-AF65-F5344CB8AC3E}">
        <p14:creationId xmlns:p14="http://schemas.microsoft.com/office/powerpoint/2010/main" val="295233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smtClean="0"/>
              <a:t>SOLUNUM </a:t>
            </a:r>
            <a:r>
              <a:rPr lang="tr-TR" sz="2800" b="1" dirty="0"/>
              <a:t>SİSTEMİ VE CİHAZLARI </a:t>
            </a:r>
            <a:endParaRPr lang="tr-TR" sz="2800" dirty="0"/>
          </a:p>
        </p:txBody>
      </p:sp>
      <p:sp>
        <p:nvSpPr>
          <p:cNvPr id="3" name="Content Placeholder 2"/>
          <p:cNvSpPr>
            <a:spLocks noGrp="1"/>
          </p:cNvSpPr>
          <p:nvPr>
            <p:ph idx="1"/>
          </p:nvPr>
        </p:nvSpPr>
        <p:spPr/>
        <p:txBody>
          <a:bodyPr>
            <a:normAutofit/>
          </a:bodyPr>
          <a:lstStyle/>
          <a:p>
            <a:r>
              <a:rPr lang="tr-TR" sz="2000" dirty="0"/>
              <a:t>Organizmanın yaşamını sürdürebilmesi için ortam ile arasındaki gaz alışverişini (</a:t>
            </a:r>
            <a:r>
              <a:rPr lang="tr-TR" sz="2000" dirty="0" smtClean="0"/>
              <a:t>O</a:t>
            </a:r>
            <a:r>
              <a:rPr lang="tr-TR" sz="1200" dirty="0" smtClean="0"/>
              <a:t>2</a:t>
            </a:r>
            <a:r>
              <a:rPr lang="tr-TR" sz="2000" dirty="0" smtClean="0"/>
              <a:t> –CO</a:t>
            </a:r>
            <a:r>
              <a:rPr lang="tr-TR" sz="1200" dirty="0" smtClean="0"/>
              <a:t>2</a:t>
            </a:r>
            <a:r>
              <a:rPr lang="tr-TR" sz="2000" dirty="0" smtClean="0"/>
              <a:t>) </a:t>
            </a:r>
            <a:r>
              <a:rPr lang="tr-TR" sz="2000" dirty="0"/>
              <a:t>sağlayan sistem solunum sistemidir. </a:t>
            </a:r>
            <a:endParaRPr lang="tr-TR" sz="2000" dirty="0" smtClean="0"/>
          </a:p>
          <a:p>
            <a:r>
              <a:rPr lang="tr-TR" sz="2000" dirty="0" smtClean="0"/>
              <a:t>İnsan </a:t>
            </a:r>
            <a:r>
              <a:rPr lang="tr-TR" sz="2000" dirty="0"/>
              <a:t>solunum sistemi, hayatta kalabilmek için gerekli olan en kritik yaşamsal sistemlerdendir. </a:t>
            </a:r>
            <a:endParaRPr lang="tr-TR" sz="2000" dirty="0" smtClean="0"/>
          </a:p>
          <a:p>
            <a:r>
              <a:rPr lang="tr-TR" sz="2000" dirty="0" smtClean="0"/>
              <a:t>Organizma </a:t>
            </a:r>
            <a:r>
              <a:rPr lang="tr-TR" sz="2000" dirty="0"/>
              <a:t>yaşamı için gerekli olan enerjiyi, karbon taşıyan bileşiklerin (besinlerin) oksijen ile yanması (oksidasyon) sonucunda elde eder</a:t>
            </a:r>
            <a:r>
              <a:rPr lang="tr-TR" sz="2000" dirty="0" smtClean="0"/>
              <a:t>.</a:t>
            </a:r>
          </a:p>
          <a:p>
            <a:r>
              <a:rPr lang="tr-TR" sz="2000" dirty="0" smtClean="0"/>
              <a:t>Bu </a:t>
            </a:r>
            <a:r>
              <a:rPr lang="tr-TR" sz="2000" dirty="0"/>
              <a:t>oksidasyon sonucunda açığa çıkan son ürünler </a:t>
            </a:r>
            <a:r>
              <a:rPr lang="tr-TR" sz="2000" dirty="0" smtClean="0"/>
              <a:t>CO</a:t>
            </a:r>
            <a:r>
              <a:rPr lang="tr-TR" sz="1200" dirty="0" smtClean="0"/>
              <a:t>2</a:t>
            </a:r>
            <a:r>
              <a:rPr lang="tr-TR" sz="2000" dirty="0" smtClean="0"/>
              <a:t> </a:t>
            </a:r>
            <a:r>
              <a:rPr lang="tr-TR" sz="2000" dirty="0"/>
              <a:t>ve </a:t>
            </a:r>
            <a:r>
              <a:rPr lang="tr-TR" sz="2000" dirty="0" smtClean="0"/>
              <a:t>HO</a:t>
            </a:r>
            <a:r>
              <a:rPr lang="tr-TR" sz="1200" dirty="0" smtClean="0"/>
              <a:t>2</a:t>
            </a:r>
            <a:r>
              <a:rPr lang="tr-TR" sz="2000" dirty="0" smtClean="0"/>
              <a:t> </a:t>
            </a:r>
            <a:r>
              <a:rPr lang="tr-TR" sz="2000" dirty="0"/>
              <a:t>dir. </a:t>
            </a:r>
          </a:p>
        </p:txBody>
      </p:sp>
    </p:spTree>
    <p:extLst>
      <p:ext uri="{BB962C8B-B14F-4D97-AF65-F5344CB8AC3E}">
        <p14:creationId xmlns:p14="http://schemas.microsoft.com/office/powerpoint/2010/main" val="337226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558752" cy="59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83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lstStyle/>
          <a:p>
            <a:r>
              <a:rPr lang="tr-TR" dirty="0"/>
              <a:t>Solunum parametreleri solunum işlevinin durumunu gösteren ölçümlerdir. </a:t>
            </a:r>
            <a:endParaRPr lang="tr-TR" dirty="0" smtClean="0"/>
          </a:p>
          <a:p>
            <a:endParaRPr lang="tr-TR" dirty="0" smtClean="0"/>
          </a:p>
          <a:p>
            <a:r>
              <a:rPr lang="tr-TR" dirty="0" smtClean="0"/>
              <a:t>Bunlar</a:t>
            </a:r>
            <a:r>
              <a:rPr lang="tr-TR" dirty="0"/>
              <a:t>; akciğer hacmi, akciğer kapasitesi, solunum yolu direnci, akciğer esnekliği ve göğüs içi basınç olarak adlandırılır. </a:t>
            </a:r>
            <a:endParaRPr lang="tr-TR" dirty="0" smtClean="0"/>
          </a:p>
          <a:p>
            <a:endParaRPr lang="tr-TR" dirty="0" smtClean="0"/>
          </a:p>
          <a:p>
            <a:r>
              <a:rPr lang="tr-TR" dirty="0" smtClean="0"/>
              <a:t>Solunum </a:t>
            </a:r>
            <a:r>
              <a:rPr lang="tr-TR" dirty="0"/>
              <a:t>sistemine giren havanın, gerçekte küçük bir kısmı hava keseciklerine ulaşır. </a:t>
            </a:r>
          </a:p>
        </p:txBody>
      </p:sp>
    </p:spTree>
    <p:extLst>
      <p:ext uri="{BB962C8B-B14F-4D97-AF65-F5344CB8AC3E}">
        <p14:creationId xmlns:p14="http://schemas.microsoft.com/office/powerpoint/2010/main" val="2039873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lstStyle/>
          <a:p>
            <a:r>
              <a:rPr lang="tr-TR" dirty="0"/>
              <a:t>Kan ile gaz alış verişinde kullanılmayan hava ise sistemdeki boşluklarda kalır. Kullanılmayan bu havaya ölü hava, bu havayla dolan boşluklara ise ölü boşluklar adı verilir</a:t>
            </a:r>
            <a:r>
              <a:rPr lang="tr-TR" dirty="0" smtClean="0"/>
              <a:t>.</a:t>
            </a:r>
          </a:p>
          <a:p>
            <a:endParaRPr lang="tr-TR" dirty="0" smtClean="0"/>
          </a:p>
          <a:p>
            <a:r>
              <a:rPr lang="tr-TR" dirty="0" smtClean="0"/>
              <a:t>Burada </a:t>
            </a:r>
            <a:r>
              <a:rPr lang="tr-TR" dirty="0"/>
              <a:t>söz konusu olan hacim 150 ml'dir. Ventilasyon ve perfüzyonun düzgün olmayan dağılımına bağlı olarak, "boşa harcanan ventilasyon" "boşa harcanan kan akışına" neden olur. </a:t>
            </a:r>
            <a:endParaRPr lang="tr-TR" dirty="0" smtClean="0"/>
          </a:p>
          <a:p>
            <a:pPr marL="0" indent="0">
              <a:buNone/>
            </a:pPr>
            <a:endParaRPr lang="tr-TR" dirty="0" smtClean="0"/>
          </a:p>
        </p:txBody>
      </p:sp>
    </p:spTree>
    <p:extLst>
      <p:ext uri="{BB962C8B-B14F-4D97-AF65-F5344CB8AC3E}">
        <p14:creationId xmlns:p14="http://schemas.microsoft.com/office/powerpoint/2010/main" val="393752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normAutofit fontScale="92500" lnSpcReduction="20000"/>
          </a:bodyPr>
          <a:lstStyle/>
          <a:p>
            <a:endParaRPr lang="tr-TR" sz="1900" dirty="0"/>
          </a:p>
          <a:p>
            <a:r>
              <a:rPr lang="tr-TR" sz="1900" b="1" dirty="0"/>
              <a:t>Solunum hacmi: </a:t>
            </a:r>
            <a:r>
              <a:rPr lang="tr-TR" sz="1900" dirty="0"/>
              <a:t>Zorlama olmadığı durumdaki her solunumda alınan hava veya verilen hava hacmidir. Normalde 500 ml kadardır. </a:t>
            </a:r>
            <a:endParaRPr lang="tr-TR" sz="1900" dirty="0" smtClean="0"/>
          </a:p>
          <a:p>
            <a:endParaRPr lang="tr-TR" sz="1900" dirty="0"/>
          </a:p>
          <a:p>
            <a:r>
              <a:rPr lang="tr-TR" sz="1900" b="1" dirty="0" smtClean="0"/>
              <a:t>Nefes </a:t>
            </a:r>
            <a:r>
              <a:rPr lang="tr-TR" sz="1900" b="1" dirty="0"/>
              <a:t>alma yedek hacmi: </a:t>
            </a:r>
            <a:r>
              <a:rPr lang="tr-TR" sz="1900" dirty="0"/>
              <a:t>İstirahat hâlinde normal bir nefes alma sonundan başlamak üzere bir solunum ile alınması mümkün olan gaz hacmidir. Normalde 3000 ml kadardır. </a:t>
            </a:r>
            <a:endParaRPr lang="tr-TR" sz="1900" dirty="0" smtClean="0"/>
          </a:p>
          <a:p>
            <a:endParaRPr lang="tr-TR" sz="1900" dirty="0"/>
          </a:p>
          <a:p>
            <a:r>
              <a:rPr lang="tr-TR" sz="1900" b="1" dirty="0" smtClean="0"/>
              <a:t>Nefes </a:t>
            </a:r>
            <a:r>
              <a:rPr lang="tr-TR" sz="1900" b="1" dirty="0"/>
              <a:t>verme yedek hacmi: </a:t>
            </a:r>
            <a:r>
              <a:rPr lang="tr-TR" sz="1900" dirty="0"/>
              <a:t>İstirahat hâlinde normal bir nefes verme sonundan başlamak üzere solunumla akciğerlerden çıkarılması mümkün olan gaz hacmidir. Normalde 1100 ml kadardır. </a:t>
            </a:r>
          </a:p>
          <a:p>
            <a:endParaRPr lang="tr-TR" dirty="0"/>
          </a:p>
        </p:txBody>
      </p:sp>
    </p:spTree>
    <p:extLst>
      <p:ext uri="{BB962C8B-B14F-4D97-AF65-F5344CB8AC3E}">
        <p14:creationId xmlns:p14="http://schemas.microsoft.com/office/powerpoint/2010/main" val="134429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normAutofit lnSpcReduction="10000"/>
          </a:bodyPr>
          <a:lstStyle/>
          <a:p>
            <a:endParaRPr lang="tr-TR" dirty="0"/>
          </a:p>
          <a:p>
            <a:r>
              <a:rPr lang="tr-TR" b="1" dirty="0"/>
              <a:t>Artık hacim: </a:t>
            </a:r>
            <a:r>
              <a:rPr lang="tr-TR" dirty="0"/>
              <a:t>Yapılması mümkün en kuvvetli nefes verme sonunda akciğerlerde kalan gaz hacmidir. Normalde 1200 ml kadardır. </a:t>
            </a:r>
            <a:endParaRPr lang="tr-TR" dirty="0" smtClean="0"/>
          </a:p>
          <a:p>
            <a:endParaRPr lang="tr-TR" dirty="0"/>
          </a:p>
          <a:p>
            <a:r>
              <a:rPr lang="tr-TR" b="1" dirty="0" smtClean="0"/>
              <a:t>Nefes </a:t>
            </a:r>
            <a:r>
              <a:rPr lang="tr-TR" b="1" dirty="0"/>
              <a:t>alma kapasitesi: </a:t>
            </a:r>
            <a:r>
              <a:rPr lang="tr-TR" dirty="0"/>
              <a:t>İstirahat hâlinde iken nefes verme sonundan itibaren yapılan maksimum alınabilecek havadır ve normalde 3500 ml kadardır. </a:t>
            </a:r>
            <a:endParaRPr lang="tr-TR" dirty="0" smtClean="0"/>
          </a:p>
          <a:p>
            <a:endParaRPr lang="tr-TR" dirty="0"/>
          </a:p>
          <a:p>
            <a:r>
              <a:rPr lang="tr-TR" b="1" dirty="0" smtClean="0"/>
              <a:t>Fonksiyonel </a:t>
            </a:r>
            <a:r>
              <a:rPr lang="tr-TR" b="1" dirty="0"/>
              <a:t>artık kapasite: </a:t>
            </a:r>
            <a:r>
              <a:rPr lang="tr-TR" dirty="0"/>
              <a:t>Solunumda nefes vermeden sonra akciğerlerde kalan havadır ve normalde 2300 ml kadardır. </a:t>
            </a:r>
          </a:p>
          <a:p>
            <a:endParaRPr lang="tr-TR" dirty="0"/>
          </a:p>
        </p:txBody>
      </p:sp>
    </p:spTree>
    <p:extLst>
      <p:ext uri="{BB962C8B-B14F-4D97-AF65-F5344CB8AC3E}">
        <p14:creationId xmlns:p14="http://schemas.microsoft.com/office/powerpoint/2010/main" val="3764512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lstStyle/>
          <a:p>
            <a:endParaRPr lang="tr-TR" dirty="0"/>
          </a:p>
          <a:p>
            <a:r>
              <a:rPr lang="tr-TR" b="1" dirty="0"/>
              <a:t>Vital kapasite: </a:t>
            </a:r>
            <a:r>
              <a:rPr lang="tr-TR" dirty="0"/>
              <a:t>Nefes almadan sonra mümkün olan en kuvvetli nefes verme ile çıkarılan hava hacmidir ve normalde 4500 ml kadardır. </a:t>
            </a:r>
            <a:endParaRPr lang="tr-TR" dirty="0" smtClean="0"/>
          </a:p>
          <a:p>
            <a:endParaRPr lang="tr-TR" dirty="0"/>
          </a:p>
          <a:p>
            <a:r>
              <a:rPr lang="tr-TR" b="1" dirty="0" smtClean="0"/>
              <a:t>Toplam </a:t>
            </a:r>
            <a:r>
              <a:rPr lang="tr-TR" b="1" dirty="0"/>
              <a:t>akciğer kapasitesi: </a:t>
            </a:r>
            <a:r>
              <a:rPr lang="tr-TR" dirty="0"/>
              <a:t>Nefes alma sonunda akciğerlerde mevcut hava hacmidir ve normalde 5700 ml kadardır </a:t>
            </a:r>
          </a:p>
          <a:p>
            <a:endParaRPr lang="tr-TR" dirty="0"/>
          </a:p>
        </p:txBody>
      </p:sp>
    </p:spTree>
    <p:extLst>
      <p:ext uri="{BB962C8B-B14F-4D97-AF65-F5344CB8AC3E}">
        <p14:creationId xmlns:p14="http://schemas.microsoft.com/office/powerpoint/2010/main" val="95187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7266384" cy="47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7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lstStyle/>
          <a:p>
            <a:r>
              <a:rPr lang="tr-TR" dirty="0"/>
              <a:t>Soluma işlemi solunum yolu direnci, akciğerin esnekliği ve ile ilgilidir. </a:t>
            </a:r>
            <a:endParaRPr lang="tr-TR" dirty="0" smtClean="0"/>
          </a:p>
          <a:p>
            <a:r>
              <a:rPr lang="tr-TR" dirty="0" smtClean="0"/>
              <a:t>Solunum </a:t>
            </a:r>
            <a:r>
              <a:rPr lang="tr-TR" dirty="0"/>
              <a:t>yolu direnci, solunuma ait boru şeklindeki yapılarda akan havanın, ne kadar zorlukla ilerlediğinin bir ölçüsüdür. </a:t>
            </a:r>
            <a:endParaRPr lang="tr-TR" dirty="0" smtClean="0"/>
          </a:p>
          <a:p>
            <a:r>
              <a:rPr lang="tr-TR" dirty="0" smtClean="0"/>
              <a:t>Bronşçuklar </a:t>
            </a:r>
            <a:r>
              <a:rPr lang="tr-TR" dirty="0"/>
              <a:t>ve hava kesecikleri gibi yapılar hava akışına daha büyük direnç gösterir. </a:t>
            </a:r>
            <a:endParaRPr lang="tr-TR" dirty="0" smtClean="0"/>
          </a:p>
          <a:p>
            <a:r>
              <a:rPr lang="tr-TR" dirty="0" smtClean="0"/>
              <a:t>Akciğer </a:t>
            </a:r>
            <a:r>
              <a:rPr lang="tr-TR" dirty="0"/>
              <a:t>esnekliği, hava kesecikleri ve akciğer dokusunun soluk alma sırasındaki genişleme yeteneğinin bir ölçüsüdür. </a:t>
            </a:r>
          </a:p>
        </p:txBody>
      </p:sp>
    </p:spTree>
    <p:extLst>
      <p:ext uri="{BB962C8B-B14F-4D97-AF65-F5344CB8AC3E}">
        <p14:creationId xmlns:p14="http://schemas.microsoft.com/office/powerpoint/2010/main" val="143797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lstStyle/>
          <a:p>
            <a:r>
              <a:rPr lang="tr-TR" dirty="0"/>
              <a:t>Daha önce de söz edildiği gibi akciğerler pasif organlardır, ancak yeterli havanın içeri alınabilmesi için kolaylıkla genişlemelidirler. </a:t>
            </a:r>
            <a:endParaRPr lang="tr-TR" dirty="0" smtClean="0"/>
          </a:p>
          <a:p>
            <a:endParaRPr lang="tr-TR" dirty="0" smtClean="0"/>
          </a:p>
          <a:p>
            <a:r>
              <a:rPr lang="tr-TR" dirty="0" smtClean="0"/>
              <a:t>Akciğer </a:t>
            </a:r>
            <a:r>
              <a:rPr lang="tr-TR" dirty="0"/>
              <a:t>esnekliği ise akciğerdeki esnek dokuların soluk verme sırasında, geriye doğru çekilme yeteneğini ifade eder. </a:t>
            </a:r>
            <a:endParaRPr lang="tr-TR" dirty="0" smtClean="0"/>
          </a:p>
          <a:p>
            <a:endParaRPr lang="tr-TR" dirty="0" smtClean="0"/>
          </a:p>
          <a:p>
            <a:r>
              <a:rPr lang="tr-TR" dirty="0" smtClean="0"/>
              <a:t>Akciğerler </a:t>
            </a:r>
            <a:r>
              <a:rPr lang="tr-TR" dirty="0"/>
              <a:t>yeterli gaz ventilasyonu için esnememiş durumlarına hemen dönebilmelidirler. Göğüs içi basıncı göğüs boşluğunda oluşan pozitif ve negatif basınçları tanımlamak için kullanılan bir ifadedir. </a:t>
            </a:r>
            <a:endParaRPr lang="tr-TR" dirty="0" smtClean="0"/>
          </a:p>
          <a:p>
            <a:endParaRPr lang="tr-TR" dirty="0"/>
          </a:p>
        </p:txBody>
      </p:sp>
    </p:spTree>
    <p:extLst>
      <p:ext uri="{BB962C8B-B14F-4D97-AF65-F5344CB8AC3E}">
        <p14:creationId xmlns:p14="http://schemas.microsoft.com/office/powerpoint/2010/main" val="100311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a:xfrm>
            <a:off x="1009443" y="1807361"/>
            <a:ext cx="7125112" cy="4429951"/>
          </a:xfrm>
        </p:spPr>
        <p:txBody>
          <a:bodyPr>
            <a:normAutofit lnSpcReduction="10000"/>
          </a:bodyPr>
          <a:lstStyle/>
          <a:p>
            <a:r>
              <a:rPr lang="tr-TR" dirty="0"/>
              <a:t>Bu basınçlar düzenli soluk alma (negatif içsel basınç) ve soluk verme (pozitif içsel basınç) için çok önemlidir. </a:t>
            </a:r>
            <a:endParaRPr lang="tr-TR" dirty="0" smtClean="0"/>
          </a:p>
          <a:p>
            <a:endParaRPr lang="tr-TR" dirty="0"/>
          </a:p>
          <a:p>
            <a:r>
              <a:rPr lang="tr-TR" dirty="0" smtClean="0"/>
              <a:t>Hava </a:t>
            </a:r>
            <a:r>
              <a:rPr lang="tr-TR" dirty="0"/>
              <a:t>kesecik içi basıncı ise düzenli bir solunum ve kan ile gaz alış verişinde önem taşır. </a:t>
            </a:r>
            <a:endParaRPr lang="tr-TR" dirty="0" smtClean="0"/>
          </a:p>
          <a:p>
            <a:pPr marL="0" indent="0">
              <a:buNone/>
            </a:pPr>
            <a:endParaRPr lang="tr-TR" dirty="0" smtClean="0"/>
          </a:p>
          <a:p>
            <a:r>
              <a:rPr lang="tr-TR" dirty="0"/>
              <a:t>Dışsal solunum, kan akışıyla akciğerler arasındaki gaz alış verişidir. Solunum için geliştirilmiş birçok biyomedikal cihaz dışsal solunum ile ilgili koşulları ölçmek içindir. </a:t>
            </a:r>
            <a:endParaRPr lang="tr-TR" dirty="0" smtClean="0"/>
          </a:p>
          <a:p>
            <a:pPr marL="0" indent="0">
              <a:buNone/>
            </a:pPr>
            <a:endParaRPr lang="tr-TR" dirty="0" smtClean="0"/>
          </a:p>
          <a:p>
            <a:r>
              <a:rPr lang="tr-TR" dirty="0" smtClean="0"/>
              <a:t>O </a:t>
            </a:r>
            <a:r>
              <a:rPr lang="tr-TR" dirty="0"/>
              <a:t>hâlde solunumla ilgili organların, solunum fizyolojisinin ve parametrelerinin bilinmesi bu cihazları tanıyabilmek açısından önemlidir. </a:t>
            </a:r>
          </a:p>
        </p:txBody>
      </p:sp>
    </p:spTree>
    <p:extLst>
      <p:ext uri="{BB962C8B-B14F-4D97-AF65-F5344CB8AC3E}">
        <p14:creationId xmlns:p14="http://schemas.microsoft.com/office/powerpoint/2010/main" val="59660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SOLUNUM SİSTEMİ VE CİHAZLARI </a:t>
            </a:r>
            <a:endParaRPr lang="tr-TR" sz="2800" dirty="0"/>
          </a:p>
        </p:txBody>
      </p:sp>
      <p:sp>
        <p:nvSpPr>
          <p:cNvPr id="3" name="Content Placeholder 2"/>
          <p:cNvSpPr>
            <a:spLocks noGrp="1"/>
          </p:cNvSpPr>
          <p:nvPr>
            <p:ph idx="1"/>
          </p:nvPr>
        </p:nvSpPr>
        <p:spPr/>
        <p:txBody>
          <a:bodyPr>
            <a:noAutofit/>
          </a:bodyPr>
          <a:lstStyle/>
          <a:p>
            <a:r>
              <a:rPr lang="tr-TR" dirty="0"/>
              <a:t>Organizmanın iç ortam dengesini koruması demek olan homeostasis gereği açığa çıkan ve kullanılmayan bu son ürünlerin organizmadan atılması gerekir</a:t>
            </a:r>
            <a:r>
              <a:rPr lang="tr-TR" dirty="0" smtClean="0"/>
              <a:t>.</a:t>
            </a:r>
          </a:p>
          <a:p>
            <a:endParaRPr lang="tr-TR" dirty="0" smtClean="0"/>
          </a:p>
          <a:p>
            <a:r>
              <a:rPr lang="tr-TR" dirty="0" smtClean="0"/>
              <a:t>Bu </a:t>
            </a:r>
            <a:r>
              <a:rPr lang="tr-TR" dirty="0"/>
              <a:t>nedenle canlılar aralıksız oksijen alır ve karbondioksit verirler. </a:t>
            </a:r>
            <a:endParaRPr lang="tr-TR" dirty="0" smtClean="0"/>
          </a:p>
          <a:p>
            <a:endParaRPr lang="tr-TR" dirty="0" smtClean="0"/>
          </a:p>
          <a:p>
            <a:r>
              <a:rPr lang="tr-TR" dirty="0"/>
              <a:t>Solunumu düzenleyen organlar, </a:t>
            </a:r>
            <a:r>
              <a:rPr lang="tr-TR" dirty="0" smtClean="0"/>
              <a:t>O</a:t>
            </a:r>
            <a:r>
              <a:rPr lang="tr-TR" sz="1200" dirty="0" smtClean="0"/>
              <a:t>2</a:t>
            </a:r>
            <a:r>
              <a:rPr lang="tr-TR" dirty="0" smtClean="0"/>
              <a:t> </a:t>
            </a:r>
            <a:r>
              <a:rPr lang="tr-TR" dirty="0"/>
              <a:t>ve </a:t>
            </a:r>
            <a:r>
              <a:rPr lang="tr-TR" dirty="0" smtClean="0"/>
              <a:t>CO</a:t>
            </a:r>
            <a:r>
              <a:rPr lang="tr-TR" sz="1200" dirty="0" smtClean="0"/>
              <a:t>2</a:t>
            </a:r>
            <a:r>
              <a:rPr lang="tr-TR" dirty="0" smtClean="0"/>
              <a:t> </a:t>
            </a:r>
            <a:r>
              <a:rPr lang="tr-TR" dirty="0"/>
              <a:t>nin difüzyonu için gerekli olan maksimum yüzey alanını sağlar</a:t>
            </a:r>
            <a:r>
              <a:rPr lang="tr-TR" dirty="0" smtClean="0"/>
              <a:t>.</a:t>
            </a:r>
          </a:p>
          <a:p>
            <a:endParaRPr lang="tr-TR" dirty="0" smtClean="0"/>
          </a:p>
          <a:p>
            <a:r>
              <a:rPr lang="tr-TR" dirty="0" smtClean="0"/>
              <a:t>Bu </a:t>
            </a:r>
            <a:r>
              <a:rPr lang="tr-TR" dirty="0"/>
              <a:t>gazlar yüzey ile sürekli temas hâlindedir ve solunumu düzenleyen organlar sürekli olarak yenilenir. </a:t>
            </a:r>
          </a:p>
        </p:txBody>
      </p:sp>
    </p:spTree>
    <p:extLst>
      <p:ext uri="{BB962C8B-B14F-4D97-AF65-F5344CB8AC3E}">
        <p14:creationId xmlns:p14="http://schemas.microsoft.com/office/powerpoint/2010/main" val="1450674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 Hacim ve Kapasiteleri </a:t>
            </a:r>
            <a:endParaRPr lang="tr-TR" dirty="0"/>
          </a:p>
        </p:txBody>
      </p:sp>
      <p:sp>
        <p:nvSpPr>
          <p:cNvPr id="3" name="Content Placeholder 2"/>
          <p:cNvSpPr>
            <a:spLocks noGrp="1"/>
          </p:cNvSpPr>
          <p:nvPr>
            <p:ph idx="1"/>
          </p:nvPr>
        </p:nvSpPr>
        <p:spPr/>
        <p:txBody>
          <a:bodyPr/>
          <a:lstStyle/>
          <a:p>
            <a:r>
              <a:rPr lang="tr-TR" dirty="0"/>
              <a:t>Dışsal solunum soluk alma (havanın içeri alınması: %79 N2, %20.96 O2, %0.04 CO2) ve soluk vermeden (işe yaramaz kullanılmış gazların dışarı atılması: %79 N2, %17 O2, 4% CO2) oluşur. </a:t>
            </a:r>
            <a:endParaRPr lang="tr-TR" dirty="0" smtClean="0"/>
          </a:p>
          <a:p>
            <a:pPr marL="0" indent="0">
              <a:buNone/>
            </a:pPr>
            <a:endParaRPr lang="tr-TR" dirty="0" smtClean="0"/>
          </a:p>
          <a:p>
            <a:r>
              <a:rPr lang="tr-TR" dirty="0" smtClean="0"/>
              <a:t>Akciğer </a:t>
            </a:r>
            <a:r>
              <a:rPr lang="tr-TR" dirty="0"/>
              <a:t>işlevleri fiziksel (solumanın mekaniği) ve kimyasal (gazların sıvılarla aksiyonu/gaz alış verişi) süreçleri kapsar. Tüm bu olaylar fizik ve kimya kurallarıyla açıklanabilir. </a:t>
            </a:r>
          </a:p>
        </p:txBody>
      </p:sp>
    </p:spTree>
    <p:extLst>
      <p:ext uri="{BB962C8B-B14F-4D97-AF65-F5344CB8AC3E}">
        <p14:creationId xmlns:p14="http://schemas.microsoft.com/office/powerpoint/2010/main" val="253658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Dengesiz ve Hastalıklı Durumlar </a:t>
            </a:r>
            <a:endParaRPr lang="tr-TR" sz="2800" dirty="0"/>
          </a:p>
        </p:txBody>
      </p:sp>
      <p:sp>
        <p:nvSpPr>
          <p:cNvPr id="3" name="Content Placeholder 2"/>
          <p:cNvSpPr>
            <a:spLocks noGrp="1"/>
          </p:cNvSpPr>
          <p:nvPr>
            <p:ph idx="1"/>
          </p:nvPr>
        </p:nvSpPr>
        <p:spPr>
          <a:xfrm>
            <a:off x="1043607" y="1628801"/>
            <a:ext cx="7090947" cy="4229998"/>
          </a:xfrm>
        </p:spPr>
        <p:txBody>
          <a:bodyPr/>
          <a:lstStyle/>
          <a:p>
            <a:r>
              <a:rPr lang="tr-TR" dirty="0"/>
              <a:t>Solunum sistemindeki iki dengesizlik durumu hiperventilasyon ve hipoventilasyon olarak adlandırılır. </a:t>
            </a:r>
            <a:endParaRPr lang="tr-TR" dirty="0" smtClean="0"/>
          </a:p>
          <a:p>
            <a:endParaRPr lang="tr-TR" dirty="0" smtClean="0"/>
          </a:p>
          <a:p>
            <a:r>
              <a:rPr lang="tr-TR" dirty="0" smtClean="0"/>
              <a:t>Hiperventilasyon</a:t>
            </a:r>
            <a:r>
              <a:rPr lang="tr-TR" dirty="0"/>
              <a:t>, kandaki aşırı </a:t>
            </a:r>
            <a:r>
              <a:rPr lang="tr-TR" i="1" dirty="0"/>
              <a:t>CO</a:t>
            </a:r>
            <a:r>
              <a:rPr lang="tr-TR" dirty="0"/>
              <a:t>2nin dışarı atılabilmesi için yapılan hava kesecikleri ventilasyonudur. Hiperventilasyon durumunda kandaki </a:t>
            </a:r>
            <a:r>
              <a:rPr lang="tr-TR" i="1" dirty="0"/>
              <a:t>CO</a:t>
            </a:r>
            <a:r>
              <a:rPr lang="tr-TR" dirty="0"/>
              <a:t>2nin kısmi basıncı 40 mm Hg'nin altına düşer. </a:t>
            </a:r>
            <a:endParaRPr lang="tr-TR" dirty="0" smtClean="0"/>
          </a:p>
          <a:p>
            <a:endParaRPr lang="tr-TR" dirty="0" smtClean="0"/>
          </a:p>
          <a:p>
            <a:r>
              <a:rPr lang="tr-TR" dirty="0" smtClean="0"/>
              <a:t>Bu </a:t>
            </a:r>
            <a:r>
              <a:rPr lang="tr-TR" dirty="0"/>
              <a:t>dengesizlik durumunun ortaya çıkmasının nedeni kandaki aşırı miktardaki </a:t>
            </a:r>
            <a:r>
              <a:rPr lang="tr-TR" i="1" dirty="0"/>
              <a:t>CO</a:t>
            </a:r>
            <a:r>
              <a:rPr lang="tr-TR" dirty="0"/>
              <a:t>2nin atılabilmesi için isteyerek veya istem dışı yapılan hızlı veya derin solumadır. </a:t>
            </a:r>
            <a:endParaRPr lang="tr-TR" dirty="0"/>
          </a:p>
        </p:txBody>
      </p:sp>
    </p:spTree>
    <p:extLst>
      <p:ext uri="{BB962C8B-B14F-4D97-AF65-F5344CB8AC3E}">
        <p14:creationId xmlns:p14="http://schemas.microsoft.com/office/powerpoint/2010/main" val="4199095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Dengesiz ve Hastalıklı Durumlar </a:t>
            </a:r>
            <a:endParaRPr lang="tr-TR" sz="2800" dirty="0"/>
          </a:p>
        </p:txBody>
      </p:sp>
      <p:sp>
        <p:nvSpPr>
          <p:cNvPr id="3" name="Content Placeholder 2"/>
          <p:cNvSpPr>
            <a:spLocks noGrp="1"/>
          </p:cNvSpPr>
          <p:nvPr>
            <p:ph idx="1"/>
          </p:nvPr>
        </p:nvSpPr>
        <p:spPr/>
        <p:txBody>
          <a:bodyPr/>
          <a:lstStyle/>
          <a:p>
            <a:r>
              <a:rPr lang="tr-TR" dirty="0"/>
              <a:t>Hipoventilasyon da hiperventilasyon gibi hava kesecikleri ventilasyonudur. </a:t>
            </a:r>
            <a:endParaRPr lang="tr-TR" dirty="0" smtClean="0"/>
          </a:p>
          <a:p>
            <a:endParaRPr lang="tr-TR" dirty="0" smtClean="0"/>
          </a:p>
          <a:p>
            <a:r>
              <a:rPr lang="tr-TR" dirty="0" smtClean="0"/>
              <a:t>Ancak </a:t>
            </a:r>
            <a:r>
              <a:rPr lang="tr-TR" dirty="0"/>
              <a:t>hipoventilasyonda hava kesecikleri ventilasyonu, kandaki </a:t>
            </a:r>
            <a:r>
              <a:rPr lang="tr-TR" i="1" dirty="0"/>
              <a:t>CO</a:t>
            </a:r>
            <a:r>
              <a:rPr lang="tr-TR" dirty="0"/>
              <a:t>2nin atılması için yetersiz kalır. Bu dengesizlik durumunda kandaki </a:t>
            </a:r>
            <a:r>
              <a:rPr lang="tr-TR" i="1" dirty="0"/>
              <a:t>CO</a:t>
            </a:r>
            <a:r>
              <a:rPr lang="tr-TR" dirty="0"/>
              <a:t>2nin kısmi basıncı 40 mm Hg'nin üstüne çıkar</a:t>
            </a:r>
            <a:r>
              <a:rPr lang="tr-TR" dirty="0" smtClean="0"/>
              <a:t>.</a:t>
            </a:r>
          </a:p>
          <a:p>
            <a:endParaRPr lang="tr-TR" dirty="0" smtClean="0"/>
          </a:p>
          <a:p>
            <a:r>
              <a:rPr lang="tr-TR" dirty="0" smtClean="0"/>
              <a:t>Hipoventilasyonun </a:t>
            </a:r>
            <a:r>
              <a:rPr lang="tr-TR" dirty="0"/>
              <a:t>nedeni, kanda aşırı </a:t>
            </a:r>
            <a:r>
              <a:rPr lang="tr-TR" i="1" dirty="0"/>
              <a:t>CO</a:t>
            </a:r>
            <a:r>
              <a:rPr lang="tr-TR" dirty="0"/>
              <a:t>2 artışına neden olacak şekilde isteyerek veya istem dışı yapılan yavaş veya yüzeysel solumadır. </a:t>
            </a:r>
            <a:endParaRPr lang="tr-TR" dirty="0"/>
          </a:p>
        </p:txBody>
      </p:sp>
    </p:spTree>
    <p:extLst>
      <p:ext uri="{BB962C8B-B14F-4D97-AF65-F5344CB8AC3E}">
        <p14:creationId xmlns:p14="http://schemas.microsoft.com/office/powerpoint/2010/main" val="1833691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t>Dengesiz ve Hastalıklı Durumlar </a:t>
            </a:r>
            <a:endParaRPr lang="tr-TR" sz="2800" dirty="0"/>
          </a:p>
        </p:txBody>
      </p:sp>
      <p:sp>
        <p:nvSpPr>
          <p:cNvPr id="3" name="Content Placeholder 2"/>
          <p:cNvSpPr>
            <a:spLocks noGrp="1"/>
          </p:cNvSpPr>
          <p:nvPr>
            <p:ph idx="1"/>
          </p:nvPr>
        </p:nvSpPr>
        <p:spPr/>
        <p:txBody>
          <a:bodyPr/>
          <a:lstStyle/>
          <a:p>
            <a:r>
              <a:rPr lang="tr-TR" dirty="0"/>
              <a:t>Solunum sisteminin beş hastalıklı durumu hipoksi, apnea, hipernea, dispnea, ve hiperkapnia olarak adlandırılır</a:t>
            </a:r>
            <a:r>
              <a:rPr lang="tr-TR" dirty="0" smtClean="0"/>
              <a:t>.</a:t>
            </a:r>
          </a:p>
          <a:p>
            <a:endParaRPr lang="tr-TR" dirty="0" smtClean="0"/>
          </a:p>
          <a:p>
            <a:r>
              <a:rPr lang="tr-TR" dirty="0" smtClean="0"/>
              <a:t>Bunlardan </a:t>
            </a:r>
            <a:r>
              <a:rPr lang="tr-TR" dirty="0"/>
              <a:t>hipoksi kandaki oksijen azlığıdır. Bu hastalıklı durum, kandaki </a:t>
            </a:r>
            <a:r>
              <a:rPr lang="tr-TR" i="1" dirty="0"/>
              <a:t>O</a:t>
            </a:r>
            <a:r>
              <a:rPr lang="tr-TR" dirty="0"/>
              <a:t>2nin kısmi basıncının, ölüme neden olabilecek şekilde aşırı düşmesine neden olur</a:t>
            </a:r>
            <a:r>
              <a:rPr lang="tr-TR" dirty="0" smtClean="0"/>
              <a:t>.</a:t>
            </a:r>
          </a:p>
          <a:p>
            <a:pPr marL="0" indent="0">
              <a:buNone/>
            </a:pPr>
            <a:r>
              <a:rPr lang="tr-TR" dirty="0" smtClean="0"/>
              <a:t> </a:t>
            </a:r>
          </a:p>
          <a:p>
            <a:r>
              <a:rPr lang="tr-TR" dirty="0" smtClean="0"/>
              <a:t>Hipoksinin </a:t>
            </a:r>
            <a:r>
              <a:rPr lang="tr-TR" dirty="0"/>
              <a:t>nedenleri ise solunum sinirlerinin zarar görmesi, hava keseciklerinde hasar, solunum dokularında hasar veya yetersiz </a:t>
            </a:r>
            <a:r>
              <a:rPr lang="tr-TR" i="1" dirty="0"/>
              <a:t>O</a:t>
            </a:r>
            <a:r>
              <a:rPr lang="tr-TR" dirty="0"/>
              <a:t>2 aktarımıdır. </a:t>
            </a:r>
            <a:endParaRPr lang="tr-TR" dirty="0"/>
          </a:p>
        </p:txBody>
      </p:sp>
    </p:spTree>
    <p:extLst>
      <p:ext uri="{BB962C8B-B14F-4D97-AF65-F5344CB8AC3E}">
        <p14:creationId xmlns:p14="http://schemas.microsoft.com/office/powerpoint/2010/main" val="475917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solidFill>
                  <a:prstClr val="white"/>
                </a:solidFill>
              </a:rPr>
              <a:t>Dengesiz ve Hastalıklı Durumlar </a:t>
            </a:r>
            <a:endParaRPr lang="tr-TR" dirty="0"/>
          </a:p>
        </p:txBody>
      </p:sp>
      <p:sp>
        <p:nvSpPr>
          <p:cNvPr id="3" name="Content Placeholder 2"/>
          <p:cNvSpPr>
            <a:spLocks noGrp="1"/>
          </p:cNvSpPr>
          <p:nvPr>
            <p:ph idx="1"/>
          </p:nvPr>
        </p:nvSpPr>
        <p:spPr/>
        <p:txBody>
          <a:bodyPr/>
          <a:lstStyle/>
          <a:p>
            <a:r>
              <a:rPr lang="tr-TR" dirty="0"/>
              <a:t>Apnea, solumanın genellikle geçici olarak durmasıdır. Beyin merkezinde hasar ya da solunum merkezlerinin yetersiz uyarılması apneaya neden olur</a:t>
            </a:r>
            <a:r>
              <a:rPr lang="tr-TR" dirty="0" smtClean="0"/>
              <a:t>.</a:t>
            </a:r>
          </a:p>
          <a:p>
            <a:endParaRPr lang="tr-TR" dirty="0" smtClean="0"/>
          </a:p>
          <a:p>
            <a:r>
              <a:rPr lang="tr-TR" dirty="0" smtClean="0"/>
              <a:t>Diğer </a:t>
            </a:r>
            <a:r>
              <a:rPr lang="tr-TR" dirty="0"/>
              <a:t>bir hastalıklı durum olan hipernea, tidal hacminin artmasıdır. </a:t>
            </a:r>
            <a:endParaRPr lang="tr-TR" dirty="0" smtClean="0"/>
          </a:p>
          <a:p>
            <a:endParaRPr lang="tr-TR" dirty="0" smtClean="0"/>
          </a:p>
          <a:p>
            <a:r>
              <a:rPr lang="tr-TR" dirty="0" smtClean="0"/>
              <a:t>Hiperneada </a:t>
            </a:r>
            <a:r>
              <a:rPr lang="tr-TR" dirty="0"/>
              <a:t>soluma hızı artmış </a:t>
            </a:r>
            <a:r>
              <a:rPr lang="tr-TR" dirty="0" smtClean="0"/>
              <a:t>ya </a:t>
            </a:r>
            <a:r>
              <a:rPr lang="tr-TR" dirty="0"/>
              <a:t>da aynı kalmış olabilir. Hipernea sonucunda </a:t>
            </a:r>
            <a:r>
              <a:rPr lang="tr-TR" i="1" dirty="0"/>
              <a:t>O</a:t>
            </a:r>
            <a:r>
              <a:rPr lang="tr-TR" dirty="0"/>
              <a:t>2nin hava kesecikleri ve kandaki kısmi basıncı düşer. </a:t>
            </a:r>
            <a:endParaRPr lang="tr-TR" dirty="0"/>
          </a:p>
        </p:txBody>
      </p:sp>
    </p:spTree>
    <p:extLst>
      <p:ext uri="{BB962C8B-B14F-4D97-AF65-F5344CB8AC3E}">
        <p14:creationId xmlns:p14="http://schemas.microsoft.com/office/powerpoint/2010/main" val="2365533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solidFill>
                  <a:prstClr val="white"/>
                </a:solidFill>
              </a:rPr>
              <a:t>Dengesiz ve Hastalıklı Durumlar </a:t>
            </a:r>
            <a:endParaRPr lang="tr-TR" dirty="0"/>
          </a:p>
        </p:txBody>
      </p:sp>
      <p:sp>
        <p:nvSpPr>
          <p:cNvPr id="3" name="Content Placeholder 2"/>
          <p:cNvSpPr>
            <a:spLocks noGrp="1"/>
          </p:cNvSpPr>
          <p:nvPr>
            <p:ph idx="1"/>
          </p:nvPr>
        </p:nvSpPr>
        <p:spPr/>
        <p:txBody>
          <a:bodyPr/>
          <a:lstStyle/>
          <a:p>
            <a:r>
              <a:rPr lang="tr-TR" dirty="0"/>
              <a:t>Dispnea asidosisten (düşük kan </a:t>
            </a:r>
            <a:r>
              <a:rPr lang="tr-TR" i="1" dirty="0"/>
              <a:t>pH</a:t>
            </a:r>
            <a:r>
              <a:rPr lang="tr-TR" dirty="0"/>
              <a:t>'ı), zatürreden, kalp rahatsızlıklarından ya da ateşten kaynaklanan soluk darlığıdır. </a:t>
            </a:r>
            <a:endParaRPr lang="tr-TR" dirty="0" smtClean="0"/>
          </a:p>
          <a:p>
            <a:endParaRPr lang="tr-TR" dirty="0" smtClean="0"/>
          </a:p>
          <a:p>
            <a:r>
              <a:rPr lang="tr-TR" dirty="0" smtClean="0"/>
              <a:t>Hiperkapnia </a:t>
            </a:r>
            <a:r>
              <a:rPr lang="tr-TR" dirty="0"/>
              <a:t>ise merkezi sinir sistemi veya metabolik rahatsızlıklar, solunum tıkanması, sinir veya solunum kasları hastalıkları sonucu görülen ventilasyon azalmasıdır. </a:t>
            </a:r>
            <a:endParaRPr lang="tr-TR" dirty="0" smtClean="0"/>
          </a:p>
          <a:p>
            <a:endParaRPr lang="tr-TR" dirty="0" smtClean="0"/>
          </a:p>
          <a:p>
            <a:r>
              <a:rPr lang="tr-TR" dirty="0" smtClean="0"/>
              <a:t>Hiperkapnia </a:t>
            </a:r>
            <a:r>
              <a:rPr lang="tr-TR" dirty="0"/>
              <a:t>durumunda kandaki </a:t>
            </a:r>
            <a:r>
              <a:rPr lang="tr-TR" i="1" dirty="0"/>
              <a:t>CO</a:t>
            </a:r>
            <a:r>
              <a:rPr lang="tr-TR" dirty="0"/>
              <a:t>2nin kısmi basıncı aşırı derecede düşer. </a:t>
            </a:r>
            <a:endParaRPr lang="tr-TR" dirty="0"/>
          </a:p>
        </p:txBody>
      </p:sp>
    </p:spTree>
    <p:extLst>
      <p:ext uri="{BB962C8B-B14F-4D97-AF65-F5344CB8AC3E}">
        <p14:creationId xmlns:p14="http://schemas.microsoft.com/office/powerpoint/2010/main" val="240738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a:solidFill>
                  <a:prstClr val="white"/>
                </a:solidFill>
              </a:rPr>
              <a:t>SOLUNUM SİSTEMİ VE CİHAZLARI </a:t>
            </a:r>
            <a:endParaRPr lang="tr-TR" dirty="0"/>
          </a:p>
        </p:txBody>
      </p:sp>
      <p:sp>
        <p:nvSpPr>
          <p:cNvPr id="3" name="Content Placeholder 2"/>
          <p:cNvSpPr>
            <a:spLocks noGrp="1"/>
          </p:cNvSpPr>
          <p:nvPr>
            <p:ph idx="1"/>
          </p:nvPr>
        </p:nvSpPr>
        <p:spPr/>
        <p:txBody>
          <a:bodyPr/>
          <a:lstStyle/>
          <a:p>
            <a:r>
              <a:rPr lang="tr-TR" dirty="0"/>
              <a:t>Bu gaz alış verişi ve yenilenme işlemine ventilasyon adı verilir. </a:t>
            </a:r>
            <a:endParaRPr lang="tr-TR" dirty="0" smtClean="0"/>
          </a:p>
          <a:p>
            <a:endParaRPr lang="tr-TR" dirty="0" smtClean="0"/>
          </a:p>
          <a:p>
            <a:r>
              <a:rPr lang="tr-TR" dirty="0" smtClean="0"/>
              <a:t>Solunum </a:t>
            </a:r>
            <a:r>
              <a:rPr lang="tr-TR" dirty="0"/>
              <a:t>organlarının bir başka görevi de yüzey hücre zarlarını, mikroorganizmalar, kuruma, yüksek sıcaklık, havadaki zehirli parçacıklar gibi olumsuz dış etkenlerden korumaktır. </a:t>
            </a:r>
            <a:endParaRPr lang="tr-TR" dirty="0" smtClean="0"/>
          </a:p>
          <a:p>
            <a:endParaRPr lang="tr-TR" dirty="0" smtClean="0"/>
          </a:p>
          <a:p>
            <a:r>
              <a:rPr lang="tr-TR" dirty="0" smtClean="0"/>
              <a:t>Bu </a:t>
            </a:r>
            <a:r>
              <a:rPr lang="tr-TR" dirty="0"/>
              <a:t>organlar, ayrıca vücuttaki pH seviyesini korur ve vücut sıvılarındaki ani değişimlere karşı koyma görevini gerçekleştirirler. </a:t>
            </a:r>
          </a:p>
        </p:txBody>
      </p:sp>
    </p:spTree>
    <p:extLst>
      <p:ext uri="{BB962C8B-B14F-4D97-AF65-F5344CB8AC3E}">
        <p14:creationId xmlns:p14="http://schemas.microsoft.com/office/powerpoint/2010/main" val="382627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Solunum Sistemi Özellikleri </a:t>
            </a:r>
            <a:endParaRPr lang="tr-TR" dirty="0"/>
          </a:p>
        </p:txBody>
      </p:sp>
      <p:sp>
        <p:nvSpPr>
          <p:cNvPr id="3" name="Content Placeholder 2"/>
          <p:cNvSpPr>
            <a:spLocks noGrp="1"/>
          </p:cNvSpPr>
          <p:nvPr>
            <p:ph idx="1"/>
          </p:nvPr>
        </p:nvSpPr>
        <p:spPr/>
        <p:txBody>
          <a:bodyPr/>
          <a:lstStyle/>
          <a:p>
            <a:r>
              <a:rPr lang="tr-TR" dirty="0"/>
              <a:t>İnsanda ve çoğu hayvanlarda solunum, dış solunum ve iç solunum olmak üzere iki şekilde gerçekleştirilir. </a:t>
            </a:r>
            <a:endParaRPr lang="tr-TR" dirty="0" smtClean="0"/>
          </a:p>
          <a:p>
            <a:pPr marL="0" indent="0">
              <a:buNone/>
            </a:pPr>
            <a:endParaRPr lang="tr-TR" dirty="0" smtClean="0"/>
          </a:p>
          <a:p>
            <a:r>
              <a:rPr lang="tr-TR" dirty="0"/>
              <a:t>Memeli hayvanların ve insanın solunum organları; burun, ağız, bronş, bronşcuk ve alveollerden (hava kesecikleri) oluşan akciğerler, bunlara havayı götüren soluk borusu, göğüs boşluğu ve plevra boşluğu, göğüs ve karın bölgelerini ayıran diyafram, akciğer hacmini değiştiren göğüs kasları, kaburga kemikleri ve bu yapılarla ilgili işlemleri getiren ve götüren sinirlerden ibarettir. </a:t>
            </a:r>
          </a:p>
        </p:txBody>
      </p:sp>
    </p:spTree>
    <p:extLst>
      <p:ext uri="{BB962C8B-B14F-4D97-AF65-F5344CB8AC3E}">
        <p14:creationId xmlns:p14="http://schemas.microsoft.com/office/powerpoint/2010/main" val="149399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Solunum Sistemi Özellikleri </a:t>
            </a:r>
            <a:endParaRPr lang="tr-TR" dirty="0"/>
          </a:p>
        </p:txBody>
      </p:sp>
      <p:sp>
        <p:nvSpPr>
          <p:cNvPr id="3" name="Content Placeholder 2"/>
          <p:cNvSpPr>
            <a:spLocks noGrp="1"/>
          </p:cNvSpPr>
          <p:nvPr>
            <p:ph idx="1"/>
          </p:nvPr>
        </p:nvSpPr>
        <p:spPr/>
        <p:txBody>
          <a:bodyPr/>
          <a:lstStyle/>
          <a:p>
            <a:r>
              <a:rPr lang="tr-TR" dirty="0"/>
              <a:t>Solunumu ilgilendiren organlar aşağıdaki bölümlere göre incelenir</a:t>
            </a:r>
            <a:r>
              <a:rPr lang="tr-TR" dirty="0" smtClean="0"/>
              <a:t>:</a:t>
            </a:r>
          </a:p>
          <a:p>
            <a:endParaRPr lang="tr-TR" dirty="0"/>
          </a:p>
          <a:p>
            <a:pPr lvl="1"/>
            <a:r>
              <a:rPr lang="tr-TR" sz="1800" dirty="0"/>
              <a:t>İletici bölüm-kılcal damarlarla gaz alışverişi içinde olmayan kalın duvarlar: Bunlar burun boşlukları, gırtlak, yutak, soluk borusu, bronşlar ve bronşçuklardır. </a:t>
            </a:r>
            <a:endParaRPr lang="tr-TR" sz="1800" dirty="0" smtClean="0"/>
          </a:p>
          <a:p>
            <a:pPr lvl="1"/>
            <a:endParaRPr lang="tr-TR" sz="1800" dirty="0"/>
          </a:p>
          <a:p>
            <a:pPr lvl="1"/>
            <a:r>
              <a:rPr lang="tr-TR" sz="1800" dirty="0"/>
              <a:t>Solunum bölümü-kılcal damarlarla gaz alışverişi içinde olan ince duvarlar: Bunlar solunum bronşçukları, hava kesecik kanalları, hava kesecikleri girişi (atria) ve hava kesecikleridir. </a:t>
            </a:r>
          </a:p>
          <a:p>
            <a:endParaRPr lang="tr-TR" dirty="0"/>
          </a:p>
        </p:txBody>
      </p:sp>
    </p:spTree>
    <p:extLst>
      <p:ext uri="{BB962C8B-B14F-4D97-AF65-F5344CB8AC3E}">
        <p14:creationId xmlns:p14="http://schemas.microsoft.com/office/powerpoint/2010/main" val="174328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Burundan </a:t>
            </a:r>
            <a:r>
              <a:rPr lang="tr-TR" dirty="0"/>
              <a:t>kılcal damarlara havanın izlediği yol </a:t>
            </a:r>
          </a:p>
        </p:txBody>
      </p:sp>
      <p:sp>
        <p:nvSpPr>
          <p:cNvPr id="3" name="Content Placeholder 2"/>
          <p:cNvSpPr>
            <a:spLocks noGrp="1"/>
          </p:cNvSpPr>
          <p:nvPr>
            <p:ph idx="1"/>
          </p:nvPr>
        </p:nvSpPr>
        <p:spPr/>
        <p:txBody>
          <a:bodyPr>
            <a:normAutofit/>
          </a:bodyPr>
          <a:lstStyle/>
          <a:p>
            <a:r>
              <a:rPr lang="tr-TR" dirty="0" smtClean="0"/>
              <a:t>Burun ( Dış ortamdan giriş)</a:t>
            </a:r>
          </a:p>
          <a:p>
            <a:r>
              <a:rPr lang="tr-TR" dirty="0" smtClean="0"/>
              <a:t>Burun boşlukları ve sinüsleri</a:t>
            </a:r>
          </a:p>
          <a:p>
            <a:r>
              <a:rPr lang="tr-TR" dirty="0" smtClean="0"/>
              <a:t>Yutak </a:t>
            </a:r>
          </a:p>
          <a:p>
            <a:r>
              <a:rPr lang="tr-TR" dirty="0" smtClean="0"/>
              <a:t>Gırtlak </a:t>
            </a:r>
          </a:p>
          <a:p>
            <a:r>
              <a:rPr lang="tr-TR" dirty="0" smtClean="0"/>
              <a:t>Soluk borusu</a:t>
            </a:r>
          </a:p>
          <a:p>
            <a:r>
              <a:rPr lang="tr-TR" dirty="0" smtClean="0"/>
              <a:t>Bronşlar </a:t>
            </a:r>
          </a:p>
          <a:p>
            <a:r>
              <a:rPr lang="tr-TR" dirty="0" smtClean="0"/>
              <a:t>Bronşcuklar </a:t>
            </a:r>
          </a:p>
          <a:p>
            <a:r>
              <a:rPr lang="tr-TR" dirty="0" smtClean="0"/>
              <a:t>Hava kesecikleri </a:t>
            </a:r>
          </a:p>
          <a:p>
            <a:r>
              <a:rPr lang="tr-TR" dirty="0" smtClean="0"/>
              <a:t>Akciğer kılcal damarları (Kan dolaşımına giriş) </a:t>
            </a:r>
            <a:endParaRPr lang="tr-TR" dirty="0"/>
          </a:p>
        </p:txBody>
      </p:sp>
    </p:spTree>
    <p:extLst>
      <p:ext uri="{BB962C8B-B14F-4D97-AF65-F5344CB8AC3E}">
        <p14:creationId xmlns:p14="http://schemas.microsoft.com/office/powerpoint/2010/main" val="311489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Solunum Sistemi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8801"/>
            <a:ext cx="5120368" cy="48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88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Akciğerler </a:t>
            </a:r>
            <a:endParaRPr lang="tr-TR" dirty="0"/>
          </a:p>
        </p:txBody>
      </p:sp>
      <p:sp>
        <p:nvSpPr>
          <p:cNvPr id="3" name="Content Placeholder 2"/>
          <p:cNvSpPr>
            <a:spLocks noGrp="1"/>
          </p:cNvSpPr>
          <p:nvPr>
            <p:ph idx="1"/>
          </p:nvPr>
        </p:nvSpPr>
        <p:spPr/>
        <p:txBody>
          <a:bodyPr/>
          <a:lstStyle/>
          <a:p>
            <a:r>
              <a:rPr lang="tr-TR" dirty="0"/>
              <a:t>Koni biçimli, süngersi hava keseciklerini barındıran iki organdır. </a:t>
            </a:r>
            <a:endParaRPr lang="tr-TR" dirty="0" smtClean="0"/>
          </a:p>
          <a:p>
            <a:r>
              <a:rPr lang="tr-TR" dirty="0" smtClean="0"/>
              <a:t>Çatlaklarla </a:t>
            </a:r>
            <a:r>
              <a:rPr lang="tr-TR" dirty="0"/>
              <a:t>birbirinden ayrılan üç lob sağ akciğeri, iki lob ise sol akciğeri oluşturur. </a:t>
            </a:r>
            <a:endParaRPr lang="tr-TR" dirty="0" smtClean="0"/>
          </a:p>
          <a:p>
            <a:r>
              <a:rPr lang="tr-TR" dirty="0" smtClean="0"/>
              <a:t>Sağ </a:t>
            </a:r>
            <a:r>
              <a:rPr lang="tr-TR" dirty="0"/>
              <a:t>akciğerden biraz daha küçük olan sol akciğerde kalp için de bir bölüm ayrılmıştır. </a:t>
            </a:r>
            <a:endParaRPr lang="tr-TR" dirty="0" smtClean="0"/>
          </a:p>
          <a:p>
            <a:r>
              <a:rPr lang="tr-TR" dirty="0" smtClean="0"/>
              <a:t>Solunuma </a:t>
            </a:r>
            <a:r>
              <a:rPr lang="tr-TR" dirty="0"/>
              <a:t>ait lemfatiker, kan damarları ve bronşlar gibi yapıların girip çıktığı göbek daha altta yer alır. Her iki akciğer de solunum borusunun göğüs zarı boşlukları boyunca uzanır </a:t>
            </a:r>
          </a:p>
        </p:txBody>
      </p:sp>
    </p:spTree>
    <p:extLst>
      <p:ext uri="{BB962C8B-B14F-4D97-AF65-F5344CB8AC3E}">
        <p14:creationId xmlns:p14="http://schemas.microsoft.com/office/powerpoint/2010/main" val="982965794"/>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6C1DC61D985D40B01048F163D2C600" ma:contentTypeVersion="" ma:contentTypeDescription="Create a new document." ma:contentTypeScope="" ma:versionID="6ca394f80d3a99a7a092595184e3b070">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624F01-64DC-4AF3-9CE3-649DE98D3188}"/>
</file>

<file path=customXml/itemProps2.xml><?xml version="1.0" encoding="utf-8"?>
<ds:datastoreItem xmlns:ds="http://schemas.openxmlformats.org/officeDocument/2006/customXml" ds:itemID="{7086A243-72FA-4583-AE92-D56C05455EF8}"/>
</file>

<file path=customXml/itemProps3.xml><?xml version="1.0" encoding="utf-8"?>
<ds:datastoreItem xmlns:ds="http://schemas.openxmlformats.org/officeDocument/2006/customXml" ds:itemID="{2B8DD3F2-58C4-48DE-A1F2-37D552D39F1C}"/>
</file>

<file path=docProps/app.xml><?xml version="1.0" encoding="utf-8"?>
<Properties xmlns="http://schemas.openxmlformats.org/officeDocument/2006/extended-properties" xmlns:vt="http://schemas.openxmlformats.org/officeDocument/2006/docPropsVTypes">
  <Template>Winter</Template>
  <TotalTime>94</TotalTime>
  <Words>1796</Words>
  <Application>Microsoft Office PowerPoint</Application>
  <PresentationFormat>On-screen Show (4:3)</PresentationFormat>
  <Paragraphs>181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Winter</vt:lpstr>
      <vt:lpstr>Solunum Ölçüm Cihazları</vt:lpstr>
      <vt:lpstr>SOLUNUM SİSTEMİ VE CİHAZLARI </vt:lpstr>
      <vt:lpstr>SOLUNUM SİSTEMİ VE CİHAZLARI </vt:lpstr>
      <vt:lpstr>SOLUNUM SİSTEMİ VE CİHAZLARI </vt:lpstr>
      <vt:lpstr>Solunum Sistemi Özellikleri </vt:lpstr>
      <vt:lpstr>Solunum Sistemi Özellikleri </vt:lpstr>
      <vt:lpstr>Burundan kılcal damarlara havanın izlediği yol </vt:lpstr>
      <vt:lpstr>Solunum Sistemi</vt:lpstr>
      <vt:lpstr>Akciğerler </vt:lpstr>
      <vt:lpstr>Akciğerler</vt:lpstr>
      <vt:lpstr>Akciğerler </vt:lpstr>
      <vt:lpstr>Akciğerler</vt:lpstr>
      <vt:lpstr>Akciğerler</vt:lpstr>
      <vt:lpstr>Akciğerler</vt:lpstr>
      <vt:lpstr>Akciğerler</vt:lpstr>
      <vt:lpstr>Solunum Mekaniği</vt:lpstr>
      <vt:lpstr>Solunum Mekaniği </vt:lpstr>
      <vt:lpstr>Solunum Mekaniği</vt:lpstr>
      <vt:lpstr>Solunum Mekaniği</vt:lpstr>
      <vt:lpstr>PowerPoint Presentation</vt:lpstr>
      <vt:lpstr>Akciğer Hacim ve Kapasiteleri </vt:lpstr>
      <vt:lpstr>Akciğer Hacim ve Kapasiteleri </vt:lpstr>
      <vt:lpstr>Akciğer Hacim ve Kapasiteleri </vt:lpstr>
      <vt:lpstr>Akciğer Hacim ve Kapasiteleri </vt:lpstr>
      <vt:lpstr>Akciğer Hacim ve Kapasiteleri </vt:lpstr>
      <vt:lpstr>Akciğer Hacim ve Kapasiteleri </vt:lpstr>
      <vt:lpstr>Akciğer Hacim ve Kapasiteleri </vt:lpstr>
      <vt:lpstr>Akciğer Hacim ve Kapasiteleri </vt:lpstr>
      <vt:lpstr>Akciğer Hacim ve Kapasiteleri </vt:lpstr>
      <vt:lpstr>Akciğer Hacim ve Kapasiteleri </vt:lpstr>
      <vt:lpstr>Dengesiz ve Hastalıklı Durumlar </vt:lpstr>
      <vt:lpstr>Dengesiz ve Hastalıklı Durumlar </vt:lpstr>
      <vt:lpstr>Dengesiz ve Hastalıklı Durumlar </vt:lpstr>
      <vt:lpstr>Dengesiz ve Hastalıklı Durumlar </vt:lpstr>
      <vt:lpstr>Dengesiz ve Hastalıklı Durumlar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Solunum Ölçüm Cihazları</dc:title>
  <dc:creator>staf</dc:creator>
  <cp:lastModifiedBy>staf</cp:lastModifiedBy>
  <cp:revision>12</cp:revision>
  <dcterms:created xsi:type="dcterms:W3CDTF">2014-03-05T15:27:35Z</dcterms:created>
  <dcterms:modified xsi:type="dcterms:W3CDTF">2014-03-10T13:54:14Z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0x0101008A6C1DC61D985D40B01048F163D2C600</vt:lpwstr>
  </property>
</Properties>
</file>