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2" r:id="rId30"/>
    <p:sldId id="293" r:id="rId31"/>
    <p:sldId id="284" r:id="rId32"/>
    <p:sldId id="285" r:id="rId33"/>
    <p:sldId id="286" r:id="rId34"/>
    <p:sldId id="287" r:id="rId35"/>
    <p:sldId id="288" r:id="rId36"/>
    <p:sldId id="294" r:id="rId37"/>
    <p:sldId id="289" r:id="rId38"/>
    <p:sldId id="290" r:id="rId39"/>
    <p:sldId id="291" r:id="rId40"/>
    <p:sldId id="29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58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CE7B7-94A9-48F5-947E-D483710DB856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5820D-29E6-4701-A05C-2D37FB77CB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9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002F-5994-4F75-8F49-F18F966C4AB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0DC5-D0AF-435E-B643-DEA5ADF2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9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002F-5994-4F75-8F49-F18F966C4AB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0DC5-D0AF-435E-B643-DEA5ADF2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51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002F-5994-4F75-8F49-F18F966C4AB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0DC5-D0AF-435E-B643-DEA5ADF2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49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6400" y="533401"/>
            <a:ext cx="11785600" cy="56435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22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002F-5994-4F75-8F49-F18F966C4AB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0DC5-D0AF-435E-B643-DEA5ADF2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4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002F-5994-4F75-8F49-F18F966C4AB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0DC5-D0AF-435E-B643-DEA5ADF2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002F-5994-4F75-8F49-F18F966C4AB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0DC5-D0AF-435E-B643-DEA5ADF2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68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002F-5994-4F75-8F49-F18F966C4AB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0DC5-D0AF-435E-B643-DEA5ADF2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42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002F-5994-4F75-8F49-F18F966C4AB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0DC5-D0AF-435E-B643-DEA5ADF2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7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002F-5994-4F75-8F49-F18F966C4AB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0DC5-D0AF-435E-B643-DEA5ADF2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3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002F-5994-4F75-8F49-F18F966C4AB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0DC5-D0AF-435E-B643-DEA5ADF2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7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002F-5994-4F75-8F49-F18F966C4AB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0DC5-D0AF-435E-B643-DEA5ADF2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88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1002F-5994-4F75-8F49-F18F966C4ABD}" type="datetimeFigureOut">
              <a:rPr lang="en-US" smtClean="0"/>
              <a:t>8/31/2022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F0DC5-D0AF-435E-B643-DEA5ADF2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40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7" Type="http://schemas.openxmlformats.org/officeDocument/2006/relationships/image" Target="../media/image127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11" Type="http://schemas.openxmlformats.org/officeDocument/2006/relationships/image" Target="../media/image142.png"/><Relationship Id="rId5" Type="http://schemas.openxmlformats.org/officeDocument/2006/relationships/image" Target="../media/image136.png"/><Relationship Id="rId10" Type="http://schemas.openxmlformats.org/officeDocument/2006/relationships/image" Target="../media/image141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9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10" Type="http://schemas.openxmlformats.org/officeDocument/2006/relationships/image" Target="../media/image152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2.png"/><Relationship Id="rId7" Type="http://schemas.openxmlformats.org/officeDocument/2006/relationships/image" Target="../media/image166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5.png"/><Relationship Id="rId11" Type="http://schemas.openxmlformats.org/officeDocument/2006/relationships/image" Target="../media/image170.png"/><Relationship Id="rId5" Type="http://schemas.openxmlformats.org/officeDocument/2006/relationships/image" Target="../media/image164.png"/><Relationship Id="rId10" Type="http://schemas.openxmlformats.org/officeDocument/2006/relationships/image" Target="../media/image169.png"/><Relationship Id="rId4" Type="http://schemas.openxmlformats.org/officeDocument/2006/relationships/image" Target="../media/image163.png"/><Relationship Id="rId9" Type="http://schemas.openxmlformats.org/officeDocument/2006/relationships/image" Target="../media/image1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Sinusoidal Steady</a:t>
            </a:r>
            <a:r>
              <a:rPr lang="tr-TR" dirty="0" smtClean="0"/>
              <a:t> </a:t>
            </a:r>
            <a:r>
              <a:rPr lang="en-US" dirty="0" smtClean="0"/>
              <a:t>State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Chapter #10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79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093" y="166899"/>
            <a:ext cx="7661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2.2 </a:t>
            </a:r>
            <a:r>
              <a:rPr lang="tr-TR" sz="3600" b="1" dirty="0" smtClean="0">
                <a:solidFill>
                  <a:srgbClr val="FF0000"/>
                </a:solidFill>
              </a:rPr>
              <a:t>Mesh Analysis in AC Circuits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987" y="1548365"/>
            <a:ext cx="6968411" cy="438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093" y="1464100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093" y="4640301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510" y="2028596"/>
            <a:ext cx="5009882" cy="28733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441" y="5358216"/>
            <a:ext cx="7309070" cy="11594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3392" y="5381051"/>
            <a:ext cx="2281640" cy="7290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3860" y="4803821"/>
            <a:ext cx="6961250" cy="89868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581105" y="1987320"/>
            <a:ext cx="18931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902" y="742850"/>
            <a:ext cx="11908087" cy="61990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2465500" y="5381051"/>
            <a:ext cx="1308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4401" y="5881971"/>
            <a:ext cx="1308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923149" y="6118510"/>
            <a:ext cx="1308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5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596" y="193183"/>
            <a:ext cx="5648058" cy="2294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21" y="798490"/>
            <a:ext cx="7382344" cy="4092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706" y="5203065"/>
            <a:ext cx="4367975" cy="110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7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227" y="279774"/>
            <a:ext cx="3580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10.3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057" y="749291"/>
            <a:ext cx="6780725" cy="695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962" y="1777284"/>
            <a:ext cx="4782246" cy="33087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31" y="5364912"/>
            <a:ext cx="3754008" cy="89314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632925" y="1498453"/>
            <a:ext cx="1308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153410" y="1483256"/>
            <a:ext cx="1308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806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096" y="0"/>
            <a:ext cx="9155070" cy="610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0760" y="0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760" y="1188763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03" y="1711983"/>
            <a:ext cx="5814986" cy="8917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51" y="3126997"/>
            <a:ext cx="6701480" cy="2934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019" y="4105490"/>
            <a:ext cx="6959981" cy="977051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357611" y="4594015"/>
            <a:ext cx="217653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8792" y="2131185"/>
            <a:ext cx="409608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7611" y="5082542"/>
            <a:ext cx="6401836" cy="4892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7462" y="5625247"/>
            <a:ext cx="1762134" cy="5873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892265" y="545587"/>
            <a:ext cx="399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0070C0"/>
                </a:solidFill>
              </a:rPr>
              <a:t>A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9291510" y="582262"/>
            <a:ext cx="1308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19291" y="610338"/>
            <a:ext cx="130801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1334" y="586116"/>
            <a:ext cx="5654410" cy="357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330" y="236776"/>
            <a:ext cx="10881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000" dirty="0" smtClean="0"/>
              <a:t>By substituting                        and                                          we will have two unknown and two  equation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482" y="236776"/>
            <a:ext cx="1115544" cy="454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732" y="236776"/>
            <a:ext cx="1968401" cy="507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53" y="754208"/>
            <a:ext cx="5140553" cy="12182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86" y="1841679"/>
            <a:ext cx="10515321" cy="37598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553" y="5402173"/>
            <a:ext cx="684386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3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38" y="856134"/>
            <a:ext cx="9297036" cy="7387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1590" y="281554"/>
            <a:ext cx="3825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10.4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 descr="ale63317_10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23" y="1594879"/>
            <a:ext cx="5508938" cy="3704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63" y="4971016"/>
            <a:ext cx="1200150" cy="6572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7585" y="5475399"/>
            <a:ext cx="234315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8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092" y="347730"/>
            <a:ext cx="750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2.3 </a:t>
            </a:r>
            <a:r>
              <a:rPr lang="tr-TR" sz="3600" b="1" dirty="0" smtClean="0">
                <a:solidFill>
                  <a:srgbClr val="FF0000"/>
                </a:solidFill>
              </a:rPr>
              <a:t>Superposition Theorem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4" name="Text Box 304"/>
          <p:cNvSpPr txBox="1">
            <a:spLocks noChangeArrowheads="1"/>
          </p:cNvSpPr>
          <p:nvPr/>
        </p:nvSpPr>
        <p:spPr bwMode="auto">
          <a:xfrm>
            <a:off x="309092" y="1071473"/>
            <a:ext cx="11320531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altLang="en-US" sz="2000" b="1" dirty="0">
                <a:solidFill>
                  <a:srgbClr val="0000FF"/>
                </a:solidFill>
              </a:rPr>
              <a:t> </a:t>
            </a:r>
            <a:r>
              <a:rPr lang="en-US" altLang="en-US" sz="2000" b="1" dirty="0"/>
              <a:t>Superposition Theorem applies to AC circuits as well.</a:t>
            </a:r>
          </a:p>
          <a:p>
            <a:pPr algn="just">
              <a:spcBef>
                <a:spcPct val="5000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 </a:t>
            </a:r>
            <a:r>
              <a:rPr lang="en-US" altLang="en-US" sz="2000" b="1" dirty="0"/>
              <a:t>For sources having </a:t>
            </a:r>
            <a:r>
              <a:rPr lang="en-US" altLang="en-US" sz="2000" b="1" i="1" u="sng" dirty="0">
                <a:solidFill>
                  <a:srgbClr val="0070C0"/>
                </a:solidFill>
              </a:rPr>
              <a:t>different frequencies,</a:t>
            </a:r>
            <a:r>
              <a:rPr lang="en-US" altLang="en-US" sz="2000" b="1" dirty="0"/>
              <a:t> the total response must be obtained </a:t>
            </a:r>
            <a:r>
              <a:rPr lang="en-US" altLang="en-US" sz="2000" b="1" dirty="0">
                <a:solidFill>
                  <a:srgbClr val="FF0000"/>
                </a:solidFill>
              </a:rPr>
              <a:t>by adding individual responses in time domain.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835" y="3275136"/>
            <a:ext cx="5900534" cy="3276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002" y="2307761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835" y="2389339"/>
            <a:ext cx="7947374" cy="66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72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213" y="186653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3" y="2025011"/>
            <a:ext cx="4509819" cy="3113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257" y="2153799"/>
            <a:ext cx="4573858" cy="3113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766" y="5138669"/>
            <a:ext cx="9116517" cy="1055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8814" y="186653"/>
            <a:ext cx="4348599" cy="24148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V="1">
            <a:off x="8237413" y="2459865"/>
            <a:ext cx="0" cy="14166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9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58" y="857864"/>
            <a:ext cx="4252148" cy="29357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00" y="283335"/>
            <a:ext cx="4123265" cy="3840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511" y="2523393"/>
            <a:ext cx="8145668" cy="9172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6639" y="3984067"/>
            <a:ext cx="6480304" cy="24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5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70" y="334851"/>
            <a:ext cx="4054910" cy="6562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76" y="991137"/>
            <a:ext cx="5025434" cy="29151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778" y="334851"/>
            <a:ext cx="6374559" cy="3031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89" y="4152459"/>
            <a:ext cx="4600007" cy="556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6676" y="4708802"/>
            <a:ext cx="5626992" cy="11230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70" y="5959886"/>
            <a:ext cx="5352180" cy="624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6093" y="4003578"/>
            <a:ext cx="3949927" cy="9628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93668" y="5224080"/>
            <a:ext cx="6452784" cy="98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7662" y="949385"/>
            <a:ext cx="7693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 panose="02060603020205020403"/>
              </a:rPr>
              <a:t>After completing this chapter, you will</a:t>
            </a:r>
            <a:r>
              <a:rPr kumimoji="0" lang="tr-T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Rockwell" panose="02060603020205020403"/>
              </a:rPr>
              <a:t> learn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616299" y="1632396"/>
            <a:ext cx="8458200" cy="3541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None/>
            </a:pPr>
            <a:endParaRPr lang="en-US" alt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altLang="en-US" b="1" dirty="0" smtClean="0"/>
              <a:t> </a:t>
            </a:r>
            <a:r>
              <a:rPr lang="en-US" altLang="en-US" b="1" dirty="0" smtClean="0"/>
              <a:t>Basic Approach</a:t>
            </a:r>
            <a:r>
              <a:rPr lang="tr-TR" altLang="en-US" b="1" dirty="0" smtClean="0"/>
              <a:t> to </a:t>
            </a:r>
            <a:r>
              <a:rPr lang="tr-TR" altLang="en-US" b="1" dirty="0" smtClean="0">
                <a:solidFill>
                  <a:srgbClr val="FF0000"/>
                </a:solidFill>
              </a:rPr>
              <a:t>ac circuit analysis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en-US" b="1" dirty="0" smtClean="0"/>
              <a:t> </a:t>
            </a:r>
            <a:r>
              <a:rPr lang="en-US" altLang="en-US" b="1" dirty="0" smtClean="0"/>
              <a:t>Nodal Analysis</a:t>
            </a:r>
            <a:r>
              <a:rPr lang="tr-TR" altLang="en-US" b="1" dirty="0" smtClean="0"/>
              <a:t> in </a:t>
            </a:r>
            <a:r>
              <a:rPr lang="tr-TR" altLang="en-US" b="1" dirty="0" smtClean="0">
                <a:solidFill>
                  <a:srgbClr val="FF0000"/>
                </a:solidFill>
              </a:rPr>
              <a:t>ac circuits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en-US" b="1" dirty="0" smtClean="0"/>
              <a:t> </a:t>
            </a:r>
            <a:r>
              <a:rPr lang="en-US" altLang="en-US" b="1" dirty="0" smtClean="0"/>
              <a:t>Mesh Analysis</a:t>
            </a:r>
            <a:r>
              <a:rPr lang="tr-TR" altLang="en-US" b="1" dirty="0" smtClean="0"/>
              <a:t> in </a:t>
            </a:r>
            <a:r>
              <a:rPr lang="tr-TR" altLang="en-US" b="1" dirty="0" smtClean="0">
                <a:solidFill>
                  <a:srgbClr val="FF0000"/>
                </a:solidFill>
              </a:rPr>
              <a:t>ac circuits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en-US" b="1" dirty="0" smtClean="0"/>
              <a:t> </a:t>
            </a:r>
            <a:r>
              <a:rPr lang="en-US" altLang="en-US" b="1" dirty="0" smtClean="0"/>
              <a:t>Superposition Theorem</a:t>
            </a:r>
            <a:r>
              <a:rPr lang="tr-TR" altLang="en-US" b="1" dirty="0" smtClean="0"/>
              <a:t> in </a:t>
            </a:r>
            <a:r>
              <a:rPr lang="tr-TR" altLang="en-US" b="1" dirty="0" smtClean="0">
                <a:solidFill>
                  <a:srgbClr val="FF0000"/>
                </a:solidFill>
              </a:rPr>
              <a:t>ac circuits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en-US" b="1" dirty="0" smtClean="0"/>
              <a:t> </a:t>
            </a:r>
            <a:r>
              <a:rPr lang="en-US" altLang="en-US" b="1" dirty="0" smtClean="0"/>
              <a:t>Source Transformation</a:t>
            </a:r>
            <a:r>
              <a:rPr lang="tr-TR" altLang="en-US" b="1" dirty="0" smtClean="0"/>
              <a:t> in </a:t>
            </a:r>
            <a:r>
              <a:rPr lang="tr-TR" altLang="en-US" b="1" dirty="0" smtClean="0">
                <a:solidFill>
                  <a:srgbClr val="FF0000"/>
                </a:solidFill>
              </a:rPr>
              <a:t>ac circuits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tr-TR" altLang="en-US" b="1" dirty="0" smtClean="0"/>
              <a:t> </a:t>
            </a:r>
            <a:r>
              <a:rPr lang="en-US" altLang="en-US" b="1" dirty="0" err="1" smtClean="0"/>
              <a:t>Thevenin</a:t>
            </a:r>
            <a:r>
              <a:rPr lang="en-US" altLang="en-US" b="1" dirty="0" smtClean="0"/>
              <a:t> and Norton Equivalent Circuits</a:t>
            </a:r>
            <a:r>
              <a:rPr lang="tr-TR" altLang="en-US" b="1" dirty="0" smtClean="0"/>
              <a:t> in </a:t>
            </a:r>
            <a:r>
              <a:rPr lang="tr-TR" altLang="en-US" b="1" dirty="0" smtClean="0">
                <a:solidFill>
                  <a:srgbClr val="FF0000"/>
                </a:solidFill>
              </a:rPr>
              <a:t>ac circuits</a:t>
            </a:r>
            <a:endParaRPr lang="en-US" altLang="en-US" b="1" dirty="0" smtClean="0">
              <a:solidFill>
                <a:srgbClr val="FF0000"/>
              </a:solidFill>
            </a:endParaRPr>
          </a:p>
          <a:p>
            <a:pPr marL="609600" indent="-609600">
              <a:buFontTx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65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590" y="281554"/>
            <a:ext cx="3877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10.5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294" y="1315227"/>
            <a:ext cx="7559496" cy="611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5149" y="2034862"/>
            <a:ext cx="5186307" cy="3600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52" y="5000708"/>
            <a:ext cx="4223197" cy="104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3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99" y="283335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7730" y="3017563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029" y="283335"/>
            <a:ext cx="6929426" cy="8159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947" y="862808"/>
            <a:ext cx="7600566" cy="2416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361" y="4329705"/>
            <a:ext cx="11874639" cy="2255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4153" y="3540783"/>
            <a:ext cx="4010064" cy="837545"/>
          </a:xfrm>
          <a:prstGeom prst="rect">
            <a:avLst/>
          </a:prstGeom>
        </p:spPr>
      </p:pic>
      <p:sp>
        <p:nvSpPr>
          <p:cNvPr id="8" name="Smiley Face 7"/>
          <p:cNvSpPr/>
          <p:nvPr/>
        </p:nvSpPr>
        <p:spPr>
          <a:xfrm>
            <a:off x="10232264" y="732571"/>
            <a:ext cx="734096" cy="733457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29419" y="3744929"/>
            <a:ext cx="2743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Where are the inductor and capacitor?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49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929" y="193183"/>
            <a:ext cx="6465193" cy="19962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40913" y="740065"/>
            <a:ext cx="1197735" cy="128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13" y="1559752"/>
            <a:ext cx="1553151" cy="629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913" y="2189407"/>
            <a:ext cx="5804922" cy="100455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40913" y="2119513"/>
            <a:ext cx="1197735" cy="128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063" y="2649531"/>
            <a:ext cx="4385812" cy="210920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535066" y="291887"/>
            <a:ext cx="3070786" cy="1911808"/>
            <a:chOff x="6522187" y="128489"/>
            <a:chExt cx="3070786" cy="191180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22187" y="128489"/>
              <a:ext cx="2468963" cy="191180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33271" y="874621"/>
              <a:ext cx="559702" cy="633347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913" y="2996216"/>
            <a:ext cx="6534150" cy="12502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391" y="4582898"/>
            <a:ext cx="8140292" cy="1429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790" y="592428"/>
            <a:ext cx="5168105" cy="2211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393" y="395421"/>
            <a:ext cx="2079411" cy="862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50" y="984361"/>
            <a:ext cx="6225940" cy="1011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50" y="4052384"/>
            <a:ext cx="6785089" cy="858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393" y="5084667"/>
            <a:ext cx="10342955" cy="1251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850" y="2057701"/>
            <a:ext cx="6358208" cy="9969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393" y="2993941"/>
            <a:ext cx="57531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0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74" y="158431"/>
            <a:ext cx="405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10.6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87" y="865211"/>
            <a:ext cx="9363075" cy="733425"/>
          </a:xfrm>
          <a:prstGeom prst="rect">
            <a:avLst/>
          </a:prstGeom>
        </p:spPr>
      </p:pic>
      <p:pic>
        <p:nvPicPr>
          <p:cNvPr id="7" name="Picture 13" descr="ale63317_10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824" y="2043806"/>
            <a:ext cx="7454722" cy="206625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248" y="5031145"/>
            <a:ext cx="1227634" cy="596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797" y="5056568"/>
            <a:ext cx="69627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092" y="347730"/>
            <a:ext cx="7508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2.3  </a:t>
            </a:r>
            <a:r>
              <a:rPr lang="tr-TR" sz="3600" b="1" dirty="0" smtClean="0">
                <a:solidFill>
                  <a:srgbClr val="FF0000"/>
                </a:solidFill>
              </a:rPr>
              <a:t>Source Transformation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1597539" y="2472318"/>
            <a:ext cx="8524875" cy="3741738"/>
            <a:chOff x="185" y="1031"/>
            <a:chExt cx="5370" cy="2357"/>
          </a:xfrm>
        </p:grpSpPr>
        <p:sp>
          <p:nvSpPr>
            <p:cNvPr id="6" name="Freeform 3"/>
            <p:cNvSpPr>
              <a:spLocks noEditPoints="1"/>
            </p:cNvSpPr>
            <p:nvPr/>
          </p:nvSpPr>
          <p:spPr bwMode="auto">
            <a:xfrm>
              <a:off x="2243" y="1436"/>
              <a:ext cx="109" cy="103"/>
            </a:xfrm>
            <a:custGeom>
              <a:avLst/>
              <a:gdLst>
                <a:gd name="T0" fmla="*/ 103 w 109"/>
                <a:gd name="T1" fmla="*/ 77 h 103"/>
                <a:gd name="T2" fmla="*/ 96 w 109"/>
                <a:gd name="T3" fmla="*/ 83 h 103"/>
                <a:gd name="T4" fmla="*/ 90 w 109"/>
                <a:gd name="T5" fmla="*/ 90 h 103"/>
                <a:gd name="T6" fmla="*/ 84 w 109"/>
                <a:gd name="T7" fmla="*/ 90 h 103"/>
                <a:gd name="T8" fmla="*/ 84 w 109"/>
                <a:gd name="T9" fmla="*/ 90 h 103"/>
                <a:gd name="T10" fmla="*/ 84 w 109"/>
                <a:gd name="T11" fmla="*/ 83 h 103"/>
                <a:gd name="T12" fmla="*/ 90 w 109"/>
                <a:gd name="T13" fmla="*/ 77 h 103"/>
                <a:gd name="T14" fmla="*/ 96 w 109"/>
                <a:gd name="T15" fmla="*/ 45 h 103"/>
                <a:gd name="T16" fmla="*/ 103 w 109"/>
                <a:gd name="T17" fmla="*/ 19 h 103"/>
                <a:gd name="T18" fmla="*/ 103 w 109"/>
                <a:gd name="T19" fmla="*/ 6 h 103"/>
                <a:gd name="T20" fmla="*/ 103 w 109"/>
                <a:gd name="T21" fmla="*/ 0 h 103"/>
                <a:gd name="T22" fmla="*/ 103 w 109"/>
                <a:gd name="T23" fmla="*/ 0 h 103"/>
                <a:gd name="T24" fmla="*/ 90 w 109"/>
                <a:gd name="T25" fmla="*/ 6 h 103"/>
                <a:gd name="T26" fmla="*/ 90 w 109"/>
                <a:gd name="T27" fmla="*/ 6 h 103"/>
                <a:gd name="T28" fmla="*/ 90 w 109"/>
                <a:gd name="T29" fmla="*/ 13 h 103"/>
                <a:gd name="T30" fmla="*/ 84 w 109"/>
                <a:gd name="T31" fmla="*/ 13 h 103"/>
                <a:gd name="T32" fmla="*/ 77 w 109"/>
                <a:gd name="T33" fmla="*/ 6 h 103"/>
                <a:gd name="T34" fmla="*/ 71 w 109"/>
                <a:gd name="T35" fmla="*/ 0 h 103"/>
                <a:gd name="T36" fmla="*/ 45 w 109"/>
                <a:gd name="T37" fmla="*/ 6 h 103"/>
                <a:gd name="T38" fmla="*/ 26 w 109"/>
                <a:gd name="T39" fmla="*/ 26 h 103"/>
                <a:gd name="T40" fmla="*/ 6 w 109"/>
                <a:gd name="T41" fmla="*/ 51 h 103"/>
                <a:gd name="T42" fmla="*/ 0 w 109"/>
                <a:gd name="T43" fmla="*/ 77 h 103"/>
                <a:gd name="T44" fmla="*/ 6 w 109"/>
                <a:gd name="T45" fmla="*/ 90 h 103"/>
                <a:gd name="T46" fmla="*/ 13 w 109"/>
                <a:gd name="T47" fmla="*/ 103 h 103"/>
                <a:gd name="T48" fmla="*/ 26 w 109"/>
                <a:gd name="T49" fmla="*/ 103 h 103"/>
                <a:gd name="T50" fmla="*/ 45 w 109"/>
                <a:gd name="T51" fmla="*/ 96 h 103"/>
                <a:gd name="T52" fmla="*/ 58 w 109"/>
                <a:gd name="T53" fmla="*/ 90 h 103"/>
                <a:gd name="T54" fmla="*/ 71 w 109"/>
                <a:gd name="T55" fmla="*/ 70 h 103"/>
                <a:gd name="T56" fmla="*/ 71 w 109"/>
                <a:gd name="T57" fmla="*/ 70 h 103"/>
                <a:gd name="T58" fmla="*/ 71 w 109"/>
                <a:gd name="T59" fmla="*/ 83 h 103"/>
                <a:gd name="T60" fmla="*/ 64 w 109"/>
                <a:gd name="T61" fmla="*/ 90 h 103"/>
                <a:gd name="T62" fmla="*/ 64 w 109"/>
                <a:gd name="T63" fmla="*/ 96 h 103"/>
                <a:gd name="T64" fmla="*/ 77 w 109"/>
                <a:gd name="T65" fmla="*/ 103 h 103"/>
                <a:gd name="T66" fmla="*/ 90 w 109"/>
                <a:gd name="T67" fmla="*/ 96 h 103"/>
                <a:gd name="T68" fmla="*/ 109 w 109"/>
                <a:gd name="T69" fmla="*/ 77 h 103"/>
                <a:gd name="T70" fmla="*/ 103 w 109"/>
                <a:gd name="T71" fmla="*/ 77 h 103"/>
                <a:gd name="T72" fmla="*/ 19 w 109"/>
                <a:gd name="T73" fmla="*/ 77 h 103"/>
                <a:gd name="T74" fmla="*/ 26 w 109"/>
                <a:gd name="T75" fmla="*/ 58 h 103"/>
                <a:gd name="T76" fmla="*/ 39 w 109"/>
                <a:gd name="T77" fmla="*/ 32 h 103"/>
                <a:gd name="T78" fmla="*/ 51 w 109"/>
                <a:gd name="T79" fmla="*/ 13 h 103"/>
                <a:gd name="T80" fmla="*/ 71 w 109"/>
                <a:gd name="T81" fmla="*/ 6 h 103"/>
                <a:gd name="T82" fmla="*/ 77 w 109"/>
                <a:gd name="T83" fmla="*/ 13 h 103"/>
                <a:gd name="T84" fmla="*/ 84 w 109"/>
                <a:gd name="T85" fmla="*/ 19 h 103"/>
                <a:gd name="T86" fmla="*/ 77 w 109"/>
                <a:gd name="T87" fmla="*/ 38 h 103"/>
                <a:gd name="T88" fmla="*/ 71 w 109"/>
                <a:gd name="T89" fmla="*/ 64 h 103"/>
                <a:gd name="T90" fmla="*/ 51 w 109"/>
                <a:gd name="T91" fmla="*/ 83 h 103"/>
                <a:gd name="T92" fmla="*/ 39 w 109"/>
                <a:gd name="T93" fmla="*/ 90 h 103"/>
                <a:gd name="T94" fmla="*/ 26 w 109"/>
                <a:gd name="T95" fmla="*/ 90 h 103"/>
                <a:gd name="T96" fmla="*/ 19 w 109"/>
                <a:gd name="T97" fmla="*/ 77 h 103"/>
                <a:gd name="T98" fmla="*/ 19 w 109"/>
                <a:gd name="T99" fmla="*/ 7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9" h="103">
                  <a:moveTo>
                    <a:pt x="103" y="77"/>
                  </a:moveTo>
                  <a:lnTo>
                    <a:pt x="96" y="83"/>
                  </a:lnTo>
                  <a:lnTo>
                    <a:pt x="90" y="90"/>
                  </a:lnTo>
                  <a:lnTo>
                    <a:pt x="84" y="90"/>
                  </a:lnTo>
                  <a:lnTo>
                    <a:pt x="84" y="90"/>
                  </a:lnTo>
                  <a:lnTo>
                    <a:pt x="84" y="83"/>
                  </a:lnTo>
                  <a:lnTo>
                    <a:pt x="90" y="77"/>
                  </a:lnTo>
                  <a:lnTo>
                    <a:pt x="96" y="45"/>
                  </a:lnTo>
                  <a:lnTo>
                    <a:pt x="103" y="19"/>
                  </a:lnTo>
                  <a:lnTo>
                    <a:pt x="103" y="6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0" y="13"/>
                  </a:lnTo>
                  <a:lnTo>
                    <a:pt x="84" y="13"/>
                  </a:lnTo>
                  <a:lnTo>
                    <a:pt x="77" y="6"/>
                  </a:lnTo>
                  <a:lnTo>
                    <a:pt x="71" y="0"/>
                  </a:lnTo>
                  <a:lnTo>
                    <a:pt x="45" y="6"/>
                  </a:lnTo>
                  <a:lnTo>
                    <a:pt x="26" y="26"/>
                  </a:lnTo>
                  <a:lnTo>
                    <a:pt x="6" y="51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13" y="103"/>
                  </a:lnTo>
                  <a:lnTo>
                    <a:pt x="26" y="103"/>
                  </a:lnTo>
                  <a:lnTo>
                    <a:pt x="45" y="96"/>
                  </a:lnTo>
                  <a:lnTo>
                    <a:pt x="58" y="90"/>
                  </a:lnTo>
                  <a:lnTo>
                    <a:pt x="71" y="70"/>
                  </a:lnTo>
                  <a:lnTo>
                    <a:pt x="71" y="70"/>
                  </a:lnTo>
                  <a:lnTo>
                    <a:pt x="71" y="83"/>
                  </a:lnTo>
                  <a:lnTo>
                    <a:pt x="64" y="90"/>
                  </a:lnTo>
                  <a:lnTo>
                    <a:pt x="64" y="96"/>
                  </a:lnTo>
                  <a:lnTo>
                    <a:pt x="77" y="103"/>
                  </a:lnTo>
                  <a:lnTo>
                    <a:pt x="90" y="96"/>
                  </a:lnTo>
                  <a:lnTo>
                    <a:pt x="109" y="77"/>
                  </a:lnTo>
                  <a:lnTo>
                    <a:pt x="103" y="77"/>
                  </a:lnTo>
                  <a:close/>
                  <a:moveTo>
                    <a:pt x="19" y="77"/>
                  </a:moveTo>
                  <a:lnTo>
                    <a:pt x="26" y="58"/>
                  </a:lnTo>
                  <a:lnTo>
                    <a:pt x="39" y="32"/>
                  </a:lnTo>
                  <a:lnTo>
                    <a:pt x="51" y="13"/>
                  </a:lnTo>
                  <a:lnTo>
                    <a:pt x="71" y="6"/>
                  </a:lnTo>
                  <a:lnTo>
                    <a:pt x="77" y="13"/>
                  </a:lnTo>
                  <a:lnTo>
                    <a:pt x="84" y="19"/>
                  </a:lnTo>
                  <a:lnTo>
                    <a:pt x="77" y="38"/>
                  </a:lnTo>
                  <a:lnTo>
                    <a:pt x="71" y="64"/>
                  </a:lnTo>
                  <a:lnTo>
                    <a:pt x="51" y="83"/>
                  </a:lnTo>
                  <a:lnTo>
                    <a:pt x="39" y="90"/>
                  </a:lnTo>
                  <a:lnTo>
                    <a:pt x="26" y="90"/>
                  </a:lnTo>
                  <a:lnTo>
                    <a:pt x="19" y="77"/>
                  </a:lnTo>
                  <a:lnTo>
                    <a:pt x="19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4"/>
            <p:cNvSpPr>
              <a:spLocks noEditPoints="1"/>
            </p:cNvSpPr>
            <p:nvPr/>
          </p:nvSpPr>
          <p:spPr bwMode="auto">
            <a:xfrm>
              <a:off x="2243" y="2701"/>
              <a:ext cx="103" cy="154"/>
            </a:xfrm>
            <a:custGeom>
              <a:avLst/>
              <a:gdLst>
                <a:gd name="T0" fmla="*/ 84 w 103"/>
                <a:gd name="T1" fmla="*/ 83 h 154"/>
                <a:gd name="T2" fmla="*/ 77 w 103"/>
                <a:gd name="T3" fmla="*/ 102 h 154"/>
                <a:gd name="T4" fmla="*/ 64 w 103"/>
                <a:gd name="T5" fmla="*/ 122 h 154"/>
                <a:gd name="T6" fmla="*/ 51 w 103"/>
                <a:gd name="T7" fmla="*/ 141 h 154"/>
                <a:gd name="T8" fmla="*/ 26 w 103"/>
                <a:gd name="T9" fmla="*/ 147 h 154"/>
                <a:gd name="T10" fmla="*/ 19 w 103"/>
                <a:gd name="T11" fmla="*/ 147 h 154"/>
                <a:gd name="T12" fmla="*/ 19 w 103"/>
                <a:gd name="T13" fmla="*/ 141 h 154"/>
                <a:gd name="T14" fmla="*/ 26 w 103"/>
                <a:gd name="T15" fmla="*/ 122 h 154"/>
                <a:gd name="T16" fmla="*/ 32 w 103"/>
                <a:gd name="T17" fmla="*/ 96 h 154"/>
                <a:gd name="T18" fmla="*/ 45 w 103"/>
                <a:gd name="T19" fmla="*/ 70 h 154"/>
                <a:gd name="T20" fmla="*/ 64 w 103"/>
                <a:gd name="T21" fmla="*/ 64 h 154"/>
                <a:gd name="T22" fmla="*/ 77 w 103"/>
                <a:gd name="T23" fmla="*/ 70 h 154"/>
                <a:gd name="T24" fmla="*/ 84 w 103"/>
                <a:gd name="T25" fmla="*/ 83 h 154"/>
                <a:gd name="T26" fmla="*/ 84 w 103"/>
                <a:gd name="T27" fmla="*/ 83 h 154"/>
                <a:gd name="T28" fmla="*/ 19 w 103"/>
                <a:gd name="T29" fmla="*/ 12 h 154"/>
                <a:gd name="T30" fmla="*/ 32 w 103"/>
                <a:gd name="T31" fmla="*/ 12 h 154"/>
                <a:gd name="T32" fmla="*/ 32 w 103"/>
                <a:gd name="T33" fmla="*/ 19 h 154"/>
                <a:gd name="T34" fmla="*/ 32 w 103"/>
                <a:gd name="T35" fmla="*/ 25 h 154"/>
                <a:gd name="T36" fmla="*/ 26 w 103"/>
                <a:gd name="T37" fmla="*/ 32 h 154"/>
                <a:gd name="T38" fmla="*/ 0 w 103"/>
                <a:gd name="T39" fmla="*/ 141 h 154"/>
                <a:gd name="T40" fmla="*/ 0 w 103"/>
                <a:gd name="T41" fmla="*/ 141 h 154"/>
                <a:gd name="T42" fmla="*/ 6 w 103"/>
                <a:gd name="T43" fmla="*/ 147 h 154"/>
                <a:gd name="T44" fmla="*/ 26 w 103"/>
                <a:gd name="T45" fmla="*/ 154 h 154"/>
                <a:gd name="T46" fmla="*/ 51 w 103"/>
                <a:gd name="T47" fmla="*/ 147 h 154"/>
                <a:gd name="T48" fmla="*/ 77 w 103"/>
                <a:gd name="T49" fmla="*/ 128 h 154"/>
                <a:gd name="T50" fmla="*/ 96 w 103"/>
                <a:gd name="T51" fmla="*/ 109 h 154"/>
                <a:gd name="T52" fmla="*/ 103 w 103"/>
                <a:gd name="T53" fmla="*/ 83 h 154"/>
                <a:gd name="T54" fmla="*/ 96 w 103"/>
                <a:gd name="T55" fmla="*/ 64 h 154"/>
                <a:gd name="T56" fmla="*/ 71 w 103"/>
                <a:gd name="T57" fmla="*/ 57 h 154"/>
                <a:gd name="T58" fmla="*/ 58 w 103"/>
                <a:gd name="T59" fmla="*/ 64 h 154"/>
                <a:gd name="T60" fmla="*/ 45 w 103"/>
                <a:gd name="T61" fmla="*/ 70 h 154"/>
                <a:gd name="T62" fmla="*/ 32 w 103"/>
                <a:gd name="T63" fmla="*/ 90 h 154"/>
                <a:gd name="T64" fmla="*/ 32 w 103"/>
                <a:gd name="T65" fmla="*/ 90 h 154"/>
                <a:gd name="T66" fmla="*/ 39 w 103"/>
                <a:gd name="T67" fmla="*/ 70 h 154"/>
                <a:gd name="T68" fmla="*/ 45 w 103"/>
                <a:gd name="T69" fmla="*/ 45 h 154"/>
                <a:gd name="T70" fmla="*/ 45 w 103"/>
                <a:gd name="T71" fmla="*/ 19 h 154"/>
                <a:gd name="T72" fmla="*/ 51 w 103"/>
                <a:gd name="T73" fmla="*/ 0 h 154"/>
                <a:gd name="T74" fmla="*/ 51 w 103"/>
                <a:gd name="T75" fmla="*/ 0 h 154"/>
                <a:gd name="T76" fmla="*/ 32 w 103"/>
                <a:gd name="T77" fmla="*/ 6 h 154"/>
                <a:gd name="T78" fmla="*/ 19 w 103"/>
                <a:gd name="T79" fmla="*/ 6 h 154"/>
                <a:gd name="T80" fmla="*/ 19 w 103"/>
                <a:gd name="T81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3" h="154">
                  <a:moveTo>
                    <a:pt x="84" y="83"/>
                  </a:moveTo>
                  <a:lnTo>
                    <a:pt x="77" y="102"/>
                  </a:lnTo>
                  <a:lnTo>
                    <a:pt x="64" y="122"/>
                  </a:lnTo>
                  <a:lnTo>
                    <a:pt x="51" y="141"/>
                  </a:lnTo>
                  <a:lnTo>
                    <a:pt x="26" y="147"/>
                  </a:lnTo>
                  <a:lnTo>
                    <a:pt x="19" y="147"/>
                  </a:lnTo>
                  <a:lnTo>
                    <a:pt x="19" y="141"/>
                  </a:lnTo>
                  <a:lnTo>
                    <a:pt x="26" y="122"/>
                  </a:lnTo>
                  <a:lnTo>
                    <a:pt x="32" y="96"/>
                  </a:lnTo>
                  <a:lnTo>
                    <a:pt x="45" y="70"/>
                  </a:lnTo>
                  <a:lnTo>
                    <a:pt x="64" y="64"/>
                  </a:lnTo>
                  <a:lnTo>
                    <a:pt x="77" y="70"/>
                  </a:lnTo>
                  <a:lnTo>
                    <a:pt x="84" y="83"/>
                  </a:lnTo>
                  <a:lnTo>
                    <a:pt x="84" y="83"/>
                  </a:lnTo>
                  <a:close/>
                  <a:moveTo>
                    <a:pt x="19" y="12"/>
                  </a:moveTo>
                  <a:lnTo>
                    <a:pt x="32" y="12"/>
                  </a:lnTo>
                  <a:lnTo>
                    <a:pt x="32" y="19"/>
                  </a:lnTo>
                  <a:lnTo>
                    <a:pt x="32" y="25"/>
                  </a:lnTo>
                  <a:lnTo>
                    <a:pt x="26" y="32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6" y="147"/>
                  </a:lnTo>
                  <a:lnTo>
                    <a:pt x="26" y="154"/>
                  </a:lnTo>
                  <a:lnTo>
                    <a:pt x="51" y="147"/>
                  </a:lnTo>
                  <a:lnTo>
                    <a:pt x="77" y="128"/>
                  </a:lnTo>
                  <a:lnTo>
                    <a:pt x="96" y="109"/>
                  </a:lnTo>
                  <a:lnTo>
                    <a:pt x="103" y="83"/>
                  </a:lnTo>
                  <a:lnTo>
                    <a:pt x="96" y="64"/>
                  </a:lnTo>
                  <a:lnTo>
                    <a:pt x="71" y="57"/>
                  </a:lnTo>
                  <a:lnTo>
                    <a:pt x="58" y="64"/>
                  </a:lnTo>
                  <a:lnTo>
                    <a:pt x="45" y="7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9" y="70"/>
                  </a:lnTo>
                  <a:lnTo>
                    <a:pt x="45" y="45"/>
                  </a:lnTo>
                  <a:lnTo>
                    <a:pt x="45" y="19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32" y="6"/>
                  </a:lnTo>
                  <a:lnTo>
                    <a:pt x="19" y="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85" y="2052"/>
              <a:ext cx="154" cy="154"/>
            </a:xfrm>
            <a:custGeom>
              <a:avLst/>
              <a:gdLst>
                <a:gd name="T0" fmla="*/ 154 w 154"/>
                <a:gd name="T1" fmla="*/ 0 h 154"/>
                <a:gd name="T2" fmla="*/ 109 w 154"/>
                <a:gd name="T3" fmla="*/ 0 h 154"/>
                <a:gd name="T4" fmla="*/ 109 w 154"/>
                <a:gd name="T5" fmla="*/ 7 h 154"/>
                <a:gd name="T6" fmla="*/ 122 w 154"/>
                <a:gd name="T7" fmla="*/ 13 h 154"/>
                <a:gd name="T8" fmla="*/ 129 w 154"/>
                <a:gd name="T9" fmla="*/ 19 h 154"/>
                <a:gd name="T10" fmla="*/ 129 w 154"/>
                <a:gd name="T11" fmla="*/ 26 h 154"/>
                <a:gd name="T12" fmla="*/ 122 w 154"/>
                <a:gd name="T13" fmla="*/ 32 h 154"/>
                <a:gd name="T14" fmla="*/ 96 w 154"/>
                <a:gd name="T15" fmla="*/ 109 h 154"/>
                <a:gd name="T16" fmla="*/ 64 w 154"/>
                <a:gd name="T17" fmla="*/ 39 h 154"/>
                <a:gd name="T18" fmla="*/ 64 w 154"/>
                <a:gd name="T19" fmla="*/ 26 h 154"/>
                <a:gd name="T20" fmla="*/ 58 w 154"/>
                <a:gd name="T21" fmla="*/ 19 h 154"/>
                <a:gd name="T22" fmla="*/ 64 w 154"/>
                <a:gd name="T23" fmla="*/ 7 h 154"/>
                <a:gd name="T24" fmla="*/ 77 w 154"/>
                <a:gd name="T25" fmla="*/ 7 h 154"/>
                <a:gd name="T26" fmla="*/ 77 w 154"/>
                <a:gd name="T27" fmla="*/ 0 h 154"/>
                <a:gd name="T28" fmla="*/ 0 w 154"/>
                <a:gd name="T29" fmla="*/ 0 h 154"/>
                <a:gd name="T30" fmla="*/ 0 w 154"/>
                <a:gd name="T31" fmla="*/ 7 h 154"/>
                <a:gd name="T32" fmla="*/ 13 w 154"/>
                <a:gd name="T33" fmla="*/ 13 h 154"/>
                <a:gd name="T34" fmla="*/ 19 w 154"/>
                <a:gd name="T35" fmla="*/ 26 h 154"/>
                <a:gd name="T36" fmla="*/ 77 w 154"/>
                <a:gd name="T37" fmla="*/ 154 h 154"/>
                <a:gd name="T38" fmla="*/ 84 w 154"/>
                <a:gd name="T39" fmla="*/ 154 h 154"/>
                <a:gd name="T40" fmla="*/ 135 w 154"/>
                <a:gd name="T41" fmla="*/ 26 h 154"/>
                <a:gd name="T42" fmla="*/ 148 w 154"/>
                <a:gd name="T43" fmla="*/ 13 h 154"/>
                <a:gd name="T44" fmla="*/ 154 w 154"/>
                <a:gd name="T45" fmla="*/ 7 h 154"/>
                <a:gd name="T46" fmla="*/ 154 w 154"/>
                <a:gd name="T4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4" h="154">
                  <a:moveTo>
                    <a:pt x="154" y="0"/>
                  </a:moveTo>
                  <a:lnTo>
                    <a:pt x="109" y="0"/>
                  </a:lnTo>
                  <a:lnTo>
                    <a:pt x="109" y="7"/>
                  </a:lnTo>
                  <a:lnTo>
                    <a:pt x="122" y="13"/>
                  </a:lnTo>
                  <a:lnTo>
                    <a:pt x="129" y="19"/>
                  </a:lnTo>
                  <a:lnTo>
                    <a:pt x="129" y="26"/>
                  </a:lnTo>
                  <a:lnTo>
                    <a:pt x="122" y="32"/>
                  </a:lnTo>
                  <a:lnTo>
                    <a:pt x="96" y="109"/>
                  </a:lnTo>
                  <a:lnTo>
                    <a:pt x="64" y="39"/>
                  </a:lnTo>
                  <a:lnTo>
                    <a:pt x="64" y="26"/>
                  </a:lnTo>
                  <a:lnTo>
                    <a:pt x="58" y="19"/>
                  </a:lnTo>
                  <a:lnTo>
                    <a:pt x="64" y="7"/>
                  </a:lnTo>
                  <a:lnTo>
                    <a:pt x="77" y="7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3" y="13"/>
                  </a:lnTo>
                  <a:lnTo>
                    <a:pt x="19" y="26"/>
                  </a:lnTo>
                  <a:lnTo>
                    <a:pt x="77" y="154"/>
                  </a:lnTo>
                  <a:lnTo>
                    <a:pt x="84" y="154"/>
                  </a:lnTo>
                  <a:lnTo>
                    <a:pt x="135" y="26"/>
                  </a:lnTo>
                  <a:lnTo>
                    <a:pt x="148" y="13"/>
                  </a:lnTo>
                  <a:lnTo>
                    <a:pt x="154" y="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333" y="2187"/>
              <a:ext cx="64" cy="77"/>
            </a:xfrm>
            <a:custGeom>
              <a:avLst/>
              <a:gdLst>
                <a:gd name="T0" fmla="*/ 6 w 64"/>
                <a:gd name="T1" fmla="*/ 51 h 77"/>
                <a:gd name="T2" fmla="*/ 0 w 64"/>
                <a:gd name="T3" fmla="*/ 77 h 77"/>
                <a:gd name="T4" fmla="*/ 6 w 64"/>
                <a:gd name="T5" fmla="*/ 77 h 77"/>
                <a:gd name="T6" fmla="*/ 6 w 64"/>
                <a:gd name="T7" fmla="*/ 71 h 77"/>
                <a:gd name="T8" fmla="*/ 13 w 64"/>
                <a:gd name="T9" fmla="*/ 71 h 77"/>
                <a:gd name="T10" fmla="*/ 19 w 64"/>
                <a:gd name="T11" fmla="*/ 77 h 77"/>
                <a:gd name="T12" fmla="*/ 26 w 64"/>
                <a:gd name="T13" fmla="*/ 77 h 77"/>
                <a:gd name="T14" fmla="*/ 45 w 64"/>
                <a:gd name="T15" fmla="*/ 71 h 77"/>
                <a:gd name="T16" fmla="*/ 51 w 64"/>
                <a:gd name="T17" fmla="*/ 51 h 77"/>
                <a:gd name="T18" fmla="*/ 51 w 64"/>
                <a:gd name="T19" fmla="*/ 45 h 77"/>
                <a:gd name="T20" fmla="*/ 45 w 64"/>
                <a:gd name="T21" fmla="*/ 32 h 77"/>
                <a:gd name="T22" fmla="*/ 39 w 64"/>
                <a:gd name="T23" fmla="*/ 26 h 77"/>
                <a:gd name="T24" fmla="*/ 32 w 64"/>
                <a:gd name="T25" fmla="*/ 13 h 77"/>
                <a:gd name="T26" fmla="*/ 39 w 64"/>
                <a:gd name="T27" fmla="*/ 6 h 77"/>
                <a:gd name="T28" fmla="*/ 39 w 64"/>
                <a:gd name="T29" fmla="*/ 6 h 77"/>
                <a:gd name="T30" fmla="*/ 51 w 64"/>
                <a:gd name="T31" fmla="*/ 13 h 77"/>
                <a:gd name="T32" fmla="*/ 58 w 64"/>
                <a:gd name="T33" fmla="*/ 26 h 77"/>
                <a:gd name="T34" fmla="*/ 58 w 64"/>
                <a:gd name="T35" fmla="*/ 26 h 77"/>
                <a:gd name="T36" fmla="*/ 64 w 64"/>
                <a:gd name="T37" fmla="*/ 0 h 77"/>
                <a:gd name="T38" fmla="*/ 58 w 64"/>
                <a:gd name="T39" fmla="*/ 0 h 77"/>
                <a:gd name="T40" fmla="*/ 58 w 64"/>
                <a:gd name="T41" fmla="*/ 0 h 77"/>
                <a:gd name="T42" fmla="*/ 39 w 64"/>
                <a:gd name="T43" fmla="*/ 0 h 77"/>
                <a:gd name="T44" fmla="*/ 26 w 64"/>
                <a:gd name="T45" fmla="*/ 0 h 77"/>
                <a:gd name="T46" fmla="*/ 19 w 64"/>
                <a:gd name="T47" fmla="*/ 6 h 77"/>
                <a:gd name="T48" fmla="*/ 19 w 64"/>
                <a:gd name="T49" fmla="*/ 19 h 77"/>
                <a:gd name="T50" fmla="*/ 26 w 64"/>
                <a:gd name="T51" fmla="*/ 32 h 77"/>
                <a:gd name="T52" fmla="*/ 32 w 64"/>
                <a:gd name="T53" fmla="*/ 39 h 77"/>
                <a:gd name="T54" fmla="*/ 39 w 64"/>
                <a:gd name="T55" fmla="*/ 51 h 77"/>
                <a:gd name="T56" fmla="*/ 39 w 64"/>
                <a:gd name="T57" fmla="*/ 58 h 77"/>
                <a:gd name="T58" fmla="*/ 39 w 64"/>
                <a:gd name="T59" fmla="*/ 64 h 77"/>
                <a:gd name="T60" fmla="*/ 26 w 64"/>
                <a:gd name="T61" fmla="*/ 71 h 77"/>
                <a:gd name="T62" fmla="*/ 13 w 64"/>
                <a:gd name="T63" fmla="*/ 64 h 77"/>
                <a:gd name="T64" fmla="*/ 6 w 64"/>
                <a:gd name="T65" fmla="*/ 51 h 77"/>
                <a:gd name="T66" fmla="*/ 6 w 64"/>
                <a:gd name="T67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77">
                  <a:moveTo>
                    <a:pt x="6" y="51"/>
                  </a:moveTo>
                  <a:lnTo>
                    <a:pt x="0" y="77"/>
                  </a:lnTo>
                  <a:lnTo>
                    <a:pt x="6" y="77"/>
                  </a:lnTo>
                  <a:lnTo>
                    <a:pt x="6" y="71"/>
                  </a:lnTo>
                  <a:lnTo>
                    <a:pt x="13" y="71"/>
                  </a:lnTo>
                  <a:lnTo>
                    <a:pt x="19" y="77"/>
                  </a:lnTo>
                  <a:lnTo>
                    <a:pt x="26" y="77"/>
                  </a:lnTo>
                  <a:lnTo>
                    <a:pt x="45" y="71"/>
                  </a:lnTo>
                  <a:lnTo>
                    <a:pt x="51" y="51"/>
                  </a:lnTo>
                  <a:lnTo>
                    <a:pt x="51" y="45"/>
                  </a:lnTo>
                  <a:lnTo>
                    <a:pt x="45" y="32"/>
                  </a:lnTo>
                  <a:lnTo>
                    <a:pt x="39" y="26"/>
                  </a:lnTo>
                  <a:lnTo>
                    <a:pt x="32" y="13"/>
                  </a:lnTo>
                  <a:lnTo>
                    <a:pt x="39" y="6"/>
                  </a:lnTo>
                  <a:lnTo>
                    <a:pt x="39" y="6"/>
                  </a:lnTo>
                  <a:lnTo>
                    <a:pt x="51" y="13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9" y="19"/>
                  </a:lnTo>
                  <a:lnTo>
                    <a:pt x="26" y="32"/>
                  </a:lnTo>
                  <a:lnTo>
                    <a:pt x="32" y="39"/>
                  </a:lnTo>
                  <a:lnTo>
                    <a:pt x="39" y="51"/>
                  </a:lnTo>
                  <a:lnTo>
                    <a:pt x="39" y="58"/>
                  </a:lnTo>
                  <a:lnTo>
                    <a:pt x="39" y="64"/>
                  </a:lnTo>
                  <a:lnTo>
                    <a:pt x="26" y="71"/>
                  </a:lnTo>
                  <a:lnTo>
                    <a:pt x="13" y="64"/>
                  </a:lnTo>
                  <a:lnTo>
                    <a:pt x="6" y="51"/>
                  </a:lnTo>
                  <a:lnTo>
                    <a:pt x="6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028" y="2932"/>
              <a:ext cx="160" cy="154"/>
            </a:xfrm>
            <a:custGeom>
              <a:avLst/>
              <a:gdLst>
                <a:gd name="T0" fmla="*/ 160 w 160"/>
                <a:gd name="T1" fmla="*/ 0 h 154"/>
                <a:gd name="T2" fmla="*/ 109 w 160"/>
                <a:gd name="T3" fmla="*/ 0 h 154"/>
                <a:gd name="T4" fmla="*/ 109 w 160"/>
                <a:gd name="T5" fmla="*/ 0 h 154"/>
                <a:gd name="T6" fmla="*/ 122 w 160"/>
                <a:gd name="T7" fmla="*/ 6 h 154"/>
                <a:gd name="T8" fmla="*/ 128 w 160"/>
                <a:gd name="T9" fmla="*/ 13 h 154"/>
                <a:gd name="T10" fmla="*/ 128 w 160"/>
                <a:gd name="T11" fmla="*/ 19 h 154"/>
                <a:gd name="T12" fmla="*/ 128 w 160"/>
                <a:gd name="T13" fmla="*/ 25 h 154"/>
                <a:gd name="T14" fmla="*/ 96 w 160"/>
                <a:gd name="T15" fmla="*/ 103 h 154"/>
                <a:gd name="T16" fmla="*/ 64 w 160"/>
                <a:gd name="T17" fmla="*/ 32 h 154"/>
                <a:gd name="T18" fmla="*/ 64 w 160"/>
                <a:gd name="T19" fmla="*/ 25 h 154"/>
                <a:gd name="T20" fmla="*/ 57 w 160"/>
                <a:gd name="T21" fmla="*/ 13 h 154"/>
                <a:gd name="T22" fmla="*/ 64 w 160"/>
                <a:gd name="T23" fmla="*/ 6 h 154"/>
                <a:gd name="T24" fmla="*/ 77 w 160"/>
                <a:gd name="T25" fmla="*/ 0 h 154"/>
                <a:gd name="T26" fmla="*/ 77 w 160"/>
                <a:gd name="T27" fmla="*/ 0 h 154"/>
                <a:gd name="T28" fmla="*/ 0 w 160"/>
                <a:gd name="T29" fmla="*/ 0 h 154"/>
                <a:gd name="T30" fmla="*/ 0 w 160"/>
                <a:gd name="T31" fmla="*/ 0 h 154"/>
                <a:gd name="T32" fmla="*/ 12 w 160"/>
                <a:gd name="T33" fmla="*/ 6 h 154"/>
                <a:gd name="T34" fmla="*/ 19 w 160"/>
                <a:gd name="T35" fmla="*/ 19 h 154"/>
                <a:gd name="T36" fmla="*/ 83 w 160"/>
                <a:gd name="T37" fmla="*/ 154 h 154"/>
                <a:gd name="T38" fmla="*/ 90 w 160"/>
                <a:gd name="T39" fmla="*/ 154 h 154"/>
                <a:gd name="T40" fmla="*/ 141 w 160"/>
                <a:gd name="T41" fmla="*/ 19 h 154"/>
                <a:gd name="T42" fmla="*/ 147 w 160"/>
                <a:gd name="T43" fmla="*/ 6 h 154"/>
                <a:gd name="T44" fmla="*/ 160 w 160"/>
                <a:gd name="T45" fmla="*/ 0 h 154"/>
                <a:gd name="T46" fmla="*/ 160 w 160"/>
                <a:gd name="T4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154">
                  <a:moveTo>
                    <a:pt x="160" y="0"/>
                  </a:moveTo>
                  <a:lnTo>
                    <a:pt x="109" y="0"/>
                  </a:lnTo>
                  <a:lnTo>
                    <a:pt x="109" y="0"/>
                  </a:lnTo>
                  <a:lnTo>
                    <a:pt x="122" y="6"/>
                  </a:lnTo>
                  <a:lnTo>
                    <a:pt x="128" y="13"/>
                  </a:lnTo>
                  <a:lnTo>
                    <a:pt x="128" y="19"/>
                  </a:lnTo>
                  <a:lnTo>
                    <a:pt x="128" y="25"/>
                  </a:lnTo>
                  <a:lnTo>
                    <a:pt x="96" y="103"/>
                  </a:lnTo>
                  <a:lnTo>
                    <a:pt x="64" y="32"/>
                  </a:lnTo>
                  <a:lnTo>
                    <a:pt x="64" y="25"/>
                  </a:lnTo>
                  <a:lnTo>
                    <a:pt x="57" y="13"/>
                  </a:lnTo>
                  <a:lnTo>
                    <a:pt x="64" y="6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" y="6"/>
                  </a:lnTo>
                  <a:lnTo>
                    <a:pt x="19" y="19"/>
                  </a:lnTo>
                  <a:lnTo>
                    <a:pt x="83" y="154"/>
                  </a:lnTo>
                  <a:lnTo>
                    <a:pt x="90" y="154"/>
                  </a:lnTo>
                  <a:lnTo>
                    <a:pt x="141" y="19"/>
                  </a:lnTo>
                  <a:lnTo>
                    <a:pt x="147" y="6"/>
                  </a:lnTo>
                  <a:lnTo>
                    <a:pt x="160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1188" y="3060"/>
              <a:ext cx="58" cy="77"/>
            </a:xfrm>
            <a:custGeom>
              <a:avLst/>
              <a:gdLst>
                <a:gd name="T0" fmla="*/ 0 w 58"/>
                <a:gd name="T1" fmla="*/ 52 h 77"/>
                <a:gd name="T2" fmla="*/ 0 w 58"/>
                <a:gd name="T3" fmla="*/ 77 h 77"/>
                <a:gd name="T4" fmla="*/ 0 w 58"/>
                <a:gd name="T5" fmla="*/ 77 h 77"/>
                <a:gd name="T6" fmla="*/ 0 w 58"/>
                <a:gd name="T7" fmla="*/ 77 h 77"/>
                <a:gd name="T8" fmla="*/ 7 w 58"/>
                <a:gd name="T9" fmla="*/ 71 h 77"/>
                <a:gd name="T10" fmla="*/ 13 w 58"/>
                <a:gd name="T11" fmla="*/ 77 h 77"/>
                <a:gd name="T12" fmla="*/ 20 w 58"/>
                <a:gd name="T13" fmla="*/ 77 h 77"/>
                <a:gd name="T14" fmla="*/ 39 w 58"/>
                <a:gd name="T15" fmla="*/ 71 h 77"/>
                <a:gd name="T16" fmla="*/ 45 w 58"/>
                <a:gd name="T17" fmla="*/ 52 h 77"/>
                <a:gd name="T18" fmla="*/ 45 w 58"/>
                <a:gd name="T19" fmla="*/ 45 h 77"/>
                <a:gd name="T20" fmla="*/ 39 w 58"/>
                <a:gd name="T21" fmla="*/ 32 h 77"/>
                <a:gd name="T22" fmla="*/ 32 w 58"/>
                <a:gd name="T23" fmla="*/ 26 h 77"/>
                <a:gd name="T24" fmla="*/ 26 w 58"/>
                <a:gd name="T25" fmla="*/ 13 h 77"/>
                <a:gd name="T26" fmla="*/ 32 w 58"/>
                <a:gd name="T27" fmla="*/ 7 h 77"/>
                <a:gd name="T28" fmla="*/ 32 w 58"/>
                <a:gd name="T29" fmla="*/ 7 h 77"/>
                <a:gd name="T30" fmla="*/ 45 w 58"/>
                <a:gd name="T31" fmla="*/ 13 h 77"/>
                <a:gd name="T32" fmla="*/ 52 w 58"/>
                <a:gd name="T33" fmla="*/ 26 h 77"/>
                <a:gd name="T34" fmla="*/ 52 w 58"/>
                <a:gd name="T35" fmla="*/ 26 h 77"/>
                <a:gd name="T36" fmla="*/ 58 w 58"/>
                <a:gd name="T37" fmla="*/ 0 h 77"/>
                <a:gd name="T38" fmla="*/ 58 w 58"/>
                <a:gd name="T39" fmla="*/ 0 h 77"/>
                <a:gd name="T40" fmla="*/ 52 w 58"/>
                <a:gd name="T41" fmla="*/ 7 h 77"/>
                <a:gd name="T42" fmla="*/ 52 w 58"/>
                <a:gd name="T43" fmla="*/ 7 h 77"/>
                <a:gd name="T44" fmla="*/ 45 w 58"/>
                <a:gd name="T45" fmla="*/ 7 h 77"/>
                <a:gd name="T46" fmla="*/ 32 w 58"/>
                <a:gd name="T47" fmla="*/ 0 h 77"/>
                <a:gd name="T48" fmla="*/ 20 w 58"/>
                <a:gd name="T49" fmla="*/ 0 h 77"/>
                <a:gd name="T50" fmla="*/ 13 w 58"/>
                <a:gd name="T51" fmla="*/ 7 h 77"/>
                <a:gd name="T52" fmla="*/ 13 w 58"/>
                <a:gd name="T53" fmla="*/ 19 h 77"/>
                <a:gd name="T54" fmla="*/ 20 w 58"/>
                <a:gd name="T55" fmla="*/ 32 h 77"/>
                <a:gd name="T56" fmla="*/ 26 w 58"/>
                <a:gd name="T57" fmla="*/ 39 h 77"/>
                <a:gd name="T58" fmla="*/ 32 w 58"/>
                <a:gd name="T59" fmla="*/ 52 h 77"/>
                <a:gd name="T60" fmla="*/ 32 w 58"/>
                <a:gd name="T61" fmla="*/ 58 h 77"/>
                <a:gd name="T62" fmla="*/ 32 w 58"/>
                <a:gd name="T63" fmla="*/ 64 h 77"/>
                <a:gd name="T64" fmla="*/ 20 w 58"/>
                <a:gd name="T65" fmla="*/ 71 h 77"/>
                <a:gd name="T66" fmla="*/ 7 w 58"/>
                <a:gd name="T67" fmla="*/ 64 h 77"/>
                <a:gd name="T68" fmla="*/ 7 w 58"/>
                <a:gd name="T69" fmla="*/ 52 h 77"/>
                <a:gd name="T70" fmla="*/ 0 w 58"/>
                <a:gd name="T71" fmla="*/ 5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77">
                  <a:moveTo>
                    <a:pt x="0" y="52"/>
                  </a:move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7" y="71"/>
                  </a:lnTo>
                  <a:lnTo>
                    <a:pt x="13" y="77"/>
                  </a:lnTo>
                  <a:lnTo>
                    <a:pt x="20" y="77"/>
                  </a:lnTo>
                  <a:lnTo>
                    <a:pt x="39" y="71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39" y="32"/>
                  </a:lnTo>
                  <a:lnTo>
                    <a:pt x="32" y="26"/>
                  </a:lnTo>
                  <a:lnTo>
                    <a:pt x="26" y="13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45" y="13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3" y="7"/>
                  </a:lnTo>
                  <a:lnTo>
                    <a:pt x="13" y="19"/>
                  </a:lnTo>
                  <a:lnTo>
                    <a:pt x="20" y="32"/>
                  </a:lnTo>
                  <a:lnTo>
                    <a:pt x="26" y="39"/>
                  </a:lnTo>
                  <a:lnTo>
                    <a:pt x="32" y="52"/>
                  </a:lnTo>
                  <a:lnTo>
                    <a:pt x="32" y="58"/>
                  </a:lnTo>
                  <a:lnTo>
                    <a:pt x="32" y="64"/>
                  </a:lnTo>
                  <a:lnTo>
                    <a:pt x="20" y="71"/>
                  </a:lnTo>
                  <a:lnTo>
                    <a:pt x="7" y="64"/>
                  </a:lnTo>
                  <a:lnTo>
                    <a:pt x="7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9"/>
            <p:cNvSpPr>
              <a:spLocks noEditPoints="1"/>
            </p:cNvSpPr>
            <p:nvPr/>
          </p:nvSpPr>
          <p:spPr bwMode="auto">
            <a:xfrm>
              <a:off x="1330" y="2996"/>
              <a:ext cx="109" cy="58"/>
            </a:xfrm>
            <a:custGeom>
              <a:avLst/>
              <a:gdLst>
                <a:gd name="T0" fmla="*/ 109 w 109"/>
                <a:gd name="T1" fmla="*/ 0 h 58"/>
                <a:gd name="T2" fmla="*/ 0 w 109"/>
                <a:gd name="T3" fmla="*/ 0 h 58"/>
                <a:gd name="T4" fmla="*/ 0 w 109"/>
                <a:gd name="T5" fmla="*/ 13 h 58"/>
                <a:gd name="T6" fmla="*/ 109 w 109"/>
                <a:gd name="T7" fmla="*/ 13 h 58"/>
                <a:gd name="T8" fmla="*/ 109 w 109"/>
                <a:gd name="T9" fmla="*/ 0 h 58"/>
                <a:gd name="T10" fmla="*/ 109 w 109"/>
                <a:gd name="T11" fmla="*/ 39 h 58"/>
                <a:gd name="T12" fmla="*/ 0 w 109"/>
                <a:gd name="T13" fmla="*/ 39 h 58"/>
                <a:gd name="T14" fmla="*/ 0 w 109"/>
                <a:gd name="T15" fmla="*/ 58 h 58"/>
                <a:gd name="T16" fmla="*/ 109 w 109"/>
                <a:gd name="T17" fmla="*/ 58 h 58"/>
                <a:gd name="T18" fmla="*/ 109 w 109"/>
                <a:gd name="T19" fmla="*/ 3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" h="58">
                  <a:moveTo>
                    <a:pt x="109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09" y="13"/>
                  </a:lnTo>
                  <a:lnTo>
                    <a:pt x="109" y="0"/>
                  </a:lnTo>
                  <a:close/>
                  <a:moveTo>
                    <a:pt x="109" y="39"/>
                  </a:moveTo>
                  <a:lnTo>
                    <a:pt x="0" y="39"/>
                  </a:lnTo>
                  <a:lnTo>
                    <a:pt x="0" y="58"/>
                  </a:lnTo>
                  <a:lnTo>
                    <a:pt x="109" y="58"/>
                  </a:lnTo>
                  <a:lnTo>
                    <a:pt x="109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1523" y="2932"/>
              <a:ext cx="141" cy="147"/>
            </a:xfrm>
            <a:custGeom>
              <a:avLst/>
              <a:gdLst>
                <a:gd name="T0" fmla="*/ 141 w 141"/>
                <a:gd name="T1" fmla="*/ 96 h 147"/>
                <a:gd name="T2" fmla="*/ 135 w 141"/>
                <a:gd name="T3" fmla="*/ 96 h 147"/>
                <a:gd name="T4" fmla="*/ 122 w 141"/>
                <a:gd name="T5" fmla="*/ 122 h 147"/>
                <a:gd name="T6" fmla="*/ 103 w 141"/>
                <a:gd name="T7" fmla="*/ 135 h 147"/>
                <a:gd name="T8" fmla="*/ 77 w 141"/>
                <a:gd name="T9" fmla="*/ 141 h 147"/>
                <a:gd name="T10" fmla="*/ 45 w 141"/>
                <a:gd name="T11" fmla="*/ 141 h 147"/>
                <a:gd name="T12" fmla="*/ 135 w 141"/>
                <a:gd name="T13" fmla="*/ 0 h 147"/>
                <a:gd name="T14" fmla="*/ 135 w 141"/>
                <a:gd name="T15" fmla="*/ 0 h 147"/>
                <a:gd name="T16" fmla="*/ 13 w 141"/>
                <a:gd name="T17" fmla="*/ 0 h 147"/>
                <a:gd name="T18" fmla="*/ 6 w 141"/>
                <a:gd name="T19" fmla="*/ 45 h 147"/>
                <a:gd name="T20" fmla="*/ 13 w 141"/>
                <a:gd name="T21" fmla="*/ 45 h 147"/>
                <a:gd name="T22" fmla="*/ 25 w 141"/>
                <a:gd name="T23" fmla="*/ 25 h 147"/>
                <a:gd name="T24" fmla="*/ 45 w 141"/>
                <a:gd name="T25" fmla="*/ 6 h 147"/>
                <a:gd name="T26" fmla="*/ 58 w 141"/>
                <a:gd name="T27" fmla="*/ 6 h 147"/>
                <a:gd name="T28" fmla="*/ 70 w 141"/>
                <a:gd name="T29" fmla="*/ 6 h 147"/>
                <a:gd name="T30" fmla="*/ 90 w 141"/>
                <a:gd name="T31" fmla="*/ 6 h 147"/>
                <a:gd name="T32" fmla="*/ 0 w 141"/>
                <a:gd name="T33" fmla="*/ 141 h 147"/>
                <a:gd name="T34" fmla="*/ 0 w 141"/>
                <a:gd name="T35" fmla="*/ 147 h 147"/>
                <a:gd name="T36" fmla="*/ 135 w 141"/>
                <a:gd name="T37" fmla="*/ 147 h 147"/>
                <a:gd name="T38" fmla="*/ 141 w 141"/>
                <a:gd name="T39" fmla="*/ 96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47">
                  <a:moveTo>
                    <a:pt x="141" y="96"/>
                  </a:moveTo>
                  <a:lnTo>
                    <a:pt x="135" y="96"/>
                  </a:lnTo>
                  <a:lnTo>
                    <a:pt x="122" y="122"/>
                  </a:lnTo>
                  <a:lnTo>
                    <a:pt x="103" y="135"/>
                  </a:lnTo>
                  <a:lnTo>
                    <a:pt x="77" y="141"/>
                  </a:lnTo>
                  <a:lnTo>
                    <a:pt x="45" y="141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" y="0"/>
                  </a:lnTo>
                  <a:lnTo>
                    <a:pt x="6" y="45"/>
                  </a:lnTo>
                  <a:lnTo>
                    <a:pt x="13" y="45"/>
                  </a:lnTo>
                  <a:lnTo>
                    <a:pt x="25" y="25"/>
                  </a:lnTo>
                  <a:lnTo>
                    <a:pt x="45" y="6"/>
                  </a:lnTo>
                  <a:lnTo>
                    <a:pt x="58" y="6"/>
                  </a:lnTo>
                  <a:lnTo>
                    <a:pt x="70" y="6"/>
                  </a:lnTo>
                  <a:lnTo>
                    <a:pt x="90" y="6"/>
                  </a:lnTo>
                  <a:lnTo>
                    <a:pt x="0" y="141"/>
                  </a:lnTo>
                  <a:lnTo>
                    <a:pt x="0" y="147"/>
                  </a:lnTo>
                  <a:lnTo>
                    <a:pt x="135" y="147"/>
                  </a:lnTo>
                  <a:lnTo>
                    <a:pt x="141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677" y="3060"/>
              <a:ext cx="58" cy="77"/>
            </a:xfrm>
            <a:custGeom>
              <a:avLst/>
              <a:gdLst>
                <a:gd name="T0" fmla="*/ 0 w 58"/>
                <a:gd name="T1" fmla="*/ 52 h 77"/>
                <a:gd name="T2" fmla="*/ 0 w 58"/>
                <a:gd name="T3" fmla="*/ 77 h 77"/>
                <a:gd name="T4" fmla="*/ 0 w 58"/>
                <a:gd name="T5" fmla="*/ 77 h 77"/>
                <a:gd name="T6" fmla="*/ 0 w 58"/>
                <a:gd name="T7" fmla="*/ 77 h 77"/>
                <a:gd name="T8" fmla="*/ 6 w 58"/>
                <a:gd name="T9" fmla="*/ 71 h 77"/>
                <a:gd name="T10" fmla="*/ 13 w 58"/>
                <a:gd name="T11" fmla="*/ 77 h 77"/>
                <a:gd name="T12" fmla="*/ 19 w 58"/>
                <a:gd name="T13" fmla="*/ 77 h 77"/>
                <a:gd name="T14" fmla="*/ 39 w 58"/>
                <a:gd name="T15" fmla="*/ 71 h 77"/>
                <a:gd name="T16" fmla="*/ 45 w 58"/>
                <a:gd name="T17" fmla="*/ 52 h 77"/>
                <a:gd name="T18" fmla="*/ 45 w 58"/>
                <a:gd name="T19" fmla="*/ 45 h 77"/>
                <a:gd name="T20" fmla="*/ 39 w 58"/>
                <a:gd name="T21" fmla="*/ 32 h 77"/>
                <a:gd name="T22" fmla="*/ 32 w 58"/>
                <a:gd name="T23" fmla="*/ 26 h 77"/>
                <a:gd name="T24" fmla="*/ 26 w 58"/>
                <a:gd name="T25" fmla="*/ 13 h 77"/>
                <a:gd name="T26" fmla="*/ 32 w 58"/>
                <a:gd name="T27" fmla="*/ 7 h 77"/>
                <a:gd name="T28" fmla="*/ 32 w 58"/>
                <a:gd name="T29" fmla="*/ 7 h 77"/>
                <a:gd name="T30" fmla="*/ 45 w 58"/>
                <a:gd name="T31" fmla="*/ 13 h 77"/>
                <a:gd name="T32" fmla="*/ 52 w 58"/>
                <a:gd name="T33" fmla="*/ 26 h 77"/>
                <a:gd name="T34" fmla="*/ 52 w 58"/>
                <a:gd name="T35" fmla="*/ 26 h 77"/>
                <a:gd name="T36" fmla="*/ 58 w 58"/>
                <a:gd name="T37" fmla="*/ 0 h 77"/>
                <a:gd name="T38" fmla="*/ 58 w 58"/>
                <a:gd name="T39" fmla="*/ 0 h 77"/>
                <a:gd name="T40" fmla="*/ 52 w 58"/>
                <a:gd name="T41" fmla="*/ 7 h 77"/>
                <a:gd name="T42" fmla="*/ 52 w 58"/>
                <a:gd name="T43" fmla="*/ 7 h 77"/>
                <a:gd name="T44" fmla="*/ 45 w 58"/>
                <a:gd name="T45" fmla="*/ 7 h 77"/>
                <a:gd name="T46" fmla="*/ 32 w 58"/>
                <a:gd name="T47" fmla="*/ 0 h 77"/>
                <a:gd name="T48" fmla="*/ 19 w 58"/>
                <a:gd name="T49" fmla="*/ 0 h 77"/>
                <a:gd name="T50" fmla="*/ 13 w 58"/>
                <a:gd name="T51" fmla="*/ 7 h 77"/>
                <a:gd name="T52" fmla="*/ 13 w 58"/>
                <a:gd name="T53" fmla="*/ 19 h 77"/>
                <a:gd name="T54" fmla="*/ 19 w 58"/>
                <a:gd name="T55" fmla="*/ 32 h 77"/>
                <a:gd name="T56" fmla="*/ 26 w 58"/>
                <a:gd name="T57" fmla="*/ 39 h 77"/>
                <a:gd name="T58" fmla="*/ 32 w 58"/>
                <a:gd name="T59" fmla="*/ 52 h 77"/>
                <a:gd name="T60" fmla="*/ 32 w 58"/>
                <a:gd name="T61" fmla="*/ 58 h 77"/>
                <a:gd name="T62" fmla="*/ 32 w 58"/>
                <a:gd name="T63" fmla="*/ 64 h 77"/>
                <a:gd name="T64" fmla="*/ 19 w 58"/>
                <a:gd name="T65" fmla="*/ 71 h 77"/>
                <a:gd name="T66" fmla="*/ 6 w 58"/>
                <a:gd name="T67" fmla="*/ 64 h 77"/>
                <a:gd name="T68" fmla="*/ 6 w 58"/>
                <a:gd name="T69" fmla="*/ 52 h 77"/>
                <a:gd name="T70" fmla="*/ 0 w 58"/>
                <a:gd name="T71" fmla="*/ 5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77">
                  <a:moveTo>
                    <a:pt x="0" y="52"/>
                  </a:move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6" y="71"/>
                  </a:lnTo>
                  <a:lnTo>
                    <a:pt x="13" y="77"/>
                  </a:lnTo>
                  <a:lnTo>
                    <a:pt x="19" y="77"/>
                  </a:lnTo>
                  <a:lnTo>
                    <a:pt x="39" y="71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39" y="32"/>
                  </a:lnTo>
                  <a:lnTo>
                    <a:pt x="32" y="26"/>
                  </a:lnTo>
                  <a:lnTo>
                    <a:pt x="26" y="13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45" y="13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2" y="7"/>
                  </a:lnTo>
                  <a:lnTo>
                    <a:pt x="52" y="7"/>
                  </a:lnTo>
                  <a:lnTo>
                    <a:pt x="45" y="7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3" y="7"/>
                  </a:lnTo>
                  <a:lnTo>
                    <a:pt x="13" y="19"/>
                  </a:lnTo>
                  <a:lnTo>
                    <a:pt x="19" y="32"/>
                  </a:lnTo>
                  <a:lnTo>
                    <a:pt x="26" y="39"/>
                  </a:lnTo>
                  <a:lnTo>
                    <a:pt x="32" y="52"/>
                  </a:lnTo>
                  <a:lnTo>
                    <a:pt x="32" y="58"/>
                  </a:lnTo>
                  <a:lnTo>
                    <a:pt x="32" y="64"/>
                  </a:lnTo>
                  <a:lnTo>
                    <a:pt x="19" y="71"/>
                  </a:lnTo>
                  <a:lnTo>
                    <a:pt x="6" y="64"/>
                  </a:lnTo>
                  <a:lnTo>
                    <a:pt x="6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1767" y="2932"/>
              <a:ext cx="77" cy="147"/>
            </a:xfrm>
            <a:custGeom>
              <a:avLst/>
              <a:gdLst>
                <a:gd name="T0" fmla="*/ 77 w 77"/>
                <a:gd name="T1" fmla="*/ 141 h 147"/>
                <a:gd name="T2" fmla="*/ 64 w 77"/>
                <a:gd name="T3" fmla="*/ 141 h 147"/>
                <a:gd name="T4" fmla="*/ 58 w 77"/>
                <a:gd name="T5" fmla="*/ 128 h 147"/>
                <a:gd name="T6" fmla="*/ 58 w 77"/>
                <a:gd name="T7" fmla="*/ 19 h 147"/>
                <a:gd name="T8" fmla="*/ 64 w 77"/>
                <a:gd name="T9" fmla="*/ 6 h 147"/>
                <a:gd name="T10" fmla="*/ 77 w 77"/>
                <a:gd name="T11" fmla="*/ 0 h 147"/>
                <a:gd name="T12" fmla="*/ 77 w 77"/>
                <a:gd name="T13" fmla="*/ 0 h 147"/>
                <a:gd name="T14" fmla="*/ 0 w 77"/>
                <a:gd name="T15" fmla="*/ 0 h 147"/>
                <a:gd name="T16" fmla="*/ 0 w 77"/>
                <a:gd name="T17" fmla="*/ 0 h 147"/>
                <a:gd name="T18" fmla="*/ 13 w 77"/>
                <a:gd name="T19" fmla="*/ 6 h 147"/>
                <a:gd name="T20" fmla="*/ 19 w 77"/>
                <a:gd name="T21" fmla="*/ 19 h 147"/>
                <a:gd name="T22" fmla="*/ 19 w 77"/>
                <a:gd name="T23" fmla="*/ 128 h 147"/>
                <a:gd name="T24" fmla="*/ 13 w 77"/>
                <a:gd name="T25" fmla="*/ 141 h 147"/>
                <a:gd name="T26" fmla="*/ 0 w 77"/>
                <a:gd name="T27" fmla="*/ 141 h 147"/>
                <a:gd name="T28" fmla="*/ 0 w 77"/>
                <a:gd name="T29" fmla="*/ 147 h 147"/>
                <a:gd name="T30" fmla="*/ 77 w 77"/>
                <a:gd name="T31" fmla="*/ 147 h 147"/>
                <a:gd name="T32" fmla="*/ 77 w 77"/>
                <a:gd name="T33" fmla="*/ 14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147">
                  <a:moveTo>
                    <a:pt x="77" y="141"/>
                  </a:moveTo>
                  <a:lnTo>
                    <a:pt x="64" y="141"/>
                  </a:lnTo>
                  <a:lnTo>
                    <a:pt x="58" y="128"/>
                  </a:lnTo>
                  <a:lnTo>
                    <a:pt x="58" y="19"/>
                  </a:lnTo>
                  <a:lnTo>
                    <a:pt x="64" y="6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" y="6"/>
                  </a:lnTo>
                  <a:lnTo>
                    <a:pt x="19" y="19"/>
                  </a:lnTo>
                  <a:lnTo>
                    <a:pt x="19" y="128"/>
                  </a:lnTo>
                  <a:lnTo>
                    <a:pt x="13" y="141"/>
                  </a:lnTo>
                  <a:lnTo>
                    <a:pt x="0" y="141"/>
                  </a:lnTo>
                  <a:lnTo>
                    <a:pt x="0" y="147"/>
                  </a:lnTo>
                  <a:lnTo>
                    <a:pt x="77" y="147"/>
                  </a:lnTo>
                  <a:lnTo>
                    <a:pt x="77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1864" y="3060"/>
              <a:ext cx="57" cy="77"/>
            </a:xfrm>
            <a:custGeom>
              <a:avLst/>
              <a:gdLst>
                <a:gd name="T0" fmla="*/ 0 w 57"/>
                <a:gd name="T1" fmla="*/ 52 h 77"/>
                <a:gd name="T2" fmla="*/ 0 w 57"/>
                <a:gd name="T3" fmla="*/ 77 h 77"/>
                <a:gd name="T4" fmla="*/ 0 w 57"/>
                <a:gd name="T5" fmla="*/ 77 h 77"/>
                <a:gd name="T6" fmla="*/ 6 w 57"/>
                <a:gd name="T7" fmla="*/ 77 h 77"/>
                <a:gd name="T8" fmla="*/ 6 w 57"/>
                <a:gd name="T9" fmla="*/ 71 h 77"/>
                <a:gd name="T10" fmla="*/ 19 w 57"/>
                <a:gd name="T11" fmla="*/ 77 h 77"/>
                <a:gd name="T12" fmla="*/ 25 w 57"/>
                <a:gd name="T13" fmla="*/ 77 h 77"/>
                <a:gd name="T14" fmla="*/ 38 w 57"/>
                <a:gd name="T15" fmla="*/ 71 h 77"/>
                <a:gd name="T16" fmla="*/ 51 w 57"/>
                <a:gd name="T17" fmla="*/ 64 h 77"/>
                <a:gd name="T18" fmla="*/ 51 w 57"/>
                <a:gd name="T19" fmla="*/ 52 h 77"/>
                <a:gd name="T20" fmla="*/ 45 w 57"/>
                <a:gd name="T21" fmla="*/ 45 h 77"/>
                <a:gd name="T22" fmla="*/ 38 w 57"/>
                <a:gd name="T23" fmla="*/ 32 h 77"/>
                <a:gd name="T24" fmla="*/ 32 w 57"/>
                <a:gd name="T25" fmla="*/ 26 h 77"/>
                <a:gd name="T26" fmla="*/ 25 w 57"/>
                <a:gd name="T27" fmla="*/ 13 h 77"/>
                <a:gd name="T28" fmla="*/ 32 w 57"/>
                <a:gd name="T29" fmla="*/ 7 h 77"/>
                <a:gd name="T30" fmla="*/ 38 w 57"/>
                <a:gd name="T31" fmla="*/ 7 h 77"/>
                <a:gd name="T32" fmla="*/ 51 w 57"/>
                <a:gd name="T33" fmla="*/ 13 h 77"/>
                <a:gd name="T34" fmla="*/ 51 w 57"/>
                <a:gd name="T35" fmla="*/ 26 h 77"/>
                <a:gd name="T36" fmla="*/ 57 w 57"/>
                <a:gd name="T37" fmla="*/ 26 h 77"/>
                <a:gd name="T38" fmla="*/ 57 w 57"/>
                <a:gd name="T39" fmla="*/ 0 h 77"/>
                <a:gd name="T40" fmla="*/ 57 w 57"/>
                <a:gd name="T41" fmla="*/ 0 h 77"/>
                <a:gd name="T42" fmla="*/ 57 w 57"/>
                <a:gd name="T43" fmla="*/ 7 h 77"/>
                <a:gd name="T44" fmla="*/ 51 w 57"/>
                <a:gd name="T45" fmla="*/ 7 h 77"/>
                <a:gd name="T46" fmla="*/ 45 w 57"/>
                <a:gd name="T47" fmla="*/ 7 h 77"/>
                <a:gd name="T48" fmla="*/ 38 w 57"/>
                <a:gd name="T49" fmla="*/ 0 h 77"/>
                <a:gd name="T50" fmla="*/ 19 w 57"/>
                <a:gd name="T51" fmla="*/ 7 h 77"/>
                <a:gd name="T52" fmla="*/ 12 w 57"/>
                <a:gd name="T53" fmla="*/ 19 h 77"/>
                <a:gd name="T54" fmla="*/ 19 w 57"/>
                <a:gd name="T55" fmla="*/ 32 h 77"/>
                <a:gd name="T56" fmla="*/ 25 w 57"/>
                <a:gd name="T57" fmla="*/ 39 h 77"/>
                <a:gd name="T58" fmla="*/ 32 w 57"/>
                <a:gd name="T59" fmla="*/ 52 h 77"/>
                <a:gd name="T60" fmla="*/ 38 w 57"/>
                <a:gd name="T61" fmla="*/ 58 h 77"/>
                <a:gd name="T62" fmla="*/ 32 w 57"/>
                <a:gd name="T63" fmla="*/ 64 h 77"/>
                <a:gd name="T64" fmla="*/ 25 w 57"/>
                <a:gd name="T65" fmla="*/ 71 h 77"/>
                <a:gd name="T66" fmla="*/ 12 w 57"/>
                <a:gd name="T67" fmla="*/ 64 h 77"/>
                <a:gd name="T68" fmla="*/ 6 w 57"/>
                <a:gd name="T69" fmla="*/ 52 h 77"/>
                <a:gd name="T70" fmla="*/ 0 w 57"/>
                <a:gd name="T71" fmla="*/ 5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" h="77">
                  <a:moveTo>
                    <a:pt x="0" y="52"/>
                  </a:moveTo>
                  <a:lnTo>
                    <a:pt x="0" y="77"/>
                  </a:lnTo>
                  <a:lnTo>
                    <a:pt x="0" y="77"/>
                  </a:lnTo>
                  <a:lnTo>
                    <a:pt x="6" y="77"/>
                  </a:lnTo>
                  <a:lnTo>
                    <a:pt x="6" y="71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38" y="71"/>
                  </a:lnTo>
                  <a:lnTo>
                    <a:pt x="51" y="64"/>
                  </a:lnTo>
                  <a:lnTo>
                    <a:pt x="51" y="52"/>
                  </a:lnTo>
                  <a:lnTo>
                    <a:pt x="45" y="45"/>
                  </a:lnTo>
                  <a:lnTo>
                    <a:pt x="38" y="32"/>
                  </a:lnTo>
                  <a:lnTo>
                    <a:pt x="32" y="26"/>
                  </a:lnTo>
                  <a:lnTo>
                    <a:pt x="25" y="13"/>
                  </a:lnTo>
                  <a:lnTo>
                    <a:pt x="32" y="7"/>
                  </a:lnTo>
                  <a:lnTo>
                    <a:pt x="38" y="7"/>
                  </a:lnTo>
                  <a:lnTo>
                    <a:pt x="51" y="13"/>
                  </a:lnTo>
                  <a:lnTo>
                    <a:pt x="51" y="26"/>
                  </a:lnTo>
                  <a:lnTo>
                    <a:pt x="57" y="26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7"/>
                  </a:lnTo>
                  <a:lnTo>
                    <a:pt x="51" y="7"/>
                  </a:lnTo>
                  <a:lnTo>
                    <a:pt x="45" y="7"/>
                  </a:lnTo>
                  <a:lnTo>
                    <a:pt x="38" y="0"/>
                  </a:lnTo>
                  <a:lnTo>
                    <a:pt x="19" y="7"/>
                  </a:lnTo>
                  <a:lnTo>
                    <a:pt x="12" y="19"/>
                  </a:lnTo>
                  <a:lnTo>
                    <a:pt x="19" y="32"/>
                  </a:lnTo>
                  <a:lnTo>
                    <a:pt x="25" y="39"/>
                  </a:lnTo>
                  <a:lnTo>
                    <a:pt x="32" y="52"/>
                  </a:lnTo>
                  <a:lnTo>
                    <a:pt x="38" y="58"/>
                  </a:lnTo>
                  <a:lnTo>
                    <a:pt x="32" y="64"/>
                  </a:lnTo>
                  <a:lnTo>
                    <a:pt x="25" y="71"/>
                  </a:lnTo>
                  <a:lnTo>
                    <a:pt x="12" y="64"/>
                  </a:lnTo>
                  <a:lnTo>
                    <a:pt x="6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1343" y="1031"/>
              <a:ext cx="141" cy="154"/>
            </a:xfrm>
            <a:custGeom>
              <a:avLst/>
              <a:gdLst>
                <a:gd name="T0" fmla="*/ 141 w 141"/>
                <a:gd name="T1" fmla="*/ 97 h 154"/>
                <a:gd name="T2" fmla="*/ 135 w 141"/>
                <a:gd name="T3" fmla="*/ 97 h 154"/>
                <a:gd name="T4" fmla="*/ 122 w 141"/>
                <a:gd name="T5" fmla="*/ 129 h 154"/>
                <a:gd name="T6" fmla="*/ 103 w 141"/>
                <a:gd name="T7" fmla="*/ 142 h 154"/>
                <a:gd name="T8" fmla="*/ 77 w 141"/>
                <a:gd name="T9" fmla="*/ 142 h 154"/>
                <a:gd name="T10" fmla="*/ 45 w 141"/>
                <a:gd name="T11" fmla="*/ 142 h 154"/>
                <a:gd name="T12" fmla="*/ 135 w 141"/>
                <a:gd name="T13" fmla="*/ 7 h 154"/>
                <a:gd name="T14" fmla="*/ 135 w 141"/>
                <a:gd name="T15" fmla="*/ 0 h 154"/>
                <a:gd name="T16" fmla="*/ 12 w 141"/>
                <a:gd name="T17" fmla="*/ 0 h 154"/>
                <a:gd name="T18" fmla="*/ 6 w 141"/>
                <a:gd name="T19" fmla="*/ 45 h 154"/>
                <a:gd name="T20" fmla="*/ 12 w 141"/>
                <a:gd name="T21" fmla="*/ 45 h 154"/>
                <a:gd name="T22" fmla="*/ 25 w 141"/>
                <a:gd name="T23" fmla="*/ 32 h 154"/>
                <a:gd name="T24" fmla="*/ 38 w 141"/>
                <a:gd name="T25" fmla="*/ 13 h 154"/>
                <a:gd name="T26" fmla="*/ 58 w 141"/>
                <a:gd name="T27" fmla="*/ 13 h 154"/>
                <a:gd name="T28" fmla="*/ 70 w 141"/>
                <a:gd name="T29" fmla="*/ 13 h 154"/>
                <a:gd name="T30" fmla="*/ 90 w 141"/>
                <a:gd name="T31" fmla="*/ 13 h 154"/>
                <a:gd name="T32" fmla="*/ 0 w 141"/>
                <a:gd name="T33" fmla="*/ 148 h 154"/>
                <a:gd name="T34" fmla="*/ 0 w 141"/>
                <a:gd name="T35" fmla="*/ 154 h 154"/>
                <a:gd name="T36" fmla="*/ 135 w 141"/>
                <a:gd name="T37" fmla="*/ 154 h 154"/>
                <a:gd name="T38" fmla="*/ 141 w 141"/>
                <a:gd name="T39" fmla="*/ 97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1" h="154">
                  <a:moveTo>
                    <a:pt x="141" y="97"/>
                  </a:moveTo>
                  <a:lnTo>
                    <a:pt x="135" y="97"/>
                  </a:lnTo>
                  <a:lnTo>
                    <a:pt x="122" y="129"/>
                  </a:lnTo>
                  <a:lnTo>
                    <a:pt x="103" y="142"/>
                  </a:lnTo>
                  <a:lnTo>
                    <a:pt x="77" y="142"/>
                  </a:lnTo>
                  <a:lnTo>
                    <a:pt x="45" y="142"/>
                  </a:lnTo>
                  <a:lnTo>
                    <a:pt x="135" y="7"/>
                  </a:lnTo>
                  <a:lnTo>
                    <a:pt x="135" y="0"/>
                  </a:lnTo>
                  <a:lnTo>
                    <a:pt x="12" y="0"/>
                  </a:lnTo>
                  <a:lnTo>
                    <a:pt x="6" y="45"/>
                  </a:lnTo>
                  <a:lnTo>
                    <a:pt x="12" y="45"/>
                  </a:lnTo>
                  <a:lnTo>
                    <a:pt x="25" y="32"/>
                  </a:lnTo>
                  <a:lnTo>
                    <a:pt x="38" y="13"/>
                  </a:lnTo>
                  <a:lnTo>
                    <a:pt x="58" y="13"/>
                  </a:lnTo>
                  <a:lnTo>
                    <a:pt x="70" y="13"/>
                  </a:lnTo>
                  <a:lnTo>
                    <a:pt x="90" y="13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135" y="154"/>
                  </a:lnTo>
                  <a:lnTo>
                    <a:pt x="141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1516" y="1166"/>
              <a:ext cx="58" cy="77"/>
            </a:xfrm>
            <a:custGeom>
              <a:avLst/>
              <a:gdLst>
                <a:gd name="T0" fmla="*/ 0 w 58"/>
                <a:gd name="T1" fmla="*/ 45 h 77"/>
                <a:gd name="T2" fmla="*/ 0 w 58"/>
                <a:gd name="T3" fmla="*/ 77 h 77"/>
                <a:gd name="T4" fmla="*/ 0 w 58"/>
                <a:gd name="T5" fmla="*/ 77 h 77"/>
                <a:gd name="T6" fmla="*/ 7 w 58"/>
                <a:gd name="T7" fmla="*/ 71 h 77"/>
                <a:gd name="T8" fmla="*/ 7 w 58"/>
                <a:gd name="T9" fmla="*/ 71 h 77"/>
                <a:gd name="T10" fmla="*/ 20 w 58"/>
                <a:gd name="T11" fmla="*/ 77 h 77"/>
                <a:gd name="T12" fmla="*/ 26 w 58"/>
                <a:gd name="T13" fmla="*/ 77 h 77"/>
                <a:gd name="T14" fmla="*/ 39 w 58"/>
                <a:gd name="T15" fmla="*/ 71 h 77"/>
                <a:gd name="T16" fmla="*/ 45 w 58"/>
                <a:gd name="T17" fmla="*/ 52 h 77"/>
                <a:gd name="T18" fmla="*/ 45 w 58"/>
                <a:gd name="T19" fmla="*/ 45 h 77"/>
                <a:gd name="T20" fmla="*/ 39 w 58"/>
                <a:gd name="T21" fmla="*/ 32 h 77"/>
                <a:gd name="T22" fmla="*/ 32 w 58"/>
                <a:gd name="T23" fmla="*/ 26 h 77"/>
                <a:gd name="T24" fmla="*/ 26 w 58"/>
                <a:gd name="T25" fmla="*/ 13 h 77"/>
                <a:gd name="T26" fmla="*/ 32 w 58"/>
                <a:gd name="T27" fmla="*/ 7 h 77"/>
                <a:gd name="T28" fmla="*/ 39 w 58"/>
                <a:gd name="T29" fmla="*/ 0 h 77"/>
                <a:gd name="T30" fmla="*/ 45 w 58"/>
                <a:gd name="T31" fmla="*/ 7 h 77"/>
                <a:gd name="T32" fmla="*/ 52 w 58"/>
                <a:gd name="T33" fmla="*/ 19 h 77"/>
                <a:gd name="T34" fmla="*/ 58 w 58"/>
                <a:gd name="T35" fmla="*/ 19 h 77"/>
                <a:gd name="T36" fmla="*/ 58 w 58"/>
                <a:gd name="T37" fmla="*/ 0 h 77"/>
                <a:gd name="T38" fmla="*/ 58 w 58"/>
                <a:gd name="T39" fmla="*/ 0 h 77"/>
                <a:gd name="T40" fmla="*/ 58 w 58"/>
                <a:gd name="T41" fmla="*/ 0 h 77"/>
                <a:gd name="T42" fmla="*/ 52 w 58"/>
                <a:gd name="T43" fmla="*/ 0 h 77"/>
                <a:gd name="T44" fmla="*/ 45 w 58"/>
                <a:gd name="T45" fmla="*/ 0 h 77"/>
                <a:gd name="T46" fmla="*/ 32 w 58"/>
                <a:gd name="T47" fmla="*/ 0 h 77"/>
                <a:gd name="T48" fmla="*/ 20 w 58"/>
                <a:gd name="T49" fmla="*/ 7 h 77"/>
                <a:gd name="T50" fmla="*/ 13 w 58"/>
                <a:gd name="T51" fmla="*/ 19 h 77"/>
                <a:gd name="T52" fmla="*/ 20 w 58"/>
                <a:gd name="T53" fmla="*/ 32 h 77"/>
                <a:gd name="T54" fmla="*/ 26 w 58"/>
                <a:gd name="T55" fmla="*/ 39 h 77"/>
                <a:gd name="T56" fmla="*/ 32 w 58"/>
                <a:gd name="T57" fmla="*/ 52 h 77"/>
                <a:gd name="T58" fmla="*/ 32 w 58"/>
                <a:gd name="T59" fmla="*/ 58 h 77"/>
                <a:gd name="T60" fmla="*/ 32 w 58"/>
                <a:gd name="T61" fmla="*/ 64 h 77"/>
                <a:gd name="T62" fmla="*/ 26 w 58"/>
                <a:gd name="T63" fmla="*/ 71 h 77"/>
                <a:gd name="T64" fmla="*/ 13 w 58"/>
                <a:gd name="T65" fmla="*/ 71 h 77"/>
                <a:gd name="T66" fmla="*/ 7 w 58"/>
                <a:gd name="T67" fmla="*/ 64 h 77"/>
                <a:gd name="T68" fmla="*/ 7 w 58"/>
                <a:gd name="T69" fmla="*/ 45 h 77"/>
                <a:gd name="T70" fmla="*/ 0 w 58"/>
                <a:gd name="T71" fmla="*/ 4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8" h="77">
                  <a:moveTo>
                    <a:pt x="0" y="45"/>
                  </a:moveTo>
                  <a:lnTo>
                    <a:pt x="0" y="77"/>
                  </a:lnTo>
                  <a:lnTo>
                    <a:pt x="0" y="77"/>
                  </a:lnTo>
                  <a:lnTo>
                    <a:pt x="7" y="71"/>
                  </a:lnTo>
                  <a:lnTo>
                    <a:pt x="7" y="71"/>
                  </a:lnTo>
                  <a:lnTo>
                    <a:pt x="20" y="77"/>
                  </a:lnTo>
                  <a:lnTo>
                    <a:pt x="26" y="77"/>
                  </a:lnTo>
                  <a:lnTo>
                    <a:pt x="39" y="71"/>
                  </a:lnTo>
                  <a:lnTo>
                    <a:pt x="45" y="52"/>
                  </a:lnTo>
                  <a:lnTo>
                    <a:pt x="45" y="45"/>
                  </a:lnTo>
                  <a:lnTo>
                    <a:pt x="39" y="32"/>
                  </a:lnTo>
                  <a:lnTo>
                    <a:pt x="32" y="26"/>
                  </a:lnTo>
                  <a:lnTo>
                    <a:pt x="26" y="13"/>
                  </a:lnTo>
                  <a:lnTo>
                    <a:pt x="32" y="7"/>
                  </a:lnTo>
                  <a:lnTo>
                    <a:pt x="39" y="0"/>
                  </a:lnTo>
                  <a:lnTo>
                    <a:pt x="45" y="7"/>
                  </a:lnTo>
                  <a:lnTo>
                    <a:pt x="52" y="19"/>
                  </a:lnTo>
                  <a:lnTo>
                    <a:pt x="58" y="19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2" y="0"/>
                  </a:lnTo>
                  <a:lnTo>
                    <a:pt x="20" y="7"/>
                  </a:lnTo>
                  <a:lnTo>
                    <a:pt x="13" y="19"/>
                  </a:lnTo>
                  <a:lnTo>
                    <a:pt x="20" y="32"/>
                  </a:lnTo>
                  <a:lnTo>
                    <a:pt x="26" y="39"/>
                  </a:lnTo>
                  <a:lnTo>
                    <a:pt x="32" y="52"/>
                  </a:lnTo>
                  <a:lnTo>
                    <a:pt x="32" y="58"/>
                  </a:lnTo>
                  <a:lnTo>
                    <a:pt x="32" y="64"/>
                  </a:lnTo>
                  <a:lnTo>
                    <a:pt x="26" y="71"/>
                  </a:lnTo>
                  <a:lnTo>
                    <a:pt x="13" y="71"/>
                  </a:lnTo>
                  <a:lnTo>
                    <a:pt x="7" y="64"/>
                  </a:lnTo>
                  <a:lnTo>
                    <a:pt x="7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4873" y="2052"/>
              <a:ext cx="142" cy="148"/>
            </a:xfrm>
            <a:custGeom>
              <a:avLst/>
              <a:gdLst>
                <a:gd name="T0" fmla="*/ 142 w 142"/>
                <a:gd name="T1" fmla="*/ 97 h 148"/>
                <a:gd name="T2" fmla="*/ 135 w 142"/>
                <a:gd name="T3" fmla="*/ 97 h 148"/>
                <a:gd name="T4" fmla="*/ 123 w 142"/>
                <a:gd name="T5" fmla="*/ 122 h 148"/>
                <a:gd name="T6" fmla="*/ 103 w 142"/>
                <a:gd name="T7" fmla="*/ 135 h 148"/>
                <a:gd name="T8" fmla="*/ 78 w 142"/>
                <a:gd name="T9" fmla="*/ 141 h 148"/>
                <a:gd name="T10" fmla="*/ 45 w 142"/>
                <a:gd name="T11" fmla="*/ 141 h 148"/>
                <a:gd name="T12" fmla="*/ 135 w 142"/>
                <a:gd name="T13" fmla="*/ 0 h 148"/>
                <a:gd name="T14" fmla="*/ 135 w 142"/>
                <a:gd name="T15" fmla="*/ 0 h 148"/>
                <a:gd name="T16" fmla="*/ 13 w 142"/>
                <a:gd name="T17" fmla="*/ 0 h 148"/>
                <a:gd name="T18" fmla="*/ 7 w 142"/>
                <a:gd name="T19" fmla="*/ 45 h 148"/>
                <a:gd name="T20" fmla="*/ 13 w 142"/>
                <a:gd name="T21" fmla="*/ 45 h 148"/>
                <a:gd name="T22" fmla="*/ 26 w 142"/>
                <a:gd name="T23" fmla="*/ 26 h 148"/>
                <a:gd name="T24" fmla="*/ 39 w 142"/>
                <a:gd name="T25" fmla="*/ 7 h 148"/>
                <a:gd name="T26" fmla="*/ 58 w 142"/>
                <a:gd name="T27" fmla="*/ 7 h 148"/>
                <a:gd name="T28" fmla="*/ 71 w 142"/>
                <a:gd name="T29" fmla="*/ 7 h 148"/>
                <a:gd name="T30" fmla="*/ 90 w 142"/>
                <a:gd name="T31" fmla="*/ 7 h 148"/>
                <a:gd name="T32" fmla="*/ 0 w 142"/>
                <a:gd name="T33" fmla="*/ 141 h 148"/>
                <a:gd name="T34" fmla="*/ 0 w 142"/>
                <a:gd name="T35" fmla="*/ 148 h 148"/>
                <a:gd name="T36" fmla="*/ 135 w 142"/>
                <a:gd name="T37" fmla="*/ 148 h 148"/>
                <a:gd name="T38" fmla="*/ 142 w 142"/>
                <a:gd name="T39" fmla="*/ 97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48">
                  <a:moveTo>
                    <a:pt x="142" y="97"/>
                  </a:moveTo>
                  <a:lnTo>
                    <a:pt x="135" y="97"/>
                  </a:lnTo>
                  <a:lnTo>
                    <a:pt x="123" y="122"/>
                  </a:lnTo>
                  <a:lnTo>
                    <a:pt x="103" y="135"/>
                  </a:lnTo>
                  <a:lnTo>
                    <a:pt x="78" y="141"/>
                  </a:lnTo>
                  <a:lnTo>
                    <a:pt x="45" y="141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" y="0"/>
                  </a:lnTo>
                  <a:lnTo>
                    <a:pt x="7" y="45"/>
                  </a:lnTo>
                  <a:lnTo>
                    <a:pt x="13" y="45"/>
                  </a:lnTo>
                  <a:lnTo>
                    <a:pt x="26" y="26"/>
                  </a:lnTo>
                  <a:lnTo>
                    <a:pt x="39" y="7"/>
                  </a:lnTo>
                  <a:lnTo>
                    <a:pt x="58" y="7"/>
                  </a:lnTo>
                  <a:lnTo>
                    <a:pt x="71" y="7"/>
                  </a:lnTo>
                  <a:lnTo>
                    <a:pt x="90" y="7"/>
                  </a:lnTo>
                  <a:lnTo>
                    <a:pt x="0" y="141"/>
                  </a:lnTo>
                  <a:lnTo>
                    <a:pt x="0" y="148"/>
                  </a:lnTo>
                  <a:lnTo>
                    <a:pt x="135" y="148"/>
                  </a:lnTo>
                  <a:lnTo>
                    <a:pt x="142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5047" y="2181"/>
              <a:ext cx="58" cy="77"/>
            </a:xfrm>
            <a:custGeom>
              <a:avLst/>
              <a:gdLst>
                <a:gd name="T0" fmla="*/ 0 w 58"/>
                <a:gd name="T1" fmla="*/ 51 h 77"/>
                <a:gd name="T2" fmla="*/ 0 w 58"/>
                <a:gd name="T3" fmla="*/ 77 h 77"/>
                <a:gd name="T4" fmla="*/ 0 w 58"/>
                <a:gd name="T5" fmla="*/ 77 h 77"/>
                <a:gd name="T6" fmla="*/ 0 w 58"/>
                <a:gd name="T7" fmla="*/ 77 h 77"/>
                <a:gd name="T8" fmla="*/ 6 w 58"/>
                <a:gd name="T9" fmla="*/ 70 h 77"/>
                <a:gd name="T10" fmla="*/ 13 w 58"/>
                <a:gd name="T11" fmla="*/ 77 h 77"/>
                <a:gd name="T12" fmla="*/ 19 w 58"/>
                <a:gd name="T13" fmla="*/ 77 h 77"/>
                <a:gd name="T14" fmla="*/ 39 w 58"/>
                <a:gd name="T15" fmla="*/ 70 h 77"/>
                <a:gd name="T16" fmla="*/ 45 w 58"/>
                <a:gd name="T17" fmla="*/ 51 h 77"/>
                <a:gd name="T18" fmla="*/ 45 w 58"/>
                <a:gd name="T19" fmla="*/ 45 h 77"/>
                <a:gd name="T20" fmla="*/ 39 w 58"/>
                <a:gd name="T21" fmla="*/ 32 h 77"/>
                <a:gd name="T22" fmla="*/ 32 w 58"/>
                <a:gd name="T23" fmla="*/ 25 h 77"/>
                <a:gd name="T24" fmla="*/ 26 w 58"/>
                <a:gd name="T25" fmla="*/ 12 h 77"/>
                <a:gd name="T26" fmla="*/ 32 w 58"/>
                <a:gd name="T27" fmla="*/ 6 h 77"/>
                <a:gd name="T28" fmla="*/ 39 w 58"/>
                <a:gd name="T29" fmla="*/ 6 h 77"/>
                <a:gd name="T30" fmla="*/ 45 w 58"/>
                <a:gd name="T31" fmla="*/ 12 h 77"/>
                <a:gd name="T32" fmla="*/ 52 w 58"/>
                <a:gd name="T33" fmla="*/ 25 h 77"/>
                <a:gd name="T34" fmla="*/ 58 w 58"/>
                <a:gd name="T35" fmla="*/ 25 h 77"/>
                <a:gd name="T36" fmla="*/ 58 w 58"/>
                <a:gd name="T37" fmla="*/ 0 h 77"/>
                <a:gd name="T38" fmla="*/ 58 w 58"/>
                <a:gd name="T39" fmla="*/ 0 h 77"/>
                <a:gd name="T40" fmla="*/ 58 w 58"/>
                <a:gd name="T41" fmla="*/ 6 h 77"/>
                <a:gd name="T42" fmla="*/ 52 w 58"/>
                <a:gd name="T43" fmla="*/ 6 h 77"/>
                <a:gd name="T44" fmla="*/ 45 w 58"/>
                <a:gd name="T45" fmla="*/ 6 h 77"/>
                <a:gd name="T46" fmla="*/ 32 w 58"/>
                <a:gd name="T47" fmla="*/ 0 h 77"/>
                <a:gd name="T48" fmla="*/ 19 w 58"/>
                <a:gd name="T49" fmla="*/ 6 h 77"/>
                <a:gd name="T50" fmla="*/ 13 w 58"/>
                <a:gd name="T51" fmla="*/ 19 h 77"/>
                <a:gd name="T52" fmla="*/ 19 w 58"/>
                <a:gd name="T53" fmla="*/ 32 h 77"/>
                <a:gd name="T54" fmla="*/ 26 w 58"/>
                <a:gd name="T55" fmla="*/ 38 h 77"/>
                <a:gd name="T56" fmla="*/ 32 w 58"/>
                <a:gd name="T57" fmla="*/ 51 h 77"/>
                <a:gd name="T58" fmla="*/ 32 w 58"/>
                <a:gd name="T59" fmla="*/ 57 h 77"/>
                <a:gd name="T60" fmla="*/ 32 w 58"/>
                <a:gd name="T61" fmla="*/ 64 h 77"/>
                <a:gd name="T62" fmla="*/ 19 w 58"/>
                <a:gd name="T63" fmla="*/ 70 h 77"/>
                <a:gd name="T64" fmla="*/ 6 w 58"/>
                <a:gd name="T65" fmla="*/ 64 h 77"/>
                <a:gd name="T66" fmla="*/ 6 w 58"/>
                <a:gd name="T67" fmla="*/ 51 h 77"/>
                <a:gd name="T68" fmla="*/ 0 w 58"/>
                <a:gd name="T69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" h="77">
                  <a:moveTo>
                    <a:pt x="0" y="51"/>
                  </a:move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6" y="70"/>
                  </a:lnTo>
                  <a:lnTo>
                    <a:pt x="13" y="77"/>
                  </a:lnTo>
                  <a:lnTo>
                    <a:pt x="19" y="77"/>
                  </a:lnTo>
                  <a:lnTo>
                    <a:pt x="39" y="70"/>
                  </a:lnTo>
                  <a:lnTo>
                    <a:pt x="45" y="51"/>
                  </a:lnTo>
                  <a:lnTo>
                    <a:pt x="45" y="45"/>
                  </a:lnTo>
                  <a:lnTo>
                    <a:pt x="39" y="32"/>
                  </a:lnTo>
                  <a:lnTo>
                    <a:pt x="32" y="25"/>
                  </a:lnTo>
                  <a:lnTo>
                    <a:pt x="26" y="12"/>
                  </a:lnTo>
                  <a:lnTo>
                    <a:pt x="32" y="6"/>
                  </a:lnTo>
                  <a:lnTo>
                    <a:pt x="39" y="6"/>
                  </a:lnTo>
                  <a:lnTo>
                    <a:pt x="45" y="12"/>
                  </a:lnTo>
                  <a:lnTo>
                    <a:pt x="52" y="25"/>
                  </a:lnTo>
                  <a:lnTo>
                    <a:pt x="58" y="25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2" y="0"/>
                  </a:lnTo>
                  <a:lnTo>
                    <a:pt x="19" y="6"/>
                  </a:lnTo>
                  <a:lnTo>
                    <a:pt x="13" y="19"/>
                  </a:lnTo>
                  <a:lnTo>
                    <a:pt x="19" y="32"/>
                  </a:lnTo>
                  <a:lnTo>
                    <a:pt x="26" y="38"/>
                  </a:lnTo>
                  <a:lnTo>
                    <a:pt x="32" y="51"/>
                  </a:lnTo>
                  <a:lnTo>
                    <a:pt x="32" y="57"/>
                  </a:lnTo>
                  <a:lnTo>
                    <a:pt x="32" y="64"/>
                  </a:lnTo>
                  <a:lnTo>
                    <a:pt x="19" y="70"/>
                  </a:lnTo>
                  <a:lnTo>
                    <a:pt x="6" y="64"/>
                  </a:lnTo>
                  <a:lnTo>
                    <a:pt x="6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auto">
            <a:xfrm>
              <a:off x="738" y="1481"/>
              <a:ext cx="1280" cy="1"/>
            </a:xfrm>
            <a:custGeom>
              <a:avLst/>
              <a:gdLst>
                <a:gd name="T0" fmla="*/ 1280 w 1280"/>
                <a:gd name="T1" fmla="*/ 0 w 1280"/>
                <a:gd name="T2" fmla="*/ 1280 w 1280"/>
                <a:gd name="T3" fmla="*/ 1280 w 12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280">
                  <a:moveTo>
                    <a:pt x="1280" y="0"/>
                  </a:moveTo>
                  <a:lnTo>
                    <a:pt x="0" y="0"/>
                  </a:lnTo>
                  <a:lnTo>
                    <a:pt x="1280" y="0"/>
                  </a:lnTo>
                  <a:lnTo>
                    <a:pt x="128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738" y="1481"/>
              <a:ext cx="1" cy="1303"/>
            </a:xfrm>
            <a:custGeom>
              <a:avLst/>
              <a:gdLst>
                <a:gd name="T0" fmla="*/ 0 h 1303"/>
                <a:gd name="T1" fmla="*/ 1303 h 1303"/>
                <a:gd name="T2" fmla="*/ 0 h 1303"/>
                <a:gd name="T3" fmla="*/ 0 h 1303"/>
                <a:gd name="T4" fmla="*/ 0 h 1303"/>
                <a:gd name="T5" fmla="*/ 0 h 1303"/>
                <a:gd name="T6" fmla="*/ 0 h 130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303">
                  <a:moveTo>
                    <a:pt x="0" y="0"/>
                  </a:moveTo>
                  <a:lnTo>
                    <a:pt x="0" y="1303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738" y="2784"/>
              <a:ext cx="1280" cy="1"/>
            </a:xfrm>
            <a:custGeom>
              <a:avLst/>
              <a:gdLst>
                <a:gd name="T0" fmla="*/ 0 w 1280"/>
                <a:gd name="T1" fmla="*/ 1280 w 1280"/>
                <a:gd name="T2" fmla="*/ 0 w 1280"/>
                <a:gd name="T3" fmla="*/ 0 w 1280"/>
                <a:gd name="T4" fmla="*/ 0 w 1280"/>
                <a:gd name="T5" fmla="*/ 0 w 1280"/>
                <a:gd name="T6" fmla="*/ 0 w 128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280">
                  <a:moveTo>
                    <a:pt x="0" y="0"/>
                  </a:moveTo>
                  <a:lnTo>
                    <a:pt x="128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2018" y="1436"/>
              <a:ext cx="109" cy="103"/>
            </a:xfrm>
            <a:custGeom>
              <a:avLst/>
              <a:gdLst>
                <a:gd name="T0" fmla="*/ 58 w 109"/>
                <a:gd name="T1" fmla="*/ 103 h 103"/>
                <a:gd name="T2" fmla="*/ 77 w 109"/>
                <a:gd name="T3" fmla="*/ 96 h 103"/>
                <a:gd name="T4" fmla="*/ 96 w 109"/>
                <a:gd name="T5" fmla="*/ 90 h 103"/>
                <a:gd name="T6" fmla="*/ 103 w 109"/>
                <a:gd name="T7" fmla="*/ 70 h 103"/>
                <a:gd name="T8" fmla="*/ 109 w 109"/>
                <a:gd name="T9" fmla="*/ 51 h 103"/>
                <a:gd name="T10" fmla="*/ 103 w 109"/>
                <a:gd name="T11" fmla="*/ 32 h 103"/>
                <a:gd name="T12" fmla="*/ 96 w 109"/>
                <a:gd name="T13" fmla="*/ 13 h 103"/>
                <a:gd name="T14" fmla="*/ 77 w 109"/>
                <a:gd name="T15" fmla="*/ 6 h 103"/>
                <a:gd name="T16" fmla="*/ 58 w 109"/>
                <a:gd name="T17" fmla="*/ 0 h 103"/>
                <a:gd name="T18" fmla="*/ 39 w 109"/>
                <a:gd name="T19" fmla="*/ 6 h 103"/>
                <a:gd name="T20" fmla="*/ 19 w 109"/>
                <a:gd name="T21" fmla="*/ 13 h 103"/>
                <a:gd name="T22" fmla="*/ 6 w 109"/>
                <a:gd name="T23" fmla="*/ 32 h 103"/>
                <a:gd name="T24" fmla="*/ 0 w 109"/>
                <a:gd name="T25" fmla="*/ 51 h 103"/>
                <a:gd name="T26" fmla="*/ 6 w 109"/>
                <a:gd name="T27" fmla="*/ 70 h 103"/>
                <a:gd name="T28" fmla="*/ 19 w 109"/>
                <a:gd name="T29" fmla="*/ 90 h 103"/>
                <a:gd name="T30" fmla="*/ 39 w 109"/>
                <a:gd name="T31" fmla="*/ 96 h 103"/>
                <a:gd name="T32" fmla="*/ 58 w 109"/>
                <a:gd name="T33" fmla="*/ 103 h 103"/>
                <a:gd name="T34" fmla="*/ 58 w 109"/>
                <a:gd name="T3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03">
                  <a:moveTo>
                    <a:pt x="58" y="103"/>
                  </a:moveTo>
                  <a:lnTo>
                    <a:pt x="77" y="96"/>
                  </a:lnTo>
                  <a:lnTo>
                    <a:pt x="96" y="90"/>
                  </a:lnTo>
                  <a:lnTo>
                    <a:pt x="103" y="70"/>
                  </a:lnTo>
                  <a:lnTo>
                    <a:pt x="109" y="51"/>
                  </a:lnTo>
                  <a:lnTo>
                    <a:pt x="103" y="32"/>
                  </a:lnTo>
                  <a:lnTo>
                    <a:pt x="96" y="13"/>
                  </a:lnTo>
                  <a:lnTo>
                    <a:pt x="77" y="6"/>
                  </a:lnTo>
                  <a:lnTo>
                    <a:pt x="58" y="0"/>
                  </a:lnTo>
                  <a:lnTo>
                    <a:pt x="39" y="6"/>
                  </a:lnTo>
                  <a:lnTo>
                    <a:pt x="19" y="13"/>
                  </a:lnTo>
                  <a:lnTo>
                    <a:pt x="6" y="32"/>
                  </a:lnTo>
                  <a:lnTo>
                    <a:pt x="0" y="51"/>
                  </a:lnTo>
                  <a:lnTo>
                    <a:pt x="6" y="70"/>
                  </a:lnTo>
                  <a:lnTo>
                    <a:pt x="19" y="90"/>
                  </a:lnTo>
                  <a:lnTo>
                    <a:pt x="39" y="96"/>
                  </a:lnTo>
                  <a:lnTo>
                    <a:pt x="58" y="103"/>
                  </a:lnTo>
                  <a:lnTo>
                    <a:pt x="58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2076" y="1487"/>
              <a:ext cx="51" cy="52"/>
            </a:xfrm>
            <a:custGeom>
              <a:avLst/>
              <a:gdLst>
                <a:gd name="T0" fmla="*/ 0 w 51"/>
                <a:gd name="T1" fmla="*/ 52 h 52"/>
                <a:gd name="T2" fmla="*/ 19 w 51"/>
                <a:gd name="T3" fmla="*/ 45 h 52"/>
                <a:gd name="T4" fmla="*/ 38 w 51"/>
                <a:gd name="T5" fmla="*/ 39 h 52"/>
                <a:gd name="T6" fmla="*/ 45 w 51"/>
                <a:gd name="T7" fmla="*/ 19 h 52"/>
                <a:gd name="T8" fmla="*/ 51 w 51"/>
                <a:gd name="T9" fmla="*/ 0 h 52"/>
                <a:gd name="T10" fmla="*/ 51 w 51"/>
                <a:gd name="T11" fmla="*/ 0 h 52"/>
                <a:gd name="T12" fmla="*/ 45 w 51"/>
                <a:gd name="T13" fmla="*/ 19 h 52"/>
                <a:gd name="T14" fmla="*/ 38 w 51"/>
                <a:gd name="T15" fmla="*/ 39 h 52"/>
                <a:gd name="T16" fmla="*/ 19 w 51"/>
                <a:gd name="T17" fmla="*/ 45 h 52"/>
                <a:gd name="T18" fmla="*/ 0 w 51"/>
                <a:gd name="T19" fmla="*/ 52 h 52"/>
                <a:gd name="T20" fmla="*/ 0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0" y="52"/>
                  </a:moveTo>
                  <a:lnTo>
                    <a:pt x="19" y="45"/>
                  </a:lnTo>
                  <a:lnTo>
                    <a:pt x="38" y="39"/>
                  </a:lnTo>
                  <a:lnTo>
                    <a:pt x="45" y="19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5" y="19"/>
                  </a:lnTo>
                  <a:lnTo>
                    <a:pt x="38" y="39"/>
                  </a:lnTo>
                  <a:lnTo>
                    <a:pt x="19" y="45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3"/>
            <p:cNvSpPr>
              <a:spLocks noEditPoints="1"/>
            </p:cNvSpPr>
            <p:nvPr/>
          </p:nvSpPr>
          <p:spPr bwMode="auto">
            <a:xfrm>
              <a:off x="2076" y="1436"/>
              <a:ext cx="51" cy="51"/>
            </a:xfrm>
            <a:custGeom>
              <a:avLst/>
              <a:gdLst>
                <a:gd name="T0" fmla="*/ 51 w 51"/>
                <a:gd name="T1" fmla="*/ 51 h 51"/>
                <a:gd name="T2" fmla="*/ 45 w 51"/>
                <a:gd name="T3" fmla="*/ 32 h 51"/>
                <a:gd name="T4" fmla="*/ 38 w 51"/>
                <a:gd name="T5" fmla="*/ 13 h 51"/>
                <a:gd name="T6" fmla="*/ 19 w 51"/>
                <a:gd name="T7" fmla="*/ 6 h 51"/>
                <a:gd name="T8" fmla="*/ 0 w 51"/>
                <a:gd name="T9" fmla="*/ 0 h 51"/>
                <a:gd name="T10" fmla="*/ 0 w 51"/>
                <a:gd name="T11" fmla="*/ 0 h 51"/>
                <a:gd name="T12" fmla="*/ 19 w 51"/>
                <a:gd name="T13" fmla="*/ 6 h 51"/>
                <a:gd name="T14" fmla="*/ 38 w 51"/>
                <a:gd name="T15" fmla="*/ 13 h 51"/>
                <a:gd name="T16" fmla="*/ 45 w 51"/>
                <a:gd name="T17" fmla="*/ 32 h 51"/>
                <a:gd name="T18" fmla="*/ 51 w 51"/>
                <a:gd name="T19" fmla="*/ 51 h 51"/>
                <a:gd name="T20" fmla="*/ 51 w 51"/>
                <a:gd name="T21" fmla="*/ 51 h 51"/>
                <a:gd name="T22" fmla="*/ 51 w 51"/>
                <a:gd name="T23" fmla="*/ 51 h 51"/>
                <a:gd name="T24" fmla="*/ 51 w 51"/>
                <a:gd name="T25" fmla="*/ 51 h 51"/>
                <a:gd name="T26" fmla="*/ 51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45" y="32"/>
                  </a:lnTo>
                  <a:lnTo>
                    <a:pt x="38" y="13"/>
                  </a:lnTo>
                  <a:lnTo>
                    <a:pt x="19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" y="6"/>
                  </a:lnTo>
                  <a:lnTo>
                    <a:pt x="38" y="13"/>
                  </a:lnTo>
                  <a:lnTo>
                    <a:pt x="45" y="32"/>
                  </a:lnTo>
                  <a:lnTo>
                    <a:pt x="51" y="51"/>
                  </a:lnTo>
                  <a:lnTo>
                    <a:pt x="51" y="51"/>
                  </a:lnTo>
                  <a:close/>
                  <a:moveTo>
                    <a:pt x="51" y="51"/>
                  </a:moveTo>
                  <a:lnTo>
                    <a:pt x="51" y="51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 noEditPoints="1"/>
            </p:cNvSpPr>
            <p:nvPr/>
          </p:nvSpPr>
          <p:spPr bwMode="auto">
            <a:xfrm>
              <a:off x="2018" y="1436"/>
              <a:ext cx="58" cy="51"/>
            </a:xfrm>
            <a:custGeom>
              <a:avLst/>
              <a:gdLst>
                <a:gd name="T0" fmla="*/ 58 w 58"/>
                <a:gd name="T1" fmla="*/ 0 h 51"/>
                <a:gd name="T2" fmla="*/ 39 w 58"/>
                <a:gd name="T3" fmla="*/ 6 h 51"/>
                <a:gd name="T4" fmla="*/ 19 w 58"/>
                <a:gd name="T5" fmla="*/ 13 h 51"/>
                <a:gd name="T6" fmla="*/ 6 w 58"/>
                <a:gd name="T7" fmla="*/ 32 h 51"/>
                <a:gd name="T8" fmla="*/ 0 w 58"/>
                <a:gd name="T9" fmla="*/ 51 h 51"/>
                <a:gd name="T10" fmla="*/ 0 w 58"/>
                <a:gd name="T11" fmla="*/ 51 h 51"/>
                <a:gd name="T12" fmla="*/ 6 w 58"/>
                <a:gd name="T13" fmla="*/ 32 h 51"/>
                <a:gd name="T14" fmla="*/ 19 w 58"/>
                <a:gd name="T15" fmla="*/ 13 h 51"/>
                <a:gd name="T16" fmla="*/ 39 w 58"/>
                <a:gd name="T17" fmla="*/ 6 h 51"/>
                <a:gd name="T18" fmla="*/ 58 w 58"/>
                <a:gd name="T19" fmla="*/ 0 h 51"/>
                <a:gd name="T20" fmla="*/ 58 w 58"/>
                <a:gd name="T21" fmla="*/ 0 h 51"/>
                <a:gd name="T22" fmla="*/ 58 w 58"/>
                <a:gd name="T23" fmla="*/ 0 h 51"/>
                <a:gd name="T24" fmla="*/ 58 w 58"/>
                <a:gd name="T25" fmla="*/ 0 h 51"/>
                <a:gd name="T26" fmla="*/ 58 w 58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1">
                  <a:moveTo>
                    <a:pt x="58" y="0"/>
                  </a:moveTo>
                  <a:lnTo>
                    <a:pt x="39" y="6"/>
                  </a:lnTo>
                  <a:lnTo>
                    <a:pt x="19" y="13"/>
                  </a:lnTo>
                  <a:lnTo>
                    <a:pt x="6" y="3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6" y="32"/>
                  </a:lnTo>
                  <a:lnTo>
                    <a:pt x="19" y="13"/>
                  </a:lnTo>
                  <a:lnTo>
                    <a:pt x="39" y="6"/>
                  </a:lnTo>
                  <a:lnTo>
                    <a:pt x="58" y="0"/>
                  </a:lnTo>
                  <a:lnTo>
                    <a:pt x="58" y="0"/>
                  </a:lnTo>
                  <a:close/>
                  <a:moveTo>
                    <a:pt x="58" y="0"/>
                  </a:move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2018" y="1487"/>
              <a:ext cx="58" cy="52"/>
            </a:xfrm>
            <a:custGeom>
              <a:avLst/>
              <a:gdLst>
                <a:gd name="T0" fmla="*/ 0 w 58"/>
                <a:gd name="T1" fmla="*/ 0 h 52"/>
                <a:gd name="T2" fmla="*/ 6 w 58"/>
                <a:gd name="T3" fmla="*/ 19 h 52"/>
                <a:gd name="T4" fmla="*/ 19 w 58"/>
                <a:gd name="T5" fmla="*/ 39 h 52"/>
                <a:gd name="T6" fmla="*/ 39 w 58"/>
                <a:gd name="T7" fmla="*/ 45 h 52"/>
                <a:gd name="T8" fmla="*/ 58 w 58"/>
                <a:gd name="T9" fmla="*/ 52 h 52"/>
                <a:gd name="T10" fmla="*/ 58 w 58"/>
                <a:gd name="T11" fmla="*/ 52 h 52"/>
                <a:gd name="T12" fmla="*/ 39 w 58"/>
                <a:gd name="T13" fmla="*/ 45 h 52"/>
                <a:gd name="T14" fmla="*/ 19 w 58"/>
                <a:gd name="T15" fmla="*/ 39 h 52"/>
                <a:gd name="T16" fmla="*/ 6 w 58"/>
                <a:gd name="T17" fmla="*/ 19 h 52"/>
                <a:gd name="T18" fmla="*/ 0 w 58"/>
                <a:gd name="T19" fmla="*/ 0 h 52"/>
                <a:gd name="T20" fmla="*/ 0 w 58"/>
                <a:gd name="T21" fmla="*/ 0 h 52"/>
                <a:gd name="T22" fmla="*/ 0 w 58"/>
                <a:gd name="T23" fmla="*/ 0 h 52"/>
                <a:gd name="T24" fmla="*/ 0 w 58"/>
                <a:gd name="T25" fmla="*/ 0 h 52"/>
                <a:gd name="T26" fmla="*/ 0 w 58"/>
                <a:gd name="T2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2">
                  <a:moveTo>
                    <a:pt x="0" y="0"/>
                  </a:moveTo>
                  <a:lnTo>
                    <a:pt x="6" y="19"/>
                  </a:lnTo>
                  <a:lnTo>
                    <a:pt x="19" y="39"/>
                  </a:lnTo>
                  <a:lnTo>
                    <a:pt x="39" y="45"/>
                  </a:lnTo>
                  <a:lnTo>
                    <a:pt x="58" y="52"/>
                  </a:lnTo>
                  <a:lnTo>
                    <a:pt x="58" y="52"/>
                  </a:lnTo>
                  <a:lnTo>
                    <a:pt x="39" y="45"/>
                  </a:lnTo>
                  <a:lnTo>
                    <a:pt x="19" y="39"/>
                  </a:lnTo>
                  <a:lnTo>
                    <a:pt x="6" y="19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076" y="153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018" y="2726"/>
              <a:ext cx="103" cy="103"/>
            </a:xfrm>
            <a:custGeom>
              <a:avLst/>
              <a:gdLst>
                <a:gd name="T0" fmla="*/ 51 w 103"/>
                <a:gd name="T1" fmla="*/ 103 h 103"/>
                <a:gd name="T2" fmla="*/ 71 w 103"/>
                <a:gd name="T3" fmla="*/ 97 h 103"/>
                <a:gd name="T4" fmla="*/ 90 w 103"/>
                <a:gd name="T5" fmla="*/ 90 h 103"/>
                <a:gd name="T6" fmla="*/ 96 w 103"/>
                <a:gd name="T7" fmla="*/ 71 h 103"/>
                <a:gd name="T8" fmla="*/ 103 w 103"/>
                <a:gd name="T9" fmla="*/ 52 h 103"/>
                <a:gd name="T10" fmla="*/ 96 w 103"/>
                <a:gd name="T11" fmla="*/ 32 h 103"/>
                <a:gd name="T12" fmla="*/ 90 w 103"/>
                <a:gd name="T13" fmla="*/ 20 h 103"/>
                <a:gd name="T14" fmla="*/ 71 w 103"/>
                <a:gd name="T15" fmla="*/ 7 h 103"/>
                <a:gd name="T16" fmla="*/ 51 w 103"/>
                <a:gd name="T17" fmla="*/ 0 h 103"/>
                <a:gd name="T18" fmla="*/ 32 w 103"/>
                <a:gd name="T19" fmla="*/ 7 h 103"/>
                <a:gd name="T20" fmla="*/ 13 w 103"/>
                <a:gd name="T21" fmla="*/ 20 h 103"/>
                <a:gd name="T22" fmla="*/ 6 w 103"/>
                <a:gd name="T23" fmla="*/ 32 h 103"/>
                <a:gd name="T24" fmla="*/ 0 w 103"/>
                <a:gd name="T25" fmla="*/ 52 h 103"/>
                <a:gd name="T26" fmla="*/ 6 w 103"/>
                <a:gd name="T27" fmla="*/ 71 h 103"/>
                <a:gd name="T28" fmla="*/ 13 w 103"/>
                <a:gd name="T29" fmla="*/ 90 h 103"/>
                <a:gd name="T30" fmla="*/ 32 w 103"/>
                <a:gd name="T31" fmla="*/ 97 h 103"/>
                <a:gd name="T32" fmla="*/ 51 w 103"/>
                <a:gd name="T33" fmla="*/ 103 h 103"/>
                <a:gd name="T34" fmla="*/ 51 w 103"/>
                <a:gd name="T3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103">
                  <a:moveTo>
                    <a:pt x="51" y="103"/>
                  </a:moveTo>
                  <a:lnTo>
                    <a:pt x="71" y="97"/>
                  </a:lnTo>
                  <a:lnTo>
                    <a:pt x="90" y="90"/>
                  </a:lnTo>
                  <a:lnTo>
                    <a:pt x="96" y="71"/>
                  </a:lnTo>
                  <a:lnTo>
                    <a:pt x="103" y="52"/>
                  </a:lnTo>
                  <a:lnTo>
                    <a:pt x="96" y="32"/>
                  </a:lnTo>
                  <a:lnTo>
                    <a:pt x="90" y="20"/>
                  </a:lnTo>
                  <a:lnTo>
                    <a:pt x="71" y="7"/>
                  </a:lnTo>
                  <a:lnTo>
                    <a:pt x="51" y="0"/>
                  </a:lnTo>
                  <a:lnTo>
                    <a:pt x="32" y="7"/>
                  </a:lnTo>
                  <a:lnTo>
                    <a:pt x="13" y="20"/>
                  </a:lnTo>
                  <a:lnTo>
                    <a:pt x="6" y="32"/>
                  </a:lnTo>
                  <a:lnTo>
                    <a:pt x="0" y="52"/>
                  </a:lnTo>
                  <a:lnTo>
                    <a:pt x="6" y="71"/>
                  </a:lnTo>
                  <a:lnTo>
                    <a:pt x="13" y="90"/>
                  </a:lnTo>
                  <a:lnTo>
                    <a:pt x="32" y="97"/>
                  </a:lnTo>
                  <a:lnTo>
                    <a:pt x="51" y="103"/>
                  </a:lnTo>
                  <a:lnTo>
                    <a:pt x="51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069" y="2778"/>
              <a:ext cx="52" cy="51"/>
            </a:xfrm>
            <a:custGeom>
              <a:avLst/>
              <a:gdLst>
                <a:gd name="T0" fmla="*/ 0 w 52"/>
                <a:gd name="T1" fmla="*/ 51 h 51"/>
                <a:gd name="T2" fmla="*/ 20 w 52"/>
                <a:gd name="T3" fmla="*/ 45 h 51"/>
                <a:gd name="T4" fmla="*/ 39 w 52"/>
                <a:gd name="T5" fmla="*/ 38 h 51"/>
                <a:gd name="T6" fmla="*/ 45 w 52"/>
                <a:gd name="T7" fmla="*/ 19 h 51"/>
                <a:gd name="T8" fmla="*/ 52 w 52"/>
                <a:gd name="T9" fmla="*/ 0 h 51"/>
                <a:gd name="T10" fmla="*/ 52 w 52"/>
                <a:gd name="T11" fmla="*/ 0 h 51"/>
                <a:gd name="T12" fmla="*/ 45 w 52"/>
                <a:gd name="T13" fmla="*/ 19 h 51"/>
                <a:gd name="T14" fmla="*/ 39 w 52"/>
                <a:gd name="T15" fmla="*/ 38 h 51"/>
                <a:gd name="T16" fmla="*/ 20 w 52"/>
                <a:gd name="T17" fmla="*/ 45 h 51"/>
                <a:gd name="T18" fmla="*/ 0 w 52"/>
                <a:gd name="T19" fmla="*/ 51 h 51"/>
                <a:gd name="T20" fmla="*/ 0 w 52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" h="51">
                  <a:moveTo>
                    <a:pt x="0" y="51"/>
                  </a:moveTo>
                  <a:lnTo>
                    <a:pt x="20" y="45"/>
                  </a:lnTo>
                  <a:lnTo>
                    <a:pt x="39" y="38"/>
                  </a:lnTo>
                  <a:lnTo>
                    <a:pt x="45" y="19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5" y="19"/>
                  </a:lnTo>
                  <a:lnTo>
                    <a:pt x="39" y="38"/>
                  </a:lnTo>
                  <a:lnTo>
                    <a:pt x="20" y="45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2069" y="2726"/>
              <a:ext cx="52" cy="52"/>
            </a:xfrm>
            <a:custGeom>
              <a:avLst/>
              <a:gdLst>
                <a:gd name="T0" fmla="*/ 52 w 52"/>
                <a:gd name="T1" fmla="*/ 52 h 52"/>
                <a:gd name="T2" fmla="*/ 45 w 52"/>
                <a:gd name="T3" fmla="*/ 32 h 52"/>
                <a:gd name="T4" fmla="*/ 39 w 52"/>
                <a:gd name="T5" fmla="*/ 20 h 52"/>
                <a:gd name="T6" fmla="*/ 20 w 52"/>
                <a:gd name="T7" fmla="*/ 7 h 52"/>
                <a:gd name="T8" fmla="*/ 0 w 52"/>
                <a:gd name="T9" fmla="*/ 0 h 52"/>
                <a:gd name="T10" fmla="*/ 0 w 52"/>
                <a:gd name="T11" fmla="*/ 0 h 52"/>
                <a:gd name="T12" fmla="*/ 20 w 52"/>
                <a:gd name="T13" fmla="*/ 7 h 52"/>
                <a:gd name="T14" fmla="*/ 39 w 52"/>
                <a:gd name="T15" fmla="*/ 20 h 52"/>
                <a:gd name="T16" fmla="*/ 45 w 52"/>
                <a:gd name="T17" fmla="*/ 32 h 52"/>
                <a:gd name="T18" fmla="*/ 52 w 52"/>
                <a:gd name="T19" fmla="*/ 52 h 52"/>
                <a:gd name="T20" fmla="*/ 52 w 52"/>
                <a:gd name="T21" fmla="*/ 52 h 52"/>
                <a:gd name="T22" fmla="*/ 52 w 52"/>
                <a:gd name="T23" fmla="*/ 52 h 52"/>
                <a:gd name="T24" fmla="*/ 52 w 52"/>
                <a:gd name="T25" fmla="*/ 52 h 52"/>
                <a:gd name="T26" fmla="*/ 52 w 52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52" y="52"/>
                  </a:moveTo>
                  <a:lnTo>
                    <a:pt x="45" y="32"/>
                  </a:lnTo>
                  <a:lnTo>
                    <a:pt x="39" y="20"/>
                  </a:lnTo>
                  <a:lnTo>
                    <a:pt x="2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7"/>
                  </a:lnTo>
                  <a:lnTo>
                    <a:pt x="39" y="20"/>
                  </a:lnTo>
                  <a:lnTo>
                    <a:pt x="45" y="32"/>
                  </a:lnTo>
                  <a:lnTo>
                    <a:pt x="52" y="52"/>
                  </a:lnTo>
                  <a:lnTo>
                    <a:pt x="52" y="52"/>
                  </a:lnTo>
                  <a:close/>
                  <a:moveTo>
                    <a:pt x="52" y="52"/>
                  </a:moveTo>
                  <a:lnTo>
                    <a:pt x="52" y="52"/>
                  </a:lnTo>
                  <a:lnTo>
                    <a:pt x="52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0"/>
            <p:cNvSpPr>
              <a:spLocks noEditPoints="1"/>
            </p:cNvSpPr>
            <p:nvPr/>
          </p:nvSpPr>
          <p:spPr bwMode="auto">
            <a:xfrm>
              <a:off x="2018" y="2726"/>
              <a:ext cx="51" cy="52"/>
            </a:xfrm>
            <a:custGeom>
              <a:avLst/>
              <a:gdLst>
                <a:gd name="T0" fmla="*/ 51 w 51"/>
                <a:gd name="T1" fmla="*/ 0 h 52"/>
                <a:gd name="T2" fmla="*/ 32 w 51"/>
                <a:gd name="T3" fmla="*/ 7 h 52"/>
                <a:gd name="T4" fmla="*/ 13 w 51"/>
                <a:gd name="T5" fmla="*/ 20 h 52"/>
                <a:gd name="T6" fmla="*/ 6 w 51"/>
                <a:gd name="T7" fmla="*/ 32 h 52"/>
                <a:gd name="T8" fmla="*/ 0 w 51"/>
                <a:gd name="T9" fmla="*/ 52 h 52"/>
                <a:gd name="T10" fmla="*/ 0 w 51"/>
                <a:gd name="T11" fmla="*/ 52 h 52"/>
                <a:gd name="T12" fmla="*/ 6 w 51"/>
                <a:gd name="T13" fmla="*/ 32 h 52"/>
                <a:gd name="T14" fmla="*/ 13 w 51"/>
                <a:gd name="T15" fmla="*/ 20 h 52"/>
                <a:gd name="T16" fmla="*/ 32 w 51"/>
                <a:gd name="T17" fmla="*/ 7 h 52"/>
                <a:gd name="T18" fmla="*/ 51 w 51"/>
                <a:gd name="T19" fmla="*/ 0 h 52"/>
                <a:gd name="T20" fmla="*/ 51 w 51"/>
                <a:gd name="T21" fmla="*/ 0 h 52"/>
                <a:gd name="T22" fmla="*/ 51 w 51"/>
                <a:gd name="T23" fmla="*/ 0 h 52"/>
                <a:gd name="T24" fmla="*/ 51 w 51"/>
                <a:gd name="T25" fmla="*/ 0 h 52"/>
                <a:gd name="T26" fmla="*/ 51 w 51"/>
                <a:gd name="T2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51" y="0"/>
                  </a:moveTo>
                  <a:lnTo>
                    <a:pt x="32" y="7"/>
                  </a:lnTo>
                  <a:lnTo>
                    <a:pt x="13" y="20"/>
                  </a:lnTo>
                  <a:lnTo>
                    <a:pt x="6" y="3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6" y="32"/>
                  </a:lnTo>
                  <a:lnTo>
                    <a:pt x="13" y="20"/>
                  </a:lnTo>
                  <a:lnTo>
                    <a:pt x="32" y="7"/>
                  </a:lnTo>
                  <a:lnTo>
                    <a:pt x="51" y="0"/>
                  </a:lnTo>
                  <a:lnTo>
                    <a:pt x="51" y="0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1"/>
            <p:cNvSpPr>
              <a:spLocks noEditPoints="1"/>
            </p:cNvSpPr>
            <p:nvPr/>
          </p:nvSpPr>
          <p:spPr bwMode="auto">
            <a:xfrm>
              <a:off x="2018" y="2778"/>
              <a:ext cx="51" cy="51"/>
            </a:xfrm>
            <a:custGeom>
              <a:avLst/>
              <a:gdLst>
                <a:gd name="T0" fmla="*/ 0 w 51"/>
                <a:gd name="T1" fmla="*/ 0 h 51"/>
                <a:gd name="T2" fmla="*/ 6 w 51"/>
                <a:gd name="T3" fmla="*/ 19 h 51"/>
                <a:gd name="T4" fmla="*/ 13 w 51"/>
                <a:gd name="T5" fmla="*/ 38 h 51"/>
                <a:gd name="T6" fmla="*/ 32 w 51"/>
                <a:gd name="T7" fmla="*/ 45 h 51"/>
                <a:gd name="T8" fmla="*/ 51 w 51"/>
                <a:gd name="T9" fmla="*/ 51 h 51"/>
                <a:gd name="T10" fmla="*/ 51 w 51"/>
                <a:gd name="T11" fmla="*/ 51 h 51"/>
                <a:gd name="T12" fmla="*/ 32 w 51"/>
                <a:gd name="T13" fmla="*/ 45 h 51"/>
                <a:gd name="T14" fmla="*/ 13 w 51"/>
                <a:gd name="T15" fmla="*/ 38 h 51"/>
                <a:gd name="T16" fmla="*/ 6 w 51"/>
                <a:gd name="T17" fmla="*/ 19 h 51"/>
                <a:gd name="T18" fmla="*/ 0 w 51"/>
                <a:gd name="T19" fmla="*/ 0 h 51"/>
                <a:gd name="T20" fmla="*/ 0 w 51"/>
                <a:gd name="T21" fmla="*/ 0 h 51"/>
                <a:gd name="T22" fmla="*/ 0 w 51"/>
                <a:gd name="T23" fmla="*/ 0 h 51"/>
                <a:gd name="T24" fmla="*/ 0 w 51"/>
                <a:gd name="T25" fmla="*/ 0 h 51"/>
                <a:gd name="T26" fmla="*/ 0 w 51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6" y="19"/>
                  </a:lnTo>
                  <a:lnTo>
                    <a:pt x="13" y="38"/>
                  </a:lnTo>
                  <a:lnTo>
                    <a:pt x="32" y="45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32" y="45"/>
                  </a:lnTo>
                  <a:lnTo>
                    <a:pt x="13" y="38"/>
                  </a:lnTo>
                  <a:lnTo>
                    <a:pt x="6" y="19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2069" y="282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1073" y="1378"/>
              <a:ext cx="675" cy="238"/>
            </a:xfrm>
            <a:custGeom>
              <a:avLst/>
              <a:gdLst>
                <a:gd name="T0" fmla="*/ 0 w 675"/>
                <a:gd name="T1" fmla="*/ 238 h 238"/>
                <a:gd name="T2" fmla="*/ 675 w 675"/>
                <a:gd name="T3" fmla="*/ 238 h 238"/>
                <a:gd name="T4" fmla="*/ 675 w 675"/>
                <a:gd name="T5" fmla="*/ 0 h 238"/>
                <a:gd name="T6" fmla="*/ 0 w 675"/>
                <a:gd name="T7" fmla="*/ 0 h 238"/>
                <a:gd name="T8" fmla="*/ 0 w 675"/>
                <a:gd name="T9" fmla="*/ 238 h 238"/>
                <a:gd name="T10" fmla="*/ 0 w 675"/>
                <a:gd name="T1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5" h="238">
                  <a:moveTo>
                    <a:pt x="0" y="238"/>
                  </a:moveTo>
                  <a:lnTo>
                    <a:pt x="675" y="238"/>
                  </a:lnTo>
                  <a:lnTo>
                    <a:pt x="675" y="0"/>
                  </a:lnTo>
                  <a:lnTo>
                    <a:pt x="0" y="0"/>
                  </a:ln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1073" y="1616"/>
              <a:ext cx="675" cy="1"/>
            </a:xfrm>
            <a:custGeom>
              <a:avLst/>
              <a:gdLst>
                <a:gd name="T0" fmla="*/ 0 w 675"/>
                <a:gd name="T1" fmla="*/ 675 w 675"/>
                <a:gd name="T2" fmla="*/ 0 w 675"/>
                <a:gd name="T3" fmla="*/ 0 w 67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75">
                  <a:moveTo>
                    <a:pt x="0" y="0"/>
                  </a:moveTo>
                  <a:lnTo>
                    <a:pt x="67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5"/>
            <p:cNvSpPr>
              <a:spLocks noEditPoints="1"/>
            </p:cNvSpPr>
            <p:nvPr/>
          </p:nvSpPr>
          <p:spPr bwMode="auto">
            <a:xfrm>
              <a:off x="1748" y="1378"/>
              <a:ext cx="1" cy="238"/>
            </a:xfrm>
            <a:custGeom>
              <a:avLst/>
              <a:gdLst>
                <a:gd name="T0" fmla="*/ 238 h 238"/>
                <a:gd name="T1" fmla="*/ 0 h 238"/>
                <a:gd name="T2" fmla="*/ 238 h 238"/>
                <a:gd name="T3" fmla="*/ 238 h 238"/>
                <a:gd name="T4" fmla="*/ 238 h 238"/>
                <a:gd name="T5" fmla="*/ 238 h 238"/>
                <a:gd name="T6" fmla="*/ 238 h 2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38">
                  <a:moveTo>
                    <a:pt x="0" y="238"/>
                  </a:moveTo>
                  <a:lnTo>
                    <a:pt x="0" y="0"/>
                  </a:lnTo>
                  <a:lnTo>
                    <a:pt x="0" y="238"/>
                  </a:lnTo>
                  <a:lnTo>
                    <a:pt x="0" y="238"/>
                  </a:lnTo>
                  <a:close/>
                  <a:moveTo>
                    <a:pt x="0" y="238"/>
                  </a:moveTo>
                  <a:lnTo>
                    <a:pt x="0" y="238"/>
                  </a:lnTo>
                  <a:lnTo>
                    <a:pt x="0" y="2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6"/>
            <p:cNvSpPr>
              <a:spLocks noEditPoints="1"/>
            </p:cNvSpPr>
            <p:nvPr/>
          </p:nvSpPr>
          <p:spPr bwMode="auto">
            <a:xfrm>
              <a:off x="1073" y="1378"/>
              <a:ext cx="675" cy="1"/>
            </a:xfrm>
            <a:custGeom>
              <a:avLst/>
              <a:gdLst>
                <a:gd name="T0" fmla="*/ 675 w 675"/>
                <a:gd name="T1" fmla="*/ 0 w 675"/>
                <a:gd name="T2" fmla="*/ 675 w 675"/>
                <a:gd name="T3" fmla="*/ 675 w 675"/>
                <a:gd name="T4" fmla="*/ 675 w 675"/>
                <a:gd name="T5" fmla="*/ 675 w 675"/>
                <a:gd name="T6" fmla="*/ 675 w 67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675">
                  <a:moveTo>
                    <a:pt x="675" y="0"/>
                  </a:moveTo>
                  <a:lnTo>
                    <a:pt x="0" y="0"/>
                  </a:lnTo>
                  <a:lnTo>
                    <a:pt x="675" y="0"/>
                  </a:lnTo>
                  <a:lnTo>
                    <a:pt x="675" y="0"/>
                  </a:lnTo>
                  <a:close/>
                  <a:moveTo>
                    <a:pt x="675" y="0"/>
                  </a:moveTo>
                  <a:lnTo>
                    <a:pt x="675" y="0"/>
                  </a:lnTo>
                  <a:lnTo>
                    <a:pt x="6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1073" y="1378"/>
              <a:ext cx="1" cy="238"/>
            </a:xfrm>
            <a:custGeom>
              <a:avLst/>
              <a:gdLst>
                <a:gd name="T0" fmla="*/ 0 h 238"/>
                <a:gd name="T1" fmla="*/ 238 h 238"/>
                <a:gd name="T2" fmla="*/ 0 h 238"/>
                <a:gd name="T3" fmla="*/ 0 h 238"/>
                <a:gd name="T4" fmla="*/ 0 h 238"/>
                <a:gd name="T5" fmla="*/ 0 h 238"/>
                <a:gd name="T6" fmla="*/ 0 h 23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38">
                  <a:moveTo>
                    <a:pt x="0" y="0"/>
                  </a:moveTo>
                  <a:lnTo>
                    <a:pt x="0" y="23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8"/>
            <p:cNvSpPr>
              <a:spLocks/>
            </p:cNvSpPr>
            <p:nvPr/>
          </p:nvSpPr>
          <p:spPr bwMode="auto">
            <a:xfrm>
              <a:off x="1073" y="1616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552" y="1962"/>
              <a:ext cx="385" cy="373"/>
            </a:xfrm>
            <a:custGeom>
              <a:avLst/>
              <a:gdLst>
                <a:gd name="T0" fmla="*/ 193 w 385"/>
                <a:gd name="T1" fmla="*/ 373 h 373"/>
                <a:gd name="T2" fmla="*/ 231 w 385"/>
                <a:gd name="T3" fmla="*/ 366 h 373"/>
                <a:gd name="T4" fmla="*/ 270 w 385"/>
                <a:gd name="T5" fmla="*/ 360 h 373"/>
                <a:gd name="T6" fmla="*/ 328 w 385"/>
                <a:gd name="T7" fmla="*/ 321 h 373"/>
                <a:gd name="T8" fmla="*/ 353 w 385"/>
                <a:gd name="T9" fmla="*/ 289 h 373"/>
                <a:gd name="T10" fmla="*/ 373 w 385"/>
                <a:gd name="T11" fmla="*/ 257 h 373"/>
                <a:gd name="T12" fmla="*/ 379 w 385"/>
                <a:gd name="T13" fmla="*/ 225 h 373"/>
                <a:gd name="T14" fmla="*/ 385 w 385"/>
                <a:gd name="T15" fmla="*/ 187 h 373"/>
                <a:gd name="T16" fmla="*/ 379 w 385"/>
                <a:gd name="T17" fmla="*/ 148 h 373"/>
                <a:gd name="T18" fmla="*/ 373 w 385"/>
                <a:gd name="T19" fmla="*/ 116 h 373"/>
                <a:gd name="T20" fmla="*/ 353 w 385"/>
                <a:gd name="T21" fmla="*/ 84 h 373"/>
                <a:gd name="T22" fmla="*/ 328 w 385"/>
                <a:gd name="T23" fmla="*/ 58 h 373"/>
                <a:gd name="T24" fmla="*/ 270 w 385"/>
                <a:gd name="T25" fmla="*/ 13 h 373"/>
                <a:gd name="T26" fmla="*/ 231 w 385"/>
                <a:gd name="T27" fmla="*/ 7 h 373"/>
                <a:gd name="T28" fmla="*/ 193 w 385"/>
                <a:gd name="T29" fmla="*/ 0 h 373"/>
                <a:gd name="T30" fmla="*/ 154 w 385"/>
                <a:gd name="T31" fmla="*/ 7 h 373"/>
                <a:gd name="T32" fmla="*/ 122 w 385"/>
                <a:gd name="T33" fmla="*/ 13 h 373"/>
                <a:gd name="T34" fmla="*/ 57 w 385"/>
                <a:gd name="T35" fmla="*/ 58 h 373"/>
                <a:gd name="T36" fmla="*/ 32 w 385"/>
                <a:gd name="T37" fmla="*/ 84 h 373"/>
                <a:gd name="T38" fmla="*/ 12 w 385"/>
                <a:gd name="T39" fmla="*/ 116 h 373"/>
                <a:gd name="T40" fmla="*/ 6 w 385"/>
                <a:gd name="T41" fmla="*/ 148 h 373"/>
                <a:gd name="T42" fmla="*/ 0 w 385"/>
                <a:gd name="T43" fmla="*/ 187 h 373"/>
                <a:gd name="T44" fmla="*/ 6 w 385"/>
                <a:gd name="T45" fmla="*/ 225 h 373"/>
                <a:gd name="T46" fmla="*/ 12 w 385"/>
                <a:gd name="T47" fmla="*/ 257 h 373"/>
                <a:gd name="T48" fmla="*/ 32 w 385"/>
                <a:gd name="T49" fmla="*/ 289 h 373"/>
                <a:gd name="T50" fmla="*/ 57 w 385"/>
                <a:gd name="T51" fmla="*/ 321 h 373"/>
                <a:gd name="T52" fmla="*/ 122 w 385"/>
                <a:gd name="T53" fmla="*/ 360 h 373"/>
                <a:gd name="T54" fmla="*/ 154 w 385"/>
                <a:gd name="T55" fmla="*/ 366 h 373"/>
                <a:gd name="T56" fmla="*/ 193 w 385"/>
                <a:gd name="T57" fmla="*/ 373 h 373"/>
                <a:gd name="T58" fmla="*/ 193 w 385"/>
                <a:gd name="T59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5" h="373">
                  <a:moveTo>
                    <a:pt x="193" y="373"/>
                  </a:moveTo>
                  <a:lnTo>
                    <a:pt x="231" y="366"/>
                  </a:lnTo>
                  <a:lnTo>
                    <a:pt x="270" y="360"/>
                  </a:lnTo>
                  <a:lnTo>
                    <a:pt x="328" y="321"/>
                  </a:lnTo>
                  <a:lnTo>
                    <a:pt x="353" y="289"/>
                  </a:lnTo>
                  <a:lnTo>
                    <a:pt x="373" y="257"/>
                  </a:lnTo>
                  <a:lnTo>
                    <a:pt x="379" y="225"/>
                  </a:lnTo>
                  <a:lnTo>
                    <a:pt x="385" y="187"/>
                  </a:lnTo>
                  <a:lnTo>
                    <a:pt x="379" y="148"/>
                  </a:lnTo>
                  <a:lnTo>
                    <a:pt x="373" y="116"/>
                  </a:lnTo>
                  <a:lnTo>
                    <a:pt x="353" y="84"/>
                  </a:lnTo>
                  <a:lnTo>
                    <a:pt x="328" y="58"/>
                  </a:lnTo>
                  <a:lnTo>
                    <a:pt x="270" y="13"/>
                  </a:lnTo>
                  <a:lnTo>
                    <a:pt x="231" y="7"/>
                  </a:lnTo>
                  <a:lnTo>
                    <a:pt x="193" y="0"/>
                  </a:lnTo>
                  <a:lnTo>
                    <a:pt x="154" y="7"/>
                  </a:lnTo>
                  <a:lnTo>
                    <a:pt x="122" y="13"/>
                  </a:lnTo>
                  <a:lnTo>
                    <a:pt x="57" y="58"/>
                  </a:lnTo>
                  <a:lnTo>
                    <a:pt x="32" y="84"/>
                  </a:lnTo>
                  <a:lnTo>
                    <a:pt x="12" y="116"/>
                  </a:lnTo>
                  <a:lnTo>
                    <a:pt x="6" y="148"/>
                  </a:lnTo>
                  <a:lnTo>
                    <a:pt x="0" y="187"/>
                  </a:lnTo>
                  <a:lnTo>
                    <a:pt x="6" y="225"/>
                  </a:lnTo>
                  <a:lnTo>
                    <a:pt x="12" y="257"/>
                  </a:lnTo>
                  <a:lnTo>
                    <a:pt x="32" y="289"/>
                  </a:lnTo>
                  <a:lnTo>
                    <a:pt x="57" y="321"/>
                  </a:lnTo>
                  <a:lnTo>
                    <a:pt x="122" y="360"/>
                  </a:lnTo>
                  <a:lnTo>
                    <a:pt x="154" y="366"/>
                  </a:lnTo>
                  <a:lnTo>
                    <a:pt x="193" y="373"/>
                  </a:lnTo>
                  <a:lnTo>
                    <a:pt x="193" y="373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0"/>
            <p:cNvSpPr>
              <a:spLocks/>
            </p:cNvSpPr>
            <p:nvPr/>
          </p:nvSpPr>
          <p:spPr bwMode="auto">
            <a:xfrm>
              <a:off x="745" y="2149"/>
              <a:ext cx="192" cy="186"/>
            </a:xfrm>
            <a:custGeom>
              <a:avLst/>
              <a:gdLst>
                <a:gd name="T0" fmla="*/ 0 w 192"/>
                <a:gd name="T1" fmla="*/ 186 h 186"/>
                <a:gd name="T2" fmla="*/ 38 w 192"/>
                <a:gd name="T3" fmla="*/ 179 h 186"/>
                <a:gd name="T4" fmla="*/ 77 w 192"/>
                <a:gd name="T5" fmla="*/ 173 h 186"/>
                <a:gd name="T6" fmla="*/ 135 w 192"/>
                <a:gd name="T7" fmla="*/ 134 h 186"/>
                <a:gd name="T8" fmla="*/ 160 w 192"/>
                <a:gd name="T9" fmla="*/ 102 h 186"/>
                <a:gd name="T10" fmla="*/ 180 w 192"/>
                <a:gd name="T11" fmla="*/ 70 h 186"/>
                <a:gd name="T12" fmla="*/ 186 w 192"/>
                <a:gd name="T13" fmla="*/ 38 h 186"/>
                <a:gd name="T14" fmla="*/ 192 w 192"/>
                <a:gd name="T15" fmla="*/ 0 h 186"/>
                <a:gd name="T16" fmla="*/ 192 w 192"/>
                <a:gd name="T17" fmla="*/ 0 h 186"/>
                <a:gd name="T18" fmla="*/ 186 w 192"/>
                <a:gd name="T19" fmla="*/ 38 h 186"/>
                <a:gd name="T20" fmla="*/ 180 w 192"/>
                <a:gd name="T21" fmla="*/ 70 h 186"/>
                <a:gd name="T22" fmla="*/ 160 w 192"/>
                <a:gd name="T23" fmla="*/ 102 h 186"/>
                <a:gd name="T24" fmla="*/ 135 w 192"/>
                <a:gd name="T25" fmla="*/ 134 h 186"/>
                <a:gd name="T26" fmla="*/ 77 w 192"/>
                <a:gd name="T27" fmla="*/ 173 h 186"/>
                <a:gd name="T28" fmla="*/ 38 w 192"/>
                <a:gd name="T29" fmla="*/ 179 h 186"/>
                <a:gd name="T30" fmla="*/ 0 w 192"/>
                <a:gd name="T31" fmla="*/ 186 h 186"/>
                <a:gd name="T32" fmla="*/ 0 w 192"/>
                <a:gd name="T3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" h="186">
                  <a:moveTo>
                    <a:pt x="0" y="186"/>
                  </a:moveTo>
                  <a:lnTo>
                    <a:pt x="38" y="179"/>
                  </a:lnTo>
                  <a:lnTo>
                    <a:pt x="77" y="173"/>
                  </a:lnTo>
                  <a:lnTo>
                    <a:pt x="135" y="134"/>
                  </a:lnTo>
                  <a:lnTo>
                    <a:pt x="160" y="102"/>
                  </a:lnTo>
                  <a:lnTo>
                    <a:pt x="180" y="70"/>
                  </a:lnTo>
                  <a:lnTo>
                    <a:pt x="186" y="38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186" y="38"/>
                  </a:lnTo>
                  <a:lnTo>
                    <a:pt x="180" y="70"/>
                  </a:lnTo>
                  <a:lnTo>
                    <a:pt x="160" y="102"/>
                  </a:lnTo>
                  <a:lnTo>
                    <a:pt x="135" y="134"/>
                  </a:lnTo>
                  <a:lnTo>
                    <a:pt x="77" y="173"/>
                  </a:lnTo>
                  <a:lnTo>
                    <a:pt x="38" y="179"/>
                  </a:lnTo>
                  <a:lnTo>
                    <a:pt x="0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745" y="1962"/>
              <a:ext cx="192" cy="187"/>
            </a:xfrm>
            <a:custGeom>
              <a:avLst/>
              <a:gdLst>
                <a:gd name="T0" fmla="*/ 192 w 192"/>
                <a:gd name="T1" fmla="*/ 187 h 187"/>
                <a:gd name="T2" fmla="*/ 186 w 192"/>
                <a:gd name="T3" fmla="*/ 148 h 187"/>
                <a:gd name="T4" fmla="*/ 180 w 192"/>
                <a:gd name="T5" fmla="*/ 116 h 187"/>
                <a:gd name="T6" fmla="*/ 160 w 192"/>
                <a:gd name="T7" fmla="*/ 84 h 187"/>
                <a:gd name="T8" fmla="*/ 135 w 192"/>
                <a:gd name="T9" fmla="*/ 58 h 187"/>
                <a:gd name="T10" fmla="*/ 77 w 192"/>
                <a:gd name="T11" fmla="*/ 13 h 187"/>
                <a:gd name="T12" fmla="*/ 38 w 192"/>
                <a:gd name="T13" fmla="*/ 7 h 187"/>
                <a:gd name="T14" fmla="*/ 0 w 192"/>
                <a:gd name="T15" fmla="*/ 0 h 187"/>
                <a:gd name="T16" fmla="*/ 0 w 192"/>
                <a:gd name="T17" fmla="*/ 0 h 187"/>
                <a:gd name="T18" fmla="*/ 38 w 192"/>
                <a:gd name="T19" fmla="*/ 7 h 187"/>
                <a:gd name="T20" fmla="*/ 77 w 192"/>
                <a:gd name="T21" fmla="*/ 13 h 187"/>
                <a:gd name="T22" fmla="*/ 135 w 192"/>
                <a:gd name="T23" fmla="*/ 58 h 187"/>
                <a:gd name="T24" fmla="*/ 160 w 192"/>
                <a:gd name="T25" fmla="*/ 84 h 187"/>
                <a:gd name="T26" fmla="*/ 180 w 192"/>
                <a:gd name="T27" fmla="*/ 116 h 187"/>
                <a:gd name="T28" fmla="*/ 186 w 192"/>
                <a:gd name="T29" fmla="*/ 148 h 187"/>
                <a:gd name="T30" fmla="*/ 192 w 192"/>
                <a:gd name="T31" fmla="*/ 187 h 187"/>
                <a:gd name="T32" fmla="*/ 192 w 192"/>
                <a:gd name="T33" fmla="*/ 187 h 187"/>
                <a:gd name="T34" fmla="*/ 192 w 192"/>
                <a:gd name="T35" fmla="*/ 187 h 187"/>
                <a:gd name="T36" fmla="*/ 192 w 192"/>
                <a:gd name="T37" fmla="*/ 187 h 187"/>
                <a:gd name="T38" fmla="*/ 192 w 192"/>
                <a:gd name="T3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2" h="187">
                  <a:moveTo>
                    <a:pt x="192" y="187"/>
                  </a:moveTo>
                  <a:lnTo>
                    <a:pt x="186" y="148"/>
                  </a:lnTo>
                  <a:lnTo>
                    <a:pt x="180" y="116"/>
                  </a:lnTo>
                  <a:lnTo>
                    <a:pt x="160" y="84"/>
                  </a:lnTo>
                  <a:lnTo>
                    <a:pt x="135" y="58"/>
                  </a:lnTo>
                  <a:lnTo>
                    <a:pt x="77" y="13"/>
                  </a:lnTo>
                  <a:lnTo>
                    <a:pt x="38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7"/>
                  </a:lnTo>
                  <a:lnTo>
                    <a:pt x="77" y="13"/>
                  </a:lnTo>
                  <a:lnTo>
                    <a:pt x="135" y="58"/>
                  </a:lnTo>
                  <a:lnTo>
                    <a:pt x="160" y="84"/>
                  </a:lnTo>
                  <a:lnTo>
                    <a:pt x="180" y="116"/>
                  </a:lnTo>
                  <a:lnTo>
                    <a:pt x="186" y="148"/>
                  </a:lnTo>
                  <a:lnTo>
                    <a:pt x="192" y="187"/>
                  </a:lnTo>
                  <a:lnTo>
                    <a:pt x="192" y="187"/>
                  </a:lnTo>
                  <a:close/>
                  <a:moveTo>
                    <a:pt x="192" y="187"/>
                  </a:moveTo>
                  <a:lnTo>
                    <a:pt x="192" y="187"/>
                  </a:lnTo>
                  <a:lnTo>
                    <a:pt x="192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2"/>
            <p:cNvSpPr>
              <a:spLocks noEditPoints="1"/>
            </p:cNvSpPr>
            <p:nvPr/>
          </p:nvSpPr>
          <p:spPr bwMode="auto">
            <a:xfrm>
              <a:off x="552" y="1962"/>
              <a:ext cx="193" cy="187"/>
            </a:xfrm>
            <a:custGeom>
              <a:avLst/>
              <a:gdLst>
                <a:gd name="T0" fmla="*/ 193 w 193"/>
                <a:gd name="T1" fmla="*/ 0 h 187"/>
                <a:gd name="T2" fmla="*/ 154 w 193"/>
                <a:gd name="T3" fmla="*/ 7 h 187"/>
                <a:gd name="T4" fmla="*/ 122 w 193"/>
                <a:gd name="T5" fmla="*/ 13 h 187"/>
                <a:gd name="T6" fmla="*/ 57 w 193"/>
                <a:gd name="T7" fmla="*/ 58 h 187"/>
                <a:gd name="T8" fmla="*/ 32 w 193"/>
                <a:gd name="T9" fmla="*/ 84 h 187"/>
                <a:gd name="T10" fmla="*/ 12 w 193"/>
                <a:gd name="T11" fmla="*/ 116 h 187"/>
                <a:gd name="T12" fmla="*/ 6 w 193"/>
                <a:gd name="T13" fmla="*/ 148 h 187"/>
                <a:gd name="T14" fmla="*/ 0 w 193"/>
                <a:gd name="T15" fmla="*/ 187 h 187"/>
                <a:gd name="T16" fmla="*/ 0 w 193"/>
                <a:gd name="T17" fmla="*/ 187 h 187"/>
                <a:gd name="T18" fmla="*/ 6 w 193"/>
                <a:gd name="T19" fmla="*/ 148 h 187"/>
                <a:gd name="T20" fmla="*/ 12 w 193"/>
                <a:gd name="T21" fmla="*/ 116 h 187"/>
                <a:gd name="T22" fmla="*/ 32 w 193"/>
                <a:gd name="T23" fmla="*/ 84 h 187"/>
                <a:gd name="T24" fmla="*/ 57 w 193"/>
                <a:gd name="T25" fmla="*/ 58 h 187"/>
                <a:gd name="T26" fmla="*/ 122 w 193"/>
                <a:gd name="T27" fmla="*/ 13 h 187"/>
                <a:gd name="T28" fmla="*/ 154 w 193"/>
                <a:gd name="T29" fmla="*/ 7 h 187"/>
                <a:gd name="T30" fmla="*/ 193 w 193"/>
                <a:gd name="T31" fmla="*/ 0 h 187"/>
                <a:gd name="T32" fmla="*/ 193 w 193"/>
                <a:gd name="T33" fmla="*/ 0 h 187"/>
                <a:gd name="T34" fmla="*/ 193 w 193"/>
                <a:gd name="T35" fmla="*/ 0 h 187"/>
                <a:gd name="T36" fmla="*/ 193 w 193"/>
                <a:gd name="T37" fmla="*/ 0 h 187"/>
                <a:gd name="T38" fmla="*/ 193 w 193"/>
                <a:gd name="T3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3" h="187">
                  <a:moveTo>
                    <a:pt x="193" y="0"/>
                  </a:moveTo>
                  <a:lnTo>
                    <a:pt x="154" y="7"/>
                  </a:lnTo>
                  <a:lnTo>
                    <a:pt x="122" y="13"/>
                  </a:lnTo>
                  <a:lnTo>
                    <a:pt x="57" y="58"/>
                  </a:lnTo>
                  <a:lnTo>
                    <a:pt x="32" y="84"/>
                  </a:lnTo>
                  <a:lnTo>
                    <a:pt x="12" y="116"/>
                  </a:lnTo>
                  <a:lnTo>
                    <a:pt x="6" y="148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6" y="148"/>
                  </a:lnTo>
                  <a:lnTo>
                    <a:pt x="12" y="116"/>
                  </a:lnTo>
                  <a:lnTo>
                    <a:pt x="32" y="84"/>
                  </a:lnTo>
                  <a:lnTo>
                    <a:pt x="57" y="58"/>
                  </a:lnTo>
                  <a:lnTo>
                    <a:pt x="122" y="13"/>
                  </a:lnTo>
                  <a:lnTo>
                    <a:pt x="154" y="7"/>
                  </a:lnTo>
                  <a:lnTo>
                    <a:pt x="193" y="0"/>
                  </a:lnTo>
                  <a:lnTo>
                    <a:pt x="193" y="0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3"/>
            <p:cNvSpPr>
              <a:spLocks noEditPoints="1"/>
            </p:cNvSpPr>
            <p:nvPr/>
          </p:nvSpPr>
          <p:spPr bwMode="auto">
            <a:xfrm>
              <a:off x="552" y="2149"/>
              <a:ext cx="193" cy="186"/>
            </a:xfrm>
            <a:custGeom>
              <a:avLst/>
              <a:gdLst>
                <a:gd name="T0" fmla="*/ 0 w 193"/>
                <a:gd name="T1" fmla="*/ 0 h 186"/>
                <a:gd name="T2" fmla="*/ 6 w 193"/>
                <a:gd name="T3" fmla="*/ 38 h 186"/>
                <a:gd name="T4" fmla="*/ 12 w 193"/>
                <a:gd name="T5" fmla="*/ 70 h 186"/>
                <a:gd name="T6" fmla="*/ 32 w 193"/>
                <a:gd name="T7" fmla="*/ 102 h 186"/>
                <a:gd name="T8" fmla="*/ 57 w 193"/>
                <a:gd name="T9" fmla="*/ 134 h 186"/>
                <a:gd name="T10" fmla="*/ 122 w 193"/>
                <a:gd name="T11" fmla="*/ 173 h 186"/>
                <a:gd name="T12" fmla="*/ 154 w 193"/>
                <a:gd name="T13" fmla="*/ 179 h 186"/>
                <a:gd name="T14" fmla="*/ 193 w 193"/>
                <a:gd name="T15" fmla="*/ 186 h 186"/>
                <a:gd name="T16" fmla="*/ 193 w 193"/>
                <a:gd name="T17" fmla="*/ 186 h 186"/>
                <a:gd name="T18" fmla="*/ 154 w 193"/>
                <a:gd name="T19" fmla="*/ 179 h 186"/>
                <a:gd name="T20" fmla="*/ 122 w 193"/>
                <a:gd name="T21" fmla="*/ 173 h 186"/>
                <a:gd name="T22" fmla="*/ 57 w 193"/>
                <a:gd name="T23" fmla="*/ 134 h 186"/>
                <a:gd name="T24" fmla="*/ 32 w 193"/>
                <a:gd name="T25" fmla="*/ 102 h 186"/>
                <a:gd name="T26" fmla="*/ 12 w 193"/>
                <a:gd name="T27" fmla="*/ 70 h 186"/>
                <a:gd name="T28" fmla="*/ 6 w 193"/>
                <a:gd name="T29" fmla="*/ 38 h 186"/>
                <a:gd name="T30" fmla="*/ 0 w 193"/>
                <a:gd name="T31" fmla="*/ 0 h 186"/>
                <a:gd name="T32" fmla="*/ 0 w 193"/>
                <a:gd name="T33" fmla="*/ 0 h 186"/>
                <a:gd name="T34" fmla="*/ 0 w 193"/>
                <a:gd name="T35" fmla="*/ 0 h 186"/>
                <a:gd name="T36" fmla="*/ 0 w 193"/>
                <a:gd name="T37" fmla="*/ 0 h 186"/>
                <a:gd name="T38" fmla="*/ 0 w 193"/>
                <a:gd name="T3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3" h="186">
                  <a:moveTo>
                    <a:pt x="0" y="0"/>
                  </a:moveTo>
                  <a:lnTo>
                    <a:pt x="6" y="38"/>
                  </a:lnTo>
                  <a:lnTo>
                    <a:pt x="12" y="70"/>
                  </a:lnTo>
                  <a:lnTo>
                    <a:pt x="32" y="102"/>
                  </a:lnTo>
                  <a:lnTo>
                    <a:pt x="57" y="134"/>
                  </a:lnTo>
                  <a:lnTo>
                    <a:pt x="122" y="173"/>
                  </a:lnTo>
                  <a:lnTo>
                    <a:pt x="154" y="179"/>
                  </a:lnTo>
                  <a:lnTo>
                    <a:pt x="193" y="186"/>
                  </a:lnTo>
                  <a:lnTo>
                    <a:pt x="193" y="186"/>
                  </a:lnTo>
                  <a:lnTo>
                    <a:pt x="154" y="179"/>
                  </a:lnTo>
                  <a:lnTo>
                    <a:pt x="122" y="173"/>
                  </a:lnTo>
                  <a:lnTo>
                    <a:pt x="57" y="134"/>
                  </a:lnTo>
                  <a:lnTo>
                    <a:pt x="32" y="102"/>
                  </a:lnTo>
                  <a:lnTo>
                    <a:pt x="12" y="70"/>
                  </a:lnTo>
                  <a:lnTo>
                    <a:pt x="6" y="3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4"/>
            <p:cNvSpPr>
              <a:spLocks/>
            </p:cNvSpPr>
            <p:nvPr/>
          </p:nvSpPr>
          <p:spPr bwMode="auto">
            <a:xfrm>
              <a:off x="745" y="233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5"/>
            <p:cNvSpPr>
              <a:spLocks/>
            </p:cNvSpPr>
            <p:nvPr/>
          </p:nvSpPr>
          <p:spPr bwMode="auto">
            <a:xfrm>
              <a:off x="687" y="2020"/>
              <a:ext cx="115" cy="116"/>
            </a:xfrm>
            <a:custGeom>
              <a:avLst/>
              <a:gdLst>
                <a:gd name="T0" fmla="*/ 45 w 115"/>
                <a:gd name="T1" fmla="*/ 51 h 116"/>
                <a:gd name="T2" fmla="*/ 0 w 115"/>
                <a:gd name="T3" fmla="*/ 51 h 116"/>
                <a:gd name="T4" fmla="*/ 0 w 115"/>
                <a:gd name="T5" fmla="*/ 64 h 116"/>
                <a:gd name="T6" fmla="*/ 45 w 115"/>
                <a:gd name="T7" fmla="*/ 64 h 116"/>
                <a:gd name="T8" fmla="*/ 45 w 115"/>
                <a:gd name="T9" fmla="*/ 116 h 116"/>
                <a:gd name="T10" fmla="*/ 64 w 115"/>
                <a:gd name="T11" fmla="*/ 116 h 116"/>
                <a:gd name="T12" fmla="*/ 64 w 115"/>
                <a:gd name="T13" fmla="*/ 64 h 116"/>
                <a:gd name="T14" fmla="*/ 115 w 115"/>
                <a:gd name="T15" fmla="*/ 64 h 116"/>
                <a:gd name="T16" fmla="*/ 115 w 115"/>
                <a:gd name="T17" fmla="*/ 51 h 116"/>
                <a:gd name="T18" fmla="*/ 64 w 115"/>
                <a:gd name="T19" fmla="*/ 51 h 116"/>
                <a:gd name="T20" fmla="*/ 64 w 115"/>
                <a:gd name="T21" fmla="*/ 0 h 116"/>
                <a:gd name="T22" fmla="*/ 45 w 115"/>
                <a:gd name="T23" fmla="*/ 0 h 116"/>
                <a:gd name="T24" fmla="*/ 45 w 115"/>
                <a:gd name="T25" fmla="*/ 5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16">
                  <a:moveTo>
                    <a:pt x="45" y="51"/>
                  </a:moveTo>
                  <a:lnTo>
                    <a:pt x="0" y="51"/>
                  </a:lnTo>
                  <a:lnTo>
                    <a:pt x="0" y="64"/>
                  </a:lnTo>
                  <a:lnTo>
                    <a:pt x="45" y="64"/>
                  </a:lnTo>
                  <a:lnTo>
                    <a:pt x="45" y="116"/>
                  </a:lnTo>
                  <a:lnTo>
                    <a:pt x="64" y="116"/>
                  </a:lnTo>
                  <a:lnTo>
                    <a:pt x="64" y="64"/>
                  </a:lnTo>
                  <a:lnTo>
                    <a:pt x="115" y="64"/>
                  </a:lnTo>
                  <a:lnTo>
                    <a:pt x="115" y="51"/>
                  </a:lnTo>
                  <a:lnTo>
                    <a:pt x="64" y="51"/>
                  </a:lnTo>
                  <a:lnTo>
                    <a:pt x="64" y="0"/>
                  </a:lnTo>
                  <a:lnTo>
                    <a:pt x="45" y="0"/>
                  </a:lnTo>
                  <a:lnTo>
                    <a:pt x="45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680" y="2226"/>
              <a:ext cx="122" cy="1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7"/>
            <p:cNvSpPr>
              <a:spLocks noEditPoints="1"/>
            </p:cNvSpPr>
            <p:nvPr/>
          </p:nvSpPr>
          <p:spPr bwMode="auto">
            <a:xfrm>
              <a:off x="5452" y="1436"/>
              <a:ext cx="103" cy="103"/>
            </a:xfrm>
            <a:custGeom>
              <a:avLst/>
              <a:gdLst>
                <a:gd name="T0" fmla="*/ 103 w 103"/>
                <a:gd name="T1" fmla="*/ 77 h 103"/>
                <a:gd name="T2" fmla="*/ 90 w 103"/>
                <a:gd name="T3" fmla="*/ 83 h 103"/>
                <a:gd name="T4" fmla="*/ 84 w 103"/>
                <a:gd name="T5" fmla="*/ 90 h 103"/>
                <a:gd name="T6" fmla="*/ 84 w 103"/>
                <a:gd name="T7" fmla="*/ 90 h 103"/>
                <a:gd name="T8" fmla="*/ 84 w 103"/>
                <a:gd name="T9" fmla="*/ 83 h 103"/>
                <a:gd name="T10" fmla="*/ 90 w 103"/>
                <a:gd name="T11" fmla="*/ 77 h 103"/>
                <a:gd name="T12" fmla="*/ 97 w 103"/>
                <a:gd name="T13" fmla="*/ 45 h 103"/>
                <a:gd name="T14" fmla="*/ 103 w 103"/>
                <a:gd name="T15" fmla="*/ 19 h 103"/>
                <a:gd name="T16" fmla="*/ 103 w 103"/>
                <a:gd name="T17" fmla="*/ 6 h 103"/>
                <a:gd name="T18" fmla="*/ 103 w 103"/>
                <a:gd name="T19" fmla="*/ 0 h 103"/>
                <a:gd name="T20" fmla="*/ 103 w 103"/>
                <a:gd name="T21" fmla="*/ 0 h 103"/>
                <a:gd name="T22" fmla="*/ 84 w 103"/>
                <a:gd name="T23" fmla="*/ 6 h 103"/>
                <a:gd name="T24" fmla="*/ 84 w 103"/>
                <a:gd name="T25" fmla="*/ 6 h 103"/>
                <a:gd name="T26" fmla="*/ 84 w 103"/>
                <a:gd name="T27" fmla="*/ 13 h 103"/>
                <a:gd name="T28" fmla="*/ 84 w 103"/>
                <a:gd name="T29" fmla="*/ 13 h 103"/>
                <a:gd name="T30" fmla="*/ 77 w 103"/>
                <a:gd name="T31" fmla="*/ 6 h 103"/>
                <a:gd name="T32" fmla="*/ 65 w 103"/>
                <a:gd name="T33" fmla="*/ 0 h 103"/>
                <a:gd name="T34" fmla="*/ 39 w 103"/>
                <a:gd name="T35" fmla="*/ 6 h 103"/>
                <a:gd name="T36" fmla="*/ 20 w 103"/>
                <a:gd name="T37" fmla="*/ 26 h 103"/>
                <a:gd name="T38" fmla="*/ 7 w 103"/>
                <a:gd name="T39" fmla="*/ 51 h 103"/>
                <a:gd name="T40" fmla="*/ 0 w 103"/>
                <a:gd name="T41" fmla="*/ 77 h 103"/>
                <a:gd name="T42" fmla="*/ 7 w 103"/>
                <a:gd name="T43" fmla="*/ 90 h 103"/>
                <a:gd name="T44" fmla="*/ 13 w 103"/>
                <a:gd name="T45" fmla="*/ 103 h 103"/>
                <a:gd name="T46" fmla="*/ 26 w 103"/>
                <a:gd name="T47" fmla="*/ 103 h 103"/>
                <a:gd name="T48" fmla="*/ 45 w 103"/>
                <a:gd name="T49" fmla="*/ 96 h 103"/>
                <a:gd name="T50" fmla="*/ 58 w 103"/>
                <a:gd name="T51" fmla="*/ 90 h 103"/>
                <a:gd name="T52" fmla="*/ 71 w 103"/>
                <a:gd name="T53" fmla="*/ 70 h 103"/>
                <a:gd name="T54" fmla="*/ 71 w 103"/>
                <a:gd name="T55" fmla="*/ 70 h 103"/>
                <a:gd name="T56" fmla="*/ 65 w 103"/>
                <a:gd name="T57" fmla="*/ 83 h 103"/>
                <a:gd name="T58" fmla="*/ 65 w 103"/>
                <a:gd name="T59" fmla="*/ 90 h 103"/>
                <a:gd name="T60" fmla="*/ 65 w 103"/>
                <a:gd name="T61" fmla="*/ 96 h 103"/>
                <a:gd name="T62" fmla="*/ 71 w 103"/>
                <a:gd name="T63" fmla="*/ 103 h 103"/>
                <a:gd name="T64" fmla="*/ 90 w 103"/>
                <a:gd name="T65" fmla="*/ 96 h 103"/>
                <a:gd name="T66" fmla="*/ 103 w 103"/>
                <a:gd name="T67" fmla="*/ 77 h 103"/>
                <a:gd name="T68" fmla="*/ 103 w 103"/>
                <a:gd name="T69" fmla="*/ 77 h 103"/>
                <a:gd name="T70" fmla="*/ 20 w 103"/>
                <a:gd name="T71" fmla="*/ 77 h 103"/>
                <a:gd name="T72" fmla="*/ 26 w 103"/>
                <a:gd name="T73" fmla="*/ 58 h 103"/>
                <a:gd name="T74" fmla="*/ 32 w 103"/>
                <a:gd name="T75" fmla="*/ 32 h 103"/>
                <a:gd name="T76" fmla="*/ 45 w 103"/>
                <a:gd name="T77" fmla="*/ 13 h 103"/>
                <a:gd name="T78" fmla="*/ 65 w 103"/>
                <a:gd name="T79" fmla="*/ 6 h 103"/>
                <a:gd name="T80" fmla="*/ 71 w 103"/>
                <a:gd name="T81" fmla="*/ 13 h 103"/>
                <a:gd name="T82" fmla="*/ 77 w 103"/>
                <a:gd name="T83" fmla="*/ 19 h 103"/>
                <a:gd name="T84" fmla="*/ 77 w 103"/>
                <a:gd name="T85" fmla="*/ 38 h 103"/>
                <a:gd name="T86" fmla="*/ 65 w 103"/>
                <a:gd name="T87" fmla="*/ 64 h 103"/>
                <a:gd name="T88" fmla="*/ 52 w 103"/>
                <a:gd name="T89" fmla="*/ 83 h 103"/>
                <a:gd name="T90" fmla="*/ 32 w 103"/>
                <a:gd name="T91" fmla="*/ 90 h 103"/>
                <a:gd name="T92" fmla="*/ 26 w 103"/>
                <a:gd name="T93" fmla="*/ 90 h 103"/>
                <a:gd name="T94" fmla="*/ 20 w 103"/>
                <a:gd name="T95" fmla="*/ 77 h 103"/>
                <a:gd name="T96" fmla="*/ 20 w 103"/>
                <a:gd name="T97" fmla="*/ 7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103">
                  <a:moveTo>
                    <a:pt x="103" y="77"/>
                  </a:moveTo>
                  <a:lnTo>
                    <a:pt x="90" y="83"/>
                  </a:lnTo>
                  <a:lnTo>
                    <a:pt x="84" y="90"/>
                  </a:lnTo>
                  <a:lnTo>
                    <a:pt x="84" y="90"/>
                  </a:lnTo>
                  <a:lnTo>
                    <a:pt x="84" y="83"/>
                  </a:lnTo>
                  <a:lnTo>
                    <a:pt x="90" y="77"/>
                  </a:lnTo>
                  <a:lnTo>
                    <a:pt x="97" y="45"/>
                  </a:lnTo>
                  <a:lnTo>
                    <a:pt x="103" y="19"/>
                  </a:lnTo>
                  <a:lnTo>
                    <a:pt x="103" y="6"/>
                  </a:lnTo>
                  <a:lnTo>
                    <a:pt x="103" y="0"/>
                  </a:lnTo>
                  <a:lnTo>
                    <a:pt x="103" y="0"/>
                  </a:lnTo>
                  <a:lnTo>
                    <a:pt x="84" y="6"/>
                  </a:lnTo>
                  <a:lnTo>
                    <a:pt x="84" y="6"/>
                  </a:lnTo>
                  <a:lnTo>
                    <a:pt x="84" y="13"/>
                  </a:lnTo>
                  <a:lnTo>
                    <a:pt x="84" y="13"/>
                  </a:lnTo>
                  <a:lnTo>
                    <a:pt x="77" y="6"/>
                  </a:lnTo>
                  <a:lnTo>
                    <a:pt x="65" y="0"/>
                  </a:lnTo>
                  <a:lnTo>
                    <a:pt x="39" y="6"/>
                  </a:lnTo>
                  <a:lnTo>
                    <a:pt x="20" y="26"/>
                  </a:lnTo>
                  <a:lnTo>
                    <a:pt x="7" y="51"/>
                  </a:lnTo>
                  <a:lnTo>
                    <a:pt x="0" y="77"/>
                  </a:lnTo>
                  <a:lnTo>
                    <a:pt x="7" y="90"/>
                  </a:lnTo>
                  <a:lnTo>
                    <a:pt x="13" y="103"/>
                  </a:lnTo>
                  <a:lnTo>
                    <a:pt x="26" y="103"/>
                  </a:lnTo>
                  <a:lnTo>
                    <a:pt x="45" y="96"/>
                  </a:lnTo>
                  <a:lnTo>
                    <a:pt x="58" y="90"/>
                  </a:lnTo>
                  <a:lnTo>
                    <a:pt x="71" y="70"/>
                  </a:lnTo>
                  <a:lnTo>
                    <a:pt x="71" y="70"/>
                  </a:lnTo>
                  <a:lnTo>
                    <a:pt x="65" y="83"/>
                  </a:lnTo>
                  <a:lnTo>
                    <a:pt x="65" y="90"/>
                  </a:lnTo>
                  <a:lnTo>
                    <a:pt x="65" y="96"/>
                  </a:lnTo>
                  <a:lnTo>
                    <a:pt x="71" y="103"/>
                  </a:lnTo>
                  <a:lnTo>
                    <a:pt x="90" y="96"/>
                  </a:lnTo>
                  <a:lnTo>
                    <a:pt x="103" y="77"/>
                  </a:lnTo>
                  <a:lnTo>
                    <a:pt x="103" y="77"/>
                  </a:lnTo>
                  <a:close/>
                  <a:moveTo>
                    <a:pt x="20" y="77"/>
                  </a:moveTo>
                  <a:lnTo>
                    <a:pt x="26" y="58"/>
                  </a:lnTo>
                  <a:lnTo>
                    <a:pt x="32" y="32"/>
                  </a:lnTo>
                  <a:lnTo>
                    <a:pt x="45" y="13"/>
                  </a:lnTo>
                  <a:lnTo>
                    <a:pt x="65" y="6"/>
                  </a:lnTo>
                  <a:lnTo>
                    <a:pt x="71" y="13"/>
                  </a:lnTo>
                  <a:lnTo>
                    <a:pt x="77" y="19"/>
                  </a:lnTo>
                  <a:lnTo>
                    <a:pt x="77" y="38"/>
                  </a:lnTo>
                  <a:lnTo>
                    <a:pt x="65" y="64"/>
                  </a:lnTo>
                  <a:lnTo>
                    <a:pt x="52" y="83"/>
                  </a:lnTo>
                  <a:lnTo>
                    <a:pt x="32" y="90"/>
                  </a:lnTo>
                  <a:lnTo>
                    <a:pt x="26" y="90"/>
                  </a:lnTo>
                  <a:lnTo>
                    <a:pt x="20" y="77"/>
                  </a:lnTo>
                  <a:lnTo>
                    <a:pt x="20" y="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8"/>
            <p:cNvSpPr>
              <a:spLocks noEditPoints="1"/>
            </p:cNvSpPr>
            <p:nvPr/>
          </p:nvSpPr>
          <p:spPr bwMode="auto">
            <a:xfrm>
              <a:off x="5446" y="2701"/>
              <a:ext cx="103" cy="154"/>
            </a:xfrm>
            <a:custGeom>
              <a:avLst/>
              <a:gdLst>
                <a:gd name="T0" fmla="*/ 83 w 103"/>
                <a:gd name="T1" fmla="*/ 83 h 154"/>
                <a:gd name="T2" fmla="*/ 77 w 103"/>
                <a:gd name="T3" fmla="*/ 102 h 154"/>
                <a:gd name="T4" fmla="*/ 71 w 103"/>
                <a:gd name="T5" fmla="*/ 122 h 154"/>
                <a:gd name="T6" fmla="*/ 51 w 103"/>
                <a:gd name="T7" fmla="*/ 141 h 154"/>
                <a:gd name="T8" fmla="*/ 32 w 103"/>
                <a:gd name="T9" fmla="*/ 147 h 154"/>
                <a:gd name="T10" fmla="*/ 19 w 103"/>
                <a:gd name="T11" fmla="*/ 147 h 154"/>
                <a:gd name="T12" fmla="*/ 19 w 103"/>
                <a:gd name="T13" fmla="*/ 141 h 154"/>
                <a:gd name="T14" fmla="*/ 26 w 103"/>
                <a:gd name="T15" fmla="*/ 122 h 154"/>
                <a:gd name="T16" fmla="*/ 32 w 103"/>
                <a:gd name="T17" fmla="*/ 96 h 154"/>
                <a:gd name="T18" fmla="*/ 51 w 103"/>
                <a:gd name="T19" fmla="*/ 70 h 154"/>
                <a:gd name="T20" fmla="*/ 64 w 103"/>
                <a:gd name="T21" fmla="*/ 64 h 154"/>
                <a:gd name="T22" fmla="*/ 77 w 103"/>
                <a:gd name="T23" fmla="*/ 64 h 154"/>
                <a:gd name="T24" fmla="*/ 83 w 103"/>
                <a:gd name="T25" fmla="*/ 70 h 154"/>
                <a:gd name="T26" fmla="*/ 83 w 103"/>
                <a:gd name="T27" fmla="*/ 83 h 154"/>
                <a:gd name="T28" fmla="*/ 83 w 103"/>
                <a:gd name="T29" fmla="*/ 83 h 154"/>
                <a:gd name="T30" fmla="*/ 19 w 103"/>
                <a:gd name="T31" fmla="*/ 12 h 154"/>
                <a:gd name="T32" fmla="*/ 32 w 103"/>
                <a:gd name="T33" fmla="*/ 12 h 154"/>
                <a:gd name="T34" fmla="*/ 32 w 103"/>
                <a:gd name="T35" fmla="*/ 19 h 154"/>
                <a:gd name="T36" fmla="*/ 32 w 103"/>
                <a:gd name="T37" fmla="*/ 25 h 154"/>
                <a:gd name="T38" fmla="*/ 32 w 103"/>
                <a:gd name="T39" fmla="*/ 32 h 154"/>
                <a:gd name="T40" fmla="*/ 0 w 103"/>
                <a:gd name="T41" fmla="*/ 141 h 154"/>
                <a:gd name="T42" fmla="*/ 0 w 103"/>
                <a:gd name="T43" fmla="*/ 141 h 154"/>
                <a:gd name="T44" fmla="*/ 6 w 103"/>
                <a:gd name="T45" fmla="*/ 147 h 154"/>
                <a:gd name="T46" fmla="*/ 13 w 103"/>
                <a:gd name="T47" fmla="*/ 147 h 154"/>
                <a:gd name="T48" fmla="*/ 32 w 103"/>
                <a:gd name="T49" fmla="*/ 154 h 154"/>
                <a:gd name="T50" fmla="*/ 58 w 103"/>
                <a:gd name="T51" fmla="*/ 147 h 154"/>
                <a:gd name="T52" fmla="*/ 77 w 103"/>
                <a:gd name="T53" fmla="*/ 128 h 154"/>
                <a:gd name="T54" fmla="*/ 96 w 103"/>
                <a:gd name="T55" fmla="*/ 109 h 154"/>
                <a:gd name="T56" fmla="*/ 103 w 103"/>
                <a:gd name="T57" fmla="*/ 83 h 154"/>
                <a:gd name="T58" fmla="*/ 96 w 103"/>
                <a:gd name="T59" fmla="*/ 64 h 154"/>
                <a:gd name="T60" fmla="*/ 77 w 103"/>
                <a:gd name="T61" fmla="*/ 57 h 154"/>
                <a:gd name="T62" fmla="*/ 64 w 103"/>
                <a:gd name="T63" fmla="*/ 64 h 154"/>
                <a:gd name="T64" fmla="*/ 51 w 103"/>
                <a:gd name="T65" fmla="*/ 70 h 154"/>
                <a:gd name="T66" fmla="*/ 32 w 103"/>
                <a:gd name="T67" fmla="*/ 90 h 154"/>
                <a:gd name="T68" fmla="*/ 32 w 103"/>
                <a:gd name="T69" fmla="*/ 90 h 154"/>
                <a:gd name="T70" fmla="*/ 38 w 103"/>
                <a:gd name="T71" fmla="*/ 70 h 154"/>
                <a:gd name="T72" fmla="*/ 45 w 103"/>
                <a:gd name="T73" fmla="*/ 45 h 154"/>
                <a:gd name="T74" fmla="*/ 51 w 103"/>
                <a:gd name="T75" fmla="*/ 19 h 154"/>
                <a:gd name="T76" fmla="*/ 58 w 103"/>
                <a:gd name="T77" fmla="*/ 0 h 154"/>
                <a:gd name="T78" fmla="*/ 58 w 103"/>
                <a:gd name="T79" fmla="*/ 0 h 154"/>
                <a:gd name="T80" fmla="*/ 38 w 103"/>
                <a:gd name="T81" fmla="*/ 6 h 154"/>
                <a:gd name="T82" fmla="*/ 19 w 103"/>
                <a:gd name="T83" fmla="*/ 6 h 154"/>
                <a:gd name="T84" fmla="*/ 19 w 103"/>
                <a:gd name="T85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3" h="154">
                  <a:moveTo>
                    <a:pt x="83" y="83"/>
                  </a:moveTo>
                  <a:lnTo>
                    <a:pt x="77" y="102"/>
                  </a:lnTo>
                  <a:lnTo>
                    <a:pt x="71" y="122"/>
                  </a:lnTo>
                  <a:lnTo>
                    <a:pt x="51" y="141"/>
                  </a:lnTo>
                  <a:lnTo>
                    <a:pt x="32" y="147"/>
                  </a:lnTo>
                  <a:lnTo>
                    <a:pt x="19" y="147"/>
                  </a:lnTo>
                  <a:lnTo>
                    <a:pt x="19" y="141"/>
                  </a:lnTo>
                  <a:lnTo>
                    <a:pt x="26" y="122"/>
                  </a:lnTo>
                  <a:lnTo>
                    <a:pt x="32" y="96"/>
                  </a:lnTo>
                  <a:lnTo>
                    <a:pt x="51" y="70"/>
                  </a:lnTo>
                  <a:lnTo>
                    <a:pt x="64" y="64"/>
                  </a:lnTo>
                  <a:lnTo>
                    <a:pt x="77" y="64"/>
                  </a:lnTo>
                  <a:lnTo>
                    <a:pt x="83" y="70"/>
                  </a:lnTo>
                  <a:lnTo>
                    <a:pt x="83" y="83"/>
                  </a:lnTo>
                  <a:lnTo>
                    <a:pt x="83" y="83"/>
                  </a:lnTo>
                  <a:close/>
                  <a:moveTo>
                    <a:pt x="19" y="12"/>
                  </a:moveTo>
                  <a:lnTo>
                    <a:pt x="32" y="12"/>
                  </a:lnTo>
                  <a:lnTo>
                    <a:pt x="32" y="19"/>
                  </a:lnTo>
                  <a:lnTo>
                    <a:pt x="32" y="25"/>
                  </a:lnTo>
                  <a:lnTo>
                    <a:pt x="32" y="32"/>
                  </a:lnTo>
                  <a:lnTo>
                    <a:pt x="0" y="141"/>
                  </a:lnTo>
                  <a:lnTo>
                    <a:pt x="0" y="141"/>
                  </a:lnTo>
                  <a:lnTo>
                    <a:pt x="6" y="147"/>
                  </a:lnTo>
                  <a:lnTo>
                    <a:pt x="13" y="147"/>
                  </a:lnTo>
                  <a:lnTo>
                    <a:pt x="32" y="154"/>
                  </a:lnTo>
                  <a:lnTo>
                    <a:pt x="58" y="147"/>
                  </a:lnTo>
                  <a:lnTo>
                    <a:pt x="77" y="128"/>
                  </a:lnTo>
                  <a:lnTo>
                    <a:pt x="96" y="109"/>
                  </a:lnTo>
                  <a:lnTo>
                    <a:pt x="103" y="83"/>
                  </a:lnTo>
                  <a:lnTo>
                    <a:pt x="96" y="64"/>
                  </a:lnTo>
                  <a:lnTo>
                    <a:pt x="77" y="57"/>
                  </a:lnTo>
                  <a:lnTo>
                    <a:pt x="64" y="64"/>
                  </a:lnTo>
                  <a:lnTo>
                    <a:pt x="51" y="70"/>
                  </a:lnTo>
                  <a:lnTo>
                    <a:pt x="32" y="90"/>
                  </a:lnTo>
                  <a:lnTo>
                    <a:pt x="32" y="90"/>
                  </a:lnTo>
                  <a:lnTo>
                    <a:pt x="38" y="70"/>
                  </a:lnTo>
                  <a:lnTo>
                    <a:pt x="45" y="45"/>
                  </a:lnTo>
                  <a:lnTo>
                    <a:pt x="51" y="19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38" y="6"/>
                  </a:lnTo>
                  <a:lnTo>
                    <a:pt x="19" y="6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3349" y="2052"/>
              <a:ext cx="77" cy="154"/>
            </a:xfrm>
            <a:custGeom>
              <a:avLst/>
              <a:gdLst>
                <a:gd name="T0" fmla="*/ 77 w 77"/>
                <a:gd name="T1" fmla="*/ 148 h 154"/>
                <a:gd name="T2" fmla="*/ 65 w 77"/>
                <a:gd name="T3" fmla="*/ 148 h 154"/>
                <a:gd name="T4" fmla="*/ 58 w 77"/>
                <a:gd name="T5" fmla="*/ 141 h 154"/>
                <a:gd name="T6" fmla="*/ 58 w 77"/>
                <a:gd name="T7" fmla="*/ 129 h 154"/>
                <a:gd name="T8" fmla="*/ 58 w 77"/>
                <a:gd name="T9" fmla="*/ 26 h 154"/>
                <a:gd name="T10" fmla="*/ 58 w 77"/>
                <a:gd name="T11" fmla="*/ 13 h 154"/>
                <a:gd name="T12" fmla="*/ 65 w 77"/>
                <a:gd name="T13" fmla="*/ 7 h 154"/>
                <a:gd name="T14" fmla="*/ 77 w 77"/>
                <a:gd name="T15" fmla="*/ 7 h 154"/>
                <a:gd name="T16" fmla="*/ 77 w 77"/>
                <a:gd name="T17" fmla="*/ 0 h 154"/>
                <a:gd name="T18" fmla="*/ 0 w 77"/>
                <a:gd name="T19" fmla="*/ 0 h 154"/>
                <a:gd name="T20" fmla="*/ 0 w 77"/>
                <a:gd name="T21" fmla="*/ 7 h 154"/>
                <a:gd name="T22" fmla="*/ 13 w 77"/>
                <a:gd name="T23" fmla="*/ 13 h 154"/>
                <a:gd name="T24" fmla="*/ 19 w 77"/>
                <a:gd name="T25" fmla="*/ 26 h 154"/>
                <a:gd name="T26" fmla="*/ 19 w 77"/>
                <a:gd name="T27" fmla="*/ 129 h 154"/>
                <a:gd name="T28" fmla="*/ 19 w 77"/>
                <a:gd name="T29" fmla="*/ 141 h 154"/>
                <a:gd name="T30" fmla="*/ 13 w 77"/>
                <a:gd name="T31" fmla="*/ 148 h 154"/>
                <a:gd name="T32" fmla="*/ 0 w 77"/>
                <a:gd name="T33" fmla="*/ 148 h 154"/>
                <a:gd name="T34" fmla="*/ 0 w 77"/>
                <a:gd name="T35" fmla="*/ 154 h 154"/>
                <a:gd name="T36" fmla="*/ 77 w 77"/>
                <a:gd name="T37" fmla="*/ 154 h 154"/>
                <a:gd name="T38" fmla="*/ 77 w 77"/>
                <a:gd name="T39" fmla="*/ 14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7" h="154">
                  <a:moveTo>
                    <a:pt x="77" y="148"/>
                  </a:moveTo>
                  <a:lnTo>
                    <a:pt x="65" y="148"/>
                  </a:lnTo>
                  <a:lnTo>
                    <a:pt x="58" y="141"/>
                  </a:lnTo>
                  <a:lnTo>
                    <a:pt x="58" y="129"/>
                  </a:lnTo>
                  <a:lnTo>
                    <a:pt x="58" y="26"/>
                  </a:lnTo>
                  <a:lnTo>
                    <a:pt x="58" y="13"/>
                  </a:lnTo>
                  <a:lnTo>
                    <a:pt x="65" y="7"/>
                  </a:lnTo>
                  <a:lnTo>
                    <a:pt x="77" y="7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3" y="13"/>
                  </a:lnTo>
                  <a:lnTo>
                    <a:pt x="19" y="26"/>
                  </a:lnTo>
                  <a:lnTo>
                    <a:pt x="19" y="129"/>
                  </a:lnTo>
                  <a:lnTo>
                    <a:pt x="19" y="141"/>
                  </a:lnTo>
                  <a:lnTo>
                    <a:pt x="13" y="148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77" y="154"/>
                  </a:lnTo>
                  <a:lnTo>
                    <a:pt x="77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0"/>
            <p:cNvSpPr>
              <a:spLocks/>
            </p:cNvSpPr>
            <p:nvPr/>
          </p:nvSpPr>
          <p:spPr bwMode="auto">
            <a:xfrm>
              <a:off x="3433" y="2187"/>
              <a:ext cx="64" cy="77"/>
            </a:xfrm>
            <a:custGeom>
              <a:avLst/>
              <a:gdLst>
                <a:gd name="T0" fmla="*/ 6 w 64"/>
                <a:gd name="T1" fmla="*/ 51 h 77"/>
                <a:gd name="T2" fmla="*/ 0 w 64"/>
                <a:gd name="T3" fmla="*/ 77 h 77"/>
                <a:gd name="T4" fmla="*/ 6 w 64"/>
                <a:gd name="T5" fmla="*/ 77 h 77"/>
                <a:gd name="T6" fmla="*/ 6 w 64"/>
                <a:gd name="T7" fmla="*/ 71 h 77"/>
                <a:gd name="T8" fmla="*/ 6 w 64"/>
                <a:gd name="T9" fmla="*/ 71 h 77"/>
                <a:gd name="T10" fmla="*/ 19 w 64"/>
                <a:gd name="T11" fmla="*/ 77 h 77"/>
                <a:gd name="T12" fmla="*/ 26 w 64"/>
                <a:gd name="T13" fmla="*/ 77 h 77"/>
                <a:gd name="T14" fmla="*/ 45 w 64"/>
                <a:gd name="T15" fmla="*/ 71 h 77"/>
                <a:gd name="T16" fmla="*/ 51 w 64"/>
                <a:gd name="T17" fmla="*/ 51 h 77"/>
                <a:gd name="T18" fmla="*/ 51 w 64"/>
                <a:gd name="T19" fmla="*/ 45 h 77"/>
                <a:gd name="T20" fmla="*/ 45 w 64"/>
                <a:gd name="T21" fmla="*/ 32 h 77"/>
                <a:gd name="T22" fmla="*/ 38 w 64"/>
                <a:gd name="T23" fmla="*/ 26 h 77"/>
                <a:gd name="T24" fmla="*/ 32 w 64"/>
                <a:gd name="T25" fmla="*/ 13 h 77"/>
                <a:gd name="T26" fmla="*/ 38 w 64"/>
                <a:gd name="T27" fmla="*/ 6 h 77"/>
                <a:gd name="T28" fmla="*/ 38 w 64"/>
                <a:gd name="T29" fmla="*/ 6 h 77"/>
                <a:gd name="T30" fmla="*/ 51 w 64"/>
                <a:gd name="T31" fmla="*/ 13 h 77"/>
                <a:gd name="T32" fmla="*/ 58 w 64"/>
                <a:gd name="T33" fmla="*/ 26 h 77"/>
                <a:gd name="T34" fmla="*/ 58 w 64"/>
                <a:gd name="T35" fmla="*/ 26 h 77"/>
                <a:gd name="T36" fmla="*/ 64 w 64"/>
                <a:gd name="T37" fmla="*/ 0 h 77"/>
                <a:gd name="T38" fmla="*/ 58 w 64"/>
                <a:gd name="T39" fmla="*/ 0 h 77"/>
                <a:gd name="T40" fmla="*/ 58 w 64"/>
                <a:gd name="T41" fmla="*/ 0 h 77"/>
                <a:gd name="T42" fmla="*/ 38 w 64"/>
                <a:gd name="T43" fmla="*/ 0 h 77"/>
                <a:gd name="T44" fmla="*/ 26 w 64"/>
                <a:gd name="T45" fmla="*/ 0 h 77"/>
                <a:gd name="T46" fmla="*/ 19 w 64"/>
                <a:gd name="T47" fmla="*/ 6 h 77"/>
                <a:gd name="T48" fmla="*/ 19 w 64"/>
                <a:gd name="T49" fmla="*/ 19 h 77"/>
                <a:gd name="T50" fmla="*/ 26 w 64"/>
                <a:gd name="T51" fmla="*/ 32 h 77"/>
                <a:gd name="T52" fmla="*/ 32 w 64"/>
                <a:gd name="T53" fmla="*/ 39 h 77"/>
                <a:gd name="T54" fmla="*/ 38 w 64"/>
                <a:gd name="T55" fmla="*/ 51 h 77"/>
                <a:gd name="T56" fmla="*/ 38 w 64"/>
                <a:gd name="T57" fmla="*/ 58 h 77"/>
                <a:gd name="T58" fmla="*/ 38 w 64"/>
                <a:gd name="T59" fmla="*/ 64 h 77"/>
                <a:gd name="T60" fmla="*/ 26 w 64"/>
                <a:gd name="T61" fmla="*/ 71 h 77"/>
                <a:gd name="T62" fmla="*/ 13 w 64"/>
                <a:gd name="T63" fmla="*/ 64 h 77"/>
                <a:gd name="T64" fmla="*/ 6 w 64"/>
                <a:gd name="T65" fmla="*/ 51 h 77"/>
                <a:gd name="T66" fmla="*/ 6 w 64"/>
                <a:gd name="T67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77">
                  <a:moveTo>
                    <a:pt x="6" y="51"/>
                  </a:moveTo>
                  <a:lnTo>
                    <a:pt x="0" y="77"/>
                  </a:lnTo>
                  <a:lnTo>
                    <a:pt x="6" y="77"/>
                  </a:lnTo>
                  <a:lnTo>
                    <a:pt x="6" y="71"/>
                  </a:lnTo>
                  <a:lnTo>
                    <a:pt x="6" y="71"/>
                  </a:lnTo>
                  <a:lnTo>
                    <a:pt x="19" y="77"/>
                  </a:lnTo>
                  <a:lnTo>
                    <a:pt x="26" y="77"/>
                  </a:lnTo>
                  <a:lnTo>
                    <a:pt x="45" y="71"/>
                  </a:lnTo>
                  <a:lnTo>
                    <a:pt x="51" y="51"/>
                  </a:lnTo>
                  <a:lnTo>
                    <a:pt x="51" y="45"/>
                  </a:lnTo>
                  <a:lnTo>
                    <a:pt x="45" y="32"/>
                  </a:lnTo>
                  <a:lnTo>
                    <a:pt x="38" y="26"/>
                  </a:lnTo>
                  <a:lnTo>
                    <a:pt x="32" y="13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51" y="13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38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9" y="19"/>
                  </a:lnTo>
                  <a:lnTo>
                    <a:pt x="26" y="32"/>
                  </a:lnTo>
                  <a:lnTo>
                    <a:pt x="32" y="39"/>
                  </a:lnTo>
                  <a:lnTo>
                    <a:pt x="38" y="51"/>
                  </a:lnTo>
                  <a:lnTo>
                    <a:pt x="38" y="58"/>
                  </a:lnTo>
                  <a:lnTo>
                    <a:pt x="38" y="64"/>
                  </a:lnTo>
                  <a:lnTo>
                    <a:pt x="26" y="71"/>
                  </a:lnTo>
                  <a:lnTo>
                    <a:pt x="13" y="64"/>
                  </a:lnTo>
                  <a:lnTo>
                    <a:pt x="6" y="51"/>
                  </a:lnTo>
                  <a:lnTo>
                    <a:pt x="6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1"/>
            <p:cNvSpPr>
              <a:spLocks/>
            </p:cNvSpPr>
            <p:nvPr/>
          </p:nvSpPr>
          <p:spPr bwMode="auto">
            <a:xfrm>
              <a:off x="4108" y="3041"/>
              <a:ext cx="84" cy="148"/>
            </a:xfrm>
            <a:custGeom>
              <a:avLst/>
              <a:gdLst>
                <a:gd name="T0" fmla="*/ 84 w 84"/>
                <a:gd name="T1" fmla="*/ 148 h 148"/>
                <a:gd name="T2" fmla="*/ 64 w 84"/>
                <a:gd name="T3" fmla="*/ 141 h 148"/>
                <a:gd name="T4" fmla="*/ 58 w 84"/>
                <a:gd name="T5" fmla="*/ 128 h 148"/>
                <a:gd name="T6" fmla="*/ 58 w 84"/>
                <a:gd name="T7" fmla="*/ 19 h 148"/>
                <a:gd name="T8" fmla="*/ 64 w 84"/>
                <a:gd name="T9" fmla="*/ 6 h 148"/>
                <a:gd name="T10" fmla="*/ 84 w 84"/>
                <a:gd name="T11" fmla="*/ 6 h 148"/>
                <a:gd name="T12" fmla="*/ 84 w 84"/>
                <a:gd name="T13" fmla="*/ 0 h 148"/>
                <a:gd name="T14" fmla="*/ 0 w 84"/>
                <a:gd name="T15" fmla="*/ 0 h 148"/>
                <a:gd name="T16" fmla="*/ 0 w 84"/>
                <a:gd name="T17" fmla="*/ 6 h 148"/>
                <a:gd name="T18" fmla="*/ 19 w 84"/>
                <a:gd name="T19" fmla="*/ 6 h 148"/>
                <a:gd name="T20" fmla="*/ 26 w 84"/>
                <a:gd name="T21" fmla="*/ 19 h 148"/>
                <a:gd name="T22" fmla="*/ 26 w 84"/>
                <a:gd name="T23" fmla="*/ 128 h 148"/>
                <a:gd name="T24" fmla="*/ 19 w 84"/>
                <a:gd name="T25" fmla="*/ 141 h 148"/>
                <a:gd name="T26" fmla="*/ 0 w 84"/>
                <a:gd name="T27" fmla="*/ 148 h 148"/>
                <a:gd name="T28" fmla="*/ 0 w 84"/>
                <a:gd name="T29" fmla="*/ 148 h 148"/>
                <a:gd name="T30" fmla="*/ 84 w 84"/>
                <a:gd name="T31" fmla="*/ 148 h 148"/>
                <a:gd name="T32" fmla="*/ 84 w 84"/>
                <a:gd name="T33" fmla="*/ 14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148">
                  <a:moveTo>
                    <a:pt x="84" y="148"/>
                  </a:moveTo>
                  <a:lnTo>
                    <a:pt x="64" y="141"/>
                  </a:lnTo>
                  <a:lnTo>
                    <a:pt x="58" y="128"/>
                  </a:lnTo>
                  <a:lnTo>
                    <a:pt x="58" y="19"/>
                  </a:lnTo>
                  <a:lnTo>
                    <a:pt x="64" y="6"/>
                  </a:lnTo>
                  <a:lnTo>
                    <a:pt x="84" y="6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9" y="6"/>
                  </a:lnTo>
                  <a:lnTo>
                    <a:pt x="26" y="19"/>
                  </a:lnTo>
                  <a:lnTo>
                    <a:pt x="26" y="128"/>
                  </a:lnTo>
                  <a:lnTo>
                    <a:pt x="19" y="141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84" y="148"/>
                  </a:lnTo>
                  <a:lnTo>
                    <a:pt x="84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2"/>
            <p:cNvSpPr>
              <a:spLocks/>
            </p:cNvSpPr>
            <p:nvPr/>
          </p:nvSpPr>
          <p:spPr bwMode="auto">
            <a:xfrm>
              <a:off x="4217" y="3176"/>
              <a:ext cx="58" cy="70"/>
            </a:xfrm>
            <a:custGeom>
              <a:avLst/>
              <a:gdLst>
                <a:gd name="T0" fmla="*/ 0 w 58"/>
                <a:gd name="T1" fmla="*/ 45 h 70"/>
                <a:gd name="T2" fmla="*/ 0 w 58"/>
                <a:gd name="T3" fmla="*/ 70 h 70"/>
                <a:gd name="T4" fmla="*/ 0 w 58"/>
                <a:gd name="T5" fmla="*/ 70 h 70"/>
                <a:gd name="T6" fmla="*/ 0 w 58"/>
                <a:gd name="T7" fmla="*/ 70 h 70"/>
                <a:gd name="T8" fmla="*/ 7 w 58"/>
                <a:gd name="T9" fmla="*/ 70 h 70"/>
                <a:gd name="T10" fmla="*/ 13 w 58"/>
                <a:gd name="T11" fmla="*/ 70 h 70"/>
                <a:gd name="T12" fmla="*/ 20 w 58"/>
                <a:gd name="T13" fmla="*/ 70 h 70"/>
                <a:gd name="T14" fmla="*/ 39 w 58"/>
                <a:gd name="T15" fmla="*/ 70 h 70"/>
                <a:gd name="T16" fmla="*/ 45 w 58"/>
                <a:gd name="T17" fmla="*/ 64 h 70"/>
                <a:gd name="T18" fmla="*/ 45 w 58"/>
                <a:gd name="T19" fmla="*/ 51 h 70"/>
                <a:gd name="T20" fmla="*/ 45 w 58"/>
                <a:gd name="T21" fmla="*/ 38 h 70"/>
                <a:gd name="T22" fmla="*/ 39 w 58"/>
                <a:gd name="T23" fmla="*/ 32 h 70"/>
                <a:gd name="T24" fmla="*/ 33 w 58"/>
                <a:gd name="T25" fmla="*/ 19 h 70"/>
                <a:gd name="T26" fmla="*/ 26 w 58"/>
                <a:gd name="T27" fmla="*/ 13 h 70"/>
                <a:gd name="T28" fmla="*/ 33 w 58"/>
                <a:gd name="T29" fmla="*/ 0 h 70"/>
                <a:gd name="T30" fmla="*/ 33 w 58"/>
                <a:gd name="T31" fmla="*/ 0 h 70"/>
                <a:gd name="T32" fmla="*/ 45 w 58"/>
                <a:gd name="T33" fmla="*/ 6 h 70"/>
                <a:gd name="T34" fmla="*/ 52 w 58"/>
                <a:gd name="T35" fmla="*/ 19 h 70"/>
                <a:gd name="T36" fmla="*/ 52 w 58"/>
                <a:gd name="T37" fmla="*/ 19 h 70"/>
                <a:gd name="T38" fmla="*/ 58 w 58"/>
                <a:gd name="T39" fmla="*/ 0 h 70"/>
                <a:gd name="T40" fmla="*/ 58 w 58"/>
                <a:gd name="T41" fmla="*/ 0 h 70"/>
                <a:gd name="T42" fmla="*/ 52 w 58"/>
                <a:gd name="T43" fmla="*/ 0 h 70"/>
                <a:gd name="T44" fmla="*/ 52 w 58"/>
                <a:gd name="T45" fmla="*/ 0 h 70"/>
                <a:gd name="T46" fmla="*/ 33 w 58"/>
                <a:gd name="T47" fmla="*/ 0 h 70"/>
                <a:gd name="T48" fmla="*/ 20 w 58"/>
                <a:gd name="T49" fmla="*/ 0 h 70"/>
                <a:gd name="T50" fmla="*/ 13 w 58"/>
                <a:gd name="T51" fmla="*/ 6 h 70"/>
                <a:gd name="T52" fmla="*/ 13 w 58"/>
                <a:gd name="T53" fmla="*/ 13 h 70"/>
                <a:gd name="T54" fmla="*/ 20 w 58"/>
                <a:gd name="T55" fmla="*/ 25 h 70"/>
                <a:gd name="T56" fmla="*/ 26 w 58"/>
                <a:gd name="T57" fmla="*/ 38 h 70"/>
                <a:gd name="T58" fmla="*/ 33 w 58"/>
                <a:gd name="T59" fmla="*/ 45 h 70"/>
                <a:gd name="T60" fmla="*/ 33 w 58"/>
                <a:gd name="T61" fmla="*/ 58 h 70"/>
                <a:gd name="T62" fmla="*/ 33 w 58"/>
                <a:gd name="T63" fmla="*/ 64 h 70"/>
                <a:gd name="T64" fmla="*/ 20 w 58"/>
                <a:gd name="T65" fmla="*/ 70 h 70"/>
                <a:gd name="T66" fmla="*/ 13 w 58"/>
                <a:gd name="T67" fmla="*/ 70 h 70"/>
                <a:gd name="T68" fmla="*/ 7 w 58"/>
                <a:gd name="T69" fmla="*/ 58 h 70"/>
                <a:gd name="T70" fmla="*/ 7 w 58"/>
                <a:gd name="T71" fmla="*/ 45 h 70"/>
                <a:gd name="T72" fmla="*/ 0 w 58"/>
                <a:gd name="T73" fmla="*/ 4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8" h="70">
                  <a:moveTo>
                    <a:pt x="0" y="45"/>
                  </a:move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7" y="70"/>
                  </a:lnTo>
                  <a:lnTo>
                    <a:pt x="13" y="70"/>
                  </a:lnTo>
                  <a:lnTo>
                    <a:pt x="20" y="70"/>
                  </a:lnTo>
                  <a:lnTo>
                    <a:pt x="39" y="70"/>
                  </a:lnTo>
                  <a:lnTo>
                    <a:pt x="45" y="64"/>
                  </a:lnTo>
                  <a:lnTo>
                    <a:pt x="45" y="51"/>
                  </a:lnTo>
                  <a:lnTo>
                    <a:pt x="45" y="38"/>
                  </a:lnTo>
                  <a:lnTo>
                    <a:pt x="39" y="32"/>
                  </a:lnTo>
                  <a:lnTo>
                    <a:pt x="33" y="19"/>
                  </a:lnTo>
                  <a:lnTo>
                    <a:pt x="26" y="1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5" y="6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  <a:lnTo>
                    <a:pt x="13" y="13"/>
                  </a:lnTo>
                  <a:lnTo>
                    <a:pt x="20" y="25"/>
                  </a:lnTo>
                  <a:lnTo>
                    <a:pt x="26" y="38"/>
                  </a:lnTo>
                  <a:lnTo>
                    <a:pt x="33" y="45"/>
                  </a:lnTo>
                  <a:lnTo>
                    <a:pt x="33" y="58"/>
                  </a:lnTo>
                  <a:lnTo>
                    <a:pt x="33" y="64"/>
                  </a:lnTo>
                  <a:lnTo>
                    <a:pt x="20" y="70"/>
                  </a:lnTo>
                  <a:lnTo>
                    <a:pt x="13" y="70"/>
                  </a:lnTo>
                  <a:lnTo>
                    <a:pt x="7" y="58"/>
                  </a:lnTo>
                  <a:lnTo>
                    <a:pt x="7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3"/>
            <p:cNvSpPr>
              <a:spLocks noEditPoints="1"/>
            </p:cNvSpPr>
            <p:nvPr/>
          </p:nvSpPr>
          <p:spPr bwMode="auto">
            <a:xfrm>
              <a:off x="4352" y="3105"/>
              <a:ext cx="116" cy="58"/>
            </a:xfrm>
            <a:custGeom>
              <a:avLst/>
              <a:gdLst>
                <a:gd name="T0" fmla="*/ 116 w 116"/>
                <a:gd name="T1" fmla="*/ 0 h 58"/>
                <a:gd name="T2" fmla="*/ 0 w 116"/>
                <a:gd name="T3" fmla="*/ 0 h 58"/>
                <a:gd name="T4" fmla="*/ 0 w 116"/>
                <a:gd name="T5" fmla="*/ 13 h 58"/>
                <a:gd name="T6" fmla="*/ 116 w 116"/>
                <a:gd name="T7" fmla="*/ 13 h 58"/>
                <a:gd name="T8" fmla="*/ 116 w 116"/>
                <a:gd name="T9" fmla="*/ 0 h 58"/>
                <a:gd name="T10" fmla="*/ 116 w 116"/>
                <a:gd name="T11" fmla="*/ 45 h 58"/>
                <a:gd name="T12" fmla="*/ 0 w 116"/>
                <a:gd name="T13" fmla="*/ 45 h 58"/>
                <a:gd name="T14" fmla="*/ 0 w 116"/>
                <a:gd name="T15" fmla="*/ 58 h 58"/>
                <a:gd name="T16" fmla="*/ 116 w 116"/>
                <a:gd name="T17" fmla="*/ 58 h 58"/>
                <a:gd name="T18" fmla="*/ 116 w 116"/>
                <a:gd name="T19" fmla="*/ 4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58">
                  <a:moveTo>
                    <a:pt x="116" y="0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16" y="13"/>
                  </a:lnTo>
                  <a:lnTo>
                    <a:pt x="116" y="0"/>
                  </a:lnTo>
                  <a:close/>
                  <a:moveTo>
                    <a:pt x="116" y="45"/>
                  </a:moveTo>
                  <a:lnTo>
                    <a:pt x="0" y="45"/>
                  </a:lnTo>
                  <a:lnTo>
                    <a:pt x="0" y="58"/>
                  </a:lnTo>
                  <a:lnTo>
                    <a:pt x="116" y="58"/>
                  </a:lnTo>
                  <a:lnTo>
                    <a:pt x="116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4"/>
            <p:cNvSpPr>
              <a:spLocks/>
            </p:cNvSpPr>
            <p:nvPr/>
          </p:nvSpPr>
          <p:spPr bwMode="auto">
            <a:xfrm>
              <a:off x="3832" y="1481"/>
              <a:ext cx="1395" cy="1"/>
            </a:xfrm>
            <a:custGeom>
              <a:avLst/>
              <a:gdLst>
                <a:gd name="T0" fmla="*/ 1395 w 1395"/>
                <a:gd name="T1" fmla="*/ 0 w 1395"/>
                <a:gd name="T2" fmla="*/ 1395 w 1395"/>
                <a:gd name="T3" fmla="*/ 1395 w 13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95">
                  <a:moveTo>
                    <a:pt x="1395" y="0"/>
                  </a:moveTo>
                  <a:lnTo>
                    <a:pt x="0" y="0"/>
                  </a:lnTo>
                  <a:lnTo>
                    <a:pt x="1395" y="0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5"/>
            <p:cNvSpPr>
              <a:spLocks noEditPoints="1"/>
            </p:cNvSpPr>
            <p:nvPr/>
          </p:nvSpPr>
          <p:spPr bwMode="auto">
            <a:xfrm>
              <a:off x="3832" y="1481"/>
              <a:ext cx="1" cy="1303"/>
            </a:xfrm>
            <a:custGeom>
              <a:avLst/>
              <a:gdLst>
                <a:gd name="T0" fmla="*/ 0 h 1303"/>
                <a:gd name="T1" fmla="*/ 1303 h 1303"/>
                <a:gd name="T2" fmla="*/ 0 h 1303"/>
                <a:gd name="T3" fmla="*/ 0 h 1303"/>
                <a:gd name="T4" fmla="*/ 0 h 1303"/>
                <a:gd name="T5" fmla="*/ 0 h 1303"/>
                <a:gd name="T6" fmla="*/ 0 h 130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303">
                  <a:moveTo>
                    <a:pt x="0" y="0"/>
                  </a:moveTo>
                  <a:lnTo>
                    <a:pt x="0" y="1303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6"/>
            <p:cNvSpPr>
              <a:spLocks noEditPoints="1"/>
            </p:cNvSpPr>
            <p:nvPr/>
          </p:nvSpPr>
          <p:spPr bwMode="auto">
            <a:xfrm>
              <a:off x="3832" y="2784"/>
              <a:ext cx="1395" cy="1"/>
            </a:xfrm>
            <a:custGeom>
              <a:avLst/>
              <a:gdLst>
                <a:gd name="T0" fmla="*/ 0 w 1395"/>
                <a:gd name="T1" fmla="*/ 1395 w 1395"/>
                <a:gd name="T2" fmla="*/ 0 w 1395"/>
                <a:gd name="T3" fmla="*/ 0 w 1395"/>
                <a:gd name="T4" fmla="*/ 0 w 1395"/>
                <a:gd name="T5" fmla="*/ 0 w 1395"/>
                <a:gd name="T6" fmla="*/ 0 w 13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395">
                  <a:moveTo>
                    <a:pt x="0" y="0"/>
                  </a:moveTo>
                  <a:lnTo>
                    <a:pt x="1395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7"/>
            <p:cNvSpPr>
              <a:spLocks/>
            </p:cNvSpPr>
            <p:nvPr/>
          </p:nvSpPr>
          <p:spPr bwMode="auto">
            <a:xfrm>
              <a:off x="5227" y="1436"/>
              <a:ext cx="103" cy="103"/>
            </a:xfrm>
            <a:custGeom>
              <a:avLst/>
              <a:gdLst>
                <a:gd name="T0" fmla="*/ 52 w 103"/>
                <a:gd name="T1" fmla="*/ 103 h 103"/>
                <a:gd name="T2" fmla="*/ 71 w 103"/>
                <a:gd name="T3" fmla="*/ 96 h 103"/>
                <a:gd name="T4" fmla="*/ 90 w 103"/>
                <a:gd name="T5" fmla="*/ 90 h 103"/>
                <a:gd name="T6" fmla="*/ 97 w 103"/>
                <a:gd name="T7" fmla="*/ 70 h 103"/>
                <a:gd name="T8" fmla="*/ 103 w 103"/>
                <a:gd name="T9" fmla="*/ 51 h 103"/>
                <a:gd name="T10" fmla="*/ 97 w 103"/>
                <a:gd name="T11" fmla="*/ 32 h 103"/>
                <a:gd name="T12" fmla="*/ 90 w 103"/>
                <a:gd name="T13" fmla="*/ 13 h 103"/>
                <a:gd name="T14" fmla="*/ 71 w 103"/>
                <a:gd name="T15" fmla="*/ 6 h 103"/>
                <a:gd name="T16" fmla="*/ 52 w 103"/>
                <a:gd name="T17" fmla="*/ 0 h 103"/>
                <a:gd name="T18" fmla="*/ 32 w 103"/>
                <a:gd name="T19" fmla="*/ 6 h 103"/>
                <a:gd name="T20" fmla="*/ 19 w 103"/>
                <a:gd name="T21" fmla="*/ 13 h 103"/>
                <a:gd name="T22" fmla="*/ 7 w 103"/>
                <a:gd name="T23" fmla="*/ 32 h 103"/>
                <a:gd name="T24" fmla="*/ 0 w 103"/>
                <a:gd name="T25" fmla="*/ 51 h 103"/>
                <a:gd name="T26" fmla="*/ 7 w 103"/>
                <a:gd name="T27" fmla="*/ 70 h 103"/>
                <a:gd name="T28" fmla="*/ 19 w 103"/>
                <a:gd name="T29" fmla="*/ 90 h 103"/>
                <a:gd name="T30" fmla="*/ 32 w 103"/>
                <a:gd name="T31" fmla="*/ 96 h 103"/>
                <a:gd name="T32" fmla="*/ 52 w 103"/>
                <a:gd name="T33" fmla="*/ 103 h 103"/>
                <a:gd name="T34" fmla="*/ 52 w 103"/>
                <a:gd name="T3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103">
                  <a:moveTo>
                    <a:pt x="52" y="103"/>
                  </a:moveTo>
                  <a:lnTo>
                    <a:pt x="71" y="96"/>
                  </a:lnTo>
                  <a:lnTo>
                    <a:pt x="90" y="90"/>
                  </a:lnTo>
                  <a:lnTo>
                    <a:pt x="97" y="70"/>
                  </a:lnTo>
                  <a:lnTo>
                    <a:pt x="103" y="51"/>
                  </a:lnTo>
                  <a:lnTo>
                    <a:pt x="97" y="32"/>
                  </a:lnTo>
                  <a:lnTo>
                    <a:pt x="90" y="13"/>
                  </a:lnTo>
                  <a:lnTo>
                    <a:pt x="71" y="6"/>
                  </a:lnTo>
                  <a:lnTo>
                    <a:pt x="52" y="0"/>
                  </a:lnTo>
                  <a:lnTo>
                    <a:pt x="32" y="6"/>
                  </a:lnTo>
                  <a:lnTo>
                    <a:pt x="19" y="13"/>
                  </a:lnTo>
                  <a:lnTo>
                    <a:pt x="7" y="32"/>
                  </a:lnTo>
                  <a:lnTo>
                    <a:pt x="0" y="51"/>
                  </a:lnTo>
                  <a:lnTo>
                    <a:pt x="7" y="70"/>
                  </a:lnTo>
                  <a:lnTo>
                    <a:pt x="19" y="90"/>
                  </a:lnTo>
                  <a:lnTo>
                    <a:pt x="32" y="96"/>
                  </a:lnTo>
                  <a:lnTo>
                    <a:pt x="52" y="103"/>
                  </a:lnTo>
                  <a:lnTo>
                    <a:pt x="52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8"/>
            <p:cNvSpPr>
              <a:spLocks/>
            </p:cNvSpPr>
            <p:nvPr/>
          </p:nvSpPr>
          <p:spPr bwMode="auto">
            <a:xfrm>
              <a:off x="5279" y="1487"/>
              <a:ext cx="51" cy="52"/>
            </a:xfrm>
            <a:custGeom>
              <a:avLst/>
              <a:gdLst>
                <a:gd name="T0" fmla="*/ 0 w 51"/>
                <a:gd name="T1" fmla="*/ 52 h 52"/>
                <a:gd name="T2" fmla="*/ 19 w 51"/>
                <a:gd name="T3" fmla="*/ 45 h 52"/>
                <a:gd name="T4" fmla="*/ 38 w 51"/>
                <a:gd name="T5" fmla="*/ 39 h 52"/>
                <a:gd name="T6" fmla="*/ 45 w 51"/>
                <a:gd name="T7" fmla="*/ 19 h 52"/>
                <a:gd name="T8" fmla="*/ 51 w 51"/>
                <a:gd name="T9" fmla="*/ 0 h 52"/>
                <a:gd name="T10" fmla="*/ 51 w 51"/>
                <a:gd name="T11" fmla="*/ 0 h 52"/>
                <a:gd name="T12" fmla="*/ 45 w 51"/>
                <a:gd name="T13" fmla="*/ 19 h 52"/>
                <a:gd name="T14" fmla="*/ 38 w 51"/>
                <a:gd name="T15" fmla="*/ 39 h 52"/>
                <a:gd name="T16" fmla="*/ 19 w 51"/>
                <a:gd name="T17" fmla="*/ 45 h 52"/>
                <a:gd name="T18" fmla="*/ 0 w 51"/>
                <a:gd name="T19" fmla="*/ 52 h 52"/>
                <a:gd name="T20" fmla="*/ 0 w 51"/>
                <a:gd name="T2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52">
                  <a:moveTo>
                    <a:pt x="0" y="52"/>
                  </a:moveTo>
                  <a:lnTo>
                    <a:pt x="19" y="45"/>
                  </a:lnTo>
                  <a:lnTo>
                    <a:pt x="38" y="39"/>
                  </a:lnTo>
                  <a:lnTo>
                    <a:pt x="45" y="19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5" y="19"/>
                  </a:lnTo>
                  <a:lnTo>
                    <a:pt x="38" y="39"/>
                  </a:lnTo>
                  <a:lnTo>
                    <a:pt x="19" y="45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9"/>
            <p:cNvSpPr>
              <a:spLocks noEditPoints="1"/>
            </p:cNvSpPr>
            <p:nvPr/>
          </p:nvSpPr>
          <p:spPr bwMode="auto">
            <a:xfrm>
              <a:off x="5279" y="1436"/>
              <a:ext cx="51" cy="51"/>
            </a:xfrm>
            <a:custGeom>
              <a:avLst/>
              <a:gdLst>
                <a:gd name="T0" fmla="*/ 51 w 51"/>
                <a:gd name="T1" fmla="*/ 51 h 51"/>
                <a:gd name="T2" fmla="*/ 45 w 51"/>
                <a:gd name="T3" fmla="*/ 32 h 51"/>
                <a:gd name="T4" fmla="*/ 38 w 51"/>
                <a:gd name="T5" fmla="*/ 13 h 51"/>
                <a:gd name="T6" fmla="*/ 19 w 51"/>
                <a:gd name="T7" fmla="*/ 6 h 51"/>
                <a:gd name="T8" fmla="*/ 0 w 51"/>
                <a:gd name="T9" fmla="*/ 0 h 51"/>
                <a:gd name="T10" fmla="*/ 0 w 51"/>
                <a:gd name="T11" fmla="*/ 0 h 51"/>
                <a:gd name="T12" fmla="*/ 19 w 51"/>
                <a:gd name="T13" fmla="*/ 6 h 51"/>
                <a:gd name="T14" fmla="*/ 38 w 51"/>
                <a:gd name="T15" fmla="*/ 13 h 51"/>
                <a:gd name="T16" fmla="*/ 45 w 51"/>
                <a:gd name="T17" fmla="*/ 32 h 51"/>
                <a:gd name="T18" fmla="*/ 51 w 51"/>
                <a:gd name="T19" fmla="*/ 51 h 51"/>
                <a:gd name="T20" fmla="*/ 51 w 51"/>
                <a:gd name="T21" fmla="*/ 51 h 51"/>
                <a:gd name="T22" fmla="*/ 51 w 51"/>
                <a:gd name="T23" fmla="*/ 51 h 51"/>
                <a:gd name="T24" fmla="*/ 51 w 51"/>
                <a:gd name="T25" fmla="*/ 51 h 51"/>
                <a:gd name="T26" fmla="*/ 51 w 51"/>
                <a:gd name="T27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51" y="51"/>
                  </a:moveTo>
                  <a:lnTo>
                    <a:pt x="45" y="32"/>
                  </a:lnTo>
                  <a:lnTo>
                    <a:pt x="38" y="13"/>
                  </a:lnTo>
                  <a:lnTo>
                    <a:pt x="19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19" y="6"/>
                  </a:lnTo>
                  <a:lnTo>
                    <a:pt x="38" y="13"/>
                  </a:lnTo>
                  <a:lnTo>
                    <a:pt x="45" y="32"/>
                  </a:lnTo>
                  <a:lnTo>
                    <a:pt x="51" y="51"/>
                  </a:lnTo>
                  <a:lnTo>
                    <a:pt x="51" y="51"/>
                  </a:lnTo>
                  <a:close/>
                  <a:moveTo>
                    <a:pt x="51" y="51"/>
                  </a:moveTo>
                  <a:lnTo>
                    <a:pt x="51" y="51"/>
                  </a:lnTo>
                  <a:lnTo>
                    <a:pt x="51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0"/>
            <p:cNvSpPr>
              <a:spLocks noEditPoints="1"/>
            </p:cNvSpPr>
            <p:nvPr/>
          </p:nvSpPr>
          <p:spPr bwMode="auto">
            <a:xfrm>
              <a:off x="5227" y="1436"/>
              <a:ext cx="52" cy="51"/>
            </a:xfrm>
            <a:custGeom>
              <a:avLst/>
              <a:gdLst>
                <a:gd name="T0" fmla="*/ 52 w 52"/>
                <a:gd name="T1" fmla="*/ 0 h 51"/>
                <a:gd name="T2" fmla="*/ 32 w 52"/>
                <a:gd name="T3" fmla="*/ 6 h 51"/>
                <a:gd name="T4" fmla="*/ 19 w 52"/>
                <a:gd name="T5" fmla="*/ 13 h 51"/>
                <a:gd name="T6" fmla="*/ 7 w 52"/>
                <a:gd name="T7" fmla="*/ 32 h 51"/>
                <a:gd name="T8" fmla="*/ 0 w 52"/>
                <a:gd name="T9" fmla="*/ 51 h 51"/>
                <a:gd name="T10" fmla="*/ 0 w 52"/>
                <a:gd name="T11" fmla="*/ 51 h 51"/>
                <a:gd name="T12" fmla="*/ 7 w 52"/>
                <a:gd name="T13" fmla="*/ 32 h 51"/>
                <a:gd name="T14" fmla="*/ 19 w 52"/>
                <a:gd name="T15" fmla="*/ 13 h 51"/>
                <a:gd name="T16" fmla="*/ 32 w 52"/>
                <a:gd name="T17" fmla="*/ 6 h 51"/>
                <a:gd name="T18" fmla="*/ 52 w 52"/>
                <a:gd name="T19" fmla="*/ 0 h 51"/>
                <a:gd name="T20" fmla="*/ 52 w 52"/>
                <a:gd name="T21" fmla="*/ 0 h 51"/>
                <a:gd name="T22" fmla="*/ 52 w 52"/>
                <a:gd name="T23" fmla="*/ 0 h 51"/>
                <a:gd name="T24" fmla="*/ 52 w 52"/>
                <a:gd name="T25" fmla="*/ 0 h 51"/>
                <a:gd name="T26" fmla="*/ 52 w 52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1">
                  <a:moveTo>
                    <a:pt x="52" y="0"/>
                  </a:moveTo>
                  <a:lnTo>
                    <a:pt x="32" y="6"/>
                  </a:lnTo>
                  <a:lnTo>
                    <a:pt x="19" y="13"/>
                  </a:lnTo>
                  <a:lnTo>
                    <a:pt x="7" y="32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7" y="32"/>
                  </a:lnTo>
                  <a:lnTo>
                    <a:pt x="19" y="13"/>
                  </a:lnTo>
                  <a:lnTo>
                    <a:pt x="32" y="6"/>
                  </a:lnTo>
                  <a:lnTo>
                    <a:pt x="52" y="0"/>
                  </a:lnTo>
                  <a:lnTo>
                    <a:pt x="52" y="0"/>
                  </a:lnTo>
                  <a:close/>
                  <a:moveTo>
                    <a:pt x="52" y="0"/>
                  </a:move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1"/>
            <p:cNvSpPr>
              <a:spLocks noEditPoints="1"/>
            </p:cNvSpPr>
            <p:nvPr/>
          </p:nvSpPr>
          <p:spPr bwMode="auto">
            <a:xfrm>
              <a:off x="5227" y="1487"/>
              <a:ext cx="52" cy="52"/>
            </a:xfrm>
            <a:custGeom>
              <a:avLst/>
              <a:gdLst>
                <a:gd name="T0" fmla="*/ 0 w 52"/>
                <a:gd name="T1" fmla="*/ 0 h 52"/>
                <a:gd name="T2" fmla="*/ 7 w 52"/>
                <a:gd name="T3" fmla="*/ 19 h 52"/>
                <a:gd name="T4" fmla="*/ 19 w 52"/>
                <a:gd name="T5" fmla="*/ 39 h 52"/>
                <a:gd name="T6" fmla="*/ 32 w 52"/>
                <a:gd name="T7" fmla="*/ 45 h 52"/>
                <a:gd name="T8" fmla="*/ 52 w 52"/>
                <a:gd name="T9" fmla="*/ 52 h 52"/>
                <a:gd name="T10" fmla="*/ 52 w 52"/>
                <a:gd name="T11" fmla="*/ 52 h 52"/>
                <a:gd name="T12" fmla="*/ 32 w 52"/>
                <a:gd name="T13" fmla="*/ 45 h 52"/>
                <a:gd name="T14" fmla="*/ 19 w 52"/>
                <a:gd name="T15" fmla="*/ 39 h 52"/>
                <a:gd name="T16" fmla="*/ 7 w 52"/>
                <a:gd name="T17" fmla="*/ 19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2" h="52">
                  <a:moveTo>
                    <a:pt x="0" y="0"/>
                  </a:moveTo>
                  <a:lnTo>
                    <a:pt x="7" y="19"/>
                  </a:lnTo>
                  <a:lnTo>
                    <a:pt x="19" y="39"/>
                  </a:lnTo>
                  <a:lnTo>
                    <a:pt x="32" y="45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32" y="45"/>
                  </a:lnTo>
                  <a:lnTo>
                    <a:pt x="19" y="39"/>
                  </a:lnTo>
                  <a:lnTo>
                    <a:pt x="7" y="19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2"/>
            <p:cNvSpPr>
              <a:spLocks/>
            </p:cNvSpPr>
            <p:nvPr/>
          </p:nvSpPr>
          <p:spPr bwMode="auto">
            <a:xfrm>
              <a:off x="5279" y="153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3"/>
            <p:cNvSpPr>
              <a:spLocks/>
            </p:cNvSpPr>
            <p:nvPr/>
          </p:nvSpPr>
          <p:spPr bwMode="auto">
            <a:xfrm>
              <a:off x="5221" y="2726"/>
              <a:ext cx="109" cy="103"/>
            </a:xfrm>
            <a:custGeom>
              <a:avLst/>
              <a:gdLst>
                <a:gd name="T0" fmla="*/ 51 w 109"/>
                <a:gd name="T1" fmla="*/ 103 h 103"/>
                <a:gd name="T2" fmla="*/ 77 w 109"/>
                <a:gd name="T3" fmla="*/ 97 h 103"/>
                <a:gd name="T4" fmla="*/ 90 w 109"/>
                <a:gd name="T5" fmla="*/ 90 h 103"/>
                <a:gd name="T6" fmla="*/ 103 w 109"/>
                <a:gd name="T7" fmla="*/ 71 h 103"/>
                <a:gd name="T8" fmla="*/ 109 w 109"/>
                <a:gd name="T9" fmla="*/ 52 h 103"/>
                <a:gd name="T10" fmla="*/ 103 w 109"/>
                <a:gd name="T11" fmla="*/ 32 h 103"/>
                <a:gd name="T12" fmla="*/ 90 w 109"/>
                <a:gd name="T13" fmla="*/ 20 h 103"/>
                <a:gd name="T14" fmla="*/ 77 w 109"/>
                <a:gd name="T15" fmla="*/ 7 h 103"/>
                <a:gd name="T16" fmla="*/ 51 w 109"/>
                <a:gd name="T17" fmla="*/ 0 h 103"/>
                <a:gd name="T18" fmla="*/ 32 w 109"/>
                <a:gd name="T19" fmla="*/ 7 h 103"/>
                <a:gd name="T20" fmla="*/ 19 w 109"/>
                <a:gd name="T21" fmla="*/ 20 h 103"/>
                <a:gd name="T22" fmla="*/ 6 w 109"/>
                <a:gd name="T23" fmla="*/ 32 h 103"/>
                <a:gd name="T24" fmla="*/ 0 w 109"/>
                <a:gd name="T25" fmla="*/ 52 h 103"/>
                <a:gd name="T26" fmla="*/ 6 w 109"/>
                <a:gd name="T27" fmla="*/ 71 h 103"/>
                <a:gd name="T28" fmla="*/ 19 w 109"/>
                <a:gd name="T29" fmla="*/ 90 h 103"/>
                <a:gd name="T30" fmla="*/ 32 w 109"/>
                <a:gd name="T31" fmla="*/ 97 h 103"/>
                <a:gd name="T32" fmla="*/ 51 w 109"/>
                <a:gd name="T33" fmla="*/ 103 h 103"/>
                <a:gd name="T34" fmla="*/ 51 w 109"/>
                <a:gd name="T35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" h="103">
                  <a:moveTo>
                    <a:pt x="51" y="103"/>
                  </a:moveTo>
                  <a:lnTo>
                    <a:pt x="77" y="97"/>
                  </a:lnTo>
                  <a:lnTo>
                    <a:pt x="90" y="90"/>
                  </a:lnTo>
                  <a:lnTo>
                    <a:pt x="103" y="71"/>
                  </a:lnTo>
                  <a:lnTo>
                    <a:pt x="109" y="52"/>
                  </a:lnTo>
                  <a:lnTo>
                    <a:pt x="103" y="32"/>
                  </a:lnTo>
                  <a:lnTo>
                    <a:pt x="90" y="20"/>
                  </a:lnTo>
                  <a:lnTo>
                    <a:pt x="77" y="7"/>
                  </a:lnTo>
                  <a:lnTo>
                    <a:pt x="51" y="0"/>
                  </a:lnTo>
                  <a:lnTo>
                    <a:pt x="32" y="7"/>
                  </a:lnTo>
                  <a:lnTo>
                    <a:pt x="19" y="20"/>
                  </a:lnTo>
                  <a:lnTo>
                    <a:pt x="6" y="32"/>
                  </a:lnTo>
                  <a:lnTo>
                    <a:pt x="0" y="52"/>
                  </a:lnTo>
                  <a:lnTo>
                    <a:pt x="6" y="71"/>
                  </a:lnTo>
                  <a:lnTo>
                    <a:pt x="19" y="90"/>
                  </a:lnTo>
                  <a:lnTo>
                    <a:pt x="32" y="97"/>
                  </a:lnTo>
                  <a:lnTo>
                    <a:pt x="51" y="103"/>
                  </a:lnTo>
                  <a:lnTo>
                    <a:pt x="51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4"/>
            <p:cNvSpPr>
              <a:spLocks/>
            </p:cNvSpPr>
            <p:nvPr/>
          </p:nvSpPr>
          <p:spPr bwMode="auto">
            <a:xfrm>
              <a:off x="5272" y="2778"/>
              <a:ext cx="58" cy="51"/>
            </a:xfrm>
            <a:custGeom>
              <a:avLst/>
              <a:gdLst>
                <a:gd name="T0" fmla="*/ 0 w 58"/>
                <a:gd name="T1" fmla="*/ 51 h 51"/>
                <a:gd name="T2" fmla="*/ 26 w 58"/>
                <a:gd name="T3" fmla="*/ 45 h 51"/>
                <a:gd name="T4" fmla="*/ 39 w 58"/>
                <a:gd name="T5" fmla="*/ 38 h 51"/>
                <a:gd name="T6" fmla="*/ 52 w 58"/>
                <a:gd name="T7" fmla="*/ 19 h 51"/>
                <a:gd name="T8" fmla="*/ 58 w 58"/>
                <a:gd name="T9" fmla="*/ 0 h 51"/>
                <a:gd name="T10" fmla="*/ 58 w 58"/>
                <a:gd name="T11" fmla="*/ 0 h 51"/>
                <a:gd name="T12" fmla="*/ 52 w 58"/>
                <a:gd name="T13" fmla="*/ 19 h 51"/>
                <a:gd name="T14" fmla="*/ 39 w 58"/>
                <a:gd name="T15" fmla="*/ 38 h 51"/>
                <a:gd name="T16" fmla="*/ 26 w 58"/>
                <a:gd name="T17" fmla="*/ 45 h 51"/>
                <a:gd name="T18" fmla="*/ 0 w 58"/>
                <a:gd name="T19" fmla="*/ 51 h 51"/>
                <a:gd name="T20" fmla="*/ 0 w 58"/>
                <a:gd name="T2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51">
                  <a:moveTo>
                    <a:pt x="0" y="51"/>
                  </a:moveTo>
                  <a:lnTo>
                    <a:pt x="26" y="45"/>
                  </a:lnTo>
                  <a:lnTo>
                    <a:pt x="39" y="38"/>
                  </a:lnTo>
                  <a:lnTo>
                    <a:pt x="52" y="19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2" y="19"/>
                  </a:lnTo>
                  <a:lnTo>
                    <a:pt x="39" y="38"/>
                  </a:lnTo>
                  <a:lnTo>
                    <a:pt x="26" y="45"/>
                  </a:lnTo>
                  <a:lnTo>
                    <a:pt x="0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5"/>
            <p:cNvSpPr>
              <a:spLocks noEditPoints="1"/>
            </p:cNvSpPr>
            <p:nvPr/>
          </p:nvSpPr>
          <p:spPr bwMode="auto">
            <a:xfrm>
              <a:off x="5272" y="2726"/>
              <a:ext cx="58" cy="52"/>
            </a:xfrm>
            <a:custGeom>
              <a:avLst/>
              <a:gdLst>
                <a:gd name="T0" fmla="*/ 58 w 58"/>
                <a:gd name="T1" fmla="*/ 52 h 52"/>
                <a:gd name="T2" fmla="*/ 52 w 58"/>
                <a:gd name="T3" fmla="*/ 32 h 52"/>
                <a:gd name="T4" fmla="*/ 39 w 58"/>
                <a:gd name="T5" fmla="*/ 20 h 52"/>
                <a:gd name="T6" fmla="*/ 26 w 58"/>
                <a:gd name="T7" fmla="*/ 7 h 52"/>
                <a:gd name="T8" fmla="*/ 0 w 58"/>
                <a:gd name="T9" fmla="*/ 0 h 52"/>
                <a:gd name="T10" fmla="*/ 0 w 58"/>
                <a:gd name="T11" fmla="*/ 0 h 52"/>
                <a:gd name="T12" fmla="*/ 26 w 58"/>
                <a:gd name="T13" fmla="*/ 7 h 52"/>
                <a:gd name="T14" fmla="*/ 39 w 58"/>
                <a:gd name="T15" fmla="*/ 20 h 52"/>
                <a:gd name="T16" fmla="*/ 52 w 58"/>
                <a:gd name="T17" fmla="*/ 32 h 52"/>
                <a:gd name="T18" fmla="*/ 58 w 58"/>
                <a:gd name="T19" fmla="*/ 52 h 52"/>
                <a:gd name="T20" fmla="*/ 58 w 58"/>
                <a:gd name="T21" fmla="*/ 52 h 52"/>
                <a:gd name="T22" fmla="*/ 58 w 58"/>
                <a:gd name="T23" fmla="*/ 52 h 52"/>
                <a:gd name="T24" fmla="*/ 58 w 58"/>
                <a:gd name="T25" fmla="*/ 52 h 52"/>
                <a:gd name="T26" fmla="*/ 58 w 58"/>
                <a:gd name="T2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2">
                  <a:moveTo>
                    <a:pt x="58" y="52"/>
                  </a:moveTo>
                  <a:lnTo>
                    <a:pt x="52" y="32"/>
                  </a:lnTo>
                  <a:lnTo>
                    <a:pt x="39" y="20"/>
                  </a:lnTo>
                  <a:lnTo>
                    <a:pt x="26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" y="7"/>
                  </a:lnTo>
                  <a:lnTo>
                    <a:pt x="39" y="20"/>
                  </a:lnTo>
                  <a:lnTo>
                    <a:pt x="52" y="32"/>
                  </a:lnTo>
                  <a:lnTo>
                    <a:pt x="58" y="52"/>
                  </a:lnTo>
                  <a:lnTo>
                    <a:pt x="58" y="52"/>
                  </a:lnTo>
                  <a:close/>
                  <a:moveTo>
                    <a:pt x="58" y="52"/>
                  </a:moveTo>
                  <a:lnTo>
                    <a:pt x="58" y="52"/>
                  </a:lnTo>
                  <a:lnTo>
                    <a:pt x="58" y="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6"/>
            <p:cNvSpPr>
              <a:spLocks noEditPoints="1"/>
            </p:cNvSpPr>
            <p:nvPr/>
          </p:nvSpPr>
          <p:spPr bwMode="auto">
            <a:xfrm>
              <a:off x="5221" y="2726"/>
              <a:ext cx="51" cy="52"/>
            </a:xfrm>
            <a:custGeom>
              <a:avLst/>
              <a:gdLst>
                <a:gd name="T0" fmla="*/ 51 w 51"/>
                <a:gd name="T1" fmla="*/ 0 h 52"/>
                <a:gd name="T2" fmla="*/ 32 w 51"/>
                <a:gd name="T3" fmla="*/ 7 h 52"/>
                <a:gd name="T4" fmla="*/ 19 w 51"/>
                <a:gd name="T5" fmla="*/ 20 h 52"/>
                <a:gd name="T6" fmla="*/ 6 w 51"/>
                <a:gd name="T7" fmla="*/ 32 h 52"/>
                <a:gd name="T8" fmla="*/ 0 w 51"/>
                <a:gd name="T9" fmla="*/ 52 h 52"/>
                <a:gd name="T10" fmla="*/ 0 w 51"/>
                <a:gd name="T11" fmla="*/ 52 h 52"/>
                <a:gd name="T12" fmla="*/ 6 w 51"/>
                <a:gd name="T13" fmla="*/ 32 h 52"/>
                <a:gd name="T14" fmla="*/ 19 w 51"/>
                <a:gd name="T15" fmla="*/ 20 h 52"/>
                <a:gd name="T16" fmla="*/ 32 w 51"/>
                <a:gd name="T17" fmla="*/ 7 h 52"/>
                <a:gd name="T18" fmla="*/ 51 w 51"/>
                <a:gd name="T19" fmla="*/ 0 h 52"/>
                <a:gd name="T20" fmla="*/ 51 w 51"/>
                <a:gd name="T21" fmla="*/ 0 h 52"/>
                <a:gd name="T22" fmla="*/ 51 w 51"/>
                <a:gd name="T23" fmla="*/ 0 h 52"/>
                <a:gd name="T24" fmla="*/ 51 w 51"/>
                <a:gd name="T25" fmla="*/ 0 h 52"/>
                <a:gd name="T26" fmla="*/ 51 w 51"/>
                <a:gd name="T27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2">
                  <a:moveTo>
                    <a:pt x="51" y="0"/>
                  </a:moveTo>
                  <a:lnTo>
                    <a:pt x="32" y="7"/>
                  </a:lnTo>
                  <a:lnTo>
                    <a:pt x="19" y="20"/>
                  </a:lnTo>
                  <a:lnTo>
                    <a:pt x="6" y="32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6" y="32"/>
                  </a:lnTo>
                  <a:lnTo>
                    <a:pt x="19" y="20"/>
                  </a:lnTo>
                  <a:lnTo>
                    <a:pt x="32" y="7"/>
                  </a:lnTo>
                  <a:lnTo>
                    <a:pt x="51" y="0"/>
                  </a:lnTo>
                  <a:lnTo>
                    <a:pt x="51" y="0"/>
                  </a:lnTo>
                  <a:close/>
                  <a:moveTo>
                    <a:pt x="51" y="0"/>
                  </a:move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7"/>
            <p:cNvSpPr>
              <a:spLocks noEditPoints="1"/>
            </p:cNvSpPr>
            <p:nvPr/>
          </p:nvSpPr>
          <p:spPr bwMode="auto">
            <a:xfrm>
              <a:off x="5221" y="2778"/>
              <a:ext cx="51" cy="51"/>
            </a:xfrm>
            <a:custGeom>
              <a:avLst/>
              <a:gdLst>
                <a:gd name="T0" fmla="*/ 0 w 51"/>
                <a:gd name="T1" fmla="*/ 0 h 51"/>
                <a:gd name="T2" fmla="*/ 6 w 51"/>
                <a:gd name="T3" fmla="*/ 19 h 51"/>
                <a:gd name="T4" fmla="*/ 19 w 51"/>
                <a:gd name="T5" fmla="*/ 38 h 51"/>
                <a:gd name="T6" fmla="*/ 32 w 51"/>
                <a:gd name="T7" fmla="*/ 45 h 51"/>
                <a:gd name="T8" fmla="*/ 51 w 51"/>
                <a:gd name="T9" fmla="*/ 51 h 51"/>
                <a:gd name="T10" fmla="*/ 51 w 51"/>
                <a:gd name="T11" fmla="*/ 51 h 51"/>
                <a:gd name="T12" fmla="*/ 32 w 51"/>
                <a:gd name="T13" fmla="*/ 45 h 51"/>
                <a:gd name="T14" fmla="*/ 19 w 51"/>
                <a:gd name="T15" fmla="*/ 38 h 51"/>
                <a:gd name="T16" fmla="*/ 6 w 51"/>
                <a:gd name="T17" fmla="*/ 19 h 51"/>
                <a:gd name="T18" fmla="*/ 0 w 51"/>
                <a:gd name="T19" fmla="*/ 0 h 51"/>
                <a:gd name="T20" fmla="*/ 0 w 51"/>
                <a:gd name="T21" fmla="*/ 0 h 51"/>
                <a:gd name="T22" fmla="*/ 0 w 51"/>
                <a:gd name="T23" fmla="*/ 0 h 51"/>
                <a:gd name="T24" fmla="*/ 0 w 51"/>
                <a:gd name="T25" fmla="*/ 0 h 51"/>
                <a:gd name="T26" fmla="*/ 0 w 51"/>
                <a:gd name="T2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1">
                  <a:moveTo>
                    <a:pt x="0" y="0"/>
                  </a:moveTo>
                  <a:lnTo>
                    <a:pt x="6" y="19"/>
                  </a:lnTo>
                  <a:lnTo>
                    <a:pt x="19" y="38"/>
                  </a:lnTo>
                  <a:lnTo>
                    <a:pt x="32" y="45"/>
                  </a:lnTo>
                  <a:lnTo>
                    <a:pt x="51" y="51"/>
                  </a:lnTo>
                  <a:lnTo>
                    <a:pt x="51" y="51"/>
                  </a:lnTo>
                  <a:lnTo>
                    <a:pt x="32" y="45"/>
                  </a:lnTo>
                  <a:lnTo>
                    <a:pt x="19" y="38"/>
                  </a:lnTo>
                  <a:lnTo>
                    <a:pt x="6" y="19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8"/>
            <p:cNvSpPr>
              <a:spLocks/>
            </p:cNvSpPr>
            <p:nvPr/>
          </p:nvSpPr>
          <p:spPr bwMode="auto">
            <a:xfrm>
              <a:off x="5272" y="282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9"/>
            <p:cNvSpPr>
              <a:spLocks/>
            </p:cNvSpPr>
            <p:nvPr/>
          </p:nvSpPr>
          <p:spPr bwMode="auto">
            <a:xfrm>
              <a:off x="3645" y="1962"/>
              <a:ext cx="386" cy="373"/>
            </a:xfrm>
            <a:custGeom>
              <a:avLst/>
              <a:gdLst>
                <a:gd name="T0" fmla="*/ 193 w 386"/>
                <a:gd name="T1" fmla="*/ 373 h 373"/>
                <a:gd name="T2" fmla="*/ 232 w 386"/>
                <a:gd name="T3" fmla="*/ 366 h 373"/>
                <a:gd name="T4" fmla="*/ 264 w 386"/>
                <a:gd name="T5" fmla="*/ 360 h 373"/>
                <a:gd name="T6" fmla="*/ 328 w 386"/>
                <a:gd name="T7" fmla="*/ 321 h 373"/>
                <a:gd name="T8" fmla="*/ 354 w 386"/>
                <a:gd name="T9" fmla="*/ 289 h 373"/>
                <a:gd name="T10" fmla="*/ 373 w 386"/>
                <a:gd name="T11" fmla="*/ 257 h 373"/>
                <a:gd name="T12" fmla="*/ 379 w 386"/>
                <a:gd name="T13" fmla="*/ 225 h 373"/>
                <a:gd name="T14" fmla="*/ 386 w 386"/>
                <a:gd name="T15" fmla="*/ 187 h 373"/>
                <a:gd name="T16" fmla="*/ 379 w 386"/>
                <a:gd name="T17" fmla="*/ 148 h 373"/>
                <a:gd name="T18" fmla="*/ 373 w 386"/>
                <a:gd name="T19" fmla="*/ 116 h 373"/>
                <a:gd name="T20" fmla="*/ 354 w 386"/>
                <a:gd name="T21" fmla="*/ 84 h 373"/>
                <a:gd name="T22" fmla="*/ 328 w 386"/>
                <a:gd name="T23" fmla="*/ 58 h 373"/>
                <a:gd name="T24" fmla="*/ 264 w 386"/>
                <a:gd name="T25" fmla="*/ 13 h 373"/>
                <a:gd name="T26" fmla="*/ 232 w 386"/>
                <a:gd name="T27" fmla="*/ 7 h 373"/>
                <a:gd name="T28" fmla="*/ 193 w 386"/>
                <a:gd name="T29" fmla="*/ 0 h 373"/>
                <a:gd name="T30" fmla="*/ 154 w 386"/>
                <a:gd name="T31" fmla="*/ 7 h 373"/>
                <a:gd name="T32" fmla="*/ 116 w 386"/>
                <a:gd name="T33" fmla="*/ 13 h 373"/>
                <a:gd name="T34" fmla="*/ 58 w 386"/>
                <a:gd name="T35" fmla="*/ 58 h 373"/>
                <a:gd name="T36" fmla="*/ 32 w 386"/>
                <a:gd name="T37" fmla="*/ 84 h 373"/>
                <a:gd name="T38" fmla="*/ 13 w 386"/>
                <a:gd name="T39" fmla="*/ 116 h 373"/>
                <a:gd name="T40" fmla="*/ 6 w 386"/>
                <a:gd name="T41" fmla="*/ 148 h 373"/>
                <a:gd name="T42" fmla="*/ 0 w 386"/>
                <a:gd name="T43" fmla="*/ 187 h 373"/>
                <a:gd name="T44" fmla="*/ 6 w 386"/>
                <a:gd name="T45" fmla="*/ 225 h 373"/>
                <a:gd name="T46" fmla="*/ 13 w 386"/>
                <a:gd name="T47" fmla="*/ 257 h 373"/>
                <a:gd name="T48" fmla="*/ 32 w 386"/>
                <a:gd name="T49" fmla="*/ 289 h 373"/>
                <a:gd name="T50" fmla="*/ 58 w 386"/>
                <a:gd name="T51" fmla="*/ 321 h 373"/>
                <a:gd name="T52" fmla="*/ 116 w 386"/>
                <a:gd name="T53" fmla="*/ 360 h 373"/>
                <a:gd name="T54" fmla="*/ 154 w 386"/>
                <a:gd name="T55" fmla="*/ 366 h 373"/>
                <a:gd name="T56" fmla="*/ 193 w 386"/>
                <a:gd name="T57" fmla="*/ 373 h 373"/>
                <a:gd name="T58" fmla="*/ 193 w 386"/>
                <a:gd name="T59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6" h="373">
                  <a:moveTo>
                    <a:pt x="193" y="373"/>
                  </a:moveTo>
                  <a:lnTo>
                    <a:pt x="232" y="366"/>
                  </a:lnTo>
                  <a:lnTo>
                    <a:pt x="264" y="360"/>
                  </a:lnTo>
                  <a:lnTo>
                    <a:pt x="328" y="321"/>
                  </a:lnTo>
                  <a:lnTo>
                    <a:pt x="354" y="289"/>
                  </a:lnTo>
                  <a:lnTo>
                    <a:pt x="373" y="257"/>
                  </a:lnTo>
                  <a:lnTo>
                    <a:pt x="379" y="225"/>
                  </a:lnTo>
                  <a:lnTo>
                    <a:pt x="386" y="187"/>
                  </a:lnTo>
                  <a:lnTo>
                    <a:pt x="379" y="148"/>
                  </a:lnTo>
                  <a:lnTo>
                    <a:pt x="373" y="116"/>
                  </a:lnTo>
                  <a:lnTo>
                    <a:pt x="354" y="84"/>
                  </a:lnTo>
                  <a:lnTo>
                    <a:pt x="328" y="58"/>
                  </a:lnTo>
                  <a:lnTo>
                    <a:pt x="264" y="13"/>
                  </a:lnTo>
                  <a:lnTo>
                    <a:pt x="232" y="7"/>
                  </a:lnTo>
                  <a:lnTo>
                    <a:pt x="193" y="0"/>
                  </a:lnTo>
                  <a:lnTo>
                    <a:pt x="154" y="7"/>
                  </a:lnTo>
                  <a:lnTo>
                    <a:pt x="116" y="13"/>
                  </a:lnTo>
                  <a:lnTo>
                    <a:pt x="58" y="58"/>
                  </a:lnTo>
                  <a:lnTo>
                    <a:pt x="32" y="84"/>
                  </a:lnTo>
                  <a:lnTo>
                    <a:pt x="13" y="116"/>
                  </a:lnTo>
                  <a:lnTo>
                    <a:pt x="6" y="148"/>
                  </a:lnTo>
                  <a:lnTo>
                    <a:pt x="0" y="187"/>
                  </a:lnTo>
                  <a:lnTo>
                    <a:pt x="6" y="225"/>
                  </a:lnTo>
                  <a:lnTo>
                    <a:pt x="13" y="257"/>
                  </a:lnTo>
                  <a:lnTo>
                    <a:pt x="32" y="289"/>
                  </a:lnTo>
                  <a:lnTo>
                    <a:pt x="58" y="321"/>
                  </a:lnTo>
                  <a:lnTo>
                    <a:pt x="116" y="360"/>
                  </a:lnTo>
                  <a:lnTo>
                    <a:pt x="154" y="366"/>
                  </a:lnTo>
                  <a:lnTo>
                    <a:pt x="193" y="373"/>
                  </a:lnTo>
                  <a:lnTo>
                    <a:pt x="193" y="373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0"/>
            <p:cNvSpPr>
              <a:spLocks/>
            </p:cNvSpPr>
            <p:nvPr/>
          </p:nvSpPr>
          <p:spPr bwMode="auto">
            <a:xfrm>
              <a:off x="3838" y="2149"/>
              <a:ext cx="193" cy="186"/>
            </a:xfrm>
            <a:custGeom>
              <a:avLst/>
              <a:gdLst>
                <a:gd name="T0" fmla="*/ 0 w 193"/>
                <a:gd name="T1" fmla="*/ 186 h 186"/>
                <a:gd name="T2" fmla="*/ 39 w 193"/>
                <a:gd name="T3" fmla="*/ 179 h 186"/>
                <a:gd name="T4" fmla="*/ 71 w 193"/>
                <a:gd name="T5" fmla="*/ 173 h 186"/>
                <a:gd name="T6" fmla="*/ 135 w 193"/>
                <a:gd name="T7" fmla="*/ 134 h 186"/>
                <a:gd name="T8" fmla="*/ 161 w 193"/>
                <a:gd name="T9" fmla="*/ 102 h 186"/>
                <a:gd name="T10" fmla="*/ 180 w 193"/>
                <a:gd name="T11" fmla="*/ 70 h 186"/>
                <a:gd name="T12" fmla="*/ 186 w 193"/>
                <a:gd name="T13" fmla="*/ 38 h 186"/>
                <a:gd name="T14" fmla="*/ 193 w 193"/>
                <a:gd name="T15" fmla="*/ 0 h 186"/>
                <a:gd name="T16" fmla="*/ 193 w 193"/>
                <a:gd name="T17" fmla="*/ 0 h 186"/>
                <a:gd name="T18" fmla="*/ 186 w 193"/>
                <a:gd name="T19" fmla="*/ 38 h 186"/>
                <a:gd name="T20" fmla="*/ 180 w 193"/>
                <a:gd name="T21" fmla="*/ 70 h 186"/>
                <a:gd name="T22" fmla="*/ 161 w 193"/>
                <a:gd name="T23" fmla="*/ 102 h 186"/>
                <a:gd name="T24" fmla="*/ 135 w 193"/>
                <a:gd name="T25" fmla="*/ 134 h 186"/>
                <a:gd name="T26" fmla="*/ 71 w 193"/>
                <a:gd name="T27" fmla="*/ 173 h 186"/>
                <a:gd name="T28" fmla="*/ 39 w 193"/>
                <a:gd name="T29" fmla="*/ 179 h 186"/>
                <a:gd name="T30" fmla="*/ 0 w 193"/>
                <a:gd name="T31" fmla="*/ 186 h 186"/>
                <a:gd name="T32" fmla="*/ 0 w 193"/>
                <a:gd name="T33" fmla="*/ 18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3" h="186">
                  <a:moveTo>
                    <a:pt x="0" y="186"/>
                  </a:moveTo>
                  <a:lnTo>
                    <a:pt x="39" y="179"/>
                  </a:lnTo>
                  <a:lnTo>
                    <a:pt x="71" y="173"/>
                  </a:lnTo>
                  <a:lnTo>
                    <a:pt x="135" y="134"/>
                  </a:lnTo>
                  <a:lnTo>
                    <a:pt x="161" y="102"/>
                  </a:lnTo>
                  <a:lnTo>
                    <a:pt x="180" y="70"/>
                  </a:lnTo>
                  <a:lnTo>
                    <a:pt x="186" y="38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186" y="38"/>
                  </a:lnTo>
                  <a:lnTo>
                    <a:pt x="180" y="70"/>
                  </a:lnTo>
                  <a:lnTo>
                    <a:pt x="161" y="102"/>
                  </a:lnTo>
                  <a:lnTo>
                    <a:pt x="135" y="134"/>
                  </a:lnTo>
                  <a:lnTo>
                    <a:pt x="71" y="173"/>
                  </a:lnTo>
                  <a:lnTo>
                    <a:pt x="39" y="179"/>
                  </a:lnTo>
                  <a:lnTo>
                    <a:pt x="0" y="186"/>
                  </a:lnTo>
                  <a:lnTo>
                    <a:pt x="0" y="1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1"/>
            <p:cNvSpPr>
              <a:spLocks noEditPoints="1"/>
            </p:cNvSpPr>
            <p:nvPr/>
          </p:nvSpPr>
          <p:spPr bwMode="auto">
            <a:xfrm>
              <a:off x="3838" y="1962"/>
              <a:ext cx="193" cy="187"/>
            </a:xfrm>
            <a:custGeom>
              <a:avLst/>
              <a:gdLst>
                <a:gd name="T0" fmla="*/ 193 w 193"/>
                <a:gd name="T1" fmla="*/ 187 h 187"/>
                <a:gd name="T2" fmla="*/ 186 w 193"/>
                <a:gd name="T3" fmla="*/ 148 h 187"/>
                <a:gd name="T4" fmla="*/ 180 w 193"/>
                <a:gd name="T5" fmla="*/ 116 h 187"/>
                <a:gd name="T6" fmla="*/ 161 w 193"/>
                <a:gd name="T7" fmla="*/ 84 h 187"/>
                <a:gd name="T8" fmla="*/ 135 w 193"/>
                <a:gd name="T9" fmla="*/ 58 h 187"/>
                <a:gd name="T10" fmla="*/ 71 w 193"/>
                <a:gd name="T11" fmla="*/ 13 h 187"/>
                <a:gd name="T12" fmla="*/ 39 w 193"/>
                <a:gd name="T13" fmla="*/ 7 h 187"/>
                <a:gd name="T14" fmla="*/ 0 w 193"/>
                <a:gd name="T15" fmla="*/ 0 h 187"/>
                <a:gd name="T16" fmla="*/ 0 w 193"/>
                <a:gd name="T17" fmla="*/ 0 h 187"/>
                <a:gd name="T18" fmla="*/ 39 w 193"/>
                <a:gd name="T19" fmla="*/ 7 h 187"/>
                <a:gd name="T20" fmla="*/ 71 w 193"/>
                <a:gd name="T21" fmla="*/ 13 h 187"/>
                <a:gd name="T22" fmla="*/ 135 w 193"/>
                <a:gd name="T23" fmla="*/ 58 h 187"/>
                <a:gd name="T24" fmla="*/ 161 w 193"/>
                <a:gd name="T25" fmla="*/ 84 h 187"/>
                <a:gd name="T26" fmla="*/ 180 w 193"/>
                <a:gd name="T27" fmla="*/ 116 h 187"/>
                <a:gd name="T28" fmla="*/ 186 w 193"/>
                <a:gd name="T29" fmla="*/ 148 h 187"/>
                <a:gd name="T30" fmla="*/ 193 w 193"/>
                <a:gd name="T31" fmla="*/ 187 h 187"/>
                <a:gd name="T32" fmla="*/ 193 w 193"/>
                <a:gd name="T33" fmla="*/ 187 h 187"/>
                <a:gd name="T34" fmla="*/ 193 w 193"/>
                <a:gd name="T35" fmla="*/ 187 h 187"/>
                <a:gd name="T36" fmla="*/ 193 w 193"/>
                <a:gd name="T37" fmla="*/ 187 h 187"/>
                <a:gd name="T38" fmla="*/ 193 w 193"/>
                <a:gd name="T3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3" h="187">
                  <a:moveTo>
                    <a:pt x="193" y="187"/>
                  </a:moveTo>
                  <a:lnTo>
                    <a:pt x="186" y="148"/>
                  </a:lnTo>
                  <a:lnTo>
                    <a:pt x="180" y="116"/>
                  </a:lnTo>
                  <a:lnTo>
                    <a:pt x="161" y="84"/>
                  </a:lnTo>
                  <a:lnTo>
                    <a:pt x="135" y="58"/>
                  </a:lnTo>
                  <a:lnTo>
                    <a:pt x="71" y="13"/>
                  </a:lnTo>
                  <a:lnTo>
                    <a:pt x="39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39" y="7"/>
                  </a:lnTo>
                  <a:lnTo>
                    <a:pt x="71" y="13"/>
                  </a:lnTo>
                  <a:lnTo>
                    <a:pt x="135" y="58"/>
                  </a:lnTo>
                  <a:lnTo>
                    <a:pt x="161" y="84"/>
                  </a:lnTo>
                  <a:lnTo>
                    <a:pt x="180" y="116"/>
                  </a:lnTo>
                  <a:lnTo>
                    <a:pt x="186" y="148"/>
                  </a:lnTo>
                  <a:lnTo>
                    <a:pt x="193" y="187"/>
                  </a:lnTo>
                  <a:lnTo>
                    <a:pt x="193" y="187"/>
                  </a:lnTo>
                  <a:close/>
                  <a:moveTo>
                    <a:pt x="193" y="187"/>
                  </a:moveTo>
                  <a:lnTo>
                    <a:pt x="193" y="187"/>
                  </a:lnTo>
                  <a:lnTo>
                    <a:pt x="193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2"/>
            <p:cNvSpPr>
              <a:spLocks noEditPoints="1"/>
            </p:cNvSpPr>
            <p:nvPr/>
          </p:nvSpPr>
          <p:spPr bwMode="auto">
            <a:xfrm>
              <a:off x="3645" y="1962"/>
              <a:ext cx="193" cy="187"/>
            </a:xfrm>
            <a:custGeom>
              <a:avLst/>
              <a:gdLst>
                <a:gd name="T0" fmla="*/ 193 w 193"/>
                <a:gd name="T1" fmla="*/ 0 h 187"/>
                <a:gd name="T2" fmla="*/ 154 w 193"/>
                <a:gd name="T3" fmla="*/ 7 h 187"/>
                <a:gd name="T4" fmla="*/ 116 w 193"/>
                <a:gd name="T5" fmla="*/ 13 h 187"/>
                <a:gd name="T6" fmla="*/ 58 w 193"/>
                <a:gd name="T7" fmla="*/ 58 h 187"/>
                <a:gd name="T8" fmla="*/ 32 w 193"/>
                <a:gd name="T9" fmla="*/ 84 h 187"/>
                <a:gd name="T10" fmla="*/ 13 w 193"/>
                <a:gd name="T11" fmla="*/ 116 h 187"/>
                <a:gd name="T12" fmla="*/ 6 w 193"/>
                <a:gd name="T13" fmla="*/ 148 h 187"/>
                <a:gd name="T14" fmla="*/ 0 w 193"/>
                <a:gd name="T15" fmla="*/ 187 h 187"/>
                <a:gd name="T16" fmla="*/ 0 w 193"/>
                <a:gd name="T17" fmla="*/ 187 h 187"/>
                <a:gd name="T18" fmla="*/ 6 w 193"/>
                <a:gd name="T19" fmla="*/ 148 h 187"/>
                <a:gd name="T20" fmla="*/ 13 w 193"/>
                <a:gd name="T21" fmla="*/ 116 h 187"/>
                <a:gd name="T22" fmla="*/ 32 w 193"/>
                <a:gd name="T23" fmla="*/ 84 h 187"/>
                <a:gd name="T24" fmla="*/ 58 w 193"/>
                <a:gd name="T25" fmla="*/ 58 h 187"/>
                <a:gd name="T26" fmla="*/ 116 w 193"/>
                <a:gd name="T27" fmla="*/ 13 h 187"/>
                <a:gd name="T28" fmla="*/ 154 w 193"/>
                <a:gd name="T29" fmla="*/ 7 h 187"/>
                <a:gd name="T30" fmla="*/ 193 w 193"/>
                <a:gd name="T31" fmla="*/ 0 h 187"/>
                <a:gd name="T32" fmla="*/ 193 w 193"/>
                <a:gd name="T33" fmla="*/ 0 h 187"/>
                <a:gd name="T34" fmla="*/ 193 w 193"/>
                <a:gd name="T35" fmla="*/ 0 h 187"/>
                <a:gd name="T36" fmla="*/ 193 w 193"/>
                <a:gd name="T37" fmla="*/ 0 h 187"/>
                <a:gd name="T38" fmla="*/ 193 w 193"/>
                <a:gd name="T3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3" h="187">
                  <a:moveTo>
                    <a:pt x="193" y="0"/>
                  </a:moveTo>
                  <a:lnTo>
                    <a:pt x="154" y="7"/>
                  </a:lnTo>
                  <a:lnTo>
                    <a:pt x="116" y="13"/>
                  </a:lnTo>
                  <a:lnTo>
                    <a:pt x="58" y="58"/>
                  </a:lnTo>
                  <a:lnTo>
                    <a:pt x="32" y="84"/>
                  </a:lnTo>
                  <a:lnTo>
                    <a:pt x="13" y="116"/>
                  </a:lnTo>
                  <a:lnTo>
                    <a:pt x="6" y="148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6" y="148"/>
                  </a:lnTo>
                  <a:lnTo>
                    <a:pt x="13" y="116"/>
                  </a:lnTo>
                  <a:lnTo>
                    <a:pt x="32" y="84"/>
                  </a:lnTo>
                  <a:lnTo>
                    <a:pt x="58" y="58"/>
                  </a:lnTo>
                  <a:lnTo>
                    <a:pt x="116" y="13"/>
                  </a:lnTo>
                  <a:lnTo>
                    <a:pt x="154" y="7"/>
                  </a:lnTo>
                  <a:lnTo>
                    <a:pt x="193" y="0"/>
                  </a:lnTo>
                  <a:lnTo>
                    <a:pt x="193" y="0"/>
                  </a:lnTo>
                  <a:close/>
                  <a:moveTo>
                    <a:pt x="193" y="0"/>
                  </a:moveTo>
                  <a:lnTo>
                    <a:pt x="193" y="0"/>
                  </a:lnTo>
                  <a:lnTo>
                    <a:pt x="1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3"/>
            <p:cNvSpPr>
              <a:spLocks noEditPoints="1"/>
            </p:cNvSpPr>
            <p:nvPr/>
          </p:nvSpPr>
          <p:spPr bwMode="auto">
            <a:xfrm>
              <a:off x="3645" y="2149"/>
              <a:ext cx="193" cy="186"/>
            </a:xfrm>
            <a:custGeom>
              <a:avLst/>
              <a:gdLst>
                <a:gd name="T0" fmla="*/ 0 w 193"/>
                <a:gd name="T1" fmla="*/ 0 h 186"/>
                <a:gd name="T2" fmla="*/ 6 w 193"/>
                <a:gd name="T3" fmla="*/ 38 h 186"/>
                <a:gd name="T4" fmla="*/ 13 w 193"/>
                <a:gd name="T5" fmla="*/ 70 h 186"/>
                <a:gd name="T6" fmla="*/ 32 w 193"/>
                <a:gd name="T7" fmla="*/ 102 h 186"/>
                <a:gd name="T8" fmla="*/ 58 w 193"/>
                <a:gd name="T9" fmla="*/ 134 h 186"/>
                <a:gd name="T10" fmla="*/ 116 w 193"/>
                <a:gd name="T11" fmla="*/ 173 h 186"/>
                <a:gd name="T12" fmla="*/ 154 w 193"/>
                <a:gd name="T13" fmla="*/ 179 h 186"/>
                <a:gd name="T14" fmla="*/ 193 w 193"/>
                <a:gd name="T15" fmla="*/ 186 h 186"/>
                <a:gd name="T16" fmla="*/ 193 w 193"/>
                <a:gd name="T17" fmla="*/ 186 h 186"/>
                <a:gd name="T18" fmla="*/ 154 w 193"/>
                <a:gd name="T19" fmla="*/ 179 h 186"/>
                <a:gd name="T20" fmla="*/ 116 w 193"/>
                <a:gd name="T21" fmla="*/ 173 h 186"/>
                <a:gd name="T22" fmla="*/ 58 w 193"/>
                <a:gd name="T23" fmla="*/ 134 h 186"/>
                <a:gd name="T24" fmla="*/ 32 w 193"/>
                <a:gd name="T25" fmla="*/ 102 h 186"/>
                <a:gd name="T26" fmla="*/ 13 w 193"/>
                <a:gd name="T27" fmla="*/ 70 h 186"/>
                <a:gd name="T28" fmla="*/ 6 w 193"/>
                <a:gd name="T29" fmla="*/ 38 h 186"/>
                <a:gd name="T30" fmla="*/ 0 w 193"/>
                <a:gd name="T31" fmla="*/ 0 h 186"/>
                <a:gd name="T32" fmla="*/ 0 w 193"/>
                <a:gd name="T33" fmla="*/ 0 h 186"/>
                <a:gd name="T34" fmla="*/ 0 w 193"/>
                <a:gd name="T35" fmla="*/ 0 h 186"/>
                <a:gd name="T36" fmla="*/ 0 w 193"/>
                <a:gd name="T37" fmla="*/ 0 h 186"/>
                <a:gd name="T38" fmla="*/ 0 w 193"/>
                <a:gd name="T3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3" h="186">
                  <a:moveTo>
                    <a:pt x="0" y="0"/>
                  </a:moveTo>
                  <a:lnTo>
                    <a:pt x="6" y="38"/>
                  </a:lnTo>
                  <a:lnTo>
                    <a:pt x="13" y="70"/>
                  </a:lnTo>
                  <a:lnTo>
                    <a:pt x="32" y="102"/>
                  </a:lnTo>
                  <a:lnTo>
                    <a:pt x="58" y="134"/>
                  </a:lnTo>
                  <a:lnTo>
                    <a:pt x="116" y="173"/>
                  </a:lnTo>
                  <a:lnTo>
                    <a:pt x="154" y="179"/>
                  </a:lnTo>
                  <a:lnTo>
                    <a:pt x="193" y="186"/>
                  </a:lnTo>
                  <a:lnTo>
                    <a:pt x="193" y="186"/>
                  </a:lnTo>
                  <a:lnTo>
                    <a:pt x="154" y="179"/>
                  </a:lnTo>
                  <a:lnTo>
                    <a:pt x="116" y="173"/>
                  </a:lnTo>
                  <a:lnTo>
                    <a:pt x="58" y="134"/>
                  </a:lnTo>
                  <a:lnTo>
                    <a:pt x="32" y="102"/>
                  </a:lnTo>
                  <a:lnTo>
                    <a:pt x="13" y="70"/>
                  </a:lnTo>
                  <a:lnTo>
                    <a:pt x="6" y="3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4"/>
            <p:cNvSpPr>
              <a:spLocks/>
            </p:cNvSpPr>
            <p:nvPr/>
          </p:nvSpPr>
          <p:spPr bwMode="auto">
            <a:xfrm>
              <a:off x="3838" y="233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5"/>
            <p:cNvSpPr>
              <a:spLocks/>
            </p:cNvSpPr>
            <p:nvPr/>
          </p:nvSpPr>
          <p:spPr bwMode="auto">
            <a:xfrm>
              <a:off x="3832" y="2142"/>
              <a:ext cx="1" cy="148"/>
            </a:xfrm>
            <a:custGeom>
              <a:avLst/>
              <a:gdLst>
                <a:gd name="T0" fmla="*/ 148 h 148"/>
                <a:gd name="T1" fmla="*/ 0 h 148"/>
                <a:gd name="T2" fmla="*/ 148 h 148"/>
                <a:gd name="T3" fmla="*/ 148 h 14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48">
                  <a:moveTo>
                    <a:pt x="0" y="148"/>
                  </a:moveTo>
                  <a:lnTo>
                    <a:pt x="0" y="0"/>
                  </a:lnTo>
                  <a:lnTo>
                    <a:pt x="0" y="148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6"/>
            <p:cNvSpPr>
              <a:spLocks/>
            </p:cNvSpPr>
            <p:nvPr/>
          </p:nvSpPr>
          <p:spPr bwMode="auto">
            <a:xfrm>
              <a:off x="3787" y="2007"/>
              <a:ext cx="96" cy="167"/>
            </a:xfrm>
            <a:custGeom>
              <a:avLst/>
              <a:gdLst>
                <a:gd name="T0" fmla="*/ 96 w 96"/>
                <a:gd name="T1" fmla="*/ 167 h 167"/>
                <a:gd name="T2" fmla="*/ 45 w 96"/>
                <a:gd name="T3" fmla="*/ 0 h 167"/>
                <a:gd name="T4" fmla="*/ 0 w 96"/>
                <a:gd name="T5" fmla="*/ 167 h 167"/>
                <a:gd name="T6" fmla="*/ 96 w 96"/>
                <a:gd name="T7" fmla="*/ 167 h 167"/>
                <a:gd name="T8" fmla="*/ 96 w 96"/>
                <a:gd name="T9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67">
                  <a:moveTo>
                    <a:pt x="96" y="167"/>
                  </a:moveTo>
                  <a:lnTo>
                    <a:pt x="45" y="0"/>
                  </a:lnTo>
                  <a:lnTo>
                    <a:pt x="0" y="167"/>
                  </a:lnTo>
                  <a:lnTo>
                    <a:pt x="96" y="167"/>
                  </a:lnTo>
                  <a:lnTo>
                    <a:pt x="96" y="1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7"/>
            <p:cNvSpPr>
              <a:spLocks/>
            </p:cNvSpPr>
            <p:nvPr/>
          </p:nvSpPr>
          <p:spPr bwMode="auto">
            <a:xfrm>
              <a:off x="4629" y="1494"/>
              <a:ext cx="1" cy="1290"/>
            </a:xfrm>
            <a:custGeom>
              <a:avLst/>
              <a:gdLst>
                <a:gd name="T0" fmla="*/ 0 h 1290"/>
                <a:gd name="T1" fmla="*/ 1290 h 1290"/>
                <a:gd name="T2" fmla="*/ 0 h 1290"/>
                <a:gd name="T3" fmla="*/ 0 h 129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290">
                  <a:moveTo>
                    <a:pt x="0" y="0"/>
                  </a:moveTo>
                  <a:lnTo>
                    <a:pt x="0" y="129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8"/>
            <p:cNvSpPr>
              <a:spLocks/>
            </p:cNvSpPr>
            <p:nvPr/>
          </p:nvSpPr>
          <p:spPr bwMode="auto">
            <a:xfrm>
              <a:off x="4507" y="1821"/>
              <a:ext cx="244" cy="649"/>
            </a:xfrm>
            <a:custGeom>
              <a:avLst/>
              <a:gdLst>
                <a:gd name="T0" fmla="*/ 244 w 244"/>
                <a:gd name="T1" fmla="*/ 649 h 649"/>
                <a:gd name="T2" fmla="*/ 244 w 244"/>
                <a:gd name="T3" fmla="*/ 0 h 649"/>
                <a:gd name="T4" fmla="*/ 0 w 244"/>
                <a:gd name="T5" fmla="*/ 0 h 649"/>
                <a:gd name="T6" fmla="*/ 0 w 244"/>
                <a:gd name="T7" fmla="*/ 649 h 649"/>
                <a:gd name="T8" fmla="*/ 244 w 244"/>
                <a:gd name="T9" fmla="*/ 649 h 649"/>
                <a:gd name="T10" fmla="*/ 244 w 244"/>
                <a:gd name="T11" fmla="*/ 649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649">
                  <a:moveTo>
                    <a:pt x="244" y="649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649"/>
                  </a:lnTo>
                  <a:lnTo>
                    <a:pt x="244" y="649"/>
                  </a:lnTo>
                  <a:lnTo>
                    <a:pt x="244" y="649"/>
                  </a:lnTo>
                  <a:close/>
                </a:path>
              </a:pathLst>
            </a:custGeom>
            <a:solidFill>
              <a:srgbClr val="CCFFFF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9"/>
            <p:cNvSpPr>
              <a:spLocks/>
            </p:cNvSpPr>
            <p:nvPr/>
          </p:nvSpPr>
          <p:spPr bwMode="auto">
            <a:xfrm>
              <a:off x="4751" y="1821"/>
              <a:ext cx="1" cy="649"/>
            </a:xfrm>
            <a:custGeom>
              <a:avLst/>
              <a:gdLst>
                <a:gd name="T0" fmla="*/ 649 h 649"/>
                <a:gd name="T1" fmla="*/ 0 h 649"/>
                <a:gd name="T2" fmla="*/ 649 h 649"/>
                <a:gd name="T3" fmla="*/ 649 h 6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649">
                  <a:moveTo>
                    <a:pt x="0" y="649"/>
                  </a:moveTo>
                  <a:lnTo>
                    <a:pt x="0" y="0"/>
                  </a:lnTo>
                  <a:lnTo>
                    <a:pt x="0" y="649"/>
                  </a:lnTo>
                  <a:lnTo>
                    <a:pt x="0" y="6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0"/>
            <p:cNvSpPr>
              <a:spLocks noEditPoints="1"/>
            </p:cNvSpPr>
            <p:nvPr/>
          </p:nvSpPr>
          <p:spPr bwMode="auto">
            <a:xfrm>
              <a:off x="4507" y="1821"/>
              <a:ext cx="244" cy="1"/>
            </a:xfrm>
            <a:custGeom>
              <a:avLst/>
              <a:gdLst>
                <a:gd name="T0" fmla="*/ 244 w 244"/>
                <a:gd name="T1" fmla="*/ 0 w 244"/>
                <a:gd name="T2" fmla="*/ 244 w 244"/>
                <a:gd name="T3" fmla="*/ 244 w 244"/>
                <a:gd name="T4" fmla="*/ 244 w 244"/>
                <a:gd name="T5" fmla="*/ 244 w 244"/>
                <a:gd name="T6" fmla="*/ 244 w 2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44">
                  <a:moveTo>
                    <a:pt x="244" y="0"/>
                  </a:moveTo>
                  <a:lnTo>
                    <a:pt x="0" y="0"/>
                  </a:lnTo>
                  <a:lnTo>
                    <a:pt x="244" y="0"/>
                  </a:lnTo>
                  <a:lnTo>
                    <a:pt x="244" y="0"/>
                  </a:lnTo>
                  <a:close/>
                  <a:moveTo>
                    <a:pt x="244" y="0"/>
                  </a:moveTo>
                  <a:lnTo>
                    <a:pt x="244" y="0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1"/>
            <p:cNvSpPr>
              <a:spLocks noEditPoints="1"/>
            </p:cNvSpPr>
            <p:nvPr/>
          </p:nvSpPr>
          <p:spPr bwMode="auto">
            <a:xfrm>
              <a:off x="4507" y="1821"/>
              <a:ext cx="1" cy="649"/>
            </a:xfrm>
            <a:custGeom>
              <a:avLst/>
              <a:gdLst>
                <a:gd name="T0" fmla="*/ 0 h 649"/>
                <a:gd name="T1" fmla="*/ 649 h 649"/>
                <a:gd name="T2" fmla="*/ 0 h 649"/>
                <a:gd name="T3" fmla="*/ 0 h 649"/>
                <a:gd name="T4" fmla="*/ 0 h 649"/>
                <a:gd name="T5" fmla="*/ 0 h 649"/>
                <a:gd name="T6" fmla="*/ 0 h 64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649">
                  <a:moveTo>
                    <a:pt x="0" y="0"/>
                  </a:moveTo>
                  <a:lnTo>
                    <a:pt x="0" y="649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2"/>
            <p:cNvSpPr>
              <a:spLocks noEditPoints="1"/>
            </p:cNvSpPr>
            <p:nvPr/>
          </p:nvSpPr>
          <p:spPr bwMode="auto">
            <a:xfrm>
              <a:off x="4507" y="2470"/>
              <a:ext cx="244" cy="1"/>
            </a:xfrm>
            <a:custGeom>
              <a:avLst/>
              <a:gdLst>
                <a:gd name="T0" fmla="*/ 0 w 244"/>
                <a:gd name="T1" fmla="*/ 244 w 244"/>
                <a:gd name="T2" fmla="*/ 0 w 244"/>
                <a:gd name="T3" fmla="*/ 0 w 244"/>
                <a:gd name="T4" fmla="*/ 0 w 244"/>
                <a:gd name="T5" fmla="*/ 0 w 244"/>
                <a:gd name="T6" fmla="*/ 0 w 2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244">
                  <a:moveTo>
                    <a:pt x="0" y="0"/>
                  </a:moveTo>
                  <a:lnTo>
                    <a:pt x="244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3"/>
            <p:cNvSpPr>
              <a:spLocks/>
            </p:cNvSpPr>
            <p:nvPr/>
          </p:nvSpPr>
          <p:spPr bwMode="auto">
            <a:xfrm>
              <a:off x="4751" y="247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4"/>
            <p:cNvSpPr>
              <a:spLocks/>
            </p:cNvSpPr>
            <p:nvPr/>
          </p:nvSpPr>
          <p:spPr bwMode="auto">
            <a:xfrm>
              <a:off x="2500" y="2142"/>
              <a:ext cx="457" cy="1"/>
            </a:xfrm>
            <a:custGeom>
              <a:avLst/>
              <a:gdLst>
                <a:gd name="T0" fmla="*/ 0 w 457"/>
                <a:gd name="T1" fmla="*/ 457 w 457"/>
                <a:gd name="T2" fmla="*/ 0 w 457"/>
                <a:gd name="T3" fmla="*/ 0 w 45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57">
                  <a:moveTo>
                    <a:pt x="0" y="0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5"/>
            <p:cNvSpPr>
              <a:spLocks/>
            </p:cNvSpPr>
            <p:nvPr/>
          </p:nvSpPr>
          <p:spPr bwMode="auto">
            <a:xfrm>
              <a:off x="2925" y="2097"/>
              <a:ext cx="180" cy="90"/>
            </a:xfrm>
            <a:custGeom>
              <a:avLst/>
              <a:gdLst>
                <a:gd name="T0" fmla="*/ 0 w 180"/>
                <a:gd name="T1" fmla="*/ 90 h 90"/>
                <a:gd name="T2" fmla="*/ 180 w 180"/>
                <a:gd name="T3" fmla="*/ 45 h 90"/>
                <a:gd name="T4" fmla="*/ 0 w 180"/>
                <a:gd name="T5" fmla="*/ 0 h 90"/>
                <a:gd name="T6" fmla="*/ 0 w 180"/>
                <a:gd name="T7" fmla="*/ 90 h 90"/>
                <a:gd name="T8" fmla="*/ 0 w 180"/>
                <a:gd name="T9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90">
                  <a:moveTo>
                    <a:pt x="0" y="90"/>
                  </a:moveTo>
                  <a:lnTo>
                    <a:pt x="180" y="45"/>
                  </a:lnTo>
                  <a:lnTo>
                    <a:pt x="0" y="0"/>
                  </a:lnTo>
                  <a:lnTo>
                    <a:pt x="0" y="9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6"/>
            <p:cNvSpPr>
              <a:spLocks/>
            </p:cNvSpPr>
            <p:nvPr/>
          </p:nvSpPr>
          <p:spPr bwMode="auto">
            <a:xfrm>
              <a:off x="2391" y="2097"/>
              <a:ext cx="174" cy="90"/>
            </a:xfrm>
            <a:custGeom>
              <a:avLst/>
              <a:gdLst>
                <a:gd name="T0" fmla="*/ 174 w 174"/>
                <a:gd name="T1" fmla="*/ 0 h 90"/>
                <a:gd name="T2" fmla="*/ 0 w 174"/>
                <a:gd name="T3" fmla="*/ 45 h 90"/>
                <a:gd name="T4" fmla="*/ 174 w 174"/>
                <a:gd name="T5" fmla="*/ 90 h 90"/>
                <a:gd name="T6" fmla="*/ 174 w 174"/>
                <a:gd name="T7" fmla="*/ 0 h 90"/>
                <a:gd name="T8" fmla="*/ 174 w 174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90">
                  <a:moveTo>
                    <a:pt x="174" y="0"/>
                  </a:moveTo>
                  <a:lnTo>
                    <a:pt x="0" y="45"/>
                  </a:lnTo>
                  <a:lnTo>
                    <a:pt x="174" y="90"/>
                  </a:lnTo>
                  <a:lnTo>
                    <a:pt x="174" y="0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7"/>
            <p:cNvSpPr>
              <a:spLocks/>
            </p:cNvSpPr>
            <p:nvPr/>
          </p:nvSpPr>
          <p:spPr bwMode="auto">
            <a:xfrm>
              <a:off x="4571" y="3182"/>
              <a:ext cx="142" cy="148"/>
            </a:xfrm>
            <a:custGeom>
              <a:avLst/>
              <a:gdLst>
                <a:gd name="T0" fmla="*/ 142 w 142"/>
                <a:gd name="T1" fmla="*/ 96 h 148"/>
                <a:gd name="T2" fmla="*/ 135 w 142"/>
                <a:gd name="T3" fmla="*/ 96 h 148"/>
                <a:gd name="T4" fmla="*/ 122 w 142"/>
                <a:gd name="T5" fmla="*/ 122 h 148"/>
                <a:gd name="T6" fmla="*/ 103 w 142"/>
                <a:gd name="T7" fmla="*/ 135 h 148"/>
                <a:gd name="T8" fmla="*/ 77 w 142"/>
                <a:gd name="T9" fmla="*/ 141 h 148"/>
                <a:gd name="T10" fmla="*/ 45 w 142"/>
                <a:gd name="T11" fmla="*/ 141 h 148"/>
                <a:gd name="T12" fmla="*/ 135 w 142"/>
                <a:gd name="T13" fmla="*/ 0 h 148"/>
                <a:gd name="T14" fmla="*/ 135 w 142"/>
                <a:gd name="T15" fmla="*/ 0 h 148"/>
                <a:gd name="T16" fmla="*/ 13 w 142"/>
                <a:gd name="T17" fmla="*/ 0 h 148"/>
                <a:gd name="T18" fmla="*/ 7 w 142"/>
                <a:gd name="T19" fmla="*/ 45 h 148"/>
                <a:gd name="T20" fmla="*/ 13 w 142"/>
                <a:gd name="T21" fmla="*/ 45 h 148"/>
                <a:gd name="T22" fmla="*/ 26 w 142"/>
                <a:gd name="T23" fmla="*/ 26 h 148"/>
                <a:gd name="T24" fmla="*/ 32 w 142"/>
                <a:gd name="T25" fmla="*/ 19 h 148"/>
                <a:gd name="T26" fmla="*/ 39 w 142"/>
                <a:gd name="T27" fmla="*/ 13 h 148"/>
                <a:gd name="T28" fmla="*/ 58 w 142"/>
                <a:gd name="T29" fmla="*/ 7 h 148"/>
                <a:gd name="T30" fmla="*/ 71 w 142"/>
                <a:gd name="T31" fmla="*/ 7 h 148"/>
                <a:gd name="T32" fmla="*/ 90 w 142"/>
                <a:gd name="T33" fmla="*/ 7 h 148"/>
                <a:gd name="T34" fmla="*/ 0 w 142"/>
                <a:gd name="T35" fmla="*/ 148 h 148"/>
                <a:gd name="T36" fmla="*/ 0 w 142"/>
                <a:gd name="T37" fmla="*/ 148 h 148"/>
                <a:gd name="T38" fmla="*/ 135 w 142"/>
                <a:gd name="T39" fmla="*/ 148 h 148"/>
                <a:gd name="T40" fmla="*/ 142 w 142"/>
                <a:gd name="T41" fmla="*/ 9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2" h="148">
                  <a:moveTo>
                    <a:pt x="142" y="96"/>
                  </a:moveTo>
                  <a:lnTo>
                    <a:pt x="135" y="96"/>
                  </a:lnTo>
                  <a:lnTo>
                    <a:pt x="122" y="122"/>
                  </a:lnTo>
                  <a:lnTo>
                    <a:pt x="103" y="135"/>
                  </a:lnTo>
                  <a:lnTo>
                    <a:pt x="77" y="141"/>
                  </a:lnTo>
                  <a:lnTo>
                    <a:pt x="45" y="141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" y="0"/>
                  </a:lnTo>
                  <a:lnTo>
                    <a:pt x="7" y="45"/>
                  </a:lnTo>
                  <a:lnTo>
                    <a:pt x="13" y="45"/>
                  </a:lnTo>
                  <a:lnTo>
                    <a:pt x="26" y="26"/>
                  </a:lnTo>
                  <a:lnTo>
                    <a:pt x="32" y="19"/>
                  </a:lnTo>
                  <a:lnTo>
                    <a:pt x="39" y="13"/>
                  </a:lnTo>
                  <a:lnTo>
                    <a:pt x="58" y="7"/>
                  </a:lnTo>
                  <a:lnTo>
                    <a:pt x="71" y="7"/>
                  </a:lnTo>
                  <a:lnTo>
                    <a:pt x="90" y="7"/>
                  </a:lnTo>
                  <a:lnTo>
                    <a:pt x="0" y="148"/>
                  </a:lnTo>
                  <a:lnTo>
                    <a:pt x="0" y="148"/>
                  </a:lnTo>
                  <a:lnTo>
                    <a:pt x="135" y="148"/>
                  </a:lnTo>
                  <a:lnTo>
                    <a:pt x="142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8"/>
            <p:cNvSpPr>
              <a:spLocks/>
            </p:cNvSpPr>
            <p:nvPr/>
          </p:nvSpPr>
          <p:spPr bwMode="auto">
            <a:xfrm>
              <a:off x="4719" y="3311"/>
              <a:ext cx="64" cy="77"/>
            </a:xfrm>
            <a:custGeom>
              <a:avLst/>
              <a:gdLst>
                <a:gd name="T0" fmla="*/ 6 w 64"/>
                <a:gd name="T1" fmla="*/ 51 h 77"/>
                <a:gd name="T2" fmla="*/ 0 w 64"/>
                <a:gd name="T3" fmla="*/ 77 h 77"/>
                <a:gd name="T4" fmla="*/ 6 w 64"/>
                <a:gd name="T5" fmla="*/ 77 h 77"/>
                <a:gd name="T6" fmla="*/ 6 w 64"/>
                <a:gd name="T7" fmla="*/ 77 h 77"/>
                <a:gd name="T8" fmla="*/ 6 w 64"/>
                <a:gd name="T9" fmla="*/ 70 h 77"/>
                <a:gd name="T10" fmla="*/ 19 w 64"/>
                <a:gd name="T11" fmla="*/ 77 h 77"/>
                <a:gd name="T12" fmla="*/ 26 w 64"/>
                <a:gd name="T13" fmla="*/ 77 h 77"/>
                <a:gd name="T14" fmla="*/ 39 w 64"/>
                <a:gd name="T15" fmla="*/ 70 h 77"/>
                <a:gd name="T16" fmla="*/ 52 w 64"/>
                <a:gd name="T17" fmla="*/ 64 h 77"/>
                <a:gd name="T18" fmla="*/ 52 w 64"/>
                <a:gd name="T19" fmla="*/ 57 h 77"/>
                <a:gd name="T20" fmla="*/ 52 w 64"/>
                <a:gd name="T21" fmla="*/ 45 h 77"/>
                <a:gd name="T22" fmla="*/ 45 w 64"/>
                <a:gd name="T23" fmla="*/ 32 h 77"/>
                <a:gd name="T24" fmla="*/ 39 w 64"/>
                <a:gd name="T25" fmla="*/ 25 h 77"/>
                <a:gd name="T26" fmla="*/ 32 w 64"/>
                <a:gd name="T27" fmla="*/ 12 h 77"/>
                <a:gd name="T28" fmla="*/ 32 w 64"/>
                <a:gd name="T29" fmla="*/ 6 h 77"/>
                <a:gd name="T30" fmla="*/ 39 w 64"/>
                <a:gd name="T31" fmla="*/ 6 h 77"/>
                <a:gd name="T32" fmla="*/ 52 w 64"/>
                <a:gd name="T33" fmla="*/ 12 h 77"/>
                <a:gd name="T34" fmla="*/ 58 w 64"/>
                <a:gd name="T35" fmla="*/ 25 h 77"/>
                <a:gd name="T36" fmla="*/ 58 w 64"/>
                <a:gd name="T37" fmla="*/ 25 h 77"/>
                <a:gd name="T38" fmla="*/ 64 w 64"/>
                <a:gd name="T39" fmla="*/ 0 h 77"/>
                <a:gd name="T40" fmla="*/ 58 w 64"/>
                <a:gd name="T41" fmla="*/ 0 h 77"/>
                <a:gd name="T42" fmla="*/ 58 w 64"/>
                <a:gd name="T43" fmla="*/ 6 h 77"/>
                <a:gd name="T44" fmla="*/ 52 w 64"/>
                <a:gd name="T45" fmla="*/ 6 h 77"/>
                <a:gd name="T46" fmla="*/ 45 w 64"/>
                <a:gd name="T47" fmla="*/ 6 h 77"/>
                <a:gd name="T48" fmla="*/ 39 w 64"/>
                <a:gd name="T49" fmla="*/ 0 h 77"/>
                <a:gd name="T50" fmla="*/ 26 w 64"/>
                <a:gd name="T51" fmla="*/ 0 h 77"/>
                <a:gd name="T52" fmla="*/ 19 w 64"/>
                <a:gd name="T53" fmla="*/ 6 h 77"/>
                <a:gd name="T54" fmla="*/ 19 w 64"/>
                <a:gd name="T55" fmla="*/ 19 h 77"/>
                <a:gd name="T56" fmla="*/ 26 w 64"/>
                <a:gd name="T57" fmla="*/ 32 h 77"/>
                <a:gd name="T58" fmla="*/ 32 w 64"/>
                <a:gd name="T59" fmla="*/ 38 h 77"/>
                <a:gd name="T60" fmla="*/ 39 w 64"/>
                <a:gd name="T61" fmla="*/ 51 h 77"/>
                <a:gd name="T62" fmla="*/ 39 w 64"/>
                <a:gd name="T63" fmla="*/ 57 h 77"/>
                <a:gd name="T64" fmla="*/ 32 w 64"/>
                <a:gd name="T65" fmla="*/ 64 h 77"/>
                <a:gd name="T66" fmla="*/ 26 w 64"/>
                <a:gd name="T67" fmla="*/ 70 h 77"/>
                <a:gd name="T68" fmla="*/ 13 w 64"/>
                <a:gd name="T69" fmla="*/ 64 h 77"/>
                <a:gd name="T70" fmla="*/ 6 w 64"/>
                <a:gd name="T71" fmla="*/ 51 h 77"/>
                <a:gd name="T72" fmla="*/ 6 w 64"/>
                <a:gd name="T73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4" h="77">
                  <a:moveTo>
                    <a:pt x="6" y="51"/>
                  </a:moveTo>
                  <a:lnTo>
                    <a:pt x="0" y="77"/>
                  </a:lnTo>
                  <a:lnTo>
                    <a:pt x="6" y="77"/>
                  </a:lnTo>
                  <a:lnTo>
                    <a:pt x="6" y="77"/>
                  </a:lnTo>
                  <a:lnTo>
                    <a:pt x="6" y="70"/>
                  </a:lnTo>
                  <a:lnTo>
                    <a:pt x="19" y="77"/>
                  </a:lnTo>
                  <a:lnTo>
                    <a:pt x="26" y="77"/>
                  </a:lnTo>
                  <a:lnTo>
                    <a:pt x="39" y="70"/>
                  </a:lnTo>
                  <a:lnTo>
                    <a:pt x="52" y="64"/>
                  </a:lnTo>
                  <a:lnTo>
                    <a:pt x="52" y="57"/>
                  </a:lnTo>
                  <a:lnTo>
                    <a:pt x="52" y="45"/>
                  </a:lnTo>
                  <a:lnTo>
                    <a:pt x="45" y="32"/>
                  </a:lnTo>
                  <a:lnTo>
                    <a:pt x="39" y="25"/>
                  </a:lnTo>
                  <a:lnTo>
                    <a:pt x="32" y="12"/>
                  </a:lnTo>
                  <a:lnTo>
                    <a:pt x="32" y="6"/>
                  </a:lnTo>
                  <a:lnTo>
                    <a:pt x="39" y="6"/>
                  </a:lnTo>
                  <a:lnTo>
                    <a:pt x="52" y="12"/>
                  </a:lnTo>
                  <a:lnTo>
                    <a:pt x="58" y="25"/>
                  </a:lnTo>
                  <a:lnTo>
                    <a:pt x="58" y="25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52" y="6"/>
                  </a:lnTo>
                  <a:lnTo>
                    <a:pt x="45" y="6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9" y="6"/>
                  </a:lnTo>
                  <a:lnTo>
                    <a:pt x="19" y="19"/>
                  </a:lnTo>
                  <a:lnTo>
                    <a:pt x="26" y="32"/>
                  </a:lnTo>
                  <a:lnTo>
                    <a:pt x="32" y="38"/>
                  </a:lnTo>
                  <a:lnTo>
                    <a:pt x="39" y="51"/>
                  </a:lnTo>
                  <a:lnTo>
                    <a:pt x="39" y="57"/>
                  </a:lnTo>
                  <a:lnTo>
                    <a:pt x="32" y="64"/>
                  </a:lnTo>
                  <a:lnTo>
                    <a:pt x="26" y="70"/>
                  </a:lnTo>
                  <a:lnTo>
                    <a:pt x="13" y="64"/>
                  </a:lnTo>
                  <a:lnTo>
                    <a:pt x="6" y="51"/>
                  </a:lnTo>
                  <a:lnTo>
                    <a:pt x="6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89"/>
            <p:cNvSpPr>
              <a:spLocks/>
            </p:cNvSpPr>
            <p:nvPr/>
          </p:nvSpPr>
          <p:spPr bwMode="auto">
            <a:xfrm>
              <a:off x="4571" y="2880"/>
              <a:ext cx="154" cy="155"/>
            </a:xfrm>
            <a:custGeom>
              <a:avLst/>
              <a:gdLst>
                <a:gd name="T0" fmla="*/ 154 w 154"/>
                <a:gd name="T1" fmla="*/ 0 h 155"/>
                <a:gd name="T2" fmla="*/ 103 w 154"/>
                <a:gd name="T3" fmla="*/ 0 h 155"/>
                <a:gd name="T4" fmla="*/ 103 w 154"/>
                <a:gd name="T5" fmla="*/ 7 h 155"/>
                <a:gd name="T6" fmla="*/ 116 w 154"/>
                <a:gd name="T7" fmla="*/ 7 h 155"/>
                <a:gd name="T8" fmla="*/ 122 w 154"/>
                <a:gd name="T9" fmla="*/ 13 h 155"/>
                <a:gd name="T10" fmla="*/ 122 w 154"/>
                <a:gd name="T11" fmla="*/ 33 h 155"/>
                <a:gd name="T12" fmla="*/ 90 w 154"/>
                <a:gd name="T13" fmla="*/ 103 h 155"/>
                <a:gd name="T14" fmla="*/ 64 w 154"/>
                <a:gd name="T15" fmla="*/ 33 h 155"/>
                <a:gd name="T16" fmla="*/ 58 w 154"/>
                <a:gd name="T17" fmla="*/ 26 h 155"/>
                <a:gd name="T18" fmla="*/ 52 w 154"/>
                <a:gd name="T19" fmla="*/ 13 h 155"/>
                <a:gd name="T20" fmla="*/ 58 w 154"/>
                <a:gd name="T21" fmla="*/ 7 h 155"/>
                <a:gd name="T22" fmla="*/ 77 w 154"/>
                <a:gd name="T23" fmla="*/ 7 h 155"/>
                <a:gd name="T24" fmla="*/ 77 w 154"/>
                <a:gd name="T25" fmla="*/ 0 h 155"/>
                <a:gd name="T26" fmla="*/ 0 w 154"/>
                <a:gd name="T27" fmla="*/ 0 h 155"/>
                <a:gd name="T28" fmla="*/ 0 w 154"/>
                <a:gd name="T29" fmla="*/ 7 h 155"/>
                <a:gd name="T30" fmla="*/ 13 w 154"/>
                <a:gd name="T31" fmla="*/ 7 h 155"/>
                <a:gd name="T32" fmla="*/ 19 w 154"/>
                <a:gd name="T33" fmla="*/ 20 h 155"/>
                <a:gd name="T34" fmla="*/ 77 w 154"/>
                <a:gd name="T35" fmla="*/ 155 h 155"/>
                <a:gd name="T36" fmla="*/ 84 w 154"/>
                <a:gd name="T37" fmla="*/ 155 h 155"/>
                <a:gd name="T38" fmla="*/ 135 w 154"/>
                <a:gd name="T39" fmla="*/ 26 h 155"/>
                <a:gd name="T40" fmla="*/ 142 w 154"/>
                <a:gd name="T41" fmla="*/ 13 h 155"/>
                <a:gd name="T42" fmla="*/ 154 w 154"/>
                <a:gd name="T43" fmla="*/ 7 h 155"/>
                <a:gd name="T44" fmla="*/ 154 w 154"/>
                <a:gd name="T4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4" h="155">
                  <a:moveTo>
                    <a:pt x="154" y="0"/>
                  </a:moveTo>
                  <a:lnTo>
                    <a:pt x="103" y="0"/>
                  </a:lnTo>
                  <a:lnTo>
                    <a:pt x="103" y="7"/>
                  </a:lnTo>
                  <a:lnTo>
                    <a:pt x="116" y="7"/>
                  </a:lnTo>
                  <a:lnTo>
                    <a:pt x="122" y="13"/>
                  </a:lnTo>
                  <a:lnTo>
                    <a:pt x="122" y="33"/>
                  </a:lnTo>
                  <a:lnTo>
                    <a:pt x="90" y="103"/>
                  </a:lnTo>
                  <a:lnTo>
                    <a:pt x="64" y="33"/>
                  </a:lnTo>
                  <a:lnTo>
                    <a:pt x="58" y="26"/>
                  </a:lnTo>
                  <a:lnTo>
                    <a:pt x="52" y="13"/>
                  </a:lnTo>
                  <a:lnTo>
                    <a:pt x="58" y="7"/>
                  </a:lnTo>
                  <a:lnTo>
                    <a:pt x="77" y="7"/>
                  </a:lnTo>
                  <a:lnTo>
                    <a:pt x="7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3" y="7"/>
                  </a:lnTo>
                  <a:lnTo>
                    <a:pt x="19" y="20"/>
                  </a:lnTo>
                  <a:lnTo>
                    <a:pt x="77" y="155"/>
                  </a:lnTo>
                  <a:lnTo>
                    <a:pt x="84" y="155"/>
                  </a:lnTo>
                  <a:lnTo>
                    <a:pt x="135" y="26"/>
                  </a:lnTo>
                  <a:lnTo>
                    <a:pt x="142" y="13"/>
                  </a:lnTo>
                  <a:lnTo>
                    <a:pt x="154" y="7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0"/>
            <p:cNvSpPr>
              <a:spLocks/>
            </p:cNvSpPr>
            <p:nvPr/>
          </p:nvSpPr>
          <p:spPr bwMode="auto">
            <a:xfrm>
              <a:off x="4725" y="3009"/>
              <a:ext cx="58" cy="77"/>
            </a:xfrm>
            <a:custGeom>
              <a:avLst/>
              <a:gdLst>
                <a:gd name="T0" fmla="*/ 0 w 58"/>
                <a:gd name="T1" fmla="*/ 51 h 77"/>
                <a:gd name="T2" fmla="*/ 0 w 58"/>
                <a:gd name="T3" fmla="*/ 77 h 77"/>
                <a:gd name="T4" fmla="*/ 0 w 58"/>
                <a:gd name="T5" fmla="*/ 77 h 77"/>
                <a:gd name="T6" fmla="*/ 0 w 58"/>
                <a:gd name="T7" fmla="*/ 77 h 77"/>
                <a:gd name="T8" fmla="*/ 7 w 58"/>
                <a:gd name="T9" fmla="*/ 77 h 77"/>
                <a:gd name="T10" fmla="*/ 13 w 58"/>
                <a:gd name="T11" fmla="*/ 77 h 77"/>
                <a:gd name="T12" fmla="*/ 20 w 58"/>
                <a:gd name="T13" fmla="*/ 77 h 77"/>
                <a:gd name="T14" fmla="*/ 39 w 58"/>
                <a:gd name="T15" fmla="*/ 70 h 77"/>
                <a:gd name="T16" fmla="*/ 46 w 58"/>
                <a:gd name="T17" fmla="*/ 58 h 77"/>
                <a:gd name="T18" fmla="*/ 46 w 58"/>
                <a:gd name="T19" fmla="*/ 45 h 77"/>
                <a:gd name="T20" fmla="*/ 39 w 58"/>
                <a:gd name="T21" fmla="*/ 32 h 77"/>
                <a:gd name="T22" fmla="*/ 33 w 58"/>
                <a:gd name="T23" fmla="*/ 26 h 77"/>
                <a:gd name="T24" fmla="*/ 26 w 58"/>
                <a:gd name="T25" fmla="*/ 13 h 77"/>
                <a:gd name="T26" fmla="*/ 33 w 58"/>
                <a:gd name="T27" fmla="*/ 6 h 77"/>
                <a:gd name="T28" fmla="*/ 39 w 58"/>
                <a:gd name="T29" fmla="*/ 6 h 77"/>
                <a:gd name="T30" fmla="*/ 46 w 58"/>
                <a:gd name="T31" fmla="*/ 13 h 77"/>
                <a:gd name="T32" fmla="*/ 52 w 58"/>
                <a:gd name="T33" fmla="*/ 26 h 77"/>
                <a:gd name="T34" fmla="*/ 58 w 58"/>
                <a:gd name="T35" fmla="*/ 26 h 77"/>
                <a:gd name="T36" fmla="*/ 58 w 58"/>
                <a:gd name="T37" fmla="*/ 0 h 77"/>
                <a:gd name="T38" fmla="*/ 58 w 58"/>
                <a:gd name="T39" fmla="*/ 0 h 77"/>
                <a:gd name="T40" fmla="*/ 58 w 58"/>
                <a:gd name="T41" fmla="*/ 6 h 77"/>
                <a:gd name="T42" fmla="*/ 52 w 58"/>
                <a:gd name="T43" fmla="*/ 6 h 77"/>
                <a:gd name="T44" fmla="*/ 46 w 58"/>
                <a:gd name="T45" fmla="*/ 6 h 77"/>
                <a:gd name="T46" fmla="*/ 33 w 58"/>
                <a:gd name="T47" fmla="*/ 0 h 77"/>
                <a:gd name="T48" fmla="*/ 20 w 58"/>
                <a:gd name="T49" fmla="*/ 6 h 77"/>
                <a:gd name="T50" fmla="*/ 13 w 58"/>
                <a:gd name="T51" fmla="*/ 19 h 77"/>
                <a:gd name="T52" fmla="*/ 20 w 58"/>
                <a:gd name="T53" fmla="*/ 32 h 77"/>
                <a:gd name="T54" fmla="*/ 26 w 58"/>
                <a:gd name="T55" fmla="*/ 38 h 77"/>
                <a:gd name="T56" fmla="*/ 33 w 58"/>
                <a:gd name="T57" fmla="*/ 51 h 77"/>
                <a:gd name="T58" fmla="*/ 33 w 58"/>
                <a:gd name="T59" fmla="*/ 58 h 77"/>
                <a:gd name="T60" fmla="*/ 33 w 58"/>
                <a:gd name="T61" fmla="*/ 64 h 77"/>
                <a:gd name="T62" fmla="*/ 20 w 58"/>
                <a:gd name="T63" fmla="*/ 70 h 77"/>
                <a:gd name="T64" fmla="*/ 7 w 58"/>
                <a:gd name="T65" fmla="*/ 64 h 77"/>
                <a:gd name="T66" fmla="*/ 7 w 58"/>
                <a:gd name="T67" fmla="*/ 51 h 77"/>
                <a:gd name="T68" fmla="*/ 0 w 58"/>
                <a:gd name="T69" fmla="*/ 51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8" h="77">
                  <a:moveTo>
                    <a:pt x="0" y="51"/>
                  </a:moveTo>
                  <a:lnTo>
                    <a:pt x="0" y="7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7" y="77"/>
                  </a:lnTo>
                  <a:lnTo>
                    <a:pt x="13" y="77"/>
                  </a:lnTo>
                  <a:lnTo>
                    <a:pt x="20" y="77"/>
                  </a:lnTo>
                  <a:lnTo>
                    <a:pt x="39" y="70"/>
                  </a:lnTo>
                  <a:lnTo>
                    <a:pt x="46" y="58"/>
                  </a:lnTo>
                  <a:lnTo>
                    <a:pt x="46" y="45"/>
                  </a:lnTo>
                  <a:lnTo>
                    <a:pt x="39" y="32"/>
                  </a:lnTo>
                  <a:lnTo>
                    <a:pt x="33" y="26"/>
                  </a:lnTo>
                  <a:lnTo>
                    <a:pt x="26" y="13"/>
                  </a:lnTo>
                  <a:lnTo>
                    <a:pt x="33" y="6"/>
                  </a:lnTo>
                  <a:lnTo>
                    <a:pt x="39" y="6"/>
                  </a:lnTo>
                  <a:lnTo>
                    <a:pt x="46" y="13"/>
                  </a:lnTo>
                  <a:lnTo>
                    <a:pt x="52" y="26"/>
                  </a:lnTo>
                  <a:lnTo>
                    <a:pt x="58" y="26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6"/>
                  </a:lnTo>
                  <a:lnTo>
                    <a:pt x="52" y="6"/>
                  </a:lnTo>
                  <a:lnTo>
                    <a:pt x="46" y="6"/>
                  </a:lnTo>
                  <a:lnTo>
                    <a:pt x="33" y="0"/>
                  </a:lnTo>
                  <a:lnTo>
                    <a:pt x="20" y="6"/>
                  </a:lnTo>
                  <a:lnTo>
                    <a:pt x="13" y="19"/>
                  </a:lnTo>
                  <a:lnTo>
                    <a:pt x="20" y="32"/>
                  </a:lnTo>
                  <a:lnTo>
                    <a:pt x="26" y="38"/>
                  </a:lnTo>
                  <a:lnTo>
                    <a:pt x="33" y="51"/>
                  </a:lnTo>
                  <a:lnTo>
                    <a:pt x="33" y="58"/>
                  </a:lnTo>
                  <a:lnTo>
                    <a:pt x="33" y="64"/>
                  </a:lnTo>
                  <a:lnTo>
                    <a:pt x="20" y="70"/>
                  </a:lnTo>
                  <a:lnTo>
                    <a:pt x="7" y="64"/>
                  </a:lnTo>
                  <a:lnTo>
                    <a:pt x="7" y="51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1"/>
            <p:cNvSpPr>
              <a:spLocks/>
            </p:cNvSpPr>
            <p:nvPr/>
          </p:nvSpPr>
          <p:spPr bwMode="auto">
            <a:xfrm>
              <a:off x="4558" y="3137"/>
              <a:ext cx="238" cy="1"/>
            </a:xfrm>
            <a:custGeom>
              <a:avLst/>
              <a:gdLst>
                <a:gd name="T0" fmla="*/ 0 w 238"/>
                <a:gd name="T1" fmla="*/ 238 w 238"/>
                <a:gd name="T2" fmla="*/ 0 w 238"/>
                <a:gd name="T3" fmla="*/ 0 w 23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8">
                  <a:moveTo>
                    <a:pt x="0" y="0"/>
                  </a:moveTo>
                  <a:lnTo>
                    <a:pt x="23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" name="Rectangle 93"/>
          <p:cNvSpPr txBox="1">
            <a:spLocks noChangeArrowheads="1"/>
          </p:cNvSpPr>
          <p:nvPr/>
        </p:nvSpPr>
        <p:spPr>
          <a:xfrm>
            <a:off x="345281" y="1130959"/>
            <a:ext cx="11489765" cy="8729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en-US" sz="2000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altLang="en-US" sz="2000" b="1" dirty="0" smtClean="0">
                <a:latin typeface="+mn-lt"/>
              </a:rPr>
              <a:t>Transform a voltage source in series with an impedance to a current source in parallel with an impedance</a:t>
            </a:r>
            <a:r>
              <a:rPr lang="tr-TR" altLang="en-US" sz="2000" b="1" dirty="0">
                <a:latin typeface="+mn-lt"/>
              </a:rPr>
              <a:t> </a:t>
            </a:r>
            <a:r>
              <a:rPr lang="en-US" altLang="en-US" sz="2000" b="1" dirty="0" smtClean="0">
                <a:latin typeface="+mn-lt"/>
              </a:rPr>
              <a:t>for simplification or vice versa.</a:t>
            </a:r>
            <a:endParaRPr lang="en-US" alt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76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699" y="283335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0119" y="1598313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0" y="806555"/>
            <a:ext cx="11404008" cy="777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99" y="1368201"/>
            <a:ext cx="4906924" cy="24789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654" y="2032714"/>
            <a:ext cx="6774616" cy="852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1623" y="3319268"/>
            <a:ext cx="6227357" cy="25779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328" y="5097103"/>
            <a:ext cx="52673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98" y="1813755"/>
            <a:ext cx="6348550" cy="24041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11" y="212931"/>
            <a:ext cx="6091580" cy="1462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2749" y="4494727"/>
            <a:ext cx="8875591" cy="1887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9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590" y="281554"/>
            <a:ext cx="4005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10.7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80" y="804774"/>
            <a:ext cx="9766023" cy="750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644" y="1555170"/>
            <a:ext cx="6838945" cy="3078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28" y="4856375"/>
            <a:ext cx="3820099" cy="105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0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372" name="Group 76"/>
          <p:cNvGrpSpPr>
            <a:grpSpLocks/>
          </p:cNvGrpSpPr>
          <p:nvPr/>
        </p:nvGrpSpPr>
        <p:grpSpPr bwMode="auto">
          <a:xfrm>
            <a:off x="2484979" y="3074831"/>
            <a:ext cx="7696200" cy="3219450"/>
            <a:chOff x="242" y="843"/>
            <a:chExt cx="5263" cy="2652"/>
          </a:xfrm>
        </p:grpSpPr>
        <p:sp>
          <p:nvSpPr>
            <p:cNvPr id="55299" name="Freeform 3"/>
            <p:cNvSpPr>
              <a:spLocks/>
            </p:cNvSpPr>
            <p:nvPr/>
          </p:nvSpPr>
          <p:spPr bwMode="auto">
            <a:xfrm>
              <a:off x="242" y="1368"/>
              <a:ext cx="1083" cy="1"/>
            </a:xfrm>
            <a:custGeom>
              <a:avLst/>
              <a:gdLst>
                <a:gd name="T0" fmla="*/ 1083 w 1083"/>
                <a:gd name="T1" fmla="*/ 0 w 1083"/>
                <a:gd name="T2" fmla="*/ 1083 w 1083"/>
                <a:gd name="T3" fmla="*/ 1083 w 108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83">
                  <a:moveTo>
                    <a:pt x="1083" y="0"/>
                  </a:moveTo>
                  <a:lnTo>
                    <a:pt x="0" y="0"/>
                  </a:lnTo>
                  <a:lnTo>
                    <a:pt x="1083" y="0"/>
                  </a:lnTo>
                  <a:lnTo>
                    <a:pt x="1083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0" name="Freeform 4"/>
            <p:cNvSpPr>
              <a:spLocks noEditPoints="1"/>
            </p:cNvSpPr>
            <p:nvPr/>
          </p:nvSpPr>
          <p:spPr bwMode="auto">
            <a:xfrm>
              <a:off x="242" y="1368"/>
              <a:ext cx="1" cy="2126"/>
            </a:xfrm>
            <a:custGeom>
              <a:avLst/>
              <a:gdLst>
                <a:gd name="T0" fmla="*/ 0 h 2126"/>
                <a:gd name="T1" fmla="*/ 2126 h 2126"/>
                <a:gd name="T2" fmla="*/ 0 h 2126"/>
                <a:gd name="T3" fmla="*/ 0 h 2126"/>
                <a:gd name="T4" fmla="*/ 0 h 2126"/>
                <a:gd name="T5" fmla="*/ 0 h 2126"/>
                <a:gd name="T6" fmla="*/ 0 h 21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126">
                  <a:moveTo>
                    <a:pt x="0" y="0"/>
                  </a:moveTo>
                  <a:lnTo>
                    <a:pt x="0" y="2126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1" name="Freeform 5"/>
            <p:cNvSpPr>
              <a:spLocks noEditPoints="1"/>
            </p:cNvSpPr>
            <p:nvPr/>
          </p:nvSpPr>
          <p:spPr bwMode="auto">
            <a:xfrm>
              <a:off x="242" y="3494"/>
              <a:ext cx="1083" cy="1"/>
            </a:xfrm>
            <a:custGeom>
              <a:avLst/>
              <a:gdLst>
                <a:gd name="T0" fmla="*/ 0 w 1083"/>
                <a:gd name="T1" fmla="*/ 1083 w 1083"/>
                <a:gd name="T2" fmla="*/ 0 w 1083"/>
                <a:gd name="T3" fmla="*/ 0 w 1083"/>
                <a:gd name="T4" fmla="*/ 0 w 1083"/>
                <a:gd name="T5" fmla="*/ 0 w 1083"/>
                <a:gd name="T6" fmla="*/ 0 w 108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083">
                  <a:moveTo>
                    <a:pt x="0" y="0"/>
                  </a:moveTo>
                  <a:lnTo>
                    <a:pt x="1083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2" name="Freeform 6"/>
            <p:cNvSpPr>
              <a:spLocks noEditPoints="1"/>
            </p:cNvSpPr>
            <p:nvPr/>
          </p:nvSpPr>
          <p:spPr bwMode="auto">
            <a:xfrm>
              <a:off x="1325" y="1368"/>
              <a:ext cx="1" cy="2126"/>
            </a:xfrm>
            <a:custGeom>
              <a:avLst/>
              <a:gdLst>
                <a:gd name="T0" fmla="*/ 2126 h 2126"/>
                <a:gd name="T1" fmla="*/ 0 h 2126"/>
                <a:gd name="T2" fmla="*/ 2126 h 2126"/>
                <a:gd name="T3" fmla="*/ 2126 h 2126"/>
                <a:gd name="T4" fmla="*/ 2126 h 2126"/>
                <a:gd name="T5" fmla="*/ 2126 h 2126"/>
                <a:gd name="T6" fmla="*/ 2126 h 21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126">
                  <a:moveTo>
                    <a:pt x="0" y="2126"/>
                  </a:moveTo>
                  <a:lnTo>
                    <a:pt x="0" y="0"/>
                  </a:lnTo>
                  <a:lnTo>
                    <a:pt x="0" y="2126"/>
                  </a:lnTo>
                  <a:lnTo>
                    <a:pt x="0" y="2126"/>
                  </a:lnTo>
                  <a:close/>
                  <a:moveTo>
                    <a:pt x="0" y="2126"/>
                  </a:moveTo>
                  <a:lnTo>
                    <a:pt x="0" y="2126"/>
                  </a:lnTo>
                  <a:lnTo>
                    <a:pt x="0" y="2126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3" name="Freeform 7"/>
            <p:cNvSpPr>
              <a:spLocks/>
            </p:cNvSpPr>
            <p:nvPr/>
          </p:nvSpPr>
          <p:spPr bwMode="auto">
            <a:xfrm>
              <a:off x="1325" y="136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4" name="Freeform 8"/>
            <p:cNvSpPr>
              <a:spLocks noEditPoints="1"/>
            </p:cNvSpPr>
            <p:nvPr/>
          </p:nvSpPr>
          <p:spPr bwMode="auto">
            <a:xfrm>
              <a:off x="2000" y="1422"/>
              <a:ext cx="126" cy="149"/>
            </a:xfrm>
            <a:custGeom>
              <a:avLst/>
              <a:gdLst>
                <a:gd name="T0" fmla="*/ 126 w 126"/>
                <a:gd name="T1" fmla="*/ 107 h 149"/>
                <a:gd name="T2" fmla="*/ 114 w 126"/>
                <a:gd name="T3" fmla="*/ 125 h 149"/>
                <a:gd name="T4" fmla="*/ 102 w 126"/>
                <a:gd name="T5" fmla="*/ 131 h 149"/>
                <a:gd name="T6" fmla="*/ 102 w 126"/>
                <a:gd name="T7" fmla="*/ 131 h 149"/>
                <a:gd name="T8" fmla="*/ 102 w 126"/>
                <a:gd name="T9" fmla="*/ 125 h 149"/>
                <a:gd name="T10" fmla="*/ 102 w 126"/>
                <a:gd name="T11" fmla="*/ 119 h 149"/>
                <a:gd name="T12" fmla="*/ 108 w 126"/>
                <a:gd name="T13" fmla="*/ 101 h 149"/>
                <a:gd name="T14" fmla="*/ 114 w 126"/>
                <a:gd name="T15" fmla="*/ 66 h 149"/>
                <a:gd name="T16" fmla="*/ 120 w 126"/>
                <a:gd name="T17" fmla="*/ 24 h 149"/>
                <a:gd name="T18" fmla="*/ 126 w 126"/>
                <a:gd name="T19" fmla="*/ 12 h 149"/>
                <a:gd name="T20" fmla="*/ 126 w 126"/>
                <a:gd name="T21" fmla="*/ 6 h 149"/>
                <a:gd name="T22" fmla="*/ 126 w 126"/>
                <a:gd name="T23" fmla="*/ 0 h 149"/>
                <a:gd name="T24" fmla="*/ 108 w 126"/>
                <a:gd name="T25" fmla="*/ 6 h 149"/>
                <a:gd name="T26" fmla="*/ 108 w 126"/>
                <a:gd name="T27" fmla="*/ 6 h 149"/>
                <a:gd name="T28" fmla="*/ 102 w 126"/>
                <a:gd name="T29" fmla="*/ 18 h 149"/>
                <a:gd name="T30" fmla="*/ 102 w 126"/>
                <a:gd name="T31" fmla="*/ 18 h 149"/>
                <a:gd name="T32" fmla="*/ 96 w 126"/>
                <a:gd name="T33" fmla="*/ 6 h 149"/>
                <a:gd name="T34" fmla="*/ 78 w 126"/>
                <a:gd name="T35" fmla="*/ 0 h 149"/>
                <a:gd name="T36" fmla="*/ 66 w 126"/>
                <a:gd name="T37" fmla="*/ 6 h 149"/>
                <a:gd name="T38" fmla="*/ 48 w 126"/>
                <a:gd name="T39" fmla="*/ 12 h 149"/>
                <a:gd name="T40" fmla="*/ 24 w 126"/>
                <a:gd name="T41" fmla="*/ 36 h 149"/>
                <a:gd name="T42" fmla="*/ 6 w 126"/>
                <a:gd name="T43" fmla="*/ 72 h 149"/>
                <a:gd name="T44" fmla="*/ 0 w 126"/>
                <a:gd name="T45" fmla="*/ 107 h 149"/>
                <a:gd name="T46" fmla="*/ 0 w 126"/>
                <a:gd name="T47" fmla="*/ 119 h 149"/>
                <a:gd name="T48" fmla="*/ 6 w 126"/>
                <a:gd name="T49" fmla="*/ 131 h 149"/>
                <a:gd name="T50" fmla="*/ 18 w 126"/>
                <a:gd name="T51" fmla="*/ 143 h 149"/>
                <a:gd name="T52" fmla="*/ 30 w 126"/>
                <a:gd name="T53" fmla="*/ 149 h 149"/>
                <a:gd name="T54" fmla="*/ 42 w 126"/>
                <a:gd name="T55" fmla="*/ 149 h 149"/>
                <a:gd name="T56" fmla="*/ 54 w 126"/>
                <a:gd name="T57" fmla="*/ 137 h 149"/>
                <a:gd name="T58" fmla="*/ 66 w 126"/>
                <a:gd name="T59" fmla="*/ 125 h 149"/>
                <a:gd name="T60" fmla="*/ 84 w 126"/>
                <a:gd name="T61" fmla="*/ 101 h 149"/>
                <a:gd name="T62" fmla="*/ 84 w 126"/>
                <a:gd name="T63" fmla="*/ 101 h 149"/>
                <a:gd name="T64" fmla="*/ 78 w 126"/>
                <a:gd name="T65" fmla="*/ 119 h 149"/>
                <a:gd name="T66" fmla="*/ 78 w 126"/>
                <a:gd name="T67" fmla="*/ 131 h 149"/>
                <a:gd name="T68" fmla="*/ 78 w 126"/>
                <a:gd name="T69" fmla="*/ 143 h 149"/>
                <a:gd name="T70" fmla="*/ 90 w 126"/>
                <a:gd name="T71" fmla="*/ 149 h 149"/>
                <a:gd name="T72" fmla="*/ 108 w 126"/>
                <a:gd name="T73" fmla="*/ 143 h 149"/>
                <a:gd name="T74" fmla="*/ 126 w 126"/>
                <a:gd name="T75" fmla="*/ 113 h 149"/>
                <a:gd name="T76" fmla="*/ 126 w 126"/>
                <a:gd name="T77" fmla="*/ 107 h 149"/>
                <a:gd name="T78" fmla="*/ 24 w 126"/>
                <a:gd name="T79" fmla="*/ 107 h 149"/>
                <a:gd name="T80" fmla="*/ 30 w 126"/>
                <a:gd name="T81" fmla="*/ 78 h 149"/>
                <a:gd name="T82" fmla="*/ 42 w 126"/>
                <a:gd name="T83" fmla="*/ 48 h 149"/>
                <a:gd name="T84" fmla="*/ 60 w 126"/>
                <a:gd name="T85" fmla="*/ 24 h 149"/>
                <a:gd name="T86" fmla="*/ 72 w 126"/>
                <a:gd name="T87" fmla="*/ 18 h 149"/>
                <a:gd name="T88" fmla="*/ 84 w 126"/>
                <a:gd name="T89" fmla="*/ 12 h 149"/>
                <a:gd name="T90" fmla="*/ 90 w 126"/>
                <a:gd name="T91" fmla="*/ 18 h 149"/>
                <a:gd name="T92" fmla="*/ 96 w 126"/>
                <a:gd name="T93" fmla="*/ 30 h 149"/>
                <a:gd name="T94" fmla="*/ 90 w 126"/>
                <a:gd name="T95" fmla="*/ 60 h 149"/>
                <a:gd name="T96" fmla="*/ 78 w 126"/>
                <a:gd name="T97" fmla="*/ 95 h 149"/>
                <a:gd name="T98" fmla="*/ 66 w 126"/>
                <a:gd name="T99" fmla="*/ 119 h 149"/>
                <a:gd name="T100" fmla="*/ 54 w 126"/>
                <a:gd name="T101" fmla="*/ 131 h 149"/>
                <a:gd name="T102" fmla="*/ 42 w 126"/>
                <a:gd name="T103" fmla="*/ 131 h 149"/>
                <a:gd name="T104" fmla="*/ 30 w 126"/>
                <a:gd name="T105" fmla="*/ 125 h 149"/>
                <a:gd name="T106" fmla="*/ 24 w 126"/>
                <a:gd name="T107" fmla="*/ 107 h 149"/>
                <a:gd name="T108" fmla="*/ 24 w 126"/>
                <a:gd name="T109" fmla="*/ 10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" h="149">
                  <a:moveTo>
                    <a:pt x="126" y="107"/>
                  </a:moveTo>
                  <a:lnTo>
                    <a:pt x="114" y="125"/>
                  </a:lnTo>
                  <a:lnTo>
                    <a:pt x="102" y="131"/>
                  </a:lnTo>
                  <a:lnTo>
                    <a:pt x="102" y="131"/>
                  </a:lnTo>
                  <a:lnTo>
                    <a:pt x="102" y="125"/>
                  </a:lnTo>
                  <a:lnTo>
                    <a:pt x="102" y="119"/>
                  </a:lnTo>
                  <a:lnTo>
                    <a:pt x="108" y="101"/>
                  </a:lnTo>
                  <a:lnTo>
                    <a:pt x="114" y="66"/>
                  </a:lnTo>
                  <a:lnTo>
                    <a:pt x="120" y="24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08" y="6"/>
                  </a:lnTo>
                  <a:lnTo>
                    <a:pt x="108" y="6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96" y="6"/>
                  </a:lnTo>
                  <a:lnTo>
                    <a:pt x="78" y="0"/>
                  </a:lnTo>
                  <a:lnTo>
                    <a:pt x="66" y="6"/>
                  </a:lnTo>
                  <a:lnTo>
                    <a:pt x="48" y="12"/>
                  </a:lnTo>
                  <a:lnTo>
                    <a:pt x="24" y="36"/>
                  </a:lnTo>
                  <a:lnTo>
                    <a:pt x="6" y="72"/>
                  </a:lnTo>
                  <a:lnTo>
                    <a:pt x="0" y="107"/>
                  </a:lnTo>
                  <a:lnTo>
                    <a:pt x="0" y="119"/>
                  </a:lnTo>
                  <a:lnTo>
                    <a:pt x="6" y="131"/>
                  </a:lnTo>
                  <a:lnTo>
                    <a:pt x="18" y="143"/>
                  </a:lnTo>
                  <a:lnTo>
                    <a:pt x="30" y="149"/>
                  </a:lnTo>
                  <a:lnTo>
                    <a:pt x="42" y="149"/>
                  </a:lnTo>
                  <a:lnTo>
                    <a:pt x="54" y="137"/>
                  </a:lnTo>
                  <a:lnTo>
                    <a:pt x="66" y="125"/>
                  </a:lnTo>
                  <a:lnTo>
                    <a:pt x="84" y="101"/>
                  </a:lnTo>
                  <a:lnTo>
                    <a:pt x="84" y="101"/>
                  </a:lnTo>
                  <a:lnTo>
                    <a:pt x="78" y="119"/>
                  </a:lnTo>
                  <a:lnTo>
                    <a:pt x="78" y="131"/>
                  </a:lnTo>
                  <a:lnTo>
                    <a:pt x="78" y="143"/>
                  </a:lnTo>
                  <a:lnTo>
                    <a:pt x="90" y="149"/>
                  </a:lnTo>
                  <a:lnTo>
                    <a:pt x="108" y="143"/>
                  </a:lnTo>
                  <a:lnTo>
                    <a:pt x="126" y="113"/>
                  </a:lnTo>
                  <a:lnTo>
                    <a:pt x="126" y="107"/>
                  </a:lnTo>
                  <a:close/>
                  <a:moveTo>
                    <a:pt x="24" y="107"/>
                  </a:moveTo>
                  <a:lnTo>
                    <a:pt x="30" y="78"/>
                  </a:lnTo>
                  <a:lnTo>
                    <a:pt x="42" y="48"/>
                  </a:lnTo>
                  <a:lnTo>
                    <a:pt x="60" y="24"/>
                  </a:lnTo>
                  <a:lnTo>
                    <a:pt x="72" y="18"/>
                  </a:lnTo>
                  <a:lnTo>
                    <a:pt x="84" y="12"/>
                  </a:lnTo>
                  <a:lnTo>
                    <a:pt x="90" y="18"/>
                  </a:lnTo>
                  <a:lnTo>
                    <a:pt x="96" y="30"/>
                  </a:lnTo>
                  <a:lnTo>
                    <a:pt x="90" y="60"/>
                  </a:lnTo>
                  <a:lnTo>
                    <a:pt x="78" y="95"/>
                  </a:lnTo>
                  <a:lnTo>
                    <a:pt x="66" y="119"/>
                  </a:lnTo>
                  <a:lnTo>
                    <a:pt x="54" y="131"/>
                  </a:lnTo>
                  <a:lnTo>
                    <a:pt x="42" y="131"/>
                  </a:lnTo>
                  <a:lnTo>
                    <a:pt x="30" y="125"/>
                  </a:lnTo>
                  <a:lnTo>
                    <a:pt x="24" y="107"/>
                  </a:lnTo>
                  <a:lnTo>
                    <a:pt x="24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5" name="Freeform 9"/>
            <p:cNvSpPr>
              <a:spLocks noEditPoints="1"/>
            </p:cNvSpPr>
            <p:nvPr/>
          </p:nvSpPr>
          <p:spPr bwMode="auto">
            <a:xfrm>
              <a:off x="1994" y="3261"/>
              <a:ext cx="126" cy="221"/>
            </a:xfrm>
            <a:custGeom>
              <a:avLst/>
              <a:gdLst>
                <a:gd name="T0" fmla="*/ 102 w 126"/>
                <a:gd name="T1" fmla="*/ 120 h 221"/>
                <a:gd name="T2" fmla="*/ 96 w 126"/>
                <a:gd name="T3" fmla="*/ 150 h 221"/>
                <a:gd name="T4" fmla="*/ 84 w 126"/>
                <a:gd name="T5" fmla="*/ 180 h 221"/>
                <a:gd name="T6" fmla="*/ 66 w 126"/>
                <a:gd name="T7" fmla="*/ 203 h 221"/>
                <a:gd name="T8" fmla="*/ 54 w 126"/>
                <a:gd name="T9" fmla="*/ 215 h 221"/>
                <a:gd name="T10" fmla="*/ 36 w 126"/>
                <a:gd name="T11" fmla="*/ 215 h 221"/>
                <a:gd name="T12" fmla="*/ 24 w 126"/>
                <a:gd name="T13" fmla="*/ 209 h 221"/>
                <a:gd name="T14" fmla="*/ 24 w 126"/>
                <a:gd name="T15" fmla="*/ 203 h 221"/>
                <a:gd name="T16" fmla="*/ 30 w 126"/>
                <a:gd name="T17" fmla="*/ 174 h 221"/>
                <a:gd name="T18" fmla="*/ 42 w 126"/>
                <a:gd name="T19" fmla="*/ 138 h 221"/>
                <a:gd name="T20" fmla="*/ 60 w 126"/>
                <a:gd name="T21" fmla="*/ 108 h 221"/>
                <a:gd name="T22" fmla="*/ 72 w 126"/>
                <a:gd name="T23" fmla="*/ 102 h 221"/>
                <a:gd name="T24" fmla="*/ 84 w 126"/>
                <a:gd name="T25" fmla="*/ 96 h 221"/>
                <a:gd name="T26" fmla="*/ 96 w 126"/>
                <a:gd name="T27" fmla="*/ 102 h 221"/>
                <a:gd name="T28" fmla="*/ 102 w 126"/>
                <a:gd name="T29" fmla="*/ 120 h 221"/>
                <a:gd name="T30" fmla="*/ 102 w 126"/>
                <a:gd name="T31" fmla="*/ 120 h 221"/>
                <a:gd name="T32" fmla="*/ 24 w 126"/>
                <a:gd name="T33" fmla="*/ 12 h 221"/>
                <a:gd name="T34" fmla="*/ 36 w 126"/>
                <a:gd name="T35" fmla="*/ 12 h 221"/>
                <a:gd name="T36" fmla="*/ 42 w 126"/>
                <a:gd name="T37" fmla="*/ 12 h 221"/>
                <a:gd name="T38" fmla="*/ 42 w 126"/>
                <a:gd name="T39" fmla="*/ 24 h 221"/>
                <a:gd name="T40" fmla="*/ 42 w 126"/>
                <a:gd name="T41" fmla="*/ 30 h 221"/>
                <a:gd name="T42" fmla="*/ 42 w 126"/>
                <a:gd name="T43" fmla="*/ 42 h 221"/>
                <a:gd name="T44" fmla="*/ 0 w 126"/>
                <a:gd name="T45" fmla="*/ 203 h 221"/>
                <a:gd name="T46" fmla="*/ 0 w 126"/>
                <a:gd name="T47" fmla="*/ 203 h 221"/>
                <a:gd name="T48" fmla="*/ 6 w 126"/>
                <a:gd name="T49" fmla="*/ 209 h 221"/>
                <a:gd name="T50" fmla="*/ 12 w 126"/>
                <a:gd name="T51" fmla="*/ 215 h 221"/>
                <a:gd name="T52" fmla="*/ 36 w 126"/>
                <a:gd name="T53" fmla="*/ 221 h 221"/>
                <a:gd name="T54" fmla="*/ 66 w 126"/>
                <a:gd name="T55" fmla="*/ 209 h 221"/>
                <a:gd name="T56" fmla="*/ 96 w 126"/>
                <a:gd name="T57" fmla="*/ 186 h 221"/>
                <a:gd name="T58" fmla="*/ 120 w 126"/>
                <a:gd name="T59" fmla="*/ 156 h 221"/>
                <a:gd name="T60" fmla="*/ 126 w 126"/>
                <a:gd name="T61" fmla="*/ 114 h 221"/>
                <a:gd name="T62" fmla="*/ 120 w 126"/>
                <a:gd name="T63" fmla="*/ 90 h 221"/>
                <a:gd name="T64" fmla="*/ 90 w 126"/>
                <a:gd name="T65" fmla="*/ 78 h 221"/>
                <a:gd name="T66" fmla="*/ 72 w 126"/>
                <a:gd name="T67" fmla="*/ 84 h 221"/>
                <a:gd name="T68" fmla="*/ 60 w 126"/>
                <a:gd name="T69" fmla="*/ 96 h 221"/>
                <a:gd name="T70" fmla="*/ 42 w 126"/>
                <a:gd name="T71" fmla="*/ 126 h 221"/>
                <a:gd name="T72" fmla="*/ 42 w 126"/>
                <a:gd name="T73" fmla="*/ 126 h 221"/>
                <a:gd name="T74" fmla="*/ 48 w 126"/>
                <a:gd name="T75" fmla="*/ 96 h 221"/>
                <a:gd name="T76" fmla="*/ 54 w 126"/>
                <a:gd name="T77" fmla="*/ 60 h 221"/>
                <a:gd name="T78" fmla="*/ 60 w 126"/>
                <a:gd name="T79" fmla="*/ 30 h 221"/>
                <a:gd name="T80" fmla="*/ 66 w 126"/>
                <a:gd name="T81" fmla="*/ 0 h 221"/>
                <a:gd name="T82" fmla="*/ 66 w 126"/>
                <a:gd name="T83" fmla="*/ 0 h 221"/>
                <a:gd name="T84" fmla="*/ 48 w 126"/>
                <a:gd name="T85" fmla="*/ 6 h 221"/>
                <a:gd name="T86" fmla="*/ 24 w 126"/>
                <a:gd name="T87" fmla="*/ 6 h 221"/>
                <a:gd name="T88" fmla="*/ 24 w 126"/>
                <a:gd name="T89" fmla="*/ 1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221">
                  <a:moveTo>
                    <a:pt x="102" y="120"/>
                  </a:moveTo>
                  <a:lnTo>
                    <a:pt x="96" y="150"/>
                  </a:lnTo>
                  <a:lnTo>
                    <a:pt x="84" y="180"/>
                  </a:lnTo>
                  <a:lnTo>
                    <a:pt x="66" y="203"/>
                  </a:lnTo>
                  <a:lnTo>
                    <a:pt x="54" y="215"/>
                  </a:lnTo>
                  <a:lnTo>
                    <a:pt x="36" y="215"/>
                  </a:lnTo>
                  <a:lnTo>
                    <a:pt x="24" y="209"/>
                  </a:lnTo>
                  <a:lnTo>
                    <a:pt x="24" y="203"/>
                  </a:lnTo>
                  <a:lnTo>
                    <a:pt x="30" y="174"/>
                  </a:lnTo>
                  <a:lnTo>
                    <a:pt x="42" y="138"/>
                  </a:lnTo>
                  <a:lnTo>
                    <a:pt x="60" y="108"/>
                  </a:lnTo>
                  <a:lnTo>
                    <a:pt x="72" y="102"/>
                  </a:lnTo>
                  <a:lnTo>
                    <a:pt x="84" y="96"/>
                  </a:lnTo>
                  <a:lnTo>
                    <a:pt x="96" y="102"/>
                  </a:lnTo>
                  <a:lnTo>
                    <a:pt x="102" y="120"/>
                  </a:lnTo>
                  <a:lnTo>
                    <a:pt x="102" y="120"/>
                  </a:lnTo>
                  <a:close/>
                  <a:moveTo>
                    <a:pt x="24" y="12"/>
                  </a:moveTo>
                  <a:lnTo>
                    <a:pt x="36" y="12"/>
                  </a:lnTo>
                  <a:lnTo>
                    <a:pt x="42" y="12"/>
                  </a:lnTo>
                  <a:lnTo>
                    <a:pt x="42" y="24"/>
                  </a:lnTo>
                  <a:lnTo>
                    <a:pt x="42" y="30"/>
                  </a:lnTo>
                  <a:lnTo>
                    <a:pt x="42" y="42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6" y="209"/>
                  </a:lnTo>
                  <a:lnTo>
                    <a:pt x="12" y="215"/>
                  </a:lnTo>
                  <a:lnTo>
                    <a:pt x="36" y="221"/>
                  </a:lnTo>
                  <a:lnTo>
                    <a:pt x="66" y="209"/>
                  </a:lnTo>
                  <a:lnTo>
                    <a:pt x="96" y="186"/>
                  </a:lnTo>
                  <a:lnTo>
                    <a:pt x="120" y="156"/>
                  </a:lnTo>
                  <a:lnTo>
                    <a:pt x="126" y="114"/>
                  </a:lnTo>
                  <a:lnTo>
                    <a:pt x="120" y="90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60" y="96"/>
                  </a:lnTo>
                  <a:lnTo>
                    <a:pt x="42" y="126"/>
                  </a:lnTo>
                  <a:lnTo>
                    <a:pt x="42" y="126"/>
                  </a:lnTo>
                  <a:lnTo>
                    <a:pt x="48" y="96"/>
                  </a:lnTo>
                  <a:lnTo>
                    <a:pt x="54" y="60"/>
                  </a:lnTo>
                  <a:lnTo>
                    <a:pt x="60" y="3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8" y="6"/>
                  </a:lnTo>
                  <a:lnTo>
                    <a:pt x="24" y="6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6" name="Freeform 10"/>
            <p:cNvSpPr>
              <a:spLocks/>
            </p:cNvSpPr>
            <p:nvPr/>
          </p:nvSpPr>
          <p:spPr bwMode="auto">
            <a:xfrm>
              <a:off x="4369" y="843"/>
              <a:ext cx="161" cy="221"/>
            </a:xfrm>
            <a:custGeom>
              <a:avLst/>
              <a:gdLst>
                <a:gd name="T0" fmla="*/ 161 w 161"/>
                <a:gd name="T1" fmla="*/ 143 h 221"/>
                <a:gd name="T2" fmla="*/ 155 w 161"/>
                <a:gd name="T3" fmla="*/ 143 h 221"/>
                <a:gd name="T4" fmla="*/ 149 w 161"/>
                <a:gd name="T5" fmla="*/ 167 h 221"/>
                <a:gd name="T6" fmla="*/ 143 w 161"/>
                <a:gd name="T7" fmla="*/ 179 h 221"/>
                <a:gd name="T8" fmla="*/ 125 w 161"/>
                <a:gd name="T9" fmla="*/ 203 h 221"/>
                <a:gd name="T10" fmla="*/ 95 w 161"/>
                <a:gd name="T11" fmla="*/ 209 h 221"/>
                <a:gd name="T12" fmla="*/ 54 w 161"/>
                <a:gd name="T13" fmla="*/ 209 h 221"/>
                <a:gd name="T14" fmla="*/ 155 w 161"/>
                <a:gd name="T15" fmla="*/ 6 h 221"/>
                <a:gd name="T16" fmla="*/ 155 w 161"/>
                <a:gd name="T17" fmla="*/ 0 h 221"/>
                <a:gd name="T18" fmla="*/ 12 w 161"/>
                <a:gd name="T19" fmla="*/ 0 h 221"/>
                <a:gd name="T20" fmla="*/ 6 w 161"/>
                <a:gd name="T21" fmla="*/ 65 h 221"/>
                <a:gd name="T22" fmla="*/ 12 w 161"/>
                <a:gd name="T23" fmla="*/ 65 h 221"/>
                <a:gd name="T24" fmla="*/ 18 w 161"/>
                <a:gd name="T25" fmla="*/ 53 h 221"/>
                <a:gd name="T26" fmla="*/ 24 w 161"/>
                <a:gd name="T27" fmla="*/ 41 h 221"/>
                <a:gd name="T28" fmla="*/ 36 w 161"/>
                <a:gd name="T29" fmla="*/ 24 h 221"/>
                <a:gd name="T30" fmla="*/ 48 w 161"/>
                <a:gd name="T31" fmla="*/ 18 h 221"/>
                <a:gd name="T32" fmla="*/ 54 w 161"/>
                <a:gd name="T33" fmla="*/ 18 h 221"/>
                <a:gd name="T34" fmla="*/ 60 w 161"/>
                <a:gd name="T35" fmla="*/ 18 h 221"/>
                <a:gd name="T36" fmla="*/ 71 w 161"/>
                <a:gd name="T37" fmla="*/ 18 h 221"/>
                <a:gd name="T38" fmla="*/ 101 w 161"/>
                <a:gd name="T39" fmla="*/ 12 h 221"/>
                <a:gd name="T40" fmla="*/ 0 w 161"/>
                <a:gd name="T41" fmla="*/ 215 h 221"/>
                <a:gd name="T42" fmla="*/ 0 w 161"/>
                <a:gd name="T43" fmla="*/ 221 h 221"/>
                <a:gd name="T44" fmla="*/ 155 w 161"/>
                <a:gd name="T45" fmla="*/ 221 h 221"/>
                <a:gd name="T46" fmla="*/ 161 w 161"/>
                <a:gd name="T47" fmla="*/ 14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1" h="221">
                  <a:moveTo>
                    <a:pt x="161" y="143"/>
                  </a:moveTo>
                  <a:lnTo>
                    <a:pt x="155" y="143"/>
                  </a:lnTo>
                  <a:lnTo>
                    <a:pt x="149" y="167"/>
                  </a:lnTo>
                  <a:lnTo>
                    <a:pt x="143" y="179"/>
                  </a:lnTo>
                  <a:lnTo>
                    <a:pt x="125" y="203"/>
                  </a:lnTo>
                  <a:lnTo>
                    <a:pt x="95" y="209"/>
                  </a:lnTo>
                  <a:lnTo>
                    <a:pt x="54" y="209"/>
                  </a:lnTo>
                  <a:lnTo>
                    <a:pt x="155" y="6"/>
                  </a:lnTo>
                  <a:lnTo>
                    <a:pt x="155" y="0"/>
                  </a:lnTo>
                  <a:lnTo>
                    <a:pt x="12" y="0"/>
                  </a:lnTo>
                  <a:lnTo>
                    <a:pt x="6" y="65"/>
                  </a:lnTo>
                  <a:lnTo>
                    <a:pt x="12" y="65"/>
                  </a:lnTo>
                  <a:lnTo>
                    <a:pt x="18" y="53"/>
                  </a:lnTo>
                  <a:lnTo>
                    <a:pt x="24" y="41"/>
                  </a:lnTo>
                  <a:lnTo>
                    <a:pt x="36" y="24"/>
                  </a:lnTo>
                  <a:lnTo>
                    <a:pt x="48" y="18"/>
                  </a:lnTo>
                  <a:lnTo>
                    <a:pt x="54" y="18"/>
                  </a:lnTo>
                  <a:lnTo>
                    <a:pt x="60" y="18"/>
                  </a:lnTo>
                  <a:lnTo>
                    <a:pt x="71" y="18"/>
                  </a:lnTo>
                  <a:lnTo>
                    <a:pt x="101" y="12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155" y="221"/>
                  </a:lnTo>
                  <a:lnTo>
                    <a:pt x="161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7" name="Freeform 11"/>
            <p:cNvSpPr>
              <a:spLocks/>
            </p:cNvSpPr>
            <p:nvPr/>
          </p:nvSpPr>
          <p:spPr bwMode="auto">
            <a:xfrm>
              <a:off x="4542" y="980"/>
              <a:ext cx="120" cy="161"/>
            </a:xfrm>
            <a:custGeom>
              <a:avLst/>
              <a:gdLst>
                <a:gd name="T0" fmla="*/ 90 w 120"/>
                <a:gd name="T1" fmla="*/ 155 h 161"/>
                <a:gd name="T2" fmla="*/ 78 w 120"/>
                <a:gd name="T3" fmla="*/ 155 h 161"/>
                <a:gd name="T4" fmla="*/ 72 w 120"/>
                <a:gd name="T5" fmla="*/ 149 h 161"/>
                <a:gd name="T6" fmla="*/ 72 w 120"/>
                <a:gd name="T7" fmla="*/ 137 h 161"/>
                <a:gd name="T8" fmla="*/ 72 w 120"/>
                <a:gd name="T9" fmla="*/ 12 h 161"/>
                <a:gd name="T10" fmla="*/ 84 w 120"/>
                <a:gd name="T11" fmla="*/ 12 h 161"/>
                <a:gd name="T12" fmla="*/ 102 w 120"/>
                <a:gd name="T13" fmla="*/ 12 h 161"/>
                <a:gd name="T14" fmla="*/ 108 w 120"/>
                <a:gd name="T15" fmla="*/ 18 h 161"/>
                <a:gd name="T16" fmla="*/ 114 w 120"/>
                <a:gd name="T17" fmla="*/ 30 h 161"/>
                <a:gd name="T18" fmla="*/ 114 w 120"/>
                <a:gd name="T19" fmla="*/ 42 h 161"/>
                <a:gd name="T20" fmla="*/ 120 w 120"/>
                <a:gd name="T21" fmla="*/ 42 h 161"/>
                <a:gd name="T22" fmla="*/ 120 w 120"/>
                <a:gd name="T23" fmla="*/ 0 h 161"/>
                <a:gd name="T24" fmla="*/ 6 w 120"/>
                <a:gd name="T25" fmla="*/ 0 h 161"/>
                <a:gd name="T26" fmla="*/ 0 w 120"/>
                <a:gd name="T27" fmla="*/ 42 h 161"/>
                <a:gd name="T28" fmla="*/ 6 w 120"/>
                <a:gd name="T29" fmla="*/ 42 h 161"/>
                <a:gd name="T30" fmla="*/ 12 w 120"/>
                <a:gd name="T31" fmla="*/ 30 h 161"/>
                <a:gd name="T32" fmla="*/ 18 w 120"/>
                <a:gd name="T33" fmla="*/ 18 h 161"/>
                <a:gd name="T34" fmla="*/ 30 w 120"/>
                <a:gd name="T35" fmla="*/ 12 h 161"/>
                <a:gd name="T36" fmla="*/ 42 w 120"/>
                <a:gd name="T37" fmla="*/ 12 h 161"/>
                <a:gd name="T38" fmla="*/ 54 w 120"/>
                <a:gd name="T39" fmla="*/ 12 h 161"/>
                <a:gd name="T40" fmla="*/ 54 w 120"/>
                <a:gd name="T41" fmla="*/ 131 h 161"/>
                <a:gd name="T42" fmla="*/ 48 w 120"/>
                <a:gd name="T43" fmla="*/ 149 h 161"/>
                <a:gd name="T44" fmla="*/ 30 w 120"/>
                <a:gd name="T45" fmla="*/ 155 h 161"/>
                <a:gd name="T46" fmla="*/ 30 w 120"/>
                <a:gd name="T47" fmla="*/ 161 h 161"/>
                <a:gd name="T48" fmla="*/ 90 w 120"/>
                <a:gd name="T49" fmla="*/ 161 h 161"/>
                <a:gd name="T50" fmla="*/ 90 w 120"/>
                <a:gd name="T51" fmla="*/ 155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161">
                  <a:moveTo>
                    <a:pt x="90" y="155"/>
                  </a:moveTo>
                  <a:lnTo>
                    <a:pt x="78" y="155"/>
                  </a:lnTo>
                  <a:lnTo>
                    <a:pt x="72" y="149"/>
                  </a:lnTo>
                  <a:lnTo>
                    <a:pt x="72" y="137"/>
                  </a:lnTo>
                  <a:lnTo>
                    <a:pt x="72" y="12"/>
                  </a:lnTo>
                  <a:lnTo>
                    <a:pt x="84" y="12"/>
                  </a:lnTo>
                  <a:lnTo>
                    <a:pt x="102" y="12"/>
                  </a:lnTo>
                  <a:lnTo>
                    <a:pt x="108" y="18"/>
                  </a:lnTo>
                  <a:lnTo>
                    <a:pt x="114" y="30"/>
                  </a:lnTo>
                  <a:lnTo>
                    <a:pt x="114" y="42"/>
                  </a:lnTo>
                  <a:lnTo>
                    <a:pt x="120" y="42"/>
                  </a:lnTo>
                  <a:lnTo>
                    <a:pt x="120" y="0"/>
                  </a:lnTo>
                  <a:lnTo>
                    <a:pt x="6" y="0"/>
                  </a:lnTo>
                  <a:lnTo>
                    <a:pt x="0" y="42"/>
                  </a:lnTo>
                  <a:lnTo>
                    <a:pt x="6" y="42"/>
                  </a:lnTo>
                  <a:lnTo>
                    <a:pt x="12" y="30"/>
                  </a:lnTo>
                  <a:lnTo>
                    <a:pt x="18" y="18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12"/>
                  </a:lnTo>
                  <a:lnTo>
                    <a:pt x="54" y="131"/>
                  </a:lnTo>
                  <a:lnTo>
                    <a:pt x="48" y="149"/>
                  </a:lnTo>
                  <a:lnTo>
                    <a:pt x="30" y="155"/>
                  </a:lnTo>
                  <a:lnTo>
                    <a:pt x="30" y="161"/>
                  </a:lnTo>
                  <a:lnTo>
                    <a:pt x="90" y="161"/>
                  </a:lnTo>
                  <a:lnTo>
                    <a:pt x="9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8" name="Freeform 12"/>
            <p:cNvSpPr>
              <a:spLocks/>
            </p:cNvSpPr>
            <p:nvPr/>
          </p:nvSpPr>
          <p:spPr bwMode="auto">
            <a:xfrm>
              <a:off x="4668" y="980"/>
              <a:ext cx="95" cy="161"/>
            </a:xfrm>
            <a:custGeom>
              <a:avLst/>
              <a:gdLst>
                <a:gd name="T0" fmla="*/ 95 w 95"/>
                <a:gd name="T1" fmla="*/ 161 h 161"/>
                <a:gd name="T2" fmla="*/ 89 w 95"/>
                <a:gd name="T3" fmla="*/ 155 h 161"/>
                <a:gd name="T4" fmla="*/ 83 w 95"/>
                <a:gd name="T5" fmla="*/ 149 h 161"/>
                <a:gd name="T6" fmla="*/ 83 w 95"/>
                <a:gd name="T7" fmla="*/ 137 h 161"/>
                <a:gd name="T8" fmla="*/ 83 w 95"/>
                <a:gd name="T9" fmla="*/ 90 h 161"/>
                <a:gd name="T10" fmla="*/ 83 w 95"/>
                <a:gd name="T11" fmla="*/ 66 h 161"/>
                <a:gd name="T12" fmla="*/ 72 w 95"/>
                <a:gd name="T13" fmla="*/ 60 h 161"/>
                <a:gd name="T14" fmla="*/ 60 w 95"/>
                <a:gd name="T15" fmla="*/ 54 h 161"/>
                <a:gd name="T16" fmla="*/ 42 w 95"/>
                <a:gd name="T17" fmla="*/ 60 h 161"/>
                <a:gd name="T18" fmla="*/ 30 w 95"/>
                <a:gd name="T19" fmla="*/ 72 h 161"/>
                <a:gd name="T20" fmla="*/ 30 w 95"/>
                <a:gd name="T21" fmla="*/ 72 h 161"/>
                <a:gd name="T22" fmla="*/ 30 w 95"/>
                <a:gd name="T23" fmla="*/ 0 h 161"/>
                <a:gd name="T24" fmla="*/ 30 w 95"/>
                <a:gd name="T25" fmla="*/ 0 h 161"/>
                <a:gd name="T26" fmla="*/ 18 w 95"/>
                <a:gd name="T27" fmla="*/ 6 h 161"/>
                <a:gd name="T28" fmla="*/ 0 w 95"/>
                <a:gd name="T29" fmla="*/ 6 h 161"/>
                <a:gd name="T30" fmla="*/ 0 w 95"/>
                <a:gd name="T31" fmla="*/ 12 h 161"/>
                <a:gd name="T32" fmla="*/ 6 w 95"/>
                <a:gd name="T33" fmla="*/ 12 h 161"/>
                <a:gd name="T34" fmla="*/ 6 w 95"/>
                <a:gd name="T35" fmla="*/ 12 h 161"/>
                <a:gd name="T36" fmla="*/ 12 w 95"/>
                <a:gd name="T37" fmla="*/ 18 h 161"/>
                <a:gd name="T38" fmla="*/ 12 w 95"/>
                <a:gd name="T39" fmla="*/ 24 h 161"/>
                <a:gd name="T40" fmla="*/ 12 w 95"/>
                <a:gd name="T41" fmla="*/ 137 h 161"/>
                <a:gd name="T42" fmla="*/ 12 w 95"/>
                <a:gd name="T43" fmla="*/ 149 h 161"/>
                <a:gd name="T44" fmla="*/ 12 w 95"/>
                <a:gd name="T45" fmla="*/ 155 h 161"/>
                <a:gd name="T46" fmla="*/ 0 w 95"/>
                <a:gd name="T47" fmla="*/ 161 h 161"/>
                <a:gd name="T48" fmla="*/ 0 w 95"/>
                <a:gd name="T49" fmla="*/ 161 h 161"/>
                <a:gd name="T50" fmla="*/ 42 w 95"/>
                <a:gd name="T51" fmla="*/ 161 h 161"/>
                <a:gd name="T52" fmla="*/ 42 w 95"/>
                <a:gd name="T53" fmla="*/ 161 h 161"/>
                <a:gd name="T54" fmla="*/ 36 w 95"/>
                <a:gd name="T55" fmla="*/ 155 h 161"/>
                <a:gd name="T56" fmla="*/ 30 w 95"/>
                <a:gd name="T57" fmla="*/ 149 h 161"/>
                <a:gd name="T58" fmla="*/ 30 w 95"/>
                <a:gd name="T59" fmla="*/ 137 h 161"/>
                <a:gd name="T60" fmla="*/ 30 w 95"/>
                <a:gd name="T61" fmla="*/ 78 h 161"/>
                <a:gd name="T62" fmla="*/ 42 w 95"/>
                <a:gd name="T63" fmla="*/ 66 h 161"/>
                <a:gd name="T64" fmla="*/ 54 w 95"/>
                <a:gd name="T65" fmla="*/ 66 h 161"/>
                <a:gd name="T66" fmla="*/ 66 w 95"/>
                <a:gd name="T67" fmla="*/ 72 h 161"/>
                <a:gd name="T68" fmla="*/ 72 w 95"/>
                <a:gd name="T69" fmla="*/ 90 h 161"/>
                <a:gd name="T70" fmla="*/ 72 w 95"/>
                <a:gd name="T71" fmla="*/ 137 h 161"/>
                <a:gd name="T72" fmla="*/ 72 w 95"/>
                <a:gd name="T73" fmla="*/ 149 h 161"/>
                <a:gd name="T74" fmla="*/ 66 w 95"/>
                <a:gd name="T75" fmla="*/ 155 h 161"/>
                <a:gd name="T76" fmla="*/ 54 w 95"/>
                <a:gd name="T77" fmla="*/ 161 h 161"/>
                <a:gd name="T78" fmla="*/ 54 w 95"/>
                <a:gd name="T79" fmla="*/ 161 h 161"/>
                <a:gd name="T80" fmla="*/ 95 w 95"/>
                <a:gd name="T81" fmla="*/ 161 h 161"/>
                <a:gd name="T82" fmla="*/ 95 w 95"/>
                <a:gd name="T83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5" h="161">
                  <a:moveTo>
                    <a:pt x="95" y="161"/>
                  </a:moveTo>
                  <a:lnTo>
                    <a:pt x="89" y="155"/>
                  </a:lnTo>
                  <a:lnTo>
                    <a:pt x="83" y="149"/>
                  </a:lnTo>
                  <a:lnTo>
                    <a:pt x="83" y="137"/>
                  </a:lnTo>
                  <a:lnTo>
                    <a:pt x="83" y="90"/>
                  </a:lnTo>
                  <a:lnTo>
                    <a:pt x="83" y="66"/>
                  </a:lnTo>
                  <a:lnTo>
                    <a:pt x="72" y="60"/>
                  </a:lnTo>
                  <a:lnTo>
                    <a:pt x="60" y="54"/>
                  </a:lnTo>
                  <a:lnTo>
                    <a:pt x="42" y="60"/>
                  </a:lnTo>
                  <a:lnTo>
                    <a:pt x="30" y="72"/>
                  </a:lnTo>
                  <a:lnTo>
                    <a:pt x="30" y="72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0" y="6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137"/>
                  </a:lnTo>
                  <a:lnTo>
                    <a:pt x="12" y="149"/>
                  </a:lnTo>
                  <a:lnTo>
                    <a:pt x="12" y="15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42" y="161"/>
                  </a:lnTo>
                  <a:lnTo>
                    <a:pt x="42" y="161"/>
                  </a:lnTo>
                  <a:lnTo>
                    <a:pt x="36" y="155"/>
                  </a:lnTo>
                  <a:lnTo>
                    <a:pt x="30" y="149"/>
                  </a:lnTo>
                  <a:lnTo>
                    <a:pt x="30" y="137"/>
                  </a:lnTo>
                  <a:lnTo>
                    <a:pt x="30" y="78"/>
                  </a:lnTo>
                  <a:lnTo>
                    <a:pt x="42" y="66"/>
                  </a:lnTo>
                  <a:lnTo>
                    <a:pt x="54" y="66"/>
                  </a:lnTo>
                  <a:lnTo>
                    <a:pt x="66" y="72"/>
                  </a:lnTo>
                  <a:lnTo>
                    <a:pt x="72" y="90"/>
                  </a:lnTo>
                  <a:lnTo>
                    <a:pt x="72" y="137"/>
                  </a:lnTo>
                  <a:lnTo>
                    <a:pt x="72" y="149"/>
                  </a:lnTo>
                  <a:lnTo>
                    <a:pt x="66" y="155"/>
                  </a:lnTo>
                  <a:lnTo>
                    <a:pt x="54" y="161"/>
                  </a:lnTo>
                  <a:lnTo>
                    <a:pt x="54" y="161"/>
                  </a:lnTo>
                  <a:lnTo>
                    <a:pt x="95" y="161"/>
                  </a:lnTo>
                  <a:lnTo>
                    <a:pt x="95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9" name="Freeform 13"/>
            <p:cNvSpPr>
              <a:spLocks/>
            </p:cNvSpPr>
            <p:nvPr/>
          </p:nvSpPr>
          <p:spPr bwMode="auto">
            <a:xfrm>
              <a:off x="1348" y="1494"/>
              <a:ext cx="383" cy="1"/>
            </a:xfrm>
            <a:custGeom>
              <a:avLst/>
              <a:gdLst>
                <a:gd name="T0" fmla="*/ 383 w 383"/>
                <a:gd name="T1" fmla="*/ 0 w 383"/>
                <a:gd name="T2" fmla="*/ 383 w 383"/>
                <a:gd name="T3" fmla="*/ 383 w 38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83">
                  <a:moveTo>
                    <a:pt x="383" y="0"/>
                  </a:moveTo>
                  <a:lnTo>
                    <a:pt x="0" y="0"/>
                  </a:lnTo>
                  <a:lnTo>
                    <a:pt x="383" y="0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0" name="Freeform 14"/>
            <p:cNvSpPr>
              <a:spLocks/>
            </p:cNvSpPr>
            <p:nvPr/>
          </p:nvSpPr>
          <p:spPr bwMode="auto">
            <a:xfrm>
              <a:off x="1336" y="3375"/>
              <a:ext cx="395" cy="1"/>
            </a:xfrm>
            <a:custGeom>
              <a:avLst/>
              <a:gdLst>
                <a:gd name="T0" fmla="*/ 0 w 395"/>
                <a:gd name="T1" fmla="*/ 395 w 395"/>
                <a:gd name="T2" fmla="*/ 0 w 395"/>
                <a:gd name="T3" fmla="*/ 0 w 39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5">
                  <a:moveTo>
                    <a:pt x="0" y="0"/>
                  </a:moveTo>
                  <a:lnTo>
                    <a:pt x="39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1" name="Freeform 15"/>
            <p:cNvSpPr>
              <a:spLocks/>
            </p:cNvSpPr>
            <p:nvPr/>
          </p:nvSpPr>
          <p:spPr bwMode="auto">
            <a:xfrm>
              <a:off x="1737" y="1422"/>
              <a:ext cx="120" cy="143"/>
            </a:xfrm>
            <a:custGeom>
              <a:avLst/>
              <a:gdLst>
                <a:gd name="T0" fmla="*/ 60 w 120"/>
                <a:gd name="T1" fmla="*/ 143 h 143"/>
                <a:gd name="T2" fmla="*/ 84 w 120"/>
                <a:gd name="T3" fmla="*/ 137 h 143"/>
                <a:gd name="T4" fmla="*/ 102 w 120"/>
                <a:gd name="T5" fmla="*/ 125 h 143"/>
                <a:gd name="T6" fmla="*/ 114 w 120"/>
                <a:gd name="T7" fmla="*/ 101 h 143"/>
                <a:gd name="T8" fmla="*/ 120 w 120"/>
                <a:gd name="T9" fmla="*/ 72 h 143"/>
                <a:gd name="T10" fmla="*/ 114 w 120"/>
                <a:gd name="T11" fmla="*/ 42 h 143"/>
                <a:gd name="T12" fmla="*/ 102 w 120"/>
                <a:gd name="T13" fmla="*/ 18 h 143"/>
                <a:gd name="T14" fmla="*/ 84 w 120"/>
                <a:gd name="T15" fmla="*/ 6 h 143"/>
                <a:gd name="T16" fmla="*/ 60 w 120"/>
                <a:gd name="T17" fmla="*/ 0 h 143"/>
                <a:gd name="T18" fmla="*/ 36 w 120"/>
                <a:gd name="T19" fmla="*/ 6 h 143"/>
                <a:gd name="T20" fmla="*/ 18 w 120"/>
                <a:gd name="T21" fmla="*/ 18 h 143"/>
                <a:gd name="T22" fmla="*/ 6 w 120"/>
                <a:gd name="T23" fmla="*/ 42 h 143"/>
                <a:gd name="T24" fmla="*/ 0 w 120"/>
                <a:gd name="T25" fmla="*/ 72 h 143"/>
                <a:gd name="T26" fmla="*/ 6 w 120"/>
                <a:gd name="T27" fmla="*/ 101 h 143"/>
                <a:gd name="T28" fmla="*/ 18 w 120"/>
                <a:gd name="T29" fmla="*/ 125 h 143"/>
                <a:gd name="T30" fmla="*/ 36 w 120"/>
                <a:gd name="T31" fmla="*/ 137 h 143"/>
                <a:gd name="T32" fmla="*/ 60 w 120"/>
                <a:gd name="T33" fmla="*/ 143 h 143"/>
                <a:gd name="T34" fmla="*/ 60 w 120"/>
                <a:gd name="T3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43">
                  <a:moveTo>
                    <a:pt x="60" y="143"/>
                  </a:moveTo>
                  <a:lnTo>
                    <a:pt x="84" y="137"/>
                  </a:lnTo>
                  <a:lnTo>
                    <a:pt x="102" y="125"/>
                  </a:lnTo>
                  <a:lnTo>
                    <a:pt x="114" y="101"/>
                  </a:lnTo>
                  <a:lnTo>
                    <a:pt x="120" y="72"/>
                  </a:lnTo>
                  <a:lnTo>
                    <a:pt x="114" y="42"/>
                  </a:lnTo>
                  <a:lnTo>
                    <a:pt x="102" y="18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6" y="6"/>
                  </a:lnTo>
                  <a:lnTo>
                    <a:pt x="18" y="18"/>
                  </a:lnTo>
                  <a:lnTo>
                    <a:pt x="6" y="42"/>
                  </a:lnTo>
                  <a:lnTo>
                    <a:pt x="0" y="72"/>
                  </a:lnTo>
                  <a:lnTo>
                    <a:pt x="6" y="101"/>
                  </a:lnTo>
                  <a:lnTo>
                    <a:pt x="18" y="125"/>
                  </a:lnTo>
                  <a:lnTo>
                    <a:pt x="36" y="137"/>
                  </a:lnTo>
                  <a:lnTo>
                    <a:pt x="60" y="143"/>
                  </a:lnTo>
                  <a:lnTo>
                    <a:pt x="60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2" name="Freeform 16"/>
            <p:cNvSpPr>
              <a:spLocks/>
            </p:cNvSpPr>
            <p:nvPr/>
          </p:nvSpPr>
          <p:spPr bwMode="auto">
            <a:xfrm>
              <a:off x="1797" y="1494"/>
              <a:ext cx="66" cy="71"/>
            </a:xfrm>
            <a:custGeom>
              <a:avLst/>
              <a:gdLst>
                <a:gd name="T0" fmla="*/ 0 w 66"/>
                <a:gd name="T1" fmla="*/ 71 h 71"/>
                <a:gd name="T2" fmla="*/ 24 w 66"/>
                <a:gd name="T3" fmla="*/ 65 h 71"/>
                <a:gd name="T4" fmla="*/ 42 w 66"/>
                <a:gd name="T5" fmla="*/ 53 h 71"/>
                <a:gd name="T6" fmla="*/ 60 w 66"/>
                <a:gd name="T7" fmla="*/ 29 h 71"/>
                <a:gd name="T8" fmla="*/ 66 w 66"/>
                <a:gd name="T9" fmla="*/ 0 h 71"/>
                <a:gd name="T10" fmla="*/ 60 w 66"/>
                <a:gd name="T11" fmla="*/ 0 h 71"/>
                <a:gd name="T12" fmla="*/ 54 w 66"/>
                <a:gd name="T13" fmla="*/ 29 h 71"/>
                <a:gd name="T14" fmla="*/ 42 w 66"/>
                <a:gd name="T15" fmla="*/ 53 h 71"/>
                <a:gd name="T16" fmla="*/ 24 w 66"/>
                <a:gd name="T17" fmla="*/ 65 h 71"/>
                <a:gd name="T18" fmla="*/ 0 w 66"/>
                <a:gd name="T19" fmla="*/ 71 h 71"/>
                <a:gd name="T20" fmla="*/ 0 w 66"/>
                <a:gd name="T2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71">
                  <a:moveTo>
                    <a:pt x="0" y="71"/>
                  </a:moveTo>
                  <a:lnTo>
                    <a:pt x="24" y="65"/>
                  </a:lnTo>
                  <a:lnTo>
                    <a:pt x="42" y="53"/>
                  </a:lnTo>
                  <a:lnTo>
                    <a:pt x="60" y="29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29"/>
                  </a:lnTo>
                  <a:lnTo>
                    <a:pt x="42" y="53"/>
                  </a:lnTo>
                  <a:lnTo>
                    <a:pt x="24" y="65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3" name="Freeform 17"/>
            <p:cNvSpPr>
              <a:spLocks noEditPoints="1"/>
            </p:cNvSpPr>
            <p:nvPr/>
          </p:nvSpPr>
          <p:spPr bwMode="auto">
            <a:xfrm>
              <a:off x="1797" y="1422"/>
              <a:ext cx="66" cy="72"/>
            </a:xfrm>
            <a:custGeom>
              <a:avLst/>
              <a:gdLst>
                <a:gd name="T0" fmla="*/ 60 w 66"/>
                <a:gd name="T1" fmla="*/ 72 h 72"/>
                <a:gd name="T2" fmla="*/ 54 w 66"/>
                <a:gd name="T3" fmla="*/ 42 h 72"/>
                <a:gd name="T4" fmla="*/ 42 w 66"/>
                <a:gd name="T5" fmla="*/ 18 h 72"/>
                <a:gd name="T6" fmla="*/ 24 w 66"/>
                <a:gd name="T7" fmla="*/ 6 h 72"/>
                <a:gd name="T8" fmla="*/ 0 w 66"/>
                <a:gd name="T9" fmla="*/ 0 h 72"/>
                <a:gd name="T10" fmla="*/ 0 w 66"/>
                <a:gd name="T11" fmla="*/ 0 h 72"/>
                <a:gd name="T12" fmla="*/ 24 w 66"/>
                <a:gd name="T13" fmla="*/ 6 h 72"/>
                <a:gd name="T14" fmla="*/ 42 w 66"/>
                <a:gd name="T15" fmla="*/ 18 h 72"/>
                <a:gd name="T16" fmla="*/ 60 w 66"/>
                <a:gd name="T17" fmla="*/ 42 h 72"/>
                <a:gd name="T18" fmla="*/ 66 w 66"/>
                <a:gd name="T19" fmla="*/ 72 h 72"/>
                <a:gd name="T20" fmla="*/ 60 w 66"/>
                <a:gd name="T21" fmla="*/ 72 h 72"/>
                <a:gd name="T22" fmla="*/ 60 w 66"/>
                <a:gd name="T23" fmla="*/ 72 h 72"/>
                <a:gd name="T24" fmla="*/ 60 w 66"/>
                <a:gd name="T25" fmla="*/ 72 h 72"/>
                <a:gd name="T26" fmla="*/ 60 w 66"/>
                <a:gd name="T2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72">
                  <a:moveTo>
                    <a:pt x="60" y="72"/>
                  </a:moveTo>
                  <a:lnTo>
                    <a:pt x="54" y="42"/>
                  </a:lnTo>
                  <a:lnTo>
                    <a:pt x="42" y="18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2" y="18"/>
                  </a:lnTo>
                  <a:lnTo>
                    <a:pt x="60" y="42"/>
                  </a:lnTo>
                  <a:lnTo>
                    <a:pt x="66" y="72"/>
                  </a:lnTo>
                  <a:lnTo>
                    <a:pt x="60" y="72"/>
                  </a:lnTo>
                  <a:close/>
                  <a:moveTo>
                    <a:pt x="60" y="72"/>
                  </a:moveTo>
                  <a:lnTo>
                    <a:pt x="60" y="72"/>
                  </a:lnTo>
                  <a:lnTo>
                    <a:pt x="6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4" name="Freeform 18"/>
            <p:cNvSpPr>
              <a:spLocks noEditPoints="1"/>
            </p:cNvSpPr>
            <p:nvPr/>
          </p:nvSpPr>
          <p:spPr bwMode="auto">
            <a:xfrm>
              <a:off x="1737" y="1422"/>
              <a:ext cx="60" cy="72"/>
            </a:xfrm>
            <a:custGeom>
              <a:avLst/>
              <a:gdLst>
                <a:gd name="T0" fmla="*/ 60 w 60"/>
                <a:gd name="T1" fmla="*/ 0 h 72"/>
                <a:gd name="T2" fmla="*/ 36 w 60"/>
                <a:gd name="T3" fmla="*/ 6 h 72"/>
                <a:gd name="T4" fmla="*/ 18 w 60"/>
                <a:gd name="T5" fmla="*/ 18 h 72"/>
                <a:gd name="T6" fmla="*/ 6 w 60"/>
                <a:gd name="T7" fmla="*/ 42 h 72"/>
                <a:gd name="T8" fmla="*/ 0 w 60"/>
                <a:gd name="T9" fmla="*/ 72 h 72"/>
                <a:gd name="T10" fmla="*/ 0 w 60"/>
                <a:gd name="T11" fmla="*/ 72 h 72"/>
                <a:gd name="T12" fmla="*/ 6 w 60"/>
                <a:gd name="T13" fmla="*/ 42 h 72"/>
                <a:gd name="T14" fmla="*/ 18 w 60"/>
                <a:gd name="T15" fmla="*/ 18 h 72"/>
                <a:gd name="T16" fmla="*/ 36 w 60"/>
                <a:gd name="T17" fmla="*/ 6 h 72"/>
                <a:gd name="T18" fmla="*/ 60 w 60"/>
                <a:gd name="T19" fmla="*/ 0 h 72"/>
                <a:gd name="T20" fmla="*/ 60 w 60"/>
                <a:gd name="T21" fmla="*/ 0 h 72"/>
                <a:gd name="T22" fmla="*/ 60 w 60"/>
                <a:gd name="T23" fmla="*/ 0 h 72"/>
                <a:gd name="T24" fmla="*/ 60 w 60"/>
                <a:gd name="T25" fmla="*/ 0 h 72"/>
                <a:gd name="T26" fmla="*/ 60 w 6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72">
                  <a:moveTo>
                    <a:pt x="60" y="0"/>
                  </a:moveTo>
                  <a:lnTo>
                    <a:pt x="36" y="6"/>
                  </a:lnTo>
                  <a:lnTo>
                    <a:pt x="18" y="18"/>
                  </a:lnTo>
                  <a:lnTo>
                    <a:pt x="6" y="4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6" y="42"/>
                  </a:lnTo>
                  <a:lnTo>
                    <a:pt x="18" y="18"/>
                  </a:lnTo>
                  <a:lnTo>
                    <a:pt x="36" y="6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60" y="0"/>
                  </a:move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5" name="Freeform 19"/>
            <p:cNvSpPr>
              <a:spLocks noEditPoints="1"/>
            </p:cNvSpPr>
            <p:nvPr/>
          </p:nvSpPr>
          <p:spPr bwMode="auto">
            <a:xfrm>
              <a:off x="1737" y="1494"/>
              <a:ext cx="60" cy="71"/>
            </a:xfrm>
            <a:custGeom>
              <a:avLst/>
              <a:gdLst>
                <a:gd name="T0" fmla="*/ 0 w 60"/>
                <a:gd name="T1" fmla="*/ 0 h 71"/>
                <a:gd name="T2" fmla="*/ 6 w 60"/>
                <a:gd name="T3" fmla="*/ 29 h 71"/>
                <a:gd name="T4" fmla="*/ 18 w 60"/>
                <a:gd name="T5" fmla="*/ 53 h 71"/>
                <a:gd name="T6" fmla="*/ 36 w 60"/>
                <a:gd name="T7" fmla="*/ 65 h 71"/>
                <a:gd name="T8" fmla="*/ 60 w 60"/>
                <a:gd name="T9" fmla="*/ 71 h 71"/>
                <a:gd name="T10" fmla="*/ 60 w 60"/>
                <a:gd name="T11" fmla="*/ 71 h 71"/>
                <a:gd name="T12" fmla="*/ 36 w 60"/>
                <a:gd name="T13" fmla="*/ 65 h 71"/>
                <a:gd name="T14" fmla="*/ 18 w 60"/>
                <a:gd name="T15" fmla="*/ 53 h 71"/>
                <a:gd name="T16" fmla="*/ 6 w 60"/>
                <a:gd name="T17" fmla="*/ 29 h 71"/>
                <a:gd name="T18" fmla="*/ 0 w 60"/>
                <a:gd name="T19" fmla="*/ 0 h 71"/>
                <a:gd name="T20" fmla="*/ 0 w 60"/>
                <a:gd name="T21" fmla="*/ 0 h 71"/>
                <a:gd name="T22" fmla="*/ 0 w 60"/>
                <a:gd name="T23" fmla="*/ 0 h 71"/>
                <a:gd name="T24" fmla="*/ 0 w 60"/>
                <a:gd name="T25" fmla="*/ 0 h 71"/>
                <a:gd name="T26" fmla="*/ 0 w 6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71">
                  <a:moveTo>
                    <a:pt x="0" y="0"/>
                  </a:moveTo>
                  <a:lnTo>
                    <a:pt x="6" y="29"/>
                  </a:lnTo>
                  <a:lnTo>
                    <a:pt x="18" y="53"/>
                  </a:lnTo>
                  <a:lnTo>
                    <a:pt x="36" y="65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36" y="65"/>
                  </a:lnTo>
                  <a:lnTo>
                    <a:pt x="18" y="53"/>
                  </a:lnTo>
                  <a:lnTo>
                    <a:pt x="6" y="29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6" name="Freeform 20"/>
            <p:cNvSpPr>
              <a:spLocks/>
            </p:cNvSpPr>
            <p:nvPr/>
          </p:nvSpPr>
          <p:spPr bwMode="auto">
            <a:xfrm>
              <a:off x="1797" y="156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7" name="Freeform 21"/>
            <p:cNvSpPr>
              <a:spLocks/>
            </p:cNvSpPr>
            <p:nvPr/>
          </p:nvSpPr>
          <p:spPr bwMode="auto">
            <a:xfrm>
              <a:off x="1731" y="3297"/>
              <a:ext cx="126" cy="150"/>
            </a:xfrm>
            <a:custGeom>
              <a:avLst/>
              <a:gdLst>
                <a:gd name="T0" fmla="*/ 60 w 126"/>
                <a:gd name="T1" fmla="*/ 150 h 150"/>
                <a:gd name="T2" fmla="*/ 84 w 126"/>
                <a:gd name="T3" fmla="*/ 144 h 150"/>
                <a:gd name="T4" fmla="*/ 108 w 126"/>
                <a:gd name="T5" fmla="*/ 126 h 150"/>
                <a:gd name="T6" fmla="*/ 120 w 126"/>
                <a:gd name="T7" fmla="*/ 102 h 150"/>
                <a:gd name="T8" fmla="*/ 126 w 126"/>
                <a:gd name="T9" fmla="*/ 78 h 150"/>
                <a:gd name="T10" fmla="*/ 120 w 126"/>
                <a:gd name="T11" fmla="*/ 48 h 150"/>
                <a:gd name="T12" fmla="*/ 108 w 126"/>
                <a:gd name="T13" fmla="*/ 24 h 150"/>
                <a:gd name="T14" fmla="*/ 84 w 126"/>
                <a:gd name="T15" fmla="*/ 6 h 150"/>
                <a:gd name="T16" fmla="*/ 60 w 126"/>
                <a:gd name="T17" fmla="*/ 0 h 150"/>
                <a:gd name="T18" fmla="*/ 36 w 126"/>
                <a:gd name="T19" fmla="*/ 6 h 150"/>
                <a:gd name="T20" fmla="*/ 18 w 126"/>
                <a:gd name="T21" fmla="*/ 24 h 150"/>
                <a:gd name="T22" fmla="*/ 6 w 126"/>
                <a:gd name="T23" fmla="*/ 48 h 150"/>
                <a:gd name="T24" fmla="*/ 0 w 126"/>
                <a:gd name="T25" fmla="*/ 78 h 150"/>
                <a:gd name="T26" fmla="*/ 6 w 126"/>
                <a:gd name="T27" fmla="*/ 102 h 150"/>
                <a:gd name="T28" fmla="*/ 18 w 126"/>
                <a:gd name="T29" fmla="*/ 126 h 150"/>
                <a:gd name="T30" fmla="*/ 36 w 126"/>
                <a:gd name="T31" fmla="*/ 144 h 150"/>
                <a:gd name="T32" fmla="*/ 60 w 126"/>
                <a:gd name="T33" fmla="*/ 150 h 150"/>
                <a:gd name="T34" fmla="*/ 60 w 126"/>
                <a:gd name="T3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50">
                  <a:moveTo>
                    <a:pt x="60" y="150"/>
                  </a:moveTo>
                  <a:lnTo>
                    <a:pt x="84" y="144"/>
                  </a:lnTo>
                  <a:lnTo>
                    <a:pt x="108" y="126"/>
                  </a:lnTo>
                  <a:lnTo>
                    <a:pt x="120" y="102"/>
                  </a:lnTo>
                  <a:lnTo>
                    <a:pt x="126" y="78"/>
                  </a:lnTo>
                  <a:lnTo>
                    <a:pt x="120" y="48"/>
                  </a:lnTo>
                  <a:lnTo>
                    <a:pt x="108" y="24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6" y="6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78"/>
                  </a:lnTo>
                  <a:lnTo>
                    <a:pt x="6" y="102"/>
                  </a:lnTo>
                  <a:lnTo>
                    <a:pt x="18" y="126"/>
                  </a:lnTo>
                  <a:lnTo>
                    <a:pt x="36" y="144"/>
                  </a:lnTo>
                  <a:lnTo>
                    <a:pt x="60" y="150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8" name="Freeform 22"/>
            <p:cNvSpPr>
              <a:spLocks/>
            </p:cNvSpPr>
            <p:nvPr/>
          </p:nvSpPr>
          <p:spPr bwMode="auto">
            <a:xfrm>
              <a:off x="1791" y="3375"/>
              <a:ext cx="66" cy="72"/>
            </a:xfrm>
            <a:custGeom>
              <a:avLst/>
              <a:gdLst>
                <a:gd name="T0" fmla="*/ 0 w 66"/>
                <a:gd name="T1" fmla="*/ 72 h 72"/>
                <a:gd name="T2" fmla="*/ 24 w 66"/>
                <a:gd name="T3" fmla="*/ 66 h 72"/>
                <a:gd name="T4" fmla="*/ 48 w 66"/>
                <a:gd name="T5" fmla="*/ 48 h 72"/>
                <a:gd name="T6" fmla="*/ 60 w 66"/>
                <a:gd name="T7" fmla="*/ 24 h 72"/>
                <a:gd name="T8" fmla="*/ 66 w 66"/>
                <a:gd name="T9" fmla="*/ 0 h 72"/>
                <a:gd name="T10" fmla="*/ 66 w 66"/>
                <a:gd name="T11" fmla="*/ 0 h 72"/>
                <a:gd name="T12" fmla="*/ 60 w 66"/>
                <a:gd name="T13" fmla="*/ 24 h 72"/>
                <a:gd name="T14" fmla="*/ 48 w 66"/>
                <a:gd name="T15" fmla="*/ 48 h 72"/>
                <a:gd name="T16" fmla="*/ 24 w 66"/>
                <a:gd name="T17" fmla="*/ 66 h 72"/>
                <a:gd name="T18" fmla="*/ 0 w 66"/>
                <a:gd name="T19" fmla="*/ 72 h 72"/>
                <a:gd name="T20" fmla="*/ 0 w 66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72">
                  <a:moveTo>
                    <a:pt x="0" y="72"/>
                  </a:moveTo>
                  <a:lnTo>
                    <a:pt x="24" y="66"/>
                  </a:lnTo>
                  <a:lnTo>
                    <a:pt x="48" y="48"/>
                  </a:lnTo>
                  <a:lnTo>
                    <a:pt x="60" y="24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48"/>
                  </a:lnTo>
                  <a:lnTo>
                    <a:pt x="24" y="6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19" name="Freeform 23"/>
            <p:cNvSpPr>
              <a:spLocks noEditPoints="1"/>
            </p:cNvSpPr>
            <p:nvPr/>
          </p:nvSpPr>
          <p:spPr bwMode="auto">
            <a:xfrm>
              <a:off x="1791" y="3297"/>
              <a:ext cx="66" cy="78"/>
            </a:xfrm>
            <a:custGeom>
              <a:avLst/>
              <a:gdLst>
                <a:gd name="T0" fmla="*/ 66 w 66"/>
                <a:gd name="T1" fmla="*/ 78 h 78"/>
                <a:gd name="T2" fmla="*/ 60 w 66"/>
                <a:gd name="T3" fmla="*/ 48 h 78"/>
                <a:gd name="T4" fmla="*/ 48 w 66"/>
                <a:gd name="T5" fmla="*/ 24 h 78"/>
                <a:gd name="T6" fmla="*/ 24 w 66"/>
                <a:gd name="T7" fmla="*/ 6 h 78"/>
                <a:gd name="T8" fmla="*/ 0 w 66"/>
                <a:gd name="T9" fmla="*/ 0 h 78"/>
                <a:gd name="T10" fmla="*/ 0 w 66"/>
                <a:gd name="T11" fmla="*/ 0 h 78"/>
                <a:gd name="T12" fmla="*/ 24 w 66"/>
                <a:gd name="T13" fmla="*/ 6 h 78"/>
                <a:gd name="T14" fmla="*/ 48 w 66"/>
                <a:gd name="T15" fmla="*/ 24 h 78"/>
                <a:gd name="T16" fmla="*/ 60 w 66"/>
                <a:gd name="T17" fmla="*/ 48 h 78"/>
                <a:gd name="T18" fmla="*/ 66 w 66"/>
                <a:gd name="T19" fmla="*/ 78 h 78"/>
                <a:gd name="T20" fmla="*/ 66 w 66"/>
                <a:gd name="T21" fmla="*/ 78 h 78"/>
                <a:gd name="T22" fmla="*/ 66 w 66"/>
                <a:gd name="T23" fmla="*/ 78 h 78"/>
                <a:gd name="T24" fmla="*/ 66 w 66"/>
                <a:gd name="T25" fmla="*/ 78 h 78"/>
                <a:gd name="T26" fmla="*/ 66 w 66"/>
                <a:gd name="T2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78">
                  <a:moveTo>
                    <a:pt x="66" y="78"/>
                  </a:moveTo>
                  <a:lnTo>
                    <a:pt x="60" y="48"/>
                  </a:lnTo>
                  <a:lnTo>
                    <a:pt x="48" y="24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8" y="24"/>
                  </a:lnTo>
                  <a:lnTo>
                    <a:pt x="60" y="48"/>
                  </a:lnTo>
                  <a:lnTo>
                    <a:pt x="66" y="78"/>
                  </a:lnTo>
                  <a:lnTo>
                    <a:pt x="66" y="78"/>
                  </a:lnTo>
                  <a:close/>
                  <a:moveTo>
                    <a:pt x="66" y="78"/>
                  </a:moveTo>
                  <a:lnTo>
                    <a:pt x="66" y="78"/>
                  </a:lnTo>
                  <a:lnTo>
                    <a:pt x="66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0" name="Freeform 24"/>
            <p:cNvSpPr>
              <a:spLocks noEditPoints="1"/>
            </p:cNvSpPr>
            <p:nvPr/>
          </p:nvSpPr>
          <p:spPr bwMode="auto">
            <a:xfrm>
              <a:off x="1731" y="3297"/>
              <a:ext cx="60" cy="78"/>
            </a:xfrm>
            <a:custGeom>
              <a:avLst/>
              <a:gdLst>
                <a:gd name="T0" fmla="*/ 60 w 60"/>
                <a:gd name="T1" fmla="*/ 0 h 78"/>
                <a:gd name="T2" fmla="*/ 36 w 60"/>
                <a:gd name="T3" fmla="*/ 6 h 78"/>
                <a:gd name="T4" fmla="*/ 18 w 60"/>
                <a:gd name="T5" fmla="*/ 24 h 78"/>
                <a:gd name="T6" fmla="*/ 6 w 60"/>
                <a:gd name="T7" fmla="*/ 48 h 78"/>
                <a:gd name="T8" fmla="*/ 0 w 60"/>
                <a:gd name="T9" fmla="*/ 78 h 78"/>
                <a:gd name="T10" fmla="*/ 0 w 60"/>
                <a:gd name="T11" fmla="*/ 78 h 78"/>
                <a:gd name="T12" fmla="*/ 6 w 60"/>
                <a:gd name="T13" fmla="*/ 48 h 78"/>
                <a:gd name="T14" fmla="*/ 18 w 60"/>
                <a:gd name="T15" fmla="*/ 24 h 78"/>
                <a:gd name="T16" fmla="*/ 36 w 60"/>
                <a:gd name="T17" fmla="*/ 6 h 78"/>
                <a:gd name="T18" fmla="*/ 60 w 60"/>
                <a:gd name="T19" fmla="*/ 0 h 78"/>
                <a:gd name="T20" fmla="*/ 60 w 60"/>
                <a:gd name="T21" fmla="*/ 0 h 78"/>
                <a:gd name="T22" fmla="*/ 60 w 60"/>
                <a:gd name="T23" fmla="*/ 0 h 78"/>
                <a:gd name="T24" fmla="*/ 60 w 60"/>
                <a:gd name="T25" fmla="*/ 0 h 78"/>
                <a:gd name="T26" fmla="*/ 60 w 60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78">
                  <a:moveTo>
                    <a:pt x="60" y="0"/>
                  </a:moveTo>
                  <a:lnTo>
                    <a:pt x="36" y="6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6" y="48"/>
                  </a:lnTo>
                  <a:lnTo>
                    <a:pt x="18" y="24"/>
                  </a:lnTo>
                  <a:lnTo>
                    <a:pt x="36" y="6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60" y="0"/>
                  </a:move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1" name="Freeform 25"/>
            <p:cNvSpPr>
              <a:spLocks noEditPoints="1"/>
            </p:cNvSpPr>
            <p:nvPr/>
          </p:nvSpPr>
          <p:spPr bwMode="auto">
            <a:xfrm>
              <a:off x="1731" y="3375"/>
              <a:ext cx="60" cy="72"/>
            </a:xfrm>
            <a:custGeom>
              <a:avLst/>
              <a:gdLst>
                <a:gd name="T0" fmla="*/ 0 w 60"/>
                <a:gd name="T1" fmla="*/ 0 h 72"/>
                <a:gd name="T2" fmla="*/ 6 w 60"/>
                <a:gd name="T3" fmla="*/ 24 h 72"/>
                <a:gd name="T4" fmla="*/ 18 w 60"/>
                <a:gd name="T5" fmla="*/ 48 h 72"/>
                <a:gd name="T6" fmla="*/ 36 w 60"/>
                <a:gd name="T7" fmla="*/ 66 h 72"/>
                <a:gd name="T8" fmla="*/ 60 w 60"/>
                <a:gd name="T9" fmla="*/ 72 h 72"/>
                <a:gd name="T10" fmla="*/ 60 w 60"/>
                <a:gd name="T11" fmla="*/ 72 h 72"/>
                <a:gd name="T12" fmla="*/ 36 w 60"/>
                <a:gd name="T13" fmla="*/ 66 h 72"/>
                <a:gd name="T14" fmla="*/ 18 w 60"/>
                <a:gd name="T15" fmla="*/ 48 h 72"/>
                <a:gd name="T16" fmla="*/ 6 w 60"/>
                <a:gd name="T17" fmla="*/ 24 h 72"/>
                <a:gd name="T18" fmla="*/ 0 w 60"/>
                <a:gd name="T19" fmla="*/ 0 h 72"/>
                <a:gd name="T20" fmla="*/ 0 w 60"/>
                <a:gd name="T21" fmla="*/ 0 h 72"/>
                <a:gd name="T22" fmla="*/ 0 w 60"/>
                <a:gd name="T23" fmla="*/ 0 h 72"/>
                <a:gd name="T24" fmla="*/ 0 w 60"/>
                <a:gd name="T25" fmla="*/ 0 h 72"/>
                <a:gd name="T26" fmla="*/ 0 w 6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72">
                  <a:moveTo>
                    <a:pt x="0" y="0"/>
                  </a:moveTo>
                  <a:lnTo>
                    <a:pt x="6" y="24"/>
                  </a:lnTo>
                  <a:lnTo>
                    <a:pt x="18" y="48"/>
                  </a:lnTo>
                  <a:lnTo>
                    <a:pt x="36" y="66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36" y="66"/>
                  </a:lnTo>
                  <a:lnTo>
                    <a:pt x="18" y="48"/>
                  </a:lnTo>
                  <a:lnTo>
                    <a:pt x="6" y="2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2" name="Freeform 26"/>
            <p:cNvSpPr>
              <a:spLocks/>
            </p:cNvSpPr>
            <p:nvPr/>
          </p:nvSpPr>
          <p:spPr bwMode="auto">
            <a:xfrm>
              <a:off x="1791" y="344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3" name="Freeform 27"/>
            <p:cNvSpPr>
              <a:spLocks noEditPoints="1"/>
            </p:cNvSpPr>
            <p:nvPr/>
          </p:nvSpPr>
          <p:spPr bwMode="auto">
            <a:xfrm>
              <a:off x="5379" y="1422"/>
              <a:ext cx="126" cy="149"/>
            </a:xfrm>
            <a:custGeom>
              <a:avLst/>
              <a:gdLst>
                <a:gd name="T0" fmla="*/ 120 w 126"/>
                <a:gd name="T1" fmla="*/ 107 h 149"/>
                <a:gd name="T2" fmla="*/ 108 w 126"/>
                <a:gd name="T3" fmla="*/ 125 h 149"/>
                <a:gd name="T4" fmla="*/ 96 w 126"/>
                <a:gd name="T5" fmla="*/ 131 h 149"/>
                <a:gd name="T6" fmla="*/ 96 w 126"/>
                <a:gd name="T7" fmla="*/ 131 h 149"/>
                <a:gd name="T8" fmla="*/ 96 w 126"/>
                <a:gd name="T9" fmla="*/ 125 h 149"/>
                <a:gd name="T10" fmla="*/ 96 w 126"/>
                <a:gd name="T11" fmla="*/ 119 h 149"/>
                <a:gd name="T12" fmla="*/ 102 w 126"/>
                <a:gd name="T13" fmla="*/ 101 h 149"/>
                <a:gd name="T14" fmla="*/ 108 w 126"/>
                <a:gd name="T15" fmla="*/ 66 h 149"/>
                <a:gd name="T16" fmla="*/ 114 w 126"/>
                <a:gd name="T17" fmla="*/ 24 h 149"/>
                <a:gd name="T18" fmla="*/ 120 w 126"/>
                <a:gd name="T19" fmla="*/ 12 h 149"/>
                <a:gd name="T20" fmla="*/ 120 w 126"/>
                <a:gd name="T21" fmla="*/ 6 h 149"/>
                <a:gd name="T22" fmla="*/ 120 w 126"/>
                <a:gd name="T23" fmla="*/ 0 h 149"/>
                <a:gd name="T24" fmla="*/ 102 w 126"/>
                <a:gd name="T25" fmla="*/ 6 h 149"/>
                <a:gd name="T26" fmla="*/ 102 w 126"/>
                <a:gd name="T27" fmla="*/ 6 h 149"/>
                <a:gd name="T28" fmla="*/ 96 w 126"/>
                <a:gd name="T29" fmla="*/ 18 h 149"/>
                <a:gd name="T30" fmla="*/ 96 w 126"/>
                <a:gd name="T31" fmla="*/ 18 h 149"/>
                <a:gd name="T32" fmla="*/ 90 w 126"/>
                <a:gd name="T33" fmla="*/ 6 h 149"/>
                <a:gd name="T34" fmla="*/ 78 w 126"/>
                <a:gd name="T35" fmla="*/ 0 h 149"/>
                <a:gd name="T36" fmla="*/ 66 w 126"/>
                <a:gd name="T37" fmla="*/ 6 h 149"/>
                <a:gd name="T38" fmla="*/ 48 w 126"/>
                <a:gd name="T39" fmla="*/ 12 h 149"/>
                <a:gd name="T40" fmla="*/ 24 w 126"/>
                <a:gd name="T41" fmla="*/ 36 h 149"/>
                <a:gd name="T42" fmla="*/ 6 w 126"/>
                <a:gd name="T43" fmla="*/ 72 h 149"/>
                <a:gd name="T44" fmla="*/ 0 w 126"/>
                <a:gd name="T45" fmla="*/ 107 h 149"/>
                <a:gd name="T46" fmla="*/ 0 w 126"/>
                <a:gd name="T47" fmla="*/ 119 h 149"/>
                <a:gd name="T48" fmla="*/ 6 w 126"/>
                <a:gd name="T49" fmla="*/ 131 h 149"/>
                <a:gd name="T50" fmla="*/ 12 w 126"/>
                <a:gd name="T51" fmla="*/ 143 h 149"/>
                <a:gd name="T52" fmla="*/ 24 w 126"/>
                <a:gd name="T53" fmla="*/ 149 h 149"/>
                <a:gd name="T54" fmla="*/ 36 w 126"/>
                <a:gd name="T55" fmla="*/ 149 h 149"/>
                <a:gd name="T56" fmla="*/ 54 w 126"/>
                <a:gd name="T57" fmla="*/ 137 h 149"/>
                <a:gd name="T58" fmla="*/ 66 w 126"/>
                <a:gd name="T59" fmla="*/ 125 h 149"/>
                <a:gd name="T60" fmla="*/ 78 w 126"/>
                <a:gd name="T61" fmla="*/ 101 h 149"/>
                <a:gd name="T62" fmla="*/ 78 w 126"/>
                <a:gd name="T63" fmla="*/ 101 h 149"/>
                <a:gd name="T64" fmla="*/ 78 w 126"/>
                <a:gd name="T65" fmla="*/ 119 h 149"/>
                <a:gd name="T66" fmla="*/ 72 w 126"/>
                <a:gd name="T67" fmla="*/ 131 h 149"/>
                <a:gd name="T68" fmla="*/ 72 w 126"/>
                <a:gd name="T69" fmla="*/ 143 h 149"/>
                <a:gd name="T70" fmla="*/ 84 w 126"/>
                <a:gd name="T71" fmla="*/ 149 h 149"/>
                <a:gd name="T72" fmla="*/ 102 w 126"/>
                <a:gd name="T73" fmla="*/ 143 h 149"/>
                <a:gd name="T74" fmla="*/ 126 w 126"/>
                <a:gd name="T75" fmla="*/ 113 h 149"/>
                <a:gd name="T76" fmla="*/ 120 w 126"/>
                <a:gd name="T77" fmla="*/ 107 h 149"/>
                <a:gd name="T78" fmla="*/ 24 w 126"/>
                <a:gd name="T79" fmla="*/ 107 h 149"/>
                <a:gd name="T80" fmla="*/ 30 w 126"/>
                <a:gd name="T81" fmla="*/ 78 h 149"/>
                <a:gd name="T82" fmla="*/ 42 w 126"/>
                <a:gd name="T83" fmla="*/ 48 h 149"/>
                <a:gd name="T84" fmla="*/ 60 w 126"/>
                <a:gd name="T85" fmla="*/ 24 h 149"/>
                <a:gd name="T86" fmla="*/ 66 w 126"/>
                <a:gd name="T87" fmla="*/ 18 h 149"/>
                <a:gd name="T88" fmla="*/ 78 w 126"/>
                <a:gd name="T89" fmla="*/ 12 h 149"/>
                <a:gd name="T90" fmla="*/ 90 w 126"/>
                <a:gd name="T91" fmla="*/ 18 h 149"/>
                <a:gd name="T92" fmla="*/ 96 w 126"/>
                <a:gd name="T93" fmla="*/ 30 h 149"/>
                <a:gd name="T94" fmla="*/ 90 w 126"/>
                <a:gd name="T95" fmla="*/ 60 h 149"/>
                <a:gd name="T96" fmla="*/ 78 w 126"/>
                <a:gd name="T97" fmla="*/ 95 h 149"/>
                <a:gd name="T98" fmla="*/ 60 w 126"/>
                <a:gd name="T99" fmla="*/ 119 h 149"/>
                <a:gd name="T100" fmla="*/ 48 w 126"/>
                <a:gd name="T101" fmla="*/ 131 h 149"/>
                <a:gd name="T102" fmla="*/ 36 w 126"/>
                <a:gd name="T103" fmla="*/ 131 h 149"/>
                <a:gd name="T104" fmla="*/ 30 w 126"/>
                <a:gd name="T105" fmla="*/ 125 h 149"/>
                <a:gd name="T106" fmla="*/ 24 w 126"/>
                <a:gd name="T107" fmla="*/ 107 h 149"/>
                <a:gd name="T108" fmla="*/ 24 w 126"/>
                <a:gd name="T109" fmla="*/ 10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6" h="149">
                  <a:moveTo>
                    <a:pt x="120" y="107"/>
                  </a:moveTo>
                  <a:lnTo>
                    <a:pt x="108" y="125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96" y="125"/>
                  </a:lnTo>
                  <a:lnTo>
                    <a:pt x="96" y="119"/>
                  </a:lnTo>
                  <a:lnTo>
                    <a:pt x="102" y="101"/>
                  </a:lnTo>
                  <a:lnTo>
                    <a:pt x="108" y="66"/>
                  </a:lnTo>
                  <a:lnTo>
                    <a:pt x="114" y="24"/>
                  </a:lnTo>
                  <a:lnTo>
                    <a:pt x="120" y="12"/>
                  </a:lnTo>
                  <a:lnTo>
                    <a:pt x="120" y="6"/>
                  </a:lnTo>
                  <a:lnTo>
                    <a:pt x="120" y="0"/>
                  </a:lnTo>
                  <a:lnTo>
                    <a:pt x="102" y="6"/>
                  </a:lnTo>
                  <a:lnTo>
                    <a:pt x="102" y="6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66" y="6"/>
                  </a:lnTo>
                  <a:lnTo>
                    <a:pt x="48" y="12"/>
                  </a:lnTo>
                  <a:lnTo>
                    <a:pt x="24" y="36"/>
                  </a:lnTo>
                  <a:lnTo>
                    <a:pt x="6" y="72"/>
                  </a:lnTo>
                  <a:lnTo>
                    <a:pt x="0" y="107"/>
                  </a:lnTo>
                  <a:lnTo>
                    <a:pt x="0" y="119"/>
                  </a:lnTo>
                  <a:lnTo>
                    <a:pt x="6" y="131"/>
                  </a:lnTo>
                  <a:lnTo>
                    <a:pt x="12" y="143"/>
                  </a:lnTo>
                  <a:lnTo>
                    <a:pt x="24" y="149"/>
                  </a:lnTo>
                  <a:lnTo>
                    <a:pt x="36" y="149"/>
                  </a:lnTo>
                  <a:lnTo>
                    <a:pt x="54" y="137"/>
                  </a:lnTo>
                  <a:lnTo>
                    <a:pt x="66" y="125"/>
                  </a:lnTo>
                  <a:lnTo>
                    <a:pt x="78" y="101"/>
                  </a:lnTo>
                  <a:lnTo>
                    <a:pt x="78" y="101"/>
                  </a:lnTo>
                  <a:lnTo>
                    <a:pt x="78" y="119"/>
                  </a:lnTo>
                  <a:lnTo>
                    <a:pt x="72" y="131"/>
                  </a:lnTo>
                  <a:lnTo>
                    <a:pt x="72" y="143"/>
                  </a:lnTo>
                  <a:lnTo>
                    <a:pt x="84" y="149"/>
                  </a:lnTo>
                  <a:lnTo>
                    <a:pt x="102" y="143"/>
                  </a:lnTo>
                  <a:lnTo>
                    <a:pt x="126" y="113"/>
                  </a:lnTo>
                  <a:lnTo>
                    <a:pt x="120" y="107"/>
                  </a:lnTo>
                  <a:close/>
                  <a:moveTo>
                    <a:pt x="24" y="107"/>
                  </a:moveTo>
                  <a:lnTo>
                    <a:pt x="30" y="78"/>
                  </a:lnTo>
                  <a:lnTo>
                    <a:pt x="42" y="48"/>
                  </a:lnTo>
                  <a:lnTo>
                    <a:pt x="60" y="24"/>
                  </a:lnTo>
                  <a:lnTo>
                    <a:pt x="66" y="18"/>
                  </a:lnTo>
                  <a:lnTo>
                    <a:pt x="78" y="12"/>
                  </a:lnTo>
                  <a:lnTo>
                    <a:pt x="90" y="18"/>
                  </a:lnTo>
                  <a:lnTo>
                    <a:pt x="96" y="30"/>
                  </a:lnTo>
                  <a:lnTo>
                    <a:pt x="90" y="60"/>
                  </a:lnTo>
                  <a:lnTo>
                    <a:pt x="78" y="95"/>
                  </a:lnTo>
                  <a:lnTo>
                    <a:pt x="60" y="119"/>
                  </a:lnTo>
                  <a:lnTo>
                    <a:pt x="48" y="131"/>
                  </a:lnTo>
                  <a:lnTo>
                    <a:pt x="36" y="131"/>
                  </a:lnTo>
                  <a:lnTo>
                    <a:pt x="30" y="125"/>
                  </a:lnTo>
                  <a:lnTo>
                    <a:pt x="24" y="107"/>
                  </a:lnTo>
                  <a:lnTo>
                    <a:pt x="24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4" name="Freeform 28"/>
            <p:cNvSpPr>
              <a:spLocks noEditPoints="1"/>
            </p:cNvSpPr>
            <p:nvPr/>
          </p:nvSpPr>
          <p:spPr bwMode="auto">
            <a:xfrm>
              <a:off x="5373" y="3261"/>
              <a:ext cx="120" cy="221"/>
            </a:xfrm>
            <a:custGeom>
              <a:avLst/>
              <a:gdLst>
                <a:gd name="T0" fmla="*/ 96 w 120"/>
                <a:gd name="T1" fmla="*/ 120 h 221"/>
                <a:gd name="T2" fmla="*/ 90 w 120"/>
                <a:gd name="T3" fmla="*/ 150 h 221"/>
                <a:gd name="T4" fmla="*/ 78 w 120"/>
                <a:gd name="T5" fmla="*/ 180 h 221"/>
                <a:gd name="T6" fmla="*/ 60 w 120"/>
                <a:gd name="T7" fmla="*/ 203 h 221"/>
                <a:gd name="T8" fmla="*/ 48 w 120"/>
                <a:gd name="T9" fmla="*/ 215 h 221"/>
                <a:gd name="T10" fmla="*/ 36 w 120"/>
                <a:gd name="T11" fmla="*/ 215 h 221"/>
                <a:gd name="T12" fmla="*/ 24 w 120"/>
                <a:gd name="T13" fmla="*/ 215 h 221"/>
                <a:gd name="T14" fmla="*/ 18 w 120"/>
                <a:gd name="T15" fmla="*/ 209 h 221"/>
                <a:gd name="T16" fmla="*/ 18 w 120"/>
                <a:gd name="T17" fmla="*/ 203 h 221"/>
                <a:gd name="T18" fmla="*/ 24 w 120"/>
                <a:gd name="T19" fmla="*/ 174 h 221"/>
                <a:gd name="T20" fmla="*/ 36 w 120"/>
                <a:gd name="T21" fmla="*/ 138 h 221"/>
                <a:gd name="T22" fmla="*/ 54 w 120"/>
                <a:gd name="T23" fmla="*/ 108 h 221"/>
                <a:gd name="T24" fmla="*/ 66 w 120"/>
                <a:gd name="T25" fmla="*/ 102 h 221"/>
                <a:gd name="T26" fmla="*/ 78 w 120"/>
                <a:gd name="T27" fmla="*/ 96 h 221"/>
                <a:gd name="T28" fmla="*/ 90 w 120"/>
                <a:gd name="T29" fmla="*/ 96 h 221"/>
                <a:gd name="T30" fmla="*/ 96 w 120"/>
                <a:gd name="T31" fmla="*/ 102 h 221"/>
                <a:gd name="T32" fmla="*/ 96 w 120"/>
                <a:gd name="T33" fmla="*/ 120 h 221"/>
                <a:gd name="T34" fmla="*/ 96 w 120"/>
                <a:gd name="T35" fmla="*/ 120 h 221"/>
                <a:gd name="T36" fmla="*/ 24 w 120"/>
                <a:gd name="T37" fmla="*/ 12 h 221"/>
                <a:gd name="T38" fmla="*/ 36 w 120"/>
                <a:gd name="T39" fmla="*/ 12 h 221"/>
                <a:gd name="T40" fmla="*/ 36 w 120"/>
                <a:gd name="T41" fmla="*/ 24 h 221"/>
                <a:gd name="T42" fmla="*/ 36 w 120"/>
                <a:gd name="T43" fmla="*/ 30 h 221"/>
                <a:gd name="T44" fmla="*/ 36 w 120"/>
                <a:gd name="T45" fmla="*/ 42 h 221"/>
                <a:gd name="T46" fmla="*/ 0 w 120"/>
                <a:gd name="T47" fmla="*/ 203 h 221"/>
                <a:gd name="T48" fmla="*/ 0 w 120"/>
                <a:gd name="T49" fmla="*/ 203 h 221"/>
                <a:gd name="T50" fmla="*/ 6 w 120"/>
                <a:gd name="T51" fmla="*/ 209 h 221"/>
                <a:gd name="T52" fmla="*/ 12 w 120"/>
                <a:gd name="T53" fmla="*/ 215 h 221"/>
                <a:gd name="T54" fmla="*/ 30 w 120"/>
                <a:gd name="T55" fmla="*/ 221 h 221"/>
                <a:gd name="T56" fmla="*/ 60 w 120"/>
                <a:gd name="T57" fmla="*/ 209 h 221"/>
                <a:gd name="T58" fmla="*/ 90 w 120"/>
                <a:gd name="T59" fmla="*/ 186 h 221"/>
                <a:gd name="T60" fmla="*/ 114 w 120"/>
                <a:gd name="T61" fmla="*/ 156 h 221"/>
                <a:gd name="T62" fmla="*/ 120 w 120"/>
                <a:gd name="T63" fmla="*/ 114 h 221"/>
                <a:gd name="T64" fmla="*/ 114 w 120"/>
                <a:gd name="T65" fmla="*/ 90 h 221"/>
                <a:gd name="T66" fmla="*/ 90 w 120"/>
                <a:gd name="T67" fmla="*/ 78 h 221"/>
                <a:gd name="T68" fmla="*/ 72 w 120"/>
                <a:gd name="T69" fmla="*/ 84 h 221"/>
                <a:gd name="T70" fmla="*/ 60 w 120"/>
                <a:gd name="T71" fmla="*/ 96 h 221"/>
                <a:gd name="T72" fmla="*/ 36 w 120"/>
                <a:gd name="T73" fmla="*/ 126 h 221"/>
                <a:gd name="T74" fmla="*/ 36 w 120"/>
                <a:gd name="T75" fmla="*/ 126 h 221"/>
                <a:gd name="T76" fmla="*/ 48 w 120"/>
                <a:gd name="T77" fmla="*/ 96 h 221"/>
                <a:gd name="T78" fmla="*/ 54 w 120"/>
                <a:gd name="T79" fmla="*/ 60 h 221"/>
                <a:gd name="T80" fmla="*/ 60 w 120"/>
                <a:gd name="T81" fmla="*/ 30 h 221"/>
                <a:gd name="T82" fmla="*/ 66 w 120"/>
                <a:gd name="T83" fmla="*/ 0 h 221"/>
                <a:gd name="T84" fmla="*/ 60 w 120"/>
                <a:gd name="T85" fmla="*/ 0 h 221"/>
                <a:gd name="T86" fmla="*/ 42 w 120"/>
                <a:gd name="T87" fmla="*/ 6 h 221"/>
                <a:gd name="T88" fmla="*/ 24 w 120"/>
                <a:gd name="T89" fmla="*/ 6 h 221"/>
                <a:gd name="T90" fmla="*/ 24 w 120"/>
                <a:gd name="T91" fmla="*/ 1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" h="221">
                  <a:moveTo>
                    <a:pt x="96" y="120"/>
                  </a:moveTo>
                  <a:lnTo>
                    <a:pt x="90" y="150"/>
                  </a:lnTo>
                  <a:lnTo>
                    <a:pt x="78" y="180"/>
                  </a:lnTo>
                  <a:lnTo>
                    <a:pt x="60" y="203"/>
                  </a:lnTo>
                  <a:lnTo>
                    <a:pt x="48" y="215"/>
                  </a:lnTo>
                  <a:lnTo>
                    <a:pt x="36" y="215"/>
                  </a:lnTo>
                  <a:lnTo>
                    <a:pt x="24" y="215"/>
                  </a:lnTo>
                  <a:lnTo>
                    <a:pt x="18" y="209"/>
                  </a:lnTo>
                  <a:lnTo>
                    <a:pt x="18" y="203"/>
                  </a:lnTo>
                  <a:lnTo>
                    <a:pt x="24" y="174"/>
                  </a:lnTo>
                  <a:lnTo>
                    <a:pt x="36" y="138"/>
                  </a:lnTo>
                  <a:lnTo>
                    <a:pt x="54" y="108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20"/>
                  </a:lnTo>
                  <a:lnTo>
                    <a:pt x="96" y="120"/>
                  </a:lnTo>
                  <a:close/>
                  <a:moveTo>
                    <a:pt x="24" y="12"/>
                  </a:moveTo>
                  <a:lnTo>
                    <a:pt x="36" y="12"/>
                  </a:lnTo>
                  <a:lnTo>
                    <a:pt x="36" y="24"/>
                  </a:lnTo>
                  <a:lnTo>
                    <a:pt x="36" y="30"/>
                  </a:lnTo>
                  <a:lnTo>
                    <a:pt x="36" y="42"/>
                  </a:lnTo>
                  <a:lnTo>
                    <a:pt x="0" y="203"/>
                  </a:lnTo>
                  <a:lnTo>
                    <a:pt x="0" y="203"/>
                  </a:lnTo>
                  <a:lnTo>
                    <a:pt x="6" y="209"/>
                  </a:lnTo>
                  <a:lnTo>
                    <a:pt x="12" y="215"/>
                  </a:lnTo>
                  <a:lnTo>
                    <a:pt x="30" y="221"/>
                  </a:lnTo>
                  <a:lnTo>
                    <a:pt x="60" y="209"/>
                  </a:lnTo>
                  <a:lnTo>
                    <a:pt x="90" y="186"/>
                  </a:lnTo>
                  <a:lnTo>
                    <a:pt x="114" y="156"/>
                  </a:lnTo>
                  <a:lnTo>
                    <a:pt x="120" y="114"/>
                  </a:lnTo>
                  <a:lnTo>
                    <a:pt x="114" y="90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60" y="96"/>
                  </a:lnTo>
                  <a:lnTo>
                    <a:pt x="36" y="126"/>
                  </a:lnTo>
                  <a:lnTo>
                    <a:pt x="36" y="126"/>
                  </a:lnTo>
                  <a:lnTo>
                    <a:pt x="48" y="96"/>
                  </a:lnTo>
                  <a:lnTo>
                    <a:pt x="54" y="60"/>
                  </a:lnTo>
                  <a:lnTo>
                    <a:pt x="60" y="3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24" y="6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5" name="Freeform 29"/>
            <p:cNvSpPr>
              <a:spLocks/>
            </p:cNvSpPr>
            <p:nvPr/>
          </p:nvSpPr>
          <p:spPr bwMode="auto">
            <a:xfrm>
              <a:off x="2856" y="2324"/>
              <a:ext cx="185" cy="221"/>
            </a:xfrm>
            <a:custGeom>
              <a:avLst/>
              <a:gdLst>
                <a:gd name="T0" fmla="*/ 185 w 185"/>
                <a:gd name="T1" fmla="*/ 0 h 221"/>
                <a:gd name="T2" fmla="*/ 125 w 185"/>
                <a:gd name="T3" fmla="*/ 0 h 221"/>
                <a:gd name="T4" fmla="*/ 125 w 185"/>
                <a:gd name="T5" fmla="*/ 6 h 221"/>
                <a:gd name="T6" fmla="*/ 143 w 185"/>
                <a:gd name="T7" fmla="*/ 6 h 221"/>
                <a:gd name="T8" fmla="*/ 149 w 185"/>
                <a:gd name="T9" fmla="*/ 18 h 221"/>
                <a:gd name="T10" fmla="*/ 149 w 185"/>
                <a:gd name="T11" fmla="*/ 30 h 221"/>
                <a:gd name="T12" fmla="*/ 143 w 185"/>
                <a:gd name="T13" fmla="*/ 42 h 221"/>
                <a:gd name="T14" fmla="*/ 107 w 185"/>
                <a:gd name="T15" fmla="*/ 149 h 221"/>
                <a:gd name="T16" fmla="*/ 71 w 185"/>
                <a:gd name="T17" fmla="*/ 48 h 221"/>
                <a:gd name="T18" fmla="*/ 71 w 185"/>
                <a:gd name="T19" fmla="*/ 30 h 221"/>
                <a:gd name="T20" fmla="*/ 65 w 185"/>
                <a:gd name="T21" fmla="*/ 18 h 221"/>
                <a:gd name="T22" fmla="*/ 71 w 185"/>
                <a:gd name="T23" fmla="*/ 6 h 221"/>
                <a:gd name="T24" fmla="*/ 89 w 185"/>
                <a:gd name="T25" fmla="*/ 6 h 221"/>
                <a:gd name="T26" fmla="*/ 89 w 185"/>
                <a:gd name="T27" fmla="*/ 0 h 221"/>
                <a:gd name="T28" fmla="*/ 0 w 185"/>
                <a:gd name="T29" fmla="*/ 0 h 221"/>
                <a:gd name="T30" fmla="*/ 0 w 185"/>
                <a:gd name="T31" fmla="*/ 6 h 221"/>
                <a:gd name="T32" fmla="*/ 12 w 185"/>
                <a:gd name="T33" fmla="*/ 12 h 221"/>
                <a:gd name="T34" fmla="*/ 18 w 185"/>
                <a:gd name="T35" fmla="*/ 18 h 221"/>
                <a:gd name="T36" fmla="*/ 24 w 185"/>
                <a:gd name="T37" fmla="*/ 30 h 221"/>
                <a:gd name="T38" fmla="*/ 89 w 185"/>
                <a:gd name="T39" fmla="*/ 221 h 221"/>
                <a:gd name="T40" fmla="*/ 95 w 185"/>
                <a:gd name="T41" fmla="*/ 221 h 221"/>
                <a:gd name="T42" fmla="*/ 161 w 185"/>
                <a:gd name="T43" fmla="*/ 30 h 221"/>
                <a:gd name="T44" fmla="*/ 167 w 185"/>
                <a:gd name="T45" fmla="*/ 12 h 221"/>
                <a:gd name="T46" fmla="*/ 173 w 185"/>
                <a:gd name="T47" fmla="*/ 6 h 221"/>
                <a:gd name="T48" fmla="*/ 185 w 185"/>
                <a:gd name="T49" fmla="*/ 6 h 221"/>
                <a:gd name="T50" fmla="*/ 185 w 185"/>
                <a:gd name="T5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5" h="221">
                  <a:moveTo>
                    <a:pt x="185" y="0"/>
                  </a:moveTo>
                  <a:lnTo>
                    <a:pt x="125" y="0"/>
                  </a:lnTo>
                  <a:lnTo>
                    <a:pt x="125" y="6"/>
                  </a:lnTo>
                  <a:lnTo>
                    <a:pt x="143" y="6"/>
                  </a:lnTo>
                  <a:lnTo>
                    <a:pt x="149" y="18"/>
                  </a:lnTo>
                  <a:lnTo>
                    <a:pt x="149" y="30"/>
                  </a:lnTo>
                  <a:lnTo>
                    <a:pt x="143" y="42"/>
                  </a:lnTo>
                  <a:lnTo>
                    <a:pt x="107" y="149"/>
                  </a:lnTo>
                  <a:lnTo>
                    <a:pt x="71" y="48"/>
                  </a:lnTo>
                  <a:lnTo>
                    <a:pt x="71" y="30"/>
                  </a:lnTo>
                  <a:lnTo>
                    <a:pt x="65" y="18"/>
                  </a:lnTo>
                  <a:lnTo>
                    <a:pt x="71" y="6"/>
                  </a:lnTo>
                  <a:lnTo>
                    <a:pt x="89" y="6"/>
                  </a:lnTo>
                  <a:lnTo>
                    <a:pt x="89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24" y="30"/>
                  </a:lnTo>
                  <a:lnTo>
                    <a:pt x="89" y="221"/>
                  </a:lnTo>
                  <a:lnTo>
                    <a:pt x="95" y="221"/>
                  </a:lnTo>
                  <a:lnTo>
                    <a:pt x="161" y="30"/>
                  </a:lnTo>
                  <a:lnTo>
                    <a:pt x="167" y="12"/>
                  </a:lnTo>
                  <a:lnTo>
                    <a:pt x="173" y="6"/>
                  </a:lnTo>
                  <a:lnTo>
                    <a:pt x="185" y="6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6" name="Freeform 30"/>
            <p:cNvSpPr>
              <a:spLocks/>
            </p:cNvSpPr>
            <p:nvPr/>
          </p:nvSpPr>
          <p:spPr bwMode="auto">
            <a:xfrm>
              <a:off x="3047" y="2461"/>
              <a:ext cx="120" cy="155"/>
            </a:xfrm>
            <a:custGeom>
              <a:avLst/>
              <a:gdLst>
                <a:gd name="T0" fmla="*/ 90 w 120"/>
                <a:gd name="T1" fmla="*/ 155 h 155"/>
                <a:gd name="T2" fmla="*/ 78 w 120"/>
                <a:gd name="T3" fmla="*/ 149 h 155"/>
                <a:gd name="T4" fmla="*/ 72 w 120"/>
                <a:gd name="T5" fmla="*/ 149 h 155"/>
                <a:gd name="T6" fmla="*/ 72 w 120"/>
                <a:gd name="T7" fmla="*/ 143 h 155"/>
                <a:gd name="T8" fmla="*/ 72 w 120"/>
                <a:gd name="T9" fmla="*/ 131 h 155"/>
                <a:gd name="T10" fmla="*/ 72 w 120"/>
                <a:gd name="T11" fmla="*/ 6 h 155"/>
                <a:gd name="T12" fmla="*/ 84 w 120"/>
                <a:gd name="T13" fmla="*/ 6 h 155"/>
                <a:gd name="T14" fmla="*/ 102 w 120"/>
                <a:gd name="T15" fmla="*/ 6 h 155"/>
                <a:gd name="T16" fmla="*/ 108 w 120"/>
                <a:gd name="T17" fmla="*/ 12 h 155"/>
                <a:gd name="T18" fmla="*/ 114 w 120"/>
                <a:gd name="T19" fmla="*/ 24 h 155"/>
                <a:gd name="T20" fmla="*/ 114 w 120"/>
                <a:gd name="T21" fmla="*/ 36 h 155"/>
                <a:gd name="T22" fmla="*/ 120 w 120"/>
                <a:gd name="T23" fmla="*/ 36 h 155"/>
                <a:gd name="T24" fmla="*/ 120 w 120"/>
                <a:gd name="T25" fmla="*/ 0 h 155"/>
                <a:gd name="T26" fmla="*/ 6 w 120"/>
                <a:gd name="T27" fmla="*/ 0 h 155"/>
                <a:gd name="T28" fmla="*/ 0 w 120"/>
                <a:gd name="T29" fmla="*/ 36 h 155"/>
                <a:gd name="T30" fmla="*/ 6 w 120"/>
                <a:gd name="T31" fmla="*/ 36 h 155"/>
                <a:gd name="T32" fmla="*/ 12 w 120"/>
                <a:gd name="T33" fmla="*/ 24 h 155"/>
                <a:gd name="T34" fmla="*/ 18 w 120"/>
                <a:gd name="T35" fmla="*/ 12 h 155"/>
                <a:gd name="T36" fmla="*/ 30 w 120"/>
                <a:gd name="T37" fmla="*/ 6 h 155"/>
                <a:gd name="T38" fmla="*/ 42 w 120"/>
                <a:gd name="T39" fmla="*/ 6 h 155"/>
                <a:gd name="T40" fmla="*/ 54 w 120"/>
                <a:gd name="T41" fmla="*/ 6 h 155"/>
                <a:gd name="T42" fmla="*/ 54 w 120"/>
                <a:gd name="T43" fmla="*/ 126 h 155"/>
                <a:gd name="T44" fmla="*/ 48 w 120"/>
                <a:gd name="T45" fmla="*/ 143 h 155"/>
                <a:gd name="T46" fmla="*/ 30 w 120"/>
                <a:gd name="T47" fmla="*/ 155 h 155"/>
                <a:gd name="T48" fmla="*/ 30 w 120"/>
                <a:gd name="T49" fmla="*/ 155 h 155"/>
                <a:gd name="T50" fmla="*/ 90 w 120"/>
                <a:gd name="T51" fmla="*/ 155 h 155"/>
                <a:gd name="T52" fmla="*/ 90 w 120"/>
                <a:gd name="T5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0" h="155">
                  <a:moveTo>
                    <a:pt x="90" y="155"/>
                  </a:moveTo>
                  <a:lnTo>
                    <a:pt x="78" y="149"/>
                  </a:lnTo>
                  <a:lnTo>
                    <a:pt x="72" y="149"/>
                  </a:lnTo>
                  <a:lnTo>
                    <a:pt x="72" y="143"/>
                  </a:lnTo>
                  <a:lnTo>
                    <a:pt x="72" y="131"/>
                  </a:lnTo>
                  <a:lnTo>
                    <a:pt x="72" y="6"/>
                  </a:lnTo>
                  <a:lnTo>
                    <a:pt x="84" y="6"/>
                  </a:lnTo>
                  <a:lnTo>
                    <a:pt x="102" y="6"/>
                  </a:lnTo>
                  <a:lnTo>
                    <a:pt x="108" y="12"/>
                  </a:lnTo>
                  <a:lnTo>
                    <a:pt x="114" y="24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20" y="0"/>
                  </a:lnTo>
                  <a:lnTo>
                    <a:pt x="6" y="0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24"/>
                  </a:lnTo>
                  <a:lnTo>
                    <a:pt x="18" y="12"/>
                  </a:lnTo>
                  <a:lnTo>
                    <a:pt x="30" y="6"/>
                  </a:lnTo>
                  <a:lnTo>
                    <a:pt x="42" y="6"/>
                  </a:lnTo>
                  <a:lnTo>
                    <a:pt x="54" y="6"/>
                  </a:lnTo>
                  <a:lnTo>
                    <a:pt x="54" y="126"/>
                  </a:lnTo>
                  <a:lnTo>
                    <a:pt x="48" y="143"/>
                  </a:lnTo>
                  <a:lnTo>
                    <a:pt x="30" y="155"/>
                  </a:lnTo>
                  <a:lnTo>
                    <a:pt x="30" y="155"/>
                  </a:lnTo>
                  <a:lnTo>
                    <a:pt x="90" y="155"/>
                  </a:lnTo>
                  <a:lnTo>
                    <a:pt x="9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7" name="Freeform 31"/>
            <p:cNvSpPr>
              <a:spLocks/>
            </p:cNvSpPr>
            <p:nvPr/>
          </p:nvSpPr>
          <p:spPr bwMode="auto">
            <a:xfrm>
              <a:off x="3173" y="2455"/>
              <a:ext cx="95" cy="161"/>
            </a:xfrm>
            <a:custGeom>
              <a:avLst/>
              <a:gdLst>
                <a:gd name="T0" fmla="*/ 95 w 95"/>
                <a:gd name="T1" fmla="*/ 161 h 161"/>
                <a:gd name="T2" fmla="*/ 89 w 95"/>
                <a:gd name="T3" fmla="*/ 155 h 161"/>
                <a:gd name="T4" fmla="*/ 83 w 95"/>
                <a:gd name="T5" fmla="*/ 149 h 161"/>
                <a:gd name="T6" fmla="*/ 83 w 95"/>
                <a:gd name="T7" fmla="*/ 137 h 161"/>
                <a:gd name="T8" fmla="*/ 83 w 95"/>
                <a:gd name="T9" fmla="*/ 90 h 161"/>
                <a:gd name="T10" fmla="*/ 83 w 95"/>
                <a:gd name="T11" fmla="*/ 84 h 161"/>
                <a:gd name="T12" fmla="*/ 83 w 95"/>
                <a:gd name="T13" fmla="*/ 72 h 161"/>
                <a:gd name="T14" fmla="*/ 71 w 95"/>
                <a:gd name="T15" fmla="*/ 60 h 161"/>
                <a:gd name="T16" fmla="*/ 59 w 95"/>
                <a:gd name="T17" fmla="*/ 54 h 161"/>
                <a:gd name="T18" fmla="*/ 41 w 95"/>
                <a:gd name="T19" fmla="*/ 60 h 161"/>
                <a:gd name="T20" fmla="*/ 29 w 95"/>
                <a:gd name="T21" fmla="*/ 72 h 161"/>
                <a:gd name="T22" fmla="*/ 29 w 95"/>
                <a:gd name="T23" fmla="*/ 72 h 161"/>
                <a:gd name="T24" fmla="*/ 29 w 95"/>
                <a:gd name="T25" fmla="*/ 0 h 161"/>
                <a:gd name="T26" fmla="*/ 29 w 95"/>
                <a:gd name="T27" fmla="*/ 0 h 161"/>
                <a:gd name="T28" fmla="*/ 17 w 95"/>
                <a:gd name="T29" fmla="*/ 6 h 161"/>
                <a:gd name="T30" fmla="*/ 0 w 95"/>
                <a:gd name="T31" fmla="*/ 12 h 161"/>
                <a:gd name="T32" fmla="*/ 0 w 95"/>
                <a:gd name="T33" fmla="*/ 12 h 161"/>
                <a:gd name="T34" fmla="*/ 6 w 95"/>
                <a:gd name="T35" fmla="*/ 12 h 161"/>
                <a:gd name="T36" fmla="*/ 6 w 95"/>
                <a:gd name="T37" fmla="*/ 12 h 161"/>
                <a:gd name="T38" fmla="*/ 12 w 95"/>
                <a:gd name="T39" fmla="*/ 18 h 161"/>
                <a:gd name="T40" fmla="*/ 12 w 95"/>
                <a:gd name="T41" fmla="*/ 24 h 161"/>
                <a:gd name="T42" fmla="*/ 12 w 95"/>
                <a:gd name="T43" fmla="*/ 137 h 161"/>
                <a:gd name="T44" fmla="*/ 12 w 95"/>
                <a:gd name="T45" fmla="*/ 149 h 161"/>
                <a:gd name="T46" fmla="*/ 12 w 95"/>
                <a:gd name="T47" fmla="*/ 155 h 161"/>
                <a:gd name="T48" fmla="*/ 0 w 95"/>
                <a:gd name="T49" fmla="*/ 161 h 161"/>
                <a:gd name="T50" fmla="*/ 0 w 95"/>
                <a:gd name="T51" fmla="*/ 161 h 161"/>
                <a:gd name="T52" fmla="*/ 41 w 95"/>
                <a:gd name="T53" fmla="*/ 161 h 161"/>
                <a:gd name="T54" fmla="*/ 41 w 95"/>
                <a:gd name="T55" fmla="*/ 161 h 161"/>
                <a:gd name="T56" fmla="*/ 35 w 95"/>
                <a:gd name="T57" fmla="*/ 155 h 161"/>
                <a:gd name="T58" fmla="*/ 29 w 95"/>
                <a:gd name="T59" fmla="*/ 149 h 161"/>
                <a:gd name="T60" fmla="*/ 29 w 95"/>
                <a:gd name="T61" fmla="*/ 137 h 161"/>
                <a:gd name="T62" fmla="*/ 29 w 95"/>
                <a:gd name="T63" fmla="*/ 78 h 161"/>
                <a:gd name="T64" fmla="*/ 41 w 95"/>
                <a:gd name="T65" fmla="*/ 72 h 161"/>
                <a:gd name="T66" fmla="*/ 53 w 95"/>
                <a:gd name="T67" fmla="*/ 66 h 161"/>
                <a:gd name="T68" fmla="*/ 65 w 95"/>
                <a:gd name="T69" fmla="*/ 72 h 161"/>
                <a:gd name="T70" fmla="*/ 71 w 95"/>
                <a:gd name="T71" fmla="*/ 90 h 161"/>
                <a:gd name="T72" fmla="*/ 71 w 95"/>
                <a:gd name="T73" fmla="*/ 137 h 161"/>
                <a:gd name="T74" fmla="*/ 71 w 95"/>
                <a:gd name="T75" fmla="*/ 149 h 161"/>
                <a:gd name="T76" fmla="*/ 65 w 95"/>
                <a:gd name="T77" fmla="*/ 155 h 161"/>
                <a:gd name="T78" fmla="*/ 53 w 95"/>
                <a:gd name="T79" fmla="*/ 161 h 161"/>
                <a:gd name="T80" fmla="*/ 53 w 95"/>
                <a:gd name="T81" fmla="*/ 161 h 161"/>
                <a:gd name="T82" fmla="*/ 95 w 95"/>
                <a:gd name="T83" fmla="*/ 161 h 161"/>
                <a:gd name="T84" fmla="*/ 95 w 95"/>
                <a:gd name="T85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5" h="161">
                  <a:moveTo>
                    <a:pt x="95" y="161"/>
                  </a:moveTo>
                  <a:lnTo>
                    <a:pt x="89" y="155"/>
                  </a:lnTo>
                  <a:lnTo>
                    <a:pt x="83" y="149"/>
                  </a:lnTo>
                  <a:lnTo>
                    <a:pt x="83" y="137"/>
                  </a:lnTo>
                  <a:lnTo>
                    <a:pt x="83" y="90"/>
                  </a:lnTo>
                  <a:lnTo>
                    <a:pt x="83" y="84"/>
                  </a:lnTo>
                  <a:lnTo>
                    <a:pt x="83" y="72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1" y="60"/>
                  </a:lnTo>
                  <a:lnTo>
                    <a:pt x="29" y="72"/>
                  </a:lnTo>
                  <a:lnTo>
                    <a:pt x="29" y="7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17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12" y="18"/>
                  </a:lnTo>
                  <a:lnTo>
                    <a:pt x="12" y="24"/>
                  </a:lnTo>
                  <a:lnTo>
                    <a:pt x="12" y="137"/>
                  </a:lnTo>
                  <a:lnTo>
                    <a:pt x="12" y="149"/>
                  </a:lnTo>
                  <a:lnTo>
                    <a:pt x="12" y="155"/>
                  </a:lnTo>
                  <a:lnTo>
                    <a:pt x="0" y="161"/>
                  </a:lnTo>
                  <a:lnTo>
                    <a:pt x="0" y="161"/>
                  </a:lnTo>
                  <a:lnTo>
                    <a:pt x="41" y="161"/>
                  </a:lnTo>
                  <a:lnTo>
                    <a:pt x="41" y="161"/>
                  </a:lnTo>
                  <a:lnTo>
                    <a:pt x="35" y="155"/>
                  </a:lnTo>
                  <a:lnTo>
                    <a:pt x="29" y="149"/>
                  </a:lnTo>
                  <a:lnTo>
                    <a:pt x="29" y="137"/>
                  </a:lnTo>
                  <a:lnTo>
                    <a:pt x="29" y="78"/>
                  </a:lnTo>
                  <a:lnTo>
                    <a:pt x="41" y="72"/>
                  </a:lnTo>
                  <a:lnTo>
                    <a:pt x="53" y="66"/>
                  </a:lnTo>
                  <a:lnTo>
                    <a:pt x="65" y="72"/>
                  </a:lnTo>
                  <a:lnTo>
                    <a:pt x="71" y="90"/>
                  </a:lnTo>
                  <a:lnTo>
                    <a:pt x="71" y="137"/>
                  </a:lnTo>
                  <a:lnTo>
                    <a:pt x="71" y="149"/>
                  </a:lnTo>
                  <a:lnTo>
                    <a:pt x="65" y="155"/>
                  </a:lnTo>
                  <a:lnTo>
                    <a:pt x="53" y="161"/>
                  </a:lnTo>
                  <a:lnTo>
                    <a:pt x="53" y="161"/>
                  </a:lnTo>
                  <a:lnTo>
                    <a:pt x="95" y="161"/>
                  </a:lnTo>
                  <a:lnTo>
                    <a:pt x="95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8" name="Freeform 32"/>
            <p:cNvSpPr>
              <a:spLocks/>
            </p:cNvSpPr>
            <p:nvPr/>
          </p:nvSpPr>
          <p:spPr bwMode="auto">
            <a:xfrm>
              <a:off x="427" y="2073"/>
              <a:ext cx="162" cy="209"/>
            </a:xfrm>
            <a:custGeom>
              <a:avLst/>
              <a:gdLst>
                <a:gd name="T0" fmla="*/ 78 w 162"/>
                <a:gd name="T1" fmla="*/ 0 h 209"/>
                <a:gd name="T2" fmla="*/ 0 w 162"/>
                <a:gd name="T3" fmla="*/ 0 h 209"/>
                <a:gd name="T4" fmla="*/ 0 w 162"/>
                <a:gd name="T5" fmla="*/ 6 h 209"/>
                <a:gd name="T6" fmla="*/ 18 w 162"/>
                <a:gd name="T7" fmla="*/ 12 h 209"/>
                <a:gd name="T8" fmla="*/ 24 w 162"/>
                <a:gd name="T9" fmla="*/ 18 h 209"/>
                <a:gd name="T10" fmla="*/ 24 w 162"/>
                <a:gd name="T11" fmla="*/ 36 h 209"/>
                <a:gd name="T12" fmla="*/ 24 w 162"/>
                <a:gd name="T13" fmla="*/ 179 h 209"/>
                <a:gd name="T14" fmla="*/ 24 w 162"/>
                <a:gd name="T15" fmla="*/ 191 h 209"/>
                <a:gd name="T16" fmla="*/ 18 w 162"/>
                <a:gd name="T17" fmla="*/ 203 h 209"/>
                <a:gd name="T18" fmla="*/ 0 w 162"/>
                <a:gd name="T19" fmla="*/ 203 h 209"/>
                <a:gd name="T20" fmla="*/ 0 w 162"/>
                <a:gd name="T21" fmla="*/ 209 h 209"/>
                <a:gd name="T22" fmla="*/ 150 w 162"/>
                <a:gd name="T23" fmla="*/ 209 h 209"/>
                <a:gd name="T24" fmla="*/ 162 w 162"/>
                <a:gd name="T25" fmla="*/ 155 h 209"/>
                <a:gd name="T26" fmla="*/ 156 w 162"/>
                <a:gd name="T27" fmla="*/ 155 h 209"/>
                <a:gd name="T28" fmla="*/ 144 w 162"/>
                <a:gd name="T29" fmla="*/ 179 h 209"/>
                <a:gd name="T30" fmla="*/ 126 w 162"/>
                <a:gd name="T31" fmla="*/ 191 h 209"/>
                <a:gd name="T32" fmla="*/ 108 w 162"/>
                <a:gd name="T33" fmla="*/ 197 h 209"/>
                <a:gd name="T34" fmla="*/ 78 w 162"/>
                <a:gd name="T35" fmla="*/ 197 h 209"/>
                <a:gd name="T36" fmla="*/ 60 w 162"/>
                <a:gd name="T37" fmla="*/ 197 h 209"/>
                <a:gd name="T38" fmla="*/ 54 w 162"/>
                <a:gd name="T39" fmla="*/ 185 h 209"/>
                <a:gd name="T40" fmla="*/ 54 w 162"/>
                <a:gd name="T41" fmla="*/ 36 h 209"/>
                <a:gd name="T42" fmla="*/ 54 w 162"/>
                <a:gd name="T43" fmla="*/ 18 h 209"/>
                <a:gd name="T44" fmla="*/ 60 w 162"/>
                <a:gd name="T45" fmla="*/ 12 h 209"/>
                <a:gd name="T46" fmla="*/ 78 w 162"/>
                <a:gd name="T47" fmla="*/ 6 h 209"/>
                <a:gd name="T48" fmla="*/ 78 w 162"/>
                <a:gd name="T4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" h="209">
                  <a:moveTo>
                    <a:pt x="7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8" y="12"/>
                  </a:lnTo>
                  <a:lnTo>
                    <a:pt x="24" y="18"/>
                  </a:lnTo>
                  <a:lnTo>
                    <a:pt x="24" y="36"/>
                  </a:lnTo>
                  <a:lnTo>
                    <a:pt x="24" y="179"/>
                  </a:lnTo>
                  <a:lnTo>
                    <a:pt x="24" y="191"/>
                  </a:lnTo>
                  <a:lnTo>
                    <a:pt x="18" y="203"/>
                  </a:lnTo>
                  <a:lnTo>
                    <a:pt x="0" y="203"/>
                  </a:lnTo>
                  <a:lnTo>
                    <a:pt x="0" y="209"/>
                  </a:lnTo>
                  <a:lnTo>
                    <a:pt x="150" y="209"/>
                  </a:lnTo>
                  <a:lnTo>
                    <a:pt x="162" y="155"/>
                  </a:lnTo>
                  <a:lnTo>
                    <a:pt x="156" y="155"/>
                  </a:lnTo>
                  <a:lnTo>
                    <a:pt x="144" y="179"/>
                  </a:lnTo>
                  <a:lnTo>
                    <a:pt x="126" y="191"/>
                  </a:lnTo>
                  <a:lnTo>
                    <a:pt x="108" y="197"/>
                  </a:lnTo>
                  <a:lnTo>
                    <a:pt x="78" y="197"/>
                  </a:lnTo>
                  <a:lnTo>
                    <a:pt x="60" y="197"/>
                  </a:lnTo>
                  <a:lnTo>
                    <a:pt x="54" y="185"/>
                  </a:lnTo>
                  <a:lnTo>
                    <a:pt x="54" y="36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78" y="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29" name="Freeform 33"/>
            <p:cNvSpPr>
              <a:spLocks noEditPoints="1"/>
            </p:cNvSpPr>
            <p:nvPr/>
          </p:nvSpPr>
          <p:spPr bwMode="auto">
            <a:xfrm>
              <a:off x="595" y="2067"/>
              <a:ext cx="66" cy="215"/>
            </a:xfrm>
            <a:custGeom>
              <a:avLst/>
              <a:gdLst>
                <a:gd name="T0" fmla="*/ 0 w 66"/>
                <a:gd name="T1" fmla="*/ 215 h 215"/>
                <a:gd name="T2" fmla="*/ 66 w 66"/>
                <a:gd name="T3" fmla="*/ 215 h 215"/>
                <a:gd name="T4" fmla="*/ 66 w 66"/>
                <a:gd name="T5" fmla="*/ 215 h 215"/>
                <a:gd name="T6" fmla="*/ 54 w 66"/>
                <a:gd name="T7" fmla="*/ 209 h 215"/>
                <a:gd name="T8" fmla="*/ 48 w 66"/>
                <a:gd name="T9" fmla="*/ 203 h 215"/>
                <a:gd name="T10" fmla="*/ 48 w 66"/>
                <a:gd name="T11" fmla="*/ 185 h 215"/>
                <a:gd name="T12" fmla="*/ 48 w 66"/>
                <a:gd name="T13" fmla="*/ 72 h 215"/>
                <a:gd name="T14" fmla="*/ 42 w 66"/>
                <a:gd name="T15" fmla="*/ 72 h 215"/>
                <a:gd name="T16" fmla="*/ 24 w 66"/>
                <a:gd name="T17" fmla="*/ 84 h 215"/>
                <a:gd name="T18" fmla="*/ 0 w 66"/>
                <a:gd name="T19" fmla="*/ 90 h 215"/>
                <a:gd name="T20" fmla="*/ 0 w 66"/>
                <a:gd name="T21" fmla="*/ 90 h 215"/>
                <a:gd name="T22" fmla="*/ 6 w 66"/>
                <a:gd name="T23" fmla="*/ 90 h 215"/>
                <a:gd name="T24" fmla="*/ 12 w 66"/>
                <a:gd name="T25" fmla="*/ 90 h 215"/>
                <a:gd name="T26" fmla="*/ 18 w 66"/>
                <a:gd name="T27" fmla="*/ 90 h 215"/>
                <a:gd name="T28" fmla="*/ 24 w 66"/>
                <a:gd name="T29" fmla="*/ 95 h 215"/>
                <a:gd name="T30" fmla="*/ 24 w 66"/>
                <a:gd name="T31" fmla="*/ 107 h 215"/>
                <a:gd name="T32" fmla="*/ 24 w 66"/>
                <a:gd name="T33" fmla="*/ 185 h 215"/>
                <a:gd name="T34" fmla="*/ 24 w 66"/>
                <a:gd name="T35" fmla="*/ 197 h 215"/>
                <a:gd name="T36" fmla="*/ 18 w 66"/>
                <a:gd name="T37" fmla="*/ 209 h 215"/>
                <a:gd name="T38" fmla="*/ 0 w 66"/>
                <a:gd name="T39" fmla="*/ 215 h 215"/>
                <a:gd name="T40" fmla="*/ 0 w 66"/>
                <a:gd name="T41" fmla="*/ 215 h 215"/>
                <a:gd name="T42" fmla="*/ 18 w 66"/>
                <a:gd name="T43" fmla="*/ 12 h 215"/>
                <a:gd name="T44" fmla="*/ 24 w 66"/>
                <a:gd name="T45" fmla="*/ 24 h 215"/>
                <a:gd name="T46" fmla="*/ 30 w 66"/>
                <a:gd name="T47" fmla="*/ 30 h 215"/>
                <a:gd name="T48" fmla="*/ 42 w 66"/>
                <a:gd name="T49" fmla="*/ 24 h 215"/>
                <a:gd name="T50" fmla="*/ 48 w 66"/>
                <a:gd name="T51" fmla="*/ 12 h 215"/>
                <a:gd name="T52" fmla="*/ 42 w 66"/>
                <a:gd name="T53" fmla="*/ 6 h 215"/>
                <a:gd name="T54" fmla="*/ 30 w 66"/>
                <a:gd name="T55" fmla="*/ 0 h 215"/>
                <a:gd name="T56" fmla="*/ 24 w 66"/>
                <a:gd name="T57" fmla="*/ 6 h 215"/>
                <a:gd name="T58" fmla="*/ 18 w 66"/>
                <a:gd name="T59" fmla="*/ 12 h 215"/>
                <a:gd name="T60" fmla="*/ 18 w 66"/>
                <a:gd name="T61" fmla="*/ 12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" h="215">
                  <a:moveTo>
                    <a:pt x="0" y="215"/>
                  </a:moveTo>
                  <a:lnTo>
                    <a:pt x="66" y="215"/>
                  </a:lnTo>
                  <a:lnTo>
                    <a:pt x="66" y="215"/>
                  </a:lnTo>
                  <a:lnTo>
                    <a:pt x="54" y="209"/>
                  </a:lnTo>
                  <a:lnTo>
                    <a:pt x="48" y="203"/>
                  </a:lnTo>
                  <a:lnTo>
                    <a:pt x="48" y="185"/>
                  </a:lnTo>
                  <a:lnTo>
                    <a:pt x="48" y="72"/>
                  </a:lnTo>
                  <a:lnTo>
                    <a:pt x="42" y="72"/>
                  </a:lnTo>
                  <a:lnTo>
                    <a:pt x="24" y="84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6" y="90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24" y="95"/>
                  </a:lnTo>
                  <a:lnTo>
                    <a:pt x="24" y="107"/>
                  </a:lnTo>
                  <a:lnTo>
                    <a:pt x="24" y="185"/>
                  </a:lnTo>
                  <a:lnTo>
                    <a:pt x="24" y="197"/>
                  </a:lnTo>
                  <a:lnTo>
                    <a:pt x="18" y="209"/>
                  </a:lnTo>
                  <a:lnTo>
                    <a:pt x="0" y="215"/>
                  </a:lnTo>
                  <a:lnTo>
                    <a:pt x="0" y="215"/>
                  </a:lnTo>
                  <a:close/>
                  <a:moveTo>
                    <a:pt x="18" y="12"/>
                  </a:moveTo>
                  <a:lnTo>
                    <a:pt x="24" y="24"/>
                  </a:lnTo>
                  <a:lnTo>
                    <a:pt x="30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30" name="Freeform 34"/>
            <p:cNvSpPr>
              <a:spLocks/>
            </p:cNvSpPr>
            <p:nvPr/>
          </p:nvSpPr>
          <p:spPr bwMode="auto">
            <a:xfrm>
              <a:off x="673" y="2139"/>
              <a:ext cx="125" cy="143"/>
            </a:xfrm>
            <a:custGeom>
              <a:avLst/>
              <a:gdLst>
                <a:gd name="T0" fmla="*/ 18 w 125"/>
                <a:gd name="T1" fmla="*/ 119 h 143"/>
                <a:gd name="T2" fmla="*/ 18 w 125"/>
                <a:gd name="T3" fmla="*/ 131 h 143"/>
                <a:gd name="T4" fmla="*/ 12 w 125"/>
                <a:gd name="T5" fmla="*/ 137 h 143"/>
                <a:gd name="T6" fmla="*/ 0 w 125"/>
                <a:gd name="T7" fmla="*/ 143 h 143"/>
                <a:gd name="T8" fmla="*/ 0 w 125"/>
                <a:gd name="T9" fmla="*/ 143 h 143"/>
                <a:gd name="T10" fmla="*/ 59 w 125"/>
                <a:gd name="T11" fmla="*/ 143 h 143"/>
                <a:gd name="T12" fmla="*/ 59 w 125"/>
                <a:gd name="T13" fmla="*/ 143 h 143"/>
                <a:gd name="T14" fmla="*/ 47 w 125"/>
                <a:gd name="T15" fmla="*/ 137 h 143"/>
                <a:gd name="T16" fmla="*/ 41 w 125"/>
                <a:gd name="T17" fmla="*/ 137 h 143"/>
                <a:gd name="T18" fmla="*/ 41 w 125"/>
                <a:gd name="T19" fmla="*/ 125 h 143"/>
                <a:gd name="T20" fmla="*/ 41 w 125"/>
                <a:gd name="T21" fmla="*/ 35 h 143"/>
                <a:gd name="T22" fmla="*/ 53 w 125"/>
                <a:gd name="T23" fmla="*/ 23 h 143"/>
                <a:gd name="T24" fmla="*/ 65 w 125"/>
                <a:gd name="T25" fmla="*/ 18 h 143"/>
                <a:gd name="T26" fmla="*/ 83 w 125"/>
                <a:gd name="T27" fmla="*/ 23 h 143"/>
                <a:gd name="T28" fmla="*/ 89 w 125"/>
                <a:gd name="T29" fmla="*/ 47 h 143"/>
                <a:gd name="T30" fmla="*/ 89 w 125"/>
                <a:gd name="T31" fmla="*/ 113 h 143"/>
                <a:gd name="T32" fmla="*/ 89 w 125"/>
                <a:gd name="T33" fmla="*/ 125 h 143"/>
                <a:gd name="T34" fmla="*/ 83 w 125"/>
                <a:gd name="T35" fmla="*/ 137 h 143"/>
                <a:gd name="T36" fmla="*/ 71 w 125"/>
                <a:gd name="T37" fmla="*/ 143 h 143"/>
                <a:gd name="T38" fmla="*/ 71 w 125"/>
                <a:gd name="T39" fmla="*/ 143 h 143"/>
                <a:gd name="T40" fmla="*/ 125 w 125"/>
                <a:gd name="T41" fmla="*/ 143 h 143"/>
                <a:gd name="T42" fmla="*/ 125 w 125"/>
                <a:gd name="T43" fmla="*/ 143 h 143"/>
                <a:gd name="T44" fmla="*/ 113 w 125"/>
                <a:gd name="T45" fmla="*/ 137 h 143"/>
                <a:gd name="T46" fmla="*/ 107 w 125"/>
                <a:gd name="T47" fmla="*/ 131 h 143"/>
                <a:gd name="T48" fmla="*/ 107 w 125"/>
                <a:gd name="T49" fmla="*/ 119 h 143"/>
                <a:gd name="T50" fmla="*/ 107 w 125"/>
                <a:gd name="T51" fmla="*/ 47 h 143"/>
                <a:gd name="T52" fmla="*/ 107 w 125"/>
                <a:gd name="T53" fmla="*/ 23 h 143"/>
                <a:gd name="T54" fmla="*/ 95 w 125"/>
                <a:gd name="T55" fmla="*/ 6 h 143"/>
                <a:gd name="T56" fmla="*/ 89 w 125"/>
                <a:gd name="T57" fmla="*/ 0 h 143"/>
                <a:gd name="T58" fmla="*/ 77 w 125"/>
                <a:gd name="T59" fmla="*/ 0 h 143"/>
                <a:gd name="T60" fmla="*/ 59 w 125"/>
                <a:gd name="T61" fmla="*/ 6 h 143"/>
                <a:gd name="T62" fmla="*/ 35 w 125"/>
                <a:gd name="T63" fmla="*/ 23 h 143"/>
                <a:gd name="T64" fmla="*/ 35 w 125"/>
                <a:gd name="T65" fmla="*/ 0 h 143"/>
                <a:gd name="T66" fmla="*/ 35 w 125"/>
                <a:gd name="T67" fmla="*/ 0 h 143"/>
                <a:gd name="T68" fmla="*/ 18 w 125"/>
                <a:gd name="T69" fmla="*/ 6 h 143"/>
                <a:gd name="T70" fmla="*/ 0 w 125"/>
                <a:gd name="T71" fmla="*/ 12 h 143"/>
                <a:gd name="T72" fmla="*/ 0 w 125"/>
                <a:gd name="T73" fmla="*/ 18 h 143"/>
                <a:gd name="T74" fmla="*/ 0 w 125"/>
                <a:gd name="T75" fmla="*/ 18 h 143"/>
                <a:gd name="T76" fmla="*/ 6 w 125"/>
                <a:gd name="T77" fmla="*/ 18 h 143"/>
                <a:gd name="T78" fmla="*/ 12 w 125"/>
                <a:gd name="T79" fmla="*/ 18 h 143"/>
                <a:gd name="T80" fmla="*/ 18 w 125"/>
                <a:gd name="T81" fmla="*/ 23 h 143"/>
                <a:gd name="T82" fmla="*/ 18 w 125"/>
                <a:gd name="T83" fmla="*/ 35 h 143"/>
                <a:gd name="T84" fmla="*/ 18 w 125"/>
                <a:gd name="T85" fmla="*/ 1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5" h="143">
                  <a:moveTo>
                    <a:pt x="18" y="119"/>
                  </a:moveTo>
                  <a:lnTo>
                    <a:pt x="18" y="131"/>
                  </a:lnTo>
                  <a:lnTo>
                    <a:pt x="12" y="13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59" y="143"/>
                  </a:lnTo>
                  <a:lnTo>
                    <a:pt x="59" y="143"/>
                  </a:lnTo>
                  <a:lnTo>
                    <a:pt x="47" y="137"/>
                  </a:lnTo>
                  <a:lnTo>
                    <a:pt x="41" y="137"/>
                  </a:lnTo>
                  <a:lnTo>
                    <a:pt x="41" y="125"/>
                  </a:lnTo>
                  <a:lnTo>
                    <a:pt x="41" y="35"/>
                  </a:lnTo>
                  <a:lnTo>
                    <a:pt x="53" y="23"/>
                  </a:lnTo>
                  <a:lnTo>
                    <a:pt x="65" y="18"/>
                  </a:lnTo>
                  <a:lnTo>
                    <a:pt x="83" y="23"/>
                  </a:lnTo>
                  <a:lnTo>
                    <a:pt x="89" y="47"/>
                  </a:lnTo>
                  <a:lnTo>
                    <a:pt x="89" y="113"/>
                  </a:lnTo>
                  <a:lnTo>
                    <a:pt x="89" y="125"/>
                  </a:lnTo>
                  <a:lnTo>
                    <a:pt x="83" y="137"/>
                  </a:lnTo>
                  <a:lnTo>
                    <a:pt x="71" y="143"/>
                  </a:lnTo>
                  <a:lnTo>
                    <a:pt x="71" y="143"/>
                  </a:lnTo>
                  <a:lnTo>
                    <a:pt x="125" y="143"/>
                  </a:lnTo>
                  <a:lnTo>
                    <a:pt x="125" y="143"/>
                  </a:lnTo>
                  <a:lnTo>
                    <a:pt x="113" y="137"/>
                  </a:lnTo>
                  <a:lnTo>
                    <a:pt x="107" y="131"/>
                  </a:lnTo>
                  <a:lnTo>
                    <a:pt x="107" y="119"/>
                  </a:lnTo>
                  <a:lnTo>
                    <a:pt x="107" y="47"/>
                  </a:lnTo>
                  <a:lnTo>
                    <a:pt x="107" y="23"/>
                  </a:lnTo>
                  <a:lnTo>
                    <a:pt x="95" y="6"/>
                  </a:lnTo>
                  <a:lnTo>
                    <a:pt x="89" y="0"/>
                  </a:lnTo>
                  <a:lnTo>
                    <a:pt x="77" y="0"/>
                  </a:lnTo>
                  <a:lnTo>
                    <a:pt x="59" y="6"/>
                  </a:lnTo>
                  <a:lnTo>
                    <a:pt x="35" y="23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8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18" y="35"/>
                  </a:lnTo>
                  <a:lnTo>
                    <a:pt x="1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31" name="Freeform 35"/>
            <p:cNvSpPr>
              <a:spLocks noEditPoints="1"/>
            </p:cNvSpPr>
            <p:nvPr/>
          </p:nvSpPr>
          <p:spPr bwMode="auto">
            <a:xfrm>
              <a:off x="810" y="2139"/>
              <a:ext cx="108" cy="149"/>
            </a:xfrm>
            <a:custGeom>
              <a:avLst/>
              <a:gdLst>
                <a:gd name="T0" fmla="*/ 102 w 108"/>
                <a:gd name="T1" fmla="*/ 95 h 149"/>
                <a:gd name="T2" fmla="*/ 90 w 108"/>
                <a:gd name="T3" fmla="*/ 113 h 149"/>
                <a:gd name="T4" fmla="*/ 78 w 108"/>
                <a:gd name="T5" fmla="*/ 125 h 149"/>
                <a:gd name="T6" fmla="*/ 60 w 108"/>
                <a:gd name="T7" fmla="*/ 125 h 149"/>
                <a:gd name="T8" fmla="*/ 48 w 108"/>
                <a:gd name="T9" fmla="*/ 125 h 149"/>
                <a:gd name="T10" fmla="*/ 36 w 108"/>
                <a:gd name="T11" fmla="*/ 113 h 149"/>
                <a:gd name="T12" fmla="*/ 24 w 108"/>
                <a:gd name="T13" fmla="*/ 89 h 149"/>
                <a:gd name="T14" fmla="*/ 18 w 108"/>
                <a:gd name="T15" fmla="*/ 53 h 149"/>
                <a:gd name="T16" fmla="*/ 102 w 108"/>
                <a:gd name="T17" fmla="*/ 53 h 149"/>
                <a:gd name="T18" fmla="*/ 96 w 108"/>
                <a:gd name="T19" fmla="*/ 29 h 149"/>
                <a:gd name="T20" fmla="*/ 90 w 108"/>
                <a:gd name="T21" fmla="*/ 12 h 149"/>
                <a:gd name="T22" fmla="*/ 72 w 108"/>
                <a:gd name="T23" fmla="*/ 0 h 149"/>
                <a:gd name="T24" fmla="*/ 54 w 108"/>
                <a:gd name="T25" fmla="*/ 0 h 149"/>
                <a:gd name="T26" fmla="*/ 36 w 108"/>
                <a:gd name="T27" fmla="*/ 6 h 149"/>
                <a:gd name="T28" fmla="*/ 18 w 108"/>
                <a:gd name="T29" fmla="*/ 18 h 149"/>
                <a:gd name="T30" fmla="*/ 6 w 108"/>
                <a:gd name="T31" fmla="*/ 41 h 149"/>
                <a:gd name="T32" fmla="*/ 0 w 108"/>
                <a:gd name="T33" fmla="*/ 77 h 149"/>
                <a:gd name="T34" fmla="*/ 6 w 108"/>
                <a:gd name="T35" fmla="*/ 107 h 149"/>
                <a:gd name="T36" fmla="*/ 12 w 108"/>
                <a:gd name="T37" fmla="*/ 131 h 149"/>
                <a:gd name="T38" fmla="*/ 30 w 108"/>
                <a:gd name="T39" fmla="*/ 143 h 149"/>
                <a:gd name="T40" fmla="*/ 54 w 108"/>
                <a:gd name="T41" fmla="*/ 149 h 149"/>
                <a:gd name="T42" fmla="*/ 78 w 108"/>
                <a:gd name="T43" fmla="*/ 143 h 149"/>
                <a:gd name="T44" fmla="*/ 96 w 108"/>
                <a:gd name="T45" fmla="*/ 125 h 149"/>
                <a:gd name="T46" fmla="*/ 102 w 108"/>
                <a:gd name="T47" fmla="*/ 107 h 149"/>
                <a:gd name="T48" fmla="*/ 108 w 108"/>
                <a:gd name="T49" fmla="*/ 95 h 149"/>
                <a:gd name="T50" fmla="*/ 102 w 108"/>
                <a:gd name="T51" fmla="*/ 95 h 149"/>
                <a:gd name="T52" fmla="*/ 18 w 108"/>
                <a:gd name="T53" fmla="*/ 47 h 149"/>
                <a:gd name="T54" fmla="*/ 24 w 108"/>
                <a:gd name="T55" fmla="*/ 29 h 149"/>
                <a:gd name="T56" fmla="*/ 30 w 108"/>
                <a:gd name="T57" fmla="*/ 18 h 149"/>
                <a:gd name="T58" fmla="*/ 48 w 108"/>
                <a:gd name="T59" fmla="*/ 12 h 149"/>
                <a:gd name="T60" fmla="*/ 60 w 108"/>
                <a:gd name="T61" fmla="*/ 18 h 149"/>
                <a:gd name="T62" fmla="*/ 72 w 108"/>
                <a:gd name="T63" fmla="*/ 23 h 149"/>
                <a:gd name="T64" fmla="*/ 78 w 108"/>
                <a:gd name="T65" fmla="*/ 47 h 149"/>
                <a:gd name="T66" fmla="*/ 18 w 108"/>
                <a:gd name="T67" fmla="*/ 4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8" h="149">
                  <a:moveTo>
                    <a:pt x="102" y="95"/>
                  </a:moveTo>
                  <a:lnTo>
                    <a:pt x="90" y="113"/>
                  </a:lnTo>
                  <a:lnTo>
                    <a:pt x="78" y="125"/>
                  </a:lnTo>
                  <a:lnTo>
                    <a:pt x="60" y="125"/>
                  </a:lnTo>
                  <a:lnTo>
                    <a:pt x="48" y="125"/>
                  </a:lnTo>
                  <a:lnTo>
                    <a:pt x="36" y="113"/>
                  </a:lnTo>
                  <a:lnTo>
                    <a:pt x="24" y="89"/>
                  </a:lnTo>
                  <a:lnTo>
                    <a:pt x="18" y="53"/>
                  </a:lnTo>
                  <a:lnTo>
                    <a:pt x="102" y="53"/>
                  </a:lnTo>
                  <a:lnTo>
                    <a:pt x="96" y="29"/>
                  </a:lnTo>
                  <a:lnTo>
                    <a:pt x="90" y="12"/>
                  </a:lnTo>
                  <a:lnTo>
                    <a:pt x="72" y="0"/>
                  </a:lnTo>
                  <a:lnTo>
                    <a:pt x="54" y="0"/>
                  </a:lnTo>
                  <a:lnTo>
                    <a:pt x="36" y="6"/>
                  </a:lnTo>
                  <a:lnTo>
                    <a:pt x="18" y="18"/>
                  </a:lnTo>
                  <a:lnTo>
                    <a:pt x="6" y="41"/>
                  </a:lnTo>
                  <a:lnTo>
                    <a:pt x="0" y="77"/>
                  </a:lnTo>
                  <a:lnTo>
                    <a:pt x="6" y="107"/>
                  </a:lnTo>
                  <a:lnTo>
                    <a:pt x="12" y="131"/>
                  </a:lnTo>
                  <a:lnTo>
                    <a:pt x="30" y="143"/>
                  </a:lnTo>
                  <a:lnTo>
                    <a:pt x="54" y="149"/>
                  </a:lnTo>
                  <a:lnTo>
                    <a:pt x="78" y="143"/>
                  </a:lnTo>
                  <a:lnTo>
                    <a:pt x="96" y="125"/>
                  </a:lnTo>
                  <a:lnTo>
                    <a:pt x="102" y="107"/>
                  </a:lnTo>
                  <a:lnTo>
                    <a:pt x="108" y="95"/>
                  </a:lnTo>
                  <a:lnTo>
                    <a:pt x="102" y="95"/>
                  </a:lnTo>
                  <a:close/>
                  <a:moveTo>
                    <a:pt x="18" y="47"/>
                  </a:moveTo>
                  <a:lnTo>
                    <a:pt x="24" y="29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60" y="18"/>
                  </a:lnTo>
                  <a:lnTo>
                    <a:pt x="72" y="23"/>
                  </a:lnTo>
                  <a:lnTo>
                    <a:pt x="78" y="47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32" name="Freeform 36"/>
            <p:cNvSpPr>
              <a:spLocks noEditPoints="1"/>
            </p:cNvSpPr>
            <p:nvPr/>
          </p:nvSpPr>
          <p:spPr bwMode="auto">
            <a:xfrm>
              <a:off x="936" y="2139"/>
              <a:ext cx="107" cy="149"/>
            </a:xfrm>
            <a:custGeom>
              <a:avLst/>
              <a:gdLst>
                <a:gd name="T0" fmla="*/ 66 w 107"/>
                <a:gd name="T1" fmla="*/ 107 h 149"/>
                <a:gd name="T2" fmla="*/ 66 w 107"/>
                <a:gd name="T3" fmla="*/ 119 h 149"/>
                <a:gd name="T4" fmla="*/ 60 w 107"/>
                <a:gd name="T5" fmla="*/ 125 h 149"/>
                <a:gd name="T6" fmla="*/ 54 w 107"/>
                <a:gd name="T7" fmla="*/ 131 h 149"/>
                <a:gd name="T8" fmla="*/ 42 w 107"/>
                <a:gd name="T9" fmla="*/ 131 h 149"/>
                <a:gd name="T10" fmla="*/ 30 w 107"/>
                <a:gd name="T11" fmla="*/ 125 h 149"/>
                <a:gd name="T12" fmla="*/ 24 w 107"/>
                <a:gd name="T13" fmla="*/ 107 h 149"/>
                <a:gd name="T14" fmla="*/ 24 w 107"/>
                <a:gd name="T15" fmla="*/ 101 h 149"/>
                <a:gd name="T16" fmla="*/ 24 w 107"/>
                <a:gd name="T17" fmla="*/ 95 h 149"/>
                <a:gd name="T18" fmla="*/ 30 w 107"/>
                <a:gd name="T19" fmla="*/ 83 h 149"/>
                <a:gd name="T20" fmla="*/ 42 w 107"/>
                <a:gd name="T21" fmla="*/ 71 h 149"/>
                <a:gd name="T22" fmla="*/ 66 w 107"/>
                <a:gd name="T23" fmla="*/ 59 h 149"/>
                <a:gd name="T24" fmla="*/ 66 w 107"/>
                <a:gd name="T25" fmla="*/ 107 h 149"/>
                <a:gd name="T26" fmla="*/ 107 w 107"/>
                <a:gd name="T27" fmla="*/ 125 h 149"/>
                <a:gd name="T28" fmla="*/ 101 w 107"/>
                <a:gd name="T29" fmla="*/ 131 h 149"/>
                <a:gd name="T30" fmla="*/ 95 w 107"/>
                <a:gd name="T31" fmla="*/ 131 h 149"/>
                <a:gd name="T32" fmla="*/ 89 w 107"/>
                <a:gd name="T33" fmla="*/ 125 h 149"/>
                <a:gd name="T34" fmla="*/ 89 w 107"/>
                <a:gd name="T35" fmla="*/ 113 h 149"/>
                <a:gd name="T36" fmla="*/ 89 w 107"/>
                <a:gd name="T37" fmla="*/ 47 h 149"/>
                <a:gd name="T38" fmla="*/ 89 w 107"/>
                <a:gd name="T39" fmla="*/ 35 h 149"/>
                <a:gd name="T40" fmla="*/ 83 w 107"/>
                <a:gd name="T41" fmla="*/ 18 h 149"/>
                <a:gd name="T42" fmla="*/ 72 w 107"/>
                <a:gd name="T43" fmla="*/ 6 h 149"/>
                <a:gd name="T44" fmla="*/ 48 w 107"/>
                <a:gd name="T45" fmla="*/ 0 h 149"/>
                <a:gd name="T46" fmla="*/ 30 w 107"/>
                <a:gd name="T47" fmla="*/ 6 h 149"/>
                <a:gd name="T48" fmla="*/ 18 w 107"/>
                <a:gd name="T49" fmla="*/ 12 h 149"/>
                <a:gd name="T50" fmla="*/ 6 w 107"/>
                <a:gd name="T51" fmla="*/ 35 h 149"/>
                <a:gd name="T52" fmla="*/ 6 w 107"/>
                <a:gd name="T53" fmla="*/ 41 h 149"/>
                <a:gd name="T54" fmla="*/ 18 w 107"/>
                <a:gd name="T55" fmla="*/ 47 h 149"/>
                <a:gd name="T56" fmla="*/ 24 w 107"/>
                <a:gd name="T57" fmla="*/ 41 h 149"/>
                <a:gd name="T58" fmla="*/ 30 w 107"/>
                <a:gd name="T59" fmla="*/ 35 h 149"/>
                <a:gd name="T60" fmla="*/ 30 w 107"/>
                <a:gd name="T61" fmla="*/ 29 h 149"/>
                <a:gd name="T62" fmla="*/ 24 w 107"/>
                <a:gd name="T63" fmla="*/ 23 h 149"/>
                <a:gd name="T64" fmla="*/ 30 w 107"/>
                <a:gd name="T65" fmla="*/ 12 h 149"/>
                <a:gd name="T66" fmla="*/ 48 w 107"/>
                <a:gd name="T67" fmla="*/ 6 h 149"/>
                <a:gd name="T68" fmla="*/ 60 w 107"/>
                <a:gd name="T69" fmla="*/ 12 h 149"/>
                <a:gd name="T70" fmla="*/ 66 w 107"/>
                <a:gd name="T71" fmla="*/ 29 h 149"/>
                <a:gd name="T72" fmla="*/ 66 w 107"/>
                <a:gd name="T73" fmla="*/ 53 h 149"/>
                <a:gd name="T74" fmla="*/ 36 w 107"/>
                <a:gd name="T75" fmla="*/ 65 h 149"/>
                <a:gd name="T76" fmla="*/ 18 w 107"/>
                <a:gd name="T77" fmla="*/ 77 h 149"/>
                <a:gd name="T78" fmla="*/ 6 w 107"/>
                <a:gd name="T79" fmla="*/ 95 h 149"/>
                <a:gd name="T80" fmla="*/ 0 w 107"/>
                <a:gd name="T81" fmla="*/ 113 h 149"/>
                <a:gd name="T82" fmla="*/ 6 w 107"/>
                <a:gd name="T83" fmla="*/ 143 h 149"/>
                <a:gd name="T84" fmla="*/ 30 w 107"/>
                <a:gd name="T85" fmla="*/ 149 h 149"/>
                <a:gd name="T86" fmla="*/ 48 w 107"/>
                <a:gd name="T87" fmla="*/ 143 h 149"/>
                <a:gd name="T88" fmla="*/ 66 w 107"/>
                <a:gd name="T89" fmla="*/ 125 h 149"/>
                <a:gd name="T90" fmla="*/ 66 w 107"/>
                <a:gd name="T91" fmla="*/ 137 h 149"/>
                <a:gd name="T92" fmla="*/ 72 w 107"/>
                <a:gd name="T93" fmla="*/ 149 h 149"/>
                <a:gd name="T94" fmla="*/ 83 w 107"/>
                <a:gd name="T95" fmla="*/ 149 h 149"/>
                <a:gd name="T96" fmla="*/ 95 w 107"/>
                <a:gd name="T97" fmla="*/ 149 h 149"/>
                <a:gd name="T98" fmla="*/ 101 w 107"/>
                <a:gd name="T99" fmla="*/ 143 h 149"/>
                <a:gd name="T100" fmla="*/ 107 w 107"/>
                <a:gd name="T101" fmla="*/ 131 h 149"/>
                <a:gd name="T102" fmla="*/ 107 w 107"/>
                <a:gd name="T103" fmla="*/ 12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49">
                  <a:moveTo>
                    <a:pt x="66" y="107"/>
                  </a:moveTo>
                  <a:lnTo>
                    <a:pt x="66" y="119"/>
                  </a:lnTo>
                  <a:lnTo>
                    <a:pt x="60" y="125"/>
                  </a:lnTo>
                  <a:lnTo>
                    <a:pt x="54" y="131"/>
                  </a:lnTo>
                  <a:lnTo>
                    <a:pt x="42" y="131"/>
                  </a:lnTo>
                  <a:lnTo>
                    <a:pt x="30" y="125"/>
                  </a:lnTo>
                  <a:lnTo>
                    <a:pt x="24" y="107"/>
                  </a:lnTo>
                  <a:lnTo>
                    <a:pt x="24" y="101"/>
                  </a:lnTo>
                  <a:lnTo>
                    <a:pt x="24" y="95"/>
                  </a:lnTo>
                  <a:lnTo>
                    <a:pt x="30" y="83"/>
                  </a:lnTo>
                  <a:lnTo>
                    <a:pt x="42" y="71"/>
                  </a:lnTo>
                  <a:lnTo>
                    <a:pt x="66" y="59"/>
                  </a:lnTo>
                  <a:lnTo>
                    <a:pt x="66" y="107"/>
                  </a:lnTo>
                  <a:close/>
                  <a:moveTo>
                    <a:pt x="107" y="125"/>
                  </a:moveTo>
                  <a:lnTo>
                    <a:pt x="101" y="131"/>
                  </a:lnTo>
                  <a:lnTo>
                    <a:pt x="95" y="131"/>
                  </a:lnTo>
                  <a:lnTo>
                    <a:pt x="89" y="125"/>
                  </a:lnTo>
                  <a:lnTo>
                    <a:pt x="89" y="113"/>
                  </a:lnTo>
                  <a:lnTo>
                    <a:pt x="89" y="47"/>
                  </a:lnTo>
                  <a:lnTo>
                    <a:pt x="89" y="35"/>
                  </a:lnTo>
                  <a:lnTo>
                    <a:pt x="83" y="18"/>
                  </a:lnTo>
                  <a:lnTo>
                    <a:pt x="72" y="6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18" y="12"/>
                  </a:lnTo>
                  <a:lnTo>
                    <a:pt x="6" y="35"/>
                  </a:lnTo>
                  <a:lnTo>
                    <a:pt x="6" y="41"/>
                  </a:lnTo>
                  <a:lnTo>
                    <a:pt x="18" y="47"/>
                  </a:lnTo>
                  <a:lnTo>
                    <a:pt x="24" y="41"/>
                  </a:lnTo>
                  <a:lnTo>
                    <a:pt x="30" y="35"/>
                  </a:lnTo>
                  <a:lnTo>
                    <a:pt x="30" y="29"/>
                  </a:lnTo>
                  <a:lnTo>
                    <a:pt x="24" y="23"/>
                  </a:lnTo>
                  <a:lnTo>
                    <a:pt x="30" y="12"/>
                  </a:lnTo>
                  <a:lnTo>
                    <a:pt x="48" y="6"/>
                  </a:lnTo>
                  <a:lnTo>
                    <a:pt x="60" y="12"/>
                  </a:lnTo>
                  <a:lnTo>
                    <a:pt x="66" y="29"/>
                  </a:lnTo>
                  <a:lnTo>
                    <a:pt x="66" y="53"/>
                  </a:lnTo>
                  <a:lnTo>
                    <a:pt x="36" y="65"/>
                  </a:lnTo>
                  <a:lnTo>
                    <a:pt x="18" y="77"/>
                  </a:lnTo>
                  <a:lnTo>
                    <a:pt x="6" y="95"/>
                  </a:lnTo>
                  <a:lnTo>
                    <a:pt x="0" y="113"/>
                  </a:lnTo>
                  <a:lnTo>
                    <a:pt x="6" y="143"/>
                  </a:lnTo>
                  <a:lnTo>
                    <a:pt x="30" y="149"/>
                  </a:lnTo>
                  <a:lnTo>
                    <a:pt x="48" y="143"/>
                  </a:lnTo>
                  <a:lnTo>
                    <a:pt x="66" y="125"/>
                  </a:lnTo>
                  <a:lnTo>
                    <a:pt x="66" y="137"/>
                  </a:lnTo>
                  <a:lnTo>
                    <a:pt x="72" y="149"/>
                  </a:lnTo>
                  <a:lnTo>
                    <a:pt x="83" y="149"/>
                  </a:lnTo>
                  <a:lnTo>
                    <a:pt x="95" y="149"/>
                  </a:lnTo>
                  <a:lnTo>
                    <a:pt x="101" y="143"/>
                  </a:lnTo>
                  <a:lnTo>
                    <a:pt x="107" y="131"/>
                  </a:lnTo>
                  <a:lnTo>
                    <a:pt x="107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33" name="Freeform 37"/>
            <p:cNvSpPr>
              <a:spLocks/>
            </p:cNvSpPr>
            <p:nvPr/>
          </p:nvSpPr>
          <p:spPr bwMode="auto">
            <a:xfrm>
              <a:off x="1049" y="2139"/>
              <a:ext cx="90" cy="143"/>
            </a:xfrm>
            <a:custGeom>
              <a:avLst/>
              <a:gdLst>
                <a:gd name="T0" fmla="*/ 18 w 90"/>
                <a:gd name="T1" fmla="*/ 119 h 143"/>
                <a:gd name="T2" fmla="*/ 18 w 90"/>
                <a:gd name="T3" fmla="*/ 131 h 143"/>
                <a:gd name="T4" fmla="*/ 12 w 90"/>
                <a:gd name="T5" fmla="*/ 137 h 143"/>
                <a:gd name="T6" fmla="*/ 0 w 90"/>
                <a:gd name="T7" fmla="*/ 143 h 143"/>
                <a:gd name="T8" fmla="*/ 0 w 90"/>
                <a:gd name="T9" fmla="*/ 143 h 143"/>
                <a:gd name="T10" fmla="*/ 66 w 90"/>
                <a:gd name="T11" fmla="*/ 143 h 143"/>
                <a:gd name="T12" fmla="*/ 66 w 90"/>
                <a:gd name="T13" fmla="*/ 143 h 143"/>
                <a:gd name="T14" fmla="*/ 48 w 90"/>
                <a:gd name="T15" fmla="*/ 137 h 143"/>
                <a:gd name="T16" fmla="*/ 42 w 90"/>
                <a:gd name="T17" fmla="*/ 131 h 143"/>
                <a:gd name="T18" fmla="*/ 42 w 90"/>
                <a:gd name="T19" fmla="*/ 119 h 143"/>
                <a:gd name="T20" fmla="*/ 42 w 90"/>
                <a:gd name="T21" fmla="*/ 41 h 143"/>
                <a:gd name="T22" fmla="*/ 48 w 90"/>
                <a:gd name="T23" fmla="*/ 29 h 143"/>
                <a:gd name="T24" fmla="*/ 54 w 90"/>
                <a:gd name="T25" fmla="*/ 23 h 143"/>
                <a:gd name="T26" fmla="*/ 60 w 90"/>
                <a:gd name="T27" fmla="*/ 18 h 143"/>
                <a:gd name="T28" fmla="*/ 66 w 90"/>
                <a:gd name="T29" fmla="*/ 23 h 143"/>
                <a:gd name="T30" fmla="*/ 78 w 90"/>
                <a:gd name="T31" fmla="*/ 29 h 143"/>
                <a:gd name="T32" fmla="*/ 84 w 90"/>
                <a:gd name="T33" fmla="*/ 23 h 143"/>
                <a:gd name="T34" fmla="*/ 90 w 90"/>
                <a:gd name="T35" fmla="*/ 18 h 143"/>
                <a:gd name="T36" fmla="*/ 84 w 90"/>
                <a:gd name="T37" fmla="*/ 6 h 143"/>
                <a:gd name="T38" fmla="*/ 72 w 90"/>
                <a:gd name="T39" fmla="*/ 0 h 143"/>
                <a:gd name="T40" fmla="*/ 60 w 90"/>
                <a:gd name="T41" fmla="*/ 6 h 143"/>
                <a:gd name="T42" fmla="*/ 48 w 90"/>
                <a:gd name="T43" fmla="*/ 18 h 143"/>
                <a:gd name="T44" fmla="*/ 42 w 90"/>
                <a:gd name="T45" fmla="*/ 29 h 143"/>
                <a:gd name="T46" fmla="*/ 42 w 90"/>
                <a:gd name="T47" fmla="*/ 29 h 143"/>
                <a:gd name="T48" fmla="*/ 42 w 90"/>
                <a:gd name="T49" fmla="*/ 0 h 143"/>
                <a:gd name="T50" fmla="*/ 36 w 90"/>
                <a:gd name="T51" fmla="*/ 0 h 143"/>
                <a:gd name="T52" fmla="*/ 0 w 90"/>
                <a:gd name="T53" fmla="*/ 18 h 143"/>
                <a:gd name="T54" fmla="*/ 0 w 90"/>
                <a:gd name="T55" fmla="*/ 18 h 143"/>
                <a:gd name="T56" fmla="*/ 6 w 90"/>
                <a:gd name="T57" fmla="*/ 18 h 143"/>
                <a:gd name="T58" fmla="*/ 6 w 90"/>
                <a:gd name="T59" fmla="*/ 18 h 143"/>
                <a:gd name="T60" fmla="*/ 12 w 90"/>
                <a:gd name="T61" fmla="*/ 18 h 143"/>
                <a:gd name="T62" fmla="*/ 18 w 90"/>
                <a:gd name="T63" fmla="*/ 23 h 143"/>
                <a:gd name="T64" fmla="*/ 18 w 90"/>
                <a:gd name="T65" fmla="*/ 35 h 143"/>
                <a:gd name="T66" fmla="*/ 18 w 90"/>
                <a:gd name="T67" fmla="*/ 1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43">
                  <a:moveTo>
                    <a:pt x="18" y="119"/>
                  </a:moveTo>
                  <a:lnTo>
                    <a:pt x="18" y="131"/>
                  </a:lnTo>
                  <a:lnTo>
                    <a:pt x="12" y="13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66" y="143"/>
                  </a:lnTo>
                  <a:lnTo>
                    <a:pt x="66" y="143"/>
                  </a:lnTo>
                  <a:lnTo>
                    <a:pt x="48" y="137"/>
                  </a:lnTo>
                  <a:lnTo>
                    <a:pt x="42" y="131"/>
                  </a:lnTo>
                  <a:lnTo>
                    <a:pt x="42" y="119"/>
                  </a:lnTo>
                  <a:lnTo>
                    <a:pt x="42" y="41"/>
                  </a:lnTo>
                  <a:lnTo>
                    <a:pt x="48" y="29"/>
                  </a:lnTo>
                  <a:lnTo>
                    <a:pt x="54" y="23"/>
                  </a:lnTo>
                  <a:lnTo>
                    <a:pt x="60" y="18"/>
                  </a:lnTo>
                  <a:lnTo>
                    <a:pt x="66" y="23"/>
                  </a:lnTo>
                  <a:lnTo>
                    <a:pt x="78" y="29"/>
                  </a:lnTo>
                  <a:lnTo>
                    <a:pt x="84" y="23"/>
                  </a:lnTo>
                  <a:lnTo>
                    <a:pt x="90" y="18"/>
                  </a:lnTo>
                  <a:lnTo>
                    <a:pt x="84" y="6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18"/>
                  </a:lnTo>
                  <a:lnTo>
                    <a:pt x="42" y="29"/>
                  </a:lnTo>
                  <a:lnTo>
                    <a:pt x="42" y="29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18" y="35"/>
                  </a:lnTo>
                  <a:lnTo>
                    <a:pt x="1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34" name="Freeform 38"/>
            <p:cNvSpPr>
              <a:spLocks/>
            </p:cNvSpPr>
            <p:nvPr/>
          </p:nvSpPr>
          <p:spPr bwMode="auto">
            <a:xfrm>
              <a:off x="439" y="2539"/>
              <a:ext cx="108" cy="149"/>
            </a:xfrm>
            <a:custGeom>
              <a:avLst/>
              <a:gdLst>
                <a:gd name="T0" fmla="*/ 102 w 108"/>
                <a:gd name="T1" fmla="*/ 95 h 149"/>
                <a:gd name="T2" fmla="*/ 84 w 108"/>
                <a:gd name="T3" fmla="*/ 119 h 149"/>
                <a:gd name="T4" fmla="*/ 78 w 108"/>
                <a:gd name="T5" fmla="*/ 125 h 149"/>
                <a:gd name="T6" fmla="*/ 60 w 108"/>
                <a:gd name="T7" fmla="*/ 125 h 149"/>
                <a:gd name="T8" fmla="*/ 48 w 108"/>
                <a:gd name="T9" fmla="*/ 119 h 149"/>
                <a:gd name="T10" fmla="*/ 30 w 108"/>
                <a:gd name="T11" fmla="*/ 107 h 149"/>
                <a:gd name="T12" fmla="*/ 24 w 108"/>
                <a:gd name="T13" fmla="*/ 89 h 149"/>
                <a:gd name="T14" fmla="*/ 18 w 108"/>
                <a:gd name="T15" fmla="*/ 65 h 149"/>
                <a:gd name="T16" fmla="*/ 24 w 108"/>
                <a:gd name="T17" fmla="*/ 36 h 149"/>
                <a:gd name="T18" fmla="*/ 36 w 108"/>
                <a:gd name="T19" fmla="*/ 18 h 149"/>
                <a:gd name="T20" fmla="*/ 48 w 108"/>
                <a:gd name="T21" fmla="*/ 6 h 149"/>
                <a:gd name="T22" fmla="*/ 54 w 108"/>
                <a:gd name="T23" fmla="*/ 6 h 149"/>
                <a:gd name="T24" fmla="*/ 66 w 108"/>
                <a:gd name="T25" fmla="*/ 6 h 149"/>
                <a:gd name="T26" fmla="*/ 72 w 108"/>
                <a:gd name="T27" fmla="*/ 12 h 149"/>
                <a:gd name="T28" fmla="*/ 72 w 108"/>
                <a:gd name="T29" fmla="*/ 24 h 149"/>
                <a:gd name="T30" fmla="*/ 78 w 108"/>
                <a:gd name="T31" fmla="*/ 30 h 149"/>
                <a:gd name="T32" fmla="*/ 84 w 108"/>
                <a:gd name="T33" fmla="*/ 42 h 149"/>
                <a:gd name="T34" fmla="*/ 90 w 108"/>
                <a:gd name="T35" fmla="*/ 48 h 149"/>
                <a:gd name="T36" fmla="*/ 96 w 108"/>
                <a:gd name="T37" fmla="*/ 42 h 149"/>
                <a:gd name="T38" fmla="*/ 102 w 108"/>
                <a:gd name="T39" fmla="*/ 30 h 149"/>
                <a:gd name="T40" fmla="*/ 96 w 108"/>
                <a:gd name="T41" fmla="*/ 18 h 149"/>
                <a:gd name="T42" fmla="*/ 90 w 108"/>
                <a:gd name="T43" fmla="*/ 6 h 149"/>
                <a:gd name="T44" fmla="*/ 78 w 108"/>
                <a:gd name="T45" fmla="*/ 6 h 149"/>
                <a:gd name="T46" fmla="*/ 60 w 108"/>
                <a:gd name="T47" fmla="*/ 0 h 149"/>
                <a:gd name="T48" fmla="*/ 36 w 108"/>
                <a:gd name="T49" fmla="*/ 6 h 149"/>
                <a:gd name="T50" fmla="*/ 18 w 108"/>
                <a:gd name="T51" fmla="*/ 18 h 149"/>
                <a:gd name="T52" fmla="*/ 6 w 108"/>
                <a:gd name="T53" fmla="*/ 42 h 149"/>
                <a:gd name="T54" fmla="*/ 0 w 108"/>
                <a:gd name="T55" fmla="*/ 77 h 149"/>
                <a:gd name="T56" fmla="*/ 6 w 108"/>
                <a:gd name="T57" fmla="*/ 113 h 149"/>
                <a:gd name="T58" fmla="*/ 18 w 108"/>
                <a:gd name="T59" fmla="*/ 131 h 149"/>
                <a:gd name="T60" fmla="*/ 36 w 108"/>
                <a:gd name="T61" fmla="*/ 143 h 149"/>
                <a:gd name="T62" fmla="*/ 48 w 108"/>
                <a:gd name="T63" fmla="*/ 149 h 149"/>
                <a:gd name="T64" fmla="*/ 66 w 108"/>
                <a:gd name="T65" fmla="*/ 149 h 149"/>
                <a:gd name="T66" fmla="*/ 78 w 108"/>
                <a:gd name="T67" fmla="*/ 137 h 149"/>
                <a:gd name="T68" fmla="*/ 96 w 108"/>
                <a:gd name="T69" fmla="*/ 125 h 149"/>
                <a:gd name="T70" fmla="*/ 108 w 108"/>
                <a:gd name="T71" fmla="*/ 101 h 149"/>
                <a:gd name="T72" fmla="*/ 102 w 108"/>
                <a:gd name="T73" fmla="*/ 9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8" h="149">
                  <a:moveTo>
                    <a:pt x="102" y="95"/>
                  </a:moveTo>
                  <a:lnTo>
                    <a:pt x="84" y="119"/>
                  </a:lnTo>
                  <a:lnTo>
                    <a:pt x="78" y="125"/>
                  </a:lnTo>
                  <a:lnTo>
                    <a:pt x="60" y="125"/>
                  </a:lnTo>
                  <a:lnTo>
                    <a:pt x="48" y="119"/>
                  </a:lnTo>
                  <a:lnTo>
                    <a:pt x="30" y="107"/>
                  </a:lnTo>
                  <a:lnTo>
                    <a:pt x="24" y="89"/>
                  </a:lnTo>
                  <a:lnTo>
                    <a:pt x="18" y="65"/>
                  </a:lnTo>
                  <a:lnTo>
                    <a:pt x="24" y="36"/>
                  </a:lnTo>
                  <a:lnTo>
                    <a:pt x="36" y="18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6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96" y="18"/>
                  </a:lnTo>
                  <a:lnTo>
                    <a:pt x="90" y="6"/>
                  </a:lnTo>
                  <a:lnTo>
                    <a:pt x="78" y="6"/>
                  </a:lnTo>
                  <a:lnTo>
                    <a:pt x="60" y="0"/>
                  </a:lnTo>
                  <a:lnTo>
                    <a:pt x="36" y="6"/>
                  </a:lnTo>
                  <a:lnTo>
                    <a:pt x="18" y="18"/>
                  </a:lnTo>
                  <a:lnTo>
                    <a:pt x="6" y="42"/>
                  </a:lnTo>
                  <a:lnTo>
                    <a:pt x="0" y="77"/>
                  </a:lnTo>
                  <a:lnTo>
                    <a:pt x="6" y="113"/>
                  </a:lnTo>
                  <a:lnTo>
                    <a:pt x="18" y="131"/>
                  </a:lnTo>
                  <a:lnTo>
                    <a:pt x="36" y="143"/>
                  </a:lnTo>
                  <a:lnTo>
                    <a:pt x="48" y="149"/>
                  </a:lnTo>
                  <a:lnTo>
                    <a:pt x="66" y="149"/>
                  </a:lnTo>
                  <a:lnTo>
                    <a:pt x="78" y="137"/>
                  </a:lnTo>
                  <a:lnTo>
                    <a:pt x="96" y="125"/>
                  </a:lnTo>
                  <a:lnTo>
                    <a:pt x="108" y="101"/>
                  </a:lnTo>
                  <a:lnTo>
                    <a:pt x="102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35" name="Freeform 39"/>
            <p:cNvSpPr>
              <a:spLocks noEditPoints="1"/>
            </p:cNvSpPr>
            <p:nvPr/>
          </p:nvSpPr>
          <p:spPr bwMode="auto">
            <a:xfrm>
              <a:off x="559" y="2467"/>
              <a:ext cx="66" cy="215"/>
            </a:xfrm>
            <a:custGeom>
              <a:avLst/>
              <a:gdLst>
                <a:gd name="T0" fmla="*/ 0 w 66"/>
                <a:gd name="T1" fmla="*/ 215 h 215"/>
                <a:gd name="T2" fmla="*/ 66 w 66"/>
                <a:gd name="T3" fmla="*/ 215 h 215"/>
                <a:gd name="T4" fmla="*/ 66 w 66"/>
                <a:gd name="T5" fmla="*/ 215 h 215"/>
                <a:gd name="T6" fmla="*/ 54 w 66"/>
                <a:gd name="T7" fmla="*/ 209 h 215"/>
                <a:gd name="T8" fmla="*/ 48 w 66"/>
                <a:gd name="T9" fmla="*/ 209 h 215"/>
                <a:gd name="T10" fmla="*/ 42 w 66"/>
                <a:gd name="T11" fmla="*/ 197 h 215"/>
                <a:gd name="T12" fmla="*/ 42 w 66"/>
                <a:gd name="T13" fmla="*/ 185 h 215"/>
                <a:gd name="T14" fmla="*/ 42 w 66"/>
                <a:gd name="T15" fmla="*/ 72 h 215"/>
                <a:gd name="T16" fmla="*/ 42 w 66"/>
                <a:gd name="T17" fmla="*/ 72 h 215"/>
                <a:gd name="T18" fmla="*/ 24 w 66"/>
                <a:gd name="T19" fmla="*/ 84 h 215"/>
                <a:gd name="T20" fmla="*/ 0 w 66"/>
                <a:gd name="T21" fmla="*/ 90 h 215"/>
                <a:gd name="T22" fmla="*/ 0 w 66"/>
                <a:gd name="T23" fmla="*/ 96 h 215"/>
                <a:gd name="T24" fmla="*/ 6 w 66"/>
                <a:gd name="T25" fmla="*/ 90 h 215"/>
                <a:gd name="T26" fmla="*/ 12 w 66"/>
                <a:gd name="T27" fmla="*/ 90 h 215"/>
                <a:gd name="T28" fmla="*/ 18 w 66"/>
                <a:gd name="T29" fmla="*/ 96 h 215"/>
                <a:gd name="T30" fmla="*/ 18 w 66"/>
                <a:gd name="T31" fmla="*/ 102 h 215"/>
                <a:gd name="T32" fmla="*/ 18 w 66"/>
                <a:gd name="T33" fmla="*/ 114 h 215"/>
                <a:gd name="T34" fmla="*/ 18 w 66"/>
                <a:gd name="T35" fmla="*/ 185 h 215"/>
                <a:gd name="T36" fmla="*/ 18 w 66"/>
                <a:gd name="T37" fmla="*/ 203 h 215"/>
                <a:gd name="T38" fmla="*/ 18 w 66"/>
                <a:gd name="T39" fmla="*/ 209 h 215"/>
                <a:gd name="T40" fmla="*/ 12 w 66"/>
                <a:gd name="T41" fmla="*/ 215 h 215"/>
                <a:gd name="T42" fmla="*/ 0 w 66"/>
                <a:gd name="T43" fmla="*/ 215 h 215"/>
                <a:gd name="T44" fmla="*/ 0 w 66"/>
                <a:gd name="T45" fmla="*/ 215 h 215"/>
                <a:gd name="T46" fmla="*/ 18 w 66"/>
                <a:gd name="T47" fmla="*/ 18 h 215"/>
                <a:gd name="T48" fmla="*/ 18 w 66"/>
                <a:gd name="T49" fmla="*/ 24 h 215"/>
                <a:gd name="T50" fmla="*/ 30 w 66"/>
                <a:gd name="T51" fmla="*/ 30 h 215"/>
                <a:gd name="T52" fmla="*/ 36 w 66"/>
                <a:gd name="T53" fmla="*/ 24 h 215"/>
                <a:gd name="T54" fmla="*/ 42 w 66"/>
                <a:gd name="T55" fmla="*/ 18 h 215"/>
                <a:gd name="T56" fmla="*/ 36 w 66"/>
                <a:gd name="T57" fmla="*/ 6 h 215"/>
                <a:gd name="T58" fmla="*/ 30 w 66"/>
                <a:gd name="T59" fmla="*/ 0 h 215"/>
                <a:gd name="T60" fmla="*/ 18 w 66"/>
                <a:gd name="T61" fmla="*/ 6 h 215"/>
                <a:gd name="T62" fmla="*/ 18 w 66"/>
                <a:gd name="T63" fmla="*/ 18 h 215"/>
                <a:gd name="T64" fmla="*/ 18 w 66"/>
                <a:gd name="T65" fmla="*/ 1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6" h="215">
                  <a:moveTo>
                    <a:pt x="0" y="215"/>
                  </a:moveTo>
                  <a:lnTo>
                    <a:pt x="66" y="215"/>
                  </a:lnTo>
                  <a:lnTo>
                    <a:pt x="66" y="215"/>
                  </a:lnTo>
                  <a:lnTo>
                    <a:pt x="54" y="209"/>
                  </a:lnTo>
                  <a:lnTo>
                    <a:pt x="48" y="209"/>
                  </a:lnTo>
                  <a:lnTo>
                    <a:pt x="42" y="197"/>
                  </a:lnTo>
                  <a:lnTo>
                    <a:pt x="42" y="185"/>
                  </a:lnTo>
                  <a:lnTo>
                    <a:pt x="42" y="72"/>
                  </a:lnTo>
                  <a:lnTo>
                    <a:pt x="42" y="72"/>
                  </a:lnTo>
                  <a:lnTo>
                    <a:pt x="24" y="84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6" y="90"/>
                  </a:lnTo>
                  <a:lnTo>
                    <a:pt x="12" y="90"/>
                  </a:lnTo>
                  <a:lnTo>
                    <a:pt x="18" y="96"/>
                  </a:lnTo>
                  <a:lnTo>
                    <a:pt x="18" y="102"/>
                  </a:lnTo>
                  <a:lnTo>
                    <a:pt x="18" y="114"/>
                  </a:lnTo>
                  <a:lnTo>
                    <a:pt x="18" y="185"/>
                  </a:lnTo>
                  <a:lnTo>
                    <a:pt x="18" y="203"/>
                  </a:lnTo>
                  <a:lnTo>
                    <a:pt x="18" y="209"/>
                  </a:lnTo>
                  <a:lnTo>
                    <a:pt x="12" y="215"/>
                  </a:lnTo>
                  <a:lnTo>
                    <a:pt x="0" y="215"/>
                  </a:lnTo>
                  <a:lnTo>
                    <a:pt x="0" y="215"/>
                  </a:lnTo>
                  <a:close/>
                  <a:moveTo>
                    <a:pt x="18" y="18"/>
                  </a:moveTo>
                  <a:lnTo>
                    <a:pt x="18" y="24"/>
                  </a:lnTo>
                  <a:lnTo>
                    <a:pt x="30" y="30"/>
                  </a:lnTo>
                  <a:lnTo>
                    <a:pt x="36" y="24"/>
                  </a:lnTo>
                  <a:lnTo>
                    <a:pt x="42" y="18"/>
                  </a:lnTo>
                  <a:lnTo>
                    <a:pt x="36" y="6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36" name="Freeform 40"/>
            <p:cNvSpPr>
              <a:spLocks/>
            </p:cNvSpPr>
            <p:nvPr/>
          </p:nvSpPr>
          <p:spPr bwMode="auto">
            <a:xfrm>
              <a:off x="631" y="2539"/>
              <a:ext cx="89" cy="143"/>
            </a:xfrm>
            <a:custGeom>
              <a:avLst/>
              <a:gdLst>
                <a:gd name="T0" fmla="*/ 18 w 89"/>
                <a:gd name="T1" fmla="*/ 119 h 143"/>
                <a:gd name="T2" fmla="*/ 18 w 89"/>
                <a:gd name="T3" fmla="*/ 131 h 143"/>
                <a:gd name="T4" fmla="*/ 12 w 89"/>
                <a:gd name="T5" fmla="*/ 137 h 143"/>
                <a:gd name="T6" fmla="*/ 0 w 89"/>
                <a:gd name="T7" fmla="*/ 143 h 143"/>
                <a:gd name="T8" fmla="*/ 0 w 89"/>
                <a:gd name="T9" fmla="*/ 143 h 143"/>
                <a:gd name="T10" fmla="*/ 66 w 89"/>
                <a:gd name="T11" fmla="*/ 143 h 143"/>
                <a:gd name="T12" fmla="*/ 66 w 89"/>
                <a:gd name="T13" fmla="*/ 143 h 143"/>
                <a:gd name="T14" fmla="*/ 48 w 89"/>
                <a:gd name="T15" fmla="*/ 137 h 143"/>
                <a:gd name="T16" fmla="*/ 42 w 89"/>
                <a:gd name="T17" fmla="*/ 119 h 143"/>
                <a:gd name="T18" fmla="*/ 42 w 89"/>
                <a:gd name="T19" fmla="*/ 48 h 143"/>
                <a:gd name="T20" fmla="*/ 48 w 89"/>
                <a:gd name="T21" fmla="*/ 30 h 143"/>
                <a:gd name="T22" fmla="*/ 54 w 89"/>
                <a:gd name="T23" fmla="*/ 24 h 143"/>
                <a:gd name="T24" fmla="*/ 60 w 89"/>
                <a:gd name="T25" fmla="*/ 18 h 143"/>
                <a:gd name="T26" fmla="*/ 72 w 89"/>
                <a:gd name="T27" fmla="*/ 24 h 143"/>
                <a:gd name="T28" fmla="*/ 77 w 89"/>
                <a:gd name="T29" fmla="*/ 30 h 143"/>
                <a:gd name="T30" fmla="*/ 83 w 89"/>
                <a:gd name="T31" fmla="*/ 24 h 143"/>
                <a:gd name="T32" fmla="*/ 89 w 89"/>
                <a:gd name="T33" fmla="*/ 18 h 143"/>
                <a:gd name="T34" fmla="*/ 83 w 89"/>
                <a:gd name="T35" fmla="*/ 6 h 143"/>
                <a:gd name="T36" fmla="*/ 77 w 89"/>
                <a:gd name="T37" fmla="*/ 0 h 143"/>
                <a:gd name="T38" fmla="*/ 60 w 89"/>
                <a:gd name="T39" fmla="*/ 6 h 143"/>
                <a:gd name="T40" fmla="*/ 54 w 89"/>
                <a:gd name="T41" fmla="*/ 18 h 143"/>
                <a:gd name="T42" fmla="*/ 42 w 89"/>
                <a:gd name="T43" fmla="*/ 30 h 143"/>
                <a:gd name="T44" fmla="*/ 42 w 89"/>
                <a:gd name="T45" fmla="*/ 30 h 143"/>
                <a:gd name="T46" fmla="*/ 42 w 89"/>
                <a:gd name="T47" fmla="*/ 0 h 143"/>
                <a:gd name="T48" fmla="*/ 42 w 89"/>
                <a:gd name="T49" fmla="*/ 0 h 143"/>
                <a:gd name="T50" fmla="*/ 24 w 89"/>
                <a:gd name="T51" fmla="*/ 12 h 143"/>
                <a:gd name="T52" fmla="*/ 0 w 89"/>
                <a:gd name="T53" fmla="*/ 18 h 143"/>
                <a:gd name="T54" fmla="*/ 0 w 89"/>
                <a:gd name="T55" fmla="*/ 24 h 143"/>
                <a:gd name="T56" fmla="*/ 6 w 89"/>
                <a:gd name="T57" fmla="*/ 18 h 143"/>
                <a:gd name="T58" fmla="*/ 12 w 89"/>
                <a:gd name="T59" fmla="*/ 18 h 143"/>
                <a:gd name="T60" fmla="*/ 18 w 89"/>
                <a:gd name="T61" fmla="*/ 24 h 143"/>
                <a:gd name="T62" fmla="*/ 18 w 89"/>
                <a:gd name="T63" fmla="*/ 30 h 143"/>
                <a:gd name="T64" fmla="*/ 18 w 89"/>
                <a:gd name="T65" fmla="*/ 42 h 143"/>
                <a:gd name="T66" fmla="*/ 18 w 89"/>
                <a:gd name="T67" fmla="*/ 11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43">
                  <a:moveTo>
                    <a:pt x="18" y="119"/>
                  </a:moveTo>
                  <a:lnTo>
                    <a:pt x="18" y="131"/>
                  </a:lnTo>
                  <a:lnTo>
                    <a:pt x="12" y="13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66" y="143"/>
                  </a:lnTo>
                  <a:lnTo>
                    <a:pt x="66" y="143"/>
                  </a:lnTo>
                  <a:lnTo>
                    <a:pt x="48" y="137"/>
                  </a:lnTo>
                  <a:lnTo>
                    <a:pt x="42" y="119"/>
                  </a:lnTo>
                  <a:lnTo>
                    <a:pt x="42" y="48"/>
                  </a:lnTo>
                  <a:lnTo>
                    <a:pt x="48" y="30"/>
                  </a:lnTo>
                  <a:lnTo>
                    <a:pt x="54" y="24"/>
                  </a:lnTo>
                  <a:lnTo>
                    <a:pt x="60" y="18"/>
                  </a:lnTo>
                  <a:lnTo>
                    <a:pt x="72" y="24"/>
                  </a:lnTo>
                  <a:lnTo>
                    <a:pt x="77" y="30"/>
                  </a:lnTo>
                  <a:lnTo>
                    <a:pt x="83" y="24"/>
                  </a:lnTo>
                  <a:lnTo>
                    <a:pt x="89" y="18"/>
                  </a:lnTo>
                  <a:lnTo>
                    <a:pt x="83" y="6"/>
                  </a:lnTo>
                  <a:lnTo>
                    <a:pt x="77" y="0"/>
                  </a:lnTo>
                  <a:lnTo>
                    <a:pt x="60" y="6"/>
                  </a:lnTo>
                  <a:lnTo>
                    <a:pt x="54" y="18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4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18" y="24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18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37" name="Freeform 41"/>
            <p:cNvSpPr>
              <a:spLocks/>
            </p:cNvSpPr>
            <p:nvPr/>
          </p:nvSpPr>
          <p:spPr bwMode="auto">
            <a:xfrm>
              <a:off x="726" y="2539"/>
              <a:ext cx="108" cy="149"/>
            </a:xfrm>
            <a:custGeom>
              <a:avLst/>
              <a:gdLst>
                <a:gd name="T0" fmla="*/ 102 w 108"/>
                <a:gd name="T1" fmla="*/ 95 h 149"/>
                <a:gd name="T2" fmla="*/ 90 w 108"/>
                <a:gd name="T3" fmla="*/ 119 h 149"/>
                <a:gd name="T4" fmla="*/ 66 w 108"/>
                <a:gd name="T5" fmla="*/ 125 h 149"/>
                <a:gd name="T6" fmla="*/ 48 w 108"/>
                <a:gd name="T7" fmla="*/ 119 h 149"/>
                <a:gd name="T8" fmla="*/ 36 w 108"/>
                <a:gd name="T9" fmla="*/ 107 h 149"/>
                <a:gd name="T10" fmla="*/ 30 w 108"/>
                <a:gd name="T11" fmla="*/ 89 h 149"/>
                <a:gd name="T12" fmla="*/ 24 w 108"/>
                <a:gd name="T13" fmla="*/ 65 h 149"/>
                <a:gd name="T14" fmla="*/ 30 w 108"/>
                <a:gd name="T15" fmla="*/ 36 h 149"/>
                <a:gd name="T16" fmla="*/ 36 w 108"/>
                <a:gd name="T17" fmla="*/ 18 h 149"/>
                <a:gd name="T18" fmla="*/ 48 w 108"/>
                <a:gd name="T19" fmla="*/ 6 h 149"/>
                <a:gd name="T20" fmla="*/ 54 w 108"/>
                <a:gd name="T21" fmla="*/ 6 h 149"/>
                <a:gd name="T22" fmla="*/ 66 w 108"/>
                <a:gd name="T23" fmla="*/ 6 h 149"/>
                <a:gd name="T24" fmla="*/ 72 w 108"/>
                <a:gd name="T25" fmla="*/ 12 h 149"/>
                <a:gd name="T26" fmla="*/ 72 w 108"/>
                <a:gd name="T27" fmla="*/ 24 h 149"/>
                <a:gd name="T28" fmla="*/ 78 w 108"/>
                <a:gd name="T29" fmla="*/ 30 h 149"/>
                <a:gd name="T30" fmla="*/ 84 w 108"/>
                <a:gd name="T31" fmla="*/ 42 h 149"/>
                <a:gd name="T32" fmla="*/ 90 w 108"/>
                <a:gd name="T33" fmla="*/ 48 h 149"/>
                <a:gd name="T34" fmla="*/ 96 w 108"/>
                <a:gd name="T35" fmla="*/ 42 h 149"/>
                <a:gd name="T36" fmla="*/ 102 w 108"/>
                <a:gd name="T37" fmla="*/ 30 h 149"/>
                <a:gd name="T38" fmla="*/ 96 w 108"/>
                <a:gd name="T39" fmla="*/ 18 h 149"/>
                <a:gd name="T40" fmla="*/ 90 w 108"/>
                <a:gd name="T41" fmla="*/ 6 h 149"/>
                <a:gd name="T42" fmla="*/ 78 w 108"/>
                <a:gd name="T43" fmla="*/ 6 h 149"/>
                <a:gd name="T44" fmla="*/ 60 w 108"/>
                <a:gd name="T45" fmla="*/ 0 h 149"/>
                <a:gd name="T46" fmla="*/ 36 w 108"/>
                <a:gd name="T47" fmla="*/ 6 h 149"/>
                <a:gd name="T48" fmla="*/ 18 w 108"/>
                <a:gd name="T49" fmla="*/ 18 h 149"/>
                <a:gd name="T50" fmla="*/ 6 w 108"/>
                <a:gd name="T51" fmla="*/ 42 h 149"/>
                <a:gd name="T52" fmla="*/ 0 w 108"/>
                <a:gd name="T53" fmla="*/ 77 h 149"/>
                <a:gd name="T54" fmla="*/ 6 w 108"/>
                <a:gd name="T55" fmla="*/ 113 h 149"/>
                <a:gd name="T56" fmla="*/ 18 w 108"/>
                <a:gd name="T57" fmla="*/ 131 h 149"/>
                <a:gd name="T58" fmla="*/ 36 w 108"/>
                <a:gd name="T59" fmla="*/ 143 h 149"/>
                <a:gd name="T60" fmla="*/ 54 w 108"/>
                <a:gd name="T61" fmla="*/ 149 h 149"/>
                <a:gd name="T62" fmla="*/ 66 w 108"/>
                <a:gd name="T63" fmla="*/ 149 h 149"/>
                <a:gd name="T64" fmla="*/ 84 w 108"/>
                <a:gd name="T65" fmla="*/ 137 h 149"/>
                <a:gd name="T66" fmla="*/ 96 w 108"/>
                <a:gd name="T67" fmla="*/ 125 h 149"/>
                <a:gd name="T68" fmla="*/ 108 w 108"/>
                <a:gd name="T69" fmla="*/ 101 h 149"/>
                <a:gd name="T70" fmla="*/ 102 w 108"/>
                <a:gd name="T71" fmla="*/ 9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" h="149">
                  <a:moveTo>
                    <a:pt x="102" y="95"/>
                  </a:moveTo>
                  <a:lnTo>
                    <a:pt x="90" y="119"/>
                  </a:lnTo>
                  <a:lnTo>
                    <a:pt x="66" y="125"/>
                  </a:lnTo>
                  <a:lnTo>
                    <a:pt x="48" y="119"/>
                  </a:lnTo>
                  <a:lnTo>
                    <a:pt x="36" y="107"/>
                  </a:lnTo>
                  <a:lnTo>
                    <a:pt x="30" y="89"/>
                  </a:lnTo>
                  <a:lnTo>
                    <a:pt x="24" y="65"/>
                  </a:lnTo>
                  <a:lnTo>
                    <a:pt x="30" y="36"/>
                  </a:lnTo>
                  <a:lnTo>
                    <a:pt x="36" y="18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6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6" y="42"/>
                  </a:lnTo>
                  <a:lnTo>
                    <a:pt x="102" y="30"/>
                  </a:lnTo>
                  <a:lnTo>
                    <a:pt x="96" y="18"/>
                  </a:lnTo>
                  <a:lnTo>
                    <a:pt x="90" y="6"/>
                  </a:lnTo>
                  <a:lnTo>
                    <a:pt x="78" y="6"/>
                  </a:lnTo>
                  <a:lnTo>
                    <a:pt x="60" y="0"/>
                  </a:lnTo>
                  <a:lnTo>
                    <a:pt x="36" y="6"/>
                  </a:lnTo>
                  <a:lnTo>
                    <a:pt x="18" y="18"/>
                  </a:lnTo>
                  <a:lnTo>
                    <a:pt x="6" y="42"/>
                  </a:lnTo>
                  <a:lnTo>
                    <a:pt x="0" y="77"/>
                  </a:lnTo>
                  <a:lnTo>
                    <a:pt x="6" y="113"/>
                  </a:lnTo>
                  <a:lnTo>
                    <a:pt x="18" y="131"/>
                  </a:lnTo>
                  <a:lnTo>
                    <a:pt x="36" y="143"/>
                  </a:lnTo>
                  <a:lnTo>
                    <a:pt x="54" y="149"/>
                  </a:lnTo>
                  <a:lnTo>
                    <a:pt x="66" y="149"/>
                  </a:lnTo>
                  <a:lnTo>
                    <a:pt x="84" y="137"/>
                  </a:lnTo>
                  <a:lnTo>
                    <a:pt x="96" y="125"/>
                  </a:lnTo>
                  <a:lnTo>
                    <a:pt x="108" y="101"/>
                  </a:lnTo>
                  <a:lnTo>
                    <a:pt x="102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38" name="Freeform 42"/>
            <p:cNvSpPr>
              <a:spLocks/>
            </p:cNvSpPr>
            <p:nvPr/>
          </p:nvSpPr>
          <p:spPr bwMode="auto">
            <a:xfrm>
              <a:off x="846" y="2539"/>
              <a:ext cx="126" cy="149"/>
            </a:xfrm>
            <a:custGeom>
              <a:avLst/>
              <a:gdLst>
                <a:gd name="T0" fmla="*/ 126 w 126"/>
                <a:gd name="T1" fmla="*/ 131 h 149"/>
                <a:gd name="T2" fmla="*/ 114 w 126"/>
                <a:gd name="T3" fmla="*/ 131 h 149"/>
                <a:gd name="T4" fmla="*/ 108 w 126"/>
                <a:gd name="T5" fmla="*/ 125 h 149"/>
                <a:gd name="T6" fmla="*/ 108 w 126"/>
                <a:gd name="T7" fmla="*/ 113 h 149"/>
                <a:gd name="T8" fmla="*/ 108 w 126"/>
                <a:gd name="T9" fmla="*/ 0 h 149"/>
                <a:gd name="T10" fmla="*/ 66 w 126"/>
                <a:gd name="T11" fmla="*/ 0 h 149"/>
                <a:gd name="T12" fmla="*/ 66 w 126"/>
                <a:gd name="T13" fmla="*/ 6 h 149"/>
                <a:gd name="T14" fmla="*/ 78 w 126"/>
                <a:gd name="T15" fmla="*/ 6 h 149"/>
                <a:gd name="T16" fmla="*/ 84 w 126"/>
                <a:gd name="T17" fmla="*/ 12 h 149"/>
                <a:gd name="T18" fmla="*/ 84 w 126"/>
                <a:gd name="T19" fmla="*/ 30 h 149"/>
                <a:gd name="T20" fmla="*/ 84 w 126"/>
                <a:gd name="T21" fmla="*/ 101 h 149"/>
                <a:gd name="T22" fmla="*/ 84 w 126"/>
                <a:gd name="T23" fmla="*/ 113 h 149"/>
                <a:gd name="T24" fmla="*/ 84 w 126"/>
                <a:gd name="T25" fmla="*/ 119 h 149"/>
                <a:gd name="T26" fmla="*/ 72 w 126"/>
                <a:gd name="T27" fmla="*/ 125 h 149"/>
                <a:gd name="T28" fmla="*/ 60 w 126"/>
                <a:gd name="T29" fmla="*/ 131 h 149"/>
                <a:gd name="T30" fmla="*/ 48 w 126"/>
                <a:gd name="T31" fmla="*/ 131 h 149"/>
                <a:gd name="T32" fmla="*/ 42 w 126"/>
                <a:gd name="T33" fmla="*/ 119 h 149"/>
                <a:gd name="T34" fmla="*/ 36 w 126"/>
                <a:gd name="T35" fmla="*/ 107 h 149"/>
                <a:gd name="T36" fmla="*/ 36 w 126"/>
                <a:gd name="T37" fmla="*/ 0 h 149"/>
                <a:gd name="T38" fmla="*/ 0 w 126"/>
                <a:gd name="T39" fmla="*/ 0 h 149"/>
                <a:gd name="T40" fmla="*/ 0 w 126"/>
                <a:gd name="T41" fmla="*/ 6 h 149"/>
                <a:gd name="T42" fmla="*/ 6 w 126"/>
                <a:gd name="T43" fmla="*/ 6 h 149"/>
                <a:gd name="T44" fmla="*/ 12 w 126"/>
                <a:gd name="T45" fmla="*/ 12 h 149"/>
                <a:gd name="T46" fmla="*/ 12 w 126"/>
                <a:gd name="T47" fmla="*/ 24 h 149"/>
                <a:gd name="T48" fmla="*/ 12 w 126"/>
                <a:gd name="T49" fmla="*/ 107 h 149"/>
                <a:gd name="T50" fmla="*/ 18 w 126"/>
                <a:gd name="T51" fmla="*/ 131 h 149"/>
                <a:gd name="T52" fmla="*/ 24 w 126"/>
                <a:gd name="T53" fmla="*/ 143 h 149"/>
                <a:gd name="T54" fmla="*/ 36 w 126"/>
                <a:gd name="T55" fmla="*/ 149 h 149"/>
                <a:gd name="T56" fmla="*/ 48 w 126"/>
                <a:gd name="T57" fmla="*/ 149 h 149"/>
                <a:gd name="T58" fmla="*/ 60 w 126"/>
                <a:gd name="T59" fmla="*/ 149 h 149"/>
                <a:gd name="T60" fmla="*/ 78 w 126"/>
                <a:gd name="T61" fmla="*/ 137 h 149"/>
                <a:gd name="T62" fmla="*/ 90 w 126"/>
                <a:gd name="T63" fmla="*/ 119 h 149"/>
                <a:gd name="T64" fmla="*/ 90 w 126"/>
                <a:gd name="T65" fmla="*/ 149 h 149"/>
                <a:gd name="T66" fmla="*/ 90 w 126"/>
                <a:gd name="T67" fmla="*/ 149 h 149"/>
                <a:gd name="T68" fmla="*/ 108 w 126"/>
                <a:gd name="T69" fmla="*/ 143 h 149"/>
                <a:gd name="T70" fmla="*/ 126 w 126"/>
                <a:gd name="T71" fmla="*/ 137 h 149"/>
                <a:gd name="T72" fmla="*/ 126 w 126"/>
                <a:gd name="T73" fmla="*/ 13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6" h="149">
                  <a:moveTo>
                    <a:pt x="126" y="131"/>
                  </a:moveTo>
                  <a:lnTo>
                    <a:pt x="114" y="131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8" y="0"/>
                  </a:lnTo>
                  <a:lnTo>
                    <a:pt x="66" y="0"/>
                  </a:lnTo>
                  <a:lnTo>
                    <a:pt x="66" y="6"/>
                  </a:lnTo>
                  <a:lnTo>
                    <a:pt x="78" y="6"/>
                  </a:lnTo>
                  <a:lnTo>
                    <a:pt x="84" y="12"/>
                  </a:lnTo>
                  <a:lnTo>
                    <a:pt x="84" y="30"/>
                  </a:lnTo>
                  <a:lnTo>
                    <a:pt x="84" y="101"/>
                  </a:lnTo>
                  <a:lnTo>
                    <a:pt x="84" y="113"/>
                  </a:lnTo>
                  <a:lnTo>
                    <a:pt x="84" y="119"/>
                  </a:lnTo>
                  <a:lnTo>
                    <a:pt x="72" y="125"/>
                  </a:lnTo>
                  <a:lnTo>
                    <a:pt x="60" y="131"/>
                  </a:lnTo>
                  <a:lnTo>
                    <a:pt x="48" y="131"/>
                  </a:lnTo>
                  <a:lnTo>
                    <a:pt x="42" y="119"/>
                  </a:lnTo>
                  <a:lnTo>
                    <a:pt x="36" y="107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12" y="12"/>
                  </a:lnTo>
                  <a:lnTo>
                    <a:pt x="12" y="24"/>
                  </a:lnTo>
                  <a:lnTo>
                    <a:pt x="12" y="107"/>
                  </a:lnTo>
                  <a:lnTo>
                    <a:pt x="18" y="131"/>
                  </a:lnTo>
                  <a:lnTo>
                    <a:pt x="24" y="143"/>
                  </a:lnTo>
                  <a:lnTo>
                    <a:pt x="36" y="149"/>
                  </a:lnTo>
                  <a:lnTo>
                    <a:pt x="48" y="149"/>
                  </a:lnTo>
                  <a:lnTo>
                    <a:pt x="60" y="149"/>
                  </a:lnTo>
                  <a:lnTo>
                    <a:pt x="78" y="137"/>
                  </a:lnTo>
                  <a:lnTo>
                    <a:pt x="90" y="119"/>
                  </a:lnTo>
                  <a:lnTo>
                    <a:pt x="90" y="149"/>
                  </a:lnTo>
                  <a:lnTo>
                    <a:pt x="90" y="149"/>
                  </a:lnTo>
                  <a:lnTo>
                    <a:pt x="108" y="143"/>
                  </a:lnTo>
                  <a:lnTo>
                    <a:pt x="126" y="137"/>
                  </a:lnTo>
                  <a:lnTo>
                    <a:pt x="126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39" name="Freeform 43"/>
            <p:cNvSpPr>
              <a:spLocks noEditPoints="1"/>
            </p:cNvSpPr>
            <p:nvPr/>
          </p:nvSpPr>
          <p:spPr bwMode="auto">
            <a:xfrm>
              <a:off x="984" y="2467"/>
              <a:ext cx="59" cy="215"/>
            </a:xfrm>
            <a:custGeom>
              <a:avLst/>
              <a:gdLst>
                <a:gd name="T0" fmla="*/ 0 w 59"/>
                <a:gd name="T1" fmla="*/ 215 h 215"/>
                <a:gd name="T2" fmla="*/ 59 w 59"/>
                <a:gd name="T3" fmla="*/ 215 h 215"/>
                <a:gd name="T4" fmla="*/ 59 w 59"/>
                <a:gd name="T5" fmla="*/ 215 h 215"/>
                <a:gd name="T6" fmla="*/ 47 w 59"/>
                <a:gd name="T7" fmla="*/ 209 h 215"/>
                <a:gd name="T8" fmla="*/ 41 w 59"/>
                <a:gd name="T9" fmla="*/ 209 h 215"/>
                <a:gd name="T10" fmla="*/ 41 w 59"/>
                <a:gd name="T11" fmla="*/ 197 h 215"/>
                <a:gd name="T12" fmla="*/ 41 w 59"/>
                <a:gd name="T13" fmla="*/ 185 h 215"/>
                <a:gd name="T14" fmla="*/ 41 w 59"/>
                <a:gd name="T15" fmla="*/ 72 h 215"/>
                <a:gd name="T16" fmla="*/ 41 w 59"/>
                <a:gd name="T17" fmla="*/ 72 h 215"/>
                <a:gd name="T18" fmla="*/ 24 w 59"/>
                <a:gd name="T19" fmla="*/ 84 h 215"/>
                <a:gd name="T20" fmla="*/ 0 w 59"/>
                <a:gd name="T21" fmla="*/ 90 h 215"/>
                <a:gd name="T22" fmla="*/ 0 w 59"/>
                <a:gd name="T23" fmla="*/ 96 h 215"/>
                <a:gd name="T24" fmla="*/ 6 w 59"/>
                <a:gd name="T25" fmla="*/ 90 h 215"/>
                <a:gd name="T26" fmla="*/ 12 w 59"/>
                <a:gd name="T27" fmla="*/ 90 h 215"/>
                <a:gd name="T28" fmla="*/ 18 w 59"/>
                <a:gd name="T29" fmla="*/ 96 h 215"/>
                <a:gd name="T30" fmla="*/ 18 w 59"/>
                <a:gd name="T31" fmla="*/ 102 h 215"/>
                <a:gd name="T32" fmla="*/ 18 w 59"/>
                <a:gd name="T33" fmla="*/ 114 h 215"/>
                <a:gd name="T34" fmla="*/ 18 w 59"/>
                <a:gd name="T35" fmla="*/ 185 h 215"/>
                <a:gd name="T36" fmla="*/ 18 w 59"/>
                <a:gd name="T37" fmla="*/ 203 h 215"/>
                <a:gd name="T38" fmla="*/ 18 w 59"/>
                <a:gd name="T39" fmla="*/ 209 h 215"/>
                <a:gd name="T40" fmla="*/ 12 w 59"/>
                <a:gd name="T41" fmla="*/ 215 h 215"/>
                <a:gd name="T42" fmla="*/ 0 w 59"/>
                <a:gd name="T43" fmla="*/ 215 h 215"/>
                <a:gd name="T44" fmla="*/ 0 w 59"/>
                <a:gd name="T45" fmla="*/ 215 h 215"/>
                <a:gd name="T46" fmla="*/ 18 w 59"/>
                <a:gd name="T47" fmla="*/ 18 h 215"/>
                <a:gd name="T48" fmla="*/ 18 w 59"/>
                <a:gd name="T49" fmla="*/ 24 h 215"/>
                <a:gd name="T50" fmla="*/ 30 w 59"/>
                <a:gd name="T51" fmla="*/ 30 h 215"/>
                <a:gd name="T52" fmla="*/ 35 w 59"/>
                <a:gd name="T53" fmla="*/ 24 h 215"/>
                <a:gd name="T54" fmla="*/ 41 w 59"/>
                <a:gd name="T55" fmla="*/ 18 h 215"/>
                <a:gd name="T56" fmla="*/ 35 w 59"/>
                <a:gd name="T57" fmla="*/ 6 h 215"/>
                <a:gd name="T58" fmla="*/ 30 w 59"/>
                <a:gd name="T59" fmla="*/ 0 h 215"/>
                <a:gd name="T60" fmla="*/ 18 w 59"/>
                <a:gd name="T61" fmla="*/ 6 h 215"/>
                <a:gd name="T62" fmla="*/ 18 w 59"/>
                <a:gd name="T63" fmla="*/ 18 h 215"/>
                <a:gd name="T64" fmla="*/ 18 w 59"/>
                <a:gd name="T65" fmla="*/ 18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9" h="215">
                  <a:moveTo>
                    <a:pt x="0" y="215"/>
                  </a:moveTo>
                  <a:lnTo>
                    <a:pt x="59" y="215"/>
                  </a:lnTo>
                  <a:lnTo>
                    <a:pt x="59" y="215"/>
                  </a:lnTo>
                  <a:lnTo>
                    <a:pt x="47" y="209"/>
                  </a:lnTo>
                  <a:lnTo>
                    <a:pt x="41" y="209"/>
                  </a:lnTo>
                  <a:lnTo>
                    <a:pt x="41" y="197"/>
                  </a:lnTo>
                  <a:lnTo>
                    <a:pt x="41" y="185"/>
                  </a:lnTo>
                  <a:lnTo>
                    <a:pt x="41" y="72"/>
                  </a:lnTo>
                  <a:lnTo>
                    <a:pt x="41" y="72"/>
                  </a:lnTo>
                  <a:lnTo>
                    <a:pt x="24" y="84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6" y="90"/>
                  </a:lnTo>
                  <a:lnTo>
                    <a:pt x="12" y="90"/>
                  </a:lnTo>
                  <a:lnTo>
                    <a:pt x="18" y="96"/>
                  </a:lnTo>
                  <a:lnTo>
                    <a:pt x="18" y="102"/>
                  </a:lnTo>
                  <a:lnTo>
                    <a:pt x="18" y="114"/>
                  </a:lnTo>
                  <a:lnTo>
                    <a:pt x="18" y="185"/>
                  </a:lnTo>
                  <a:lnTo>
                    <a:pt x="18" y="203"/>
                  </a:lnTo>
                  <a:lnTo>
                    <a:pt x="18" y="209"/>
                  </a:lnTo>
                  <a:lnTo>
                    <a:pt x="12" y="215"/>
                  </a:lnTo>
                  <a:lnTo>
                    <a:pt x="0" y="215"/>
                  </a:lnTo>
                  <a:lnTo>
                    <a:pt x="0" y="215"/>
                  </a:lnTo>
                  <a:close/>
                  <a:moveTo>
                    <a:pt x="18" y="18"/>
                  </a:moveTo>
                  <a:lnTo>
                    <a:pt x="18" y="24"/>
                  </a:lnTo>
                  <a:lnTo>
                    <a:pt x="30" y="30"/>
                  </a:lnTo>
                  <a:lnTo>
                    <a:pt x="35" y="24"/>
                  </a:lnTo>
                  <a:lnTo>
                    <a:pt x="41" y="18"/>
                  </a:lnTo>
                  <a:lnTo>
                    <a:pt x="35" y="6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0" name="Freeform 44"/>
            <p:cNvSpPr>
              <a:spLocks/>
            </p:cNvSpPr>
            <p:nvPr/>
          </p:nvSpPr>
          <p:spPr bwMode="auto">
            <a:xfrm>
              <a:off x="1055" y="2497"/>
              <a:ext cx="72" cy="191"/>
            </a:xfrm>
            <a:custGeom>
              <a:avLst/>
              <a:gdLst>
                <a:gd name="T0" fmla="*/ 66 w 72"/>
                <a:gd name="T1" fmla="*/ 42 h 191"/>
                <a:gd name="T2" fmla="*/ 42 w 72"/>
                <a:gd name="T3" fmla="*/ 42 h 191"/>
                <a:gd name="T4" fmla="*/ 42 w 72"/>
                <a:gd name="T5" fmla="*/ 6 h 191"/>
                <a:gd name="T6" fmla="*/ 42 w 72"/>
                <a:gd name="T7" fmla="*/ 6 h 191"/>
                <a:gd name="T8" fmla="*/ 36 w 72"/>
                <a:gd name="T9" fmla="*/ 0 h 191"/>
                <a:gd name="T10" fmla="*/ 24 w 72"/>
                <a:gd name="T11" fmla="*/ 24 h 191"/>
                <a:gd name="T12" fmla="*/ 12 w 72"/>
                <a:gd name="T13" fmla="*/ 42 h 191"/>
                <a:gd name="T14" fmla="*/ 6 w 72"/>
                <a:gd name="T15" fmla="*/ 48 h 191"/>
                <a:gd name="T16" fmla="*/ 0 w 72"/>
                <a:gd name="T17" fmla="*/ 54 h 191"/>
                <a:gd name="T18" fmla="*/ 0 w 72"/>
                <a:gd name="T19" fmla="*/ 54 h 191"/>
                <a:gd name="T20" fmla="*/ 18 w 72"/>
                <a:gd name="T21" fmla="*/ 54 h 191"/>
                <a:gd name="T22" fmla="*/ 18 w 72"/>
                <a:gd name="T23" fmla="*/ 149 h 191"/>
                <a:gd name="T24" fmla="*/ 18 w 72"/>
                <a:gd name="T25" fmla="*/ 173 h 191"/>
                <a:gd name="T26" fmla="*/ 24 w 72"/>
                <a:gd name="T27" fmla="*/ 185 h 191"/>
                <a:gd name="T28" fmla="*/ 36 w 72"/>
                <a:gd name="T29" fmla="*/ 191 h 191"/>
                <a:gd name="T30" fmla="*/ 42 w 72"/>
                <a:gd name="T31" fmla="*/ 191 h 191"/>
                <a:gd name="T32" fmla="*/ 60 w 72"/>
                <a:gd name="T33" fmla="*/ 185 h 191"/>
                <a:gd name="T34" fmla="*/ 72 w 72"/>
                <a:gd name="T35" fmla="*/ 167 h 191"/>
                <a:gd name="T36" fmla="*/ 72 w 72"/>
                <a:gd name="T37" fmla="*/ 161 h 191"/>
                <a:gd name="T38" fmla="*/ 66 w 72"/>
                <a:gd name="T39" fmla="*/ 167 h 191"/>
                <a:gd name="T40" fmla="*/ 54 w 72"/>
                <a:gd name="T41" fmla="*/ 173 h 191"/>
                <a:gd name="T42" fmla="*/ 48 w 72"/>
                <a:gd name="T43" fmla="*/ 173 h 191"/>
                <a:gd name="T44" fmla="*/ 42 w 72"/>
                <a:gd name="T45" fmla="*/ 161 h 191"/>
                <a:gd name="T46" fmla="*/ 42 w 72"/>
                <a:gd name="T47" fmla="*/ 143 h 191"/>
                <a:gd name="T48" fmla="*/ 42 w 72"/>
                <a:gd name="T49" fmla="*/ 54 h 191"/>
                <a:gd name="T50" fmla="*/ 66 w 72"/>
                <a:gd name="T51" fmla="*/ 54 h 191"/>
                <a:gd name="T52" fmla="*/ 66 w 72"/>
                <a:gd name="T53" fmla="*/ 4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191">
                  <a:moveTo>
                    <a:pt x="66" y="42"/>
                  </a:moveTo>
                  <a:lnTo>
                    <a:pt x="42" y="4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24" y="24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8" y="54"/>
                  </a:lnTo>
                  <a:lnTo>
                    <a:pt x="18" y="149"/>
                  </a:lnTo>
                  <a:lnTo>
                    <a:pt x="18" y="173"/>
                  </a:lnTo>
                  <a:lnTo>
                    <a:pt x="24" y="185"/>
                  </a:lnTo>
                  <a:lnTo>
                    <a:pt x="36" y="191"/>
                  </a:lnTo>
                  <a:lnTo>
                    <a:pt x="42" y="191"/>
                  </a:lnTo>
                  <a:lnTo>
                    <a:pt x="60" y="185"/>
                  </a:lnTo>
                  <a:lnTo>
                    <a:pt x="72" y="167"/>
                  </a:lnTo>
                  <a:lnTo>
                    <a:pt x="72" y="161"/>
                  </a:lnTo>
                  <a:lnTo>
                    <a:pt x="66" y="167"/>
                  </a:lnTo>
                  <a:lnTo>
                    <a:pt x="54" y="173"/>
                  </a:lnTo>
                  <a:lnTo>
                    <a:pt x="48" y="173"/>
                  </a:lnTo>
                  <a:lnTo>
                    <a:pt x="42" y="161"/>
                  </a:lnTo>
                  <a:lnTo>
                    <a:pt x="42" y="143"/>
                  </a:lnTo>
                  <a:lnTo>
                    <a:pt x="42" y="54"/>
                  </a:lnTo>
                  <a:lnTo>
                    <a:pt x="66" y="54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1" name="Freeform 45"/>
            <p:cNvSpPr>
              <a:spLocks/>
            </p:cNvSpPr>
            <p:nvPr/>
          </p:nvSpPr>
          <p:spPr bwMode="auto">
            <a:xfrm>
              <a:off x="3651" y="1494"/>
              <a:ext cx="1453" cy="1"/>
            </a:xfrm>
            <a:custGeom>
              <a:avLst/>
              <a:gdLst>
                <a:gd name="T0" fmla="*/ 1453 w 1453"/>
                <a:gd name="T1" fmla="*/ 0 w 1453"/>
                <a:gd name="T2" fmla="*/ 1453 w 1453"/>
                <a:gd name="T3" fmla="*/ 1453 w 14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53">
                  <a:moveTo>
                    <a:pt x="1453" y="0"/>
                  </a:moveTo>
                  <a:lnTo>
                    <a:pt x="0" y="0"/>
                  </a:lnTo>
                  <a:lnTo>
                    <a:pt x="1453" y="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2" name="Freeform 46"/>
            <p:cNvSpPr>
              <a:spLocks noEditPoints="1"/>
            </p:cNvSpPr>
            <p:nvPr/>
          </p:nvSpPr>
          <p:spPr bwMode="auto">
            <a:xfrm>
              <a:off x="3651" y="1494"/>
              <a:ext cx="1" cy="1881"/>
            </a:xfrm>
            <a:custGeom>
              <a:avLst/>
              <a:gdLst>
                <a:gd name="T0" fmla="*/ 0 h 1881"/>
                <a:gd name="T1" fmla="*/ 1881 h 1881"/>
                <a:gd name="T2" fmla="*/ 0 h 1881"/>
                <a:gd name="T3" fmla="*/ 0 h 1881"/>
                <a:gd name="T4" fmla="*/ 0 h 1881"/>
                <a:gd name="T5" fmla="*/ 0 h 1881"/>
                <a:gd name="T6" fmla="*/ 0 h 188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881">
                  <a:moveTo>
                    <a:pt x="0" y="0"/>
                  </a:moveTo>
                  <a:lnTo>
                    <a:pt x="0" y="1881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3" name="Freeform 47"/>
            <p:cNvSpPr>
              <a:spLocks noEditPoints="1"/>
            </p:cNvSpPr>
            <p:nvPr/>
          </p:nvSpPr>
          <p:spPr bwMode="auto">
            <a:xfrm>
              <a:off x="3651" y="3375"/>
              <a:ext cx="1453" cy="1"/>
            </a:xfrm>
            <a:custGeom>
              <a:avLst/>
              <a:gdLst>
                <a:gd name="T0" fmla="*/ 0 w 1453"/>
                <a:gd name="T1" fmla="*/ 1453 w 1453"/>
                <a:gd name="T2" fmla="*/ 0 w 1453"/>
                <a:gd name="T3" fmla="*/ 0 w 1453"/>
                <a:gd name="T4" fmla="*/ 0 w 1453"/>
                <a:gd name="T5" fmla="*/ 0 w 1453"/>
                <a:gd name="T6" fmla="*/ 0 w 14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453">
                  <a:moveTo>
                    <a:pt x="0" y="0"/>
                  </a:moveTo>
                  <a:lnTo>
                    <a:pt x="1453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4" name="Freeform 48"/>
            <p:cNvSpPr>
              <a:spLocks/>
            </p:cNvSpPr>
            <p:nvPr/>
          </p:nvSpPr>
          <p:spPr bwMode="auto">
            <a:xfrm>
              <a:off x="5110" y="1422"/>
              <a:ext cx="126" cy="143"/>
            </a:xfrm>
            <a:custGeom>
              <a:avLst/>
              <a:gdLst>
                <a:gd name="T0" fmla="*/ 60 w 126"/>
                <a:gd name="T1" fmla="*/ 143 h 143"/>
                <a:gd name="T2" fmla="*/ 84 w 126"/>
                <a:gd name="T3" fmla="*/ 137 h 143"/>
                <a:gd name="T4" fmla="*/ 108 w 126"/>
                <a:gd name="T5" fmla="*/ 125 h 143"/>
                <a:gd name="T6" fmla="*/ 120 w 126"/>
                <a:gd name="T7" fmla="*/ 101 h 143"/>
                <a:gd name="T8" fmla="*/ 126 w 126"/>
                <a:gd name="T9" fmla="*/ 72 h 143"/>
                <a:gd name="T10" fmla="*/ 120 w 126"/>
                <a:gd name="T11" fmla="*/ 42 h 143"/>
                <a:gd name="T12" fmla="*/ 108 w 126"/>
                <a:gd name="T13" fmla="*/ 18 h 143"/>
                <a:gd name="T14" fmla="*/ 84 w 126"/>
                <a:gd name="T15" fmla="*/ 6 h 143"/>
                <a:gd name="T16" fmla="*/ 60 w 126"/>
                <a:gd name="T17" fmla="*/ 0 h 143"/>
                <a:gd name="T18" fmla="*/ 36 w 126"/>
                <a:gd name="T19" fmla="*/ 6 h 143"/>
                <a:gd name="T20" fmla="*/ 18 w 126"/>
                <a:gd name="T21" fmla="*/ 18 h 143"/>
                <a:gd name="T22" fmla="*/ 6 w 126"/>
                <a:gd name="T23" fmla="*/ 42 h 143"/>
                <a:gd name="T24" fmla="*/ 0 w 126"/>
                <a:gd name="T25" fmla="*/ 72 h 143"/>
                <a:gd name="T26" fmla="*/ 6 w 126"/>
                <a:gd name="T27" fmla="*/ 101 h 143"/>
                <a:gd name="T28" fmla="*/ 18 w 126"/>
                <a:gd name="T29" fmla="*/ 125 h 143"/>
                <a:gd name="T30" fmla="*/ 36 w 126"/>
                <a:gd name="T31" fmla="*/ 137 h 143"/>
                <a:gd name="T32" fmla="*/ 60 w 126"/>
                <a:gd name="T33" fmla="*/ 143 h 143"/>
                <a:gd name="T34" fmla="*/ 60 w 126"/>
                <a:gd name="T3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43">
                  <a:moveTo>
                    <a:pt x="60" y="143"/>
                  </a:moveTo>
                  <a:lnTo>
                    <a:pt x="84" y="137"/>
                  </a:lnTo>
                  <a:lnTo>
                    <a:pt x="108" y="125"/>
                  </a:lnTo>
                  <a:lnTo>
                    <a:pt x="120" y="101"/>
                  </a:lnTo>
                  <a:lnTo>
                    <a:pt x="126" y="72"/>
                  </a:lnTo>
                  <a:lnTo>
                    <a:pt x="120" y="42"/>
                  </a:lnTo>
                  <a:lnTo>
                    <a:pt x="108" y="18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6" y="6"/>
                  </a:lnTo>
                  <a:lnTo>
                    <a:pt x="18" y="18"/>
                  </a:lnTo>
                  <a:lnTo>
                    <a:pt x="6" y="42"/>
                  </a:lnTo>
                  <a:lnTo>
                    <a:pt x="0" y="72"/>
                  </a:lnTo>
                  <a:lnTo>
                    <a:pt x="6" y="101"/>
                  </a:lnTo>
                  <a:lnTo>
                    <a:pt x="18" y="125"/>
                  </a:lnTo>
                  <a:lnTo>
                    <a:pt x="36" y="137"/>
                  </a:lnTo>
                  <a:lnTo>
                    <a:pt x="60" y="143"/>
                  </a:lnTo>
                  <a:lnTo>
                    <a:pt x="60" y="1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5" name="Freeform 49"/>
            <p:cNvSpPr>
              <a:spLocks/>
            </p:cNvSpPr>
            <p:nvPr/>
          </p:nvSpPr>
          <p:spPr bwMode="auto">
            <a:xfrm>
              <a:off x="5170" y="1494"/>
              <a:ext cx="66" cy="71"/>
            </a:xfrm>
            <a:custGeom>
              <a:avLst/>
              <a:gdLst>
                <a:gd name="T0" fmla="*/ 0 w 66"/>
                <a:gd name="T1" fmla="*/ 71 h 71"/>
                <a:gd name="T2" fmla="*/ 24 w 66"/>
                <a:gd name="T3" fmla="*/ 65 h 71"/>
                <a:gd name="T4" fmla="*/ 48 w 66"/>
                <a:gd name="T5" fmla="*/ 53 h 71"/>
                <a:gd name="T6" fmla="*/ 60 w 66"/>
                <a:gd name="T7" fmla="*/ 29 h 71"/>
                <a:gd name="T8" fmla="*/ 66 w 66"/>
                <a:gd name="T9" fmla="*/ 0 h 71"/>
                <a:gd name="T10" fmla="*/ 66 w 66"/>
                <a:gd name="T11" fmla="*/ 0 h 71"/>
                <a:gd name="T12" fmla="*/ 60 w 66"/>
                <a:gd name="T13" fmla="*/ 29 h 71"/>
                <a:gd name="T14" fmla="*/ 48 w 66"/>
                <a:gd name="T15" fmla="*/ 53 h 71"/>
                <a:gd name="T16" fmla="*/ 24 w 66"/>
                <a:gd name="T17" fmla="*/ 65 h 71"/>
                <a:gd name="T18" fmla="*/ 0 w 66"/>
                <a:gd name="T19" fmla="*/ 71 h 71"/>
                <a:gd name="T20" fmla="*/ 0 w 66"/>
                <a:gd name="T2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71">
                  <a:moveTo>
                    <a:pt x="0" y="71"/>
                  </a:moveTo>
                  <a:lnTo>
                    <a:pt x="24" y="65"/>
                  </a:lnTo>
                  <a:lnTo>
                    <a:pt x="48" y="53"/>
                  </a:lnTo>
                  <a:lnTo>
                    <a:pt x="60" y="29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0" y="29"/>
                  </a:lnTo>
                  <a:lnTo>
                    <a:pt x="48" y="53"/>
                  </a:lnTo>
                  <a:lnTo>
                    <a:pt x="24" y="65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6" name="Freeform 50"/>
            <p:cNvSpPr>
              <a:spLocks noEditPoints="1"/>
            </p:cNvSpPr>
            <p:nvPr/>
          </p:nvSpPr>
          <p:spPr bwMode="auto">
            <a:xfrm>
              <a:off x="5170" y="1422"/>
              <a:ext cx="66" cy="72"/>
            </a:xfrm>
            <a:custGeom>
              <a:avLst/>
              <a:gdLst>
                <a:gd name="T0" fmla="*/ 66 w 66"/>
                <a:gd name="T1" fmla="*/ 72 h 72"/>
                <a:gd name="T2" fmla="*/ 60 w 66"/>
                <a:gd name="T3" fmla="*/ 42 h 72"/>
                <a:gd name="T4" fmla="*/ 48 w 66"/>
                <a:gd name="T5" fmla="*/ 18 h 72"/>
                <a:gd name="T6" fmla="*/ 24 w 66"/>
                <a:gd name="T7" fmla="*/ 6 h 72"/>
                <a:gd name="T8" fmla="*/ 0 w 66"/>
                <a:gd name="T9" fmla="*/ 0 h 72"/>
                <a:gd name="T10" fmla="*/ 0 w 66"/>
                <a:gd name="T11" fmla="*/ 0 h 72"/>
                <a:gd name="T12" fmla="*/ 24 w 66"/>
                <a:gd name="T13" fmla="*/ 6 h 72"/>
                <a:gd name="T14" fmla="*/ 48 w 66"/>
                <a:gd name="T15" fmla="*/ 18 h 72"/>
                <a:gd name="T16" fmla="*/ 60 w 66"/>
                <a:gd name="T17" fmla="*/ 42 h 72"/>
                <a:gd name="T18" fmla="*/ 66 w 66"/>
                <a:gd name="T19" fmla="*/ 72 h 72"/>
                <a:gd name="T20" fmla="*/ 66 w 66"/>
                <a:gd name="T21" fmla="*/ 72 h 72"/>
                <a:gd name="T22" fmla="*/ 66 w 66"/>
                <a:gd name="T23" fmla="*/ 72 h 72"/>
                <a:gd name="T24" fmla="*/ 66 w 66"/>
                <a:gd name="T25" fmla="*/ 72 h 72"/>
                <a:gd name="T26" fmla="*/ 66 w 66"/>
                <a:gd name="T2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72">
                  <a:moveTo>
                    <a:pt x="66" y="72"/>
                  </a:moveTo>
                  <a:lnTo>
                    <a:pt x="60" y="42"/>
                  </a:lnTo>
                  <a:lnTo>
                    <a:pt x="48" y="18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8" y="18"/>
                  </a:lnTo>
                  <a:lnTo>
                    <a:pt x="60" y="42"/>
                  </a:lnTo>
                  <a:lnTo>
                    <a:pt x="66" y="72"/>
                  </a:lnTo>
                  <a:lnTo>
                    <a:pt x="66" y="72"/>
                  </a:lnTo>
                  <a:close/>
                  <a:moveTo>
                    <a:pt x="66" y="72"/>
                  </a:moveTo>
                  <a:lnTo>
                    <a:pt x="66" y="72"/>
                  </a:lnTo>
                  <a:lnTo>
                    <a:pt x="66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7" name="Freeform 51"/>
            <p:cNvSpPr>
              <a:spLocks noEditPoints="1"/>
            </p:cNvSpPr>
            <p:nvPr/>
          </p:nvSpPr>
          <p:spPr bwMode="auto">
            <a:xfrm>
              <a:off x="5110" y="1422"/>
              <a:ext cx="60" cy="72"/>
            </a:xfrm>
            <a:custGeom>
              <a:avLst/>
              <a:gdLst>
                <a:gd name="T0" fmla="*/ 60 w 60"/>
                <a:gd name="T1" fmla="*/ 0 h 72"/>
                <a:gd name="T2" fmla="*/ 36 w 60"/>
                <a:gd name="T3" fmla="*/ 6 h 72"/>
                <a:gd name="T4" fmla="*/ 18 w 60"/>
                <a:gd name="T5" fmla="*/ 18 h 72"/>
                <a:gd name="T6" fmla="*/ 6 w 60"/>
                <a:gd name="T7" fmla="*/ 42 h 72"/>
                <a:gd name="T8" fmla="*/ 0 w 60"/>
                <a:gd name="T9" fmla="*/ 72 h 72"/>
                <a:gd name="T10" fmla="*/ 0 w 60"/>
                <a:gd name="T11" fmla="*/ 72 h 72"/>
                <a:gd name="T12" fmla="*/ 6 w 60"/>
                <a:gd name="T13" fmla="*/ 42 h 72"/>
                <a:gd name="T14" fmla="*/ 18 w 60"/>
                <a:gd name="T15" fmla="*/ 18 h 72"/>
                <a:gd name="T16" fmla="*/ 36 w 60"/>
                <a:gd name="T17" fmla="*/ 6 h 72"/>
                <a:gd name="T18" fmla="*/ 60 w 60"/>
                <a:gd name="T19" fmla="*/ 0 h 72"/>
                <a:gd name="T20" fmla="*/ 60 w 60"/>
                <a:gd name="T21" fmla="*/ 0 h 72"/>
                <a:gd name="T22" fmla="*/ 60 w 60"/>
                <a:gd name="T23" fmla="*/ 0 h 72"/>
                <a:gd name="T24" fmla="*/ 60 w 60"/>
                <a:gd name="T25" fmla="*/ 0 h 72"/>
                <a:gd name="T26" fmla="*/ 60 w 6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72">
                  <a:moveTo>
                    <a:pt x="60" y="0"/>
                  </a:moveTo>
                  <a:lnTo>
                    <a:pt x="36" y="6"/>
                  </a:lnTo>
                  <a:lnTo>
                    <a:pt x="18" y="18"/>
                  </a:lnTo>
                  <a:lnTo>
                    <a:pt x="6" y="4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6" y="42"/>
                  </a:lnTo>
                  <a:lnTo>
                    <a:pt x="18" y="18"/>
                  </a:lnTo>
                  <a:lnTo>
                    <a:pt x="36" y="6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60" y="0"/>
                  </a:move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8" name="Freeform 52"/>
            <p:cNvSpPr>
              <a:spLocks noEditPoints="1"/>
            </p:cNvSpPr>
            <p:nvPr/>
          </p:nvSpPr>
          <p:spPr bwMode="auto">
            <a:xfrm>
              <a:off x="5110" y="1494"/>
              <a:ext cx="60" cy="71"/>
            </a:xfrm>
            <a:custGeom>
              <a:avLst/>
              <a:gdLst>
                <a:gd name="T0" fmla="*/ 0 w 60"/>
                <a:gd name="T1" fmla="*/ 0 h 71"/>
                <a:gd name="T2" fmla="*/ 6 w 60"/>
                <a:gd name="T3" fmla="*/ 29 h 71"/>
                <a:gd name="T4" fmla="*/ 18 w 60"/>
                <a:gd name="T5" fmla="*/ 53 h 71"/>
                <a:gd name="T6" fmla="*/ 36 w 60"/>
                <a:gd name="T7" fmla="*/ 65 h 71"/>
                <a:gd name="T8" fmla="*/ 60 w 60"/>
                <a:gd name="T9" fmla="*/ 71 h 71"/>
                <a:gd name="T10" fmla="*/ 60 w 60"/>
                <a:gd name="T11" fmla="*/ 71 h 71"/>
                <a:gd name="T12" fmla="*/ 36 w 60"/>
                <a:gd name="T13" fmla="*/ 65 h 71"/>
                <a:gd name="T14" fmla="*/ 18 w 60"/>
                <a:gd name="T15" fmla="*/ 53 h 71"/>
                <a:gd name="T16" fmla="*/ 6 w 60"/>
                <a:gd name="T17" fmla="*/ 29 h 71"/>
                <a:gd name="T18" fmla="*/ 0 w 60"/>
                <a:gd name="T19" fmla="*/ 0 h 71"/>
                <a:gd name="T20" fmla="*/ 0 w 60"/>
                <a:gd name="T21" fmla="*/ 0 h 71"/>
                <a:gd name="T22" fmla="*/ 0 w 60"/>
                <a:gd name="T23" fmla="*/ 0 h 71"/>
                <a:gd name="T24" fmla="*/ 0 w 60"/>
                <a:gd name="T25" fmla="*/ 0 h 71"/>
                <a:gd name="T26" fmla="*/ 0 w 60"/>
                <a:gd name="T2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71">
                  <a:moveTo>
                    <a:pt x="0" y="0"/>
                  </a:moveTo>
                  <a:lnTo>
                    <a:pt x="6" y="29"/>
                  </a:lnTo>
                  <a:lnTo>
                    <a:pt x="18" y="53"/>
                  </a:lnTo>
                  <a:lnTo>
                    <a:pt x="36" y="65"/>
                  </a:lnTo>
                  <a:lnTo>
                    <a:pt x="60" y="71"/>
                  </a:lnTo>
                  <a:lnTo>
                    <a:pt x="60" y="71"/>
                  </a:lnTo>
                  <a:lnTo>
                    <a:pt x="36" y="65"/>
                  </a:lnTo>
                  <a:lnTo>
                    <a:pt x="18" y="53"/>
                  </a:lnTo>
                  <a:lnTo>
                    <a:pt x="6" y="29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49" name="Freeform 53"/>
            <p:cNvSpPr>
              <a:spLocks/>
            </p:cNvSpPr>
            <p:nvPr/>
          </p:nvSpPr>
          <p:spPr bwMode="auto">
            <a:xfrm>
              <a:off x="5170" y="156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0" name="Freeform 54"/>
            <p:cNvSpPr>
              <a:spLocks/>
            </p:cNvSpPr>
            <p:nvPr/>
          </p:nvSpPr>
          <p:spPr bwMode="auto">
            <a:xfrm>
              <a:off x="5104" y="3297"/>
              <a:ext cx="126" cy="150"/>
            </a:xfrm>
            <a:custGeom>
              <a:avLst/>
              <a:gdLst>
                <a:gd name="T0" fmla="*/ 60 w 126"/>
                <a:gd name="T1" fmla="*/ 150 h 150"/>
                <a:gd name="T2" fmla="*/ 84 w 126"/>
                <a:gd name="T3" fmla="*/ 144 h 150"/>
                <a:gd name="T4" fmla="*/ 108 w 126"/>
                <a:gd name="T5" fmla="*/ 126 h 150"/>
                <a:gd name="T6" fmla="*/ 120 w 126"/>
                <a:gd name="T7" fmla="*/ 102 h 150"/>
                <a:gd name="T8" fmla="*/ 126 w 126"/>
                <a:gd name="T9" fmla="*/ 78 h 150"/>
                <a:gd name="T10" fmla="*/ 120 w 126"/>
                <a:gd name="T11" fmla="*/ 48 h 150"/>
                <a:gd name="T12" fmla="*/ 108 w 126"/>
                <a:gd name="T13" fmla="*/ 24 h 150"/>
                <a:gd name="T14" fmla="*/ 84 w 126"/>
                <a:gd name="T15" fmla="*/ 6 h 150"/>
                <a:gd name="T16" fmla="*/ 60 w 126"/>
                <a:gd name="T17" fmla="*/ 0 h 150"/>
                <a:gd name="T18" fmla="*/ 36 w 126"/>
                <a:gd name="T19" fmla="*/ 6 h 150"/>
                <a:gd name="T20" fmla="*/ 18 w 126"/>
                <a:gd name="T21" fmla="*/ 24 h 150"/>
                <a:gd name="T22" fmla="*/ 6 w 126"/>
                <a:gd name="T23" fmla="*/ 48 h 150"/>
                <a:gd name="T24" fmla="*/ 0 w 126"/>
                <a:gd name="T25" fmla="*/ 78 h 150"/>
                <a:gd name="T26" fmla="*/ 6 w 126"/>
                <a:gd name="T27" fmla="*/ 102 h 150"/>
                <a:gd name="T28" fmla="*/ 18 w 126"/>
                <a:gd name="T29" fmla="*/ 126 h 150"/>
                <a:gd name="T30" fmla="*/ 36 w 126"/>
                <a:gd name="T31" fmla="*/ 144 h 150"/>
                <a:gd name="T32" fmla="*/ 60 w 126"/>
                <a:gd name="T33" fmla="*/ 150 h 150"/>
                <a:gd name="T34" fmla="*/ 60 w 126"/>
                <a:gd name="T3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6" h="150">
                  <a:moveTo>
                    <a:pt x="60" y="150"/>
                  </a:moveTo>
                  <a:lnTo>
                    <a:pt x="84" y="144"/>
                  </a:lnTo>
                  <a:lnTo>
                    <a:pt x="108" y="126"/>
                  </a:lnTo>
                  <a:lnTo>
                    <a:pt x="120" y="102"/>
                  </a:lnTo>
                  <a:lnTo>
                    <a:pt x="126" y="78"/>
                  </a:lnTo>
                  <a:lnTo>
                    <a:pt x="120" y="48"/>
                  </a:lnTo>
                  <a:lnTo>
                    <a:pt x="108" y="24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6" y="6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78"/>
                  </a:lnTo>
                  <a:lnTo>
                    <a:pt x="6" y="102"/>
                  </a:lnTo>
                  <a:lnTo>
                    <a:pt x="18" y="126"/>
                  </a:lnTo>
                  <a:lnTo>
                    <a:pt x="36" y="144"/>
                  </a:lnTo>
                  <a:lnTo>
                    <a:pt x="60" y="150"/>
                  </a:lnTo>
                  <a:lnTo>
                    <a:pt x="60" y="1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1" name="Freeform 55"/>
            <p:cNvSpPr>
              <a:spLocks/>
            </p:cNvSpPr>
            <p:nvPr/>
          </p:nvSpPr>
          <p:spPr bwMode="auto">
            <a:xfrm>
              <a:off x="5164" y="3375"/>
              <a:ext cx="66" cy="72"/>
            </a:xfrm>
            <a:custGeom>
              <a:avLst/>
              <a:gdLst>
                <a:gd name="T0" fmla="*/ 0 w 66"/>
                <a:gd name="T1" fmla="*/ 72 h 72"/>
                <a:gd name="T2" fmla="*/ 24 w 66"/>
                <a:gd name="T3" fmla="*/ 66 h 72"/>
                <a:gd name="T4" fmla="*/ 48 w 66"/>
                <a:gd name="T5" fmla="*/ 48 h 72"/>
                <a:gd name="T6" fmla="*/ 60 w 66"/>
                <a:gd name="T7" fmla="*/ 24 h 72"/>
                <a:gd name="T8" fmla="*/ 66 w 66"/>
                <a:gd name="T9" fmla="*/ 0 h 72"/>
                <a:gd name="T10" fmla="*/ 66 w 66"/>
                <a:gd name="T11" fmla="*/ 0 h 72"/>
                <a:gd name="T12" fmla="*/ 60 w 66"/>
                <a:gd name="T13" fmla="*/ 24 h 72"/>
                <a:gd name="T14" fmla="*/ 48 w 66"/>
                <a:gd name="T15" fmla="*/ 48 h 72"/>
                <a:gd name="T16" fmla="*/ 24 w 66"/>
                <a:gd name="T17" fmla="*/ 66 h 72"/>
                <a:gd name="T18" fmla="*/ 0 w 66"/>
                <a:gd name="T19" fmla="*/ 72 h 72"/>
                <a:gd name="T20" fmla="*/ 0 w 66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72">
                  <a:moveTo>
                    <a:pt x="0" y="72"/>
                  </a:moveTo>
                  <a:lnTo>
                    <a:pt x="24" y="66"/>
                  </a:lnTo>
                  <a:lnTo>
                    <a:pt x="48" y="48"/>
                  </a:lnTo>
                  <a:lnTo>
                    <a:pt x="60" y="24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48"/>
                  </a:lnTo>
                  <a:lnTo>
                    <a:pt x="24" y="6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2" name="Freeform 56"/>
            <p:cNvSpPr>
              <a:spLocks noEditPoints="1"/>
            </p:cNvSpPr>
            <p:nvPr/>
          </p:nvSpPr>
          <p:spPr bwMode="auto">
            <a:xfrm>
              <a:off x="5164" y="3297"/>
              <a:ext cx="66" cy="78"/>
            </a:xfrm>
            <a:custGeom>
              <a:avLst/>
              <a:gdLst>
                <a:gd name="T0" fmla="*/ 66 w 66"/>
                <a:gd name="T1" fmla="*/ 78 h 78"/>
                <a:gd name="T2" fmla="*/ 60 w 66"/>
                <a:gd name="T3" fmla="*/ 48 h 78"/>
                <a:gd name="T4" fmla="*/ 48 w 66"/>
                <a:gd name="T5" fmla="*/ 24 h 78"/>
                <a:gd name="T6" fmla="*/ 24 w 66"/>
                <a:gd name="T7" fmla="*/ 6 h 78"/>
                <a:gd name="T8" fmla="*/ 0 w 66"/>
                <a:gd name="T9" fmla="*/ 0 h 78"/>
                <a:gd name="T10" fmla="*/ 0 w 66"/>
                <a:gd name="T11" fmla="*/ 0 h 78"/>
                <a:gd name="T12" fmla="*/ 24 w 66"/>
                <a:gd name="T13" fmla="*/ 6 h 78"/>
                <a:gd name="T14" fmla="*/ 48 w 66"/>
                <a:gd name="T15" fmla="*/ 24 h 78"/>
                <a:gd name="T16" fmla="*/ 60 w 66"/>
                <a:gd name="T17" fmla="*/ 48 h 78"/>
                <a:gd name="T18" fmla="*/ 66 w 66"/>
                <a:gd name="T19" fmla="*/ 78 h 78"/>
                <a:gd name="T20" fmla="*/ 66 w 66"/>
                <a:gd name="T21" fmla="*/ 78 h 78"/>
                <a:gd name="T22" fmla="*/ 66 w 66"/>
                <a:gd name="T23" fmla="*/ 78 h 78"/>
                <a:gd name="T24" fmla="*/ 66 w 66"/>
                <a:gd name="T25" fmla="*/ 78 h 78"/>
                <a:gd name="T26" fmla="*/ 66 w 66"/>
                <a:gd name="T2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78">
                  <a:moveTo>
                    <a:pt x="66" y="78"/>
                  </a:moveTo>
                  <a:lnTo>
                    <a:pt x="60" y="48"/>
                  </a:lnTo>
                  <a:lnTo>
                    <a:pt x="48" y="24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8" y="24"/>
                  </a:lnTo>
                  <a:lnTo>
                    <a:pt x="60" y="48"/>
                  </a:lnTo>
                  <a:lnTo>
                    <a:pt x="66" y="78"/>
                  </a:lnTo>
                  <a:lnTo>
                    <a:pt x="66" y="78"/>
                  </a:lnTo>
                  <a:close/>
                  <a:moveTo>
                    <a:pt x="66" y="78"/>
                  </a:moveTo>
                  <a:lnTo>
                    <a:pt x="66" y="78"/>
                  </a:lnTo>
                  <a:lnTo>
                    <a:pt x="66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3" name="Freeform 57"/>
            <p:cNvSpPr>
              <a:spLocks noEditPoints="1"/>
            </p:cNvSpPr>
            <p:nvPr/>
          </p:nvSpPr>
          <p:spPr bwMode="auto">
            <a:xfrm>
              <a:off x="5104" y="3297"/>
              <a:ext cx="60" cy="78"/>
            </a:xfrm>
            <a:custGeom>
              <a:avLst/>
              <a:gdLst>
                <a:gd name="T0" fmla="*/ 60 w 60"/>
                <a:gd name="T1" fmla="*/ 0 h 78"/>
                <a:gd name="T2" fmla="*/ 36 w 60"/>
                <a:gd name="T3" fmla="*/ 6 h 78"/>
                <a:gd name="T4" fmla="*/ 18 w 60"/>
                <a:gd name="T5" fmla="*/ 24 h 78"/>
                <a:gd name="T6" fmla="*/ 6 w 60"/>
                <a:gd name="T7" fmla="*/ 48 h 78"/>
                <a:gd name="T8" fmla="*/ 0 w 60"/>
                <a:gd name="T9" fmla="*/ 78 h 78"/>
                <a:gd name="T10" fmla="*/ 0 w 60"/>
                <a:gd name="T11" fmla="*/ 78 h 78"/>
                <a:gd name="T12" fmla="*/ 6 w 60"/>
                <a:gd name="T13" fmla="*/ 48 h 78"/>
                <a:gd name="T14" fmla="*/ 18 w 60"/>
                <a:gd name="T15" fmla="*/ 24 h 78"/>
                <a:gd name="T16" fmla="*/ 36 w 60"/>
                <a:gd name="T17" fmla="*/ 6 h 78"/>
                <a:gd name="T18" fmla="*/ 60 w 60"/>
                <a:gd name="T19" fmla="*/ 0 h 78"/>
                <a:gd name="T20" fmla="*/ 60 w 60"/>
                <a:gd name="T21" fmla="*/ 0 h 78"/>
                <a:gd name="T22" fmla="*/ 60 w 60"/>
                <a:gd name="T23" fmla="*/ 0 h 78"/>
                <a:gd name="T24" fmla="*/ 60 w 60"/>
                <a:gd name="T25" fmla="*/ 0 h 78"/>
                <a:gd name="T26" fmla="*/ 60 w 60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78">
                  <a:moveTo>
                    <a:pt x="60" y="0"/>
                  </a:moveTo>
                  <a:lnTo>
                    <a:pt x="36" y="6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6" y="48"/>
                  </a:lnTo>
                  <a:lnTo>
                    <a:pt x="18" y="24"/>
                  </a:lnTo>
                  <a:lnTo>
                    <a:pt x="36" y="6"/>
                  </a:lnTo>
                  <a:lnTo>
                    <a:pt x="60" y="0"/>
                  </a:lnTo>
                  <a:lnTo>
                    <a:pt x="60" y="0"/>
                  </a:lnTo>
                  <a:close/>
                  <a:moveTo>
                    <a:pt x="60" y="0"/>
                  </a:moveTo>
                  <a:lnTo>
                    <a:pt x="60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4" name="Freeform 58"/>
            <p:cNvSpPr>
              <a:spLocks noEditPoints="1"/>
            </p:cNvSpPr>
            <p:nvPr/>
          </p:nvSpPr>
          <p:spPr bwMode="auto">
            <a:xfrm>
              <a:off x="5104" y="3375"/>
              <a:ext cx="60" cy="72"/>
            </a:xfrm>
            <a:custGeom>
              <a:avLst/>
              <a:gdLst>
                <a:gd name="T0" fmla="*/ 0 w 60"/>
                <a:gd name="T1" fmla="*/ 0 h 72"/>
                <a:gd name="T2" fmla="*/ 6 w 60"/>
                <a:gd name="T3" fmla="*/ 24 h 72"/>
                <a:gd name="T4" fmla="*/ 18 w 60"/>
                <a:gd name="T5" fmla="*/ 48 h 72"/>
                <a:gd name="T6" fmla="*/ 36 w 60"/>
                <a:gd name="T7" fmla="*/ 66 h 72"/>
                <a:gd name="T8" fmla="*/ 60 w 60"/>
                <a:gd name="T9" fmla="*/ 72 h 72"/>
                <a:gd name="T10" fmla="*/ 60 w 60"/>
                <a:gd name="T11" fmla="*/ 72 h 72"/>
                <a:gd name="T12" fmla="*/ 36 w 60"/>
                <a:gd name="T13" fmla="*/ 66 h 72"/>
                <a:gd name="T14" fmla="*/ 18 w 60"/>
                <a:gd name="T15" fmla="*/ 48 h 72"/>
                <a:gd name="T16" fmla="*/ 6 w 60"/>
                <a:gd name="T17" fmla="*/ 24 h 72"/>
                <a:gd name="T18" fmla="*/ 0 w 60"/>
                <a:gd name="T19" fmla="*/ 0 h 72"/>
                <a:gd name="T20" fmla="*/ 0 w 60"/>
                <a:gd name="T21" fmla="*/ 0 h 72"/>
                <a:gd name="T22" fmla="*/ 0 w 60"/>
                <a:gd name="T23" fmla="*/ 0 h 72"/>
                <a:gd name="T24" fmla="*/ 0 w 60"/>
                <a:gd name="T25" fmla="*/ 0 h 72"/>
                <a:gd name="T26" fmla="*/ 0 w 60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" h="72">
                  <a:moveTo>
                    <a:pt x="0" y="0"/>
                  </a:moveTo>
                  <a:lnTo>
                    <a:pt x="6" y="24"/>
                  </a:lnTo>
                  <a:lnTo>
                    <a:pt x="18" y="48"/>
                  </a:lnTo>
                  <a:lnTo>
                    <a:pt x="36" y="66"/>
                  </a:lnTo>
                  <a:lnTo>
                    <a:pt x="60" y="72"/>
                  </a:lnTo>
                  <a:lnTo>
                    <a:pt x="60" y="72"/>
                  </a:lnTo>
                  <a:lnTo>
                    <a:pt x="36" y="66"/>
                  </a:lnTo>
                  <a:lnTo>
                    <a:pt x="18" y="48"/>
                  </a:lnTo>
                  <a:lnTo>
                    <a:pt x="6" y="2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5" name="Freeform 59"/>
            <p:cNvSpPr>
              <a:spLocks/>
            </p:cNvSpPr>
            <p:nvPr/>
          </p:nvSpPr>
          <p:spPr bwMode="auto">
            <a:xfrm>
              <a:off x="5164" y="344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6" name="Freeform 60"/>
            <p:cNvSpPr>
              <a:spLocks/>
            </p:cNvSpPr>
            <p:nvPr/>
          </p:nvSpPr>
          <p:spPr bwMode="auto">
            <a:xfrm>
              <a:off x="2138" y="2449"/>
              <a:ext cx="442" cy="1"/>
            </a:xfrm>
            <a:custGeom>
              <a:avLst/>
              <a:gdLst>
                <a:gd name="T0" fmla="*/ 0 w 442"/>
                <a:gd name="T1" fmla="*/ 442 w 442"/>
                <a:gd name="T2" fmla="*/ 0 w 442"/>
                <a:gd name="T3" fmla="*/ 0 w 44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2">
                  <a:moveTo>
                    <a:pt x="0" y="0"/>
                  </a:moveTo>
                  <a:lnTo>
                    <a:pt x="4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7" name="Freeform 61"/>
            <p:cNvSpPr>
              <a:spLocks/>
            </p:cNvSpPr>
            <p:nvPr/>
          </p:nvSpPr>
          <p:spPr bwMode="auto">
            <a:xfrm>
              <a:off x="2545" y="2377"/>
              <a:ext cx="203" cy="132"/>
            </a:xfrm>
            <a:custGeom>
              <a:avLst/>
              <a:gdLst>
                <a:gd name="T0" fmla="*/ 0 w 203"/>
                <a:gd name="T1" fmla="*/ 132 h 132"/>
                <a:gd name="T2" fmla="*/ 203 w 203"/>
                <a:gd name="T3" fmla="*/ 66 h 132"/>
                <a:gd name="T4" fmla="*/ 0 w 203"/>
                <a:gd name="T5" fmla="*/ 0 h 132"/>
                <a:gd name="T6" fmla="*/ 0 w 203"/>
                <a:gd name="T7" fmla="*/ 132 h 132"/>
                <a:gd name="T8" fmla="*/ 0 w 203"/>
                <a:gd name="T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32">
                  <a:moveTo>
                    <a:pt x="0" y="132"/>
                  </a:moveTo>
                  <a:lnTo>
                    <a:pt x="203" y="66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8" name="Freeform 62"/>
            <p:cNvSpPr>
              <a:spLocks/>
            </p:cNvSpPr>
            <p:nvPr/>
          </p:nvSpPr>
          <p:spPr bwMode="auto">
            <a:xfrm>
              <a:off x="3430" y="2186"/>
              <a:ext cx="454" cy="538"/>
            </a:xfrm>
            <a:custGeom>
              <a:avLst/>
              <a:gdLst>
                <a:gd name="T0" fmla="*/ 227 w 454"/>
                <a:gd name="T1" fmla="*/ 538 h 538"/>
                <a:gd name="T2" fmla="*/ 275 w 454"/>
                <a:gd name="T3" fmla="*/ 532 h 538"/>
                <a:gd name="T4" fmla="*/ 317 w 454"/>
                <a:gd name="T5" fmla="*/ 520 h 538"/>
                <a:gd name="T6" fmla="*/ 353 w 454"/>
                <a:gd name="T7" fmla="*/ 490 h 538"/>
                <a:gd name="T8" fmla="*/ 388 w 454"/>
                <a:gd name="T9" fmla="*/ 460 h 538"/>
                <a:gd name="T10" fmla="*/ 418 w 454"/>
                <a:gd name="T11" fmla="*/ 418 h 538"/>
                <a:gd name="T12" fmla="*/ 436 w 454"/>
                <a:gd name="T13" fmla="*/ 377 h 538"/>
                <a:gd name="T14" fmla="*/ 448 w 454"/>
                <a:gd name="T15" fmla="*/ 323 h 538"/>
                <a:gd name="T16" fmla="*/ 454 w 454"/>
                <a:gd name="T17" fmla="*/ 269 h 538"/>
                <a:gd name="T18" fmla="*/ 448 w 454"/>
                <a:gd name="T19" fmla="*/ 215 h 538"/>
                <a:gd name="T20" fmla="*/ 436 w 454"/>
                <a:gd name="T21" fmla="*/ 162 h 538"/>
                <a:gd name="T22" fmla="*/ 418 w 454"/>
                <a:gd name="T23" fmla="*/ 120 h 538"/>
                <a:gd name="T24" fmla="*/ 388 w 454"/>
                <a:gd name="T25" fmla="*/ 78 h 538"/>
                <a:gd name="T26" fmla="*/ 353 w 454"/>
                <a:gd name="T27" fmla="*/ 48 h 538"/>
                <a:gd name="T28" fmla="*/ 317 w 454"/>
                <a:gd name="T29" fmla="*/ 24 h 538"/>
                <a:gd name="T30" fmla="*/ 275 w 454"/>
                <a:gd name="T31" fmla="*/ 6 h 538"/>
                <a:gd name="T32" fmla="*/ 227 w 454"/>
                <a:gd name="T33" fmla="*/ 0 h 538"/>
                <a:gd name="T34" fmla="*/ 179 w 454"/>
                <a:gd name="T35" fmla="*/ 6 h 538"/>
                <a:gd name="T36" fmla="*/ 137 w 454"/>
                <a:gd name="T37" fmla="*/ 24 h 538"/>
                <a:gd name="T38" fmla="*/ 101 w 454"/>
                <a:gd name="T39" fmla="*/ 48 h 538"/>
                <a:gd name="T40" fmla="*/ 66 w 454"/>
                <a:gd name="T41" fmla="*/ 78 h 538"/>
                <a:gd name="T42" fmla="*/ 42 w 454"/>
                <a:gd name="T43" fmla="*/ 120 h 538"/>
                <a:gd name="T44" fmla="*/ 18 w 454"/>
                <a:gd name="T45" fmla="*/ 162 h 538"/>
                <a:gd name="T46" fmla="*/ 6 w 454"/>
                <a:gd name="T47" fmla="*/ 215 h 538"/>
                <a:gd name="T48" fmla="*/ 0 w 454"/>
                <a:gd name="T49" fmla="*/ 269 h 538"/>
                <a:gd name="T50" fmla="*/ 6 w 454"/>
                <a:gd name="T51" fmla="*/ 323 h 538"/>
                <a:gd name="T52" fmla="*/ 18 w 454"/>
                <a:gd name="T53" fmla="*/ 377 h 538"/>
                <a:gd name="T54" fmla="*/ 42 w 454"/>
                <a:gd name="T55" fmla="*/ 418 h 538"/>
                <a:gd name="T56" fmla="*/ 66 w 454"/>
                <a:gd name="T57" fmla="*/ 460 h 538"/>
                <a:gd name="T58" fmla="*/ 101 w 454"/>
                <a:gd name="T59" fmla="*/ 490 h 538"/>
                <a:gd name="T60" fmla="*/ 137 w 454"/>
                <a:gd name="T61" fmla="*/ 520 h 538"/>
                <a:gd name="T62" fmla="*/ 179 w 454"/>
                <a:gd name="T63" fmla="*/ 532 h 538"/>
                <a:gd name="T64" fmla="*/ 227 w 454"/>
                <a:gd name="T65" fmla="*/ 538 h 538"/>
                <a:gd name="T66" fmla="*/ 227 w 454"/>
                <a:gd name="T67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4" h="538">
                  <a:moveTo>
                    <a:pt x="227" y="538"/>
                  </a:moveTo>
                  <a:lnTo>
                    <a:pt x="275" y="532"/>
                  </a:lnTo>
                  <a:lnTo>
                    <a:pt x="317" y="520"/>
                  </a:lnTo>
                  <a:lnTo>
                    <a:pt x="353" y="490"/>
                  </a:lnTo>
                  <a:lnTo>
                    <a:pt x="388" y="460"/>
                  </a:lnTo>
                  <a:lnTo>
                    <a:pt x="418" y="418"/>
                  </a:lnTo>
                  <a:lnTo>
                    <a:pt x="436" y="377"/>
                  </a:lnTo>
                  <a:lnTo>
                    <a:pt x="448" y="323"/>
                  </a:lnTo>
                  <a:lnTo>
                    <a:pt x="454" y="269"/>
                  </a:lnTo>
                  <a:lnTo>
                    <a:pt x="448" y="215"/>
                  </a:lnTo>
                  <a:lnTo>
                    <a:pt x="436" y="162"/>
                  </a:lnTo>
                  <a:lnTo>
                    <a:pt x="418" y="120"/>
                  </a:lnTo>
                  <a:lnTo>
                    <a:pt x="388" y="78"/>
                  </a:lnTo>
                  <a:lnTo>
                    <a:pt x="353" y="48"/>
                  </a:lnTo>
                  <a:lnTo>
                    <a:pt x="317" y="24"/>
                  </a:lnTo>
                  <a:lnTo>
                    <a:pt x="275" y="6"/>
                  </a:lnTo>
                  <a:lnTo>
                    <a:pt x="227" y="0"/>
                  </a:lnTo>
                  <a:lnTo>
                    <a:pt x="179" y="6"/>
                  </a:lnTo>
                  <a:lnTo>
                    <a:pt x="137" y="24"/>
                  </a:lnTo>
                  <a:lnTo>
                    <a:pt x="101" y="48"/>
                  </a:lnTo>
                  <a:lnTo>
                    <a:pt x="66" y="78"/>
                  </a:lnTo>
                  <a:lnTo>
                    <a:pt x="42" y="120"/>
                  </a:lnTo>
                  <a:lnTo>
                    <a:pt x="18" y="162"/>
                  </a:lnTo>
                  <a:lnTo>
                    <a:pt x="6" y="215"/>
                  </a:lnTo>
                  <a:lnTo>
                    <a:pt x="0" y="269"/>
                  </a:lnTo>
                  <a:lnTo>
                    <a:pt x="6" y="323"/>
                  </a:lnTo>
                  <a:lnTo>
                    <a:pt x="18" y="377"/>
                  </a:lnTo>
                  <a:lnTo>
                    <a:pt x="42" y="418"/>
                  </a:lnTo>
                  <a:lnTo>
                    <a:pt x="66" y="460"/>
                  </a:lnTo>
                  <a:lnTo>
                    <a:pt x="101" y="490"/>
                  </a:lnTo>
                  <a:lnTo>
                    <a:pt x="137" y="520"/>
                  </a:lnTo>
                  <a:lnTo>
                    <a:pt x="179" y="532"/>
                  </a:lnTo>
                  <a:lnTo>
                    <a:pt x="227" y="538"/>
                  </a:lnTo>
                  <a:lnTo>
                    <a:pt x="227" y="538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59" name="Freeform 63"/>
            <p:cNvSpPr>
              <a:spLocks/>
            </p:cNvSpPr>
            <p:nvPr/>
          </p:nvSpPr>
          <p:spPr bwMode="auto">
            <a:xfrm>
              <a:off x="3657" y="2455"/>
              <a:ext cx="227" cy="269"/>
            </a:xfrm>
            <a:custGeom>
              <a:avLst/>
              <a:gdLst>
                <a:gd name="T0" fmla="*/ 0 w 227"/>
                <a:gd name="T1" fmla="*/ 269 h 269"/>
                <a:gd name="T2" fmla="*/ 48 w 227"/>
                <a:gd name="T3" fmla="*/ 263 h 269"/>
                <a:gd name="T4" fmla="*/ 90 w 227"/>
                <a:gd name="T5" fmla="*/ 251 h 269"/>
                <a:gd name="T6" fmla="*/ 126 w 227"/>
                <a:gd name="T7" fmla="*/ 221 h 269"/>
                <a:gd name="T8" fmla="*/ 161 w 227"/>
                <a:gd name="T9" fmla="*/ 191 h 269"/>
                <a:gd name="T10" fmla="*/ 191 w 227"/>
                <a:gd name="T11" fmla="*/ 149 h 269"/>
                <a:gd name="T12" fmla="*/ 209 w 227"/>
                <a:gd name="T13" fmla="*/ 108 h 269"/>
                <a:gd name="T14" fmla="*/ 221 w 227"/>
                <a:gd name="T15" fmla="*/ 54 h 269"/>
                <a:gd name="T16" fmla="*/ 227 w 227"/>
                <a:gd name="T17" fmla="*/ 0 h 269"/>
                <a:gd name="T18" fmla="*/ 227 w 227"/>
                <a:gd name="T19" fmla="*/ 0 h 269"/>
                <a:gd name="T20" fmla="*/ 221 w 227"/>
                <a:gd name="T21" fmla="*/ 54 h 269"/>
                <a:gd name="T22" fmla="*/ 209 w 227"/>
                <a:gd name="T23" fmla="*/ 108 h 269"/>
                <a:gd name="T24" fmla="*/ 191 w 227"/>
                <a:gd name="T25" fmla="*/ 149 h 269"/>
                <a:gd name="T26" fmla="*/ 161 w 227"/>
                <a:gd name="T27" fmla="*/ 191 h 269"/>
                <a:gd name="T28" fmla="*/ 126 w 227"/>
                <a:gd name="T29" fmla="*/ 221 h 269"/>
                <a:gd name="T30" fmla="*/ 90 w 227"/>
                <a:gd name="T31" fmla="*/ 251 h 269"/>
                <a:gd name="T32" fmla="*/ 48 w 227"/>
                <a:gd name="T33" fmla="*/ 263 h 269"/>
                <a:gd name="T34" fmla="*/ 0 w 227"/>
                <a:gd name="T35" fmla="*/ 269 h 269"/>
                <a:gd name="T36" fmla="*/ 0 w 227"/>
                <a:gd name="T37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7" h="269">
                  <a:moveTo>
                    <a:pt x="0" y="269"/>
                  </a:moveTo>
                  <a:lnTo>
                    <a:pt x="48" y="263"/>
                  </a:lnTo>
                  <a:lnTo>
                    <a:pt x="90" y="251"/>
                  </a:lnTo>
                  <a:lnTo>
                    <a:pt x="126" y="221"/>
                  </a:lnTo>
                  <a:lnTo>
                    <a:pt x="161" y="191"/>
                  </a:lnTo>
                  <a:lnTo>
                    <a:pt x="191" y="149"/>
                  </a:lnTo>
                  <a:lnTo>
                    <a:pt x="209" y="108"/>
                  </a:lnTo>
                  <a:lnTo>
                    <a:pt x="221" y="54"/>
                  </a:lnTo>
                  <a:lnTo>
                    <a:pt x="227" y="0"/>
                  </a:lnTo>
                  <a:lnTo>
                    <a:pt x="227" y="0"/>
                  </a:lnTo>
                  <a:lnTo>
                    <a:pt x="221" y="54"/>
                  </a:lnTo>
                  <a:lnTo>
                    <a:pt x="209" y="108"/>
                  </a:lnTo>
                  <a:lnTo>
                    <a:pt x="191" y="149"/>
                  </a:lnTo>
                  <a:lnTo>
                    <a:pt x="161" y="191"/>
                  </a:lnTo>
                  <a:lnTo>
                    <a:pt x="126" y="221"/>
                  </a:lnTo>
                  <a:lnTo>
                    <a:pt x="90" y="251"/>
                  </a:lnTo>
                  <a:lnTo>
                    <a:pt x="48" y="263"/>
                  </a:lnTo>
                  <a:lnTo>
                    <a:pt x="0" y="269"/>
                  </a:lnTo>
                  <a:lnTo>
                    <a:pt x="0" y="2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60" name="Freeform 64"/>
            <p:cNvSpPr>
              <a:spLocks noEditPoints="1"/>
            </p:cNvSpPr>
            <p:nvPr/>
          </p:nvSpPr>
          <p:spPr bwMode="auto">
            <a:xfrm>
              <a:off x="3657" y="2186"/>
              <a:ext cx="227" cy="269"/>
            </a:xfrm>
            <a:custGeom>
              <a:avLst/>
              <a:gdLst>
                <a:gd name="T0" fmla="*/ 227 w 227"/>
                <a:gd name="T1" fmla="*/ 269 h 269"/>
                <a:gd name="T2" fmla="*/ 221 w 227"/>
                <a:gd name="T3" fmla="*/ 215 h 269"/>
                <a:gd name="T4" fmla="*/ 209 w 227"/>
                <a:gd name="T5" fmla="*/ 162 h 269"/>
                <a:gd name="T6" fmla="*/ 191 w 227"/>
                <a:gd name="T7" fmla="*/ 120 h 269"/>
                <a:gd name="T8" fmla="*/ 161 w 227"/>
                <a:gd name="T9" fmla="*/ 78 h 269"/>
                <a:gd name="T10" fmla="*/ 126 w 227"/>
                <a:gd name="T11" fmla="*/ 48 h 269"/>
                <a:gd name="T12" fmla="*/ 90 w 227"/>
                <a:gd name="T13" fmla="*/ 24 h 269"/>
                <a:gd name="T14" fmla="*/ 48 w 227"/>
                <a:gd name="T15" fmla="*/ 6 h 269"/>
                <a:gd name="T16" fmla="*/ 0 w 227"/>
                <a:gd name="T17" fmla="*/ 0 h 269"/>
                <a:gd name="T18" fmla="*/ 0 w 227"/>
                <a:gd name="T19" fmla="*/ 0 h 269"/>
                <a:gd name="T20" fmla="*/ 48 w 227"/>
                <a:gd name="T21" fmla="*/ 6 h 269"/>
                <a:gd name="T22" fmla="*/ 90 w 227"/>
                <a:gd name="T23" fmla="*/ 24 h 269"/>
                <a:gd name="T24" fmla="*/ 126 w 227"/>
                <a:gd name="T25" fmla="*/ 48 h 269"/>
                <a:gd name="T26" fmla="*/ 161 w 227"/>
                <a:gd name="T27" fmla="*/ 78 h 269"/>
                <a:gd name="T28" fmla="*/ 191 w 227"/>
                <a:gd name="T29" fmla="*/ 120 h 269"/>
                <a:gd name="T30" fmla="*/ 209 w 227"/>
                <a:gd name="T31" fmla="*/ 162 h 269"/>
                <a:gd name="T32" fmla="*/ 221 w 227"/>
                <a:gd name="T33" fmla="*/ 215 h 269"/>
                <a:gd name="T34" fmla="*/ 227 w 227"/>
                <a:gd name="T35" fmla="*/ 269 h 269"/>
                <a:gd name="T36" fmla="*/ 227 w 227"/>
                <a:gd name="T37" fmla="*/ 269 h 269"/>
                <a:gd name="T38" fmla="*/ 227 w 227"/>
                <a:gd name="T39" fmla="*/ 269 h 269"/>
                <a:gd name="T40" fmla="*/ 227 w 227"/>
                <a:gd name="T41" fmla="*/ 269 h 269"/>
                <a:gd name="T42" fmla="*/ 227 w 227"/>
                <a:gd name="T43" fmla="*/ 269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7" h="269">
                  <a:moveTo>
                    <a:pt x="227" y="269"/>
                  </a:moveTo>
                  <a:lnTo>
                    <a:pt x="221" y="215"/>
                  </a:lnTo>
                  <a:lnTo>
                    <a:pt x="209" y="162"/>
                  </a:lnTo>
                  <a:lnTo>
                    <a:pt x="191" y="120"/>
                  </a:lnTo>
                  <a:lnTo>
                    <a:pt x="161" y="78"/>
                  </a:lnTo>
                  <a:lnTo>
                    <a:pt x="126" y="48"/>
                  </a:lnTo>
                  <a:lnTo>
                    <a:pt x="90" y="24"/>
                  </a:lnTo>
                  <a:lnTo>
                    <a:pt x="48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6"/>
                  </a:lnTo>
                  <a:lnTo>
                    <a:pt x="90" y="24"/>
                  </a:lnTo>
                  <a:lnTo>
                    <a:pt x="126" y="48"/>
                  </a:lnTo>
                  <a:lnTo>
                    <a:pt x="161" y="78"/>
                  </a:lnTo>
                  <a:lnTo>
                    <a:pt x="191" y="120"/>
                  </a:lnTo>
                  <a:lnTo>
                    <a:pt x="209" y="162"/>
                  </a:lnTo>
                  <a:lnTo>
                    <a:pt x="221" y="215"/>
                  </a:lnTo>
                  <a:lnTo>
                    <a:pt x="227" y="269"/>
                  </a:lnTo>
                  <a:lnTo>
                    <a:pt x="227" y="269"/>
                  </a:lnTo>
                  <a:close/>
                  <a:moveTo>
                    <a:pt x="227" y="269"/>
                  </a:moveTo>
                  <a:lnTo>
                    <a:pt x="227" y="269"/>
                  </a:lnTo>
                  <a:lnTo>
                    <a:pt x="227" y="2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61" name="Freeform 65"/>
            <p:cNvSpPr>
              <a:spLocks noEditPoints="1"/>
            </p:cNvSpPr>
            <p:nvPr/>
          </p:nvSpPr>
          <p:spPr bwMode="auto">
            <a:xfrm>
              <a:off x="3430" y="2186"/>
              <a:ext cx="227" cy="269"/>
            </a:xfrm>
            <a:custGeom>
              <a:avLst/>
              <a:gdLst>
                <a:gd name="T0" fmla="*/ 227 w 227"/>
                <a:gd name="T1" fmla="*/ 0 h 269"/>
                <a:gd name="T2" fmla="*/ 179 w 227"/>
                <a:gd name="T3" fmla="*/ 6 h 269"/>
                <a:gd name="T4" fmla="*/ 137 w 227"/>
                <a:gd name="T5" fmla="*/ 24 h 269"/>
                <a:gd name="T6" fmla="*/ 101 w 227"/>
                <a:gd name="T7" fmla="*/ 48 h 269"/>
                <a:gd name="T8" fmla="*/ 66 w 227"/>
                <a:gd name="T9" fmla="*/ 78 h 269"/>
                <a:gd name="T10" fmla="*/ 42 w 227"/>
                <a:gd name="T11" fmla="*/ 120 h 269"/>
                <a:gd name="T12" fmla="*/ 18 w 227"/>
                <a:gd name="T13" fmla="*/ 162 h 269"/>
                <a:gd name="T14" fmla="*/ 6 w 227"/>
                <a:gd name="T15" fmla="*/ 215 h 269"/>
                <a:gd name="T16" fmla="*/ 0 w 227"/>
                <a:gd name="T17" fmla="*/ 269 h 269"/>
                <a:gd name="T18" fmla="*/ 0 w 227"/>
                <a:gd name="T19" fmla="*/ 269 h 269"/>
                <a:gd name="T20" fmla="*/ 6 w 227"/>
                <a:gd name="T21" fmla="*/ 215 h 269"/>
                <a:gd name="T22" fmla="*/ 18 w 227"/>
                <a:gd name="T23" fmla="*/ 162 h 269"/>
                <a:gd name="T24" fmla="*/ 42 w 227"/>
                <a:gd name="T25" fmla="*/ 120 h 269"/>
                <a:gd name="T26" fmla="*/ 66 w 227"/>
                <a:gd name="T27" fmla="*/ 78 h 269"/>
                <a:gd name="T28" fmla="*/ 101 w 227"/>
                <a:gd name="T29" fmla="*/ 48 h 269"/>
                <a:gd name="T30" fmla="*/ 137 w 227"/>
                <a:gd name="T31" fmla="*/ 24 h 269"/>
                <a:gd name="T32" fmla="*/ 179 w 227"/>
                <a:gd name="T33" fmla="*/ 6 h 269"/>
                <a:gd name="T34" fmla="*/ 227 w 227"/>
                <a:gd name="T35" fmla="*/ 0 h 269"/>
                <a:gd name="T36" fmla="*/ 227 w 227"/>
                <a:gd name="T37" fmla="*/ 0 h 269"/>
                <a:gd name="T38" fmla="*/ 227 w 227"/>
                <a:gd name="T39" fmla="*/ 0 h 269"/>
                <a:gd name="T40" fmla="*/ 227 w 227"/>
                <a:gd name="T41" fmla="*/ 0 h 269"/>
                <a:gd name="T42" fmla="*/ 227 w 227"/>
                <a:gd name="T4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7" h="269">
                  <a:moveTo>
                    <a:pt x="227" y="0"/>
                  </a:moveTo>
                  <a:lnTo>
                    <a:pt x="179" y="6"/>
                  </a:lnTo>
                  <a:lnTo>
                    <a:pt x="137" y="24"/>
                  </a:lnTo>
                  <a:lnTo>
                    <a:pt x="101" y="48"/>
                  </a:lnTo>
                  <a:lnTo>
                    <a:pt x="66" y="78"/>
                  </a:lnTo>
                  <a:lnTo>
                    <a:pt x="42" y="120"/>
                  </a:lnTo>
                  <a:lnTo>
                    <a:pt x="18" y="162"/>
                  </a:lnTo>
                  <a:lnTo>
                    <a:pt x="6" y="215"/>
                  </a:lnTo>
                  <a:lnTo>
                    <a:pt x="0" y="269"/>
                  </a:lnTo>
                  <a:lnTo>
                    <a:pt x="0" y="269"/>
                  </a:lnTo>
                  <a:lnTo>
                    <a:pt x="6" y="215"/>
                  </a:lnTo>
                  <a:lnTo>
                    <a:pt x="18" y="162"/>
                  </a:lnTo>
                  <a:lnTo>
                    <a:pt x="42" y="120"/>
                  </a:lnTo>
                  <a:lnTo>
                    <a:pt x="66" y="78"/>
                  </a:lnTo>
                  <a:lnTo>
                    <a:pt x="101" y="48"/>
                  </a:lnTo>
                  <a:lnTo>
                    <a:pt x="137" y="24"/>
                  </a:lnTo>
                  <a:lnTo>
                    <a:pt x="179" y="6"/>
                  </a:lnTo>
                  <a:lnTo>
                    <a:pt x="227" y="0"/>
                  </a:lnTo>
                  <a:lnTo>
                    <a:pt x="227" y="0"/>
                  </a:lnTo>
                  <a:close/>
                  <a:moveTo>
                    <a:pt x="227" y="0"/>
                  </a:moveTo>
                  <a:lnTo>
                    <a:pt x="227" y="0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62" name="Freeform 66"/>
            <p:cNvSpPr>
              <a:spLocks noEditPoints="1"/>
            </p:cNvSpPr>
            <p:nvPr/>
          </p:nvSpPr>
          <p:spPr bwMode="auto">
            <a:xfrm>
              <a:off x="3430" y="2455"/>
              <a:ext cx="227" cy="269"/>
            </a:xfrm>
            <a:custGeom>
              <a:avLst/>
              <a:gdLst>
                <a:gd name="T0" fmla="*/ 0 w 227"/>
                <a:gd name="T1" fmla="*/ 0 h 269"/>
                <a:gd name="T2" fmla="*/ 6 w 227"/>
                <a:gd name="T3" fmla="*/ 54 h 269"/>
                <a:gd name="T4" fmla="*/ 18 w 227"/>
                <a:gd name="T5" fmla="*/ 108 h 269"/>
                <a:gd name="T6" fmla="*/ 42 w 227"/>
                <a:gd name="T7" fmla="*/ 149 h 269"/>
                <a:gd name="T8" fmla="*/ 66 w 227"/>
                <a:gd name="T9" fmla="*/ 191 h 269"/>
                <a:gd name="T10" fmla="*/ 101 w 227"/>
                <a:gd name="T11" fmla="*/ 221 h 269"/>
                <a:gd name="T12" fmla="*/ 137 w 227"/>
                <a:gd name="T13" fmla="*/ 251 h 269"/>
                <a:gd name="T14" fmla="*/ 179 w 227"/>
                <a:gd name="T15" fmla="*/ 263 h 269"/>
                <a:gd name="T16" fmla="*/ 227 w 227"/>
                <a:gd name="T17" fmla="*/ 269 h 269"/>
                <a:gd name="T18" fmla="*/ 227 w 227"/>
                <a:gd name="T19" fmla="*/ 269 h 269"/>
                <a:gd name="T20" fmla="*/ 179 w 227"/>
                <a:gd name="T21" fmla="*/ 263 h 269"/>
                <a:gd name="T22" fmla="*/ 137 w 227"/>
                <a:gd name="T23" fmla="*/ 251 h 269"/>
                <a:gd name="T24" fmla="*/ 101 w 227"/>
                <a:gd name="T25" fmla="*/ 221 h 269"/>
                <a:gd name="T26" fmla="*/ 66 w 227"/>
                <a:gd name="T27" fmla="*/ 191 h 269"/>
                <a:gd name="T28" fmla="*/ 42 w 227"/>
                <a:gd name="T29" fmla="*/ 149 h 269"/>
                <a:gd name="T30" fmla="*/ 18 w 227"/>
                <a:gd name="T31" fmla="*/ 108 h 269"/>
                <a:gd name="T32" fmla="*/ 6 w 227"/>
                <a:gd name="T33" fmla="*/ 54 h 269"/>
                <a:gd name="T34" fmla="*/ 0 w 227"/>
                <a:gd name="T35" fmla="*/ 0 h 269"/>
                <a:gd name="T36" fmla="*/ 0 w 227"/>
                <a:gd name="T37" fmla="*/ 0 h 269"/>
                <a:gd name="T38" fmla="*/ 0 w 227"/>
                <a:gd name="T39" fmla="*/ 0 h 269"/>
                <a:gd name="T40" fmla="*/ 0 w 227"/>
                <a:gd name="T41" fmla="*/ 0 h 269"/>
                <a:gd name="T42" fmla="*/ 0 w 227"/>
                <a:gd name="T43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7" h="269">
                  <a:moveTo>
                    <a:pt x="0" y="0"/>
                  </a:moveTo>
                  <a:lnTo>
                    <a:pt x="6" y="54"/>
                  </a:lnTo>
                  <a:lnTo>
                    <a:pt x="18" y="108"/>
                  </a:lnTo>
                  <a:lnTo>
                    <a:pt x="42" y="149"/>
                  </a:lnTo>
                  <a:lnTo>
                    <a:pt x="66" y="191"/>
                  </a:lnTo>
                  <a:lnTo>
                    <a:pt x="101" y="221"/>
                  </a:lnTo>
                  <a:lnTo>
                    <a:pt x="137" y="251"/>
                  </a:lnTo>
                  <a:lnTo>
                    <a:pt x="179" y="263"/>
                  </a:lnTo>
                  <a:lnTo>
                    <a:pt x="227" y="269"/>
                  </a:lnTo>
                  <a:lnTo>
                    <a:pt x="227" y="269"/>
                  </a:lnTo>
                  <a:lnTo>
                    <a:pt x="179" y="263"/>
                  </a:lnTo>
                  <a:lnTo>
                    <a:pt x="137" y="251"/>
                  </a:lnTo>
                  <a:lnTo>
                    <a:pt x="101" y="221"/>
                  </a:lnTo>
                  <a:lnTo>
                    <a:pt x="66" y="191"/>
                  </a:lnTo>
                  <a:lnTo>
                    <a:pt x="42" y="149"/>
                  </a:lnTo>
                  <a:lnTo>
                    <a:pt x="18" y="108"/>
                  </a:lnTo>
                  <a:lnTo>
                    <a:pt x="6" y="54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63" name="Freeform 67"/>
            <p:cNvSpPr>
              <a:spLocks/>
            </p:cNvSpPr>
            <p:nvPr/>
          </p:nvSpPr>
          <p:spPr bwMode="auto">
            <a:xfrm>
              <a:off x="3657" y="2724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64" name="Freeform 68"/>
            <p:cNvSpPr>
              <a:spLocks/>
            </p:cNvSpPr>
            <p:nvPr/>
          </p:nvSpPr>
          <p:spPr bwMode="auto">
            <a:xfrm>
              <a:off x="3585" y="2276"/>
              <a:ext cx="138" cy="161"/>
            </a:xfrm>
            <a:custGeom>
              <a:avLst/>
              <a:gdLst>
                <a:gd name="T0" fmla="*/ 60 w 138"/>
                <a:gd name="T1" fmla="*/ 72 h 161"/>
                <a:gd name="T2" fmla="*/ 0 w 138"/>
                <a:gd name="T3" fmla="*/ 72 h 161"/>
                <a:gd name="T4" fmla="*/ 0 w 138"/>
                <a:gd name="T5" fmla="*/ 96 h 161"/>
                <a:gd name="T6" fmla="*/ 60 w 138"/>
                <a:gd name="T7" fmla="*/ 96 h 161"/>
                <a:gd name="T8" fmla="*/ 60 w 138"/>
                <a:gd name="T9" fmla="*/ 161 h 161"/>
                <a:gd name="T10" fmla="*/ 78 w 138"/>
                <a:gd name="T11" fmla="*/ 161 h 161"/>
                <a:gd name="T12" fmla="*/ 78 w 138"/>
                <a:gd name="T13" fmla="*/ 96 h 161"/>
                <a:gd name="T14" fmla="*/ 138 w 138"/>
                <a:gd name="T15" fmla="*/ 96 h 161"/>
                <a:gd name="T16" fmla="*/ 138 w 138"/>
                <a:gd name="T17" fmla="*/ 72 h 161"/>
                <a:gd name="T18" fmla="*/ 78 w 138"/>
                <a:gd name="T19" fmla="*/ 72 h 161"/>
                <a:gd name="T20" fmla="*/ 78 w 138"/>
                <a:gd name="T21" fmla="*/ 0 h 161"/>
                <a:gd name="T22" fmla="*/ 60 w 138"/>
                <a:gd name="T23" fmla="*/ 0 h 161"/>
                <a:gd name="T24" fmla="*/ 60 w 138"/>
                <a:gd name="T25" fmla="*/ 7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161">
                  <a:moveTo>
                    <a:pt x="60" y="72"/>
                  </a:moveTo>
                  <a:lnTo>
                    <a:pt x="0" y="72"/>
                  </a:lnTo>
                  <a:lnTo>
                    <a:pt x="0" y="96"/>
                  </a:lnTo>
                  <a:lnTo>
                    <a:pt x="60" y="96"/>
                  </a:lnTo>
                  <a:lnTo>
                    <a:pt x="60" y="161"/>
                  </a:lnTo>
                  <a:lnTo>
                    <a:pt x="78" y="161"/>
                  </a:lnTo>
                  <a:lnTo>
                    <a:pt x="78" y="96"/>
                  </a:lnTo>
                  <a:lnTo>
                    <a:pt x="138" y="96"/>
                  </a:lnTo>
                  <a:lnTo>
                    <a:pt x="138" y="72"/>
                  </a:lnTo>
                  <a:lnTo>
                    <a:pt x="78" y="72"/>
                  </a:lnTo>
                  <a:lnTo>
                    <a:pt x="78" y="0"/>
                  </a:lnTo>
                  <a:lnTo>
                    <a:pt x="60" y="0"/>
                  </a:lnTo>
                  <a:lnTo>
                    <a:pt x="6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65" name="Rectangle 69"/>
            <p:cNvSpPr>
              <a:spLocks noChangeArrowheads="1"/>
            </p:cNvSpPr>
            <p:nvPr/>
          </p:nvSpPr>
          <p:spPr bwMode="auto">
            <a:xfrm>
              <a:off x="3579" y="2569"/>
              <a:ext cx="144" cy="1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66" name="Freeform 70"/>
            <p:cNvSpPr>
              <a:spLocks/>
            </p:cNvSpPr>
            <p:nvPr/>
          </p:nvSpPr>
          <p:spPr bwMode="auto">
            <a:xfrm>
              <a:off x="4135" y="1308"/>
              <a:ext cx="802" cy="347"/>
            </a:xfrm>
            <a:custGeom>
              <a:avLst/>
              <a:gdLst>
                <a:gd name="T0" fmla="*/ 802 w 802"/>
                <a:gd name="T1" fmla="*/ 0 h 347"/>
                <a:gd name="T2" fmla="*/ 0 w 802"/>
                <a:gd name="T3" fmla="*/ 0 h 347"/>
                <a:gd name="T4" fmla="*/ 0 w 802"/>
                <a:gd name="T5" fmla="*/ 347 h 347"/>
                <a:gd name="T6" fmla="*/ 802 w 802"/>
                <a:gd name="T7" fmla="*/ 347 h 347"/>
                <a:gd name="T8" fmla="*/ 802 w 802"/>
                <a:gd name="T9" fmla="*/ 0 h 347"/>
                <a:gd name="T10" fmla="*/ 802 w 802"/>
                <a:gd name="T11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2" h="347">
                  <a:moveTo>
                    <a:pt x="802" y="0"/>
                  </a:moveTo>
                  <a:lnTo>
                    <a:pt x="0" y="0"/>
                  </a:lnTo>
                  <a:lnTo>
                    <a:pt x="0" y="347"/>
                  </a:lnTo>
                  <a:lnTo>
                    <a:pt x="802" y="347"/>
                  </a:lnTo>
                  <a:lnTo>
                    <a:pt x="802" y="0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67" name="Freeform 71"/>
            <p:cNvSpPr>
              <a:spLocks/>
            </p:cNvSpPr>
            <p:nvPr/>
          </p:nvSpPr>
          <p:spPr bwMode="auto">
            <a:xfrm>
              <a:off x="4135" y="1308"/>
              <a:ext cx="802" cy="1"/>
            </a:xfrm>
            <a:custGeom>
              <a:avLst/>
              <a:gdLst>
                <a:gd name="T0" fmla="*/ 802 w 802"/>
                <a:gd name="T1" fmla="*/ 0 w 802"/>
                <a:gd name="T2" fmla="*/ 802 w 802"/>
                <a:gd name="T3" fmla="*/ 802 w 80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02">
                  <a:moveTo>
                    <a:pt x="802" y="0"/>
                  </a:moveTo>
                  <a:lnTo>
                    <a:pt x="0" y="0"/>
                  </a:lnTo>
                  <a:lnTo>
                    <a:pt x="802" y="0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68" name="Freeform 72"/>
            <p:cNvSpPr>
              <a:spLocks noEditPoints="1"/>
            </p:cNvSpPr>
            <p:nvPr/>
          </p:nvSpPr>
          <p:spPr bwMode="auto">
            <a:xfrm>
              <a:off x="4135" y="1308"/>
              <a:ext cx="1" cy="347"/>
            </a:xfrm>
            <a:custGeom>
              <a:avLst/>
              <a:gdLst>
                <a:gd name="T0" fmla="*/ 0 h 347"/>
                <a:gd name="T1" fmla="*/ 347 h 347"/>
                <a:gd name="T2" fmla="*/ 0 h 347"/>
                <a:gd name="T3" fmla="*/ 0 h 347"/>
                <a:gd name="T4" fmla="*/ 0 h 347"/>
                <a:gd name="T5" fmla="*/ 0 h 347"/>
                <a:gd name="T6" fmla="*/ 0 h 3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347">
                  <a:moveTo>
                    <a:pt x="0" y="0"/>
                  </a:moveTo>
                  <a:lnTo>
                    <a:pt x="0" y="34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69" name="Freeform 73"/>
            <p:cNvSpPr>
              <a:spLocks noEditPoints="1"/>
            </p:cNvSpPr>
            <p:nvPr/>
          </p:nvSpPr>
          <p:spPr bwMode="auto">
            <a:xfrm>
              <a:off x="4135" y="1655"/>
              <a:ext cx="802" cy="1"/>
            </a:xfrm>
            <a:custGeom>
              <a:avLst/>
              <a:gdLst>
                <a:gd name="T0" fmla="*/ 0 w 802"/>
                <a:gd name="T1" fmla="*/ 802 w 802"/>
                <a:gd name="T2" fmla="*/ 0 w 802"/>
                <a:gd name="T3" fmla="*/ 0 w 802"/>
                <a:gd name="T4" fmla="*/ 0 w 802"/>
                <a:gd name="T5" fmla="*/ 0 w 802"/>
                <a:gd name="T6" fmla="*/ 0 w 80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802">
                  <a:moveTo>
                    <a:pt x="0" y="0"/>
                  </a:moveTo>
                  <a:lnTo>
                    <a:pt x="802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70" name="Freeform 74"/>
            <p:cNvSpPr>
              <a:spLocks noEditPoints="1"/>
            </p:cNvSpPr>
            <p:nvPr/>
          </p:nvSpPr>
          <p:spPr bwMode="auto">
            <a:xfrm>
              <a:off x="4937" y="1308"/>
              <a:ext cx="1" cy="347"/>
            </a:xfrm>
            <a:custGeom>
              <a:avLst/>
              <a:gdLst>
                <a:gd name="T0" fmla="*/ 347 h 347"/>
                <a:gd name="T1" fmla="*/ 0 h 347"/>
                <a:gd name="T2" fmla="*/ 347 h 347"/>
                <a:gd name="T3" fmla="*/ 347 h 347"/>
                <a:gd name="T4" fmla="*/ 347 h 347"/>
                <a:gd name="T5" fmla="*/ 347 h 347"/>
                <a:gd name="T6" fmla="*/ 347 h 3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347">
                  <a:moveTo>
                    <a:pt x="0" y="347"/>
                  </a:moveTo>
                  <a:lnTo>
                    <a:pt x="0" y="0"/>
                  </a:lnTo>
                  <a:lnTo>
                    <a:pt x="0" y="347"/>
                  </a:lnTo>
                  <a:lnTo>
                    <a:pt x="0" y="347"/>
                  </a:lnTo>
                  <a:close/>
                  <a:moveTo>
                    <a:pt x="0" y="347"/>
                  </a:moveTo>
                  <a:lnTo>
                    <a:pt x="0" y="347"/>
                  </a:lnTo>
                  <a:lnTo>
                    <a:pt x="0" y="3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71" name="Freeform 75"/>
            <p:cNvSpPr>
              <a:spLocks/>
            </p:cNvSpPr>
            <p:nvPr/>
          </p:nvSpPr>
          <p:spPr bwMode="auto">
            <a:xfrm>
              <a:off x="4937" y="130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78" name="Text Box 82"/>
          <p:cNvSpPr txBox="1">
            <a:spLocks noChangeArrowheads="1"/>
          </p:cNvSpPr>
          <p:nvPr/>
        </p:nvSpPr>
        <p:spPr bwMode="auto">
          <a:xfrm>
            <a:off x="381542" y="714494"/>
            <a:ext cx="1144126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altLang="en-US" dirty="0"/>
              <a:t> </a:t>
            </a:r>
            <a:r>
              <a:rPr lang="en-US" altLang="en-US" sz="2000" b="1" dirty="0" err="1">
                <a:solidFill>
                  <a:srgbClr val="FF0000"/>
                </a:solidFill>
              </a:rPr>
              <a:t>Thévenin’s</a:t>
            </a:r>
            <a:r>
              <a:rPr lang="en-US" altLang="en-US" sz="2000" b="1" dirty="0">
                <a:solidFill>
                  <a:srgbClr val="FF0000"/>
                </a:solidFill>
              </a:rPr>
              <a:t> theorem</a:t>
            </a:r>
            <a:r>
              <a:rPr lang="en-US" altLang="en-US" sz="2000" dirty="0"/>
              <a:t>, as stated for sinusoidal </a:t>
            </a:r>
            <a:r>
              <a:rPr lang="en-US" altLang="en-US" sz="2000" dirty="0">
                <a:solidFill>
                  <a:srgbClr val="0000FF"/>
                </a:solidFill>
              </a:rPr>
              <a:t>AC</a:t>
            </a:r>
            <a:r>
              <a:rPr lang="en-US" altLang="en-US" sz="2000" dirty="0"/>
              <a:t> circuits, is changed only to include the term </a:t>
            </a:r>
            <a:r>
              <a:rPr lang="en-US" altLang="en-US" sz="2000" i="1" dirty="0">
                <a:solidFill>
                  <a:srgbClr val="0000FF"/>
                </a:solidFill>
              </a:rPr>
              <a:t>impedance</a:t>
            </a:r>
            <a:r>
              <a:rPr lang="en-US" altLang="en-US" sz="2000" dirty="0"/>
              <a:t> instead of </a:t>
            </a:r>
            <a:r>
              <a:rPr lang="en-US" altLang="en-US" sz="2000" i="1" dirty="0"/>
              <a:t>resistance.</a:t>
            </a:r>
            <a:endParaRPr lang="en-US" altLang="en-US" sz="2000" dirty="0"/>
          </a:p>
          <a:p>
            <a:pPr algn="just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 </a:t>
            </a:r>
            <a:r>
              <a:rPr lang="en-US" altLang="en-US" sz="2400" b="1" dirty="0"/>
              <a:t>Any two-terminal linear ac network can be replaced with an equivalent circuit consisting of a voltage source and an impedance in series.</a:t>
            </a:r>
          </a:p>
          <a:p>
            <a:pPr algn="just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tr-TR" altLang="en-US" sz="2000" i="1" dirty="0"/>
              <a:t> </a:t>
            </a:r>
            <a:r>
              <a:rPr lang="en-US" altLang="en-US" sz="2000" i="1" dirty="0" err="1"/>
              <a:t>V</a:t>
            </a:r>
            <a:r>
              <a:rPr lang="en-US" altLang="en-US" sz="2000" baseline="-25000" dirty="0" err="1"/>
              <a:t>Th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is the </a:t>
            </a:r>
            <a:r>
              <a:rPr lang="en-US" altLang="en-US" sz="2000" b="1" dirty="0">
                <a:solidFill>
                  <a:srgbClr val="FF0000"/>
                </a:solidFill>
              </a:rPr>
              <a:t>Open circuit voltage </a:t>
            </a:r>
            <a:r>
              <a:rPr lang="en-US" altLang="en-US" sz="2000" dirty="0"/>
              <a:t>between the terminals a-b.</a:t>
            </a:r>
          </a:p>
          <a:p>
            <a:pPr algn="just">
              <a:buClr>
                <a:srgbClr val="0000FF"/>
              </a:buClr>
              <a:buFont typeface="Wingdings" panose="05000000000000000000" pitchFamily="2" charset="2"/>
              <a:buChar char="Ø"/>
            </a:pPr>
            <a:r>
              <a:rPr lang="en-US" altLang="en-US" sz="2000" dirty="0"/>
              <a:t> </a:t>
            </a:r>
            <a:r>
              <a:rPr lang="en-US" altLang="en-US" sz="2000" i="1" dirty="0" err="1"/>
              <a:t>Z</a:t>
            </a:r>
            <a:r>
              <a:rPr lang="en-US" altLang="en-US" sz="2000" baseline="-25000" dirty="0" err="1"/>
              <a:t>Th</a:t>
            </a:r>
            <a:r>
              <a:rPr lang="en-US" altLang="en-US" sz="2000" baseline="-25000" dirty="0"/>
              <a:t> </a:t>
            </a:r>
            <a:r>
              <a:rPr lang="en-US" altLang="en-US" sz="2000" dirty="0"/>
              <a:t>is the </a:t>
            </a:r>
            <a:r>
              <a:rPr lang="en-US" altLang="en-US" sz="2000" b="1" dirty="0">
                <a:solidFill>
                  <a:srgbClr val="FF0000"/>
                </a:solidFill>
              </a:rPr>
              <a:t>impedance seen from the terminals </a:t>
            </a:r>
            <a:r>
              <a:rPr lang="en-US" altLang="en-US" sz="2000" dirty="0"/>
              <a:t>when the independent sources are</a:t>
            </a:r>
            <a:br>
              <a:rPr lang="en-US" altLang="en-US" sz="2000" dirty="0"/>
            </a:br>
            <a:r>
              <a:rPr lang="en-US" altLang="en-US" sz="2000" dirty="0">
                <a:solidFill>
                  <a:srgbClr val="0000FF"/>
                </a:solidFill>
              </a:rPr>
              <a:t>      </a:t>
            </a:r>
            <a:r>
              <a:rPr lang="en-US" altLang="en-US" sz="2000" dirty="0"/>
              <a:t>set to zero.</a:t>
            </a:r>
          </a:p>
          <a:p>
            <a:pPr algn="l"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en-US" sz="2000" dirty="0"/>
          </a:p>
        </p:txBody>
      </p:sp>
      <p:sp>
        <p:nvSpPr>
          <p:cNvPr id="78" name="TextBox 77"/>
          <p:cNvSpPr txBox="1"/>
          <p:nvPr/>
        </p:nvSpPr>
        <p:spPr>
          <a:xfrm>
            <a:off x="118568" y="85825"/>
            <a:ext cx="9208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2.4  </a:t>
            </a:r>
            <a:r>
              <a:rPr lang="tr-TR" sz="3600" b="1" dirty="0" smtClean="0">
                <a:solidFill>
                  <a:srgbClr val="FF0000"/>
                </a:solidFill>
              </a:rPr>
              <a:t>Thevenin and  Norton Equivalent Circuits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7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642" y="346588"/>
            <a:ext cx="8210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en-US" sz="3600" b="1" dirty="0" smtClean="0">
                <a:solidFill>
                  <a:srgbClr val="0070C0"/>
                </a:solidFill>
              </a:rPr>
              <a:t>10.1</a:t>
            </a:r>
            <a:r>
              <a:rPr lang="tr-TR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Basic Approach </a:t>
            </a:r>
            <a:r>
              <a:rPr lang="tr-TR" altLang="en-US" sz="3600" b="1" dirty="0" smtClean="0">
                <a:solidFill>
                  <a:srgbClr val="FF0000"/>
                </a:solidFill>
              </a:rPr>
              <a:t> to ac circuit analysis</a:t>
            </a:r>
            <a:r>
              <a:rPr lang="tr-TR" altLang="en-US" sz="3600" dirty="0" smtClean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819955" y="1023066"/>
            <a:ext cx="7786688" cy="9334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u="sng" smtClean="0"/>
              <a:t>Steps to Analyze AC Circuits</a:t>
            </a:r>
            <a:r>
              <a:rPr lang="en-US" altLang="en-US" sz="3200" smtClean="0"/>
              <a:t>:</a:t>
            </a:r>
            <a:endParaRPr lang="en-US" altLang="en-US" sz="32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10455" y="1766016"/>
            <a:ext cx="8229600" cy="2895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400" u="sng" dirty="0" smtClean="0">
                <a:solidFill>
                  <a:srgbClr val="FF3300"/>
                </a:solidFill>
              </a:rPr>
              <a:t>Transform</a:t>
            </a:r>
            <a:r>
              <a:rPr lang="en-US" altLang="en-US" sz="2400" dirty="0" smtClean="0"/>
              <a:t> the circuit to the </a:t>
            </a:r>
            <a:r>
              <a:rPr lang="en-US" altLang="en-US" sz="2400" u="sng" dirty="0" smtClean="0">
                <a:solidFill>
                  <a:srgbClr val="FF3300"/>
                </a:solidFill>
              </a:rPr>
              <a:t>phasor or frequency domain</a:t>
            </a:r>
            <a:r>
              <a:rPr lang="en-US" altLang="en-US" sz="2400" dirty="0" smtClean="0"/>
              <a:t>.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400" u="sng" dirty="0" smtClean="0">
                <a:solidFill>
                  <a:srgbClr val="FF3300"/>
                </a:solidFill>
              </a:rPr>
              <a:t>Solve</a:t>
            </a:r>
            <a:r>
              <a:rPr lang="en-US" altLang="en-US" sz="2400" dirty="0" smtClean="0"/>
              <a:t> the problem using circuit techniques (nodal analysis, mesh analysis,     superposition, etc.).</a:t>
            </a:r>
          </a:p>
          <a:p>
            <a:pPr marL="609600" indent="-609600">
              <a:buClr>
                <a:schemeClr val="tx1"/>
              </a:buClr>
              <a:buFontTx/>
              <a:buAutoNum type="arabicPeriod"/>
            </a:pPr>
            <a:r>
              <a:rPr lang="en-US" altLang="en-US" sz="2400" u="sng" dirty="0" smtClean="0">
                <a:solidFill>
                  <a:srgbClr val="FF3300"/>
                </a:solidFill>
              </a:rPr>
              <a:t>Transform</a:t>
            </a:r>
            <a:r>
              <a:rPr lang="en-US" altLang="en-US" sz="2400" dirty="0" smtClean="0"/>
              <a:t> the resulting phasor to the time domain.</a:t>
            </a:r>
            <a:endParaRPr lang="en-US" altLang="en-US" sz="2400" dirty="0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1429555" y="4143778"/>
            <a:ext cx="8001000" cy="1600200"/>
            <a:chOff x="384" y="2928"/>
            <a:chExt cx="5040" cy="1008"/>
          </a:xfrm>
        </p:grpSpPr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84" y="2976"/>
              <a:ext cx="1536" cy="960"/>
              <a:chOff x="624" y="3120"/>
              <a:chExt cx="1536" cy="960"/>
            </a:xfrm>
          </p:grpSpPr>
          <p:sp>
            <p:nvSpPr>
              <p:cNvPr id="16" name="Oval 5"/>
              <p:cNvSpPr>
                <a:spLocks noChangeArrowheads="1"/>
              </p:cNvSpPr>
              <p:nvPr/>
            </p:nvSpPr>
            <p:spPr bwMode="auto">
              <a:xfrm>
                <a:off x="672" y="3120"/>
                <a:ext cx="1488" cy="96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Text Box 7"/>
              <p:cNvSpPr txBox="1">
                <a:spLocks noChangeArrowheads="1"/>
              </p:cNvSpPr>
              <p:nvPr/>
            </p:nvSpPr>
            <p:spPr bwMode="auto">
              <a:xfrm>
                <a:off x="624" y="3456"/>
                <a:ext cx="12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indent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Time to Freq</a:t>
                </a:r>
              </a:p>
            </p:txBody>
          </p:sp>
        </p:grpSp>
        <p:grpSp>
          <p:nvGrpSpPr>
            <p:cNvPr id="8" name="Group 15"/>
            <p:cNvGrpSpPr>
              <a:grpSpLocks/>
            </p:cNvGrpSpPr>
            <p:nvPr/>
          </p:nvGrpSpPr>
          <p:grpSpPr bwMode="auto">
            <a:xfrm>
              <a:off x="2208" y="2976"/>
              <a:ext cx="1536" cy="960"/>
              <a:chOff x="2208" y="2976"/>
              <a:chExt cx="1536" cy="960"/>
            </a:xfrm>
          </p:grpSpPr>
          <p:sp>
            <p:nvSpPr>
              <p:cNvPr id="14" name="Oval 10"/>
              <p:cNvSpPr>
                <a:spLocks noChangeArrowheads="1"/>
              </p:cNvSpPr>
              <p:nvPr/>
            </p:nvSpPr>
            <p:spPr bwMode="auto">
              <a:xfrm>
                <a:off x="2208" y="2976"/>
                <a:ext cx="1488" cy="96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/>
            </p:nvSpPr>
            <p:spPr bwMode="auto">
              <a:xfrm>
                <a:off x="2448" y="3264"/>
                <a:ext cx="129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indent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Solve variables in Freq</a:t>
                </a:r>
              </a:p>
            </p:txBody>
          </p:sp>
        </p:grpSp>
        <p:grpSp>
          <p:nvGrpSpPr>
            <p:cNvPr id="9" name="Group 12"/>
            <p:cNvGrpSpPr>
              <a:grpSpLocks/>
            </p:cNvGrpSpPr>
            <p:nvPr/>
          </p:nvGrpSpPr>
          <p:grpSpPr bwMode="auto">
            <a:xfrm>
              <a:off x="3888" y="2928"/>
              <a:ext cx="1536" cy="960"/>
              <a:chOff x="624" y="3120"/>
              <a:chExt cx="1536" cy="960"/>
            </a:xfrm>
          </p:grpSpPr>
          <p:sp>
            <p:nvSpPr>
              <p:cNvPr id="12" name="Oval 13"/>
              <p:cNvSpPr>
                <a:spLocks noChangeArrowheads="1"/>
              </p:cNvSpPr>
              <p:nvPr/>
            </p:nvSpPr>
            <p:spPr bwMode="auto">
              <a:xfrm>
                <a:off x="672" y="3120"/>
                <a:ext cx="1488" cy="960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Text Box 14"/>
              <p:cNvSpPr txBox="1">
                <a:spLocks noChangeArrowheads="1"/>
              </p:cNvSpPr>
              <p:nvPr/>
            </p:nvSpPr>
            <p:spPr bwMode="auto">
              <a:xfrm>
                <a:off x="624" y="3456"/>
                <a:ext cx="12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indent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en-US"/>
                  <a:t>Freq to Time</a:t>
                </a:r>
              </a:p>
            </p:txBody>
          </p:sp>
        </p:grp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1872" y="3456"/>
              <a:ext cx="432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3648" y="3408"/>
              <a:ext cx="432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570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95" name="Group 75"/>
          <p:cNvGrpSpPr>
            <a:grpSpLocks/>
          </p:cNvGrpSpPr>
          <p:nvPr/>
        </p:nvGrpSpPr>
        <p:grpSpPr bwMode="auto">
          <a:xfrm>
            <a:off x="1196662" y="2133600"/>
            <a:ext cx="8362950" cy="2682875"/>
            <a:chOff x="96" y="1076"/>
            <a:chExt cx="5556" cy="2198"/>
          </a:xfrm>
        </p:grpSpPr>
        <p:sp>
          <p:nvSpPr>
            <p:cNvPr id="56323" name="Freeform 3"/>
            <p:cNvSpPr>
              <a:spLocks/>
            </p:cNvSpPr>
            <p:nvPr/>
          </p:nvSpPr>
          <p:spPr bwMode="auto">
            <a:xfrm>
              <a:off x="96" y="1076"/>
              <a:ext cx="1148" cy="1"/>
            </a:xfrm>
            <a:custGeom>
              <a:avLst/>
              <a:gdLst>
                <a:gd name="T0" fmla="*/ 1148 w 1148"/>
                <a:gd name="T1" fmla="*/ 0 w 1148"/>
                <a:gd name="T2" fmla="*/ 1148 w 1148"/>
                <a:gd name="T3" fmla="*/ 1148 w 11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48">
                  <a:moveTo>
                    <a:pt x="1148" y="0"/>
                  </a:moveTo>
                  <a:lnTo>
                    <a:pt x="0" y="0"/>
                  </a:lnTo>
                  <a:lnTo>
                    <a:pt x="1148" y="0"/>
                  </a:lnTo>
                  <a:lnTo>
                    <a:pt x="1148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4" name="Freeform 4"/>
            <p:cNvSpPr>
              <a:spLocks noEditPoints="1"/>
            </p:cNvSpPr>
            <p:nvPr/>
          </p:nvSpPr>
          <p:spPr bwMode="auto">
            <a:xfrm>
              <a:off x="96" y="1076"/>
              <a:ext cx="1" cy="2197"/>
            </a:xfrm>
            <a:custGeom>
              <a:avLst/>
              <a:gdLst>
                <a:gd name="T0" fmla="*/ 0 h 2197"/>
                <a:gd name="T1" fmla="*/ 2197 h 2197"/>
                <a:gd name="T2" fmla="*/ 0 h 2197"/>
                <a:gd name="T3" fmla="*/ 0 h 2197"/>
                <a:gd name="T4" fmla="*/ 0 h 2197"/>
                <a:gd name="T5" fmla="*/ 0 h 2197"/>
                <a:gd name="T6" fmla="*/ 0 h 219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197">
                  <a:moveTo>
                    <a:pt x="0" y="0"/>
                  </a:moveTo>
                  <a:lnTo>
                    <a:pt x="0" y="219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5" name="Freeform 5"/>
            <p:cNvSpPr>
              <a:spLocks noEditPoints="1"/>
            </p:cNvSpPr>
            <p:nvPr/>
          </p:nvSpPr>
          <p:spPr bwMode="auto">
            <a:xfrm>
              <a:off x="96" y="3273"/>
              <a:ext cx="1148" cy="1"/>
            </a:xfrm>
            <a:custGeom>
              <a:avLst/>
              <a:gdLst>
                <a:gd name="T0" fmla="*/ 0 w 1148"/>
                <a:gd name="T1" fmla="*/ 1148 w 1148"/>
                <a:gd name="T2" fmla="*/ 0 w 1148"/>
                <a:gd name="T3" fmla="*/ 0 w 1148"/>
                <a:gd name="T4" fmla="*/ 0 w 1148"/>
                <a:gd name="T5" fmla="*/ 0 w 1148"/>
                <a:gd name="T6" fmla="*/ 0 w 114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148">
                  <a:moveTo>
                    <a:pt x="0" y="0"/>
                  </a:moveTo>
                  <a:lnTo>
                    <a:pt x="114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6" name="Freeform 6"/>
            <p:cNvSpPr>
              <a:spLocks noEditPoints="1"/>
            </p:cNvSpPr>
            <p:nvPr/>
          </p:nvSpPr>
          <p:spPr bwMode="auto">
            <a:xfrm>
              <a:off x="1244" y="1076"/>
              <a:ext cx="1" cy="2197"/>
            </a:xfrm>
            <a:custGeom>
              <a:avLst/>
              <a:gdLst>
                <a:gd name="T0" fmla="*/ 2197 h 2197"/>
                <a:gd name="T1" fmla="*/ 0 h 2197"/>
                <a:gd name="T2" fmla="*/ 2197 h 2197"/>
                <a:gd name="T3" fmla="*/ 2197 h 2197"/>
                <a:gd name="T4" fmla="*/ 2197 h 2197"/>
                <a:gd name="T5" fmla="*/ 2197 h 2197"/>
                <a:gd name="T6" fmla="*/ 2197 h 219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197">
                  <a:moveTo>
                    <a:pt x="0" y="2197"/>
                  </a:moveTo>
                  <a:lnTo>
                    <a:pt x="0" y="0"/>
                  </a:lnTo>
                  <a:lnTo>
                    <a:pt x="0" y="2197"/>
                  </a:lnTo>
                  <a:lnTo>
                    <a:pt x="0" y="2197"/>
                  </a:lnTo>
                  <a:close/>
                  <a:moveTo>
                    <a:pt x="0" y="2197"/>
                  </a:moveTo>
                  <a:lnTo>
                    <a:pt x="0" y="2197"/>
                  </a:lnTo>
                  <a:lnTo>
                    <a:pt x="0" y="2197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7" name="Freeform 7"/>
            <p:cNvSpPr>
              <a:spLocks/>
            </p:cNvSpPr>
            <p:nvPr/>
          </p:nvSpPr>
          <p:spPr bwMode="auto">
            <a:xfrm>
              <a:off x="1244" y="1076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027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8" name="Freeform 8"/>
            <p:cNvSpPr>
              <a:spLocks noEditPoints="1"/>
            </p:cNvSpPr>
            <p:nvPr/>
          </p:nvSpPr>
          <p:spPr bwMode="auto">
            <a:xfrm>
              <a:off x="1956" y="1129"/>
              <a:ext cx="132" cy="150"/>
            </a:xfrm>
            <a:custGeom>
              <a:avLst/>
              <a:gdLst>
                <a:gd name="T0" fmla="*/ 126 w 132"/>
                <a:gd name="T1" fmla="*/ 108 h 150"/>
                <a:gd name="T2" fmla="*/ 114 w 132"/>
                <a:gd name="T3" fmla="*/ 126 h 150"/>
                <a:gd name="T4" fmla="*/ 108 w 132"/>
                <a:gd name="T5" fmla="*/ 132 h 150"/>
                <a:gd name="T6" fmla="*/ 102 w 132"/>
                <a:gd name="T7" fmla="*/ 132 h 150"/>
                <a:gd name="T8" fmla="*/ 102 w 132"/>
                <a:gd name="T9" fmla="*/ 132 h 150"/>
                <a:gd name="T10" fmla="*/ 102 w 132"/>
                <a:gd name="T11" fmla="*/ 126 h 150"/>
                <a:gd name="T12" fmla="*/ 108 w 132"/>
                <a:gd name="T13" fmla="*/ 108 h 150"/>
                <a:gd name="T14" fmla="*/ 114 w 132"/>
                <a:gd name="T15" fmla="*/ 66 h 150"/>
                <a:gd name="T16" fmla="*/ 120 w 132"/>
                <a:gd name="T17" fmla="*/ 24 h 150"/>
                <a:gd name="T18" fmla="*/ 126 w 132"/>
                <a:gd name="T19" fmla="*/ 6 h 150"/>
                <a:gd name="T20" fmla="*/ 126 w 132"/>
                <a:gd name="T21" fmla="*/ 0 h 150"/>
                <a:gd name="T22" fmla="*/ 126 w 132"/>
                <a:gd name="T23" fmla="*/ 0 h 150"/>
                <a:gd name="T24" fmla="*/ 108 w 132"/>
                <a:gd name="T25" fmla="*/ 0 h 150"/>
                <a:gd name="T26" fmla="*/ 108 w 132"/>
                <a:gd name="T27" fmla="*/ 6 h 150"/>
                <a:gd name="T28" fmla="*/ 108 w 132"/>
                <a:gd name="T29" fmla="*/ 18 h 150"/>
                <a:gd name="T30" fmla="*/ 102 w 132"/>
                <a:gd name="T31" fmla="*/ 18 h 150"/>
                <a:gd name="T32" fmla="*/ 96 w 132"/>
                <a:gd name="T33" fmla="*/ 6 h 150"/>
                <a:gd name="T34" fmla="*/ 84 w 132"/>
                <a:gd name="T35" fmla="*/ 0 h 150"/>
                <a:gd name="T36" fmla="*/ 54 w 132"/>
                <a:gd name="T37" fmla="*/ 12 h 150"/>
                <a:gd name="T38" fmla="*/ 24 w 132"/>
                <a:gd name="T39" fmla="*/ 36 h 150"/>
                <a:gd name="T40" fmla="*/ 6 w 132"/>
                <a:gd name="T41" fmla="*/ 72 h 150"/>
                <a:gd name="T42" fmla="*/ 0 w 132"/>
                <a:gd name="T43" fmla="*/ 114 h 150"/>
                <a:gd name="T44" fmla="*/ 0 w 132"/>
                <a:gd name="T45" fmla="*/ 120 h 150"/>
                <a:gd name="T46" fmla="*/ 6 w 132"/>
                <a:gd name="T47" fmla="*/ 132 h 150"/>
                <a:gd name="T48" fmla="*/ 12 w 132"/>
                <a:gd name="T49" fmla="*/ 144 h 150"/>
                <a:gd name="T50" fmla="*/ 30 w 132"/>
                <a:gd name="T51" fmla="*/ 150 h 150"/>
                <a:gd name="T52" fmla="*/ 42 w 132"/>
                <a:gd name="T53" fmla="*/ 150 h 150"/>
                <a:gd name="T54" fmla="*/ 54 w 132"/>
                <a:gd name="T55" fmla="*/ 144 h 150"/>
                <a:gd name="T56" fmla="*/ 66 w 132"/>
                <a:gd name="T57" fmla="*/ 126 h 150"/>
                <a:gd name="T58" fmla="*/ 84 w 132"/>
                <a:gd name="T59" fmla="*/ 102 h 150"/>
                <a:gd name="T60" fmla="*/ 84 w 132"/>
                <a:gd name="T61" fmla="*/ 102 h 150"/>
                <a:gd name="T62" fmla="*/ 84 w 132"/>
                <a:gd name="T63" fmla="*/ 120 h 150"/>
                <a:gd name="T64" fmla="*/ 78 w 132"/>
                <a:gd name="T65" fmla="*/ 138 h 150"/>
                <a:gd name="T66" fmla="*/ 78 w 132"/>
                <a:gd name="T67" fmla="*/ 144 h 150"/>
                <a:gd name="T68" fmla="*/ 90 w 132"/>
                <a:gd name="T69" fmla="*/ 150 h 150"/>
                <a:gd name="T70" fmla="*/ 108 w 132"/>
                <a:gd name="T71" fmla="*/ 144 h 150"/>
                <a:gd name="T72" fmla="*/ 132 w 132"/>
                <a:gd name="T73" fmla="*/ 114 h 150"/>
                <a:gd name="T74" fmla="*/ 126 w 132"/>
                <a:gd name="T75" fmla="*/ 108 h 150"/>
                <a:gd name="T76" fmla="*/ 24 w 132"/>
                <a:gd name="T77" fmla="*/ 114 h 150"/>
                <a:gd name="T78" fmla="*/ 30 w 132"/>
                <a:gd name="T79" fmla="*/ 84 h 150"/>
                <a:gd name="T80" fmla="*/ 42 w 132"/>
                <a:gd name="T81" fmla="*/ 48 h 150"/>
                <a:gd name="T82" fmla="*/ 60 w 132"/>
                <a:gd name="T83" fmla="*/ 18 h 150"/>
                <a:gd name="T84" fmla="*/ 72 w 132"/>
                <a:gd name="T85" fmla="*/ 12 h 150"/>
                <a:gd name="T86" fmla="*/ 84 w 132"/>
                <a:gd name="T87" fmla="*/ 6 h 150"/>
                <a:gd name="T88" fmla="*/ 96 w 132"/>
                <a:gd name="T89" fmla="*/ 12 h 150"/>
                <a:gd name="T90" fmla="*/ 102 w 132"/>
                <a:gd name="T91" fmla="*/ 30 h 150"/>
                <a:gd name="T92" fmla="*/ 96 w 132"/>
                <a:gd name="T93" fmla="*/ 60 h 150"/>
                <a:gd name="T94" fmla="*/ 84 w 132"/>
                <a:gd name="T95" fmla="*/ 90 h 150"/>
                <a:gd name="T96" fmla="*/ 66 w 132"/>
                <a:gd name="T97" fmla="*/ 120 h 150"/>
                <a:gd name="T98" fmla="*/ 54 w 132"/>
                <a:gd name="T99" fmla="*/ 132 h 150"/>
                <a:gd name="T100" fmla="*/ 42 w 132"/>
                <a:gd name="T101" fmla="*/ 132 h 150"/>
                <a:gd name="T102" fmla="*/ 30 w 132"/>
                <a:gd name="T103" fmla="*/ 126 h 150"/>
                <a:gd name="T104" fmla="*/ 24 w 132"/>
                <a:gd name="T105" fmla="*/ 114 h 150"/>
                <a:gd name="T106" fmla="*/ 24 w 132"/>
                <a:gd name="T10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2" h="150">
                  <a:moveTo>
                    <a:pt x="126" y="108"/>
                  </a:moveTo>
                  <a:lnTo>
                    <a:pt x="114" y="126"/>
                  </a:lnTo>
                  <a:lnTo>
                    <a:pt x="108" y="132"/>
                  </a:lnTo>
                  <a:lnTo>
                    <a:pt x="102" y="132"/>
                  </a:lnTo>
                  <a:lnTo>
                    <a:pt x="102" y="132"/>
                  </a:lnTo>
                  <a:lnTo>
                    <a:pt x="102" y="126"/>
                  </a:lnTo>
                  <a:lnTo>
                    <a:pt x="108" y="108"/>
                  </a:lnTo>
                  <a:lnTo>
                    <a:pt x="114" y="66"/>
                  </a:lnTo>
                  <a:lnTo>
                    <a:pt x="120" y="24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108" y="18"/>
                  </a:lnTo>
                  <a:lnTo>
                    <a:pt x="102" y="18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54" y="12"/>
                  </a:lnTo>
                  <a:lnTo>
                    <a:pt x="24" y="36"/>
                  </a:lnTo>
                  <a:lnTo>
                    <a:pt x="6" y="7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2" y="144"/>
                  </a:lnTo>
                  <a:lnTo>
                    <a:pt x="30" y="150"/>
                  </a:lnTo>
                  <a:lnTo>
                    <a:pt x="42" y="150"/>
                  </a:lnTo>
                  <a:lnTo>
                    <a:pt x="54" y="144"/>
                  </a:lnTo>
                  <a:lnTo>
                    <a:pt x="66" y="126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38"/>
                  </a:lnTo>
                  <a:lnTo>
                    <a:pt x="78" y="144"/>
                  </a:lnTo>
                  <a:lnTo>
                    <a:pt x="90" y="150"/>
                  </a:lnTo>
                  <a:lnTo>
                    <a:pt x="108" y="144"/>
                  </a:lnTo>
                  <a:lnTo>
                    <a:pt x="132" y="114"/>
                  </a:lnTo>
                  <a:lnTo>
                    <a:pt x="126" y="108"/>
                  </a:lnTo>
                  <a:close/>
                  <a:moveTo>
                    <a:pt x="24" y="114"/>
                  </a:moveTo>
                  <a:lnTo>
                    <a:pt x="30" y="84"/>
                  </a:lnTo>
                  <a:lnTo>
                    <a:pt x="42" y="48"/>
                  </a:lnTo>
                  <a:lnTo>
                    <a:pt x="60" y="18"/>
                  </a:lnTo>
                  <a:lnTo>
                    <a:pt x="72" y="12"/>
                  </a:lnTo>
                  <a:lnTo>
                    <a:pt x="84" y="6"/>
                  </a:lnTo>
                  <a:lnTo>
                    <a:pt x="96" y="12"/>
                  </a:lnTo>
                  <a:lnTo>
                    <a:pt x="102" y="30"/>
                  </a:lnTo>
                  <a:lnTo>
                    <a:pt x="96" y="60"/>
                  </a:lnTo>
                  <a:lnTo>
                    <a:pt x="84" y="90"/>
                  </a:lnTo>
                  <a:lnTo>
                    <a:pt x="66" y="120"/>
                  </a:lnTo>
                  <a:lnTo>
                    <a:pt x="54" y="132"/>
                  </a:lnTo>
                  <a:lnTo>
                    <a:pt x="42" y="132"/>
                  </a:lnTo>
                  <a:lnTo>
                    <a:pt x="30" y="126"/>
                  </a:lnTo>
                  <a:lnTo>
                    <a:pt x="24" y="114"/>
                  </a:lnTo>
                  <a:lnTo>
                    <a:pt x="24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29" name="Freeform 9"/>
            <p:cNvSpPr>
              <a:spLocks noEditPoints="1"/>
            </p:cNvSpPr>
            <p:nvPr/>
          </p:nvSpPr>
          <p:spPr bwMode="auto">
            <a:xfrm>
              <a:off x="1950" y="3028"/>
              <a:ext cx="126" cy="233"/>
            </a:xfrm>
            <a:custGeom>
              <a:avLst/>
              <a:gdLst>
                <a:gd name="T0" fmla="*/ 102 w 126"/>
                <a:gd name="T1" fmla="*/ 126 h 233"/>
                <a:gd name="T2" fmla="*/ 96 w 126"/>
                <a:gd name="T3" fmla="*/ 156 h 233"/>
                <a:gd name="T4" fmla="*/ 84 w 126"/>
                <a:gd name="T5" fmla="*/ 186 h 233"/>
                <a:gd name="T6" fmla="*/ 66 w 126"/>
                <a:gd name="T7" fmla="*/ 215 h 233"/>
                <a:gd name="T8" fmla="*/ 54 w 126"/>
                <a:gd name="T9" fmla="*/ 227 h 233"/>
                <a:gd name="T10" fmla="*/ 36 w 126"/>
                <a:gd name="T11" fmla="*/ 227 h 233"/>
                <a:gd name="T12" fmla="*/ 24 w 126"/>
                <a:gd name="T13" fmla="*/ 221 h 233"/>
                <a:gd name="T14" fmla="*/ 24 w 126"/>
                <a:gd name="T15" fmla="*/ 215 h 233"/>
                <a:gd name="T16" fmla="*/ 30 w 126"/>
                <a:gd name="T17" fmla="*/ 180 h 233"/>
                <a:gd name="T18" fmla="*/ 42 w 126"/>
                <a:gd name="T19" fmla="*/ 144 h 233"/>
                <a:gd name="T20" fmla="*/ 60 w 126"/>
                <a:gd name="T21" fmla="*/ 108 h 233"/>
                <a:gd name="T22" fmla="*/ 72 w 126"/>
                <a:gd name="T23" fmla="*/ 102 h 233"/>
                <a:gd name="T24" fmla="*/ 84 w 126"/>
                <a:gd name="T25" fmla="*/ 96 h 233"/>
                <a:gd name="T26" fmla="*/ 96 w 126"/>
                <a:gd name="T27" fmla="*/ 102 h 233"/>
                <a:gd name="T28" fmla="*/ 102 w 126"/>
                <a:gd name="T29" fmla="*/ 108 h 233"/>
                <a:gd name="T30" fmla="*/ 102 w 126"/>
                <a:gd name="T31" fmla="*/ 126 h 233"/>
                <a:gd name="T32" fmla="*/ 102 w 126"/>
                <a:gd name="T33" fmla="*/ 126 h 233"/>
                <a:gd name="T34" fmla="*/ 24 w 126"/>
                <a:gd name="T35" fmla="*/ 12 h 233"/>
                <a:gd name="T36" fmla="*/ 36 w 126"/>
                <a:gd name="T37" fmla="*/ 18 h 233"/>
                <a:gd name="T38" fmla="*/ 42 w 126"/>
                <a:gd name="T39" fmla="*/ 18 h 233"/>
                <a:gd name="T40" fmla="*/ 42 w 126"/>
                <a:gd name="T41" fmla="*/ 24 h 233"/>
                <a:gd name="T42" fmla="*/ 42 w 126"/>
                <a:gd name="T43" fmla="*/ 36 h 233"/>
                <a:gd name="T44" fmla="*/ 36 w 126"/>
                <a:gd name="T45" fmla="*/ 48 h 233"/>
                <a:gd name="T46" fmla="*/ 0 w 126"/>
                <a:gd name="T47" fmla="*/ 215 h 233"/>
                <a:gd name="T48" fmla="*/ 0 w 126"/>
                <a:gd name="T49" fmla="*/ 215 h 233"/>
                <a:gd name="T50" fmla="*/ 6 w 126"/>
                <a:gd name="T51" fmla="*/ 221 h 233"/>
                <a:gd name="T52" fmla="*/ 12 w 126"/>
                <a:gd name="T53" fmla="*/ 227 h 233"/>
                <a:gd name="T54" fmla="*/ 36 w 126"/>
                <a:gd name="T55" fmla="*/ 233 h 233"/>
                <a:gd name="T56" fmla="*/ 66 w 126"/>
                <a:gd name="T57" fmla="*/ 221 h 233"/>
                <a:gd name="T58" fmla="*/ 96 w 126"/>
                <a:gd name="T59" fmla="*/ 198 h 233"/>
                <a:gd name="T60" fmla="*/ 120 w 126"/>
                <a:gd name="T61" fmla="*/ 162 h 233"/>
                <a:gd name="T62" fmla="*/ 126 w 126"/>
                <a:gd name="T63" fmla="*/ 120 h 233"/>
                <a:gd name="T64" fmla="*/ 120 w 126"/>
                <a:gd name="T65" fmla="*/ 96 h 233"/>
                <a:gd name="T66" fmla="*/ 96 w 126"/>
                <a:gd name="T67" fmla="*/ 84 h 233"/>
                <a:gd name="T68" fmla="*/ 78 w 126"/>
                <a:gd name="T69" fmla="*/ 90 h 233"/>
                <a:gd name="T70" fmla="*/ 60 w 126"/>
                <a:gd name="T71" fmla="*/ 102 h 233"/>
                <a:gd name="T72" fmla="*/ 42 w 126"/>
                <a:gd name="T73" fmla="*/ 132 h 233"/>
                <a:gd name="T74" fmla="*/ 42 w 126"/>
                <a:gd name="T75" fmla="*/ 132 h 233"/>
                <a:gd name="T76" fmla="*/ 48 w 126"/>
                <a:gd name="T77" fmla="*/ 96 h 233"/>
                <a:gd name="T78" fmla="*/ 54 w 126"/>
                <a:gd name="T79" fmla="*/ 60 h 233"/>
                <a:gd name="T80" fmla="*/ 66 w 126"/>
                <a:gd name="T81" fmla="*/ 30 h 233"/>
                <a:gd name="T82" fmla="*/ 72 w 126"/>
                <a:gd name="T83" fmla="*/ 6 h 233"/>
                <a:gd name="T84" fmla="*/ 66 w 126"/>
                <a:gd name="T85" fmla="*/ 0 h 233"/>
                <a:gd name="T86" fmla="*/ 48 w 126"/>
                <a:gd name="T87" fmla="*/ 6 h 233"/>
                <a:gd name="T88" fmla="*/ 24 w 126"/>
                <a:gd name="T89" fmla="*/ 12 h 233"/>
                <a:gd name="T90" fmla="*/ 24 w 126"/>
                <a:gd name="T91" fmla="*/ 1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6" h="233">
                  <a:moveTo>
                    <a:pt x="102" y="126"/>
                  </a:moveTo>
                  <a:lnTo>
                    <a:pt x="96" y="156"/>
                  </a:lnTo>
                  <a:lnTo>
                    <a:pt x="84" y="186"/>
                  </a:lnTo>
                  <a:lnTo>
                    <a:pt x="66" y="215"/>
                  </a:lnTo>
                  <a:lnTo>
                    <a:pt x="54" y="227"/>
                  </a:lnTo>
                  <a:lnTo>
                    <a:pt x="36" y="227"/>
                  </a:lnTo>
                  <a:lnTo>
                    <a:pt x="24" y="221"/>
                  </a:lnTo>
                  <a:lnTo>
                    <a:pt x="24" y="215"/>
                  </a:lnTo>
                  <a:lnTo>
                    <a:pt x="30" y="180"/>
                  </a:lnTo>
                  <a:lnTo>
                    <a:pt x="42" y="144"/>
                  </a:lnTo>
                  <a:lnTo>
                    <a:pt x="60" y="108"/>
                  </a:lnTo>
                  <a:lnTo>
                    <a:pt x="72" y="102"/>
                  </a:lnTo>
                  <a:lnTo>
                    <a:pt x="84" y="96"/>
                  </a:lnTo>
                  <a:lnTo>
                    <a:pt x="96" y="102"/>
                  </a:lnTo>
                  <a:lnTo>
                    <a:pt x="102" y="108"/>
                  </a:lnTo>
                  <a:lnTo>
                    <a:pt x="102" y="126"/>
                  </a:lnTo>
                  <a:lnTo>
                    <a:pt x="102" y="126"/>
                  </a:lnTo>
                  <a:close/>
                  <a:moveTo>
                    <a:pt x="24" y="12"/>
                  </a:moveTo>
                  <a:lnTo>
                    <a:pt x="36" y="18"/>
                  </a:lnTo>
                  <a:lnTo>
                    <a:pt x="42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36" y="48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6" y="221"/>
                  </a:lnTo>
                  <a:lnTo>
                    <a:pt x="12" y="227"/>
                  </a:lnTo>
                  <a:lnTo>
                    <a:pt x="36" y="233"/>
                  </a:lnTo>
                  <a:lnTo>
                    <a:pt x="66" y="221"/>
                  </a:lnTo>
                  <a:lnTo>
                    <a:pt x="96" y="198"/>
                  </a:lnTo>
                  <a:lnTo>
                    <a:pt x="120" y="162"/>
                  </a:lnTo>
                  <a:lnTo>
                    <a:pt x="126" y="120"/>
                  </a:lnTo>
                  <a:lnTo>
                    <a:pt x="120" y="96"/>
                  </a:lnTo>
                  <a:lnTo>
                    <a:pt x="96" y="84"/>
                  </a:lnTo>
                  <a:lnTo>
                    <a:pt x="78" y="90"/>
                  </a:lnTo>
                  <a:lnTo>
                    <a:pt x="60" y="102"/>
                  </a:lnTo>
                  <a:lnTo>
                    <a:pt x="42" y="132"/>
                  </a:lnTo>
                  <a:lnTo>
                    <a:pt x="42" y="132"/>
                  </a:lnTo>
                  <a:lnTo>
                    <a:pt x="48" y="96"/>
                  </a:lnTo>
                  <a:lnTo>
                    <a:pt x="54" y="60"/>
                  </a:lnTo>
                  <a:lnTo>
                    <a:pt x="66" y="30"/>
                  </a:lnTo>
                  <a:lnTo>
                    <a:pt x="72" y="6"/>
                  </a:lnTo>
                  <a:lnTo>
                    <a:pt x="66" y="0"/>
                  </a:lnTo>
                  <a:lnTo>
                    <a:pt x="48" y="6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0" name="Freeform 10"/>
            <p:cNvSpPr>
              <a:spLocks/>
            </p:cNvSpPr>
            <p:nvPr/>
          </p:nvSpPr>
          <p:spPr bwMode="auto">
            <a:xfrm>
              <a:off x="4904" y="2049"/>
              <a:ext cx="174" cy="227"/>
            </a:xfrm>
            <a:custGeom>
              <a:avLst/>
              <a:gdLst>
                <a:gd name="T0" fmla="*/ 174 w 174"/>
                <a:gd name="T1" fmla="*/ 143 h 227"/>
                <a:gd name="T2" fmla="*/ 168 w 174"/>
                <a:gd name="T3" fmla="*/ 143 h 227"/>
                <a:gd name="T4" fmla="*/ 162 w 174"/>
                <a:gd name="T5" fmla="*/ 167 h 227"/>
                <a:gd name="T6" fmla="*/ 156 w 174"/>
                <a:gd name="T7" fmla="*/ 185 h 227"/>
                <a:gd name="T8" fmla="*/ 132 w 174"/>
                <a:gd name="T9" fmla="*/ 209 h 227"/>
                <a:gd name="T10" fmla="*/ 102 w 174"/>
                <a:gd name="T11" fmla="*/ 215 h 227"/>
                <a:gd name="T12" fmla="*/ 60 w 174"/>
                <a:gd name="T13" fmla="*/ 215 h 227"/>
                <a:gd name="T14" fmla="*/ 168 w 174"/>
                <a:gd name="T15" fmla="*/ 6 h 227"/>
                <a:gd name="T16" fmla="*/ 168 w 174"/>
                <a:gd name="T17" fmla="*/ 0 h 227"/>
                <a:gd name="T18" fmla="*/ 18 w 174"/>
                <a:gd name="T19" fmla="*/ 0 h 227"/>
                <a:gd name="T20" fmla="*/ 12 w 174"/>
                <a:gd name="T21" fmla="*/ 72 h 227"/>
                <a:gd name="T22" fmla="*/ 18 w 174"/>
                <a:gd name="T23" fmla="*/ 72 h 227"/>
                <a:gd name="T24" fmla="*/ 30 w 174"/>
                <a:gd name="T25" fmla="*/ 42 h 227"/>
                <a:gd name="T26" fmla="*/ 42 w 174"/>
                <a:gd name="T27" fmla="*/ 24 h 227"/>
                <a:gd name="T28" fmla="*/ 54 w 174"/>
                <a:gd name="T29" fmla="*/ 18 h 227"/>
                <a:gd name="T30" fmla="*/ 60 w 174"/>
                <a:gd name="T31" fmla="*/ 12 h 227"/>
                <a:gd name="T32" fmla="*/ 66 w 174"/>
                <a:gd name="T33" fmla="*/ 12 h 227"/>
                <a:gd name="T34" fmla="*/ 84 w 174"/>
                <a:gd name="T35" fmla="*/ 12 h 227"/>
                <a:gd name="T36" fmla="*/ 114 w 174"/>
                <a:gd name="T37" fmla="*/ 12 h 227"/>
                <a:gd name="T38" fmla="*/ 0 w 174"/>
                <a:gd name="T39" fmla="*/ 221 h 227"/>
                <a:gd name="T40" fmla="*/ 0 w 174"/>
                <a:gd name="T41" fmla="*/ 227 h 227"/>
                <a:gd name="T42" fmla="*/ 168 w 174"/>
                <a:gd name="T43" fmla="*/ 227 h 227"/>
                <a:gd name="T44" fmla="*/ 174 w 174"/>
                <a:gd name="T45" fmla="*/ 143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4" h="227">
                  <a:moveTo>
                    <a:pt x="174" y="143"/>
                  </a:moveTo>
                  <a:lnTo>
                    <a:pt x="168" y="143"/>
                  </a:lnTo>
                  <a:lnTo>
                    <a:pt x="162" y="167"/>
                  </a:lnTo>
                  <a:lnTo>
                    <a:pt x="156" y="185"/>
                  </a:lnTo>
                  <a:lnTo>
                    <a:pt x="132" y="209"/>
                  </a:lnTo>
                  <a:lnTo>
                    <a:pt x="102" y="215"/>
                  </a:lnTo>
                  <a:lnTo>
                    <a:pt x="60" y="215"/>
                  </a:lnTo>
                  <a:lnTo>
                    <a:pt x="168" y="6"/>
                  </a:lnTo>
                  <a:lnTo>
                    <a:pt x="168" y="0"/>
                  </a:lnTo>
                  <a:lnTo>
                    <a:pt x="18" y="0"/>
                  </a:lnTo>
                  <a:lnTo>
                    <a:pt x="12" y="72"/>
                  </a:lnTo>
                  <a:lnTo>
                    <a:pt x="18" y="72"/>
                  </a:lnTo>
                  <a:lnTo>
                    <a:pt x="30" y="42"/>
                  </a:lnTo>
                  <a:lnTo>
                    <a:pt x="42" y="24"/>
                  </a:lnTo>
                  <a:lnTo>
                    <a:pt x="54" y="18"/>
                  </a:lnTo>
                  <a:lnTo>
                    <a:pt x="60" y="12"/>
                  </a:lnTo>
                  <a:lnTo>
                    <a:pt x="66" y="12"/>
                  </a:lnTo>
                  <a:lnTo>
                    <a:pt x="84" y="12"/>
                  </a:lnTo>
                  <a:lnTo>
                    <a:pt x="114" y="12"/>
                  </a:lnTo>
                  <a:lnTo>
                    <a:pt x="0" y="221"/>
                  </a:lnTo>
                  <a:lnTo>
                    <a:pt x="0" y="227"/>
                  </a:lnTo>
                  <a:lnTo>
                    <a:pt x="168" y="227"/>
                  </a:lnTo>
                  <a:lnTo>
                    <a:pt x="174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1" name="Freeform 11"/>
            <p:cNvSpPr>
              <a:spLocks/>
            </p:cNvSpPr>
            <p:nvPr/>
          </p:nvSpPr>
          <p:spPr bwMode="auto">
            <a:xfrm>
              <a:off x="5114" y="2192"/>
              <a:ext cx="161" cy="168"/>
            </a:xfrm>
            <a:custGeom>
              <a:avLst/>
              <a:gdLst>
                <a:gd name="T0" fmla="*/ 161 w 161"/>
                <a:gd name="T1" fmla="*/ 0 h 168"/>
                <a:gd name="T2" fmla="*/ 119 w 161"/>
                <a:gd name="T3" fmla="*/ 0 h 168"/>
                <a:gd name="T4" fmla="*/ 119 w 161"/>
                <a:gd name="T5" fmla="*/ 6 h 168"/>
                <a:gd name="T6" fmla="*/ 131 w 161"/>
                <a:gd name="T7" fmla="*/ 12 h 168"/>
                <a:gd name="T8" fmla="*/ 131 w 161"/>
                <a:gd name="T9" fmla="*/ 18 h 168"/>
                <a:gd name="T10" fmla="*/ 131 w 161"/>
                <a:gd name="T11" fmla="*/ 24 h 168"/>
                <a:gd name="T12" fmla="*/ 131 w 161"/>
                <a:gd name="T13" fmla="*/ 30 h 168"/>
                <a:gd name="T14" fmla="*/ 107 w 161"/>
                <a:gd name="T15" fmla="*/ 126 h 168"/>
                <a:gd name="T16" fmla="*/ 107 w 161"/>
                <a:gd name="T17" fmla="*/ 126 h 168"/>
                <a:gd name="T18" fmla="*/ 66 w 161"/>
                <a:gd name="T19" fmla="*/ 0 h 168"/>
                <a:gd name="T20" fmla="*/ 30 w 161"/>
                <a:gd name="T21" fmla="*/ 0 h 168"/>
                <a:gd name="T22" fmla="*/ 30 w 161"/>
                <a:gd name="T23" fmla="*/ 6 h 168"/>
                <a:gd name="T24" fmla="*/ 42 w 161"/>
                <a:gd name="T25" fmla="*/ 12 h 168"/>
                <a:gd name="T26" fmla="*/ 48 w 161"/>
                <a:gd name="T27" fmla="*/ 18 h 168"/>
                <a:gd name="T28" fmla="*/ 24 w 161"/>
                <a:gd name="T29" fmla="*/ 126 h 168"/>
                <a:gd name="T30" fmla="*/ 18 w 161"/>
                <a:gd name="T31" fmla="*/ 144 h 168"/>
                <a:gd name="T32" fmla="*/ 12 w 161"/>
                <a:gd name="T33" fmla="*/ 156 h 168"/>
                <a:gd name="T34" fmla="*/ 0 w 161"/>
                <a:gd name="T35" fmla="*/ 162 h 168"/>
                <a:gd name="T36" fmla="*/ 0 w 161"/>
                <a:gd name="T37" fmla="*/ 168 h 168"/>
                <a:gd name="T38" fmla="*/ 42 w 161"/>
                <a:gd name="T39" fmla="*/ 168 h 168"/>
                <a:gd name="T40" fmla="*/ 42 w 161"/>
                <a:gd name="T41" fmla="*/ 162 h 168"/>
                <a:gd name="T42" fmla="*/ 36 w 161"/>
                <a:gd name="T43" fmla="*/ 162 h 168"/>
                <a:gd name="T44" fmla="*/ 30 w 161"/>
                <a:gd name="T45" fmla="*/ 150 h 168"/>
                <a:gd name="T46" fmla="*/ 30 w 161"/>
                <a:gd name="T47" fmla="*/ 144 h 168"/>
                <a:gd name="T48" fmla="*/ 30 w 161"/>
                <a:gd name="T49" fmla="*/ 138 h 168"/>
                <a:gd name="T50" fmla="*/ 54 w 161"/>
                <a:gd name="T51" fmla="*/ 36 h 168"/>
                <a:gd name="T52" fmla="*/ 54 w 161"/>
                <a:gd name="T53" fmla="*/ 36 h 168"/>
                <a:gd name="T54" fmla="*/ 101 w 161"/>
                <a:gd name="T55" fmla="*/ 168 h 168"/>
                <a:gd name="T56" fmla="*/ 107 w 161"/>
                <a:gd name="T57" fmla="*/ 168 h 168"/>
                <a:gd name="T58" fmla="*/ 137 w 161"/>
                <a:gd name="T59" fmla="*/ 42 h 168"/>
                <a:gd name="T60" fmla="*/ 143 w 161"/>
                <a:gd name="T61" fmla="*/ 24 h 168"/>
                <a:gd name="T62" fmla="*/ 149 w 161"/>
                <a:gd name="T63" fmla="*/ 18 h 168"/>
                <a:gd name="T64" fmla="*/ 161 w 161"/>
                <a:gd name="T65" fmla="*/ 6 h 168"/>
                <a:gd name="T66" fmla="*/ 161 w 161"/>
                <a:gd name="T6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1" h="168">
                  <a:moveTo>
                    <a:pt x="161" y="0"/>
                  </a:moveTo>
                  <a:lnTo>
                    <a:pt x="119" y="0"/>
                  </a:lnTo>
                  <a:lnTo>
                    <a:pt x="119" y="6"/>
                  </a:lnTo>
                  <a:lnTo>
                    <a:pt x="131" y="12"/>
                  </a:lnTo>
                  <a:lnTo>
                    <a:pt x="131" y="18"/>
                  </a:lnTo>
                  <a:lnTo>
                    <a:pt x="131" y="24"/>
                  </a:lnTo>
                  <a:lnTo>
                    <a:pt x="131" y="30"/>
                  </a:lnTo>
                  <a:lnTo>
                    <a:pt x="107" y="126"/>
                  </a:lnTo>
                  <a:lnTo>
                    <a:pt x="107" y="126"/>
                  </a:lnTo>
                  <a:lnTo>
                    <a:pt x="66" y="0"/>
                  </a:lnTo>
                  <a:lnTo>
                    <a:pt x="30" y="0"/>
                  </a:lnTo>
                  <a:lnTo>
                    <a:pt x="30" y="6"/>
                  </a:lnTo>
                  <a:lnTo>
                    <a:pt x="42" y="12"/>
                  </a:lnTo>
                  <a:lnTo>
                    <a:pt x="48" y="18"/>
                  </a:lnTo>
                  <a:lnTo>
                    <a:pt x="24" y="126"/>
                  </a:lnTo>
                  <a:lnTo>
                    <a:pt x="18" y="144"/>
                  </a:lnTo>
                  <a:lnTo>
                    <a:pt x="12" y="156"/>
                  </a:lnTo>
                  <a:lnTo>
                    <a:pt x="0" y="162"/>
                  </a:lnTo>
                  <a:lnTo>
                    <a:pt x="0" y="168"/>
                  </a:lnTo>
                  <a:lnTo>
                    <a:pt x="42" y="168"/>
                  </a:lnTo>
                  <a:lnTo>
                    <a:pt x="42" y="162"/>
                  </a:lnTo>
                  <a:lnTo>
                    <a:pt x="36" y="162"/>
                  </a:lnTo>
                  <a:lnTo>
                    <a:pt x="30" y="150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101" y="168"/>
                  </a:lnTo>
                  <a:lnTo>
                    <a:pt x="107" y="168"/>
                  </a:lnTo>
                  <a:lnTo>
                    <a:pt x="137" y="42"/>
                  </a:lnTo>
                  <a:lnTo>
                    <a:pt x="143" y="24"/>
                  </a:lnTo>
                  <a:lnTo>
                    <a:pt x="149" y="18"/>
                  </a:lnTo>
                  <a:lnTo>
                    <a:pt x="161" y="6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2" name="Freeform 12"/>
            <p:cNvSpPr>
              <a:spLocks/>
            </p:cNvSpPr>
            <p:nvPr/>
          </p:nvSpPr>
          <p:spPr bwMode="auto">
            <a:xfrm>
              <a:off x="1262" y="1201"/>
              <a:ext cx="407" cy="1"/>
            </a:xfrm>
            <a:custGeom>
              <a:avLst/>
              <a:gdLst>
                <a:gd name="T0" fmla="*/ 407 w 407"/>
                <a:gd name="T1" fmla="*/ 0 w 407"/>
                <a:gd name="T2" fmla="*/ 407 w 407"/>
                <a:gd name="T3" fmla="*/ 407 w 40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07">
                  <a:moveTo>
                    <a:pt x="407" y="0"/>
                  </a:moveTo>
                  <a:lnTo>
                    <a:pt x="0" y="0"/>
                  </a:lnTo>
                  <a:lnTo>
                    <a:pt x="407" y="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3" name="Freeform 13"/>
            <p:cNvSpPr>
              <a:spLocks/>
            </p:cNvSpPr>
            <p:nvPr/>
          </p:nvSpPr>
          <p:spPr bwMode="auto">
            <a:xfrm>
              <a:off x="1250" y="3148"/>
              <a:ext cx="419" cy="1"/>
            </a:xfrm>
            <a:custGeom>
              <a:avLst/>
              <a:gdLst>
                <a:gd name="T0" fmla="*/ 0 w 419"/>
                <a:gd name="T1" fmla="*/ 419 w 419"/>
                <a:gd name="T2" fmla="*/ 0 w 419"/>
                <a:gd name="T3" fmla="*/ 0 w 41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19">
                  <a:moveTo>
                    <a:pt x="0" y="0"/>
                  </a:moveTo>
                  <a:lnTo>
                    <a:pt x="41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4" name="Freeform 14"/>
            <p:cNvSpPr>
              <a:spLocks/>
            </p:cNvSpPr>
            <p:nvPr/>
          </p:nvSpPr>
          <p:spPr bwMode="auto">
            <a:xfrm>
              <a:off x="1669" y="1123"/>
              <a:ext cx="137" cy="156"/>
            </a:xfrm>
            <a:custGeom>
              <a:avLst/>
              <a:gdLst>
                <a:gd name="T0" fmla="*/ 72 w 137"/>
                <a:gd name="T1" fmla="*/ 156 h 156"/>
                <a:gd name="T2" fmla="*/ 96 w 137"/>
                <a:gd name="T3" fmla="*/ 150 h 156"/>
                <a:gd name="T4" fmla="*/ 120 w 137"/>
                <a:gd name="T5" fmla="*/ 132 h 156"/>
                <a:gd name="T6" fmla="*/ 131 w 137"/>
                <a:gd name="T7" fmla="*/ 108 h 156"/>
                <a:gd name="T8" fmla="*/ 137 w 137"/>
                <a:gd name="T9" fmla="*/ 78 h 156"/>
                <a:gd name="T10" fmla="*/ 131 w 137"/>
                <a:gd name="T11" fmla="*/ 48 h 156"/>
                <a:gd name="T12" fmla="*/ 120 w 137"/>
                <a:gd name="T13" fmla="*/ 24 h 156"/>
                <a:gd name="T14" fmla="*/ 96 w 137"/>
                <a:gd name="T15" fmla="*/ 6 h 156"/>
                <a:gd name="T16" fmla="*/ 72 w 137"/>
                <a:gd name="T17" fmla="*/ 0 h 156"/>
                <a:gd name="T18" fmla="*/ 42 w 137"/>
                <a:gd name="T19" fmla="*/ 6 h 156"/>
                <a:gd name="T20" fmla="*/ 18 w 137"/>
                <a:gd name="T21" fmla="*/ 24 h 156"/>
                <a:gd name="T22" fmla="*/ 6 w 137"/>
                <a:gd name="T23" fmla="*/ 48 h 156"/>
                <a:gd name="T24" fmla="*/ 0 w 137"/>
                <a:gd name="T25" fmla="*/ 78 h 156"/>
                <a:gd name="T26" fmla="*/ 6 w 137"/>
                <a:gd name="T27" fmla="*/ 108 h 156"/>
                <a:gd name="T28" fmla="*/ 18 w 137"/>
                <a:gd name="T29" fmla="*/ 132 h 156"/>
                <a:gd name="T30" fmla="*/ 42 w 137"/>
                <a:gd name="T31" fmla="*/ 150 h 156"/>
                <a:gd name="T32" fmla="*/ 72 w 137"/>
                <a:gd name="T33" fmla="*/ 156 h 156"/>
                <a:gd name="T34" fmla="*/ 72 w 137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156">
                  <a:moveTo>
                    <a:pt x="72" y="156"/>
                  </a:moveTo>
                  <a:lnTo>
                    <a:pt x="96" y="150"/>
                  </a:lnTo>
                  <a:lnTo>
                    <a:pt x="120" y="132"/>
                  </a:lnTo>
                  <a:lnTo>
                    <a:pt x="131" y="108"/>
                  </a:lnTo>
                  <a:lnTo>
                    <a:pt x="137" y="78"/>
                  </a:lnTo>
                  <a:lnTo>
                    <a:pt x="131" y="48"/>
                  </a:lnTo>
                  <a:lnTo>
                    <a:pt x="120" y="24"/>
                  </a:lnTo>
                  <a:lnTo>
                    <a:pt x="96" y="6"/>
                  </a:lnTo>
                  <a:lnTo>
                    <a:pt x="72" y="0"/>
                  </a:lnTo>
                  <a:lnTo>
                    <a:pt x="42" y="6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78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42" y="150"/>
                  </a:lnTo>
                  <a:lnTo>
                    <a:pt x="72" y="156"/>
                  </a:lnTo>
                  <a:lnTo>
                    <a:pt x="72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5" name="Freeform 15"/>
            <p:cNvSpPr>
              <a:spLocks/>
            </p:cNvSpPr>
            <p:nvPr/>
          </p:nvSpPr>
          <p:spPr bwMode="auto">
            <a:xfrm>
              <a:off x="1741" y="1201"/>
              <a:ext cx="65" cy="78"/>
            </a:xfrm>
            <a:custGeom>
              <a:avLst/>
              <a:gdLst>
                <a:gd name="T0" fmla="*/ 0 w 65"/>
                <a:gd name="T1" fmla="*/ 78 h 78"/>
                <a:gd name="T2" fmla="*/ 24 w 65"/>
                <a:gd name="T3" fmla="*/ 72 h 78"/>
                <a:gd name="T4" fmla="*/ 48 w 65"/>
                <a:gd name="T5" fmla="*/ 54 h 78"/>
                <a:gd name="T6" fmla="*/ 59 w 65"/>
                <a:gd name="T7" fmla="*/ 30 h 78"/>
                <a:gd name="T8" fmla="*/ 65 w 65"/>
                <a:gd name="T9" fmla="*/ 0 h 78"/>
                <a:gd name="T10" fmla="*/ 65 w 65"/>
                <a:gd name="T11" fmla="*/ 0 h 78"/>
                <a:gd name="T12" fmla="*/ 59 w 65"/>
                <a:gd name="T13" fmla="*/ 30 h 78"/>
                <a:gd name="T14" fmla="*/ 48 w 65"/>
                <a:gd name="T15" fmla="*/ 54 h 78"/>
                <a:gd name="T16" fmla="*/ 24 w 65"/>
                <a:gd name="T17" fmla="*/ 72 h 78"/>
                <a:gd name="T18" fmla="*/ 0 w 65"/>
                <a:gd name="T19" fmla="*/ 78 h 78"/>
                <a:gd name="T20" fmla="*/ 0 w 65"/>
                <a:gd name="T2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78">
                  <a:moveTo>
                    <a:pt x="0" y="78"/>
                  </a:moveTo>
                  <a:lnTo>
                    <a:pt x="24" y="72"/>
                  </a:lnTo>
                  <a:lnTo>
                    <a:pt x="48" y="54"/>
                  </a:lnTo>
                  <a:lnTo>
                    <a:pt x="59" y="3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9" y="30"/>
                  </a:lnTo>
                  <a:lnTo>
                    <a:pt x="48" y="54"/>
                  </a:lnTo>
                  <a:lnTo>
                    <a:pt x="24" y="72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6" name="Freeform 16"/>
            <p:cNvSpPr>
              <a:spLocks noEditPoints="1"/>
            </p:cNvSpPr>
            <p:nvPr/>
          </p:nvSpPr>
          <p:spPr bwMode="auto">
            <a:xfrm>
              <a:off x="1741" y="1123"/>
              <a:ext cx="65" cy="78"/>
            </a:xfrm>
            <a:custGeom>
              <a:avLst/>
              <a:gdLst>
                <a:gd name="T0" fmla="*/ 65 w 65"/>
                <a:gd name="T1" fmla="*/ 78 h 78"/>
                <a:gd name="T2" fmla="*/ 59 w 65"/>
                <a:gd name="T3" fmla="*/ 48 h 78"/>
                <a:gd name="T4" fmla="*/ 48 w 65"/>
                <a:gd name="T5" fmla="*/ 24 h 78"/>
                <a:gd name="T6" fmla="*/ 24 w 65"/>
                <a:gd name="T7" fmla="*/ 6 h 78"/>
                <a:gd name="T8" fmla="*/ 0 w 65"/>
                <a:gd name="T9" fmla="*/ 0 h 78"/>
                <a:gd name="T10" fmla="*/ 0 w 65"/>
                <a:gd name="T11" fmla="*/ 0 h 78"/>
                <a:gd name="T12" fmla="*/ 24 w 65"/>
                <a:gd name="T13" fmla="*/ 6 h 78"/>
                <a:gd name="T14" fmla="*/ 48 w 65"/>
                <a:gd name="T15" fmla="*/ 24 h 78"/>
                <a:gd name="T16" fmla="*/ 59 w 65"/>
                <a:gd name="T17" fmla="*/ 48 h 78"/>
                <a:gd name="T18" fmla="*/ 65 w 65"/>
                <a:gd name="T19" fmla="*/ 78 h 78"/>
                <a:gd name="T20" fmla="*/ 65 w 65"/>
                <a:gd name="T21" fmla="*/ 78 h 78"/>
                <a:gd name="T22" fmla="*/ 65 w 65"/>
                <a:gd name="T23" fmla="*/ 78 h 78"/>
                <a:gd name="T24" fmla="*/ 65 w 65"/>
                <a:gd name="T25" fmla="*/ 78 h 78"/>
                <a:gd name="T26" fmla="*/ 65 w 65"/>
                <a:gd name="T2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5" y="78"/>
                  </a:moveTo>
                  <a:lnTo>
                    <a:pt x="59" y="48"/>
                  </a:lnTo>
                  <a:lnTo>
                    <a:pt x="48" y="24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8" y="24"/>
                  </a:lnTo>
                  <a:lnTo>
                    <a:pt x="59" y="48"/>
                  </a:lnTo>
                  <a:lnTo>
                    <a:pt x="65" y="78"/>
                  </a:lnTo>
                  <a:lnTo>
                    <a:pt x="65" y="78"/>
                  </a:lnTo>
                  <a:close/>
                  <a:moveTo>
                    <a:pt x="65" y="78"/>
                  </a:moveTo>
                  <a:lnTo>
                    <a:pt x="65" y="78"/>
                  </a:lnTo>
                  <a:lnTo>
                    <a:pt x="6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7" name="Freeform 17"/>
            <p:cNvSpPr>
              <a:spLocks noEditPoints="1"/>
            </p:cNvSpPr>
            <p:nvPr/>
          </p:nvSpPr>
          <p:spPr bwMode="auto">
            <a:xfrm>
              <a:off x="1669" y="1123"/>
              <a:ext cx="72" cy="78"/>
            </a:xfrm>
            <a:custGeom>
              <a:avLst/>
              <a:gdLst>
                <a:gd name="T0" fmla="*/ 72 w 72"/>
                <a:gd name="T1" fmla="*/ 0 h 78"/>
                <a:gd name="T2" fmla="*/ 42 w 72"/>
                <a:gd name="T3" fmla="*/ 6 h 78"/>
                <a:gd name="T4" fmla="*/ 24 w 72"/>
                <a:gd name="T5" fmla="*/ 24 h 78"/>
                <a:gd name="T6" fmla="*/ 6 w 72"/>
                <a:gd name="T7" fmla="*/ 48 h 78"/>
                <a:gd name="T8" fmla="*/ 6 w 72"/>
                <a:gd name="T9" fmla="*/ 78 h 78"/>
                <a:gd name="T10" fmla="*/ 0 w 72"/>
                <a:gd name="T11" fmla="*/ 78 h 78"/>
                <a:gd name="T12" fmla="*/ 6 w 72"/>
                <a:gd name="T13" fmla="*/ 48 h 78"/>
                <a:gd name="T14" fmla="*/ 18 w 72"/>
                <a:gd name="T15" fmla="*/ 24 h 78"/>
                <a:gd name="T16" fmla="*/ 42 w 72"/>
                <a:gd name="T17" fmla="*/ 6 h 78"/>
                <a:gd name="T18" fmla="*/ 72 w 72"/>
                <a:gd name="T19" fmla="*/ 0 h 78"/>
                <a:gd name="T20" fmla="*/ 72 w 72"/>
                <a:gd name="T21" fmla="*/ 0 h 78"/>
                <a:gd name="T22" fmla="*/ 72 w 72"/>
                <a:gd name="T23" fmla="*/ 0 h 78"/>
                <a:gd name="T24" fmla="*/ 72 w 72"/>
                <a:gd name="T25" fmla="*/ 0 h 78"/>
                <a:gd name="T26" fmla="*/ 72 w 72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78">
                  <a:moveTo>
                    <a:pt x="72" y="0"/>
                  </a:moveTo>
                  <a:lnTo>
                    <a:pt x="42" y="6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6" y="48"/>
                  </a:lnTo>
                  <a:lnTo>
                    <a:pt x="18" y="24"/>
                  </a:lnTo>
                  <a:lnTo>
                    <a:pt x="42" y="6"/>
                  </a:lnTo>
                  <a:lnTo>
                    <a:pt x="72" y="0"/>
                  </a:lnTo>
                  <a:lnTo>
                    <a:pt x="72" y="0"/>
                  </a:lnTo>
                  <a:close/>
                  <a:moveTo>
                    <a:pt x="72" y="0"/>
                  </a:move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8" name="Freeform 18"/>
            <p:cNvSpPr>
              <a:spLocks noEditPoints="1"/>
            </p:cNvSpPr>
            <p:nvPr/>
          </p:nvSpPr>
          <p:spPr bwMode="auto">
            <a:xfrm>
              <a:off x="1669" y="1201"/>
              <a:ext cx="72" cy="78"/>
            </a:xfrm>
            <a:custGeom>
              <a:avLst/>
              <a:gdLst>
                <a:gd name="T0" fmla="*/ 0 w 72"/>
                <a:gd name="T1" fmla="*/ 0 h 78"/>
                <a:gd name="T2" fmla="*/ 6 w 72"/>
                <a:gd name="T3" fmla="*/ 30 h 78"/>
                <a:gd name="T4" fmla="*/ 18 w 72"/>
                <a:gd name="T5" fmla="*/ 54 h 78"/>
                <a:gd name="T6" fmla="*/ 42 w 72"/>
                <a:gd name="T7" fmla="*/ 72 h 78"/>
                <a:gd name="T8" fmla="*/ 72 w 72"/>
                <a:gd name="T9" fmla="*/ 78 h 78"/>
                <a:gd name="T10" fmla="*/ 72 w 72"/>
                <a:gd name="T11" fmla="*/ 78 h 78"/>
                <a:gd name="T12" fmla="*/ 42 w 72"/>
                <a:gd name="T13" fmla="*/ 72 h 78"/>
                <a:gd name="T14" fmla="*/ 24 w 72"/>
                <a:gd name="T15" fmla="*/ 54 h 78"/>
                <a:gd name="T16" fmla="*/ 6 w 72"/>
                <a:gd name="T17" fmla="*/ 30 h 78"/>
                <a:gd name="T18" fmla="*/ 6 w 72"/>
                <a:gd name="T19" fmla="*/ 0 h 78"/>
                <a:gd name="T20" fmla="*/ 0 w 72"/>
                <a:gd name="T21" fmla="*/ 0 h 78"/>
                <a:gd name="T22" fmla="*/ 0 w 72"/>
                <a:gd name="T23" fmla="*/ 0 h 78"/>
                <a:gd name="T24" fmla="*/ 0 w 72"/>
                <a:gd name="T25" fmla="*/ 0 h 78"/>
                <a:gd name="T26" fmla="*/ 0 w 72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78">
                  <a:moveTo>
                    <a:pt x="0" y="0"/>
                  </a:moveTo>
                  <a:lnTo>
                    <a:pt x="6" y="30"/>
                  </a:lnTo>
                  <a:lnTo>
                    <a:pt x="18" y="54"/>
                  </a:lnTo>
                  <a:lnTo>
                    <a:pt x="42" y="72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42" y="72"/>
                  </a:lnTo>
                  <a:lnTo>
                    <a:pt x="24" y="54"/>
                  </a:lnTo>
                  <a:lnTo>
                    <a:pt x="6" y="30"/>
                  </a:lnTo>
                  <a:lnTo>
                    <a:pt x="6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39" name="Freeform 19"/>
            <p:cNvSpPr>
              <a:spLocks/>
            </p:cNvSpPr>
            <p:nvPr/>
          </p:nvSpPr>
          <p:spPr bwMode="auto">
            <a:xfrm>
              <a:off x="1741" y="127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0" name="Freeform 20"/>
            <p:cNvSpPr>
              <a:spLocks/>
            </p:cNvSpPr>
            <p:nvPr/>
          </p:nvSpPr>
          <p:spPr bwMode="auto">
            <a:xfrm>
              <a:off x="1669" y="3070"/>
              <a:ext cx="131" cy="150"/>
            </a:xfrm>
            <a:custGeom>
              <a:avLst/>
              <a:gdLst>
                <a:gd name="T0" fmla="*/ 66 w 131"/>
                <a:gd name="T1" fmla="*/ 150 h 150"/>
                <a:gd name="T2" fmla="*/ 90 w 131"/>
                <a:gd name="T3" fmla="*/ 144 h 150"/>
                <a:gd name="T4" fmla="*/ 114 w 131"/>
                <a:gd name="T5" fmla="*/ 132 h 150"/>
                <a:gd name="T6" fmla="*/ 126 w 131"/>
                <a:gd name="T7" fmla="*/ 108 h 150"/>
                <a:gd name="T8" fmla="*/ 131 w 131"/>
                <a:gd name="T9" fmla="*/ 78 h 150"/>
                <a:gd name="T10" fmla="*/ 126 w 131"/>
                <a:gd name="T11" fmla="*/ 48 h 150"/>
                <a:gd name="T12" fmla="*/ 114 w 131"/>
                <a:gd name="T13" fmla="*/ 24 h 150"/>
                <a:gd name="T14" fmla="*/ 90 w 131"/>
                <a:gd name="T15" fmla="*/ 6 h 150"/>
                <a:gd name="T16" fmla="*/ 66 w 131"/>
                <a:gd name="T17" fmla="*/ 0 h 150"/>
                <a:gd name="T18" fmla="*/ 42 w 131"/>
                <a:gd name="T19" fmla="*/ 6 h 150"/>
                <a:gd name="T20" fmla="*/ 18 w 131"/>
                <a:gd name="T21" fmla="*/ 24 h 150"/>
                <a:gd name="T22" fmla="*/ 6 w 131"/>
                <a:gd name="T23" fmla="*/ 48 h 150"/>
                <a:gd name="T24" fmla="*/ 0 w 131"/>
                <a:gd name="T25" fmla="*/ 78 h 150"/>
                <a:gd name="T26" fmla="*/ 6 w 131"/>
                <a:gd name="T27" fmla="*/ 108 h 150"/>
                <a:gd name="T28" fmla="*/ 18 w 131"/>
                <a:gd name="T29" fmla="*/ 132 h 150"/>
                <a:gd name="T30" fmla="*/ 42 w 131"/>
                <a:gd name="T31" fmla="*/ 144 h 150"/>
                <a:gd name="T32" fmla="*/ 66 w 131"/>
                <a:gd name="T33" fmla="*/ 150 h 150"/>
                <a:gd name="T34" fmla="*/ 66 w 131"/>
                <a:gd name="T3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1" h="150">
                  <a:moveTo>
                    <a:pt x="66" y="150"/>
                  </a:moveTo>
                  <a:lnTo>
                    <a:pt x="90" y="144"/>
                  </a:lnTo>
                  <a:lnTo>
                    <a:pt x="114" y="132"/>
                  </a:lnTo>
                  <a:lnTo>
                    <a:pt x="126" y="108"/>
                  </a:lnTo>
                  <a:lnTo>
                    <a:pt x="131" y="78"/>
                  </a:lnTo>
                  <a:lnTo>
                    <a:pt x="126" y="48"/>
                  </a:lnTo>
                  <a:lnTo>
                    <a:pt x="114" y="24"/>
                  </a:lnTo>
                  <a:lnTo>
                    <a:pt x="90" y="6"/>
                  </a:lnTo>
                  <a:lnTo>
                    <a:pt x="66" y="0"/>
                  </a:lnTo>
                  <a:lnTo>
                    <a:pt x="42" y="6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78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42" y="144"/>
                  </a:lnTo>
                  <a:lnTo>
                    <a:pt x="66" y="150"/>
                  </a:lnTo>
                  <a:lnTo>
                    <a:pt x="66" y="1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1" name="Freeform 21"/>
            <p:cNvSpPr>
              <a:spLocks/>
            </p:cNvSpPr>
            <p:nvPr/>
          </p:nvSpPr>
          <p:spPr bwMode="auto">
            <a:xfrm>
              <a:off x="1735" y="3148"/>
              <a:ext cx="65" cy="72"/>
            </a:xfrm>
            <a:custGeom>
              <a:avLst/>
              <a:gdLst>
                <a:gd name="T0" fmla="*/ 0 w 65"/>
                <a:gd name="T1" fmla="*/ 72 h 72"/>
                <a:gd name="T2" fmla="*/ 24 w 65"/>
                <a:gd name="T3" fmla="*/ 66 h 72"/>
                <a:gd name="T4" fmla="*/ 48 w 65"/>
                <a:gd name="T5" fmla="*/ 54 h 72"/>
                <a:gd name="T6" fmla="*/ 60 w 65"/>
                <a:gd name="T7" fmla="*/ 30 h 72"/>
                <a:gd name="T8" fmla="*/ 65 w 65"/>
                <a:gd name="T9" fmla="*/ 0 h 72"/>
                <a:gd name="T10" fmla="*/ 65 w 65"/>
                <a:gd name="T11" fmla="*/ 0 h 72"/>
                <a:gd name="T12" fmla="*/ 60 w 65"/>
                <a:gd name="T13" fmla="*/ 30 h 72"/>
                <a:gd name="T14" fmla="*/ 48 w 65"/>
                <a:gd name="T15" fmla="*/ 54 h 72"/>
                <a:gd name="T16" fmla="*/ 24 w 65"/>
                <a:gd name="T17" fmla="*/ 66 h 72"/>
                <a:gd name="T18" fmla="*/ 0 w 65"/>
                <a:gd name="T19" fmla="*/ 72 h 72"/>
                <a:gd name="T20" fmla="*/ 0 w 65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72">
                  <a:moveTo>
                    <a:pt x="0" y="72"/>
                  </a:moveTo>
                  <a:lnTo>
                    <a:pt x="24" y="66"/>
                  </a:lnTo>
                  <a:lnTo>
                    <a:pt x="48" y="54"/>
                  </a:lnTo>
                  <a:lnTo>
                    <a:pt x="60" y="3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0" y="30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2" name="Freeform 22"/>
            <p:cNvSpPr>
              <a:spLocks noEditPoints="1"/>
            </p:cNvSpPr>
            <p:nvPr/>
          </p:nvSpPr>
          <p:spPr bwMode="auto">
            <a:xfrm>
              <a:off x="1735" y="3070"/>
              <a:ext cx="65" cy="78"/>
            </a:xfrm>
            <a:custGeom>
              <a:avLst/>
              <a:gdLst>
                <a:gd name="T0" fmla="*/ 65 w 65"/>
                <a:gd name="T1" fmla="*/ 78 h 78"/>
                <a:gd name="T2" fmla="*/ 60 w 65"/>
                <a:gd name="T3" fmla="*/ 48 h 78"/>
                <a:gd name="T4" fmla="*/ 48 w 65"/>
                <a:gd name="T5" fmla="*/ 24 h 78"/>
                <a:gd name="T6" fmla="*/ 24 w 65"/>
                <a:gd name="T7" fmla="*/ 6 h 78"/>
                <a:gd name="T8" fmla="*/ 0 w 65"/>
                <a:gd name="T9" fmla="*/ 0 h 78"/>
                <a:gd name="T10" fmla="*/ 0 w 65"/>
                <a:gd name="T11" fmla="*/ 0 h 78"/>
                <a:gd name="T12" fmla="*/ 24 w 65"/>
                <a:gd name="T13" fmla="*/ 6 h 78"/>
                <a:gd name="T14" fmla="*/ 48 w 65"/>
                <a:gd name="T15" fmla="*/ 24 h 78"/>
                <a:gd name="T16" fmla="*/ 60 w 65"/>
                <a:gd name="T17" fmla="*/ 48 h 78"/>
                <a:gd name="T18" fmla="*/ 65 w 65"/>
                <a:gd name="T19" fmla="*/ 78 h 78"/>
                <a:gd name="T20" fmla="*/ 65 w 65"/>
                <a:gd name="T21" fmla="*/ 78 h 78"/>
                <a:gd name="T22" fmla="*/ 65 w 65"/>
                <a:gd name="T23" fmla="*/ 78 h 78"/>
                <a:gd name="T24" fmla="*/ 65 w 65"/>
                <a:gd name="T25" fmla="*/ 78 h 78"/>
                <a:gd name="T26" fmla="*/ 65 w 65"/>
                <a:gd name="T2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78">
                  <a:moveTo>
                    <a:pt x="65" y="78"/>
                  </a:moveTo>
                  <a:lnTo>
                    <a:pt x="60" y="48"/>
                  </a:lnTo>
                  <a:lnTo>
                    <a:pt x="48" y="24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8" y="24"/>
                  </a:lnTo>
                  <a:lnTo>
                    <a:pt x="60" y="48"/>
                  </a:lnTo>
                  <a:lnTo>
                    <a:pt x="65" y="78"/>
                  </a:lnTo>
                  <a:lnTo>
                    <a:pt x="65" y="78"/>
                  </a:lnTo>
                  <a:close/>
                  <a:moveTo>
                    <a:pt x="65" y="78"/>
                  </a:moveTo>
                  <a:lnTo>
                    <a:pt x="65" y="78"/>
                  </a:lnTo>
                  <a:lnTo>
                    <a:pt x="6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3" name="Freeform 23"/>
            <p:cNvSpPr>
              <a:spLocks noEditPoints="1"/>
            </p:cNvSpPr>
            <p:nvPr/>
          </p:nvSpPr>
          <p:spPr bwMode="auto">
            <a:xfrm>
              <a:off x="1669" y="3070"/>
              <a:ext cx="66" cy="78"/>
            </a:xfrm>
            <a:custGeom>
              <a:avLst/>
              <a:gdLst>
                <a:gd name="T0" fmla="*/ 66 w 66"/>
                <a:gd name="T1" fmla="*/ 0 h 78"/>
                <a:gd name="T2" fmla="*/ 42 w 66"/>
                <a:gd name="T3" fmla="*/ 6 h 78"/>
                <a:gd name="T4" fmla="*/ 18 w 66"/>
                <a:gd name="T5" fmla="*/ 24 h 78"/>
                <a:gd name="T6" fmla="*/ 6 w 66"/>
                <a:gd name="T7" fmla="*/ 48 h 78"/>
                <a:gd name="T8" fmla="*/ 0 w 66"/>
                <a:gd name="T9" fmla="*/ 78 h 78"/>
                <a:gd name="T10" fmla="*/ 0 w 66"/>
                <a:gd name="T11" fmla="*/ 78 h 78"/>
                <a:gd name="T12" fmla="*/ 6 w 66"/>
                <a:gd name="T13" fmla="*/ 48 h 78"/>
                <a:gd name="T14" fmla="*/ 18 w 66"/>
                <a:gd name="T15" fmla="*/ 24 h 78"/>
                <a:gd name="T16" fmla="*/ 42 w 66"/>
                <a:gd name="T17" fmla="*/ 6 h 78"/>
                <a:gd name="T18" fmla="*/ 66 w 66"/>
                <a:gd name="T19" fmla="*/ 0 h 78"/>
                <a:gd name="T20" fmla="*/ 66 w 66"/>
                <a:gd name="T21" fmla="*/ 0 h 78"/>
                <a:gd name="T22" fmla="*/ 66 w 66"/>
                <a:gd name="T23" fmla="*/ 0 h 78"/>
                <a:gd name="T24" fmla="*/ 66 w 66"/>
                <a:gd name="T25" fmla="*/ 0 h 78"/>
                <a:gd name="T26" fmla="*/ 66 w 66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78">
                  <a:moveTo>
                    <a:pt x="66" y="0"/>
                  </a:moveTo>
                  <a:lnTo>
                    <a:pt x="42" y="6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6" y="48"/>
                  </a:lnTo>
                  <a:lnTo>
                    <a:pt x="18" y="24"/>
                  </a:lnTo>
                  <a:lnTo>
                    <a:pt x="42" y="6"/>
                  </a:lnTo>
                  <a:lnTo>
                    <a:pt x="66" y="0"/>
                  </a:lnTo>
                  <a:lnTo>
                    <a:pt x="66" y="0"/>
                  </a:lnTo>
                  <a:close/>
                  <a:moveTo>
                    <a:pt x="66" y="0"/>
                  </a:move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4" name="Freeform 24"/>
            <p:cNvSpPr>
              <a:spLocks noEditPoints="1"/>
            </p:cNvSpPr>
            <p:nvPr/>
          </p:nvSpPr>
          <p:spPr bwMode="auto">
            <a:xfrm>
              <a:off x="1669" y="3148"/>
              <a:ext cx="66" cy="72"/>
            </a:xfrm>
            <a:custGeom>
              <a:avLst/>
              <a:gdLst>
                <a:gd name="T0" fmla="*/ 0 w 66"/>
                <a:gd name="T1" fmla="*/ 0 h 72"/>
                <a:gd name="T2" fmla="*/ 6 w 66"/>
                <a:gd name="T3" fmla="*/ 30 h 72"/>
                <a:gd name="T4" fmla="*/ 18 w 66"/>
                <a:gd name="T5" fmla="*/ 54 h 72"/>
                <a:gd name="T6" fmla="*/ 42 w 66"/>
                <a:gd name="T7" fmla="*/ 66 h 72"/>
                <a:gd name="T8" fmla="*/ 66 w 66"/>
                <a:gd name="T9" fmla="*/ 72 h 72"/>
                <a:gd name="T10" fmla="*/ 66 w 66"/>
                <a:gd name="T11" fmla="*/ 72 h 72"/>
                <a:gd name="T12" fmla="*/ 42 w 66"/>
                <a:gd name="T13" fmla="*/ 66 h 72"/>
                <a:gd name="T14" fmla="*/ 18 w 66"/>
                <a:gd name="T15" fmla="*/ 54 h 72"/>
                <a:gd name="T16" fmla="*/ 6 w 66"/>
                <a:gd name="T17" fmla="*/ 30 h 72"/>
                <a:gd name="T18" fmla="*/ 0 w 66"/>
                <a:gd name="T19" fmla="*/ 0 h 72"/>
                <a:gd name="T20" fmla="*/ 0 w 66"/>
                <a:gd name="T21" fmla="*/ 0 h 72"/>
                <a:gd name="T22" fmla="*/ 0 w 66"/>
                <a:gd name="T23" fmla="*/ 0 h 72"/>
                <a:gd name="T24" fmla="*/ 0 w 66"/>
                <a:gd name="T25" fmla="*/ 0 h 72"/>
                <a:gd name="T26" fmla="*/ 0 w 6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72">
                  <a:moveTo>
                    <a:pt x="0" y="0"/>
                  </a:moveTo>
                  <a:lnTo>
                    <a:pt x="6" y="30"/>
                  </a:lnTo>
                  <a:lnTo>
                    <a:pt x="18" y="54"/>
                  </a:lnTo>
                  <a:lnTo>
                    <a:pt x="42" y="66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42" y="66"/>
                  </a:lnTo>
                  <a:lnTo>
                    <a:pt x="18" y="54"/>
                  </a:lnTo>
                  <a:lnTo>
                    <a:pt x="6" y="3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5" name="Freeform 25"/>
            <p:cNvSpPr>
              <a:spLocks/>
            </p:cNvSpPr>
            <p:nvPr/>
          </p:nvSpPr>
          <p:spPr bwMode="auto">
            <a:xfrm>
              <a:off x="1735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6" name="Freeform 26"/>
            <p:cNvSpPr>
              <a:spLocks noEditPoints="1"/>
            </p:cNvSpPr>
            <p:nvPr/>
          </p:nvSpPr>
          <p:spPr bwMode="auto">
            <a:xfrm>
              <a:off x="5520" y="1129"/>
              <a:ext cx="132" cy="150"/>
            </a:xfrm>
            <a:custGeom>
              <a:avLst/>
              <a:gdLst>
                <a:gd name="T0" fmla="*/ 126 w 132"/>
                <a:gd name="T1" fmla="*/ 108 h 150"/>
                <a:gd name="T2" fmla="*/ 114 w 132"/>
                <a:gd name="T3" fmla="*/ 126 h 150"/>
                <a:gd name="T4" fmla="*/ 102 w 132"/>
                <a:gd name="T5" fmla="*/ 132 h 150"/>
                <a:gd name="T6" fmla="*/ 102 w 132"/>
                <a:gd name="T7" fmla="*/ 132 h 150"/>
                <a:gd name="T8" fmla="*/ 102 w 132"/>
                <a:gd name="T9" fmla="*/ 126 h 150"/>
                <a:gd name="T10" fmla="*/ 108 w 132"/>
                <a:gd name="T11" fmla="*/ 108 h 150"/>
                <a:gd name="T12" fmla="*/ 114 w 132"/>
                <a:gd name="T13" fmla="*/ 66 h 150"/>
                <a:gd name="T14" fmla="*/ 120 w 132"/>
                <a:gd name="T15" fmla="*/ 24 h 150"/>
                <a:gd name="T16" fmla="*/ 126 w 132"/>
                <a:gd name="T17" fmla="*/ 6 h 150"/>
                <a:gd name="T18" fmla="*/ 126 w 132"/>
                <a:gd name="T19" fmla="*/ 0 h 150"/>
                <a:gd name="T20" fmla="*/ 126 w 132"/>
                <a:gd name="T21" fmla="*/ 0 h 150"/>
                <a:gd name="T22" fmla="*/ 108 w 132"/>
                <a:gd name="T23" fmla="*/ 0 h 150"/>
                <a:gd name="T24" fmla="*/ 108 w 132"/>
                <a:gd name="T25" fmla="*/ 6 h 150"/>
                <a:gd name="T26" fmla="*/ 102 w 132"/>
                <a:gd name="T27" fmla="*/ 18 h 150"/>
                <a:gd name="T28" fmla="*/ 102 w 132"/>
                <a:gd name="T29" fmla="*/ 18 h 150"/>
                <a:gd name="T30" fmla="*/ 96 w 132"/>
                <a:gd name="T31" fmla="*/ 6 h 150"/>
                <a:gd name="T32" fmla="*/ 78 w 132"/>
                <a:gd name="T33" fmla="*/ 0 h 150"/>
                <a:gd name="T34" fmla="*/ 48 w 132"/>
                <a:gd name="T35" fmla="*/ 12 h 150"/>
                <a:gd name="T36" fmla="*/ 24 w 132"/>
                <a:gd name="T37" fmla="*/ 36 h 150"/>
                <a:gd name="T38" fmla="*/ 6 w 132"/>
                <a:gd name="T39" fmla="*/ 72 h 150"/>
                <a:gd name="T40" fmla="*/ 0 w 132"/>
                <a:gd name="T41" fmla="*/ 114 h 150"/>
                <a:gd name="T42" fmla="*/ 0 w 132"/>
                <a:gd name="T43" fmla="*/ 120 h 150"/>
                <a:gd name="T44" fmla="*/ 6 w 132"/>
                <a:gd name="T45" fmla="*/ 132 h 150"/>
                <a:gd name="T46" fmla="*/ 12 w 132"/>
                <a:gd name="T47" fmla="*/ 144 h 150"/>
                <a:gd name="T48" fmla="*/ 30 w 132"/>
                <a:gd name="T49" fmla="*/ 150 h 150"/>
                <a:gd name="T50" fmla="*/ 42 w 132"/>
                <a:gd name="T51" fmla="*/ 150 h 150"/>
                <a:gd name="T52" fmla="*/ 54 w 132"/>
                <a:gd name="T53" fmla="*/ 144 h 150"/>
                <a:gd name="T54" fmla="*/ 66 w 132"/>
                <a:gd name="T55" fmla="*/ 126 h 150"/>
                <a:gd name="T56" fmla="*/ 84 w 132"/>
                <a:gd name="T57" fmla="*/ 102 h 150"/>
                <a:gd name="T58" fmla="*/ 84 w 132"/>
                <a:gd name="T59" fmla="*/ 102 h 150"/>
                <a:gd name="T60" fmla="*/ 78 w 132"/>
                <a:gd name="T61" fmla="*/ 120 h 150"/>
                <a:gd name="T62" fmla="*/ 78 w 132"/>
                <a:gd name="T63" fmla="*/ 138 h 150"/>
                <a:gd name="T64" fmla="*/ 78 w 132"/>
                <a:gd name="T65" fmla="*/ 144 h 150"/>
                <a:gd name="T66" fmla="*/ 90 w 132"/>
                <a:gd name="T67" fmla="*/ 150 h 150"/>
                <a:gd name="T68" fmla="*/ 108 w 132"/>
                <a:gd name="T69" fmla="*/ 144 h 150"/>
                <a:gd name="T70" fmla="*/ 132 w 132"/>
                <a:gd name="T71" fmla="*/ 114 h 150"/>
                <a:gd name="T72" fmla="*/ 126 w 132"/>
                <a:gd name="T73" fmla="*/ 108 h 150"/>
                <a:gd name="T74" fmla="*/ 24 w 132"/>
                <a:gd name="T75" fmla="*/ 114 h 150"/>
                <a:gd name="T76" fmla="*/ 30 w 132"/>
                <a:gd name="T77" fmla="*/ 84 h 150"/>
                <a:gd name="T78" fmla="*/ 42 w 132"/>
                <a:gd name="T79" fmla="*/ 48 h 150"/>
                <a:gd name="T80" fmla="*/ 60 w 132"/>
                <a:gd name="T81" fmla="*/ 18 h 150"/>
                <a:gd name="T82" fmla="*/ 72 w 132"/>
                <a:gd name="T83" fmla="*/ 12 h 150"/>
                <a:gd name="T84" fmla="*/ 84 w 132"/>
                <a:gd name="T85" fmla="*/ 6 h 150"/>
                <a:gd name="T86" fmla="*/ 90 w 132"/>
                <a:gd name="T87" fmla="*/ 12 h 150"/>
                <a:gd name="T88" fmla="*/ 96 w 132"/>
                <a:gd name="T89" fmla="*/ 30 h 150"/>
                <a:gd name="T90" fmla="*/ 90 w 132"/>
                <a:gd name="T91" fmla="*/ 60 h 150"/>
                <a:gd name="T92" fmla="*/ 78 w 132"/>
                <a:gd name="T93" fmla="*/ 90 h 150"/>
                <a:gd name="T94" fmla="*/ 66 w 132"/>
                <a:gd name="T95" fmla="*/ 120 h 150"/>
                <a:gd name="T96" fmla="*/ 54 w 132"/>
                <a:gd name="T97" fmla="*/ 132 h 150"/>
                <a:gd name="T98" fmla="*/ 42 w 132"/>
                <a:gd name="T99" fmla="*/ 132 h 150"/>
                <a:gd name="T100" fmla="*/ 30 w 132"/>
                <a:gd name="T101" fmla="*/ 126 h 150"/>
                <a:gd name="T102" fmla="*/ 24 w 132"/>
                <a:gd name="T103" fmla="*/ 114 h 150"/>
                <a:gd name="T104" fmla="*/ 24 w 132"/>
                <a:gd name="T105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" h="150">
                  <a:moveTo>
                    <a:pt x="126" y="108"/>
                  </a:moveTo>
                  <a:lnTo>
                    <a:pt x="114" y="126"/>
                  </a:lnTo>
                  <a:lnTo>
                    <a:pt x="102" y="132"/>
                  </a:lnTo>
                  <a:lnTo>
                    <a:pt x="102" y="132"/>
                  </a:lnTo>
                  <a:lnTo>
                    <a:pt x="102" y="126"/>
                  </a:lnTo>
                  <a:lnTo>
                    <a:pt x="108" y="108"/>
                  </a:lnTo>
                  <a:lnTo>
                    <a:pt x="114" y="66"/>
                  </a:lnTo>
                  <a:lnTo>
                    <a:pt x="120" y="24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26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102" y="18"/>
                  </a:lnTo>
                  <a:lnTo>
                    <a:pt x="102" y="18"/>
                  </a:lnTo>
                  <a:lnTo>
                    <a:pt x="96" y="6"/>
                  </a:lnTo>
                  <a:lnTo>
                    <a:pt x="78" y="0"/>
                  </a:lnTo>
                  <a:lnTo>
                    <a:pt x="48" y="12"/>
                  </a:lnTo>
                  <a:lnTo>
                    <a:pt x="24" y="36"/>
                  </a:lnTo>
                  <a:lnTo>
                    <a:pt x="6" y="7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2" y="144"/>
                  </a:lnTo>
                  <a:lnTo>
                    <a:pt x="30" y="150"/>
                  </a:lnTo>
                  <a:lnTo>
                    <a:pt x="42" y="150"/>
                  </a:lnTo>
                  <a:lnTo>
                    <a:pt x="54" y="144"/>
                  </a:lnTo>
                  <a:lnTo>
                    <a:pt x="66" y="126"/>
                  </a:lnTo>
                  <a:lnTo>
                    <a:pt x="84" y="102"/>
                  </a:lnTo>
                  <a:lnTo>
                    <a:pt x="84" y="102"/>
                  </a:lnTo>
                  <a:lnTo>
                    <a:pt x="78" y="120"/>
                  </a:lnTo>
                  <a:lnTo>
                    <a:pt x="78" y="138"/>
                  </a:lnTo>
                  <a:lnTo>
                    <a:pt x="78" y="144"/>
                  </a:lnTo>
                  <a:lnTo>
                    <a:pt x="90" y="150"/>
                  </a:lnTo>
                  <a:lnTo>
                    <a:pt x="108" y="144"/>
                  </a:lnTo>
                  <a:lnTo>
                    <a:pt x="132" y="114"/>
                  </a:lnTo>
                  <a:lnTo>
                    <a:pt x="126" y="108"/>
                  </a:lnTo>
                  <a:close/>
                  <a:moveTo>
                    <a:pt x="24" y="114"/>
                  </a:moveTo>
                  <a:lnTo>
                    <a:pt x="30" y="84"/>
                  </a:lnTo>
                  <a:lnTo>
                    <a:pt x="42" y="48"/>
                  </a:lnTo>
                  <a:lnTo>
                    <a:pt x="60" y="18"/>
                  </a:lnTo>
                  <a:lnTo>
                    <a:pt x="72" y="12"/>
                  </a:lnTo>
                  <a:lnTo>
                    <a:pt x="84" y="6"/>
                  </a:lnTo>
                  <a:lnTo>
                    <a:pt x="90" y="12"/>
                  </a:lnTo>
                  <a:lnTo>
                    <a:pt x="96" y="30"/>
                  </a:lnTo>
                  <a:lnTo>
                    <a:pt x="90" y="60"/>
                  </a:lnTo>
                  <a:lnTo>
                    <a:pt x="78" y="90"/>
                  </a:lnTo>
                  <a:lnTo>
                    <a:pt x="66" y="120"/>
                  </a:lnTo>
                  <a:lnTo>
                    <a:pt x="54" y="132"/>
                  </a:lnTo>
                  <a:lnTo>
                    <a:pt x="42" y="132"/>
                  </a:lnTo>
                  <a:lnTo>
                    <a:pt x="30" y="126"/>
                  </a:lnTo>
                  <a:lnTo>
                    <a:pt x="24" y="114"/>
                  </a:lnTo>
                  <a:lnTo>
                    <a:pt x="24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7" name="Freeform 27"/>
            <p:cNvSpPr>
              <a:spLocks noEditPoints="1"/>
            </p:cNvSpPr>
            <p:nvPr/>
          </p:nvSpPr>
          <p:spPr bwMode="auto">
            <a:xfrm>
              <a:off x="5514" y="3028"/>
              <a:ext cx="126" cy="233"/>
            </a:xfrm>
            <a:custGeom>
              <a:avLst/>
              <a:gdLst>
                <a:gd name="T0" fmla="*/ 102 w 126"/>
                <a:gd name="T1" fmla="*/ 126 h 233"/>
                <a:gd name="T2" fmla="*/ 96 w 126"/>
                <a:gd name="T3" fmla="*/ 156 h 233"/>
                <a:gd name="T4" fmla="*/ 84 w 126"/>
                <a:gd name="T5" fmla="*/ 186 h 233"/>
                <a:gd name="T6" fmla="*/ 66 w 126"/>
                <a:gd name="T7" fmla="*/ 215 h 233"/>
                <a:gd name="T8" fmla="*/ 54 w 126"/>
                <a:gd name="T9" fmla="*/ 227 h 233"/>
                <a:gd name="T10" fmla="*/ 36 w 126"/>
                <a:gd name="T11" fmla="*/ 227 h 233"/>
                <a:gd name="T12" fmla="*/ 24 w 126"/>
                <a:gd name="T13" fmla="*/ 221 h 233"/>
                <a:gd name="T14" fmla="*/ 24 w 126"/>
                <a:gd name="T15" fmla="*/ 215 h 233"/>
                <a:gd name="T16" fmla="*/ 30 w 126"/>
                <a:gd name="T17" fmla="*/ 180 h 233"/>
                <a:gd name="T18" fmla="*/ 42 w 126"/>
                <a:gd name="T19" fmla="*/ 144 h 233"/>
                <a:gd name="T20" fmla="*/ 60 w 126"/>
                <a:gd name="T21" fmla="*/ 108 h 233"/>
                <a:gd name="T22" fmla="*/ 72 w 126"/>
                <a:gd name="T23" fmla="*/ 102 h 233"/>
                <a:gd name="T24" fmla="*/ 84 w 126"/>
                <a:gd name="T25" fmla="*/ 96 h 233"/>
                <a:gd name="T26" fmla="*/ 96 w 126"/>
                <a:gd name="T27" fmla="*/ 102 h 233"/>
                <a:gd name="T28" fmla="*/ 102 w 126"/>
                <a:gd name="T29" fmla="*/ 108 h 233"/>
                <a:gd name="T30" fmla="*/ 102 w 126"/>
                <a:gd name="T31" fmla="*/ 126 h 233"/>
                <a:gd name="T32" fmla="*/ 102 w 126"/>
                <a:gd name="T33" fmla="*/ 126 h 233"/>
                <a:gd name="T34" fmla="*/ 24 w 126"/>
                <a:gd name="T35" fmla="*/ 12 h 233"/>
                <a:gd name="T36" fmla="*/ 36 w 126"/>
                <a:gd name="T37" fmla="*/ 18 h 233"/>
                <a:gd name="T38" fmla="*/ 42 w 126"/>
                <a:gd name="T39" fmla="*/ 24 h 233"/>
                <a:gd name="T40" fmla="*/ 42 w 126"/>
                <a:gd name="T41" fmla="*/ 36 h 233"/>
                <a:gd name="T42" fmla="*/ 36 w 126"/>
                <a:gd name="T43" fmla="*/ 48 h 233"/>
                <a:gd name="T44" fmla="*/ 0 w 126"/>
                <a:gd name="T45" fmla="*/ 215 h 233"/>
                <a:gd name="T46" fmla="*/ 0 w 126"/>
                <a:gd name="T47" fmla="*/ 215 h 233"/>
                <a:gd name="T48" fmla="*/ 6 w 126"/>
                <a:gd name="T49" fmla="*/ 221 h 233"/>
                <a:gd name="T50" fmla="*/ 12 w 126"/>
                <a:gd name="T51" fmla="*/ 227 h 233"/>
                <a:gd name="T52" fmla="*/ 36 w 126"/>
                <a:gd name="T53" fmla="*/ 233 h 233"/>
                <a:gd name="T54" fmla="*/ 66 w 126"/>
                <a:gd name="T55" fmla="*/ 221 h 233"/>
                <a:gd name="T56" fmla="*/ 96 w 126"/>
                <a:gd name="T57" fmla="*/ 198 h 233"/>
                <a:gd name="T58" fmla="*/ 120 w 126"/>
                <a:gd name="T59" fmla="*/ 162 h 233"/>
                <a:gd name="T60" fmla="*/ 126 w 126"/>
                <a:gd name="T61" fmla="*/ 120 h 233"/>
                <a:gd name="T62" fmla="*/ 120 w 126"/>
                <a:gd name="T63" fmla="*/ 96 h 233"/>
                <a:gd name="T64" fmla="*/ 90 w 126"/>
                <a:gd name="T65" fmla="*/ 84 h 233"/>
                <a:gd name="T66" fmla="*/ 72 w 126"/>
                <a:gd name="T67" fmla="*/ 90 h 233"/>
                <a:gd name="T68" fmla="*/ 60 w 126"/>
                <a:gd name="T69" fmla="*/ 102 h 233"/>
                <a:gd name="T70" fmla="*/ 36 w 126"/>
                <a:gd name="T71" fmla="*/ 132 h 233"/>
                <a:gd name="T72" fmla="*/ 36 w 126"/>
                <a:gd name="T73" fmla="*/ 132 h 233"/>
                <a:gd name="T74" fmla="*/ 48 w 126"/>
                <a:gd name="T75" fmla="*/ 96 h 233"/>
                <a:gd name="T76" fmla="*/ 54 w 126"/>
                <a:gd name="T77" fmla="*/ 60 h 233"/>
                <a:gd name="T78" fmla="*/ 60 w 126"/>
                <a:gd name="T79" fmla="*/ 30 h 233"/>
                <a:gd name="T80" fmla="*/ 66 w 126"/>
                <a:gd name="T81" fmla="*/ 6 h 233"/>
                <a:gd name="T82" fmla="*/ 66 w 126"/>
                <a:gd name="T83" fmla="*/ 0 h 233"/>
                <a:gd name="T84" fmla="*/ 48 w 126"/>
                <a:gd name="T85" fmla="*/ 6 h 233"/>
                <a:gd name="T86" fmla="*/ 24 w 126"/>
                <a:gd name="T87" fmla="*/ 12 h 233"/>
                <a:gd name="T88" fmla="*/ 24 w 126"/>
                <a:gd name="T89" fmla="*/ 12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" h="233">
                  <a:moveTo>
                    <a:pt x="102" y="126"/>
                  </a:moveTo>
                  <a:lnTo>
                    <a:pt x="96" y="156"/>
                  </a:lnTo>
                  <a:lnTo>
                    <a:pt x="84" y="186"/>
                  </a:lnTo>
                  <a:lnTo>
                    <a:pt x="66" y="215"/>
                  </a:lnTo>
                  <a:lnTo>
                    <a:pt x="54" y="227"/>
                  </a:lnTo>
                  <a:lnTo>
                    <a:pt x="36" y="227"/>
                  </a:lnTo>
                  <a:lnTo>
                    <a:pt x="24" y="221"/>
                  </a:lnTo>
                  <a:lnTo>
                    <a:pt x="24" y="215"/>
                  </a:lnTo>
                  <a:lnTo>
                    <a:pt x="30" y="180"/>
                  </a:lnTo>
                  <a:lnTo>
                    <a:pt x="42" y="144"/>
                  </a:lnTo>
                  <a:lnTo>
                    <a:pt x="60" y="108"/>
                  </a:lnTo>
                  <a:lnTo>
                    <a:pt x="72" y="102"/>
                  </a:lnTo>
                  <a:lnTo>
                    <a:pt x="84" y="96"/>
                  </a:lnTo>
                  <a:lnTo>
                    <a:pt x="96" y="102"/>
                  </a:lnTo>
                  <a:lnTo>
                    <a:pt x="102" y="108"/>
                  </a:lnTo>
                  <a:lnTo>
                    <a:pt x="102" y="126"/>
                  </a:lnTo>
                  <a:lnTo>
                    <a:pt x="102" y="126"/>
                  </a:lnTo>
                  <a:close/>
                  <a:moveTo>
                    <a:pt x="24" y="12"/>
                  </a:moveTo>
                  <a:lnTo>
                    <a:pt x="36" y="18"/>
                  </a:lnTo>
                  <a:lnTo>
                    <a:pt x="42" y="24"/>
                  </a:lnTo>
                  <a:lnTo>
                    <a:pt x="42" y="36"/>
                  </a:lnTo>
                  <a:lnTo>
                    <a:pt x="36" y="48"/>
                  </a:lnTo>
                  <a:lnTo>
                    <a:pt x="0" y="215"/>
                  </a:lnTo>
                  <a:lnTo>
                    <a:pt x="0" y="215"/>
                  </a:lnTo>
                  <a:lnTo>
                    <a:pt x="6" y="221"/>
                  </a:lnTo>
                  <a:lnTo>
                    <a:pt x="12" y="227"/>
                  </a:lnTo>
                  <a:lnTo>
                    <a:pt x="36" y="233"/>
                  </a:lnTo>
                  <a:lnTo>
                    <a:pt x="66" y="221"/>
                  </a:lnTo>
                  <a:lnTo>
                    <a:pt x="96" y="198"/>
                  </a:lnTo>
                  <a:lnTo>
                    <a:pt x="120" y="162"/>
                  </a:lnTo>
                  <a:lnTo>
                    <a:pt x="126" y="120"/>
                  </a:lnTo>
                  <a:lnTo>
                    <a:pt x="120" y="96"/>
                  </a:lnTo>
                  <a:lnTo>
                    <a:pt x="90" y="84"/>
                  </a:lnTo>
                  <a:lnTo>
                    <a:pt x="72" y="90"/>
                  </a:lnTo>
                  <a:lnTo>
                    <a:pt x="60" y="102"/>
                  </a:lnTo>
                  <a:lnTo>
                    <a:pt x="36" y="132"/>
                  </a:lnTo>
                  <a:lnTo>
                    <a:pt x="36" y="132"/>
                  </a:lnTo>
                  <a:lnTo>
                    <a:pt x="48" y="96"/>
                  </a:lnTo>
                  <a:lnTo>
                    <a:pt x="54" y="60"/>
                  </a:lnTo>
                  <a:lnTo>
                    <a:pt x="60" y="30"/>
                  </a:lnTo>
                  <a:lnTo>
                    <a:pt x="66" y="6"/>
                  </a:lnTo>
                  <a:lnTo>
                    <a:pt x="66" y="0"/>
                  </a:lnTo>
                  <a:lnTo>
                    <a:pt x="48" y="6"/>
                  </a:lnTo>
                  <a:lnTo>
                    <a:pt x="24" y="12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8" name="Freeform 28"/>
            <p:cNvSpPr>
              <a:spLocks/>
            </p:cNvSpPr>
            <p:nvPr/>
          </p:nvSpPr>
          <p:spPr bwMode="auto">
            <a:xfrm>
              <a:off x="2985" y="2055"/>
              <a:ext cx="101" cy="227"/>
            </a:xfrm>
            <a:custGeom>
              <a:avLst/>
              <a:gdLst>
                <a:gd name="T0" fmla="*/ 101 w 101"/>
                <a:gd name="T1" fmla="*/ 221 h 227"/>
                <a:gd name="T2" fmla="*/ 83 w 101"/>
                <a:gd name="T3" fmla="*/ 215 h 227"/>
                <a:gd name="T4" fmla="*/ 77 w 101"/>
                <a:gd name="T5" fmla="*/ 209 h 227"/>
                <a:gd name="T6" fmla="*/ 77 w 101"/>
                <a:gd name="T7" fmla="*/ 197 h 227"/>
                <a:gd name="T8" fmla="*/ 77 w 101"/>
                <a:gd name="T9" fmla="*/ 36 h 227"/>
                <a:gd name="T10" fmla="*/ 77 w 101"/>
                <a:gd name="T11" fmla="*/ 24 h 227"/>
                <a:gd name="T12" fmla="*/ 83 w 101"/>
                <a:gd name="T13" fmla="*/ 18 h 227"/>
                <a:gd name="T14" fmla="*/ 101 w 101"/>
                <a:gd name="T15" fmla="*/ 12 h 227"/>
                <a:gd name="T16" fmla="*/ 101 w 101"/>
                <a:gd name="T17" fmla="*/ 0 h 227"/>
                <a:gd name="T18" fmla="*/ 0 w 101"/>
                <a:gd name="T19" fmla="*/ 0 h 227"/>
                <a:gd name="T20" fmla="*/ 0 w 101"/>
                <a:gd name="T21" fmla="*/ 12 h 227"/>
                <a:gd name="T22" fmla="*/ 24 w 101"/>
                <a:gd name="T23" fmla="*/ 18 h 227"/>
                <a:gd name="T24" fmla="*/ 30 w 101"/>
                <a:gd name="T25" fmla="*/ 24 h 227"/>
                <a:gd name="T26" fmla="*/ 30 w 101"/>
                <a:gd name="T27" fmla="*/ 36 h 227"/>
                <a:gd name="T28" fmla="*/ 30 w 101"/>
                <a:gd name="T29" fmla="*/ 197 h 227"/>
                <a:gd name="T30" fmla="*/ 30 w 101"/>
                <a:gd name="T31" fmla="*/ 209 h 227"/>
                <a:gd name="T32" fmla="*/ 24 w 101"/>
                <a:gd name="T33" fmla="*/ 215 h 227"/>
                <a:gd name="T34" fmla="*/ 0 w 101"/>
                <a:gd name="T35" fmla="*/ 221 h 227"/>
                <a:gd name="T36" fmla="*/ 0 w 101"/>
                <a:gd name="T37" fmla="*/ 227 h 227"/>
                <a:gd name="T38" fmla="*/ 101 w 101"/>
                <a:gd name="T39" fmla="*/ 227 h 227"/>
                <a:gd name="T40" fmla="*/ 101 w 101"/>
                <a:gd name="T41" fmla="*/ 221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1" h="227">
                  <a:moveTo>
                    <a:pt x="101" y="221"/>
                  </a:moveTo>
                  <a:lnTo>
                    <a:pt x="83" y="215"/>
                  </a:lnTo>
                  <a:lnTo>
                    <a:pt x="77" y="209"/>
                  </a:lnTo>
                  <a:lnTo>
                    <a:pt x="77" y="197"/>
                  </a:lnTo>
                  <a:lnTo>
                    <a:pt x="77" y="36"/>
                  </a:lnTo>
                  <a:lnTo>
                    <a:pt x="77" y="24"/>
                  </a:lnTo>
                  <a:lnTo>
                    <a:pt x="83" y="18"/>
                  </a:lnTo>
                  <a:lnTo>
                    <a:pt x="101" y="12"/>
                  </a:lnTo>
                  <a:lnTo>
                    <a:pt x="10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4" y="18"/>
                  </a:lnTo>
                  <a:lnTo>
                    <a:pt x="30" y="24"/>
                  </a:lnTo>
                  <a:lnTo>
                    <a:pt x="30" y="36"/>
                  </a:lnTo>
                  <a:lnTo>
                    <a:pt x="30" y="197"/>
                  </a:lnTo>
                  <a:lnTo>
                    <a:pt x="30" y="209"/>
                  </a:lnTo>
                  <a:lnTo>
                    <a:pt x="24" y="215"/>
                  </a:lnTo>
                  <a:lnTo>
                    <a:pt x="0" y="221"/>
                  </a:lnTo>
                  <a:lnTo>
                    <a:pt x="0" y="227"/>
                  </a:lnTo>
                  <a:lnTo>
                    <a:pt x="101" y="227"/>
                  </a:lnTo>
                  <a:lnTo>
                    <a:pt x="101" y="2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49" name="Freeform 29"/>
            <p:cNvSpPr>
              <a:spLocks/>
            </p:cNvSpPr>
            <p:nvPr/>
          </p:nvSpPr>
          <p:spPr bwMode="auto">
            <a:xfrm>
              <a:off x="3086" y="2204"/>
              <a:ext cx="162" cy="162"/>
            </a:xfrm>
            <a:custGeom>
              <a:avLst/>
              <a:gdLst>
                <a:gd name="T0" fmla="*/ 162 w 162"/>
                <a:gd name="T1" fmla="*/ 0 h 162"/>
                <a:gd name="T2" fmla="*/ 120 w 162"/>
                <a:gd name="T3" fmla="*/ 0 h 162"/>
                <a:gd name="T4" fmla="*/ 120 w 162"/>
                <a:gd name="T5" fmla="*/ 0 h 162"/>
                <a:gd name="T6" fmla="*/ 132 w 162"/>
                <a:gd name="T7" fmla="*/ 6 h 162"/>
                <a:gd name="T8" fmla="*/ 138 w 162"/>
                <a:gd name="T9" fmla="*/ 12 h 162"/>
                <a:gd name="T10" fmla="*/ 138 w 162"/>
                <a:gd name="T11" fmla="*/ 24 h 162"/>
                <a:gd name="T12" fmla="*/ 132 w 162"/>
                <a:gd name="T13" fmla="*/ 30 h 162"/>
                <a:gd name="T14" fmla="*/ 114 w 162"/>
                <a:gd name="T15" fmla="*/ 120 h 162"/>
                <a:gd name="T16" fmla="*/ 114 w 162"/>
                <a:gd name="T17" fmla="*/ 120 h 162"/>
                <a:gd name="T18" fmla="*/ 66 w 162"/>
                <a:gd name="T19" fmla="*/ 0 h 162"/>
                <a:gd name="T20" fmla="*/ 30 w 162"/>
                <a:gd name="T21" fmla="*/ 0 h 162"/>
                <a:gd name="T22" fmla="*/ 30 w 162"/>
                <a:gd name="T23" fmla="*/ 0 h 162"/>
                <a:gd name="T24" fmla="*/ 42 w 162"/>
                <a:gd name="T25" fmla="*/ 6 h 162"/>
                <a:gd name="T26" fmla="*/ 48 w 162"/>
                <a:gd name="T27" fmla="*/ 18 h 162"/>
                <a:gd name="T28" fmla="*/ 24 w 162"/>
                <a:gd name="T29" fmla="*/ 120 h 162"/>
                <a:gd name="T30" fmla="*/ 18 w 162"/>
                <a:gd name="T31" fmla="*/ 138 h 162"/>
                <a:gd name="T32" fmla="*/ 12 w 162"/>
                <a:gd name="T33" fmla="*/ 150 h 162"/>
                <a:gd name="T34" fmla="*/ 0 w 162"/>
                <a:gd name="T35" fmla="*/ 156 h 162"/>
                <a:gd name="T36" fmla="*/ 0 w 162"/>
                <a:gd name="T37" fmla="*/ 162 h 162"/>
                <a:gd name="T38" fmla="*/ 48 w 162"/>
                <a:gd name="T39" fmla="*/ 162 h 162"/>
                <a:gd name="T40" fmla="*/ 48 w 162"/>
                <a:gd name="T41" fmla="*/ 156 h 162"/>
                <a:gd name="T42" fmla="*/ 36 w 162"/>
                <a:gd name="T43" fmla="*/ 156 h 162"/>
                <a:gd name="T44" fmla="*/ 30 w 162"/>
                <a:gd name="T45" fmla="*/ 144 h 162"/>
                <a:gd name="T46" fmla="*/ 30 w 162"/>
                <a:gd name="T47" fmla="*/ 138 h 162"/>
                <a:gd name="T48" fmla="*/ 30 w 162"/>
                <a:gd name="T49" fmla="*/ 132 h 162"/>
                <a:gd name="T50" fmla="*/ 54 w 162"/>
                <a:gd name="T51" fmla="*/ 30 h 162"/>
                <a:gd name="T52" fmla="*/ 60 w 162"/>
                <a:gd name="T53" fmla="*/ 30 h 162"/>
                <a:gd name="T54" fmla="*/ 108 w 162"/>
                <a:gd name="T55" fmla="*/ 162 h 162"/>
                <a:gd name="T56" fmla="*/ 108 w 162"/>
                <a:gd name="T57" fmla="*/ 162 h 162"/>
                <a:gd name="T58" fmla="*/ 144 w 162"/>
                <a:gd name="T59" fmla="*/ 36 h 162"/>
                <a:gd name="T60" fmla="*/ 150 w 162"/>
                <a:gd name="T61" fmla="*/ 18 h 162"/>
                <a:gd name="T62" fmla="*/ 150 w 162"/>
                <a:gd name="T63" fmla="*/ 12 h 162"/>
                <a:gd name="T64" fmla="*/ 162 w 162"/>
                <a:gd name="T65" fmla="*/ 0 h 162"/>
                <a:gd name="T66" fmla="*/ 162 w 162"/>
                <a:gd name="T6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162">
                  <a:moveTo>
                    <a:pt x="162" y="0"/>
                  </a:moveTo>
                  <a:lnTo>
                    <a:pt x="120" y="0"/>
                  </a:lnTo>
                  <a:lnTo>
                    <a:pt x="120" y="0"/>
                  </a:lnTo>
                  <a:lnTo>
                    <a:pt x="132" y="6"/>
                  </a:lnTo>
                  <a:lnTo>
                    <a:pt x="138" y="12"/>
                  </a:lnTo>
                  <a:lnTo>
                    <a:pt x="138" y="24"/>
                  </a:lnTo>
                  <a:lnTo>
                    <a:pt x="132" y="30"/>
                  </a:lnTo>
                  <a:lnTo>
                    <a:pt x="114" y="120"/>
                  </a:lnTo>
                  <a:lnTo>
                    <a:pt x="114" y="120"/>
                  </a:lnTo>
                  <a:lnTo>
                    <a:pt x="6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42" y="6"/>
                  </a:lnTo>
                  <a:lnTo>
                    <a:pt x="48" y="18"/>
                  </a:lnTo>
                  <a:lnTo>
                    <a:pt x="24" y="120"/>
                  </a:lnTo>
                  <a:lnTo>
                    <a:pt x="18" y="138"/>
                  </a:lnTo>
                  <a:lnTo>
                    <a:pt x="12" y="150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48" y="162"/>
                  </a:lnTo>
                  <a:lnTo>
                    <a:pt x="48" y="156"/>
                  </a:lnTo>
                  <a:lnTo>
                    <a:pt x="36" y="156"/>
                  </a:lnTo>
                  <a:lnTo>
                    <a:pt x="30" y="144"/>
                  </a:lnTo>
                  <a:lnTo>
                    <a:pt x="30" y="138"/>
                  </a:lnTo>
                  <a:lnTo>
                    <a:pt x="30" y="132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108" y="162"/>
                  </a:lnTo>
                  <a:lnTo>
                    <a:pt x="108" y="162"/>
                  </a:lnTo>
                  <a:lnTo>
                    <a:pt x="144" y="36"/>
                  </a:lnTo>
                  <a:lnTo>
                    <a:pt x="150" y="18"/>
                  </a:lnTo>
                  <a:lnTo>
                    <a:pt x="150" y="12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0" name="Freeform 30"/>
            <p:cNvSpPr>
              <a:spLocks/>
            </p:cNvSpPr>
            <p:nvPr/>
          </p:nvSpPr>
          <p:spPr bwMode="auto">
            <a:xfrm>
              <a:off x="293" y="1798"/>
              <a:ext cx="168" cy="221"/>
            </a:xfrm>
            <a:custGeom>
              <a:avLst/>
              <a:gdLst>
                <a:gd name="T0" fmla="*/ 78 w 168"/>
                <a:gd name="T1" fmla="*/ 0 h 221"/>
                <a:gd name="T2" fmla="*/ 0 w 168"/>
                <a:gd name="T3" fmla="*/ 0 h 221"/>
                <a:gd name="T4" fmla="*/ 0 w 168"/>
                <a:gd name="T5" fmla="*/ 6 h 221"/>
                <a:gd name="T6" fmla="*/ 18 w 168"/>
                <a:gd name="T7" fmla="*/ 12 h 221"/>
                <a:gd name="T8" fmla="*/ 24 w 168"/>
                <a:gd name="T9" fmla="*/ 24 h 221"/>
                <a:gd name="T10" fmla="*/ 24 w 168"/>
                <a:gd name="T11" fmla="*/ 36 h 221"/>
                <a:gd name="T12" fmla="*/ 24 w 168"/>
                <a:gd name="T13" fmla="*/ 185 h 221"/>
                <a:gd name="T14" fmla="*/ 24 w 168"/>
                <a:gd name="T15" fmla="*/ 203 h 221"/>
                <a:gd name="T16" fmla="*/ 18 w 168"/>
                <a:gd name="T17" fmla="*/ 209 h 221"/>
                <a:gd name="T18" fmla="*/ 0 w 168"/>
                <a:gd name="T19" fmla="*/ 215 h 221"/>
                <a:gd name="T20" fmla="*/ 0 w 168"/>
                <a:gd name="T21" fmla="*/ 221 h 221"/>
                <a:gd name="T22" fmla="*/ 156 w 168"/>
                <a:gd name="T23" fmla="*/ 221 h 221"/>
                <a:gd name="T24" fmla="*/ 168 w 168"/>
                <a:gd name="T25" fmla="*/ 161 h 221"/>
                <a:gd name="T26" fmla="*/ 162 w 168"/>
                <a:gd name="T27" fmla="*/ 161 h 221"/>
                <a:gd name="T28" fmla="*/ 150 w 168"/>
                <a:gd name="T29" fmla="*/ 191 h 221"/>
                <a:gd name="T30" fmla="*/ 132 w 168"/>
                <a:gd name="T31" fmla="*/ 203 h 221"/>
                <a:gd name="T32" fmla="*/ 114 w 168"/>
                <a:gd name="T33" fmla="*/ 209 h 221"/>
                <a:gd name="T34" fmla="*/ 84 w 168"/>
                <a:gd name="T35" fmla="*/ 209 h 221"/>
                <a:gd name="T36" fmla="*/ 72 w 168"/>
                <a:gd name="T37" fmla="*/ 209 h 221"/>
                <a:gd name="T38" fmla="*/ 60 w 168"/>
                <a:gd name="T39" fmla="*/ 209 h 221"/>
                <a:gd name="T40" fmla="*/ 54 w 168"/>
                <a:gd name="T41" fmla="*/ 197 h 221"/>
                <a:gd name="T42" fmla="*/ 54 w 168"/>
                <a:gd name="T43" fmla="*/ 36 h 221"/>
                <a:gd name="T44" fmla="*/ 54 w 168"/>
                <a:gd name="T45" fmla="*/ 24 h 221"/>
                <a:gd name="T46" fmla="*/ 60 w 168"/>
                <a:gd name="T47" fmla="*/ 12 h 221"/>
                <a:gd name="T48" fmla="*/ 78 w 168"/>
                <a:gd name="T49" fmla="*/ 6 h 221"/>
                <a:gd name="T50" fmla="*/ 78 w 168"/>
                <a:gd name="T51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8" h="221">
                  <a:moveTo>
                    <a:pt x="78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18" y="12"/>
                  </a:lnTo>
                  <a:lnTo>
                    <a:pt x="24" y="24"/>
                  </a:lnTo>
                  <a:lnTo>
                    <a:pt x="24" y="36"/>
                  </a:lnTo>
                  <a:lnTo>
                    <a:pt x="24" y="185"/>
                  </a:lnTo>
                  <a:lnTo>
                    <a:pt x="24" y="203"/>
                  </a:lnTo>
                  <a:lnTo>
                    <a:pt x="18" y="209"/>
                  </a:lnTo>
                  <a:lnTo>
                    <a:pt x="0" y="215"/>
                  </a:lnTo>
                  <a:lnTo>
                    <a:pt x="0" y="221"/>
                  </a:lnTo>
                  <a:lnTo>
                    <a:pt x="156" y="221"/>
                  </a:lnTo>
                  <a:lnTo>
                    <a:pt x="168" y="161"/>
                  </a:lnTo>
                  <a:lnTo>
                    <a:pt x="162" y="161"/>
                  </a:lnTo>
                  <a:lnTo>
                    <a:pt x="150" y="191"/>
                  </a:lnTo>
                  <a:lnTo>
                    <a:pt x="132" y="203"/>
                  </a:lnTo>
                  <a:lnTo>
                    <a:pt x="114" y="209"/>
                  </a:lnTo>
                  <a:lnTo>
                    <a:pt x="84" y="209"/>
                  </a:lnTo>
                  <a:lnTo>
                    <a:pt x="72" y="209"/>
                  </a:lnTo>
                  <a:lnTo>
                    <a:pt x="60" y="209"/>
                  </a:lnTo>
                  <a:lnTo>
                    <a:pt x="54" y="197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60" y="12"/>
                  </a:lnTo>
                  <a:lnTo>
                    <a:pt x="78" y="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1" name="Freeform 31"/>
            <p:cNvSpPr>
              <a:spLocks noEditPoints="1"/>
            </p:cNvSpPr>
            <p:nvPr/>
          </p:nvSpPr>
          <p:spPr bwMode="auto">
            <a:xfrm>
              <a:off x="467" y="1792"/>
              <a:ext cx="72" cy="227"/>
            </a:xfrm>
            <a:custGeom>
              <a:avLst/>
              <a:gdLst>
                <a:gd name="T0" fmla="*/ 0 w 72"/>
                <a:gd name="T1" fmla="*/ 227 h 227"/>
                <a:gd name="T2" fmla="*/ 72 w 72"/>
                <a:gd name="T3" fmla="*/ 227 h 227"/>
                <a:gd name="T4" fmla="*/ 72 w 72"/>
                <a:gd name="T5" fmla="*/ 221 h 227"/>
                <a:gd name="T6" fmla="*/ 54 w 72"/>
                <a:gd name="T7" fmla="*/ 215 h 227"/>
                <a:gd name="T8" fmla="*/ 48 w 72"/>
                <a:gd name="T9" fmla="*/ 209 h 227"/>
                <a:gd name="T10" fmla="*/ 48 w 72"/>
                <a:gd name="T11" fmla="*/ 191 h 227"/>
                <a:gd name="T12" fmla="*/ 48 w 72"/>
                <a:gd name="T13" fmla="*/ 78 h 227"/>
                <a:gd name="T14" fmla="*/ 48 w 72"/>
                <a:gd name="T15" fmla="*/ 72 h 227"/>
                <a:gd name="T16" fmla="*/ 30 w 72"/>
                <a:gd name="T17" fmla="*/ 84 h 227"/>
                <a:gd name="T18" fmla="*/ 6 w 72"/>
                <a:gd name="T19" fmla="*/ 90 h 227"/>
                <a:gd name="T20" fmla="*/ 6 w 72"/>
                <a:gd name="T21" fmla="*/ 96 h 227"/>
                <a:gd name="T22" fmla="*/ 12 w 72"/>
                <a:gd name="T23" fmla="*/ 96 h 227"/>
                <a:gd name="T24" fmla="*/ 18 w 72"/>
                <a:gd name="T25" fmla="*/ 96 h 227"/>
                <a:gd name="T26" fmla="*/ 24 w 72"/>
                <a:gd name="T27" fmla="*/ 96 h 227"/>
                <a:gd name="T28" fmla="*/ 24 w 72"/>
                <a:gd name="T29" fmla="*/ 102 h 227"/>
                <a:gd name="T30" fmla="*/ 24 w 72"/>
                <a:gd name="T31" fmla="*/ 114 h 227"/>
                <a:gd name="T32" fmla="*/ 24 w 72"/>
                <a:gd name="T33" fmla="*/ 191 h 227"/>
                <a:gd name="T34" fmla="*/ 24 w 72"/>
                <a:gd name="T35" fmla="*/ 209 h 227"/>
                <a:gd name="T36" fmla="*/ 18 w 72"/>
                <a:gd name="T37" fmla="*/ 215 h 227"/>
                <a:gd name="T38" fmla="*/ 0 w 72"/>
                <a:gd name="T39" fmla="*/ 221 h 227"/>
                <a:gd name="T40" fmla="*/ 0 w 72"/>
                <a:gd name="T41" fmla="*/ 227 h 227"/>
                <a:gd name="T42" fmla="*/ 18 w 72"/>
                <a:gd name="T43" fmla="*/ 18 h 227"/>
                <a:gd name="T44" fmla="*/ 24 w 72"/>
                <a:gd name="T45" fmla="*/ 30 h 227"/>
                <a:gd name="T46" fmla="*/ 36 w 72"/>
                <a:gd name="T47" fmla="*/ 36 h 227"/>
                <a:gd name="T48" fmla="*/ 42 w 72"/>
                <a:gd name="T49" fmla="*/ 30 h 227"/>
                <a:gd name="T50" fmla="*/ 48 w 72"/>
                <a:gd name="T51" fmla="*/ 18 h 227"/>
                <a:gd name="T52" fmla="*/ 42 w 72"/>
                <a:gd name="T53" fmla="*/ 6 h 227"/>
                <a:gd name="T54" fmla="*/ 36 w 72"/>
                <a:gd name="T55" fmla="*/ 0 h 227"/>
                <a:gd name="T56" fmla="*/ 24 w 72"/>
                <a:gd name="T57" fmla="*/ 6 h 227"/>
                <a:gd name="T58" fmla="*/ 18 w 72"/>
                <a:gd name="T59" fmla="*/ 18 h 227"/>
                <a:gd name="T60" fmla="*/ 18 w 72"/>
                <a:gd name="T61" fmla="*/ 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2" h="227">
                  <a:moveTo>
                    <a:pt x="0" y="227"/>
                  </a:moveTo>
                  <a:lnTo>
                    <a:pt x="72" y="227"/>
                  </a:lnTo>
                  <a:lnTo>
                    <a:pt x="72" y="221"/>
                  </a:lnTo>
                  <a:lnTo>
                    <a:pt x="54" y="215"/>
                  </a:lnTo>
                  <a:lnTo>
                    <a:pt x="48" y="209"/>
                  </a:lnTo>
                  <a:lnTo>
                    <a:pt x="48" y="191"/>
                  </a:lnTo>
                  <a:lnTo>
                    <a:pt x="48" y="78"/>
                  </a:lnTo>
                  <a:lnTo>
                    <a:pt x="48" y="72"/>
                  </a:lnTo>
                  <a:lnTo>
                    <a:pt x="30" y="84"/>
                  </a:lnTo>
                  <a:lnTo>
                    <a:pt x="6" y="90"/>
                  </a:lnTo>
                  <a:lnTo>
                    <a:pt x="6" y="96"/>
                  </a:lnTo>
                  <a:lnTo>
                    <a:pt x="12" y="96"/>
                  </a:lnTo>
                  <a:lnTo>
                    <a:pt x="18" y="96"/>
                  </a:lnTo>
                  <a:lnTo>
                    <a:pt x="24" y="96"/>
                  </a:lnTo>
                  <a:lnTo>
                    <a:pt x="24" y="102"/>
                  </a:lnTo>
                  <a:lnTo>
                    <a:pt x="24" y="114"/>
                  </a:lnTo>
                  <a:lnTo>
                    <a:pt x="24" y="191"/>
                  </a:lnTo>
                  <a:lnTo>
                    <a:pt x="24" y="209"/>
                  </a:lnTo>
                  <a:lnTo>
                    <a:pt x="18" y="215"/>
                  </a:lnTo>
                  <a:lnTo>
                    <a:pt x="0" y="221"/>
                  </a:lnTo>
                  <a:lnTo>
                    <a:pt x="0" y="227"/>
                  </a:lnTo>
                  <a:close/>
                  <a:moveTo>
                    <a:pt x="18" y="18"/>
                  </a:moveTo>
                  <a:lnTo>
                    <a:pt x="24" y="30"/>
                  </a:lnTo>
                  <a:lnTo>
                    <a:pt x="36" y="36"/>
                  </a:lnTo>
                  <a:lnTo>
                    <a:pt x="42" y="30"/>
                  </a:lnTo>
                  <a:lnTo>
                    <a:pt x="48" y="18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2" name="Freeform 32"/>
            <p:cNvSpPr>
              <a:spLocks/>
            </p:cNvSpPr>
            <p:nvPr/>
          </p:nvSpPr>
          <p:spPr bwMode="auto">
            <a:xfrm>
              <a:off x="551" y="1864"/>
              <a:ext cx="131" cy="155"/>
            </a:xfrm>
            <a:custGeom>
              <a:avLst/>
              <a:gdLst>
                <a:gd name="T0" fmla="*/ 17 w 131"/>
                <a:gd name="T1" fmla="*/ 125 h 155"/>
                <a:gd name="T2" fmla="*/ 11 w 131"/>
                <a:gd name="T3" fmla="*/ 143 h 155"/>
                <a:gd name="T4" fmla="*/ 0 w 131"/>
                <a:gd name="T5" fmla="*/ 149 h 155"/>
                <a:gd name="T6" fmla="*/ 0 w 131"/>
                <a:gd name="T7" fmla="*/ 155 h 155"/>
                <a:gd name="T8" fmla="*/ 59 w 131"/>
                <a:gd name="T9" fmla="*/ 155 h 155"/>
                <a:gd name="T10" fmla="*/ 59 w 131"/>
                <a:gd name="T11" fmla="*/ 149 h 155"/>
                <a:gd name="T12" fmla="*/ 47 w 131"/>
                <a:gd name="T13" fmla="*/ 143 h 155"/>
                <a:gd name="T14" fmla="*/ 41 w 131"/>
                <a:gd name="T15" fmla="*/ 131 h 155"/>
                <a:gd name="T16" fmla="*/ 41 w 131"/>
                <a:gd name="T17" fmla="*/ 42 h 155"/>
                <a:gd name="T18" fmla="*/ 59 w 131"/>
                <a:gd name="T19" fmla="*/ 24 h 155"/>
                <a:gd name="T20" fmla="*/ 71 w 131"/>
                <a:gd name="T21" fmla="*/ 18 h 155"/>
                <a:gd name="T22" fmla="*/ 83 w 131"/>
                <a:gd name="T23" fmla="*/ 18 h 155"/>
                <a:gd name="T24" fmla="*/ 89 w 131"/>
                <a:gd name="T25" fmla="*/ 30 h 155"/>
                <a:gd name="T26" fmla="*/ 89 w 131"/>
                <a:gd name="T27" fmla="*/ 54 h 155"/>
                <a:gd name="T28" fmla="*/ 89 w 131"/>
                <a:gd name="T29" fmla="*/ 119 h 155"/>
                <a:gd name="T30" fmla="*/ 89 w 131"/>
                <a:gd name="T31" fmla="*/ 137 h 155"/>
                <a:gd name="T32" fmla="*/ 83 w 131"/>
                <a:gd name="T33" fmla="*/ 143 h 155"/>
                <a:gd name="T34" fmla="*/ 71 w 131"/>
                <a:gd name="T35" fmla="*/ 149 h 155"/>
                <a:gd name="T36" fmla="*/ 71 w 131"/>
                <a:gd name="T37" fmla="*/ 155 h 155"/>
                <a:gd name="T38" fmla="*/ 131 w 131"/>
                <a:gd name="T39" fmla="*/ 155 h 155"/>
                <a:gd name="T40" fmla="*/ 131 w 131"/>
                <a:gd name="T41" fmla="*/ 149 h 155"/>
                <a:gd name="T42" fmla="*/ 119 w 131"/>
                <a:gd name="T43" fmla="*/ 143 h 155"/>
                <a:gd name="T44" fmla="*/ 113 w 131"/>
                <a:gd name="T45" fmla="*/ 125 h 155"/>
                <a:gd name="T46" fmla="*/ 113 w 131"/>
                <a:gd name="T47" fmla="*/ 54 h 155"/>
                <a:gd name="T48" fmla="*/ 113 w 131"/>
                <a:gd name="T49" fmla="*/ 30 h 155"/>
                <a:gd name="T50" fmla="*/ 101 w 131"/>
                <a:gd name="T51" fmla="*/ 12 h 155"/>
                <a:gd name="T52" fmla="*/ 95 w 131"/>
                <a:gd name="T53" fmla="*/ 0 h 155"/>
                <a:gd name="T54" fmla="*/ 83 w 131"/>
                <a:gd name="T55" fmla="*/ 0 h 155"/>
                <a:gd name="T56" fmla="*/ 59 w 131"/>
                <a:gd name="T57" fmla="*/ 6 h 155"/>
                <a:gd name="T58" fmla="*/ 41 w 131"/>
                <a:gd name="T59" fmla="*/ 30 h 155"/>
                <a:gd name="T60" fmla="*/ 41 w 131"/>
                <a:gd name="T61" fmla="*/ 6 h 155"/>
                <a:gd name="T62" fmla="*/ 35 w 131"/>
                <a:gd name="T63" fmla="*/ 0 h 155"/>
                <a:gd name="T64" fmla="*/ 0 w 131"/>
                <a:gd name="T65" fmla="*/ 18 h 155"/>
                <a:gd name="T66" fmla="*/ 0 w 131"/>
                <a:gd name="T67" fmla="*/ 24 h 155"/>
                <a:gd name="T68" fmla="*/ 6 w 131"/>
                <a:gd name="T69" fmla="*/ 24 h 155"/>
                <a:gd name="T70" fmla="*/ 6 w 131"/>
                <a:gd name="T71" fmla="*/ 24 h 155"/>
                <a:gd name="T72" fmla="*/ 11 w 131"/>
                <a:gd name="T73" fmla="*/ 24 h 155"/>
                <a:gd name="T74" fmla="*/ 17 w 131"/>
                <a:gd name="T75" fmla="*/ 30 h 155"/>
                <a:gd name="T76" fmla="*/ 17 w 131"/>
                <a:gd name="T77" fmla="*/ 42 h 155"/>
                <a:gd name="T78" fmla="*/ 17 w 131"/>
                <a:gd name="T79" fmla="*/ 12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1" h="155">
                  <a:moveTo>
                    <a:pt x="17" y="125"/>
                  </a:moveTo>
                  <a:lnTo>
                    <a:pt x="11" y="143"/>
                  </a:lnTo>
                  <a:lnTo>
                    <a:pt x="0" y="149"/>
                  </a:lnTo>
                  <a:lnTo>
                    <a:pt x="0" y="155"/>
                  </a:lnTo>
                  <a:lnTo>
                    <a:pt x="59" y="155"/>
                  </a:lnTo>
                  <a:lnTo>
                    <a:pt x="59" y="149"/>
                  </a:lnTo>
                  <a:lnTo>
                    <a:pt x="47" y="143"/>
                  </a:lnTo>
                  <a:lnTo>
                    <a:pt x="41" y="131"/>
                  </a:lnTo>
                  <a:lnTo>
                    <a:pt x="41" y="42"/>
                  </a:lnTo>
                  <a:lnTo>
                    <a:pt x="59" y="24"/>
                  </a:lnTo>
                  <a:lnTo>
                    <a:pt x="71" y="18"/>
                  </a:lnTo>
                  <a:lnTo>
                    <a:pt x="83" y="18"/>
                  </a:lnTo>
                  <a:lnTo>
                    <a:pt x="89" y="30"/>
                  </a:lnTo>
                  <a:lnTo>
                    <a:pt x="89" y="54"/>
                  </a:lnTo>
                  <a:lnTo>
                    <a:pt x="89" y="119"/>
                  </a:lnTo>
                  <a:lnTo>
                    <a:pt x="89" y="137"/>
                  </a:lnTo>
                  <a:lnTo>
                    <a:pt x="83" y="143"/>
                  </a:lnTo>
                  <a:lnTo>
                    <a:pt x="71" y="149"/>
                  </a:lnTo>
                  <a:lnTo>
                    <a:pt x="71" y="155"/>
                  </a:lnTo>
                  <a:lnTo>
                    <a:pt x="131" y="155"/>
                  </a:lnTo>
                  <a:lnTo>
                    <a:pt x="131" y="149"/>
                  </a:lnTo>
                  <a:lnTo>
                    <a:pt x="119" y="143"/>
                  </a:lnTo>
                  <a:lnTo>
                    <a:pt x="113" y="125"/>
                  </a:lnTo>
                  <a:lnTo>
                    <a:pt x="113" y="54"/>
                  </a:lnTo>
                  <a:lnTo>
                    <a:pt x="113" y="30"/>
                  </a:lnTo>
                  <a:lnTo>
                    <a:pt x="101" y="12"/>
                  </a:lnTo>
                  <a:lnTo>
                    <a:pt x="95" y="0"/>
                  </a:lnTo>
                  <a:lnTo>
                    <a:pt x="83" y="0"/>
                  </a:lnTo>
                  <a:lnTo>
                    <a:pt x="59" y="6"/>
                  </a:lnTo>
                  <a:lnTo>
                    <a:pt x="41" y="30"/>
                  </a:lnTo>
                  <a:lnTo>
                    <a:pt x="41" y="6"/>
                  </a:lnTo>
                  <a:lnTo>
                    <a:pt x="35" y="0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1" y="24"/>
                  </a:lnTo>
                  <a:lnTo>
                    <a:pt x="17" y="30"/>
                  </a:lnTo>
                  <a:lnTo>
                    <a:pt x="17" y="42"/>
                  </a:lnTo>
                  <a:lnTo>
                    <a:pt x="17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3" name="Freeform 33"/>
            <p:cNvSpPr>
              <a:spLocks noEditPoints="1"/>
            </p:cNvSpPr>
            <p:nvPr/>
          </p:nvSpPr>
          <p:spPr bwMode="auto">
            <a:xfrm>
              <a:off x="694" y="1864"/>
              <a:ext cx="120" cy="161"/>
            </a:xfrm>
            <a:custGeom>
              <a:avLst/>
              <a:gdLst>
                <a:gd name="T0" fmla="*/ 114 w 120"/>
                <a:gd name="T1" fmla="*/ 101 h 161"/>
                <a:gd name="T2" fmla="*/ 102 w 120"/>
                <a:gd name="T3" fmla="*/ 125 h 161"/>
                <a:gd name="T4" fmla="*/ 84 w 120"/>
                <a:gd name="T5" fmla="*/ 131 h 161"/>
                <a:gd name="T6" fmla="*/ 66 w 120"/>
                <a:gd name="T7" fmla="*/ 137 h 161"/>
                <a:gd name="T8" fmla="*/ 54 w 120"/>
                <a:gd name="T9" fmla="*/ 131 h 161"/>
                <a:gd name="T10" fmla="*/ 36 w 120"/>
                <a:gd name="T11" fmla="*/ 119 h 161"/>
                <a:gd name="T12" fmla="*/ 30 w 120"/>
                <a:gd name="T13" fmla="*/ 101 h 161"/>
                <a:gd name="T14" fmla="*/ 24 w 120"/>
                <a:gd name="T15" fmla="*/ 66 h 161"/>
                <a:gd name="T16" fmla="*/ 114 w 120"/>
                <a:gd name="T17" fmla="*/ 66 h 161"/>
                <a:gd name="T18" fmla="*/ 108 w 120"/>
                <a:gd name="T19" fmla="*/ 36 h 161"/>
                <a:gd name="T20" fmla="*/ 96 w 120"/>
                <a:gd name="T21" fmla="*/ 18 h 161"/>
                <a:gd name="T22" fmla="*/ 78 w 120"/>
                <a:gd name="T23" fmla="*/ 6 h 161"/>
                <a:gd name="T24" fmla="*/ 60 w 120"/>
                <a:gd name="T25" fmla="*/ 0 h 161"/>
                <a:gd name="T26" fmla="*/ 42 w 120"/>
                <a:gd name="T27" fmla="*/ 6 h 161"/>
                <a:gd name="T28" fmla="*/ 24 w 120"/>
                <a:gd name="T29" fmla="*/ 18 h 161"/>
                <a:gd name="T30" fmla="*/ 6 w 120"/>
                <a:gd name="T31" fmla="*/ 48 h 161"/>
                <a:gd name="T32" fmla="*/ 0 w 120"/>
                <a:gd name="T33" fmla="*/ 83 h 161"/>
                <a:gd name="T34" fmla="*/ 6 w 120"/>
                <a:gd name="T35" fmla="*/ 113 h 161"/>
                <a:gd name="T36" fmla="*/ 18 w 120"/>
                <a:gd name="T37" fmla="*/ 143 h 161"/>
                <a:gd name="T38" fmla="*/ 36 w 120"/>
                <a:gd name="T39" fmla="*/ 155 h 161"/>
                <a:gd name="T40" fmla="*/ 54 w 120"/>
                <a:gd name="T41" fmla="*/ 161 h 161"/>
                <a:gd name="T42" fmla="*/ 84 w 120"/>
                <a:gd name="T43" fmla="*/ 155 h 161"/>
                <a:gd name="T44" fmla="*/ 102 w 120"/>
                <a:gd name="T45" fmla="*/ 137 h 161"/>
                <a:gd name="T46" fmla="*/ 114 w 120"/>
                <a:gd name="T47" fmla="*/ 113 h 161"/>
                <a:gd name="T48" fmla="*/ 120 w 120"/>
                <a:gd name="T49" fmla="*/ 101 h 161"/>
                <a:gd name="T50" fmla="*/ 114 w 120"/>
                <a:gd name="T51" fmla="*/ 101 h 161"/>
                <a:gd name="T52" fmla="*/ 24 w 120"/>
                <a:gd name="T53" fmla="*/ 54 h 161"/>
                <a:gd name="T54" fmla="*/ 30 w 120"/>
                <a:gd name="T55" fmla="*/ 36 h 161"/>
                <a:gd name="T56" fmla="*/ 36 w 120"/>
                <a:gd name="T57" fmla="*/ 24 h 161"/>
                <a:gd name="T58" fmla="*/ 54 w 120"/>
                <a:gd name="T59" fmla="*/ 12 h 161"/>
                <a:gd name="T60" fmla="*/ 66 w 120"/>
                <a:gd name="T61" fmla="*/ 18 h 161"/>
                <a:gd name="T62" fmla="*/ 78 w 120"/>
                <a:gd name="T63" fmla="*/ 24 h 161"/>
                <a:gd name="T64" fmla="*/ 84 w 120"/>
                <a:gd name="T65" fmla="*/ 54 h 161"/>
                <a:gd name="T66" fmla="*/ 24 w 120"/>
                <a:gd name="T67" fmla="*/ 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0" h="161">
                  <a:moveTo>
                    <a:pt x="114" y="101"/>
                  </a:moveTo>
                  <a:lnTo>
                    <a:pt x="102" y="125"/>
                  </a:lnTo>
                  <a:lnTo>
                    <a:pt x="84" y="131"/>
                  </a:lnTo>
                  <a:lnTo>
                    <a:pt x="66" y="137"/>
                  </a:lnTo>
                  <a:lnTo>
                    <a:pt x="54" y="131"/>
                  </a:lnTo>
                  <a:lnTo>
                    <a:pt x="36" y="119"/>
                  </a:lnTo>
                  <a:lnTo>
                    <a:pt x="30" y="101"/>
                  </a:lnTo>
                  <a:lnTo>
                    <a:pt x="24" y="66"/>
                  </a:lnTo>
                  <a:lnTo>
                    <a:pt x="114" y="66"/>
                  </a:lnTo>
                  <a:lnTo>
                    <a:pt x="108" y="36"/>
                  </a:lnTo>
                  <a:lnTo>
                    <a:pt x="96" y="18"/>
                  </a:lnTo>
                  <a:lnTo>
                    <a:pt x="78" y="6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24" y="18"/>
                  </a:lnTo>
                  <a:lnTo>
                    <a:pt x="6" y="48"/>
                  </a:lnTo>
                  <a:lnTo>
                    <a:pt x="0" y="83"/>
                  </a:lnTo>
                  <a:lnTo>
                    <a:pt x="6" y="113"/>
                  </a:lnTo>
                  <a:lnTo>
                    <a:pt x="18" y="143"/>
                  </a:lnTo>
                  <a:lnTo>
                    <a:pt x="36" y="155"/>
                  </a:lnTo>
                  <a:lnTo>
                    <a:pt x="54" y="161"/>
                  </a:lnTo>
                  <a:lnTo>
                    <a:pt x="84" y="155"/>
                  </a:lnTo>
                  <a:lnTo>
                    <a:pt x="102" y="137"/>
                  </a:lnTo>
                  <a:lnTo>
                    <a:pt x="114" y="113"/>
                  </a:lnTo>
                  <a:lnTo>
                    <a:pt x="120" y="101"/>
                  </a:lnTo>
                  <a:lnTo>
                    <a:pt x="114" y="101"/>
                  </a:lnTo>
                  <a:close/>
                  <a:moveTo>
                    <a:pt x="24" y="54"/>
                  </a:moveTo>
                  <a:lnTo>
                    <a:pt x="30" y="36"/>
                  </a:lnTo>
                  <a:lnTo>
                    <a:pt x="36" y="24"/>
                  </a:lnTo>
                  <a:lnTo>
                    <a:pt x="54" y="12"/>
                  </a:lnTo>
                  <a:lnTo>
                    <a:pt x="66" y="18"/>
                  </a:lnTo>
                  <a:lnTo>
                    <a:pt x="78" y="24"/>
                  </a:lnTo>
                  <a:lnTo>
                    <a:pt x="84" y="54"/>
                  </a:lnTo>
                  <a:lnTo>
                    <a:pt x="24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4" name="Freeform 34"/>
            <p:cNvSpPr>
              <a:spLocks noEditPoints="1"/>
            </p:cNvSpPr>
            <p:nvPr/>
          </p:nvSpPr>
          <p:spPr bwMode="auto">
            <a:xfrm>
              <a:off x="826" y="1864"/>
              <a:ext cx="119" cy="161"/>
            </a:xfrm>
            <a:custGeom>
              <a:avLst/>
              <a:gdLst>
                <a:gd name="T0" fmla="*/ 71 w 119"/>
                <a:gd name="T1" fmla="*/ 113 h 161"/>
                <a:gd name="T2" fmla="*/ 71 w 119"/>
                <a:gd name="T3" fmla="*/ 125 h 161"/>
                <a:gd name="T4" fmla="*/ 65 w 119"/>
                <a:gd name="T5" fmla="*/ 131 h 161"/>
                <a:gd name="T6" fmla="*/ 59 w 119"/>
                <a:gd name="T7" fmla="*/ 137 h 161"/>
                <a:gd name="T8" fmla="*/ 47 w 119"/>
                <a:gd name="T9" fmla="*/ 137 h 161"/>
                <a:gd name="T10" fmla="*/ 36 w 119"/>
                <a:gd name="T11" fmla="*/ 131 h 161"/>
                <a:gd name="T12" fmla="*/ 30 w 119"/>
                <a:gd name="T13" fmla="*/ 113 h 161"/>
                <a:gd name="T14" fmla="*/ 30 w 119"/>
                <a:gd name="T15" fmla="*/ 113 h 161"/>
                <a:gd name="T16" fmla="*/ 30 w 119"/>
                <a:gd name="T17" fmla="*/ 101 h 161"/>
                <a:gd name="T18" fmla="*/ 36 w 119"/>
                <a:gd name="T19" fmla="*/ 89 h 161"/>
                <a:gd name="T20" fmla="*/ 47 w 119"/>
                <a:gd name="T21" fmla="*/ 78 h 161"/>
                <a:gd name="T22" fmla="*/ 71 w 119"/>
                <a:gd name="T23" fmla="*/ 66 h 161"/>
                <a:gd name="T24" fmla="*/ 71 w 119"/>
                <a:gd name="T25" fmla="*/ 113 h 161"/>
                <a:gd name="T26" fmla="*/ 119 w 119"/>
                <a:gd name="T27" fmla="*/ 131 h 161"/>
                <a:gd name="T28" fmla="*/ 113 w 119"/>
                <a:gd name="T29" fmla="*/ 137 h 161"/>
                <a:gd name="T30" fmla="*/ 107 w 119"/>
                <a:gd name="T31" fmla="*/ 137 h 161"/>
                <a:gd name="T32" fmla="*/ 95 w 119"/>
                <a:gd name="T33" fmla="*/ 131 h 161"/>
                <a:gd name="T34" fmla="*/ 95 w 119"/>
                <a:gd name="T35" fmla="*/ 119 h 161"/>
                <a:gd name="T36" fmla="*/ 95 w 119"/>
                <a:gd name="T37" fmla="*/ 54 h 161"/>
                <a:gd name="T38" fmla="*/ 95 w 119"/>
                <a:gd name="T39" fmla="*/ 36 h 161"/>
                <a:gd name="T40" fmla="*/ 89 w 119"/>
                <a:gd name="T41" fmla="*/ 18 h 161"/>
                <a:gd name="T42" fmla="*/ 77 w 119"/>
                <a:gd name="T43" fmla="*/ 6 h 161"/>
                <a:gd name="T44" fmla="*/ 53 w 119"/>
                <a:gd name="T45" fmla="*/ 0 h 161"/>
                <a:gd name="T46" fmla="*/ 30 w 119"/>
                <a:gd name="T47" fmla="*/ 6 h 161"/>
                <a:gd name="T48" fmla="*/ 18 w 119"/>
                <a:gd name="T49" fmla="*/ 12 h 161"/>
                <a:gd name="T50" fmla="*/ 6 w 119"/>
                <a:gd name="T51" fmla="*/ 30 h 161"/>
                <a:gd name="T52" fmla="*/ 6 w 119"/>
                <a:gd name="T53" fmla="*/ 42 h 161"/>
                <a:gd name="T54" fmla="*/ 12 w 119"/>
                <a:gd name="T55" fmla="*/ 48 h 161"/>
                <a:gd name="T56" fmla="*/ 18 w 119"/>
                <a:gd name="T57" fmla="*/ 54 h 161"/>
                <a:gd name="T58" fmla="*/ 30 w 119"/>
                <a:gd name="T59" fmla="*/ 48 h 161"/>
                <a:gd name="T60" fmla="*/ 30 w 119"/>
                <a:gd name="T61" fmla="*/ 42 h 161"/>
                <a:gd name="T62" fmla="*/ 30 w 119"/>
                <a:gd name="T63" fmla="*/ 24 h 161"/>
                <a:gd name="T64" fmla="*/ 36 w 119"/>
                <a:gd name="T65" fmla="*/ 18 h 161"/>
                <a:gd name="T66" fmla="*/ 53 w 119"/>
                <a:gd name="T67" fmla="*/ 12 h 161"/>
                <a:gd name="T68" fmla="*/ 65 w 119"/>
                <a:gd name="T69" fmla="*/ 18 h 161"/>
                <a:gd name="T70" fmla="*/ 71 w 119"/>
                <a:gd name="T71" fmla="*/ 24 h 161"/>
                <a:gd name="T72" fmla="*/ 71 w 119"/>
                <a:gd name="T73" fmla="*/ 36 h 161"/>
                <a:gd name="T74" fmla="*/ 71 w 119"/>
                <a:gd name="T75" fmla="*/ 60 h 161"/>
                <a:gd name="T76" fmla="*/ 42 w 119"/>
                <a:gd name="T77" fmla="*/ 72 h 161"/>
                <a:gd name="T78" fmla="*/ 18 w 119"/>
                <a:gd name="T79" fmla="*/ 83 h 161"/>
                <a:gd name="T80" fmla="*/ 6 w 119"/>
                <a:gd name="T81" fmla="*/ 101 h 161"/>
                <a:gd name="T82" fmla="*/ 0 w 119"/>
                <a:gd name="T83" fmla="*/ 125 h 161"/>
                <a:gd name="T84" fmla="*/ 6 w 119"/>
                <a:gd name="T85" fmla="*/ 137 h 161"/>
                <a:gd name="T86" fmla="*/ 12 w 119"/>
                <a:gd name="T87" fmla="*/ 149 h 161"/>
                <a:gd name="T88" fmla="*/ 18 w 119"/>
                <a:gd name="T89" fmla="*/ 161 h 161"/>
                <a:gd name="T90" fmla="*/ 30 w 119"/>
                <a:gd name="T91" fmla="*/ 161 h 161"/>
                <a:gd name="T92" fmla="*/ 42 w 119"/>
                <a:gd name="T93" fmla="*/ 161 h 161"/>
                <a:gd name="T94" fmla="*/ 53 w 119"/>
                <a:gd name="T95" fmla="*/ 149 h 161"/>
                <a:gd name="T96" fmla="*/ 71 w 119"/>
                <a:gd name="T97" fmla="*/ 131 h 161"/>
                <a:gd name="T98" fmla="*/ 77 w 119"/>
                <a:gd name="T99" fmla="*/ 149 h 161"/>
                <a:gd name="T100" fmla="*/ 83 w 119"/>
                <a:gd name="T101" fmla="*/ 155 h 161"/>
                <a:gd name="T102" fmla="*/ 89 w 119"/>
                <a:gd name="T103" fmla="*/ 161 h 161"/>
                <a:gd name="T104" fmla="*/ 101 w 119"/>
                <a:gd name="T105" fmla="*/ 155 h 161"/>
                <a:gd name="T106" fmla="*/ 119 w 119"/>
                <a:gd name="T107" fmla="*/ 143 h 161"/>
                <a:gd name="T108" fmla="*/ 119 w 119"/>
                <a:gd name="T109" fmla="*/ 13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" h="161">
                  <a:moveTo>
                    <a:pt x="71" y="113"/>
                  </a:moveTo>
                  <a:lnTo>
                    <a:pt x="71" y="125"/>
                  </a:lnTo>
                  <a:lnTo>
                    <a:pt x="65" y="131"/>
                  </a:lnTo>
                  <a:lnTo>
                    <a:pt x="59" y="137"/>
                  </a:lnTo>
                  <a:lnTo>
                    <a:pt x="47" y="137"/>
                  </a:lnTo>
                  <a:lnTo>
                    <a:pt x="36" y="131"/>
                  </a:lnTo>
                  <a:lnTo>
                    <a:pt x="30" y="113"/>
                  </a:lnTo>
                  <a:lnTo>
                    <a:pt x="30" y="113"/>
                  </a:lnTo>
                  <a:lnTo>
                    <a:pt x="30" y="101"/>
                  </a:lnTo>
                  <a:lnTo>
                    <a:pt x="36" y="89"/>
                  </a:lnTo>
                  <a:lnTo>
                    <a:pt x="47" y="78"/>
                  </a:lnTo>
                  <a:lnTo>
                    <a:pt x="71" y="66"/>
                  </a:lnTo>
                  <a:lnTo>
                    <a:pt x="71" y="113"/>
                  </a:lnTo>
                  <a:close/>
                  <a:moveTo>
                    <a:pt x="119" y="131"/>
                  </a:moveTo>
                  <a:lnTo>
                    <a:pt x="113" y="137"/>
                  </a:lnTo>
                  <a:lnTo>
                    <a:pt x="107" y="137"/>
                  </a:lnTo>
                  <a:lnTo>
                    <a:pt x="95" y="131"/>
                  </a:lnTo>
                  <a:lnTo>
                    <a:pt x="95" y="119"/>
                  </a:lnTo>
                  <a:lnTo>
                    <a:pt x="95" y="54"/>
                  </a:lnTo>
                  <a:lnTo>
                    <a:pt x="95" y="36"/>
                  </a:lnTo>
                  <a:lnTo>
                    <a:pt x="89" y="18"/>
                  </a:lnTo>
                  <a:lnTo>
                    <a:pt x="77" y="6"/>
                  </a:lnTo>
                  <a:lnTo>
                    <a:pt x="53" y="0"/>
                  </a:lnTo>
                  <a:lnTo>
                    <a:pt x="30" y="6"/>
                  </a:lnTo>
                  <a:lnTo>
                    <a:pt x="18" y="12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48"/>
                  </a:lnTo>
                  <a:lnTo>
                    <a:pt x="30" y="42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3" y="12"/>
                  </a:lnTo>
                  <a:lnTo>
                    <a:pt x="65" y="18"/>
                  </a:lnTo>
                  <a:lnTo>
                    <a:pt x="71" y="24"/>
                  </a:lnTo>
                  <a:lnTo>
                    <a:pt x="71" y="36"/>
                  </a:lnTo>
                  <a:lnTo>
                    <a:pt x="71" y="60"/>
                  </a:lnTo>
                  <a:lnTo>
                    <a:pt x="42" y="72"/>
                  </a:lnTo>
                  <a:lnTo>
                    <a:pt x="18" y="83"/>
                  </a:lnTo>
                  <a:lnTo>
                    <a:pt x="6" y="101"/>
                  </a:lnTo>
                  <a:lnTo>
                    <a:pt x="0" y="125"/>
                  </a:lnTo>
                  <a:lnTo>
                    <a:pt x="6" y="137"/>
                  </a:lnTo>
                  <a:lnTo>
                    <a:pt x="12" y="149"/>
                  </a:lnTo>
                  <a:lnTo>
                    <a:pt x="18" y="161"/>
                  </a:lnTo>
                  <a:lnTo>
                    <a:pt x="30" y="161"/>
                  </a:lnTo>
                  <a:lnTo>
                    <a:pt x="42" y="161"/>
                  </a:lnTo>
                  <a:lnTo>
                    <a:pt x="53" y="149"/>
                  </a:lnTo>
                  <a:lnTo>
                    <a:pt x="71" y="131"/>
                  </a:lnTo>
                  <a:lnTo>
                    <a:pt x="77" y="149"/>
                  </a:lnTo>
                  <a:lnTo>
                    <a:pt x="83" y="155"/>
                  </a:lnTo>
                  <a:lnTo>
                    <a:pt x="89" y="161"/>
                  </a:lnTo>
                  <a:lnTo>
                    <a:pt x="101" y="155"/>
                  </a:lnTo>
                  <a:lnTo>
                    <a:pt x="119" y="143"/>
                  </a:lnTo>
                  <a:lnTo>
                    <a:pt x="119" y="1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5" name="Freeform 35"/>
            <p:cNvSpPr>
              <a:spLocks/>
            </p:cNvSpPr>
            <p:nvPr/>
          </p:nvSpPr>
          <p:spPr bwMode="auto">
            <a:xfrm>
              <a:off x="945" y="1864"/>
              <a:ext cx="96" cy="155"/>
            </a:xfrm>
            <a:custGeom>
              <a:avLst/>
              <a:gdLst>
                <a:gd name="T0" fmla="*/ 24 w 96"/>
                <a:gd name="T1" fmla="*/ 125 h 155"/>
                <a:gd name="T2" fmla="*/ 18 w 96"/>
                <a:gd name="T3" fmla="*/ 143 h 155"/>
                <a:gd name="T4" fmla="*/ 0 w 96"/>
                <a:gd name="T5" fmla="*/ 149 h 155"/>
                <a:gd name="T6" fmla="*/ 0 w 96"/>
                <a:gd name="T7" fmla="*/ 155 h 155"/>
                <a:gd name="T8" fmla="*/ 72 w 96"/>
                <a:gd name="T9" fmla="*/ 155 h 155"/>
                <a:gd name="T10" fmla="*/ 72 w 96"/>
                <a:gd name="T11" fmla="*/ 149 h 155"/>
                <a:gd name="T12" fmla="*/ 54 w 96"/>
                <a:gd name="T13" fmla="*/ 149 h 155"/>
                <a:gd name="T14" fmla="*/ 48 w 96"/>
                <a:gd name="T15" fmla="*/ 137 h 155"/>
                <a:gd name="T16" fmla="*/ 48 w 96"/>
                <a:gd name="T17" fmla="*/ 125 h 155"/>
                <a:gd name="T18" fmla="*/ 48 w 96"/>
                <a:gd name="T19" fmla="*/ 48 h 155"/>
                <a:gd name="T20" fmla="*/ 54 w 96"/>
                <a:gd name="T21" fmla="*/ 36 h 155"/>
                <a:gd name="T22" fmla="*/ 60 w 96"/>
                <a:gd name="T23" fmla="*/ 30 h 155"/>
                <a:gd name="T24" fmla="*/ 66 w 96"/>
                <a:gd name="T25" fmla="*/ 24 h 155"/>
                <a:gd name="T26" fmla="*/ 72 w 96"/>
                <a:gd name="T27" fmla="*/ 30 h 155"/>
                <a:gd name="T28" fmla="*/ 84 w 96"/>
                <a:gd name="T29" fmla="*/ 36 h 155"/>
                <a:gd name="T30" fmla="*/ 90 w 96"/>
                <a:gd name="T31" fmla="*/ 30 h 155"/>
                <a:gd name="T32" fmla="*/ 96 w 96"/>
                <a:gd name="T33" fmla="*/ 18 h 155"/>
                <a:gd name="T34" fmla="*/ 90 w 96"/>
                <a:gd name="T35" fmla="*/ 6 h 155"/>
                <a:gd name="T36" fmla="*/ 78 w 96"/>
                <a:gd name="T37" fmla="*/ 0 h 155"/>
                <a:gd name="T38" fmla="*/ 66 w 96"/>
                <a:gd name="T39" fmla="*/ 6 h 155"/>
                <a:gd name="T40" fmla="*/ 48 w 96"/>
                <a:gd name="T41" fmla="*/ 30 h 155"/>
                <a:gd name="T42" fmla="*/ 48 w 96"/>
                <a:gd name="T43" fmla="*/ 30 h 155"/>
                <a:gd name="T44" fmla="*/ 48 w 96"/>
                <a:gd name="T45" fmla="*/ 6 h 155"/>
                <a:gd name="T46" fmla="*/ 42 w 96"/>
                <a:gd name="T47" fmla="*/ 0 h 155"/>
                <a:gd name="T48" fmla="*/ 24 w 96"/>
                <a:gd name="T49" fmla="*/ 12 h 155"/>
                <a:gd name="T50" fmla="*/ 0 w 96"/>
                <a:gd name="T51" fmla="*/ 18 h 155"/>
                <a:gd name="T52" fmla="*/ 0 w 96"/>
                <a:gd name="T53" fmla="*/ 24 h 155"/>
                <a:gd name="T54" fmla="*/ 6 w 96"/>
                <a:gd name="T55" fmla="*/ 24 h 155"/>
                <a:gd name="T56" fmla="*/ 12 w 96"/>
                <a:gd name="T57" fmla="*/ 24 h 155"/>
                <a:gd name="T58" fmla="*/ 18 w 96"/>
                <a:gd name="T59" fmla="*/ 24 h 155"/>
                <a:gd name="T60" fmla="*/ 24 w 96"/>
                <a:gd name="T61" fmla="*/ 30 h 155"/>
                <a:gd name="T62" fmla="*/ 24 w 96"/>
                <a:gd name="T63" fmla="*/ 42 h 155"/>
                <a:gd name="T64" fmla="*/ 24 w 96"/>
                <a:gd name="T65" fmla="*/ 12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6" h="155">
                  <a:moveTo>
                    <a:pt x="24" y="125"/>
                  </a:moveTo>
                  <a:lnTo>
                    <a:pt x="18" y="143"/>
                  </a:lnTo>
                  <a:lnTo>
                    <a:pt x="0" y="149"/>
                  </a:lnTo>
                  <a:lnTo>
                    <a:pt x="0" y="155"/>
                  </a:lnTo>
                  <a:lnTo>
                    <a:pt x="72" y="155"/>
                  </a:lnTo>
                  <a:lnTo>
                    <a:pt x="72" y="149"/>
                  </a:lnTo>
                  <a:lnTo>
                    <a:pt x="54" y="149"/>
                  </a:lnTo>
                  <a:lnTo>
                    <a:pt x="48" y="137"/>
                  </a:lnTo>
                  <a:lnTo>
                    <a:pt x="48" y="125"/>
                  </a:lnTo>
                  <a:lnTo>
                    <a:pt x="48" y="48"/>
                  </a:lnTo>
                  <a:lnTo>
                    <a:pt x="54" y="36"/>
                  </a:lnTo>
                  <a:lnTo>
                    <a:pt x="60" y="30"/>
                  </a:lnTo>
                  <a:lnTo>
                    <a:pt x="66" y="24"/>
                  </a:lnTo>
                  <a:lnTo>
                    <a:pt x="72" y="30"/>
                  </a:lnTo>
                  <a:lnTo>
                    <a:pt x="84" y="36"/>
                  </a:lnTo>
                  <a:lnTo>
                    <a:pt x="90" y="30"/>
                  </a:lnTo>
                  <a:lnTo>
                    <a:pt x="96" y="18"/>
                  </a:lnTo>
                  <a:lnTo>
                    <a:pt x="90" y="6"/>
                  </a:lnTo>
                  <a:lnTo>
                    <a:pt x="78" y="0"/>
                  </a:lnTo>
                  <a:lnTo>
                    <a:pt x="66" y="6"/>
                  </a:lnTo>
                  <a:lnTo>
                    <a:pt x="48" y="30"/>
                  </a:lnTo>
                  <a:lnTo>
                    <a:pt x="48" y="30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8" y="24"/>
                  </a:lnTo>
                  <a:lnTo>
                    <a:pt x="24" y="30"/>
                  </a:lnTo>
                  <a:lnTo>
                    <a:pt x="24" y="42"/>
                  </a:lnTo>
                  <a:lnTo>
                    <a:pt x="24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6" name="Freeform 36"/>
            <p:cNvSpPr>
              <a:spLocks/>
            </p:cNvSpPr>
            <p:nvPr/>
          </p:nvSpPr>
          <p:spPr bwMode="auto">
            <a:xfrm>
              <a:off x="305" y="2282"/>
              <a:ext cx="108" cy="155"/>
            </a:xfrm>
            <a:custGeom>
              <a:avLst/>
              <a:gdLst>
                <a:gd name="T0" fmla="*/ 108 w 108"/>
                <a:gd name="T1" fmla="*/ 101 h 155"/>
                <a:gd name="T2" fmla="*/ 90 w 108"/>
                <a:gd name="T3" fmla="*/ 125 h 155"/>
                <a:gd name="T4" fmla="*/ 66 w 108"/>
                <a:gd name="T5" fmla="*/ 131 h 155"/>
                <a:gd name="T6" fmla="*/ 48 w 108"/>
                <a:gd name="T7" fmla="*/ 125 h 155"/>
                <a:gd name="T8" fmla="*/ 36 w 108"/>
                <a:gd name="T9" fmla="*/ 113 h 155"/>
                <a:gd name="T10" fmla="*/ 24 w 108"/>
                <a:gd name="T11" fmla="*/ 95 h 155"/>
                <a:gd name="T12" fmla="*/ 18 w 108"/>
                <a:gd name="T13" fmla="*/ 66 h 155"/>
                <a:gd name="T14" fmla="*/ 24 w 108"/>
                <a:gd name="T15" fmla="*/ 36 h 155"/>
                <a:gd name="T16" fmla="*/ 36 w 108"/>
                <a:gd name="T17" fmla="*/ 18 h 155"/>
                <a:gd name="T18" fmla="*/ 48 w 108"/>
                <a:gd name="T19" fmla="*/ 6 h 155"/>
                <a:gd name="T20" fmla="*/ 60 w 108"/>
                <a:gd name="T21" fmla="*/ 6 h 155"/>
                <a:gd name="T22" fmla="*/ 72 w 108"/>
                <a:gd name="T23" fmla="*/ 12 h 155"/>
                <a:gd name="T24" fmla="*/ 78 w 108"/>
                <a:gd name="T25" fmla="*/ 24 h 155"/>
                <a:gd name="T26" fmla="*/ 78 w 108"/>
                <a:gd name="T27" fmla="*/ 30 h 155"/>
                <a:gd name="T28" fmla="*/ 84 w 108"/>
                <a:gd name="T29" fmla="*/ 42 h 155"/>
                <a:gd name="T30" fmla="*/ 96 w 108"/>
                <a:gd name="T31" fmla="*/ 48 h 155"/>
                <a:gd name="T32" fmla="*/ 102 w 108"/>
                <a:gd name="T33" fmla="*/ 42 h 155"/>
                <a:gd name="T34" fmla="*/ 108 w 108"/>
                <a:gd name="T35" fmla="*/ 30 h 155"/>
                <a:gd name="T36" fmla="*/ 102 w 108"/>
                <a:gd name="T37" fmla="*/ 24 h 155"/>
                <a:gd name="T38" fmla="*/ 96 w 108"/>
                <a:gd name="T39" fmla="*/ 12 h 155"/>
                <a:gd name="T40" fmla="*/ 78 w 108"/>
                <a:gd name="T41" fmla="*/ 6 h 155"/>
                <a:gd name="T42" fmla="*/ 66 w 108"/>
                <a:gd name="T43" fmla="*/ 0 h 155"/>
                <a:gd name="T44" fmla="*/ 42 w 108"/>
                <a:gd name="T45" fmla="*/ 6 h 155"/>
                <a:gd name="T46" fmla="*/ 18 w 108"/>
                <a:gd name="T47" fmla="*/ 18 h 155"/>
                <a:gd name="T48" fmla="*/ 6 w 108"/>
                <a:gd name="T49" fmla="*/ 48 h 155"/>
                <a:gd name="T50" fmla="*/ 0 w 108"/>
                <a:gd name="T51" fmla="*/ 84 h 155"/>
                <a:gd name="T52" fmla="*/ 6 w 108"/>
                <a:gd name="T53" fmla="*/ 113 h 155"/>
                <a:gd name="T54" fmla="*/ 18 w 108"/>
                <a:gd name="T55" fmla="*/ 137 h 155"/>
                <a:gd name="T56" fmla="*/ 36 w 108"/>
                <a:gd name="T57" fmla="*/ 149 h 155"/>
                <a:gd name="T58" fmla="*/ 54 w 108"/>
                <a:gd name="T59" fmla="*/ 155 h 155"/>
                <a:gd name="T60" fmla="*/ 72 w 108"/>
                <a:gd name="T61" fmla="*/ 155 h 155"/>
                <a:gd name="T62" fmla="*/ 84 w 108"/>
                <a:gd name="T63" fmla="*/ 143 h 155"/>
                <a:gd name="T64" fmla="*/ 96 w 108"/>
                <a:gd name="T65" fmla="*/ 125 h 155"/>
                <a:gd name="T66" fmla="*/ 108 w 108"/>
                <a:gd name="T67" fmla="*/ 101 h 155"/>
                <a:gd name="T68" fmla="*/ 108 w 108"/>
                <a:gd name="T69" fmla="*/ 10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8" h="155">
                  <a:moveTo>
                    <a:pt x="108" y="101"/>
                  </a:moveTo>
                  <a:lnTo>
                    <a:pt x="90" y="125"/>
                  </a:lnTo>
                  <a:lnTo>
                    <a:pt x="66" y="131"/>
                  </a:lnTo>
                  <a:lnTo>
                    <a:pt x="48" y="125"/>
                  </a:lnTo>
                  <a:lnTo>
                    <a:pt x="36" y="113"/>
                  </a:lnTo>
                  <a:lnTo>
                    <a:pt x="24" y="95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36" y="18"/>
                  </a:lnTo>
                  <a:lnTo>
                    <a:pt x="48" y="6"/>
                  </a:lnTo>
                  <a:lnTo>
                    <a:pt x="60" y="6"/>
                  </a:lnTo>
                  <a:lnTo>
                    <a:pt x="72" y="1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6" y="48"/>
                  </a:lnTo>
                  <a:lnTo>
                    <a:pt x="102" y="42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42" y="6"/>
                  </a:lnTo>
                  <a:lnTo>
                    <a:pt x="18" y="18"/>
                  </a:lnTo>
                  <a:lnTo>
                    <a:pt x="6" y="48"/>
                  </a:lnTo>
                  <a:lnTo>
                    <a:pt x="0" y="84"/>
                  </a:lnTo>
                  <a:lnTo>
                    <a:pt x="6" y="113"/>
                  </a:lnTo>
                  <a:lnTo>
                    <a:pt x="18" y="137"/>
                  </a:lnTo>
                  <a:lnTo>
                    <a:pt x="36" y="149"/>
                  </a:lnTo>
                  <a:lnTo>
                    <a:pt x="54" y="155"/>
                  </a:lnTo>
                  <a:lnTo>
                    <a:pt x="72" y="155"/>
                  </a:lnTo>
                  <a:lnTo>
                    <a:pt x="84" y="143"/>
                  </a:lnTo>
                  <a:lnTo>
                    <a:pt x="96" y="125"/>
                  </a:lnTo>
                  <a:lnTo>
                    <a:pt x="108" y="101"/>
                  </a:lnTo>
                  <a:lnTo>
                    <a:pt x="108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7" name="Freeform 37"/>
            <p:cNvSpPr>
              <a:spLocks noEditPoints="1"/>
            </p:cNvSpPr>
            <p:nvPr/>
          </p:nvSpPr>
          <p:spPr bwMode="auto">
            <a:xfrm>
              <a:off x="431" y="2204"/>
              <a:ext cx="66" cy="227"/>
            </a:xfrm>
            <a:custGeom>
              <a:avLst/>
              <a:gdLst>
                <a:gd name="T0" fmla="*/ 0 w 66"/>
                <a:gd name="T1" fmla="*/ 227 h 227"/>
                <a:gd name="T2" fmla="*/ 66 w 66"/>
                <a:gd name="T3" fmla="*/ 227 h 227"/>
                <a:gd name="T4" fmla="*/ 66 w 66"/>
                <a:gd name="T5" fmla="*/ 227 h 227"/>
                <a:gd name="T6" fmla="*/ 54 w 66"/>
                <a:gd name="T7" fmla="*/ 221 h 227"/>
                <a:gd name="T8" fmla="*/ 48 w 66"/>
                <a:gd name="T9" fmla="*/ 215 h 227"/>
                <a:gd name="T10" fmla="*/ 48 w 66"/>
                <a:gd name="T11" fmla="*/ 197 h 227"/>
                <a:gd name="T12" fmla="*/ 48 w 66"/>
                <a:gd name="T13" fmla="*/ 78 h 227"/>
                <a:gd name="T14" fmla="*/ 42 w 66"/>
                <a:gd name="T15" fmla="*/ 78 h 227"/>
                <a:gd name="T16" fmla="*/ 24 w 66"/>
                <a:gd name="T17" fmla="*/ 90 h 227"/>
                <a:gd name="T18" fmla="*/ 0 w 66"/>
                <a:gd name="T19" fmla="*/ 96 h 227"/>
                <a:gd name="T20" fmla="*/ 0 w 66"/>
                <a:gd name="T21" fmla="*/ 102 h 227"/>
                <a:gd name="T22" fmla="*/ 6 w 66"/>
                <a:gd name="T23" fmla="*/ 102 h 227"/>
                <a:gd name="T24" fmla="*/ 12 w 66"/>
                <a:gd name="T25" fmla="*/ 102 h 227"/>
                <a:gd name="T26" fmla="*/ 18 w 66"/>
                <a:gd name="T27" fmla="*/ 102 h 227"/>
                <a:gd name="T28" fmla="*/ 24 w 66"/>
                <a:gd name="T29" fmla="*/ 108 h 227"/>
                <a:gd name="T30" fmla="*/ 24 w 66"/>
                <a:gd name="T31" fmla="*/ 120 h 227"/>
                <a:gd name="T32" fmla="*/ 24 w 66"/>
                <a:gd name="T33" fmla="*/ 197 h 227"/>
                <a:gd name="T34" fmla="*/ 24 w 66"/>
                <a:gd name="T35" fmla="*/ 209 h 227"/>
                <a:gd name="T36" fmla="*/ 18 w 66"/>
                <a:gd name="T37" fmla="*/ 221 h 227"/>
                <a:gd name="T38" fmla="*/ 0 w 66"/>
                <a:gd name="T39" fmla="*/ 227 h 227"/>
                <a:gd name="T40" fmla="*/ 0 w 66"/>
                <a:gd name="T41" fmla="*/ 227 h 227"/>
                <a:gd name="T42" fmla="*/ 18 w 66"/>
                <a:gd name="T43" fmla="*/ 18 h 227"/>
                <a:gd name="T44" fmla="*/ 18 w 66"/>
                <a:gd name="T45" fmla="*/ 30 h 227"/>
                <a:gd name="T46" fmla="*/ 30 w 66"/>
                <a:gd name="T47" fmla="*/ 36 h 227"/>
                <a:gd name="T48" fmla="*/ 42 w 66"/>
                <a:gd name="T49" fmla="*/ 30 h 227"/>
                <a:gd name="T50" fmla="*/ 48 w 66"/>
                <a:gd name="T51" fmla="*/ 18 h 227"/>
                <a:gd name="T52" fmla="*/ 42 w 66"/>
                <a:gd name="T53" fmla="*/ 6 h 227"/>
                <a:gd name="T54" fmla="*/ 30 w 66"/>
                <a:gd name="T55" fmla="*/ 0 h 227"/>
                <a:gd name="T56" fmla="*/ 18 w 66"/>
                <a:gd name="T57" fmla="*/ 6 h 227"/>
                <a:gd name="T58" fmla="*/ 18 w 66"/>
                <a:gd name="T59" fmla="*/ 18 h 227"/>
                <a:gd name="T60" fmla="*/ 18 w 66"/>
                <a:gd name="T61" fmla="*/ 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" h="227">
                  <a:moveTo>
                    <a:pt x="0" y="227"/>
                  </a:moveTo>
                  <a:lnTo>
                    <a:pt x="66" y="227"/>
                  </a:lnTo>
                  <a:lnTo>
                    <a:pt x="66" y="227"/>
                  </a:lnTo>
                  <a:lnTo>
                    <a:pt x="54" y="221"/>
                  </a:lnTo>
                  <a:lnTo>
                    <a:pt x="48" y="215"/>
                  </a:lnTo>
                  <a:lnTo>
                    <a:pt x="48" y="197"/>
                  </a:lnTo>
                  <a:lnTo>
                    <a:pt x="48" y="78"/>
                  </a:lnTo>
                  <a:lnTo>
                    <a:pt x="42" y="78"/>
                  </a:lnTo>
                  <a:lnTo>
                    <a:pt x="24" y="9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12" y="102"/>
                  </a:lnTo>
                  <a:lnTo>
                    <a:pt x="18" y="102"/>
                  </a:lnTo>
                  <a:lnTo>
                    <a:pt x="24" y="108"/>
                  </a:lnTo>
                  <a:lnTo>
                    <a:pt x="24" y="120"/>
                  </a:lnTo>
                  <a:lnTo>
                    <a:pt x="24" y="197"/>
                  </a:lnTo>
                  <a:lnTo>
                    <a:pt x="24" y="209"/>
                  </a:lnTo>
                  <a:lnTo>
                    <a:pt x="18" y="221"/>
                  </a:lnTo>
                  <a:lnTo>
                    <a:pt x="0" y="227"/>
                  </a:lnTo>
                  <a:lnTo>
                    <a:pt x="0" y="227"/>
                  </a:lnTo>
                  <a:close/>
                  <a:moveTo>
                    <a:pt x="18" y="18"/>
                  </a:moveTo>
                  <a:lnTo>
                    <a:pt x="18" y="30"/>
                  </a:lnTo>
                  <a:lnTo>
                    <a:pt x="30" y="36"/>
                  </a:lnTo>
                  <a:lnTo>
                    <a:pt x="42" y="30"/>
                  </a:lnTo>
                  <a:lnTo>
                    <a:pt x="48" y="18"/>
                  </a:lnTo>
                  <a:lnTo>
                    <a:pt x="42" y="6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8" name="Freeform 38"/>
            <p:cNvSpPr>
              <a:spLocks/>
            </p:cNvSpPr>
            <p:nvPr/>
          </p:nvSpPr>
          <p:spPr bwMode="auto">
            <a:xfrm>
              <a:off x="509" y="2282"/>
              <a:ext cx="89" cy="149"/>
            </a:xfrm>
            <a:custGeom>
              <a:avLst/>
              <a:gdLst>
                <a:gd name="T0" fmla="*/ 18 w 89"/>
                <a:gd name="T1" fmla="*/ 125 h 149"/>
                <a:gd name="T2" fmla="*/ 18 w 89"/>
                <a:gd name="T3" fmla="*/ 137 h 149"/>
                <a:gd name="T4" fmla="*/ 12 w 89"/>
                <a:gd name="T5" fmla="*/ 143 h 149"/>
                <a:gd name="T6" fmla="*/ 0 w 89"/>
                <a:gd name="T7" fmla="*/ 149 h 149"/>
                <a:gd name="T8" fmla="*/ 0 w 89"/>
                <a:gd name="T9" fmla="*/ 149 h 149"/>
                <a:gd name="T10" fmla="*/ 65 w 89"/>
                <a:gd name="T11" fmla="*/ 149 h 149"/>
                <a:gd name="T12" fmla="*/ 65 w 89"/>
                <a:gd name="T13" fmla="*/ 149 h 149"/>
                <a:gd name="T14" fmla="*/ 48 w 89"/>
                <a:gd name="T15" fmla="*/ 143 h 149"/>
                <a:gd name="T16" fmla="*/ 42 w 89"/>
                <a:gd name="T17" fmla="*/ 131 h 149"/>
                <a:gd name="T18" fmla="*/ 42 w 89"/>
                <a:gd name="T19" fmla="*/ 119 h 149"/>
                <a:gd name="T20" fmla="*/ 42 w 89"/>
                <a:gd name="T21" fmla="*/ 48 h 149"/>
                <a:gd name="T22" fmla="*/ 48 w 89"/>
                <a:gd name="T23" fmla="*/ 30 h 149"/>
                <a:gd name="T24" fmla="*/ 53 w 89"/>
                <a:gd name="T25" fmla="*/ 24 h 149"/>
                <a:gd name="T26" fmla="*/ 59 w 89"/>
                <a:gd name="T27" fmla="*/ 18 h 149"/>
                <a:gd name="T28" fmla="*/ 71 w 89"/>
                <a:gd name="T29" fmla="*/ 24 h 149"/>
                <a:gd name="T30" fmla="*/ 83 w 89"/>
                <a:gd name="T31" fmla="*/ 30 h 149"/>
                <a:gd name="T32" fmla="*/ 89 w 89"/>
                <a:gd name="T33" fmla="*/ 24 h 149"/>
                <a:gd name="T34" fmla="*/ 89 w 89"/>
                <a:gd name="T35" fmla="*/ 18 h 149"/>
                <a:gd name="T36" fmla="*/ 89 w 89"/>
                <a:gd name="T37" fmla="*/ 6 h 149"/>
                <a:gd name="T38" fmla="*/ 77 w 89"/>
                <a:gd name="T39" fmla="*/ 0 h 149"/>
                <a:gd name="T40" fmla="*/ 59 w 89"/>
                <a:gd name="T41" fmla="*/ 6 h 149"/>
                <a:gd name="T42" fmla="*/ 53 w 89"/>
                <a:gd name="T43" fmla="*/ 18 h 149"/>
                <a:gd name="T44" fmla="*/ 42 w 89"/>
                <a:gd name="T45" fmla="*/ 30 h 149"/>
                <a:gd name="T46" fmla="*/ 42 w 89"/>
                <a:gd name="T47" fmla="*/ 30 h 149"/>
                <a:gd name="T48" fmla="*/ 42 w 89"/>
                <a:gd name="T49" fmla="*/ 0 h 149"/>
                <a:gd name="T50" fmla="*/ 42 w 89"/>
                <a:gd name="T51" fmla="*/ 0 h 149"/>
                <a:gd name="T52" fmla="*/ 18 w 89"/>
                <a:gd name="T53" fmla="*/ 12 h 149"/>
                <a:gd name="T54" fmla="*/ 0 w 89"/>
                <a:gd name="T55" fmla="*/ 18 h 149"/>
                <a:gd name="T56" fmla="*/ 0 w 89"/>
                <a:gd name="T57" fmla="*/ 24 h 149"/>
                <a:gd name="T58" fmla="*/ 6 w 89"/>
                <a:gd name="T59" fmla="*/ 24 h 149"/>
                <a:gd name="T60" fmla="*/ 6 w 89"/>
                <a:gd name="T61" fmla="*/ 24 h 149"/>
                <a:gd name="T62" fmla="*/ 12 w 89"/>
                <a:gd name="T63" fmla="*/ 24 h 149"/>
                <a:gd name="T64" fmla="*/ 18 w 89"/>
                <a:gd name="T65" fmla="*/ 30 h 149"/>
                <a:gd name="T66" fmla="*/ 18 w 89"/>
                <a:gd name="T67" fmla="*/ 42 h 149"/>
                <a:gd name="T68" fmla="*/ 18 w 89"/>
                <a:gd name="T69" fmla="*/ 12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9" h="149">
                  <a:moveTo>
                    <a:pt x="18" y="125"/>
                  </a:moveTo>
                  <a:lnTo>
                    <a:pt x="18" y="137"/>
                  </a:lnTo>
                  <a:lnTo>
                    <a:pt x="12" y="143"/>
                  </a:lnTo>
                  <a:lnTo>
                    <a:pt x="0" y="149"/>
                  </a:lnTo>
                  <a:lnTo>
                    <a:pt x="0" y="149"/>
                  </a:lnTo>
                  <a:lnTo>
                    <a:pt x="65" y="149"/>
                  </a:lnTo>
                  <a:lnTo>
                    <a:pt x="65" y="149"/>
                  </a:lnTo>
                  <a:lnTo>
                    <a:pt x="48" y="143"/>
                  </a:lnTo>
                  <a:lnTo>
                    <a:pt x="42" y="131"/>
                  </a:lnTo>
                  <a:lnTo>
                    <a:pt x="42" y="119"/>
                  </a:lnTo>
                  <a:lnTo>
                    <a:pt x="42" y="48"/>
                  </a:lnTo>
                  <a:lnTo>
                    <a:pt x="48" y="30"/>
                  </a:lnTo>
                  <a:lnTo>
                    <a:pt x="53" y="24"/>
                  </a:lnTo>
                  <a:lnTo>
                    <a:pt x="59" y="18"/>
                  </a:lnTo>
                  <a:lnTo>
                    <a:pt x="71" y="24"/>
                  </a:lnTo>
                  <a:lnTo>
                    <a:pt x="83" y="30"/>
                  </a:lnTo>
                  <a:lnTo>
                    <a:pt x="89" y="24"/>
                  </a:lnTo>
                  <a:lnTo>
                    <a:pt x="89" y="18"/>
                  </a:lnTo>
                  <a:lnTo>
                    <a:pt x="89" y="6"/>
                  </a:lnTo>
                  <a:lnTo>
                    <a:pt x="77" y="0"/>
                  </a:lnTo>
                  <a:lnTo>
                    <a:pt x="59" y="6"/>
                  </a:lnTo>
                  <a:lnTo>
                    <a:pt x="53" y="18"/>
                  </a:lnTo>
                  <a:lnTo>
                    <a:pt x="42" y="30"/>
                  </a:lnTo>
                  <a:lnTo>
                    <a:pt x="42" y="3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18" y="12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2" y="24"/>
                  </a:lnTo>
                  <a:lnTo>
                    <a:pt x="18" y="30"/>
                  </a:lnTo>
                  <a:lnTo>
                    <a:pt x="18" y="42"/>
                  </a:lnTo>
                  <a:lnTo>
                    <a:pt x="18" y="1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59" name="Freeform 39"/>
            <p:cNvSpPr>
              <a:spLocks/>
            </p:cNvSpPr>
            <p:nvPr/>
          </p:nvSpPr>
          <p:spPr bwMode="auto">
            <a:xfrm>
              <a:off x="610" y="2282"/>
              <a:ext cx="108" cy="155"/>
            </a:xfrm>
            <a:custGeom>
              <a:avLst/>
              <a:gdLst>
                <a:gd name="T0" fmla="*/ 108 w 108"/>
                <a:gd name="T1" fmla="*/ 101 h 155"/>
                <a:gd name="T2" fmla="*/ 90 w 108"/>
                <a:gd name="T3" fmla="*/ 125 h 155"/>
                <a:gd name="T4" fmla="*/ 66 w 108"/>
                <a:gd name="T5" fmla="*/ 131 h 155"/>
                <a:gd name="T6" fmla="*/ 48 w 108"/>
                <a:gd name="T7" fmla="*/ 125 h 155"/>
                <a:gd name="T8" fmla="*/ 36 w 108"/>
                <a:gd name="T9" fmla="*/ 113 h 155"/>
                <a:gd name="T10" fmla="*/ 24 w 108"/>
                <a:gd name="T11" fmla="*/ 95 h 155"/>
                <a:gd name="T12" fmla="*/ 18 w 108"/>
                <a:gd name="T13" fmla="*/ 66 h 155"/>
                <a:gd name="T14" fmla="*/ 24 w 108"/>
                <a:gd name="T15" fmla="*/ 36 h 155"/>
                <a:gd name="T16" fmla="*/ 36 w 108"/>
                <a:gd name="T17" fmla="*/ 18 h 155"/>
                <a:gd name="T18" fmla="*/ 48 w 108"/>
                <a:gd name="T19" fmla="*/ 6 h 155"/>
                <a:gd name="T20" fmla="*/ 54 w 108"/>
                <a:gd name="T21" fmla="*/ 6 h 155"/>
                <a:gd name="T22" fmla="*/ 66 w 108"/>
                <a:gd name="T23" fmla="*/ 6 h 155"/>
                <a:gd name="T24" fmla="*/ 72 w 108"/>
                <a:gd name="T25" fmla="*/ 12 h 155"/>
                <a:gd name="T26" fmla="*/ 78 w 108"/>
                <a:gd name="T27" fmla="*/ 24 h 155"/>
                <a:gd name="T28" fmla="*/ 78 w 108"/>
                <a:gd name="T29" fmla="*/ 30 h 155"/>
                <a:gd name="T30" fmla="*/ 84 w 108"/>
                <a:gd name="T31" fmla="*/ 42 h 155"/>
                <a:gd name="T32" fmla="*/ 90 w 108"/>
                <a:gd name="T33" fmla="*/ 48 h 155"/>
                <a:gd name="T34" fmla="*/ 102 w 108"/>
                <a:gd name="T35" fmla="*/ 42 h 155"/>
                <a:gd name="T36" fmla="*/ 108 w 108"/>
                <a:gd name="T37" fmla="*/ 30 h 155"/>
                <a:gd name="T38" fmla="*/ 102 w 108"/>
                <a:gd name="T39" fmla="*/ 24 h 155"/>
                <a:gd name="T40" fmla="*/ 90 w 108"/>
                <a:gd name="T41" fmla="*/ 12 h 155"/>
                <a:gd name="T42" fmla="*/ 78 w 108"/>
                <a:gd name="T43" fmla="*/ 6 h 155"/>
                <a:gd name="T44" fmla="*/ 60 w 108"/>
                <a:gd name="T45" fmla="*/ 0 h 155"/>
                <a:gd name="T46" fmla="*/ 36 w 108"/>
                <a:gd name="T47" fmla="*/ 6 h 155"/>
                <a:gd name="T48" fmla="*/ 18 w 108"/>
                <a:gd name="T49" fmla="*/ 18 h 155"/>
                <a:gd name="T50" fmla="*/ 6 w 108"/>
                <a:gd name="T51" fmla="*/ 48 h 155"/>
                <a:gd name="T52" fmla="*/ 0 w 108"/>
                <a:gd name="T53" fmla="*/ 84 h 155"/>
                <a:gd name="T54" fmla="*/ 6 w 108"/>
                <a:gd name="T55" fmla="*/ 113 h 155"/>
                <a:gd name="T56" fmla="*/ 18 w 108"/>
                <a:gd name="T57" fmla="*/ 137 h 155"/>
                <a:gd name="T58" fmla="*/ 36 w 108"/>
                <a:gd name="T59" fmla="*/ 149 h 155"/>
                <a:gd name="T60" fmla="*/ 54 w 108"/>
                <a:gd name="T61" fmla="*/ 155 h 155"/>
                <a:gd name="T62" fmla="*/ 66 w 108"/>
                <a:gd name="T63" fmla="*/ 155 h 155"/>
                <a:gd name="T64" fmla="*/ 84 w 108"/>
                <a:gd name="T65" fmla="*/ 143 h 155"/>
                <a:gd name="T66" fmla="*/ 96 w 108"/>
                <a:gd name="T67" fmla="*/ 125 h 155"/>
                <a:gd name="T68" fmla="*/ 108 w 108"/>
                <a:gd name="T69" fmla="*/ 101 h 155"/>
                <a:gd name="T70" fmla="*/ 108 w 108"/>
                <a:gd name="T71" fmla="*/ 10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8" h="155">
                  <a:moveTo>
                    <a:pt x="108" y="101"/>
                  </a:moveTo>
                  <a:lnTo>
                    <a:pt x="90" y="125"/>
                  </a:lnTo>
                  <a:lnTo>
                    <a:pt x="66" y="131"/>
                  </a:lnTo>
                  <a:lnTo>
                    <a:pt x="48" y="125"/>
                  </a:lnTo>
                  <a:lnTo>
                    <a:pt x="36" y="113"/>
                  </a:lnTo>
                  <a:lnTo>
                    <a:pt x="24" y="95"/>
                  </a:lnTo>
                  <a:lnTo>
                    <a:pt x="18" y="66"/>
                  </a:lnTo>
                  <a:lnTo>
                    <a:pt x="24" y="36"/>
                  </a:lnTo>
                  <a:lnTo>
                    <a:pt x="36" y="18"/>
                  </a:lnTo>
                  <a:lnTo>
                    <a:pt x="48" y="6"/>
                  </a:lnTo>
                  <a:lnTo>
                    <a:pt x="54" y="6"/>
                  </a:lnTo>
                  <a:lnTo>
                    <a:pt x="66" y="6"/>
                  </a:lnTo>
                  <a:lnTo>
                    <a:pt x="72" y="12"/>
                  </a:lnTo>
                  <a:lnTo>
                    <a:pt x="78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102" y="42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0" y="12"/>
                  </a:lnTo>
                  <a:lnTo>
                    <a:pt x="78" y="6"/>
                  </a:lnTo>
                  <a:lnTo>
                    <a:pt x="60" y="0"/>
                  </a:lnTo>
                  <a:lnTo>
                    <a:pt x="36" y="6"/>
                  </a:lnTo>
                  <a:lnTo>
                    <a:pt x="18" y="18"/>
                  </a:lnTo>
                  <a:lnTo>
                    <a:pt x="6" y="48"/>
                  </a:lnTo>
                  <a:lnTo>
                    <a:pt x="0" y="84"/>
                  </a:lnTo>
                  <a:lnTo>
                    <a:pt x="6" y="113"/>
                  </a:lnTo>
                  <a:lnTo>
                    <a:pt x="18" y="137"/>
                  </a:lnTo>
                  <a:lnTo>
                    <a:pt x="36" y="149"/>
                  </a:lnTo>
                  <a:lnTo>
                    <a:pt x="54" y="155"/>
                  </a:lnTo>
                  <a:lnTo>
                    <a:pt x="66" y="155"/>
                  </a:lnTo>
                  <a:lnTo>
                    <a:pt x="84" y="143"/>
                  </a:lnTo>
                  <a:lnTo>
                    <a:pt x="96" y="125"/>
                  </a:lnTo>
                  <a:lnTo>
                    <a:pt x="108" y="101"/>
                  </a:lnTo>
                  <a:lnTo>
                    <a:pt x="108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0" name="Freeform 40"/>
            <p:cNvSpPr>
              <a:spLocks/>
            </p:cNvSpPr>
            <p:nvPr/>
          </p:nvSpPr>
          <p:spPr bwMode="auto">
            <a:xfrm>
              <a:off x="730" y="2282"/>
              <a:ext cx="138" cy="155"/>
            </a:xfrm>
            <a:custGeom>
              <a:avLst/>
              <a:gdLst>
                <a:gd name="T0" fmla="*/ 138 w 138"/>
                <a:gd name="T1" fmla="*/ 137 h 155"/>
                <a:gd name="T2" fmla="*/ 126 w 138"/>
                <a:gd name="T3" fmla="*/ 137 h 155"/>
                <a:gd name="T4" fmla="*/ 120 w 138"/>
                <a:gd name="T5" fmla="*/ 131 h 155"/>
                <a:gd name="T6" fmla="*/ 120 w 138"/>
                <a:gd name="T7" fmla="*/ 113 h 155"/>
                <a:gd name="T8" fmla="*/ 120 w 138"/>
                <a:gd name="T9" fmla="*/ 0 h 155"/>
                <a:gd name="T10" fmla="*/ 72 w 138"/>
                <a:gd name="T11" fmla="*/ 0 h 155"/>
                <a:gd name="T12" fmla="*/ 72 w 138"/>
                <a:gd name="T13" fmla="*/ 6 h 155"/>
                <a:gd name="T14" fmla="*/ 84 w 138"/>
                <a:gd name="T15" fmla="*/ 6 h 155"/>
                <a:gd name="T16" fmla="*/ 96 w 138"/>
                <a:gd name="T17" fmla="*/ 12 h 155"/>
                <a:gd name="T18" fmla="*/ 96 w 138"/>
                <a:gd name="T19" fmla="*/ 30 h 155"/>
                <a:gd name="T20" fmla="*/ 96 w 138"/>
                <a:gd name="T21" fmla="*/ 107 h 155"/>
                <a:gd name="T22" fmla="*/ 96 w 138"/>
                <a:gd name="T23" fmla="*/ 119 h 155"/>
                <a:gd name="T24" fmla="*/ 90 w 138"/>
                <a:gd name="T25" fmla="*/ 125 h 155"/>
                <a:gd name="T26" fmla="*/ 78 w 138"/>
                <a:gd name="T27" fmla="*/ 131 h 155"/>
                <a:gd name="T28" fmla="*/ 66 w 138"/>
                <a:gd name="T29" fmla="*/ 137 h 155"/>
                <a:gd name="T30" fmla="*/ 54 w 138"/>
                <a:gd name="T31" fmla="*/ 131 h 155"/>
                <a:gd name="T32" fmla="*/ 48 w 138"/>
                <a:gd name="T33" fmla="*/ 125 h 155"/>
                <a:gd name="T34" fmla="*/ 42 w 138"/>
                <a:gd name="T35" fmla="*/ 119 h 155"/>
                <a:gd name="T36" fmla="*/ 42 w 138"/>
                <a:gd name="T37" fmla="*/ 113 h 155"/>
                <a:gd name="T38" fmla="*/ 42 w 138"/>
                <a:gd name="T39" fmla="*/ 0 h 155"/>
                <a:gd name="T40" fmla="*/ 0 w 138"/>
                <a:gd name="T41" fmla="*/ 0 h 155"/>
                <a:gd name="T42" fmla="*/ 0 w 138"/>
                <a:gd name="T43" fmla="*/ 6 h 155"/>
                <a:gd name="T44" fmla="*/ 12 w 138"/>
                <a:gd name="T45" fmla="*/ 12 h 155"/>
                <a:gd name="T46" fmla="*/ 18 w 138"/>
                <a:gd name="T47" fmla="*/ 18 h 155"/>
                <a:gd name="T48" fmla="*/ 18 w 138"/>
                <a:gd name="T49" fmla="*/ 30 h 155"/>
                <a:gd name="T50" fmla="*/ 18 w 138"/>
                <a:gd name="T51" fmla="*/ 113 h 155"/>
                <a:gd name="T52" fmla="*/ 24 w 138"/>
                <a:gd name="T53" fmla="*/ 137 h 155"/>
                <a:gd name="T54" fmla="*/ 30 w 138"/>
                <a:gd name="T55" fmla="*/ 149 h 155"/>
                <a:gd name="T56" fmla="*/ 42 w 138"/>
                <a:gd name="T57" fmla="*/ 155 h 155"/>
                <a:gd name="T58" fmla="*/ 54 w 138"/>
                <a:gd name="T59" fmla="*/ 155 h 155"/>
                <a:gd name="T60" fmla="*/ 66 w 138"/>
                <a:gd name="T61" fmla="*/ 155 h 155"/>
                <a:gd name="T62" fmla="*/ 84 w 138"/>
                <a:gd name="T63" fmla="*/ 143 h 155"/>
                <a:gd name="T64" fmla="*/ 96 w 138"/>
                <a:gd name="T65" fmla="*/ 125 h 155"/>
                <a:gd name="T66" fmla="*/ 96 w 138"/>
                <a:gd name="T67" fmla="*/ 155 h 155"/>
                <a:gd name="T68" fmla="*/ 96 w 138"/>
                <a:gd name="T69" fmla="*/ 155 h 155"/>
                <a:gd name="T70" fmla="*/ 114 w 138"/>
                <a:gd name="T71" fmla="*/ 149 h 155"/>
                <a:gd name="T72" fmla="*/ 138 w 138"/>
                <a:gd name="T73" fmla="*/ 137 h 155"/>
                <a:gd name="T74" fmla="*/ 138 w 138"/>
                <a:gd name="T75" fmla="*/ 137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8" h="155">
                  <a:moveTo>
                    <a:pt x="138" y="137"/>
                  </a:moveTo>
                  <a:lnTo>
                    <a:pt x="126" y="137"/>
                  </a:lnTo>
                  <a:lnTo>
                    <a:pt x="120" y="131"/>
                  </a:lnTo>
                  <a:lnTo>
                    <a:pt x="120" y="113"/>
                  </a:lnTo>
                  <a:lnTo>
                    <a:pt x="120" y="0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84" y="6"/>
                  </a:lnTo>
                  <a:lnTo>
                    <a:pt x="96" y="12"/>
                  </a:lnTo>
                  <a:lnTo>
                    <a:pt x="96" y="30"/>
                  </a:lnTo>
                  <a:lnTo>
                    <a:pt x="96" y="107"/>
                  </a:lnTo>
                  <a:lnTo>
                    <a:pt x="96" y="119"/>
                  </a:lnTo>
                  <a:lnTo>
                    <a:pt x="90" y="125"/>
                  </a:lnTo>
                  <a:lnTo>
                    <a:pt x="78" y="131"/>
                  </a:lnTo>
                  <a:lnTo>
                    <a:pt x="66" y="137"/>
                  </a:lnTo>
                  <a:lnTo>
                    <a:pt x="54" y="131"/>
                  </a:lnTo>
                  <a:lnTo>
                    <a:pt x="48" y="125"/>
                  </a:lnTo>
                  <a:lnTo>
                    <a:pt x="42" y="119"/>
                  </a:lnTo>
                  <a:lnTo>
                    <a:pt x="42" y="113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2" y="12"/>
                  </a:lnTo>
                  <a:lnTo>
                    <a:pt x="18" y="18"/>
                  </a:lnTo>
                  <a:lnTo>
                    <a:pt x="18" y="30"/>
                  </a:lnTo>
                  <a:lnTo>
                    <a:pt x="18" y="113"/>
                  </a:lnTo>
                  <a:lnTo>
                    <a:pt x="24" y="137"/>
                  </a:lnTo>
                  <a:lnTo>
                    <a:pt x="30" y="149"/>
                  </a:lnTo>
                  <a:lnTo>
                    <a:pt x="42" y="155"/>
                  </a:lnTo>
                  <a:lnTo>
                    <a:pt x="54" y="155"/>
                  </a:lnTo>
                  <a:lnTo>
                    <a:pt x="66" y="155"/>
                  </a:lnTo>
                  <a:lnTo>
                    <a:pt x="84" y="143"/>
                  </a:lnTo>
                  <a:lnTo>
                    <a:pt x="96" y="125"/>
                  </a:lnTo>
                  <a:lnTo>
                    <a:pt x="96" y="155"/>
                  </a:lnTo>
                  <a:lnTo>
                    <a:pt x="96" y="155"/>
                  </a:lnTo>
                  <a:lnTo>
                    <a:pt x="114" y="149"/>
                  </a:lnTo>
                  <a:lnTo>
                    <a:pt x="138" y="137"/>
                  </a:lnTo>
                  <a:lnTo>
                    <a:pt x="138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1" name="Freeform 41"/>
            <p:cNvSpPr>
              <a:spLocks noEditPoints="1"/>
            </p:cNvSpPr>
            <p:nvPr/>
          </p:nvSpPr>
          <p:spPr bwMode="auto">
            <a:xfrm>
              <a:off x="879" y="2204"/>
              <a:ext cx="66" cy="227"/>
            </a:xfrm>
            <a:custGeom>
              <a:avLst/>
              <a:gdLst>
                <a:gd name="T0" fmla="*/ 0 w 66"/>
                <a:gd name="T1" fmla="*/ 227 h 227"/>
                <a:gd name="T2" fmla="*/ 66 w 66"/>
                <a:gd name="T3" fmla="*/ 227 h 227"/>
                <a:gd name="T4" fmla="*/ 66 w 66"/>
                <a:gd name="T5" fmla="*/ 227 h 227"/>
                <a:gd name="T6" fmla="*/ 48 w 66"/>
                <a:gd name="T7" fmla="*/ 215 h 227"/>
                <a:gd name="T8" fmla="*/ 42 w 66"/>
                <a:gd name="T9" fmla="*/ 197 h 227"/>
                <a:gd name="T10" fmla="*/ 42 w 66"/>
                <a:gd name="T11" fmla="*/ 78 h 227"/>
                <a:gd name="T12" fmla="*/ 42 w 66"/>
                <a:gd name="T13" fmla="*/ 78 h 227"/>
                <a:gd name="T14" fmla="*/ 24 w 66"/>
                <a:gd name="T15" fmla="*/ 90 h 227"/>
                <a:gd name="T16" fmla="*/ 0 w 66"/>
                <a:gd name="T17" fmla="*/ 96 h 227"/>
                <a:gd name="T18" fmla="*/ 0 w 66"/>
                <a:gd name="T19" fmla="*/ 102 h 227"/>
                <a:gd name="T20" fmla="*/ 6 w 66"/>
                <a:gd name="T21" fmla="*/ 102 h 227"/>
                <a:gd name="T22" fmla="*/ 12 w 66"/>
                <a:gd name="T23" fmla="*/ 102 h 227"/>
                <a:gd name="T24" fmla="*/ 18 w 66"/>
                <a:gd name="T25" fmla="*/ 102 h 227"/>
                <a:gd name="T26" fmla="*/ 18 w 66"/>
                <a:gd name="T27" fmla="*/ 108 h 227"/>
                <a:gd name="T28" fmla="*/ 18 w 66"/>
                <a:gd name="T29" fmla="*/ 120 h 227"/>
                <a:gd name="T30" fmla="*/ 18 w 66"/>
                <a:gd name="T31" fmla="*/ 197 h 227"/>
                <a:gd name="T32" fmla="*/ 18 w 66"/>
                <a:gd name="T33" fmla="*/ 209 h 227"/>
                <a:gd name="T34" fmla="*/ 18 w 66"/>
                <a:gd name="T35" fmla="*/ 221 h 227"/>
                <a:gd name="T36" fmla="*/ 12 w 66"/>
                <a:gd name="T37" fmla="*/ 221 h 227"/>
                <a:gd name="T38" fmla="*/ 0 w 66"/>
                <a:gd name="T39" fmla="*/ 227 h 227"/>
                <a:gd name="T40" fmla="*/ 0 w 66"/>
                <a:gd name="T41" fmla="*/ 227 h 227"/>
                <a:gd name="T42" fmla="*/ 18 w 66"/>
                <a:gd name="T43" fmla="*/ 18 h 227"/>
                <a:gd name="T44" fmla="*/ 18 w 66"/>
                <a:gd name="T45" fmla="*/ 30 h 227"/>
                <a:gd name="T46" fmla="*/ 30 w 66"/>
                <a:gd name="T47" fmla="*/ 36 h 227"/>
                <a:gd name="T48" fmla="*/ 36 w 66"/>
                <a:gd name="T49" fmla="*/ 30 h 227"/>
                <a:gd name="T50" fmla="*/ 42 w 66"/>
                <a:gd name="T51" fmla="*/ 18 h 227"/>
                <a:gd name="T52" fmla="*/ 36 w 66"/>
                <a:gd name="T53" fmla="*/ 6 h 227"/>
                <a:gd name="T54" fmla="*/ 30 w 66"/>
                <a:gd name="T55" fmla="*/ 0 h 227"/>
                <a:gd name="T56" fmla="*/ 18 w 66"/>
                <a:gd name="T57" fmla="*/ 6 h 227"/>
                <a:gd name="T58" fmla="*/ 18 w 66"/>
                <a:gd name="T59" fmla="*/ 18 h 227"/>
                <a:gd name="T60" fmla="*/ 18 w 66"/>
                <a:gd name="T61" fmla="*/ 18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" h="227">
                  <a:moveTo>
                    <a:pt x="0" y="227"/>
                  </a:moveTo>
                  <a:lnTo>
                    <a:pt x="66" y="227"/>
                  </a:lnTo>
                  <a:lnTo>
                    <a:pt x="66" y="227"/>
                  </a:lnTo>
                  <a:lnTo>
                    <a:pt x="48" y="215"/>
                  </a:lnTo>
                  <a:lnTo>
                    <a:pt x="42" y="197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24" y="90"/>
                  </a:lnTo>
                  <a:lnTo>
                    <a:pt x="0" y="96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12" y="102"/>
                  </a:lnTo>
                  <a:lnTo>
                    <a:pt x="18" y="102"/>
                  </a:lnTo>
                  <a:lnTo>
                    <a:pt x="18" y="108"/>
                  </a:lnTo>
                  <a:lnTo>
                    <a:pt x="18" y="120"/>
                  </a:lnTo>
                  <a:lnTo>
                    <a:pt x="18" y="197"/>
                  </a:lnTo>
                  <a:lnTo>
                    <a:pt x="18" y="209"/>
                  </a:lnTo>
                  <a:lnTo>
                    <a:pt x="18" y="221"/>
                  </a:lnTo>
                  <a:lnTo>
                    <a:pt x="12" y="221"/>
                  </a:lnTo>
                  <a:lnTo>
                    <a:pt x="0" y="227"/>
                  </a:lnTo>
                  <a:lnTo>
                    <a:pt x="0" y="227"/>
                  </a:lnTo>
                  <a:close/>
                  <a:moveTo>
                    <a:pt x="18" y="18"/>
                  </a:moveTo>
                  <a:lnTo>
                    <a:pt x="18" y="30"/>
                  </a:lnTo>
                  <a:lnTo>
                    <a:pt x="30" y="36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36" y="6"/>
                  </a:lnTo>
                  <a:lnTo>
                    <a:pt x="30" y="0"/>
                  </a:lnTo>
                  <a:lnTo>
                    <a:pt x="18" y="6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2" name="Freeform 42"/>
            <p:cNvSpPr>
              <a:spLocks/>
            </p:cNvSpPr>
            <p:nvPr/>
          </p:nvSpPr>
          <p:spPr bwMode="auto">
            <a:xfrm>
              <a:off x="957" y="2240"/>
              <a:ext cx="78" cy="197"/>
            </a:xfrm>
            <a:custGeom>
              <a:avLst/>
              <a:gdLst>
                <a:gd name="T0" fmla="*/ 66 w 78"/>
                <a:gd name="T1" fmla="*/ 42 h 197"/>
                <a:gd name="T2" fmla="*/ 42 w 78"/>
                <a:gd name="T3" fmla="*/ 42 h 197"/>
                <a:gd name="T4" fmla="*/ 42 w 78"/>
                <a:gd name="T5" fmla="*/ 6 h 197"/>
                <a:gd name="T6" fmla="*/ 42 w 78"/>
                <a:gd name="T7" fmla="*/ 6 h 197"/>
                <a:gd name="T8" fmla="*/ 36 w 78"/>
                <a:gd name="T9" fmla="*/ 0 h 197"/>
                <a:gd name="T10" fmla="*/ 24 w 78"/>
                <a:gd name="T11" fmla="*/ 24 h 197"/>
                <a:gd name="T12" fmla="*/ 12 w 78"/>
                <a:gd name="T13" fmla="*/ 42 h 197"/>
                <a:gd name="T14" fmla="*/ 6 w 78"/>
                <a:gd name="T15" fmla="*/ 48 h 197"/>
                <a:gd name="T16" fmla="*/ 0 w 78"/>
                <a:gd name="T17" fmla="*/ 54 h 197"/>
                <a:gd name="T18" fmla="*/ 0 w 78"/>
                <a:gd name="T19" fmla="*/ 54 h 197"/>
                <a:gd name="T20" fmla="*/ 18 w 78"/>
                <a:gd name="T21" fmla="*/ 54 h 197"/>
                <a:gd name="T22" fmla="*/ 18 w 78"/>
                <a:gd name="T23" fmla="*/ 155 h 197"/>
                <a:gd name="T24" fmla="*/ 18 w 78"/>
                <a:gd name="T25" fmla="*/ 173 h 197"/>
                <a:gd name="T26" fmla="*/ 24 w 78"/>
                <a:gd name="T27" fmla="*/ 185 h 197"/>
                <a:gd name="T28" fmla="*/ 42 w 78"/>
                <a:gd name="T29" fmla="*/ 197 h 197"/>
                <a:gd name="T30" fmla="*/ 60 w 78"/>
                <a:gd name="T31" fmla="*/ 191 h 197"/>
                <a:gd name="T32" fmla="*/ 78 w 78"/>
                <a:gd name="T33" fmla="*/ 173 h 197"/>
                <a:gd name="T34" fmla="*/ 72 w 78"/>
                <a:gd name="T35" fmla="*/ 167 h 197"/>
                <a:gd name="T36" fmla="*/ 66 w 78"/>
                <a:gd name="T37" fmla="*/ 173 h 197"/>
                <a:gd name="T38" fmla="*/ 54 w 78"/>
                <a:gd name="T39" fmla="*/ 179 h 197"/>
                <a:gd name="T40" fmla="*/ 48 w 78"/>
                <a:gd name="T41" fmla="*/ 179 h 197"/>
                <a:gd name="T42" fmla="*/ 42 w 78"/>
                <a:gd name="T43" fmla="*/ 167 h 197"/>
                <a:gd name="T44" fmla="*/ 42 w 78"/>
                <a:gd name="T45" fmla="*/ 149 h 197"/>
                <a:gd name="T46" fmla="*/ 42 w 78"/>
                <a:gd name="T47" fmla="*/ 54 h 197"/>
                <a:gd name="T48" fmla="*/ 66 w 78"/>
                <a:gd name="T49" fmla="*/ 54 h 197"/>
                <a:gd name="T50" fmla="*/ 66 w 78"/>
                <a:gd name="T51" fmla="*/ 4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8" h="197">
                  <a:moveTo>
                    <a:pt x="66" y="42"/>
                  </a:moveTo>
                  <a:lnTo>
                    <a:pt x="42" y="42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24" y="24"/>
                  </a:lnTo>
                  <a:lnTo>
                    <a:pt x="12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8" y="54"/>
                  </a:lnTo>
                  <a:lnTo>
                    <a:pt x="18" y="155"/>
                  </a:lnTo>
                  <a:lnTo>
                    <a:pt x="18" y="173"/>
                  </a:lnTo>
                  <a:lnTo>
                    <a:pt x="24" y="185"/>
                  </a:lnTo>
                  <a:lnTo>
                    <a:pt x="42" y="197"/>
                  </a:lnTo>
                  <a:lnTo>
                    <a:pt x="60" y="191"/>
                  </a:lnTo>
                  <a:lnTo>
                    <a:pt x="78" y="173"/>
                  </a:lnTo>
                  <a:lnTo>
                    <a:pt x="72" y="167"/>
                  </a:lnTo>
                  <a:lnTo>
                    <a:pt x="66" y="173"/>
                  </a:lnTo>
                  <a:lnTo>
                    <a:pt x="54" y="179"/>
                  </a:lnTo>
                  <a:lnTo>
                    <a:pt x="48" y="179"/>
                  </a:lnTo>
                  <a:lnTo>
                    <a:pt x="42" y="167"/>
                  </a:lnTo>
                  <a:lnTo>
                    <a:pt x="42" y="149"/>
                  </a:lnTo>
                  <a:lnTo>
                    <a:pt x="42" y="54"/>
                  </a:lnTo>
                  <a:lnTo>
                    <a:pt x="66" y="54"/>
                  </a:lnTo>
                  <a:lnTo>
                    <a:pt x="66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3" name="Freeform 43"/>
            <p:cNvSpPr>
              <a:spLocks/>
            </p:cNvSpPr>
            <p:nvPr/>
          </p:nvSpPr>
          <p:spPr bwMode="auto">
            <a:xfrm>
              <a:off x="3625" y="1201"/>
              <a:ext cx="1608" cy="1"/>
            </a:xfrm>
            <a:custGeom>
              <a:avLst/>
              <a:gdLst>
                <a:gd name="T0" fmla="*/ 1608 w 1608"/>
                <a:gd name="T1" fmla="*/ 0 w 1608"/>
                <a:gd name="T2" fmla="*/ 1608 w 1608"/>
                <a:gd name="T3" fmla="*/ 1608 w 16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08">
                  <a:moveTo>
                    <a:pt x="1608" y="0"/>
                  </a:moveTo>
                  <a:lnTo>
                    <a:pt x="0" y="0"/>
                  </a:lnTo>
                  <a:lnTo>
                    <a:pt x="1608" y="0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4" name="Freeform 44"/>
            <p:cNvSpPr>
              <a:spLocks noEditPoints="1"/>
            </p:cNvSpPr>
            <p:nvPr/>
          </p:nvSpPr>
          <p:spPr bwMode="auto">
            <a:xfrm>
              <a:off x="3625" y="1201"/>
              <a:ext cx="1" cy="1947"/>
            </a:xfrm>
            <a:custGeom>
              <a:avLst/>
              <a:gdLst>
                <a:gd name="T0" fmla="*/ 0 h 1947"/>
                <a:gd name="T1" fmla="*/ 1947 h 1947"/>
                <a:gd name="T2" fmla="*/ 0 h 1947"/>
                <a:gd name="T3" fmla="*/ 0 h 1947"/>
                <a:gd name="T4" fmla="*/ 0 h 1947"/>
                <a:gd name="T5" fmla="*/ 0 h 1947"/>
                <a:gd name="T6" fmla="*/ 0 h 194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947">
                  <a:moveTo>
                    <a:pt x="0" y="0"/>
                  </a:moveTo>
                  <a:lnTo>
                    <a:pt x="0" y="194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5" name="Freeform 45"/>
            <p:cNvSpPr>
              <a:spLocks noEditPoints="1"/>
            </p:cNvSpPr>
            <p:nvPr/>
          </p:nvSpPr>
          <p:spPr bwMode="auto">
            <a:xfrm>
              <a:off x="3625" y="3148"/>
              <a:ext cx="1608" cy="1"/>
            </a:xfrm>
            <a:custGeom>
              <a:avLst/>
              <a:gdLst>
                <a:gd name="T0" fmla="*/ 0 w 1608"/>
                <a:gd name="T1" fmla="*/ 1608 w 1608"/>
                <a:gd name="T2" fmla="*/ 0 w 1608"/>
                <a:gd name="T3" fmla="*/ 0 w 1608"/>
                <a:gd name="T4" fmla="*/ 0 w 1608"/>
                <a:gd name="T5" fmla="*/ 0 w 1608"/>
                <a:gd name="T6" fmla="*/ 0 w 160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1608">
                  <a:moveTo>
                    <a:pt x="0" y="0"/>
                  </a:moveTo>
                  <a:lnTo>
                    <a:pt x="1608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6" name="Freeform 46"/>
            <p:cNvSpPr>
              <a:spLocks/>
            </p:cNvSpPr>
            <p:nvPr/>
          </p:nvSpPr>
          <p:spPr bwMode="auto">
            <a:xfrm>
              <a:off x="5233" y="1123"/>
              <a:ext cx="132" cy="156"/>
            </a:xfrm>
            <a:custGeom>
              <a:avLst/>
              <a:gdLst>
                <a:gd name="T0" fmla="*/ 66 w 132"/>
                <a:gd name="T1" fmla="*/ 156 h 156"/>
                <a:gd name="T2" fmla="*/ 90 w 132"/>
                <a:gd name="T3" fmla="*/ 150 h 156"/>
                <a:gd name="T4" fmla="*/ 114 w 132"/>
                <a:gd name="T5" fmla="*/ 132 h 156"/>
                <a:gd name="T6" fmla="*/ 126 w 132"/>
                <a:gd name="T7" fmla="*/ 108 h 156"/>
                <a:gd name="T8" fmla="*/ 132 w 132"/>
                <a:gd name="T9" fmla="*/ 78 h 156"/>
                <a:gd name="T10" fmla="*/ 126 w 132"/>
                <a:gd name="T11" fmla="*/ 48 h 156"/>
                <a:gd name="T12" fmla="*/ 114 w 132"/>
                <a:gd name="T13" fmla="*/ 24 h 156"/>
                <a:gd name="T14" fmla="*/ 90 w 132"/>
                <a:gd name="T15" fmla="*/ 6 h 156"/>
                <a:gd name="T16" fmla="*/ 66 w 132"/>
                <a:gd name="T17" fmla="*/ 0 h 156"/>
                <a:gd name="T18" fmla="*/ 42 w 132"/>
                <a:gd name="T19" fmla="*/ 6 h 156"/>
                <a:gd name="T20" fmla="*/ 18 w 132"/>
                <a:gd name="T21" fmla="*/ 24 h 156"/>
                <a:gd name="T22" fmla="*/ 6 w 132"/>
                <a:gd name="T23" fmla="*/ 48 h 156"/>
                <a:gd name="T24" fmla="*/ 0 w 132"/>
                <a:gd name="T25" fmla="*/ 78 h 156"/>
                <a:gd name="T26" fmla="*/ 6 w 132"/>
                <a:gd name="T27" fmla="*/ 108 h 156"/>
                <a:gd name="T28" fmla="*/ 18 w 132"/>
                <a:gd name="T29" fmla="*/ 132 h 156"/>
                <a:gd name="T30" fmla="*/ 42 w 132"/>
                <a:gd name="T31" fmla="*/ 150 h 156"/>
                <a:gd name="T32" fmla="*/ 66 w 132"/>
                <a:gd name="T33" fmla="*/ 156 h 156"/>
                <a:gd name="T34" fmla="*/ 66 w 132"/>
                <a:gd name="T35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56">
                  <a:moveTo>
                    <a:pt x="66" y="156"/>
                  </a:moveTo>
                  <a:lnTo>
                    <a:pt x="90" y="150"/>
                  </a:lnTo>
                  <a:lnTo>
                    <a:pt x="114" y="132"/>
                  </a:lnTo>
                  <a:lnTo>
                    <a:pt x="126" y="108"/>
                  </a:lnTo>
                  <a:lnTo>
                    <a:pt x="132" y="78"/>
                  </a:lnTo>
                  <a:lnTo>
                    <a:pt x="126" y="48"/>
                  </a:lnTo>
                  <a:lnTo>
                    <a:pt x="114" y="24"/>
                  </a:lnTo>
                  <a:lnTo>
                    <a:pt x="90" y="6"/>
                  </a:lnTo>
                  <a:lnTo>
                    <a:pt x="66" y="0"/>
                  </a:lnTo>
                  <a:lnTo>
                    <a:pt x="42" y="6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78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42" y="150"/>
                  </a:lnTo>
                  <a:lnTo>
                    <a:pt x="66" y="156"/>
                  </a:lnTo>
                  <a:lnTo>
                    <a:pt x="66" y="156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7" name="Freeform 47"/>
            <p:cNvSpPr>
              <a:spLocks/>
            </p:cNvSpPr>
            <p:nvPr/>
          </p:nvSpPr>
          <p:spPr bwMode="auto">
            <a:xfrm>
              <a:off x="5299" y="1201"/>
              <a:ext cx="66" cy="78"/>
            </a:xfrm>
            <a:custGeom>
              <a:avLst/>
              <a:gdLst>
                <a:gd name="T0" fmla="*/ 0 w 66"/>
                <a:gd name="T1" fmla="*/ 78 h 78"/>
                <a:gd name="T2" fmla="*/ 24 w 66"/>
                <a:gd name="T3" fmla="*/ 72 h 78"/>
                <a:gd name="T4" fmla="*/ 48 w 66"/>
                <a:gd name="T5" fmla="*/ 54 h 78"/>
                <a:gd name="T6" fmla="*/ 60 w 66"/>
                <a:gd name="T7" fmla="*/ 30 h 78"/>
                <a:gd name="T8" fmla="*/ 66 w 66"/>
                <a:gd name="T9" fmla="*/ 0 h 78"/>
                <a:gd name="T10" fmla="*/ 66 w 66"/>
                <a:gd name="T11" fmla="*/ 0 h 78"/>
                <a:gd name="T12" fmla="*/ 60 w 66"/>
                <a:gd name="T13" fmla="*/ 30 h 78"/>
                <a:gd name="T14" fmla="*/ 48 w 66"/>
                <a:gd name="T15" fmla="*/ 54 h 78"/>
                <a:gd name="T16" fmla="*/ 24 w 66"/>
                <a:gd name="T17" fmla="*/ 72 h 78"/>
                <a:gd name="T18" fmla="*/ 0 w 66"/>
                <a:gd name="T19" fmla="*/ 78 h 78"/>
                <a:gd name="T20" fmla="*/ 0 w 66"/>
                <a:gd name="T21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78">
                  <a:moveTo>
                    <a:pt x="0" y="78"/>
                  </a:moveTo>
                  <a:lnTo>
                    <a:pt x="24" y="72"/>
                  </a:lnTo>
                  <a:lnTo>
                    <a:pt x="48" y="54"/>
                  </a:lnTo>
                  <a:lnTo>
                    <a:pt x="60" y="3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0" y="30"/>
                  </a:lnTo>
                  <a:lnTo>
                    <a:pt x="48" y="54"/>
                  </a:lnTo>
                  <a:lnTo>
                    <a:pt x="24" y="72"/>
                  </a:lnTo>
                  <a:lnTo>
                    <a:pt x="0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8" name="Freeform 48"/>
            <p:cNvSpPr>
              <a:spLocks noEditPoints="1"/>
            </p:cNvSpPr>
            <p:nvPr/>
          </p:nvSpPr>
          <p:spPr bwMode="auto">
            <a:xfrm>
              <a:off x="5299" y="1123"/>
              <a:ext cx="66" cy="78"/>
            </a:xfrm>
            <a:custGeom>
              <a:avLst/>
              <a:gdLst>
                <a:gd name="T0" fmla="*/ 66 w 66"/>
                <a:gd name="T1" fmla="*/ 78 h 78"/>
                <a:gd name="T2" fmla="*/ 60 w 66"/>
                <a:gd name="T3" fmla="*/ 48 h 78"/>
                <a:gd name="T4" fmla="*/ 48 w 66"/>
                <a:gd name="T5" fmla="*/ 24 h 78"/>
                <a:gd name="T6" fmla="*/ 24 w 66"/>
                <a:gd name="T7" fmla="*/ 6 h 78"/>
                <a:gd name="T8" fmla="*/ 0 w 66"/>
                <a:gd name="T9" fmla="*/ 0 h 78"/>
                <a:gd name="T10" fmla="*/ 0 w 66"/>
                <a:gd name="T11" fmla="*/ 0 h 78"/>
                <a:gd name="T12" fmla="*/ 24 w 66"/>
                <a:gd name="T13" fmla="*/ 6 h 78"/>
                <a:gd name="T14" fmla="*/ 48 w 66"/>
                <a:gd name="T15" fmla="*/ 24 h 78"/>
                <a:gd name="T16" fmla="*/ 60 w 66"/>
                <a:gd name="T17" fmla="*/ 48 h 78"/>
                <a:gd name="T18" fmla="*/ 66 w 66"/>
                <a:gd name="T19" fmla="*/ 78 h 78"/>
                <a:gd name="T20" fmla="*/ 66 w 66"/>
                <a:gd name="T21" fmla="*/ 78 h 78"/>
                <a:gd name="T22" fmla="*/ 66 w 66"/>
                <a:gd name="T23" fmla="*/ 78 h 78"/>
                <a:gd name="T24" fmla="*/ 66 w 66"/>
                <a:gd name="T25" fmla="*/ 78 h 78"/>
                <a:gd name="T26" fmla="*/ 66 w 66"/>
                <a:gd name="T2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78">
                  <a:moveTo>
                    <a:pt x="66" y="78"/>
                  </a:moveTo>
                  <a:lnTo>
                    <a:pt x="60" y="48"/>
                  </a:lnTo>
                  <a:lnTo>
                    <a:pt x="48" y="24"/>
                  </a:lnTo>
                  <a:lnTo>
                    <a:pt x="24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8" y="24"/>
                  </a:lnTo>
                  <a:lnTo>
                    <a:pt x="60" y="48"/>
                  </a:lnTo>
                  <a:lnTo>
                    <a:pt x="66" y="78"/>
                  </a:lnTo>
                  <a:lnTo>
                    <a:pt x="66" y="78"/>
                  </a:lnTo>
                  <a:close/>
                  <a:moveTo>
                    <a:pt x="66" y="78"/>
                  </a:moveTo>
                  <a:lnTo>
                    <a:pt x="66" y="78"/>
                  </a:lnTo>
                  <a:lnTo>
                    <a:pt x="66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69" name="Freeform 49"/>
            <p:cNvSpPr>
              <a:spLocks noEditPoints="1"/>
            </p:cNvSpPr>
            <p:nvPr/>
          </p:nvSpPr>
          <p:spPr bwMode="auto">
            <a:xfrm>
              <a:off x="5233" y="1123"/>
              <a:ext cx="66" cy="78"/>
            </a:xfrm>
            <a:custGeom>
              <a:avLst/>
              <a:gdLst>
                <a:gd name="T0" fmla="*/ 66 w 66"/>
                <a:gd name="T1" fmla="*/ 0 h 78"/>
                <a:gd name="T2" fmla="*/ 42 w 66"/>
                <a:gd name="T3" fmla="*/ 6 h 78"/>
                <a:gd name="T4" fmla="*/ 18 w 66"/>
                <a:gd name="T5" fmla="*/ 24 h 78"/>
                <a:gd name="T6" fmla="*/ 6 w 66"/>
                <a:gd name="T7" fmla="*/ 48 h 78"/>
                <a:gd name="T8" fmla="*/ 0 w 66"/>
                <a:gd name="T9" fmla="*/ 78 h 78"/>
                <a:gd name="T10" fmla="*/ 0 w 66"/>
                <a:gd name="T11" fmla="*/ 78 h 78"/>
                <a:gd name="T12" fmla="*/ 6 w 66"/>
                <a:gd name="T13" fmla="*/ 48 h 78"/>
                <a:gd name="T14" fmla="*/ 18 w 66"/>
                <a:gd name="T15" fmla="*/ 24 h 78"/>
                <a:gd name="T16" fmla="*/ 42 w 66"/>
                <a:gd name="T17" fmla="*/ 6 h 78"/>
                <a:gd name="T18" fmla="*/ 66 w 66"/>
                <a:gd name="T19" fmla="*/ 0 h 78"/>
                <a:gd name="T20" fmla="*/ 66 w 66"/>
                <a:gd name="T21" fmla="*/ 0 h 78"/>
                <a:gd name="T22" fmla="*/ 66 w 66"/>
                <a:gd name="T23" fmla="*/ 0 h 78"/>
                <a:gd name="T24" fmla="*/ 66 w 66"/>
                <a:gd name="T25" fmla="*/ 0 h 78"/>
                <a:gd name="T26" fmla="*/ 66 w 66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78">
                  <a:moveTo>
                    <a:pt x="66" y="0"/>
                  </a:moveTo>
                  <a:lnTo>
                    <a:pt x="42" y="6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6" y="48"/>
                  </a:lnTo>
                  <a:lnTo>
                    <a:pt x="18" y="24"/>
                  </a:lnTo>
                  <a:lnTo>
                    <a:pt x="42" y="6"/>
                  </a:lnTo>
                  <a:lnTo>
                    <a:pt x="66" y="0"/>
                  </a:lnTo>
                  <a:lnTo>
                    <a:pt x="66" y="0"/>
                  </a:lnTo>
                  <a:close/>
                  <a:moveTo>
                    <a:pt x="66" y="0"/>
                  </a:move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0" name="Freeform 50"/>
            <p:cNvSpPr>
              <a:spLocks noEditPoints="1"/>
            </p:cNvSpPr>
            <p:nvPr/>
          </p:nvSpPr>
          <p:spPr bwMode="auto">
            <a:xfrm>
              <a:off x="5233" y="1201"/>
              <a:ext cx="66" cy="78"/>
            </a:xfrm>
            <a:custGeom>
              <a:avLst/>
              <a:gdLst>
                <a:gd name="T0" fmla="*/ 0 w 66"/>
                <a:gd name="T1" fmla="*/ 0 h 78"/>
                <a:gd name="T2" fmla="*/ 6 w 66"/>
                <a:gd name="T3" fmla="*/ 30 h 78"/>
                <a:gd name="T4" fmla="*/ 18 w 66"/>
                <a:gd name="T5" fmla="*/ 54 h 78"/>
                <a:gd name="T6" fmla="*/ 42 w 66"/>
                <a:gd name="T7" fmla="*/ 72 h 78"/>
                <a:gd name="T8" fmla="*/ 66 w 66"/>
                <a:gd name="T9" fmla="*/ 78 h 78"/>
                <a:gd name="T10" fmla="*/ 66 w 66"/>
                <a:gd name="T11" fmla="*/ 78 h 78"/>
                <a:gd name="T12" fmla="*/ 42 w 66"/>
                <a:gd name="T13" fmla="*/ 72 h 78"/>
                <a:gd name="T14" fmla="*/ 18 w 66"/>
                <a:gd name="T15" fmla="*/ 54 h 78"/>
                <a:gd name="T16" fmla="*/ 6 w 66"/>
                <a:gd name="T17" fmla="*/ 30 h 78"/>
                <a:gd name="T18" fmla="*/ 0 w 66"/>
                <a:gd name="T19" fmla="*/ 0 h 78"/>
                <a:gd name="T20" fmla="*/ 0 w 66"/>
                <a:gd name="T21" fmla="*/ 0 h 78"/>
                <a:gd name="T22" fmla="*/ 0 w 66"/>
                <a:gd name="T23" fmla="*/ 0 h 78"/>
                <a:gd name="T24" fmla="*/ 0 w 66"/>
                <a:gd name="T25" fmla="*/ 0 h 78"/>
                <a:gd name="T26" fmla="*/ 0 w 66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78">
                  <a:moveTo>
                    <a:pt x="0" y="0"/>
                  </a:moveTo>
                  <a:lnTo>
                    <a:pt x="6" y="30"/>
                  </a:lnTo>
                  <a:lnTo>
                    <a:pt x="18" y="54"/>
                  </a:lnTo>
                  <a:lnTo>
                    <a:pt x="42" y="72"/>
                  </a:lnTo>
                  <a:lnTo>
                    <a:pt x="66" y="78"/>
                  </a:lnTo>
                  <a:lnTo>
                    <a:pt x="66" y="78"/>
                  </a:lnTo>
                  <a:lnTo>
                    <a:pt x="42" y="72"/>
                  </a:lnTo>
                  <a:lnTo>
                    <a:pt x="18" y="54"/>
                  </a:lnTo>
                  <a:lnTo>
                    <a:pt x="6" y="3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1" name="Freeform 51"/>
            <p:cNvSpPr>
              <a:spLocks/>
            </p:cNvSpPr>
            <p:nvPr/>
          </p:nvSpPr>
          <p:spPr bwMode="auto">
            <a:xfrm>
              <a:off x="5299" y="127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2" name="Freeform 52"/>
            <p:cNvSpPr>
              <a:spLocks/>
            </p:cNvSpPr>
            <p:nvPr/>
          </p:nvSpPr>
          <p:spPr bwMode="auto">
            <a:xfrm>
              <a:off x="5227" y="3070"/>
              <a:ext cx="132" cy="150"/>
            </a:xfrm>
            <a:custGeom>
              <a:avLst/>
              <a:gdLst>
                <a:gd name="T0" fmla="*/ 66 w 132"/>
                <a:gd name="T1" fmla="*/ 150 h 150"/>
                <a:gd name="T2" fmla="*/ 96 w 132"/>
                <a:gd name="T3" fmla="*/ 144 h 150"/>
                <a:gd name="T4" fmla="*/ 114 w 132"/>
                <a:gd name="T5" fmla="*/ 132 h 150"/>
                <a:gd name="T6" fmla="*/ 126 w 132"/>
                <a:gd name="T7" fmla="*/ 108 h 150"/>
                <a:gd name="T8" fmla="*/ 132 w 132"/>
                <a:gd name="T9" fmla="*/ 78 h 150"/>
                <a:gd name="T10" fmla="*/ 126 w 132"/>
                <a:gd name="T11" fmla="*/ 48 h 150"/>
                <a:gd name="T12" fmla="*/ 114 w 132"/>
                <a:gd name="T13" fmla="*/ 24 h 150"/>
                <a:gd name="T14" fmla="*/ 96 w 132"/>
                <a:gd name="T15" fmla="*/ 6 h 150"/>
                <a:gd name="T16" fmla="*/ 66 w 132"/>
                <a:gd name="T17" fmla="*/ 0 h 150"/>
                <a:gd name="T18" fmla="*/ 42 w 132"/>
                <a:gd name="T19" fmla="*/ 6 h 150"/>
                <a:gd name="T20" fmla="*/ 18 w 132"/>
                <a:gd name="T21" fmla="*/ 24 h 150"/>
                <a:gd name="T22" fmla="*/ 6 w 132"/>
                <a:gd name="T23" fmla="*/ 48 h 150"/>
                <a:gd name="T24" fmla="*/ 0 w 132"/>
                <a:gd name="T25" fmla="*/ 78 h 150"/>
                <a:gd name="T26" fmla="*/ 6 w 132"/>
                <a:gd name="T27" fmla="*/ 108 h 150"/>
                <a:gd name="T28" fmla="*/ 18 w 132"/>
                <a:gd name="T29" fmla="*/ 132 h 150"/>
                <a:gd name="T30" fmla="*/ 42 w 132"/>
                <a:gd name="T31" fmla="*/ 144 h 150"/>
                <a:gd name="T32" fmla="*/ 66 w 132"/>
                <a:gd name="T33" fmla="*/ 150 h 150"/>
                <a:gd name="T34" fmla="*/ 66 w 132"/>
                <a:gd name="T35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50">
                  <a:moveTo>
                    <a:pt x="66" y="150"/>
                  </a:moveTo>
                  <a:lnTo>
                    <a:pt x="96" y="144"/>
                  </a:lnTo>
                  <a:lnTo>
                    <a:pt x="114" y="132"/>
                  </a:lnTo>
                  <a:lnTo>
                    <a:pt x="126" y="108"/>
                  </a:lnTo>
                  <a:lnTo>
                    <a:pt x="132" y="78"/>
                  </a:lnTo>
                  <a:lnTo>
                    <a:pt x="126" y="48"/>
                  </a:lnTo>
                  <a:lnTo>
                    <a:pt x="114" y="24"/>
                  </a:lnTo>
                  <a:lnTo>
                    <a:pt x="96" y="6"/>
                  </a:lnTo>
                  <a:lnTo>
                    <a:pt x="66" y="0"/>
                  </a:lnTo>
                  <a:lnTo>
                    <a:pt x="42" y="6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78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42" y="144"/>
                  </a:lnTo>
                  <a:lnTo>
                    <a:pt x="66" y="150"/>
                  </a:lnTo>
                  <a:lnTo>
                    <a:pt x="66" y="15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3" name="Freeform 53"/>
            <p:cNvSpPr>
              <a:spLocks/>
            </p:cNvSpPr>
            <p:nvPr/>
          </p:nvSpPr>
          <p:spPr bwMode="auto">
            <a:xfrm>
              <a:off x="5293" y="3148"/>
              <a:ext cx="72" cy="72"/>
            </a:xfrm>
            <a:custGeom>
              <a:avLst/>
              <a:gdLst>
                <a:gd name="T0" fmla="*/ 0 w 72"/>
                <a:gd name="T1" fmla="*/ 72 h 72"/>
                <a:gd name="T2" fmla="*/ 30 w 72"/>
                <a:gd name="T3" fmla="*/ 66 h 72"/>
                <a:gd name="T4" fmla="*/ 54 w 72"/>
                <a:gd name="T5" fmla="*/ 54 h 72"/>
                <a:gd name="T6" fmla="*/ 66 w 72"/>
                <a:gd name="T7" fmla="*/ 30 h 72"/>
                <a:gd name="T8" fmla="*/ 72 w 72"/>
                <a:gd name="T9" fmla="*/ 0 h 72"/>
                <a:gd name="T10" fmla="*/ 66 w 72"/>
                <a:gd name="T11" fmla="*/ 0 h 72"/>
                <a:gd name="T12" fmla="*/ 60 w 72"/>
                <a:gd name="T13" fmla="*/ 30 h 72"/>
                <a:gd name="T14" fmla="*/ 48 w 72"/>
                <a:gd name="T15" fmla="*/ 54 h 72"/>
                <a:gd name="T16" fmla="*/ 30 w 72"/>
                <a:gd name="T17" fmla="*/ 66 h 72"/>
                <a:gd name="T18" fmla="*/ 0 w 72"/>
                <a:gd name="T19" fmla="*/ 72 h 72"/>
                <a:gd name="T20" fmla="*/ 0 w 72"/>
                <a:gd name="T2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" h="72">
                  <a:moveTo>
                    <a:pt x="0" y="72"/>
                  </a:moveTo>
                  <a:lnTo>
                    <a:pt x="30" y="66"/>
                  </a:lnTo>
                  <a:lnTo>
                    <a:pt x="54" y="54"/>
                  </a:lnTo>
                  <a:lnTo>
                    <a:pt x="66" y="3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30"/>
                  </a:lnTo>
                  <a:lnTo>
                    <a:pt x="48" y="54"/>
                  </a:lnTo>
                  <a:lnTo>
                    <a:pt x="30" y="6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4" name="Freeform 54"/>
            <p:cNvSpPr>
              <a:spLocks noEditPoints="1"/>
            </p:cNvSpPr>
            <p:nvPr/>
          </p:nvSpPr>
          <p:spPr bwMode="auto">
            <a:xfrm>
              <a:off x="5293" y="3070"/>
              <a:ext cx="72" cy="78"/>
            </a:xfrm>
            <a:custGeom>
              <a:avLst/>
              <a:gdLst>
                <a:gd name="T0" fmla="*/ 66 w 72"/>
                <a:gd name="T1" fmla="*/ 78 h 78"/>
                <a:gd name="T2" fmla="*/ 60 w 72"/>
                <a:gd name="T3" fmla="*/ 48 h 78"/>
                <a:gd name="T4" fmla="*/ 48 w 72"/>
                <a:gd name="T5" fmla="*/ 24 h 78"/>
                <a:gd name="T6" fmla="*/ 30 w 72"/>
                <a:gd name="T7" fmla="*/ 6 h 78"/>
                <a:gd name="T8" fmla="*/ 0 w 72"/>
                <a:gd name="T9" fmla="*/ 0 h 78"/>
                <a:gd name="T10" fmla="*/ 0 w 72"/>
                <a:gd name="T11" fmla="*/ 0 h 78"/>
                <a:gd name="T12" fmla="*/ 30 w 72"/>
                <a:gd name="T13" fmla="*/ 6 h 78"/>
                <a:gd name="T14" fmla="*/ 54 w 72"/>
                <a:gd name="T15" fmla="*/ 24 h 78"/>
                <a:gd name="T16" fmla="*/ 66 w 72"/>
                <a:gd name="T17" fmla="*/ 48 h 78"/>
                <a:gd name="T18" fmla="*/ 72 w 72"/>
                <a:gd name="T19" fmla="*/ 78 h 78"/>
                <a:gd name="T20" fmla="*/ 66 w 72"/>
                <a:gd name="T21" fmla="*/ 78 h 78"/>
                <a:gd name="T22" fmla="*/ 66 w 72"/>
                <a:gd name="T23" fmla="*/ 78 h 78"/>
                <a:gd name="T24" fmla="*/ 66 w 72"/>
                <a:gd name="T25" fmla="*/ 78 h 78"/>
                <a:gd name="T26" fmla="*/ 66 w 72"/>
                <a:gd name="T27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78">
                  <a:moveTo>
                    <a:pt x="66" y="78"/>
                  </a:moveTo>
                  <a:lnTo>
                    <a:pt x="60" y="48"/>
                  </a:lnTo>
                  <a:lnTo>
                    <a:pt x="48" y="24"/>
                  </a:lnTo>
                  <a:lnTo>
                    <a:pt x="30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30" y="6"/>
                  </a:lnTo>
                  <a:lnTo>
                    <a:pt x="54" y="24"/>
                  </a:lnTo>
                  <a:lnTo>
                    <a:pt x="66" y="48"/>
                  </a:lnTo>
                  <a:lnTo>
                    <a:pt x="72" y="78"/>
                  </a:lnTo>
                  <a:lnTo>
                    <a:pt x="66" y="78"/>
                  </a:lnTo>
                  <a:close/>
                  <a:moveTo>
                    <a:pt x="66" y="78"/>
                  </a:moveTo>
                  <a:lnTo>
                    <a:pt x="66" y="78"/>
                  </a:lnTo>
                  <a:lnTo>
                    <a:pt x="66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5" name="Freeform 55"/>
            <p:cNvSpPr>
              <a:spLocks noEditPoints="1"/>
            </p:cNvSpPr>
            <p:nvPr/>
          </p:nvSpPr>
          <p:spPr bwMode="auto">
            <a:xfrm>
              <a:off x="5227" y="3070"/>
              <a:ext cx="66" cy="78"/>
            </a:xfrm>
            <a:custGeom>
              <a:avLst/>
              <a:gdLst>
                <a:gd name="T0" fmla="*/ 66 w 66"/>
                <a:gd name="T1" fmla="*/ 0 h 78"/>
                <a:gd name="T2" fmla="*/ 42 w 66"/>
                <a:gd name="T3" fmla="*/ 6 h 78"/>
                <a:gd name="T4" fmla="*/ 18 w 66"/>
                <a:gd name="T5" fmla="*/ 24 h 78"/>
                <a:gd name="T6" fmla="*/ 6 w 66"/>
                <a:gd name="T7" fmla="*/ 48 h 78"/>
                <a:gd name="T8" fmla="*/ 0 w 66"/>
                <a:gd name="T9" fmla="*/ 78 h 78"/>
                <a:gd name="T10" fmla="*/ 0 w 66"/>
                <a:gd name="T11" fmla="*/ 78 h 78"/>
                <a:gd name="T12" fmla="*/ 6 w 66"/>
                <a:gd name="T13" fmla="*/ 48 h 78"/>
                <a:gd name="T14" fmla="*/ 18 w 66"/>
                <a:gd name="T15" fmla="*/ 24 h 78"/>
                <a:gd name="T16" fmla="*/ 42 w 66"/>
                <a:gd name="T17" fmla="*/ 6 h 78"/>
                <a:gd name="T18" fmla="*/ 66 w 66"/>
                <a:gd name="T19" fmla="*/ 0 h 78"/>
                <a:gd name="T20" fmla="*/ 66 w 66"/>
                <a:gd name="T21" fmla="*/ 0 h 78"/>
                <a:gd name="T22" fmla="*/ 66 w 66"/>
                <a:gd name="T23" fmla="*/ 0 h 78"/>
                <a:gd name="T24" fmla="*/ 66 w 66"/>
                <a:gd name="T25" fmla="*/ 0 h 78"/>
                <a:gd name="T26" fmla="*/ 66 w 66"/>
                <a:gd name="T2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78">
                  <a:moveTo>
                    <a:pt x="66" y="0"/>
                  </a:moveTo>
                  <a:lnTo>
                    <a:pt x="42" y="6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6" y="48"/>
                  </a:lnTo>
                  <a:lnTo>
                    <a:pt x="18" y="24"/>
                  </a:lnTo>
                  <a:lnTo>
                    <a:pt x="42" y="6"/>
                  </a:lnTo>
                  <a:lnTo>
                    <a:pt x="66" y="0"/>
                  </a:lnTo>
                  <a:lnTo>
                    <a:pt x="66" y="0"/>
                  </a:lnTo>
                  <a:close/>
                  <a:moveTo>
                    <a:pt x="66" y="0"/>
                  </a:move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6" name="Freeform 56"/>
            <p:cNvSpPr>
              <a:spLocks noEditPoints="1"/>
            </p:cNvSpPr>
            <p:nvPr/>
          </p:nvSpPr>
          <p:spPr bwMode="auto">
            <a:xfrm>
              <a:off x="5227" y="3148"/>
              <a:ext cx="66" cy="72"/>
            </a:xfrm>
            <a:custGeom>
              <a:avLst/>
              <a:gdLst>
                <a:gd name="T0" fmla="*/ 0 w 66"/>
                <a:gd name="T1" fmla="*/ 0 h 72"/>
                <a:gd name="T2" fmla="*/ 6 w 66"/>
                <a:gd name="T3" fmla="*/ 30 h 72"/>
                <a:gd name="T4" fmla="*/ 18 w 66"/>
                <a:gd name="T5" fmla="*/ 54 h 72"/>
                <a:gd name="T6" fmla="*/ 42 w 66"/>
                <a:gd name="T7" fmla="*/ 66 h 72"/>
                <a:gd name="T8" fmla="*/ 66 w 66"/>
                <a:gd name="T9" fmla="*/ 72 h 72"/>
                <a:gd name="T10" fmla="*/ 66 w 66"/>
                <a:gd name="T11" fmla="*/ 72 h 72"/>
                <a:gd name="T12" fmla="*/ 42 w 66"/>
                <a:gd name="T13" fmla="*/ 66 h 72"/>
                <a:gd name="T14" fmla="*/ 18 w 66"/>
                <a:gd name="T15" fmla="*/ 54 h 72"/>
                <a:gd name="T16" fmla="*/ 6 w 66"/>
                <a:gd name="T17" fmla="*/ 30 h 72"/>
                <a:gd name="T18" fmla="*/ 0 w 66"/>
                <a:gd name="T19" fmla="*/ 0 h 72"/>
                <a:gd name="T20" fmla="*/ 0 w 66"/>
                <a:gd name="T21" fmla="*/ 0 h 72"/>
                <a:gd name="T22" fmla="*/ 0 w 66"/>
                <a:gd name="T23" fmla="*/ 0 h 72"/>
                <a:gd name="T24" fmla="*/ 0 w 66"/>
                <a:gd name="T25" fmla="*/ 0 h 72"/>
                <a:gd name="T26" fmla="*/ 0 w 66"/>
                <a:gd name="T2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72">
                  <a:moveTo>
                    <a:pt x="0" y="0"/>
                  </a:moveTo>
                  <a:lnTo>
                    <a:pt x="6" y="30"/>
                  </a:lnTo>
                  <a:lnTo>
                    <a:pt x="18" y="54"/>
                  </a:lnTo>
                  <a:lnTo>
                    <a:pt x="42" y="66"/>
                  </a:lnTo>
                  <a:lnTo>
                    <a:pt x="66" y="72"/>
                  </a:lnTo>
                  <a:lnTo>
                    <a:pt x="66" y="72"/>
                  </a:lnTo>
                  <a:lnTo>
                    <a:pt x="42" y="66"/>
                  </a:lnTo>
                  <a:lnTo>
                    <a:pt x="18" y="54"/>
                  </a:lnTo>
                  <a:lnTo>
                    <a:pt x="6" y="3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7" name="Freeform 57"/>
            <p:cNvSpPr>
              <a:spLocks/>
            </p:cNvSpPr>
            <p:nvPr/>
          </p:nvSpPr>
          <p:spPr bwMode="auto">
            <a:xfrm>
              <a:off x="5293" y="3220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8" name="Freeform 58"/>
            <p:cNvSpPr>
              <a:spLocks/>
            </p:cNvSpPr>
            <p:nvPr/>
          </p:nvSpPr>
          <p:spPr bwMode="auto">
            <a:xfrm>
              <a:off x="3391" y="1918"/>
              <a:ext cx="485" cy="555"/>
            </a:xfrm>
            <a:custGeom>
              <a:avLst/>
              <a:gdLst>
                <a:gd name="T0" fmla="*/ 240 w 485"/>
                <a:gd name="T1" fmla="*/ 555 h 555"/>
                <a:gd name="T2" fmla="*/ 287 w 485"/>
                <a:gd name="T3" fmla="*/ 549 h 555"/>
                <a:gd name="T4" fmla="*/ 335 w 485"/>
                <a:gd name="T5" fmla="*/ 531 h 555"/>
                <a:gd name="T6" fmla="*/ 377 w 485"/>
                <a:gd name="T7" fmla="*/ 507 h 555"/>
                <a:gd name="T8" fmla="*/ 413 w 485"/>
                <a:gd name="T9" fmla="*/ 471 h 555"/>
                <a:gd name="T10" fmla="*/ 443 w 485"/>
                <a:gd name="T11" fmla="*/ 430 h 555"/>
                <a:gd name="T12" fmla="*/ 467 w 485"/>
                <a:gd name="T13" fmla="*/ 382 h 555"/>
                <a:gd name="T14" fmla="*/ 479 w 485"/>
                <a:gd name="T15" fmla="*/ 334 h 555"/>
                <a:gd name="T16" fmla="*/ 485 w 485"/>
                <a:gd name="T17" fmla="*/ 274 h 555"/>
                <a:gd name="T18" fmla="*/ 479 w 485"/>
                <a:gd name="T19" fmla="*/ 221 h 555"/>
                <a:gd name="T20" fmla="*/ 467 w 485"/>
                <a:gd name="T21" fmla="*/ 167 h 555"/>
                <a:gd name="T22" fmla="*/ 443 w 485"/>
                <a:gd name="T23" fmla="*/ 119 h 555"/>
                <a:gd name="T24" fmla="*/ 413 w 485"/>
                <a:gd name="T25" fmla="*/ 83 h 555"/>
                <a:gd name="T26" fmla="*/ 377 w 485"/>
                <a:gd name="T27" fmla="*/ 47 h 555"/>
                <a:gd name="T28" fmla="*/ 335 w 485"/>
                <a:gd name="T29" fmla="*/ 24 h 555"/>
                <a:gd name="T30" fmla="*/ 287 w 485"/>
                <a:gd name="T31" fmla="*/ 6 h 555"/>
                <a:gd name="T32" fmla="*/ 240 w 485"/>
                <a:gd name="T33" fmla="*/ 0 h 555"/>
                <a:gd name="T34" fmla="*/ 192 w 485"/>
                <a:gd name="T35" fmla="*/ 6 h 555"/>
                <a:gd name="T36" fmla="*/ 150 w 485"/>
                <a:gd name="T37" fmla="*/ 24 h 555"/>
                <a:gd name="T38" fmla="*/ 108 w 485"/>
                <a:gd name="T39" fmla="*/ 47 h 555"/>
                <a:gd name="T40" fmla="*/ 72 w 485"/>
                <a:gd name="T41" fmla="*/ 83 h 555"/>
                <a:gd name="T42" fmla="*/ 42 w 485"/>
                <a:gd name="T43" fmla="*/ 119 h 555"/>
                <a:gd name="T44" fmla="*/ 18 w 485"/>
                <a:gd name="T45" fmla="*/ 167 h 555"/>
                <a:gd name="T46" fmla="*/ 6 w 485"/>
                <a:gd name="T47" fmla="*/ 221 h 555"/>
                <a:gd name="T48" fmla="*/ 0 w 485"/>
                <a:gd name="T49" fmla="*/ 274 h 555"/>
                <a:gd name="T50" fmla="*/ 6 w 485"/>
                <a:gd name="T51" fmla="*/ 334 h 555"/>
                <a:gd name="T52" fmla="*/ 18 w 485"/>
                <a:gd name="T53" fmla="*/ 382 h 555"/>
                <a:gd name="T54" fmla="*/ 42 w 485"/>
                <a:gd name="T55" fmla="*/ 430 h 555"/>
                <a:gd name="T56" fmla="*/ 72 w 485"/>
                <a:gd name="T57" fmla="*/ 471 h 555"/>
                <a:gd name="T58" fmla="*/ 108 w 485"/>
                <a:gd name="T59" fmla="*/ 507 h 555"/>
                <a:gd name="T60" fmla="*/ 150 w 485"/>
                <a:gd name="T61" fmla="*/ 531 h 555"/>
                <a:gd name="T62" fmla="*/ 192 w 485"/>
                <a:gd name="T63" fmla="*/ 549 h 555"/>
                <a:gd name="T64" fmla="*/ 240 w 485"/>
                <a:gd name="T65" fmla="*/ 555 h 555"/>
                <a:gd name="T66" fmla="*/ 240 w 485"/>
                <a:gd name="T67" fmla="*/ 555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5" h="555">
                  <a:moveTo>
                    <a:pt x="240" y="555"/>
                  </a:moveTo>
                  <a:lnTo>
                    <a:pt x="287" y="549"/>
                  </a:lnTo>
                  <a:lnTo>
                    <a:pt x="335" y="531"/>
                  </a:lnTo>
                  <a:lnTo>
                    <a:pt x="377" y="507"/>
                  </a:lnTo>
                  <a:lnTo>
                    <a:pt x="413" y="471"/>
                  </a:lnTo>
                  <a:lnTo>
                    <a:pt x="443" y="430"/>
                  </a:lnTo>
                  <a:lnTo>
                    <a:pt x="467" y="382"/>
                  </a:lnTo>
                  <a:lnTo>
                    <a:pt x="479" y="334"/>
                  </a:lnTo>
                  <a:lnTo>
                    <a:pt x="485" y="274"/>
                  </a:lnTo>
                  <a:lnTo>
                    <a:pt x="479" y="221"/>
                  </a:lnTo>
                  <a:lnTo>
                    <a:pt x="467" y="167"/>
                  </a:lnTo>
                  <a:lnTo>
                    <a:pt x="443" y="119"/>
                  </a:lnTo>
                  <a:lnTo>
                    <a:pt x="413" y="83"/>
                  </a:lnTo>
                  <a:lnTo>
                    <a:pt x="377" y="47"/>
                  </a:lnTo>
                  <a:lnTo>
                    <a:pt x="335" y="24"/>
                  </a:lnTo>
                  <a:lnTo>
                    <a:pt x="287" y="6"/>
                  </a:lnTo>
                  <a:lnTo>
                    <a:pt x="240" y="0"/>
                  </a:lnTo>
                  <a:lnTo>
                    <a:pt x="192" y="6"/>
                  </a:lnTo>
                  <a:lnTo>
                    <a:pt x="150" y="24"/>
                  </a:lnTo>
                  <a:lnTo>
                    <a:pt x="108" y="47"/>
                  </a:lnTo>
                  <a:lnTo>
                    <a:pt x="72" y="83"/>
                  </a:lnTo>
                  <a:lnTo>
                    <a:pt x="42" y="119"/>
                  </a:lnTo>
                  <a:lnTo>
                    <a:pt x="18" y="167"/>
                  </a:lnTo>
                  <a:lnTo>
                    <a:pt x="6" y="221"/>
                  </a:lnTo>
                  <a:lnTo>
                    <a:pt x="0" y="274"/>
                  </a:lnTo>
                  <a:lnTo>
                    <a:pt x="6" y="334"/>
                  </a:lnTo>
                  <a:lnTo>
                    <a:pt x="18" y="382"/>
                  </a:lnTo>
                  <a:lnTo>
                    <a:pt x="42" y="430"/>
                  </a:lnTo>
                  <a:lnTo>
                    <a:pt x="72" y="471"/>
                  </a:lnTo>
                  <a:lnTo>
                    <a:pt x="108" y="507"/>
                  </a:lnTo>
                  <a:lnTo>
                    <a:pt x="150" y="531"/>
                  </a:lnTo>
                  <a:lnTo>
                    <a:pt x="192" y="549"/>
                  </a:lnTo>
                  <a:lnTo>
                    <a:pt x="240" y="555"/>
                  </a:lnTo>
                  <a:lnTo>
                    <a:pt x="240" y="555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79" name="Freeform 59"/>
            <p:cNvSpPr>
              <a:spLocks/>
            </p:cNvSpPr>
            <p:nvPr/>
          </p:nvSpPr>
          <p:spPr bwMode="auto">
            <a:xfrm>
              <a:off x="3631" y="2192"/>
              <a:ext cx="245" cy="281"/>
            </a:xfrm>
            <a:custGeom>
              <a:avLst/>
              <a:gdLst>
                <a:gd name="T0" fmla="*/ 0 w 245"/>
                <a:gd name="T1" fmla="*/ 281 h 281"/>
                <a:gd name="T2" fmla="*/ 47 w 245"/>
                <a:gd name="T3" fmla="*/ 275 h 281"/>
                <a:gd name="T4" fmla="*/ 95 w 245"/>
                <a:gd name="T5" fmla="*/ 257 h 281"/>
                <a:gd name="T6" fmla="*/ 137 w 245"/>
                <a:gd name="T7" fmla="*/ 233 h 281"/>
                <a:gd name="T8" fmla="*/ 173 w 245"/>
                <a:gd name="T9" fmla="*/ 197 h 281"/>
                <a:gd name="T10" fmla="*/ 203 w 245"/>
                <a:gd name="T11" fmla="*/ 156 h 281"/>
                <a:gd name="T12" fmla="*/ 227 w 245"/>
                <a:gd name="T13" fmla="*/ 108 h 281"/>
                <a:gd name="T14" fmla="*/ 239 w 245"/>
                <a:gd name="T15" fmla="*/ 60 h 281"/>
                <a:gd name="T16" fmla="*/ 245 w 245"/>
                <a:gd name="T17" fmla="*/ 0 h 281"/>
                <a:gd name="T18" fmla="*/ 245 w 245"/>
                <a:gd name="T19" fmla="*/ 0 h 281"/>
                <a:gd name="T20" fmla="*/ 239 w 245"/>
                <a:gd name="T21" fmla="*/ 60 h 281"/>
                <a:gd name="T22" fmla="*/ 227 w 245"/>
                <a:gd name="T23" fmla="*/ 108 h 281"/>
                <a:gd name="T24" fmla="*/ 203 w 245"/>
                <a:gd name="T25" fmla="*/ 156 h 281"/>
                <a:gd name="T26" fmla="*/ 173 w 245"/>
                <a:gd name="T27" fmla="*/ 197 h 281"/>
                <a:gd name="T28" fmla="*/ 137 w 245"/>
                <a:gd name="T29" fmla="*/ 233 h 281"/>
                <a:gd name="T30" fmla="*/ 95 w 245"/>
                <a:gd name="T31" fmla="*/ 257 h 281"/>
                <a:gd name="T32" fmla="*/ 47 w 245"/>
                <a:gd name="T33" fmla="*/ 275 h 281"/>
                <a:gd name="T34" fmla="*/ 0 w 245"/>
                <a:gd name="T35" fmla="*/ 281 h 281"/>
                <a:gd name="T36" fmla="*/ 0 w 245"/>
                <a:gd name="T37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45" h="281">
                  <a:moveTo>
                    <a:pt x="0" y="281"/>
                  </a:moveTo>
                  <a:lnTo>
                    <a:pt x="47" y="275"/>
                  </a:lnTo>
                  <a:lnTo>
                    <a:pt x="95" y="257"/>
                  </a:lnTo>
                  <a:lnTo>
                    <a:pt x="137" y="233"/>
                  </a:lnTo>
                  <a:lnTo>
                    <a:pt x="173" y="197"/>
                  </a:lnTo>
                  <a:lnTo>
                    <a:pt x="203" y="156"/>
                  </a:lnTo>
                  <a:lnTo>
                    <a:pt x="227" y="108"/>
                  </a:lnTo>
                  <a:lnTo>
                    <a:pt x="239" y="6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39" y="60"/>
                  </a:lnTo>
                  <a:lnTo>
                    <a:pt x="227" y="108"/>
                  </a:lnTo>
                  <a:lnTo>
                    <a:pt x="203" y="156"/>
                  </a:lnTo>
                  <a:lnTo>
                    <a:pt x="173" y="197"/>
                  </a:lnTo>
                  <a:lnTo>
                    <a:pt x="137" y="233"/>
                  </a:lnTo>
                  <a:lnTo>
                    <a:pt x="95" y="257"/>
                  </a:lnTo>
                  <a:lnTo>
                    <a:pt x="47" y="275"/>
                  </a:lnTo>
                  <a:lnTo>
                    <a:pt x="0" y="281"/>
                  </a:lnTo>
                  <a:lnTo>
                    <a:pt x="0" y="2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0" name="Freeform 60"/>
            <p:cNvSpPr>
              <a:spLocks noEditPoints="1"/>
            </p:cNvSpPr>
            <p:nvPr/>
          </p:nvSpPr>
          <p:spPr bwMode="auto">
            <a:xfrm>
              <a:off x="3631" y="1918"/>
              <a:ext cx="245" cy="274"/>
            </a:xfrm>
            <a:custGeom>
              <a:avLst/>
              <a:gdLst>
                <a:gd name="T0" fmla="*/ 245 w 245"/>
                <a:gd name="T1" fmla="*/ 274 h 274"/>
                <a:gd name="T2" fmla="*/ 239 w 245"/>
                <a:gd name="T3" fmla="*/ 221 h 274"/>
                <a:gd name="T4" fmla="*/ 227 w 245"/>
                <a:gd name="T5" fmla="*/ 167 h 274"/>
                <a:gd name="T6" fmla="*/ 203 w 245"/>
                <a:gd name="T7" fmla="*/ 119 h 274"/>
                <a:gd name="T8" fmla="*/ 173 w 245"/>
                <a:gd name="T9" fmla="*/ 83 h 274"/>
                <a:gd name="T10" fmla="*/ 137 w 245"/>
                <a:gd name="T11" fmla="*/ 47 h 274"/>
                <a:gd name="T12" fmla="*/ 95 w 245"/>
                <a:gd name="T13" fmla="*/ 24 h 274"/>
                <a:gd name="T14" fmla="*/ 47 w 245"/>
                <a:gd name="T15" fmla="*/ 6 h 274"/>
                <a:gd name="T16" fmla="*/ 0 w 245"/>
                <a:gd name="T17" fmla="*/ 0 h 274"/>
                <a:gd name="T18" fmla="*/ 0 w 245"/>
                <a:gd name="T19" fmla="*/ 0 h 274"/>
                <a:gd name="T20" fmla="*/ 47 w 245"/>
                <a:gd name="T21" fmla="*/ 6 h 274"/>
                <a:gd name="T22" fmla="*/ 95 w 245"/>
                <a:gd name="T23" fmla="*/ 24 h 274"/>
                <a:gd name="T24" fmla="*/ 137 w 245"/>
                <a:gd name="T25" fmla="*/ 47 h 274"/>
                <a:gd name="T26" fmla="*/ 173 w 245"/>
                <a:gd name="T27" fmla="*/ 83 h 274"/>
                <a:gd name="T28" fmla="*/ 203 w 245"/>
                <a:gd name="T29" fmla="*/ 119 h 274"/>
                <a:gd name="T30" fmla="*/ 227 w 245"/>
                <a:gd name="T31" fmla="*/ 167 h 274"/>
                <a:gd name="T32" fmla="*/ 239 w 245"/>
                <a:gd name="T33" fmla="*/ 221 h 274"/>
                <a:gd name="T34" fmla="*/ 245 w 245"/>
                <a:gd name="T35" fmla="*/ 274 h 274"/>
                <a:gd name="T36" fmla="*/ 245 w 245"/>
                <a:gd name="T37" fmla="*/ 274 h 274"/>
                <a:gd name="T38" fmla="*/ 245 w 245"/>
                <a:gd name="T39" fmla="*/ 274 h 274"/>
                <a:gd name="T40" fmla="*/ 245 w 245"/>
                <a:gd name="T41" fmla="*/ 274 h 274"/>
                <a:gd name="T42" fmla="*/ 245 w 245"/>
                <a:gd name="T43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5" h="274">
                  <a:moveTo>
                    <a:pt x="245" y="274"/>
                  </a:moveTo>
                  <a:lnTo>
                    <a:pt x="239" y="221"/>
                  </a:lnTo>
                  <a:lnTo>
                    <a:pt x="227" y="167"/>
                  </a:lnTo>
                  <a:lnTo>
                    <a:pt x="203" y="119"/>
                  </a:lnTo>
                  <a:lnTo>
                    <a:pt x="173" y="83"/>
                  </a:lnTo>
                  <a:lnTo>
                    <a:pt x="137" y="47"/>
                  </a:lnTo>
                  <a:lnTo>
                    <a:pt x="95" y="24"/>
                  </a:lnTo>
                  <a:lnTo>
                    <a:pt x="47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47" y="6"/>
                  </a:lnTo>
                  <a:lnTo>
                    <a:pt x="95" y="24"/>
                  </a:lnTo>
                  <a:lnTo>
                    <a:pt x="137" y="47"/>
                  </a:lnTo>
                  <a:lnTo>
                    <a:pt x="173" y="83"/>
                  </a:lnTo>
                  <a:lnTo>
                    <a:pt x="203" y="119"/>
                  </a:lnTo>
                  <a:lnTo>
                    <a:pt x="227" y="167"/>
                  </a:lnTo>
                  <a:lnTo>
                    <a:pt x="239" y="221"/>
                  </a:lnTo>
                  <a:lnTo>
                    <a:pt x="245" y="274"/>
                  </a:lnTo>
                  <a:lnTo>
                    <a:pt x="245" y="274"/>
                  </a:lnTo>
                  <a:close/>
                  <a:moveTo>
                    <a:pt x="245" y="274"/>
                  </a:moveTo>
                  <a:lnTo>
                    <a:pt x="245" y="274"/>
                  </a:lnTo>
                  <a:lnTo>
                    <a:pt x="245" y="2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1" name="Freeform 61"/>
            <p:cNvSpPr>
              <a:spLocks noEditPoints="1"/>
            </p:cNvSpPr>
            <p:nvPr/>
          </p:nvSpPr>
          <p:spPr bwMode="auto">
            <a:xfrm>
              <a:off x="3391" y="1918"/>
              <a:ext cx="240" cy="274"/>
            </a:xfrm>
            <a:custGeom>
              <a:avLst/>
              <a:gdLst>
                <a:gd name="T0" fmla="*/ 240 w 240"/>
                <a:gd name="T1" fmla="*/ 0 h 274"/>
                <a:gd name="T2" fmla="*/ 192 w 240"/>
                <a:gd name="T3" fmla="*/ 6 h 274"/>
                <a:gd name="T4" fmla="*/ 150 w 240"/>
                <a:gd name="T5" fmla="*/ 24 h 274"/>
                <a:gd name="T6" fmla="*/ 108 w 240"/>
                <a:gd name="T7" fmla="*/ 47 h 274"/>
                <a:gd name="T8" fmla="*/ 72 w 240"/>
                <a:gd name="T9" fmla="*/ 83 h 274"/>
                <a:gd name="T10" fmla="*/ 42 w 240"/>
                <a:gd name="T11" fmla="*/ 119 h 274"/>
                <a:gd name="T12" fmla="*/ 18 w 240"/>
                <a:gd name="T13" fmla="*/ 167 h 274"/>
                <a:gd name="T14" fmla="*/ 6 w 240"/>
                <a:gd name="T15" fmla="*/ 221 h 274"/>
                <a:gd name="T16" fmla="*/ 0 w 240"/>
                <a:gd name="T17" fmla="*/ 274 h 274"/>
                <a:gd name="T18" fmla="*/ 0 w 240"/>
                <a:gd name="T19" fmla="*/ 274 h 274"/>
                <a:gd name="T20" fmla="*/ 6 w 240"/>
                <a:gd name="T21" fmla="*/ 221 h 274"/>
                <a:gd name="T22" fmla="*/ 18 w 240"/>
                <a:gd name="T23" fmla="*/ 167 h 274"/>
                <a:gd name="T24" fmla="*/ 42 w 240"/>
                <a:gd name="T25" fmla="*/ 119 h 274"/>
                <a:gd name="T26" fmla="*/ 72 w 240"/>
                <a:gd name="T27" fmla="*/ 83 h 274"/>
                <a:gd name="T28" fmla="*/ 108 w 240"/>
                <a:gd name="T29" fmla="*/ 47 h 274"/>
                <a:gd name="T30" fmla="*/ 150 w 240"/>
                <a:gd name="T31" fmla="*/ 24 h 274"/>
                <a:gd name="T32" fmla="*/ 192 w 240"/>
                <a:gd name="T33" fmla="*/ 6 h 274"/>
                <a:gd name="T34" fmla="*/ 240 w 240"/>
                <a:gd name="T35" fmla="*/ 0 h 274"/>
                <a:gd name="T36" fmla="*/ 240 w 240"/>
                <a:gd name="T37" fmla="*/ 0 h 274"/>
                <a:gd name="T38" fmla="*/ 240 w 240"/>
                <a:gd name="T39" fmla="*/ 0 h 274"/>
                <a:gd name="T40" fmla="*/ 240 w 240"/>
                <a:gd name="T41" fmla="*/ 0 h 274"/>
                <a:gd name="T42" fmla="*/ 240 w 240"/>
                <a:gd name="T4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0" h="274">
                  <a:moveTo>
                    <a:pt x="240" y="0"/>
                  </a:moveTo>
                  <a:lnTo>
                    <a:pt x="192" y="6"/>
                  </a:lnTo>
                  <a:lnTo>
                    <a:pt x="150" y="24"/>
                  </a:lnTo>
                  <a:lnTo>
                    <a:pt x="108" y="47"/>
                  </a:lnTo>
                  <a:lnTo>
                    <a:pt x="72" y="83"/>
                  </a:lnTo>
                  <a:lnTo>
                    <a:pt x="42" y="119"/>
                  </a:lnTo>
                  <a:lnTo>
                    <a:pt x="18" y="167"/>
                  </a:lnTo>
                  <a:lnTo>
                    <a:pt x="6" y="221"/>
                  </a:lnTo>
                  <a:lnTo>
                    <a:pt x="0" y="274"/>
                  </a:lnTo>
                  <a:lnTo>
                    <a:pt x="0" y="274"/>
                  </a:lnTo>
                  <a:lnTo>
                    <a:pt x="6" y="221"/>
                  </a:lnTo>
                  <a:lnTo>
                    <a:pt x="18" y="167"/>
                  </a:lnTo>
                  <a:lnTo>
                    <a:pt x="42" y="119"/>
                  </a:lnTo>
                  <a:lnTo>
                    <a:pt x="72" y="83"/>
                  </a:lnTo>
                  <a:lnTo>
                    <a:pt x="108" y="47"/>
                  </a:lnTo>
                  <a:lnTo>
                    <a:pt x="150" y="24"/>
                  </a:lnTo>
                  <a:lnTo>
                    <a:pt x="192" y="6"/>
                  </a:lnTo>
                  <a:lnTo>
                    <a:pt x="240" y="0"/>
                  </a:lnTo>
                  <a:lnTo>
                    <a:pt x="240" y="0"/>
                  </a:lnTo>
                  <a:close/>
                  <a:moveTo>
                    <a:pt x="240" y="0"/>
                  </a:moveTo>
                  <a:lnTo>
                    <a:pt x="240" y="0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2" name="Freeform 62"/>
            <p:cNvSpPr>
              <a:spLocks noEditPoints="1"/>
            </p:cNvSpPr>
            <p:nvPr/>
          </p:nvSpPr>
          <p:spPr bwMode="auto">
            <a:xfrm>
              <a:off x="3391" y="2192"/>
              <a:ext cx="240" cy="281"/>
            </a:xfrm>
            <a:custGeom>
              <a:avLst/>
              <a:gdLst>
                <a:gd name="T0" fmla="*/ 0 w 240"/>
                <a:gd name="T1" fmla="*/ 0 h 281"/>
                <a:gd name="T2" fmla="*/ 6 w 240"/>
                <a:gd name="T3" fmla="*/ 60 h 281"/>
                <a:gd name="T4" fmla="*/ 18 w 240"/>
                <a:gd name="T5" fmla="*/ 108 h 281"/>
                <a:gd name="T6" fmla="*/ 42 w 240"/>
                <a:gd name="T7" fmla="*/ 156 h 281"/>
                <a:gd name="T8" fmla="*/ 72 w 240"/>
                <a:gd name="T9" fmla="*/ 197 h 281"/>
                <a:gd name="T10" fmla="*/ 108 w 240"/>
                <a:gd name="T11" fmla="*/ 233 h 281"/>
                <a:gd name="T12" fmla="*/ 150 w 240"/>
                <a:gd name="T13" fmla="*/ 257 h 281"/>
                <a:gd name="T14" fmla="*/ 192 w 240"/>
                <a:gd name="T15" fmla="*/ 275 h 281"/>
                <a:gd name="T16" fmla="*/ 240 w 240"/>
                <a:gd name="T17" fmla="*/ 281 h 281"/>
                <a:gd name="T18" fmla="*/ 240 w 240"/>
                <a:gd name="T19" fmla="*/ 281 h 281"/>
                <a:gd name="T20" fmla="*/ 192 w 240"/>
                <a:gd name="T21" fmla="*/ 275 h 281"/>
                <a:gd name="T22" fmla="*/ 150 w 240"/>
                <a:gd name="T23" fmla="*/ 257 h 281"/>
                <a:gd name="T24" fmla="*/ 108 w 240"/>
                <a:gd name="T25" fmla="*/ 233 h 281"/>
                <a:gd name="T26" fmla="*/ 72 w 240"/>
                <a:gd name="T27" fmla="*/ 197 h 281"/>
                <a:gd name="T28" fmla="*/ 42 w 240"/>
                <a:gd name="T29" fmla="*/ 156 h 281"/>
                <a:gd name="T30" fmla="*/ 18 w 240"/>
                <a:gd name="T31" fmla="*/ 108 h 281"/>
                <a:gd name="T32" fmla="*/ 6 w 240"/>
                <a:gd name="T33" fmla="*/ 60 h 281"/>
                <a:gd name="T34" fmla="*/ 0 w 240"/>
                <a:gd name="T35" fmla="*/ 0 h 281"/>
                <a:gd name="T36" fmla="*/ 0 w 240"/>
                <a:gd name="T37" fmla="*/ 0 h 281"/>
                <a:gd name="T38" fmla="*/ 0 w 240"/>
                <a:gd name="T39" fmla="*/ 0 h 281"/>
                <a:gd name="T40" fmla="*/ 0 w 240"/>
                <a:gd name="T41" fmla="*/ 0 h 281"/>
                <a:gd name="T42" fmla="*/ 0 w 240"/>
                <a:gd name="T43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0" h="281">
                  <a:moveTo>
                    <a:pt x="0" y="0"/>
                  </a:moveTo>
                  <a:lnTo>
                    <a:pt x="6" y="60"/>
                  </a:lnTo>
                  <a:lnTo>
                    <a:pt x="18" y="108"/>
                  </a:lnTo>
                  <a:lnTo>
                    <a:pt x="42" y="156"/>
                  </a:lnTo>
                  <a:lnTo>
                    <a:pt x="72" y="197"/>
                  </a:lnTo>
                  <a:lnTo>
                    <a:pt x="108" y="233"/>
                  </a:lnTo>
                  <a:lnTo>
                    <a:pt x="150" y="257"/>
                  </a:lnTo>
                  <a:lnTo>
                    <a:pt x="192" y="275"/>
                  </a:lnTo>
                  <a:lnTo>
                    <a:pt x="240" y="281"/>
                  </a:lnTo>
                  <a:lnTo>
                    <a:pt x="240" y="281"/>
                  </a:lnTo>
                  <a:lnTo>
                    <a:pt x="192" y="275"/>
                  </a:lnTo>
                  <a:lnTo>
                    <a:pt x="150" y="257"/>
                  </a:lnTo>
                  <a:lnTo>
                    <a:pt x="108" y="233"/>
                  </a:lnTo>
                  <a:lnTo>
                    <a:pt x="72" y="197"/>
                  </a:lnTo>
                  <a:lnTo>
                    <a:pt x="42" y="156"/>
                  </a:lnTo>
                  <a:lnTo>
                    <a:pt x="18" y="108"/>
                  </a:lnTo>
                  <a:lnTo>
                    <a:pt x="6" y="6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3" name="Freeform 63"/>
            <p:cNvSpPr>
              <a:spLocks/>
            </p:cNvSpPr>
            <p:nvPr/>
          </p:nvSpPr>
          <p:spPr bwMode="auto">
            <a:xfrm>
              <a:off x="3631" y="247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4" name="Freeform 64"/>
            <p:cNvSpPr>
              <a:spLocks/>
            </p:cNvSpPr>
            <p:nvPr/>
          </p:nvSpPr>
          <p:spPr bwMode="auto">
            <a:xfrm>
              <a:off x="3631" y="2192"/>
              <a:ext cx="1" cy="215"/>
            </a:xfrm>
            <a:custGeom>
              <a:avLst/>
              <a:gdLst>
                <a:gd name="T0" fmla="*/ 215 h 215"/>
                <a:gd name="T1" fmla="*/ 0 h 215"/>
                <a:gd name="T2" fmla="*/ 215 h 215"/>
                <a:gd name="T3" fmla="*/ 215 h 2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15">
                  <a:moveTo>
                    <a:pt x="0" y="215"/>
                  </a:moveTo>
                  <a:lnTo>
                    <a:pt x="0" y="0"/>
                  </a:lnTo>
                  <a:lnTo>
                    <a:pt x="0" y="215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5" name="Freeform 65"/>
            <p:cNvSpPr>
              <a:spLocks/>
            </p:cNvSpPr>
            <p:nvPr/>
          </p:nvSpPr>
          <p:spPr bwMode="auto">
            <a:xfrm>
              <a:off x="3571" y="1983"/>
              <a:ext cx="119" cy="251"/>
            </a:xfrm>
            <a:custGeom>
              <a:avLst/>
              <a:gdLst>
                <a:gd name="T0" fmla="*/ 119 w 119"/>
                <a:gd name="T1" fmla="*/ 251 h 251"/>
                <a:gd name="T2" fmla="*/ 60 w 119"/>
                <a:gd name="T3" fmla="*/ 0 h 251"/>
                <a:gd name="T4" fmla="*/ 0 w 119"/>
                <a:gd name="T5" fmla="*/ 251 h 251"/>
                <a:gd name="T6" fmla="*/ 119 w 119"/>
                <a:gd name="T7" fmla="*/ 251 h 251"/>
                <a:gd name="T8" fmla="*/ 119 w 119"/>
                <a:gd name="T9" fmla="*/ 251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251">
                  <a:moveTo>
                    <a:pt x="119" y="251"/>
                  </a:moveTo>
                  <a:lnTo>
                    <a:pt x="60" y="0"/>
                  </a:lnTo>
                  <a:lnTo>
                    <a:pt x="0" y="251"/>
                  </a:lnTo>
                  <a:lnTo>
                    <a:pt x="119" y="251"/>
                  </a:lnTo>
                  <a:lnTo>
                    <a:pt x="119" y="2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6" name="Freeform 66"/>
            <p:cNvSpPr>
              <a:spLocks/>
            </p:cNvSpPr>
            <p:nvPr/>
          </p:nvSpPr>
          <p:spPr bwMode="auto">
            <a:xfrm>
              <a:off x="4629" y="1219"/>
              <a:ext cx="1" cy="1929"/>
            </a:xfrm>
            <a:custGeom>
              <a:avLst/>
              <a:gdLst>
                <a:gd name="T0" fmla="*/ 0 h 1929"/>
                <a:gd name="T1" fmla="*/ 1929 h 1929"/>
                <a:gd name="T2" fmla="*/ 0 h 1929"/>
                <a:gd name="T3" fmla="*/ 0 h 192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929">
                  <a:moveTo>
                    <a:pt x="0" y="0"/>
                  </a:moveTo>
                  <a:lnTo>
                    <a:pt x="0" y="192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7" name="Freeform 67"/>
            <p:cNvSpPr>
              <a:spLocks/>
            </p:cNvSpPr>
            <p:nvPr/>
          </p:nvSpPr>
          <p:spPr bwMode="auto">
            <a:xfrm>
              <a:off x="4474" y="1703"/>
              <a:ext cx="311" cy="979"/>
            </a:xfrm>
            <a:custGeom>
              <a:avLst/>
              <a:gdLst>
                <a:gd name="T0" fmla="*/ 311 w 311"/>
                <a:gd name="T1" fmla="*/ 979 h 979"/>
                <a:gd name="T2" fmla="*/ 311 w 311"/>
                <a:gd name="T3" fmla="*/ 0 h 979"/>
                <a:gd name="T4" fmla="*/ 0 w 311"/>
                <a:gd name="T5" fmla="*/ 0 h 979"/>
                <a:gd name="T6" fmla="*/ 0 w 311"/>
                <a:gd name="T7" fmla="*/ 979 h 979"/>
                <a:gd name="T8" fmla="*/ 311 w 311"/>
                <a:gd name="T9" fmla="*/ 979 h 979"/>
                <a:gd name="T10" fmla="*/ 311 w 311"/>
                <a:gd name="T11" fmla="*/ 979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1" h="979">
                  <a:moveTo>
                    <a:pt x="311" y="979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0" y="979"/>
                  </a:lnTo>
                  <a:lnTo>
                    <a:pt x="311" y="979"/>
                  </a:lnTo>
                  <a:lnTo>
                    <a:pt x="311" y="979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8" name="Freeform 68"/>
            <p:cNvSpPr>
              <a:spLocks/>
            </p:cNvSpPr>
            <p:nvPr/>
          </p:nvSpPr>
          <p:spPr bwMode="auto">
            <a:xfrm>
              <a:off x="4785" y="1703"/>
              <a:ext cx="1" cy="979"/>
            </a:xfrm>
            <a:custGeom>
              <a:avLst/>
              <a:gdLst>
                <a:gd name="T0" fmla="*/ 979 h 979"/>
                <a:gd name="T1" fmla="*/ 0 h 979"/>
                <a:gd name="T2" fmla="*/ 979 h 979"/>
                <a:gd name="T3" fmla="*/ 979 h 97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979">
                  <a:moveTo>
                    <a:pt x="0" y="979"/>
                  </a:moveTo>
                  <a:lnTo>
                    <a:pt x="0" y="0"/>
                  </a:lnTo>
                  <a:lnTo>
                    <a:pt x="0" y="979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89" name="Freeform 69"/>
            <p:cNvSpPr>
              <a:spLocks noEditPoints="1"/>
            </p:cNvSpPr>
            <p:nvPr/>
          </p:nvSpPr>
          <p:spPr bwMode="auto">
            <a:xfrm>
              <a:off x="4474" y="1703"/>
              <a:ext cx="311" cy="1"/>
            </a:xfrm>
            <a:custGeom>
              <a:avLst/>
              <a:gdLst>
                <a:gd name="T0" fmla="*/ 311 w 311"/>
                <a:gd name="T1" fmla="*/ 0 w 311"/>
                <a:gd name="T2" fmla="*/ 311 w 311"/>
                <a:gd name="T3" fmla="*/ 311 w 311"/>
                <a:gd name="T4" fmla="*/ 311 w 311"/>
                <a:gd name="T5" fmla="*/ 311 w 311"/>
                <a:gd name="T6" fmla="*/ 311 w 3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11">
                  <a:moveTo>
                    <a:pt x="311" y="0"/>
                  </a:moveTo>
                  <a:lnTo>
                    <a:pt x="0" y="0"/>
                  </a:lnTo>
                  <a:lnTo>
                    <a:pt x="311" y="0"/>
                  </a:lnTo>
                  <a:lnTo>
                    <a:pt x="311" y="0"/>
                  </a:lnTo>
                  <a:close/>
                  <a:moveTo>
                    <a:pt x="311" y="0"/>
                  </a:moveTo>
                  <a:lnTo>
                    <a:pt x="311" y="0"/>
                  </a:lnTo>
                  <a:lnTo>
                    <a:pt x="3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0" name="Freeform 70"/>
            <p:cNvSpPr>
              <a:spLocks noEditPoints="1"/>
            </p:cNvSpPr>
            <p:nvPr/>
          </p:nvSpPr>
          <p:spPr bwMode="auto">
            <a:xfrm>
              <a:off x="4474" y="1703"/>
              <a:ext cx="1" cy="979"/>
            </a:xfrm>
            <a:custGeom>
              <a:avLst/>
              <a:gdLst>
                <a:gd name="T0" fmla="*/ 0 h 979"/>
                <a:gd name="T1" fmla="*/ 979 h 979"/>
                <a:gd name="T2" fmla="*/ 0 h 979"/>
                <a:gd name="T3" fmla="*/ 0 h 979"/>
                <a:gd name="T4" fmla="*/ 0 h 979"/>
                <a:gd name="T5" fmla="*/ 0 h 979"/>
                <a:gd name="T6" fmla="*/ 0 h 97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979">
                  <a:moveTo>
                    <a:pt x="0" y="0"/>
                  </a:moveTo>
                  <a:lnTo>
                    <a:pt x="0" y="979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1" name="Freeform 71"/>
            <p:cNvSpPr>
              <a:spLocks noEditPoints="1"/>
            </p:cNvSpPr>
            <p:nvPr/>
          </p:nvSpPr>
          <p:spPr bwMode="auto">
            <a:xfrm>
              <a:off x="4474" y="2682"/>
              <a:ext cx="311" cy="1"/>
            </a:xfrm>
            <a:custGeom>
              <a:avLst/>
              <a:gdLst>
                <a:gd name="T0" fmla="*/ 0 w 311"/>
                <a:gd name="T1" fmla="*/ 311 w 311"/>
                <a:gd name="T2" fmla="*/ 0 w 311"/>
                <a:gd name="T3" fmla="*/ 0 w 311"/>
                <a:gd name="T4" fmla="*/ 0 w 311"/>
                <a:gd name="T5" fmla="*/ 0 w 311"/>
                <a:gd name="T6" fmla="*/ 0 w 3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311">
                  <a:moveTo>
                    <a:pt x="0" y="0"/>
                  </a:moveTo>
                  <a:lnTo>
                    <a:pt x="311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2" name="Freeform 72"/>
            <p:cNvSpPr>
              <a:spLocks/>
            </p:cNvSpPr>
            <p:nvPr/>
          </p:nvSpPr>
          <p:spPr bwMode="auto">
            <a:xfrm>
              <a:off x="4785" y="2682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3" name="Freeform 73"/>
            <p:cNvSpPr>
              <a:spLocks/>
            </p:cNvSpPr>
            <p:nvPr/>
          </p:nvSpPr>
          <p:spPr bwMode="auto">
            <a:xfrm>
              <a:off x="2135" y="2186"/>
              <a:ext cx="539" cy="1"/>
            </a:xfrm>
            <a:custGeom>
              <a:avLst/>
              <a:gdLst>
                <a:gd name="T0" fmla="*/ 0 w 539"/>
                <a:gd name="T1" fmla="*/ 539 w 539"/>
                <a:gd name="T2" fmla="*/ 0 w 539"/>
                <a:gd name="T3" fmla="*/ 0 w 5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39">
                  <a:moveTo>
                    <a:pt x="0" y="0"/>
                  </a:moveTo>
                  <a:lnTo>
                    <a:pt x="539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394" name="Freeform 74"/>
            <p:cNvSpPr>
              <a:spLocks/>
            </p:cNvSpPr>
            <p:nvPr/>
          </p:nvSpPr>
          <p:spPr bwMode="auto">
            <a:xfrm>
              <a:off x="2632" y="2121"/>
              <a:ext cx="221" cy="131"/>
            </a:xfrm>
            <a:custGeom>
              <a:avLst/>
              <a:gdLst>
                <a:gd name="T0" fmla="*/ 0 w 221"/>
                <a:gd name="T1" fmla="*/ 131 h 131"/>
                <a:gd name="T2" fmla="*/ 221 w 221"/>
                <a:gd name="T3" fmla="*/ 65 h 131"/>
                <a:gd name="T4" fmla="*/ 0 w 221"/>
                <a:gd name="T5" fmla="*/ 0 h 131"/>
                <a:gd name="T6" fmla="*/ 0 w 221"/>
                <a:gd name="T7" fmla="*/ 131 h 131"/>
                <a:gd name="T8" fmla="*/ 0 w 221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31">
                  <a:moveTo>
                    <a:pt x="0" y="131"/>
                  </a:moveTo>
                  <a:lnTo>
                    <a:pt x="221" y="65"/>
                  </a:lnTo>
                  <a:lnTo>
                    <a:pt x="0" y="0"/>
                  </a:lnTo>
                  <a:lnTo>
                    <a:pt x="0" y="131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006666"/>
            </a:solidFill>
            <a:ln w="9525">
              <a:solidFill>
                <a:srgbClr val="0066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6397" name="Rectangle 77"/>
          <p:cNvSpPr>
            <a:spLocks noChangeArrowheads="1"/>
          </p:cNvSpPr>
          <p:nvPr/>
        </p:nvSpPr>
        <p:spPr bwMode="auto">
          <a:xfrm>
            <a:off x="1863470" y="103749"/>
            <a:ext cx="838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3200" dirty="0">
                <a:solidFill>
                  <a:srgbClr val="CC3300"/>
                </a:solidFill>
                <a:latin typeface="Comic Sans MS" panose="030F0702030302020204" pitchFamily="66" charset="0"/>
              </a:rPr>
              <a:t>Norton Equivalent Circuit</a:t>
            </a:r>
          </a:p>
        </p:txBody>
      </p:sp>
      <p:sp>
        <p:nvSpPr>
          <p:cNvPr id="56399" name="Rectangle 79"/>
          <p:cNvSpPr>
            <a:spLocks noChangeArrowheads="1"/>
          </p:cNvSpPr>
          <p:nvPr/>
        </p:nvSpPr>
        <p:spPr bwMode="auto">
          <a:xfrm>
            <a:off x="192646" y="791556"/>
            <a:ext cx="1157810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sz="2000" dirty="0">
                <a:solidFill>
                  <a:schemeClr val="tx1"/>
                </a:solidFill>
              </a:rPr>
              <a:t>The linear circuit is replaced by </a:t>
            </a:r>
            <a:r>
              <a:rPr lang="en-US" altLang="en-US" sz="2000" b="1" dirty="0">
                <a:solidFill>
                  <a:srgbClr val="FF0000"/>
                </a:solidFill>
              </a:rPr>
              <a:t>a current source in parallel with an impedance</a:t>
            </a:r>
            <a:r>
              <a:rPr lang="en-US" altLang="en-US" sz="2000" dirty="0">
                <a:solidFill>
                  <a:schemeClr val="tx1"/>
                </a:solidFill>
              </a:rPr>
              <a:t>.</a:t>
            </a:r>
            <a:br>
              <a:rPr lang="en-US" altLang="en-US" sz="2000" dirty="0">
                <a:solidFill>
                  <a:schemeClr val="tx1"/>
                </a:solidFill>
              </a:rPr>
            </a:br>
            <a:r>
              <a:rPr lang="en-US" altLang="en-US" sz="2000" dirty="0">
                <a:solidFill>
                  <a:schemeClr val="tx1"/>
                </a:solidFill>
              </a:rPr>
              <a:t>      </a:t>
            </a:r>
            <a:r>
              <a:rPr lang="en-US" altLang="en-US" sz="2000" b="1" i="1" dirty="0">
                <a:solidFill>
                  <a:srgbClr val="FF0000"/>
                </a:solidFill>
              </a:rPr>
              <a:t>I</a:t>
            </a:r>
            <a:r>
              <a:rPr lang="en-US" altLang="en-US" sz="2000" b="1" baseline="-25000" dirty="0">
                <a:solidFill>
                  <a:srgbClr val="FF0000"/>
                </a:solidFill>
              </a:rPr>
              <a:t>N </a:t>
            </a:r>
            <a:r>
              <a:rPr lang="en-US" altLang="en-US" sz="2000" b="1" dirty="0">
                <a:solidFill>
                  <a:srgbClr val="FF0000"/>
                </a:solidFill>
              </a:rPr>
              <a:t>is the Short circuit </a:t>
            </a:r>
            <a:r>
              <a:rPr lang="en-US" altLang="en-US" sz="2000" dirty="0">
                <a:solidFill>
                  <a:schemeClr val="tx1"/>
                </a:solidFill>
              </a:rPr>
              <a:t>current flowing between the terminals a-b when the </a:t>
            </a:r>
            <a:r>
              <a:rPr lang="en-US" altLang="en-US" sz="2000" dirty="0" smtClean="0">
                <a:solidFill>
                  <a:schemeClr val="tx1"/>
                </a:solidFill>
              </a:rPr>
              <a:t>terminals </a:t>
            </a:r>
            <a:r>
              <a:rPr lang="en-US" altLang="en-US" sz="2000" dirty="0">
                <a:solidFill>
                  <a:schemeClr val="tx1"/>
                </a:solidFill>
              </a:rPr>
              <a:t>are short circuited.</a:t>
            </a:r>
            <a:br>
              <a:rPr lang="en-US" altLang="en-US" sz="2000" dirty="0">
                <a:solidFill>
                  <a:schemeClr val="tx1"/>
                </a:solidFill>
              </a:rPr>
            </a:b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56400" name="Rectangle 80"/>
          <p:cNvSpPr>
            <a:spLocks noChangeArrowheads="1"/>
          </p:cNvSpPr>
          <p:nvPr/>
        </p:nvSpPr>
        <p:spPr bwMode="auto">
          <a:xfrm>
            <a:off x="291235" y="5004186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l"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FF"/>
                </a:solidFill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</a:rPr>
              <a:t>Thevenin</a:t>
            </a:r>
            <a:r>
              <a:rPr lang="en-US" altLang="en-US" sz="2000" dirty="0">
                <a:solidFill>
                  <a:srgbClr val="0000FF"/>
                </a:solidFill>
              </a:rPr>
              <a:t> and Norton equivalents are related by:</a:t>
            </a:r>
          </a:p>
        </p:txBody>
      </p:sp>
      <p:graphicFrame>
        <p:nvGraphicFramePr>
          <p:cNvPr id="56401" name="Object 81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04401862"/>
              </p:ext>
            </p:extLst>
          </p:nvPr>
        </p:nvGraphicFramePr>
        <p:xfrm>
          <a:off x="4835521" y="5650778"/>
          <a:ext cx="4800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3" imgW="1536480" imgH="228600" progId="Equation.DSMT4">
                  <p:embed/>
                </p:oleObj>
              </mc:Choice>
              <mc:Fallback>
                <p:oleObj name="Equation" r:id="rId3" imgW="1536480" imgH="228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1" y="5650778"/>
                        <a:ext cx="4800600" cy="714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9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577" y="141667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5002" y="1880311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430" y="403277"/>
            <a:ext cx="6015643" cy="3082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5621" y="0"/>
            <a:ext cx="8678846" cy="6664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500" y="3518674"/>
            <a:ext cx="4687075" cy="937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1689" y="4283841"/>
            <a:ext cx="4854898" cy="11510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799" y="5434885"/>
            <a:ext cx="5184666" cy="7651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02" y="2403531"/>
            <a:ext cx="1895475" cy="552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456" y="2926751"/>
            <a:ext cx="569595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357" y="128789"/>
            <a:ext cx="5790496" cy="39930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656" y="128789"/>
            <a:ext cx="6209361" cy="12145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7349" y="1389083"/>
            <a:ext cx="2305050" cy="809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973" y="1995820"/>
            <a:ext cx="291465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9914" y="3270757"/>
            <a:ext cx="4367194" cy="1270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7750" y="3727631"/>
            <a:ext cx="5855133" cy="271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4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590" y="281554"/>
            <a:ext cx="388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10.8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665" y="820415"/>
            <a:ext cx="8441028" cy="708338"/>
          </a:xfrm>
          <a:prstGeom prst="rect">
            <a:avLst/>
          </a:prstGeom>
        </p:spPr>
      </p:pic>
      <p:pic>
        <p:nvPicPr>
          <p:cNvPr id="6" name="Picture 5" descr="ale63317_10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567" y="1787579"/>
            <a:ext cx="6844444" cy="220558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706" y="5293751"/>
            <a:ext cx="3614867" cy="7257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730" y="5432064"/>
            <a:ext cx="4252278" cy="68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65" y="4269514"/>
            <a:ext cx="144780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166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21" y="3759463"/>
            <a:ext cx="5904101" cy="23382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7577" y="141667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481" y="2648818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6950" y="141667"/>
            <a:ext cx="9295758" cy="562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341" y="624387"/>
            <a:ext cx="5441288" cy="2474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882" y="2832503"/>
            <a:ext cx="1783792" cy="7080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7734" y="2830799"/>
            <a:ext cx="4552224" cy="5778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829" y="3352882"/>
            <a:ext cx="3626858" cy="6198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0157" y="3865366"/>
            <a:ext cx="5367611" cy="6430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0157" y="4783359"/>
            <a:ext cx="5530647" cy="6780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05281" y="4423683"/>
            <a:ext cx="700487" cy="620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5281" y="5431156"/>
            <a:ext cx="2999543" cy="66656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304824" y="5663585"/>
            <a:ext cx="2931965" cy="891214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 flipV="1">
            <a:off x="7843234" y="664887"/>
            <a:ext cx="3349474" cy="394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118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125" y="1384747"/>
            <a:ext cx="6816684" cy="2923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50" y="182853"/>
            <a:ext cx="2117269" cy="499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5444" y="105040"/>
            <a:ext cx="10125830" cy="1311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439" y="3902565"/>
            <a:ext cx="4781479" cy="1236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439" y="4898199"/>
            <a:ext cx="4484067" cy="785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650" y="5587690"/>
            <a:ext cx="5686503" cy="7212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4907" y="843432"/>
            <a:ext cx="1556281" cy="10826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5855" y="4229836"/>
            <a:ext cx="3878860" cy="581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5855" y="4898199"/>
            <a:ext cx="4657587" cy="116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458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590" y="281554"/>
            <a:ext cx="4662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10.9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52" y="714364"/>
            <a:ext cx="8803244" cy="1023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042" y="1971336"/>
            <a:ext cx="5308863" cy="2862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852" y="5067501"/>
            <a:ext cx="7548135" cy="9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22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577" y="141667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577" y="3267004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747" y="231713"/>
            <a:ext cx="6415658" cy="4331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139" y="664887"/>
            <a:ext cx="5094103" cy="30294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577" y="3790224"/>
            <a:ext cx="8445156" cy="1309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480" y="2893216"/>
            <a:ext cx="3404016" cy="36049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858" y="5007822"/>
            <a:ext cx="6405273" cy="1230864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5847008" y="664887"/>
            <a:ext cx="26144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4171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9682" y="2188410"/>
            <a:ext cx="5000613" cy="3846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88" y="180098"/>
            <a:ext cx="10108014" cy="20303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931" y="1739848"/>
            <a:ext cx="2779758" cy="536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786" y="2155791"/>
            <a:ext cx="6392857" cy="7769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6390" y="2832086"/>
            <a:ext cx="1898948" cy="698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4067" y="2938664"/>
            <a:ext cx="1885649" cy="575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3236" y="3555662"/>
            <a:ext cx="5175965" cy="6503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4214" y="4182144"/>
            <a:ext cx="3214260" cy="62684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57400" y="4698378"/>
            <a:ext cx="3089492" cy="6293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70259" y="5618838"/>
            <a:ext cx="3588324" cy="69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64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429" y="-106385"/>
            <a:ext cx="3390900" cy="3181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47" y="256936"/>
            <a:ext cx="3438861" cy="2247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147" y="3258355"/>
            <a:ext cx="7537160" cy="205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3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9093" y="347730"/>
            <a:ext cx="685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rgbClr val="0070C0"/>
                </a:solidFill>
              </a:rPr>
              <a:t>10.2 </a:t>
            </a:r>
            <a:r>
              <a:rPr lang="tr-TR" sz="3600" b="1" dirty="0" smtClean="0">
                <a:solidFill>
                  <a:srgbClr val="FF0000"/>
                </a:solidFill>
              </a:rPr>
              <a:t>Nodal Analysis in AC Circuits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09093" y="958202"/>
            <a:ext cx="11011436" cy="772366"/>
            <a:chOff x="309093" y="929827"/>
            <a:chExt cx="10715625" cy="3524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093" y="986978"/>
              <a:ext cx="4429125" cy="2476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38218" y="977453"/>
              <a:ext cx="4257675" cy="25717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995893" y="929827"/>
              <a:ext cx="2028825" cy="35242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1985660" y="1740749"/>
            <a:ext cx="10046125" cy="2202680"/>
            <a:chOff x="2049552" y="1287888"/>
            <a:chExt cx="10046125" cy="220268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10691" y="1287888"/>
              <a:ext cx="6484986" cy="22026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49552" y="1576529"/>
              <a:ext cx="5176753" cy="60000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09093" y="1922177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093" y="3272478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0761" y="3767939"/>
            <a:ext cx="7067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1"/>
              </a:buClr>
            </a:pPr>
            <a:r>
              <a:rPr lang="tr-TR" altLang="en-US" sz="2000" b="1" dirty="0" smtClean="0">
                <a:solidFill>
                  <a:srgbClr val="FF3300"/>
                </a:solidFill>
              </a:rPr>
              <a:t>Step #1 </a:t>
            </a:r>
            <a:r>
              <a:rPr lang="en-US" altLang="en-US" sz="2000" b="1" dirty="0" smtClean="0">
                <a:solidFill>
                  <a:srgbClr val="002060"/>
                </a:solidFill>
              </a:rPr>
              <a:t>Transform</a:t>
            </a:r>
            <a:r>
              <a:rPr lang="en-US" altLang="en-US" sz="2000" b="1" dirty="0" smtClean="0"/>
              <a:t> the circuit to the </a:t>
            </a:r>
            <a:r>
              <a:rPr lang="en-US" altLang="en-US" sz="2000" b="1" dirty="0" smtClean="0">
                <a:solidFill>
                  <a:srgbClr val="FF3300"/>
                </a:solidFill>
              </a:rPr>
              <a:t>phasor or frequency domain</a:t>
            </a:r>
            <a:r>
              <a:rPr lang="en-US" altLang="en-US" dirty="0" smtClean="0"/>
              <a:t>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9939" y="4623177"/>
            <a:ext cx="6462122" cy="195017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871989" y="1730568"/>
            <a:ext cx="18931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523655" y="2445397"/>
            <a:ext cx="18931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99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1590" y="281554"/>
            <a:ext cx="3812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10.10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541" y="804774"/>
            <a:ext cx="8837007" cy="9228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064" y="1843537"/>
            <a:ext cx="6815959" cy="3100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12" y="5434886"/>
            <a:ext cx="11036992" cy="90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09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0506" y="372346"/>
            <a:ext cx="100103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en-US" sz="2400" dirty="0" smtClean="0">
                <a:solidFill>
                  <a:srgbClr val="FF3300"/>
                </a:solidFill>
              </a:rPr>
              <a:t>Step #2 </a:t>
            </a:r>
            <a:r>
              <a:rPr lang="en-US" altLang="en-US" sz="2400" dirty="0" smtClean="0">
                <a:solidFill>
                  <a:srgbClr val="002060"/>
                </a:solidFill>
              </a:rPr>
              <a:t>Solve</a:t>
            </a:r>
            <a:r>
              <a:rPr lang="en-US" altLang="en-US" sz="2400" dirty="0" smtClean="0"/>
              <a:t> the problem using circuit </a:t>
            </a:r>
            <a:r>
              <a:rPr lang="tr-TR" altLang="en-US" sz="2400" dirty="0" smtClean="0">
                <a:solidFill>
                  <a:srgbClr val="FF0000"/>
                </a:solidFill>
              </a:rPr>
              <a:t>Nodal analysis</a:t>
            </a:r>
            <a:r>
              <a:rPr lang="en-US" altLang="en-US" sz="2400" dirty="0" smtClean="0">
                <a:solidFill>
                  <a:srgbClr val="FF0000"/>
                </a:solidFill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55" y="834328"/>
            <a:ext cx="6643631" cy="20049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325" y="2946363"/>
            <a:ext cx="3116114" cy="4380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7863" y="2541777"/>
            <a:ext cx="3447038" cy="913526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251392" y="2926468"/>
            <a:ext cx="953037" cy="166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4429" y="2661728"/>
            <a:ext cx="3668680" cy="550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325" y="3863516"/>
            <a:ext cx="1316081" cy="383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7863" y="3395849"/>
            <a:ext cx="2994080" cy="1077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325" y="4523034"/>
            <a:ext cx="4127445" cy="4362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0557" y="4959267"/>
            <a:ext cx="3250854" cy="9466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9578" y="5976809"/>
            <a:ext cx="3284851" cy="45308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7295790" y="5653241"/>
            <a:ext cx="953037" cy="1666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53207" y="5459302"/>
            <a:ext cx="2663550" cy="63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3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76" y="283336"/>
            <a:ext cx="7596245" cy="4947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367" y="539078"/>
            <a:ext cx="3668680" cy="550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7748" y="1161958"/>
            <a:ext cx="2663550" cy="638629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>
            <a:off x="7280780" y="1002301"/>
            <a:ext cx="502276" cy="3193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5986" y="340569"/>
            <a:ext cx="7516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en-US" sz="2400" b="1" dirty="0" smtClean="0">
                <a:solidFill>
                  <a:srgbClr val="FF0000"/>
                </a:solidFill>
              </a:rPr>
              <a:t>Step# 3</a:t>
            </a:r>
            <a:r>
              <a:rPr lang="tr-TR" altLang="en-US" sz="2400" dirty="0" smtClean="0"/>
              <a:t> </a:t>
            </a:r>
            <a:r>
              <a:rPr lang="en-US" altLang="en-US" sz="2400" dirty="0" smtClean="0"/>
              <a:t>Transform the resulting phasor to </a:t>
            </a:r>
            <a:r>
              <a:rPr lang="en-US" altLang="en-US" sz="2400" dirty="0" smtClean="0">
                <a:solidFill>
                  <a:srgbClr val="FF0000"/>
                </a:solidFill>
              </a:rPr>
              <a:t>the time domain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86" y="706728"/>
            <a:ext cx="7909975" cy="2796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5986" y="3345992"/>
            <a:ext cx="363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10.1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028" y="3214464"/>
            <a:ext cx="6626110" cy="9202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78" y="3803052"/>
            <a:ext cx="6315264" cy="2389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0638" y="4134757"/>
            <a:ext cx="5544027" cy="95724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992083" y="3984371"/>
            <a:ext cx="189319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67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425" y="145172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Example: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425" y="1184983"/>
            <a:ext cx="22145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solidFill>
                  <a:srgbClr val="FF0000"/>
                </a:solidFill>
              </a:rPr>
              <a:t>Solution: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952" y="145172"/>
            <a:ext cx="5369768" cy="31260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28" y="1868168"/>
            <a:ext cx="4097318" cy="3975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2705" y="2365792"/>
            <a:ext cx="5536276" cy="26067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432" y="2909434"/>
            <a:ext cx="7205350" cy="1905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28" y="4875250"/>
            <a:ext cx="5222363" cy="4647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328" y="5319373"/>
            <a:ext cx="2665759" cy="6215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425" y="6054374"/>
            <a:ext cx="3103051" cy="6155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75515" y="4700789"/>
            <a:ext cx="4042460" cy="7990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15889" y="5380534"/>
            <a:ext cx="2697484" cy="823176"/>
          </a:xfrm>
          <a:prstGeom prst="rect">
            <a:avLst/>
          </a:prstGeom>
        </p:spPr>
      </p:pic>
      <p:cxnSp>
        <p:nvCxnSpPr>
          <p:cNvPr id="15" name="Straight Connector 14"/>
          <p:cNvCxnSpPr>
            <a:stCxn id="10" idx="3"/>
          </p:cNvCxnSpPr>
          <p:nvPr/>
        </p:nvCxnSpPr>
        <p:spPr>
          <a:xfrm>
            <a:off x="2999087" y="5630148"/>
            <a:ext cx="3182772" cy="4943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6181859" y="5205922"/>
            <a:ext cx="12879" cy="4808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181859" y="5190186"/>
            <a:ext cx="991673" cy="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22206" y="5940923"/>
            <a:ext cx="4271954" cy="9170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71717" y="739453"/>
            <a:ext cx="701992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8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531" y="409608"/>
            <a:ext cx="3555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70C0"/>
                </a:solidFill>
              </a:rPr>
              <a:t>Practice Problem 10.2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35" y="1182341"/>
            <a:ext cx="7760146" cy="39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95E181FA316E4CB223777B08F96716" ma:contentTypeVersion="" ma:contentTypeDescription="Create a new document." ma:contentTypeScope="" ma:versionID="694fdbe7b87007c796a30bd9aae62a7f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7D89068-B140-4E64-BF9A-F2D0B2E92749}"/>
</file>

<file path=customXml/itemProps2.xml><?xml version="1.0" encoding="utf-8"?>
<ds:datastoreItem xmlns:ds="http://schemas.openxmlformats.org/officeDocument/2006/customXml" ds:itemID="{E57B670F-3BA0-4EC7-A1AE-F30BA247F22C}"/>
</file>

<file path=customXml/itemProps3.xml><?xml version="1.0" encoding="utf-8"?>
<ds:datastoreItem xmlns:ds="http://schemas.openxmlformats.org/officeDocument/2006/customXml" ds:itemID="{C07962DA-F68A-44E5-93EF-2E6445AA1FE4}"/>
</file>

<file path=docProps/app.xml><?xml version="1.0" encoding="utf-8"?>
<Properties xmlns="http://schemas.openxmlformats.org/officeDocument/2006/extended-properties" xmlns:vt="http://schemas.openxmlformats.org/officeDocument/2006/docPropsVTypes">
  <TotalTime>1145</TotalTime>
  <Words>419</Words>
  <Application>Microsoft Office PowerPoint</Application>
  <PresentationFormat>Widescreen</PresentationFormat>
  <Paragraphs>69</Paragraphs>
  <Slides>40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Rockwell</vt:lpstr>
      <vt:lpstr>Times New Roman</vt:lpstr>
      <vt:lpstr>Wingdings</vt:lpstr>
      <vt:lpstr>Office Theme</vt:lpstr>
      <vt:lpstr>Equation</vt:lpstr>
      <vt:lpstr>Sinusoidal Steady State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Sinusoidal Steady State Analysis</dc:title>
  <dc:creator>Alper DOGANALP</dc:creator>
  <cp:lastModifiedBy>Alper DOGANALP</cp:lastModifiedBy>
  <cp:revision>79</cp:revision>
  <dcterms:created xsi:type="dcterms:W3CDTF">2022-07-08T12:08:45Z</dcterms:created>
  <dcterms:modified xsi:type="dcterms:W3CDTF">2022-08-31T09:59:24Z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0x010100E595E181FA316E4CB223777B08F96716</vt:lpwstr>
  </property>
</Properties>
</file>