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5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1" r:id="rId36"/>
    <p:sldId id="302" r:id="rId37"/>
    <p:sldId id="303" r:id="rId38"/>
    <p:sldId id="304" r:id="rId39"/>
    <p:sldId id="305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12" r:id="rId48"/>
    <p:sldId id="297" r:id="rId49"/>
    <p:sldId id="298" r:id="rId50"/>
    <p:sldId id="299" r:id="rId51"/>
    <p:sldId id="300" r:id="rId52"/>
    <p:sldId id="306" r:id="rId53"/>
    <p:sldId id="307" r:id="rId54"/>
    <p:sldId id="308" r:id="rId55"/>
    <p:sldId id="309" r:id="rId56"/>
    <p:sldId id="310" r:id="rId57"/>
    <p:sldId id="31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F8DB-3F54-4EBF-9CF6-104DFE19111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11A-8B56-4B04-B615-A135A26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1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F8DB-3F54-4EBF-9CF6-104DFE19111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11A-8B56-4B04-B615-A135A26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F8DB-3F54-4EBF-9CF6-104DFE19111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11A-8B56-4B04-B615-A135A26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8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6851" y="539751"/>
            <a:ext cx="11785600" cy="5586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1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F8DB-3F54-4EBF-9CF6-104DFE19111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11A-8B56-4B04-B615-A135A26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F8DB-3F54-4EBF-9CF6-104DFE19111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11A-8B56-4B04-B615-A135A26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F8DB-3F54-4EBF-9CF6-104DFE19111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11A-8B56-4B04-B615-A135A26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1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F8DB-3F54-4EBF-9CF6-104DFE19111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11A-8B56-4B04-B615-A135A26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2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F8DB-3F54-4EBF-9CF6-104DFE19111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11A-8B56-4B04-B615-A135A26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2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F8DB-3F54-4EBF-9CF6-104DFE19111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11A-8B56-4B04-B615-A135A26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7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F8DB-3F54-4EBF-9CF6-104DFE19111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11A-8B56-4B04-B615-A135A26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4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F8DB-3F54-4EBF-9CF6-104DFE19111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11A-8B56-4B04-B615-A135A26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4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EF8DB-3F54-4EBF-9CF6-104DFE19111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3311A-8B56-4B04-B615-A135A26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95.wmf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9.png"/><Relationship Id="rId11" Type="http://schemas.openxmlformats.org/officeDocument/2006/relationships/image" Target="../media/image103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84.png"/><Relationship Id="rId9" Type="http://schemas.openxmlformats.org/officeDocument/2006/relationships/image" Target="../media/image1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7.png"/><Relationship Id="rId7" Type="http://schemas.openxmlformats.org/officeDocument/2006/relationships/image" Target="../media/image162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5" Type="http://schemas.openxmlformats.org/officeDocument/2006/relationships/image" Target="../media/image169.png"/><Relationship Id="rId4" Type="http://schemas.openxmlformats.org/officeDocument/2006/relationships/image" Target="../media/image1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3.wmf"/><Relationship Id="rId5" Type="http://schemas.openxmlformats.org/officeDocument/2006/relationships/image" Target="../media/image202.wmf"/><Relationship Id="rId10" Type="http://schemas.openxmlformats.org/officeDocument/2006/relationships/image" Target="../media/image201.wmf"/><Relationship Id="rId4" Type="http://schemas.openxmlformats.org/officeDocument/2006/relationships/image" Target="../media/image199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" Type="http://schemas.openxmlformats.org/officeDocument/2006/relationships/image" Target="../media/image215.png"/><Relationship Id="rId16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10" Type="http://schemas.openxmlformats.org/officeDocument/2006/relationships/image" Target="../media/image223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3.png"/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12" Type="http://schemas.openxmlformats.org/officeDocument/2006/relationships/image" Target="../media/image242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6.png"/><Relationship Id="rId11" Type="http://schemas.openxmlformats.org/officeDocument/2006/relationships/image" Target="../media/image241.png"/><Relationship Id="rId5" Type="http://schemas.openxmlformats.org/officeDocument/2006/relationships/image" Target="../media/image235.png"/><Relationship Id="rId10" Type="http://schemas.openxmlformats.org/officeDocument/2006/relationships/image" Target="../media/image240.png"/><Relationship Id="rId4" Type="http://schemas.openxmlformats.org/officeDocument/2006/relationships/image" Target="../media/image234.png"/><Relationship Id="rId9" Type="http://schemas.openxmlformats.org/officeDocument/2006/relationships/image" Target="../media/image239.png"/><Relationship Id="rId14" Type="http://schemas.openxmlformats.org/officeDocument/2006/relationships/image" Target="../media/image24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246.png"/><Relationship Id="rId7" Type="http://schemas.openxmlformats.org/officeDocument/2006/relationships/image" Target="../media/image250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5.png"/><Relationship Id="rId7" Type="http://schemas.openxmlformats.org/officeDocument/2006/relationships/image" Target="../media/image259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image" Target="../media/image2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7.png"/><Relationship Id="rId4" Type="http://schemas.openxmlformats.org/officeDocument/2006/relationships/image" Target="../media/image2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69.png"/><Relationship Id="rId7" Type="http://schemas.openxmlformats.org/officeDocument/2006/relationships/image" Target="../media/image272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.png"/><Relationship Id="rId5" Type="http://schemas.openxmlformats.org/officeDocument/2006/relationships/image" Target="../media/image266.png"/><Relationship Id="rId4" Type="http://schemas.openxmlformats.org/officeDocument/2006/relationships/image" Target="../media/image270.png"/><Relationship Id="rId9" Type="http://schemas.openxmlformats.org/officeDocument/2006/relationships/image" Target="../media/image2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8.png"/><Relationship Id="rId4" Type="http://schemas.openxmlformats.org/officeDocument/2006/relationships/image" Target="../media/image27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5" Type="http://schemas.openxmlformats.org/officeDocument/2006/relationships/image" Target="../media/image282.png"/><Relationship Id="rId4" Type="http://schemas.openxmlformats.org/officeDocument/2006/relationships/image" Target="../media/image28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7" Type="http://schemas.openxmlformats.org/officeDocument/2006/relationships/image" Target="../media/image291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289.png"/><Relationship Id="rId4" Type="http://schemas.openxmlformats.org/officeDocument/2006/relationships/image" Target="../media/image28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3" Type="http://schemas.openxmlformats.org/officeDocument/2006/relationships/image" Target="../media/image293.png"/><Relationship Id="rId7" Type="http://schemas.openxmlformats.org/officeDocument/2006/relationships/image" Target="../media/image297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6.png"/><Relationship Id="rId5" Type="http://schemas.openxmlformats.org/officeDocument/2006/relationships/image" Target="../media/image295.png"/><Relationship Id="rId4" Type="http://schemas.openxmlformats.org/officeDocument/2006/relationships/image" Target="../media/image29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Three-Phase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Chapter #12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50" y="1766006"/>
            <a:ext cx="3656929" cy="32030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304" y="198377"/>
            <a:ext cx="11565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Like the generator connections, </a:t>
            </a:r>
            <a:r>
              <a:rPr lang="en-US" sz="2000" b="1" dirty="0">
                <a:solidFill>
                  <a:srgbClr val="FF0000"/>
                </a:solidFill>
              </a:rPr>
              <a:t>a three-phase load </a:t>
            </a:r>
            <a:r>
              <a:rPr lang="en-US" sz="2000" dirty="0"/>
              <a:t>can be either </a:t>
            </a:r>
            <a:r>
              <a:rPr lang="en-US" sz="2000" b="1" dirty="0">
                <a:solidFill>
                  <a:srgbClr val="FF0000"/>
                </a:solidFill>
              </a:rPr>
              <a:t>wye-connected</a:t>
            </a:r>
            <a:r>
              <a:rPr lang="en-US" sz="2000" dirty="0"/>
              <a:t> or </a:t>
            </a:r>
            <a:r>
              <a:rPr lang="en-US" sz="2000" b="1" dirty="0">
                <a:solidFill>
                  <a:srgbClr val="FF0000"/>
                </a:solidFill>
              </a:rPr>
              <a:t>delta-connected,</a:t>
            </a:r>
            <a:r>
              <a:rPr lang="en-US" sz="2000" dirty="0"/>
              <a:t> depending on the end </a:t>
            </a:r>
            <a:r>
              <a:rPr lang="en-US" sz="2000" dirty="0" smtClean="0"/>
              <a:t>application</a:t>
            </a:r>
            <a:r>
              <a:rPr lang="tr-TR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933" y="1883741"/>
            <a:ext cx="4347961" cy="3202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511" y="1323543"/>
            <a:ext cx="2325581" cy="450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734" y="1264884"/>
            <a:ext cx="2941491" cy="5680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2741" y="4969061"/>
            <a:ext cx="11362791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 wye- or delta-connected load is said to be </a:t>
            </a:r>
            <a:r>
              <a:rPr lang="en-US" sz="2000" dirty="0">
                <a:solidFill>
                  <a:srgbClr val="FF0000"/>
                </a:solidFill>
              </a:rPr>
              <a:t>unbalanced</a:t>
            </a:r>
            <a:r>
              <a:rPr lang="en-US" sz="2000" dirty="0"/>
              <a:t> if the phase impedances are not equal in magnitude or phase.</a:t>
            </a:r>
          </a:p>
        </p:txBody>
      </p:sp>
    </p:spTree>
    <p:extLst>
      <p:ext uri="{BB962C8B-B14F-4D97-AF65-F5344CB8AC3E}">
        <p14:creationId xmlns:p14="http://schemas.microsoft.com/office/powerpoint/2010/main" val="35203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174" y="2552307"/>
            <a:ext cx="5113985" cy="10227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360" y="153941"/>
            <a:ext cx="8139299" cy="8886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138" y="1145078"/>
            <a:ext cx="3940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For a balanced wye-connected load,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121" y="1042635"/>
            <a:ext cx="2715874" cy="6648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138" y="1737230"/>
            <a:ext cx="4023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For a balanced </a:t>
            </a:r>
            <a:r>
              <a:rPr lang="en-US" sz="2000" dirty="0" smtClean="0"/>
              <a:t>delta</a:t>
            </a:r>
            <a:r>
              <a:rPr lang="tr-TR" sz="2000" dirty="0" smtClean="0"/>
              <a:t> </a:t>
            </a:r>
            <a:r>
              <a:rPr lang="en-US" sz="2000" dirty="0" smtClean="0"/>
              <a:t>connected </a:t>
            </a:r>
            <a:r>
              <a:rPr lang="en-US" sz="2000" dirty="0"/>
              <a:t>load,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605" y="1707458"/>
            <a:ext cx="2718879" cy="57673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636394" y="1145078"/>
            <a:ext cx="1068947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636393" y="1736953"/>
            <a:ext cx="1068947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0138" y="2290497"/>
            <a:ext cx="11102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W</a:t>
            </a:r>
            <a:r>
              <a:rPr lang="en-US" sz="2000" dirty="0" smtClean="0"/>
              <a:t>e </a:t>
            </a:r>
            <a:r>
              <a:rPr lang="en-US" sz="2000" dirty="0"/>
              <a:t>know that a wye-connected load can be transformed into a </a:t>
            </a:r>
            <a:r>
              <a:rPr lang="en-US" sz="2000" dirty="0" smtClean="0"/>
              <a:t>delta</a:t>
            </a:r>
            <a:r>
              <a:rPr lang="tr-TR" sz="2000" dirty="0" smtClean="0"/>
              <a:t> </a:t>
            </a:r>
            <a:r>
              <a:rPr lang="en-US" sz="2000" dirty="0" smtClean="0"/>
              <a:t>connected </a:t>
            </a:r>
            <a:r>
              <a:rPr lang="en-US" sz="2000" dirty="0"/>
              <a:t>load, or vice versa, using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0138" y="3550582"/>
            <a:ext cx="10960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Since both the three-phase source and the three-phase load can </a:t>
            </a:r>
            <a:r>
              <a:rPr lang="en-US" sz="2000" dirty="0" smtClean="0"/>
              <a:t>be</a:t>
            </a:r>
            <a:r>
              <a:rPr lang="tr-TR" sz="2000" dirty="0" smtClean="0"/>
              <a:t> </a:t>
            </a:r>
            <a:r>
              <a:rPr lang="en-US" sz="2000" dirty="0" smtClean="0"/>
              <a:t>either </a:t>
            </a:r>
            <a:r>
              <a:rPr lang="en-US" sz="2000" dirty="0"/>
              <a:t>wye- or delta-connected, we have </a:t>
            </a:r>
            <a:r>
              <a:rPr lang="en-US" sz="2000" u="sng" dirty="0">
                <a:solidFill>
                  <a:srgbClr val="FF0000"/>
                </a:solidFill>
              </a:rPr>
              <a:t>four possible connections</a:t>
            </a:r>
            <a:r>
              <a:rPr lang="en-US" sz="2000" dirty="0"/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505" y="4279222"/>
            <a:ext cx="9760658" cy="217799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490175" y="3350851"/>
            <a:ext cx="1680691" cy="2575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26368" y="3457492"/>
            <a:ext cx="1680691" cy="2575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98" y="2769653"/>
            <a:ext cx="3094222" cy="7192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985" y="166283"/>
            <a:ext cx="6338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12.3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Balanced </a:t>
            </a:r>
            <a:r>
              <a:rPr lang="en-US" sz="3200" b="1" dirty="0">
                <a:solidFill>
                  <a:srgbClr val="FF0000"/>
                </a:solidFill>
              </a:rPr>
              <a:t>Wye-Wye Connection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25" y="751058"/>
            <a:ext cx="8594284" cy="908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4" y="1743052"/>
            <a:ext cx="3132117" cy="875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7031" y="1659085"/>
            <a:ext cx="2583066" cy="526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3609" y="1659085"/>
            <a:ext cx="5373366" cy="562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0092" y="2344877"/>
            <a:ext cx="5078612" cy="4406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913" y="3891381"/>
            <a:ext cx="5490275" cy="91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21" y="4517492"/>
            <a:ext cx="1481284" cy="9362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35" y="0"/>
            <a:ext cx="5188710" cy="48028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8366" y="203711"/>
            <a:ext cx="6765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Assuming the </a:t>
            </a:r>
            <a:r>
              <a:rPr lang="en-US" sz="2000" b="1" u="sng" dirty="0">
                <a:solidFill>
                  <a:srgbClr val="FF0000"/>
                </a:solidFill>
              </a:rPr>
              <a:t>positive sequence</a:t>
            </a:r>
            <a:r>
              <a:rPr lang="en-US" sz="2000" dirty="0"/>
              <a:t>, the phase voltages </a:t>
            </a:r>
            <a:r>
              <a:rPr lang="tr-TR" sz="2000" dirty="0" smtClean="0"/>
              <a:t>                    </a:t>
            </a:r>
            <a:r>
              <a:rPr lang="en-US" sz="2000" dirty="0" smtClean="0"/>
              <a:t>(</a:t>
            </a:r>
            <a:r>
              <a:rPr lang="en-US" sz="2000" dirty="0"/>
              <a:t>or </a:t>
            </a:r>
            <a:r>
              <a:rPr lang="en-US" sz="2000" dirty="0" smtClean="0"/>
              <a:t>line-to</a:t>
            </a:r>
            <a:r>
              <a:rPr lang="tr-TR" sz="2000" dirty="0" smtClean="0"/>
              <a:t> </a:t>
            </a:r>
            <a:r>
              <a:rPr lang="en-US" sz="2000" dirty="0" smtClean="0"/>
              <a:t>neutral </a:t>
            </a:r>
            <a:r>
              <a:rPr lang="en-US" sz="2000" dirty="0"/>
              <a:t>voltages) 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917" y="816327"/>
            <a:ext cx="2108549" cy="724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564" y="879319"/>
            <a:ext cx="2238876" cy="631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6812" y="848408"/>
            <a:ext cx="2236234" cy="640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577" y="1501906"/>
            <a:ext cx="5459230" cy="524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8563" y="1493140"/>
            <a:ext cx="1105504" cy="533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4577" y="1993815"/>
            <a:ext cx="1775518" cy="5495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608" y="2045975"/>
            <a:ext cx="3713321" cy="4353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5089" y="2478352"/>
            <a:ext cx="1806462" cy="4868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151" y="3329003"/>
            <a:ext cx="7828912" cy="688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6545" y="3951662"/>
            <a:ext cx="5583954" cy="11354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0464" y="4938694"/>
            <a:ext cx="5453343" cy="779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06545" y="5683234"/>
            <a:ext cx="5329205" cy="8322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38828" y="2907183"/>
            <a:ext cx="5832487" cy="4960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987" y="5229060"/>
            <a:ext cx="4396628" cy="3739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5691" y="5603000"/>
            <a:ext cx="2147636" cy="112154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34851" y="5579345"/>
            <a:ext cx="4269764" cy="236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9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1" y="0"/>
            <a:ext cx="8214265" cy="1270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2" y="1782147"/>
            <a:ext cx="5397006" cy="2902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81" y="1614168"/>
            <a:ext cx="4163096" cy="3483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735" y="4172755"/>
            <a:ext cx="4303087" cy="102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628" y="1376681"/>
            <a:ext cx="4767163" cy="10431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87" y="193184"/>
            <a:ext cx="4047806" cy="37468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60632" y="193184"/>
            <a:ext cx="8203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Applying KVL to each phase </a:t>
            </a:r>
            <a:r>
              <a:rPr lang="en-US" sz="2000" dirty="0" smtClean="0"/>
              <a:t>in</a:t>
            </a:r>
            <a:r>
              <a:rPr lang="tr-TR" sz="2000" dirty="0" smtClean="0"/>
              <a:t> figure below</a:t>
            </a:r>
            <a:r>
              <a:rPr lang="en-US" sz="2000" dirty="0" smtClean="0"/>
              <a:t>, </a:t>
            </a:r>
            <a:r>
              <a:rPr lang="en-US" sz="2000" dirty="0"/>
              <a:t>we obtain the </a:t>
            </a:r>
            <a:r>
              <a:rPr lang="en-US" sz="2000" b="1" u="sng" dirty="0">
                <a:solidFill>
                  <a:srgbClr val="FF0000"/>
                </a:solidFill>
              </a:rPr>
              <a:t>line </a:t>
            </a:r>
            <a:r>
              <a:rPr lang="en-US" sz="2000" b="1" u="sng" dirty="0" smtClean="0">
                <a:solidFill>
                  <a:srgbClr val="FF0000"/>
                </a:solidFill>
              </a:rPr>
              <a:t>currents </a:t>
            </a:r>
            <a:r>
              <a:rPr lang="en-US" sz="2000" dirty="0"/>
              <a:t>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342" y="658456"/>
            <a:ext cx="1365073" cy="849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210" y="542212"/>
            <a:ext cx="4441760" cy="9794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23774" y="2474517"/>
            <a:ext cx="6132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We can readily infer that the line currents add up to zero,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415" y="2929267"/>
            <a:ext cx="2756719" cy="650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3774" y="3693640"/>
            <a:ext cx="3673270" cy="6541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60637" y="3450865"/>
            <a:ext cx="1068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/>
              <a:t>S</a:t>
            </a:r>
            <a:r>
              <a:rPr lang="en-US" sz="2400" dirty="0" smtClean="0"/>
              <a:t>o </a:t>
            </a:r>
            <a:r>
              <a:rPr lang="en-US" sz="2400" dirty="0"/>
              <a:t>that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8139" y="3693640"/>
            <a:ext cx="2135270" cy="61007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8113690" y="3912530"/>
            <a:ext cx="862885" cy="39118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11433" y="4417418"/>
            <a:ext cx="4553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voltage across the neutral wire is zero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1316" y="5590451"/>
            <a:ext cx="10009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In the Y-Y system, the line current is the same as the phase current.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23774" y="4852672"/>
            <a:ext cx="7682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neutral line </a:t>
            </a:r>
            <a:r>
              <a:rPr lang="en-US" sz="2000" dirty="0" smtClean="0"/>
              <a:t>can</a:t>
            </a:r>
            <a:r>
              <a:rPr lang="tr-TR" sz="2000" dirty="0" smtClean="0"/>
              <a:t> </a:t>
            </a:r>
            <a:r>
              <a:rPr lang="en-US" sz="2000" dirty="0" smtClean="0"/>
              <a:t>thus </a:t>
            </a:r>
            <a:r>
              <a:rPr lang="en-US" sz="2000" dirty="0"/>
              <a:t>be removed without affecting the system</a:t>
            </a:r>
            <a:r>
              <a:rPr lang="en-US" dirty="0"/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81316" y="6207617"/>
            <a:ext cx="98308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7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1" y="159741"/>
            <a:ext cx="1158240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An alternative way of analyzing a balanced Y-Y system is to do so on a “</a:t>
            </a:r>
            <a:r>
              <a:rPr lang="en-US" sz="2400" b="1" dirty="0">
                <a:solidFill>
                  <a:srgbClr val="FF0000"/>
                </a:solidFill>
              </a:rPr>
              <a:t>per phase</a:t>
            </a:r>
            <a:r>
              <a:rPr lang="en-US" sz="2400" b="1" dirty="0"/>
              <a:t>” basis. We look at one phase, say phase a, and </a:t>
            </a:r>
            <a:r>
              <a:rPr lang="en-US" sz="2400" b="1" dirty="0" smtClean="0"/>
              <a:t>analyze </a:t>
            </a:r>
            <a:r>
              <a:rPr lang="en-US" sz="2400" b="1" dirty="0"/>
              <a:t>the single-phase equivalent circuit </a:t>
            </a:r>
            <a:r>
              <a:rPr lang="tr-TR" sz="2400" b="1" dirty="0" smtClean="0"/>
              <a:t>shown below.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91" y="5724306"/>
            <a:ext cx="3696238" cy="528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477" y="3175609"/>
            <a:ext cx="4491990" cy="2245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16" y="1881442"/>
            <a:ext cx="6123756" cy="991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699" y="1781303"/>
            <a:ext cx="2015804" cy="144885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824701" y="2462213"/>
            <a:ext cx="721217" cy="31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599" y="5572827"/>
            <a:ext cx="5698629" cy="885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4" y="509519"/>
            <a:ext cx="5995417" cy="34447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48050" y="46143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5627" y="954066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9377" y="514116"/>
            <a:ext cx="739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Calculate the </a:t>
            </a:r>
            <a:r>
              <a:rPr lang="en-US" sz="2000" b="1" u="sng" dirty="0">
                <a:solidFill>
                  <a:srgbClr val="FF0000"/>
                </a:solidFill>
              </a:rPr>
              <a:t>line currents </a:t>
            </a:r>
            <a:r>
              <a:rPr lang="en-US" sz="2000" dirty="0"/>
              <a:t>in the three-wire Y-Y </a:t>
            </a:r>
            <a:r>
              <a:rPr lang="en-US" sz="2000" dirty="0" smtClean="0"/>
              <a:t>system</a:t>
            </a:r>
            <a:r>
              <a:rPr lang="tr-TR" sz="2000" dirty="0" smtClean="0"/>
              <a:t> shown below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81914" y="1517126"/>
            <a:ext cx="4994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three-phase circuit 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b="1" i="1" u="sng" dirty="0">
                <a:solidFill>
                  <a:srgbClr val="FF0000"/>
                </a:solidFill>
              </a:rPr>
              <a:t>balanced</a:t>
            </a:r>
            <a:r>
              <a:rPr lang="en-US" sz="2000" dirty="0"/>
              <a:t>; we may </a:t>
            </a:r>
            <a:r>
              <a:rPr lang="en-US" sz="2000" dirty="0" smtClean="0"/>
              <a:t>replace</a:t>
            </a:r>
            <a:r>
              <a:rPr lang="tr-TR" sz="2000" dirty="0"/>
              <a:t> </a:t>
            </a:r>
            <a:r>
              <a:rPr lang="en-US" sz="2000" dirty="0" smtClean="0"/>
              <a:t>it </a:t>
            </a:r>
            <a:r>
              <a:rPr lang="en-US" sz="2000" dirty="0"/>
              <a:t>with its </a:t>
            </a:r>
            <a:r>
              <a:rPr lang="en-US" sz="2000" b="1" i="1" u="sng" dirty="0">
                <a:solidFill>
                  <a:srgbClr val="FF0000"/>
                </a:solidFill>
              </a:rPr>
              <a:t>single-phase equivalent </a:t>
            </a:r>
            <a:r>
              <a:rPr lang="en-US" sz="2000" dirty="0" smtClean="0"/>
              <a:t>circuit</a:t>
            </a:r>
            <a:r>
              <a:rPr lang="tr-TR" sz="2000" dirty="0" smtClean="0"/>
              <a:t> shown below.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810" y="2520802"/>
            <a:ext cx="3932220" cy="1966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24" y="4034690"/>
            <a:ext cx="1637579" cy="853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024" y="4886441"/>
            <a:ext cx="3322749" cy="1294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3564" y="3954264"/>
            <a:ext cx="4633285" cy="98011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766870" y="4354738"/>
            <a:ext cx="670737" cy="2643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79744" y="4858396"/>
            <a:ext cx="8674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Since the source voltages in </a:t>
            </a:r>
            <a:r>
              <a:rPr lang="tr-TR" sz="2000" dirty="0" smtClean="0"/>
              <a:t>system </a:t>
            </a:r>
            <a:r>
              <a:rPr lang="en-US" sz="2000" dirty="0" smtClean="0"/>
              <a:t>are </a:t>
            </a:r>
            <a:r>
              <a:rPr lang="en-US" sz="2000" dirty="0"/>
              <a:t>in </a:t>
            </a:r>
            <a:r>
              <a:rPr lang="en-US" sz="2000" b="1" dirty="0">
                <a:solidFill>
                  <a:srgbClr val="FF0000"/>
                </a:solidFill>
              </a:rPr>
              <a:t>positive sequence</a:t>
            </a:r>
            <a:r>
              <a:rPr lang="en-US" sz="2000" dirty="0"/>
              <a:t>, the line currents are also in </a:t>
            </a:r>
            <a:r>
              <a:rPr lang="en-US" sz="2000" b="1" dirty="0">
                <a:solidFill>
                  <a:srgbClr val="FF0000"/>
                </a:solidFill>
              </a:rPr>
              <a:t>positive </a:t>
            </a:r>
            <a:r>
              <a:rPr lang="en-US" sz="2000" b="1" dirty="0" smtClean="0">
                <a:solidFill>
                  <a:srgbClr val="FF0000"/>
                </a:solidFill>
              </a:rPr>
              <a:t>sequence</a:t>
            </a:r>
            <a:r>
              <a:rPr lang="tr-TR" sz="2000" dirty="0" smtClean="0"/>
              <a:t>.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0030" y="5170416"/>
            <a:ext cx="3973543" cy="5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1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41" y="368078"/>
            <a:ext cx="431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12.2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46" y="3580260"/>
            <a:ext cx="7874568" cy="106901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9878" y="1131467"/>
            <a:ext cx="11397803" cy="1938992"/>
            <a:chOff x="239878" y="1131467"/>
            <a:chExt cx="11397803" cy="1938992"/>
          </a:xfrm>
        </p:grpSpPr>
        <p:grpSp>
          <p:nvGrpSpPr>
            <p:cNvPr id="9" name="Group 8"/>
            <p:cNvGrpSpPr/>
            <p:nvPr/>
          </p:nvGrpSpPr>
          <p:grpSpPr>
            <a:xfrm>
              <a:off x="239878" y="1131467"/>
              <a:ext cx="11397803" cy="1938992"/>
              <a:chOff x="239878" y="1131467"/>
              <a:chExt cx="11397803" cy="19389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/>
                  <p:cNvSpPr/>
                  <p:nvPr/>
                </p:nvSpPr>
                <p:spPr>
                  <a:xfrm>
                    <a:off x="239878" y="1131467"/>
                    <a:ext cx="11397803" cy="19389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2000" dirty="0" smtClean="0"/>
                      <a:t>A Y-connected balanced three-phase </a:t>
                    </a:r>
                    <a:r>
                      <a:rPr lang="en-US" sz="2000" b="1" u="sng" dirty="0">
                        <a:solidFill>
                          <a:srgbClr val="FF0000"/>
                        </a:solidFill>
                      </a:rPr>
                      <a:t>generator</a:t>
                    </a:r>
                    <a:r>
                      <a:rPr lang="en-US" sz="2000" dirty="0"/>
                      <a:t> with an impedance </a:t>
                    </a:r>
                    <a:r>
                      <a:rPr lang="en-US" sz="2000" dirty="0" smtClean="0"/>
                      <a:t>of</a:t>
                    </a:r>
                    <a:r>
                      <a:rPr lang="tr-TR" sz="2000" dirty="0" smtClean="0"/>
                      <a:t>                      </a:t>
                    </a:r>
                    <a:r>
                      <a:rPr lang="en-US" sz="2000" dirty="0" smtClean="0"/>
                      <a:t> </a:t>
                    </a:r>
                    <a:r>
                      <a:rPr lang="tr-TR" sz="2000" dirty="0" smtClean="0"/>
                      <a:t>   </a:t>
                    </a:r>
                    <a:r>
                      <a:rPr lang="en-US" sz="2000" dirty="0" smtClean="0"/>
                      <a:t>per </a:t>
                    </a:r>
                    <a:r>
                      <a:rPr lang="en-US" sz="2000" dirty="0"/>
                      <a:t>phase is connected to a Y-connected balanced load with an impedance of </a:t>
                    </a:r>
                    <a:r>
                      <a:rPr lang="tr-TR" sz="2000" dirty="0" smtClean="0"/>
                      <a:t>                                 </a:t>
                    </a:r>
                    <a:r>
                      <a:rPr lang="en-US" sz="2000" dirty="0" smtClean="0"/>
                      <a:t>per </a:t>
                    </a:r>
                    <a:r>
                      <a:rPr lang="en-US" sz="2000" dirty="0"/>
                      <a:t>phase. The line joining the </a:t>
                    </a:r>
                    <a:r>
                      <a:rPr lang="en-US" sz="2000" dirty="0" smtClean="0"/>
                      <a:t>generator </a:t>
                    </a:r>
                    <a:r>
                      <a:rPr lang="en-US" sz="2000" dirty="0"/>
                      <a:t>and the load has an impedance of </a:t>
                    </a:r>
                    <a:r>
                      <a:rPr lang="tr-TR" sz="2000" dirty="0" smtClean="0"/>
                      <a:t>                                     </a:t>
                    </a:r>
                    <a:r>
                      <a:rPr lang="en-US" sz="2000" dirty="0" smtClean="0"/>
                      <a:t>per </a:t>
                    </a:r>
                    <a:r>
                      <a:rPr lang="en-US" sz="2000" dirty="0"/>
                      <a:t>phase. Assuming a </a:t>
                    </a:r>
                    <a:r>
                      <a:rPr lang="en-US" sz="2000" dirty="0">
                        <a:solidFill>
                          <a:srgbClr val="FF0000"/>
                        </a:solidFill>
                      </a:rPr>
                      <a:t>positive sequence </a:t>
                    </a:r>
                    <a:r>
                      <a:rPr lang="en-US" sz="2000" dirty="0"/>
                      <a:t>for the source voltages </a:t>
                    </a:r>
                    <a:r>
                      <a:rPr lang="en-US" sz="2000" dirty="0" smtClean="0"/>
                      <a:t>and </a:t>
                    </a:r>
                    <a:r>
                      <a:rPr lang="en-US" sz="2000" dirty="0"/>
                      <a:t>that </a:t>
                    </a:r>
                    <a:r>
                      <a:rPr lang="tr-TR" sz="2000" dirty="0" smtClean="0"/>
                      <a:t>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tr-T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𝑎𝑛</m:t>
                            </m:r>
                          </m:sub>
                        </m:sSub>
                      </m:oMath>
                    </a14:m>
                    <a:r>
                      <a:rPr lang="en-US" sz="2000" dirty="0" smtClean="0"/>
                      <a:t> </a:t>
                    </a:r>
                    <a:r>
                      <a:rPr lang="tr-TR" sz="2000" dirty="0" smtClean="0"/>
                      <a:t>= 120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tr-TR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sz="2000" dirty="0" smtClean="0"/>
                      <a:t>V</a:t>
                    </a:r>
                    <a:r>
                      <a:rPr lang="tr-TR" sz="2000" dirty="0" smtClean="0"/>
                      <a:t>        F</a:t>
                    </a:r>
                    <a:r>
                      <a:rPr lang="en-US" sz="2000" dirty="0" err="1" smtClean="0"/>
                      <a:t>ind</a:t>
                    </a:r>
                    <a:r>
                      <a:rPr lang="en-US" sz="2000" dirty="0"/>
                      <a:t>: (a) 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</a:rPr>
                      <a:t>the line voltages</a:t>
                    </a:r>
                    <a:r>
                      <a:rPr lang="en-US" sz="2000" dirty="0"/>
                      <a:t>, (b) 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</a:rPr>
                      <a:t>the line currents</a:t>
                    </a:r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78" y="1131467"/>
                    <a:ext cx="11397803" cy="193899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535" r="-588" b="-22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99406" y="1326006"/>
                <a:ext cx="1501615" cy="31546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6252" y="1712792"/>
                <a:ext cx="1400645" cy="36715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2622" y="2172108"/>
                <a:ext cx="1489724" cy="325486"/>
              </a:xfrm>
              <a:prstGeom prst="rect">
                <a:avLst/>
              </a:prstGeom>
            </p:spPr>
          </p:pic>
        </p:grpSp>
        <p:cxnSp>
          <p:nvCxnSpPr>
            <p:cNvPr id="10" name="Straight Connector 9"/>
            <p:cNvCxnSpPr/>
            <p:nvPr/>
          </p:nvCxnSpPr>
          <p:spPr>
            <a:xfrm>
              <a:off x="4842456" y="2923504"/>
              <a:ext cx="5795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829577" y="2588654"/>
              <a:ext cx="218941" cy="3219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4602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075" y="179162"/>
            <a:ext cx="6484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12.4</a:t>
            </a:r>
            <a:r>
              <a:rPr lang="tr-TR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Balanced </a:t>
            </a:r>
            <a:r>
              <a:rPr lang="en-US" sz="3200" b="1" dirty="0">
                <a:solidFill>
                  <a:srgbClr val="FF0000"/>
                </a:solidFill>
              </a:rPr>
              <a:t>Wye-Delta Connection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58" y="879847"/>
            <a:ext cx="8022193" cy="8298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0708" y="1709729"/>
            <a:ext cx="11350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There is, of course, no neutral connection from source to load for this case. Assuming the </a:t>
            </a:r>
            <a:r>
              <a:rPr lang="en-US" sz="2000" b="1" dirty="0">
                <a:solidFill>
                  <a:srgbClr val="FF0000"/>
                </a:solidFill>
              </a:rPr>
              <a:t>positive sequence</a:t>
            </a:r>
            <a:r>
              <a:rPr lang="en-US" sz="2000" dirty="0"/>
              <a:t>, </a:t>
            </a:r>
            <a:r>
              <a:rPr lang="en-US" sz="2000" b="1" u="sng" dirty="0">
                <a:solidFill>
                  <a:srgbClr val="FF0000"/>
                </a:solidFill>
              </a:rPr>
              <a:t>the phase voltages</a:t>
            </a:r>
            <a:r>
              <a:rPr lang="en-US" sz="2000" dirty="0"/>
              <a:t> 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0" y="2356060"/>
            <a:ext cx="5577237" cy="3470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807" y="2197719"/>
            <a:ext cx="1646147" cy="683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601" y="2356060"/>
            <a:ext cx="1868645" cy="425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3553" y="2402463"/>
            <a:ext cx="1752734" cy="4326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94427" y="2921052"/>
            <a:ext cx="2366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u="sng" dirty="0" smtClean="0">
                <a:solidFill>
                  <a:srgbClr val="FF0000"/>
                </a:solidFill>
              </a:rPr>
              <a:t>T</a:t>
            </a:r>
            <a:r>
              <a:rPr lang="en-US" sz="2000" b="1" u="sng" dirty="0" smtClean="0">
                <a:solidFill>
                  <a:srgbClr val="FF0000"/>
                </a:solidFill>
              </a:rPr>
              <a:t>he </a:t>
            </a:r>
            <a:r>
              <a:rPr lang="en-US" sz="2000" b="1" u="sng" dirty="0">
                <a:solidFill>
                  <a:srgbClr val="FF0000"/>
                </a:solidFill>
              </a:rPr>
              <a:t>line voltages </a:t>
            </a:r>
            <a:r>
              <a:rPr lang="en-US" sz="2000" dirty="0"/>
              <a:t>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604" y="3397644"/>
            <a:ext cx="2960699" cy="495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6186" y="3261035"/>
            <a:ext cx="3040076" cy="5653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1918" y="3872835"/>
            <a:ext cx="3940770" cy="6612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53727" y="4651892"/>
            <a:ext cx="6158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From these voltages, we can obtain </a:t>
            </a:r>
            <a:r>
              <a:rPr lang="en-US" sz="2000" b="1" u="sng" dirty="0">
                <a:solidFill>
                  <a:srgbClr val="FF0000"/>
                </a:solidFill>
              </a:rPr>
              <a:t>the phase currents </a:t>
            </a:r>
            <a:r>
              <a:rPr lang="en-US" sz="2000" dirty="0"/>
              <a:t>as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7355" y="5022036"/>
            <a:ext cx="1441418" cy="1155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8923" y="5022036"/>
            <a:ext cx="1432572" cy="10555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5519" y="5010344"/>
            <a:ext cx="1560063" cy="11561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7206" y="6118732"/>
            <a:ext cx="9468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These currents have the same magnitude but are out of phase with each other by </a:t>
            </a:r>
            <a:r>
              <a:rPr lang="tr-TR" sz="2000" dirty="0" smtClean="0"/>
              <a:t> 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54329" y="6110702"/>
            <a:ext cx="602729" cy="41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8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115097" y="1319011"/>
            <a:ext cx="965164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 smtClean="0">
                <a:latin typeface="Comic Sans MS" panose="030F0702030302020204" pitchFamily="66" charset="0"/>
              </a:rPr>
              <a:t>different </a:t>
            </a:r>
            <a:r>
              <a:rPr lang="en-US" altLang="en-US" sz="2200" b="1" dirty="0">
                <a:latin typeface="Comic Sans MS" panose="030F0702030302020204" pitchFamily="66" charset="0"/>
              </a:rPr>
              <a:t>three-phase configurations and how to analyze them.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 smtClean="0">
                <a:latin typeface="Comic Sans MS" panose="030F0702030302020204" pitchFamily="66" charset="0"/>
              </a:rPr>
              <a:t>the </a:t>
            </a:r>
            <a:r>
              <a:rPr lang="en-US" altLang="en-US" sz="2200" b="1" dirty="0">
                <a:latin typeface="Comic Sans MS" panose="030F0702030302020204" pitchFamily="66" charset="0"/>
              </a:rPr>
              <a:t>difference between balanced and unbalanced circuits</a:t>
            </a:r>
            <a:r>
              <a:rPr lang="en-US" altLang="en-US" sz="3100" b="1" dirty="0">
                <a:latin typeface="Comic Sans MS" panose="030F0702030302020204" pitchFamily="66" charset="0"/>
              </a:rPr>
              <a:t> 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 smtClean="0">
                <a:latin typeface="Comic Sans MS" panose="030F0702030302020204" pitchFamily="66" charset="0"/>
              </a:rPr>
              <a:t>about </a:t>
            </a:r>
            <a:r>
              <a:rPr lang="en-US" altLang="en-US" sz="2200" b="1" dirty="0">
                <a:latin typeface="Comic Sans MS" panose="030F0702030302020204" pitchFamily="66" charset="0"/>
              </a:rPr>
              <a:t>power in a balanced three-phase system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 smtClean="0">
                <a:latin typeface="Comic Sans MS" panose="030F0702030302020204" pitchFamily="66" charset="0"/>
              </a:rPr>
              <a:t>how </a:t>
            </a:r>
            <a:r>
              <a:rPr lang="en-US" altLang="en-US" sz="2200" b="1" dirty="0">
                <a:latin typeface="Comic Sans MS" panose="030F0702030302020204" pitchFamily="66" charset="0"/>
              </a:rPr>
              <a:t>to analyze unbalanced three-phase systems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763572" y="515675"/>
            <a:ext cx="7693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 panose="02060603020205020403"/>
              </a:rPr>
              <a:t>After completing this chapter, you will</a:t>
            </a:r>
            <a:r>
              <a:rPr kumimoji="0" lang="tr-T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 panose="02060603020205020403"/>
              </a:rPr>
              <a:t> learn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13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18" y="2975818"/>
            <a:ext cx="5284969" cy="4546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010" y="167425"/>
            <a:ext cx="11595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Another way to get these phase currents is to apply KVL. For example, applying KVL around loop </a:t>
            </a:r>
            <a:r>
              <a:rPr lang="en-US" sz="2000" b="1" dirty="0" err="1">
                <a:solidFill>
                  <a:srgbClr val="FF0000"/>
                </a:solidFill>
              </a:rPr>
              <a:t>aABbna</a:t>
            </a:r>
            <a:r>
              <a:rPr lang="en-US" sz="2000" dirty="0"/>
              <a:t> gives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27" y="830631"/>
            <a:ext cx="3558134" cy="607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649" y="567534"/>
            <a:ext cx="3864006" cy="91353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54761" y="954302"/>
            <a:ext cx="1914152" cy="3598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627" y="1683170"/>
            <a:ext cx="627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This is the more general way of </a:t>
            </a:r>
            <a:r>
              <a:rPr lang="en-US" sz="2000" dirty="0" smtClean="0"/>
              <a:t>finding </a:t>
            </a:r>
            <a:r>
              <a:rPr lang="en-US" sz="2000" dirty="0"/>
              <a:t>the phase currents.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633" y="2320753"/>
            <a:ext cx="3996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B</a:t>
            </a:r>
            <a:r>
              <a:rPr lang="en-US" sz="2000" dirty="0" smtClean="0"/>
              <a:t>y applying </a:t>
            </a:r>
            <a:r>
              <a:rPr lang="en-US" sz="2000" dirty="0"/>
              <a:t>KCL at nodes A, B, and C.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918" y="2135137"/>
            <a:ext cx="2165300" cy="634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2218" y="2239041"/>
            <a:ext cx="2167533" cy="530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676" y="3007029"/>
            <a:ext cx="5577237" cy="3470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0938" y="2269764"/>
            <a:ext cx="2009440" cy="451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6918" y="2909940"/>
            <a:ext cx="2578836" cy="5204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4798" y="3636701"/>
            <a:ext cx="6286491" cy="714374"/>
          </a:xfrm>
          <a:prstGeom prst="rect">
            <a:avLst/>
          </a:prstGeom>
        </p:spPr>
      </p:pic>
      <p:graphicFrame>
        <p:nvGraphicFramePr>
          <p:cNvPr id="19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14972"/>
              </p:ext>
            </p:extLst>
          </p:nvPr>
        </p:nvGraphicFramePr>
        <p:xfrm>
          <a:off x="7383851" y="4902785"/>
          <a:ext cx="2971800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12" imgW="1384200" imgH="799920" progId="Equation.DSMT4">
                  <p:embed/>
                </p:oleObj>
              </mc:Choice>
              <mc:Fallback>
                <p:oleObj name="Equation" r:id="rId12" imgW="138420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851" y="4902785"/>
                        <a:ext cx="2971800" cy="171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09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3" y="0"/>
            <a:ext cx="4371422" cy="3471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99" y="137305"/>
            <a:ext cx="5022750" cy="99536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752185" y="1158157"/>
            <a:ext cx="6811239" cy="440900"/>
            <a:chOff x="3687790" y="1049522"/>
            <a:chExt cx="6811239" cy="440900"/>
          </a:xfrm>
        </p:grpSpPr>
        <p:sp>
          <p:nvSpPr>
            <p:cNvPr id="4" name="Rectangle 3"/>
            <p:cNvSpPr/>
            <p:nvPr/>
          </p:nvSpPr>
          <p:spPr>
            <a:xfrm>
              <a:off x="3687790" y="1069917"/>
              <a:ext cx="61743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000" dirty="0" smtClean="0"/>
                <a:t>T</a:t>
              </a:r>
              <a:r>
                <a:rPr lang="en-US" sz="2000" dirty="0" smtClean="0"/>
                <a:t>he </a:t>
              </a:r>
              <a:r>
                <a:rPr lang="en-US" sz="2000" dirty="0"/>
                <a:t>line currents </a:t>
              </a:r>
              <a:r>
                <a:rPr lang="en-US" sz="2000" dirty="0">
                  <a:solidFill>
                    <a:srgbClr val="FF0000"/>
                  </a:solidFill>
                </a:rPr>
                <a:t>lag</a:t>
              </a:r>
              <a:r>
                <a:rPr lang="en-US" sz="2000" dirty="0"/>
                <a:t> the corresponding phase currents by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62173" y="1049522"/>
              <a:ext cx="636856" cy="4409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403028" y="1786570"/>
            <a:ext cx="7252351" cy="1097613"/>
            <a:chOff x="4403028" y="1786570"/>
            <a:chExt cx="7252351" cy="1097613"/>
          </a:xfrm>
        </p:grpSpPr>
        <p:sp>
          <p:nvSpPr>
            <p:cNvPr id="6" name="Rectangle 5"/>
            <p:cNvSpPr/>
            <p:nvPr/>
          </p:nvSpPr>
          <p:spPr>
            <a:xfrm>
              <a:off x="4403028" y="1806965"/>
              <a:ext cx="725235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/>
                <a:t>An alternative way of analyzing the </a:t>
              </a:r>
              <a:r>
                <a:rPr lang="tr-TR" sz="2000" dirty="0" smtClean="0"/>
                <a:t>                 </a:t>
              </a:r>
              <a:r>
                <a:rPr lang="en-US" sz="2000" dirty="0" smtClean="0"/>
                <a:t>circuit </a:t>
              </a:r>
              <a:r>
                <a:rPr lang="en-US" sz="2000" dirty="0"/>
                <a:t>is to transform the </a:t>
              </a:r>
              <a:r>
                <a:rPr lang="tr-TR" sz="2000" dirty="0" smtClean="0"/>
                <a:t>    </a:t>
              </a:r>
              <a:r>
                <a:rPr lang="en-US" sz="2000" dirty="0" smtClean="0"/>
                <a:t>-</a:t>
              </a:r>
              <a:r>
                <a:rPr lang="en-US" sz="2000" dirty="0"/>
                <a:t>connected load to an equivalent </a:t>
              </a:r>
              <a:r>
                <a:rPr lang="en-US" sz="2400" b="1" dirty="0"/>
                <a:t>Y</a:t>
              </a:r>
              <a:r>
                <a:rPr lang="en-US" sz="2000" dirty="0"/>
                <a:t>-connected load. Using the transformation formula </a:t>
              </a:r>
              <a:r>
                <a:rPr lang="tr-TR" sz="2000" dirty="0" smtClean="0"/>
                <a:t>.</a:t>
              </a:r>
              <a:endParaRPr lang="en-US" sz="20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0716" y="1786570"/>
              <a:ext cx="767468" cy="3837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0763" y="2141197"/>
              <a:ext cx="358060" cy="43943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6386" y="2590964"/>
            <a:ext cx="1688659" cy="12449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9954" y="4836329"/>
            <a:ext cx="5696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After this transformation, </a:t>
            </a:r>
            <a:r>
              <a:rPr lang="en-US" sz="2000" b="1" dirty="0">
                <a:solidFill>
                  <a:srgbClr val="FF0000"/>
                </a:solidFill>
              </a:rPr>
              <a:t>we now have a Y-Y system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2831" y="4096287"/>
            <a:ext cx="4923238" cy="20159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2340" y="6130344"/>
            <a:ext cx="6893363" cy="39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01" y="252816"/>
            <a:ext cx="9271285" cy="1344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527" y="252816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571" y="1425249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3758" y="1558740"/>
            <a:ext cx="412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This can be solved </a:t>
            </a:r>
            <a:r>
              <a:rPr lang="en-US" sz="2400" b="1" dirty="0">
                <a:solidFill>
                  <a:srgbClr val="FF0000"/>
                </a:solidFill>
              </a:rPr>
              <a:t>in two ways.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3" y="2243310"/>
            <a:ext cx="1666875" cy="523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27" y="2081960"/>
            <a:ext cx="5577237" cy="3470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351" y="1596980"/>
            <a:ext cx="4370047" cy="631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258" y="2173611"/>
            <a:ext cx="2057723" cy="593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800" y="2120200"/>
            <a:ext cx="2560859" cy="5831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4557" y="2805425"/>
            <a:ext cx="6013344" cy="592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224" y="3358645"/>
            <a:ext cx="2820378" cy="6161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9440" y="3911811"/>
            <a:ext cx="2913392" cy="5156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7085" y="4319843"/>
            <a:ext cx="5453848" cy="1018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7085" y="5320127"/>
            <a:ext cx="5453848" cy="7263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2248" y="5825174"/>
            <a:ext cx="4747783" cy="64002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819548" y="4338142"/>
            <a:ext cx="2833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6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33" y="515156"/>
            <a:ext cx="2460491" cy="428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539" y="141668"/>
            <a:ext cx="7441884" cy="2430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43" y="2571951"/>
            <a:ext cx="1819275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078" y="3157939"/>
            <a:ext cx="9688447" cy="26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7" y="1226149"/>
            <a:ext cx="10099671" cy="161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944" y="471109"/>
            <a:ext cx="399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12.3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4" y="3340111"/>
            <a:ext cx="7366283" cy="248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467" y="230678"/>
            <a:ext cx="7443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12.5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Balanced </a:t>
            </a:r>
            <a:r>
              <a:rPr lang="en-US" sz="3600" b="1" dirty="0">
                <a:solidFill>
                  <a:srgbClr val="FF0000"/>
                </a:solidFill>
              </a:rPr>
              <a:t>Delta-Delta Connection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44" y="877009"/>
            <a:ext cx="8294906" cy="891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67" y="1768803"/>
            <a:ext cx="6575625" cy="2970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467" y="4739463"/>
            <a:ext cx="9409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Assuming a positive sequence, the phase voltages for a delta-connected source 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891" y="5244705"/>
            <a:ext cx="8497579" cy="7751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505" y="6124955"/>
            <a:ext cx="5701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line voltages are the same as the phase voltages.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02299" y="5139573"/>
            <a:ext cx="38765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7860" y="6525065"/>
            <a:ext cx="50249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6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11" y="193183"/>
            <a:ext cx="11131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A</a:t>
            </a:r>
            <a:r>
              <a:rPr lang="en-US" sz="2000" dirty="0" err="1" smtClean="0"/>
              <a:t>ssuming</a:t>
            </a:r>
            <a:r>
              <a:rPr lang="en-US" sz="2000" dirty="0" smtClean="0"/>
              <a:t> </a:t>
            </a:r>
            <a:r>
              <a:rPr lang="en-US" sz="2000" dirty="0"/>
              <a:t>there is </a:t>
            </a:r>
            <a:r>
              <a:rPr lang="en-US" sz="2000" b="1" dirty="0">
                <a:solidFill>
                  <a:srgbClr val="FF0000"/>
                </a:solidFill>
              </a:rPr>
              <a:t>no line impedances</a:t>
            </a:r>
            <a:r>
              <a:rPr lang="en-US" sz="2000" dirty="0"/>
              <a:t>, the phase voltages of the </a:t>
            </a:r>
            <a:r>
              <a:rPr lang="en-US" sz="2000" dirty="0" smtClean="0"/>
              <a:t>delta</a:t>
            </a:r>
            <a:r>
              <a:rPr lang="tr-TR" sz="2000" dirty="0" smtClean="0"/>
              <a:t> </a:t>
            </a:r>
            <a:r>
              <a:rPr lang="en-US" sz="2000" dirty="0" smtClean="0"/>
              <a:t>connected </a:t>
            </a:r>
            <a:r>
              <a:rPr lang="en-US" sz="2000" dirty="0"/>
              <a:t>source are equal to the voltages across the </a:t>
            </a:r>
            <a:r>
              <a:rPr lang="en-US" sz="2000" dirty="0" err="1" smtClean="0"/>
              <a:t>impedan</a:t>
            </a:r>
            <a:r>
              <a:rPr lang="tr-TR" sz="2000" dirty="0" smtClean="0"/>
              <a:t>ces.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165" y="701014"/>
            <a:ext cx="5716143" cy="7201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011" y="1421158"/>
            <a:ext cx="2613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he </a:t>
            </a:r>
            <a:r>
              <a:rPr lang="en-US" sz="2000" b="1" dirty="0">
                <a:solidFill>
                  <a:srgbClr val="FF0000"/>
                </a:solidFill>
              </a:rPr>
              <a:t>phase currents 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790" y="1183063"/>
            <a:ext cx="2105025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878" y="1208846"/>
            <a:ext cx="2200275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270" y="1278527"/>
            <a:ext cx="2124075" cy="876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011" y="2191130"/>
            <a:ext cx="10629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line currents are obtained from the phase currents by applying KCL at nodes A, B, and 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11" y="2703957"/>
            <a:ext cx="2297304" cy="528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2041" y="2614125"/>
            <a:ext cx="2297304" cy="637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9536" y="2586245"/>
            <a:ext cx="2638115" cy="81823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10861" y="3377147"/>
            <a:ext cx="11041488" cy="1046537"/>
            <a:chOff x="176011" y="3421204"/>
            <a:chExt cx="11041488" cy="1046537"/>
          </a:xfrm>
        </p:grpSpPr>
        <p:sp>
          <p:nvSpPr>
            <p:cNvPr id="12" name="Rectangle 11"/>
            <p:cNvSpPr/>
            <p:nvPr/>
          </p:nvSpPr>
          <p:spPr>
            <a:xfrm>
              <a:off x="176011" y="3421204"/>
              <a:ext cx="11041488" cy="96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/>
                <a:t>Also, as shown in the last section, each line current lags the </a:t>
              </a:r>
              <a:r>
                <a:rPr lang="en-US" sz="2000" dirty="0" smtClean="0"/>
                <a:t>corresponding </a:t>
              </a:r>
              <a:r>
                <a:rPr lang="en-US" sz="2000" dirty="0"/>
                <a:t>phase current </a:t>
              </a:r>
              <a:r>
                <a:rPr lang="en-US" sz="2000" dirty="0" smtClean="0"/>
                <a:t>by</a:t>
              </a:r>
              <a:r>
                <a:rPr lang="tr-TR" sz="2000" dirty="0" smtClean="0"/>
                <a:t> </a:t>
              </a:r>
              <a:r>
                <a:rPr lang="en-US" sz="2000" dirty="0" smtClean="0"/>
                <a:t> </a:t>
              </a:r>
              <a:r>
                <a:rPr lang="tr-TR" sz="2000" dirty="0" smtClean="0"/>
                <a:t>   </a:t>
              </a:r>
            </a:p>
            <a:p>
              <a:pPr algn="just">
                <a:lnSpc>
                  <a:spcPct val="150000"/>
                </a:lnSpc>
              </a:pPr>
              <a:r>
                <a:rPr lang="tr-TR" sz="2000" dirty="0" smtClean="0"/>
                <a:t>T</a:t>
              </a:r>
              <a:r>
                <a:rPr lang="en-US" sz="2000" dirty="0" smtClean="0"/>
                <a:t>he magnitude</a:t>
              </a:r>
              <a:r>
                <a:rPr lang="tr-TR" sz="2000" dirty="0" smtClean="0"/>
                <a:t>         </a:t>
              </a:r>
              <a:r>
                <a:rPr lang="en-US" sz="2000" dirty="0" smtClean="0"/>
                <a:t>of </a:t>
              </a:r>
              <a:r>
                <a:rPr lang="en-US" sz="2000" dirty="0"/>
                <a:t>the line current is </a:t>
              </a:r>
              <a:r>
                <a:rPr lang="tr-TR" sz="2000" dirty="0" smtClean="0"/>
                <a:t>            </a:t>
              </a:r>
              <a:r>
                <a:rPr lang="en-US" sz="2000" dirty="0" smtClean="0"/>
                <a:t>times</a:t>
              </a:r>
              <a:r>
                <a:rPr lang="tr-TR" sz="2000" dirty="0" smtClean="0"/>
                <a:t> </a:t>
              </a:r>
              <a:r>
                <a:rPr lang="en-US" sz="2000" dirty="0" smtClean="0"/>
                <a:t>the </a:t>
              </a:r>
              <a:r>
                <a:rPr lang="en-US" sz="2000" dirty="0"/>
                <a:t>magnitude </a:t>
              </a:r>
              <a:r>
                <a:rPr lang="tr-TR" sz="2000" dirty="0" smtClean="0"/>
                <a:t>          </a:t>
              </a:r>
              <a:r>
                <a:rPr lang="en-US" sz="2000" dirty="0" smtClean="0"/>
                <a:t>of </a:t>
              </a:r>
              <a:r>
                <a:rPr lang="en-US" sz="2000" dirty="0"/>
                <a:t>the phase current,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69378" y="3480060"/>
              <a:ext cx="472358" cy="42512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0109" y="3900066"/>
              <a:ext cx="440967" cy="50581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57109" y="3900066"/>
              <a:ext cx="540712" cy="49745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95255" y="3852978"/>
              <a:ext cx="471795" cy="61476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7109" y="4759541"/>
            <a:ext cx="2283991" cy="9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52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27" y="252816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693" y="1953045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99" y="252816"/>
            <a:ext cx="9916021" cy="170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421" y="1953045"/>
            <a:ext cx="4501263" cy="648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93" y="2476265"/>
            <a:ext cx="5481151" cy="524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08" y="2982280"/>
            <a:ext cx="5026316" cy="1031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08" y="4014954"/>
            <a:ext cx="4729222" cy="504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908" y="4610050"/>
            <a:ext cx="4503672" cy="6179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2434" y="2517367"/>
            <a:ext cx="6489566" cy="262643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296992" y="2879249"/>
            <a:ext cx="2086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24281" y="2879249"/>
            <a:ext cx="2318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30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9" y="303684"/>
            <a:ext cx="3940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 12.4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38" y="1287888"/>
            <a:ext cx="9462549" cy="1424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9" y="3451540"/>
            <a:ext cx="5714447" cy="72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82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681" y="204921"/>
            <a:ext cx="7277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12.6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Balanced </a:t>
            </a:r>
            <a:r>
              <a:rPr lang="en-US" sz="3600" b="1" dirty="0">
                <a:solidFill>
                  <a:srgbClr val="FF0000"/>
                </a:solidFill>
              </a:rPr>
              <a:t>Delta-Wye Connection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80" y="851252"/>
            <a:ext cx="9068211" cy="1018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6681" y="2011130"/>
            <a:ext cx="10663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Again, assuming the </a:t>
            </a:r>
            <a:r>
              <a:rPr lang="en-US" sz="2000" dirty="0" err="1"/>
              <a:t>abc</a:t>
            </a:r>
            <a:r>
              <a:rPr lang="en-US" sz="2000" dirty="0"/>
              <a:t> sequence, </a:t>
            </a:r>
            <a:r>
              <a:rPr lang="en-US" sz="2000" b="1" dirty="0">
                <a:solidFill>
                  <a:srgbClr val="FF0000"/>
                </a:solidFill>
              </a:rPr>
              <a:t>the phase voltages </a:t>
            </a:r>
            <a:r>
              <a:rPr lang="en-US" sz="2000" dirty="0"/>
              <a:t>of a delta-connected source 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38" y="2390773"/>
            <a:ext cx="2146284" cy="616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349" y="2363208"/>
            <a:ext cx="2174370" cy="616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835" y="2425891"/>
            <a:ext cx="2753552" cy="678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0747" y="3029232"/>
            <a:ext cx="70008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8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145" y="2962620"/>
            <a:ext cx="3915179" cy="3752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882" y="515155"/>
            <a:ext cx="3510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12.1</a:t>
            </a:r>
            <a:r>
              <a:rPr lang="tr-TR" sz="3600" b="1" dirty="0" smtClean="0">
                <a:solidFill>
                  <a:srgbClr val="FF0000"/>
                </a:solidFill>
              </a:rPr>
              <a:t> Introduction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881" y="1161486"/>
            <a:ext cx="114621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Circuits or systems in which the ac sources operate at the same </a:t>
            </a:r>
            <a:r>
              <a:rPr lang="en-US" sz="2000" dirty="0" smtClean="0"/>
              <a:t>frequency </a:t>
            </a:r>
            <a:r>
              <a:rPr lang="en-US" sz="2000" dirty="0"/>
              <a:t>but different phases are known as </a:t>
            </a:r>
            <a:r>
              <a:rPr lang="en-US" sz="2000" dirty="0" err="1" smtClean="0">
                <a:solidFill>
                  <a:srgbClr val="FF0000"/>
                </a:solidFill>
              </a:rPr>
              <a:t>polyphase</a:t>
            </a:r>
            <a:r>
              <a:rPr lang="tr-TR" sz="2000" dirty="0" smtClean="0">
                <a:solidFill>
                  <a:srgbClr val="FF0000"/>
                </a:solidFill>
              </a:rPr>
              <a:t>. </a:t>
            </a:r>
            <a:r>
              <a:rPr lang="tr-TR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three-phase system is produced by a generator </a:t>
            </a:r>
            <a:r>
              <a:rPr lang="en-US" sz="2000" dirty="0" smtClean="0"/>
              <a:t>consisting </a:t>
            </a:r>
            <a:r>
              <a:rPr lang="en-US" sz="2000" dirty="0"/>
              <a:t>of three sources having the same amplitude and frequency </a:t>
            </a:r>
            <a:r>
              <a:rPr lang="en-US" sz="2000" dirty="0">
                <a:solidFill>
                  <a:srgbClr val="FF0000"/>
                </a:solidFill>
              </a:rPr>
              <a:t>but out of phase </a:t>
            </a:r>
            <a:r>
              <a:rPr lang="en-US" sz="2000" dirty="0"/>
              <a:t>with each other by </a:t>
            </a:r>
            <a:r>
              <a:rPr lang="tr-TR" sz="2000" dirty="0" smtClean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120</a:t>
            </a:r>
            <a:r>
              <a:rPr lang="tr-TR" sz="2400" b="1" baseline="30000" dirty="0" smtClean="0">
                <a:solidFill>
                  <a:srgbClr val="FF0000"/>
                </a:solidFill>
              </a:rPr>
              <a:t>o</a:t>
            </a:r>
            <a:r>
              <a:rPr lang="tr-TR" sz="2000" dirty="0" smtClean="0"/>
              <a:t> . </a:t>
            </a:r>
            <a:r>
              <a:rPr lang="en-US" sz="2000" dirty="0" smtClean="0"/>
              <a:t>Since </a:t>
            </a:r>
            <a:r>
              <a:rPr lang="en-US" sz="2000" dirty="0"/>
              <a:t>the three-phase system is by far the most prevalent and most economical </a:t>
            </a:r>
            <a:r>
              <a:rPr lang="en-US" sz="2000" dirty="0" err="1"/>
              <a:t>polyphase</a:t>
            </a:r>
            <a:r>
              <a:rPr lang="en-US" sz="2000" dirty="0"/>
              <a:t> system, this chapter is mainly on three-phase systems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151" y="1778426"/>
            <a:ext cx="2532644" cy="14571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468" y="256435"/>
            <a:ext cx="91862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We can obtain the </a:t>
            </a:r>
            <a:r>
              <a:rPr lang="en-US" sz="2000" b="1" u="sng" dirty="0">
                <a:solidFill>
                  <a:srgbClr val="FF0000"/>
                </a:solidFill>
              </a:rPr>
              <a:t>line currents</a:t>
            </a:r>
            <a:r>
              <a:rPr lang="en-US" sz="2000" dirty="0"/>
              <a:t> in many ways</a:t>
            </a:r>
            <a:r>
              <a:rPr lang="en-US" sz="2000" dirty="0" smtClean="0"/>
              <a:t>.</a:t>
            </a:r>
            <a:r>
              <a:rPr lang="tr-TR" sz="2000" dirty="0" smtClean="0"/>
              <a:t> </a:t>
            </a:r>
            <a:r>
              <a:rPr lang="en-US" sz="2000" dirty="0"/>
              <a:t>One way is to apply KVL to loop </a:t>
            </a:r>
            <a:r>
              <a:rPr lang="en-US" sz="2000" b="1" dirty="0" err="1">
                <a:solidFill>
                  <a:srgbClr val="FF0000"/>
                </a:solidFill>
              </a:rPr>
              <a:t>aANBba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08" y="762550"/>
            <a:ext cx="5155470" cy="2560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937" y="631065"/>
            <a:ext cx="3960247" cy="77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846" y="1158702"/>
            <a:ext cx="4457618" cy="883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493" y="2871989"/>
            <a:ext cx="7646507" cy="645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468" y="3416048"/>
            <a:ext cx="5910299" cy="1472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145" y="3618253"/>
            <a:ext cx="4753780" cy="1129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947" y="4790942"/>
            <a:ext cx="6057900" cy="1179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2927" y="4888130"/>
            <a:ext cx="5365094" cy="7647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5654" y="5628505"/>
            <a:ext cx="7139271" cy="87368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545493" y="6502192"/>
            <a:ext cx="68394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11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132" y="159742"/>
            <a:ext cx="10989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Another way to obtain the line currents is to replace the </a:t>
            </a:r>
            <a:r>
              <a:rPr lang="en-US" sz="2000" b="1" dirty="0" smtClean="0">
                <a:solidFill>
                  <a:srgbClr val="FF0000"/>
                </a:solidFill>
              </a:rPr>
              <a:t>delta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connected </a:t>
            </a:r>
            <a:r>
              <a:rPr lang="en-US" sz="2000" b="1" dirty="0">
                <a:solidFill>
                  <a:srgbClr val="FF0000"/>
                </a:solidFill>
              </a:rPr>
              <a:t>source with its equivalent wye-connected source,</a:t>
            </a:r>
            <a:r>
              <a:rPr lang="en-US" sz="2000" dirty="0"/>
              <a:t> as shown </a:t>
            </a:r>
            <a:r>
              <a:rPr lang="tr-TR" sz="2000" dirty="0" smtClean="0"/>
              <a:t>below.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37" y="978794"/>
            <a:ext cx="4803214" cy="32383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29069" y="513685"/>
            <a:ext cx="7126311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>
                <a:solidFill>
                  <a:srgbClr val="00B050"/>
                </a:solidFill>
              </a:rPr>
              <a:t>W</a:t>
            </a:r>
            <a:r>
              <a:rPr lang="en-US" sz="2000" b="1" dirty="0" smtClean="0">
                <a:solidFill>
                  <a:srgbClr val="00B050"/>
                </a:solidFill>
              </a:rPr>
              <a:t>e </a:t>
            </a:r>
            <a:r>
              <a:rPr lang="en-US" sz="2000" b="1" dirty="0">
                <a:solidFill>
                  <a:srgbClr val="00B050"/>
                </a:solidFill>
              </a:rPr>
              <a:t>found that the line-to-line voltages of a wye-connected source lead their corresponding phase voltages by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142" y="1018875"/>
            <a:ext cx="575332" cy="462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63923" y="2177660"/>
                <a:ext cx="6958884" cy="1500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Therefore, we obtain each phase voltage of the equivalent wye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connected </a:t>
                </a:r>
                <a:r>
                  <a:rPr lang="en-US" sz="2000" dirty="0"/>
                  <a:t>source by dividing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tr-TR" sz="2000" dirty="0" smtClean="0"/>
                  <a:t>    </a:t>
                </a:r>
                <a:r>
                  <a:rPr lang="en-US" sz="2000" dirty="0" smtClean="0"/>
                  <a:t>the </a:t>
                </a:r>
                <a:r>
                  <a:rPr lang="en-US" sz="2000" dirty="0"/>
                  <a:t>corresponding line voltage of the delta-connected </a:t>
                </a:r>
                <a:r>
                  <a:rPr lang="en-US" sz="2000" dirty="0" smtClean="0"/>
                  <a:t>source</a:t>
                </a:r>
                <a:r>
                  <a:rPr lang="tr-TR" sz="2000" dirty="0" smtClean="0"/>
                  <a:t>  </a:t>
                </a:r>
                <a:r>
                  <a:rPr lang="en-US" sz="2000" dirty="0" smtClean="0"/>
                  <a:t>and </a:t>
                </a:r>
                <a:r>
                  <a:rPr lang="en-US" sz="2000" dirty="0"/>
                  <a:t>shifting its phase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923" y="2177660"/>
                <a:ext cx="6958884" cy="1500667"/>
              </a:xfrm>
              <a:prstGeom prst="rect">
                <a:avLst/>
              </a:prstGeom>
              <a:blipFill rotWithShape="0">
                <a:blip r:embed="rId4"/>
                <a:stretch>
                  <a:fillRect l="-964" r="-876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09" y="4626781"/>
            <a:ext cx="2963389" cy="935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069" y="4403273"/>
            <a:ext cx="2613553" cy="10889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0030" y="4403273"/>
            <a:ext cx="2730225" cy="110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21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889" y="275650"/>
            <a:ext cx="11569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Once the source is transformed to wye, the circuit becomes a </a:t>
            </a:r>
            <a:r>
              <a:rPr lang="en-US" sz="2000" b="1" dirty="0" smtClean="0">
                <a:solidFill>
                  <a:srgbClr val="FF0000"/>
                </a:solidFill>
              </a:rPr>
              <a:t>wye</a:t>
            </a:r>
            <a:r>
              <a:rPr lang="tr-TR" sz="2000" b="1" dirty="0" smtClean="0">
                <a:solidFill>
                  <a:srgbClr val="FF0000"/>
                </a:solidFill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wye </a:t>
            </a:r>
            <a:r>
              <a:rPr lang="en-US" sz="2000" dirty="0"/>
              <a:t>system. Therefore, we can use the equivalent single-phase circuit </a:t>
            </a:r>
            <a:r>
              <a:rPr lang="en-US" sz="2000" dirty="0" smtClean="0"/>
              <a:t>shown</a:t>
            </a:r>
            <a:r>
              <a:rPr lang="tr-TR" sz="2000" dirty="0" smtClean="0"/>
              <a:t> below.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156" y="884574"/>
            <a:ext cx="6221254" cy="1911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537" y="1862227"/>
            <a:ext cx="2749552" cy="10821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889" y="1440016"/>
            <a:ext cx="332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T</a:t>
            </a:r>
            <a:r>
              <a:rPr lang="en-US" sz="2000" b="1" dirty="0" smtClean="0"/>
              <a:t>he </a:t>
            </a:r>
            <a:r>
              <a:rPr lang="en-US" sz="2000" b="1" dirty="0">
                <a:solidFill>
                  <a:srgbClr val="FF0000"/>
                </a:solidFill>
              </a:rPr>
              <a:t>line current for phase 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 is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529" y="3035456"/>
            <a:ext cx="9209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From this, we obtain </a:t>
            </a:r>
            <a:r>
              <a:rPr lang="en-US" sz="2000" b="1" dirty="0">
                <a:solidFill>
                  <a:srgbClr val="FF0000"/>
                </a:solidFill>
              </a:rPr>
              <a:t>the other line currents and using the </a:t>
            </a:r>
            <a:r>
              <a:rPr lang="en-US" sz="2000" b="1" dirty="0" smtClean="0">
                <a:solidFill>
                  <a:srgbClr val="FF0000"/>
                </a:solidFill>
              </a:rPr>
              <a:t>positive </a:t>
            </a:r>
            <a:r>
              <a:rPr lang="en-US" sz="2000" b="1" dirty="0">
                <a:solidFill>
                  <a:srgbClr val="FF0000"/>
                </a:solidFill>
              </a:rPr>
              <a:t>phase sequence</a:t>
            </a:r>
            <a:r>
              <a:rPr lang="en-US" sz="2000" dirty="0"/>
              <a:t>,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496" y="3818705"/>
            <a:ext cx="2722563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668" y="3740509"/>
            <a:ext cx="25431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78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27" y="252816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527" y="1738545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28" y="324168"/>
            <a:ext cx="9515475" cy="13430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12901" y="776036"/>
            <a:ext cx="235683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32748" y="1198892"/>
            <a:ext cx="235683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965" y="1809498"/>
            <a:ext cx="4343400" cy="619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365" y="1809498"/>
            <a:ext cx="3067050" cy="628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4901" y="2499576"/>
            <a:ext cx="9976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When </a:t>
            </a:r>
            <a:r>
              <a:rPr lang="en-US" sz="2000" dirty="0" smtClean="0"/>
              <a:t>the</a:t>
            </a:r>
            <a:r>
              <a:rPr lang="tr-TR" sz="2000" dirty="0" smtClean="0"/>
              <a:t>       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-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connected </a:t>
            </a:r>
            <a:r>
              <a:rPr lang="en-US" sz="2000" dirty="0"/>
              <a:t>source is transformed to a </a:t>
            </a:r>
            <a:r>
              <a:rPr lang="en-US" sz="2000" b="1" dirty="0">
                <a:solidFill>
                  <a:srgbClr val="FF0000"/>
                </a:solidFill>
              </a:rPr>
              <a:t>Y-connected</a:t>
            </a:r>
            <a:r>
              <a:rPr lang="en-US" sz="2000" dirty="0"/>
              <a:t> source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293" y="2348408"/>
            <a:ext cx="348670" cy="645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01" y="3145261"/>
            <a:ext cx="5039592" cy="9373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23485" y="3050854"/>
            <a:ext cx="2371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/>
              <a:t>The line currents are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572" y="3592068"/>
            <a:ext cx="4827834" cy="9458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2512" y="4499407"/>
            <a:ext cx="5571729" cy="672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0572" y="5440128"/>
            <a:ext cx="4185509" cy="6758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88506" y="6124324"/>
            <a:ext cx="4594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which are the same as the phase currents</a:t>
            </a:r>
          </a:p>
        </p:txBody>
      </p:sp>
    </p:spTree>
    <p:extLst>
      <p:ext uri="{BB962C8B-B14F-4D97-AF65-F5344CB8AC3E}">
        <p14:creationId xmlns:p14="http://schemas.microsoft.com/office/powerpoint/2010/main" val="2566805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9" y="303684"/>
            <a:ext cx="395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12.5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63" y="940158"/>
            <a:ext cx="10120079" cy="1082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9" y="2795386"/>
            <a:ext cx="8271265" cy="17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52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688" y="2393928"/>
            <a:ext cx="5540378" cy="775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667" y="864643"/>
            <a:ext cx="9745306" cy="934974"/>
          </a:xfrm>
          <a:prstGeom prst="rect">
            <a:avLst/>
          </a:prstGeom>
        </p:spPr>
      </p:pic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253974" y="323165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</a:pP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sz="2000" b="1" dirty="0"/>
              <a:t>For a Y-connected load, the phase </a:t>
            </a:r>
            <a:r>
              <a:rPr lang="en-US" sz="2000" b="1" dirty="0" smtClean="0"/>
              <a:t>voltages</a:t>
            </a:r>
            <a:endParaRPr lang="en-US" alt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82763" y="0"/>
            <a:ext cx="6461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12.7</a:t>
            </a:r>
            <a:r>
              <a:rPr lang="tr-TR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Power </a:t>
            </a:r>
            <a:r>
              <a:rPr lang="en-US" sz="3600" b="1" dirty="0">
                <a:solidFill>
                  <a:srgbClr val="FF0000"/>
                </a:solidFill>
              </a:rPr>
              <a:t>in a Balanced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05" y="1565243"/>
            <a:ext cx="1838325" cy="46672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816512" y="2174919"/>
            <a:ext cx="724310" cy="230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781" y="1845099"/>
            <a:ext cx="9894600" cy="659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21" y="3083999"/>
            <a:ext cx="8338761" cy="1093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9331" y="4173480"/>
            <a:ext cx="4404886" cy="670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39166"/>
            <a:ext cx="7119331" cy="454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9393" y="4643507"/>
            <a:ext cx="5347673" cy="1102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8957" y="5731492"/>
            <a:ext cx="3375801" cy="10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00507" y="241252"/>
            <a:ext cx="1132911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sz="2000" b="1" dirty="0">
                <a:latin typeface="Siemens Serif Semibold" pitchFamily="2" charset="0"/>
              </a:rPr>
              <a:t>The</a:t>
            </a:r>
            <a:r>
              <a:rPr lang="tr-TR" altLang="en-US" sz="2000" b="1" dirty="0">
                <a:latin typeface="Siemens Serif Semibold" pitchFamily="2" charset="0"/>
              </a:rPr>
              <a:t> important consequences of the instantenous power equation of a balanced three phase system are</a:t>
            </a:r>
            <a:r>
              <a:rPr lang="tr-TR" altLang="en-US" sz="2000" dirty="0">
                <a:latin typeface="Siemens Serif Semibold" pitchFamily="2" charset="0"/>
              </a:rPr>
              <a:t>:</a:t>
            </a:r>
            <a:endParaRPr lang="en-US" altLang="en-US" sz="2000" dirty="0">
              <a:latin typeface="Siemens Serif Semibold" pitchFamily="2" charset="0"/>
            </a:endParaRP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33603695"/>
              </p:ext>
            </p:extLst>
          </p:nvPr>
        </p:nvGraphicFramePr>
        <p:xfrm>
          <a:off x="1147472" y="927052"/>
          <a:ext cx="87122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3" imgW="3695400" imgH="2273040" progId="Equation.DSMT4">
                  <p:embed/>
                </p:oleObj>
              </mc:Choice>
              <mc:Fallback>
                <p:oleObj name="Equation" r:id="rId3" imgW="3695400" imgH="227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472" y="927052"/>
                        <a:ext cx="8712200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5035639" y="2498636"/>
            <a:ext cx="2884868" cy="12879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63037" y="3022548"/>
            <a:ext cx="2884868" cy="12879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55973" y="3609927"/>
            <a:ext cx="2884868" cy="1287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35639" y="4360810"/>
            <a:ext cx="2884868" cy="1287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3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18940" y="288903"/>
            <a:ext cx="1125613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latin typeface="Siemens Slab Black" pitchFamily="2" charset="0"/>
              </a:rPr>
              <a:t>The complex power per phase is S</a:t>
            </a:r>
            <a:r>
              <a:rPr lang="en-US" altLang="en-US" baseline="-25000" dirty="0">
                <a:latin typeface="Siemens Slab Black" pitchFamily="2" charset="0"/>
              </a:rPr>
              <a:t>p</a:t>
            </a:r>
            <a:r>
              <a:rPr lang="en-US" altLang="en-US" dirty="0">
                <a:latin typeface="Siemens Slab Black" pitchFamily="2" charset="0"/>
              </a:rPr>
              <a:t>. The total complex power for all phases is S</a:t>
            </a:r>
            <a:r>
              <a:rPr lang="en-US" altLang="en-US" sz="2000" dirty="0">
                <a:latin typeface="Siemens Slab Black" pitchFamily="2" charset="0"/>
              </a:rPr>
              <a:t>.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20088"/>
              </p:ext>
            </p:extLst>
          </p:nvPr>
        </p:nvGraphicFramePr>
        <p:xfrm>
          <a:off x="888642" y="1020812"/>
          <a:ext cx="9328597" cy="5582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3" imgW="3860640" imgH="2311200" progId="Equation.DSMT4">
                  <p:embed/>
                </p:oleObj>
              </mc:Choice>
              <mc:Fallback>
                <p:oleObj name="Equation" r:id="rId3" imgW="386064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42" y="1020812"/>
                        <a:ext cx="9328597" cy="558271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471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06062" y="193585"/>
            <a:ext cx="1141068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/>
              <a:t>The complex power per phase is S</a:t>
            </a:r>
            <a:r>
              <a:rPr lang="en-US" altLang="en-US" baseline="-25000" dirty="0"/>
              <a:t>p</a:t>
            </a:r>
            <a:r>
              <a:rPr lang="en-US" altLang="en-US" dirty="0"/>
              <a:t>. The total complex power for all phases is S.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941172"/>
              </p:ext>
            </p:extLst>
          </p:nvPr>
        </p:nvGraphicFramePr>
        <p:xfrm>
          <a:off x="1047481" y="997442"/>
          <a:ext cx="9936118" cy="5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3" imgW="4012920" imgH="2120760" progId="Equation.DSMT4">
                  <p:embed/>
                </p:oleObj>
              </mc:Choice>
              <mc:Fallback>
                <p:oleObj name="Equation" r:id="rId3" imgW="4012920" imgH="2120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481" y="997442"/>
                        <a:ext cx="9936118" cy="52492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6464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600200" y="2667000"/>
            <a:ext cx="906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chemeClr val="tx2"/>
                </a:solidFill>
              </a:rPr>
              <a:t> Notice the values of </a:t>
            </a:r>
            <a:r>
              <a:rPr lang="en-US" altLang="en-US" sz="2000" i="1"/>
              <a:t>V</a:t>
            </a:r>
            <a:r>
              <a:rPr lang="en-US" altLang="en-US" sz="2000" baseline="-25000"/>
              <a:t>p</a:t>
            </a:r>
            <a:r>
              <a:rPr lang="tr-TR" altLang="en-US" sz="2000"/>
              <a:t>, </a:t>
            </a:r>
            <a:r>
              <a:rPr lang="en-US" altLang="en-US" sz="2000" i="1"/>
              <a:t>V</a:t>
            </a:r>
            <a:r>
              <a:rPr lang="tr-TR" altLang="en-US" sz="2000" baseline="-25000"/>
              <a:t>L</a:t>
            </a:r>
            <a:r>
              <a:rPr lang="tr-TR" altLang="en-US" sz="2000"/>
              <a:t>, </a:t>
            </a:r>
            <a:r>
              <a:rPr lang="tr-TR" altLang="en-US" sz="2000" i="1"/>
              <a:t>I</a:t>
            </a:r>
            <a:r>
              <a:rPr lang="en-US" altLang="en-US" sz="2000" baseline="-25000"/>
              <a:t>p</a:t>
            </a:r>
            <a:r>
              <a:rPr lang="tr-TR" altLang="en-US" sz="2000"/>
              <a:t>, </a:t>
            </a:r>
            <a:r>
              <a:rPr lang="tr-TR" altLang="en-US" sz="2000" i="1"/>
              <a:t>I</a:t>
            </a:r>
            <a:r>
              <a:rPr lang="tr-TR" altLang="en-US" sz="2000" baseline="-25000"/>
              <a:t>L</a:t>
            </a:r>
            <a:r>
              <a:rPr lang="tr-TR" altLang="en-US" sz="2000"/>
              <a:t> for different load connections</a:t>
            </a:r>
            <a:r>
              <a:rPr lang="en-US" altLang="en-US" sz="2000"/>
              <a:t>.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514601" y="609601"/>
          <a:ext cx="7407275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Equation" r:id="rId3" imgW="3974760" imgH="1002960" progId="Equation.DSMT4">
                  <p:embed/>
                </p:oleObj>
              </mc:Choice>
              <mc:Fallback>
                <p:oleObj name="Equation" r:id="rId3" imgW="397476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609601"/>
                        <a:ext cx="7407275" cy="18700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7" name="Group 34"/>
          <p:cNvGrpSpPr>
            <a:grpSpLocks/>
          </p:cNvGrpSpPr>
          <p:nvPr/>
        </p:nvGrpSpPr>
        <p:grpSpPr bwMode="auto">
          <a:xfrm>
            <a:off x="2286000" y="3886200"/>
            <a:ext cx="3657600" cy="2971800"/>
            <a:chOff x="480" y="2256"/>
            <a:chExt cx="2304" cy="1872"/>
          </a:xfrm>
        </p:grpSpPr>
        <p:pic>
          <p:nvPicPr>
            <p:cNvPr id="5142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9"/>
            <a:stretch>
              <a:fillRect/>
            </a:stretch>
          </p:blipFill>
          <p:spPr bwMode="auto">
            <a:xfrm>
              <a:off x="480" y="2256"/>
              <a:ext cx="230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3" name="Text Box 10"/>
            <p:cNvSpPr txBox="1">
              <a:spLocks noChangeArrowheads="1"/>
            </p:cNvSpPr>
            <p:nvPr/>
          </p:nvSpPr>
          <p:spPr bwMode="auto">
            <a:xfrm>
              <a:off x="720" y="2928"/>
              <a:ext cx="288" cy="16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tIns="9144" rIns="9144" bIns="914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i="1">
                  <a:solidFill>
                    <a:srgbClr val="0000FF"/>
                  </a:solidFill>
                </a:rPr>
                <a:t>V</a:t>
              </a:r>
              <a:r>
                <a:rPr lang="en-US" altLang="en-US" sz="1600" baseline="-25000">
                  <a:solidFill>
                    <a:srgbClr val="0000FF"/>
                  </a:solidFill>
                </a:rPr>
                <a:t>L</a:t>
              </a:r>
            </a:p>
          </p:txBody>
        </p:sp>
        <p:sp>
          <p:nvSpPr>
            <p:cNvPr id="5144" name="Text Box 11"/>
            <p:cNvSpPr txBox="1">
              <a:spLocks noChangeArrowheads="1"/>
            </p:cNvSpPr>
            <p:nvPr/>
          </p:nvSpPr>
          <p:spPr bwMode="auto">
            <a:xfrm>
              <a:off x="480" y="3024"/>
              <a:ext cx="288" cy="16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tIns="9144" rIns="9144" bIns="914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i="1">
                  <a:solidFill>
                    <a:srgbClr val="0000FF"/>
                  </a:solidFill>
                </a:rPr>
                <a:t>V</a:t>
              </a:r>
              <a:r>
                <a:rPr lang="en-US" altLang="en-US" sz="1600" baseline="-25000">
                  <a:solidFill>
                    <a:srgbClr val="0000FF"/>
                  </a:solidFill>
                </a:rPr>
                <a:t>L</a:t>
              </a:r>
            </a:p>
          </p:txBody>
        </p:sp>
        <p:sp>
          <p:nvSpPr>
            <p:cNvPr id="5145" name="Text Box 12"/>
            <p:cNvSpPr txBox="1">
              <a:spLocks noChangeArrowheads="1"/>
            </p:cNvSpPr>
            <p:nvPr/>
          </p:nvSpPr>
          <p:spPr bwMode="auto">
            <a:xfrm>
              <a:off x="672" y="3792"/>
              <a:ext cx="288" cy="12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tIns="9144" rIns="9144" bIns="914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i="1">
                  <a:solidFill>
                    <a:srgbClr val="0000FF"/>
                  </a:solidFill>
                </a:rPr>
                <a:t>V</a:t>
              </a:r>
              <a:r>
                <a:rPr lang="en-US" altLang="en-US" sz="1200" baseline="-25000">
                  <a:solidFill>
                    <a:srgbClr val="0000FF"/>
                  </a:solidFill>
                </a:rPr>
                <a:t>L</a:t>
              </a:r>
            </a:p>
          </p:txBody>
        </p:sp>
        <p:sp>
          <p:nvSpPr>
            <p:cNvPr id="5146" name="Text Box 13"/>
            <p:cNvSpPr txBox="1">
              <a:spLocks noChangeArrowheads="1"/>
            </p:cNvSpPr>
            <p:nvPr/>
          </p:nvSpPr>
          <p:spPr bwMode="auto">
            <a:xfrm>
              <a:off x="1392" y="3120"/>
              <a:ext cx="192" cy="16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tIns="9144" rIns="9144" bIns="914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i="1">
                  <a:solidFill>
                    <a:srgbClr val="0000FF"/>
                  </a:solidFill>
                </a:rPr>
                <a:t>V</a:t>
              </a:r>
              <a:r>
                <a:rPr lang="en-US" altLang="en-US" sz="1600" baseline="-25000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5147" name="Text Box 14"/>
            <p:cNvSpPr txBox="1">
              <a:spLocks noChangeArrowheads="1"/>
            </p:cNvSpPr>
            <p:nvPr/>
          </p:nvSpPr>
          <p:spPr bwMode="auto">
            <a:xfrm>
              <a:off x="2352" y="3120"/>
              <a:ext cx="192" cy="16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tIns="9144" rIns="9144" bIns="914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i="1">
                  <a:solidFill>
                    <a:srgbClr val="0000FF"/>
                  </a:solidFill>
                </a:rPr>
                <a:t>V</a:t>
              </a:r>
              <a:r>
                <a:rPr lang="en-US" altLang="en-US" sz="1600" baseline="-25000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5148" name="Text Box 15"/>
            <p:cNvSpPr txBox="1">
              <a:spLocks noChangeArrowheads="1"/>
            </p:cNvSpPr>
            <p:nvPr/>
          </p:nvSpPr>
          <p:spPr bwMode="auto">
            <a:xfrm>
              <a:off x="2064" y="2736"/>
              <a:ext cx="192" cy="16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tIns="9144" rIns="9144" bIns="914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i="1">
                  <a:solidFill>
                    <a:srgbClr val="0000FF"/>
                  </a:solidFill>
                </a:rPr>
                <a:t>V</a:t>
              </a:r>
              <a:r>
                <a:rPr lang="en-US" altLang="en-US" sz="1600" baseline="-25000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5149" name="Text Box 16"/>
            <p:cNvSpPr txBox="1">
              <a:spLocks noChangeArrowheads="1"/>
            </p:cNvSpPr>
            <p:nvPr/>
          </p:nvSpPr>
          <p:spPr bwMode="auto">
            <a:xfrm>
              <a:off x="1584" y="2736"/>
              <a:ext cx="192" cy="16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tIns="9144" rIns="9144" bIns="914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i="1">
                  <a:solidFill>
                    <a:srgbClr val="0000FF"/>
                  </a:solidFill>
                </a:rPr>
                <a:t>I</a:t>
              </a:r>
              <a:r>
                <a:rPr lang="en-US" altLang="en-US" sz="1600" baseline="-25000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5150" name="Text Box 17"/>
            <p:cNvSpPr txBox="1">
              <a:spLocks noChangeArrowheads="1"/>
            </p:cNvSpPr>
            <p:nvPr/>
          </p:nvSpPr>
          <p:spPr bwMode="auto">
            <a:xfrm>
              <a:off x="1680" y="3552"/>
              <a:ext cx="192" cy="16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tIns="9144" rIns="9144" bIns="914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i="1">
                  <a:solidFill>
                    <a:srgbClr val="0000FF"/>
                  </a:solidFill>
                </a:rPr>
                <a:t>I</a:t>
              </a:r>
              <a:r>
                <a:rPr lang="en-US" altLang="en-US" sz="1600" baseline="-25000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5151" name="Text Box 18"/>
            <p:cNvSpPr txBox="1">
              <a:spLocks noChangeArrowheads="1"/>
            </p:cNvSpPr>
            <p:nvPr/>
          </p:nvSpPr>
          <p:spPr bwMode="auto">
            <a:xfrm>
              <a:off x="2016" y="3552"/>
              <a:ext cx="192" cy="16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tIns="9144" rIns="9144" bIns="914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i="1">
                  <a:solidFill>
                    <a:srgbClr val="0000FF"/>
                  </a:solidFill>
                </a:rPr>
                <a:t>I</a:t>
              </a:r>
              <a:r>
                <a:rPr lang="en-US" altLang="en-US" sz="1600" baseline="-25000">
                  <a:solidFill>
                    <a:srgbClr val="0000FF"/>
                  </a:solidFill>
                </a:rPr>
                <a:t>p</a:t>
              </a:r>
            </a:p>
          </p:txBody>
        </p:sp>
      </p:grpSp>
      <p:grpSp>
        <p:nvGrpSpPr>
          <p:cNvPr id="5128" name="Group 46"/>
          <p:cNvGrpSpPr>
            <a:grpSpLocks/>
          </p:cNvGrpSpPr>
          <p:nvPr/>
        </p:nvGrpSpPr>
        <p:grpSpPr bwMode="auto">
          <a:xfrm>
            <a:off x="6400800" y="3657600"/>
            <a:ext cx="4267200" cy="2819400"/>
            <a:chOff x="3072" y="2208"/>
            <a:chExt cx="2688" cy="1776"/>
          </a:xfrm>
        </p:grpSpPr>
        <p:pic>
          <p:nvPicPr>
            <p:cNvPr id="5131" name="Picture 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40"/>
            <a:stretch>
              <a:fillRect/>
            </a:stretch>
          </p:blipFill>
          <p:spPr bwMode="auto">
            <a:xfrm>
              <a:off x="3072" y="2208"/>
              <a:ext cx="2688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2" name="Group 41"/>
            <p:cNvGrpSpPr>
              <a:grpSpLocks/>
            </p:cNvGrpSpPr>
            <p:nvPr/>
          </p:nvGrpSpPr>
          <p:grpSpPr bwMode="auto">
            <a:xfrm>
              <a:off x="3168" y="2544"/>
              <a:ext cx="1920" cy="1174"/>
              <a:chOff x="3168" y="2544"/>
              <a:chExt cx="1920" cy="1174"/>
            </a:xfrm>
          </p:grpSpPr>
          <p:sp>
            <p:nvSpPr>
              <p:cNvPr id="5133" name="Text Box 31"/>
              <p:cNvSpPr txBox="1">
                <a:spLocks noChangeArrowheads="1"/>
              </p:cNvSpPr>
              <p:nvPr/>
            </p:nvSpPr>
            <p:spPr bwMode="auto">
              <a:xfrm>
                <a:off x="3168" y="2928"/>
                <a:ext cx="288" cy="16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tIns="9144" rIns="9144" bIns="914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i="1">
                    <a:solidFill>
                      <a:srgbClr val="0000FF"/>
                    </a:solidFill>
                  </a:rPr>
                  <a:t>V</a:t>
                </a:r>
                <a:r>
                  <a:rPr lang="en-US" altLang="en-US" sz="1600" baseline="-25000">
                    <a:solidFill>
                      <a:srgbClr val="0000FF"/>
                    </a:solidFill>
                  </a:rPr>
                  <a:t>L</a:t>
                </a:r>
              </a:p>
            </p:txBody>
          </p:sp>
          <p:sp>
            <p:nvSpPr>
              <p:cNvPr id="5134" name="Text Box 32"/>
              <p:cNvSpPr txBox="1">
                <a:spLocks noChangeArrowheads="1"/>
              </p:cNvSpPr>
              <p:nvPr/>
            </p:nvSpPr>
            <p:spPr bwMode="auto">
              <a:xfrm>
                <a:off x="3936" y="2640"/>
                <a:ext cx="192" cy="16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tIns="9144" rIns="9144" bIns="914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i="1">
                    <a:solidFill>
                      <a:srgbClr val="0000FF"/>
                    </a:solidFill>
                  </a:rPr>
                  <a:t>V</a:t>
                </a:r>
                <a:r>
                  <a:rPr lang="en-US" altLang="en-US" sz="1600" baseline="-25000">
                    <a:solidFill>
                      <a:srgbClr val="0000FF"/>
                    </a:solidFill>
                  </a:rPr>
                  <a:t>p</a:t>
                </a:r>
              </a:p>
            </p:txBody>
          </p:sp>
          <p:sp>
            <p:nvSpPr>
              <p:cNvPr id="5135" name="Text Box 33"/>
              <p:cNvSpPr txBox="1">
                <a:spLocks noChangeArrowheads="1"/>
              </p:cNvSpPr>
              <p:nvPr/>
            </p:nvSpPr>
            <p:spPr bwMode="auto">
              <a:xfrm>
                <a:off x="4128" y="3120"/>
                <a:ext cx="192" cy="16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tIns="9144" rIns="9144" bIns="914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i="1">
                    <a:solidFill>
                      <a:srgbClr val="0000FF"/>
                    </a:solidFill>
                  </a:rPr>
                  <a:t>I</a:t>
                </a:r>
                <a:r>
                  <a:rPr lang="en-US" altLang="en-US" sz="1600" baseline="-25000">
                    <a:solidFill>
                      <a:srgbClr val="0000FF"/>
                    </a:solidFill>
                  </a:rPr>
                  <a:t>p</a:t>
                </a:r>
              </a:p>
            </p:txBody>
          </p:sp>
          <p:sp>
            <p:nvSpPr>
              <p:cNvPr id="5136" name="Text Box 35"/>
              <p:cNvSpPr txBox="1">
                <a:spLocks noChangeArrowheads="1"/>
              </p:cNvSpPr>
              <p:nvPr/>
            </p:nvSpPr>
            <p:spPr bwMode="auto">
              <a:xfrm>
                <a:off x="3360" y="2832"/>
                <a:ext cx="288" cy="16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tIns="9144" rIns="9144" bIns="914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i="1">
                    <a:solidFill>
                      <a:srgbClr val="0000FF"/>
                    </a:solidFill>
                  </a:rPr>
                  <a:t>V</a:t>
                </a:r>
                <a:r>
                  <a:rPr lang="en-US" altLang="en-US" sz="1600" baseline="-25000">
                    <a:solidFill>
                      <a:srgbClr val="0000FF"/>
                    </a:solidFill>
                  </a:rPr>
                  <a:t>L</a:t>
                </a:r>
              </a:p>
            </p:txBody>
          </p:sp>
          <p:sp>
            <p:nvSpPr>
              <p:cNvPr id="5137" name="Text Box 36"/>
              <p:cNvSpPr txBox="1">
                <a:spLocks noChangeArrowheads="1"/>
              </p:cNvSpPr>
              <p:nvPr/>
            </p:nvSpPr>
            <p:spPr bwMode="auto">
              <a:xfrm>
                <a:off x="3360" y="3552"/>
                <a:ext cx="288" cy="16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tIns="9144" rIns="9144" bIns="914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i="1">
                    <a:solidFill>
                      <a:srgbClr val="0000FF"/>
                    </a:solidFill>
                  </a:rPr>
                  <a:t>V</a:t>
                </a:r>
                <a:r>
                  <a:rPr lang="en-US" altLang="en-US" sz="1600" baseline="-25000">
                    <a:solidFill>
                      <a:srgbClr val="0000FF"/>
                    </a:solidFill>
                  </a:rPr>
                  <a:t>L</a:t>
                </a:r>
              </a:p>
            </p:txBody>
          </p:sp>
          <p:sp>
            <p:nvSpPr>
              <p:cNvPr id="5138" name="Text Box 37"/>
              <p:cNvSpPr txBox="1">
                <a:spLocks noChangeArrowheads="1"/>
              </p:cNvSpPr>
              <p:nvPr/>
            </p:nvSpPr>
            <p:spPr bwMode="auto">
              <a:xfrm>
                <a:off x="4464" y="3552"/>
                <a:ext cx="192" cy="16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tIns="9144" rIns="9144" bIns="914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i="1">
                    <a:solidFill>
                      <a:srgbClr val="0000FF"/>
                    </a:solidFill>
                  </a:rPr>
                  <a:t>V</a:t>
                </a:r>
                <a:r>
                  <a:rPr lang="en-US" altLang="en-US" sz="1600" baseline="-25000">
                    <a:solidFill>
                      <a:srgbClr val="0000FF"/>
                    </a:solidFill>
                  </a:rPr>
                  <a:t>p</a:t>
                </a:r>
              </a:p>
            </p:txBody>
          </p:sp>
          <p:sp>
            <p:nvSpPr>
              <p:cNvPr id="5139" name="Text Box 38"/>
              <p:cNvSpPr txBox="1">
                <a:spLocks noChangeArrowheads="1"/>
              </p:cNvSpPr>
              <p:nvPr/>
            </p:nvSpPr>
            <p:spPr bwMode="auto">
              <a:xfrm>
                <a:off x="4896" y="2640"/>
                <a:ext cx="192" cy="16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tIns="9144" rIns="9144" bIns="914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i="1">
                    <a:solidFill>
                      <a:srgbClr val="0000FF"/>
                    </a:solidFill>
                  </a:rPr>
                  <a:t>V</a:t>
                </a:r>
                <a:r>
                  <a:rPr lang="en-US" altLang="en-US" sz="1600" baseline="-25000">
                    <a:solidFill>
                      <a:srgbClr val="0000FF"/>
                    </a:solidFill>
                  </a:rPr>
                  <a:t>p</a:t>
                </a:r>
              </a:p>
            </p:txBody>
          </p:sp>
          <p:sp>
            <p:nvSpPr>
              <p:cNvPr id="5140" name="Text Box 39"/>
              <p:cNvSpPr txBox="1">
                <a:spLocks noChangeArrowheads="1"/>
              </p:cNvSpPr>
              <p:nvPr/>
            </p:nvSpPr>
            <p:spPr bwMode="auto">
              <a:xfrm>
                <a:off x="4416" y="2544"/>
                <a:ext cx="144" cy="14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tIns="9144" rIns="9144" bIns="914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 i="1">
                    <a:solidFill>
                      <a:srgbClr val="0000FF"/>
                    </a:solidFill>
                  </a:rPr>
                  <a:t>I</a:t>
                </a:r>
                <a:r>
                  <a:rPr lang="en-US" altLang="en-US" sz="1400" baseline="-25000">
                    <a:solidFill>
                      <a:srgbClr val="0000FF"/>
                    </a:solidFill>
                  </a:rPr>
                  <a:t>p</a:t>
                </a:r>
              </a:p>
            </p:txBody>
          </p:sp>
          <p:sp>
            <p:nvSpPr>
              <p:cNvPr id="5141" name="Text Box 40"/>
              <p:cNvSpPr txBox="1">
                <a:spLocks noChangeArrowheads="1"/>
              </p:cNvSpPr>
              <p:nvPr/>
            </p:nvSpPr>
            <p:spPr bwMode="auto">
              <a:xfrm>
                <a:off x="4752" y="3072"/>
                <a:ext cx="192" cy="14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tIns="9144" rIns="9144" bIns="914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 i="1">
                    <a:solidFill>
                      <a:srgbClr val="0000FF"/>
                    </a:solidFill>
                  </a:rPr>
                  <a:t>I</a:t>
                </a:r>
                <a:r>
                  <a:rPr lang="en-US" altLang="en-US" sz="1400" baseline="-25000">
                    <a:solidFill>
                      <a:srgbClr val="0000FF"/>
                    </a:solidFill>
                  </a:rPr>
                  <a:t>p</a:t>
                </a:r>
              </a:p>
            </p:txBody>
          </p:sp>
        </p:grpSp>
      </p:grpSp>
      <p:sp>
        <p:nvSpPr>
          <p:cNvPr id="5129" name="Rectangle 42"/>
          <p:cNvSpPr>
            <a:spLocks noChangeArrowheads="1"/>
          </p:cNvSpPr>
          <p:nvPr/>
        </p:nvSpPr>
        <p:spPr bwMode="auto">
          <a:xfrm>
            <a:off x="3352800" y="6400800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FF"/>
                </a:solidFill>
              </a:rPr>
              <a:t>Y connected load.</a:t>
            </a:r>
          </a:p>
        </p:txBody>
      </p:sp>
      <p:sp>
        <p:nvSpPr>
          <p:cNvPr id="5130" name="Rectangle 43"/>
          <p:cNvSpPr>
            <a:spLocks noChangeArrowheads="1"/>
          </p:cNvSpPr>
          <p:nvPr/>
        </p:nvSpPr>
        <p:spPr bwMode="auto">
          <a:xfrm>
            <a:off x="6400800" y="6400800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l-GR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sz="2000">
                <a:solidFill>
                  <a:srgbClr val="0000FF"/>
                </a:solidFill>
              </a:rPr>
              <a:t> connected load.</a:t>
            </a:r>
          </a:p>
        </p:txBody>
      </p:sp>
      <p:graphicFrame>
        <p:nvGraphicFramePr>
          <p:cNvPr id="5123" name="Object 44"/>
          <p:cNvGraphicFramePr>
            <a:graphicFrameLocks noGrp="1" noChangeAspect="1"/>
          </p:cNvGraphicFramePr>
          <p:nvPr>
            <p:ph sz="half" idx="1"/>
          </p:nvPr>
        </p:nvGraphicFramePr>
        <p:xfrm>
          <a:off x="2438400" y="3276600"/>
          <a:ext cx="22098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Equation" r:id="rId7" imgW="1231560" imgH="266400" progId="Equation.DSMT4">
                  <p:embed/>
                </p:oleObj>
              </mc:Choice>
              <mc:Fallback>
                <p:oleObj name="Equation" r:id="rId7" imgW="1231560" imgH="266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76600"/>
                        <a:ext cx="2209800" cy="4778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7"/>
          <p:cNvGraphicFramePr>
            <a:graphicFrameLocks noGrp="1" noChangeAspect="1"/>
          </p:cNvGraphicFramePr>
          <p:nvPr>
            <p:ph sz="half" idx="2"/>
          </p:nvPr>
        </p:nvGraphicFramePr>
        <p:xfrm>
          <a:off x="6858000" y="3200401"/>
          <a:ext cx="2362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Equation" r:id="rId9" imgW="1231560" imgH="266400" progId="Equation.DSMT4">
                  <p:embed/>
                </p:oleObj>
              </mc:Choice>
              <mc:Fallback>
                <p:oleObj name="Equation" r:id="rId9" imgW="1231560" imgH="266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200401"/>
                        <a:ext cx="2362200" cy="5111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199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821" y="436740"/>
            <a:ext cx="6662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Three-phase systems are important for </a:t>
            </a:r>
            <a:r>
              <a:rPr lang="en-US" sz="2000" b="1" dirty="0">
                <a:solidFill>
                  <a:srgbClr val="FF0000"/>
                </a:solidFill>
              </a:rPr>
              <a:t>at least three reasons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821" y="1074141"/>
            <a:ext cx="110690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u="sng" dirty="0" smtClean="0">
                <a:solidFill>
                  <a:srgbClr val="FF0000"/>
                </a:solidFill>
              </a:rPr>
              <a:t>1.</a:t>
            </a:r>
            <a:r>
              <a:rPr lang="tr-TR" sz="2000" b="1" u="sng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A</a:t>
            </a:r>
            <a:r>
              <a:rPr lang="en-US" sz="2000" dirty="0" err="1" smtClean="0"/>
              <a:t>ll</a:t>
            </a:r>
            <a:r>
              <a:rPr lang="en-US" sz="2000" dirty="0" smtClean="0"/>
              <a:t> </a:t>
            </a:r>
            <a:r>
              <a:rPr lang="en-US" sz="2000" dirty="0"/>
              <a:t>electric power is generated and distributed in three-phase, at the operating frequency of 60 Hz </a:t>
            </a:r>
            <a:r>
              <a:rPr lang="en-US" sz="2000" dirty="0" smtClean="0"/>
              <a:t>in </a:t>
            </a:r>
            <a:r>
              <a:rPr lang="en-US" sz="2000" dirty="0"/>
              <a:t>the United States or 50 Hz </a:t>
            </a:r>
            <a:r>
              <a:rPr lang="en-US" sz="2000" dirty="0" smtClean="0"/>
              <a:t> </a:t>
            </a:r>
            <a:r>
              <a:rPr lang="en-US" sz="2000" dirty="0"/>
              <a:t>in some other parts of the </a:t>
            </a:r>
            <a:r>
              <a:rPr lang="en-US" sz="2000" dirty="0" smtClean="0"/>
              <a:t>world</a:t>
            </a:r>
            <a:r>
              <a:rPr lang="tr-TR" sz="2000" dirty="0" smtClean="0"/>
              <a:t>. </a:t>
            </a:r>
            <a:r>
              <a:rPr lang="en-US" sz="2000" dirty="0"/>
              <a:t>When one-phase or two-phase inputs are required, they are taken from the three-phase system </a:t>
            </a:r>
            <a:r>
              <a:rPr lang="en-US" sz="2000" dirty="0">
                <a:solidFill>
                  <a:srgbClr val="FF0000"/>
                </a:solidFill>
              </a:rPr>
              <a:t>rather than generated </a:t>
            </a:r>
            <a:r>
              <a:rPr lang="en-US" sz="2000" dirty="0" smtClean="0">
                <a:solidFill>
                  <a:srgbClr val="FF0000"/>
                </a:solidFill>
              </a:rPr>
              <a:t>independently</a:t>
            </a:r>
            <a:r>
              <a:rPr lang="tr-TR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000" b="1" u="sng" dirty="0" smtClean="0">
                <a:solidFill>
                  <a:srgbClr val="FF0000"/>
                </a:solidFill>
              </a:rPr>
              <a:t>2.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instantaneous power in a three-phase system can be </a:t>
            </a:r>
            <a:r>
              <a:rPr lang="en-US" sz="2000" dirty="0" smtClean="0"/>
              <a:t>constant</a:t>
            </a:r>
            <a:r>
              <a:rPr lang="tr-TR" sz="2000" dirty="0" smtClean="0"/>
              <a:t>. </a:t>
            </a:r>
            <a:r>
              <a:rPr lang="en-US" sz="2000" dirty="0"/>
              <a:t>This results in uniform power transmission and less vibration of three-phase machines.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b="1" u="sng" dirty="0" smtClean="0">
                <a:solidFill>
                  <a:srgbClr val="FF0000"/>
                </a:solidFill>
              </a:rPr>
              <a:t>3.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F</a:t>
            </a:r>
            <a:r>
              <a:rPr lang="en-US" sz="2000" dirty="0" smtClean="0"/>
              <a:t>or </a:t>
            </a:r>
            <a:r>
              <a:rPr lang="en-US" sz="2000" dirty="0"/>
              <a:t>the same amount of power, the three-phase system is more economical than the </a:t>
            </a:r>
            <a:r>
              <a:rPr lang="en-US" sz="2000" dirty="0" smtClean="0"/>
              <a:t>single</a:t>
            </a:r>
            <a:r>
              <a:rPr lang="tr-TR" sz="2000" dirty="0" smtClean="0"/>
              <a:t>-</a:t>
            </a:r>
            <a:r>
              <a:rPr lang="en-US" sz="2000" dirty="0" smtClean="0"/>
              <a:t>phase</a:t>
            </a:r>
            <a:r>
              <a:rPr lang="en-US" sz="2000" dirty="0"/>
              <a:t>. The amount of wire required for a three-phase system is less than that required for an equivalent single-phase system.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69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47" y="914399"/>
            <a:ext cx="9498730" cy="2597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9554" y="3630700"/>
            <a:ext cx="9105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C</a:t>
            </a:r>
            <a:r>
              <a:rPr lang="en-US" sz="2400" dirty="0" err="1" smtClean="0"/>
              <a:t>alculate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complex </a:t>
            </a:r>
            <a:r>
              <a:rPr lang="en-US" sz="2400" b="1" dirty="0" smtClean="0">
                <a:solidFill>
                  <a:srgbClr val="FF0000"/>
                </a:solidFill>
              </a:rPr>
              <a:t>power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at the source and at the 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609" y="303684"/>
            <a:ext cx="614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12.6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554" y="4311068"/>
            <a:ext cx="67437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308" y="858369"/>
            <a:ext cx="10573554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A three-phase motor can be regarded as a balanced Y-load. A </a:t>
            </a:r>
            <a:r>
              <a:rPr lang="en-US" sz="2400" dirty="0" smtClean="0"/>
              <a:t>three</a:t>
            </a:r>
            <a:r>
              <a:rPr lang="tr-TR" sz="2400" dirty="0" smtClean="0"/>
              <a:t> </a:t>
            </a:r>
            <a:r>
              <a:rPr lang="en-US" sz="2400" dirty="0" smtClean="0"/>
              <a:t>phase </a:t>
            </a:r>
            <a:r>
              <a:rPr lang="en-US" sz="2400" dirty="0"/>
              <a:t>motor draws 5.6 kW when the line voltage is 220 V and the line current is 18.2 A. Determine the power factor of the motor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527" y="252816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527" y="2530400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8649" y="2649905"/>
            <a:ext cx="2987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apparent power is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975" y="3891802"/>
            <a:ext cx="300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Since the real power is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308" y="4902866"/>
            <a:ext cx="2536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power factor 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323" y="3249712"/>
            <a:ext cx="7625394" cy="734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47" y="4202527"/>
            <a:ext cx="4225140" cy="848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199" y="5268673"/>
            <a:ext cx="5553295" cy="9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5110" y="1859752"/>
            <a:ext cx="8774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Calculate the line current required for a 30-kW three-phase motor </a:t>
            </a:r>
            <a:r>
              <a:rPr lang="en-US" sz="2400" dirty="0" smtClean="0"/>
              <a:t>having </a:t>
            </a:r>
            <a:r>
              <a:rPr lang="en-US" sz="2400" dirty="0"/>
              <a:t>a power factor of 0.85 lagging if it is connected to a balanced source with a line voltage of 440 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4096" y="728686"/>
            <a:ext cx="623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12.7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44" y="3510767"/>
            <a:ext cx="3664317" cy="13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6" y="3123960"/>
            <a:ext cx="4320105" cy="3090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478" y="0"/>
            <a:ext cx="9310352" cy="3310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527" y="252816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559" y="3193614"/>
            <a:ext cx="4320326" cy="3016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440" y="6065949"/>
            <a:ext cx="3611788" cy="525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082" y="4407897"/>
            <a:ext cx="4400550" cy="103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769" y="134929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33" y="839858"/>
            <a:ext cx="1379794" cy="464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" y="627030"/>
            <a:ext cx="630260" cy="501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327" y="770311"/>
            <a:ext cx="1614972" cy="500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299" y="764035"/>
            <a:ext cx="2065991" cy="663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883" y="627030"/>
            <a:ext cx="1780935" cy="810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329" y="534266"/>
            <a:ext cx="4466683" cy="969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767" y="1552664"/>
            <a:ext cx="5130622" cy="523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5818" y="1510941"/>
            <a:ext cx="4660306" cy="60725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286510" y="1871347"/>
            <a:ext cx="576925" cy="1968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130" y="2396344"/>
            <a:ext cx="1426319" cy="573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4396" y="2579189"/>
            <a:ext cx="1713035" cy="407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3255" y="2458910"/>
            <a:ext cx="1870408" cy="686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7493" y="2546702"/>
            <a:ext cx="1585676" cy="393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4635" y="2224960"/>
            <a:ext cx="4200072" cy="9279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012" y="3321863"/>
            <a:ext cx="4351905" cy="5206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82580" y="3265847"/>
            <a:ext cx="4653544" cy="632657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6286510" y="3415644"/>
            <a:ext cx="576925" cy="1968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37975" y="4189429"/>
            <a:ext cx="7471377" cy="6309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94812" y="4949573"/>
            <a:ext cx="4922824" cy="6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90" y="555040"/>
            <a:ext cx="2617410" cy="578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0" y="130612"/>
            <a:ext cx="575830" cy="481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724" y="569892"/>
            <a:ext cx="2154906" cy="50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90" y="1533510"/>
            <a:ext cx="1419158" cy="419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630" y="166733"/>
            <a:ext cx="1700238" cy="1071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3965" y="461634"/>
            <a:ext cx="1824109" cy="482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0156" y="1133626"/>
            <a:ext cx="3739804" cy="1052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106" y="2117918"/>
            <a:ext cx="8198440" cy="937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5691" y="2694081"/>
            <a:ext cx="3506612" cy="919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625" y="3220367"/>
            <a:ext cx="1694488" cy="69549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63290" y="2642487"/>
            <a:ext cx="374431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9860" y="3384893"/>
            <a:ext cx="4346566" cy="10619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0027" y="4446838"/>
            <a:ext cx="8688152" cy="5655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5691" y="5109930"/>
            <a:ext cx="4014472" cy="86676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1081825" y="4881093"/>
            <a:ext cx="4417454" cy="386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1" y="324220"/>
            <a:ext cx="2910141" cy="461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866" y="68821"/>
            <a:ext cx="7569026" cy="717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585" y="786147"/>
            <a:ext cx="6272554" cy="658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72" y="1432304"/>
            <a:ext cx="6205295" cy="726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285" y="2183098"/>
            <a:ext cx="4352187" cy="14648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76699" y="3555542"/>
            <a:ext cx="10892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Alternatively</a:t>
            </a:r>
            <a:r>
              <a:rPr lang="en-US" sz="2800" dirty="0"/>
              <a:t>, we could obtain the current from the total complex power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905" y="4231378"/>
            <a:ext cx="4820740" cy="11182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983" y="5107421"/>
            <a:ext cx="5078953" cy="11047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1170" y="5472600"/>
            <a:ext cx="607695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983" y="6082200"/>
            <a:ext cx="3964835" cy="4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5206" y="2794319"/>
            <a:ext cx="11519503" cy="2696959"/>
            <a:chOff x="306418" y="3489778"/>
            <a:chExt cx="11519503" cy="26969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773" y="5018048"/>
              <a:ext cx="5151077" cy="95598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418" y="3668391"/>
              <a:ext cx="530709" cy="4142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127" y="3581224"/>
              <a:ext cx="5108791" cy="6053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5766" y="3489778"/>
              <a:ext cx="4157097" cy="7918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1522" y="4035337"/>
              <a:ext cx="7779458" cy="6932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8436" y="4612671"/>
              <a:ext cx="2403386" cy="4572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5415" y="4827165"/>
              <a:ext cx="5080506" cy="1359572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5507850" y="5323944"/>
              <a:ext cx="1060375" cy="3090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775" y="504939"/>
            <a:ext cx="10926993" cy="19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11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32" y="3384699"/>
            <a:ext cx="4320105" cy="3090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425" y="380956"/>
            <a:ext cx="3374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12.8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785" y="222517"/>
            <a:ext cx="9125018" cy="3197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089" y="4758232"/>
            <a:ext cx="7206311" cy="11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004" y="2914065"/>
            <a:ext cx="4805698" cy="12528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2940" y="192041"/>
            <a:ext cx="7305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4.8</a:t>
            </a:r>
            <a:r>
              <a:rPr lang="tr-TR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Unbalanced </a:t>
            </a:r>
            <a:r>
              <a:rPr lang="en-US" sz="3600" b="1" dirty="0">
                <a:solidFill>
                  <a:srgbClr val="FF0000"/>
                </a:solidFill>
              </a:rPr>
              <a:t>Three-Phase Systems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940" y="638317"/>
            <a:ext cx="11774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An unbalanced system is caused by </a:t>
            </a:r>
            <a:r>
              <a:rPr lang="en-US" sz="2000" b="1" u="sng" dirty="0">
                <a:solidFill>
                  <a:srgbClr val="FF0000"/>
                </a:solidFill>
              </a:rPr>
              <a:t>two possible situations:</a:t>
            </a:r>
            <a:r>
              <a:rPr lang="en-US" sz="2000" dirty="0"/>
              <a:t> (1) The source voltages are not equal in magnitude and/or differ in phase by angles that are unequal, or (2) load impedances are unequal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940" y="2509379"/>
            <a:ext cx="10869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To simplify analysis, we will assume </a:t>
            </a:r>
            <a:r>
              <a:rPr lang="en-US" sz="2000" dirty="0">
                <a:solidFill>
                  <a:srgbClr val="FF0000"/>
                </a:solidFill>
              </a:rPr>
              <a:t>balanced source voltages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70C0"/>
                </a:solidFill>
              </a:rPr>
              <a:t>but an unbalanced load</a:t>
            </a:r>
            <a:r>
              <a:rPr lang="en-US" sz="2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104" y="1598801"/>
            <a:ext cx="8656112" cy="910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702" y="2909489"/>
            <a:ext cx="4381500" cy="3733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2940" y="2909489"/>
            <a:ext cx="2371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line currents 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202940" y="4166912"/>
            <a:ext cx="7138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This set of unbalanced line currents produces current in the neutral line, which is not zero as in a balanced system. Applying KCL at node N gives the neutral line current as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160" y="5182575"/>
            <a:ext cx="4223612" cy="14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2" y="15334"/>
            <a:ext cx="7559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12.2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Balanced Three-Phase Voltages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456" y="531452"/>
            <a:ext cx="11221791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Three-phase voltages are often produced with a three-phase ac </a:t>
            </a:r>
            <a:r>
              <a:rPr lang="en-US" sz="2000" dirty="0" smtClean="0"/>
              <a:t>generator </a:t>
            </a:r>
            <a:r>
              <a:rPr lang="en-US" sz="2000" dirty="0"/>
              <a:t>(or alternator) whose cross-sectional view </a:t>
            </a:r>
            <a:r>
              <a:rPr lang="en-US" sz="2000" dirty="0" smtClean="0"/>
              <a:t>is</a:t>
            </a:r>
            <a:r>
              <a:rPr lang="tr-TR" sz="2000" dirty="0" smtClean="0"/>
              <a:t> shown below.</a:t>
            </a:r>
            <a:endParaRPr lang="en-US" sz="2000" dirty="0"/>
          </a:p>
        </p:txBody>
      </p:sp>
      <p:pic>
        <p:nvPicPr>
          <p:cNvPr id="4" name="Picture 12" descr="ale63317_1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0" y="1535360"/>
            <a:ext cx="3434365" cy="23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820990" y="1307996"/>
            <a:ext cx="6671257" cy="235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altLang="en-US" dirty="0"/>
              <a:t> </a:t>
            </a:r>
            <a:r>
              <a:rPr lang="en-US" altLang="en-US" sz="2000" dirty="0"/>
              <a:t>The three-phase generator has three induction coils placed 120° apart on the stator.</a:t>
            </a:r>
            <a:endParaRPr lang="tr-TR" altLang="en-US" sz="2000" dirty="0"/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altLang="en-US" sz="2000" dirty="0"/>
              <a:t> </a:t>
            </a:r>
            <a:r>
              <a:rPr lang="en-US" altLang="en-US" sz="2000" dirty="0"/>
              <a:t>The three coils have an equal number of turns, the voltage induced across each coil will have the same peak value, shape and frequency.</a:t>
            </a:r>
          </a:p>
        </p:txBody>
      </p:sp>
      <p:pic>
        <p:nvPicPr>
          <p:cNvPr id="6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08"/>
          <a:stretch>
            <a:fillRect/>
          </a:stretch>
        </p:blipFill>
        <p:spPr bwMode="auto">
          <a:xfrm>
            <a:off x="5430588" y="3660948"/>
            <a:ext cx="5907112" cy="27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 descr="ale63317_1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0" y="4165242"/>
            <a:ext cx="43434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07264" y="6326781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Voltages having 120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 phase difference</a:t>
            </a:r>
          </a:p>
        </p:txBody>
      </p:sp>
    </p:spTree>
    <p:extLst>
      <p:ext uri="{BB962C8B-B14F-4D97-AF65-F5344CB8AC3E}">
        <p14:creationId xmlns:p14="http://schemas.microsoft.com/office/powerpoint/2010/main" val="26227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331" y="5842974"/>
            <a:ext cx="5637532" cy="916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161" y="5268791"/>
            <a:ext cx="8806420" cy="788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05" y="342968"/>
            <a:ext cx="9497877" cy="1277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0" y="1136225"/>
            <a:ext cx="43815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527" y="252816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603" y="1618710"/>
            <a:ext cx="3797513" cy="1032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105" y="2583003"/>
            <a:ext cx="6529651" cy="1177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657" y="3760481"/>
            <a:ext cx="7009291" cy="1248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711" y="5009195"/>
            <a:ext cx="4808834" cy="5287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527" y="1539926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082" y="1270942"/>
            <a:ext cx="5058488" cy="47957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577" y="187773"/>
            <a:ext cx="435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12.9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954" y="710993"/>
            <a:ext cx="10056230" cy="1479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77" y="5147004"/>
            <a:ext cx="1475639" cy="654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22" y="5767328"/>
            <a:ext cx="7003839" cy="73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316" y="291452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316" y="1166827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0418" y="209417"/>
            <a:ext cx="975360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For the unbalanced circuit </a:t>
            </a:r>
            <a:r>
              <a:rPr lang="tr-TR" sz="2000" dirty="0" smtClean="0"/>
              <a:t>shown below</a:t>
            </a:r>
            <a:r>
              <a:rPr lang="en-US" sz="2000" dirty="0" smtClean="0"/>
              <a:t>, </a:t>
            </a:r>
            <a:r>
              <a:rPr lang="en-US" sz="2000" dirty="0"/>
              <a:t>find: (a) </a:t>
            </a:r>
            <a:r>
              <a:rPr lang="en-US" sz="2000" b="1" dirty="0">
                <a:solidFill>
                  <a:srgbClr val="FF0000"/>
                </a:solidFill>
              </a:rPr>
              <a:t>the line currents</a:t>
            </a:r>
            <a:r>
              <a:rPr lang="en-US" sz="2000" dirty="0"/>
              <a:t>, (b) </a:t>
            </a:r>
            <a:r>
              <a:rPr lang="en-US" sz="2000" b="1" dirty="0">
                <a:solidFill>
                  <a:srgbClr val="FF0000"/>
                </a:solidFill>
              </a:rPr>
              <a:t>the total complex power absorbed by the load</a:t>
            </a:r>
            <a:r>
              <a:rPr lang="en-US" sz="2000" dirty="0"/>
              <a:t>, and (c) </a:t>
            </a:r>
            <a:r>
              <a:rPr lang="en-US" sz="2000" b="1" dirty="0">
                <a:solidFill>
                  <a:srgbClr val="FF0000"/>
                </a:solidFill>
              </a:rPr>
              <a:t>the total complex power absorbed by the source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917"/>
            <a:ext cx="6339797" cy="3405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483" y="1658012"/>
            <a:ext cx="1737469" cy="494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869" y="2552604"/>
            <a:ext cx="6620513" cy="63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449" y="3300598"/>
            <a:ext cx="4580831" cy="662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449" y="4363203"/>
            <a:ext cx="1765597" cy="475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4869" y="5073493"/>
            <a:ext cx="6787131" cy="648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9299" y="5795990"/>
            <a:ext cx="5067493" cy="5271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6396" y="1720694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5571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2" y="0"/>
            <a:ext cx="6573039" cy="531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222" y="568228"/>
            <a:ext cx="6677069" cy="118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512" y="1929280"/>
            <a:ext cx="7250491" cy="1078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76" y="3097368"/>
            <a:ext cx="7639517" cy="1275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8845" y="3545662"/>
            <a:ext cx="2969887" cy="6558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482167" y="3722260"/>
            <a:ext cx="1146678" cy="3026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9658" y="4939583"/>
            <a:ext cx="5391224" cy="10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01" y="787330"/>
            <a:ext cx="6776212" cy="104763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276105" y="1159822"/>
            <a:ext cx="1146678" cy="3026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276" y="941385"/>
            <a:ext cx="2946553" cy="739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973" y="1834968"/>
            <a:ext cx="6587381" cy="1107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12" y="2731346"/>
            <a:ext cx="3351022" cy="554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207" y="3300170"/>
            <a:ext cx="2618589" cy="518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7207" y="4272090"/>
            <a:ext cx="4510094" cy="571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5138" y="5172433"/>
            <a:ext cx="7200349" cy="9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371" y="217799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(b)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29" y="0"/>
            <a:ext cx="10515882" cy="42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843" y="256435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92" y="999385"/>
            <a:ext cx="9217088" cy="4565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507" y="5556831"/>
            <a:ext cx="7874764" cy="1213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836" y="256435"/>
            <a:ext cx="7220164" cy="10314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25836" y="625767"/>
            <a:ext cx="4608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7292" y="1550899"/>
            <a:ext cx="4608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7292" y="3282064"/>
            <a:ext cx="4608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0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25" y="1318173"/>
            <a:ext cx="10039496" cy="3791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577" y="187773"/>
            <a:ext cx="611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</a:t>
            </a:r>
            <a:r>
              <a:rPr lang="en-US" sz="2800" b="1" dirty="0" smtClean="0">
                <a:solidFill>
                  <a:srgbClr val="0070C0"/>
                </a:solidFill>
              </a:rPr>
              <a:t> 12</a:t>
            </a:r>
            <a:r>
              <a:rPr lang="tr-TR" sz="2800" b="1" dirty="0" smtClean="0">
                <a:solidFill>
                  <a:srgbClr val="0070C0"/>
                </a:solidFill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r>
              <a:rPr lang="tr-TR" sz="2800" b="1" dirty="0" smtClean="0">
                <a:solidFill>
                  <a:srgbClr val="0070C0"/>
                </a:solidFill>
              </a:rPr>
              <a:t>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577" y="710993"/>
            <a:ext cx="11475076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Find </a:t>
            </a:r>
            <a:r>
              <a:rPr lang="en-US" sz="2200" dirty="0"/>
              <a:t>the line currents in the unbalanced three-phase circuit </a:t>
            </a:r>
            <a:r>
              <a:rPr lang="tr-TR" sz="2200" dirty="0" smtClean="0"/>
              <a:t>shown below</a:t>
            </a:r>
            <a:r>
              <a:rPr lang="en-US" sz="2200" dirty="0" smtClean="0"/>
              <a:t> </a:t>
            </a:r>
            <a:r>
              <a:rPr lang="en-US" sz="2200" dirty="0"/>
              <a:t>and the real </a:t>
            </a:r>
            <a:r>
              <a:rPr lang="en-US" sz="2200" dirty="0" smtClean="0"/>
              <a:t>power</a:t>
            </a:r>
            <a:endParaRPr lang="tr-TR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absorbed </a:t>
            </a:r>
            <a:r>
              <a:rPr lang="en-US" sz="2200" dirty="0"/>
              <a:t>by the load.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82" y="4906972"/>
            <a:ext cx="6877319" cy="161953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57577" y="1196965"/>
            <a:ext cx="4608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57577" y="1766538"/>
            <a:ext cx="2485623" cy="75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7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83" y="604030"/>
            <a:ext cx="4144757" cy="3601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0709" y="182330"/>
            <a:ext cx="10886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voltage sources can be either </a:t>
            </a:r>
            <a:r>
              <a:rPr lang="en-US" sz="2800" b="1" dirty="0">
                <a:solidFill>
                  <a:srgbClr val="FF0000"/>
                </a:solidFill>
              </a:rPr>
              <a:t>wye-connected</a:t>
            </a:r>
            <a:r>
              <a:rPr lang="en-US" sz="2000" dirty="0"/>
              <a:t> </a:t>
            </a:r>
            <a:r>
              <a:rPr lang="en-US" sz="2000" dirty="0" smtClean="0"/>
              <a:t>or </a:t>
            </a:r>
            <a:r>
              <a:rPr lang="en-US" sz="2800" b="1" dirty="0">
                <a:solidFill>
                  <a:srgbClr val="FF0000"/>
                </a:solidFill>
              </a:rPr>
              <a:t>delta-connected</a:t>
            </a:r>
            <a:r>
              <a:rPr lang="en-US" sz="2000" dirty="0"/>
              <a:t> as </a:t>
            </a:r>
            <a:r>
              <a:rPr lang="tr-TR" sz="2000" dirty="0" smtClean="0"/>
              <a:t>shown figure below.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728" y="625621"/>
            <a:ext cx="4299734" cy="355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63" y="4102042"/>
            <a:ext cx="10484796" cy="1173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25" y="5087156"/>
            <a:ext cx="10413634" cy="1603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619741" y="5100036"/>
            <a:ext cx="23568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9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87" y="0"/>
            <a:ext cx="6080371" cy="1300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04" y="1342196"/>
            <a:ext cx="9715484" cy="10441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187" y="2417460"/>
            <a:ext cx="11131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Since the three-phase voltages are out of phase with each other, there are </a:t>
            </a:r>
            <a:r>
              <a:rPr lang="en-US" sz="2000" i="1" u="sng" dirty="0">
                <a:solidFill>
                  <a:srgbClr val="FF0000"/>
                </a:solidFill>
              </a:rPr>
              <a:t>two possible combinations</a:t>
            </a:r>
            <a:r>
              <a:rPr lang="en-US" sz="2000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87" y="2817570"/>
            <a:ext cx="3890962" cy="3828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414" y="5642958"/>
            <a:ext cx="2323523" cy="461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5370" y="2869667"/>
            <a:ext cx="4750598" cy="2138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48123" y="4946044"/>
            <a:ext cx="6871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This sequence is produced when the rotor </a:t>
            </a:r>
            <a:r>
              <a:rPr lang="en-US" sz="2000" dirty="0" smtClean="0"/>
              <a:t> rotates </a:t>
            </a:r>
            <a:r>
              <a:rPr lang="en-US" sz="2000" b="1" dirty="0">
                <a:solidFill>
                  <a:srgbClr val="FF0000"/>
                </a:solidFill>
              </a:rPr>
              <a:t>counterclockwise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48123" y="559675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/>
              <a:t>As a common tradition in power systems, voltage and current in this chapter are in </a:t>
            </a:r>
            <a:r>
              <a:rPr lang="en-US" sz="2000" b="1" dirty="0" err="1">
                <a:solidFill>
                  <a:srgbClr val="FF0000"/>
                </a:solidFill>
              </a:rPr>
              <a:t>rms</a:t>
            </a:r>
            <a:r>
              <a:rPr lang="en-US" sz="2000" b="1" dirty="0">
                <a:solidFill>
                  <a:srgbClr val="FF0000"/>
                </a:solidFill>
              </a:rPr>
              <a:t> values </a:t>
            </a:r>
            <a:r>
              <a:rPr lang="en-US" sz="2000" dirty="0"/>
              <a:t>unless otherwise stated</a:t>
            </a:r>
          </a:p>
        </p:txBody>
      </p:sp>
    </p:spTree>
    <p:extLst>
      <p:ext uri="{BB962C8B-B14F-4D97-AF65-F5344CB8AC3E}">
        <p14:creationId xmlns:p14="http://schemas.microsoft.com/office/powerpoint/2010/main" val="27540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6" y="218940"/>
            <a:ext cx="4122043" cy="37892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813" y="2884061"/>
            <a:ext cx="3273846" cy="4515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83103" y="218940"/>
            <a:ext cx="4013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other possibility </a:t>
            </a:r>
            <a:r>
              <a:rPr lang="en-US" sz="2000" dirty="0" smtClean="0"/>
              <a:t>is</a:t>
            </a:r>
            <a:r>
              <a:rPr lang="tr-TR" sz="2000" dirty="0" smtClean="0"/>
              <a:t> shown below.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018" y="820143"/>
            <a:ext cx="5104389" cy="21806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64033" y="3104674"/>
            <a:ext cx="6871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This sequence is produced when the rotor </a:t>
            </a:r>
            <a:r>
              <a:rPr lang="en-US" sz="2000" dirty="0" smtClean="0"/>
              <a:t> rotates </a:t>
            </a:r>
            <a:r>
              <a:rPr lang="en-US" sz="2000" b="1" dirty="0" smtClean="0">
                <a:solidFill>
                  <a:srgbClr val="FF0000"/>
                </a:solidFill>
              </a:rPr>
              <a:t>clockwise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458" y="4008214"/>
            <a:ext cx="3915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/>
              <a:t>It is easy to show that the voltages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237" y="4680802"/>
            <a:ext cx="7715404" cy="14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45" y="180304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2348" y="241859"/>
            <a:ext cx="568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Determine the phase sequence of the set of voltages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7059" y="1555893"/>
            <a:ext cx="5211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voltages can be expressed in phasor form 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920" y="1416693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20" y="734302"/>
            <a:ext cx="3739975" cy="494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424" y="605243"/>
            <a:ext cx="3779033" cy="616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300" y="605243"/>
            <a:ext cx="3394461" cy="658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475" y="1939913"/>
            <a:ext cx="8939682" cy="6526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2436774"/>
            <a:ext cx="8809636" cy="5204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724" y="2877349"/>
            <a:ext cx="4803982" cy="7817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4698" y="3943877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12.1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33" y="4435199"/>
            <a:ext cx="9326024" cy="10519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698" y="5501727"/>
            <a:ext cx="5226073" cy="69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95E181FA316E4CB223777B08F96716" ma:contentTypeVersion="" ma:contentTypeDescription="Create a new document." ma:contentTypeScope="" ma:versionID="694fdbe7b87007c796a30bd9aae62a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4C5403F-38CD-4908-9C1A-24297BC526F9}"/>
</file>

<file path=customXml/itemProps2.xml><?xml version="1.0" encoding="utf-8"?>
<ds:datastoreItem xmlns:ds="http://schemas.openxmlformats.org/officeDocument/2006/customXml" ds:itemID="{92EE7DB1-10A0-49BB-9044-04AAB61B1A87}"/>
</file>

<file path=customXml/itemProps3.xml><?xml version="1.0" encoding="utf-8"?>
<ds:datastoreItem xmlns:ds="http://schemas.openxmlformats.org/officeDocument/2006/customXml" ds:itemID="{8217AD3C-BCDA-4647-9BFE-14F828371130}"/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1658</Words>
  <Application>Microsoft Office PowerPoint</Application>
  <PresentationFormat>Widescreen</PresentationFormat>
  <Paragraphs>155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Comic Sans MS</vt:lpstr>
      <vt:lpstr>Rockwell</vt:lpstr>
      <vt:lpstr>Siemens Serif Semibold</vt:lpstr>
      <vt:lpstr>Siemens Slab Black</vt:lpstr>
      <vt:lpstr>Symbol</vt:lpstr>
      <vt:lpstr>Times New Roman</vt:lpstr>
      <vt:lpstr>Wingdings</vt:lpstr>
      <vt:lpstr>Office Theme</vt:lpstr>
      <vt:lpstr>Equation</vt:lpstr>
      <vt:lpstr>Three-Phase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Three-Phase Circuits</dc:title>
  <dc:creator>Alper DOGANALP</dc:creator>
  <cp:lastModifiedBy>Alper DOGANALP</cp:lastModifiedBy>
  <cp:revision>117</cp:revision>
  <dcterms:created xsi:type="dcterms:W3CDTF">2022-07-12T09:32:46Z</dcterms:created>
  <dcterms:modified xsi:type="dcterms:W3CDTF">2022-09-21T11:26:22Z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0x010100E595E181FA316E4CB223777B08F96716</vt:lpwstr>
  </property>
</Properties>
</file>