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42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3.xml" ContentType="application/vnd.openxmlformats-officedocument.presentationml.slide+xml"/>
  <Override PartName="/ppt/slides/slide49.xml" ContentType="application/vnd.openxmlformats-officedocument.presentationml.slide+xml"/>
  <Override PartName="/ppt/slides/slide51.xml" ContentType="application/vnd.openxmlformats-officedocument.presentationml.slide+xml"/>
  <Override PartName="/ppt/slides/slide53.xml" ContentType="application/vnd.openxmlformats-officedocument.presentationml.slide+xml"/>
  <Override PartName="/ppt/slides/slide50.xml" ContentType="application/vnd.openxmlformats-officedocument.presentationml.slide+xml"/>
  <Override PartName="/ppt/slides/slide52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309" r:id="rId23"/>
    <p:sldId id="282" r:id="rId24"/>
    <p:sldId id="283" r:id="rId25"/>
    <p:sldId id="278" r:id="rId26"/>
    <p:sldId id="279" r:id="rId27"/>
    <p:sldId id="284" r:id="rId28"/>
    <p:sldId id="285" r:id="rId29"/>
    <p:sldId id="280" r:id="rId30"/>
    <p:sldId id="281" r:id="rId31"/>
    <p:sldId id="286" r:id="rId32"/>
    <p:sldId id="287" r:id="rId33"/>
    <p:sldId id="294" r:id="rId34"/>
    <p:sldId id="295" r:id="rId35"/>
    <p:sldId id="296" r:id="rId36"/>
    <p:sldId id="297" r:id="rId37"/>
    <p:sldId id="298" r:id="rId38"/>
    <p:sldId id="299" r:id="rId39"/>
    <p:sldId id="301" r:id="rId40"/>
    <p:sldId id="302" r:id="rId41"/>
    <p:sldId id="300" r:id="rId42"/>
    <p:sldId id="289" r:id="rId43"/>
    <p:sldId id="290" r:id="rId44"/>
    <p:sldId id="291" r:id="rId45"/>
    <p:sldId id="292" r:id="rId46"/>
    <p:sldId id="288" r:id="rId47"/>
    <p:sldId id="293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emf"/><Relationship Id="rId1" Type="http://schemas.openxmlformats.org/officeDocument/2006/relationships/image" Target="../media/image18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wmf"/><Relationship Id="rId1" Type="http://schemas.openxmlformats.org/officeDocument/2006/relationships/image" Target="../media/image19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wmf"/><Relationship Id="rId1" Type="http://schemas.openxmlformats.org/officeDocument/2006/relationships/image" Target="../media/image2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29F8-CBF5-43DD-B36F-4E89887FF1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288C-4B7D-42AD-9349-F4C419E9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29F8-CBF5-43DD-B36F-4E89887FF1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288C-4B7D-42AD-9349-F4C419E9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7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29F8-CBF5-43DD-B36F-4E89887FF1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288C-4B7D-42AD-9349-F4C419E9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7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3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29F8-CBF5-43DD-B36F-4E89887FF1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288C-4B7D-42AD-9349-F4C419E9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4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29F8-CBF5-43DD-B36F-4E89887FF1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288C-4B7D-42AD-9349-F4C419E9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6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29F8-CBF5-43DD-B36F-4E89887FF1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288C-4B7D-42AD-9349-F4C419E9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4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29F8-CBF5-43DD-B36F-4E89887FF1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288C-4B7D-42AD-9349-F4C419E9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29F8-CBF5-43DD-B36F-4E89887FF1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288C-4B7D-42AD-9349-F4C419E9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4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29F8-CBF5-43DD-B36F-4E89887FF1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288C-4B7D-42AD-9349-F4C419E9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5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29F8-CBF5-43DD-B36F-4E89887FF1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288C-4B7D-42AD-9349-F4C419E9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0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29F8-CBF5-43DD-B36F-4E89887FF1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288C-4B7D-42AD-9349-F4C419E9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4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A29F8-CBF5-43DD-B36F-4E89887FF18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288C-4B7D-42AD-9349-F4C419E92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1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18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7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36.jpeg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9.w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4.png"/><Relationship Id="rId7" Type="http://schemas.openxmlformats.org/officeDocument/2006/relationships/image" Target="../media/image176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175.png"/><Relationship Id="rId4" Type="http://schemas.openxmlformats.org/officeDocument/2006/relationships/image" Target="../media/image1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jpe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8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0.png"/><Relationship Id="rId5" Type="http://schemas.openxmlformats.org/officeDocument/2006/relationships/image" Target="../media/image179.jpeg"/><Relationship Id="rId4" Type="http://schemas.openxmlformats.org/officeDocument/2006/relationships/image" Target="../media/image178.wmf"/><Relationship Id="rId9" Type="http://schemas.openxmlformats.org/officeDocument/2006/relationships/image" Target="../media/image18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8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0.jpeg"/><Relationship Id="rId4" Type="http://schemas.openxmlformats.org/officeDocument/2006/relationships/image" Target="../media/image18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6.wmf"/><Relationship Id="rId4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8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image" Target="../media/image191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image" Target="../media/image195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7.wmf"/><Relationship Id="rId4" Type="http://schemas.openxmlformats.org/officeDocument/2006/relationships/oleObject" Target="../embeddings/oleObject2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Relationship Id="rId9" Type="http://schemas.openxmlformats.org/officeDocument/2006/relationships/image" Target="../media/image22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5" Type="http://schemas.openxmlformats.org/officeDocument/2006/relationships/image" Target="../media/image23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Relationship Id="rId14" Type="http://schemas.openxmlformats.org/officeDocument/2006/relationships/image" Target="../media/image23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Relationship Id="rId9" Type="http://schemas.openxmlformats.org/officeDocument/2006/relationships/image" Target="../media/image2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4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png"/><Relationship Id="rId5" Type="http://schemas.openxmlformats.org/officeDocument/2006/relationships/image" Target="../media/image252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9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61.png"/><Relationship Id="rId15" Type="http://schemas.openxmlformats.org/officeDocument/2006/relationships/image" Target="../media/image271.png"/><Relationship Id="rId10" Type="http://schemas.openxmlformats.org/officeDocument/2006/relationships/image" Target="../media/image266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Relationship Id="rId14" Type="http://schemas.openxmlformats.org/officeDocument/2006/relationships/image" Target="../media/image2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Magnetically Coupled 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i="1" dirty="0" smtClean="0"/>
              <a:t>Chapter#13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419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368" y="1819252"/>
            <a:ext cx="3938312" cy="984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777" y="346798"/>
            <a:ext cx="4040896" cy="1296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28" y="180305"/>
            <a:ext cx="5024774" cy="2101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64" y="3948088"/>
            <a:ext cx="6017555" cy="2083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1471" y="180305"/>
            <a:ext cx="3689982" cy="399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0102" y="1410956"/>
            <a:ext cx="3011351" cy="739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272" y="2339806"/>
            <a:ext cx="4988703" cy="619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711" y="2957352"/>
            <a:ext cx="4264336" cy="644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061" y="2979375"/>
            <a:ext cx="3963339" cy="664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4335" y="315186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and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8140" y="3846617"/>
            <a:ext cx="3624525" cy="386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2211" y="4242669"/>
            <a:ext cx="4406626" cy="6275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5109" y="4736315"/>
            <a:ext cx="2610707" cy="5394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55777" y="5373623"/>
            <a:ext cx="4071476" cy="657891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5473327" y="511044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0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680" y="269315"/>
            <a:ext cx="8180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Model that makes analysis of mutually coupled </a:t>
            </a:r>
            <a:r>
              <a:rPr lang="en-US" sz="2400" b="1" dirty="0">
                <a:solidFill>
                  <a:srgbClr val="FF0000"/>
                </a:solidFill>
              </a:rPr>
              <a:t>easier to solve</a:t>
            </a:r>
            <a:r>
              <a:rPr lang="en-US" sz="2000" dirty="0"/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0148" y="749572"/>
            <a:ext cx="11122398" cy="2504540"/>
            <a:chOff x="199184" y="666414"/>
            <a:chExt cx="11122398" cy="25045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1536" y="696807"/>
              <a:ext cx="2892660" cy="237239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184" y="666414"/>
              <a:ext cx="3580265" cy="24161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7763" y="798557"/>
              <a:ext cx="3293819" cy="237239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75680" y="3272705"/>
            <a:ext cx="10951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 smtClean="0"/>
              <a:t>W</a:t>
            </a:r>
            <a:r>
              <a:rPr lang="en-US" sz="2000" dirty="0" smtClean="0"/>
              <a:t>e </a:t>
            </a:r>
            <a:r>
              <a:rPr lang="en-US" sz="2000" dirty="0"/>
              <a:t>first determine the value of the induced voltages and then we determine the appropriate signs.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5680" y="3606607"/>
                <a:ext cx="1104590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I1 induces a voltage </a:t>
                </a:r>
                <a:r>
                  <a:rPr lang="en-US" sz="2000" dirty="0"/>
                  <a:t>within the second coil represented by the value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j</a:t>
                </a:r>
                <a:r>
                  <a:rPr lang="tr-TR" sz="2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I1</a:t>
                </a:r>
                <a:r>
                  <a:rPr lang="en-US" sz="2000" b="1" dirty="0" smtClean="0"/>
                  <a:t> </a:t>
                </a:r>
                <a:r>
                  <a:rPr lang="en-US" sz="2000" dirty="0"/>
                  <a:t>and I2 induces a voltage of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j</a:t>
                </a:r>
                <a:r>
                  <a:rPr lang="tr-TR" sz="2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</m:sSub>
                  </m:oMath>
                </a14:m>
                <a:r>
                  <a:rPr lang="tr-TR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I2 </a:t>
                </a:r>
                <a:r>
                  <a:rPr lang="en-US" sz="2000" dirty="0"/>
                  <a:t>in the first </a:t>
                </a:r>
                <a:r>
                  <a:rPr lang="en-US" sz="2000" dirty="0" smtClean="0"/>
                  <a:t>coil</a:t>
                </a:r>
                <a:r>
                  <a:rPr lang="tr-TR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80" y="3606607"/>
                <a:ext cx="11045902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497" r="-607" b="-5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5680" y="4595267"/>
            <a:ext cx="11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Since I1 enters L1 at the dotted end</a:t>
            </a:r>
            <a:r>
              <a:rPr lang="en-US" sz="2000" dirty="0"/>
              <a:t>, it induces a voltage in L2 that tries </a:t>
            </a:r>
            <a:r>
              <a:rPr lang="en-US" sz="2000" dirty="0">
                <a:solidFill>
                  <a:srgbClr val="FF0000"/>
                </a:solidFill>
              </a:rPr>
              <a:t>to force a current out of the dotted end of L2 </a:t>
            </a:r>
            <a:r>
              <a:rPr lang="en-US" sz="2000" dirty="0"/>
              <a:t>which means that the source must have a plus on top </a:t>
            </a:r>
            <a:r>
              <a:rPr lang="tr-TR" sz="2000" dirty="0" smtClean="0"/>
              <a:t>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75680" y="5506654"/>
            <a:ext cx="10556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I2 leaves the dotted end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of L2 </a:t>
            </a:r>
            <a:r>
              <a:rPr lang="en-US" sz="2000" dirty="0"/>
              <a:t>which means that it induces a voltage in L1 which tries </a:t>
            </a:r>
            <a:r>
              <a:rPr lang="en-US" sz="2000" dirty="0">
                <a:solidFill>
                  <a:srgbClr val="FF0000"/>
                </a:solidFill>
              </a:rPr>
              <a:t>to force a current into the dotted end of L1 </a:t>
            </a:r>
            <a:r>
              <a:rPr lang="en-US" sz="2000" dirty="0"/>
              <a:t>requiring a dependent source that has a plus on the </a:t>
            </a:r>
            <a:r>
              <a:rPr lang="en-US" sz="2000" dirty="0" smtClean="0"/>
              <a:t>bottom</a:t>
            </a:r>
            <a:r>
              <a:rPr lang="tr-TR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750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534" y="2792794"/>
            <a:ext cx="4455629" cy="7748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824" y="1875381"/>
            <a:ext cx="2495029" cy="750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8" y="786047"/>
            <a:ext cx="6419738" cy="21294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882" y="296214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</a:t>
            </a:r>
            <a:r>
              <a:rPr lang="tr-TR" dirty="0" smtClean="0"/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71256" y="848329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</a:t>
            </a:r>
            <a:r>
              <a:rPr lang="tr-TR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835" y="296214"/>
            <a:ext cx="7654963" cy="580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23" y="3174727"/>
            <a:ext cx="6937756" cy="2428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6390" y="959081"/>
            <a:ext cx="1688542" cy="4124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9266" y="1453459"/>
            <a:ext cx="4462789" cy="625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2174" y="2077938"/>
            <a:ext cx="590520" cy="4428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8423" y="2472595"/>
            <a:ext cx="1688542" cy="575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80545" y="879648"/>
            <a:ext cx="1529521" cy="5060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9074" y="2495820"/>
            <a:ext cx="1599587" cy="529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3696" y="3621874"/>
            <a:ext cx="4202204" cy="996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9820" y="4602015"/>
            <a:ext cx="4489956" cy="8276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34800" y="5470791"/>
            <a:ext cx="6298363" cy="1109611"/>
          </a:xfrm>
          <a:prstGeom prst="rect">
            <a:avLst/>
          </a:prstGeom>
        </p:spPr>
      </p:pic>
      <p:sp>
        <p:nvSpPr>
          <p:cNvPr id="18" name="Up-Down Arrow 17"/>
          <p:cNvSpPr/>
          <p:nvPr/>
        </p:nvSpPr>
        <p:spPr>
          <a:xfrm>
            <a:off x="3572225" y="2792794"/>
            <a:ext cx="405471" cy="1071839"/>
          </a:xfrm>
          <a:prstGeom prst="up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2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45" y="244699"/>
            <a:ext cx="502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Practice Problem 13.1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55" y="972560"/>
            <a:ext cx="8350339" cy="726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046" y="1699251"/>
            <a:ext cx="8346817" cy="2441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45" y="4583278"/>
            <a:ext cx="3947573" cy="10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393" y="3689222"/>
            <a:ext cx="4960952" cy="7651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48738" y="217693"/>
            <a:ext cx="6090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Calculate the mesh currents in the </a:t>
            </a:r>
            <a:r>
              <a:rPr lang="en-US" sz="2000" b="1" dirty="0" smtClean="0"/>
              <a:t>circuit</a:t>
            </a:r>
            <a:r>
              <a:rPr lang="tr-TR" sz="2000" b="1" dirty="0" smtClean="0"/>
              <a:t> shown below</a:t>
            </a:r>
            <a:r>
              <a:rPr lang="tr-TR" sz="2400" b="1" dirty="0" smtClean="0"/>
              <a:t>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3184" y="156940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63" y="601492"/>
            <a:ext cx="6105240" cy="2375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184" y="2383047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</a:t>
            </a:r>
            <a:r>
              <a:rPr lang="tr-TR" dirty="0" smtClean="0"/>
              <a:t>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30" y="3009887"/>
            <a:ext cx="4895850" cy="542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620" y="2854228"/>
            <a:ext cx="1502664" cy="521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345" y="3326024"/>
            <a:ext cx="6098215" cy="591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7284" y="2922859"/>
            <a:ext cx="1513407" cy="432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2598" y="4469032"/>
            <a:ext cx="3275277" cy="421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2302" y="5132506"/>
            <a:ext cx="6651146" cy="6178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2544" y="5782614"/>
            <a:ext cx="4787990" cy="65957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974620" y="3326024"/>
            <a:ext cx="3122417" cy="29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12598" y="4929419"/>
            <a:ext cx="3122417" cy="29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273" y="3621878"/>
            <a:ext cx="52482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0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04"/>
            <a:ext cx="5664831" cy="55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35" y="626555"/>
            <a:ext cx="5787185" cy="1391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389" y="2207888"/>
            <a:ext cx="4958288" cy="942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91" y="3198002"/>
            <a:ext cx="4324207" cy="1008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91" y="4481848"/>
            <a:ext cx="3928788" cy="973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6389" y="3311066"/>
            <a:ext cx="7820739" cy="942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7886" y="4610637"/>
            <a:ext cx="6766716" cy="10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8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45" y="244699"/>
            <a:ext cx="4765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Practice Problem 13.2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73" y="829474"/>
            <a:ext cx="9201336" cy="589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022" y="1538074"/>
            <a:ext cx="7563036" cy="2582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07" y="3928849"/>
            <a:ext cx="1571625" cy="781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871" y="4709899"/>
            <a:ext cx="7863339" cy="102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239" y="295072"/>
            <a:ext cx="5348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5.3</a:t>
            </a:r>
            <a:r>
              <a:rPr lang="tr-TR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Energy </a:t>
            </a:r>
            <a:r>
              <a:rPr lang="en-US" sz="3200" b="1" dirty="0">
                <a:solidFill>
                  <a:srgbClr val="FF0000"/>
                </a:solidFill>
              </a:rPr>
              <a:t>in a Coupled Circuit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77" y="2895656"/>
            <a:ext cx="3963235" cy="3188661"/>
          </a:xfrm>
          <a:prstGeom prst="rect">
            <a:avLst/>
          </a:prstGeom>
        </p:spPr>
      </p:pic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779070"/>
              </p:ext>
            </p:extLst>
          </p:nvPr>
        </p:nvGraphicFramePr>
        <p:xfrm>
          <a:off x="6705600" y="3628678"/>
          <a:ext cx="42672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4" imgW="1625400" imgH="393480" progId="Equation.DSMT4">
                  <p:embed/>
                </p:oleObj>
              </mc:Choice>
              <mc:Fallback>
                <p:oleObj name="Equation" r:id="rId4" imgW="162540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628678"/>
                        <a:ext cx="4267200" cy="10366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48112" y="973351"/>
            <a:ext cx="1054059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b="0" dirty="0">
                <a:solidFill>
                  <a:srgbClr val="0000FF"/>
                </a:solidFill>
              </a:rPr>
              <a:t>The total energy </a:t>
            </a:r>
            <a:r>
              <a:rPr lang="en-US" altLang="en-US" b="0" i="1" dirty="0">
                <a:solidFill>
                  <a:srgbClr val="FF0000"/>
                </a:solidFill>
              </a:rPr>
              <a:t>w </a:t>
            </a:r>
            <a:r>
              <a:rPr lang="en-US" altLang="en-US" b="0" dirty="0">
                <a:solidFill>
                  <a:srgbClr val="0000FF"/>
                </a:solidFill>
              </a:rPr>
              <a:t>stored in a mutually coupled inductor is: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0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Positive sign</a:t>
            </a:r>
            <a:r>
              <a:rPr lang="en-US" altLang="en-US" b="0" dirty="0">
                <a:solidFill>
                  <a:srgbClr val="0000FF"/>
                </a:solidFill>
              </a:rPr>
              <a:t> is selected </a:t>
            </a:r>
            <a:r>
              <a:rPr lang="en-US" altLang="en-US" dirty="0">
                <a:solidFill>
                  <a:srgbClr val="FF0000"/>
                </a:solidFill>
              </a:rPr>
              <a:t>if both currents ENTER or LEAVE</a:t>
            </a:r>
            <a:r>
              <a:rPr lang="en-US" altLang="en-US" b="0" dirty="0">
                <a:solidFill>
                  <a:srgbClr val="0000FF"/>
                </a:solidFill>
              </a:rPr>
              <a:t> the dotted terminals.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b="0" dirty="0">
                <a:solidFill>
                  <a:srgbClr val="0000FF"/>
                </a:solidFill>
              </a:rPr>
              <a:t> Otherwise we use </a:t>
            </a:r>
            <a:r>
              <a:rPr lang="en-US" altLang="en-US" dirty="0">
                <a:solidFill>
                  <a:srgbClr val="FF0000"/>
                </a:solidFill>
              </a:rPr>
              <a:t>Negative sign</a:t>
            </a:r>
            <a:r>
              <a:rPr lang="en-US" altLang="en-US" b="0" dirty="0">
                <a:solidFill>
                  <a:srgbClr val="0000FF"/>
                </a:solidFill>
              </a:rPr>
              <a:t>.</a:t>
            </a:r>
          </a:p>
          <a:p>
            <a:pPr algn="l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0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9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47" y="246725"/>
            <a:ext cx="7525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We will now establish </a:t>
            </a:r>
            <a:r>
              <a:rPr lang="en-US" sz="2000" dirty="0">
                <a:solidFill>
                  <a:srgbClr val="FF0000"/>
                </a:solidFill>
              </a:rPr>
              <a:t>an upper limit </a:t>
            </a:r>
            <a:r>
              <a:rPr lang="en-US" sz="2000" dirty="0"/>
              <a:t>for the mutual inductance M.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647" y="800516"/>
            <a:ext cx="1079679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extent to which the mutual inductance M approaches the upper limit is specified by the </a:t>
            </a:r>
            <a:r>
              <a:rPr lang="en-US" sz="2000" b="1" i="1" dirty="0">
                <a:solidFill>
                  <a:srgbClr val="FF0000"/>
                </a:solidFill>
              </a:rPr>
              <a:t>coefficient of coupling </a:t>
            </a:r>
            <a:r>
              <a:rPr lang="en-US" sz="2000" b="1" i="1" dirty="0"/>
              <a:t>k</a:t>
            </a:r>
            <a:r>
              <a:rPr lang="en-US" sz="2000" dirty="0"/>
              <a:t>, given 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73" y="1768473"/>
            <a:ext cx="2199036" cy="1287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041" y="1709141"/>
            <a:ext cx="4081881" cy="1068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81" y="2803773"/>
            <a:ext cx="6560207" cy="669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8254" y="4128326"/>
            <a:ext cx="1106303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200" dirty="0"/>
              <a:t>If the entire flux produced by one coil links another coil, then </a:t>
            </a:r>
            <a:r>
              <a:rPr lang="tr-TR" sz="2200" dirty="0" smtClean="0"/>
              <a:t>                 </a:t>
            </a:r>
            <a:r>
              <a:rPr lang="en-US" sz="2200" dirty="0" smtClean="0"/>
              <a:t>and we </a:t>
            </a:r>
            <a:r>
              <a:rPr lang="en-US" sz="2200" dirty="0"/>
              <a:t>have 100 percent coupling, or the coils are said to be </a:t>
            </a:r>
            <a:r>
              <a:rPr lang="en-US" sz="2200" b="1" dirty="0">
                <a:solidFill>
                  <a:srgbClr val="FF0000"/>
                </a:solidFill>
              </a:rPr>
              <a:t>perfectly coupled</a:t>
            </a:r>
            <a:r>
              <a:rPr lang="en-US" sz="2200" dirty="0"/>
              <a:t>. For </a:t>
            </a:r>
            <a:r>
              <a:rPr lang="tr-TR" sz="2200" dirty="0" smtClean="0"/>
              <a:t>                    </a:t>
            </a:r>
            <a:r>
              <a:rPr lang="en-US" sz="2200" dirty="0" smtClean="0"/>
              <a:t>coils </a:t>
            </a:r>
            <a:r>
              <a:rPr lang="en-US" sz="2200" dirty="0"/>
              <a:t>are said to be </a:t>
            </a:r>
            <a:r>
              <a:rPr lang="en-US" sz="2200" b="1" dirty="0">
                <a:solidFill>
                  <a:srgbClr val="FF0000"/>
                </a:solidFill>
              </a:rPr>
              <a:t>loosely coupled</a:t>
            </a:r>
            <a:r>
              <a:rPr lang="en-US" sz="2200" dirty="0"/>
              <a:t>; and </a:t>
            </a:r>
            <a:r>
              <a:rPr lang="en-US" sz="2200" dirty="0" smtClean="0"/>
              <a:t>for</a:t>
            </a:r>
            <a:r>
              <a:rPr lang="tr-TR" sz="2200" dirty="0" smtClean="0"/>
              <a:t>                       </a:t>
            </a:r>
            <a:r>
              <a:rPr lang="en-US" sz="2200" dirty="0" smtClean="0"/>
              <a:t> </a:t>
            </a:r>
            <a:r>
              <a:rPr lang="en-US" sz="2200" dirty="0"/>
              <a:t>they are said to be </a:t>
            </a:r>
            <a:r>
              <a:rPr lang="en-US" sz="2200" b="1" dirty="0">
                <a:solidFill>
                  <a:srgbClr val="FF0000"/>
                </a:solidFill>
              </a:rPr>
              <a:t>tightly coupled</a:t>
            </a:r>
            <a:r>
              <a:rPr lang="en-US" sz="2200" dirty="0"/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14788" y="3299771"/>
            <a:ext cx="10897674" cy="2397162"/>
            <a:chOff x="514788" y="3299771"/>
            <a:chExt cx="10897674" cy="2397162"/>
          </a:xfrm>
        </p:grpSpPr>
        <p:grpSp>
          <p:nvGrpSpPr>
            <p:cNvPr id="12" name="Group 11"/>
            <p:cNvGrpSpPr/>
            <p:nvPr/>
          </p:nvGrpSpPr>
          <p:grpSpPr>
            <a:xfrm>
              <a:off x="4711355" y="4249151"/>
              <a:ext cx="5372803" cy="1447782"/>
              <a:chOff x="4711355" y="4249151"/>
              <a:chExt cx="5372803" cy="144778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5783" y="4249151"/>
                <a:ext cx="1139139" cy="40957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39905" y="4715900"/>
                <a:ext cx="1144253" cy="42379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11355" y="5240498"/>
                <a:ext cx="1252270" cy="456435"/>
              </a:xfrm>
              <a:prstGeom prst="rect">
                <a:avLst/>
              </a:prstGeom>
            </p:spPr>
          </p:pic>
        </p:grp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514788" y="3299771"/>
              <a:ext cx="10897674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buClr>
                  <a:srgbClr val="0000FF"/>
                </a:buClr>
                <a:buFont typeface="Wingdings" panose="05000000000000000000" pitchFamily="2" charset="2"/>
                <a:buChar char="Ø"/>
              </a:pPr>
              <a:r>
                <a:rPr lang="en-US" altLang="en-US" sz="2800" b="0" dirty="0">
                  <a:solidFill>
                    <a:schemeClr val="tx2"/>
                  </a:solidFill>
                </a:rPr>
                <a:t> </a:t>
              </a:r>
              <a:r>
                <a:rPr lang="en-US" altLang="en-US" b="0" dirty="0">
                  <a:solidFill>
                    <a:srgbClr val="0000FF"/>
                  </a:solidFill>
                </a:rPr>
                <a:t>The </a:t>
              </a:r>
              <a:r>
                <a:rPr lang="en-US" altLang="en-US" b="0" dirty="0">
                  <a:solidFill>
                    <a:srgbClr val="FF0000"/>
                  </a:solidFill>
                </a:rPr>
                <a:t>Coupling Coefficient </a:t>
              </a:r>
              <a:r>
                <a:rPr lang="en-US" altLang="en-US" b="0" i="1" dirty="0">
                  <a:solidFill>
                    <a:srgbClr val="FF0000"/>
                  </a:solidFill>
                </a:rPr>
                <a:t>k</a:t>
              </a:r>
              <a:r>
                <a:rPr lang="en-US" altLang="en-US" b="0" i="1" dirty="0">
                  <a:solidFill>
                    <a:srgbClr val="0000FF"/>
                  </a:solidFill>
                </a:rPr>
                <a:t> </a:t>
              </a:r>
              <a:r>
                <a:rPr lang="en-US" altLang="en-US" b="0" dirty="0">
                  <a:solidFill>
                    <a:srgbClr val="0000FF"/>
                  </a:solidFill>
                </a:rPr>
                <a:t>is a measure of the magnetic coupling between two coils </a:t>
              </a:r>
              <a:br>
                <a:rPr lang="en-US" altLang="en-US" b="0" dirty="0">
                  <a:solidFill>
                    <a:srgbClr val="0000FF"/>
                  </a:solidFill>
                </a:rPr>
              </a:br>
              <a:endParaRPr lang="en-US" altLang="en-US" b="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235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le63317_13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67" y="226372"/>
            <a:ext cx="31035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340477" y="3206179"/>
            <a:ext cx="64770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  <a:buFontTx/>
              <a:buAutoNum type="alphaLcParenR"/>
            </a:pPr>
            <a:r>
              <a:rPr lang="en-US" altLang="en-US" sz="2000" b="0" dirty="0">
                <a:solidFill>
                  <a:srgbClr val="0000FF"/>
                </a:solidFill>
              </a:rPr>
              <a:t>Loosely coupled coil        b) Tightly coupled coil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198091"/>
              </p:ext>
            </p:extLst>
          </p:nvPr>
        </p:nvGraphicFramePr>
        <p:xfrm>
          <a:off x="8580672" y="1847447"/>
          <a:ext cx="15240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4" imgW="838080" imgH="685800" progId="Equation.DSMT4">
                  <p:embed/>
                </p:oleObj>
              </mc:Choice>
              <mc:Fallback>
                <p:oleObj name="Equation" r:id="rId4" imgW="838080" imgH="6858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672" y="1847447"/>
                        <a:ext cx="1524000" cy="12477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73076"/>
              </p:ext>
            </p:extLst>
          </p:nvPr>
        </p:nvGraphicFramePr>
        <p:xfrm>
          <a:off x="8364828" y="276897"/>
          <a:ext cx="303530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6" imgW="1663560" imgH="660240" progId="Equation.DSMT4">
                  <p:embed/>
                </p:oleObj>
              </mc:Choice>
              <mc:Fallback>
                <p:oleObj name="Equation" r:id="rId6" imgW="16635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4828" y="276897"/>
                        <a:ext cx="303530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17679" y="3711142"/>
            <a:ext cx="11082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We expect </a:t>
            </a:r>
            <a:r>
              <a:rPr lang="en-US" sz="2000" b="1" i="1" dirty="0"/>
              <a:t>k </a:t>
            </a:r>
            <a:r>
              <a:rPr lang="en-US" sz="2000" dirty="0"/>
              <a:t>to depend on the closeness of the two coils, their core, their orientation, and their windings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679" y="4219340"/>
            <a:ext cx="10552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The air-core </a:t>
            </a:r>
            <a:r>
              <a:rPr lang="en-US" sz="2000" dirty="0" smtClean="0"/>
              <a:t>transformers </a:t>
            </a:r>
            <a:r>
              <a:rPr lang="en-US" sz="2000" dirty="0"/>
              <a:t>used in radio frequency circuits are loosely coupled, whereas iron-core transformers used in power systems are tightly coupled</a:t>
            </a:r>
          </a:p>
        </p:txBody>
      </p:sp>
    </p:spTree>
    <p:extLst>
      <p:ext uri="{BB962C8B-B14F-4D97-AF65-F5344CB8AC3E}">
        <p14:creationId xmlns:p14="http://schemas.microsoft.com/office/powerpoint/2010/main" val="95926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336182" y="1765479"/>
            <a:ext cx="8686800" cy="240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b="0" dirty="0" smtClean="0">
                <a:latin typeface="Comic Sans MS" panose="030F0702030302020204" pitchFamily="66" charset="0"/>
              </a:rPr>
              <a:t>Understand </a:t>
            </a:r>
            <a:r>
              <a:rPr lang="en-US" altLang="en-US" sz="2000" b="0" dirty="0">
                <a:latin typeface="Comic Sans MS" panose="030F0702030302020204" pitchFamily="66" charset="0"/>
              </a:rPr>
              <a:t>magnetically coupled circuits.</a:t>
            </a:r>
          </a:p>
          <a:p>
            <a:pPr algn="l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b="0" dirty="0">
                <a:latin typeface="Comic Sans MS" panose="030F0702030302020204" pitchFamily="66" charset="0"/>
              </a:rPr>
              <a:t>Learn the concept of mutual inductance.</a:t>
            </a:r>
            <a:r>
              <a:rPr lang="en-US" altLang="en-US" sz="2200" b="0" dirty="0">
                <a:latin typeface="Comic Sans MS" panose="030F0702030302020204" pitchFamily="66" charset="0"/>
              </a:rPr>
              <a:t> </a:t>
            </a:r>
          </a:p>
          <a:p>
            <a:pPr algn="l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b="0" dirty="0">
                <a:latin typeface="Comic Sans MS" panose="030F0702030302020204" pitchFamily="66" charset="0"/>
              </a:rPr>
              <a:t>Be able to determine energy in a coupled circuit.</a:t>
            </a:r>
          </a:p>
          <a:p>
            <a:pPr algn="l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b="0" dirty="0">
                <a:latin typeface="Comic Sans MS" panose="030F0702030302020204" pitchFamily="66" charset="0"/>
              </a:rPr>
              <a:t>Learn how to analyze circuits involving linear and ideal transformers.</a:t>
            </a:r>
          </a:p>
          <a:p>
            <a:pPr algn="l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b="0" dirty="0">
                <a:latin typeface="Comic Sans MS" panose="030F0702030302020204" pitchFamily="66" charset="0"/>
              </a:rPr>
              <a:t>Be familiar with ideal autotransformers.</a:t>
            </a:r>
          </a:p>
          <a:p>
            <a:pPr algn="l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b="0" dirty="0">
                <a:latin typeface="Comic Sans MS" panose="030F0702030302020204" pitchFamily="66" charset="0"/>
              </a:rPr>
              <a:t>Learn how to analyze circuits involving three-phase transformers</a:t>
            </a:r>
            <a:r>
              <a:rPr lang="en-US" altLang="en-US" sz="2000" b="0" dirty="0" smtClean="0">
                <a:latin typeface="Comic Sans MS" panose="030F0702030302020204" pitchFamily="66" charset="0"/>
              </a:rPr>
              <a:t>.</a:t>
            </a:r>
            <a:endParaRPr lang="en-US" altLang="en-US" sz="2000" b="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7211" y="734616"/>
            <a:ext cx="6713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</a:rPr>
              <a:t>After completing this chapter, you will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4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84" y="156940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8173" y="1384792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</a:t>
            </a:r>
            <a:r>
              <a:rPr lang="tr-TR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74" y="156940"/>
            <a:ext cx="9620161" cy="1227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4792"/>
            <a:ext cx="4939384" cy="2373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253" y="1507981"/>
            <a:ext cx="3446419" cy="400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309" y="1834552"/>
            <a:ext cx="4379153" cy="1291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9362" y="3071908"/>
            <a:ext cx="5321174" cy="907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90988"/>
            <a:ext cx="5705475" cy="2447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6005" y="4404440"/>
            <a:ext cx="6762750" cy="18097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607380" y="556450"/>
            <a:ext cx="2653048" cy="128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99481" y="968813"/>
            <a:ext cx="2653048" cy="128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07380" y="1019088"/>
            <a:ext cx="2653048" cy="128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912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92" y="2683993"/>
            <a:ext cx="4541508" cy="892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033" y="2193633"/>
            <a:ext cx="2812449" cy="87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52" y="170479"/>
            <a:ext cx="6894388" cy="2135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718" y="260854"/>
            <a:ext cx="4605961" cy="1121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4388" y="1275008"/>
            <a:ext cx="4871621" cy="12625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894388" y="682580"/>
            <a:ext cx="150263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94388" y="1788016"/>
            <a:ext cx="150263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5019" y="2537607"/>
            <a:ext cx="4118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Substituting this </a:t>
            </a:r>
            <a:r>
              <a:rPr lang="en-US" sz="2000" b="1" dirty="0" smtClean="0"/>
              <a:t>into</a:t>
            </a:r>
            <a:r>
              <a:rPr lang="tr-TR" sz="2000" b="1" dirty="0" smtClean="0"/>
              <a:t> above equation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19" y="2980001"/>
            <a:ext cx="3503727" cy="642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8746" y="3028570"/>
            <a:ext cx="775435" cy="6818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2212" y="2869490"/>
            <a:ext cx="3070261" cy="7528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2473" y="3064433"/>
            <a:ext cx="619125" cy="342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504" y="3573266"/>
            <a:ext cx="2647399" cy="444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6742" y="3504082"/>
            <a:ext cx="3965899" cy="5338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5060" y="3492051"/>
            <a:ext cx="3655223" cy="5658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9718" y="3611334"/>
            <a:ext cx="619125" cy="342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7479" y="4057874"/>
            <a:ext cx="4623775" cy="4634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292" y="4498746"/>
            <a:ext cx="5952670" cy="5745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39336" y="3975379"/>
            <a:ext cx="5875184" cy="6540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54033" y="4731942"/>
            <a:ext cx="3665617" cy="8078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4540" y="5642258"/>
            <a:ext cx="9309592" cy="10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45" y="244699"/>
            <a:ext cx="452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Practice Problem 13.3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821" y="2434107"/>
            <a:ext cx="6377616" cy="2103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88" y="4765184"/>
            <a:ext cx="2239718" cy="1194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6618" y="985459"/>
            <a:ext cx="10822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For the </a:t>
            </a:r>
            <a:r>
              <a:rPr lang="en-US" sz="2000" dirty="0" smtClean="0"/>
              <a:t>circuit</a:t>
            </a:r>
            <a:r>
              <a:rPr lang="tr-TR" sz="2000" dirty="0" smtClean="0"/>
              <a:t> shown below</a:t>
            </a:r>
            <a:r>
              <a:rPr lang="en-US" sz="2000" dirty="0" smtClean="0"/>
              <a:t>, </a:t>
            </a:r>
            <a:r>
              <a:rPr lang="en-US" sz="2000" dirty="0"/>
              <a:t>determine </a:t>
            </a:r>
            <a:r>
              <a:rPr lang="en-US" sz="2000" b="1" u="sng" dirty="0">
                <a:solidFill>
                  <a:srgbClr val="FF0000"/>
                </a:solidFill>
              </a:rPr>
              <a:t>the coupling coefficient </a:t>
            </a:r>
            <a:r>
              <a:rPr lang="en-US" sz="2000" dirty="0"/>
              <a:t>and </a:t>
            </a:r>
            <a:r>
              <a:rPr lang="en-US" sz="2000" b="1" u="sng" dirty="0">
                <a:solidFill>
                  <a:srgbClr val="FF0000"/>
                </a:solidFill>
              </a:rPr>
              <a:t>the energy stored in the coupled inductors </a:t>
            </a:r>
            <a:r>
              <a:rPr lang="en-US" sz="2000" dirty="0"/>
              <a:t>at t </a:t>
            </a:r>
            <a:r>
              <a:rPr lang="tr-TR" sz="2000" dirty="0" smtClean="0"/>
              <a:t>=</a:t>
            </a:r>
            <a:r>
              <a:rPr lang="en-US" sz="2000" dirty="0" smtClean="0"/>
              <a:t> </a:t>
            </a:r>
            <a:r>
              <a:rPr lang="en-US" sz="2000" dirty="0"/>
              <a:t>1.5 s.</a:t>
            </a:r>
          </a:p>
        </p:txBody>
      </p:sp>
    </p:spTree>
    <p:extLst>
      <p:ext uri="{BB962C8B-B14F-4D97-AF65-F5344CB8AC3E}">
        <p14:creationId xmlns:p14="http://schemas.microsoft.com/office/powerpoint/2010/main" val="459120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61682" y="239536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sz="3600" dirty="0" smtClean="0">
                <a:solidFill>
                  <a:srgbClr val="0070C0"/>
                </a:solidFill>
              </a:rPr>
              <a:t>12.4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Linear Transformers</a:t>
            </a:r>
            <a:endParaRPr lang="en-US" altLang="en-US" sz="3600" b="0" dirty="0">
              <a:solidFill>
                <a:srgbClr val="FF0000"/>
              </a:solidFill>
            </a:endParaRPr>
          </a:p>
        </p:txBody>
      </p:sp>
      <p:pic>
        <p:nvPicPr>
          <p:cNvPr id="23555" name="Picture 9" descr="ale63317_13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95" y="3975428"/>
            <a:ext cx="6152882" cy="26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29"/>
          <p:cNvSpPr txBox="1">
            <a:spLocks noChangeArrowheads="1"/>
          </p:cNvSpPr>
          <p:nvPr/>
        </p:nvSpPr>
        <p:spPr bwMode="auto">
          <a:xfrm>
            <a:off x="361682" y="836107"/>
            <a:ext cx="1037607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200" dirty="0"/>
              <a:t> </a:t>
            </a:r>
            <a:r>
              <a:rPr lang="en-US" altLang="en-US" sz="2200" b="0" dirty="0"/>
              <a:t>A transformer is generally a four-terminal device comprising two or more magnetically coupled coils.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200" b="0" dirty="0"/>
              <a:t> The transformer is called LINEAR if the coils are wound </a:t>
            </a:r>
            <a:r>
              <a:rPr lang="en-US" altLang="en-US" sz="2200" b="0" dirty="0">
                <a:solidFill>
                  <a:srgbClr val="FF0000"/>
                </a:solidFill>
              </a:rPr>
              <a:t>on magnetically linear material.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200" b="0" dirty="0"/>
              <a:t> For a LINEAR TRANSFORMER flux is proportional to current in the windings. 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200" b="0" dirty="0"/>
              <a:t> Resistances R</a:t>
            </a:r>
            <a:r>
              <a:rPr lang="en-US" altLang="en-US" sz="2200" b="0" baseline="-25000" dirty="0"/>
              <a:t>1 </a:t>
            </a:r>
            <a:r>
              <a:rPr lang="en-US" altLang="en-US" sz="2200" b="0" dirty="0"/>
              <a:t> and R</a:t>
            </a:r>
            <a:r>
              <a:rPr lang="en-US" altLang="en-US" sz="2200" b="0" baseline="-25000" dirty="0"/>
              <a:t>2</a:t>
            </a:r>
            <a:r>
              <a:rPr lang="en-US" altLang="en-US" sz="2200" b="0" dirty="0"/>
              <a:t> account for losses in the coils.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200" b="0" dirty="0"/>
              <a:t> The coils are named as PRIMARY and SECONDARY.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71076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3" descr="ale63317_13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3" y="666198"/>
            <a:ext cx="5312997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20981"/>
              </p:ext>
            </p:extLst>
          </p:nvPr>
        </p:nvGraphicFramePr>
        <p:xfrm>
          <a:off x="6770978" y="1259070"/>
          <a:ext cx="4666626" cy="1043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" name="Equation" r:id="rId4" imgW="2044440" imgH="457200" progId="Equation.DSMT4">
                  <p:embed/>
                </p:oleObj>
              </mc:Choice>
              <mc:Fallback>
                <p:oleObj name="Equation" r:id="rId4" imgW="2044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978" y="1259070"/>
                        <a:ext cx="4666626" cy="1043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04454403"/>
              </p:ext>
            </p:extLst>
          </p:nvPr>
        </p:nvGraphicFramePr>
        <p:xfrm>
          <a:off x="2056862" y="3329629"/>
          <a:ext cx="7697275" cy="1047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" name="Equation" r:id="rId6" imgW="3352680" imgH="457200" progId="Equation.DSMT4">
                  <p:embed/>
                </p:oleObj>
              </mc:Choice>
              <mc:Fallback>
                <p:oleObj name="Equation" r:id="rId6" imgW="3352680" imgH="4572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862" y="3329629"/>
                        <a:ext cx="7697275" cy="1047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741011"/>
              </p:ext>
            </p:extLst>
          </p:nvPr>
        </p:nvGraphicFramePr>
        <p:xfrm>
          <a:off x="1636600" y="4463405"/>
          <a:ext cx="8516782" cy="1202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name="Equation" r:id="rId8" imgW="3238200" imgH="457200" progId="Equation.DSMT4">
                  <p:embed/>
                </p:oleObj>
              </mc:Choice>
              <mc:Fallback>
                <p:oleObj name="Equation" r:id="rId8" imgW="323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600" y="4463405"/>
                        <a:ext cx="8516782" cy="120269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677251" y="5942527"/>
            <a:ext cx="1007549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0000FF"/>
              </a:buClr>
              <a:buFontTx/>
              <a:buChar char="•"/>
            </a:pPr>
            <a:r>
              <a:rPr lang="en-US" altLang="en-US" sz="2800" b="0" dirty="0">
                <a:solidFill>
                  <a:schemeClr val="tx2"/>
                </a:solidFill>
              </a:rPr>
              <a:t> </a:t>
            </a:r>
            <a:r>
              <a:rPr lang="en-US" altLang="en-US" b="0" dirty="0">
                <a:solidFill>
                  <a:srgbClr val="0000FF"/>
                </a:solidFill>
              </a:rPr>
              <a:t>Secondary impedance seen from the primary side is the </a:t>
            </a:r>
            <a:r>
              <a:rPr lang="en-US" altLang="en-US" b="0" dirty="0">
                <a:solidFill>
                  <a:srgbClr val="FF0000"/>
                </a:solidFill>
              </a:rPr>
              <a:t>Reflected Impedance</a:t>
            </a:r>
            <a:r>
              <a:rPr lang="en-US" altLang="en-US" sz="2000" b="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326265" y="123827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0" dirty="0">
                <a:solidFill>
                  <a:schemeClr val="tx2"/>
                </a:solidFill>
              </a:rPr>
              <a:t> </a:t>
            </a:r>
            <a:r>
              <a:rPr lang="en-US" altLang="en-US" b="0" dirty="0"/>
              <a:t>Let us obtain the input impedance as seen from the source,</a:t>
            </a:r>
          </a:p>
        </p:txBody>
      </p:sp>
      <p:grpSp>
        <p:nvGrpSpPr>
          <p:cNvPr id="10249" name="Group 12"/>
          <p:cNvGrpSpPr>
            <a:grpSpLocks/>
          </p:cNvGrpSpPr>
          <p:nvPr/>
        </p:nvGrpSpPr>
        <p:grpSpPr bwMode="auto">
          <a:xfrm>
            <a:off x="2473817" y="2392350"/>
            <a:ext cx="304800" cy="762000"/>
            <a:chOff x="432" y="1920"/>
            <a:chExt cx="432" cy="576"/>
          </a:xfrm>
        </p:grpSpPr>
        <p:sp>
          <p:nvSpPr>
            <p:cNvPr id="10251" name="Line 10"/>
            <p:cNvSpPr>
              <a:spLocks noChangeShapeType="1"/>
            </p:cNvSpPr>
            <p:nvPr/>
          </p:nvSpPr>
          <p:spPr bwMode="auto">
            <a:xfrm>
              <a:off x="432" y="192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1"/>
            <p:cNvSpPr>
              <a:spLocks noChangeShapeType="1"/>
            </p:cNvSpPr>
            <p:nvPr/>
          </p:nvSpPr>
          <p:spPr bwMode="auto">
            <a:xfrm>
              <a:off x="432" y="1920"/>
              <a:ext cx="4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2067059" y="3044734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solidFill>
                  <a:srgbClr val="0000FF"/>
                </a:solidFill>
              </a:rPr>
              <a:t>Z</a:t>
            </a:r>
            <a:r>
              <a:rPr lang="en-US" altLang="en-US" sz="1600" baseline="-25000" dirty="0">
                <a:solidFill>
                  <a:srgbClr val="0000FF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12061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988" y="974187"/>
            <a:ext cx="7104482" cy="23335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426" y="131182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26" y="3046166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</a:t>
            </a:r>
            <a:r>
              <a:rPr lang="tr-TR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14" y="131182"/>
            <a:ext cx="9691620" cy="950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51" y="3541642"/>
            <a:ext cx="5068714" cy="965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57" y="4507606"/>
            <a:ext cx="4992989" cy="792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76" y="5261285"/>
            <a:ext cx="4138844" cy="529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251" y="5790549"/>
            <a:ext cx="5314188" cy="8752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3790" y="3175964"/>
            <a:ext cx="6115681" cy="1617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40452" y="475345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It should be noted that the result </a:t>
            </a:r>
            <a:r>
              <a:rPr lang="en-US" sz="2000" b="1" dirty="0" smtClean="0"/>
              <a:t>in</a:t>
            </a:r>
            <a:r>
              <a:rPr lang="tr-TR" sz="2000" b="1" dirty="0" smtClean="0"/>
              <a:t> Z in </a:t>
            </a:r>
            <a:r>
              <a:rPr lang="en-US" sz="2000" b="1" dirty="0" smtClean="0"/>
              <a:t> </a:t>
            </a:r>
            <a:r>
              <a:rPr lang="en-US" sz="2000" b="1" dirty="0"/>
              <a:t>is not affected by the location of the dots on the </a:t>
            </a:r>
            <a:r>
              <a:rPr lang="en-US" sz="2000" b="1" dirty="0" smtClean="0"/>
              <a:t>transformer</a:t>
            </a:r>
            <a:r>
              <a:rPr lang="tr-TR" sz="2000" dirty="0" smtClean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476" y="1275008"/>
            <a:ext cx="2428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Assume that it is </a:t>
            </a:r>
            <a:r>
              <a:rPr lang="tr-TR" sz="2400" b="1" dirty="0" smtClean="0">
                <a:solidFill>
                  <a:srgbClr val="FF0000"/>
                </a:solidFill>
              </a:rPr>
              <a:t>Linear transformer.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5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352" y="1743476"/>
            <a:ext cx="6622686" cy="2931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5" y="4674829"/>
            <a:ext cx="5001000" cy="1455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245" y="244699"/>
            <a:ext cx="452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Practice Problem13.4: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907" y="826132"/>
            <a:ext cx="10809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Find the </a:t>
            </a:r>
            <a:r>
              <a:rPr lang="en-US" sz="2400" b="1" dirty="0">
                <a:solidFill>
                  <a:srgbClr val="FF0000"/>
                </a:solidFill>
              </a:rPr>
              <a:t>input impedance </a:t>
            </a:r>
            <a:r>
              <a:rPr lang="en-US" sz="2400" dirty="0"/>
              <a:t>of the </a:t>
            </a:r>
            <a:r>
              <a:rPr lang="tr-TR" sz="2400" dirty="0" smtClean="0">
                <a:solidFill>
                  <a:srgbClr val="FF0000"/>
                </a:solidFill>
              </a:rPr>
              <a:t>linear transformer </a:t>
            </a:r>
            <a:r>
              <a:rPr lang="en-US" sz="2400" dirty="0" smtClean="0"/>
              <a:t>circuit </a:t>
            </a:r>
            <a:r>
              <a:rPr lang="tr-TR" sz="2400" dirty="0" smtClean="0"/>
              <a:t>shown below </a:t>
            </a:r>
            <a:r>
              <a:rPr lang="en-US" sz="2400" dirty="0" smtClean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the current from the voltage source.</a:t>
            </a:r>
          </a:p>
        </p:txBody>
      </p:sp>
    </p:spTree>
    <p:extLst>
      <p:ext uri="{BB962C8B-B14F-4D97-AF65-F5344CB8AC3E}">
        <p14:creationId xmlns:p14="http://schemas.microsoft.com/office/powerpoint/2010/main" val="1800678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105"/>
          <p:cNvGrpSpPr>
            <a:grpSpLocks/>
          </p:cNvGrpSpPr>
          <p:nvPr/>
        </p:nvGrpSpPr>
        <p:grpSpPr bwMode="auto">
          <a:xfrm>
            <a:off x="5334000" y="2362200"/>
            <a:ext cx="5334000" cy="1817688"/>
            <a:chOff x="618" y="1265"/>
            <a:chExt cx="4516" cy="2136"/>
          </a:xfrm>
        </p:grpSpPr>
        <p:sp>
          <p:nvSpPr>
            <p:cNvPr id="11272" name="Freeform 4"/>
            <p:cNvSpPr>
              <a:spLocks/>
            </p:cNvSpPr>
            <p:nvPr/>
          </p:nvSpPr>
          <p:spPr bwMode="auto">
            <a:xfrm>
              <a:off x="2883" y="1816"/>
              <a:ext cx="1" cy="1514"/>
            </a:xfrm>
            <a:custGeom>
              <a:avLst/>
              <a:gdLst>
                <a:gd name="T0" fmla="*/ 0 w 1"/>
                <a:gd name="T1" fmla="*/ 1514 h 1514"/>
                <a:gd name="T2" fmla="*/ 0 w 1"/>
                <a:gd name="T3" fmla="*/ 0 h 1514"/>
                <a:gd name="T4" fmla="*/ 0 w 1"/>
                <a:gd name="T5" fmla="*/ 1514 h 1514"/>
                <a:gd name="T6" fmla="*/ 0 w 1"/>
                <a:gd name="T7" fmla="*/ 1514 h 15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514"/>
                <a:gd name="T14" fmla="*/ 1 w 1"/>
                <a:gd name="T15" fmla="*/ 1514 h 15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514">
                  <a:moveTo>
                    <a:pt x="0" y="1514"/>
                  </a:moveTo>
                  <a:lnTo>
                    <a:pt x="0" y="0"/>
                  </a:lnTo>
                  <a:lnTo>
                    <a:pt x="0" y="15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3" name="Freeform 5"/>
            <p:cNvSpPr>
              <a:spLocks/>
            </p:cNvSpPr>
            <p:nvPr/>
          </p:nvSpPr>
          <p:spPr bwMode="auto">
            <a:xfrm>
              <a:off x="751" y="3330"/>
              <a:ext cx="1720" cy="1"/>
            </a:xfrm>
            <a:custGeom>
              <a:avLst/>
              <a:gdLst>
                <a:gd name="T0" fmla="*/ 0 w 1720"/>
                <a:gd name="T1" fmla="*/ 0 h 1"/>
                <a:gd name="T2" fmla="*/ 1720 w 1720"/>
                <a:gd name="T3" fmla="*/ 0 h 1"/>
                <a:gd name="T4" fmla="*/ 0 w 1720"/>
                <a:gd name="T5" fmla="*/ 0 h 1"/>
                <a:gd name="T6" fmla="*/ 0 w 17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0"/>
                <a:gd name="T13" fmla="*/ 0 h 1"/>
                <a:gd name="T14" fmla="*/ 1720 w 1720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0" h="1">
                  <a:moveTo>
                    <a:pt x="0" y="0"/>
                  </a:moveTo>
                  <a:lnTo>
                    <a:pt x="17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4" name="Freeform 6"/>
            <p:cNvSpPr>
              <a:spLocks noEditPoints="1"/>
            </p:cNvSpPr>
            <p:nvPr/>
          </p:nvSpPr>
          <p:spPr bwMode="auto">
            <a:xfrm>
              <a:off x="2471" y="3330"/>
              <a:ext cx="817" cy="1"/>
            </a:xfrm>
            <a:custGeom>
              <a:avLst/>
              <a:gdLst>
                <a:gd name="T0" fmla="*/ 0 w 817"/>
                <a:gd name="T1" fmla="*/ 0 h 1"/>
                <a:gd name="T2" fmla="*/ 817 w 817"/>
                <a:gd name="T3" fmla="*/ 0 h 1"/>
                <a:gd name="T4" fmla="*/ 0 w 817"/>
                <a:gd name="T5" fmla="*/ 0 h 1"/>
                <a:gd name="T6" fmla="*/ 0 w 817"/>
                <a:gd name="T7" fmla="*/ 0 h 1"/>
                <a:gd name="T8" fmla="*/ 0 w 817"/>
                <a:gd name="T9" fmla="*/ 0 h 1"/>
                <a:gd name="T10" fmla="*/ 0 w 817"/>
                <a:gd name="T11" fmla="*/ 0 h 1"/>
                <a:gd name="T12" fmla="*/ 0 w 8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"/>
                <a:gd name="T23" fmla="*/ 817 w 8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">
                  <a:moveTo>
                    <a:pt x="0" y="0"/>
                  </a:moveTo>
                  <a:lnTo>
                    <a:pt x="817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5" name="Freeform 7"/>
            <p:cNvSpPr>
              <a:spLocks noEditPoints="1"/>
            </p:cNvSpPr>
            <p:nvPr/>
          </p:nvSpPr>
          <p:spPr bwMode="auto">
            <a:xfrm>
              <a:off x="3288" y="3330"/>
              <a:ext cx="1720" cy="1"/>
            </a:xfrm>
            <a:custGeom>
              <a:avLst/>
              <a:gdLst>
                <a:gd name="T0" fmla="*/ 0 w 1720"/>
                <a:gd name="T1" fmla="*/ 0 h 1"/>
                <a:gd name="T2" fmla="*/ 1720 w 1720"/>
                <a:gd name="T3" fmla="*/ 0 h 1"/>
                <a:gd name="T4" fmla="*/ 0 w 1720"/>
                <a:gd name="T5" fmla="*/ 0 h 1"/>
                <a:gd name="T6" fmla="*/ 0 w 1720"/>
                <a:gd name="T7" fmla="*/ 0 h 1"/>
                <a:gd name="T8" fmla="*/ 0 w 1720"/>
                <a:gd name="T9" fmla="*/ 0 h 1"/>
                <a:gd name="T10" fmla="*/ 0 w 1720"/>
                <a:gd name="T11" fmla="*/ 0 h 1"/>
                <a:gd name="T12" fmla="*/ 0 w 1720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0"/>
                <a:gd name="T22" fmla="*/ 0 h 1"/>
                <a:gd name="T23" fmla="*/ 1720 w 1720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0" h="1">
                  <a:moveTo>
                    <a:pt x="0" y="0"/>
                  </a:moveTo>
                  <a:lnTo>
                    <a:pt x="172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6" name="Freeform 8"/>
            <p:cNvSpPr>
              <a:spLocks/>
            </p:cNvSpPr>
            <p:nvPr/>
          </p:nvSpPr>
          <p:spPr bwMode="auto">
            <a:xfrm>
              <a:off x="751" y="1816"/>
              <a:ext cx="1720" cy="1"/>
            </a:xfrm>
            <a:custGeom>
              <a:avLst/>
              <a:gdLst>
                <a:gd name="T0" fmla="*/ 0 w 1720"/>
                <a:gd name="T1" fmla="*/ 0 h 1"/>
                <a:gd name="T2" fmla="*/ 1720 w 1720"/>
                <a:gd name="T3" fmla="*/ 0 h 1"/>
                <a:gd name="T4" fmla="*/ 0 w 1720"/>
                <a:gd name="T5" fmla="*/ 0 h 1"/>
                <a:gd name="T6" fmla="*/ 0 w 17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0"/>
                <a:gd name="T13" fmla="*/ 0 h 1"/>
                <a:gd name="T14" fmla="*/ 1720 w 1720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0" h="1">
                  <a:moveTo>
                    <a:pt x="0" y="0"/>
                  </a:moveTo>
                  <a:lnTo>
                    <a:pt x="17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7" name="Freeform 9"/>
            <p:cNvSpPr>
              <a:spLocks noEditPoints="1"/>
            </p:cNvSpPr>
            <p:nvPr/>
          </p:nvSpPr>
          <p:spPr bwMode="auto">
            <a:xfrm>
              <a:off x="2471" y="1816"/>
              <a:ext cx="817" cy="1"/>
            </a:xfrm>
            <a:custGeom>
              <a:avLst/>
              <a:gdLst>
                <a:gd name="T0" fmla="*/ 0 w 817"/>
                <a:gd name="T1" fmla="*/ 0 h 1"/>
                <a:gd name="T2" fmla="*/ 817 w 817"/>
                <a:gd name="T3" fmla="*/ 0 h 1"/>
                <a:gd name="T4" fmla="*/ 0 w 817"/>
                <a:gd name="T5" fmla="*/ 0 h 1"/>
                <a:gd name="T6" fmla="*/ 0 w 817"/>
                <a:gd name="T7" fmla="*/ 0 h 1"/>
                <a:gd name="T8" fmla="*/ 0 w 817"/>
                <a:gd name="T9" fmla="*/ 0 h 1"/>
                <a:gd name="T10" fmla="*/ 0 w 817"/>
                <a:gd name="T11" fmla="*/ 0 h 1"/>
                <a:gd name="T12" fmla="*/ 0 w 8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7"/>
                <a:gd name="T22" fmla="*/ 0 h 1"/>
                <a:gd name="T23" fmla="*/ 817 w 8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7" h="1">
                  <a:moveTo>
                    <a:pt x="0" y="0"/>
                  </a:moveTo>
                  <a:lnTo>
                    <a:pt x="817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8" name="Freeform 10"/>
            <p:cNvSpPr>
              <a:spLocks noEditPoints="1"/>
            </p:cNvSpPr>
            <p:nvPr/>
          </p:nvSpPr>
          <p:spPr bwMode="auto">
            <a:xfrm>
              <a:off x="3288" y="1816"/>
              <a:ext cx="1720" cy="1"/>
            </a:xfrm>
            <a:custGeom>
              <a:avLst/>
              <a:gdLst>
                <a:gd name="T0" fmla="*/ 0 w 1720"/>
                <a:gd name="T1" fmla="*/ 0 h 1"/>
                <a:gd name="T2" fmla="*/ 1720 w 1720"/>
                <a:gd name="T3" fmla="*/ 0 h 1"/>
                <a:gd name="T4" fmla="*/ 0 w 1720"/>
                <a:gd name="T5" fmla="*/ 0 h 1"/>
                <a:gd name="T6" fmla="*/ 0 w 1720"/>
                <a:gd name="T7" fmla="*/ 0 h 1"/>
                <a:gd name="T8" fmla="*/ 0 w 1720"/>
                <a:gd name="T9" fmla="*/ 0 h 1"/>
                <a:gd name="T10" fmla="*/ 0 w 1720"/>
                <a:gd name="T11" fmla="*/ 0 h 1"/>
                <a:gd name="T12" fmla="*/ 0 w 1720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0"/>
                <a:gd name="T22" fmla="*/ 0 h 1"/>
                <a:gd name="T23" fmla="*/ 1720 w 1720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0" h="1">
                  <a:moveTo>
                    <a:pt x="0" y="0"/>
                  </a:moveTo>
                  <a:lnTo>
                    <a:pt x="172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9" name="Freeform 11"/>
            <p:cNvSpPr>
              <a:spLocks/>
            </p:cNvSpPr>
            <p:nvPr/>
          </p:nvSpPr>
          <p:spPr bwMode="auto">
            <a:xfrm>
              <a:off x="681" y="2046"/>
              <a:ext cx="133" cy="154"/>
            </a:xfrm>
            <a:custGeom>
              <a:avLst/>
              <a:gdLst>
                <a:gd name="T0" fmla="*/ 56 w 133"/>
                <a:gd name="T1" fmla="*/ 70 h 154"/>
                <a:gd name="T2" fmla="*/ 0 w 133"/>
                <a:gd name="T3" fmla="*/ 70 h 154"/>
                <a:gd name="T4" fmla="*/ 0 w 133"/>
                <a:gd name="T5" fmla="*/ 91 h 154"/>
                <a:gd name="T6" fmla="*/ 56 w 133"/>
                <a:gd name="T7" fmla="*/ 91 h 154"/>
                <a:gd name="T8" fmla="*/ 56 w 133"/>
                <a:gd name="T9" fmla="*/ 154 h 154"/>
                <a:gd name="T10" fmla="*/ 77 w 133"/>
                <a:gd name="T11" fmla="*/ 154 h 154"/>
                <a:gd name="T12" fmla="*/ 77 w 133"/>
                <a:gd name="T13" fmla="*/ 91 h 154"/>
                <a:gd name="T14" fmla="*/ 133 w 133"/>
                <a:gd name="T15" fmla="*/ 91 h 154"/>
                <a:gd name="T16" fmla="*/ 133 w 133"/>
                <a:gd name="T17" fmla="*/ 70 h 154"/>
                <a:gd name="T18" fmla="*/ 77 w 133"/>
                <a:gd name="T19" fmla="*/ 70 h 154"/>
                <a:gd name="T20" fmla="*/ 77 w 133"/>
                <a:gd name="T21" fmla="*/ 0 h 154"/>
                <a:gd name="T22" fmla="*/ 56 w 133"/>
                <a:gd name="T23" fmla="*/ 0 h 154"/>
                <a:gd name="T24" fmla="*/ 56 w 133"/>
                <a:gd name="T25" fmla="*/ 70 h 1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154"/>
                <a:gd name="T41" fmla="*/ 133 w 133"/>
                <a:gd name="T42" fmla="*/ 154 h 1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154">
                  <a:moveTo>
                    <a:pt x="56" y="70"/>
                  </a:moveTo>
                  <a:lnTo>
                    <a:pt x="0" y="70"/>
                  </a:lnTo>
                  <a:lnTo>
                    <a:pt x="0" y="91"/>
                  </a:lnTo>
                  <a:lnTo>
                    <a:pt x="56" y="91"/>
                  </a:lnTo>
                  <a:lnTo>
                    <a:pt x="56" y="154"/>
                  </a:lnTo>
                  <a:lnTo>
                    <a:pt x="77" y="154"/>
                  </a:lnTo>
                  <a:lnTo>
                    <a:pt x="77" y="91"/>
                  </a:lnTo>
                  <a:lnTo>
                    <a:pt x="133" y="91"/>
                  </a:lnTo>
                  <a:lnTo>
                    <a:pt x="133" y="70"/>
                  </a:lnTo>
                  <a:lnTo>
                    <a:pt x="77" y="70"/>
                  </a:lnTo>
                  <a:lnTo>
                    <a:pt x="77" y="0"/>
                  </a:lnTo>
                  <a:lnTo>
                    <a:pt x="56" y="0"/>
                  </a:lnTo>
                  <a:lnTo>
                    <a:pt x="56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0" name="Rectangle 12"/>
            <p:cNvSpPr>
              <a:spLocks noChangeArrowheads="1"/>
            </p:cNvSpPr>
            <p:nvPr/>
          </p:nvSpPr>
          <p:spPr bwMode="auto">
            <a:xfrm>
              <a:off x="681" y="3093"/>
              <a:ext cx="133" cy="1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1" name="Freeform 13"/>
            <p:cNvSpPr>
              <a:spLocks/>
            </p:cNvSpPr>
            <p:nvPr/>
          </p:nvSpPr>
          <p:spPr bwMode="auto">
            <a:xfrm>
              <a:off x="1037" y="1642"/>
              <a:ext cx="392" cy="1"/>
            </a:xfrm>
            <a:custGeom>
              <a:avLst/>
              <a:gdLst>
                <a:gd name="T0" fmla="*/ 0 w 392"/>
                <a:gd name="T1" fmla="*/ 0 h 1"/>
                <a:gd name="T2" fmla="*/ 392 w 392"/>
                <a:gd name="T3" fmla="*/ 0 h 1"/>
                <a:gd name="T4" fmla="*/ 0 w 392"/>
                <a:gd name="T5" fmla="*/ 0 h 1"/>
                <a:gd name="T6" fmla="*/ 0 w 39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1"/>
                <a:gd name="T14" fmla="*/ 392 w 39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1">
                  <a:moveTo>
                    <a:pt x="0" y="0"/>
                  </a:moveTo>
                  <a:lnTo>
                    <a:pt x="3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2" name="Freeform 14"/>
            <p:cNvSpPr>
              <a:spLocks/>
            </p:cNvSpPr>
            <p:nvPr/>
          </p:nvSpPr>
          <p:spPr bwMode="auto">
            <a:xfrm>
              <a:off x="1394" y="1579"/>
              <a:ext cx="196" cy="118"/>
            </a:xfrm>
            <a:custGeom>
              <a:avLst/>
              <a:gdLst>
                <a:gd name="T0" fmla="*/ 0 w 196"/>
                <a:gd name="T1" fmla="*/ 118 h 118"/>
                <a:gd name="T2" fmla="*/ 196 w 196"/>
                <a:gd name="T3" fmla="*/ 56 h 118"/>
                <a:gd name="T4" fmla="*/ 0 w 196"/>
                <a:gd name="T5" fmla="*/ 0 h 118"/>
                <a:gd name="T6" fmla="*/ 0 w 196"/>
                <a:gd name="T7" fmla="*/ 118 h 118"/>
                <a:gd name="T8" fmla="*/ 0 w 196"/>
                <a:gd name="T9" fmla="*/ 118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18"/>
                <a:gd name="T17" fmla="*/ 196 w 196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18">
                  <a:moveTo>
                    <a:pt x="0" y="118"/>
                  </a:moveTo>
                  <a:lnTo>
                    <a:pt x="196" y="56"/>
                  </a:lnTo>
                  <a:lnTo>
                    <a:pt x="0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3" name="Freeform 15"/>
            <p:cNvSpPr>
              <a:spLocks/>
            </p:cNvSpPr>
            <p:nvPr/>
          </p:nvSpPr>
          <p:spPr bwMode="auto">
            <a:xfrm>
              <a:off x="1163" y="1272"/>
              <a:ext cx="84" cy="202"/>
            </a:xfrm>
            <a:custGeom>
              <a:avLst/>
              <a:gdLst>
                <a:gd name="T0" fmla="*/ 84 w 84"/>
                <a:gd name="T1" fmla="*/ 195 h 202"/>
                <a:gd name="T2" fmla="*/ 70 w 84"/>
                <a:gd name="T3" fmla="*/ 195 h 202"/>
                <a:gd name="T4" fmla="*/ 63 w 84"/>
                <a:gd name="T5" fmla="*/ 188 h 202"/>
                <a:gd name="T6" fmla="*/ 63 w 84"/>
                <a:gd name="T7" fmla="*/ 174 h 202"/>
                <a:gd name="T8" fmla="*/ 63 w 84"/>
                <a:gd name="T9" fmla="*/ 28 h 202"/>
                <a:gd name="T10" fmla="*/ 63 w 84"/>
                <a:gd name="T11" fmla="*/ 14 h 202"/>
                <a:gd name="T12" fmla="*/ 70 w 84"/>
                <a:gd name="T13" fmla="*/ 7 h 202"/>
                <a:gd name="T14" fmla="*/ 84 w 84"/>
                <a:gd name="T15" fmla="*/ 7 h 202"/>
                <a:gd name="T16" fmla="*/ 84 w 84"/>
                <a:gd name="T17" fmla="*/ 0 h 202"/>
                <a:gd name="T18" fmla="*/ 0 w 84"/>
                <a:gd name="T19" fmla="*/ 0 h 202"/>
                <a:gd name="T20" fmla="*/ 0 w 84"/>
                <a:gd name="T21" fmla="*/ 7 h 202"/>
                <a:gd name="T22" fmla="*/ 14 w 84"/>
                <a:gd name="T23" fmla="*/ 7 h 202"/>
                <a:gd name="T24" fmla="*/ 21 w 84"/>
                <a:gd name="T25" fmla="*/ 14 h 202"/>
                <a:gd name="T26" fmla="*/ 21 w 84"/>
                <a:gd name="T27" fmla="*/ 28 h 202"/>
                <a:gd name="T28" fmla="*/ 21 w 84"/>
                <a:gd name="T29" fmla="*/ 174 h 202"/>
                <a:gd name="T30" fmla="*/ 21 w 84"/>
                <a:gd name="T31" fmla="*/ 188 h 202"/>
                <a:gd name="T32" fmla="*/ 14 w 84"/>
                <a:gd name="T33" fmla="*/ 195 h 202"/>
                <a:gd name="T34" fmla="*/ 0 w 84"/>
                <a:gd name="T35" fmla="*/ 195 h 202"/>
                <a:gd name="T36" fmla="*/ 0 w 84"/>
                <a:gd name="T37" fmla="*/ 202 h 202"/>
                <a:gd name="T38" fmla="*/ 84 w 84"/>
                <a:gd name="T39" fmla="*/ 202 h 202"/>
                <a:gd name="T40" fmla="*/ 84 w 84"/>
                <a:gd name="T41" fmla="*/ 195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2"/>
                <a:gd name="T65" fmla="*/ 84 w 84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2">
                  <a:moveTo>
                    <a:pt x="84" y="195"/>
                  </a:moveTo>
                  <a:lnTo>
                    <a:pt x="70" y="195"/>
                  </a:lnTo>
                  <a:lnTo>
                    <a:pt x="63" y="188"/>
                  </a:lnTo>
                  <a:lnTo>
                    <a:pt x="63" y="174"/>
                  </a:lnTo>
                  <a:lnTo>
                    <a:pt x="63" y="28"/>
                  </a:lnTo>
                  <a:lnTo>
                    <a:pt x="63" y="14"/>
                  </a:lnTo>
                  <a:lnTo>
                    <a:pt x="70" y="7"/>
                  </a:lnTo>
                  <a:lnTo>
                    <a:pt x="84" y="7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1" y="28"/>
                  </a:lnTo>
                  <a:lnTo>
                    <a:pt x="21" y="174"/>
                  </a:lnTo>
                  <a:lnTo>
                    <a:pt x="21" y="188"/>
                  </a:lnTo>
                  <a:lnTo>
                    <a:pt x="14" y="195"/>
                  </a:lnTo>
                  <a:lnTo>
                    <a:pt x="0" y="195"/>
                  </a:lnTo>
                  <a:lnTo>
                    <a:pt x="0" y="202"/>
                  </a:lnTo>
                  <a:lnTo>
                    <a:pt x="84" y="202"/>
                  </a:lnTo>
                  <a:lnTo>
                    <a:pt x="84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4" name="Freeform 16"/>
            <p:cNvSpPr>
              <a:spLocks/>
            </p:cNvSpPr>
            <p:nvPr/>
          </p:nvSpPr>
          <p:spPr bwMode="auto">
            <a:xfrm>
              <a:off x="1275" y="1397"/>
              <a:ext cx="56" cy="154"/>
            </a:xfrm>
            <a:custGeom>
              <a:avLst/>
              <a:gdLst>
                <a:gd name="T0" fmla="*/ 0 w 56"/>
                <a:gd name="T1" fmla="*/ 154 h 154"/>
                <a:gd name="T2" fmla="*/ 56 w 56"/>
                <a:gd name="T3" fmla="*/ 154 h 154"/>
                <a:gd name="T4" fmla="*/ 56 w 56"/>
                <a:gd name="T5" fmla="*/ 147 h 154"/>
                <a:gd name="T6" fmla="*/ 42 w 56"/>
                <a:gd name="T7" fmla="*/ 147 h 154"/>
                <a:gd name="T8" fmla="*/ 35 w 56"/>
                <a:gd name="T9" fmla="*/ 133 h 154"/>
                <a:gd name="T10" fmla="*/ 35 w 56"/>
                <a:gd name="T11" fmla="*/ 0 h 154"/>
                <a:gd name="T12" fmla="*/ 35 w 56"/>
                <a:gd name="T13" fmla="*/ 0 h 154"/>
                <a:gd name="T14" fmla="*/ 0 w 56"/>
                <a:gd name="T15" fmla="*/ 21 h 154"/>
                <a:gd name="T16" fmla="*/ 0 w 56"/>
                <a:gd name="T17" fmla="*/ 21 h 154"/>
                <a:gd name="T18" fmla="*/ 14 w 56"/>
                <a:gd name="T19" fmla="*/ 21 h 154"/>
                <a:gd name="T20" fmla="*/ 14 w 56"/>
                <a:gd name="T21" fmla="*/ 21 h 154"/>
                <a:gd name="T22" fmla="*/ 21 w 56"/>
                <a:gd name="T23" fmla="*/ 21 h 154"/>
                <a:gd name="T24" fmla="*/ 21 w 56"/>
                <a:gd name="T25" fmla="*/ 28 h 154"/>
                <a:gd name="T26" fmla="*/ 21 w 56"/>
                <a:gd name="T27" fmla="*/ 133 h 154"/>
                <a:gd name="T28" fmla="*/ 14 w 56"/>
                <a:gd name="T29" fmla="*/ 147 h 154"/>
                <a:gd name="T30" fmla="*/ 0 w 56"/>
                <a:gd name="T31" fmla="*/ 147 h 154"/>
                <a:gd name="T32" fmla="*/ 0 w 56"/>
                <a:gd name="T33" fmla="*/ 154 h 1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54"/>
                <a:gd name="T53" fmla="*/ 56 w 56"/>
                <a:gd name="T54" fmla="*/ 154 h 1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54">
                  <a:moveTo>
                    <a:pt x="0" y="154"/>
                  </a:moveTo>
                  <a:lnTo>
                    <a:pt x="56" y="154"/>
                  </a:lnTo>
                  <a:lnTo>
                    <a:pt x="56" y="147"/>
                  </a:lnTo>
                  <a:lnTo>
                    <a:pt x="42" y="147"/>
                  </a:lnTo>
                  <a:lnTo>
                    <a:pt x="35" y="133"/>
                  </a:lnTo>
                  <a:lnTo>
                    <a:pt x="35" y="0"/>
                  </a:lnTo>
                  <a:lnTo>
                    <a:pt x="0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21" y="133"/>
                  </a:lnTo>
                  <a:lnTo>
                    <a:pt x="14" y="147"/>
                  </a:lnTo>
                  <a:lnTo>
                    <a:pt x="0" y="147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5" name="Freeform 17"/>
            <p:cNvSpPr>
              <a:spLocks/>
            </p:cNvSpPr>
            <p:nvPr/>
          </p:nvSpPr>
          <p:spPr bwMode="auto">
            <a:xfrm>
              <a:off x="2834" y="2256"/>
              <a:ext cx="98" cy="698"/>
            </a:xfrm>
            <a:custGeom>
              <a:avLst/>
              <a:gdLst>
                <a:gd name="T0" fmla="*/ 0 w 98"/>
                <a:gd name="T1" fmla="*/ 698 h 698"/>
                <a:gd name="T2" fmla="*/ 98 w 98"/>
                <a:gd name="T3" fmla="*/ 698 h 698"/>
                <a:gd name="T4" fmla="*/ 98 w 98"/>
                <a:gd name="T5" fmla="*/ 0 h 698"/>
                <a:gd name="T6" fmla="*/ 0 w 98"/>
                <a:gd name="T7" fmla="*/ 0 h 698"/>
                <a:gd name="T8" fmla="*/ 0 w 98"/>
                <a:gd name="T9" fmla="*/ 698 h 698"/>
                <a:gd name="T10" fmla="*/ 0 w 98"/>
                <a:gd name="T11" fmla="*/ 698 h 6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698"/>
                <a:gd name="T20" fmla="*/ 98 w 98"/>
                <a:gd name="T21" fmla="*/ 698 h 6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698">
                  <a:moveTo>
                    <a:pt x="0" y="698"/>
                  </a:moveTo>
                  <a:lnTo>
                    <a:pt x="98" y="698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6" name="Freeform 18"/>
            <p:cNvSpPr>
              <a:spLocks/>
            </p:cNvSpPr>
            <p:nvPr/>
          </p:nvSpPr>
          <p:spPr bwMode="auto">
            <a:xfrm>
              <a:off x="2883" y="2256"/>
              <a:ext cx="105" cy="97"/>
            </a:xfrm>
            <a:custGeom>
              <a:avLst/>
              <a:gdLst>
                <a:gd name="T0" fmla="*/ 0 w 105"/>
                <a:gd name="T1" fmla="*/ 0 h 97"/>
                <a:gd name="T2" fmla="*/ 42 w 105"/>
                <a:gd name="T3" fmla="*/ 7 h 97"/>
                <a:gd name="T4" fmla="*/ 77 w 105"/>
                <a:gd name="T5" fmla="*/ 28 h 97"/>
                <a:gd name="T6" fmla="*/ 98 w 105"/>
                <a:gd name="T7" fmla="*/ 56 h 97"/>
                <a:gd name="T8" fmla="*/ 105 w 105"/>
                <a:gd name="T9" fmla="*/ 97 h 97"/>
                <a:gd name="T10" fmla="*/ 105 w 105"/>
                <a:gd name="T11" fmla="*/ 97 h 97"/>
                <a:gd name="T12" fmla="*/ 98 w 105"/>
                <a:gd name="T13" fmla="*/ 56 h 97"/>
                <a:gd name="T14" fmla="*/ 77 w 105"/>
                <a:gd name="T15" fmla="*/ 28 h 97"/>
                <a:gd name="T16" fmla="*/ 42 w 105"/>
                <a:gd name="T17" fmla="*/ 7 h 97"/>
                <a:gd name="T18" fmla="*/ 0 w 105"/>
                <a:gd name="T19" fmla="*/ 0 h 97"/>
                <a:gd name="T20" fmla="*/ 0 w 105"/>
                <a:gd name="T21" fmla="*/ 0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5"/>
                <a:gd name="T34" fmla="*/ 0 h 97"/>
                <a:gd name="T35" fmla="*/ 105 w 105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5" h="97">
                  <a:moveTo>
                    <a:pt x="0" y="0"/>
                  </a:moveTo>
                  <a:lnTo>
                    <a:pt x="42" y="7"/>
                  </a:lnTo>
                  <a:lnTo>
                    <a:pt x="77" y="28"/>
                  </a:lnTo>
                  <a:lnTo>
                    <a:pt x="98" y="56"/>
                  </a:lnTo>
                  <a:lnTo>
                    <a:pt x="105" y="97"/>
                  </a:lnTo>
                  <a:lnTo>
                    <a:pt x="98" y="56"/>
                  </a:lnTo>
                  <a:lnTo>
                    <a:pt x="77" y="28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7" name="Freeform 19"/>
            <p:cNvSpPr>
              <a:spLocks noEditPoints="1"/>
            </p:cNvSpPr>
            <p:nvPr/>
          </p:nvSpPr>
          <p:spPr bwMode="auto">
            <a:xfrm>
              <a:off x="2883" y="2353"/>
              <a:ext cx="105" cy="98"/>
            </a:xfrm>
            <a:custGeom>
              <a:avLst/>
              <a:gdLst>
                <a:gd name="T0" fmla="*/ 105 w 105"/>
                <a:gd name="T1" fmla="*/ 0 h 98"/>
                <a:gd name="T2" fmla="*/ 98 w 105"/>
                <a:gd name="T3" fmla="*/ 42 h 98"/>
                <a:gd name="T4" fmla="*/ 77 w 105"/>
                <a:gd name="T5" fmla="*/ 70 h 98"/>
                <a:gd name="T6" fmla="*/ 42 w 105"/>
                <a:gd name="T7" fmla="*/ 91 h 98"/>
                <a:gd name="T8" fmla="*/ 0 w 105"/>
                <a:gd name="T9" fmla="*/ 98 h 98"/>
                <a:gd name="T10" fmla="*/ 0 w 105"/>
                <a:gd name="T11" fmla="*/ 98 h 98"/>
                <a:gd name="T12" fmla="*/ 42 w 105"/>
                <a:gd name="T13" fmla="*/ 91 h 98"/>
                <a:gd name="T14" fmla="*/ 77 w 105"/>
                <a:gd name="T15" fmla="*/ 70 h 98"/>
                <a:gd name="T16" fmla="*/ 98 w 105"/>
                <a:gd name="T17" fmla="*/ 42 h 98"/>
                <a:gd name="T18" fmla="*/ 105 w 105"/>
                <a:gd name="T19" fmla="*/ 0 h 98"/>
                <a:gd name="T20" fmla="*/ 105 w 105"/>
                <a:gd name="T21" fmla="*/ 0 h 98"/>
                <a:gd name="T22" fmla="*/ 105 w 105"/>
                <a:gd name="T23" fmla="*/ 0 h 98"/>
                <a:gd name="T24" fmla="*/ 105 w 105"/>
                <a:gd name="T25" fmla="*/ 0 h 98"/>
                <a:gd name="T26" fmla="*/ 105 w 105"/>
                <a:gd name="T27" fmla="*/ 0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98"/>
                <a:gd name="T44" fmla="*/ 105 w 105"/>
                <a:gd name="T45" fmla="*/ 98 h 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98">
                  <a:moveTo>
                    <a:pt x="105" y="0"/>
                  </a:moveTo>
                  <a:lnTo>
                    <a:pt x="98" y="42"/>
                  </a:lnTo>
                  <a:lnTo>
                    <a:pt x="77" y="70"/>
                  </a:lnTo>
                  <a:lnTo>
                    <a:pt x="42" y="91"/>
                  </a:lnTo>
                  <a:lnTo>
                    <a:pt x="0" y="98"/>
                  </a:lnTo>
                  <a:lnTo>
                    <a:pt x="42" y="91"/>
                  </a:lnTo>
                  <a:lnTo>
                    <a:pt x="77" y="70"/>
                  </a:lnTo>
                  <a:lnTo>
                    <a:pt x="98" y="42"/>
                  </a:lnTo>
                  <a:lnTo>
                    <a:pt x="105" y="0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8" name="Freeform 20"/>
            <p:cNvSpPr>
              <a:spLocks noEditPoints="1"/>
            </p:cNvSpPr>
            <p:nvPr/>
          </p:nvSpPr>
          <p:spPr bwMode="auto">
            <a:xfrm>
              <a:off x="2806" y="2423"/>
              <a:ext cx="77" cy="28"/>
            </a:xfrm>
            <a:custGeom>
              <a:avLst/>
              <a:gdLst>
                <a:gd name="T0" fmla="*/ 77 w 77"/>
                <a:gd name="T1" fmla="*/ 28 h 28"/>
                <a:gd name="T2" fmla="*/ 35 w 77"/>
                <a:gd name="T3" fmla="*/ 21 h 28"/>
                <a:gd name="T4" fmla="*/ 0 w 77"/>
                <a:gd name="T5" fmla="*/ 0 h 28"/>
                <a:gd name="T6" fmla="*/ 0 w 77"/>
                <a:gd name="T7" fmla="*/ 0 h 28"/>
                <a:gd name="T8" fmla="*/ 35 w 77"/>
                <a:gd name="T9" fmla="*/ 21 h 28"/>
                <a:gd name="T10" fmla="*/ 77 w 77"/>
                <a:gd name="T11" fmla="*/ 28 h 28"/>
                <a:gd name="T12" fmla="*/ 77 w 77"/>
                <a:gd name="T13" fmla="*/ 28 h 28"/>
                <a:gd name="T14" fmla="*/ 77 w 77"/>
                <a:gd name="T15" fmla="*/ 28 h 28"/>
                <a:gd name="T16" fmla="*/ 77 w 77"/>
                <a:gd name="T17" fmla="*/ 28 h 28"/>
                <a:gd name="T18" fmla="*/ 77 w 77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28"/>
                <a:gd name="T32" fmla="*/ 77 w 7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28">
                  <a:moveTo>
                    <a:pt x="77" y="28"/>
                  </a:moveTo>
                  <a:lnTo>
                    <a:pt x="35" y="21"/>
                  </a:lnTo>
                  <a:lnTo>
                    <a:pt x="0" y="0"/>
                  </a:lnTo>
                  <a:lnTo>
                    <a:pt x="35" y="21"/>
                  </a:lnTo>
                  <a:lnTo>
                    <a:pt x="77" y="28"/>
                  </a:lnTo>
                  <a:close/>
                  <a:moveTo>
                    <a:pt x="77" y="28"/>
                  </a:moveTo>
                  <a:lnTo>
                    <a:pt x="77" y="2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9" name="Freeform 21"/>
            <p:cNvSpPr>
              <a:spLocks noEditPoints="1"/>
            </p:cNvSpPr>
            <p:nvPr/>
          </p:nvSpPr>
          <p:spPr bwMode="auto">
            <a:xfrm>
              <a:off x="2806" y="2395"/>
              <a:ext cx="77" cy="28"/>
            </a:xfrm>
            <a:custGeom>
              <a:avLst/>
              <a:gdLst>
                <a:gd name="T0" fmla="*/ 0 w 77"/>
                <a:gd name="T1" fmla="*/ 28 h 28"/>
                <a:gd name="T2" fmla="*/ 35 w 77"/>
                <a:gd name="T3" fmla="*/ 7 h 28"/>
                <a:gd name="T4" fmla="*/ 77 w 77"/>
                <a:gd name="T5" fmla="*/ 0 h 28"/>
                <a:gd name="T6" fmla="*/ 77 w 77"/>
                <a:gd name="T7" fmla="*/ 0 h 28"/>
                <a:gd name="T8" fmla="*/ 35 w 77"/>
                <a:gd name="T9" fmla="*/ 7 h 28"/>
                <a:gd name="T10" fmla="*/ 0 w 77"/>
                <a:gd name="T11" fmla="*/ 28 h 28"/>
                <a:gd name="T12" fmla="*/ 0 w 77"/>
                <a:gd name="T13" fmla="*/ 28 h 28"/>
                <a:gd name="T14" fmla="*/ 0 w 77"/>
                <a:gd name="T15" fmla="*/ 28 h 28"/>
                <a:gd name="T16" fmla="*/ 0 w 77"/>
                <a:gd name="T17" fmla="*/ 28 h 28"/>
                <a:gd name="T18" fmla="*/ 0 w 77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28"/>
                <a:gd name="T32" fmla="*/ 77 w 7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28">
                  <a:moveTo>
                    <a:pt x="0" y="28"/>
                  </a:moveTo>
                  <a:lnTo>
                    <a:pt x="35" y="7"/>
                  </a:lnTo>
                  <a:lnTo>
                    <a:pt x="77" y="0"/>
                  </a:lnTo>
                  <a:lnTo>
                    <a:pt x="35" y="7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0" name="Freeform 22"/>
            <p:cNvSpPr>
              <a:spLocks noEditPoints="1"/>
            </p:cNvSpPr>
            <p:nvPr/>
          </p:nvSpPr>
          <p:spPr bwMode="auto">
            <a:xfrm>
              <a:off x="2883" y="2395"/>
              <a:ext cx="105" cy="98"/>
            </a:xfrm>
            <a:custGeom>
              <a:avLst/>
              <a:gdLst>
                <a:gd name="T0" fmla="*/ 0 w 105"/>
                <a:gd name="T1" fmla="*/ 0 h 98"/>
                <a:gd name="T2" fmla="*/ 42 w 105"/>
                <a:gd name="T3" fmla="*/ 7 h 98"/>
                <a:gd name="T4" fmla="*/ 77 w 105"/>
                <a:gd name="T5" fmla="*/ 28 h 98"/>
                <a:gd name="T6" fmla="*/ 98 w 105"/>
                <a:gd name="T7" fmla="*/ 63 h 98"/>
                <a:gd name="T8" fmla="*/ 105 w 105"/>
                <a:gd name="T9" fmla="*/ 98 h 98"/>
                <a:gd name="T10" fmla="*/ 105 w 105"/>
                <a:gd name="T11" fmla="*/ 98 h 98"/>
                <a:gd name="T12" fmla="*/ 98 w 105"/>
                <a:gd name="T13" fmla="*/ 63 h 98"/>
                <a:gd name="T14" fmla="*/ 77 w 105"/>
                <a:gd name="T15" fmla="*/ 28 h 98"/>
                <a:gd name="T16" fmla="*/ 42 w 105"/>
                <a:gd name="T17" fmla="*/ 7 h 98"/>
                <a:gd name="T18" fmla="*/ 0 w 105"/>
                <a:gd name="T19" fmla="*/ 0 h 98"/>
                <a:gd name="T20" fmla="*/ 0 w 105"/>
                <a:gd name="T21" fmla="*/ 0 h 98"/>
                <a:gd name="T22" fmla="*/ 0 w 105"/>
                <a:gd name="T23" fmla="*/ 0 h 98"/>
                <a:gd name="T24" fmla="*/ 0 w 105"/>
                <a:gd name="T25" fmla="*/ 0 h 98"/>
                <a:gd name="T26" fmla="*/ 0 w 105"/>
                <a:gd name="T27" fmla="*/ 0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98"/>
                <a:gd name="T44" fmla="*/ 105 w 105"/>
                <a:gd name="T45" fmla="*/ 98 h 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98">
                  <a:moveTo>
                    <a:pt x="0" y="0"/>
                  </a:moveTo>
                  <a:lnTo>
                    <a:pt x="42" y="7"/>
                  </a:lnTo>
                  <a:lnTo>
                    <a:pt x="77" y="28"/>
                  </a:lnTo>
                  <a:lnTo>
                    <a:pt x="98" y="63"/>
                  </a:lnTo>
                  <a:lnTo>
                    <a:pt x="105" y="98"/>
                  </a:lnTo>
                  <a:lnTo>
                    <a:pt x="98" y="63"/>
                  </a:lnTo>
                  <a:lnTo>
                    <a:pt x="77" y="28"/>
                  </a:lnTo>
                  <a:lnTo>
                    <a:pt x="42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1" name="Freeform 23"/>
            <p:cNvSpPr>
              <a:spLocks noEditPoints="1"/>
            </p:cNvSpPr>
            <p:nvPr/>
          </p:nvSpPr>
          <p:spPr bwMode="auto">
            <a:xfrm>
              <a:off x="2883" y="2493"/>
              <a:ext cx="105" cy="98"/>
            </a:xfrm>
            <a:custGeom>
              <a:avLst/>
              <a:gdLst>
                <a:gd name="T0" fmla="*/ 105 w 105"/>
                <a:gd name="T1" fmla="*/ 0 h 98"/>
                <a:gd name="T2" fmla="*/ 98 w 105"/>
                <a:gd name="T3" fmla="*/ 42 h 98"/>
                <a:gd name="T4" fmla="*/ 77 w 105"/>
                <a:gd name="T5" fmla="*/ 70 h 98"/>
                <a:gd name="T6" fmla="*/ 42 w 105"/>
                <a:gd name="T7" fmla="*/ 91 h 98"/>
                <a:gd name="T8" fmla="*/ 0 w 105"/>
                <a:gd name="T9" fmla="*/ 98 h 98"/>
                <a:gd name="T10" fmla="*/ 0 w 105"/>
                <a:gd name="T11" fmla="*/ 98 h 98"/>
                <a:gd name="T12" fmla="*/ 42 w 105"/>
                <a:gd name="T13" fmla="*/ 91 h 98"/>
                <a:gd name="T14" fmla="*/ 77 w 105"/>
                <a:gd name="T15" fmla="*/ 70 h 98"/>
                <a:gd name="T16" fmla="*/ 98 w 105"/>
                <a:gd name="T17" fmla="*/ 42 h 98"/>
                <a:gd name="T18" fmla="*/ 105 w 105"/>
                <a:gd name="T19" fmla="*/ 0 h 98"/>
                <a:gd name="T20" fmla="*/ 105 w 105"/>
                <a:gd name="T21" fmla="*/ 0 h 98"/>
                <a:gd name="T22" fmla="*/ 105 w 105"/>
                <a:gd name="T23" fmla="*/ 0 h 98"/>
                <a:gd name="T24" fmla="*/ 105 w 105"/>
                <a:gd name="T25" fmla="*/ 0 h 98"/>
                <a:gd name="T26" fmla="*/ 105 w 105"/>
                <a:gd name="T27" fmla="*/ 0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98"/>
                <a:gd name="T44" fmla="*/ 105 w 105"/>
                <a:gd name="T45" fmla="*/ 98 h 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98">
                  <a:moveTo>
                    <a:pt x="105" y="0"/>
                  </a:moveTo>
                  <a:lnTo>
                    <a:pt x="98" y="42"/>
                  </a:lnTo>
                  <a:lnTo>
                    <a:pt x="77" y="70"/>
                  </a:lnTo>
                  <a:lnTo>
                    <a:pt x="42" y="91"/>
                  </a:lnTo>
                  <a:lnTo>
                    <a:pt x="0" y="98"/>
                  </a:lnTo>
                  <a:lnTo>
                    <a:pt x="42" y="91"/>
                  </a:lnTo>
                  <a:lnTo>
                    <a:pt x="77" y="70"/>
                  </a:lnTo>
                  <a:lnTo>
                    <a:pt x="98" y="42"/>
                  </a:lnTo>
                  <a:lnTo>
                    <a:pt x="105" y="0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2" name="Freeform 24"/>
            <p:cNvSpPr>
              <a:spLocks noEditPoints="1"/>
            </p:cNvSpPr>
            <p:nvPr/>
          </p:nvSpPr>
          <p:spPr bwMode="auto">
            <a:xfrm>
              <a:off x="2806" y="2563"/>
              <a:ext cx="77" cy="28"/>
            </a:xfrm>
            <a:custGeom>
              <a:avLst/>
              <a:gdLst>
                <a:gd name="T0" fmla="*/ 77 w 77"/>
                <a:gd name="T1" fmla="*/ 28 h 28"/>
                <a:gd name="T2" fmla="*/ 35 w 77"/>
                <a:gd name="T3" fmla="*/ 21 h 28"/>
                <a:gd name="T4" fmla="*/ 0 w 77"/>
                <a:gd name="T5" fmla="*/ 0 h 28"/>
                <a:gd name="T6" fmla="*/ 0 w 77"/>
                <a:gd name="T7" fmla="*/ 0 h 28"/>
                <a:gd name="T8" fmla="*/ 35 w 77"/>
                <a:gd name="T9" fmla="*/ 21 h 28"/>
                <a:gd name="T10" fmla="*/ 77 w 77"/>
                <a:gd name="T11" fmla="*/ 28 h 28"/>
                <a:gd name="T12" fmla="*/ 77 w 77"/>
                <a:gd name="T13" fmla="*/ 28 h 28"/>
                <a:gd name="T14" fmla="*/ 77 w 77"/>
                <a:gd name="T15" fmla="*/ 28 h 28"/>
                <a:gd name="T16" fmla="*/ 77 w 77"/>
                <a:gd name="T17" fmla="*/ 28 h 28"/>
                <a:gd name="T18" fmla="*/ 77 w 77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28"/>
                <a:gd name="T32" fmla="*/ 77 w 7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28">
                  <a:moveTo>
                    <a:pt x="77" y="28"/>
                  </a:moveTo>
                  <a:lnTo>
                    <a:pt x="35" y="21"/>
                  </a:lnTo>
                  <a:lnTo>
                    <a:pt x="0" y="0"/>
                  </a:lnTo>
                  <a:lnTo>
                    <a:pt x="35" y="21"/>
                  </a:lnTo>
                  <a:lnTo>
                    <a:pt x="77" y="28"/>
                  </a:lnTo>
                  <a:close/>
                  <a:moveTo>
                    <a:pt x="77" y="28"/>
                  </a:moveTo>
                  <a:lnTo>
                    <a:pt x="77" y="2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" name="Freeform 25"/>
            <p:cNvSpPr>
              <a:spLocks noEditPoints="1"/>
            </p:cNvSpPr>
            <p:nvPr/>
          </p:nvSpPr>
          <p:spPr bwMode="auto">
            <a:xfrm>
              <a:off x="2806" y="2542"/>
              <a:ext cx="77" cy="21"/>
            </a:xfrm>
            <a:custGeom>
              <a:avLst/>
              <a:gdLst>
                <a:gd name="T0" fmla="*/ 0 w 77"/>
                <a:gd name="T1" fmla="*/ 21 h 21"/>
                <a:gd name="T2" fmla="*/ 35 w 77"/>
                <a:gd name="T3" fmla="*/ 7 h 21"/>
                <a:gd name="T4" fmla="*/ 77 w 77"/>
                <a:gd name="T5" fmla="*/ 0 h 21"/>
                <a:gd name="T6" fmla="*/ 77 w 77"/>
                <a:gd name="T7" fmla="*/ 0 h 21"/>
                <a:gd name="T8" fmla="*/ 35 w 77"/>
                <a:gd name="T9" fmla="*/ 7 h 21"/>
                <a:gd name="T10" fmla="*/ 0 w 77"/>
                <a:gd name="T11" fmla="*/ 21 h 21"/>
                <a:gd name="T12" fmla="*/ 0 w 77"/>
                <a:gd name="T13" fmla="*/ 21 h 21"/>
                <a:gd name="T14" fmla="*/ 0 w 77"/>
                <a:gd name="T15" fmla="*/ 21 h 21"/>
                <a:gd name="T16" fmla="*/ 0 w 77"/>
                <a:gd name="T17" fmla="*/ 21 h 21"/>
                <a:gd name="T18" fmla="*/ 0 w 77"/>
                <a:gd name="T19" fmla="*/ 2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21"/>
                <a:gd name="T32" fmla="*/ 77 w 7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21">
                  <a:moveTo>
                    <a:pt x="0" y="21"/>
                  </a:moveTo>
                  <a:lnTo>
                    <a:pt x="35" y="7"/>
                  </a:lnTo>
                  <a:lnTo>
                    <a:pt x="77" y="0"/>
                  </a:lnTo>
                  <a:lnTo>
                    <a:pt x="35" y="7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4" name="Freeform 26"/>
            <p:cNvSpPr>
              <a:spLocks noEditPoints="1"/>
            </p:cNvSpPr>
            <p:nvPr/>
          </p:nvSpPr>
          <p:spPr bwMode="auto">
            <a:xfrm>
              <a:off x="2883" y="2542"/>
              <a:ext cx="105" cy="98"/>
            </a:xfrm>
            <a:custGeom>
              <a:avLst/>
              <a:gdLst>
                <a:gd name="T0" fmla="*/ 0 w 105"/>
                <a:gd name="T1" fmla="*/ 0 h 98"/>
                <a:gd name="T2" fmla="*/ 42 w 105"/>
                <a:gd name="T3" fmla="*/ 7 h 98"/>
                <a:gd name="T4" fmla="*/ 77 w 105"/>
                <a:gd name="T5" fmla="*/ 28 h 98"/>
                <a:gd name="T6" fmla="*/ 98 w 105"/>
                <a:gd name="T7" fmla="*/ 56 h 98"/>
                <a:gd name="T8" fmla="*/ 105 w 105"/>
                <a:gd name="T9" fmla="*/ 98 h 98"/>
                <a:gd name="T10" fmla="*/ 105 w 105"/>
                <a:gd name="T11" fmla="*/ 98 h 98"/>
                <a:gd name="T12" fmla="*/ 98 w 105"/>
                <a:gd name="T13" fmla="*/ 56 h 98"/>
                <a:gd name="T14" fmla="*/ 77 w 105"/>
                <a:gd name="T15" fmla="*/ 28 h 98"/>
                <a:gd name="T16" fmla="*/ 42 w 105"/>
                <a:gd name="T17" fmla="*/ 7 h 98"/>
                <a:gd name="T18" fmla="*/ 0 w 105"/>
                <a:gd name="T19" fmla="*/ 0 h 98"/>
                <a:gd name="T20" fmla="*/ 0 w 105"/>
                <a:gd name="T21" fmla="*/ 0 h 98"/>
                <a:gd name="T22" fmla="*/ 0 w 105"/>
                <a:gd name="T23" fmla="*/ 0 h 98"/>
                <a:gd name="T24" fmla="*/ 0 w 105"/>
                <a:gd name="T25" fmla="*/ 0 h 98"/>
                <a:gd name="T26" fmla="*/ 0 w 105"/>
                <a:gd name="T27" fmla="*/ 0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98"/>
                <a:gd name="T44" fmla="*/ 105 w 105"/>
                <a:gd name="T45" fmla="*/ 98 h 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98">
                  <a:moveTo>
                    <a:pt x="0" y="0"/>
                  </a:moveTo>
                  <a:lnTo>
                    <a:pt x="42" y="7"/>
                  </a:lnTo>
                  <a:lnTo>
                    <a:pt x="77" y="28"/>
                  </a:lnTo>
                  <a:lnTo>
                    <a:pt x="98" y="56"/>
                  </a:lnTo>
                  <a:lnTo>
                    <a:pt x="105" y="98"/>
                  </a:lnTo>
                  <a:lnTo>
                    <a:pt x="98" y="56"/>
                  </a:lnTo>
                  <a:lnTo>
                    <a:pt x="77" y="28"/>
                  </a:lnTo>
                  <a:lnTo>
                    <a:pt x="42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5" name="Freeform 27"/>
            <p:cNvSpPr>
              <a:spLocks noEditPoints="1"/>
            </p:cNvSpPr>
            <p:nvPr/>
          </p:nvSpPr>
          <p:spPr bwMode="auto">
            <a:xfrm>
              <a:off x="2883" y="2640"/>
              <a:ext cx="105" cy="90"/>
            </a:xfrm>
            <a:custGeom>
              <a:avLst/>
              <a:gdLst>
                <a:gd name="T0" fmla="*/ 105 w 105"/>
                <a:gd name="T1" fmla="*/ 0 h 90"/>
                <a:gd name="T2" fmla="*/ 98 w 105"/>
                <a:gd name="T3" fmla="*/ 34 h 90"/>
                <a:gd name="T4" fmla="*/ 77 w 105"/>
                <a:gd name="T5" fmla="*/ 62 h 90"/>
                <a:gd name="T6" fmla="*/ 42 w 105"/>
                <a:gd name="T7" fmla="*/ 83 h 90"/>
                <a:gd name="T8" fmla="*/ 0 w 105"/>
                <a:gd name="T9" fmla="*/ 90 h 90"/>
                <a:gd name="T10" fmla="*/ 0 w 105"/>
                <a:gd name="T11" fmla="*/ 90 h 90"/>
                <a:gd name="T12" fmla="*/ 42 w 105"/>
                <a:gd name="T13" fmla="*/ 83 h 90"/>
                <a:gd name="T14" fmla="*/ 77 w 105"/>
                <a:gd name="T15" fmla="*/ 62 h 90"/>
                <a:gd name="T16" fmla="*/ 98 w 105"/>
                <a:gd name="T17" fmla="*/ 34 h 90"/>
                <a:gd name="T18" fmla="*/ 105 w 105"/>
                <a:gd name="T19" fmla="*/ 0 h 90"/>
                <a:gd name="T20" fmla="*/ 105 w 105"/>
                <a:gd name="T21" fmla="*/ 0 h 90"/>
                <a:gd name="T22" fmla="*/ 105 w 105"/>
                <a:gd name="T23" fmla="*/ 0 h 90"/>
                <a:gd name="T24" fmla="*/ 105 w 105"/>
                <a:gd name="T25" fmla="*/ 0 h 90"/>
                <a:gd name="T26" fmla="*/ 105 w 105"/>
                <a:gd name="T27" fmla="*/ 0 h 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90"/>
                <a:gd name="T44" fmla="*/ 105 w 105"/>
                <a:gd name="T45" fmla="*/ 90 h 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90">
                  <a:moveTo>
                    <a:pt x="105" y="0"/>
                  </a:moveTo>
                  <a:lnTo>
                    <a:pt x="98" y="34"/>
                  </a:lnTo>
                  <a:lnTo>
                    <a:pt x="77" y="62"/>
                  </a:lnTo>
                  <a:lnTo>
                    <a:pt x="42" y="83"/>
                  </a:lnTo>
                  <a:lnTo>
                    <a:pt x="0" y="90"/>
                  </a:lnTo>
                  <a:lnTo>
                    <a:pt x="42" y="83"/>
                  </a:lnTo>
                  <a:lnTo>
                    <a:pt x="77" y="62"/>
                  </a:lnTo>
                  <a:lnTo>
                    <a:pt x="98" y="34"/>
                  </a:lnTo>
                  <a:lnTo>
                    <a:pt x="105" y="0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6" name="Freeform 28"/>
            <p:cNvSpPr>
              <a:spLocks noEditPoints="1"/>
            </p:cNvSpPr>
            <p:nvPr/>
          </p:nvSpPr>
          <p:spPr bwMode="auto">
            <a:xfrm>
              <a:off x="2806" y="2709"/>
              <a:ext cx="77" cy="21"/>
            </a:xfrm>
            <a:custGeom>
              <a:avLst/>
              <a:gdLst>
                <a:gd name="T0" fmla="*/ 77 w 77"/>
                <a:gd name="T1" fmla="*/ 21 h 21"/>
                <a:gd name="T2" fmla="*/ 35 w 77"/>
                <a:gd name="T3" fmla="*/ 14 h 21"/>
                <a:gd name="T4" fmla="*/ 0 w 77"/>
                <a:gd name="T5" fmla="*/ 0 h 21"/>
                <a:gd name="T6" fmla="*/ 0 w 77"/>
                <a:gd name="T7" fmla="*/ 0 h 21"/>
                <a:gd name="T8" fmla="*/ 35 w 77"/>
                <a:gd name="T9" fmla="*/ 14 h 21"/>
                <a:gd name="T10" fmla="*/ 77 w 77"/>
                <a:gd name="T11" fmla="*/ 21 h 21"/>
                <a:gd name="T12" fmla="*/ 77 w 77"/>
                <a:gd name="T13" fmla="*/ 21 h 21"/>
                <a:gd name="T14" fmla="*/ 77 w 77"/>
                <a:gd name="T15" fmla="*/ 21 h 21"/>
                <a:gd name="T16" fmla="*/ 77 w 77"/>
                <a:gd name="T17" fmla="*/ 21 h 21"/>
                <a:gd name="T18" fmla="*/ 77 w 77"/>
                <a:gd name="T19" fmla="*/ 2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21"/>
                <a:gd name="T32" fmla="*/ 77 w 77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21">
                  <a:moveTo>
                    <a:pt x="77" y="21"/>
                  </a:moveTo>
                  <a:lnTo>
                    <a:pt x="35" y="14"/>
                  </a:lnTo>
                  <a:lnTo>
                    <a:pt x="0" y="0"/>
                  </a:lnTo>
                  <a:lnTo>
                    <a:pt x="35" y="14"/>
                  </a:lnTo>
                  <a:lnTo>
                    <a:pt x="77" y="21"/>
                  </a:lnTo>
                  <a:close/>
                  <a:moveTo>
                    <a:pt x="77" y="21"/>
                  </a:moveTo>
                  <a:lnTo>
                    <a:pt x="77" y="2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7" name="Freeform 29"/>
            <p:cNvSpPr>
              <a:spLocks noEditPoints="1"/>
            </p:cNvSpPr>
            <p:nvPr/>
          </p:nvSpPr>
          <p:spPr bwMode="auto">
            <a:xfrm>
              <a:off x="2806" y="2681"/>
              <a:ext cx="77" cy="28"/>
            </a:xfrm>
            <a:custGeom>
              <a:avLst/>
              <a:gdLst>
                <a:gd name="T0" fmla="*/ 0 w 77"/>
                <a:gd name="T1" fmla="*/ 28 h 28"/>
                <a:gd name="T2" fmla="*/ 35 w 77"/>
                <a:gd name="T3" fmla="*/ 7 h 28"/>
                <a:gd name="T4" fmla="*/ 77 w 77"/>
                <a:gd name="T5" fmla="*/ 0 h 28"/>
                <a:gd name="T6" fmla="*/ 77 w 77"/>
                <a:gd name="T7" fmla="*/ 0 h 28"/>
                <a:gd name="T8" fmla="*/ 35 w 77"/>
                <a:gd name="T9" fmla="*/ 7 h 28"/>
                <a:gd name="T10" fmla="*/ 0 w 77"/>
                <a:gd name="T11" fmla="*/ 28 h 28"/>
                <a:gd name="T12" fmla="*/ 0 w 77"/>
                <a:gd name="T13" fmla="*/ 28 h 28"/>
                <a:gd name="T14" fmla="*/ 0 w 77"/>
                <a:gd name="T15" fmla="*/ 28 h 28"/>
                <a:gd name="T16" fmla="*/ 0 w 77"/>
                <a:gd name="T17" fmla="*/ 28 h 28"/>
                <a:gd name="T18" fmla="*/ 0 w 77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28"/>
                <a:gd name="T32" fmla="*/ 77 w 77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28">
                  <a:moveTo>
                    <a:pt x="0" y="28"/>
                  </a:moveTo>
                  <a:lnTo>
                    <a:pt x="35" y="7"/>
                  </a:lnTo>
                  <a:lnTo>
                    <a:pt x="77" y="0"/>
                  </a:lnTo>
                  <a:lnTo>
                    <a:pt x="35" y="7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8" name="Freeform 30"/>
            <p:cNvSpPr>
              <a:spLocks noEditPoints="1"/>
            </p:cNvSpPr>
            <p:nvPr/>
          </p:nvSpPr>
          <p:spPr bwMode="auto">
            <a:xfrm>
              <a:off x="2883" y="2681"/>
              <a:ext cx="105" cy="98"/>
            </a:xfrm>
            <a:custGeom>
              <a:avLst/>
              <a:gdLst>
                <a:gd name="T0" fmla="*/ 0 w 105"/>
                <a:gd name="T1" fmla="*/ 0 h 98"/>
                <a:gd name="T2" fmla="*/ 42 w 105"/>
                <a:gd name="T3" fmla="*/ 7 h 98"/>
                <a:gd name="T4" fmla="*/ 77 w 105"/>
                <a:gd name="T5" fmla="*/ 28 h 98"/>
                <a:gd name="T6" fmla="*/ 98 w 105"/>
                <a:gd name="T7" fmla="*/ 56 h 98"/>
                <a:gd name="T8" fmla="*/ 105 w 105"/>
                <a:gd name="T9" fmla="*/ 98 h 98"/>
                <a:gd name="T10" fmla="*/ 105 w 105"/>
                <a:gd name="T11" fmla="*/ 98 h 98"/>
                <a:gd name="T12" fmla="*/ 98 w 105"/>
                <a:gd name="T13" fmla="*/ 56 h 98"/>
                <a:gd name="T14" fmla="*/ 77 w 105"/>
                <a:gd name="T15" fmla="*/ 28 h 98"/>
                <a:gd name="T16" fmla="*/ 42 w 105"/>
                <a:gd name="T17" fmla="*/ 7 h 98"/>
                <a:gd name="T18" fmla="*/ 0 w 105"/>
                <a:gd name="T19" fmla="*/ 0 h 98"/>
                <a:gd name="T20" fmla="*/ 0 w 105"/>
                <a:gd name="T21" fmla="*/ 0 h 98"/>
                <a:gd name="T22" fmla="*/ 0 w 105"/>
                <a:gd name="T23" fmla="*/ 0 h 98"/>
                <a:gd name="T24" fmla="*/ 0 w 105"/>
                <a:gd name="T25" fmla="*/ 0 h 98"/>
                <a:gd name="T26" fmla="*/ 0 w 105"/>
                <a:gd name="T27" fmla="*/ 0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98"/>
                <a:gd name="T44" fmla="*/ 105 w 105"/>
                <a:gd name="T45" fmla="*/ 98 h 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98">
                  <a:moveTo>
                    <a:pt x="0" y="0"/>
                  </a:moveTo>
                  <a:lnTo>
                    <a:pt x="42" y="7"/>
                  </a:lnTo>
                  <a:lnTo>
                    <a:pt x="77" y="28"/>
                  </a:lnTo>
                  <a:lnTo>
                    <a:pt x="98" y="56"/>
                  </a:lnTo>
                  <a:lnTo>
                    <a:pt x="105" y="98"/>
                  </a:lnTo>
                  <a:lnTo>
                    <a:pt x="98" y="56"/>
                  </a:lnTo>
                  <a:lnTo>
                    <a:pt x="77" y="28"/>
                  </a:lnTo>
                  <a:lnTo>
                    <a:pt x="42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9" name="Freeform 31"/>
            <p:cNvSpPr>
              <a:spLocks noEditPoints="1"/>
            </p:cNvSpPr>
            <p:nvPr/>
          </p:nvSpPr>
          <p:spPr bwMode="auto">
            <a:xfrm>
              <a:off x="2883" y="2779"/>
              <a:ext cx="105" cy="175"/>
            </a:xfrm>
            <a:custGeom>
              <a:avLst/>
              <a:gdLst>
                <a:gd name="T0" fmla="*/ 105 w 105"/>
                <a:gd name="T1" fmla="*/ 0 h 175"/>
                <a:gd name="T2" fmla="*/ 98 w 105"/>
                <a:gd name="T3" fmla="*/ 49 h 175"/>
                <a:gd name="T4" fmla="*/ 77 w 105"/>
                <a:gd name="T5" fmla="*/ 112 h 175"/>
                <a:gd name="T6" fmla="*/ 42 w 105"/>
                <a:gd name="T7" fmla="*/ 154 h 175"/>
                <a:gd name="T8" fmla="*/ 21 w 105"/>
                <a:gd name="T9" fmla="*/ 168 h 175"/>
                <a:gd name="T10" fmla="*/ 0 w 105"/>
                <a:gd name="T11" fmla="*/ 175 h 175"/>
                <a:gd name="T12" fmla="*/ 0 w 105"/>
                <a:gd name="T13" fmla="*/ 175 h 175"/>
                <a:gd name="T14" fmla="*/ 21 w 105"/>
                <a:gd name="T15" fmla="*/ 168 h 175"/>
                <a:gd name="T16" fmla="*/ 42 w 105"/>
                <a:gd name="T17" fmla="*/ 154 h 175"/>
                <a:gd name="T18" fmla="*/ 77 w 105"/>
                <a:gd name="T19" fmla="*/ 112 h 175"/>
                <a:gd name="T20" fmla="*/ 98 w 105"/>
                <a:gd name="T21" fmla="*/ 49 h 175"/>
                <a:gd name="T22" fmla="*/ 105 w 105"/>
                <a:gd name="T23" fmla="*/ 0 h 175"/>
                <a:gd name="T24" fmla="*/ 105 w 105"/>
                <a:gd name="T25" fmla="*/ 0 h 175"/>
                <a:gd name="T26" fmla="*/ 105 w 105"/>
                <a:gd name="T27" fmla="*/ 0 h 175"/>
                <a:gd name="T28" fmla="*/ 105 w 105"/>
                <a:gd name="T29" fmla="*/ 0 h 175"/>
                <a:gd name="T30" fmla="*/ 105 w 105"/>
                <a:gd name="T31" fmla="*/ 0 h 1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175"/>
                <a:gd name="T50" fmla="*/ 105 w 105"/>
                <a:gd name="T51" fmla="*/ 175 h 1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175">
                  <a:moveTo>
                    <a:pt x="105" y="0"/>
                  </a:moveTo>
                  <a:lnTo>
                    <a:pt x="98" y="49"/>
                  </a:lnTo>
                  <a:lnTo>
                    <a:pt x="77" y="112"/>
                  </a:lnTo>
                  <a:lnTo>
                    <a:pt x="42" y="154"/>
                  </a:lnTo>
                  <a:lnTo>
                    <a:pt x="21" y="168"/>
                  </a:lnTo>
                  <a:lnTo>
                    <a:pt x="0" y="175"/>
                  </a:lnTo>
                  <a:lnTo>
                    <a:pt x="21" y="168"/>
                  </a:lnTo>
                  <a:lnTo>
                    <a:pt x="42" y="154"/>
                  </a:lnTo>
                  <a:lnTo>
                    <a:pt x="77" y="112"/>
                  </a:lnTo>
                  <a:lnTo>
                    <a:pt x="98" y="49"/>
                  </a:lnTo>
                  <a:lnTo>
                    <a:pt x="105" y="0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0" name="Freeform 32"/>
            <p:cNvSpPr>
              <a:spLocks noEditPoints="1"/>
            </p:cNvSpPr>
            <p:nvPr/>
          </p:nvSpPr>
          <p:spPr bwMode="auto">
            <a:xfrm>
              <a:off x="2883" y="2256"/>
              <a:ext cx="1" cy="698"/>
            </a:xfrm>
            <a:custGeom>
              <a:avLst/>
              <a:gdLst>
                <a:gd name="T0" fmla="*/ 0 w 1"/>
                <a:gd name="T1" fmla="*/ 0 h 698"/>
                <a:gd name="T2" fmla="*/ 0 w 1"/>
                <a:gd name="T3" fmla="*/ 0 h 698"/>
                <a:gd name="T4" fmla="*/ 0 w 1"/>
                <a:gd name="T5" fmla="*/ 0 h 698"/>
                <a:gd name="T6" fmla="*/ 0 w 1"/>
                <a:gd name="T7" fmla="*/ 698 h 698"/>
                <a:gd name="T8" fmla="*/ 0 w 1"/>
                <a:gd name="T9" fmla="*/ 698 h 698"/>
                <a:gd name="T10" fmla="*/ 0 w 1"/>
                <a:gd name="T11" fmla="*/ 698 h 6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98"/>
                <a:gd name="T20" fmla="*/ 1 w 1"/>
                <a:gd name="T21" fmla="*/ 698 h 6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98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698"/>
                  </a:moveTo>
                  <a:lnTo>
                    <a:pt x="0" y="69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1" name="Freeform 33"/>
            <p:cNvSpPr>
              <a:spLocks/>
            </p:cNvSpPr>
            <p:nvPr/>
          </p:nvSpPr>
          <p:spPr bwMode="auto">
            <a:xfrm>
              <a:off x="618" y="2500"/>
              <a:ext cx="175" cy="209"/>
            </a:xfrm>
            <a:custGeom>
              <a:avLst/>
              <a:gdLst>
                <a:gd name="T0" fmla="*/ 175 w 175"/>
                <a:gd name="T1" fmla="*/ 0 h 209"/>
                <a:gd name="T2" fmla="*/ 119 w 175"/>
                <a:gd name="T3" fmla="*/ 0 h 209"/>
                <a:gd name="T4" fmla="*/ 119 w 175"/>
                <a:gd name="T5" fmla="*/ 7 h 209"/>
                <a:gd name="T6" fmla="*/ 133 w 175"/>
                <a:gd name="T7" fmla="*/ 14 h 209"/>
                <a:gd name="T8" fmla="*/ 140 w 175"/>
                <a:gd name="T9" fmla="*/ 21 h 209"/>
                <a:gd name="T10" fmla="*/ 140 w 175"/>
                <a:gd name="T11" fmla="*/ 42 h 209"/>
                <a:gd name="T12" fmla="*/ 105 w 175"/>
                <a:gd name="T13" fmla="*/ 147 h 209"/>
                <a:gd name="T14" fmla="*/ 70 w 175"/>
                <a:gd name="T15" fmla="*/ 49 h 209"/>
                <a:gd name="T16" fmla="*/ 70 w 175"/>
                <a:gd name="T17" fmla="*/ 35 h 209"/>
                <a:gd name="T18" fmla="*/ 63 w 175"/>
                <a:gd name="T19" fmla="*/ 21 h 209"/>
                <a:gd name="T20" fmla="*/ 70 w 175"/>
                <a:gd name="T21" fmla="*/ 14 h 209"/>
                <a:gd name="T22" fmla="*/ 84 w 175"/>
                <a:gd name="T23" fmla="*/ 7 h 209"/>
                <a:gd name="T24" fmla="*/ 84 w 175"/>
                <a:gd name="T25" fmla="*/ 0 h 209"/>
                <a:gd name="T26" fmla="*/ 0 w 175"/>
                <a:gd name="T27" fmla="*/ 0 h 209"/>
                <a:gd name="T28" fmla="*/ 0 w 175"/>
                <a:gd name="T29" fmla="*/ 7 h 209"/>
                <a:gd name="T30" fmla="*/ 14 w 175"/>
                <a:gd name="T31" fmla="*/ 14 h 209"/>
                <a:gd name="T32" fmla="*/ 21 w 175"/>
                <a:gd name="T33" fmla="*/ 28 h 209"/>
                <a:gd name="T34" fmla="*/ 84 w 175"/>
                <a:gd name="T35" fmla="*/ 209 h 209"/>
                <a:gd name="T36" fmla="*/ 91 w 175"/>
                <a:gd name="T37" fmla="*/ 209 h 209"/>
                <a:gd name="T38" fmla="*/ 154 w 175"/>
                <a:gd name="T39" fmla="*/ 35 h 209"/>
                <a:gd name="T40" fmla="*/ 161 w 175"/>
                <a:gd name="T41" fmla="*/ 21 h 209"/>
                <a:gd name="T42" fmla="*/ 175 w 175"/>
                <a:gd name="T43" fmla="*/ 7 h 209"/>
                <a:gd name="T44" fmla="*/ 175 w 175"/>
                <a:gd name="T45" fmla="*/ 0 h 2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209"/>
                <a:gd name="T71" fmla="*/ 175 w 175"/>
                <a:gd name="T72" fmla="*/ 209 h 20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209">
                  <a:moveTo>
                    <a:pt x="175" y="0"/>
                  </a:moveTo>
                  <a:lnTo>
                    <a:pt x="119" y="0"/>
                  </a:lnTo>
                  <a:lnTo>
                    <a:pt x="119" y="7"/>
                  </a:lnTo>
                  <a:lnTo>
                    <a:pt x="133" y="14"/>
                  </a:lnTo>
                  <a:lnTo>
                    <a:pt x="140" y="21"/>
                  </a:lnTo>
                  <a:lnTo>
                    <a:pt x="140" y="42"/>
                  </a:lnTo>
                  <a:lnTo>
                    <a:pt x="105" y="147"/>
                  </a:lnTo>
                  <a:lnTo>
                    <a:pt x="70" y="49"/>
                  </a:lnTo>
                  <a:lnTo>
                    <a:pt x="70" y="35"/>
                  </a:lnTo>
                  <a:lnTo>
                    <a:pt x="63" y="21"/>
                  </a:lnTo>
                  <a:lnTo>
                    <a:pt x="70" y="14"/>
                  </a:lnTo>
                  <a:lnTo>
                    <a:pt x="84" y="7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4" y="14"/>
                  </a:lnTo>
                  <a:lnTo>
                    <a:pt x="21" y="28"/>
                  </a:lnTo>
                  <a:lnTo>
                    <a:pt x="84" y="209"/>
                  </a:lnTo>
                  <a:lnTo>
                    <a:pt x="91" y="209"/>
                  </a:lnTo>
                  <a:lnTo>
                    <a:pt x="154" y="35"/>
                  </a:lnTo>
                  <a:lnTo>
                    <a:pt x="161" y="21"/>
                  </a:lnTo>
                  <a:lnTo>
                    <a:pt x="175" y="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2" name="Freeform 34"/>
            <p:cNvSpPr>
              <a:spLocks/>
            </p:cNvSpPr>
            <p:nvPr/>
          </p:nvSpPr>
          <p:spPr bwMode="auto">
            <a:xfrm>
              <a:off x="800" y="2626"/>
              <a:ext cx="56" cy="153"/>
            </a:xfrm>
            <a:custGeom>
              <a:avLst/>
              <a:gdLst>
                <a:gd name="T0" fmla="*/ 0 w 56"/>
                <a:gd name="T1" fmla="*/ 153 h 153"/>
                <a:gd name="T2" fmla="*/ 56 w 56"/>
                <a:gd name="T3" fmla="*/ 153 h 153"/>
                <a:gd name="T4" fmla="*/ 56 w 56"/>
                <a:gd name="T5" fmla="*/ 153 h 153"/>
                <a:gd name="T6" fmla="*/ 42 w 56"/>
                <a:gd name="T7" fmla="*/ 153 h 153"/>
                <a:gd name="T8" fmla="*/ 35 w 56"/>
                <a:gd name="T9" fmla="*/ 139 h 153"/>
                <a:gd name="T10" fmla="*/ 35 w 56"/>
                <a:gd name="T11" fmla="*/ 7 h 153"/>
                <a:gd name="T12" fmla="*/ 35 w 56"/>
                <a:gd name="T13" fmla="*/ 0 h 153"/>
                <a:gd name="T14" fmla="*/ 0 w 56"/>
                <a:gd name="T15" fmla="*/ 21 h 153"/>
                <a:gd name="T16" fmla="*/ 0 w 56"/>
                <a:gd name="T17" fmla="*/ 27 h 153"/>
                <a:gd name="T18" fmla="*/ 14 w 56"/>
                <a:gd name="T19" fmla="*/ 21 h 153"/>
                <a:gd name="T20" fmla="*/ 14 w 56"/>
                <a:gd name="T21" fmla="*/ 21 h 153"/>
                <a:gd name="T22" fmla="*/ 21 w 56"/>
                <a:gd name="T23" fmla="*/ 27 h 153"/>
                <a:gd name="T24" fmla="*/ 21 w 56"/>
                <a:gd name="T25" fmla="*/ 34 h 153"/>
                <a:gd name="T26" fmla="*/ 21 w 56"/>
                <a:gd name="T27" fmla="*/ 132 h 153"/>
                <a:gd name="T28" fmla="*/ 21 w 56"/>
                <a:gd name="T29" fmla="*/ 146 h 153"/>
                <a:gd name="T30" fmla="*/ 14 w 56"/>
                <a:gd name="T31" fmla="*/ 153 h 153"/>
                <a:gd name="T32" fmla="*/ 0 w 56"/>
                <a:gd name="T33" fmla="*/ 153 h 153"/>
                <a:gd name="T34" fmla="*/ 0 w 56"/>
                <a:gd name="T35" fmla="*/ 153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"/>
                <a:gd name="T55" fmla="*/ 0 h 153"/>
                <a:gd name="T56" fmla="*/ 56 w 56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" h="153">
                  <a:moveTo>
                    <a:pt x="0" y="153"/>
                  </a:moveTo>
                  <a:lnTo>
                    <a:pt x="56" y="153"/>
                  </a:lnTo>
                  <a:lnTo>
                    <a:pt x="42" y="153"/>
                  </a:lnTo>
                  <a:lnTo>
                    <a:pt x="35" y="139"/>
                  </a:lnTo>
                  <a:lnTo>
                    <a:pt x="35" y="7"/>
                  </a:lnTo>
                  <a:lnTo>
                    <a:pt x="35" y="0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4" y="21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1" y="132"/>
                  </a:lnTo>
                  <a:lnTo>
                    <a:pt x="21" y="146"/>
                  </a:lnTo>
                  <a:lnTo>
                    <a:pt x="14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3" name="Freeform 35"/>
            <p:cNvSpPr>
              <a:spLocks/>
            </p:cNvSpPr>
            <p:nvPr/>
          </p:nvSpPr>
          <p:spPr bwMode="auto">
            <a:xfrm>
              <a:off x="4952" y="2046"/>
              <a:ext cx="126" cy="154"/>
            </a:xfrm>
            <a:custGeom>
              <a:avLst/>
              <a:gdLst>
                <a:gd name="T0" fmla="*/ 56 w 126"/>
                <a:gd name="T1" fmla="*/ 70 h 154"/>
                <a:gd name="T2" fmla="*/ 0 w 126"/>
                <a:gd name="T3" fmla="*/ 70 h 154"/>
                <a:gd name="T4" fmla="*/ 0 w 126"/>
                <a:gd name="T5" fmla="*/ 91 h 154"/>
                <a:gd name="T6" fmla="*/ 56 w 126"/>
                <a:gd name="T7" fmla="*/ 91 h 154"/>
                <a:gd name="T8" fmla="*/ 56 w 126"/>
                <a:gd name="T9" fmla="*/ 154 h 154"/>
                <a:gd name="T10" fmla="*/ 70 w 126"/>
                <a:gd name="T11" fmla="*/ 154 h 154"/>
                <a:gd name="T12" fmla="*/ 70 w 126"/>
                <a:gd name="T13" fmla="*/ 91 h 154"/>
                <a:gd name="T14" fmla="*/ 126 w 126"/>
                <a:gd name="T15" fmla="*/ 91 h 154"/>
                <a:gd name="T16" fmla="*/ 126 w 126"/>
                <a:gd name="T17" fmla="*/ 70 h 154"/>
                <a:gd name="T18" fmla="*/ 70 w 126"/>
                <a:gd name="T19" fmla="*/ 70 h 154"/>
                <a:gd name="T20" fmla="*/ 70 w 126"/>
                <a:gd name="T21" fmla="*/ 0 h 154"/>
                <a:gd name="T22" fmla="*/ 56 w 126"/>
                <a:gd name="T23" fmla="*/ 0 h 154"/>
                <a:gd name="T24" fmla="*/ 56 w 126"/>
                <a:gd name="T25" fmla="*/ 70 h 1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154"/>
                <a:gd name="T41" fmla="*/ 126 w 126"/>
                <a:gd name="T42" fmla="*/ 154 h 1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154">
                  <a:moveTo>
                    <a:pt x="56" y="70"/>
                  </a:moveTo>
                  <a:lnTo>
                    <a:pt x="0" y="70"/>
                  </a:lnTo>
                  <a:lnTo>
                    <a:pt x="0" y="91"/>
                  </a:lnTo>
                  <a:lnTo>
                    <a:pt x="56" y="91"/>
                  </a:lnTo>
                  <a:lnTo>
                    <a:pt x="56" y="154"/>
                  </a:lnTo>
                  <a:lnTo>
                    <a:pt x="70" y="154"/>
                  </a:lnTo>
                  <a:lnTo>
                    <a:pt x="70" y="91"/>
                  </a:lnTo>
                  <a:lnTo>
                    <a:pt x="126" y="91"/>
                  </a:lnTo>
                  <a:lnTo>
                    <a:pt x="126" y="70"/>
                  </a:lnTo>
                  <a:lnTo>
                    <a:pt x="70" y="7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56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4" name="Rectangle 36"/>
            <p:cNvSpPr>
              <a:spLocks noChangeArrowheads="1"/>
            </p:cNvSpPr>
            <p:nvPr/>
          </p:nvSpPr>
          <p:spPr bwMode="auto">
            <a:xfrm>
              <a:off x="4945" y="3093"/>
              <a:ext cx="133" cy="1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5" name="Freeform 37"/>
            <p:cNvSpPr>
              <a:spLocks/>
            </p:cNvSpPr>
            <p:nvPr/>
          </p:nvSpPr>
          <p:spPr bwMode="auto">
            <a:xfrm>
              <a:off x="4882" y="2500"/>
              <a:ext cx="175" cy="209"/>
            </a:xfrm>
            <a:custGeom>
              <a:avLst/>
              <a:gdLst>
                <a:gd name="T0" fmla="*/ 175 w 175"/>
                <a:gd name="T1" fmla="*/ 0 h 209"/>
                <a:gd name="T2" fmla="*/ 126 w 175"/>
                <a:gd name="T3" fmla="*/ 0 h 209"/>
                <a:gd name="T4" fmla="*/ 126 w 175"/>
                <a:gd name="T5" fmla="*/ 7 h 209"/>
                <a:gd name="T6" fmla="*/ 140 w 175"/>
                <a:gd name="T7" fmla="*/ 14 h 209"/>
                <a:gd name="T8" fmla="*/ 147 w 175"/>
                <a:gd name="T9" fmla="*/ 21 h 209"/>
                <a:gd name="T10" fmla="*/ 147 w 175"/>
                <a:gd name="T11" fmla="*/ 35 h 209"/>
                <a:gd name="T12" fmla="*/ 140 w 175"/>
                <a:gd name="T13" fmla="*/ 42 h 209"/>
                <a:gd name="T14" fmla="*/ 105 w 175"/>
                <a:gd name="T15" fmla="*/ 147 h 209"/>
                <a:gd name="T16" fmla="*/ 77 w 175"/>
                <a:gd name="T17" fmla="*/ 49 h 209"/>
                <a:gd name="T18" fmla="*/ 70 w 175"/>
                <a:gd name="T19" fmla="*/ 35 h 209"/>
                <a:gd name="T20" fmla="*/ 70 w 175"/>
                <a:gd name="T21" fmla="*/ 21 h 209"/>
                <a:gd name="T22" fmla="*/ 70 w 175"/>
                <a:gd name="T23" fmla="*/ 14 h 209"/>
                <a:gd name="T24" fmla="*/ 77 w 175"/>
                <a:gd name="T25" fmla="*/ 14 h 209"/>
                <a:gd name="T26" fmla="*/ 91 w 175"/>
                <a:gd name="T27" fmla="*/ 7 h 209"/>
                <a:gd name="T28" fmla="*/ 91 w 175"/>
                <a:gd name="T29" fmla="*/ 0 h 209"/>
                <a:gd name="T30" fmla="*/ 0 w 175"/>
                <a:gd name="T31" fmla="*/ 0 h 209"/>
                <a:gd name="T32" fmla="*/ 0 w 175"/>
                <a:gd name="T33" fmla="*/ 7 h 209"/>
                <a:gd name="T34" fmla="*/ 14 w 175"/>
                <a:gd name="T35" fmla="*/ 14 h 209"/>
                <a:gd name="T36" fmla="*/ 21 w 175"/>
                <a:gd name="T37" fmla="*/ 28 h 209"/>
                <a:gd name="T38" fmla="*/ 91 w 175"/>
                <a:gd name="T39" fmla="*/ 209 h 209"/>
                <a:gd name="T40" fmla="*/ 98 w 175"/>
                <a:gd name="T41" fmla="*/ 209 h 209"/>
                <a:gd name="T42" fmla="*/ 154 w 175"/>
                <a:gd name="T43" fmla="*/ 35 h 209"/>
                <a:gd name="T44" fmla="*/ 161 w 175"/>
                <a:gd name="T45" fmla="*/ 21 h 209"/>
                <a:gd name="T46" fmla="*/ 175 w 175"/>
                <a:gd name="T47" fmla="*/ 7 h 209"/>
                <a:gd name="T48" fmla="*/ 175 w 175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5"/>
                <a:gd name="T76" fmla="*/ 0 h 209"/>
                <a:gd name="T77" fmla="*/ 175 w 175"/>
                <a:gd name="T78" fmla="*/ 209 h 2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5" h="209">
                  <a:moveTo>
                    <a:pt x="175" y="0"/>
                  </a:moveTo>
                  <a:lnTo>
                    <a:pt x="126" y="0"/>
                  </a:lnTo>
                  <a:lnTo>
                    <a:pt x="126" y="7"/>
                  </a:lnTo>
                  <a:lnTo>
                    <a:pt x="140" y="14"/>
                  </a:lnTo>
                  <a:lnTo>
                    <a:pt x="147" y="21"/>
                  </a:lnTo>
                  <a:lnTo>
                    <a:pt x="147" y="35"/>
                  </a:lnTo>
                  <a:lnTo>
                    <a:pt x="140" y="42"/>
                  </a:lnTo>
                  <a:lnTo>
                    <a:pt x="105" y="147"/>
                  </a:lnTo>
                  <a:lnTo>
                    <a:pt x="77" y="49"/>
                  </a:lnTo>
                  <a:lnTo>
                    <a:pt x="70" y="35"/>
                  </a:lnTo>
                  <a:lnTo>
                    <a:pt x="70" y="21"/>
                  </a:lnTo>
                  <a:lnTo>
                    <a:pt x="70" y="14"/>
                  </a:lnTo>
                  <a:lnTo>
                    <a:pt x="77" y="14"/>
                  </a:lnTo>
                  <a:lnTo>
                    <a:pt x="91" y="7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4" y="14"/>
                  </a:lnTo>
                  <a:lnTo>
                    <a:pt x="21" y="28"/>
                  </a:lnTo>
                  <a:lnTo>
                    <a:pt x="91" y="209"/>
                  </a:lnTo>
                  <a:lnTo>
                    <a:pt x="98" y="209"/>
                  </a:lnTo>
                  <a:lnTo>
                    <a:pt x="154" y="35"/>
                  </a:lnTo>
                  <a:lnTo>
                    <a:pt x="161" y="21"/>
                  </a:lnTo>
                  <a:lnTo>
                    <a:pt x="175" y="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6" name="Freeform 38"/>
            <p:cNvSpPr>
              <a:spLocks/>
            </p:cNvSpPr>
            <p:nvPr/>
          </p:nvSpPr>
          <p:spPr bwMode="auto">
            <a:xfrm>
              <a:off x="5050" y="2626"/>
              <a:ext cx="84" cy="153"/>
            </a:xfrm>
            <a:custGeom>
              <a:avLst/>
              <a:gdLst>
                <a:gd name="T0" fmla="*/ 84 w 84"/>
                <a:gd name="T1" fmla="*/ 125 h 153"/>
                <a:gd name="T2" fmla="*/ 84 w 84"/>
                <a:gd name="T3" fmla="*/ 125 h 153"/>
                <a:gd name="T4" fmla="*/ 77 w 84"/>
                <a:gd name="T5" fmla="*/ 139 h 153"/>
                <a:gd name="T6" fmla="*/ 63 w 84"/>
                <a:gd name="T7" fmla="*/ 139 h 153"/>
                <a:gd name="T8" fmla="*/ 21 w 84"/>
                <a:gd name="T9" fmla="*/ 139 h 153"/>
                <a:gd name="T10" fmla="*/ 49 w 84"/>
                <a:gd name="T11" fmla="*/ 97 h 153"/>
                <a:gd name="T12" fmla="*/ 70 w 84"/>
                <a:gd name="T13" fmla="*/ 76 h 153"/>
                <a:gd name="T14" fmla="*/ 77 w 84"/>
                <a:gd name="T15" fmla="*/ 41 h 153"/>
                <a:gd name="T16" fmla="*/ 70 w 84"/>
                <a:gd name="T17" fmla="*/ 14 h 153"/>
                <a:gd name="T18" fmla="*/ 56 w 84"/>
                <a:gd name="T19" fmla="*/ 7 h 153"/>
                <a:gd name="T20" fmla="*/ 42 w 84"/>
                <a:gd name="T21" fmla="*/ 0 h 153"/>
                <a:gd name="T22" fmla="*/ 21 w 84"/>
                <a:gd name="T23" fmla="*/ 14 h 153"/>
                <a:gd name="T24" fmla="*/ 7 w 84"/>
                <a:gd name="T25" fmla="*/ 27 h 153"/>
                <a:gd name="T26" fmla="*/ 0 w 84"/>
                <a:gd name="T27" fmla="*/ 48 h 153"/>
                <a:gd name="T28" fmla="*/ 7 w 84"/>
                <a:gd name="T29" fmla="*/ 48 h 153"/>
                <a:gd name="T30" fmla="*/ 14 w 84"/>
                <a:gd name="T31" fmla="*/ 27 h 153"/>
                <a:gd name="T32" fmla="*/ 35 w 84"/>
                <a:gd name="T33" fmla="*/ 21 h 153"/>
                <a:gd name="T34" fmla="*/ 49 w 84"/>
                <a:gd name="T35" fmla="*/ 27 h 153"/>
                <a:gd name="T36" fmla="*/ 56 w 84"/>
                <a:gd name="T37" fmla="*/ 34 h 153"/>
                <a:gd name="T38" fmla="*/ 63 w 84"/>
                <a:gd name="T39" fmla="*/ 55 h 153"/>
                <a:gd name="T40" fmla="*/ 56 w 84"/>
                <a:gd name="T41" fmla="*/ 83 h 153"/>
                <a:gd name="T42" fmla="*/ 35 w 84"/>
                <a:gd name="T43" fmla="*/ 111 h 153"/>
                <a:gd name="T44" fmla="*/ 0 w 84"/>
                <a:gd name="T45" fmla="*/ 153 h 153"/>
                <a:gd name="T46" fmla="*/ 0 w 84"/>
                <a:gd name="T47" fmla="*/ 153 h 153"/>
                <a:gd name="T48" fmla="*/ 77 w 84"/>
                <a:gd name="T49" fmla="*/ 153 h 153"/>
                <a:gd name="T50" fmla="*/ 84 w 84"/>
                <a:gd name="T51" fmla="*/ 125 h 1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4"/>
                <a:gd name="T79" fmla="*/ 0 h 153"/>
                <a:gd name="T80" fmla="*/ 84 w 84"/>
                <a:gd name="T81" fmla="*/ 153 h 1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4" h="153">
                  <a:moveTo>
                    <a:pt x="84" y="125"/>
                  </a:moveTo>
                  <a:lnTo>
                    <a:pt x="84" y="125"/>
                  </a:lnTo>
                  <a:lnTo>
                    <a:pt x="77" y="139"/>
                  </a:lnTo>
                  <a:lnTo>
                    <a:pt x="63" y="139"/>
                  </a:lnTo>
                  <a:lnTo>
                    <a:pt x="21" y="139"/>
                  </a:lnTo>
                  <a:lnTo>
                    <a:pt x="49" y="97"/>
                  </a:lnTo>
                  <a:lnTo>
                    <a:pt x="70" y="76"/>
                  </a:lnTo>
                  <a:lnTo>
                    <a:pt x="77" y="41"/>
                  </a:lnTo>
                  <a:lnTo>
                    <a:pt x="70" y="14"/>
                  </a:lnTo>
                  <a:lnTo>
                    <a:pt x="56" y="7"/>
                  </a:lnTo>
                  <a:lnTo>
                    <a:pt x="42" y="0"/>
                  </a:lnTo>
                  <a:lnTo>
                    <a:pt x="21" y="14"/>
                  </a:lnTo>
                  <a:lnTo>
                    <a:pt x="7" y="27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14" y="27"/>
                  </a:lnTo>
                  <a:lnTo>
                    <a:pt x="35" y="21"/>
                  </a:lnTo>
                  <a:lnTo>
                    <a:pt x="49" y="27"/>
                  </a:lnTo>
                  <a:lnTo>
                    <a:pt x="56" y="34"/>
                  </a:lnTo>
                  <a:lnTo>
                    <a:pt x="63" y="55"/>
                  </a:lnTo>
                  <a:lnTo>
                    <a:pt x="56" y="83"/>
                  </a:lnTo>
                  <a:lnTo>
                    <a:pt x="35" y="111"/>
                  </a:lnTo>
                  <a:lnTo>
                    <a:pt x="0" y="153"/>
                  </a:lnTo>
                  <a:lnTo>
                    <a:pt x="77" y="153"/>
                  </a:lnTo>
                  <a:lnTo>
                    <a:pt x="84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7" name="Freeform 39"/>
            <p:cNvSpPr>
              <a:spLocks/>
            </p:cNvSpPr>
            <p:nvPr/>
          </p:nvSpPr>
          <p:spPr bwMode="auto">
            <a:xfrm>
              <a:off x="4330" y="1642"/>
              <a:ext cx="399" cy="1"/>
            </a:xfrm>
            <a:custGeom>
              <a:avLst/>
              <a:gdLst>
                <a:gd name="T0" fmla="*/ 399 w 399"/>
                <a:gd name="T1" fmla="*/ 0 h 1"/>
                <a:gd name="T2" fmla="*/ 0 w 399"/>
                <a:gd name="T3" fmla="*/ 0 h 1"/>
                <a:gd name="T4" fmla="*/ 399 w 399"/>
                <a:gd name="T5" fmla="*/ 0 h 1"/>
                <a:gd name="T6" fmla="*/ 399 w 39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"/>
                <a:gd name="T14" fmla="*/ 399 w 399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">
                  <a:moveTo>
                    <a:pt x="399" y="0"/>
                  </a:moveTo>
                  <a:lnTo>
                    <a:pt x="0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8" name="Freeform 40"/>
            <p:cNvSpPr>
              <a:spLocks/>
            </p:cNvSpPr>
            <p:nvPr/>
          </p:nvSpPr>
          <p:spPr bwMode="auto">
            <a:xfrm>
              <a:off x="4176" y="1579"/>
              <a:ext cx="196" cy="118"/>
            </a:xfrm>
            <a:custGeom>
              <a:avLst/>
              <a:gdLst>
                <a:gd name="T0" fmla="*/ 196 w 196"/>
                <a:gd name="T1" fmla="*/ 118 h 118"/>
                <a:gd name="T2" fmla="*/ 0 w 196"/>
                <a:gd name="T3" fmla="*/ 56 h 118"/>
                <a:gd name="T4" fmla="*/ 196 w 196"/>
                <a:gd name="T5" fmla="*/ 0 h 118"/>
                <a:gd name="T6" fmla="*/ 196 w 196"/>
                <a:gd name="T7" fmla="*/ 118 h 118"/>
                <a:gd name="T8" fmla="*/ 196 w 196"/>
                <a:gd name="T9" fmla="*/ 118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18"/>
                <a:gd name="T17" fmla="*/ 196 w 196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18">
                  <a:moveTo>
                    <a:pt x="196" y="118"/>
                  </a:moveTo>
                  <a:lnTo>
                    <a:pt x="0" y="56"/>
                  </a:lnTo>
                  <a:lnTo>
                    <a:pt x="196" y="0"/>
                  </a:lnTo>
                  <a:lnTo>
                    <a:pt x="196" y="11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9" name="Freeform 41"/>
            <p:cNvSpPr>
              <a:spLocks/>
            </p:cNvSpPr>
            <p:nvPr/>
          </p:nvSpPr>
          <p:spPr bwMode="auto">
            <a:xfrm>
              <a:off x="4421" y="1272"/>
              <a:ext cx="91" cy="202"/>
            </a:xfrm>
            <a:custGeom>
              <a:avLst/>
              <a:gdLst>
                <a:gd name="T0" fmla="*/ 91 w 91"/>
                <a:gd name="T1" fmla="*/ 195 h 202"/>
                <a:gd name="T2" fmla="*/ 70 w 91"/>
                <a:gd name="T3" fmla="*/ 195 h 202"/>
                <a:gd name="T4" fmla="*/ 63 w 91"/>
                <a:gd name="T5" fmla="*/ 188 h 202"/>
                <a:gd name="T6" fmla="*/ 63 w 91"/>
                <a:gd name="T7" fmla="*/ 174 h 202"/>
                <a:gd name="T8" fmla="*/ 63 w 91"/>
                <a:gd name="T9" fmla="*/ 28 h 202"/>
                <a:gd name="T10" fmla="*/ 63 w 91"/>
                <a:gd name="T11" fmla="*/ 14 h 202"/>
                <a:gd name="T12" fmla="*/ 70 w 91"/>
                <a:gd name="T13" fmla="*/ 7 h 202"/>
                <a:gd name="T14" fmla="*/ 91 w 91"/>
                <a:gd name="T15" fmla="*/ 7 h 202"/>
                <a:gd name="T16" fmla="*/ 91 w 91"/>
                <a:gd name="T17" fmla="*/ 0 h 202"/>
                <a:gd name="T18" fmla="*/ 0 w 91"/>
                <a:gd name="T19" fmla="*/ 0 h 202"/>
                <a:gd name="T20" fmla="*/ 0 w 91"/>
                <a:gd name="T21" fmla="*/ 7 h 202"/>
                <a:gd name="T22" fmla="*/ 14 w 91"/>
                <a:gd name="T23" fmla="*/ 7 h 202"/>
                <a:gd name="T24" fmla="*/ 21 w 91"/>
                <a:gd name="T25" fmla="*/ 14 h 202"/>
                <a:gd name="T26" fmla="*/ 21 w 91"/>
                <a:gd name="T27" fmla="*/ 28 h 202"/>
                <a:gd name="T28" fmla="*/ 21 w 91"/>
                <a:gd name="T29" fmla="*/ 174 h 202"/>
                <a:gd name="T30" fmla="*/ 21 w 91"/>
                <a:gd name="T31" fmla="*/ 188 h 202"/>
                <a:gd name="T32" fmla="*/ 14 w 91"/>
                <a:gd name="T33" fmla="*/ 195 h 202"/>
                <a:gd name="T34" fmla="*/ 0 w 91"/>
                <a:gd name="T35" fmla="*/ 195 h 202"/>
                <a:gd name="T36" fmla="*/ 0 w 91"/>
                <a:gd name="T37" fmla="*/ 202 h 202"/>
                <a:gd name="T38" fmla="*/ 91 w 91"/>
                <a:gd name="T39" fmla="*/ 202 h 202"/>
                <a:gd name="T40" fmla="*/ 91 w 91"/>
                <a:gd name="T41" fmla="*/ 195 h 2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202"/>
                <a:gd name="T65" fmla="*/ 91 w 91"/>
                <a:gd name="T66" fmla="*/ 202 h 2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202">
                  <a:moveTo>
                    <a:pt x="91" y="195"/>
                  </a:moveTo>
                  <a:lnTo>
                    <a:pt x="70" y="195"/>
                  </a:lnTo>
                  <a:lnTo>
                    <a:pt x="63" y="188"/>
                  </a:lnTo>
                  <a:lnTo>
                    <a:pt x="63" y="174"/>
                  </a:lnTo>
                  <a:lnTo>
                    <a:pt x="63" y="28"/>
                  </a:lnTo>
                  <a:lnTo>
                    <a:pt x="63" y="14"/>
                  </a:lnTo>
                  <a:lnTo>
                    <a:pt x="70" y="7"/>
                  </a:lnTo>
                  <a:lnTo>
                    <a:pt x="91" y="7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1" y="28"/>
                  </a:lnTo>
                  <a:lnTo>
                    <a:pt x="21" y="174"/>
                  </a:lnTo>
                  <a:lnTo>
                    <a:pt x="21" y="188"/>
                  </a:lnTo>
                  <a:lnTo>
                    <a:pt x="14" y="195"/>
                  </a:lnTo>
                  <a:lnTo>
                    <a:pt x="0" y="195"/>
                  </a:lnTo>
                  <a:lnTo>
                    <a:pt x="0" y="202"/>
                  </a:lnTo>
                  <a:lnTo>
                    <a:pt x="91" y="202"/>
                  </a:lnTo>
                  <a:lnTo>
                    <a:pt x="91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0" name="Freeform 42"/>
            <p:cNvSpPr>
              <a:spLocks/>
            </p:cNvSpPr>
            <p:nvPr/>
          </p:nvSpPr>
          <p:spPr bwMode="auto">
            <a:xfrm>
              <a:off x="4519" y="1397"/>
              <a:ext cx="84" cy="154"/>
            </a:xfrm>
            <a:custGeom>
              <a:avLst/>
              <a:gdLst>
                <a:gd name="T0" fmla="*/ 84 w 84"/>
                <a:gd name="T1" fmla="*/ 119 h 154"/>
                <a:gd name="T2" fmla="*/ 84 w 84"/>
                <a:gd name="T3" fmla="*/ 119 h 154"/>
                <a:gd name="T4" fmla="*/ 77 w 84"/>
                <a:gd name="T5" fmla="*/ 133 h 154"/>
                <a:gd name="T6" fmla="*/ 63 w 84"/>
                <a:gd name="T7" fmla="*/ 133 h 154"/>
                <a:gd name="T8" fmla="*/ 21 w 84"/>
                <a:gd name="T9" fmla="*/ 133 h 154"/>
                <a:gd name="T10" fmla="*/ 49 w 84"/>
                <a:gd name="T11" fmla="*/ 98 h 154"/>
                <a:gd name="T12" fmla="*/ 70 w 84"/>
                <a:gd name="T13" fmla="*/ 70 h 154"/>
                <a:gd name="T14" fmla="*/ 77 w 84"/>
                <a:gd name="T15" fmla="*/ 42 h 154"/>
                <a:gd name="T16" fmla="*/ 77 w 84"/>
                <a:gd name="T17" fmla="*/ 21 h 154"/>
                <a:gd name="T18" fmla="*/ 63 w 84"/>
                <a:gd name="T19" fmla="*/ 14 h 154"/>
                <a:gd name="T20" fmla="*/ 42 w 84"/>
                <a:gd name="T21" fmla="*/ 0 h 154"/>
                <a:gd name="T22" fmla="*/ 14 w 84"/>
                <a:gd name="T23" fmla="*/ 7 h 154"/>
                <a:gd name="T24" fmla="*/ 7 w 84"/>
                <a:gd name="T25" fmla="*/ 21 h 154"/>
                <a:gd name="T26" fmla="*/ 0 w 84"/>
                <a:gd name="T27" fmla="*/ 42 h 154"/>
                <a:gd name="T28" fmla="*/ 7 w 84"/>
                <a:gd name="T29" fmla="*/ 49 h 154"/>
                <a:gd name="T30" fmla="*/ 14 w 84"/>
                <a:gd name="T31" fmla="*/ 28 h 154"/>
                <a:gd name="T32" fmla="*/ 21 w 84"/>
                <a:gd name="T33" fmla="*/ 21 h 154"/>
                <a:gd name="T34" fmla="*/ 35 w 84"/>
                <a:gd name="T35" fmla="*/ 14 h 154"/>
                <a:gd name="T36" fmla="*/ 49 w 84"/>
                <a:gd name="T37" fmla="*/ 21 h 154"/>
                <a:gd name="T38" fmla="*/ 56 w 84"/>
                <a:gd name="T39" fmla="*/ 28 h 154"/>
                <a:gd name="T40" fmla="*/ 56 w 84"/>
                <a:gd name="T41" fmla="*/ 49 h 154"/>
                <a:gd name="T42" fmla="*/ 49 w 84"/>
                <a:gd name="T43" fmla="*/ 77 h 154"/>
                <a:gd name="T44" fmla="*/ 35 w 84"/>
                <a:gd name="T45" fmla="*/ 105 h 154"/>
                <a:gd name="T46" fmla="*/ 0 w 84"/>
                <a:gd name="T47" fmla="*/ 147 h 154"/>
                <a:gd name="T48" fmla="*/ 0 w 84"/>
                <a:gd name="T49" fmla="*/ 154 h 154"/>
                <a:gd name="T50" fmla="*/ 77 w 84"/>
                <a:gd name="T51" fmla="*/ 154 h 154"/>
                <a:gd name="T52" fmla="*/ 84 w 84"/>
                <a:gd name="T53" fmla="*/ 119 h 1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"/>
                <a:gd name="T82" fmla="*/ 0 h 154"/>
                <a:gd name="T83" fmla="*/ 84 w 84"/>
                <a:gd name="T84" fmla="*/ 154 h 15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" h="154">
                  <a:moveTo>
                    <a:pt x="84" y="119"/>
                  </a:moveTo>
                  <a:lnTo>
                    <a:pt x="84" y="119"/>
                  </a:lnTo>
                  <a:lnTo>
                    <a:pt x="77" y="133"/>
                  </a:lnTo>
                  <a:lnTo>
                    <a:pt x="63" y="133"/>
                  </a:lnTo>
                  <a:lnTo>
                    <a:pt x="21" y="133"/>
                  </a:lnTo>
                  <a:lnTo>
                    <a:pt x="49" y="98"/>
                  </a:lnTo>
                  <a:lnTo>
                    <a:pt x="70" y="70"/>
                  </a:lnTo>
                  <a:lnTo>
                    <a:pt x="77" y="42"/>
                  </a:lnTo>
                  <a:lnTo>
                    <a:pt x="77" y="21"/>
                  </a:lnTo>
                  <a:lnTo>
                    <a:pt x="63" y="14"/>
                  </a:lnTo>
                  <a:lnTo>
                    <a:pt x="42" y="0"/>
                  </a:lnTo>
                  <a:lnTo>
                    <a:pt x="14" y="7"/>
                  </a:lnTo>
                  <a:lnTo>
                    <a:pt x="7" y="21"/>
                  </a:lnTo>
                  <a:lnTo>
                    <a:pt x="0" y="42"/>
                  </a:lnTo>
                  <a:lnTo>
                    <a:pt x="7" y="49"/>
                  </a:lnTo>
                  <a:lnTo>
                    <a:pt x="14" y="28"/>
                  </a:lnTo>
                  <a:lnTo>
                    <a:pt x="21" y="21"/>
                  </a:lnTo>
                  <a:lnTo>
                    <a:pt x="35" y="14"/>
                  </a:lnTo>
                  <a:lnTo>
                    <a:pt x="49" y="21"/>
                  </a:lnTo>
                  <a:lnTo>
                    <a:pt x="56" y="28"/>
                  </a:lnTo>
                  <a:lnTo>
                    <a:pt x="56" y="49"/>
                  </a:lnTo>
                  <a:lnTo>
                    <a:pt x="49" y="77"/>
                  </a:lnTo>
                  <a:lnTo>
                    <a:pt x="35" y="105"/>
                  </a:lnTo>
                  <a:lnTo>
                    <a:pt x="0" y="147"/>
                  </a:lnTo>
                  <a:lnTo>
                    <a:pt x="0" y="154"/>
                  </a:lnTo>
                  <a:lnTo>
                    <a:pt x="77" y="154"/>
                  </a:lnTo>
                  <a:lnTo>
                    <a:pt x="84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1" name="Freeform 43"/>
            <p:cNvSpPr>
              <a:spLocks/>
            </p:cNvSpPr>
            <p:nvPr/>
          </p:nvSpPr>
          <p:spPr bwMode="auto">
            <a:xfrm>
              <a:off x="4945" y="3261"/>
              <a:ext cx="119" cy="139"/>
            </a:xfrm>
            <a:custGeom>
              <a:avLst/>
              <a:gdLst>
                <a:gd name="T0" fmla="*/ 63 w 119"/>
                <a:gd name="T1" fmla="*/ 139 h 139"/>
                <a:gd name="T2" fmla="*/ 84 w 119"/>
                <a:gd name="T3" fmla="*/ 132 h 139"/>
                <a:gd name="T4" fmla="*/ 105 w 119"/>
                <a:gd name="T5" fmla="*/ 118 h 139"/>
                <a:gd name="T6" fmla="*/ 112 w 119"/>
                <a:gd name="T7" fmla="*/ 97 h 139"/>
                <a:gd name="T8" fmla="*/ 119 w 119"/>
                <a:gd name="T9" fmla="*/ 69 h 139"/>
                <a:gd name="T10" fmla="*/ 112 w 119"/>
                <a:gd name="T11" fmla="*/ 41 h 139"/>
                <a:gd name="T12" fmla="*/ 105 w 119"/>
                <a:gd name="T13" fmla="*/ 21 h 139"/>
                <a:gd name="T14" fmla="*/ 84 w 119"/>
                <a:gd name="T15" fmla="*/ 7 h 139"/>
                <a:gd name="T16" fmla="*/ 63 w 119"/>
                <a:gd name="T17" fmla="*/ 0 h 139"/>
                <a:gd name="T18" fmla="*/ 42 w 119"/>
                <a:gd name="T19" fmla="*/ 7 h 139"/>
                <a:gd name="T20" fmla="*/ 21 w 119"/>
                <a:gd name="T21" fmla="*/ 21 h 139"/>
                <a:gd name="T22" fmla="*/ 7 w 119"/>
                <a:gd name="T23" fmla="*/ 41 h 139"/>
                <a:gd name="T24" fmla="*/ 0 w 119"/>
                <a:gd name="T25" fmla="*/ 69 h 139"/>
                <a:gd name="T26" fmla="*/ 7 w 119"/>
                <a:gd name="T27" fmla="*/ 97 h 139"/>
                <a:gd name="T28" fmla="*/ 21 w 119"/>
                <a:gd name="T29" fmla="*/ 118 h 139"/>
                <a:gd name="T30" fmla="*/ 42 w 119"/>
                <a:gd name="T31" fmla="*/ 132 h 139"/>
                <a:gd name="T32" fmla="*/ 63 w 119"/>
                <a:gd name="T33" fmla="*/ 139 h 139"/>
                <a:gd name="T34" fmla="*/ 63 w 119"/>
                <a:gd name="T35" fmla="*/ 139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"/>
                <a:gd name="T55" fmla="*/ 0 h 139"/>
                <a:gd name="T56" fmla="*/ 119 w 119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" h="139">
                  <a:moveTo>
                    <a:pt x="63" y="139"/>
                  </a:moveTo>
                  <a:lnTo>
                    <a:pt x="84" y="132"/>
                  </a:lnTo>
                  <a:lnTo>
                    <a:pt x="105" y="118"/>
                  </a:lnTo>
                  <a:lnTo>
                    <a:pt x="112" y="97"/>
                  </a:lnTo>
                  <a:lnTo>
                    <a:pt x="119" y="69"/>
                  </a:lnTo>
                  <a:lnTo>
                    <a:pt x="112" y="41"/>
                  </a:lnTo>
                  <a:lnTo>
                    <a:pt x="105" y="21"/>
                  </a:lnTo>
                  <a:lnTo>
                    <a:pt x="84" y="7"/>
                  </a:lnTo>
                  <a:lnTo>
                    <a:pt x="63" y="0"/>
                  </a:lnTo>
                  <a:lnTo>
                    <a:pt x="42" y="7"/>
                  </a:lnTo>
                  <a:lnTo>
                    <a:pt x="21" y="21"/>
                  </a:lnTo>
                  <a:lnTo>
                    <a:pt x="7" y="41"/>
                  </a:lnTo>
                  <a:lnTo>
                    <a:pt x="0" y="69"/>
                  </a:lnTo>
                  <a:lnTo>
                    <a:pt x="7" y="97"/>
                  </a:lnTo>
                  <a:lnTo>
                    <a:pt x="21" y="118"/>
                  </a:lnTo>
                  <a:lnTo>
                    <a:pt x="42" y="132"/>
                  </a:lnTo>
                  <a:lnTo>
                    <a:pt x="63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2" name="Freeform 44"/>
            <p:cNvSpPr>
              <a:spLocks/>
            </p:cNvSpPr>
            <p:nvPr/>
          </p:nvSpPr>
          <p:spPr bwMode="auto">
            <a:xfrm>
              <a:off x="5008" y="3330"/>
              <a:ext cx="56" cy="70"/>
            </a:xfrm>
            <a:custGeom>
              <a:avLst/>
              <a:gdLst>
                <a:gd name="T0" fmla="*/ 0 w 56"/>
                <a:gd name="T1" fmla="*/ 70 h 70"/>
                <a:gd name="T2" fmla="*/ 21 w 56"/>
                <a:gd name="T3" fmla="*/ 63 h 70"/>
                <a:gd name="T4" fmla="*/ 42 w 56"/>
                <a:gd name="T5" fmla="*/ 49 h 70"/>
                <a:gd name="T6" fmla="*/ 49 w 56"/>
                <a:gd name="T7" fmla="*/ 28 h 70"/>
                <a:gd name="T8" fmla="*/ 56 w 56"/>
                <a:gd name="T9" fmla="*/ 0 h 70"/>
                <a:gd name="T10" fmla="*/ 56 w 56"/>
                <a:gd name="T11" fmla="*/ 0 h 70"/>
                <a:gd name="T12" fmla="*/ 49 w 56"/>
                <a:gd name="T13" fmla="*/ 28 h 70"/>
                <a:gd name="T14" fmla="*/ 42 w 56"/>
                <a:gd name="T15" fmla="*/ 49 h 70"/>
                <a:gd name="T16" fmla="*/ 21 w 56"/>
                <a:gd name="T17" fmla="*/ 63 h 70"/>
                <a:gd name="T18" fmla="*/ 0 w 56"/>
                <a:gd name="T19" fmla="*/ 70 h 70"/>
                <a:gd name="T20" fmla="*/ 0 w 56"/>
                <a:gd name="T21" fmla="*/ 7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70"/>
                <a:gd name="T35" fmla="*/ 56 w 56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70">
                  <a:moveTo>
                    <a:pt x="0" y="70"/>
                  </a:moveTo>
                  <a:lnTo>
                    <a:pt x="21" y="63"/>
                  </a:lnTo>
                  <a:lnTo>
                    <a:pt x="42" y="49"/>
                  </a:lnTo>
                  <a:lnTo>
                    <a:pt x="49" y="28"/>
                  </a:lnTo>
                  <a:lnTo>
                    <a:pt x="56" y="0"/>
                  </a:lnTo>
                  <a:lnTo>
                    <a:pt x="49" y="28"/>
                  </a:lnTo>
                  <a:lnTo>
                    <a:pt x="42" y="49"/>
                  </a:lnTo>
                  <a:lnTo>
                    <a:pt x="21" y="6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3" name="Freeform 45"/>
            <p:cNvSpPr>
              <a:spLocks noEditPoints="1"/>
            </p:cNvSpPr>
            <p:nvPr/>
          </p:nvSpPr>
          <p:spPr bwMode="auto">
            <a:xfrm>
              <a:off x="5008" y="3261"/>
              <a:ext cx="56" cy="69"/>
            </a:xfrm>
            <a:custGeom>
              <a:avLst/>
              <a:gdLst>
                <a:gd name="T0" fmla="*/ 56 w 56"/>
                <a:gd name="T1" fmla="*/ 69 h 69"/>
                <a:gd name="T2" fmla="*/ 49 w 56"/>
                <a:gd name="T3" fmla="*/ 41 h 69"/>
                <a:gd name="T4" fmla="*/ 42 w 56"/>
                <a:gd name="T5" fmla="*/ 21 h 69"/>
                <a:gd name="T6" fmla="*/ 21 w 56"/>
                <a:gd name="T7" fmla="*/ 7 h 69"/>
                <a:gd name="T8" fmla="*/ 0 w 56"/>
                <a:gd name="T9" fmla="*/ 0 h 69"/>
                <a:gd name="T10" fmla="*/ 0 w 56"/>
                <a:gd name="T11" fmla="*/ 0 h 69"/>
                <a:gd name="T12" fmla="*/ 21 w 56"/>
                <a:gd name="T13" fmla="*/ 7 h 69"/>
                <a:gd name="T14" fmla="*/ 42 w 56"/>
                <a:gd name="T15" fmla="*/ 21 h 69"/>
                <a:gd name="T16" fmla="*/ 49 w 56"/>
                <a:gd name="T17" fmla="*/ 41 h 69"/>
                <a:gd name="T18" fmla="*/ 56 w 56"/>
                <a:gd name="T19" fmla="*/ 69 h 69"/>
                <a:gd name="T20" fmla="*/ 56 w 56"/>
                <a:gd name="T21" fmla="*/ 69 h 69"/>
                <a:gd name="T22" fmla="*/ 56 w 56"/>
                <a:gd name="T23" fmla="*/ 69 h 69"/>
                <a:gd name="T24" fmla="*/ 56 w 56"/>
                <a:gd name="T25" fmla="*/ 69 h 69"/>
                <a:gd name="T26" fmla="*/ 56 w 56"/>
                <a:gd name="T27" fmla="*/ 69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69"/>
                <a:gd name="T44" fmla="*/ 56 w 56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69">
                  <a:moveTo>
                    <a:pt x="56" y="69"/>
                  </a:moveTo>
                  <a:lnTo>
                    <a:pt x="49" y="41"/>
                  </a:lnTo>
                  <a:lnTo>
                    <a:pt x="42" y="21"/>
                  </a:lnTo>
                  <a:lnTo>
                    <a:pt x="21" y="7"/>
                  </a:lnTo>
                  <a:lnTo>
                    <a:pt x="0" y="0"/>
                  </a:lnTo>
                  <a:lnTo>
                    <a:pt x="21" y="7"/>
                  </a:lnTo>
                  <a:lnTo>
                    <a:pt x="42" y="21"/>
                  </a:lnTo>
                  <a:lnTo>
                    <a:pt x="49" y="41"/>
                  </a:lnTo>
                  <a:lnTo>
                    <a:pt x="56" y="69"/>
                  </a:lnTo>
                  <a:close/>
                  <a:moveTo>
                    <a:pt x="56" y="69"/>
                  </a:moveTo>
                  <a:lnTo>
                    <a:pt x="56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4" name="Freeform 46"/>
            <p:cNvSpPr>
              <a:spLocks noEditPoints="1"/>
            </p:cNvSpPr>
            <p:nvPr/>
          </p:nvSpPr>
          <p:spPr bwMode="auto">
            <a:xfrm>
              <a:off x="4945" y="3261"/>
              <a:ext cx="63" cy="69"/>
            </a:xfrm>
            <a:custGeom>
              <a:avLst/>
              <a:gdLst>
                <a:gd name="T0" fmla="*/ 63 w 63"/>
                <a:gd name="T1" fmla="*/ 0 h 69"/>
                <a:gd name="T2" fmla="*/ 42 w 63"/>
                <a:gd name="T3" fmla="*/ 7 h 69"/>
                <a:gd name="T4" fmla="*/ 21 w 63"/>
                <a:gd name="T5" fmla="*/ 21 h 69"/>
                <a:gd name="T6" fmla="*/ 7 w 63"/>
                <a:gd name="T7" fmla="*/ 41 h 69"/>
                <a:gd name="T8" fmla="*/ 0 w 63"/>
                <a:gd name="T9" fmla="*/ 69 h 69"/>
                <a:gd name="T10" fmla="*/ 0 w 63"/>
                <a:gd name="T11" fmla="*/ 69 h 69"/>
                <a:gd name="T12" fmla="*/ 7 w 63"/>
                <a:gd name="T13" fmla="*/ 41 h 69"/>
                <a:gd name="T14" fmla="*/ 21 w 63"/>
                <a:gd name="T15" fmla="*/ 21 h 69"/>
                <a:gd name="T16" fmla="*/ 42 w 63"/>
                <a:gd name="T17" fmla="*/ 7 h 69"/>
                <a:gd name="T18" fmla="*/ 63 w 63"/>
                <a:gd name="T19" fmla="*/ 0 h 69"/>
                <a:gd name="T20" fmla="*/ 63 w 63"/>
                <a:gd name="T21" fmla="*/ 0 h 69"/>
                <a:gd name="T22" fmla="*/ 63 w 63"/>
                <a:gd name="T23" fmla="*/ 0 h 69"/>
                <a:gd name="T24" fmla="*/ 63 w 63"/>
                <a:gd name="T25" fmla="*/ 0 h 69"/>
                <a:gd name="T26" fmla="*/ 63 w 63"/>
                <a:gd name="T27" fmla="*/ 0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69"/>
                <a:gd name="T44" fmla="*/ 63 w 63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69">
                  <a:moveTo>
                    <a:pt x="63" y="0"/>
                  </a:moveTo>
                  <a:lnTo>
                    <a:pt x="42" y="7"/>
                  </a:lnTo>
                  <a:lnTo>
                    <a:pt x="21" y="21"/>
                  </a:lnTo>
                  <a:lnTo>
                    <a:pt x="7" y="41"/>
                  </a:lnTo>
                  <a:lnTo>
                    <a:pt x="0" y="69"/>
                  </a:lnTo>
                  <a:lnTo>
                    <a:pt x="7" y="41"/>
                  </a:lnTo>
                  <a:lnTo>
                    <a:pt x="21" y="21"/>
                  </a:lnTo>
                  <a:lnTo>
                    <a:pt x="42" y="7"/>
                  </a:lnTo>
                  <a:lnTo>
                    <a:pt x="63" y="0"/>
                  </a:lnTo>
                  <a:close/>
                  <a:moveTo>
                    <a:pt x="63" y="0"/>
                  </a:move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5" name="Freeform 47"/>
            <p:cNvSpPr>
              <a:spLocks noEditPoints="1"/>
            </p:cNvSpPr>
            <p:nvPr/>
          </p:nvSpPr>
          <p:spPr bwMode="auto">
            <a:xfrm>
              <a:off x="4945" y="3330"/>
              <a:ext cx="63" cy="70"/>
            </a:xfrm>
            <a:custGeom>
              <a:avLst/>
              <a:gdLst>
                <a:gd name="T0" fmla="*/ 0 w 63"/>
                <a:gd name="T1" fmla="*/ 0 h 70"/>
                <a:gd name="T2" fmla="*/ 7 w 63"/>
                <a:gd name="T3" fmla="*/ 28 h 70"/>
                <a:gd name="T4" fmla="*/ 21 w 63"/>
                <a:gd name="T5" fmla="*/ 49 h 70"/>
                <a:gd name="T6" fmla="*/ 42 w 63"/>
                <a:gd name="T7" fmla="*/ 63 h 70"/>
                <a:gd name="T8" fmla="*/ 63 w 63"/>
                <a:gd name="T9" fmla="*/ 70 h 70"/>
                <a:gd name="T10" fmla="*/ 63 w 63"/>
                <a:gd name="T11" fmla="*/ 70 h 70"/>
                <a:gd name="T12" fmla="*/ 42 w 63"/>
                <a:gd name="T13" fmla="*/ 63 h 70"/>
                <a:gd name="T14" fmla="*/ 21 w 63"/>
                <a:gd name="T15" fmla="*/ 49 h 70"/>
                <a:gd name="T16" fmla="*/ 7 w 63"/>
                <a:gd name="T17" fmla="*/ 28 h 70"/>
                <a:gd name="T18" fmla="*/ 0 w 63"/>
                <a:gd name="T19" fmla="*/ 0 h 70"/>
                <a:gd name="T20" fmla="*/ 0 w 63"/>
                <a:gd name="T21" fmla="*/ 0 h 70"/>
                <a:gd name="T22" fmla="*/ 0 w 63"/>
                <a:gd name="T23" fmla="*/ 0 h 70"/>
                <a:gd name="T24" fmla="*/ 0 w 63"/>
                <a:gd name="T25" fmla="*/ 0 h 70"/>
                <a:gd name="T26" fmla="*/ 0 w 63"/>
                <a:gd name="T27" fmla="*/ 0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70"/>
                <a:gd name="T44" fmla="*/ 63 w 63"/>
                <a:gd name="T45" fmla="*/ 70 h 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70">
                  <a:moveTo>
                    <a:pt x="0" y="0"/>
                  </a:moveTo>
                  <a:lnTo>
                    <a:pt x="7" y="28"/>
                  </a:lnTo>
                  <a:lnTo>
                    <a:pt x="21" y="49"/>
                  </a:lnTo>
                  <a:lnTo>
                    <a:pt x="42" y="63"/>
                  </a:lnTo>
                  <a:lnTo>
                    <a:pt x="63" y="70"/>
                  </a:lnTo>
                  <a:lnTo>
                    <a:pt x="42" y="63"/>
                  </a:lnTo>
                  <a:lnTo>
                    <a:pt x="21" y="49"/>
                  </a:lnTo>
                  <a:lnTo>
                    <a:pt x="7" y="2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6" name="Freeform 48"/>
            <p:cNvSpPr>
              <a:spLocks/>
            </p:cNvSpPr>
            <p:nvPr/>
          </p:nvSpPr>
          <p:spPr bwMode="auto">
            <a:xfrm>
              <a:off x="5008" y="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7" name="Freeform 49"/>
            <p:cNvSpPr>
              <a:spLocks/>
            </p:cNvSpPr>
            <p:nvPr/>
          </p:nvSpPr>
          <p:spPr bwMode="auto">
            <a:xfrm>
              <a:off x="4945" y="1746"/>
              <a:ext cx="119" cy="133"/>
            </a:xfrm>
            <a:custGeom>
              <a:avLst/>
              <a:gdLst>
                <a:gd name="T0" fmla="*/ 63 w 119"/>
                <a:gd name="T1" fmla="*/ 133 h 133"/>
                <a:gd name="T2" fmla="*/ 84 w 119"/>
                <a:gd name="T3" fmla="*/ 126 h 133"/>
                <a:gd name="T4" fmla="*/ 105 w 119"/>
                <a:gd name="T5" fmla="*/ 112 h 133"/>
                <a:gd name="T6" fmla="*/ 112 w 119"/>
                <a:gd name="T7" fmla="*/ 91 h 133"/>
                <a:gd name="T8" fmla="*/ 119 w 119"/>
                <a:gd name="T9" fmla="*/ 63 h 133"/>
                <a:gd name="T10" fmla="*/ 112 w 119"/>
                <a:gd name="T11" fmla="*/ 42 h 133"/>
                <a:gd name="T12" fmla="*/ 105 w 119"/>
                <a:gd name="T13" fmla="*/ 21 h 133"/>
                <a:gd name="T14" fmla="*/ 84 w 119"/>
                <a:gd name="T15" fmla="*/ 7 h 133"/>
                <a:gd name="T16" fmla="*/ 63 w 119"/>
                <a:gd name="T17" fmla="*/ 0 h 133"/>
                <a:gd name="T18" fmla="*/ 42 w 119"/>
                <a:gd name="T19" fmla="*/ 7 h 133"/>
                <a:gd name="T20" fmla="*/ 21 w 119"/>
                <a:gd name="T21" fmla="*/ 21 h 133"/>
                <a:gd name="T22" fmla="*/ 7 w 119"/>
                <a:gd name="T23" fmla="*/ 42 h 133"/>
                <a:gd name="T24" fmla="*/ 0 w 119"/>
                <a:gd name="T25" fmla="*/ 63 h 133"/>
                <a:gd name="T26" fmla="*/ 7 w 119"/>
                <a:gd name="T27" fmla="*/ 91 h 133"/>
                <a:gd name="T28" fmla="*/ 21 w 119"/>
                <a:gd name="T29" fmla="*/ 112 h 133"/>
                <a:gd name="T30" fmla="*/ 42 w 119"/>
                <a:gd name="T31" fmla="*/ 126 h 133"/>
                <a:gd name="T32" fmla="*/ 63 w 119"/>
                <a:gd name="T33" fmla="*/ 133 h 133"/>
                <a:gd name="T34" fmla="*/ 63 w 119"/>
                <a:gd name="T35" fmla="*/ 133 h 1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"/>
                <a:gd name="T55" fmla="*/ 0 h 133"/>
                <a:gd name="T56" fmla="*/ 119 w 119"/>
                <a:gd name="T57" fmla="*/ 133 h 1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" h="133">
                  <a:moveTo>
                    <a:pt x="63" y="133"/>
                  </a:moveTo>
                  <a:lnTo>
                    <a:pt x="84" y="126"/>
                  </a:lnTo>
                  <a:lnTo>
                    <a:pt x="105" y="112"/>
                  </a:lnTo>
                  <a:lnTo>
                    <a:pt x="112" y="91"/>
                  </a:lnTo>
                  <a:lnTo>
                    <a:pt x="119" y="63"/>
                  </a:lnTo>
                  <a:lnTo>
                    <a:pt x="112" y="42"/>
                  </a:lnTo>
                  <a:lnTo>
                    <a:pt x="105" y="21"/>
                  </a:lnTo>
                  <a:lnTo>
                    <a:pt x="84" y="7"/>
                  </a:lnTo>
                  <a:lnTo>
                    <a:pt x="63" y="0"/>
                  </a:lnTo>
                  <a:lnTo>
                    <a:pt x="42" y="7"/>
                  </a:lnTo>
                  <a:lnTo>
                    <a:pt x="21" y="21"/>
                  </a:lnTo>
                  <a:lnTo>
                    <a:pt x="7" y="42"/>
                  </a:lnTo>
                  <a:lnTo>
                    <a:pt x="0" y="63"/>
                  </a:lnTo>
                  <a:lnTo>
                    <a:pt x="7" y="91"/>
                  </a:lnTo>
                  <a:lnTo>
                    <a:pt x="21" y="112"/>
                  </a:lnTo>
                  <a:lnTo>
                    <a:pt x="42" y="126"/>
                  </a:lnTo>
                  <a:lnTo>
                    <a:pt x="63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8" name="Freeform 50"/>
            <p:cNvSpPr>
              <a:spLocks/>
            </p:cNvSpPr>
            <p:nvPr/>
          </p:nvSpPr>
          <p:spPr bwMode="auto">
            <a:xfrm>
              <a:off x="5008" y="1809"/>
              <a:ext cx="56" cy="70"/>
            </a:xfrm>
            <a:custGeom>
              <a:avLst/>
              <a:gdLst>
                <a:gd name="T0" fmla="*/ 0 w 56"/>
                <a:gd name="T1" fmla="*/ 70 h 70"/>
                <a:gd name="T2" fmla="*/ 21 w 56"/>
                <a:gd name="T3" fmla="*/ 63 h 70"/>
                <a:gd name="T4" fmla="*/ 42 w 56"/>
                <a:gd name="T5" fmla="*/ 49 h 70"/>
                <a:gd name="T6" fmla="*/ 49 w 56"/>
                <a:gd name="T7" fmla="*/ 28 h 70"/>
                <a:gd name="T8" fmla="*/ 56 w 56"/>
                <a:gd name="T9" fmla="*/ 0 h 70"/>
                <a:gd name="T10" fmla="*/ 56 w 56"/>
                <a:gd name="T11" fmla="*/ 0 h 70"/>
                <a:gd name="T12" fmla="*/ 49 w 56"/>
                <a:gd name="T13" fmla="*/ 28 h 70"/>
                <a:gd name="T14" fmla="*/ 42 w 56"/>
                <a:gd name="T15" fmla="*/ 49 h 70"/>
                <a:gd name="T16" fmla="*/ 21 w 56"/>
                <a:gd name="T17" fmla="*/ 63 h 70"/>
                <a:gd name="T18" fmla="*/ 0 w 56"/>
                <a:gd name="T19" fmla="*/ 70 h 70"/>
                <a:gd name="T20" fmla="*/ 0 w 56"/>
                <a:gd name="T21" fmla="*/ 7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70"/>
                <a:gd name="T35" fmla="*/ 56 w 56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70">
                  <a:moveTo>
                    <a:pt x="0" y="70"/>
                  </a:moveTo>
                  <a:lnTo>
                    <a:pt x="21" y="63"/>
                  </a:lnTo>
                  <a:lnTo>
                    <a:pt x="42" y="49"/>
                  </a:lnTo>
                  <a:lnTo>
                    <a:pt x="49" y="28"/>
                  </a:lnTo>
                  <a:lnTo>
                    <a:pt x="56" y="0"/>
                  </a:lnTo>
                  <a:lnTo>
                    <a:pt x="49" y="28"/>
                  </a:lnTo>
                  <a:lnTo>
                    <a:pt x="42" y="49"/>
                  </a:lnTo>
                  <a:lnTo>
                    <a:pt x="21" y="6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9" name="Freeform 51"/>
            <p:cNvSpPr>
              <a:spLocks noEditPoints="1"/>
            </p:cNvSpPr>
            <p:nvPr/>
          </p:nvSpPr>
          <p:spPr bwMode="auto">
            <a:xfrm>
              <a:off x="5008" y="1746"/>
              <a:ext cx="56" cy="63"/>
            </a:xfrm>
            <a:custGeom>
              <a:avLst/>
              <a:gdLst>
                <a:gd name="T0" fmla="*/ 56 w 56"/>
                <a:gd name="T1" fmla="*/ 63 h 63"/>
                <a:gd name="T2" fmla="*/ 49 w 56"/>
                <a:gd name="T3" fmla="*/ 42 h 63"/>
                <a:gd name="T4" fmla="*/ 42 w 56"/>
                <a:gd name="T5" fmla="*/ 21 h 63"/>
                <a:gd name="T6" fmla="*/ 21 w 56"/>
                <a:gd name="T7" fmla="*/ 7 h 63"/>
                <a:gd name="T8" fmla="*/ 0 w 56"/>
                <a:gd name="T9" fmla="*/ 0 h 63"/>
                <a:gd name="T10" fmla="*/ 0 w 56"/>
                <a:gd name="T11" fmla="*/ 0 h 63"/>
                <a:gd name="T12" fmla="*/ 21 w 56"/>
                <a:gd name="T13" fmla="*/ 7 h 63"/>
                <a:gd name="T14" fmla="*/ 42 w 56"/>
                <a:gd name="T15" fmla="*/ 21 h 63"/>
                <a:gd name="T16" fmla="*/ 49 w 56"/>
                <a:gd name="T17" fmla="*/ 42 h 63"/>
                <a:gd name="T18" fmla="*/ 56 w 56"/>
                <a:gd name="T19" fmla="*/ 63 h 63"/>
                <a:gd name="T20" fmla="*/ 56 w 56"/>
                <a:gd name="T21" fmla="*/ 63 h 63"/>
                <a:gd name="T22" fmla="*/ 56 w 56"/>
                <a:gd name="T23" fmla="*/ 63 h 63"/>
                <a:gd name="T24" fmla="*/ 56 w 56"/>
                <a:gd name="T25" fmla="*/ 63 h 63"/>
                <a:gd name="T26" fmla="*/ 56 w 56"/>
                <a:gd name="T27" fmla="*/ 63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63"/>
                <a:gd name="T44" fmla="*/ 56 w 56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63">
                  <a:moveTo>
                    <a:pt x="56" y="63"/>
                  </a:moveTo>
                  <a:lnTo>
                    <a:pt x="49" y="42"/>
                  </a:lnTo>
                  <a:lnTo>
                    <a:pt x="42" y="21"/>
                  </a:lnTo>
                  <a:lnTo>
                    <a:pt x="21" y="7"/>
                  </a:lnTo>
                  <a:lnTo>
                    <a:pt x="0" y="0"/>
                  </a:lnTo>
                  <a:lnTo>
                    <a:pt x="21" y="7"/>
                  </a:lnTo>
                  <a:lnTo>
                    <a:pt x="42" y="21"/>
                  </a:lnTo>
                  <a:lnTo>
                    <a:pt x="49" y="42"/>
                  </a:lnTo>
                  <a:lnTo>
                    <a:pt x="56" y="63"/>
                  </a:lnTo>
                  <a:close/>
                  <a:moveTo>
                    <a:pt x="56" y="63"/>
                  </a:moveTo>
                  <a:lnTo>
                    <a:pt x="56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0" name="Freeform 52"/>
            <p:cNvSpPr>
              <a:spLocks noEditPoints="1"/>
            </p:cNvSpPr>
            <p:nvPr/>
          </p:nvSpPr>
          <p:spPr bwMode="auto">
            <a:xfrm>
              <a:off x="4945" y="1746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42 w 63"/>
                <a:gd name="T3" fmla="*/ 7 h 63"/>
                <a:gd name="T4" fmla="*/ 21 w 63"/>
                <a:gd name="T5" fmla="*/ 21 h 63"/>
                <a:gd name="T6" fmla="*/ 7 w 63"/>
                <a:gd name="T7" fmla="*/ 42 h 63"/>
                <a:gd name="T8" fmla="*/ 0 w 63"/>
                <a:gd name="T9" fmla="*/ 63 h 63"/>
                <a:gd name="T10" fmla="*/ 0 w 63"/>
                <a:gd name="T11" fmla="*/ 63 h 63"/>
                <a:gd name="T12" fmla="*/ 7 w 63"/>
                <a:gd name="T13" fmla="*/ 42 h 63"/>
                <a:gd name="T14" fmla="*/ 21 w 63"/>
                <a:gd name="T15" fmla="*/ 21 h 63"/>
                <a:gd name="T16" fmla="*/ 42 w 63"/>
                <a:gd name="T17" fmla="*/ 7 h 63"/>
                <a:gd name="T18" fmla="*/ 63 w 63"/>
                <a:gd name="T19" fmla="*/ 0 h 63"/>
                <a:gd name="T20" fmla="*/ 63 w 63"/>
                <a:gd name="T21" fmla="*/ 0 h 63"/>
                <a:gd name="T22" fmla="*/ 63 w 63"/>
                <a:gd name="T23" fmla="*/ 0 h 63"/>
                <a:gd name="T24" fmla="*/ 63 w 63"/>
                <a:gd name="T25" fmla="*/ 0 h 63"/>
                <a:gd name="T26" fmla="*/ 63 w 63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63"/>
                <a:gd name="T44" fmla="*/ 63 w 63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63">
                  <a:moveTo>
                    <a:pt x="63" y="0"/>
                  </a:moveTo>
                  <a:lnTo>
                    <a:pt x="42" y="7"/>
                  </a:lnTo>
                  <a:lnTo>
                    <a:pt x="21" y="21"/>
                  </a:lnTo>
                  <a:lnTo>
                    <a:pt x="7" y="42"/>
                  </a:lnTo>
                  <a:lnTo>
                    <a:pt x="0" y="63"/>
                  </a:lnTo>
                  <a:lnTo>
                    <a:pt x="7" y="42"/>
                  </a:lnTo>
                  <a:lnTo>
                    <a:pt x="21" y="21"/>
                  </a:lnTo>
                  <a:lnTo>
                    <a:pt x="42" y="7"/>
                  </a:lnTo>
                  <a:lnTo>
                    <a:pt x="63" y="0"/>
                  </a:lnTo>
                  <a:close/>
                  <a:moveTo>
                    <a:pt x="63" y="0"/>
                  </a:move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1" name="Freeform 53"/>
            <p:cNvSpPr>
              <a:spLocks noEditPoints="1"/>
            </p:cNvSpPr>
            <p:nvPr/>
          </p:nvSpPr>
          <p:spPr bwMode="auto">
            <a:xfrm>
              <a:off x="4945" y="1809"/>
              <a:ext cx="63" cy="70"/>
            </a:xfrm>
            <a:custGeom>
              <a:avLst/>
              <a:gdLst>
                <a:gd name="T0" fmla="*/ 0 w 63"/>
                <a:gd name="T1" fmla="*/ 0 h 70"/>
                <a:gd name="T2" fmla="*/ 7 w 63"/>
                <a:gd name="T3" fmla="*/ 28 h 70"/>
                <a:gd name="T4" fmla="*/ 21 w 63"/>
                <a:gd name="T5" fmla="*/ 49 h 70"/>
                <a:gd name="T6" fmla="*/ 42 w 63"/>
                <a:gd name="T7" fmla="*/ 63 h 70"/>
                <a:gd name="T8" fmla="*/ 63 w 63"/>
                <a:gd name="T9" fmla="*/ 70 h 70"/>
                <a:gd name="T10" fmla="*/ 63 w 63"/>
                <a:gd name="T11" fmla="*/ 70 h 70"/>
                <a:gd name="T12" fmla="*/ 42 w 63"/>
                <a:gd name="T13" fmla="*/ 63 h 70"/>
                <a:gd name="T14" fmla="*/ 21 w 63"/>
                <a:gd name="T15" fmla="*/ 49 h 70"/>
                <a:gd name="T16" fmla="*/ 7 w 63"/>
                <a:gd name="T17" fmla="*/ 28 h 70"/>
                <a:gd name="T18" fmla="*/ 0 w 63"/>
                <a:gd name="T19" fmla="*/ 0 h 70"/>
                <a:gd name="T20" fmla="*/ 0 w 63"/>
                <a:gd name="T21" fmla="*/ 0 h 70"/>
                <a:gd name="T22" fmla="*/ 0 w 63"/>
                <a:gd name="T23" fmla="*/ 0 h 70"/>
                <a:gd name="T24" fmla="*/ 0 w 63"/>
                <a:gd name="T25" fmla="*/ 0 h 70"/>
                <a:gd name="T26" fmla="*/ 0 w 63"/>
                <a:gd name="T27" fmla="*/ 0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70"/>
                <a:gd name="T44" fmla="*/ 63 w 63"/>
                <a:gd name="T45" fmla="*/ 70 h 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70">
                  <a:moveTo>
                    <a:pt x="0" y="0"/>
                  </a:moveTo>
                  <a:lnTo>
                    <a:pt x="7" y="28"/>
                  </a:lnTo>
                  <a:lnTo>
                    <a:pt x="21" y="49"/>
                  </a:lnTo>
                  <a:lnTo>
                    <a:pt x="42" y="63"/>
                  </a:lnTo>
                  <a:lnTo>
                    <a:pt x="63" y="70"/>
                  </a:lnTo>
                  <a:lnTo>
                    <a:pt x="42" y="63"/>
                  </a:lnTo>
                  <a:lnTo>
                    <a:pt x="21" y="49"/>
                  </a:lnTo>
                  <a:lnTo>
                    <a:pt x="7" y="2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2" name="Freeform 54"/>
            <p:cNvSpPr>
              <a:spLocks/>
            </p:cNvSpPr>
            <p:nvPr/>
          </p:nvSpPr>
          <p:spPr bwMode="auto">
            <a:xfrm>
              <a:off x="5008" y="187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3" name="Freeform 55"/>
            <p:cNvSpPr>
              <a:spLocks/>
            </p:cNvSpPr>
            <p:nvPr/>
          </p:nvSpPr>
          <p:spPr bwMode="auto">
            <a:xfrm>
              <a:off x="695" y="3261"/>
              <a:ext cx="119" cy="139"/>
            </a:xfrm>
            <a:custGeom>
              <a:avLst/>
              <a:gdLst>
                <a:gd name="T0" fmla="*/ 56 w 119"/>
                <a:gd name="T1" fmla="*/ 139 h 139"/>
                <a:gd name="T2" fmla="*/ 84 w 119"/>
                <a:gd name="T3" fmla="*/ 132 h 139"/>
                <a:gd name="T4" fmla="*/ 98 w 119"/>
                <a:gd name="T5" fmla="*/ 118 h 139"/>
                <a:gd name="T6" fmla="*/ 112 w 119"/>
                <a:gd name="T7" fmla="*/ 97 h 139"/>
                <a:gd name="T8" fmla="*/ 119 w 119"/>
                <a:gd name="T9" fmla="*/ 69 h 139"/>
                <a:gd name="T10" fmla="*/ 112 w 119"/>
                <a:gd name="T11" fmla="*/ 41 h 139"/>
                <a:gd name="T12" fmla="*/ 98 w 119"/>
                <a:gd name="T13" fmla="*/ 21 h 139"/>
                <a:gd name="T14" fmla="*/ 84 w 119"/>
                <a:gd name="T15" fmla="*/ 7 h 139"/>
                <a:gd name="T16" fmla="*/ 56 w 119"/>
                <a:gd name="T17" fmla="*/ 0 h 139"/>
                <a:gd name="T18" fmla="*/ 35 w 119"/>
                <a:gd name="T19" fmla="*/ 7 h 139"/>
                <a:gd name="T20" fmla="*/ 21 w 119"/>
                <a:gd name="T21" fmla="*/ 21 h 139"/>
                <a:gd name="T22" fmla="*/ 7 w 119"/>
                <a:gd name="T23" fmla="*/ 41 h 139"/>
                <a:gd name="T24" fmla="*/ 0 w 119"/>
                <a:gd name="T25" fmla="*/ 69 h 139"/>
                <a:gd name="T26" fmla="*/ 7 w 119"/>
                <a:gd name="T27" fmla="*/ 97 h 139"/>
                <a:gd name="T28" fmla="*/ 21 w 119"/>
                <a:gd name="T29" fmla="*/ 118 h 139"/>
                <a:gd name="T30" fmla="*/ 35 w 119"/>
                <a:gd name="T31" fmla="*/ 132 h 139"/>
                <a:gd name="T32" fmla="*/ 56 w 119"/>
                <a:gd name="T33" fmla="*/ 139 h 139"/>
                <a:gd name="T34" fmla="*/ 56 w 119"/>
                <a:gd name="T35" fmla="*/ 139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"/>
                <a:gd name="T55" fmla="*/ 0 h 139"/>
                <a:gd name="T56" fmla="*/ 119 w 119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" h="139">
                  <a:moveTo>
                    <a:pt x="56" y="139"/>
                  </a:moveTo>
                  <a:lnTo>
                    <a:pt x="84" y="132"/>
                  </a:lnTo>
                  <a:lnTo>
                    <a:pt x="98" y="118"/>
                  </a:lnTo>
                  <a:lnTo>
                    <a:pt x="112" y="97"/>
                  </a:lnTo>
                  <a:lnTo>
                    <a:pt x="119" y="69"/>
                  </a:lnTo>
                  <a:lnTo>
                    <a:pt x="112" y="41"/>
                  </a:lnTo>
                  <a:lnTo>
                    <a:pt x="98" y="21"/>
                  </a:lnTo>
                  <a:lnTo>
                    <a:pt x="84" y="7"/>
                  </a:lnTo>
                  <a:lnTo>
                    <a:pt x="56" y="0"/>
                  </a:lnTo>
                  <a:lnTo>
                    <a:pt x="35" y="7"/>
                  </a:lnTo>
                  <a:lnTo>
                    <a:pt x="21" y="21"/>
                  </a:lnTo>
                  <a:lnTo>
                    <a:pt x="7" y="41"/>
                  </a:lnTo>
                  <a:lnTo>
                    <a:pt x="0" y="69"/>
                  </a:lnTo>
                  <a:lnTo>
                    <a:pt x="7" y="97"/>
                  </a:lnTo>
                  <a:lnTo>
                    <a:pt x="21" y="118"/>
                  </a:lnTo>
                  <a:lnTo>
                    <a:pt x="35" y="132"/>
                  </a:lnTo>
                  <a:lnTo>
                    <a:pt x="56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4" name="Freeform 56"/>
            <p:cNvSpPr>
              <a:spLocks/>
            </p:cNvSpPr>
            <p:nvPr/>
          </p:nvSpPr>
          <p:spPr bwMode="auto">
            <a:xfrm>
              <a:off x="751" y="3330"/>
              <a:ext cx="63" cy="70"/>
            </a:xfrm>
            <a:custGeom>
              <a:avLst/>
              <a:gdLst>
                <a:gd name="T0" fmla="*/ 0 w 63"/>
                <a:gd name="T1" fmla="*/ 70 h 70"/>
                <a:gd name="T2" fmla="*/ 28 w 63"/>
                <a:gd name="T3" fmla="*/ 63 h 70"/>
                <a:gd name="T4" fmla="*/ 42 w 63"/>
                <a:gd name="T5" fmla="*/ 49 h 70"/>
                <a:gd name="T6" fmla="*/ 56 w 63"/>
                <a:gd name="T7" fmla="*/ 28 h 70"/>
                <a:gd name="T8" fmla="*/ 63 w 63"/>
                <a:gd name="T9" fmla="*/ 0 h 70"/>
                <a:gd name="T10" fmla="*/ 63 w 63"/>
                <a:gd name="T11" fmla="*/ 0 h 70"/>
                <a:gd name="T12" fmla="*/ 56 w 63"/>
                <a:gd name="T13" fmla="*/ 28 h 70"/>
                <a:gd name="T14" fmla="*/ 42 w 63"/>
                <a:gd name="T15" fmla="*/ 49 h 70"/>
                <a:gd name="T16" fmla="*/ 28 w 63"/>
                <a:gd name="T17" fmla="*/ 63 h 70"/>
                <a:gd name="T18" fmla="*/ 0 w 63"/>
                <a:gd name="T19" fmla="*/ 70 h 70"/>
                <a:gd name="T20" fmla="*/ 0 w 63"/>
                <a:gd name="T21" fmla="*/ 7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70"/>
                <a:gd name="T35" fmla="*/ 63 w 63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70">
                  <a:moveTo>
                    <a:pt x="0" y="70"/>
                  </a:moveTo>
                  <a:lnTo>
                    <a:pt x="28" y="63"/>
                  </a:lnTo>
                  <a:lnTo>
                    <a:pt x="42" y="49"/>
                  </a:lnTo>
                  <a:lnTo>
                    <a:pt x="56" y="28"/>
                  </a:lnTo>
                  <a:lnTo>
                    <a:pt x="63" y="0"/>
                  </a:lnTo>
                  <a:lnTo>
                    <a:pt x="56" y="28"/>
                  </a:lnTo>
                  <a:lnTo>
                    <a:pt x="42" y="49"/>
                  </a:lnTo>
                  <a:lnTo>
                    <a:pt x="28" y="6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5" name="Freeform 57"/>
            <p:cNvSpPr>
              <a:spLocks noEditPoints="1"/>
            </p:cNvSpPr>
            <p:nvPr/>
          </p:nvSpPr>
          <p:spPr bwMode="auto">
            <a:xfrm>
              <a:off x="751" y="3261"/>
              <a:ext cx="63" cy="69"/>
            </a:xfrm>
            <a:custGeom>
              <a:avLst/>
              <a:gdLst>
                <a:gd name="T0" fmla="*/ 63 w 63"/>
                <a:gd name="T1" fmla="*/ 69 h 69"/>
                <a:gd name="T2" fmla="*/ 56 w 63"/>
                <a:gd name="T3" fmla="*/ 41 h 69"/>
                <a:gd name="T4" fmla="*/ 42 w 63"/>
                <a:gd name="T5" fmla="*/ 21 h 69"/>
                <a:gd name="T6" fmla="*/ 28 w 63"/>
                <a:gd name="T7" fmla="*/ 7 h 69"/>
                <a:gd name="T8" fmla="*/ 0 w 63"/>
                <a:gd name="T9" fmla="*/ 0 h 69"/>
                <a:gd name="T10" fmla="*/ 0 w 63"/>
                <a:gd name="T11" fmla="*/ 0 h 69"/>
                <a:gd name="T12" fmla="*/ 28 w 63"/>
                <a:gd name="T13" fmla="*/ 7 h 69"/>
                <a:gd name="T14" fmla="*/ 42 w 63"/>
                <a:gd name="T15" fmla="*/ 21 h 69"/>
                <a:gd name="T16" fmla="*/ 56 w 63"/>
                <a:gd name="T17" fmla="*/ 41 h 69"/>
                <a:gd name="T18" fmla="*/ 63 w 63"/>
                <a:gd name="T19" fmla="*/ 69 h 69"/>
                <a:gd name="T20" fmla="*/ 63 w 63"/>
                <a:gd name="T21" fmla="*/ 69 h 69"/>
                <a:gd name="T22" fmla="*/ 63 w 63"/>
                <a:gd name="T23" fmla="*/ 69 h 69"/>
                <a:gd name="T24" fmla="*/ 63 w 63"/>
                <a:gd name="T25" fmla="*/ 69 h 69"/>
                <a:gd name="T26" fmla="*/ 63 w 63"/>
                <a:gd name="T27" fmla="*/ 69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69"/>
                <a:gd name="T44" fmla="*/ 63 w 63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69">
                  <a:moveTo>
                    <a:pt x="63" y="69"/>
                  </a:moveTo>
                  <a:lnTo>
                    <a:pt x="56" y="41"/>
                  </a:lnTo>
                  <a:lnTo>
                    <a:pt x="42" y="21"/>
                  </a:lnTo>
                  <a:lnTo>
                    <a:pt x="28" y="7"/>
                  </a:lnTo>
                  <a:lnTo>
                    <a:pt x="0" y="0"/>
                  </a:lnTo>
                  <a:lnTo>
                    <a:pt x="28" y="7"/>
                  </a:lnTo>
                  <a:lnTo>
                    <a:pt x="42" y="21"/>
                  </a:lnTo>
                  <a:lnTo>
                    <a:pt x="56" y="41"/>
                  </a:lnTo>
                  <a:lnTo>
                    <a:pt x="63" y="69"/>
                  </a:lnTo>
                  <a:close/>
                  <a:moveTo>
                    <a:pt x="63" y="69"/>
                  </a:moveTo>
                  <a:lnTo>
                    <a:pt x="63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6" name="Freeform 58"/>
            <p:cNvSpPr>
              <a:spLocks noEditPoints="1"/>
            </p:cNvSpPr>
            <p:nvPr/>
          </p:nvSpPr>
          <p:spPr bwMode="auto">
            <a:xfrm>
              <a:off x="695" y="3261"/>
              <a:ext cx="56" cy="69"/>
            </a:xfrm>
            <a:custGeom>
              <a:avLst/>
              <a:gdLst>
                <a:gd name="T0" fmla="*/ 56 w 56"/>
                <a:gd name="T1" fmla="*/ 0 h 69"/>
                <a:gd name="T2" fmla="*/ 35 w 56"/>
                <a:gd name="T3" fmla="*/ 7 h 69"/>
                <a:gd name="T4" fmla="*/ 21 w 56"/>
                <a:gd name="T5" fmla="*/ 21 h 69"/>
                <a:gd name="T6" fmla="*/ 7 w 56"/>
                <a:gd name="T7" fmla="*/ 41 h 69"/>
                <a:gd name="T8" fmla="*/ 0 w 56"/>
                <a:gd name="T9" fmla="*/ 69 h 69"/>
                <a:gd name="T10" fmla="*/ 0 w 56"/>
                <a:gd name="T11" fmla="*/ 69 h 69"/>
                <a:gd name="T12" fmla="*/ 7 w 56"/>
                <a:gd name="T13" fmla="*/ 41 h 69"/>
                <a:gd name="T14" fmla="*/ 21 w 56"/>
                <a:gd name="T15" fmla="*/ 21 h 69"/>
                <a:gd name="T16" fmla="*/ 35 w 56"/>
                <a:gd name="T17" fmla="*/ 7 h 69"/>
                <a:gd name="T18" fmla="*/ 56 w 56"/>
                <a:gd name="T19" fmla="*/ 0 h 69"/>
                <a:gd name="T20" fmla="*/ 56 w 56"/>
                <a:gd name="T21" fmla="*/ 0 h 69"/>
                <a:gd name="T22" fmla="*/ 56 w 56"/>
                <a:gd name="T23" fmla="*/ 0 h 69"/>
                <a:gd name="T24" fmla="*/ 56 w 56"/>
                <a:gd name="T25" fmla="*/ 0 h 69"/>
                <a:gd name="T26" fmla="*/ 56 w 56"/>
                <a:gd name="T27" fmla="*/ 0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69"/>
                <a:gd name="T44" fmla="*/ 56 w 56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69">
                  <a:moveTo>
                    <a:pt x="56" y="0"/>
                  </a:moveTo>
                  <a:lnTo>
                    <a:pt x="35" y="7"/>
                  </a:lnTo>
                  <a:lnTo>
                    <a:pt x="21" y="21"/>
                  </a:lnTo>
                  <a:lnTo>
                    <a:pt x="7" y="41"/>
                  </a:lnTo>
                  <a:lnTo>
                    <a:pt x="0" y="69"/>
                  </a:lnTo>
                  <a:lnTo>
                    <a:pt x="7" y="41"/>
                  </a:lnTo>
                  <a:lnTo>
                    <a:pt x="21" y="21"/>
                  </a:lnTo>
                  <a:lnTo>
                    <a:pt x="35" y="7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7" name="Freeform 59"/>
            <p:cNvSpPr>
              <a:spLocks noEditPoints="1"/>
            </p:cNvSpPr>
            <p:nvPr/>
          </p:nvSpPr>
          <p:spPr bwMode="auto">
            <a:xfrm>
              <a:off x="695" y="3330"/>
              <a:ext cx="56" cy="70"/>
            </a:xfrm>
            <a:custGeom>
              <a:avLst/>
              <a:gdLst>
                <a:gd name="T0" fmla="*/ 0 w 56"/>
                <a:gd name="T1" fmla="*/ 0 h 70"/>
                <a:gd name="T2" fmla="*/ 7 w 56"/>
                <a:gd name="T3" fmla="*/ 28 h 70"/>
                <a:gd name="T4" fmla="*/ 21 w 56"/>
                <a:gd name="T5" fmla="*/ 49 h 70"/>
                <a:gd name="T6" fmla="*/ 35 w 56"/>
                <a:gd name="T7" fmla="*/ 63 h 70"/>
                <a:gd name="T8" fmla="*/ 56 w 56"/>
                <a:gd name="T9" fmla="*/ 70 h 70"/>
                <a:gd name="T10" fmla="*/ 56 w 56"/>
                <a:gd name="T11" fmla="*/ 70 h 70"/>
                <a:gd name="T12" fmla="*/ 35 w 56"/>
                <a:gd name="T13" fmla="*/ 63 h 70"/>
                <a:gd name="T14" fmla="*/ 21 w 56"/>
                <a:gd name="T15" fmla="*/ 49 h 70"/>
                <a:gd name="T16" fmla="*/ 7 w 56"/>
                <a:gd name="T17" fmla="*/ 28 h 70"/>
                <a:gd name="T18" fmla="*/ 0 w 56"/>
                <a:gd name="T19" fmla="*/ 0 h 70"/>
                <a:gd name="T20" fmla="*/ 0 w 56"/>
                <a:gd name="T21" fmla="*/ 0 h 70"/>
                <a:gd name="T22" fmla="*/ 0 w 56"/>
                <a:gd name="T23" fmla="*/ 0 h 70"/>
                <a:gd name="T24" fmla="*/ 0 w 56"/>
                <a:gd name="T25" fmla="*/ 0 h 70"/>
                <a:gd name="T26" fmla="*/ 0 w 56"/>
                <a:gd name="T27" fmla="*/ 0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70"/>
                <a:gd name="T44" fmla="*/ 56 w 56"/>
                <a:gd name="T45" fmla="*/ 70 h 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70">
                  <a:moveTo>
                    <a:pt x="0" y="0"/>
                  </a:moveTo>
                  <a:lnTo>
                    <a:pt x="7" y="28"/>
                  </a:lnTo>
                  <a:lnTo>
                    <a:pt x="21" y="49"/>
                  </a:lnTo>
                  <a:lnTo>
                    <a:pt x="35" y="63"/>
                  </a:lnTo>
                  <a:lnTo>
                    <a:pt x="56" y="70"/>
                  </a:lnTo>
                  <a:lnTo>
                    <a:pt x="35" y="63"/>
                  </a:lnTo>
                  <a:lnTo>
                    <a:pt x="21" y="49"/>
                  </a:lnTo>
                  <a:lnTo>
                    <a:pt x="7" y="2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8" name="Freeform 60"/>
            <p:cNvSpPr>
              <a:spLocks/>
            </p:cNvSpPr>
            <p:nvPr/>
          </p:nvSpPr>
          <p:spPr bwMode="auto">
            <a:xfrm>
              <a:off x="751" y="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29" name="Freeform 61"/>
            <p:cNvSpPr>
              <a:spLocks/>
            </p:cNvSpPr>
            <p:nvPr/>
          </p:nvSpPr>
          <p:spPr bwMode="auto">
            <a:xfrm>
              <a:off x="695" y="1746"/>
              <a:ext cx="119" cy="133"/>
            </a:xfrm>
            <a:custGeom>
              <a:avLst/>
              <a:gdLst>
                <a:gd name="T0" fmla="*/ 56 w 119"/>
                <a:gd name="T1" fmla="*/ 133 h 133"/>
                <a:gd name="T2" fmla="*/ 84 w 119"/>
                <a:gd name="T3" fmla="*/ 126 h 133"/>
                <a:gd name="T4" fmla="*/ 98 w 119"/>
                <a:gd name="T5" fmla="*/ 112 h 133"/>
                <a:gd name="T6" fmla="*/ 112 w 119"/>
                <a:gd name="T7" fmla="*/ 91 h 133"/>
                <a:gd name="T8" fmla="*/ 119 w 119"/>
                <a:gd name="T9" fmla="*/ 63 h 133"/>
                <a:gd name="T10" fmla="*/ 112 w 119"/>
                <a:gd name="T11" fmla="*/ 42 h 133"/>
                <a:gd name="T12" fmla="*/ 98 w 119"/>
                <a:gd name="T13" fmla="*/ 21 h 133"/>
                <a:gd name="T14" fmla="*/ 84 w 119"/>
                <a:gd name="T15" fmla="*/ 7 h 133"/>
                <a:gd name="T16" fmla="*/ 56 w 119"/>
                <a:gd name="T17" fmla="*/ 0 h 133"/>
                <a:gd name="T18" fmla="*/ 35 w 119"/>
                <a:gd name="T19" fmla="*/ 7 h 133"/>
                <a:gd name="T20" fmla="*/ 21 w 119"/>
                <a:gd name="T21" fmla="*/ 21 h 133"/>
                <a:gd name="T22" fmla="*/ 7 w 119"/>
                <a:gd name="T23" fmla="*/ 42 h 133"/>
                <a:gd name="T24" fmla="*/ 0 w 119"/>
                <a:gd name="T25" fmla="*/ 63 h 133"/>
                <a:gd name="T26" fmla="*/ 7 w 119"/>
                <a:gd name="T27" fmla="*/ 91 h 133"/>
                <a:gd name="T28" fmla="*/ 21 w 119"/>
                <a:gd name="T29" fmla="*/ 112 h 133"/>
                <a:gd name="T30" fmla="*/ 35 w 119"/>
                <a:gd name="T31" fmla="*/ 126 h 133"/>
                <a:gd name="T32" fmla="*/ 56 w 119"/>
                <a:gd name="T33" fmla="*/ 133 h 133"/>
                <a:gd name="T34" fmla="*/ 56 w 119"/>
                <a:gd name="T35" fmla="*/ 133 h 1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"/>
                <a:gd name="T55" fmla="*/ 0 h 133"/>
                <a:gd name="T56" fmla="*/ 119 w 119"/>
                <a:gd name="T57" fmla="*/ 133 h 1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" h="133">
                  <a:moveTo>
                    <a:pt x="56" y="133"/>
                  </a:moveTo>
                  <a:lnTo>
                    <a:pt x="84" y="126"/>
                  </a:lnTo>
                  <a:lnTo>
                    <a:pt x="98" y="112"/>
                  </a:lnTo>
                  <a:lnTo>
                    <a:pt x="112" y="91"/>
                  </a:lnTo>
                  <a:lnTo>
                    <a:pt x="119" y="63"/>
                  </a:lnTo>
                  <a:lnTo>
                    <a:pt x="112" y="42"/>
                  </a:lnTo>
                  <a:lnTo>
                    <a:pt x="98" y="21"/>
                  </a:lnTo>
                  <a:lnTo>
                    <a:pt x="84" y="7"/>
                  </a:lnTo>
                  <a:lnTo>
                    <a:pt x="56" y="0"/>
                  </a:lnTo>
                  <a:lnTo>
                    <a:pt x="35" y="7"/>
                  </a:lnTo>
                  <a:lnTo>
                    <a:pt x="21" y="21"/>
                  </a:lnTo>
                  <a:lnTo>
                    <a:pt x="7" y="42"/>
                  </a:lnTo>
                  <a:lnTo>
                    <a:pt x="0" y="63"/>
                  </a:lnTo>
                  <a:lnTo>
                    <a:pt x="7" y="91"/>
                  </a:lnTo>
                  <a:lnTo>
                    <a:pt x="21" y="112"/>
                  </a:lnTo>
                  <a:lnTo>
                    <a:pt x="35" y="126"/>
                  </a:lnTo>
                  <a:lnTo>
                    <a:pt x="56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0" name="Freeform 62"/>
            <p:cNvSpPr>
              <a:spLocks/>
            </p:cNvSpPr>
            <p:nvPr/>
          </p:nvSpPr>
          <p:spPr bwMode="auto">
            <a:xfrm>
              <a:off x="751" y="1809"/>
              <a:ext cx="63" cy="70"/>
            </a:xfrm>
            <a:custGeom>
              <a:avLst/>
              <a:gdLst>
                <a:gd name="T0" fmla="*/ 0 w 63"/>
                <a:gd name="T1" fmla="*/ 70 h 70"/>
                <a:gd name="T2" fmla="*/ 28 w 63"/>
                <a:gd name="T3" fmla="*/ 63 h 70"/>
                <a:gd name="T4" fmla="*/ 42 w 63"/>
                <a:gd name="T5" fmla="*/ 49 h 70"/>
                <a:gd name="T6" fmla="*/ 56 w 63"/>
                <a:gd name="T7" fmla="*/ 28 h 70"/>
                <a:gd name="T8" fmla="*/ 63 w 63"/>
                <a:gd name="T9" fmla="*/ 0 h 70"/>
                <a:gd name="T10" fmla="*/ 63 w 63"/>
                <a:gd name="T11" fmla="*/ 0 h 70"/>
                <a:gd name="T12" fmla="*/ 56 w 63"/>
                <a:gd name="T13" fmla="*/ 28 h 70"/>
                <a:gd name="T14" fmla="*/ 42 w 63"/>
                <a:gd name="T15" fmla="*/ 49 h 70"/>
                <a:gd name="T16" fmla="*/ 28 w 63"/>
                <a:gd name="T17" fmla="*/ 63 h 70"/>
                <a:gd name="T18" fmla="*/ 0 w 63"/>
                <a:gd name="T19" fmla="*/ 70 h 70"/>
                <a:gd name="T20" fmla="*/ 0 w 63"/>
                <a:gd name="T21" fmla="*/ 70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70"/>
                <a:gd name="T35" fmla="*/ 63 w 63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70">
                  <a:moveTo>
                    <a:pt x="0" y="70"/>
                  </a:moveTo>
                  <a:lnTo>
                    <a:pt x="28" y="63"/>
                  </a:lnTo>
                  <a:lnTo>
                    <a:pt x="42" y="49"/>
                  </a:lnTo>
                  <a:lnTo>
                    <a:pt x="56" y="28"/>
                  </a:lnTo>
                  <a:lnTo>
                    <a:pt x="63" y="0"/>
                  </a:lnTo>
                  <a:lnTo>
                    <a:pt x="56" y="28"/>
                  </a:lnTo>
                  <a:lnTo>
                    <a:pt x="42" y="49"/>
                  </a:lnTo>
                  <a:lnTo>
                    <a:pt x="28" y="6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1" name="Freeform 63"/>
            <p:cNvSpPr>
              <a:spLocks noEditPoints="1"/>
            </p:cNvSpPr>
            <p:nvPr/>
          </p:nvSpPr>
          <p:spPr bwMode="auto">
            <a:xfrm>
              <a:off x="751" y="1746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56 w 63"/>
                <a:gd name="T3" fmla="*/ 42 h 63"/>
                <a:gd name="T4" fmla="*/ 42 w 63"/>
                <a:gd name="T5" fmla="*/ 21 h 63"/>
                <a:gd name="T6" fmla="*/ 28 w 63"/>
                <a:gd name="T7" fmla="*/ 7 h 63"/>
                <a:gd name="T8" fmla="*/ 0 w 63"/>
                <a:gd name="T9" fmla="*/ 0 h 63"/>
                <a:gd name="T10" fmla="*/ 0 w 63"/>
                <a:gd name="T11" fmla="*/ 0 h 63"/>
                <a:gd name="T12" fmla="*/ 28 w 63"/>
                <a:gd name="T13" fmla="*/ 7 h 63"/>
                <a:gd name="T14" fmla="*/ 42 w 63"/>
                <a:gd name="T15" fmla="*/ 21 h 63"/>
                <a:gd name="T16" fmla="*/ 56 w 63"/>
                <a:gd name="T17" fmla="*/ 42 h 63"/>
                <a:gd name="T18" fmla="*/ 63 w 63"/>
                <a:gd name="T19" fmla="*/ 63 h 63"/>
                <a:gd name="T20" fmla="*/ 63 w 63"/>
                <a:gd name="T21" fmla="*/ 63 h 63"/>
                <a:gd name="T22" fmla="*/ 63 w 63"/>
                <a:gd name="T23" fmla="*/ 63 h 63"/>
                <a:gd name="T24" fmla="*/ 63 w 63"/>
                <a:gd name="T25" fmla="*/ 63 h 63"/>
                <a:gd name="T26" fmla="*/ 63 w 63"/>
                <a:gd name="T27" fmla="*/ 63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63"/>
                <a:gd name="T44" fmla="*/ 63 w 63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63">
                  <a:moveTo>
                    <a:pt x="63" y="63"/>
                  </a:moveTo>
                  <a:lnTo>
                    <a:pt x="56" y="42"/>
                  </a:lnTo>
                  <a:lnTo>
                    <a:pt x="42" y="21"/>
                  </a:lnTo>
                  <a:lnTo>
                    <a:pt x="28" y="7"/>
                  </a:lnTo>
                  <a:lnTo>
                    <a:pt x="0" y="0"/>
                  </a:lnTo>
                  <a:lnTo>
                    <a:pt x="28" y="7"/>
                  </a:lnTo>
                  <a:lnTo>
                    <a:pt x="42" y="21"/>
                  </a:lnTo>
                  <a:lnTo>
                    <a:pt x="56" y="42"/>
                  </a:lnTo>
                  <a:lnTo>
                    <a:pt x="63" y="63"/>
                  </a:lnTo>
                  <a:close/>
                  <a:moveTo>
                    <a:pt x="63" y="63"/>
                  </a:move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2" name="Freeform 64"/>
            <p:cNvSpPr>
              <a:spLocks noEditPoints="1"/>
            </p:cNvSpPr>
            <p:nvPr/>
          </p:nvSpPr>
          <p:spPr bwMode="auto">
            <a:xfrm>
              <a:off x="695" y="1746"/>
              <a:ext cx="56" cy="63"/>
            </a:xfrm>
            <a:custGeom>
              <a:avLst/>
              <a:gdLst>
                <a:gd name="T0" fmla="*/ 56 w 56"/>
                <a:gd name="T1" fmla="*/ 0 h 63"/>
                <a:gd name="T2" fmla="*/ 35 w 56"/>
                <a:gd name="T3" fmla="*/ 7 h 63"/>
                <a:gd name="T4" fmla="*/ 21 w 56"/>
                <a:gd name="T5" fmla="*/ 21 h 63"/>
                <a:gd name="T6" fmla="*/ 7 w 56"/>
                <a:gd name="T7" fmla="*/ 42 h 63"/>
                <a:gd name="T8" fmla="*/ 0 w 56"/>
                <a:gd name="T9" fmla="*/ 63 h 63"/>
                <a:gd name="T10" fmla="*/ 0 w 56"/>
                <a:gd name="T11" fmla="*/ 63 h 63"/>
                <a:gd name="T12" fmla="*/ 7 w 56"/>
                <a:gd name="T13" fmla="*/ 42 h 63"/>
                <a:gd name="T14" fmla="*/ 21 w 56"/>
                <a:gd name="T15" fmla="*/ 21 h 63"/>
                <a:gd name="T16" fmla="*/ 35 w 56"/>
                <a:gd name="T17" fmla="*/ 7 h 63"/>
                <a:gd name="T18" fmla="*/ 56 w 56"/>
                <a:gd name="T19" fmla="*/ 0 h 63"/>
                <a:gd name="T20" fmla="*/ 56 w 56"/>
                <a:gd name="T21" fmla="*/ 0 h 63"/>
                <a:gd name="T22" fmla="*/ 56 w 56"/>
                <a:gd name="T23" fmla="*/ 0 h 63"/>
                <a:gd name="T24" fmla="*/ 56 w 56"/>
                <a:gd name="T25" fmla="*/ 0 h 63"/>
                <a:gd name="T26" fmla="*/ 56 w 56"/>
                <a:gd name="T27" fmla="*/ 0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63"/>
                <a:gd name="T44" fmla="*/ 56 w 56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63">
                  <a:moveTo>
                    <a:pt x="56" y="0"/>
                  </a:moveTo>
                  <a:lnTo>
                    <a:pt x="35" y="7"/>
                  </a:lnTo>
                  <a:lnTo>
                    <a:pt x="21" y="21"/>
                  </a:lnTo>
                  <a:lnTo>
                    <a:pt x="7" y="42"/>
                  </a:lnTo>
                  <a:lnTo>
                    <a:pt x="0" y="63"/>
                  </a:lnTo>
                  <a:lnTo>
                    <a:pt x="7" y="42"/>
                  </a:lnTo>
                  <a:lnTo>
                    <a:pt x="21" y="21"/>
                  </a:lnTo>
                  <a:lnTo>
                    <a:pt x="35" y="7"/>
                  </a:lnTo>
                  <a:lnTo>
                    <a:pt x="56" y="0"/>
                  </a:lnTo>
                  <a:close/>
                  <a:moveTo>
                    <a:pt x="56" y="0"/>
                  </a:move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3" name="Freeform 65"/>
            <p:cNvSpPr>
              <a:spLocks noEditPoints="1"/>
            </p:cNvSpPr>
            <p:nvPr/>
          </p:nvSpPr>
          <p:spPr bwMode="auto">
            <a:xfrm>
              <a:off x="695" y="1809"/>
              <a:ext cx="56" cy="70"/>
            </a:xfrm>
            <a:custGeom>
              <a:avLst/>
              <a:gdLst>
                <a:gd name="T0" fmla="*/ 0 w 56"/>
                <a:gd name="T1" fmla="*/ 0 h 70"/>
                <a:gd name="T2" fmla="*/ 7 w 56"/>
                <a:gd name="T3" fmla="*/ 28 h 70"/>
                <a:gd name="T4" fmla="*/ 21 w 56"/>
                <a:gd name="T5" fmla="*/ 49 h 70"/>
                <a:gd name="T6" fmla="*/ 35 w 56"/>
                <a:gd name="T7" fmla="*/ 63 h 70"/>
                <a:gd name="T8" fmla="*/ 56 w 56"/>
                <a:gd name="T9" fmla="*/ 70 h 70"/>
                <a:gd name="T10" fmla="*/ 56 w 56"/>
                <a:gd name="T11" fmla="*/ 70 h 70"/>
                <a:gd name="T12" fmla="*/ 35 w 56"/>
                <a:gd name="T13" fmla="*/ 63 h 70"/>
                <a:gd name="T14" fmla="*/ 21 w 56"/>
                <a:gd name="T15" fmla="*/ 49 h 70"/>
                <a:gd name="T16" fmla="*/ 7 w 56"/>
                <a:gd name="T17" fmla="*/ 28 h 70"/>
                <a:gd name="T18" fmla="*/ 0 w 56"/>
                <a:gd name="T19" fmla="*/ 0 h 70"/>
                <a:gd name="T20" fmla="*/ 0 w 56"/>
                <a:gd name="T21" fmla="*/ 0 h 70"/>
                <a:gd name="T22" fmla="*/ 0 w 56"/>
                <a:gd name="T23" fmla="*/ 0 h 70"/>
                <a:gd name="T24" fmla="*/ 0 w 56"/>
                <a:gd name="T25" fmla="*/ 0 h 70"/>
                <a:gd name="T26" fmla="*/ 0 w 56"/>
                <a:gd name="T27" fmla="*/ 0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70"/>
                <a:gd name="T44" fmla="*/ 56 w 56"/>
                <a:gd name="T45" fmla="*/ 70 h 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70">
                  <a:moveTo>
                    <a:pt x="0" y="0"/>
                  </a:moveTo>
                  <a:lnTo>
                    <a:pt x="7" y="28"/>
                  </a:lnTo>
                  <a:lnTo>
                    <a:pt x="21" y="49"/>
                  </a:lnTo>
                  <a:lnTo>
                    <a:pt x="35" y="63"/>
                  </a:lnTo>
                  <a:lnTo>
                    <a:pt x="56" y="70"/>
                  </a:lnTo>
                  <a:lnTo>
                    <a:pt x="35" y="63"/>
                  </a:lnTo>
                  <a:lnTo>
                    <a:pt x="21" y="49"/>
                  </a:lnTo>
                  <a:lnTo>
                    <a:pt x="7" y="2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4" name="Freeform 66"/>
            <p:cNvSpPr>
              <a:spLocks/>
            </p:cNvSpPr>
            <p:nvPr/>
          </p:nvSpPr>
          <p:spPr bwMode="auto">
            <a:xfrm>
              <a:off x="751" y="187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5" name="Freeform 67"/>
            <p:cNvSpPr>
              <a:spLocks/>
            </p:cNvSpPr>
            <p:nvPr/>
          </p:nvSpPr>
          <p:spPr bwMode="auto">
            <a:xfrm>
              <a:off x="2457" y="2444"/>
              <a:ext cx="139" cy="203"/>
            </a:xfrm>
            <a:custGeom>
              <a:avLst/>
              <a:gdLst>
                <a:gd name="T0" fmla="*/ 97 w 139"/>
                <a:gd name="T1" fmla="*/ 0 h 203"/>
                <a:gd name="T2" fmla="*/ 35 w 139"/>
                <a:gd name="T3" fmla="*/ 0 h 203"/>
                <a:gd name="T4" fmla="*/ 35 w 139"/>
                <a:gd name="T5" fmla="*/ 7 h 203"/>
                <a:gd name="T6" fmla="*/ 42 w 139"/>
                <a:gd name="T7" fmla="*/ 7 h 203"/>
                <a:gd name="T8" fmla="*/ 49 w 139"/>
                <a:gd name="T9" fmla="*/ 21 h 203"/>
                <a:gd name="T10" fmla="*/ 49 w 139"/>
                <a:gd name="T11" fmla="*/ 28 h 203"/>
                <a:gd name="T12" fmla="*/ 49 w 139"/>
                <a:gd name="T13" fmla="*/ 35 h 203"/>
                <a:gd name="T14" fmla="*/ 14 w 139"/>
                <a:gd name="T15" fmla="*/ 175 h 203"/>
                <a:gd name="T16" fmla="*/ 7 w 139"/>
                <a:gd name="T17" fmla="*/ 189 h 203"/>
                <a:gd name="T18" fmla="*/ 0 w 139"/>
                <a:gd name="T19" fmla="*/ 196 h 203"/>
                <a:gd name="T20" fmla="*/ 0 w 139"/>
                <a:gd name="T21" fmla="*/ 203 h 203"/>
                <a:gd name="T22" fmla="*/ 125 w 139"/>
                <a:gd name="T23" fmla="*/ 203 h 203"/>
                <a:gd name="T24" fmla="*/ 139 w 139"/>
                <a:gd name="T25" fmla="*/ 147 h 203"/>
                <a:gd name="T26" fmla="*/ 132 w 139"/>
                <a:gd name="T27" fmla="*/ 147 h 203"/>
                <a:gd name="T28" fmla="*/ 118 w 139"/>
                <a:gd name="T29" fmla="*/ 175 h 203"/>
                <a:gd name="T30" fmla="*/ 104 w 139"/>
                <a:gd name="T31" fmla="*/ 182 h 203"/>
                <a:gd name="T32" fmla="*/ 90 w 139"/>
                <a:gd name="T33" fmla="*/ 189 h 203"/>
                <a:gd name="T34" fmla="*/ 69 w 139"/>
                <a:gd name="T35" fmla="*/ 189 h 203"/>
                <a:gd name="T36" fmla="*/ 49 w 139"/>
                <a:gd name="T37" fmla="*/ 189 h 203"/>
                <a:gd name="T38" fmla="*/ 42 w 139"/>
                <a:gd name="T39" fmla="*/ 175 h 203"/>
                <a:gd name="T40" fmla="*/ 42 w 139"/>
                <a:gd name="T41" fmla="*/ 161 h 203"/>
                <a:gd name="T42" fmla="*/ 76 w 139"/>
                <a:gd name="T43" fmla="*/ 28 h 203"/>
                <a:gd name="T44" fmla="*/ 76 w 139"/>
                <a:gd name="T45" fmla="*/ 14 h 203"/>
                <a:gd name="T46" fmla="*/ 83 w 139"/>
                <a:gd name="T47" fmla="*/ 7 h 203"/>
                <a:gd name="T48" fmla="*/ 97 w 139"/>
                <a:gd name="T49" fmla="*/ 7 h 203"/>
                <a:gd name="T50" fmla="*/ 97 w 139"/>
                <a:gd name="T51" fmla="*/ 0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9"/>
                <a:gd name="T79" fmla="*/ 0 h 203"/>
                <a:gd name="T80" fmla="*/ 139 w 13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9" h="203">
                  <a:moveTo>
                    <a:pt x="97" y="0"/>
                  </a:moveTo>
                  <a:lnTo>
                    <a:pt x="35" y="0"/>
                  </a:lnTo>
                  <a:lnTo>
                    <a:pt x="35" y="7"/>
                  </a:lnTo>
                  <a:lnTo>
                    <a:pt x="42" y="7"/>
                  </a:lnTo>
                  <a:lnTo>
                    <a:pt x="49" y="21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14" y="175"/>
                  </a:lnTo>
                  <a:lnTo>
                    <a:pt x="7" y="189"/>
                  </a:lnTo>
                  <a:lnTo>
                    <a:pt x="0" y="196"/>
                  </a:lnTo>
                  <a:lnTo>
                    <a:pt x="0" y="203"/>
                  </a:lnTo>
                  <a:lnTo>
                    <a:pt x="125" y="203"/>
                  </a:lnTo>
                  <a:lnTo>
                    <a:pt x="139" y="147"/>
                  </a:lnTo>
                  <a:lnTo>
                    <a:pt x="132" y="147"/>
                  </a:lnTo>
                  <a:lnTo>
                    <a:pt x="118" y="175"/>
                  </a:lnTo>
                  <a:lnTo>
                    <a:pt x="104" y="182"/>
                  </a:lnTo>
                  <a:lnTo>
                    <a:pt x="90" y="189"/>
                  </a:lnTo>
                  <a:lnTo>
                    <a:pt x="69" y="189"/>
                  </a:lnTo>
                  <a:lnTo>
                    <a:pt x="49" y="189"/>
                  </a:lnTo>
                  <a:lnTo>
                    <a:pt x="42" y="175"/>
                  </a:lnTo>
                  <a:lnTo>
                    <a:pt x="42" y="161"/>
                  </a:lnTo>
                  <a:lnTo>
                    <a:pt x="76" y="28"/>
                  </a:lnTo>
                  <a:lnTo>
                    <a:pt x="76" y="14"/>
                  </a:lnTo>
                  <a:lnTo>
                    <a:pt x="83" y="7"/>
                  </a:lnTo>
                  <a:lnTo>
                    <a:pt x="97" y="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6" name="Freeform 68"/>
            <p:cNvSpPr>
              <a:spLocks/>
            </p:cNvSpPr>
            <p:nvPr/>
          </p:nvSpPr>
          <p:spPr bwMode="auto">
            <a:xfrm>
              <a:off x="2603" y="2619"/>
              <a:ext cx="77" cy="104"/>
            </a:xfrm>
            <a:custGeom>
              <a:avLst/>
              <a:gdLst>
                <a:gd name="T0" fmla="*/ 63 w 77"/>
                <a:gd name="T1" fmla="*/ 76 h 104"/>
                <a:gd name="T2" fmla="*/ 49 w 77"/>
                <a:gd name="T3" fmla="*/ 90 h 104"/>
                <a:gd name="T4" fmla="*/ 35 w 77"/>
                <a:gd name="T5" fmla="*/ 97 h 104"/>
                <a:gd name="T6" fmla="*/ 21 w 77"/>
                <a:gd name="T7" fmla="*/ 90 h 104"/>
                <a:gd name="T8" fmla="*/ 14 w 77"/>
                <a:gd name="T9" fmla="*/ 69 h 104"/>
                <a:gd name="T10" fmla="*/ 28 w 77"/>
                <a:gd name="T11" fmla="*/ 28 h 104"/>
                <a:gd name="T12" fmla="*/ 35 w 77"/>
                <a:gd name="T13" fmla="*/ 14 h 104"/>
                <a:gd name="T14" fmla="*/ 56 w 77"/>
                <a:gd name="T15" fmla="*/ 7 h 104"/>
                <a:gd name="T16" fmla="*/ 63 w 77"/>
                <a:gd name="T17" fmla="*/ 7 h 104"/>
                <a:gd name="T18" fmla="*/ 63 w 77"/>
                <a:gd name="T19" fmla="*/ 7 h 104"/>
                <a:gd name="T20" fmla="*/ 63 w 77"/>
                <a:gd name="T21" fmla="*/ 14 h 104"/>
                <a:gd name="T22" fmla="*/ 56 w 77"/>
                <a:gd name="T23" fmla="*/ 21 h 104"/>
                <a:gd name="T24" fmla="*/ 63 w 77"/>
                <a:gd name="T25" fmla="*/ 28 h 104"/>
                <a:gd name="T26" fmla="*/ 63 w 77"/>
                <a:gd name="T27" fmla="*/ 28 h 104"/>
                <a:gd name="T28" fmla="*/ 70 w 77"/>
                <a:gd name="T29" fmla="*/ 28 h 104"/>
                <a:gd name="T30" fmla="*/ 77 w 77"/>
                <a:gd name="T31" fmla="*/ 21 h 104"/>
                <a:gd name="T32" fmla="*/ 70 w 77"/>
                <a:gd name="T33" fmla="*/ 7 h 104"/>
                <a:gd name="T34" fmla="*/ 56 w 77"/>
                <a:gd name="T35" fmla="*/ 0 h 104"/>
                <a:gd name="T36" fmla="*/ 35 w 77"/>
                <a:gd name="T37" fmla="*/ 7 h 104"/>
                <a:gd name="T38" fmla="*/ 21 w 77"/>
                <a:gd name="T39" fmla="*/ 21 h 104"/>
                <a:gd name="T40" fmla="*/ 7 w 77"/>
                <a:gd name="T41" fmla="*/ 41 h 104"/>
                <a:gd name="T42" fmla="*/ 0 w 77"/>
                <a:gd name="T43" fmla="*/ 69 h 104"/>
                <a:gd name="T44" fmla="*/ 0 w 77"/>
                <a:gd name="T45" fmla="*/ 90 h 104"/>
                <a:gd name="T46" fmla="*/ 7 w 77"/>
                <a:gd name="T47" fmla="*/ 97 h 104"/>
                <a:gd name="T48" fmla="*/ 28 w 77"/>
                <a:gd name="T49" fmla="*/ 104 h 104"/>
                <a:gd name="T50" fmla="*/ 42 w 77"/>
                <a:gd name="T51" fmla="*/ 104 h 104"/>
                <a:gd name="T52" fmla="*/ 49 w 77"/>
                <a:gd name="T53" fmla="*/ 90 h 104"/>
                <a:gd name="T54" fmla="*/ 63 w 77"/>
                <a:gd name="T55" fmla="*/ 76 h 104"/>
                <a:gd name="T56" fmla="*/ 63 w 77"/>
                <a:gd name="T57" fmla="*/ 76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7"/>
                <a:gd name="T88" fmla="*/ 0 h 104"/>
                <a:gd name="T89" fmla="*/ 77 w 77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7" h="104">
                  <a:moveTo>
                    <a:pt x="63" y="76"/>
                  </a:moveTo>
                  <a:lnTo>
                    <a:pt x="49" y="90"/>
                  </a:lnTo>
                  <a:lnTo>
                    <a:pt x="35" y="97"/>
                  </a:lnTo>
                  <a:lnTo>
                    <a:pt x="21" y="90"/>
                  </a:lnTo>
                  <a:lnTo>
                    <a:pt x="14" y="69"/>
                  </a:lnTo>
                  <a:lnTo>
                    <a:pt x="28" y="28"/>
                  </a:lnTo>
                  <a:lnTo>
                    <a:pt x="35" y="14"/>
                  </a:lnTo>
                  <a:lnTo>
                    <a:pt x="56" y="7"/>
                  </a:lnTo>
                  <a:lnTo>
                    <a:pt x="63" y="7"/>
                  </a:lnTo>
                  <a:lnTo>
                    <a:pt x="63" y="14"/>
                  </a:lnTo>
                  <a:lnTo>
                    <a:pt x="56" y="21"/>
                  </a:lnTo>
                  <a:lnTo>
                    <a:pt x="63" y="28"/>
                  </a:lnTo>
                  <a:lnTo>
                    <a:pt x="70" y="28"/>
                  </a:lnTo>
                  <a:lnTo>
                    <a:pt x="77" y="21"/>
                  </a:lnTo>
                  <a:lnTo>
                    <a:pt x="70" y="7"/>
                  </a:lnTo>
                  <a:lnTo>
                    <a:pt x="56" y="0"/>
                  </a:lnTo>
                  <a:lnTo>
                    <a:pt x="35" y="7"/>
                  </a:lnTo>
                  <a:lnTo>
                    <a:pt x="21" y="21"/>
                  </a:lnTo>
                  <a:lnTo>
                    <a:pt x="7" y="41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7" y="97"/>
                  </a:lnTo>
                  <a:lnTo>
                    <a:pt x="28" y="104"/>
                  </a:lnTo>
                  <a:lnTo>
                    <a:pt x="42" y="104"/>
                  </a:lnTo>
                  <a:lnTo>
                    <a:pt x="49" y="90"/>
                  </a:lnTo>
                  <a:lnTo>
                    <a:pt x="63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7" name="Freeform 69"/>
            <p:cNvSpPr>
              <a:spLocks/>
            </p:cNvSpPr>
            <p:nvPr/>
          </p:nvSpPr>
          <p:spPr bwMode="auto">
            <a:xfrm>
              <a:off x="1988" y="1265"/>
              <a:ext cx="147" cy="202"/>
            </a:xfrm>
            <a:custGeom>
              <a:avLst/>
              <a:gdLst>
                <a:gd name="T0" fmla="*/ 105 w 147"/>
                <a:gd name="T1" fmla="*/ 0 h 202"/>
                <a:gd name="T2" fmla="*/ 35 w 147"/>
                <a:gd name="T3" fmla="*/ 0 h 202"/>
                <a:gd name="T4" fmla="*/ 35 w 147"/>
                <a:gd name="T5" fmla="*/ 7 h 202"/>
                <a:gd name="T6" fmla="*/ 49 w 147"/>
                <a:gd name="T7" fmla="*/ 7 h 202"/>
                <a:gd name="T8" fmla="*/ 56 w 147"/>
                <a:gd name="T9" fmla="*/ 21 h 202"/>
                <a:gd name="T10" fmla="*/ 56 w 147"/>
                <a:gd name="T11" fmla="*/ 28 h 202"/>
                <a:gd name="T12" fmla="*/ 56 w 147"/>
                <a:gd name="T13" fmla="*/ 35 h 202"/>
                <a:gd name="T14" fmla="*/ 21 w 147"/>
                <a:gd name="T15" fmla="*/ 174 h 202"/>
                <a:gd name="T16" fmla="*/ 14 w 147"/>
                <a:gd name="T17" fmla="*/ 188 h 202"/>
                <a:gd name="T18" fmla="*/ 0 w 147"/>
                <a:gd name="T19" fmla="*/ 195 h 202"/>
                <a:gd name="T20" fmla="*/ 0 w 147"/>
                <a:gd name="T21" fmla="*/ 202 h 202"/>
                <a:gd name="T22" fmla="*/ 133 w 147"/>
                <a:gd name="T23" fmla="*/ 202 h 202"/>
                <a:gd name="T24" fmla="*/ 147 w 147"/>
                <a:gd name="T25" fmla="*/ 146 h 202"/>
                <a:gd name="T26" fmla="*/ 140 w 147"/>
                <a:gd name="T27" fmla="*/ 146 h 202"/>
                <a:gd name="T28" fmla="*/ 126 w 147"/>
                <a:gd name="T29" fmla="*/ 174 h 202"/>
                <a:gd name="T30" fmla="*/ 112 w 147"/>
                <a:gd name="T31" fmla="*/ 181 h 202"/>
                <a:gd name="T32" fmla="*/ 91 w 147"/>
                <a:gd name="T33" fmla="*/ 188 h 202"/>
                <a:gd name="T34" fmla="*/ 70 w 147"/>
                <a:gd name="T35" fmla="*/ 188 h 202"/>
                <a:gd name="T36" fmla="*/ 49 w 147"/>
                <a:gd name="T37" fmla="*/ 188 h 202"/>
                <a:gd name="T38" fmla="*/ 49 w 147"/>
                <a:gd name="T39" fmla="*/ 181 h 202"/>
                <a:gd name="T40" fmla="*/ 49 w 147"/>
                <a:gd name="T41" fmla="*/ 174 h 202"/>
                <a:gd name="T42" fmla="*/ 49 w 147"/>
                <a:gd name="T43" fmla="*/ 160 h 202"/>
                <a:gd name="T44" fmla="*/ 77 w 147"/>
                <a:gd name="T45" fmla="*/ 28 h 202"/>
                <a:gd name="T46" fmla="*/ 84 w 147"/>
                <a:gd name="T47" fmla="*/ 14 h 202"/>
                <a:gd name="T48" fmla="*/ 91 w 147"/>
                <a:gd name="T49" fmla="*/ 7 h 202"/>
                <a:gd name="T50" fmla="*/ 105 w 147"/>
                <a:gd name="T51" fmla="*/ 7 h 202"/>
                <a:gd name="T52" fmla="*/ 105 w 147"/>
                <a:gd name="T53" fmla="*/ 0 h 2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7"/>
                <a:gd name="T82" fmla="*/ 0 h 202"/>
                <a:gd name="T83" fmla="*/ 147 w 147"/>
                <a:gd name="T84" fmla="*/ 202 h 2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7" h="202">
                  <a:moveTo>
                    <a:pt x="105" y="0"/>
                  </a:moveTo>
                  <a:lnTo>
                    <a:pt x="35" y="0"/>
                  </a:lnTo>
                  <a:lnTo>
                    <a:pt x="35" y="7"/>
                  </a:lnTo>
                  <a:lnTo>
                    <a:pt x="49" y="7"/>
                  </a:lnTo>
                  <a:lnTo>
                    <a:pt x="56" y="21"/>
                  </a:lnTo>
                  <a:lnTo>
                    <a:pt x="56" y="28"/>
                  </a:lnTo>
                  <a:lnTo>
                    <a:pt x="56" y="35"/>
                  </a:lnTo>
                  <a:lnTo>
                    <a:pt x="21" y="174"/>
                  </a:lnTo>
                  <a:lnTo>
                    <a:pt x="14" y="188"/>
                  </a:lnTo>
                  <a:lnTo>
                    <a:pt x="0" y="195"/>
                  </a:lnTo>
                  <a:lnTo>
                    <a:pt x="0" y="202"/>
                  </a:lnTo>
                  <a:lnTo>
                    <a:pt x="133" y="202"/>
                  </a:lnTo>
                  <a:lnTo>
                    <a:pt x="147" y="146"/>
                  </a:lnTo>
                  <a:lnTo>
                    <a:pt x="140" y="146"/>
                  </a:lnTo>
                  <a:lnTo>
                    <a:pt x="126" y="174"/>
                  </a:lnTo>
                  <a:lnTo>
                    <a:pt x="112" y="181"/>
                  </a:lnTo>
                  <a:lnTo>
                    <a:pt x="91" y="188"/>
                  </a:lnTo>
                  <a:lnTo>
                    <a:pt x="70" y="188"/>
                  </a:lnTo>
                  <a:lnTo>
                    <a:pt x="49" y="188"/>
                  </a:lnTo>
                  <a:lnTo>
                    <a:pt x="49" y="181"/>
                  </a:lnTo>
                  <a:lnTo>
                    <a:pt x="49" y="174"/>
                  </a:lnTo>
                  <a:lnTo>
                    <a:pt x="49" y="160"/>
                  </a:lnTo>
                  <a:lnTo>
                    <a:pt x="77" y="28"/>
                  </a:lnTo>
                  <a:lnTo>
                    <a:pt x="84" y="14"/>
                  </a:lnTo>
                  <a:lnTo>
                    <a:pt x="91" y="7"/>
                  </a:lnTo>
                  <a:lnTo>
                    <a:pt x="105" y="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8" name="Freeform 70"/>
            <p:cNvSpPr>
              <a:spLocks noEditPoints="1"/>
            </p:cNvSpPr>
            <p:nvPr/>
          </p:nvSpPr>
          <p:spPr bwMode="auto">
            <a:xfrm>
              <a:off x="2135" y="1439"/>
              <a:ext cx="91" cy="105"/>
            </a:xfrm>
            <a:custGeom>
              <a:avLst/>
              <a:gdLst>
                <a:gd name="T0" fmla="*/ 84 w 91"/>
                <a:gd name="T1" fmla="*/ 77 h 105"/>
                <a:gd name="T2" fmla="*/ 77 w 91"/>
                <a:gd name="T3" fmla="*/ 84 h 105"/>
                <a:gd name="T4" fmla="*/ 70 w 91"/>
                <a:gd name="T5" fmla="*/ 91 h 105"/>
                <a:gd name="T6" fmla="*/ 70 w 91"/>
                <a:gd name="T7" fmla="*/ 91 h 105"/>
                <a:gd name="T8" fmla="*/ 70 w 91"/>
                <a:gd name="T9" fmla="*/ 77 h 105"/>
                <a:gd name="T10" fmla="*/ 77 w 91"/>
                <a:gd name="T11" fmla="*/ 49 h 105"/>
                <a:gd name="T12" fmla="*/ 84 w 91"/>
                <a:gd name="T13" fmla="*/ 14 h 105"/>
                <a:gd name="T14" fmla="*/ 84 w 91"/>
                <a:gd name="T15" fmla="*/ 0 h 105"/>
                <a:gd name="T16" fmla="*/ 84 w 91"/>
                <a:gd name="T17" fmla="*/ 0 h 105"/>
                <a:gd name="T18" fmla="*/ 70 w 91"/>
                <a:gd name="T19" fmla="*/ 0 h 105"/>
                <a:gd name="T20" fmla="*/ 70 w 91"/>
                <a:gd name="T21" fmla="*/ 0 h 105"/>
                <a:gd name="T22" fmla="*/ 70 w 91"/>
                <a:gd name="T23" fmla="*/ 14 h 105"/>
                <a:gd name="T24" fmla="*/ 70 w 91"/>
                <a:gd name="T25" fmla="*/ 14 h 105"/>
                <a:gd name="T26" fmla="*/ 63 w 91"/>
                <a:gd name="T27" fmla="*/ 7 h 105"/>
                <a:gd name="T28" fmla="*/ 56 w 91"/>
                <a:gd name="T29" fmla="*/ 0 h 105"/>
                <a:gd name="T30" fmla="*/ 35 w 91"/>
                <a:gd name="T31" fmla="*/ 7 h 105"/>
                <a:gd name="T32" fmla="*/ 21 w 91"/>
                <a:gd name="T33" fmla="*/ 28 h 105"/>
                <a:gd name="T34" fmla="*/ 7 w 91"/>
                <a:gd name="T35" fmla="*/ 49 h 105"/>
                <a:gd name="T36" fmla="*/ 0 w 91"/>
                <a:gd name="T37" fmla="*/ 77 h 105"/>
                <a:gd name="T38" fmla="*/ 0 w 91"/>
                <a:gd name="T39" fmla="*/ 91 h 105"/>
                <a:gd name="T40" fmla="*/ 7 w 91"/>
                <a:gd name="T41" fmla="*/ 105 h 105"/>
                <a:gd name="T42" fmla="*/ 21 w 91"/>
                <a:gd name="T43" fmla="*/ 105 h 105"/>
                <a:gd name="T44" fmla="*/ 42 w 91"/>
                <a:gd name="T45" fmla="*/ 98 h 105"/>
                <a:gd name="T46" fmla="*/ 49 w 91"/>
                <a:gd name="T47" fmla="*/ 91 h 105"/>
                <a:gd name="T48" fmla="*/ 56 w 91"/>
                <a:gd name="T49" fmla="*/ 70 h 105"/>
                <a:gd name="T50" fmla="*/ 56 w 91"/>
                <a:gd name="T51" fmla="*/ 70 h 105"/>
                <a:gd name="T52" fmla="*/ 56 w 91"/>
                <a:gd name="T53" fmla="*/ 84 h 105"/>
                <a:gd name="T54" fmla="*/ 56 w 91"/>
                <a:gd name="T55" fmla="*/ 91 h 105"/>
                <a:gd name="T56" fmla="*/ 56 w 91"/>
                <a:gd name="T57" fmla="*/ 98 h 105"/>
                <a:gd name="T58" fmla="*/ 63 w 91"/>
                <a:gd name="T59" fmla="*/ 105 h 105"/>
                <a:gd name="T60" fmla="*/ 77 w 91"/>
                <a:gd name="T61" fmla="*/ 98 h 105"/>
                <a:gd name="T62" fmla="*/ 91 w 91"/>
                <a:gd name="T63" fmla="*/ 77 h 105"/>
                <a:gd name="T64" fmla="*/ 84 w 91"/>
                <a:gd name="T65" fmla="*/ 77 h 105"/>
                <a:gd name="T66" fmla="*/ 14 w 91"/>
                <a:gd name="T67" fmla="*/ 77 h 105"/>
                <a:gd name="T68" fmla="*/ 21 w 91"/>
                <a:gd name="T69" fmla="*/ 56 h 105"/>
                <a:gd name="T70" fmla="*/ 28 w 91"/>
                <a:gd name="T71" fmla="*/ 35 h 105"/>
                <a:gd name="T72" fmla="*/ 42 w 91"/>
                <a:gd name="T73" fmla="*/ 14 h 105"/>
                <a:gd name="T74" fmla="*/ 56 w 91"/>
                <a:gd name="T75" fmla="*/ 7 h 105"/>
                <a:gd name="T76" fmla="*/ 63 w 91"/>
                <a:gd name="T77" fmla="*/ 7 h 105"/>
                <a:gd name="T78" fmla="*/ 70 w 91"/>
                <a:gd name="T79" fmla="*/ 21 h 105"/>
                <a:gd name="T80" fmla="*/ 70 w 91"/>
                <a:gd name="T81" fmla="*/ 42 h 105"/>
                <a:gd name="T82" fmla="*/ 56 w 91"/>
                <a:gd name="T83" fmla="*/ 63 h 105"/>
                <a:gd name="T84" fmla="*/ 42 w 91"/>
                <a:gd name="T85" fmla="*/ 84 h 105"/>
                <a:gd name="T86" fmla="*/ 28 w 91"/>
                <a:gd name="T87" fmla="*/ 91 h 105"/>
                <a:gd name="T88" fmla="*/ 21 w 91"/>
                <a:gd name="T89" fmla="*/ 91 h 105"/>
                <a:gd name="T90" fmla="*/ 14 w 91"/>
                <a:gd name="T91" fmla="*/ 77 h 105"/>
                <a:gd name="T92" fmla="*/ 14 w 91"/>
                <a:gd name="T93" fmla="*/ 77 h 10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1"/>
                <a:gd name="T142" fmla="*/ 0 h 105"/>
                <a:gd name="T143" fmla="*/ 91 w 91"/>
                <a:gd name="T144" fmla="*/ 105 h 10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1" h="105">
                  <a:moveTo>
                    <a:pt x="84" y="77"/>
                  </a:moveTo>
                  <a:lnTo>
                    <a:pt x="77" y="84"/>
                  </a:lnTo>
                  <a:lnTo>
                    <a:pt x="70" y="91"/>
                  </a:lnTo>
                  <a:lnTo>
                    <a:pt x="70" y="77"/>
                  </a:lnTo>
                  <a:lnTo>
                    <a:pt x="77" y="49"/>
                  </a:lnTo>
                  <a:lnTo>
                    <a:pt x="84" y="14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70" y="14"/>
                  </a:lnTo>
                  <a:lnTo>
                    <a:pt x="63" y="7"/>
                  </a:lnTo>
                  <a:lnTo>
                    <a:pt x="56" y="0"/>
                  </a:lnTo>
                  <a:lnTo>
                    <a:pt x="35" y="7"/>
                  </a:lnTo>
                  <a:lnTo>
                    <a:pt x="21" y="28"/>
                  </a:lnTo>
                  <a:lnTo>
                    <a:pt x="7" y="49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7" y="105"/>
                  </a:lnTo>
                  <a:lnTo>
                    <a:pt x="21" y="105"/>
                  </a:lnTo>
                  <a:lnTo>
                    <a:pt x="42" y="98"/>
                  </a:lnTo>
                  <a:lnTo>
                    <a:pt x="49" y="91"/>
                  </a:lnTo>
                  <a:lnTo>
                    <a:pt x="56" y="70"/>
                  </a:lnTo>
                  <a:lnTo>
                    <a:pt x="56" y="84"/>
                  </a:lnTo>
                  <a:lnTo>
                    <a:pt x="56" y="91"/>
                  </a:lnTo>
                  <a:lnTo>
                    <a:pt x="56" y="98"/>
                  </a:lnTo>
                  <a:lnTo>
                    <a:pt x="63" y="105"/>
                  </a:lnTo>
                  <a:lnTo>
                    <a:pt x="77" y="98"/>
                  </a:lnTo>
                  <a:lnTo>
                    <a:pt x="91" y="77"/>
                  </a:lnTo>
                  <a:lnTo>
                    <a:pt x="84" y="77"/>
                  </a:lnTo>
                  <a:close/>
                  <a:moveTo>
                    <a:pt x="14" y="77"/>
                  </a:moveTo>
                  <a:lnTo>
                    <a:pt x="21" y="56"/>
                  </a:lnTo>
                  <a:lnTo>
                    <a:pt x="28" y="35"/>
                  </a:lnTo>
                  <a:lnTo>
                    <a:pt x="42" y="14"/>
                  </a:lnTo>
                  <a:lnTo>
                    <a:pt x="56" y="7"/>
                  </a:lnTo>
                  <a:lnTo>
                    <a:pt x="63" y="7"/>
                  </a:lnTo>
                  <a:lnTo>
                    <a:pt x="70" y="21"/>
                  </a:lnTo>
                  <a:lnTo>
                    <a:pt x="70" y="42"/>
                  </a:lnTo>
                  <a:lnTo>
                    <a:pt x="56" y="63"/>
                  </a:lnTo>
                  <a:lnTo>
                    <a:pt x="42" y="84"/>
                  </a:lnTo>
                  <a:lnTo>
                    <a:pt x="28" y="91"/>
                  </a:lnTo>
                  <a:lnTo>
                    <a:pt x="21" y="91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9" name="Freeform 71"/>
            <p:cNvSpPr>
              <a:spLocks/>
            </p:cNvSpPr>
            <p:nvPr/>
          </p:nvSpPr>
          <p:spPr bwMode="auto">
            <a:xfrm>
              <a:off x="1848" y="1753"/>
              <a:ext cx="525" cy="119"/>
            </a:xfrm>
            <a:custGeom>
              <a:avLst/>
              <a:gdLst>
                <a:gd name="T0" fmla="*/ 525 w 525"/>
                <a:gd name="T1" fmla="*/ 119 h 119"/>
                <a:gd name="T2" fmla="*/ 525 w 525"/>
                <a:gd name="T3" fmla="*/ 0 h 119"/>
                <a:gd name="T4" fmla="*/ 0 w 525"/>
                <a:gd name="T5" fmla="*/ 0 h 119"/>
                <a:gd name="T6" fmla="*/ 0 w 525"/>
                <a:gd name="T7" fmla="*/ 119 h 119"/>
                <a:gd name="T8" fmla="*/ 525 w 525"/>
                <a:gd name="T9" fmla="*/ 119 h 119"/>
                <a:gd name="T10" fmla="*/ 525 w 525"/>
                <a:gd name="T11" fmla="*/ 119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5"/>
                <a:gd name="T19" fmla="*/ 0 h 119"/>
                <a:gd name="T20" fmla="*/ 525 w 525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5" h="119">
                  <a:moveTo>
                    <a:pt x="525" y="119"/>
                  </a:moveTo>
                  <a:lnTo>
                    <a:pt x="525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525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0" name="Freeform 72"/>
            <p:cNvSpPr>
              <a:spLocks/>
            </p:cNvSpPr>
            <p:nvPr/>
          </p:nvSpPr>
          <p:spPr bwMode="auto">
            <a:xfrm>
              <a:off x="1848" y="1683"/>
              <a:ext cx="84" cy="126"/>
            </a:xfrm>
            <a:custGeom>
              <a:avLst/>
              <a:gdLst>
                <a:gd name="T0" fmla="*/ 0 w 84"/>
                <a:gd name="T1" fmla="*/ 126 h 126"/>
                <a:gd name="T2" fmla="*/ 7 w 84"/>
                <a:gd name="T3" fmla="*/ 77 h 126"/>
                <a:gd name="T4" fmla="*/ 28 w 84"/>
                <a:gd name="T5" fmla="*/ 35 h 126"/>
                <a:gd name="T6" fmla="*/ 56 w 84"/>
                <a:gd name="T7" fmla="*/ 7 h 126"/>
                <a:gd name="T8" fmla="*/ 84 w 84"/>
                <a:gd name="T9" fmla="*/ 0 h 126"/>
                <a:gd name="T10" fmla="*/ 84 w 84"/>
                <a:gd name="T11" fmla="*/ 0 h 126"/>
                <a:gd name="T12" fmla="*/ 56 w 84"/>
                <a:gd name="T13" fmla="*/ 7 h 126"/>
                <a:gd name="T14" fmla="*/ 28 w 84"/>
                <a:gd name="T15" fmla="*/ 35 h 126"/>
                <a:gd name="T16" fmla="*/ 7 w 84"/>
                <a:gd name="T17" fmla="*/ 77 h 126"/>
                <a:gd name="T18" fmla="*/ 0 w 84"/>
                <a:gd name="T19" fmla="*/ 126 h 126"/>
                <a:gd name="T20" fmla="*/ 0 w 84"/>
                <a:gd name="T21" fmla="*/ 126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4"/>
                <a:gd name="T34" fmla="*/ 0 h 126"/>
                <a:gd name="T35" fmla="*/ 84 w 84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4" h="126">
                  <a:moveTo>
                    <a:pt x="0" y="126"/>
                  </a:moveTo>
                  <a:lnTo>
                    <a:pt x="7" y="77"/>
                  </a:lnTo>
                  <a:lnTo>
                    <a:pt x="28" y="35"/>
                  </a:lnTo>
                  <a:lnTo>
                    <a:pt x="56" y="7"/>
                  </a:lnTo>
                  <a:lnTo>
                    <a:pt x="84" y="0"/>
                  </a:lnTo>
                  <a:lnTo>
                    <a:pt x="56" y="7"/>
                  </a:lnTo>
                  <a:lnTo>
                    <a:pt x="28" y="35"/>
                  </a:lnTo>
                  <a:lnTo>
                    <a:pt x="7" y="77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1" name="Freeform 73"/>
            <p:cNvSpPr>
              <a:spLocks noEditPoints="1"/>
            </p:cNvSpPr>
            <p:nvPr/>
          </p:nvSpPr>
          <p:spPr bwMode="auto">
            <a:xfrm>
              <a:off x="1932" y="1683"/>
              <a:ext cx="84" cy="126"/>
            </a:xfrm>
            <a:custGeom>
              <a:avLst/>
              <a:gdLst>
                <a:gd name="T0" fmla="*/ 0 w 84"/>
                <a:gd name="T1" fmla="*/ 0 h 126"/>
                <a:gd name="T2" fmla="*/ 28 w 84"/>
                <a:gd name="T3" fmla="*/ 7 h 126"/>
                <a:gd name="T4" fmla="*/ 56 w 84"/>
                <a:gd name="T5" fmla="*/ 35 h 126"/>
                <a:gd name="T6" fmla="*/ 77 w 84"/>
                <a:gd name="T7" fmla="*/ 77 h 126"/>
                <a:gd name="T8" fmla="*/ 84 w 84"/>
                <a:gd name="T9" fmla="*/ 126 h 126"/>
                <a:gd name="T10" fmla="*/ 84 w 84"/>
                <a:gd name="T11" fmla="*/ 126 h 126"/>
                <a:gd name="T12" fmla="*/ 77 w 84"/>
                <a:gd name="T13" fmla="*/ 77 h 126"/>
                <a:gd name="T14" fmla="*/ 56 w 84"/>
                <a:gd name="T15" fmla="*/ 35 h 126"/>
                <a:gd name="T16" fmla="*/ 28 w 84"/>
                <a:gd name="T17" fmla="*/ 7 h 126"/>
                <a:gd name="T18" fmla="*/ 0 w 84"/>
                <a:gd name="T19" fmla="*/ 0 h 126"/>
                <a:gd name="T20" fmla="*/ 0 w 84"/>
                <a:gd name="T21" fmla="*/ 0 h 126"/>
                <a:gd name="T22" fmla="*/ 0 w 84"/>
                <a:gd name="T23" fmla="*/ 0 h 126"/>
                <a:gd name="T24" fmla="*/ 0 w 84"/>
                <a:gd name="T25" fmla="*/ 0 h 126"/>
                <a:gd name="T26" fmla="*/ 0 w 84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26"/>
                <a:gd name="T44" fmla="*/ 84 w 84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26">
                  <a:moveTo>
                    <a:pt x="0" y="0"/>
                  </a:moveTo>
                  <a:lnTo>
                    <a:pt x="28" y="7"/>
                  </a:lnTo>
                  <a:lnTo>
                    <a:pt x="56" y="35"/>
                  </a:lnTo>
                  <a:lnTo>
                    <a:pt x="77" y="77"/>
                  </a:lnTo>
                  <a:lnTo>
                    <a:pt x="84" y="126"/>
                  </a:lnTo>
                  <a:lnTo>
                    <a:pt x="77" y="77"/>
                  </a:lnTo>
                  <a:lnTo>
                    <a:pt x="56" y="35"/>
                  </a:lnTo>
                  <a:lnTo>
                    <a:pt x="28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2" name="Freeform 74"/>
            <p:cNvSpPr>
              <a:spLocks noEditPoints="1"/>
            </p:cNvSpPr>
            <p:nvPr/>
          </p:nvSpPr>
          <p:spPr bwMode="auto">
            <a:xfrm>
              <a:off x="1995" y="1809"/>
              <a:ext cx="21" cy="91"/>
            </a:xfrm>
            <a:custGeom>
              <a:avLst/>
              <a:gdLst>
                <a:gd name="T0" fmla="*/ 21 w 21"/>
                <a:gd name="T1" fmla="*/ 0 h 91"/>
                <a:gd name="T2" fmla="*/ 14 w 21"/>
                <a:gd name="T3" fmla="*/ 49 h 91"/>
                <a:gd name="T4" fmla="*/ 0 w 21"/>
                <a:gd name="T5" fmla="*/ 91 h 91"/>
                <a:gd name="T6" fmla="*/ 0 w 21"/>
                <a:gd name="T7" fmla="*/ 91 h 91"/>
                <a:gd name="T8" fmla="*/ 14 w 21"/>
                <a:gd name="T9" fmla="*/ 49 h 91"/>
                <a:gd name="T10" fmla="*/ 21 w 21"/>
                <a:gd name="T11" fmla="*/ 0 h 91"/>
                <a:gd name="T12" fmla="*/ 21 w 21"/>
                <a:gd name="T13" fmla="*/ 0 h 91"/>
                <a:gd name="T14" fmla="*/ 21 w 21"/>
                <a:gd name="T15" fmla="*/ 0 h 91"/>
                <a:gd name="T16" fmla="*/ 21 w 21"/>
                <a:gd name="T17" fmla="*/ 0 h 91"/>
                <a:gd name="T18" fmla="*/ 21 w 21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91"/>
                <a:gd name="T32" fmla="*/ 21 w 21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91">
                  <a:moveTo>
                    <a:pt x="21" y="0"/>
                  </a:moveTo>
                  <a:lnTo>
                    <a:pt x="14" y="49"/>
                  </a:lnTo>
                  <a:lnTo>
                    <a:pt x="0" y="91"/>
                  </a:lnTo>
                  <a:lnTo>
                    <a:pt x="14" y="49"/>
                  </a:lnTo>
                  <a:lnTo>
                    <a:pt x="21" y="0"/>
                  </a:lnTo>
                  <a:close/>
                  <a:moveTo>
                    <a:pt x="21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3" name="Freeform 75"/>
            <p:cNvSpPr>
              <a:spLocks noEditPoints="1"/>
            </p:cNvSpPr>
            <p:nvPr/>
          </p:nvSpPr>
          <p:spPr bwMode="auto">
            <a:xfrm>
              <a:off x="1967" y="1809"/>
              <a:ext cx="28" cy="91"/>
            </a:xfrm>
            <a:custGeom>
              <a:avLst/>
              <a:gdLst>
                <a:gd name="T0" fmla="*/ 28 w 28"/>
                <a:gd name="T1" fmla="*/ 91 h 91"/>
                <a:gd name="T2" fmla="*/ 7 w 28"/>
                <a:gd name="T3" fmla="*/ 49 h 91"/>
                <a:gd name="T4" fmla="*/ 0 w 28"/>
                <a:gd name="T5" fmla="*/ 0 h 91"/>
                <a:gd name="T6" fmla="*/ 0 w 28"/>
                <a:gd name="T7" fmla="*/ 0 h 91"/>
                <a:gd name="T8" fmla="*/ 7 w 28"/>
                <a:gd name="T9" fmla="*/ 49 h 91"/>
                <a:gd name="T10" fmla="*/ 28 w 28"/>
                <a:gd name="T11" fmla="*/ 91 h 91"/>
                <a:gd name="T12" fmla="*/ 28 w 28"/>
                <a:gd name="T13" fmla="*/ 91 h 91"/>
                <a:gd name="T14" fmla="*/ 28 w 28"/>
                <a:gd name="T15" fmla="*/ 91 h 91"/>
                <a:gd name="T16" fmla="*/ 28 w 28"/>
                <a:gd name="T17" fmla="*/ 91 h 91"/>
                <a:gd name="T18" fmla="*/ 28 w 28"/>
                <a:gd name="T19" fmla="*/ 91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91"/>
                <a:gd name="T32" fmla="*/ 28 w 28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91">
                  <a:moveTo>
                    <a:pt x="28" y="91"/>
                  </a:moveTo>
                  <a:lnTo>
                    <a:pt x="7" y="49"/>
                  </a:lnTo>
                  <a:lnTo>
                    <a:pt x="0" y="0"/>
                  </a:lnTo>
                  <a:lnTo>
                    <a:pt x="7" y="49"/>
                  </a:lnTo>
                  <a:lnTo>
                    <a:pt x="28" y="91"/>
                  </a:lnTo>
                  <a:close/>
                  <a:moveTo>
                    <a:pt x="28" y="91"/>
                  </a:moveTo>
                  <a:lnTo>
                    <a:pt x="28" y="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4" name="Freeform 76"/>
            <p:cNvSpPr>
              <a:spLocks noEditPoints="1"/>
            </p:cNvSpPr>
            <p:nvPr/>
          </p:nvSpPr>
          <p:spPr bwMode="auto">
            <a:xfrm>
              <a:off x="1967" y="1683"/>
              <a:ext cx="84" cy="126"/>
            </a:xfrm>
            <a:custGeom>
              <a:avLst/>
              <a:gdLst>
                <a:gd name="T0" fmla="*/ 0 w 84"/>
                <a:gd name="T1" fmla="*/ 126 h 126"/>
                <a:gd name="T2" fmla="*/ 7 w 84"/>
                <a:gd name="T3" fmla="*/ 77 h 126"/>
                <a:gd name="T4" fmla="*/ 28 w 84"/>
                <a:gd name="T5" fmla="*/ 35 h 126"/>
                <a:gd name="T6" fmla="*/ 56 w 84"/>
                <a:gd name="T7" fmla="*/ 7 h 126"/>
                <a:gd name="T8" fmla="*/ 84 w 84"/>
                <a:gd name="T9" fmla="*/ 0 h 126"/>
                <a:gd name="T10" fmla="*/ 84 w 84"/>
                <a:gd name="T11" fmla="*/ 0 h 126"/>
                <a:gd name="T12" fmla="*/ 56 w 84"/>
                <a:gd name="T13" fmla="*/ 7 h 126"/>
                <a:gd name="T14" fmla="*/ 28 w 84"/>
                <a:gd name="T15" fmla="*/ 35 h 126"/>
                <a:gd name="T16" fmla="*/ 7 w 84"/>
                <a:gd name="T17" fmla="*/ 77 h 126"/>
                <a:gd name="T18" fmla="*/ 0 w 84"/>
                <a:gd name="T19" fmla="*/ 126 h 126"/>
                <a:gd name="T20" fmla="*/ 0 w 84"/>
                <a:gd name="T21" fmla="*/ 126 h 126"/>
                <a:gd name="T22" fmla="*/ 0 w 84"/>
                <a:gd name="T23" fmla="*/ 126 h 126"/>
                <a:gd name="T24" fmla="*/ 0 w 84"/>
                <a:gd name="T25" fmla="*/ 126 h 126"/>
                <a:gd name="T26" fmla="*/ 0 w 84"/>
                <a:gd name="T27" fmla="*/ 126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26"/>
                <a:gd name="T44" fmla="*/ 84 w 84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26">
                  <a:moveTo>
                    <a:pt x="0" y="126"/>
                  </a:moveTo>
                  <a:lnTo>
                    <a:pt x="7" y="77"/>
                  </a:lnTo>
                  <a:lnTo>
                    <a:pt x="28" y="35"/>
                  </a:lnTo>
                  <a:lnTo>
                    <a:pt x="56" y="7"/>
                  </a:lnTo>
                  <a:lnTo>
                    <a:pt x="84" y="0"/>
                  </a:lnTo>
                  <a:lnTo>
                    <a:pt x="56" y="7"/>
                  </a:lnTo>
                  <a:lnTo>
                    <a:pt x="28" y="35"/>
                  </a:lnTo>
                  <a:lnTo>
                    <a:pt x="7" y="77"/>
                  </a:lnTo>
                  <a:lnTo>
                    <a:pt x="0" y="126"/>
                  </a:lnTo>
                  <a:close/>
                  <a:moveTo>
                    <a:pt x="0" y="126"/>
                  </a:move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5" name="Freeform 77"/>
            <p:cNvSpPr>
              <a:spLocks noEditPoints="1"/>
            </p:cNvSpPr>
            <p:nvPr/>
          </p:nvSpPr>
          <p:spPr bwMode="auto">
            <a:xfrm>
              <a:off x="2051" y="1683"/>
              <a:ext cx="84" cy="126"/>
            </a:xfrm>
            <a:custGeom>
              <a:avLst/>
              <a:gdLst>
                <a:gd name="T0" fmla="*/ 0 w 84"/>
                <a:gd name="T1" fmla="*/ 0 h 126"/>
                <a:gd name="T2" fmla="*/ 28 w 84"/>
                <a:gd name="T3" fmla="*/ 7 h 126"/>
                <a:gd name="T4" fmla="*/ 56 w 84"/>
                <a:gd name="T5" fmla="*/ 35 h 126"/>
                <a:gd name="T6" fmla="*/ 77 w 84"/>
                <a:gd name="T7" fmla="*/ 77 h 126"/>
                <a:gd name="T8" fmla="*/ 84 w 84"/>
                <a:gd name="T9" fmla="*/ 126 h 126"/>
                <a:gd name="T10" fmla="*/ 84 w 84"/>
                <a:gd name="T11" fmla="*/ 126 h 126"/>
                <a:gd name="T12" fmla="*/ 77 w 84"/>
                <a:gd name="T13" fmla="*/ 77 h 126"/>
                <a:gd name="T14" fmla="*/ 63 w 84"/>
                <a:gd name="T15" fmla="*/ 35 h 126"/>
                <a:gd name="T16" fmla="*/ 35 w 84"/>
                <a:gd name="T17" fmla="*/ 7 h 126"/>
                <a:gd name="T18" fmla="*/ 0 w 84"/>
                <a:gd name="T19" fmla="*/ 0 h 126"/>
                <a:gd name="T20" fmla="*/ 0 w 84"/>
                <a:gd name="T21" fmla="*/ 0 h 126"/>
                <a:gd name="T22" fmla="*/ 0 w 84"/>
                <a:gd name="T23" fmla="*/ 0 h 126"/>
                <a:gd name="T24" fmla="*/ 0 w 84"/>
                <a:gd name="T25" fmla="*/ 0 h 126"/>
                <a:gd name="T26" fmla="*/ 0 w 84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26"/>
                <a:gd name="T44" fmla="*/ 84 w 84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26">
                  <a:moveTo>
                    <a:pt x="0" y="0"/>
                  </a:moveTo>
                  <a:lnTo>
                    <a:pt x="28" y="7"/>
                  </a:lnTo>
                  <a:lnTo>
                    <a:pt x="56" y="35"/>
                  </a:lnTo>
                  <a:lnTo>
                    <a:pt x="77" y="77"/>
                  </a:lnTo>
                  <a:lnTo>
                    <a:pt x="84" y="126"/>
                  </a:lnTo>
                  <a:lnTo>
                    <a:pt x="77" y="77"/>
                  </a:lnTo>
                  <a:lnTo>
                    <a:pt x="63" y="35"/>
                  </a:lnTo>
                  <a:lnTo>
                    <a:pt x="35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6" name="Freeform 78"/>
            <p:cNvSpPr>
              <a:spLocks noEditPoints="1"/>
            </p:cNvSpPr>
            <p:nvPr/>
          </p:nvSpPr>
          <p:spPr bwMode="auto">
            <a:xfrm>
              <a:off x="2114" y="1809"/>
              <a:ext cx="21" cy="91"/>
            </a:xfrm>
            <a:custGeom>
              <a:avLst/>
              <a:gdLst>
                <a:gd name="T0" fmla="*/ 21 w 21"/>
                <a:gd name="T1" fmla="*/ 0 h 91"/>
                <a:gd name="T2" fmla="*/ 14 w 21"/>
                <a:gd name="T3" fmla="*/ 49 h 91"/>
                <a:gd name="T4" fmla="*/ 0 w 21"/>
                <a:gd name="T5" fmla="*/ 91 h 91"/>
                <a:gd name="T6" fmla="*/ 0 w 21"/>
                <a:gd name="T7" fmla="*/ 91 h 91"/>
                <a:gd name="T8" fmla="*/ 14 w 21"/>
                <a:gd name="T9" fmla="*/ 49 h 91"/>
                <a:gd name="T10" fmla="*/ 21 w 21"/>
                <a:gd name="T11" fmla="*/ 0 h 91"/>
                <a:gd name="T12" fmla="*/ 21 w 21"/>
                <a:gd name="T13" fmla="*/ 0 h 91"/>
                <a:gd name="T14" fmla="*/ 21 w 21"/>
                <a:gd name="T15" fmla="*/ 0 h 91"/>
                <a:gd name="T16" fmla="*/ 21 w 21"/>
                <a:gd name="T17" fmla="*/ 0 h 91"/>
                <a:gd name="T18" fmla="*/ 21 w 21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91"/>
                <a:gd name="T32" fmla="*/ 21 w 21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91">
                  <a:moveTo>
                    <a:pt x="21" y="0"/>
                  </a:moveTo>
                  <a:lnTo>
                    <a:pt x="14" y="49"/>
                  </a:lnTo>
                  <a:lnTo>
                    <a:pt x="0" y="91"/>
                  </a:lnTo>
                  <a:lnTo>
                    <a:pt x="14" y="49"/>
                  </a:lnTo>
                  <a:lnTo>
                    <a:pt x="21" y="0"/>
                  </a:lnTo>
                  <a:close/>
                  <a:moveTo>
                    <a:pt x="21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7" name="Freeform 79"/>
            <p:cNvSpPr>
              <a:spLocks noEditPoints="1"/>
            </p:cNvSpPr>
            <p:nvPr/>
          </p:nvSpPr>
          <p:spPr bwMode="auto">
            <a:xfrm>
              <a:off x="2086" y="1809"/>
              <a:ext cx="28" cy="91"/>
            </a:xfrm>
            <a:custGeom>
              <a:avLst/>
              <a:gdLst>
                <a:gd name="T0" fmla="*/ 28 w 28"/>
                <a:gd name="T1" fmla="*/ 91 h 91"/>
                <a:gd name="T2" fmla="*/ 14 w 28"/>
                <a:gd name="T3" fmla="*/ 49 h 91"/>
                <a:gd name="T4" fmla="*/ 7 w 28"/>
                <a:gd name="T5" fmla="*/ 0 h 91"/>
                <a:gd name="T6" fmla="*/ 0 w 28"/>
                <a:gd name="T7" fmla="*/ 0 h 91"/>
                <a:gd name="T8" fmla="*/ 7 w 28"/>
                <a:gd name="T9" fmla="*/ 49 h 91"/>
                <a:gd name="T10" fmla="*/ 28 w 28"/>
                <a:gd name="T11" fmla="*/ 91 h 91"/>
                <a:gd name="T12" fmla="*/ 28 w 28"/>
                <a:gd name="T13" fmla="*/ 91 h 91"/>
                <a:gd name="T14" fmla="*/ 28 w 28"/>
                <a:gd name="T15" fmla="*/ 91 h 91"/>
                <a:gd name="T16" fmla="*/ 28 w 28"/>
                <a:gd name="T17" fmla="*/ 91 h 91"/>
                <a:gd name="T18" fmla="*/ 28 w 28"/>
                <a:gd name="T19" fmla="*/ 91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91"/>
                <a:gd name="T32" fmla="*/ 28 w 28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91">
                  <a:moveTo>
                    <a:pt x="28" y="91"/>
                  </a:moveTo>
                  <a:lnTo>
                    <a:pt x="14" y="49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49"/>
                  </a:lnTo>
                  <a:lnTo>
                    <a:pt x="28" y="91"/>
                  </a:lnTo>
                  <a:close/>
                  <a:moveTo>
                    <a:pt x="28" y="91"/>
                  </a:moveTo>
                  <a:lnTo>
                    <a:pt x="28" y="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8" name="Freeform 80"/>
            <p:cNvSpPr>
              <a:spLocks noEditPoints="1"/>
            </p:cNvSpPr>
            <p:nvPr/>
          </p:nvSpPr>
          <p:spPr bwMode="auto">
            <a:xfrm>
              <a:off x="2086" y="1683"/>
              <a:ext cx="84" cy="126"/>
            </a:xfrm>
            <a:custGeom>
              <a:avLst/>
              <a:gdLst>
                <a:gd name="T0" fmla="*/ 0 w 84"/>
                <a:gd name="T1" fmla="*/ 126 h 126"/>
                <a:gd name="T2" fmla="*/ 7 w 84"/>
                <a:gd name="T3" fmla="*/ 77 h 126"/>
                <a:gd name="T4" fmla="*/ 28 w 84"/>
                <a:gd name="T5" fmla="*/ 35 h 126"/>
                <a:gd name="T6" fmla="*/ 56 w 84"/>
                <a:gd name="T7" fmla="*/ 7 h 126"/>
                <a:gd name="T8" fmla="*/ 84 w 84"/>
                <a:gd name="T9" fmla="*/ 0 h 126"/>
                <a:gd name="T10" fmla="*/ 84 w 84"/>
                <a:gd name="T11" fmla="*/ 0 h 126"/>
                <a:gd name="T12" fmla="*/ 56 w 84"/>
                <a:gd name="T13" fmla="*/ 7 h 126"/>
                <a:gd name="T14" fmla="*/ 28 w 84"/>
                <a:gd name="T15" fmla="*/ 35 h 126"/>
                <a:gd name="T16" fmla="*/ 14 w 84"/>
                <a:gd name="T17" fmla="*/ 77 h 126"/>
                <a:gd name="T18" fmla="*/ 7 w 84"/>
                <a:gd name="T19" fmla="*/ 126 h 126"/>
                <a:gd name="T20" fmla="*/ 0 w 84"/>
                <a:gd name="T21" fmla="*/ 126 h 126"/>
                <a:gd name="T22" fmla="*/ 0 w 84"/>
                <a:gd name="T23" fmla="*/ 126 h 126"/>
                <a:gd name="T24" fmla="*/ 0 w 84"/>
                <a:gd name="T25" fmla="*/ 126 h 126"/>
                <a:gd name="T26" fmla="*/ 0 w 84"/>
                <a:gd name="T27" fmla="*/ 126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26"/>
                <a:gd name="T44" fmla="*/ 84 w 84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26">
                  <a:moveTo>
                    <a:pt x="0" y="126"/>
                  </a:moveTo>
                  <a:lnTo>
                    <a:pt x="7" y="77"/>
                  </a:lnTo>
                  <a:lnTo>
                    <a:pt x="28" y="35"/>
                  </a:lnTo>
                  <a:lnTo>
                    <a:pt x="56" y="7"/>
                  </a:lnTo>
                  <a:lnTo>
                    <a:pt x="84" y="0"/>
                  </a:lnTo>
                  <a:lnTo>
                    <a:pt x="56" y="7"/>
                  </a:lnTo>
                  <a:lnTo>
                    <a:pt x="28" y="35"/>
                  </a:lnTo>
                  <a:lnTo>
                    <a:pt x="14" y="77"/>
                  </a:lnTo>
                  <a:lnTo>
                    <a:pt x="7" y="126"/>
                  </a:lnTo>
                  <a:lnTo>
                    <a:pt x="0" y="126"/>
                  </a:lnTo>
                  <a:close/>
                  <a:moveTo>
                    <a:pt x="0" y="126"/>
                  </a:move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9" name="Freeform 81"/>
            <p:cNvSpPr>
              <a:spLocks noEditPoints="1"/>
            </p:cNvSpPr>
            <p:nvPr/>
          </p:nvSpPr>
          <p:spPr bwMode="auto">
            <a:xfrm>
              <a:off x="2170" y="1683"/>
              <a:ext cx="84" cy="126"/>
            </a:xfrm>
            <a:custGeom>
              <a:avLst/>
              <a:gdLst>
                <a:gd name="T0" fmla="*/ 0 w 84"/>
                <a:gd name="T1" fmla="*/ 0 h 126"/>
                <a:gd name="T2" fmla="*/ 35 w 84"/>
                <a:gd name="T3" fmla="*/ 7 h 126"/>
                <a:gd name="T4" fmla="*/ 63 w 84"/>
                <a:gd name="T5" fmla="*/ 35 h 126"/>
                <a:gd name="T6" fmla="*/ 77 w 84"/>
                <a:gd name="T7" fmla="*/ 77 h 126"/>
                <a:gd name="T8" fmla="*/ 84 w 84"/>
                <a:gd name="T9" fmla="*/ 126 h 126"/>
                <a:gd name="T10" fmla="*/ 84 w 84"/>
                <a:gd name="T11" fmla="*/ 126 h 126"/>
                <a:gd name="T12" fmla="*/ 77 w 84"/>
                <a:gd name="T13" fmla="*/ 77 h 126"/>
                <a:gd name="T14" fmla="*/ 63 w 84"/>
                <a:gd name="T15" fmla="*/ 35 h 126"/>
                <a:gd name="T16" fmla="*/ 35 w 84"/>
                <a:gd name="T17" fmla="*/ 7 h 126"/>
                <a:gd name="T18" fmla="*/ 0 w 84"/>
                <a:gd name="T19" fmla="*/ 0 h 126"/>
                <a:gd name="T20" fmla="*/ 0 w 84"/>
                <a:gd name="T21" fmla="*/ 0 h 126"/>
                <a:gd name="T22" fmla="*/ 0 w 84"/>
                <a:gd name="T23" fmla="*/ 0 h 126"/>
                <a:gd name="T24" fmla="*/ 0 w 84"/>
                <a:gd name="T25" fmla="*/ 0 h 126"/>
                <a:gd name="T26" fmla="*/ 0 w 84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26"/>
                <a:gd name="T44" fmla="*/ 84 w 84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26">
                  <a:moveTo>
                    <a:pt x="0" y="0"/>
                  </a:moveTo>
                  <a:lnTo>
                    <a:pt x="35" y="7"/>
                  </a:lnTo>
                  <a:lnTo>
                    <a:pt x="63" y="35"/>
                  </a:lnTo>
                  <a:lnTo>
                    <a:pt x="77" y="77"/>
                  </a:lnTo>
                  <a:lnTo>
                    <a:pt x="84" y="126"/>
                  </a:lnTo>
                  <a:lnTo>
                    <a:pt x="77" y="77"/>
                  </a:lnTo>
                  <a:lnTo>
                    <a:pt x="63" y="35"/>
                  </a:lnTo>
                  <a:lnTo>
                    <a:pt x="35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50" name="Freeform 82"/>
            <p:cNvSpPr>
              <a:spLocks noEditPoints="1"/>
            </p:cNvSpPr>
            <p:nvPr/>
          </p:nvSpPr>
          <p:spPr bwMode="auto">
            <a:xfrm>
              <a:off x="2233" y="1809"/>
              <a:ext cx="21" cy="91"/>
            </a:xfrm>
            <a:custGeom>
              <a:avLst/>
              <a:gdLst>
                <a:gd name="T0" fmla="*/ 21 w 21"/>
                <a:gd name="T1" fmla="*/ 0 h 91"/>
                <a:gd name="T2" fmla="*/ 14 w 21"/>
                <a:gd name="T3" fmla="*/ 49 h 91"/>
                <a:gd name="T4" fmla="*/ 0 w 21"/>
                <a:gd name="T5" fmla="*/ 91 h 91"/>
                <a:gd name="T6" fmla="*/ 0 w 21"/>
                <a:gd name="T7" fmla="*/ 91 h 91"/>
                <a:gd name="T8" fmla="*/ 14 w 21"/>
                <a:gd name="T9" fmla="*/ 49 h 91"/>
                <a:gd name="T10" fmla="*/ 21 w 21"/>
                <a:gd name="T11" fmla="*/ 0 h 91"/>
                <a:gd name="T12" fmla="*/ 21 w 21"/>
                <a:gd name="T13" fmla="*/ 0 h 91"/>
                <a:gd name="T14" fmla="*/ 21 w 21"/>
                <a:gd name="T15" fmla="*/ 0 h 91"/>
                <a:gd name="T16" fmla="*/ 21 w 21"/>
                <a:gd name="T17" fmla="*/ 0 h 91"/>
                <a:gd name="T18" fmla="*/ 21 w 21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91"/>
                <a:gd name="T32" fmla="*/ 21 w 21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91">
                  <a:moveTo>
                    <a:pt x="21" y="0"/>
                  </a:moveTo>
                  <a:lnTo>
                    <a:pt x="14" y="49"/>
                  </a:lnTo>
                  <a:lnTo>
                    <a:pt x="0" y="91"/>
                  </a:lnTo>
                  <a:lnTo>
                    <a:pt x="14" y="49"/>
                  </a:lnTo>
                  <a:lnTo>
                    <a:pt x="21" y="0"/>
                  </a:lnTo>
                  <a:close/>
                  <a:moveTo>
                    <a:pt x="21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51" name="Freeform 83"/>
            <p:cNvSpPr>
              <a:spLocks noEditPoints="1"/>
            </p:cNvSpPr>
            <p:nvPr/>
          </p:nvSpPr>
          <p:spPr bwMode="auto">
            <a:xfrm>
              <a:off x="2212" y="1809"/>
              <a:ext cx="21" cy="91"/>
            </a:xfrm>
            <a:custGeom>
              <a:avLst/>
              <a:gdLst>
                <a:gd name="T0" fmla="*/ 21 w 21"/>
                <a:gd name="T1" fmla="*/ 91 h 91"/>
                <a:gd name="T2" fmla="*/ 7 w 21"/>
                <a:gd name="T3" fmla="*/ 49 h 91"/>
                <a:gd name="T4" fmla="*/ 0 w 21"/>
                <a:gd name="T5" fmla="*/ 0 h 91"/>
                <a:gd name="T6" fmla="*/ 0 w 21"/>
                <a:gd name="T7" fmla="*/ 0 h 91"/>
                <a:gd name="T8" fmla="*/ 7 w 21"/>
                <a:gd name="T9" fmla="*/ 49 h 91"/>
                <a:gd name="T10" fmla="*/ 21 w 21"/>
                <a:gd name="T11" fmla="*/ 91 h 91"/>
                <a:gd name="T12" fmla="*/ 21 w 21"/>
                <a:gd name="T13" fmla="*/ 91 h 91"/>
                <a:gd name="T14" fmla="*/ 21 w 21"/>
                <a:gd name="T15" fmla="*/ 91 h 91"/>
                <a:gd name="T16" fmla="*/ 21 w 21"/>
                <a:gd name="T17" fmla="*/ 91 h 91"/>
                <a:gd name="T18" fmla="*/ 21 w 21"/>
                <a:gd name="T19" fmla="*/ 91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91"/>
                <a:gd name="T32" fmla="*/ 21 w 21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91">
                  <a:moveTo>
                    <a:pt x="21" y="91"/>
                  </a:moveTo>
                  <a:lnTo>
                    <a:pt x="7" y="49"/>
                  </a:lnTo>
                  <a:lnTo>
                    <a:pt x="0" y="0"/>
                  </a:lnTo>
                  <a:lnTo>
                    <a:pt x="7" y="49"/>
                  </a:lnTo>
                  <a:lnTo>
                    <a:pt x="21" y="91"/>
                  </a:lnTo>
                  <a:close/>
                  <a:moveTo>
                    <a:pt x="21" y="91"/>
                  </a:moveTo>
                  <a:lnTo>
                    <a:pt x="21" y="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52" name="Freeform 84"/>
            <p:cNvSpPr>
              <a:spLocks noEditPoints="1"/>
            </p:cNvSpPr>
            <p:nvPr/>
          </p:nvSpPr>
          <p:spPr bwMode="auto">
            <a:xfrm>
              <a:off x="2212" y="1683"/>
              <a:ext cx="77" cy="126"/>
            </a:xfrm>
            <a:custGeom>
              <a:avLst/>
              <a:gdLst>
                <a:gd name="T0" fmla="*/ 0 w 77"/>
                <a:gd name="T1" fmla="*/ 126 h 126"/>
                <a:gd name="T2" fmla="*/ 7 w 77"/>
                <a:gd name="T3" fmla="*/ 77 h 126"/>
                <a:gd name="T4" fmla="*/ 21 w 77"/>
                <a:gd name="T5" fmla="*/ 35 h 126"/>
                <a:gd name="T6" fmla="*/ 49 w 77"/>
                <a:gd name="T7" fmla="*/ 7 h 126"/>
                <a:gd name="T8" fmla="*/ 77 w 77"/>
                <a:gd name="T9" fmla="*/ 0 h 126"/>
                <a:gd name="T10" fmla="*/ 77 w 77"/>
                <a:gd name="T11" fmla="*/ 0 h 126"/>
                <a:gd name="T12" fmla="*/ 49 w 77"/>
                <a:gd name="T13" fmla="*/ 7 h 126"/>
                <a:gd name="T14" fmla="*/ 21 w 77"/>
                <a:gd name="T15" fmla="*/ 35 h 126"/>
                <a:gd name="T16" fmla="*/ 7 w 77"/>
                <a:gd name="T17" fmla="*/ 77 h 126"/>
                <a:gd name="T18" fmla="*/ 0 w 77"/>
                <a:gd name="T19" fmla="*/ 126 h 126"/>
                <a:gd name="T20" fmla="*/ 0 w 77"/>
                <a:gd name="T21" fmla="*/ 126 h 126"/>
                <a:gd name="T22" fmla="*/ 0 w 77"/>
                <a:gd name="T23" fmla="*/ 126 h 126"/>
                <a:gd name="T24" fmla="*/ 0 w 77"/>
                <a:gd name="T25" fmla="*/ 126 h 126"/>
                <a:gd name="T26" fmla="*/ 0 w 77"/>
                <a:gd name="T27" fmla="*/ 126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126"/>
                <a:gd name="T44" fmla="*/ 77 w 77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126">
                  <a:moveTo>
                    <a:pt x="0" y="126"/>
                  </a:moveTo>
                  <a:lnTo>
                    <a:pt x="7" y="77"/>
                  </a:lnTo>
                  <a:lnTo>
                    <a:pt x="21" y="35"/>
                  </a:lnTo>
                  <a:lnTo>
                    <a:pt x="49" y="7"/>
                  </a:lnTo>
                  <a:lnTo>
                    <a:pt x="77" y="0"/>
                  </a:lnTo>
                  <a:lnTo>
                    <a:pt x="49" y="7"/>
                  </a:lnTo>
                  <a:lnTo>
                    <a:pt x="21" y="35"/>
                  </a:lnTo>
                  <a:lnTo>
                    <a:pt x="7" y="77"/>
                  </a:lnTo>
                  <a:lnTo>
                    <a:pt x="0" y="126"/>
                  </a:lnTo>
                  <a:close/>
                  <a:moveTo>
                    <a:pt x="0" y="126"/>
                  </a:move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53" name="Freeform 85"/>
            <p:cNvSpPr>
              <a:spLocks noEditPoints="1"/>
            </p:cNvSpPr>
            <p:nvPr/>
          </p:nvSpPr>
          <p:spPr bwMode="auto">
            <a:xfrm>
              <a:off x="2289" y="1683"/>
              <a:ext cx="84" cy="126"/>
            </a:xfrm>
            <a:custGeom>
              <a:avLst/>
              <a:gdLst>
                <a:gd name="T0" fmla="*/ 0 w 84"/>
                <a:gd name="T1" fmla="*/ 0 h 126"/>
                <a:gd name="T2" fmla="*/ 35 w 84"/>
                <a:gd name="T3" fmla="*/ 7 h 126"/>
                <a:gd name="T4" fmla="*/ 63 w 84"/>
                <a:gd name="T5" fmla="*/ 35 h 126"/>
                <a:gd name="T6" fmla="*/ 77 w 84"/>
                <a:gd name="T7" fmla="*/ 77 h 126"/>
                <a:gd name="T8" fmla="*/ 84 w 84"/>
                <a:gd name="T9" fmla="*/ 126 h 126"/>
                <a:gd name="T10" fmla="*/ 84 w 84"/>
                <a:gd name="T11" fmla="*/ 126 h 126"/>
                <a:gd name="T12" fmla="*/ 77 w 84"/>
                <a:gd name="T13" fmla="*/ 77 h 126"/>
                <a:gd name="T14" fmla="*/ 63 w 84"/>
                <a:gd name="T15" fmla="*/ 35 h 126"/>
                <a:gd name="T16" fmla="*/ 35 w 84"/>
                <a:gd name="T17" fmla="*/ 7 h 126"/>
                <a:gd name="T18" fmla="*/ 0 w 84"/>
                <a:gd name="T19" fmla="*/ 0 h 126"/>
                <a:gd name="T20" fmla="*/ 0 w 84"/>
                <a:gd name="T21" fmla="*/ 0 h 126"/>
                <a:gd name="T22" fmla="*/ 0 w 84"/>
                <a:gd name="T23" fmla="*/ 0 h 126"/>
                <a:gd name="T24" fmla="*/ 0 w 84"/>
                <a:gd name="T25" fmla="*/ 0 h 126"/>
                <a:gd name="T26" fmla="*/ 0 w 84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26"/>
                <a:gd name="T44" fmla="*/ 84 w 84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26">
                  <a:moveTo>
                    <a:pt x="0" y="0"/>
                  </a:moveTo>
                  <a:lnTo>
                    <a:pt x="35" y="7"/>
                  </a:lnTo>
                  <a:lnTo>
                    <a:pt x="63" y="35"/>
                  </a:lnTo>
                  <a:lnTo>
                    <a:pt x="77" y="77"/>
                  </a:lnTo>
                  <a:lnTo>
                    <a:pt x="84" y="126"/>
                  </a:lnTo>
                  <a:lnTo>
                    <a:pt x="77" y="77"/>
                  </a:lnTo>
                  <a:lnTo>
                    <a:pt x="63" y="35"/>
                  </a:lnTo>
                  <a:lnTo>
                    <a:pt x="35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54" name="Freeform 86"/>
            <p:cNvSpPr>
              <a:spLocks noEditPoints="1"/>
            </p:cNvSpPr>
            <p:nvPr/>
          </p:nvSpPr>
          <p:spPr bwMode="auto">
            <a:xfrm>
              <a:off x="1848" y="1809"/>
              <a:ext cx="525" cy="1"/>
            </a:xfrm>
            <a:custGeom>
              <a:avLst/>
              <a:gdLst>
                <a:gd name="T0" fmla="*/ 0 w 525"/>
                <a:gd name="T1" fmla="*/ 0 h 1"/>
                <a:gd name="T2" fmla="*/ 0 w 525"/>
                <a:gd name="T3" fmla="*/ 0 h 1"/>
                <a:gd name="T4" fmla="*/ 0 w 525"/>
                <a:gd name="T5" fmla="*/ 0 h 1"/>
                <a:gd name="T6" fmla="*/ 525 w 525"/>
                <a:gd name="T7" fmla="*/ 0 h 1"/>
                <a:gd name="T8" fmla="*/ 525 w 525"/>
                <a:gd name="T9" fmla="*/ 0 h 1"/>
                <a:gd name="T10" fmla="*/ 525 w 525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5"/>
                <a:gd name="T19" fmla="*/ 0 h 1"/>
                <a:gd name="T20" fmla="*/ 525 w 525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5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525" y="0"/>
                  </a:moveTo>
                  <a:lnTo>
                    <a:pt x="525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55" name="Freeform 87"/>
            <p:cNvSpPr>
              <a:spLocks/>
            </p:cNvSpPr>
            <p:nvPr/>
          </p:nvSpPr>
          <p:spPr bwMode="auto">
            <a:xfrm>
              <a:off x="3526" y="1265"/>
              <a:ext cx="147" cy="202"/>
            </a:xfrm>
            <a:custGeom>
              <a:avLst/>
              <a:gdLst>
                <a:gd name="T0" fmla="*/ 105 w 147"/>
                <a:gd name="T1" fmla="*/ 0 h 202"/>
                <a:gd name="T2" fmla="*/ 35 w 147"/>
                <a:gd name="T3" fmla="*/ 0 h 202"/>
                <a:gd name="T4" fmla="*/ 35 w 147"/>
                <a:gd name="T5" fmla="*/ 7 h 202"/>
                <a:gd name="T6" fmla="*/ 49 w 147"/>
                <a:gd name="T7" fmla="*/ 7 h 202"/>
                <a:gd name="T8" fmla="*/ 56 w 147"/>
                <a:gd name="T9" fmla="*/ 21 h 202"/>
                <a:gd name="T10" fmla="*/ 56 w 147"/>
                <a:gd name="T11" fmla="*/ 28 h 202"/>
                <a:gd name="T12" fmla="*/ 56 w 147"/>
                <a:gd name="T13" fmla="*/ 35 h 202"/>
                <a:gd name="T14" fmla="*/ 21 w 147"/>
                <a:gd name="T15" fmla="*/ 174 h 202"/>
                <a:gd name="T16" fmla="*/ 14 w 147"/>
                <a:gd name="T17" fmla="*/ 188 h 202"/>
                <a:gd name="T18" fmla="*/ 0 w 147"/>
                <a:gd name="T19" fmla="*/ 195 h 202"/>
                <a:gd name="T20" fmla="*/ 0 w 147"/>
                <a:gd name="T21" fmla="*/ 202 h 202"/>
                <a:gd name="T22" fmla="*/ 133 w 147"/>
                <a:gd name="T23" fmla="*/ 202 h 202"/>
                <a:gd name="T24" fmla="*/ 147 w 147"/>
                <a:gd name="T25" fmla="*/ 146 h 202"/>
                <a:gd name="T26" fmla="*/ 140 w 147"/>
                <a:gd name="T27" fmla="*/ 146 h 202"/>
                <a:gd name="T28" fmla="*/ 126 w 147"/>
                <a:gd name="T29" fmla="*/ 174 h 202"/>
                <a:gd name="T30" fmla="*/ 112 w 147"/>
                <a:gd name="T31" fmla="*/ 181 h 202"/>
                <a:gd name="T32" fmla="*/ 98 w 147"/>
                <a:gd name="T33" fmla="*/ 188 h 202"/>
                <a:gd name="T34" fmla="*/ 77 w 147"/>
                <a:gd name="T35" fmla="*/ 188 h 202"/>
                <a:gd name="T36" fmla="*/ 56 w 147"/>
                <a:gd name="T37" fmla="*/ 188 h 202"/>
                <a:gd name="T38" fmla="*/ 49 w 147"/>
                <a:gd name="T39" fmla="*/ 181 h 202"/>
                <a:gd name="T40" fmla="*/ 49 w 147"/>
                <a:gd name="T41" fmla="*/ 174 h 202"/>
                <a:gd name="T42" fmla="*/ 49 w 147"/>
                <a:gd name="T43" fmla="*/ 160 h 202"/>
                <a:gd name="T44" fmla="*/ 84 w 147"/>
                <a:gd name="T45" fmla="*/ 28 h 202"/>
                <a:gd name="T46" fmla="*/ 84 w 147"/>
                <a:gd name="T47" fmla="*/ 14 h 202"/>
                <a:gd name="T48" fmla="*/ 91 w 147"/>
                <a:gd name="T49" fmla="*/ 7 h 202"/>
                <a:gd name="T50" fmla="*/ 105 w 147"/>
                <a:gd name="T51" fmla="*/ 7 h 202"/>
                <a:gd name="T52" fmla="*/ 105 w 147"/>
                <a:gd name="T53" fmla="*/ 0 h 2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7"/>
                <a:gd name="T82" fmla="*/ 0 h 202"/>
                <a:gd name="T83" fmla="*/ 147 w 147"/>
                <a:gd name="T84" fmla="*/ 202 h 2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7" h="202">
                  <a:moveTo>
                    <a:pt x="105" y="0"/>
                  </a:moveTo>
                  <a:lnTo>
                    <a:pt x="35" y="0"/>
                  </a:lnTo>
                  <a:lnTo>
                    <a:pt x="35" y="7"/>
                  </a:lnTo>
                  <a:lnTo>
                    <a:pt x="49" y="7"/>
                  </a:lnTo>
                  <a:lnTo>
                    <a:pt x="56" y="21"/>
                  </a:lnTo>
                  <a:lnTo>
                    <a:pt x="56" y="28"/>
                  </a:lnTo>
                  <a:lnTo>
                    <a:pt x="56" y="35"/>
                  </a:lnTo>
                  <a:lnTo>
                    <a:pt x="21" y="174"/>
                  </a:lnTo>
                  <a:lnTo>
                    <a:pt x="14" y="188"/>
                  </a:lnTo>
                  <a:lnTo>
                    <a:pt x="0" y="195"/>
                  </a:lnTo>
                  <a:lnTo>
                    <a:pt x="0" y="202"/>
                  </a:lnTo>
                  <a:lnTo>
                    <a:pt x="133" y="202"/>
                  </a:lnTo>
                  <a:lnTo>
                    <a:pt x="147" y="146"/>
                  </a:lnTo>
                  <a:lnTo>
                    <a:pt x="140" y="146"/>
                  </a:lnTo>
                  <a:lnTo>
                    <a:pt x="126" y="174"/>
                  </a:lnTo>
                  <a:lnTo>
                    <a:pt x="112" y="181"/>
                  </a:lnTo>
                  <a:lnTo>
                    <a:pt x="98" y="188"/>
                  </a:lnTo>
                  <a:lnTo>
                    <a:pt x="77" y="188"/>
                  </a:lnTo>
                  <a:lnTo>
                    <a:pt x="56" y="188"/>
                  </a:lnTo>
                  <a:lnTo>
                    <a:pt x="49" y="181"/>
                  </a:lnTo>
                  <a:lnTo>
                    <a:pt x="49" y="174"/>
                  </a:lnTo>
                  <a:lnTo>
                    <a:pt x="49" y="160"/>
                  </a:lnTo>
                  <a:lnTo>
                    <a:pt x="84" y="28"/>
                  </a:lnTo>
                  <a:lnTo>
                    <a:pt x="84" y="14"/>
                  </a:lnTo>
                  <a:lnTo>
                    <a:pt x="91" y="7"/>
                  </a:lnTo>
                  <a:lnTo>
                    <a:pt x="105" y="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56" name="Freeform 88"/>
            <p:cNvSpPr>
              <a:spLocks noEditPoints="1"/>
            </p:cNvSpPr>
            <p:nvPr/>
          </p:nvSpPr>
          <p:spPr bwMode="auto">
            <a:xfrm>
              <a:off x="3680" y="1383"/>
              <a:ext cx="84" cy="161"/>
            </a:xfrm>
            <a:custGeom>
              <a:avLst/>
              <a:gdLst>
                <a:gd name="T0" fmla="*/ 70 w 84"/>
                <a:gd name="T1" fmla="*/ 84 h 161"/>
                <a:gd name="T2" fmla="*/ 70 w 84"/>
                <a:gd name="T3" fmla="*/ 105 h 161"/>
                <a:gd name="T4" fmla="*/ 56 w 84"/>
                <a:gd name="T5" fmla="*/ 126 h 161"/>
                <a:gd name="T6" fmla="*/ 42 w 84"/>
                <a:gd name="T7" fmla="*/ 147 h 161"/>
                <a:gd name="T8" fmla="*/ 21 w 84"/>
                <a:gd name="T9" fmla="*/ 154 h 161"/>
                <a:gd name="T10" fmla="*/ 14 w 84"/>
                <a:gd name="T11" fmla="*/ 154 h 161"/>
                <a:gd name="T12" fmla="*/ 14 w 84"/>
                <a:gd name="T13" fmla="*/ 147 h 161"/>
                <a:gd name="T14" fmla="*/ 21 w 84"/>
                <a:gd name="T15" fmla="*/ 126 h 161"/>
                <a:gd name="T16" fmla="*/ 28 w 84"/>
                <a:gd name="T17" fmla="*/ 98 h 161"/>
                <a:gd name="T18" fmla="*/ 42 w 84"/>
                <a:gd name="T19" fmla="*/ 77 h 161"/>
                <a:gd name="T20" fmla="*/ 56 w 84"/>
                <a:gd name="T21" fmla="*/ 70 h 161"/>
                <a:gd name="T22" fmla="*/ 63 w 84"/>
                <a:gd name="T23" fmla="*/ 77 h 161"/>
                <a:gd name="T24" fmla="*/ 70 w 84"/>
                <a:gd name="T25" fmla="*/ 84 h 161"/>
                <a:gd name="T26" fmla="*/ 70 w 84"/>
                <a:gd name="T27" fmla="*/ 84 h 161"/>
                <a:gd name="T28" fmla="*/ 14 w 84"/>
                <a:gd name="T29" fmla="*/ 7 h 161"/>
                <a:gd name="T30" fmla="*/ 28 w 84"/>
                <a:gd name="T31" fmla="*/ 14 h 161"/>
                <a:gd name="T32" fmla="*/ 28 w 84"/>
                <a:gd name="T33" fmla="*/ 14 h 161"/>
                <a:gd name="T34" fmla="*/ 28 w 84"/>
                <a:gd name="T35" fmla="*/ 28 h 161"/>
                <a:gd name="T36" fmla="*/ 21 w 84"/>
                <a:gd name="T37" fmla="*/ 35 h 161"/>
                <a:gd name="T38" fmla="*/ 0 w 84"/>
                <a:gd name="T39" fmla="*/ 147 h 161"/>
                <a:gd name="T40" fmla="*/ 0 w 84"/>
                <a:gd name="T41" fmla="*/ 147 h 161"/>
                <a:gd name="T42" fmla="*/ 7 w 84"/>
                <a:gd name="T43" fmla="*/ 154 h 161"/>
                <a:gd name="T44" fmla="*/ 21 w 84"/>
                <a:gd name="T45" fmla="*/ 161 h 161"/>
                <a:gd name="T46" fmla="*/ 42 w 84"/>
                <a:gd name="T47" fmla="*/ 154 h 161"/>
                <a:gd name="T48" fmla="*/ 63 w 84"/>
                <a:gd name="T49" fmla="*/ 133 h 161"/>
                <a:gd name="T50" fmla="*/ 77 w 84"/>
                <a:gd name="T51" fmla="*/ 112 h 161"/>
                <a:gd name="T52" fmla="*/ 84 w 84"/>
                <a:gd name="T53" fmla="*/ 84 h 161"/>
                <a:gd name="T54" fmla="*/ 77 w 84"/>
                <a:gd name="T55" fmla="*/ 63 h 161"/>
                <a:gd name="T56" fmla="*/ 63 w 84"/>
                <a:gd name="T57" fmla="*/ 56 h 161"/>
                <a:gd name="T58" fmla="*/ 49 w 84"/>
                <a:gd name="T59" fmla="*/ 63 h 161"/>
                <a:gd name="T60" fmla="*/ 35 w 84"/>
                <a:gd name="T61" fmla="*/ 70 h 161"/>
                <a:gd name="T62" fmla="*/ 28 w 84"/>
                <a:gd name="T63" fmla="*/ 91 h 161"/>
                <a:gd name="T64" fmla="*/ 21 w 84"/>
                <a:gd name="T65" fmla="*/ 91 h 161"/>
                <a:gd name="T66" fmla="*/ 35 w 84"/>
                <a:gd name="T67" fmla="*/ 42 h 161"/>
                <a:gd name="T68" fmla="*/ 42 w 84"/>
                <a:gd name="T69" fmla="*/ 21 h 161"/>
                <a:gd name="T70" fmla="*/ 42 w 84"/>
                <a:gd name="T71" fmla="*/ 0 h 161"/>
                <a:gd name="T72" fmla="*/ 42 w 84"/>
                <a:gd name="T73" fmla="*/ 0 h 161"/>
                <a:gd name="T74" fmla="*/ 28 w 84"/>
                <a:gd name="T75" fmla="*/ 7 h 161"/>
                <a:gd name="T76" fmla="*/ 14 w 84"/>
                <a:gd name="T77" fmla="*/ 7 h 161"/>
                <a:gd name="T78" fmla="*/ 14 w 84"/>
                <a:gd name="T79" fmla="*/ 7 h 1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4"/>
                <a:gd name="T121" fmla="*/ 0 h 161"/>
                <a:gd name="T122" fmla="*/ 84 w 84"/>
                <a:gd name="T123" fmla="*/ 161 h 1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4" h="161">
                  <a:moveTo>
                    <a:pt x="70" y="84"/>
                  </a:moveTo>
                  <a:lnTo>
                    <a:pt x="70" y="105"/>
                  </a:lnTo>
                  <a:lnTo>
                    <a:pt x="56" y="126"/>
                  </a:lnTo>
                  <a:lnTo>
                    <a:pt x="42" y="147"/>
                  </a:lnTo>
                  <a:lnTo>
                    <a:pt x="21" y="154"/>
                  </a:lnTo>
                  <a:lnTo>
                    <a:pt x="14" y="154"/>
                  </a:lnTo>
                  <a:lnTo>
                    <a:pt x="14" y="147"/>
                  </a:lnTo>
                  <a:lnTo>
                    <a:pt x="21" y="126"/>
                  </a:lnTo>
                  <a:lnTo>
                    <a:pt x="28" y="98"/>
                  </a:lnTo>
                  <a:lnTo>
                    <a:pt x="42" y="77"/>
                  </a:lnTo>
                  <a:lnTo>
                    <a:pt x="56" y="70"/>
                  </a:lnTo>
                  <a:lnTo>
                    <a:pt x="63" y="77"/>
                  </a:lnTo>
                  <a:lnTo>
                    <a:pt x="70" y="84"/>
                  </a:lnTo>
                  <a:close/>
                  <a:moveTo>
                    <a:pt x="14" y="7"/>
                  </a:moveTo>
                  <a:lnTo>
                    <a:pt x="28" y="14"/>
                  </a:lnTo>
                  <a:lnTo>
                    <a:pt x="28" y="28"/>
                  </a:lnTo>
                  <a:lnTo>
                    <a:pt x="21" y="35"/>
                  </a:lnTo>
                  <a:lnTo>
                    <a:pt x="0" y="147"/>
                  </a:lnTo>
                  <a:lnTo>
                    <a:pt x="7" y="154"/>
                  </a:lnTo>
                  <a:lnTo>
                    <a:pt x="21" y="161"/>
                  </a:lnTo>
                  <a:lnTo>
                    <a:pt x="42" y="154"/>
                  </a:lnTo>
                  <a:lnTo>
                    <a:pt x="63" y="133"/>
                  </a:lnTo>
                  <a:lnTo>
                    <a:pt x="77" y="112"/>
                  </a:lnTo>
                  <a:lnTo>
                    <a:pt x="84" y="84"/>
                  </a:lnTo>
                  <a:lnTo>
                    <a:pt x="77" y="63"/>
                  </a:lnTo>
                  <a:lnTo>
                    <a:pt x="63" y="56"/>
                  </a:lnTo>
                  <a:lnTo>
                    <a:pt x="49" y="63"/>
                  </a:lnTo>
                  <a:lnTo>
                    <a:pt x="35" y="70"/>
                  </a:lnTo>
                  <a:lnTo>
                    <a:pt x="28" y="91"/>
                  </a:lnTo>
                  <a:lnTo>
                    <a:pt x="21" y="91"/>
                  </a:lnTo>
                  <a:lnTo>
                    <a:pt x="35" y="42"/>
                  </a:lnTo>
                  <a:lnTo>
                    <a:pt x="42" y="21"/>
                  </a:lnTo>
                  <a:lnTo>
                    <a:pt x="42" y="0"/>
                  </a:lnTo>
                  <a:lnTo>
                    <a:pt x="28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57" name="Freeform 89"/>
            <p:cNvSpPr>
              <a:spLocks/>
            </p:cNvSpPr>
            <p:nvPr/>
          </p:nvSpPr>
          <p:spPr bwMode="auto">
            <a:xfrm>
              <a:off x="3386" y="1753"/>
              <a:ext cx="525" cy="119"/>
            </a:xfrm>
            <a:custGeom>
              <a:avLst/>
              <a:gdLst>
                <a:gd name="T0" fmla="*/ 525 w 525"/>
                <a:gd name="T1" fmla="*/ 119 h 119"/>
                <a:gd name="T2" fmla="*/ 525 w 525"/>
                <a:gd name="T3" fmla="*/ 0 h 119"/>
                <a:gd name="T4" fmla="*/ 0 w 525"/>
                <a:gd name="T5" fmla="*/ 0 h 119"/>
                <a:gd name="T6" fmla="*/ 0 w 525"/>
                <a:gd name="T7" fmla="*/ 119 h 119"/>
                <a:gd name="T8" fmla="*/ 525 w 525"/>
                <a:gd name="T9" fmla="*/ 119 h 119"/>
                <a:gd name="T10" fmla="*/ 525 w 525"/>
                <a:gd name="T11" fmla="*/ 119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5"/>
                <a:gd name="T19" fmla="*/ 0 h 119"/>
                <a:gd name="T20" fmla="*/ 525 w 525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5" h="119">
                  <a:moveTo>
                    <a:pt x="525" y="119"/>
                  </a:moveTo>
                  <a:lnTo>
                    <a:pt x="525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525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58" name="Freeform 90"/>
            <p:cNvSpPr>
              <a:spLocks/>
            </p:cNvSpPr>
            <p:nvPr/>
          </p:nvSpPr>
          <p:spPr bwMode="auto">
            <a:xfrm>
              <a:off x="3393" y="1683"/>
              <a:ext cx="77" cy="126"/>
            </a:xfrm>
            <a:custGeom>
              <a:avLst/>
              <a:gdLst>
                <a:gd name="T0" fmla="*/ 0 w 77"/>
                <a:gd name="T1" fmla="*/ 126 h 126"/>
                <a:gd name="T2" fmla="*/ 7 w 77"/>
                <a:gd name="T3" fmla="*/ 77 h 126"/>
                <a:gd name="T4" fmla="*/ 21 w 77"/>
                <a:gd name="T5" fmla="*/ 35 h 126"/>
                <a:gd name="T6" fmla="*/ 49 w 77"/>
                <a:gd name="T7" fmla="*/ 7 h 126"/>
                <a:gd name="T8" fmla="*/ 77 w 77"/>
                <a:gd name="T9" fmla="*/ 0 h 126"/>
                <a:gd name="T10" fmla="*/ 77 w 77"/>
                <a:gd name="T11" fmla="*/ 0 h 126"/>
                <a:gd name="T12" fmla="*/ 49 w 77"/>
                <a:gd name="T13" fmla="*/ 7 h 126"/>
                <a:gd name="T14" fmla="*/ 21 w 77"/>
                <a:gd name="T15" fmla="*/ 35 h 126"/>
                <a:gd name="T16" fmla="*/ 7 w 77"/>
                <a:gd name="T17" fmla="*/ 77 h 126"/>
                <a:gd name="T18" fmla="*/ 0 w 77"/>
                <a:gd name="T19" fmla="*/ 126 h 126"/>
                <a:gd name="T20" fmla="*/ 0 w 77"/>
                <a:gd name="T21" fmla="*/ 126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126"/>
                <a:gd name="T35" fmla="*/ 77 w 77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126">
                  <a:moveTo>
                    <a:pt x="0" y="126"/>
                  </a:moveTo>
                  <a:lnTo>
                    <a:pt x="7" y="77"/>
                  </a:lnTo>
                  <a:lnTo>
                    <a:pt x="21" y="35"/>
                  </a:lnTo>
                  <a:lnTo>
                    <a:pt x="49" y="7"/>
                  </a:lnTo>
                  <a:lnTo>
                    <a:pt x="77" y="0"/>
                  </a:lnTo>
                  <a:lnTo>
                    <a:pt x="49" y="7"/>
                  </a:lnTo>
                  <a:lnTo>
                    <a:pt x="21" y="35"/>
                  </a:lnTo>
                  <a:lnTo>
                    <a:pt x="7" y="77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59" name="Freeform 91"/>
            <p:cNvSpPr>
              <a:spLocks noEditPoints="1"/>
            </p:cNvSpPr>
            <p:nvPr/>
          </p:nvSpPr>
          <p:spPr bwMode="auto">
            <a:xfrm>
              <a:off x="3470" y="1683"/>
              <a:ext cx="84" cy="126"/>
            </a:xfrm>
            <a:custGeom>
              <a:avLst/>
              <a:gdLst>
                <a:gd name="T0" fmla="*/ 0 w 84"/>
                <a:gd name="T1" fmla="*/ 0 h 126"/>
                <a:gd name="T2" fmla="*/ 35 w 84"/>
                <a:gd name="T3" fmla="*/ 7 h 126"/>
                <a:gd name="T4" fmla="*/ 63 w 84"/>
                <a:gd name="T5" fmla="*/ 35 h 126"/>
                <a:gd name="T6" fmla="*/ 77 w 84"/>
                <a:gd name="T7" fmla="*/ 77 h 126"/>
                <a:gd name="T8" fmla="*/ 84 w 84"/>
                <a:gd name="T9" fmla="*/ 126 h 126"/>
                <a:gd name="T10" fmla="*/ 84 w 84"/>
                <a:gd name="T11" fmla="*/ 126 h 126"/>
                <a:gd name="T12" fmla="*/ 77 w 84"/>
                <a:gd name="T13" fmla="*/ 77 h 126"/>
                <a:gd name="T14" fmla="*/ 63 w 84"/>
                <a:gd name="T15" fmla="*/ 35 h 126"/>
                <a:gd name="T16" fmla="*/ 35 w 84"/>
                <a:gd name="T17" fmla="*/ 7 h 126"/>
                <a:gd name="T18" fmla="*/ 0 w 84"/>
                <a:gd name="T19" fmla="*/ 0 h 126"/>
                <a:gd name="T20" fmla="*/ 0 w 84"/>
                <a:gd name="T21" fmla="*/ 0 h 126"/>
                <a:gd name="T22" fmla="*/ 0 w 84"/>
                <a:gd name="T23" fmla="*/ 0 h 126"/>
                <a:gd name="T24" fmla="*/ 0 w 84"/>
                <a:gd name="T25" fmla="*/ 0 h 126"/>
                <a:gd name="T26" fmla="*/ 0 w 84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26"/>
                <a:gd name="T44" fmla="*/ 84 w 84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26">
                  <a:moveTo>
                    <a:pt x="0" y="0"/>
                  </a:moveTo>
                  <a:lnTo>
                    <a:pt x="35" y="7"/>
                  </a:lnTo>
                  <a:lnTo>
                    <a:pt x="63" y="35"/>
                  </a:lnTo>
                  <a:lnTo>
                    <a:pt x="77" y="77"/>
                  </a:lnTo>
                  <a:lnTo>
                    <a:pt x="84" y="126"/>
                  </a:lnTo>
                  <a:lnTo>
                    <a:pt x="77" y="77"/>
                  </a:lnTo>
                  <a:lnTo>
                    <a:pt x="63" y="35"/>
                  </a:lnTo>
                  <a:lnTo>
                    <a:pt x="35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0" name="Freeform 92"/>
            <p:cNvSpPr>
              <a:spLocks noEditPoints="1"/>
            </p:cNvSpPr>
            <p:nvPr/>
          </p:nvSpPr>
          <p:spPr bwMode="auto">
            <a:xfrm>
              <a:off x="3533" y="1809"/>
              <a:ext cx="21" cy="91"/>
            </a:xfrm>
            <a:custGeom>
              <a:avLst/>
              <a:gdLst>
                <a:gd name="T0" fmla="*/ 21 w 21"/>
                <a:gd name="T1" fmla="*/ 0 h 91"/>
                <a:gd name="T2" fmla="*/ 14 w 21"/>
                <a:gd name="T3" fmla="*/ 49 h 91"/>
                <a:gd name="T4" fmla="*/ 0 w 21"/>
                <a:gd name="T5" fmla="*/ 91 h 91"/>
                <a:gd name="T6" fmla="*/ 0 w 21"/>
                <a:gd name="T7" fmla="*/ 91 h 91"/>
                <a:gd name="T8" fmla="*/ 14 w 21"/>
                <a:gd name="T9" fmla="*/ 49 h 91"/>
                <a:gd name="T10" fmla="*/ 21 w 21"/>
                <a:gd name="T11" fmla="*/ 0 h 91"/>
                <a:gd name="T12" fmla="*/ 21 w 21"/>
                <a:gd name="T13" fmla="*/ 0 h 91"/>
                <a:gd name="T14" fmla="*/ 21 w 21"/>
                <a:gd name="T15" fmla="*/ 0 h 91"/>
                <a:gd name="T16" fmla="*/ 21 w 21"/>
                <a:gd name="T17" fmla="*/ 0 h 91"/>
                <a:gd name="T18" fmla="*/ 21 w 21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91"/>
                <a:gd name="T32" fmla="*/ 21 w 21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91">
                  <a:moveTo>
                    <a:pt x="21" y="0"/>
                  </a:moveTo>
                  <a:lnTo>
                    <a:pt x="14" y="49"/>
                  </a:lnTo>
                  <a:lnTo>
                    <a:pt x="0" y="91"/>
                  </a:lnTo>
                  <a:lnTo>
                    <a:pt x="14" y="49"/>
                  </a:lnTo>
                  <a:lnTo>
                    <a:pt x="21" y="0"/>
                  </a:lnTo>
                  <a:close/>
                  <a:moveTo>
                    <a:pt x="21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1" name="Freeform 93"/>
            <p:cNvSpPr>
              <a:spLocks noEditPoints="1"/>
            </p:cNvSpPr>
            <p:nvPr/>
          </p:nvSpPr>
          <p:spPr bwMode="auto">
            <a:xfrm>
              <a:off x="3512" y="1809"/>
              <a:ext cx="21" cy="91"/>
            </a:xfrm>
            <a:custGeom>
              <a:avLst/>
              <a:gdLst>
                <a:gd name="T0" fmla="*/ 21 w 21"/>
                <a:gd name="T1" fmla="*/ 91 h 91"/>
                <a:gd name="T2" fmla="*/ 7 w 21"/>
                <a:gd name="T3" fmla="*/ 49 h 91"/>
                <a:gd name="T4" fmla="*/ 0 w 21"/>
                <a:gd name="T5" fmla="*/ 0 h 91"/>
                <a:gd name="T6" fmla="*/ 0 w 21"/>
                <a:gd name="T7" fmla="*/ 0 h 91"/>
                <a:gd name="T8" fmla="*/ 7 w 21"/>
                <a:gd name="T9" fmla="*/ 49 h 91"/>
                <a:gd name="T10" fmla="*/ 21 w 21"/>
                <a:gd name="T11" fmla="*/ 91 h 91"/>
                <a:gd name="T12" fmla="*/ 21 w 21"/>
                <a:gd name="T13" fmla="*/ 91 h 91"/>
                <a:gd name="T14" fmla="*/ 21 w 21"/>
                <a:gd name="T15" fmla="*/ 91 h 91"/>
                <a:gd name="T16" fmla="*/ 21 w 21"/>
                <a:gd name="T17" fmla="*/ 91 h 91"/>
                <a:gd name="T18" fmla="*/ 21 w 21"/>
                <a:gd name="T19" fmla="*/ 91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91"/>
                <a:gd name="T32" fmla="*/ 21 w 21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91">
                  <a:moveTo>
                    <a:pt x="21" y="91"/>
                  </a:moveTo>
                  <a:lnTo>
                    <a:pt x="7" y="49"/>
                  </a:lnTo>
                  <a:lnTo>
                    <a:pt x="0" y="0"/>
                  </a:lnTo>
                  <a:lnTo>
                    <a:pt x="7" y="49"/>
                  </a:lnTo>
                  <a:lnTo>
                    <a:pt x="21" y="91"/>
                  </a:lnTo>
                  <a:close/>
                  <a:moveTo>
                    <a:pt x="21" y="91"/>
                  </a:moveTo>
                  <a:lnTo>
                    <a:pt x="21" y="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2" name="Freeform 94"/>
            <p:cNvSpPr>
              <a:spLocks noEditPoints="1"/>
            </p:cNvSpPr>
            <p:nvPr/>
          </p:nvSpPr>
          <p:spPr bwMode="auto">
            <a:xfrm>
              <a:off x="3512" y="1683"/>
              <a:ext cx="77" cy="126"/>
            </a:xfrm>
            <a:custGeom>
              <a:avLst/>
              <a:gdLst>
                <a:gd name="T0" fmla="*/ 0 w 77"/>
                <a:gd name="T1" fmla="*/ 126 h 126"/>
                <a:gd name="T2" fmla="*/ 7 w 77"/>
                <a:gd name="T3" fmla="*/ 77 h 126"/>
                <a:gd name="T4" fmla="*/ 21 w 77"/>
                <a:gd name="T5" fmla="*/ 35 h 126"/>
                <a:gd name="T6" fmla="*/ 49 w 77"/>
                <a:gd name="T7" fmla="*/ 7 h 126"/>
                <a:gd name="T8" fmla="*/ 77 w 77"/>
                <a:gd name="T9" fmla="*/ 0 h 126"/>
                <a:gd name="T10" fmla="*/ 77 w 77"/>
                <a:gd name="T11" fmla="*/ 0 h 126"/>
                <a:gd name="T12" fmla="*/ 49 w 77"/>
                <a:gd name="T13" fmla="*/ 7 h 126"/>
                <a:gd name="T14" fmla="*/ 21 w 77"/>
                <a:gd name="T15" fmla="*/ 35 h 126"/>
                <a:gd name="T16" fmla="*/ 7 w 77"/>
                <a:gd name="T17" fmla="*/ 77 h 126"/>
                <a:gd name="T18" fmla="*/ 0 w 77"/>
                <a:gd name="T19" fmla="*/ 126 h 126"/>
                <a:gd name="T20" fmla="*/ 0 w 77"/>
                <a:gd name="T21" fmla="*/ 126 h 126"/>
                <a:gd name="T22" fmla="*/ 0 w 77"/>
                <a:gd name="T23" fmla="*/ 126 h 126"/>
                <a:gd name="T24" fmla="*/ 0 w 77"/>
                <a:gd name="T25" fmla="*/ 126 h 126"/>
                <a:gd name="T26" fmla="*/ 0 w 77"/>
                <a:gd name="T27" fmla="*/ 126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126"/>
                <a:gd name="T44" fmla="*/ 77 w 77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126">
                  <a:moveTo>
                    <a:pt x="0" y="126"/>
                  </a:moveTo>
                  <a:lnTo>
                    <a:pt x="7" y="77"/>
                  </a:lnTo>
                  <a:lnTo>
                    <a:pt x="21" y="35"/>
                  </a:lnTo>
                  <a:lnTo>
                    <a:pt x="49" y="7"/>
                  </a:lnTo>
                  <a:lnTo>
                    <a:pt x="77" y="0"/>
                  </a:lnTo>
                  <a:lnTo>
                    <a:pt x="49" y="7"/>
                  </a:lnTo>
                  <a:lnTo>
                    <a:pt x="21" y="35"/>
                  </a:lnTo>
                  <a:lnTo>
                    <a:pt x="7" y="77"/>
                  </a:lnTo>
                  <a:lnTo>
                    <a:pt x="0" y="126"/>
                  </a:lnTo>
                  <a:close/>
                  <a:moveTo>
                    <a:pt x="0" y="126"/>
                  </a:move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3" name="Freeform 95"/>
            <p:cNvSpPr>
              <a:spLocks noEditPoints="1"/>
            </p:cNvSpPr>
            <p:nvPr/>
          </p:nvSpPr>
          <p:spPr bwMode="auto">
            <a:xfrm>
              <a:off x="3589" y="1683"/>
              <a:ext cx="84" cy="126"/>
            </a:xfrm>
            <a:custGeom>
              <a:avLst/>
              <a:gdLst>
                <a:gd name="T0" fmla="*/ 0 w 84"/>
                <a:gd name="T1" fmla="*/ 0 h 126"/>
                <a:gd name="T2" fmla="*/ 35 w 84"/>
                <a:gd name="T3" fmla="*/ 7 h 126"/>
                <a:gd name="T4" fmla="*/ 63 w 84"/>
                <a:gd name="T5" fmla="*/ 35 h 126"/>
                <a:gd name="T6" fmla="*/ 77 w 84"/>
                <a:gd name="T7" fmla="*/ 77 h 126"/>
                <a:gd name="T8" fmla="*/ 84 w 84"/>
                <a:gd name="T9" fmla="*/ 126 h 126"/>
                <a:gd name="T10" fmla="*/ 84 w 84"/>
                <a:gd name="T11" fmla="*/ 126 h 126"/>
                <a:gd name="T12" fmla="*/ 77 w 84"/>
                <a:gd name="T13" fmla="*/ 77 h 126"/>
                <a:gd name="T14" fmla="*/ 63 w 84"/>
                <a:gd name="T15" fmla="*/ 35 h 126"/>
                <a:gd name="T16" fmla="*/ 35 w 84"/>
                <a:gd name="T17" fmla="*/ 7 h 126"/>
                <a:gd name="T18" fmla="*/ 0 w 84"/>
                <a:gd name="T19" fmla="*/ 0 h 126"/>
                <a:gd name="T20" fmla="*/ 0 w 84"/>
                <a:gd name="T21" fmla="*/ 0 h 126"/>
                <a:gd name="T22" fmla="*/ 0 w 84"/>
                <a:gd name="T23" fmla="*/ 0 h 126"/>
                <a:gd name="T24" fmla="*/ 0 w 84"/>
                <a:gd name="T25" fmla="*/ 0 h 126"/>
                <a:gd name="T26" fmla="*/ 0 w 84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26"/>
                <a:gd name="T44" fmla="*/ 84 w 84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26">
                  <a:moveTo>
                    <a:pt x="0" y="0"/>
                  </a:moveTo>
                  <a:lnTo>
                    <a:pt x="35" y="7"/>
                  </a:lnTo>
                  <a:lnTo>
                    <a:pt x="63" y="35"/>
                  </a:lnTo>
                  <a:lnTo>
                    <a:pt x="77" y="77"/>
                  </a:lnTo>
                  <a:lnTo>
                    <a:pt x="84" y="126"/>
                  </a:lnTo>
                  <a:lnTo>
                    <a:pt x="77" y="77"/>
                  </a:lnTo>
                  <a:lnTo>
                    <a:pt x="63" y="35"/>
                  </a:lnTo>
                  <a:lnTo>
                    <a:pt x="35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4" name="Freeform 96"/>
            <p:cNvSpPr>
              <a:spLocks noEditPoints="1"/>
            </p:cNvSpPr>
            <p:nvPr/>
          </p:nvSpPr>
          <p:spPr bwMode="auto">
            <a:xfrm>
              <a:off x="3652" y="1809"/>
              <a:ext cx="21" cy="91"/>
            </a:xfrm>
            <a:custGeom>
              <a:avLst/>
              <a:gdLst>
                <a:gd name="T0" fmla="*/ 21 w 21"/>
                <a:gd name="T1" fmla="*/ 0 h 91"/>
                <a:gd name="T2" fmla="*/ 14 w 21"/>
                <a:gd name="T3" fmla="*/ 49 h 91"/>
                <a:gd name="T4" fmla="*/ 0 w 21"/>
                <a:gd name="T5" fmla="*/ 91 h 91"/>
                <a:gd name="T6" fmla="*/ 0 w 21"/>
                <a:gd name="T7" fmla="*/ 91 h 91"/>
                <a:gd name="T8" fmla="*/ 14 w 21"/>
                <a:gd name="T9" fmla="*/ 49 h 91"/>
                <a:gd name="T10" fmla="*/ 21 w 21"/>
                <a:gd name="T11" fmla="*/ 0 h 91"/>
                <a:gd name="T12" fmla="*/ 21 w 21"/>
                <a:gd name="T13" fmla="*/ 0 h 91"/>
                <a:gd name="T14" fmla="*/ 21 w 21"/>
                <a:gd name="T15" fmla="*/ 0 h 91"/>
                <a:gd name="T16" fmla="*/ 21 w 21"/>
                <a:gd name="T17" fmla="*/ 0 h 91"/>
                <a:gd name="T18" fmla="*/ 21 w 21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91"/>
                <a:gd name="T32" fmla="*/ 21 w 21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91">
                  <a:moveTo>
                    <a:pt x="21" y="0"/>
                  </a:moveTo>
                  <a:lnTo>
                    <a:pt x="14" y="49"/>
                  </a:lnTo>
                  <a:lnTo>
                    <a:pt x="0" y="91"/>
                  </a:lnTo>
                  <a:lnTo>
                    <a:pt x="14" y="49"/>
                  </a:lnTo>
                  <a:lnTo>
                    <a:pt x="21" y="0"/>
                  </a:lnTo>
                  <a:close/>
                  <a:moveTo>
                    <a:pt x="21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5" name="Freeform 97"/>
            <p:cNvSpPr>
              <a:spLocks noEditPoints="1"/>
            </p:cNvSpPr>
            <p:nvPr/>
          </p:nvSpPr>
          <p:spPr bwMode="auto">
            <a:xfrm>
              <a:off x="3631" y="1809"/>
              <a:ext cx="21" cy="91"/>
            </a:xfrm>
            <a:custGeom>
              <a:avLst/>
              <a:gdLst>
                <a:gd name="T0" fmla="*/ 21 w 21"/>
                <a:gd name="T1" fmla="*/ 91 h 91"/>
                <a:gd name="T2" fmla="*/ 7 w 21"/>
                <a:gd name="T3" fmla="*/ 49 h 91"/>
                <a:gd name="T4" fmla="*/ 0 w 21"/>
                <a:gd name="T5" fmla="*/ 0 h 91"/>
                <a:gd name="T6" fmla="*/ 0 w 21"/>
                <a:gd name="T7" fmla="*/ 0 h 91"/>
                <a:gd name="T8" fmla="*/ 7 w 21"/>
                <a:gd name="T9" fmla="*/ 49 h 91"/>
                <a:gd name="T10" fmla="*/ 21 w 21"/>
                <a:gd name="T11" fmla="*/ 91 h 91"/>
                <a:gd name="T12" fmla="*/ 21 w 21"/>
                <a:gd name="T13" fmla="*/ 91 h 91"/>
                <a:gd name="T14" fmla="*/ 21 w 21"/>
                <a:gd name="T15" fmla="*/ 91 h 91"/>
                <a:gd name="T16" fmla="*/ 21 w 21"/>
                <a:gd name="T17" fmla="*/ 91 h 91"/>
                <a:gd name="T18" fmla="*/ 21 w 21"/>
                <a:gd name="T19" fmla="*/ 91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91"/>
                <a:gd name="T32" fmla="*/ 21 w 21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91">
                  <a:moveTo>
                    <a:pt x="21" y="91"/>
                  </a:moveTo>
                  <a:lnTo>
                    <a:pt x="7" y="49"/>
                  </a:lnTo>
                  <a:lnTo>
                    <a:pt x="0" y="0"/>
                  </a:lnTo>
                  <a:lnTo>
                    <a:pt x="7" y="49"/>
                  </a:lnTo>
                  <a:lnTo>
                    <a:pt x="21" y="91"/>
                  </a:lnTo>
                  <a:close/>
                  <a:moveTo>
                    <a:pt x="21" y="91"/>
                  </a:moveTo>
                  <a:lnTo>
                    <a:pt x="21" y="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6" name="Freeform 98"/>
            <p:cNvSpPr>
              <a:spLocks noEditPoints="1"/>
            </p:cNvSpPr>
            <p:nvPr/>
          </p:nvSpPr>
          <p:spPr bwMode="auto">
            <a:xfrm>
              <a:off x="3631" y="1683"/>
              <a:ext cx="84" cy="126"/>
            </a:xfrm>
            <a:custGeom>
              <a:avLst/>
              <a:gdLst>
                <a:gd name="T0" fmla="*/ 0 w 84"/>
                <a:gd name="T1" fmla="*/ 126 h 126"/>
                <a:gd name="T2" fmla="*/ 7 w 84"/>
                <a:gd name="T3" fmla="*/ 77 h 126"/>
                <a:gd name="T4" fmla="*/ 21 w 84"/>
                <a:gd name="T5" fmla="*/ 35 h 126"/>
                <a:gd name="T6" fmla="*/ 49 w 84"/>
                <a:gd name="T7" fmla="*/ 7 h 126"/>
                <a:gd name="T8" fmla="*/ 84 w 84"/>
                <a:gd name="T9" fmla="*/ 0 h 126"/>
                <a:gd name="T10" fmla="*/ 84 w 84"/>
                <a:gd name="T11" fmla="*/ 0 h 126"/>
                <a:gd name="T12" fmla="*/ 49 w 84"/>
                <a:gd name="T13" fmla="*/ 7 h 126"/>
                <a:gd name="T14" fmla="*/ 21 w 84"/>
                <a:gd name="T15" fmla="*/ 35 h 126"/>
                <a:gd name="T16" fmla="*/ 7 w 84"/>
                <a:gd name="T17" fmla="*/ 77 h 126"/>
                <a:gd name="T18" fmla="*/ 0 w 84"/>
                <a:gd name="T19" fmla="*/ 126 h 126"/>
                <a:gd name="T20" fmla="*/ 0 w 84"/>
                <a:gd name="T21" fmla="*/ 126 h 126"/>
                <a:gd name="T22" fmla="*/ 0 w 84"/>
                <a:gd name="T23" fmla="*/ 126 h 126"/>
                <a:gd name="T24" fmla="*/ 0 w 84"/>
                <a:gd name="T25" fmla="*/ 126 h 126"/>
                <a:gd name="T26" fmla="*/ 0 w 84"/>
                <a:gd name="T27" fmla="*/ 126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26"/>
                <a:gd name="T44" fmla="*/ 84 w 84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26">
                  <a:moveTo>
                    <a:pt x="0" y="126"/>
                  </a:moveTo>
                  <a:lnTo>
                    <a:pt x="7" y="77"/>
                  </a:lnTo>
                  <a:lnTo>
                    <a:pt x="21" y="35"/>
                  </a:lnTo>
                  <a:lnTo>
                    <a:pt x="49" y="7"/>
                  </a:lnTo>
                  <a:lnTo>
                    <a:pt x="84" y="0"/>
                  </a:lnTo>
                  <a:lnTo>
                    <a:pt x="49" y="7"/>
                  </a:lnTo>
                  <a:lnTo>
                    <a:pt x="21" y="35"/>
                  </a:lnTo>
                  <a:lnTo>
                    <a:pt x="7" y="77"/>
                  </a:lnTo>
                  <a:lnTo>
                    <a:pt x="0" y="126"/>
                  </a:lnTo>
                  <a:close/>
                  <a:moveTo>
                    <a:pt x="0" y="126"/>
                  </a:move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7" name="Freeform 99"/>
            <p:cNvSpPr>
              <a:spLocks noEditPoints="1"/>
            </p:cNvSpPr>
            <p:nvPr/>
          </p:nvSpPr>
          <p:spPr bwMode="auto">
            <a:xfrm>
              <a:off x="3715" y="1683"/>
              <a:ext cx="77" cy="126"/>
            </a:xfrm>
            <a:custGeom>
              <a:avLst/>
              <a:gdLst>
                <a:gd name="T0" fmla="*/ 0 w 77"/>
                <a:gd name="T1" fmla="*/ 0 h 126"/>
                <a:gd name="T2" fmla="*/ 28 w 77"/>
                <a:gd name="T3" fmla="*/ 7 h 126"/>
                <a:gd name="T4" fmla="*/ 56 w 77"/>
                <a:gd name="T5" fmla="*/ 35 h 126"/>
                <a:gd name="T6" fmla="*/ 70 w 77"/>
                <a:gd name="T7" fmla="*/ 77 h 126"/>
                <a:gd name="T8" fmla="*/ 77 w 77"/>
                <a:gd name="T9" fmla="*/ 126 h 126"/>
                <a:gd name="T10" fmla="*/ 77 w 77"/>
                <a:gd name="T11" fmla="*/ 126 h 126"/>
                <a:gd name="T12" fmla="*/ 70 w 77"/>
                <a:gd name="T13" fmla="*/ 77 h 126"/>
                <a:gd name="T14" fmla="*/ 56 w 77"/>
                <a:gd name="T15" fmla="*/ 35 h 126"/>
                <a:gd name="T16" fmla="*/ 28 w 77"/>
                <a:gd name="T17" fmla="*/ 7 h 126"/>
                <a:gd name="T18" fmla="*/ 0 w 77"/>
                <a:gd name="T19" fmla="*/ 0 h 126"/>
                <a:gd name="T20" fmla="*/ 0 w 77"/>
                <a:gd name="T21" fmla="*/ 0 h 126"/>
                <a:gd name="T22" fmla="*/ 0 w 77"/>
                <a:gd name="T23" fmla="*/ 0 h 126"/>
                <a:gd name="T24" fmla="*/ 0 w 77"/>
                <a:gd name="T25" fmla="*/ 0 h 126"/>
                <a:gd name="T26" fmla="*/ 0 w 77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126"/>
                <a:gd name="T44" fmla="*/ 77 w 77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126">
                  <a:moveTo>
                    <a:pt x="0" y="0"/>
                  </a:moveTo>
                  <a:lnTo>
                    <a:pt x="28" y="7"/>
                  </a:lnTo>
                  <a:lnTo>
                    <a:pt x="56" y="35"/>
                  </a:lnTo>
                  <a:lnTo>
                    <a:pt x="70" y="77"/>
                  </a:lnTo>
                  <a:lnTo>
                    <a:pt x="77" y="126"/>
                  </a:lnTo>
                  <a:lnTo>
                    <a:pt x="70" y="77"/>
                  </a:lnTo>
                  <a:lnTo>
                    <a:pt x="56" y="35"/>
                  </a:lnTo>
                  <a:lnTo>
                    <a:pt x="28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8" name="Freeform 100"/>
            <p:cNvSpPr>
              <a:spLocks noEditPoints="1"/>
            </p:cNvSpPr>
            <p:nvPr/>
          </p:nvSpPr>
          <p:spPr bwMode="auto">
            <a:xfrm>
              <a:off x="3771" y="1809"/>
              <a:ext cx="21" cy="91"/>
            </a:xfrm>
            <a:custGeom>
              <a:avLst/>
              <a:gdLst>
                <a:gd name="T0" fmla="*/ 21 w 21"/>
                <a:gd name="T1" fmla="*/ 0 h 91"/>
                <a:gd name="T2" fmla="*/ 14 w 21"/>
                <a:gd name="T3" fmla="*/ 49 h 91"/>
                <a:gd name="T4" fmla="*/ 0 w 21"/>
                <a:gd name="T5" fmla="*/ 91 h 91"/>
                <a:gd name="T6" fmla="*/ 0 w 21"/>
                <a:gd name="T7" fmla="*/ 91 h 91"/>
                <a:gd name="T8" fmla="*/ 14 w 21"/>
                <a:gd name="T9" fmla="*/ 49 h 91"/>
                <a:gd name="T10" fmla="*/ 21 w 21"/>
                <a:gd name="T11" fmla="*/ 0 h 91"/>
                <a:gd name="T12" fmla="*/ 21 w 21"/>
                <a:gd name="T13" fmla="*/ 0 h 91"/>
                <a:gd name="T14" fmla="*/ 21 w 21"/>
                <a:gd name="T15" fmla="*/ 0 h 91"/>
                <a:gd name="T16" fmla="*/ 21 w 21"/>
                <a:gd name="T17" fmla="*/ 0 h 91"/>
                <a:gd name="T18" fmla="*/ 21 w 21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91"/>
                <a:gd name="T32" fmla="*/ 21 w 21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91">
                  <a:moveTo>
                    <a:pt x="21" y="0"/>
                  </a:moveTo>
                  <a:lnTo>
                    <a:pt x="14" y="49"/>
                  </a:lnTo>
                  <a:lnTo>
                    <a:pt x="0" y="91"/>
                  </a:lnTo>
                  <a:lnTo>
                    <a:pt x="14" y="49"/>
                  </a:lnTo>
                  <a:lnTo>
                    <a:pt x="21" y="0"/>
                  </a:lnTo>
                  <a:close/>
                  <a:moveTo>
                    <a:pt x="21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9" name="Freeform 101"/>
            <p:cNvSpPr>
              <a:spLocks noEditPoints="1"/>
            </p:cNvSpPr>
            <p:nvPr/>
          </p:nvSpPr>
          <p:spPr bwMode="auto">
            <a:xfrm>
              <a:off x="3750" y="1809"/>
              <a:ext cx="21" cy="91"/>
            </a:xfrm>
            <a:custGeom>
              <a:avLst/>
              <a:gdLst>
                <a:gd name="T0" fmla="*/ 21 w 21"/>
                <a:gd name="T1" fmla="*/ 91 h 91"/>
                <a:gd name="T2" fmla="*/ 7 w 21"/>
                <a:gd name="T3" fmla="*/ 49 h 91"/>
                <a:gd name="T4" fmla="*/ 0 w 21"/>
                <a:gd name="T5" fmla="*/ 0 h 91"/>
                <a:gd name="T6" fmla="*/ 0 w 21"/>
                <a:gd name="T7" fmla="*/ 0 h 91"/>
                <a:gd name="T8" fmla="*/ 7 w 21"/>
                <a:gd name="T9" fmla="*/ 49 h 91"/>
                <a:gd name="T10" fmla="*/ 21 w 21"/>
                <a:gd name="T11" fmla="*/ 91 h 91"/>
                <a:gd name="T12" fmla="*/ 21 w 21"/>
                <a:gd name="T13" fmla="*/ 91 h 91"/>
                <a:gd name="T14" fmla="*/ 21 w 21"/>
                <a:gd name="T15" fmla="*/ 91 h 91"/>
                <a:gd name="T16" fmla="*/ 21 w 21"/>
                <a:gd name="T17" fmla="*/ 91 h 91"/>
                <a:gd name="T18" fmla="*/ 21 w 21"/>
                <a:gd name="T19" fmla="*/ 91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91"/>
                <a:gd name="T32" fmla="*/ 21 w 21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91">
                  <a:moveTo>
                    <a:pt x="21" y="91"/>
                  </a:moveTo>
                  <a:lnTo>
                    <a:pt x="7" y="49"/>
                  </a:lnTo>
                  <a:lnTo>
                    <a:pt x="0" y="0"/>
                  </a:lnTo>
                  <a:lnTo>
                    <a:pt x="7" y="49"/>
                  </a:lnTo>
                  <a:lnTo>
                    <a:pt x="21" y="91"/>
                  </a:lnTo>
                  <a:close/>
                  <a:moveTo>
                    <a:pt x="21" y="91"/>
                  </a:moveTo>
                  <a:lnTo>
                    <a:pt x="21" y="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0" name="Freeform 102"/>
            <p:cNvSpPr>
              <a:spLocks noEditPoints="1"/>
            </p:cNvSpPr>
            <p:nvPr/>
          </p:nvSpPr>
          <p:spPr bwMode="auto">
            <a:xfrm>
              <a:off x="3750" y="1683"/>
              <a:ext cx="84" cy="126"/>
            </a:xfrm>
            <a:custGeom>
              <a:avLst/>
              <a:gdLst>
                <a:gd name="T0" fmla="*/ 0 w 84"/>
                <a:gd name="T1" fmla="*/ 126 h 126"/>
                <a:gd name="T2" fmla="*/ 7 w 84"/>
                <a:gd name="T3" fmla="*/ 77 h 126"/>
                <a:gd name="T4" fmla="*/ 21 w 84"/>
                <a:gd name="T5" fmla="*/ 35 h 126"/>
                <a:gd name="T6" fmla="*/ 49 w 84"/>
                <a:gd name="T7" fmla="*/ 7 h 126"/>
                <a:gd name="T8" fmla="*/ 84 w 84"/>
                <a:gd name="T9" fmla="*/ 0 h 126"/>
                <a:gd name="T10" fmla="*/ 84 w 84"/>
                <a:gd name="T11" fmla="*/ 0 h 126"/>
                <a:gd name="T12" fmla="*/ 49 w 84"/>
                <a:gd name="T13" fmla="*/ 7 h 126"/>
                <a:gd name="T14" fmla="*/ 21 w 84"/>
                <a:gd name="T15" fmla="*/ 35 h 126"/>
                <a:gd name="T16" fmla="*/ 7 w 84"/>
                <a:gd name="T17" fmla="*/ 77 h 126"/>
                <a:gd name="T18" fmla="*/ 0 w 84"/>
                <a:gd name="T19" fmla="*/ 126 h 126"/>
                <a:gd name="T20" fmla="*/ 0 w 84"/>
                <a:gd name="T21" fmla="*/ 126 h 126"/>
                <a:gd name="T22" fmla="*/ 0 w 84"/>
                <a:gd name="T23" fmla="*/ 126 h 126"/>
                <a:gd name="T24" fmla="*/ 0 w 84"/>
                <a:gd name="T25" fmla="*/ 126 h 126"/>
                <a:gd name="T26" fmla="*/ 0 w 84"/>
                <a:gd name="T27" fmla="*/ 126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26"/>
                <a:gd name="T44" fmla="*/ 84 w 84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26">
                  <a:moveTo>
                    <a:pt x="0" y="126"/>
                  </a:moveTo>
                  <a:lnTo>
                    <a:pt x="7" y="77"/>
                  </a:lnTo>
                  <a:lnTo>
                    <a:pt x="21" y="35"/>
                  </a:lnTo>
                  <a:lnTo>
                    <a:pt x="49" y="7"/>
                  </a:lnTo>
                  <a:lnTo>
                    <a:pt x="84" y="0"/>
                  </a:lnTo>
                  <a:lnTo>
                    <a:pt x="49" y="7"/>
                  </a:lnTo>
                  <a:lnTo>
                    <a:pt x="21" y="35"/>
                  </a:lnTo>
                  <a:lnTo>
                    <a:pt x="7" y="77"/>
                  </a:lnTo>
                  <a:lnTo>
                    <a:pt x="0" y="126"/>
                  </a:lnTo>
                  <a:close/>
                  <a:moveTo>
                    <a:pt x="0" y="126"/>
                  </a:moveTo>
                  <a:lnTo>
                    <a:pt x="0" y="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1" name="Freeform 103"/>
            <p:cNvSpPr>
              <a:spLocks noEditPoints="1"/>
            </p:cNvSpPr>
            <p:nvPr/>
          </p:nvSpPr>
          <p:spPr bwMode="auto">
            <a:xfrm>
              <a:off x="3834" y="1683"/>
              <a:ext cx="77" cy="126"/>
            </a:xfrm>
            <a:custGeom>
              <a:avLst/>
              <a:gdLst>
                <a:gd name="T0" fmla="*/ 0 w 77"/>
                <a:gd name="T1" fmla="*/ 0 h 126"/>
                <a:gd name="T2" fmla="*/ 28 w 77"/>
                <a:gd name="T3" fmla="*/ 7 h 126"/>
                <a:gd name="T4" fmla="*/ 56 w 77"/>
                <a:gd name="T5" fmla="*/ 35 h 126"/>
                <a:gd name="T6" fmla="*/ 70 w 77"/>
                <a:gd name="T7" fmla="*/ 77 h 126"/>
                <a:gd name="T8" fmla="*/ 77 w 77"/>
                <a:gd name="T9" fmla="*/ 126 h 126"/>
                <a:gd name="T10" fmla="*/ 77 w 77"/>
                <a:gd name="T11" fmla="*/ 126 h 126"/>
                <a:gd name="T12" fmla="*/ 70 w 77"/>
                <a:gd name="T13" fmla="*/ 77 h 126"/>
                <a:gd name="T14" fmla="*/ 56 w 77"/>
                <a:gd name="T15" fmla="*/ 35 h 126"/>
                <a:gd name="T16" fmla="*/ 28 w 77"/>
                <a:gd name="T17" fmla="*/ 7 h 126"/>
                <a:gd name="T18" fmla="*/ 0 w 77"/>
                <a:gd name="T19" fmla="*/ 0 h 126"/>
                <a:gd name="T20" fmla="*/ 0 w 77"/>
                <a:gd name="T21" fmla="*/ 0 h 126"/>
                <a:gd name="T22" fmla="*/ 0 w 77"/>
                <a:gd name="T23" fmla="*/ 0 h 126"/>
                <a:gd name="T24" fmla="*/ 0 w 77"/>
                <a:gd name="T25" fmla="*/ 0 h 126"/>
                <a:gd name="T26" fmla="*/ 0 w 77"/>
                <a:gd name="T27" fmla="*/ 0 h 1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126"/>
                <a:gd name="T44" fmla="*/ 77 w 77"/>
                <a:gd name="T45" fmla="*/ 126 h 1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126">
                  <a:moveTo>
                    <a:pt x="0" y="0"/>
                  </a:moveTo>
                  <a:lnTo>
                    <a:pt x="28" y="7"/>
                  </a:lnTo>
                  <a:lnTo>
                    <a:pt x="56" y="35"/>
                  </a:lnTo>
                  <a:lnTo>
                    <a:pt x="70" y="77"/>
                  </a:lnTo>
                  <a:lnTo>
                    <a:pt x="77" y="126"/>
                  </a:lnTo>
                  <a:lnTo>
                    <a:pt x="70" y="77"/>
                  </a:lnTo>
                  <a:lnTo>
                    <a:pt x="56" y="35"/>
                  </a:lnTo>
                  <a:lnTo>
                    <a:pt x="28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2" name="Freeform 104"/>
            <p:cNvSpPr>
              <a:spLocks noEditPoints="1"/>
            </p:cNvSpPr>
            <p:nvPr/>
          </p:nvSpPr>
          <p:spPr bwMode="auto">
            <a:xfrm>
              <a:off x="3393" y="1809"/>
              <a:ext cx="518" cy="1"/>
            </a:xfrm>
            <a:custGeom>
              <a:avLst/>
              <a:gdLst>
                <a:gd name="T0" fmla="*/ 0 w 518"/>
                <a:gd name="T1" fmla="*/ 0 h 1"/>
                <a:gd name="T2" fmla="*/ 0 w 518"/>
                <a:gd name="T3" fmla="*/ 0 h 1"/>
                <a:gd name="T4" fmla="*/ 0 w 518"/>
                <a:gd name="T5" fmla="*/ 0 h 1"/>
                <a:gd name="T6" fmla="*/ 518 w 518"/>
                <a:gd name="T7" fmla="*/ 0 h 1"/>
                <a:gd name="T8" fmla="*/ 518 w 518"/>
                <a:gd name="T9" fmla="*/ 0 h 1"/>
                <a:gd name="T10" fmla="*/ 518 w 51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8"/>
                <a:gd name="T19" fmla="*/ 0 h 1"/>
                <a:gd name="T20" fmla="*/ 518 w 51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8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518" y="0"/>
                  </a:moveTo>
                  <a:lnTo>
                    <a:pt x="518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68" name="Rectangle 106"/>
          <p:cNvSpPr>
            <a:spLocks noChangeArrowheads="1"/>
          </p:cNvSpPr>
          <p:nvPr/>
        </p:nvSpPr>
        <p:spPr bwMode="auto">
          <a:xfrm>
            <a:off x="1454954" y="97937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0" dirty="0">
                <a:solidFill>
                  <a:srgbClr val="CC3300"/>
                </a:solidFill>
                <a:latin typeface="Comic Sans MS" panose="030F0702030302020204" pitchFamily="66" charset="0"/>
              </a:rPr>
              <a:t>Equivalent T Circuit for Linear Transformers</a:t>
            </a:r>
            <a:endParaRPr lang="en-US" altLang="en-US" sz="2800" b="0" dirty="0"/>
          </a:p>
        </p:txBody>
      </p:sp>
      <p:pic>
        <p:nvPicPr>
          <p:cNvPr id="11269" name="Picture 108" descr="ale63317_1302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2895600" cy="2116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10"/>
          <p:cNvSpPr>
            <a:spLocks noChangeArrowheads="1"/>
          </p:cNvSpPr>
          <p:nvPr/>
        </p:nvSpPr>
        <p:spPr bwMode="auto">
          <a:xfrm>
            <a:off x="746033" y="709821"/>
            <a:ext cx="1016572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800" b="0" dirty="0">
                <a:solidFill>
                  <a:schemeClr val="tx2"/>
                </a:solidFill>
              </a:rPr>
              <a:t> </a:t>
            </a:r>
            <a:r>
              <a:rPr lang="en-US" altLang="en-US" sz="2000" b="0" dirty="0"/>
              <a:t>The coupled transformer can equivalently be represented by an </a:t>
            </a:r>
            <a:r>
              <a:rPr lang="en-US" altLang="en-US" sz="2000" b="0" dirty="0">
                <a:solidFill>
                  <a:srgbClr val="FF0000"/>
                </a:solidFill>
              </a:rPr>
              <a:t>EQUIVALENT T</a:t>
            </a:r>
            <a:r>
              <a:rPr lang="en-US" altLang="en-US" sz="2000" b="0" dirty="0"/>
              <a:t> circuit using </a:t>
            </a:r>
            <a:r>
              <a:rPr lang="en-US" altLang="en-US" sz="2000" b="0" dirty="0">
                <a:solidFill>
                  <a:srgbClr val="FF0000"/>
                </a:solidFill>
              </a:rPr>
              <a:t>UNCOUPED INDUCTORS</a:t>
            </a:r>
            <a:r>
              <a:rPr lang="en-US" altLang="en-US" sz="2000" b="0" dirty="0"/>
              <a:t>.</a:t>
            </a:r>
          </a:p>
        </p:txBody>
      </p:sp>
      <p:graphicFrame>
        <p:nvGraphicFramePr>
          <p:cNvPr id="11266" name="Object 114"/>
          <p:cNvGraphicFramePr>
            <a:graphicFrameLocks noChangeAspect="1"/>
          </p:cNvGraphicFramePr>
          <p:nvPr/>
        </p:nvGraphicFramePr>
        <p:xfrm>
          <a:off x="3581401" y="5257800"/>
          <a:ext cx="51228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4" imgW="2298600" imgH="228600" progId="Equation.DSMT4">
                  <p:embed/>
                </p:oleObj>
              </mc:Choice>
              <mc:Fallback>
                <p:oleObj name="Equation" r:id="rId4" imgW="229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1" y="5257800"/>
                        <a:ext cx="5122863" cy="5095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115"/>
          <p:cNvSpPr txBox="1">
            <a:spLocks noChangeArrowheads="1"/>
          </p:cNvSpPr>
          <p:nvPr/>
        </p:nvSpPr>
        <p:spPr bwMode="auto">
          <a:xfrm>
            <a:off x="1981200" y="4267201"/>
            <a:ext cx="80010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  <a:buFontTx/>
              <a:buAutoNum type="alphaLcParenR"/>
            </a:pPr>
            <a:r>
              <a:rPr lang="en-US" altLang="en-US" sz="2000" b="0">
                <a:solidFill>
                  <a:srgbClr val="0000FF"/>
                </a:solidFill>
              </a:rPr>
              <a:t>Transformer circuit              b) Equivalent T circuit of the transformer</a:t>
            </a:r>
          </a:p>
        </p:txBody>
      </p:sp>
    </p:spTree>
    <p:extLst>
      <p:ext uri="{BB962C8B-B14F-4D97-AF65-F5344CB8AC3E}">
        <p14:creationId xmlns:p14="http://schemas.microsoft.com/office/powerpoint/2010/main" val="3848175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106"/>
          <p:cNvGrpSpPr>
            <a:grpSpLocks/>
          </p:cNvGrpSpPr>
          <p:nvPr/>
        </p:nvGrpSpPr>
        <p:grpSpPr bwMode="auto">
          <a:xfrm>
            <a:off x="5410200" y="1679061"/>
            <a:ext cx="5257800" cy="1981200"/>
            <a:chOff x="559" y="1180"/>
            <a:chExt cx="4635" cy="2371"/>
          </a:xfrm>
        </p:grpSpPr>
        <p:sp>
          <p:nvSpPr>
            <p:cNvPr id="12296" name="Freeform 4"/>
            <p:cNvSpPr>
              <a:spLocks/>
            </p:cNvSpPr>
            <p:nvPr/>
          </p:nvSpPr>
          <p:spPr bwMode="auto">
            <a:xfrm>
              <a:off x="3672" y="1788"/>
              <a:ext cx="1" cy="1686"/>
            </a:xfrm>
            <a:custGeom>
              <a:avLst/>
              <a:gdLst>
                <a:gd name="T0" fmla="*/ 0 w 1"/>
                <a:gd name="T1" fmla="*/ 1686 h 1686"/>
                <a:gd name="T2" fmla="*/ 0 w 1"/>
                <a:gd name="T3" fmla="*/ 0 h 1686"/>
                <a:gd name="T4" fmla="*/ 0 w 1"/>
                <a:gd name="T5" fmla="*/ 1686 h 1686"/>
                <a:gd name="T6" fmla="*/ 0 w 1"/>
                <a:gd name="T7" fmla="*/ 1686 h 16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686"/>
                <a:gd name="T14" fmla="*/ 1 w 1"/>
                <a:gd name="T15" fmla="*/ 1686 h 16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686">
                  <a:moveTo>
                    <a:pt x="0" y="1686"/>
                  </a:moveTo>
                  <a:lnTo>
                    <a:pt x="0" y="0"/>
                  </a:lnTo>
                  <a:lnTo>
                    <a:pt x="0" y="16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7" name="Freeform 5"/>
            <p:cNvSpPr>
              <a:spLocks/>
            </p:cNvSpPr>
            <p:nvPr/>
          </p:nvSpPr>
          <p:spPr bwMode="auto">
            <a:xfrm>
              <a:off x="697" y="3474"/>
              <a:ext cx="1896" cy="1"/>
            </a:xfrm>
            <a:custGeom>
              <a:avLst/>
              <a:gdLst>
                <a:gd name="T0" fmla="*/ 0 w 1896"/>
                <a:gd name="T1" fmla="*/ 0 h 1"/>
                <a:gd name="T2" fmla="*/ 1896 w 1896"/>
                <a:gd name="T3" fmla="*/ 0 h 1"/>
                <a:gd name="T4" fmla="*/ 0 w 1896"/>
                <a:gd name="T5" fmla="*/ 0 h 1"/>
                <a:gd name="T6" fmla="*/ 0 w 1896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96"/>
                <a:gd name="T13" fmla="*/ 0 h 1"/>
                <a:gd name="T14" fmla="*/ 1896 w 1896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96" h="1">
                  <a:moveTo>
                    <a:pt x="0" y="0"/>
                  </a:moveTo>
                  <a:lnTo>
                    <a:pt x="18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8" name="Freeform 6"/>
            <p:cNvSpPr>
              <a:spLocks noEditPoints="1"/>
            </p:cNvSpPr>
            <p:nvPr/>
          </p:nvSpPr>
          <p:spPr bwMode="auto">
            <a:xfrm>
              <a:off x="2593" y="3474"/>
              <a:ext cx="574" cy="1"/>
            </a:xfrm>
            <a:custGeom>
              <a:avLst/>
              <a:gdLst>
                <a:gd name="T0" fmla="*/ 0 w 574"/>
                <a:gd name="T1" fmla="*/ 0 h 1"/>
                <a:gd name="T2" fmla="*/ 574 w 574"/>
                <a:gd name="T3" fmla="*/ 0 h 1"/>
                <a:gd name="T4" fmla="*/ 0 w 574"/>
                <a:gd name="T5" fmla="*/ 0 h 1"/>
                <a:gd name="T6" fmla="*/ 0 w 574"/>
                <a:gd name="T7" fmla="*/ 0 h 1"/>
                <a:gd name="T8" fmla="*/ 0 w 574"/>
                <a:gd name="T9" fmla="*/ 0 h 1"/>
                <a:gd name="T10" fmla="*/ 0 w 574"/>
                <a:gd name="T11" fmla="*/ 0 h 1"/>
                <a:gd name="T12" fmla="*/ 0 w 574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4"/>
                <a:gd name="T22" fmla="*/ 0 h 1"/>
                <a:gd name="T23" fmla="*/ 574 w 57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4" h="1">
                  <a:moveTo>
                    <a:pt x="0" y="0"/>
                  </a:moveTo>
                  <a:lnTo>
                    <a:pt x="574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9" name="Freeform 7"/>
            <p:cNvSpPr>
              <a:spLocks noEditPoints="1"/>
            </p:cNvSpPr>
            <p:nvPr/>
          </p:nvSpPr>
          <p:spPr bwMode="auto">
            <a:xfrm>
              <a:off x="3167" y="3474"/>
              <a:ext cx="1903" cy="1"/>
            </a:xfrm>
            <a:custGeom>
              <a:avLst/>
              <a:gdLst>
                <a:gd name="T0" fmla="*/ 0 w 1903"/>
                <a:gd name="T1" fmla="*/ 0 h 1"/>
                <a:gd name="T2" fmla="*/ 1903 w 1903"/>
                <a:gd name="T3" fmla="*/ 0 h 1"/>
                <a:gd name="T4" fmla="*/ 0 w 1903"/>
                <a:gd name="T5" fmla="*/ 0 h 1"/>
                <a:gd name="T6" fmla="*/ 0 w 1903"/>
                <a:gd name="T7" fmla="*/ 0 h 1"/>
                <a:gd name="T8" fmla="*/ 0 w 1903"/>
                <a:gd name="T9" fmla="*/ 0 h 1"/>
                <a:gd name="T10" fmla="*/ 0 w 1903"/>
                <a:gd name="T11" fmla="*/ 0 h 1"/>
                <a:gd name="T12" fmla="*/ 0 w 190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03"/>
                <a:gd name="T22" fmla="*/ 0 h 1"/>
                <a:gd name="T23" fmla="*/ 1903 w 1903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03" h="1">
                  <a:moveTo>
                    <a:pt x="0" y="0"/>
                  </a:moveTo>
                  <a:lnTo>
                    <a:pt x="1903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0" name="Freeform 8"/>
            <p:cNvSpPr>
              <a:spLocks/>
            </p:cNvSpPr>
            <p:nvPr/>
          </p:nvSpPr>
          <p:spPr bwMode="auto">
            <a:xfrm>
              <a:off x="697" y="1788"/>
              <a:ext cx="1896" cy="1"/>
            </a:xfrm>
            <a:custGeom>
              <a:avLst/>
              <a:gdLst>
                <a:gd name="T0" fmla="*/ 0 w 1896"/>
                <a:gd name="T1" fmla="*/ 0 h 1"/>
                <a:gd name="T2" fmla="*/ 1896 w 1896"/>
                <a:gd name="T3" fmla="*/ 0 h 1"/>
                <a:gd name="T4" fmla="*/ 0 w 1896"/>
                <a:gd name="T5" fmla="*/ 0 h 1"/>
                <a:gd name="T6" fmla="*/ 0 w 1896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96"/>
                <a:gd name="T13" fmla="*/ 0 h 1"/>
                <a:gd name="T14" fmla="*/ 1896 w 1896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96" h="1">
                  <a:moveTo>
                    <a:pt x="0" y="0"/>
                  </a:moveTo>
                  <a:lnTo>
                    <a:pt x="18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1" name="Freeform 9"/>
            <p:cNvSpPr>
              <a:spLocks noEditPoints="1"/>
            </p:cNvSpPr>
            <p:nvPr/>
          </p:nvSpPr>
          <p:spPr bwMode="auto">
            <a:xfrm>
              <a:off x="2593" y="1788"/>
              <a:ext cx="574" cy="1"/>
            </a:xfrm>
            <a:custGeom>
              <a:avLst/>
              <a:gdLst>
                <a:gd name="T0" fmla="*/ 0 w 574"/>
                <a:gd name="T1" fmla="*/ 0 h 1"/>
                <a:gd name="T2" fmla="*/ 574 w 574"/>
                <a:gd name="T3" fmla="*/ 0 h 1"/>
                <a:gd name="T4" fmla="*/ 0 w 574"/>
                <a:gd name="T5" fmla="*/ 0 h 1"/>
                <a:gd name="T6" fmla="*/ 0 w 574"/>
                <a:gd name="T7" fmla="*/ 0 h 1"/>
                <a:gd name="T8" fmla="*/ 0 w 574"/>
                <a:gd name="T9" fmla="*/ 0 h 1"/>
                <a:gd name="T10" fmla="*/ 0 w 574"/>
                <a:gd name="T11" fmla="*/ 0 h 1"/>
                <a:gd name="T12" fmla="*/ 0 w 574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4"/>
                <a:gd name="T22" fmla="*/ 0 h 1"/>
                <a:gd name="T23" fmla="*/ 574 w 574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4" h="1">
                  <a:moveTo>
                    <a:pt x="0" y="0"/>
                  </a:moveTo>
                  <a:lnTo>
                    <a:pt x="574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2" name="Freeform 10"/>
            <p:cNvSpPr>
              <a:spLocks noEditPoints="1"/>
            </p:cNvSpPr>
            <p:nvPr/>
          </p:nvSpPr>
          <p:spPr bwMode="auto">
            <a:xfrm>
              <a:off x="3167" y="1788"/>
              <a:ext cx="1903" cy="1"/>
            </a:xfrm>
            <a:custGeom>
              <a:avLst/>
              <a:gdLst>
                <a:gd name="T0" fmla="*/ 0 w 1903"/>
                <a:gd name="T1" fmla="*/ 0 h 1"/>
                <a:gd name="T2" fmla="*/ 1903 w 1903"/>
                <a:gd name="T3" fmla="*/ 0 h 1"/>
                <a:gd name="T4" fmla="*/ 0 w 1903"/>
                <a:gd name="T5" fmla="*/ 0 h 1"/>
                <a:gd name="T6" fmla="*/ 0 w 1903"/>
                <a:gd name="T7" fmla="*/ 0 h 1"/>
                <a:gd name="T8" fmla="*/ 0 w 1903"/>
                <a:gd name="T9" fmla="*/ 0 h 1"/>
                <a:gd name="T10" fmla="*/ 0 w 1903"/>
                <a:gd name="T11" fmla="*/ 0 h 1"/>
                <a:gd name="T12" fmla="*/ 0 w 1903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03"/>
                <a:gd name="T22" fmla="*/ 0 h 1"/>
                <a:gd name="T23" fmla="*/ 1903 w 1903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03" h="1">
                  <a:moveTo>
                    <a:pt x="0" y="0"/>
                  </a:moveTo>
                  <a:lnTo>
                    <a:pt x="1903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3" name="Freeform 11"/>
            <p:cNvSpPr>
              <a:spLocks/>
            </p:cNvSpPr>
            <p:nvPr/>
          </p:nvSpPr>
          <p:spPr bwMode="auto">
            <a:xfrm>
              <a:off x="628" y="2050"/>
              <a:ext cx="132" cy="166"/>
            </a:xfrm>
            <a:custGeom>
              <a:avLst/>
              <a:gdLst>
                <a:gd name="T0" fmla="*/ 56 w 132"/>
                <a:gd name="T1" fmla="*/ 70 h 166"/>
                <a:gd name="T2" fmla="*/ 0 w 132"/>
                <a:gd name="T3" fmla="*/ 70 h 166"/>
                <a:gd name="T4" fmla="*/ 0 w 132"/>
                <a:gd name="T5" fmla="*/ 97 h 166"/>
                <a:gd name="T6" fmla="*/ 56 w 132"/>
                <a:gd name="T7" fmla="*/ 97 h 166"/>
                <a:gd name="T8" fmla="*/ 56 w 132"/>
                <a:gd name="T9" fmla="*/ 166 h 166"/>
                <a:gd name="T10" fmla="*/ 69 w 132"/>
                <a:gd name="T11" fmla="*/ 166 h 166"/>
                <a:gd name="T12" fmla="*/ 69 w 132"/>
                <a:gd name="T13" fmla="*/ 97 h 166"/>
                <a:gd name="T14" fmla="*/ 132 w 132"/>
                <a:gd name="T15" fmla="*/ 97 h 166"/>
                <a:gd name="T16" fmla="*/ 132 w 132"/>
                <a:gd name="T17" fmla="*/ 70 h 166"/>
                <a:gd name="T18" fmla="*/ 69 w 132"/>
                <a:gd name="T19" fmla="*/ 70 h 166"/>
                <a:gd name="T20" fmla="*/ 69 w 132"/>
                <a:gd name="T21" fmla="*/ 0 h 166"/>
                <a:gd name="T22" fmla="*/ 56 w 132"/>
                <a:gd name="T23" fmla="*/ 0 h 166"/>
                <a:gd name="T24" fmla="*/ 56 w 132"/>
                <a:gd name="T25" fmla="*/ 70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166"/>
                <a:gd name="T41" fmla="*/ 132 w 132"/>
                <a:gd name="T42" fmla="*/ 166 h 1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166">
                  <a:moveTo>
                    <a:pt x="56" y="70"/>
                  </a:moveTo>
                  <a:lnTo>
                    <a:pt x="0" y="70"/>
                  </a:lnTo>
                  <a:lnTo>
                    <a:pt x="0" y="97"/>
                  </a:lnTo>
                  <a:lnTo>
                    <a:pt x="56" y="97"/>
                  </a:lnTo>
                  <a:lnTo>
                    <a:pt x="56" y="166"/>
                  </a:lnTo>
                  <a:lnTo>
                    <a:pt x="69" y="166"/>
                  </a:lnTo>
                  <a:lnTo>
                    <a:pt x="69" y="97"/>
                  </a:lnTo>
                  <a:lnTo>
                    <a:pt x="132" y="97"/>
                  </a:lnTo>
                  <a:lnTo>
                    <a:pt x="132" y="70"/>
                  </a:lnTo>
                  <a:lnTo>
                    <a:pt x="69" y="70"/>
                  </a:lnTo>
                  <a:lnTo>
                    <a:pt x="69" y="0"/>
                  </a:lnTo>
                  <a:lnTo>
                    <a:pt x="56" y="0"/>
                  </a:lnTo>
                  <a:lnTo>
                    <a:pt x="56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4" name="Rectangle 12"/>
            <p:cNvSpPr>
              <a:spLocks noChangeArrowheads="1"/>
            </p:cNvSpPr>
            <p:nvPr/>
          </p:nvSpPr>
          <p:spPr bwMode="auto">
            <a:xfrm>
              <a:off x="621" y="3204"/>
              <a:ext cx="139" cy="2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5" name="Freeform 13"/>
            <p:cNvSpPr>
              <a:spLocks/>
            </p:cNvSpPr>
            <p:nvPr/>
          </p:nvSpPr>
          <p:spPr bwMode="auto">
            <a:xfrm>
              <a:off x="988" y="1594"/>
              <a:ext cx="408" cy="1"/>
            </a:xfrm>
            <a:custGeom>
              <a:avLst/>
              <a:gdLst>
                <a:gd name="T0" fmla="*/ 0 w 408"/>
                <a:gd name="T1" fmla="*/ 0 h 1"/>
                <a:gd name="T2" fmla="*/ 408 w 408"/>
                <a:gd name="T3" fmla="*/ 0 h 1"/>
                <a:gd name="T4" fmla="*/ 0 w 408"/>
                <a:gd name="T5" fmla="*/ 0 h 1"/>
                <a:gd name="T6" fmla="*/ 0 w 40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1"/>
                <a:gd name="T14" fmla="*/ 408 w 40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1">
                  <a:moveTo>
                    <a:pt x="0" y="0"/>
                  </a:moveTo>
                  <a:lnTo>
                    <a:pt x="4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6" name="Freeform 14"/>
            <p:cNvSpPr>
              <a:spLocks/>
            </p:cNvSpPr>
            <p:nvPr/>
          </p:nvSpPr>
          <p:spPr bwMode="auto">
            <a:xfrm>
              <a:off x="1355" y="1518"/>
              <a:ext cx="200" cy="139"/>
            </a:xfrm>
            <a:custGeom>
              <a:avLst/>
              <a:gdLst>
                <a:gd name="T0" fmla="*/ 0 w 200"/>
                <a:gd name="T1" fmla="*/ 139 h 139"/>
                <a:gd name="T2" fmla="*/ 200 w 200"/>
                <a:gd name="T3" fmla="*/ 70 h 139"/>
                <a:gd name="T4" fmla="*/ 0 w 200"/>
                <a:gd name="T5" fmla="*/ 0 h 139"/>
                <a:gd name="T6" fmla="*/ 0 w 200"/>
                <a:gd name="T7" fmla="*/ 139 h 139"/>
                <a:gd name="T8" fmla="*/ 0 w 200"/>
                <a:gd name="T9" fmla="*/ 139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39"/>
                <a:gd name="T17" fmla="*/ 200 w 200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39">
                  <a:moveTo>
                    <a:pt x="0" y="139"/>
                  </a:moveTo>
                  <a:lnTo>
                    <a:pt x="200" y="70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7" name="Freeform 15"/>
            <p:cNvSpPr>
              <a:spLocks/>
            </p:cNvSpPr>
            <p:nvPr/>
          </p:nvSpPr>
          <p:spPr bwMode="auto">
            <a:xfrm>
              <a:off x="1112" y="1180"/>
              <a:ext cx="97" cy="228"/>
            </a:xfrm>
            <a:custGeom>
              <a:avLst/>
              <a:gdLst>
                <a:gd name="T0" fmla="*/ 97 w 97"/>
                <a:gd name="T1" fmla="*/ 221 h 228"/>
                <a:gd name="T2" fmla="*/ 77 w 97"/>
                <a:gd name="T3" fmla="*/ 214 h 228"/>
                <a:gd name="T4" fmla="*/ 70 w 97"/>
                <a:gd name="T5" fmla="*/ 193 h 228"/>
                <a:gd name="T6" fmla="*/ 70 w 97"/>
                <a:gd name="T7" fmla="*/ 34 h 228"/>
                <a:gd name="T8" fmla="*/ 70 w 97"/>
                <a:gd name="T9" fmla="*/ 21 h 228"/>
                <a:gd name="T10" fmla="*/ 77 w 97"/>
                <a:gd name="T11" fmla="*/ 14 h 228"/>
                <a:gd name="T12" fmla="*/ 97 w 97"/>
                <a:gd name="T13" fmla="*/ 7 h 228"/>
                <a:gd name="T14" fmla="*/ 97 w 97"/>
                <a:gd name="T15" fmla="*/ 0 h 228"/>
                <a:gd name="T16" fmla="*/ 0 w 97"/>
                <a:gd name="T17" fmla="*/ 0 h 228"/>
                <a:gd name="T18" fmla="*/ 0 w 97"/>
                <a:gd name="T19" fmla="*/ 7 h 228"/>
                <a:gd name="T20" fmla="*/ 21 w 97"/>
                <a:gd name="T21" fmla="*/ 14 h 228"/>
                <a:gd name="T22" fmla="*/ 28 w 97"/>
                <a:gd name="T23" fmla="*/ 34 h 228"/>
                <a:gd name="T24" fmla="*/ 28 w 97"/>
                <a:gd name="T25" fmla="*/ 193 h 228"/>
                <a:gd name="T26" fmla="*/ 21 w 97"/>
                <a:gd name="T27" fmla="*/ 214 h 228"/>
                <a:gd name="T28" fmla="*/ 0 w 97"/>
                <a:gd name="T29" fmla="*/ 221 h 228"/>
                <a:gd name="T30" fmla="*/ 0 w 97"/>
                <a:gd name="T31" fmla="*/ 228 h 228"/>
                <a:gd name="T32" fmla="*/ 97 w 97"/>
                <a:gd name="T33" fmla="*/ 228 h 228"/>
                <a:gd name="T34" fmla="*/ 97 w 97"/>
                <a:gd name="T35" fmla="*/ 221 h 2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"/>
                <a:gd name="T55" fmla="*/ 0 h 228"/>
                <a:gd name="T56" fmla="*/ 97 w 97"/>
                <a:gd name="T57" fmla="*/ 228 h 2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" h="228">
                  <a:moveTo>
                    <a:pt x="97" y="221"/>
                  </a:moveTo>
                  <a:lnTo>
                    <a:pt x="77" y="214"/>
                  </a:lnTo>
                  <a:lnTo>
                    <a:pt x="70" y="193"/>
                  </a:lnTo>
                  <a:lnTo>
                    <a:pt x="70" y="34"/>
                  </a:lnTo>
                  <a:lnTo>
                    <a:pt x="70" y="21"/>
                  </a:lnTo>
                  <a:lnTo>
                    <a:pt x="77" y="14"/>
                  </a:lnTo>
                  <a:lnTo>
                    <a:pt x="97" y="7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1" y="14"/>
                  </a:lnTo>
                  <a:lnTo>
                    <a:pt x="28" y="34"/>
                  </a:lnTo>
                  <a:lnTo>
                    <a:pt x="28" y="193"/>
                  </a:lnTo>
                  <a:lnTo>
                    <a:pt x="21" y="214"/>
                  </a:lnTo>
                  <a:lnTo>
                    <a:pt x="0" y="221"/>
                  </a:lnTo>
                  <a:lnTo>
                    <a:pt x="0" y="228"/>
                  </a:lnTo>
                  <a:lnTo>
                    <a:pt x="97" y="228"/>
                  </a:lnTo>
                  <a:lnTo>
                    <a:pt x="97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8" name="Freeform 16"/>
            <p:cNvSpPr>
              <a:spLocks/>
            </p:cNvSpPr>
            <p:nvPr/>
          </p:nvSpPr>
          <p:spPr bwMode="auto">
            <a:xfrm>
              <a:off x="1237" y="1325"/>
              <a:ext cx="55" cy="166"/>
            </a:xfrm>
            <a:custGeom>
              <a:avLst/>
              <a:gdLst>
                <a:gd name="T0" fmla="*/ 0 w 55"/>
                <a:gd name="T1" fmla="*/ 166 h 166"/>
                <a:gd name="T2" fmla="*/ 55 w 55"/>
                <a:gd name="T3" fmla="*/ 166 h 166"/>
                <a:gd name="T4" fmla="*/ 55 w 55"/>
                <a:gd name="T5" fmla="*/ 166 h 166"/>
                <a:gd name="T6" fmla="*/ 41 w 55"/>
                <a:gd name="T7" fmla="*/ 166 h 166"/>
                <a:gd name="T8" fmla="*/ 35 w 55"/>
                <a:gd name="T9" fmla="*/ 159 h 166"/>
                <a:gd name="T10" fmla="*/ 35 w 55"/>
                <a:gd name="T11" fmla="*/ 152 h 166"/>
                <a:gd name="T12" fmla="*/ 35 w 55"/>
                <a:gd name="T13" fmla="*/ 0 h 166"/>
                <a:gd name="T14" fmla="*/ 35 w 55"/>
                <a:gd name="T15" fmla="*/ 0 h 166"/>
                <a:gd name="T16" fmla="*/ 0 w 55"/>
                <a:gd name="T17" fmla="*/ 21 h 166"/>
                <a:gd name="T18" fmla="*/ 0 w 55"/>
                <a:gd name="T19" fmla="*/ 21 h 166"/>
                <a:gd name="T20" fmla="*/ 7 w 55"/>
                <a:gd name="T21" fmla="*/ 21 h 166"/>
                <a:gd name="T22" fmla="*/ 7 w 55"/>
                <a:gd name="T23" fmla="*/ 21 h 166"/>
                <a:gd name="T24" fmla="*/ 14 w 55"/>
                <a:gd name="T25" fmla="*/ 28 h 166"/>
                <a:gd name="T26" fmla="*/ 14 w 55"/>
                <a:gd name="T27" fmla="*/ 28 h 166"/>
                <a:gd name="T28" fmla="*/ 14 w 55"/>
                <a:gd name="T29" fmla="*/ 145 h 166"/>
                <a:gd name="T30" fmla="*/ 14 w 55"/>
                <a:gd name="T31" fmla="*/ 159 h 166"/>
                <a:gd name="T32" fmla="*/ 7 w 55"/>
                <a:gd name="T33" fmla="*/ 166 h 166"/>
                <a:gd name="T34" fmla="*/ 0 w 55"/>
                <a:gd name="T35" fmla="*/ 166 h 166"/>
                <a:gd name="T36" fmla="*/ 0 w 55"/>
                <a:gd name="T37" fmla="*/ 166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166"/>
                <a:gd name="T59" fmla="*/ 55 w 55"/>
                <a:gd name="T60" fmla="*/ 166 h 1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166">
                  <a:moveTo>
                    <a:pt x="0" y="166"/>
                  </a:moveTo>
                  <a:lnTo>
                    <a:pt x="55" y="166"/>
                  </a:lnTo>
                  <a:lnTo>
                    <a:pt x="41" y="166"/>
                  </a:lnTo>
                  <a:lnTo>
                    <a:pt x="35" y="159"/>
                  </a:lnTo>
                  <a:lnTo>
                    <a:pt x="35" y="152"/>
                  </a:lnTo>
                  <a:lnTo>
                    <a:pt x="35" y="0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14" y="28"/>
                  </a:lnTo>
                  <a:lnTo>
                    <a:pt x="14" y="145"/>
                  </a:lnTo>
                  <a:lnTo>
                    <a:pt x="14" y="159"/>
                  </a:lnTo>
                  <a:lnTo>
                    <a:pt x="7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9" name="Freeform 17"/>
            <p:cNvSpPr>
              <a:spLocks/>
            </p:cNvSpPr>
            <p:nvPr/>
          </p:nvSpPr>
          <p:spPr bwMode="auto">
            <a:xfrm>
              <a:off x="3624" y="2278"/>
              <a:ext cx="97" cy="691"/>
            </a:xfrm>
            <a:custGeom>
              <a:avLst/>
              <a:gdLst>
                <a:gd name="T0" fmla="*/ 0 w 97"/>
                <a:gd name="T1" fmla="*/ 691 h 691"/>
                <a:gd name="T2" fmla="*/ 97 w 97"/>
                <a:gd name="T3" fmla="*/ 691 h 691"/>
                <a:gd name="T4" fmla="*/ 97 w 97"/>
                <a:gd name="T5" fmla="*/ 0 h 691"/>
                <a:gd name="T6" fmla="*/ 0 w 97"/>
                <a:gd name="T7" fmla="*/ 0 h 691"/>
                <a:gd name="T8" fmla="*/ 0 w 97"/>
                <a:gd name="T9" fmla="*/ 691 h 691"/>
                <a:gd name="T10" fmla="*/ 0 w 97"/>
                <a:gd name="T11" fmla="*/ 691 h 6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691"/>
                <a:gd name="T20" fmla="*/ 97 w 97"/>
                <a:gd name="T21" fmla="*/ 691 h 6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691">
                  <a:moveTo>
                    <a:pt x="0" y="691"/>
                  </a:moveTo>
                  <a:lnTo>
                    <a:pt x="97" y="691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0" name="Freeform 18"/>
            <p:cNvSpPr>
              <a:spLocks/>
            </p:cNvSpPr>
            <p:nvPr/>
          </p:nvSpPr>
          <p:spPr bwMode="auto">
            <a:xfrm>
              <a:off x="3672" y="2278"/>
              <a:ext cx="104" cy="111"/>
            </a:xfrm>
            <a:custGeom>
              <a:avLst/>
              <a:gdLst>
                <a:gd name="T0" fmla="*/ 0 w 104"/>
                <a:gd name="T1" fmla="*/ 0 h 111"/>
                <a:gd name="T2" fmla="*/ 42 w 104"/>
                <a:gd name="T3" fmla="*/ 7 h 111"/>
                <a:gd name="T4" fmla="*/ 76 w 104"/>
                <a:gd name="T5" fmla="*/ 35 h 111"/>
                <a:gd name="T6" fmla="*/ 97 w 104"/>
                <a:gd name="T7" fmla="*/ 70 h 111"/>
                <a:gd name="T8" fmla="*/ 104 w 104"/>
                <a:gd name="T9" fmla="*/ 111 h 111"/>
                <a:gd name="T10" fmla="*/ 104 w 104"/>
                <a:gd name="T11" fmla="*/ 111 h 111"/>
                <a:gd name="T12" fmla="*/ 97 w 104"/>
                <a:gd name="T13" fmla="*/ 70 h 111"/>
                <a:gd name="T14" fmla="*/ 76 w 104"/>
                <a:gd name="T15" fmla="*/ 35 h 111"/>
                <a:gd name="T16" fmla="*/ 42 w 104"/>
                <a:gd name="T17" fmla="*/ 7 h 111"/>
                <a:gd name="T18" fmla="*/ 0 w 104"/>
                <a:gd name="T19" fmla="*/ 0 h 111"/>
                <a:gd name="T20" fmla="*/ 0 w 104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111"/>
                <a:gd name="T35" fmla="*/ 104 w 104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111">
                  <a:moveTo>
                    <a:pt x="0" y="0"/>
                  </a:moveTo>
                  <a:lnTo>
                    <a:pt x="42" y="7"/>
                  </a:lnTo>
                  <a:lnTo>
                    <a:pt x="76" y="35"/>
                  </a:lnTo>
                  <a:lnTo>
                    <a:pt x="97" y="70"/>
                  </a:lnTo>
                  <a:lnTo>
                    <a:pt x="104" y="111"/>
                  </a:lnTo>
                  <a:lnTo>
                    <a:pt x="97" y="70"/>
                  </a:lnTo>
                  <a:lnTo>
                    <a:pt x="76" y="35"/>
                  </a:lnTo>
                  <a:lnTo>
                    <a:pt x="4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1" name="Freeform 19"/>
            <p:cNvSpPr>
              <a:spLocks noEditPoints="1"/>
            </p:cNvSpPr>
            <p:nvPr/>
          </p:nvSpPr>
          <p:spPr bwMode="auto">
            <a:xfrm>
              <a:off x="3672" y="2389"/>
              <a:ext cx="104" cy="104"/>
            </a:xfrm>
            <a:custGeom>
              <a:avLst/>
              <a:gdLst>
                <a:gd name="T0" fmla="*/ 104 w 104"/>
                <a:gd name="T1" fmla="*/ 0 h 104"/>
                <a:gd name="T2" fmla="*/ 97 w 104"/>
                <a:gd name="T3" fmla="*/ 42 h 104"/>
                <a:gd name="T4" fmla="*/ 76 w 104"/>
                <a:gd name="T5" fmla="*/ 76 h 104"/>
                <a:gd name="T6" fmla="*/ 42 w 104"/>
                <a:gd name="T7" fmla="*/ 97 h 104"/>
                <a:gd name="T8" fmla="*/ 0 w 104"/>
                <a:gd name="T9" fmla="*/ 104 h 104"/>
                <a:gd name="T10" fmla="*/ 0 w 104"/>
                <a:gd name="T11" fmla="*/ 104 h 104"/>
                <a:gd name="T12" fmla="*/ 42 w 104"/>
                <a:gd name="T13" fmla="*/ 97 h 104"/>
                <a:gd name="T14" fmla="*/ 76 w 104"/>
                <a:gd name="T15" fmla="*/ 76 h 104"/>
                <a:gd name="T16" fmla="*/ 97 w 104"/>
                <a:gd name="T17" fmla="*/ 42 h 104"/>
                <a:gd name="T18" fmla="*/ 104 w 104"/>
                <a:gd name="T19" fmla="*/ 0 h 104"/>
                <a:gd name="T20" fmla="*/ 104 w 104"/>
                <a:gd name="T21" fmla="*/ 0 h 104"/>
                <a:gd name="T22" fmla="*/ 104 w 104"/>
                <a:gd name="T23" fmla="*/ 0 h 104"/>
                <a:gd name="T24" fmla="*/ 104 w 104"/>
                <a:gd name="T25" fmla="*/ 0 h 104"/>
                <a:gd name="T26" fmla="*/ 104 w 104"/>
                <a:gd name="T27" fmla="*/ 0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04"/>
                <a:gd name="T44" fmla="*/ 104 w 104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04">
                  <a:moveTo>
                    <a:pt x="104" y="0"/>
                  </a:moveTo>
                  <a:lnTo>
                    <a:pt x="97" y="42"/>
                  </a:lnTo>
                  <a:lnTo>
                    <a:pt x="76" y="76"/>
                  </a:lnTo>
                  <a:lnTo>
                    <a:pt x="42" y="97"/>
                  </a:lnTo>
                  <a:lnTo>
                    <a:pt x="0" y="104"/>
                  </a:lnTo>
                  <a:lnTo>
                    <a:pt x="42" y="97"/>
                  </a:lnTo>
                  <a:lnTo>
                    <a:pt x="76" y="76"/>
                  </a:lnTo>
                  <a:lnTo>
                    <a:pt x="97" y="42"/>
                  </a:lnTo>
                  <a:lnTo>
                    <a:pt x="104" y="0"/>
                  </a:lnTo>
                  <a:close/>
                  <a:moveTo>
                    <a:pt x="104" y="0"/>
                  </a:moveTo>
                  <a:lnTo>
                    <a:pt x="10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2" name="Freeform 20"/>
            <p:cNvSpPr>
              <a:spLocks noEditPoints="1"/>
            </p:cNvSpPr>
            <p:nvPr/>
          </p:nvSpPr>
          <p:spPr bwMode="auto">
            <a:xfrm>
              <a:off x="3596" y="2465"/>
              <a:ext cx="76" cy="28"/>
            </a:xfrm>
            <a:custGeom>
              <a:avLst/>
              <a:gdLst>
                <a:gd name="T0" fmla="*/ 76 w 76"/>
                <a:gd name="T1" fmla="*/ 28 h 28"/>
                <a:gd name="T2" fmla="*/ 35 w 76"/>
                <a:gd name="T3" fmla="*/ 21 h 28"/>
                <a:gd name="T4" fmla="*/ 0 w 76"/>
                <a:gd name="T5" fmla="*/ 0 h 28"/>
                <a:gd name="T6" fmla="*/ 0 w 76"/>
                <a:gd name="T7" fmla="*/ 0 h 28"/>
                <a:gd name="T8" fmla="*/ 35 w 76"/>
                <a:gd name="T9" fmla="*/ 21 h 28"/>
                <a:gd name="T10" fmla="*/ 76 w 76"/>
                <a:gd name="T11" fmla="*/ 28 h 28"/>
                <a:gd name="T12" fmla="*/ 76 w 76"/>
                <a:gd name="T13" fmla="*/ 28 h 28"/>
                <a:gd name="T14" fmla="*/ 76 w 76"/>
                <a:gd name="T15" fmla="*/ 28 h 28"/>
                <a:gd name="T16" fmla="*/ 76 w 76"/>
                <a:gd name="T17" fmla="*/ 28 h 28"/>
                <a:gd name="T18" fmla="*/ 76 w 76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28"/>
                <a:gd name="T32" fmla="*/ 76 w 7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28">
                  <a:moveTo>
                    <a:pt x="76" y="28"/>
                  </a:moveTo>
                  <a:lnTo>
                    <a:pt x="35" y="21"/>
                  </a:lnTo>
                  <a:lnTo>
                    <a:pt x="0" y="0"/>
                  </a:lnTo>
                  <a:lnTo>
                    <a:pt x="35" y="21"/>
                  </a:lnTo>
                  <a:lnTo>
                    <a:pt x="76" y="28"/>
                  </a:lnTo>
                  <a:close/>
                  <a:moveTo>
                    <a:pt x="76" y="28"/>
                  </a:moveTo>
                  <a:lnTo>
                    <a:pt x="76" y="2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3" name="Freeform 21"/>
            <p:cNvSpPr>
              <a:spLocks noEditPoints="1"/>
            </p:cNvSpPr>
            <p:nvPr/>
          </p:nvSpPr>
          <p:spPr bwMode="auto">
            <a:xfrm>
              <a:off x="3596" y="2437"/>
              <a:ext cx="76" cy="28"/>
            </a:xfrm>
            <a:custGeom>
              <a:avLst/>
              <a:gdLst>
                <a:gd name="T0" fmla="*/ 0 w 76"/>
                <a:gd name="T1" fmla="*/ 28 h 28"/>
                <a:gd name="T2" fmla="*/ 35 w 76"/>
                <a:gd name="T3" fmla="*/ 7 h 28"/>
                <a:gd name="T4" fmla="*/ 76 w 76"/>
                <a:gd name="T5" fmla="*/ 0 h 28"/>
                <a:gd name="T6" fmla="*/ 76 w 76"/>
                <a:gd name="T7" fmla="*/ 0 h 28"/>
                <a:gd name="T8" fmla="*/ 35 w 76"/>
                <a:gd name="T9" fmla="*/ 7 h 28"/>
                <a:gd name="T10" fmla="*/ 0 w 76"/>
                <a:gd name="T11" fmla="*/ 28 h 28"/>
                <a:gd name="T12" fmla="*/ 0 w 76"/>
                <a:gd name="T13" fmla="*/ 28 h 28"/>
                <a:gd name="T14" fmla="*/ 0 w 76"/>
                <a:gd name="T15" fmla="*/ 28 h 28"/>
                <a:gd name="T16" fmla="*/ 0 w 76"/>
                <a:gd name="T17" fmla="*/ 28 h 28"/>
                <a:gd name="T18" fmla="*/ 0 w 76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28"/>
                <a:gd name="T32" fmla="*/ 76 w 7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28">
                  <a:moveTo>
                    <a:pt x="0" y="28"/>
                  </a:moveTo>
                  <a:lnTo>
                    <a:pt x="35" y="7"/>
                  </a:lnTo>
                  <a:lnTo>
                    <a:pt x="76" y="0"/>
                  </a:lnTo>
                  <a:lnTo>
                    <a:pt x="35" y="7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4" name="Freeform 22"/>
            <p:cNvSpPr>
              <a:spLocks noEditPoints="1"/>
            </p:cNvSpPr>
            <p:nvPr/>
          </p:nvSpPr>
          <p:spPr bwMode="auto">
            <a:xfrm>
              <a:off x="3672" y="2437"/>
              <a:ext cx="104" cy="104"/>
            </a:xfrm>
            <a:custGeom>
              <a:avLst/>
              <a:gdLst>
                <a:gd name="T0" fmla="*/ 0 w 104"/>
                <a:gd name="T1" fmla="*/ 0 h 104"/>
                <a:gd name="T2" fmla="*/ 42 w 104"/>
                <a:gd name="T3" fmla="*/ 7 h 104"/>
                <a:gd name="T4" fmla="*/ 76 w 104"/>
                <a:gd name="T5" fmla="*/ 35 h 104"/>
                <a:gd name="T6" fmla="*/ 97 w 104"/>
                <a:gd name="T7" fmla="*/ 63 h 104"/>
                <a:gd name="T8" fmla="*/ 104 w 104"/>
                <a:gd name="T9" fmla="*/ 104 h 104"/>
                <a:gd name="T10" fmla="*/ 104 w 104"/>
                <a:gd name="T11" fmla="*/ 104 h 104"/>
                <a:gd name="T12" fmla="*/ 97 w 104"/>
                <a:gd name="T13" fmla="*/ 63 h 104"/>
                <a:gd name="T14" fmla="*/ 76 w 104"/>
                <a:gd name="T15" fmla="*/ 35 h 104"/>
                <a:gd name="T16" fmla="*/ 42 w 104"/>
                <a:gd name="T17" fmla="*/ 7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04"/>
                <a:gd name="T44" fmla="*/ 104 w 104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04">
                  <a:moveTo>
                    <a:pt x="0" y="0"/>
                  </a:moveTo>
                  <a:lnTo>
                    <a:pt x="42" y="7"/>
                  </a:lnTo>
                  <a:lnTo>
                    <a:pt x="76" y="35"/>
                  </a:lnTo>
                  <a:lnTo>
                    <a:pt x="97" y="63"/>
                  </a:lnTo>
                  <a:lnTo>
                    <a:pt x="104" y="104"/>
                  </a:lnTo>
                  <a:lnTo>
                    <a:pt x="97" y="63"/>
                  </a:lnTo>
                  <a:lnTo>
                    <a:pt x="76" y="35"/>
                  </a:lnTo>
                  <a:lnTo>
                    <a:pt x="42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5" name="Freeform 23"/>
            <p:cNvSpPr>
              <a:spLocks noEditPoints="1"/>
            </p:cNvSpPr>
            <p:nvPr/>
          </p:nvSpPr>
          <p:spPr bwMode="auto">
            <a:xfrm>
              <a:off x="3672" y="2541"/>
              <a:ext cx="104" cy="111"/>
            </a:xfrm>
            <a:custGeom>
              <a:avLst/>
              <a:gdLst>
                <a:gd name="T0" fmla="*/ 104 w 104"/>
                <a:gd name="T1" fmla="*/ 0 h 111"/>
                <a:gd name="T2" fmla="*/ 97 w 104"/>
                <a:gd name="T3" fmla="*/ 42 h 111"/>
                <a:gd name="T4" fmla="*/ 76 w 104"/>
                <a:gd name="T5" fmla="*/ 76 h 111"/>
                <a:gd name="T6" fmla="*/ 42 w 104"/>
                <a:gd name="T7" fmla="*/ 104 h 111"/>
                <a:gd name="T8" fmla="*/ 0 w 104"/>
                <a:gd name="T9" fmla="*/ 111 h 111"/>
                <a:gd name="T10" fmla="*/ 0 w 104"/>
                <a:gd name="T11" fmla="*/ 111 h 111"/>
                <a:gd name="T12" fmla="*/ 42 w 104"/>
                <a:gd name="T13" fmla="*/ 104 h 111"/>
                <a:gd name="T14" fmla="*/ 76 w 104"/>
                <a:gd name="T15" fmla="*/ 76 h 111"/>
                <a:gd name="T16" fmla="*/ 97 w 104"/>
                <a:gd name="T17" fmla="*/ 42 h 111"/>
                <a:gd name="T18" fmla="*/ 104 w 104"/>
                <a:gd name="T19" fmla="*/ 0 h 111"/>
                <a:gd name="T20" fmla="*/ 104 w 104"/>
                <a:gd name="T21" fmla="*/ 0 h 111"/>
                <a:gd name="T22" fmla="*/ 104 w 104"/>
                <a:gd name="T23" fmla="*/ 0 h 111"/>
                <a:gd name="T24" fmla="*/ 104 w 104"/>
                <a:gd name="T25" fmla="*/ 0 h 111"/>
                <a:gd name="T26" fmla="*/ 104 w 104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11"/>
                <a:gd name="T44" fmla="*/ 104 w 104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11">
                  <a:moveTo>
                    <a:pt x="104" y="0"/>
                  </a:moveTo>
                  <a:lnTo>
                    <a:pt x="97" y="42"/>
                  </a:lnTo>
                  <a:lnTo>
                    <a:pt x="76" y="76"/>
                  </a:lnTo>
                  <a:lnTo>
                    <a:pt x="42" y="104"/>
                  </a:lnTo>
                  <a:lnTo>
                    <a:pt x="0" y="111"/>
                  </a:lnTo>
                  <a:lnTo>
                    <a:pt x="42" y="104"/>
                  </a:lnTo>
                  <a:lnTo>
                    <a:pt x="76" y="76"/>
                  </a:lnTo>
                  <a:lnTo>
                    <a:pt x="97" y="42"/>
                  </a:lnTo>
                  <a:lnTo>
                    <a:pt x="104" y="0"/>
                  </a:lnTo>
                  <a:close/>
                  <a:moveTo>
                    <a:pt x="104" y="0"/>
                  </a:moveTo>
                  <a:lnTo>
                    <a:pt x="10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6" name="Freeform 24"/>
            <p:cNvSpPr>
              <a:spLocks noEditPoints="1"/>
            </p:cNvSpPr>
            <p:nvPr/>
          </p:nvSpPr>
          <p:spPr bwMode="auto">
            <a:xfrm>
              <a:off x="3596" y="2624"/>
              <a:ext cx="76" cy="28"/>
            </a:xfrm>
            <a:custGeom>
              <a:avLst/>
              <a:gdLst>
                <a:gd name="T0" fmla="*/ 76 w 76"/>
                <a:gd name="T1" fmla="*/ 28 h 28"/>
                <a:gd name="T2" fmla="*/ 35 w 76"/>
                <a:gd name="T3" fmla="*/ 21 h 28"/>
                <a:gd name="T4" fmla="*/ 0 w 76"/>
                <a:gd name="T5" fmla="*/ 0 h 28"/>
                <a:gd name="T6" fmla="*/ 0 w 76"/>
                <a:gd name="T7" fmla="*/ 0 h 28"/>
                <a:gd name="T8" fmla="*/ 35 w 76"/>
                <a:gd name="T9" fmla="*/ 21 h 28"/>
                <a:gd name="T10" fmla="*/ 76 w 76"/>
                <a:gd name="T11" fmla="*/ 28 h 28"/>
                <a:gd name="T12" fmla="*/ 76 w 76"/>
                <a:gd name="T13" fmla="*/ 28 h 28"/>
                <a:gd name="T14" fmla="*/ 76 w 76"/>
                <a:gd name="T15" fmla="*/ 28 h 28"/>
                <a:gd name="T16" fmla="*/ 76 w 76"/>
                <a:gd name="T17" fmla="*/ 28 h 28"/>
                <a:gd name="T18" fmla="*/ 76 w 76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28"/>
                <a:gd name="T32" fmla="*/ 76 w 7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28">
                  <a:moveTo>
                    <a:pt x="76" y="28"/>
                  </a:moveTo>
                  <a:lnTo>
                    <a:pt x="35" y="21"/>
                  </a:lnTo>
                  <a:lnTo>
                    <a:pt x="0" y="0"/>
                  </a:lnTo>
                  <a:lnTo>
                    <a:pt x="35" y="21"/>
                  </a:lnTo>
                  <a:lnTo>
                    <a:pt x="76" y="28"/>
                  </a:lnTo>
                  <a:close/>
                  <a:moveTo>
                    <a:pt x="76" y="28"/>
                  </a:moveTo>
                  <a:lnTo>
                    <a:pt x="76" y="2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7" name="Freeform 25"/>
            <p:cNvSpPr>
              <a:spLocks noEditPoints="1"/>
            </p:cNvSpPr>
            <p:nvPr/>
          </p:nvSpPr>
          <p:spPr bwMode="auto">
            <a:xfrm>
              <a:off x="3596" y="2596"/>
              <a:ext cx="76" cy="28"/>
            </a:xfrm>
            <a:custGeom>
              <a:avLst/>
              <a:gdLst>
                <a:gd name="T0" fmla="*/ 0 w 76"/>
                <a:gd name="T1" fmla="*/ 28 h 28"/>
                <a:gd name="T2" fmla="*/ 35 w 76"/>
                <a:gd name="T3" fmla="*/ 7 h 28"/>
                <a:gd name="T4" fmla="*/ 76 w 76"/>
                <a:gd name="T5" fmla="*/ 0 h 28"/>
                <a:gd name="T6" fmla="*/ 76 w 76"/>
                <a:gd name="T7" fmla="*/ 0 h 28"/>
                <a:gd name="T8" fmla="*/ 35 w 76"/>
                <a:gd name="T9" fmla="*/ 7 h 28"/>
                <a:gd name="T10" fmla="*/ 0 w 76"/>
                <a:gd name="T11" fmla="*/ 28 h 28"/>
                <a:gd name="T12" fmla="*/ 0 w 76"/>
                <a:gd name="T13" fmla="*/ 28 h 28"/>
                <a:gd name="T14" fmla="*/ 0 w 76"/>
                <a:gd name="T15" fmla="*/ 28 h 28"/>
                <a:gd name="T16" fmla="*/ 0 w 76"/>
                <a:gd name="T17" fmla="*/ 28 h 28"/>
                <a:gd name="T18" fmla="*/ 0 w 76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28"/>
                <a:gd name="T32" fmla="*/ 76 w 7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28">
                  <a:moveTo>
                    <a:pt x="0" y="28"/>
                  </a:moveTo>
                  <a:lnTo>
                    <a:pt x="35" y="7"/>
                  </a:lnTo>
                  <a:lnTo>
                    <a:pt x="76" y="0"/>
                  </a:lnTo>
                  <a:lnTo>
                    <a:pt x="35" y="7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8" name="Freeform 26"/>
            <p:cNvSpPr>
              <a:spLocks noEditPoints="1"/>
            </p:cNvSpPr>
            <p:nvPr/>
          </p:nvSpPr>
          <p:spPr bwMode="auto">
            <a:xfrm>
              <a:off x="3672" y="2596"/>
              <a:ext cx="104" cy="104"/>
            </a:xfrm>
            <a:custGeom>
              <a:avLst/>
              <a:gdLst>
                <a:gd name="T0" fmla="*/ 0 w 104"/>
                <a:gd name="T1" fmla="*/ 0 h 104"/>
                <a:gd name="T2" fmla="*/ 42 w 104"/>
                <a:gd name="T3" fmla="*/ 7 h 104"/>
                <a:gd name="T4" fmla="*/ 76 w 104"/>
                <a:gd name="T5" fmla="*/ 35 h 104"/>
                <a:gd name="T6" fmla="*/ 97 w 104"/>
                <a:gd name="T7" fmla="*/ 63 h 104"/>
                <a:gd name="T8" fmla="*/ 104 w 104"/>
                <a:gd name="T9" fmla="*/ 104 h 104"/>
                <a:gd name="T10" fmla="*/ 104 w 104"/>
                <a:gd name="T11" fmla="*/ 104 h 104"/>
                <a:gd name="T12" fmla="*/ 97 w 104"/>
                <a:gd name="T13" fmla="*/ 63 h 104"/>
                <a:gd name="T14" fmla="*/ 76 w 104"/>
                <a:gd name="T15" fmla="*/ 35 h 104"/>
                <a:gd name="T16" fmla="*/ 42 w 104"/>
                <a:gd name="T17" fmla="*/ 7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04"/>
                <a:gd name="T44" fmla="*/ 104 w 104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04">
                  <a:moveTo>
                    <a:pt x="0" y="0"/>
                  </a:moveTo>
                  <a:lnTo>
                    <a:pt x="42" y="7"/>
                  </a:lnTo>
                  <a:lnTo>
                    <a:pt x="76" y="35"/>
                  </a:lnTo>
                  <a:lnTo>
                    <a:pt x="97" y="63"/>
                  </a:lnTo>
                  <a:lnTo>
                    <a:pt x="104" y="104"/>
                  </a:lnTo>
                  <a:lnTo>
                    <a:pt x="97" y="63"/>
                  </a:lnTo>
                  <a:lnTo>
                    <a:pt x="76" y="35"/>
                  </a:lnTo>
                  <a:lnTo>
                    <a:pt x="42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9" name="Freeform 27"/>
            <p:cNvSpPr>
              <a:spLocks noEditPoints="1"/>
            </p:cNvSpPr>
            <p:nvPr/>
          </p:nvSpPr>
          <p:spPr bwMode="auto">
            <a:xfrm>
              <a:off x="3672" y="2700"/>
              <a:ext cx="104" cy="111"/>
            </a:xfrm>
            <a:custGeom>
              <a:avLst/>
              <a:gdLst>
                <a:gd name="T0" fmla="*/ 104 w 104"/>
                <a:gd name="T1" fmla="*/ 0 h 111"/>
                <a:gd name="T2" fmla="*/ 97 w 104"/>
                <a:gd name="T3" fmla="*/ 41 h 111"/>
                <a:gd name="T4" fmla="*/ 76 w 104"/>
                <a:gd name="T5" fmla="*/ 76 h 111"/>
                <a:gd name="T6" fmla="*/ 42 w 104"/>
                <a:gd name="T7" fmla="*/ 104 h 111"/>
                <a:gd name="T8" fmla="*/ 0 w 104"/>
                <a:gd name="T9" fmla="*/ 111 h 111"/>
                <a:gd name="T10" fmla="*/ 0 w 104"/>
                <a:gd name="T11" fmla="*/ 111 h 111"/>
                <a:gd name="T12" fmla="*/ 42 w 104"/>
                <a:gd name="T13" fmla="*/ 104 h 111"/>
                <a:gd name="T14" fmla="*/ 76 w 104"/>
                <a:gd name="T15" fmla="*/ 76 h 111"/>
                <a:gd name="T16" fmla="*/ 97 w 104"/>
                <a:gd name="T17" fmla="*/ 41 h 111"/>
                <a:gd name="T18" fmla="*/ 104 w 104"/>
                <a:gd name="T19" fmla="*/ 0 h 111"/>
                <a:gd name="T20" fmla="*/ 104 w 104"/>
                <a:gd name="T21" fmla="*/ 0 h 111"/>
                <a:gd name="T22" fmla="*/ 104 w 104"/>
                <a:gd name="T23" fmla="*/ 0 h 111"/>
                <a:gd name="T24" fmla="*/ 104 w 104"/>
                <a:gd name="T25" fmla="*/ 0 h 111"/>
                <a:gd name="T26" fmla="*/ 104 w 104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11"/>
                <a:gd name="T44" fmla="*/ 104 w 104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11">
                  <a:moveTo>
                    <a:pt x="104" y="0"/>
                  </a:moveTo>
                  <a:lnTo>
                    <a:pt x="97" y="41"/>
                  </a:lnTo>
                  <a:lnTo>
                    <a:pt x="76" y="76"/>
                  </a:lnTo>
                  <a:lnTo>
                    <a:pt x="42" y="104"/>
                  </a:lnTo>
                  <a:lnTo>
                    <a:pt x="0" y="111"/>
                  </a:lnTo>
                  <a:lnTo>
                    <a:pt x="42" y="104"/>
                  </a:lnTo>
                  <a:lnTo>
                    <a:pt x="76" y="76"/>
                  </a:lnTo>
                  <a:lnTo>
                    <a:pt x="97" y="41"/>
                  </a:lnTo>
                  <a:lnTo>
                    <a:pt x="104" y="0"/>
                  </a:lnTo>
                  <a:close/>
                  <a:moveTo>
                    <a:pt x="104" y="0"/>
                  </a:moveTo>
                  <a:lnTo>
                    <a:pt x="10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0" name="Freeform 28"/>
            <p:cNvSpPr>
              <a:spLocks noEditPoints="1"/>
            </p:cNvSpPr>
            <p:nvPr/>
          </p:nvSpPr>
          <p:spPr bwMode="auto">
            <a:xfrm>
              <a:off x="3596" y="2783"/>
              <a:ext cx="76" cy="28"/>
            </a:xfrm>
            <a:custGeom>
              <a:avLst/>
              <a:gdLst>
                <a:gd name="T0" fmla="*/ 76 w 76"/>
                <a:gd name="T1" fmla="*/ 28 h 28"/>
                <a:gd name="T2" fmla="*/ 35 w 76"/>
                <a:gd name="T3" fmla="*/ 21 h 28"/>
                <a:gd name="T4" fmla="*/ 0 w 76"/>
                <a:gd name="T5" fmla="*/ 0 h 28"/>
                <a:gd name="T6" fmla="*/ 0 w 76"/>
                <a:gd name="T7" fmla="*/ 0 h 28"/>
                <a:gd name="T8" fmla="*/ 35 w 76"/>
                <a:gd name="T9" fmla="*/ 21 h 28"/>
                <a:gd name="T10" fmla="*/ 76 w 76"/>
                <a:gd name="T11" fmla="*/ 28 h 28"/>
                <a:gd name="T12" fmla="*/ 76 w 76"/>
                <a:gd name="T13" fmla="*/ 28 h 28"/>
                <a:gd name="T14" fmla="*/ 76 w 76"/>
                <a:gd name="T15" fmla="*/ 28 h 28"/>
                <a:gd name="T16" fmla="*/ 76 w 76"/>
                <a:gd name="T17" fmla="*/ 28 h 28"/>
                <a:gd name="T18" fmla="*/ 76 w 76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28"/>
                <a:gd name="T32" fmla="*/ 76 w 7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28">
                  <a:moveTo>
                    <a:pt x="76" y="28"/>
                  </a:moveTo>
                  <a:lnTo>
                    <a:pt x="35" y="21"/>
                  </a:lnTo>
                  <a:lnTo>
                    <a:pt x="0" y="0"/>
                  </a:lnTo>
                  <a:lnTo>
                    <a:pt x="35" y="21"/>
                  </a:lnTo>
                  <a:lnTo>
                    <a:pt x="76" y="28"/>
                  </a:lnTo>
                  <a:close/>
                  <a:moveTo>
                    <a:pt x="76" y="28"/>
                  </a:moveTo>
                  <a:lnTo>
                    <a:pt x="76" y="2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1" name="Freeform 29"/>
            <p:cNvSpPr>
              <a:spLocks noEditPoints="1"/>
            </p:cNvSpPr>
            <p:nvPr/>
          </p:nvSpPr>
          <p:spPr bwMode="auto">
            <a:xfrm>
              <a:off x="3596" y="2748"/>
              <a:ext cx="76" cy="35"/>
            </a:xfrm>
            <a:custGeom>
              <a:avLst/>
              <a:gdLst>
                <a:gd name="T0" fmla="*/ 0 w 76"/>
                <a:gd name="T1" fmla="*/ 35 h 35"/>
                <a:gd name="T2" fmla="*/ 35 w 76"/>
                <a:gd name="T3" fmla="*/ 7 h 35"/>
                <a:gd name="T4" fmla="*/ 76 w 76"/>
                <a:gd name="T5" fmla="*/ 0 h 35"/>
                <a:gd name="T6" fmla="*/ 76 w 76"/>
                <a:gd name="T7" fmla="*/ 0 h 35"/>
                <a:gd name="T8" fmla="*/ 35 w 76"/>
                <a:gd name="T9" fmla="*/ 7 h 35"/>
                <a:gd name="T10" fmla="*/ 0 w 76"/>
                <a:gd name="T11" fmla="*/ 35 h 35"/>
                <a:gd name="T12" fmla="*/ 0 w 76"/>
                <a:gd name="T13" fmla="*/ 35 h 35"/>
                <a:gd name="T14" fmla="*/ 0 w 76"/>
                <a:gd name="T15" fmla="*/ 35 h 35"/>
                <a:gd name="T16" fmla="*/ 0 w 76"/>
                <a:gd name="T17" fmla="*/ 35 h 35"/>
                <a:gd name="T18" fmla="*/ 0 w 76"/>
                <a:gd name="T19" fmla="*/ 35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35"/>
                <a:gd name="T32" fmla="*/ 76 w 76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35">
                  <a:moveTo>
                    <a:pt x="0" y="35"/>
                  </a:moveTo>
                  <a:lnTo>
                    <a:pt x="35" y="7"/>
                  </a:lnTo>
                  <a:lnTo>
                    <a:pt x="76" y="0"/>
                  </a:lnTo>
                  <a:lnTo>
                    <a:pt x="35" y="7"/>
                  </a:lnTo>
                  <a:lnTo>
                    <a:pt x="0" y="35"/>
                  </a:lnTo>
                  <a:close/>
                  <a:moveTo>
                    <a:pt x="0" y="35"/>
                  </a:moveTo>
                  <a:lnTo>
                    <a:pt x="0" y="35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2" name="Freeform 30"/>
            <p:cNvSpPr>
              <a:spLocks noEditPoints="1"/>
            </p:cNvSpPr>
            <p:nvPr/>
          </p:nvSpPr>
          <p:spPr bwMode="auto">
            <a:xfrm>
              <a:off x="3672" y="2748"/>
              <a:ext cx="104" cy="111"/>
            </a:xfrm>
            <a:custGeom>
              <a:avLst/>
              <a:gdLst>
                <a:gd name="T0" fmla="*/ 0 w 104"/>
                <a:gd name="T1" fmla="*/ 0 h 111"/>
                <a:gd name="T2" fmla="*/ 42 w 104"/>
                <a:gd name="T3" fmla="*/ 7 h 111"/>
                <a:gd name="T4" fmla="*/ 76 w 104"/>
                <a:gd name="T5" fmla="*/ 35 h 111"/>
                <a:gd name="T6" fmla="*/ 97 w 104"/>
                <a:gd name="T7" fmla="*/ 69 h 111"/>
                <a:gd name="T8" fmla="*/ 104 w 104"/>
                <a:gd name="T9" fmla="*/ 111 h 111"/>
                <a:gd name="T10" fmla="*/ 104 w 104"/>
                <a:gd name="T11" fmla="*/ 111 h 111"/>
                <a:gd name="T12" fmla="*/ 97 w 104"/>
                <a:gd name="T13" fmla="*/ 69 h 111"/>
                <a:gd name="T14" fmla="*/ 76 w 104"/>
                <a:gd name="T15" fmla="*/ 35 h 111"/>
                <a:gd name="T16" fmla="*/ 42 w 104"/>
                <a:gd name="T17" fmla="*/ 7 h 111"/>
                <a:gd name="T18" fmla="*/ 0 w 104"/>
                <a:gd name="T19" fmla="*/ 0 h 111"/>
                <a:gd name="T20" fmla="*/ 0 w 104"/>
                <a:gd name="T21" fmla="*/ 0 h 111"/>
                <a:gd name="T22" fmla="*/ 0 w 104"/>
                <a:gd name="T23" fmla="*/ 0 h 111"/>
                <a:gd name="T24" fmla="*/ 0 w 104"/>
                <a:gd name="T25" fmla="*/ 0 h 111"/>
                <a:gd name="T26" fmla="*/ 0 w 104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11"/>
                <a:gd name="T44" fmla="*/ 104 w 104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11">
                  <a:moveTo>
                    <a:pt x="0" y="0"/>
                  </a:moveTo>
                  <a:lnTo>
                    <a:pt x="42" y="7"/>
                  </a:lnTo>
                  <a:lnTo>
                    <a:pt x="76" y="35"/>
                  </a:lnTo>
                  <a:lnTo>
                    <a:pt x="97" y="69"/>
                  </a:lnTo>
                  <a:lnTo>
                    <a:pt x="104" y="111"/>
                  </a:lnTo>
                  <a:lnTo>
                    <a:pt x="97" y="69"/>
                  </a:lnTo>
                  <a:lnTo>
                    <a:pt x="76" y="35"/>
                  </a:lnTo>
                  <a:lnTo>
                    <a:pt x="42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3" name="Freeform 31"/>
            <p:cNvSpPr>
              <a:spLocks noEditPoints="1"/>
            </p:cNvSpPr>
            <p:nvPr/>
          </p:nvSpPr>
          <p:spPr bwMode="auto">
            <a:xfrm>
              <a:off x="3672" y="2859"/>
              <a:ext cx="104" cy="110"/>
            </a:xfrm>
            <a:custGeom>
              <a:avLst/>
              <a:gdLst>
                <a:gd name="T0" fmla="*/ 104 w 104"/>
                <a:gd name="T1" fmla="*/ 0 h 110"/>
                <a:gd name="T2" fmla="*/ 97 w 104"/>
                <a:gd name="T3" fmla="*/ 41 h 110"/>
                <a:gd name="T4" fmla="*/ 76 w 104"/>
                <a:gd name="T5" fmla="*/ 76 h 110"/>
                <a:gd name="T6" fmla="*/ 42 w 104"/>
                <a:gd name="T7" fmla="*/ 104 h 110"/>
                <a:gd name="T8" fmla="*/ 0 w 104"/>
                <a:gd name="T9" fmla="*/ 110 h 110"/>
                <a:gd name="T10" fmla="*/ 0 w 104"/>
                <a:gd name="T11" fmla="*/ 110 h 110"/>
                <a:gd name="T12" fmla="*/ 42 w 104"/>
                <a:gd name="T13" fmla="*/ 104 h 110"/>
                <a:gd name="T14" fmla="*/ 76 w 104"/>
                <a:gd name="T15" fmla="*/ 76 h 110"/>
                <a:gd name="T16" fmla="*/ 97 w 104"/>
                <a:gd name="T17" fmla="*/ 41 h 110"/>
                <a:gd name="T18" fmla="*/ 104 w 104"/>
                <a:gd name="T19" fmla="*/ 0 h 110"/>
                <a:gd name="T20" fmla="*/ 104 w 104"/>
                <a:gd name="T21" fmla="*/ 0 h 110"/>
                <a:gd name="T22" fmla="*/ 104 w 104"/>
                <a:gd name="T23" fmla="*/ 0 h 110"/>
                <a:gd name="T24" fmla="*/ 104 w 104"/>
                <a:gd name="T25" fmla="*/ 0 h 110"/>
                <a:gd name="T26" fmla="*/ 104 w 104"/>
                <a:gd name="T27" fmla="*/ 0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10"/>
                <a:gd name="T44" fmla="*/ 104 w 104"/>
                <a:gd name="T45" fmla="*/ 110 h 1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10">
                  <a:moveTo>
                    <a:pt x="104" y="0"/>
                  </a:moveTo>
                  <a:lnTo>
                    <a:pt x="97" y="41"/>
                  </a:lnTo>
                  <a:lnTo>
                    <a:pt x="76" y="76"/>
                  </a:lnTo>
                  <a:lnTo>
                    <a:pt x="42" y="104"/>
                  </a:lnTo>
                  <a:lnTo>
                    <a:pt x="0" y="110"/>
                  </a:lnTo>
                  <a:lnTo>
                    <a:pt x="42" y="104"/>
                  </a:lnTo>
                  <a:lnTo>
                    <a:pt x="76" y="76"/>
                  </a:lnTo>
                  <a:lnTo>
                    <a:pt x="97" y="41"/>
                  </a:lnTo>
                  <a:lnTo>
                    <a:pt x="104" y="0"/>
                  </a:lnTo>
                  <a:close/>
                  <a:moveTo>
                    <a:pt x="104" y="0"/>
                  </a:moveTo>
                  <a:lnTo>
                    <a:pt x="10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4" name="Freeform 32"/>
            <p:cNvSpPr>
              <a:spLocks noEditPoints="1"/>
            </p:cNvSpPr>
            <p:nvPr/>
          </p:nvSpPr>
          <p:spPr bwMode="auto">
            <a:xfrm>
              <a:off x="3672" y="2278"/>
              <a:ext cx="1" cy="691"/>
            </a:xfrm>
            <a:custGeom>
              <a:avLst/>
              <a:gdLst>
                <a:gd name="T0" fmla="*/ 0 w 1"/>
                <a:gd name="T1" fmla="*/ 0 h 691"/>
                <a:gd name="T2" fmla="*/ 0 w 1"/>
                <a:gd name="T3" fmla="*/ 0 h 691"/>
                <a:gd name="T4" fmla="*/ 0 w 1"/>
                <a:gd name="T5" fmla="*/ 0 h 691"/>
                <a:gd name="T6" fmla="*/ 0 w 1"/>
                <a:gd name="T7" fmla="*/ 691 h 691"/>
                <a:gd name="T8" fmla="*/ 0 w 1"/>
                <a:gd name="T9" fmla="*/ 691 h 691"/>
                <a:gd name="T10" fmla="*/ 0 w 1"/>
                <a:gd name="T11" fmla="*/ 691 h 6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91"/>
                <a:gd name="T20" fmla="*/ 1 w 1"/>
                <a:gd name="T21" fmla="*/ 691 h 6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9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691"/>
                  </a:moveTo>
                  <a:lnTo>
                    <a:pt x="0" y="6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5" name="Freeform 33"/>
            <p:cNvSpPr>
              <a:spLocks/>
            </p:cNvSpPr>
            <p:nvPr/>
          </p:nvSpPr>
          <p:spPr bwMode="auto">
            <a:xfrm>
              <a:off x="559" y="2555"/>
              <a:ext cx="180" cy="228"/>
            </a:xfrm>
            <a:custGeom>
              <a:avLst/>
              <a:gdLst>
                <a:gd name="T0" fmla="*/ 180 w 180"/>
                <a:gd name="T1" fmla="*/ 0 h 228"/>
                <a:gd name="T2" fmla="*/ 125 w 180"/>
                <a:gd name="T3" fmla="*/ 0 h 228"/>
                <a:gd name="T4" fmla="*/ 125 w 180"/>
                <a:gd name="T5" fmla="*/ 7 h 228"/>
                <a:gd name="T6" fmla="*/ 138 w 180"/>
                <a:gd name="T7" fmla="*/ 7 h 228"/>
                <a:gd name="T8" fmla="*/ 145 w 180"/>
                <a:gd name="T9" fmla="*/ 21 h 228"/>
                <a:gd name="T10" fmla="*/ 145 w 180"/>
                <a:gd name="T11" fmla="*/ 34 h 228"/>
                <a:gd name="T12" fmla="*/ 138 w 180"/>
                <a:gd name="T13" fmla="*/ 41 h 228"/>
                <a:gd name="T14" fmla="*/ 111 w 180"/>
                <a:gd name="T15" fmla="*/ 152 h 228"/>
                <a:gd name="T16" fmla="*/ 76 w 180"/>
                <a:gd name="T17" fmla="*/ 48 h 228"/>
                <a:gd name="T18" fmla="*/ 69 w 180"/>
                <a:gd name="T19" fmla="*/ 34 h 228"/>
                <a:gd name="T20" fmla="*/ 69 w 180"/>
                <a:gd name="T21" fmla="*/ 21 h 228"/>
                <a:gd name="T22" fmla="*/ 69 w 180"/>
                <a:gd name="T23" fmla="*/ 7 h 228"/>
                <a:gd name="T24" fmla="*/ 76 w 180"/>
                <a:gd name="T25" fmla="*/ 7 h 228"/>
                <a:gd name="T26" fmla="*/ 90 w 180"/>
                <a:gd name="T27" fmla="*/ 7 h 228"/>
                <a:gd name="T28" fmla="*/ 90 w 180"/>
                <a:gd name="T29" fmla="*/ 0 h 228"/>
                <a:gd name="T30" fmla="*/ 0 w 180"/>
                <a:gd name="T31" fmla="*/ 0 h 228"/>
                <a:gd name="T32" fmla="*/ 0 w 180"/>
                <a:gd name="T33" fmla="*/ 7 h 228"/>
                <a:gd name="T34" fmla="*/ 14 w 180"/>
                <a:gd name="T35" fmla="*/ 7 h 228"/>
                <a:gd name="T36" fmla="*/ 14 w 180"/>
                <a:gd name="T37" fmla="*/ 14 h 228"/>
                <a:gd name="T38" fmla="*/ 21 w 180"/>
                <a:gd name="T39" fmla="*/ 28 h 228"/>
                <a:gd name="T40" fmla="*/ 90 w 180"/>
                <a:gd name="T41" fmla="*/ 228 h 228"/>
                <a:gd name="T42" fmla="*/ 97 w 180"/>
                <a:gd name="T43" fmla="*/ 228 h 228"/>
                <a:gd name="T44" fmla="*/ 159 w 180"/>
                <a:gd name="T45" fmla="*/ 34 h 228"/>
                <a:gd name="T46" fmla="*/ 166 w 180"/>
                <a:gd name="T47" fmla="*/ 14 h 228"/>
                <a:gd name="T48" fmla="*/ 180 w 180"/>
                <a:gd name="T49" fmla="*/ 7 h 228"/>
                <a:gd name="T50" fmla="*/ 180 w 180"/>
                <a:gd name="T51" fmla="*/ 0 h 2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228"/>
                <a:gd name="T80" fmla="*/ 180 w 180"/>
                <a:gd name="T81" fmla="*/ 228 h 2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228">
                  <a:moveTo>
                    <a:pt x="180" y="0"/>
                  </a:moveTo>
                  <a:lnTo>
                    <a:pt x="125" y="0"/>
                  </a:lnTo>
                  <a:lnTo>
                    <a:pt x="125" y="7"/>
                  </a:lnTo>
                  <a:lnTo>
                    <a:pt x="138" y="7"/>
                  </a:lnTo>
                  <a:lnTo>
                    <a:pt x="145" y="21"/>
                  </a:lnTo>
                  <a:lnTo>
                    <a:pt x="145" y="34"/>
                  </a:lnTo>
                  <a:lnTo>
                    <a:pt x="138" y="41"/>
                  </a:lnTo>
                  <a:lnTo>
                    <a:pt x="111" y="152"/>
                  </a:lnTo>
                  <a:lnTo>
                    <a:pt x="76" y="48"/>
                  </a:lnTo>
                  <a:lnTo>
                    <a:pt x="69" y="34"/>
                  </a:lnTo>
                  <a:lnTo>
                    <a:pt x="69" y="21"/>
                  </a:lnTo>
                  <a:lnTo>
                    <a:pt x="69" y="7"/>
                  </a:lnTo>
                  <a:lnTo>
                    <a:pt x="76" y="7"/>
                  </a:lnTo>
                  <a:lnTo>
                    <a:pt x="90" y="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21" y="28"/>
                  </a:lnTo>
                  <a:lnTo>
                    <a:pt x="90" y="228"/>
                  </a:lnTo>
                  <a:lnTo>
                    <a:pt x="97" y="228"/>
                  </a:lnTo>
                  <a:lnTo>
                    <a:pt x="159" y="34"/>
                  </a:lnTo>
                  <a:lnTo>
                    <a:pt x="166" y="14"/>
                  </a:lnTo>
                  <a:lnTo>
                    <a:pt x="180" y="7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6" name="Freeform 34"/>
            <p:cNvSpPr>
              <a:spLocks/>
            </p:cNvSpPr>
            <p:nvPr/>
          </p:nvSpPr>
          <p:spPr bwMode="auto">
            <a:xfrm>
              <a:off x="746" y="2693"/>
              <a:ext cx="55" cy="173"/>
            </a:xfrm>
            <a:custGeom>
              <a:avLst/>
              <a:gdLst>
                <a:gd name="T0" fmla="*/ 0 w 55"/>
                <a:gd name="T1" fmla="*/ 173 h 173"/>
                <a:gd name="T2" fmla="*/ 55 w 55"/>
                <a:gd name="T3" fmla="*/ 173 h 173"/>
                <a:gd name="T4" fmla="*/ 55 w 55"/>
                <a:gd name="T5" fmla="*/ 166 h 173"/>
                <a:gd name="T6" fmla="*/ 41 w 55"/>
                <a:gd name="T7" fmla="*/ 166 h 173"/>
                <a:gd name="T8" fmla="*/ 34 w 55"/>
                <a:gd name="T9" fmla="*/ 152 h 173"/>
                <a:gd name="T10" fmla="*/ 34 w 55"/>
                <a:gd name="T11" fmla="*/ 0 h 173"/>
                <a:gd name="T12" fmla="*/ 34 w 55"/>
                <a:gd name="T13" fmla="*/ 0 h 173"/>
                <a:gd name="T14" fmla="*/ 0 w 55"/>
                <a:gd name="T15" fmla="*/ 21 h 173"/>
                <a:gd name="T16" fmla="*/ 0 w 55"/>
                <a:gd name="T17" fmla="*/ 28 h 173"/>
                <a:gd name="T18" fmla="*/ 14 w 55"/>
                <a:gd name="T19" fmla="*/ 21 h 173"/>
                <a:gd name="T20" fmla="*/ 14 w 55"/>
                <a:gd name="T21" fmla="*/ 21 h 173"/>
                <a:gd name="T22" fmla="*/ 21 w 55"/>
                <a:gd name="T23" fmla="*/ 28 h 173"/>
                <a:gd name="T24" fmla="*/ 21 w 55"/>
                <a:gd name="T25" fmla="*/ 35 h 173"/>
                <a:gd name="T26" fmla="*/ 21 w 55"/>
                <a:gd name="T27" fmla="*/ 145 h 173"/>
                <a:gd name="T28" fmla="*/ 21 w 55"/>
                <a:gd name="T29" fmla="*/ 159 h 173"/>
                <a:gd name="T30" fmla="*/ 14 w 55"/>
                <a:gd name="T31" fmla="*/ 166 h 173"/>
                <a:gd name="T32" fmla="*/ 0 w 55"/>
                <a:gd name="T33" fmla="*/ 166 h 173"/>
                <a:gd name="T34" fmla="*/ 0 w 55"/>
                <a:gd name="T35" fmla="*/ 173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173"/>
                <a:gd name="T56" fmla="*/ 55 w 55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173">
                  <a:moveTo>
                    <a:pt x="0" y="173"/>
                  </a:moveTo>
                  <a:lnTo>
                    <a:pt x="55" y="173"/>
                  </a:lnTo>
                  <a:lnTo>
                    <a:pt x="55" y="166"/>
                  </a:lnTo>
                  <a:lnTo>
                    <a:pt x="41" y="166"/>
                  </a:lnTo>
                  <a:lnTo>
                    <a:pt x="34" y="152"/>
                  </a:lnTo>
                  <a:lnTo>
                    <a:pt x="34" y="0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14" y="21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21" y="145"/>
                  </a:lnTo>
                  <a:lnTo>
                    <a:pt x="21" y="159"/>
                  </a:lnTo>
                  <a:lnTo>
                    <a:pt x="14" y="166"/>
                  </a:lnTo>
                  <a:lnTo>
                    <a:pt x="0" y="166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7" name="Freeform 35"/>
            <p:cNvSpPr>
              <a:spLocks/>
            </p:cNvSpPr>
            <p:nvPr/>
          </p:nvSpPr>
          <p:spPr bwMode="auto">
            <a:xfrm>
              <a:off x="5007" y="2050"/>
              <a:ext cx="132" cy="166"/>
            </a:xfrm>
            <a:custGeom>
              <a:avLst/>
              <a:gdLst>
                <a:gd name="T0" fmla="*/ 56 w 132"/>
                <a:gd name="T1" fmla="*/ 70 h 166"/>
                <a:gd name="T2" fmla="*/ 0 w 132"/>
                <a:gd name="T3" fmla="*/ 70 h 166"/>
                <a:gd name="T4" fmla="*/ 0 w 132"/>
                <a:gd name="T5" fmla="*/ 97 h 166"/>
                <a:gd name="T6" fmla="*/ 56 w 132"/>
                <a:gd name="T7" fmla="*/ 97 h 166"/>
                <a:gd name="T8" fmla="*/ 56 w 132"/>
                <a:gd name="T9" fmla="*/ 166 h 166"/>
                <a:gd name="T10" fmla="*/ 70 w 132"/>
                <a:gd name="T11" fmla="*/ 166 h 166"/>
                <a:gd name="T12" fmla="*/ 70 w 132"/>
                <a:gd name="T13" fmla="*/ 97 h 166"/>
                <a:gd name="T14" fmla="*/ 132 w 132"/>
                <a:gd name="T15" fmla="*/ 97 h 166"/>
                <a:gd name="T16" fmla="*/ 132 w 132"/>
                <a:gd name="T17" fmla="*/ 70 h 166"/>
                <a:gd name="T18" fmla="*/ 70 w 132"/>
                <a:gd name="T19" fmla="*/ 70 h 166"/>
                <a:gd name="T20" fmla="*/ 70 w 132"/>
                <a:gd name="T21" fmla="*/ 0 h 166"/>
                <a:gd name="T22" fmla="*/ 56 w 132"/>
                <a:gd name="T23" fmla="*/ 0 h 166"/>
                <a:gd name="T24" fmla="*/ 56 w 132"/>
                <a:gd name="T25" fmla="*/ 70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166"/>
                <a:gd name="T41" fmla="*/ 132 w 132"/>
                <a:gd name="T42" fmla="*/ 166 h 1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166">
                  <a:moveTo>
                    <a:pt x="56" y="70"/>
                  </a:moveTo>
                  <a:lnTo>
                    <a:pt x="0" y="70"/>
                  </a:lnTo>
                  <a:lnTo>
                    <a:pt x="0" y="97"/>
                  </a:lnTo>
                  <a:lnTo>
                    <a:pt x="56" y="97"/>
                  </a:lnTo>
                  <a:lnTo>
                    <a:pt x="56" y="166"/>
                  </a:lnTo>
                  <a:lnTo>
                    <a:pt x="70" y="166"/>
                  </a:lnTo>
                  <a:lnTo>
                    <a:pt x="70" y="97"/>
                  </a:lnTo>
                  <a:lnTo>
                    <a:pt x="132" y="97"/>
                  </a:lnTo>
                  <a:lnTo>
                    <a:pt x="132" y="70"/>
                  </a:lnTo>
                  <a:lnTo>
                    <a:pt x="70" y="7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56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8" name="Rectangle 36"/>
            <p:cNvSpPr>
              <a:spLocks noChangeArrowheads="1"/>
            </p:cNvSpPr>
            <p:nvPr/>
          </p:nvSpPr>
          <p:spPr bwMode="auto">
            <a:xfrm>
              <a:off x="5000" y="3204"/>
              <a:ext cx="139" cy="2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9" name="Freeform 37"/>
            <p:cNvSpPr>
              <a:spLocks/>
            </p:cNvSpPr>
            <p:nvPr/>
          </p:nvSpPr>
          <p:spPr bwMode="auto">
            <a:xfrm>
              <a:off x="4938" y="2555"/>
              <a:ext cx="180" cy="228"/>
            </a:xfrm>
            <a:custGeom>
              <a:avLst/>
              <a:gdLst>
                <a:gd name="T0" fmla="*/ 180 w 180"/>
                <a:gd name="T1" fmla="*/ 0 h 228"/>
                <a:gd name="T2" fmla="*/ 125 w 180"/>
                <a:gd name="T3" fmla="*/ 0 h 228"/>
                <a:gd name="T4" fmla="*/ 125 w 180"/>
                <a:gd name="T5" fmla="*/ 7 h 228"/>
                <a:gd name="T6" fmla="*/ 139 w 180"/>
                <a:gd name="T7" fmla="*/ 7 h 228"/>
                <a:gd name="T8" fmla="*/ 145 w 180"/>
                <a:gd name="T9" fmla="*/ 21 h 228"/>
                <a:gd name="T10" fmla="*/ 145 w 180"/>
                <a:gd name="T11" fmla="*/ 34 h 228"/>
                <a:gd name="T12" fmla="*/ 139 w 180"/>
                <a:gd name="T13" fmla="*/ 41 h 228"/>
                <a:gd name="T14" fmla="*/ 111 w 180"/>
                <a:gd name="T15" fmla="*/ 152 h 228"/>
                <a:gd name="T16" fmla="*/ 76 w 180"/>
                <a:gd name="T17" fmla="*/ 48 h 228"/>
                <a:gd name="T18" fmla="*/ 69 w 180"/>
                <a:gd name="T19" fmla="*/ 34 h 228"/>
                <a:gd name="T20" fmla="*/ 69 w 180"/>
                <a:gd name="T21" fmla="*/ 21 h 228"/>
                <a:gd name="T22" fmla="*/ 69 w 180"/>
                <a:gd name="T23" fmla="*/ 7 h 228"/>
                <a:gd name="T24" fmla="*/ 76 w 180"/>
                <a:gd name="T25" fmla="*/ 7 h 228"/>
                <a:gd name="T26" fmla="*/ 90 w 180"/>
                <a:gd name="T27" fmla="*/ 7 h 228"/>
                <a:gd name="T28" fmla="*/ 90 w 180"/>
                <a:gd name="T29" fmla="*/ 0 h 228"/>
                <a:gd name="T30" fmla="*/ 0 w 180"/>
                <a:gd name="T31" fmla="*/ 0 h 228"/>
                <a:gd name="T32" fmla="*/ 0 w 180"/>
                <a:gd name="T33" fmla="*/ 7 h 228"/>
                <a:gd name="T34" fmla="*/ 14 w 180"/>
                <a:gd name="T35" fmla="*/ 7 h 228"/>
                <a:gd name="T36" fmla="*/ 14 w 180"/>
                <a:gd name="T37" fmla="*/ 14 h 228"/>
                <a:gd name="T38" fmla="*/ 21 w 180"/>
                <a:gd name="T39" fmla="*/ 28 h 228"/>
                <a:gd name="T40" fmla="*/ 90 w 180"/>
                <a:gd name="T41" fmla="*/ 228 h 228"/>
                <a:gd name="T42" fmla="*/ 97 w 180"/>
                <a:gd name="T43" fmla="*/ 228 h 228"/>
                <a:gd name="T44" fmla="*/ 159 w 180"/>
                <a:gd name="T45" fmla="*/ 34 h 228"/>
                <a:gd name="T46" fmla="*/ 166 w 180"/>
                <a:gd name="T47" fmla="*/ 14 h 228"/>
                <a:gd name="T48" fmla="*/ 180 w 180"/>
                <a:gd name="T49" fmla="*/ 7 h 228"/>
                <a:gd name="T50" fmla="*/ 180 w 180"/>
                <a:gd name="T51" fmla="*/ 0 h 2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228"/>
                <a:gd name="T80" fmla="*/ 180 w 180"/>
                <a:gd name="T81" fmla="*/ 228 h 2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228">
                  <a:moveTo>
                    <a:pt x="180" y="0"/>
                  </a:moveTo>
                  <a:lnTo>
                    <a:pt x="125" y="0"/>
                  </a:lnTo>
                  <a:lnTo>
                    <a:pt x="125" y="7"/>
                  </a:lnTo>
                  <a:lnTo>
                    <a:pt x="139" y="7"/>
                  </a:lnTo>
                  <a:lnTo>
                    <a:pt x="145" y="21"/>
                  </a:lnTo>
                  <a:lnTo>
                    <a:pt x="145" y="34"/>
                  </a:lnTo>
                  <a:lnTo>
                    <a:pt x="139" y="41"/>
                  </a:lnTo>
                  <a:lnTo>
                    <a:pt x="111" y="152"/>
                  </a:lnTo>
                  <a:lnTo>
                    <a:pt x="76" y="48"/>
                  </a:lnTo>
                  <a:lnTo>
                    <a:pt x="69" y="34"/>
                  </a:lnTo>
                  <a:lnTo>
                    <a:pt x="69" y="21"/>
                  </a:lnTo>
                  <a:lnTo>
                    <a:pt x="69" y="7"/>
                  </a:lnTo>
                  <a:lnTo>
                    <a:pt x="76" y="7"/>
                  </a:lnTo>
                  <a:lnTo>
                    <a:pt x="90" y="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4" y="7"/>
                  </a:lnTo>
                  <a:lnTo>
                    <a:pt x="14" y="14"/>
                  </a:lnTo>
                  <a:lnTo>
                    <a:pt x="21" y="28"/>
                  </a:lnTo>
                  <a:lnTo>
                    <a:pt x="90" y="228"/>
                  </a:lnTo>
                  <a:lnTo>
                    <a:pt x="97" y="228"/>
                  </a:lnTo>
                  <a:lnTo>
                    <a:pt x="159" y="34"/>
                  </a:lnTo>
                  <a:lnTo>
                    <a:pt x="166" y="14"/>
                  </a:lnTo>
                  <a:lnTo>
                    <a:pt x="180" y="7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0" name="Freeform 38"/>
            <p:cNvSpPr>
              <a:spLocks/>
            </p:cNvSpPr>
            <p:nvPr/>
          </p:nvSpPr>
          <p:spPr bwMode="auto">
            <a:xfrm>
              <a:off x="5111" y="2693"/>
              <a:ext cx="83" cy="173"/>
            </a:xfrm>
            <a:custGeom>
              <a:avLst/>
              <a:gdLst>
                <a:gd name="T0" fmla="*/ 83 w 83"/>
                <a:gd name="T1" fmla="*/ 138 h 173"/>
                <a:gd name="T2" fmla="*/ 83 w 83"/>
                <a:gd name="T3" fmla="*/ 131 h 173"/>
                <a:gd name="T4" fmla="*/ 76 w 83"/>
                <a:gd name="T5" fmla="*/ 145 h 173"/>
                <a:gd name="T6" fmla="*/ 76 w 83"/>
                <a:gd name="T7" fmla="*/ 152 h 173"/>
                <a:gd name="T8" fmla="*/ 62 w 83"/>
                <a:gd name="T9" fmla="*/ 152 h 173"/>
                <a:gd name="T10" fmla="*/ 21 w 83"/>
                <a:gd name="T11" fmla="*/ 152 h 173"/>
                <a:gd name="T12" fmla="*/ 49 w 83"/>
                <a:gd name="T13" fmla="*/ 104 h 173"/>
                <a:gd name="T14" fmla="*/ 62 w 83"/>
                <a:gd name="T15" fmla="*/ 97 h 173"/>
                <a:gd name="T16" fmla="*/ 69 w 83"/>
                <a:gd name="T17" fmla="*/ 83 h 173"/>
                <a:gd name="T18" fmla="*/ 76 w 83"/>
                <a:gd name="T19" fmla="*/ 48 h 173"/>
                <a:gd name="T20" fmla="*/ 76 w 83"/>
                <a:gd name="T21" fmla="*/ 28 h 173"/>
                <a:gd name="T22" fmla="*/ 62 w 83"/>
                <a:gd name="T23" fmla="*/ 14 h 173"/>
                <a:gd name="T24" fmla="*/ 42 w 83"/>
                <a:gd name="T25" fmla="*/ 0 h 173"/>
                <a:gd name="T26" fmla="*/ 14 w 83"/>
                <a:gd name="T27" fmla="*/ 14 h 173"/>
                <a:gd name="T28" fmla="*/ 7 w 83"/>
                <a:gd name="T29" fmla="*/ 28 h 173"/>
                <a:gd name="T30" fmla="*/ 0 w 83"/>
                <a:gd name="T31" fmla="*/ 48 h 173"/>
                <a:gd name="T32" fmla="*/ 0 w 83"/>
                <a:gd name="T33" fmla="*/ 48 h 173"/>
                <a:gd name="T34" fmla="*/ 14 w 83"/>
                <a:gd name="T35" fmla="*/ 28 h 173"/>
                <a:gd name="T36" fmla="*/ 28 w 83"/>
                <a:gd name="T37" fmla="*/ 21 h 173"/>
                <a:gd name="T38" fmla="*/ 42 w 83"/>
                <a:gd name="T39" fmla="*/ 28 h 173"/>
                <a:gd name="T40" fmla="*/ 55 w 83"/>
                <a:gd name="T41" fmla="*/ 35 h 173"/>
                <a:gd name="T42" fmla="*/ 55 w 83"/>
                <a:gd name="T43" fmla="*/ 55 h 173"/>
                <a:gd name="T44" fmla="*/ 49 w 83"/>
                <a:gd name="T45" fmla="*/ 90 h 173"/>
                <a:gd name="T46" fmla="*/ 35 w 83"/>
                <a:gd name="T47" fmla="*/ 118 h 173"/>
                <a:gd name="T48" fmla="*/ 0 w 83"/>
                <a:gd name="T49" fmla="*/ 166 h 173"/>
                <a:gd name="T50" fmla="*/ 0 w 83"/>
                <a:gd name="T51" fmla="*/ 173 h 173"/>
                <a:gd name="T52" fmla="*/ 76 w 83"/>
                <a:gd name="T53" fmla="*/ 173 h 173"/>
                <a:gd name="T54" fmla="*/ 83 w 83"/>
                <a:gd name="T55" fmla="*/ 138 h 1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173"/>
                <a:gd name="T86" fmla="*/ 83 w 83"/>
                <a:gd name="T87" fmla="*/ 173 h 1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173">
                  <a:moveTo>
                    <a:pt x="83" y="138"/>
                  </a:moveTo>
                  <a:lnTo>
                    <a:pt x="83" y="131"/>
                  </a:lnTo>
                  <a:lnTo>
                    <a:pt x="76" y="145"/>
                  </a:lnTo>
                  <a:lnTo>
                    <a:pt x="76" y="152"/>
                  </a:lnTo>
                  <a:lnTo>
                    <a:pt x="62" y="152"/>
                  </a:lnTo>
                  <a:lnTo>
                    <a:pt x="21" y="152"/>
                  </a:lnTo>
                  <a:lnTo>
                    <a:pt x="49" y="104"/>
                  </a:lnTo>
                  <a:lnTo>
                    <a:pt x="62" y="97"/>
                  </a:lnTo>
                  <a:lnTo>
                    <a:pt x="69" y="83"/>
                  </a:lnTo>
                  <a:lnTo>
                    <a:pt x="76" y="48"/>
                  </a:lnTo>
                  <a:lnTo>
                    <a:pt x="76" y="28"/>
                  </a:lnTo>
                  <a:lnTo>
                    <a:pt x="62" y="14"/>
                  </a:lnTo>
                  <a:lnTo>
                    <a:pt x="42" y="0"/>
                  </a:lnTo>
                  <a:lnTo>
                    <a:pt x="14" y="14"/>
                  </a:lnTo>
                  <a:lnTo>
                    <a:pt x="7" y="28"/>
                  </a:lnTo>
                  <a:lnTo>
                    <a:pt x="0" y="48"/>
                  </a:lnTo>
                  <a:lnTo>
                    <a:pt x="14" y="28"/>
                  </a:lnTo>
                  <a:lnTo>
                    <a:pt x="28" y="21"/>
                  </a:lnTo>
                  <a:lnTo>
                    <a:pt x="42" y="28"/>
                  </a:lnTo>
                  <a:lnTo>
                    <a:pt x="55" y="35"/>
                  </a:lnTo>
                  <a:lnTo>
                    <a:pt x="55" y="55"/>
                  </a:lnTo>
                  <a:lnTo>
                    <a:pt x="49" y="90"/>
                  </a:lnTo>
                  <a:lnTo>
                    <a:pt x="35" y="118"/>
                  </a:lnTo>
                  <a:lnTo>
                    <a:pt x="0" y="166"/>
                  </a:lnTo>
                  <a:lnTo>
                    <a:pt x="0" y="173"/>
                  </a:lnTo>
                  <a:lnTo>
                    <a:pt x="76" y="173"/>
                  </a:lnTo>
                  <a:lnTo>
                    <a:pt x="83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1" name="Freeform 39"/>
            <p:cNvSpPr>
              <a:spLocks/>
            </p:cNvSpPr>
            <p:nvPr/>
          </p:nvSpPr>
          <p:spPr bwMode="auto">
            <a:xfrm>
              <a:off x="4371" y="1594"/>
              <a:ext cx="401" cy="1"/>
            </a:xfrm>
            <a:custGeom>
              <a:avLst/>
              <a:gdLst>
                <a:gd name="T0" fmla="*/ 401 w 401"/>
                <a:gd name="T1" fmla="*/ 0 h 1"/>
                <a:gd name="T2" fmla="*/ 0 w 401"/>
                <a:gd name="T3" fmla="*/ 0 h 1"/>
                <a:gd name="T4" fmla="*/ 401 w 401"/>
                <a:gd name="T5" fmla="*/ 0 h 1"/>
                <a:gd name="T6" fmla="*/ 401 w 40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1"/>
                <a:gd name="T13" fmla="*/ 0 h 1"/>
                <a:gd name="T14" fmla="*/ 401 w 40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" h="1">
                  <a:moveTo>
                    <a:pt x="401" y="0"/>
                  </a:moveTo>
                  <a:lnTo>
                    <a:pt x="0" y="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2" name="Freeform 40"/>
            <p:cNvSpPr>
              <a:spLocks/>
            </p:cNvSpPr>
            <p:nvPr/>
          </p:nvSpPr>
          <p:spPr bwMode="auto">
            <a:xfrm>
              <a:off x="4212" y="1518"/>
              <a:ext cx="193" cy="139"/>
            </a:xfrm>
            <a:custGeom>
              <a:avLst/>
              <a:gdLst>
                <a:gd name="T0" fmla="*/ 193 w 193"/>
                <a:gd name="T1" fmla="*/ 139 h 139"/>
                <a:gd name="T2" fmla="*/ 0 w 193"/>
                <a:gd name="T3" fmla="*/ 70 h 139"/>
                <a:gd name="T4" fmla="*/ 193 w 193"/>
                <a:gd name="T5" fmla="*/ 0 h 139"/>
                <a:gd name="T6" fmla="*/ 193 w 193"/>
                <a:gd name="T7" fmla="*/ 139 h 139"/>
                <a:gd name="T8" fmla="*/ 193 w 193"/>
                <a:gd name="T9" fmla="*/ 139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39"/>
                <a:gd name="T17" fmla="*/ 193 w 193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39">
                  <a:moveTo>
                    <a:pt x="193" y="139"/>
                  </a:moveTo>
                  <a:lnTo>
                    <a:pt x="0" y="70"/>
                  </a:lnTo>
                  <a:lnTo>
                    <a:pt x="193" y="0"/>
                  </a:lnTo>
                  <a:lnTo>
                    <a:pt x="193" y="13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3" name="Freeform 41"/>
            <p:cNvSpPr>
              <a:spLocks/>
            </p:cNvSpPr>
            <p:nvPr/>
          </p:nvSpPr>
          <p:spPr bwMode="auto">
            <a:xfrm>
              <a:off x="4461" y="1180"/>
              <a:ext cx="90" cy="228"/>
            </a:xfrm>
            <a:custGeom>
              <a:avLst/>
              <a:gdLst>
                <a:gd name="T0" fmla="*/ 90 w 90"/>
                <a:gd name="T1" fmla="*/ 221 h 228"/>
                <a:gd name="T2" fmla="*/ 76 w 90"/>
                <a:gd name="T3" fmla="*/ 214 h 228"/>
                <a:gd name="T4" fmla="*/ 69 w 90"/>
                <a:gd name="T5" fmla="*/ 193 h 228"/>
                <a:gd name="T6" fmla="*/ 69 w 90"/>
                <a:gd name="T7" fmla="*/ 34 h 228"/>
                <a:gd name="T8" fmla="*/ 69 w 90"/>
                <a:gd name="T9" fmla="*/ 21 h 228"/>
                <a:gd name="T10" fmla="*/ 76 w 90"/>
                <a:gd name="T11" fmla="*/ 14 h 228"/>
                <a:gd name="T12" fmla="*/ 90 w 90"/>
                <a:gd name="T13" fmla="*/ 7 h 228"/>
                <a:gd name="T14" fmla="*/ 90 w 90"/>
                <a:gd name="T15" fmla="*/ 0 h 228"/>
                <a:gd name="T16" fmla="*/ 0 w 90"/>
                <a:gd name="T17" fmla="*/ 0 h 228"/>
                <a:gd name="T18" fmla="*/ 0 w 90"/>
                <a:gd name="T19" fmla="*/ 7 h 228"/>
                <a:gd name="T20" fmla="*/ 14 w 90"/>
                <a:gd name="T21" fmla="*/ 14 h 228"/>
                <a:gd name="T22" fmla="*/ 21 w 90"/>
                <a:gd name="T23" fmla="*/ 34 h 228"/>
                <a:gd name="T24" fmla="*/ 21 w 90"/>
                <a:gd name="T25" fmla="*/ 193 h 228"/>
                <a:gd name="T26" fmla="*/ 14 w 90"/>
                <a:gd name="T27" fmla="*/ 214 h 228"/>
                <a:gd name="T28" fmla="*/ 0 w 90"/>
                <a:gd name="T29" fmla="*/ 221 h 228"/>
                <a:gd name="T30" fmla="*/ 0 w 90"/>
                <a:gd name="T31" fmla="*/ 228 h 228"/>
                <a:gd name="T32" fmla="*/ 90 w 90"/>
                <a:gd name="T33" fmla="*/ 228 h 228"/>
                <a:gd name="T34" fmla="*/ 90 w 90"/>
                <a:gd name="T35" fmla="*/ 221 h 2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228"/>
                <a:gd name="T56" fmla="*/ 90 w 90"/>
                <a:gd name="T57" fmla="*/ 228 h 2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228">
                  <a:moveTo>
                    <a:pt x="90" y="221"/>
                  </a:moveTo>
                  <a:lnTo>
                    <a:pt x="76" y="214"/>
                  </a:lnTo>
                  <a:lnTo>
                    <a:pt x="69" y="193"/>
                  </a:lnTo>
                  <a:lnTo>
                    <a:pt x="69" y="34"/>
                  </a:lnTo>
                  <a:lnTo>
                    <a:pt x="69" y="21"/>
                  </a:lnTo>
                  <a:lnTo>
                    <a:pt x="76" y="14"/>
                  </a:lnTo>
                  <a:lnTo>
                    <a:pt x="90" y="7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4" y="14"/>
                  </a:lnTo>
                  <a:lnTo>
                    <a:pt x="21" y="34"/>
                  </a:lnTo>
                  <a:lnTo>
                    <a:pt x="21" y="193"/>
                  </a:lnTo>
                  <a:lnTo>
                    <a:pt x="14" y="214"/>
                  </a:lnTo>
                  <a:lnTo>
                    <a:pt x="0" y="221"/>
                  </a:lnTo>
                  <a:lnTo>
                    <a:pt x="0" y="228"/>
                  </a:lnTo>
                  <a:lnTo>
                    <a:pt x="90" y="228"/>
                  </a:lnTo>
                  <a:lnTo>
                    <a:pt x="90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4" name="Freeform 42"/>
            <p:cNvSpPr>
              <a:spLocks/>
            </p:cNvSpPr>
            <p:nvPr/>
          </p:nvSpPr>
          <p:spPr bwMode="auto">
            <a:xfrm>
              <a:off x="4565" y="1325"/>
              <a:ext cx="83" cy="166"/>
            </a:xfrm>
            <a:custGeom>
              <a:avLst/>
              <a:gdLst>
                <a:gd name="T0" fmla="*/ 83 w 83"/>
                <a:gd name="T1" fmla="*/ 131 h 166"/>
                <a:gd name="T2" fmla="*/ 83 w 83"/>
                <a:gd name="T3" fmla="*/ 131 h 166"/>
                <a:gd name="T4" fmla="*/ 76 w 83"/>
                <a:gd name="T5" fmla="*/ 145 h 166"/>
                <a:gd name="T6" fmla="*/ 62 w 83"/>
                <a:gd name="T7" fmla="*/ 145 h 166"/>
                <a:gd name="T8" fmla="*/ 20 w 83"/>
                <a:gd name="T9" fmla="*/ 145 h 166"/>
                <a:gd name="T10" fmla="*/ 48 w 83"/>
                <a:gd name="T11" fmla="*/ 104 h 166"/>
                <a:gd name="T12" fmla="*/ 69 w 83"/>
                <a:gd name="T13" fmla="*/ 76 h 166"/>
                <a:gd name="T14" fmla="*/ 76 w 83"/>
                <a:gd name="T15" fmla="*/ 41 h 166"/>
                <a:gd name="T16" fmla="*/ 76 w 83"/>
                <a:gd name="T17" fmla="*/ 21 h 166"/>
                <a:gd name="T18" fmla="*/ 62 w 83"/>
                <a:gd name="T19" fmla="*/ 14 h 166"/>
                <a:gd name="T20" fmla="*/ 41 w 83"/>
                <a:gd name="T21" fmla="*/ 0 h 166"/>
                <a:gd name="T22" fmla="*/ 27 w 83"/>
                <a:gd name="T23" fmla="*/ 0 h 166"/>
                <a:gd name="T24" fmla="*/ 13 w 83"/>
                <a:gd name="T25" fmla="*/ 7 h 166"/>
                <a:gd name="T26" fmla="*/ 7 w 83"/>
                <a:gd name="T27" fmla="*/ 21 h 166"/>
                <a:gd name="T28" fmla="*/ 0 w 83"/>
                <a:gd name="T29" fmla="*/ 48 h 166"/>
                <a:gd name="T30" fmla="*/ 0 w 83"/>
                <a:gd name="T31" fmla="*/ 48 h 166"/>
                <a:gd name="T32" fmla="*/ 13 w 83"/>
                <a:gd name="T33" fmla="*/ 28 h 166"/>
                <a:gd name="T34" fmla="*/ 20 w 83"/>
                <a:gd name="T35" fmla="*/ 21 h 166"/>
                <a:gd name="T36" fmla="*/ 27 w 83"/>
                <a:gd name="T37" fmla="*/ 14 h 166"/>
                <a:gd name="T38" fmla="*/ 41 w 83"/>
                <a:gd name="T39" fmla="*/ 21 h 166"/>
                <a:gd name="T40" fmla="*/ 55 w 83"/>
                <a:gd name="T41" fmla="*/ 28 h 166"/>
                <a:gd name="T42" fmla="*/ 55 w 83"/>
                <a:gd name="T43" fmla="*/ 41 h 166"/>
                <a:gd name="T44" fmla="*/ 55 w 83"/>
                <a:gd name="T45" fmla="*/ 48 h 166"/>
                <a:gd name="T46" fmla="*/ 48 w 83"/>
                <a:gd name="T47" fmla="*/ 83 h 166"/>
                <a:gd name="T48" fmla="*/ 34 w 83"/>
                <a:gd name="T49" fmla="*/ 117 h 166"/>
                <a:gd name="T50" fmla="*/ 0 w 83"/>
                <a:gd name="T51" fmla="*/ 166 h 166"/>
                <a:gd name="T52" fmla="*/ 0 w 83"/>
                <a:gd name="T53" fmla="*/ 166 h 166"/>
                <a:gd name="T54" fmla="*/ 76 w 83"/>
                <a:gd name="T55" fmla="*/ 166 h 166"/>
                <a:gd name="T56" fmla="*/ 83 w 83"/>
                <a:gd name="T57" fmla="*/ 131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166"/>
                <a:gd name="T89" fmla="*/ 83 w 83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166">
                  <a:moveTo>
                    <a:pt x="83" y="131"/>
                  </a:moveTo>
                  <a:lnTo>
                    <a:pt x="83" y="131"/>
                  </a:lnTo>
                  <a:lnTo>
                    <a:pt x="76" y="145"/>
                  </a:lnTo>
                  <a:lnTo>
                    <a:pt x="62" y="145"/>
                  </a:lnTo>
                  <a:lnTo>
                    <a:pt x="20" y="145"/>
                  </a:lnTo>
                  <a:lnTo>
                    <a:pt x="48" y="104"/>
                  </a:lnTo>
                  <a:lnTo>
                    <a:pt x="69" y="76"/>
                  </a:lnTo>
                  <a:lnTo>
                    <a:pt x="76" y="41"/>
                  </a:lnTo>
                  <a:lnTo>
                    <a:pt x="76" y="21"/>
                  </a:lnTo>
                  <a:lnTo>
                    <a:pt x="62" y="14"/>
                  </a:lnTo>
                  <a:lnTo>
                    <a:pt x="41" y="0"/>
                  </a:lnTo>
                  <a:lnTo>
                    <a:pt x="27" y="0"/>
                  </a:lnTo>
                  <a:lnTo>
                    <a:pt x="13" y="7"/>
                  </a:lnTo>
                  <a:lnTo>
                    <a:pt x="7" y="21"/>
                  </a:lnTo>
                  <a:lnTo>
                    <a:pt x="0" y="48"/>
                  </a:lnTo>
                  <a:lnTo>
                    <a:pt x="13" y="28"/>
                  </a:lnTo>
                  <a:lnTo>
                    <a:pt x="20" y="21"/>
                  </a:lnTo>
                  <a:lnTo>
                    <a:pt x="27" y="14"/>
                  </a:lnTo>
                  <a:lnTo>
                    <a:pt x="41" y="21"/>
                  </a:lnTo>
                  <a:lnTo>
                    <a:pt x="55" y="28"/>
                  </a:lnTo>
                  <a:lnTo>
                    <a:pt x="55" y="41"/>
                  </a:lnTo>
                  <a:lnTo>
                    <a:pt x="55" y="48"/>
                  </a:lnTo>
                  <a:lnTo>
                    <a:pt x="48" y="83"/>
                  </a:lnTo>
                  <a:lnTo>
                    <a:pt x="34" y="117"/>
                  </a:lnTo>
                  <a:lnTo>
                    <a:pt x="0" y="166"/>
                  </a:lnTo>
                  <a:lnTo>
                    <a:pt x="76" y="166"/>
                  </a:lnTo>
                  <a:lnTo>
                    <a:pt x="83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5" name="Freeform 43"/>
            <p:cNvSpPr>
              <a:spLocks/>
            </p:cNvSpPr>
            <p:nvPr/>
          </p:nvSpPr>
          <p:spPr bwMode="auto">
            <a:xfrm>
              <a:off x="5000" y="3398"/>
              <a:ext cx="125" cy="152"/>
            </a:xfrm>
            <a:custGeom>
              <a:avLst/>
              <a:gdLst>
                <a:gd name="T0" fmla="*/ 63 w 125"/>
                <a:gd name="T1" fmla="*/ 152 h 152"/>
                <a:gd name="T2" fmla="*/ 90 w 125"/>
                <a:gd name="T3" fmla="*/ 145 h 152"/>
                <a:gd name="T4" fmla="*/ 104 w 125"/>
                <a:gd name="T5" fmla="*/ 131 h 152"/>
                <a:gd name="T6" fmla="*/ 118 w 125"/>
                <a:gd name="T7" fmla="*/ 103 h 152"/>
                <a:gd name="T8" fmla="*/ 125 w 125"/>
                <a:gd name="T9" fmla="*/ 76 h 152"/>
                <a:gd name="T10" fmla="*/ 118 w 125"/>
                <a:gd name="T11" fmla="*/ 48 h 152"/>
                <a:gd name="T12" fmla="*/ 104 w 125"/>
                <a:gd name="T13" fmla="*/ 21 h 152"/>
                <a:gd name="T14" fmla="*/ 90 w 125"/>
                <a:gd name="T15" fmla="*/ 7 h 152"/>
                <a:gd name="T16" fmla="*/ 63 w 125"/>
                <a:gd name="T17" fmla="*/ 0 h 152"/>
                <a:gd name="T18" fmla="*/ 42 w 125"/>
                <a:gd name="T19" fmla="*/ 7 h 152"/>
                <a:gd name="T20" fmla="*/ 21 w 125"/>
                <a:gd name="T21" fmla="*/ 21 h 152"/>
                <a:gd name="T22" fmla="*/ 7 w 125"/>
                <a:gd name="T23" fmla="*/ 48 h 152"/>
                <a:gd name="T24" fmla="*/ 0 w 125"/>
                <a:gd name="T25" fmla="*/ 76 h 152"/>
                <a:gd name="T26" fmla="*/ 7 w 125"/>
                <a:gd name="T27" fmla="*/ 103 h 152"/>
                <a:gd name="T28" fmla="*/ 21 w 125"/>
                <a:gd name="T29" fmla="*/ 131 h 152"/>
                <a:gd name="T30" fmla="*/ 42 w 125"/>
                <a:gd name="T31" fmla="*/ 145 h 152"/>
                <a:gd name="T32" fmla="*/ 63 w 125"/>
                <a:gd name="T33" fmla="*/ 152 h 152"/>
                <a:gd name="T34" fmla="*/ 63 w 125"/>
                <a:gd name="T35" fmla="*/ 152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5"/>
                <a:gd name="T55" fmla="*/ 0 h 152"/>
                <a:gd name="T56" fmla="*/ 125 w 125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5" h="152">
                  <a:moveTo>
                    <a:pt x="63" y="152"/>
                  </a:moveTo>
                  <a:lnTo>
                    <a:pt x="90" y="145"/>
                  </a:lnTo>
                  <a:lnTo>
                    <a:pt x="104" y="131"/>
                  </a:lnTo>
                  <a:lnTo>
                    <a:pt x="118" y="103"/>
                  </a:lnTo>
                  <a:lnTo>
                    <a:pt x="125" y="76"/>
                  </a:lnTo>
                  <a:lnTo>
                    <a:pt x="118" y="48"/>
                  </a:lnTo>
                  <a:lnTo>
                    <a:pt x="104" y="21"/>
                  </a:lnTo>
                  <a:lnTo>
                    <a:pt x="90" y="7"/>
                  </a:lnTo>
                  <a:lnTo>
                    <a:pt x="63" y="0"/>
                  </a:lnTo>
                  <a:lnTo>
                    <a:pt x="42" y="7"/>
                  </a:lnTo>
                  <a:lnTo>
                    <a:pt x="21" y="21"/>
                  </a:lnTo>
                  <a:lnTo>
                    <a:pt x="7" y="48"/>
                  </a:lnTo>
                  <a:lnTo>
                    <a:pt x="0" y="76"/>
                  </a:lnTo>
                  <a:lnTo>
                    <a:pt x="7" y="103"/>
                  </a:lnTo>
                  <a:lnTo>
                    <a:pt x="21" y="131"/>
                  </a:lnTo>
                  <a:lnTo>
                    <a:pt x="42" y="145"/>
                  </a:lnTo>
                  <a:lnTo>
                    <a:pt x="63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6" name="Freeform 44"/>
            <p:cNvSpPr>
              <a:spLocks/>
            </p:cNvSpPr>
            <p:nvPr/>
          </p:nvSpPr>
          <p:spPr bwMode="auto">
            <a:xfrm>
              <a:off x="5063" y="3474"/>
              <a:ext cx="62" cy="76"/>
            </a:xfrm>
            <a:custGeom>
              <a:avLst/>
              <a:gdLst>
                <a:gd name="T0" fmla="*/ 0 w 62"/>
                <a:gd name="T1" fmla="*/ 76 h 76"/>
                <a:gd name="T2" fmla="*/ 27 w 62"/>
                <a:gd name="T3" fmla="*/ 69 h 76"/>
                <a:gd name="T4" fmla="*/ 41 w 62"/>
                <a:gd name="T5" fmla="*/ 55 h 76"/>
                <a:gd name="T6" fmla="*/ 55 w 62"/>
                <a:gd name="T7" fmla="*/ 27 h 76"/>
                <a:gd name="T8" fmla="*/ 62 w 62"/>
                <a:gd name="T9" fmla="*/ 0 h 76"/>
                <a:gd name="T10" fmla="*/ 62 w 62"/>
                <a:gd name="T11" fmla="*/ 0 h 76"/>
                <a:gd name="T12" fmla="*/ 55 w 62"/>
                <a:gd name="T13" fmla="*/ 27 h 76"/>
                <a:gd name="T14" fmla="*/ 41 w 62"/>
                <a:gd name="T15" fmla="*/ 55 h 76"/>
                <a:gd name="T16" fmla="*/ 27 w 62"/>
                <a:gd name="T17" fmla="*/ 69 h 76"/>
                <a:gd name="T18" fmla="*/ 0 w 62"/>
                <a:gd name="T19" fmla="*/ 76 h 76"/>
                <a:gd name="T20" fmla="*/ 0 w 62"/>
                <a:gd name="T21" fmla="*/ 76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76"/>
                <a:gd name="T35" fmla="*/ 62 w 62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76">
                  <a:moveTo>
                    <a:pt x="0" y="76"/>
                  </a:moveTo>
                  <a:lnTo>
                    <a:pt x="27" y="69"/>
                  </a:lnTo>
                  <a:lnTo>
                    <a:pt x="41" y="55"/>
                  </a:lnTo>
                  <a:lnTo>
                    <a:pt x="55" y="27"/>
                  </a:lnTo>
                  <a:lnTo>
                    <a:pt x="62" y="0"/>
                  </a:lnTo>
                  <a:lnTo>
                    <a:pt x="55" y="27"/>
                  </a:lnTo>
                  <a:lnTo>
                    <a:pt x="41" y="55"/>
                  </a:lnTo>
                  <a:lnTo>
                    <a:pt x="27" y="6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7" name="Freeform 45"/>
            <p:cNvSpPr>
              <a:spLocks noEditPoints="1"/>
            </p:cNvSpPr>
            <p:nvPr/>
          </p:nvSpPr>
          <p:spPr bwMode="auto">
            <a:xfrm>
              <a:off x="5063" y="3398"/>
              <a:ext cx="62" cy="76"/>
            </a:xfrm>
            <a:custGeom>
              <a:avLst/>
              <a:gdLst>
                <a:gd name="T0" fmla="*/ 62 w 62"/>
                <a:gd name="T1" fmla="*/ 76 h 76"/>
                <a:gd name="T2" fmla="*/ 55 w 62"/>
                <a:gd name="T3" fmla="*/ 48 h 76"/>
                <a:gd name="T4" fmla="*/ 41 w 62"/>
                <a:gd name="T5" fmla="*/ 21 h 76"/>
                <a:gd name="T6" fmla="*/ 27 w 62"/>
                <a:gd name="T7" fmla="*/ 7 h 76"/>
                <a:gd name="T8" fmla="*/ 0 w 62"/>
                <a:gd name="T9" fmla="*/ 0 h 76"/>
                <a:gd name="T10" fmla="*/ 0 w 62"/>
                <a:gd name="T11" fmla="*/ 0 h 76"/>
                <a:gd name="T12" fmla="*/ 27 w 62"/>
                <a:gd name="T13" fmla="*/ 7 h 76"/>
                <a:gd name="T14" fmla="*/ 41 w 62"/>
                <a:gd name="T15" fmla="*/ 21 h 76"/>
                <a:gd name="T16" fmla="*/ 55 w 62"/>
                <a:gd name="T17" fmla="*/ 48 h 76"/>
                <a:gd name="T18" fmla="*/ 62 w 62"/>
                <a:gd name="T19" fmla="*/ 76 h 76"/>
                <a:gd name="T20" fmla="*/ 62 w 62"/>
                <a:gd name="T21" fmla="*/ 76 h 76"/>
                <a:gd name="T22" fmla="*/ 62 w 62"/>
                <a:gd name="T23" fmla="*/ 76 h 76"/>
                <a:gd name="T24" fmla="*/ 62 w 62"/>
                <a:gd name="T25" fmla="*/ 76 h 76"/>
                <a:gd name="T26" fmla="*/ 62 w 62"/>
                <a:gd name="T27" fmla="*/ 76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"/>
                <a:gd name="T43" fmla="*/ 0 h 76"/>
                <a:gd name="T44" fmla="*/ 62 w 62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" h="76">
                  <a:moveTo>
                    <a:pt x="62" y="76"/>
                  </a:moveTo>
                  <a:lnTo>
                    <a:pt x="55" y="48"/>
                  </a:lnTo>
                  <a:lnTo>
                    <a:pt x="41" y="21"/>
                  </a:lnTo>
                  <a:lnTo>
                    <a:pt x="27" y="7"/>
                  </a:lnTo>
                  <a:lnTo>
                    <a:pt x="0" y="0"/>
                  </a:lnTo>
                  <a:lnTo>
                    <a:pt x="27" y="7"/>
                  </a:lnTo>
                  <a:lnTo>
                    <a:pt x="41" y="21"/>
                  </a:lnTo>
                  <a:lnTo>
                    <a:pt x="55" y="48"/>
                  </a:lnTo>
                  <a:lnTo>
                    <a:pt x="62" y="76"/>
                  </a:lnTo>
                  <a:close/>
                  <a:moveTo>
                    <a:pt x="62" y="76"/>
                  </a:moveTo>
                  <a:lnTo>
                    <a:pt x="6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8" name="Freeform 46"/>
            <p:cNvSpPr>
              <a:spLocks noEditPoints="1"/>
            </p:cNvSpPr>
            <p:nvPr/>
          </p:nvSpPr>
          <p:spPr bwMode="auto">
            <a:xfrm>
              <a:off x="5000" y="3398"/>
              <a:ext cx="63" cy="76"/>
            </a:xfrm>
            <a:custGeom>
              <a:avLst/>
              <a:gdLst>
                <a:gd name="T0" fmla="*/ 63 w 63"/>
                <a:gd name="T1" fmla="*/ 0 h 76"/>
                <a:gd name="T2" fmla="*/ 42 w 63"/>
                <a:gd name="T3" fmla="*/ 7 h 76"/>
                <a:gd name="T4" fmla="*/ 21 w 63"/>
                <a:gd name="T5" fmla="*/ 21 h 76"/>
                <a:gd name="T6" fmla="*/ 7 w 63"/>
                <a:gd name="T7" fmla="*/ 48 h 76"/>
                <a:gd name="T8" fmla="*/ 0 w 63"/>
                <a:gd name="T9" fmla="*/ 76 h 76"/>
                <a:gd name="T10" fmla="*/ 0 w 63"/>
                <a:gd name="T11" fmla="*/ 76 h 76"/>
                <a:gd name="T12" fmla="*/ 7 w 63"/>
                <a:gd name="T13" fmla="*/ 48 h 76"/>
                <a:gd name="T14" fmla="*/ 21 w 63"/>
                <a:gd name="T15" fmla="*/ 21 h 76"/>
                <a:gd name="T16" fmla="*/ 42 w 63"/>
                <a:gd name="T17" fmla="*/ 7 h 76"/>
                <a:gd name="T18" fmla="*/ 63 w 63"/>
                <a:gd name="T19" fmla="*/ 0 h 76"/>
                <a:gd name="T20" fmla="*/ 63 w 63"/>
                <a:gd name="T21" fmla="*/ 0 h 76"/>
                <a:gd name="T22" fmla="*/ 63 w 63"/>
                <a:gd name="T23" fmla="*/ 0 h 76"/>
                <a:gd name="T24" fmla="*/ 63 w 63"/>
                <a:gd name="T25" fmla="*/ 0 h 76"/>
                <a:gd name="T26" fmla="*/ 63 w 63"/>
                <a:gd name="T27" fmla="*/ 0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76"/>
                <a:gd name="T44" fmla="*/ 63 w 63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76">
                  <a:moveTo>
                    <a:pt x="63" y="0"/>
                  </a:moveTo>
                  <a:lnTo>
                    <a:pt x="42" y="7"/>
                  </a:lnTo>
                  <a:lnTo>
                    <a:pt x="21" y="21"/>
                  </a:lnTo>
                  <a:lnTo>
                    <a:pt x="7" y="48"/>
                  </a:lnTo>
                  <a:lnTo>
                    <a:pt x="0" y="76"/>
                  </a:lnTo>
                  <a:lnTo>
                    <a:pt x="7" y="48"/>
                  </a:lnTo>
                  <a:lnTo>
                    <a:pt x="21" y="21"/>
                  </a:lnTo>
                  <a:lnTo>
                    <a:pt x="42" y="7"/>
                  </a:lnTo>
                  <a:lnTo>
                    <a:pt x="63" y="0"/>
                  </a:lnTo>
                  <a:close/>
                  <a:moveTo>
                    <a:pt x="63" y="0"/>
                  </a:move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9" name="Freeform 47"/>
            <p:cNvSpPr>
              <a:spLocks noEditPoints="1"/>
            </p:cNvSpPr>
            <p:nvPr/>
          </p:nvSpPr>
          <p:spPr bwMode="auto">
            <a:xfrm>
              <a:off x="5000" y="3474"/>
              <a:ext cx="63" cy="76"/>
            </a:xfrm>
            <a:custGeom>
              <a:avLst/>
              <a:gdLst>
                <a:gd name="T0" fmla="*/ 0 w 63"/>
                <a:gd name="T1" fmla="*/ 0 h 76"/>
                <a:gd name="T2" fmla="*/ 7 w 63"/>
                <a:gd name="T3" fmla="*/ 27 h 76"/>
                <a:gd name="T4" fmla="*/ 21 w 63"/>
                <a:gd name="T5" fmla="*/ 55 h 76"/>
                <a:gd name="T6" fmla="*/ 42 w 63"/>
                <a:gd name="T7" fmla="*/ 69 h 76"/>
                <a:gd name="T8" fmla="*/ 63 w 63"/>
                <a:gd name="T9" fmla="*/ 76 h 76"/>
                <a:gd name="T10" fmla="*/ 63 w 63"/>
                <a:gd name="T11" fmla="*/ 76 h 76"/>
                <a:gd name="T12" fmla="*/ 42 w 63"/>
                <a:gd name="T13" fmla="*/ 69 h 76"/>
                <a:gd name="T14" fmla="*/ 21 w 63"/>
                <a:gd name="T15" fmla="*/ 55 h 76"/>
                <a:gd name="T16" fmla="*/ 7 w 63"/>
                <a:gd name="T17" fmla="*/ 27 h 76"/>
                <a:gd name="T18" fmla="*/ 0 w 63"/>
                <a:gd name="T19" fmla="*/ 0 h 76"/>
                <a:gd name="T20" fmla="*/ 0 w 63"/>
                <a:gd name="T21" fmla="*/ 0 h 76"/>
                <a:gd name="T22" fmla="*/ 0 w 63"/>
                <a:gd name="T23" fmla="*/ 0 h 76"/>
                <a:gd name="T24" fmla="*/ 0 w 63"/>
                <a:gd name="T25" fmla="*/ 0 h 76"/>
                <a:gd name="T26" fmla="*/ 0 w 63"/>
                <a:gd name="T27" fmla="*/ 0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76"/>
                <a:gd name="T44" fmla="*/ 63 w 63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76">
                  <a:moveTo>
                    <a:pt x="0" y="0"/>
                  </a:moveTo>
                  <a:lnTo>
                    <a:pt x="7" y="27"/>
                  </a:lnTo>
                  <a:lnTo>
                    <a:pt x="21" y="55"/>
                  </a:lnTo>
                  <a:lnTo>
                    <a:pt x="42" y="69"/>
                  </a:lnTo>
                  <a:lnTo>
                    <a:pt x="63" y="76"/>
                  </a:lnTo>
                  <a:lnTo>
                    <a:pt x="42" y="69"/>
                  </a:lnTo>
                  <a:lnTo>
                    <a:pt x="21" y="55"/>
                  </a:lnTo>
                  <a:lnTo>
                    <a:pt x="7" y="2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0" name="Freeform 48"/>
            <p:cNvSpPr>
              <a:spLocks/>
            </p:cNvSpPr>
            <p:nvPr/>
          </p:nvSpPr>
          <p:spPr bwMode="auto">
            <a:xfrm>
              <a:off x="5063" y="35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1" name="Freeform 49"/>
            <p:cNvSpPr>
              <a:spLocks/>
            </p:cNvSpPr>
            <p:nvPr/>
          </p:nvSpPr>
          <p:spPr bwMode="auto">
            <a:xfrm>
              <a:off x="5000" y="1705"/>
              <a:ext cx="125" cy="159"/>
            </a:xfrm>
            <a:custGeom>
              <a:avLst/>
              <a:gdLst>
                <a:gd name="T0" fmla="*/ 63 w 125"/>
                <a:gd name="T1" fmla="*/ 159 h 159"/>
                <a:gd name="T2" fmla="*/ 90 w 125"/>
                <a:gd name="T3" fmla="*/ 152 h 159"/>
                <a:gd name="T4" fmla="*/ 104 w 125"/>
                <a:gd name="T5" fmla="*/ 138 h 159"/>
                <a:gd name="T6" fmla="*/ 118 w 125"/>
                <a:gd name="T7" fmla="*/ 111 h 159"/>
                <a:gd name="T8" fmla="*/ 125 w 125"/>
                <a:gd name="T9" fmla="*/ 76 h 159"/>
                <a:gd name="T10" fmla="*/ 118 w 125"/>
                <a:gd name="T11" fmla="*/ 48 h 159"/>
                <a:gd name="T12" fmla="*/ 104 w 125"/>
                <a:gd name="T13" fmla="*/ 21 h 159"/>
                <a:gd name="T14" fmla="*/ 90 w 125"/>
                <a:gd name="T15" fmla="*/ 7 h 159"/>
                <a:gd name="T16" fmla="*/ 63 w 125"/>
                <a:gd name="T17" fmla="*/ 0 h 159"/>
                <a:gd name="T18" fmla="*/ 42 w 125"/>
                <a:gd name="T19" fmla="*/ 7 h 159"/>
                <a:gd name="T20" fmla="*/ 21 w 125"/>
                <a:gd name="T21" fmla="*/ 21 h 159"/>
                <a:gd name="T22" fmla="*/ 7 w 125"/>
                <a:gd name="T23" fmla="*/ 48 h 159"/>
                <a:gd name="T24" fmla="*/ 0 w 125"/>
                <a:gd name="T25" fmla="*/ 76 h 159"/>
                <a:gd name="T26" fmla="*/ 7 w 125"/>
                <a:gd name="T27" fmla="*/ 111 h 159"/>
                <a:gd name="T28" fmla="*/ 21 w 125"/>
                <a:gd name="T29" fmla="*/ 138 h 159"/>
                <a:gd name="T30" fmla="*/ 42 w 125"/>
                <a:gd name="T31" fmla="*/ 152 h 159"/>
                <a:gd name="T32" fmla="*/ 63 w 125"/>
                <a:gd name="T33" fmla="*/ 159 h 159"/>
                <a:gd name="T34" fmla="*/ 63 w 125"/>
                <a:gd name="T35" fmla="*/ 159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5"/>
                <a:gd name="T55" fmla="*/ 0 h 159"/>
                <a:gd name="T56" fmla="*/ 125 w 125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5" h="159">
                  <a:moveTo>
                    <a:pt x="63" y="159"/>
                  </a:moveTo>
                  <a:lnTo>
                    <a:pt x="90" y="152"/>
                  </a:lnTo>
                  <a:lnTo>
                    <a:pt x="104" y="138"/>
                  </a:lnTo>
                  <a:lnTo>
                    <a:pt x="118" y="111"/>
                  </a:lnTo>
                  <a:lnTo>
                    <a:pt x="125" y="76"/>
                  </a:lnTo>
                  <a:lnTo>
                    <a:pt x="118" y="48"/>
                  </a:lnTo>
                  <a:lnTo>
                    <a:pt x="104" y="21"/>
                  </a:lnTo>
                  <a:lnTo>
                    <a:pt x="90" y="7"/>
                  </a:lnTo>
                  <a:lnTo>
                    <a:pt x="63" y="0"/>
                  </a:lnTo>
                  <a:lnTo>
                    <a:pt x="42" y="7"/>
                  </a:lnTo>
                  <a:lnTo>
                    <a:pt x="21" y="21"/>
                  </a:lnTo>
                  <a:lnTo>
                    <a:pt x="7" y="48"/>
                  </a:lnTo>
                  <a:lnTo>
                    <a:pt x="0" y="76"/>
                  </a:lnTo>
                  <a:lnTo>
                    <a:pt x="7" y="111"/>
                  </a:lnTo>
                  <a:lnTo>
                    <a:pt x="21" y="138"/>
                  </a:lnTo>
                  <a:lnTo>
                    <a:pt x="42" y="152"/>
                  </a:lnTo>
                  <a:lnTo>
                    <a:pt x="63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2" name="Freeform 50"/>
            <p:cNvSpPr>
              <a:spLocks/>
            </p:cNvSpPr>
            <p:nvPr/>
          </p:nvSpPr>
          <p:spPr bwMode="auto">
            <a:xfrm>
              <a:off x="5063" y="1781"/>
              <a:ext cx="62" cy="83"/>
            </a:xfrm>
            <a:custGeom>
              <a:avLst/>
              <a:gdLst>
                <a:gd name="T0" fmla="*/ 0 w 62"/>
                <a:gd name="T1" fmla="*/ 83 h 83"/>
                <a:gd name="T2" fmla="*/ 27 w 62"/>
                <a:gd name="T3" fmla="*/ 76 h 83"/>
                <a:gd name="T4" fmla="*/ 41 w 62"/>
                <a:gd name="T5" fmla="*/ 62 h 83"/>
                <a:gd name="T6" fmla="*/ 55 w 62"/>
                <a:gd name="T7" fmla="*/ 35 h 83"/>
                <a:gd name="T8" fmla="*/ 62 w 62"/>
                <a:gd name="T9" fmla="*/ 0 h 83"/>
                <a:gd name="T10" fmla="*/ 62 w 62"/>
                <a:gd name="T11" fmla="*/ 0 h 83"/>
                <a:gd name="T12" fmla="*/ 55 w 62"/>
                <a:gd name="T13" fmla="*/ 35 h 83"/>
                <a:gd name="T14" fmla="*/ 41 w 62"/>
                <a:gd name="T15" fmla="*/ 62 h 83"/>
                <a:gd name="T16" fmla="*/ 27 w 62"/>
                <a:gd name="T17" fmla="*/ 76 h 83"/>
                <a:gd name="T18" fmla="*/ 0 w 62"/>
                <a:gd name="T19" fmla="*/ 83 h 83"/>
                <a:gd name="T20" fmla="*/ 0 w 62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83"/>
                <a:gd name="T35" fmla="*/ 62 w 62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83">
                  <a:moveTo>
                    <a:pt x="0" y="83"/>
                  </a:moveTo>
                  <a:lnTo>
                    <a:pt x="27" y="76"/>
                  </a:lnTo>
                  <a:lnTo>
                    <a:pt x="41" y="62"/>
                  </a:lnTo>
                  <a:lnTo>
                    <a:pt x="55" y="35"/>
                  </a:lnTo>
                  <a:lnTo>
                    <a:pt x="62" y="0"/>
                  </a:lnTo>
                  <a:lnTo>
                    <a:pt x="55" y="35"/>
                  </a:lnTo>
                  <a:lnTo>
                    <a:pt x="41" y="62"/>
                  </a:lnTo>
                  <a:lnTo>
                    <a:pt x="27" y="7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3" name="Freeform 51"/>
            <p:cNvSpPr>
              <a:spLocks noEditPoints="1"/>
            </p:cNvSpPr>
            <p:nvPr/>
          </p:nvSpPr>
          <p:spPr bwMode="auto">
            <a:xfrm>
              <a:off x="5063" y="1705"/>
              <a:ext cx="62" cy="76"/>
            </a:xfrm>
            <a:custGeom>
              <a:avLst/>
              <a:gdLst>
                <a:gd name="T0" fmla="*/ 62 w 62"/>
                <a:gd name="T1" fmla="*/ 76 h 76"/>
                <a:gd name="T2" fmla="*/ 55 w 62"/>
                <a:gd name="T3" fmla="*/ 48 h 76"/>
                <a:gd name="T4" fmla="*/ 41 w 62"/>
                <a:gd name="T5" fmla="*/ 21 h 76"/>
                <a:gd name="T6" fmla="*/ 27 w 62"/>
                <a:gd name="T7" fmla="*/ 7 h 76"/>
                <a:gd name="T8" fmla="*/ 0 w 62"/>
                <a:gd name="T9" fmla="*/ 0 h 76"/>
                <a:gd name="T10" fmla="*/ 0 w 62"/>
                <a:gd name="T11" fmla="*/ 0 h 76"/>
                <a:gd name="T12" fmla="*/ 27 w 62"/>
                <a:gd name="T13" fmla="*/ 7 h 76"/>
                <a:gd name="T14" fmla="*/ 41 w 62"/>
                <a:gd name="T15" fmla="*/ 21 h 76"/>
                <a:gd name="T16" fmla="*/ 55 w 62"/>
                <a:gd name="T17" fmla="*/ 48 h 76"/>
                <a:gd name="T18" fmla="*/ 62 w 62"/>
                <a:gd name="T19" fmla="*/ 76 h 76"/>
                <a:gd name="T20" fmla="*/ 62 w 62"/>
                <a:gd name="T21" fmla="*/ 76 h 76"/>
                <a:gd name="T22" fmla="*/ 62 w 62"/>
                <a:gd name="T23" fmla="*/ 76 h 76"/>
                <a:gd name="T24" fmla="*/ 62 w 62"/>
                <a:gd name="T25" fmla="*/ 76 h 76"/>
                <a:gd name="T26" fmla="*/ 62 w 62"/>
                <a:gd name="T27" fmla="*/ 76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"/>
                <a:gd name="T43" fmla="*/ 0 h 76"/>
                <a:gd name="T44" fmla="*/ 62 w 62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" h="76">
                  <a:moveTo>
                    <a:pt x="62" y="76"/>
                  </a:moveTo>
                  <a:lnTo>
                    <a:pt x="55" y="48"/>
                  </a:lnTo>
                  <a:lnTo>
                    <a:pt x="41" y="21"/>
                  </a:lnTo>
                  <a:lnTo>
                    <a:pt x="27" y="7"/>
                  </a:lnTo>
                  <a:lnTo>
                    <a:pt x="0" y="0"/>
                  </a:lnTo>
                  <a:lnTo>
                    <a:pt x="27" y="7"/>
                  </a:lnTo>
                  <a:lnTo>
                    <a:pt x="41" y="21"/>
                  </a:lnTo>
                  <a:lnTo>
                    <a:pt x="55" y="48"/>
                  </a:lnTo>
                  <a:lnTo>
                    <a:pt x="62" y="76"/>
                  </a:lnTo>
                  <a:close/>
                  <a:moveTo>
                    <a:pt x="62" y="76"/>
                  </a:moveTo>
                  <a:lnTo>
                    <a:pt x="6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4" name="Freeform 52"/>
            <p:cNvSpPr>
              <a:spLocks noEditPoints="1"/>
            </p:cNvSpPr>
            <p:nvPr/>
          </p:nvSpPr>
          <p:spPr bwMode="auto">
            <a:xfrm>
              <a:off x="5000" y="1705"/>
              <a:ext cx="63" cy="76"/>
            </a:xfrm>
            <a:custGeom>
              <a:avLst/>
              <a:gdLst>
                <a:gd name="T0" fmla="*/ 63 w 63"/>
                <a:gd name="T1" fmla="*/ 0 h 76"/>
                <a:gd name="T2" fmla="*/ 42 w 63"/>
                <a:gd name="T3" fmla="*/ 7 h 76"/>
                <a:gd name="T4" fmla="*/ 21 w 63"/>
                <a:gd name="T5" fmla="*/ 21 h 76"/>
                <a:gd name="T6" fmla="*/ 7 w 63"/>
                <a:gd name="T7" fmla="*/ 48 h 76"/>
                <a:gd name="T8" fmla="*/ 0 w 63"/>
                <a:gd name="T9" fmla="*/ 76 h 76"/>
                <a:gd name="T10" fmla="*/ 0 w 63"/>
                <a:gd name="T11" fmla="*/ 76 h 76"/>
                <a:gd name="T12" fmla="*/ 7 w 63"/>
                <a:gd name="T13" fmla="*/ 48 h 76"/>
                <a:gd name="T14" fmla="*/ 21 w 63"/>
                <a:gd name="T15" fmla="*/ 21 h 76"/>
                <a:gd name="T16" fmla="*/ 42 w 63"/>
                <a:gd name="T17" fmla="*/ 7 h 76"/>
                <a:gd name="T18" fmla="*/ 63 w 63"/>
                <a:gd name="T19" fmla="*/ 0 h 76"/>
                <a:gd name="T20" fmla="*/ 63 w 63"/>
                <a:gd name="T21" fmla="*/ 0 h 76"/>
                <a:gd name="T22" fmla="*/ 63 w 63"/>
                <a:gd name="T23" fmla="*/ 0 h 76"/>
                <a:gd name="T24" fmla="*/ 63 w 63"/>
                <a:gd name="T25" fmla="*/ 0 h 76"/>
                <a:gd name="T26" fmla="*/ 63 w 63"/>
                <a:gd name="T27" fmla="*/ 0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76"/>
                <a:gd name="T44" fmla="*/ 63 w 63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76">
                  <a:moveTo>
                    <a:pt x="63" y="0"/>
                  </a:moveTo>
                  <a:lnTo>
                    <a:pt x="42" y="7"/>
                  </a:lnTo>
                  <a:lnTo>
                    <a:pt x="21" y="21"/>
                  </a:lnTo>
                  <a:lnTo>
                    <a:pt x="7" y="48"/>
                  </a:lnTo>
                  <a:lnTo>
                    <a:pt x="0" y="76"/>
                  </a:lnTo>
                  <a:lnTo>
                    <a:pt x="7" y="48"/>
                  </a:lnTo>
                  <a:lnTo>
                    <a:pt x="21" y="21"/>
                  </a:lnTo>
                  <a:lnTo>
                    <a:pt x="42" y="7"/>
                  </a:lnTo>
                  <a:lnTo>
                    <a:pt x="63" y="0"/>
                  </a:lnTo>
                  <a:close/>
                  <a:moveTo>
                    <a:pt x="63" y="0"/>
                  </a:move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5" name="Freeform 53"/>
            <p:cNvSpPr>
              <a:spLocks noEditPoints="1"/>
            </p:cNvSpPr>
            <p:nvPr/>
          </p:nvSpPr>
          <p:spPr bwMode="auto">
            <a:xfrm>
              <a:off x="5000" y="1781"/>
              <a:ext cx="63" cy="83"/>
            </a:xfrm>
            <a:custGeom>
              <a:avLst/>
              <a:gdLst>
                <a:gd name="T0" fmla="*/ 0 w 63"/>
                <a:gd name="T1" fmla="*/ 0 h 83"/>
                <a:gd name="T2" fmla="*/ 7 w 63"/>
                <a:gd name="T3" fmla="*/ 35 h 83"/>
                <a:gd name="T4" fmla="*/ 21 w 63"/>
                <a:gd name="T5" fmla="*/ 62 h 83"/>
                <a:gd name="T6" fmla="*/ 42 w 63"/>
                <a:gd name="T7" fmla="*/ 76 h 83"/>
                <a:gd name="T8" fmla="*/ 63 w 63"/>
                <a:gd name="T9" fmla="*/ 83 h 83"/>
                <a:gd name="T10" fmla="*/ 63 w 63"/>
                <a:gd name="T11" fmla="*/ 83 h 83"/>
                <a:gd name="T12" fmla="*/ 42 w 63"/>
                <a:gd name="T13" fmla="*/ 76 h 83"/>
                <a:gd name="T14" fmla="*/ 21 w 63"/>
                <a:gd name="T15" fmla="*/ 62 h 83"/>
                <a:gd name="T16" fmla="*/ 7 w 63"/>
                <a:gd name="T17" fmla="*/ 35 h 83"/>
                <a:gd name="T18" fmla="*/ 0 w 63"/>
                <a:gd name="T19" fmla="*/ 0 h 83"/>
                <a:gd name="T20" fmla="*/ 0 w 63"/>
                <a:gd name="T21" fmla="*/ 0 h 83"/>
                <a:gd name="T22" fmla="*/ 0 w 63"/>
                <a:gd name="T23" fmla="*/ 0 h 83"/>
                <a:gd name="T24" fmla="*/ 0 w 63"/>
                <a:gd name="T25" fmla="*/ 0 h 83"/>
                <a:gd name="T26" fmla="*/ 0 w 63"/>
                <a:gd name="T27" fmla="*/ 0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83"/>
                <a:gd name="T44" fmla="*/ 63 w 63"/>
                <a:gd name="T45" fmla="*/ 83 h 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83">
                  <a:moveTo>
                    <a:pt x="0" y="0"/>
                  </a:moveTo>
                  <a:lnTo>
                    <a:pt x="7" y="35"/>
                  </a:lnTo>
                  <a:lnTo>
                    <a:pt x="21" y="62"/>
                  </a:lnTo>
                  <a:lnTo>
                    <a:pt x="42" y="76"/>
                  </a:lnTo>
                  <a:lnTo>
                    <a:pt x="63" y="83"/>
                  </a:lnTo>
                  <a:lnTo>
                    <a:pt x="42" y="76"/>
                  </a:lnTo>
                  <a:lnTo>
                    <a:pt x="21" y="62"/>
                  </a:lnTo>
                  <a:lnTo>
                    <a:pt x="7" y="3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6" name="Freeform 54"/>
            <p:cNvSpPr>
              <a:spLocks/>
            </p:cNvSpPr>
            <p:nvPr/>
          </p:nvSpPr>
          <p:spPr bwMode="auto">
            <a:xfrm>
              <a:off x="5063" y="186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7" name="Freeform 55"/>
            <p:cNvSpPr>
              <a:spLocks/>
            </p:cNvSpPr>
            <p:nvPr/>
          </p:nvSpPr>
          <p:spPr bwMode="auto">
            <a:xfrm>
              <a:off x="635" y="3398"/>
              <a:ext cx="125" cy="152"/>
            </a:xfrm>
            <a:custGeom>
              <a:avLst/>
              <a:gdLst>
                <a:gd name="T0" fmla="*/ 62 w 125"/>
                <a:gd name="T1" fmla="*/ 152 h 152"/>
                <a:gd name="T2" fmla="*/ 90 w 125"/>
                <a:gd name="T3" fmla="*/ 145 h 152"/>
                <a:gd name="T4" fmla="*/ 104 w 125"/>
                <a:gd name="T5" fmla="*/ 131 h 152"/>
                <a:gd name="T6" fmla="*/ 118 w 125"/>
                <a:gd name="T7" fmla="*/ 103 h 152"/>
                <a:gd name="T8" fmla="*/ 125 w 125"/>
                <a:gd name="T9" fmla="*/ 76 h 152"/>
                <a:gd name="T10" fmla="*/ 118 w 125"/>
                <a:gd name="T11" fmla="*/ 48 h 152"/>
                <a:gd name="T12" fmla="*/ 104 w 125"/>
                <a:gd name="T13" fmla="*/ 21 h 152"/>
                <a:gd name="T14" fmla="*/ 90 w 125"/>
                <a:gd name="T15" fmla="*/ 7 h 152"/>
                <a:gd name="T16" fmla="*/ 62 w 125"/>
                <a:gd name="T17" fmla="*/ 0 h 152"/>
                <a:gd name="T18" fmla="*/ 42 w 125"/>
                <a:gd name="T19" fmla="*/ 7 h 152"/>
                <a:gd name="T20" fmla="*/ 21 w 125"/>
                <a:gd name="T21" fmla="*/ 21 h 152"/>
                <a:gd name="T22" fmla="*/ 7 w 125"/>
                <a:gd name="T23" fmla="*/ 48 h 152"/>
                <a:gd name="T24" fmla="*/ 0 w 125"/>
                <a:gd name="T25" fmla="*/ 76 h 152"/>
                <a:gd name="T26" fmla="*/ 7 w 125"/>
                <a:gd name="T27" fmla="*/ 103 h 152"/>
                <a:gd name="T28" fmla="*/ 21 w 125"/>
                <a:gd name="T29" fmla="*/ 131 h 152"/>
                <a:gd name="T30" fmla="*/ 42 w 125"/>
                <a:gd name="T31" fmla="*/ 145 h 152"/>
                <a:gd name="T32" fmla="*/ 62 w 125"/>
                <a:gd name="T33" fmla="*/ 152 h 152"/>
                <a:gd name="T34" fmla="*/ 62 w 125"/>
                <a:gd name="T35" fmla="*/ 152 h 1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5"/>
                <a:gd name="T55" fmla="*/ 0 h 152"/>
                <a:gd name="T56" fmla="*/ 125 w 125"/>
                <a:gd name="T57" fmla="*/ 152 h 1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5" h="152">
                  <a:moveTo>
                    <a:pt x="62" y="152"/>
                  </a:moveTo>
                  <a:lnTo>
                    <a:pt x="90" y="145"/>
                  </a:lnTo>
                  <a:lnTo>
                    <a:pt x="104" y="131"/>
                  </a:lnTo>
                  <a:lnTo>
                    <a:pt x="118" y="103"/>
                  </a:lnTo>
                  <a:lnTo>
                    <a:pt x="125" y="76"/>
                  </a:lnTo>
                  <a:lnTo>
                    <a:pt x="118" y="48"/>
                  </a:lnTo>
                  <a:lnTo>
                    <a:pt x="104" y="21"/>
                  </a:lnTo>
                  <a:lnTo>
                    <a:pt x="90" y="7"/>
                  </a:lnTo>
                  <a:lnTo>
                    <a:pt x="62" y="0"/>
                  </a:lnTo>
                  <a:lnTo>
                    <a:pt x="42" y="7"/>
                  </a:lnTo>
                  <a:lnTo>
                    <a:pt x="21" y="21"/>
                  </a:lnTo>
                  <a:lnTo>
                    <a:pt x="7" y="48"/>
                  </a:lnTo>
                  <a:lnTo>
                    <a:pt x="0" y="76"/>
                  </a:lnTo>
                  <a:lnTo>
                    <a:pt x="7" y="103"/>
                  </a:lnTo>
                  <a:lnTo>
                    <a:pt x="21" y="131"/>
                  </a:lnTo>
                  <a:lnTo>
                    <a:pt x="42" y="145"/>
                  </a:lnTo>
                  <a:lnTo>
                    <a:pt x="62" y="1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8" name="Freeform 56"/>
            <p:cNvSpPr>
              <a:spLocks/>
            </p:cNvSpPr>
            <p:nvPr/>
          </p:nvSpPr>
          <p:spPr bwMode="auto">
            <a:xfrm>
              <a:off x="697" y="3474"/>
              <a:ext cx="63" cy="76"/>
            </a:xfrm>
            <a:custGeom>
              <a:avLst/>
              <a:gdLst>
                <a:gd name="T0" fmla="*/ 0 w 63"/>
                <a:gd name="T1" fmla="*/ 76 h 76"/>
                <a:gd name="T2" fmla="*/ 28 w 63"/>
                <a:gd name="T3" fmla="*/ 69 h 76"/>
                <a:gd name="T4" fmla="*/ 42 w 63"/>
                <a:gd name="T5" fmla="*/ 55 h 76"/>
                <a:gd name="T6" fmla="*/ 56 w 63"/>
                <a:gd name="T7" fmla="*/ 27 h 76"/>
                <a:gd name="T8" fmla="*/ 63 w 63"/>
                <a:gd name="T9" fmla="*/ 0 h 76"/>
                <a:gd name="T10" fmla="*/ 63 w 63"/>
                <a:gd name="T11" fmla="*/ 0 h 76"/>
                <a:gd name="T12" fmla="*/ 56 w 63"/>
                <a:gd name="T13" fmla="*/ 27 h 76"/>
                <a:gd name="T14" fmla="*/ 42 w 63"/>
                <a:gd name="T15" fmla="*/ 55 h 76"/>
                <a:gd name="T16" fmla="*/ 28 w 63"/>
                <a:gd name="T17" fmla="*/ 69 h 76"/>
                <a:gd name="T18" fmla="*/ 0 w 63"/>
                <a:gd name="T19" fmla="*/ 76 h 76"/>
                <a:gd name="T20" fmla="*/ 0 w 63"/>
                <a:gd name="T21" fmla="*/ 76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76"/>
                <a:gd name="T35" fmla="*/ 63 w 63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76">
                  <a:moveTo>
                    <a:pt x="0" y="76"/>
                  </a:moveTo>
                  <a:lnTo>
                    <a:pt x="28" y="69"/>
                  </a:lnTo>
                  <a:lnTo>
                    <a:pt x="42" y="55"/>
                  </a:lnTo>
                  <a:lnTo>
                    <a:pt x="56" y="27"/>
                  </a:lnTo>
                  <a:lnTo>
                    <a:pt x="63" y="0"/>
                  </a:lnTo>
                  <a:lnTo>
                    <a:pt x="56" y="27"/>
                  </a:lnTo>
                  <a:lnTo>
                    <a:pt x="42" y="55"/>
                  </a:lnTo>
                  <a:lnTo>
                    <a:pt x="28" y="6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49" name="Freeform 57"/>
            <p:cNvSpPr>
              <a:spLocks noEditPoints="1"/>
            </p:cNvSpPr>
            <p:nvPr/>
          </p:nvSpPr>
          <p:spPr bwMode="auto">
            <a:xfrm>
              <a:off x="697" y="3398"/>
              <a:ext cx="63" cy="76"/>
            </a:xfrm>
            <a:custGeom>
              <a:avLst/>
              <a:gdLst>
                <a:gd name="T0" fmla="*/ 63 w 63"/>
                <a:gd name="T1" fmla="*/ 76 h 76"/>
                <a:gd name="T2" fmla="*/ 56 w 63"/>
                <a:gd name="T3" fmla="*/ 48 h 76"/>
                <a:gd name="T4" fmla="*/ 42 w 63"/>
                <a:gd name="T5" fmla="*/ 21 h 76"/>
                <a:gd name="T6" fmla="*/ 28 w 63"/>
                <a:gd name="T7" fmla="*/ 7 h 76"/>
                <a:gd name="T8" fmla="*/ 0 w 63"/>
                <a:gd name="T9" fmla="*/ 0 h 76"/>
                <a:gd name="T10" fmla="*/ 0 w 63"/>
                <a:gd name="T11" fmla="*/ 0 h 76"/>
                <a:gd name="T12" fmla="*/ 28 w 63"/>
                <a:gd name="T13" fmla="*/ 7 h 76"/>
                <a:gd name="T14" fmla="*/ 42 w 63"/>
                <a:gd name="T15" fmla="*/ 21 h 76"/>
                <a:gd name="T16" fmla="*/ 56 w 63"/>
                <a:gd name="T17" fmla="*/ 48 h 76"/>
                <a:gd name="T18" fmla="*/ 63 w 63"/>
                <a:gd name="T19" fmla="*/ 76 h 76"/>
                <a:gd name="T20" fmla="*/ 63 w 63"/>
                <a:gd name="T21" fmla="*/ 76 h 76"/>
                <a:gd name="T22" fmla="*/ 63 w 63"/>
                <a:gd name="T23" fmla="*/ 76 h 76"/>
                <a:gd name="T24" fmla="*/ 63 w 63"/>
                <a:gd name="T25" fmla="*/ 76 h 76"/>
                <a:gd name="T26" fmla="*/ 63 w 63"/>
                <a:gd name="T27" fmla="*/ 76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76"/>
                <a:gd name="T44" fmla="*/ 63 w 63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76">
                  <a:moveTo>
                    <a:pt x="63" y="76"/>
                  </a:moveTo>
                  <a:lnTo>
                    <a:pt x="56" y="48"/>
                  </a:lnTo>
                  <a:lnTo>
                    <a:pt x="42" y="21"/>
                  </a:lnTo>
                  <a:lnTo>
                    <a:pt x="28" y="7"/>
                  </a:lnTo>
                  <a:lnTo>
                    <a:pt x="0" y="0"/>
                  </a:lnTo>
                  <a:lnTo>
                    <a:pt x="28" y="7"/>
                  </a:lnTo>
                  <a:lnTo>
                    <a:pt x="42" y="21"/>
                  </a:lnTo>
                  <a:lnTo>
                    <a:pt x="56" y="48"/>
                  </a:lnTo>
                  <a:lnTo>
                    <a:pt x="63" y="76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50" name="Freeform 58"/>
            <p:cNvSpPr>
              <a:spLocks noEditPoints="1"/>
            </p:cNvSpPr>
            <p:nvPr/>
          </p:nvSpPr>
          <p:spPr bwMode="auto">
            <a:xfrm>
              <a:off x="635" y="3398"/>
              <a:ext cx="62" cy="76"/>
            </a:xfrm>
            <a:custGeom>
              <a:avLst/>
              <a:gdLst>
                <a:gd name="T0" fmla="*/ 62 w 62"/>
                <a:gd name="T1" fmla="*/ 0 h 76"/>
                <a:gd name="T2" fmla="*/ 42 w 62"/>
                <a:gd name="T3" fmla="*/ 7 h 76"/>
                <a:gd name="T4" fmla="*/ 21 w 62"/>
                <a:gd name="T5" fmla="*/ 21 h 76"/>
                <a:gd name="T6" fmla="*/ 7 w 62"/>
                <a:gd name="T7" fmla="*/ 48 h 76"/>
                <a:gd name="T8" fmla="*/ 0 w 62"/>
                <a:gd name="T9" fmla="*/ 76 h 76"/>
                <a:gd name="T10" fmla="*/ 0 w 62"/>
                <a:gd name="T11" fmla="*/ 76 h 76"/>
                <a:gd name="T12" fmla="*/ 7 w 62"/>
                <a:gd name="T13" fmla="*/ 48 h 76"/>
                <a:gd name="T14" fmla="*/ 21 w 62"/>
                <a:gd name="T15" fmla="*/ 21 h 76"/>
                <a:gd name="T16" fmla="*/ 42 w 62"/>
                <a:gd name="T17" fmla="*/ 7 h 76"/>
                <a:gd name="T18" fmla="*/ 62 w 62"/>
                <a:gd name="T19" fmla="*/ 0 h 76"/>
                <a:gd name="T20" fmla="*/ 62 w 62"/>
                <a:gd name="T21" fmla="*/ 0 h 76"/>
                <a:gd name="T22" fmla="*/ 62 w 62"/>
                <a:gd name="T23" fmla="*/ 0 h 76"/>
                <a:gd name="T24" fmla="*/ 62 w 62"/>
                <a:gd name="T25" fmla="*/ 0 h 76"/>
                <a:gd name="T26" fmla="*/ 62 w 62"/>
                <a:gd name="T27" fmla="*/ 0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"/>
                <a:gd name="T43" fmla="*/ 0 h 76"/>
                <a:gd name="T44" fmla="*/ 62 w 62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" h="76">
                  <a:moveTo>
                    <a:pt x="62" y="0"/>
                  </a:moveTo>
                  <a:lnTo>
                    <a:pt x="42" y="7"/>
                  </a:lnTo>
                  <a:lnTo>
                    <a:pt x="21" y="21"/>
                  </a:lnTo>
                  <a:lnTo>
                    <a:pt x="7" y="48"/>
                  </a:lnTo>
                  <a:lnTo>
                    <a:pt x="0" y="76"/>
                  </a:lnTo>
                  <a:lnTo>
                    <a:pt x="7" y="48"/>
                  </a:lnTo>
                  <a:lnTo>
                    <a:pt x="21" y="21"/>
                  </a:lnTo>
                  <a:lnTo>
                    <a:pt x="42" y="7"/>
                  </a:lnTo>
                  <a:lnTo>
                    <a:pt x="62" y="0"/>
                  </a:lnTo>
                  <a:close/>
                  <a:moveTo>
                    <a:pt x="62" y="0"/>
                  </a:move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51" name="Freeform 59"/>
            <p:cNvSpPr>
              <a:spLocks noEditPoints="1"/>
            </p:cNvSpPr>
            <p:nvPr/>
          </p:nvSpPr>
          <p:spPr bwMode="auto">
            <a:xfrm>
              <a:off x="635" y="3474"/>
              <a:ext cx="62" cy="76"/>
            </a:xfrm>
            <a:custGeom>
              <a:avLst/>
              <a:gdLst>
                <a:gd name="T0" fmla="*/ 0 w 62"/>
                <a:gd name="T1" fmla="*/ 0 h 76"/>
                <a:gd name="T2" fmla="*/ 7 w 62"/>
                <a:gd name="T3" fmla="*/ 27 h 76"/>
                <a:gd name="T4" fmla="*/ 21 w 62"/>
                <a:gd name="T5" fmla="*/ 55 h 76"/>
                <a:gd name="T6" fmla="*/ 42 w 62"/>
                <a:gd name="T7" fmla="*/ 69 h 76"/>
                <a:gd name="T8" fmla="*/ 62 w 62"/>
                <a:gd name="T9" fmla="*/ 76 h 76"/>
                <a:gd name="T10" fmla="*/ 62 w 62"/>
                <a:gd name="T11" fmla="*/ 76 h 76"/>
                <a:gd name="T12" fmla="*/ 42 w 62"/>
                <a:gd name="T13" fmla="*/ 69 h 76"/>
                <a:gd name="T14" fmla="*/ 21 w 62"/>
                <a:gd name="T15" fmla="*/ 55 h 76"/>
                <a:gd name="T16" fmla="*/ 7 w 62"/>
                <a:gd name="T17" fmla="*/ 27 h 76"/>
                <a:gd name="T18" fmla="*/ 0 w 62"/>
                <a:gd name="T19" fmla="*/ 0 h 76"/>
                <a:gd name="T20" fmla="*/ 0 w 62"/>
                <a:gd name="T21" fmla="*/ 0 h 76"/>
                <a:gd name="T22" fmla="*/ 0 w 62"/>
                <a:gd name="T23" fmla="*/ 0 h 76"/>
                <a:gd name="T24" fmla="*/ 0 w 62"/>
                <a:gd name="T25" fmla="*/ 0 h 76"/>
                <a:gd name="T26" fmla="*/ 0 w 62"/>
                <a:gd name="T27" fmla="*/ 0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"/>
                <a:gd name="T43" fmla="*/ 0 h 76"/>
                <a:gd name="T44" fmla="*/ 62 w 62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" h="76">
                  <a:moveTo>
                    <a:pt x="0" y="0"/>
                  </a:moveTo>
                  <a:lnTo>
                    <a:pt x="7" y="27"/>
                  </a:lnTo>
                  <a:lnTo>
                    <a:pt x="21" y="55"/>
                  </a:lnTo>
                  <a:lnTo>
                    <a:pt x="42" y="69"/>
                  </a:lnTo>
                  <a:lnTo>
                    <a:pt x="62" y="76"/>
                  </a:lnTo>
                  <a:lnTo>
                    <a:pt x="42" y="69"/>
                  </a:lnTo>
                  <a:lnTo>
                    <a:pt x="21" y="55"/>
                  </a:lnTo>
                  <a:lnTo>
                    <a:pt x="7" y="2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52" name="Freeform 60"/>
            <p:cNvSpPr>
              <a:spLocks/>
            </p:cNvSpPr>
            <p:nvPr/>
          </p:nvSpPr>
          <p:spPr bwMode="auto">
            <a:xfrm>
              <a:off x="697" y="35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53" name="Freeform 61"/>
            <p:cNvSpPr>
              <a:spLocks/>
            </p:cNvSpPr>
            <p:nvPr/>
          </p:nvSpPr>
          <p:spPr bwMode="auto">
            <a:xfrm>
              <a:off x="635" y="1705"/>
              <a:ext cx="125" cy="159"/>
            </a:xfrm>
            <a:custGeom>
              <a:avLst/>
              <a:gdLst>
                <a:gd name="T0" fmla="*/ 62 w 125"/>
                <a:gd name="T1" fmla="*/ 159 h 159"/>
                <a:gd name="T2" fmla="*/ 90 w 125"/>
                <a:gd name="T3" fmla="*/ 152 h 159"/>
                <a:gd name="T4" fmla="*/ 104 w 125"/>
                <a:gd name="T5" fmla="*/ 138 h 159"/>
                <a:gd name="T6" fmla="*/ 118 w 125"/>
                <a:gd name="T7" fmla="*/ 111 h 159"/>
                <a:gd name="T8" fmla="*/ 125 w 125"/>
                <a:gd name="T9" fmla="*/ 76 h 159"/>
                <a:gd name="T10" fmla="*/ 118 w 125"/>
                <a:gd name="T11" fmla="*/ 48 h 159"/>
                <a:gd name="T12" fmla="*/ 104 w 125"/>
                <a:gd name="T13" fmla="*/ 21 h 159"/>
                <a:gd name="T14" fmla="*/ 90 w 125"/>
                <a:gd name="T15" fmla="*/ 7 h 159"/>
                <a:gd name="T16" fmla="*/ 62 w 125"/>
                <a:gd name="T17" fmla="*/ 0 h 159"/>
                <a:gd name="T18" fmla="*/ 42 w 125"/>
                <a:gd name="T19" fmla="*/ 7 h 159"/>
                <a:gd name="T20" fmla="*/ 21 w 125"/>
                <a:gd name="T21" fmla="*/ 21 h 159"/>
                <a:gd name="T22" fmla="*/ 7 w 125"/>
                <a:gd name="T23" fmla="*/ 48 h 159"/>
                <a:gd name="T24" fmla="*/ 0 w 125"/>
                <a:gd name="T25" fmla="*/ 76 h 159"/>
                <a:gd name="T26" fmla="*/ 7 w 125"/>
                <a:gd name="T27" fmla="*/ 111 h 159"/>
                <a:gd name="T28" fmla="*/ 21 w 125"/>
                <a:gd name="T29" fmla="*/ 138 h 159"/>
                <a:gd name="T30" fmla="*/ 42 w 125"/>
                <a:gd name="T31" fmla="*/ 152 h 159"/>
                <a:gd name="T32" fmla="*/ 62 w 125"/>
                <a:gd name="T33" fmla="*/ 159 h 159"/>
                <a:gd name="T34" fmla="*/ 62 w 125"/>
                <a:gd name="T35" fmla="*/ 159 h 1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5"/>
                <a:gd name="T55" fmla="*/ 0 h 159"/>
                <a:gd name="T56" fmla="*/ 125 w 125"/>
                <a:gd name="T57" fmla="*/ 159 h 1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5" h="159">
                  <a:moveTo>
                    <a:pt x="62" y="159"/>
                  </a:moveTo>
                  <a:lnTo>
                    <a:pt x="90" y="152"/>
                  </a:lnTo>
                  <a:lnTo>
                    <a:pt x="104" y="138"/>
                  </a:lnTo>
                  <a:lnTo>
                    <a:pt x="118" y="111"/>
                  </a:lnTo>
                  <a:lnTo>
                    <a:pt x="125" y="76"/>
                  </a:lnTo>
                  <a:lnTo>
                    <a:pt x="118" y="48"/>
                  </a:lnTo>
                  <a:lnTo>
                    <a:pt x="104" y="21"/>
                  </a:lnTo>
                  <a:lnTo>
                    <a:pt x="90" y="7"/>
                  </a:lnTo>
                  <a:lnTo>
                    <a:pt x="62" y="0"/>
                  </a:lnTo>
                  <a:lnTo>
                    <a:pt x="42" y="7"/>
                  </a:lnTo>
                  <a:lnTo>
                    <a:pt x="21" y="21"/>
                  </a:lnTo>
                  <a:lnTo>
                    <a:pt x="7" y="48"/>
                  </a:lnTo>
                  <a:lnTo>
                    <a:pt x="0" y="76"/>
                  </a:lnTo>
                  <a:lnTo>
                    <a:pt x="7" y="111"/>
                  </a:lnTo>
                  <a:lnTo>
                    <a:pt x="21" y="138"/>
                  </a:lnTo>
                  <a:lnTo>
                    <a:pt x="42" y="152"/>
                  </a:lnTo>
                  <a:lnTo>
                    <a:pt x="62" y="1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54" name="Freeform 62"/>
            <p:cNvSpPr>
              <a:spLocks/>
            </p:cNvSpPr>
            <p:nvPr/>
          </p:nvSpPr>
          <p:spPr bwMode="auto">
            <a:xfrm>
              <a:off x="697" y="1781"/>
              <a:ext cx="63" cy="83"/>
            </a:xfrm>
            <a:custGeom>
              <a:avLst/>
              <a:gdLst>
                <a:gd name="T0" fmla="*/ 0 w 63"/>
                <a:gd name="T1" fmla="*/ 83 h 83"/>
                <a:gd name="T2" fmla="*/ 28 w 63"/>
                <a:gd name="T3" fmla="*/ 76 h 83"/>
                <a:gd name="T4" fmla="*/ 42 w 63"/>
                <a:gd name="T5" fmla="*/ 62 h 83"/>
                <a:gd name="T6" fmla="*/ 56 w 63"/>
                <a:gd name="T7" fmla="*/ 35 h 83"/>
                <a:gd name="T8" fmla="*/ 63 w 63"/>
                <a:gd name="T9" fmla="*/ 0 h 83"/>
                <a:gd name="T10" fmla="*/ 63 w 63"/>
                <a:gd name="T11" fmla="*/ 0 h 83"/>
                <a:gd name="T12" fmla="*/ 56 w 63"/>
                <a:gd name="T13" fmla="*/ 35 h 83"/>
                <a:gd name="T14" fmla="*/ 42 w 63"/>
                <a:gd name="T15" fmla="*/ 62 h 83"/>
                <a:gd name="T16" fmla="*/ 28 w 63"/>
                <a:gd name="T17" fmla="*/ 76 h 83"/>
                <a:gd name="T18" fmla="*/ 0 w 63"/>
                <a:gd name="T19" fmla="*/ 83 h 83"/>
                <a:gd name="T20" fmla="*/ 0 w 63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83"/>
                <a:gd name="T35" fmla="*/ 63 w 63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83">
                  <a:moveTo>
                    <a:pt x="0" y="83"/>
                  </a:moveTo>
                  <a:lnTo>
                    <a:pt x="28" y="76"/>
                  </a:lnTo>
                  <a:lnTo>
                    <a:pt x="42" y="62"/>
                  </a:lnTo>
                  <a:lnTo>
                    <a:pt x="56" y="35"/>
                  </a:lnTo>
                  <a:lnTo>
                    <a:pt x="63" y="0"/>
                  </a:lnTo>
                  <a:lnTo>
                    <a:pt x="56" y="35"/>
                  </a:lnTo>
                  <a:lnTo>
                    <a:pt x="42" y="62"/>
                  </a:lnTo>
                  <a:lnTo>
                    <a:pt x="28" y="7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55" name="Freeform 63"/>
            <p:cNvSpPr>
              <a:spLocks noEditPoints="1"/>
            </p:cNvSpPr>
            <p:nvPr/>
          </p:nvSpPr>
          <p:spPr bwMode="auto">
            <a:xfrm>
              <a:off x="697" y="1705"/>
              <a:ext cx="63" cy="76"/>
            </a:xfrm>
            <a:custGeom>
              <a:avLst/>
              <a:gdLst>
                <a:gd name="T0" fmla="*/ 63 w 63"/>
                <a:gd name="T1" fmla="*/ 76 h 76"/>
                <a:gd name="T2" fmla="*/ 56 w 63"/>
                <a:gd name="T3" fmla="*/ 48 h 76"/>
                <a:gd name="T4" fmla="*/ 42 w 63"/>
                <a:gd name="T5" fmla="*/ 21 h 76"/>
                <a:gd name="T6" fmla="*/ 28 w 63"/>
                <a:gd name="T7" fmla="*/ 7 h 76"/>
                <a:gd name="T8" fmla="*/ 0 w 63"/>
                <a:gd name="T9" fmla="*/ 0 h 76"/>
                <a:gd name="T10" fmla="*/ 0 w 63"/>
                <a:gd name="T11" fmla="*/ 0 h 76"/>
                <a:gd name="T12" fmla="*/ 28 w 63"/>
                <a:gd name="T13" fmla="*/ 7 h 76"/>
                <a:gd name="T14" fmla="*/ 42 w 63"/>
                <a:gd name="T15" fmla="*/ 21 h 76"/>
                <a:gd name="T16" fmla="*/ 56 w 63"/>
                <a:gd name="T17" fmla="*/ 48 h 76"/>
                <a:gd name="T18" fmla="*/ 63 w 63"/>
                <a:gd name="T19" fmla="*/ 76 h 76"/>
                <a:gd name="T20" fmla="*/ 63 w 63"/>
                <a:gd name="T21" fmla="*/ 76 h 76"/>
                <a:gd name="T22" fmla="*/ 63 w 63"/>
                <a:gd name="T23" fmla="*/ 76 h 76"/>
                <a:gd name="T24" fmla="*/ 63 w 63"/>
                <a:gd name="T25" fmla="*/ 76 h 76"/>
                <a:gd name="T26" fmla="*/ 63 w 63"/>
                <a:gd name="T27" fmla="*/ 76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76"/>
                <a:gd name="T44" fmla="*/ 63 w 63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76">
                  <a:moveTo>
                    <a:pt x="63" y="76"/>
                  </a:moveTo>
                  <a:lnTo>
                    <a:pt x="56" y="48"/>
                  </a:lnTo>
                  <a:lnTo>
                    <a:pt x="42" y="21"/>
                  </a:lnTo>
                  <a:lnTo>
                    <a:pt x="28" y="7"/>
                  </a:lnTo>
                  <a:lnTo>
                    <a:pt x="0" y="0"/>
                  </a:lnTo>
                  <a:lnTo>
                    <a:pt x="28" y="7"/>
                  </a:lnTo>
                  <a:lnTo>
                    <a:pt x="42" y="21"/>
                  </a:lnTo>
                  <a:lnTo>
                    <a:pt x="56" y="48"/>
                  </a:lnTo>
                  <a:lnTo>
                    <a:pt x="63" y="76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56" name="Freeform 64"/>
            <p:cNvSpPr>
              <a:spLocks noEditPoints="1"/>
            </p:cNvSpPr>
            <p:nvPr/>
          </p:nvSpPr>
          <p:spPr bwMode="auto">
            <a:xfrm>
              <a:off x="635" y="1705"/>
              <a:ext cx="62" cy="76"/>
            </a:xfrm>
            <a:custGeom>
              <a:avLst/>
              <a:gdLst>
                <a:gd name="T0" fmla="*/ 62 w 62"/>
                <a:gd name="T1" fmla="*/ 0 h 76"/>
                <a:gd name="T2" fmla="*/ 42 w 62"/>
                <a:gd name="T3" fmla="*/ 7 h 76"/>
                <a:gd name="T4" fmla="*/ 21 w 62"/>
                <a:gd name="T5" fmla="*/ 21 h 76"/>
                <a:gd name="T6" fmla="*/ 7 w 62"/>
                <a:gd name="T7" fmla="*/ 48 h 76"/>
                <a:gd name="T8" fmla="*/ 0 w 62"/>
                <a:gd name="T9" fmla="*/ 76 h 76"/>
                <a:gd name="T10" fmla="*/ 0 w 62"/>
                <a:gd name="T11" fmla="*/ 76 h 76"/>
                <a:gd name="T12" fmla="*/ 7 w 62"/>
                <a:gd name="T13" fmla="*/ 48 h 76"/>
                <a:gd name="T14" fmla="*/ 21 w 62"/>
                <a:gd name="T15" fmla="*/ 21 h 76"/>
                <a:gd name="T16" fmla="*/ 42 w 62"/>
                <a:gd name="T17" fmla="*/ 7 h 76"/>
                <a:gd name="T18" fmla="*/ 62 w 62"/>
                <a:gd name="T19" fmla="*/ 0 h 76"/>
                <a:gd name="T20" fmla="*/ 62 w 62"/>
                <a:gd name="T21" fmla="*/ 0 h 76"/>
                <a:gd name="T22" fmla="*/ 62 w 62"/>
                <a:gd name="T23" fmla="*/ 0 h 76"/>
                <a:gd name="T24" fmla="*/ 62 w 62"/>
                <a:gd name="T25" fmla="*/ 0 h 76"/>
                <a:gd name="T26" fmla="*/ 62 w 62"/>
                <a:gd name="T27" fmla="*/ 0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"/>
                <a:gd name="T43" fmla="*/ 0 h 76"/>
                <a:gd name="T44" fmla="*/ 62 w 62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" h="76">
                  <a:moveTo>
                    <a:pt x="62" y="0"/>
                  </a:moveTo>
                  <a:lnTo>
                    <a:pt x="42" y="7"/>
                  </a:lnTo>
                  <a:lnTo>
                    <a:pt x="21" y="21"/>
                  </a:lnTo>
                  <a:lnTo>
                    <a:pt x="7" y="48"/>
                  </a:lnTo>
                  <a:lnTo>
                    <a:pt x="0" y="76"/>
                  </a:lnTo>
                  <a:lnTo>
                    <a:pt x="7" y="48"/>
                  </a:lnTo>
                  <a:lnTo>
                    <a:pt x="21" y="21"/>
                  </a:lnTo>
                  <a:lnTo>
                    <a:pt x="42" y="7"/>
                  </a:lnTo>
                  <a:lnTo>
                    <a:pt x="62" y="0"/>
                  </a:lnTo>
                  <a:close/>
                  <a:moveTo>
                    <a:pt x="62" y="0"/>
                  </a:move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57" name="Freeform 65"/>
            <p:cNvSpPr>
              <a:spLocks noEditPoints="1"/>
            </p:cNvSpPr>
            <p:nvPr/>
          </p:nvSpPr>
          <p:spPr bwMode="auto">
            <a:xfrm>
              <a:off x="635" y="1781"/>
              <a:ext cx="62" cy="83"/>
            </a:xfrm>
            <a:custGeom>
              <a:avLst/>
              <a:gdLst>
                <a:gd name="T0" fmla="*/ 0 w 62"/>
                <a:gd name="T1" fmla="*/ 0 h 83"/>
                <a:gd name="T2" fmla="*/ 7 w 62"/>
                <a:gd name="T3" fmla="*/ 35 h 83"/>
                <a:gd name="T4" fmla="*/ 21 w 62"/>
                <a:gd name="T5" fmla="*/ 62 h 83"/>
                <a:gd name="T6" fmla="*/ 42 w 62"/>
                <a:gd name="T7" fmla="*/ 76 h 83"/>
                <a:gd name="T8" fmla="*/ 62 w 62"/>
                <a:gd name="T9" fmla="*/ 83 h 83"/>
                <a:gd name="T10" fmla="*/ 62 w 62"/>
                <a:gd name="T11" fmla="*/ 83 h 83"/>
                <a:gd name="T12" fmla="*/ 42 w 62"/>
                <a:gd name="T13" fmla="*/ 76 h 83"/>
                <a:gd name="T14" fmla="*/ 21 w 62"/>
                <a:gd name="T15" fmla="*/ 62 h 83"/>
                <a:gd name="T16" fmla="*/ 7 w 62"/>
                <a:gd name="T17" fmla="*/ 35 h 83"/>
                <a:gd name="T18" fmla="*/ 0 w 62"/>
                <a:gd name="T19" fmla="*/ 0 h 83"/>
                <a:gd name="T20" fmla="*/ 0 w 62"/>
                <a:gd name="T21" fmla="*/ 0 h 83"/>
                <a:gd name="T22" fmla="*/ 0 w 62"/>
                <a:gd name="T23" fmla="*/ 0 h 83"/>
                <a:gd name="T24" fmla="*/ 0 w 62"/>
                <a:gd name="T25" fmla="*/ 0 h 83"/>
                <a:gd name="T26" fmla="*/ 0 w 62"/>
                <a:gd name="T27" fmla="*/ 0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2"/>
                <a:gd name="T43" fmla="*/ 0 h 83"/>
                <a:gd name="T44" fmla="*/ 62 w 62"/>
                <a:gd name="T45" fmla="*/ 83 h 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2" h="83">
                  <a:moveTo>
                    <a:pt x="0" y="0"/>
                  </a:moveTo>
                  <a:lnTo>
                    <a:pt x="7" y="35"/>
                  </a:lnTo>
                  <a:lnTo>
                    <a:pt x="21" y="62"/>
                  </a:lnTo>
                  <a:lnTo>
                    <a:pt x="42" y="76"/>
                  </a:lnTo>
                  <a:lnTo>
                    <a:pt x="62" y="83"/>
                  </a:lnTo>
                  <a:lnTo>
                    <a:pt x="42" y="76"/>
                  </a:lnTo>
                  <a:lnTo>
                    <a:pt x="21" y="62"/>
                  </a:lnTo>
                  <a:lnTo>
                    <a:pt x="7" y="35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58" name="Freeform 66"/>
            <p:cNvSpPr>
              <a:spLocks/>
            </p:cNvSpPr>
            <p:nvPr/>
          </p:nvSpPr>
          <p:spPr bwMode="auto">
            <a:xfrm>
              <a:off x="697" y="186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59" name="Freeform 67"/>
            <p:cNvSpPr>
              <a:spLocks/>
            </p:cNvSpPr>
            <p:nvPr/>
          </p:nvSpPr>
          <p:spPr bwMode="auto">
            <a:xfrm>
              <a:off x="3202" y="2486"/>
              <a:ext cx="145" cy="221"/>
            </a:xfrm>
            <a:custGeom>
              <a:avLst/>
              <a:gdLst>
                <a:gd name="T0" fmla="*/ 104 w 145"/>
                <a:gd name="T1" fmla="*/ 0 h 221"/>
                <a:gd name="T2" fmla="*/ 34 w 145"/>
                <a:gd name="T3" fmla="*/ 0 h 221"/>
                <a:gd name="T4" fmla="*/ 34 w 145"/>
                <a:gd name="T5" fmla="*/ 7 h 221"/>
                <a:gd name="T6" fmla="*/ 48 w 145"/>
                <a:gd name="T7" fmla="*/ 14 h 221"/>
                <a:gd name="T8" fmla="*/ 55 w 145"/>
                <a:gd name="T9" fmla="*/ 21 h 221"/>
                <a:gd name="T10" fmla="*/ 55 w 145"/>
                <a:gd name="T11" fmla="*/ 34 h 221"/>
                <a:gd name="T12" fmla="*/ 48 w 145"/>
                <a:gd name="T13" fmla="*/ 41 h 221"/>
                <a:gd name="T14" fmla="*/ 20 w 145"/>
                <a:gd name="T15" fmla="*/ 193 h 221"/>
                <a:gd name="T16" fmla="*/ 14 w 145"/>
                <a:gd name="T17" fmla="*/ 207 h 221"/>
                <a:gd name="T18" fmla="*/ 14 w 145"/>
                <a:gd name="T19" fmla="*/ 214 h 221"/>
                <a:gd name="T20" fmla="*/ 0 w 145"/>
                <a:gd name="T21" fmla="*/ 214 h 221"/>
                <a:gd name="T22" fmla="*/ 0 w 145"/>
                <a:gd name="T23" fmla="*/ 221 h 221"/>
                <a:gd name="T24" fmla="*/ 131 w 145"/>
                <a:gd name="T25" fmla="*/ 221 h 221"/>
                <a:gd name="T26" fmla="*/ 145 w 145"/>
                <a:gd name="T27" fmla="*/ 166 h 221"/>
                <a:gd name="T28" fmla="*/ 138 w 145"/>
                <a:gd name="T29" fmla="*/ 159 h 221"/>
                <a:gd name="T30" fmla="*/ 124 w 145"/>
                <a:gd name="T31" fmla="*/ 186 h 221"/>
                <a:gd name="T32" fmla="*/ 110 w 145"/>
                <a:gd name="T33" fmla="*/ 207 h 221"/>
                <a:gd name="T34" fmla="*/ 90 w 145"/>
                <a:gd name="T35" fmla="*/ 214 h 221"/>
                <a:gd name="T36" fmla="*/ 69 w 145"/>
                <a:gd name="T37" fmla="*/ 214 h 221"/>
                <a:gd name="T38" fmla="*/ 48 w 145"/>
                <a:gd name="T39" fmla="*/ 214 h 221"/>
                <a:gd name="T40" fmla="*/ 41 w 145"/>
                <a:gd name="T41" fmla="*/ 207 h 221"/>
                <a:gd name="T42" fmla="*/ 41 w 145"/>
                <a:gd name="T43" fmla="*/ 193 h 221"/>
                <a:gd name="T44" fmla="*/ 48 w 145"/>
                <a:gd name="T45" fmla="*/ 179 h 221"/>
                <a:gd name="T46" fmla="*/ 76 w 145"/>
                <a:gd name="T47" fmla="*/ 34 h 221"/>
                <a:gd name="T48" fmla="*/ 90 w 145"/>
                <a:gd name="T49" fmla="*/ 14 h 221"/>
                <a:gd name="T50" fmla="*/ 104 w 145"/>
                <a:gd name="T51" fmla="*/ 7 h 221"/>
                <a:gd name="T52" fmla="*/ 104 w 145"/>
                <a:gd name="T53" fmla="*/ 0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5"/>
                <a:gd name="T82" fmla="*/ 0 h 221"/>
                <a:gd name="T83" fmla="*/ 145 w 145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5" h="221">
                  <a:moveTo>
                    <a:pt x="104" y="0"/>
                  </a:moveTo>
                  <a:lnTo>
                    <a:pt x="34" y="0"/>
                  </a:lnTo>
                  <a:lnTo>
                    <a:pt x="34" y="7"/>
                  </a:lnTo>
                  <a:lnTo>
                    <a:pt x="48" y="14"/>
                  </a:lnTo>
                  <a:lnTo>
                    <a:pt x="55" y="21"/>
                  </a:lnTo>
                  <a:lnTo>
                    <a:pt x="55" y="34"/>
                  </a:lnTo>
                  <a:lnTo>
                    <a:pt x="48" y="41"/>
                  </a:lnTo>
                  <a:lnTo>
                    <a:pt x="20" y="193"/>
                  </a:lnTo>
                  <a:lnTo>
                    <a:pt x="14" y="207"/>
                  </a:lnTo>
                  <a:lnTo>
                    <a:pt x="14" y="214"/>
                  </a:lnTo>
                  <a:lnTo>
                    <a:pt x="0" y="214"/>
                  </a:lnTo>
                  <a:lnTo>
                    <a:pt x="0" y="221"/>
                  </a:lnTo>
                  <a:lnTo>
                    <a:pt x="131" y="221"/>
                  </a:lnTo>
                  <a:lnTo>
                    <a:pt x="145" y="166"/>
                  </a:lnTo>
                  <a:lnTo>
                    <a:pt x="138" y="159"/>
                  </a:lnTo>
                  <a:lnTo>
                    <a:pt x="124" y="186"/>
                  </a:lnTo>
                  <a:lnTo>
                    <a:pt x="110" y="207"/>
                  </a:lnTo>
                  <a:lnTo>
                    <a:pt x="90" y="214"/>
                  </a:lnTo>
                  <a:lnTo>
                    <a:pt x="69" y="214"/>
                  </a:lnTo>
                  <a:lnTo>
                    <a:pt x="48" y="214"/>
                  </a:lnTo>
                  <a:lnTo>
                    <a:pt x="41" y="207"/>
                  </a:lnTo>
                  <a:lnTo>
                    <a:pt x="41" y="193"/>
                  </a:lnTo>
                  <a:lnTo>
                    <a:pt x="48" y="179"/>
                  </a:lnTo>
                  <a:lnTo>
                    <a:pt x="76" y="34"/>
                  </a:lnTo>
                  <a:lnTo>
                    <a:pt x="90" y="14"/>
                  </a:lnTo>
                  <a:lnTo>
                    <a:pt x="104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60" name="Freeform 68"/>
            <p:cNvSpPr>
              <a:spLocks noEditPoints="1"/>
            </p:cNvSpPr>
            <p:nvPr/>
          </p:nvSpPr>
          <p:spPr bwMode="auto">
            <a:xfrm>
              <a:off x="3347" y="2631"/>
              <a:ext cx="118" cy="159"/>
            </a:xfrm>
            <a:custGeom>
              <a:avLst/>
              <a:gdLst>
                <a:gd name="T0" fmla="*/ 0 w 118"/>
                <a:gd name="T1" fmla="*/ 159 h 159"/>
                <a:gd name="T2" fmla="*/ 55 w 118"/>
                <a:gd name="T3" fmla="*/ 159 h 159"/>
                <a:gd name="T4" fmla="*/ 90 w 118"/>
                <a:gd name="T5" fmla="*/ 145 h 159"/>
                <a:gd name="T6" fmla="*/ 97 w 118"/>
                <a:gd name="T7" fmla="*/ 131 h 159"/>
                <a:gd name="T8" fmla="*/ 104 w 118"/>
                <a:gd name="T9" fmla="*/ 110 h 159"/>
                <a:gd name="T10" fmla="*/ 97 w 118"/>
                <a:gd name="T11" fmla="*/ 83 h 159"/>
                <a:gd name="T12" fmla="*/ 83 w 118"/>
                <a:gd name="T13" fmla="*/ 76 h 159"/>
                <a:gd name="T14" fmla="*/ 83 w 118"/>
                <a:gd name="T15" fmla="*/ 76 h 159"/>
                <a:gd name="T16" fmla="*/ 104 w 118"/>
                <a:gd name="T17" fmla="*/ 62 h 159"/>
                <a:gd name="T18" fmla="*/ 118 w 118"/>
                <a:gd name="T19" fmla="*/ 48 h 159"/>
                <a:gd name="T20" fmla="*/ 118 w 118"/>
                <a:gd name="T21" fmla="*/ 34 h 159"/>
                <a:gd name="T22" fmla="*/ 118 w 118"/>
                <a:gd name="T23" fmla="*/ 21 h 159"/>
                <a:gd name="T24" fmla="*/ 104 w 118"/>
                <a:gd name="T25" fmla="*/ 7 h 159"/>
                <a:gd name="T26" fmla="*/ 76 w 118"/>
                <a:gd name="T27" fmla="*/ 0 h 159"/>
                <a:gd name="T28" fmla="*/ 28 w 118"/>
                <a:gd name="T29" fmla="*/ 0 h 159"/>
                <a:gd name="T30" fmla="*/ 28 w 118"/>
                <a:gd name="T31" fmla="*/ 0 h 159"/>
                <a:gd name="T32" fmla="*/ 35 w 118"/>
                <a:gd name="T33" fmla="*/ 0 h 159"/>
                <a:gd name="T34" fmla="*/ 42 w 118"/>
                <a:gd name="T35" fmla="*/ 14 h 159"/>
                <a:gd name="T36" fmla="*/ 42 w 118"/>
                <a:gd name="T37" fmla="*/ 21 h 159"/>
                <a:gd name="T38" fmla="*/ 42 w 118"/>
                <a:gd name="T39" fmla="*/ 28 h 159"/>
                <a:gd name="T40" fmla="*/ 14 w 118"/>
                <a:gd name="T41" fmla="*/ 138 h 159"/>
                <a:gd name="T42" fmla="*/ 7 w 118"/>
                <a:gd name="T43" fmla="*/ 152 h 159"/>
                <a:gd name="T44" fmla="*/ 0 w 118"/>
                <a:gd name="T45" fmla="*/ 159 h 159"/>
                <a:gd name="T46" fmla="*/ 0 w 118"/>
                <a:gd name="T47" fmla="*/ 159 h 159"/>
                <a:gd name="T48" fmla="*/ 35 w 118"/>
                <a:gd name="T49" fmla="*/ 145 h 159"/>
                <a:gd name="T50" fmla="*/ 35 w 118"/>
                <a:gd name="T51" fmla="*/ 131 h 159"/>
                <a:gd name="T52" fmla="*/ 42 w 118"/>
                <a:gd name="T53" fmla="*/ 117 h 159"/>
                <a:gd name="T54" fmla="*/ 42 w 118"/>
                <a:gd name="T55" fmla="*/ 97 h 159"/>
                <a:gd name="T56" fmla="*/ 48 w 118"/>
                <a:gd name="T57" fmla="*/ 76 h 159"/>
                <a:gd name="T58" fmla="*/ 62 w 118"/>
                <a:gd name="T59" fmla="*/ 76 h 159"/>
                <a:gd name="T60" fmla="*/ 76 w 118"/>
                <a:gd name="T61" fmla="*/ 83 h 159"/>
                <a:gd name="T62" fmla="*/ 83 w 118"/>
                <a:gd name="T63" fmla="*/ 97 h 159"/>
                <a:gd name="T64" fmla="*/ 83 w 118"/>
                <a:gd name="T65" fmla="*/ 110 h 159"/>
                <a:gd name="T66" fmla="*/ 76 w 118"/>
                <a:gd name="T67" fmla="*/ 138 h 159"/>
                <a:gd name="T68" fmla="*/ 69 w 118"/>
                <a:gd name="T69" fmla="*/ 152 h 159"/>
                <a:gd name="T70" fmla="*/ 48 w 118"/>
                <a:gd name="T71" fmla="*/ 152 h 159"/>
                <a:gd name="T72" fmla="*/ 42 w 118"/>
                <a:gd name="T73" fmla="*/ 152 h 159"/>
                <a:gd name="T74" fmla="*/ 35 w 118"/>
                <a:gd name="T75" fmla="*/ 145 h 159"/>
                <a:gd name="T76" fmla="*/ 35 w 118"/>
                <a:gd name="T77" fmla="*/ 145 h 159"/>
                <a:gd name="T78" fmla="*/ 62 w 118"/>
                <a:gd name="T79" fmla="*/ 14 h 159"/>
                <a:gd name="T80" fmla="*/ 62 w 118"/>
                <a:gd name="T81" fmla="*/ 7 h 159"/>
                <a:gd name="T82" fmla="*/ 76 w 118"/>
                <a:gd name="T83" fmla="*/ 7 h 159"/>
                <a:gd name="T84" fmla="*/ 90 w 118"/>
                <a:gd name="T85" fmla="*/ 14 h 159"/>
                <a:gd name="T86" fmla="*/ 97 w 118"/>
                <a:gd name="T87" fmla="*/ 28 h 159"/>
                <a:gd name="T88" fmla="*/ 90 w 118"/>
                <a:gd name="T89" fmla="*/ 55 h 159"/>
                <a:gd name="T90" fmla="*/ 83 w 118"/>
                <a:gd name="T91" fmla="*/ 62 h 159"/>
                <a:gd name="T92" fmla="*/ 62 w 118"/>
                <a:gd name="T93" fmla="*/ 69 h 159"/>
                <a:gd name="T94" fmla="*/ 48 w 118"/>
                <a:gd name="T95" fmla="*/ 69 h 159"/>
                <a:gd name="T96" fmla="*/ 62 w 118"/>
                <a:gd name="T97" fmla="*/ 14 h 1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8"/>
                <a:gd name="T148" fmla="*/ 0 h 159"/>
                <a:gd name="T149" fmla="*/ 118 w 118"/>
                <a:gd name="T150" fmla="*/ 159 h 1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8" h="159">
                  <a:moveTo>
                    <a:pt x="0" y="159"/>
                  </a:moveTo>
                  <a:lnTo>
                    <a:pt x="55" y="159"/>
                  </a:lnTo>
                  <a:lnTo>
                    <a:pt x="90" y="145"/>
                  </a:lnTo>
                  <a:lnTo>
                    <a:pt x="97" y="131"/>
                  </a:lnTo>
                  <a:lnTo>
                    <a:pt x="104" y="110"/>
                  </a:lnTo>
                  <a:lnTo>
                    <a:pt x="97" y="83"/>
                  </a:lnTo>
                  <a:lnTo>
                    <a:pt x="83" y="76"/>
                  </a:lnTo>
                  <a:lnTo>
                    <a:pt x="104" y="62"/>
                  </a:lnTo>
                  <a:lnTo>
                    <a:pt x="118" y="48"/>
                  </a:lnTo>
                  <a:lnTo>
                    <a:pt x="118" y="34"/>
                  </a:lnTo>
                  <a:lnTo>
                    <a:pt x="118" y="21"/>
                  </a:lnTo>
                  <a:lnTo>
                    <a:pt x="104" y="7"/>
                  </a:lnTo>
                  <a:lnTo>
                    <a:pt x="76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4"/>
                  </a:lnTo>
                  <a:lnTo>
                    <a:pt x="42" y="21"/>
                  </a:lnTo>
                  <a:lnTo>
                    <a:pt x="42" y="28"/>
                  </a:lnTo>
                  <a:lnTo>
                    <a:pt x="14" y="138"/>
                  </a:lnTo>
                  <a:lnTo>
                    <a:pt x="7" y="152"/>
                  </a:lnTo>
                  <a:lnTo>
                    <a:pt x="0" y="159"/>
                  </a:lnTo>
                  <a:close/>
                  <a:moveTo>
                    <a:pt x="35" y="145"/>
                  </a:moveTo>
                  <a:lnTo>
                    <a:pt x="35" y="131"/>
                  </a:lnTo>
                  <a:lnTo>
                    <a:pt x="42" y="117"/>
                  </a:lnTo>
                  <a:lnTo>
                    <a:pt x="42" y="97"/>
                  </a:lnTo>
                  <a:lnTo>
                    <a:pt x="48" y="76"/>
                  </a:lnTo>
                  <a:lnTo>
                    <a:pt x="62" y="76"/>
                  </a:lnTo>
                  <a:lnTo>
                    <a:pt x="76" y="83"/>
                  </a:lnTo>
                  <a:lnTo>
                    <a:pt x="83" y="97"/>
                  </a:lnTo>
                  <a:lnTo>
                    <a:pt x="83" y="110"/>
                  </a:lnTo>
                  <a:lnTo>
                    <a:pt x="76" y="138"/>
                  </a:lnTo>
                  <a:lnTo>
                    <a:pt x="69" y="152"/>
                  </a:lnTo>
                  <a:lnTo>
                    <a:pt x="48" y="152"/>
                  </a:lnTo>
                  <a:lnTo>
                    <a:pt x="42" y="152"/>
                  </a:lnTo>
                  <a:lnTo>
                    <a:pt x="35" y="145"/>
                  </a:lnTo>
                  <a:close/>
                  <a:moveTo>
                    <a:pt x="62" y="14"/>
                  </a:moveTo>
                  <a:lnTo>
                    <a:pt x="62" y="7"/>
                  </a:lnTo>
                  <a:lnTo>
                    <a:pt x="76" y="7"/>
                  </a:lnTo>
                  <a:lnTo>
                    <a:pt x="90" y="14"/>
                  </a:lnTo>
                  <a:lnTo>
                    <a:pt x="97" y="28"/>
                  </a:lnTo>
                  <a:lnTo>
                    <a:pt x="90" y="55"/>
                  </a:lnTo>
                  <a:lnTo>
                    <a:pt x="83" y="62"/>
                  </a:lnTo>
                  <a:lnTo>
                    <a:pt x="62" y="69"/>
                  </a:lnTo>
                  <a:lnTo>
                    <a:pt x="48" y="69"/>
                  </a:lnTo>
                  <a:lnTo>
                    <a:pt x="6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61" name="Freeform 69"/>
            <p:cNvSpPr>
              <a:spLocks/>
            </p:cNvSpPr>
            <p:nvPr/>
          </p:nvSpPr>
          <p:spPr bwMode="auto">
            <a:xfrm>
              <a:off x="2088" y="1788"/>
              <a:ext cx="1" cy="1686"/>
            </a:xfrm>
            <a:custGeom>
              <a:avLst/>
              <a:gdLst>
                <a:gd name="T0" fmla="*/ 0 w 1"/>
                <a:gd name="T1" fmla="*/ 1686 h 1686"/>
                <a:gd name="T2" fmla="*/ 0 w 1"/>
                <a:gd name="T3" fmla="*/ 0 h 1686"/>
                <a:gd name="T4" fmla="*/ 0 w 1"/>
                <a:gd name="T5" fmla="*/ 1686 h 1686"/>
                <a:gd name="T6" fmla="*/ 0 w 1"/>
                <a:gd name="T7" fmla="*/ 1686 h 16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686"/>
                <a:gd name="T14" fmla="*/ 1 w 1"/>
                <a:gd name="T15" fmla="*/ 1686 h 16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686">
                  <a:moveTo>
                    <a:pt x="0" y="1686"/>
                  </a:moveTo>
                  <a:lnTo>
                    <a:pt x="0" y="0"/>
                  </a:lnTo>
                  <a:lnTo>
                    <a:pt x="0" y="16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62" name="Freeform 70"/>
            <p:cNvSpPr>
              <a:spLocks/>
            </p:cNvSpPr>
            <p:nvPr/>
          </p:nvSpPr>
          <p:spPr bwMode="auto">
            <a:xfrm>
              <a:off x="2039" y="2278"/>
              <a:ext cx="104" cy="691"/>
            </a:xfrm>
            <a:custGeom>
              <a:avLst/>
              <a:gdLst>
                <a:gd name="T0" fmla="*/ 0 w 104"/>
                <a:gd name="T1" fmla="*/ 691 h 691"/>
                <a:gd name="T2" fmla="*/ 104 w 104"/>
                <a:gd name="T3" fmla="*/ 691 h 691"/>
                <a:gd name="T4" fmla="*/ 104 w 104"/>
                <a:gd name="T5" fmla="*/ 0 h 691"/>
                <a:gd name="T6" fmla="*/ 0 w 104"/>
                <a:gd name="T7" fmla="*/ 0 h 691"/>
                <a:gd name="T8" fmla="*/ 0 w 104"/>
                <a:gd name="T9" fmla="*/ 691 h 691"/>
                <a:gd name="T10" fmla="*/ 0 w 104"/>
                <a:gd name="T11" fmla="*/ 691 h 6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691"/>
                <a:gd name="T20" fmla="*/ 104 w 104"/>
                <a:gd name="T21" fmla="*/ 691 h 6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691">
                  <a:moveTo>
                    <a:pt x="0" y="691"/>
                  </a:moveTo>
                  <a:lnTo>
                    <a:pt x="104" y="691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63" name="Freeform 71"/>
            <p:cNvSpPr>
              <a:spLocks/>
            </p:cNvSpPr>
            <p:nvPr/>
          </p:nvSpPr>
          <p:spPr bwMode="auto">
            <a:xfrm>
              <a:off x="2095" y="2278"/>
              <a:ext cx="104" cy="111"/>
            </a:xfrm>
            <a:custGeom>
              <a:avLst/>
              <a:gdLst>
                <a:gd name="T0" fmla="*/ 0 w 104"/>
                <a:gd name="T1" fmla="*/ 0 h 111"/>
                <a:gd name="T2" fmla="*/ 41 w 104"/>
                <a:gd name="T3" fmla="*/ 7 h 111"/>
                <a:gd name="T4" fmla="*/ 76 w 104"/>
                <a:gd name="T5" fmla="*/ 35 h 111"/>
                <a:gd name="T6" fmla="*/ 97 w 104"/>
                <a:gd name="T7" fmla="*/ 70 h 111"/>
                <a:gd name="T8" fmla="*/ 104 w 104"/>
                <a:gd name="T9" fmla="*/ 111 h 111"/>
                <a:gd name="T10" fmla="*/ 104 w 104"/>
                <a:gd name="T11" fmla="*/ 111 h 111"/>
                <a:gd name="T12" fmla="*/ 97 w 104"/>
                <a:gd name="T13" fmla="*/ 70 h 111"/>
                <a:gd name="T14" fmla="*/ 76 w 104"/>
                <a:gd name="T15" fmla="*/ 35 h 111"/>
                <a:gd name="T16" fmla="*/ 41 w 104"/>
                <a:gd name="T17" fmla="*/ 7 h 111"/>
                <a:gd name="T18" fmla="*/ 0 w 104"/>
                <a:gd name="T19" fmla="*/ 0 h 111"/>
                <a:gd name="T20" fmla="*/ 0 w 104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111"/>
                <a:gd name="T35" fmla="*/ 104 w 104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111">
                  <a:moveTo>
                    <a:pt x="0" y="0"/>
                  </a:moveTo>
                  <a:lnTo>
                    <a:pt x="41" y="7"/>
                  </a:lnTo>
                  <a:lnTo>
                    <a:pt x="76" y="35"/>
                  </a:lnTo>
                  <a:lnTo>
                    <a:pt x="97" y="70"/>
                  </a:lnTo>
                  <a:lnTo>
                    <a:pt x="104" y="111"/>
                  </a:lnTo>
                  <a:lnTo>
                    <a:pt x="97" y="70"/>
                  </a:lnTo>
                  <a:lnTo>
                    <a:pt x="76" y="35"/>
                  </a:lnTo>
                  <a:lnTo>
                    <a:pt x="4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64" name="Freeform 72"/>
            <p:cNvSpPr>
              <a:spLocks noEditPoints="1"/>
            </p:cNvSpPr>
            <p:nvPr/>
          </p:nvSpPr>
          <p:spPr bwMode="auto">
            <a:xfrm>
              <a:off x="2095" y="2389"/>
              <a:ext cx="104" cy="104"/>
            </a:xfrm>
            <a:custGeom>
              <a:avLst/>
              <a:gdLst>
                <a:gd name="T0" fmla="*/ 104 w 104"/>
                <a:gd name="T1" fmla="*/ 0 h 104"/>
                <a:gd name="T2" fmla="*/ 97 w 104"/>
                <a:gd name="T3" fmla="*/ 42 h 104"/>
                <a:gd name="T4" fmla="*/ 76 w 104"/>
                <a:gd name="T5" fmla="*/ 76 h 104"/>
                <a:gd name="T6" fmla="*/ 41 w 104"/>
                <a:gd name="T7" fmla="*/ 97 h 104"/>
                <a:gd name="T8" fmla="*/ 0 w 104"/>
                <a:gd name="T9" fmla="*/ 104 h 104"/>
                <a:gd name="T10" fmla="*/ 0 w 104"/>
                <a:gd name="T11" fmla="*/ 104 h 104"/>
                <a:gd name="T12" fmla="*/ 41 w 104"/>
                <a:gd name="T13" fmla="*/ 97 h 104"/>
                <a:gd name="T14" fmla="*/ 76 w 104"/>
                <a:gd name="T15" fmla="*/ 76 h 104"/>
                <a:gd name="T16" fmla="*/ 97 w 104"/>
                <a:gd name="T17" fmla="*/ 42 h 104"/>
                <a:gd name="T18" fmla="*/ 104 w 104"/>
                <a:gd name="T19" fmla="*/ 0 h 104"/>
                <a:gd name="T20" fmla="*/ 104 w 104"/>
                <a:gd name="T21" fmla="*/ 0 h 104"/>
                <a:gd name="T22" fmla="*/ 104 w 104"/>
                <a:gd name="T23" fmla="*/ 0 h 104"/>
                <a:gd name="T24" fmla="*/ 104 w 104"/>
                <a:gd name="T25" fmla="*/ 0 h 104"/>
                <a:gd name="T26" fmla="*/ 104 w 104"/>
                <a:gd name="T27" fmla="*/ 0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04"/>
                <a:gd name="T44" fmla="*/ 104 w 104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04">
                  <a:moveTo>
                    <a:pt x="104" y="0"/>
                  </a:moveTo>
                  <a:lnTo>
                    <a:pt x="97" y="42"/>
                  </a:lnTo>
                  <a:lnTo>
                    <a:pt x="76" y="76"/>
                  </a:lnTo>
                  <a:lnTo>
                    <a:pt x="41" y="97"/>
                  </a:lnTo>
                  <a:lnTo>
                    <a:pt x="0" y="104"/>
                  </a:lnTo>
                  <a:lnTo>
                    <a:pt x="41" y="97"/>
                  </a:lnTo>
                  <a:lnTo>
                    <a:pt x="76" y="76"/>
                  </a:lnTo>
                  <a:lnTo>
                    <a:pt x="97" y="42"/>
                  </a:lnTo>
                  <a:lnTo>
                    <a:pt x="104" y="0"/>
                  </a:lnTo>
                  <a:close/>
                  <a:moveTo>
                    <a:pt x="104" y="0"/>
                  </a:moveTo>
                  <a:lnTo>
                    <a:pt x="10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65" name="Freeform 73"/>
            <p:cNvSpPr>
              <a:spLocks noEditPoints="1"/>
            </p:cNvSpPr>
            <p:nvPr/>
          </p:nvSpPr>
          <p:spPr bwMode="auto">
            <a:xfrm>
              <a:off x="2019" y="2465"/>
              <a:ext cx="76" cy="28"/>
            </a:xfrm>
            <a:custGeom>
              <a:avLst/>
              <a:gdLst>
                <a:gd name="T0" fmla="*/ 76 w 76"/>
                <a:gd name="T1" fmla="*/ 28 h 28"/>
                <a:gd name="T2" fmla="*/ 34 w 76"/>
                <a:gd name="T3" fmla="*/ 21 h 28"/>
                <a:gd name="T4" fmla="*/ 0 w 76"/>
                <a:gd name="T5" fmla="*/ 0 h 28"/>
                <a:gd name="T6" fmla="*/ 0 w 76"/>
                <a:gd name="T7" fmla="*/ 0 h 28"/>
                <a:gd name="T8" fmla="*/ 34 w 76"/>
                <a:gd name="T9" fmla="*/ 21 h 28"/>
                <a:gd name="T10" fmla="*/ 76 w 76"/>
                <a:gd name="T11" fmla="*/ 28 h 28"/>
                <a:gd name="T12" fmla="*/ 76 w 76"/>
                <a:gd name="T13" fmla="*/ 28 h 28"/>
                <a:gd name="T14" fmla="*/ 76 w 76"/>
                <a:gd name="T15" fmla="*/ 28 h 28"/>
                <a:gd name="T16" fmla="*/ 76 w 76"/>
                <a:gd name="T17" fmla="*/ 28 h 28"/>
                <a:gd name="T18" fmla="*/ 76 w 76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28"/>
                <a:gd name="T32" fmla="*/ 76 w 7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28">
                  <a:moveTo>
                    <a:pt x="76" y="28"/>
                  </a:moveTo>
                  <a:lnTo>
                    <a:pt x="34" y="21"/>
                  </a:lnTo>
                  <a:lnTo>
                    <a:pt x="0" y="0"/>
                  </a:lnTo>
                  <a:lnTo>
                    <a:pt x="34" y="21"/>
                  </a:lnTo>
                  <a:lnTo>
                    <a:pt x="76" y="28"/>
                  </a:lnTo>
                  <a:close/>
                  <a:moveTo>
                    <a:pt x="76" y="28"/>
                  </a:moveTo>
                  <a:lnTo>
                    <a:pt x="76" y="2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66" name="Freeform 74"/>
            <p:cNvSpPr>
              <a:spLocks noEditPoints="1"/>
            </p:cNvSpPr>
            <p:nvPr/>
          </p:nvSpPr>
          <p:spPr bwMode="auto">
            <a:xfrm>
              <a:off x="2019" y="2437"/>
              <a:ext cx="76" cy="28"/>
            </a:xfrm>
            <a:custGeom>
              <a:avLst/>
              <a:gdLst>
                <a:gd name="T0" fmla="*/ 0 w 76"/>
                <a:gd name="T1" fmla="*/ 28 h 28"/>
                <a:gd name="T2" fmla="*/ 34 w 76"/>
                <a:gd name="T3" fmla="*/ 7 h 28"/>
                <a:gd name="T4" fmla="*/ 76 w 76"/>
                <a:gd name="T5" fmla="*/ 0 h 28"/>
                <a:gd name="T6" fmla="*/ 76 w 76"/>
                <a:gd name="T7" fmla="*/ 0 h 28"/>
                <a:gd name="T8" fmla="*/ 34 w 76"/>
                <a:gd name="T9" fmla="*/ 7 h 28"/>
                <a:gd name="T10" fmla="*/ 0 w 76"/>
                <a:gd name="T11" fmla="*/ 28 h 28"/>
                <a:gd name="T12" fmla="*/ 0 w 76"/>
                <a:gd name="T13" fmla="*/ 28 h 28"/>
                <a:gd name="T14" fmla="*/ 0 w 76"/>
                <a:gd name="T15" fmla="*/ 28 h 28"/>
                <a:gd name="T16" fmla="*/ 0 w 76"/>
                <a:gd name="T17" fmla="*/ 28 h 28"/>
                <a:gd name="T18" fmla="*/ 0 w 76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28"/>
                <a:gd name="T32" fmla="*/ 76 w 7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28">
                  <a:moveTo>
                    <a:pt x="0" y="28"/>
                  </a:moveTo>
                  <a:lnTo>
                    <a:pt x="34" y="7"/>
                  </a:lnTo>
                  <a:lnTo>
                    <a:pt x="76" y="0"/>
                  </a:lnTo>
                  <a:lnTo>
                    <a:pt x="34" y="7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67" name="Freeform 75"/>
            <p:cNvSpPr>
              <a:spLocks noEditPoints="1"/>
            </p:cNvSpPr>
            <p:nvPr/>
          </p:nvSpPr>
          <p:spPr bwMode="auto">
            <a:xfrm>
              <a:off x="2095" y="2437"/>
              <a:ext cx="104" cy="104"/>
            </a:xfrm>
            <a:custGeom>
              <a:avLst/>
              <a:gdLst>
                <a:gd name="T0" fmla="*/ 0 w 104"/>
                <a:gd name="T1" fmla="*/ 0 h 104"/>
                <a:gd name="T2" fmla="*/ 41 w 104"/>
                <a:gd name="T3" fmla="*/ 7 h 104"/>
                <a:gd name="T4" fmla="*/ 76 w 104"/>
                <a:gd name="T5" fmla="*/ 35 h 104"/>
                <a:gd name="T6" fmla="*/ 97 w 104"/>
                <a:gd name="T7" fmla="*/ 63 h 104"/>
                <a:gd name="T8" fmla="*/ 104 w 104"/>
                <a:gd name="T9" fmla="*/ 104 h 104"/>
                <a:gd name="T10" fmla="*/ 104 w 104"/>
                <a:gd name="T11" fmla="*/ 104 h 104"/>
                <a:gd name="T12" fmla="*/ 97 w 104"/>
                <a:gd name="T13" fmla="*/ 63 h 104"/>
                <a:gd name="T14" fmla="*/ 76 w 104"/>
                <a:gd name="T15" fmla="*/ 35 h 104"/>
                <a:gd name="T16" fmla="*/ 41 w 104"/>
                <a:gd name="T17" fmla="*/ 7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04"/>
                <a:gd name="T44" fmla="*/ 104 w 104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04">
                  <a:moveTo>
                    <a:pt x="0" y="0"/>
                  </a:moveTo>
                  <a:lnTo>
                    <a:pt x="41" y="7"/>
                  </a:lnTo>
                  <a:lnTo>
                    <a:pt x="76" y="35"/>
                  </a:lnTo>
                  <a:lnTo>
                    <a:pt x="97" y="63"/>
                  </a:lnTo>
                  <a:lnTo>
                    <a:pt x="104" y="104"/>
                  </a:lnTo>
                  <a:lnTo>
                    <a:pt x="97" y="63"/>
                  </a:lnTo>
                  <a:lnTo>
                    <a:pt x="76" y="35"/>
                  </a:lnTo>
                  <a:lnTo>
                    <a:pt x="41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68" name="Freeform 76"/>
            <p:cNvSpPr>
              <a:spLocks noEditPoints="1"/>
            </p:cNvSpPr>
            <p:nvPr/>
          </p:nvSpPr>
          <p:spPr bwMode="auto">
            <a:xfrm>
              <a:off x="2095" y="2541"/>
              <a:ext cx="104" cy="111"/>
            </a:xfrm>
            <a:custGeom>
              <a:avLst/>
              <a:gdLst>
                <a:gd name="T0" fmla="*/ 104 w 104"/>
                <a:gd name="T1" fmla="*/ 0 h 111"/>
                <a:gd name="T2" fmla="*/ 97 w 104"/>
                <a:gd name="T3" fmla="*/ 42 h 111"/>
                <a:gd name="T4" fmla="*/ 76 w 104"/>
                <a:gd name="T5" fmla="*/ 76 h 111"/>
                <a:gd name="T6" fmla="*/ 41 w 104"/>
                <a:gd name="T7" fmla="*/ 104 h 111"/>
                <a:gd name="T8" fmla="*/ 0 w 104"/>
                <a:gd name="T9" fmla="*/ 111 h 111"/>
                <a:gd name="T10" fmla="*/ 0 w 104"/>
                <a:gd name="T11" fmla="*/ 111 h 111"/>
                <a:gd name="T12" fmla="*/ 41 w 104"/>
                <a:gd name="T13" fmla="*/ 104 h 111"/>
                <a:gd name="T14" fmla="*/ 76 w 104"/>
                <a:gd name="T15" fmla="*/ 76 h 111"/>
                <a:gd name="T16" fmla="*/ 97 w 104"/>
                <a:gd name="T17" fmla="*/ 42 h 111"/>
                <a:gd name="T18" fmla="*/ 104 w 104"/>
                <a:gd name="T19" fmla="*/ 0 h 111"/>
                <a:gd name="T20" fmla="*/ 104 w 104"/>
                <a:gd name="T21" fmla="*/ 0 h 111"/>
                <a:gd name="T22" fmla="*/ 104 w 104"/>
                <a:gd name="T23" fmla="*/ 0 h 111"/>
                <a:gd name="T24" fmla="*/ 104 w 104"/>
                <a:gd name="T25" fmla="*/ 0 h 111"/>
                <a:gd name="T26" fmla="*/ 104 w 104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11"/>
                <a:gd name="T44" fmla="*/ 104 w 104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11">
                  <a:moveTo>
                    <a:pt x="104" y="0"/>
                  </a:moveTo>
                  <a:lnTo>
                    <a:pt x="97" y="42"/>
                  </a:lnTo>
                  <a:lnTo>
                    <a:pt x="76" y="76"/>
                  </a:lnTo>
                  <a:lnTo>
                    <a:pt x="41" y="104"/>
                  </a:lnTo>
                  <a:lnTo>
                    <a:pt x="0" y="111"/>
                  </a:lnTo>
                  <a:lnTo>
                    <a:pt x="41" y="104"/>
                  </a:lnTo>
                  <a:lnTo>
                    <a:pt x="76" y="76"/>
                  </a:lnTo>
                  <a:lnTo>
                    <a:pt x="97" y="42"/>
                  </a:lnTo>
                  <a:lnTo>
                    <a:pt x="104" y="0"/>
                  </a:lnTo>
                  <a:close/>
                  <a:moveTo>
                    <a:pt x="104" y="0"/>
                  </a:moveTo>
                  <a:lnTo>
                    <a:pt x="10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69" name="Freeform 77"/>
            <p:cNvSpPr>
              <a:spLocks noEditPoints="1"/>
            </p:cNvSpPr>
            <p:nvPr/>
          </p:nvSpPr>
          <p:spPr bwMode="auto">
            <a:xfrm>
              <a:off x="2019" y="2624"/>
              <a:ext cx="76" cy="28"/>
            </a:xfrm>
            <a:custGeom>
              <a:avLst/>
              <a:gdLst>
                <a:gd name="T0" fmla="*/ 76 w 76"/>
                <a:gd name="T1" fmla="*/ 28 h 28"/>
                <a:gd name="T2" fmla="*/ 34 w 76"/>
                <a:gd name="T3" fmla="*/ 21 h 28"/>
                <a:gd name="T4" fmla="*/ 0 w 76"/>
                <a:gd name="T5" fmla="*/ 0 h 28"/>
                <a:gd name="T6" fmla="*/ 0 w 76"/>
                <a:gd name="T7" fmla="*/ 0 h 28"/>
                <a:gd name="T8" fmla="*/ 34 w 76"/>
                <a:gd name="T9" fmla="*/ 21 h 28"/>
                <a:gd name="T10" fmla="*/ 76 w 76"/>
                <a:gd name="T11" fmla="*/ 28 h 28"/>
                <a:gd name="T12" fmla="*/ 76 w 76"/>
                <a:gd name="T13" fmla="*/ 28 h 28"/>
                <a:gd name="T14" fmla="*/ 76 w 76"/>
                <a:gd name="T15" fmla="*/ 28 h 28"/>
                <a:gd name="T16" fmla="*/ 76 w 76"/>
                <a:gd name="T17" fmla="*/ 28 h 28"/>
                <a:gd name="T18" fmla="*/ 76 w 76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28"/>
                <a:gd name="T32" fmla="*/ 76 w 7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28">
                  <a:moveTo>
                    <a:pt x="76" y="28"/>
                  </a:moveTo>
                  <a:lnTo>
                    <a:pt x="34" y="21"/>
                  </a:lnTo>
                  <a:lnTo>
                    <a:pt x="0" y="0"/>
                  </a:lnTo>
                  <a:lnTo>
                    <a:pt x="34" y="21"/>
                  </a:lnTo>
                  <a:lnTo>
                    <a:pt x="76" y="28"/>
                  </a:lnTo>
                  <a:close/>
                  <a:moveTo>
                    <a:pt x="76" y="28"/>
                  </a:moveTo>
                  <a:lnTo>
                    <a:pt x="76" y="2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70" name="Freeform 78"/>
            <p:cNvSpPr>
              <a:spLocks noEditPoints="1"/>
            </p:cNvSpPr>
            <p:nvPr/>
          </p:nvSpPr>
          <p:spPr bwMode="auto">
            <a:xfrm>
              <a:off x="2019" y="2596"/>
              <a:ext cx="76" cy="28"/>
            </a:xfrm>
            <a:custGeom>
              <a:avLst/>
              <a:gdLst>
                <a:gd name="T0" fmla="*/ 0 w 76"/>
                <a:gd name="T1" fmla="*/ 28 h 28"/>
                <a:gd name="T2" fmla="*/ 34 w 76"/>
                <a:gd name="T3" fmla="*/ 7 h 28"/>
                <a:gd name="T4" fmla="*/ 76 w 76"/>
                <a:gd name="T5" fmla="*/ 0 h 28"/>
                <a:gd name="T6" fmla="*/ 76 w 76"/>
                <a:gd name="T7" fmla="*/ 0 h 28"/>
                <a:gd name="T8" fmla="*/ 34 w 76"/>
                <a:gd name="T9" fmla="*/ 7 h 28"/>
                <a:gd name="T10" fmla="*/ 0 w 76"/>
                <a:gd name="T11" fmla="*/ 28 h 28"/>
                <a:gd name="T12" fmla="*/ 0 w 76"/>
                <a:gd name="T13" fmla="*/ 28 h 28"/>
                <a:gd name="T14" fmla="*/ 0 w 76"/>
                <a:gd name="T15" fmla="*/ 28 h 28"/>
                <a:gd name="T16" fmla="*/ 0 w 76"/>
                <a:gd name="T17" fmla="*/ 28 h 28"/>
                <a:gd name="T18" fmla="*/ 0 w 76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28"/>
                <a:gd name="T32" fmla="*/ 76 w 7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28">
                  <a:moveTo>
                    <a:pt x="0" y="28"/>
                  </a:moveTo>
                  <a:lnTo>
                    <a:pt x="34" y="7"/>
                  </a:lnTo>
                  <a:lnTo>
                    <a:pt x="76" y="0"/>
                  </a:lnTo>
                  <a:lnTo>
                    <a:pt x="34" y="7"/>
                  </a:lnTo>
                  <a:lnTo>
                    <a:pt x="0" y="28"/>
                  </a:lnTo>
                  <a:close/>
                  <a:moveTo>
                    <a:pt x="0" y="28"/>
                  </a:moveTo>
                  <a:lnTo>
                    <a:pt x="0" y="2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71" name="Freeform 79"/>
            <p:cNvSpPr>
              <a:spLocks noEditPoints="1"/>
            </p:cNvSpPr>
            <p:nvPr/>
          </p:nvSpPr>
          <p:spPr bwMode="auto">
            <a:xfrm>
              <a:off x="2095" y="2596"/>
              <a:ext cx="104" cy="104"/>
            </a:xfrm>
            <a:custGeom>
              <a:avLst/>
              <a:gdLst>
                <a:gd name="T0" fmla="*/ 0 w 104"/>
                <a:gd name="T1" fmla="*/ 0 h 104"/>
                <a:gd name="T2" fmla="*/ 41 w 104"/>
                <a:gd name="T3" fmla="*/ 7 h 104"/>
                <a:gd name="T4" fmla="*/ 76 w 104"/>
                <a:gd name="T5" fmla="*/ 35 h 104"/>
                <a:gd name="T6" fmla="*/ 97 w 104"/>
                <a:gd name="T7" fmla="*/ 63 h 104"/>
                <a:gd name="T8" fmla="*/ 104 w 104"/>
                <a:gd name="T9" fmla="*/ 104 h 104"/>
                <a:gd name="T10" fmla="*/ 104 w 104"/>
                <a:gd name="T11" fmla="*/ 104 h 104"/>
                <a:gd name="T12" fmla="*/ 97 w 104"/>
                <a:gd name="T13" fmla="*/ 63 h 104"/>
                <a:gd name="T14" fmla="*/ 76 w 104"/>
                <a:gd name="T15" fmla="*/ 35 h 104"/>
                <a:gd name="T16" fmla="*/ 41 w 104"/>
                <a:gd name="T17" fmla="*/ 7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04"/>
                <a:gd name="T44" fmla="*/ 104 w 104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04">
                  <a:moveTo>
                    <a:pt x="0" y="0"/>
                  </a:moveTo>
                  <a:lnTo>
                    <a:pt x="41" y="7"/>
                  </a:lnTo>
                  <a:lnTo>
                    <a:pt x="76" y="35"/>
                  </a:lnTo>
                  <a:lnTo>
                    <a:pt x="97" y="63"/>
                  </a:lnTo>
                  <a:lnTo>
                    <a:pt x="104" y="104"/>
                  </a:lnTo>
                  <a:lnTo>
                    <a:pt x="97" y="63"/>
                  </a:lnTo>
                  <a:lnTo>
                    <a:pt x="76" y="35"/>
                  </a:lnTo>
                  <a:lnTo>
                    <a:pt x="41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72" name="Freeform 80"/>
            <p:cNvSpPr>
              <a:spLocks noEditPoints="1"/>
            </p:cNvSpPr>
            <p:nvPr/>
          </p:nvSpPr>
          <p:spPr bwMode="auto">
            <a:xfrm>
              <a:off x="2095" y="2700"/>
              <a:ext cx="104" cy="111"/>
            </a:xfrm>
            <a:custGeom>
              <a:avLst/>
              <a:gdLst>
                <a:gd name="T0" fmla="*/ 104 w 104"/>
                <a:gd name="T1" fmla="*/ 0 h 111"/>
                <a:gd name="T2" fmla="*/ 97 w 104"/>
                <a:gd name="T3" fmla="*/ 41 h 111"/>
                <a:gd name="T4" fmla="*/ 76 w 104"/>
                <a:gd name="T5" fmla="*/ 76 h 111"/>
                <a:gd name="T6" fmla="*/ 41 w 104"/>
                <a:gd name="T7" fmla="*/ 104 h 111"/>
                <a:gd name="T8" fmla="*/ 0 w 104"/>
                <a:gd name="T9" fmla="*/ 111 h 111"/>
                <a:gd name="T10" fmla="*/ 0 w 104"/>
                <a:gd name="T11" fmla="*/ 111 h 111"/>
                <a:gd name="T12" fmla="*/ 41 w 104"/>
                <a:gd name="T13" fmla="*/ 104 h 111"/>
                <a:gd name="T14" fmla="*/ 76 w 104"/>
                <a:gd name="T15" fmla="*/ 76 h 111"/>
                <a:gd name="T16" fmla="*/ 97 w 104"/>
                <a:gd name="T17" fmla="*/ 41 h 111"/>
                <a:gd name="T18" fmla="*/ 104 w 104"/>
                <a:gd name="T19" fmla="*/ 0 h 111"/>
                <a:gd name="T20" fmla="*/ 104 w 104"/>
                <a:gd name="T21" fmla="*/ 0 h 111"/>
                <a:gd name="T22" fmla="*/ 104 w 104"/>
                <a:gd name="T23" fmla="*/ 0 h 111"/>
                <a:gd name="T24" fmla="*/ 104 w 104"/>
                <a:gd name="T25" fmla="*/ 0 h 111"/>
                <a:gd name="T26" fmla="*/ 104 w 104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11"/>
                <a:gd name="T44" fmla="*/ 104 w 104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11">
                  <a:moveTo>
                    <a:pt x="104" y="0"/>
                  </a:moveTo>
                  <a:lnTo>
                    <a:pt x="97" y="41"/>
                  </a:lnTo>
                  <a:lnTo>
                    <a:pt x="76" y="76"/>
                  </a:lnTo>
                  <a:lnTo>
                    <a:pt x="41" y="104"/>
                  </a:lnTo>
                  <a:lnTo>
                    <a:pt x="0" y="111"/>
                  </a:lnTo>
                  <a:lnTo>
                    <a:pt x="41" y="104"/>
                  </a:lnTo>
                  <a:lnTo>
                    <a:pt x="76" y="76"/>
                  </a:lnTo>
                  <a:lnTo>
                    <a:pt x="97" y="41"/>
                  </a:lnTo>
                  <a:lnTo>
                    <a:pt x="104" y="0"/>
                  </a:lnTo>
                  <a:close/>
                  <a:moveTo>
                    <a:pt x="104" y="0"/>
                  </a:moveTo>
                  <a:lnTo>
                    <a:pt x="10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73" name="Freeform 81"/>
            <p:cNvSpPr>
              <a:spLocks noEditPoints="1"/>
            </p:cNvSpPr>
            <p:nvPr/>
          </p:nvSpPr>
          <p:spPr bwMode="auto">
            <a:xfrm>
              <a:off x="2019" y="2783"/>
              <a:ext cx="76" cy="28"/>
            </a:xfrm>
            <a:custGeom>
              <a:avLst/>
              <a:gdLst>
                <a:gd name="T0" fmla="*/ 76 w 76"/>
                <a:gd name="T1" fmla="*/ 28 h 28"/>
                <a:gd name="T2" fmla="*/ 34 w 76"/>
                <a:gd name="T3" fmla="*/ 21 h 28"/>
                <a:gd name="T4" fmla="*/ 0 w 76"/>
                <a:gd name="T5" fmla="*/ 0 h 28"/>
                <a:gd name="T6" fmla="*/ 0 w 76"/>
                <a:gd name="T7" fmla="*/ 0 h 28"/>
                <a:gd name="T8" fmla="*/ 34 w 76"/>
                <a:gd name="T9" fmla="*/ 21 h 28"/>
                <a:gd name="T10" fmla="*/ 76 w 76"/>
                <a:gd name="T11" fmla="*/ 28 h 28"/>
                <a:gd name="T12" fmla="*/ 76 w 76"/>
                <a:gd name="T13" fmla="*/ 28 h 28"/>
                <a:gd name="T14" fmla="*/ 76 w 76"/>
                <a:gd name="T15" fmla="*/ 28 h 28"/>
                <a:gd name="T16" fmla="*/ 76 w 76"/>
                <a:gd name="T17" fmla="*/ 28 h 28"/>
                <a:gd name="T18" fmla="*/ 76 w 76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28"/>
                <a:gd name="T32" fmla="*/ 76 w 76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28">
                  <a:moveTo>
                    <a:pt x="76" y="28"/>
                  </a:moveTo>
                  <a:lnTo>
                    <a:pt x="34" y="21"/>
                  </a:lnTo>
                  <a:lnTo>
                    <a:pt x="0" y="0"/>
                  </a:lnTo>
                  <a:lnTo>
                    <a:pt x="34" y="21"/>
                  </a:lnTo>
                  <a:lnTo>
                    <a:pt x="76" y="28"/>
                  </a:lnTo>
                  <a:close/>
                  <a:moveTo>
                    <a:pt x="76" y="28"/>
                  </a:moveTo>
                  <a:lnTo>
                    <a:pt x="76" y="2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74" name="Freeform 82"/>
            <p:cNvSpPr>
              <a:spLocks noEditPoints="1"/>
            </p:cNvSpPr>
            <p:nvPr/>
          </p:nvSpPr>
          <p:spPr bwMode="auto">
            <a:xfrm>
              <a:off x="2019" y="2748"/>
              <a:ext cx="76" cy="35"/>
            </a:xfrm>
            <a:custGeom>
              <a:avLst/>
              <a:gdLst>
                <a:gd name="T0" fmla="*/ 0 w 76"/>
                <a:gd name="T1" fmla="*/ 35 h 35"/>
                <a:gd name="T2" fmla="*/ 34 w 76"/>
                <a:gd name="T3" fmla="*/ 7 h 35"/>
                <a:gd name="T4" fmla="*/ 76 w 76"/>
                <a:gd name="T5" fmla="*/ 0 h 35"/>
                <a:gd name="T6" fmla="*/ 76 w 76"/>
                <a:gd name="T7" fmla="*/ 0 h 35"/>
                <a:gd name="T8" fmla="*/ 34 w 76"/>
                <a:gd name="T9" fmla="*/ 7 h 35"/>
                <a:gd name="T10" fmla="*/ 0 w 76"/>
                <a:gd name="T11" fmla="*/ 35 h 35"/>
                <a:gd name="T12" fmla="*/ 0 w 76"/>
                <a:gd name="T13" fmla="*/ 35 h 35"/>
                <a:gd name="T14" fmla="*/ 0 w 76"/>
                <a:gd name="T15" fmla="*/ 35 h 35"/>
                <a:gd name="T16" fmla="*/ 0 w 76"/>
                <a:gd name="T17" fmla="*/ 35 h 35"/>
                <a:gd name="T18" fmla="*/ 0 w 76"/>
                <a:gd name="T19" fmla="*/ 35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35"/>
                <a:gd name="T32" fmla="*/ 76 w 76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35">
                  <a:moveTo>
                    <a:pt x="0" y="35"/>
                  </a:moveTo>
                  <a:lnTo>
                    <a:pt x="34" y="7"/>
                  </a:lnTo>
                  <a:lnTo>
                    <a:pt x="76" y="0"/>
                  </a:lnTo>
                  <a:lnTo>
                    <a:pt x="34" y="7"/>
                  </a:lnTo>
                  <a:lnTo>
                    <a:pt x="0" y="35"/>
                  </a:lnTo>
                  <a:close/>
                  <a:moveTo>
                    <a:pt x="0" y="35"/>
                  </a:moveTo>
                  <a:lnTo>
                    <a:pt x="0" y="35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75" name="Freeform 83"/>
            <p:cNvSpPr>
              <a:spLocks noEditPoints="1"/>
            </p:cNvSpPr>
            <p:nvPr/>
          </p:nvSpPr>
          <p:spPr bwMode="auto">
            <a:xfrm>
              <a:off x="2095" y="2748"/>
              <a:ext cx="104" cy="111"/>
            </a:xfrm>
            <a:custGeom>
              <a:avLst/>
              <a:gdLst>
                <a:gd name="T0" fmla="*/ 0 w 104"/>
                <a:gd name="T1" fmla="*/ 0 h 111"/>
                <a:gd name="T2" fmla="*/ 41 w 104"/>
                <a:gd name="T3" fmla="*/ 7 h 111"/>
                <a:gd name="T4" fmla="*/ 76 w 104"/>
                <a:gd name="T5" fmla="*/ 35 h 111"/>
                <a:gd name="T6" fmla="*/ 97 w 104"/>
                <a:gd name="T7" fmla="*/ 69 h 111"/>
                <a:gd name="T8" fmla="*/ 104 w 104"/>
                <a:gd name="T9" fmla="*/ 111 h 111"/>
                <a:gd name="T10" fmla="*/ 104 w 104"/>
                <a:gd name="T11" fmla="*/ 111 h 111"/>
                <a:gd name="T12" fmla="*/ 97 w 104"/>
                <a:gd name="T13" fmla="*/ 69 h 111"/>
                <a:gd name="T14" fmla="*/ 76 w 104"/>
                <a:gd name="T15" fmla="*/ 35 h 111"/>
                <a:gd name="T16" fmla="*/ 41 w 104"/>
                <a:gd name="T17" fmla="*/ 7 h 111"/>
                <a:gd name="T18" fmla="*/ 0 w 104"/>
                <a:gd name="T19" fmla="*/ 0 h 111"/>
                <a:gd name="T20" fmla="*/ 0 w 104"/>
                <a:gd name="T21" fmla="*/ 0 h 111"/>
                <a:gd name="T22" fmla="*/ 0 w 104"/>
                <a:gd name="T23" fmla="*/ 0 h 111"/>
                <a:gd name="T24" fmla="*/ 0 w 104"/>
                <a:gd name="T25" fmla="*/ 0 h 111"/>
                <a:gd name="T26" fmla="*/ 0 w 104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11"/>
                <a:gd name="T44" fmla="*/ 104 w 104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11">
                  <a:moveTo>
                    <a:pt x="0" y="0"/>
                  </a:moveTo>
                  <a:lnTo>
                    <a:pt x="41" y="7"/>
                  </a:lnTo>
                  <a:lnTo>
                    <a:pt x="76" y="35"/>
                  </a:lnTo>
                  <a:lnTo>
                    <a:pt x="97" y="69"/>
                  </a:lnTo>
                  <a:lnTo>
                    <a:pt x="104" y="111"/>
                  </a:lnTo>
                  <a:lnTo>
                    <a:pt x="97" y="69"/>
                  </a:lnTo>
                  <a:lnTo>
                    <a:pt x="76" y="35"/>
                  </a:lnTo>
                  <a:lnTo>
                    <a:pt x="41" y="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76" name="Freeform 84"/>
            <p:cNvSpPr>
              <a:spLocks noEditPoints="1"/>
            </p:cNvSpPr>
            <p:nvPr/>
          </p:nvSpPr>
          <p:spPr bwMode="auto">
            <a:xfrm>
              <a:off x="2095" y="2859"/>
              <a:ext cx="104" cy="110"/>
            </a:xfrm>
            <a:custGeom>
              <a:avLst/>
              <a:gdLst>
                <a:gd name="T0" fmla="*/ 104 w 104"/>
                <a:gd name="T1" fmla="*/ 0 h 110"/>
                <a:gd name="T2" fmla="*/ 97 w 104"/>
                <a:gd name="T3" fmla="*/ 41 h 110"/>
                <a:gd name="T4" fmla="*/ 76 w 104"/>
                <a:gd name="T5" fmla="*/ 76 h 110"/>
                <a:gd name="T6" fmla="*/ 41 w 104"/>
                <a:gd name="T7" fmla="*/ 104 h 110"/>
                <a:gd name="T8" fmla="*/ 0 w 104"/>
                <a:gd name="T9" fmla="*/ 110 h 110"/>
                <a:gd name="T10" fmla="*/ 0 w 104"/>
                <a:gd name="T11" fmla="*/ 110 h 110"/>
                <a:gd name="T12" fmla="*/ 41 w 104"/>
                <a:gd name="T13" fmla="*/ 104 h 110"/>
                <a:gd name="T14" fmla="*/ 76 w 104"/>
                <a:gd name="T15" fmla="*/ 76 h 110"/>
                <a:gd name="T16" fmla="*/ 97 w 104"/>
                <a:gd name="T17" fmla="*/ 41 h 110"/>
                <a:gd name="T18" fmla="*/ 104 w 104"/>
                <a:gd name="T19" fmla="*/ 0 h 110"/>
                <a:gd name="T20" fmla="*/ 104 w 104"/>
                <a:gd name="T21" fmla="*/ 0 h 110"/>
                <a:gd name="T22" fmla="*/ 104 w 104"/>
                <a:gd name="T23" fmla="*/ 0 h 110"/>
                <a:gd name="T24" fmla="*/ 104 w 104"/>
                <a:gd name="T25" fmla="*/ 0 h 110"/>
                <a:gd name="T26" fmla="*/ 104 w 104"/>
                <a:gd name="T27" fmla="*/ 0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110"/>
                <a:gd name="T44" fmla="*/ 104 w 104"/>
                <a:gd name="T45" fmla="*/ 110 h 1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110">
                  <a:moveTo>
                    <a:pt x="104" y="0"/>
                  </a:moveTo>
                  <a:lnTo>
                    <a:pt x="97" y="41"/>
                  </a:lnTo>
                  <a:lnTo>
                    <a:pt x="76" y="76"/>
                  </a:lnTo>
                  <a:lnTo>
                    <a:pt x="41" y="104"/>
                  </a:lnTo>
                  <a:lnTo>
                    <a:pt x="0" y="110"/>
                  </a:lnTo>
                  <a:lnTo>
                    <a:pt x="41" y="104"/>
                  </a:lnTo>
                  <a:lnTo>
                    <a:pt x="76" y="76"/>
                  </a:lnTo>
                  <a:lnTo>
                    <a:pt x="97" y="41"/>
                  </a:lnTo>
                  <a:lnTo>
                    <a:pt x="104" y="0"/>
                  </a:lnTo>
                  <a:close/>
                  <a:moveTo>
                    <a:pt x="104" y="0"/>
                  </a:moveTo>
                  <a:lnTo>
                    <a:pt x="10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77" name="Freeform 85"/>
            <p:cNvSpPr>
              <a:spLocks noEditPoints="1"/>
            </p:cNvSpPr>
            <p:nvPr/>
          </p:nvSpPr>
          <p:spPr bwMode="auto">
            <a:xfrm>
              <a:off x="2095" y="2278"/>
              <a:ext cx="1" cy="691"/>
            </a:xfrm>
            <a:custGeom>
              <a:avLst/>
              <a:gdLst>
                <a:gd name="T0" fmla="*/ 0 w 1"/>
                <a:gd name="T1" fmla="*/ 0 h 691"/>
                <a:gd name="T2" fmla="*/ 0 w 1"/>
                <a:gd name="T3" fmla="*/ 0 h 691"/>
                <a:gd name="T4" fmla="*/ 0 w 1"/>
                <a:gd name="T5" fmla="*/ 0 h 691"/>
                <a:gd name="T6" fmla="*/ 0 w 1"/>
                <a:gd name="T7" fmla="*/ 691 h 691"/>
                <a:gd name="T8" fmla="*/ 0 w 1"/>
                <a:gd name="T9" fmla="*/ 691 h 691"/>
                <a:gd name="T10" fmla="*/ 0 w 1"/>
                <a:gd name="T11" fmla="*/ 691 h 6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91"/>
                <a:gd name="T20" fmla="*/ 1 w 1"/>
                <a:gd name="T21" fmla="*/ 691 h 6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9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691"/>
                  </a:moveTo>
                  <a:lnTo>
                    <a:pt x="0" y="69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78" name="Freeform 86"/>
            <p:cNvSpPr>
              <a:spLocks/>
            </p:cNvSpPr>
            <p:nvPr/>
          </p:nvSpPr>
          <p:spPr bwMode="auto">
            <a:xfrm>
              <a:off x="1617" y="2486"/>
              <a:ext cx="153" cy="221"/>
            </a:xfrm>
            <a:custGeom>
              <a:avLst/>
              <a:gdLst>
                <a:gd name="T0" fmla="*/ 111 w 153"/>
                <a:gd name="T1" fmla="*/ 0 h 221"/>
                <a:gd name="T2" fmla="*/ 42 w 153"/>
                <a:gd name="T3" fmla="*/ 0 h 221"/>
                <a:gd name="T4" fmla="*/ 42 w 153"/>
                <a:gd name="T5" fmla="*/ 7 h 221"/>
                <a:gd name="T6" fmla="*/ 49 w 153"/>
                <a:gd name="T7" fmla="*/ 14 h 221"/>
                <a:gd name="T8" fmla="*/ 56 w 153"/>
                <a:gd name="T9" fmla="*/ 21 h 221"/>
                <a:gd name="T10" fmla="*/ 56 w 153"/>
                <a:gd name="T11" fmla="*/ 41 h 221"/>
                <a:gd name="T12" fmla="*/ 21 w 153"/>
                <a:gd name="T13" fmla="*/ 193 h 221"/>
                <a:gd name="T14" fmla="*/ 21 w 153"/>
                <a:gd name="T15" fmla="*/ 207 h 221"/>
                <a:gd name="T16" fmla="*/ 14 w 153"/>
                <a:gd name="T17" fmla="*/ 214 h 221"/>
                <a:gd name="T18" fmla="*/ 0 w 153"/>
                <a:gd name="T19" fmla="*/ 214 h 221"/>
                <a:gd name="T20" fmla="*/ 0 w 153"/>
                <a:gd name="T21" fmla="*/ 221 h 221"/>
                <a:gd name="T22" fmla="*/ 139 w 153"/>
                <a:gd name="T23" fmla="*/ 221 h 221"/>
                <a:gd name="T24" fmla="*/ 153 w 153"/>
                <a:gd name="T25" fmla="*/ 166 h 221"/>
                <a:gd name="T26" fmla="*/ 146 w 153"/>
                <a:gd name="T27" fmla="*/ 159 h 221"/>
                <a:gd name="T28" fmla="*/ 132 w 153"/>
                <a:gd name="T29" fmla="*/ 186 h 221"/>
                <a:gd name="T30" fmla="*/ 118 w 153"/>
                <a:gd name="T31" fmla="*/ 207 h 221"/>
                <a:gd name="T32" fmla="*/ 97 w 153"/>
                <a:gd name="T33" fmla="*/ 214 h 221"/>
                <a:gd name="T34" fmla="*/ 77 w 153"/>
                <a:gd name="T35" fmla="*/ 214 h 221"/>
                <a:gd name="T36" fmla="*/ 56 w 153"/>
                <a:gd name="T37" fmla="*/ 214 h 221"/>
                <a:gd name="T38" fmla="*/ 49 w 153"/>
                <a:gd name="T39" fmla="*/ 207 h 221"/>
                <a:gd name="T40" fmla="*/ 49 w 153"/>
                <a:gd name="T41" fmla="*/ 193 h 221"/>
                <a:gd name="T42" fmla="*/ 49 w 153"/>
                <a:gd name="T43" fmla="*/ 179 h 221"/>
                <a:gd name="T44" fmla="*/ 83 w 153"/>
                <a:gd name="T45" fmla="*/ 34 h 221"/>
                <a:gd name="T46" fmla="*/ 97 w 153"/>
                <a:gd name="T47" fmla="*/ 14 h 221"/>
                <a:gd name="T48" fmla="*/ 111 w 153"/>
                <a:gd name="T49" fmla="*/ 7 h 221"/>
                <a:gd name="T50" fmla="*/ 111 w 153"/>
                <a:gd name="T51" fmla="*/ 0 h 2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221"/>
                <a:gd name="T80" fmla="*/ 153 w 153"/>
                <a:gd name="T81" fmla="*/ 221 h 2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221">
                  <a:moveTo>
                    <a:pt x="111" y="0"/>
                  </a:moveTo>
                  <a:lnTo>
                    <a:pt x="42" y="0"/>
                  </a:lnTo>
                  <a:lnTo>
                    <a:pt x="42" y="7"/>
                  </a:lnTo>
                  <a:lnTo>
                    <a:pt x="49" y="14"/>
                  </a:lnTo>
                  <a:lnTo>
                    <a:pt x="56" y="21"/>
                  </a:lnTo>
                  <a:lnTo>
                    <a:pt x="56" y="41"/>
                  </a:lnTo>
                  <a:lnTo>
                    <a:pt x="21" y="193"/>
                  </a:lnTo>
                  <a:lnTo>
                    <a:pt x="21" y="207"/>
                  </a:lnTo>
                  <a:lnTo>
                    <a:pt x="14" y="214"/>
                  </a:lnTo>
                  <a:lnTo>
                    <a:pt x="0" y="214"/>
                  </a:lnTo>
                  <a:lnTo>
                    <a:pt x="0" y="221"/>
                  </a:lnTo>
                  <a:lnTo>
                    <a:pt x="139" y="221"/>
                  </a:lnTo>
                  <a:lnTo>
                    <a:pt x="153" y="166"/>
                  </a:lnTo>
                  <a:lnTo>
                    <a:pt x="146" y="159"/>
                  </a:lnTo>
                  <a:lnTo>
                    <a:pt x="132" y="186"/>
                  </a:lnTo>
                  <a:lnTo>
                    <a:pt x="118" y="207"/>
                  </a:lnTo>
                  <a:lnTo>
                    <a:pt x="97" y="214"/>
                  </a:lnTo>
                  <a:lnTo>
                    <a:pt x="77" y="214"/>
                  </a:lnTo>
                  <a:lnTo>
                    <a:pt x="56" y="214"/>
                  </a:lnTo>
                  <a:lnTo>
                    <a:pt x="49" y="207"/>
                  </a:lnTo>
                  <a:lnTo>
                    <a:pt x="49" y="193"/>
                  </a:lnTo>
                  <a:lnTo>
                    <a:pt x="49" y="179"/>
                  </a:lnTo>
                  <a:lnTo>
                    <a:pt x="83" y="34"/>
                  </a:lnTo>
                  <a:lnTo>
                    <a:pt x="97" y="14"/>
                  </a:lnTo>
                  <a:lnTo>
                    <a:pt x="111" y="7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79" name="Freeform 87"/>
            <p:cNvSpPr>
              <a:spLocks noEditPoints="1"/>
            </p:cNvSpPr>
            <p:nvPr/>
          </p:nvSpPr>
          <p:spPr bwMode="auto">
            <a:xfrm>
              <a:off x="1756" y="2624"/>
              <a:ext cx="124" cy="166"/>
            </a:xfrm>
            <a:custGeom>
              <a:avLst/>
              <a:gdLst>
                <a:gd name="T0" fmla="*/ 83 w 124"/>
                <a:gd name="T1" fmla="*/ 0 h 166"/>
                <a:gd name="T2" fmla="*/ 28 w 124"/>
                <a:gd name="T3" fmla="*/ 124 h 166"/>
                <a:gd name="T4" fmla="*/ 21 w 124"/>
                <a:gd name="T5" fmla="*/ 145 h 166"/>
                <a:gd name="T6" fmla="*/ 14 w 124"/>
                <a:gd name="T7" fmla="*/ 159 h 166"/>
                <a:gd name="T8" fmla="*/ 0 w 124"/>
                <a:gd name="T9" fmla="*/ 166 h 166"/>
                <a:gd name="T10" fmla="*/ 0 w 124"/>
                <a:gd name="T11" fmla="*/ 166 h 166"/>
                <a:gd name="T12" fmla="*/ 41 w 124"/>
                <a:gd name="T13" fmla="*/ 166 h 166"/>
                <a:gd name="T14" fmla="*/ 41 w 124"/>
                <a:gd name="T15" fmla="*/ 166 h 166"/>
                <a:gd name="T16" fmla="*/ 28 w 124"/>
                <a:gd name="T17" fmla="*/ 166 h 166"/>
                <a:gd name="T18" fmla="*/ 28 w 124"/>
                <a:gd name="T19" fmla="*/ 159 h 166"/>
                <a:gd name="T20" fmla="*/ 28 w 124"/>
                <a:gd name="T21" fmla="*/ 138 h 166"/>
                <a:gd name="T22" fmla="*/ 41 w 124"/>
                <a:gd name="T23" fmla="*/ 111 h 166"/>
                <a:gd name="T24" fmla="*/ 83 w 124"/>
                <a:gd name="T25" fmla="*/ 111 h 166"/>
                <a:gd name="T26" fmla="*/ 90 w 124"/>
                <a:gd name="T27" fmla="*/ 145 h 166"/>
                <a:gd name="T28" fmla="*/ 90 w 124"/>
                <a:gd name="T29" fmla="*/ 152 h 166"/>
                <a:gd name="T30" fmla="*/ 90 w 124"/>
                <a:gd name="T31" fmla="*/ 152 h 166"/>
                <a:gd name="T32" fmla="*/ 83 w 124"/>
                <a:gd name="T33" fmla="*/ 159 h 166"/>
                <a:gd name="T34" fmla="*/ 76 w 124"/>
                <a:gd name="T35" fmla="*/ 166 h 166"/>
                <a:gd name="T36" fmla="*/ 76 w 124"/>
                <a:gd name="T37" fmla="*/ 166 h 166"/>
                <a:gd name="T38" fmla="*/ 124 w 124"/>
                <a:gd name="T39" fmla="*/ 166 h 166"/>
                <a:gd name="T40" fmla="*/ 124 w 124"/>
                <a:gd name="T41" fmla="*/ 166 h 166"/>
                <a:gd name="T42" fmla="*/ 111 w 124"/>
                <a:gd name="T43" fmla="*/ 159 h 166"/>
                <a:gd name="T44" fmla="*/ 111 w 124"/>
                <a:gd name="T45" fmla="*/ 145 h 166"/>
                <a:gd name="T46" fmla="*/ 90 w 124"/>
                <a:gd name="T47" fmla="*/ 0 h 166"/>
                <a:gd name="T48" fmla="*/ 83 w 124"/>
                <a:gd name="T49" fmla="*/ 0 h 166"/>
                <a:gd name="T50" fmla="*/ 48 w 124"/>
                <a:gd name="T51" fmla="*/ 104 h 166"/>
                <a:gd name="T52" fmla="*/ 76 w 124"/>
                <a:gd name="T53" fmla="*/ 35 h 166"/>
                <a:gd name="T54" fmla="*/ 76 w 124"/>
                <a:gd name="T55" fmla="*/ 35 h 166"/>
                <a:gd name="T56" fmla="*/ 83 w 124"/>
                <a:gd name="T57" fmla="*/ 104 h 166"/>
                <a:gd name="T58" fmla="*/ 48 w 124"/>
                <a:gd name="T59" fmla="*/ 104 h 16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4"/>
                <a:gd name="T91" fmla="*/ 0 h 166"/>
                <a:gd name="T92" fmla="*/ 124 w 124"/>
                <a:gd name="T93" fmla="*/ 166 h 16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4" h="166">
                  <a:moveTo>
                    <a:pt x="83" y="0"/>
                  </a:moveTo>
                  <a:lnTo>
                    <a:pt x="28" y="124"/>
                  </a:lnTo>
                  <a:lnTo>
                    <a:pt x="21" y="145"/>
                  </a:lnTo>
                  <a:lnTo>
                    <a:pt x="14" y="159"/>
                  </a:lnTo>
                  <a:lnTo>
                    <a:pt x="0" y="166"/>
                  </a:lnTo>
                  <a:lnTo>
                    <a:pt x="41" y="166"/>
                  </a:lnTo>
                  <a:lnTo>
                    <a:pt x="28" y="166"/>
                  </a:lnTo>
                  <a:lnTo>
                    <a:pt x="28" y="159"/>
                  </a:lnTo>
                  <a:lnTo>
                    <a:pt x="28" y="138"/>
                  </a:lnTo>
                  <a:lnTo>
                    <a:pt x="41" y="111"/>
                  </a:lnTo>
                  <a:lnTo>
                    <a:pt x="83" y="111"/>
                  </a:lnTo>
                  <a:lnTo>
                    <a:pt x="90" y="145"/>
                  </a:lnTo>
                  <a:lnTo>
                    <a:pt x="90" y="152"/>
                  </a:lnTo>
                  <a:lnTo>
                    <a:pt x="83" y="159"/>
                  </a:lnTo>
                  <a:lnTo>
                    <a:pt x="76" y="166"/>
                  </a:lnTo>
                  <a:lnTo>
                    <a:pt x="124" y="166"/>
                  </a:lnTo>
                  <a:lnTo>
                    <a:pt x="111" y="159"/>
                  </a:lnTo>
                  <a:lnTo>
                    <a:pt x="111" y="145"/>
                  </a:lnTo>
                  <a:lnTo>
                    <a:pt x="90" y="0"/>
                  </a:lnTo>
                  <a:lnTo>
                    <a:pt x="83" y="0"/>
                  </a:lnTo>
                  <a:close/>
                  <a:moveTo>
                    <a:pt x="48" y="104"/>
                  </a:moveTo>
                  <a:lnTo>
                    <a:pt x="76" y="35"/>
                  </a:lnTo>
                  <a:lnTo>
                    <a:pt x="83" y="104"/>
                  </a:lnTo>
                  <a:lnTo>
                    <a:pt x="48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0" name="Freeform 88"/>
            <p:cNvSpPr>
              <a:spLocks/>
            </p:cNvSpPr>
            <p:nvPr/>
          </p:nvSpPr>
          <p:spPr bwMode="auto">
            <a:xfrm>
              <a:off x="2738" y="1180"/>
              <a:ext cx="152" cy="214"/>
            </a:xfrm>
            <a:custGeom>
              <a:avLst/>
              <a:gdLst>
                <a:gd name="T0" fmla="*/ 111 w 152"/>
                <a:gd name="T1" fmla="*/ 0 h 214"/>
                <a:gd name="T2" fmla="*/ 35 w 152"/>
                <a:gd name="T3" fmla="*/ 0 h 214"/>
                <a:gd name="T4" fmla="*/ 35 w 152"/>
                <a:gd name="T5" fmla="*/ 0 h 214"/>
                <a:gd name="T6" fmla="*/ 49 w 152"/>
                <a:gd name="T7" fmla="*/ 7 h 214"/>
                <a:gd name="T8" fmla="*/ 56 w 152"/>
                <a:gd name="T9" fmla="*/ 14 h 214"/>
                <a:gd name="T10" fmla="*/ 56 w 152"/>
                <a:gd name="T11" fmla="*/ 34 h 214"/>
                <a:gd name="T12" fmla="*/ 21 w 152"/>
                <a:gd name="T13" fmla="*/ 186 h 214"/>
                <a:gd name="T14" fmla="*/ 21 w 152"/>
                <a:gd name="T15" fmla="*/ 200 h 214"/>
                <a:gd name="T16" fmla="*/ 14 w 152"/>
                <a:gd name="T17" fmla="*/ 207 h 214"/>
                <a:gd name="T18" fmla="*/ 0 w 152"/>
                <a:gd name="T19" fmla="*/ 214 h 214"/>
                <a:gd name="T20" fmla="*/ 0 w 152"/>
                <a:gd name="T21" fmla="*/ 214 h 214"/>
                <a:gd name="T22" fmla="*/ 132 w 152"/>
                <a:gd name="T23" fmla="*/ 214 h 214"/>
                <a:gd name="T24" fmla="*/ 152 w 152"/>
                <a:gd name="T25" fmla="*/ 159 h 214"/>
                <a:gd name="T26" fmla="*/ 146 w 152"/>
                <a:gd name="T27" fmla="*/ 152 h 214"/>
                <a:gd name="T28" fmla="*/ 132 w 152"/>
                <a:gd name="T29" fmla="*/ 180 h 214"/>
                <a:gd name="T30" fmla="*/ 111 w 152"/>
                <a:gd name="T31" fmla="*/ 200 h 214"/>
                <a:gd name="T32" fmla="*/ 97 w 152"/>
                <a:gd name="T33" fmla="*/ 207 h 214"/>
                <a:gd name="T34" fmla="*/ 76 w 152"/>
                <a:gd name="T35" fmla="*/ 207 h 214"/>
                <a:gd name="T36" fmla="*/ 56 w 152"/>
                <a:gd name="T37" fmla="*/ 207 h 214"/>
                <a:gd name="T38" fmla="*/ 49 w 152"/>
                <a:gd name="T39" fmla="*/ 200 h 214"/>
                <a:gd name="T40" fmla="*/ 49 w 152"/>
                <a:gd name="T41" fmla="*/ 186 h 214"/>
                <a:gd name="T42" fmla="*/ 49 w 152"/>
                <a:gd name="T43" fmla="*/ 180 h 214"/>
                <a:gd name="T44" fmla="*/ 83 w 152"/>
                <a:gd name="T45" fmla="*/ 28 h 214"/>
                <a:gd name="T46" fmla="*/ 97 w 152"/>
                <a:gd name="T47" fmla="*/ 7 h 214"/>
                <a:gd name="T48" fmla="*/ 111 w 152"/>
                <a:gd name="T49" fmla="*/ 0 h 214"/>
                <a:gd name="T50" fmla="*/ 111 w 152"/>
                <a:gd name="T51" fmla="*/ 0 h 2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214"/>
                <a:gd name="T80" fmla="*/ 152 w 152"/>
                <a:gd name="T81" fmla="*/ 214 h 2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214">
                  <a:moveTo>
                    <a:pt x="111" y="0"/>
                  </a:moveTo>
                  <a:lnTo>
                    <a:pt x="35" y="0"/>
                  </a:lnTo>
                  <a:lnTo>
                    <a:pt x="49" y="7"/>
                  </a:lnTo>
                  <a:lnTo>
                    <a:pt x="56" y="14"/>
                  </a:lnTo>
                  <a:lnTo>
                    <a:pt x="56" y="34"/>
                  </a:lnTo>
                  <a:lnTo>
                    <a:pt x="21" y="186"/>
                  </a:lnTo>
                  <a:lnTo>
                    <a:pt x="21" y="200"/>
                  </a:lnTo>
                  <a:lnTo>
                    <a:pt x="14" y="207"/>
                  </a:lnTo>
                  <a:lnTo>
                    <a:pt x="0" y="214"/>
                  </a:lnTo>
                  <a:lnTo>
                    <a:pt x="132" y="214"/>
                  </a:lnTo>
                  <a:lnTo>
                    <a:pt x="152" y="159"/>
                  </a:lnTo>
                  <a:lnTo>
                    <a:pt x="146" y="152"/>
                  </a:lnTo>
                  <a:lnTo>
                    <a:pt x="132" y="180"/>
                  </a:lnTo>
                  <a:lnTo>
                    <a:pt x="111" y="200"/>
                  </a:lnTo>
                  <a:lnTo>
                    <a:pt x="97" y="207"/>
                  </a:lnTo>
                  <a:lnTo>
                    <a:pt x="76" y="207"/>
                  </a:lnTo>
                  <a:lnTo>
                    <a:pt x="56" y="207"/>
                  </a:lnTo>
                  <a:lnTo>
                    <a:pt x="49" y="200"/>
                  </a:lnTo>
                  <a:lnTo>
                    <a:pt x="49" y="186"/>
                  </a:lnTo>
                  <a:lnTo>
                    <a:pt x="49" y="180"/>
                  </a:lnTo>
                  <a:lnTo>
                    <a:pt x="83" y="28"/>
                  </a:lnTo>
                  <a:lnTo>
                    <a:pt x="97" y="7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1" name="Freeform 89"/>
            <p:cNvSpPr>
              <a:spLocks/>
            </p:cNvSpPr>
            <p:nvPr/>
          </p:nvSpPr>
          <p:spPr bwMode="auto">
            <a:xfrm>
              <a:off x="2897" y="1311"/>
              <a:ext cx="125" cy="173"/>
            </a:xfrm>
            <a:custGeom>
              <a:avLst/>
              <a:gdLst>
                <a:gd name="T0" fmla="*/ 118 w 125"/>
                <a:gd name="T1" fmla="*/ 55 h 173"/>
                <a:gd name="T2" fmla="*/ 125 w 125"/>
                <a:gd name="T3" fmla="*/ 0 h 173"/>
                <a:gd name="T4" fmla="*/ 118 w 125"/>
                <a:gd name="T5" fmla="*/ 0 h 173"/>
                <a:gd name="T6" fmla="*/ 118 w 125"/>
                <a:gd name="T7" fmla="*/ 7 h 173"/>
                <a:gd name="T8" fmla="*/ 111 w 125"/>
                <a:gd name="T9" fmla="*/ 7 h 173"/>
                <a:gd name="T10" fmla="*/ 104 w 125"/>
                <a:gd name="T11" fmla="*/ 7 h 173"/>
                <a:gd name="T12" fmla="*/ 83 w 125"/>
                <a:gd name="T13" fmla="*/ 0 h 173"/>
                <a:gd name="T14" fmla="*/ 49 w 125"/>
                <a:gd name="T15" fmla="*/ 7 h 173"/>
                <a:gd name="T16" fmla="*/ 21 w 125"/>
                <a:gd name="T17" fmla="*/ 35 h 173"/>
                <a:gd name="T18" fmla="*/ 7 w 125"/>
                <a:gd name="T19" fmla="*/ 69 h 173"/>
                <a:gd name="T20" fmla="*/ 0 w 125"/>
                <a:gd name="T21" fmla="*/ 104 h 173"/>
                <a:gd name="T22" fmla="*/ 7 w 125"/>
                <a:gd name="T23" fmla="*/ 138 h 173"/>
                <a:gd name="T24" fmla="*/ 21 w 125"/>
                <a:gd name="T25" fmla="*/ 159 h 173"/>
                <a:gd name="T26" fmla="*/ 35 w 125"/>
                <a:gd name="T27" fmla="*/ 173 h 173"/>
                <a:gd name="T28" fmla="*/ 56 w 125"/>
                <a:gd name="T29" fmla="*/ 173 h 173"/>
                <a:gd name="T30" fmla="*/ 76 w 125"/>
                <a:gd name="T31" fmla="*/ 166 h 173"/>
                <a:gd name="T32" fmla="*/ 90 w 125"/>
                <a:gd name="T33" fmla="*/ 159 h 173"/>
                <a:gd name="T34" fmla="*/ 97 w 125"/>
                <a:gd name="T35" fmla="*/ 145 h 173"/>
                <a:gd name="T36" fmla="*/ 104 w 125"/>
                <a:gd name="T37" fmla="*/ 138 h 173"/>
                <a:gd name="T38" fmla="*/ 104 w 125"/>
                <a:gd name="T39" fmla="*/ 131 h 173"/>
                <a:gd name="T40" fmla="*/ 90 w 125"/>
                <a:gd name="T41" fmla="*/ 152 h 173"/>
                <a:gd name="T42" fmla="*/ 76 w 125"/>
                <a:gd name="T43" fmla="*/ 166 h 173"/>
                <a:gd name="T44" fmla="*/ 56 w 125"/>
                <a:gd name="T45" fmla="*/ 166 h 173"/>
                <a:gd name="T46" fmla="*/ 42 w 125"/>
                <a:gd name="T47" fmla="*/ 159 h 173"/>
                <a:gd name="T48" fmla="*/ 28 w 125"/>
                <a:gd name="T49" fmla="*/ 152 h 173"/>
                <a:gd name="T50" fmla="*/ 21 w 125"/>
                <a:gd name="T51" fmla="*/ 111 h 173"/>
                <a:gd name="T52" fmla="*/ 28 w 125"/>
                <a:gd name="T53" fmla="*/ 76 h 173"/>
                <a:gd name="T54" fmla="*/ 35 w 125"/>
                <a:gd name="T55" fmla="*/ 49 h 173"/>
                <a:gd name="T56" fmla="*/ 56 w 125"/>
                <a:gd name="T57" fmla="*/ 21 h 173"/>
                <a:gd name="T58" fmla="*/ 83 w 125"/>
                <a:gd name="T59" fmla="*/ 14 h 173"/>
                <a:gd name="T60" fmla="*/ 97 w 125"/>
                <a:gd name="T61" fmla="*/ 21 h 173"/>
                <a:gd name="T62" fmla="*/ 111 w 125"/>
                <a:gd name="T63" fmla="*/ 28 h 173"/>
                <a:gd name="T64" fmla="*/ 111 w 125"/>
                <a:gd name="T65" fmla="*/ 42 h 173"/>
                <a:gd name="T66" fmla="*/ 111 w 125"/>
                <a:gd name="T67" fmla="*/ 49 h 173"/>
                <a:gd name="T68" fmla="*/ 118 w 125"/>
                <a:gd name="T69" fmla="*/ 55 h 1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"/>
                <a:gd name="T106" fmla="*/ 0 h 173"/>
                <a:gd name="T107" fmla="*/ 125 w 125"/>
                <a:gd name="T108" fmla="*/ 173 h 1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" h="173">
                  <a:moveTo>
                    <a:pt x="118" y="55"/>
                  </a:moveTo>
                  <a:lnTo>
                    <a:pt x="125" y="0"/>
                  </a:lnTo>
                  <a:lnTo>
                    <a:pt x="118" y="0"/>
                  </a:lnTo>
                  <a:lnTo>
                    <a:pt x="118" y="7"/>
                  </a:lnTo>
                  <a:lnTo>
                    <a:pt x="111" y="7"/>
                  </a:lnTo>
                  <a:lnTo>
                    <a:pt x="104" y="7"/>
                  </a:lnTo>
                  <a:lnTo>
                    <a:pt x="83" y="0"/>
                  </a:lnTo>
                  <a:lnTo>
                    <a:pt x="49" y="7"/>
                  </a:lnTo>
                  <a:lnTo>
                    <a:pt x="21" y="35"/>
                  </a:lnTo>
                  <a:lnTo>
                    <a:pt x="7" y="69"/>
                  </a:lnTo>
                  <a:lnTo>
                    <a:pt x="0" y="104"/>
                  </a:lnTo>
                  <a:lnTo>
                    <a:pt x="7" y="138"/>
                  </a:lnTo>
                  <a:lnTo>
                    <a:pt x="21" y="159"/>
                  </a:lnTo>
                  <a:lnTo>
                    <a:pt x="35" y="173"/>
                  </a:lnTo>
                  <a:lnTo>
                    <a:pt x="56" y="173"/>
                  </a:lnTo>
                  <a:lnTo>
                    <a:pt x="76" y="166"/>
                  </a:lnTo>
                  <a:lnTo>
                    <a:pt x="90" y="159"/>
                  </a:lnTo>
                  <a:lnTo>
                    <a:pt x="97" y="145"/>
                  </a:lnTo>
                  <a:lnTo>
                    <a:pt x="104" y="138"/>
                  </a:lnTo>
                  <a:lnTo>
                    <a:pt x="104" y="131"/>
                  </a:lnTo>
                  <a:lnTo>
                    <a:pt x="90" y="152"/>
                  </a:lnTo>
                  <a:lnTo>
                    <a:pt x="76" y="166"/>
                  </a:lnTo>
                  <a:lnTo>
                    <a:pt x="56" y="166"/>
                  </a:lnTo>
                  <a:lnTo>
                    <a:pt x="42" y="159"/>
                  </a:lnTo>
                  <a:lnTo>
                    <a:pt x="28" y="152"/>
                  </a:lnTo>
                  <a:lnTo>
                    <a:pt x="21" y="111"/>
                  </a:lnTo>
                  <a:lnTo>
                    <a:pt x="28" y="76"/>
                  </a:lnTo>
                  <a:lnTo>
                    <a:pt x="35" y="49"/>
                  </a:lnTo>
                  <a:lnTo>
                    <a:pt x="56" y="21"/>
                  </a:lnTo>
                  <a:lnTo>
                    <a:pt x="83" y="14"/>
                  </a:lnTo>
                  <a:lnTo>
                    <a:pt x="97" y="21"/>
                  </a:lnTo>
                  <a:lnTo>
                    <a:pt x="111" y="28"/>
                  </a:lnTo>
                  <a:lnTo>
                    <a:pt x="111" y="42"/>
                  </a:lnTo>
                  <a:lnTo>
                    <a:pt x="111" y="49"/>
                  </a:lnTo>
                  <a:lnTo>
                    <a:pt x="118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2" name="Freeform 90"/>
            <p:cNvSpPr>
              <a:spLocks/>
            </p:cNvSpPr>
            <p:nvPr/>
          </p:nvSpPr>
          <p:spPr bwMode="auto">
            <a:xfrm>
              <a:off x="2614" y="1719"/>
              <a:ext cx="539" cy="131"/>
            </a:xfrm>
            <a:custGeom>
              <a:avLst/>
              <a:gdLst>
                <a:gd name="T0" fmla="*/ 539 w 539"/>
                <a:gd name="T1" fmla="*/ 131 h 131"/>
                <a:gd name="T2" fmla="*/ 539 w 539"/>
                <a:gd name="T3" fmla="*/ 0 h 131"/>
                <a:gd name="T4" fmla="*/ 0 w 539"/>
                <a:gd name="T5" fmla="*/ 0 h 131"/>
                <a:gd name="T6" fmla="*/ 0 w 539"/>
                <a:gd name="T7" fmla="*/ 131 h 131"/>
                <a:gd name="T8" fmla="*/ 539 w 539"/>
                <a:gd name="T9" fmla="*/ 131 h 131"/>
                <a:gd name="T10" fmla="*/ 539 w 539"/>
                <a:gd name="T11" fmla="*/ 131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9"/>
                <a:gd name="T19" fmla="*/ 0 h 131"/>
                <a:gd name="T20" fmla="*/ 539 w 539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9" h="131">
                  <a:moveTo>
                    <a:pt x="539" y="131"/>
                  </a:moveTo>
                  <a:lnTo>
                    <a:pt x="539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53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3" name="Freeform 91"/>
            <p:cNvSpPr>
              <a:spLocks/>
            </p:cNvSpPr>
            <p:nvPr/>
          </p:nvSpPr>
          <p:spPr bwMode="auto">
            <a:xfrm>
              <a:off x="2614" y="1643"/>
              <a:ext cx="83" cy="138"/>
            </a:xfrm>
            <a:custGeom>
              <a:avLst/>
              <a:gdLst>
                <a:gd name="T0" fmla="*/ 0 w 83"/>
                <a:gd name="T1" fmla="*/ 138 h 138"/>
                <a:gd name="T2" fmla="*/ 7 w 83"/>
                <a:gd name="T3" fmla="*/ 83 h 138"/>
                <a:gd name="T4" fmla="*/ 20 w 83"/>
                <a:gd name="T5" fmla="*/ 41 h 138"/>
                <a:gd name="T6" fmla="*/ 48 w 83"/>
                <a:gd name="T7" fmla="*/ 14 h 138"/>
                <a:gd name="T8" fmla="*/ 83 w 83"/>
                <a:gd name="T9" fmla="*/ 0 h 138"/>
                <a:gd name="T10" fmla="*/ 83 w 83"/>
                <a:gd name="T11" fmla="*/ 0 h 138"/>
                <a:gd name="T12" fmla="*/ 48 w 83"/>
                <a:gd name="T13" fmla="*/ 14 h 138"/>
                <a:gd name="T14" fmla="*/ 20 w 83"/>
                <a:gd name="T15" fmla="*/ 41 h 138"/>
                <a:gd name="T16" fmla="*/ 7 w 83"/>
                <a:gd name="T17" fmla="*/ 83 h 138"/>
                <a:gd name="T18" fmla="*/ 0 w 83"/>
                <a:gd name="T19" fmla="*/ 138 h 138"/>
                <a:gd name="T20" fmla="*/ 0 w 83"/>
                <a:gd name="T21" fmla="*/ 138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"/>
                <a:gd name="T34" fmla="*/ 0 h 138"/>
                <a:gd name="T35" fmla="*/ 83 w 83"/>
                <a:gd name="T36" fmla="*/ 138 h 1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" h="138">
                  <a:moveTo>
                    <a:pt x="0" y="138"/>
                  </a:moveTo>
                  <a:lnTo>
                    <a:pt x="7" y="83"/>
                  </a:lnTo>
                  <a:lnTo>
                    <a:pt x="20" y="41"/>
                  </a:lnTo>
                  <a:lnTo>
                    <a:pt x="48" y="14"/>
                  </a:lnTo>
                  <a:lnTo>
                    <a:pt x="83" y="0"/>
                  </a:lnTo>
                  <a:lnTo>
                    <a:pt x="48" y="14"/>
                  </a:lnTo>
                  <a:lnTo>
                    <a:pt x="20" y="41"/>
                  </a:lnTo>
                  <a:lnTo>
                    <a:pt x="7" y="8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4" name="Freeform 92"/>
            <p:cNvSpPr>
              <a:spLocks noEditPoints="1"/>
            </p:cNvSpPr>
            <p:nvPr/>
          </p:nvSpPr>
          <p:spPr bwMode="auto">
            <a:xfrm>
              <a:off x="2697" y="1643"/>
              <a:ext cx="83" cy="138"/>
            </a:xfrm>
            <a:custGeom>
              <a:avLst/>
              <a:gdLst>
                <a:gd name="T0" fmla="*/ 0 w 83"/>
                <a:gd name="T1" fmla="*/ 0 h 138"/>
                <a:gd name="T2" fmla="*/ 34 w 83"/>
                <a:gd name="T3" fmla="*/ 14 h 138"/>
                <a:gd name="T4" fmla="*/ 62 w 83"/>
                <a:gd name="T5" fmla="*/ 41 h 138"/>
                <a:gd name="T6" fmla="*/ 76 w 83"/>
                <a:gd name="T7" fmla="*/ 83 h 138"/>
                <a:gd name="T8" fmla="*/ 83 w 83"/>
                <a:gd name="T9" fmla="*/ 138 h 138"/>
                <a:gd name="T10" fmla="*/ 83 w 83"/>
                <a:gd name="T11" fmla="*/ 138 h 138"/>
                <a:gd name="T12" fmla="*/ 76 w 83"/>
                <a:gd name="T13" fmla="*/ 83 h 138"/>
                <a:gd name="T14" fmla="*/ 62 w 83"/>
                <a:gd name="T15" fmla="*/ 41 h 138"/>
                <a:gd name="T16" fmla="*/ 34 w 83"/>
                <a:gd name="T17" fmla="*/ 14 h 138"/>
                <a:gd name="T18" fmla="*/ 0 w 83"/>
                <a:gd name="T19" fmla="*/ 0 h 138"/>
                <a:gd name="T20" fmla="*/ 0 w 83"/>
                <a:gd name="T21" fmla="*/ 0 h 138"/>
                <a:gd name="T22" fmla="*/ 0 w 83"/>
                <a:gd name="T23" fmla="*/ 0 h 138"/>
                <a:gd name="T24" fmla="*/ 0 w 83"/>
                <a:gd name="T25" fmla="*/ 0 h 138"/>
                <a:gd name="T26" fmla="*/ 0 w 8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38"/>
                <a:gd name="T44" fmla="*/ 83 w 8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38">
                  <a:moveTo>
                    <a:pt x="0" y="0"/>
                  </a:moveTo>
                  <a:lnTo>
                    <a:pt x="34" y="14"/>
                  </a:lnTo>
                  <a:lnTo>
                    <a:pt x="62" y="41"/>
                  </a:lnTo>
                  <a:lnTo>
                    <a:pt x="76" y="83"/>
                  </a:lnTo>
                  <a:lnTo>
                    <a:pt x="83" y="138"/>
                  </a:lnTo>
                  <a:lnTo>
                    <a:pt x="76" y="83"/>
                  </a:lnTo>
                  <a:lnTo>
                    <a:pt x="62" y="41"/>
                  </a:lnTo>
                  <a:lnTo>
                    <a:pt x="34" y="1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5" name="Freeform 93"/>
            <p:cNvSpPr>
              <a:spLocks noEditPoints="1"/>
            </p:cNvSpPr>
            <p:nvPr/>
          </p:nvSpPr>
          <p:spPr bwMode="auto">
            <a:xfrm>
              <a:off x="2759" y="1781"/>
              <a:ext cx="21" cy="97"/>
            </a:xfrm>
            <a:custGeom>
              <a:avLst/>
              <a:gdLst>
                <a:gd name="T0" fmla="*/ 21 w 21"/>
                <a:gd name="T1" fmla="*/ 0 h 97"/>
                <a:gd name="T2" fmla="*/ 14 w 21"/>
                <a:gd name="T3" fmla="*/ 55 h 97"/>
                <a:gd name="T4" fmla="*/ 0 w 21"/>
                <a:gd name="T5" fmla="*/ 97 h 97"/>
                <a:gd name="T6" fmla="*/ 0 w 21"/>
                <a:gd name="T7" fmla="*/ 97 h 97"/>
                <a:gd name="T8" fmla="*/ 14 w 21"/>
                <a:gd name="T9" fmla="*/ 55 h 97"/>
                <a:gd name="T10" fmla="*/ 21 w 21"/>
                <a:gd name="T11" fmla="*/ 0 h 97"/>
                <a:gd name="T12" fmla="*/ 21 w 21"/>
                <a:gd name="T13" fmla="*/ 0 h 97"/>
                <a:gd name="T14" fmla="*/ 21 w 21"/>
                <a:gd name="T15" fmla="*/ 0 h 97"/>
                <a:gd name="T16" fmla="*/ 21 w 21"/>
                <a:gd name="T17" fmla="*/ 0 h 97"/>
                <a:gd name="T18" fmla="*/ 21 w 21"/>
                <a:gd name="T19" fmla="*/ 0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97"/>
                <a:gd name="T32" fmla="*/ 21 w 21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97">
                  <a:moveTo>
                    <a:pt x="21" y="0"/>
                  </a:moveTo>
                  <a:lnTo>
                    <a:pt x="14" y="55"/>
                  </a:lnTo>
                  <a:lnTo>
                    <a:pt x="0" y="97"/>
                  </a:lnTo>
                  <a:lnTo>
                    <a:pt x="14" y="55"/>
                  </a:lnTo>
                  <a:lnTo>
                    <a:pt x="21" y="0"/>
                  </a:lnTo>
                  <a:close/>
                  <a:moveTo>
                    <a:pt x="21" y="0"/>
                  </a:moveTo>
                  <a:lnTo>
                    <a:pt x="21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6" name="Freeform 94"/>
            <p:cNvSpPr>
              <a:spLocks noEditPoints="1"/>
            </p:cNvSpPr>
            <p:nvPr/>
          </p:nvSpPr>
          <p:spPr bwMode="auto">
            <a:xfrm>
              <a:off x="2738" y="1781"/>
              <a:ext cx="21" cy="97"/>
            </a:xfrm>
            <a:custGeom>
              <a:avLst/>
              <a:gdLst>
                <a:gd name="T0" fmla="*/ 21 w 21"/>
                <a:gd name="T1" fmla="*/ 97 h 97"/>
                <a:gd name="T2" fmla="*/ 7 w 21"/>
                <a:gd name="T3" fmla="*/ 55 h 97"/>
                <a:gd name="T4" fmla="*/ 0 w 21"/>
                <a:gd name="T5" fmla="*/ 0 h 97"/>
                <a:gd name="T6" fmla="*/ 0 w 21"/>
                <a:gd name="T7" fmla="*/ 0 h 97"/>
                <a:gd name="T8" fmla="*/ 7 w 21"/>
                <a:gd name="T9" fmla="*/ 55 h 97"/>
                <a:gd name="T10" fmla="*/ 21 w 21"/>
                <a:gd name="T11" fmla="*/ 97 h 97"/>
                <a:gd name="T12" fmla="*/ 21 w 21"/>
                <a:gd name="T13" fmla="*/ 97 h 97"/>
                <a:gd name="T14" fmla="*/ 21 w 21"/>
                <a:gd name="T15" fmla="*/ 97 h 97"/>
                <a:gd name="T16" fmla="*/ 21 w 21"/>
                <a:gd name="T17" fmla="*/ 97 h 97"/>
                <a:gd name="T18" fmla="*/ 21 w 21"/>
                <a:gd name="T19" fmla="*/ 97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97"/>
                <a:gd name="T32" fmla="*/ 21 w 21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97">
                  <a:moveTo>
                    <a:pt x="21" y="97"/>
                  </a:moveTo>
                  <a:lnTo>
                    <a:pt x="7" y="55"/>
                  </a:lnTo>
                  <a:lnTo>
                    <a:pt x="0" y="0"/>
                  </a:lnTo>
                  <a:lnTo>
                    <a:pt x="7" y="55"/>
                  </a:lnTo>
                  <a:lnTo>
                    <a:pt x="21" y="97"/>
                  </a:lnTo>
                  <a:close/>
                  <a:moveTo>
                    <a:pt x="21" y="97"/>
                  </a:moveTo>
                  <a:lnTo>
                    <a:pt x="21" y="9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7" name="Freeform 95"/>
            <p:cNvSpPr>
              <a:spLocks noEditPoints="1"/>
            </p:cNvSpPr>
            <p:nvPr/>
          </p:nvSpPr>
          <p:spPr bwMode="auto">
            <a:xfrm>
              <a:off x="2738" y="1643"/>
              <a:ext cx="83" cy="138"/>
            </a:xfrm>
            <a:custGeom>
              <a:avLst/>
              <a:gdLst>
                <a:gd name="T0" fmla="*/ 0 w 83"/>
                <a:gd name="T1" fmla="*/ 138 h 138"/>
                <a:gd name="T2" fmla="*/ 7 w 83"/>
                <a:gd name="T3" fmla="*/ 83 h 138"/>
                <a:gd name="T4" fmla="*/ 21 w 83"/>
                <a:gd name="T5" fmla="*/ 41 h 138"/>
                <a:gd name="T6" fmla="*/ 49 w 83"/>
                <a:gd name="T7" fmla="*/ 14 h 138"/>
                <a:gd name="T8" fmla="*/ 83 w 83"/>
                <a:gd name="T9" fmla="*/ 0 h 138"/>
                <a:gd name="T10" fmla="*/ 83 w 83"/>
                <a:gd name="T11" fmla="*/ 0 h 138"/>
                <a:gd name="T12" fmla="*/ 49 w 83"/>
                <a:gd name="T13" fmla="*/ 14 h 138"/>
                <a:gd name="T14" fmla="*/ 21 w 83"/>
                <a:gd name="T15" fmla="*/ 41 h 138"/>
                <a:gd name="T16" fmla="*/ 7 w 83"/>
                <a:gd name="T17" fmla="*/ 83 h 138"/>
                <a:gd name="T18" fmla="*/ 0 w 83"/>
                <a:gd name="T19" fmla="*/ 138 h 138"/>
                <a:gd name="T20" fmla="*/ 0 w 83"/>
                <a:gd name="T21" fmla="*/ 138 h 138"/>
                <a:gd name="T22" fmla="*/ 0 w 83"/>
                <a:gd name="T23" fmla="*/ 138 h 138"/>
                <a:gd name="T24" fmla="*/ 0 w 83"/>
                <a:gd name="T25" fmla="*/ 138 h 138"/>
                <a:gd name="T26" fmla="*/ 0 w 83"/>
                <a:gd name="T27" fmla="*/ 138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38"/>
                <a:gd name="T44" fmla="*/ 83 w 8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38">
                  <a:moveTo>
                    <a:pt x="0" y="138"/>
                  </a:moveTo>
                  <a:lnTo>
                    <a:pt x="7" y="83"/>
                  </a:lnTo>
                  <a:lnTo>
                    <a:pt x="21" y="41"/>
                  </a:lnTo>
                  <a:lnTo>
                    <a:pt x="49" y="14"/>
                  </a:lnTo>
                  <a:lnTo>
                    <a:pt x="83" y="0"/>
                  </a:lnTo>
                  <a:lnTo>
                    <a:pt x="49" y="14"/>
                  </a:lnTo>
                  <a:lnTo>
                    <a:pt x="21" y="41"/>
                  </a:lnTo>
                  <a:lnTo>
                    <a:pt x="7" y="83"/>
                  </a:lnTo>
                  <a:lnTo>
                    <a:pt x="0" y="138"/>
                  </a:lnTo>
                  <a:close/>
                  <a:moveTo>
                    <a:pt x="0" y="138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8" name="Freeform 96"/>
            <p:cNvSpPr>
              <a:spLocks noEditPoints="1"/>
            </p:cNvSpPr>
            <p:nvPr/>
          </p:nvSpPr>
          <p:spPr bwMode="auto">
            <a:xfrm>
              <a:off x="2821" y="1643"/>
              <a:ext cx="83" cy="138"/>
            </a:xfrm>
            <a:custGeom>
              <a:avLst/>
              <a:gdLst>
                <a:gd name="T0" fmla="*/ 0 w 83"/>
                <a:gd name="T1" fmla="*/ 0 h 138"/>
                <a:gd name="T2" fmla="*/ 35 w 83"/>
                <a:gd name="T3" fmla="*/ 14 h 138"/>
                <a:gd name="T4" fmla="*/ 63 w 83"/>
                <a:gd name="T5" fmla="*/ 41 h 138"/>
                <a:gd name="T6" fmla="*/ 76 w 83"/>
                <a:gd name="T7" fmla="*/ 83 h 138"/>
                <a:gd name="T8" fmla="*/ 83 w 83"/>
                <a:gd name="T9" fmla="*/ 138 h 138"/>
                <a:gd name="T10" fmla="*/ 83 w 83"/>
                <a:gd name="T11" fmla="*/ 138 h 138"/>
                <a:gd name="T12" fmla="*/ 76 w 83"/>
                <a:gd name="T13" fmla="*/ 83 h 138"/>
                <a:gd name="T14" fmla="*/ 63 w 83"/>
                <a:gd name="T15" fmla="*/ 41 h 138"/>
                <a:gd name="T16" fmla="*/ 35 w 83"/>
                <a:gd name="T17" fmla="*/ 14 h 138"/>
                <a:gd name="T18" fmla="*/ 0 w 83"/>
                <a:gd name="T19" fmla="*/ 0 h 138"/>
                <a:gd name="T20" fmla="*/ 0 w 83"/>
                <a:gd name="T21" fmla="*/ 0 h 138"/>
                <a:gd name="T22" fmla="*/ 0 w 83"/>
                <a:gd name="T23" fmla="*/ 0 h 138"/>
                <a:gd name="T24" fmla="*/ 0 w 83"/>
                <a:gd name="T25" fmla="*/ 0 h 138"/>
                <a:gd name="T26" fmla="*/ 0 w 8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38"/>
                <a:gd name="T44" fmla="*/ 83 w 8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38">
                  <a:moveTo>
                    <a:pt x="0" y="0"/>
                  </a:moveTo>
                  <a:lnTo>
                    <a:pt x="35" y="14"/>
                  </a:lnTo>
                  <a:lnTo>
                    <a:pt x="63" y="41"/>
                  </a:lnTo>
                  <a:lnTo>
                    <a:pt x="76" y="83"/>
                  </a:lnTo>
                  <a:lnTo>
                    <a:pt x="83" y="138"/>
                  </a:lnTo>
                  <a:lnTo>
                    <a:pt x="76" y="83"/>
                  </a:lnTo>
                  <a:lnTo>
                    <a:pt x="63" y="41"/>
                  </a:lnTo>
                  <a:lnTo>
                    <a:pt x="35" y="1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9" name="Freeform 97"/>
            <p:cNvSpPr>
              <a:spLocks noEditPoints="1"/>
            </p:cNvSpPr>
            <p:nvPr/>
          </p:nvSpPr>
          <p:spPr bwMode="auto">
            <a:xfrm>
              <a:off x="2884" y="1781"/>
              <a:ext cx="20" cy="97"/>
            </a:xfrm>
            <a:custGeom>
              <a:avLst/>
              <a:gdLst>
                <a:gd name="T0" fmla="*/ 20 w 20"/>
                <a:gd name="T1" fmla="*/ 0 h 97"/>
                <a:gd name="T2" fmla="*/ 13 w 20"/>
                <a:gd name="T3" fmla="*/ 55 h 97"/>
                <a:gd name="T4" fmla="*/ 0 w 20"/>
                <a:gd name="T5" fmla="*/ 97 h 97"/>
                <a:gd name="T6" fmla="*/ 0 w 20"/>
                <a:gd name="T7" fmla="*/ 97 h 97"/>
                <a:gd name="T8" fmla="*/ 13 w 20"/>
                <a:gd name="T9" fmla="*/ 55 h 97"/>
                <a:gd name="T10" fmla="*/ 20 w 20"/>
                <a:gd name="T11" fmla="*/ 0 h 97"/>
                <a:gd name="T12" fmla="*/ 20 w 20"/>
                <a:gd name="T13" fmla="*/ 0 h 97"/>
                <a:gd name="T14" fmla="*/ 20 w 20"/>
                <a:gd name="T15" fmla="*/ 0 h 97"/>
                <a:gd name="T16" fmla="*/ 20 w 20"/>
                <a:gd name="T17" fmla="*/ 0 h 97"/>
                <a:gd name="T18" fmla="*/ 20 w 20"/>
                <a:gd name="T19" fmla="*/ 0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97"/>
                <a:gd name="T32" fmla="*/ 20 w 20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97">
                  <a:moveTo>
                    <a:pt x="20" y="0"/>
                  </a:moveTo>
                  <a:lnTo>
                    <a:pt x="13" y="55"/>
                  </a:lnTo>
                  <a:lnTo>
                    <a:pt x="0" y="97"/>
                  </a:lnTo>
                  <a:lnTo>
                    <a:pt x="13" y="55"/>
                  </a:lnTo>
                  <a:lnTo>
                    <a:pt x="20" y="0"/>
                  </a:lnTo>
                  <a:close/>
                  <a:moveTo>
                    <a:pt x="20" y="0"/>
                  </a:moveTo>
                  <a:lnTo>
                    <a:pt x="2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90" name="Freeform 98"/>
            <p:cNvSpPr>
              <a:spLocks noEditPoints="1"/>
            </p:cNvSpPr>
            <p:nvPr/>
          </p:nvSpPr>
          <p:spPr bwMode="auto">
            <a:xfrm>
              <a:off x="2856" y="1781"/>
              <a:ext cx="28" cy="97"/>
            </a:xfrm>
            <a:custGeom>
              <a:avLst/>
              <a:gdLst>
                <a:gd name="T0" fmla="*/ 28 w 28"/>
                <a:gd name="T1" fmla="*/ 97 h 97"/>
                <a:gd name="T2" fmla="*/ 7 w 28"/>
                <a:gd name="T3" fmla="*/ 55 h 97"/>
                <a:gd name="T4" fmla="*/ 0 w 28"/>
                <a:gd name="T5" fmla="*/ 0 h 97"/>
                <a:gd name="T6" fmla="*/ 0 w 28"/>
                <a:gd name="T7" fmla="*/ 0 h 97"/>
                <a:gd name="T8" fmla="*/ 7 w 28"/>
                <a:gd name="T9" fmla="*/ 55 h 97"/>
                <a:gd name="T10" fmla="*/ 28 w 28"/>
                <a:gd name="T11" fmla="*/ 97 h 97"/>
                <a:gd name="T12" fmla="*/ 28 w 28"/>
                <a:gd name="T13" fmla="*/ 97 h 97"/>
                <a:gd name="T14" fmla="*/ 28 w 28"/>
                <a:gd name="T15" fmla="*/ 97 h 97"/>
                <a:gd name="T16" fmla="*/ 28 w 28"/>
                <a:gd name="T17" fmla="*/ 97 h 97"/>
                <a:gd name="T18" fmla="*/ 28 w 28"/>
                <a:gd name="T19" fmla="*/ 97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97"/>
                <a:gd name="T32" fmla="*/ 28 w 28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97">
                  <a:moveTo>
                    <a:pt x="28" y="97"/>
                  </a:moveTo>
                  <a:lnTo>
                    <a:pt x="7" y="55"/>
                  </a:lnTo>
                  <a:lnTo>
                    <a:pt x="0" y="0"/>
                  </a:lnTo>
                  <a:lnTo>
                    <a:pt x="7" y="55"/>
                  </a:lnTo>
                  <a:lnTo>
                    <a:pt x="28" y="97"/>
                  </a:lnTo>
                  <a:close/>
                  <a:moveTo>
                    <a:pt x="28" y="97"/>
                  </a:moveTo>
                  <a:lnTo>
                    <a:pt x="28" y="9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91" name="Freeform 99"/>
            <p:cNvSpPr>
              <a:spLocks noEditPoints="1"/>
            </p:cNvSpPr>
            <p:nvPr/>
          </p:nvSpPr>
          <p:spPr bwMode="auto">
            <a:xfrm>
              <a:off x="2856" y="1643"/>
              <a:ext cx="90" cy="138"/>
            </a:xfrm>
            <a:custGeom>
              <a:avLst/>
              <a:gdLst>
                <a:gd name="T0" fmla="*/ 0 w 90"/>
                <a:gd name="T1" fmla="*/ 138 h 138"/>
                <a:gd name="T2" fmla="*/ 7 w 90"/>
                <a:gd name="T3" fmla="*/ 83 h 138"/>
                <a:gd name="T4" fmla="*/ 28 w 90"/>
                <a:gd name="T5" fmla="*/ 41 h 138"/>
                <a:gd name="T6" fmla="*/ 55 w 90"/>
                <a:gd name="T7" fmla="*/ 14 h 138"/>
                <a:gd name="T8" fmla="*/ 90 w 90"/>
                <a:gd name="T9" fmla="*/ 0 h 138"/>
                <a:gd name="T10" fmla="*/ 90 w 90"/>
                <a:gd name="T11" fmla="*/ 0 h 138"/>
                <a:gd name="T12" fmla="*/ 55 w 90"/>
                <a:gd name="T13" fmla="*/ 14 h 138"/>
                <a:gd name="T14" fmla="*/ 28 w 90"/>
                <a:gd name="T15" fmla="*/ 41 h 138"/>
                <a:gd name="T16" fmla="*/ 7 w 90"/>
                <a:gd name="T17" fmla="*/ 83 h 138"/>
                <a:gd name="T18" fmla="*/ 0 w 90"/>
                <a:gd name="T19" fmla="*/ 138 h 138"/>
                <a:gd name="T20" fmla="*/ 0 w 90"/>
                <a:gd name="T21" fmla="*/ 138 h 138"/>
                <a:gd name="T22" fmla="*/ 0 w 90"/>
                <a:gd name="T23" fmla="*/ 138 h 138"/>
                <a:gd name="T24" fmla="*/ 0 w 90"/>
                <a:gd name="T25" fmla="*/ 138 h 138"/>
                <a:gd name="T26" fmla="*/ 0 w 90"/>
                <a:gd name="T27" fmla="*/ 138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138"/>
                <a:gd name="T44" fmla="*/ 90 w 90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138">
                  <a:moveTo>
                    <a:pt x="0" y="138"/>
                  </a:moveTo>
                  <a:lnTo>
                    <a:pt x="7" y="83"/>
                  </a:lnTo>
                  <a:lnTo>
                    <a:pt x="28" y="41"/>
                  </a:lnTo>
                  <a:lnTo>
                    <a:pt x="55" y="14"/>
                  </a:lnTo>
                  <a:lnTo>
                    <a:pt x="90" y="0"/>
                  </a:lnTo>
                  <a:lnTo>
                    <a:pt x="55" y="14"/>
                  </a:lnTo>
                  <a:lnTo>
                    <a:pt x="28" y="41"/>
                  </a:lnTo>
                  <a:lnTo>
                    <a:pt x="7" y="83"/>
                  </a:lnTo>
                  <a:lnTo>
                    <a:pt x="0" y="138"/>
                  </a:lnTo>
                  <a:close/>
                  <a:moveTo>
                    <a:pt x="0" y="138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92" name="Freeform 100"/>
            <p:cNvSpPr>
              <a:spLocks noEditPoints="1"/>
            </p:cNvSpPr>
            <p:nvPr/>
          </p:nvSpPr>
          <p:spPr bwMode="auto">
            <a:xfrm>
              <a:off x="2946" y="1643"/>
              <a:ext cx="83" cy="138"/>
            </a:xfrm>
            <a:custGeom>
              <a:avLst/>
              <a:gdLst>
                <a:gd name="T0" fmla="*/ 0 w 83"/>
                <a:gd name="T1" fmla="*/ 0 h 138"/>
                <a:gd name="T2" fmla="*/ 27 w 83"/>
                <a:gd name="T3" fmla="*/ 14 h 138"/>
                <a:gd name="T4" fmla="*/ 55 w 83"/>
                <a:gd name="T5" fmla="*/ 41 h 138"/>
                <a:gd name="T6" fmla="*/ 76 w 83"/>
                <a:gd name="T7" fmla="*/ 83 h 138"/>
                <a:gd name="T8" fmla="*/ 83 w 83"/>
                <a:gd name="T9" fmla="*/ 138 h 138"/>
                <a:gd name="T10" fmla="*/ 83 w 83"/>
                <a:gd name="T11" fmla="*/ 138 h 138"/>
                <a:gd name="T12" fmla="*/ 76 w 83"/>
                <a:gd name="T13" fmla="*/ 83 h 138"/>
                <a:gd name="T14" fmla="*/ 55 w 83"/>
                <a:gd name="T15" fmla="*/ 41 h 138"/>
                <a:gd name="T16" fmla="*/ 27 w 83"/>
                <a:gd name="T17" fmla="*/ 14 h 138"/>
                <a:gd name="T18" fmla="*/ 0 w 83"/>
                <a:gd name="T19" fmla="*/ 0 h 138"/>
                <a:gd name="T20" fmla="*/ 0 w 83"/>
                <a:gd name="T21" fmla="*/ 0 h 138"/>
                <a:gd name="T22" fmla="*/ 0 w 83"/>
                <a:gd name="T23" fmla="*/ 0 h 138"/>
                <a:gd name="T24" fmla="*/ 0 w 83"/>
                <a:gd name="T25" fmla="*/ 0 h 138"/>
                <a:gd name="T26" fmla="*/ 0 w 8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38"/>
                <a:gd name="T44" fmla="*/ 83 w 8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38">
                  <a:moveTo>
                    <a:pt x="0" y="0"/>
                  </a:moveTo>
                  <a:lnTo>
                    <a:pt x="27" y="14"/>
                  </a:lnTo>
                  <a:lnTo>
                    <a:pt x="55" y="41"/>
                  </a:lnTo>
                  <a:lnTo>
                    <a:pt x="76" y="83"/>
                  </a:lnTo>
                  <a:lnTo>
                    <a:pt x="83" y="138"/>
                  </a:lnTo>
                  <a:lnTo>
                    <a:pt x="76" y="83"/>
                  </a:lnTo>
                  <a:lnTo>
                    <a:pt x="55" y="41"/>
                  </a:lnTo>
                  <a:lnTo>
                    <a:pt x="27" y="1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93" name="Freeform 101"/>
            <p:cNvSpPr>
              <a:spLocks noEditPoints="1"/>
            </p:cNvSpPr>
            <p:nvPr/>
          </p:nvSpPr>
          <p:spPr bwMode="auto">
            <a:xfrm>
              <a:off x="3001" y="1781"/>
              <a:ext cx="28" cy="97"/>
            </a:xfrm>
            <a:custGeom>
              <a:avLst/>
              <a:gdLst>
                <a:gd name="T0" fmla="*/ 28 w 28"/>
                <a:gd name="T1" fmla="*/ 0 h 97"/>
                <a:gd name="T2" fmla="*/ 21 w 28"/>
                <a:gd name="T3" fmla="*/ 55 h 97"/>
                <a:gd name="T4" fmla="*/ 7 w 28"/>
                <a:gd name="T5" fmla="*/ 97 h 97"/>
                <a:gd name="T6" fmla="*/ 0 w 28"/>
                <a:gd name="T7" fmla="*/ 97 h 97"/>
                <a:gd name="T8" fmla="*/ 21 w 28"/>
                <a:gd name="T9" fmla="*/ 55 h 97"/>
                <a:gd name="T10" fmla="*/ 28 w 28"/>
                <a:gd name="T11" fmla="*/ 0 h 97"/>
                <a:gd name="T12" fmla="*/ 28 w 28"/>
                <a:gd name="T13" fmla="*/ 0 h 97"/>
                <a:gd name="T14" fmla="*/ 28 w 28"/>
                <a:gd name="T15" fmla="*/ 0 h 97"/>
                <a:gd name="T16" fmla="*/ 28 w 28"/>
                <a:gd name="T17" fmla="*/ 0 h 97"/>
                <a:gd name="T18" fmla="*/ 28 w 28"/>
                <a:gd name="T19" fmla="*/ 0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97"/>
                <a:gd name="T32" fmla="*/ 28 w 28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97">
                  <a:moveTo>
                    <a:pt x="28" y="0"/>
                  </a:moveTo>
                  <a:lnTo>
                    <a:pt x="21" y="55"/>
                  </a:lnTo>
                  <a:lnTo>
                    <a:pt x="7" y="97"/>
                  </a:lnTo>
                  <a:lnTo>
                    <a:pt x="0" y="97"/>
                  </a:lnTo>
                  <a:lnTo>
                    <a:pt x="21" y="55"/>
                  </a:lnTo>
                  <a:lnTo>
                    <a:pt x="28" y="0"/>
                  </a:lnTo>
                  <a:close/>
                  <a:moveTo>
                    <a:pt x="28" y="0"/>
                  </a:moveTo>
                  <a:lnTo>
                    <a:pt x="28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94" name="Freeform 102"/>
            <p:cNvSpPr>
              <a:spLocks noEditPoints="1"/>
            </p:cNvSpPr>
            <p:nvPr/>
          </p:nvSpPr>
          <p:spPr bwMode="auto">
            <a:xfrm>
              <a:off x="2980" y="1781"/>
              <a:ext cx="28" cy="97"/>
            </a:xfrm>
            <a:custGeom>
              <a:avLst/>
              <a:gdLst>
                <a:gd name="T0" fmla="*/ 21 w 28"/>
                <a:gd name="T1" fmla="*/ 97 h 97"/>
                <a:gd name="T2" fmla="*/ 7 w 28"/>
                <a:gd name="T3" fmla="*/ 55 h 97"/>
                <a:gd name="T4" fmla="*/ 0 w 28"/>
                <a:gd name="T5" fmla="*/ 0 h 97"/>
                <a:gd name="T6" fmla="*/ 0 w 28"/>
                <a:gd name="T7" fmla="*/ 0 h 97"/>
                <a:gd name="T8" fmla="*/ 7 w 28"/>
                <a:gd name="T9" fmla="*/ 55 h 97"/>
                <a:gd name="T10" fmla="*/ 28 w 28"/>
                <a:gd name="T11" fmla="*/ 97 h 97"/>
                <a:gd name="T12" fmla="*/ 21 w 28"/>
                <a:gd name="T13" fmla="*/ 97 h 97"/>
                <a:gd name="T14" fmla="*/ 21 w 28"/>
                <a:gd name="T15" fmla="*/ 97 h 97"/>
                <a:gd name="T16" fmla="*/ 21 w 28"/>
                <a:gd name="T17" fmla="*/ 97 h 97"/>
                <a:gd name="T18" fmla="*/ 21 w 28"/>
                <a:gd name="T19" fmla="*/ 97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97"/>
                <a:gd name="T32" fmla="*/ 28 w 28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97">
                  <a:moveTo>
                    <a:pt x="21" y="97"/>
                  </a:moveTo>
                  <a:lnTo>
                    <a:pt x="7" y="55"/>
                  </a:lnTo>
                  <a:lnTo>
                    <a:pt x="0" y="0"/>
                  </a:lnTo>
                  <a:lnTo>
                    <a:pt x="7" y="55"/>
                  </a:lnTo>
                  <a:lnTo>
                    <a:pt x="28" y="97"/>
                  </a:lnTo>
                  <a:lnTo>
                    <a:pt x="21" y="97"/>
                  </a:lnTo>
                  <a:close/>
                  <a:moveTo>
                    <a:pt x="21" y="97"/>
                  </a:moveTo>
                  <a:lnTo>
                    <a:pt x="21" y="9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95" name="Freeform 103"/>
            <p:cNvSpPr>
              <a:spLocks noEditPoints="1"/>
            </p:cNvSpPr>
            <p:nvPr/>
          </p:nvSpPr>
          <p:spPr bwMode="auto">
            <a:xfrm>
              <a:off x="2980" y="1643"/>
              <a:ext cx="83" cy="138"/>
            </a:xfrm>
            <a:custGeom>
              <a:avLst/>
              <a:gdLst>
                <a:gd name="T0" fmla="*/ 0 w 83"/>
                <a:gd name="T1" fmla="*/ 138 h 138"/>
                <a:gd name="T2" fmla="*/ 7 w 83"/>
                <a:gd name="T3" fmla="*/ 83 h 138"/>
                <a:gd name="T4" fmla="*/ 28 w 83"/>
                <a:gd name="T5" fmla="*/ 41 h 138"/>
                <a:gd name="T6" fmla="*/ 56 w 83"/>
                <a:gd name="T7" fmla="*/ 14 h 138"/>
                <a:gd name="T8" fmla="*/ 83 w 83"/>
                <a:gd name="T9" fmla="*/ 0 h 138"/>
                <a:gd name="T10" fmla="*/ 83 w 83"/>
                <a:gd name="T11" fmla="*/ 0 h 138"/>
                <a:gd name="T12" fmla="*/ 56 w 83"/>
                <a:gd name="T13" fmla="*/ 14 h 138"/>
                <a:gd name="T14" fmla="*/ 28 w 83"/>
                <a:gd name="T15" fmla="*/ 41 h 138"/>
                <a:gd name="T16" fmla="*/ 7 w 83"/>
                <a:gd name="T17" fmla="*/ 83 h 138"/>
                <a:gd name="T18" fmla="*/ 0 w 83"/>
                <a:gd name="T19" fmla="*/ 138 h 138"/>
                <a:gd name="T20" fmla="*/ 0 w 83"/>
                <a:gd name="T21" fmla="*/ 138 h 138"/>
                <a:gd name="T22" fmla="*/ 0 w 83"/>
                <a:gd name="T23" fmla="*/ 138 h 138"/>
                <a:gd name="T24" fmla="*/ 0 w 83"/>
                <a:gd name="T25" fmla="*/ 138 h 138"/>
                <a:gd name="T26" fmla="*/ 0 w 83"/>
                <a:gd name="T27" fmla="*/ 138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38"/>
                <a:gd name="T44" fmla="*/ 83 w 8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38">
                  <a:moveTo>
                    <a:pt x="0" y="138"/>
                  </a:moveTo>
                  <a:lnTo>
                    <a:pt x="7" y="83"/>
                  </a:lnTo>
                  <a:lnTo>
                    <a:pt x="28" y="41"/>
                  </a:lnTo>
                  <a:lnTo>
                    <a:pt x="56" y="14"/>
                  </a:lnTo>
                  <a:lnTo>
                    <a:pt x="83" y="0"/>
                  </a:lnTo>
                  <a:lnTo>
                    <a:pt x="56" y="14"/>
                  </a:lnTo>
                  <a:lnTo>
                    <a:pt x="28" y="41"/>
                  </a:lnTo>
                  <a:lnTo>
                    <a:pt x="7" y="83"/>
                  </a:lnTo>
                  <a:lnTo>
                    <a:pt x="0" y="138"/>
                  </a:lnTo>
                  <a:close/>
                  <a:moveTo>
                    <a:pt x="0" y="138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96" name="Freeform 104"/>
            <p:cNvSpPr>
              <a:spLocks noEditPoints="1"/>
            </p:cNvSpPr>
            <p:nvPr/>
          </p:nvSpPr>
          <p:spPr bwMode="auto">
            <a:xfrm>
              <a:off x="3063" y="1643"/>
              <a:ext cx="83" cy="138"/>
            </a:xfrm>
            <a:custGeom>
              <a:avLst/>
              <a:gdLst>
                <a:gd name="T0" fmla="*/ 0 w 83"/>
                <a:gd name="T1" fmla="*/ 0 h 138"/>
                <a:gd name="T2" fmla="*/ 35 w 83"/>
                <a:gd name="T3" fmla="*/ 14 h 138"/>
                <a:gd name="T4" fmla="*/ 63 w 83"/>
                <a:gd name="T5" fmla="*/ 41 h 138"/>
                <a:gd name="T6" fmla="*/ 76 w 83"/>
                <a:gd name="T7" fmla="*/ 83 h 138"/>
                <a:gd name="T8" fmla="*/ 83 w 83"/>
                <a:gd name="T9" fmla="*/ 138 h 138"/>
                <a:gd name="T10" fmla="*/ 83 w 83"/>
                <a:gd name="T11" fmla="*/ 138 h 138"/>
                <a:gd name="T12" fmla="*/ 76 w 83"/>
                <a:gd name="T13" fmla="*/ 83 h 138"/>
                <a:gd name="T14" fmla="*/ 63 w 83"/>
                <a:gd name="T15" fmla="*/ 41 h 138"/>
                <a:gd name="T16" fmla="*/ 35 w 83"/>
                <a:gd name="T17" fmla="*/ 14 h 138"/>
                <a:gd name="T18" fmla="*/ 0 w 83"/>
                <a:gd name="T19" fmla="*/ 0 h 138"/>
                <a:gd name="T20" fmla="*/ 0 w 83"/>
                <a:gd name="T21" fmla="*/ 0 h 138"/>
                <a:gd name="T22" fmla="*/ 0 w 83"/>
                <a:gd name="T23" fmla="*/ 0 h 138"/>
                <a:gd name="T24" fmla="*/ 0 w 83"/>
                <a:gd name="T25" fmla="*/ 0 h 138"/>
                <a:gd name="T26" fmla="*/ 0 w 8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38"/>
                <a:gd name="T44" fmla="*/ 83 w 8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38">
                  <a:moveTo>
                    <a:pt x="0" y="0"/>
                  </a:moveTo>
                  <a:lnTo>
                    <a:pt x="35" y="14"/>
                  </a:lnTo>
                  <a:lnTo>
                    <a:pt x="63" y="41"/>
                  </a:lnTo>
                  <a:lnTo>
                    <a:pt x="76" y="83"/>
                  </a:lnTo>
                  <a:lnTo>
                    <a:pt x="83" y="138"/>
                  </a:lnTo>
                  <a:lnTo>
                    <a:pt x="76" y="83"/>
                  </a:lnTo>
                  <a:lnTo>
                    <a:pt x="63" y="41"/>
                  </a:lnTo>
                  <a:lnTo>
                    <a:pt x="35" y="14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97" name="Freeform 105"/>
            <p:cNvSpPr>
              <a:spLocks noEditPoints="1"/>
            </p:cNvSpPr>
            <p:nvPr/>
          </p:nvSpPr>
          <p:spPr bwMode="auto">
            <a:xfrm>
              <a:off x="2614" y="1781"/>
              <a:ext cx="532" cy="1"/>
            </a:xfrm>
            <a:custGeom>
              <a:avLst/>
              <a:gdLst>
                <a:gd name="T0" fmla="*/ 0 w 532"/>
                <a:gd name="T1" fmla="*/ 0 h 1"/>
                <a:gd name="T2" fmla="*/ 0 w 532"/>
                <a:gd name="T3" fmla="*/ 0 h 1"/>
                <a:gd name="T4" fmla="*/ 0 w 532"/>
                <a:gd name="T5" fmla="*/ 0 h 1"/>
                <a:gd name="T6" fmla="*/ 532 w 532"/>
                <a:gd name="T7" fmla="*/ 0 h 1"/>
                <a:gd name="T8" fmla="*/ 532 w 532"/>
                <a:gd name="T9" fmla="*/ 0 h 1"/>
                <a:gd name="T10" fmla="*/ 532 w 53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2"/>
                <a:gd name="T19" fmla="*/ 0 h 1"/>
                <a:gd name="T20" fmla="*/ 532 w 53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2" h="1"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532" y="0"/>
                  </a:moveTo>
                  <a:lnTo>
                    <a:pt x="53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292" name="Rectangle 107"/>
          <p:cNvSpPr>
            <a:spLocks noChangeArrowheads="1"/>
          </p:cNvSpPr>
          <p:nvPr/>
        </p:nvSpPr>
        <p:spPr bwMode="auto">
          <a:xfrm>
            <a:off x="1855458" y="241479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0" dirty="0">
                <a:solidFill>
                  <a:srgbClr val="CC3300"/>
                </a:solidFill>
                <a:latin typeface="Comic Sans MS" panose="030F0702030302020204" pitchFamily="66" charset="0"/>
              </a:rPr>
              <a:t>Equivalent </a:t>
            </a:r>
            <a:r>
              <a:rPr lang="ru-RU" altLang="en-US" sz="2800" b="0" dirty="0">
                <a:solidFill>
                  <a:srgbClr val="CC3300"/>
                </a:solidFill>
                <a:latin typeface="Comic Sans MS" panose="030F0702030302020204" pitchFamily="66" charset="0"/>
              </a:rPr>
              <a:t>П</a:t>
            </a:r>
            <a:r>
              <a:rPr lang="en-US" altLang="en-US" sz="2800" b="0" dirty="0">
                <a:solidFill>
                  <a:srgbClr val="CC3300"/>
                </a:solidFill>
                <a:latin typeface="Comic Sans MS" panose="030F0702030302020204" pitchFamily="66" charset="0"/>
              </a:rPr>
              <a:t> Circuit for Linear Transformers</a:t>
            </a:r>
            <a:endParaRPr lang="en-US" altLang="en-US" sz="2800" b="0" dirty="0"/>
          </a:p>
        </p:txBody>
      </p:sp>
      <p:pic>
        <p:nvPicPr>
          <p:cNvPr id="12293" name="Picture 109" descr="ale63317_1302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48" y="1606081"/>
            <a:ext cx="2895600" cy="211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11"/>
          <p:cNvSpPr>
            <a:spLocks noChangeArrowheads="1"/>
          </p:cNvSpPr>
          <p:nvPr/>
        </p:nvSpPr>
        <p:spPr bwMode="auto">
          <a:xfrm>
            <a:off x="1112716" y="638643"/>
            <a:ext cx="965814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800" b="0" dirty="0">
                <a:solidFill>
                  <a:schemeClr val="tx2"/>
                </a:solidFill>
              </a:rPr>
              <a:t> </a:t>
            </a:r>
            <a:r>
              <a:rPr lang="en-US" altLang="en-US" sz="2000" b="0" dirty="0"/>
              <a:t>The coupled transformer can equivalently be represented by an </a:t>
            </a:r>
            <a:r>
              <a:rPr lang="en-US" altLang="en-US" sz="2000" b="0" dirty="0">
                <a:solidFill>
                  <a:srgbClr val="FF0000"/>
                </a:solidFill>
              </a:rPr>
              <a:t>EQUIVALENT </a:t>
            </a:r>
            <a:r>
              <a:rPr lang="ru-RU" altLang="en-US" sz="2000" b="0" dirty="0">
                <a:solidFill>
                  <a:srgbClr val="FF0000"/>
                </a:solidFill>
                <a:cs typeface="Times New Roman" panose="02020603050405020304" pitchFamily="18" charset="0"/>
              </a:rPr>
              <a:t>П</a:t>
            </a:r>
            <a:r>
              <a:rPr lang="en-US" altLang="en-US" sz="2000" b="0" dirty="0">
                <a:solidFill>
                  <a:srgbClr val="FF0000"/>
                </a:solidFill>
              </a:rPr>
              <a:t> </a:t>
            </a:r>
            <a:r>
              <a:rPr lang="en-US" altLang="en-US" sz="2000" b="0" dirty="0"/>
              <a:t>circuit using </a:t>
            </a:r>
            <a:r>
              <a:rPr lang="en-US" altLang="en-US" sz="2000" b="0" dirty="0">
                <a:solidFill>
                  <a:srgbClr val="FF0000"/>
                </a:solidFill>
              </a:rPr>
              <a:t>uncoupled inductors</a:t>
            </a:r>
            <a:r>
              <a:rPr lang="en-US" altLang="en-US" sz="2000" b="0" dirty="0"/>
              <a:t>.</a:t>
            </a:r>
          </a:p>
        </p:txBody>
      </p:sp>
      <p:graphicFrame>
        <p:nvGraphicFramePr>
          <p:cNvPr id="12290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752391"/>
              </p:ext>
            </p:extLst>
          </p:nvPr>
        </p:nvGraphicFramePr>
        <p:xfrm>
          <a:off x="2303866" y="4883743"/>
          <a:ext cx="73596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4" imgW="3301920" imgH="457200" progId="Equation.DSMT4">
                  <p:embed/>
                </p:oleObj>
              </mc:Choice>
              <mc:Fallback>
                <p:oleObj name="Equation" r:id="rId4" imgW="3301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866" y="4883743"/>
                        <a:ext cx="7359650" cy="10191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116"/>
          <p:cNvSpPr txBox="1">
            <a:spLocks noChangeArrowheads="1"/>
          </p:cNvSpPr>
          <p:nvPr/>
        </p:nvSpPr>
        <p:spPr bwMode="auto">
          <a:xfrm>
            <a:off x="2013455" y="4020108"/>
            <a:ext cx="82296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  <a:buFontTx/>
              <a:buAutoNum type="alphaLcParenR"/>
            </a:pPr>
            <a:r>
              <a:rPr lang="en-US" altLang="en-US" sz="2000" b="0" dirty="0">
                <a:solidFill>
                  <a:srgbClr val="0000FF"/>
                </a:solidFill>
              </a:rPr>
              <a:t>Transformer circuit              b) Equivalent </a:t>
            </a:r>
            <a:r>
              <a:rPr lang="el-GR" altLang="en-US" sz="2000" b="0" dirty="0">
                <a:solidFill>
                  <a:srgbClr val="0000FF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000" b="0" dirty="0">
                <a:solidFill>
                  <a:srgbClr val="0000FF"/>
                </a:solidFill>
              </a:rPr>
              <a:t> circuit of the transformer</a:t>
            </a:r>
          </a:p>
        </p:txBody>
      </p:sp>
    </p:spTree>
    <p:extLst>
      <p:ext uri="{BB962C8B-B14F-4D97-AF65-F5344CB8AC3E}">
        <p14:creationId xmlns:p14="http://schemas.microsoft.com/office/powerpoint/2010/main" val="3040283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628" y="254292"/>
            <a:ext cx="8710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Determine the </a:t>
            </a:r>
            <a:r>
              <a:rPr lang="en-US" sz="2000" b="1" dirty="0">
                <a:solidFill>
                  <a:srgbClr val="FF0000"/>
                </a:solidFill>
              </a:rPr>
              <a:t>T-equivalent circuit</a:t>
            </a:r>
            <a:r>
              <a:rPr lang="en-US" sz="2000" dirty="0"/>
              <a:t> of the linear </a:t>
            </a:r>
            <a:r>
              <a:rPr lang="en-US" sz="2000" dirty="0" smtClean="0"/>
              <a:t>transformer</a:t>
            </a:r>
            <a:r>
              <a:rPr lang="tr-TR" sz="2000" dirty="0" smtClean="0"/>
              <a:t> shown below.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7426" y="131182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3870" y="895394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</a:t>
            </a:r>
            <a:r>
              <a:rPr lang="tr-TR" dirty="0" smtClean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89" y="895394"/>
            <a:ext cx="3752179" cy="2584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874" y="3837787"/>
            <a:ext cx="4085962" cy="2307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728" y="1372318"/>
            <a:ext cx="5160136" cy="574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939" y="1972245"/>
            <a:ext cx="3505066" cy="451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431" y="2003429"/>
            <a:ext cx="3291405" cy="518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5939" y="2386472"/>
            <a:ext cx="4118328" cy="6291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8168" y="3015661"/>
            <a:ext cx="4305263" cy="5605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8168" y="3551366"/>
            <a:ext cx="2335826" cy="5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4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08" y="903909"/>
            <a:ext cx="110500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The circuits we have considered so far may be regarded as </a:t>
            </a:r>
            <a:r>
              <a:rPr lang="en-US" sz="2000" b="1" i="1" dirty="0" smtClean="0">
                <a:solidFill>
                  <a:srgbClr val="FF0000"/>
                </a:solidFill>
              </a:rPr>
              <a:t>conductively coupled</a:t>
            </a:r>
            <a:r>
              <a:rPr lang="en-US" sz="2000" dirty="0" smtClean="0"/>
              <a:t>, because one loop affects the neighboring loop through current conduction</a:t>
            </a:r>
            <a:endParaRPr lang="tr-TR" sz="20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When two loops with or without contacts between them affect each other through the magnetic field generated by one of them, they are said to be </a:t>
            </a:r>
            <a:r>
              <a:rPr lang="en-US" sz="2000" b="1" i="1" dirty="0" smtClean="0">
                <a:solidFill>
                  <a:srgbClr val="FF0000"/>
                </a:solidFill>
              </a:rPr>
              <a:t>magnetically coupled</a:t>
            </a:r>
            <a:endParaRPr lang="tr-TR" sz="2000" b="1" i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b="1" i="1" dirty="0" smtClean="0">
                <a:solidFill>
                  <a:srgbClr val="FF0000"/>
                </a:solidFill>
              </a:rPr>
              <a:t>transformer</a:t>
            </a:r>
            <a:r>
              <a:rPr lang="en-US" sz="2000" dirty="0" smtClean="0"/>
              <a:t> is an electrical device designed on the basis of the concept of magnetic coupling. It uses magnetically coupled coils to </a:t>
            </a:r>
            <a:r>
              <a:rPr lang="en-US" sz="2000" b="1" dirty="0" smtClean="0">
                <a:solidFill>
                  <a:srgbClr val="FF0000"/>
                </a:solidFill>
              </a:rPr>
              <a:t>transfer energy from one circuit to another</a:t>
            </a:r>
            <a:r>
              <a:rPr lang="tr-TR" sz="2000" b="1" dirty="0" smtClean="0">
                <a:solidFill>
                  <a:srgbClr val="FF0000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09" y="257578"/>
            <a:ext cx="3510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12.1 </a:t>
            </a:r>
            <a:r>
              <a:rPr lang="tr-TR" sz="3600" b="1" dirty="0" smtClean="0">
                <a:solidFill>
                  <a:srgbClr val="FF0000"/>
                </a:solidFill>
              </a:rPr>
              <a:t>Introduction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8379"/>
              </p:ext>
            </p:extLst>
          </p:nvPr>
        </p:nvGraphicFramePr>
        <p:xfrm>
          <a:off x="6211909" y="4082602"/>
          <a:ext cx="4853009" cy="145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CorelDRAW" r:id="rId3" imgW="3355543" imgH="1006450" progId="CorelDRAW.Graphic.12">
                  <p:embed/>
                </p:oleObj>
              </mc:Choice>
              <mc:Fallback>
                <p:oleObj name="CorelDRAW" r:id="rId3" imgW="3355543" imgH="1006450" progId="CorelDRAW.Graphic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909" y="4082602"/>
                        <a:ext cx="4853009" cy="1454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405607"/>
              </p:ext>
            </p:extLst>
          </p:nvPr>
        </p:nvGraphicFramePr>
        <p:xfrm>
          <a:off x="679361" y="4318976"/>
          <a:ext cx="4366907" cy="121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CorelDRAW" r:id="rId5" imgW="4030980" imgH="1124712" progId="CorelDRAW.Graphic.12">
                  <p:embed/>
                </p:oleObj>
              </mc:Choice>
              <mc:Fallback>
                <p:oleObj name="CorelDRAW" r:id="rId5" imgW="4030980" imgH="112471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361" y="4318976"/>
                        <a:ext cx="4366907" cy="121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5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297" y="131182"/>
            <a:ext cx="7590794" cy="1120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426" y="131182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244" y="3481038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</a:t>
            </a:r>
            <a:r>
              <a:rPr lang="tr-TR" dirty="0" smtClean="0"/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46" y="1241079"/>
            <a:ext cx="7962354" cy="24536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1114" y="4004258"/>
            <a:ext cx="10217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We need to replace the magnetically coupled coils with the </a:t>
            </a:r>
            <a:r>
              <a:rPr lang="en-US" sz="2000" b="1" dirty="0" smtClean="0"/>
              <a:t>T</a:t>
            </a:r>
            <a:r>
              <a:rPr lang="tr-TR" sz="2000" b="1" dirty="0" smtClean="0"/>
              <a:t>-</a:t>
            </a:r>
            <a:r>
              <a:rPr lang="en-US" sz="2000" b="1" dirty="0" smtClean="0"/>
              <a:t>equivalent circuit</a:t>
            </a:r>
            <a:r>
              <a:rPr lang="tr-TR" sz="2000" b="1" dirty="0" smtClean="0"/>
              <a:t>. </a:t>
            </a:r>
            <a:r>
              <a:rPr lang="en-US" sz="2000" b="1" dirty="0"/>
              <a:t>First, due to the current reference directions and voltage polarities, we need to replace </a:t>
            </a:r>
            <a:r>
              <a:rPr lang="tr-TR" sz="2000" b="1" dirty="0" smtClean="0">
                <a:solidFill>
                  <a:srgbClr val="FF0000"/>
                </a:solidFill>
              </a:rPr>
              <a:t>–</a:t>
            </a:r>
            <a:r>
              <a:rPr lang="en-US" sz="2000" b="1" dirty="0" smtClean="0">
                <a:solidFill>
                  <a:srgbClr val="FF0000"/>
                </a:solidFill>
              </a:rPr>
              <a:t>M</a:t>
            </a:r>
            <a:r>
              <a:rPr lang="tr-TR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dirty="0"/>
              <a:t>Since </a:t>
            </a:r>
            <a:r>
              <a:rPr lang="en-US" sz="2000" b="1" dirty="0" smtClean="0"/>
              <a:t>Ꙍ</a:t>
            </a:r>
            <a:r>
              <a:rPr lang="tr-TR" sz="2000" b="1" dirty="0" smtClean="0"/>
              <a:t> </a:t>
            </a:r>
            <a:r>
              <a:rPr lang="en-US" sz="2000" b="1" dirty="0" smtClean="0"/>
              <a:t>is </a:t>
            </a:r>
            <a:r>
              <a:rPr lang="en-US" sz="2000" b="1" dirty="0"/>
              <a:t>not specified, we can assume </a:t>
            </a:r>
            <a:r>
              <a:rPr lang="en-US" sz="2000" b="1" dirty="0" smtClean="0"/>
              <a:t>Ꙍ</a:t>
            </a:r>
            <a:r>
              <a:rPr lang="tr-TR" sz="2000" b="1" dirty="0" smtClean="0"/>
              <a:t> = 1 rad\sec </a:t>
            </a:r>
            <a:r>
              <a:rPr lang="en-US" sz="2000" b="1" dirty="0" smtClean="0"/>
              <a:t>or </a:t>
            </a:r>
            <a:r>
              <a:rPr lang="en-US" sz="2000" b="1" dirty="0"/>
              <a:t>any other value;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790163" y="654402"/>
            <a:ext cx="31553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37138" y="1081826"/>
            <a:ext cx="301365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17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24" y="102752"/>
            <a:ext cx="4626351" cy="2053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968" y="36932"/>
            <a:ext cx="6014944" cy="751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783" y="788800"/>
            <a:ext cx="5767248" cy="681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968" y="1398095"/>
            <a:ext cx="3142157" cy="692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64" y="2287911"/>
            <a:ext cx="6063567" cy="2440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4189" y="2090200"/>
            <a:ext cx="3299311" cy="395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8331" y="2617514"/>
            <a:ext cx="5681758" cy="594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7825" y="3123705"/>
            <a:ext cx="994634" cy="564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9203" y="3601084"/>
            <a:ext cx="4876306" cy="757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263" y="4565359"/>
            <a:ext cx="4087349" cy="10111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03318" y="4809397"/>
            <a:ext cx="1681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Substituting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1391" y="5578450"/>
            <a:ext cx="8748698" cy="5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09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40" y="154547"/>
            <a:ext cx="4424507" cy="875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569" y="283503"/>
            <a:ext cx="4482989" cy="593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636" y="283503"/>
            <a:ext cx="994634" cy="564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141" y="876996"/>
            <a:ext cx="5703262" cy="816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140" y="3831957"/>
            <a:ext cx="7224649" cy="2396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440" y="2071887"/>
            <a:ext cx="42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Practice Problem 13.5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102" y="2642515"/>
            <a:ext cx="8514076" cy="109722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183715" y="3698440"/>
            <a:ext cx="3246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440" y="5342615"/>
            <a:ext cx="4033777" cy="117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05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43" name="Rectangle 159"/>
          <p:cNvSpPr>
            <a:spLocks noChangeArrowheads="1"/>
          </p:cNvSpPr>
          <p:nvPr/>
        </p:nvSpPr>
        <p:spPr bwMode="auto">
          <a:xfrm>
            <a:off x="764147" y="726450"/>
            <a:ext cx="891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A Ideal Transformer is a unity Coupled, lossless transformer in which the primary and secondary coils have infinite self inductances. 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rgbClr val="0000FF"/>
                </a:solidFill>
              </a:rPr>
              <a:t>	</a:t>
            </a:r>
            <a:r>
              <a:rPr lang="en-US" altLang="en-US" sz="2000" dirty="0">
                <a:solidFill>
                  <a:srgbClr val="FF0000"/>
                </a:solidFill>
              </a:rPr>
              <a:t>A Transformer is ideal if:</a:t>
            </a:r>
            <a:r>
              <a:rPr lang="en-US" altLang="en-US" sz="2000" dirty="0">
                <a:solidFill>
                  <a:srgbClr val="0000FF"/>
                </a:solidFill>
              </a:rPr>
              <a:t/>
            </a:r>
            <a:br>
              <a:rPr lang="en-US" altLang="en-US" sz="2000" dirty="0">
                <a:solidFill>
                  <a:srgbClr val="0000FF"/>
                </a:solidFill>
              </a:rPr>
            </a:br>
            <a:r>
              <a:rPr lang="en-US" altLang="en-US" sz="2000" dirty="0">
                <a:solidFill>
                  <a:srgbClr val="0000FF"/>
                </a:solidFill>
              </a:rPr>
              <a:t>	</a:t>
            </a:r>
            <a:r>
              <a:rPr lang="en-US" altLang="en-US" sz="2000" dirty="0">
                <a:solidFill>
                  <a:srgbClr val="FF0000"/>
                </a:solidFill>
              </a:rPr>
              <a:t>1.)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Large reactance coils;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rgbClr val="0000FF"/>
                </a:solidFill>
              </a:rPr>
              <a:t>	</a:t>
            </a:r>
            <a:r>
              <a:rPr lang="en-US" altLang="en-US" sz="2000" dirty="0">
                <a:solidFill>
                  <a:srgbClr val="FF0000"/>
                </a:solidFill>
              </a:rPr>
              <a:t>2.)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Unity Coupling k=1.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rgbClr val="0000FF"/>
                </a:solidFill>
              </a:rPr>
              <a:t>	</a:t>
            </a:r>
            <a:r>
              <a:rPr lang="en-US" altLang="en-US" sz="2000" dirty="0">
                <a:solidFill>
                  <a:srgbClr val="FF0000"/>
                </a:solidFill>
              </a:rPr>
              <a:t>3.)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Coils are lossless (R</a:t>
            </a:r>
            <a:r>
              <a:rPr lang="en-US" altLang="en-US" sz="2000" baseline="-25000" dirty="0">
                <a:solidFill>
                  <a:schemeClr val="tx1"/>
                </a:solidFill>
              </a:rPr>
              <a:t>1</a:t>
            </a:r>
            <a:r>
              <a:rPr lang="en-US" altLang="en-US" sz="2000" dirty="0">
                <a:solidFill>
                  <a:schemeClr val="tx1"/>
                </a:solidFill>
              </a:rPr>
              <a:t>=R</a:t>
            </a:r>
            <a:r>
              <a:rPr lang="en-US" altLang="en-US" sz="2000" baseline="-25000" dirty="0">
                <a:solidFill>
                  <a:schemeClr val="tx1"/>
                </a:solidFill>
              </a:rPr>
              <a:t>2</a:t>
            </a:r>
            <a:r>
              <a:rPr lang="en-US" altLang="en-US" sz="2000" dirty="0">
                <a:solidFill>
                  <a:schemeClr val="tx1"/>
                </a:solidFill>
              </a:rPr>
              <a:t>=0)</a:t>
            </a:r>
          </a:p>
        </p:txBody>
      </p:sp>
      <p:graphicFrame>
        <p:nvGraphicFramePr>
          <p:cNvPr id="67747" name="Object 16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07301318"/>
              </p:ext>
            </p:extLst>
          </p:nvPr>
        </p:nvGraphicFramePr>
        <p:xfrm>
          <a:off x="6286500" y="1614109"/>
          <a:ext cx="1915732" cy="455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3" imgW="965160" imgH="228600" progId="Equation.DSMT4">
                  <p:embed/>
                </p:oleObj>
              </mc:Choice>
              <mc:Fallback>
                <p:oleObj name="Equation" r:id="rId3" imgW="96516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1614109"/>
                        <a:ext cx="1915732" cy="455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762" name="Picture 178" descr="ale63317_13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6" y="2519699"/>
            <a:ext cx="311308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5105400" y="4495801"/>
            <a:ext cx="2514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Ideal transformer</a:t>
            </a:r>
          </a:p>
        </p:txBody>
      </p:sp>
      <p:sp>
        <p:nvSpPr>
          <p:cNvPr id="67742" name="Text Box 158"/>
          <p:cNvSpPr txBox="1">
            <a:spLocks noChangeArrowheads="1"/>
          </p:cNvSpPr>
          <p:nvPr/>
        </p:nvSpPr>
        <p:spPr bwMode="auto">
          <a:xfrm>
            <a:off x="4114800" y="6248401"/>
            <a:ext cx="434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Circuit symbol for the Ideal transformer</a:t>
            </a:r>
          </a:p>
        </p:txBody>
      </p:sp>
      <p:pic>
        <p:nvPicPr>
          <p:cNvPr id="67765" name="Picture 181" descr="yellowiso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168" y="2663826"/>
            <a:ext cx="19812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66" name="Picture 182" descr="yellowis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4" y="2813531"/>
            <a:ext cx="190500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67" name="Picture 183" descr="dry-type0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4" y="4648199"/>
            <a:ext cx="21431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768" name="Picture 184" descr="repair-dry-type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95" y="4833937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7763" y="192041"/>
            <a:ext cx="551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13.5  </a:t>
            </a:r>
            <a:r>
              <a:rPr lang="en-US" sz="3600" b="1" dirty="0" smtClean="0">
                <a:solidFill>
                  <a:srgbClr val="FF0000"/>
                </a:solidFill>
              </a:rPr>
              <a:t>Ideal </a:t>
            </a:r>
            <a:r>
              <a:rPr lang="en-US" sz="3600" b="1" dirty="0">
                <a:solidFill>
                  <a:srgbClr val="FF0000"/>
                </a:solidFill>
              </a:rPr>
              <a:t>Transformers</a:t>
            </a:r>
          </a:p>
        </p:txBody>
      </p:sp>
    </p:spTree>
    <p:extLst>
      <p:ext uri="{BB962C8B-B14F-4D97-AF65-F5344CB8AC3E}">
        <p14:creationId xmlns:p14="http://schemas.microsoft.com/office/powerpoint/2010/main" val="18432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635357" y="321972"/>
            <a:ext cx="10646535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+mn-lt"/>
              </a:rPr>
              <a:t>An ideal transformer has no power loss; all power applied to the primary is all delivered to the load. Actual transformers depart from this ideal model. Some loss mechanisms are: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Winding resistance</a:t>
            </a:r>
            <a:r>
              <a:rPr lang="tr-TR" altLang="en-US" sz="2000" dirty="0">
                <a:solidFill>
                  <a:srgbClr val="0000FF"/>
                </a:solidFill>
                <a:latin typeface="+mn-lt"/>
              </a:rPr>
              <a:t>:</a:t>
            </a:r>
            <a:r>
              <a:rPr lang="en-US" altLang="en-US" sz="2000" dirty="0">
                <a:latin typeface="+mn-lt"/>
              </a:rPr>
              <a:t> </a:t>
            </a:r>
            <a:r>
              <a:rPr lang="tr-TR" altLang="en-US" sz="2000" dirty="0">
                <a:latin typeface="+mn-lt"/>
              </a:rPr>
              <a:t>C</a:t>
            </a:r>
            <a:r>
              <a:rPr lang="en-US" altLang="en-US" sz="2000" dirty="0" err="1">
                <a:latin typeface="+mn-lt"/>
              </a:rPr>
              <a:t>ausing</a:t>
            </a:r>
            <a:r>
              <a:rPr lang="en-US" altLang="en-US" sz="2000" dirty="0">
                <a:latin typeface="+mn-lt"/>
              </a:rPr>
              <a:t> power to be dissipated in the windings.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Hysteresis loss</a:t>
            </a:r>
            <a:r>
              <a:rPr lang="tr-TR" altLang="en-US" sz="2000" dirty="0">
                <a:solidFill>
                  <a:srgbClr val="0000FF"/>
                </a:solidFill>
                <a:latin typeface="+mn-lt"/>
              </a:rPr>
              <a:t>:</a:t>
            </a:r>
            <a:r>
              <a:rPr lang="en-US" altLang="en-US" sz="2000" dirty="0">
                <a:latin typeface="+mn-lt"/>
              </a:rPr>
              <a:t> </a:t>
            </a:r>
            <a:r>
              <a:rPr lang="tr-TR" altLang="en-US" sz="2000" dirty="0">
                <a:latin typeface="+mn-lt"/>
              </a:rPr>
              <a:t>D</a:t>
            </a:r>
            <a:r>
              <a:rPr lang="en-US" altLang="en-US" sz="2000" dirty="0" err="1">
                <a:latin typeface="+mn-lt"/>
              </a:rPr>
              <a:t>ue</a:t>
            </a:r>
            <a:r>
              <a:rPr lang="en-US" altLang="en-US" sz="2000" dirty="0">
                <a:latin typeface="+mn-lt"/>
              </a:rPr>
              <a:t> to the continuous reversal of the magnetic field.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Core losses</a:t>
            </a:r>
            <a:r>
              <a:rPr lang="tr-TR" altLang="en-US" sz="2000" dirty="0">
                <a:solidFill>
                  <a:srgbClr val="0000FF"/>
                </a:solidFill>
                <a:latin typeface="+mn-lt"/>
              </a:rPr>
              <a:t>:</a:t>
            </a:r>
            <a:r>
              <a:rPr lang="en-US" altLang="en-US" sz="2000" dirty="0">
                <a:latin typeface="+mn-lt"/>
              </a:rPr>
              <a:t> </a:t>
            </a:r>
            <a:r>
              <a:rPr lang="tr-TR" altLang="en-US" sz="2000" dirty="0">
                <a:latin typeface="+mn-lt"/>
              </a:rPr>
              <a:t>D</a:t>
            </a:r>
            <a:r>
              <a:rPr lang="en-US" altLang="en-US" sz="2000" dirty="0" err="1">
                <a:latin typeface="+mn-lt"/>
              </a:rPr>
              <a:t>ue</a:t>
            </a:r>
            <a:r>
              <a:rPr lang="en-US" altLang="en-US" sz="2000" dirty="0">
                <a:latin typeface="+mn-lt"/>
              </a:rPr>
              <a:t> to circulating current in the core (eddy currents).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Flux leakage</a:t>
            </a:r>
            <a:r>
              <a:rPr lang="tr-TR" altLang="en-US" sz="2000" dirty="0">
                <a:solidFill>
                  <a:srgbClr val="0000FF"/>
                </a:solidFill>
                <a:latin typeface="+mn-lt"/>
              </a:rPr>
              <a:t>:</a:t>
            </a:r>
            <a:r>
              <a:rPr lang="en-US" altLang="en-US" sz="2000" dirty="0">
                <a:latin typeface="+mn-lt"/>
              </a:rPr>
              <a:t> </a:t>
            </a:r>
            <a:r>
              <a:rPr lang="tr-TR" altLang="en-US" sz="2000" dirty="0">
                <a:latin typeface="+mn-lt"/>
              </a:rPr>
              <a:t>F</a:t>
            </a:r>
            <a:r>
              <a:rPr lang="en-US" altLang="en-US" sz="2000" dirty="0">
                <a:latin typeface="+mn-lt"/>
              </a:rPr>
              <a:t>lux from the primary that does not link to the secondary</a:t>
            </a:r>
            <a:r>
              <a:rPr lang="tr-TR" altLang="en-US" sz="2000" dirty="0">
                <a:latin typeface="+mn-lt"/>
              </a:rPr>
              <a:t>.</a:t>
            </a:r>
            <a:endParaRPr lang="en-US" altLang="en-US" sz="2000" dirty="0">
              <a:latin typeface="+mn-lt"/>
            </a:endParaRPr>
          </a:p>
          <a:p>
            <a:pPr eaLnBrk="1" hangingPunct="1">
              <a:spcBef>
                <a:spcPct val="4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Winding capacitance</a:t>
            </a:r>
            <a:r>
              <a:rPr lang="tr-TR" altLang="en-US" sz="2000" dirty="0">
                <a:solidFill>
                  <a:srgbClr val="0000FF"/>
                </a:solidFill>
                <a:latin typeface="+mn-lt"/>
              </a:rPr>
              <a:t>:</a:t>
            </a:r>
            <a:r>
              <a:rPr lang="en-US" altLang="en-US" sz="2000" dirty="0">
                <a:latin typeface="+mn-lt"/>
              </a:rPr>
              <a:t> </a:t>
            </a:r>
            <a:r>
              <a:rPr lang="tr-TR" altLang="en-US" sz="2000" dirty="0">
                <a:latin typeface="+mn-lt"/>
              </a:rPr>
              <a:t>I</a:t>
            </a:r>
            <a:r>
              <a:rPr lang="en-US" altLang="en-US" sz="2000" dirty="0">
                <a:latin typeface="+mn-lt"/>
              </a:rPr>
              <a:t>t has a bypassing effect for the windings.</a:t>
            </a:r>
            <a:endParaRPr lang="tr-TR" altLang="en-US" sz="2000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+mn-lt"/>
              </a:rPr>
              <a:t>The ideal transformer does not dissipate power. Power delivered from the source is passed on to the load by the transformer.</a:t>
            </a:r>
            <a:endParaRPr lang="tr-TR" altLang="en-US" sz="2000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+mn-lt"/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efficiency of a transformer </a:t>
            </a:r>
            <a:r>
              <a:rPr lang="en-US" altLang="en-US" sz="2000" dirty="0">
                <a:latin typeface="+mn-lt"/>
              </a:rPr>
              <a:t>is the ratio of power delivered to the load (</a:t>
            </a:r>
            <a:r>
              <a:rPr lang="en-US" altLang="en-US" sz="2000" i="1" dirty="0">
                <a:latin typeface="+mn-lt"/>
              </a:rPr>
              <a:t>Pout</a:t>
            </a:r>
            <a:r>
              <a:rPr lang="en-US" altLang="en-US" sz="2000" dirty="0">
                <a:latin typeface="+mn-lt"/>
              </a:rPr>
              <a:t>) to the power delivered to the primary (</a:t>
            </a:r>
            <a:r>
              <a:rPr lang="en-US" altLang="en-US" sz="2000" i="1" dirty="0">
                <a:latin typeface="+mn-lt"/>
              </a:rPr>
              <a:t>Pin</a:t>
            </a:r>
            <a:r>
              <a:rPr lang="en-US" altLang="en-US" sz="2000" dirty="0">
                <a:latin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045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752600" y="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CC3300"/>
                </a:solidFill>
                <a:latin typeface="Comic Sans MS" panose="030F0702030302020204" pitchFamily="66" charset="0"/>
              </a:rPr>
              <a:t>Input-Output Variables of an Ideal Transformer </a:t>
            </a:r>
            <a:endParaRPr lang="en-US" altLang="en-US" sz="2800">
              <a:solidFill>
                <a:schemeClr val="tx1"/>
              </a:solidFill>
            </a:endParaRP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935799"/>
              </p:ext>
            </p:extLst>
          </p:nvPr>
        </p:nvGraphicFramePr>
        <p:xfrm>
          <a:off x="4302919" y="5637160"/>
          <a:ext cx="381476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3" imgW="1676160" imgH="431640" progId="Equation.DSMT4">
                  <p:embed/>
                </p:oleObj>
              </mc:Choice>
              <mc:Fallback>
                <p:oleObj name="Equation" r:id="rId3" imgW="1676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919" y="5637160"/>
                        <a:ext cx="3814762" cy="9842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360" name="Picture 8" descr="ale63317_13021"/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38" y="457200"/>
            <a:ext cx="3429082" cy="2506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036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167527"/>
              </p:ext>
            </p:extLst>
          </p:nvPr>
        </p:nvGraphicFramePr>
        <p:xfrm>
          <a:off x="1301840" y="2266527"/>
          <a:ext cx="7354888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Equation" r:id="rId6" imgW="3822480" imgH="1676160" progId="Equation.DSMT4">
                  <p:embed/>
                </p:oleObj>
              </mc:Choice>
              <mc:Fallback>
                <p:oleObj name="Equation" r:id="rId6" imgW="382248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840" y="2266527"/>
                        <a:ext cx="7354888" cy="322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825321" y="828463"/>
            <a:ext cx="567850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sz="2000" dirty="0">
                <a:latin typeface="+mn-lt"/>
              </a:rPr>
              <a:t>The input and output voltages and currents of an ideal transformer are related only by the turns ratio.</a:t>
            </a:r>
            <a:endParaRPr lang="en-US" altLang="en-US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3507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ale63317_1303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37" y="662188"/>
            <a:ext cx="5558724" cy="22763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1060361" y="4549462"/>
            <a:ext cx="899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dirty="0">
                <a:solidFill>
                  <a:schemeClr val="tx1"/>
                </a:solidFill>
              </a:rPr>
              <a:t>A Ideal Transformer is called: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rgbClr val="0000FF"/>
                </a:solidFill>
              </a:rPr>
              <a:t>	</a:t>
            </a:r>
            <a:r>
              <a:rPr lang="en-US" altLang="en-US" dirty="0">
                <a:solidFill>
                  <a:srgbClr val="FF0000"/>
                </a:solidFill>
              </a:rPr>
              <a:t>1.)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Step-up transformer if n &gt; 1.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rgbClr val="0000FF"/>
                </a:solidFill>
              </a:rPr>
              <a:t>	</a:t>
            </a:r>
            <a:r>
              <a:rPr lang="en-US" altLang="en-US" dirty="0">
                <a:solidFill>
                  <a:srgbClr val="FF0000"/>
                </a:solidFill>
              </a:rPr>
              <a:t>2.)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Step-down transformer if n &lt; 1.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rgbClr val="0000FF"/>
                </a:solidFill>
              </a:rPr>
              <a:t>	</a:t>
            </a:r>
            <a:r>
              <a:rPr lang="en-US" altLang="en-US" dirty="0">
                <a:solidFill>
                  <a:srgbClr val="FF0000"/>
                </a:solidFill>
              </a:rPr>
              <a:t>3.)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Isolation transformer if n=1.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1636899" y="204988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CC3300"/>
                </a:solidFill>
                <a:latin typeface="Comic Sans MS" panose="030F0702030302020204" pitchFamily="66" charset="0"/>
              </a:rPr>
              <a:t>Input-Output Variables of an </a:t>
            </a:r>
            <a:r>
              <a:rPr lang="en-US" altLang="en-US" sz="2800" b="1" u="sng" dirty="0">
                <a:solidFill>
                  <a:srgbClr val="CC3300"/>
                </a:solidFill>
                <a:latin typeface="Comic Sans MS" panose="030F0702030302020204" pitchFamily="66" charset="0"/>
              </a:rPr>
              <a:t>Ideal Transformer </a:t>
            </a:r>
            <a:endParaRPr lang="en-US" altLang="en-US" sz="28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860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8051"/>
              </p:ext>
            </p:extLst>
          </p:nvPr>
        </p:nvGraphicFramePr>
        <p:xfrm>
          <a:off x="4574147" y="3112394"/>
          <a:ext cx="3397876" cy="113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4" imgW="1295280" imgH="431640" progId="Equation.DSMT4">
                  <p:embed/>
                </p:oleObj>
              </mc:Choice>
              <mc:Fallback>
                <p:oleObj name="Equation" r:id="rId4" imgW="1295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147" y="3112394"/>
                        <a:ext cx="3397876" cy="113445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4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850005" y="804458"/>
            <a:ext cx="1009811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Transformer DOT convention is needed to assign the polarity of the output variables.</a:t>
            </a:r>
            <a:br>
              <a:rPr lang="en-US" altLang="en-US" sz="2000" dirty="0">
                <a:solidFill>
                  <a:schemeClr val="tx1"/>
                </a:solidFill>
                <a:latin typeface="+mn-lt"/>
              </a:rPr>
            </a:b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  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1.)</a:t>
            </a: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If 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V</a:t>
            </a:r>
            <a:r>
              <a:rPr lang="en-US" altLang="en-US" sz="20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V</a:t>
            </a:r>
            <a:r>
              <a:rPr lang="en-US" altLang="en-US" sz="20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are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BOTH + or BOTH –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at the dotted terminals use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+n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otherwise –n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.</a:t>
            </a:r>
            <a:br>
              <a:rPr lang="en-US" altLang="en-US" sz="2000" dirty="0">
                <a:solidFill>
                  <a:schemeClr val="tx1"/>
                </a:solidFill>
                <a:latin typeface="+mn-lt"/>
              </a:rPr>
            </a:b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  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2.)</a:t>
            </a: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If 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altLang="en-US" sz="2000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altLang="en-US" sz="20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BOTH ENTER or BOTH LEAVE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the dotted terminals use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–n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otherwise +n.  </a:t>
            </a:r>
            <a:br>
              <a:rPr lang="en-US" altLang="en-US" sz="2000" dirty="0">
                <a:solidFill>
                  <a:srgbClr val="FF0000"/>
                </a:solidFill>
                <a:latin typeface="+mn-lt"/>
              </a:rPr>
            </a:br>
            <a:r>
              <a:rPr lang="en-US" alt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	</a:t>
            </a:r>
          </a:p>
        </p:txBody>
      </p:sp>
      <p:graphicFrame>
        <p:nvGraphicFramePr>
          <p:cNvPr id="121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946481"/>
              </p:ext>
            </p:extLst>
          </p:nvPr>
        </p:nvGraphicFramePr>
        <p:xfrm>
          <a:off x="4572000" y="2324654"/>
          <a:ext cx="29479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Equation" r:id="rId3" imgW="1295280" imgH="431640" progId="Equation.DSMT4">
                  <p:embed/>
                </p:oleObj>
              </mc:Choice>
              <mc:Fallback>
                <p:oleObj name="Equation" r:id="rId3" imgW="1295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24654"/>
                        <a:ext cx="2947988" cy="9842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1777084" y="198662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CC3300"/>
                </a:solidFill>
                <a:latin typeface="Comic Sans MS" panose="030F0702030302020204" pitchFamily="66" charset="0"/>
              </a:rPr>
              <a:t>Transformer Dot Convention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grpSp>
        <p:nvGrpSpPr>
          <p:cNvPr id="121875" name="Group 19"/>
          <p:cNvGrpSpPr>
            <a:grpSpLocks/>
          </p:cNvGrpSpPr>
          <p:nvPr/>
        </p:nvGrpSpPr>
        <p:grpSpPr bwMode="auto">
          <a:xfrm>
            <a:off x="3340894" y="3606096"/>
            <a:ext cx="5410200" cy="2286000"/>
            <a:chOff x="1296" y="2256"/>
            <a:chExt cx="3408" cy="1440"/>
          </a:xfrm>
        </p:grpSpPr>
        <p:sp>
          <p:nvSpPr>
            <p:cNvPr id="121876" name="Rectangle 20"/>
            <p:cNvSpPr>
              <a:spLocks noChangeArrowheads="1"/>
            </p:cNvSpPr>
            <p:nvPr/>
          </p:nvSpPr>
          <p:spPr bwMode="auto">
            <a:xfrm>
              <a:off x="1296" y="2256"/>
              <a:ext cx="3408" cy="14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1877" name="Object 21"/>
            <p:cNvGraphicFramePr>
              <a:graphicFrameLocks noChangeAspect="1"/>
            </p:cNvGraphicFramePr>
            <p:nvPr/>
          </p:nvGraphicFramePr>
          <p:xfrm>
            <a:off x="1440" y="2352"/>
            <a:ext cx="3082" cy="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3" name="CorelDRAW" r:id="rId5" imgW="3993374" imgH="1234806" progId="CorelDRAW.Graphic.12">
                    <p:embed/>
                  </p:oleObj>
                </mc:Choice>
                <mc:Fallback>
                  <p:oleObj name="CorelDRAW" r:id="rId5" imgW="3993374" imgH="1234806" progId="CorelDRAW.Graphic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352"/>
                          <a:ext cx="3082" cy="9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878" name="Text Box 22"/>
            <p:cNvSpPr txBox="1">
              <a:spLocks noChangeArrowheads="1"/>
            </p:cNvSpPr>
            <p:nvPr/>
          </p:nvSpPr>
          <p:spPr bwMode="auto">
            <a:xfrm>
              <a:off x="1776" y="3408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FF"/>
                  </a:solidFill>
                </a:rPr>
                <a:t>In phase</a:t>
              </a:r>
            </a:p>
          </p:txBody>
        </p:sp>
        <p:sp>
          <p:nvSpPr>
            <p:cNvPr id="121879" name="Text Box 23"/>
            <p:cNvSpPr txBox="1">
              <a:spLocks noChangeArrowheads="1"/>
            </p:cNvSpPr>
            <p:nvPr/>
          </p:nvSpPr>
          <p:spPr bwMode="auto">
            <a:xfrm>
              <a:off x="3360" y="3408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FF"/>
                  </a:solidFill>
                </a:rPr>
                <a:t>Out of phase</a:t>
              </a:r>
            </a:p>
          </p:txBody>
        </p:sp>
      </p:grp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2057400" y="6076503"/>
            <a:ext cx="8610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Dot convention indicating the phase relationship between the input and the output.</a:t>
            </a:r>
          </a:p>
        </p:txBody>
      </p:sp>
    </p:spTree>
    <p:extLst>
      <p:ext uri="{BB962C8B-B14F-4D97-AF65-F5344CB8AC3E}">
        <p14:creationId xmlns:p14="http://schemas.microsoft.com/office/powerpoint/2010/main" val="35463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9144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1800" dirty="0"/>
              <a:t> </a:t>
            </a:r>
            <a:r>
              <a:rPr lang="en-US" altLang="en-US" sz="2000" b="1" dirty="0"/>
              <a:t>Typical circuits illustrating polarity for voltages and direction of currents of an ideal transformer</a:t>
            </a: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2359026" y="2671764"/>
            <a:ext cx="1243013" cy="1587"/>
          </a:xfrm>
          <a:custGeom>
            <a:avLst/>
            <a:gdLst>
              <a:gd name="T0" fmla="*/ 0 w 783"/>
              <a:gd name="T1" fmla="*/ 783 w 783"/>
              <a:gd name="T2" fmla="*/ 0 w 783"/>
              <a:gd name="T3" fmla="*/ 0 w 78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83">
                <a:moveTo>
                  <a:pt x="0" y="0"/>
                </a:moveTo>
                <a:lnTo>
                  <a:pt x="78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Freeform 6"/>
          <p:cNvSpPr>
            <a:spLocks noEditPoints="1"/>
          </p:cNvSpPr>
          <p:nvPr/>
        </p:nvSpPr>
        <p:spPr bwMode="auto">
          <a:xfrm>
            <a:off x="3602039" y="1535113"/>
            <a:ext cx="1587" cy="1136650"/>
          </a:xfrm>
          <a:custGeom>
            <a:avLst/>
            <a:gdLst>
              <a:gd name="T0" fmla="*/ 716 h 716"/>
              <a:gd name="T1" fmla="*/ 0 h 716"/>
              <a:gd name="T2" fmla="*/ 716 h 716"/>
              <a:gd name="T3" fmla="*/ 716 h 716"/>
              <a:gd name="T4" fmla="*/ 716 h 716"/>
              <a:gd name="T5" fmla="*/ 716 h 716"/>
              <a:gd name="T6" fmla="*/ 716 h 7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716">
                <a:moveTo>
                  <a:pt x="0" y="716"/>
                </a:moveTo>
                <a:lnTo>
                  <a:pt x="0" y="0"/>
                </a:lnTo>
                <a:lnTo>
                  <a:pt x="0" y="716"/>
                </a:lnTo>
                <a:lnTo>
                  <a:pt x="0" y="716"/>
                </a:lnTo>
                <a:close/>
                <a:moveTo>
                  <a:pt x="0" y="716"/>
                </a:moveTo>
                <a:lnTo>
                  <a:pt x="0" y="716"/>
                </a:lnTo>
                <a:lnTo>
                  <a:pt x="0" y="7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Freeform 7"/>
          <p:cNvSpPr>
            <a:spLocks noEditPoints="1"/>
          </p:cNvSpPr>
          <p:nvPr/>
        </p:nvSpPr>
        <p:spPr bwMode="auto">
          <a:xfrm>
            <a:off x="2359026" y="1535114"/>
            <a:ext cx="1243013" cy="1587"/>
          </a:xfrm>
          <a:custGeom>
            <a:avLst/>
            <a:gdLst>
              <a:gd name="T0" fmla="*/ 783 w 783"/>
              <a:gd name="T1" fmla="*/ 0 w 783"/>
              <a:gd name="T2" fmla="*/ 783 w 783"/>
              <a:gd name="T3" fmla="*/ 783 w 783"/>
              <a:gd name="T4" fmla="*/ 783 w 783"/>
              <a:gd name="T5" fmla="*/ 783 w 783"/>
              <a:gd name="T6" fmla="*/ 783 w 78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783">
                <a:moveTo>
                  <a:pt x="783" y="0"/>
                </a:moveTo>
                <a:lnTo>
                  <a:pt x="0" y="0"/>
                </a:lnTo>
                <a:lnTo>
                  <a:pt x="783" y="0"/>
                </a:lnTo>
                <a:lnTo>
                  <a:pt x="783" y="0"/>
                </a:lnTo>
                <a:close/>
                <a:moveTo>
                  <a:pt x="783" y="0"/>
                </a:moveTo>
                <a:lnTo>
                  <a:pt x="783" y="0"/>
                </a:lnTo>
                <a:lnTo>
                  <a:pt x="78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>
            <a:off x="3041651" y="2027239"/>
            <a:ext cx="200025" cy="142875"/>
          </a:xfrm>
          <a:custGeom>
            <a:avLst/>
            <a:gdLst>
              <a:gd name="T0" fmla="*/ 126 w 126"/>
              <a:gd name="T1" fmla="*/ 0 h 90"/>
              <a:gd name="T2" fmla="*/ 90 w 126"/>
              <a:gd name="T3" fmla="*/ 0 h 90"/>
              <a:gd name="T4" fmla="*/ 90 w 126"/>
              <a:gd name="T5" fmla="*/ 6 h 90"/>
              <a:gd name="T6" fmla="*/ 102 w 126"/>
              <a:gd name="T7" fmla="*/ 6 h 90"/>
              <a:gd name="T8" fmla="*/ 102 w 126"/>
              <a:gd name="T9" fmla="*/ 12 h 90"/>
              <a:gd name="T10" fmla="*/ 102 w 126"/>
              <a:gd name="T11" fmla="*/ 18 h 90"/>
              <a:gd name="T12" fmla="*/ 102 w 126"/>
              <a:gd name="T13" fmla="*/ 18 h 90"/>
              <a:gd name="T14" fmla="*/ 78 w 126"/>
              <a:gd name="T15" fmla="*/ 66 h 90"/>
              <a:gd name="T16" fmla="*/ 54 w 126"/>
              <a:gd name="T17" fmla="*/ 18 h 90"/>
              <a:gd name="T18" fmla="*/ 54 w 126"/>
              <a:gd name="T19" fmla="*/ 18 h 90"/>
              <a:gd name="T20" fmla="*/ 48 w 126"/>
              <a:gd name="T21" fmla="*/ 12 h 90"/>
              <a:gd name="T22" fmla="*/ 54 w 126"/>
              <a:gd name="T23" fmla="*/ 6 h 90"/>
              <a:gd name="T24" fmla="*/ 66 w 126"/>
              <a:gd name="T25" fmla="*/ 6 h 90"/>
              <a:gd name="T26" fmla="*/ 66 w 126"/>
              <a:gd name="T27" fmla="*/ 0 h 90"/>
              <a:gd name="T28" fmla="*/ 0 w 126"/>
              <a:gd name="T29" fmla="*/ 0 h 90"/>
              <a:gd name="T30" fmla="*/ 0 w 126"/>
              <a:gd name="T31" fmla="*/ 6 h 90"/>
              <a:gd name="T32" fmla="*/ 12 w 126"/>
              <a:gd name="T33" fmla="*/ 6 h 90"/>
              <a:gd name="T34" fmla="*/ 18 w 126"/>
              <a:gd name="T35" fmla="*/ 12 h 90"/>
              <a:gd name="T36" fmla="*/ 66 w 126"/>
              <a:gd name="T37" fmla="*/ 90 h 90"/>
              <a:gd name="T38" fmla="*/ 72 w 126"/>
              <a:gd name="T39" fmla="*/ 90 h 90"/>
              <a:gd name="T40" fmla="*/ 114 w 126"/>
              <a:gd name="T41" fmla="*/ 12 h 90"/>
              <a:gd name="T42" fmla="*/ 120 w 126"/>
              <a:gd name="T43" fmla="*/ 6 h 90"/>
              <a:gd name="T44" fmla="*/ 126 w 126"/>
              <a:gd name="T45" fmla="*/ 6 h 90"/>
              <a:gd name="T46" fmla="*/ 126 w 126"/>
              <a:gd name="T4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90">
                <a:moveTo>
                  <a:pt x="126" y="0"/>
                </a:moveTo>
                <a:lnTo>
                  <a:pt x="90" y="0"/>
                </a:lnTo>
                <a:lnTo>
                  <a:pt x="90" y="6"/>
                </a:lnTo>
                <a:lnTo>
                  <a:pt x="102" y="6"/>
                </a:lnTo>
                <a:lnTo>
                  <a:pt x="102" y="12"/>
                </a:lnTo>
                <a:lnTo>
                  <a:pt x="102" y="18"/>
                </a:lnTo>
                <a:lnTo>
                  <a:pt x="102" y="18"/>
                </a:lnTo>
                <a:lnTo>
                  <a:pt x="78" y="66"/>
                </a:lnTo>
                <a:lnTo>
                  <a:pt x="54" y="18"/>
                </a:lnTo>
                <a:lnTo>
                  <a:pt x="54" y="18"/>
                </a:lnTo>
                <a:lnTo>
                  <a:pt x="48" y="12"/>
                </a:lnTo>
                <a:lnTo>
                  <a:pt x="54" y="6"/>
                </a:lnTo>
                <a:lnTo>
                  <a:pt x="66" y="6"/>
                </a:lnTo>
                <a:lnTo>
                  <a:pt x="66" y="0"/>
                </a:ln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lnTo>
                  <a:pt x="18" y="12"/>
                </a:lnTo>
                <a:lnTo>
                  <a:pt x="66" y="90"/>
                </a:lnTo>
                <a:lnTo>
                  <a:pt x="72" y="90"/>
                </a:lnTo>
                <a:lnTo>
                  <a:pt x="114" y="12"/>
                </a:lnTo>
                <a:lnTo>
                  <a:pt x="120" y="6"/>
                </a:lnTo>
                <a:lnTo>
                  <a:pt x="126" y="6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>
            <a:off x="3279775" y="2112963"/>
            <a:ext cx="57150" cy="114300"/>
          </a:xfrm>
          <a:custGeom>
            <a:avLst/>
            <a:gdLst>
              <a:gd name="T0" fmla="*/ 0 w 36"/>
              <a:gd name="T1" fmla="*/ 72 h 72"/>
              <a:gd name="T2" fmla="*/ 36 w 36"/>
              <a:gd name="T3" fmla="*/ 72 h 72"/>
              <a:gd name="T4" fmla="*/ 36 w 36"/>
              <a:gd name="T5" fmla="*/ 66 h 72"/>
              <a:gd name="T6" fmla="*/ 24 w 36"/>
              <a:gd name="T7" fmla="*/ 66 h 72"/>
              <a:gd name="T8" fmla="*/ 24 w 36"/>
              <a:gd name="T9" fmla="*/ 60 h 72"/>
              <a:gd name="T10" fmla="*/ 24 w 36"/>
              <a:gd name="T11" fmla="*/ 0 h 72"/>
              <a:gd name="T12" fmla="*/ 24 w 36"/>
              <a:gd name="T13" fmla="*/ 0 h 72"/>
              <a:gd name="T14" fmla="*/ 0 w 36"/>
              <a:gd name="T15" fmla="*/ 12 h 72"/>
              <a:gd name="T16" fmla="*/ 0 w 36"/>
              <a:gd name="T17" fmla="*/ 12 h 72"/>
              <a:gd name="T18" fmla="*/ 6 w 36"/>
              <a:gd name="T19" fmla="*/ 12 h 72"/>
              <a:gd name="T20" fmla="*/ 6 w 36"/>
              <a:gd name="T21" fmla="*/ 12 h 72"/>
              <a:gd name="T22" fmla="*/ 12 w 36"/>
              <a:gd name="T23" fmla="*/ 12 h 72"/>
              <a:gd name="T24" fmla="*/ 12 w 36"/>
              <a:gd name="T25" fmla="*/ 18 h 72"/>
              <a:gd name="T26" fmla="*/ 12 w 36"/>
              <a:gd name="T27" fmla="*/ 60 h 72"/>
              <a:gd name="T28" fmla="*/ 6 w 36"/>
              <a:gd name="T29" fmla="*/ 66 h 72"/>
              <a:gd name="T30" fmla="*/ 0 w 36"/>
              <a:gd name="T31" fmla="*/ 66 h 72"/>
              <a:gd name="T32" fmla="*/ 0 w 36"/>
              <a:gd name="T33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" h="72">
                <a:moveTo>
                  <a:pt x="0" y="72"/>
                </a:moveTo>
                <a:lnTo>
                  <a:pt x="36" y="72"/>
                </a:lnTo>
                <a:lnTo>
                  <a:pt x="36" y="66"/>
                </a:lnTo>
                <a:lnTo>
                  <a:pt x="24" y="66"/>
                </a:lnTo>
                <a:lnTo>
                  <a:pt x="24" y="60"/>
                </a:lnTo>
                <a:lnTo>
                  <a:pt x="24" y="0"/>
                </a:lnTo>
                <a:lnTo>
                  <a:pt x="24" y="0"/>
                </a:lnTo>
                <a:lnTo>
                  <a:pt x="0" y="12"/>
                </a:lnTo>
                <a:lnTo>
                  <a:pt x="0" y="12"/>
                </a:lnTo>
                <a:lnTo>
                  <a:pt x="6" y="12"/>
                </a:lnTo>
                <a:lnTo>
                  <a:pt x="6" y="12"/>
                </a:lnTo>
                <a:lnTo>
                  <a:pt x="12" y="12"/>
                </a:lnTo>
                <a:lnTo>
                  <a:pt x="12" y="18"/>
                </a:lnTo>
                <a:lnTo>
                  <a:pt x="12" y="60"/>
                </a:lnTo>
                <a:lnTo>
                  <a:pt x="6" y="66"/>
                </a:lnTo>
                <a:lnTo>
                  <a:pt x="0" y="66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Freeform 10"/>
          <p:cNvSpPr>
            <a:spLocks/>
          </p:cNvSpPr>
          <p:nvPr/>
        </p:nvSpPr>
        <p:spPr bwMode="auto">
          <a:xfrm>
            <a:off x="4457700" y="2027239"/>
            <a:ext cx="198438" cy="142875"/>
          </a:xfrm>
          <a:custGeom>
            <a:avLst/>
            <a:gdLst>
              <a:gd name="T0" fmla="*/ 125 w 125"/>
              <a:gd name="T1" fmla="*/ 0 h 90"/>
              <a:gd name="T2" fmla="*/ 89 w 125"/>
              <a:gd name="T3" fmla="*/ 0 h 90"/>
              <a:gd name="T4" fmla="*/ 89 w 125"/>
              <a:gd name="T5" fmla="*/ 6 h 90"/>
              <a:gd name="T6" fmla="*/ 101 w 125"/>
              <a:gd name="T7" fmla="*/ 6 h 90"/>
              <a:gd name="T8" fmla="*/ 101 w 125"/>
              <a:gd name="T9" fmla="*/ 12 h 90"/>
              <a:gd name="T10" fmla="*/ 101 w 125"/>
              <a:gd name="T11" fmla="*/ 18 h 90"/>
              <a:gd name="T12" fmla="*/ 101 w 125"/>
              <a:gd name="T13" fmla="*/ 18 h 90"/>
              <a:gd name="T14" fmla="*/ 77 w 125"/>
              <a:gd name="T15" fmla="*/ 66 h 90"/>
              <a:gd name="T16" fmla="*/ 54 w 125"/>
              <a:gd name="T17" fmla="*/ 18 h 90"/>
              <a:gd name="T18" fmla="*/ 54 w 125"/>
              <a:gd name="T19" fmla="*/ 18 h 90"/>
              <a:gd name="T20" fmla="*/ 48 w 125"/>
              <a:gd name="T21" fmla="*/ 12 h 90"/>
              <a:gd name="T22" fmla="*/ 54 w 125"/>
              <a:gd name="T23" fmla="*/ 6 h 90"/>
              <a:gd name="T24" fmla="*/ 65 w 125"/>
              <a:gd name="T25" fmla="*/ 6 h 90"/>
              <a:gd name="T26" fmla="*/ 65 w 125"/>
              <a:gd name="T27" fmla="*/ 0 h 90"/>
              <a:gd name="T28" fmla="*/ 0 w 125"/>
              <a:gd name="T29" fmla="*/ 0 h 90"/>
              <a:gd name="T30" fmla="*/ 0 w 125"/>
              <a:gd name="T31" fmla="*/ 6 h 90"/>
              <a:gd name="T32" fmla="*/ 12 w 125"/>
              <a:gd name="T33" fmla="*/ 6 h 90"/>
              <a:gd name="T34" fmla="*/ 18 w 125"/>
              <a:gd name="T35" fmla="*/ 12 h 90"/>
              <a:gd name="T36" fmla="*/ 65 w 125"/>
              <a:gd name="T37" fmla="*/ 90 h 90"/>
              <a:gd name="T38" fmla="*/ 71 w 125"/>
              <a:gd name="T39" fmla="*/ 90 h 90"/>
              <a:gd name="T40" fmla="*/ 113 w 125"/>
              <a:gd name="T41" fmla="*/ 12 h 90"/>
              <a:gd name="T42" fmla="*/ 119 w 125"/>
              <a:gd name="T43" fmla="*/ 6 h 90"/>
              <a:gd name="T44" fmla="*/ 125 w 125"/>
              <a:gd name="T45" fmla="*/ 6 h 90"/>
              <a:gd name="T46" fmla="*/ 125 w 125"/>
              <a:gd name="T4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90">
                <a:moveTo>
                  <a:pt x="125" y="0"/>
                </a:moveTo>
                <a:lnTo>
                  <a:pt x="89" y="0"/>
                </a:lnTo>
                <a:lnTo>
                  <a:pt x="89" y="6"/>
                </a:lnTo>
                <a:lnTo>
                  <a:pt x="101" y="6"/>
                </a:lnTo>
                <a:lnTo>
                  <a:pt x="101" y="12"/>
                </a:lnTo>
                <a:lnTo>
                  <a:pt x="101" y="18"/>
                </a:lnTo>
                <a:lnTo>
                  <a:pt x="101" y="18"/>
                </a:lnTo>
                <a:lnTo>
                  <a:pt x="77" y="66"/>
                </a:lnTo>
                <a:lnTo>
                  <a:pt x="54" y="18"/>
                </a:lnTo>
                <a:lnTo>
                  <a:pt x="54" y="18"/>
                </a:lnTo>
                <a:lnTo>
                  <a:pt x="48" y="12"/>
                </a:lnTo>
                <a:lnTo>
                  <a:pt x="54" y="6"/>
                </a:lnTo>
                <a:lnTo>
                  <a:pt x="65" y="6"/>
                </a:lnTo>
                <a:lnTo>
                  <a:pt x="65" y="0"/>
                </a:ln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lnTo>
                  <a:pt x="18" y="12"/>
                </a:lnTo>
                <a:lnTo>
                  <a:pt x="65" y="90"/>
                </a:lnTo>
                <a:lnTo>
                  <a:pt x="71" y="90"/>
                </a:lnTo>
                <a:lnTo>
                  <a:pt x="113" y="12"/>
                </a:lnTo>
                <a:lnTo>
                  <a:pt x="119" y="6"/>
                </a:lnTo>
                <a:lnTo>
                  <a:pt x="125" y="6"/>
                </a:lnTo>
                <a:lnTo>
                  <a:pt x="125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Freeform 11"/>
          <p:cNvSpPr>
            <a:spLocks/>
          </p:cNvSpPr>
          <p:nvPr/>
        </p:nvSpPr>
        <p:spPr bwMode="auto">
          <a:xfrm>
            <a:off x="4675188" y="2112963"/>
            <a:ext cx="95250" cy="114300"/>
          </a:xfrm>
          <a:custGeom>
            <a:avLst/>
            <a:gdLst>
              <a:gd name="T0" fmla="*/ 60 w 60"/>
              <a:gd name="T1" fmla="*/ 54 h 72"/>
              <a:gd name="T2" fmla="*/ 60 w 60"/>
              <a:gd name="T3" fmla="*/ 54 h 72"/>
              <a:gd name="T4" fmla="*/ 54 w 60"/>
              <a:gd name="T5" fmla="*/ 60 h 72"/>
              <a:gd name="T6" fmla="*/ 42 w 60"/>
              <a:gd name="T7" fmla="*/ 60 h 72"/>
              <a:gd name="T8" fmla="*/ 12 w 60"/>
              <a:gd name="T9" fmla="*/ 60 h 72"/>
              <a:gd name="T10" fmla="*/ 36 w 60"/>
              <a:gd name="T11" fmla="*/ 42 h 72"/>
              <a:gd name="T12" fmla="*/ 48 w 60"/>
              <a:gd name="T13" fmla="*/ 36 h 72"/>
              <a:gd name="T14" fmla="*/ 54 w 60"/>
              <a:gd name="T15" fmla="*/ 18 h 72"/>
              <a:gd name="T16" fmla="*/ 48 w 60"/>
              <a:gd name="T17" fmla="*/ 6 h 72"/>
              <a:gd name="T18" fmla="*/ 30 w 60"/>
              <a:gd name="T19" fmla="*/ 0 h 72"/>
              <a:gd name="T20" fmla="*/ 12 w 60"/>
              <a:gd name="T21" fmla="*/ 6 h 72"/>
              <a:gd name="T22" fmla="*/ 6 w 60"/>
              <a:gd name="T23" fmla="*/ 12 h 72"/>
              <a:gd name="T24" fmla="*/ 0 w 60"/>
              <a:gd name="T25" fmla="*/ 24 h 72"/>
              <a:gd name="T26" fmla="*/ 0 w 60"/>
              <a:gd name="T27" fmla="*/ 24 h 72"/>
              <a:gd name="T28" fmla="*/ 6 w 60"/>
              <a:gd name="T29" fmla="*/ 18 h 72"/>
              <a:gd name="T30" fmla="*/ 18 w 60"/>
              <a:gd name="T31" fmla="*/ 12 h 72"/>
              <a:gd name="T32" fmla="*/ 36 w 60"/>
              <a:gd name="T33" fmla="*/ 18 h 72"/>
              <a:gd name="T34" fmla="*/ 42 w 60"/>
              <a:gd name="T35" fmla="*/ 24 h 72"/>
              <a:gd name="T36" fmla="*/ 36 w 60"/>
              <a:gd name="T37" fmla="*/ 36 h 72"/>
              <a:gd name="T38" fmla="*/ 24 w 60"/>
              <a:gd name="T39" fmla="*/ 48 h 72"/>
              <a:gd name="T40" fmla="*/ 0 w 60"/>
              <a:gd name="T41" fmla="*/ 66 h 72"/>
              <a:gd name="T42" fmla="*/ 0 w 60"/>
              <a:gd name="T43" fmla="*/ 72 h 72"/>
              <a:gd name="T44" fmla="*/ 54 w 60"/>
              <a:gd name="T45" fmla="*/ 72 h 72"/>
              <a:gd name="T46" fmla="*/ 60 w 60"/>
              <a:gd name="T47" fmla="*/ 5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72">
                <a:moveTo>
                  <a:pt x="60" y="54"/>
                </a:moveTo>
                <a:lnTo>
                  <a:pt x="60" y="54"/>
                </a:lnTo>
                <a:lnTo>
                  <a:pt x="54" y="60"/>
                </a:lnTo>
                <a:lnTo>
                  <a:pt x="42" y="60"/>
                </a:lnTo>
                <a:lnTo>
                  <a:pt x="12" y="60"/>
                </a:lnTo>
                <a:lnTo>
                  <a:pt x="36" y="42"/>
                </a:lnTo>
                <a:lnTo>
                  <a:pt x="48" y="36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6" y="12"/>
                </a:lnTo>
                <a:lnTo>
                  <a:pt x="0" y="24"/>
                </a:lnTo>
                <a:lnTo>
                  <a:pt x="0" y="24"/>
                </a:lnTo>
                <a:lnTo>
                  <a:pt x="6" y="18"/>
                </a:lnTo>
                <a:lnTo>
                  <a:pt x="18" y="12"/>
                </a:lnTo>
                <a:lnTo>
                  <a:pt x="36" y="18"/>
                </a:lnTo>
                <a:lnTo>
                  <a:pt x="42" y="24"/>
                </a:lnTo>
                <a:lnTo>
                  <a:pt x="36" y="36"/>
                </a:lnTo>
                <a:lnTo>
                  <a:pt x="24" y="48"/>
                </a:lnTo>
                <a:lnTo>
                  <a:pt x="0" y="66"/>
                </a:lnTo>
                <a:lnTo>
                  <a:pt x="0" y="72"/>
                </a:lnTo>
                <a:lnTo>
                  <a:pt x="54" y="72"/>
                </a:lnTo>
                <a:lnTo>
                  <a:pt x="60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>
            <a:off x="3554414" y="1241425"/>
            <a:ext cx="219075" cy="141288"/>
          </a:xfrm>
          <a:custGeom>
            <a:avLst/>
            <a:gdLst>
              <a:gd name="T0" fmla="*/ 138 w 138"/>
              <a:gd name="T1" fmla="*/ 0 h 89"/>
              <a:gd name="T2" fmla="*/ 102 w 138"/>
              <a:gd name="T3" fmla="*/ 0 h 89"/>
              <a:gd name="T4" fmla="*/ 102 w 138"/>
              <a:gd name="T5" fmla="*/ 0 h 89"/>
              <a:gd name="T6" fmla="*/ 108 w 138"/>
              <a:gd name="T7" fmla="*/ 6 h 89"/>
              <a:gd name="T8" fmla="*/ 114 w 138"/>
              <a:gd name="T9" fmla="*/ 6 h 89"/>
              <a:gd name="T10" fmla="*/ 114 w 138"/>
              <a:gd name="T11" fmla="*/ 12 h 89"/>
              <a:gd name="T12" fmla="*/ 108 w 138"/>
              <a:gd name="T13" fmla="*/ 18 h 89"/>
              <a:gd name="T14" fmla="*/ 90 w 138"/>
              <a:gd name="T15" fmla="*/ 65 h 89"/>
              <a:gd name="T16" fmla="*/ 90 w 138"/>
              <a:gd name="T17" fmla="*/ 65 h 89"/>
              <a:gd name="T18" fmla="*/ 54 w 138"/>
              <a:gd name="T19" fmla="*/ 0 h 89"/>
              <a:gd name="T20" fmla="*/ 24 w 138"/>
              <a:gd name="T21" fmla="*/ 0 h 89"/>
              <a:gd name="T22" fmla="*/ 24 w 138"/>
              <a:gd name="T23" fmla="*/ 0 h 89"/>
              <a:gd name="T24" fmla="*/ 36 w 138"/>
              <a:gd name="T25" fmla="*/ 6 h 89"/>
              <a:gd name="T26" fmla="*/ 42 w 138"/>
              <a:gd name="T27" fmla="*/ 6 h 89"/>
              <a:gd name="T28" fmla="*/ 18 w 138"/>
              <a:gd name="T29" fmla="*/ 65 h 89"/>
              <a:gd name="T30" fmla="*/ 12 w 138"/>
              <a:gd name="T31" fmla="*/ 77 h 89"/>
              <a:gd name="T32" fmla="*/ 12 w 138"/>
              <a:gd name="T33" fmla="*/ 83 h 89"/>
              <a:gd name="T34" fmla="*/ 0 w 138"/>
              <a:gd name="T35" fmla="*/ 83 h 89"/>
              <a:gd name="T36" fmla="*/ 0 w 138"/>
              <a:gd name="T37" fmla="*/ 83 h 89"/>
              <a:gd name="T38" fmla="*/ 36 w 138"/>
              <a:gd name="T39" fmla="*/ 83 h 89"/>
              <a:gd name="T40" fmla="*/ 36 w 138"/>
              <a:gd name="T41" fmla="*/ 83 h 89"/>
              <a:gd name="T42" fmla="*/ 30 w 138"/>
              <a:gd name="T43" fmla="*/ 83 h 89"/>
              <a:gd name="T44" fmla="*/ 24 w 138"/>
              <a:gd name="T45" fmla="*/ 77 h 89"/>
              <a:gd name="T46" fmla="*/ 24 w 138"/>
              <a:gd name="T47" fmla="*/ 77 h 89"/>
              <a:gd name="T48" fmla="*/ 24 w 138"/>
              <a:gd name="T49" fmla="*/ 71 h 89"/>
              <a:gd name="T50" fmla="*/ 42 w 138"/>
              <a:gd name="T51" fmla="*/ 18 h 89"/>
              <a:gd name="T52" fmla="*/ 48 w 138"/>
              <a:gd name="T53" fmla="*/ 18 h 89"/>
              <a:gd name="T54" fmla="*/ 90 w 138"/>
              <a:gd name="T55" fmla="*/ 89 h 89"/>
              <a:gd name="T56" fmla="*/ 90 w 138"/>
              <a:gd name="T57" fmla="*/ 89 h 89"/>
              <a:gd name="T58" fmla="*/ 114 w 138"/>
              <a:gd name="T59" fmla="*/ 23 h 89"/>
              <a:gd name="T60" fmla="*/ 120 w 138"/>
              <a:gd name="T61" fmla="*/ 12 h 89"/>
              <a:gd name="T62" fmla="*/ 126 w 138"/>
              <a:gd name="T63" fmla="*/ 6 h 89"/>
              <a:gd name="T64" fmla="*/ 138 w 138"/>
              <a:gd name="T65" fmla="*/ 0 h 89"/>
              <a:gd name="T66" fmla="*/ 138 w 138"/>
              <a:gd name="T6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89">
                <a:moveTo>
                  <a:pt x="138" y="0"/>
                </a:moveTo>
                <a:lnTo>
                  <a:pt x="102" y="0"/>
                </a:lnTo>
                <a:lnTo>
                  <a:pt x="102" y="0"/>
                </a:lnTo>
                <a:lnTo>
                  <a:pt x="108" y="6"/>
                </a:lnTo>
                <a:lnTo>
                  <a:pt x="114" y="6"/>
                </a:lnTo>
                <a:lnTo>
                  <a:pt x="114" y="12"/>
                </a:lnTo>
                <a:lnTo>
                  <a:pt x="108" y="18"/>
                </a:lnTo>
                <a:lnTo>
                  <a:pt x="90" y="65"/>
                </a:lnTo>
                <a:lnTo>
                  <a:pt x="90" y="65"/>
                </a:lnTo>
                <a:lnTo>
                  <a:pt x="54" y="0"/>
                </a:lnTo>
                <a:lnTo>
                  <a:pt x="24" y="0"/>
                </a:lnTo>
                <a:lnTo>
                  <a:pt x="24" y="0"/>
                </a:lnTo>
                <a:lnTo>
                  <a:pt x="36" y="6"/>
                </a:lnTo>
                <a:lnTo>
                  <a:pt x="42" y="6"/>
                </a:lnTo>
                <a:lnTo>
                  <a:pt x="18" y="65"/>
                </a:lnTo>
                <a:lnTo>
                  <a:pt x="12" y="77"/>
                </a:lnTo>
                <a:lnTo>
                  <a:pt x="12" y="83"/>
                </a:lnTo>
                <a:lnTo>
                  <a:pt x="0" y="83"/>
                </a:lnTo>
                <a:lnTo>
                  <a:pt x="0" y="83"/>
                </a:lnTo>
                <a:lnTo>
                  <a:pt x="36" y="83"/>
                </a:lnTo>
                <a:lnTo>
                  <a:pt x="36" y="83"/>
                </a:lnTo>
                <a:lnTo>
                  <a:pt x="30" y="83"/>
                </a:lnTo>
                <a:lnTo>
                  <a:pt x="24" y="77"/>
                </a:lnTo>
                <a:lnTo>
                  <a:pt x="24" y="77"/>
                </a:lnTo>
                <a:lnTo>
                  <a:pt x="24" y="71"/>
                </a:lnTo>
                <a:lnTo>
                  <a:pt x="42" y="18"/>
                </a:lnTo>
                <a:lnTo>
                  <a:pt x="48" y="18"/>
                </a:lnTo>
                <a:lnTo>
                  <a:pt x="90" y="89"/>
                </a:lnTo>
                <a:lnTo>
                  <a:pt x="90" y="89"/>
                </a:lnTo>
                <a:lnTo>
                  <a:pt x="114" y="23"/>
                </a:lnTo>
                <a:lnTo>
                  <a:pt x="120" y="12"/>
                </a:lnTo>
                <a:lnTo>
                  <a:pt x="126" y="6"/>
                </a:lnTo>
                <a:lnTo>
                  <a:pt x="138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Freeform 13"/>
          <p:cNvSpPr>
            <a:spLocks/>
          </p:cNvSpPr>
          <p:nvPr/>
        </p:nvSpPr>
        <p:spPr bwMode="auto">
          <a:xfrm>
            <a:off x="3773489" y="1325564"/>
            <a:ext cx="66675" cy="104775"/>
          </a:xfrm>
          <a:custGeom>
            <a:avLst/>
            <a:gdLst>
              <a:gd name="T0" fmla="*/ 6 w 42"/>
              <a:gd name="T1" fmla="*/ 66 h 66"/>
              <a:gd name="T2" fmla="*/ 42 w 42"/>
              <a:gd name="T3" fmla="*/ 66 h 66"/>
              <a:gd name="T4" fmla="*/ 42 w 42"/>
              <a:gd name="T5" fmla="*/ 66 h 66"/>
              <a:gd name="T6" fmla="*/ 30 w 42"/>
              <a:gd name="T7" fmla="*/ 66 h 66"/>
              <a:gd name="T8" fmla="*/ 30 w 42"/>
              <a:gd name="T9" fmla="*/ 60 h 66"/>
              <a:gd name="T10" fmla="*/ 30 w 42"/>
              <a:gd name="T11" fmla="*/ 0 h 66"/>
              <a:gd name="T12" fmla="*/ 24 w 42"/>
              <a:gd name="T13" fmla="*/ 0 h 66"/>
              <a:gd name="T14" fmla="*/ 0 w 42"/>
              <a:gd name="T15" fmla="*/ 6 h 66"/>
              <a:gd name="T16" fmla="*/ 0 w 42"/>
              <a:gd name="T17" fmla="*/ 6 h 66"/>
              <a:gd name="T18" fmla="*/ 12 w 42"/>
              <a:gd name="T19" fmla="*/ 6 h 66"/>
              <a:gd name="T20" fmla="*/ 12 w 42"/>
              <a:gd name="T21" fmla="*/ 6 h 66"/>
              <a:gd name="T22" fmla="*/ 18 w 42"/>
              <a:gd name="T23" fmla="*/ 6 h 66"/>
              <a:gd name="T24" fmla="*/ 18 w 42"/>
              <a:gd name="T25" fmla="*/ 12 h 66"/>
              <a:gd name="T26" fmla="*/ 18 w 42"/>
              <a:gd name="T27" fmla="*/ 54 h 66"/>
              <a:gd name="T28" fmla="*/ 12 w 42"/>
              <a:gd name="T29" fmla="*/ 66 h 66"/>
              <a:gd name="T30" fmla="*/ 6 w 42"/>
              <a:gd name="T31" fmla="*/ 66 h 66"/>
              <a:gd name="T32" fmla="*/ 6 w 42"/>
              <a:gd name="T3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66">
                <a:moveTo>
                  <a:pt x="6" y="66"/>
                </a:moveTo>
                <a:lnTo>
                  <a:pt x="42" y="66"/>
                </a:lnTo>
                <a:lnTo>
                  <a:pt x="42" y="66"/>
                </a:lnTo>
                <a:lnTo>
                  <a:pt x="30" y="66"/>
                </a:lnTo>
                <a:lnTo>
                  <a:pt x="30" y="60"/>
                </a:lnTo>
                <a:lnTo>
                  <a:pt x="30" y="0"/>
                </a:lnTo>
                <a:lnTo>
                  <a:pt x="24" y="0"/>
                </a:lnTo>
                <a:lnTo>
                  <a:pt x="0" y="6"/>
                </a:lnTo>
                <a:lnTo>
                  <a:pt x="0" y="6"/>
                </a:lnTo>
                <a:lnTo>
                  <a:pt x="12" y="6"/>
                </a:lnTo>
                <a:lnTo>
                  <a:pt x="12" y="6"/>
                </a:lnTo>
                <a:lnTo>
                  <a:pt x="18" y="6"/>
                </a:lnTo>
                <a:lnTo>
                  <a:pt x="18" y="12"/>
                </a:lnTo>
                <a:lnTo>
                  <a:pt x="18" y="54"/>
                </a:lnTo>
                <a:lnTo>
                  <a:pt x="12" y="66"/>
                </a:lnTo>
                <a:lnTo>
                  <a:pt x="6" y="66"/>
                </a:lnTo>
                <a:lnTo>
                  <a:pt x="6" y="6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Freeform 14"/>
          <p:cNvSpPr>
            <a:spLocks noEditPoints="1"/>
          </p:cNvSpPr>
          <p:nvPr/>
        </p:nvSpPr>
        <p:spPr bwMode="auto">
          <a:xfrm>
            <a:off x="3887789" y="1277939"/>
            <a:ext cx="28575" cy="104775"/>
          </a:xfrm>
          <a:custGeom>
            <a:avLst/>
            <a:gdLst>
              <a:gd name="T0" fmla="*/ 6 w 18"/>
              <a:gd name="T1" fmla="*/ 18 h 66"/>
              <a:gd name="T2" fmla="*/ 12 w 18"/>
              <a:gd name="T3" fmla="*/ 12 h 66"/>
              <a:gd name="T4" fmla="*/ 18 w 18"/>
              <a:gd name="T5" fmla="*/ 6 h 66"/>
              <a:gd name="T6" fmla="*/ 12 w 18"/>
              <a:gd name="T7" fmla="*/ 6 h 66"/>
              <a:gd name="T8" fmla="*/ 6 w 18"/>
              <a:gd name="T9" fmla="*/ 0 h 66"/>
              <a:gd name="T10" fmla="*/ 0 w 18"/>
              <a:gd name="T11" fmla="*/ 6 h 66"/>
              <a:gd name="T12" fmla="*/ 0 w 18"/>
              <a:gd name="T13" fmla="*/ 6 h 66"/>
              <a:gd name="T14" fmla="*/ 6 w 18"/>
              <a:gd name="T15" fmla="*/ 12 h 66"/>
              <a:gd name="T16" fmla="*/ 6 w 18"/>
              <a:gd name="T17" fmla="*/ 18 h 66"/>
              <a:gd name="T18" fmla="*/ 6 w 18"/>
              <a:gd name="T19" fmla="*/ 18 h 66"/>
              <a:gd name="T20" fmla="*/ 6 w 18"/>
              <a:gd name="T21" fmla="*/ 66 h 66"/>
              <a:gd name="T22" fmla="*/ 12 w 18"/>
              <a:gd name="T23" fmla="*/ 60 h 66"/>
              <a:gd name="T24" fmla="*/ 18 w 18"/>
              <a:gd name="T25" fmla="*/ 54 h 66"/>
              <a:gd name="T26" fmla="*/ 12 w 18"/>
              <a:gd name="T27" fmla="*/ 54 h 66"/>
              <a:gd name="T28" fmla="*/ 6 w 18"/>
              <a:gd name="T29" fmla="*/ 48 h 66"/>
              <a:gd name="T30" fmla="*/ 0 w 18"/>
              <a:gd name="T31" fmla="*/ 54 h 66"/>
              <a:gd name="T32" fmla="*/ 0 w 18"/>
              <a:gd name="T33" fmla="*/ 54 h 66"/>
              <a:gd name="T34" fmla="*/ 6 w 18"/>
              <a:gd name="T35" fmla="*/ 60 h 66"/>
              <a:gd name="T36" fmla="*/ 6 w 18"/>
              <a:gd name="T37" fmla="*/ 66 h 66"/>
              <a:gd name="T38" fmla="*/ 6 w 18"/>
              <a:gd name="T3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" h="66">
                <a:moveTo>
                  <a:pt x="6" y="18"/>
                </a:moveTo>
                <a:lnTo>
                  <a:pt x="12" y="12"/>
                </a:lnTo>
                <a:lnTo>
                  <a:pt x="18" y="6"/>
                </a:lnTo>
                <a:lnTo>
                  <a:pt x="12" y="6"/>
                </a:lnTo>
                <a:lnTo>
                  <a:pt x="6" y="0"/>
                </a:lnTo>
                <a:lnTo>
                  <a:pt x="0" y="6"/>
                </a:lnTo>
                <a:lnTo>
                  <a:pt x="0" y="6"/>
                </a:lnTo>
                <a:lnTo>
                  <a:pt x="6" y="12"/>
                </a:lnTo>
                <a:lnTo>
                  <a:pt x="6" y="18"/>
                </a:lnTo>
                <a:lnTo>
                  <a:pt x="6" y="18"/>
                </a:lnTo>
                <a:close/>
                <a:moveTo>
                  <a:pt x="6" y="66"/>
                </a:moveTo>
                <a:lnTo>
                  <a:pt x="12" y="60"/>
                </a:lnTo>
                <a:lnTo>
                  <a:pt x="18" y="54"/>
                </a:lnTo>
                <a:lnTo>
                  <a:pt x="12" y="54"/>
                </a:lnTo>
                <a:lnTo>
                  <a:pt x="6" y="48"/>
                </a:lnTo>
                <a:lnTo>
                  <a:pt x="0" y="54"/>
                </a:lnTo>
                <a:lnTo>
                  <a:pt x="0" y="54"/>
                </a:lnTo>
                <a:lnTo>
                  <a:pt x="6" y="60"/>
                </a:lnTo>
                <a:lnTo>
                  <a:pt x="6" y="66"/>
                </a:lnTo>
                <a:lnTo>
                  <a:pt x="6" y="6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Freeform 15"/>
          <p:cNvSpPr>
            <a:spLocks/>
          </p:cNvSpPr>
          <p:nvPr/>
        </p:nvSpPr>
        <p:spPr bwMode="auto">
          <a:xfrm>
            <a:off x="3954463" y="1241425"/>
            <a:ext cx="207962" cy="141288"/>
          </a:xfrm>
          <a:custGeom>
            <a:avLst/>
            <a:gdLst>
              <a:gd name="T0" fmla="*/ 131 w 131"/>
              <a:gd name="T1" fmla="*/ 0 h 89"/>
              <a:gd name="T2" fmla="*/ 95 w 131"/>
              <a:gd name="T3" fmla="*/ 0 h 89"/>
              <a:gd name="T4" fmla="*/ 95 w 131"/>
              <a:gd name="T5" fmla="*/ 0 h 89"/>
              <a:gd name="T6" fmla="*/ 107 w 131"/>
              <a:gd name="T7" fmla="*/ 6 h 89"/>
              <a:gd name="T8" fmla="*/ 107 w 131"/>
              <a:gd name="T9" fmla="*/ 6 h 89"/>
              <a:gd name="T10" fmla="*/ 107 w 131"/>
              <a:gd name="T11" fmla="*/ 12 h 89"/>
              <a:gd name="T12" fmla="*/ 107 w 131"/>
              <a:gd name="T13" fmla="*/ 18 h 89"/>
              <a:gd name="T14" fmla="*/ 89 w 131"/>
              <a:gd name="T15" fmla="*/ 65 h 89"/>
              <a:gd name="T16" fmla="*/ 89 w 131"/>
              <a:gd name="T17" fmla="*/ 65 h 89"/>
              <a:gd name="T18" fmla="*/ 54 w 131"/>
              <a:gd name="T19" fmla="*/ 0 h 89"/>
              <a:gd name="T20" fmla="*/ 24 w 131"/>
              <a:gd name="T21" fmla="*/ 0 h 89"/>
              <a:gd name="T22" fmla="*/ 24 w 131"/>
              <a:gd name="T23" fmla="*/ 0 h 89"/>
              <a:gd name="T24" fmla="*/ 30 w 131"/>
              <a:gd name="T25" fmla="*/ 6 h 89"/>
              <a:gd name="T26" fmla="*/ 36 w 131"/>
              <a:gd name="T27" fmla="*/ 6 h 89"/>
              <a:gd name="T28" fmla="*/ 18 w 131"/>
              <a:gd name="T29" fmla="*/ 65 h 89"/>
              <a:gd name="T30" fmla="*/ 12 w 131"/>
              <a:gd name="T31" fmla="*/ 77 h 89"/>
              <a:gd name="T32" fmla="*/ 12 w 131"/>
              <a:gd name="T33" fmla="*/ 83 h 89"/>
              <a:gd name="T34" fmla="*/ 0 w 131"/>
              <a:gd name="T35" fmla="*/ 83 h 89"/>
              <a:gd name="T36" fmla="*/ 0 w 131"/>
              <a:gd name="T37" fmla="*/ 83 h 89"/>
              <a:gd name="T38" fmla="*/ 36 w 131"/>
              <a:gd name="T39" fmla="*/ 83 h 89"/>
              <a:gd name="T40" fmla="*/ 36 w 131"/>
              <a:gd name="T41" fmla="*/ 83 h 89"/>
              <a:gd name="T42" fmla="*/ 30 w 131"/>
              <a:gd name="T43" fmla="*/ 83 h 89"/>
              <a:gd name="T44" fmla="*/ 24 w 131"/>
              <a:gd name="T45" fmla="*/ 77 h 89"/>
              <a:gd name="T46" fmla="*/ 24 w 131"/>
              <a:gd name="T47" fmla="*/ 77 h 89"/>
              <a:gd name="T48" fmla="*/ 24 w 131"/>
              <a:gd name="T49" fmla="*/ 71 h 89"/>
              <a:gd name="T50" fmla="*/ 42 w 131"/>
              <a:gd name="T51" fmla="*/ 18 h 89"/>
              <a:gd name="T52" fmla="*/ 42 w 131"/>
              <a:gd name="T53" fmla="*/ 18 h 89"/>
              <a:gd name="T54" fmla="*/ 83 w 131"/>
              <a:gd name="T55" fmla="*/ 89 h 89"/>
              <a:gd name="T56" fmla="*/ 89 w 131"/>
              <a:gd name="T57" fmla="*/ 89 h 89"/>
              <a:gd name="T58" fmla="*/ 113 w 131"/>
              <a:gd name="T59" fmla="*/ 23 h 89"/>
              <a:gd name="T60" fmla="*/ 119 w 131"/>
              <a:gd name="T61" fmla="*/ 12 h 89"/>
              <a:gd name="T62" fmla="*/ 119 w 131"/>
              <a:gd name="T63" fmla="*/ 6 h 89"/>
              <a:gd name="T64" fmla="*/ 131 w 131"/>
              <a:gd name="T65" fmla="*/ 0 h 89"/>
              <a:gd name="T66" fmla="*/ 131 w 131"/>
              <a:gd name="T6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1" h="89">
                <a:moveTo>
                  <a:pt x="131" y="0"/>
                </a:moveTo>
                <a:lnTo>
                  <a:pt x="95" y="0"/>
                </a:lnTo>
                <a:lnTo>
                  <a:pt x="95" y="0"/>
                </a:lnTo>
                <a:lnTo>
                  <a:pt x="107" y="6"/>
                </a:lnTo>
                <a:lnTo>
                  <a:pt x="107" y="6"/>
                </a:lnTo>
                <a:lnTo>
                  <a:pt x="107" y="12"/>
                </a:lnTo>
                <a:lnTo>
                  <a:pt x="107" y="18"/>
                </a:lnTo>
                <a:lnTo>
                  <a:pt x="89" y="65"/>
                </a:lnTo>
                <a:lnTo>
                  <a:pt x="89" y="65"/>
                </a:lnTo>
                <a:lnTo>
                  <a:pt x="54" y="0"/>
                </a:lnTo>
                <a:lnTo>
                  <a:pt x="24" y="0"/>
                </a:lnTo>
                <a:lnTo>
                  <a:pt x="24" y="0"/>
                </a:lnTo>
                <a:lnTo>
                  <a:pt x="30" y="6"/>
                </a:lnTo>
                <a:lnTo>
                  <a:pt x="36" y="6"/>
                </a:lnTo>
                <a:lnTo>
                  <a:pt x="18" y="65"/>
                </a:lnTo>
                <a:lnTo>
                  <a:pt x="12" y="77"/>
                </a:lnTo>
                <a:lnTo>
                  <a:pt x="12" y="83"/>
                </a:lnTo>
                <a:lnTo>
                  <a:pt x="0" y="83"/>
                </a:lnTo>
                <a:lnTo>
                  <a:pt x="0" y="83"/>
                </a:lnTo>
                <a:lnTo>
                  <a:pt x="36" y="83"/>
                </a:lnTo>
                <a:lnTo>
                  <a:pt x="36" y="83"/>
                </a:lnTo>
                <a:lnTo>
                  <a:pt x="30" y="83"/>
                </a:lnTo>
                <a:lnTo>
                  <a:pt x="24" y="77"/>
                </a:lnTo>
                <a:lnTo>
                  <a:pt x="24" y="77"/>
                </a:lnTo>
                <a:lnTo>
                  <a:pt x="24" y="71"/>
                </a:lnTo>
                <a:lnTo>
                  <a:pt x="42" y="18"/>
                </a:lnTo>
                <a:lnTo>
                  <a:pt x="42" y="18"/>
                </a:lnTo>
                <a:lnTo>
                  <a:pt x="83" y="89"/>
                </a:lnTo>
                <a:lnTo>
                  <a:pt x="89" y="89"/>
                </a:lnTo>
                <a:lnTo>
                  <a:pt x="113" y="23"/>
                </a:lnTo>
                <a:lnTo>
                  <a:pt x="119" y="12"/>
                </a:lnTo>
                <a:lnTo>
                  <a:pt x="119" y="6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Freeform 16"/>
          <p:cNvSpPr>
            <a:spLocks/>
          </p:cNvSpPr>
          <p:nvPr/>
        </p:nvSpPr>
        <p:spPr bwMode="auto">
          <a:xfrm>
            <a:off x="4152900" y="1325564"/>
            <a:ext cx="95250" cy="104775"/>
          </a:xfrm>
          <a:custGeom>
            <a:avLst/>
            <a:gdLst>
              <a:gd name="T0" fmla="*/ 60 w 60"/>
              <a:gd name="T1" fmla="*/ 54 h 66"/>
              <a:gd name="T2" fmla="*/ 60 w 60"/>
              <a:gd name="T3" fmla="*/ 54 h 66"/>
              <a:gd name="T4" fmla="*/ 54 w 60"/>
              <a:gd name="T5" fmla="*/ 60 h 66"/>
              <a:gd name="T6" fmla="*/ 48 w 60"/>
              <a:gd name="T7" fmla="*/ 60 h 66"/>
              <a:gd name="T8" fmla="*/ 12 w 60"/>
              <a:gd name="T9" fmla="*/ 60 h 66"/>
              <a:gd name="T10" fmla="*/ 36 w 60"/>
              <a:gd name="T11" fmla="*/ 42 h 66"/>
              <a:gd name="T12" fmla="*/ 48 w 60"/>
              <a:gd name="T13" fmla="*/ 30 h 66"/>
              <a:gd name="T14" fmla="*/ 54 w 60"/>
              <a:gd name="T15" fmla="*/ 18 h 66"/>
              <a:gd name="T16" fmla="*/ 48 w 60"/>
              <a:gd name="T17" fmla="*/ 6 h 66"/>
              <a:gd name="T18" fmla="*/ 30 w 60"/>
              <a:gd name="T19" fmla="*/ 0 h 66"/>
              <a:gd name="T20" fmla="*/ 12 w 60"/>
              <a:gd name="T21" fmla="*/ 0 h 66"/>
              <a:gd name="T22" fmla="*/ 6 w 60"/>
              <a:gd name="T23" fmla="*/ 6 h 66"/>
              <a:gd name="T24" fmla="*/ 0 w 60"/>
              <a:gd name="T25" fmla="*/ 18 h 66"/>
              <a:gd name="T26" fmla="*/ 6 w 60"/>
              <a:gd name="T27" fmla="*/ 18 h 66"/>
              <a:gd name="T28" fmla="*/ 12 w 60"/>
              <a:gd name="T29" fmla="*/ 12 h 66"/>
              <a:gd name="T30" fmla="*/ 24 w 60"/>
              <a:gd name="T31" fmla="*/ 6 h 66"/>
              <a:gd name="T32" fmla="*/ 36 w 60"/>
              <a:gd name="T33" fmla="*/ 6 h 66"/>
              <a:gd name="T34" fmla="*/ 42 w 60"/>
              <a:gd name="T35" fmla="*/ 12 h 66"/>
              <a:gd name="T36" fmla="*/ 42 w 60"/>
              <a:gd name="T37" fmla="*/ 18 h 66"/>
              <a:gd name="T38" fmla="*/ 36 w 60"/>
              <a:gd name="T39" fmla="*/ 36 h 66"/>
              <a:gd name="T40" fmla="*/ 24 w 60"/>
              <a:gd name="T41" fmla="*/ 48 h 66"/>
              <a:gd name="T42" fmla="*/ 0 w 60"/>
              <a:gd name="T43" fmla="*/ 66 h 66"/>
              <a:gd name="T44" fmla="*/ 0 w 60"/>
              <a:gd name="T45" fmla="*/ 66 h 66"/>
              <a:gd name="T46" fmla="*/ 54 w 60"/>
              <a:gd name="T47" fmla="*/ 66 h 66"/>
              <a:gd name="T48" fmla="*/ 60 w 60"/>
              <a:gd name="T49" fmla="*/ 5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66">
                <a:moveTo>
                  <a:pt x="60" y="54"/>
                </a:moveTo>
                <a:lnTo>
                  <a:pt x="60" y="54"/>
                </a:lnTo>
                <a:lnTo>
                  <a:pt x="54" y="60"/>
                </a:lnTo>
                <a:lnTo>
                  <a:pt x="48" y="60"/>
                </a:lnTo>
                <a:lnTo>
                  <a:pt x="12" y="60"/>
                </a:lnTo>
                <a:lnTo>
                  <a:pt x="36" y="42"/>
                </a:lnTo>
                <a:lnTo>
                  <a:pt x="48" y="30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0"/>
                </a:lnTo>
                <a:lnTo>
                  <a:pt x="6" y="6"/>
                </a:lnTo>
                <a:lnTo>
                  <a:pt x="0" y="18"/>
                </a:lnTo>
                <a:lnTo>
                  <a:pt x="6" y="18"/>
                </a:lnTo>
                <a:lnTo>
                  <a:pt x="12" y="12"/>
                </a:lnTo>
                <a:lnTo>
                  <a:pt x="24" y="6"/>
                </a:lnTo>
                <a:lnTo>
                  <a:pt x="36" y="6"/>
                </a:lnTo>
                <a:lnTo>
                  <a:pt x="42" y="12"/>
                </a:lnTo>
                <a:lnTo>
                  <a:pt x="42" y="18"/>
                </a:lnTo>
                <a:lnTo>
                  <a:pt x="36" y="36"/>
                </a:lnTo>
                <a:lnTo>
                  <a:pt x="24" y="48"/>
                </a:lnTo>
                <a:lnTo>
                  <a:pt x="0" y="66"/>
                </a:lnTo>
                <a:lnTo>
                  <a:pt x="0" y="66"/>
                </a:lnTo>
                <a:lnTo>
                  <a:pt x="54" y="66"/>
                </a:lnTo>
                <a:lnTo>
                  <a:pt x="60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Freeform 17"/>
          <p:cNvSpPr>
            <a:spLocks/>
          </p:cNvSpPr>
          <p:nvPr/>
        </p:nvSpPr>
        <p:spPr bwMode="auto">
          <a:xfrm>
            <a:off x="3355975" y="1666875"/>
            <a:ext cx="114300" cy="95250"/>
          </a:xfrm>
          <a:custGeom>
            <a:avLst/>
            <a:gdLst>
              <a:gd name="T0" fmla="*/ 36 w 72"/>
              <a:gd name="T1" fmla="*/ 60 h 60"/>
              <a:gd name="T2" fmla="*/ 66 w 72"/>
              <a:gd name="T3" fmla="*/ 54 h 60"/>
              <a:gd name="T4" fmla="*/ 72 w 72"/>
              <a:gd name="T5" fmla="*/ 30 h 60"/>
              <a:gd name="T6" fmla="*/ 66 w 72"/>
              <a:gd name="T7" fmla="*/ 12 h 60"/>
              <a:gd name="T8" fmla="*/ 54 w 72"/>
              <a:gd name="T9" fmla="*/ 6 h 60"/>
              <a:gd name="T10" fmla="*/ 36 w 72"/>
              <a:gd name="T11" fmla="*/ 0 h 60"/>
              <a:gd name="T12" fmla="*/ 24 w 72"/>
              <a:gd name="T13" fmla="*/ 6 h 60"/>
              <a:gd name="T14" fmla="*/ 12 w 72"/>
              <a:gd name="T15" fmla="*/ 12 h 60"/>
              <a:gd name="T16" fmla="*/ 6 w 72"/>
              <a:gd name="T17" fmla="*/ 18 h 60"/>
              <a:gd name="T18" fmla="*/ 0 w 72"/>
              <a:gd name="T19" fmla="*/ 30 h 60"/>
              <a:gd name="T20" fmla="*/ 6 w 72"/>
              <a:gd name="T21" fmla="*/ 42 h 60"/>
              <a:gd name="T22" fmla="*/ 12 w 72"/>
              <a:gd name="T23" fmla="*/ 54 h 60"/>
              <a:gd name="T24" fmla="*/ 36 w 72"/>
              <a:gd name="T25" fmla="*/ 60 h 60"/>
              <a:gd name="T26" fmla="*/ 36 w 72"/>
              <a:gd name="T2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60">
                <a:moveTo>
                  <a:pt x="36" y="60"/>
                </a:moveTo>
                <a:lnTo>
                  <a:pt x="66" y="54"/>
                </a:lnTo>
                <a:lnTo>
                  <a:pt x="72" y="30"/>
                </a:lnTo>
                <a:lnTo>
                  <a:pt x="66" y="12"/>
                </a:lnTo>
                <a:lnTo>
                  <a:pt x="54" y="6"/>
                </a:lnTo>
                <a:lnTo>
                  <a:pt x="36" y="0"/>
                </a:lnTo>
                <a:lnTo>
                  <a:pt x="24" y="6"/>
                </a:lnTo>
                <a:lnTo>
                  <a:pt x="12" y="12"/>
                </a:lnTo>
                <a:lnTo>
                  <a:pt x="6" y="18"/>
                </a:lnTo>
                <a:lnTo>
                  <a:pt x="0" y="30"/>
                </a:lnTo>
                <a:lnTo>
                  <a:pt x="6" y="42"/>
                </a:lnTo>
                <a:lnTo>
                  <a:pt x="12" y="54"/>
                </a:lnTo>
                <a:lnTo>
                  <a:pt x="36" y="60"/>
                </a:lnTo>
                <a:lnTo>
                  <a:pt x="36" y="6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Freeform 18"/>
          <p:cNvSpPr>
            <a:spLocks/>
          </p:cNvSpPr>
          <p:nvPr/>
        </p:nvSpPr>
        <p:spPr bwMode="auto">
          <a:xfrm>
            <a:off x="4229100" y="2671764"/>
            <a:ext cx="1225550" cy="1587"/>
          </a:xfrm>
          <a:custGeom>
            <a:avLst/>
            <a:gdLst>
              <a:gd name="T0" fmla="*/ 772 w 772"/>
              <a:gd name="T1" fmla="*/ 0 w 772"/>
              <a:gd name="T2" fmla="*/ 772 w 772"/>
              <a:gd name="T3" fmla="*/ 772 w 77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72">
                <a:moveTo>
                  <a:pt x="772" y="0"/>
                </a:moveTo>
                <a:lnTo>
                  <a:pt x="0" y="0"/>
                </a:lnTo>
                <a:lnTo>
                  <a:pt x="772" y="0"/>
                </a:lnTo>
                <a:lnTo>
                  <a:pt x="77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Freeform 19"/>
          <p:cNvSpPr>
            <a:spLocks noEditPoints="1"/>
          </p:cNvSpPr>
          <p:nvPr/>
        </p:nvSpPr>
        <p:spPr bwMode="auto">
          <a:xfrm>
            <a:off x="4229100" y="1535113"/>
            <a:ext cx="1588" cy="1136650"/>
          </a:xfrm>
          <a:custGeom>
            <a:avLst/>
            <a:gdLst>
              <a:gd name="T0" fmla="*/ 716 h 716"/>
              <a:gd name="T1" fmla="*/ 0 h 716"/>
              <a:gd name="T2" fmla="*/ 716 h 716"/>
              <a:gd name="T3" fmla="*/ 716 h 716"/>
              <a:gd name="T4" fmla="*/ 716 h 716"/>
              <a:gd name="T5" fmla="*/ 716 h 716"/>
              <a:gd name="T6" fmla="*/ 716 h 7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716">
                <a:moveTo>
                  <a:pt x="0" y="716"/>
                </a:moveTo>
                <a:lnTo>
                  <a:pt x="0" y="0"/>
                </a:lnTo>
                <a:lnTo>
                  <a:pt x="0" y="716"/>
                </a:lnTo>
                <a:lnTo>
                  <a:pt x="0" y="716"/>
                </a:lnTo>
                <a:close/>
                <a:moveTo>
                  <a:pt x="0" y="716"/>
                </a:moveTo>
                <a:lnTo>
                  <a:pt x="0" y="716"/>
                </a:lnTo>
                <a:lnTo>
                  <a:pt x="0" y="7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6" name="Freeform 20"/>
          <p:cNvSpPr>
            <a:spLocks noEditPoints="1"/>
          </p:cNvSpPr>
          <p:nvPr/>
        </p:nvSpPr>
        <p:spPr bwMode="auto">
          <a:xfrm>
            <a:off x="4229100" y="1535114"/>
            <a:ext cx="1225550" cy="1587"/>
          </a:xfrm>
          <a:custGeom>
            <a:avLst/>
            <a:gdLst>
              <a:gd name="T0" fmla="*/ 0 w 772"/>
              <a:gd name="T1" fmla="*/ 772 w 772"/>
              <a:gd name="T2" fmla="*/ 0 w 772"/>
              <a:gd name="T3" fmla="*/ 0 w 772"/>
              <a:gd name="T4" fmla="*/ 0 w 772"/>
              <a:gd name="T5" fmla="*/ 0 w 772"/>
              <a:gd name="T6" fmla="*/ 0 w 77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772">
                <a:moveTo>
                  <a:pt x="0" y="0"/>
                </a:moveTo>
                <a:lnTo>
                  <a:pt x="772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7" name="Freeform 21"/>
          <p:cNvSpPr>
            <a:spLocks/>
          </p:cNvSpPr>
          <p:nvPr/>
        </p:nvSpPr>
        <p:spPr bwMode="auto">
          <a:xfrm>
            <a:off x="4352925" y="1666875"/>
            <a:ext cx="114300" cy="95250"/>
          </a:xfrm>
          <a:custGeom>
            <a:avLst/>
            <a:gdLst>
              <a:gd name="T0" fmla="*/ 36 w 72"/>
              <a:gd name="T1" fmla="*/ 60 h 60"/>
              <a:gd name="T2" fmla="*/ 12 w 72"/>
              <a:gd name="T3" fmla="*/ 54 h 60"/>
              <a:gd name="T4" fmla="*/ 0 w 72"/>
              <a:gd name="T5" fmla="*/ 30 h 60"/>
              <a:gd name="T6" fmla="*/ 12 w 72"/>
              <a:gd name="T7" fmla="*/ 12 h 60"/>
              <a:gd name="T8" fmla="*/ 18 w 72"/>
              <a:gd name="T9" fmla="*/ 6 h 60"/>
              <a:gd name="T10" fmla="*/ 36 w 72"/>
              <a:gd name="T11" fmla="*/ 0 h 60"/>
              <a:gd name="T12" fmla="*/ 48 w 72"/>
              <a:gd name="T13" fmla="*/ 6 h 60"/>
              <a:gd name="T14" fmla="*/ 60 w 72"/>
              <a:gd name="T15" fmla="*/ 12 h 60"/>
              <a:gd name="T16" fmla="*/ 72 w 72"/>
              <a:gd name="T17" fmla="*/ 18 h 60"/>
              <a:gd name="T18" fmla="*/ 72 w 72"/>
              <a:gd name="T19" fmla="*/ 30 h 60"/>
              <a:gd name="T20" fmla="*/ 72 w 72"/>
              <a:gd name="T21" fmla="*/ 42 h 60"/>
              <a:gd name="T22" fmla="*/ 60 w 72"/>
              <a:gd name="T23" fmla="*/ 54 h 60"/>
              <a:gd name="T24" fmla="*/ 36 w 72"/>
              <a:gd name="T25" fmla="*/ 60 h 60"/>
              <a:gd name="T26" fmla="*/ 36 w 72"/>
              <a:gd name="T2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60">
                <a:moveTo>
                  <a:pt x="36" y="60"/>
                </a:moveTo>
                <a:lnTo>
                  <a:pt x="12" y="54"/>
                </a:lnTo>
                <a:lnTo>
                  <a:pt x="0" y="30"/>
                </a:lnTo>
                <a:lnTo>
                  <a:pt x="12" y="12"/>
                </a:lnTo>
                <a:lnTo>
                  <a:pt x="18" y="6"/>
                </a:lnTo>
                <a:lnTo>
                  <a:pt x="36" y="0"/>
                </a:lnTo>
                <a:lnTo>
                  <a:pt x="48" y="6"/>
                </a:lnTo>
                <a:lnTo>
                  <a:pt x="60" y="12"/>
                </a:lnTo>
                <a:lnTo>
                  <a:pt x="72" y="18"/>
                </a:lnTo>
                <a:lnTo>
                  <a:pt x="72" y="30"/>
                </a:lnTo>
                <a:lnTo>
                  <a:pt x="72" y="42"/>
                </a:lnTo>
                <a:lnTo>
                  <a:pt x="60" y="54"/>
                </a:lnTo>
                <a:lnTo>
                  <a:pt x="36" y="60"/>
                </a:lnTo>
                <a:lnTo>
                  <a:pt x="36" y="6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8" name="Freeform 22"/>
          <p:cNvSpPr>
            <a:spLocks/>
          </p:cNvSpPr>
          <p:nvPr/>
        </p:nvSpPr>
        <p:spPr bwMode="auto">
          <a:xfrm>
            <a:off x="3544889" y="1885951"/>
            <a:ext cx="104775" cy="434975"/>
          </a:xfrm>
          <a:custGeom>
            <a:avLst/>
            <a:gdLst>
              <a:gd name="T0" fmla="*/ 0 w 66"/>
              <a:gd name="T1" fmla="*/ 274 h 274"/>
              <a:gd name="T2" fmla="*/ 66 w 66"/>
              <a:gd name="T3" fmla="*/ 274 h 274"/>
              <a:gd name="T4" fmla="*/ 66 w 66"/>
              <a:gd name="T5" fmla="*/ 0 h 274"/>
              <a:gd name="T6" fmla="*/ 0 w 66"/>
              <a:gd name="T7" fmla="*/ 0 h 274"/>
              <a:gd name="T8" fmla="*/ 0 w 66"/>
              <a:gd name="T9" fmla="*/ 274 h 274"/>
              <a:gd name="T10" fmla="*/ 0 w 66"/>
              <a:gd name="T11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274">
                <a:moveTo>
                  <a:pt x="0" y="274"/>
                </a:moveTo>
                <a:lnTo>
                  <a:pt x="66" y="274"/>
                </a:lnTo>
                <a:lnTo>
                  <a:pt x="66" y="0"/>
                </a:lnTo>
                <a:lnTo>
                  <a:pt x="0" y="0"/>
                </a:lnTo>
                <a:lnTo>
                  <a:pt x="0" y="274"/>
                </a:lnTo>
                <a:lnTo>
                  <a:pt x="0" y="2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9" name="Freeform 23"/>
          <p:cNvSpPr>
            <a:spLocks/>
          </p:cNvSpPr>
          <p:nvPr/>
        </p:nvSpPr>
        <p:spPr bwMode="auto">
          <a:xfrm>
            <a:off x="3602038" y="1895475"/>
            <a:ext cx="114300" cy="65088"/>
          </a:xfrm>
          <a:custGeom>
            <a:avLst/>
            <a:gdLst>
              <a:gd name="T0" fmla="*/ 0 w 72"/>
              <a:gd name="T1" fmla="*/ 0 h 41"/>
              <a:gd name="T2" fmla="*/ 24 w 72"/>
              <a:gd name="T3" fmla="*/ 6 h 41"/>
              <a:gd name="T4" fmla="*/ 48 w 72"/>
              <a:gd name="T5" fmla="*/ 12 h 41"/>
              <a:gd name="T6" fmla="*/ 66 w 72"/>
              <a:gd name="T7" fmla="*/ 24 h 41"/>
              <a:gd name="T8" fmla="*/ 72 w 72"/>
              <a:gd name="T9" fmla="*/ 41 h 41"/>
              <a:gd name="T10" fmla="*/ 72 w 72"/>
              <a:gd name="T11" fmla="*/ 41 h 41"/>
              <a:gd name="T12" fmla="*/ 66 w 72"/>
              <a:gd name="T13" fmla="*/ 24 h 41"/>
              <a:gd name="T14" fmla="*/ 48 w 72"/>
              <a:gd name="T15" fmla="*/ 12 h 41"/>
              <a:gd name="T16" fmla="*/ 24 w 72"/>
              <a:gd name="T17" fmla="*/ 6 h 41"/>
              <a:gd name="T18" fmla="*/ 0 w 72"/>
              <a:gd name="T19" fmla="*/ 0 h 41"/>
              <a:gd name="T20" fmla="*/ 0 w 72"/>
              <a:gd name="T2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41">
                <a:moveTo>
                  <a:pt x="0" y="0"/>
                </a:moveTo>
                <a:lnTo>
                  <a:pt x="24" y="6"/>
                </a:lnTo>
                <a:lnTo>
                  <a:pt x="48" y="12"/>
                </a:lnTo>
                <a:lnTo>
                  <a:pt x="66" y="24"/>
                </a:lnTo>
                <a:lnTo>
                  <a:pt x="72" y="41"/>
                </a:lnTo>
                <a:lnTo>
                  <a:pt x="72" y="41"/>
                </a:lnTo>
                <a:lnTo>
                  <a:pt x="66" y="24"/>
                </a:lnTo>
                <a:lnTo>
                  <a:pt x="48" y="12"/>
                </a:ln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0" name="Freeform 24"/>
          <p:cNvSpPr>
            <a:spLocks noEditPoints="1"/>
          </p:cNvSpPr>
          <p:nvPr/>
        </p:nvSpPr>
        <p:spPr bwMode="auto">
          <a:xfrm>
            <a:off x="3602038" y="1960564"/>
            <a:ext cx="114300" cy="66675"/>
          </a:xfrm>
          <a:custGeom>
            <a:avLst/>
            <a:gdLst>
              <a:gd name="T0" fmla="*/ 72 w 72"/>
              <a:gd name="T1" fmla="*/ 0 h 42"/>
              <a:gd name="T2" fmla="*/ 66 w 72"/>
              <a:gd name="T3" fmla="*/ 18 h 42"/>
              <a:gd name="T4" fmla="*/ 48 w 72"/>
              <a:gd name="T5" fmla="*/ 30 h 42"/>
              <a:gd name="T6" fmla="*/ 24 w 72"/>
              <a:gd name="T7" fmla="*/ 42 h 42"/>
              <a:gd name="T8" fmla="*/ 0 w 72"/>
              <a:gd name="T9" fmla="*/ 42 h 42"/>
              <a:gd name="T10" fmla="*/ 0 w 72"/>
              <a:gd name="T11" fmla="*/ 42 h 42"/>
              <a:gd name="T12" fmla="*/ 24 w 72"/>
              <a:gd name="T13" fmla="*/ 42 h 42"/>
              <a:gd name="T14" fmla="*/ 48 w 72"/>
              <a:gd name="T15" fmla="*/ 30 h 42"/>
              <a:gd name="T16" fmla="*/ 66 w 72"/>
              <a:gd name="T17" fmla="*/ 18 h 42"/>
              <a:gd name="T18" fmla="*/ 72 w 72"/>
              <a:gd name="T19" fmla="*/ 0 h 42"/>
              <a:gd name="T20" fmla="*/ 72 w 72"/>
              <a:gd name="T21" fmla="*/ 0 h 42"/>
              <a:gd name="T22" fmla="*/ 72 w 72"/>
              <a:gd name="T23" fmla="*/ 0 h 42"/>
              <a:gd name="T24" fmla="*/ 72 w 72"/>
              <a:gd name="T25" fmla="*/ 0 h 42"/>
              <a:gd name="T26" fmla="*/ 72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72" y="0"/>
                </a:moveTo>
                <a:lnTo>
                  <a:pt x="66" y="18"/>
                </a:lnTo>
                <a:lnTo>
                  <a:pt x="48" y="30"/>
                </a:lnTo>
                <a:lnTo>
                  <a:pt x="24" y="42"/>
                </a:lnTo>
                <a:lnTo>
                  <a:pt x="0" y="42"/>
                </a:lnTo>
                <a:lnTo>
                  <a:pt x="0" y="42"/>
                </a:lnTo>
                <a:lnTo>
                  <a:pt x="24" y="42"/>
                </a:lnTo>
                <a:lnTo>
                  <a:pt x="48" y="30"/>
                </a:lnTo>
                <a:lnTo>
                  <a:pt x="66" y="18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72" y="0"/>
                </a:move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Freeform 25"/>
          <p:cNvSpPr>
            <a:spLocks noEditPoints="1"/>
          </p:cNvSpPr>
          <p:nvPr/>
        </p:nvSpPr>
        <p:spPr bwMode="auto">
          <a:xfrm>
            <a:off x="3517900" y="2008188"/>
            <a:ext cx="84138" cy="19050"/>
          </a:xfrm>
          <a:custGeom>
            <a:avLst/>
            <a:gdLst>
              <a:gd name="T0" fmla="*/ 53 w 53"/>
              <a:gd name="T1" fmla="*/ 12 h 12"/>
              <a:gd name="T2" fmla="*/ 23 w 53"/>
              <a:gd name="T3" fmla="*/ 6 h 12"/>
              <a:gd name="T4" fmla="*/ 0 w 53"/>
              <a:gd name="T5" fmla="*/ 0 h 12"/>
              <a:gd name="T6" fmla="*/ 0 w 53"/>
              <a:gd name="T7" fmla="*/ 0 h 12"/>
              <a:gd name="T8" fmla="*/ 23 w 53"/>
              <a:gd name="T9" fmla="*/ 6 h 12"/>
              <a:gd name="T10" fmla="*/ 53 w 53"/>
              <a:gd name="T11" fmla="*/ 12 h 12"/>
              <a:gd name="T12" fmla="*/ 53 w 53"/>
              <a:gd name="T13" fmla="*/ 12 h 12"/>
              <a:gd name="T14" fmla="*/ 53 w 53"/>
              <a:gd name="T15" fmla="*/ 12 h 12"/>
              <a:gd name="T16" fmla="*/ 53 w 53"/>
              <a:gd name="T17" fmla="*/ 12 h 12"/>
              <a:gd name="T18" fmla="*/ 53 w 53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12">
                <a:moveTo>
                  <a:pt x="53" y="12"/>
                </a:moveTo>
                <a:lnTo>
                  <a:pt x="23" y="6"/>
                </a:lnTo>
                <a:lnTo>
                  <a:pt x="0" y="0"/>
                </a:lnTo>
                <a:lnTo>
                  <a:pt x="0" y="0"/>
                </a:lnTo>
                <a:lnTo>
                  <a:pt x="23" y="6"/>
                </a:lnTo>
                <a:lnTo>
                  <a:pt x="53" y="12"/>
                </a:lnTo>
                <a:lnTo>
                  <a:pt x="53" y="12"/>
                </a:lnTo>
                <a:close/>
                <a:moveTo>
                  <a:pt x="53" y="12"/>
                </a:moveTo>
                <a:lnTo>
                  <a:pt x="53" y="12"/>
                </a:lnTo>
                <a:lnTo>
                  <a:pt x="53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Freeform 26"/>
          <p:cNvSpPr>
            <a:spLocks noEditPoints="1"/>
          </p:cNvSpPr>
          <p:nvPr/>
        </p:nvSpPr>
        <p:spPr bwMode="auto">
          <a:xfrm>
            <a:off x="3517900" y="1989138"/>
            <a:ext cx="84138" cy="19050"/>
          </a:xfrm>
          <a:custGeom>
            <a:avLst/>
            <a:gdLst>
              <a:gd name="T0" fmla="*/ 0 w 53"/>
              <a:gd name="T1" fmla="*/ 12 h 12"/>
              <a:gd name="T2" fmla="*/ 23 w 53"/>
              <a:gd name="T3" fmla="*/ 6 h 12"/>
              <a:gd name="T4" fmla="*/ 53 w 53"/>
              <a:gd name="T5" fmla="*/ 0 h 12"/>
              <a:gd name="T6" fmla="*/ 53 w 53"/>
              <a:gd name="T7" fmla="*/ 0 h 12"/>
              <a:gd name="T8" fmla="*/ 23 w 53"/>
              <a:gd name="T9" fmla="*/ 6 h 12"/>
              <a:gd name="T10" fmla="*/ 0 w 53"/>
              <a:gd name="T11" fmla="*/ 12 h 12"/>
              <a:gd name="T12" fmla="*/ 0 w 53"/>
              <a:gd name="T13" fmla="*/ 12 h 12"/>
              <a:gd name="T14" fmla="*/ 0 w 53"/>
              <a:gd name="T15" fmla="*/ 12 h 12"/>
              <a:gd name="T16" fmla="*/ 0 w 53"/>
              <a:gd name="T17" fmla="*/ 12 h 12"/>
              <a:gd name="T18" fmla="*/ 0 w 53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12">
                <a:moveTo>
                  <a:pt x="0" y="12"/>
                </a:moveTo>
                <a:lnTo>
                  <a:pt x="23" y="6"/>
                </a:lnTo>
                <a:lnTo>
                  <a:pt x="53" y="0"/>
                </a:lnTo>
                <a:lnTo>
                  <a:pt x="53" y="0"/>
                </a:lnTo>
                <a:lnTo>
                  <a:pt x="23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3" name="Freeform 27"/>
          <p:cNvSpPr>
            <a:spLocks noEditPoints="1"/>
          </p:cNvSpPr>
          <p:nvPr/>
        </p:nvSpPr>
        <p:spPr bwMode="auto">
          <a:xfrm>
            <a:off x="3602038" y="1989139"/>
            <a:ext cx="114300" cy="66675"/>
          </a:xfrm>
          <a:custGeom>
            <a:avLst/>
            <a:gdLst>
              <a:gd name="T0" fmla="*/ 0 w 72"/>
              <a:gd name="T1" fmla="*/ 0 h 42"/>
              <a:gd name="T2" fmla="*/ 24 w 72"/>
              <a:gd name="T3" fmla="*/ 6 h 42"/>
              <a:gd name="T4" fmla="*/ 48 w 72"/>
              <a:gd name="T5" fmla="*/ 12 h 42"/>
              <a:gd name="T6" fmla="*/ 66 w 72"/>
              <a:gd name="T7" fmla="*/ 24 h 42"/>
              <a:gd name="T8" fmla="*/ 72 w 72"/>
              <a:gd name="T9" fmla="*/ 42 h 42"/>
              <a:gd name="T10" fmla="*/ 72 w 72"/>
              <a:gd name="T11" fmla="*/ 42 h 42"/>
              <a:gd name="T12" fmla="*/ 66 w 72"/>
              <a:gd name="T13" fmla="*/ 24 h 42"/>
              <a:gd name="T14" fmla="*/ 48 w 72"/>
              <a:gd name="T15" fmla="*/ 12 h 42"/>
              <a:gd name="T16" fmla="*/ 24 w 72"/>
              <a:gd name="T17" fmla="*/ 6 h 42"/>
              <a:gd name="T18" fmla="*/ 0 w 72"/>
              <a:gd name="T19" fmla="*/ 0 h 42"/>
              <a:gd name="T20" fmla="*/ 0 w 72"/>
              <a:gd name="T21" fmla="*/ 0 h 42"/>
              <a:gd name="T22" fmla="*/ 0 w 72"/>
              <a:gd name="T23" fmla="*/ 0 h 42"/>
              <a:gd name="T24" fmla="*/ 0 w 72"/>
              <a:gd name="T25" fmla="*/ 0 h 42"/>
              <a:gd name="T26" fmla="*/ 0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0" y="0"/>
                </a:moveTo>
                <a:lnTo>
                  <a:pt x="24" y="6"/>
                </a:lnTo>
                <a:lnTo>
                  <a:pt x="48" y="12"/>
                </a:lnTo>
                <a:lnTo>
                  <a:pt x="66" y="24"/>
                </a:lnTo>
                <a:lnTo>
                  <a:pt x="72" y="42"/>
                </a:lnTo>
                <a:lnTo>
                  <a:pt x="72" y="42"/>
                </a:lnTo>
                <a:lnTo>
                  <a:pt x="66" y="24"/>
                </a:lnTo>
                <a:lnTo>
                  <a:pt x="48" y="12"/>
                </a:ln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Freeform 28"/>
          <p:cNvSpPr>
            <a:spLocks noEditPoints="1"/>
          </p:cNvSpPr>
          <p:nvPr/>
        </p:nvSpPr>
        <p:spPr bwMode="auto">
          <a:xfrm>
            <a:off x="3602038" y="2055814"/>
            <a:ext cx="114300" cy="66675"/>
          </a:xfrm>
          <a:custGeom>
            <a:avLst/>
            <a:gdLst>
              <a:gd name="T0" fmla="*/ 72 w 72"/>
              <a:gd name="T1" fmla="*/ 0 h 42"/>
              <a:gd name="T2" fmla="*/ 66 w 72"/>
              <a:gd name="T3" fmla="*/ 18 h 42"/>
              <a:gd name="T4" fmla="*/ 48 w 72"/>
              <a:gd name="T5" fmla="*/ 30 h 42"/>
              <a:gd name="T6" fmla="*/ 24 w 72"/>
              <a:gd name="T7" fmla="*/ 42 h 42"/>
              <a:gd name="T8" fmla="*/ 0 w 72"/>
              <a:gd name="T9" fmla="*/ 42 h 42"/>
              <a:gd name="T10" fmla="*/ 0 w 72"/>
              <a:gd name="T11" fmla="*/ 42 h 42"/>
              <a:gd name="T12" fmla="*/ 24 w 72"/>
              <a:gd name="T13" fmla="*/ 42 h 42"/>
              <a:gd name="T14" fmla="*/ 48 w 72"/>
              <a:gd name="T15" fmla="*/ 30 h 42"/>
              <a:gd name="T16" fmla="*/ 66 w 72"/>
              <a:gd name="T17" fmla="*/ 18 h 42"/>
              <a:gd name="T18" fmla="*/ 72 w 72"/>
              <a:gd name="T19" fmla="*/ 0 h 42"/>
              <a:gd name="T20" fmla="*/ 72 w 72"/>
              <a:gd name="T21" fmla="*/ 0 h 42"/>
              <a:gd name="T22" fmla="*/ 72 w 72"/>
              <a:gd name="T23" fmla="*/ 0 h 42"/>
              <a:gd name="T24" fmla="*/ 72 w 72"/>
              <a:gd name="T25" fmla="*/ 0 h 42"/>
              <a:gd name="T26" fmla="*/ 72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72" y="0"/>
                </a:moveTo>
                <a:lnTo>
                  <a:pt x="66" y="18"/>
                </a:lnTo>
                <a:lnTo>
                  <a:pt x="48" y="30"/>
                </a:lnTo>
                <a:lnTo>
                  <a:pt x="24" y="42"/>
                </a:lnTo>
                <a:lnTo>
                  <a:pt x="0" y="42"/>
                </a:lnTo>
                <a:lnTo>
                  <a:pt x="0" y="42"/>
                </a:lnTo>
                <a:lnTo>
                  <a:pt x="24" y="42"/>
                </a:lnTo>
                <a:lnTo>
                  <a:pt x="48" y="30"/>
                </a:lnTo>
                <a:lnTo>
                  <a:pt x="66" y="18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72" y="0"/>
                </a:move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5" name="Freeform 29"/>
          <p:cNvSpPr>
            <a:spLocks noEditPoints="1"/>
          </p:cNvSpPr>
          <p:nvPr/>
        </p:nvSpPr>
        <p:spPr bwMode="auto">
          <a:xfrm>
            <a:off x="3517900" y="2103438"/>
            <a:ext cx="84138" cy="19050"/>
          </a:xfrm>
          <a:custGeom>
            <a:avLst/>
            <a:gdLst>
              <a:gd name="T0" fmla="*/ 53 w 53"/>
              <a:gd name="T1" fmla="*/ 12 h 12"/>
              <a:gd name="T2" fmla="*/ 23 w 53"/>
              <a:gd name="T3" fmla="*/ 6 h 12"/>
              <a:gd name="T4" fmla="*/ 0 w 53"/>
              <a:gd name="T5" fmla="*/ 0 h 12"/>
              <a:gd name="T6" fmla="*/ 0 w 53"/>
              <a:gd name="T7" fmla="*/ 0 h 12"/>
              <a:gd name="T8" fmla="*/ 23 w 53"/>
              <a:gd name="T9" fmla="*/ 6 h 12"/>
              <a:gd name="T10" fmla="*/ 53 w 53"/>
              <a:gd name="T11" fmla="*/ 12 h 12"/>
              <a:gd name="T12" fmla="*/ 53 w 53"/>
              <a:gd name="T13" fmla="*/ 12 h 12"/>
              <a:gd name="T14" fmla="*/ 53 w 53"/>
              <a:gd name="T15" fmla="*/ 12 h 12"/>
              <a:gd name="T16" fmla="*/ 53 w 53"/>
              <a:gd name="T17" fmla="*/ 12 h 12"/>
              <a:gd name="T18" fmla="*/ 53 w 53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12">
                <a:moveTo>
                  <a:pt x="53" y="12"/>
                </a:moveTo>
                <a:lnTo>
                  <a:pt x="23" y="6"/>
                </a:lnTo>
                <a:lnTo>
                  <a:pt x="0" y="0"/>
                </a:lnTo>
                <a:lnTo>
                  <a:pt x="0" y="0"/>
                </a:lnTo>
                <a:lnTo>
                  <a:pt x="23" y="6"/>
                </a:lnTo>
                <a:lnTo>
                  <a:pt x="53" y="12"/>
                </a:lnTo>
                <a:lnTo>
                  <a:pt x="53" y="12"/>
                </a:lnTo>
                <a:close/>
                <a:moveTo>
                  <a:pt x="53" y="12"/>
                </a:moveTo>
                <a:lnTo>
                  <a:pt x="53" y="12"/>
                </a:lnTo>
                <a:lnTo>
                  <a:pt x="53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Freeform 30"/>
          <p:cNvSpPr>
            <a:spLocks noEditPoints="1"/>
          </p:cNvSpPr>
          <p:nvPr/>
        </p:nvSpPr>
        <p:spPr bwMode="auto">
          <a:xfrm>
            <a:off x="3517900" y="2084388"/>
            <a:ext cx="84138" cy="19050"/>
          </a:xfrm>
          <a:custGeom>
            <a:avLst/>
            <a:gdLst>
              <a:gd name="T0" fmla="*/ 0 w 53"/>
              <a:gd name="T1" fmla="*/ 12 h 12"/>
              <a:gd name="T2" fmla="*/ 23 w 53"/>
              <a:gd name="T3" fmla="*/ 6 h 12"/>
              <a:gd name="T4" fmla="*/ 53 w 53"/>
              <a:gd name="T5" fmla="*/ 0 h 12"/>
              <a:gd name="T6" fmla="*/ 53 w 53"/>
              <a:gd name="T7" fmla="*/ 0 h 12"/>
              <a:gd name="T8" fmla="*/ 23 w 53"/>
              <a:gd name="T9" fmla="*/ 6 h 12"/>
              <a:gd name="T10" fmla="*/ 0 w 53"/>
              <a:gd name="T11" fmla="*/ 12 h 12"/>
              <a:gd name="T12" fmla="*/ 0 w 53"/>
              <a:gd name="T13" fmla="*/ 12 h 12"/>
              <a:gd name="T14" fmla="*/ 0 w 53"/>
              <a:gd name="T15" fmla="*/ 12 h 12"/>
              <a:gd name="T16" fmla="*/ 0 w 53"/>
              <a:gd name="T17" fmla="*/ 12 h 12"/>
              <a:gd name="T18" fmla="*/ 0 w 53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12">
                <a:moveTo>
                  <a:pt x="0" y="12"/>
                </a:moveTo>
                <a:lnTo>
                  <a:pt x="23" y="6"/>
                </a:lnTo>
                <a:lnTo>
                  <a:pt x="53" y="0"/>
                </a:lnTo>
                <a:lnTo>
                  <a:pt x="53" y="0"/>
                </a:lnTo>
                <a:lnTo>
                  <a:pt x="23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7" name="Freeform 31"/>
          <p:cNvSpPr>
            <a:spLocks noEditPoints="1"/>
          </p:cNvSpPr>
          <p:nvPr/>
        </p:nvSpPr>
        <p:spPr bwMode="auto">
          <a:xfrm>
            <a:off x="3602038" y="2084389"/>
            <a:ext cx="114300" cy="66675"/>
          </a:xfrm>
          <a:custGeom>
            <a:avLst/>
            <a:gdLst>
              <a:gd name="T0" fmla="*/ 0 w 72"/>
              <a:gd name="T1" fmla="*/ 0 h 42"/>
              <a:gd name="T2" fmla="*/ 24 w 72"/>
              <a:gd name="T3" fmla="*/ 6 h 42"/>
              <a:gd name="T4" fmla="*/ 48 w 72"/>
              <a:gd name="T5" fmla="*/ 12 h 42"/>
              <a:gd name="T6" fmla="*/ 66 w 72"/>
              <a:gd name="T7" fmla="*/ 30 h 42"/>
              <a:gd name="T8" fmla="*/ 72 w 72"/>
              <a:gd name="T9" fmla="*/ 42 h 42"/>
              <a:gd name="T10" fmla="*/ 72 w 72"/>
              <a:gd name="T11" fmla="*/ 42 h 42"/>
              <a:gd name="T12" fmla="*/ 66 w 72"/>
              <a:gd name="T13" fmla="*/ 30 h 42"/>
              <a:gd name="T14" fmla="*/ 48 w 72"/>
              <a:gd name="T15" fmla="*/ 12 h 42"/>
              <a:gd name="T16" fmla="*/ 24 w 72"/>
              <a:gd name="T17" fmla="*/ 6 h 42"/>
              <a:gd name="T18" fmla="*/ 0 w 72"/>
              <a:gd name="T19" fmla="*/ 0 h 42"/>
              <a:gd name="T20" fmla="*/ 0 w 72"/>
              <a:gd name="T21" fmla="*/ 0 h 42"/>
              <a:gd name="T22" fmla="*/ 0 w 72"/>
              <a:gd name="T23" fmla="*/ 0 h 42"/>
              <a:gd name="T24" fmla="*/ 0 w 72"/>
              <a:gd name="T25" fmla="*/ 0 h 42"/>
              <a:gd name="T26" fmla="*/ 0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0" y="0"/>
                </a:moveTo>
                <a:lnTo>
                  <a:pt x="24" y="6"/>
                </a:lnTo>
                <a:lnTo>
                  <a:pt x="48" y="12"/>
                </a:lnTo>
                <a:lnTo>
                  <a:pt x="66" y="30"/>
                </a:lnTo>
                <a:lnTo>
                  <a:pt x="72" y="42"/>
                </a:lnTo>
                <a:lnTo>
                  <a:pt x="72" y="42"/>
                </a:lnTo>
                <a:lnTo>
                  <a:pt x="66" y="30"/>
                </a:lnTo>
                <a:lnTo>
                  <a:pt x="48" y="12"/>
                </a:ln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8" name="Freeform 32"/>
          <p:cNvSpPr>
            <a:spLocks noEditPoints="1"/>
          </p:cNvSpPr>
          <p:nvPr/>
        </p:nvSpPr>
        <p:spPr bwMode="auto">
          <a:xfrm>
            <a:off x="3602038" y="2151063"/>
            <a:ext cx="114300" cy="76200"/>
          </a:xfrm>
          <a:custGeom>
            <a:avLst/>
            <a:gdLst>
              <a:gd name="T0" fmla="*/ 72 w 72"/>
              <a:gd name="T1" fmla="*/ 0 h 48"/>
              <a:gd name="T2" fmla="*/ 66 w 72"/>
              <a:gd name="T3" fmla="*/ 18 h 48"/>
              <a:gd name="T4" fmla="*/ 48 w 72"/>
              <a:gd name="T5" fmla="*/ 36 h 48"/>
              <a:gd name="T6" fmla="*/ 24 w 72"/>
              <a:gd name="T7" fmla="*/ 42 h 48"/>
              <a:gd name="T8" fmla="*/ 0 w 72"/>
              <a:gd name="T9" fmla="*/ 48 h 48"/>
              <a:gd name="T10" fmla="*/ 0 w 72"/>
              <a:gd name="T11" fmla="*/ 48 h 48"/>
              <a:gd name="T12" fmla="*/ 24 w 72"/>
              <a:gd name="T13" fmla="*/ 42 h 48"/>
              <a:gd name="T14" fmla="*/ 48 w 72"/>
              <a:gd name="T15" fmla="*/ 36 h 48"/>
              <a:gd name="T16" fmla="*/ 66 w 72"/>
              <a:gd name="T17" fmla="*/ 18 h 48"/>
              <a:gd name="T18" fmla="*/ 72 w 72"/>
              <a:gd name="T19" fmla="*/ 0 h 48"/>
              <a:gd name="T20" fmla="*/ 72 w 72"/>
              <a:gd name="T21" fmla="*/ 0 h 48"/>
              <a:gd name="T22" fmla="*/ 72 w 72"/>
              <a:gd name="T23" fmla="*/ 0 h 48"/>
              <a:gd name="T24" fmla="*/ 72 w 72"/>
              <a:gd name="T25" fmla="*/ 0 h 48"/>
              <a:gd name="T26" fmla="*/ 72 w 72"/>
              <a:gd name="T2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8">
                <a:moveTo>
                  <a:pt x="72" y="0"/>
                </a:moveTo>
                <a:lnTo>
                  <a:pt x="66" y="18"/>
                </a:lnTo>
                <a:lnTo>
                  <a:pt x="48" y="36"/>
                </a:lnTo>
                <a:lnTo>
                  <a:pt x="24" y="42"/>
                </a:lnTo>
                <a:lnTo>
                  <a:pt x="0" y="48"/>
                </a:lnTo>
                <a:lnTo>
                  <a:pt x="0" y="48"/>
                </a:lnTo>
                <a:lnTo>
                  <a:pt x="24" y="42"/>
                </a:lnTo>
                <a:lnTo>
                  <a:pt x="48" y="36"/>
                </a:lnTo>
                <a:lnTo>
                  <a:pt x="66" y="18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72" y="0"/>
                </a:move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9" name="Freeform 33"/>
          <p:cNvSpPr>
            <a:spLocks noEditPoints="1"/>
          </p:cNvSpPr>
          <p:nvPr/>
        </p:nvSpPr>
        <p:spPr bwMode="auto">
          <a:xfrm>
            <a:off x="3517900" y="2208213"/>
            <a:ext cx="84138" cy="19050"/>
          </a:xfrm>
          <a:custGeom>
            <a:avLst/>
            <a:gdLst>
              <a:gd name="T0" fmla="*/ 53 w 53"/>
              <a:gd name="T1" fmla="*/ 12 h 12"/>
              <a:gd name="T2" fmla="*/ 23 w 53"/>
              <a:gd name="T3" fmla="*/ 6 h 12"/>
              <a:gd name="T4" fmla="*/ 0 w 53"/>
              <a:gd name="T5" fmla="*/ 0 h 12"/>
              <a:gd name="T6" fmla="*/ 0 w 53"/>
              <a:gd name="T7" fmla="*/ 0 h 12"/>
              <a:gd name="T8" fmla="*/ 23 w 53"/>
              <a:gd name="T9" fmla="*/ 6 h 12"/>
              <a:gd name="T10" fmla="*/ 53 w 53"/>
              <a:gd name="T11" fmla="*/ 12 h 12"/>
              <a:gd name="T12" fmla="*/ 53 w 53"/>
              <a:gd name="T13" fmla="*/ 12 h 12"/>
              <a:gd name="T14" fmla="*/ 53 w 53"/>
              <a:gd name="T15" fmla="*/ 12 h 12"/>
              <a:gd name="T16" fmla="*/ 53 w 53"/>
              <a:gd name="T17" fmla="*/ 12 h 12"/>
              <a:gd name="T18" fmla="*/ 53 w 53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12">
                <a:moveTo>
                  <a:pt x="53" y="12"/>
                </a:moveTo>
                <a:lnTo>
                  <a:pt x="23" y="6"/>
                </a:lnTo>
                <a:lnTo>
                  <a:pt x="0" y="0"/>
                </a:lnTo>
                <a:lnTo>
                  <a:pt x="0" y="0"/>
                </a:lnTo>
                <a:lnTo>
                  <a:pt x="23" y="6"/>
                </a:lnTo>
                <a:lnTo>
                  <a:pt x="53" y="12"/>
                </a:lnTo>
                <a:lnTo>
                  <a:pt x="53" y="12"/>
                </a:lnTo>
                <a:close/>
                <a:moveTo>
                  <a:pt x="53" y="12"/>
                </a:moveTo>
                <a:lnTo>
                  <a:pt x="53" y="12"/>
                </a:lnTo>
                <a:lnTo>
                  <a:pt x="53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0" name="Freeform 34"/>
          <p:cNvSpPr>
            <a:spLocks noEditPoints="1"/>
          </p:cNvSpPr>
          <p:nvPr/>
        </p:nvSpPr>
        <p:spPr bwMode="auto">
          <a:xfrm>
            <a:off x="3517900" y="2189163"/>
            <a:ext cx="84138" cy="19050"/>
          </a:xfrm>
          <a:custGeom>
            <a:avLst/>
            <a:gdLst>
              <a:gd name="T0" fmla="*/ 0 w 53"/>
              <a:gd name="T1" fmla="*/ 12 h 12"/>
              <a:gd name="T2" fmla="*/ 23 w 53"/>
              <a:gd name="T3" fmla="*/ 0 h 12"/>
              <a:gd name="T4" fmla="*/ 53 w 53"/>
              <a:gd name="T5" fmla="*/ 0 h 12"/>
              <a:gd name="T6" fmla="*/ 53 w 53"/>
              <a:gd name="T7" fmla="*/ 0 h 12"/>
              <a:gd name="T8" fmla="*/ 23 w 53"/>
              <a:gd name="T9" fmla="*/ 0 h 12"/>
              <a:gd name="T10" fmla="*/ 0 w 53"/>
              <a:gd name="T11" fmla="*/ 12 h 12"/>
              <a:gd name="T12" fmla="*/ 0 w 53"/>
              <a:gd name="T13" fmla="*/ 12 h 12"/>
              <a:gd name="T14" fmla="*/ 0 w 53"/>
              <a:gd name="T15" fmla="*/ 12 h 12"/>
              <a:gd name="T16" fmla="*/ 0 w 53"/>
              <a:gd name="T17" fmla="*/ 12 h 12"/>
              <a:gd name="T18" fmla="*/ 0 w 53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12">
                <a:moveTo>
                  <a:pt x="0" y="12"/>
                </a:moveTo>
                <a:lnTo>
                  <a:pt x="23" y="0"/>
                </a:lnTo>
                <a:lnTo>
                  <a:pt x="53" y="0"/>
                </a:lnTo>
                <a:lnTo>
                  <a:pt x="53" y="0"/>
                </a:lnTo>
                <a:lnTo>
                  <a:pt x="23" y="0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1" name="Freeform 35"/>
          <p:cNvSpPr>
            <a:spLocks noEditPoints="1"/>
          </p:cNvSpPr>
          <p:nvPr/>
        </p:nvSpPr>
        <p:spPr bwMode="auto">
          <a:xfrm>
            <a:off x="3602038" y="2189164"/>
            <a:ext cx="114300" cy="66675"/>
          </a:xfrm>
          <a:custGeom>
            <a:avLst/>
            <a:gdLst>
              <a:gd name="T0" fmla="*/ 0 w 72"/>
              <a:gd name="T1" fmla="*/ 0 h 42"/>
              <a:gd name="T2" fmla="*/ 24 w 72"/>
              <a:gd name="T3" fmla="*/ 6 h 42"/>
              <a:gd name="T4" fmla="*/ 48 w 72"/>
              <a:gd name="T5" fmla="*/ 12 h 42"/>
              <a:gd name="T6" fmla="*/ 66 w 72"/>
              <a:gd name="T7" fmla="*/ 24 h 42"/>
              <a:gd name="T8" fmla="*/ 72 w 72"/>
              <a:gd name="T9" fmla="*/ 42 h 42"/>
              <a:gd name="T10" fmla="*/ 72 w 72"/>
              <a:gd name="T11" fmla="*/ 42 h 42"/>
              <a:gd name="T12" fmla="*/ 66 w 72"/>
              <a:gd name="T13" fmla="*/ 24 h 42"/>
              <a:gd name="T14" fmla="*/ 48 w 72"/>
              <a:gd name="T15" fmla="*/ 12 h 42"/>
              <a:gd name="T16" fmla="*/ 24 w 72"/>
              <a:gd name="T17" fmla="*/ 6 h 42"/>
              <a:gd name="T18" fmla="*/ 0 w 72"/>
              <a:gd name="T19" fmla="*/ 0 h 42"/>
              <a:gd name="T20" fmla="*/ 0 w 72"/>
              <a:gd name="T21" fmla="*/ 0 h 42"/>
              <a:gd name="T22" fmla="*/ 0 w 72"/>
              <a:gd name="T23" fmla="*/ 0 h 42"/>
              <a:gd name="T24" fmla="*/ 0 w 72"/>
              <a:gd name="T25" fmla="*/ 0 h 42"/>
              <a:gd name="T26" fmla="*/ 0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0" y="0"/>
                </a:moveTo>
                <a:lnTo>
                  <a:pt x="24" y="6"/>
                </a:lnTo>
                <a:lnTo>
                  <a:pt x="48" y="12"/>
                </a:lnTo>
                <a:lnTo>
                  <a:pt x="66" y="24"/>
                </a:lnTo>
                <a:lnTo>
                  <a:pt x="72" y="42"/>
                </a:lnTo>
                <a:lnTo>
                  <a:pt x="72" y="42"/>
                </a:lnTo>
                <a:lnTo>
                  <a:pt x="66" y="24"/>
                </a:lnTo>
                <a:lnTo>
                  <a:pt x="48" y="12"/>
                </a:ln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2" name="Freeform 36"/>
          <p:cNvSpPr>
            <a:spLocks noEditPoints="1"/>
          </p:cNvSpPr>
          <p:nvPr/>
        </p:nvSpPr>
        <p:spPr bwMode="auto">
          <a:xfrm>
            <a:off x="3602038" y="2255839"/>
            <a:ext cx="114300" cy="65087"/>
          </a:xfrm>
          <a:custGeom>
            <a:avLst/>
            <a:gdLst>
              <a:gd name="T0" fmla="*/ 72 w 72"/>
              <a:gd name="T1" fmla="*/ 0 h 41"/>
              <a:gd name="T2" fmla="*/ 66 w 72"/>
              <a:gd name="T3" fmla="*/ 17 h 41"/>
              <a:gd name="T4" fmla="*/ 48 w 72"/>
              <a:gd name="T5" fmla="*/ 29 h 41"/>
              <a:gd name="T6" fmla="*/ 24 w 72"/>
              <a:gd name="T7" fmla="*/ 41 h 41"/>
              <a:gd name="T8" fmla="*/ 0 w 72"/>
              <a:gd name="T9" fmla="*/ 41 h 41"/>
              <a:gd name="T10" fmla="*/ 0 w 72"/>
              <a:gd name="T11" fmla="*/ 41 h 41"/>
              <a:gd name="T12" fmla="*/ 24 w 72"/>
              <a:gd name="T13" fmla="*/ 41 h 41"/>
              <a:gd name="T14" fmla="*/ 48 w 72"/>
              <a:gd name="T15" fmla="*/ 29 h 41"/>
              <a:gd name="T16" fmla="*/ 66 w 72"/>
              <a:gd name="T17" fmla="*/ 17 h 41"/>
              <a:gd name="T18" fmla="*/ 72 w 72"/>
              <a:gd name="T19" fmla="*/ 0 h 41"/>
              <a:gd name="T20" fmla="*/ 72 w 72"/>
              <a:gd name="T21" fmla="*/ 0 h 41"/>
              <a:gd name="T22" fmla="*/ 72 w 72"/>
              <a:gd name="T23" fmla="*/ 0 h 41"/>
              <a:gd name="T24" fmla="*/ 72 w 72"/>
              <a:gd name="T25" fmla="*/ 0 h 41"/>
              <a:gd name="T26" fmla="*/ 72 w 72"/>
              <a:gd name="T2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1">
                <a:moveTo>
                  <a:pt x="72" y="0"/>
                </a:moveTo>
                <a:lnTo>
                  <a:pt x="66" y="17"/>
                </a:lnTo>
                <a:lnTo>
                  <a:pt x="48" y="29"/>
                </a:lnTo>
                <a:lnTo>
                  <a:pt x="24" y="41"/>
                </a:lnTo>
                <a:lnTo>
                  <a:pt x="0" y="41"/>
                </a:lnTo>
                <a:lnTo>
                  <a:pt x="0" y="41"/>
                </a:lnTo>
                <a:lnTo>
                  <a:pt x="24" y="41"/>
                </a:lnTo>
                <a:lnTo>
                  <a:pt x="48" y="29"/>
                </a:lnTo>
                <a:lnTo>
                  <a:pt x="66" y="17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72" y="0"/>
                </a:move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3" name="Freeform 37"/>
          <p:cNvSpPr>
            <a:spLocks noEditPoints="1"/>
          </p:cNvSpPr>
          <p:nvPr/>
        </p:nvSpPr>
        <p:spPr bwMode="auto">
          <a:xfrm>
            <a:off x="3602039" y="1895475"/>
            <a:ext cx="1587" cy="425450"/>
          </a:xfrm>
          <a:custGeom>
            <a:avLst/>
            <a:gdLst>
              <a:gd name="T0" fmla="*/ 0 h 268"/>
              <a:gd name="T1" fmla="*/ 0 h 268"/>
              <a:gd name="T2" fmla="*/ 0 h 268"/>
              <a:gd name="T3" fmla="*/ 268 h 268"/>
              <a:gd name="T4" fmla="*/ 268 h 268"/>
              <a:gd name="T5" fmla="*/ 268 h 2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0" y="268"/>
                </a:moveTo>
                <a:lnTo>
                  <a:pt x="0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4" name="Freeform 38"/>
          <p:cNvSpPr>
            <a:spLocks/>
          </p:cNvSpPr>
          <p:nvPr/>
        </p:nvSpPr>
        <p:spPr bwMode="auto">
          <a:xfrm>
            <a:off x="4171950" y="1885951"/>
            <a:ext cx="114300" cy="434975"/>
          </a:xfrm>
          <a:custGeom>
            <a:avLst/>
            <a:gdLst>
              <a:gd name="T0" fmla="*/ 72 w 72"/>
              <a:gd name="T1" fmla="*/ 274 h 274"/>
              <a:gd name="T2" fmla="*/ 0 w 72"/>
              <a:gd name="T3" fmla="*/ 274 h 274"/>
              <a:gd name="T4" fmla="*/ 0 w 72"/>
              <a:gd name="T5" fmla="*/ 0 h 274"/>
              <a:gd name="T6" fmla="*/ 72 w 72"/>
              <a:gd name="T7" fmla="*/ 0 h 274"/>
              <a:gd name="T8" fmla="*/ 72 w 72"/>
              <a:gd name="T9" fmla="*/ 274 h 274"/>
              <a:gd name="T10" fmla="*/ 72 w 72"/>
              <a:gd name="T11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274">
                <a:moveTo>
                  <a:pt x="72" y="274"/>
                </a:moveTo>
                <a:lnTo>
                  <a:pt x="0" y="274"/>
                </a:lnTo>
                <a:lnTo>
                  <a:pt x="0" y="0"/>
                </a:lnTo>
                <a:lnTo>
                  <a:pt x="72" y="0"/>
                </a:lnTo>
                <a:lnTo>
                  <a:pt x="72" y="274"/>
                </a:lnTo>
                <a:lnTo>
                  <a:pt x="72" y="2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5" name="Freeform 39"/>
          <p:cNvSpPr>
            <a:spLocks/>
          </p:cNvSpPr>
          <p:nvPr/>
        </p:nvSpPr>
        <p:spPr bwMode="auto">
          <a:xfrm>
            <a:off x="4105276" y="1895475"/>
            <a:ext cx="123825" cy="65088"/>
          </a:xfrm>
          <a:custGeom>
            <a:avLst/>
            <a:gdLst>
              <a:gd name="T0" fmla="*/ 78 w 78"/>
              <a:gd name="T1" fmla="*/ 0 h 41"/>
              <a:gd name="T2" fmla="*/ 48 w 78"/>
              <a:gd name="T3" fmla="*/ 6 h 41"/>
              <a:gd name="T4" fmla="*/ 24 w 78"/>
              <a:gd name="T5" fmla="*/ 12 h 41"/>
              <a:gd name="T6" fmla="*/ 6 w 78"/>
              <a:gd name="T7" fmla="*/ 24 h 41"/>
              <a:gd name="T8" fmla="*/ 0 w 78"/>
              <a:gd name="T9" fmla="*/ 41 h 41"/>
              <a:gd name="T10" fmla="*/ 0 w 78"/>
              <a:gd name="T11" fmla="*/ 41 h 41"/>
              <a:gd name="T12" fmla="*/ 6 w 78"/>
              <a:gd name="T13" fmla="*/ 24 h 41"/>
              <a:gd name="T14" fmla="*/ 24 w 78"/>
              <a:gd name="T15" fmla="*/ 12 h 41"/>
              <a:gd name="T16" fmla="*/ 48 w 78"/>
              <a:gd name="T17" fmla="*/ 6 h 41"/>
              <a:gd name="T18" fmla="*/ 78 w 78"/>
              <a:gd name="T19" fmla="*/ 0 h 41"/>
              <a:gd name="T20" fmla="*/ 78 w 78"/>
              <a:gd name="T2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" h="41">
                <a:moveTo>
                  <a:pt x="78" y="0"/>
                </a:moveTo>
                <a:lnTo>
                  <a:pt x="48" y="6"/>
                </a:lnTo>
                <a:lnTo>
                  <a:pt x="24" y="12"/>
                </a:lnTo>
                <a:lnTo>
                  <a:pt x="6" y="24"/>
                </a:lnTo>
                <a:lnTo>
                  <a:pt x="0" y="41"/>
                </a:lnTo>
                <a:lnTo>
                  <a:pt x="0" y="41"/>
                </a:lnTo>
                <a:lnTo>
                  <a:pt x="6" y="24"/>
                </a:lnTo>
                <a:lnTo>
                  <a:pt x="24" y="12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6" name="Freeform 40"/>
          <p:cNvSpPr>
            <a:spLocks noEditPoints="1"/>
          </p:cNvSpPr>
          <p:nvPr/>
        </p:nvSpPr>
        <p:spPr bwMode="auto">
          <a:xfrm>
            <a:off x="4105276" y="1960564"/>
            <a:ext cx="123825" cy="66675"/>
          </a:xfrm>
          <a:custGeom>
            <a:avLst/>
            <a:gdLst>
              <a:gd name="T0" fmla="*/ 0 w 78"/>
              <a:gd name="T1" fmla="*/ 0 h 42"/>
              <a:gd name="T2" fmla="*/ 6 w 78"/>
              <a:gd name="T3" fmla="*/ 18 h 42"/>
              <a:gd name="T4" fmla="*/ 24 w 78"/>
              <a:gd name="T5" fmla="*/ 30 h 42"/>
              <a:gd name="T6" fmla="*/ 48 w 78"/>
              <a:gd name="T7" fmla="*/ 42 h 42"/>
              <a:gd name="T8" fmla="*/ 78 w 78"/>
              <a:gd name="T9" fmla="*/ 42 h 42"/>
              <a:gd name="T10" fmla="*/ 78 w 78"/>
              <a:gd name="T11" fmla="*/ 42 h 42"/>
              <a:gd name="T12" fmla="*/ 48 w 78"/>
              <a:gd name="T13" fmla="*/ 42 h 42"/>
              <a:gd name="T14" fmla="*/ 24 w 78"/>
              <a:gd name="T15" fmla="*/ 30 h 42"/>
              <a:gd name="T16" fmla="*/ 6 w 78"/>
              <a:gd name="T17" fmla="*/ 18 h 42"/>
              <a:gd name="T18" fmla="*/ 0 w 78"/>
              <a:gd name="T19" fmla="*/ 0 h 42"/>
              <a:gd name="T20" fmla="*/ 0 w 78"/>
              <a:gd name="T21" fmla="*/ 0 h 42"/>
              <a:gd name="T22" fmla="*/ 0 w 78"/>
              <a:gd name="T23" fmla="*/ 0 h 42"/>
              <a:gd name="T24" fmla="*/ 0 w 78"/>
              <a:gd name="T25" fmla="*/ 0 h 42"/>
              <a:gd name="T26" fmla="*/ 0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0" y="0"/>
                </a:moveTo>
                <a:lnTo>
                  <a:pt x="6" y="18"/>
                </a:lnTo>
                <a:lnTo>
                  <a:pt x="24" y="30"/>
                </a:lnTo>
                <a:lnTo>
                  <a:pt x="48" y="42"/>
                </a:lnTo>
                <a:lnTo>
                  <a:pt x="78" y="42"/>
                </a:lnTo>
                <a:lnTo>
                  <a:pt x="78" y="42"/>
                </a:lnTo>
                <a:lnTo>
                  <a:pt x="48" y="42"/>
                </a:lnTo>
                <a:lnTo>
                  <a:pt x="24" y="30"/>
                </a:lnTo>
                <a:lnTo>
                  <a:pt x="6" y="18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7" name="Freeform 41"/>
          <p:cNvSpPr>
            <a:spLocks noEditPoints="1"/>
          </p:cNvSpPr>
          <p:nvPr/>
        </p:nvSpPr>
        <p:spPr bwMode="auto">
          <a:xfrm>
            <a:off x="4229100" y="2008188"/>
            <a:ext cx="76200" cy="19050"/>
          </a:xfrm>
          <a:custGeom>
            <a:avLst/>
            <a:gdLst>
              <a:gd name="T0" fmla="*/ 0 w 48"/>
              <a:gd name="T1" fmla="*/ 12 h 12"/>
              <a:gd name="T2" fmla="*/ 24 w 48"/>
              <a:gd name="T3" fmla="*/ 6 h 12"/>
              <a:gd name="T4" fmla="*/ 48 w 48"/>
              <a:gd name="T5" fmla="*/ 0 h 12"/>
              <a:gd name="T6" fmla="*/ 48 w 48"/>
              <a:gd name="T7" fmla="*/ 0 h 12"/>
              <a:gd name="T8" fmla="*/ 24 w 48"/>
              <a:gd name="T9" fmla="*/ 6 h 12"/>
              <a:gd name="T10" fmla="*/ 0 w 48"/>
              <a:gd name="T11" fmla="*/ 12 h 12"/>
              <a:gd name="T12" fmla="*/ 0 w 48"/>
              <a:gd name="T13" fmla="*/ 12 h 12"/>
              <a:gd name="T14" fmla="*/ 0 w 48"/>
              <a:gd name="T15" fmla="*/ 12 h 12"/>
              <a:gd name="T16" fmla="*/ 0 w 48"/>
              <a:gd name="T17" fmla="*/ 12 h 12"/>
              <a:gd name="T18" fmla="*/ 0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0" y="12"/>
                </a:moveTo>
                <a:lnTo>
                  <a:pt x="24" y="6"/>
                </a:lnTo>
                <a:lnTo>
                  <a:pt x="48" y="0"/>
                </a:lnTo>
                <a:lnTo>
                  <a:pt x="48" y="0"/>
                </a:lnTo>
                <a:lnTo>
                  <a:pt x="24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8" name="Freeform 42"/>
          <p:cNvSpPr>
            <a:spLocks noEditPoints="1"/>
          </p:cNvSpPr>
          <p:nvPr/>
        </p:nvSpPr>
        <p:spPr bwMode="auto">
          <a:xfrm>
            <a:off x="4229100" y="1989138"/>
            <a:ext cx="76200" cy="19050"/>
          </a:xfrm>
          <a:custGeom>
            <a:avLst/>
            <a:gdLst>
              <a:gd name="T0" fmla="*/ 48 w 48"/>
              <a:gd name="T1" fmla="*/ 12 h 12"/>
              <a:gd name="T2" fmla="*/ 24 w 48"/>
              <a:gd name="T3" fmla="*/ 6 h 12"/>
              <a:gd name="T4" fmla="*/ 0 w 48"/>
              <a:gd name="T5" fmla="*/ 0 h 12"/>
              <a:gd name="T6" fmla="*/ 0 w 48"/>
              <a:gd name="T7" fmla="*/ 0 h 12"/>
              <a:gd name="T8" fmla="*/ 24 w 48"/>
              <a:gd name="T9" fmla="*/ 6 h 12"/>
              <a:gd name="T10" fmla="*/ 48 w 48"/>
              <a:gd name="T11" fmla="*/ 12 h 12"/>
              <a:gd name="T12" fmla="*/ 48 w 48"/>
              <a:gd name="T13" fmla="*/ 12 h 12"/>
              <a:gd name="T14" fmla="*/ 48 w 48"/>
              <a:gd name="T15" fmla="*/ 12 h 12"/>
              <a:gd name="T16" fmla="*/ 48 w 48"/>
              <a:gd name="T17" fmla="*/ 12 h 12"/>
              <a:gd name="T18" fmla="*/ 48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48" y="12"/>
                </a:move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lnTo>
                  <a:pt x="24" y="6"/>
                </a:lnTo>
                <a:lnTo>
                  <a:pt x="48" y="12"/>
                </a:lnTo>
                <a:lnTo>
                  <a:pt x="48" y="12"/>
                </a:lnTo>
                <a:close/>
                <a:moveTo>
                  <a:pt x="48" y="12"/>
                </a:move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9" name="Freeform 43"/>
          <p:cNvSpPr>
            <a:spLocks noEditPoints="1"/>
          </p:cNvSpPr>
          <p:nvPr/>
        </p:nvSpPr>
        <p:spPr bwMode="auto">
          <a:xfrm>
            <a:off x="4105276" y="1989139"/>
            <a:ext cx="123825" cy="66675"/>
          </a:xfrm>
          <a:custGeom>
            <a:avLst/>
            <a:gdLst>
              <a:gd name="T0" fmla="*/ 78 w 78"/>
              <a:gd name="T1" fmla="*/ 0 h 42"/>
              <a:gd name="T2" fmla="*/ 48 w 78"/>
              <a:gd name="T3" fmla="*/ 6 h 42"/>
              <a:gd name="T4" fmla="*/ 24 w 78"/>
              <a:gd name="T5" fmla="*/ 12 h 42"/>
              <a:gd name="T6" fmla="*/ 6 w 78"/>
              <a:gd name="T7" fmla="*/ 24 h 42"/>
              <a:gd name="T8" fmla="*/ 0 w 78"/>
              <a:gd name="T9" fmla="*/ 42 h 42"/>
              <a:gd name="T10" fmla="*/ 0 w 78"/>
              <a:gd name="T11" fmla="*/ 42 h 42"/>
              <a:gd name="T12" fmla="*/ 6 w 78"/>
              <a:gd name="T13" fmla="*/ 24 h 42"/>
              <a:gd name="T14" fmla="*/ 24 w 78"/>
              <a:gd name="T15" fmla="*/ 12 h 42"/>
              <a:gd name="T16" fmla="*/ 48 w 78"/>
              <a:gd name="T17" fmla="*/ 6 h 42"/>
              <a:gd name="T18" fmla="*/ 78 w 78"/>
              <a:gd name="T19" fmla="*/ 0 h 42"/>
              <a:gd name="T20" fmla="*/ 78 w 78"/>
              <a:gd name="T21" fmla="*/ 0 h 42"/>
              <a:gd name="T22" fmla="*/ 78 w 78"/>
              <a:gd name="T23" fmla="*/ 0 h 42"/>
              <a:gd name="T24" fmla="*/ 78 w 78"/>
              <a:gd name="T25" fmla="*/ 0 h 42"/>
              <a:gd name="T26" fmla="*/ 78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48" y="6"/>
                </a:lnTo>
                <a:lnTo>
                  <a:pt x="24" y="12"/>
                </a:lnTo>
                <a:lnTo>
                  <a:pt x="6" y="24"/>
                </a:lnTo>
                <a:lnTo>
                  <a:pt x="0" y="42"/>
                </a:lnTo>
                <a:lnTo>
                  <a:pt x="0" y="42"/>
                </a:lnTo>
                <a:lnTo>
                  <a:pt x="6" y="24"/>
                </a:lnTo>
                <a:lnTo>
                  <a:pt x="24" y="12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0" name="Freeform 44"/>
          <p:cNvSpPr>
            <a:spLocks noEditPoints="1"/>
          </p:cNvSpPr>
          <p:nvPr/>
        </p:nvSpPr>
        <p:spPr bwMode="auto">
          <a:xfrm>
            <a:off x="4105276" y="2055814"/>
            <a:ext cx="123825" cy="66675"/>
          </a:xfrm>
          <a:custGeom>
            <a:avLst/>
            <a:gdLst>
              <a:gd name="T0" fmla="*/ 0 w 78"/>
              <a:gd name="T1" fmla="*/ 0 h 42"/>
              <a:gd name="T2" fmla="*/ 6 w 78"/>
              <a:gd name="T3" fmla="*/ 18 h 42"/>
              <a:gd name="T4" fmla="*/ 24 w 78"/>
              <a:gd name="T5" fmla="*/ 30 h 42"/>
              <a:gd name="T6" fmla="*/ 48 w 78"/>
              <a:gd name="T7" fmla="*/ 42 h 42"/>
              <a:gd name="T8" fmla="*/ 78 w 78"/>
              <a:gd name="T9" fmla="*/ 42 h 42"/>
              <a:gd name="T10" fmla="*/ 78 w 78"/>
              <a:gd name="T11" fmla="*/ 42 h 42"/>
              <a:gd name="T12" fmla="*/ 48 w 78"/>
              <a:gd name="T13" fmla="*/ 42 h 42"/>
              <a:gd name="T14" fmla="*/ 24 w 78"/>
              <a:gd name="T15" fmla="*/ 30 h 42"/>
              <a:gd name="T16" fmla="*/ 6 w 78"/>
              <a:gd name="T17" fmla="*/ 18 h 42"/>
              <a:gd name="T18" fmla="*/ 0 w 78"/>
              <a:gd name="T19" fmla="*/ 0 h 42"/>
              <a:gd name="T20" fmla="*/ 0 w 78"/>
              <a:gd name="T21" fmla="*/ 0 h 42"/>
              <a:gd name="T22" fmla="*/ 0 w 78"/>
              <a:gd name="T23" fmla="*/ 0 h 42"/>
              <a:gd name="T24" fmla="*/ 0 w 78"/>
              <a:gd name="T25" fmla="*/ 0 h 42"/>
              <a:gd name="T26" fmla="*/ 0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0" y="0"/>
                </a:moveTo>
                <a:lnTo>
                  <a:pt x="6" y="18"/>
                </a:lnTo>
                <a:lnTo>
                  <a:pt x="24" y="30"/>
                </a:lnTo>
                <a:lnTo>
                  <a:pt x="48" y="42"/>
                </a:lnTo>
                <a:lnTo>
                  <a:pt x="78" y="42"/>
                </a:lnTo>
                <a:lnTo>
                  <a:pt x="78" y="42"/>
                </a:lnTo>
                <a:lnTo>
                  <a:pt x="48" y="42"/>
                </a:lnTo>
                <a:lnTo>
                  <a:pt x="24" y="30"/>
                </a:lnTo>
                <a:lnTo>
                  <a:pt x="6" y="18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1" name="Freeform 45"/>
          <p:cNvSpPr>
            <a:spLocks noEditPoints="1"/>
          </p:cNvSpPr>
          <p:nvPr/>
        </p:nvSpPr>
        <p:spPr bwMode="auto">
          <a:xfrm>
            <a:off x="4229100" y="2103438"/>
            <a:ext cx="76200" cy="19050"/>
          </a:xfrm>
          <a:custGeom>
            <a:avLst/>
            <a:gdLst>
              <a:gd name="T0" fmla="*/ 0 w 48"/>
              <a:gd name="T1" fmla="*/ 12 h 12"/>
              <a:gd name="T2" fmla="*/ 24 w 48"/>
              <a:gd name="T3" fmla="*/ 6 h 12"/>
              <a:gd name="T4" fmla="*/ 48 w 48"/>
              <a:gd name="T5" fmla="*/ 0 h 12"/>
              <a:gd name="T6" fmla="*/ 48 w 48"/>
              <a:gd name="T7" fmla="*/ 0 h 12"/>
              <a:gd name="T8" fmla="*/ 24 w 48"/>
              <a:gd name="T9" fmla="*/ 6 h 12"/>
              <a:gd name="T10" fmla="*/ 0 w 48"/>
              <a:gd name="T11" fmla="*/ 12 h 12"/>
              <a:gd name="T12" fmla="*/ 0 w 48"/>
              <a:gd name="T13" fmla="*/ 12 h 12"/>
              <a:gd name="T14" fmla="*/ 0 w 48"/>
              <a:gd name="T15" fmla="*/ 12 h 12"/>
              <a:gd name="T16" fmla="*/ 0 w 48"/>
              <a:gd name="T17" fmla="*/ 12 h 12"/>
              <a:gd name="T18" fmla="*/ 0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0" y="12"/>
                </a:moveTo>
                <a:lnTo>
                  <a:pt x="24" y="6"/>
                </a:lnTo>
                <a:lnTo>
                  <a:pt x="48" y="0"/>
                </a:lnTo>
                <a:lnTo>
                  <a:pt x="48" y="0"/>
                </a:lnTo>
                <a:lnTo>
                  <a:pt x="24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2" name="Freeform 46"/>
          <p:cNvSpPr>
            <a:spLocks noEditPoints="1"/>
          </p:cNvSpPr>
          <p:nvPr/>
        </p:nvSpPr>
        <p:spPr bwMode="auto">
          <a:xfrm>
            <a:off x="4229100" y="2084388"/>
            <a:ext cx="76200" cy="19050"/>
          </a:xfrm>
          <a:custGeom>
            <a:avLst/>
            <a:gdLst>
              <a:gd name="T0" fmla="*/ 48 w 48"/>
              <a:gd name="T1" fmla="*/ 12 h 12"/>
              <a:gd name="T2" fmla="*/ 24 w 48"/>
              <a:gd name="T3" fmla="*/ 6 h 12"/>
              <a:gd name="T4" fmla="*/ 0 w 48"/>
              <a:gd name="T5" fmla="*/ 0 h 12"/>
              <a:gd name="T6" fmla="*/ 0 w 48"/>
              <a:gd name="T7" fmla="*/ 0 h 12"/>
              <a:gd name="T8" fmla="*/ 24 w 48"/>
              <a:gd name="T9" fmla="*/ 6 h 12"/>
              <a:gd name="T10" fmla="*/ 48 w 48"/>
              <a:gd name="T11" fmla="*/ 12 h 12"/>
              <a:gd name="T12" fmla="*/ 48 w 48"/>
              <a:gd name="T13" fmla="*/ 12 h 12"/>
              <a:gd name="T14" fmla="*/ 48 w 48"/>
              <a:gd name="T15" fmla="*/ 12 h 12"/>
              <a:gd name="T16" fmla="*/ 48 w 48"/>
              <a:gd name="T17" fmla="*/ 12 h 12"/>
              <a:gd name="T18" fmla="*/ 48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48" y="12"/>
                </a:move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lnTo>
                  <a:pt x="24" y="6"/>
                </a:lnTo>
                <a:lnTo>
                  <a:pt x="48" y="12"/>
                </a:lnTo>
                <a:lnTo>
                  <a:pt x="48" y="12"/>
                </a:lnTo>
                <a:close/>
                <a:moveTo>
                  <a:pt x="48" y="12"/>
                </a:move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3" name="Freeform 47"/>
          <p:cNvSpPr>
            <a:spLocks noEditPoints="1"/>
          </p:cNvSpPr>
          <p:nvPr/>
        </p:nvSpPr>
        <p:spPr bwMode="auto">
          <a:xfrm>
            <a:off x="4105276" y="2084389"/>
            <a:ext cx="123825" cy="66675"/>
          </a:xfrm>
          <a:custGeom>
            <a:avLst/>
            <a:gdLst>
              <a:gd name="T0" fmla="*/ 78 w 78"/>
              <a:gd name="T1" fmla="*/ 0 h 42"/>
              <a:gd name="T2" fmla="*/ 48 w 78"/>
              <a:gd name="T3" fmla="*/ 6 h 42"/>
              <a:gd name="T4" fmla="*/ 24 w 78"/>
              <a:gd name="T5" fmla="*/ 12 h 42"/>
              <a:gd name="T6" fmla="*/ 6 w 78"/>
              <a:gd name="T7" fmla="*/ 30 h 42"/>
              <a:gd name="T8" fmla="*/ 0 w 78"/>
              <a:gd name="T9" fmla="*/ 42 h 42"/>
              <a:gd name="T10" fmla="*/ 0 w 78"/>
              <a:gd name="T11" fmla="*/ 42 h 42"/>
              <a:gd name="T12" fmla="*/ 6 w 78"/>
              <a:gd name="T13" fmla="*/ 30 h 42"/>
              <a:gd name="T14" fmla="*/ 24 w 78"/>
              <a:gd name="T15" fmla="*/ 12 h 42"/>
              <a:gd name="T16" fmla="*/ 48 w 78"/>
              <a:gd name="T17" fmla="*/ 6 h 42"/>
              <a:gd name="T18" fmla="*/ 78 w 78"/>
              <a:gd name="T19" fmla="*/ 0 h 42"/>
              <a:gd name="T20" fmla="*/ 78 w 78"/>
              <a:gd name="T21" fmla="*/ 0 h 42"/>
              <a:gd name="T22" fmla="*/ 78 w 78"/>
              <a:gd name="T23" fmla="*/ 0 h 42"/>
              <a:gd name="T24" fmla="*/ 78 w 78"/>
              <a:gd name="T25" fmla="*/ 0 h 42"/>
              <a:gd name="T26" fmla="*/ 78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48" y="6"/>
                </a:lnTo>
                <a:lnTo>
                  <a:pt x="24" y="12"/>
                </a:lnTo>
                <a:lnTo>
                  <a:pt x="6" y="30"/>
                </a:lnTo>
                <a:lnTo>
                  <a:pt x="0" y="42"/>
                </a:lnTo>
                <a:lnTo>
                  <a:pt x="0" y="42"/>
                </a:lnTo>
                <a:lnTo>
                  <a:pt x="6" y="30"/>
                </a:lnTo>
                <a:lnTo>
                  <a:pt x="24" y="12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4" name="Freeform 48"/>
          <p:cNvSpPr>
            <a:spLocks noEditPoints="1"/>
          </p:cNvSpPr>
          <p:nvPr/>
        </p:nvSpPr>
        <p:spPr bwMode="auto">
          <a:xfrm>
            <a:off x="4105276" y="2151063"/>
            <a:ext cx="123825" cy="76200"/>
          </a:xfrm>
          <a:custGeom>
            <a:avLst/>
            <a:gdLst>
              <a:gd name="T0" fmla="*/ 0 w 78"/>
              <a:gd name="T1" fmla="*/ 0 h 48"/>
              <a:gd name="T2" fmla="*/ 6 w 78"/>
              <a:gd name="T3" fmla="*/ 18 h 48"/>
              <a:gd name="T4" fmla="*/ 24 w 78"/>
              <a:gd name="T5" fmla="*/ 36 h 48"/>
              <a:gd name="T6" fmla="*/ 48 w 78"/>
              <a:gd name="T7" fmla="*/ 42 h 48"/>
              <a:gd name="T8" fmla="*/ 78 w 78"/>
              <a:gd name="T9" fmla="*/ 48 h 48"/>
              <a:gd name="T10" fmla="*/ 78 w 78"/>
              <a:gd name="T11" fmla="*/ 48 h 48"/>
              <a:gd name="T12" fmla="*/ 48 w 78"/>
              <a:gd name="T13" fmla="*/ 42 h 48"/>
              <a:gd name="T14" fmla="*/ 24 w 78"/>
              <a:gd name="T15" fmla="*/ 36 h 48"/>
              <a:gd name="T16" fmla="*/ 6 w 78"/>
              <a:gd name="T17" fmla="*/ 18 h 48"/>
              <a:gd name="T18" fmla="*/ 0 w 78"/>
              <a:gd name="T19" fmla="*/ 0 h 48"/>
              <a:gd name="T20" fmla="*/ 0 w 78"/>
              <a:gd name="T21" fmla="*/ 0 h 48"/>
              <a:gd name="T22" fmla="*/ 0 w 78"/>
              <a:gd name="T23" fmla="*/ 0 h 48"/>
              <a:gd name="T24" fmla="*/ 0 w 78"/>
              <a:gd name="T25" fmla="*/ 0 h 48"/>
              <a:gd name="T26" fmla="*/ 0 w 78"/>
              <a:gd name="T2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8">
                <a:moveTo>
                  <a:pt x="0" y="0"/>
                </a:moveTo>
                <a:lnTo>
                  <a:pt x="6" y="18"/>
                </a:lnTo>
                <a:lnTo>
                  <a:pt x="24" y="36"/>
                </a:lnTo>
                <a:lnTo>
                  <a:pt x="48" y="42"/>
                </a:lnTo>
                <a:lnTo>
                  <a:pt x="78" y="48"/>
                </a:lnTo>
                <a:lnTo>
                  <a:pt x="78" y="48"/>
                </a:lnTo>
                <a:lnTo>
                  <a:pt x="48" y="42"/>
                </a:lnTo>
                <a:lnTo>
                  <a:pt x="24" y="36"/>
                </a:lnTo>
                <a:lnTo>
                  <a:pt x="6" y="18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5" name="Freeform 49"/>
          <p:cNvSpPr>
            <a:spLocks noEditPoints="1"/>
          </p:cNvSpPr>
          <p:nvPr/>
        </p:nvSpPr>
        <p:spPr bwMode="auto">
          <a:xfrm>
            <a:off x="4229100" y="2208213"/>
            <a:ext cx="76200" cy="19050"/>
          </a:xfrm>
          <a:custGeom>
            <a:avLst/>
            <a:gdLst>
              <a:gd name="T0" fmla="*/ 0 w 48"/>
              <a:gd name="T1" fmla="*/ 12 h 12"/>
              <a:gd name="T2" fmla="*/ 24 w 48"/>
              <a:gd name="T3" fmla="*/ 6 h 12"/>
              <a:gd name="T4" fmla="*/ 48 w 48"/>
              <a:gd name="T5" fmla="*/ 0 h 12"/>
              <a:gd name="T6" fmla="*/ 48 w 48"/>
              <a:gd name="T7" fmla="*/ 0 h 12"/>
              <a:gd name="T8" fmla="*/ 24 w 48"/>
              <a:gd name="T9" fmla="*/ 6 h 12"/>
              <a:gd name="T10" fmla="*/ 0 w 48"/>
              <a:gd name="T11" fmla="*/ 12 h 12"/>
              <a:gd name="T12" fmla="*/ 0 w 48"/>
              <a:gd name="T13" fmla="*/ 12 h 12"/>
              <a:gd name="T14" fmla="*/ 0 w 48"/>
              <a:gd name="T15" fmla="*/ 12 h 12"/>
              <a:gd name="T16" fmla="*/ 0 w 48"/>
              <a:gd name="T17" fmla="*/ 12 h 12"/>
              <a:gd name="T18" fmla="*/ 0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0" y="12"/>
                </a:moveTo>
                <a:lnTo>
                  <a:pt x="24" y="6"/>
                </a:lnTo>
                <a:lnTo>
                  <a:pt x="48" y="0"/>
                </a:lnTo>
                <a:lnTo>
                  <a:pt x="48" y="0"/>
                </a:lnTo>
                <a:lnTo>
                  <a:pt x="24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6" name="Freeform 50"/>
          <p:cNvSpPr>
            <a:spLocks noEditPoints="1"/>
          </p:cNvSpPr>
          <p:nvPr/>
        </p:nvSpPr>
        <p:spPr bwMode="auto">
          <a:xfrm>
            <a:off x="4229100" y="2189163"/>
            <a:ext cx="76200" cy="19050"/>
          </a:xfrm>
          <a:custGeom>
            <a:avLst/>
            <a:gdLst>
              <a:gd name="T0" fmla="*/ 48 w 48"/>
              <a:gd name="T1" fmla="*/ 12 h 12"/>
              <a:gd name="T2" fmla="*/ 24 w 48"/>
              <a:gd name="T3" fmla="*/ 0 h 12"/>
              <a:gd name="T4" fmla="*/ 0 w 48"/>
              <a:gd name="T5" fmla="*/ 0 h 12"/>
              <a:gd name="T6" fmla="*/ 0 w 48"/>
              <a:gd name="T7" fmla="*/ 0 h 12"/>
              <a:gd name="T8" fmla="*/ 24 w 48"/>
              <a:gd name="T9" fmla="*/ 0 h 12"/>
              <a:gd name="T10" fmla="*/ 48 w 48"/>
              <a:gd name="T11" fmla="*/ 12 h 12"/>
              <a:gd name="T12" fmla="*/ 48 w 48"/>
              <a:gd name="T13" fmla="*/ 12 h 12"/>
              <a:gd name="T14" fmla="*/ 48 w 48"/>
              <a:gd name="T15" fmla="*/ 12 h 12"/>
              <a:gd name="T16" fmla="*/ 48 w 48"/>
              <a:gd name="T17" fmla="*/ 12 h 12"/>
              <a:gd name="T18" fmla="*/ 48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48" y="12"/>
                </a:moveTo>
                <a:lnTo>
                  <a:pt x="24" y="0"/>
                </a:ln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48" y="12"/>
                </a:lnTo>
                <a:lnTo>
                  <a:pt x="48" y="12"/>
                </a:lnTo>
                <a:close/>
                <a:moveTo>
                  <a:pt x="48" y="12"/>
                </a:move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7" name="Freeform 51"/>
          <p:cNvSpPr>
            <a:spLocks noEditPoints="1"/>
          </p:cNvSpPr>
          <p:nvPr/>
        </p:nvSpPr>
        <p:spPr bwMode="auto">
          <a:xfrm>
            <a:off x="4105276" y="2189164"/>
            <a:ext cx="123825" cy="66675"/>
          </a:xfrm>
          <a:custGeom>
            <a:avLst/>
            <a:gdLst>
              <a:gd name="T0" fmla="*/ 78 w 78"/>
              <a:gd name="T1" fmla="*/ 0 h 42"/>
              <a:gd name="T2" fmla="*/ 48 w 78"/>
              <a:gd name="T3" fmla="*/ 6 h 42"/>
              <a:gd name="T4" fmla="*/ 24 w 78"/>
              <a:gd name="T5" fmla="*/ 12 h 42"/>
              <a:gd name="T6" fmla="*/ 6 w 78"/>
              <a:gd name="T7" fmla="*/ 24 h 42"/>
              <a:gd name="T8" fmla="*/ 0 w 78"/>
              <a:gd name="T9" fmla="*/ 42 h 42"/>
              <a:gd name="T10" fmla="*/ 0 w 78"/>
              <a:gd name="T11" fmla="*/ 42 h 42"/>
              <a:gd name="T12" fmla="*/ 6 w 78"/>
              <a:gd name="T13" fmla="*/ 24 h 42"/>
              <a:gd name="T14" fmla="*/ 24 w 78"/>
              <a:gd name="T15" fmla="*/ 12 h 42"/>
              <a:gd name="T16" fmla="*/ 48 w 78"/>
              <a:gd name="T17" fmla="*/ 6 h 42"/>
              <a:gd name="T18" fmla="*/ 78 w 78"/>
              <a:gd name="T19" fmla="*/ 0 h 42"/>
              <a:gd name="T20" fmla="*/ 78 w 78"/>
              <a:gd name="T21" fmla="*/ 0 h 42"/>
              <a:gd name="T22" fmla="*/ 78 w 78"/>
              <a:gd name="T23" fmla="*/ 0 h 42"/>
              <a:gd name="T24" fmla="*/ 78 w 78"/>
              <a:gd name="T25" fmla="*/ 0 h 42"/>
              <a:gd name="T26" fmla="*/ 78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48" y="6"/>
                </a:lnTo>
                <a:lnTo>
                  <a:pt x="24" y="12"/>
                </a:lnTo>
                <a:lnTo>
                  <a:pt x="6" y="24"/>
                </a:lnTo>
                <a:lnTo>
                  <a:pt x="0" y="42"/>
                </a:lnTo>
                <a:lnTo>
                  <a:pt x="0" y="42"/>
                </a:lnTo>
                <a:lnTo>
                  <a:pt x="6" y="24"/>
                </a:lnTo>
                <a:lnTo>
                  <a:pt x="24" y="12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8" name="Freeform 52"/>
          <p:cNvSpPr>
            <a:spLocks noEditPoints="1"/>
          </p:cNvSpPr>
          <p:nvPr/>
        </p:nvSpPr>
        <p:spPr bwMode="auto">
          <a:xfrm>
            <a:off x="4105276" y="2255839"/>
            <a:ext cx="123825" cy="65087"/>
          </a:xfrm>
          <a:custGeom>
            <a:avLst/>
            <a:gdLst>
              <a:gd name="T0" fmla="*/ 0 w 78"/>
              <a:gd name="T1" fmla="*/ 0 h 41"/>
              <a:gd name="T2" fmla="*/ 6 w 78"/>
              <a:gd name="T3" fmla="*/ 17 h 41"/>
              <a:gd name="T4" fmla="*/ 24 w 78"/>
              <a:gd name="T5" fmla="*/ 29 h 41"/>
              <a:gd name="T6" fmla="*/ 48 w 78"/>
              <a:gd name="T7" fmla="*/ 41 h 41"/>
              <a:gd name="T8" fmla="*/ 78 w 78"/>
              <a:gd name="T9" fmla="*/ 41 h 41"/>
              <a:gd name="T10" fmla="*/ 78 w 78"/>
              <a:gd name="T11" fmla="*/ 41 h 41"/>
              <a:gd name="T12" fmla="*/ 48 w 78"/>
              <a:gd name="T13" fmla="*/ 41 h 41"/>
              <a:gd name="T14" fmla="*/ 24 w 78"/>
              <a:gd name="T15" fmla="*/ 29 h 41"/>
              <a:gd name="T16" fmla="*/ 6 w 78"/>
              <a:gd name="T17" fmla="*/ 17 h 41"/>
              <a:gd name="T18" fmla="*/ 0 w 78"/>
              <a:gd name="T19" fmla="*/ 0 h 41"/>
              <a:gd name="T20" fmla="*/ 0 w 78"/>
              <a:gd name="T21" fmla="*/ 0 h 41"/>
              <a:gd name="T22" fmla="*/ 0 w 78"/>
              <a:gd name="T23" fmla="*/ 0 h 41"/>
              <a:gd name="T24" fmla="*/ 0 w 78"/>
              <a:gd name="T25" fmla="*/ 0 h 41"/>
              <a:gd name="T26" fmla="*/ 0 w 78"/>
              <a:gd name="T2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1">
                <a:moveTo>
                  <a:pt x="0" y="0"/>
                </a:moveTo>
                <a:lnTo>
                  <a:pt x="6" y="17"/>
                </a:lnTo>
                <a:lnTo>
                  <a:pt x="24" y="29"/>
                </a:lnTo>
                <a:lnTo>
                  <a:pt x="48" y="41"/>
                </a:lnTo>
                <a:lnTo>
                  <a:pt x="78" y="41"/>
                </a:lnTo>
                <a:lnTo>
                  <a:pt x="78" y="41"/>
                </a:lnTo>
                <a:lnTo>
                  <a:pt x="48" y="41"/>
                </a:lnTo>
                <a:lnTo>
                  <a:pt x="24" y="29"/>
                </a:lnTo>
                <a:lnTo>
                  <a:pt x="6" y="17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9" name="Freeform 53"/>
          <p:cNvSpPr>
            <a:spLocks noEditPoints="1"/>
          </p:cNvSpPr>
          <p:nvPr/>
        </p:nvSpPr>
        <p:spPr bwMode="auto">
          <a:xfrm>
            <a:off x="4229100" y="1895475"/>
            <a:ext cx="1588" cy="425450"/>
          </a:xfrm>
          <a:custGeom>
            <a:avLst/>
            <a:gdLst>
              <a:gd name="T0" fmla="*/ 0 h 268"/>
              <a:gd name="T1" fmla="*/ 0 h 268"/>
              <a:gd name="T2" fmla="*/ 0 h 268"/>
              <a:gd name="T3" fmla="*/ 268 h 268"/>
              <a:gd name="T4" fmla="*/ 268 h 268"/>
              <a:gd name="T5" fmla="*/ 268 h 2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0" y="268"/>
                </a:moveTo>
                <a:lnTo>
                  <a:pt x="0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0" name="Freeform 54"/>
          <p:cNvSpPr>
            <a:spLocks/>
          </p:cNvSpPr>
          <p:nvPr/>
        </p:nvSpPr>
        <p:spPr bwMode="auto">
          <a:xfrm>
            <a:off x="3289300" y="1781176"/>
            <a:ext cx="152400" cy="104775"/>
          </a:xfrm>
          <a:custGeom>
            <a:avLst/>
            <a:gdLst>
              <a:gd name="T0" fmla="*/ 42 w 96"/>
              <a:gd name="T1" fmla="*/ 24 h 66"/>
              <a:gd name="T2" fmla="*/ 0 w 96"/>
              <a:gd name="T3" fmla="*/ 24 h 66"/>
              <a:gd name="T4" fmla="*/ 0 w 96"/>
              <a:gd name="T5" fmla="*/ 36 h 66"/>
              <a:gd name="T6" fmla="*/ 42 w 96"/>
              <a:gd name="T7" fmla="*/ 36 h 66"/>
              <a:gd name="T8" fmla="*/ 42 w 96"/>
              <a:gd name="T9" fmla="*/ 66 h 66"/>
              <a:gd name="T10" fmla="*/ 54 w 96"/>
              <a:gd name="T11" fmla="*/ 66 h 66"/>
              <a:gd name="T12" fmla="*/ 54 w 96"/>
              <a:gd name="T13" fmla="*/ 36 h 66"/>
              <a:gd name="T14" fmla="*/ 96 w 96"/>
              <a:gd name="T15" fmla="*/ 36 h 66"/>
              <a:gd name="T16" fmla="*/ 96 w 96"/>
              <a:gd name="T17" fmla="*/ 24 h 66"/>
              <a:gd name="T18" fmla="*/ 54 w 96"/>
              <a:gd name="T19" fmla="*/ 24 h 66"/>
              <a:gd name="T20" fmla="*/ 54 w 96"/>
              <a:gd name="T21" fmla="*/ 0 h 66"/>
              <a:gd name="T22" fmla="*/ 42 w 96"/>
              <a:gd name="T23" fmla="*/ 0 h 66"/>
              <a:gd name="T24" fmla="*/ 42 w 96"/>
              <a:gd name="T25" fmla="*/ 2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66">
                <a:moveTo>
                  <a:pt x="42" y="24"/>
                </a:moveTo>
                <a:lnTo>
                  <a:pt x="0" y="24"/>
                </a:lnTo>
                <a:lnTo>
                  <a:pt x="0" y="36"/>
                </a:lnTo>
                <a:lnTo>
                  <a:pt x="42" y="36"/>
                </a:lnTo>
                <a:lnTo>
                  <a:pt x="42" y="66"/>
                </a:lnTo>
                <a:lnTo>
                  <a:pt x="54" y="66"/>
                </a:lnTo>
                <a:lnTo>
                  <a:pt x="54" y="36"/>
                </a:lnTo>
                <a:lnTo>
                  <a:pt x="96" y="36"/>
                </a:lnTo>
                <a:lnTo>
                  <a:pt x="96" y="24"/>
                </a:lnTo>
                <a:lnTo>
                  <a:pt x="54" y="24"/>
                </a:lnTo>
                <a:lnTo>
                  <a:pt x="54" y="0"/>
                </a:lnTo>
                <a:lnTo>
                  <a:pt x="42" y="0"/>
                </a:lnTo>
                <a:lnTo>
                  <a:pt x="42" y="2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1" name="Rectangle 55"/>
          <p:cNvSpPr>
            <a:spLocks noChangeArrowheads="1"/>
          </p:cNvSpPr>
          <p:nvPr/>
        </p:nvSpPr>
        <p:spPr bwMode="auto">
          <a:xfrm>
            <a:off x="3289300" y="2330451"/>
            <a:ext cx="1524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2" name="Freeform 56"/>
          <p:cNvSpPr>
            <a:spLocks/>
          </p:cNvSpPr>
          <p:nvPr/>
        </p:nvSpPr>
        <p:spPr bwMode="auto">
          <a:xfrm>
            <a:off x="4391026" y="1781176"/>
            <a:ext cx="142875" cy="104775"/>
          </a:xfrm>
          <a:custGeom>
            <a:avLst/>
            <a:gdLst>
              <a:gd name="T0" fmla="*/ 42 w 90"/>
              <a:gd name="T1" fmla="*/ 24 h 66"/>
              <a:gd name="T2" fmla="*/ 0 w 90"/>
              <a:gd name="T3" fmla="*/ 24 h 66"/>
              <a:gd name="T4" fmla="*/ 0 w 90"/>
              <a:gd name="T5" fmla="*/ 36 h 66"/>
              <a:gd name="T6" fmla="*/ 42 w 90"/>
              <a:gd name="T7" fmla="*/ 36 h 66"/>
              <a:gd name="T8" fmla="*/ 42 w 90"/>
              <a:gd name="T9" fmla="*/ 66 h 66"/>
              <a:gd name="T10" fmla="*/ 54 w 90"/>
              <a:gd name="T11" fmla="*/ 66 h 66"/>
              <a:gd name="T12" fmla="*/ 54 w 90"/>
              <a:gd name="T13" fmla="*/ 36 h 66"/>
              <a:gd name="T14" fmla="*/ 90 w 90"/>
              <a:gd name="T15" fmla="*/ 36 h 66"/>
              <a:gd name="T16" fmla="*/ 90 w 90"/>
              <a:gd name="T17" fmla="*/ 24 h 66"/>
              <a:gd name="T18" fmla="*/ 54 w 90"/>
              <a:gd name="T19" fmla="*/ 24 h 66"/>
              <a:gd name="T20" fmla="*/ 54 w 90"/>
              <a:gd name="T21" fmla="*/ 0 h 66"/>
              <a:gd name="T22" fmla="*/ 42 w 90"/>
              <a:gd name="T23" fmla="*/ 0 h 66"/>
              <a:gd name="T24" fmla="*/ 42 w 90"/>
              <a:gd name="T25" fmla="*/ 2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66">
                <a:moveTo>
                  <a:pt x="42" y="24"/>
                </a:moveTo>
                <a:lnTo>
                  <a:pt x="0" y="24"/>
                </a:lnTo>
                <a:lnTo>
                  <a:pt x="0" y="36"/>
                </a:lnTo>
                <a:lnTo>
                  <a:pt x="42" y="36"/>
                </a:lnTo>
                <a:lnTo>
                  <a:pt x="42" y="66"/>
                </a:lnTo>
                <a:lnTo>
                  <a:pt x="54" y="66"/>
                </a:lnTo>
                <a:lnTo>
                  <a:pt x="54" y="36"/>
                </a:lnTo>
                <a:lnTo>
                  <a:pt x="90" y="36"/>
                </a:lnTo>
                <a:lnTo>
                  <a:pt x="90" y="24"/>
                </a:lnTo>
                <a:lnTo>
                  <a:pt x="54" y="24"/>
                </a:lnTo>
                <a:lnTo>
                  <a:pt x="54" y="0"/>
                </a:lnTo>
                <a:lnTo>
                  <a:pt x="42" y="0"/>
                </a:lnTo>
                <a:lnTo>
                  <a:pt x="42" y="2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3" name="Rectangle 57"/>
          <p:cNvSpPr>
            <a:spLocks noChangeArrowheads="1"/>
          </p:cNvSpPr>
          <p:nvPr/>
        </p:nvSpPr>
        <p:spPr bwMode="auto">
          <a:xfrm>
            <a:off x="4391025" y="2330451"/>
            <a:ext cx="1524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4" name="Freeform 58"/>
          <p:cNvSpPr>
            <a:spLocks/>
          </p:cNvSpPr>
          <p:nvPr/>
        </p:nvSpPr>
        <p:spPr bwMode="auto">
          <a:xfrm>
            <a:off x="2292350" y="1487489"/>
            <a:ext cx="133350" cy="104775"/>
          </a:xfrm>
          <a:custGeom>
            <a:avLst/>
            <a:gdLst>
              <a:gd name="T0" fmla="*/ 42 w 84"/>
              <a:gd name="T1" fmla="*/ 66 h 66"/>
              <a:gd name="T2" fmla="*/ 24 w 84"/>
              <a:gd name="T3" fmla="*/ 66 h 66"/>
              <a:gd name="T4" fmla="*/ 12 w 84"/>
              <a:gd name="T5" fmla="*/ 54 h 66"/>
              <a:gd name="T6" fmla="*/ 6 w 84"/>
              <a:gd name="T7" fmla="*/ 42 h 66"/>
              <a:gd name="T8" fmla="*/ 0 w 84"/>
              <a:gd name="T9" fmla="*/ 30 h 66"/>
              <a:gd name="T10" fmla="*/ 6 w 84"/>
              <a:gd name="T11" fmla="*/ 18 h 66"/>
              <a:gd name="T12" fmla="*/ 12 w 84"/>
              <a:gd name="T13" fmla="*/ 12 h 66"/>
              <a:gd name="T14" fmla="*/ 24 w 84"/>
              <a:gd name="T15" fmla="*/ 6 h 66"/>
              <a:gd name="T16" fmla="*/ 42 w 84"/>
              <a:gd name="T17" fmla="*/ 0 h 66"/>
              <a:gd name="T18" fmla="*/ 60 w 84"/>
              <a:gd name="T19" fmla="*/ 6 h 66"/>
              <a:gd name="T20" fmla="*/ 72 w 84"/>
              <a:gd name="T21" fmla="*/ 12 h 66"/>
              <a:gd name="T22" fmla="*/ 84 w 84"/>
              <a:gd name="T23" fmla="*/ 18 h 66"/>
              <a:gd name="T24" fmla="*/ 84 w 84"/>
              <a:gd name="T25" fmla="*/ 30 h 66"/>
              <a:gd name="T26" fmla="*/ 84 w 84"/>
              <a:gd name="T27" fmla="*/ 42 h 66"/>
              <a:gd name="T28" fmla="*/ 72 w 84"/>
              <a:gd name="T29" fmla="*/ 54 h 66"/>
              <a:gd name="T30" fmla="*/ 60 w 84"/>
              <a:gd name="T31" fmla="*/ 66 h 66"/>
              <a:gd name="T32" fmla="*/ 42 w 84"/>
              <a:gd name="T33" fmla="*/ 66 h 66"/>
              <a:gd name="T34" fmla="*/ 42 w 84"/>
              <a:gd name="T3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4" h="66">
                <a:moveTo>
                  <a:pt x="42" y="66"/>
                </a:moveTo>
                <a:lnTo>
                  <a:pt x="24" y="66"/>
                </a:lnTo>
                <a:lnTo>
                  <a:pt x="12" y="54"/>
                </a:lnTo>
                <a:lnTo>
                  <a:pt x="6" y="42"/>
                </a:lnTo>
                <a:lnTo>
                  <a:pt x="0" y="30"/>
                </a:lnTo>
                <a:lnTo>
                  <a:pt x="6" y="18"/>
                </a:lnTo>
                <a:lnTo>
                  <a:pt x="12" y="12"/>
                </a:lnTo>
                <a:lnTo>
                  <a:pt x="24" y="6"/>
                </a:lnTo>
                <a:lnTo>
                  <a:pt x="42" y="0"/>
                </a:lnTo>
                <a:lnTo>
                  <a:pt x="60" y="6"/>
                </a:lnTo>
                <a:lnTo>
                  <a:pt x="72" y="12"/>
                </a:lnTo>
                <a:lnTo>
                  <a:pt x="84" y="18"/>
                </a:lnTo>
                <a:lnTo>
                  <a:pt x="84" y="30"/>
                </a:lnTo>
                <a:lnTo>
                  <a:pt x="84" y="42"/>
                </a:lnTo>
                <a:lnTo>
                  <a:pt x="72" y="54"/>
                </a:lnTo>
                <a:lnTo>
                  <a:pt x="60" y="66"/>
                </a:lnTo>
                <a:lnTo>
                  <a:pt x="42" y="66"/>
                </a:lnTo>
                <a:lnTo>
                  <a:pt x="42" y="6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5" name="Freeform 59"/>
          <p:cNvSpPr>
            <a:spLocks/>
          </p:cNvSpPr>
          <p:nvPr/>
        </p:nvSpPr>
        <p:spPr bwMode="auto">
          <a:xfrm>
            <a:off x="2292351" y="1535113"/>
            <a:ext cx="66675" cy="57150"/>
          </a:xfrm>
          <a:custGeom>
            <a:avLst/>
            <a:gdLst>
              <a:gd name="T0" fmla="*/ 42 w 42"/>
              <a:gd name="T1" fmla="*/ 36 h 36"/>
              <a:gd name="T2" fmla="*/ 24 w 42"/>
              <a:gd name="T3" fmla="*/ 36 h 36"/>
              <a:gd name="T4" fmla="*/ 12 w 42"/>
              <a:gd name="T5" fmla="*/ 24 h 36"/>
              <a:gd name="T6" fmla="*/ 6 w 42"/>
              <a:gd name="T7" fmla="*/ 12 h 36"/>
              <a:gd name="T8" fmla="*/ 0 w 42"/>
              <a:gd name="T9" fmla="*/ 0 h 36"/>
              <a:gd name="T10" fmla="*/ 0 w 42"/>
              <a:gd name="T11" fmla="*/ 0 h 36"/>
              <a:gd name="T12" fmla="*/ 6 w 42"/>
              <a:gd name="T13" fmla="*/ 12 h 36"/>
              <a:gd name="T14" fmla="*/ 12 w 42"/>
              <a:gd name="T15" fmla="*/ 24 h 36"/>
              <a:gd name="T16" fmla="*/ 24 w 42"/>
              <a:gd name="T17" fmla="*/ 36 h 36"/>
              <a:gd name="T18" fmla="*/ 42 w 42"/>
              <a:gd name="T19" fmla="*/ 36 h 36"/>
              <a:gd name="T20" fmla="*/ 42 w 42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36">
                <a:moveTo>
                  <a:pt x="42" y="36"/>
                </a:moveTo>
                <a:lnTo>
                  <a:pt x="24" y="36"/>
                </a:lnTo>
                <a:lnTo>
                  <a:pt x="12" y="24"/>
                </a:lnTo>
                <a:lnTo>
                  <a:pt x="6" y="12"/>
                </a:lnTo>
                <a:lnTo>
                  <a:pt x="0" y="0"/>
                </a:lnTo>
                <a:lnTo>
                  <a:pt x="0" y="0"/>
                </a:lnTo>
                <a:lnTo>
                  <a:pt x="6" y="12"/>
                </a:lnTo>
                <a:lnTo>
                  <a:pt x="12" y="24"/>
                </a:lnTo>
                <a:lnTo>
                  <a:pt x="24" y="36"/>
                </a:lnTo>
                <a:lnTo>
                  <a:pt x="42" y="36"/>
                </a:lnTo>
                <a:lnTo>
                  <a:pt x="42" y="3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6" name="Freeform 60"/>
          <p:cNvSpPr>
            <a:spLocks noEditPoints="1"/>
          </p:cNvSpPr>
          <p:nvPr/>
        </p:nvSpPr>
        <p:spPr bwMode="auto">
          <a:xfrm>
            <a:off x="2292351" y="1487489"/>
            <a:ext cx="66675" cy="47625"/>
          </a:xfrm>
          <a:custGeom>
            <a:avLst/>
            <a:gdLst>
              <a:gd name="T0" fmla="*/ 0 w 42"/>
              <a:gd name="T1" fmla="*/ 30 h 30"/>
              <a:gd name="T2" fmla="*/ 6 w 42"/>
              <a:gd name="T3" fmla="*/ 18 h 30"/>
              <a:gd name="T4" fmla="*/ 12 w 42"/>
              <a:gd name="T5" fmla="*/ 12 h 30"/>
              <a:gd name="T6" fmla="*/ 24 w 42"/>
              <a:gd name="T7" fmla="*/ 6 h 30"/>
              <a:gd name="T8" fmla="*/ 42 w 42"/>
              <a:gd name="T9" fmla="*/ 0 h 30"/>
              <a:gd name="T10" fmla="*/ 42 w 42"/>
              <a:gd name="T11" fmla="*/ 0 h 30"/>
              <a:gd name="T12" fmla="*/ 24 w 42"/>
              <a:gd name="T13" fmla="*/ 6 h 30"/>
              <a:gd name="T14" fmla="*/ 12 w 42"/>
              <a:gd name="T15" fmla="*/ 12 h 30"/>
              <a:gd name="T16" fmla="*/ 6 w 42"/>
              <a:gd name="T17" fmla="*/ 18 h 30"/>
              <a:gd name="T18" fmla="*/ 0 w 42"/>
              <a:gd name="T19" fmla="*/ 30 h 30"/>
              <a:gd name="T20" fmla="*/ 0 w 42"/>
              <a:gd name="T21" fmla="*/ 30 h 30"/>
              <a:gd name="T22" fmla="*/ 0 w 42"/>
              <a:gd name="T23" fmla="*/ 30 h 30"/>
              <a:gd name="T24" fmla="*/ 0 w 42"/>
              <a:gd name="T25" fmla="*/ 30 h 30"/>
              <a:gd name="T26" fmla="*/ 0 w 42"/>
              <a:gd name="T2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" h="30">
                <a:moveTo>
                  <a:pt x="0" y="30"/>
                </a:moveTo>
                <a:lnTo>
                  <a:pt x="6" y="18"/>
                </a:lnTo>
                <a:lnTo>
                  <a:pt x="12" y="12"/>
                </a:lnTo>
                <a:lnTo>
                  <a:pt x="24" y="6"/>
                </a:lnTo>
                <a:lnTo>
                  <a:pt x="42" y="0"/>
                </a:lnTo>
                <a:lnTo>
                  <a:pt x="42" y="0"/>
                </a:lnTo>
                <a:lnTo>
                  <a:pt x="24" y="6"/>
                </a:lnTo>
                <a:lnTo>
                  <a:pt x="12" y="12"/>
                </a:lnTo>
                <a:lnTo>
                  <a:pt x="6" y="18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7" name="Freeform 61"/>
          <p:cNvSpPr>
            <a:spLocks noEditPoints="1"/>
          </p:cNvSpPr>
          <p:nvPr/>
        </p:nvSpPr>
        <p:spPr bwMode="auto">
          <a:xfrm>
            <a:off x="2359026" y="1487489"/>
            <a:ext cx="66675" cy="47625"/>
          </a:xfrm>
          <a:custGeom>
            <a:avLst/>
            <a:gdLst>
              <a:gd name="T0" fmla="*/ 0 w 42"/>
              <a:gd name="T1" fmla="*/ 0 h 30"/>
              <a:gd name="T2" fmla="*/ 18 w 42"/>
              <a:gd name="T3" fmla="*/ 6 h 30"/>
              <a:gd name="T4" fmla="*/ 30 w 42"/>
              <a:gd name="T5" fmla="*/ 12 h 30"/>
              <a:gd name="T6" fmla="*/ 42 w 42"/>
              <a:gd name="T7" fmla="*/ 18 h 30"/>
              <a:gd name="T8" fmla="*/ 42 w 42"/>
              <a:gd name="T9" fmla="*/ 30 h 30"/>
              <a:gd name="T10" fmla="*/ 42 w 42"/>
              <a:gd name="T11" fmla="*/ 30 h 30"/>
              <a:gd name="T12" fmla="*/ 42 w 42"/>
              <a:gd name="T13" fmla="*/ 18 h 30"/>
              <a:gd name="T14" fmla="*/ 30 w 42"/>
              <a:gd name="T15" fmla="*/ 12 h 30"/>
              <a:gd name="T16" fmla="*/ 18 w 42"/>
              <a:gd name="T17" fmla="*/ 6 h 30"/>
              <a:gd name="T18" fmla="*/ 0 w 42"/>
              <a:gd name="T19" fmla="*/ 0 h 30"/>
              <a:gd name="T20" fmla="*/ 0 w 42"/>
              <a:gd name="T21" fmla="*/ 0 h 30"/>
              <a:gd name="T22" fmla="*/ 0 w 42"/>
              <a:gd name="T23" fmla="*/ 0 h 30"/>
              <a:gd name="T24" fmla="*/ 0 w 42"/>
              <a:gd name="T25" fmla="*/ 0 h 30"/>
              <a:gd name="T26" fmla="*/ 0 w 42"/>
              <a:gd name="T2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18" y="6"/>
                </a:lnTo>
                <a:lnTo>
                  <a:pt x="30" y="12"/>
                </a:lnTo>
                <a:lnTo>
                  <a:pt x="42" y="18"/>
                </a:lnTo>
                <a:lnTo>
                  <a:pt x="42" y="30"/>
                </a:lnTo>
                <a:lnTo>
                  <a:pt x="42" y="30"/>
                </a:lnTo>
                <a:lnTo>
                  <a:pt x="42" y="18"/>
                </a:lnTo>
                <a:lnTo>
                  <a:pt x="30" y="12"/>
                </a:lnTo>
                <a:lnTo>
                  <a:pt x="18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8" name="Freeform 62"/>
          <p:cNvSpPr>
            <a:spLocks noEditPoints="1"/>
          </p:cNvSpPr>
          <p:nvPr/>
        </p:nvSpPr>
        <p:spPr bwMode="auto">
          <a:xfrm>
            <a:off x="2359026" y="1535113"/>
            <a:ext cx="66675" cy="57150"/>
          </a:xfrm>
          <a:custGeom>
            <a:avLst/>
            <a:gdLst>
              <a:gd name="T0" fmla="*/ 42 w 42"/>
              <a:gd name="T1" fmla="*/ 0 h 36"/>
              <a:gd name="T2" fmla="*/ 42 w 42"/>
              <a:gd name="T3" fmla="*/ 12 h 36"/>
              <a:gd name="T4" fmla="*/ 30 w 42"/>
              <a:gd name="T5" fmla="*/ 24 h 36"/>
              <a:gd name="T6" fmla="*/ 18 w 42"/>
              <a:gd name="T7" fmla="*/ 36 h 36"/>
              <a:gd name="T8" fmla="*/ 0 w 42"/>
              <a:gd name="T9" fmla="*/ 36 h 36"/>
              <a:gd name="T10" fmla="*/ 0 w 42"/>
              <a:gd name="T11" fmla="*/ 36 h 36"/>
              <a:gd name="T12" fmla="*/ 18 w 42"/>
              <a:gd name="T13" fmla="*/ 36 h 36"/>
              <a:gd name="T14" fmla="*/ 30 w 42"/>
              <a:gd name="T15" fmla="*/ 24 h 36"/>
              <a:gd name="T16" fmla="*/ 42 w 42"/>
              <a:gd name="T17" fmla="*/ 12 h 36"/>
              <a:gd name="T18" fmla="*/ 42 w 42"/>
              <a:gd name="T19" fmla="*/ 0 h 36"/>
              <a:gd name="T20" fmla="*/ 42 w 42"/>
              <a:gd name="T21" fmla="*/ 0 h 36"/>
              <a:gd name="T22" fmla="*/ 42 w 42"/>
              <a:gd name="T23" fmla="*/ 0 h 36"/>
              <a:gd name="T24" fmla="*/ 42 w 42"/>
              <a:gd name="T25" fmla="*/ 0 h 36"/>
              <a:gd name="T26" fmla="*/ 42 w 42"/>
              <a:gd name="T2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" h="36">
                <a:moveTo>
                  <a:pt x="42" y="0"/>
                </a:moveTo>
                <a:lnTo>
                  <a:pt x="42" y="12"/>
                </a:lnTo>
                <a:lnTo>
                  <a:pt x="30" y="24"/>
                </a:lnTo>
                <a:lnTo>
                  <a:pt x="18" y="36"/>
                </a:lnTo>
                <a:lnTo>
                  <a:pt x="0" y="36"/>
                </a:lnTo>
                <a:lnTo>
                  <a:pt x="0" y="36"/>
                </a:lnTo>
                <a:lnTo>
                  <a:pt x="18" y="36"/>
                </a:lnTo>
                <a:lnTo>
                  <a:pt x="30" y="24"/>
                </a:lnTo>
                <a:lnTo>
                  <a:pt x="42" y="12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9" name="Freeform 63"/>
          <p:cNvSpPr>
            <a:spLocks/>
          </p:cNvSpPr>
          <p:nvPr/>
        </p:nvSpPr>
        <p:spPr bwMode="auto">
          <a:xfrm>
            <a:off x="2359025" y="1592264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0" name="Freeform 64"/>
          <p:cNvSpPr>
            <a:spLocks/>
          </p:cNvSpPr>
          <p:nvPr/>
        </p:nvSpPr>
        <p:spPr bwMode="auto">
          <a:xfrm>
            <a:off x="2292350" y="2624138"/>
            <a:ext cx="133350" cy="95250"/>
          </a:xfrm>
          <a:custGeom>
            <a:avLst/>
            <a:gdLst>
              <a:gd name="T0" fmla="*/ 42 w 84"/>
              <a:gd name="T1" fmla="*/ 60 h 60"/>
              <a:gd name="T2" fmla="*/ 12 w 84"/>
              <a:gd name="T3" fmla="*/ 54 h 60"/>
              <a:gd name="T4" fmla="*/ 6 w 84"/>
              <a:gd name="T5" fmla="*/ 42 h 60"/>
              <a:gd name="T6" fmla="*/ 0 w 84"/>
              <a:gd name="T7" fmla="*/ 30 h 60"/>
              <a:gd name="T8" fmla="*/ 6 w 84"/>
              <a:gd name="T9" fmla="*/ 18 h 60"/>
              <a:gd name="T10" fmla="*/ 12 w 84"/>
              <a:gd name="T11" fmla="*/ 6 h 60"/>
              <a:gd name="T12" fmla="*/ 42 w 84"/>
              <a:gd name="T13" fmla="*/ 0 h 60"/>
              <a:gd name="T14" fmla="*/ 72 w 84"/>
              <a:gd name="T15" fmla="*/ 6 h 60"/>
              <a:gd name="T16" fmla="*/ 84 w 84"/>
              <a:gd name="T17" fmla="*/ 18 h 60"/>
              <a:gd name="T18" fmla="*/ 84 w 84"/>
              <a:gd name="T19" fmla="*/ 30 h 60"/>
              <a:gd name="T20" fmla="*/ 84 w 84"/>
              <a:gd name="T21" fmla="*/ 42 h 60"/>
              <a:gd name="T22" fmla="*/ 72 w 84"/>
              <a:gd name="T23" fmla="*/ 54 h 60"/>
              <a:gd name="T24" fmla="*/ 42 w 84"/>
              <a:gd name="T25" fmla="*/ 60 h 60"/>
              <a:gd name="T26" fmla="*/ 42 w 84"/>
              <a:gd name="T2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60">
                <a:moveTo>
                  <a:pt x="42" y="60"/>
                </a:moveTo>
                <a:lnTo>
                  <a:pt x="12" y="54"/>
                </a:lnTo>
                <a:lnTo>
                  <a:pt x="6" y="42"/>
                </a:lnTo>
                <a:lnTo>
                  <a:pt x="0" y="30"/>
                </a:ln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72" y="6"/>
                </a:lnTo>
                <a:lnTo>
                  <a:pt x="84" y="18"/>
                </a:lnTo>
                <a:lnTo>
                  <a:pt x="84" y="30"/>
                </a:lnTo>
                <a:lnTo>
                  <a:pt x="84" y="42"/>
                </a:lnTo>
                <a:lnTo>
                  <a:pt x="72" y="54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1" name="Freeform 65"/>
          <p:cNvSpPr>
            <a:spLocks/>
          </p:cNvSpPr>
          <p:nvPr/>
        </p:nvSpPr>
        <p:spPr bwMode="auto">
          <a:xfrm>
            <a:off x="2292351" y="2671764"/>
            <a:ext cx="66675" cy="47625"/>
          </a:xfrm>
          <a:custGeom>
            <a:avLst/>
            <a:gdLst>
              <a:gd name="T0" fmla="*/ 42 w 42"/>
              <a:gd name="T1" fmla="*/ 30 h 30"/>
              <a:gd name="T2" fmla="*/ 12 w 42"/>
              <a:gd name="T3" fmla="*/ 24 h 30"/>
              <a:gd name="T4" fmla="*/ 6 w 42"/>
              <a:gd name="T5" fmla="*/ 12 h 30"/>
              <a:gd name="T6" fmla="*/ 0 w 42"/>
              <a:gd name="T7" fmla="*/ 0 h 30"/>
              <a:gd name="T8" fmla="*/ 0 w 42"/>
              <a:gd name="T9" fmla="*/ 0 h 30"/>
              <a:gd name="T10" fmla="*/ 6 w 42"/>
              <a:gd name="T11" fmla="*/ 12 h 30"/>
              <a:gd name="T12" fmla="*/ 12 w 42"/>
              <a:gd name="T13" fmla="*/ 24 h 30"/>
              <a:gd name="T14" fmla="*/ 42 w 42"/>
              <a:gd name="T15" fmla="*/ 30 h 30"/>
              <a:gd name="T16" fmla="*/ 42 w 42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0">
                <a:moveTo>
                  <a:pt x="42" y="30"/>
                </a:moveTo>
                <a:lnTo>
                  <a:pt x="12" y="24"/>
                </a:lnTo>
                <a:lnTo>
                  <a:pt x="6" y="12"/>
                </a:lnTo>
                <a:lnTo>
                  <a:pt x="0" y="0"/>
                </a:lnTo>
                <a:lnTo>
                  <a:pt x="0" y="0"/>
                </a:lnTo>
                <a:lnTo>
                  <a:pt x="6" y="12"/>
                </a:lnTo>
                <a:lnTo>
                  <a:pt x="12" y="24"/>
                </a:lnTo>
                <a:lnTo>
                  <a:pt x="42" y="30"/>
                </a:lnTo>
                <a:lnTo>
                  <a:pt x="42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2" name="Freeform 66"/>
          <p:cNvSpPr>
            <a:spLocks noEditPoints="1"/>
          </p:cNvSpPr>
          <p:nvPr/>
        </p:nvSpPr>
        <p:spPr bwMode="auto">
          <a:xfrm>
            <a:off x="2292351" y="2624139"/>
            <a:ext cx="66675" cy="47625"/>
          </a:xfrm>
          <a:custGeom>
            <a:avLst/>
            <a:gdLst>
              <a:gd name="T0" fmla="*/ 0 w 42"/>
              <a:gd name="T1" fmla="*/ 30 h 30"/>
              <a:gd name="T2" fmla="*/ 6 w 42"/>
              <a:gd name="T3" fmla="*/ 18 h 30"/>
              <a:gd name="T4" fmla="*/ 12 w 42"/>
              <a:gd name="T5" fmla="*/ 6 h 30"/>
              <a:gd name="T6" fmla="*/ 42 w 42"/>
              <a:gd name="T7" fmla="*/ 0 h 30"/>
              <a:gd name="T8" fmla="*/ 42 w 42"/>
              <a:gd name="T9" fmla="*/ 0 h 30"/>
              <a:gd name="T10" fmla="*/ 12 w 42"/>
              <a:gd name="T11" fmla="*/ 6 h 30"/>
              <a:gd name="T12" fmla="*/ 6 w 42"/>
              <a:gd name="T13" fmla="*/ 18 h 30"/>
              <a:gd name="T14" fmla="*/ 0 w 42"/>
              <a:gd name="T15" fmla="*/ 30 h 30"/>
              <a:gd name="T16" fmla="*/ 0 w 42"/>
              <a:gd name="T17" fmla="*/ 30 h 30"/>
              <a:gd name="T18" fmla="*/ 0 w 42"/>
              <a:gd name="T19" fmla="*/ 30 h 30"/>
              <a:gd name="T20" fmla="*/ 0 w 42"/>
              <a:gd name="T21" fmla="*/ 30 h 30"/>
              <a:gd name="T22" fmla="*/ 0 w 42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30"/>
                </a:move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42" y="0"/>
                </a:lnTo>
                <a:lnTo>
                  <a:pt x="12" y="6"/>
                </a:lnTo>
                <a:lnTo>
                  <a:pt x="6" y="18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3" name="Freeform 67"/>
          <p:cNvSpPr>
            <a:spLocks noEditPoints="1"/>
          </p:cNvSpPr>
          <p:nvPr/>
        </p:nvSpPr>
        <p:spPr bwMode="auto">
          <a:xfrm>
            <a:off x="2359026" y="2624139"/>
            <a:ext cx="66675" cy="47625"/>
          </a:xfrm>
          <a:custGeom>
            <a:avLst/>
            <a:gdLst>
              <a:gd name="T0" fmla="*/ 0 w 42"/>
              <a:gd name="T1" fmla="*/ 0 h 30"/>
              <a:gd name="T2" fmla="*/ 30 w 42"/>
              <a:gd name="T3" fmla="*/ 6 h 30"/>
              <a:gd name="T4" fmla="*/ 42 w 42"/>
              <a:gd name="T5" fmla="*/ 18 h 30"/>
              <a:gd name="T6" fmla="*/ 42 w 42"/>
              <a:gd name="T7" fmla="*/ 30 h 30"/>
              <a:gd name="T8" fmla="*/ 42 w 42"/>
              <a:gd name="T9" fmla="*/ 30 h 30"/>
              <a:gd name="T10" fmla="*/ 42 w 42"/>
              <a:gd name="T11" fmla="*/ 18 h 30"/>
              <a:gd name="T12" fmla="*/ 30 w 42"/>
              <a:gd name="T13" fmla="*/ 6 h 30"/>
              <a:gd name="T14" fmla="*/ 0 w 42"/>
              <a:gd name="T15" fmla="*/ 0 h 30"/>
              <a:gd name="T16" fmla="*/ 0 w 42"/>
              <a:gd name="T17" fmla="*/ 0 h 30"/>
              <a:gd name="T18" fmla="*/ 0 w 42"/>
              <a:gd name="T19" fmla="*/ 0 h 30"/>
              <a:gd name="T20" fmla="*/ 0 w 42"/>
              <a:gd name="T21" fmla="*/ 0 h 30"/>
              <a:gd name="T22" fmla="*/ 0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30" y="6"/>
                </a:lnTo>
                <a:lnTo>
                  <a:pt x="42" y="18"/>
                </a:lnTo>
                <a:lnTo>
                  <a:pt x="42" y="30"/>
                </a:lnTo>
                <a:lnTo>
                  <a:pt x="42" y="30"/>
                </a:lnTo>
                <a:lnTo>
                  <a:pt x="42" y="18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4" name="Freeform 68"/>
          <p:cNvSpPr>
            <a:spLocks noEditPoints="1"/>
          </p:cNvSpPr>
          <p:nvPr/>
        </p:nvSpPr>
        <p:spPr bwMode="auto">
          <a:xfrm>
            <a:off x="2359026" y="2671764"/>
            <a:ext cx="66675" cy="47625"/>
          </a:xfrm>
          <a:custGeom>
            <a:avLst/>
            <a:gdLst>
              <a:gd name="T0" fmla="*/ 42 w 42"/>
              <a:gd name="T1" fmla="*/ 0 h 30"/>
              <a:gd name="T2" fmla="*/ 42 w 42"/>
              <a:gd name="T3" fmla="*/ 12 h 30"/>
              <a:gd name="T4" fmla="*/ 30 w 42"/>
              <a:gd name="T5" fmla="*/ 24 h 30"/>
              <a:gd name="T6" fmla="*/ 0 w 42"/>
              <a:gd name="T7" fmla="*/ 30 h 30"/>
              <a:gd name="T8" fmla="*/ 0 w 42"/>
              <a:gd name="T9" fmla="*/ 30 h 30"/>
              <a:gd name="T10" fmla="*/ 30 w 42"/>
              <a:gd name="T11" fmla="*/ 24 h 30"/>
              <a:gd name="T12" fmla="*/ 42 w 42"/>
              <a:gd name="T13" fmla="*/ 12 h 30"/>
              <a:gd name="T14" fmla="*/ 42 w 42"/>
              <a:gd name="T15" fmla="*/ 0 h 30"/>
              <a:gd name="T16" fmla="*/ 42 w 42"/>
              <a:gd name="T17" fmla="*/ 0 h 30"/>
              <a:gd name="T18" fmla="*/ 42 w 42"/>
              <a:gd name="T19" fmla="*/ 0 h 30"/>
              <a:gd name="T20" fmla="*/ 42 w 42"/>
              <a:gd name="T21" fmla="*/ 0 h 30"/>
              <a:gd name="T22" fmla="*/ 42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42" y="0"/>
                </a:moveTo>
                <a:lnTo>
                  <a:pt x="42" y="12"/>
                </a:lnTo>
                <a:lnTo>
                  <a:pt x="30" y="24"/>
                </a:lnTo>
                <a:lnTo>
                  <a:pt x="0" y="30"/>
                </a:lnTo>
                <a:lnTo>
                  <a:pt x="0" y="30"/>
                </a:lnTo>
                <a:lnTo>
                  <a:pt x="30" y="24"/>
                </a:lnTo>
                <a:lnTo>
                  <a:pt x="42" y="12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5" name="Freeform 69"/>
          <p:cNvSpPr>
            <a:spLocks/>
          </p:cNvSpPr>
          <p:nvPr/>
        </p:nvSpPr>
        <p:spPr bwMode="auto">
          <a:xfrm>
            <a:off x="2359025" y="2719389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6" name="Freeform 70"/>
          <p:cNvSpPr>
            <a:spLocks/>
          </p:cNvSpPr>
          <p:nvPr/>
        </p:nvSpPr>
        <p:spPr bwMode="auto">
          <a:xfrm>
            <a:off x="5397500" y="1487489"/>
            <a:ext cx="133350" cy="104775"/>
          </a:xfrm>
          <a:custGeom>
            <a:avLst/>
            <a:gdLst>
              <a:gd name="T0" fmla="*/ 42 w 84"/>
              <a:gd name="T1" fmla="*/ 66 h 66"/>
              <a:gd name="T2" fmla="*/ 24 w 84"/>
              <a:gd name="T3" fmla="*/ 66 h 66"/>
              <a:gd name="T4" fmla="*/ 12 w 84"/>
              <a:gd name="T5" fmla="*/ 54 h 66"/>
              <a:gd name="T6" fmla="*/ 6 w 84"/>
              <a:gd name="T7" fmla="*/ 42 h 66"/>
              <a:gd name="T8" fmla="*/ 0 w 84"/>
              <a:gd name="T9" fmla="*/ 30 h 66"/>
              <a:gd name="T10" fmla="*/ 6 w 84"/>
              <a:gd name="T11" fmla="*/ 18 h 66"/>
              <a:gd name="T12" fmla="*/ 12 w 84"/>
              <a:gd name="T13" fmla="*/ 12 h 66"/>
              <a:gd name="T14" fmla="*/ 24 w 84"/>
              <a:gd name="T15" fmla="*/ 6 h 66"/>
              <a:gd name="T16" fmla="*/ 42 w 84"/>
              <a:gd name="T17" fmla="*/ 0 h 66"/>
              <a:gd name="T18" fmla="*/ 54 w 84"/>
              <a:gd name="T19" fmla="*/ 6 h 66"/>
              <a:gd name="T20" fmla="*/ 72 w 84"/>
              <a:gd name="T21" fmla="*/ 12 h 66"/>
              <a:gd name="T22" fmla="*/ 78 w 84"/>
              <a:gd name="T23" fmla="*/ 18 h 66"/>
              <a:gd name="T24" fmla="*/ 84 w 84"/>
              <a:gd name="T25" fmla="*/ 30 h 66"/>
              <a:gd name="T26" fmla="*/ 78 w 84"/>
              <a:gd name="T27" fmla="*/ 42 h 66"/>
              <a:gd name="T28" fmla="*/ 72 w 84"/>
              <a:gd name="T29" fmla="*/ 54 h 66"/>
              <a:gd name="T30" fmla="*/ 54 w 84"/>
              <a:gd name="T31" fmla="*/ 66 h 66"/>
              <a:gd name="T32" fmla="*/ 42 w 84"/>
              <a:gd name="T33" fmla="*/ 66 h 66"/>
              <a:gd name="T34" fmla="*/ 42 w 84"/>
              <a:gd name="T3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4" h="66">
                <a:moveTo>
                  <a:pt x="42" y="66"/>
                </a:moveTo>
                <a:lnTo>
                  <a:pt x="24" y="66"/>
                </a:lnTo>
                <a:lnTo>
                  <a:pt x="12" y="54"/>
                </a:lnTo>
                <a:lnTo>
                  <a:pt x="6" y="42"/>
                </a:lnTo>
                <a:lnTo>
                  <a:pt x="0" y="30"/>
                </a:lnTo>
                <a:lnTo>
                  <a:pt x="6" y="18"/>
                </a:lnTo>
                <a:lnTo>
                  <a:pt x="12" y="12"/>
                </a:lnTo>
                <a:lnTo>
                  <a:pt x="24" y="6"/>
                </a:lnTo>
                <a:lnTo>
                  <a:pt x="42" y="0"/>
                </a:lnTo>
                <a:lnTo>
                  <a:pt x="54" y="6"/>
                </a:lnTo>
                <a:lnTo>
                  <a:pt x="72" y="12"/>
                </a:lnTo>
                <a:lnTo>
                  <a:pt x="78" y="18"/>
                </a:lnTo>
                <a:lnTo>
                  <a:pt x="84" y="30"/>
                </a:lnTo>
                <a:lnTo>
                  <a:pt x="78" y="42"/>
                </a:lnTo>
                <a:lnTo>
                  <a:pt x="72" y="54"/>
                </a:lnTo>
                <a:lnTo>
                  <a:pt x="54" y="66"/>
                </a:lnTo>
                <a:lnTo>
                  <a:pt x="42" y="66"/>
                </a:lnTo>
                <a:lnTo>
                  <a:pt x="42" y="6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7" name="Freeform 71"/>
          <p:cNvSpPr>
            <a:spLocks/>
          </p:cNvSpPr>
          <p:nvPr/>
        </p:nvSpPr>
        <p:spPr bwMode="auto">
          <a:xfrm>
            <a:off x="5397501" y="1535113"/>
            <a:ext cx="66675" cy="57150"/>
          </a:xfrm>
          <a:custGeom>
            <a:avLst/>
            <a:gdLst>
              <a:gd name="T0" fmla="*/ 42 w 42"/>
              <a:gd name="T1" fmla="*/ 36 h 36"/>
              <a:gd name="T2" fmla="*/ 24 w 42"/>
              <a:gd name="T3" fmla="*/ 36 h 36"/>
              <a:gd name="T4" fmla="*/ 12 w 42"/>
              <a:gd name="T5" fmla="*/ 24 h 36"/>
              <a:gd name="T6" fmla="*/ 6 w 42"/>
              <a:gd name="T7" fmla="*/ 12 h 36"/>
              <a:gd name="T8" fmla="*/ 0 w 42"/>
              <a:gd name="T9" fmla="*/ 0 h 36"/>
              <a:gd name="T10" fmla="*/ 0 w 42"/>
              <a:gd name="T11" fmla="*/ 0 h 36"/>
              <a:gd name="T12" fmla="*/ 6 w 42"/>
              <a:gd name="T13" fmla="*/ 12 h 36"/>
              <a:gd name="T14" fmla="*/ 12 w 42"/>
              <a:gd name="T15" fmla="*/ 24 h 36"/>
              <a:gd name="T16" fmla="*/ 24 w 42"/>
              <a:gd name="T17" fmla="*/ 36 h 36"/>
              <a:gd name="T18" fmla="*/ 42 w 42"/>
              <a:gd name="T19" fmla="*/ 36 h 36"/>
              <a:gd name="T20" fmla="*/ 42 w 42"/>
              <a:gd name="T2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36">
                <a:moveTo>
                  <a:pt x="42" y="36"/>
                </a:moveTo>
                <a:lnTo>
                  <a:pt x="24" y="36"/>
                </a:lnTo>
                <a:lnTo>
                  <a:pt x="12" y="24"/>
                </a:lnTo>
                <a:lnTo>
                  <a:pt x="6" y="12"/>
                </a:lnTo>
                <a:lnTo>
                  <a:pt x="0" y="0"/>
                </a:lnTo>
                <a:lnTo>
                  <a:pt x="0" y="0"/>
                </a:lnTo>
                <a:lnTo>
                  <a:pt x="6" y="12"/>
                </a:lnTo>
                <a:lnTo>
                  <a:pt x="12" y="24"/>
                </a:lnTo>
                <a:lnTo>
                  <a:pt x="24" y="36"/>
                </a:lnTo>
                <a:lnTo>
                  <a:pt x="42" y="36"/>
                </a:lnTo>
                <a:lnTo>
                  <a:pt x="42" y="3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8" name="Freeform 72"/>
          <p:cNvSpPr>
            <a:spLocks noEditPoints="1"/>
          </p:cNvSpPr>
          <p:nvPr/>
        </p:nvSpPr>
        <p:spPr bwMode="auto">
          <a:xfrm>
            <a:off x="5397501" y="1487489"/>
            <a:ext cx="66675" cy="47625"/>
          </a:xfrm>
          <a:custGeom>
            <a:avLst/>
            <a:gdLst>
              <a:gd name="T0" fmla="*/ 0 w 42"/>
              <a:gd name="T1" fmla="*/ 30 h 30"/>
              <a:gd name="T2" fmla="*/ 6 w 42"/>
              <a:gd name="T3" fmla="*/ 18 h 30"/>
              <a:gd name="T4" fmla="*/ 12 w 42"/>
              <a:gd name="T5" fmla="*/ 12 h 30"/>
              <a:gd name="T6" fmla="*/ 24 w 42"/>
              <a:gd name="T7" fmla="*/ 6 h 30"/>
              <a:gd name="T8" fmla="*/ 42 w 42"/>
              <a:gd name="T9" fmla="*/ 0 h 30"/>
              <a:gd name="T10" fmla="*/ 42 w 42"/>
              <a:gd name="T11" fmla="*/ 0 h 30"/>
              <a:gd name="T12" fmla="*/ 24 w 42"/>
              <a:gd name="T13" fmla="*/ 6 h 30"/>
              <a:gd name="T14" fmla="*/ 12 w 42"/>
              <a:gd name="T15" fmla="*/ 12 h 30"/>
              <a:gd name="T16" fmla="*/ 6 w 42"/>
              <a:gd name="T17" fmla="*/ 18 h 30"/>
              <a:gd name="T18" fmla="*/ 0 w 42"/>
              <a:gd name="T19" fmla="*/ 30 h 30"/>
              <a:gd name="T20" fmla="*/ 0 w 42"/>
              <a:gd name="T21" fmla="*/ 30 h 30"/>
              <a:gd name="T22" fmla="*/ 0 w 42"/>
              <a:gd name="T23" fmla="*/ 30 h 30"/>
              <a:gd name="T24" fmla="*/ 0 w 42"/>
              <a:gd name="T25" fmla="*/ 30 h 30"/>
              <a:gd name="T26" fmla="*/ 0 w 42"/>
              <a:gd name="T2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" h="30">
                <a:moveTo>
                  <a:pt x="0" y="30"/>
                </a:moveTo>
                <a:lnTo>
                  <a:pt x="6" y="18"/>
                </a:lnTo>
                <a:lnTo>
                  <a:pt x="12" y="12"/>
                </a:lnTo>
                <a:lnTo>
                  <a:pt x="24" y="6"/>
                </a:lnTo>
                <a:lnTo>
                  <a:pt x="42" y="0"/>
                </a:lnTo>
                <a:lnTo>
                  <a:pt x="42" y="0"/>
                </a:lnTo>
                <a:lnTo>
                  <a:pt x="24" y="6"/>
                </a:lnTo>
                <a:lnTo>
                  <a:pt x="12" y="12"/>
                </a:lnTo>
                <a:lnTo>
                  <a:pt x="6" y="18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9" name="Freeform 73"/>
          <p:cNvSpPr>
            <a:spLocks noEditPoints="1"/>
          </p:cNvSpPr>
          <p:nvPr/>
        </p:nvSpPr>
        <p:spPr bwMode="auto">
          <a:xfrm>
            <a:off x="5464176" y="1487489"/>
            <a:ext cx="66675" cy="47625"/>
          </a:xfrm>
          <a:custGeom>
            <a:avLst/>
            <a:gdLst>
              <a:gd name="T0" fmla="*/ 0 w 42"/>
              <a:gd name="T1" fmla="*/ 0 h 30"/>
              <a:gd name="T2" fmla="*/ 12 w 42"/>
              <a:gd name="T3" fmla="*/ 6 h 30"/>
              <a:gd name="T4" fmla="*/ 30 w 42"/>
              <a:gd name="T5" fmla="*/ 12 h 30"/>
              <a:gd name="T6" fmla="*/ 36 w 42"/>
              <a:gd name="T7" fmla="*/ 18 h 30"/>
              <a:gd name="T8" fmla="*/ 42 w 42"/>
              <a:gd name="T9" fmla="*/ 30 h 30"/>
              <a:gd name="T10" fmla="*/ 42 w 42"/>
              <a:gd name="T11" fmla="*/ 30 h 30"/>
              <a:gd name="T12" fmla="*/ 36 w 42"/>
              <a:gd name="T13" fmla="*/ 18 h 30"/>
              <a:gd name="T14" fmla="*/ 30 w 42"/>
              <a:gd name="T15" fmla="*/ 12 h 30"/>
              <a:gd name="T16" fmla="*/ 12 w 42"/>
              <a:gd name="T17" fmla="*/ 6 h 30"/>
              <a:gd name="T18" fmla="*/ 0 w 42"/>
              <a:gd name="T19" fmla="*/ 0 h 30"/>
              <a:gd name="T20" fmla="*/ 0 w 42"/>
              <a:gd name="T21" fmla="*/ 0 h 30"/>
              <a:gd name="T22" fmla="*/ 0 w 42"/>
              <a:gd name="T23" fmla="*/ 0 h 30"/>
              <a:gd name="T24" fmla="*/ 0 w 42"/>
              <a:gd name="T25" fmla="*/ 0 h 30"/>
              <a:gd name="T26" fmla="*/ 0 w 42"/>
              <a:gd name="T2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12" y="6"/>
                </a:lnTo>
                <a:lnTo>
                  <a:pt x="30" y="12"/>
                </a:lnTo>
                <a:lnTo>
                  <a:pt x="36" y="18"/>
                </a:lnTo>
                <a:lnTo>
                  <a:pt x="42" y="30"/>
                </a:lnTo>
                <a:lnTo>
                  <a:pt x="42" y="30"/>
                </a:lnTo>
                <a:lnTo>
                  <a:pt x="36" y="18"/>
                </a:lnTo>
                <a:lnTo>
                  <a:pt x="30" y="12"/>
                </a:lnTo>
                <a:lnTo>
                  <a:pt x="12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0" name="Freeform 74"/>
          <p:cNvSpPr>
            <a:spLocks noEditPoints="1"/>
          </p:cNvSpPr>
          <p:nvPr/>
        </p:nvSpPr>
        <p:spPr bwMode="auto">
          <a:xfrm>
            <a:off x="5464176" y="1535113"/>
            <a:ext cx="66675" cy="57150"/>
          </a:xfrm>
          <a:custGeom>
            <a:avLst/>
            <a:gdLst>
              <a:gd name="T0" fmla="*/ 42 w 42"/>
              <a:gd name="T1" fmla="*/ 0 h 36"/>
              <a:gd name="T2" fmla="*/ 36 w 42"/>
              <a:gd name="T3" fmla="*/ 12 h 36"/>
              <a:gd name="T4" fmla="*/ 30 w 42"/>
              <a:gd name="T5" fmla="*/ 24 h 36"/>
              <a:gd name="T6" fmla="*/ 12 w 42"/>
              <a:gd name="T7" fmla="*/ 36 h 36"/>
              <a:gd name="T8" fmla="*/ 0 w 42"/>
              <a:gd name="T9" fmla="*/ 36 h 36"/>
              <a:gd name="T10" fmla="*/ 0 w 42"/>
              <a:gd name="T11" fmla="*/ 36 h 36"/>
              <a:gd name="T12" fmla="*/ 12 w 42"/>
              <a:gd name="T13" fmla="*/ 36 h 36"/>
              <a:gd name="T14" fmla="*/ 30 w 42"/>
              <a:gd name="T15" fmla="*/ 24 h 36"/>
              <a:gd name="T16" fmla="*/ 36 w 42"/>
              <a:gd name="T17" fmla="*/ 12 h 36"/>
              <a:gd name="T18" fmla="*/ 42 w 42"/>
              <a:gd name="T19" fmla="*/ 0 h 36"/>
              <a:gd name="T20" fmla="*/ 42 w 42"/>
              <a:gd name="T21" fmla="*/ 0 h 36"/>
              <a:gd name="T22" fmla="*/ 42 w 42"/>
              <a:gd name="T23" fmla="*/ 0 h 36"/>
              <a:gd name="T24" fmla="*/ 42 w 42"/>
              <a:gd name="T25" fmla="*/ 0 h 36"/>
              <a:gd name="T26" fmla="*/ 42 w 42"/>
              <a:gd name="T2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" h="36">
                <a:moveTo>
                  <a:pt x="42" y="0"/>
                </a:moveTo>
                <a:lnTo>
                  <a:pt x="36" y="12"/>
                </a:lnTo>
                <a:lnTo>
                  <a:pt x="30" y="24"/>
                </a:lnTo>
                <a:lnTo>
                  <a:pt x="12" y="36"/>
                </a:lnTo>
                <a:lnTo>
                  <a:pt x="0" y="36"/>
                </a:lnTo>
                <a:lnTo>
                  <a:pt x="0" y="36"/>
                </a:lnTo>
                <a:lnTo>
                  <a:pt x="12" y="36"/>
                </a:lnTo>
                <a:lnTo>
                  <a:pt x="30" y="24"/>
                </a:lnTo>
                <a:lnTo>
                  <a:pt x="36" y="12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1" name="Freeform 75"/>
          <p:cNvSpPr>
            <a:spLocks/>
          </p:cNvSpPr>
          <p:nvPr/>
        </p:nvSpPr>
        <p:spPr bwMode="auto">
          <a:xfrm>
            <a:off x="5464175" y="1592264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2" name="Freeform 76"/>
          <p:cNvSpPr>
            <a:spLocks/>
          </p:cNvSpPr>
          <p:nvPr/>
        </p:nvSpPr>
        <p:spPr bwMode="auto">
          <a:xfrm>
            <a:off x="5397500" y="2624138"/>
            <a:ext cx="133350" cy="95250"/>
          </a:xfrm>
          <a:custGeom>
            <a:avLst/>
            <a:gdLst>
              <a:gd name="T0" fmla="*/ 42 w 84"/>
              <a:gd name="T1" fmla="*/ 60 h 60"/>
              <a:gd name="T2" fmla="*/ 12 w 84"/>
              <a:gd name="T3" fmla="*/ 54 h 60"/>
              <a:gd name="T4" fmla="*/ 6 w 84"/>
              <a:gd name="T5" fmla="*/ 42 h 60"/>
              <a:gd name="T6" fmla="*/ 0 w 84"/>
              <a:gd name="T7" fmla="*/ 30 h 60"/>
              <a:gd name="T8" fmla="*/ 6 w 84"/>
              <a:gd name="T9" fmla="*/ 18 h 60"/>
              <a:gd name="T10" fmla="*/ 12 w 84"/>
              <a:gd name="T11" fmla="*/ 6 h 60"/>
              <a:gd name="T12" fmla="*/ 42 w 84"/>
              <a:gd name="T13" fmla="*/ 0 h 60"/>
              <a:gd name="T14" fmla="*/ 72 w 84"/>
              <a:gd name="T15" fmla="*/ 6 h 60"/>
              <a:gd name="T16" fmla="*/ 78 w 84"/>
              <a:gd name="T17" fmla="*/ 18 h 60"/>
              <a:gd name="T18" fmla="*/ 84 w 84"/>
              <a:gd name="T19" fmla="*/ 30 h 60"/>
              <a:gd name="T20" fmla="*/ 78 w 84"/>
              <a:gd name="T21" fmla="*/ 42 h 60"/>
              <a:gd name="T22" fmla="*/ 72 w 84"/>
              <a:gd name="T23" fmla="*/ 54 h 60"/>
              <a:gd name="T24" fmla="*/ 42 w 84"/>
              <a:gd name="T25" fmla="*/ 60 h 60"/>
              <a:gd name="T26" fmla="*/ 42 w 84"/>
              <a:gd name="T2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60">
                <a:moveTo>
                  <a:pt x="42" y="60"/>
                </a:moveTo>
                <a:lnTo>
                  <a:pt x="12" y="54"/>
                </a:lnTo>
                <a:lnTo>
                  <a:pt x="6" y="42"/>
                </a:lnTo>
                <a:lnTo>
                  <a:pt x="0" y="30"/>
                </a:ln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8" y="42"/>
                </a:lnTo>
                <a:lnTo>
                  <a:pt x="72" y="54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3" name="Freeform 77"/>
          <p:cNvSpPr>
            <a:spLocks/>
          </p:cNvSpPr>
          <p:nvPr/>
        </p:nvSpPr>
        <p:spPr bwMode="auto">
          <a:xfrm>
            <a:off x="5397501" y="2671764"/>
            <a:ext cx="66675" cy="47625"/>
          </a:xfrm>
          <a:custGeom>
            <a:avLst/>
            <a:gdLst>
              <a:gd name="T0" fmla="*/ 42 w 42"/>
              <a:gd name="T1" fmla="*/ 30 h 30"/>
              <a:gd name="T2" fmla="*/ 12 w 42"/>
              <a:gd name="T3" fmla="*/ 24 h 30"/>
              <a:gd name="T4" fmla="*/ 6 w 42"/>
              <a:gd name="T5" fmla="*/ 12 h 30"/>
              <a:gd name="T6" fmla="*/ 0 w 42"/>
              <a:gd name="T7" fmla="*/ 0 h 30"/>
              <a:gd name="T8" fmla="*/ 0 w 42"/>
              <a:gd name="T9" fmla="*/ 0 h 30"/>
              <a:gd name="T10" fmla="*/ 6 w 42"/>
              <a:gd name="T11" fmla="*/ 12 h 30"/>
              <a:gd name="T12" fmla="*/ 12 w 42"/>
              <a:gd name="T13" fmla="*/ 24 h 30"/>
              <a:gd name="T14" fmla="*/ 42 w 42"/>
              <a:gd name="T15" fmla="*/ 30 h 30"/>
              <a:gd name="T16" fmla="*/ 42 w 42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0">
                <a:moveTo>
                  <a:pt x="42" y="30"/>
                </a:moveTo>
                <a:lnTo>
                  <a:pt x="12" y="24"/>
                </a:lnTo>
                <a:lnTo>
                  <a:pt x="6" y="12"/>
                </a:lnTo>
                <a:lnTo>
                  <a:pt x="0" y="0"/>
                </a:lnTo>
                <a:lnTo>
                  <a:pt x="0" y="0"/>
                </a:lnTo>
                <a:lnTo>
                  <a:pt x="6" y="12"/>
                </a:lnTo>
                <a:lnTo>
                  <a:pt x="12" y="24"/>
                </a:lnTo>
                <a:lnTo>
                  <a:pt x="42" y="30"/>
                </a:lnTo>
                <a:lnTo>
                  <a:pt x="42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4" name="Freeform 78"/>
          <p:cNvSpPr>
            <a:spLocks noEditPoints="1"/>
          </p:cNvSpPr>
          <p:nvPr/>
        </p:nvSpPr>
        <p:spPr bwMode="auto">
          <a:xfrm>
            <a:off x="5397501" y="2624139"/>
            <a:ext cx="66675" cy="47625"/>
          </a:xfrm>
          <a:custGeom>
            <a:avLst/>
            <a:gdLst>
              <a:gd name="T0" fmla="*/ 0 w 42"/>
              <a:gd name="T1" fmla="*/ 30 h 30"/>
              <a:gd name="T2" fmla="*/ 6 w 42"/>
              <a:gd name="T3" fmla="*/ 18 h 30"/>
              <a:gd name="T4" fmla="*/ 12 w 42"/>
              <a:gd name="T5" fmla="*/ 6 h 30"/>
              <a:gd name="T6" fmla="*/ 42 w 42"/>
              <a:gd name="T7" fmla="*/ 0 h 30"/>
              <a:gd name="T8" fmla="*/ 42 w 42"/>
              <a:gd name="T9" fmla="*/ 0 h 30"/>
              <a:gd name="T10" fmla="*/ 12 w 42"/>
              <a:gd name="T11" fmla="*/ 6 h 30"/>
              <a:gd name="T12" fmla="*/ 6 w 42"/>
              <a:gd name="T13" fmla="*/ 18 h 30"/>
              <a:gd name="T14" fmla="*/ 0 w 42"/>
              <a:gd name="T15" fmla="*/ 30 h 30"/>
              <a:gd name="T16" fmla="*/ 0 w 42"/>
              <a:gd name="T17" fmla="*/ 30 h 30"/>
              <a:gd name="T18" fmla="*/ 0 w 42"/>
              <a:gd name="T19" fmla="*/ 30 h 30"/>
              <a:gd name="T20" fmla="*/ 0 w 42"/>
              <a:gd name="T21" fmla="*/ 30 h 30"/>
              <a:gd name="T22" fmla="*/ 0 w 42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30"/>
                </a:move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42" y="0"/>
                </a:lnTo>
                <a:lnTo>
                  <a:pt x="12" y="6"/>
                </a:lnTo>
                <a:lnTo>
                  <a:pt x="6" y="18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5" name="Freeform 79"/>
          <p:cNvSpPr>
            <a:spLocks noEditPoints="1"/>
          </p:cNvSpPr>
          <p:nvPr/>
        </p:nvSpPr>
        <p:spPr bwMode="auto">
          <a:xfrm>
            <a:off x="5464176" y="2624139"/>
            <a:ext cx="66675" cy="47625"/>
          </a:xfrm>
          <a:custGeom>
            <a:avLst/>
            <a:gdLst>
              <a:gd name="T0" fmla="*/ 0 w 42"/>
              <a:gd name="T1" fmla="*/ 0 h 30"/>
              <a:gd name="T2" fmla="*/ 30 w 42"/>
              <a:gd name="T3" fmla="*/ 6 h 30"/>
              <a:gd name="T4" fmla="*/ 36 w 42"/>
              <a:gd name="T5" fmla="*/ 18 h 30"/>
              <a:gd name="T6" fmla="*/ 42 w 42"/>
              <a:gd name="T7" fmla="*/ 30 h 30"/>
              <a:gd name="T8" fmla="*/ 42 w 42"/>
              <a:gd name="T9" fmla="*/ 30 h 30"/>
              <a:gd name="T10" fmla="*/ 36 w 42"/>
              <a:gd name="T11" fmla="*/ 18 h 30"/>
              <a:gd name="T12" fmla="*/ 30 w 42"/>
              <a:gd name="T13" fmla="*/ 6 h 30"/>
              <a:gd name="T14" fmla="*/ 0 w 42"/>
              <a:gd name="T15" fmla="*/ 0 h 30"/>
              <a:gd name="T16" fmla="*/ 0 w 42"/>
              <a:gd name="T17" fmla="*/ 0 h 30"/>
              <a:gd name="T18" fmla="*/ 0 w 42"/>
              <a:gd name="T19" fmla="*/ 0 h 30"/>
              <a:gd name="T20" fmla="*/ 0 w 42"/>
              <a:gd name="T21" fmla="*/ 0 h 30"/>
              <a:gd name="T22" fmla="*/ 0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30" y="6"/>
                </a:lnTo>
                <a:lnTo>
                  <a:pt x="36" y="18"/>
                </a:lnTo>
                <a:lnTo>
                  <a:pt x="42" y="30"/>
                </a:lnTo>
                <a:lnTo>
                  <a:pt x="42" y="30"/>
                </a:lnTo>
                <a:lnTo>
                  <a:pt x="36" y="18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6" name="Freeform 80"/>
          <p:cNvSpPr>
            <a:spLocks noEditPoints="1"/>
          </p:cNvSpPr>
          <p:nvPr/>
        </p:nvSpPr>
        <p:spPr bwMode="auto">
          <a:xfrm>
            <a:off x="5464176" y="2671764"/>
            <a:ext cx="66675" cy="47625"/>
          </a:xfrm>
          <a:custGeom>
            <a:avLst/>
            <a:gdLst>
              <a:gd name="T0" fmla="*/ 42 w 42"/>
              <a:gd name="T1" fmla="*/ 0 h 30"/>
              <a:gd name="T2" fmla="*/ 36 w 42"/>
              <a:gd name="T3" fmla="*/ 12 h 30"/>
              <a:gd name="T4" fmla="*/ 30 w 42"/>
              <a:gd name="T5" fmla="*/ 24 h 30"/>
              <a:gd name="T6" fmla="*/ 0 w 42"/>
              <a:gd name="T7" fmla="*/ 30 h 30"/>
              <a:gd name="T8" fmla="*/ 0 w 42"/>
              <a:gd name="T9" fmla="*/ 30 h 30"/>
              <a:gd name="T10" fmla="*/ 30 w 42"/>
              <a:gd name="T11" fmla="*/ 24 h 30"/>
              <a:gd name="T12" fmla="*/ 36 w 42"/>
              <a:gd name="T13" fmla="*/ 12 h 30"/>
              <a:gd name="T14" fmla="*/ 42 w 42"/>
              <a:gd name="T15" fmla="*/ 0 h 30"/>
              <a:gd name="T16" fmla="*/ 42 w 42"/>
              <a:gd name="T17" fmla="*/ 0 h 30"/>
              <a:gd name="T18" fmla="*/ 42 w 42"/>
              <a:gd name="T19" fmla="*/ 0 h 30"/>
              <a:gd name="T20" fmla="*/ 42 w 42"/>
              <a:gd name="T21" fmla="*/ 0 h 30"/>
              <a:gd name="T22" fmla="*/ 42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42" y="0"/>
                </a:moveTo>
                <a:lnTo>
                  <a:pt x="36" y="12"/>
                </a:lnTo>
                <a:lnTo>
                  <a:pt x="30" y="24"/>
                </a:lnTo>
                <a:lnTo>
                  <a:pt x="0" y="30"/>
                </a:lnTo>
                <a:lnTo>
                  <a:pt x="0" y="30"/>
                </a:lnTo>
                <a:lnTo>
                  <a:pt x="30" y="24"/>
                </a:lnTo>
                <a:lnTo>
                  <a:pt x="36" y="12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7" name="Freeform 81"/>
          <p:cNvSpPr>
            <a:spLocks/>
          </p:cNvSpPr>
          <p:nvPr/>
        </p:nvSpPr>
        <p:spPr bwMode="auto">
          <a:xfrm>
            <a:off x="5464175" y="2719389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8" name="Freeform 82"/>
          <p:cNvSpPr>
            <a:spLocks/>
          </p:cNvSpPr>
          <p:nvPr/>
        </p:nvSpPr>
        <p:spPr bwMode="auto">
          <a:xfrm>
            <a:off x="2473325" y="1411289"/>
            <a:ext cx="446088" cy="1587"/>
          </a:xfrm>
          <a:custGeom>
            <a:avLst/>
            <a:gdLst>
              <a:gd name="T0" fmla="*/ 0 w 281"/>
              <a:gd name="T1" fmla="*/ 281 w 281"/>
              <a:gd name="T2" fmla="*/ 0 w 281"/>
              <a:gd name="T3" fmla="*/ 0 w 2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81">
                <a:moveTo>
                  <a:pt x="0" y="0"/>
                </a:moveTo>
                <a:lnTo>
                  <a:pt x="28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9" name="Freeform 83"/>
          <p:cNvSpPr>
            <a:spLocks/>
          </p:cNvSpPr>
          <p:nvPr/>
        </p:nvSpPr>
        <p:spPr bwMode="auto">
          <a:xfrm>
            <a:off x="2871788" y="1373189"/>
            <a:ext cx="227012" cy="85725"/>
          </a:xfrm>
          <a:custGeom>
            <a:avLst/>
            <a:gdLst>
              <a:gd name="T0" fmla="*/ 0 w 143"/>
              <a:gd name="T1" fmla="*/ 54 h 54"/>
              <a:gd name="T2" fmla="*/ 143 w 143"/>
              <a:gd name="T3" fmla="*/ 24 h 54"/>
              <a:gd name="T4" fmla="*/ 0 w 143"/>
              <a:gd name="T5" fmla="*/ 0 h 54"/>
              <a:gd name="T6" fmla="*/ 0 w 143"/>
              <a:gd name="T7" fmla="*/ 54 h 54"/>
              <a:gd name="T8" fmla="*/ 0 w 143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54">
                <a:moveTo>
                  <a:pt x="0" y="54"/>
                </a:moveTo>
                <a:lnTo>
                  <a:pt x="143" y="24"/>
                </a:lnTo>
                <a:lnTo>
                  <a:pt x="0" y="0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0" name="Freeform 84"/>
          <p:cNvSpPr>
            <a:spLocks/>
          </p:cNvSpPr>
          <p:nvPr/>
        </p:nvSpPr>
        <p:spPr bwMode="auto">
          <a:xfrm>
            <a:off x="2605089" y="1155700"/>
            <a:ext cx="104775" cy="141288"/>
          </a:xfrm>
          <a:custGeom>
            <a:avLst/>
            <a:gdLst>
              <a:gd name="T0" fmla="*/ 66 w 66"/>
              <a:gd name="T1" fmla="*/ 89 h 89"/>
              <a:gd name="T2" fmla="*/ 54 w 66"/>
              <a:gd name="T3" fmla="*/ 89 h 89"/>
              <a:gd name="T4" fmla="*/ 48 w 66"/>
              <a:gd name="T5" fmla="*/ 77 h 89"/>
              <a:gd name="T6" fmla="*/ 48 w 66"/>
              <a:gd name="T7" fmla="*/ 12 h 89"/>
              <a:gd name="T8" fmla="*/ 54 w 66"/>
              <a:gd name="T9" fmla="*/ 6 h 89"/>
              <a:gd name="T10" fmla="*/ 66 w 66"/>
              <a:gd name="T11" fmla="*/ 6 h 89"/>
              <a:gd name="T12" fmla="*/ 66 w 66"/>
              <a:gd name="T13" fmla="*/ 0 h 89"/>
              <a:gd name="T14" fmla="*/ 0 w 66"/>
              <a:gd name="T15" fmla="*/ 0 h 89"/>
              <a:gd name="T16" fmla="*/ 0 w 66"/>
              <a:gd name="T17" fmla="*/ 6 h 89"/>
              <a:gd name="T18" fmla="*/ 12 w 66"/>
              <a:gd name="T19" fmla="*/ 6 h 89"/>
              <a:gd name="T20" fmla="*/ 18 w 66"/>
              <a:gd name="T21" fmla="*/ 12 h 89"/>
              <a:gd name="T22" fmla="*/ 18 w 66"/>
              <a:gd name="T23" fmla="*/ 77 h 89"/>
              <a:gd name="T24" fmla="*/ 12 w 66"/>
              <a:gd name="T25" fmla="*/ 83 h 89"/>
              <a:gd name="T26" fmla="*/ 0 w 66"/>
              <a:gd name="T27" fmla="*/ 89 h 89"/>
              <a:gd name="T28" fmla="*/ 0 w 66"/>
              <a:gd name="T29" fmla="*/ 89 h 89"/>
              <a:gd name="T30" fmla="*/ 66 w 66"/>
              <a:gd name="T31" fmla="*/ 89 h 89"/>
              <a:gd name="T32" fmla="*/ 66 w 66"/>
              <a:gd name="T3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89">
                <a:moveTo>
                  <a:pt x="66" y="89"/>
                </a:moveTo>
                <a:lnTo>
                  <a:pt x="54" y="89"/>
                </a:lnTo>
                <a:lnTo>
                  <a:pt x="48" y="77"/>
                </a:lnTo>
                <a:lnTo>
                  <a:pt x="48" y="12"/>
                </a:lnTo>
                <a:lnTo>
                  <a:pt x="54" y="6"/>
                </a:lnTo>
                <a:lnTo>
                  <a:pt x="66" y="6"/>
                </a:lnTo>
                <a:lnTo>
                  <a:pt x="66" y="0"/>
                </a:ln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lnTo>
                  <a:pt x="18" y="12"/>
                </a:lnTo>
                <a:lnTo>
                  <a:pt x="18" y="77"/>
                </a:lnTo>
                <a:lnTo>
                  <a:pt x="12" y="83"/>
                </a:lnTo>
                <a:lnTo>
                  <a:pt x="0" y="89"/>
                </a:lnTo>
                <a:lnTo>
                  <a:pt x="0" y="89"/>
                </a:lnTo>
                <a:lnTo>
                  <a:pt x="66" y="89"/>
                </a:lnTo>
                <a:lnTo>
                  <a:pt x="66" y="8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1" name="Freeform 85"/>
          <p:cNvSpPr>
            <a:spLocks/>
          </p:cNvSpPr>
          <p:nvPr/>
        </p:nvSpPr>
        <p:spPr bwMode="auto">
          <a:xfrm>
            <a:off x="2738438" y="1250950"/>
            <a:ext cx="57150" cy="103188"/>
          </a:xfrm>
          <a:custGeom>
            <a:avLst/>
            <a:gdLst>
              <a:gd name="T0" fmla="*/ 0 w 36"/>
              <a:gd name="T1" fmla="*/ 65 h 65"/>
              <a:gd name="T2" fmla="*/ 36 w 36"/>
              <a:gd name="T3" fmla="*/ 65 h 65"/>
              <a:gd name="T4" fmla="*/ 36 w 36"/>
              <a:gd name="T5" fmla="*/ 65 h 65"/>
              <a:gd name="T6" fmla="*/ 30 w 36"/>
              <a:gd name="T7" fmla="*/ 65 h 65"/>
              <a:gd name="T8" fmla="*/ 24 w 36"/>
              <a:gd name="T9" fmla="*/ 59 h 65"/>
              <a:gd name="T10" fmla="*/ 24 w 36"/>
              <a:gd name="T11" fmla="*/ 0 h 65"/>
              <a:gd name="T12" fmla="*/ 24 w 36"/>
              <a:gd name="T13" fmla="*/ 0 h 65"/>
              <a:gd name="T14" fmla="*/ 0 w 36"/>
              <a:gd name="T15" fmla="*/ 6 h 65"/>
              <a:gd name="T16" fmla="*/ 0 w 36"/>
              <a:gd name="T17" fmla="*/ 6 h 65"/>
              <a:gd name="T18" fmla="*/ 6 w 36"/>
              <a:gd name="T19" fmla="*/ 6 h 65"/>
              <a:gd name="T20" fmla="*/ 12 w 36"/>
              <a:gd name="T21" fmla="*/ 6 h 65"/>
              <a:gd name="T22" fmla="*/ 12 w 36"/>
              <a:gd name="T23" fmla="*/ 6 h 65"/>
              <a:gd name="T24" fmla="*/ 12 w 36"/>
              <a:gd name="T25" fmla="*/ 12 h 65"/>
              <a:gd name="T26" fmla="*/ 12 w 36"/>
              <a:gd name="T27" fmla="*/ 53 h 65"/>
              <a:gd name="T28" fmla="*/ 6 w 36"/>
              <a:gd name="T29" fmla="*/ 59 h 65"/>
              <a:gd name="T30" fmla="*/ 0 w 36"/>
              <a:gd name="T31" fmla="*/ 65 h 65"/>
              <a:gd name="T32" fmla="*/ 0 w 36"/>
              <a:gd name="T3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" h="65">
                <a:moveTo>
                  <a:pt x="0" y="65"/>
                </a:moveTo>
                <a:lnTo>
                  <a:pt x="36" y="65"/>
                </a:lnTo>
                <a:lnTo>
                  <a:pt x="36" y="65"/>
                </a:lnTo>
                <a:lnTo>
                  <a:pt x="30" y="65"/>
                </a:lnTo>
                <a:lnTo>
                  <a:pt x="24" y="59"/>
                </a:lnTo>
                <a:lnTo>
                  <a:pt x="24" y="0"/>
                </a:lnTo>
                <a:lnTo>
                  <a:pt x="24" y="0"/>
                </a:lnTo>
                <a:lnTo>
                  <a:pt x="0" y="6"/>
                </a:lnTo>
                <a:lnTo>
                  <a:pt x="0" y="6"/>
                </a:lnTo>
                <a:lnTo>
                  <a:pt x="6" y="6"/>
                </a:lnTo>
                <a:lnTo>
                  <a:pt x="12" y="6"/>
                </a:lnTo>
                <a:lnTo>
                  <a:pt x="12" y="6"/>
                </a:lnTo>
                <a:lnTo>
                  <a:pt x="12" y="12"/>
                </a:lnTo>
                <a:lnTo>
                  <a:pt x="12" y="53"/>
                </a:lnTo>
                <a:lnTo>
                  <a:pt x="6" y="59"/>
                </a:lnTo>
                <a:lnTo>
                  <a:pt x="0" y="65"/>
                </a:lnTo>
                <a:lnTo>
                  <a:pt x="0" y="6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2" name="Freeform 86"/>
          <p:cNvSpPr>
            <a:spLocks/>
          </p:cNvSpPr>
          <p:nvPr/>
        </p:nvSpPr>
        <p:spPr bwMode="auto">
          <a:xfrm>
            <a:off x="4703764" y="1411289"/>
            <a:ext cx="446087" cy="1587"/>
          </a:xfrm>
          <a:custGeom>
            <a:avLst/>
            <a:gdLst>
              <a:gd name="T0" fmla="*/ 0 w 281"/>
              <a:gd name="T1" fmla="*/ 281 w 281"/>
              <a:gd name="T2" fmla="*/ 0 w 281"/>
              <a:gd name="T3" fmla="*/ 0 w 2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81">
                <a:moveTo>
                  <a:pt x="0" y="0"/>
                </a:moveTo>
                <a:lnTo>
                  <a:pt x="28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3" name="Freeform 87"/>
          <p:cNvSpPr>
            <a:spLocks/>
          </p:cNvSpPr>
          <p:nvPr/>
        </p:nvSpPr>
        <p:spPr bwMode="auto">
          <a:xfrm>
            <a:off x="5111751" y="1373189"/>
            <a:ext cx="219075" cy="85725"/>
          </a:xfrm>
          <a:custGeom>
            <a:avLst/>
            <a:gdLst>
              <a:gd name="T0" fmla="*/ 0 w 138"/>
              <a:gd name="T1" fmla="*/ 54 h 54"/>
              <a:gd name="T2" fmla="*/ 138 w 138"/>
              <a:gd name="T3" fmla="*/ 24 h 54"/>
              <a:gd name="T4" fmla="*/ 0 w 138"/>
              <a:gd name="T5" fmla="*/ 0 h 54"/>
              <a:gd name="T6" fmla="*/ 0 w 138"/>
              <a:gd name="T7" fmla="*/ 54 h 54"/>
              <a:gd name="T8" fmla="*/ 0 w 138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54">
                <a:moveTo>
                  <a:pt x="0" y="54"/>
                </a:moveTo>
                <a:lnTo>
                  <a:pt x="138" y="24"/>
                </a:lnTo>
                <a:lnTo>
                  <a:pt x="0" y="0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4" name="Freeform 88"/>
          <p:cNvSpPr>
            <a:spLocks/>
          </p:cNvSpPr>
          <p:nvPr/>
        </p:nvSpPr>
        <p:spPr bwMode="auto">
          <a:xfrm>
            <a:off x="4846638" y="1155700"/>
            <a:ext cx="95250" cy="141288"/>
          </a:xfrm>
          <a:custGeom>
            <a:avLst/>
            <a:gdLst>
              <a:gd name="T0" fmla="*/ 60 w 60"/>
              <a:gd name="T1" fmla="*/ 89 h 89"/>
              <a:gd name="T2" fmla="*/ 48 w 60"/>
              <a:gd name="T3" fmla="*/ 89 h 89"/>
              <a:gd name="T4" fmla="*/ 42 w 60"/>
              <a:gd name="T5" fmla="*/ 77 h 89"/>
              <a:gd name="T6" fmla="*/ 42 w 60"/>
              <a:gd name="T7" fmla="*/ 12 h 89"/>
              <a:gd name="T8" fmla="*/ 48 w 60"/>
              <a:gd name="T9" fmla="*/ 6 h 89"/>
              <a:gd name="T10" fmla="*/ 60 w 60"/>
              <a:gd name="T11" fmla="*/ 6 h 89"/>
              <a:gd name="T12" fmla="*/ 60 w 60"/>
              <a:gd name="T13" fmla="*/ 0 h 89"/>
              <a:gd name="T14" fmla="*/ 0 w 60"/>
              <a:gd name="T15" fmla="*/ 0 h 89"/>
              <a:gd name="T16" fmla="*/ 0 w 60"/>
              <a:gd name="T17" fmla="*/ 6 h 89"/>
              <a:gd name="T18" fmla="*/ 6 w 60"/>
              <a:gd name="T19" fmla="*/ 6 h 89"/>
              <a:gd name="T20" fmla="*/ 12 w 60"/>
              <a:gd name="T21" fmla="*/ 12 h 89"/>
              <a:gd name="T22" fmla="*/ 12 w 60"/>
              <a:gd name="T23" fmla="*/ 77 h 89"/>
              <a:gd name="T24" fmla="*/ 6 w 60"/>
              <a:gd name="T25" fmla="*/ 83 h 89"/>
              <a:gd name="T26" fmla="*/ 0 w 60"/>
              <a:gd name="T27" fmla="*/ 89 h 89"/>
              <a:gd name="T28" fmla="*/ 0 w 60"/>
              <a:gd name="T29" fmla="*/ 89 h 89"/>
              <a:gd name="T30" fmla="*/ 60 w 60"/>
              <a:gd name="T31" fmla="*/ 89 h 89"/>
              <a:gd name="T32" fmla="*/ 60 w 60"/>
              <a:gd name="T3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" h="89">
                <a:moveTo>
                  <a:pt x="60" y="89"/>
                </a:moveTo>
                <a:lnTo>
                  <a:pt x="48" y="89"/>
                </a:lnTo>
                <a:lnTo>
                  <a:pt x="42" y="77"/>
                </a:lnTo>
                <a:lnTo>
                  <a:pt x="42" y="12"/>
                </a:lnTo>
                <a:lnTo>
                  <a:pt x="48" y="6"/>
                </a:lnTo>
                <a:lnTo>
                  <a:pt x="60" y="6"/>
                </a:lnTo>
                <a:lnTo>
                  <a:pt x="6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12" y="12"/>
                </a:lnTo>
                <a:lnTo>
                  <a:pt x="12" y="77"/>
                </a:lnTo>
                <a:lnTo>
                  <a:pt x="6" y="83"/>
                </a:lnTo>
                <a:lnTo>
                  <a:pt x="0" y="89"/>
                </a:lnTo>
                <a:lnTo>
                  <a:pt x="0" y="89"/>
                </a:lnTo>
                <a:lnTo>
                  <a:pt x="60" y="89"/>
                </a:lnTo>
                <a:lnTo>
                  <a:pt x="60" y="8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5" name="Freeform 89"/>
          <p:cNvSpPr>
            <a:spLocks/>
          </p:cNvSpPr>
          <p:nvPr/>
        </p:nvSpPr>
        <p:spPr bwMode="auto">
          <a:xfrm>
            <a:off x="4951414" y="1250950"/>
            <a:ext cx="104775" cy="103188"/>
          </a:xfrm>
          <a:custGeom>
            <a:avLst/>
            <a:gdLst>
              <a:gd name="T0" fmla="*/ 66 w 66"/>
              <a:gd name="T1" fmla="*/ 53 h 65"/>
              <a:gd name="T2" fmla="*/ 60 w 66"/>
              <a:gd name="T3" fmla="*/ 47 h 65"/>
              <a:gd name="T4" fmla="*/ 54 w 66"/>
              <a:gd name="T5" fmla="*/ 53 h 65"/>
              <a:gd name="T6" fmla="*/ 48 w 66"/>
              <a:gd name="T7" fmla="*/ 59 h 65"/>
              <a:gd name="T8" fmla="*/ 18 w 66"/>
              <a:gd name="T9" fmla="*/ 59 h 65"/>
              <a:gd name="T10" fmla="*/ 42 w 66"/>
              <a:gd name="T11" fmla="*/ 41 h 65"/>
              <a:gd name="T12" fmla="*/ 48 w 66"/>
              <a:gd name="T13" fmla="*/ 29 h 65"/>
              <a:gd name="T14" fmla="*/ 54 w 66"/>
              <a:gd name="T15" fmla="*/ 17 h 65"/>
              <a:gd name="T16" fmla="*/ 48 w 66"/>
              <a:gd name="T17" fmla="*/ 6 h 65"/>
              <a:gd name="T18" fmla="*/ 30 w 66"/>
              <a:gd name="T19" fmla="*/ 0 h 65"/>
              <a:gd name="T20" fmla="*/ 12 w 66"/>
              <a:gd name="T21" fmla="*/ 0 h 65"/>
              <a:gd name="T22" fmla="*/ 6 w 66"/>
              <a:gd name="T23" fmla="*/ 6 h 65"/>
              <a:gd name="T24" fmla="*/ 6 w 66"/>
              <a:gd name="T25" fmla="*/ 17 h 65"/>
              <a:gd name="T26" fmla="*/ 6 w 66"/>
              <a:gd name="T27" fmla="*/ 17 h 65"/>
              <a:gd name="T28" fmla="*/ 12 w 66"/>
              <a:gd name="T29" fmla="*/ 12 h 65"/>
              <a:gd name="T30" fmla="*/ 24 w 66"/>
              <a:gd name="T31" fmla="*/ 6 h 65"/>
              <a:gd name="T32" fmla="*/ 42 w 66"/>
              <a:gd name="T33" fmla="*/ 12 h 65"/>
              <a:gd name="T34" fmla="*/ 48 w 66"/>
              <a:gd name="T35" fmla="*/ 17 h 65"/>
              <a:gd name="T36" fmla="*/ 42 w 66"/>
              <a:gd name="T37" fmla="*/ 29 h 65"/>
              <a:gd name="T38" fmla="*/ 30 w 66"/>
              <a:gd name="T39" fmla="*/ 41 h 65"/>
              <a:gd name="T40" fmla="*/ 0 w 66"/>
              <a:gd name="T41" fmla="*/ 65 h 65"/>
              <a:gd name="T42" fmla="*/ 0 w 66"/>
              <a:gd name="T43" fmla="*/ 65 h 65"/>
              <a:gd name="T44" fmla="*/ 54 w 66"/>
              <a:gd name="T45" fmla="*/ 65 h 65"/>
              <a:gd name="T46" fmla="*/ 66 w 66"/>
              <a:gd name="T47" fmla="*/ 5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6" h="65">
                <a:moveTo>
                  <a:pt x="66" y="53"/>
                </a:moveTo>
                <a:lnTo>
                  <a:pt x="60" y="47"/>
                </a:lnTo>
                <a:lnTo>
                  <a:pt x="54" y="53"/>
                </a:lnTo>
                <a:lnTo>
                  <a:pt x="48" y="59"/>
                </a:lnTo>
                <a:lnTo>
                  <a:pt x="18" y="59"/>
                </a:lnTo>
                <a:lnTo>
                  <a:pt x="42" y="41"/>
                </a:lnTo>
                <a:lnTo>
                  <a:pt x="48" y="29"/>
                </a:lnTo>
                <a:lnTo>
                  <a:pt x="54" y="17"/>
                </a:lnTo>
                <a:lnTo>
                  <a:pt x="48" y="6"/>
                </a:lnTo>
                <a:lnTo>
                  <a:pt x="30" y="0"/>
                </a:lnTo>
                <a:lnTo>
                  <a:pt x="12" y="0"/>
                </a:lnTo>
                <a:lnTo>
                  <a:pt x="6" y="6"/>
                </a:lnTo>
                <a:lnTo>
                  <a:pt x="6" y="17"/>
                </a:lnTo>
                <a:lnTo>
                  <a:pt x="6" y="17"/>
                </a:lnTo>
                <a:lnTo>
                  <a:pt x="12" y="12"/>
                </a:lnTo>
                <a:lnTo>
                  <a:pt x="24" y="6"/>
                </a:lnTo>
                <a:lnTo>
                  <a:pt x="42" y="12"/>
                </a:lnTo>
                <a:lnTo>
                  <a:pt x="48" y="17"/>
                </a:lnTo>
                <a:lnTo>
                  <a:pt x="42" y="29"/>
                </a:lnTo>
                <a:lnTo>
                  <a:pt x="30" y="41"/>
                </a:lnTo>
                <a:lnTo>
                  <a:pt x="0" y="65"/>
                </a:lnTo>
                <a:lnTo>
                  <a:pt x="0" y="65"/>
                </a:lnTo>
                <a:lnTo>
                  <a:pt x="54" y="65"/>
                </a:lnTo>
                <a:lnTo>
                  <a:pt x="66" y="5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6" name="Freeform 90"/>
          <p:cNvSpPr>
            <a:spLocks/>
          </p:cNvSpPr>
          <p:nvPr/>
        </p:nvSpPr>
        <p:spPr bwMode="auto">
          <a:xfrm>
            <a:off x="3859213" y="1960563"/>
            <a:ext cx="95250" cy="285750"/>
          </a:xfrm>
          <a:custGeom>
            <a:avLst/>
            <a:gdLst>
              <a:gd name="T0" fmla="*/ 60 w 60"/>
              <a:gd name="T1" fmla="*/ 180 h 180"/>
              <a:gd name="T2" fmla="*/ 0 w 60"/>
              <a:gd name="T3" fmla="*/ 180 h 180"/>
              <a:gd name="T4" fmla="*/ 0 w 60"/>
              <a:gd name="T5" fmla="*/ 0 h 180"/>
              <a:gd name="T6" fmla="*/ 60 w 60"/>
              <a:gd name="T7" fmla="*/ 0 h 180"/>
              <a:gd name="T8" fmla="*/ 60 w 60"/>
              <a:gd name="T9" fmla="*/ 180 h 180"/>
              <a:gd name="T10" fmla="*/ 60 w 60"/>
              <a:gd name="T11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" h="180">
                <a:moveTo>
                  <a:pt x="60" y="180"/>
                </a:moveTo>
                <a:lnTo>
                  <a:pt x="0" y="180"/>
                </a:lnTo>
                <a:lnTo>
                  <a:pt x="0" y="0"/>
                </a:lnTo>
                <a:lnTo>
                  <a:pt x="60" y="0"/>
                </a:lnTo>
                <a:lnTo>
                  <a:pt x="60" y="180"/>
                </a:lnTo>
                <a:lnTo>
                  <a:pt x="60" y="1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7" name="Freeform 91"/>
          <p:cNvSpPr>
            <a:spLocks/>
          </p:cNvSpPr>
          <p:nvPr/>
        </p:nvSpPr>
        <p:spPr bwMode="auto">
          <a:xfrm>
            <a:off x="3859214" y="1960564"/>
            <a:ext cx="1587" cy="142875"/>
          </a:xfrm>
          <a:custGeom>
            <a:avLst/>
            <a:gdLst>
              <a:gd name="T0" fmla="*/ 90 h 90"/>
              <a:gd name="T1" fmla="*/ 0 h 90"/>
              <a:gd name="T2" fmla="*/ 90 h 90"/>
              <a:gd name="T3" fmla="*/ 90 h 9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90">
                <a:moveTo>
                  <a:pt x="0" y="90"/>
                </a:moveTo>
                <a:lnTo>
                  <a:pt x="0" y="0"/>
                </a:lnTo>
                <a:lnTo>
                  <a:pt x="0" y="90"/>
                </a:lnTo>
                <a:lnTo>
                  <a:pt x="0" y="9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8" name="Freeform 92"/>
          <p:cNvSpPr>
            <a:spLocks/>
          </p:cNvSpPr>
          <p:nvPr/>
        </p:nvSpPr>
        <p:spPr bwMode="auto">
          <a:xfrm>
            <a:off x="3944939" y="1960564"/>
            <a:ext cx="1587" cy="142875"/>
          </a:xfrm>
          <a:custGeom>
            <a:avLst/>
            <a:gdLst>
              <a:gd name="T0" fmla="*/ 90 h 90"/>
              <a:gd name="T1" fmla="*/ 0 h 90"/>
              <a:gd name="T2" fmla="*/ 90 h 90"/>
              <a:gd name="T3" fmla="*/ 90 h 9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90">
                <a:moveTo>
                  <a:pt x="0" y="90"/>
                </a:moveTo>
                <a:lnTo>
                  <a:pt x="0" y="0"/>
                </a:lnTo>
                <a:lnTo>
                  <a:pt x="0" y="90"/>
                </a:lnTo>
                <a:lnTo>
                  <a:pt x="0" y="9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9" name="Freeform 93"/>
          <p:cNvSpPr>
            <a:spLocks/>
          </p:cNvSpPr>
          <p:nvPr/>
        </p:nvSpPr>
        <p:spPr bwMode="auto">
          <a:xfrm>
            <a:off x="3859214" y="2103439"/>
            <a:ext cx="1587" cy="142875"/>
          </a:xfrm>
          <a:custGeom>
            <a:avLst/>
            <a:gdLst>
              <a:gd name="T0" fmla="*/ 0 h 90"/>
              <a:gd name="T1" fmla="*/ 90 h 90"/>
              <a:gd name="T2" fmla="*/ 0 h 90"/>
              <a:gd name="T3" fmla="*/ 0 h 9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90">
                <a:moveTo>
                  <a:pt x="0" y="0"/>
                </a:moveTo>
                <a:lnTo>
                  <a:pt x="0" y="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0" name="Freeform 94"/>
          <p:cNvSpPr>
            <a:spLocks/>
          </p:cNvSpPr>
          <p:nvPr/>
        </p:nvSpPr>
        <p:spPr bwMode="auto">
          <a:xfrm>
            <a:off x="3944939" y="2103439"/>
            <a:ext cx="1587" cy="142875"/>
          </a:xfrm>
          <a:custGeom>
            <a:avLst/>
            <a:gdLst>
              <a:gd name="T0" fmla="*/ 0 h 90"/>
              <a:gd name="T1" fmla="*/ 90 h 90"/>
              <a:gd name="T2" fmla="*/ 0 h 90"/>
              <a:gd name="T3" fmla="*/ 0 h 9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90">
                <a:moveTo>
                  <a:pt x="0" y="0"/>
                </a:moveTo>
                <a:lnTo>
                  <a:pt x="0" y="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1" name="Freeform 95"/>
          <p:cNvSpPr>
            <a:spLocks/>
          </p:cNvSpPr>
          <p:nvPr/>
        </p:nvSpPr>
        <p:spPr bwMode="auto">
          <a:xfrm>
            <a:off x="2547939" y="2833688"/>
            <a:ext cx="200025" cy="150812"/>
          </a:xfrm>
          <a:custGeom>
            <a:avLst/>
            <a:gdLst>
              <a:gd name="T0" fmla="*/ 126 w 126"/>
              <a:gd name="T1" fmla="*/ 0 h 95"/>
              <a:gd name="T2" fmla="*/ 84 w 126"/>
              <a:gd name="T3" fmla="*/ 0 h 95"/>
              <a:gd name="T4" fmla="*/ 84 w 126"/>
              <a:gd name="T5" fmla="*/ 6 h 95"/>
              <a:gd name="T6" fmla="*/ 96 w 126"/>
              <a:gd name="T7" fmla="*/ 6 h 95"/>
              <a:gd name="T8" fmla="*/ 102 w 126"/>
              <a:gd name="T9" fmla="*/ 12 h 95"/>
              <a:gd name="T10" fmla="*/ 102 w 126"/>
              <a:gd name="T11" fmla="*/ 18 h 95"/>
              <a:gd name="T12" fmla="*/ 96 w 126"/>
              <a:gd name="T13" fmla="*/ 18 h 95"/>
              <a:gd name="T14" fmla="*/ 72 w 126"/>
              <a:gd name="T15" fmla="*/ 66 h 95"/>
              <a:gd name="T16" fmla="*/ 48 w 126"/>
              <a:gd name="T17" fmla="*/ 24 h 95"/>
              <a:gd name="T18" fmla="*/ 48 w 126"/>
              <a:gd name="T19" fmla="*/ 18 h 95"/>
              <a:gd name="T20" fmla="*/ 42 w 126"/>
              <a:gd name="T21" fmla="*/ 12 h 95"/>
              <a:gd name="T22" fmla="*/ 48 w 126"/>
              <a:gd name="T23" fmla="*/ 6 h 95"/>
              <a:gd name="T24" fmla="*/ 60 w 126"/>
              <a:gd name="T25" fmla="*/ 6 h 95"/>
              <a:gd name="T26" fmla="*/ 60 w 126"/>
              <a:gd name="T27" fmla="*/ 0 h 95"/>
              <a:gd name="T28" fmla="*/ 0 w 126"/>
              <a:gd name="T29" fmla="*/ 0 h 95"/>
              <a:gd name="T30" fmla="*/ 0 w 126"/>
              <a:gd name="T31" fmla="*/ 6 h 95"/>
              <a:gd name="T32" fmla="*/ 6 w 126"/>
              <a:gd name="T33" fmla="*/ 6 h 95"/>
              <a:gd name="T34" fmla="*/ 12 w 126"/>
              <a:gd name="T35" fmla="*/ 12 h 95"/>
              <a:gd name="T36" fmla="*/ 60 w 126"/>
              <a:gd name="T37" fmla="*/ 95 h 95"/>
              <a:gd name="T38" fmla="*/ 66 w 126"/>
              <a:gd name="T39" fmla="*/ 95 h 95"/>
              <a:gd name="T40" fmla="*/ 108 w 126"/>
              <a:gd name="T41" fmla="*/ 18 h 95"/>
              <a:gd name="T42" fmla="*/ 114 w 126"/>
              <a:gd name="T43" fmla="*/ 6 h 95"/>
              <a:gd name="T44" fmla="*/ 126 w 126"/>
              <a:gd name="T45" fmla="*/ 6 h 95"/>
              <a:gd name="T46" fmla="*/ 126 w 126"/>
              <a:gd name="T4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95">
                <a:moveTo>
                  <a:pt x="126" y="0"/>
                </a:moveTo>
                <a:lnTo>
                  <a:pt x="84" y="0"/>
                </a:lnTo>
                <a:lnTo>
                  <a:pt x="84" y="6"/>
                </a:lnTo>
                <a:lnTo>
                  <a:pt x="96" y="6"/>
                </a:lnTo>
                <a:lnTo>
                  <a:pt x="102" y="12"/>
                </a:lnTo>
                <a:lnTo>
                  <a:pt x="102" y="18"/>
                </a:lnTo>
                <a:lnTo>
                  <a:pt x="96" y="18"/>
                </a:lnTo>
                <a:lnTo>
                  <a:pt x="72" y="66"/>
                </a:lnTo>
                <a:lnTo>
                  <a:pt x="48" y="24"/>
                </a:lnTo>
                <a:lnTo>
                  <a:pt x="48" y="18"/>
                </a:lnTo>
                <a:lnTo>
                  <a:pt x="42" y="12"/>
                </a:lnTo>
                <a:lnTo>
                  <a:pt x="48" y="6"/>
                </a:lnTo>
                <a:lnTo>
                  <a:pt x="60" y="6"/>
                </a:lnTo>
                <a:lnTo>
                  <a:pt x="6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12" y="12"/>
                </a:lnTo>
                <a:lnTo>
                  <a:pt x="60" y="95"/>
                </a:lnTo>
                <a:lnTo>
                  <a:pt x="66" y="95"/>
                </a:lnTo>
                <a:lnTo>
                  <a:pt x="108" y="18"/>
                </a:lnTo>
                <a:lnTo>
                  <a:pt x="114" y="6"/>
                </a:lnTo>
                <a:lnTo>
                  <a:pt x="126" y="6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2" name="Freeform 96"/>
          <p:cNvSpPr>
            <a:spLocks/>
          </p:cNvSpPr>
          <p:nvPr/>
        </p:nvSpPr>
        <p:spPr bwMode="auto">
          <a:xfrm>
            <a:off x="2757488" y="2919413"/>
            <a:ext cx="95250" cy="112712"/>
          </a:xfrm>
          <a:custGeom>
            <a:avLst/>
            <a:gdLst>
              <a:gd name="T0" fmla="*/ 60 w 60"/>
              <a:gd name="T1" fmla="*/ 53 h 71"/>
              <a:gd name="T2" fmla="*/ 60 w 60"/>
              <a:gd name="T3" fmla="*/ 53 h 71"/>
              <a:gd name="T4" fmla="*/ 54 w 60"/>
              <a:gd name="T5" fmla="*/ 59 h 71"/>
              <a:gd name="T6" fmla="*/ 48 w 60"/>
              <a:gd name="T7" fmla="*/ 59 h 71"/>
              <a:gd name="T8" fmla="*/ 12 w 60"/>
              <a:gd name="T9" fmla="*/ 59 h 71"/>
              <a:gd name="T10" fmla="*/ 36 w 60"/>
              <a:gd name="T11" fmla="*/ 47 h 71"/>
              <a:gd name="T12" fmla="*/ 48 w 60"/>
              <a:gd name="T13" fmla="*/ 35 h 71"/>
              <a:gd name="T14" fmla="*/ 54 w 60"/>
              <a:gd name="T15" fmla="*/ 17 h 71"/>
              <a:gd name="T16" fmla="*/ 48 w 60"/>
              <a:gd name="T17" fmla="*/ 6 h 71"/>
              <a:gd name="T18" fmla="*/ 30 w 60"/>
              <a:gd name="T19" fmla="*/ 0 h 71"/>
              <a:gd name="T20" fmla="*/ 12 w 60"/>
              <a:gd name="T21" fmla="*/ 6 h 71"/>
              <a:gd name="T22" fmla="*/ 0 w 60"/>
              <a:gd name="T23" fmla="*/ 23 h 71"/>
              <a:gd name="T24" fmla="*/ 0 w 60"/>
              <a:gd name="T25" fmla="*/ 23 h 71"/>
              <a:gd name="T26" fmla="*/ 12 w 60"/>
              <a:gd name="T27" fmla="*/ 17 h 71"/>
              <a:gd name="T28" fmla="*/ 24 w 60"/>
              <a:gd name="T29" fmla="*/ 12 h 71"/>
              <a:gd name="T30" fmla="*/ 36 w 60"/>
              <a:gd name="T31" fmla="*/ 17 h 71"/>
              <a:gd name="T32" fmla="*/ 42 w 60"/>
              <a:gd name="T33" fmla="*/ 23 h 71"/>
              <a:gd name="T34" fmla="*/ 36 w 60"/>
              <a:gd name="T35" fmla="*/ 35 h 71"/>
              <a:gd name="T36" fmla="*/ 24 w 60"/>
              <a:gd name="T37" fmla="*/ 47 h 71"/>
              <a:gd name="T38" fmla="*/ 0 w 60"/>
              <a:gd name="T39" fmla="*/ 71 h 71"/>
              <a:gd name="T40" fmla="*/ 0 w 60"/>
              <a:gd name="T41" fmla="*/ 71 h 71"/>
              <a:gd name="T42" fmla="*/ 54 w 60"/>
              <a:gd name="T43" fmla="*/ 71 h 71"/>
              <a:gd name="T44" fmla="*/ 60 w 60"/>
              <a:gd name="T45" fmla="*/ 5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71">
                <a:moveTo>
                  <a:pt x="60" y="53"/>
                </a:moveTo>
                <a:lnTo>
                  <a:pt x="60" y="53"/>
                </a:lnTo>
                <a:lnTo>
                  <a:pt x="54" y="59"/>
                </a:lnTo>
                <a:lnTo>
                  <a:pt x="48" y="59"/>
                </a:lnTo>
                <a:lnTo>
                  <a:pt x="12" y="59"/>
                </a:lnTo>
                <a:lnTo>
                  <a:pt x="36" y="47"/>
                </a:lnTo>
                <a:lnTo>
                  <a:pt x="48" y="35"/>
                </a:lnTo>
                <a:lnTo>
                  <a:pt x="54" y="17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23"/>
                </a:lnTo>
                <a:lnTo>
                  <a:pt x="0" y="23"/>
                </a:lnTo>
                <a:lnTo>
                  <a:pt x="12" y="17"/>
                </a:lnTo>
                <a:lnTo>
                  <a:pt x="24" y="12"/>
                </a:lnTo>
                <a:lnTo>
                  <a:pt x="36" y="17"/>
                </a:lnTo>
                <a:lnTo>
                  <a:pt x="42" y="23"/>
                </a:lnTo>
                <a:lnTo>
                  <a:pt x="36" y="35"/>
                </a:lnTo>
                <a:lnTo>
                  <a:pt x="24" y="47"/>
                </a:lnTo>
                <a:lnTo>
                  <a:pt x="0" y="71"/>
                </a:lnTo>
                <a:lnTo>
                  <a:pt x="0" y="71"/>
                </a:lnTo>
                <a:lnTo>
                  <a:pt x="54" y="71"/>
                </a:lnTo>
                <a:lnTo>
                  <a:pt x="60" y="5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3" name="Freeform 97"/>
          <p:cNvSpPr>
            <a:spLocks/>
          </p:cNvSpPr>
          <p:nvPr/>
        </p:nvSpPr>
        <p:spPr bwMode="auto">
          <a:xfrm>
            <a:off x="2547939" y="3136900"/>
            <a:ext cx="200025" cy="141288"/>
          </a:xfrm>
          <a:custGeom>
            <a:avLst/>
            <a:gdLst>
              <a:gd name="T0" fmla="*/ 126 w 126"/>
              <a:gd name="T1" fmla="*/ 0 h 89"/>
              <a:gd name="T2" fmla="*/ 84 w 126"/>
              <a:gd name="T3" fmla="*/ 0 h 89"/>
              <a:gd name="T4" fmla="*/ 84 w 126"/>
              <a:gd name="T5" fmla="*/ 6 h 89"/>
              <a:gd name="T6" fmla="*/ 96 w 126"/>
              <a:gd name="T7" fmla="*/ 6 h 89"/>
              <a:gd name="T8" fmla="*/ 102 w 126"/>
              <a:gd name="T9" fmla="*/ 12 h 89"/>
              <a:gd name="T10" fmla="*/ 102 w 126"/>
              <a:gd name="T11" fmla="*/ 18 h 89"/>
              <a:gd name="T12" fmla="*/ 96 w 126"/>
              <a:gd name="T13" fmla="*/ 18 h 89"/>
              <a:gd name="T14" fmla="*/ 72 w 126"/>
              <a:gd name="T15" fmla="*/ 60 h 89"/>
              <a:gd name="T16" fmla="*/ 48 w 126"/>
              <a:gd name="T17" fmla="*/ 18 h 89"/>
              <a:gd name="T18" fmla="*/ 48 w 126"/>
              <a:gd name="T19" fmla="*/ 18 h 89"/>
              <a:gd name="T20" fmla="*/ 42 w 126"/>
              <a:gd name="T21" fmla="*/ 12 h 89"/>
              <a:gd name="T22" fmla="*/ 48 w 126"/>
              <a:gd name="T23" fmla="*/ 6 h 89"/>
              <a:gd name="T24" fmla="*/ 60 w 126"/>
              <a:gd name="T25" fmla="*/ 6 h 89"/>
              <a:gd name="T26" fmla="*/ 60 w 126"/>
              <a:gd name="T27" fmla="*/ 0 h 89"/>
              <a:gd name="T28" fmla="*/ 0 w 126"/>
              <a:gd name="T29" fmla="*/ 0 h 89"/>
              <a:gd name="T30" fmla="*/ 0 w 126"/>
              <a:gd name="T31" fmla="*/ 6 h 89"/>
              <a:gd name="T32" fmla="*/ 6 w 126"/>
              <a:gd name="T33" fmla="*/ 6 h 89"/>
              <a:gd name="T34" fmla="*/ 12 w 126"/>
              <a:gd name="T35" fmla="*/ 12 h 89"/>
              <a:gd name="T36" fmla="*/ 60 w 126"/>
              <a:gd name="T37" fmla="*/ 89 h 89"/>
              <a:gd name="T38" fmla="*/ 66 w 126"/>
              <a:gd name="T39" fmla="*/ 89 h 89"/>
              <a:gd name="T40" fmla="*/ 108 w 126"/>
              <a:gd name="T41" fmla="*/ 12 h 89"/>
              <a:gd name="T42" fmla="*/ 114 w 126"/>
              <a:gd name="T43" fmla="*/ 6 h 89"/>
              <a:gd name="T44" fmla="*/ 126 w 126"/>
              <a:gd name="T45" fmla="*/ 6 h 89"/>
              <a:gd name="T46" fmla="*/ 126 w 126"/>
              <a:gd name="T4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89">
                <a:moveTo>
                  <a:pt x="126" y="0"/>
                </a:moveTo>
                <a:lnTo>
                  <a:pt x="84" y="0"/>
                </a:lnTo>
                <a:lnTo>
                  <a:pt x="84" y="6"/>
                </a:lnTo>
                <a:lnTo>
                  <a:pt x="96" y="6"/>
                </a:lnTo>
                <a:lnTo>
                  <a:pt x="102" y="12"/>
                </a:lnTo>
                <a:lnTo>
                  <a:pt x="102" y="18"/>
                </a:lnTo>
                <a:lnTo>
                  <a:pt x="96" y="18"/>
                </a:lnTo>
                <a:lnTo>
                  <a:pt x="72" y="60"/>
                </a:lnTo>
                <a:lnTo>
                  <a:pt x="48" y="18"/>
                </a:lnTo>
                <a:lnTo>
                  <a:pt x="48" y="18"/>
                </a:lnTo>
                <a:lnTo>
                  <a:pt x="42" y="12"/>
                </a:lnTo>
                <a:lnTo>
                  <a:pt x="48" y="6"/>
                </a:lnTo>
                <a:lnTo>
                  <a:pt x="60" y="6"/>
                </a:lnTo>
                <a:lnTo>
                  <a:pt x="6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12" y="12"/>
                </a:lnTo>
                <a:lnTo>
                  <a:pt x="60" y="89"/>
                </a:lnTo>
                <a:lnTo>
                  <a:pt x="66" y="89"/>
                </a:lnTo>
                <a:lnTo>
                  <a:pt x="108" y="12"/>
                </a:lnTo>
                <a:lnTo>
                  <a:pt x="114" y="6"/>
                </a:lnTo>
                <a:lnTo>
                  <a:pt x="126" y="6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4" name="Freeform 98"/>
          <p:cNvSpPr>
            <a:spLocks/>
          </p:cNvSpPr>
          <p:nvPr/>
        </p:nvSpPr>
        <p:spPr bwMode="auto">
          <a:xfrm>
            <a:off x="2776538" y="3222626"/>
            <a:ext cx="57150" cy="112713"/>
          </a:xfrm>
          <a:custGeom>
            <a:avLst/>
            <a:gdLst>
              <a:gd name="T0" fmla="*/ 0 w 36"/>
              <a:gd name="T1" fmla="*/ 71 h 71"/>
              <a:gd name="T2" fmla="*/ 36 w 36"/>
              <a:gd name="T3" fmla="*/ 71 h 71"/>
              <a:gd name="T4" fmla="*/ 36 w 36"/>
              <a:gd name="T5" fmla="*/ 65 h 71"/>
              <a:gd name="T6" fmla="*/ 24 w 36"/>
              <a:gd name="T7" fmla="*/ 65 h 71"/>
              <a:gd name="T8" fmla="*/ 24 w 36"/>
              <a:gd name="T9" fmla="*/ 59 h 71"/>
              <a:gd name="T10" fmla="*/ 24 w 36"/>
              <a:gd name="T11" fmla="*/ 0 h 71"/>
              <a:gd name="T12" fmla="*/ 24 w 36"/>
              <a:gd name="T13" fmla="*/ 0 h 71"/>
              <a:gd name="T14" fmla="*/ 0 w 36"/>
              <a:gd name="T15" fmla="*/ 12 h 71"/>
              <a:gd name="T16" fmla="*/ 0 w 36"/>
              <a:gd name="T17" fmla="*/ 12 h 71"/>
              <a:gd name="T18" fmla="*/ 6 w 36"/>
              <a:gd name="T19" fmla="*/ 12 h 71"/>
              <a:gd name="T20" fmla="*/ 6 w 36"/>
              <a:gd name="T21" fmla="*/ 12 h 71"/>
              <a:gd name="T22" fmla="*/ 12 w 36"/>
              <a:gd name="T23" fmla="*/ 12 h 71"/>
              <a:gd name="T24" fmla="*/ 12 w 36"/>
              <a:gd name="T25" fmla="*/ 18 h 71"/>
              <a:gd name="T26" fmla="*/ 12 w 36"/>
              <a:gd name="T27" fmla="*/ 59 h 71"/>
              <a:gd name="T28" fmla="*/ 6 w 36"/>
              <a:gd name="T29" fmla="*/ 65 h 71"/>
              <a:gd name="T30" fmla="*/ 0 w 36"/>
              <a:gd name="T31" fmla="*/ 65 h 71"/>
              <a:gd name="T32" fmla="*/ 0 w 36"/>
              <a:gd name="T3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" h="71">
                <a:moveTo>
                  <a:pt x="0" y="71"/>
                </a:moveTo>
                <a:lnTo>
                  <a:pt x="36" y="71"/>
                </a:lnTo>
                <a:lnTo>
                  <a:pt x="36" y="65"/>
                </a:lnTo>
                <a:lnTo>
                  <a:pt x="24" y="65"/>
                </a:lnTo>
                <a:lnTo>
                  <a:pt x="24" y="59"/>
                </a:lnTo>
                <a:lnTo>
                  <a:pt x="24" y="0"/>
                </a:lnTo>
                <a:lnTo>
                  <a:pt x="24" y="0"/>
                </a:lnTo>
                <a:lnTo>
                  <a:pt x="0" y="12"/>
                </a:lnTo>
                <a:lnTo>
                  <a:pt x="0" y="12"/>
                </a:lnTo>
                <a:lnTo>
                  <a:pt x="6" y="12"/>
                </a:lnTo>
                <a:lnTo>
                  <a:pt x="6" y="12"/>
                </a:lnTo>
                <a:lnTo>
                  <a:pt x="12" y="12"/>
                </a:lnTo>
                <a:lnTo>
                  <a:pt x="12" y="18"/>
                </a:lnTo>
                <a:lnTo>
                  <a:pt x="12" y="59"/>
                </a:lnTo>
                <a:lnTo>
                  <a:pt x="6" y="65"/>
                </a:lnTo>
                <a:lnTo>
                  <a:pt x="0" y="65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5" name="Freeform 99"/>
          <p:cNvSpPr>
            <a:spLocks/>
          </p:cNvSpPr>
          <p:nvPr/>
        </p:nvSpPr>
        <p:spPr bwMode="auto">
          <a:xfrm>
            <a:off x="2509839" y="3079750"/>
            <a:ext cx="352425" cy="1588"/>
          </a:xfrm>
          <a:custGeom>
            <a:avLst/>
            <a:gdLst>
              <a:gd name="T0" fmla="*/ 0 w 222"/>
              <a:gd name="T1" fmla="*/ 222 w 222"/>
              <a:gd name="T2" fmla="*/ 0 w 222"/>
              <a:gd name="T3" fmla="*/ 0 w 22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2">
                <a:moveTo>
                  <a:pt x="0" y="0"/>
                </a:moveTo>
                <a:lnTo>
                  <a:pt x="22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6" name="Freeform 100"/>
          <p:cNvSpPr>
            <a:spLocks/>
          </p:cNvSpPr>
          <p:nvPr/>
        </p:nvSpPr>
        <p:spPr bwMode="auto">
          <a:xfrm>
            <a:off x="3260725" y="2843213"/>
            <a:ext cx="209550" cy="131762"/>
          </a:xfrm>
          <a:custGeom>
            <a:avLst/>
            <a:gdLst>
              <a:gd name="T0" fmla="*/ 132 w 132"/>
              <a:gd name="T1" fmla="*/ 0 h 83"/>
              <a:gd name="T2" fmla="*/ 96 w 132"/>
              <a:gd name="T3" fmla="*/ 0 h 83"/>
              <a:gd name="T4" fmla="*/ 96 w 132"/>
              <a:gd name="T5" fmla="*/ 0 h 83"/>
              <a:gd name="T6" fmla="*/ 108 w 132"/>
              <a:gd name="T7" fmla="*/ 0 h 83"/>
              <a:gd name="T8" fmla="*/ 108 w 132"/>
              <a:gd name="T9" fmla="*/ 6 h 83"/>
              <a:gd name="T10" fmla="*/ 108 w 132"/>
              <a:gd name="T11" fmla="*/ 12 h 83"/>
              <a:gd name="T12" fmla="*/ 108 w 132"/>
              <a:gd name="T13" fmla="*/ 12 h 83"/>
              <a:gd name="T14" fmla="*/ 90 w 132"/>
              <a:gd name="T15" fmla="*/ 65 h 83"/>
              <a:gd name="T16" fmla="*/ 90 w 132"/>
              <a:gd name="T17" fmla="*/ 65 h 83"/>
              <a:gd name="T18" fmla="*/ 54 w 132"/>
              <a:gd name="T19" fmla="*/ 0 h 83"/>
              <a:gd name="T20" fmla="*/ 24 w 132"/>
              <a:gd name="T21" fmla="*/ 0 h 83"/>
              <a:gd name="T22" fmla="*/ 24 w 132"/>
              <a:gd name="T23" fmla="*/ 0 h 83"/>
              <a:gd name="T24" fmla="*/ 30 w 132"/>
              <a:gd name="T25" fmla="*/ 0 h 83"/>
              <a:gd name="T26" fmla="*/ 36 w 132"/>
              <a:gd name="T27" fmla="*/ 6 h 83"/>
              <a:gd name="T28" fmla="*/ 18 w 132"/>
              <a:gd name="T29" fmla="*/ 65 h 83"/>
              <a:gd name="T30" fmla="*/ 12 w 132"/>
              <a:gd name="T31" fmla="*/ 77 h 83"/>
              <a:gd name="T32" fmla="*/ 0 w 132"/>
              <a:gd name="T33" fmla="*/ 83 h 83"/>
              <a:gd name="T34" fmla="*/ 0 w 132"/>
              <a:gd name="T35" fmla="*/ 83 h 83"/>
              <a:gd name="T36" fmla="*/ 36 w 132"/>
              <a:gd name="T37" fmla="*/ 83 h 83"/>
              <a:gd name="T38" fmla="*/ 36 w 132"/>
              <a:gd name="T39" fmla="*/ 83 h 83"/>
              <a:gd name="T40" fmla="*/ 24 w 132"/>
              <a:gd name="T41" fmla="*/ 83 h 83"/>
              <a:gd name="T42" fmla="*/ 18 w 132"/>
              <a:gd name="T43" fmla="*/ 77 h 83"/>
              <a:gd name="T44" fmla="*/ 24 w 132"/>
              <a:gd name="T45" fmla="*/ 77 h 83"/>
              <a:gd name="T46" fmla="*/ 24 w 132"/>
              <a:gd name="T47" fmla="*/ 71 h 83"/>
              <a:gd name="T48" fmla="*/ 42 w 132"/>
              <a:gd name="T49" fmla="*/ 12 h 83"/>
              <a:gd name="T50" fmla="*/ 42 w 132"/>
              <a:gd name="T51" fmla="*/ 12 h 83"/>
              <a:gd name="T52" fmla="*/ 84 w 132"/>
              <a:gd name="T53" fmla="*/ 83 h 83"/>
              <a:gd name="T54" fmla="*/ 90 w 132"/>
              <a:gd name="T55" fmla="*/ 83 h 83"/>
              <a:gd name="T56" fmla="*/ 114 w 132"/>
              <a:gd name="T57" fmla="*/ 18 h 83"/>
              <a:gd name="T58" fmla="*/ 120 w 132"/>
              <a:gd name="T59" fmla="*/ 6 h 83"/>
              <a:gd name="T60" fmla="*/ 132 w 132"/>
              <a:gd name="T61" fmla="*/ 0 h 83"/>
              <a:gd name="T62" fmla="*/ 132 w 132"/>
              <a:gd name="T6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83">
                <a:moveTo>
                  <a:pt x="132" y="0"/>
                </a:moveTo>
                <a:lnTo>
                  <a:pt x="96" y="0"/>
                </a:lnTo>
                <a:lnTo>
                  <a:pt x="96" y="0"/>
                </a:lnTo>
                <a:lnTo>
                  <a:pt x="108" y="0"/>
                </a:lnTo>
                <a:lnTo>
                  <a:pt x="108" y="6"/>
                </a:lnTo>
                <a:lnTo>
                  <a:pt x="108" y="12"/>
                </a:lnTo>
                <a:lnTo>
                  <a:pt x="108" y="12"/>
                </a:lnTo>
                <a:lnTo>
                  <a:pt x="90" y="65"/>
                </a:lnTo>
                <a:lnTo>
                  <a:pt x="90" y="65"/>
                </a:lnTo>
                <a:lnTo>
                  <a:pt x="54" y="0"/>
                </a:lnTo>
                <a:lnTo>
                  <a:pt x="24" y="0"/>
                </a:lnTo>
                <a:lnTo>
                  <a:pt x="24" y="0"/>
                </a:lnTo>
                <a:lnTo>
                  <a:pt x="30" y="0"/>
                </a:lnTo>
                <a:lnTo>
                  <a:pt x="36" y="6"/>
                </a:lnTo>
                <a:lnTo>
                  <a:pt x="18" y="65"/>
                </a:lnTo>
                <a:lnTo>
                  <a:pt x="12" y="77"/>
                </a:lnTo>
                <a:lnTo>
                  <a:pt x="0" y="83"/>
                </a:lnTo>
                <a:lnTo>
                  <a:pt x="0" y="83"/>
                </a:lnTo>
                <a:lnTo>
                  <a:pt x="36" y="83"/>
                </a:lnTo>
                <a:lnTo>
                  <a:pt x="36" y="83"/>
                </a:lnTo>
                <a:lnTo>
                  <a:pt x="24" y="83"/>
                </a:lnTo>
                <a:lnTo>
                  <a:pt x="18" y="77"/>
                </a:lnTo>
                <a:lnTo>
                  <a:pt x="24" y="77"/>
                </a:lnTo>
                <a:lnTo>
                  <a:pt x="24" y="71"/>
                </a:lnTo>
                <a:lnTo>
                  <a:pt x="42" y="12"/>
                </a:lnTo>
                <a:lnTo>
                  <a:pt x="42" y="12"/>
                </a:lnTo>
                <a:lnTo>
                  <a:pt x="84" y="83"/>
                </a:lnTo>
                <a:lnTo>
                  <a:pt x="90" y="83"/>
                </a:lnTo>
                <a:lnTo>
                  <a:pt x="114" y="18"/>
                </a:lnTo>
                <a:lnTo>
                  <a:pt x="120" y="6"/>
                </a:lnTo>
                <a:lnTo>
                  <a:pt x="132" y="0"/>
                </a:lnTo>
                <a:lnTo>
                  <a:pt x="13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7" name="Freeform 101"/>
          <p:cNvSpPr>
            <a:spLocks/>
          </p:cNvSpPr>
          <p:nvPr/>
        </p:nvSpPr>
        <p:spPr bwMode="auto">
          <a:xfrm>
            <a:off x="3460751" y="2919413"/>
            <a:ext cx="93663" cy="112712"/>
          </a:xfrm>
          <a:custGeom>
            <a:avLst/>
            <a:gdLst>
              <a:gd name="T0" fmla="*/ 59 w 59"/>
              <a:gd name="T1" fmla="*/ 53 h 71"/>
              <a:gd name="T2" fmla="*/ 59 w 59"/>
              <a:gd name="T3" fmla="*/ 53 h 71"/>
              <a:gd name="T4" fmla="*/ 53 w 59"/>
              <a:gd name="T5" fmla="*/ 59 h 71"/>
              <a:gd name="T6" fmla="*/ 47 w 59"/>
              <a:gd name="T7" fmla="*/ 59 h 71"/>
              <a:gd name="T8" fmla="*/ 12 w 59"/>
              <a:gd name="T9" fmla="*/ 59 h 71"/>
              <a:gd name="T10" fmla="*/ 36 w 59"/>
              <a:gd name="T11" fmla="*/ 47 h 71"/>
              <a:gd name="T12" fmla="*/ 47 w 59"/>
              <a:gd name="T13" fmla="*/ 35 h 71"/>
              <a:gd name="T14" fmla="*/ 53 w 59"/>
              <a:gd name="T15" fmla="*/ 17 h 71"/>
              <a:gd name="T16" fmla="*/ 47 w 59"/>
              <a:gd name="T17" fmla="*/ 6 h 71"/>
              <a:gd name="T18" fmla="*/ 30 w 59"/>
              <a:gd name="T19" fmla="*/ 0 h 71"/>
              <a:gd name="T20" fmla="*/ 12 w 59"/>
              <a:gd name="T21" fmla="*/ 6 h 71"/>
              <a:gd name="T22" fmla="*/ 0 w 59"/>
              <a:gd name="T23" fmla="*/ 23 h 71"/>
              <a:gd name="T24" fmla="*/ 6 w 59"/>
              <a:gd name="T25" fmla="*/ 23 h 71"/>
              <a:gd name="T26" fmla="*/ 12 w 59"/>
              <a:gd name="T27" fmla="*/ 17 h 71"/>
              <a:gd name="T28" fmla="*/ 24 w 59"/>
              <a:gd name="T29" fmla="*/ 12 h 71"/>
              <a:gd name="T30" fmla="*/ 36 w 59"/>
              <a:gd name="T31" fmla="*/ 12 h 71"/>
              <a:gd name="T32" fmla="*/ 42 w 59"/>
              <a:gd name="T33" fmla="*/ 17 h 71"/>
              <a:gd name="T34" fmla="*/ 42 w 59"/>
              <a:gd name="T35" fmla="*/ 23 h 71"/>
              <a:gd name="T36" fmla="*/ 36 w 59"/>
              <a:gd name="T37" fmla="*/ 35 h 71"/>
              <a:gd name="T38" fmla="*/ 24 w 59"/>
              <a:gd name="T39" fmla="*/ 47 h 71"/>
              <a:gd name="T40" fmla="*/ 0 w 59"/>
              <a:gd name="T41" fmla="*/ 71 h 71"/>
              <a:gd name="T42" fmla="*/ 0 w 59"/>
              <a:gd name="T43" fmla="*/ 71 h 71"/>
              <a:gd name="T44" fmla="*/ 53 w 59"/>
              <a:gd name="T45" fmla="*/ 71 h 71"/>
              <a:gd name="T46" fmla="*/ 59 w 59"/>
              <a:gd name="T47" fmla="*/ 5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9" h="71">
                <a:moveTo>
                  <a:pt x="59" y="53"/>
                </a:moveTo>
                <a:lnTo>
                  <a:pt x="59" y="53"/>
                </a:lnTo>
                <a:lnTo>
                  <a:pt x="53" y="59"/>
                </a:lnTo>
                <a:lnTo>
                  <a:pt x="47" y="59"/>
                </a:lnTo>
                <a:lnTo>
                  <a:pt x="12" y="59"/>
                </a:lnTo>
                <a:lnTo>
                  <a:pt x="36" y="47"/>
                </a:lnTo>
                <a:lnTo>
                  <a:pt x="47" y="35"/>
                </a:lnTo>
                <a:lnTo>
                  <a:pt x="53" y="17"/>
                </a:lnTo>
                <a:lnTo>
                  <a:pt x="47" y="6"/>
                </a:lnTo>
                <a:lnTo>
                  <a:pt x="30" y="0"/>
                </a:lnTo>
                <a:lnTo>
                  <a:pt x="12" y="6"/>
                </a:lnTo>
                <a:lnTo>
                  <a:pt x="0" y="23"/>
                </a:lnTo>
                <a:lnTo>
                  <a:pt x="6" y="23"/>
                </a:lnTo>
                <a:lnTo>
                  <a:pt x="12" y="17"/>
                </a:lnTo>
                <a:lnTo>
                  <a:pt x="24" y="12"/>
                </a:lnTo>
                <a:lnTo>
                  <a:pt x="36" y="12"/>
                </a:lnTo>
                <a:lnTo>
                  <a:pt x="42" y="17"/>
                </a:lnTo>
                <a:lnTo>
                  <a:pt x="42" y="23"/>
                </a:lnTo>
                <a:lnTo>
                  <a:pt x="36" y="35"/>
                </a:lnTo>
                <a:lnTo>
                  <a:pt x="24" y="47"/>
                </a:lnTo>
                <a:lnTo>
                  <a:pt x="0" y="71"/>
                </a:lnTo>
                <a:lnTo>
                  <a:pt x="0" y="71"/>
                </a:lnTo>
                <a:lnTo>
                  <a:pt x="53" y="71"/>
                </a:lnTo>
                <a:lnTo>
                  <a:pt x="59" y="5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8" name="Freeform 102"/>
          <p:cNvSpPr>
            <a:spLocks/>
          </p:cNvSpPr>
          <p:nvPr/>
        </p:nvSpPr>
        <p:spPr bwMode="auto">
          <a:xfrm>
            <a:off x="3260725" y="3146426"/>
            <a:ext cx="209550" cy="131763"/>
          </a:xfrm>
          <a:custGeom>
            <a:avLst/>
            <a:gdLst>
              <a:gd name="T0" fmla="*/ 132 w 132"/>
              <a:gd name="T1" fmla="*/ 0 h 83"/>
              <a:gd name="T2" fmla="*/ 96 w 132"/>
              <a:gd name="T3" fmla="*/ 0 h 83"/>
              <a:gd name="T4" fmla="*/ 96 w 132"/>
              <a:gd name="T5" fmla="*/ 0 h 83"/>
              <a:gd name="T6" fmla="*/ 108 w 132"/>
              <a:gd name="T7" fmla="*/ 0 h 83"/>
              <a:gd name="T8" fmla="*/ 108 w 132"/>
              <a:gd name="T9" fmla="*/ 6 h 83"/>
              <a:gd name="T10" fmla="*/ 108 w 132"/>
              <a:gd name="T11" fmla="*/ 12 h 83"/>
              <a:gd name="T12" fmla="*/ 108 w 132"/>
              <a:gd name="T13" fmla="*/ 12 h 83"/>
              <a:gd name="T14" fmla="*/ 90 w 132"/>
              <a:gd name="T15" fmla="*/ 66 h 83"/>
              <a:gd name="T16" fmla="*/ 90 w 132"/>
              <a:gd name="T17" fmla="*/ 66 h 83"/>
              <a:gd name="T18" fmla="*/ 54 w 132"/>
              <a:gd name="T19" fmla="*/ 0 h 83"/>
              <a:gd name="T20" fmla="*/ 24 w 132"/>
              <a:gd name="T21" fmla="*/ 0 h 83"/>
              <a:gd name="T22" fmla="*/ 24 w 132"/>
              <a:gd name="T23" fmla="*/ 0 h 83"/>
              <a:gd name="T24" fmla="*/ 30 w 132"/>
              <a:gd name="T25" fmla="*/ 0 h 83"/>
              <a:gd name="T26" fmla="*/ 36 w 132"/>
              <a:gd name="T27" fmla="*/ 6 h 83"/>
              <a:gd name="T28" fmla="*/ 18 w 132"/>
              <a:gd name="T29" fmla="*/ 60 h 83"/>
              <a:gd name="T30" fmla="*/ 12 w 132"/>
              <a:gd name="T31" fmla="*/ 78 h 83"/>
              <a:gd name="T32" fmla="*/ 0 w 132"/>
              <a:gd name="T33" fmla="*/ 83 h 83"/>
              <a:gd name="T34" fmla="*/ 0 w 132"/>
              <a:gd name="T35" fmla="*/ 83 h 83"/>
              <a:gd name="T36" fmla="*/ 36 w 132"/>
              <a:gd name="T37" fmla="*/ 83 h 83"/>
              <a:gd name="T38" fmla="*/ 36 w 132"/>
              <a:gd name="T39" fmla="*/ 83 h 83"/>
              <a:gd name="T40" fmla="*/ 24 w 132"/>
              <a:gd name="T41" fmla="*/ 83 h 83"/>
              <a:gd name="T42" fmla="*/ 18 w 132"/>
              <a:gd name="T43" fmla="*/ 78 h 83"/>
              <a:gd name="T44" fmla="*/ 24 w 132"/>
              <a:gd name="T45" fmla="*/ 78 h 83"/>
              <a:gd name="T46" fmla="*/ 24 w 132"/>
              <a:gd name="T47" fmla="*/ 72 h 83"/>
              <a:gd name="T48" fmla="*/ 42 w 132"/>
              <a:gd name="T49" fmla="*/ 12 h 83"/>
              <a:gd name="T50" fmla="*/ 42 w 132"/>
              <a:gd name="T51" fmla="*/ 12 h 83"/>
              <a:gd name="T52" fmla="*/ 84 w 132"/>
              <a:gd name="T53" fmla="*/ 83 h 83"/>
              <a:gd name="T54" fmla="*/ 90 w 132"/>
              <a:gd name="T55" fmla="*/ 83 h 83"/>
              <a:gd name="T56" fmla="*/ 114 w 132"/>
              <a:gd name="T57" fmla="*/ 18 h 83"/>
              <a:gd name="T58" fmla="*/ 120 w 132"/>
              <a:gd name="T59" fmla="*/ 6 h 83"/>
              <a:gd name="T60" fmla="*/ 132 w 132"/>
              <a:gd name="T61" fmla="*/ 0 h 83"/>
              <a:gd name="T62" fmla="*/ 132 w 132"/>
              <a:gd name="T6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83">
                <a:moveTo>
                  <a:pt x="132" y="0"/>
                </a:moveTo>
                <a:lnTo>
                  <a:pt x="96" y="0"/>
                </a:lnTo>
                <a:lnTo>
                  <a:pt x="96" y="0"/>
                </a:lnTo>
                <a:lnTo>
                  <a:pt x="108" y="0"/>
                </a:lnTo>
                <a:lnTo>
                  <a:pt x="108" y="6"/>
                </a:lnTo>
                <a:lnTo>
                  <a:pt x="108" y="12"/>
                </a:lnTo>
                <a:lnTo>
                  <a:pt x="108" y="12"/>
                </a:lnTo>
                <a:lnTo>
                  <a:pt x="90" y="66"/>
                </a:lnTo>
                <a:lnTo>
                  <a:pt x="90" y="66"/>
                </a:lnTo>
                <a:lnTo>
                  <a:pt x="54" y="0"/>
                </a:lnTo>
                <a:lnTo>
                  <a:pt x="24" y="0"/>
                </a:lnTo>
                <a:lnTo>
                  <a:pt x="24" y="0"/>
                </a:lnTo>
                <a:lnTo>
                  <a:pt x="30" y="0"/>
                </a:lnTo>
                <a:lnTo>
                  <a:pt x="36" y="6"/>
                </a:lnTo>
                <a:lnTo>
                  <a:pt x="18" y="60"/>
                </a:lnTo>
                <a:lnTo>
                  <a:pt x="12" y="78"/>
                </a:lnTo>
                <a:lnTo>
                  <a:pt x="0" y="83"/>
                </a:lnTo>
                <a:lnTo>
                  <a:pt x="0" y="83"/>
                </a:lnTo>
                <a:lnTo>
                  <a:pt x="36" y="83"/>
                </a:lnTo>
                <a:lnTo>
                  <a:pt x="36" y="83"/>
                </a:lnTo>
                <a:lnTo>
                  <a:pt x="24" y="83"/>
                </a:lnTo>
                <a:lnTo>
                  <a:pt x="18" y="78"/>
                </a:lnTo>
                <a:lnTo>
                  <a:pt x="24" y="78"/>
                </a:lnTo>
                <a:lnTo>
                  <a:pt x="24" y="72"/>
                </a:lnTo>
                <a:lnTo>
                  <a:pt x="42" y="12"/>
                </a:lnTo>
                <a:lnTo>
                  <a:pt x="42" y="12"/>
                </a:lnTo>
                <a:lnTo>
                  <a:pt x="84" y="83"/>
                </a:lnTo>
                <a:lnTo>
                  <a:pt x="90" y="83"/>
                </a:lnTo>
                <a:lnTo>
                  <a:pt x="114" y="18"/>
                </a:lnTo>
                <a:lnTo>
                  <a:pt x="120" y="6"/>
                </a:lnTo>
                <a:lnTo>
                  <a:pt x="132" y="0"/>
                </a:lnTo>
                <a:lnTo>
                  <a:pt x="13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9" name="Freeform 103"/>
          <p:cNvSpPr>
            <a:spLocks/>
          </p:cNvSpPr>
          <p:nvPr/>
        </p:nvSpPr>
        <p:spPr bwMode="auto">
          <a:xfrm>
            <a:off x="3479800" y="3222626"/>
            <a:ext cx="65088" cy="112713"/>
          </a:xfrm>
          <a:custGeom>
            <a:avLst/>
            <a:gdLst>
              <a:gd name="T0" fmla="*/ 0 w 41"/>
              <a:gd name="T1" fmla="*/ 71 h 71"/>
              <a:gd name="T2" fmla="*/ 41 w 41"/>
              <a:gd name="T3" fmla="*/ 71 h 71"/>
              <a:gd name="T4" fmla="*/ 41 w 41"/>
              <a:gd name="T5" fmla="*/ 65 h 71"/>
              <a:gd name="T6" fmla="*/ 30 w 41"/>
              <a:gd name="T7" fmla="*/ 65 h 71"/>
              <a:gd name="T8" fmla="*/ 24 w 41"/>
              <a:gd name="T9" fmla="*/ 59 h 71"/>
              <a:gd name="T10" fmla="*/ 24 w 41"/>
              <a:gd name="T11" fmla="*/ 0 h 71"/>
              <a:gd name="T12" fmla="*/ 24 w 41"/>
              <a:gd name="T13" fmla="*/ 0 h 71"/>
              <a:gd name="T14" fmla="*/ 0 w 41"/>
              <a:gd name="T15" fmla="*/ 12 h 71"/>
              <a:gd name="T16" fmla="*/ 0 w 41"/>
              <a:gd name="T17" fmla="*/ 12 h 71"/>
              <a:gd name="T18" fmla="*/ 6 w 41"/>
              <a:gd name="T19" fmla="*/ 12 h 71"/>
              <a:gd name="T20" fmla="*/ 12 w 41"/>
              <a:gd name="T21" fmla="*/ 12 h 71"/>
              <a:gd name="T22" fmla="*/ 12 w 41"/>
              <a:gd name="T23" fmla="*/ 12 h 71"/>
              <a:gd name="T24" fmla="*/ 12 w 41"/>
              <a:gd name="T25" fmla="*/ 18 h 71"/>
              <a:gd name="T26" fmla="*/ 12 w 41"/>
              <a:gd name="T27" fmla="*/ 59 h 71"/>
              <a:gd name="T28" fmla="*/ 12 w 41"/>
              <a:gd name="T29" fmla="*/ 65 h 71"/>
              <a:gd name="T30" fmla="*/ 0 w 41"/>
              <a:gd name="T31" fmla="*/ 65 h 71"/>
              <a:gd name="T32" fmla="*/ 0 w 41"/>
              <a:gd name="T3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71">
                <a:moveTo>
                  <a:pt x="0" y="71"/>
                </a:moveTo>
                <a:lnTo>
                  <a:pt x="41" y="71"/>
                </a:lnTo>
                <a:lnTo>
                  <a:pt x="41" y="65"/>
                </a:lnTo>
                <a:lnTo>
                  <a:pt x="30" y="65"/>
                </a:lnTo>
                <a:lnTo>
                  <a:pt x="24" y="59"/>
                </a:lnTo>
                <a:lnTo>
                  <a:pt x="24" y="0"/>
                </a:lnTo>
                <a:lnTo>
                  <a:pt x="24" y="0"/>
                </a:lnTo>
                <a:lnTo>
                  <a:pt x="0" y="12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lnTo>
                  <a:pt x="12" y="12"/>
                </a:lnTo>
                <a:lnTo>
                  <a:pt x="12" y="18"/>
                </a:lnTo>
                <a:lnTo>
                  <a:pt x="12" y="59"/>
                </a:lnTo>
                <a:lnTo>
                  <a:pt x="12" y="65"/>
                </a:lnTo>
                <a:lnTo>
                  <a:pt x="0" y="65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0" name="Freeform 104"/>
          <p:cNvSpPr>
            <a:spLocks/>
          </p:cNvSpPr>
          <p:nvPr/>
        </p:nvSpPr>
        <p:spPr bwMode="auto">
          <a:xfrm>
            <a:off x="3222625" y="3079750"/>
            <a:ext cx="350838" cy="1588"/>
          </a:xfrm>
          <a:custGeom>
            <a:avLst/>
            <a:gdLst>
              <a:gd name="T0" fmla="*/ 0 w 221"/>
              <a:gd name="T1" fmla="*/ 221 w 221"/>
              <a:gd name="T2" fmla="*/ 0 w 221"/>
              <a:gd name="T3" fmla="*/ 0 w 2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1">
                <a:moveTo>
                  <a:pt x="0" y="0"/>
                </a:moveTo>
                <a:lnTo>
                  <a:pt x="22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1" name="Freeform 105"/>
          <p:cNvSpPr>
            <a:spLocks noEditPoints="1"/>
          </p:cNvSpPr>
          <p:nvPr/>
        </p:nvSpPr>
        <p:spPr bwMode="auto">
          <a:xfrm>
            <a:off x="2967039" y="3051175"/>
            <a:ext cx="141287" cy="57150"/>
          </a:xfrm>
          <a:custGeom>
            <a:avLst/>
            <a:gdLst>
              <a:gd name="T0" fmla="*/ 89 w 89"/>
              <a:gd name="T1" fmla="*/ 0 h 36"/>
              <a:gd name="T2" fmla="*/ 0 w 89"/>
              <a:gd name="T3" fmla="*/ 0 h 36"/>
              <a:gd name="T4" fmla="*/ 0 w 89"/>
              <a:gd name="T5" fmla="*/ 12 h 36"/>
              <a:gd name="T6" fmla="*/ 89 w 89"/>
              <a:gd name="T7" fmla="*/ 12 h 36"/>
              <a:gd name="T8" fmla="*/ 89 w 89"/>
              <a:gd name="T9" fmla="*/ 0 h 36"/>
              <a:gd name="T10" fmla="*/ 89 w 89"/>
              <a:gd name="T11" fmla="*/ 30 h 36"/>
              <a:gd name="T12" fmla="*/ 0 w 89"/>
              <a:gd name="T13" fmla="*/ 30 h 36"/>
              <a:gd name="T14" fmla="*/ 0 w 89"/>
              <a:gd name="T15" fmla="*/ 36 h 36"/>
              <a:gd name="T16" fmla="*/ 89 w 89"/>
              <a:gd name="T17" fmla="*/ 36 h 36"/>
              <a:gd name="T18" fmla="*/ 89 w 89"/>
              <a:gd name="T19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" h="36">
                <a:moveTo>
                  <a:pt x="89" y="0"/>
                </a:moveTo>
                <a:lnTo>
                  <a:pt x="0" y="0"/>
                </a:lnTo>
                <a:lnTo>
                  <a:pt x="0" y="12"/>
                </a:lnTo>
                <a:lnTo>
                  <a:pt x="89" y="12"/>
                </a:lnTo>
                <a:lnTo>
                  <a:pt x="89" y="0"/>
                </a:lnTo>
                <a:close/>
                <a:moveTo>
                  <a:pt x="89" y="30"/>
                </a:moveTo>
                <a:lnTo>
                  <a:pt x="0" y="30"/>
                </a:lnTo>
                <a:lnTo>
                  <a:pt x="0" y="36"/>
                </a:lnTo>
                <a:lnTo>
                  <a:pt x="89" y="36"/>
                </a:lnTo>
                <a:lnTo>
                  <a:pt x="89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2" name="Freeform 106"/>
          <p:cNvSpPr>
            <a:spLocks/>
          </p:cNvSpPr>
          <p:nvPr/>
        </p:nvSpPr>
        <p:spPr bwMode="auto">
          <a:xfrm>
            <a:off x="4314826" y="2833689"/>
            <a:ext cx="104775" cy="141287"/>
          </a:xfrm>
          <a:custGeom>
            <a:avLst/>
            <a:gdLst>
              <a:gd name="T0" fmla="*/ 66 w 66"/>
              <a:gd name="T1" fmla="*/ 89 h 89"/>
              <a:gd name="T2" fmla="*/ 54 w 66"/>
              <a:gd name="T3" fmla="*/ 83 h 89"/>
              <a:gd name="T4" fmla="*/ 48 w 66"/>
              <a:gd name="T5" fmla="*/ 77 h 89"/>
              <a:gd name="T6" fmla="*/ 48 w 66"/>
              <a:gd name="T7" fmla="*/ 12 h 89"/>
              <a:gd name="T8" fmla="*/ 54 w 66"/>
              <a:gd name="T9" fmla="*/ 6 h 89"/>
              <a:gd name="T10" fmla="*/ 66 w 66"/>
              <a:gd name="T11" fmla="*/ 6 h 89"/>
              <a:gd name="T12" fmla="*/ 66 w 66"/>
              <a:gd name="T13" fmla="*/ 0 h 89"/>
              <a:gd name="T14" fmla="*/ 0 w 66"/>
              <a:gd name="T15" fmla="*/ 0 h 89"/>
              <a:gd name="T16" fmla="*/ 0 w 66"/>
              <a:gd name="T17" fmla="*/ 6 h 89"/>
              <a:gd name="T18" fmla="*/ 12 w 66"/>
              <a:gd name="T19" fmla="*/ 6 h 89"/>
              <a:gd name="T20" fmla="*/ 18 w 66"/>
              <a:gd name="T21" fmla="*/ 12 h 89"/>
              <a:gd name="T22" fmla="*/ 18 w 66"/>
              <a:gd name="T23" fmla="*/ 77 h 89"/>
              <a:gd name="T24" fmla="*/ 12 w 66"/>
              <a:gd name="T25" fmla="*/ 83 h 89"/>
              <a:gd name="T26" fmla="*/ 0 w 66"/>
              <a:gd name="T27" fmla="*/ 89 h 89"/>
              <a:gd name="T28" fmla="*/ 0 w 66"/>
              <a:gd name="T29" fmla="*/ 89 h 89"/>
              <a:gd name="T30" fmla="*/ 66 w 66"/>
              <a:gd name="T31" fmla="*/ 89 h 89"/>
              <a:gd name="T32" fmla="*/ 66 w 66"/>
              <a:gd name="T3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89">
                <a:moveTo>
                  <a:pt x="66" y="89"/>
                </a:moveTo>
                <a:lnTo>
                  <a:pt x="54" y="83"/>
                </a:lnTo>
                <a:lnTo>
                  <a:pt x="48" y="77"/>
                </a:lnTo>
                <a:lnTo>
                  <a:pt x="48" y="12"/>
                </a:lnTo>
                <a:lnTo>
                  <a:pt x="54" y="6"/>
                </a:lnTo>
                <a:lnTo>
                  <a:pt x="66" y="6"/>
                </a:lnTo>
                <a:lnTo>
                  <a:pt x="66" y="0"/>
                </a:ln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lnTo>
                  <a:pt x="18" y="12"/>
                </a:lnTo>
                <a:lnTo>
                  <a:pt x="18" y="77"/>
                </a:lnTo>
                <a:lnTo>
                  <a:pt x="12" y="83"/>
                </a:lnTo>
                <a:lnTo>
                  <a:pt x="0" y="89"/>
                </a:lnTo>
                <a:lnTo>
                  <a:pt x="0" y="89"/>
                </a:lnTo>
                <a:lnTo>
                  <a:pt x="66" y="89"/>
                </a:lnTo>
                <a:lnTo>
                  <a:pt x="66" y="8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3" name="Freeform 107"/>
          <p:cNvSpPr>
            <a:spLocks/>
          </p:cNvSpPr>
          <p:nvPr/>
        </p:nvSpPr>
        <p:spPr bwMode="auto">
          <a:xfrm>
            <a:off x="4429126" y="2919413"/>
            <a:ext cx="104775" cy="112712"/>
          </a:xfrm>
          <a:custGeom>
            <a:avLst/>
            <a:gdLst>
              <a:gd name="T0" fmla="*/ 66 w 66"/>
              <a:gd name="T1" fmla="*/ 53 h 71"/>
              <a:gd name="T2" fmla="*/ 60 w 66"/>
              <a:gd name="T3" fmla="*/ 53 h 71"/>
              <a:gd name="T4" fmla="*/ 54 w 66"/>
              <a:gd name="T5" fmla="*/ 59 h 71"/>
              <a:gd name="T6" fmla="*/ 48 w 66"/>
              <a:gd name="T7" fmla="*/ 59 h 71"/>
              <a:gd name="T8" fmla="*/ 18 w 66"/>
              <a:gd name="T9" fmla="*/ 59 h 71"/>
              <a:gd name="T10" fmla="*/ 36 w 66"/>
              <a:gd name="T11" fmla="*/ 47 h 71"/>
              <a:gd name="T12" fmla="*/ 48 w 66"/>
              <a:gd name="T13" fmla="*/ 35 h 71"/>
              <a:gd name="T14" fmla="*/ 54 w 66"/>
              <a:gd name="T15" fmla="*/ 17 h 71"/>
              <a:gd name="T16" fmla="*/ 48 w 66"/>
              <a:gd name="T17" fmla="*/ 6 h 71"/>
              <a:gd name="T18" fmla="*/ 30 w 66"/>
              <a:gd name="T19" fmla="*/ 0 h 71"/>
              <a:gd name="T20" fmla="*/ 12 w 66"/>
              <a:gd name="T21" fmla="*/ 6 h 71"/>
              <a:gd name="T22" fmla="*/ 0 w 66"/>
              <a:gd name="T23" fmla="*/ 23 h 71"/>
              <a:gd name="T24" fmla="*/ 6 w 66"/>
              <a:gd name="T25" fmla="*/ 23 h 71"/>
              <a:gd name="T26" fmla="*/ 12 w 66"/>
              <a:gd name="T27" fmla="*/ 17 h 71"/>
              <a:gd name="T28" fmla="*/ 24 w 66"/>
              <a:gd name="T29" fmla="*/ 12 h 71"/>
              <a:gd name="T30" fmla="*/ 36 w 66"/>
              <a:gd name="T31" fmla="*/ 12 h 71"/>
              <a:gd name="T32" fmla="*/ 42 w 66"/>
              <a:gd name="T33" fmla="*/ 17 h 71"/>
              <a:gd name="T34" fmla="*/ 42 w 66"/>
              <a:gd name="T35" fmla="*/ 23 h 71"/>
              <a:gd name="T36" fmla="*/ 36 w 66"/>
              <a:gd name="T37" fmla="*/ 35 h 71"/>
              <a:gd name="T38" fmla="*/ 24 w 66"/>
              <a:gd name="T39" fmla="*/ 47 h 71"/>
              <a:gd name="T40" fmla="*/ 0 w 66"/>
              <a:gd name="T41" fmla="*/ 71 h 71"/>
              <a:gd name="T42" fmla="*/ 0 w 66"/>
              <a:gd name="T43" fmla="*/ 71 h 71"/>
              <a:gd name="T44" fmla="*/ 54 w 66"/>
              <a:gd name="T45" fmla="*/ 71 h 71"/>
              <a:gd name="T46" fmla="*/ 66 w 66"/>
              <a:gd name="T47" fmla="*/ 5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6" h="71">
                <a:moveTo>
                  <a:pt x="66" y="53"/>
                </a:moveTo>
                <a:lnTo>
                  <a:pt x="60" y="53"/>
                </a:lnTo>
                <a:lnTo>
                  <a:pt x="54" y="59"/>
                </a:lnTo>
                <a:lnTo>
                  <a:pt x="48" y="59"/>
                </a:lnTo>
                <a:lnTo>
                  <a:pt x="18" y="59"/>
                </a:lnTo>
                <a:lnTo>
                  <a:pt x="36" y="47"/>
                </a:lnTo>
                <a:lnTo>
                  <a:pt x="48" y="35"/>
                </a:lnTo>
                <a:lnTo>
                  <a:pt x="54" y="17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23"/>
                </a:lnTo>
                <a:lnTo>
                  <a:pt x="6" y="23"/>
                </a:lnTo>
                <a:lnTo>
                  <a:pt x="12" y="17"/>
                </a:lnTo>
                <a:lnTo>
                  <a:pt x="24" y="12"/>
                </a:lnTo>
                <a:lnTo>
                  <a:pt x="36" y="12"/>
                </a:lnTo>
                <a:lnTo>
                  <a:pt x="42" y="17"/>
                </a:lnTo>
                <a:lnTo>
                  <a:pt x="42" y="23"/>
                </a:lnTo>
                <a:lnTo>
                  <a:pt x="36" y="35"/>
                </a:lnTo>
                <a:lnTo>
                  <a:pt x="24" y="47"/>
                </a:lnTo>
                <a:lnTo>
                  <a:pt x="0" y="71"/>
                </a:lnTo>
                <a:lnTo>
                  <a:pt x="0" y="71"/>
                </a:lnTo>
                <a:lnTo>
                  <a:pt x="54" y="71"/>
                </a:lnTo>
                <a:lnTo>
                  <a:pt x="66" y="5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4" name="Freeform 108"/>
          <p:cNvSpPr>
            <a:spLocks/>
          </p:cNvSpPr>
          <p:nvPr/>
        </p:nvSpPr>
        <p:spPr bwMode="auto">
          <a:xfrm>
            <a:off x="4314826" y="3136900"/>
            <a:ext cx="104775" cy="141288"/>
          </a:xfrm>
          <a:custGeom>
            <a:avLst/>
            <a:gdLst>
              <a:gd name="T0" fmla="*/ 66 w 66"/>
              <a:gd name="T1" fmla="*/ 84 h 89"/>
              <a:gd name="T2" fmla="*/ 54 w 66"/>
              <a:gd name="T3" fmla="*/ 84 h 89"/>
              <a:gd name="T4" fmla="*/ 48 w 66"/>
              <a:gd name="T5" fmla="*/ 78 h 89"/>
              <a:gd name="T6" fmla="*/ 48 w 66"/>
              <a:gd name="T7" fmla="*/ 12 h 89"/>
              <a:gd name="T8" fmla="*/ 54 w 66"/>
              <a:gd name="T9" fmla="*/ 6 h 89"/>
              <a:gd name="T10" fmla="*/ 66 w 66"/>
              <a:gd name="T11" fmla="*/ 6 h 89"/>
              <a:gd name="T12" fmla="*/ 66 w 66"/>
              <a:gd name="T13" fmla="*/ 0 h 89"/>
              <a:gd name="T14" fmla="*/ 0 w 66"/>
              <a:gd name="T15" fmla="*/ 0 h 89"/>
              <a:gd name="T16" fmla="*/ 0 w 66"/>
              <a:gd name="T17" fmla="*/ 6 h 89"/>
              <a:gd name="T18" fmla="*/ 12 w 66"/>
              <a:gd name="T19" fmla="*/ 6 h 89"/>
              <a:gd name="T20" fmla="*/ 18 w 66"/>
              <a:gd name="T21" fmla="*/ 12 h 89"/>
              <a:gd name="T22" fmla="*/ 18 w 66"/>
              <a:gd name="T23" fmla="*/ 78 h 89"/>
              <a:gd name="T24" fmla="*/ 12 w 66"/>
              <a:gd name="T25" fmla="*/ 84 h 89"/>
              <a:gd name="T26" fmla="*/ 0 w 66"/>
              <a:gd name="T27" fmla="*/ 84 h 89"/>
              <a:gd name="T28" fmla="*/ 0 w 66"/>
              <a:gd name="T29" fmla="*/ 89 h 89"/>
              <a:gd name="T30" fmla="*/ 66 w 66"/>
              <a:gd name="T31" fmla="*/ 89 h 89"/>
              <a:gd name="T32" fmla="*/ 66 w 66"/>
              <a:gd name="T33" fmla="*/ 8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89">
                <a:moveTo>
                  <a:pt x="66" y="84"/>
                </a:moveTo>
                <a:lnTo>
                  <a:pt x="54" y="84"/>
                </a:lnTo>
                <a:lnTo>
                  <a:pt x="48" y="78"/>
                </a:lnTo>
                <a:lnTo>
                  <a:pt x="48" y="12"/>
                </a:lnTo>
                <a:lnTo>
                  <a:pt x="54" y="6"/>
                </a:lnTo>
                <a:lnTo>
                  <a:pt x="66" y="6"/>
                </a:lnTo>
                <a:lnTo>
                  <a:pt x="66" y="0"/>
                </a:ln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lnTo>
                  <a:pt x="18" y="12"/>
                </a:lnTo>
                <a:lnTo>
                  <a:pt x="18" y="78"/>
                </a:lnTo>
                <a:lnTo>
                  <a:pt x="12" y="84"/>
                </a:lnTo>
                <a:lnTo>
                  <a:pt x="0" y="84"/>
                </a:lnTo>
                <a:lnTo>
                  <a:pt x="0" y="89"/>
                </a:lnTo>
                <a:lnTo>
                  <a:pt x="66" y="89"/>
                </a:lnTo>
                <a:lnTo>
                  <a:pt x="66" y="8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5" name="Freeform 109"/>
          <p:cNvSpPr>
            <a:spLocks/>
          </p:cNvSpPr>
          <p:nvPr/>
        </p:nvSpPr>
        <p:spPr bwMode="auto">
          <a:xfrm>
            <a:off x="4448176" y="3222626"/>
            <a:ext cx="66675" cy="112713"/>
          </a:xfrm>
          <a:custGeom>
            <a:avLst/>
            <a:gdLst>
              <a:gd name="T0" fmla="*/ 0 w 42"/>
              <a:gd name="T1" fmla="*/ 71 h 71"/>
              <a:gd name="T2" fmla="*/ 42 w 42"/>
              <a:gd name="T3" fmla="*/ 71 h 71"/>
              <a:gd name="T4" fmla="*/ 42 w 42"/>
              <a:gd name="T5" fmla="*/ 65 h 71"/>
              <a:gd name="T6" fmla="*/ 30 w 42"/>
              <a:gd name="T7" fmla="*/ 65 h 71"/>
              <a:gd name="T8" fmla="*/ 30 w 42"/>
              <a:gd name="T9" fmla="*/ 59 h 71"/>
              <a:gd name="T10" fmla="*/ 30 w 42"/>
              <a:gd name="T11" fmla="*/ 0 h 71"/>
              <a:gd name="T12" fmla="*/ 24 w 42"/>
              <a:gd name="T13" fmla="*/ 0 h 71"/>
              <a:gd name="T14" fmla="*/ 0 w 42"/>
              <a:gd name="T15" fmla="*/ 12 h 71"/>
              <a:gd name="T16" fmla="*/ 0 w 42"/>
              <a:gd name="T17" fmla="*/ 12 h 71"/>
              <a:gd name="T18" fmla="*/ 12 w 42"/>
              <a:gd name="T19" fmla="*/ 12 h 71"/>
              <a:gd name="T20" fmla="*/ 12 w 42"/>
              <a:gd name="T21" fmla="*/ 12 h 71"/>
              <a:gd name="T22" fmla="*/ 18 w 42"/>
              <a:gd name="T23" fmla="*/ 12 h 71"/>
              <a:gd name="T24" fmla="*/ 18 w 42"/>
              <a:gd name="T25" fmla="*/ 18 h 71"/>
              <a:gd name="T26" fmla="*/ 18 w 42"/>
              <a:gd name="T27" fmla="*/ 59 h 71"/>
              <a:gd name="T28" fmla="*/ 12 w 42"/>
              <a:gd name="T29" fmla="*/ 65 h 71"/>
              <a:gd name="T30" fmla="*/ 0 w 42"/>
              <a:gd name="T31" fmla="*/ 65 h 71"/>
              <a:gd name="T32" fmla="*/ 0 w 42"/>
              <a:gd name="T3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71">
                <a:moveTo>
                  <a:pt x="0" y="71"/>
                </a:moveTo>
                <a:lnTo>
                  <a:pt x="42" y="71"/>
                </a:lnTo>
                <a:lnTo>
                  <a:pt x="42" y="65"/>
                </a:lnTo>
                <a:lnTo>
                  <a:pt x="30" y="65"/>
                </a:lnTo>
                <a:lnTo>
                  <a:pt x="30" y="59"/>
                </a:lnTo>
                <a:lnTo>
                  <a:pt x="30" y="0"/>
                </a:lnTo>
                <a:lnTo>
                  <a:pt x="24" y="0"/>
                </a:lnTo>
                <a:lnTo>
                  <a:pt x="0" y="12"/>
                </a:lnTo>
                <a:lnTo>
                  <a:pt x="0" y="12"/>
                </a:lnTo>
                <a:lnTo>
                  <a:pt x="12" y="12"/>
                </a:lnTo>
                <a:lnTo>
                  <a:pt x="12" y="12"/>
                </a:lnTo>
                <a:lnTo>
                  <a:pt x="18" y="12"/>
                </a:lnTo>
                <a:lnTo>
                  <a:pt x="18" y="18"/>
                </a:lnTo>
                <a:lnTo>
                  <a:pt x="18" y="59"/>
                </a:lnTo>
                <a:lnTo>
                  <a:pt x="12" y="65"/>
                </a:lnTo>
                <a:lnTo>
                  <a:pt x="0" y="65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6" name="Freeform 110"/>
          <p:cNvSpPr>
            <a:spLocks/>
          </p:cNvSpPr>
          <p:nvPr/>
        </p:nvSpPr>
        <p:spPr bwMode="auto">
          <a:xfrm>
            <a:off x="4238625" y="3079750"/>
            <a:ext cx="350838" cy="1588"/>
          </a:xfrm>
          <a:custGeom>
            <a:avLst/>
            <a:gdLst>
              <a:gd name="T0" fmla="*/ 0 w 221"/>
              <a:gd name="T1" fmla="*/ 221 w 221"/>
              <a:gd name="T2" fmla="*/ 0 w 221"/>
              <a:gd name="T3" fmla="*/ 0 w 2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1">
                <a:moveTo>
                  <a:pt x="0" y="0"/>
                </a:moveTo>
                <a:lnTo>
                  <a:pt x="22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7" name="Freeform 111"/>
          <p:cNvSpPr>
            <a:spLocks/>
          </p:cNvSpPr>
          <p:nvPr/>
        </p:nvSpPr>
        <p:spPr bwMode="auto">
          <a:xfrm>
            <a:off x="4979989" y="2843213"/>
            <a:ext cx="217487" cy="131762"/>
          </a:xfrm>
          <a:custGeom>
            <a:avLst/>
            <a:gdLst>
              <a:gd name="T0" fmla="*/ 137 w 137"/>
              <a:gd name="T1" fmla="*/ 0 h 83"/>
              <a:gd name="T2" fmla="*/ 101 w 137"/>
              <a:gd name="T3" fmla="*/ 0 h 83"/>
              <a:gd name="T4" fmla="*/ 101 w 137"/>
              <a:gd name="T5" fmla="*/ 0 h 83"/>
              <a:gd name="T6" fmla="*/ 113 w 137"/>
              <a:gd name="T7" fmla="*/ 0 h 83"/>
              <a:gd name="T8" fmla="*/ 113 w 137"/>
              <a:gd name="T9" fmla="*/ 6 h 83"/>
              <a:gd name="T10" fmla="*/ 113 w 137"/>
              <a:gd name="T11" fmla="*/ 12 h 83"/>
              <a:gd name="T12" fmla="*/ 113 w 137"/>
              <a:gd name="T13" fmla="*/ 12 h 83"/>
              <a:gd name="T14" fmla="*/ 95 w 137"/>
              <a:gd name="T15" fmla="*/ 65 h 83"/>
              <a:gd name="T16" fmla="*/ 95 w 137"/>
              <a:gd name="T17" fmla="*/ 65 h 83"/>
              <a:gd name="T18" fmla="*/ 54 w 137"/>
              <a:gd name="T19" fmla="*/ 0 h 83"/>
              <a:gd name="T20" fmla="*/ 24 w 137"/>
              <a:gd name="T21" fmla="*/ 0 h 83"/>
              <a:gd name="T22" fmla="*/ 24 w 137"/>
              <a:gd name="T23" fmla="*/ 0 h 83"/>
              <a:gd name="T24" fmla="*/ 36 w 137"/>
              <a:gd name="T25" fmla="*/ 0 h 83"/>
              <a:gd name="T26" fmla="*/ 42 w 137"/>
              <a:gd name="T27" fmla="*/ 6 h 83"/>
              <a:gd name="T28" fmla="*/ 18 w 137"/>
              <a:gd name="T29" fmla="*/ 65 h 83"/>
              <a:gd name="T30" fmla="*/ 12 w 137"/>
              <a:gd name="T31" fmla="*/ 77 h 83"/>
              <a:gd name="T32" fmla="*/ 0 w 137"/>
              <a:gd name="T33" fmla="*/ 83 h 83"/>
              <a:gd name="T34" fmla="*/ 0 w 137"/>
              <a:gd name="T35" fmla="*/ 83 h 83"/>
              <a:gd name="T36" fmla="*/ 36 w 137"/>
              <a:gd name="T37" fmla="*/ 83 h 83"/>
              <a:gd name="T38" fmla="*/ 36 w 137"/>
              <a:gd name="T39" fmla="*/ 83 h 83"/>
              <a:gd name="T40" fmla="*/ 30 w 137"/>
              <a:gd name="T41" fmla="*/ 83 h 83"/>
              <a:gd name="T42" fmla="*/ 24 w 137"/>
              <a:gd name="T43" fmla="*/ 77 h 83"/>
              <a:gd name="T44" fmla="*/ 24 w 137"/>
              <a:gd name="T45" fmla="*/ 77 h 83"/>
              <a:gd name="T46" fmla="*/ 24 w 137"/>
              <a:gd name="T47" fmla="*/ 71 h 83"/>
              <a:gd name="T48" fmla="*/ 48 w 137"/>
              <a:gd name="T49" fmla="*/ 12 h 83"/>
              <a:gd name="T50" fmla="*/ 48 w 137"/>
              <a:gd name="T51" fmla="*/ 12 h 83"/>
              <a:gd name="T52" fmla="*/ 89 w 137"/>
              <a:gd name="T53" fmla="*/ 83 h 83"/>
              <a:gd name="T54" fmla="*/ 89 w 137"/>
              <a:gd name="T55" fmla="*/ 83 h 83"/>
              <a:gd name="T56" fmla="*/ 119 w 137"/>
              <a:gd name="T57" fmla="*/ 18 h 83"/>
              <a:gd name="T58" fmla="*/ 125 w 137"/>
              <a:gd name="T59" fmla="*/ 6 h 83"/>
              <a:gd name="T60" fmla="*/ 137 w 137"/>
              <a:gd name="T61" fmla="*/ 0 h 83"/>
              <a:gd name="T62" fmla="*/ 137 w 137"/>
              <a:gd name="T6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7" h="83">
                <a:moveTo>
                  <a:pt x="137" y="0"/>
                </a:moveTo>
                <a:lnTo>
                  <a:pt x="101" y="0"/>
                </a:lnTo>
                <a:lnTo>
                  <a:pt x="101" y="0"/>
                </a:lnTo>
                <a:lnTo>
                  <a:pt x="113" y="0"/>
                </a:lnTo>
                <a:lnTo>
                  <a:pt x="113" y="6"/>
                </a:lnTo>
                <a:lnTo>
                  <a:pt x="113" y="12"/>
                </a:lnTo>
                <a:lnTo>
                  <a:pt x="113" y="12"/>
                </a:lnTo>
                <a:lnTo>
                  <a:pt x="95" y="65"/>
                </a:lnTo>
                <a:lnTo>
                  <a:pt x="95" y="65"/>
                </a:lnTo>
                <a:lnTo>
                  <a:pt x="54" y="0"/>
                </a:lnTo>
                <a:lnTo>
                  <a:pt x="24" y="0"/>
                </a:lnTo>
                <a:lnTo>
                  <a:pt x="24" y="0"/>
                </a:lnTo>
                <a:lnTo>
                  <a:pt x="36" y="0"/>
                </a:lnTo>
                <a:lnTo>
                  <a:pt x="42" y="6"/>
                </a:lnTo>
                <a:lnTo>
                  <a:pt x="18" y="65"/>
                </a:lnTo>
                <a:lnTo>
                  <a:pt x="12" y="77"/>
                </a:lnTo>
                <a:lnTo>
                  <a:pt x="0" y="83"/>
                </a:lnTo>
                <a:lnTo>
                  <a:pt x="0" y="83"/>
                </a:lnTo>
                <a:lnTo>
                  <a:pt x="36" y="83"/>
                </a:lnTo>
                <a:lnTo>
                  <a:pt x="36" y="83"/>
                </a:lnTo>
                <a:lnTo>
                  <a:pt x="30" y="83"/>
                </a:lnTo>
                <a:lnTo>
                  <a:pt x="24" y="77"/>
                </a:lnTo>
                <a:lnTo>
                  <a:pt x="24" y="77"/>
                </a:lnTo>
                <a:lnTo>
                  <a:pt x="24" y="71"/>
                </a:lnTo>
                <a:lnTo>
                  <a:pt x="48" y="12"/>
                </a:lnTo>
                <a:lnTo>
                  <a:pt x="48" y="12"/>
                </a:lnTo>
                <a:lnTo>
                  <a:pt x="89" y="83"/>
                </a:lnTo>
                <a:lnTo>
                  <a:pt x="89" y="83"/>
                </a:lnTo>
                <a:lnTo>
                  <a:pt x="119" y="18"/>
                </a:lnTo>
                <a:lnTo>
                  <a:pt x="125" y="6"/>
                </a:lnTo>
                <a:lnTo>
                  <a:pt x="137" y="0"/>
                </a:lnTo>
                <a:lnTo>
                  <a:pt x="13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8" name="Freeform 112"/>
          <p:cNvSpPr>
            <a:spLocks/>
          </p:cNvSpPr>
          <p:nvPr/>
        </p:nvSpPr>
        <p:spPr bwMode="auto">
          <a:xfrm>
            <a:off x="5207000" y="2919413"/>
            <a:ext cx="57150" cy="112712"/>
          </a:xfrm>
          <a:custGeom>
            <a:avLst/>
            <a:gdLst>
              <a:gd name="T0" fmla="*/ 0 w 36"/>
              <a:gd name="T1" fmla="*/ 71 h 71"/>
              <a:gd name="T2" fmla="*/ 36 w 36"/>
              <a:gd name="T3" fmla="*/ 71 h 71"/>
              <a:gd name="T4" fmla="*/ 36 w 36"/>
              <a:gd name="T5" fmla="*/ 65 h 71"/>
              <a:gd name="T6" fmla="*/ 24 w 36"/>
              <a:gd name="T7" fmla="*/ 65 h 71"/>
              <a:gd name="T8" fmla="*/ 24 w 36"/>
              <a:gd name="T9" fmla="*/ 59 h 71"/>
              <a:gd name="T10" fmla="*/ 24 w 36"/>
              <a:gd name="T11" fmla="*/ 6 h 71"/>
              <a:gd name="T12" fmla="*/ 24 w 36"/>
              <a:gd name="T13" fmla="*/ 0 h 71"/>
              <a:gd name="T14" fmla="*/ 0 w 36"/>
              <a:gd name="T15" fmla="*/ 12 h 71"/>
              <a:gd name="T16" fmla="*/ 0 w 36"/>
              <a:gd name="T17" fmla="*/ 12 h 71"/>
              <a:gd name="T18" fmla="*/ 6 w 36"/>
              <a:gd name="T19" fmla="*/ 12 h 71"/>
              <a:gd name="T20" fmla="*/ 6 w 36"/>
              <a:gd name="T21" fmla="*/ 12 h 71"/>
              <a:gd name="T22" fmla="*/ 12 w 36"/>
              <a:gd name="T23" fmla="*/ 12 h 71"/>
              <a:gd name="T24" fmla="*/ 12 w 36"/>
              <a:gd name="T25" fmla="*/ 17 h 71"/>
              <a:gd name="T26" fmla="*/ 12 w 36"/>
              <a:gd name="T27" fmla="*/ 59 h 71"/>
              <a:gd name="T28" fmla="*/ 6 w 36"/>
              <a:gd name="T29" fmla="*/ 65 h 71"/>
              <a:gd name="T30" fmla="*/ 0 w 36"/>
              <a:gd name="T31" fmla="*/ 65 h 71"/>
              <a:gd name="T32" fmla="*/ 0 w 36"/>
              <a:gd name="T3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" h="71">
                <a:moveTo>
                  <a:pt x="0" y="71"/>
                </a:moveTo>
                <a:lnTo>
                  <a:pt x="36" y="71"/>
                </a:lnTo>
                <a:lnTo>
                  <a:pt x="36" y="65"/>
                </a:lnTo>
                <a:lnTo>
                  <a:pt x="24" y="65"/>
                </a:lnTo>
                <a:lnTo>
                  <a:pt x="24" y="59"/>
                </a:lnTo>
                <a:lnTo>
                  <a:pt x="24" y="6"/>
                </a:lnTo>
                <a:lnTo>
                  <a:pt x="24" y="0"/>
                </a:lnTo>
                <a:lnTo>
                  <a:pt x="0" y="12"/>
                </a:lnTo>
                <a:lnTo>
                  <a:pt x="0" y="12"/>
                </a:lnTo>
                <a:lnTo>
                  <a:pt x="6" y="12"/>
                </a:lnTo>
                <a:lnTo>
                  <a:pt x="6" y="12"/>
                </a:lnTo>
                <a:lnTo>
                  <a:pt x="12" y="12"/>
                </a:lnTo>
                <a:lnTo>
                  <a:pt x="12" y="17"/>
                </a:lnTo>
                <a:lnTo>
                  <a:pt x="12" y="59"/>
                </a:lnTo>
                <a:lnTo>
                  <a:pt x="6" y="65"/>
                </a:lnTo>
                <a:lnTo>
                  <a:pt x="0" y="65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9" name="Freeform 113"/>
          <p:cNvSpPr>
            <a:spLocks/>
          </p:cNvSpPr>
          <p:nvPr/>
        </p:nvSpPr>
        <p:spPr bwMode="auto">
          <a:xfrm>
            <a:off x="4979989" y="3146426"/>
            <a:ext cx="217487" cy="131763"/>
          </a:xfrm>
          <a:custGeom>
            <a:avLst/>
            <a:gdLst>
              <a:gd name="T0" fmla="*/ 137 w 137"/>
              <a:gd name="T1" fmla="*/ 0 h 83"/>
              <a:gd name="T2" fmla="*/ 101 w 137"/>
              <a:gd name="T3" fmla="*/ 0 h 83"/>
              <a:gd name="T4" fmla="*/ 101 w 137"/>
              <a:gd name="T5" fmla="*/ 0 h 83"/>
              <a:gd name="T6" fmla="*/ 113 w 137"/>
              <a:gd name="T7" fmla="*/ 0 h 83"/>
              <a:gd name="T8" fmla="*/ 113 w 137"/>
              <a:gd name="T9" fmla="*/ 6 h 83"/>
              <a:gd name="T10" fmla="*/ 113 w 137"/>
              <a:gd name="T11" fmla="*/ 12 h 83"/>
              <a:gd name="T12" fmla="*/ 113 w 137"/>
              <a:gd name="T13" fmla="*/ 12 h 83"/>
              <a:gd name="T14" fmla="*/ 95 w 137"/>
              <a:gd name="T15" fmla="*/ 66 h 83"/>
              <a:gd name="T16" fmla="*/ 95 w 137"/>
              <a:gd name="T17" fmla="*/ 66 h 83"/>
              <a:gd name="T18" fmla="*/ 54 w 137"/>
              <a:gd name="T19" fmla="*/ 0 h 83"/>
              <a:gd name="T20" fmla="*/ 24 w 137"/>
              <a:gd name="T21" fmla="*/ 0 h 83"/>
              <a:gd name="T22" fmla="*/ 24 w 137"/>
              <a:gd name="T23" fmla="*/ 0 h 83"/>
              <a:gd name="T24" fmla="*/ 36 w 137"/>
              <a:gd name="T25" fmla="*/ 0 h 83"/>
              <a:gd name="T26" fmla="*/ 42 w 137"/>
              <a:gd name="T27" fmla="*/ 6 h 83"/>
              <a:gd name="T28" fmla="*/ 18 w 137"/>
              <a:gd name="T29" fmla="*/ 60 h 83"/>
              <a:gd name="T30" fmla="*/ 12 w 137"/>
              <a:gd name="T31" fmla="*/ 78 h 83"/>
              <a:gd name="T32" fmla="*/ 0 w 137"/>
              <a:gd name="T33" fmla="*/ 83 h 83"/>
              <a:gd name="T34" fmla="*/ 0 w 137"/>
              <a:gd name="T35" fmla="*/ 83 h 83"/>
              <a:gd name="T36" fmla="*/ 36 w 137"/>
              <a:gd name="T37" fmla="*/ 83 h 83"/>
              <a:gd name="T38" fmla="*/ 36 w 137"/>
              <a:gd name="T39" fmla="*/ 83 h 83"/>
              <a:gd name="T40" fmla="*/ 30 w 137"/>
              <a:gd name="T41" fmla="*/ 83 h 83"/>
              <a:gd name="T42" fmla="*/ 24 w 137"/>
              <a:gd name="T43" fmla="*/ 78 h 83"/>
              <a:gd name="T44" fmla="*/ 24 w 137"/>
              <a:gd name="T45" fmla="*/ 78 h 83"/>
              <a:gd name="T46" fmla="*/ 24 w 137"/>
              <a:gd name="T47" fmla="*/ 72 h 83"/>
              <a:gd name="T48" fmla="*/ 48 w 137"/>
              <a:gd name="T49" fmla="*/ 12 h 83"/>
              <a:gd name="T50" fmla="*/ 48 w 137"/>
              <a:gd name="T51" fmla="*/ 12 h 83"/>
              <a:gd name="T52" fmla="*/ 89 w 137"/>
              <a:gd name="T53" fmla="*/ 83 h 83"/>
              <a:gd name="T54" fmla="*/ 89 w 137"/>
              <a:gd name="T55" fmla="*/ 83 h 83"/>
              <a:gd name="T56" fmla="*/ 119 w 137"/>
              <a:gd name="T57" fmla="*/ 18 h 83"/>
              <a:gd name="T58" fmla="*/ 125 w 137"/>
              <a:gd name="T59" fmla="*/ 6 h 83"/>
              <a:gd name="T60" fmla="*/ 137 w 137"/>
              <a:gd name="T61" fmla="*/ 0 h 83"/>
              <a:gd name="T62" fmla="*/ 137 w 137"/>
              <a:gd name="T6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7" h="83">
                <a:moveTo>
                  <a:pt x="137" y="0"/>
                </a:moveTo>
                <a:lnTo>
                  <a:pt x="101" y="0"/>
                </a:lnTo>
                <a:lnTo>
                  <a:pt x="101" y="0"/>
                </a:lnTo>
                <a:lnTo>
                  <a:pt x="113" y="0"/>
                </a:lnTo>
                <a:lnTo>
                  <a:pt x="113" y="6"/>
                </a:lnTo>
                <a:lnTo>
                  <a:pt x="113" y="12"/>
                </a:lnTo>
                <a:lnTo>
                  <a:pt x="113" y="12"/>
                </a:lnTo>
                <a:lnTo>
                  <a:pt x="95" y="66"/>
                </a:lnTo>
                <a:lnTo>
                  <a:pt x="95" y="66"/>
                </a:lnTo>
                <a:lnTo>
                  <a:pt x="54" y="0"/>
                </a:lnTo>
                <a:lnTo>
                  <a:pt x="24" y="0"/>
                </a:lnTo>
                <a:lnTo>
                  <a:pt x="24" y="0"/>
                </a:lnTo>
                <a:lnTo>
                  <a:pt x="36" y="0"/>
                </a:lnTo>
                <a:lnTo>
                  <a:pt x="42" y="6"/>
                </a:lnTo>
                <a:lnTo>
                  <a:pt x="18" y="60"/>
                </a:lnTo>
                <a:lnTo>
                  <a:pt x="12" y="78"/>
                </a:lnTo>
                <a:lnTo>
                  <a:pt x="0" y="83"/>
                </a:lnTo>
                <a:lnTo>
                  <a:pt x="0" y="83"/>
                </a:lnTo>
                <a:lnTo>
                  <a:pt x="36" y="83"/>
                </a:lnTo>
                <a:lnTo>
                  <a:pt x="36" y="83"/>
                </a:lnTo>
                <a:lnTo>
                  <a:pt x="30" y="83"/>
                </a:lnTo>
                <a:lnTo>
                  <a:pt x="24" y="78"/>
                </a:lnTo>
                <a:lnTo>
                  <a:pt x="24" y="78"/>
                </a:lnTo>
                <a:lnTo>
                  <a:pt x="24" y="72"/>
                </a:lnTo>
                <a:lnTo>
                  <a:pt x="48" y="12"/>
                </a:lnTo>
                <a:lnTo>
                  <a:pt x="48" y="12"/>
                </a:lnTo>
                <a:lnTo>
                  <a:pt x="89" y="83"/>
                </a:lnTo>
                <a:lnTo>
                  <a:pt x="89" y="83"/>
                </a:lnTo>
                <a:lnTo>
                  <a:pt x="119" y="18"/>
                </a:lnTo>
                <a:lnTo>
                  <a:pt x="125" y="6"/>
                </a:lnTo>
                <a:lnTo>
                  <a:pt x="137" y="0"/>
                </a:lnTo>
                <a:lnTo>
                  <a:pt x="13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0" name="Freeform 114"/>
          <p:cNvSpPr>
            <a:spLocks/>
          </p:cNvSpPr>
          <p:nvPr/>
        </p:nvSpPr>
        <p:spPr bwMode="auto">
          <a:xfrm>
            <a:off x="5187950" y="3222626"/>
            <a:ext cx="95250" cy="112713"/>
          </a:xfrm>
          <a:custGeom>
            <a:avLst/>
            <a:gdLst>
              <a:gd name="T0" fmla="*/ 60 w 60"/>
              <a:gd name="T1" fmla="*/ 53 h 71"/>
              <a:gd name="T2" fmla="*/ 60 w 60"/>
              <a:gd name="T3" fmla="*/ 53 h 71"/>
              <a:gd name="T4" fmla="*/ 54 w 60"/>
              <a:gd name="T5" fmla="*/ 59 h 71"/>
              <a:gd name="T6" fmla="*/ 48 w 60"/>
              <a:gd name="T7" fmla="*/ 59 h 71"/>
              <a:gd name="T8" fmla="*/ 12 w 60"/>
              <a:gd name="T9" fmla="*/ 59 h 71"/>
              <a:gd name="T10" fmla="*/ 36 w 60"/>
              <a:gd name="T11" fmla="*/ 41 h 71"/>
              <a:gd name="T12" fmla="*/ 48 w 60"/>
              <a:gd name="T13" fmla="*/ 35 h 71"/>
              <a:gd name="T14" fmla="*/ 54 w 60"/>
              <a:gd name="T15" fmla="*/ 18 h 71"/>
              <a:gd name="T16" fmla="*/ 48 w 60"/>
              <a:gd name="T17" fmla="*/ 6 h 71"/>
              <a:gd name="T18" fmla="*/ 30 w 60"/>
              <a:gd name="T19" fmla="*/ 0 h 71"/>
              <a:gd name="T20" fmla="*/ 12 w 60"/>
              <a:gd name="T21" fmla="*/ 6 h 71"/>
              <a:gd name="T22" fmla="*/ 0 w 60"/>
              <a:gd name="T23" fmla="*/ 24 h 71"/>
              <a:gd name="T24" fmla="*/ 0 w 60"/>
              <a:gd name="T25" fmla="*/ 24 h 71"/>
              <a:gd name="T26" fmla="*/ 12 w 60"/>
              <a:gd name="T27" fmla="*/ 18 h 71"/>
              <a:gd name="T28" fmla="*/ 24 w 60"/>
              <a:gd name="T29" fmla="*/ 12 h 71"/>
              <a:gd name="T30" fmla="*/ 36 w 60"/>
              <a:gd name="T31" fmla="*/ 18 h 71"/>
              <a:gd name="T32" fmla="*/ 42 w 60"/>
              <a:gd name="T33" fmla="*/ 24 h 71"/>
              <a:gd name="T34" fmla="*/ 36 w 60"/>
              <a:gd name="T35" fmla="*/ 35 h 71"/>
              <a:gd name="T36" fmla="*/ 24 w 60"/>
              <a:gd name="T37" fmla="*/ 47 h 71"/>
              <a:gd name="T38" fmla="*/ 0 w 60"/>
              <a:gd name="T39" fmla="*/ 65 h 71"/>
              <a:gd name="T40" fmla="*/ 0 w 60"/>
              <a:gd name="T41" fmla="*/ 71 h 71"/>
              <a:gd name="T42" fmla="*/ 54 w 60"/>
              <a:gd name="T43" fmla="*/ 71 h 71"/>
              <a:gd name="T44" fmla="*/ 60 w 60"/>
              <a:gd name="T45" fmla="*/ 5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71">
                <a:moveTo>
                  <a:pt x="60" y="53"/>
                </a:moveTo>
                <a:lnTo>
                  <a:pt x="60" y="53"/>
                </a:lnTo>
                <a:lnTo>
                  <a:pt x="54" y="59"/>
                </a:lnTo>
                <a:lnTo>
                  <a:pt x="48" y="59"/>
                </a:lnTo>
                <a:lnTo>
                  <a:pt x="12" y="59"/>
                </a:lnTo>
                <a:lnTo>
                  <a:pt x="36" y="41"/>
                </a:lnTo>
                <a:lnTo>
                  <a:pt x="48" y="35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24"/>
                </a:lnTo>
                <a:lnTo>
                  <a:pt x="0" y="24"/>
                </a:lnTo>
                <a:lnTo>
                  <a:pt x="12" y="18"/>
                </a:lnTo>
                <a:lnTo>
                  <a:pt x="24" y="12"/>
                </a:lnTo>
                <a:lnTo>
                  <a:pt x="36" y="18"/>
                </a:lnTo>
                <a:lnTo>
                  <a:pt x="42" y="24"/>
                </a:lnTo>
                <a:lnTo>
                  <a:pt x="36" y="35"/>
                </a:lnTo>
                <a:lnTo>
                  <a:pt x="24" y="47"/>
                </a:lnTo>
                <a:lnTo>
                  <a:pt x="0" y="65"/>
                </a:lnTo>
                <a:lnTo>
                  <a:pt x="0" y="71"/>
                </a:lnTo>
                <a:lnTo>
                  <a:pt x="54" y="71"/>
                </a:lnTo>
                <a:lnTo>
                  <a:pt x="60" y="5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1" name="Freeform 115"/>
          <p:cNvSpPr>
            <a:spLocks/>
          </p:cNvSpPr>
          <p:nvPr/>
        </p:nvSpPr>
        <p:spPr bwMode="auto">
          <a:xfrm>
            <a:off x="4951414" y="3079750"/>
            <a:ext cx="350837" cy="1588"/>
          </a:xfrm>
          <a:custGeom>
            <a:avLst/>
            <a:gdLst>
              <a:gd name="T0" fmla="*/ 0 w 221"/>
              <a:gd name="T1" fmla="*/ 221 w 221"/>
              <a:gd name="T2" fmla="*/ 0 w 221"/>
              <a:gd name="T3" fmla="*/ 0 w 2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1">
                <a:moveTo>
                  <a:pt x="0" y="0"/>
                </a:moveTo>
                <a:lnTo>
                  <a:pt x="22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2" name="Freeform 116"/>
          <p:cNvSpPr>
            <a:spLocks noEditPoints="1"/>
          </p:cNvSpPr>
          <p:nvPr/>
        </p:nvSpPr>
        <p:spPr bwMode="auto">
          <a:xfrm>
            <a:off x="4694239" y="3051175"/>
            <a:ext cx="142875" cy="57150"/>
          </a:xfrm>
          <a:custGeom>
            <a:avLst/>
            <a:gdLst>
              <a:gd name="T0" fmla="*/ 90 w 90"/>
              <a:gd name="T1" fmla="*/ 0 h 36"/>
              <a:gd name="T2" fmla="*/ 0 w 90"/>
              <a:gd name="T3" fmla="*/ 0 h 36"/>
              <a:gd name="T4" fmla="*/ 0 w 90"/>
              <a:gd name="T5" fmla="*/ 12 h 36"/>
              <a:gd name="T6" fmla="*/ 90 w 90"/>
              <a:gd name="T7" fmla="*/ 12 h 36"/>
              <a:gd name="T8" fmla="*/ 90 w 90"/>
              <a:gd name="T9" fmla="*/ 0 h 36"/>
              <a:gd name="T10" fmla="*/ 90 w 90"/>
              <a:gd name="T11" fmla="*/ 30 h 36"/>
              <a:gd name="T12" fmla="*/ 0 w 90"/>
              <a:gd name="T13" fmla="*/ 30 h 36"/>
              <a:gd name="T14" fmla="*/ 0 w 90"/>
              <a:gd name="T15" fmla="*/ 36 h 36"/>
              <a:gd name="T16" fmla="*/ 90 w 90"/>
              <a:gd name="T17" fmla="*/ 36 h 36"/>
              <a:gd name="T18" fmla="*/ 90 w 90"/>
              <a:gd name="T19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36">
                <a:moveTo>
                  <a:pt x="90" y="0"/>
                </a:moveTo>
                <a:lnTo>
                  <a:pt x="0" y="0"/>
                </a:lnTo>
                <a:lnTo>
                  <a:pt x="0" y="12"/>
                </a:lnTo>
                <a:lnTo>
                  <a:pt x="90" y="12"/>
                </a:lnTo>
                <a:lnTo>
                  <a:pt x="90" y="0"/>
                </a:lnTo>
                <a:close/>
                <a:moveTo>
                  <a:pt x="90" y="30"/>
                </a:moveTo>
                <a:lnTo>
                  <a:pt x="0" y="30"/>
                </a:lnTo>
                <a:lnTo>
                  <a:pt x="0" y="36"/>
                </a:lnTo>
                <a:lnTo>
                  <a:pt x="90" y="36"/>
                </a:lnTo>
                <a:lnTo>
                  <a:pt x="9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3" name="Freeform 117"/>
          <p:cNvSpPr>
            <a:spLocks/>
          </p:cNvSpPr>
          <p:nvPr/>
        </p:nvSpPr>
        <p:spPr bwMode="auto">
          <a:xfrm>
            <a:off x="3763963" y="3468689"/>
            <a:ext cx="76200" cy="179387"/>
          </a:xfrm>
          <a:custGeom>
            <a:avLst/>
            <a:gdLst>
              <a:gd name="T0" fmla="*/ 42 w 48"/>
              <a:gd name="T1" fmla="*/ 0 h 113"/>
              <a:gd name="T2" fmla="*/ 12 w 48"/>
              <a:gd name="T3" fmla="*/ 24 h 113"/>
              <a:gd name="T4" fmla="*/ 6 w 48"/>
              <a:gd name="T5" fmla="*/ 42 h 113"/>
              <a:gd name="T6" fmla="*/ 0 w 48"/>
              <a:gd name="T7" fmla="*/ 54 h 113"/>
              <a:gd name="T8" fmla="*/ 0 w 48"/>
              <a:gd name="T9" fmla="*/ 72 h 113"/>
              <a:gd name="T10" fmla="*/ 6 w 48"/>
              <a:gd name="T11" fmla="*/ 78 h 113"/>
              <a:gd name="T12" fmla="*/ 12 w 48"/>
              <a:gd name="T13" fmla="*/ 95 h 113"/>
              <a:gd name="T14" fmla="*/ 24 w 48"/>
              <a:gd name="T15" fmla="*/ 107 h 113"/>
              <a:gd name="T16" fmla="*/ 42 w 48"/>
              <a:gd name="T17" fmla="*/ 113 h 113"/>
              <a:gd name="T18" fmla="*/ 48 w 48"/>
              <a:gd name="T19" fmla="*/ 113 h 113"/>
              <a:gd name="T20" fmla="*/ 30 w 48"/>
              <a:gd name="T21" fmla="*/ 101 h 113"/>
              <a:gd name="T22" fmla="*/ 18 w 48"/>
              <a:gd name="T23" fmla="*/ 84 h 113"/>
              <a:gd name="T24" fmla="*/ 12 w 48"/>
              <a:gd name="T25" fmla="*/ 66 h 113"/>
              <a:gd name="T26" fmla="*/ 12 w 48"/>
              <a:gd name="T27" fmla="*/ 54 h 113"/>
              <a:gd name="T28" fmla="*/ 18 w 48"/>
              <a:gd name="T29" fmla="*/ 36 h 113"/>
              <a:gd name="T30" fmla="*/ 24 w 48"/>
              <a:gd name="T31" fmla="*/ 24 h 113"/>
              <a:gd name="T32" fmla="*/ 48 w 48"/>
              <a:gd name="T33" fmla="*/ 6 h 113"/>
              <a:gd name="T34" fmla="*/ 42 w 48"/>
              <a:gd name="T35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" h="113">
                <a:moveTo>
                  <a:pt x="42" y="0"/>
                </a:moveTo>
                <a:lnTo>
                  <a:pt x="12" y="24"/>
                </a:lnTo>
                <a:lnTo>
                  <a:pt x="6" y="42"/>
                </a:lnTo>
                <a:lnTo>
                  <a:pt x="0" y="54"/>
                </a:lnTo>
                <a:lnTo>
                  <a:pt x="0" y="72"/>
                </a:lnTo>
                <a:lnTo>
                  <a:pt x="6" y="78"/>
                </a:lnTo>
                <a:lnTo>
                  <a:pt x="12" y="95"/>
                </a:lnTo>
                <a:lnTo>
                  <a:pt x="24" y="107"/>
                </a:lnTo>
                <a:lnTo>
                  <a:pt x="42" y="113"/>
                </a:lnTo>
                <a:lnTo>
                  <a:pt x="48" y="113"/>
                </a:lnTo>
                <a:lnTo>
                  <a:pt x="30" y="101"/>
                </a:lnTo>
                <a:lnTo>
                  <a:pt x="18" y="84"/>
                </a:lnTo>
                <a:lnTo>
                  <a:pt x="12" y="66"/>
                </a:lnTo>
                <a:lnTo>
                  <a:pt x="12" y="54"/>
                </a:lnTo>
                <a:lnTo>
                  <a:pt x="18" y="36"/>
                </a:lnTo>
                <a:lnTo>
                  <a:pt x="24" y="24"/>
                </a:lnTo>
                <a:lnTo>
                  <a:pt x="48" y="6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4" name="Freeform 118"/>
          <p:cNvSpPr>
            <a:spLocks noEditPoints="1"/>
          </p:cNvSpPr>
          <p:nvPr/>
        </p:nvSpPr>
        <p:spPr bwMode="auto">
          <a:xfrm>
            <a:off x="3859213" y="3516314"/>
            <a:ext cx="114300" cy="103187"/>
          </a:xfrm>
          <a:custGeom>
            <a:avLst/>
            <a:gdLst>
              <a:gd name="T0" fmla="*/ 42 w 72"/>
              <a:gd name="T1" fmla="*/ 48 h 65"/>
              <a:gd name="T2" fmla="*/ 42 w 72"/>
              <a:gd name="T3" fmla="*/ 54 h 65"/>
              <a:gd name="T4" fmla="*/ 36 w 72"/>
              <a:gd name="T5" fmla="*/ 54 h 65"/>
              <a:gd name="T6" fmla="*/ 30 w 72"/>
              <a:gd name="T7" fmla="*/ 54 h 65"/>
              <a:gd name="T8" fmla="*/ 24 w 72"/>
              <a:gd name="T9" fmla="*/ 54 h 65"/>
              <a:gd name="T10" fmla="*/ 18 w 72"/>
              <a:gd name="T11" fmla="*/ 54 h 65"/>
              <a:gd name="T12" fmla="*/ 12 w 72"/>
              <a:gd name="T13" fmla="*/ 48 h 65"/>
              <a:gd name="T14" fmla="*/ 12 w 72"/>
              <a:gd name="T15" fmla="*/ 42 h 65"/>
              <a:gd name="T16" fmla="*/ 18 w 72"/>
              <a:gd name="T17" fmla="*/ 36 h 65"/>
              <a:gd name="T18" fmla="*/ 30 w 72"/>
              <a:gd name="T19" fmla="*/ 30 h 65"/>
              <a:gd name="T20" fmla="*/ 42 w 72"/>
              <a:gd name="T21" fmla="*/ 24 h 65"/>
              <a:gd name="T22" fmla="*/ 42 w 72"/>
              <a:gd name="T23" fmla="*/ 48 h 65"/>
              <a:gd name="T24" fmla="*/ 72 w 72"/>
              <a:gd name="T25" fmla="*/ 54 h 65"/>
              <a:gd name="T26" fmla="*/ 72 w 72"/>
              <a:gd name="T27" fmla="*/ 54 h 65"/>
              <a:gd name="T28" fmla="*/ 66 w 72"/>
              <a:gd name="T29" fmla="*/ 54 h 65"/>
              <a:gd name="T30" fmla="*/ 60 w 72"/>
              <a:gd name="T31" fmla="*/ 54 h 65"/>
              <a:gd name="T32" fmla="*/ 60 w 72"/>
              <a:gd name="T33" fmla="*/ 48 h 65"/>
              <a:gd name="T34" fmla="*/ 60 w 72"/>
              <a:gd name="T35" fmla="*/ 24 h 65"/>
              <a:gd name="T36" fmla="*/ 54 w 72"/>
              <a:gd name="T37" fmla="*/ 6 h 65"/>
              <a:gd name="T38" fmla="*/ 48 w 72"/>
              <a:gd name="T39" fmla="*/ 0 h 65"/>
              <a:gd name="T40" fmla="*/ 30 w 72"/>
              <a:gd name="T41" fmla="*/ 0 h 65"/>
              <a:gd name="T42" fmla="*/ 6 w 72"/>
              <a:gd name="T43" fmla="*/ 6 h 65"/>
              <a:gd name="T44" fmla="*/ 0 w 72"/>
              <a:gd name="T45" fmla="*/ 18 h 65"/>
              <a:gd name="T46" fmla="*/ 6 w 72"/>
              <a:gd name="T47" fmla="*/ 24 h 65"/>
              <a:gd name="T48" fmla="*/ 12 w 72"/>
              <a:gd name="T49" fmla="*/ 24 h 65"/>
              <a:gd name="T50" fmla="*/ 18 w 72"/>
              <a:gd name="T51" fmla="*/ 24 h 65"/>
              <a:gd name="T52" fmla="*/ 18 w 72"/>
              <a:gd name="T53" fmla="*/ 18 h 65"/>
              <a:gd name="T54" fmla="*/ 18 w 72"/>
              <a:gd name="T55" fmla="*/ 12 h 65"/>
              <a:gd name="T56" fmla="*/ 18 w 72"/>
              <a:gd name="T57" fmla="*/ 12 h 65"/>
              <a:gd name="T58" fmla="*/ 24 w 72"/>
              <a:gd name="T59" fmla="*/ 6 h 65"/>
              <a:gd name="T60" fmla="*/ 30 w 72"/>
              <a:gd name="T61" fmla="*/ 6 h 65"/>
              <a:gd name="T62" fmla="*/ 36 w 72"/>
              <a:gd name="T63" fmla="*/ 6 h 65"/>
              <a:gd name="T64" fmla="*/ 42 w 72"/>
              <a:gd name="T65" fmla="*/ 12 h 65"/>
              <a:gd name="T66" fmla="*/ 42 w 72"/>
              <a:gd name="T67" fmla="*/ 24 h 65"/>
              <a:gd name="T68" fmla="*/ 24 w 72"/>
              <a:gd name="T69" fmla="*/ 30 h 65"/>
              <a:gd name="T70" fmla="*/ 12 w 72"/>
              <a:gd name="T71" fmla="*/ 36 h 65"/>
              <a:gd name="T72" fmla="*/ 0 w 72"/>
              <a:gd name="T73" fmla="*/ 48 h 65"/>
              <a:gd name="T74" fmla="*/ 6 w 72"/>
              <a:gd name="T75" fmla="*/ 59 h 65"/>
              <a:gd name="T76" fmla="*/ 18 w 72"/>
              <a:gd name="T77" fmla="*/ 65 h 65"/>
              <a:gd name="T78" fmla="*/ 30 w 72"/>
              <a:gd name="T79" fmla="*/ 59 h 65"/>
              <a:gd name="T80" fmla="*/ 42 w 72"/>
              <a:gd name="T81" fmla="*/ 54 h 65"/>
              <a:gd name="T82" fmla="*/ 48 w 72"/>
              <a:gd name="T83" fmla="*/ 65 h 65"/>
              <a:gd name="T84" fmla="*/ 54 w 72"/>
              <a:gd name="T85" fmla="*/ 65 h 65"/>
              <a:gd name="T86" fmla="*/ 66 w 72"/>
              <a:gd name="T87" fmla="*/ 65 h 65"/>
              <a:gd name="T88" fmla="*/ 72 w 72"/>
              <a:gd name="T89" fmla="*/ 54 h 65"/>
              <a:gd name="T90" fmla="*/ 72 w 72"/>
              <a:gd name="T91" fmla="*/ 5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2" h="65">
                <a:moveTo>
                  <a:pt x="42" y="48"/>
                </a:moveTo>
                <a:lnTo>
                  <a:pt x="42" y="54"/>
                </a:lnTo>
                <a:lnTo>
                  <a:pt x="36" y="54"/>
                </a:lnTo>
                <a:lnTo>
                  <a:pt x="30" y="54"/>
                </a:lnTo>
                <a:lnTo>
                  <a:pt x="24" y="54"/>
                </a:lnTo>
                <a:lnTo>
                  <a:pt x="18" y="54"/>
                </a:lnTo>
                <a:lnTo>
                  <a:pt x="12" y="48"/>
                </a:lnTo>
                <a:lnTo>
                  <a:pt x="12" y="42"/>
                </a:lnTo>
                <a:lnTo>
                  <a:pt x="18" y="36"/>
                </a:lnTo>
                <a:lnTo>
                  <a:pt x="30" y="30"/>
                </a:lnTo>
                <a:lnTo>
                  <a:pt x="42" y="24"/>
                </a:lnTo>
                <a:lnTo>
                  <a:pt x="42" y="48"/>
                </a:lnTo>
                <a:close/>
                <a:moveTo>
                  <a:pt x="72" y="54"/>
                </a:moveTo>
                <a:lnTo>
                  <a:pt x="72" y="54"/>
                </a:lnTo>
                <a:lnTo>
                  <a:pt x="66" y="54"/>
                </a:lnTo>
                <a:lnTo>
                  <a:pt x="60" y="54"/>
                </a:lnTo>
                <a:lnTo>
                  <a:pt x="60" y="48"/>
                </a:lnTo>
                <a:lnTo>
                  <a:pt x="60" y="24"/>
                </a:lnTo>
                <a:lnTo>
                  <a:pt x="54" y="6"/>
                </a:lnTo>
                <a:lnTo>
                  <a:pt x="48" y="0"/>
                </a:lnTo>
                <a:lnTo>
                  <a:pt x="30" y="0"/>
                </a:lnTo>
                <a:lnTo>
                  <a:pt x="6" y="6"/>
                </a:lnTo>
                <a:lnTo>
                  <a:pt x="0" y="18"/>
                </a:lnTo>
                <a:lnTo>
                  <a:pt x="6" y="24"/>
                </a:lnTo>
                <a:lnTo>
                  <a:pt x="12" y="24"/>
                </a:lnTo>
                <a:lnTo>
                  <a:pt x="18" y="24"/>
                </a:lnTo>
                <a:lnTo>
                  <a:pt x="18" y="18"/>
                </a:lnTo>
                <a:lnTo>
                  <a:pt x="18" y="12"/>
                </a:lnTo>
                <a:lnTo>
                  <a:pt x="18" y="12"/>
                </a:lnTo>
                <a:lnTo>
                  <a:pt x="24" y="6"/>
                </a:lnTo>
                <a:lnTo>
                  <a:pt x="30" y="6"/>
                </a:lnTo>
                <a:lnTo>
                  <a:pt x="36" y="6"/>
                </a:lnTo>
                <a:lnTo>
                  <a:pt x="42" y="12"/>
                </a:lnTo>
                <a:lnTo>
                  <a:pt x="42" y="24"/>
                </a:lnTo>
                <a:lnTo>
                  <a:pt x="24" y="30"/>
                </a:lnTo>
                <a:lnTo>
                  <a:pt x="12" y="36"/>
                </a:lnTo>
                <a:lnTo>
                  <a:pt x="0" y="48"/>
                </a:lnTo>
                <a:lnTo>
                  <a:pt x="6" y="59"/>
                </a:lnTo>
                <a:lnTo>
                  <a:pt x="18" y="65"/>
                </a:lnTo>
                <a:lnTo>
                  <a:pt x="30" y="59"/>
                </a:lnTo>
                <a:lnTo>
                  <a:pt x="42" y="54"/>
                </a:lnTo>
                <a:lnTo>
                  <a:pt x="48" y="65"/>
                </a:lnTo>
                <a:lnTo>
                  <a:pt x="54" y="65"/>
                </a:lnTo>
                <a:lnTo>
                  <a:pt x="66" y="65"/>
                </a:lnTo>
                <a:lnTo>
                  <a:pt x="72" y="54"/>
                </a:lnTo>
                <a:lnTo>
                  <a:pt x="72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5" name="Freeform 119"/>
          <p:cNvSpPr>
            <a:spLocks/>
          </p:cNvSpPr>
          <p:nvPr/>
        </p:nvSpPr>
        <p:spPr bwMode="auto">
          <a:xfrm>
            <a:off x="3983038" y="3468689"/>
            <a:ext cx="74612" cy="179387"/>
          </a:xfrm>
          <a:custGeom>
            <a:avLst/>
            <a:gdLst>
              <a:gd name="T0" fmla="*/ 0 w 47"/>
              <a:gd name="T1" fmla="*/ 113 h 113"/>
              <a:gd name="T2" fmla="*/ 36 w 47"/>
              <a:gd name="T3" fmla="*/ 89 h 113"/>
              <a:gd name="T4" fmla="*/ 41 w 47"/>
              <a:gd name="T5" fmla="*/ 78 h 113"/>
              <a:gd name="T6" fmla="*/ 47 w 47"/>
              <a:gd name="T7" fmla="*/ 60 h 113"/>
              <a:gd name="T8" fmla="*/ 41 w 47"/>
              <a:gd name="T9" fmla="*/ 36 h 113"/>
              <a:gd name="T10" fmla="*/ 30 w 47"/>
              <a:gd name="T11" fmla="*/ 24 h 113"/>
              <a:gd name="T12" fmla="*/ 18 w 47"/>
              <a:gd name="T13" fmla="*/ 12 h 113"/>
              <a:gd name="T14" fmla="*/ 0 w 47"/>
              <a:gd name="T15" fmla="*/ 0 h 113"/>
              <a:gd name="T16" fmla="*/ 0 w 47"/>
              <a:gd name="T17" fmla="*/ 6 h 113"/>
              <a:gd name="T18" fmla="*/ 18 w 47"/>
              <a:gd name="T19" fmla="*/ 18 h 113"/>
              <a:gd name="T20" fmla="*/ 24 w 47"/>
              <a:gd name="T21" fmla="*/ 36 h 113"/>
              <a:gd name="T22" fmla="*/ 30 w 47"/>
              <a:gd name="T23" fmla="*/ 48 h 113"/>
              <a:gd name="T24" fmla="*/ 30 w 47"/>
              <a:gd name="T25" fmla="*/ 60 h 113"/>
              <a:gd name="T26" fmla="*/ 30 w 47"/>
              <a:gd name="T27" fmla="*/ 84 h 113"/>
              <a:gd name="T28" fmla="*/ 18 w 47"/>
              <a:gd name="T29" fmla="*/ 95 h 113"/>
              <a:gd name="T30" fmla="*/ 0 w 47"/>
              <a:gd name="T31" fmla="*/ 113 h 113"/>
              <a:gd name="T32" fmla="*/ 0 w 47"/>
              <a:gd name="T33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113">
                <a:moveTo>
                  <a:pt x="0" y="113"/>
                </a:moveTo>
                <a:lnTo>
                  <a:pt x="36" y="89"/>
                </a:lnTo>
                <a:lnTo>
                  <a:pt x="41" y="78"/>
                </a:lnTo>
                <a:lnTo>
                  <a:pt x="47" y="60"/>
                </a:lnTo>
                <a:lnTo>
                  <a:pt x="41" y="36"/>
                </a:lnTo>
                <a:lnTo>
                  <a:pt x="30" y="24"/>
                </a:lnTo>
                <a:lnTo>
                  <a:pt x="18" y="12"/>
                </a:lnTo>
                <a:lnTo>
                  <a:pt x="0" y="0"/>
                </a:lnTo>
                <a:lnTo>
                  <a:pt x="0" y="6"/>
                </a:lnTo>
                <a:lnTo>
                  <a:pt x="18" y="18"/>
                </a:lnTo>
                <a:lnTo>
                  <a:pt x="24" y="36"/>
                </a:lnTo>
                <a:lnTo>
                  <a:pt x="30" y="48"/>
                </a:lnTo>
                <a:lnTo>
                  <a:pt x="30" y="60"/>
                </a:lnTo>
                <a:lnTo>
                  <a:pt x="30" y="84"/>
                </a:lnTo>
                <a:lnTo>
                  <a:pt x="18" y="95"/>
                </a:lnTo>
                <a:lnTo>
                  <a:pt x="0" y="113"/>
                </a:lnTo>
                <a:lnTo>
                  <a:pt x="0" y="11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6" name="Freeform 120"/>
          <p:cNvSpPr>
            <a:spLocks/>
          </p:cNvSpPr>
          <p:nvPr/>
        </p:nvSpPr>
        <p:spPr bwMode="auto">
          <a:xfrm>
            <a:off x="6697663" y="2681289"/>
            <a:ext cx="1244600" cy="1587"/>
          </a:xfrm>
          <a:custGeom>
            <a:avLst/>
            <a:gdLst>
              <a:gd name="T0" fmla="*/ 0 w 784"/>
              <a:gd name="T1" fmla="*/ 784 w 784"/>
              <a:gd name="T2" fmla="*/ 0 w 784"/>
              <a:gd name="T3" fmla="*/ 0 w 78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84">
                <a:moveTo>
                  <a:pt x="0" y="0"/>
                </a:moveTo>
                <a:lnTo>
                  <a:pt x="78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7" name="Freeform 121"/>
          <p:cNvSpPr>
            <a:spLocks noEditPoints="1"/>
          </p:cNvSpPr>
          <p:nvPr/>
        </p:nvSpPr>
        <p:spPr bwMode="auto">
          <a:xfrm>
            <a:off x="7942264" y="1544638"/>
            <a:ext cx="1587" cy="1136650"/>
          </a:xfrm>
          <a:custGeom>
            <a:avLst/>
            <a:gdLst>
              <a:gd name="T0" fmla="*/ 716 h 716"/>
              <a:gd name="T1" fmla="*/ 0 h 716"/>
              <a:gd name="T2" fmla="*/ 716 h 716"/>
              <a:gd name="T3" fmla="*/ 716 h 716"/>
              <a:gd name="T4" fmla="*/ 716 h 716"/>
              <a:gd name="T5" fmla="*/ 716 h 716"/>
              <a:gd name="T6" fmla="*/ 716 h 7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716">
                <a:moveTo>
                  <a:pt x="0" y="716"/>
                </a:moveTo>
                <a:lnTo>
                  <a:pt x="0" y="0"/>
                </a:lnTo>
                <a:lnTo>
                  <a:pt x="0" y="716"/>
                </a:lnTo>
                <a:lnTo>
                  <a:pt x="0" y="716"/>
                </a:lnTo>
                <a:close/>
                <a:moveTo>
                  <a:pt x="0" y="716"/>
                </a:moveTo>
                <a:lnTo>
                  <a:pt x="0" y="716"/>
                </a:lnTo>
                <a:lnTo>
                  <a:pt x="0" y="7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8" name="Freeform 122"/>
          <p:cNvSpPr>
            <a:spLocks noEditPoints="1"/>
          </p:cNvSpPr>
          <p:nvPr/>
        </p:nvSpPr>
        <p:spPr bwMode="auto">
          <a:xfrm>
            <a:off x="6697663" y="1544639"/>
            <a:ext cx="1244600" cy="1587"/>
          </a:xfrm>
          <a:custGeom>
            <a:avLst/>
            <a:gdLst>
              <a:gd name="T0" fmla="*/ 784 w 784"/>
              <a:gd name="T1" fmla="*/ 0 w 784"/>
              <a:gd name="T2" fmla="*/ 784 w 784"/>
              <a:gd name="T3" fmla="*/ 784 w 784"/>
              <a:gd name="T4" fmla="*/ 784 w 784"/>
              <a:gd name="T5" fmla="*/ 784 w 784"/>
              <a:gd name="T6" fmla="*/ 784 w 78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784">
                <a:moveTo>
                  <a:pt x="784" y="0"/>
                </a:moveTo>
                <a:lnTo>
                  <a:pt x="0" y="0"/>
                </a:lnTo>
                <a:lnTo>
                  <a:pt x="784" y="0"/>
                </a:lnTo>
                <a:lnTo>
                  <a:pt x="784" y="0"/>
                </a:lnTo>
                <a:close/>
                <a:moveTo>
                  <a:pt x="784" y="0"/>
                </a:moveTo>
                <a:lnTo>
                  <a:pt x="784" y="0"/>
                </a:lnTo>
                <a:lnTo>
                  <a:pt x="784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9" name="Freeform 123"/>
          <p:cNvSpPr>
            <a:spLocks/>
          </p:cNvSpPr>
          <p:nvPr/>
        </p:nvSpPr>
        <p:spPr bwMode="auto">
          <a:xfrm>
            <a:off x="7391401" y="2036764"/>
            <a:ext cx="200025" cy="142875"/>
          </a:xfrm>
          <a:custGeom>
            <a:avLst/>
            <a:gdLst>
              <a:gd name="T0" fmla="*/ 126 w 126"/>
              <a:gd name="T1" fmla="*/ 0 h 90"/>
              <a:gd name="T2" fmla="*/ 84 w 126"/>
              <a:gd name="T3" fmla="*/ 0 h 90"/>
              <a:gd name="T4" fmla="*/ 84 w 126"/>
              <a:gd name="T5" fmla="*/ 6 h 90"/>
              <a:gd name="T6" fmla="*/ 96 w 126"/>
              <a:gd name="T7" fmla="*/ 6 h 90"/>
              <a:gd name="T8" fmla="*/ 102 w 126"/>
              <a:gd name="T9" fmla="*/ 12 h 90"/>
              <a:gd name="T10" fmla="*/ 102 w 126"/>
              <a:gd name="T11" fmla="*/ 18 h 90"/>
              <a:gd name="T12" fmla="*/ 96 w 126"/>
              <a:gd name="T13" fmla="*/ 18 h 90"/>
              <a:gd name="T14" fmla="*/ 72 w 126"/>
              <a:gd name="T15" fmla="*/ 60 h 90"/>
              <a:gd name="T16" fmla="*/ 48 w 126"/>
              <a:gd name="T17" fmla="*/ 18 h 90"/>
              <a:gd name="T18" fmla="*/ 48 w 126"/>
              <a:gd name="T19" fmla="*/ 18 h 90"/>
              <a:gd name="T20" fmla="*/ 42 w 126"/>
              <a:gd name="T21" fmla="*/ 12 h 90"/>
              <a:gd name="T22" fmla="*/ 48 w 126"/>
              <a:gd name="T23" fmla="*/ 6 h 90"/>
              <a:gd name="T24" fmla="*/ 60 w 126"/>
              <a:gd name="T25" fmla="*/ 6 h 90"/>
              <a:gd name="T26" fmla="*/ 60 w 126"/>
              <a:gd name="T27" fmla="*/ 0 h 90"/>
              <a:gd name="T28" fmla="*/ 0 w 126"/>
              <a:gd name="T29" fmla="*/ 0 h 90"/>
              <a:gd name="T30" fmla="*/ 0 w 126"/>
              <a:gd name="T31" fmla="*/ 6 h 90"/>
              <a:gd name="T32" fmla="*/ 6 w 126"/>
              <a:gd name="T33" fmla="*/ 6 h 90"/>
              <a:gd name="T34" fmla="*/ 12 w 126"/>
              <a:gd name="T35" fmla="*/ 12 h 90"/>
              <a:gd name="T36" fmla="*/ 60 w 126"/>
              <a:gd name="T37" fmla="*/ 90 h 90"/>
              <a:gd name="T38" fmla="*/ 66 w 126"/>
              <a:gd name="T39" fmla="*/ 90 h 90"/>
              <a:gd name="T40" fmla="*/ 108 w 126"/>
              <a:gd name="T41" fmla="*/ 12 h 90"/>
              <a:gd name="T42" fmla="*/ 114 w 126"/>
              <a:gd name="T43" fmla="*/ 6 h 90"/>
              <a:gd name="T44" fmla="*/ 126 w 126"/>
              <a:gd name="T45" fmla="*/ 6 h 90"/>
              <a:gd name="T46" fmla="*/ 126 w 126"/>
              <a:gd name="T4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90">
                <a:moveTo>
                  <a:pt x="126" y="0"/>
                </a:moveTo>
                <a:lnTo>
                  <a:pt x="84" y="0"/>
                </a:lnTo>
                <a:lnTo>
                  <a:pt x="84" y="6"/>
                </a:lnTo>
                <a:lnTo>
                  <a:pt x="96" y="6"/>
                </a:lnTo>
                <a:lnTo>
                  <a:pt x="102" y="12"/>
                </a:lnTo>
                <a:lnTo>
                  <a:pt x="102" y="18"/>
                </a:lnTo>
                <a:lnTo>
                  <a:pt x="96" y="18"/>
                </a:lnTo>
                <a:lnTo>
                  <a:pt x="72" y="60"/>
                </a:lnTo>
                <a:lnTo>
                  <a:pt x="48" y="18"/>
                </a:lnTo>
                <a:lnTo>
                  <a:pt x="48" y="18"/>
                </a:lnTo>
                <a:lnTo>
                  <a:pt x="42" y="12"/>
                </a:lnTo>
                <a:lnTo>
                  <a:pt x="48" y="6"/>
                </a:lnTo>
                <a:lnTo>
                  <a:pt x="60" y="6"/>
                </a:lnTo>
                <a:lnTo>
                  <a:pt x="6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12" y="12"/>
                </a:lnTo>
                <a:lnTo>
                  <a:pt x="60" y="90"/>
                </a:lnTo>
                <a:lnTo>
                  <a:pt x="66" y="90"/>
                </a:lnTo>
                <a:lnTo>
                  <a:pt x="108" y="12"/>
                </a:lnTo>
                <a:lnTo>
                  <a:pt x="114" y="6"/>
                </a:lnTo>
                <a:lnTo>
                  <a:pt x="126" y="6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0" name="Freeform 124"/>
          <p:cNvSpPr>
            <a:spLocks/>
          </p:cNvSpPr>
          <p:nvPr/>
        </p:nvSpPr>
        <p:spPr bwMode="auto">
          <a:xfrm>
            <a:off x="7620001" y="2122488"/>
            <a:ext cx="55563" cy="114300"/>
          </a:xfrm>
          <a:custGeom>
            <a:avLst/>
            <a:gdLst>
              <a:gd name="T0" fmla="*/ 0 w 35"/>
              <a:gd name="T1" fmla="*/ 72 h 72"/>
              <a:gd name="T2" fmla="*/ 35 w 35"/>
              <a:gd name="T3" fmla="*/ 72 h 72"/>
              <a:gd name="T4" fmla="*/ 35 w 35"/>
              <a:gd name="T5" fmla="*/ 66 h 72"/>
              <a:gd name="T6" fmla="*/ 23 w 35"/>
              <a:gd name="T7" fmla="*/ 66 h 72"/>
              <a:gd name="T8" fmla="*/ 23 w 35"/>
              <a:gd name="T9" fmla="*/ 60 h 72"/>
              <a:gd name="T10" fmla="*/ 23 w 35"/>
              <a:gd name="T11" fmla="*/ 0 h 72"/>
              <a:gd name="T12" fmla="*/ 23 w 35"/>
              <a:gd name="T13" fmla="*/ 0 h 72"/>
              <a:gd name="T14" fmla="*/ 0 w 35"/>
              <a:gd name="T15" fmla="*/ 12 h 72"/>
              <a:gd name="T16" fmla="*/ 0 w 35"/>
              <a:gd name="T17" fmla="*/ 12 h 72"/>
              <a:gd name="T18" fmla="*/ 6 w 35"/>
              <a:gd name="T19" fmla="*/ 12 h 72"/>
              <a:gd name="T20" fmla="*/ 6 w 35"/>
              <a:gd name="T21" fmla="*/ 12 h 72"/>
              <a:gd name="T22" fmla="*/ 11 w 35"/>
              <a:gd name="T23" fmla="*/ 12 h 72"/>
              <a:gd name="T24" fmla="*/ 11 w 35"/>
              <a:gd name="T25" fmla="*/ 18 h 72"/>
              <a:gd name="T26" fmla="*/ 11 w 35"/>
              <a:gd name="T27" fmla="*/ 60 h 72"/>
              <a:gd name="T28" fmla="*/ 6 w 35"/>
              <a:gd name="T29" fmla="*/ 66 h 72"/>
              <a:gd name="T30" fmla="*/ 0 w 35"/>
              <a:gd name="T31" fmla="*/ 66 h 72"/>
              <a:gd name="T32" fmla="*/ 0 w 35"/>
              <a:gd name="T33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" h="72">
                <a:moveTo>
                  <a:pt x="0" y="72"/>
                </a:moveTo>
                <a:lnTo>
                  <a:pt x="35" y="72"/>
                </a:lnTo>
                <a:lnTo>
                  <a:pt x="35" y="66"/>
                </a:lnTo>
                <a:lnTo>
                  <a:pt x="23" y="66"/>
                </a:lnTo>
                <a:lnTo>
                  <a:pt x="23" y="60"/>
                </a:lnTo>
                <a:lnTo>
                  <a:pt x="23" y="0"/>
                </a:lnTo>
                <a:lnTo>
                  <a:pt x="23" y="0"/>
                </a:lnTo>
                <a:lnTo>
                  <a:pt x="0" y="12"/>
                </a:lnTo>
                <a:lnTo>
                  <a:pt x="0" y="12"/>
                </a:lnTo>
                <a:lnTo>
                  <a:pt x="6" y="12"/>
                </a:lnTo>
                <a:lnTo>
                  <a:pt x="6" y="12"/>
                </a:lnTo>
                <a:lnTo>
                  <a:pt x="11" y="12"/>
                </a:lnTo>
                <a:lnTo>
                  <a:pt x="11" y="18"/>
                </a:lnTo>
                <a:lnTo>
                  <a:pt x="11" y="60"/>
                </a:lnTo>
                <a:lnTo>
                  <a:pt x="6" y="66"/>
                </a:lnTo>
                <a:lnTo>
                  <a:pt x="0" y="66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1" name="Freeform 125"/>
          <p:cNvSpPr>
            <a:spLocks/>
          </p:cNvSpPr>
          <p:nvPr/>
        </p:nvSpPr>
        <p:spPr bwMode="auto">
          <a:xfrm>
            <a:off x="8805863" y="2036764"/>
            <a:ext cx="190500" cy="142875"/>
          </a:xfrm>
          <a:custGeom>
            <a:avLst/>
            <a:gdLst>
              <a:gd name="T0" fmla="*/ 120 w 120"/>
              <a:gd name="T1" fmla="*/ 0 h 90"/>
              <a:gd name="T2" fmla="*/ 84 w 120"/>
              <a:gd name="T3" fmla="*/ 0 h 90"/>
              <a:gd name="T4" fmla="*/ 84 w 120"/>
              <a:gd name="T5" fmla="*/ 6 h 90"/>
              <a:gd name="T6" fmla="*/ 96 w 120"/>
              <a:gd name="T7" fmla="*/ 6 h 90"/>
              <a:gd name="T8" fmla="*/ 102 w 120"/>
              <a:gd name="T9" fmla="*/ 12 h 90"/>
              <a:gd name="T10" fmla="*/ 102 w 120"/>
              <a:gd name="T11" fmla="*/ 18 h 90"/>
              <a:gd name="T12" fmla="*/ 96 w 120"/>
              <a:gd name="T13" fmla="*/ 18 h 90"/>
              <a:gd name="T14" fmla="*/ 72 w 120"/>
              <a:gd name="T15" fmla="*/ 60 h 90"/>
              <a:gd name="T16" fmla="*/ 48 w 120"/>
              <a:gd name="T17" fmla="*/ 18 h 90"/>
              <a:gd name="T18" fmla="*/ 48 w 120"/>
              <a:gd name="T19" fmla="*/ 18 h 90"/>
              <a:gd name="T20" fmla="*/ 42 w 120"/>
              <a:gd name="T21" fmla="*/ 12 h 90"/>
              <a:gd name="T22" fmla="*/ 48 w 120"/>
              <a:gd name="T23" fmla="*/ 6 h 90"/>
              <a:gd name="T24" fmla="*/ 60 w 120"/>
              <a:gd name="T25" fmla="*/ 6 h 90"/>
              <a:gd name="T26" fmla="*/ 60 w 120"/>
              <a:gd name="T27" fmla="*/ 0 h 90"/>
              <a:gd name="T28" fmla="*/ 0 w 120"/>
              <a:gd name="T29" fmla="*/ 0 h 90"/>
              <a:gd name="T30" fmla="*/ 0 w 120"/>
              <a:gd name="T31" fmla="*/ 6 h 90"/>
              <a:gd name="T32" fmla="*/ 6 w 120"/>
              <a:gd name="T33" fmla="*/ 6 h 90"/>
              <a:gd name="T34" fmla="*/ 12 w 120"/>
              <a:gd name="T35" fmla="*/ 12 h 90"/>
              <a:gd name="T36" fmla="*/ 60 w 120"/>
              <a:gd name="T37" fmla="*/ 90 h 90"/>
              <a:gd name="T38" fmla="*/ 66 w 120"/>
              <a:gd name="T39" fmla="*/ 90 h 90"/>
              <a:gd name="T40" fmla="*/ 108 w 120"/>
              <a:gd name="T41" fmla="*/ 12 h 90"/>
              <a:gd name="T42" fmla="*/ 114 w 120"/>
              <a:gd name="T43" fmla="*/ 6 h 90"/>
              <a:gd name="T44" fmla="*/ 120 w 120"/>
              <a:gd name="T45" fmla="*/ 6 h 90"/>
              <a:gd name="T46" fmla="*/ 120 w 120"/>
              <a:gd name="T4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90">
                <a:moveTo>
                  <a:pt x="120" y="0"/>
                </a:moveTo>
                <a:lnTo>
                  <a:pt x="84" y="0"/>
                </a:lnTo>
                <a:lnTo>
                  <a:pt x="84" y="6"/>
                </a:lnTo>
                <a:lnTo>
                  <a:pt x="96" y="6"/>
                </a:lnTo>
                <a:lnTo>
                  <a:pt x="102" y="12"/>
                </a:lnTo>
                <a:lnTo>
                  <a:pt x="102" y="18"/>
                </a:lnTo>
                <a:lnTo>
                  <a:pt x="96" y="18"/>
                </a:lnTo>
                <a:lnTo>
                  <a:pt x="72" y="60"/>
                </a:lnTo>
                <a:lnTo>
                  <a:pt x="48" y="18"/>
                </a:lnTo>
                <a:lnTo>
                  <a:pt x="48" y="18"/>
                </a:lnTo>
                <a:lnTo>
                  <a:pt x="42" y="12"/>
                </a:lnTo>
                <a:lnTo>
                  <a:pt x="48" y="6"/>
                </a:lnTo>
                <a:lnTo>
                  <a:pt x="60" y="6"/>
                </a:lnTo>
                <a:lnTo>
                  <a:pt x="6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12" y="12"/>
                </a:lnTo>
                <a:lnTo>
                  <a:pt x="60" y="90"/>
                </a:lnTo>
                <a:lnTo>
                  <a:pt x="66" y="90"/>
                </a:lnTo>
                <a:lnTo>
                  <a:pt x="108" y="12"/>
                </a:lnTo>
                <a:lnTo>
                  <a:pt x="114" y="6"/>
                </a:lnTo>
                <a:lnTo>
                  <a:pt x="120" y="6"/>
                </a:lnTo>
                <a:lnTo>
                  <a:pt x="12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2" name="Freeform 126"/>
          <p:cNvSpPr>
            <a:spLocks/>
          </p:cNvSpPr>
          <p:nvPr/>
        </p:nvSpPr>
        <p:spPr bwMode="auto">
          <a:xfrm>
            <a:off x="9015413" y="2122488"/>
            <a:ext cx="95250" cy="114300"/>
          </a:xfrm>
          <a:custGeom>
            <a:avLst/>
            <a:gdLst>
              <a:gd name="T0" fmla="*/ 60 w 60"/>
              <a:gd name="T1" fmla="*/ 54 h 72"/>
              <a:gd name="T2" fmla="*/ 60 w 60"/>
              <a:gd name="T3" fmla="*/ 54 h 72"/>
              <a:gd name="T4" fmla="*/ 54 w 60"/>
              <a:gd name="T5" fmla="*/ 60 h 72"/>
              <a:gd name="T6" fmla="*/ 48 w 60"/>
              <a:gd name="T7" fmla="*/ 60 h 72"/>
              <a:gd name="T8" fmla="*/ 12 w 60"/>
              <a:gd name="T9" fmla="*/ 60 h 72"/>
              <a:gd name="T10" fmla="*/ 36 w 60"/>
              <a:gd name="T11" fmla="*/ 42 h 72"/>
              <a:gd name="T12" fmla="*/ 48 w 60"/>
              <a:gd name="T13" fmla="*/ 36 h 72"/>
              <a:gd name="T14" fmla="*/ 54 w 60"/>
              <a:gd name="T15" fmla="*/ 18 h 72"/>
              <a:gd name="T16" fmla="*/ 48 w 60"/>
              <a:gd name="T17" fmla="*/ 6 h 72"/>
              <a:gd name="T18" fmla="*/ 30 w 60"/>
              <a:gd name="T19" fmla="*/ 0 h 72"/>
              <a:gd name="T20" fmla="*/ 12 w 60"/>
              <a:gd name="T21" fmla="*/ 6 h 72"/>
              <a:gd name="T22" fmla="*/ 0 w 60"/>
              <a:gd name="T23" fmla="*/ 24 h 72"/>
              <a:gd name="T24" fmla="*/ 0 w 60"/>
              <a:gd name="T25" fmla="*/ 24 h 72"/>
              <a:gd name="T26" fmla="*/ 12 w 60"/>
              <a:gd name="T27" fmla="*/ 18 h 72"/>
              <a:gd name="T28" fmla="*/ 24 w 60"/>
              <a:gd name="T29" fmla="*/ 12 h 72"/>
              <a:gd name="T30" fmla="*/ 36 w 60"/>
              <a:gd name="T31" fmla="*/ 18 h 72"/>
              <a:gd name="T32" fmla="*/ 42 w 60"/>
              <a:gd name="T33" fmla="*/ 24 h 72"/>
              <a:gd name="T34" fmla="*/ 36 w 60"/>
              <a:gd name="T35" fmla="*/ 36 h 72"/>
              <a:gd name="T36" fmla="*/ 24 w 60"/>
              <a:gd name="T37" fmla="*/ 48 h 72"/>
              <a:gd name="T38" fmla="*/ 0 w 60"/>
              <a:gd name="T39" fmla="*/ 66 h 72"/>
              <a:gd name="T40" fmla="*/ 0 w 60"/>
              <a:gd name="T41" fmla="*/ 72 h 72"/>
              <a:gd name="T42" fmla="*/ 54 w 60"/>
              <a:gd name="T43" fmla="*/ 72 h 72"/>
              <a:gd name="T44" fmla="*/ 60 w 60"/>
              <a:gd name="T45" fmla="*/ 5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72">
                <a:moveTo>
                  <a:pt x="60" y="54"/>
                </a:moveTo>
                <a:lnTo>
                  <a:pt x="60" y="54"/>
                </a:lnTo>
                <a:lnTo>
                  <a:pt x="54" y="60"/>
                </a:lnTo>
                <a:lnTo>
                  <a:pt x="48" y="60"/>
                </a:lnTo>
                <a:lnTo>
                  <a:pt x="12" y="60"/>
                </a:lnTo>
                <a:lnTo>
                  <a:pt x="36" y="42"/>
                </a:lnTo>
                <a:lnTo>
                  <a:pt x="48" y="36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24"/>
                </a:lnTo>
                <a:lnTo>
                  <a:pt x="0" y="24"/>
                </a:lnTo>
                <a:lnTo>
                  <a:pt x="12" y="18"/>
                </a:lnTo>
                <a:lnTo>
                  <a:pt x="24" y="12"/>
                </a:lnTo>
                <a:lnTo>
                  <a:pt x="36" y="18"/>
                </a:lnTo>
                <a:lnTo>
                  <a:pt x="42" y="24"/>
                </a:lnTo>
                <a:lnTo>
                  <a:pt x="36" y="36"/>
                </a:lnTo>
                <a:lnTo>
                  <a:pt x="24" y="48"/>
                </a:lnTo>
                <a:lnTo>
                  <a:pt x="0" y="66"/>
                </a:lnTo>
                <a:lnTo>
                  <a:pt x="0" y="72"/>
                </a:lnTo>
                <a:lnTo>
                  <a:pt x="54" y="72"/>
                </a:lnTo>
                <a:lnTo>
                  <a:pt x="60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3" name="Freeform 127"/>
          <p:cNvSpPr>
            <a:spLocks/>
          </p:cNvSpPr>
          <p:nvPr/>
        </p:nvSpPr>
        <p:spPr bwMode="auto">
          <a:xfrm>
            <a:off x="7894639" y="1250950"/>
            <a:ext cx="219075" cy="141288"/>
          </a:xfrm>
          <a:custGeom>
            <a:avLst/>
            <a:gdLst>
              <a:gd name="T0" fmla="*/ 138 w 138"/>
              <a:gd name="T1" fmla="*/ 0 h 89"/>
              <a:gd name="T2" fmla="*/ 102 w 138"/>
              <a:gd name="T3" fmla="*/ 0 h 89"/>
              <a:gd name="T4" fmla="*/ 102 w 138"/>
              <a:gd name="T5" fmla="*/ 0 h 89"/>
              <a:gd name="T6" fmla="*/ 108 w 138"/>
              <a:gd name="T7" fmla="*/ 6 h 89"/>
              <a:gd name="T8" fmla="*/ 114 w 138"/>
              <a:gd name="T9" fmla="*/ 6 h 89"/>
              <a:gd name="T10" fmla="*/ 114 w 138"/>
              <a:gd name="T11" fmla="*/ 12 h 89"/>
              <a:gd name="T12" fmla="*/ 114 w 138"/>
              <a:gd name="T13" fmla="*/ 12 h 89"/>
              <a:gd name="T14" fmla="*/ 90 w 138"/>
              <a:gd name="T15" fmla="*/ 65 h 89"/>
              <a:gd name="T16" fmla="*/ 90 w 138"/>
              <a:gd name="T17" fmla="*/ 65 h 89"/>
              <a:gd name="T18" fmla="*/ 54 w 138"/>
              <a:gd name="T19" fmla="*/ 0 h 89"/>
              <a:gd name="T20" fmla="*/ 24 w 138"/>
              <a:gd name="T21" fmla="*/ 0 h 89"/>
              <a:gd name="T22" fmla="*/ 24 w 138"/>
              <a:gd name="T23" fmla="*/ 0 h 89"/>
              <a:gd name="T24" fmla="*/ 36 w 138"/>
              <a:gd name="T25" fmla="*/ 6 h 89"/>
              <a:gd name="T26" fmla="*/ 42 w 138"/>
              <a:gd name="T27" fmla="*/ 6 h 89"/>
              <a:gd name="T28" fmla="*/ 18 w 138"/>
              <a:gd name="T29" fmla="*/ 65 h 89"/>
              <a:gd name="T30" fmla="*/ 12 w 138"/>
              <a:gd name="T31" fmla="*/ 77 h 89"/>
              <a:gd name="T32" fmla="*/ 12 w 138"/>
              <a:gd name="T33" fmla="*/ 83 h 89"/>
              <a:gd name="T34" fmla="*/ 0 w 138"/>
              <a:gd name="T35" fmla="*/ 83 h 89"/>
              <a:gd name="T36" fmla="*/ 0 w 138"/>
              <a:gd name="T37" fmla="*/ 83 h 89"/>
              <a:gd name="T38" fmla="*/ 36 w 138"/>
              <a:gd name="T39" fmla="*/ 83 h 89"/>
              <a:gd name="T40" fmla="*/ 36 w 138"/>
              <a:gd name="T41" fmla="*/ 83 h 89"/>
              <a:gd name="T42" fmla="*/ 30 w 138"/>
              <a:gd name="T43" fmla="*/ 83 h 89"/>
              <a:gd name="T44" fmla="*/ 24 w 138"/>
              <a:gd name="T45" fmla="*/ 77 h 89"/>
              <a:gd name="T46" fmla="*/ 24 w 138"/>
              <a:gd name="T47" fmla="*/ 77 h 89"/>
              <a:gd name="T48" fmla="*/ 24 w 138"/>
              <a:gd name="T49" fmla="*/ 71 h 89"/>
              <a:gd name="T50" fmla="*/ 48 w 138"/>
              <a:gd name="T51" fmla="*/ 17 h 89"/>
              <a:gd name="T52" fmla="*/ 48 w 138"/>
              <a:gd name="T53" fmla="*/ 17 h 89"/>
              <a:gd name="T54" fmla="*/ 90 w 138"/>
              <a:gd name="T55" fmla="*/ 89 h 89"/>
              <a:gd name="T56" fmla="*/ 90 w 138"/>
              <a:gd name="T57" fmla="*/ 89 h 89"/>
              <a:gd name="T58" fmla="*/ 120 w 138"/>
              <a:gd name="T59" fmla="*/ 23 h 89"/>
              <a:gd name="T60" fmla="*/ 126 w 138"/>
              <a:gd name="T61" fmla="*/ 12 h 89"/>
              <a:gd name="T62" fmla="*/ 126 w 138"/>
              <a:gd name="T63" fmla="*/ 6 h 89"/>
              <a:gd name="T64" fmla="*/ 138 w 138"/>
              <a:gd name="T65" fmla="*/ 0 h 89"/>
              <a:gd name="T66" fmla="*/ 138 w 138"/>
              <a:gd name="T6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89">
                <a:moveTo>
                  <a:pt x="138" y="0"/>
                </a:moveTo>
                <a:lnTo>
                  <a:pt x="102" y="0"/>
                </a:lnTo>
                <a:lnTo>
                  <a:pt x="102" y="0"/>
                </a:lnTo>
                <a:lnTo>
                  <a:pt x="108" y="6"/>
                </a:lnTo>
                <a:lnTo>
                  <a:pt x="114" y="6"/>
                </a:lnTo>
                <a:lnTo>
                  <a:pt x="114" y="12"/>
                </a:lnTo>
                <a:lnTo>
                  <a:pt x="114" y="12"/>
                </a:lnTo>
                <a:lnTo>
                  <a:pt x="90" y="65"/>
                </a:lnTo>
                <a:lnTo>
                  <a:pt x="90" y="65"/>
                </a:lnTo>
                <a:lnTo>
                  <a:pt x="54" y="0"/>
                </a:lnTo>
                <a:lnTo>
                  <a:pt x="24" y="0"/>
                </a:lnTo>
                <a:lnTo>
                  <a:pt x="24" y="0"/>
                </a:lnTo>
                <a:lnTo>
                  <a:pt x="36" y="6"/>
                </a:lnTo>
                <a:lnTo>
                  <a:pt x="42" y="6"/>
                </a:lnTo>
                <a:lnTo>
                  <a:pt x="18" y="65"/>
                </a:lnTo>
                <a:lnTo>
                  <a:pt x="12" y="77"/>
                </a:lnTo>
                <a:lnTo>
                  <a:pt x="12" y="83"/>
                </a:lnTo>
                <a:lnTo>
                  <a:pt x="0" y="83"/>
                </a:lnTo>
                <a:lnTo>
                  <a:pt x="0" y="83"/>
                </a:lnTo>
                <a:lnTo>
                  <a:pt x="36" y="83"/>
                </a:lnTo>
                <a:lnTo>
                  <a:pt x="36" y="83"/>
                </a:lnTo>
                <a:lnTo>
                  <a:pt x="30" y="83"/>
                </a:lnTo>
                <a:lnTo>
                  <a:pt x="24" y="77"/>
                </a:lnTo>
                <a:lnTo>
                  <a:pt x="24" y="77"/>
                </a:lnTo>
                <a:lnTo>
                  <a:pt x="24" y="71"/>
                </a:lnTo>
                <a:lnTo>
                  <a:pt x="48" y="17"/>
                </a:lnTo>
                <a:lnTo>
                  <a:pt x="48" y="17"/>
                </a:lnTo>
                <a:lnTo>
                  <a:pt x="90" y="89"/>
                </a:lnTo>
                <a:lnTo>
                  <a:pt x="90" y="89"/>
                </a:lnTo>
                <a:lnTo>
                  <a:pt x="120" y="23"/>
                </a:lnTo>
                <a:lnTo>
                  <a:pt x="126" y="12"/>
                </a:lnTo>
                <a:lnTo>
                  <a:pt x="126" y="6"/>
                </a:lnTo>
                <a:lnTo>
                  <a:pt x="138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4" name="Freeform 128"/>
          <p:cNvSpPr>
            <a:spLocks/>
          </p:cNvSpPr>
          <p:nvPr/>
        </p:nvSpPr>
        <p:spPr bwMode="auto">
          <a:xfrm>
            <a:off x="8123238" y="1335089"/>
            <a:ext cx="55562" cy="104775"/>
          </a:xfrm>
          <a:custGeom>
            <a:avLst/>
            <a:gdLst>
              <a:gd name="T0" fmla="*/ 0 w 35"/>
              <a:gd name="T1" fmla="*/ 66 h 66"/>
              <a:gd name="T2" fmla="*/ 35 w 35"/>
              <a:gd name="T3" fmla="*/ 66 h 66"/>
              <a:gd name="T4" fmla="*/ 35 w 35"/>
              <a:gd name="T5" fmla="*/ 66 h 66"/>
              <a:gd name="T6" fmla="*/ 23 w 35"/>
              <a:gd name="T7" fmla="*/ 66 h 66"/>
              <a:gd name="T8" fmla="*/ 23 w 35"/>
              <a:gd name="T9" fmla="*/ 60 h 66"/>
              <a:gd name="T10" fmla="*/ 23 w 35"/>
              <a:gd name="T11" fmla="*/ 0 h 66"/>
              <a:gd name="T12" fmla="*/ 23 w 35"/>
              <a:gd name="T13" fmla="*/ 0 h 66"/>
              <a:gd name="T14" fmla="*/ 0 w 35"/>
              <a:gd name="T15" fmla="*/ 6 h 66"/>
              <a:gd name="T16" fmla="*/ 0 w 35"/>
              <a:gd name="T17" fmla="*/ 6 h 66"/>
              <a:gd name="T18" fmla="*/ 6 w 35"/>
              <a:gd name="T19" fmla="*/ 6 h 66"/>
              <a:gd name="T20" fmla="*/ 6 w 35"/>
              <a:gd name="T21" fmla="*/ 6 h 66"/>
              <a:gd name="T22" fmla="*/ 12 w 35"/>
              <a:gd name="T23" fmla="*/ 6 h 66"/>
              <a:gd name="T24" fmla="*/ 12 w 35"/>
              <a:gd name="T25" fmla="*/ 12 h 66"/>
              <a:gd name="T26" fmla="*/ 12 w 35"/>
              <a:gd name="T27" fmla="*/ 54 h 66"/>
              <a:gd name="T28" fmla="*/ 6 w 35"/>
              <a:gd name="T29" fmla="*/ 66 h 66"/>
              <a:gd name="T30" fmla="*/ 0 w 35"/>
              <a:gd name="T31" fmla="*/ 66 h 66"/>
              <a:gd name="T32" fmla="*/ 0 w 35"/>
              <a:gd name="T3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" h="66">
                <a:moveTo>
                  <a:pt x="0" y="66"/>
                </a:moveTo>
                <a:lnTo>
                  <a:pt x="35" y="66"/>
                </a:lnTo>
                <a:lnTo>
                  <a:pt x="35" y="66"/>
                </a:lnTo>
                <a:lnTo>
                  <a:pt x="23" y="66"/>
                </a:lnTo>
                <a:lnTo>
                  <a:pt x="23" y="60"/>
                </a:lnTo>
                <a:lnTo>
                  <a:pt x="23" y="0"/>
                </a:lnTo>
                <a:lnTo>
                  <a:pt x="23" y="0"/>
                </a:lnTo>
                <a:lnTo>
                  <a:pt x="0" y="6"/>
                </a:lnTo>
                <a:lnTo>
                  <a:pt x="0" y="6"/>
                </a:lnTo>
                <a:lnTo>
                  <a:pt x="6" y="6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2" y="54"/>
                </a:lnTo>
                <a:lnTo>
                  <a:pt x="6" y="66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5" name="Freeform 129"/>
          <p:cNvSpPr>
            <a:spLocks noEditPoints="1"/>
          </p:cNvSpPr>
          <p:nvPr/>
        </p:nvSpPr>
        <p:spPr bwMode="auto">
          <a:xfrm>
            <a:off x="8226426" y="1287464"/>
            <a:ext cx="28575" cy="104775"/>
          </a:xfrm>
          <a:custGeom>
            <a:avLst/>
            <a:gdLst>
              <a:gd name="T0" fmla="*/ 12 w 18"/>
              <a:gd name="T1" fmla="*/ 18 h 66"/>
              <a:gd name="T2" fmla="*/ 18 w 18"/>
              <a:gd name="T3" fmla="*/ 12 h 66"/>
              <a:gd name="T4" fmla="*/ 18 w 18"/>
              <a:gd name="T5" fmla="*/ 6 h 66"/>
              <a:gd name="T6" fmla="*/ 18 w 18"/>
              <a:gd name="T7" fmla="*/ 6 h 66"/>
              <a:gd name="T8" fmla="*/ 12 w 18"/>
              <a:gd name="T9" fmla="*/ 0 h 66"/>
              <a:gd name="T10" fmla="*/ 6 w 18"/>
              <a:gd name="T11" fmla="*/ 6 h 66"/>
              <a:gd name="T12" fmla="*/ 0 w 18"/>
              <a:gd name="T13" fmla="*/ 6 h 66"/>
              <a:gd name="T14" fmla="*/ 6 w 18"/>
              <a:gd name="T15" fmla="*/ 12 h 66"/>
              <a:gd name="T16" fmla="*/ 12 w 18"/>
              <a:gd name="T17" fmla="*/ 18 h 66"/>
              <a:gd name="T18" fmla="*/ 12 w 18"/>
              <a:gd name="T19" fmla="*/ 18 h 66"/>
              <a:gd name="T20" fmla="*/ 12 w 18"/>
              <a:gd name="T21" fmla="*/ 66 h 66"/>
              <a:gd name="T22" fmla="*/ 18 w 18"/>
              <a:gd name="T23" fmla="*/ 60 h 66"/>
              <a:gd name="T24" fmla="*/ 18 w 18"/>
              <a:gd name="T25" fmla="*/ 54 h 66"/>
              <a:gd name="T26" fmla="*/ 18 w 18"/>
              <a:gd name="T27" fmla="*/ 54 h 66"/>
              <a:gd name="T28" fmla="*/ 12 w 18"/>
              <a:gd name="T29" fmla="*/ 48 h 66"/>
              <a:gd name="T30" fmla="*/ 6 w 18"/>
              <a:gd name="T31" fmla="*/ 54 h 66"/>
              <a:gd name="T32" fmla="*/ 0 w 18"/>
              <a:gd name="T33" fmla="*/ 54 h 66"/>
              <a:gd name="T34" fmla="*/ 6 w 18"/>
              <a:gd name="T35" fmla="*/ 60 h 66"/>
              <a:gd name="T36" fmla="*/ 12 w 18"/>
              <a:gd name="T37" fmla="*/ 66 h 66"/>
              <a:gd name="T38" fmla="*/ 12 w 18"/>
              <a:gd name="T3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" h="66">
                <a:moveTo>
                  <a:pt x="12" y="18"/>
                </a:moveTo>
                <a:lnTo>
                  <a:pt x="18" y="12"/>
                </a:lnTo>
                <a:lnTo>
                  <a:pt x="18" y="6"/>
                </a:lnTo>
                <a:lnTo>
                  <a:pt x="18" y="6"/>
                </a:lnTo>
                <a:lnTo>
                  <a:pt x="12" y="0"/>
                </a:lnTo>
                <a:lnTo>
                  <a:pt x="6" y="6"/>
                </a:lnTo>
                <a:lnTo>
                  <a:pt x="0" y="6"/>
                </a:lnTo>
                <a:lnTo>
                  <a:pt x="6" y="12"/>
                </a:lnTo>
                <a:lnTo>
                  <a:pt x="12" y="18"/>
                </a:lnTo>
                <a:lnTo>
                  <a:pt x="12" y="18"/>
                </a:lnTo>
                <a:close/>
                <a:moveTo>
                  <a:pt x="12" y="66"/>
                </a:moveTo>
                <a:lnTo>
                  <a:pt x="18" y="60"/>
                </a:lnTo>
                <a:lnTo>
                  <a:pt x="18" y="54"/>
                </a:lnTo>
                <a:lnTo>
                  <a:pt x="18" y="54"/>
                </a:lnTo>
                <a:lnTo>
                  <a:pt x="12" y="48"/>
                </a:lnTo>
                <a:lnTo>
                  <a:pt x="6" y="54"/>
                </a:lnTo>
                <a:lnTo>
                  <a:pt x="0" y="54"/>
                </a:lnTo>
                <a:lnTo>
                  <a:pt x="6" y="60"/>
                </a:lnTo>
                <a:lnTo>
                  <a:pt x="12" y="66"/>
                </a:lnTo>
                <a:lnTo>
                  <a:pt x="12" y="6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6" name="Freeform 130"/>
          <p:cNvSpPr>
            <a:spLocks/>
          </p:cNvSpPr>
          <p:nvPr/>
        </p:nvSpPr>
        <p:spPr bwMode="auto">
          <a:xfrm>
            <a:off x="8293101" y="1250950"/>
            <a:ext cx="219075" cy="141288"/>
          </a:xfrm>
          <a:custGeom>
            <a:avLst/>
            <a:gdLst>
              <a:gd name="T0" fmla="*/ 138 w 138"/>
              <a:gd name="T1" fmla="*/ 0 h 89"/>
              <a:gd name="T2" fmla="*/ 96 w 138"/>
              <a:gd name="T3" fmla="*/ 0 h 89"/>
              <a:gd name="T4" fmla="*/ 96 w 138"/>
              <a:gd name="T5" fmla="*/ 0 h 89"/>
              <a:gd name="T6" fmla="*/ 108 w 138"/>
              <a:gd name="T7" fmla="*/ 6 h 89"/>
              <a:gd name="T8" fmla="*/ 114 w 138"/>
              <a:gd name="T9" fmla="*/ 6 h 89"/>
              <a:gd name="T10" fmla="*/ 114 w 138"/>
              <a:gd name="T11" fmla="*/ 12 h 89"/>
              <a:gd name="T12" fmla="*/ 108 w 138"/>
              <a:gd name="T13" fmla="*/ 12 h 89"/>
              <a:gd name="T14" fmla="*/ 90 w 138"/>
              <a:gd name="T15" fmla="*/ 65 h 89"/>
              <a:gd name="T16" fmla="*/ 90 w 138"/>
              <a:gd name="T17" fmla="*/ 65 h 89"/>
              <a:gd name="T18" fmla="*/ 54 w 138"/>
              <a:gd name="T19" fmla="*/ 0 h 89"/>
              <a:gd name="T20" fmla="*/ 24 w 138"/>
              <a:gd name="T21" fmla="*/ 0 h 89"/>
              <a:gd name="T22" fmla="*/ 24 w 138"/>
              <a:gd name="T23" fmla="*/ 0 h 89"/>
              <a:gd name="T24" fmla="*/ 36 w 138"/>
              <a:gd name="T25" fmla="*/ 6 h 89"/>
              <a:gd name="T26" fmla="*/ 42 w 138"/>
              <a:gd name="T27" fmla="*/ 6 h 89"/>
              <a:gd name="T28" fmla="*/ 18 w 138"/>
              <a:gd name="T29" fmla="*/ 65 h 89"/>
              <a:gd name="T30" fmla="*/ 12 w 138"/>
              <a:gd name="T31" fmla="*/ 77 h 89"/>
              <a:gd name="T32" fmla="*/ 12 w 138"/>
              <a:gd name="T33" fmla="*/ 83 h 89"/>
              <a:gd name="T34" fmla="*/ 0 w 138"/>
              <a:gd name="T35" fmla="*/ 83 h 89"/>
              <a:gd name="T36" fmla="*/ 0 w 138"/>
              <a:gd name="T37" fmla="*/ 83 h 89"/>
              <a:gd name="T38" fmla="*/ 36 w 138"/>
              <a:gd name="T39" fmla="*/ 83 h 89"/>
              <a:gd name="T40" fmla="*/ 36 w 138"/>
              <a:gd name="T41" fmla="*/ 83 h 89"/>
              <a:gd name="T42" fmla="*/ 30 w 138"/>
              <a:gd name="T43" fmla="*/ 83 h 89"/>
              <a:gd name="T44" fmla="*/ 24 w 138"/>
              <a:gd name="T45" fmla="*/ 77 h 89"/>
              <a:gd name="T46" fmla="*/ 24 w 138"/>
              <a:gd name="T47" fmla="*/ 77 h 89"/>
              <a:gd name="T48" fmla="*/ 24 w 138"/>
              <a:gd name="T49" fmla="*/ 71 h 89"/>
              <a:gd name="T50" fmla="*/ 42 w 138"/>
              <a:gd name="T51" fmla="*/ 17 h 89"/>
              <a:gd name="T52" fmla="*/ 42 w 138"/>
              <a:gd name="T53" fmla="*/ 17 h 89"/>
              <a:gd name="T54" fmla="*/ 84 w 138"/>
              <a:gd name="T55" fmla="*/ 89 h 89"/>
              <a:gd name="T56" fmla="*/ 90 w 138"/>
              <a:gd name="T57" fmla="*/ 89 h 89"/>
              <a:gd name="T58" fmla="*/ 114 w 138"/>
              <a:gd name="T59" fmla="*/ 23 h 89"/>
              <a:gd name="T60" fmla="*/ 120 w 138"/>
              <a:gd name="T61" fmla="*/ 12 h 89"/>
              <a:gd name="T62" fmla="*/ 126 w 138"/>
              <a:gd name="T63" fmla="*/ 6 h 89"/>
              <a:gd name="T64" fmla="*/ 138 w 138"/>
              <a:gd name="T65" fmla="*/ 0 h 89"/>
              <a:gd name="T66" fmla="*/ 138 w 138"/>
              <a:gd name="T6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89">
                <a:moveTo>
                  <a:pt x="138" y="0"/>
                </a:moveTo>
                <a:lnTo>
                  <a:pt x="96" y="0"/>
                </a:lnTo>
                <a:lnTo>
                  <a:pt x="96" y="0"/>
                </a:lnTo>
                <a:lnTo>
                  <a:pt x="108" y="6"/>
                </a:lnTo>
                <a:lnTo>
                  <a:pt x="114" y="6"/>
                </a:lnTo>
                <a:lnTo>
                  <a:pt x="114" y="12"/>
                </a:lnTo>
                <a:lnTo>
                  <a:pt x="108" y="12"/>
                </a:lnTo>
                <a:lnTo>
                  <a:pt x="90" y="65"/>
                </a:lnTo>
                <a:lnTo>
                  <a:pt x="90" y="65"/>
                </a:lnTo>
                <a:lnTo>
                  <a:pt x="54" y="0"/>
                </a:lnTo>
                <a:lnTo>
                  <a:pt x="24" y="0"/>
                </a:lnTo>
                <a:lnTo>
                  <a:pt x="24" y="0"/>
                </a:lnTo>
                <a:lnTo>
                  <a:pt x="36" y="6"/>
                </a:lnTo>
                <a:lnTo>
                  <a:pt x="42" y="6"/>
                </a:lnTo>
                <a:lnTo>
                  <a:pt x="18" y="65"/>
                </a:lnTo>
                <a:lnTo>
                  <a:pt x="12" y="77"/>
                </a:lnTo>
                <a:lnTo>
                  <a:pt x="12" y="83"/>
                </a:lnTo>
                <a:lnTo>
                  <a:pt x="0" y="83"/>
                </a:lnTo>
                <a:lnTo>
                  <a:pt x="0" y="83"/>
                </a:lnTo>
                <a:lnTo>
                  <a:pt x="36" y="83"/>
                </a:lnTo>
                <a:lnTo>
                  <a:pt x="36" y="83"/>
                </a:lnTo>
                <a:lnTo>
                  <a:pt x="30" y="83"/>
                </a:lnTo>
                <a:lnTo>
                  <a:pt x="24" y="77"/>
                </a:lnTo>
                <a:lnTo>
                  <a:pt x="24" y="77"/>
                </a:lnTo>
                <a:lnTo>
                  <a:pt x="24" y="71"/>
                </a:lnTo>
                <a:lnTo>
                  <a:pt x="42" y="17"/>
                </a:lnTo>
                <a:lnTo>
                  <a:pt x="42" y="17"/>
                </a:lnTo>
                <a:lnTo>
                  <a:pt x="84" y="89"/>
                </a:lnTo>
                <a:lnTo>
                  <a:pt x="90" y="89"/>
                </a:lnTo>
                <a:lnTo>
                  <a:pt x="114" y="23"/>
                </a:lnTo>
                <a:lnTo>
                  <a:pt x="120" y="12"/>
                </a:lnTo>
                <a:lnTo>
                  <a:pt x="126" y="6"/>
                </a:lnTo>
                <a:lnTo>
                  <a:pt x="138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7" name="Freeform 131"/>
          <p:cNvSpPr>
            <a:spLocks/>
          </p:cNvSpPr>
          <p:nvPr/>
        </p:nvSpPr>
        <p:spPr bwMode="auto">
          <a:xfrm>
            <a:off x="8493126" y="1335089"/>
            <a:ext cx="104775" cy="104775"/>
          </a:xfrm>
          <a:custGeom>
            <a:avLst/>
            <a:gdLst>
              <a:gd name="T0" fmla="*/ 66 w 66"/>
              <a:gd name="T1" fmla="*/ 54 h 66"/>
              <a:gd name="T2" fmla="*/ 60 w 66"/>
              <a:gd name="T3" fmla="*/ 54 h 66"/>
              <a:gd name="T4" fmla="*/ 54 w 66"/>
              <a:gd name="T5" fmla="*/ 60 h 66"/>
              <a:gd name="T6" fmla="*/ 48 w 66"/>
              <a:gd name="T7" fmla="*/ 60 h 66"/>
              <a:gd name="T8" fmla="*/ 18 w 66"/>
              <a:gd name="T9" fmla="*/ 60 h 66"/>
              <a:gd name="T10" fmla="*/ 36 w 66"/>
              <a:gd name="T11" fmla="*/ 42 h 66"/>
              <a:gd name="T12" fmla="*/ 48 w 66"/>
              <a:gd name="T13" fmla="*/ 30 h 66"/>
              <a:gd name="T14" fmla="*/ 54 w 66"/>
              <a:gd name="T15" fmla="*/ 18 h 66"/>
              <a:gd name="T16" fmla="*/ 48 w 66"/>
              <a:gd name="T17" fmla="*/ 6 h 66"/>
              <a:gd name="T18" fmla="*/ 30 w 66"/>
              <a:gd name="T19" fmla="*/ 0 h 66"/>
              <a:gd name="T20" fmla="*/ 12 w 66"/>
              <a:gd name="T21" fmla="*/ 0 h 66"/>
              <a:gd name="T22" fmla="*/ 6 w 66"/>
              <a:gd name="T23" fmla="*/ 6 h 66"/>
              <a:gd name="T24" fmla="*/ 0 w 66"/>
              <a:gd name="T25" fmla="*/ 18 h 66"/>
              <a:gd name="T26" fmla="*/ 6 w 66"/>
              <a:gd name="T27" fmla="*/ 18 h 66"/>
              <a:gd name="T28" fmla="*/ 12 w 66"/>
              <a:gd name="T29" fmla="*/ 12 h 66"/>
              <a:gd name="T30" fmla="*/ 24 w 66"/>
              <a:gd name="T31" fmla="*/ 6 h 66"/>
              <a:gd name="T32" fmla="*/ 36 w 66"/>
              <a:gd name="T33" fmla="*/ 6 h 66"/>
              <a:gd name="T34" fmla="*/ 42 w 66"/>
              <a:gd name="T35" fmla="*/ 12 h 66"/>
              <a:gd name="T36" fmla="*/ 42 w 66"/>
              <a:gd name="T37" fmla="*/ 18 h 66"/>
              <a:gd name="T38" fmla="*/ 36 w 66"/>
              <a:gd name="T39" fmla="*/ 30 h 66"/>
              <a:gd name="T40" fmla="*/ 24 w 66"/>
              <a:gd name="T41" fmla="*/ 48 h 66"/>
              <a:gd name="T42" fmla="*/ 0 w 66"/>
              <a:gd name="T43" fmla="*/ 66 h 66"/>
              <a:gd name="T44" fmla="*/ 0 w 66"/>
              <a:gd name="T45" fmla="*/ 66 h 66"/>
              <a:gd name="T46" fmla="*/ 54 w 66"/>
              <a:gd name="T47" fmla="*/ 66 h 66"/>
              <a:gd name="T48" fmla="*/ 66 w 66"/>
              <a:gd name="T49" fmla="*/ 5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" h="66">
                <a:moveTo>
                  <a:pt x="66" y="54"/>
                </a:moveTo>
                <a:lnTo>
                  <a:pt x="60" y="54"/>
                </a:lnTo>
                <a:lnTo>
                  <a:pt x="54" y="60"/>
                </a:lnTo>
                <a:lnTo>
                  <a:pt x="48" y="60"/>
                </a:lnTo>
                <a:lnTo>
                  <a:pt x="18" y="60"/>
                </a:lnTo>
                <a:lnTo>
                  <a:pt x="36" y="42"/>
                </a:lnTo>
                <a:lnTo>
                  <a:pt x="48" y="30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0"/>
                </a:lnTo>
                <a:lnTo>
                  <a:pt x="6" y="6"/>
                </a:lnTo>
                <a:lnTo>
                  <a:pt x="0" y="18"/>
                </a:lnTo>
                <a:lnTo>
                  <a:pt x="6" y="18"/>
                </a:lnTo>
                <a:lnTo>
                  <a:pt x="12" y="12"/>
                </a:lnTo>
                <a:lnTo>
                  <a:pt x="24" y="6"/>
                </a:lnTo>
                <a:lnTo>
                  <a:pt x="36" y="6"/>
                </a:lnTo>
                <a:lnTo>
                  <a:pt x="42" y="12"/>
                </a:lnTo>
                <a:lnTo>
                  <a:pt x="42" y="18"/>
                </a:lnTo>
                <a:lnTo>
                  <a:pt x="36" y="30"/>
                </a:lnTo>
                <a:lnTo>
                  <a:pt x="24" y="48"/>
                </a:lnTo>
                <a:lnTo>
                  <a:pt x="0" y="66"/>
                </a:lnTo>
                <a:lnTo>
                  <a:pt x="0" y="66"/>
                </a:lnTo>
                <a:lnTo>
                  <a:pt x="54" y="66"/>
                </a:lnTo>
                <a:lnTo>
                  <a:pt x="66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8" name="Freeform 132"/>
          <p:cNvSpPr>
            <a:spLocks/>
          </p:cNvSpPr>
          <p:nvPr/>
        </p:nvSpPr>
        <p:spPr bwMode="auto">
          <a:xfrm>
            <a:off x="7694614" y="1676400"/>
            <a:ext cx="123825" cy="95250"/>
          </a:xfrm>
          <a:custGeom>
            <a:avLst/>
            <a:gdLst>
              <a:gd name="T0" fmla="*/ 36 w 78"/>
              <a:gd name="T1" fmla="*/ 60 h 60"/>
              <a:gd name="T2" fmla="*/ 66 w 78"/>
              <a:gd name="T3" fmla="*/ 54 h 60"/>
              <a:gd name="T4" fmla="*/ 78 w 78"/>
              <a:gd name="T5" fmla="*/ 42 h 60"/>
              <a:gd name="T6" fmla="*/ 78 w 78"/>
              <a:gd name="T7" fmla="*/ 30 h 60"/>
              <a:gd name="T8" fmla="*/ 78 w 78"/>
              <a:gd name="T9" fmla="*/ 18 h 60"/>
              <a:gd name="T10" fmla="*/ 66 w 78"/>
              <a:gd name="T11" fmla="*/ 6 h 60"/>
              <a:gd name="T12" fmla="*/ 36 w 78"/>
              <a:gd name="T13" fmla="*/ 0 h 60"/>
              <a:gd name="T14" fmla="*/ 12 w 78"/>
              <a:gd name="T15" fmla="*/ 6 h 60"/>
              <a:gd name="T16" fmla="*/ 6 w 78"/>
              <a:gd name="T17" fmla="*/ 18 h 60"/>
              <a:gd name="T18" fmla="*/ 0 w 78"/>
              <a:gd name="T19" fmla="*/ 30 h 60"/>
              <a:gd name="T20" fmla="*/ 6 w 78"/>
              <a:gd name="T21" fmla="*/ 42 h 60"/>
              <a:gd name="T22" fmla="*/ 12 w 78"/>
              <a:gd name="T23" fmla="*/ 54 h 60"/>
              <a:gd name="T24" fmla="*/ 36 w 78"/>
              <a:gd name="T25" fmla="*/ 60 h 60"/>
              <a:gd name="T26" fmla="*/ 36 w 78"/>
              <a:gd name="T2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60">
                <a:moveTo>
                  <a:pt x="36" y="60"/>
                </a:moveTo>
                <a:lnTo>
                  <a:pt x="66" y="54"/>
                </a:lnTo>
                <a:lnTo>
                  <a:pt x="78" y="42"/>
                </a:lnTo>
                <a:lnTo>
                  <a:pt x="78" y="30"/>
                </a:lnTo>
                <a:lnTo>
                  <a:pt x="78" y="18"/>
                </a:lnTo>
                <a:lnTo>
                  <a:pt x="66" y="6"/>
                </a:lnTo>
                <a:lnTo>
                  <a:pt x="36" y="0"/>
                </a:lnTo>
                <a:lnTo>
                  <a:pt x="12" y="6"/>
                </a:lnTo>
                <a:lnTo>
                  <a:pt x="6" y="18"/>
                </a:lnTo>
                <a:lnTo>
                  <a:pt x="0" y="30"/>
                </a:lnTo>
                <a:lnTo>
                  <a:pt x="6" y="42"/>
                </a:lnTo>
                <a:lnTo>
                  <a:pt x="12" y="54"/>
                </a:lnTo>
                <a:lnTo>
                  <a:pt x="36" y="60"/>
                </a:lnTo>
                <a:lnTo>
                  <a:pt x="36" y="6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9" name="Freeform 133"/>
          <p:cNvSpPr>
            <a:spLocks/>
          </p:cNvSpPr>
          <p:nvPr/>
        </p:nvSpPr>
        <p:spPr bwMode="auto">
          <a:xfrm>
            <a:off x="8569326" y="2681289"/>
            <a:ext cx="1223963" cy="1587"/>
          </a:xfrm>
          <a:custGeom>
            <a:avLst/>
            <a:gdLst>
              <a:gd name="T0" fmla="*/ 771 w 771"/>
              <a:gd name="T1" fmla="*/ 0 w 771"/>
              <a:gd name="T2" fmla="*/ 771 w 771"/>
              <a:gd name="T3" fmla="*/ 771 w 77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71">
                <a:moveTo>
                  <a:pt x="771" y="0"/>
                </a:moveTo>
                <a:lnTo>
                  <a:pt x="0" y="0"/>
                </a:lnTo>
                <a:lnTo>
                  <a:pt x="771" y="0"/>
                </a:lnTo>
                <a:lnTo>
                  <a:pt x="77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0" name="Freeform 134"/>
          <p:cNvSpPr>
            <a:spLocks noEditPoints="1"/>
          </p:cNvSpPr>
          <p:nvPr/>
        </p:nvSpPr>
        <p:spPr bwMode="auto">
          <a:xfrm>
            <a:off x="8569325" y="1544638"/>
            <a:ext cx="1588" cy="1136650"/>
          </a:xfrm>
          <a:custGeom>
            <a:avLst/>
            <a:gdLst>
              <a:gd name="T0" fmla="*/ 716 h 716"/>
              <a:gd name="T1" fmla="*/ 0 h 716"/>
              <a:gd name="T2" fmla="*/ 716 h 716"/>
              <a:gd name="T3" fmla="*/ 716 h 716"/>
              <a:gd name="T4" fmla="*/ 716 h 716"/>
              <a:gd name="T5" fmla="*/ 716 h 716"/>
              <a:gd name="T6" fmla="*/ 716 h 7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716">
                <a:moveTo>
                  <a:pt x="0" y="716"/>
                </a:moveTo>
                <a:lnTo>
                  <a:pt x="0" y="0"/>
                </a:lnTo>
                <a:lnTo>
                  <a:pt x="0" y="716"/>
                </a:lnTo>
                <a:lnTo>
                  <a:pt x="0" y="716"/>
                </a:lnTo>
                <a:close/>
                <a:moveTo>
                  <a:pt x="0" y="716"/>
                </a:moveTo>
                <a:lnTo>
                  <a:pt x="0" y="716"/>
                </a:lnTo>
                <a:lnTo>
                  <a:pt x="0" y="7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1" name="Freeform 135"/>
          <p:cNvSpPr>
            <a:spLocks noEditPoints="1"/>
          </p:cNvSpPr>
          <p:nvPr/>
        </p:nvSpPr>
        <p:spPr bwMode="auto">
          <a:xfrm>
            <a:off x="8569326" y="1544639"/>
            <a:ext cx="1223963" cy="1587"/>
          </a:xfrm>
          <a:custGeom>
            <a:avLst/>
            <a:gdLst>
              <a:gd name="T0" fmla="*/ 0 w 771"/>
              <a:gd name="T1" fmla="*/ 771 w 771"/>
              <a:gd name="T2" fmla="*/ 0 w 771"/>
              <a:gd name="T3" fmla="*/ 0 w 771"/>
              <a:gd name="T4" fmla="*/ 0 w 771"/>
              <a:gd name="T5" fmla="*/ 0 w 771"/>
              <a:gd name="T6" fmla="*/ 0 w 77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771">
                <a:moveTo>
                  <a:pt x="0" y="0"/>
                </a:moveTo>
                <a:lnTo>
                  <a:pt x="771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2" name="Freeform 136"/>
          <p:cNvSpPr>
            <a:spLocks/>
          </p:cNvSpPr>
          <p:nvPr/>
        </p:nvSpPr>
        <p:spPr bwMode="auto">
          <a:xfrm>
            <a:off x="8691563" y="1676400"/>
            <a:ext cx="114300" cy="95250"/>
          </a:xfrm>
          <a:custGeom>
            <a:avLst/>
            <a:gdLst>
              <a:gd name="T0" fmla="*/ 36 w 72"/>
              <a:gd name="T1" fmla="*/ 60 h 60"/>
              <a:gd name="T2" fmla="*/ 12 w 72"/>
              <a:gd name="T3" fmla="*/ 54 h 60"/>
              <a:gd name="T4" fmla="*/ 6 w 72"/>
              <a:gd name="T5" fmla="*/ 42 h 60"/>
              <a:gd name="T6" fmla="*/ 0 w 72"/>
              <a:gd name="T7" fmla="*/ 30 h 60"/>
              <a:gd name="T8" fmla="*/ 6 w 72"/>
              <a:gd name="T9" fmla="*/ 18 h 60"/>
              <a:gd name="T10" fmla="*/ 12 w 72"/>
              <a:gd name="T11" fmla="*/ 6 h 60"/>
              <a:gd name="T12" fmla="*/ 36 w 72"/>
              <a:gd name="T13" fmla="*/ 0 h 60"/>
              <a:gd name="T14" fmla="*/ 66 w 72"/>
              <a:gd name="T15" fmla="*/ 6 h 60"/>
              <a:gd name="T16" fmla="*/ 72 w 72"/>
              <a:gd name="T17" fmla="*/ 30 h 60"/>
              <a:gd name="T18" fmla="*/ 66 w 72"/>
              <a:gd name="T19" fmla="*/ 54 h 60"/>
              <a:gd name="T20" fmla="*/ 36 w 72"/>
              <a:gd name="T21" fmla="*/ 60 h 60"/>
              <a:gd name="T22" fmla="*/ 36 w 72"/>
              <a:gd name="T23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60">
                <a:moveTo>
                  <a:pt x="36" y="60"/>
                </a:moveTo>
                <a:lnTo>
                  <a:pt x="12" y="54"/>
                </a:lnTo>
                <a:lnTo>
                  <a:pt x="6" y="42"/>
                </a:lnTo>
                <a:lnTo>
                  <a:pt x="0" y="30"/>
                </a:lnTo>
                <a:lnTo>
                  <a:pt x="6" y="18"/>
                </a:lnTo>
                <a:lnTo>
                  <a:pt x="12" y="6"/>
                </a:lnTo>
                <a:lnTo>
                  <a:pt x="36" y="0"/>
                </a:lnTo>
                <a:lnTo>
                  <a:pt x="66" y="6"/>
                </a:lnTo>
                <a:lnTo>
                  <a:pt x="72" y="30"/>
                </a:lnTo>
                <a:lnTo>
                  <a:pt x="66" y="54"/>
                </a:lnTo>
                <a:lnTo>
                  <a:pt x="36" y="60"/>
                </a:lnTo>
                <a:lnTo>
                  <a:pt x="36" y="6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3" name="Freeform 137"/>
          <p:cNvSpPr>
            <a:spLocks/>
          </p:cNvSpPr>
          <p:nvPr/>
        </p:nvSpPr>
        <p:spPr bwMode="auto">
          <a:xfrm>
            <a:off x="7885114" y="1895476"/>
            <a:ext cx="104775" cy="434975"/>
          </a:xfrm>
          <a:custGeom>
            <a:avLst/>
            <a:gdLst>
              <a:gd name="T0" fmla="*/ 0 w 66"/>
              <a:gd name="T1" fmla="*/ 274 h 274"/>
              <a:gd name="T2" fmla="*/ 66 w 66"/>
              <a:gd name="T3" fmla="*/ 274 h 274"/>
              <a:gd name="T4" fmla="*/ 66 w 66"/>
              <a:gd name="T5" fmla="*/ 0 h 274"/>
              <a:gd name="T6" fmla="*/ 0 w 66"/>
              <a:gd name="T7" fmla="*/ 0 h 274"/>
              <a:gd name="T8" fmla="*/ 0 w 66"/>
              <a:gd name="T9" fmla="*/ 274 h 274"/>
              <a:gd name="T10" fmla="*/ 0 w 66"/>
              <a:gd name="T11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274">
                <a:moveTo>
                  <a:pt x="0" y="274"/>
                </a:moveTo>
                <a:lnTo>
                  <a:pt x="66" y="274"/>
                </a:lnTo>
                <a:lnTo>
                  <a:pt x="66" y="0"/>
                </a:lnTo>
                <a:lnTo>
                  <a:pt x="0" y="0"/>
                </a:lnTo>
                <a:lnTo>
                  <a:pt x="0" y="274"/>
                </a:lnTo>
                <a:lnTo>
                  <a:pt x="0" y="2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4" name="Freeform 138"/>
          <p:cNvSpPr>
            <a:spLocks/>
          </p:cNvSpPr>
          <p:nvPr/>
        </p:nvSpPr>
        <p:spPr bwMode="auto">
          <a:xfrm>
            <a:off x="7942263" y="1905000"/>
            <a:ext cx="114300" cy="65088"/>
          </a:xfrm>
          <a:custGeom>
            <a:avLst/>
            <a:gdLst>
              <a:gd name="T0" fmla="*/ 0 w 72"/>
              <a:gd name="T1" fmla="*/ 0 h 41"/>
              <a:gd name="T2" fmla="*/ 30 w 72"/>
              <a:gd name="T3" fmla="*/ 6 h 41"/>
              <a:gd name="T4" fmla="*/ 54 w 72"/>
              <a:gd name="T5" fmla="*/ 12 h 41"/>
              <a:gd name="T6" fmla="*/ 66 w 72"/>
              <a:gd name="T7" fmla="*/ 23 h 41"/>
              <a:gd name="T8" fmla="*/ 72 w 72"/>
              <a:gd name="T9" fmla="*/ 41 h 41"/>
              <a:gd name="T10" fmla="*/ 72 w 72"/>
              <a:gd name="T11" fmla="*/ 41 h 41"/>
              <a:gd name="T12" fmla="*/ 66 w 72"/>
              <a:gd name="T13" fmla="*/ 23 h 41"/>
              <a:gd name="T14" fmla="*/ 54 w 72"/>
              <a:gd name="T15" fmla="*/ 12 h 41"/>
              <a:gd name="T16" fmla="*/ 30 w 72"/>
              <a:gd name="T17" fmla="*/ 6 h 41"/>
              <a:gd name="T18" fmla="*/ 0 w 72"/>
              <a:gd name="T19" fmla="*/ 0 h 41"/>
              <a:gd name="T20" fmla="*/ 0 w 72"/>
              <a:gd name="T2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41">
                <a:moveTo>
                  <a:pt x="0" y="0"/>
                </a:moveTo>
                <a:lnTo>
                  <a:pt x="30" y="6"/>
                </a:lnTo>
                <a:lnTo>
                  <a:pt x="54" y="12"/>
                </a:lnTo>
                <a:lnTo>
                  <a:pt x="66" y="23"/>
                </a:lnTo>
                <a:lnTo>
                  <a:pt x="72" y="41"/>
                </a:lnTo>
                <a:lnTo>
                  <a:pt x="72" y="41"/>
                </a:lnTo>
                <a:lnTo>
                  <a:pt x="66" y="23"/>
                </a:lnTo>
                <a:lnTo>
                  <a:pt x="54" y="12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5" name="Freeform 139"/>
          <p:cNvSpPr>
            <a:spLocks noEditPoints="1"/>
          </p:cNvSpPr>
          <p:nvPr/>
        </p:nvSpPr>
        <p:spPr bwMode="auto">
          <a:xfrm>
            <a:off x="7942263" y="1970089"/>
            <a:ext cx="114300" cy="66675"/>
          </a:xfrm>
          <a:custGeom>
            <a:avLst/>
            <a:gdLst>
              <a:gd name="T0" fmla="*/ 72 w 72"/>
              <a:gd name="T1" fmla="*/ 0 h 42"/>
              <a:gd name="T2" fmla="*/ 66 w 72"/>
              <a:gd name="T3" fmla="*/ 18 h 42"/>
              <a:gd name="T4" fmla="*/ 54 w 72"/>
              <a:gd name="T5" fmla="*/ 30 h 42"/>
              <a:gd name="T6" fmla="*/ 30 w 72"/>
              <a:gd name="T7" fmla="*/ 42 h 42"/>
              <a:gd name="T8" fmla="*/ 0 w 72"/>
              <a:gd name="T9" fmla="*/ 42 h 42"/>
              <a:gd name="T10" fmla="*/ 0 w 72"/>
              <a:gd name="T11" fmla="*/ 42 h 42"/>
              <a:gd name="T12" fmla="*/ 30 w 72"/>
              <a:gd name="T13" fmla="*/ 42 h 42"/>
              <a:gd name="T14" fmla="*/ 54 w 72"/>
              <a:gd name="T15" fmla="*/ 30 h 42"/>
              <a:gd name="T16" fmla="*/ 66 w 72"/>
              <a:gd name="T17" fmla="*/ 18 h 42"/>
              <a:gd name="T18" fmla="*/ 72 w 72"/>
              <a:gd name="T19" fmla="*/ 0 h 42"/>
              <a:gd name="T20" fmla="*/ 72 w 72"/>
              <a:gd name="T21" fmla="*/ 0 h 42"/>
              <a:gd name="T22" fmla="*/ 72 w 72"/>
              <a:gd name="T23" fmla="*/ 0 h 42"/>
              <a:gd name="T24" fmla="*/ 72 w 72"/>
              <a:gd name="T25" fmla="*/ 0 h 42"/>
              <a:gd name="T26" fmla="*/ 72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72" y="0"/>
                </a:moveTo>
                <a:lnTo>
                  <a:pt x="66" y="18"/>
                </a:lnTo>
                <a:lnTo>
                  <a:pt x="54" y="30"/>
                </a:lnTo>
                <a:lnTo>
                  <a:pt x="30" y="42"/>
                </a:lnTo>
                <a:lnTo>
                  <a:pt x="0" y="42"/>
                </a:lnTo>
                <a:lnTo>
                  <a:pt x="0" y="42"/>
                </a:lnTo>
                <a:lnTo>
                  <a:pt x="30" y="42"/>
                </a:lnTo>
                <a:lnTo>
                  <a:pt x="54" y="30"/>
                </a:lnTo>
                <a:lnTo>
                  <a:pt x="66" y="18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72" y="0"/>
                </a:move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6" name="Freeform 140"/>
          <p:cNvSpPr>
            <a:spLocks noEditPoints="1"/>
          </p:cNvSpPr>
          <p:nvPr/>
        </p:nvSpPr>
        <p:spPr bwMode="auto">
          <a:xfrm>
            <a:off x="7856539" y="2017713"/>
            <a:ext cx="85725" cy="19050"/>
          </a:xfrm>
          <a:custGeom>
            <a:avLst/>
            <a:gdLst>
              <a:gd name="T0" fmla="*/ 54 w 54"/>
              <a:gd name="T1" fmla="*/ 12 h 12"/>
              <a:gd name="T2" fmla="*/ 24 w 54"/>
              <a:gd name="T3" fmla="*/ 6 h 12"/>
              <a:gd name="T4" fmla="*/ 0 w 54"/>
              <a:gd name="T5" fmla="*/ 0 h 12"/>
              <a:gd name="T6" fmla="*/ 0 w 54"/>
              <a:gd name="T7" fmla="*/ 0 h 12"/>
              <a:gd name="T8" fmla="*/ 24 w 54"/>
              <a:gd name="T9" fmla="*/ 6 h 12"/>
              <a:gd name="T10" fmla="*/ 54 w 54"/>
              <a:gd name="T11" fmla="*/ 12 h 12"/>
              <a:gd name="T12" fmla="*/ 54 w 54"/>
              <a:gd name="T13" fmla="*/ 12 h 12"/>
              <a:gd name="T14" fmla="*/ 54 w 54"/>
              <a:gd name="T15" fmla="*/ 12 h 12"/>
              <a:gd name="T16" fmla="*/ 54 w 54"/>
              <a:gd name="T17" fmla="*/ 12 h 12"/>
              <a:gd name="T18" fmla="*/ 54 w 54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2">
                <a:moveTo>
                  <a:pt x="54" y="12"/>
                </a:move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lnTo>
                  <a:pt x="24" y="6"/>
                </a:lnTo>
                <a:lnTo>
                  <a:pt x="54" y="12"/>
                </a:lnTo>
                <a:lnTo>
                  <a:pt x="54" y="12"/>
                </a:lnTo>
                <a:close/>
                <a:moveTo>
                  <a:pt x="54" y="12"/>
                </a:moveTo>
                <a:lnTo>
                  <a:pt x="54" y="12"/>
                </a:lnTo>
                <a:lnTo>
                  <a:pt x="54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7" name="Freeform 141"/>
          <p:cNvSpPr>
            <a:spLocks noEditPoints="1"/>
          </p:cNvSpPr>
          <p:nvPr/>
        </p:nvSpPr>
        <p:spPr bwMode="auto">
          <a:xfrm>
            <a:off x="7856539" y="1998663"/>
            <a:ext cx="85725" cy="19050"/>
          </a:xfrm>
          <a:custGeom>
            <a:avLst/>
            <a:gdLst>
              <a:gd name="T0" fmla="*/ 0 w 54"/>
              <a:gd name="T1" fmla="*/ 12 h 12"/>
              <a:gd name="T2" fmla="*/ 24 w 54"/>
              <a:gd name="T3" fmla="*/ 6 h 12"/>
              <a:gd name="T4" fmla="*/ 54 w 54"/>
              <a:gd name="T5" fmla="*/ 0 h 12"/>
              <a:gd name="T6" fmla="*/ 54 w 54"/>
              <a:gd name="T7" fmla="*/ 0 h 12"/>
              <a:gd name="T8" fmla="*/ 24 w 54"/>
              <a:gd name="T9" fmla="*/ 6 h 12"/>
              <a:gd name="T10" fmla="*/ 0 w 54"/>
              <a:gd name="T11" fmla="*/ 12 h 12"/>
              <a:gd name="T12" fmla="*/ 0 w 54"/>
              <a:gd name="T13" fmla="*/ 12 h 12"/>
              <a:gd name="T14" fmla="*/ 0 w 54"/>
              <a:gd name="T15" fmla="*/ 12 h 12"/>
              <a:gd name="T16" fmla="*/ 0 w 54"/>
              <a:gd name="T17" fmla="*/ 12 h 12"/>
              <a:gd name="T18" fmla="*/ 0 w 54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2">
                <a:moveTo>
                  <a:pt x="0" y="12"/>
                </a:moveTo>
                <a:lnTo>
                  <a:pt x="24" y="6"/>
                </a:lnTo>
                <a:lnTo>
                  <a:pt x="54" y="0"/>
                </a:lnTo>
                <a:lnTo>
                  <a:pt x="54" y="0"/>
                </a:lnTo>
                <a:lnTo>
                  <a:pt x="24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8" name="Freeform 142"/>
          <p:cNvSpPr>
            <a:spLocks noEditPoints="1"/>
          </p:cNvSpPr>
          <p:nvPr/>
        </p:nvSpPr>
        <p:spPr bwMode="auto">
          <a:xfrm>
            <a:off x="7942263" y="1998664"/>
            <a:ext cx="114300" cy="66675"/>
          </a:xfrm>
          <a:custGeom>
            <a:avLst/>
            <a:gdLst>
              <a:gd name="T0" fmla="*/ 0 w 72"/>
              <a:gd name="T1" fmla="*/ 0 h 42"/>
              <a:gd name="T2" fmla="*/ 30 w 72"/>
              <a:gd name="T3" fmla="*/ 6 h 42"/>
              <a:gd name="T4" fmla="*/ 54 w 72"/>
              <a:gd name="T5" fmla="*/ 12 h 42"/>
              <a:gd name="T6" fmla="*/ 66 w 72"/>
              <a:gd name="T7" fmla="*/ 24 h 42"/>
              <a:gd name="T8" fmla="*/ 72 w 72"/>
              <a:gd name="T9" fmla="*/ 42 h 42"/>
              <a:gd name="T10" fmla="*/ 72 w 72"/>
              <a:gd name="T11" fmla="*/ 42 h 42"/>
              <a:gd name="T12" fmla="*/ 66 w 72"/>
              <a:gd name="T13" fmla="*/ 24 h 42"/>
              <a:gd name="T14" fmla="*/ 54 w 72"/>
              <a:gd name="T15" fmla="*/ 12 h 42"/>
              <a:gd name="T16" fmla="*/ 30 w 72"/>
              <a:gd name="T17" fmla="*/ 6 h 42"/>
              <a:gd name="T18" fmla="*/ 0 w 72"/>
              <a:gd name="T19" fmla="*/ 0 h 42"/>
              <a:gd name="T20" fmla="*/ 0 w 72"/>
              <a:gd name="T21" fmla="*/ 0 h 42"/>
              <a:gd name="T22" fmla="*/ 0 w 72"/>
              <a:gd name="T23" fmla="*/ 0 h 42"/>
              <a:gd name="T24" fmla="*/ 0 w 72"/>
              <a:gd name="T25" fmla="*/ 0 h 42"/>
              <a:gd name="T26" fmla="*/ 0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0" y="0"/>
                </a:moveTo>
                <a:lnTo>
                  <a:pt x="30" y="6"/>
                </a:lnTo>
                <a:lnTo>
                  <a:pt x="54" y="12"/>
                </a:lnTo>
                <a:lnTo>
                  <a:pt x="66" y="24"/>
                </a:lnTo>
                <a:lnTo>
                  <a:pt x="72" y="42"/>
                </a:lnTo>
                <a:lnTo>
                  <a:pt x="72" y="42"/>
                </a:lnTo>
                <a:lnTo>
                  <a:pt x="66" y="24"/>
                </a:lnTo>
                <a:lnTo>
                  <a:pt x="54" y="12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9" name="Freeform 143"/>
          <p:cNvSpPr>
            <a:spLocks noEditPoints="1"/>
          </p:cNvSpPr>
          <p:nvPr/>
        </p:nvSpPr>
        <p:spPr bwMode="auto">
          <a:xfrm>
            <a:off x="7942263" y="2065339"/>
            <a:ext cx="114300" cy="66675"/>
          </a:xfrm>
          <a:custGeom>
            <a:avLst/>
            <a:gdLst>
              <a:gd name="T0" fmla="*/ 72 w 72"/>
              <a:gd name="T1" fmla="*/ 0 h 42"/>
              <a:gd name="T2" fmla="*/ 66 w 72"/>
              <a:gd name="T3" fmla="*/ 18 h 42"/>
              <a:gd name="T4" fmla="*/ 54 w 72"/>
              <a:gd name="T5" fmla="*/ 30 h 42"/>
              <a:gd name="T6" fmla="*/ 30 w 72"/>
              <a:gd name="T7" fmla="*/ 42 h 42"/>
              <a:gd name="T8" fmla="*/ 0 w 72"/>
              <a:gd name="T9" fmla="*/ 42 h 42"/>
              <a:gd name="T10" fmla="*/ 0 w 72"/>
              <a:gd name="T11" fmla="*/ 42 h 42"/>
              <a:gd name="T12" fmla="*/ 30 w 72"/>
              <a:gd name="T13" fmla="*/ 42 h 42"/>
              <a:gd name="T14" fmla="*/ 54 w 72"/>
              <a:gd name="T15" fmla="*/ 30 h 42"/>
              <a:gd name="T16" fmla="*/ 66 w 72"/>
              <a:gd name="T17" fmla="*/ 18 h 42"/>
              <a:gd name="T18" fmla="*/ 72 w 72"/>
              <a:gd name="T19" fmla="*/ 0 h 42"/>
              <a:gd name="T20" fmla="*/ 72 w 72"/>
              <a:gd name="T21" fmla="*/ 0 h 42"/>
              <a:gd name="T22" fmla="*/ 72 w 72"/>
              <a:gd name="T23" fmla="*/ 0 h 42"/>
              <a:gd name="T24" fmla="*/ 72 w 72"/>
              <a:gd name="T25" fmla="*/ 0 h 42"/>
              <a:gd name="T26" fmla="*/ 72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72" y="0"/>
                </a:moveTo>
                <a:lnTo>
                  <a:pt x="66" y="18"/>
                </a:lnTo>
                <a:lnTo>
                  <a:pt x="54" y="30"/>
                </a:lnTo>
                <a:lnTo>
                  <a:pt x="30" y="42"/>
                </a:lnTo>
                <a:lnTo>
                  <a:pt x="0" y="42"/>
                </a:lnTo>
                <a:lnTo>
                  <a:pt x="0" y="42"/>
                </a:lnTo>
                <a:lnTo>
                  <a:pt x="30" y="42"/>
                </a:lnTo>
                <a:lnTo>
                  <a:pt x="54" y="30"/>
                </a:lnTo>
                <a:lnTo>
                  <a:pt x="66" y="18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72" y="0"/>
                </a:move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0" name="Freeform 144"/>
          <p:cNvSpPr>
            <a:spLocks noEditPoints="1"/>
          </p:cNvSpPr>
          <p:nvPr/>
        </p:nvSpPr>
        <p:spPr bwMode="auto">
          <a:xfrm>
            <a:off x="7856539" y="2112963"/>
            <a:ext cx="85725" cy="19050"/>
          </a:xfrm>
          <a:custGeom>
            <a:avLst/>
            <a:gdLst>
              <a:gd name="T0" fmla="*/ 54 w 54"/>
              <a:gd name="T1" fmla="*/ 12 h 12"/>
              <a:gd name="T2" fmla="*/ 24 w 54"/>
              <a:gd name="T3" fmla="*/ 6 h 12"/>
              <a:gd name="T4" fmla="*/ 0 w 54"/>
              <a:gd name="T5" fmla="*/ 0 h 12"/>
              <a:gd name="T6" fmla="*/ 0 w 54"/>
              <a:gd name="T7" fmla="*/ 0 h 12"/>
              <a:gd name="T8" fmla="*/ 24 w 54"/>
              <a:gd name="T9" fmla="*/ 6 h 12"/>
              <a:gd name="T10" fmla="*/ 54 w 54"/>
              <a:gd name="T11" fmla="*/ 12 h 12"/>
              <a:gd name="T12" fmla="*/ 54 w 54"/>
              <a:gd name="T13" fmla="*/ 12 h 12"/>
              <a:gd name="T14" fmla="*/ 54 w 54"/>
              <a:gd name="T15" fmla="*/ 12 h 12"/>
              <a:gd name="T16" fmla="*/ 54 w 54"/>
              <a:gd name="T17" fmla="*/ 12 h 12"/>
              <a:gd name="T18" fmla="*/ 54 w 54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2">
                <a:moveTo>
                  <a:pt x="54" y="12"/>
                </a:move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lnTo>
                  <a:pt x="24" y="6"/>
                </a:lnTo>
                <a:lnTo>
                  <a:pt x="54" y="12"/>
                </a:lnTo>
                <a:lnTo>
                  <a:pt x="54" y="12"/>
                </a:lnTo>
                <a:close/>
                <a:moveTo>
                  <a:pt x="54" y="12"/>
                </a:moveTo>
                <a:lnTo>
                  <a:pt x="54" y="12"/>
                </a:lnTo>
                <a:lnTo>
                  <a:pt x="54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1" name="Freeform 145"/>
          <p:cNvSpPr>
            <a:spLocks noEditPoints="1"/>
          </p:cNvSpPr>
          <p:nvPr/>
        </p:nvSpPr>
        <p:spPr bwMode="auto">
          <a:xfrm>
            <a:off x="7856539" y="2093913"/>
            <a:ext cx="85725" cy="19050"/>
          </a:xfrm>
          <a:custGeom>
            <a:avLst/>
            <a:gdLst>
              <a:gd name="T0" fmla="*/ 0 w 54"/>
              <a:gd name="T1" fmla="*/ 12 h 12"/>
              <a:gd name="T2" fmla="*/ 24 w 54"/>
              <a:gd name="T3" fmla="*/ 6 h 12"/>
              <a:gd name="T4" fmla="*/ 54 w 54"/>
              <a:gd name="T5" fmla="*/ 0 h 12"/>
              <a:gd name="T6" fmla="*/ 54 w 54"/>
              <a:gd name="T7" fmla="*/ 0 h 12"/>
              <a:gd name="T8" fmla="*/ 24 w 54"/>
              <a:gd name="T9" fmla="*/ 6 h 12"/>
              <a:gd name="T10" fmla="*/ 0 w 54"/>
              <a:gd name="T11" fmla="*/ 12 h 12"/>
              <a:gd name="T12" fmla="*/ 0 w 54"/>
              <a:gd name="T13" fmla="*/ 12 h 12"/>
              <a:gd name="T14" fmla="*/ 0 w 54"/>
              <a:gd name="T15" fmla="*/ 12 h 12"/>
              <a:gd name="T16" fmla="*/ 0 w 54"/>
              <a:gd name="T17" fmla="*/ 12 h 12"/>
              <a:gd name="T18" fmla="*/ 0 w 54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2">
                <a:moveTo>
                  <a:pt x="0" y="12"/>
                </a:moveTo>
                <a:lnTo>
                  <a:pt x="24" y="6"/>
                </a:lnTo>
                <a:lnTo>
                  <a:pt x="54" y="0"/>
                </a:lnTo>
                <a:lnTo>
                  <a:pt x="54" y="0"/>
                </a:lnTo>
                <a:lnTo>
                  <a:pt x="24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2" name="Freeform 146"/>
          <p:cNvSpPr>
            <a:spLocks noEditPoints="1"/>
          </p:cNvSpPr>
          <p:nvPr/>
        </p:nvSpPr>
        <p:spPr bwMode="auto">
          <a:xfrm>
            <a:off x="7942263" y="2093914"/>
            <a:ext cx="114300" cy="66675"/>
          </a:xfrm>
          <a:custGeom>
            <a:avLst/>
            <a:gdLst>
              <a:gd name="T0" fmla="*/ 0 w 72"/>
              <a:gd name="T1" fmla="*/ 0 h 42"/>
              <a:gd name="T2" fmla="*/ 30 w 72"/>
              <a:gd name="T3" fmla="*/ 6 h 42"/>
              <a:gd name="T4" fmla="*/ 54 w 72"/>
              <a:gd name="T5" fmla="*/ 12 h 42"/>
              <a:gd name="T6" fmla="*/ 66 w 72"/>
              <a:gd name="T7" fmla="*/ 30 h 42"/>
              <a:gd name="T8" fmla="*/ 72 w 72"/>
              <a:gd name="T9" fmla="*/ 42 h 42"/>
              <a:gd name="T10" fmla="*/ 72 w 72"/>
              <a:gd name="T11" fmla="*/ 42 h 42"/>
              <a:gd name="T12" fmla="*/ 66 w 72"/>
              <a:gd name="T13" fmla="*/ 30 h 42"/>
              <a:gd name="T14" fmla="*/ 54 w 72"/>
              <a:gd name="T15" fmla="*/ 12 h 42"/>
              <a:gd name="T16" fmla="*/ 30 w 72"/>
              <a:gd name="T17" fmla="*/ 6 h 42"/>
              <a:gd name="T18" fmla="*/ 0 w 72"/>
              <a:gd name="T19" fmla="*/ 0 h 42"/>
              <a:gd name="T20" fmla="*/ 0 w 72"/>
              <a:gd name="T21" fmla="*/ 0 h 42"/>
              <a:gd name="T22" fmla="*/ 0 w 72"/>
              <a:gd name="T23" fmla="*/ 0 h 42"/>
              <a:gd name="T24" fmla="*/ 0 w 72"/>
              <a:gd name="T25" fmla="*/ 0 h 42"/>
              <a:gd name="T26" fmla="*/ 0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0" y="0"/>
                </a:moveTo>
                <a:lnTo>
                  <a:pt x="30" y="6"/>
                </a:lnTo>
                <a:lnTo>
                  <a:pt x="54" y="12"/>
                </a:lnTo>
                <a:lnTo>
                  <a:pt x="66" y="30"/>
                </a:lnTo>
                <a:lnTo>
                  <a:pt x="72" y="42"/>
                </a:lnTo>
                <a:lnTo>
                  <a:pt x="72" y="42"/>
                </a:lnTo>
                <a:lnTo>
                  <a:pt x="66" y="30"/>
                </a:lnTo>
                <a:lnTo>
                  <a:pt x="54" y="12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3" name="Freeform 147"/>
          <p:cNvSpPr>
            <a:spLocks noEditPoints="1"/>
          </p:cNvSpPr>
          <p:nvPr/>
        </p:nvSpPr>
        <p:spPr bwMode="auto">
          <a:xfrm>
            <a:off x="7942263" y="2160588"/>
            <a:ext cx="114300" cy="76200"/>
          </a:xfrm>
          <a:custGeom>
            <a:avLst/>
            <a:gdLst>
              <a:gd name="T0" fmla="*/ 72 w 72"/>
              <a:gd name="T1" fmla="*/ 0 h 48"/>
              <a:gd name="T2" fmla="*/ 66 w 72"/>
              <a:gd name="T3" fmla="*/ 18 h 48"/>
              <a:gd name="T4" fmla="*/ 54 w 72"/>
              <a:gd name="T5" fmla="*/ 36 h 48"/>
              <a:gd name="T6" fmla="*/ 30 w 72"/>
              <a:gd name="T7" fmla="*/ 42 h 48"/>
              <a:gd name="T8" fmla="*/ 0 w 72"/>
              <a:gd name="T9" fmla="*/ 48 h 48"/>
              <a:gd name="T10" fmla="*/ 0 w 72"/>
              <a:gd name="T11" fmla="*/ 48 h 48"/>
              <a:gd name="T12" fmla="*/ 30 w 72"/>
              <a:gd name="T13" fmla="*/ 42 h 48"/>
              <a:gd name="T14" fmla="*/ 54 w 72"/>
              <a:gd name="T15" fmla="*/ 36 h 48"/>
              <a:gd name="T16" fmla="*/ 66 w 72"/>
              <a:gd name="T17" fmla="*/ 18 h 48"/>
              <a:gd name="T18" fmla="*/ 72 w 72"/>
              <a:gd name="T19" fmla="*/ 0 h 48"/>
              <a:gd name="T20" fmla="*/ 72 w 72"/>
              <a:gd name="T21" fmla="*/ 0 h 48"/>
              <a:gd name="T22" fmla="*/ 72 w 72"/>
              <a:gd name="T23" fmla="*/ 0 h 48"/>
              <a:gd name="T24" fmla="*/ 72 w 72"/>
              <a:gd name="T25" fmla="*/ 0 h 48"/>
              <a:gd name="T26" fmla="*/ 72 w 72"/>
              <a:gd name="T2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8">
                <a:moveTo>
                  <a:pt x="72" y="0"/>
                </a:moveTo>
                <a:lnTo>
                  <a:pt x="66" y="18"/>
                </a:lnTo>
                <a:lnTo>
                  <a:pt x="54" y="36"/>
                </a:lnTo>
                <a:lnTo>
                  <a:pt x="30" y="42"/>
                </a:lnTo>
                <a:lnTo>
                  <a:pt x="0" y="48"/>
                </a:lnTo>
                <a:lnTo>
                  <a:pt x="0" y="48"/>
                </a:lnTo>
                <a:lnTo>
                  <a:pt x="30" y="42"/>
                </a:lnTo>
                <a:lnTo>
                  <a:pt x="54" y="36"/>
                </a:lnTo>
                <a:lnTo>
                  <a:pt x="66" y="18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72" y="0"/>
                </a:move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4" name="Freeform 148"/>
          <p:cNvSpPr>
            <a:spLocks noEditPoints="1"/>
          </p:cNvSpPr>
          <p:nvPr/>
        </p:nvSpPr>
        <p:spPr bwMode="auto">
          <a:xfrm>
            <a:off x="7856539" y="2217738"/>
            <a:ext cx="85725" cy="19050"/>
          </a:xfrm>
          <a:custGeom>
            <a:avLst/>
            <a:gdLst>
              <a:gd name="T0" fmla="*/ 54 w 54"/>
              <a:gd name="T1" fmla="*/ 12 h 12"/>
              <a:gd name="T2" fmla="*/ 24 w 54"/>
              <a:gd name="T3" fmla="*/ 6 h 12"/>
              <a:gd name="T4" fmla="*/ 0 w 54"/>
              <a:gd name="T5" fmla="*/ 0 h 12"/>
              <a:gd name="T6" fmla="*/ 0 w 54"/>
              <a:gd name="T7" fmla="*/ 0 h 12"/>
              <a:gd name="T8" fmla="*/ 24 w 54"/>
              <a:gd name="T9" fmla="*/ 6 h 12"/>
              <a:gd name="T10" fmla="*/ 54 w 54"/>
              <a:gd name="T11" fmla="*/ 12 h 12"/>
              <a:gd name="T12" fmla="*/ 54 w 54"/>
              <a:gd name="T13" fmla="*/ 12 h 12"/>
              <a:gd name="T14" fmla="*/ 54 w 54"/>
              <a:gd name="T15" fmla="*/ 12 h 12"/>
              <a:gd name="T16" fmla="*/ 54 w 54"/>
              <a:gd name="T17" fmla="*/ 12 h 12"/>
              <a:gd name="T18" fmla="*/ 54 w 54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2">
                <a:moveTo>
                  <a:pt x="54" y="12"/>
                </a:move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lnTo>
                  <a:pt x="24" y="6"/>
                </a:lnTo>
                <a:lnTo>
                  <a:pt x="54" y="12"/>
                </a:lnTo>
                <a:lnTo>
                  <a:pt x="54" y="12"/>
                </a:lnTo>
                <a:close/>
                <a:moveTo>
                  <a:pt x="54" y="12"/>
                </a:moveTo>
                <a:lnTo>
                  <a:pt x="54" y="12"/>
                </a:lnTo>
                <a:lnTo>
                  <a:pt x="54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5" name="Freeform 149"/>
          <p:cNvSpPr>
            <a:spLocks noEditPoints="1"/>
          </p:cNvSpPr>
          <p:nvPr/>
        </p:nvSpPr>
        <p:spPr bwMode="auto">
          <a:xfrm>
            <a:off x="7856539" y="2198688"/>
            <a:ext cx="85725" cy="19050"/>
          </a:xfrm>
          <a:custGeom>
            <a:avLst/>
            <a:gdLst>
              <a:gd name="T0" fmla="*/ 0 w 54"/>
              <a:gd name="T1" fmla="*/ 12 h 12"/>
              <a:gd name="T2" fmla="*/ 24 w 54"/>
              <a:gd name="T3" fmla="*/ 0 h 12"/>
              <a:gd name="T4" fmla="*/ 54 w 54"/>
              <a:gd name="T5" fmla="*/ 0 h 12"/>
              <a:gd name="T6" fmla="*/ 54 w 54"/>
              <a:gd name="T7" fmla="*/ 0 h 12"/>
              <a:gd name="T8" fmla="*/ 24 w 54"/>
              <a:gd name="T9" fmla="*/ 0 h 12"/>
              <a:gd name="T10" fmla="*/ 0 w 54"/>
              <a:gd name="T11" fmla="*/ 12 h 12"/>
              <a:gd name="T12" fmla="*/ 0 w 54"/>
              <a:gd name="T13" fmla="*/ 12 h 12"/>
              <a:gd name="T14" fmla="*/ 0 w 54"/>
              <a:gd name="T15" fmla="*/ 12 h 12"/>
              <a:gd name="T16" fmla="*/ 0 w 54"/>
              <a:gd name="T17" fmla="*/ 12 h 12"/>
              <a:gd name="T18" fmla="*/ 0 w 54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2">
                <a:moveTo>
                  <a:pt x="0" y="12"/>
                </a:moveTo>
                <a:lnTo>
                  <a:pt x="24" y="0"/>
                </a:lnTo>
                <a:lnTo>
                  <a:pt x="54" y="0"/>
                </a:lnTo>
                <a:lnTo>
                  <a:pt x="54" y="0"/>
                </a:lnTo>
                <a:lnTo>
                  <a:pt x="24" y="0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6" name="Freeform 150"/>
          <p:cNvSpPr>
            <a:spLocks noEditPoints="1"/>
          </p:cNvSpPr>
          <p:nvPr/>
        </p:nvSpPr>
        <p:spPr bwMode="auto">
          <a:xfrm>
            <a:off x="7942263" y="2198689"/>
            <a:ext cx="114300" cy="66675"/>
          </a:xfrm>
          <a:custGeom>
            <a:avLst/>
            <a:gdLst>
              <a:gd name="T0" fmla="*/ 0 w 72"/>
              <a:gd name="T1" fmla="*/ 0 h 42"/>
              <a:gd name="T2" fmla="*/ 30 w 72"/>
              <a:gd name="T3" fmla="*/ 6 h 42"/>
              <a:gd name="T4" fmla="*/ 54 w 72"/>
              <a:gd name="T5" fmla="*/ 12 h 42"/>
              <a:gd name="T6" fmla="*/ 66 w 72"/>
              <a:gd name="T7" fmla="*/ 24 h 42"/>
              <a:gd name="T8" fmla="*/ 72 w 72"/>
              <a:gd name="T9" fmla="*/ 42 h 42"/>
              <a:gd name="T10" fmla="*/ 72 w 72"/>
              <a:gd name="T11" fmla="*/ 42 h 42"/>
              <a:gd name="T12" fmla="*/ 66 w 72"/>
              <a:gd name="T13" fmla="*/ 24 h 42"/>
              <a:gd name="T14" fmla="*/ 54 w 72"/>
              <a:gd name="T15" fmla="*/ 12 h 42"/>
              <a:gd name="T16" fmla="*/ 30 w 72"/>
              <a:gd name="T17" fmla="*/ 6 h 42"/>
              <a:gd name="T18" fmla="*/ 0 w 72"/>
              <a:gd name="T19" fmla="*/ 0 h 42"/>
              <a:gd name="T20" fmla="*/ 0 w 72"/>
              <a:gd name="T21" fmla="*/ 0 h 42"/>
              <a:gd name="T22" fmla="*/ 0 w 72"/>
              <a:gd name="T23" fmla="*/ 0 h 42"/>
              <a:gd name="T24" fmla="*/ 0 w 72"/>
              <a:gd name="T25" fmla="*/ 0 h 42"/>
              <a:gd name="T26" fmla="*/ 0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0" y="0"/>
                </a:moveTo>
                <a:lnTo>
                  <a:pt x="30" y="6"/>
                </a:lnTo>
                <a:lnTo>
                  <a:pt x="54" y="12"/>
                </a:lnTo>
                <a:lnTo>
                  <a:pt x="66" y="24"/>
                </a:lnTo>
                <a:lnTo>
                  <a:pt x="72" y="42"/>
                </a:lnTo>
                <a:lnTo>
                  <a:pt x="72" y="42"/>
                </a:lnTo>
                <a:lnTo>
                  <a:pt x="66" y="24"/>
                </a:lnTo>
                <a:lnTo>
                  <a:pt x="54" y="12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7" name="Freeform 151"/>
          <p:cNvSpPr>
            <a:spLocks noEditPoints="1"/>
          </p:cNvSpPr>
          <p:nvPr/>
        </p:nvSpPr>
        <p:spPr bwMode="auto">
          <a:xfrm>
            <a:off x="7942263" y="2265364"/>
            <a:ext cx="114300" cy="65087"/>
          </a:xfrm>
          <a:custGeom>
            <a:avLst/>
            <a:gdLst>
              <a:gd name="T0" fmla="*/ 72 w 72"/>
              <a:gd name="T1" fmla="*/ 0 h 41"/>
              <a:gd name="T2" fmla="*/ 66 w 72"/>
              <a:gd name="T3" fmla="*/ 17 h 41"/>
              <a:gd name="T4" fmla="*/ 54 w 72"/>
              <a:gd name="T5" fmla="*/ 29 h 41"/>
              <a:gd name="T6" fmla="*/ 30 w 72"/>
              <a:gd name="T7" fmla="*/ 41 h 41"/>
              <a:gd name="T8" fmla="*/ 0 w 72"/>
              <a:gd name="T9" fmla="*/ 41 h 41"/>
              <a:gd name="T10" fmla="*/ 0 w 72"/>
              <a:gd name="T11" fmla="*/ 41 h 41"/>
              <a:gd name="T12" fmla="*/ 30 w 72"/>
              <a:gd name="T13" fmla="*/ 41 h 41"/>
              <a:gd name="T14" fmla="*/ 54 w 72"/>
              <a:gd name="T15" fmla="*/ 29 h 41"/>
              <a:gd name="T16" fmla="*/ 66 w 72"/>
              <a:gd name="T17" fmla="*/ 17 h 41"/>
              <a:gd name="T18" fmla="*/ 72 w 72"/>
              <a:gd name="T19" fmla="*/ 0 h 41"/>
              <a:gd name="T20" fmla="*/ 72 w 72"/>
              <a:gd name="T21" fmla="*/ 0 h 41"/>
              <a:gd name="T22" fmla="*/ 72 w 72"/>
              <a:gd name="T23" fmla="*/ 0 h 41"/>
              <a:gd name="T24" fmla="*/ 72 w 72"/>
              <a:gd name="T25" fmla="*/ 0 h 41"/>
              <a:gd name="T26" fmla="*/ 72 w 72"/>
              <a:gd name="T2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1">
                <a:moveTo>
                  <a:pt x="72" y="0"/>
                </a:moveTo>
                <a:lnTo>
                  <a:pt x="66" y="17"/>
                </a:lnTo>
                <a:lnTo>
                  <a:pt x="54" y="29"/>
                </a:lnTo>
                <a:lnTo>
                  <a:pt x="30" y="41"/>
                </a:lnTo>
                <a:lnTo>
                  <a:pt x="0" y="41"/>
                </a:lnTo>
                <a:lnTo>
                  <a:pt x="0" y="41"/>
                </a:lnTo>
                <a:lnTo>
                  <a:pt x="30" y="41"/>
                </a:lnTo>
                <a:lnTo>
                  <a:pt x="54" y="29"/>
                </a:lnTo>
                <a:lnTo>
                  <a:pt x="66" y="17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72" y="0"/>
                </a:move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8" name="Freeform 152"/>
          <p:cNvSpPr>
            <a:spLocks noEditPoints="1"/>
          </p:cNvSpPr>
          <p:nvPr/>
        </p:nvSpPr>
        <p:spPr bwMode="auto">
          <a:xfrm>
            <a:off x="7942264" y="1905000"/>
            <a:ext cx="1587" cy="425450"/>
          </a:xfrm>
          <a:custGeom>
            <a:avLst/>
            <a:gdLst>
              <a:gd name="T0" fmla="*/ 0 h 268"/>
              <a:gd name="T1" fmla="*/ 0 h 268"/>
              <a:gd name="T2" fmla="*/ 0 h 268"/>
              <a:gd name="T3" fmla="*/ 268 h 268"/>
              <a:gd name="T4" fmla="*/ 268 h 268"/>
              <a:gd name="T5" fmla="*/ 268 h 2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0" y="268"/>
                </a:moveTo>
                <a:lnTo>
                  <a:pt x="0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9" name="Freeform 153"/>
          <p:cNvSpPr>
            <a:spLocks/>
          </p:cNvSpPr>
          <p:nvPr/>
        </p:nvSpPr>
        <p:spPr bwMode="auto">
          <a:xfrm>
            <a:off x="8512175" y="1895476"/>
            <a:ext cx="114300" cy="434975"/>
          </a:xfrm>
          <a:custGeom>
            <a:avLst/>
            <a:gdLst>
              <a:gd name="T0" fmla="*/ 72 w 72"/>
              <a:gd name="T1" fmla="*/ 274 h 274"/>
              <a:gd name="T2" fmla="*/ 0 w 72"/>
              <a:gd name="T3" fmla="*/ 274 h 274"/>
              <a:gd name="T4" fmla="*/ 0 w 72"/>
              <a:gd name="T5" fmla="*/ 0 h 274"/>
              <a:gd name="T6" fmla="*/ 72 w 72"/>
              <a:gd name="T7" fmla="*/ 0 h 274"/>
              <a:gd name="T8" fmla="*/ 72 w 72"/>
              <a:gd name="T9" fmla="*/ 274 h 274"/>
              <a:gd name="T10" fmla="*/ 72 w 72"/>
              <a:gd name="T11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274">
                <a:moveTo>
                  <a:pt x="72" y="274"/>
                </a:moveTo>
                <a:lnTo>
                  <a:pt x="0" y="274"/>
                </a:lnTo>
                <a:lnTo>
                  <a:pt x="0" y="0"/>
                </a:lnTo>
                <a:lnTo>
                  <a:pt x="72" y="0"/>
                </a:lnTo>
                <a:lnTo>
                  <a:pt x="72" y="274"/>
                </a:lnTo>
                <a:lnTo>
                  <a:pt x="72" y="2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0" name="Freeform 154"/>
          <p:cNvSpPr>
            <a:spLocks/>
          </p:cNvSpPr>
          <p:nvPr/>
        </p:nvSpPr>
        <p:spPr bwMode="auto">
          <a:xfrm>
            <a:off x="8445501" y="1905000"/>
            <a:ext cx="123825" cy="65088"/>
          </a:xfrm>
          <a:custGeom>
            <a:avLst/>
            <a:gdLst>
              <a:gd name="T0" fmla="*/ 78 w 78"/>
              <a:gd name="T1" fmla="*/ 0 h 41"/>
              <a:gd name="T2" fmla="*/ 48 w 78"/>
              <a:gd name="T3" fmla="*/ 6 h 41"/>
              <a:gd name="T4" fmla="*/ 24 w 78"/>
              <a:gd name="T5" fmla="*/ 12 h 41"/>
              <a:gd name="T6" fmla="*/ 6 w 78"/>
              <a:gd name="T7" fmla="*/ 23 h 41"/>
              <a:gd name="T8" fmla="*/ 0 w 78"/>
              <a:gd name="T9" fmla="*/ 41 h 41"/>
              <a:gd name="T10" fmla="*/ 0 w 78"/>
              <a:gd name="T11" fmla="*/ 41 h 41"/>
              <a:gd name="T12" fmla="*/ 6 w 78"/>
              <a:gd name="T13" fmla="*/ 23 h 41"/>
              <a:gd name="T14" fmla="*/ 24 w 78"/>
              <a:gd name="T15" fmla="*/ 12 h 41"/>
              <a:gd name="T16" fmla="*/ 48 w 78"/>
              <a:gd name="T17" fmla="*/ 6 h 41"/>
              <a:gd name="T18" fmla="*/ 78 w 78"/>
              <a:gd name="T19" fmla="*/ 0 h 41"/>
              <a:gd name="T20" fmla="*/ 78 w 78"/>
              <a:gd name="T2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" h="41">
                <a:moveTo>
                  <a:pt x="78" y="0"/>
                </a:moveTo>
                <a:lnTo>
                  <a:pt x="48" y="6"/>
                </a:lnTo>
                <a:lnTo>
                  <a:pt x="24" y="12"/>
                </a:lnTo>
                <a:lnTo>
                  <a:pt x="6" y="23"/>
                </a:lnTo>
                <a:lnTo>
                  <a:pt x="0" y="41"/>
                </a:lnTo>
                <a:lnTo>
                  <a:pt x="0" y="41"/>
                </a:lnTo>
                <a:lnTo>
                  <a:pt x="6" y="23"/>
                </a:lnTo>
                <a:lnTo>
                  <a:pt x="24" y="12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1" name="Freeform 155"/>
          <p:cNvSpPr>
            <a:spLocks noEditPoints="1"/>
          </p:cNvSpPr>
          <p:nvPr/>
        </p:nvSpPr>
        <p:spPr bwMode="auto">
          <a:xfrm>
            <a:off x="8445501" y="1970089"/>
            <a:ext cx="123825" cy="66675"/>
          </a:xfrm>
          <a:custGeom>
            <a:avLst/>
            <a:gdLst>
              <a:gd name="T0" fmla="*/ 0 w 78"/>
              <a:gd name="T1" fmla="*/ 0 h 42"/>
              <a:gd name="T2" fmla="*/ 6 w 78"/>
              <a:gd name="T3" fmla="*/ 18 h 42"/>
              <a:gd name="T4" fmla="*/ 24 w 78"/>
              <a:gd name="T5" fmla="*/ 30 h 42"/>
              <a:gd name="T6" fmla="*/ 48 w 78"/>
              <a:gd name="T7" fmla="*/ 42 h 42"/>
              <a:gd name="T8" fmla="*/ 78 w 78"/>
              <a:gd name="T9" fmla="*/ 42 h 42"/>
              <a:gd name="T10" fmla="*/ 78 w 78"/>
              <a:gd name="T11" fmla="*/ 42 h 42"/>
              <a:gd name="T12" fmla="*/ 48 w 78"/>
              <a:gd name="T13" fmla="*/ 42 h 42"/>
              <a:gd name="T14" fmla="*/ 24 w 78"/>
              <a:gd name="T15" fmla="*/ 30 h 42"/>
              <a:gd name="T16" fmla="*/ 6 w 78"/>
              <a:gd name="T17" fmla="*/ 18 h 42"/>
              <a:gd name="T18" fmla="*/ 0 w 78"/>
              <a:gd name="T19" fmla="*/ 0 h 42"/>
              <a:gd name="T20" fmla="*/ 0 w 78"/>
              <a:gd name="T21" fmla="*/ 0 h 42"/>
              <a:gd name="T22" fmla="*/ 0 w 78"/>
              <a:gd name="T23" fmla="*/ 0 h 42"/>
              <a:gd name="T24" fmla="*/ 0 w 78"/>
              <a:gd name="T25" fmla="*/ 0 h 42"/>
              <a:gd name="T26" fmla="*/ 0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0" y="0"/>
                </a:moveTo>
                <a:lnTo>
                  <a:pt x="6" y="18"/>
                </a:lnTo>
                <a:lnTo>
                  <a:pt x="24" y="30"/>
                </a:lnTo>
                <a:lnTo>
                  <a:pt x="48" y="42"/>
                </a:lnTo>
                <a:lnTo>
                  <a:pt x="78" y="42"/>
                </a:lnTo>
                <a:lnTo>
                  <a:pt x="78" y="42"/>
                </a:lnTo>
                <a:lnTo>
                  <a:pt x="48" y="42"/>
                </a:lnTo>
                <a:lnTo>
                  <a:pt x="24" y="30"/>
                </a:lnTo>
                <a:lnTo>
                  <a:pt x="6" y="18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2" name="Freeform 156"/>
          <p:cNvSpPr>
            <a:spLocks noEditPoints="1"/>
          </p:cNvSpPr>
          <p:nvPr/>
        </p:nvSpPr>
        <p:spPr bwMode="auto">
          <a:xfrm>
            <a:off x="8569326" y="2017713"/>
            <a:ext cx="85725" cy="19050"/>
          </a:xfrm>
          <a:custGeom>
            <a:avLst/>
            <a:gdLst>
              <a:gd name="T0" fmla="*/ 0 w 54"/>
              <a:gd name="T1" fmla="*/ 12 h 12"/>
              <a:gd name="T2" fmla="*/ 30 w 54"/>
              <a:gd name="T3" fmla="*/ 6 h 12"/>
              <a:gd name="T4" fmla="*/ 54 w 54"/>
              <a:gd name="T5" fmla="*/ 0 h 12"/>
              <a:gd name="T6" fmla="*/ 54 w 54"/>
              <a:gd name="T7" fmla="*/ 0 h 12"/>
              <a:gd name="T8" fmla="*/ 30 w 54"/>
              <a:gd name="T9" fmla="*/ 6 h 12"/>
              <a:gd name="T10" fmla="*/ 0 w 54"/>
              <a:gd name="T11" fmla="*/ 12 h 12"/>
              <a:gd name="T12" fmla="*/ 0 w 54"/>
              <a:gd name="T13" fmla="*/ 12 h 12"/>
              <a:gd name="T14" fmla="*/ 0 w 54"/>
              <a:gd name="T15" fmla="*/ 12 h 12"/>
              <a:gd name="T16" fmla="*/ 0 w 54"/>
              <a:gd name="T17" fmla="*/ 12 h 12"/>
              <a:gd name="T18" fmla="*/ 0 w 54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2">
                <a:moveTo>
                  <a:pt x="0" y="12"/>
                </a:moveTo>
                <a:lnTo>
                  <a:pt x="30" y="6"/>
                </a:lnTo>
                <a:lnTo>
                  <a:pt x="54" y="0"/>
                </a:lnTo>
                <a:lnTo>
                  <a:pt x="54" y="0"/>
                </a:lnTo>
                <a:lnTo>
                  <a:pt x="30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3" name="Freeform 157"/>
          <p:cNvSpPr>
            <a:spLocks noEditPoints="1"/>
          </p:cNvSpPr>
          <p:nvPr/>
        </p:nvSpPr>
        <p:spPr bwMode="auto">
          <a:xfrm>
            <a:off x="8569326" y="1998663"/>
            <a:ext cx="85725" cy="19050"/>
          </a:xfrm>
          <a:custGeom>
            <a:avLst/>
            <a:gdLst>
              <a:gd name="T0" fmla="*/ 54 w 54"/>
              <a:gd name="T1" fmla="*/ 12 h 12"/>
              <a:gd name="T2" fmla="*/ 30 w 54"/>
              <a:gd name="T3" fmla="*/ 6 h 12"/>
              <a:gd name="T4" fmla="*/ 0 w 54"/>
              <a:gd name="T5" fmla="*/ 0 h 12"/>
              <a:gd name="T6" fmla="*/ 0 w 54"/>
              <a:gd name="T7" fmla="*/ 0 h 12"/>
              <a:gd name="T8" fmla="*/ 30 w 54"/>
              <a:gd name="T9" fmla="*/ 6 h 12"/>
              <a:gd name="T10" fmla="*/ 54 w 54"/>
              <a:gd name="T11" fmla="*/ 12 h 12"/>
              <a:gd name="T12" fmla="*/ 54 w 54"/>
              <a:gd name="T13" fmla="*/ 12 h 12"/>
              <a:gd name="T14" fmla="*/ 54 w 54"/>
              <a:gd name="T15" fmla="*/ 12 h 12"/>
              <a:gd name="T16" fmla="*/ 54 w 54"/>
              <a:gd name="T17" fmla="*/ 12 h 12"/>
              <a:gd name="T18" fmla="*/ 54 w 54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2">
                <a:moveTo>
                  <a:pt x="54" y="12"/>
                </a:move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lnTo>
                  <a:pt x="30" y="6"/>
                </a:lnTo>
                <a:lnTo>
                  <a:pt x="54" y="12"/>
                </a:lnTo>
                <a:lnTo>
                  <a:pt x="54" y="12"/>
                </a:lnTo>
                <a:close/>
                <a:moveTo>
                  <a:pt x="54" y="12"/>
                </a:moveTo>
                <a:lnTo>
                  <a:pt x="54" y="12"/>
                </a:lnTo>
                <a:lnTo>
                  <a:pt x="54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4" name="Freeform 158"/>
          <p:cNvSpPr>
            <a:spLocks noEditPoints="1"/>
          </p:cNvSpPr>
          <p:nvPr/>
        </p:nvSpPr>
        <p:spPr bwMode="auto">
          <a:xfrm>
            <a:off x="8445501" y="1998664"/>
            <a:ext cx="123825" cy="66675"/>
          </a:xfrm>
          <a:custGeom>
            <a:avLst/>
            <a:gdLst>
              <a:gd name="T0" fmla="*/ 78 w 78"/>
              <a:gd name="T1" fmla="*/ 0 h 42"/>
              <a:gd name="T2" fmla="*/ 48 w 78"/>
              <a:gd name="T3" fmla="*/ 6 h 42"/>
              <a:gd name="T4" fmla="*/ 24 w 78"/>
              <a:gd name="T5" fmla="*/ 12 h 42"/>
              <a:gd name="T6" fmla="*/ 6 w 78"/>
              <a:gd name="T7" fmla="*/ 24 h 42"/>
              <a:gd name="T8" fmla="*/ 0 w 78"/>
              <a:gd name="T9" fmla="*/ 42 h 42"/>
              <a:gd name="T10" fmla="*/ 0 w 78"/>
              <a:gd name="T11" fmla="*/ 42 h 42"/>
              <a:gd name="T12" fmla="*/ 6 w 78"/>
              <a:gd name="T13" fmla="*/ 24 h 42"/>
              <a:gd name="T14" fmla="*/ 24 w 78"/>
              <a:gd name="T15" fmla="*/ 12 h 42"/>
              <a:gd name="T16" fmla="*/ 48 w 78"/>
              <a:gd name="T17" fmla="*/ 6 h 42"/>
              <a:gd name="T18" fmla="*/ 78 w 78"/>
              <a:gd name="T19" fmla="*/ 0 h 42"/>
              <a:gd name="T20" fmla="*/ 78 w 78"/>
              <a:gd name="T21" fmla="*/ 0 h 42"/>
              <a:gd name="T22" fmla="*/ 78 w 78"/>
              <a:gd name="T23" fmla="*/ 0 h 42"/>
              <a:gd name="T24" fmla="*/ 78 w 78"/>
              <a:gd name="T25" fmla="*/ 0 h 42"/>
              <a:gd name="T26" fmla="*/ 78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48" y="6"/>
                </a:lnTo>
                <a:lnTo>
                  <a:pt x="24" y="12"/>
                </a:lnTo>
                <a:lnTo>
                  <a:pt x="6" y="24"/>
                </a:lnTo>
                <a:lnTo>
                  <a:pt x="0" y="42"/>
                </a:lnTo>
                <a:lnTo>
                  <a:pt x="0" y="42"/>
                </a:lnTo>
                <a:lnTo>
                  <a:pt x="6" y="24"/>
                </a:lnTo>
                <a:lnTo>
                  <a:pt x="24" y="12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5" name="Freeform 159"/>
          <p:cNvSpPr>
            <a:spLocks noEditPoints="1"/>
          </p:cNvSpPr>
          <p:nvPr/>
        </p:nvSpPr>
        <p:spPr bwMode="auto">
          <a:xfrm>
            <a:off x="8445501" y="2065339"/>
            <a:ext cx="123825" cy="66675"/>
          </a:xfrm>
          <a:custGeom>
            <a:avLst/>
            <a:gdLst>
              <a:gd name="T0" fmla="*/ 0 w 78"/>
              <a:gd name="T1" fmla="*/ 0 h 42"/>
              <a:gd name="T2" fmla="*/ 6 w 78"/>
              <a:gd name="T3" fmla="*/ 18 h 42"/>
              <a:gd name="T4" fmla="*/ 24 w 78"/>
              <a:gd name="T5" fmla="*/ 30 h 42"/>
              <a:gd name="T6" fmla="*/ 48 w 78"/>
              <a:gd name="T7" fmla="*/ 42 h 42"/>
              <a:gd name="T8" fmla="*/ 78 w 78"/>
              <a:gd name="T9" fmla="*/ 42 h 42"/>
              <a:gd name="T10" fmla="*/ 78 w 78"/>
              <a:gd name="T11" fmla="*/ 42 h 42"/>
              <a:gd name="T12" fmla="*/ 48 w 78"/>
              <a:gd name="T13" fmla="*/ 42 h 42"/>
              <a:gd name="T14" fmla="*/ 24 w 78"/>
              <a:gd name="T15" fmla="*/ 30 h 42"/>
              <a:gd name="T16" fmla="*/ 6 w 78"/>
              <a:gd name="T17" fmla="*/ 18 h 42"/>
              <a:gd name="T18" fmla="*/ 0 w 78"/>
              <a:gd name="T19" fmla="*/ 0 h 42"/>
              <a:gd name="T20" fmla="*/ 0 w 78"/>
              <a:gd name="T21" fmla="*/ 0 h 42"/>
              <a:gd name="T22" fmla="*/ 0 w 78"/>
              <a:gd name="T23" fmla="*/ 0 h 42"/>
              <a:gd name="T24" fmla="*/ 0 w 78"/>
              <a:gd name="T25" fmla="*/ 0 h 42"/>
              <a:gd name="T26" fmla="*/ 0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0" y="0"/>
                </a:moveTo>
                <a:lnTo>
                  <a:pt x="6" y="18"/>
                </a:lnTo>
                <a:lnTo>
                  <a:pt x="24" y="30"/>
                </a:lnTo>
                <a:lnTo>
                  <a:pt x="48" y="42"/>
                </a:lnTo>
                <a:lnTo>
                  <a:pt x="78" y="42"/>
                </a:lnTo>
                <a:lnTo>
                  <a:pt x="78" y="42"/>
                </a:lnTo>
                <a:lnTo>
                  <a:pt x="48" y="42"/>
                </a:lnTo>
                <a:lnTo>
                  <a:pt x="24" y="30"/>
                </a:lnTo>
                <a:lnTo>
                  <a:pt x="6" y="18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6" name="Freeform 160"/>
          <p:cNvSpPr>
            <a:spLocks noEditPoints="1"/>
          </p:cNvSpPr>
          <p:nvPr/>
        </p:nvSpPr>
        <p:spPr bwMode="auto">
          <a:xfrm>
            <a:off x="8569326" y="2112963"/>
            <a:ext cx="85725" cy="19050"/>
          </a:xfrm>
          <a:custGeom>
            <a:avLst/>
            <a:gdLst>
              <a:gd name="T0" fmla="*/ 0 w 54"/>
              <a:gd name="T1" fmla="*/ 12 h 12"/>
              <a:gd name="T2" fmla="*/ 30 w 54"/>
              <a:gd name="T3" fmla="*/ 6 h 12"/>
              <a:gd name="T4" fmla="*/ 54 w 54"/>
              <a:gd name="T5" fmla="*/ 0 h 12"/>
              <a:gd name="T6" fmla="*/ 54 w 54"/>
              <a:gd name="T7" fmla="*/ 0 h 12"/>
              <a:gd name="T8" fmla="*/ 30 w 54"/>
              <a:gd name="T9" fmla="*/ 6 h 12"/>
              <a:gd name="T10" fmla="*/ 0 w 54"/>
              <a:gd name="T11" fmla="*/ 12 h 12"/>
              <a:gd name="T12" fmla="*/ 0 w 54"/>
              <a:gd name="T13" fmla="*/ 12 h 12"/>
              <a:gd name="T14" fmla="*/ 0 w 54"/>
              <a:gd name="T15" fmla="*/ 12 h 12"/>
              <a:gd name="T16" fmla="*/ 0 w 54"/>
              <a:gd name="T17" fmla="*/ 12 h 12"/>
              <a:gd name="T18" fmla="*/ 0 w 54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2">
                <a:moveTo>
                  <a:pt x="0" y="12"/>
                </a:moveTo>
                <a:lnTo>
                  <a:pt x="30" y="6"/>
                </a:lnTo>
                <a:lnTo>
                  <a:pt x="54" y="0"/>
                </a:lnTo>
                <a:lnTo>
                  <a:pt x="54" y="0"/>
                </a:lnTo>
                <a:lnTo>
                  <a:pt x="30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7" name="Freeform 161"/>
          <p:cNvSpPr>
            <a:spLocks noEditPoints="1"/>
          </p:cNvSpPr>
          <p:nvPr/>
        </p:nvSpPr>
        <p:spPr bwMode="auto">
          <a:xfrm>
            <a:off x="8569326" y="2093913"/>
            <a:ext cx="85725" cy="19050"/>
          </a:xfrm>
          <a:custGeom>
            <a:avLst/>
            <a:gdLst>
              <a:gd name="T0" fmla="*/ 54 w 54"/>
              <a:gd name="T1" fmla="*/ 12 h 12"/>
              <a:gd name="T2" fmla="*/ 30 w 54"/>
              <a:gd name="T3" fmla="*/ 6 h 12"/>
              <a:gd name="T4" fmla="*/ 0 w 54"/>
              <a:gd name="T5" fmla="*/ 0 h 12"/>
              <a:gd name="T6" fmla="*/ 0 w 54"/>
              <a:gd name="T7" fmla="*/ 0 h 12"/>
              <a:gd name="T8" fmla="*/ 30 w 54"/>
              <a:gd name="T9" fmla="*/ 6 h 12"/>
              <a:gd name="T10" fmla="*/ 54 w 54"/>
              <a:gd name="T11" fmla="*/ 12 h 12"/>
              <a:gd name="T12" fmla="*/ 54 w 54"/>
              <a:gd name="T13" fmla="*/ 12 h 12"/>
              <a:gd name="T14" fmla="*/ 54 w 54"/>
              <a:gd name="T15" fmla="*/ 12 h 12"/>
              <a:gd name="T16" fmla="*/ 54 w 54"/>
              <a:gd name="T17" fmla="*/ 12 h 12"/>
              <a:gd name="T18" fmla="*/ 54 w 54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2">
                <a:moveTo>
                  <a:pt x="54" y="12"/>
                </a:move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lnTo>
                  <a:pt x="30" y="6"/>
                </a:lnTo>
                <a:lnTo>
                  <a:pt x="54" y="12"/>
                </a:lnTo>
                <a:lnTo>
                  <a:pt x="54" y="12"/>
                </a:lnTo>
                <a:close/>
                <a:moveTo>
                  <a:pt x="54" y="12"/>
                </a:moveTo>
                <a:lnTo>
                  <a:pt x="54" y="12"/>
                </a:lnTo>
                <a:lnTo>
                  <a:pt x="54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8" name="Freeform 162"/>
          <p:cNvSpPr>
            <a:spLocks noEditPoints="1"/>
          </p:cNvSpPr>
          <p:nvPr/>
        </p:nvSpPr>
        <p:spPr bwMode="auto">
          <a:xfrm>
            <a:off x="8445501" y="2093914"/>
            <a:ext cx="123825" cy="66675"/>
          </a:xfrm>
          <a:custGeom>
            <a:avLst/>
            <a:gdLst>
              <a:gd name="T0" fmla="*/ 78 w 78"/>
              <a:gd name="T1" fmla="*/ 0 h 42"/>
              <a:gd name="T2" fmla="*/ 48 w 78"/>
              <a:gd name="T3" fmla="*/ 6 h 42"/>
              <a:gd name="T4" fmla="*/ 24 w 78"/>
              <a:gd name="T5" fmla="*/ 12 h 42"/>
              <a:gd name="T6" fmla="*/ 6 w 78"/>
              <a:gd name="T7" fmla="*/ 30 h 42"/>
              <a:gd name="T8" fmla="*/ 0 w 78"/>
              <a:gd name="T9" fmla="*/ 42 h 42"/>
              <a:gd name="T10" fmla="*/ 0 w 78"/>
              <a:gd name="T11" fmla="*/ 42 h 42"/>
              <a:gd name="T12" fmla="*/ 6 w 78"/>
              <a:gd name="T13" fmla="*/ 30 h 42"/>
              <a:gd name="T14" fmla="*/ 24 w 78"/>
              <a:gd name="T15" fmla="*/ 12 h 42"/>
              <a:gd name="T16" fmla="*/ 48 w 78"/>
              <a:gd name="T17" fmla="*/ 6 h 42"/>
              <a:gd name="T18" fmla="*/ 78 w 78"/>
              <a:gd name="T19" fmla="*/ 0 h 42"/>
              <a:gd name="T20" fmla="*/ 78 w 78"/>
              <a:gd name="T21" fmla="*/ 0 h 42"/>
              <a:gd name="T22" fmla="*/ 78 w 78"/>
              <a:gd name="T23" fmla="*/ 0 h 42"/>
              <a:gd name="T24" fmla="*/ 78 w 78"/>
              <a:gd name="T25" fmla="*/ 0 h 42"/>
              <a:gd name="T26" fmla="*/ 78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48" y="6"/>
                </a:lnTo>
                <a:lnTo>
                  <a:pt x="24" y="12"/>
                </a:lnTo>
                <a:lnTo>
                  <a:pt x="6" y="30"/>
                </a:lnTo>
                <a:lnTo>
                  <a:pt x="0" y="42"/>
                </a:lnTo>
                <a:lnTo>
                  <a:pt x="0" y="42"/>
                </a:lnTo>
                <a:lnTo>
                  <a:pt x="6" y="30"/>
                </a:lnTo>
                <a:lnTo>
                  <a:pt x="24" y="12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9" name="Freeform 163"/>
          <p:cNvSpPr>
            <a:spLocks noEditPoints="1"/>
          </p:cNvSpPr>
          <p:nvPr/>
        </p:nvSpPr>
        <p:spPr bwMode="auto">
          <a:xfrm>
            <a:off x="8445501" y="2160588"/>
            <a:ext cx="123825" cy="76200"/>
          </a:xfrm>
          <a:custGeom>
            <a:avLst/>
            <a:gdLst>
              <a:gd name="T0" fmla="*/ 0 w 78"/>
              <a:gd name="T1" fmla="*/ 0 h 48"/>
              <a:gd name="T2" fmla="*/ 6 w 78"/>
              <a:gd name="T3" fmla="*/ 18 h 48"/>
              <a:gd name="T4" fmla="*/ 24 w 78"/>
              <a:gd name="T5" fmla="*/ 36 h 48"/>
              <a:gd name="T6" fmla="*/ 48 w 78"/>
              <a:gd name="T7" fmla="*/ 42 h 48"/>
              <a:gd name="T8" fmla="*/ 78 w 78"/>
              <a:gd name="T9" fmla="*/ 48 h 48"/>
              <a:gd name="T10" fmla="*/ 78 w 78"/>
              <a:gd name="T11" fmla="*/ 48 h 48"/>
              <a:gd name="T12" fmla="*/ 48 w 78"/>
              <a:gd name="T13" fmla="*/ 42 h 48"/>
              <a:gd name="T14" fmla="*/ 24 w 78"/>
              <a:gd name="T15" fmla="*/ 36 h 48"/>
              <a:gd name="T16" fmla="*/ 6 w 78"/>
              <a:gd name="T17" fmla="*/ 18 h 48"/>
              <a:gd name="T18" fmla="*/ 0 w 78"/>
              <a:gd name="T19" fmla="*/ 0 h 48"/>
              <a:gd name="T20" fmla="*/ 0 w 78"/>
              <a:gd name="T21" fmla="*/ 0 h 48"/>
              <a:gd name="T22" fmla="*/ 0 w 78"/>
              <a:gd name="T23" fmla="*/ 0 h 48"/>
              <a:gd name="T24" fmla="*/ 0 w 78"/>
              <a:gd name="T25" fmla="*/ 0 h 48"/>
              <a:gd name="T26" fmla="*/ 0 w 78"/>
              <a:gd name="T2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8">
                <a:moveTo>
                  <a:pt x="0" y="0"/>
                </a:moveTo>
                <a:lnTo>
                  <a:pt x="6" y="18"/>
                </a:lnTo>
                <a:lnTo>
                  <a:pt x="24" y="36"/>
                </a:lnTo>
                <a:lnTo>
                  <a:pt x="48" y="42"/>
                </a:lnTo>
                <a:lnTo>
                  <a:pt x="78" y="48"/>
                </a:lnTo>
                <a:lnTo>
                  <a:pt x="78" y="48"/>
                </a:lnTo>
                <a:lnTo>
                  <a:pt x="48" y="42"/>
                </a:lnTo>
                <a:lnTo>
                  <a:pt x="24" y="36"/>
                </a:lnTo>
                <a:lnTo>
                  <a:pt x="6" y="18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0" name="Freeform 164"/>
          <p:cNvSpPr>
            <a:spLocks noEditPoints="1"/>
          </p:cNvSpPr>
          <p:nvPr/>
        </p:nvSpPr>
        <p:spPr bwMode="auto">
          <a:xfrm>
            <a:off x="8569326" y="2217738"/>
            <a:ext cx="85725" cy="19050"/>
          </a:xfrm>
          <a:custGeom>
            <a:avLst/>
            <a:gdLst>
              <a:gd name="T0" fmla="*/ 0 w 54"/>
              <a:gd name="T1" fmla="*/ 12 h 12"/>
              <a:gd name="T2" fmla="*/ 30 w 54"/>
              <a:gd name="T3" fmla="*/ 6 h 12"/>
              <a:gd name="T4" fmla="*/ 54 w 54"/>
              <a:gd name="T5" fmla="*/ 0 h 12"/>
              <a:gd name="T6" fmla="*/ 54 w 54"/>
              <a:gd name="T7" fmla="*/ 0 h 12"/>
              <a:gd name="T8" fmla="*/ 30 w 54"/>
              <a:gd name="T9" fmla="*/ 6 h 12"/>
              <a:gd name="T10" fmla="*/ 0 w 54"/>
              <a:gd name="T11" fmla="*/ 12 h 12"/>
              <a:gd name="T12" fmla="*/ 0 w 54"/>
              <a:gd name="T13" fmla="*/ 12 h 12"/>
              <a:gd name="T14" fmla="*/ 0 w 54"/>
              <a:gd name="T15" fmla="*/ 12 h 12"/>
              <a:gd name="T16" fmla="*/ 0 w 54"/>
              <a:gd name="T17" fmla="*/ 12 h 12"/>
              <a:gd name="T18" fmla="*/ 0 w 54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2">
                <a:moveTo>
                  <a:pt x="0" y="12"/>
                </a:moveTo>
                <a:lnTo>
                  <a:pt x="30" y="6"/>
                </a:lnTo>
                <a:lnTo>
                  <a:pt x="54" y="0"/>
                </a:lnTo>
                <a:lnTo>
                  <a:pt x="54" y="0"/>
                </a:lnTo>
                <a:lnTo>
                  <a:pt x="30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1" name="Freeform 165"/>
          <p:cNvSpPr>
            <a:spLocks noEditPoints="1"/>
          </p:cNvSpPr>
          <p:nvPr/>
        </p:nvSpPr>
        <p:spPr bwMode="auto">
          <a:xfrm>
            <a:off x="8569326" y="2198688"/>
            <a:ext cx="85725" cy="19050"/>
          </a:xfrm>
          <a:custGeom>
            <a:avLst/>
            <a:gdLst>
              <a:gd name="T0" fmla="*/ 54 w 54"/>
              <a:gd name="T1" fmla="*/ 12 h 12"/>
              <a:gd name="T2" fmla="*/ 30 w 54"/>
              <a:gd name="T3" fmla="*/ 0 h 12"/>
              <a:gd name="T4" fmla="*/ 0 w 54"/>
              <a:gd name="T5" fmla="*/ 0 h 12"/>
              <a:gd name="T6" fmla="*/ 0 w 54"/>
              <a:gd name="T7" fmla="*/ 0 h 12"/>
              <a:gd name="T8" fmla="*/ 30 w 54"/>
              <a:gd name="T9" fmla="*/ 0 h 12"/>
              <a:gd name="T10" fmla="*/ 54 w 54"/>
              <a:gd name="T11" fmla="*/ 12 h 12"/>
              <a:gd name="T12" fmla="*/ 54 w 54"/>
              <a:gd name="T13" fmla="*/ 12 h 12"/>
              <a:gd name="T14" fmla="*/ 54 w 54"/>
              <a:gd name="T15" fmla="*/ 12 h 12"/>
              <a:gd name="T16" fmla="*/ 54 w 54"/>
              <a:gd name="T17" fmla="*/ 12 h 12"/>
              <a:gd name="T18" fmla="*/ 54 w 54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" h="12">
                <a:moveTo>
                  <a:pt x="54" y="12"/>
                </a:moveTo>
                <a:lnTo>
                  <a:pt x="30" y="0"/>
                </a:lnTo>
                <a:lnTo>
                  <a:pt x="0" y="0"/>
                </a:lnTo>
                <a:lnTo>
                  <a:pt x="0" y="0"/>
                </a:lnTo>
                <a:lnTo>
                  <a:pt x="30" y="0"/>
                </a:lnTo>
                <a:lnTo>
                  <a:pt x="54" y="12"/>
                </a:lnTo>
                <a:lnTo>
                  <a:pt x="54" y="12"/>
                </a:lnTo>
                <a:close/>
                <a:moveTo>
                  <a:pt x="54" y="12"/>
                </a:moveTo>
                <a:lnTo>
                  <a:pt x="54" y="12"/>
                </a:lnTo>
                <a:lnTo>
                  <a:pt x="54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2" name="Freeform 166"/>
          <p:cNvSpPr>
            <a:spLocks noEditPoints="1"/>
          </p:cNvSpPr>
          <p:nvPr/>
        </p:nvSpPr>
        <p:spPr bwMode="auto">
          <a:xfrm>
            <a:off x="8445501" y="2198689"/>
            <a:ext cx="123825" cy="66675"/>
          </a:xfrm>
          <a:custGeom>
            <a:avLst/>
            <a:gdLst>
              <a:gd name="T0" fmla="*/ 78 w 78"/>
              <a:gd name="T1" fmla="*/ 0 h 42"/>
              <a:gd name="T2" fmla="*/ 48 w 78"/>
              <a:gd name="T3" fmla="*/ 6 h 42"/>
              <a:gd name="T4" fmla="*/ 24 w 78"/>
              <a:gd name="T5" fmla="*/ 12 h 42"/>
              <a:gd name="T6" fmla="*/ 6 w 78"/>
              <a:gd name="T7" fmla="*/ 24 h 42"/>
              <a:gd name="T8" fmla="*/ 0 w 78"/>
              <a:gd name="T9" fmla="*/ 42 h 42"/>
              <a:gd name="T10" fmla="*/ 0 w 78"/>
              <a:gd name="T11" fmla="*/ 42 h 42"/>
              <a:gd name="T12" fmla="*/ 6 w 78"/>
              <a:gd name="T13" fmla="*/ 24 h 42"/>
              <a:gd name="T14" fmla="*/ 24 w 78"/>
              <a:gd name="T15" fmla="*/ 12 h 42"/>
              <a:gd name="T16" fmla="*/ 48 w 78"/>
              <a:gd name="T17" fmla="*/ 6 h 42"/>
              <a:gd name="T18" fmla="*/ 78 w 78"/>
              <a:gd name="T19" fmla="*/ 0 h 42"/>
              <a:gd name="T20" fmla="*/ 78 w 78"/>
              <a:gd name="T21" fmla="*/ 0 h 42"/>
              <a:gd name="T22" fmla="*/ 78 w 78"/>
              <a:gd name="T23" fmla="*/ 0 h 42"/>
              <a:gd name="T24" fmla="*/ 78 w 78"/>
              <a:gd name="T25" fmla="*/ 0 h 42"/>
              <a:gd name="T26" fmla="*/ 78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48" y="6"/>
                </a:lnTo>
                <a:lnTo>
                  <a:pt x="24" y="12"/>
                </a:lnTo>
                <a:lnTo>
                  <a:pt x="6" y="24"/>
                </a:lnTo>
                <a:lnTo>
                  <a:pt x="0" y="42"/>
                </a:lnTo>
                <a:lnTo>
                  <a:pt x="0" y="42"/>
                </a:lnTo>
                <a:lnTo>
                  <a:pt x="6" y="24"/>
                </a:lnTo>
                <a:lnTo>
                  <a:pt x="24" y="12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3" name="Freeform 167"/>
          <p:cNvSpPr>
            <a:spLocks noEditPoints="1"/>
          </p:cNvSpPr>
          <p:nvPr/>
        </p:nvSpPr>
        <p:spPr bwMode="auto">
          <a:xfrm>
            <a:off x="8445501" y="2265364"/>
            <a:ext cx="123825" cy="65087"/>
          </a:xfrm>
          <a:custGeom>
            <a:avLst/>
            <a:gdLst>
              <a:gd name="T0" fmla="*/ 0 w 78"/>
              <a:gd name="T1" fmla="*/ 0 h 41"/>
              <a:gd name="T2" fmla="*/ 6 w 78"/>
              <a:gd name="T3" fmla="*/ 17 h 41"/>
              <a:gd name="T4" fmla="*/ 24 w 78"/>
              <a:gd name="T5" fmla="*/ 29 h 41"/>
              <a:gd name="T6" fmla="*/ 48 w 78"/>
              <a:gd name="T7" fmla="*/ 41 h 41"/>
              <a:gd name="T8" fmla="*/ 78 w 78"/>
              <a:gd name="T9" fmla="*/ 41 h 41"/>
              <a:gd name="T10" fmla="*/ 78 w 78"/>
              <a:gd name="T11" fmla="*/ 41 h 41"/>
              <a:gd name="T12" fmla="*/ 48 w 78"/>
              <a:gd name="T13" fmla="*/ 41 h 41"/>
              <a:gd name="T14" fmla="*/ 24 w 78"/>
              <a:gd name="T15" fmla="*/ 29 h 41"/>
              <a:gd name="T16" fmla="*/ 6 w 78"/>
              <a:gd name="T17" fmla="*/ 17 h 41"/>
              <a:gd name="T18" fmla="*/ 0 w 78"/>
              <a:gd name="T19" fmla="*/ 0 h 41"/>
              <a:gd name="T20" fmla="*/ 0 w 78"/>
              <a:gd name="T21" fmla="*/ 0 h 41"/>
              <a:gd name="T22" fmla="*/ 0 w 78"/>
              <a:gd name="T23" fmla="*/ 0 h 41"/>
              <a:gd name="T24" fmla="*/ 0 w 78"/>
              <a:gd name="T25" fmla="*/ 0 h 41"/>
              <a:gd name="T26" fmla="*/ 0 w 78"/>
              <a:gd name="T2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1">
                <a:moveTo>
                  <a:pt x="0" y="0"/>
                </a:moveTo>
                <a:lnTo>
                  <a:pt x="6" y="17"/>
                </a:lnTo>
                <a:lnTo>
                  <a:pt x="24" y="29"/>
                </a:lnTo>
                <a:lnTo>
                  <a:pt x="48" y="41"/>
                </a:lnTo>
                <a:lnTo>
                  <a:pt x="78" y="41"/>
                </a:lnTo>
                <a:lnTo>
                  <a:pt x="78" y="41"/>
                </a:lnTo>
                <a:lnTo>
                  <a:pt x="48" y="41"/>
                </a:lnTo>
                <a:lnTo>
                  <a:pt x="24" y="29"/>
                </a:lnTo>
                <a:lnTo>
                  <a:pt x="6" y="17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4" name="Freeform 168"/>
          <p:cNvSpPr>
            <a:spLocks noEditPoints="1"/>
          </p:cNvSpPr>
          <p:nvPr/>
        </p:nvSpPr>
        <p:spPr bwMode="auto">
          <a:xfrm>
            <a:off x="8569325" y="1905000"/>
            <a:ext cx="1588" cy="425450"/>
          </a:xfrm>
          <a:custGeom>
            <a:avLst/>
            <a:gdLst>
              <a:gd name="T0" fmla="*/ 0 h 268"/>
              <a:gd name="T1" fmla="*/ 0 h 268"/>
              <a:gd name="T2" fmla="*/ 0 h 268"/>
              <a:gd name="T3" fmla="*/ 268 h 268"/>
              <a:gd name="T4" fmla="*/ 268 h 268"/>
              <a:gd name="T5" fmla="*/ 268 h 2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0" y="268"/>
                </a:moveTo>
                <a:lnTo>
                  <a:pt x="0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5" name="Freeform 169"/>
          <p:cNvSpPr>
            <a:spLocks/>
          </p:cNvSpPr>
          <p:nvPr/>
        </p:nvSpPr>
        <p:spPr bwMode="auto">
          <a:xfrm>
            <a:off x="7629526" y="1790701"/>
            <a:ext cx="150813" cy="104775"/>
          </a:xfrm>
          <a:custGeom>
            <a:avLst/>
            <a:gdLst>
              <a:gd name="T0" fmla="*/ 41 w 95"/>
              <a:gd name="T1" fmla="*/ 24 h 66"/>
              <a:gd name="T2" fmla="*/ 0 w 95"/>
              <a:gd name="T3" fmla="*/ 24 h 66"/>
              <a:gd name="T4" fmla="*/ 0 w 95"/>
              <a:gd name="T5" fmla="*/ 36 h 66"/>
              <a:gd name="T6" fmla="*/ 41 w 95"/>
              <a:gd name="T7" fmla="*/ 36 h 66"/>
              <a:gd name="T8" fmla="*/ 41 w 95"/>
              <a:gd name="T9" fmla="*/ 66 h 66"/>
              <a:gd name="T10" fmla="*/ 53 w 95"/>
              <a:gd name="T11" fmla="*/ 66 h 66"/>
              <a:gd name="T12" fmla="*/ 53 w 95"/>
              <a:gd name="T13" fmla="*/ 36 h 66"/>
              <a:gd name="T14" fmla="*/ 95 w 95"/>
              <a:gd name="T15" fmla="*/ 36 h 66"/>
              <a:gd name="T16" fmla="*/ 95 w 95"/>
              <a:gd name="T17" fmla="*/ 24 h 66"/>
              <a:gd name="T18" fmla="*/ 53 w 95"/>
              <a:gd name="T19" fmla="*/ 24 h 66"/>
              <a:gd name="T20" fmla="*/ 53 w 95"/>
              <a:gd name="T21" fmla="*/ 0 h 66"/>
              <a:gd name="T22" fmla="*/ 41 w 95"/>
              <a:gd name="T23" fmla="*/ 0 h 66"/>
              <a:gd name="T24" fmla="*/ 41 w 95"/>
              <a:gd name="T25" fmla="*/ 2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" h="66">
                <a:moveTo>
                  <a:pt x="41" y="24"/>
                </a:moveTo>
                <a:lnTo>
                  <a:pt x="0" y="24"/>
                </a:lnTo>
                <a:lnTo>
                  <a:pt x="0" y="36"/>
                </a:lnTo>
                <a:lnTo>
                  <a:pt x="41" y="36"/>
                </a:lnTo>
                <a:lnTo>
                  <a:pt x="41" y="66"/>
                </a:lnTo>
                <a:lnTo>
                  <a:pt x="53" y="66"/>
                </a:lnTo>
                <a:lnTo>
                  <a:pt x="53" y="36"/>
                </a:lnTo>
                <a:lnTo>
                  <a:pt x="95" y="36"/>
                </a:lnTo>
                <a:lnTo>
                  <a:pt x="95" y="24"/>
                </a:lnTo>
                <a:lnTo>
                  <a:pt x="53" y="24"/>
                </a:lnTo>
                <a:lnTo>
                  <a:pt x="53" y="0"/>
                </a:lnTo>
                <a:lnTo>
                  <a:pt x="41" y="0"/>
                </a:lnTo>
                <a:lnTo>
                  <a:pt x="41" y="2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6" name="Rectangle 170"/>
          <p:cNvSpPr>
            <a:spLocks noChangeArrowheads="1"/>
          </p:cNvSpPr>
          <p:nvPr/>
        </p:nvSpPr>
        <p:spPr bwMode="auto">
          <a:xfrm>
            <a:off x="7629526" y="2339976"/>
            <a:ext cx="150813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7" name="Freeform 171"/>
          <p:cNvSpPr>
            <a:spLocks/>
          </p:cNvSpPr>
          <p:nvPr/>
        </p:nvSpPr>
        <p:spPr bwMode="auto">
          <a:xfrm>
            <a:off x="8729664" y="1790701"/>
            <a:ext cx="142875" cy="104775"/>
          </a:xfrm>
          <a:custGeom>
            <a:avLst/>
            <a:gdLst>
              <a:gd name="T0" fmla="*/ 42 w 90"/>
              <a:gd name="T1" fmla="*/ 24 h 66"/>
              <a:gd name="T2" fmla="*/ 0 w 90"/>
              <a:gd name="T3" fmla="*/ 24 h 66"/>
              <a:gd name="T4" fmla="*/ 0 w 90"/>
              <a:gd name="T5" fmla="*/ 36 h 66"/>
              <a:gd name="T6" fmla="*/ 42 w 90"/>
              <a:gd name="T7" fmla="*/ 36 h 66"/>
              <a:gd name="T8" fmla="*/ 42 w 90"/>
              <a:gd name="T9" fmla="*/ 66 h 66"/>
              <a:gd name="T10" fmla="*/ 54 w 90"/>
              <a:gd name="T11" fmla="*/ 66 h 66"/>
              <a:gd name="T12" fmla="*/ 54 w 90"/>
              <a:gd name="T13" fmla="*/ 36 h 66"/>
              <a:gd name="T14" fmla="*/ 90 w 90"/>
              <a:gd name="T15" fmla="*/ 36 h 66"/>
              <a:gd name="T16" fmla="*/ 90 w 90"/>
              <a:gd name="T17" fmla="*/ 24 h 66"/>
              <a:gd name="T18" fmla="*/ 54 w 90"/>
              <a:gd name="T19" fmla="*/ 24 h 66"/>
              <a:gd name="T20" fmla="*/ 54 w 90"/>
              <a:gd name="T21" fmla="*/ 0 h 66"/>
              <a:gd name="T22" fmla="*/ 42 w 90"/>
              <a:gd name="T23" fmla="*/ 0 h 66"/>
              <a:gd name="T24" fmla="*/ 42 w 90"/>
              <a:gd name="T25" fmla="*/ 2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66">
                <a:moveTo>
                  <a:pt x="42" y="24"/>
                </a:moveTo>
                <a:lnTo>
                  <a:pt x="0" y="24"/>
                </a:lnTo>
                <a:lnTo>
                  <a:pt x="0" y="36"/>
                </a:lnTo>
                <a:lnTo>
                  <a:pt x="42" y="36"/>
                </a:lnTo>
                <a:lnTo>
                  <a:pt x="42" y="66"/>
                </a:lnTo>
                <a:lnTo>
                  <a:pt x="54" y="66"/>
                </a:lnTo>
                <a:lnTo>
                  <a:pt x="54" y="36"/>
                </a:lnTo>
                <a:lnTo>
                  <a:pt x="90" y="36"/>
                </a:lnTo>
                <a:lnTo>
                  <a:pt x="90" y="24"/>
                </a:lnTo>
                <a:lnTo>
                  <a:pt x="54" y="24"/>
                </a:lnTo>
                <a:lnTo>
                  <a:pt x="54" y="0"/>
                </a:lnTo>
                <a:lnTo>
                  <a:pt x="42" y="0"/>
                </a:lnTo>
                <a:lnTo>
                  <a:pt x="42" y="2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8" name="Rectangle 172"/>
          <p:cNvSpPr>
            <a:spLocks noChangeArrowheads="1"/>
          </p:cNvSpPr>
          <p:nvPr/>
        </p:nvSpPr>
        <p:spPr bwMode="auto">
          <a:xfrm>
            <a:off x="8729663" y="2339976"/>
            <a:ext cx="1524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9" name="Freeform 173"/>
          <p:cNvSpPr>
            <a:spLocks/>
          </p:cNvSpPr>
          <p:nvPr/>
        </p:nvSpPr>
        <p:spPr bwMode="auto">
          <a:xfrm>
            <a:off x="6630988" y="1497013"/>
            <a:ext cx="133350" cy="95250"/>
          </a:xfrm>
          <a:custGeom>
            <a:avLst/>
            <a:gdLst>
              <a:gd name="T0" fmla="*/ 42 w 84"/>
              <a:gd name="T1" fmla="*/ 60 h 60"/>
              <a:gd name="T2" fmla="*/ 12 w 84"/>
              <a:gd name="T3" fmla="*/ 54 h 60"/>
              <a:gd name="T4" fmla="*/ 6 w 84"/>
              <a:gd name="T5" fmla="*/ 42 h 60"/>
              <a:gd name="T6" fmla="*/ 0 w 84"/>
              <a:gd name="T7" fmla="*/ 30 h 60"/>
              <a:gd name="T8" fmla="*/ 6 w 84"/>
              <a:gd name="T9" fmla="*/ 18 h 60"/>
              <a:gd name="T10" fmla="*/ 12 w 84"/>
              <a:gd name="T11" fmla="*/ 12 h 60"/>
              <a:gd name="T12" fmla="*/ 30 w 84"/>
              <a:gd name="T13" fmla="*/ 6 h 60"/>
              <a:gd name="T14" fmla="*/ 42 w 84"/>
              <a:gd name="T15" fmla="*/ 0 h 60"/>
              <a:gd name="T16" fmla="*/ 60 w 84"/>
              <a:gd name="T17" fmla="*/ 6 h 60"/>
              <a:gd name="T18" fmla="*/ 72 w 84"/>
              <a:gd name="T19" fmla="*/ 12 h 60"/>
              <a:gd name="T20" fmla="*/ 84 w 84"/>
              <a:gd name="T21" fmla="*/ 18 h 60"/>
              <a:gd name="T22" fmla="*/ 84 w 84"/>
              <a:gd name="T23" fmla="*/ 30 h 60"/>
              <a:gd name="T24" fmla="*/ 84 w 84"/>
              <a:gd name="T25" fmla="*/ 42 h 60"/>
              <a:gd name="T26" fmla="*/ 72 w 84"/>
              <a:gd name="T27" fmla="*/ 54 h 60"/>
              <a:gd name="T28" fmla="*/ 42 w 84"/>
              <a:gd name="T29" fmla="*/ 60 h 60"/>
              <a:gd name="T30" fmla="*/ 42 w 84"/>
              <a:gd name="T31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4" h="60">
                <a:moveTo>
                  <a:pt x="42" y="60"/>
                </a:moveTo>
                <a:lnTo>
                  <a:pt x="12" y="54"/>
                </a:lnTo>
                <a:lnTo>
                  <a:pt x="6" y="42"/>
                </a:lnTo>
                <a:lnTo>
                  <a:pt x="0" y="30"/>
                </a:lnTo>
                <a:lnTo>
                  <a:pt x="6" y="18"/>
                </a:lnTo>
                <a:lnTo>
                  <a:pt x="12" y="12"/>
                </a:lnTo>
                <a:lnTo>
                  <a:pt x="30" y="6"/>
                </a:lnTo>
                <a:lnTo>
                  <a:pt x="42" y="0"/>
                </a:lnTo>
                <a:lnTo>
                  <a:pt x="60" y="6"/>
                </a:lnTo>
                <a:lnTo>
                  <a:pt x="72" y="12"/>
                </a:lnTo>
                <a:lnTo>
                  <a:pt x="84" y="18"/>
                </a:lnTo>
                <a:lnTo>
                  <a:pt x="84" y="30"/>
                </a:lnTo>
                <a:lnTo>
                  <a:pt x="84" y="42"/>
                </a:lnTo>
                <a:lnTo>
                  <a:pt x="72" y="54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0" name="Freeform 174"/>
          <p:cNvSpPr>
            <a:spLocks/>
          </p:cNvSpPr>
          <p:nvPr/>
        </p:nvSpPr>
        <p:spPr bwMode="auto">
          <a:xfrm>
            <a:off x="6630989" y="1544639"/>
            <a:ext cx="66675" cy="47625"/>
          </a:xfrm>
          <a:custGeom>
            <a:avLst/>
            <a:gdLst>
              <a:gd name="T0" fmla="*/ 42 w 42"/>
              <a:gd name="T1" fmla="*/ 30 h 30"/>
              <a:gd name="T2" fmla="*/ 12 w 42"/>
              <a:gd name="T3" fmla="*/ 24 h 30"/>
              <a:gd name="T4" fmla="*/ 6 w 42"/>
              <a:gd name="T5" fmla="*/ 12 h 30"/>
              <a:gd name="T6" fmla="*/ 0 w 42"/>
              <a:gd name="T7" fmla="*/ 0 h 30"/>
              <a:gd name="T8" fmla="*/ 0 w 42"/>
              <a:gd name="T9" fmla="*/ 0 h 30"/>
              <a:gd name="T10" fmla="*/ 6 w 42"/>
              <a:gd name="T11" fmla="*/ 12 h 30"/>
              <a:gd name="T12" fmla="*/ 12 w 42"/>
              <a:gd name="T13" fmla="*/ 24 h 30"/>
              <a:gd name="T14" fmla="*/ 42 w 42"/>
              <a:gd name="T15" fmla="*/ 30 h 30"/>
              <a:gd name="T16" fmla="*/ 42 w 42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0">
                <a:moveTo>
                  <a:pt x="42" y="30"/>
                </a:moveTo>
                <a:lnTo>
                  <a:pt x="12" y="24"/>
                </a:lnTo>
                <a:lnTo>
                  <a:pt x="6" y="12"/>
                </a:lnTo>
                <a:lnTo>
                  <a:pt x="0" y="0"/>
                </a:lnTo>
                <a:lnTo>
                  <a:pt x="0" y="0"/>
                </a:lnTo>
                <a:lnTo>
                  <a:pt x="6" y="12"/>
                </a:lnTo>
                <a:lnTo>
                  <a:pt x="12" y="24"/>
                </a:lnTo>
                <a:lnTo>
                  <a:pt x="42" y="30"/>
                </a:lnTo>
                <a:lnTo>
                  <a:pt x="42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1" name="Freeform 175"/>
          <p:cNvSpPr>
            <a:spLocks noEditPoints="1"/>
          </p:cNvSpPr>
          <p:nvPr/>
        </p:nvSpPr>
        <p:spPr bwMode="auto">
          <a:xfrm>
            <a:off x="6630989" y="1497014"/>
            <a:ext cx="66675" cy="47625"/>
          </a:xfrm>
          <a:custGeom>
            <a:avLst/>
            <a:gdLst>
              <a:gd name="T0" fmla="*/ 0 w 42"/>
              <a:gd name="T1" fmla="*/ 30 h 30"/>
              <a:gd name="T2" fmla="*/ 6 w 42"/>
              <a:gd name="T3" fmla="*/ 18 h 30"/>
              <a:gd name="T4" fmla="*/ 12 w 42"/>
              <a:gd name="T5" fmla="*/ 12 h 30"/>
              <a:gd name="T6" fmla="*/ 30 w 42"/>
              <a:gd name="T7" fmla="*/ 6 h 30"/>
              <a:gd name="T8" fmla="*/ 42 w 42"/>
              <a:gd name="T9" fmla="*/ 0 h 30"/>
              <a:gd name="T10" fmla="*/ 42 w 42"/>
              <a:gd name="T11" fmla="*/ 0 h 30"/>
              <a:gd name="T12" fmla="*/ 30 w 42"/>
              <a:gd name="T13" fmla="*/ 6 h 30"/>
              <a:gd name="T14" fmla="*/ 12 w 42"/>
              <a:gd name="T15" fmla="*/ 12 h 30"/>
              <a:gd name="T16" fmla="*/ 6 w 42"/>
              <a:gd name="T17" fmla="*/ 18 h 30"/>
              <a:gd name="T18" fmla="*/ 0 w 42"/>
              <a:gd name="T19" fmla="*/ 30 h 30"/>
              <a:gd name="T20" fmla="*/ 0 w 42"/>
              <a:gd name="T21" fmla="*/ 30 h 30"/>
              <a:gd name="T22" fmla="*/ 0 w 42"/>
              <a:gd name="T23" fmla="*/ 30 h 30"/>
              <a:gd name="T24" fmla="*/ 0 w 42"/>
              <a:gd name="T25" fmla="*/ 30 h 30"/>
              <a:gd name="T26" fmla="*/ 0 w 42"/>
              <a:gd name="T2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" h="30">
                <a:moveTo>
                  <a:pt x="0" y="30"/>
                </a:moveTo>
                <a:lnTo>
                  <a:pt x="6" y="18"/>
                </a:lnTo>
                <a:lnTo>
                  <a:pt x="12" y="12"/>
                </a:lnTo>
                <a:lnTo>
                  <a:pt x="30" y="6"/>
                </a:lnTo>
                <a:lnTo>
                  <a:pt x="42" y="0"/>
                </a:lnTo>
                <a:lnTo>
                  <a:pt x="42" y="0"/>
                </a:lnTo>
                <a:lnTo>
                  <a:pt x="30" y="6"/>
                </a:lnTo>
                <a:lnTo>
                  <a:pt x="12" y="12"/>
                </a:lnTo>
                <a:lnTo>
                  <a:pt x="6" y="18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2" name="Freeform 176"/>
          <p:cNvSpPr>
            <a:spLocks noEditPoints="1"/>
          </p:cNvSpPr>
          <p:nvPr/>
        </p:nvSpPr>
        <p:spPr bwMode="auto">
          <a:xfrm>
            <a:off x="6697664" y="1497014"/>
            <a:ext cx="66675" cy="47625"/>
          </a:xfrm>
          <a:custGeom>
            <a:avLst/>
            <a:gdLst>
              <a:gd name="T0" fmla="*/ 0 w 42"/>
              <a:gd name="T1" fmla="*/ 0 h 30"/>
              <a:gd name="T2" fmla="*/ 18 w 42"/>
              <a:gd name="T3" fmla="*/ 6 h 30"/>
              <a:gd name="T4" fmla="*/ 30 w 42"/>
              <a:gd name="T5" fmla="*/ 12 h 30"/>
              <a:gd name="T6" fmla="*/ 42 w 42"/>
              <a:gd name="T7" fmla="*/ 18 h 30"/>
              <a:gd name="T8" fmla="*/ 42 w 42"/>
              <a:gd name="T9" fmla="*/ 30 h 30"/>
              <a:gd name="T10" fmla="*/ 42 w 42"/>
              <a:gd name="T11" fmla="*/ 30 h 30"/>
              <a:gd name="T12" fmla="*/ 42 w 42"/>
              <a:gd name="T13" fmla="*/ 18 h 30"/>
              <a:gd name="T14" fmla="*/ 30 w 42"/>
              <a:gd name="T15" fmla="*/ 12 h 30"/>
              <a:gd name="T16" fmla="*/ 18 w 42"/>
              <a:gd name="T17" fmla="*/ 6 h 30"/>
              <a:gd name="T18" fmla="*/ 0 w 42"/>
              <a:gd name="T19" fmla="*/ 0 h 30"/>
              <a:gd name="T20" fmla="*/ 0 w 42"/>
              <a:gd name="T21" fmla="*/ 0 h 30"/>
              <a:gd name="T22" fmla="*/ 0 w 42"/>
              <a:gd name="T23" fmla="*/ 0 h 30"/>
              <a:gd name="T24" fmla="*/ 0 w 42"/>
              <a:gd name="T25" fmla="*/ 0 h 30"/>
              <a:gd name="T26" fmla="*/ 0 w 42"/>
              <a:gd name="T2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18" y="6"/>
                </a:lnTo>
                <a:lnTo>
                  <a:pt x="30" y="12"/>
                </a:lnTo>
                <a:lnTo>
                  <a:pt x="42" y="18"/>
                </a:lnTo>
                <a:lnTo>
                  <a:pt x="42" y="30"/>
                </a:lnTo>
                <a:lnTo>
                  <a:pt x="42" y="30"/>
                </a:lnTo>
                <a:lnTo>
                  <a:pt x="42" y="18"/>
                </a:lnTo>
                <a:lnTo>
                  <a:pt x="30" y="12"/>
                </a:lnTo>
                <a:lnTo>
                  <a:pt x="18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3" name="Freeform 177"/>
          <p:cNvSpPr>
            <a:spLocks noEditPoints="1"/>
          </p:cNvSpPr>
          <p:nvPr/>
        </p:nvSpPr>
        <p:spPr bwMode="auto">
          <a:xfrm>
            <a:off x="6697664" y="1544639"/>
            <a:ext cx="66675" cy="47625"/>
          </a:xfrm>
          <a:custGeom>
            <a:avLst/>
            <a:gdLst>
              <a:gd name="T0" fmla="*/ 42 w 42"/>
              <a:gd name="T1" fmla="*/ 0 h 30"/>
              <a:gd name="T2" fmla="*/ 42 w 42"/>
              <a:gd name="T3" fmla="*/ 12 h 30"/>
              <a:gd name="T4" fmla="*/ 30 w 42"/>
              <a:gd name="T5" fmla="*/ 24 h 30"/>
              <a:gd name="T6" fmla="*/ 0 w 42"/>
              <a:gd name="T7" fmla="*/ 30 h 30"/>
              <a:gd name="T8" fmla="*/ 0 w 42"/>
              <a:gd name="T9" fmla="*/ 30 h 30"/>
              <a:gd name="T10" fmla="*/ 30 w 42"/>
              <a:gd name="T11" fmla="*/ 24 h 30"/>
              <a:gd name="T12" fmla="*/ 42 w 42"/>
              <a:gd name="T13" fmla="*/ 12 h 30"/>
              <a:gd name="T14" fmla="*/ 42 w 42"/>
              <a:gd name="T15" fmla="*/ 0 h 30"/>
              <a:gd name="T16" fmla="*/ 42 w 42"/>
              <a:gd name="T17" fmla="*/ 0 h 30"/>
              <a:gd name="T18" fmla="*/ 42 w 42"/>
              <a:gd name="T19" fmla="*/ 0 h 30"/>
              <a:gd name="T20" fmla="*/ 42 w 42"/>
              <a:gd name="T21" fmla="*/ 0 h 30"/>
              <a:gd name="T22" fmla="*/ 42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42" y="0"/>
                </a:moveTo>
                <a:lnTo>
                  <a:pt x="42" y="12"/>
                </a:lnTo>
                <a:lnTo>
                  <a:pt x="30" y="24"/>
                </a:lnTo>
                <a:lnTo>
                  <a:pt x="0" y="30"/>
                </a:lnTo>
                <a:lnTo>
                  <a:pt x="0" y="30"/>
                </a:lnTo>
                <a:lnTo>
                  <a:pt x="30" y="24"/>
                </a:lnTo>
                <a:lnTo>
                  <a:pt x="42" y="12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4" name="Freeform 178"/>
          <p:cNvSpPr>
            <a:spLocks/>
          </p:cNvSpPr>
          <p:nvPr/>
        </p:nvSpPr>
        <p:spPr bwMode="auto">
          <a:xfrm>
            <a:off x="6697664" y="1592264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5" name="Freeform 179"/>
          <p:cNvSpPr>
            <a:spLocks/>
          </p:cNvSpPr>
          <p:nvPr/>
        </p:nvSpPr>
        <p:spPr bwMode="auto">
          <a:xfrm>
            <a:off x="6630988" y="2633663"/>
            <a:ext cx="133350" cy="95250"/>
          </a:xfrm>
          <a:custGeom>
            <a:avLst/>
            <a:gdLst>
              <a:gd name="T0" fmla="*/ 42 w 84"/>
              <a:gd name="T1" fmla="*/ 60 h 60"/>
              <a:gd name="T2" fmla="*/ 12 w 84"/>
              <a:gd name="T3" fmla="*/ 54 h 60"/>
              <a:gd name="T4" fmla="*/ 6 w 84"/>
              <a:gd name="T5" fmla="*/ 42 h 60"/>
              <a:gd name="T6" fmla="*/ 0 w 84"/>
              <a:gd name="T7" fmla="*/ 30 h 60"/>
              <a:gd name="T8" fmla="*/ 6 w 84"/>
              <a:gd name="T9" fmla="*/ 18 h 60"/>
              <a:gd name="T10" fmla="*/ 12 w 84"/>
              <a:gd name="T11" fmla="*/ 6 h 60"/>
              <a:gd name="T12" fmla="*/ 42 w 84"/>
              <a:gd name="T13" fmla="*/ 0 h 60"/>
              <a:gd name="T14" fmla="*/ 72 w 84"/>
              <a:gd name="T15" fmla="*/ 6 h 60"/>
              <a:gd name="T16" fmla="*/ 84 w 84"/>
              <a:gd name="T17" fmla="*/ 18 h 60"/>
              <a:gd name="T18" fmla="*/ 84 w 84"/>
              <a:gd name="T19" fmla="*/ 30 h 60"/>
              <a:gd name="T20" fmla="*/ 84 w 84"/>
              <a:gd name="T21" fmla="*/ 42 h 60"/>
              <a:gd name="T22" fmla="*/ 72 w 84"/>
              <a:gd name="T23" fmla="*/ 54 h 60"/>
              <a:gd name="T24" fmla="*/ 42 w 84"/>
              <a:gd name="T25" fmla="*/ 60 h 60"/>
              <a:gd name="T26" fmla="*/ 42 w 84"/>
              <a:gd name="T2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60">
                <a:moveTo>
                  <a:pt x="42" y="60"/>
                </a:moveTo>
                <a:lnTo>
                  <a:pt x="12" y="54"/>
                </a:lnTo>
                <a:lnTo>
                  <a:pt x="6" y="42"/>
                </a:lnTo>
                <a:lnTo>
                  <a:pt x="0" y="30"/>
                </a:ln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72" y="6"/>
                </a:lnTo>
                <a:lnTo>
                  <a:pt x="84" y="18"/>
                </a:lnTo>
                <a:lnTo>
                  <a:pt x="84" y="30"/>
                </a:lnTo>
                <a:lnTo>
                  <a:pt x="84" y="42"/>
                </a:lnTo>
                <a:lnTo>
                  <a:pt x="72" y="54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6" name="Freeform 180"/>
          <p:cNvSpPr>
            <a:spLocks/>
          </p:cNvSpPr>
          <p:nvPr/>
        </p:nvSpPr>
        <p:spPr bwMode="auto">
          <a:xfrm>
            <a:off x="6630989" y="2681289"/>
            <a:ext cx="66675" cy="47625"/>
          </a:xfrm>
          <a:custGeom>
            <a:avLst/>
            <a:gdLst>
              <a:gd name="T0" fmla="*/ 42 w 42"/>
              <a:gd name="T1" fmla="*/ 30 h 30"/>
              <a:gd name="T2" fmla="*/ 12 w 42"/>
              <a:gd name="T3" fmla="*/ 24 h 30"/>
              <a:gd name="T4" fmla="*/ 6 w 42"/>
              <a:gd name="T5" fmla="*/ 12 h 30"/>
              <a:gd name="T6" fmla="*/ 0 w 42"/>
              <a:gd name="T7" fmla="*/ 0 h 30"/>
              <a:gd name="T8" fmla="*/ 0 w 42"/>
              <a:gd name="T9" fmla="*/ 0 h 30"/>
              <a:gd name="T10" fmla="*/ 6 w 42"/>
              <a:gd name="T11" fmla="*/ 12 h 30"/>
              <a:gd name="T12" fmla="*/ 12 w 42"/>
              <a:gd name="T13" fmla="*/ 24 h 30"/>
              <a:gd name="T14" fmla="*/ 42 w 42"/>
              <a:gd name="T15" fmla="*/ 30 h 30"/>
              <a:gd name="T16" fmla="*/ 42 w 42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0">
                <a:moveTo>
                  <a:pt x="42" y="30"/>
                </a:moveTo>
                <a:lnTo>
                  <a:pt x="12" y="24"/>
                </a:lnTo>
                <a:lnTo>
                  <a:pt x="6" y="12"/>
                </a:lnTo>
                <a:lnTo>
                  <a:pt x="0" y="0"/>
                </a:lnTo>
                <a:lnTo>
                  <a:pt x="0" y="0"/>
                </a:lnTo>
                <a:lnTo>
                  <a:pt x="6" y="12"/>
                </a:lnTo>
                <a:lnTo>
                  <a:pt x="12" y="24"/>
                </a:lnTo>
                <a:lnTo>
                  <a:pt x="42" y="30"/>
                </a:lnTo>
                <a:lnTo>
                  <a:pt x="42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7" name="Freeform 181"/>
          <p:cNvSpPr>
            <a:spLocks noEditPoints="1"/>
          </p:cNvSpPr>
          <p:nvPr/>
        </p:nvSpPr>
        <p:spPr bwMode="auto">
          <a:xfrm>
            <a:off x="6630989" y="2633664"/>
            <a:ext cx="66675" cy="47625"/>
          </a:xfrm>
          <a:custGeom>
            <a:avLst/>
            <a:gdLst>
              <a:gd name="T0" fmla="*/ 0 w 42"/>
              <a:gd name="T1" fmla="*/ 30 h 30"/>
              <a:gd name="T2" fmla="*/ 6 w 42"/>
              <a:gd name="T3" fmla="*/ 18 h 30"/>
              <a:gd name="T4" fmla="*/ 12 w 42"/>
              <a:gd name="T5" fmla="*/ 6 h 30"/>
              <a:gd name="T6" fmla="*/ 42 w 42"/>
              <a:gd name="T7" fmla="*/ 0 h 30"/>
              <a:gd name="T8" fmla="*/ 42 w 42"/>
              <a:gd name="T9" fmla="*/ 0 h 30"/>
              <a:gd name="T10" fmla="*/ 12 w 42"/>
              <a:gd name="T11" fmla="*/ 6 h 30"/>
              <a:gd name="T12" fmla="*/ 6 w 42"/>
              <a:gd name="T13" fmla="*/ 18 h 30"/>
              <a:gd name="T14" fmla="*/ 0 w 42"/>
              <a:gd name="T15" fmla="*/ 30 h 30"/>
              <a:gd name="T16" fmla="*/ 0 w 42"/>
              <a:gd name="T17" fmla="*/ 30 h 30"/>
              <a:gd name="T18" fmla="*/ 0 w 42"/>
              <a:gd name="T19" fmla="*/ 30 h 30"/>
              <a:gd name="T20" fmla="*/ 0 w 42"/>
              <a:gd name="T21" fmla="*/ 30 h 30"/>
              <a:gd name="T22" fmla="*/ 0 w 42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30"/>
                </a:move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42" y="0"/>
                </a:lnTo>
                <a:lnTo>
                  <a:pt x="12" y="6"/>
                </a:lnTo>
                <a:lnTo>
                  <a:pt x="6" y="18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8" name="Freeform 182"/>
          <p:cNvSpPr>
            <a:spLocks noEditPoints="1"/>
          </p:cNvSpPr>
          <p:nvPr/>
        </p:nvSpPr>
        <p:spPr bwMode="auto">
          <a:xfrm>
            <a:off x="6697664" y="2633664"/>
            <a:ext cx="66675" cy="47625"/>
          </a:xfrm>
          <a:custGeom>
            <a:avLst/>
            <a:gdLst>
              <a:gd name="T0" fmla="*/ 0 w 42"/>
              <a:gd name="T1" fmla="*/ 0 h 30"/>
              <a:gd name="T2" fmla="*/ 30 w 42"/>
              <a:gd name="T3" fmla="*/ 6 h 30"/>
              <a:gd name="T4" fmla="*/ 42 w 42"/>
              <a:gd name="T5" fmla="*/ 18 h 30"/>
              <a:gd name="T6" fmla="*/ 42 w 42"/>
              <a:gd name="T7" fmla="*/ 30 h 30"/>
              <a:gd name="T8" fmla="*/ 42 w 42"/>
              <a:gd name="T9" fmla="*/ 30 h 30"/>
              <a:gd name="T10" fmla="*/ 42 w 42"/>
              <a:gd name="T11" fmla="*/ 18 h 30"/>
              <a:gd name="T12" fmla="*/ 30 w 42"/>
              <a:gd name="T13" fmla="*/ 6 h 30"/>
              <a:gd name="T14" fmla="*/ 0 w 42"/>
              <a:gd name="T15" fmla="*/ 0 h 30"/>
              <a:gd name="T16" fmla="*/ 0 w 42"/>
              <a:gd name="T17" fmla="*/ 0 h 30"/>
              <a:gd name="T18" fmla="*/ 0 w 42"/>
              <a:gd name="T19" fmla="*/ 0 h 30"/>
              <a:gd name="T20" fmla="*/ 0 w 42"/>
              <a:gd name="T21" fmla="*/ 0 h 30"/>
              <a:gd name="T22" fmla="*/ 0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30" y="6"/>
                </a:lnTo>
                <a:lnTo>
                  <a:pt x="42" y="18"/>
                </a:lnTo>
                <a:lnTo>
                  <a:pt x="42" y="30"/>
                </a:lnTo>
                <a:lnTo>
                  <a:pt x="42" y="30"/>
                </a:lnTo>
                <a:lnTo>
                  <a:pt x="42" y="18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9" name="Freeform 183"/>
          <p:cNvSpPr>
            <a:spLocks noEditPoints="1"/>
          </p:cNvSpPr>
          <p:nvPr/>
        </p:nvSpPr>
        <p:spPr bwMode="auto">
          <a:xfrm>
            <a:off x="6697664" y="2681289"/>
            <a:ext cx="66675" cy="47625"/>
          </a:xfrm>
          <a:custGeom>
            <a:avLst/>
            <a:gdLst>
              <a:gd name="T0" fmla="*/ 42 w 42"/>
              <a:gd name="T1" fmla="*/ 0 h 30"/>
              <a:gd name="T2" fmla="*/ 42 w 42"/>
              <a:gd name="T3" fmla="*/ 12 h 30"/>
              <a:gd name="T4" fmla="*/ 30 w 42"/>
              <a:gd name="T5" fmla="*/ 24 h 30"/>
              <a:gd name="T6" fmla="*/ 0 w 42"/>
              <a:gd name="T7" fmla="*/ 30 h 30"/>
              <a:gd name="T8" fmla="*/ 0 w 42"/>
              <a:gd name="T9" fmla="*/ 30 h 30"/>
              <a:gd name="T10" fmla="*/ 30 w 42"/>
              <a:gd name="T11" fmla="*/ 24 h 30"/>
              <a:gd name="T12" fmla="*/ 42 w 42"/>
              <a:gd name="T13" fmla="*/ 12 h 30"/>
              <a:gd name="T14" fmla="*/ 42 w 42"/>
              <a:gd name="T15" fmla="*/ 0 h 30"/>
              <a:gd name="T16" fmla="*/ 42 w 42"/>
              <a:gd name="T17" fmla="*/ 0 h 30"/>
              <a:gd name="T18" fmla="*/ 42 w 42"/>
              <a:gd name="T19" fmla="*/ 0 h 30"/>
              <a:gd name="T20" fmla="*/ 42 w 42"/>
              <a:gd name="T21" fmla="*/ 0 h 30"/>
              <a:gd name="T22" fmla="*/ 42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42" y="0"/>
                </a:moveTo>
                <a:lnTo>
                  <a:pt x="42" y="12"/>
                </a:lnTo>
                <a:lnTo>
                  <a:pt x="30" y="24"/>
                </a:lnTo>
                <a:lnTo>
                  <a:pt x="0" y="30"/>
                </a:lnTo>
                <a:lnTo>
                  <a:pt x="0" y="30"/>
                </a:lnTo>
                <a:lnTo>
                  <a:pt x="30" y="24"/>
                </a:lnTo>
                <a:lnTo>
                  <a:pt x="42" y="12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0" name="Freeform 184"/>
          <p:cNvSpPr>
            <a:spLocks/>
          </p:cNvSpPr>
          <p:nvPr/>
        </p:nvSpPr>
        <p:spPr bwMode="auto">
          <a:xfrm>
            <a:off x="6697664" y="2728914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1" name="Freeform 185"/>
          <p:cNvSpPr>
            <a:spLocks/>
          </p:cNvSpPr>
          <p:nvPr/>
        </p:nvSpPr>
        <p:spPr bwMode="auto">
          <a:xfrm>
            <a:off x="9736138" y="1497013"/>
            <a:ext cx="133350" cy="95250"/>
          </a:xfrm>
          <a:custGeom>
            <a:avLst/>
            <a:gdLst>
              <a:gd name="T0" fmla="*/ 42 w 84"/>
              <a:gd name="T1" fmla="*/ 60 h 60"/>
              <a:gd name="T2" fmla="*/ 12 w 84"/>
              <a:gd name="T3" fmla="*/ 54 h 60"/>
              <a:gd name="T4" fmla="*/ 6 w 84"/>
              <a:gd name="T5" fmla="*/ 42 h 60"/>
              <a:gd name="T6" fmla="*/ 0 w 84"/>
              <a:gd name="T7" fmla="*/ 30 h 60"/>
              <a:gd name="T8" fmla="*/ 6 w 84"/>
              <a:gd name="T9" fmla="*/ 18 h 60"/>
              <a:gd name="T10" fmla="*/ 12 w 84"/>
              <a:gd name="T11" fmla="*/ 12 h 60"/>
              <a:gd name="T12" fmla="*/ 24 w 84"/>
              <a:gd name="T13" fmla="*/ 6 h 60"/>
              <a:gd name="T14" fmla="*/ 42 w 84"/>
              <a:gd name="T15" fmla="*/ 0 h 60"/>
              <a:gd name="T16" fmla="*/ 60 w 84"/>
              <a:gd name="T17" fmla="*/ 6 h 60"/>
              <a:gd name="T18" fmla="*/ 72 w 84"/>
              <a:gd name="T19" fmla="*/ 12 h 60"/>
              <a:gd name="T20" fmla="*/ 84 w 84"/>
              <a:gd name="T21" fmla="*/ 18 h 60"/>
              <a:gd name="T22" fmla="*/ 84 w 84"/>
              <a:gd name="T23" fmla="*/ 30 h 60"/>
              <a:gd name="T24" fmla="*/ 84 w 84"/>
              <a:gd name="T25" fmla="*/ 42 h 60"/>
              <a:gd name="T26" fmla="*/ 72 w 84"/>
              <a:gd name="T27" fmla="*/ 54 h 60"/>
              <a:gd name="T28" fmla="*/ 42 w 84"/>
              <a:gd name="T29" fmla="*/ 60 h 60"/>
              <a:gd name="T30" fmla="*/ 42 w 84"/>
              <a:gd name="T31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4" h="60">
                <a:moveTo>
                  <a:pt x="42" y="60"/>
                </a:moveTo>
                <a:lnTo>
                  <a:pt x="12" y="54"/>
                </a:lnTo>
                <a:lnTo>
                  <a:pt x="6" y="42"/>
                </a:lnTo>
                <a:lnTo>
                  <a:pt x="0" y="30"/>
                </a:lnTo>
                <a:lnTo>
                  <a:pt x="6" y="18"/>
                </a:lnTo>
                <a:lnTo>
                  <a:pt x="12" y="12"/>
                </a:lnTo>
                <a:lnTo>
                  <a:pt x="24" y="6"/>
                </a:lnTo>
                <a:lnTo>
                  <a:pt x="42" y="0"/>
                </a:lnTo>
                <a:lnTo>
                  <a:pt x="60" y="6"/>
                </a:lnTo>
                <a:lnTo>
                  <a:pt x="72" y="12"/>
                </a:lnTo>
                <a:lnTo>
                  <a:pt x="84" y="18"/>
                </a:lnTo>
                <a:lnTo>
                  <a:pt x="84" y="30"/>
                </a:lnTo>
                <a:lnTo>
                  <a:pt x="84" y="42"/>
                </a:lnTo>
                <a:lnTo>
                  <a:pt x="72" y="54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2" name="Freeform 186"/>
          <p:cNvSpPr>
            <a:spLocks/>
          </p:cNvSpPr>
          <p:nvPr/>
        </p:nvSpPr>
        <p:spPr bwMode="auto">
          <a:xfrm>
            <a:off x="9736139" y="1544639"/>
            <a:ext cx="66675" cy="47625"/>
          </a:xfrm>
          <a:custGeom>
            <a:avLst/>
            <a:gdLst>
              <a:gd name="T0" fmla="*/ 42 w 42"/>
              <a:gd name="T1" fmla="*/ 30 h 30"/>
              <a:gd name="T2" fmla="*/ 12 w 42"/>
              <a:gd name="T3" fmla="*/ 24 h 30"/>
              <a:gd name="T4" fmla="*/ 6 w 42"/>
              <a:gd name="T5" fmla="*/ 12 h 30"/>
              <a:gd name="T6" fmla="*/ 0 w 42"/>
              <a:gd name="T7" fmla="*/ 0 h 30"/>
              <a:gd name="T8" fmla="*/ 0 w 42"/>
              <a:gd name="T9" fmla="*/ 0 h 30"/>
              <a:gd name="T10" fmla="*/ 6 w 42"/>
              <a:gd name="T11" fmla="*/ 12 h 30"/>
              <a:gd name="T12" fmla="*/ 12 w 42"/>
              <a:gd name="T13" fmla="*/ 24 h 30"/>
              <a:gd name="T14" fmla="*/ 42 w 42"/>
              <a:gd name="T15" fmla="*/ 30 h 30"/>
              <a:gd name="T16" fmla="*/ 42 w 42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0">
                <a:moveTo>
                  <a:pt x="42" y="30"/>
                </a:moveTo>
                <a:lnTo>
                  <a:pt x="12" y="24"/>
                </a:lnTo>
                <a:lnTo>
                  <a:pt x="6" y="12"/>
                </a:lnTo>
                <a:lnTo>
                  <a:pt x="0" y="0"/>
                </a:lnTo>
                <a:lnTo>
                  <a:pt x="0" y="0"/>
                </a:lnTo>
                <a:lnTo>
                  <a:pt x="6" y="12"/>
                </a:lnTo>
                <a:lnTo>
                  <a:pt x="12" y="24"/>
                </a:lnTo>
                <a:lnTo>
                  <a:pt x="42" y="30"/>
                </a:lnTo>
                <a:lnTo>
                  <a:pt x="42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3" name="Freeform 187"/>
          <p:cNvSpPr>
            <a:spLocks noEditPoints="1"/>
          </p:cNvSpPr>
          <p:nvPr/>
        </p:nvSpPr>
        <p:spPr bwMode="auto">
          <a:xfrm>
            <a:off x="9736139" y="1497014"/>
            <a:ext cx="66675" cy="47625"/>
          </a:xfrm>
          <a:custGeom>
            <a:avLst/>
            <a:gdLst>
              <a:gd name="T0" fmla="*/ 0 w 42"/>
              <a:gd name="T1" fmla="*/ 30 h 30"/>
              <a:gd name="T2" fmla="*/ 6 w 42"/>
              <a:gd name="T3" fmla="*/ 18 h 30"/>
              <a:gd name="T4" fmla="*/ 12 w 42"/>
              <a:gd name="T5" fmla="*/ 12 h 30"/>
              <a:gd name="T6" fmla="*/ 24 w 42"/>
              <a:gd name="T7" fmla="*/ 6 h 30"/>
              <a:gd name="T8" fmla="*/ 42 w 42"/>
              <a:gd name="T9" fmla="*/ 0 h 30"/>
              <a:gd name="T10" fmla="*/ 42 w 42"/>
              <a:gd name="T11" fmla="*/ 0 h 30"/>
              <a:gd name="T12" fmla="*/ 24 w 42"/>
              <a:gd name="T13" fmla="*/ 6 h 30"/>
              <a:gd name="T14" fmla="*/ 12 w 42"/>
              <a:gd name="T15" fmla="*/ 12 h 30"/>
              <a:gd name="T16" fmla="*/ 6 w 42"/>
              <a:gd name="T17" fmla="*/ 18 h 30"/>
              <a:gd name="T18" fmla="*/ 0 w 42"/>
              <a:gd name="T19" fmla="*/ 30 h 30"/>
              <a:gd name="T20" fmla="*/ 0 w 42"/>
              <a:gd name="T21" fmla="*/ 30 h 30"/>
              <a:gd name="T22" fmla="*/ 0 w 42"/>
              <a:gd name="T23" fmla="*/ 30 h 30"/>
              <a:gd name="T24" fmla="*/ 0 w 42"/>
              <a:gd name="T25" fmla="*/ 30 h 30"/>
              <a:gd name="T26" fmla="*/ 0 w 42"/>
              <a:gd name="T2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" h="30">
                <a:moveTo>
                  <a:pt x="0" y="30"/>
                </a:moveTo>
                <a:lnTo>
                  <a:pt x="6" y="18"/>
                </a:lnTo>
                <a:lnTo>
                  <a:pt x="12" y="12"/>
                </a:lnTo>
                <a:lnTo>
                  <a:pt x="24" y="6"/>
                </a:lnTo>
                <a:lnTo>
                  <a:pt x="42" y="0"/>
                </a:lnTo>
                <a:lnTo>
                  <a:pt x="42" y="0"/>
                </a:lnTo>
                <a:lnTo>
                  <a:pt x="24" y="6"/>
                </a:lnTo>
                <a:lnTo>
                  <a:pt x="12" y="12"/>
                </a:lnTo>
                <a:lnTo>
                  <a:pt x="6" y="18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4" name="Freeform 188"/>
          <p:cNvSpPr>
            <a:spLocks noEditPoints="1"/>
          </p:cNvSpPr>
          <p:nvPr/>
        </p:nvSpPr>
        <p:spPr bwMode="auto">
          <a:xfrm>
            <a:off x="9802814" y="1497014"/>
            <a:ext cx="66675" cy="47625"/>
          </a:xfrm>
          <a:custGeom>
            <a:avLst/>
            <a:gdLst>
              <a:gd name="T0" fmla="*/ 0 w 42"/>
              <a:gd name="T1" fmla="*/ 0 h 30"/>
              <a:gd name="T2" fmla="*/ 18 w 42"/>
              <a:gd name="T3" fmla="*/ 6 h 30"/>
              <a:gd name="T4" fmla="*/ 30 w 42"/>
              <a:gd name="T5" fmla="*/ 12 h 30"/>
              <a:gd name="T6" fmla="*/ 42 w 42"/>
              <a:gd name="T7" fmla="*/ 18 h 30"/>
              <a:gd name="T8" fmla="*/ 42 w 42"/>
              <a:gd name="T9" fmla="*/ 30 h 30"/>
              <a:gd name="T10" fmla="*/ 42 w 42"/>
              <a:gd name="T11" fmla="*/ 30 h 30"/>
              <a:gd name="T12" fmla="*/ 42 w 42"/>
              <a:gd name="T13" fmla="*/ 18 h 30"/>
              <a:gd name="T14" fmla="*/ 30 w 42"/>
              <a:gd name="T15" fmla="*/ 12 h 30"/>
              <a:gd name="T16" fmla="*/ 18 w 42"/>
              <a:gd name="T17" fmla="*/ 6 h 30"/>
              <a:gd name="T18" fmla="*/ 0 w 42"/>
              <a:gd name="T19" fmla="*/ 0 h 30"/>
              <a:gd name="T20" fmla="*/ 0 w 42"/>
              <a:gd name="T21" fmla="*/ 0 h 30"/>
              <a:gd name="T22" fmla="*/ 0 w 42"/>
              <a:gd name="T23" fmla="*/ 0 h 30"/>
              <a:gd name="T24" fmla="*/ 0 w 42"/>
              <a:gd name="T25" fmla="*/ 0 h 30"/>
              <a:gd name="T26" fmla="*/ 0 w 42"/>
              <a:gd name="T2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18" y="6"/>
                </a:lnTo>
                <a:lnTo>
                  <a:pt x="30" y="12"/>
                </a:lnTo>
                <a:lnTo>
                  <a:pt x="42" y="18"/>
                </a:lnTo>
                <a:lnTo>
                  <a:pt x="42" y="30"/>
                </a:lnTo>
                <a:lnTo>
                  <a:pt x="42" y="30"/>
                </a:lnTo>
                <a:lnTo>
                  <a:pt x="42" y="18"/>
                </a:lnTo>
                <a:lnTo>
                  <a:pt x="30" y="12"/>
                </a:lnTo>
                <a:lnTo>
                  <a:pt x="18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5" name="Freeform 189"/>
          <p:cNvSpPr>
            <a:spLocks noEditPoints="1"/>
          </p:cNvSpPr>
          <p:nvPr/>
        </p:nvSpPr>
        <p:spPr bwMode="auto">
          <a:xfrm>
            <a:off x="9802814" y="1544639"/>
            <a:ext cx="66675" cy="47625"/>
          </a:xfrm>
          <a:custGeom>
            <a:avLst/>
            <a:gdLst>
              <a:gd name="T0" fmla="*/ 42 w 42"/>
              <a:gd name="T1" fmla="*/ 0 h 30"/>
              <a:gd name="T2" fmla="*/ 42 w 42"/>
              <a:gd name="T3" fmla="*/ 12 h 30"/>
              <a:gd name="T4" fmla="*/ 30 w 42"/>
              <a:gd name="T5" fmla="*/ 24 h 30"/>
              <a:gd name="T6" fmla="*/ 0 w 42"/>
              <a:gd name="T7" fmla="*/ 30 h 30"/>
              <a:gd name="T8" fmla="*/ 0 w 42"/>
              <a:gd name="T9" fmla="*/ 30 h 30"/>
              <a:gd name="T10" fmla="*/ 30 w 42"/>
              <a:gd name="T11" fmla="*/ 24 h 30"/>
              <a:gd name="T12" fmla="*/ 42 w 42"/>
              <a:gd name="T13" fmla="*/ 12 h 30"/>
              <a:gd name="T14" fmla="*/ 42 w 42"/>
              <a:gd name="T15" fmla="*/ 0 h 30"/>
              <a:gd name="T16" fmla="*/ 42 w 42"/>
              <a:gd name="T17" fmla="*/ 0 h 30"/>
              <a:gd name="T18" fmla="*/ 42 w 42"/>
              <a:gd name="T19" fmla="*/ 0 h 30"/>
              <a:gd name="T20" fmla="*/ 42 w 42"/>
              <a:gd name="T21" fmla="*/ 0 h 30"/>
              <a:gd name="T22" fmla="*/ 42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42" y="0"/>
                </a:moveTo>
                <a:lnTo>
                  <a:pt x="42" y="12"/>
                </a:lnTo>
                <a:lnTo>
                  <a:pt x="30" y="24"/>
                </a:lnTo>
                <a:lnTo>
                  <a:pt x="0" y="30"/>
                </a:lnTo>
                <a:lnTo>
                  <a:pt x="0" y="30"/>
                </a:lnTo>
                <a:lnTo>
                  <a:pt x="30" y="24"/>
                </a:lnTo>
                <a:lnTo>
                  <a:pt x="42" y="12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6" name="Freeform 190"/>
          <p:cNvSpPr>
            <a:spLocks/>
          </p:cNvSpPr>
          <p:nvPr/>
        </p:nvSpPr>
        <p:spPr bwMode="auto">
          <a:xfrm>
            <a:off x="9802814" y="1592264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7" name="Freeform 191"/>
          <p:cNvSpPr>
            <a:spLocks/>
          </p:cNvSpPr>
          <p:nvPr/>
        </p:nvSpPr>
        <p:spPr bwMode="auto">
          <a:xfrm>
            <a:off x="9736138" y="2633663"/>
            <a:ext cx="133350" cy="95250"/>
          </a:xfrm>
          <a:custGeom>
            <a:avLst/>
            <a:gdLst>
              <a:gd name="T0" fmla="*/ 42 w 84"/>
              <a:gd name="T1" fmla="*/ 60 h 60"/>
              <a:gd name="T2" fmla="*/ 12 w 84"/>
              <a:gd name="T3" fmla="*/ 54 h 60"/>
              <a:gd name="T4" fmla="*/ 6 w 84"/>
              <a:gd name="T5" fmla="*/ 42 h 60"/>
              <a:gd name="T6" fmla="*/ 0 w 84"/>
              <a:gd name="T7" fmla="*/ 30 h 60"/>
              <a:gd name="T8" fmla="*/ 6 w 84"/>
              <a:gd name="T9" fmla="*/ 18 h 60"/>
              <a:gd name="T10" fmla="*/ 12 w 84"/>
              <a:gd name="T11" fmla="*/ 6 h 60"/>
              <a:gd name="T12" fmla="*/ 42 w 84"/>
              <a:gd name="T13" fmla="*/ 0 h 60"/>
              <a:gd name="T14" fmla="*/ 72 w 84"/>
              <a:gd name="T15" fmla="*/ 6 h 60"/>
              <a:gd name="T16" fmla="*/ 84 w 84"/>
              <a:gd name="T17" fmla="*/ 18 h 60"/>
              <a:gd name="T18" fmla="*/ 84 w 84"/>
              <a:gd name="T19" fmla="*/ 30 h 60"/>
              <a:gd name="T20" fmla="*/ 84 w 84"/>
              <a:gd name="T21" fmla="*/ 42 h 60"/>
              <a:gd name="T22" fmla="*/ 72 w 84"/>
              <a:gd name="T23" fmla="*/ 54 h 60"/>
              <a:gd name="T24" fmla="*/ 42 w 84"/>
              <a:gd name="T25" fmla="*/ 60 h 60"/>
              <a:gd name="T26" fmla="*/ 42 w 84"/>
              <a:gd name="T2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60">
                <a:moveTo>
                  <a:pt x="42" y="60"/>
                </a:moveTo>
                <a:lnTo>
                  <a:pt x="12" y="54"/>
                </a:lnTo>
                <a:lnTo>
                  <a:pt x="6" y="42"/>
                </a:lnTo>
                <a:lnTo>
                  <a:pt x="0" y="30"/>
                </a:ln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72" y="6"/>
                </a:lnTo>
                <a:lnTo>
                  <a:pt x="84" y="18"/>
                </a:lnTo>
                <a:lnTo>
                  <a:pt x="84" y="30"/>
                </a:lnTo>
                <a:lnTo>
                  <a:pt x="84" y="42"/>
                </a:lnTo>
                <a:lnTo>
                  <a:pt x="72" y="54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8" name="Freeform 192"/>
          <p:cNvSpPr>
            <a:spLocks/>
          </p:cNvSpPr>
          <p:nvPr/>
        </p:nvSpPr>
        <p:spPr bwMode="auto">
          <a:xfrm>
            <a:off x="9736139" y="2681289"/>
            <a:ext cx="66675" cy="47625"/>
          </a:xfrm>
          <a:custGeom>
            <a:avLst/>
            <a:gdLst>
              <a:gd name="T0" fmla="*/ 42 w 42"/>
              <a:gd name="T1" fmla="*/ 30 h 30"/>
              <a:gd name="T2" fmla="*/ 12 w 42"/>
              <a:gd name="T3" fmla="*/ 24 h 30"/>
              <a:gd name="T4" fmla="*/ 6 w 42"/>
              <a:gd name="T5" fmla="*/ 12 h 30"/>
              <a:gd name="T6" fmla="*/ 0 w 42"/>
              <a:gd name="T7" fmla="*/ 0 h 30"/>
              <a:gd name="T8" fmla="*/ 0 w 42"/>
              <a:gd name="T9" fmla="*/ 0 h 30"/>
              <a:gd name="T10" fmla="*/ 6 w 42"/>
              <a:gd name="T11" fmla="*/ 12 h 30"/>
              <a:gd name="T12" fmla="*/ 12 w 42"/>
              <a:gd name="T13" fmla="*/ 24 h 30"/>
              <a:gd name="T14" fmla="*/ 42 w 42"/>
              <a:gd name="T15" fmla="*/ 30 h 30"/>
              <a:gd name="T16" fmla="*/ 42 w 42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0">
                <a:moveTo>
                  <a:pt x="42" y="30"/>
                </a:moveTo>
                <a:lnTo>
                  <a:pt x="12" y="24"/>
                </a:lnTo>
                <a:lnTo>
                  <a:pt x="6" y="12"/>
                </a:lnTo>
                <a:lnTo>
                  <a:pt x="0" y="0"/>
                </a:lnTo>
                <a:lnTo>
                  <a:pt x="0" y="0"/>
                </a:lnTo>
                <a:lnTo>
                  <a:pt x="6" y="12"/>
                </a:lnTo>
                <a:lnTo>
                  <a:pt x="12" y="24"/>
                </a:lnTo>
                <a:lnTo>
                  <a:pt x="42" y="30"/>
                </a:lnTo>
                <a:lnTo>
                  <a:pt x="42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29" name="Freeform 193"/>
          <p:cNvSpPr>
            <a:spLocks noEditPoints="1"/>
          </p:cNvSpPr>
          <p:nvPr/>
        </p:nvSpPr>
        <p:spPr bwMode="auto">
          <a:xfrm>
            <a:off x="9736139" y="2633664"/>
            <a:ext cx="66675" cy="47625"/>
          </a:xfrm>
          <a:custGeom>
            <a:avLst/>
            <a:gdLst>
              <a:gd name="T0" fmla="*/ 0 w 42"/>
              <a:gd name="T1" fmla="*/ 30 h 30"/>
              <a:gd name="T2" fmla="*/ 6 w 42"/>
              <a:gd name="T3" fmla="*/ 18 h 30"/>
              <a:gd name="T4" fmla="*/ 12 w 42"/>
              <a:gd name="T5" fmla="*/ 6 h 30"/>
              <a:gd name="T6" fmla="*/ 42 w 42"/>
              <a:gd name="T7" fmla="*/ 0 h 30"/>
              <a:gd name="T8" fmla="*/ 42 w 42"/>
              <a:gd name="T9" fmla="*/ 0 h 30"/>
              <a:gd name="T10" fmla="*/ 12 w 42"/>
              <a:gd name="T11" fmla="*/ 6 h 30"/>
              <a:gd name="T12" fmla="*/ 6 w 42"/>
              <a:gd name="T13" fmla="*/ 18 h 30"/>
              <a:gd name="T14" fmla="*/ 0 w 42"/>
              <a:gd name="T15" fmla="*/ 30 h 30"/>
              <a:gd name="T16" fmla="*/ 0 w 42"/>
              <a:gd name="T17" fmla="*/ 30 h 30"/>
              <a:gd name="T18" fmla="*/ 0 w 42"/>
              <a:gd name="T19" fmla="*/ 30 h 30"/>
              <a:gd name="T20" fmla="*/ 0 w 42"/>
              <a:gd name="T21" fmla="*/ 30 h 30"/>
              <a:gd name="T22" fmla="*/ 0 w 42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30"/>
                </a:move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42" y="0"/>
                </a:lnTo>
                <a:lnTo>
                  <a:pt x="12" y="6"/>
                </a:lnTo>
                <a:lnTo>
                  <a:pt x="6" y="18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0" name="Freeform 194"/>
          <p:cNvSpPr>
            <a:spLocks noEditPoints="1"/>
          </p:cNvSpPr>
          <p:nvPr/>
        </p:nvSpPr>
        <p:spPr bwMode="auto">
          <a:xfrm>
            <a:off x="9802814" y="2633664"/>
            <a:ext cx="66675" cy="47625"/>
          </a:xfrm>
          <a:custGeom>
            <a:avLst/>
            <a:gdLst>
              <a:gd name="T0" fmla="*/ 0 w 42"/>
              <a:gd name="T1" fmla="*/ 0 h 30"/>
              <a:gd name="T2" fmla="*/ 30 w 42"/>
              <a:gd name="T3" fmla="*/ 6 h 30"/>
              <a:gd name="T4" fmla="*/ 42 w 42"/>
              <a:gd name="T5" fmla="*/ 18 h 30"/>
              <a:gd name="T6" fmla="*/ 42 w 42"/>
              <a:gd name="T7" fmla="*/ 30 h 30"/>
              <a:gd name="T8" fmla="*/ 42 w 42"/>
              <a:gd name="T9" fmla="*/ 30 h 30"/>
              <a:gd name="T10" fmla="*/ 42 w 42"/>
              <a:gd name="T11" fmla="*/ 18 h 30"/>
              <a:gd name="T12" fmla="*/ 30 w 42"/>
              <a:gd name="T13" fmla="*/ 6 h 30"/>
              <a:gd name="T14" fmla="*/ 0 w 42"/>
              <a:gd name="T15" fmla="*/ 0 h 30"/>
              <a:gd name="T16" fmla="*/ 0 w 42"/>
              <a:gd name="T17" fmla="*/ 0 h 30"/>
              <a:gd name="T18" fmla="*/ 0 w 42"/>
              <a:gd name="T19" fmla="*/ 0 h 30"/>
              <a:gd name="T20" fmla="*/ 0 w 42"/>
              <a:gd name="T21" fmla="*/ 0 h 30"/>
              <a:gd name="T22" fmla="*/ 0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30" y="6"/>
                </a:lnTo>
                <a:lnTo>
                  <a:pt x="42" y="18"/>
                </a:lnTo>
                <a:lnTo>
                  <a:pt x="42" y="30"/>
                </a:lnTo>
                <a:lnTo>
                  <a:pt x="42" y="30"/>
                </a:lnTo>
                <a:lnTo>
                  <a:pt x="42" y="18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1" name="Freeform 195"/>
          <p:cNvSpPr>
            <a:spLocks noEditPoints="1"/>
          </p:cNvSpPr>
          <p:nvPr/>
        </p:nvSpPr>
        <p:spPr bwMode="auto">
          <a:xfrm>
            <a:off x="9802814" y="2681289"/>
            <a:ext cx="66675" cy="47625"/>
          </a:xfrm>
          <a:custGeom>
            <a:avLst/>
            <a:gdLst>
              <a:gd name="T0" fmla="*/ 42 w 42"/>
              <a:gd name="T1" fmla="*/ 0 h 30"/>
              <a:gd name="T2" fmla="*/ 42 w 42"/>
              <a:gd name="T3" fmla="*/ 12 h 30"/>
              <a:gd name="T4" fmla="*/ 30 w 42"/>
              <a:gd name="T5" fmla="*/ 24 h 30"/>
              <a:gd name="T6" fmla="*/ 0 w 42"/>
              <a:gd name="T7" fmla="*/ 30 h 30"/>
              <a:gd name="T8" fmla="*/ 0 w 42"/>
              <a:gd name="T9" fmla="*/ 30 h 30"/>
              <a:gd name="T10" fmla="*/ 30 w 42"/>
              <a:gd name="T11" fmla="*/ 24 h 30"/>
              <a:gd name="T12" fmla="*/ 42 w 42"/>
              <a:gd name="T13" fmla="*/ 12 h 30"/>
              <a:gd name="T14" fmla="*/ 42 w 42"/>
              <a:gd name="T15" fmla="*/ 0 h 30"/>
              <a:gd name="T16" fmla="*/ 42 w 42"/>
              <a:gd name="T17" fmla="*/ 0 h 30"/>
              <a:gd name="T18" fmla="*/ 42 w 42"/>
              <a:gd name="T19" fmla="*/ 0 h 30"/>
              <a:gd name="T20" fmla="*/ 42 w 42"/>
              <a:gd name="T21" fmla="*/ 0 h 30"/>
              <a:gd name="T22" fmla="*/ 42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42" y="0"/>
                </a:moveTo>
                <a:lnTo>
                  <a:pt x="42" y="12"/>
                </a:lnTo>
                <a:lnTo>
                  <a:pt x="30" y="24"/>
                </a:lnTo>
                <a:lnTo>
                  <a:pt x="0" y="30"/>
                </a:lnTo>
                <a:lnTo>
                  <a:pt x="0" y="30"/>
                </a:lnTo>
                <a:lnTo>
                  <a:pt x="30" y="24"/>
                </a:lnTo>
                <a:lnTo>
                  <a:pt x="42" y="12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2" name="Freeform 196"/>
          <p:cNvSpPr>
            <a:spLocks/>
          </p:cNvSpPr>
          <p:nvPr/>
        </p:nvSpPr>
        <p:spPr bwMode="auto">
          <a:xfrm>
            <a:off x="9802814" y="2728914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3" name="Freeform 197"/>
          <p:cNvSpPr>
            <a:spLocks/>
          </p:cNvSpPr>
          <p:nvPr/>
        </p:nvSpPr>
        <p:spPr bwMode="auto">
          <a:xfrm>
            <a:off x="6821489" y="1420814"/>
            <a:ext cx="446087" cy="1587"/>
          </a:xfrm>
          <a:custGeom>
            <a:avLst/>
            <a:gdLst>
              <a:gd name="T0" fmla="*/ 0 w 281"/>
              <a:gd name="T1" fmla="*/ 281 w 281"/>
              <a:gd name="T2" fmla="*/ 0 w 281"/>
              <a:gd name="T3" fmla="*/ 0 w 2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81">
                <a:moveTo>
                  <a:pt x="0" y="0"/>
                </a:moveTo>
                <a:lnTo>
                  <a:pt x="28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4" name="Freeform 198"/>
          <p:cNvSpPr>
            <a:spLocks/>
          </p:cNvSpPr>
          <p:nvPr/>
        </p:nvSpPr>
        <p:spPr bwMode="auto">
          <a:xfrm>
            <a:off x="7229476" y="1382714"/>
            <a:ext cx="219075" cy="85725"/>
          </a:xfrm>
          <a:custGeom>
            <a:avLst/>
            <a:gdLst>
              <a:gd name="T0" fmla="*/ 0 w 138"/>
              <a:gd name="T1" fmla="*/ 54 h 54"/>
              <a:gd name="T2" fmla="*/ 138 w 138"/>
              <a:gd name="T3" fmla="*/ 24 h 54"/>
              <a:gd name="T4" fmla="*/ 0 w 138"/>
              <a:gd name="T5" fmla="*/ 0 h 54"/>
              <a:gd name="T6" fmla="*/ 0 w 138"/>
              <a:gd name="T7" fmla="*/ 54 h 54"/>
              <a:gd name="T8" fmla="*/ 0 w 138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54">
                <a:moveTo>
                  <a:pt x="0" y="54"/>
                </a:moveTo>
                <a:lnTo>
                  <a:pt x="138" y="24"/>
                </a:lnTo>
                <a:lnTo>
                  <a:pt x="0" y="0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5" name="Freeform 199"/>
          <p:cNvSpPr>
            <a:spLocks/>
          </p:cNvSpPr>
          <p:nvPr/>
        </p:nvSpPr>
        <p:spPr bwMode="auto">
          <a:xfrm>
            <a:off x="6964363" y="1165225"/>
            <a:ext cx="95250" cy="141288"/>
          </a:xfrm>
          <a:custGeom>
            <a:avLst/>
            <a:gdLst>
              <a:gd name="T0" fmla="*/ 60 w 60"/>
              <a:gd name="T1" fmla="*/ 89 h 89"/>
              <a:gd name="T2" fmla="*/ 54 w 60"/>
              <a:gd name="T3" fmla="*/ 83 h 89"/>
              <a:gd name="T4" fmla="*/ 48 w 60"/>
              <a:gd name="T5" fmla="*/ 77 h 89"/>
              <a:gd name="T6" fmla="*/ 48 w 60"/>
              <a:gd name="T7" fmla="*/ 12 h 89"/>
              <a:gd name="T8" fmla="*/ 54 w 60"/>
              <a:gd name="T9" fmla="*/ 6 h 89"/>
              <a:gd name="T10" fmla="*/ 60 w 60"/>
              <a:gd name="T11" fmla="*/ 6 h 89"/>
              <a:gd name="T12" fmla="*/ 60 w 60"/>
              <a:gd name="T13" fmla="*/ 0 h 89"/>
              <a:gd name="T14" fmla="*/ 0 w 60"/>
              <a:gd name="T15" fmla="*/ 0 h 89"/>
              <a:gd name="T16" fmla="*/ 0 w 60"/>
              <a:gd name="T17" fmla="*/ 6 h 89"/>
              <a:gd name="T18" fmla="*/ 12 w 60"/>
              <a:gd name="T19" fmla="*/ 6 h 89"/>
              <a:gd name="T20" fmla="*/ 18 w 60"/>
              <a:gd name="T21" fmla="*/ 12 h 89"/>
              <a:gd name="T22" fmla="*/ 18 w 60"/>
              <a:gd name="T23" fmla="*/ 77 h 89"/>
              <a:gd name="T24" fmla="*/ 12 w 60"/>
              <a:gd name="T25" fmla="*/ 83 h 89"/>
              <a:gd name="T26" fmla="*/ 0 w 60"/>
              <a:gd name="T27" fmla="*/ 89 h 89"/>
              <a:gd name="T28" fmla="*/ 0 w 60"/>
              <a:gd name="T29" fmla="*/ 89 h 89"/>
              <a:gd name="T30" fmla="*/ 60 w 60"/>
              <a:gd name="T31" fmla="*/ 89 h 89"/>
              <a:gd name="T32" fmla="*/ 60 w 60"/>
              <a:gd name="T3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" h="89">
                <a:moveTo>
                  <a:pt x="60" y="89"/>
                </a:moveTo>
                <a:lnTo>
                  <a:pt x="54" y="83"/>
                </a:lnTo>
                <a:lnTo>
                  <a:pt x="48" y="77"/>
                </a:lnTo>
                <a:lnTo>
                  <a:pt x="48" y="12"/>
                </a:lnTo>
                <a:lnTo>
                  <a:pt x="54" y="6"/>
                </a:lnTo>
                <a:lnTo>
                  <a:pt x="60" y="6"/>
                </a:lnTo>
                <a:lnTo>
                  <a:pt x="60" y="0"/>
                </a:ln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lnTo>
                  <a:pt x="18" y="12"/>
                </a:lnTo>
                <a:lnTo>
                  <a:pt x="18" y="77"/>
                </a:lnTo>
                <a:lnTo>
                  <a:pt x="12" y="83"/>
                </a:lnTo>
                <a:lnTo>
                  <a:pt x="0" y="89"/>
                </a:lnTo>
                <a:lnTo>
                  <a:pt x="0" y="89"/>
                </a:lnTo>
                <a:lnTo>
                  <a:pt x="60" y="89"/>
                </a:lnTo>
                <a:lnTo>
                  <a:pt x="60" y="8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6" name="Freeform 200"/>
          <p:cNvSpPr>
            <a:spLocks/>
          </p:cNvSpPr>
          <p:nvPr/>
        </p:nvSpPr>
        <p:spPr bwMode="auto">
          <a:xfrm>
            <a:off x="7097713" y="1260475"/>
            <a:ext cx="55562" cy="103188"/>
          </a:xfrm>
          <a:custGeom>
            <a:avLst/>
            <a:gdLst>
              <a:gd name="T0" fmla="*/ 0 w 35"/>
              <a:gd name="T1" fmla="*/ 65 h 65"/>
              <a:gd name="T2" fmla="*/ 35 w 35"/>
              <a:gd name="T3" fmla="*/ 65 h 65"/>
              <a:gd name="T4" fmla="*/ 35 w 35"/>
              <a:gd name="T5" fmla="*/ 59 h 65"/>
              <a:gd name="T6" fmla="*/ 23 w 35"/>
              <a:gd name="T7" fmla="*/ 59 h 65"/>
              <a:gd name="T8" fmla="*/ 23 w 35"/>
              <a:gd name="T9" fmla="*/ 59 h 65"/>
              <a:gd name="T10" fmla="*/ 23 w 35"/>
              <a:gd name="T11" fmla="*/ 0 h 65"/>
              <a:gd name="T12" fmla="*/ 23 w 35"/>
              <a:gd name="T13" fmla="*/ 0 h 65"/>
              <a:gd name="T14" fmla="*/ 0 w 35"/>
              <a:gd name="T15" fmla="*/ 6 h 65"/>
              <a:gd name="T16" fmla="*/ 0 w 35"/>
              <a:gd name="T17" fmla="*/ 6 h 65"/>
              <a:gd name="T18" fmla="*/ 6 w 35"/>
              <a:gd name="T19" fmla="*/ 6 h 65"/>
              <a:gd name="T20" fmla="*/ 6 w 35"/>
              <a:gd name="T21" fmla="*/ 6 h 65"/>
              <a:gd name="T22" fmla="*/ 12 w 35"/>
              <a:gd name="T23" fmla="*/ 6 h 65"/>
              <a:gd name="T24" fmla="*/ 12 w 35"/>
              <a:gd name="T25" fmla="*/ 11 h 65"/>
              <a:gd name="T26" fmla="*/ 12 w 35"/>
              <a:gd name="T27" fmla="*/ 53 h 65"/>
              <a:gd name="T28" fmla="*/ 6 w 35"/>
              <a:gd name="T29" fmla="*/ 59 h 65"/>
              <a:gd name="T30" fmla="*/ 0 w 35"/>
              <a:gd name="T31" fmla="*/ 59 h 65"/>
              <a:gd name="T32" fmla="*/ 0 w 35"/>
              <a:gd name="T3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" h="65">
                <a:moveTo>
                  <a:pt x="0" y="65"/>
                </a:moveTo>
                <a:lnTo>
                  <a:pt x="35" y="65"/>
                </a:lnTo>
                <a:lnTo>
                  <a:pt x="35" y="59"/>
                </a:lnTo>
                <a:lnTo>
                  <a:pt x="23" y="59"/>
                </a:lnTo>
                <a:lnTo>
                  <a:pt x="23" y="59"/>
                </a:lnTo>
                <a:lnTo>
                  <a:pt x="23" y="0"/>
                </a:lnTo>
                <a:lnTo>
                  <a:pt x="23" y="0"/>
                </a:lnTo>
                <a:lnTo>
                  <a:pt x="0" y="6"/>
                </a:lnTo>
                <a:lnTo>
                  <a:pt x="0" y="6"/>
                </a:lnTo>
                <a:lnTo>
                  <a:pt x="6" y="6"/>
                </a:lnTo>
                <a:lnTo>
                  <a:pt x="6" y="6"/>
                </a:lnTo>
                <a:lnTo>
                  <a:pt x="12" y="6"/>
                </a:lnTo>
                <a:lnTo>
                  <a:pt x="12" y="11"/>
                </a:lnTo>
                <a:lnTo>
                  <a:pt x="12" y="53"/>
                </a:lnTo>
                <a:lnTo>
                  <a:pt x="6" y="59"/>
                </a:lnTo>
                <a:lnTo>
                  <a:pt x="0" y="59"/>
                </a:lnTo>
                <a:lnTo>
                  <a:pt x="0" y="6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7" name="Freeform 201"/>
          <p:cNvSpPr>
            <a:spLocks/>
          </p:cNvSpPr>
          <p:nvPr/>
        </p:nvSpPr>
        <p:spPr bwMode="auto">
          <a:xfrm>
            <a:off x="9232901" y="1420814"/>
            <a:ext cx="447675" cy="1587"/>
          </a:xfrm>
          <a:custGeom>
            <a:avLst/>
            <a:gdLst>
              <a:gd name="T0" fmla="*/ 282 w 282"/>
              <a:gd name="T1" fmla="*/ 0 w 282"/>
              <a:gd name="T2" fmla="*/ 282 w 282"/>
              <a:gd name="T3" fmla="*/ 282 w 28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82">
                <a:moveTo>
                  <a:pt x="282" y="0"/>
                </a:moveTo>
                <a:lnTo>
                  <a:pt x="0" y="0"/>
                </a:lnTo>
                <a:lnTo>
                  <a:pt x="282" y="0"/>
                </a:lnTo>
                <a:lnTo>
                  <a:pt x="282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8" name="Freeform 202"/>
          <p:cNvSpPr>
            <a:spLocks/>
          </p:cNvSpPr>
          <p:nvPr/>
        </p:nvSpPr>
        <p:spPr bwMode="auto">
          <a:xfrm>
            <a:off x="9053514" y="1373188"/>
            <a:ext cx="217487" cy="95250"/>
          </a:xfrm>
          <a:custGeom>
            <a:avLst/>
            <a:gdLst>
              <a:gd name="T0" fmla="*/ 137 w 137"/>
              <a:gd name="T1" fmla="*/ 0 h 60"/>
              <a:gd name="T2" fmla="*/ 0 w 137"/>
              <a:gd name="T3" fmla="*/ 30 h 60"/>
              <a:gd name="T4" fmla="*/ 137 w 137"/>
              <a:gd name="T5" fmla="*/ 60 h 60"/>
              <a:gd name="T6" fmla="*/ 137 w 137"/>
              <a:gd name="T7" fmla="*/ 0 h 60"/>
              <a:gd name="T8" fmla="*/ 137 w 137"/>
              <a:gd name="T9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60">
                <a:moveTo>
                  <a:pt x="137" y="0"/>
                </a:moveTo>
                <a:lnTo>
                  <a:pt x="0" y="30"/>
                </a:lnTo>
                <a:lnTo>
                  <a:pt x="137" y="60"/>
                </a:lnTo>
                <a:lnTo>
                  <a:pt x="137" y="0"/>
                </a:lnTo>
                <a:lnTo>
                  <a:pt x="137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9" name="Freeform 203"/>
          <p:cNvSpPr>
            <a:spLocks/>
          </p:cNvSpPr>
          <p:nvPr/>
        </p:nvSpPr>
        <p:spPr bwMode="auto">
          <a:xfrm>
            <a:off x="9299576" y="1165225"/>
            <a:ext cx="104775" cy="141288"/>
          </a:xfrm>
          <a:custGeom>
            <a:avLst/>
            <a:gdLst>
              <a:gd name="T0" fmla="*/ 66 w 66"/>
              <a:gd name="T1" fmla="*/ 89 h 89"/>
              <a:gd name="T2" fmla="*/ 54 w 66"/>
              <a:gd name="T3" fmla="*/ 83 h 89"/>
              <a:gd name="T4" fmla="*/ 48 w 66"/>
              <a:gd name="T5" fmla="*/ 77 h 89"/>
              <a:gd name="T6" fmla="*/ 48 w 66"/>
              <a:gd name="T7" fmla="*/ 12 h 89"/>
              <a:gd name="T8" fmla="*/ 54 w 66"/>
              <a:gd name="T9" fmla="*/ 6 h 89"/>
              <a:gd name="T10" fmla="*/ 66 w 66"/>
              <a:gd name="T11" fmla="*/ 6 h 89"/>
              <a:gd name="T12" fmla="*/ 66 w 66"/>
              <a:gd name="T13" fmla="*/ 0 h 89"/>
              <a:gd name="T14" fmla="*/ 0 w 66"/>
              <a:gd name="T15" fmla="*/ 0 h 89"/>
              <a:gd name="T16" fmla="*/ 0 w 66"/>
              <a:gd name="T17" fmla="*/ 6 h 89"/>
              <a:gd name="T18" fmla="*/ 12 w 66"/>
              <a:gd name="T19" fmla="*/ 6 h 89"/>
              <a:gd name="T20" fmla="*/ 18 w 66"/>
              <a:gd name="T21" fmla="*/ 12 h 89"/>
              <a:gd name="T22" fmla="*/ 18 w 66"/>
              <a:gd name="T23" fmla="*/ 77 h 89"/>
              <a:gd name="T24" fmla="*/ 12 w 66"/>
              <a:gd name="T25" fmla="*/ 83 h 89"/>
              <a:gd name="T26" fmla="*/ 0 w 66"/>
              <a:gd name="T27" fmla="*/ 89 h 89"/>
              <a:gd name="T28" fmla="*/ 0 w 66"/>
              <a:gd name="T29" fmla="*/ 89 h 89"/>
              <a:gd name="T30" fmla="*/ 66 w 66"/>
              <a:gd name="T31" fmla="*/ 89 h 89"/>
              <a:gd name="T32" fmla="*/ 66 w 66"/>
              <a:gd name="T3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89">
                <a:moveTo>
                  <a:pt x="66" y="89"/>
                </a:moveTo>
                <a:lnTo>
                  <a:pt x="54" y="83"/>
                </a:lnTo>
                <a:lnTo>
                  <a:pt x="48" y="77"/>
                </a:lnTo>
                <a:lnTo>
                  <a:pt x="48" y="12"/>
                </a:lnTo>
                <a:lnTo>
                  <a:pt x="54" y="6"/>
                </a:lnTo>
                <a:lnTo>
                  <a:pt x="66" y="6"/>
                </a:lnTo>
                <a:lnTo>
                  <a:pt x="66" y="0"/>
                </a:ln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lnTo>
                  <a:pt x="18" y="12"/>
                </a:lnTo>
                <a:lnTo>
                  <a:pt x="18" y="77"/>
                </a:lnTo>
                <a:lnTo>
                  <a:pt x="12" y="83"/>
                </a:lnTo>
                <a:lnTo>
                  <a:pt x="0" y="89"/>
                </a:lnTo>
                <a:lnTo>
                  <a:pt x="0" y="89"/>
                </a:lnTo>
                <a:lnTo>
                  <a:pt x="66" y="89"/>
                </a:lnTo>
                <a:lnTo>
                  <a:pt x="66" y="8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0" name="Freeform 204"/>
          <p:cNvSpPr>
            <a:spLocks/>
          </p:cNvSpPr>
          <p:nvPr/>
        </p:nvSpPr>
        <p:spPr bwMode="auto">
          <a:xfrm>
            <a:off x="9413875" y="1260475"/>
            <a:ext cx="95250" cy="103188"/>
          </a:xfrm>
          <a:custGeom>
            <a:avLst/>
            <a:gdLst>
              <a:gd name="T0" fmla="*/ 60 w 60"/>
              <a:gd name="T1" fmla="*/ 47 h 65"/>
              <a:gd name="T2" fmla="*/ 60 w 60"/>
              <a:gd name="T3" fmla="*/ 47 h 65"/>
              <a:gd name="T4" fmla="*/ 54 w 60"/>
              <a:gd name="T5" fmla="*/ 53 h 65"/>
              <a:gd name="T6" fmla="*/ 48 w 60"/>
              <a:gd name="T7" fmla="*/ 53 h 65"/>
              <a:gd name="T8" fmla="*/ 12 w 60"/>
              <a:gd name="T9" fmla="*/ 53 h 65"/>
              <a:gd name="T10" fmla="*/ 36 w 60"/>
              <a:gd name="T11" fmla="*/ 41 h 65"/>
              <a:gd name="T12" fmla="*/ 48 w 60"/>
              <a:gd name="T13" fmla="*/ 29 h 65"/>
              <a:gd name="T14" fmla="*/ 54 w 60"/>
              <a:gd name="T15" fmla="*/ 11 h 65"/>
              <a:gd name="T16" fmla="*/ 48 w 60"/>
              <a:gd name="T17" fmla="*/ 6 h 65"/>
              <a:gd name="T18" fmla="*/ 30 w 60"/>
              <a:gd name="T19" fmla="*/ 0 h 65"/>
              <a:gd name="T20" fmla="*/ 12 w 60"/>
              <a:gd name="T21" fmla="*/ 0 h 65"/>
              <a:gd name="T22" fmla="*/ 6 w 60"/>
              <a:gd name="T23" fmla="*/ 6 h 65"/>
              <a:gd name="T24" fmla="*/ 0 w 60"/>
              <a:gd name="T25" fmla="*/ 17 h 65"/>
              <a:gd name="T26" fmla="*/ 0 w 60"/>
              <a:gd name="T27" fmla="*/ 17 h 65"/>
              <a:gd name="T28" fmla="*/ 12 w 60"/>
              <a:gd name="T29" fmla="*/ 11 h 65"/>
              <a:gd name="T30" fmla="*/ 24 w 60"/>
              <a:gd name="T31" fmla="*/ 6 h 65"/>
              <a:gd name="T32" fmla="*/ 36 w 60"/>
              <a:gd name="T33" fmla="*/ 11 h 65"/>
              <a:gd name="T34" fmla="*/ 42 w 60"/>
              <a:gd name="T35" fmla="*/ 17 h 65"/>
              <a:gd name="T36" fmla="*/ 36 w 60"/>
              <a:gd name="T37" fmla="*/ 29 h 65"/>
              <a:gd name="T38" fmla="*/ 24 w 60"/>
              <a:gd name="T39" fmla="*/ 41 h 65"/>
              <a:gd name="T40" fmla="*/ 0 w 60"/>
              <a:gd name="T41" fmla="*/ 65 h 65"/>
              <a:gd name="T42" fmla="*/ 0 w 60"/>
              <a:gd name="T43" fmla="*/ 65 h 65"/>
              <a:gd name="T44" fmla="*/ 54 w 60"/>
              <a:gd name="T45" fmla="*/ 65 h 65"/>
              <a:gd name="T46" fmla="*/ 60 w 60"/>
              <a:gd name="T47" fmla="*/ 4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65">
                <a:moveTo>
                  <a:pt x="60" y="47"/>
                </a:moveTo>
                <a:lnTo>
                  <a:pt x="60" y="47"/>
                </a:lnTo>
                <a:lnTo>
                  <a:pt x="54" y="53"/>
                </a:lnTo>
                <a:lnTo>
                  <a:pt x="48" y="53"/>
                </a:lnTo>
                <a:lnTo>
                  <a:pt x="12" y="53"/>
                </a:lnTo>
                <a:lnTo>
                  <a:pt x="36" y="41"/>
                </a:lnTo>
                <a:lnTo>
                  <a:pt x="48" y="29"/>
                </a:lnTo>
                <a:lnTo>
                  <a:pt x="54" y="11"/>
                </a:lnTo>
                <a:lnTo>
                  <a:pt x="48" y="6"/>
                </a:lnTo>
                <a:lnTo>
                  <a:pt x="30" y="0"/>
                </a:lnTo>
                <a:lnTo>
                  <a:pt x="12" y="0"/>
                </a:lnTo>
                <a:lnTo>
                  <a:pt x="6" y="6"/>
                </a:lnTo>
                <a:lnTo>
                  <a:pt x="0" y="17"/>
                </a:lnTo>
                <a:lnTo>
                  <a:pt x="0" y="17"/>
                </a:lnTo>
                <a:lnTo>
                  <a:pt x="12" y="11"/>
                </a:lnTo>
                <a:lnTo>
                  <a:pt x="24" y="6"/>
                </a:lnTo>
                <a:lnTo>
                  <a:pt x="36" y="11"/>
                </a:lnTo>
                <a:lnTo>
                  <a:pt x="42" y="17"/>
                </a:lnTo>
                <a:lnTo>
                  <a:pt x="36" y="29"/>
                </a:lnTo>
                <a:lnTo>
                  <a:pt x="24" y="41"/>
                </a:lnTo>
                <a:lnTo>
                  <a:pt x="0" y="65"/>
                </a:lnTo>
                <a:lnTo>
                  <a:pt x="0" y="65"/>
                </a:lnTo>
                <a:lnTo>
                  <a:pt x="54" y="65"/>
                </a:lnTo>
                <a:lnTo>
                  <a:pt x="60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2" name="Freeform 206"/>
          <p:cNvSpPr>
            <a:spLocks/>
          </p:cNvSpPr>
          <p:nvPr/>
        </p:nvSpPr>
        <p:spPr bwMode="auto">
          <a:xfrm>
            <a:off x="8207376" y="1970088"/>
            <a:ext cx="85725" cy="285750"/>
          </a:xfrm>
          <a:custGeom>
            <a:avLst/>
            <a:gdLst>
              <a:gd name="T0" fmla="*/ 54 w 54"/>
              <a:gd name="T1" fmla="*/ 180 h 180"/>
              <a:gd name="T2" fmla="*/ 0 w 54"/>
              <a:gd name="T3" fmla="*/ 180 h 180"/>
              <a:gd name="T4" fmla="*/ 0 w 54"/>
              <a:gd name="T5" fmla="*/ 0 h 180"/>
              <a:gd name="T6" fmla="*/ 54 w 54"/>
              <a:gd name="T7" fmla="*/ 0 h 180"/>
              <a:gd name="T8" fmla="*/ 54 w 54"/>
              <a:gd name="T9" fmla="*/ 180 h 180"/>
              <a:gd name="T10" fmla="*/ 54 w 54"/>
              <a:gd name="T11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" h="180">
                <a:moveTo>
                  <a:pt x="54" y="180"/>
                </a:moveTo>
                <a:lnTo>
                  <a:pt x="0" y="180"/>
                </a:lnTo>
                <a:lnTo>
                  <a:pt x="0" y="0"/>
                </a:lnTo>
                <a:lnTo>
                  <a:pt x="54" y="0"/>
                </a:lnTo>
                <a:lnTo>
                  <a:pt x="54" y="180"/>
                </a:lnTo>
                <a:lnTo>
                  <a:pt x="54" y="1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3" name="Freeform 207"/>
          <p:cNvSpPr>
            <a:spLocks/>
          </p:cNvSpPr>
          <p:nvPr/>
        </p:nvSpPr>
        <p:spPr bwMode="auto">
          <a:xfrm>
            <a:off x="8207375" y="1970089"/>
            <a:ext cx="1588" cy="142875"/>
          </a:xfrm>
          <a:custGeom>
            <a:avLst/>
            <a:gdLst>
              <a:gd name="T0" fmla="*/ 90 h 90"/>
              <a:gd name="T1" fmla="*/ 0 h 90"/>
              <a:gd name="T2" fmla="*/ 90 h 90"/>
              <a:gd name="T3" fmla="*/ 90 h 9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90">
                <a:moveTo>
                  <a:pt x="0" y="90"/>
                </a:moveTo>
                <a:lnTo>
                  <a:pt x="0" y="0"/>
                </a:lnTo>
                <a:lnTo>
                  <a:pt x="0" y="90"/>
                </a:lnTo>
                <a:lnTo>
                  <a:pt x="0" y="9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4" name="Freeform 208"/>
          <p:cNvSpPr>
            <a:spLocks/>
          </p:cNvSpPr>
          <p:nvPr/>
        </p:nvSpPr>
        <p:spPr bwMode="auto">
          <a:xfrm>
            <a:off x="8293100" y="1970089"/>
            <a:ext cx="1588" cy="142875"/>
          </a:xfrm>
          <a:custGeom>
            <a:avLst/>
            <a:gdLst>
              <a:gd name="T0" fmla="*/ 90 h 90"/>
              <a:gd name="T1" fmla="*/ 0 h 90"/>
              <a:gd name="T2" fmla="*/ 90 h 90"/>
              <a:gd name="T3" fmla="*/ 90 h 9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90">
                <a:moveTo>
                  <a:pt x="0" y="90"/>
                </a:moveTo>
                <a:lnTo>
                  <a:pt x="0" y="0"/>
                </a:lnTo>
                <a:lnTo>
                  <a:pt x="0" y="90"/>
                </a:lnTo>
                <a:lnTo>
                  <a:pt x="0" y="9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5" name="Freeform 209"/>
          <p:cNvSpPr>
            <a:spLocks/>
          </p:cNvSpPr>
          <p:nvPr/>
        </p:nvSpPr>
        <p:spPr bwMode="auto">
          <a:xfrm>
            <a:off x="8207375" y="2112964"/>
            <a:ext cx="1588" cy="142875"/>
          </a:xfrm>
          <a:custGeom>
            <a:avLst/>
            <a:gdLst>
              <a:gd name="T0" fmla="*/ 0 h 90"/>
              <a:gd name="T1" fmla="*/ 90 h 90"/>
              <a:gd name="T2" fmla="*/ 0 h 90"/>
              <a:gd name="T3" fmla="*/ 0 h 9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90">
                <a:moveTo>
                  <a:pt x="0" y="0"/>
                </a:moveTo>
                <a:lnTo>
                  <a:pt x="0" y="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6" name="Freeform 210"/>
          <p:cNvSpPr>
            <a:spLocks/>
          </p:cNvSpPr>
          <p:nvPr/>
        </p:nvSpPr>
        <p:spPr bwMode="auto">
          <a:xfrm>
            <a:off x="8293100" y="2112964"/>
            <a:ext cx="1588" cy="142875"/>
          </a:xfrm>
          <a:custGeom>
            <a:avLst/>
            <a:gdLst>
              <a:gd name="T0" fmla="*/ 0 h 90"/>
              <a:gd name="T1" fmla="*/ 90 h 90"/>
              <a:gd name="T2" fmla="*/ 0 h 90"/>
              <a:gd name="T3" fmla="*/ 0 h 9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90">
                <a:moveTo>
                  <a:pt x="0" y="0"/>
                </a:moveTo>
                <a:lnTo>
                  <a:pt x="0" y="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7" name="Freeform 211"/>
          <p:cNvSpPr>
            <a:spLocks/>
          </p:cNvSpPr>
          <p:nvPr/>
        </p:nvSpPr>
        <p:spPr bwMode="auto">
          <a:xfrm>
            <a:off x="6888164" y="2843213"/>
            <a:ext cx="200025" cy="150812"/>
          </a:xfrm>
          <a:custGeom>
            <a:avLst/>
            <a:gdLst>
              <a:gd name="T0" fmla="*/ 126 w 126"/>
              <a:gd name="T1" fmla="*/ 0 h 95"/>
              <a:gd name="T2" fmla="*/ 84 w 126"/>
              <a:gd name="T3" fmla="*/ 0 h 95"/>
              <a:gd name="T4" fmla="*/ 84 w 126"/>
              <a:gd name="T5" fmla="*/ 6 h 95"/>
              <a:gd name="T6" fmla="*/ 96 w 126"/>
              <a:gd name="T7" fmla="*/ 6 h 95"/>
              <a:gd name="T8" fmla="*/ 102 w 126"/>
              <a:gd name="T9" fmla="*/ 12 h 95"/>
              <a:gd name="T10" fmla="*/ 102 w 126"/>
              <a:gd name="T11" fmla="*/ 18 h 95"/>
              <a:gd name="T12" fmla="*/ 96 w 126"/>
              <a:gd name="T13" fmla="*/ 18 h 95"/>
              <a:gd name="T14" fmla="*/ 72 w 126"/>
              <a:gd name="T15" fmla="*/ 65 h 95"/>
              <a:gd name="T16" fmla="*/ 48 w 126"/>
              <a:gd name="T17" fmla="*/ 24 h 95"/>
              <a:gd name="T18" fmla="*/ 48 w 126"/>
              <a:gd name="T19" fmla="*/ 18 h 95"/>
              <a:gd name="T20" fmla="*/ 42 w 126"/>
              <a:gd name="T21" fmla="*/ 12 h 95"/>
              <a:gd name="T22" fmla="*/ 48 w 126"/>
              <a:gd name="T23" fmla="*/ 6 h 95"/>
              <a:gd name="T24" fmla="*/ 60 w 126"/>
              <a:gd name="T25" fmla="*/ 6 h 95"/>
              <a:gd name="T26" fmla="*/ 60 w 126"/>
              <a:gd name="T27" fmla="*/ 0 h 95"/>
              <a:gd name="T28" fmla="*/ 0 w 126"/>
              <a:gd name="T29" fmla="*/ 0 h 95"/>
              <a:gd name="T30" fmla="*/ 0 w 126"/>
              <a:gd name="T31" fmla="*/ 6 h 95"/>
              <a:gd name="T32" fmla="*/ 6 w 126"/>
              <a:gd name="T33" fmla="*/ 6 h 95"/>
              <a:gd name="T34" fmla="*/ 12 w 126"/>
              <a:gd name="T35" fmla="*/ 12 h 95"/>
              <a:gd name="T36" fmla="*/ 60 w 126"/>
              <a:gd name="T37" fmla="*/ 95 h 95"/>
              <a:gd name="T38" fmla="*/ 66 w 126"/>
              <a:gd name="T39" fmla="*/ 95 h 95"/>
              <a:gd name="T40" fmla="*/ 108 w 126"/>
              <a:gd name="T41" fmla="*/ 18 h 95"/>
              <a:gd name="T42" fmla="*/ 114 w 126"/>
              <a:gd name="T43" fmla="*/ 6 h 95"/>
              <a:gd name="T44" fmla="*/ 126 w 126"/>
              <a:gd name="T45" fmla="*/ 6 h 95"/>
              <a:gd name="T46" fmla="*/ 126 w 126"/>
              <a:gd name="T4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95">
                <a:moveTo>
                  <a:pt x="126" y="0"/>
                </a:moveTo>
                <a:lnTo>
                  <a:pt x="84" y="0"/>
                </a:lnTo>
                <a:lnTo>
                  <a:pt x="84" y="6"/>
                </a:lnTo>
                <a:lnTo>
                  <a:pt x="96" y="6"/>
                </a:lnTo>
                <a:lnTo>
                  <a:pt x="102" y="12"/>
                </a:lnTo>
                <a:lnTo>
                  <a:pt x="102" y="18"/>
                </a:lnTo>
                <a:lnTo>
                  <a:pt x="96" y="18"/>
                </a:lnTo>
                <a:lnTo>
                  <a:pt x="72" y="65"/>
                </a:lnTo>
                <a:lnTo>
                  <a:pt x="48" y="24"/>
                </a:lnTo>
                <a:lnTo>
                  <a:pt x="48" y="18"/>
                </a:lnTo>
                <a:lnTo>
                  <a:pt x="42" y="12"/>
                </a:lnTo>
                <a:lnTo>
                  <a:pt x="48" y="6"/>
                </a:lnTo>
                <a:lnTo>
                  <a:pt x="60" y="6"/>
                </a:lnTo>
                <a:lnTo>
                  <a:pt x="6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12" y="12"/>
                </a:lnTo>
                <a:lnTo>
                  <a:pt x="60" y="95"/>
                </a:lnTo>
                <a:lnTo>
                  <a:pt x="66" y="95"/>
                </a:lnTo>
                <a:lnTo>
                  <a:pt x="108" y="18"/>
                </a:lnTo>
                <a:lnTo>
                  <a:pt x="114" y="6"/>
                </a:lnTo>
                <a:lnTo>
                  <a:pt x="126" y="6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8" name="Freeform 212"/>
          <p:cNvSpPr>
            <a:spLocks/>
          </p:cNvSpPr>
          <p:nvPr/>
        </p:nvSpPr>
        <p:spPr bwMode="auto">
          <a:xfrm>
            <a:off x="7097713" y="2928938"/>
            <a:ext cx="93662" cy="112712"/>
          </a:xfrm>
          <a:custGeom>
            <a:avLst/>
            <a:gdLst>
              <a:gd name="T0" fmla="*/ 59 w 59"/>
              <a:gd name="T1" fmla="*/ 53 h 71"/>
              <a:gd name="T2" fmla="*/ 59 w 59"/>
              <a:gd name="T3" fmla="*/ 53 h 71"/>
              <a:gd name="T4" fmla="*/ 53 w 59"/>
              <a:gd name="T5" fmla="*/ 59 h 71"/>
              <a:gd name="T6" fmla="*/ 47 w 59"/>
              <a:gd name="T7" fmla="*/ 59 h 71"/>
              <a:gd name="T8" fmla="*/ 12 w 59"/>
              <a:gd name="T9" fmla="*/ 59 h 71"/>
              <a:gd name="T10" fmla="*/ 35 w 59"/>
              <a:gd name="T11" fmla="*/ 41 h 71"/>
              <a:gd name="T12" fmla="*/ 47 w 59"/>
              <a:gd name="T13" fmla="*/ 35 h 71"/>
              <a:gd name="T14" fmla="*/ 53 w 59"/>
              <a:gd name="T15" fmla="*/ 17 h 71"/>
              <a:gd name="T16" fmla="*/ 47 w 59"/>
              <a:gd name="T17" fmla="*/ 6 h 71"/>
              <a:gd name="T18" fmla="*/ 29 w 59"/>
              <a:gd name="T19" fmla="*/ 0 h 71"/>
              <a:gd name="T20" fmla="*/ 12 w 59"/>
              <a:gd name="T21" fmla="*/ 6 h 71"/>
              <a:gd name="T22" fmla="*/ 0 w 59"/>
              <a:gd name="T23" fmla="*/ 23 h 71"/>
              <a:gd name="T24" fmla="*/ 0 w 59"/>
              <a:gd name="T25" fmla="*/ 23 h 71"/>
              <a:gd name="T26" fmla="*/ 12 w 59"/>
              <a:gd name="T27" fmla="*/ 17 h 71"/>
              <a:gd name="T28" fmla="*/ 23 w 59"/>
              <a:gd name="T29" fmla="*/ 11 h 71"/>
              <a:gd name="T30" fmla="*/ 35 w 59"/>
              <a:gd name="T31" fmla="*/ 17 h 71"/>
              <a:gd name="T32" fmla="*/ 41 w 59"/>
              <a:gd name="T33" fmla="*/ 23 h 71"/>
              <a:gd name="T34" fmla="*/ 35 w 59"/>
              <a:gd name="T35" fmla="*/ 35 h 71"/>
              <a:gd name="T36" fmla="*/ 23 w 59"/>
              <a:gd name="T37" fmla="*/ 47 h 71"/>
              <a:gd name="T38" fmla="*/ 0 w 59"/>
              <a:gd name="T39" fmla="*/ 65 h 71"/>
              <a:gd name="T40" fmla="*/ 0 w 59"/>
              <a:gd name="T41" fmla="*/ 71 h 71"/>
              <a:gd name="T42" fmla="*/ 53 w 59"/>
              <a:gd name="T43" fmla="*/ 71 h 71"/>
              <a:gd name="T44" fmla="*/ 59 w 59"/>
              <a:gd name="T45" fmla="*/ 5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" h="71">
                <a:moveTo>
                  <a:pt x="59" y="53"/>
                </a:moveTo>
                <a:lnTo>
                  <a:pt x="59" y="53"/>
                </a:lnTo>
                <a:lnTo>
                  <a:pt x="53" y="59"/>
                </a:lnTo>
                <a:lnTo>
                  <a:pt x="47" y="59"/>
                </a:lnTo>
                <a:lnTo>
                  <a:pt x="12" y="59"/>
                </a:lnTo>
                <a:lnTo>
                  <a:pt x="35" y="41"/>
                </a:lnTo>
                <a:lnTo>
                  <a:pt x="47" y="35"/>
                </a:lnTo>
                <a:lnTo>
                  <a:pt x="53" y="17"/>
                </a:lnTo>
                <a:lnTo>
                  <a:pt x="47" y="6"/>
                </a:lnTo>
                <a:lnTo>
                  <a:pt x="29" y="0"/>
                </a:lnTo>
                <a:lnTo>
                  <a:pt x="12" y="6"/>
                </a:lnTo>
                <a:lnTo>
                  <a:pt x="0" y="23"/>
                </a:lnTo>
                <a:lnTo>
                  <a:pt x="0" y="23"/>
                </a:lnTo>
                <a:lnTo>
                  <a:pt x="12" y="17"/>
                </a:lnTo>
                <a:lnTo>
                  <a:pt x="23" y="11"/>
                </a:lnTo>
                <a:lnTo>
                  <a:pt x="35" y="17"/>
                </a:lnTo>
                <a:lnTo>
                  <a:pt x="41" y="23"/>
                </a:lnTo>
                <a:lnTo>
                  <a:pt x="35" y="35"/>
                </a:lnTo>
                <a:lnTo>
                  <a:pt x="23" y="47"/>
                </a:lnTo>
                <a:lnTo>
                  <a:pt x="0" y="65"/>
                </a:lnTo>
                <a:lnTo>
                  <a:pt x="0" y="71"/>
                </a:lnTo>
                <a:lnTo>
                  <a:pt x="53" y="71"/>
                </a:lnTo>
                <a:lnTo>
                  <a:pt x="59" y="5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9" name="Freeform 213"/>
          <p:cNvSpPr>
            <a:spLocks/>
          </p:cNvSpPr>
          <p:nvPr/>
        </p:nvSpPr>
        <p:spPr bwMode="auto">
          <a:xfrm>
            <a:off x="6888164" y="3146425"/>
            <a:ext cx="200025" cy="141288"/>
          </a:xfrm>
          <a:custGeom>
            <a:avLst/>
            <a:gdLst>
              <a:gd name="T0" fmla="*/ 126 w 126"/>
              <a:gd name="T1" fmla="*/ 0 h 89"/>
              <a:gd name="T2" fmla="*/ 84 w 126"/>
              <a:gd name="T3" fmla="*/ 0 h 89"/>
              <a:gd name="T4" fmla="*/ 84 w 126"/>
              <a:gd name="T5" fmla="*/ 6 h 89"/>
              <a:gd name="T6" fmla="*/ 96 w 126"/>
              <a:gd name="T7" fmla="*/ 6 h 89"/>
              <a:gd name="T8" fmla="*/ 102 w 126"/>
              <a:gd name="T9" fmla="*/ 12 h 89"/>
              <a:gd name="T10" fmla="*/ 102 w 126"/>
              <a:gd name="T11" fmla="*/ 18 h 89"/>
              <a:gd name="T12" fmla="*/ 96 w 126"/>
              <a:gd name="T13" fmla="*/ 18 h 89"/>
              <a:gd name="T14" fmla="*/ 72 w 126"/>
              <a:gd name="T15" fmla="*/ 60 h 89"/>
              <a:gd name="T16" fmla="*/ 48 w 126"/>
              <a:gd name="T17" fmla="*/ 18 h 89"/>
              <a:gd name="T18" fmla="*/ 48 w 126"/>
              <a:gd name="T19" fmla="*/ 18 h 89"/>
              <a:gd name="T20" fmla="*/ 42 w 126"/>
              <a:gd name="T21" fmla="*/ 12 h 89"/>
              <a:gd name="T22" fmla="*/ 48 w 126"/>
              <a:gd name="T23" fmla="*/ 6 h 89"/>
              <a:gd name="T24" fmla="*/ 60 w 126"/>
              <a:gd name="T25" fmla="*/ 6 h 89"/>
              <a:gd name="T26" fmla="*/ 60 w 126"/>
              <a:gd name="T27" fmla="*/ 0 h 89"/>
              <a:gd name="T28" fmla="*/ 0 w 126"/>
              <a:gd name="T29" fmla="*/ 0 h 89"/>
              <a:gd name="T30" fmla="*/ 0 w 126"/>
              <a:gd name="T31" fmla="*/ 6 h 89"/>
              <a:gd name="T32" fmla="*/ 6 w 126"/>
              <a:gd name="T33" fmla="*/ 6 h 89"/>
              <a:gd name="T34" fmla="*/ 12 w 126"/>
              <a:gd name="T35" fmla="*/ 12 h 89"/>
              <a:gd name="T36" fmla="*/ 60 w 126"/>
              <a:gd name="T37" fmla="*/ 89 h 89"/>
              <a:gd name="T38" fmla="*/ 66 w 126"/>
              <a:gd name="T39" fmla="*/ 89 h 89"/>
              <a:gd name="T40" fmla="*/ 108 w 126"/>
              <a:gd name="T41" fmla="*/ 12 h 89"/>
              <a:gd name="T42" fmla="*/ 114 w 126"/>
              <a:gd name="T43" fmla="*/ 6 h 89"/>
              <a:gd name="T44" fmla="*/ 126 w 126"/>
              <a:gd name="T45" fmla="*/ 6 h 89"/>
              <a:gd name="T46" fmla="*/ 126 w 126"/>
              <a:gd name="T4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89">
                <a:moveTo>
                  <a:pt x="126" y="0"/>
                </a:moveTo>
                <a:lnTo>
                  <a:pt x="84" y="0"/>
                </a:lnTo>
                <a:lnTo>
                  <a:pt x="84" y="6"/>
                </a:lnTo>
                <a:lnTo>
                  <a:pt x="96" y="6"/>
                </a:lnTo>
                <a:lnTo>
                  <a:pt x="102" y="12"/>
                </a:lnTo>
                <a:lnTo>
                  <a:pt x="102" y="18"/>
                </a:lnTo>
                <a:lnTo>
                  <a:pt x="96" y="18"/>
                </a:lnTo>
                <a:lnTo>
                  <a:pt x="72" y="60"/>
                </a:lnTo>
                <a:lnTo>
                  <a:pt x="48" y="18"/>
                </a:lnTo>
                <a:lnTo>
                  <a:pt x="48" y="18"/>
                </a:lnTo>
                <a:lnTo>
                  <a:pt x="42" y="12"/>
                </a:lnTo>
                <a:lnTo>
                  <a:pt x="48" y="6"/>
                </a:lnTo>
                <a:lnTo>
                  <a:pt x="60" y="6"/>
                </a:lnTo>
                <a:lnTo>
                  <a:pt x="6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12" y="12"/>
                </a:lnTo>
                <a:lnTo>
                  <a:pt x="60" y="89"/>
                </a:lnTo>
                <a:lnTo>
                  <a:pt x="66" y="89"/>
                </a:lnTo>
                <a:lnTo>
                  <a:pt x="108" y="12"/>
                </a:lnTo>
                <a:lnTo>
                  <a:pt x="114" y="6"/>
                </a:lnTo>
                <a:lnTo>
                  <a:pt x="126" y="6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0" name="Freeform 214"/>
          <p:cNvSpPr>
            <a:spLocks/>
          </p:cNvSpPr>
          <p:nvPr/>
        </p:nvSpPr>
        <p:spPr bwMode="auto">
          <a:xfrm>
            <a:off x="7116763" y="3232151"/>
            <a:ext cx="55562" cy="112713"/>
          </a:xfrm>
          <a:custGeom>
            <a:avLst/>
            <a:gdLst>
              <a:gd name="T0" fmla="*/ 0 w 35"/>
              <a:gd name="T1" fmla="*/ 71 h 71"/>
              <a:gd name="T2" fmla="*/ 35 w 35"/>
              <a:gd name="T3" fmla="*/ 71 h 71"/>
              <a:gd name="T4" fmla="*/ 35 w 35"/>
              <a:gd name="T5" fmla="*/ 65 h 71"/>
              <a:gd name="T6" fmla="*/ 29 w 35"/>
              <a:gd name="T7" fmla="*/ 65 h 71"/>
              <a:gd name="T8" fmla="*/ 23 w 35"/>
              <a:gd name="T9" fmla="*/ 59 h 71"/>
              <a:gd name="T10" fmla="*/ 23 w 35"/>
              <a:gd name="T11" fmla="*/ 0 h 71"/>
              <a:gd name="T12" fmla="*/ 23 w 35"/>
              <a:gd name="T13" fmla="*/ 0 h 71"/>
              <a:gd name="T14" fmla="*/ 0 w 35"/>
              <a:gd name="T15" fmla="*/ 12 h 71"/>
              <a:gd name="T16" fmla="*/ 0 w 35"/>
              <a:gd name="T17" fmla="*/ 12 h 71"/>
              <a:gd name="T18" fmla="*/ 5 w 35"/>
              <a:gd name="T19" fmla="*/ 12 h 71"/>
              <a:gd name="T20" fmla="*/ 5 w 35"/>
              <a:gd name="T21" fmla="*/ 12 h 71"/>
              <a:gd name="T22" fmla="*/ 11 w 35"/>
              <a:gd name="T23" fmla="*/ 12 h 71"/>
              <a:gd name="T24" fmla="*/ 11 w 35"/>
              <a:gd name="T25" fmla="*/ 12 h 71"/>
              <a:gd name="T26" fmla="*/ 11 w 35"/>
              <a:gd name="T27" fmla="*/ 59 h 71"/>
              <a:gd name="T28" fmla="*/ 5 w 35"/>
              <a:gd name="T29" fmla="*/ 65 h 71"/>
              <a:gd name="T30" fmla="*/ 0 w 35"/>
              <a:gd name="T31" fmla="*/ 65 h 71"/>
              <a:gd name="T32" fmla="*/ 0 w 35"/>
              <a:gd name="T3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" h="71">
                <a:moveTo>
                  <a:pt x="0" y="71"/>
                </a:moveTo>
                <a:lnTo>
                  <a:pt x="35" y="71"/>
                </a:lnTo>
                <a:lnTo>
                  <a:pt x="35" y="65"/>
                </a:lnTo>
                <a:lnTo>
                  <a:pt x="29" y="65"/>
                </a:lnTo>
                <a:lnTo>
                  <a:pt x="23" y="59"/>
                </a:lnTo>
                <a:lnTo>
                  <a:pt x="23" y="0"/>
                </a:lnTo>
                <a:lnTo>
                  <a:pt x="23" y="0"/>
                </a:lnTo>
                <a:lnTo>
                  <a:pt x="0" y="12"/>
                </a:lnTo>
                <a:lnTo>
                  <a:pt x="0" y="12"/>
                </a:lnTo>
                <a:lnTo>
                  <a:pt x="5" y="12"/>
                </a:lnTo>
                <a:lnTo>
                  <a:pt x="5" y="12"/>
                </a:lnTo>
                <a:lnTo>
                  <a:pt x="11" y="12"/>
                </a:lnTo>
                <a:lnTo>
                  <a:pt x="11" y="12"/>
                </a:lnTo>
                <a:lnTo>
                  <a:pt x="11" y="59"/>
                </a:lnTo>
                <a:lnTo>
                  <a:pt x="5" y="65"/>
                </a:lnTo>
                <a:lnTo>
                  <a:pt x="0" y="65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1" name="Freeform 215"/>
          <p:cNvSpPr>
            <a:spLocks/>
          </p:cNvSpPr>
          <p:nvPr/>
        </p:nvSpPr>
        <p:spPr bwMode="auto">
          <a:xfrm>
            <a:off x="6850064" y="3089275"/>
            <a:ext cx="350837" cy="1588"/>
          </a:xfrm>
          <a:custGeom>
            <a:avLst/>
            <a:gdLst>
              <a:gd name="T0" fmla="*/ 0 w 221"/>
              <a:gd name="T1" fmla="*/ 221 w 221"/>
              <a:gd name="T2" fmla="*/ 0 w 221"/>
              <a:gd name="T3" fmla="*/ 0 w 2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1">
                <a:moveTo>
                  <a:pt x="0" y="0"/>
                </a:moveTo>
                <a:lnTo>
                  <a:pt x="22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2" name="Freeform 216"/>
          <p:cNvSpPr>
            <a:spLocks/>
          </p:cNvSpPr>
          <p:nvPr/>
        </p:nvSpPr>
        <p:spPr bwMode="auto">
          <a:xfrm>
            <a:off x="7600951" y="2852738"/>
            <a:ext cx="207963" cy="131762"/>
          </a:xfrm>
          <a:custGeom>
            <a:avLst/>
            <a:gdLst>
              <a:gd name="T0" fmla="*/ 131 w 131"/>
              <a:gd name="T1" fmla="*/ 0 h 83"/>
              <a:gd name="T2" fmla="*/ 95 w 131"/>
              <a:gd name="T3" fmla="*/ 0 h 83"/>
              <a:gd name="T4" fmla="*/ 95 w 131"/>
              <a:gd name="T5" fmla="*/ 0 h 83"/>
              <a:gd name="T6" fmla="*/ 107 w 131"/>
              <a:gd name="T7" fmla="*/ 0 h 83"/>
              <a:gd name="T8" fmla="*/ 113 w 131"/>
              <a:gd name="T9" fmla="*/ 6 h 83"/>
              <a:gd name="T10" fmla="*/ 113 w 131"/>
              <a:gd name="T11" fmla="*/ 12 h 83"/>
              <a:gd name="T12" fmla="*/ 107 w 131"/>
              <a:gd name="T13" fmla="*/ 12 h 83"/>
              <a:gd name="T14" fmla="*/ 89 w 131"/>
              <a:gd name="T15" fmla="*/ 65 h 83"/>
              <a:gd name="T16" fmla="*/ 89 w 131"/>
              <a:gd name="T17" fmla="*/ 65 h 83"/>
              <a:gd name="T18" fmla="*/ 53 w 131"/>
              <a:gd name="T19" fmla="*/ 0 h 83"/>
              <a:gd name="T20" fmla="*/ 23 w 131"/>
              <a:gd name="T21" fmla="*/ 0 h 83"/>
              <a:gd name="T22" fmla="*/ 23 w 131"/>
              <a:gd name="T23" fmla="*/ 0 h 83"/>
              <a:gd name="T24" fmla="*/ 29 w 131"/>
              <a:gd name="T25" fmla="*/ 0 h 83"/>
              <a:gd name="T26" fmla="*/ 35 w 131"/>
              <a:gd name="T27" fmla="*/ 6 h 83"/>
              <a:gd name="T28" fmla="*/ 18 w 131"/>
              <a:gd name="T29" fmla="*/ 59 h 83"/>
              <a:gd name="T30" fmla="*/ 12 w 131"/>
              <a:gd name="T31" fmla="*/ 77 h 83"/>
              <a:gd name="T32" fmla="*/ 0 w 131"/>
              <a:gd name="T33" fmla="*/ 83 h 83"/>
              <a:gd name="T34" fmla="*/ 0 w 131"/>
              <a:gd name="T35" fmla="*/ 83 h 83"/>
              <a:gd name="T36" fmla="*/ 35 w 131"/>
              <a:gd name="T37" fmla="*/ 83 h 83"/>
              <a:gd name="T38" fmla="*/ 35 w 131"/>
              <a:gd name="T39" fmla="*/ 83 h 83"/>
              <a:gd name="T40" fmla="*/ 29 w 131"/>
              <a:gd name="T41" fmla="*/ 83 h 83"/>
              <a:gd name="T42" fmla="*/ 23 w 131"/>
              <a:gd name="T43" fmla="*/ 77 h 83"/>
              <a:gd name="T44" fmla="*/ 23 w 131"/>
              <a:gd name="T45" fmla="*/ 77 h 83"/>
              <a:gd name="T46" fmla="*/ 23 w 131"/>
              <a:gd name="T47" fmla="*/ 71 h 83"/>
              <a:gd name="T48" fmla="*/ 41 w 131"/>
              <a:gd name="T49" fmla="*/ 12 h 83"/>
              <a:gd name="T50" fmla="*/ 41 w 131"/>
              <a:gd name="T51" fmla="*/ 12 h 83"/>
              <a:gd name="T52" fmla="*/ 83 w 131"/>
              <a:gd name="T53" fmla="*/ 83 h 83"/>
              <a:gd name="T54" fmla="*/ 89 w 131"/>
              <a:gd name="T55" fmla="*/ 83 h 83"/>
              <a:gd name="T56" fmla="*/ 113 w 131"/>
              <a:gd name="T57" fmla="*/ 18 h 83"/>
              <a:gd name="T58" fmla="*/ 119 w 131"/>
              <a:gd name="T59" fmla="*/ 6 h 83"/>
              <a:gd name="T60" fmla="*/ 131 w 131"/>
              <a:gd name="T61" fmla="*/ 0 h 83"/>
              <a:gd name="T62" fmla="*/ 131 w 131"/>
              <a:gd name="T6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1" h="83">
                <a:moveTo>
                  <a:pt x="131" y="0"/>
                </a:moveTo>
                <a:lnTo>
                  <a:pt x="95" y="0"/>
                </a:lnTo>
                <a:lnTo>
                  <a:pt x="95" y="0"/>
                </a:lnTo>
                <a:lnTo>
                  <a:pt x="107" y="0"/>
                </a:lnTo>
                <a:lnTo>
                  <a:pt x="113" y="6"/>
                </a:lnTo>
                <a:lnTo>
                  <a:pt x="113" y="12"/>
                </a:lnTo>
                <a:lnTo>
                  <a:pt x="107" y="12"/>
                </a:lnTo>
                <a:lnTo>
                  <a:pt x="89" y="65"/>
                </a:lnTo>
                <a:lnTo>
                  <a:pt x="89" y="65"/>
                </a:lnTo>
                <a:lnTo>
                  <a:pt x="53" y="0"/>
                </a:lnTo>
                <a:lnTo>
                  <a:pt x="23" y="0"/>
                </a:lnTo>
                <a:lnTo>
                  <a:pt x="23" y="0"/>
                </a:lnTo>
                <a:lnTo>
                  <a:pt x="29" y="0"/>
                </a:lnTo>
                <a:lnTo>
                  <a:pt x="35" y="6"/>
                </a:lnTo>
                <a:lnTo>
                  <a:pt x="18" y="59"/>
                </a:lnTo>
                <a:lnTo>
                  <a:pt x="12" y="77"/>
                </a:lnTo>
                <a:lnTo>
                  <a:pt x="0" y="83"/>
                </a:lnTo>
                <a:lnTo>
                  <a:pt x="0" y="83"/>
                </a:lnTo>
                <a:lnTo>
                  <a:pt x="35" y="83"/>
                </a:lnTo>
                <a:lnTo>
                  <a:pt x="35" y="83"/>
                </a:lnTo>
                <a:lnTo>
                  <a:pt x="29" y="83"/>
                </a:lnTo>
                <a:lnTo>
                  <a:pt x="23" y="77"/>
                </a:lnTo>
                <a:lnTo>
                  <a:pt x="23" y="77"/>
                </a:lnTo>
                <a:lnTo>
                  <a:pt x="23" y="71"/>
                </a:lnTo>
                <a:lnTo>
                  <a:pt x="41" y="12"/>
                </a:lnTo>
                <a:lnTo>
                  <a:pt x="41" y="12"/>
                </a:lnTo>
                <a:lnTo>
                  <a:pt x="83" y="83"/>
                </a:lnTo>
                <a:lnTo>
                  <a:pt x="89" y="83"/>
                </a:lnTo>
                <a:lnTo>
                  <a:pt x="113" y="18"/>
                </a:lnTo>
                <a:lnTo>
                  <a:pt x="119" y="6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3" name="Freeform 217"/>
          <p:cNvSpPr>
            <a:spLocks/>
          </p:cNvSpPr>
          <p:nvPr/>
        </p:nvSpPr>
        <p:spPr bwMode="auto">
          <a:xfrm>
            <a:off x="7799389" y="2928938"/>
            <a:ext cx="104775" cy="112712"/>
          </a:xfrm>
          <a:custGeom>
            <a:avLst/>
            <a:gdLst>
              <a:gd name="T0" fmla="*/ 66 w 66"/>
              <a:gd name="T1" fmla="*/ 53 h 71"/>
              <a:gd name="T2" fmla="*/ 60 w 66"/>
              <a:gd name="T3" fmla="*/ 53 h 71"/>
              <a:gd name="T4" fmla="*/ 54 w 66"/>
              <a:gd name="T5" fmla="*/ 59 h 71"/>
              <a:gd name="T6" fmla="*/ 48 w 66"/>
              <a:gd name="T7" fmla="*/ 59 h 71"/>
              <a:gd name="T8" fmla="*/ 18 w 66"/>
              <a:gd name="T9" fmla="*/ 59 h 71"/>
              <a:gd name="T10" fmla="*/ 36 w 66"/>
              <a:gd name="T11" fmla="*/ 41 h 71"/>
              <a:gd name="T12" fmla="*/ 48 w 66"/>
              <a:gd name="T13" fmla="*/ 35 h 71"/>
              <a:gd name="T14" fmla="*/ 54 w 66"/>
              <a:gd name="T15" fmla="*/ 17 h 71"/>
              <a:gd name="T16" fmla="*/ 48 w 66"/>
              <a:gd name="T17" fmla="*/ 6 h 71"/>
              <a:gd name="T18" fmla="*/ 30 w 66"/>
              <a:gd name="T19" fmla="*/ 0 h 71"/>
              <a:gd name="T20" fmla="*/ 12 w 66"/>
              <a:gd name="T21" fmla="*/ 6 h 71"/>
              <a:gd name="T22" fmla="*/ 0 w 66"/>
              <a:gd name="T23" fmla="*/ 23 h 71"/>
              <a:gd name="T24" fmla="*/ 6 w 66"/>
              <a:gd name="T25" fmla="*/ 23 h 71"/>
              <a:gd name="T26" fmla="*/ 12 w 66"/>
              <a:gd name="T27" fmla="*/ 17 h 71"/>
              <a:gd name="T28" fmla="*/ 24 w 66"/>
              <a:gd name="T29" fmla="*/ 11 h 71"/>
              <a:gd name="T30" fmla="*/ 36 w 66"/>
              <a:gd name="T31" fmla="*/ 11 h 71"/>
              <a:gd name="T32" fmla="*/ 42 w 66"/>
              <a:gd name="T33" fmla="*/ 17 h 71"/>
              <a:gd name="T34" fmla="*/ 42 w 66"/>
              <a:gd name="T35" fmla="*/ 23 h 71"/>
              <a:gd name="T36" fmla="*/ 36 w 66"/>
              <a:gd name="T37" fmla="*/ 35 h 71"/>
              <a:gd name="T38" fmla="*/ 24 w 66"/>
              <a:gd name="T39" fmla="*/ 47 h 71"/>
              <a:gd name="T40" fmla="*/ 0 w 66"/>
              <a:gd name="T41" fmla="*/ 65 h 71"/>
              <a:gd name="T42" fmla="*/ 0 w 66"/>
              <a:gd name="T43" fmla="*/ 71 h 71"/>
              <a:gd name="T44" fmla="*/ 54 w 66"/>
              <a:gd name="T45" fmla="*/ 71 h 71"/>
              <a:gd name="T46" fmla="*/ 66 w 66"/>
              <a:gd name="T47" fmla="*/ 5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6" h="71">
                <a:moveTo>
                  <a:pt x="66" y="53"/>
                </a:moveTo>
                <a:lnTo>
                  <a:pt x="60" y="53"/>
                </a:lnTo>
                <a:lnTo>
                  <a:pt x="54" y="59"/>
                </a:lnTo>
                <a:lnTo>
                  <a:pt x="48" y="59"/>
                </a:lnTo>
                <a:lnTo>
                  <a:pt x="18" y="59"/>
                </a:lnTo>
                <a:lnTo>
                  <a:pt x="36" y="41"/>
                </a:lnTo>
                <a:lnTo>
                  <a:pt x="48" y="35"/>
                </a:lnTo>
                <a:lnTo>
                  <a:pt x="54" y="17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23"/>
                </a:lnTo>
                <a:lnTo>
                  <a:pt x="6" y="23"/>
                </a:lnTo>
                <a:lnTo>
                  <a:pt x="12" y="17"/>
                </a:lnTo>
                <a:lnTo>
                  <a:pt x="24" y="11"/>
                </a:lnTo>
                <a:lnTo>
                  <a:pt x="36" y="11"/>
                </a:lnTo>
                <a:lnTo>
                  <a:pt x="42" y="17"/>
                </a:lnTo>
                <a:lnTo>
                  <a:pt x="42" y="23"/>
                </a:lnTo>
                <a:lnTo>
                  <a:pt x="36" y="35"/>
                </a:lnTo>
                <a:lnTo>
                  <a:pt x="24" y="47"/>
                </a:lnTo>
                <a:lnTo>
                  <a:pt x="0" y="65"/>
                </a:lnTo>
                <a:lnTo>
                  <a:pt x="0" y="71"/>
                </a:lnTo>
                <a:lnTo>
                  <a:pt x="54" y="71"/>
                </a:lnTo>
                <a:lnTo>
                  <a:pt x="66" y="5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4" name="Freeform 218"/>
          <p:cNvSpPr>
            <a:spLocks/>
          </p:cNvSpPr>
          <p:nvPr/>
        </p:nvSpPr>
        <p:spPr bwMode="auto">
          <a:xfrm>
            <a:off x="7600951" y="3155951"/>
            <a:ext cx="207963" cy="131763"/>
          </a:xfrm>
          <a:custGeom>
            <a:avLst/>
            <a:gdLst>
              <a:gd name="T0" fmla="*/ 131 w 131"/>
              <a:gd name="T1" fmla="*/ 0 h 83"/>
              <a:gd name="T2" fmla="*/ 95 w 131"/>
              <a:gd name="T3" fmla="*/ 0 h 83"/>
              <a:gd name="T4" fmla="*/ 95 w 131"/>
              <a:gd name="T5" fmla="*/ 0 h 83"/>
              <a:gd name="T6" fmla="*/ 107 w 131"/>
              <a:gd name="T7" fmla="*/ 0 h 83"/>
              <a:gd name="T8" fmla="*/ 113 w 131"/>
              <a:gd name="T9" fmla="*/ 6 h 83"/>
              <a:gd name="T10" fmla="*/ 113 w 131"/>
              <a:gd name="T11" fmla="*/ 12 h 83"/>
              <a:gd name="T12" fmla="*/ 107 w 131"/>
              <a:gd name="T13" fmla="*/ 12 h 83"/>
              <a:gd name="T14" fmla="*/ 89 w 131"/>
              <a:gd name="T15" fmla="*/ 66 h 83"/>
              <a:gd name="T16" fmla="*/ 89 w 131"/>
              <a:gd name="T17" fmla="*/ 66 h 83"/>
              <a:gd name="T18" fmla="*/ 53 w 131"/>
              <a:gd name="T19" fmla="*/ 0 h 83"/>
              <a:gd name="T20" fmla="*/ 23 w 131"/>
              <a:gd name="T21" fmla="*/ 0 h 83"/>
              <a:gd name="T22" fmla="*/ 23 w 131"/>
              <a:gd name="T23" fmla="*/ 0 h 83"/>
              <a:gd name="T24" fmla="*/ 29 w 131"/>
              <a:gd name="T25" fmla="*/ 0 h 83"/>
              <a:gd name="T26" fmla="*/ 35 w 131"/>
              <a:gd name="T27" fmla="*/ 6 h 83"/>
              <a:gd name="T28" fmla="*/ 18 w 131"/>
              <a:gd name="T29" fmla="*/ 60 h 83"/>
              <a:gd name="T30" fmla="*/ 12 w 131"/>
              <a:gd name="T31" fmla="*/ 72 h 83"/>
              <a:gd name="T32" fmla="*/ 12 w 131"/>
              <a:gd name="T33" fmla="*/ 77 h 83"/>
              <a:gd name="T34" fmla="*/ 0 w 131"/>
              <a:gd name="T35" fmla="*/ 83 h 83"/>
              <a:gd name="T36" fmla="*/ 0 w 131"/>
              <a:gd name="T37" fmla="*/ 83 h 83"/>
              <a:gd name="T38" fmla="*/ 35 w 131"/>
              <a:gd name="T39" fmla="*/ 83 h 83"/>
              <a:gd name="T40" fmla="*/ 35 w 131"/>
              <a:gd name="T41" fmla="*/ 83 h 83"/>
              <a:gd name="T42" fmla="*/ 29 w 131"/>
              <a:gd name="T43" fmla="*/ 83 h 83"/>
              <a:gd name="T44" fmla="*/ 23 w 131"/>
              <a:gd name="T45" fmla="*/ 77 h 83"/>
              <a:gd name="T46" fmla="*/ 23 w 131"/>
              <a:gd name="T47" fmla="*/ 72 h 83"/>
              <a:gd name="T48" fmla="*/ 23 w 131"/>
              <a:gd name="T49" fmla="*/ 72 h 83"/>
              <a:gd name="T50" fmla="*/ 41 w 131"/>
              <a:gd name="T51" fmla="*/ 12 h 83"/>
              <a:gd name="T52" fmla="*/ 41 w 131"/>
              <a:gd name="T53" fmla="*/ 12 h 83"/>
              <a:gd name="T54" fmla="*/ 83 w 131"/>
              <a:gd name="T55" fmla="*/ 83 h 83"/>
              <a:gd name="T56" fmla="*/ 89 w 131"/>
              <a:gd name="T57" fmla="*/ 83 h 83"/>
              <a:gd name="T58" fmla="*/ 113 w 131"/>
              <a:gd name="T59" fmla="*/ 18 h 83"/>
              <a:gd name="T60" fmla="*/ 119 w 131"/>
              <a:gd name="T61" fmla="*/ 6 h 83"/>
              <a:gd name="T62" fmla="*/ 131 w 131"/>
              <a:gd name="T63" fmla="*/ 0 h 83"/>
              <a:gd name="T64" fmla="*/ 131 w 131"/>
              <a:gd name="T65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1" h="83">
                <a:moveTo>
                  <a:pt x="131" y="0"/>
                </a:moveTo>
                <a:lnTo>
                  <a:pt x="95" y="0"/>
                </a:lnTo>
                <a:lnTo>
                  <a:pt x="95" y="0"/>
                </a:lnTo>
                <a:lnTo>
                  <a:pt x="107" y="0"/>
                </a:lnTo>
                <a:lnTo>
                  <a:pt x="113" y="6"/>
                </a:lnTo>
                <a:lnTo>
                  <a:pt x="113" y="12"/>
                </a:lnTo>
                <a:lnTo>
                  <a:pt x="107" y="12"/>
                </a:lnTo>
                <a:lnTo>
                  <a:pt x="89" y="66"/>
                </a:lnTo>
                <a:lnTo>
                  <a:pt x="89" y="66"/>
                </a:lnTo>
                <a:lnTo>
                  <a:pt x="53" y="0"/>
                </a:lnTo>
                <a:lnTo>
                  <a:pt x="23" y="0"/>
                </a:lnTo>
                <a:lnTo>
                  <a:pt x="23" y="0"/>
                </a:lnTo>
                <a:lnTo>
                  <a:pt x="29" y="0"/>
                </a:lnTo>
                <a:lnTo>
                  <a:pt x="35" y="6"/>
                </a:lnTo>
                <a:lnTo>
                  <a:pt x="18" y="60"/>
                </a:lnTo>
                <a:lnTo>
                  <a:pt x="12" y="72"/>
                </a:lnTo>
                <a:lnTo>
                  <a:pt x="12" y="77"/>
                </a:lnTo>
                <a:lnTo>
                  <a:pt x="0" y="83"/>
                </a:lnTo>
                <a:lnTo>
                  <a:pt x="0" y="83"/>
                </a:lnTo>
                <a:lnTo>
                  <a:pt x="35" y="83"/>
                </a:lnTo>
                <a:lnTo>
                  <a:pt x="35" y="83"/>
                </a:lnTo>
                <a:lnTo>
                  <a:pt x="29" y="83"/>
                </a:lnTo>
                <a:lnTo>
                  <a:pt x="23" y="77"/>
                </a:lnTo>
                <a:lnTo>
                  <a:pt x="23" y="72"/>
                </a:lnTo>
                <a:lnTo>
                  <a:pt x="23" y="72"/>
                </a:lnTo>
                <a:lnTo>
                  <a:pt x="41" y="12"/>
                </a:lnTo>
                <a:lnTo>
                  <a:pt x="41" y="12"/>
                </a:lnTo>
                <a:lnTo>
                  <a:pt x="83" y="83"/>
                </a:lnTo>
                <a:lnTo>
                  <a:pt x="89" y="83"/>
                </a:lnTo>
                <a:lnTo>
                  <a:pt x="113" y="18"/>
                </a:lnTo>
                <a:lnTo>
                  <a:pt x="119" y="6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5" name="Freeform 219"/>
          <p:cNvSpPr>
            <a:spLocks/>
          </p:cNvSpPr>
          <p:nvPr/>
        </p:nvSpPr>
        <p:spPr bwMode="auto">
          <a:xfrm>
            <a:off x="7818439" y="3232151"/>
            <a:ext cx="66675" cy="112713"/>
          </a:xfrm>
          <a:custGeom>
            <a:avLst/>
            <a:gdLst>
              <a:gd name="T0" fmla="*/ 0 w 42"/>
              <a:gd name="T1" fmla="*/ 71 h 71"/>
              <a:gd name="T2" fmla="*/ 42 w 42"/>
              <a:gd name="T3" fmla="*/ 71 h 71"/>
              <a:gd name="T4" fmla="*/ 42 w 42"/>
              <a:gd name="T5" fmla="*/ 65 h 71"/>
              <a:gd name="T6" fmla="*/ 30 w 42"/>
              <a:gd name="T7" fmla="*/ 65 h 71"/>
              <a:gd name="T8" fmla="*/ 24 w 42"/>
              <a:gd name="T9" fmla="*/ 59 h 71"/>
              <a:gd name="T10" fmla="*/ 24 w 42"/>
              <a:gd name="T11" fmla="*/ 0 h 71"/>
              <a:gd name="T12" fmla="*/ 24 w 42"/>
              <a:gd name="T13" fmla="*/ 0 h 71"/>
              <a:gd name="T14" fmla="*/ 0 w 42"/>
              <a:gd name="T15" fmla="*/ 12 h 71"/>
              <a:gd name="T16" fmla="*/ 0 w 42"/>
              <a:gd name="T17" fmla="*/ 12 h 71"/>
              <a:gd name="T18" fmla="*/ 6 w 42"/>
              <a:gd name="T19" fmla="*/ 12 h 71"/>
              <a:gd name="T20" fmla="*/ 12 w 42"/>
              <a:gd name="T21" fmla="*/ 12 h 71"/>
              <a:gd name="T22" fmla="*/ 18 w 42"/>
              <a:gd name="T23" fmla="*/ 12 h 71"/>
              <a:gd name="T24" fmla="*/ 18 w 42"/>
              <a:gd name="T25" fmla="*/ 12 h 71"/>
              <a:gd name="T26" fmla="*/ 18 w 42"/>
              <a:gd name="T27" fmla="*/ 59 h 71"/>
              <a:gd name="T28" fmla="*/ 12 w 42"/>
              <a:gd name="T29" fmla="*/ 65 h 71"/>
              <a:gd name="T30" fmla="*/ 0 w 42"/>
              <a:gd name="T31" fmla="*/ 65 h 71"/>
              <a:gd name="T32" fmla="*/ 0 w 42"/>
              <a:gd name="T3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71">
                <a:moveTo>
                  <a:pt x="0" y="71"/>
                </a:moveTo>
                <a:lnTo>
                  <a:pt x="42" y="71"/>
                </a:lnTo>
                <a:lnTo>
                  <a:pt x="42" y="65"/>
                </a:lnTo>
                <a:lnTo>
                  <a:pt x="30" y="65"/>
                </a:lnTo>
                <a:lnTo>
                  <a:pt x="24" y="59"/>
                </a:lnTo>
                <a:lnTo>
                  <a:pt x="24" y="0"/>
                </a:lnTo>
                <a:lnTo>
                  <a:pt x="24" y="0"/>
                </a:lnTo>
                <a:lnTo>
                  <a:pt x="0" y="12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lnTo>
                  <a:pt x="18" y="12"/>
                </a:lnTo>
                <a:lnTo>
                  <a:pt x="18" y="12"/>
                </a:lnTo>
                <a:lnTo>
                  <a:pt x="18" y="59"/>
                </a:lnTo>
                <a:lnTo>
                  <a:pt x="12" y="65"/>
                </a:lnTo>
                <a:lnTo>
                  <a:pt x="0" y="65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6" name="Freeform 220"/>
          <p:cNvSpPr>
            <a:spLocks/>
          </p:cNvSpPr>
          <p:nvPr/>
        </p:nvSpPr>
        <p:spPr bwMode="auto">
          <a:xfrm>
            <a:off x="7562850" y="3089275"/>
            <a:ext cx="350838" cy="1588"/>
          </a:xfrm>
          <a:custGeom>
            <a:avLst/>
            <a:gdLst>
              <a:gd name="T0" fmla="*/ 0 w 221"/>
              <a:gd name="T1" fmla="*/ 221 w 221"/>
              <a:gd name="T2" fmla="*/ 0 w 221"/>
              <a:gd name="T3" fmla="*/ 0 w 2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1">
                <a:moveTo>
                  <a:pt x="0" y="0"/>
                </a:moveTo>
                <a:lnTo>
                  <a:pt x="22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7" name="Freeform 221"/>
          <p:cNvSpPr>
            <a:spLocks noEditPoints="1"/>
          </p:cNvSpPr>
          <p:nvPr/>
        </p:nvSpPr>
        <p:spPr bwMode="auto">
          <a:xfrm>
            <a:off x="7305676" y="3060700"/>
            <a:ext cx="142875" cy="57150"/>
          </a:xfrm>
          <a:custGeom>
            <a:avLst/>
            <a:gdLst>
              <a:gd name="T0" fmla="*/ 90 w 90"/>
              <a:gd name="T1" fmla="*/ 0 h 36"/>
              <a:gd name="T2" fmla="*/ 0 w 90"/>
              <a:gd name="T3" fmla="*/ 0 h 36"/>
              <a:gd name="T4" fmla="*/ 0 w 90"/>
              <a:gd name="T5" fmla="*/ 12 h 36"/>
              <a:gd name="T6" fmla="*/ 90 w 90"/>
              <a:gd name="T7" fmla="*/ 12 h 36"/>
              <a:gd name="T8" fmla="*/ 90 w 90"/>
              <a:gd name="T9" fmla="*/ 0 h 36"/>
              <a:gd name="T10" fmla="*/ 90 w 90"/>
              <a:gd name="T11" fmla="*/ 30 h 36"/>
              <a:gd name="T12" fmla="*/ 0 w 90"/>
              <a:gd name="T13" fmla="*/ 30 h 36"/>
              <a:gd name="T14" fmla="*/ 0 w 90"/>
              <a:gd name="T15" fmla="*/ 36 h 36"/>
              <a:gd name="T16" fmla="*/ 90 w 90"/>
              <a:gd name="T17" fmla="*/ 36 h 36"/>
              <a:gd name="T18" fmla="*/ 90 w 90"/>
              <a:gd name="T19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36">
                <a:moveTo>
                  <a:pt x="90" y="0"/>
                </a:moveTo>
                <a:lnTo>
                  <a:pt x="0" y="0"/>
                </a:lnTo>
                <a:lnTo>
                  <a:pt x="0" y="12"/>
                </a:lnTo>
                <a:lnTo>
                  <a:pt x="90" y="12"/>
                </a:lnTo>
                <a:lnTo>
                  <a:pt x="90" y="0"/>
                </a:lnTo>
                <a:close/>
                <a:moveTo>
                  <a:pt x="90" y="30"/>
                </a:moveTo>
                <a:lnTo>
                  <a:pt x="0" y="30"/>
                </a:lnTo>
                <a:lnTo>
                  <a:pt x="0" y="36"/>
                </a:lnTo>
                <a:lnTo>
                  <a:pt x="90" y="36"/>
                </a:lnTo>
                <a:lnTo>
                  <a:pt x="9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8" name="Freeform 222"/>
          <p:cNvSpPr>
            <a:spLocks/>
          </p:cNvSpPr>
          <p:nvPr/>
        </p:nvSpPr>
        <p:spPr bwMode="auto">
          <a:xfrm>
            <a:off x="8662988" y="2843214"/>
            <a:ext cx="95250" cy="141287"/>
          </a:xfrm>
          <a:custGeom>
            <a:avLst/>
            <a:gdLst>
              <a:gd name="T0" fmla="*/ 60 w 60"/>
              <a:gd name="T1" fmla="*/ 89 h 89"/>
              <a:gd name="T2" fmla="*/ 48 w 60"/>
              <a:gd name="T3" fmla="*/ 83 h 89"/>
              <a:gd name="T4" fmla="*/ 42 w 60"/>
              <a:gd name="T5" fmla="*/ 77 h 89"/>
              <a:gd name="T6" fmla="*/ 42 w 60"/>
              <a:gd name="T7" fmla="*/ 12 h 89"/>
              <a:gd name="T8" fmla="*/ 48 w 60"/>
              <a:gd name="T9" fmla="*/ 6 h 89"/>
              <a:gd name="T10" fmla="*/ 60 w 60"/>
              <a:gd name="T11" fmla="*/ 6 h 89"/>
              <a:gd name="T12" fmla="*/ 60 w 60"/>
              <a:gd name="T13" fmla="*/ 0 h 89"/>
              <a:gd name="T14" fmla="*/ 0 w 60"/>
              <a:gd name="T15" fmla="*/ 0 h 89"/>
              <a:gd name="T16" fmla="*/ 0 w 60"/>
              <a:gd name="T17" fmla="*/ 6 h 89"/>
              <a:gd name="T18" fmla="*/ 6 w 60"/>
              <a:gd name="T19" fmla="*/ 6 h 89"/>
              <a:gd name="T20" fmla="*/ 12 w 60"/>
              <a:gd name="T21" fmla="*/ 12 h 89"/>
              <a:gd name="T22" fmla="*/ 12 w 60"/>
              <a:gd name="T23" fmla="*/ 77 h 89"/>
              <a:gd name="T24" fmla="*/ 6 w 60"/>
              <a:gd name="T25" fmla="*/ 83 h 89"/>
              <a:gd name="T26" fmla="*/ 0 w 60"/>
              <a:gd name="T27" fmla="*/ 89 h 89"/>
              <a:gd name="T28" fmla="*/ 0 w 60"/>
              <a:gd name="T29" fmla="*/ 89 h 89"/>
              <a:gd name="T30" fmla="*/ 60 w 60"/>
              <a:gd name="T31" fmla="*/ 89 h 89"/>
              <a:gd name="T32" fmla="*/ 60 w 60"/>
              <a:gd name="T3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" h="89">
                <a:moveTo>
                  <a:pt x="60" y="89"/>
                </a:moveTo>
                <a:lnTo>
                  <a:pt x="48" y="83"/>
                </a:lnTo>
                <a:lnTo>
                  <a:pt x="42" y="77"/>
                </a:lnTo>
                <a:lnTo>
                  <a:pt x="42" y="12"/>
                </a:lnTo>
                <a:lnTo>
                  <a:pt x="48" y="6"/>
                </a:lnTo>
                <a:lnTo>
                  <a:pt x="60" y="6"/>
                </a:lnTo>
                <a:lnTo>
                  <a:pt x="6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12" y="12"/>
                </a:lnTo>
                <a:lnTo>
                  <a:pt x="12" y="77"/>
                </a:lnTo>
                <a:lnTo>
                  <a:pt x="6" y="83"/>
                </a:lnTo>
                <a:lnTo>
                  <a:pt x="0" y="89"/>
                </a:lnTo>
                <a:lnTo>
                  <a:pt x="0" y="89"/>
                </a:lnTo>
                <a:lnTo>
                  <a:pt x="60" y="89"/>
                </a:lnTo>
                <a:lnTo>
                  <a:pt x="60" y="8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9" name="Freeform 223"/>
          <p:cNvSpPr>
            <a:spLocks/>
          </p:cNvSpPr>
          <p:nvPr/>
        </p:nvSpPr>
        <p:spPr bwMode="auto">
          <a:xfrm>
            <a:off x="8777288" y="2928938"/>
            <a:ext cx="95250" cy="112712"/>
          </a:xfrm>
          <a:custGeom>
            <a:avLst/>
            <a:gdLst>
              <a:gd name="T0" fmla="*/ 60 w 60"/>
              <a:gd name="T1" fmla="*/ 53 h 71"/>
              <a:gd name="T2" fmla="*/ 54 w 60"/>
              <a:gd name="T3" fmla="*/ 53 h 71"/>
              <a:gd name="T4" fmla="*/ 48 w 60"/>
              <a:gd name="T5" fmla="*/ 59 h 71"/>
              <a:gd name="T6" fmla="*/ 42 w 60"/>
              <a:gd name="T7" fmla="*/ 59 h 71"/>
              <a:gd name="T8" fmla="*/ 12 w 60"/>
              <a:gd name="T9" fmla="*/ 59 h 71"/>
              <a:gd name="T10" fmla="*/ 36 w 60"/>
              <a:gd name="T11" fmla="*/ 41 h 71"/>
              <a:gd name="T12" fmla="*/ 48 w 60"/>
              <a:gd name="T13" fmla="*/ 35 h 71"/>
              <a:gd name="T14" fmla="*/ 54 w 60"/>
              <a:gd name="T15" fmla="*/ 17 h 71"/>
              <a:gd name="T16" fmla="*/ 54 w 60"/>
              <a:gd name="T17" fmla="*/ 11 h 71"/>
              <a:gd name="T18" fmla="*/ 42 w 60"/>
              <a:gd name="T19" fmla="*/ 6 h 71"/>
              <a:gd name="T20" fmla="*/ 24 w 60"/>
              <a:gd name="T21" fmla="*/ 0 h 71"/>
              <a:gd name="T22" fmla="*/ 6 w 60"/>
              <a:gd name="T23" fmla="*/ 6 h 71"/>
              <a:gd name="T24" fmla="*/ 0 w 60"/>
              <a:gd name="T25" fmla="*/ 23 h 71"/>
              <a:gd name="T26" fmla="*/ 0 w 60"/>
              <a:gd name="T27" fmla="*/ 23 h 71"/>
              <a:gd name="T28" fmla="*/ 6 w 60"/>
              <a:gd name="T29" fmla="*/ 17 h 71"/>
              <a:gd name="T30" fmla="*/ 18 w 60"/>
              <a:gd name="T31" fmla="*/ 11 h 71"/>
              <a:gd name="T32" fmla="*/ 36 w 60"/>
              <a:gd name="T33" fmla="*/ 17 h 71"/>
              <a:gd name="T34" fmla="*/ 42 w 60"/>
              <a:gd name="T35" fmla="*/ 23 h 71"/>
              <a:gd name="T36" fmla="*/ 36 w 60"/>
              <a:gd name="T37" fmla="*/ 35 h 71"/>
              <a:gd name="T38" fmla="*/ 24 w 60"/>
              <a:gd name="T39" fmla="*/ 47 h 71"/>
              <a:gd name="T40" fmla="*/ 0 w 60"/>
              <a:gd name="T41" fmla="*/ 65 h 71"/>
              <a:gd name="T42" fmla="*/ 0 w 60"/>
              <a:gd name="T43" fmla="*/ 71 h 71"/>
              <a:gd name="T44" fmla="*/ 48 w 60"/>
              <a:gd name="T45" fmla="*/ 71 h 71"/>
              <a:gd name="T46" fmla="*/ 60 w 60"/>
              <a:gd name="T47" fmla="*/ 5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71">
                <a:moveTo>
                  <a:pt x="60" y="53"/>
                </a:moveTo>
                <a:lnTo>
                  <a:pt x="54" y="53"/>
                </a:lnTo>
                <a:lnTo>
                  <a:pt x="48" y="59"/>
                </a:lnTo>
                <a:lnTo>
                  <a:pt x="42" y="59"/>
                </a:lnTo>
                <a:lnTo>
                  <a:pt x="12" y="59"/>
                </a:lnTo>
                <a:lnTo>
                  <a:pt x="36" y="41"/>
                </a:lnTo>
                <a:lnTo>
                  <a:pt x="48" y="35"/>
                </a:lnTo>
                <a:lnTo>
                  <a:pt x="54" y="17"/>
                </a:lnTo>
                <a:lnTo>
                  <a:pt x="54" y="11"/>
                </a:lnTo>
                <a:lnTo>
                  <a:pt x="42" y="6"/>
                </a:lnTo>
                <a:lnTo>
                  <a:pt x="24" y="0"/>
                </a:lnTo>
                <a:lnTo>
                  <a:pt x="6" y="6"/>
                </a:lnTo>
                <a:lnTo>
                  <a:pt x="0" y="23"/>
                </a:lnTo>
                <a:lnTo>
                  <a:pt x="0" y="23"/>
                </a:lnTo>
                <a:lnTo>
                  <a:pt x="6" y="17"/>
                </a:lnTo>
                <a:lnTo>
                  <a:pt x="18" y="11"/>
                </a:lnTo>
                <a:lnTo>
                  <a:pt x="36" y="17"/>
                </a:lnTo>
                <a:lnTo>
                  <a:pt x="42" y="23"/>
                </a:lnTo>
                <a:lnTo>
                  <a:pt x="36" y="35"/>
                </a:lnTo>
                <a:lnTo>
                  <a:pt x="24" y="47"/>
                </a:lnTo>
                <a:lnTo>
                  <a:pt x="0" y="65"/>
                </a:lnTo>
                <a:lnTo>
                  <a:pt x="0" y="71"/>
                </a:lnTo>
                <a:lnTo>
                  <a:pt x="48" y="71"/>
                </a:lnTo>
                <a:lnTo>
                  <a:pt x="60" y="5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0" name="Freeform 224"/>
          <p:cNvSpPr>
            <a:spLocks/>
          </p:cNvSpPr>
          <p:nvPr/>
        </p:nvSpPr>
        <p:spPr bwMode="auto">
          <a:xfrm>
            <a:off x="8662988" y="3146425"/>
            <a:ext cx="95250" cy="141288"/>
          </a:xfrm>
          <a:custGeom>
            <a:avLst/>
            <a:gdLst>
              <a:gd name="T0" fmla="*/ 60 w 60"/>
              <a:gd name="T1" fmla="*/ 83 h 89"/>
              <a:gd name="T2" fmla="*/ 48 w 60"/>
              <a:gd name="T3" fmla="*/ 83 h 89"/>
              <a:gd name="T4" fmla="*/ 42 w 60"/>
              <a:gd name="T5" fmla="*/ 78 h 89"/>
              <a:gd name="T6" fmla="*/ 42 w 60"/>
              <a:gd name="T7" fmla="*/ 12 h 89"/>
              <a:gd name="T8" fmla="*/ 48 w 60"/>
              <a:gd name="T9" fmla="*/ 6 h 89"/>
              <a:gd name="T10" fmla="*/ 60 w 60"/>
              <a:gd name="T11" fmla="*/ 6 h 89"/>
              <a:gd name="T12" fmla="*/ 60 w 60"/>
              <a:gd name="T13" fmla="*/ 0 h 89"/>
              <a:gd name="T14" fmla="*/ 0 w 60"/>
              <a:gd name="T15" fmla="*/ 0 h 89"/>
              <a:gd name="T16" fmla="*/ 0 w 60"/>
              <a:gd name="T17" fmla="*/ 6 h 89"/>
              <a:gd name="T18" fmla="*/ 6 w 60"/>
              <a:gd name="T19" fmla="*/ 6 h 89"/>
              <a:gd name="T20" fmla="*/ 12 w 60"/>
              <a:gd name="T21" fmla="*/ 12 h 89"/>
              <a:gd name="T22" fmla="*/ 12 w 60"/>
              <a:gd name="T23" fmla="*/ 78 h 89"/>
              <a:gd name="T24" fmla="*/ 6 w 60"/>
              <a:gd name="T25" fmla="*/ 83 h 89"/>
              <a:gd name="T26" fmla="*/ 0 w 60"/>
              <a:gd name="T27" fmla="*/ 83 h 89"/>
              <a:gd name="T28" fmla="*/ 0 w 60"/>
              <a:gd name="T29" fmla="*/ 89 h 89"/>
              <a:gd name="T30" fmla="*/ 60 w 60"/>
              <a:gd name="T31" fmla="*/ 89 h 89"/>
              <a:gd name="T32" fmla="*/ 60 w 60"/>
              <a:gd name="T33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" h="89">
                <a:moveTo>
                  <a:pt x="60" y="83"/>
                </a:moveTo>
                <a:lnTo>
                  <a:pt x="48" y="83"/>
                </a:lnTo>
                <a:lnTo>
                  <a:pt x="42" y="78"/>
                </a:lnTo>
                <a:lnTo>
                  <a:pt x="42" y="12"/>
                </a:lnTo>
                <a:lnTo>
                  <a:pt x="48" y="6"/>
                </a:lnTo>
                <a:lnTo>
                  <a:pt x="60" y="6"/>
                </a:lnTo>
                <a:lnTo>
                  <a:pt x="60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12" y="12"/>
                </a:lnTo>
                <a:lnTo>
                  <a:pt x="12" y="78"/>
                </a:lnTo>
                <a:lnTo>
                  <a:pt x="6" y="83"/>
                </a:lnTo>
                <a:lnTo>
                  <a:pt x="0" y="83"/>
                </a:lnTo>
                <a:lnTo>
                  <a:pt x="0" y="89"/>
                </a:lnTo>
                <a:lnTo>
                  <a:pt x="60" y="89"/>
                </a:lnTo>
                <a:lnTo>
                  <a:pt x="60" y="8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1" name="Freeform 225"/>
          <p:cNvSpPr>
            <a:spLocks/>
          </p:cNvSpPr>
          <p:nvPr/>
        </p:nvSpPr>
        <p:spPr bwMode="auto">
          <a:xfrm>
            <a:off x="8786814" y="3232151"/>
            <a:ext cx="66675" cy="112713"/>
          </a:xfrm>
          <a:custGeom>
            <a:avLst/>
            <a:gdLst>
              <a:gd name="T0" fmla="*/ 6 w 42"/>
              <a:gd name="T1" fmla="*/ 71 h 71"/>
              <a:gd name="T2" fmla="*/ 42 w 42"/>
              <a:gd name="T3" fmla="*/ 71 h 71"/>
              <a:gd name="T4" fmla="*/ 42 w 42"/>
              <a:gd name="T5" fmla="*/ 65 h 71"/>
              <a:gd name="T6" fmla="*/ 30 w 42"/>
              <a:gd name="T7" fmla="*/ 65 h 71"/>
              <a:gd name="T8" fmla="*/ 30 w 42"/>
              <a:gd name="T9" fmla="*/ 59 h 71"/>
              <a:gd name="T10" fmla="*/ 30 w 42"/>
              <a:gd name="T11" fmla="*/ 0 h 71"/>
              <a:gd name="T12" fmla="*/ 30 w 42"/>
              <a:gd name="T13" fmla="*/ 0 h 71"/>
              <a:gd name="T14" fmla="*/ 0 w 42"/>
              <a:gd name="T15" fmla="*/ 12 h 71"/>
              <a:gd name="T16" fmla="*/ 0 w 42"/>
              <a:gd name="T17" fmla="*/ 12 h 71"/>
              <a:gd name="T18" fmla="*/ 12 w 42"/>
              <a:gd name="T19" fmla="*/ 12 h 71"/>
              <a:gd name="T20" fmla="*/ 12 w 42"/>
              <a:gd name="T21" fmla="*/ 12 h 71"/>
              <a:gd name="T22" fmla="*/ 18 w 42"/>
              <a:gd name="T23" fmla="*/ 12 h 71"/>
              <a:gd name="T24" fmla="*/ 18 w 42"/>
              <a:gd name="T25" fmla="*/ 12 h 71"/>
              <a:gd name="T26" fmla="*/ 18 w 42"/>
              <a:gd name="T27" fmla="*/ 59 h 71"/>
              <a:gd name="T28" fmla="*/ 12 w 42"/>
              <a:gd name="T29" fmla="*/ 65 h 71"/>
              <a:gd name="T30" fmla="*/ 6 w 42"/>
              <a:gd name="T31" fmla="*/ 65 h 71"/>
              <a:gd name="T32" fmla="*/ 6 w 42"/>
              <a:gd name="T3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71">
                <a:moveTo>
                  <a:pt x="6" y="71"/>
                </a:moveTo>
                <a:lnTo>
                  <a:pt x="42" y="71"/>
                </a:lnTo>
                <a:lnTo>
                  <a:pt x="42" y="65"/>
                </a:lnTo>
                <a:lnTo>
                  <a:pt x="30" y="65"/>
                </a:lnTo>
                <a:lnTo>
                  <a:pt x="30" y="59"/>
                </a:lnTo>
                <a:lnTo>
                  <a:pt x="30" y="0"/>
                </a:lnTo>
                <a:lnTo>
                  <a:pt x="30" y="0"/>
                </a:lnTo>
                <a:lnTo>
                  <a:pt x="0" y="12"/>
                </a:lnTo>
                <a:lnTo>
                  <a:pt x="0" y="12"/>
                </a:lnTo>
                <a:lnTo>
                  <a:pt x="12" y="12"/>
                </a:lnTo>
                <a:lnTo>
                  <a:pt x="12" y="12"/>
                </a:lnTo>
                <a:lnTo>
                  <a:pt x="18" y="12"/>
                </a:lnTo>
                <a:lnTo>
                  <a:pt x="18" y="12"/>
                </a:lnTo>
                <a:lnTo>
                  <a:pt x="18" y="59"/>
                </a:lnTo>
                <a:lnTo>
                  <a:pt x="12" y="65"/>
                </a:lnTo>
                <a:lnTo>
                  <a:pt x="6" y="65"/>
                </a:lnTo>
                <a:lnTo>
                  <a:pt x="6" y="7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2" name="Freeform 226"/>
          <p:cNvSpPr>
            <a:spLocks/>
          </p:cNvSpPr>
          <p:nvPr/>
        </p:nvSpPr>
        <p:spPr bwMode="auto">
          <a:xfrm>
            <a:off x="8578850" y="3089275"/>
            <a:ext cx="350838" cy="1588"/>
          </a:xfrm>
          <a:custGeom>
            <a:avLst/>
            <a:gdLst>
              <a:gd name="T0" fmla="*/ 0 w 221"/>
              <a:gd name="T1" fmla="*/ 221 w 221"/>
              <a:gd name="T2" fmla="*/ 0 w 221"/>
              <a:gd name="T3" fmla="*/ 0 w 2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1">
                <a:moveTo>
                  <a:pt x="0" y="0"/>
                </a:moveTo>
                <a:lnTo>
                  <a:pt x="22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3" name="Freeform 227"/>
          <p:cNvSpPr>
            <a:spLocks/>
          </p:cNvSpPr>
          <p:nvPr/>
        </p:nvSpPr>
        <p:spPr bwMode="auto">
          <a:xfrm>
            <a:off x="9528175" y="2852738"/>
            <a:ext cx="217488" cy="131762"/>
          </a:xfrm>
          <a:custGeom>
            <a:avLst/>
            <a:gdLst>
              <a:gd name="T0" fmla="*/ 137 w 137"/>
              <a:gd name="T1" fmla="*/ 0 h 83"/>
              <a:gd name="T2" fmla="*/ 101 w 137"/>
              <a:gd name="T3" fmla="*/ 0 h 83"/>
              <a:gd name="T4" fmla="*/ 101 w 137"/>
              <a:gd name="T5" fmla="*/ 0 h 83"/>
              <a:gd name="T6" fmla="*/ 113 w 137"/>
              <a:gd name="T7" fmla="*/ 0 h 83"/>
              <a:gd name="T8" fmla="*/ 113 w 137"/>
              <a:gd name="T9" fmla="*/ 6 h 83"/>
              <a:gd name="T10" fmla="*/ 113 w 137"/>
              <a:gd name="T11" fmla="*/ 12 h 83"/>
              <a:gd name="T12" fmla="*/ 113 w 137"/>
              <a:gd name="T13" fmla="*/ 12 h 83"/>
              <a:gd name="T14" fmla="*/ 96 w 137"/>
              <a:gd name="T15" fmla="*/ 65 h 83"/>
              <a:gd name="T16" fmla="*/ 96 w 137"/>
              <a:gd name="T17" fmla="*/ 65 h 83"/>
              <a:gd name="T18" fmla="*/ 54 w 137"/>
              <a:gd name="T19" fmla="*/ 0 h 83"/>
              <a:gd name="T20" fmla="*/ 24 w 137"/>
              <a:gd name="T21" fmla="*/ 0 h 83"/>
              <a:gd name="T22" fmla="*/ 24 w 137"/>
              <a:gd name="T23" fmla="*/ 0 h 83"/>
              <a:gd name="T24" fmla="*/ 36 w 137"/>
              <a:gd name="T25" fmla="*/ 0 h 83"/>
              <a:gd name="T26" fmla="*/ 42 w 137"/>
              <a:gd name="T27" fmla="*/ 6 h 83"/>
              <a:gd name="T28" fmla="*/ 18 w 137"/>
              <a:gd name="T29" fmla="*/ 59 h 83"/>
              <a:gd name="T30" fmla="*/ 12 w 137"/>
              <a:gd name="T31" fmla="*/ 77 h 83"/>
              <a:gd name="T32" fmla="*/ 0 w 137"/>
              <a:gd name="T33" fmla="*/ 83 h 83"/>
              <a:gd name="T34" fmla="*/ 0 w 137"/>
              <a:gd name="T35" fmla="*/ 83 h 83"/>
              <a:gd name="T36" fmla="*/ 36 w 137"/>
              <a:gd name="T37" fmla="*/ 83 h 83"/>
              <a:gd name="T38" fmla="*/ 36 w 137"/>
              <a:gd name="T39" fmla="*/ 83 h 83"/>
              <a:gd name="T40" fmla="*/ 30 w 137"/>
              <a:gd name="T41" fmla="*/ 83 h 83"/>
              <a:gd name="T42" fmla="*/ 24 w 137"/>
              <a:gd name="T43" fmla="*/ 77 h 83"/>
              <a:gd name="T44" fmla="*/ 24 w 137"/>
              <a:gd name="T45" fmla="*/ 77 h 83"/>
              <a:gd name="T46" fmla="*/ 30 w 137"/>
              <a:gd name="T47" fmla="*/ 71 h 83"/>
              <a:gd name="T48" fmla="*/ 48 w 137"/>
              <a:gd name="T49" fmla="*/ 12 h 83"/>
              <a:gd name="T50" fmla="*/ 48 w 137"/>
              <a:gd name="T51" fmla="*/ 12 h 83"/>
              <a:gd name="T52" fmla="*/ 90 w 137"/>
              <a:gd name="T53" fmla="*/ 83 h 83"/>
              <a:gd name="T54" fmla="*/ 96 w 137"/>
              <a:gd name="T55" fmla="*/ 83 h 83"/>
              <a:gd name="T56" fmla="*/ 119 w 137"/>
              <a:gd name="T57" fmla="*/ 18 h 83"/>
              <a:gd name="T58" fmla="*/ 125 w 137"/>
              <a:gd name="T59" fmla="*/ 6 h 83"/>
              <a:gd name="T60" fmla="*/ 137 w 137"/>
              <a:gd name="T61" fmla="*/ 0 h 83"/>
              <a:gd name="T62" fmla="*/ 137 w 137"/>
              <a:gd name="T6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7" h="83">
                <a:moveTo>
                  <a:pt x="137" y="0"/>
                </a:moveTo>
                <a:lnTo>
                  <a:pt x="101" y="0"/>
                </a:lnTo>
                <a:lnTo>
                  <a:pt x="101" y="0"/>
                </a:lnTo>
                <a:lnTo>
                  <a:pt x="113" y="0"/>
                </a:lnTo>
                <a:lnTo>
                  <a:pt x="113" y="6"/>
                </a:lnTo>
                <a:lnTo>
                  <a:pt x="113" y="12"/>
                </a:lnTo>
                <a:lnTo>
                  <a:pt x="113" y="12"/>
                </a:lnTo>
                <a:lnTo>
                  <a:pt x="96" y="65"/>
                </a:lnTo>
                <a:lnTo>
                  <a:pt x="96" y="65"/>
                </a:lnTo>
                <a:lnTo>
                  <a:pt x="54" y="0"/>
                </a:lnTo>
                <a:lnTo>
                  <a:pt x="24" y="0"/>
                </a:lnTo>
                <a:lnTo>
                  <a:pt x="24" y="0"/>
                </a:lnTo>
                <a:lnTo>
                  <a:pt x="36" y="0"/>
                </a:lnTo>
                <a:lnTo>
                  <a:pt x="42" y="6"/>
                </a:lnTo>
                <a:lnTo>
                  <a:pt x="18" y="59"/>
                </a:lnTo>
                <a:lnTo>
                  <a:pt x="12" y="77"/>
                </a:lnTo>
                <a:lnTo>
                  <a:pt x="0" y="83"/>
                </a:lnTo>
                <a:lnTo>
                  <a:pt x="0" y="83"/>
                </a:lnTo>
                <a:lnTo>
                  <a:pt x="36" y="83"/>
                </a:lnTo>
                <a:lnTo>
                  <a:pt x="36" y="83"/>
                </a:lnTo>
                <a:lnTo>
                  <a:pt x="30" y="83"/>
                </a:lnTo>
                <a:lnTo>
                  <a:pt x="24" y="77"/>
                </a:lnTo>
                <a:lnTo>
                  <a:pt x="24" y="77"/>
                </a:lnTo>
                <a:lnTo>
                  <a:pt x="30" y="71"/>
                </a:lnTo>
                <a:lnTo>
                  <a:pt x="48" y="12"/>
                </a:lnTo>
                <a:lnTo>
                  <a:pt x="48" y="12"/>
                </a:lnTo>
                <a:lnTo>
                  <a:pt x="90" y="83"/>
                </a:lnTo>
                <a:lnTo>
                  <a:pt x="96" y="83"/>
                </a:lnTo>
                <a:lnTo>
                  <a:pt x="119" y="18"/>
                </a:lnTo>
                <a:lnTo>
                  <a:pt x="125" y="6"/>
                </a:lnTo>
                <a:lnTo>
                  <a:pt x="137" y="0"/>
                </a:lnTo>
                <a:lnTo>
                  <a:pt x="13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4" name="Freeform 228"/>
          <p:cNvSpPr>
            <a:spLocks/>
          </p:cNvSpPr>
          <p:nvPr/>
        </p:nvSpPr>
        <p:spPr bwMode="auto">
          <a:xfrm>
            <a:off x="9755188" y="2928938"/>
            <a:ext cx="57150" cy="112712"/>
          </a:xfrm>
          <a:custGeom>
            <a:avLst/>
            <a:gdLst>
              <a:gd name="T0" fmla="*/ 0 w 36"/>
              <a:gd name="T1" fmla="*/ 71 h 71"/>
              <a:gd name="T2" fmla="*/ 36 w 36"/>
              <a:gd name="T3" fmla="*/ 71 h 71"/>
              <a:gd name="T4" fmla="*/ 36 w 36"/>
              <a:gd name="T5" fmla="*/ 65 h 71"/>
              <a:gd name="T6" fmla="*/ 30 w 36"/>
              <a:gd name="T7" fmla="*/ 65 h 71"/>
              <a:gd name="T8" fmla="*/ 24 w 36"/>
              <a:gd name="T9" fmla="*/ 59 h 71"/>
              <a:gd name="T10" fmla="*/ 24 w 36"/>
              <a:gd name="T11" fmla="*/ 0 h 71"/>
              <a:gd name="T12" fmla="*/ 24 w 36"/>
              <a:gd name="T13" fmla="*/ 0 h 71"/>
              <a:gd name="T14" fmla="*/ 0 w 36"/>
              <a:gd name="T15" fmla="*/ 11 h 71"/>
              <a:gd name="T16" fmla="*/ 0 w 36"/>
              <a:gd name="T17" fmla="*/ 11 h 71"/>
              <a:gd name="T18" fmla="*/ 6 w 36"/>
              <a:gd name="T19" fmla="*/ 11 h 71"/>
              <a:gd name="T20" fmla="*/ 6 w 36"/>
              <a:gd name="T21" fmla="*/ 11 h 71"/>
              <a:gd name="T22" fmla="*/ 12 w 36"/>
              <a:gd name="T23" fmla="*/ 11 h 71"/>
              <a:gd name="T24" fmla="*/ 12 w 36"/>
              <a:gd name="T25" fmla="*/ 17 h 71"/>
              <a:gd name="T26" fmla="*/ 12 w 36"/>
              <a:gd name="T27" fmla="*/ 59 h 71"/>
              <a:gd name="T28" fmla="*/ 6 w 36"/>
              <a:gd name="T29" fmla="*/ 65 h 71"/>
              <a:gd name="T30" fmla="*/ 0 w 36"/>
              <a:gd name="T31" fmla="*/ 65 h 71"/>
              <a:gd name="T32" fmla="*/ 0 w 36"/>
              <a:gd name="T3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" h="71">
                <a:moveTo>
                  <a:pt x="0" y="71"/>
                </a:moveTo>
                <a:lnTo>
                  <a:pt x="36" y="71"/>
                </a:lnTo>
                <a:lnTo>
                  <a:pt x="36" y="65"/>
                </a:lnTo>
                <a:lnTo>
                  <a:pt x="30" y="65"/>
                </a:lnTo>
                <a:lnTo>
                  <a:pt x="24" y="59"/>
                </a:lnTo>
                <a:lnTo>
                  <a:pt x="24" y="0"/>
                </a:lnTo>
                <a:lnTo>
                  <a:pt x="24" y="0"/>
                </a:lnTo>
                <a:lnTo>
                  <a:pt x="0" y="11"/>
                </a:lnTo>
                <a:lnTo>
                  <a:pt x="0" y="11"/>
                </a:lnTo>
                <a:lnTo>
                  <a:pt x="6" y="11"/>
                </a:lnTo>
                <a:lnTo>
                  <a:pt x="6" y="11"/>
                </a:lnTo>
                <a:lnTo>
                  <a:pt x="12" y="11"/>
                </a:lnTo>
                <a:lnTo>
                  <a:pt x="12" y="17"/>
                </a:lnTo>
                <a:lnTo>
                  <a:pt x="12" y="59"/>
                </a:lnTo>
                <a:lnTo>
                  <a:pt x="6" y="65"/>
                </a:lnTo>
                <a:lnTo>
                  <a:pt x="0" y="65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5" name="Freeform 229"/>
          <p:cNvSpPr>
            <a:spLocks/>
          </p:cNvSpPr>
          <p:nvPr/>
        </p:nvSpPr>
        <p:spPr bwMode="auto">
          <a:xfrm>
            <a:off x="9528175" y="3155951"/>
            <a:ext cx="217488" cy="131763"/>
          </a:xfrm>
          <a:custGeom>
            <a:avLst/>
            <a:gdLst>
              <a:gd name="T0" fmla="*/ 137 w 137"/>
              <a:gd name="T1" fmla="*/ 0 h 83"/>
              <a:gd name="T2" fmla="*/ 101 w 137"/>
              <a:gd name="T3" fmla="*/ 0 h 83"/>
              <a:gd name="T4" fmla="*/ 101 w 137"/>
              <a:gd name="T5" fmla="*/ 0 h 83"/>
              <a:gd name="T6" fmla="*/ 113 w 137"/>
              <a:gd name="T7" fmla="*/ 0 h 83"/>
              <a:gd name="T8" fmla="*/ 113 w 137"/>
              <a:gd name="T9" fmla="*/ 6 h 83"/>
              <a:gd name="T10" fmla="*/ 113 w 137"/>
              <a:gd name="T11" fmla="*/ 12 h 83"/>
              <a:gd name="T12" fmla="*/ 113 w 137"/>
              <a:gd name="T13" fmla="*/ 12 h 83"/>
              <a:gd name="T14" fmla="*/ 96 w 137"/>
              <a:gd name="T15" fmla="*/ 66 h 83"/>
              <a:gd name="T16" fmla="*/ 96 w 137"/>
              <a:gd name="T17" fmla="*/ 66 h 83"/>
              <a:gd name="T18" fmla="*/ 54 w 137"/>
              <a:gd name="T19" fmla="*/ 0 h 83"/>
              <a:gd name="T20" fmla="*/ 24 w 137"/>
              <a:gd name="T21" fmla="*/ 0 h 83"/>
              <a:gd name="T22" fmla="*/ 24 w 137"/>
              <a:gd name="T23" fmla="*/ 0 h 83"/>
              <a:gd name="T24" fmla="*/ 36 w 137"/>
              <a:gd name="T25" fmla="*/ 0 h 83"/>
              <a:gd name="T26" fmla="*/ 42 w 137"/>
              <a:gd name="T27" fmla="*/ 6 h 83"/>
              <a:gd name="T28" fmla="*/ 18 w 137"/>
              <a:gd name="T29" fmla="*/ 60 h 83"/>
              <a:gd name="T30" fmla="*/ 12 w 137"/>
              <a:gd name="T31" fmla="*/ 72 h 83"/>
              <a:gd name="T32" fmla="*/ 12 w 137"/>
              <a:gd name="T33" fmla="*/ 77 h 83"/>
              <a:gd name="T34" fmla="*/ 0 w 137"/>
              <a:gd name="T35" fmla="*/ 83 h 83"/>
              <a:gd name="T36" fmla="*/ 0 w 137"/>
              <a:gd name="T37" fmla="*/ 83 h 83"/>
              <a:gd name="T38" fmla="*/ 36 w 137"/>
              <a:gd name="T39" fmla="*/ 83 h 83"/>
              <a:gd name="T40" fmla="*/ 36 w 137"/>
              <a:gd name="T41" fmla="*/ 83 h 83"/>
              <a:gd name="T42" fmla="*/ 30 w 137"/>
              <a:gd name="T43" fmla="*/ 83 h 83"/>
              <a:gd name="T44" fmla="*/ 24 w 137"/>
              <a:gd name="T45" fmla="*/ 77 h 83"/>
              <a:gd name="T46" fmla="*/ 24 w 137"/>
              <a:gd name="T47" fmla="*/ 72 h 83"/>
              <a:gd name="T48" fmla="*/ 30 w 137"/>
              <a:gd name="T49" fmla="*/ 72 h 83"/>
              <a:gd name="T50" fmla="*/ 48 w 137"/>
              <a:gd name="T51" fmla="*/ 12 h 83"/>
              <a:gd name="T52" fmla="*/ 48 w 137"/>
              <a:gd name="T53" fmla="*/ 12 h 83"/>
              <a:gd name="T54" fmla="*/ 90 w 137"/>
              <a:gd name="T55" fmla="*/ 83 h 83"/>
              <a:gd name="T56" fmla="*/ 96 w 137"/>
              <a:gd name="T57" fmla="*/ 83 h 83"/>
              <a:gd name="T58" fmla="*/ 119 w 137"/>
              <a:gd name="T59" fmla="*/ 18 h 83"/>
              <a:gd name="T60" fmla="*/ 125 w 137"/>
              <a:gd name="T61" fmla="*/ 6 h 83"/>
              <a:gd name="T62" fmla="*/ 137 w 137"/>
              <a:gd name="T63" fmla="*/ 0 h 83"/>
              <a:gd name="T64" fmla="*/ 137 w 137"/>
              <a:gd name="T65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7" h="83">
                <a:moveTo>
                  <a:pt x="137" y="0"/>
                </a:moveTo>
                <a:lnTo>
                  <a:pt x="101" y="0"/>
                </a:lnTo>
                <a:lnTo>
                  <a:pt x="101" y="0"/>
                </a:lnTo>
                <a:lnTo>
                  <a:pt x="113" y="0"/>
                </a:lnTo>
                <a:lnTo>
                  <a:pt x="113" y="6"/>
                </a:lnTo>
                <a:lnTo>
                  <a:pt x="113" y="12"/>
                </a:lnTo>
                <a:lnTo>
                  <a:pt x="113" y="12"/>
                </a:lnTo>
                <a:lnTo>
                  <a:pt x="96" y="66"/>
                </a:lnTo>
                <a:lnTo>
                  <a:pt x="96" y="66"/>
                </a:lnTo>
                <a:lnTo>
                  <a:pt x="54" y="0"/>
                </a:lnTo>
                <a:lnTo>
                  <a:pt x="24" y="0"/>
                </a:lnTo>
                <a:lnTo>
                  <a:pt x="24" y="0"/>
                </a:lnTo>
                <a:lnTo>
                  <a:pt x="36" y="0"/>
                </a:lnTo>
                <a:lnTo>
                  <a:pt x="42" y="6"/>
                </a:lnTo>
                <a:lnTo>
                  <a:pt x="18" y="60"/>
                </a:lnTo>
                <a:lnTo>
                  <a:pt x="12" y="72"/>
                </a:lnTo>
                <a:lnTo>
                  <a:pt x="12" y="77"/>
                </a:lnTo>
                <a:lnTo>
                  <a:pt x="0" y="83"/>
                </a:lnTo>
                <a:lnTo>
                  <a:pt x="0" y="83"/>
                </a:lnTo>
                <a:lnTo>
                  <a:pt x="36" y="83"/>
                </a:lnTo>
                <a:lnTo>
                  <a:pt x="36" y="83"/>
                </a:lnTo>
                <a:lnTo>
                  <a:pt x="30" y="83"/>
                </a:lnTo>
                <a:lnTo>
                  <a:pt x="24" y="77"/>
                </a:lnTo>
                <a:lnTo>
                  <a:pt x="24" y="72"/>
                </a:lnTo>
                <a:lnTo>
                  <a:pt x="30" y="72"/>
                </a:lnTo>
                <a:lnTo>
                  <a:pt x="48" y="12"/>
                </a:lnTo>
                <a:lnTo>
                  <a:pt x="48" y="12"/>
                </a:lnTo>
                <a:lnTo>
                  <a:pt x="90" y="83"/>
                </a:lnTo>
                <a:lnTo>
                  <a:pt x="96" y="83"/>
                </a:lnTo>
                <a:lnTo>
                  <a:pt x="119" y="18"/>
                </a:lnTo>
                <a:lnTo>
                  <a:pt x="125" y="6"/>
                </a:lnTo>
                <a:lnTo>
                  <a:pt x="137" y="0"/>
                </a:lnTo>
                <a:lnTo>
                  <a:pt x="13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6" name="Freeform 230"/>
          <p:cNvSpPr>
            <a:spLocks/>
          </p:cNvSpPr>
          <p:nvPr/>
        </p:nvSpPr>
        <p:spPr bwMode="auto">
          <a:xfrm>
            <a:off x="9736138" y="3232151"/>
            <a:ext cx="95250" cy="112713"/>
          </a:xfrm>
          <a:custGeom>
            <a:avLst/>
            <a:gdLst>
              <a:gd name="T0" fmla="*/ 60 w 60"/>
              <a:gd name="T1" fmla="*/ 53 h 71"/>
              <a:gd name="T2" fmla="*/ 60 w 60"/>
              <a:gd name="T3" fmla="*/ 53 h 71"/>
              <a:gd name="T4" fmla="*/ 54 w 60"/>
              <a:gd name="T5" fmla="*/ 59 h 71"/>
              <a:gd name="T6" fmla="*/ 48 w 60"/>
              <a:gd name="T7" fmla="*/ 59 h 71"/>
              <a:gd name="T8" fmla="*/ 12 w 60"/>
              <a:gd name="T9" fmla="*/ 59 h 71"/>
              <a:gd name="T10" fmla="*/ 36 w 60"/>
              <a:gd name="T11" fmla="*/ 41 h 71"/>
              <a:gd name="T12" fmla="*/ 48 w 60"/>
              <a:gd name="T13" fmla="*/ 35 h 71"/>
              <a:gd name="T14" fmla="*/ 54 w 60"/>
              <a:gd name="T15" fmla="*/ 18 h 71"/>
              <a:gd name="T16" fmla="*/ 48 w 60"/>
              <a:gd name="T17" fmla="*/ 6 h 71"/>
              <a:gd name="T18" fmla="*/ 30 w 60"/>
              <a:gd name="T19" fmla="*/ 0 h 71"/>
              <a:gd name="T20" fmla="*/ 12 w 60"/>
              <a:gd name="T21" fmla="*/ 6 h 71"/>
              <a:gd name="T22" fmla="*/ 0 w 60"/>
              <a:gd name="T23" fmla="*/ 24 h 71"/>
              <a:gd name="T24" fmla="*/ 0 w 60"/>
              <a:gd name="T25" fmla="*/ 24 h 71"/>
              <a:gd name="T26" fmla="*/ 12 w 60"/>
              <a:gd name="T27" fmla="*/ 18 h 71"/>
              <a:gd name="T28" fmla="*/ 24 w 60"/>
              <a:gd name="T29" fmla="*/ 12 h 71"/>
              <a:gd name="T30" fmla="*/ 36 w 60"/>
              <a:gd name="T31" fmla="*/ 18 h 71"/>
              <a:gd name="T32" fmla="*/ 42 w 60"/>
              <a:gd name="T33" fmla="*/ 24 h 71"/>
              <a:gd name="T34" fmla="*/ 36 w 60"/>
              <a:gd name="T35" fmla="*/ 35 h 71"/>
              <a:gd name="T36" fmla="*/ 24 w 60"/>
              <a:gd name="T37" fmla="*/ 47 h 71"/>
              <a:gd name="T38" fmla="*/ 0 w 60"/>
              <a:gd name="T39" fmla="*/ 65 h 71"/>
              <a:gd name="T40" fmla="*/ 0 w 60"/>
              <a:gd name="T41" fmla="*/ 71 h 71"/>
              <a:gd name="T42" fmla="*/ 54 w 60"/>
              <a:gd name="T43" fmla="*/ 71 h 71"/>
              <a:gd name="T44" fmla="*/ 60 w 60"/>
              <a:gd name="T45" fmla="*/ 5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71">
                <a:moveTo>
                  <a:pt x="60" y="53"/>
                </a:moveTo>
                <a:lnTo>
                  <a:pt x="60" y="53"/>
                </a:lnTo>
                <a:lnTo>
                  <a:pt x="54" y="59"/>
                </a:lnTo>
                <a:lnTo>
                  <a:pt x="48" y="59"/>
                </a:lnTo>
                <a:lnTo>
                  <a:pt x="12" y="59"/>
                </a:lnTo>
                <a:lnTo>
                  <a:pt x="36" y="41"/>
                </a:lnTo>
                <a:lnTo>
                  <a:pt x="48" y="35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24"/>
                </a:lnTo>
                <a:lnTo>
                  <a:pt x="0" y="24"/>
                </a:lnTo>
                <a:lnTo>
                  <a:pt x="12" y="18"/>
                </a:lnTo>
                <a:lnTo>
                  <a:pt x="24" y="12"/>
                </a:lnTo>
                <a:lnTo>
                  <a:pt x="36" y="18"/>
                </a:lnTo>
                <a:lnTo>
                  <a:pt x="42" y="24"/>
                </a:lnTo>
                <a:lnTo>
                  <a:pt x="36" y="35"/>
                </a:lnTo>
                <a:lnTo>
                  <a:pt x="24" y="47"/>
                </a:lnTo>
                <a:lnTo>
                  <a:pt x="0" y="65"/>
                </a:lnTo>
                <a:lnTo>
                  <a:pt x="0" y="71"/>
                </a:lnTo>
                <a:lnTo>
                  <a:pt x="54" y="71"/>
                </a:lnTo>
                <a:lnTo>
                  <a:pt x="60" y="5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7" name="Freeform 231"/>
          <p:cNvSpPr>
            <a:spLocks/>
          </p:cNvSpPr>
          <p:nvPr/>
        </p:nvSpPr>
        <p:spPr bwMode="auto">
          <a:xfrm>
            <a:off x="9499600" y="3089275"/>
            <a:ext cx="350838" cy="1588"/>
          </a:xfrm>
          <a:custGeom>
            <a:avLst/>
            <a:gdLst>
              <a:gd name="T0" fmla="*/ 0 w 221"/>
              <a:gd name="T1" fmla="*/ 221 w 221"/>
              <a:gd name="T2" fmla="*/ 0 w 221"/>
              <a:gd name="T3" fmla="*/ 0 w 2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1">
                <a:moveTo>
                  <a:pt x="0" y="0"/>
                </a:moveTo>
                <a:lnTo>
                  <a:pt x="22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8" name="Freeform 232"/>
          <p:cNvSpPr>
            <a:spLocks noEditPoints="1"/>
          </p:cNvSpPr>
          <p:nvPr/>
        </p:nvSpPr>
        <p:spPr bwMode="auto">
          <a:xfrm>
            <a:off x="9034464" y="3060700"/>
            <a:ext cx="141287" cy="57150"/>
          </a:xfrm>
          <a:custGeom>
            <a:avLst/>
            <a:gdLst>
              <a:gd name="T0" fmla="*/ 89 w 89"/>
              <a:gd name="T1" fmla="*/ 0 h 36"/>
              <a:gd name="T2" fmla="*/ 0 w 89"/>
              <a:gd name="T3" fmla="*/ 0 h 36"/>
              <a:gd name="T4" fmla="*/ 0 w 89"/>
              <a:gd name="T5" fmla="*/ 12 h 36"/>
              <a:gd name="T6" fmla="*/ 89 w 89"/>
              <a:gd name="T7" fmla="*/ 12 h 36"/>
              <a:gd name="T8" fmla="*/ 89 w 89"/>
              <a:gd name="T9" fmla="*/ 0 h 36"/>
              <a:gd name="T10" fmla="*/ 89 w 89"/>
              <a:gd name="T11" fmla="*/ 30 h 36"/>
              <a:gd name="T12" fmla="*/ 0 w 89"/>
              <a:gd name="T13" fmla="*/ 30 h 36"/>
              <a:gd name="T14" fmla="*/ 0 w 89"/>
              <a:gd name="T15" fmla="*/ 36 h 36"/>
              <a:gd name="T16" fmla="*/ 89 w 89"/>
              <a:gd name="T17" fmla="*/ 36 h 36"/>
              <a:gd name="T18" fmla="*/ 89 w 89"/>
              <a:gd name="T19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" h="36">
                <a:moveTo>
                  <a:pt x="89" y="0"/>
                </a:moveTo>
                <a:lnTo>
                  <a:pt x="0" y="0"/>
                </a:lnTo>
                <a:lnTo>
                  <a:pt x="0" y="12"/>
                </a:lnTo>
                <a:lnTo>
                  <a:pt x="89" y="12"/>
                </a:lnTo>
                <a:lnTo>
                  <a:pt x="89" y="0"/>
                </a:lnTo>
                <a:close/>
                <a:moveTo>
                  <a:pt x="89" y="30"/>
                </a:moveTo>
                <a:lnTo>
                  <a:pt x="0" y="30"/>
                </a:lnTo>
                <a:lnTo>
                  <a:pt x="0" y="36"/>
                </a:lnTo>
                <a:lnTo>
                  <a:pt x="89" y="36"/>
                </a:lnTo>
                <a:lnTo>
                  <a:pt x="89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9" name="Rectangle 233"/>
          <p:cNvSpPr>
            <a:spLocks noChangeArrowheads="1"/>
          </p:cNvSpPr>
          <p:nvPr/>
        </p:nvSpPr>
        <p:spPr bwMode="auto">
          <a:xfrm>
            <a:off x="9280525" y="3079750"/>
            <a:ext cx="152400" cy="190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0170" name="Freeform 234"/>
          <p:cNvSpPr>
            <a:spLocks/>
          </p:cNvSpPr>
          <p:nvPr/>
        </p:nvSpPr>
        <p:spPr bwMode="auto">
          <a:xfrm>
            <a:off x="8085138" y="3478214"/>
            <a:ext cx="74612" cy="179387"/>
          </a:xfrm>
          <a:custGeom>
            <a:avLst/>
            <a:gdLst>
              <a:gd name="T0" fmla="*/ 47 w 47"/>
              <a:gd name="T1" fmla="*/ 0 h 113"/>
              <a:gd name="T2" fmla="*/ 12 w 47"/>
              <a:gd name="T3" fmla="*/ 24 h 113"/>
              <a:gd name="T4" fmla="*/ 6 w 47"/>
              <a:gd name="T5" fmla="*/ 42 h 113"/>
              <a:gd name="T6" fmla="*/ 0 w 47"/>
              <a:gd name="T7" fmla="*/ 54 h 113"/>
              <a:gd name="T8" fmla="*/ 0 w 47"/>
              <a:gd name="T9" fmla="*/ 72 h 113"/>
              <a:gd name="T10" fmla="*/ 6 w 47"/>
              <a:gd name="T11" fmla="*/ 78 h 113"/>
              <a:gd name="T12" fmla="*/ 18 w 47"/>
              <a:gd name="T13" fmla="*/ 95 h 113"/>
              <a:gd name="T14" fmla="*/ 30 w 47"/>
              <a:gd name="T15" fmla="*/ 107 h 113"/>
              <a:gd name="T16" fmla="*/ 47 w 47"/>
              <a:gd name="T17" fmla="*/ 113 h 113"/>
              <a:gd name="T18" fmla="*/ 47 w 47"/>
              <a:gd name="T19" fmla="*/ 113 h 113"/>
              <a:gd name="T20" fmla="*/ 30 w 47"/>
              <a:gd name="T21" fmla="*/ 101 h 113"/>
              <a:gd name="T22" fmla="*/ 24 w 47"/>
              <a:gd name="T23" fmla="*/ 83 h 113"/>
              <a:gd name="T24" fmla="*/ 18 w 47"/>
              <a:gd name="T25" fmla="*/ 54 h 113"/>
              <a:gd name="T26" fmla="*/ 24 w 47"/>
              <a:gd name="T27" fmla="*/ 36 h 113"/>
              <a:gd name="T28" fmla="*/ 30 w 47"/>
              <a:gd name="T29" fmla="*/ 24 h 113"/>
              <a:gd name="T30" fmla="*/ 47 w 47"/>
              <a:gd name="T31" fmla="*/ 6 h 113"/>
              <a:gd name="T32" fmla="*/ 47 w 47"/>
              <a:gd name="T33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113">
                <a:moveTo>
                  <a:pt x="47" y="0"/>
                </a:moveTo>
                <a:lnTo>
                  <a:pt x="12" y="24"/>
                </a:lnTo>
                <a:lnTo>
                  <a:pt x="6" y="42"/>
                </a:lnTo>
                <a:lnTo>
                  <a:pt x="0" y="54"/>
                </a:lnTo>
                <a:lnTo>
                  <a:pt x="0" y="72"/>
                </a:lnTo>
                <a:lnTo>
                  <a:pt x="6" y="78"/>
                </a:lnTo>
                <a:lnTo>
                  <a:pt x="18" y="95"/>
                </a:lnTo>
                <a:lnTo>
                  <a:pt x="30" y="107"/>
                </a:lnTo>
                <a:lnTo>
                  <a:pt x="47" y="113"/>
                </a:lnTo>
                <a:lnTo>
                  <a:pt x="47" y="113"/>
                </a:lnTo>
                <a:lnTo>
                  <a:pt x="30" y="101"/>
                </a:lnTo>
                <a:lnTo>
                  <a:pt x="24" y="83"/>
                </a:lnTo>
                <a:lnTo>
                  <a:pt x="18" y="54"/>
                </a:lnTo>
                <a:lnTo>
                  <a:pt x="24" y="36"/>
                </a:lnTo>
                <a:lnTo>
                  <a:pt x="30" y="24"/>
                </a:lnTo>
                <a:lnTo>
                  <a:pt x="47" y="6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1" name="Freeform 235"/>
          <p:cNvSpPr>
            <a:spLocks noEditPoints="1"/>
          </p:cNvSpPr>
          <p:nvPr/>
        </p:nvSpPr>
        <p:spPr bwMode="auto">
          <a:xfrm>
            <a:off x="8188325" y="3478214"/>
            <a:ext cx="133350" cy="141287"/>
          </a:xfrm>
          <a:custGeom>
            <a:avLst/>
            <a:gdLst>
              <a:gd name="T0" fmla="*/ 24 w 84"/>
              <a:gd name="T1" fmla="*/ 48 h 89"/>
              <a:gd name="T2" fmla="*/ 30 w 84"/>
              <a:gd name="T3" fmla="*/ 42 h 89"/>
              <a:gd name="T4" fmla="*/ 42 w 84"/>
              <a:gd name="T5" fmla="*/ 36 h 89"/>
              <a:gd name="T6" fmla="*/ 54 w 84"/>
              <a:gd name="T7" fmla="*/ 42 h 89"/>
              <a:gd name="T8" fmla="*/ 60 w 84"/>
              <a:gd name="T9" fmla="*/ 48 h 89"/>
              <a:gd name="T10" fmla="*/ 66 w 84"/>
              <a:gd name="T11" fmla="*/ 66 h 89"/>
              <a:gd name="T12" fmla="*/ 66 w 84"/>
              <a:gd name="T13" fmla="*/ 78 h 89"/>
              <a:gd name="T14" fmla="*/ 54 w 84"/>
              <a:gd name="T15" fmla="*/ 89 h 89"/>
              <a:gd name="T16" fmla="*/ 42 w 84"/>
              <a:gd name="T17" fmla="*/ 89 h 89"/>
              <a:gd name="T18" fmla="*/ 30 w 84"/>
              <a:gd name="T19" fmla="*/ 89 h 89"/>
              <a:gd name="T20" fmla="*/ 24 w 84"/>
              <a:gd name="T21" fmla="*/ 83 h 89"/>
              <a:gd name="T22" fmla="*/ 24 w 84"/>
              <a:gd name="T23" fmla="*/ 48 h 89"/>
              <a:gd name="T24" fmla="*/ 12 w 84"/>
              <a:gd name="T25" fmla="*/ 83 h 89"/>
              <a:gd name="T26" fmla="*/ 18 w 84"/>
              <a:gd name="T27" fmla="*/ 89 h 89"/>
              <a:gd name="T28" fmla="*/ 24 w 84"/>
              <a:gd name="T29" fmla="*/ 89 h 89"/>
              <a:gd name="T30" fmla="*/ 36 w 84"/>
              <a:gd name="T31" fmla="*/ 89 h 89"/>
              <a:gd name="T32" fmla="*/ 60 w 84"/>
              <a:gd name="T33" fmla="*/ 89 h 89"/>
              <a:gd name="T34" fmla="*/ 72 w 84"/>
              <a:gd name="T35" fmla="*/ 78 h 89"/>
              <a:gd name="T36" fmla="*/ 84 w 84"/>
              <a:gd name="T37" fmla="*/ 72 h 89"/>
              <a:gd name="T38" fmla="*/ 84 w 84"/>
              <a:gd name="T39" fmla="*/ 60 h 89"/>
              <a:gd name="T40" fmla="*/ 78 w 84"/>
              <a:gd name="T41" fmla="*/ 42 h 89"/>
              <a:gd name="T42" fmla="*/ 66 w 84"/>
              <a:gd name="T43" fmla="*/ 36 h 89"/>
              <a:gd name="T44" fmla="*/ 48 w 84"/>
              <a:gd name="T45" fmla="*/ 30 h 89"/>
              <a:gd name="T46" fmla="*/ 30 w 84"/>
              <a:gd name="T47" fmla="*/ 36 h 89"/>
              <a:gd name="T48" fmla="*/ 24 w 84"/>
              <a:gd name="T49" fmla="*/ 42 h 89"/>
              <a:gd name="T50" fmla="*/ 24 w 84"/>
              <a:gd name="T51" fmla="*/ 42 h 89"/>
              <a:gd name="T52" fmla="*/ 24 w 84"/>
              <a:gd name="T53" fmla="*/ 0 h 89"/>
              <a:gd name="T54" fmla="*/ 24 w 84"/>
              <a:gd name="T55" fmla="*/ 0 h 89"/>
              <a:gd name="T56" fmla="*/ 12 w 84"/>
              <a:gd name="T57" fmla="*/ 6 h 89"/>
              <a:gd name="T58" fmla="*/ 0 w 84"/>
              <a:gd name="T59" fmla="*/ 6 h 89"/>
              <a:gd name="T60" fmla="*/ 0 w 84"/>
              <a:gd name="T61" fmla="*/ 6 h 89"/>
              <a:gd name="T62" fmla="*/ 0 w 84"/>
              <a:gd name="T63" fmla="*/ 6 h 89"/>
              <a:gd name="T64" fmla="*/ 12 w 84"/>
              <a:gd name="T65" fmla="*/ 12 h 89"/>
              <a:gd name="T66" fmla="*/ 12 w 84"/>
              <a:gd name="T67" fmla="*/ 18 h 89"/>
              <a:gd name="T68" fmla="*/ 12 w 84"/>
              <a:gd name="T69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" h="89">
                <a:moveTo>
                  <a:pt x="24" y="48"/>
                </a:moveTo>
                <a:lnTo>
                  <a:pt x="30" y="42"/>
                </a:lnTo>
                <a:lnTo>
                  <a:pt x="42" y="36"/>
                </a:lnTo>
                <a:lnTo>
                  <a:pt x="54" y="42"/>
                </a:lnTo>
                <a:lnTo>
                  <a:pt x="60" y="48"/>
                </a:lnTo>
                <a:lnTo>
                  <a:pt x="66" y="66"/>
                </a:lnTo>
                <a:lnTo>
                  <a:pt x="66" y="78"/>
                </a:lnTo>
                <a:lnTo>
                  <a:pt x="54" y="89"/>
                </a:lnTo>
                <a:lnTo>
                  <a:pt x="42" y="89"/>
                </a:lnTo>
                <a:lnTo>
                  <a:pt x="30" y="89"/>
                </a:lnTo>
                <a:lnTo>
                  <a:pt x="24" y="83"/>
                </a:lnTo>
                <a:lnTo>
                  <a:pt x="24" y="48"/>
                </a:lnTo>
                <a:close/>
                <a:moveTo>
                  <a:pt x="12" y="83"/>
                </a:moveTo>
                <a:lnTo>
                  <a:pt x="18" y="89"/>
                </a:lnTo>
                <a:lnTo>
                  <a:pt x="24" y="89"/>
                </a:lnTo>
                <a:lnTo>
                  <a:pt x="36" y="89"/>
                </a:lnTo>
                <a:lnTo>
                  <a:pt x="60" y="89"/>
                </a:lnTo>
                <a:lnTo>
                  <a:pt x="72" y="78"/>
                </a:lnTo>
                <a:lnTo>
                  <a:pt x="84" y="72"/>
                </a:lnTo>
                <a:lnTo>
                  <a:pt x="84" y="60"/>
                </a:lnTo>
                <a:lnTo>
                  <a:pt x="78" y="42"/>
                </a:lnTo>
                <a:lnTo>
                  <a:pt x="66" y="36"/>
                </a:lnTo>
                <a:lnTo>
                  <a:pt x="48" y="30"/>
                </a:lnTo>
                <a:lnTo>
                  <a:pt x="30" y="36"/>
                </a:lnTo>
                <a:lnTo>
                  <a:pt x="24" y="42"/>
                </a:lnTo>
                <a:lnTo>
                  <a:pt x="24" y="42"/>
                </a:lnTo>
                <a:lnTo>
                  <a:pt x="24" y="0"/>
                </a:lnTo>
                <a:lnTo>
                  <a:pt x="24" y="0"/>
                </a:lnTo>
                <a:lnTo>
                  <a:pt x="12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12" y="12"/>
                </a:lnTo>
                <a:lnTo>
                  <a:pt x="12" y="18"/>
                </a:lnTo>
                <a:lnTo>
                  <a:pt x="12" y="8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2" name="Freeform 236"/>
          <p:cNvSpPr>
            <a:spLocks/>
          </p:cNvSpPr>
          <p:nvPr/>
        </p:nvSpPr>
        <p:spPr bwMode="auto">
          <a:xfrm>
            <a:off x="8340726" y="3478214"/>
            <a:ext cx="66675" cy="179387"/>
          </a:xfrm>
          <a:custGeom>
            <a:avLst/>
            <a:gdLst>
              <a:gd name="T0" fmla="*/ 0 w 42"/>
              <a:gd name="T1" fmla="*/ 113 h 113"/>
              <a:gd name="T2" fmla="*/ 18 w 42"/>
              <a:gd name="T3" fmla="*/ 101 h 113"/>
              <a:gd name="T4" fmla="*/ 30 w 42"/>
              <a:gd name="T5" fmla="*/ 89 h 113"/>
              <a:gd name="T6" fmla="*/ 42 w 42"/>
              <a:gd name="T7" fmla="*/ 60 h 113"/>
              <a:gd name="T8" fmla="*/ 36 w 42"/>
              <a:gd name="T9" fmla="*/ 36 h 113"/>
              <a:gd name="T10" fmla="*/ 30 w 42"/>
              <a:gd name="T11" fmla="*/ 24 h 113"/>
              <a:gd name="T12" fmla="*/ 18 w 42"/>
              <a:gd name="T13" fmla="*/ 12 h 113"/>
              <a:gd name="T14" fmla="*/ 0 w 42"/>
              <a:gd name="T15" fmla="*/ 0 h 113"/>
              <a:gd name="T16" fmla="*/ 0 w 42"/>
              <a:gd name="T17" fmla="*/ 6 h 113"/>
              <a:gd name="T18" fmla="*/ 18 w 42"/>
              <a:gd name="T19" fmla="*/ 18 h 113"/>
              <a:gd name="T20" fmla="*/ 24 w 42"/>
              <a:gd name="T21" fmla="*/ 36 h 113"/>
              <a:gd name="T22" fmla="*/ 30 w 42"/>
              <a:gd name="T23" fmla="*/ 48 h 113"/>
              <a:gd name="T24" fmla="*/ 30 w 42"/>
              <a:gd name="T25" fmla="*/ 60 h 113"/>
              <a:gd name="T26" fmla="*/ 30 w 42"/>
              <a:gd name="T27" fmla="*/ 83 h 113"/>
              <a:gd name="T28" fmla="*/ 18 w 42"/>
              <a:gd name="T29" fmla="*/ 95 h 113"/>
              <a:gd name="T30" fmla="*/ 0 w 42"/>
              <a:gd name="T31" fmla="*/ 113 h 113"/>
              <a:gd name="T32" fmla="*/ 0 w 42"/>
              <a:gd name="T33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113">
                <a:moveTo>
                  <a:pt x="0" y="113"/>
                </a:moveTo>
                <a:lnTo>
                  <a:pt x="18" y="101"/>
                </a:lnTo>
                <a:lnTo>
                  <a:pt x="30" y="89"/>
                </a:lnTo>
                <a:lnTo>
                  <a:pt x="42" y="60"/>
                </a:lnTo>
                <a:lnTo>
                  <a:pt x="36" y="36"/>
                </a:lnTo>
                <a:lnTo>
                  <a:pt x="30" y="24"/>
                </a:lnTo>
                <a:lnTo>
                  <a:pt x="18" y="12"/>
                </a:lnTo>
                <a:lnTo>
                  <a:pt x="0" y="0"/>
                </a:lnTo>
                <a:lnTo>
                  <a:pt x="0" y="6"/>
                </a:lnTo>
                <a:lnTo>
                  <a:pt x="18" y="18"/>
                </a:lnTo>
                <a:lnTo>
                  <a:pt x="24" y="36"/>
                </a:lnTo>
                <a:lnTo>
                  <a:pt x="30" y="48"/>
                </a:lnTo>
                <a:lnTo>
                  <a:pt x="30" y="60"/>
                </a:lnTo>
                <a:lnTo>
                  <a:pt x="30" y="83"/>
                </a:lnTo>
                <a:lnTo>
                  <a:pt x="18" y="95"/>
                </a:lnTo>
                <a:lnTo>
                  <a:pt x="0" y="113"/>
                </a:lnTo>
                <a:lnTo>
                  <a:pt x="0" y="11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3" name="Freeform 237"/>
          <p:cNvSpPr>
            <a:spLocks/>
          </p:cNvSpPr>
          <p:nvPr/>
        </p:nvSpPr>
        <p:spPr bwMode="auto">
          <a:xfrm>
            <a:off x="2368551" y="5519739"/>
            <a:ext cx="1243013" cy="1587"/>
          </a:xfrm>
          <a:custGeom>
            <a:avLst/>
            <a:gdLst>
              <a:gd name="T0" fmla="*/ 0 w 783"/>
              <a:gd name="T1" fmla="*/ 783 w 783"/>
              <a:gd name="T2" fmla="*/ 0 w 783"/>
              <a:gd name="T3" fmla="*/ 0 w 78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83">
                <a:moveTo>
                  <a:pt x="0" y="0"/>
                </a:moveTo>
                <a:lnTo>
                  <a:pt x="78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4" name="Freeform 238"/>
          <p:cNvSpPr>
            <a:spLocks noEditPoints="1"/>
          </p:cNvSpPr>
          <p:nvPr/>
        </p:nvSpPr>
        <p:spPr bwMode="auto">
          <a:xfrm>
            <a:off x="3611564" y="4383088"/>
            <a:ext cx="1587" cy="1136650"/>
          </a:xfrm>
          <a:custGeom>
            <a:avLst/>
            <a:gdLst>
              <a:gd name="T0" fmla="*/ 716 h 716"/>
              <a:gd name="T1" fmla="*/ 0 h 716"/>
              <a:gd name="T2" fmla="*/ 716 h 716"/>
              <a:gd name="T3" fmla="*/ 716 h 716"/>
              <a:gd name="T4" fmla="*/ 716 h 716"/>
              <a:gd name="T5" fmla="*/ 716 h 716"/>
              <a:gd name="T6" fmla="*/ 716 h 7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716">
                <a:moveTo>
                  <a:pt x="0" y="716"/>
                </a:moveTo>
                <a:lnTo>
                  <a:pt x="0" y="0"/>
                </a:lnTo>
                <a:lnTo>
                  <a:pt x="0" y="716"/>
                </a:lnTo>
                <a:lnTo>
                  <a:pt x="0" y="716"/>
                </a:lnTo>
                <a:close/>
                <a:moveTo>
                  <a:pt x="0" y="716"/>
                </a:moveTo>
                <a:lnTo>
                  <a:pt x="0" y="716"/>
                </a:lnTo>
                <a:lnTo>
                  <a:pt x="0" y="7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5" name="Freeform 239"/>
          <p:cNvSpPr>
            <a:spLocks noEditPoints="1"/>
          </p:cNvSpPr>
          <p:nvPr/>
        </p:nvSpPr>
        <p:spPr bwMode="auto">
          <a:xfrm>
            <a:off x="2368551" y="4383089"/>
            <a:ext cx="1243013" cy="1587"/>
          </a:xfrm>
          <a:custGeom>
            <a:avLst/>
            <a:gdLst>
              <a:gd name="T0" fmla="*/ 783 w 783"/>
              <a:gd name="T1" fmla="*/ 0 w 783"/>
              <a:gd name="T2" fmla="*/ 783 w 783"/>
              <a:gd name="T3" fmla="*/ 783 w 783"/>
              <a:gd name="T4" fmla="*/ 783 w 783"/>
              <a:gd name="T5" fmla="*/ 783 w 783"/>
              <a:gd name="T6" fmla="*/ 783 w 78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783">
                <a:moveTo>
                  <a:pt x="783" y="0"/>
                </a:moveTo>
                <a:lnTo>
                  <a:pt x="0" y="0"/>
                </a:lnTo>
                <a:lnTo>
                  <a:pt x="783" y="0"/>
                </a:lnTo>
                <a:lnTo>
                  <a:pt x="783" y="0"/>
                </a:lnTo>
                <a:close/>
                <a:moveTo>
                  <a:pt x="783" y="0"/>
                </a:moveTo>
                <a:lnTo>
                  <a:pt x="783" y="0"/>
                </a:lnTo>
                <a:lnTo>
                  <a:pt x="783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6" name="Freeform 240"/>
          <p:cNvSpPr>
            <a:spLocks/>
          </p:cNvSpPr>
          <p:nvPr/>
        </p:nvSpPr>
        <p:spPr bwMode="auto">
          <a:xfrm>
            <a:off x="3060700" y="4875214"/>
            <a:ext cx="190500" cy="142875"/>
          </a:xfrm>
          <a:custGeom>
            <a:avLst/>
            <a:gdLst>
              <a:gd name="T0" fmla="*/ 120 w 120"/>
              <a:gd name="T1" fmla="*/ 0 h 90"/>
              <a:gd name="T2" fmla="*/ 84 w 120"/>
              <a:gd name="T3" fmla="*/ 0 h 90"/>
              <a:gd name="T4" fmla="*/ 84 w 120"/>
              <a:gd name="T5" fmla="*/ 0 h 90"/>
              <a:gd name="T6" fmla="*/ 96 w 120"/>
              <a:gd name="T7" fmla="*/ 0 h 90"/>
              <a:gd name="T8" fmla="*/ 102 w 120"/>
              <a:gd name="T9" fmla="*/ 6 h 90"/>
              <a:gd name="T10" fmla="*/ 102 w 120"/>
              <a:gd name="T11" fmla="*/ 12 h 90"/>
              <a:gd name="T12" fmla="*/ 96 w 120"/>
              <a:gd name="T13" fmla="*/ 18 h 90"/>
              <a:gd name="T14" fmla="*/ 72 w 120"/>
              <a:gd name="T15" fmla="*/ 60 h 90"/>
              <a:gd name="T16" fmla="*/ 48 w 120"/>
              <a:gd name="T17" fmla="*/ 18 h 90"/>
              <a:gd name="T18" fmla="*/ 48 w 120"/>
              <a:gd name="T19" fmla="*/ 12 h 90"/>
              <a:gd name="T20" fmla="*/ 42 w 120"/>
              <a:gd name="T21" fmla="*/ 6 h 90"/>
              <a:gd name="T22" fmla="*/ 48 w 120"/>
              <a:gd name="T23" fmla="*/ 0 h 90"/>
              <a:gd name="T24" fmla="*/ 60 w 120"/>
              <a:gd name="T25" fmla="*/ 0 h 90"/>
              <a:gd name="T26" fmla="*/ 60 w 120"/>
              <a:gd name="T27" fmla="*/ 0 h 90"/>
              <a:gd name="T28" fmla="*/ 0 w 120"/>
              <a:gd name="T29" fmla="*/ 0 h 90"/>
              <a:gd name="T30" fmla="*/ 0 w 120"/>
              <a:gd name="T31" fmla="*/ 0 h 90"/>
              <a:gd name="T32" fmla="*/ 6 w 120"/>
              <a:gd name="T33" fmla="*/ 0 h 90"/>
              <a:gd name="T34" fmla="*/ 12 w 120"/>
              <a:gd name="T35" fmla="*/ 12 h 90"/>
              <a:gd name="T36" fmla="*/ 60 w 120"/>
              <a:gd name="T37" fmla="*/ 90 h 90"/>
              <a:gd name="T38" fmla="*/ 66 w 120"/>
              <a:gd name="T39" fmla="*/ 90 h 90"/>
              <a:gd name="T40" fmla="*/ 108 w 120"/>
              <a:gd name="T41" fmla="*/ 12 h 90"/>
              <a:gd name="T42" fmla="*/ 114 w 120"/>
              <a:gd name="T43" fmla="*/ 6 h 90"/>
              <a:gd name="T44" fmla="*/ 120 w 120"/>
              <a:gd name="T45" fmla="*/ 0 h 90"/>
              <a:gd name="T46" fmla="*/ 120 w 120"/>
              <a:gd name="T4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90">
                <a:moveTo>
                  <a:pt x="120" y="0"/>
                </a:moveTo>
                <a:lnTo>
                  <a:pt x="84" y="0"/>
                </a:lnTo>
                <a:lnTo>
                  <a:pt x="84" y="0"/>
                </a:lnTo>
                <a:lnTo>
                  <a:pt x="96" y="0"/>
                </a:lnTo>
                <a:lnTo>
                  <a:pt x="102" y="6"/>
                </a:lnTo>
                <a:lnTo>
                  <a:pt x="102" y="12"/>
                </a:lnTo>
                <a:lnTo>
                  <a:pt x="96" y="18"/>
                </a:lnTo>
                <a:lnTo>
                  <a:pt x="72" y="60"/>
                </a:lnTo>
                <a:lnTo>
                  <a:pt x="48" y="18"/>
                </a:lnTo>
                <a:lnTo>
                  <a:pt x="48" y="12"/>
                </a:lnTo>
                <a:lnTo>
                  <a:pt x="42" y="6"/>
                </a:lnTo>
                <a:lnTo>
                  <a:pt x="48" y="0"/>
                </a:lnTo>
                <a:lnTo>
                  <a:pt x="60" y="0"/>
                </a:lnTo>
                <a:lnTo>
                  <a:pt x="60" y="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12" y="12"/>
                </a:lnTo>
                <a:lnTo>
                  <a:pt x="60" y="90"/>
                </a:lnTo>
                <a:lnTo>
                  <a:pt x="66" y="90"/>
                </a:lnTo>
                <a:lnTo>
                  <a:pt x="108" y="12"/>
                </a:lnTo>
                <a:lnTo>
                  <a:pt x="114" y="6"/>
                </a:lnTo>
                <a:lnTo>
                  <a:pt x="120" y="0"/>
                </a:lnTo>
                <a:lnTo>
                  <a:pt x="12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7" name="Freeform 241"/>
          <p:cNvSpPr>
            <a:spLocks/>
          </p:cNvSpPr>
          <p:nvPr/>
        </p:nvSpPr>
        <p:spPr bwMode="auto">
          <a:xfrm>
            <a:off x="3289300" y="4960939"/>
            <a:ext cx="57150" cy="103187"/>
          </a:xfrm>
          <a:custGeom>
            <a:avLst/>
            <a:gdLst>
              <a:gd name="T0" fmla="*/ 0 w 36"/>
              <a:gd name="T1" fmla="*/ 65 h 65"/>
              <a:gd name="T2" fmla="*/ 36 w 36"/>
              <a:gd name="T3" fmla="*/ 65 h 65"/>
              <a:gd name="T4" fmla="*/ 36 w 36"/>
              <a:gd name="T5" fmla="*/ 65 h 65"/>
              <a:gd name="T6" fmla="*/ 24 w 36"/>
              <a:gd name="T7" fmla="*/ 65 h 65"/>
              <a:gd name="T8" fmla="*/ 24 w 36"/>
              <a:gd name="T9" fmla="*/ 59 h 65"/>
              <a:gd name="T10" fmla="*/ 24 w 36"/>
              <a:gd name="T11" fmla="*/ 0 h 65"/>
              <a:gd name="T12" fmla="*/ 24 w 36"/>
              <a:gd name="T13" fmla="*/ 0 h 65"/>
              <a:gd name="T14" fmla="*/ 0 w 36"/>
              <a:gd name="T15" fmla="*/ 12 h 65"/>
              <a:gd name="T16" fmla="*/ 0 w 36"/>
              <a:gd name="T17" fmla="*/ 12 h 65"/>
              <a:gd name="T18" fmla="*/ 6 w 36"/>
              <a:gd name="T19" fmla="*/ 6 h 65"/>
              <a:gd name="T20" fmla="*/ 6 w 36"/>
              <a:gd name="T21" fmla="*/ 6 h 65"/>
              <a:gd name="T22" fmla="*/ 12 w 36"/>
              <a:gd name="T23" fmla="*/ 12 h 65"/>
              <a:gd name="T24" fmla="*/ 12 w 36"/>
              <a:gd name="T25" fmla="*/ 12 h 65"/>
              <a:gd name="T26" fmla="*/ 12 w 36"/>
              <a:gd name="T27" fmla="*/ 59 h 65"/>
              <a:gd name="T28" fmla="*/ 6 w 36"/>
              <a:gd name="T29" fmla="*/ 65 h 65"/>
              <a:gd name="T30" fmla="*/ 0 w 36"/>
              <a:gd name="T31" fmla="*/ 65 h 65"/>
              <a:gd name="T32" fmla="*/ 0 w 36"/>
              <a:gd name="T3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" h="65">
                <a:moveTo>
                  <a:pt x="0" y="65"/>
                </a:moveTo>
                <a:lnTo>
                  <a:pt x="36" y="65"/>
                </a:lnTo>
                <a:lnTo>
                  <a:pt x="36" y="65"/>
                </a:lnTo>
                <a:lnTo>
                  <a:pt x="24" y="65"/>
                </a:lnTo>
                <a:lnTo>
                  <a:pt x="24" y="59"/>
                </a:lnTo>
                <a:lnTo>
                  <a:pt x="24" y="0"/>
                </a:lnTo>
                <a:lnTo>
                  <a:pt x="24" y="0"/>
                </a:lnTo>
                <a:lnTo>
                  <a:pt x="0" y="12"/>
                </a:lnTo>
                <a:lnTo>
                  <a:pt x="0" y="12"/>
                </a:lnTo>
                <a:lnTo>
                  <a:pt x="6" y="6"/>
                </a:lnTo>
                <a:lnTo>
                  <a:pt x="6" y="6"/>
                </a:lnTo>
                <a:lnTo>
                  <a:pt x="12" y="12"/>
                </a:lnTo>
                <a:lnTo>
                  <a:pt x="12" y="12"/>
                </a:lnTo>
                <a:lnTo>
                  <a:pt x="12" y="59"/>
                </a:lnTo>
                <a:lnTo>
                  <a:pt x="6" y="65"/>
                </a:lnTo>
                <a:lnTo>
                  <a:pt x="0" y="65"/>
                </a:lnTo>
                <a:lnTo>
                  <a:pt x="0" y="6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8" name="Freeform 242"/>
          <p:cNvSpPr>
            <a:spLocks/>
          </p:cNvSpPr>
          <p:nvPr/>
        </p:nvSpPr>
        <p:spPr bwMode="auto">
          <a:xfrm>
            <a:off x="4476751" y="4875214"/>
            <a:ext cx="188913" cy="142875"/>
          </a:xfrm>
          <a:custGeom>
            <a:avLst/>
            <a:gdLst>
              <a:gd name="T0" fmla="*/ 119 w 119"/>
              <a:gd name="T1" fmla="*/ 0 h 90"/>
              <a:gd name="T2" fmla="*/ 83 w 119"/>
              <a:gd name="T3" fmla="*/ 0 h 90"/>
              <a:gd name="T4" fmla="*/ 83 w 119"/>
              <a:gd name="T5" fmla="*/ 0 h 90"/>
              <a:gd name="T6" fmla="*/ 95 w 119"/>
              <a:gd name="T7" fmla="*/ 0 h 90"/>
              <a:gd name="T8" fmla="*/ 101 w 119"/>
              <a:gd name="T9" fmla="*/ 6 h 90"/>
              <a:gd name="T10" fmla="*/ 101 w 119"/>
              <a:gd name="T11" fmla="*/ 12 h 90"/>
              <a:gd name="T12" fmla="*/ 95 w 119"/>
              <a:gd name="T13" fmla="*/ 18 h 90"/>
              <a:gd name="T14" fmla="*/ 71 w 119"/>
              <a:gd name="T15" fmla="*/ 60 h 90"/>
              <a:gd name="T16" fmla="*/ 48 w 119"/>
              <a:gd name="T17" fmla="*/ 18 h 90"/>
              <a:gd name="T18" fmla="*/ 48 w 119"/>
              <a:gd name="T19" fmla="*/ 12 h 90"/>
              <a:gd name="T20" fmla="*/ 42 w 119"/>
              <a:gd name="T21" fmla="*/ 6 h 90"/>
              <a:gd name="T22" fmla="*/ 48 w 119"/>
              <a:gd name="T23" fmla="*/ 0 h 90"/>
              <a:gd name="T24" fmla="*/ 59 w 119"/>
              <a:gd name="T25" fmla="*/ 0 h 90"/>
              <a:gd name="T26" fmla="*/ 59 w 119"/>
              <a:gd name="T27" fmla="*/ 0 h 90"/>
              <a:gd name="T28" fmla="*/ 0 w 119"/>
              <a:gd name="T29" fmla="*/ 0 h 90"/>
              <a:gd name="T30" fmla="*/ 0 w 119"/>
              <a:gd name="T31" fmla="*/ 0 h 90"/>
              <a:gd name="T32" fmla="*/ 6 w 119"/>
              <a:gd name="T33" fmla="*/ 0 h 90"/>
              <a:gd name="T34" fmla="*/ 12 w 119"/>
              <a:gd name="T35" fmla="*/ 12 h 90"/>
              <a:gd name="T36" fmla="*/ 59 w 119"/>
              <a:gd name="T37" fmla="*/ 90 h 90"/>
              <a:gd name="T38" fmla="*/ 65 w 119"/>
              <a:gd name="T39" fmla="*/ 90 h 90"/>
              <a:gd name="T40" fmla="*/ 107 w 119"/>
              <a:gd name="T41" fmla="*/ 12 h 90"/>
              <a:gd name="T42" fmla="*/ 113 w 119"/>
              <a:gd name="T43" fmla="*/ 6 h 90"/>
              <a:gd name="T44" fmla="*/ 119 w 119"/>
              <a:gd name="T45" fmla="*/ 0 h 90"/>
              <a:gd name="T46" fmla="*/ 119 w 119"/>
              <a:gd name="T4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9" h="90">
                <a:moveTo>
                  <a:pt x="119" y="0"/>
                </a:moveTo>
                <a:lnTo>
                  <a:pt x="83" y="0"/>
                </a:lnTo>
                <a:lnTo>
                  <a:pt x="83" y="0"/>
                </a:lnTo>
                <a:lnTo>
                  <a:pt x="95" y="0"/>
                </a:lnTo>
                <a:lnTo>
                  <a:pt x="101" y="6"/>
                </a:lnTo>
                <a:lnTo>
                  <a:pt x="101" y="12"/>
                </a:lnTo>
                <a:lnTo>
                  <a:pt x="95" y="18"/>
                </a:lnTo>
                <a:lnTo>
                  <a:pt x="71" y="60"/>
                </a:lnTo>
                <a:lnTo>
                  <a:pt x="48" y="18"/>
                </a:lnTo>
                <a:lnTo>
                  <a:pt x="48" y="12"/>
                </a:lnTo>
                <a:lnTo>
                  <a:pt x="42" y="6"/>
                </a:lnTo>
                <a:lnTo>
                  <a:pt x="48" y="0"/>
                </a:lnTo>
                <a:lnTo>
                  <a:pt x="59" y="0"/>
                </a:lnTo>
                <a:lnTo>
                  <a:pt x="59" y="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12" y="12"/>
                </a:lnTo>
                <a:lnTo>
                  <a:pt x="59" y="90"/>
                </a:lnTo>
                <a:lnTo>
                  <a:pt x="65" y="90"/>
                </a:lnTo>
                <a:lnTo>
                  <a:pt x="107" y="12"/>
                </a:lnTo>
                <a:lnTo>
                  <a:pt x="113" y="6"/>
                </a:lnTo>
                <a:lnTo>
                  <a:pt x="119" y="0"/>
                </a:lnTo>
                <a:lnTo>
                  <a:pt x="119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9" name="Freeform 243"/>
          <p:cNvSpPr>
            <a:spLocks/>
          </p:cNvSpPr>
          <p:nvPr/>
        </p:nvSpPr>
        <p:spPr bwMode="auto">
          <a:xfrm>
            <a:off x="4684713" y="4960939"/>
            <a:ext cx="95250" cy="103187"/>
          </a:xfrm>
          <a:custGeom>
            <a:avLst/>
            <a:gdLst>
              <a:gd name="T0" fmla="*/ 60 w 60"/>
              <a:gd name="T1" fmla="*/ 54 h 65"/>
              <a:gd name="T2" fmla="*/ 60 w 60"/>
              <a:gd name="T3" fmla="*/ 54 h 65"/>
              <a:gd name="T4" fmla="*/ 54 w 60"/>
              <a:gd name="T5" fmla="*/ 59 h 65"/>
              <a:gd name="T6" fmla="*/ 42 w 60"/>
              <a:gd name="T7" fmla="*/ 59 h 65"/>
              <a:gd name="T8" fmla="*/ 12 w 60"/>
              <a:gd name="T9" fmla="*/ 59 h 65"/>
              <a:gd name="T10" fmla="*/ 36 w 60"/>
              <a:gd name="T11" fmla="*/ 42 h 65"/>
              <a:gd name="T12" fmla="*/ 48 w 60"/>
              <a:gd name="T13" fmla="*/ 30 h 65"/>
              <a:gd name="T14" fmla="*/ 54 w 60"/>
              <a:gd name="T15" fmla="*/ 18 h 65"/>
              <a:gd name="T16" fmla="*/ 48 w 60"/>
              <a:gd name="T17" fmla="*/ 6 h 65"/>
              <a:gd name="T18" fmla="*/ 30 w 60"/>
              <a:gd name="T19" fmla="*/ 0 h 65"/>
              <a:gd name="T20" fmla="*/ 12 w 60"/>
              <a:gd name="T21" fmla="*/ 6 h 65"/>
              <a:gd name="T22" fmla="*/ 6 w 60"/>
              <a:gd name="T23" fmla="*/ 12 h 65"/>
              <a:gd name="T24" fmla="*/ 0 w 60"/>
              <a:gd name="T25" fmla="*/ 18 h 65"/>
              <a:gd name="T26" fmla="*/ 0 w 60"/>
              <a:gd name="T27" fmla="*/ 18 h 65"/>
              <a:gd name="T28" fmla="*/ 6 w 60"/>
              <a:gd name="T29" fmla="*/ 12 h 65"/>
              <a:gd name="T30" fmla="*/ 18 w 60"/>
              <a:gd name="T31" fmla="*/ 6 h 65"/>
              <a:gd name="T32" fmla="*/ 36 w 60"/>
              <a:gd name="T33" fmla="*/ 12 h 65"/>
              <a:gd name="T34" fmla="*/ 42 w 60"/>
              <a:gd name="T35" fmla="*/ 24 h 65"/>
              <a:gd name="T36" fmla="*/ 36 w 60"/>
              <a:gd name="T37" fmla="*/ 36 h 65"/>
              <a:gd name="T38" fmla="*/ 24 w 60"/>
              <a:gd name="T39" fmla="*/ 48 h 65"/>
              <a:gd name="T40" fmla="*/ 0 w 60"/>
              <a:gd name="T41" fmla="*/ 65 h 65"/>
              <a:gd name="T42" fmla="*/ 0 w 60"/>
              <a:gd name="T43" fmla="*/ 65 h 65"/>
              <a:gd name="T44" fmla="*/ 54 w 60"/>
              <a:gd name="T45" fmla="*/ 65 h 65"/>
              <a:gd name="T46" fmla="*/ 60 w 60"/>
              <a:gd name="T47" fmla="*/ 5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65">
                <a:moveTo>
                  <a:pt x="60" y="54"/>
                </a:moveTo>
                <a:lnTo>
                  <a:pt x="60" y="54"/>
                </a:lnTo>
                <a:lnTo>
                  <a:pt x="54" y="59"/>
                </a:lnTo>
                <a:lnTo>
                  <a:pt x="42" y="59"/>
                </a:lnTo>
                <a:lnTo>
                  <a:pt x="12" y="59"/>
                </a:lnTo>
                <a:lnTo>
                  <a:pt x="36" y="42"/>
                </a:lnTo>
                <a:lnTo>
                  <a:pt x="48" y="30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6" y="12"/>
                </a:lnTo>
                <a:lnTo>
                  <a:pt x="0" y="18"/>
                </a:lnTo>
                <a:lnTo>
                  <a:pt x="0" y="18"/>
                </a:lnTo>
                <a:lnTo>
                  <a:pt x="6" y="12"/>
                </a:lnTo>
                <a:lnTo>
                  <a:pt x="18" y="6"/>
                </a:lnTo>
                <a:lnTo>
                  <a:pt x="36" y="12"/>
                </a:lnTo>
                <a:lnTo>
                  <a:pt x="42" y="24"/>
                </a:lnTo>
                <a:lnTo>
                  <a:pt x="36" y="36"/>
                </a:lnTo>
                <a:lnTo>
                  <a:pt x="24" y="48"/>
                </a:lnTo>
                <a:lnTo>
                  <a:pt x="0" y="65"/>
                </a:lnTo>
                <a:lnTo>
                  <a:pt x="0" y="65"/>
                </a:lnTo>
                <a:lnTo>
                  <a:pt x="54" y="65"/>
                </a:lnTo>
                <a:lnTo>
                  <a:pt x="60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0" name="Freeform 244"/>
          <p:cNvSpPr>
            <a:spLocks/>
          </p:cNvSpPr>
          <p:nvPr/>
        </p:nvSpPr>
        <p:spPr bwMode="auto">
          <a:xfrm>
            <a:off x="3563939" y="4078289"/>
            <a:ext cx="219075" cy="142875"/>
          </a:xfrm>
          <a:custGeom>
            <a:avLst/>
            <a:gdLst>
              <a:gd name="T0" fmla="*/ 138 w 138"/>
              <a:gd name="T1" fmla="*/ 0 h 90"/>
              <a:gd name="T2" fmla="*/ 102 w 138"/>
              <a:gd name="T3" fmla="*/ 0 h 90"/>
              <a:gd name="T4" fmla="*/ 102 w 138"/>
              <a:gd name="T5" fmla="*/ 6 h 90"/>
              <a:gd name="T6" fmla="*/ 108 w 138"/>
              <a:gd name="T7" fmla="*/ 6 h 90"/>
              <a:gd name="T8" fmla="*/ 114 w 138"/>
              <a:gd name="T9" fmla="*/ 12 h 90"/>
              <a:gd name="T10" fmla="*/ 114 w 138"/>
              <a:gd name="T11" fmla="*/ 18 h 90"/>
              <a:gd name="T12" fmla="*/ 108 w 138"/>
              <a:gd name="T13" fmla="*/ 18 h 90"/>
              <a:gd name="T14" fmla="*/ 90 w 138"/>
              <a:gd name="T15" fmla="*/ 66 h 90"/>
              <a:gd name="T16" fmla="*/ 90 w 138"/>
              <a:gd name="T17" fmla="*/ 66 h 90"/>
              <a:gd name="T18" fmla="*/ 54 w 138"/>
              <a:gd name="T19" fmla="*/ 0 h 90"/>
              <a:gd name="T20" fmla="*/ 24 w 138"/>
              <a:gd name="T21" fmla="*/ 0 h 90"/>
              <a:gd name="T22" fmla="*/ 24 w 138"/>
              <a:gd name="T23" fmla="*/ 6 h 90"/>
              <a:gd name="T24" fmla="*/ 36 w 138"/>
              <a:gd name="T25" fmla="*/ 6 h 90"/>
              <a:gd name="T26" fmla="*/ 42 w 138"/>
              <a:gd name="T27" fmla="*/ 12 h 90"/>
              <a:gd name="T28" fmla="*/ 18 w 138"/>
              <a:gd name="T29" fmla="*/ 66 h 90"/>
              <a:gd name="T30" fmla="*/ 12 w 138"/>
              <a:gd name="T31" fmla="*/ 78 h 90"/>
              <a:gd name="T32" fmla="*/ 12 w 138"/>
              <a:gd name="T33" fmla="*/ 84 h 90"/>
              <a:gd name="T34" fmla="*/ 0 w 138"/>
              <a:gd name="T35" fmla="*/ 90 h 90"/>
              <a:gd name="T36" fmla="*/ 0 w 138"/>
              <a:gd name="T37" fmla="*/ 90 h 90"/>
              <a:gd name="T38" fmla="*/ 36 w 138"/>
              <a:gd name="T39" fmla="*/ 90 h 90"/>
              <a:gd name="T40" fmla="*/ 36 w 138"/>
              <a:gd name="T41" fmla="*/ 90 h 90"/>
              <a:gd name="T42" fmla="*/ 30 w 138"/>
              <a:gd name="T43" fmla="*/ 90 h 90"/>
              <a:gd name="T44" fmla="*/ 24 w 138"/>
              <a:gd name="T45" fmla="*/ 84 h 90"/>
              <a:gd name="T46" fmla="*/ 24 w 138"/>
              <a:gd name="T47" fmla="*/ 78 h 90"/>
              <a:gd name="T48" fmla="*/ 24 w 138"/>
              <a:gd name="T49" fmla="*/ 72 h 90"/>
              <a:gd name="T50" fmla="*/ 48 w 138"/>
              <a:gd name="T51" fmla="*/ 18 h 90"/>
              <a:gd name="T52" fmla="*/ 48 w 138"/>
              <a:gd name="T53" fmla="*/ 18 h 90"/>
              <a:gd name="T54" fmla="*/ 90 w 138"/>
              <a:gd name="T55" fmla="*/ 90 h 90"/>
              <a:gd name="T56" fmla="*/ 90 w 138"/>
              <a:gd name="T57" fmla="*/ 90 h 90"/>
              <a:gd name="T58" fmla="*/ 120 w 138"/>
              <a:gd name="T59" fmla="*/ 24 h 90"/>
              <a:gd name="T60" fmla="*/ 126 w 138"/>
              <a:gd name="T61" fmla="*/ 12 h 90"/>
              <a:gd name="T62" fmla="*/ 126 w 138"/>
              <a:gd name="T63" fmla="*/ 6 h 90"/>
              <a:gd name="T64" fmla="*/ 138 w 138"/>
              <a:gd name="T65" fmla="*/ 6 h 90"/>
              <a:gd name="T66" fmla="*/ 138 w 138"/>
              <a:gd name="T6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90">
                <a:moveTo>
                  <a:pt x="138" y="0"/>
                </a:moveTo>
                <a:lnTo>
                  <a:pt x="102" y="0"/>
                </a:lnTo>
                <a:lnTo>
                  <a:pt x="102" y="6"/>
                </a:lnTo>
                <a:lnTo>
                  <a:pt x="108" y="6"/>
                </a:lnTo>
                <a:lnTo>
                  <a:pt x="114" y="12"/>
                </a:lnTo>
                <a:lnTo>
                  <a:pt x="114" y="18"/>
                </a:lnTo>
                <a:lnTo>
                  <a:pt x="108" y="18"/>
                </a:lnTo>
                <a:lnTo>
                  <a:pt x="90" y="66"/>
                </a:lnTo>
                <a:lnTo>
                  <a:pt x="90" y="66"/>
                </a:lnTo>
                <a:lnTo>
                  <a:pt x="54" y="0"/>
                </a:lnTo>
                <a:lnTo>
                  <a:pt x="24" y="0"/>
                </a:lnTo>
                <a:lnTo>
                  <a:pt x="24" y="6"/>
                </a:lnTo>
                <a:lnTo>
                  <a:pt x="36" y="6"/>
                </a:lnTo>
                <a:lnTo>
                  <a:pt x="42" y="12"/>
                </a:lnTo>
                <a:lnTo>
                  <a:pt x="18" y="66"/>
                </a:lnTo>
                <a:lnTo>
                  <a:pt x="12" y="78"/>
                </a:lnTo>
                <a:lnTo>
                  <a:pt x="12" y="84"/>
                </a:lnTo>
                <a:lnTo>
                  <a:pt x="0" y="90"/>
                </a:lnTo>
                <a:lnTo>
                  <a:pt x="0" y="90"/>
                </a:lnTo>
                <a:lnTo>
                  <a:pt x="36" y="90"/>
                </a:lnTo>
                <a:lnTo>
                  <a:pt x="36" y="90"/>
                </a:lnTo>
                <a:lnTo>
                  <a:pt x="30" y="90"/>
                </a:lnTo>
                <a:lnTo>
                  <a:pt x="24" y="84"/>
                </a:lnTo>
                <a:lnTo>
                  <a:pt x="24" y="78"/>
                </a:lnTo>
                <a:lnTo>
                  <a:pt x="24" y="72"/>
                </a:lnTo>
                <a:lnTo>
                  <a:pt x="48" y="18"/>
                </a:lnTo>
                <a:lnTo>
                  <a:pt x="48" y="18"/>
                </a:lnTo>
                <a:lnTo>
                  <a:pt x="90" y="90"/>
                </a:lnTo>
                <a:lnTo>
                  <a:pt x="90" y="90"/>
                </a:lnTo>
                <a:lnTo>
                  <a:pt x="120" y="24"/>
                </a:lnTo>
                <a:lnTo>
                  <a:pt x="126" y="12"/>
                </a:lnTo>
                <a:lnTo>
                  <a:pt x="126" y="6"/>
                </a:lnTo>
                <a:lnTo>
                  <a:pt x="138" y="6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1" name="Freeform 245"/>
          <p:cNvSpPr>
            <a:spLocks/>
          </p:cNvSpPr>
          <p:nvPr/>
        </p:nvSpPr>
        <p:spPr bwMode="auto">
          <a:xfrm>
            <a:off x="3783014" y="4164013"/>
            <a:ext cx="66675" cy="114300"/>
          </a:xfrm>
          <a:custGeom>
            <a:avLst/>
            <a:gdLst>
              <a:gd name="T0" fmla="*/ 6 w 42"/>
              <a:gd name="T1" fmla="*/ 72 h 72"/>
              <a:gd name="T2" fmla="*/ 42 w 42"/>
              <a:gd name="T3" fmla="*/ 72 h 72"/>
              <a:gd name="T4" fmla="*/ 42 w 42"/>
              <a:gd name="T5" fmla="*/ 66 h 72"/>
              <a:gd name="T6" fmla="*/ 30 w 42"/>
              <a:gd name="T7" fmla="*/ 66 h 72"/>
              <a:gd name="T8" fmla="*/ 30 w 42"/>
              <a:gd name="T9" fmla="*/ 60 h 72"/>
              <a:gd name="T10" fmla="*/ 30 w 42"/>
              <a:gd name="T11" fmla="*/ 0 h 72"/>
              <a:gd name="T12" fmla="*/ 30 w 42"/>
              <a:gd name="T13" fmla="*/ 0 h 72"/>
              <a:gd name="T14" fmla="*/ 0 w 42"/>
              <a:gd name="T15" fmla="*/ 12 h 72"/>
              <a:gd name="T16" fmla="*/ 0 w 42"/>
              <a:gd name="T17" fmla="*/ 12 h 72"/>
              <a:gd name="T18" fmla="*/ 12 w 42"/>
              <a:gd name="T19" fmla="*/ 12 h 72"/>
              <a:gd name="T20" fmla="*/ 12 w 42"/>
              <a:gd name="T21" fmla="*/ 12 h 72"/>
              <a:gd name="T22" fmla="*/ 18 w 42"/>
              <a:gd name="T23" fmla="*/ 12 h 72"/>
              <a:gd name="T24" fmla="*/ 18 w 42"/>
              <a:gd name="T25" fmla="*/ 12 h 72"/>
              <a:gd name="T26" fmla="*/ 18 w 42"/>
              <a:gd name="T27" fmla="*/ 60 h 72"/>
              <a:gd name="T28" fmla="*/ 12 w 42"/>
              <a:gd name="T29" fmla="*/ 66 h 72"/>
              <a:gd name="T30" fmla="*/ 6 w 42"/>
              <a:gd name="T31" fmla="*/ 66 h 72"/>
              <a:gd name="T32" fmla="*/ 6 w 42"/>
              <a:gd name="T33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72">
                <a:moveTo>
                  <a:pt x="6" y="72"/>
                </a:moveTo>
                <a:lnTo>
                  <a:pt x="42" y="72"/>
                </a:lnTo>
                <a:lnTo>
                  <a:pt x="42" y="66"/>
                </a:lnTo>
                <a:lnTo>
                  <a:pt x="30" y="66"/>
                </a:lnTo>
                <a:lnTo>
                  <a:pt x="30" y="60"/>
                </a:lnTo>
                <a:lnTo>
                  <a:pt x="30" y="0"/>
                </a:lnTo>
                <a:lnTo>
                  <a:pt x="30" y="0"/>
                </a:lnTo>
                <a:lnTo>
                  <a:pt x="0" y="12"/>
                </a:lnTo>
                <a:lnTo>
                  <a:pt x="0" y="12"/>
                </a:lnTo>
                <a:lnTo>
                  <a:pt x="12" y="12"/>
                </a:lnTo>
                <a:lnTo>
                  <a:pt x="12" y="12"/>
                </a:lnTo>
                <a:lnTo>
                  <a:pt x="18" y="12"/>
                </a:lnTo>
                <a:lnTo>
                  <a:pt x="18" y="12"/>
                </a:lnTo>
                <a:lnTo>
                  <a:pt x="18" y="60"/>
                </a:lnTo>
                <a:lnTo>
                  <a:pt x="12" y="66"/>
                </a:lnTo>
                <a:lnTo>
                  <a:pt x="6" y="66"/>
                </a:lnTo>
                <a:lnTo>
                  <a:pt x="6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2" name="Freeform 246"/>
          <p:cNvSpPr>
            <a:spLocks noEditPoints="1"/>
          </p:cNvSpPr>
          <p:nvPr/>
        </p:nvSpPr>
        <p:spPr bwMode="auto">
          <a:xfrm>
            <a:off x="3897314" y="4125913"/>
            <a:ext cx="28575" cy="95250"/>
          </a:xfrm>
          <a:custGeom>
            <a:avLst/>
            <a:gdLst>
              <a:gd name="T0" fmla="*/ 6 w 18"/>
              <a:gd name="T1" fmla="*/ 12 h 60"/>
              <a:gd name="T2" fmla="*/ 12 w 18"/>
              <a:gd name="T3" fmla="*/ 12 h 60"/>
              <a:gd name="T4" fmla="*/ 18 w 18"/>
              <a:gd name="T5" fmla="*/ 6 h 60"/>
              <a:gd name="T6" fmla="*/ 12 w 18"/>
              <a:gd name="T7" fmla="*/ 0 h 60"/>
              <a:gd name="T8" fmla="*/ 6 w 18"/>
              <a:gd name="T9" fmla="*/ 0 h 60"/>
              <a:gd name="T10" fmla="*/ 6 w 18"/>
              <a:gd name="T11" fmla="*/ 0 h 60"/>
              <a:gd name="T12" fmla="*/ 0 w 18"/>
              <a:gd name="T13" fmla="*/ 6 h 60"/>
              <a:gd name="T14" fmla="*/ 6 w 18"/>
              <a:gd name="T15" fmla="*/ 12 h 60"/>
              <a:gd name="T16" fmla="*/ 6 w 18"/>
              <a:gd name="T17" fmla="*/ 12 h 60"/>
              <a:gd name="T18" fmla="*/ 6 w 18"/>
              <a:gd name="T19" fmla="*/ 12 h 60"/>
              <a:gd name="T20" fmla="*/ 6 w 18"/>
              <a:gd name="T21" fmla="*/ 60 h 60"/>
              <a:gd name="T22" fmla="*/ 12 w 18"/>
              <a:gd name="T23" fmla="*/ 60 h 60"/>
              <a:gd name="T24" fmla="*/ 18 w 18"/>
              <a:gd name="T25" fmla="*/ 54 h 60"/>
              <a:gd name="T26" fmla="*/ 12 w 18"/>
              <a:gd name="T27" fmla="*/ 48 h 60"/>
              <a:gd name="T28" fmla="*/ 6 w 18"/>
              <a:gd name="T29" fmla="*/ 48 h 60"/>
              <a:gd name="T30" fmla="*/ 6 w 18"/>
              <a:gd name="T31" fmla="*/ 48 h 60"/>
              <a:gd name="T32" fmla="*/ 0 w 18"/>
              <a:gd name="T33" fmla="*/ 54 h 60"/>
              <a:gd name="T34" fmla="*/ 6 w 18"/>
              <a:gd name="T35" fmla="*/ 60 h 60"/>
              <a:gd name="T36" fmla="*/ 6 w 18"/>
              <a:gd name="T37" fmla="*/ 60 h 60"/>
              <a:gd name="T38" fmla="*/ 6 w 18"/>
              <a:gd name="T3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" h="60">
                <a:moveTo>
                  <a:pt x="6" y="12"/>
                </a:moveTo>
                <a:lnTo>
                  <a:pt x="12" y="12"/>
                </a:lnTo>
                <a:lnTo>
                  <a:pt x="18" y="6"/>
                </a:lnTo>
                <a:lnTo>
                  <a:pt x="12" y="0"/>
                </a:lnTo>
                <a:lnTo>
                  <a:pt x="6" y="0"/>
                </a:lnTo>
                <a:lnTo>
                  <a:pt x="6" y="0"/>
                </a:lnTo>
                <a:lnTo>
                  <a:pt x="0" y="6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close/>
                <a:moveTo>
                  <a:pt x="6" y="60"/>
                </a:moveTo>
                <a:lnTo>
                  <a:pt x="12" y="60"/>
                </a:lnTo>
                <a:lnTo>
                  <a:pt x="18" y="54"/>
                </a:lnTo>
                <a:lnTo>
                  <a:pt x="12" y="48"/>
                </a:lnTo>
                <a:lnTo>
                  <a:pt x="6" y="48"/>
                </a:lnTo>
                <a:lnTo>
                  <a:pt x="6" y="48"/>
                </a:lnTo>
                <a:lnTo>
                  <a:pt x="0" y="54"/>
                </a:lnTo>
                <a:lnTo>
                  <a:pt x="6" y="60"/>
                </a:lnTo>
                <a:lnTo>
                  <a:pt x="6" y="60"/>
                </a:lnTo>
                <a:lnTo>
                  <a:pt x="6" y="6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3" name="Freeform 247"/>
          <p:cNvSpPr>
            <a:spLocks/>
          </p:cNvSpPr>
          <p:nvPr/>
        </p:nvSpPr>
        <p:spPr bwMode="auto">
          <a:xfrm>
            <a:off x="3963988" y="4078289"/>
            <a:ext cx="207962" cy="142875"/>
          </a:xfrm>
          <a:custGeom>
            <a:avLst/>
            <a:gdLst>
              <a:gd name="T0" fmla="*/ 131 w 131"/>
              <a:gd name="T1" fmla="*/ 0 h 90"/>
              <a:gd name="T2" fmla="*/ 95 w 131"/>
              <a:gd name="T3" fmla="*/ 0 h 90"/>
              <a:gd name="T4" fmla="*/ 95 w 131"/>
              <a:gd name="T5" fmla="*/ 6 h 90"/>
              <a:gd name="T6" fmla="*/ 107 w 131"/>
              <a:gd name="T7" fmla="*/ 6 h 90"/>
              <a:gd name="T8" fmla="*/ 107 w 131"/>
              <a:gd name="T9" fmla="*/ 12 h 90"/>
              <a:gd name="T10" fmla="*/ 107 w 131"/>
              <a:gd name="T11" fmla="*/ 18 h 90"/>
              <a:gd name="T12" fmla="*/ 107 w 131"/>
              <a:gd name="T13" fmla="*/ 18 h 90"/>
              <a:gd name="T14" fmla="*/ 89 w 131"/>
              <a:gd name="T15" fmla="*/ 66 h 90"/>
              <a:gd name="T16" fmla="*/ 89 w 131"/>
              <a:gd name="T17" fmla="*/ 66 h 90"/>
              <a:gd name="T18" fmla="*/ 53 w 131"/>
              <a:gd name="T19" fmla="*/ 0 h 90"/>
              <a:gd name="T20" fmla="*/ 24 w 131"/>
              <a:gd name="T21" fmla="*/ 0 h 90"/>
              <a:gd name="T22" fmla="*/ 24 w 131"/>
              <a:gd name="T23" fmla="*/ 6 h 90"/>
              <a:gd name="T24" fmla="*/ 30 w 131"/>
              <a:gd name="T25" fmla="*/ 6 h 90"/>
              <a:gd name="T26" fmla="*/ 36 w 131"/>
              <a:gd name="T27" fmla="*/ 12 h 90"/>
              <a:gd name="T28" fmla="*/ 18 w 131"/>
              <a:gd name="T29" fmla="*/ 66 h 90"/>
              <a:gd name="T30" fmla="*/ 12 w 131"/>
              <a:gd name="T31" fmla="*/ 78 h 90"/>
              <a:gd name="T32" fmla="*/ 12 w 131"/>
              <a:gd name="T33" fmla="*/ 84 h 90"/>
              <a:gd name="T34" fmla="*/ 0 w 131"/>
              <a:gd name="T35" fmla="*/ 90 h 90"/>
              <a:gd name="T36" fmla="*/ 0 w 131"/>
              <a:gd name="T37" fmla="*/ 90 h 90"/>
              <a:gd name="T38" fmla="*/ 36 w 131"/>
              <a:gd name="T39" fmla="*/ 90 h 90"/>
              <a:gd name="T40" fmla="*/ 36 w 131"/>
              <a:gd name="T41" fmla="*/ 90 h 90"/>
              <a:gd name="T42" fmla="*/ 30 w 131"/>
              <a:gd name="T43" fmla="*/ 90 h 90"/>
              <a:gd name="T44" fmla="*/ 24 w 131"/>
              <a:gd name="T45" fmla="*/ 84 h 90"/>
              <a:gd name="T46" fmla="*/ 24 w 131"/>
              <a:gd name="T47" fmla="*/ 78 h 90"/>
              <a:gd name="T48" fmla="*/ 24 w 131"/>
              <a:gd name="T49" fmla="*/ 72 h 90"/>
              <a:gd name="T50" fmla="*/ 42 w 131"/>
              <a:gd name="T51" fmla="*/ 18 h 90"/>
              <a:gd name="T52" fmla="*/ 42 w 131"/>
              <a:gd name="T53" fmla="*/ 18 h 90"/>
              <a:gd name="T54" fmla="*/ 83 w 131"/>
              <a:gd name="T55" fmla="*/ 90 h 90"/>
              <a:gd name="T56" fmla="*/ 89 w 131"/>
              <a:gd name="T57" fmla="*/ 90 h 90"/>
              <a:gd name="T58" fmla="*/ 113 w 131"/>
              <a:gd name="T59" fmla="*/ 24 h 90"/>
              <a:gd name="T60" fmla="*/ 119 w 131"/>
              <a:gd name="T61" fmla="*/ 12 h 90"/>
              <a:gd name="T62" fmla="*/ 119 w 131"/>
              <a:gd name="T63" fmla="*/ 6 h 90"/>
              <a:gd name="T64" fmla="*/ 131 w 131"/>
              <a:gd name="T65" fmla="*/ 6 h 90"/>
              <a:gd name="T66" fmla="*/ 131 w 131"/>
              <a:gd name="T6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1" h="90">
                <a:moveTo>
                  <a:pt x="131" y="0"/>
                </a:moveTo>
                <a:lnTo>
                  <a:pt x="95" y="0"/>
                </a:lnTo>
                <a:lnTo>
                  <a:pt x="95" y="6"/>
                </a:lnTo>
                <a:lnTo>
                  <a:pt x="107" y="6"/>
                </a:lnTo>
                <a:lnTo>
                  <a:pt x="107" y="12"/>
                </a:lnTo>
                <a:lnTo>
                  <a:pt x="107" y="18"/>
                </a:lnTo>
                <a:lnTo>
                  <a:pt x="107" y="18"/>
                </a:lnTo>
                <a:lnTo>
                  <a:pt x="89" y="66"/>
                </a:lnTo>
                <a:lnTo>
                  <a:pt x="89" y="66"/>
                </a:lnTo>
                <a:lnTo>
                  <a:pt x="53" y="0"/>
                </a:lnTo>
                <a:lnTo>
                  <a:pt x="24" y="0"/>
                </a:lnTo>
                <a:lnTo>
                  <a:pt x="24" y="6"/>
                </a:lnTo>
                <a:lnTo>
                  <a:pt x="30" y="6"/>
                </a:lnTo>
                <a:lnTo>
                  <a:pt x="36" y="12"/>
                </a:lnTo>
                <a:lnTo>
                  <a:pt x="18" y="66"/>
                </a:lnTo>
                <a:lnTo>
                  <a:pt x="12" y="78"/>
                </a:lnTo>
                <a:lnTo>
                  <a:pt x="12" y="84"/>
                </a:lnTo>
                <a:lnTo>
                  <a:pt x="0" y="90"/>
                </a:lnTo>
                <a:lnTo>
                  <a:pt x="0" y="90"/>
                </a:lnTo>
                <a:lnTo>
                  <a:pt x="36" y="90"/>
                </a:lnTo>
                <a:lnTo>
                  <a:pt x="36" y="90"/>
                </a:lnTo>
                <a:lnTo>
                  <a:pt x="30" y="90"/>
                </a:lnTo>
                <a:lnTo>
                  <a:pt x="24" y="84"/>
                </a:lnTo>
                <a:lnTo>
                  <a:pt x="24" y="78"/>
                </a:lnTo>
                <a:lnTo>
                  <a:pt x="24" y="72"/>
                </a:lnTo>
                <a:lnTo>
                  <a:pt x="42" y="18"/>
                </a:lnTo>
                <a:lnTo>
                  <a:pt x="42" y="18"/>
                </a:lnTo>
                <a:lnTo>
                  <a:pt x="83" y="90"/>
                </a:lnTo>
                <a:lnTo>
                  <a:pt x="89" y="90"/>
                </a:lnTo>
                <a:lnTo>
                  <a:pt x="113" y="24"/>
                </a:lnTo>
                <a:lnTo>
                  <a:pt x="119" y="12"/>
                </a:lnTo>
                <a:lnTo>
                  <a:pt x="119" y="6"/>
                </a:lnTo>
                <a:lnTo>
                  <a:pt x="131" y="6"/>
                </a:lnTo>
                <a:lnTo>
                  <a:pt x="13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4" name="Freeform 248"/>
          <p:cNvSpPr>
            <a:spLocks/>
          </p:cNvSpPr>
          <p:nvPr/>
        </p:nvSpPr>
        <p:spPr bwMode="auto">
          <a:xfrm>
            <a:off x="4162425" y="4164013"/>
            <a:ext cx="95250" cy="114300"/>
          </a:xfrm>
          <a:custGeom>
            <a:avLst/>
            <a:gdLst>
              <a:gd name="T0" fmla="*/ 60 w 60"/>
              <a:gd name="T1" fmla="*/ 54 h 72"/>
              <a:gd name="T2" fmla="*/ 60 w 60"/>
              <a:gd name="T3" fmla="*/ 54 h 72"/>
              <a:gd name="T4" fmla="*/ 54 w 60"/>
              <a:gd name="T5" fmla="*/ 60 h 72"/>
              <a:gd name="T6" fmla="*/ 48 w 60"/>
              <a:gd name="T7" fmla="*/ 60 h 72"/>
              <a:gd name="T8" fmla="*/ 18 w 60"/>
              <a:gd name="T9" fmla="*/ 60 h 72"/>
              <a:gd name="T10" fmla="*/ 36 w 60"/>
              <a:gd name="T11" fmla="*/ 42 h 72"/>
              <a:gd name="T12" fmla="*/ 48 w 60"/>
              <a:gd name="T13" fmla="*/ 36 h 72"/>
              <a:gd name="T14" fmla="*/ 54 w 60"/>
              <a:gd name="T15" fmla="*/ 18 h 72"/>
              <a:gd name="T16" fmla="*/ 48 w 60"/>
              <a:gd name="T17" fmla="*/ 6 h 72"/>
              <a:gd name="T18" fmla="*/ 30 w 60"/>
              <a:gd name="T19" fmla="*/ 0 h 72"/>
              <a:gd name="T20" fmla="*/ 12 w 60"/>
              <a:gd name="T21" fmla="*/ 6 h 72"/>
              <a:gd name="T22" fmla="*/ 0 w 60"/>
              <a:gd name="T23" fmla="*/ 24 h 72"/>
              <a:gd name="T24" fmla="*/ 6 w 60"/>
              <a:gd name="T25" fmla="*/ 24 h 72"/>
              <a:gd name="T26" fmla="*/ 12 w 60"/>
              <a:gd name="T27" fmla="*/ 18 h 72"/>
              <a:gd name="T28" fmla="*/ 24 w 60"/>
              <a:gd name="T29" fmla="*/ 12 h 72"/>
              <a:gd name="T30" fmla="*/ 36 w 60"/>
              <a:gd name="T31" fmla="*/ 12 h 72"/>
              <a:gd name="T32" fmla="*/ 42 w 60"/>
              <a:gd name="T33" fmla="*/ 18 h 72"/>
              <a:gd name="T34" fmla="*/ 42 w 60"/>
              <a:gd name="T35" fmla="*/ 24 h 72"/>
              <a:gd name="T36" fmla="*/ 36 w 60"/>
              <a:gd name="T37" fmla="*/ 36 h 72"/>
              <a:gd name="T38" fmla="*/ 24 w 60"/>
              <a:gd name="T39" fmla="*/ 48 h 72"/>
              <a:gd name="T40" fmla="*/ 0 w 60"/>
              <a:gd name="T41" fmla="*/ 66 h 72"/>
              <a:gd name="T42" fmla="*/ 0 w 60"/>
              <a:gd name="T43" fmla="*/ 72 h 72"/>
              <a:gd name="T44" fmla="*/ 54 w 60"/>
              <a:gd name="T45" fmla="*/ 72 h 72"/>
              <a:gd name="T46" fmla="*/ 60 w 60"/>
              <a:gd name="T47" fmla="*/ 5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72">
                <a:moveTo>
                  <a:pt x="60" y="54"/>
                </a:moveTo>
                <a:lnTo>
                  <a:pt x="60" y="54"/>
                </a:lnTo>
                <a:lnTo>
                  <a:pt x="54" y="60"/>
                </a:lnTo>
                <a:lnTo>
                  <a:pt x="48" y="60"/>
                </a:lnTo>
                <a:lnTo>
                  <a:pt x="18" y="60"/>
                </a:lnTo>
                <a:lnTo>
                  <a:pt x="36" y="42"/>
                </a:lnTo>
                <a:lnTo>
                  <a:pt x="48" y="36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24"/>
                </a:lnTo>
                <a:lnTo>
                  <a:pt x="6" y="24"/>
                </a:lnTo>
                <a:lnTo>
                  <a:pt x="12" y="18"/>
                </a:lnTo>
                <a:lnTo>
                  <a:pt x="24" y="12"/>
                </a:lnTo>
                <a:lnTo>
                  <a:pt x="36" y="12"/>
                </a:lnTo>
                <a:lnTo>
                  <a:pt x="42" y="18"/>
                </a:lnTo>
                <a:lnTo>
                  <a:pt x="42" y="24"/>
                </a:lnTo>
                <a:lnTo>
                  <a:pt x="36" y="36"/>
                </a:lnTo>
                <a:lnTo>
                  <a:pt x="24" y="48"/>
                </a:lnTo>
                <a:lnTo>
                  <a:pt x="0" y="66"/>
                </a:lnTo>
                <a:lnTo>
                  <a:pt x="0" y="72"/>
                </a:lnTo>
                <a:lnTo>
                  <a:pt x="54" y="72"/>
                </a:lnTo>
                <a:lnTo>
                  <a:pt x="60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5" name="Freeform 249"/>
          <p:cNvSpPr>
            <a:spLocks/>
          </p:cNvSpPr>
          <p:nvPr/>
        </p:nvSpPr>
        <p:spPr bwMode="auto">
          <a:xfrm>
            <a:off x="3365500" y="5311776"/>
            <a:ext cx="114300" cy="93663"/>
          </a:xfrm>
          <a:custGeom>
            <a:avLst/>
            <a:gdLst>
              <a:gd name="T0" fmla="*/ 36 w 72"/>
              <a:gd name="T1" fmla="*/ 59 h 59"/>
              <a:gd name="T2" fmla="*/ 66 w 72"/>
              <a:gd name="T3" fmla="*/ 53 h 59"/>
              <a:gd name="T4" fmla="*/ 72 w 72"/>
              <a:gd name="T5" fmla="*/ 30 h 59"/>
              <a:gd name="T6" fmla="*/ 66 w 72"/>
              <a:gd name="T7" fmla="*/ 6 h 59"/>
              <a:gd name="T8" fmla="*/ 36 w 72"/>
              <a:gd name="T9" fmla="*/ 0 h 59"/>
              <a:gd name="T10" fmla="*/ 12 w 72"/>
              <a:gd name="T11" fmla="*/ 6 h 59"/>
              <a:gd name="T12" fmla="*/ 6 w 72"/>
              <a:gd name="T13" fmla="*/ 18 h 59"/>
              <a:gd name="T14" fmla="*/ 0 w 72"/>
              <a:gd name="T15" fmla="*/ 30 h 59"/>
              <a:gd name="T16" fmla="*/ 6 w 72"/>
              <a:gd name="T17" fmla="*/ 42 h 59"/>
              <a:gd name="T18" fmla="*/ 12 w 72"/>
              <a:gd name="T19" fmla="*/ 53 h 59"/>
              <a:gd name="T20" fmla="*/ 36 w 72"/>
              <a:gd name="T21" fmla="*/ 59 h 59"/>
              <a:gd name="T22" fmla="*/ 36 w 72"/>
              <a:gd name="T23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59">
                <a:moveTo>
                  <a:pt x="36" y="59"/>
                </a:moveTo>
                <a:lnTo>
                  <a:pt x="66" y="53"/>
                </a:lnTo>
                <a:lnTo>
                  <a:pt x="72" y="30"/>
                </a:lnTo>
                <a:lnTo>
                  <a:pt x="66" y="6"/>
                </a:lnTo>
                <a:lnTo>
                  <a:pt x="36" y="0"/>
                </a:lnTo>
                <a:lnTo>
                  <a:pt x="12" y="6"/>
                </a:lnTo>
                <a:lnTo>
                  <a:pt x="6" y="18"/>
                </a:lnTo>
                <a:lnTo>
                  <a:pt x="0" y="30"/>
                </a:lnTo>
                <a:lnTo>
                  <a:pt x="6" y="42"/>
                </a:lnTo>
                <a:lnTo>
                  <a:pt x="12" y="53"/>
                </a:lnTo>
                <a:lnTo>
                  <a:pt x="36" y="59"/>
                </a:lnTo>
                <a:lnTo>
                  <a:pt x="36" y="5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6" name="Freeform 250"/>
          <p:cNvSpPr>
            <a:spLocks/>
          </p:cNvSpPr>
          <p:nvPr/>
        </p:nvSpPr>
        <p:spPr bwMode="auto">
          <a:xfrm>
            <a:off x="4238625" y="5519739"/>
            <a:ext cx="1225550" cy="1587"/>
          </a:xfrm>
          <a:custGeom>
            <a:avLst/>
            <a:gdLst>
              <a:gd name="T0" fmla="*/ 772 w 772"/>
              <a:gd name="T1" fmla="*/ 0 w 772"/>
              <a:gd name="T2" fmla="*/ 772 w 772"/>
              <a:gd name="T3" fmla="*/ 772 w 77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72">
                <a:moveTo>
                  <a:pt x="772" y="0"/>
                </a:moveTo>
                <a:lnTo>
                  <a:pt x="0" y="0"/>
                </a:lnTo>
                <a:lnTo>
                  <a:pt x="772" y="0"/>
                </a:lnTo>
                <a:lnTo>
                  <a:pt x="77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7" name="Freeform 251"/>
          <p:cNvSpPr>
            <a:spLocks noEditPoints="1"/>
          </p:cNvSpPr>
          <p:nvPr/>
        </p:nvSpPr>
        <p:spPr bwMode="auto">
          <a:xfrm>
            <a:off x="4238625" y="4383088"/>
            <a:ext cx="1588" cy="1136650"/>
          </a:xfrm>
          <a:custGeom>
            <a:avLst/>
            <a:gdLst>
              <a:gd name="T0" fmla="*/ 716 h 716"/>
              <a:gd name="T1" fmla="*/ 0 h 716"/>
              <a:gd name="T2" fmla="*/ 716 h 716"/>
              <a:gd name="T3" fmla="*/ 716 h 716"/>
              <a:gd name="T4" fmla="*/ 716 h 716"/>
              <a:gd name="T5" fmla="*/ 716 h 716"/>
              <a:gd name="T6" fmla="*/ 716 h 7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716">
                <a:moveTo>
                  <a:pt x="0" y="716"/>
                </a:moveTo>
                <a:lnTo>
                  <a:pt x="0" y="0"/>
                </a:lnTo>
                <a:lnTo>
                  <a:pt x="0" y="716"/>
                </a:lnTo>
                <a:lnTo>
                  <a:pt x="0" y="716"/>
                </a:lnTo>
                <a:close/>
                <a:moveTo>
                  <a:pt x="0" y="716"/>
                </a:moveTo>
                <a:lnTo>
                  <a:pt x="0" y="716"/>
                </a:lnTo>
                <a:lnTo>
                  <a:pt x="0" y="7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8" name="Freeform 252"/>
          <p:cNvSpPr>
            <a:spLocks noEditPoints="1"/>
          </p:cNvSpPr>
          <p:nvPr/>
        </p:nvSpPr>
        <p:spPr bwMode="auto">
          <a:xfrm>
            <a:off x="4238625" y="4383089"/>
            <a:ext cx="1225550" cy="1587"/>
          </a:xfrm>
          <a:custGeom>
            <a:avLst/>
            <a:gdLst>
              <a:gd name="T0" fmla="*/ 0 w 772"/>
              <a:gd name="T1" fmla="*/ 772 w 772"/>
              <a:gd name="T2" fmla="*/ 0 w 772"/>
              <a:gd name="T3" fmla="*/ 0 w 772"/>
              <a:gd name="T4" fmla="*/ 0 w 772"/>
              <a:gd name="T5" fmla="*/ 0 w 772"/>
              <a:gd name="T6" fmla="*/ 0 w 77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772">
                <a:moveTo>
                  <a:pt x="0" y="0"/>
                </a:moveTo>
                <a:lnTo>
                  <a:pt x="772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89" name="Freeform 253"/>
          <p:cNvSpPr>
            <a:spLocks/>
          </p:cNvSpPr>
          <p:nvPr/>
        </p:nvSpPr>
        <p:spPr bwMode="auto">
          <a:xfrm>
            <a:off x="4362450" y="4514851"/>
            <a:ext cx="114300" cy="85725"/>
          </a:xfrm>
          <a:custGeom>
            <a:avLst/>
            <a:gdLst>
              <a:gd name="T0" fmla="*/ 36 w 72"/>
              <a:gd name="T1" fmla="*/ 54 h 54"/>
              <a:gd name="T2" fmla="*/ 12 w 72"/>
              <a:gd name="T3" fmla="*/ 48 h 54"/>
              <a:gd name="T4" fmla="*/ 6 w 72"/>
              <a:gd name="T5" fmla="*/ 42 h 54"/>
              <a:gd name="T6" fmla="*/ 0 w 72"/>
              <a:gd name="T7" fmla="*/ 30 h 54"/>
              <a:gd name="T8" fmla="*/ 6 w 72"/>
              <a:gd name="T9" fmla="*/ 18 h 54"/>
              <a:gd name="T10" fmla="*/ 12 w 72"/>
              <a:gd name="T11" fmla="*/ 6 h 54"/>
              <a:gd name="T12" fmla="*/ 36 w 72"/>
              <a:gd name="T13" fmla="*/ 0 h 54"/>
              <a:gd name="T14" fmla="*/ 60 w 72"/>
              <a:gd name="T15" fmla="*/ 6 h 54"/>
              <a:gd name="T16" fmla="*/ 72 w 72"/>
              <a:gd name="T17" fmla="*/ 18 h 54"/>
              <a:gd name="T18" fmla="*/ 72 w 72"/>
              <a:gd name="T19" fmla="*/ 30 h 54"/>
              <a:gd name="T20" fmla="*/ 72 w 72"/>
              <a:gd name="T21" fmla="*/ 42 h 54"/>
              <a:gd name="T22" fmla="*/ 60 w 72"/>
              <a:gd name="T23" fmla="*/ 48 h 54"/>
              <a:gd name="T24" fmla="*/ 36 w 72"/>
              <a:gd name="T25" fmla="*/ 54 h 54"/>
              <a:gd name="T26" fmla="*/ 36 w 72"/>
              <a:gd name="T2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54">
                <a:moveTo>
                  <a:pt x="36" y="54"/>
                </a:moveTo>
                <a:lnTo>
                  <a:pt x="12" y="48"/>
                </a:lnTo>
                <a:lnTo>
                  <a:pt x="6" y="42"/>
                </a:lnTo>
                <a:lnTo>
                  <a:pt x="0" y="30"/>
                </a:lnTo>
                <a:lnTo>
                  <a:pt x="6" y="18"/>
                </a:lnTo>
                <a:lnTo>
                  <a:pt x="12" y="6"/>
                </a:lnTo>
                <a:lnTo>
                  <a:pt x="36" y="0"/>
                </a:lnTo>
                <a:lnTo>
                  <a:pt x="60" y="6"/>
                </a:lnTo>
                <a:lnTo>
                  <a:pt x="72" y="18"/>
                </a:lnTo>
                <a:lnTo>
                  <a:pt x="72" y="30"/>
                </a:lnTo>
                <a:lnTo>
                  <a:pt x="72" y="42"/>
                </a:lnTo>
                <a:lnTo>
                  <a:pt x="60" y="48"/>
                </a:lnTo>
                <a:lnTo>
                  <a:pt x="36" y="54"/>
                </a:lnTo>
                <a:lnTo>
                  <a:pt x="36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0" name="Freeform 254"/>
          <p:cNvSpPr>
            <a:spLocks/>
          </p:cNvSpPr>
          <p:nvPr/>
        </p:nvSpPr>
        <p:spPr bwMode="auto">
          <a:xfrm>
            <a:off x="3554414" y="4732338"/>
            <a:ext cx="104775" cy="436562"/>
          </a:xfrm>
          <a:custGeom>
            <a:avLst/>
            <a:gdLst>
              <a:gd name="T0" fmla="*/ 0 w 66"/>
              <a:gd name="T1" fmla="*/ 275 h 275"/>
              <a:gd name="T2" fmla="*/ 66 w 66"/>
              <a:gd name="T3" fmla="*/ 275 h 275"/>
              <a:gd name="T4" fmla="*/ 66 w 66"/>
              <a:gd name="T5" fmla="*/ 0 h 275"/>
              <a:gd name="T6" fmla="*/ 0 w 66"/>
              <a:gd name="T7" fmla="*/ 0 h 275"/>
              <a:gd name="T8" fmla="*/ 0 w 66"/>
              <a:gd name="T9" fmla="*/ 275 h 275"/>
              <a:gd name="T10" fmla="*/ 0 w 66"/>
              <a:gd name="T1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275">
                <a:moveTo>
                  <a:pt x="0" y="275"/>
                </a:moveTo>
                <a:lnTo>
                  <a:pt x="66" y="275"/>
                </a:lnTo>
                <a:lnTo>
                  <a:pt x="66" y="0"/>
                </a:lnTo>
                <a:lnTo>
                  <a:pt x="0" y="0"/>
                </a:ln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1" name="Freeform 255"/>
          <p:cNvSpPr>
            <a:spLocks/>
          </p:cNvSpPr>
          <p:nvPr/>
        </p:nvSpPr>
        <p:spPr bwMode="auto">
          <a:xfrm>
            <a:off x="3611563" y="4732339"/>
            <a:ext cx="114300" cy="66675"/>
          </a:xfrm>
          <a:custGeom>
            <a:avLst/>
            <a:gdLst>
              <a:gd name="T0" fmla="*/ 0 w 72"/>
              <a:gd name="T1" fmla="*/ 0 h 42"/>
              <a:gd name="T2" fmla="*/ 24 w 72"/>
              <a:gd name="T3" fmla="*/ 6 h 42"/>
              <a:gd name="T4" fmla="*/ 48 w 72"/>
              <a:gd name="T5" fmla="*/ 12 h 42"/>
              <a:gd name="T6" fmla="*/ 66 w 72"/>
              <a:gd name="T7" fmla="*/ 24 h 42"/>
              <a:gd name="T8" fmla="*/ 72 w 72"/>
              <a:gd name="T9" fmla="*/ 42 h 42"/>
              <a:gd name="T10" fmla="*/ 72 w 72"/>
              <a:gd name="T11" fmla="*/ 42 h 42"/>
              <a:gd name="T12" fmla="*/ 66 w 72"/>
              <a:gd name="T13" fmla="*/ 24 h 42"/>
              <a:gd name="T14" fmla="*/ 48 w 72"/>
              <a:gd name="T15" fmla="*/ 12 h 42"/>
              <a:gd name="T16" fmla="*/ 24 w 72"/>
              <a:gd name="T17" fmla="*/ 6 h 42"/>
              <a:gd name="T18" fmla="*/ 0 w 72"/>
              <a:gd name="T19" fmla="*/ 0 h 42"/>
              <a:gd name="T20" fmla="*/ 0 w 72"/>
              <a:gd name="T2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42">
                <a:moveTo>
                  <a:pt x="0" y="0"/>
                </a:moveTo>
                <a:lnTo>
                  <a:pt x="24" y="6"/>
                </a:lnTo>
                <a:lnTo>
                  <a:pt x="48" y="12"/>
                </a:lnTo>
                <a:lnTo>
                  <a:pt x="66" y="24"/>
                </a:lnTo>
                <a:lnTo>
                  <a:pt x="72" y="42"/>
                </a:lnTo>
                <a:lnTo>
                  <a:pt x="72" y="42"/>
                </a:lnTo>
                <a:lnTo>
                  <a:pt x="66" y="24"/>
                </a:lnTo>
                <a:lnTo>
                  <a:pt x="48" y="12"/>
                </a:ln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2" name="Freeform 256"/>
          <p:cNvSpPr>
            <a:spLocks noEditPoints="1"/>
          </p:cNvSpPr>
          <p:nvPr/>
        </p:nvSpPr>
        <p:spPr bwMode="auto">
          <a:xfrm>
            <a:off x="3611563" y="4799014"/>
            <a:ext cx="114300" cy="66675"/>
          </a:xfrm>
          <a:custGeom>
            <a:avLst/>
            <a:gdLst>
              <a:gd name="T0" fmla="*/ 72 w 72"/>
              <a:gd name="T1" fmla="*/ 0 h 42"/>
              <a:gd name="T2" fmla="*/ 66 w 72"/>
              <a:gd name="T3" fmla="*/ 18 h 42"/>
              <a:gd name="T4" fmla="*/ 48 w 72"/>
              <a:gd name="T5" fmla="*/ 30 h 42"/>
              <a:gd name="T6" fmla="*/ 24 w 72"/>
              <a:gd name="T7" fmla="*/ 42 h 42"/>
              <a:gd name="T8" fmla="*/ 0 w 72"/>
              <a:gd name="T9" fmla="*/ 42 h 42"/>
              <a:gd name="T10" fmla="*/ 0 w 72"/>
              <a:gd name="T11" fmla="*/ 42 h 42"/>
              <a:gd name="T12" fmla="*/ 24 w 72"/>
              <a:gd name="T13" fmla="*/ 42 h 42"/>
              <a:gd name="T14" fmla="*/ 48 w 72"/>
              <a:gd name="T15" fmla="*/ 30 h 42"/>
              <a:gd name="T16" fmla="*/ 66 w 72"/>
              <a:gd name="T17" fmla="*/ 18 h 42"/>
              <a:gd name="T18" fmla="*/ 72 w 72"/>
              <a:gd name="T19" fmla="*/ 0 h 42"/>
              <a:gd name="T20" fmla="*/ 72 w 72"/>
              <a:gd name="T21" fmla="*/ 0 h 42"/>
              <a:gd name="T22" fmla="*/ 72 w 72"/>
              <a:gd name="T23" fmla="*/ 0 h 42"/>
              <a:gd name="T24" fmla="*/ 72 w 72"/>
              <a:gd name="T25" fmla="*/ 0 h 42"/>
              <a:gd name="T26" fmla="*/ 72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72" y="0"/>
                </a:moveTo>
                <a:lnTo>
                  <a:pt x="66" y="18"/>
                </a:lnTo>
                <a:lnTo>
                  <a:pt x="48" y="30"/>
                </a:lnTo>
                <a:lnTo>
                  <a:pt x="24" y="42"/>
                </a:lnTo>
                <a:lnTo>
                  <a:pt x="0" y="42"/>
                </a:lnTo>
                <a:lnTo>
                  <a:pt x="0" y="42"/>
                </a:lnTo>
                <a:lnTo>
                  <a:pt x="24" y="42"/>
                </a:lnTo>
                <a:lnTo>
                  <a:pt x="48" y="30"/>
                </a:lnTo>
                <a:lnTo>
                  <a:pt x="66" y="18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72" y="0"/>
                </a:move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3" name="Freeform 257"/>
          <p:cNvSpPr>
            <a:spLocks noEditPoints="1"/>
          </p:cNvSpPr>
          <p:nvPr/>
        </p:nvSpPr>
        <p:spPr bwMode="auto">
          <a:xfrm>
            <a:off x="3527425" y="4846638"/>
            <a:ext cx="84138" cy="19050"/>
          </a:xfrm>
          <a:custGeom>
            <a:avLst/>
            <a:gdLst>
              <a:gd name="T0" fmla="*/ 53 w 53"/>
              <a:gd name="T1" fmla="*/ 12 h 12"/>
              <a:gd name="T2" fmla="*/ 23 w 53"/>
              <a:gd name="T3" fmla="*/ 12 h 12"/>
              <a:gd name="T4" fmla="*/ 0 w 53"/>
              <a:gd name="T5" fmla="*/ 6 h 12"/>
              <a:gd name="T6" fmla="*/ 0 w 53"/>
              <a:gd name="T7" fmla="*/ 0 h 12"/>
              <a:gd name="T8" fmla="*/ 23 w 53"/>
              <a:gd name="T9" fmla="*/ 12 h 12"/>
              <a:gd name="T10" fmla="*/ 53 w 53"/>
              <a:gd name="T11" fmla="*/ 12 h 12"/>
              <a:gd name="T12" fmla="*/ 53 w 53"/>
              <a:gd name="T13" fmla="*/ 12 h 12"/>
              <a:gd name="T14" fmla="*/ 53 w 53"/>
              <a:gd name="T15" fmla="*/ 12 h 12"/>
              <a:gd name="T16" fmla="*/ 53 w 53"/>
              <a:gd name="T17" fmla="*/ 12 h 12"/>
              <a:gd name="T18" fmla="*/ 53 w 53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12">
                <a:moveTo>
                  <a:pt x="53" y="12"/>
                </a:moveTo>
                <a:lnTo>
                  <a:pt x="23" y="12"/>
                </a:lnTo>
                <a:lnTo>
                  <a:pt x="0" y="6"/>
                </a:lnTo>
                <a:lnTo>
                  <a:pt x="0" y="0"/>
                </a:lnTo>
                <a:lnTo>
                  <a:pt x="23" y="12"/>
                </a:lnTo>
                <a:lnTo>
                  <a:pt x="53" y="12"/>
                </a:lnTo>
                <a:lnTo>
                  <a:pt x="53" y="12"/>
                </a:lnTo>
                <a:close/>
                <a:moveTo>
                  <a:pt x="53" y="12"/>
                </a:moveTo>
                <a:lnTo>
                  <a:pt x="53" y="12"/>
                </a:lnTo>
                <a:lnTo>
                  <a:pt x="53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4" name="Freeform 258"/>
          <p:cNvSpPr>
            <a:spLocks noEditPoints="1"/>
          </p:cNvSpPr>
          <p:nvPr/>
        </p:nvSpPr>
        <p:spPr bwMode="auto">
          <a:xfrm>
            <a:off x="3527425" y="4837113"/>
            <a:ext cx="84138" cy="19050"/>
          </a:xfrm>
          <a:custGeom>
            <a:avLst/>
            <a:gdLst>
              <a:gd name="T0" fmla="*/ 0 w 53"/>
              <a:gd name="T1" fmla="*/ 6 h 12"/>
              <a:gd name="T2" fmla="*/ 23 w 53"/>
              <a:gd name="T3" fmla="*/ 0 h 12"/>
              <a:gd name="T4" fmla="*/ 53 w 53"/>
              <a:gd name="T5" fmla="*/ 0 h 12"/>
              <a:gd name="T6" fmla="*/ 53 w 53"/>
              <a:gd name="T7" fmla="*/ 0 h 12"/>
              <a:gd name="T8" fmla="*/ 23 w 53"/>
              <a:gd name="T9" fmla="*/ 0 h 12"/>
              <a:gd name="T10" fmla="*/ 0 w 53"/>
              <a:gd name="T11" fmla="*/ 12 h 12"/>
              <a:gd name="T12" fmla="*/ 0 w 53"/>
              <a:gd name="T13" fmla="*/ 6 h 12"/>
              <a:gd name="T14" fmla="*/ 0 w 53"/>
              <a:gd name="T15" fmla="*/ 6 h 12"/>
              <a:gd name="T16" fmla="*/ 0 w 53"/>
              <a:gd name="T17" fmla="*/ 6 h 12"/>
              <a:gd name="T18" fmla="*/ 0 w 53"/>
              <a:gd name="T1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12">
                <a:moveTo>
                  <a:pt x="0" y="6"/>
                </a:moveTo>
                <a:lnTo>
                  <a:pt x="23" y="0"/>
                </a:lnTo>
                <a:lnTo>
                  <a:pt x="53" y="0"/>
                </a:lnTo>
                <a:lnTo>
                  <a:pt x="53" y="0"/>
                </a:lnTo>
                <a:lnTo>
                  <a:pt x="23" y="0"/>
                </a:lnTo>
                <a:lnTo>
                  <a:pt x="0" y="12"/>
                </a:lnTo>
                <a:lnTo>
                  <a:pt x="0" y="6"/>
                </a:lnTo>
                <a:close/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5" name="Freeform 259"/>
          <p:cNvSpPr>
            <a:spLocks noEditPoints="1"/>
          </p:cNvSpPr>
          <p:nvPr/>
        </p:nvSpPr>
        <p:spPr bwMode="auto">
          <a:xfrm>
            <a:off x="3611563" y="4837114"/>
            <a:ext cx="114300" cy="66675"/>
          </a:xfrm>
          <a:custGeom>
            <a:avLst/>
            <a:gdLst>
              <a:gd name="T0" fmla="*/ 0 w 72"/>
              <a:gd name="T1" fmla="*/ 0 h 42"/>
              <a:gd name="T2" fmla="*/ 24 w 72"/>
              <a:gd name="T3" fmla="*/ 6 h 42"/>
              <a:gd name="T4" fmla="*/ 48 w 72"/>
              <a:gd name="T5" fmla="*/ 12 h 42"/>
              <a:gd name="T6" fmla="*/ 66 w 72"/>
              <a:gd name="T7" fmla="*/ 24 h 42"/>
              <a:gd name="T8" fmla="*/ 72 w 72"/>
              <a:gd name="T9" fmla="*/ 42 h 42"/>
              <a:gd name="T10" fmla="*/ 72 w 72"/>
              <a:gd name="T11" fmla="*/ 42 h 42"/>
              <a:gd name="T12" fmla="*/ 66 w 72"/>
              <a:gd name="T13" fmla="*/ 24 h 42"/>
              <a:gd name="T14" fmla="*/ 48 w 72"/>
              <a:gd name="T15" fmla="*/ 12 h 42"/>
              <a:gd name="T16" fmla="*/ 24 w 72"/>
              <a:gd name="T17" fmla="*/ 6 h 42"/>
              <a:gd name="T18" fmla="*/ 0 w 72"/>
              <a:gd name="T19" fmla="*/ 0 h 42"/>
              <a:gd name="T20" fmla="*/ 0 w 72"/>
              <a:gd name="T21" fmla="*/ 0 h 42"/>
              <a:gd name="T22" fmla="*/ 0 w 72"/>
              <a:gd name="T23" fmla="*/ 0 h 42"/>
              <a:gd name="T24" fmla="*/ 0 w 72"/>
              <a:gd name="T25" fmla="*/ 0 h 42"/>
              <a:gd name="T26" fmla="*/ 0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0" y="0"/>
                </a:moveTo>
                <a:lnTo>
                  <a:pt x="24" y="6"/>
                </a:lnTo>
                <a:lnTo>
                  <a:pt x="48" y="12"/>
                </a:lnTo>
                <a:lnTo>
                  <a:pt x="66" y="24"/>
                </a:lnTo>
                <a:lnTo>
                  <a:pt x="72" y="42"/>
                </a:lnTo>
                <a:lnTo>
                  <a:pt x="72" y="42"/>
                </a:lnTo>
                <a:lnTo>
                  <a:pt x="66" y="24"/>
                </a:lnTo>
                <a:lnTo>
                  <a:pt x="48" y="12"/>
                </a:ln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6" name="Freeform 260"/>
          <p:cNvSpPr>
            <a:spLocks noEditPoints="1"/>
          </p:cNvSpPr>
          <p:nvPr/>
        </p:nvSpPr>
        <p:spPr bwMode="auto">
          <a:xfrm>
            <a:off x="3611563" y="4903789"/>
            <a:ext cx="114300" cy="66675"/>
          </a:xfrm>
          <a:custGeom>
            <a:avLst/>
            <a:gdLst>
              <a:gd name="T0" fmla="*/ 72 w 72"/>
              <a:gd name="T1" fmla="*/ 0 h 42"/>
              <a:gd name="T2" fmla="*/ 66 w 72"/>
              <a:gd name="T3" fmla="*/ 18 h 42"/>
              <a:gd name="T4" fmla="*/ 48 w 72"/>
              <a:gd name="T5" fmla="*/ 30 h 42"/>
              <a:gd name="T6" fmla="*/ 24 w 72"/>
              <a:gd name="T7" fmla="*/ 42 h 42"/>
              <a:gd name="T8" fmla="*/ 0 w 72"/>
              <a:gd name="T9" fmla="*/ 42 h 42"/>
              <a:gd name="T10" fmla="*/ 0 w 72"/>
              <a:gd name="T11" fmla="*/ 42 h 42"/>
              <a:gd name="T12" fmla="*/ 24 w 72"/>
              <a:gd name="T13" fmla="*/ 42 h 42"/>
              <a:gd name="T14" fmla="*/ 48 w 72"/>
              <a:gd name="T15" fmla="*/ 30 h 42"/>
              <a:gd name="T16" fmla="*/ 66 w 72"/>
              <a:gd name="T17" fmla="*/ 18 h 42"/>
              <a:gd name="T18" fmla="*/ 72 w 72"/>
              <a:gd name="T19" fmla="*/ 0 h 42"/>
              <a:gd name="T20" fmla="*/ 72 w 72"/>
              <a:gd name="T21" fmla="*/ 0 h 42"/>
              <a:gd name="T22" fmla="*/ 72 w 72"/>
              <a:gd name="T23" fmla="*/ 0 h 42"/>
              <a:gd name="T24" fmla="*/ 72 w 72"/>
              <a:gd name="T25" fmla="*/ 0 h 42"/>
              <a:gd name="T26" fmla="*/ 72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72" y="0"/>
                </a:moveTo>
                <a:lnTo>
                  <a:pt x="66" y="18"/>
                </a:lnTo>
                <a:lnTo>
                  <a:pt x="48" y="30"/>
                </a:lnTo>
                <a:lnTo>
                  <a:pt x="24" y="42"/>
                </a:lnTo>
                <a:lnTo>
                  <a:pt x="0" y="42"/>
                </a:lnTo>
                <a:lnTo>
                  <a:pt x="0" y="42"/>
                </a:lnTo>
                <a:lnTo>
                  <a:pt x="24" y="42"/>
                </a:lnTo>
                <a:lnTo>
                  <a:pt x="48" y="30"/>
                </a:lnTo>
                <a:lnTo>
                  <a:pt x="66" y="18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72" y="0"/>
                </a:move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7" name="Freeform 261"/>
          <p:cNvSpPr>
            <a:spLocks noEditPoints="1"/>
          </p:cNvSpPr>
          <p:nvPr/>
        </p:nvSpPr>
        <p:spPr bwMode="auto">
          <a:xfrm>
            <a:off x="3527425" y="4951413"/>
            <a:ext cx="84138" cy="19050"/>
          </a:xfrm>
          <a:custGeom>
            <a:avLst/>
            <a:gdLst>
              <a:gd name="T0" fmla="*/ 53 w 53"/>
              <a:gd name="T1" fmla="*/ 12 h 12"/>
              <a:gd name="T2" fmla="*/ 23 w 53"/>
              <a:gd name="T3" fmla="*/ 6 h 12"/>
              <a:gd name="T4" fmla="*/ 0 w 53"/>
              <a:gd name="T5" fmla="*/ 0 h 12"/>
              <a:gd name="T6" fmla="*/ 0 w 53"/>
              <a:gd name="T7" fmla="*/ 0 h 12"/>
              <a:gd name="T8" fmla="*/ 23 w 53"/>
              <a:gd name="T9" fmla="*/ 6 h 12"/>
              <a:gd name="T10" fmla="*/ 53 w 53"/>
              <a:gd name="T11" fmla="*/ 12 h 12"/>
              <a:gd name="T12" fmla="*/ 53 w 53"/>
              <a:gd name="T13" fmla="*/ 12 h 12"/>
              <a:gd name="T14" fmla="*/ 53 w 53"/>
              <a:gd name="T15" fmla="*/ 12 h 12"/>
              <a:gd name="T16" fmla="*/ 53 w 53"/>
              <a:gd name="T17" fmla="*/ 12 h 12"/>
              <a:gd name="T18" fmla="*/ 53 w 53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12">
                <a:moveTo>
                  <a:pt x="53" y="12"/>
                </a:moveTo>
                <a:lnTo>
                  <a:pt x="23" y="6"/>
                </a:lnTo>
                <a:lnTo>
                  <a:pt x="0" y="0"/>
                </a:lnTo>
                <a:lnTo>
                  <a:pt x="0" y="0"/>
                </a:lnTo>
                <a:lnTo>
                  <a:pt x="23" y="6"/>
                </a:lnTo>
                <a:lnTo>
                  <a:pt x="53" y="12"/>
                </a:lnTo>
                <a:lnTo>
                  <a:pt x="53" y="12"/>
                </a:lnTo>
                <a:close/>
                <a:moveTo>
                  <a:pt x="53" y="12"/>
                </a:moveTo>
                <a:lnTo>
                  <a:pt x="53" y="12"/>
                </a:lnTo>
                <a:lnTo>
                  <a:pt x="53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8" name="Freeform 262"/>
          <p:cNvSpPr>
            <a:spLocks noEditPoints="1"/>
          </p:cNvSpPr>
          <p:nvPr/>
        </p:nvSpPr>
        <p:spPr bwMode="auto">
          <a:xfrm>
            <a:off x="3527425" y="4932363"/>
            <a:ext cx="84138" cy="19050"/>
          </a:xfrm>
          <a:custGeom>
            <a:avLst/>
            <a:gdLst>
              <a:gd name="T0" fmla="*/ 0 w 53"/>
              <a:gd name="T1" fmla="*/ 12 h 12"/>
              <a:gd name="T2" fmla="*/ 23 w 53"/>
              <a:gd name="T3" fmla="*/ 6 h 12"/>
              <a:gd name="T4" fmla="*/ 53 w 53"/>
              <a:gd name="T5" fmla="*/ 0 h 12"/>
              <a:gd name="T6" fmla="*/ 53 w 53"/>
              <a:gd name="T7" fmla="*/ 0 h 12"/>
              <a:gd name="T8" fmla="*/ 23 w 53"/>
              <a:gd name="T9" fmla="*/ 6 h 12"/>
              <a:gd name="T10" fmla="*/ 0 w 53"/>
              <a:gd name="T11" fmla="*/ 12 h 12"/>
              <a:gd name="T12" fmla="*/ 0 w 53"/>
              <a:gd name="T13" fmla="*/ 12 h 12"/>
              <a:gd name="T14" fmla="*/ 0 w 53"/>
              <a:gd name="T15" fmla="*/ 12 h 12"/>
              <a:gd name="T16" fmla="*/ 0 w 53"/>
              <a:gd name="T17" fmla="*/ 12 h 12"/>
              <a:gd name="T18" fmla="*/ 0 w 53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12">
                <a:moveTo>
                  <a:pt x="0" y="12"/>
                </a:moveTo>
                <a:lnTo>
                  <a:pt x="23" y="6"/>
                </a:lnTo>
                <a:lnTo>
                  <a:pt x="53" y="0"/>
                </a:lnTo>
                <a:lnTo>
                  <a:pt x="53" y="0"/>
                </a:lnTo>
                <a:lnTo>
                  <a:pt x="23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99" name="Freeform 263"/>
          <p:cNvSpPr>
            <a:spLocks noEditPoints="1"/>
          </p:cNvSpPr>
          <p:nvPr/>
        </p:nvSpPr>
        <p:spPr bwMode="auto">
          <a:xfrm>
            <a:off x="3611563" y="4932364"/>
            <a:ext cx="114300" cy="66675"/>
          </a:xfrm>
          <a:custGeom>
            <a:avLst/>
            <a:gdLst>
              <a:gd name="T0" fmla="*/ 0 w 72"/>
              <a:gd name="T1" fmla="*/ 0 h 42"/>
              <a:gd name="T2" fmla="*/ 24 w 72"/>
              <a:gd name="T3" fmla="*/ 6 h 42"/>
              <a:gd name="T4" fmla="*/ 48 w 72"/>
              <a:gd name="T5" fmla="*/ 12 h 42"/>
              <a:gd name="T6" fmla="*/ 66 w 72"/>
              <a:gd name="T7" fmla="*/ 24 h 42"/>
              <a:gd name="T8" fmla="*/ 72 w 72"/>
              <a:gd name="T9" fmla="*/ 42 h 42"/>
              <a:gd name="T10" fmla="*/ 72 w 72"/>
              <a:gd name="T11" fmla="*/ 42 h 42"/>
              <a:gd name="T12" fmla="*/ 66 w 72"/>
              <a:gd name="T13" fmla="*/ 24 h 42"/>
              <a:gd name="T14" fmla="*/ 48 w 72"/>
              <a:gd name="T15" fmla="*/ 12 h 42"/>
              <a:gd name="T16" fmla="*/ 24 w 72"/>
              <a:gd name="T17" fmla="*/ 6 h 42"/>
              <a:gd name="T18" fmla="*/ 0 w 72"/>
              <a:gd name="T19" fmla="*/ 0 h 42"/>
              <a:gd name="T20" fmla="*/ 0 w 72"/>
              <a:gd name="T21" fmla="*/ 0 h 42"/>
              <a:gd name="T22" fmla="*/ 0 w 72"/>
              <a:gd name="T23" fmla="*/ 0 h 42"/>
              <a:gd name="T24" fmla="*/ 0 w 72"/>
              <a:gd name="T25" fmla="*/ 0 h 42"/>
              <a:gd name="T26" fmla="*/ 0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0" y="0"/>
                </a:moveTo>
                <a:lnTo>
                  <a:pt x="24" y="6"/>
                </a:lnTo>
                <a:lnTo>
                  <a:pt x="48" y="12"/>
                </a:lnTo>
                <a:lnTo>
                  <a:pt x="66" y="24"/>
                </a:lnTo>
                <a:lnTo>
                  <a:pt x="72" y="42"/>
                </a:lnTo>
                <a:lnTo>
                  <a:pt x="72" y="42"/>
                </a:lnTo>
                <a:lnTo>
                  <a:pt x="66" y="24"/>
                </a:lnTo>
                <a:lnTo>
                  <a:pt x="48" y="12"/>
                </a:ln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0" name="Freeform 264"/>
          <p:cNvSpPr>
            <a:spLocks noEditPoints="1"/>
          </p:cNvSpPr>
          <p:nvPr/>
        </p:nvSpPr>
        <p:spPr bwMode="auto">
          <a:xfrm>
            <a:off x="3611563" y="4999039"/>
            <a:ext cx="114300" cy="65087"/>
          </a:xfrm>
          <a:custGeom>
            <a:avLst/>
            <a:gdLst>
              <a:gd name="T0" fmla="*/ 72 w 72"/>
              <a:gd name="T1" fmla="*/ 0 h 41"/>
              <a:gd name="T2" fmla="*/ 66 w 72"/>
              <a:gd name="T3" fmla="*/ 18 h 41"/>
              <a:gd name="T4" fmla="*/ 48 w 72"/>
              <a:gd name="T5" fmla="*/ 30 h 41"/>
              <a:gd name="T6" fmla="*/ 24 w 72"/>
              <a:gd name="T7" fmla="*/ 41 h 41"/>
              <a:gd name="T8" fmla="*/ 0 w 72"/>
              <a:gd name="T9" fmla="*/ 41 h 41"/>
              <a:gd name="T10" fmla="*/ 0 w 72"/>
              <a:gd name="T11" fmla="*/ 41 h 41"/>
              <a:gd name="T12" fmla="*/ 24 w 72"/>
              <a:gd name="T13" fmla="*/ 41 h 41"/>
              <a:gd name="T14" fmla="*/ 48 w 72"/>
              <a:gd name="T15" fmla="*/ 30 h 41"/>
              <a:gd name="T16" fmla="*/ 66 w 72"/>
              <a:gd name="T17" fmla="*/ 18 h 41"/>
              <a:gd name="T18" fmla="*/ 72 w 72"/>
              <a:gd name="T19" fmla="*/ 0 h 41"/>
              <a:gd name="T20" fmla="*/ 72 w 72"/>
              <a:gd name="T21" fmla="*/ 0 h 41"/>
              <a:gd name="T22" fmla="*/ 72 w 72"/>
              <a:gd name="T23" fmla="*/ 0 h 41"/>
              <a:gd name="T24" fmla="*/ 72 w 72"/>
              <a:gd name="T25" fmla="*/ 0 h 41"/>
              <a:gd name="T26" fmla="*/ 72 w 72"/>
              <a:gd name="T2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1">
                <a:moveTo>
                  <a:pt x="72" y="0"/>
                </a:moveTo>
                <a:lnTo>
                  <a:pt x="66" y="18"/>
                </a:lnTo>
                <a:lnTo>
                  <a:pt x="48" y="30"/>
                </a:lnTo>
                <a:lnTo>
                  <a:pt x="24" y="41"/>
                </a:lnTo>
                <a:lnTo>
                  <a:pt x="0" y="41"/>
                </a:lnTo>
                <a:lnTo>
                  <a:pt x="0" y="41"/>
                </a:lnTo>
                <a:lnTo>
                  <a:pt x="24" y="41"/>
                </a:lnTo>
                <a:lnTo>
                  <a:pt x="48" y="30"/>
                </a:lnTo>
                <a:lnTo>
                  <a:pt x="66" y="18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72" y="0"/>
                </a:move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1" name="Freeform 265"/>
          <p:cNvSpPr>
            <a:spLocks noEditPoints="1"/>
          </p:cNvSpPr>
          <p:nvPr/>
        </p:nvSpPr>
        <p:spPr bwMode="auto">
          <a:xfrm>
            <a:off x="3527425" y="5046663"/>
            <a:ext cx="84138" cy="17462"/>
          </a:xfrm>
          <a:custGeom>
            <a:avLst/>
            <a:gdLst>
              <a:gd name="T0" fmla="*/ 53 w 53"/>
              <a:gd name="T1" fmla="*/ 11 h 11"/>
              <a:gd name="T2" fmla="*/ 23 w 53"/>
              <a:gd name="T3" fmla="*/ 11 h 11"/>
              <a:gd name="T4" fmla="*/ 0 w 53"/>
              <a:gd name="T5" fmla="*/ 0 h 11"/>
              <a:gd name="T6" fmla="*/ 0 w 53"/>
              <a:gd name="T7" fmla="*/ 0 h 11"/>
              <a:gd name="T8" fmla="*/ 23 w 53"/>
              <a:gd name="T9" fmla="*/ 5 h 11"/>
              <a:gd name="T10" fmla="*/ 53 w 53"/>
              <a:gd name="T11" fmla="*/ 11 h 11"/>
              <a:gd name="T12" fmla="*/ 53 w 53"/>
              <a:gd name="T13" fmla="*/ 11 h 11"/>
              <a:gd name="T14" fmla="*/ 53 w 53"/>
              <a:gd name="T15" fmla="*/ 11 h 11"/>
              <a:gd name="T16" fmla="*/ 53 w 53"/>
              <a:gd name="T17" fmla="*/ 11 h 11"/>
              <a:gd name="T18" fmla="*/ 53 w 53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11">
                <a:moveTo>
                  <a:pt x="53" y="11"/>
                </a:moveTo>
                <a:lnTo>
                  <a:pt x="23" y="11"/>
                </a:lnTo>
                <a:lnTo>
                  <a:pt x="0" y="0"/>
                </a:lnTo>
                <a:lnTo>
                  <a:pt x="0" y="0"/>
                </a:lnTo>
                <a:lnTo>
                  <a:pt x="23" y="5"/>
                </a:lnTo>
                <a:lnTo>
                  <a:pt x="53" y="11"/>
                </a:lnTo>
                <a:lnTo>
                  <a:pt x="53" y="11"/>
                </a:lnTo>
                <a:close/>
                <a:moveTo>
                  <a:pt x="53" y="11"/>
                </a:moveTo>
                <a:lnTo>
                  <a:pt x="53" y="11"/>
                </a:lnTo>
                <a:lnTo>
                  <a:pt x="53" y="11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2" name="Freeform 266"/>
          <p:cNvSpPr>
            <a:spLocks noEditPoints="1"/>
          </p:cNvSpPr>
          <p:nvPr/>
        </p:nvSpPr>
        <p:spPr bwMode="auto">
          <a:xfrm>
            <a:off x="3527425" y="5027613"/>
            <a:ext cx="84138" cy="19050"/>
          </a:xfrm>
          <a:custGeom>
            <a:avLst/>
            <a:gdLst>
              <a:gd name="T0" fmla="*/ 0 w 53"/>
              <a:gd name="T1" fmla="*/ 12 h 12"/>
              <a:gd name="T2" fmla="*/ 23 w 53"/>
              <a:gd name="T3" fmla="*/ 6 h 12"/>
              <a:gd name="T4" fmla="*/ 53 w 53"/>
              <a:gd name="T5" fmla="*/ 0 h 12"/>
              <a:gd name="T6" fmla="*/ 53 w 53"/>
              <a:gd name="T7" fmla="*/ 0 h 12"/>
              <a:gd name="T8" fmla="*/ 23 w 53"/>
              <a:gd name="T9" fmla="*/ 6 h 12"/>
              <a:gd name="T10" fmla="*/ 0 w 53"/>
              <a:gd name="T11" fmla="*/ 12 h 12"/>
              <a:gd name="T12" fmla="*/ 0 w 53"/>
              <a:gd name="T13" fmla="*/ 12 h 12"/>
              <a:gd name="T14" fmla="*/ 0 w 53"/>
              <a:gd name="T15" fmla="*/ 12 h 12"/>
              <a:gd name="T16" fmla="*/ 0 w 53"/>
              <a:gd name="T17" fmla="*/ 12 h 12"/>
              <a:gd name="T18" fmla="*/ 0 w 53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12">
                <a:moveTo>
                  <a:pt x="0" y="12"/>
                </a:moveTo>
                <a:lnTo>
                  <a:pt x="23" y="6"/>
                </a:lnTo>
                <a:lnTo>
                  <a:pt x="53" y="0"/>
                </a:lnTo>
                <a:lnTo>
                  <a:pt x="53" y="0"/>
                </a:lnTo>
                <a:lnTo>
                  <a:pt x="23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3" name="Freeform 267"/>
          <p:cNvSpPr>
            <a:spLocks noEditPoints="1"/>
          </p:cNvSpPr>
          <p:nvPr/>
        </p:nvSpPr>
        <p:spPr bwMode="auto">
          <a:xfrm>
            <a:off x="3611563" y="5027613"/>
            <a:ext cx="114300" cy="74612"/>
          </a:xfrm>
          <a:custGeom>
            <a:avLst/>
            <a:gdLst>
              <a:gd name="T0" fmla="*/ 0 w 72"/>
              <a:gd name="T1" fmla="*/ 0 h 47"/>
              <a:gd name="T2" fmla="*/ 24 w 72"/>
              <a:gd name="T3" fmla="*/ 6 h 47"/>
              <a:gd name="T4" fmla="*/ 48 w 72"/>
              <a:gd name="T5" fmla="*/ 17 h 47"/>
              <a:gd name="T6" fmla="*/ 66 w 72"/>
              <a:gd name="T7" fmla="*/ 29 h 47"/>
              <a:gd name="T8" fmla="*/ 72 w 72"/>
              <a:gd name="T9" fmla="*/ 47 h 47"/>
              <a:gd name="T10" fmla="*/ 72 w 72"/>
              <a:gd name="T11" fmla="*/ 47 h 47"/>
              <a:gd name="T12" fmla="*/ 66 w 72"/>
              <a:gd name="T13" fmla="*/ 29 h 47"/>
              <a:gd name="T14" fmla="*/ 48 w 72"/>
              <a:gd name="T15" fmla="*/ 17 h 47"/>
              <a:gd name="T16" fmla="*/ 24 w 72"/>
              <a:gd name="T17" fmla="*/ 6 h 47"/>
              <a:gd name="T18" fmla="*/ 0 w 72"/>
              <a:gd name="T19" fmla="*/ 0 h 47"/>
              <a:gd name="T20" fmla="*/ 0 w 72"/>
              <a:gd name="T21" fmla="*/ 0 h 47"/>
              <a:gd name="T22" fmla="*/ 0 w 72"/>
              <a:gd name="T23" fmla="*/ 0 h 47"/>
              <a:gd name="T24" fmla="*/ 0 w 72"/>
              <a:gd name="T25" fmla="*/ 0 h 47"/>
              <a:gd name="T26" fmla="*/ 0 w 72"/>
              <a:gd name="T2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7">
                <a:moveTo>
                  <a:pt x="0" y="0"/>
                </a:moveTo>
                <a:lnTo>
                  <a:pt x="24" y="6"/>
                </a:lnTo>
                <a:lnTo>
                  <a:pt x="48" y="17"/>
                </a:lnTo>
                <a:lnTo>
                  <a:pt x="66" y="29"/>
                </a:lnTo>
                <a:lnTo>
                  <a:pt x="72" y="47"/>
                </a:lnTo>
                <a:lnTo>
                  <a:pt x="72" y="47"/>
                </a:lnTo>
                <a:lnTo>
                  <a:pt x="66" y="29"/>
                </a:lnTo>
                <a:lnTo>
                  <a:pt x="48" y="17"/>
                </a:ln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4" name="Freeform 268"/>
          <p:cNvSpPr>
            <a:spLocks noEditPoints="1"/>
          </p:cNvSpPr>
          <p:nvPr/>
        </p:nvSpPr>
        <p:spPr bwMode="auto">
          <a:xfrm>
            <a:off x="3611563" y="5102226"/>
            <a:ext cx="114300" cy="66675"/>
          </a:xfrm>
          <a:custGeom>
            <a:avLst/>
            <a:gdLst>
              <a:gd name="T0" fmla="*/ 72 w 72"/>
              <a:gd name="T1" fmla="*/ 0 h 42"/>
              <a:gd name="T2" fmla="*/ 66 w 72"/>
              <a:gd name="T3" fmla="*/ 12 h 42"/>
              <a:gd name="T4" fmla="*/ 48 w 72"/>
              <a:gd name="T5" fmla="*/ 30 h 42"/>
              <a:gd name="T6" fmla="*/ 24 w 72"/>
              <a:gd name="T7" fmla="*/ 36 h 42"/>
              <a:gd name="T8" fmla="*/ 0 w 72"/>
              <a:gd name="T9" fmla="*/ 42 h 42"/>
              <a:gd name="T10" fmla="*/ 0 w 72"/>
              <a:gd name="T11" fmla="*/ 42 h 42"/>
              <a:gd name="T12" fmla="*/ 24 w 72"/>
              <a:gd name="T13" fmla="*/ 36 h 42"/>
              <a:gd name="T14" fmla="*/ 48 w 72"/>
              <a:gd name="T15" fmla="*/ 30 h 42"/>
              <a:gd name="T16" fmla="*/ 66 w 72"/>
              <a:gd name="T17" fmla="*/ 12 h 42"/>
              <a:gd name="T18" fmla="*/ 72 w 72"/>
              <a:gd name="T19" fmla="*/ 0 h 42"/>
              <a:gd name="T20" fmla="*/ 72 w 72"/>
              <a:gd name="T21" fmla="*/ 0 h 42"/>
              <a:gd name="T22" fmla="*/ 72 w 72"/>
              <a:gd name="T23" fmla="*/ 0 h 42"/>
              <a:gd name="T24" fmla="*/ 72 w 72"/>
              <a:gd name="T25" fmla="*/ 0 h 42"/>
              <a:gd name="T26" fmla="*/ 72 w 72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42">
                <a:moveTo>
                  <a:pt x="72" y="0"/>
                </a:moveTo>
                <a:lnTo>
                  <a:pt x="66" y="12"/>
                </a:lnTo>
                <a:lnTo>
                  <a:pt x="48" y="30"/>
                </a:lnTo>
                <a:lnTo>
                  <a:pt x="24" y="36"/>
                </a:lnTo>
                <a:lnTo>
                  <a:pt x="0" y="42"/>
                </a:lnTo>
                <a:lnTo>
                  <a:pt x="0" y="42"/>
                </a:lnTo>
                <a:lnTo>
                  <a:pt x="24" y="36"/>
                </a:lnTo>
                <a:lnTo>
                  <a:pt x="48" y="30"/>
                </a:lnTo>
                <a:lnTo>
                  <a:pt x="66" y="12"/>
                </a:lnTo>
                <a:lnTo>
                  <a:pt x="72" y="0"/>
                </a:lnTo>
                <a:lnTo>
                  <a:pt x="72" y="0"/>
                </a:lnTo>
                <a:close/>
                <a:moveTo>
                  <a:pt x="72" y="0"/>
                </a:move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5" name="Freeform 269"/>
          <p:cNvSpPr>
            <a:spLocks noEditPoints="1"/>
          </p:cNvSpPr>
          <p:nvPr/>
        </p:nvSpPr>
        <p:spPr bwMode="auto">
          <a:xfrm>
            <a:off x="3611564" y="4732338"/>
            <a:ext cx="1587" cy="436562"/>
          </a:xfrm>
          <a:custGeom>
            <a:avLst/>
            <a:gdLst>
              <a:gd name="T0" fmla="*/ 0 h 275"/>
              <a:gd name="T1" fmla="*/ 0 h 275"/>
              <a:gd name="T2" fmla="*/ 0 h 275"/>
              <a:gd name="T3" fmla="*/ 275 h 275"/>
              <a:gd name="T4" fmla="*/ 275 h 275"/>
              <a:gd name="T5" fmla="*/ 275 h 27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0" y="275"/>
                </a:move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6" name="Freeform 270"/>
          <p:cNvSpPr>
            <a:spLocks/>
          </p:cNvSpPr>
          <p:nvPr/>
        </p:nvSpPr>
        <p:spPr bwMode="auto">
          <a:xfrm>
            <a:off x="4181475" y="4732338"/>
            <a:ext cx="114300" cy="436562"/>
          </a:xfrm>
          <a:custGeom>
            <a:avLst/>
            <a:gdLst>
              <a:gd name="T0" fmla="*/ 72 w 72"/>
              <a:gd name="T1" fmla="*/ 275 h 275"/>
              <a:gd name="T2" fmla="*/ 0 w 72"/>
              <a:gd name="T3" fmla="*/ 275 h 275"/>
              <a:gd name="T4" fmla="*/ 0 w 72"/>
              <a:gd name="T5" fmla="*/ 0 h 275"/>
              <a:gd name="T6" fmla="*/ 72 w 72"/>
              <a:gd name="T7" fmla="*/ 0 h 275"/>
              <a:gd name="T8" fmla="*/ 72 w 72"/>
              <a:gd name="T9" fmla="*/ 275 h 275"/>
              <a:gd name="T10" fmla="*/ 72 w 72"/>
              <a:gd name="T1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275">
                <a:moveTo>
                  <a:pt x="72" y="275"/>
                </a:moveTo>
                <a:lnTo>
                  <a:pt x="0" y="275"/>
                </a:lnTo>
                <a:lnTo>
                  <a:pt x="0" y="0"/>
                </a:lnTo>
                <a:lnTo>
                  <a:pt x="72" y="0"/>
                </a:lnTo>
                <a:lnTo>
                  <a:pt x="72" y="275"/>
                </a:lnTo>
                <a:lnTo>
                  <a:pt x="72" y="27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7" name="Freeform 271"/>
          <p:cNvSpPr>
            <a:spLocks/>
          </p:cNvSpPr>
          <p:nvPr/>
        </p:nvSpPr>
        <p:spPr bwMode="auto">
          <a:xfrm>
            <a:off x="4114801" y="4732339"/>
            <a:ext cx="123825" cy="66675"/>
          </a:xfrm>
          <a:custGeom>
            <a:avLst/>
            <a:gdLst>
              <a:gd name="T0" fmla="*/ 78 w 78"/>
              <a:gd name="T1" fmla="*/ 0 h 42"/>
              <a:gd name="T2" fmla="*/ 48 w 78"/>
              <a:gd name="T3" fmla="*/ 6 h 42"/>
              <a:gd name="T4" fmla="*/ 24 w 78"/>
              <a:gd name="T5" fmla="*/ 12 h 42"/>
              <a:gd name="T6" fmla="*/ 6 w 78"/>
              <a:gd name="T7" fmla="*/ 24 h 42"/>
              <a:gd name="T8" fmla="*/ 0 w 78"/>
              <a:gd name="T9" fmla="*/ 42 h 42"/>
              <a:gd name="T10" fmla="*/ 0 w 78"/>
              <a:gd name="T11" fmla="*/ 42 h 42"/>
              <a:gd name="T12" fmla="*/ 6 w 78"/>
              <a:gd name="T13" fmla="*/ 24 h 42"/>
              <a:gd name="T14" fmla="*/ 24 w 78"/>
              <a:gd name="T15" fmla="*/ 12 h 42"/>
              <a:gd name="T16" fmla="*/ 48 w 78"/>
              <a:gd name="T17" fmla="*/ 6 h 42"/>
              <a:gd name="T18" fmla="*/ 78 w 78"/>
              <a:gd name="T19" fmla="*/ 0 h 42"/>
              <a:gd name="T20" fmla="*/ 78 w 78"/>
              <a:gd name="T2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48" y="6"/>
                </a:lnTo>
                <a:lnTo>
                  <a:pt x="24" y="12"/>
                </a:lnTo>
                <a:lnTo>
                  <a:pt x="6" y="24"/>
                </a:lnTo>
                <a:lnTo>
                  <a:pt x="0" y="42"/>
                </a:lnTo>
                <a:lnTo>
                  <a:pt x="0" y="42"/>
                </a:lnTo>
                <a:lnTo>
                  <a:pt x="6" y="24"/>
                </a:lnTo>
                <a:lnTo>
                  <a:pt x="24" y="12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8" name="Freeform 272"/>
          <p:cNvSpPr>
            <a:spLocks noEditPoints="1"/>
          </p:cNvSpPr>
          <p:nvPr/>
        </p:nvSpPr>
        <p:spPr bwMode="auto">
          <a:xfrm>
            <a:off x="4114801" y="4799014"/>
            <a:ext cx="123825" cy="66675"/>
          </a:xfrm>
          <a:custGeom>
            <a:avLst/>
            <a:gdLst>
              <a:gd name="T0" fmla="*/ 0 w 78"/>
              <a:gd name="T1" fmla="*/ 0 h 42"/>
              <a:gd name="T2" fmla="*/ 6 w 78"/>
              <a:gd name="T3" fmla="*/ 18 h 42"/>
              <a:gd name="T4" fmla="*/ 24 w 78"/>
              <a:gd name="T5" fmla="*/ 30 h 42"/>
              <a:gd name="T6" fmla="*/ 48 w 78"/>
              <a:gd name="T7" fmla="*/ 42 h 42"/>
              <a:gd name="T8" fmla="*/ 78 w 78"/>
              <a:gd name="T9" fmla="*/ 42 h 42"/>
              <a:gd name="T10" fmla="*/ 78 w 78"/>
              <a:gd name="T11" fmla="*/ 42 h 42"/>
              <a:gd name="T12" fmla="*/ 48 w 78"/>
              <a:gd name="T13" fmla="*/ 42 h 42"/>
              <a:gd name="T14" fmla="*/ 24 w 78"/>
              <a:gd name="T15" fmla="*/ 30 h 42"/>
              <a:gd name="T16" fmla="*/ 6 w 78"/>
              <a:gd name="T17" fmla="*/ 18 h 42"/>
              <a:gd name="T18" fmla="*/ 0 w 78"/>
              <a:gd name="T19" fmla="*/ 0 h 42"/>
              <a:gd name="T20" fmla="*/ 0 w 78"/>
              <a:gd name="T21" fmla="*/ 0 h 42"/>
              <a:gd name="T22" fmla="*/ 0 w 78"/>
              <a:gd name="T23" fmla="*/ 0 h 42"/>
              <a:gd name="T24" fmla="*/ 0 w 78"/>
              <a:gd name="T25" fmla="*/ 0 h 42"/>
              <a:gd name="T26" fmla="*/ 0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0" y="0"/>
                </a:moveTo>
                <a:lnTo>
                  <a:pt x="6" y="18"/>
                </a:lnTo>
                <a:lnTo>
                  <a:pt x="24" y="30"/>
                </a:lnTo>
                <a:lnTo>
                  <a:pt x="48" y="42"/>
                </a:lnTo>
                <a:lnTo>
                  <a:pt x="78" y="42"/>
                </a:lnTo>
                <a:lnTo>
                  <a:pt x="78" y="42"/>
                </a:lnTo>
                <a:lnTo>
                  <a:pt x="48" y="42"/>
                </a:lnTo>
                <a:lnTo>
                  <a:pt x="24" y="30"/>
                </a:lnTo>
                <a:lnTo>
                  <a:pt x="6" y="18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09" name="Freeform 273"/>
          <p:cNvSpPr>
            <a:spLocks noEditPoints="1"/>
          </p:cNvSpPr>
          <p:nvPr/>
        </p:nvSpPr>
        <p:spPr bwMode="auto">
          <a:xfrm>
            <a:off x="4238625" y="4846638"/>
            <a:ext cx="76200" cy="19050"/>
          </a:xfrm>
          <a:custGeom>
            <a:avLst/>
            <a:gdLst>
              <a:gd name="T0" fmla="*/ 0 w 48"/>
              <a:gd name="T1" fmla="*/ 12 h 12"/>
              <a:gd name="T2" fmla="*/ 24 w 48"/>
              <a:gd name="T3" fmla="*/ 12 h 12"/>
              <a:gd name="T4" fmla="*/ 48 w 48"/>
              <a:gd name="T5" fmla="*/ 6 h 12"/>
              <a:gd name="T6" fmla="*/ 48 w 48"/>
              <a:gd name="T7" fmla="*/ 0 h 12"/>
              <a:gd name="T8" fmla="*/ 24 w 48"/>
              <a:gd name="T9" fmla="*/ 12 h 12"/>
              <a:gd name="T10" fmla="*/ 0 w 48"/>
              <a:gd name="T11" fmla="*/ 12 h 12"/>
              <a:gd name="T12" fmla="*/ 0 w 48"/>
              <a:gd name="T13" fmla="*/ 12 h 12"/>
              <a:gd name="T14" fmla="*/ 0 w 48"/>
              <a:gd name="T15" fmla="*/ 12 h 12"/>
              <a:gd name="T16" fmla="*/ 0 w 48"/>
              <a:gd name="T17" fmla="*/ 12 h 12"/>
              <a:gd name="T18" fmla="*/ 0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0" y="12"/>
                </a:moveTo>
                <a:lnTo>
                  <a:pt x="24" y="12"/>
                </a:lnTo>
                <a:lnTo>
                  <a:pt x="48" y="6"/>
                </a:lnTo>
                <a:lnTo>
                  <a:pt x="48" y="0"/>
                </a:lnTo>
                <a:lnTo>
                  <a:pt x="24" y="12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0" name="Freeform 274"/>
          <p:cNvSpPr>
            <a:spLocks noEditPoints="1"/>
          </p:cNvSpPr>
          <p:nvPr/>
        </p:nvSpPr>
        <p:spPr bwMode="auto">
          <a:xfrm>
            <a:off x="4238625" y="4837113"/>
            <a:ext cx="76200" cy="19050"/>
          </a:xfrm>
          <a:custGeom>
            <a:avLst/>
            <a:gdLst>
              <a:gd name="T0" fmla="*/ 48 w 48"/>
              <a:gd name="T1" fmla="*/ 6 h 12"/>
              <a:gd name="T2" fmla="*/ 24 w 48"/>
              <a:gd name="T3" fmla="*/ 0 h 12"/>
              <a:gd name="T4" fmla="*/ 0 w 48"/>
              <a:gd name="T5" fmla="*/ 0 h 12"/>
              <a:gd name="T6" fmla="*/ 0 w 48"/>
              <a:gd name="T7" fmla="*/ 0 h 12"/>
              <a:gd name="T8" fmla="*/ 24 w 48"/>
              <a:gd name="T9" fmla="*/ 0 h 12"/>
              <a:gd name="T10" fmla="*/ 48 w 48"/>
              <a:gd name="T11" fmla="*/ 12 h 12"/>
              <a:gd name="T12" fmla="*/ 48 w 48"/>
              <a:gd name="T13" fmla="*/ 6 h 12"/>
              <a:gd name="T14" fmla="*/ 48 w 48"/>
              <a:gd name="T15" fmla="*/ 6 h 12"/>
              <a:gd name="T16" fmla="*/ 48 w 48"/>
              <a:gd name="T17" fmla="*/ 6 h 12"/>
              <a:gd name="T18" fmla="*/ 48 w 48"/>
              <a:gd name="T1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48" y="6"/>
                </a:moveTo>
                <a:lnTo>
                  <a:pt x="24" y="0"/>
                </a:ln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48" y="12"/>
                </a:lnTo>
                <a:lnTo>
                  <a:pt x="48" y="6"/>
                </a:lnTo>
                <a:close/>
                <a:moveTo>
                  <a:pt x="48" y="6"/>
                </a:moveTo>
                <a:lnTo>
                  <a:pt x="48" y="6"/>
                </a:lnTo>
                <a:lnTo>
                  <a:pt x="48" y="6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1" name="Freeform 275"/>
          <p:cNvSpPr>
            <a:spLocks noEditPoints="1"/>
          </p:cNvSpPr>
          <p:nvPr/>
        </p:nvSpPr>
        <p:spPr bwMode="auto">
          <a:xfrm>
            <a:off x="4114801" y="4837114"/>
            <a:ext cx="123825" cy="66675"/>
          </a:xfrm>
          <a:custGeom>
            <a:avLst/>
            <a:gdLst>
              <a:gd name="T0" fmla="*/ 78 w 78"/>
              <a:gd name="T1" fmla="*/ 0 h 42"/>
              <a:gd name="T2" fmla="*/ 48 w 78"/>
              <a:gd name="T3" fmla="*/ 6 h 42"/>
              <a:gd name="T4" fmla="*/ 24 w 78"/>
              <a:gd name="T5" fmla="*/ 12 h 42"/>
              <a:gd name="T6" fmla="*/ 6 w 78"/>
              <a:gd name="T7" fmla="*/ 24 h 42"/>
              <a:gd name="T8" fmla="*/ 0 w 78"/>
              <a:gd name="T9" fmla="*/ 42 h 42"/>
              <a:gd name="T10" fmla="*/ 0 w 78"/>
              <a:gd name="T11" fmla="*/ 42 h 42"/>
              <a:gd name="T12" fmla="*/ 6 w 78"/>
              <a:gd name="T13" fmla="*/ 24 h 42"/>
              <a:gd name="T14" fmla="*/ 24 w 78"/>
              <a:gd name="T15" fmla="*/ 12 h 42"/>
              <a:gd name="T16" fmla="*/ 48 w 78"/>
              <a:gd name="T17" fmla="*/ 6 h 42"/>
              <a:gd name="T18" fmla="*/ 78 w 78"/>
              <a:gd name="T19" fmla="*/ 0 h 42"/>
              <a:gd name="T20" fmla="*/ 78 w 78"/>
              <a:gd name="T21" fmla="*/ 0 h 42"/>
              <a:gd name="T22" fmla="*/ 78 w 78"/>
              <a:gd name="T23" fmla="*/ 0 h 42"/>
              <a:gd name="T24" fmla="*/ 78 w 78"/>
              <a:gd name="T25" fmla="*/ 0 h 42"/>
              <a:gd name="T26" fmla="*/ 78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48" y="6"/>
                </a:lnTo>
                <a:lnTo>
                  <a:pt x="24" y="12"/>
                </a:lnTo>
                <a:lnTo>
                  <a:pt x="6" y="24"/>
                </a:lnTo>
                <a:lnTo>
                  <a:pt x="0" y="42"/>
                </a:lnTo>
                <a:lnTo>
                  <a:pt x="0" y="42"/>
                </a:lnTo>
                <a:lnTo>
                  <a:pt x="6" y="24"/>
                </a:lnTo>
                <a:lnTo>
                  <a:pt x="24" y="12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2" name="Freeform 276"/>
          <p:cNvSpPr>
            <a:spLocks noEditPoints="1"/>
          </p:cNvSpPr>
          <p:nvPr/>
        </p:nvSpPr>
        <p:spPr bwMode="auto">
          <a:xfrm>
            <a:off x="4114801" y="4903789"/>
            <a:ext cx="123825" cy="66675"/>
          </a:xfrm>
          <a:custGeom>
            <a:avLst/>
            <a:gdLst>
              <a:gd name="T0" fmla="*/ 0 w 78"/>
              <a:gd name="T1" fmla="*/ 0 h 42"/>
              <a:gd name="T2" fmla="*/ 6 w 78"/>
              <a:gd name="T3" fmla="*/ 18 h 42"/>
              <a:gd name="T4" fmla="*/ 24 w 78"/>
              <a:gd name="T5" fmla="*/ 30 h 42"/>
              <a:gd name="T6" fmla="*/ 48 w 78"/>
              <a:gd name="T7" fmla="*/ 42 h 42"/>
              <a:gd name="T8" fmla="*/ 78 w 78"/>
              <a:gd name="T9" fmla="*/ 42 h 42"/>
              <a:gd name="T10" fmla="*/ 78 w 78"/>
              <a:gd name="T11" fmla="*/ 42 h 42"/>
              <a:gd name="T12" fmla="*/ 48 w 78"/>
              <a:gd name="T13" fmla="*/ 42 h 42"/>
              <a:gd name="T14" fmla="*/ 24 w 78"/>
              <a:gd name="T15" fmla="*/ 30 h 42"/>
              <a:gd name="T16" fmla="*/ 6 w 78"/>
              <a:gd name="T17" fmla="*/ 18 h 42"/>
              <a:gd name="T18" fmla="*/ 0 w 78"/>
              <a:gd name="T19" fmla="*/ 0 h 42"/>
              <a:gd name="T20" fmla="*/ 0 w 78"/>
              <a:gd name="T21" fmla="*/ 0 h 42"/>
              <a:gd name="T22" fmla="*/ 0 w 78"/>
              <a:gd name="T23" fmla="*/ 0 h 42"/>
              <a:gd name="T24" fmla="*/ 0 w 78"/>
              <a:gd name="T25" fmla="*/ 0 h 42"/>
              <a:gd name="T26" fmla="*/ 0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0" y="0"/>
                </a:moveTo>
                <a:lnTo>
                  <a:pt x="6" y="18"/>
                </a:lnTo>
                <a:lnTo>
                  <a:pt x="24" y="30"/>
                </a:lnTo>
                <a:lnTo>
                  <a:pt x="48" y="42"/>
                </a:lnTo>
                <a:lnTo>
                  <a:pt x="78" y="42"/>
                </a:lnTo>
                <a:lnTo>
                  <a:pt x="78" y="42"/>
                </a:lnTo>
                <a:lnTo>
                  <a:pt x="48" y="42"/>
                </a:lnTo>
                <a:lnTo>
                  <a:pt x="24" y="30"/>
                </a:lnTo>
                <a:lnTo>
                  <a:pt x="6" y="18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3" name="Freeform 277"/>
          <p:cNvSpPr>
            <a:spLocks noEditPoints="1"/>
          </p:cNvSpPr>
          <p:nvPr/>
        </p:nvSpPr>
        <p:spPr bwMode="auto">
          <a:xfrm>
            <a:off x="4238625" y="4951413"/>
            <a:ext cx="76200" cy="19050"/>
          </a:xfrm>
          <a:custGeom>
            <a:avLst/>
            <a:gdLst>
              <a:gd name="T0" fmla="*/ 0 w 48"/>
              <a:gd name="T1" fmla="*/ 12 h 12"/>
              <a:gd name="T2" fmla="*/ 24 w 48"/>
              <a:gd name="T3" fmla="*/ 6 h 12"/>
              <a:gd name="T4" fmla="*/ 48 w 48"/>
              <a:gd name="T5" fmla="*/ 0 h 12"/>
              <a:gd name="T6" fmla="*/ 48 w 48"/>
              <a:gd name="T7" fmla="*/ 0 h 12"/>
              <a:gd name="T8" fmla="*/ 24 w 48"/>
              <a:gd name="T9" fmla="*/ 6 h 12"/>
              <a:gd name="T10" fmla="*/ 0 w 48"/>
              <a:gd name="T11" fmla="*/ 12 h 12"/>
              <a:gd name="T12" fmla="*/ 0 w 48"/>
              <a:gd name="T13" fmla="*/ 12 h 12"/>
              <a:gd name="T14" fmla="*/ 0 w 48"/>
              <a:gd name="T15" fmla="*/ 12 h 12"/>
              <a:gd name="T16" fmla="*/ 0 w 48"/>
              <a:gd name="T17" fmla="*/ 12 h 12"/>
              <a:gd name="T18" fmla="*/ 0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0" y="12"/>
                </a:moveTo>
                <a:lnTo>
                  <a:pt x="24" y="6"/>
                </a:lnTo>
                <a:lnTo>
                  <a:pt x="48" y="0"/>
                </a:lnTo>
                <a:lnTo>
                  <a:pt x="48" y="0"/>
                </a:lnTo>
                <a:lnTo>
                  <a:pt x="24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4" name="Freeform 278"/>
          <p:cNvSpPr>
            <a:spLocks noEditPoints="1"/>
          </p:cNvSpPr>
          <p:nvPr/>
        </p:nvSpPr>
        <p:spPr bwMode="auto">
          <a:xfrm>
            <a:off x="4238625" y="4932363"/>
            <a:ext cx="76200" cy="19050"/>
          </a:xfrm>
          <a:custGeom>
            <a:avLst/>
            <a:gdLst>
              <a:gd name="T0" fmla="*/ 48 w 48"/>
              <a:gd name="T1" fmla="*/ 12 h 12"/>
              <a:gd name="T2" fmla="*/ 24 w 48"/>
              <a:gd name="T3" fmla="*/ 6 h 12"/>
              <a:gd name="T4" fmla="*/ 0 w 48"/>
              <a:gd name="T5" fmla="*/ 0 h 12"/>
              <a:gd name="T6" fmla="*/ 0 w 48"/>
              <a:gd name="T7" fmla="*/ 0 h 12"/>
              <a:gd name="T8" fmla="*/ 24 w 48"/>
              <a:gd name="T9" fmla="*/ 6 h 12"/>
              <a:gd name="T10" fmla="*/ 48 w 48"/>
              <a:gd name="T11" fmla="*/ 12 h 12"/>
              <a:gd name="T12" fmla="*/ 48 w 48"/>
              <a:gd name="T13" fmla="*/ 12 h 12"/>
              <a:gd name="T14" fmla="*/ 48 w 48"/>
              <a:gd name="T15" fmla="*/ 12 h 12"/>
              <a:gd name="T16" fmla="*/ 48 w 48"/>
              <a:gd name="T17" fmla="*/ 12 h 12"/>
              <a:gd name="T18" fmla="*/ 48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48" y="12"/>
                </a:move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lnTo>
                  <a:pt x="24" y="6"/>
                </a:lnTo>
                <a:lnTo>
                  <a:pt x="48" y="12"/>
                </a:lnTo>
                <a:lnTo>
                  <a:pt x="48" y="12"/>
                </a:lnTo>
                <a:close/>
                <a:moveTo>
                  <a:pt x="48" y="12"/>
                </a:move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5" name="Freeform 279"/>
          <p:cNvSpPr>
            <a:spLocks noEditPoints="1"/>
          </p:cNvSpPr>
          <p:nvPr/>
        </p:nvSpPr>
        <p:spPr bwMode="auto">
          <a:xfrm>
            <a:off x="4114801" y="4932364"/>
            <a:ext cx="123825" cy="66675"/>
          </a:xfrm>
          <a:custGeom>
            <a:avLst/>
            <a:gdLst>
              <a:gd name="T0" fmla="*/ 78 w 78"/>
              <a:gd name="T1" fmla="*/ 0 h 42"/>
              <a:gd name="T2" fmla="*/ 48 w 78"/>
              <a:gd name="T3" fmla="*/ 6 h 42"/>
              <a:gd name="T4" fmla="*/ 24 w 78"/>
              <a:gd name="T5" fmla="*/ 12 h 42"/>
              <a:gd name="T6" fmla="*/ 6 w 78"/>
              <a:gd name="T7" fmla="*/ 24 h 42"/>
              <a:gd name="T8" fmla="*/ 0 w 78"/>
              <a:gd name="T9" fmla="*/ 42 h 42"/>
              <a:gd name="T10" fmla="*/ 0 w 78"/>
              <a:gd name="T11" fmla="*/ 42 h 42"/>
              <a:gd name="T12" fmla="*/ 6 w 78"/>
              <a:gd name="T13" fmla="*/ 24 h 42"/>
              <a:gd name="T14" fmla="*/ 24 w 78"/>
              <a:gd name="T15" fmla="*/ 12 h 42"/>
              <a:gd name="T16" fmla="*/ 48 w 78"/>
              <a:gd name="T17" fmla="*/ 6 h 42"/>
              <a:gd name="T18" fmla="*/ 78 w 78"/>
              <a:gd name="T19" fmla="*/ 0 h 42"/>
              <a:gd name="T20" fmla="*/ 78 w 78"/>
              <a:gd name="T21" fmla="*/ 0 h 42"/>
              <a:gd name="T22" fmla="*/ 78 w 78"/>
              <a:gd name="T23" fmla="*/ 0 h 42"/>
              <a:gd name="T24" fmla="*/ 78 w 78"/>
              <a:gd name="T25" fmla="*/ 0 h 42"/>
              <a:gd name="T26" fmla="*/ 78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48" y="6"/>
                </a:lnTo>
                <a:lnTo>
                  <a:pt x="24" y="12"/>
                </a:lnTo>
                <a:lnTo>
                  <a:pt x="6" y="24"/>
                </a:lnTo>
                <a:lnTo>
                  <a:pt x="0" y="42"/>
                </a:lnTo>
                <a:lnTo>
                  <a:pt x="0" y="42"/>
                </a:lnTo>
                <a:lnTo>
                  <a:pt x="6" y="24"/>
                </a:lnTo>
                <a:lnTo>
                  <a:pt x="24" y="12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6" name="Freeform 280"/>
          <p:cNvSpPr>
            <a:spLocks noEditPoints="1"/>
          </p:cNvSpPr>
          <p:nvPr/>
        </p:nvSpPr>
        <p:spPr bwMode="auto">
          <a:xfrm>
            <a:off x="4114801" y="4999039"/>
            <a:ext cx="123825" cy="65087"/>
          </a:xfrm>
          <a:custGeom>
            <a:avLst/>
            <a:gdLst>
              <a:gd name="T0" fmla="*/ 0 w 78"/>
              <a:gd name="T1" fmla="*/ 0 h 41"/>
              <a:gd name="T2" fmla="*/ 6 w 78"/>
              <a:gd name="T3" fmla="*/ 18 h 41"/>
              <a:gd name="T4" fmla="*/ 24 w 78"/>
              <a:gd name="T5" fmla="*/ 30 h 41"/>
              <a:gd name="T6" fmla="*/ 48 w 78"/>
              <a:gd name="T7" fmla="*/ 41 h 41"/>
              <a:gd name="T8" fmla="*/ 78 w 78"/>
              <a:gd name="T9" fmla="*/ 41 h 41"/>
              <a:gd name="T10" fmla="*/ 78 w 78"/>
              <a:gd name="T11" fmla="*/ 41 h 41"/>
              <a:gd name="T12" fmla="*/ 48 w 78"/>
              <a:gd name="T13" fmla="*/ 41 h 41"/>
              <a:gd name="T14" fmla="*/ 24 w 78"/>
              <a:gd name="T15" fmla="*/ 30 h 41"/>
              <a:gd name="T16" fmla="*/ 6 w 78"/>
              <a:gd name="T17" fmla="*/ 18 h 41"/>
              <a:gd name="T18" fmla="*/ 0 w 78"/>
              <a:gd name="T19" fmla="*/ 0 h 41"/>
              <a:gd name="T20" fmla="*/ 0 w 78"/>
              <a:gd name="T21" fmla="*/ 0 h 41"/>
              <a:gd name="T22" fmla="*/ 0 w 78"/>
              <a:gd name="T23" fmla="*/ 0 h 41"/>
              <a:gd name="T24" fmla="*/ 0 w 78"/>
              <a:gd name="T25" fmla="*/ 0 h 41"/>
              <a:gd name="T26" fmla="*/ 0 w 78"/>
              <a:gd name="T2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1">
                <a:moveTo>
                  <a:pt x="0" y="0"/>
                </a:moveTo>
                <a:lnTo>
                  <a:pt x="6" y="18"/>
                </a:lnTo>
                <a:lnTo>
                  <a:pt x="24" y="30"/>
                </a:lnTo>
                <a:lnTo>
                  <a:pt x="48" y="41"/>
                </a:lnTo>
                <a:lnTo>
                  <a:pt x="78" y="41"/>
                </a:lnTo>
                <a:lnTo>
                  <a:pt x="78" y="41"/>
                </a:lnTo>
                <a:lnTo>
                  <a:pt x="48" y="41"/>
                </a:lnTo>
                <a:lnTo>
                  <a:pt x="24" y="30"/>
                </a:lnTo>
                <a:lnTo>
                  <a:pt x="6" y="18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7" name="Freeform 281"/>
          <p:cNvSpPr>
            <a:spLocks noEditPoints="1"/>
          </p:cNvSpPr>
          <p:nvPr/>
        </p:nvSpPr>
        <p:spPr bwMode="auto">
          <a:xfrm>
            <a:off x="4238625" y="5046663"/>
            <a:ext cx="76200" cy="17462"/>
          </a:xfrm>
          <a:custGeom>
            <a:avLst/>
            <a:gdLst>
              <a:gd name="T0" fmla="*/ 0 w 48"/>
              <a:gd name="T1" fmla="*/ 11 h 11"/>
              <a:gd name="T2" fmla="*/ 24 w 48"/>
              <a:gd name="T3" fmla="*/ 11 h 11"/>
              <a:gd name="T4" fmla="*/ 48 w 48"/>
              <a:gd name="T5" fmla="*/ 0 h 11"/>
              <a:gd name="T6" fmla="*/ 48 w 48"/>
              <a:gd name="T7" fmla="*/ 0 h 11"/>
              <a:gd name="T8" fmla="*/ 24 w 48"/>
              <a:gd name="T9" fmla="*/ 5 h 11"/>
              <a:gd name="T10" fmla="*/ 0 w 48"/>
              <a:gd name="T11" fmla="*/ 11 h 11"/>
              <a:gd name="T12" fmla="*/ 0 w 48"/>
              <a:gd name="T13" fmla="*/ 11 h 11"/>
              <a:gd name="T14" fmla="*/ 0 w 48"/>
              <a:gd name="T15" fmla="*/ 11 h 11"/>
              <a:gd name="T16" fmla="*/ 0 w 48"/>
              <a:gd name="T17" fmla="*/ 11 h 11"/>
              <a:gd name="T18" fmla="*/ 0 w 48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1">
                <a:moveTo>
                  <a:pt x="0" y="11"/>
                </a:moveTo>
                <a:lnTo>
                  <a:pt x="24" y="11"/>
                </a:lnTo>
                <a:lnTo>
                  <a:pt x="48" y="0"/>
                </a:lnTo>
                <a:lnTo>
                  <a:pt x="48" y="0"/>
                </a:lnTo>
                <a:lnTo>
                  <a:pt x="24" y="5"/>
                </a:lnTo>
                <a:lnTo>
                  <a:pt x="0" y="11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8" name="Freeform 282"/>
          <p:cNvSpPr>
            <a:spLocks noEditPoints="1"/>
          </p:cNvSpPr>
          <p:nvPr/>
        </p:nvSpPr>
        <p:spPr bwMode="auto">
          <a:xfrm>
            <a:off x="4238625" y="5027613"/>
            <a:ext cx="76200" cy="19050"/>
          </a:xfrm>
          <a:custGeom>
            <a:avLst/>
            <a:gdLst>
              <a:gd name="T0" fmla="*/ 48 w 48"/>
              <a:gd name="T1" fmla="*/ 12 h 12"/>
              <a:gd name="T2" fmla="*/ 24 w 48"/>
              <a:gd name="T3" fmla="*/ 6 h 12"/>
              <a:gd name="T4" fmla="*/ 0 w 48"/>
              <a:gd name="T5" fmla="*/ 0 h 12"/>
              <a:gd name="T6" fmla="*/ 0 w 48"/>
              <a:gd name="T7" fmla="*/ 0 h 12"/>
              <a:gd name="T8" fmla="*/ 24 w 48"/>
              <a:gd name="T9" fmla="*/ 6 h 12"/>
              <a:gd name="T10" fmla="*/ 48 w 48"/>
              <a:gd name="T11" fmla="*/ 12 h 12"/>
              <a:gd name="T12" fmla="*/ 48 w 48"/>
              <a:gd name="T13" fmla="*/ 12 h 12"/>
              <a:gd name="T14" fmla="*/ 48 w 48"/>
              <a:gd name="T15" fmla="*/ 12 h 12"/>
              <a:gd name="T16" fmla="*/ 48 w 48"/>
              <a:gd name="T17" fmla="*/ 12 h 12"/>
              <a:gd name="T18" fmla="*/ 48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48" y="12"/>
                </a:move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lnTo>
                  <a:pt x="24" y="6"/>
                </a:lnTo>
                <a:lnTo>
                  <a:pt x="48" y="12"/>
                </a:lnTo>
                <a:lnTo>
                  <a:pt x="48" y="12"/>
                </a:lnTo>
                <a:close/>
                <a:moveTo>
                  <a:pt x="48" y="12"/>
                </a:move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19" name="Freeform 283"/>
          <p:cNvSpPr>
            <a:spLocks noEditPoints="1"/>
          </p:cNvSpPr>
          <p:nvPr/>
        </p:nvSpPr>
        <p:spPr bwMode="auto">
          <a:xfrm>
            <a:off x="4114801" y="5027613"/>
            <a:ext cx="123825" cy="74612"/>
          </a:xfrm>
          <a:custGeom>
            <a:avLst/>
            <a:gdLst>
              <a:gd name="T0" fmla="*/ 78 w 78"/>
              <a:gd name="T1" fmla="*/ 0 h 47"/>
              <a:gd name="T2" fmla="*/ 48 w 78"/>
              <a:gd name="T3" fmla="*/ 6 h 47"/>
              <a:gd name="T4" fmla="*/ 24 w 78"/>
              <a:gd name="T5" fmla="*/ 17 h 47"/>
              <a:gd name="T6" fmla="*/ 6 w 78"/>
              <a:gd name="T7" fmla="*/ 29 h 47"/>
              <a:gd name="T8" fmla="*/ 0 w 78"/>
              <a:gd name="T9" fmla="*/ 47 h 47"/>
              <a:gd name="T10" fmla="*/ 0 w 78"/>
              <a:gd name="T11" fmla="*/ 47 h 47"/>
              <a:gd name="T12" fmla="*/ 6 w 78"/>
              <a:gd name="T13" fmla="*/ 29 h 47"/>
              <a:gd name="T14" fmla="*/ 24 w 78"/>
              <a:gd name="T15" fmla="*/ 17 h 47"/>
              <a:gd name="T16" fmla="*/ 48 w 78"/>
              <a:gd name="T17" fmla="*/ 6 h 47"/>
              <a:gd name="T18" fmla="*/ 78 w 78"/>
              <a:gd name="T19" fmla="*/ 0 h 47"/>
              <a:gd name="T20" fmla="*/ 78 w 78"/>
              <a:gd name="T21" fmla="*/ 0 h 47"/>
              <a:gd name="T22" fmla="*/ 78 w 78"/>
              <a:gd name="T23" fmla="*/ 0 h 47"/>
              <a:gd name="T24" fmla="*/ 78 w 78"/>
              <a:gd name="T25" fmla="*/ 0 h 47"/>
              <a:gd name="T26" fmla="*/ 78 w 78"/>
              <a:gd name="T2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7">
                <a:moveTo>
                  <a:pt x="78" y="0"/>
                </a:moveTo>
                <a:lnTo>
                  <a:pt x="48" y="6"/>
                </a:lnTo>
                <a:lnTo>
                  <a:pt x="24" y="17"/>
                </a:lnTo>
                <a:lnTo>
                  <a:pt x="6" y="29"/>
                </a:lnTo>
                <a:lnTo>
                  <a:pt x="0" y="47"/>
                </a:lnTo>
                <a:lnTo>
                  <a:pt x="0" y="47"/>
                </a:lnTo>
                <a:lnTo>
                  <a:pt x="6" y="29"/>
                </a:lnTo>
                <a:lnTo>
                  <a:pt x="24" y="17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0" name="Freeform 284"/>
          <p:cNvSpPr>
            <a:spLocks noEditPoints="1"/>
          </p:cNvSpPr>
          <p:nvPr/>
        </p:nvSpPr>
        <p:spPr bwMode="auto">
          <a:xfrm>
            <a:off x="4114801" y="5102226"/>
            <a:ext cx="123825" cy="66675"/>
          </a:xfrm>
          <a:custGeom>
            <a:avLst/>
            <a:gdLst>
              <a:gd name="T0" fmla="*/ 0 w 78"/>
              <a:gd name="T1" fmla="*/ 0 h 42"/>
              <a:gd name="T2" fmla="*/ 6 w 78"/>
              <a:gd name="T3" fmla="*/ 12 h 42"/>
              <a:gd name="T4" fmla="*/ 24 w 78"/>
              <a:gd name="T5" fmla="*/ 30 h 42"/>
              <a:gd name="T6" fmla="*/ 48 w 78"/>
              <a:gd name="T7" fmla="*/ 36 h 42"/>
              <a:gd name="T8" fmla="*/ 78 w 78"/>
              <a:gd name="T9" fmla="*/ 42 h 42"/>
              <a:gd name="T10" fmla="*/ 78 w 78"/>
              <a:gd name="T11" fmla="*/ 42 h 42"/>
              <a:gd name="T12" fmla="*/ 48 w 78"/>
              <a:gd name="T13" fmla="*/ 36 h 42"/>
              <a:gd name="T14" fmla="*/ 24 w 78"/>
              <a:gd name="T15" fmla="*/ 30 h 42"/>
              <a:gd name="T16" fmla="*/ 6 w 78"/>
              <a:gd name="T17" fmla="*/ 12 h 42"/>
              <a:gd name="T18" fmla="*/ 0 w 78"/>
              <a:gd name="T19" fmla="*/ 0 h 42"/>
              <a:gd name="T20" fmla="*/ 0 w 78"/>
              <a:gd name="T21" fmla="*/ 0 h 42"/>
              <a:gd name="T22" fmla="*/ 0 w 78"/>
              <a:gd name="T23" fmla="*/ 0 h 42"/>
              <a:gd name="T24" fmla="*/ 0 w 78"/>
              <a:gd name="T25" fmla="*/ 0 h 42"/>
              <a:gd name="T26" fmla="*/ 0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0" y="0"/>
                </a:moveTo>
                <a:lnTo>
                  <a:pt x="6" y="12"/>
                </a:lnTo>
                <a:lnTo>
                  <a:pt x="24" y="30"/>
                </a:lnTo>
                <a:lnTo>
                  <a:pt x="48" y="36"/>
                </a:lnTo>
                <a:lnTo>
                  <a:pt x="78" y="42"/>
                </a:lnTo>
                <a:lnTo>
                  <a:pt x="78" y="42"/>
                </a:lnTo>
                <a:lnTo>
                  <a:pt x="48" y="36"/>
                </a:lnTo>
                <a:lnTo>
                  <a:pt x="24" y="30"/>
                </a:lnTo>
                <a:lnTo>
                  <a:pt x="6" y="12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1" name="Freeform 285"/>
          <p:cNvSpPr>
            <a:spLocks noEditPoints="1"/>
          </p:cNvSpPr>
          <p:nvPr/>
        </p:nvSpPr>
        <p:spPr bwMode="auto">
          <a:xfrm>
            <a:off x="4238625" y="4732338"/>
            <a:ext cx="1588" cy="436562"/>
          </a:xfrm>
          <a:custGeom>
            <a:avLst/>
            <a:gdLst>
              <a:gd name="T0" fmla="*/ 0 h 275"/>
              <a:gd name="T1" fmla="*/ 0 h 275"/>
              <a:gd name="T2" fmla="*/ 0 h 275"/>
              <a:gd name="T3" fmla="*/ 275 h 275"/>
              <a:gd name="T4" fmla="*/ 275 h 275"/>
              <a:gd name="T5" fmla="*/ 275 h 27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0" y="275"/>
                </a:move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2" name="Freeform 286"/>
          <p:cNvSpPr>
            <a:spLocks/>
          </p:cNvSpPr>
          <p:nvPr/>
        </p:nvSpPr>
        <p:spPr bwMode="auto">
          <a:xfrm>
            <a:off x="3298825" y="4619625"/>
            <a:ext cx="152400" cy="103188"/>
          </a:xfrm>
          <a:custGeom>
            <a:avLst/>
            <a:gdLst>
              <a:gd name="T0" fmla="*/ 42 w 96"/>
              <a:gd name="T1" fmla="*/ 30 h 65"/>
              <a:gd name="T2" fmla="*/ 0 w 96"/>
              <a:gd name="T3" fmla="*/ 30 h 65"/>
              <a:gd name="T4" fmla="*/ 0 w 96"/>
              <a:gd name="T5" fmla="*/ 36 h 65"/>
              <a:gd name="T6" fmla="*/ 42 w 96"/>
              <a:gd name="T7" fmla="*/ 36 h 65"/>
              <a:gd name="T8" fmla="*/ 42 w 96"/>
              <a:gd name="T9" fmla="*/ 65 h 65"/>
              <a:gd name="T10" fmla="*/ 54 w 96"/>
              <a:gd name="T11" fmla="*/ 65 h 65"/>
              <a:gd name="T12" fmla="*/ 54 w 96"/>
              <a:gd name="T13" fmla="*/ 36 h 65"/>
              <a:gd name="T14" fmla="*/ 96 w 96"/>
              <a:gd name="T15" fmla="*/ 36 h 65"/>
              <a:gd name="T16" fmla="*/ 96 w 96"/>
              <a:gd name="T17" fmla="*/ 30 h 65"/>
              <a:gd name="T18" fmla="*/ 54 w 96"/>
              <a:gd name="T19" fmla="*/ 30 h 65"/>
              <a:gd name="T20" fmla="*/ 54 w 96"/>
              <a:gd name="T21" fmla="*/ 0 h 65"/>
              <a:gd name="T22" fmla="*/ 42 w 96"/>
              <a:gd name="T23" fmla="*/ 0 h 65"/>
              <a:gd name="T24" fmla="*/ 42 w 96"/>
              <a:gd name="T25" fmla="*/ 3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65">
                <a:moveTo>
                  <a:pt x="42" y="30"/>
                </a:moveTo>
                <a:lnTo>
                  <a:pt x="0" y="30"/>
                </a:lnTo>
                <a:lnTo>
                  <a:pt x="0" y="36"/>
                </a:lnTo>
                <a:lnTo>
                  <a:pt x="42" y="36"/>
                </a:lnTo>
                <a:lnTo>
                  <a:pt x="42" y="65"/>
                </a:lnTo>
                <a:lnTo>
                  <a:pt x="54" y="65"/>
                </a:lnTo>
                <a:lnTo>
                  <a:pt x="54" y="36"/>
                </a:lnTo>
                <a:lnTo>
                  <a:pt x="96" y="36"/>
                </a:lnTo>
                <a:lnTo>
                  <a:pt x="96" y="30"/>
                </a:lnTo>
                <a:lnTo>
                  <a:pt x="54" y="30"/>
                </a:lnTo>
                <a:lnTo>
                  <a:pt x="54" y="0"/>
                </a:lnTo>
                <a:lnTo>
                  <a:pt x="42" y="0"/>
                </a:lnTo>
                <a:lnTo>
                  <a:pt x="42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3" name="Rectangle 287"/>
          <p:cNvSpPr>
            <a:spLocks noChangeArrowheads="1"/>
          </p:cNvSpPr>
          <p:nvPr/>
        </p:nvSpPr>
        <p:spPr bwMode="auto">
          <a:xfrm>
            <a:off x="3298825" y="5178426"/>
            <a:ext cx="1524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4" name="Freeform 288"/>
          <p:cNvSpPr>
            <a:spLocks/>
          </p:cNvSpPr>
          <p:nvPr/>
        </p:nvSpPr>
        <p:spPr bwMode="auto">
          <a:xfrm>
            <a:off x="4400551" y="4619625"/>
            <a:ext cx="142875" cy="103188"/>
          </a:xfrm>
          <a:custGeom>
            <a:avLst/>
            <a:gdLst>
              <a:gd name="T0" fmla="*/ 42 w 90"/>
              <a:gd name="T1" fmla="*/ 30 h 65"/>
              <a:gd name="T2" fmla="*/ 0 w 90"/>
              <a:gd name="T3" fmla="*/ 30 h 65"/>
              <a:gd name="T4" fmla="*/ 0 w 90"/>
              <a:gd name="T5" fmla="*/ 36 h 65"/>
              <a:gd name="T6" fmla="*/ 42 w 90"/>
              <a:gd name="T7" fmla="*/ 36 h 65"/>
              <a:gd name="T8" fmla="*/ 42 w 90"/>
              <a:gd name="T9" fmla="*/ 65 h 65"/>
              <a:gd name="T10" fmla="*/ 54 w 90"/>
              <a:gd name="T11" fmla="*/ 65 h 65"/>
              <a:gd name="T12" fmla="*/ 54 w 90"/>
              <a:gd name="T13" fmla="*/ 36 h 65"/>
              <a:gd name="T14" fmla="*/ 90 w 90"/>
              <a:gd name="T15" fmla="*/ 36 h 65"/>
              <a:gd name="T16" fmla="*/ 90 w 90"/>
              <a:gd name="T17" fmla="*/ 30 h 65"/>
              <a:gd name="T18" fmla="*/ 54 w 90"/>
              <a:gd name="T19" fmla="*/ 30 h 65"/>
              <a:gd name="T20" fmla="*/ 54 w 90"/>
              <a:gd name="T21" fmla="*/ 0 h 65"/>
              <a:gd name="T22" fmla="*/ 42 w 90"/>
              <a:gd name="T23" fmla="*/ 0 h 65"/>
              <a:gd name="T24" fmla="*/ 42 w 90"/>
              <a:gd name="T25" fmla="*/ 3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65">
                <a:moveTo>
                  <a:pt x="42" y="30"/>
                </a:moveTo>
                <a:lnTo>
                  <a:pt x="0" y="30"/>
                </a:lnTo>
                <a:lnTo>
                  <a:pt x="0" y="36"/>
                </a:lnTo>
                <a:lnTo>
                  <a:pt x="42" y="36"/>
                </a:lnTo>
                <a:lnTo>
                  <a:pt x="42" y="65"/>
                </a:lnTo>
                <a:lnTo>
                  <a:pt x="54" y="65"/>
                </a:lnTo>
                <a:lnTo>
                  <a:pt x="54" y="36"/>
                </a:lnTo>
                <a:lnTo>
                  <a:pt x="90" y="36"/>
                </a:lnTo>
                <a:lnTo>
                  <a:pt x="90" y="30"/>
                </a:lnTo>
                <a:lnTo>
                  <a:pt x="54" y="30"/>
                </a:lnTo>
                <a:lnTo>
                  <a:pt x="54" y="0"/>
                </a:lnTo>
                <a:lnTo>
                  <a:pt x="42" y="0"/>
                </a:lnTo>
                <a:lnTo>
                  <a:pt x="42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5" name="Rectangle 289"/>
          <p:cNvSpPr>
            <a:spLocks noChangeArrowheads="1"/>
          </p:cNvSpPr>
          <p:nvPr/>
        </p:nvSpPr>
        <p:spPr bwMode="auto">
          <a:xfrm>
            <a:off x="4400550" y="5178426"/>
            <a:ext cx="1524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6" name="Freeform 290"/>
          <p:cNvSpPr>
            <a:spLocks/>
          </p:cNvSpPr>
          <p:nvPr/>
        </p:nvSpPr>
        <p:spPr bwMode="auto">
          <a:xfrm>
            <a:off x="2301875" y="4335463"/>
            <a:ext cx="133350" cy="93662"/>
          </a:xfrm>
          <a:custGeom>
            <a:avLst/>
            <a:gdLst>
              <a:gd name="T0" fmla="*/ 42 w 84"/>
              <a:gd name="T1" fmla="*/ 59 h 59"/>
              <a:gd name="T2" fmla="*/ 12 w 84"/>
              <a:gd name="T3" fmla="*/ 53 h 59"/>
              <a:gd name="T4" fmla="*/ 6 w 84"/>
              <a:gd name="T5" fmla="*/ 41 h 59"/>
              <a:gd name="T6" fmla="*/ 0 w 84"/>
              <a:gd name="T7" fmla="*/ 30 h 59"/>
              <a:gd name="T8" fmla="*/ 6 w 84"/>
              <a:gd name="T9" fmla="*/ 18 h 59"/>
              <a:gd name="T10" fmla="*/ 12 w 84"/>
              <a:gd name="T11" fmla="*/ 6 h 59"/>
              <a:gd name="T12" fmla="*/ 42 w 84"/>
              <a:gd name="T13" fmla="*/ 0 h 59"/>
              <a:gd name="T14" fmla="*/ 72 w 84"/>
              <a:gd name="T15" fmla="*/ 6 h 59"/>
              <a:gd name="T16" fmla="*/ 84 w 84"/>
              <a:gd name="T17" fmla="*/ 18 h 59"/>
              <a:gd name="T18" fmla="*/ 84 w 84"/>
              <a:gd name="T19" fmla="*/ 30 h 59"/>
              <a:gd name="T20" fmla="*/ 84 w 84"/>
              <a:gd name="T21" fmla="*/ 41 h 59"/>
              <a:gd name="T22" fmla="*/ 72 w 84"/>
              <a:gd name="T23" fmla="*/ 53 h 59"/>
              <a:gd name="T24" fmla="*/ 42 w 84"/>
              <a:gd name="T25" fmla="*/ 59 h 59"/>
              <a:gd name="T26" fmla="*/ 42 w 84"/>
              <a:gd name="T2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59">
                <a:moveTo>
                  <a:pt x="42" y="59"/>
                </a:moveTo>
                <a:lnTo>
                  <a:pt x="12" y="53"/>
                </a:lnTo>
                <a:lnTo>
                  <a:pt x="6" y="41"/>
                </a:lnTo>
                <a:lnTo>
                  <a:pt x="0" y="30"/>
                </a:ln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72" y="6"/>
                </a:lnTo>
                <a:lnTo>
                  <a:pt x="84" y="18"/>
                </a:lnTo>
                <a:lnTo>
                  <a:pt x="84" y="30"/>
                </a:lnTo>
                <a:lnTo>
                  <a:pt x="84" y="41"/>
                </a:lnTo>
                <a:lnTo>
                  <a:pt x="72" y="53"/>
                </a:lnTo>
                <a:lnTo>
                  <a:pt x="42" y="59"/>
                </a:lnTo>
                <a:lnTo>
                  <a:pt x="42" y="5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7" name="Freeform 291"/>
          <p:cNvSpPr>
            <a:spLocks/>
          </p:cNvSpPr>
          <p:nvPr/>
        </p:nvSpPr>
        <p:spPr bwMode="auto">
          <a:xfrm>
            <a:off x="2301876" y="4383089"/>
            <a:ext cx="66675" cy="46037"/>
          </a:xfrm>
          <a:custGeom>
            <a:avLst/>
            <a:gdLst>
              <a:gd name="T0" fmla="*/ 42 w 42"/>
              <a:gd name="T1" fmla="*/ 29 h 29"/>
              <a:gd name="T2" fmla="*/ 12 w 42"/>
              <a:gd name="T3" fmla="*/ 23 h 29"/>
              <a:gd name="T4" fmla="*/ 6 w 42"/>
              <a:gd name="T5" fmla="*/ 11 h 29"/>
              <a:gd name="T6" fmla="*/ 0 w 42"/>
              <a:gd name="T7" fmla="*/ 0 h 29"/>
              <a:gd name="T8" fmla="*/ 0 w 42"/>
              <a:gd name="T9" fmla="*/ 0 h 29"/>
              <a:gd name="T10" fmla="*/ 6 w 42"/>
              <a:gd name="T11" fmla="*/ 11 h 29"/>
              <a:gd name="T12" fmla="*/ 12 w 42"/>
              <a:gd name="T13" fmla="*/ 23 h 29"/>
              <a:gd name="T14" fmla="*/ 42 w 42"/>
              <a:gd name="T15" fmla="*/ 29 h 29"/>
              <a:gd name="T16" fmla="*/ 42 w 42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29">
                <a:moveTo>
                  <a:pt x="42" y="29"/>
                </a:moveTo>
                <a:lnTo>
                  <a:pt x="12" y="23"/>
                </a:lnTo>
                <a:lnTo>
                  <a:pt x="6" y="11"/>
                </a:lnTo>
                <a:lnTo>
                  <a:pt x="0" y="0"/>
                </a:lnTo>
                <a:lnTo>
                  <a:pt x="0" y="0"/>
                </a:lnTo>
                <a:lnTo>
                  <a:pt x="6" y="11"/>
                </a:lnTo>
                <a:lnTo>
                  <a:pt x="12" y="23"/>
                </a:lnTo>
                <a:lnTo>
                  <a:pt x="42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8" name="Freeform 292"/>
          <p:cNvSpPr>
            <a:spLocks noEditPoints="1"/>
          </p:cNvSpPr>
          <p:nvPr/>
        </p:nvSpPr>
        <p:spPr bwMode="auto">
          <a:xfrm>
            <a:off x="2301876" y="4335464"/>
            <a:ext cx="66675" cy="47625"/>
          </a:xfrm>
          <a:custGeom>
            <a:avLst/>
            <a:gdLst>
              <a:gd name="T0" fmla="*/ 0 w 42"/>
              <a:gd name="T1" fmla="*/ 30 h 30"/>
              <a:gd name="T2" fmla="*/ 6 w 42"/>
              <a:gd name="T3" fmla="*/ 18 h 30"/>
              <a:gd name="T4" fmla="*/ 12 w 42"/>
              <a:gd name="T5" fmla="*/ 6 h 30"/>
              <a:gd name="T6" fmla="*/ 42 w 42"/>
              <a:gd name="T7" fmla="*/ 0 h 30"/>
              <a:gd name="T8" fmla="*/ 42 w 42"/>
              <a:gd name="T9" fmla="*/ 0 h 30"/>
              <a:gd name="T10" fmla="*/ 12 w 42"/>
              <a:gd name="T11" fmla="*/ 6 h 30"/>
              <a:gd name="T12" fmla="*/ 6 w 42"/>
              <a:gd name="T13" fmla="*/ 18 h 30"/>
              <a:gd name="T14" fmla="*/ 0 w 42"/>
              <a:gd name="T15" fmla="*/ 30 h 30"/>
              <a:gd name="T16" fmla="*/ 0 w 42"/>
              <a:gd name="T17" fmla="*/ 30 h 30"/>
              <a:gd name="T18" fmla="*/ 0 w 42"/>
              <a:gd name="T19" fmla="*/ 30 h 30"/>
              <a:gd name="T20" fmla="*/ 0 w 42"/>
              <a:gd name="T21" fmla="*/ 30 h 30"/>
              <a:gd name="T22" fmla="*/ 0 w 42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30"/>
                </a:move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42" y="0"/>
                </a:lnTo>
                <a:lnTo>
                  <a:pt x="12" y="6"/>
                </a:lnTo>
                <a:lnTo>
                  <a:pt x="6" y="18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29" name="Freeform 293"/>
          <p:cNvSpPr>
            <a:spLocks noEditPoints="1"/>
          </p:cNvSpPr>
          <p:nvPr/>
        </p:nvSpPr>
        <p:spPr bwMode="auto">
          <a:xfrm>
            <a:off x="2368551" y="4335464"/>
            <a:ext cx="66675" cy="47625"/>
          </a:xfrm>
          <a:custGeom>
            <a:avLst/>
            <a:gdLst>
              <a:gd name="T0" fmla="*/ 0 w 42"/>
              <a:gd name="T1" fmla="*/ 0 h 30"/>
              <a:gd name="T2" fmla="*/ 30 w 42"/>
              <a:gd name="T3" fmla="*/ 6 h 30"/>
              <a:gd name="T4" fmla="*/ 42 w 42"/>
              <a:gd name="T5" fmla="*/ 18 h 30"/>
              <a:gd name="T6" fmla="*/ 42 w 42"/>
              <a:gd name="T7" fmla="*/ 30 h 30"/>
              <a:gd name="T8" fmla="*/ 42 w 42"/>
              <a:gd name="T9" fmla="*/ 30 h 30"/>
              <a:gd name="T10" fmla="*/ 42 w 42"/>
              <a:gd name="T11" fmla="*/ 18 h 30"/>
              <a:gd name="T12" fmla="*/ 30 w 42"/>
              <a:gd name="T13" fmla="*/ 6 h 30"/>
              <a:gd name="T14" fmla="*/ 0 w 42"/>
              <a:gd name="T15" fmla="*/ 0 h 30"/>
              <a:gd name="T16" fmla="*/ 0 w 42"/>
              <a:gd name="T17" fmla="*/ 0 h 30"/>
              <a:gd name="T18" fmla="*/ 0 w 42"/>
              <a:gd name="T19" fmla="*/ 0 h 30"/>
              <a:gd name="T20" fmla="*/ 0 w 42"/>
              <a:gd name="T21" fmla="*/ 0 h 30"/>
              <a:gd name="T22" fmla="*/ 0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30" y="6"/>
                </a:lnTo>
                <a:lnTo>
                  <a:pt x="42" y="18"/>
                </a:lnTo>
                <a:lnTo>
                  <a:pt x="42" y="30"/>
                </a:lnTo>
                <a:lnTo>
                  <a:pt x="42" y="30"/>
                </a:lnTo>
                <a:lnTo>
                  <a:pt x="42" y="18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0" name="Freeform 294"/>
          <p:cNvSpPr>
            <a:spLocks noEditPoints="1"/>
          </p:cNvSpPr>
          <p:nvPr/>
        </p:nvSpPr>
        <p:spPr bwMode="auto">
          <a:xfrm>
            <a:off x="2368551" y="4383089"/>
            <a:ext cx="66675" cy="46037"/>
          </a:xfrm>
          <a:custGeom>
            <a:avLst/>
            <a:gdLst>
              <a:gd name="T0" fmla="*/ 42 w 42"/>
              <a:gd name="T1" fmla="*/ 0 h 29"/>
              <a:gd name="T2" fmla="*/ 42 w 42"/>
              <a:gd name="T3" fmla="*/ 11 h 29"/>
              <a:gd name="T4" fmla="*/ 30 w 42"/>
              <a:gd name="T5" fmla="*/ 23 h 29"/>
              <a:gd name="T6" fmla="*/ 0 w 42"/>
              <a:gd name="T7" fmla="*/ 29 h 29"/>
              <a:gd name="T8" fmla="*/ 0 w 42"/>
              <a:gd name="T9" fmla="*/ 29 h 29"/>
              <a:gd name="T10" fmla="*/ 30 w 42"/>
              <a:gd name="T11" fmla="*/ 23 h 29"/>
              <a:gd name="T12" fmla="*/ 42 w 42"/>
              <a:gd name="T13" fmla="*/ 11 h 29"/>
              <a:gd name="T14" fmla="*/ 42 w 42"/>
              <a:gd name="T15" fmla="*/ 0 h 29"/>
              <a:gd name="T16" fmla="*/ 42 w 42"/>
              <a:gd name="T17" fmla="*/ 0 h 29"/>
              <a:gd name="T18" fmla="*/ 42 w 42"/>
              <a:gd name="T19" fmla="*/ 0 h 29"/>
              <a:gd name="T20" fmla="*/ 42 w 42"/>
              <a:gd name="T21" fmla="*/ 0 h 29"/>
              <a:gd name="T22" fmla="*/ 42 w 42"/>
              <a:gd name="T2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29">
                <a:moveTo>
                  <a:pt x="42" y="0"/>
                </a:moveTo>
                <a:lnTo>
                  <a:pt x="42" y="11"/>
                </a:lnTo>
                <a:lnTo>
                  <a:pt x="30" y="23"/>
                </a:lnTo>
                <a:lnTo>
                  <a:pt x="0" y="29"/>
                </a:lnTo>
                <a:lnTo>
                  <a:pt x="0" y="29"/>
                </a:lnTo>
                <a:lnTo>
                  <a:pt x="30" y="23"/>
                </a:lnTo>
                <a:lnTo>
                  <a:pt x="42" y="11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1" name="Freeform 295"/>
          <p:cNvSpPr>
            <a:spLocks/>
          </p:cNvSpPr>
          <p:nvPr/>
        </p:nvSpPr>
        <p:spPr bwMode="auto">
          <a:xfrm>
            <a:off x="2368550" y="4429125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2" name="Freeform 296"/>
          <p:cNvSpPr>
            <a:spLocks/>
          </p:cNvSpPr>
          <p:nvPr/>
        </p:nvSpPr>
        <p:spPr bwMode="auto">
          <a:xfrm>
            <a:off x="2301875" y="5472113"/>
            <a:ext cx="133350" cy="95250"/>
          </a:xfrm>
          <a:custGeom>
            <a:avLst/>
            <a:gdLst>
              <a:gd name="T0" fmla="*/ 42 w 84"/>
              <a:gd name="T1" fmla="*/ 60 h 60"/>
              <a:gd name="T2" fmla="*/ 12 w 84"/>
              <a:gd name="T3" fmla="*/ 54 h 60"/>
              <a:gd name="T4" fmla="*/ 6 w 84"/>
              <a:gd name="T5" fmla="*/ 42 h 60"/>
              <a:gd name="T6" fmla="*/ 0 w 84"/>
              <a:gd name="T7" fmla="*/ 30 h 60"/>
              <a:gd name="T8" fmla="*/ 6 w 84"/>
              <a:gd name="T9" fmla="*/ 18 h 60"/>
              <a:gd name="T10" fmla="*/ 12 w 84"/>
              <a:gd name="T11" fmla="*/ 6 h 60"/>
              <a:gd name="T12" fmla="*/ 42 w 84"/>
              <a:gd name="T13" fmla="*/ 0 h 60"/>
              <a:gd name="T14" fmla="*/ 72 w 84"/>
              <a:gd name="T15" fmla="*/ 6 h 60"/>
              <a:gd name="T16" fmla="*/ 84 w 84"/>
              <a:gd name="T17" fmla="*/ 18 h 60"/>
              <a:gd name="T18" fmla="*/ 84 w 84"/>
              <a:gd name="T19" fmla="*/ 30 h 60"/>
              <a:gd name="T20" fmla="*/ 84 w 84"/>
              <a:gd name="T21" fmla="*/ 42 h 60"/>
              <a:gd name="T22" fmla="*/ 72 w 84"/>
              <a:gd name="T23" fmla="*/ 54 h 60"/>
              <a:gd name="T24" fmla="*/ 42 w 84"/>
              <a:gd name="T25" fmla="*/ 60 h 60"/>
              <a:gd name="T26" fmla="*/ 42 w 84"/>
              <a:gd name="T2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60">
                <a:moveTo>
                  <a:pt x="42" y="60"/>
                </a:moveTo>
                <a:lnTo>
                  <a:pt x="12" y="54"/>
                </a:lnTo>
                <a:lnTo>
                  <a:pt x="6" y="42"/>
                </a:lnTo>
                <a:lnTo>
                  <a:pt x="0" y="30"/>
                </a:ln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72" y="6"/>
                </a:lnTo>
                <a:lnTo>
                  <a:pt x="84" y="18"/>
                </a:lnTo>
                <a:lnTo>
                  <a:pt x="84" y="30"/>
                </a:lnTo>
                <a:lnTo>
                  <a:pt x="84" y="42"/>
                </a:lnTo>
                <a:lnTo>
                  <a:pt x="72" y="54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3" name="Freeform 297"/>
          <p:cNvSpPr>
            <a:spLocks/>
          </p:cNvSpPr>
          <p:nvPr/>
        </p:nvSpPr>
        <p:spPr bwMode="auto">
          <a:xfrm>
            <a:off x="2301876" y="5519739"/>
            <a:ext cx="66675" cy="47625"/>
          </a:xfrm>
          <a:custGeom>
            <a:avLst/>
            <a:gdLst>
              <a:gd name="T0" fmla="*/ 42 w 42"/>
              <a:gd name="T1" fmla="*/ 30 h 30"/>
              <a:gd name="T2" fmla="*/ 12 w 42"/>
              <a:gd name="T3" fmla="*/ 24 h 30"/>
              <a:gd name="T4" fmla="*/ 6 w 42"/>
              <a:gd name="T5" fmla="*/ 12 h 30"/>
              <a:gd name="T6" fmla="*/ 0 w 42"/>
              <a:gd name="T7" fmla="*/ 0 h 30"/>
              <a:gd name="T8" fmla="*/ 0 w 42"/>
              <a:gd name="T9" fmla="*/ 0 h 30"/>
              <a:gd name="T10" fmla="*/ 6 w 42"/>
              <a:gd name="T11" fmla="*/ 12 h 30"/>
              <a:gd name="T12" fmla="*/ 12 w 42"/>
              <a:gd name="T13" fmla="*/ 24 h 30"/>
              <a:gd name="T14" fmla="*/ 42 w 42"/>
              <a:gd name="T15" fmla="*/ 30 h 30"/>
              <a:gd name="T16" fmla="*/ 42 w 42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0">
                <a:moveTo>
                  <a:pt x="42" y="30"/>
                </a:moveTo>
                <a:lnTo>
                  <a:pt x="12" y="24"/>
                </a:lnTo>
                <a:lnTo>
                  <a:pt x="6" y="12"/>
                </a:lnTo>
                <a:lnTo>
                  <a:pt x="0" y="0"/>
                </a:lnTo>
                <a:lnTo>
                  <a:pt x="0" y="0"/>
                </a:lnTo>
                <a:lnTo>
                  <a:pt x="6" y="12"/>
                </a:lnTo>
                <a:lnTo>
                  <a:pt x="12" y="24"/>
                </a:lnTo>
                <a:lnTo>
                  <a:pt x="42" y="30"/>
                </a:lnTo>
                <a:lnTo>
                  <a:pt x="42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4" name="Freeform 298"/>
          <p:cNvSpPr>
            <a:spLocks noEditPoints="1"/>
          </p:cNvSpPr>
          <p:nvPr/>
        </p:nvSpPr>
        <p:spPr bwMode="auto">
          <a:xfrm>
            <a:off x="2301876" y="5472114"/>
            <a:ext cx="66675" cy="47625"/>
          </a:xfrm>
          <a:custGeom>
            <a:avLst/>
            <a:gdLst>
              <a:gd name="T0" fmla="*/ 0 w 42"/>
              <a:gd name="T1" fmla="*/ 30 h 30"/>
              <a:gd name="T2" fmla="*/ 6 w 42"/>
              <a:gd name="T3" fmla="*/ 18 h 30"/>
              <a:gd name="T4" fmla="*/ 12 w 42"/>
              <a:gd name="T5" fmla="*/ 6 h 30"/>
              <a:gd name="T6" fmla="*/ 42 w 42"/>
              <a:gd name="T7" fmla="*/ 0 h 30"/>
              <a:gd name="T8" fmla="*/ 42 w 42"/>
              <a:gd name="T9" fmla="*/ 0 h 30"/>
              <a:gd name="T10" fmla="*/ 12 w 42"/>
              <a:gd name="T11" fmla="*/ 6 h 30"/>
              <a:gd name="T12" fmla="*/ 6 w 42"/>
              <a:gd name="T13" fmla="*/ 18 h 30"/>
              <a:gd name="T14" fmla="*/ 0 w 42"/>
              <a:gd name="T15" fmla="*/ 30 h 30"/>
              <a:gd name="T16" fmla="*/ 0 w 42"/>
              <a:gd name="T17" fmla="*/ 30 h 30"/>
              <a:gd name="T18" fmla="*/ 0 w 42"/>
              <a:gd name="T19" fmla="*/ 30 h 30"/>
              <a:gd name="T20" fmla="*/ 0 w 42"/>
              <a:gd name="T21" fmla="*/ 30 h 30"/>
              <a:gd name="T22" fmla="*/ 0 w 42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30"/>
                </a:move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42" y="0"/>
                </a:lnTo>
                <a:lnTo>
                  <a:pt x="12" y="6"/>
                </a:lnTo>
                <a:lnTo>
                  <a:pt x="6" y="18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5" name="Freeform 299"/>
          <p:cNvSpPr>
            <a:spLocks noEditPoints="1"/>
          </p:cNvSpPr>
          <p:nvPr/>
        </p:nvSpPr>
        <p:spPr bwMode="auto">
          <a:xfrm>
            <a:off x="2368551" y="5472114"/>
            <a:ext cx="66675" cy="47625"/>
          </a:xfrm>
          <a:custGeom>
            <a:avLst/>
            <a:gdLst>
              <a:gd name="T0" fmla="*/ 0 w 42"/>
              <a:gd name="T1" fmla="*/ 0 h 30"/>
              <a:gd name="T2" fmla="*/ 30 w 42"/>
              <a:gd name="T3" fmla="*/ 6 h 30"/>
              <a:gd name="T4" fmla="*/ 42 w 42"/>
              <a:gd name="T5" fmla="*/ 18 h 30"/>
              <a:gd name="T6" fmla="*/ 42 w 42"/>
              <a:gd name="T7" fmla="*/ 30 h 30"/>
              <a:gd name="T8" fmla="*/ 42 w 42"/>
              <a:gd name="T9" fmla="*/ 30 h 30"/>
              <a:gd name="T10" fmla="*/ 42 w 42"/>
              <a:gd name="T11" fmla="*/ 18 h 30"/>
              <a:gd name="T12" fmla="*/ 30 w 42"/>
              <a:gd name="T13" fmla="*/ 6 h 30"/>
              <a:gd name="T14" fmla="*/ 0 w 42"/>
              <a:gd name="T15" fmla="*/ 0 h 30"/>
              <a:gd name="T16" fmla="*/ 0 w 42"/>
              <a:gd name="T17" fmla="*/ 0 h 30"/>
              <a:gd name="T18" fmla="*/ 0 w 42"/>
              <a:gd name="T19" fmla="*/ 0 h 30"/>
              <a:gd name="T20" fmla="*/ 0 w 42"/>
              <a:gd name="T21" fmla="*/ 0 h 30"/>
              <a:gd name="T22" fmla="*/ 0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30" y="6"/>
                </a:lnTo>
                <a:lnTo>
                  <a:pt x="42" y="18"/>
                </a:lnTo>
                <a:lnTo>
                  <a:pt x="42" y="30"/>
                </a:lnTo>
                <a:lnTo>
                  <a:pt x="42" y="30"/>
                </a:lnTo>
                <a:lnTo>
                  <a:pt x="42" y="18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6" name="Freeform 300"/>
          <p:cNvSpPr>
            <a:spLocks noEditPoints="1"/>
          </p:cNvSpPr>
          <p:nvPr/>
        </p:nvSpPr>
        <p:spPr bwMode="auto">
          <a:xfrm>
            <a:off x="2368551" y="5519739"/>
            <a:ext cx="66675" cy="47625"/>
          </a:xfrm>
          <a:custGeom>
            <a:avLst/>
            <a:gdLst>
              <a:gd name="T0" fmla="*/ 42 w 42"/>
              <a:gd name="T1" fmla="*/ 0 h 30"/>
              <a:gd name="T2" fmla="*/ 42 w 42"/>
              <a:gd name="T3" fmla="*/ 12 h 30"/>
              <a:gd name="T4" fmla="*/ 30 w 42"/>
              <a:gd name="T5" fmla="*/ 24 h 30"/>
              <a:gd name="T6" fmla="*/ 0 w 42"/>
              <a:gd name="T7" fmla="*/ 30 h 30"/>
              <a:gd name="T8" fmla="*/ 0 w 42"/>
              <a:gd name="T9" fmla="*/ 30 h 30"/>
              <a:gd name="T10" fmla="*/ 30 w 42"/>
              <a:gd name="T11" fmla="*/ 24 h 30"/>
              <a:gd name="T12" fmla="*/ 42 w 42"/>
              <a:gd name="T13" fmla="*/ 12 h 30"/>
              <a:gd name="T14" fmla="*/ 42 w 42"/>
              <a:gd name="T15" fmla="*/ 0 h 30"/>
              <a:gd name="T16" fmla="*/ 42 w 42"/>
              <a:gd name="T17" fmla="*/ 0 h 30"/>
              <a:gd name="T18" fmla="*/ 42 w 42"/>
              <a:gd name="T19" fmla="*/ 0 h 30"/>
              <a:gd name="T20" fmla="*/ 42 w 42"/>
              <a:gd name="T21" fmla="*/ 0 h 30"/>
              <a:gd name="T22" fmla="*/ 42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42" y="0"/>
                </a:moveTo>
                <a:lnTo>
                  <a:pt x="42" y="12"/>
                </a:lnTo>
                <a:lnTo>
                  <a:pt x="30" y="24"/>
                </a:lnTo>
                <a:lnTo>
                  <a:pt x="0" y="30"/>
                </a:lnTo>
                <a:lnTo>
                  <a:pt x="0" y="30"/>
                </a:lnTo>
                <a:lnTo>
                  <a:pt x="30" y="24"/>
                </a:lnTo>
                <a:lnTo>
                  <a:pt x="42" y="12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7" name="Freeform 301"/>
          <p:cNvSpPr>
            <a:spLocks/>
          </p:cNvSpPr>
          <p:nvPr/>
        </p:nvSpPr>
        <p:spPr bwMode="auto">
          <a:xfrm>
            <a:off x="2368550" y="5567364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8" name="Freeform 302"/>
          <p:cNvSpPr>
            <a:spLocks/>
          </p:cNvSpPr>
          <p:nvPr/>
        </p:nvSpPr>
        <p:spPr bwMode="auto">
          <a:xfrm>
            <a:off x="5407025" y="4335463"/>
            <a:ext cx="133350" cy="93662"/>
          </a:xfrm>
          <a:custGeom>
            <a:avLst/>
            <a:gdLst>
              <a:gd name="T0" fmla="*/ 42 w 84"/>
              <a:gd name="T1" fmla="*/ 59 h 59"/>
              <a:gd name="T2" fmla="*/ 12 w 84"/>
              <a:gd name="T3" fmla="*/ 53 h 59"/>
              <a:gd name="T4" fmla="*/ 6 w 84"/>
              <a:gd name="T5" fmla="*/ 41 h 59"/>
              <a:gd name="T6" fmla="*/ 0 w 84"/>
              <a:gd name="T7" fmla="*/ 30 h 59"/>
              <a:gd name="T8" fmla="*/ 6 w 84"/>
              <a:gd name="T9" fmla="*/ 18 h 59"/>
              <a:gd name="T10" fmla="*/ 12 w 84"/>
              <a:gd name="T11" fmla="*/ 6 h 59"/>
              <a:gd name="T12" fmla="*/ 42 w 84"/>
              <a:gd name="T13" fmla="*/ 0 h 59"/>
              <a:gd name="T14" fmla="*/ 72 w 84"/>
              <a:gd name="T15" fmla="*/ 6 h 59"/>
              <a:gd name="T16" fmla="*/ 78 w 84"/>
              <a:gd name="T17" fmla="*/ 18 h 59"/>
              <a:gd name="T18" fmla="*/ 84 w 84"/>
              <a:gd name="T19" fmla="*/ 30 h 59"/>
              <a:gd name="T20" fmla="*/ 78 w 84"/>
              <a:gd name="T21" fmla="*/ 41 h 59"/>
              <a:gd name="T22" fmla="*/ 72 w 84"/>
              <a:gd name="T23" fmla="*/ 53 h 59"/>
              <a:gd name="T24" fmla="*/ 42 w 84"/>
              <a:gd name="T25" fmla="*/ 59 h 59"/>
              <a:gd name="T26" fmla="*/ 42 w 84"/>
              <a:gd name="T2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59">
                <a:moveTo>
                  <a:pt x="42" y="59"/>
                </a:moveTo>
                <a:lnTo>
                  <a:pt x="12" y="53"/>
                </a:lnTo>
                <a:lnTo>
                  <a:pt x="6" y="41"/>
                </a:lnTo>
                <a:lnTo>
                  <a:pt x="0" y="30"/>
                </a:ln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8" y="41"/>
                </a:lnTo>
                <a:lnTo>
                  <a:pt x="72" y="53"/>
                </a:lnTo>
                <a:lnTo>
                  <a:pt x="42" y="59"/>
                </a:lnTo>
                <a:lnTo>
                  <a:pt x="42" y="5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39" name="Freeform 303"/>
          <p:cNvSpPr>
            <a:spLocks/>
          </p:cNvSpPr>
          <p:nvPr/>
        </p:nvSpPr>
        <p:spPr bwMode="auto">
          <a:xfrm>
            <a:off x="5407026" y="4383089"/>
            <a:ext cx="66675" cy="46037"/>
          </a:xfrm>
          <a:custGeom>
            <a:avLst/>
            <a:gdLst>
              <a:gd name="T0" fmla="*/ 42 w 42"/>
              <a:gd name="T1" fmla="*/ 29 h 29"/>
              <a:gd name="T2" fmla="*/ 12 w 42"/>
              <a:gd name="T3" fmla="*/ 23 h 29"/>
              <a:gd name="T4" fmla="*/ 6 w 42"/>
              <a:gd name="T5" fmla="*/ 11 h 29"/>
              <a:gd name="T6" fmla="*/ 0 w 42"/>
              <a:gd name="T7" fmla="*/ 0 h 29"/>
              <a:gd name="T8" fmla="*/ 0 w 42"/>
              <a:gd name="T9" fmla="*/ 0 h 29"/>
              <a:gd name="T10" fmla="*/ 6 w 42"/>
              <a:gd name="T11" fmla="*/ 11 h 29"/>
              <a:gd name="T12" fmla="*/ 12 w 42"/>
              <a:gd name="T13" fmla="*/ 23 h 29"/>
              <a:gd name="T14" fmla="*/ 42 w 42"/>
              <a:gd name="T15" fmla="*/ 29 h 29"/>
              <a:gd name="T16" fmla="*/ 42 w 42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29">
                <a:moveTo>
                  <a:pt x="42" y="29"/>
                </a:moveTo>
                <a:lnTo>
                  <a:pt x="12" y="23"/>
                </a:lnTo>
                <a:lnTo>
                  <a:pt x="6" y="11"/>
                </a:lnTo>
                <a:lnTo>
                  <a:pt x="0" y="0"/>
                </a:lnTo>
                <a:lnTo>
                  <a:pt x="0" y="0"/>
                </a:lnTo>
                <a:lnTo>
                  <a:pt x="6" y="11"/>
                </a:lnTo>
                <a:lnTo>
                  <a:pt x="12" y="23"/>
                </a:lnTo>
                <a:lnTo>
                  <a:pt x="42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0" name="Freeform 304"/>
          <p:cNvSpPr>
            <a:spLocks noEditPoints="1"/>
          </p:cNvSpPr>
          <p:nvPr/>
        </p:nvSpPr>
        <p:spPr bwMode="auto">
          <a:xfrm>
            <a:off x="5407026" y="4335464"/>
            <a:ext cx="66675" cy="47625"/>
          </a:xfrm>
          <a:custGeom>
            <a:avLst/>
            <a:gdLst>
              <a:gd name="T0" fmla="*/ 0 w 42"/>
              <a:gd name="T1" fmla="*/ 30 h 30"/>
              <a:gd name="T2" fmla="*/ 6 w 42"/>
              <a:gd name="T3" fmla="*/ 18 h 30"/>
              <a:gd name="T4" fmla="*/ 12 w 42"/>
              <a:gd name="T5" fmla="*/ 6 h 30"/>
              <a:gd name="T6" fmla="*/ 42 w 42"/>
              <a:gd name="T7" fmla="*/ 0 h 30"/>
              <a:gd name="T8" fmla="*/ 42 w 42"/>
              <a:gd name="T9" fmla="*/ 0 h 30"/>
              <a:gd name="T10" fmla="*/ 12 w 42"/>
              <a:gd name="T11" fmla="*/ 6 h 30"/>
              <a:gd name="T12" fmla="*/ 6 w 42"/>
              <a:gd name="T13" fmla="*/ 18 h 30"/>
              <a:gd name="T14" fmla="*/ 0 w 42"/>
              <a:gd name="T15" fmla="*/ 30 h 30"/>
              <a:gd name="T16" fmla="*/ 0 w 42"/>
              <a:gd name="T17" fmla="*/ 30 h 30"/>
              <a:gd name="T18" fmla="*/ 0 w 42"/>
              <a:gd name="T19" fmla="*/ 30 h 30"/>
              <a:gd name="T20" fmla="*/ 0 w 42"/>
              <a:gd name="T21" fmla="*/ 30 h 30"/>
              <a:gd name="T22" fmla="*/ 0 w 42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30"/>
                </a:move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42" y="0"/>
                </a:lnTo>
                <a:lnTo>
                  <a:pt x="12" y="6"/>
                </a:lnTo>
                <a:lnTo>
                  <a:pt x="6" y="18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1" name="Freeform 305"/>
          <p:cNvSpPr>
            <a:spLocks noEditPoints="1"/>
          </p:cNvSpPr>
          <p:nvPr/>
        </p:nvSpPr>
        <p:spPr bwMode="auto">
          <a:xfrm>
            <a:off x="5473701" y="4335464"/>
            <a:ext cx="66675" cy="47625"/>
          </a:xfrm>
          <a:custGeom>
            <a:avLst/>
            <a:gdLst>
              <a:gd name="T0" fmla="*/ 0 w 42"/>
              <a:gd name="T1" fmla="*/ 0 h 30"/>
              <a:gd name="T2" fmla="*/ 30 w 42"/>
              <a:gd name="T3" fmla="*/ 6 h 30"/>
              <a:gd name="T4" fmla="*/ 36 w 42"/>
              <a:gd name="T5" fmla="*/ 18 h 30"/>
              <a:gd name="T6" fmla="*/ 42 w 42"/>
              <a:gd name="T7" fmla="*/ 30 h 30"/>
              <a:gd name="T8" fmla="*/ 42 w 42"/>
              <a:gd name="T9" fmla="*/ 30 h 30"/>
              <a:gd name="T10" fmla="*/ 36 w 42"/>
              <a:gd name="T11" fmla="*/ 18 h 30"/>
              <a:gd name="T12" fmla="*/ 30 w 42"/>
              <a:gd name="T13" fmla="*/ 6 h 30"/>
              <a:gd name="T14" fmla="*/ 0 w 42"/>
              <a:gd name="T15" fmla="*/ 0 h 30"/>
              <a:gd name="T16" fmla="*/ 0 w 42"/>
              <a:gd name="T17" fmla="*/ 0 h 30"/>
              <a:gd name="T18" fmla="*/ 0 w 42"/>
              <a:gd name="T19" fmla="*/ 0 h 30"/>
              <a:gd name="T20" fmla="*/ 0 w 42"/>
              <a:gd name="T21" fmla="*/ 0 h 30"/>
              <a:gd name="T22" fmla="*/ 0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30" y="6"/>
                </a:lnTo>
                <a:lnTo>
                  <a:pt x="36" y="18"/>
                </a:lnTo>
                <a:lnTo>
                  <a:pt x="42" y="30"/>
                </a:lnTo>
                <a:lnTo>
                  <a:pt x="42" y="30"/>
                </a:lnTo>
                <a:lnTo>
                  <a:pt x="36" y="18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2" name="Freeform 306"/>
          <p:cNvSpPr>
            <a:spLocks noEditPoints="1"/>
          </p:cNvSpPr>
          <p:nvPr/>
        </p:nvSpPr>
        <p:spPr bwMode="auto">
          <a:xfrm>
            <a:off x="5473701" y="4383089"/>
            <a:ext cx="66675" cy="46037"/>
          </a:xfrm>
          <a:custGeom>
            <a:avLst/>
            <a:gdLst>
              <a:gd name="T0" fmla="*/ 42 w 42"/>
              <a:gd name="T1" fmla="*/ 0 h 29"/>
              <a:gd name="T2" fmla="*/ 36 w 42"/>
              <a:gd name="T3" fmla="*/ 11 h 29"/>
              <a:gd name="T4" fmla="*/ 30 w 42"/>
              <a:gd name="T5" fmla="*/ 23 h 29"/>
              <a:gd name="T6" fmla="*/ 0 w 42"/>
              <a:gd name="T7" fmla="*/ 29 h 29"/>
              <a:gd name="T8" fmla="*/ 0 w 42"/>
              <a:gd name="T9" fmla="*/ 29 h 29"/>
              <a:gd name="T10" fmla="*/ 30 w 42"/>
              <a:gd name="T11" fmla="*/ 23 h 29"/>
              <a:gd name="T12" fmla="*/ 36 w 42"/>
              <a:gd name="T13" fmla="*/ 11 h 29"/>
              <a:gd name="T14" fmla="*/ 42 w 42"/>
              <a:gd name="T15" fmla="*/ 0 h 29"/>
              <a:gd name="T16" fmla="*/ 42 w 42"/>
              <a:gd name="T17" fmla="*/ 0 h 29"/>
              <a:gd name="T18" fmla="*/ 42 w 42"/>
              <a:gd name="T19" fmla="*/ 0 h 29"/>
              <a:gd name="T20" fmla="*/ 42 w 42"/>
              <a:gd name="T21" fmla="*/ 0 h 29"/>
              <a:gd name="T22" fmla="*/ 42 w 42"/>
              <a:gd name="T2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29">
                <a:moveTo>
                  <a:pt x="42" y="0"/>
                </a:moveTo>
                <a:lnTo>
                  <a:pt x="36" y="11"/>
                </a:lnTo>
                <a:lnTo>
                  <a:pt x="30" y="23"/>
                </a:lnTo>
                <a:lnTo>
                  <a:pt x="0" y="29"/>
                </a:lnTo>
                <a:lnTo>
                  <a:pt x="0" y="29"/>
                </a:lnTo>
                <a:lnTo>
                  <a:pt x="30" y="23"/>
                </a:lnTo>
                <a:lnTo>
                  <a:pt x="36" y="11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3" name="Freeform 307"/>
          <p:cNvSpPr>
            <a:spLocks/>
          </p:cNvSpPr>
          <p:nvPr/>
        </p:nvSpPr>
        <p:spPr bwMode="auto">
          <a:xfrm>
            <a:off x="5473700" y="4429125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" name="Freeform 308"/>
          <p:cNvSpPr>
            <a:spLocks/>
          </p:cNvSpPr>
          <p:nvPr/>
        </p:nvSpPr>
        <p:spPr bwMode="auto">
          <a:xfrm>
            <a:off x="5407025" y="5472113"/>
            <a:ext cx="133350" cy="95250"/>
          </a:xfrm>
          <a:custGeom>
            <a:avLst/>
            <a:gdLst>
              <a:gd name="T0" fmla="*/ 42 w 84"/>
              <a:gd name="T1" fmla="*/ 60 h 60"/>
              <a:gd name="T2" fmla="*/ 12 w 84"/>
              <a:gd name="T3" fmla="*/ 54 h 60"/>
              <a:gd name="T4" fmla="*/ 6 w 84"/>
              <a:gd name="T5" fmla="*/ 42 h 60"/>
              <a:gd name="T6" fmla="*/ 0 w 84"/>
              <a:gd name="T7" fmla="*/ 30 h 60"/>
              <a:gd name="T8" fmla="*/ 6 w 84"/>
              <a:gd name="T9" fmla="*/ 18 h 60"/>
              <a:gd name="T10" fmla="*/ 12 w 84"/>
              <a:gd name="T11" fmla="*/ 6 h 60"/>
              <a:gd name="T12" fmla="*/ 42 w 84"/>
              <a:gd name="T13" fmla="*/ 0 h 60"/>
              <a:gd name="T14" fmla="*/ 72 w 84"/>
              <a:gd name="T15" fmla="*/ 6 h 60"/>
              <a:gd name="T16" fmla="*/ 78 w 84"/>
              <a:gd name="T17" fmla="*/ 18 h 60"/>
              <a:gd name="T18" fmla="*/ 84 w 84"/>
              <a:gd name="T19" fmla="*/ 30 h 60"/>
              <a:gd name="T20" fmla="*/ 78 w 84"/>
              <a:gd name="T21" fmla="*/ 42 h 60"/>
              <a:gd name="T22" fmla="*/ 72 w 84"/>
              <a:gd name="T23" fmla="*/ 54 h 60"/>
              <a:gd name="T24" fmla="*/ 42 w 84"/>
              <a:gd name="T25" fmla="*/ 60 h 60"/>
              <a:gd name="T26" fmla="*/ 42 w 84"/>
              <a:gd name="T2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60">
                <a:moveTo>
                  <a:pt x="42" y="60"/>
                </a:moveTo>
                <a:lnTo>
                  <a:pt x="12" y="54"/>
                </a:lnTo>
                <a:lnTo>
                  <a:pt x="6" y="42"/>
                </a:lnTo>
                <a:lnTo>
                  <a:pt x="0" y="30"/>
                </a:ln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8" y="42"/>
                </a:lnTo>
                <a:lnTo>
                  <a:pt x="72" y="54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5" name="Freeform 309"/>
          <p:cNvSpPr>
            <a:spLocks/>
          </p:cNvSpPr>
          <p:nvPr/>
        </p:nvSpPr>
        <p:spPr bwMode="auto">
          <a:xfrm>
            <a:off x="5407026" y="5519739"/>
            <a:ext cx="66675" cy="47625"/>
          </a:xfrm>
          <a:custGeom>
            <a:avLst/>
            <a:gdLst>
              <a:gd name="T0" fmla="*/ 42 w 42"/>
              <a:gd name="T1" fmla="*/ 30 h 30"/>
              <a:gd name="T2" fmla="*/ 12 w 42"/>
              <a:gd name="T3" fmla="*/ 24 h 30"/>
              <a:gd name="T4" fmla="*/ 6 w 42"/>
              <a:gd name="T5" fmla="*/ 12 h 30"/>
              <a:gd name="T6" fmla="*/ 0 w 42"/>
              <a:gd name="T7" fmla="*/ 0 h 30"/>
              <a:gd name="T8" fmla="*/ 0 w 42"/>
              <a:gd name="T9" fmla="*/ 0 h 30"/>
              <a:gd name="T10" fmla="*/ 6 w 42"/>
              <a:gd name="T11" fmla="*/ 12 h 30"/>
              <a:gd name="T12" fmla="*/ 12 w 42"/>
              <a:gd name="T13" fmla="*/ 24 h 30"/>
              <a:gd name="T14" fmla="*/ 42 w 42"/>
              <a:gd name="T15" fmla="*/ 30 h 30"/>
              <a:gd name="T16" fmla="*/ 42 w 42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0">
                <a:moveTo>
                  <a:pt x="42" y="30"/>
                </a:moveTo>
                <a:lnTo>
                  <a:pt x="12" y="24"/>
                </a:lnTo>
                <a:lnTo>
                  <a:pt x="6" y="12"/>
                </a:lnTo>
                <a:lnTo>
                  <a:pt x="0" y="0"/>
                </a:lnTo>
                <a:lnTo>
                  <a:pt x="0" y="0"/>
                </a:lnTo>
                <a:lnTo>
                  <a:pt x="6" y="12"/>
                </a:lnTo>
                <a:lnTo>
                  <a:pt x="12" y="24"/>
                </a:lnTo>
                <a:lnTo>
                  <a:pt x="42" y="30"/>
                </a:lnTo>
                <a:lnTo>
                  <a:pt x="42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6" name="Freeform 310"/>
          <p:cNvSpPr>
            <a:spLocks noEditPoints="1"/>
          </p:cNvSpPr>
          <p:nvPr/>
        </p:nvSpPr>
        <p:spPr bwMode="auto">
          <a:xfrm>
            <a:off x="5407026" y="5472114"/>
            <a:ext cx="66675" cy="47625"/>
          </a:xfrm>
          <a:custGeom>
            <a:avLst/>
            <a:gdLst>
              <a:gd name="T0" fmla="*/ 0 w 42"/>
              <a:gd name="T1" fmla="*/ 30 h 30"/>
              <a:gd name="T2" fmla="*/ 6 w 42"/>
              <a:gd name="T3" fmla="*/ 18 h 30"/>
              <a:gd name="T4" fmla="*/ 12 w 42"/>
              <a:gd name="T5" fmla="*/ 6 h 30"/>
              <a:gd name="T6" fmla="*/ 42 w 42"/>
              <a:gd name="T7" fmla="*/ 0 h 30"/>
              <a:gd name="T8" fmla="*/ 42 w 42"/>
              <a:gd name="T9" fmla="*/ 0 h 30"/>
              <a:gd name="T10" fmla="*/ 12 w 42"/>
              <a:gd name="T11" fmla="*/ 6 h 30"/>
              <a:gd name="T12" fmla="*/ 6 w 42"/>
              <a:gd name="T13" fmla="*/ 18 h 30"/>
              <a:gd name="T14" fmla="*/ 0 w 42"/>
              <a:gd name="T15" fmla="*/ 30 h 30"/>
              <a:gd name="T16" fmla="*/ 0 w 42"/>
              <a:gd name="T17" fmla="*/ 30 h 30"/>
              <a:gd name="T18" fmla="*/ 0 w 42"/>
              <a:gd name="T19" fmla="*/ 30 h 30"/>
              <a:gd name="T20" fmla="*/ 0 w 42"/>
              <a:gd name="T21" fmla="*/ 30 h 30"/>
              <a:gd name="T22" fmla="*/ 0 w 42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30"/>
                </a:move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42" y="0"/>
                </a:lnTo>
                <a:lnTo>
                  <a:pt x="12" y="6"/>
                </a:lnTo>
                <a:lnTo>
                  <a:pt x="6" y="18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7" name="Freeform 311"/>
          <p:cNvSpPr>
            <a:spLocks noEditPoints="1"/>
          </p:cNvSpPr>
          <p:nvPr/>
        </p:nvSpPr>
        <p:spPr bwMode="auto">
          <a:xfrm>
            <a:off x="5473701" y="5472114"/>
            <a:ext cx="66675" cy="47625"/>
          </a:xfrm>
          <a:custGeom>
            <a:avLst/>
            <a:gdLst>
              <a:gd name="T0" fmla="*/ 0 w 42"/>
              <a:gd name="T1" fmla="*/ 0 h 30"/>
              <a:gd name="T2" fmla="*/ 30 w 42"/>
              <a:gd name="T3" fmla="*/ 6 h 30"/>
              <a:gd name="T4" fmla="*/ 36 w 42"/>
              <a:gd name="T5" fmla="*/ 18 h 30"/>
              <a:gd name="T6" fmla="*/ 42 w 42"/>
              <a:gd name="T7" fmla="*/ 30 h 30"/>
              <a:gd name="T8" fmla="*/ 42 w 42"/>
              <a:gd name="T9" fmla="*/ 30 h 30"/>
              <a:gd name="T10" fmla="*/ 36 w 42"/>
              <a:gd name="T11" fmla="*/ 18 h 30"/>
              <a:gd name="T12" fmla="*/ 30 w 42"/>
              <a:gd name="T13" fmla="*/ 6 h 30"/>
              <a:gd name="T14" fmla="*/ 0 w 42"/>
              <a:gd name="T15" fmla="*/ 0 h 30"/>
              <a:gd name="T16" fmla="*/ 0 w 42"/>
              <a:gd name="T17" fmla="*/ 0 h 30"/>
              <a:gd name="T18" fmla="*/ 0 w 42"/>
              <a:gd name="T19" fmla="*/ 0 h 30"/>
              <a:gd name="T20" fmla="*/ 0 w 42"/>
              <a:gd name="T21" fmla="*/ 0 h 30"/>
              <a:gd name="T22" fmla="*/ 0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30" y="6"/>
                </a:lnTo>
                <a:lnTo>
                  <a:pt x="36" y="18"/>
                </a:lnTo>
                <a:lnTo>
                  <a:pt x="42" y="30"/>
                </a:lnTo>
                <a:lnTo>
                  <a:pt x="42" y="30"/>
                </a:lnTo>
                <a:lnTo>
                  <a:pt x="36" y="18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8" name="Freeform 312"/>
          <p:cNvSpPr>
            <a:spLocks noEditPoints="1"/>
          </p:cNvSpPr>
          <p:nvPr/>
        </p:nvSpPr>
        <p:spPr bwMode="auto">
          <a:xfrm>
            <a:off x="5473701" y="5519739"/>
            <a:ext cx="66675" cy="47625"/>
          </a:xfrm>
          <a:custGeom>
            <a:avLst/>
            <a:gdLst>
              <a:gd name="T0" fmla="*/ 42 w 42"/>
              <a:gd name="T1" fmla="*/ 0 h 30"/>
              <a:gd name="T2" fmla="*/ 36 w 42"/>
              <a:gd name="T3" fmla="*/ 12 h 30"/>
              <a:gd name="T4" fmla="*/ 30 w 42"/>
              <a:gd name="T5" fmla="*/ 24 h 30"/>
              <a:gd name="T6" fmla="*/ 0 w 42"/>
              <a:gd name="T7" fmla="*/ 30 h 30"/>
              <a:gd name="T8" fmla="*/ 0 w 42"/>
              <a:gd name="T9" fmla="*/ 30 h 30"/>
              <a:gd name="T10" fmla="*/ 30 w 42"/>
              <a:gd name="T11" fmla="*/ 24 h 30"/>
              <a:gd name="T12" fmla="*/ 36 w 42"/>
              <a:gd name="T13" fmla="*/ 12 h 30"/>
              <a:gd name="T14" fmla="*/ 42 w 42"/>
              <a:gd name="T15" fmla="*/ 0 h 30"/>
              <a:gd name="T16" fmla="*/ 42 w 42"/>
              <a:gd name="T17" fmla="*/ 0 h 30"/>
              <a:gd name="T18" fmla="*/ 42 w 42"/>
              <a:gd name="T19" fmla="*/ 0 h 30"/>
              <a:gd name="T20" fmla="*/ 42 w 42"/>
              <a:gd name="T21" fmla="*/ 0 h 30"/>
              <a:gd name="T22" fmla="*/ 42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42" y="0"/>
                </a:moveTo>
                <a:lnTo>
                  <a:pt x="36" y="12"/>
                </a:lnTo>
                <a:lnTo>
                  <a:pt x="30" y="24"/>
                </a:lnTo>
                <a:lnTo>
                  <a:pt x="0" y="30"/>
                </a:lnTo>
                <a:lnTo>
                  <a:pt x="0" y="30"/>
                </a:lnTo>
                <a:lnTo>
                  <a:pt x="30" y="24"/>
                </a:lnTo>
                <a:lnTo>
                  <a:pt x="36" y="12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9" name="Freeform 313"/>
          <p:cNvSpPr>
            <a:spLocks/>
          </p:cNvSpPr>
          <p:nvPr/>
        </p:nvSpPr>
        <p:spPr bwMode="auto">
          <a:xfrm>
            <a:off x="5473700" y="5567364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0" name="Freeform 314"/>
          <p:cNvSpPr>
            <a:spLocks/>
          </p:cNvSpPr>
          <p:nvPr/>
        </p:nvSpPr>
        <p:spPr bwMode="auto">
          <a:xfrm>
            <a:off x="2482850" y="4259264"/>
            <a:ext cx="446088" cy="1587"/>
          </a:xfrm>
          <a:custGeom>
            <a:avLst/>
            <a:gdLst>
              <a:gd name="T0" fmla="*/ 0 w 281"/>
              <a:gd name="T1" fmla="*/ 281 w 281"/>
              <a:gd name="T2" fmla="*/ 0 w 281"/>
              <a:gd name="T3" fmla="*/ 0 w 2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81">
                <a:moveTo>
                  <a:pt x="0" y="0"/>
                </a:moveTo>
                <a:lnTo>
                  <a:pt x="28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1" name="Freeform 315"/>
          <p:cNvSpPr>
            <a:spLocks/>
          </p:cNvSpPr>
          <p:nvPr/>
        </p:nvSpPr>
        <p:spPr bwMode="auto">
          <a:xfrm>
            <a:off x="2890839" y="4211639"/>
            <a:ext cx="217487" cy="85725"/>
          </a:xfrm>
          <a:custGeom>
            <a:avLst/>
            <a:gdLst>
              <a:gd name="T0" fmla="*/ 0 w 137"/>
              <a:gd name="T1" fmla="*/ 54 h 54"/>
              <a:gd name="T2" fmla="*/ 137 w 137"/>
              <a:gd name="T3" fmla="*/ 30 h 54"/>
              <a:gd name="T4" fmla="*/ 0 w 137"/>
              <a:gd name="T5" fmla="*/ 0 h 54"/>
              <a:gd name="T6" fmla="*/ 0 w 137"/>
              <a:gd name="T7" fmla="*/ 54 h 54"/>
              <a:gd name="T8" fmla="*/ 0 w 137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54">
                <a:moveTo>
                  <a:pt x="0" y="54"/>
                </a:moveTo>
                <a:lnTo>
                  <a:pt x="137" y="30"/>
                </a:lnTo>
                <a:lnTo>
                  <a:pt x="0" y="0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2" name="Freeform 316"/>
          <p:cNvSpPr>
            <a:spLocks/>
          </p:cNvSpPr>
          <p:nvPr/>
        </p:nvSpPr>
        <p:spPr bwMode="auto">
          <a:xfrm>
            <a:off x="2624139" y="4003675"/>
            <a:ext cx="104775" cy="141288"/>
          </a:xfrm>
          <a:custGeom>
            <a:avLst/>
            <a:gdLst>
              <a:gd name="T0" fmla="*/ 66 w 66"/>
              <a:gd name="T1" fmla="*/ 83 h 89"/>
              <a:gd name="T2" fmla="*/ 54 w 66"/>
              <a:gd name="T3" fmla="*/ 83 h 89"/>
              <a:gd name="T4" fmla="*/ 48 w 66"/>
              <a:gd name="T5" fmla="*/ 77 h 89"/>
              <a:gd name="T6" fmla="*/ 48 w 66"/>
              <a:gd name="T7" fmla="*/ 12 h 89"/>
              <a:gd name="T8" fmla="*/ 54 w 66"/>
              <a:gd name="T9" fmla="*/ 0 h 89"/>
              <a:gd name="T10" fmla="*/ 66 w 66"/>
              <a:gd name="T11" fmla="*/ 0 h 89"/>
              <a:gd name="T12" fmla="*/ 66 w 66"/>
              <a:gd name="T13" fmla="*/ 0 h 89"/>
              <a:gd name="T14" fmla="*/ 0 w 66"/>
              <a:gd name="T15" fmla="*/ 0 h 89"/>
              <a:gd name="T16" fmla="*/ 0 w 66"/>
              <a:gd name="T17" fmla="*/ 0 h 89"/>
              <a:gd name="T18" fmla="*/ 12 w 66"/>
              <a:gd name="T19" fmla="*/ 6 h 89"/>
              <a:gd name="T20" fmla="*/ 18 w 66"/>
              <a:gd name="T21" fmla="*/ 12 h 89"/>
              <a:gd name="T22" fmla="*/ 18 w 66"/>
              <a:gd name="T23" fmla="*/ 77 h 89"/>
              <a:gd name="T24" fmla="*/ 12 w 66"/>
              <a:gd name="T25" fmla="*/ 83 h 89"/>
              <a:gd name="T26" fmla="*/ 0 w 66"/>
              <a:gd name="T27" fmla="*/ 83 h 89"/>
              <a:gd name="T28" fmla="*/ 0 w 66"/>
              <a:gd name="T29" fmla="*/ 89 h 89"/>
              <a:gd name="T30" fmla="*/ 66 w 66"/>
              <a:gd name="T31" fmla="*/ 89 h 89"/>
              <a:gd name="T32" fmla="*/ 66 w 66"/>
              <a:gd name="T33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89">
                <a:moveTo>
                  <a:pt x="66" y="83"/>
                </a:moveTo>
                <a:lnTo>
                  <a:pt x="54" y="83"/>
                </a:lnTo>
                <a:lnTo>
                  <a:pt x="48" y="77"/>
                </a:lnTo>
                <a:lnTo>
                  <a:pt x="48" y="12"/>
                </a:lnTo>
                <a:lnTo>
                  <a:pt x="54" y="0"/>
                </a:lnTo>
                <a:lnTo>
                  <a:pt x="66" y="0"/>
                </a:lnTo>
                <a:lnTo>
                  <a:pt x="66" y="0"/>
                </a:lnTo>
                <a:lnTo>
                  <a:pt x="0" y="0"/>
                </a:lnTo>
                <a:lnTo>
                  <a:pt x="0" y="0"/>
                </a:lnTo>
                <a:lnTo>
                  <a:pt x="12" y="6"/>
                </a:lnTo>
                <a:lnTo>
                  <a:pt x="18" y="12"/>
                </a:lnTo>
                <a:lnTo>
                  <a:pt x="18" y="77"/>
                </a:lnTo>
                <a:lnTo>
                  <a:pt x="12" y="83"/>
                </a:lnTo>
                <a:lnTo>
                  <a:pt x="0" y="83"/>
                </a:lnTo>
                <a:lnTo>
                  <a:pt x="0" y="89"/>
                </a:lnTo>
                <a:lnTo>
                  <a:pt x="66" y="89"/>
                </a:lnTo>
                <a:lnTo>
                  <a:pt x="66" y="8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3" name="Freeform 317"/>
          <p:cNvSpPr>
            <a:spLocks/>
          </p:cNvSpPr>
          <p:nvPr/>
        </p:nvSpPr>
        <p:spPr bwMode="auto">
          <a:xfrm>
            <a:off x="2757488" y="4087814"/>
            <a:ext cx="57150" cy="104775"/>
          </a:xfrm>
          <a:custGeom>
            <a:avLst/>
            <a:gdLst>
              <a:gd name="T0" fmla="*/ 0 w 36"/>
              <a:gd name="T1" fmla="*/ 66 h 66"/>
              <a:gd name="T2" fmla="*/ 36 w 36"/>
              <a:gd name="T3" fmla="*/ 66 h 66"/>
              <a:gd name="T4" fmla="*/ 36 w 36"/>
              <a:gd name="T5" fmla="*/ 66 h 66"/>
              <a:gd name="T6" fmla="*/ 30 w 36"/>
              <a:gd name="T7" fmla="*/ 66 h 66"/>
              <a:gd name="T8" fmla="*/ 24 w 36"/>
              <a:gd name="T9" fmla="*/ 60 h 66"/>
              <a:gd name="T10" fmla="*/ 24 w 36"/>
              <a:gd name="T11" fmla="*/ 0 h 66"/>
              <a:gd name="T12" fmla="*/ 24 w 36"/>
              <a:gd name="T13" fmla="*/ 0 h 66"/>
              <a:gd name="T14" fmla="*/ 0 w 36"/>
              <a:gd name="T15" fmla="*/ 12 h 66"/>
              <a:gd name="T16" fmla="*/ 0 w 36"/>
              <a:gd name="T17" fmla="*/ 12 h 66"/>
              <a:gd name="T18" fmla="*/ 6 w 36"/>
              <a:gd name="T19" fmla="*/ 12 h 66"/>
              <a:gd name="T20" fmla="*/ 6 w 36"/>
              <a:gd name="T21" fmla="*/ 12 h 66"/>
              <a:gd name="T22" fmla="*/ 12 w 36"/>
              <a:gd name="T23" fmla="*/ 12 h 66"/>
              <a:gd name="T24" fmla="*/ 12 w 36"/>
              <a:gd name="T25" fmla="*/ 12 h 66"/>
              <a:gd name="T26" fmla="*/ 12 w 36"/>
              <a:gd name="T27" fmla="*/ 60 h 66"/>
              <a:gd name="T28" fmla="*/ 6 w 36"/>
              <a:gd name="T29" fmla="*/ 66 h 66"/>
              <a:gd name="T30" fmla="*/ 0 w 36"/>
              <a:gd name="T31" fmla="*/ 66 h 66"/>
              <a:gd name="T32" fmla="*/ 0 w 36"/>
              <a:gd name="T3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" h="66">
                <a:moveTo>
                  <a:pt x="0" y="66"/>
                </a:moveTo>
                <a:lnTo>
                  <a:pt x="36" y="66"/>
                </a:lnTo>
                <a:lnTo>
                  <a:pt x="36" y="66"/>
                </a:lnTo>
                <a:lnTo>
                  <a:pt x="30" y="66"/>
                </a:lnTo>
                <a:lnTo>
                  <a:pt x="24" y="60"/>
                </a:lnTo>
                <a:lnTo>
                  <a:pt x="24" y="0"/>
                </a:lnTo>
                <a:lnTo>
                  <a:pt x="24" y="0"/>
                </a:lnTo>
                <a:lnTo>
                  <a:pt x="0" y="12"/>
                </a:lnTo>
                <a:lnTo>
                  <a:pt x="0" y="12"/>
                </a:lnTo>
                <a:lnTo>
                  <a:pt x="6" y="12"/>
                </a:lnTo>
                <a:lnTo>
                  <a:pt x="6" y="12"/>
                </a:lnTo>
                <a:lnTo>
                  <a:pt x="12" y="12"/>
                </a:lnTo>
                <a:lnTo>
                  <a:pt x="12" y="12"/>
                </a:lnTo>
                <a:lnTo>
                  <a:pt x="12" y="60"/>
                </a:lnTo>
                <a:lnTo>
                  <a:pt x="6" y="66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4" name="Freeform 318"/>
          <p:cNvSpPr>
            <a:spLocks/>
          </p:cNvSpPr>
          <p:nvPr/>
        </p:nvSpPr>
        <p:spPr bwMode="auto">
          <a:xfrm>
            <a:off x="9053514" y="4259264"/>
            <a:ext cx="446087" cy="1587"/>
          </a:xfrm>
          <a:custGeom>
            <a:avLst/>
            <a:gdLst>
              <a:gd name="T0" fmla="*/ 0 w 281"/>
              <a:gd name="T1" fmla="*/ 281 w 281"/>
              <a:gd name="T2" fmla="*/ 0 w 281"/>
              <a:gd name="T3" fmla="*/ 0 w 2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81">
                <a:moveTo>
                  <a:pt x="0" y="0"/>
                </a:moveTo>
                <a:lnTo>
                  <a:pt x="28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5" name="Freeform 319"/>
          <p:cNvSpPr>
            <a:spLocks/>
          </p:cNvSpPr>
          <p:nvPr/>
        </p:nvSpPr>
        <p:spPr bwMode="auto">
          <a:xfrm>
            <a:off x="9461501" y="4211639"/>
            <a:ext cx="219075" cy="85725"/>
          </a:xfrm>
          <a:custGeom>
            <a:avLst/>
            <a:gdLst>
              <a:gd name="T0" fmla="*/ 0 w 138"/>
              <a:gd name="T1" fmla="*/ 54 h 54"/>
              <a:gd name="T2" fmla="*/ 138 w 138"/>
              <a:gd name="T3" fmla="*/ 30 h 54"/>
              <a:gd name="T4" fmla="*/ 0 w 138"/>
              <a:gd name="T5" fmla="*/ 0 h 54"/>
              <a:gd name="T6" fmla="*/ 0 w 138"/>
              <a:gd name="T7" fmla="*/ 54 h 54"/>
              <a:gd name="T8" fmla="*/ 0 w 138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54">
                <a:moveTo>
                  <a:pt x="0" y="54"/>
                </a:moveTo>
                <a:lnTo>
                  <a:pt x="138" y="30"/>
                </a:lnTo>
                <a:lnTo>
                  <a:pt x="0" y="0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6" name="Freeform 320"/>
          <p:cNvSpPr>
            <a:spLocks/>
          </p:cNvSpPr>
          <p:nvPr/>
        </p:nvSpPr>
        <p:spPr bwMode="auto">
          <a:xfrm>
            <a:off x="9185276" y="4003675"/>
            <a:ext cx="104775" cy="141288"/>
          </a:xfrm>
          <a:custGeom>
            <a:avLst/>
            <a:gdLst>
              <a:gd name="T0" fmla="*/ 66 w 66"/>
              <a:gd name="T1" fmla="*/ 83 h 89"/>
              <a:gd name="T2" fmla="*/ 54 w 66"/>
              <a:gd name="T3" fmla="*/ 83 h 89"/>
              <a:gd name="T4" fmla="*/ 48 w 66"/>
              <a:gd name="T5" fmla="*/ 77 h 89"/>
              <a:gd name="T6" fmla="*/ 48 w 66"/>
              <a:gd name="T7" fmla="*/ 12 h 89"/>
              <a:gd name="T8" fmla="*/ 54 w 66"/>
              <a:gd name="T9" fmla="*/ 0 h 89"/>
              <a:gd name="T10" fmla="*/ 66 w 66"/>
              <a:gd name="T11" fmla="*/ 0 h 89"/>
              <a:gd name="T12" fmla="*/ 66 w 66"/>
              <a:gd name="T13" fmla="*/ 0 h 89"/>
              <a:gd name="T14" fmla="*/ 0 w 66"/>
              <a:gd name="T15" fmla="*/ 0 h 89"/>
              <a:gd name="T16" fmla="*/ 0 w 66"/>
              <a:gd name="T17" fmla="*/ 0 h 89"/>
              <a:gd name="T18" fmla="*/ 12 w 66"/>
              <a:gd name="T19" fmla="*/ 6 h 89"/>
              <a:gd name="T20" fmla="*/ 18 w 66"/>
              <a:gd name="T21" fmla="*/ 12 h 89"/>
              <a:gd name="T22" fmla="*/ 18 w 66"/>
              <a:gd name="T23" fmla="*/ 77 h 89"/>
              <a:gd name="T24" fmla="*/ 12 w 66"/>
              <a:gd name="T25" fmla="*/ 83 h 89"/>
              <a:gd name="T26" fmla="*/ 0 w 66"/>
              <a:gd name="T27" fmla="*/ 83 h 89"/>
              <a:gd name="T28" fmla="*/ 0 w 66"/>
              <a:gd name="T29" fmla="*/ 89 h 89"/>
              <a:gd name="T30" fmla="*/ 66 w 66"/>
              <a:gd name="T31" fmla="*/ 89 h 89"/>
              <a:gd name="T32" fmla="*/ 66 w 66"/>
              <a:gd name="T33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89">
                <a:moveTo>
                  <a:pt x="66" y="83"/>
                </a:moveTo>
                <a:lnTo>
                  <a:pt x="54" y="83"/>
                </a:lnTo>
                <a:lnTo>
                  <a:pt x="48" y="77"/>
                </a:lnTo>
                <a:lnTo>
                  <a:pt x="48" y="12"/>
                </a:lnTo>
                <a:lnTo>
                  <a:pt x="54" y="0"/>
                </a:lnTo>
                <a:lnTo>
                  <a:pt x="66" y="0"/>
                </a:lnTo>
                <a:lnTo>
                  <a:pt x="66" y="0"/>
                </a:lnTo>
                <a:lnTo>
                  <a:pt x="0" y="0"/>
                </a:lnTo>
                <a:lnTo>
                  <a:pt x="0" y="0"/>
                </a:lnTo>
                <a:lnTo>
                  <a:pt x="12" y="6"/>
                </a:lnTo>
                <a:lnTo>
                  <a:pt x="18" y="12"/>
                </a:lnTo>
                <a:lnTo>
                  <a:pt x="18" y="77"/>
                </a:lnTo>
                <a:lnTo>
                  <a:pt x="12" y="83"/>
                </a:lnTo>
                <a:lnTo>
                  <a:pt x="0" y="83"/>
                </a:lnTo>
                <a:lnTo>
                  <a:pt x="0" y="89"/>
                </a:lnTo>
                <a:lnTo>
                  <a:pt x="66" y="89"/>
                </a:lnTo>
                <a:lnTo>
                  <a:pt x="66" y="8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7" name="Freeform 321"/>
          <p:cNvSpPr>
            <a:spLocks/>
          </p:cNvSpPr>
          <p:nvPr/>
        </p:nvSpPr>
        <p:spPr bwMode="auto">
          <a:xfrm>
            <a:off x="9299576" y="4087814"/>
            <a:ext cx="104775" cy="104775"/>
          </a:xfrm>
          <a:custGeom>
            <a:avLst/>
            <a:gdLst>
              <a:gd name="T0" fmla="*/ 66 w 66"/>
              <a:gd name="T1" fmla="*/ 54 h 66"/>
              <a:gd name="T2" fmla="*/ 60 w 66"/>
              <a:gd name="T3" fmla="*/ 54 h 66"/>
              <a:gd name="T4" fmla="*/ 54 w 66"/>
              <a:gd name="T5" fmla="*/ 60 h 66"/>
              <a:gd name="T6" fmla="*/ 48 w 66"/>
              <a:gd name="T7" fmla="*/ 60 h 66"/>
              <a:gd name="T8" fmla="*/ 18 w 66"/>
              <a:gd name="T9" fmla="*/ 60 h 66"/>
              <a:gd name="T10" fmla="*/ 36 w 66"/>
              <a:gd name="T11" fmla="*/ 42 h 66"/>
              <a:gd name="T12" fmla="*/ 48 w 66"/>
              <a:gd name="T13" fmla="*/ 30 h 66"/>
              <a:gd name="T14" fmla="*/ 54 w 66"/>
              <a:gd name="T15" fmla="*/ 18 h 66"/>
              <a:gd name="T16" fmla="*/ 48 w 66"/>
              <a:gd name="T17" fmla="*/ 6 h 66"/>
              <a:gd name="T18" fmla="*/ 30 w 66"/>
              <a:gd name="T19" fmla="*/ 0 h 66"/>
              <a:gd name="T20" fmla="*/ 12 w 66"/>
              <a:gd name="T21" fmla="*/ 6 h 66"/>
              <a:gd name="T22" fmla="*/ 0 w 66"/>
              <a:gd name="T23" fmla="*/ 18 h 66"/>
              <a:gd name="T24" fmla="*/ 6 w 66"/>
              <a:gd name="T25" fmla="*/ 24 h 66"/>
              <a:gd name="T26" fmla="*/ 12 w 66"/>
              <a:gd name="T27" fmla="*/ 12 h 66"/>
              <a:gd name="T28" fmla="*/ 24 w 66"/>
              <a:gd name="T29" fmla="*/ 6 h 66"/>
              <a:gd name="T30" fmla="*/ 36 w 66"/>
              <a:gd name="T31" fmla="*/ 6 h 66"/>
              <a:gd name="T32" fmla="*/ 42 w 66"/>
              <a:gd name="T33" fmla="*/ 12 h 66"/>
              <a:gd name="T34" fmla="*/ 42 w 66"/>
              <a:gd name="T35" fmla="*/ 24 h 66"/>
              <a:gd name="T36" fmla="*/ 36 w 66"/>
              <a:gd name="T37" fmla="*/ 36 h 66"/>
              <a:gd name="T38" fmla="*/ 24 w 66"/>
              <a:gd name="T39" fmla="*/ 48 h 66"/>
              <a:gd name="T40" fmla="*/ 0 w 66"/>
              <a:gd name="T41" fmla="*/ 66 h 66"/>
              <a:gd name="T42" fmla="*/ 0 w 66"/>
              <a:gd name="T43" fmla="*/ 66 h 66"/>
              <a:gd name="T44" fmla="*/ 54 w 66"/>
              <a:gd name="T45" fmla="*/ 66 h 66"/>
              <a:gd name="T46" fmla="*/ 66 w 66"/>
              <a:gd name="T47" fmla="*/ 5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6" h="66">
                <a:moveTo>
                  <a:pt x="66" y="54"/>
                </a:moveTo>
                <a:lnTo>
                  <a:pt x="60" y="54"/>
                </a:lnTo>
                <a:lnTo>
                  <a:pt x="54" y="60"/>
                </a:lnTo>
                <a:lnTo>
                  <a:pt x="48" y="60"/>
                </a:lnTo>
                <a:lnTo>
                  <a:pt x="18" y="60"/>
                </a:lnTo>
                <a:lnTo>
                  <a:pt x="36" y="42"/>
                </a:lnTo>
                <a:lnTo>
                  <a:pt x="48" y="30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18"/>
                </a:lnTo>
                <a:lnTo>
                  <a:pt x="6" y="24"/>
                </a:lnTo>
                <a:lnTo>
                  <a:pt x="12" y="12"/>
                </a:lnTo>
                <a:lnTo>
                  <a:pt x="24" y="6"/>
                </a:lnTo>
                <a:lnTo>
                  <a:pt x="36" y="6"/>
                </a:lnTo>
                <a:lnTo>
                  <a:pt x="42" y="12"/>
                </a:lnTo>
                <a:lnTo>
                  <a:pt x="42" y="24"/>
                </a:lnTo>
                <a:lnTo>
                  <a:pt x="36" y="36"/>
                </a:lnTo>
                <a:lnTo>
                  <a:pt x="24" y="48"/>
                </a:lnTo>
                <a:lnTo>
                  <a:pt x="0" y="66"/>
                </a:lnTo>
                <a:lnTo>
                  <a:pt x="0" y="66"/>
                </a:lnTo>
                <a:lnTo>
                  <a:pt x="54" y="66"/>
                </a:lnTo>
                <a:lnTo>
                  <a:pt x="66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8" name="Freeform 322"/>
          <p:cNvSpPr>
            <a:spLocks/>
          </p:cNvSpPr>
          <p:nvPr/>
        </p:nvSpPr>
        <p:spPr bwMode="auto">
          <a:xfrm>
            <a:off x="3868738" y="4799014"/>
            <a:ext cx="95250" cy="293687"/>
          </a:xfrm>
          <a:custGeom>
            <a:avLst/>
            <a:gdLst>
              <a:gd name="T0" fmla="*/ 60 w 60"/>
              <a:gd name="T1" fmla="*/ 185 h 185"/>
              <a:gd name="T2" fmla="*/ 0 w 60"/>
              <a:gd name="T3" fmla="*/ 185 h 185"/>
              <a:gd name="T4" fmla="*/ 0 w 60"/>
              <a:gd name="T5" fmla="*/ 0 h 185"/>
              <a:gd name="T6" fmla="*/ 60 w 60"/>
              <a:gd name="T7" fmla="*/ 0 h 185"/>
              <a:gd name="T8" fmla="*/ 60 w 60"/>
              <a:gd name="T9" fmla="*/ 185 h 185"/>
              <a:gd name="T10" fmla="*/ 60 w 60"/>
              <a:gd name="T11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" h="185">
                <a:moveTo>
                  <a:pt x="60" y="185"/>
                </a:moveTo>
                <a:lnTo>
                  <a:pt x="0" y="185"/>
                </a:lnTo>
                <a:lnTo>
                  <a:pt x="0" y="0"/>
                </a:lnTo>
                <a:lnTo>
                  <a:pt x="60" y="0"/>
                </a:lnTo>
                <a:lnTo>
                  <a:pt x="60" y="185"/>
                </a:lnTo>
                <a:lnTo>
                  <a:pt x="60" y="18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9" name="Freeform 323"/>
          <p:cNvSpPr>
            <a:spLocks/>
          </p:cNvSpPr>
          <p:nvPr/>
        </p:nvSpPr>
        <p:spPr bwMode="auto">
          <a:xfrm>
            <a:off x="3868739" y="4808539"/>
            <a:ext cx="1587" cy="142875"/>
          </a:xfrm>
          <a:custGeom>
            <a:avLst/>
            <a:gdLst>
              <a:gd name="T0" fmla="*/ 90 h 90"/>
              <a:gd name="T1" fmla="*/ 0 h 90"/>
              <a:gd name="T2" fmla="*/ 90 h 90"/>
              <a:gd name="T3" fmla="*/ 90 h 9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90">
                <a:moveTo>
                  <a:pt x="0" y="90"/>
                </a:moveTo>
                <a:lnTo>
                  <a:pt x="0" y="0"/>
                </a:lnTo>
                <a:lnTo>
                  <a:pt x="0" y="90"/>
                </a:lnTo>
                <a:lnTo>
                  <a:pt x="0" y="9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0" name="Freeform 324"/>
          <p:cNvSpPr>
            <a:spLocks/>
          </p:cNvSpPr>
          <p:nvPr/>
        </p:nvSpPr>
        <p:spPr bwMode="auto">
          <a:xfrm>
            <a:off x="3954464" y="4799013"/>
            <a:ext cx="1587" cy="152400"/>
          </a:xfrm>
          <a:custGeom>
            <a:avLst/>
            <a:gdLst>
              <a:gd name="T0" fmla="*/ 96 h 96"/>
              <a:gd name="T1" fmla="*/ 0 h 96"/>
              <a:gd name="T2" fmla="*/ 96 h 96"/>
              <a:gd name="T3" fmla="*/ 96 h 9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96">
                <a:moveTo>
                  <a:pt x="0" y="96"/>
                </a:moveTo>
                <a:lnTo>
                  <a:pt x="0" y="0"/>
                </a:lnTo>
                <a:lnTo>
                  <a:pt x="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1" name="Freeform 325"/>
          <p:cNvSpPr>
            <a:spLocks/>
          </p:cNvSpPr>
          <p:nvPr/>
        </p:nvSpPr>
        <p:spPr bwMode="auto">
          <a:xfrm>
            <a:off x="3868739" y="4951414"/>
            <a:ext cx="1587" cy="141287"/>
          </a:xfrm>
          <a:custGeom>
            <a:avLst/>
            <a:gdLst>
              <a:gd name="T0" fmla="*/ 0 h 89"/>
              <a:gd name="T1" fmla="*/ 89 h 89"/>
              <a:gd name="T2" fmla="*/ 0 h 89"/>
              <a:gd name="T3" fmla="*/ 0 h 8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9">
                <a:moveTo>
                  <a:pt x="0" y="0"/>
                </a:moveTo>
                <a:lnTo>
                  <a:pt x="0" y="8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2" name="Freeform 326"/>
          <p:cNvSpPr>
            <a:spLocks/>
          </p:cNvSpPr>
          <p:nvPr/>
        </p:nvSpPr>
        <p:spPr bwMode="auto">
          <a:xfrm>
            <a:off x="3954464" y="4951414"/>
            <a:ext cx="1587" cy="141287"/>
          </a:xfrm>
          <a:custGeom>
            <a:avLst/>
            <a:gdLst>
              <a:gd name="T0" fmla="*/ 0 h 89"/>
              <a:gd name="T1" fmla="*/ 89 h 89"/>
              <a:gd name="T2" fmla="*/ 0 h 89"/>
              <a:gd name="T3" fmla="*/ 0 h 8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9">
                <a:moveTo>
                  <a:pt x="0" y="0"/>
                </a:moveTo>
                <a:lnTo>
                  <a:pt x="0" y="8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3" name="Freeform 327"/>
          <p:cNvSpPr>
            <a:spLocks/>
          </p:cNvSpPr>
          <p:nvPr/>
        </p:nvSpPr>
        <p:spPr bwMode="auto">
          <a:xfrm>
            <a:off x="2378075" y="5681664"/>
            <a:ext cx="198438" cy="141287"/>
          </a:xfrm>
          <a:custGeom>
            <a:avLst/>
            <a:gdLst>
              <a:gd name="T0" fmla="*/ 125 w 125"/>
              <a:gd name="T1" fmla="*/ 0 h 89"/>
              <a:gd name="T2" fmla="*/ 89 w 125"/>
              <a:gd name="T3" fmla="*/ 0 h 89"/>
              <a:gd name="T4" fmla="*/ 89 w 125"/>
              <a:gd name="T5" fmla="*/ 0 h 89"/>
              <a:gd name="T6" fmla="*/ 95 w 125"/>
              <a:gd name="T7" fmla="*/ 0 h 89"/>
              <a:gd name="T8" fmla="*/ 101 w 125"/>
              <a:gd name="T9" fmla="*/ 6 h 89"/>
              <a:gd name="T10" fmla="*/ 101 w 125"/>
              <a:gd name="T11" fmla="*/ 12 h 89"/>
              <a:gd name="T12" fmla="*/ 101 w 125"/>
              <a:gd name="T13" fmla="*/ 18 h 89"/>
              <a:gd name="T14" fmla="*/ 78 w 125"/>
              <a:gd name="T15" fmla="*/ 59 h 89"/>
              <a:gd name="T16" fmla="*/ 54 w 125"/>
              <a:gd name="T17" fmla="*/ 18 h 89"/>
              <a:gd name="T18" fmla="*/ 48 w 125"/>
              <a:gd name="T19" fmla="*/ 12 h 89"/>
              <a:gd name="T20" fmla="*/ 48 w 125"/>
              <a:gd name="T21" fmla="*/ 6 h 89"/>
              <a:gd name="T22" fmla="*/ 48 w 125"/>
              <a:gd name="T23" fmla="*/ 0 h 89"/>
              <a:gd name="T24" fmla="*/ 60 w 125"/>
              <a:gd name="T25" fmla="*/ 0 h 89"/>
              <a:gd name="T26" fmla="*/ 60 w 125"/>
              <a:gd name="T27" fmla="*/ 0 h 89"/>
              <a:gd name="T28" fmla="*/ 0 w 125"/>
              <a:gd name="T29" fmla="*/ 0 h 89"/>
              <a:gd name="T30" fmla="*/ 0 w 125"/>
              <a:gd name="T31" fmla="*/ 0 h 89"/>
              <a:gd name="T32" fmla="*/ 12 w 125"/>
              <a:gd name="T33" fmla="*/ 6 h 89"/>
              <a:gd name="T34" fmla="*/ 18 w 125"/>
              <a:gd name="T35" fmla="*/ 12 h 89"/>
              <a:gd name="T36" fmla="*/ 66 w 125"/>
              <a:gd name="T37" fmla="*/ 89 h 89"/>
              <a:gd name="T38" fmla="*/ 66 w 125"/>
              <a:gd name="T39" fmla="*/ 89 h 89"/>
              <a:gd name="T40" fmla="*/ 107 w 125"/>
              <a:gd name="T41" fmla="*/ 12 h 89"/>
              <a:gd name="T42" fmla="*/ 113 w 125"/>
              <a:gd name="T43" fmla="*/ 6 h 89"/>
              <a:gd name="T44" fmla="*/ 125 w 125"/>
              <a:gd name="T45" fmla="*/ 0 h 89"/>
              <a:gd name="T46" fmla="*/ 125 w 125"/>
              <a:gd name="T4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89">
                <a:moveTo>
                  <a:pt x="125" y="0"/>
                </a:moveTo>
                <a:lnTo>
                  <a:pt x="89" y="0"/>
                </a:lnTo>
                <a:lnTo>
                  <a:pt x="89" y="0"/>
                </a:lnTo>
                <a:lnTo>
                  <a:pt x="95" y="0"/>
                </a:lnTo>
                <a:lnTo>
                  <a:pt x="101" y="6"/>
                </a:lnTo>
                <a:lnTo>
                  <a:pt x="101" y="12"/>
                </a:lnTo>
                <a:lnTo>
                  <a:pt x="101" y="18"/>
                </a:lnTo>
                <a:lnTo>
                  <a:pt x="78" y="59"/>
                </a:lnTo>
                <a:lnTo>
                  <a:pt x="54" y="18"/>
                </a:lnTo>
                <a:lnTo>
                  <a:pt x="48" y="12"/>
                </a:lnTo>
                <a:lnTo>
                  <a:pt x="48" y="6"/>
                </a:lnTo>
                <a:lnTo>
                  <a:pt x="48" y="0"/>
                </a:lnTo>
                <a:lnTo>
                  <a:pt x="60" y="0"/>
                </a:lnTo>
                <a:lnTo>
                  <a:pt x="60" y="0"/>
                </a:lnTo>
                <a:lnTo>
                  <a:pt x="0" y="0"/>
                </a:lnTo>
                <a:lnTo>
                  <a:pt x="0" y="0"/>
                </a:lnTo>
                <a:lnTo>
                  <a:pt x="12" y="6"/>
                </a:lnTo>
                <a:lnTo>
                  <a:pt x="18" y="12"/>
                </a:lnTo>
                <a:lnTo>
                  <a:pt x="66" y="89"/>
                </a:lnTo>
                <a:lnTo>
                  <a:pt x="66" y="89"/>
                </a:lnTo>
                <a:lnTo>
                  <a:pt x="107" y="12"/>
                </a:lnTo>
                <a:lnTo>
                  <a:pt x="113" y="6"/>
                </a:lnTo>
                <a:lnTo>
                  <a:pt x="125" y="0"/>
                </a:lnTo>
                <a:lnTo>
                  <a:pt x="125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4" name="Freeform 328"/>
          <p:cNvSpPr>
            <a:spLocks/>
          </p:cNvSpPr>
          <p:nvPr/>
        </p:nvSpPr>
        <p:spPr bwMode="auto">
          <a:xfrm>
            <a:off x="2586039" y="5765801"/>
            <a:ext cx="104775" cy="104775"/>
          </a:xfrm>
          <a:custGeom>
            <a:avLst/>
            <a:gdLst>
              <a:gd name="T0" fmla="*/ 66 w 66"/>
              <a:gd name="T1" fmla="*/ 54 h 66"/>
              <a:gd name="T2" fmla="*/ 60 w 66"/>
              <a:gd name="T3" fmla="*/ 54 h 66"/>
              <a:gd name="T4" fmla="*/ 54 w 66"/>
              <a:gd name="T5" fmla="*/ 60 h 66"/>
              <a:gd name="T6" fmla="*/ 48 w 66"/>
              <a:gd name="T7" fmla="*/ 60 h 66"/>
              <a:gd name="T8" fmla="*/ 18 w 66"/>
              <a:gd name="T9" fmla="*/ 60 h 66"/>
              <a:gd name="T10" fmla="*/ 36 w 66"/>
              <a:gd name="T11" fmla="*/ 42 h 66"/>
              <a:gd name="T12" fmla="*/ 48 w 66"/>
              <a:gd name="T13" fmla="*/ 30 h 66"/>
              <a:gd name="T14" fmla="*/ 54 w 66"/>
              <a:gd name="T15" fmla="*/ 18 h 66"/>
              <a:gd name="T16" fmla="*/ 48 w 66"/>
              <a:gd name="T17" fmla="*/ 6 h 66"/>
              <a:gd name="T18" fmla="*/ 30 w 66"/>
              <a:gd name="T19" fmla="*/ 0 h 66"/>
              <a:gd name="T20" fmla="*/ 12 w 66"/>
              <a:gd name="T21" fmla="*/ 6 h 66"/>
              <a:gd name="T22" fmla="*/ 0 w 66"/>
              <a:gd name="T23" fmla="*/ 18 h 66"/>
              <a:gd name="T24" fmla="*/ 6 w 66"/>
              <a:gd name="T25" fmla="*/ 18 h 66"/>
              <a:gd name="T26" fmla="*/ 12 w 66"/>
              <a:gd name="T27" fmla="*/ 12 h 66"/>
              <a:gd name="T28" fmla="*/ 24 w 66"/>
              <a:gd name="T29" fmla="*/ 6 h 66"/>
              <a:gd name="T30" fmla="*/ 36 w 66"/>
              <a:gd name="T31" fmla="*/ 6 h 66"/>
              <a:gd name="T32" fmla="*/ 42 w 66"/>
              <a:gd name="T33" fmla="*/ 12 h 66"/>
              <a:gd name="T34" fmla="*/ 42 w 66"/>
              <a:gd name="T35" fmla="*/ 24 h 66"/>
              <a:gd name="T36" fmla="*/ 36 w 66"/>
              <a:gd name="T37" fmla="*/ 36 h 66"/>
              <a:gd name="T38" fmla="*/ 24 w 66"/>
              <a:gd name="T39" fmla="*/ 48 h 66"/>
              <a:gd name="T40" fmla="*/ 0 w 66"/>
              <a:gd name="T41" fmla="*/ 66 h 66"/>
              <a:gd name="T42" fmla="*/ 0 w 66"/>
              <a:gd name="T43" fmla="*/ 66 h 66"/>
              <a:gd name="T44" fmla="*/ 54 w 66"/>
              <a:gd name="T45" fmla="*/ 66 h 66"/>
              <a:gd name="T46" fmla="*/ 66 w 66"/>
              <a:gd name="T47" fmla="*/ 5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6" h="66">
                <a:moveTo>
                  <a:pt x="66" y="54"/>
                </a:moveTo>
                <a:lnTo>
                  <a:pt x="60" y="54"/>
                </a:lnTo>
                <a:lnTo>
                  <a:pt x="54" y="60"/>
                </a:lnTo>
                <a:lnTo>
                  <a:pt x="48" y="60"/>
                </a:lnTo>
                <a:lnTo>
                  <a:pt x="18" y="60"/>
                </a:lnTo>
                <a:lnTo>
                  <a:pt x="36" y="42"/>
                </a:lnTo>
                <a:lnTo>
                  <a:pt x="48" y="30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18"/>
                </a:lnTo>
                <a:lnTo>
                  <a:pt x="6" y="18"/>
                </a:lnTo>
                <a:lnTo>
                  <a:pt x="12" y="12"/>
                </a:lnTo>
                <a:lnTo>
                  <a:pt x="24" y="6"/>
                </a:lnTo>
                <a:lnTo>
                  <a:pt x="36" y="6"/>
                </a:lnTo>
                <a:lnTo>
                  <a:pt x="42" y="12"/>
                </a:lnTo>
                <a:lnTo>
                  <a:pt x="42" y="24"/>
                </a:lnTo>
                <a:lnTo>
                  <a:pt x="36" y="36"/>
                </a:lnTo>
                <a:lnTo>
                  <a:pt x="24" y="48"/>
                </a:lnTo>
                <a:lnTo>
                  <a:pt x="0" y="66"/>
                </a:lnTo>
                <a:lnTo>
                  <a:pt x="0" y="66"/>
                </a:lnTo>
                <a:lnTo>
                  <a:pt x="54" y="66"/>
                </a:lnTo>
                <a:lnTo>
                  <a:pt x="66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5" name="Freeform 329"/>
          <p:cNvSpPr>
            <a:spLocks/>
          </p:cNvSpPr>
          <p:nvPr/>
        </p:nvSpPr>
        <p:spPr bwMode="auto">
          <a:xfrm>
            <a:off x="2378075" y="5984875"/>
            <a:ext cx="198438" cy="141288"/>
          </a:xfrm>
          <a:custGeom>
            <a:avLst/>
            <a:gdLst>
              <a:gd name="T0" fmla="*/ 125 w 125"/>
              <a:gd name="T1" fmla="*/ 0 h 89"/>
              <a:gd name="T2" fmla="*/ 89 w 125"/>
              <a:gd name="T3" fmla="*/ 0 h 89"/>
              <a:gd name="T4" fmla="*/ 89 w 125"/>
              <a:gd name="T5" fmla="*/ 0 h 89"/>
              <a:gd name="T6" fmla="*/ 95 w 125"/>
              <a:gd name="T7" fmla="*/ 0 h 89"/>
              <a:gd name="T8" fmla="*/ 101 w 125"/>
              <a:gd name="T9" fmla="*/ 6 h 89"/>
              <a:gd name="T10" fmla="*/ 101 w 125"/>
              <a:gd name="T11" fmla="*/ 12 h 89"/>
              <a:gd name="T12" fmla="*/ 101 w 125"/>
              <a:gd name="T13" fmla="*/ 18 h 89"/>
              <a:gd name="T14" fmla="*/ 78 w 125"/>
              <a:gd name="T15" fmla="*/ 59 h 89"/>
              <a:gd name="T16" fmla="*/ 54 w 125"/>
              <a:gd name="T17" fmla="*/ 18 h 89"/>
              <a:gd name="T18" fmla="*/ 48 w 125"/>
              <a:gd name="T19" fmla="*/ 12 h 89"/>
              <a:gd name="T20" fmla="*/ 48 w 125"/>
              <a:gd name="T21" fmla="*/ 6 h 89"/>
              <a:gd name="T22" fmla="*/ 48 w 125"/>
              <a:gd name="T23" fmla="*/ 0 h 89"/>
              <a:gd name="T24" fmla="*/ 60 w 125"/>
              <a:gd name="T25" fmla="*/ 0 h 89"/>
              <a:gd name="T26" fmla="*/ 60 w 125"/>
              <a:gd name="T27" fmla="*/ 0 h 89"/>
              <a:gd name="T28" fmla="*/ 0 w 125"/>
              <a:gd name="T29" fmla="*/ 0 h 89"/>
              <a:gd name="T30" fmla="*/ 0 w 125"/>
              <a:gd name="T31" fmla="*/ 0 h 89"/>
              <a:gd name="T32" fmla="*/ 12 w 125"/>
              <a:gd name="T33" fmla="*/ 0 h 89"/>
              <a:gd name="T34" fmla="*/ 18 w 125"/>
              <a:gd name="T35" fmla="*/ 12 h 89"/>
              <a:gd name="T36" fmla="*/ 66 w 125"/>
              <a:gd name="T37" fmla="*/ 89 h 89"/>
              <a:gd name="T38" fmla="*/ 66 w 125"/>
              <a:gd name="T39" fmla="*/ 89 h 89"/>
              <a:gd name="T40" fmla="*/ 107 w 125"/>
              <a:gd name="T41" fmla="*/ 12 h 89"/>
              <a:gd name="T42" fmla="*/ 113 w 125"/>
              <a:gd name="T43" fmla="*/ 6 h 89"/>
              <a:gd name="T44" fmla="*/ 125 w 125"/>
              <a:gd name="T45" fmla="*/ 0 h 89"/>
              <a:gd name="T46" fmla="*/ 125 w 125"/>
              <a:gd name="T4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89">
                <a:moveTo>
                  <a:pt x="125" y="0"/>
                </a:moveTo>
                <a:lnTo>
                  <a:pt x="89" y="0"/>
                </a:lnTo>
                <a:lnTo>
                  <a:pt x="89" y="0"/>
                </a:lnTo>
                <a:lnTo>
                  <a:pt x="95" y="0"/>
                </a:lnTo>
                <a:lnTo>
                  <a:pt x="101" y="6"/>
                </a:lnTo>
                <a:lnTo>
                  <a:pt x="101" y="12"/>
                </a:lnTo>
                <a:lnTo>
                  <a:pt x="101" y="18"/>
                </a:lnTo>
                <a:lnTo>
                  <a:pt x="78" y="59"/>
                </a:lnTo>
                <a:lnTo>
                  <a:pt x="54" y="18"/>
                </a:lnTo>
                <a:lnTo>
                  <a:pt x="48" y="12"/>
                </a:lnTo>
                <a:lnTo>
                  <a:pt x="48" y="6"/>
                </a:lnTo>
                <a:lnTo>
                  <a:pt x="48" y="0"/>
                </a:lnTo>
                <a:lnTo>
                  <a:pt x="60" y="0"/>
                </a:lnTo>
                <a:lnTo>
                  <a:pt x="60" y="0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8" y="12"/>
                </a:lnTo>
                <a:lnTo>
                  <a:pt x="66" y="89"/>
                </a:lnTo>
                <a:lnTo>
                  <a:pt x="66" y="89"/>
                </a:lnTo>
                <a:lnTo>
                  <a:pt x="107" y="12"/>
                </a:lnTo>
                <a:lnTo>
                  <a:pt x="113" y="6"/>
                </a:lnTo>
                <a:lnTo>
                  <a:pt x="125" y="0"/>
                </a:lnTo>
                <a:lnTo>
                  <a:pt x="125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6" name="Freeform 330"/>
          <p:cNvSpPr>
            <a:spLocks/>
          </p:cNvSpPr>
          <p:nvPr/>
        </p:nvSpPr>
        <p:spPr bwMode="auto">
          <a:xfrm>
            <a:off x="2605089" y="6069014"/>
            <a:ext cx="66675" cy="104775"/>
          </a:xfrm>
          <a:custGeom>
            <a:avLst/>
            <a:gdLst>
              <a:gd name="T0" fmla="*/ 0 w 42"/>
              <a:gd name="T1" fmla="*/ 66 h 66"/>
              <a:gd name="T2" fmla="*/ 42 w 42"/>
              <a:gd name="T3" fmla="*/ 66 h 66"/>
              <a:gd name="T4" fmla="*/ 42 w 42"/>
              <a:gd name="T5" fmla="*/ 66 h 66"/>
              <a:gd name="T6" fmla="*/ 30 w 42"/>
              <a:gd name="T7" fmla="*/ 66 h 66"/>
              <a:gd name="T8" fmla="*/ 30 w 42"/>
              <a:gd name="T9" fmla="*/ 60 h 66"/>
              <a:gd name="T10" fmla="*/ 30 w 42"/>
              <a:gd name="T11" fmla="*/ 0 h 66"/>
              <a:gd name="T12" fmla="*/ 24 w 42"/>
              <a:gd name="T13" fmla="*/ 0 h 66"/>
              <a:gd name="T14" fmla="*/ 0 w 42"/>
              <a:gd name="T15" fmla="*/ 6 h 66"/>
              <a:gd name="T16" fmla="*/ 0 w 42"/>
              <a:gd name="T17" fmla="*/ 12 h 66"/>
              <a:gd name="T18" fmla="*/ 6 w 42"/>
              <a:gd name="T19" fmla="*/ 6 h 66"/>
              <a:gd name="T20" fmla="*/ 12 w 42"/>
              <a:gd name="T21" fmla="*/ 6 h 66"/>
              <a:gd name="T22" fmla="*/ 18 w 42"/>
              <a:gd name="T23" fmla="*/ 12 h 66"/>
              <a:gd name="T24" fmla="*/ 18 w 42"/>
              <a:gd name="T25" fmla="*/ 12 h 66"/>
              <a:gd name="T26" fmla="*/ 18 w 42"/>
              <a:gd name="T27" fmla="*/ 60 h 66"/>
              <a:gd name="T28" fmla="*/ 12 w 42"/>
              <a:gd name="T29" fmla="*/ 66 h 66"/>
              <a:gd name="T30" fmla="*/ 0 w 42"/>
              <a:gd name="T31" fmla="*/ 66 h 66"/>
              <a:gd name="T32" fmla="*/ 0 w 42"/>
              <a:gd name="T3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66">
                <a:moveTo>
                  <a:pt x="0" y="66"/>
                </a:moveTo>
                <a:lnTo>
                  <a:pt x="42" y="66"/>
                </a:lnTo>
                <a:lnTo>
                  <a:pt x="42" y="66"/>
                </a:lnTo>
                <a:lnTo>
                  <a:pt x="30" y="66"/>
                </a:lnTo>
                <a:lnTo>
                  <a:pt x="30" y="60"/>
                </a:lnTo>
                <a:lnTo>
                  <a:pt x="30" y="0"/>
                </a:lnTo>
                <a:lnTo>
                  <a:pt x="24" y="0"/>
                </a:lnTo>
                <a:lnTo>
                  <a:pt x="0" y="6"/>
                </a:lnTo>
                <a:lnTo>
                  <a:pt x="0" y="12"/>
                </a:lnTo>
                <a:lnTo>
                  <a:pt x="6" y="6"/>
                </a:lnTo>
                <a:lnTo>
                  <a:pt x="12" y="6"/>
                </a:lnTo>
                <a:lnTo>
                  <a:pt x="18" y="12"/>
                </a:lnTo>
                <a:lnTo>
                  <a:pt x="18" y="12"/>
                </a:lnTo>
                <a:lnTo>
                  <a:pt x="18" y="60"/>
                </a:lnTo>
                <a:lnTo>
                  <a:pt x="12" y="66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7" name="Freeform 331"/>
          <p:cNvSpPr>
            <a:spLocks/>
          </p:cNvSpPr>
          <p:nvPr/>
        </p:nvSpPr>
        <p:spPr bwMode="auto">
          <a:xfrm>
            <a:off x="2349500" y="5927725"/>
            <a:ext cx="350838" cy="1588"/>
          </a:xfrm>
          <a:custGeom>
            <a:avLst/>
            <a:gdLst>
              <a:gd name="T0" fmla="*/ 0 w 221"/>
              <a:gd name="T1" fmla="*/ 221 w 221"/>
              <a:gd name="T2" fmla="*/ 0 w 221"/>
              <a:gd name="T3" fmla="*/ 0 w 2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1">
                <a:moveTo>
                  <a:pt x="0" y="0"/>
                </a:moveTo>
                <a:lnTo>
                  <a:pt x="22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8" name="Freeform 332"/>
          <p:cNvSpPr>
            <a:spLocks/>
          </p:cNvSpPr>
          <p:nvPr/>
        </p:nvSpPr>
        <p:spPr bwMode="auto">
          <a:xfrm>
            <a:off x="3270250" y="5681664"/>
            <a:ext cx="209550" cy="141287"/>
          </a:xfrm>
          <a:custGeom>
            <a:avLst/>
            <a:gdLst>
              <a:gd name="T0" fmla="*/ 132 w 132"/>
              <a:gd name="T1" fmla="*/ 0 h 89"/>
              <a:gd name="T2" fmla="*/ 96 w 132"/>
              <a:gd name="T3" fmla="*/ 0 h 89"/>
              <a:gd name="T4" fmla="*/ 96 w 132"/>
              <a:gd name="T5" fmla="*/ 6 h 89"/>
              <a:gd name="T6" fmla="*/ 108 w 132"/>
              <a:gd name="T7" fmla="*/ 6 h 89"/>
              <a:gd name="T8" fmla="*/ 108 w 132"/>
              <a:gd name="T9" fmla="*/ 12 h 89"/>
              <a:gd name="T10" fmla="*/ 108 w 132"/>
              <a:gd name="T11" fmla="*/ 18 h 89"/>
              <a:gd name="T12" fmla="*/ 108 w 132"/>
              <a:gd name="T13" fmla="*/ 18 h 89"/>
              <a:gd name="T14" fmla="*/ 90 w 132"/>
              <a:gd name="T15" fmla="*/ 65 h 89"/>
              <a:gd name="T16" fmla="*/ 90 w 132"/>
              <a:gd name="T17" fmla="*/ 65 h 89"/>
              <a:gd name="T18" fmla="*/ 54 w 132"/>
              <a:gd name="T19" fmla="*/ 0 h 89"/>
              <a:gd name="T20" fmla="*/ 24 w 132"/>
              <a:gd name="T21" fmla="*/ 0 h 89"/>
              <a:gd name="T22" fmla="*/ 24 w 132"/>
              <a:gd name="T23" fmla="*/ 6 h 89"/>
              <a:gd name="T24" fmla="*/ 30 w 132"/>
              <a:gd name="T25" fmla="*/ 6 h 89"/>
              <a:gd name="T26" fmla="*/ 36 w 132"/>
              <a:gd name="T27" fmla="*/ 12 h 89"/>
              <a:gd name="T28" fmla="*/ 18 w 132"/>
              <a:gd name="T29" fmla="*/ 65 h 89"/>
              <a:gd name="T30" fmla="*/ 12 w 132"/>
              <a:gd name="T31" fmla="*/ 77 h 89"/>
              <a:gd name="T32" fmla="*/ 12 w 132"/>
              <a:gd name="T33" fmla="*/ 83 h 89"/>
              <a:gd name="T34" fmla="*/ 0 w 132"/>
              <a:gd name="T35" fmla="*/ 83 h 89"/>
              <a:gd name="T36" fmla="*/ 0 w 132"/>
              <a:gd name="T37" fmla="*/ 89 h 89"/>
              <a:gd name="T38" fmla="*/ 36 w 132"/>
              <a:gd name="T39" fmla="*/ 89 h 89"/>
              <a:gd name="T40" fmla="*/ 36 w 132"/>
              <a:gd name="T41" fmla="*/ 83 h 89"/>
              <a:gd name="T42" fmla="*/ 24 w 132"/>
              <a:gd name="T43" fmla="*/ 83 h 89"/>
              <a:gd name="T44" fmla="*/ 18 w 132"/>
              <a:gd name="T45" fmla="*/ 77 h 89"/>
              <a:gd name="T46" fmla="*/ 24 w 132"/>
              <a:gd name="T47" fmla="*/ 77 h 89"/>
              <a:gd name="T48" fmla="*/ 24 w 132"/>
              <a:gd name="T49" fmla="*/ 71 h 89"/>
              <a:gd name="T50" fmla="*/ 42 w 132"/>
              <a:gd name="T51" fmla="*/ 18 h 89"/>
              <a:gd name="T52" fmla="*/ 42 w 132"/>
              <a:gd name="T53" fmla="*/ 18 h 89"/>
              <a:gd name="T54" fmla="*/ 84 w 132"/>
              <a:gd name="T55" fmla="*/ 89 h 89"/>
              <a:gd name="T56" fmla="*/ 90 w 132"/>
              <a:gd name="T57" fmla="*/ 89 h 89"/>
              <a:gd name="T58" fmla="*/ 114 w 132"/>
              <a:gd name="T59" fmla="*/ 24 h 89"/>
              <a:gd name="T60" fmla="*/ 120 w 132"/>
              <a:gd name="T61" fmla="*/ 12 h 89"/>
              <a:gd name="T62" fmla="*/ 120 w 132"/>
              <a:gd name="T63" fmla="*/ 6 h 89"/>
              <a:gd name="T64" fmla="*/ 132 w 132"/>
              <a:gd name="T65" fmla="*/ 6 h 89"/>
              <a:gd name="T66" fmla="*/ 132 w 132"/>
              <a:gd name="T6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2" h="89">
                <a:moveTo>
                  <a:pt x="132" y="0"/>
                </a:moveTo>
                <a:lnTo>
                  <a:pt x="96" y="0"/>
                </a:lnTo>
                <a:lnTo>
                  <a:pt x="96" y="6"/>
                </a:lnTo>
                <a:lnTo>
                  <a:pt x="108" y="6"/>
                </a:lnTo>
                <a:lnTo>
                  <a:pt x="108" y="12"/>
                </a:lnTo>
                <a:lnTo>
                  <a:pt x="108" y="18"/>
                </a:lnTo>
                <a:lnTo>
                  <a:pt x="108" y="18"/>
                </a:lnTo>
                <a:lnTo>
                  <a:pt x="90" y="65"/>
                </a:lnTo>
                <a:lnTo>
                  <a:pt x="90" y="65"/>
                </a:lnTo>
                <a:lnTo>
                  <a:pt x="54" y="0"/>
                </a:lnTo>
                <a:lnTo>
                  <a:pt x="24" y="0"/>
                </a:lnTo>
                <a:lnTo>
                  <a:pt x="24" y="6"/>
                </a:lnTo>
                <a:lnTo>
                  <a:pt x="30" y="6"/>
                </a:lnTo>
                <a:lnTo>
                  <a:pt x="36" y="12"/>
                </a:lnTo>
                <a:lnTo>
                  <a:pt x="18" y="65"/>
                </a:lnTo>
                <a:lnTo>
                  <a:pt x="12" y="77"/>
                </a:lnTo>
                <a:lnTo>
                  <a:pt x="12" y="83"/>
                </a:lnTo>
                <a:lnTo>
                  <a:pt x="0" y="83"/>
                </a:lnTo>
                <a:lnTo>
                  <a:pt x="0" y="89"/>
                </a:lnTo>
                <a:lnTo>
                  <a:pt x="36" y="89"/>
                </a:lnTo>
                <a:lnTo>
                  <a:pt x="36" y="83"/>
                </a:lnTo>
                <a:lnTo>
                  <a:pt x="24" y="83"/>
                </a:lnTo>
                <a:lnTo>
                  <a:pt x="18" y="77"/>
                </a:lnTo>
                <a:lnTo>
                  <a:pt x="24" y="77"/>
                </a:lnTo>
                <a:lnTo>
                  <a:pt x="24" y="71"/>
                </a:lnTo>
                <a:lnTo>
                  <a:pt x="42" y="18"/>
                </a:lnTo>
                <a:lnTo>
                  <a:pt x="42" y="18"/>
                </a:lnTo>
                <a:lnTo>
                  <a:pt x="84" y="89"/>
                </a:lnTo>
                <a:lnTo>
                  <a:pt x="90" y="89"/>
                </a:lnTo>
                <a:lnTo>
                  <a:pt x="114" y="24"/>
                </a:lnTo>
                <a:lnTo>
                  <a:pt x="120" y="12"/>
                </a:lnTo>
                <a:lnTo>
                  <a:pt x="120" y="6"/>
                </a:lnTo>
                <a:lnTo>
                  <a:pt x="132" y="6"/>
                </a:lnTo>
                <a:lnTo>
                  <a:pt x="13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9" name="Freeform 333"/>
          <p:cNvSpPr>
            <a:spLocks/>
          </p:cNvSpPr>
          <p:nvPr/>
        </p:nvSpPr>
        <p:spPr bwMode="auto">
          <a:xfrm>
            <a:off x="3470276" y="5765801"/>
            <a:ext cx="93663" cy="104775"/>
          </a:xfrm>
          <a:custGeom>
            <a:avLst/>
            <a:gdLst>
              <a:gd name="T0" fmla="*/ 59 w 59"/>
              <a:gd name="T1" fmla="*/ 54 h 66"/>
              <a:gd name="T2" fmla="*/ 59 w 59"/>
              <a:gd name="T3" fmla="*/ 54 h 66"/>
              <a:gd name="T4" fmla="*/ 53 w 59"/>
              <a:gd name="T5" fmla="*/ 60 h 66"/>
              <a:gd name="T6" fmla="*/ 47 w 59"/>
              <a:gd name="T7" fmla="*/ 60 h 66"/>
              <a:gd name="T8" fmla="*/ 12 w 59"/>
              <a:gd name="T9" fmla="*/ 60 h 66"/>
              <a:gd name="T10" fmla="*/ 36 w 59"/>
              <a:gd name="T11" fmla="*/ 42 h 66"/>
              <a:gd name="T12" fmla="*/ 47 w 59"/>
              <a:gd name="T13" fmla="*/ 30 h 66"/>
              <a:gd name="T14" fmla="*/ 53 w 59"/>
              <a:gd name="T15" fmla="*/ 18 h 66"/>
              <a:gd name="T16" fmla="*/ 47 w 59"/>
              <a:gd name="T17" fmla="*/ 6 h 66"/>
              <a:gd name="T18" fmla="*/ 30 w 59"/>
              <a:gd name="T19" fmla="*/ 0 h 66"/>
              <a:gd name="T20" fmla="*/ 12 w 59"/>
              <a:gd name="T21" fmla="*/ 6 h 66"/>
              <a:gd name="T22" fmla="*/ 0 w 59"/>
              <a:gd name="T23" fmla="*/ 18 h 66"/>
              <a:gd name="T24" fmla="*/ 6 w 59"/>
              <a:gd name="T25" fmla="*/ 18 h 66"/>
              <a:gd name="T26" fmla="*/ 12 w 59"/>
              <a:gd name="T27" fmla="*/ 12 h 66"/>
              <a:gd name="T28" fmla="*/ 24 w 59"/>
              <a:gd name="T29" fmla="*/ 6 h 66"/>
              <a:gd name="T30" fmla="*/ 36 w 59"/>
              <a:gd name="T31" fmla="*/ 6 h 66"/>
              <a:gd name="T32" fmla="*/ 41 w 59"/>
              <a:gd name="T33" fmla="*/ 12 h 66"/>
              <a:gd name="T34" fmla="*/ 41 w 59"/>
              <a:gd name="T35" fmla="*/ 24 h 66"/>
              <a:gd name="T36" fmla="*/ 36 w 59"/>
              <a:gd name="T37" fmla="*/ 36 h 66"/>
              <a:gd name="T38" fmla="*/ 24 w 59"/>
              <a:gd name="T39" fmla="*/ 48 h 66"/>
              <a:gd name="T40" fmla="*/ 0 w 59"/>
              <a:gd name="T41" fmla="*/ 66 h 66"/>
              <a:gd name="T42" fmla="*/ 0 w 59"/>
              <a:gd name="T43" fmla="*/ 66 h 66"/>
              <a:gd name="T44" fmla="*/ 53 w 59"/>
              <a:gd name="T45" fmla="*/ 66 h 66"/>
              <a:gd name="T46" fmla="*/ 59 w 59"/>
              <a:gd name="T47" fmla="*/ 5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9" h="66">
                <a:moveTo>
                  <a:pt x="59" y="54"/>
                </a:moveTo>
                <a:lnTo>
                  <a:pt x="59" y="54"/>
                </a:lnTo>
                <a:lnTo>
                  <a:pt x="53" y="60"/>
                </a:lnTo>
                <a:lnTo>
                  <a:pt x="47" y="60"/>
                </a:lnTo>
                <a:lnTo>
                  <a:pt x="12" y="60"/>
                </a:lnTo>
                <a:lnTo>
                  <a:pt x="36" y="42"/>
                </a:lnTo>
                <a:lnTo>
                  <a:pt x="47" y="30"/>
                </a:lnTo>
                <a:lnTo>
                  <a:pt x="53" y="18"/>
                </a:lnTo>
                <a:lnTo>
                  <a:pt x="47" y="6"/>
                </a:lnTo>
                <a:lnTo>
                  <a:pt x="30" y="0"/>
                </a:lnTo>
                <a:lnTo>
                  <a:pt x="12" y="6"/>
                </a:lnTo>
                <a:lnTo>
                  <a:pt x="0" y="18"/>
                </a:lnTo>
                <a:lnTo>
                  <a:pt x="6" y="18"/>
                </a:lnTo>
                <a:lnTo>
                  <a:pt x="12" y="12"/>
                </a:lnTo>
                <a:lnTo>
                  <a:pt x="24" y="6"/>
                </a:lnTo>
                <a:lnTo>
                  <a:pt x="36" y="6"/>
                </a:lnTo>
                <a:lnTo>
                  <a:pt x="41" y="12"/>
                </a:lnTo>
                <a:lnTo>
                  <a:pt x="41" y="24"/>
                </a:lnTo>
                <a:lnTo>
                  <a:pt x="36" y="36"/>
                </a:lnTo>
                <a:lnTo>
                  <a:pt x="24" y="48"/>
                </a:lnTo>
                <a:lnTo>
                  <a:pt x="0" y="66"/>
                </a:lnTo>
                <a:lnTo>
                  <a:pt x="0" y="66"/>
                </a:lnTo>
                <a:lnTo>
                  <a:pt x="53" y="66"/>
                </a:lnTo>
                <a:lnTo>
                  <a:pt x="59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0" name="Freeform 334"/>
          <p:cNvSpPr>
            <a:spLocks/>
          </p:cNvSpPr>
          <p:nvPr/>
        </p:nvSpPr>
        <p:spPr bwMode="auto">
          <a:xfrm>
            <a:off x="3270250" y="5984875"/>
            <a:ext cx="209550" cy="141288"/>
          </a:xfrm>
          <a:custGeom>
            <a:avLst/>
            <a:gdLst>
              <a:gd name="T0" fmla="*/ 132 w 132"/>
              <a:gd name="T1" fmla="*/ 0 h 89"/>
              <a:gd name="T2" fmla="*/ 96 w 132"/>
              <a:gd name="T3" fmla="*/ 0 h 89"/>
              <a:gd name="T4" fmla="*/ 96 w 132"/>
              <a:gd name="T5" fmla="*/ 6 h 89"/>
              <a:gd name="T6" fmla="*/ 108 w 132"/>
              <a:gd name="T7" fmla="*/ 6 h 89"/>
              <a:gd name="T8" fmla="*/ 108 w 132"/>
              <a:gd name="T9" fmla="*/ 12 h 89"/>
              <a:gd name="T10" fmla="*/ 108 w 132"/>
              <a:gd name="T11" fmla="*/ 18 h 89"/>
              <a:gd name="T12" fmla="*/ 108 w 132"/>
              <a:gd name="T13" fmla="*/ 18 h 89"/>
              <a:gd name="T14" fmla="*/ 90 w 132"/>
              <a:gd name="T15" fmla="*/ 65 h 89"/>
              <a:gd name="T16" fmla="*/ 90 w 132"/>
              <a:gd name="T17" fmla="*/ 65 h 89"/>
              <a:gd name="T18" fmla="*/ 54 w 132"/>
              <a:gd name="T19" fmla="*/ 0 h 89"/>
              <a:gd name="T20" fmla="*/ 24 w 132"/>
              <a:gd name="T21" fmla="*/ 0 h 89"/>
              <a:gd name="T22" fmla="*/ 24 w 132"/>
              <a:gd name="T23" fmla="*/ 6 h 89"/>
              <a:gd name="T24" fmla="*/ 30 w 132"/>
              <a:gd name="T25" fmla="*/ 6 h 89"/>
              <a:gd name="T26" fmla="*/ 36 w 132"/>
              <a:gd name="T27" fmla="*/ 12 h 89"/>
              <a:gd name="T28" fmla="*/ 18 w 132"/>
              <a:gd name="T29" fmla="*/ 65 h 89"/>
              <a:gd name="T30" fmla="*/ 12 w 132"/>
              <a:gd name="T31" fmla="*/ 77 h 89"/>
              <a:gd name="T32" fmla="*/ 12 w 132"/>
              <a:gd name="T33" fmla="*/ 83 h 89"/>
              <a:gd name="T34" fmla="*/ 0 w 132"/>
              <a:gd name="T35" fmla="*/ 83 h 89"/>
              <a:gd name="T36" fmla="*/ 0 w 132"/>
              <a:gd name="T37" fmla="*/ 89 h 89"/>
              <a:gd name="T38" fmla="*/ 36 w 132"/>
              <a:gd name="T39" fmla="*/ 89 h 89"/>
              <a:gd name="T40" fmla="*/ 36 w 132"/>
              <a:gd name="T41" fmla="*/ 83 h 89"/>
              <a:gd name="T42" fmla="*/ 24 w 132"/>
              <a:gd name="T43" fmla="*/ 83 h 89"/>
              <a:gd name="T44" fmla="*/ 18 w 132"/>
              <a:gd name="T45" fmla="*/ 77 h 89"/>
              <a:gd name="T46" fmla="*/ 24 w 132"/>
              <a:gd name="T47" fmla="*/ 77 h 89"/>
              <a:gd name="T48" fmla="*/ 24 w 132"/>
              <a:gd name="T49" fmla="*/ 71 h 89"/>
              <a:gd name="T50" fmla="*/ 42 w 132"/>
              <a:gd name="T51" fmla="*/ 18 h 89"/>
              <a:gd name="T52" fmla="*/ 42 w 132"/>
              <a:gd name="T53" fmla="*/ 18 h 89"/>
              <a:gd name="T54" fmla="*/ 84 w 132"/>
              <a:gd name="T55" fmla="*/ 89 h 89"/>
              <a:gd name="T56" fmla="*/ 90 w 132"/>
              <a:gd name="T57" fmla="*/ 89 h 89"/>
              <a:gd name="T58" fmla="*/ 114 w 132"/>
              <a:gd name="T59" fmla="*/ 24 h 89"/>
              <a:gd name="T60" fmla="*/ 120 w 132"/>
              <a:gd name="T61" fmla="*/ 12 h 89"/>
              <a:gd name="T62" fmla="*/ 120 w 132"/>
              <a:gd name="T63" fmla="*/ 6 h 89"/>
              <a:gd name="T64" fmla="*/ 132 w 132"/>
              <a:gd name="T65" fmla="*/ 6 h 89"/>
              <a:gd name="T66" fmla="*/ 132 w 132"/>
              <a:gd name="T6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2" h="89">
                <a:moveTo>
                  <a:pt x="132" y="0"/>
                </a:moveTo>
                <a:lnTo>
                  <a:pt x="96" y="0"/>
                </a:lnTo>
                <a:lnTo>
                  <a:pt x="96" y="6"/>
                </a:lnTo>
                <a:lnTo>
                  <a:pt x="108" y="6"/>
                </a:lnTo>
                <a:lnTo>
                  <a:pt x="108" y="12"/>
                </a:lnTo>
                <a:lnTo>
                  <a:pt x="108" y="18"/>
                </a:lnTo>
                <a:lnTo>
                  <a:pt x="108" y="18"/>
                </a:lnTo>
                <a:lnTo>
                  <a:pt x="90" y="65"/>
                </a:lnTo>
                <a:lnTo>
                  <a:pt x="90" y="65"/>
                </a:lnTo>
                <a:lnTo>
                  <a:pt x="54" y="0"/>
                </a:lnTo>
                <a:lnTo>
                  <a:pt x="24" y="0"/>
                </a:lnTo>
                <a:lnTo>
                  <a:pt x="24" y="6"/>
                </a:lnTo>
                <a:lnTo>
                  <a:pt x="30" y="6"/>
                </a:lnTo>
                <a:lnTo>
                  <a:pt x="36" y="12"/>
                </a:lnTo>
                <a:lnTo>
                  <a:pt x="18" y="65"/>
                </a:lnTo>
                <a:lnTo>
                  <a:pt x="12" y="77"/>
                </a:lnTo>
                <a:lnTo>
                  <a:pt x="12" y="83"/>
                </a:lnTo>
                <a:lnTo>
                  <a:pt x="0" y="83"/>
                </a:lnTo>
                <a:lnTo>
                  <a:pt x="0" y="89"/>
                </a:lnTo>
                <a:lnTo>
                  <a:pt x="36" y="89"/>
                </a:lnTo>
                <a:lnTo>
                  <a:pt x="36" y="83"/>
                </a:lnTo>
                <a:lnTo>
                  <a:pt x="24" y="83"/>
                </a:lnTo>
                <a:lnTo>
                  <a:pt x="18" y="77"/>
                </a:lnTo>
                <a:lnTo>
                  <a:pt x="24" y="77"/>
                </a:lnTo>
                <a:lnTo>
                  <a:pt x="24" y="71"/>
                </a:lnTo>
                <a:lnTo>
                  <a:pt x="42" y="18"/>
                </a:lnTo>
                <a:lnTo>
                  <a:pt x="42" y="18"/>
                </a:lnTo>
                <a:lnTo>
                  <a:pt x="84" y="89"/>
                </a:lnTo>
                <a:lnTo>
                  <a:pt x="90" y="89"/>
                </a:lnTo>
                <a:lnTo>
                  <a:pt x="114" y="24"/>
                </a:lnTo>
                <a:lnTo>
                  <a:pt x="120" y="12"/>
                </a:lnTo>
                <a:lnTo>
                  <a:pt x="120" y="6"/>
                </a:lnTo>
                <a:lnTo>
                  <a:pt x="132" y="6"/>
                </a:lnTo>
                <a:lnTo>
                  <a:pt x="13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1" name="Freeform 335"/>
          <p:cNvSpPr>
            <a:spLocks/>
          </p:cNvSpPr>
          <p:nvPr/>
        </p:nvSpPr>
        <p:spPr bwMode="auto">
          <a:xfrm>
            <a:off x="3489325" y="6069014"/>
            <a:ext cx="65088" cy="104775"/>
          </a:xfrm>
          <a:custGeom>
            <a:avLst/>
            <a:gdLst>
              <a:gd name="T0" fmla="*/ 0 w 41"/>
              <a:gd name="T1" fmla="*/ 66 h 66"/>
              <a:gd name="T2" fmla="*/ 41 w 41"/>
              <a:gd name="T3" fmla="*/ 66 h 66"/>
              <a:gd name="T4" fmla="*/ 41 w 41"/>
              <a:gd name="T5" fmla="*/ 66 h 66"/>
              <a:gd name="T6" fmla="*/ 29 w 41"/>
              <a:gd name="T7" fmla="*/ 66 h 66"/>
              <a:gd name="T8" fmla="*/ 24 w 41"/>
              <a:gd name="T9" fmla="*/ 60 h 66"/>
              <a:gd name="T10" fmla="*/ 24 w 41"/>
              <a:gd name="T11" fmla="*/ 0 h 66"/>
              <a:gd name="T12" fmla="*/ 24 w 41"/>
              <a:gd name="T13" fmla="*/ 0 h 66"/>
              <a:gd name="T14" fmla="*/ 0 w 41"/>
              <a:gd name="T15" fmla="*/ 6 h 66"/>
              <a:gd name="T16" fmla="*/ 0 w 41"/>
              <a:gd name="T17" fmla="*/ 12 h 66"/>
              <a:gd name="T18" fmla="*/ 6 w 41"/>
              <a:gd name="T19" fmla="*/ 6 h 66"/>
              <a:gd name="T20" fmla="*/ 12 w 41"/>
              <a:gd name="T21" fmla="*/ 6 h 66"/>
              <a:gd name="T22" fmla="*/ 12 w 41"/>
              <a:gd name="T23" fmla="*/ 12 h 66"/>
              <a:gd name="T24" fmla="*/ 12 w 41"/>
              <a:gd name="T25" fmla="*/ 12 h 66"/>
              <a:gd name="T26" fmla="*/ 12 w 41"/>
              <a:gd name="T27" fmla="*/ 60 h 66"/>
              <a:gd name="T28" fmla="*/ 12 w 41"/>
              <a:gd name="T29" fmla="*/ 66 h 66"/>
              <a:gd name="T30" fmla="*/ 0 w 41"/>
              <a:gd name="T31" fmla="*/ 66 h 66"/>
              <a:gd name="T32" fmla="*/ 0 w 41"/>
              <a:gd name="T3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66">
                <a:moveTo>
                  <a:pt x="0" y="66"/>
                </a:moveTo>
                <a:lnTo>
                  <a:pt x="41" y="66"/>
                </a:lnTo>
                <a:lnTo>
                  <a:pt x="41" y="66"/>
                </a:lnTo>
                <a:lnTo>
                  <a:pt x="29" y="66"/>
                </a:lnTo>
                <a:lnTo>
                  <a:pt x="24" y="60"/>
                </a:lnTo>
                <a:lnTo>
                  <a:pt x="24" y="0"/>
                </a:lnTo>
                <a:lnTo>
                  <a:pt x="24" y="0"/>
                </a:lnTo>
                <a:lnTo>
                  <a:pt x="0" y="6"/>
                </a:lnTo>
                <a:lnTo>
                  <a:pt x="0" y="12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2" y="12"/>
                </a:lnTo>
                <a:lnTo>
                  <a:pt x="12" y="60"/>
                </a:lnTo>
                <a:lnTo>
                  <a:pt x="12" y="66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2" name="Freeform 336"/>
          <p:cNvSpPr>
            <a:spLocks/>
          </p:cNvSpPr>
          <p:nvPr/>
        </p:nvSpPr>
        <p:spPr bwMode="auto">
          <a:xfrm>
            <a:off x="3232150" y="5927725"/>
            <a:ext cx="350838" cy="1588"/>
          </a:xfrm>
          <a:custGeom>
            <a:avLst/>
            <a:gdLst>
              <a:gd name="T0" fmla="*/ 0 w 221"/>
              <a:gd name="T1" fmla="*/ 221 w 221"/>
              <a:gd name="T2" fmla="*/ 0 w 221"/>
              <a:gd name="T3" fmla="*/ 0 w 2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1">
                <a:moveTo>
                  <a:pt x="0" y="0"/>
                </a:moveTo>
                <a:lnTo>
                  <a:pt x="22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3" name="Freeform 337"/>
          <p:cNvSpPr>
            <a:spLocks noEditPoints="1"/>
          </p:cNvSpPr>
          <p:nvPr/>
        </p:nvSpPr>
        <p:spPr bwMode="auto">
          <a:xfrm>
            <a:off x="2795588" y="5899150"/>
            <a:ext cx="152400" cy="57150"/>
          </a:xfrm>
          <a:custGeom>
            <a:avLst/>
            <a:gdLst>
              <a:gd name="T0" fmla="*/ 96 w 96"/>
              <a:gd name="T1" fmla="*/ 0 h 36"/>
              <a:gd name="T2" fmla="*/ 0 w 96"/>
              <a:gd name="T3" fmla="*/ 0 h 36"/>
              <a:gd name="T4" fmla="*/ 0 w 96"/>
              <a:gd name="T5" fmla="*/ 6 h 36"/>
              <a:gd name="T6" fmla="*/ 96 w 96"/>
              <a:gd name="T7" fmla="*/ 6 h 36"/>
              <a:gd name="T8" fmla="*/ 96 w 96"/>
              <a:gd name="T9" fmla="*/ 0 h 36"/>
              <a:gd name="T10" fmla="*/ 96 w 96"/>
              <a:gd name="T11" fmla="*/ 24 h 36"/>
              <a:gd name="T12" fmla="*/ 0 w 96"/>
              <a:gd name="T13" fmla="*/ 24 h 36"/>
              <a:gd name="T14" fmla="*/ 0 w 96"/>
              <a:gd name="T15" fmla="*/ 36 h 36"/>
              <a:gd name="T16" fmla="*/ 96 w 96"/>
              <a:gd name="T17" fmla="*/ 36 h 36"/>
              <a:gd name="T18" fmla="*/ 96 w 96"/>
              <a:gd name="T1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36">
                <a:moveTo>
                  <a:pt x="96" y="0"/>
                </a:moveTo>
                <a:lnTo>
                  <a:pt x="0" y="0"/>
                </a:lnTo>
                <a:lnTo>
                  <a:pt x="0" y="6"/>
                </a:lnTo>
                <a:lnTo>
                  <a:pt x="96" y="6"/>
                </a:lnTo>
                <a:lnTo>
                  <a:pt x="96" y="0"/>
                </a:lnTo>
                <a:close/>
                <a:moveTo>
                  <a:pt x="96" y="24"/>
                </a:moveTo>
                <a:lnTo>
                  <a:pt x="0" y="24"/>
                </a:lnTo>
                <a:lnTo>
                  <a:pt x="0" y="36"/>
                </a:lnTo>
                <a:lnTo>
                  <a:pt x="96" y="36"/>
                </a:lnTo>
                <a:lnTo>
                  <a:pt x="96" y="2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4" name="Rectangle 338"/>
          <p:cNvSpPr>
            <a:spLocks noChangeArrowheads="1"/>
          </p:cNvSpPr>
          <p:nvPr/>
        </p:nvSpPr>
        <p:spPr bwMode="auto">
          <a:xfrm>
            <a:off x="3051175" y="5918201"/>
            <a:ext cx="1524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5" name="Freeform 339"/>
          <p:cNvSpPr>
            <a:spLocks/>
          </p:cNvSpPr>
          <p:nvPr/>
        </p:nvSpPr>
        <p:spPr bwMode="auto">
          <a:xfrm>
            <a:off x="6716714" y="5681664"/>
            <a:ext cx="200025" cy="141287"/>
          </a:xfrm>
          <a:custGeom>
            <a:avLst/>
            <a:gdLst>
              <a:gd name="T0" fmla="*/ 126 w 126"/>
              <a:gd name="T1" fmla="*/ 0 h 89"/>
              <a:gd name="T2" fmla="*/ 84 w 126"/>
              <a:gd name="T3" fmla="*/ 0 h 89"/>
              <a:gd name="T4" fmla="*/ 84 w 126"/>
              <a:gd name="T5" fmla="*/ 0 h 89"/>
              <a:gd name="T6" fmla="*/ 96 w 126"/>
              <a:gd name="T7" fmla="*/ 0 h 89"/>
              <a:gd name="T8" fmla="*/ 102 w 126"/>
              <a:gd name="T9" fmla="*/ 6 h 89"/>
              <a:gd name="T10" fmla="*/ 102 w 126"/>
              <a:gd name="T11" fmla="*/ 12 h 89"/>
              <a:gd name="T12" fmla="*/ 96 w 126"/>
              <a:gd name="T13" fmla="*/ 18 h 89"/>
              <a:gd name="T14" fmla="*/ 78 w 126"/>
              <a:gd name="T15" fmla="*/ 59 h 89"/>
              <a:gd name="T16" fmla="*/ 54 w 126"/>
              <a:gd name="T17" fmla="*/ 18 h 89"/>
              <a:gd name="T18" fmla="*/ 48 w 126"/>
              <a:gd name="T19" fmla="*/ 12 h 89"/>
              <a:gd name="T20" fmla="*/ 48 w 126"/>
              <a:gd name="T21" fmla="*/ 6 h 89"/>
              <a:gd name="T22" fmla="*/ 48 w 126"/>
              <a:gd name="T23" fmla="*/ 0 h 89"/>
              <a:gd name="T24" fmla="*/ 60 w 126"/>
              <a:gd name="T25" fmla="*/ 0 h 89"/>
              <a:gd name="T26" fmla="*/ 60 w 126"/>
              <a:gd name="T27" fmla="*/ 0 h 89"/>
              <a:gd name="T28" fmla="*/ 0 w 126"/>
              <a:gd name="T29" fmla="*/ 0 h 89"/>
              <a:gd name="T30" fmla="*/ 0 w 126"/>
              <a:gd name="T31" fmla="*/ 0 h 89"/>
              <a:gd name="T32" fmla="*/ 12 w 126"/>
              <a:gd name="T33" fmla="*/ 6 h 89"/>
              <a:gd name="T34" fmla="*/ 18 w 126"/>
              <a:gd name="T35" fmla="*/ 12 h 89"/>
              <a:gd name="T36" fmla="*/ 60 w 126"/>
              <a:gd name="T37" fmla="*/ 89 h 89"/>
              <a:gd name="T38" fmla="*/ 66 w 126"/>
              <a:gd name="T39" fmla="*/ 89 h 89"/>
              <a:gd name="T40" fmla="*/ 108 w 126"/>
              <a:gd name="T41" fmla="*/ 12 h 89"/>
              <a:gd name="T42" fmla="*/ 114 w 126"/>
              <a:gd name="T43" fmla="*/ 6 h 89"/>
              <a:gd name="T44" fmla="*/ 126 w 126"/>
              <a:gd name="T45" fmla="*/ 0 h 89"/>
              <a:gd name="T46" fmla="*/ 126 w 126"/>
              <a:gd name="T4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89">
                <a:moveTo>
                  <a:pt x="126" y="0"/>
                </a:moveTo>
                <a:lnTo>
                  <a:pt x="84" y="0"/>
                </a:lnTo>
                <a:lnTo>
                  <a:pt x="84" y="0"/>
                </a:lnTo>
                <a:lnTo>
                  <a:pt x="96" y="0"/>
                </a:lnTo>
                <a:lnTo>
                  <a:pt x="102" y="6"/>
                </a:lnTo>
                <a:lnTo>
                  <a:pt x="102" y="12"/>
                </a:lnTo>
                <a:lnTo>
                  <a:pt x="96" y="18"/>
                </a:lnTo>
                <a:lnTo>
                  <a:pt x="78" y="59"/>
                </a:lnTo>
                <a:lnTo>
                  <a:pt x="54" y="18"/>
                </a:lnTo>
                <a:lnTo>
                  <a:pt x="48" y="12"/>
                </a:lnTo>
                <a:lnTo>
                  <a:pt x="48" y="6"/>
                </a:lnTo>
                <a:lnTo>
                  <a:pt x="48" y="0"/>
                </a:lnTo>
                <a:lnTo>
                  <a:pt x="60" y="0"/>
                </a:lnTo>
                <a:lnTo>
                  <a:pt x="60" y="0"/>
                </a:lnTo>
                <a:lnTo>
                  <a:pt x="0" y="0"/>
                </a:lnTo>
                <a:lnTo>
                  <a:pt x="0" y="0"/>
                </a:lnTo>
                <a:lnTo>
                  <a:pt x="12" y="6"/>
                </a:lnTo>
                <a:lnTo>
                  <a:pt x="18" y="12"/>
                </a:lnTo>
                <a:lnTo>
                  <a:pt x="60" y="89"/>
                </a:lnTo>
                <a:lnTo>
                  <a:pt x="66" y="89"/>
                </a:lnTo>
                <a:lnTo>
                  <a:pt x="108" y="12"/>
                </a:lnTo>
                <a:lnTo>
                  <a:pt x="114" y="6"/>
                </a:lnTo>
                <a:lnTo>
                  <a:pt x="126" y="0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6" name="Freeform 340"/>
          <p:cNvSpPr>
            <a:spLocks/>
          </p:cNvSpPr>
          <p:nvPr/>
        </p:nvSpPr>
        <p:spPr bwMode="auto">
          <a:xfrm>
            <a:off x="6926263" y="5765801"/>
            <a:ext cx="95250" cy="104775"/>
          </a:xfrm>
          <a:custGeom>
            <a:avLst/>
            <a:gdLst>
              <a:gd name="T0" fmla="*/ 60 w 60"/>
              <a:gd name="T1" fmla="*/ 54 h 66"/>
              <a:gd name="T2" fmla="*/ 60 w 60"/>
              <a:gd name="T3" fmla="*/ 54 h 66"/>
              <a:gd name="T4" fmla="*/ 54 w 60"/>
              <a:gd name="T5" fmla="*/ 60 h 66"/>
              <a:gd name="T6" fmla="*/ 48 w 60"/>
              <a:gd name="T7" fmla="*/ 60 h 66"/>
              <a:gd name="T8" fmla="*/ 12 w 60"/>
              <a:gd name="T9" fmla="*/ 60 h 66"/>
              <a:gd name="T10" fmla="*/ 36 w 60"/>
              <a:gd name="T11" fmla="*/ 42 h 66"/>
              <a:gd name="T12" fmla="*/ 48 w 60"/>
              <a:gd name="T13" fmla="*/ 30 h 66"/>
              <a:gd name="T14" fmla="*/ 54 w 60"/>
              <a:gd name="T15" fmla="*/ 18 h 66"/>
              <a:gd name="T16" fmla="*/ 48 w 60"/>
              <a:gd name="T17" fmla="*/ 6 h 66"/>
              <a:gd name="T18" fmla="*/ 30 w 60"/>
              <a:gd name="T19" fmla="*/ 0 h 66"/>
              <a:gd name="T20" fmla="*/ 12 w 60"/>
              <a:gd name="T21" fmla="*/ 6 h 66"/>
              <a:gd name="T22" fmla="*/ 0 w 60"/>
              <a:gd name="T23" fmla="*/ 18 h 66"/>
              <a:gd name="T24" fmla="*/ 6 w 60"/>
              <a:gd name="T25" fmla="*/ 18 h 66"/>
              <a:gd name="T26" fmla="*/ 12 w 60"/>
              <a:gd name="T27" fmla="*/ 12 h 66"/>
              <a:gd name="T28" fmla="*/ 24 w 60"/>
              <a:gd name="T29" fmla="*/ 6 h 66"/>
              <a:gd name="T30" fmla="*/ 36 w 60"/>
              <a:gd name="T31" fmla="*/ 6 h 66"/>
              <a:gd name="T32" fmla="*/ 42 w 60"/>
              <a:gd name="T33" fmla="*/ 12 h 66"/>
              <a:gd name="T34" fmla="*/ 42 w 60"/>
              <a:gd name="T35" fmla="*/ 24 h 66"/>
              <a:gd name="T36" fmla="*/ 36 w 60"/>
              <a:gd name="T37" fmla="*/ 36 h 66"/>
              <a:gd name="T38" fmla="*/ 24 w 60"/>
              <a:gd name="T39" fmla="*/ 48 h 66"/>
              <a:gd name="T40" fmla="*/ 0 w 60"/>
              <a:gd name="T41" fmla="*/ 66 h 66"/>
              <a:gd name="T42" fmla="*/ 0 w 60"/>
              <a:gd name="T43" fmla="*/ 66 h 66"/>
              <a:gd name="T44" fmla="*/ 54 w 60"/>
              <a:gd name="T45" fmla="*/ 66 h 66"/>
              <a:gd name="T46" fmla="*/ 60 w 60"/>
              <a:gd name="T47" fmla="*/ 5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66">
                <a:moveTo>
                  <a:pt x="60" y="54"/>
                </a:moveTo>
                <a:lnTo>
                  <a:pt x="60" y="54"/>
                </a:lnTo>
                <a:lnTo>
                  <a:pt x="54" y="60"/>
                </a:lnTo>
                <a:lnTo>
                  <a:pt x="48" y="60"/>
                </a:lnTo>
                <a:lnTo>
                  <a:pt x="12" y="60"/>
                </a:lnTo>
                <a:lnTo>
                  <a:pt x="36" y="42"/>
                </a:lnTo>
                <a:lnTo>
                  <a:pt x="48" y="30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18"/>
                </a:lnTo>
                <a:lnTo>
                  <a:pt x="6" y="18"/>
                </a:lnTo>
                <a:lnTo>
                  <a:pt x="12" y="12"/>
                </a:lnTo>
                <a:lnTo>
                  <a:pt x="24" y="6"/>
                </a:lnTo>
                <a:lnTo>
                  <a:pt x="36" y="6"/>
                </a:lnTo>
                <a:lnTo>
                  <a:pt x="42" y="12"/>
                </a:lnTo>
                <a:lnTo>
                  <a:pt x="42" y="24"/>
                </a:lnTo>
                <a:lnTo>
                  <a:pt x="36" y="36"/>
                </a:lnTo>
                <a:lnTo>
                  <a:pt x="24" y="48"/>
                </a:lnTo>
                <a:lnTo>
                  <a:pt x="0" y="66"/>
                </a:lnTo>
                <a:lnTo>
                  <a:pt x="0" y="66"/>
                </a:lnTo>
                <a:lnTo>
                  <a:pt x="54" y="66"/>
                </a:lnTo>
                <a:lnTo>
                  <a:pt x="60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7" name="Freeform 341"/>
          <p:cNvSpPr>
            <a:spLocks/>
          </p:cNvSpPr>
          <p:nvPr/>
        </p:nvSpPr>
        <p:spPr bwMode="auto">
          <a:xfrm>
            <a:off x="6716714" y="5984875"/>
            <a:ext cx="200025" cy="141288"/>
          </a:xfrm>
          <a:custGeom>
            <a:avLst/>
            <a:gdLst>
              <a:gd name="T0" fmla="*/ 126 w 126"/>
              <a:gd name="T1" fmla="*/ 0 h 89"/>
              <a:gd name="T2" fmla="*/ 84 w 126"/>
              <a:gd name="T3" fmla="*/ 0 h 89"/>
              <a:gd name="T4" fmla="*/ 84 w 126"/>
              <a:gd name="T5" fmla="*/ 0 h 89"/>
              <a:gd name="T6" fmla="*/ 96 w 126"/>
              <a:gd name="T7" fmla="*/ 0 h 89"/>
              <a:gd name="T8" fmla="*/ 102 w 126"/>
              <a:gd name="T9" fmla="*/ 6 h 89"/>
              <a:gd name="T10" fmla="*/ 102 w 126"/>
              <a:gd name="T11" fmla="*/ 12 h 89"/>
              <a:gd name="T12" fmla="*/ 96 w 126"/>
              <a:gd name="T13" fmla="*/ 18 h 89"/>
              <a:gd name="T14" fmla="*/ 78 w 126"/>
              <a:gd name="T15" fmla="*/ 59 h 89"/>
              <a:gd name="T16" fmla="*/ 54 w 126"/>
              <a:gd name="T17" fmla="*/ 18 h 89"/>
              <a:gd name="T18" fmla="*/ 48 w 126"/>
              <a:gd name="T19" fmla="*/ 12 h 89"/>
              <a:gd name="T20" fmla="*/ 48 w 126"/>
              <a:gd name="T21" fmla="*/ 6 h 89"/>
              <a:gd name="T22" fmla="*/ 48 w 126"/>
              <a:gd name="T23" fmla="*/ 0 h 89"/>
              <a:gd name="T24" fmla="*/ 60 w 126"/>
              <a:gd name="T25" fmla="*/ 0 h 89"/>
              <a:gd name="T26" fmla="*/ 60 w 126"/>
              <a:gd name="T27" fmla="*/ 0 h 89"/>
              <a:gd name="T28" fmla="*/ 0 w 126"/>
              <a:gd name="T29" fmla="*/ 0 h 89"/>
              <a:gd name="T30" fmla="*/ 0 w 126"/>
              <a:gd name="T31" fmla="*/ 0 h 89"/>
              <a:gd name="T32" fmla="*/ 12 w 126"/>
              <a:gd name="T33" fmla="*/ 0 h 89"/>
              <a:gd name="T34" fmla="*/ 18 w 126"/>
              <a:gd name="T35" fmla="*/ 12 h 89"/>
              <a:gd name="T36" fmla="*/ 60 w 126"/>
              <a:gd name="T37" fmla="*/ 89 h 89"/>
              <a:gd name="T38" fmla="*/ 66 w 126"/>
              <a:gd name="T39" fmla="*/ 89 h 89"/>
              <a:gd name="T40" fmla="*/ 108 w 126"/>
              <a:gd name="T41" fmla="*/ 12 h 89"/>
              <a:gd name="T42" fmla="*/ 114 w 126"/>
              <a:gd name="T43" fmla="*/ 6 h 89"/>
              <a:gd name="T44" fmla="*/ 126 w 126"/>
              <a:gd name="T45" fmla="*/ 0 h 89"/>
              <a:gd name="T46" fmla="*/ 126 w 126"/>
              <a:gd name="T4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89">
                <a:moveTo>
                  <a:pt x="126" y="0"/>
                </a:moveTo>
                <a:lnTo>
                  <a:pt x="84" y="0"/>
                </a:lnTo>
                <a:lnTo>
                  <a:pt x="84" y="0"/>
                </a:lnTo>
                <a:lnTo>
                  <a:pt x="96" y="0"/>
                </a:lnTo>
                <a:lnTo>
                  <a:pt x="102" y="6"/>
                </a:lnTo>
                <a:lnTo>
                  <a:pt x="102" y="12"/>
                </a:lnTo>
                <a:lnTo>
                  <a:pt x="96" y="18"/>
                </a:lnTo>
                <a:lnTo>
                  <a:pt x="78" y="59"/>
                </a:lnTo>
                <a:lnTo>
                  <a:pt x="54" y="18"/>
                </a:lnTo>
                <a:lnTo>
                  <a:pt x="48" y="12"/>
                </a:lnTo>
                <a:lnTo>
                  <a:pt x="48" y="6"/>
                </a:lnTo>
                <a:lnTo>
                  <a:pt x="48" y="0"/>
                </a:lnTo>
                <a:lnTo>
                  <a:pt x="60" y="0"/>
                </a:lnTo>
                <a:lnTo>
                  <a:pt x="60" y="0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8" y="12"/>
                </a:lnTo>
                <a:lnTo>
                  <a:pt x="60" y="89"/>
                </a:lnTo>
                <a:lnTo>
                  <a:pt x="66" y="89"/>
                </a:lnTo>
                <a:lnTo>
                  <a:pt x="108" y="12"/>
                </a:lnTo>
                <a:lnTo>
                  <a:pt x="114" y="6"/>
                </a:lnTo>
                <a:lnTo>
                  <a:pt x="126" y="0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8" name="Freeform 342"/>
          <p:cNvSpPr>
            <a:spLocks/>
          </p:cNvSpPr>
          <p:nvPr/>
        </p:nvSpPr>
        <p:spPr bwMode="auto">
          <a:xfrm>
            <a:off x="6945314" y="6069014"/>
            <a:ext cx="66675" cy="104775"/>
          </a:xfrm>
          <a:custGeom>
            <a:avLst/>
            <a:gdLst>
              <a:gd name="T0" fmla="*/ 0 w 42"/>
              <a:gd name="T1" fmla="*/ 66 h 66"/>
              <a:gd name="T2" fmla="*/ 42 w 42"/>
              <a:gd name="T3" fmla="*/ 66 h 66"/>
              <a:gd name="T4" fmla="*/ 42 w 42"/>
              <a:gd name="T5" fmla="*/ 66 h 66"/>
              <a:gd name="T6" fmla="*/ 30 w 42"/>
              <a:gd name="T7" fmla="*/ 66 h 66"/>
              <a:gd name="T8" fmla="*/ 24 w 42"/>
              <a:gd name="T9" fmla="*/ 60 h 66"/>
              <a:gd name="T10" fmla="*/ 24 w 42"/>
              <a:gd name="T11" fmla="*/ 0 h 66"/>
              <a:gd name="T12" fmla="*/ 24 w 42"/>
              <a:gd name="T13" fmla="*/ 0 h 66"/>
              <a:gd name="T14" fmla="*/ 0 w 42"/>
              <a:gd name="T15" fmla="*/ 6 h 66"/>
              <a:gd name="T16" fmla="*/ 0 w 42"/>
              <a:gd name="T17" fmla="*/ 12 h 66"/>
              <a:gd name="T18" fmla="*/ 6 w 42"/>
              <a:gd name="T19" fmla="*/ 6 h 66"/>
              <a:gd name="T20" fmla="*/ 12 w 42"/>
              <a:gd name="T21" fmla="*/ 6 h 66"/>
              <a:gd name="T22" fmla="*/ 12 w 42"/>
              <a:gd name="T23" fmla="*/ 12 h 66"/>
              <a:gd name="T24" fmla="*/ 12 w 42"/>
              <a:gd name="T25" fmla="*/ 12 h 66"/>
              <a:gd name="T26" fmla="*/ 12 w 42"/>
              <a:gd name="T27" fmla="*/ 60 h 66"/>
              <a:gd name="T28" fmla="*/ 12 w 42"/>
              <a:gd name="T29" fmla="*/ 66 h 66"/>
              <a:gd name="T30" fmla="*/ 0 w 42"/>
              <a:gd name="T31" fmla="*/ 66 h 66"/>
              <a:gd name="T32" fmla="*/ 0 w 42"/>
              <a:gd name="T3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66">
                <a:moveTo>
                  <a:pt x="0" y="66"/>
                </a:moveTo>
                <a:lnTo>
                  <a:pt x="42" y="66"/>
                </a:lnTo>
                <a:lnTo>
                  <a:pt x="42" y="66"/>
                </a:lnTo>
                <a:lnTo>
                  <a:pt x="30" y="66"/>
                </a:lnTo>
                <a:lnTo>
                  <a:pt x="24" y="60"/>
                </a:lnTo>
                <a:lnTo>
                  <a:pt x="24" y="0"/>
                </a:lnTo>
                <a:lnTo>
                  <a:pt x="24" y="0"/>
                </a:lnTo>
                <a:lnTo>
                  <a:pt x="0" y="6"/>
                </a:lnTo>
                <a:lnTo>
                  <a:pt x="0" y="12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2" y="12"/>
                </a:lnTo>
                <a:lnTo>
                  <a:pt x="12" y="60"/>
                </a:lnTo>
                <a:lnTo>
                  <a:pt x="12" y="66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79" name="Freeform 343"/>
          <p:cNvSpPr>
            <a:spLocks/>
          </p:cNvSpPr>
          <p:nvPr/>
        </p:nvSpPr>
        <p:spPr bwMode="auto">
          <a:xfrm>
            <a:off x="6678613" y="5927725"/>
            <a:ext cx="361950" cy="1588"/>
          </a:xfrm>
          <a:custGeom>
            <a:avLst/>
            <a:gdLst>
              <a:gd name="T0" fmla="*/ 0 w 228"/>
              <a:gd name="T1" fmla="*/ 228 w 228"/>
              <a:gd name="T2" fmla="*/ 0 w 228"/>
              <a:gd name="T3" fmla="*/ 0 w 22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8">
                <a:moveTo>
                  <a:pt x="0" y="0"/>
                </a:moveTo>
                <a:lnTo>
                  <a:pt x="22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0" name="Freeform 344"/>
          <p:cNvSpPr>
            <a:spLocks/>
          </p:cNvSpPr>
          <p:nvPr/>
        </p:nvSpPr>
        <p:spPr bwMode="auto">
          <a:xfrm>
            <a:off x="7610476" y="5681664"/>
            <a:ext cx="207963" cy="141287"/>
          </a:xfrm>
          <a:custGeom>
            <a:avLst/>
            <a:gdLst>
              <a:gd name="T0" fmla="*/ 131 w 131"/>
              <a:gd name="T1" fmla="*/ 0 h 89"/>
              <a:gd name="T2" fmla="*/ 95 w 131"/>
              <a:gd name="T3" fmla="*/ 0 h 89"/>
              <a:gd name="T4" fmla="*/ 95 w 131"/>
              <a:gd name="T5" fmla="*/ 6 h 89"/>
              <a:gd name="T6" fmla="*/ 107 w 131"/>
              <a:gd name="T7" fmla="*/ 6 h 89"/>
              <a:gd name="T8" fmla="*/ 107 w 131"/>
              <a:gd name="T9" fmla="*/ 12 h 89"/>
              <a:gd name="T10" fmla="*/ 107 w 131"/>
              <a:gd name="T11" fmla="*/ 18 h 89"/>
              <a:gd name="T12" fmla="*/ 107 w 131"/>
              <a:gd name="T13" fmla="*/ 18 h 89"/>
              <a:gd name="T14" fmla="*/ 89 w 131"/>
              <a:gd name="T15" fmla="*/ 65 h 89"/>
              <a:gd name="T16" fmla="*/ 89 w 131"/>
              <a:gd name="T17" fmla="*/ 65 h 89"/>
              <a:gd name="T18" fmla="*/ 53 w 131"/>
              <a:gd name="T19" fmla="*/ 0 h 89"/>
              <a:gd name="T20" fmla="*/ 23 w 131"/>
              <a:gd name="T21" fmla="*/ 0 h 89"/>
              <a:gd name="T22" fmla="*/ 23 w 131"/>
              <a:gd name="T23" fmla="*/ 6 h 89"/>
              <a:gd name="T24" fmla="*/ 29 w 131"/>
              <a:gd name="T25" fmla="*/ 6 h 89"/>
              <a:gd name="T26" fmla="*/ 35 w 131"/>
              <a:gd name="T27" fmla="*/ 12 h 89"/>
              <a:gd name="T28" fmla="*/ 17 w 131"/>
              <a:gd name="T29" fmla="*/ 65 h 89"/>
              <a:gd name="T30" fmla="*/ 12 w 131"/>
              <a:gd name="T31" fmla="*/ 77 h 89"/>
              <a:gd name="T32" fmla="*/ 12 w 131"/>
              <a:gd name="T33" fmla="*/ 83 h 89"/>
              <a:gd name="T34" fmla="*/ 0 w 131"/>
              <a:gd name="T35" fmla="*/ 83 h 89"/>
              <a:gd name="T36" fmla="*/ 0 w 131"/>
              <a:gd name="T37" fmla="*/ 89 h 89"/>
              <a:gd name="T38" fmla="*/ 35 w 131"/>
              <a:gd name="T39" fmla="*/ 89 h 89"/>
              <a:gd name="T40" fmla="*/ 35 w 131"/>
              <a:gd name="T41" fmla="*/ 83 h 89"/>
              <a:gd name="T42" fmla="*/ 23 w 131"/>
              <a:gd name="T43" fmla="*/ 83 h 89"/>
              <a:gd name="T44" fmla="*/ 17 w 131"/>
              <a:gd name="T45" fmla="*/ 77 h 89"/>
              <a:gd name="T46" fmla="*/ 17 w 131"/>
              <a:gd name="T47" fmla="*/ 77 h 89"/>
              <a:gd name="T48" fmla="*/ 23 w 131"/>
              <a:gd name="T49" fmla="*/ 71 h 89"/>
              <a:gd name="T50" fmla="*/ 41 w 131"/>
              <a:gd name="T51" fmla="*/ 18 h 89"/>
              <a:gd name="T52" fmla="*/ 41 w 131"/>
              <a:gd name="T53" fmla="*/ 18 h 89"/>
              <a:gd name="T54" fmla="*/ 83 w 131"/>
              <a:gd name="T55" fmla="*/ 89 h 89"/>
              <a:gd name="T56" fmla="*/ 89 w 131"/>
              <a:gd name="T57" fmla="*/ 89 h 89"/>
              <a:gd name="T58" fmla="*/ 113 w 131"/>
              <a:gd name="T59" fmla="*/ 24 h 89"/>
              <a:gd name="T60" fmla="*/ 119 w 131"/>
              <a:gd name="T61" fmla="*/ 12 h 89"/>
              <a:gd name="T62" fmla="*/ 119 w 131"/>
              <a:gd name="T63" fmla="*/ 6 h 89"/>
              <a:gd name="T64" fmla="*/ 131 w 131"/>
              <a:gd name="T65" fmla="*/ 6 h 89"/>
              <a:gd name="T66" fmla="*/ 131 w 131"/>
              <a:gd name="T6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1" h="89">
                <a:moveTo>
                  <a:pt x="131" y="0"/>
                </a:moveTo>
                <a:lnTo>
                  <a:pt x="95" y="0"/>
                </a:lnTo>
                <a:lnTo>
                  <a:pt x="95" y="6"/>
                </a:lnTo>
                <a:lnTo>
                  <a:pt x="107" y="6"/>
                </a:lnTo>
                <a:lnTo>
                  <a:pt x="107" y="12"/>
                </a:lnTo>
                <a:lnTo>
                  <a:pt x="107" y="18"/>
                </a:lnTo>
                <a:lnTo>
                  <a:pt x="107" y="18"/>
                </a:lnTo>
                <a:lnTo>
                  <a:pt x="89" y="65"/>
                </a:lnTo>
                <a:lnTo>
                  <a:pt x="89" y="65"/>
                </a:lnTo>
                <a:lnTo>
                  <a:pt x="53" y="0"/>
                </a:lnTo>
                <a:lnTo>
                  <a:pt x="23" y="0"/>
                </a:lnTo>
                <a:lnTo>
                  <a:pt x="23" y="6"/>
                </a:lnTo>
                <a:lnTo>
                  <a:pt x="29" y="6"/>
                </a:lnTo>
                <a:lnTo>
                  <a:pt x="35" y="12"/>
                </a:lnTo>
                <a:lnTo>
                  <a:pt x="17" y="65"/>
                </a:lnTo>
                <a:lnTo>
                  <a:pt x="12" y="77"/>
                </a:lnTo>
                <a:lnTo>
                  <a:pt x="12" y="83"/>
                </a:lnTo>
                <a:lnTo>
                  <a:pt x="0" y="83"/>
                </a:lnTo>
                <a:lnTo>
                  <a:pt x="0" y="89"/>
                </a:lnTo>
                <a:lnTo>
                  <a:pt x="35" y="89"/>
                </a:lnTo>
                <a:lnTo>
                  <a:pt x="35" y="83"/>
                </a:lnTo>
                <a:lnTo>
                  <a:pt x="23" y="83"/>
                </a:lnTo>
                <a:lnTo>
                  <a:pt x="17" y="77"/>
                </a:lnTo>
                <a:lnTo>
                  <a:pt x="17" y="77"/>
                </a:lnTo>
                <a:lnTo>
                  <a:pt x="23" y="71"/>
                </a:lnTo>
                <a:lnTo>
                  <a:pt x="41" y="18"/>
                </a:lnTo>
                <a:lnTo>
                  <a:pt x="41" y="18"/>
                </a:lnTo>
                <a:lnTo>
                  <a:pt x="83" y="89"/>
                </a:lnTo>
                <a:lnTo>
                  <a:pt x="89" y="89"/>
                </a:lnTo>
                <a:lnTo>
                  <a:pt x="113" y="24"/>
                </a:lnTo>
                <a:lnTo>
                  <a:pt x="119" y="12"/>
                </a:lnTo>
                <a:lnTo>
                  <a:pt x="119" y="6"/>
                </a:lnTo>
                <a:lnTo>
                  <a:pt x="131" y="6"/>
                </a:lnTo>
                <a:lnTo>
                  <a:pt x="13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1" name="Freeform 345"/>
          <p:cNvSpPr>
            <a:spLocks/>
          </p:cNvSpPr>
          <p:nvPr/>
        </p:nvSpPr>
        <p:spPr bwMode="auto">
          <a:xfrm>
            <a:off x="7808913" y="5765801"/>
            <a:ext cx="95250" cy="104775"/>
          </a:xfrm>
          <a:custGeom>
            <a:avLst/>
            <a:gdLst>
              <a:gd name="T0" fmla="*/ 60 w 60"/>
              <a:gd name="T1" fmla="*/ 54 h 66"/>
              <a:gd name="T2" fmla="*/ 60 w 60"/>
              <a:gd name="T3" fmla="*/ 54 h 66"/>
              <a:gd name="T4" fmla="*/ 54 w 60"/>
              <a:gd name="T5" fmla="*/ 60 h 66"/>
              <a:gd name="T6" fmla="*/ 48 w 60"/>
              <a:gd name="T7" fmla="*/ 60 h 66"/>
              <a:gd name="T8" fmla="*/ 12 w 60"/>
              <a:gd name="T9" fmla="*/ 60 h 66"/>
              <a:gd name="T10" fmla="*/ 36 w 60"/>
              <a:gd name="T11" fmla="*/ 42 h 66"/>
              <a:gd name="T12" fmla="*/ 48 w 60"/>
              <a:gd name="T13" fmla="*/ 30 h 66"/>
              <a:gd name="T14" fmla="*/ 54 w 60"/>
              <a:gd name="T15" fmla="*/ 18 h 66"/>
              <a:gd name="T16" fmla="*/ 48 w 60"/>
              <a:gd name="T17" fmla="*/ 6 h 66"/>
              <a:gd name="T18" fmla="*/ 30 w 60"/>
              <a:gd name="T19" fmla="*/ 0 h 66"/>
              <a:gd name="T20" fmla="*/ 12 w 60"/>
              <a:gd name="T21" fmla="*/ 6 h 66"/>
              <a:gd name="T22" fmla="*/ 0 w 60"/>
              <a:gd name="T23" fmla="*/ 18 h 66"/>
              <a:gd name="T24" fmla="*/ 6 w 60"/>
              <a:gd name="T25" fmla="*/ 18 h 66"/>
              <a:gd name="T26" fmla="*/ 12 w 60"/>
              <a:gd name="T27" fmla="*/ 12 h 66"/>
              <a:gd name="T28" fmla="*/ 24 w 60"/>
              <a:gd name="T29" fmla="*/ 6 h 66"/>
              <a:gd name="T30" fmla="*/ 36 w 60"/>
              <a:gd name="T31" fmla="*/ 6 h 66"/>
              <a:gd name="T32" fmla="*/ 42 w 60"/>
              <a:gd name="T33" fmla="*/ 12 h 66"/>
              <a:gd name="T34" fmla="*/ 42 w 60"/>
              <a:gd name="T35" fmla="*/ 24 h 66"/>
              <a:gd name="T36" fmla="*/ 36 w 60"/>
              <a:gd name="T37" fmla="*/ 36 h 66"/>
              <a:gd name="T38" fmla="*/ 24 w 60"/>
              <a:gd name="T39" fmla="*/ 48 h 66"/>
              <a:gd name="T40" fmla="*/ 0 w 60"/>
              <a:gd name="T41" fmla="*/ 66 h 66"/>
              <a:gd name="T42" fmla="*/ 0 w 60"/>
              <a:gd name="T43" fmla="*/ 66 h 66"/>
              <a:gd name="T44" fmla="*/ 54 w 60"/>
              <a:gd name="T45" fmla="*/ 66 h 66"/>
              <a:gd name="T46" fmla="*/ 60 w 60"/>
              <a:gd name="T47" fmla="*/ 5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66">
                <a:moveTo>
                  <a:pt x="60" y="54"/>
                </a:moveTo>
                <a:lnTo>
                  <a:pt x="60" y="54"/>
                </a:lnTo>
                <a:lnTo>
                  <a:pt x="54" y="60"/>
                </a:lnTo>
                <a:lnTo>
                  <a:pt x="48" y="60"/>
                </a:lnTo>
                <a:lnTo>
                  <a:pt x="12" y="60"/>
                </a:lnTo>
                <a:lnTo>
                  <a:pt x="36" y="42"/>
                </a:lnTo>
                <a:lnTo>
                  <a:pt x="48" y="30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18"/>
                </a:lnTo>
                <a:lnTo>
                  <a:pt x="6" y="18"/>
                </a:lnTo>
                <a:lnTo>
                  <a:pt x="12" y="12"/>
                </a:lnTo>
                <a:lnTo>
                  <a:pt x="24" y="6"/>
                </a:lnTo>
                <a:lnTo>
                  <a:pt x="36" y="6"/>
                </a:lnTo>
                <a:lnTo>
                  <a:pt x="42" y="12"/>
                </a:lnTo>
                <a:lnTo>
                  <a:pt x="42" y="24"/>
                </a:lnTo>
                <a:lnTo>
                  <a:pt x="36" y="36"/>
                </a:lnTo>
                <a:lnTo>
                  <a:pt x="24" y="48"/>
                </a:lnTo>
                <a:lnTo>
                  <a:pt x="0" y="66"/>
                </a:lnTo>
                <a:lnTo>
                  <a:pt x="0" y="66"/>
                </a:lnTo>
                <a:lnTo>
                  <a:pt x="54" y="66"/>
                </a:lnTo>
                <a:lnTo>
                  <a:pt x="60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2" name="Freeform 346"/>
          <p:cNvSpPr>
            <a:spLocks/>
          </p:cNvSpPr>
          <p:nvPr/>
        </p:nvSpPr>
        <p:spPr bwMode="auto">
          <a:xfrm>
            <a:off x="7610476" y="5984875"/>
            <a:ext cx="207963" cy="141288"/>
          </a:xfrm>
          <a:custGeom>
            <a:avLst/>
            <a:gdLst>
              <a:gd name="T0" fmla="*/ 131 w 131"/>
              <a:gd name="T1" fmla="*/ 0 h 89"/>
              <a:gd name="T2" fmla="*/ 95 w 131"/>
              <a:gd name="T3" fmla="*/ 0 h 89"/>
              <a:gd name="T4" fmla="*/ 95 w 131"/>
              <a:gd name="T5" fmla="*/ 6 h 89"/>
              <a:gd name="T6" fmla="*/ 107 w 131"/>
              <a:gd name="T7" fmla="*/ 6 h 89"/>
              <a:gd name="T8" fmla="*/ 107 w 131"/>
              <a:gd name="T9" fmla="*/ 12 h 89"/>
              <a:gd name="T10" fmla="*/ 107 w 131"/>
              <a:gd name="T11" fmla="*/ 18 h 89"/>
              <a:gd name="T12" fmla="*/ 107 w 131"/>
              <a:gd name="T13" fmla="*/ 18 h 89"/>
              <a:gd name="T14" fmla="*/ 89 w 131"/>
              <a:gd name="T15" fmla="*/ 65 h 89"/>
              <a:gd name="T16" fmla="*/ 89 w 131"/>
              <a:gd name="T17" fmla="*/ 65 h 89"/>
              <a:gd name="T18" fmla="*/ 53 w 131"/>
              <a:gd name="T19" fmla="*/ 0 h 89"/>
              <a:gd name="T20" fmla="*/ 23 w 131"/>
              <a:gd name="T21" fmla="*/ 0 h 89"/>
              <a:gd name="T22" fmla="*/ 23 w 131"/>
              <a:gd name="T23" fmla="*/ 6 h 89"/>
              <a:gd name="T24" fmla="*/ 29 w 131"/>
              <a:gd name="T25" fmla="*/ 6 h 89"/>
              <a:gd name="T26" fmla="*/ 35 w 131"/>
              <a:gd name="T27" fmla="*/ 12 h 89"/>
              <a:gd name="T28" fmla="*/ 17 w 131"/>
              <a:gd name="T29" fmla="*/ 65 h 89"/>
              <a:gd name="T30" fmla="*/ 12 w 131"/>
              <a:gd name="T31" fmla="*/ 77 h 89"/>
              <a:gd name="T32" fmla="*/ 12 w 131"/>
              <a:gd name="T33" fmla="*/ 83 h 89"/>
              <a:gd name="T34" fmla="*/ 0 w 131"/>
              <a:gd name="T35" fmla="*/ 83 h 89"/>
              <a:gd name="T36" fmla="*/ 0 w 131"/>
              <a:gd name="T37" fmla="*/ 89 h 89"/>
              <a:gd name="T38" fmla="*/ 35 w 131"/>
              <a:gd name="T39" fmla="*/ 89 h 89"/>
              <a:gd name="T40" fmla="*/ 35 w 131"/>
              <a:gd name="T41" fmla="*/ 83 h 89"/>
              <a:gd name="T42" fmla="*/ 23 w 131"/>
              <a:gd name="T43" fmla="*/ 83 h 89"/>
              <a:gd name="T44" fmla="*/ 17 w 131"/>
              <a:gd name="T45" fmla="*/ 77 h 89"/>
              <a:gd name="T46" fmla="*/ 17 w 131"/>
              <a:gd name="T47" fmla="*/ 77 h 89"/>
              <a:gd name="T48" fmla="*/ 23 w 131"/>
              <a:gd name="T49" fmla="*/ 71 h 89"/>
              <a:gd name="T50" fmla="*/ 41 w 131"/>
              <a:gd name="T51" fmla="*/ 18 h 89"/>
              <a:gd name="T52" fmla="*/ 41 w 131"/>
              <a:gd name="T53" fmla="*/ 18 h 89"/>
              <a:gd name="T54" fmla="*/ 83 w 131"/>
              <a:gd name="T55" fmla="*/ 89 h 89"/>
              <a:gd name="T56" fmla="*/ 89 w 131"/>
              <a:gd name="T57" fmla="*/ 89 h 89"/>
              <a:gd name="T58" fmla="*/ 113 w 131"/>
              <a:gd name="T59" fmla="*/ 24 h 89"/>
              <a:gd name="T60" fmla="*/ 119 w 131"/>
              <a:gd name="T61" fmla="*/ 12 h 89"/>
              <a:gd name="T62" fmla="*/ 119 w 131"/>
              <a:gd name="T63" fmla="*/ 6 h 89"/>
              <a:gd name="T64" fmla="*/ 131 w 131"/>
              <a:gd name="T65" fmla="*/ 6 h 89"/>
              <a:gd name="T66" fmla="*/ 131 w 131"/>
              <a:gd name="T6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1" h="89">
                <a:moveTo>
                  <a:pt x="131" y="0"/>
                </a:moveTo>
                <a:lnTo>
                  <a:pt x="95" y="0"/>
                </a:lnTo>
                <a:lnTo>
                  <a:pt x="95" y="6"/>
                </a:lnTo>
                <a:lnTo>
                  <a:pt x="107" y="6"/>
                </a:lnTo>
                <a:lnTo>
                  <a:pt x="107" y="12"/>
                </a:lnTo>
                <a:lnTo>
                  <a:pt x="107" y="18"/>
                </a:lnTo>
                <a:lnTo>
                  <a:pt x="107" y="18"/>
                </a:lnTo>
                <a:lnTo>
                  <a:pt x="89" y="65"/>
                </a:lnTo>
                <a:lnTo>
                  <a:pt x="89" y="65"/>
                </a:lnTo>
                <a:lnTo>
                  <a:pt x="53" y="0"/>
                </a:lnTo>
                <a:lnTo>
                  <a:pt x="23" y="0"/>
                </a:lnTo>
                <a:lnTo>
                  <a:pt x="23" y="6"/>
                </a:lnTo>
                <a:lnTo>
                  <a:pt x="29" y="6"/>
                </a:lnTo>
                <a:lnTo>
                  <a:pt x="35" y="12"/>
                </a:lnTo>
                <a:lnTo>
                  <a:pt x="17" y="65"/>
                </a:lnTo>
                <a:lnTo>
                  <a:pt x="12" y="77"/>
                </a:lnTo>
                <a:lnTo>
                  <a:pt x="12" y="83"/>
                </a:lnTo>
                <a:lnTo>
                  <a:pt x="0" y="83"/>
                </a:lnTo>
                <a:lnTo>
                  <a:pt x="0" y="89"/>
                </a:lnTo>
                <a:lnTo>
                  <a:pt x="35" y="89"/>
                </a:lnTo>
                <a:lnTo>
                  <a:pt x="35" y="83"/>
                </a:lnTo>
                <a:lnTo>
                  <a:pt x="23" y="83"/>
                </a:lnTo>
                <a:lnTo>
                  <a:pt x="17" y="77"/>
                </a:lnTo>
                <a:lnTo>
                  <a:pt x="17" y="77"/>
                </a:lnTo>
                <a:lnTo>
                  <a:pt x="23" y="71"/>
                </a:lnTo>
                <a:lnTo>
                  <a:pt x="41" y="18"/>
                </a:lnTo>
                <a:lnTo>
                  <a:pt x="41" y="18"/>
                </a:lnTo>
                <a:lnTo>
                  <a:pt x="83" y="89"/>
                </a:lnTo>
                <a:lnTo>
                  <a:pt x="89" y="89"/>
                </a:lnTo>
                <a:lnTo>
                  <a:pt x="113" y="24"/>
                </a:lnTo>
                <a:lnTo>
                  <a:pt x="119" y="12"/>
                </a:lnTo>
                <a:lnTo>
                  <a:pt x="119" y="6"/>
                </a:lnTo>
                <a:lnTo>
                  <a:pt x="131" y="6"/>
                </a:lnTo>
                <a:lnTo>
                  <a:pt x="13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3" name="Freeform 347"/>
          <p:cNvSpPr>
            <a:spLocks/>
          </p:cNvSpPr>
          <p:nvPr/>
        </p:nvSpPr>
        <p:spPr bwMode="auto">
          <a:xfrm>
            <a:off x="7827963" y="6069014"/>
            <a:ext cx="57150" cy="104775"/>
          </a:xfrm>
          <a:custGeom>
            <a:avLst/>
            <a:gdLst>
              <a:gd name="T0" fmla="*/ 0 w 36"/>
              <a:gd name="T1" fmla="*/ 66 h 66"/>
              <a:gd name="T2" fmla="*/ 36 w 36"/>
              <a:gd name="T3" fmla="*/ 66 h 66"/>
              <a:gd name="T4" fmla="*/ 36 w 36"/>
              <a:gd name="T5" fmla="*/ 66 h 66"/>
              <a:gd name="T6" fmla="*/ 30 w 36"/>
              <a:gd name="T7" fmla="*/ 66 h 66"/>
              <a:gd name="T8" fmla="*/ 24 w 36"/>
              <a:gd name="T9" fmla="*/ 60 h 66"/>
              <a:gd name="T10" fmla="*/ 24 w 36"/>
              <a:gd name="T11" fmla="*/ 0 h 66"/>
              <a:gd name="T12" fmla="*/ 24 w 36"/>
              <a:gd name="T13" fmla="*/ 0 h 66"/>
              <a:gd name="T14" fmla="*/ 0 w 36"/>
              <a:gd name="T15" fmla="*/ 6 h 66"/>
              <a:gd name="T16" fmla="*/ 0 w 36"/>
              <a:gd name="T17" fmla="*/ 12 h 66"/>
              <a:gd name="T18" fmla="*/ 6 w 36"/>
              <a:gd name="T19" fmla="*/ 6 h 66"/>
              <a:gd name="T20" fmla="*/ 12 w 36"/>
              <a:gd name="T21" fmla="*/ 6 h 66"/>
              <a:gd name="T22" fmla="*/ 12 w 36"/>
              <a:gd name="T23" fmla="*/ 12 h 66"/>
              <a:gd name="T24" fmla="*/ 12 w 36"/>
              <a:gd name="T25" fmla="*/ 12 h 66"/>
              <a:gd name="T26" fmla="*/ 12 w 36"/>
              <a:gd name="T27" fmla="*/ 60 h 66"/>
              <a:gd name="T28" fmla="*/ 6 w 36"/>
              <a:gd name="T29" fmla="*/ 66 h 66"/>
              <a:gd name="T30" fmla="*/ 0 w 36"/>
              <a:gd name="T31" fmla="*/ 66 h 66"/>
              <a:gd name="T32" fmla="*/ 0 w 36"/>
              <a:gd name="T3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" h="66">
                <a:moveTo>
                  <a:pt x="0" y="66"/>
                </a:moveTo>
                <a:lnTo>
                  <a:pt x="36" y="66"/>
                </a:lnTo>
                <a:lnTo>
                  <a:pt x="36" y="66"/>
                </a:lnTo>
                <a:lnTo>
                  <a:pt x="30" y="66"/>
                </a:lnTo>
                <a:lnTo>
                  <a:pt x="24" y="60"/>
                </a:lnTo>
                <a:lnTo>
                  <a:pt x="24" y="0"/>
                </a:lnTo>
                <a:lnTo>
                  <a:pt x="24" y="0"/>
                </a:lnTo>
                <a:lnTo>
                  <a:pt x="0" y="6"/>
                </a:lnTo>
                <a:lnTo>
                  <a:pt x="0" y="12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2" y="12"/>
                </a:lnTo>
                <a:lnTo>
                  <a:pt x="12" y="60"/>
                </a:lnTo>
                <a:lnTo>
                  <a:pt x="6" y="66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4" name="Freeform 348"/>
          <p:cNvSpPr>
            <a:spLocks/>
          </p:cNvSpPr>
          <p:nvPr/>
        </p:nvSpPr>
        <p:spPr bwMode="auto">
          <a:xfrm>
            <a:off x="7572375" y="5927725"/>
            <a:ext cx="350838" cy="1588"/>
          </a:xfrm>
          <a:custGeom>
            <a:avLst/>
            <a:gdLst>
              <a:gd name="T0" fmla="*/ 0 w 221"/>
              <a:gd name="T1" fmla="*/ 221 w 221"/>
              <a:gd name="T2" fmla="*/ 0 w 221"/>
              <a:gd name="T3" fmla="*/ 0 w 2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1">
                <a:moveTo>
                  <a:pt x="0" y="0"/>
                </a:moveTo>
                <a:lnTo>
                  <a:pt x="22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5" name="Freeform 349"/>
          <p:cNvSpPr>
            <a:spLocks noEditPoints="1"/>
          </p:cNvSpPr>
          <p:nvPr/>
        </p:nvSpPr>
        <p:spPr bwMode="auto">
          <a:xfrm>
            <a:off x="7134225" y="5899150"/>
            <a:ext cx="152400" cy="57150"/>
          </a:xfrm>
          <a:custGeom>
            <a:avLst/>
            <a:gdLst>
              <a:gd name="T0" fmla="*/ 96 w 96"/>
              <a:gd name="T1" fmla="*/ 0 h 36"/>
              <a:gd name="T2" fmla="*/ 0 w 96"/>
              <a:gd name="T3" fmla="*/ 0 h 36"/>
              <a:gd name="T4" fmla="*/ 0 w 96"/>
              <a:gd name="T5" fmla="*/ 6 h 36"/>
              <a:gd name="T6" fmla="*/ 96 w 96"/>
              <a:gd name="T7" fmla="*/ 6 h 36"/>
              <a:gd name="T8" fmla="*/ 96 w 96"/>
              <a:gd name="T9" fmla="*/ 0 h 36"/>
              <a:gd name="T10" fmla="*/ 96 w 96"/>
              <a:gd name="T11" fmla="*/ 24 h 36"/>
              <a:gd name="T12" fmla="*/ 0 w 96"/>
              <a:gd name="T13" fmla="*/ 24 h 36"/>
              <a:gd name="T14" fmla="*/ 0 w 96"/>
              <a:gd name="T15" fmla="*/ 36 h 36"/>
              <a:gd name="T16" fmla="*/ 96 w 96"/>
              <a:gd name="T17" fmla="*/ 36 h 36"/>
              <a:gd name="T18" fmla="*/ 96 w 96"/>
              <a:gd name="T1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" h="36">
                <a:moveTo>
                  <a:pt x="96" y="0"/>
                </a:moveTo>
                <a:lnTo>
                  <a:pt x="0" y="0"/>
                </a:lnTo>
                <a:lnTo>
                  <a:pt x="0" y="6"/>
                </a:lnTo>
                <a:lnTo>
                  <a:pt x="96" y="6"/>
                </a:lnTo>
                <a:lnTo>
                  <a:pt x="96" y="0"/>
                </a:lnTo>
                <a:close/>
                <a:moveTo>
                  <a:pt x="96" y="24"/>
                </a:moveTo>
                <a:lnTo>
                  <a:pt x="0" y="24"/>
                </a:lnTo>
                <a:lnTo>
                  <a:pt x="0" y="36"/>
                </a:lnTo>
                <a:lnTo>
                  <a:pt x="96" y="36"/>
                </a:lnTo>
                <a:lnTo>
                  <a:pt x="96" y="2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6" name="Rectangle 350"/>
          <p:cNvSpPr>
            <a:spLocks noChangeArrowheads="1"/>
          </p:cNvSpPr>
          <p:nvPr/>
        </p:nvSpPr>
        <p:spPr bwMode="auto">
          <a:xfrm>
            <a:off x="7391400" y="5943601"/>
            <a:ext cx="152400" cy="9525"/>
          </a:xfrm>
          <a:prstGeom prst="rect">
            <a:avLst/>
          </a:prstGeom>
          <a:solidFill>
            <a:srgbClr val="00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7" name="Freeform 351"/>
          <p:cNvSpPr>
            <a:spLocks/>
          </p:cNvSpPr>
          <p:nvPr/>
        </p:nvSpPr>
        <p:spPr bwMode="auto">
          <a:xfrm>
            <a:off x="4333875" y="5681664"/>
            <a:ext cx="95250" cy="141287"/>
          </a:xfrm>
          <a:custGeom>
            <a:avLst/>
            <a:gdLst>
              <a:gd name="T0" fmla="*/ 60 w 60"/>
              <a:gd name="T1" fmla="*/ 83 h 89"/>
              <a:gd name="T2" fmla="*/ 48 w 60"/>
              <a:gd name="T3" fmla="*/ 83 h 89"/>
              <a:gd name="T4" fmla="*/ 42 w 60"/>
              <a:gd name="T5" fmla="*/ 77 h 89"/>
              <a:gd name="T6" fmla="*/ 42 w 60"/>
              <a:gd name="T7" fmla="*/ 12 h 89"/>
              <a:gd name="T8" fmla="*/ 48 w 60"/>
              <a:gd name="T9" fmla="*/ 0 h 89"/>
              <a:gd name="T10" fmla="*/ 60 w 60"/>
              <a:gd name="T11" fmla="*/ 0 h 89"/>
              <a:gd name="T12" fmla="*/ 60 w 60"/>
              <a:gd name="T13" fmla="*/ 0 h 89"/>
              <a:gd name="T14" fmla="*/ 0 w 60"/>
              <a:gd name="T15" fmla="*/ 0 h 89"/>
              <a:gd name="T16" fmla="*/ 0 w 60"/>
              <a:gd name="T17" fmla="*/ 0 h 89"/>
              <a:gd name="T18" fmla="*/ 6 w 60"/>
              <a:gd name="T19" fmla="*/ 0 h 89"/>
              <a:gd name="T20" fmla="*/ 12 w 60"/>
              <a:gd name="T21" fmla="*/ 12 h 89"/>
              <a:gd name="T22" fmla="*/ 12 w 60"/>
              <a:gd name="T23" fmla="*/ 77 h 89"/>
              <a:gd name="T24" fmla="*/ 6 w 60"/>
              <a:gd name="T25" fmla="*/ 83 h 89"/>
              <a:gd name="T26" fmla="*/ 0 w 60"/>
              <a:gd name="T27" fmla="*/ 83 h 89"/>
              <a:gd name="T28" fmla="*/ 0 w 60"/>
              <a:gd name="T29" fmla="*/ 89 h 89"/>
              <a:gd name="T30" fmla="*/ 60 w 60"/>
              <a:gd name="T31" fmla="*/ 89 h 89"/>
              <a:gd name="T32" fmla="*/ 60 w 60"/>
              <a:gd name="T33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" h="89">
                <a:moveTo>
                  <a:pt x="60" y="83"/>
                </a:moveTo>
                <a:lnTo>
                  <a:pt x="48" y="83"/>
                </a:lnTo>
                <a:lnTo>
                  <a:pt x="42" y="77"/>
                </a:lnTo>
                <a:lnTo>
                  <a:pt x="42" y="12"/>
                </a:lnTo>
                <a:lnTo>
                  <a:pt x="48" y="0"/>
                </a:lnTo>
                <a:lnTo>
                  <a:pt x="60" y="0"/>
                </a:lnTo>
                <a:lnTo>
                  <a:pt x="60" y="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12" y="12"/>
                </a:lnTo>
                <a:lnTo>
                  <a:pt x="12" y="77"/>
                </a:lnTo>
                <a:lnTo>
                  <a:pt x="6" y="83"/>
                </a:lnTo>
                <a:lnTo>
                  <a:pt x="0" y="83"/>
                </a:lnTo>
                <a:lnTo>
                  <a:pt x="0" y="89"/>
                </a:lnTo>
                <a:lnTo>
                  <a:pt x="60" y="89"/>
                </a:lnTo>
                <a:lnTo>
                  <a:pt x="60" y="8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8" name="Freeform 352"/>
          <p:cNvSpPr>
            <a:spLocks/>
          </p:cNvSpPr>
          <p:nvPr/>
        </p:nvSpPr>
        <p:spPr bwMode="auto">
          <a:xfrm>
            <a:off x="4438651" y="5765801"/>
            <a:ext cx="104775" cy="104775"/>
          </a:xfrm>
          <a:custGeom>
            <a:avLst/>
            <a:gdLst>
              <a:gd name="T0" fmla="*/ 66 w 66"/>
              <a:gd name="T1" fmla="*/ 54 h 66"/>
              <a:gd name="T2" fmla="*/ 60 w 66"/>
              <a:gd name="T3" fmla="*/ 54 h 66"/>
              <a:gd name="T4" fmla="*/ 54 w 66"/>
              <a:gd name="T5" fmla="*/ 60 h 66"/>
              <a:gd name="T6" fmla="*/ 48 w 66"/>
              <a:gd name="T7" fmla="*/ 60 h 66"/>
              <a:gd name="T8" fmla="*/ 18 w 66"/>
              <a:gd name="T9" fmla="*/ 60 h 66"/>
              <a:gd name="T10" fmla="*/ 42 w 66"/>
              <a:gd name="T11" fmla="*/ 42 h 66"/>
              <a:gd name="T12" fmla="*/ 48 w 66"/>
              <a:gd name="T13" fmla="*/ 30 h 66"/>
              <a:gd name="T14" fmla="*/ 54 w 66"/>
              <a:gd name="T15" fmla="*/ 18 h 66"/>
              <a:gd name="T16" fmla="*/ 48 w 66"/>
              <a:gd name="T17" fmla="*/ 6 h 66"/>
              <a:gd name="T18" fmla="*/ 30 w 66"/>
              <a:gd name="T19" fmla="*/ 0 h 66"/>
              <a:gd name="T20" fmla="*/ 12 w 66"/>
              <a:gd name="T21" fmla="*/ 6 h 66"/>
              <a:gd name="T22" fmla="*/ 0 w 66"/>
              <a:gd name="T23" fmla="*/ 18 h 66"/>
              <a:gd name="T24" fmla="*/ 6 w 66"/>
              <a:gd name="T25" fmla="*/ 18 h 66"/>
              <a:gd name="T26" fmla="*/ 12 w 66"/>
              <a:gd name="T27" fmla="*/ 12 h 66"/>
              <a:gd name="T28" fmla="*/ 24 w 66"/>
              <a:gd name="T29" fmla="*/ 6 h 66"/>
              <a:gd name="T30" fmla="*/ 36 w 66"/>
              <a:gd name="T31" fmla="*/ 6 h 66"/>
              <a:gd name="T32" fmla="*/ 42 w 66"/>
              <a:gd name="T33" fmla="*/ 12 h 66"/>
              <a:gd name="T34" fmla="*/ 42 w 66"/>
              <a:gd name="T35" fmla="*/ 24 h 66"/>
              <a:gd name="T36" fmla="*/ 36 w 66"/>
              <a:gd name="T37" fmla="*/ 36 h 66"/>
              <a:gd name="T38" fmla="*/ 24 w 66"/>
              <a:gd name="T39" fmla="*/ 48 h 66"/>
              <a:gd name="T40" fmla="*/ 0 w 66"/>
              <a:gd name="T41" fmla="*/ 66 h 66"/>
              <a:gd name="T42" fmla="*/ 0 w 66"/>
              <a:gd name="T43" fmla="*/ 66 h 66"/>
              <a:gd name="T44" fmla="*/ 54 w 66"/>
              <a:gd name="T45" fmla="*/ 66 h 66"/>
              <a:gd name="T46" fmla="*/ 66 w 66"/>
              <a:gd name="T47" fmla="*/ 5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6" h="66">
                <a:moveTo>
                  <a:pt x="66" y="54"/>
                </a:moveTo>
                <a:lnTo>
                  <a:pt x="60" y="54"/>
                </a:lnTo>
                <a:lnTo>
                  <a:pt x="54" y="60"/>
                </a:lnTo>
                <a:lnTo>
                  <a:pt x="48" y="60"/>
                </a:lnTo>
                <a:lnTo>
                  <a:pt x="18" y="60"/>
                </a:lnTo>
                <a:lnTo>
                  <a:pt x="42" y="42"/>
                </a:lnTo>
                <a:lnTo>
                  <a:pt x="48" y="30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18"/>
                </a:lnTo>
                <a:lnTo>
                  <a:pt x="6" y="18"/>
                </a:lnTo>
                <a:lnTo>
                  <a:pt x="12" y="12"/>
                </a:lnTo>
                <a:lnTo>
                  <a:pt x="24" y="6"/>
                </a:lnTo>
                <a:lnTo>
                  <a:pt x="36" y="6"/>
                </a:lnTo>
                <a:lnTo>
                  <a:pt x="42" y="12"/>
                </a:lnTo>
                <a:lnTo>
                  <a:pt x="42" y="24"/>
                </a:lnTo>
                <a:lnTo>
                  <a:pt x="36" y="36"/>
                </a:lnTo>
                <a:lnTo>
                  <a:pt x="24" y="48"/>
                </a:lnTo>
                <a:lnTo>
                  <a:pt x="0" y="66"/>
                </a:lnTo>
                <a:lnTo>
                  <a:pt x="0" y="66"/>
                </a:lnTo>
                <a:lnTo>
                  <a:pt x="54" y="66"/>
                </a:lnTo>
                <a:lnTo>
                  <a:pt x="66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89" name="Freeform 353"/>
          <p:cNvSpPr>
            <a:spLocks/>
          </p:cNvSpPr>
          <p:nvPr/>
        </p:nvSpPr>
        <p:spPr bwMode="auto">
          <a:xfrm>
            <a:off x="4333875" y="5984875"/>
            <a:ext cx="95250" cy="141288"/>
          </a:xfrm>
          <a:custGeom>
            <a:avLst/>
            <a:gdLst>
              <a:gd name="T0" fmla="*/ 60 w 60"/>
              <a:gd name="T1" fmla="*/ 83 h 89"/>
              <a:gd name="T2" fmla="*/ 48 w 60"/>
              <a:gd name="T3" fmla="*/ 83 h 89"/>
              <a:gd name="T4" fmla="*/ 42 w 60"/>
              <a:gd name="T5" fmla="*/ 77 h 89"/>
              <a:gd name="T6" fmla="*/ 42 w 60"/>
              <a:gd name="T7" fmla="*/ 12 h 89"/>
              <a:gd name="T8" fmla="*/ 48 w 60"/>
              <a:gd name="T9" fmla="*/ 0 h 89"/>
              <a:gd name="T10" fmla="*/ 60 w 60"/>
              <a:gd name="T11" fmla="*/ 0 h 89"/>
              <a:gd name="T12" fmla="*/ 60 w 60"/>
              <a:gd name="T13" fmla="*/ 0 h 89"/>
              <a:gd name="T14" fmla="*/ 0 w 60"/>
              <a:gd name="T15" fmla="*/ 0 h 89"/>
              <a:gd name="T16" fmla="*/ 0 w 60"/>
              <a:gd name="T17" fmla="*/ 0 h 89"/>
              <a:gd name="T18" fmla="*/ 6 w 60"/>
              <a:gd name="T19" fmla="*/ 0 h 89"/>
              <a:gd name="T20" fmla="*/ 12 w 60"/>
              <a:gd name="T21" fmla="*/ 12 h 89"/>
              <a:gd name="T22" fmla="*/ 12 w 60"/>
              <a:gd name="T23" fmla="*/ 77 h 89"/>
              <a:gd name="T24" fmla="*/ 6 w 60"/>
              <a:gd name="T25" fmla="*/ 83 h 89"/>
              <a:gd name="T26" fmla="*/ 0 w 60"/>
              <a:gd name="T27" fmla="*/ 83 h 89"/>
              <a:gd name="T28" fmla="*/ 0 w 60"/>
              <a:gd name="T29" fmla="*/ 89 h 89"/>
              <a:gd name="T30" fmla="*/ 60 w 60"/>
              <a:gd name="T31" fmla="*/ 89 h 89"/>
              <a:gd name="T32" fmla="*/ 60 w 60"/>
              <a:gd name="T33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" h="89">
                <a:moveTo>
                  <a:pt x="60" y="83"/>
                </a:moveTo>
                <a:lnTo>
                  <a:pt x="48" y="83"/>
                </a:lnTo>
                <a:lnTo>
                  <a:pt x="42" y="77"/>
                </a:lnTo>
                <a:lnTo>
                  <a:pt x="42" y="12"/>
                </a:lnTo>
                <a:lnTo>
                  <a:pt x="48" y="0"/>
                </a:lnTo>
                <a:lnTo>
                  <a:pt x="60" y="0"/>
                </a:lnTo>
                <a:lnTo>
                  <a:pt x="60" y="0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12" y="12"/>
                </a:lnTo>
                <a:lnTo>
                  <a:pt x="12" y="77"/>
                </a:lnTo>
                <a:lnTo>
                  <a:pt x="6" y="83"/>
                </a:lnTo>
                <a:lnTo>
                  <a:pt x="0" y="83"/>
                </a:lnTo>
                <a:lnTo>
                  <a:pt x="0" y="89"/>
                </a:lnTo>
                <a:lnTo>
                  <a:pt x="60" y="89"/>
                </a:lnTo>
                <a:lnTo>
                  <a:pt x="60" y="8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0" name="Freeform 354"/>
          <p:cNvSpPr>
            <a:spLocks/>
          </p:cNvSpPr>
          <p:nvPr/>
        </p:nvSpPr>
        <p:spPr bwMode="auto">
          <a:xfrm>
            <a:off x="4457701" y="6069014"/>
            <a:ext cx="66675" cy="104775"/>
          </a:xfrm>
          <a:custGeom>
            <a:avLst/>
            <a:gdLst>
              <a:gd name="T0" fmla="*/ 0 w 42"/>
              <a:gd name="T1" fmla="*/ 66 h 66"/>
              <a:gd name="T2" fmla="*/ 42 w 42"/>
              <a:gd name="T3" fmla="*/ 66 h 66"/>
              <a:gd name="T4" fmla="*/ 42 w 42"/>
              <a:gd name="T5" fmla="*/ 66 h 66"/>
              <a:gd name="T6" fmla="*/ 30 w 42"/>
              <a:gd name="T7" fmla="*/ 66 h 66"/>
              <a:gd name="T8" fmla="*/ 30 w 42"/>
              <a:gd name="T9" fmla="*/ 60 h 66"/>
              <a:gd name="T10" fmla="*/ 30 w 42"/>
              <a:gd name="T11" fmla="*/ 0 h 66"/>
              <a:gd name="T12" fmla="*/ 24 w 42"/>
              <a:gd name="T13" fmla="*/ 0 h 66"/>
              <a:gd name="T14" fmla="*/ 0 w 42"/>
              <a:gd name="T15" fmla="*/ 6 h 66"/>
              <a:gd name="T16" fmla="*/ 0 w 42"/>
              <a:gd name="T17" fmla="*/ 12 h 66"/>
              <a:gd name="T18" fmla="*/ 12 w 42"/>
              <a:gd name="T19" fmla="*/ 6 h 66"/>
              <a:gd name="T20" fmla="*/ 12 w 42"/>
              <a:gd name="T21" fmla="*/ 6 h 66"/>
              <a:gd name="T22" fmla="*/ 18 w 42"/>
              <a:gd name="T23" fmla="*/ 12 h 66"/>
              <a:gd name="T24" fmla="*/ 18 w 42"/>
              <a:gd name="T25" fmla="*/ 12 h 66"/>
              <a:gd name="T26" fmla="*/ 18 w 42"/>
              <a:gd name="T27" fmla="*/ 60 h 66"/>
              <a:gd name="T28" fmla="*/ 12 w 42"/>
              <a:gd name="T29" fmla="*/ 66 h 66"/>
              <a:gd name="T30" fmla="*/ 0 w 42"/>
              <a:gd name="T31" fmla="*/ 66 h 66"/>
              <a:gd name="T32" fmla="*/ 0 w 42"/>
              <a:gd name="T3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66">
                <a:moveTo>
                  <a:pt x="0" y="66"/>
                </a:moveTo>
                <a:lnTo>
                  <a:pt x="42" y="66"/>
                </a:lnTo>
                <a:lnTo>
                  <a:pt x="42" y="66"/>
                </a:lnTo>
                <a:lnTo>
                  <a:pt x="30" y="66"/>
                </a:lnTo>
                <a:lnTo>
                  <a:pt x="30" y="60"/>
                </a:lnTo>
                <a:lnTo>
                  <a:pt x="30" y="0"/>
                </a:lnTo>
                <a:lnTo>
                  <a:pt x="24" y="0"/>
                </a:lnTo>
                <a:lnTo>
                  <a:pt x="0" y="6"/>
                </a:lnTo>
                <a:lnTo>
                  <a:pt x="0" y="12"/>
                </a:lnTo>
                <a:lnTo>
                  <a:pt x="12" y="6"/>
                </a:lnTo>
                <a:lnTo>
                  <a:pt x="12" y="6"/>
                </a:lnTo>
                <a:lnTo>
                  <a:pt x="18" y="12"/>
                </a:lnTo>
                <a:lnTo>
                  <a:pt x="18" y="12"/>
                </a:lnTo>
                <a:lnTo>
                  <a:pt x="18" y="60"/>
                </a:lnTo>
                <a:lnTo>
                  <a:pt x="12" y="66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1" name="Freeform 355"/>
          <p:cNvSpPr>
            <a:spLocks/>
          </p:cNvSpPr>
          <p:nvPr/>
        </p:nvSpPr>
        <p:spPr bwMode="auto">
          <a:xfrm>
            <a:off x="4248150" y="5927725"/>
            <a:ext cx="350838" cy="1588"/>
          </a:xfrm>
          <a:custGeom>
            <a:avLst/>
            <a:gdLst>
              <a:gd name="T0" fmla="*/ 0 w 221"/>
              <a:gd name="T1" fmla="*/ 221 w 221"/>
              <a:gd name="T2" fmla="*/ 0 w 221"/>
              <a:gd name="T3" fmla="*/ 0 w 2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1">
                <a:moveTo>
                  <a:pt x="0" y="0"/>
                </a:moveTo>
                <a:lnTo>
                  <a:pt x="22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2" name="Freeform 356"/>
          <p:cNvSpPr>
            <a:spLocks/>
          </p:cNvSpPr>
          <p:nvPr/>
        </p:nvSpPr>
        <p:spPr bwMode="auto">
          <a:xfrm>
            <a:off x="4989514" y="5681664"/>
            <a:ext cx="217487" cy="141287"/>
          </a:xfrm>
          <a:custGeom>
            <a:avLst/>
            <a:gdLst>
              <a:gd name="T0" fmla="*/ 137 w 137"/>
              <a:gd name="T1" fmla="*/ 0 h 89"/>
              <a:gd name="T2" fmla="*/ 101 w 137"/>
              <a:gd name="T3" fmla="*/ 0 h 89"/>
              <a:gd name="T4" fmla="*/ 101 w 137"/>
              <a:gd name="T5" fmla="*/ 6 h 89"/>
              <a:gd name="T6" fmla="*/ 113 w 137"/>
              <a:gd name="T7" fmla="*/ 6 h 89"/>
              <a:gd name="T8" fmla="*/ 113 w 137"/>
              <a:gd name="T9" fmla="*/ 12 h 89"/>
              <a:gd name="T10" fmla="*/ 113 w 137"/>
              <a:gd name="T11" fmla="*/ 18 h 89"/>
              <a:gd name="T12" fmla="*/ 113 w 137"/>
              <a:gd name="T13" fmla="*/ 18 h 89"/>
              <a:gd name="T14" fmla="*/ 95 w 137"/>
              <a:gd name="T15" fmla="*/ 65 h 89"/>
              <a:gd name="T16" fmla="*/ 95 w 137"/>
              <a:gd name="T17" fmla="*/ 65 h 89"/>
              <a:gd name="T18" fmla="*/ 53 w 137"/>
              <a:gd name="T19" fmla="*/ 0 h 89"/>
              <a:gd name="T20" fmla="*/ 24 w 137"/>
              <a:gd name="T21" fmla="*/ 0 h 89"/>
              <a:gd name="T22" fmla="*/ 24 w 137"/>
              <a:gd name="T23" fmla="*/ 6 h 89"/>
              <a:gd name="T24" fmla="*/ 36 w 137"/>
              <a:gd name="T25" fmla="*/ 6 h 89"/>
              <a:gd name="T26" fmla="*/ 42 w 137"/>
              <a:gd name="T27" fmla="*/ 12 h 89"/>
              <a:gd name="T28" fmla="*/ 18 w 137"/>
              <a:gd name="T29" fmla="*/ 65 h 89"/>
              <a:gd name="T30" fmla="*/ 12 w 137"/>
              <a:gd name="T31" fmla="*/ 77 h 89"/>
              <a:gd name="T32" fmla="*/ 12 w 137"/>
              <a:gd name="T33" fmla="*/ 83 h 89"/>
              <a:gd name="T34" fmla="*/ 0 w 137"/>
              <a:gd name="T35" fmla="*/ 83 h 89"/>
              <a:gd name="T36" fmla="*/ 0 w 137"/>
              <a:gd name="T37" fmla="*/ 89 h 89"/>
              <a:gd name="T38" fmla="*/ 36 w 137"/>
              <a:gd name="T39" fmla="*/ 89 h 89"/>
              <a:gd name="T40" fmla="*/ 36 w 137"/>
              <a:gd name="T41" fmla="*/ 83 h 89"/>
              <a:gd name="T42" fmla="*/ 30 w 137"/>
              <a:gd name="T43" fmla="*/ 83 h 89"/>
              <a:gd name="T44" fmla="*/ 24 w 137"/>
              <a:gd name="T45" fmla="*/ 77 h 89"/>
              <a:gd name="T46" fmla="*/ 24 w 137"/>
              <a:gd name="T47" fmla="*/ 77 h 89"/>
              <a:gd name="T48" fmla="*/ 24 w 137"/>
              <a:gd name="T49" fmla="*/ 71 h 89"/>
              <a:gd name="T50" fmla="*/ 48 w 137"/>
              <a:gd name="T51" fmla="*/ 18 h 89"/>
              <a:gd name="T52" fmla="*/ 48 w 137"/>
              <a:gd name="T53" fmla="*/ 18 h 89"/>
              <a:gd name="T54" fmla="*/ 89 w 137"/>
              <a:gd name="T55" fmla="*/ 89 h 89"/>
              <a:gd name="T56" fmla="*/ 89 w 137"/>
              <a:gd name="T57" fmla="*/ 89 h 89"/>
              <a:gd name="T58" fmla="*/ 119 w 137"/>
              <a:gd name="T59" fmla="*/ 24 h 89"/>
              <a:gd name="T60" fmla="*/ 125 w 137"/>
              <a:gd name="T61" fmla="*/ 12 h 89"/>
              <a:gd name="T62" fmla="*/ 125 w 137"/>
              <a:gd name="T63" fmla="*/ 6 h 89"/>
              <a:gd name="T64" fmla="*/ 137 w 137"/>
              <a:gd name="T65" fmla="*/ 6 h 89"/>
              <a:gd name="T66" fmla="*/ 137 w 137"/>
              <a:gd name="T6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" h="89">
                <a:moveTo>
                  <a:pt x="137" y="0"/>
                </a:moveTo>
                <a:lnTo>
                  <a:pt x="101" y="0"/>
                </a:lnTo>
                <a:lnTo>
                  <a:pt x="101" y="6"/>
                </a:lnTo>
                <a:lnTo>
                  <a:pt x="113" y="6"/>
                </a:lnTo>
                <a:lnTo>
                  <a:pt x="113" y="12"/>
                </a:lnTo>
                <a:lnTo>
                  <a:pt x="113" y="18"/>
                </a:lnTo>
                <a:lnTo>
                  <a:pt x="113" y="18"/>
                </a:lnTo>
                <a:lnTo>
                  <a:pt x="95" y="65"/>
                </a:lnTo>
                <a:lnTo>
                  <a:pt x="95" y="65"/>
                </a:lnTo>
                <a:lnTo>
                  <a:pt x="53" y="0"/>
                </a:lnTo>
                <a:lnTo>
                  <a:pt x="24" y="0"/>
                </a:lnTo>
                <a:lnTo>
                  <a:pt x="24" y="6"/>
                </a:lnTo>
                <a:lnTo>
                  <a:pt x="36" y="6"/>
                </a:lnTo>
                <a:lnTo>
                  <a:pt x="42" y="12"/>
                </a:lnTo>
                <a:lnTo>
                  <a:pt x="18" y="65"/>
                </a:lnTo>
                <a:lnTo>
                  <a:pt x="12" y="77"/>
                </a:lnTo>
                <a:lnTo>
                  <a:pt x="12" y="83"/>
                </a:lnTo>
                <a:lnTo>
                  <a:pt x="0" y="83"/>
                </a:lnTo>
                <a:lnTo>
                  <a:pt x="0" y="89"/>
                </a:lnTo>
                <a:lnTo>
                  <a:pt x="36" y="89"/>
                </a:lnTo>
                <a:lnTo>
                  <a:pt x="36" y="83"/>
                </a:lnTo>
                <a:lnTo>
                  <a:pt x="30" y="83"/>
                </a:lnTo>
                <a:lnTo>
                  <a:pt x="24" y="77"/>
                </a:lnTo>
                <a:lnTo>
                  <a:pt x="24" y="77"/>
                </a:lnTo>
                <a:lnTo>
                  <a:pt x="24" y="71"/>
                </a:lnTo>
                <a:lnTo>
                  <a:pt x="48" y="18"/>
                </a:lnTo>
                <a:lnTo>
                  <a:pt x="48" y="18"/>
                </a:lnTo>
                <a:lnTo>
                  <a:pt x="89" y="89"/>
                </a:lnTo>
                <a:lnTo>
                  <a:pt x="89" y="89"/>
                </a:lnTo>
                <a:lnTo>
                  <a:pt x="119" y="24"/>
                </a:lnTo>
                <a:lnTo>
                  <a:pt x="125" y="12"/>
                </a:lnTo>
                <a:lnTo>
                  <a:pt x="125" y="6"/>
                </a:lnTo>
                <a:lnTo>
                  <a:pt x="137" y="6"/>
                </a:lnTo>
                <a:lnTo>
                  <a:pt x="13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3" name="Freeform 357"/>
          <p:cNvSpPr>
            <a:spLocks/>
          </p:cNvSpPr>
          <p:nvPr/>
        </p:nvSpPr>
        <p:spPr bwMode="auto">
          <a:xfrm>
            <a:off x="5216525" y="5765801"/>
            <a:ext cx="57150" cy="104775"/>
          </a:xfrm>
          <a:custGeom>
            <a:avLst/>
            <a:gdLst>
              <a:gd name="T0" fmla="*/ 0 w 36"/>
              <a:gd name="T1" fmla="*/ 66 h 66"/>
              <a:gd name="T2" fmla="*/ 36 w 36"/>
              <a:gd name="T3" fmla="*/ 66 h 66"/>
              <a:gd name="T4" fmla="*/ 36 w 36"/>
              <a:gd name="T5" fmla="*/ 66 h 66"/>
              <a:gd name="T6" fmla="*/ 24 w 36"/>
              <a:gd name="T7" fmla="*/ 66 h 66"/>
              <a:gd name="T8" fmla="*/ 24 w 36"/>
              <a:gd name="T9" fmla="*/ 60 h 66"/>
              <a:gd name="T10" fmla="*/ 24 w 36"/>
              <a:gd name="T11" fmla="*/ 0 h 66"/>
              <a:gd name="T12" fmla="*/ 24 w 36"/>
              <a:gd name="T13" fmla="*/ 0 h 66"/>
              <a:gd name="T14" fmla="*/ 0 w 36"/>
              <a:gd name="T15" fmla="*/ 12 h 66"/>
              <a:gd name="T16" fmla="*/ 0 w 36"/>
              <a:gd name="T17" fmla="*/ 12 h 66"/>
              <a:gd name="T18" fmla="*/ 6 w 36"/>
              <a:gd name="T19" fmla="*/ 6 h 66"/>
              <a:gd name="T20" fmla="*/ 6 w 36"/>
              <a:gd name="T21" fmla="*/ 6 h 66"/>
              <a:gd name="T22" fmla="*/ 12 w 36"/>
              <a:gd name="T23" fmla="*/ 12 h 66"/>
              <a:gd name="T24" fmla="*/ 12 w 36"/>
              <a:gd name="T25" fmla="*/ 12 h 66"/>
              <a:gd name="T26" fmla="*/ 12 w 36"/>
              <a:gd name="T27" fmla="*/ 60 h 66"/>
              <a:gd name="T28" fmla="*/ 6 w 36"/>
              <a:gd name="T29" fmla="*/ 66 h 66"/>
              <a:gd name="T30" fmla="*/ 0 w 36"/>
              <a:gd name="T31" fmla="*/ 66 h 66"/>
              <a:gd name="T32" fmla="*/ 0 w 36"/>
              <a:gd name="T3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" h="66">
                <a:moveTo>
                  <a:pt x="0" y="66"/>
                </a:moveTo>
                <a:lnTo>
                  <a:pt x="36" y="66"/>
                </a:lnTo>
                <a:lnTo>
                  <a:pt x="36" y="66"/>
                </a:lnTo>
                <a:lnTo>
                  <a:pt x="24" y="66"/>
                </a:lnTo>
                <a:lnTo>
                  <a:pt x="24" y="60"/>
                </a:lnTo>
                <a:lnTo>
                  <a:pt x="24" y="0"/>
                </a:lnTo>
                <a:lnTo>
                  <a:pt x="24" y="0"/>
                </a:lnTo>
                <a:lnTo>
                  <a:pt x="0" y="12"/>
                </a:lnTo>
                <a:lnTo>
                  <a:pt x="0" y="12"/>
                </a:lnTo>
                <a:lnTo>
                  <a:pt x="6" y="6"/>
                </a:lnTo>
                <a:lnTo>
                  <a:pt x="6" y="6"/>
                </a:lnTo>
                <a:lnTo>
                  <a:pt x="12" y="12"/>
                </a:lnTo>
                <a:lnTo>
                  <a:pt x="12" y="12"/>
                </a:lnTo>
                <a:lnTo>
                  <a:pt x="12" y="60"/>
                </a:lnTo>
                <a:lnTo>
                  <a:pt x="6" y="66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4" name="Freeform 358"/>
          <p:cNvSpPr>
            <a:spLocks/>
          </p:cNvSpPr>
          <p:nvPr/>
        </p:nvSpPr>
        <p:spPr bwMode="auto">
          <a:xfrm>
            <a:off x="4989514" y="5984875"/>
            <a:ext cx="217487" cy="141288"/>
          </a:xfrm>
          <a:custGeom>
            <a:avLst/>
            <a:gdLst>
              <a:gd name="T0" fmla="*/ 137 w 137"/>
              <a:gd name="T1" fmla="*/ 0 h 89"/>
              <a:gd name="T2" fmla="*/ 101 w 137"/>
              <a:gd name="T3" fmla="*/ 0 h 89"/>
              <a:gd name="T4" fmla="*/ 101 w 137"/>
              <a:gd name="T5" fmla="*/ 6 h 89"/>
              <a:gd name="T6" fmla="*/ 113 w 137"/>
              <a:gd name="T7" fmla="*/ 6 h 89"/>
              <a:gd name="T8" fmla="*/ 113 w 137"/>
              <a:gd name="T9" fmla="*/ 12 h 89"/>
              <a:gd name="T10" fmla="*/ 113 w 137"/>
              <a:gd name="T11" fmla="*/ 18 h 89"/>
              <a:gd name="T12" fmla="*/ 113 w 137"/>
              <a:gd name="T13" fmla="*/ 18 h 89"/>
              <a:gd name="T14" fmla="*/ 95 w 137"/>
              <a:gd name="T15" fmla="*/ 65 h 89"/>
              <a:gd name="T16" fmla="*/ 95 w 137"/>
              <a:gd name="T17" fmla="*/ 65 h 89"/>
              <a:gd name="T18" fmla="*/ 53 w 137"/>
              <a:gd name="T19" fmla="*/ 0 h 89"/>
              <a:gd name="T20" fmla="*/ 24 w 137"/>
              <a:gd name="T21" fmla="*/ 0 h 89"/>
              <a:gd name="T22" fmla="*/ 24 w 137"/>
              <a:gd name="T23" fmla="*/ 6 h 89"/>
              <a:gd name="T24" fmla="*/ 36 w 137"/>
              <a:gd name="T25" fmla="*/ 6 h 89"/>
              <a:gd name="T26" fmla="*/ 42 w 137"/>
              <a:gd name="T27" fmla="*/ 12 h 89"/>
              <a:gd name="T28" fmla="*/ 18 w 137"/>
              <a:gd name="T29" fmla="*/ 65 h 89"/>
              <a:gd name="T30" fmla="*/ 12 w 137"/>
              <a:gd name="T31" fmla="*/ 77 h 89"/>
              <a:gd name="T32" fmla="*/ 12 w 137"/>
              <a:gd name="T33" fmla="*/ 83 h 89"/>
              <a:gd name="T34" fmla="*/ 0 w 137"/>
              <a:gd name="T35" fmla="*/ 83 h 89"/>
              <a:gd name="T36" fmla="*/ 0 w 137"/>
              <a:gd name="T37" fmla="*/ 89 h 89"/>
              <a:gd name="T38" fmla="*/ 36 w 137"/>
              <a:gd name="T39" fmla="*/ 89 h 89"/>
              <a:gd name="T40" fmla="*/ 36 w 137"/>
              <a:gd name="T41" fmla="*/ 83 h 89"/>
              <a:gd name="T42" fmla="*/ 30 w 137"/>
              <a:gd name="T43" fmla="*/ 83 h 89"/>
              <a:gd name="T44" fmla="*/ 24 w 137"/>
              <a:gd name="T45" fmla="*/ 77 h 89"/>
              <a:gd name="T46" fmla="*/ 24 w 137"/>
              <a:gd name="T47" fmla="*/ 77 h 89"/>
              <a:gd name="T48" fmla="*/ 24 w 137"/>
              <a:gd name="T49" fmla="*/ 71 h 89"/>
              <a:gd name="T50" fmla="*/ 48 w 137"/>
              <a:gd name="T51" fmla="*/ 18 h 89"/>
              <a:gd name="T52" fmla="*/ 48 w 137"/>
              <a:gd name="T53" fmla="*/ 18 h 89"/>
              <a:gd name="T54" fmla="*/ 89 w 137"/>
              <a:gd name="T55" fmla="*/ 89 h 89"/>
              <a:gd name="T56" fmla="*/ 89 w 137"/>
              <a:gd name="T57" fmla="*/ 89 h 89"/>
              <a:gd name="T58" fmla="*/ 119 w 137"/>
              <a:gd name="T59" fmla="*/ 24 h 89"/>
              <a:gd name="T60" fmla="*/ 125 w 137"/>
              <a:gd name="T61" fmla="*/ 12 h 89"/>
              <a:gd name="T62" fmla="*/ 125 w 137"/>
              <a:gd name="T63" fmla="*/ 6 h 89"/>
              <a:gd name="T64" fmla="*/ 137 w 137"/>
              <a:gd name="T65" fmla="*/ 6 h 89"/>
              <a:gd name="T66" fmla="*/ 137 w 137"/>
              <a:gd name="T6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" h="89">
                <a:moveTo>
                  <a:pt x="137" y="0"/>
                </a:moveTo>
                <a:lnTo>
                  <a:pt x="101" y="0"/>
                </a:lnTo>
                <a:lnTo>
                  <a:pt x="101" y="6"/>
                </a:lnTo>
                <a:lnTo>
                  <a:pt x="113" y="6"/>
                </a:lnTo>
                <a:lnTo>
                  <a:pt x="113" y="12"/>
                </a:lnTo>
                <a:lnTo>
                  <a:pt x="113" y="18"/>
                </a:lnTo>
                <a:lnTo>
                  <a:pt x="113" y="18"/>
                </a:lnTo>
                <a:lnTo>
                  <a:pt x="95" y="65"/>
                </a:lnTo>
                <a:lnTo>
                  <a:pt x="95" y="65"/>
                </a:lnTo>
                <a:lnTo>
                  <a:pt x="53" y="0"/>
                </a:lnTo>
                <a:lnTo>
                  <a:pt x="24" y="0"/>
                </a:lnTo>
                <a:lnTo>
                  <a:pt x="24" y="6"/>
                </a:lnTo>
                <a:lnTo>
                  <a:pt x="36" y="6"/>
                </a:lnTo>
                <a:lnTo>
                  <a:pt x="42" y="12"/>
                </a:lnTo>
                <a:lnTo>
                  <a:pt x="18" y="65"/>
                </a:lnTo>
                <a:lnTo>
                  <a:pt x="12" y="77"/>
                </a:lnTo>
                <a:lnTo>
                  <a:pt x="12" y="83"/>
                </a:lnTo>
                <a:lnTo>
                  <a:pt x="0" y="83"/>
                </a:lnTo>
                <a:lnTo>
                  <a:pt x="0" y="89"/>
                </a:lnTo>
                <a:lnTo>
                  <a:pt x="36" y="89"/>
                </a:lnTo>
                <a:lnTo>
                  <a:pt x="36" y="83"/>
                </a:lnTo>
                <a:lnTo>
                  <a:pt x="30" y="83"/>
                </a:lnTo>
                <a:lnTo>
                  <a:pt x="24" y="77"/>
                </a:lnTo>
                <a:lnTo>
                  <a:pt x="24" y="77"/>
                </a:lnTo>
                <a:lnTo>
                  <a:pt x="24" y="71"/>
                </a:lnTo>
                <a:lnTo>
                  <a:pt x="48" y="18"/>
                </a:lnTo>
                <a:lnTo>
                  <a:pt x="48" y="18"/>
                </a:lnTo>
                <a:lnTo>
                  <a:pt x="89" y="89"/>
                </a:lnTo>
                <a:lnTo>
                  <a:pt x="89" y="89"/>
                </a:lnTo>
                <a:lnTo>
                  <a:pt x="119" y="24"/>
                </a:lnTo>
                <a:lnTo>
                  <a:pt x="125" y="12"/>
                </a:lnTo>
                <a:lnTo>
                  <a:pt x="125" y="6"/>
                </a:lnTo>
                <a:lnTo>
                  <a:pt x="137" y="6"/>
                </a:lnTo>
                <a:lnTo>
                  <a:pt x="13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5" name="Freeform 359"/>
          <p:cNvSpPr>
            <a:spLocks/>
          </p:cNvSpPr>
          <p:nvPr/>
        </p:nvSpPr>
        <p:spPr bwMode="auto">
          <a:xfrm>
            <a:off x="5197475" y="6069014"/>
            <a:ext cx="95250" cy="104775"/>
          </a:xfrm>
          <a:custGeom>
            <a:avLst/>
            <a:gdLst>
              <a:gd name="T0" fmla="*/ 60 w 60"/>
              <a:gd name="T1" fmla="*/ 54 h 66"/>
              <a:gd name="T2" fmla="*/ 60 w 60"/>
              <a:gd name="T3" fmla="*/ 54 h 66"/>
              <a:gd name="T4" fmla="*/ 54 w 60"/>
              <a:gd name="T5" fmla="*/ 60 h 66"/>
              <a:gd name="T6" fmla="*/ 48 w 60"/>
              <a:gd name="T7" fmla="*/ 60 h 66"/>
              <a:gd name="T8" fmla="*/ 12 w 60"/>
              <a:gd name="T9" fmla="*/ 60 h 66"/>
              <a:gd name="T10" fmla="*/ 36 w 60"/>
              <a:gd name="T11" fmla="*/ 42 h 66"/>
              <a:gd name="T12" fmla="*/ 48 w 60"/>
              <a:gd name="T13" fmla="*/ 30 h 66"/>
              <a:gd name="T14" fmla="*/ 54 w 60"/>
              <a:gd name="T15" fmla="*/ 18 h 66"/>
              <a:gd name="T16" fmla="*/ 48 w 60"/>
              <a:gd name="T17" fmla="*/ 6 h 66"/>
              <a:gd name="T18" fmla="*/ 30 w 60"/>
              <a:gd name="T19" fmla="*/ 0 h 66"/>
              <a:gd name="T20" fmla="*/ 12 w 60"/>
              <a:gd name="T21" fmla="*/ 6 h 66"/>
              <a:gd name="T22" fmla="*/ 0 w 60"/>
              <a:gd name="T23" fmla="*/ 18 h 66"/>
              <a:gd name="T24" fmla="*/ 0 w 60"/>
              <a:gd name="T25" fmla="*/ 18 h 66"/>
              <a:gd name="T26" fmla="*/ 12 w 60"/>
              <a:gd name="T27" fmla="*/ 12 h 66"/>
              <a:gd name="T28" fmla="*/ 24 w 60"/>
              <a:gd name="T29" fmla="*/ 6 h 66"/>
              <a:gd name="T30" fmla="*/ 36 w 60"/>
              <a:gd name="T31" fmla="*/ 12 h 66"/>
              <a:gd name="T32" fmla="*/ 42 w 60"/>
              <a:gd name="T33" fmla="*/ 24 h 66"/>
              <a:gd name="T34" fmla="*/ 36 w 60"/>
              <a:gd name="T35" fmla="*/ 36 h 66"/>
              <a:gd name="T36" fmla="*/ 24 w 60"/>
              <a:gd name="T37" fmla="*/ 48 h 66"/>
              <a:gd name="T38" fmla="*/ 0 w 60"/>
              <a:gd name="T39" fmla="*/ 66 h 66"/>
              <a:gd name="T40" fmla="*/ 0 w 60"/>
              <a:gd name="T41" fmla="*/ 66 h 66"/>
              <a:gd name="T42" fmla="*/ 54 w 60"/>
              <a:gd name="T43" fmla="*/ 66 h 66"/>
              <a:gd name="T44" fmla="*/ 60 w 60"/>
              <a:gd name="T45" fmla="*/ 5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66">
                <a:moveTo>
                  <a:pt x="60" y="54"/>
                </a:moveTo>
                <a:lnTo>
                  <a:pt x="60" y="54"/>
                </a:lnTo>
                <a:lnTo>
                  <a:pt x="54" y="60"/>
                </a:lnTo>
                <a:lnTo>
                  <a:pt x="48" y="60"/>
                </a:lnTo>
                <a:lnTo>
                  <a:pt x="12" y="60"/>
                </a:lnTo>
                <a:lnTo>
                  <a:pt x="36" y="42"/>
                </a:lnTo>
                <a:lnTo>
                  <a:pt x="48" y="30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18"/>
                </a:lnTo>
                <a:lnTo>
                  <a:pt x="0" y="18"/>
                </a:lnTo>
                <a:lnTo>
                  <a:pt x="12" y="12"/>
                </a:lnTo>
                <a:lnTo>
                  <a:pt x="24" y="6"/>
                </a:lnTo>
                <a:lnTo>
                  <a:pt x="36" y="12"/>
                </a:lnTo>
                <a:lnTo>
                  <a:pt x="42" y="24"/>
                </a:lnTo>
                <a:lnTo>
                  <a:pt x="36" y="36"/>
                </a:lnTo>
                <a:lnTo>
                  <a:pt x="24" y="48"/>
                </a:lnTo>
                <a:lnTo>
                  <a:pt x="0" y="66"/>
                </a:lnTo>
                <a:lnTo>
                  <a:pt x="0" y="66"/>
                </a:lnTo>
                <a:lnTo>
                  <a:pt x="54" y="66"/>
                </a:lnTo>
                <a:lnTo>
                  <a:pt x="60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6" name="Freeform 360"/>
          <p:cNvSpPr>
            <a:spLocks/>
          </p:cNvSpPr>
          <p:nvPr/>
        </p:nvSpPr>
        <p:spPr bwMode="auto">
          <a:xfrm>
            <a:off x="4960939" y="5927725"/>
            <a:ext cx="350837" cy="1588"/>
          </a:xfrm>
          <a:custGeom>
            <a:avLst/>
            <a:gdLst>
              <a:gd name="T0" fmla="*/ 0 w 221"/>
              <a:gd name="T1" fmla="*/ 221 w 221"/>
              <a:gd name="T2" fmla="*/ 0 w 221"/>
              <a:gd name="T3" fmla="*/ 0 w 2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1">
                <a:moveTo>
                  <a:pt x="0" y="0"/>
                </a:moveTo>
                <a:lnTo>
                  <a:pt x="22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7" name="Freeform 361"/>
          <p:cNvSpPr>
            <a:spLocks noEditPoints="1"/>
          </p:cNvSpPr>
          <p:nvPr/>
        </p:nvSpPr>
        <p:spPr bwMode="auto">
          <a:xfrm>
            <a:off x="4703764" y="5899150"/>
            <a:ext cx="142875" cy="57150"/>
          </a:xfrm>
          <a:custGeom>
            <a:avLst/>
            <a:gdLst>
              <a:gd name="T0" fmla="*/ 90 w 90"/>
              <a:gd name="T1" fmla="*/ 0 h 36"/>
              <a:gd name="T2" fmla="*/ 0 w 90"/>
              <a:gd name="T3" fmla="*/ 0 h 36"/>
              <a:gd name="T4" fmla="*/ 0 w 90"/>
              <a:gd name="T5" fmla="*/ 6 h 36"/>
              <a:gd name="T6" fmla="*/ 90 w 90"/>
              <a:gd name="T7" fmla="*/ 6 h 36"/>
              <a:gd name="T8" fmla="*/ 90 w 90"/>
              <a:gd name="T9" fmla="*/ 0 h 36"/>
              <a:gd name="T10" fmla="*/ 90 w 90"/>
              <a:gd name="T11" fmla="*/ 24 h 36"/>
              <a:gd name="T12" fmla="*/ 0 w 90"/>
              <a:gd name="T13" fmla="*/ 24 h 36"/>
              <a:gd name="T14" fmla="*/ 0 w 90"/>
              <a:gd name="T15" fmla="*/ 36 h 36"/>
              <a:gd name="T16" fmla="*/ 90 w 90"/>
              <a:gd name="T17" fmla="*/ 36 h 36"/>
              <a:gd name="T18" fmla="*/ 90 w 90"/>
              <a:gd name="T1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36">
                <a:moveTo>
                  <a:pt x="90" y="0"/>
                </a:moveTo>
                <a:lnTo>
                  <a:pt x="0" y="0"/>
                </a:lnTo>
                <a:lnTo>
                  <a:pt x="0" y="6"/>
                </a:lnTo>
                <a:lnTo>
                  <a:pt x="90" y="6"/>
                </a:lnTo>
                <a:lnTo>
                  <a:pt x="90" y="0"/>
                </a:lnTo>
                <a:close/>
                <a:moveTo>
                  <a:pt x="90" y="24"/>
                </a:moveTo>
                <a:lnTo>
                  <a:pt x="0" y="24"/>
                </a:lnTo>
                <a:lnTo>
                  <a:pt x="0" y="36"/>
                </a:lnTo>
                <a:lnTo>
                  <a:pt x="90" y="36"/>
                </a:lnTo>
                <a:lnTo>
                  <a:pt x="90" y="2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8" name="Freeform 362"/>
          <p:cNvSpPr>
            <a:spLocks/>
          </p:cNvSpPr>
          <p:nvPr/>
        </p:nvSpPr>
        <p:spPr bwMode="auto">
          <a:xfrm>
            <a:off x="3773488" y="6354764"/>
            <a:ext cx="76200" cy="179387"/>
          </a:xfrm>
          <a:custGeom>
            <a:avLst/>
            <a:gdLst>
              <a:gd name="T0" fmla="*/ 42 w 48"/>
              <a:gd name="T1" fmla="*/ 0 h 113"/>
              <a:gd name="T2" fmla="*/ 12 w 48"/>
              <a:gd name="T3" fmla="*/ 23 h 113"/>
              <a:gd name="T4" fmla="*/ 6 w 48"/>
              <a:gd name="T5" fmla="*/ 35 h 113"/>
              <a:gd name="T6" fmla="*/ 0 w 48"/>
              <a:gd name="T7" fmla="*/ 53 h 113"/>
              <a:gd name="T8" fmla="*/ 6 w 48"/>
              <a:gd name="T9" fmla="*/ 77 h 113"/>
              <a:gd name="T10" fmla="*/ 12 w 48"/>
              <a:gd name="T11" fmla="*/ 89 h 113"/>
              <a:gd name="T12" fmla="*/ 24 w 48"/>
              <a:gd name="T13" fmla="*/ 101 h 113"/>
              <a:gd name="T14" fmla="*/ 42 w 48"/>
              <a:gd name="T15" fmla="*/ 113 h 113"/>
              <a:gd name="T16" fmla="*/ 48 w 48"/>
              <a:gd name="T17" fmla="*/ 107 h 113"/>
              <a:gd name="T18" fmla="*/ 30 w 48"/>
              <a:gd name="T19" fmla="*/ 95 h 113"/>
              <a:gd name="T20" fmla="*/ 18 w 48"/>
              <a:gd name="T21" fmla="*/ 83 h 113"/>
              <a:gd name="T22" fmla="*/ 12 w 48"/>
              <a:gd name="T23" fmla="*/ 65 h 113"/>
              <a:gd name="T24" fmla="*/ 12 w 48"/>
              <a:gd name="T25" fmla="*/ 53 h 113"/>
              <a:gd name="T26" fmla="*/ 18 w 48"/>
              <a:gd name="T27" fmla="*/ 29 h 113"/>
              <a:gd name="T28" fmla="*/ 24 w 48"/>
              <a:gd name="T29" fmla="*/ 18 h 113"/>
              <a:gd name="T30" fmla="*/ 48 w 48"/>
              <a:gd name="T31" fmla="*/ 0 h 113"/>
              <a:gd name="T32" fmla="*/ 42 w 48"/>
              <a:gd name="T33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" h="113">
                <a:moveTo>
                  <a:pt x="42" y="0"/>
                </a:moveTo>
                <a:lnTo>
                  <a:pt x="12" y="23"/>
                </a:lnTo>
                <a:lnTo>
                  <a:pt x="6" y="35"/>
                </a:lnTo>
                <a:lnTo>
                  <a:pt x="0" y="53"/>
                </a:lnTo>
                <a:lnTo>
                  <a:pt x="6" y="77"/>
                </a:lnTo>
                <a:lnTo>
                  <a:pt x="12" y="89"/>
                </a:lnTo>
                <a:lnTo>
                  <a:pt x="24" y="101"/>
                </a:lnTo>
                <a:lnTo>
                  <a:pt x="42" y="113"/>
                </a:lnTo>
                <a:lnTo>
                  <a:pt x="48" y="107"/>
                </a:lnTo>
                <a:lnTo>
                  <a:pt x="30" y="95"/>
                </a:lnTo>
                <a:lnTo>
                  <a:pt x="18" y="83"/>
                </a:lnTo>
                <a:lnTo>
                  <a:pt x="12" y="65"/>
                </a:lnTo>
                <a:lnTo>
                  <a:pt x="12" y="53"/>
                </a:lnTo>
                <a:lnTo>
                  <a:pt x="18" y="29"/>
                </a:lnTo>
                <a:lnTo>
                  <a:pt x="24" y="18"/>
                </a:lnTo>
                <a:lnTo>
                  <a:pt x="48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99" name="Freeform 363"/>
          <p:cNvSpPr>
            <a:spLocks/>
          </p:cNvSpPr>
          <p:nvPr/>
        </p:nvSpPr>
        <p:spPr bwMode="auto">
          <a:xfrm>
            <a:off x="3859213" y="6400800"/>
            <a:ext cx="114300" cy="95250"/>
          </a:xfrm>
          <a:custGeom>
            <a:avLst/>
            <a:gdLst>
              <a:gd name="T0" fmla="*/ 72 w 72"/>
              <a:gd name="T1" fmla="*/ 36 h 60"/>
              <a:gd name="T2" fmla="*/ 60 w 72"/>
              <a:gd name="T3" fmla="*/ 48 h 60"/>
              <a:gd name="T4" fmla="*/ 42 w 72"/>
              <a:gd name="T5" fmla="*/ 54 h 60"/>
              <a:gd name="T6" fmla="*/ 24 w 72"/>
              <a:gd name="T7" fmla="*/ 48 h 60"/>
              <a:gd name="T8" fmla="*/ 18 w 72"/>
              <a:gd name="T9" fmla="*/ 24 h 60"/>
              <a:gd name="T10" fmla="*/ 24 w 72"/>
              <a:gd name="T11" fmla="*/ 6 h 60"/>
              <a:gd name="T12" fmla="*/ 42 w 72"/>
              <a:gd name="T13" fmla="*/ 0 h 60"/>
              <a:gd name="T14" fmla="*/ 48 w 72"/>
              <a:gd name="T15" fmla="*/ 6 h 60"/>
              <a:gd name="T16" fmla="*/ 54 w 72"/>
              <a:gd name="T17" fmla="*/ 6 h 60"/>
              <a:gd name="T18" fmla="*/ 54 w 72"/>
              <a:gd name="T19" fmla="*/ 12 h 60"/>
              <a:gd name="T20" fmla="*/ 54 w 72"/>
              <a:gd name="T21" fmla="*/ 18 h 60"/>
              <a:gd name="T22" fmla="*/ 60 w 72"/>
              <a:gd name="T23" fmla="*/ 18 h 60"/>
              <a:gd name="T24" fmla="*/ 66 w 72"/>
              <a:gd name="T25" fmla="*/ 18 h 60"/>
              <a:gd name="T26" fmla="*/ 72 w 72"/>
              <a:gd name="T27" fmla="*/ 12 h 60"/>
              <a:gd name="T28" fmla="*/ 66 w 72"/>
              <a:gd name="T29" fmla="*/ 6 h 60"/>
              <a:gd name="T30" fmla="*/ 60 w 72"/>
              <a:gd name="T31" fmla="*/ 0 h 60"/>
              <a:gd name="T32" fmla="*/ 54 w 72"/>
              <a:gd name="T33" fmla="*/ 0 h 60"/>
              <a:gd name="T34" fmla="*/ 42 w 72"/>
              <a:gd name="T35" fmla="*/ 0 h 60"/>
              <a:gd name="T36" fmla="*/ 12 w 72"/>
              <a:gd name="T37" fmla="*/ 6 h 60"/>
              <a:gd name="T38" fmla="*/ 6 w 72"/>
              <a:gd name="T39" fmla="*/ 18 h 60"/>
              <a:gd name="T40" fmla="*/ 0 w 72"/>
              <a:gd name="T41" fmla="*/ 30 h 60"/>
              <a:gd name="T42" fmla="*/ 6 w 72"/>
              <a:gd name="T43" fmla="*/ 48 h 60"/>
              <a:gd name="T44" fmla="*/ 12 w 72"/>
              <a:gd name="T45" fmla="*/ 54 h 60"/>
              <a:gd name="T46" fmla="*/ 36 w 72"/>
              <a:gd name="T47" fmla="*/ 60 h 60"/>
              <a:gd name="T48" fmla="*/ 54 w 72"/>
              <a:gd name="T49" fmla="*/ 54 h 60"/>
              <a:gd name="T50" fmla="*/ 72 w 72"/>
              <a:gd name="T51" fmla="*/ 42 h 60"/>
              <a:gd name="T52" fmla="*/ 72 w 72"/>
              <a:gd name="T53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2" h="60">
                <a:moveTo>
                  <a:pt x="72" y="36"/>
                </a:moveTo>
                <a:lnTo>
                  <a:pt x="60" y="48"/>
                </a:lnTo>
                <a:lnTo>
                  <a:pt x="42" y="54"/>
                </a:lnTo>
                <a:lnTo>
                  <a:pt x="24" y="48"/>
                </a:lnTo>
                <a:lnTo>
                  <a:pt x="18" y="24"/>
                </a:lnTo>
                <a:lnTo>
                  <a:pt x="24" y="6"/>
                </a:lnTo>
                <a:lnTo>
                  <a:pt x="42" y="0"/>
                </a:lnTo>
                <a:lnTo>
                  <a:pt x="48" y="6"/>
                </a:lnTo>
                <a:lnTo>
                  <a:pt x="54" y="6"/>
                </a:lnTo>
                <a:lnTo>
                  <a:pt x="54" y="12"/>
                </a:lnTo>
                <a:lnTo>
                  <a:pt x="54" y="18"/>
                </a:lnTo>
                <a:lnTo>
                  <a:pt x="60" y="18"/>
                </a:lnTo>
                <a:lnTo>
                  <a:pt x="66" y="18"/>
                </a:lnTo>
                <a:lnTo>
                  <a:pt x="72" y="12"/>
                </a:lnTo>
                <a:lnTo>
                  <a:pt x="66" y="6"/>
                </a:lnTo>
                <a:lnTo>
                  <a:pt x="60" y="0"/>
                </a:lnTo>
                <a:lnTo>
                  <a:pt x="54" y="0"/>
                </a:lnTo>
                <a:lnTo>
                  <a:pt x="42" y="0"/>
                </a:lnTo>
                <a:lnTo>
                  <a:pt x="12" y="6"/>
                </a:lnTo>
                <a:lnTo>
                  <a:pt x="6" y="18"/>
                </a:lnTo>
                <a:lnTo>
                  <a:pt x="0" y="30"/>
                </a:lnTo>
                <a:lnTo>
                  <a:pt x="6" y="48"/>
                </a:lnTo>
                <a:lnTo>
                  <a:pt x="12" y="54"/>
                </a:lnTo>
                <a:lnTo>
                  <a:pt x="36" y="60"/>
                </a:lnTo>
                <a:lnTo>
                  <a:pt x="54" y="54"/>
                </a:lnTo>
                <a:lnTo>
                  <a:pt x="72" y="42"/>
                </a:lnTo>
                <a:lnTo>
                  <a:pt x="72" y="3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0" name="Freeform 364"/>
          <p:cNvSpPr>
            <a:spLocks/>
          </p:cNvSpPr>
          <p:nvPr/>
        </p:nvSpPr>
        <p:spPr bwMode="auto">
          <a:xfrm>
            <a:off x="3992563" y="6354764"/>
            <a:ext cx="74612" cy="179387"/>
          </a:xfrm>
          <a:custGeom>
            <a:avLst/>
            <a:gdLst>
              <a:gd name="T0" fmla="*/ 0 w 47"/>
              <a:gd name="T1" fmla="*/ 113 h 113"/>
              <a:gd name="T2" fmla="*/ 35 w 47"/>
              <a:gd name="T3" fmla="*/ 89 h 113"/>
              <a:gd name="T4" fmla="*/ 41 w 47"/>
              <a:gd name="T5" fmla="*/ 71 h 113"/>
              <a:gd name="T6" fmla="*/ 47 w 47"/>
              <a:gd name="T7" fmla="*/ 59 h 113"/>
              <a:gd name="T8" fmla="*/ 41 w 47"/>
              <a:gd name="T9" fmla="*/ 35 h 113"/>
              <a:gd name="T10" fmla="*/ 30 w 47"/>
              <a:gd name="T11" fmla="*/ 18 h 113"/>
              <a:gd name="T12" fmla="*/ 18 w 47"/>
              <a:gd name="T13" fmla="*/ 12 h 113"/>
              <a:gd name="T14" fmla="*/ 0 w 47"/>
              <a:gd name="T15" fmla="*/ 0 h 113"/>
              <a:gd name="T16" fmla="*/ 0 w 47"/>
              <a:gd name="T17" fmla="*/ 0 h 113"/>
              <a:gd name="T18" fmla="*/ 18 w 47"/>
              <a:gd name="T19" fmla="*/ 18 h 113"/>
              <a:gd name="T20" fmla="*/ 24 w 47"/>
              <a:gd name="T21" fmla="*/ 29 h 113"/>
              <a:gd name="T22" fmla="*/ 30 w 47"/>
              <a:gd name="T23" fmla="*/ 47 h 113"/>
              <a:gd name="T24" fmla="*/ 30 w 47"/>
              <a:gd name="T25" fmla="*/ 59 h 113"/>
              <a:gd name="T26" fmla="*/ 30 w 47"/>
              <a:gd name="T27" fmla="*/ 77 h 113"/>
              <a:gd name="T28" fmla="*/ 18 w 47"/>
              <a:gd name="T29" fmla="*/ 95 h 113"/>
              <a:gd name="T30" fmla="*/ 0 w 47"/>
              <a:gd name="T31" fmla="*/ 107 h 113"/>
              <a:gd name="T32" fmla="*/ 0 w 47"/>
              <a:gd name="T33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113">
                <a:moveTo>
                  <a:pt x="0" y="113"/>
                </a:moveTo>
                <a:lnTo>
                  <a:pt x="35" y="89"/>
                </a:lnTo>
                <a:lnTo>
                  <a:pt x="41" y="71"/>
                </a:lnTo>
                <a:lnTo>
                  <a:pt x="47" y="59"/>
                </a:lnTo>
                <a:lnTo>
                  <a:pt x="41" y="35"/>
                </a:lnTo>
                <a:lnTo>
                  <a:pt x="30" y="18"/>
                </a:lnTo>
                <a:lnTo>
                  <a:pt x="18" y="12"/>
                </a:lnTo>
                <a:lnTo>
                  <a:pt x="0" y="0"/>
                </a:lnTo>
                <a:lnTo>
                  <a:pt x="0" y="0"/>
                </a:lnTo>
                <a:lnTo>
                  <a:pt x="18" y="18"/>
                </a:lnTo>
                <a:lnTo>
                  <a:pt x="24" y="29"/>
                </a:lnTo>
                <a:lnTo>
                  <a:pt x="30" y="47"/>
                </a:lnTo>
                <a:lnTo>
                  <a:pt x="30" y="59"/>
                </a:lnTo>
                <a:lnTo>
                  <a:pt x="30" y="77"/>
                </a:lnTo>
                <a:lnTo>
                  <a:pt x="18" y="95"/>
                </a:lnTo>
                <a:lnTo>
                  <a:pt x="0" y="107"/>
                </a:lnTo>
                <a:lnTo>
                  <a:pt x="0" y="11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1" name="Freeform 365"/>
          <p:cNvSpPr>
            <a:spLocks/>
          </p:cNvSpPr>
          <p:nvPr/>
        </p:nvSpPr>
        <p:spPr bwMode="auto">
          <a:xfrm>
            <a:off x="6707189" y="5519739"/>
            <a:ext cx="1235075" cy="1587"/>
          </a:xfrm>
          <a:custGeom>
            <a:avLst/>
            <a:gdLst>
              <a:gd name="T0" fmla="*/ 0 w 778"/>
              <a:gd name="T1" fmla="*/ 778 w 778"/>
              <a:gd name="T2" fmla="*/ 0 w 778"/>
              <a:gd name="T3" fmla="*/ 0 w 77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78">
                <a:moveTo>
                  <a:pt x="0" y="0"/>
                </a:moveTo>
                <a:lnTo>
                  <a:pt x="77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2" name="Freeform 366"/>
          <p:cNvSpPr>
            <a:spLocks noEditPoints="1"/>
          </p:cNvSpPr>
          <p:nvPr/>
        </p:nvSpPr>
        <p:spPr bwMode="auto">
          <a:xfrm>
            <a:off x="7942264" y="4383088"/>
            <a:ext cx="1587" cy="1136650"/>
          </a:xfrm>
          <a:custGeom>
            <a:avLst/>
            <a:gdLst>
              <a:gd name="T0" fmla="*/ 716 h 716"/>
              <a:gd name="T1" fmla="*/ 0 h 716"/>
              <a:gd name="T2" fmla="*/ 716 h 716"/>
              <a:gd name="T3" fmla="*/ 716 h 716"/>
              <a:gd name="T4" fmla="*/ 716 h 716"/>
              <a:gd name="T5" fmla="*/ 716 h 716"/>
              <a:gd name="T6" fmla="*/ 716 h 7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716">
                <a:moveTo>
                  <a:pt x="0" y="716"/>
                </a:moveTo>
                <a:lnTo>
                  <a:pt x="0" y="0"/>
                </a:lnTo>
                <a:lnTo>
                  <a:pt x="0" y="716"/>
                </a:lnTo>
                <a:lnTo>
                  <a:pt x="0" y="716"/>
                </a:lnTo>
                <a:close/>
                <a:moveTo>
                  <a:pt x="0" y="716"/>
                </a:moveTo>
                <a:lnTo>
                  <a:pt x="0" y="716"/>
                </a:lnTo>
                <a:lnTo>
                  <a:pt x="0" y="7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3" name="Freeform 367"/>
          <p:cNvSpPr>
            <a:spLocks noEditPoints="1"/>
          </p:cNvSpPr>
          <p:nvPr/>
        </p:nvSpPr>
        <p:spPr bwMode="auto">
          <a:xfrm>
            <a:off x="6707189" y="4383089"/>
            <a:ext cx="1235075" cy="1587"/>
          </a:xfrm>
          <a:custGeom>
            <a:avLst/>
            <a:gdLst>
              <a:gd name="T0" fmla="*/ 778 w 778"/>
              <a:gd name="T1" fmla="*/ 0 w 778"/>
              <a:gd name="T2" fmla="*/ 778 w 778"/>
              <a:gd name="T3" fmla="*/ 778 w 778"/>
              <a:gd name="T4" fmla="*/ 778 w 778"/>
              <a:gd name="T5" fmla="*/ 778 w 778"/>
              <a:gd name="T6" fmla="*/ 778 w 77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778">
                <a:moveTo>
                  <a:pt x="778" y="0"/>
                </a:moveTo>
                <a:lnTo>
                  <a:pt x="0" y="0"/>
                </a:lnTo>
                <a:lnTo>
                  <a:pt x="778" y="0"/>
                </a:lnTo>
                <a:lnTo>
                  <a:pt x="778" y="0"/>
                </a:lnTo>
                <a:close/>
                <a:moveTo>
                  <a:pt x="778" y="0"/>
                </a:moveTo>
                <a:lnTo>
                  <a:pt x="778" y="0"/>
                </a:lnTo>
                <a:lnTo>
                  <a:pt x="77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4" name="Freeform 368"/>
          <p:cNvSpPr>
            <a:spLocks/>
          </p:cNvSpPr>
          <p:nvPr/>
        </p:nvSpPr>
        <p:spPr bwMode="auto">
          <a:xfrm>
            <a:off x="7391401" y="4875214"/>
            <a:ext cx="200025" cy="142875"/>
          </a:xfrm>
          <a:custGeom>
            <a:avLst/>
            <a:gdLst>
              <a:gd name="T0" fmla="*/ 126 w 126"/>
              <a:gd name="T1" fmla="*/ 0 h 90"/>
              <a:gd name="T2" fmla="*/ 90 w 126"/>
              <a:gd name="T3" fmla="*/ 0 h 90"/>
              <a:gd name="T4" fmla="*/ 90 w 126"/>
              <a:gd name="T5" fmla="*/ 0 h 90"/>
              <a:gd name="T6" fmla="*/ 102 w 126"/>
              <a:gd name="T7" fmla="*/ 0 h 90"/>
              <a:gd name="T8" fmla="*/ 102 w 126"/>
              <a:gd name="T9" fmla="*/ 6 h 90"/>
              <a:gd name="T10" fmla="*/ 102 w 126"/>
              <a:gd name="T11" fmla="*/ 12 h 90"/>
              <a:gd name="T12" fmla="*/ 102 w 126"/>
              <a:gd name="T13" fmla="*/ 18 h 90"/>
              <a:gd name="T14" fmla="*/ 78 w 126"/>
              <a:gd name="T15" fmla="*/ 60 h 90"/>
              <a:gd name="T16" fmla="*/ 54 w 126"/>
              <a:gd name="T17" fmla="*/ 18 h 90"/>
              <a:gd name="T18" fmla="*/ 54 w 126"/>
              <a:gd name="T19" fmla="*/ 12 h 90"/>
              <a:gd name="T20" fmla="*/ 48 w 126"/>
              <a:gd name="T21" fmla="*/ 6 h 90"/>
              <a:gd name="T22" fmla="*/ 54 w 126"/>
              <a:gd name="T23" fmla="*/ 0 h 90"/>
              <a:gd name="T24" fmla="*/ 66 w 126"/>
              <a:gd name="T25" fmla="*/ 0 h 90"/>
              <a:gd name="T26" fmla="*/ 66 w 126"/>
              <a:gd name="T27" fmla="*/ 0 h 90"/>
              <a:gd name="T28" fmla="*/ 0 w 126"/>
              <a:gd name="T29" fmla="*/ 0 h 90"/>
              <a:gd name="T30" fmla="*/ 0 w 126"/>
              <a:gd name="T31" fmla="*/ 0 h 90"/>
              <a:gd name="T32" fmla="*/ 12 w 126"/>
              <a:gd name="T33" fmla="*/ 0 h 90"/>
              <a:gd name="T34" fmla="*/ 18 w 126"/>
              <a:gd name="T35" fmla="*/ 12 h 90"/>
              <a:gd name="T36" fmla="*/ 66 w 126"/>
              <a:gd name="T37" fmla="*/ 90 h 90"/>
              <a:gd name="T38" fmla="*/ 72 w 126"/>
              <a:gd name="T39" fmla="*/ 90 h 90"/>
              <a:gd name="T40" fmla="*/ 114 w 126"/>
              <a:gd name="T41" fmla="*/ 12 h 90"/>
              <a:gd name="T42" fmla="*/ 120 w 126"/>
              <a:gd name="T43" fmla="*/ 6 h 90"/>
              <a:gd name="T44" fmla="*/ 126 w 126"/>
              <a:gd name="T45" fmla="*/ 0 h 90"/>
              <a:gd name="T46" fmla="*/ 126 w 126"/>
              <a:gd name="T4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90">
                <a:moveTo>
                  <a:pt x="126" y="0"/>
                </a:moveTo>
                <a:lnTo>
                  <a:pt x="90" y="0"/>
                </a:lnTo>
                <a:lnTo>
                  <a:pt x="90" y="0"/>
                </a:lnTo>
                <a:lnTo>
                  <a:pt x="102" y="0"/>
                </a:lnTo>
                <a:lnTo>
                  <a:pt x="102" y="6"/>
                </a:lnTo>
                <a:lnTo>
                  <a:pt x="102" y="12"/>
                </a:lnTo>
                <a:lnTo>
                  <a:pt x="102" y="18"/>
                </a:lnTo>
                <a:lnTo>
                  <a:pt x="78" y="60"/>
                </a:lnTo>
                <a:lnTo>
                  <a:pt x="54" y="18"/>
                </a:lnTo>
                <a:lnTo>
                  <a:pt x="54" y="12"/>
                </a:lnTo>
                <a:lnTo>
                  <a:pt x="48" y="6"/>
                </a:lnTo>
                <a:lnTo>
                  <a:pt x="54" y="0"/>
                </a:lnTo>
                <a:lnTo>
                  <a:pt x="66" y="0"/>
                </a:lnTo>
                <a:lnTo>
                  <a:pt x="66" y="0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8" y="12"/>
                </a:lnTo>
                <a:lnTo>
                  <a:pt x="66" y="90"/>
                </a:lnTo>
                <a:lnTo>
                  <a:pt x="72" y="90"/>
                </a:lnTo>
                <a:lnTo>
                  <a:pt x="114" y="12"/>
                </a:lnTo>
                <a:lnTo>
                  <a:pt x="120" y="6"/>
                </a:lnTo>
                <a:lnTo>
                  <a:pt x="126" y="0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5" name="Freeform 369"/>
          <p:cNvSpPr>
            <a:spLocks/>
          </p:cNvSpPr>
          <p:nvPr/>
        </p:nvSpPr>
        <p:spPr bwMode="auto">
          <a:xfrm>
            <a:off x="7620000" y="4960939"/>
            <a:ext cx="65088" cy="103187"/>
          </a:xfrm>
          <a:custGeom>
            <a:avLst/>
            <a:gdLst>
              <a:gd name="T0" fmla="*/ 6 w 41"/>
              <a:gd name="T1" fmla="*/ 65 h 65"/>
              <a:gd name="T2" fmla="*/ 41 w 41"/>
              <a:gd name="T3" fmla="*/ 65 h 65"/>
              <a:gd name="T4" fmla="*/ 41 w 41"/>
              <a:gd name="T5" fmla="*/ 65 h 65"/>
              <a:gd name="T6" fmla="*/ 29 w 41"/>
              <a:gd name="T7" fmla="*/ 65 h 65"/>
              <a:gd name="T8" fmla="*/ 29 w 41"/>
              <a:gd name="T9" fmla="*/ 59 h 65"/>
              <a:gd name="T10" fmla="*/ 29 w 41"/>
              <a:gd name="T11" fmla="*/ 0 h 65"/>
              <a:gd name="T12" fmla="*/ 29 w 41"/>
              <a:gd name="T13" fmla="*/ 0 h 65"/>
              <a:gd name="T14" fmla="*/ 0 w 41"/>
              <a:gd name="T15" fmla="*/ 12 h 65"/>
              <a:gd name="T16" fmla="*/ 0 w 41"/>
              <a:gd name="T17" fmla="*/ 12 h 65"/>
              <a:gd name="T18" fmla="*/ 11 w 41"/>
              <a:gd name="T19" fmla="*/ 6 h 65"/>
              <a:gd name="T20" fmla="*/ 11 w 41"/>
              <a:gd name="T21" fmla="*/ 6 h 65"/>
              <a:gd name="T22" fmla="*/ 17 w 41"/>
              <a:gd name="T23" fmla="*/ 12 h 65"/>
              <a:gd name="T24" fmla="*/ 17 w 41"/>
              <a:gd name="T25" fmla="*/ 12 h 65"/>
              <a:gd name="T26" fmla="*/ 17 w 41"/>
              <a:gd name="T27" fmla="*/ 59 h 65"/>
              <a:gd name="T28" fmla="*/ 11 w 41"/>
              <a:gd name="T29" fmla="*/ 65 h 65"/>
              <a:gd name="T30" fmla="*/ 6 w 41"/>
              <a:gd name="T31" fmla="*/ 65 h 65"/>
              <a:gd name="T32" fmla="*/ 6 w 41"/>
              <a:gd name="T3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65">
                <a:moveTo>
                  <a:pt x="6" y="65"/>
                </a:moveTo>
                <a:lnTo>
                  <a:pt x="41" y="65"/>
                </a:lnTo>
                <a:lnTo>
                  <a:pt x="41" y="65"/>
                </a:lnTo>
                <a:lnTo>
                  <a:pt x="29" y="65"/>
                </a:lnTo>
                <a:lnTo>
                  <a:pt x="29" y="59"/>
                </a:lnTo>
                <a:lnTo>
                  <a:pt x="29" y="0"/>
                </a:lnTo>
                <a:lnTo>
                  <a:pt x="29" y="0"/>
                </a:lnTo>
                <a:lnTo>
                  <a:pt x="0" y="12"/>
                </a:lnTo>
                <a:lnTo>
                  <a:pt x="0" y="12"/>
                </a:lnTo>
                <a:lnTo>
                  <a:pt x="11" y="6"/>
                </a:lnTo>
                <a:lnTo>
                  <a:pt x="11" y="6"/>
                </a:lnTo>
                <a:lnTo>
                  <a:pt x="17" y="12"/>
                </a:lnTo>
                <a:lnTo>
                  <a:pt x="17" y="12"/>
                </a:lnTo>
                <a:lnTo>
                  <a:pt x="17" y="59"/>
                </a:lnTo>
                <a:lnTo>
                  <a:pt x="11" y="65"/>
                </a:lnTo>
                <a:lnTo>
                  <a:pt x="6" y="65"/>
                </a:lnTo>
                <a:lnTo>
                  <a:pt x="6" y="65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6" name="Freeform 370"/>
          <p:cNvSpPr>
            <a:spLocks/>
          </p:cNvSpPr>
          <p:nvPr/>
        </p:nvSpPr>
        <p:spPr bwMode="auto">
          <a:xfrm>
            <a:off x="8805864" y="4875214"/>
            <a:ext cx="200025" cy="142875"/>
          </a:xfrm>
          <a:custGeom>
            <a:avLst/>
            <a:gdLst>
              <a:gd name="T0" fmla="*/ 126 w 126"/>
              <a:gd name="T1" fmla="*/ 0 h 90"/>
              <a:gd name="T2" fmla="*/ 90 w 126"/>
              <a:gd name="T3" fmla="*/ 0 h 90"/>
              <a:gd name="T4" fmla="*/ 90 w 126"/>
              <a:gd name="T5" fmla="*/ 0 h 90"/>
              <a:gd name="T6" fmla="*/ 102 w 126"/>
              <a:gd name="T7" fmla="*/ 0 h 90"/>
              <a:gd name="T8" fmla="*/ 102 w 126"/>
              <a:gd name="T9" fmla="*/ 6 h 90"/>
              <a:gd name="T10" fmla="*/ 102 w 126"/>
              <a:gd name="T11" fmla="*/ 12 h 90"/>
              <a:gd name="T12" fmla="*/ 102 w 126"/>
              <a:gd name="T13" fmla="*/ 18 h 90"/>
              <a:gd name="T14" fmla="*/ 78 w 126"/>
              <a:gd name="T15" fmla="*/ 60 h 90"/>
              <a:gd name="T16" fmla="*/ 54 w 126"/>
              <a:gd name="T17" fmla="*/ 18 h 90"/>
              <a:gd name="T18" fmla="*/ 54 w 126"/>
              <a:gd name="T19" fmla="*/ 12 h 90"/>
              <a:gd name="T20" fmla="*/ 48 w 126"/>
              <a:gd name="T21" fmla="*/ 6 h 90"/>
              <a:gd name="T22" fmla="*/ 54 w 126"/>
              <a:gd name="T23" fmla="*/ 0 h 90"/>
              <a:gd name="T24" fmla="*/ 66 w 126"/>
              <a:gd name="T25" fmla="*/ 0 h 90"/>
              <a:gd name="T26" fmla="*/ 66 w 126"/>
              <a:gd name="T27" fmla="*/ 0 h 90"/>
              <a:gd name="T28" fmla="*/ 0 w 126"/>
              <a:gd name="T29" fmla="*/ 0 h 90"/>
              <a:gd name="T30" fmla="*/ 0 w 126"/>
              <a:gd name="T31" fmla="*/ 0 h 90"/>
              <a:gd name="T32" fmla="*/ 12 w 126"/>
              <a:gd name="T33" fmla="*/ 0 h 90"/>
              <a:gd name="T34" fmla="*/ 18 w 126"/>
              <a:gd name="T35" fmla="*/ 12 h 90"/>
              <a:gd name="T36" fmla="*/ 66 w 126"/>
              <a:gd name="T37" fmla="*/ 90 h 90"/>
              <a:gd name="T38" fmla="*/ 72 w 126"/>
              <a:gd name="T39" fmla="*/ 90 h 90"/>
              <a:gd name="T40" fmla="*/ 114 w 126"/>
              <a:gd name="T41" fmla="*/ 12 h 90"/>
              <a:gd name="T42" fmla="*/ 120 w 126"/>
              <a:gd name="T43" fmla="*/ 6 h 90"/>
              <a:gd name="T44" fmla="*/ 126 w 126"/>
              <a:gd name="T45" fmla="*/ 0 h 90"/>
              <a:gd name="T46" fmla="*/ 126 w 126"/>
              <a:gd name="T4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6" h="90">
                <a:moveTo>
                  <a:pt x="126" y="0"/>
                </a:moveTo>
                <a:lnTo>
                  <a:pt x="90" y="0"/>
                </a:lnTo>
                <a:lnTo>
                  <a:pt x="90" y="0"/>
                </a:lnTo>
                <a:lnTo>
                  <a:pt x="102" y="0"/>
                </a:lnTo>
                <a:lnTo>
                  <a:pt x="102" y="6"/>
                </a:lnTo>
                <a:lnTo>
                  <a:pt x="102" y="12"/>
                </a:lnTo>
                <a:lnTo>
                  <a:pt x="102" y="18"/>
                </a:lnTo>
                <a:lnTo>
                  <a:pt x="78" y="60"/>
                </a:lnTo>
                <a:lnTo>
                  <a:pt x="54" y="18"/>
                </a:lnTo>
                <a:lnTo>
                  <a:pt x="54" y="12"/>
                </a:lnTo>
                <a:lnTo>
                  <a:pt x="48" y="6"/>
                </a:lnTo>
                <a:lnTo>
                  <a:pt x="54" y="0"/>
                </a:lnTo>
                <a:lnTo>
                  <a:pt x="66" y="0"/>
                </a:lnTo>
                <a:lnTo>
                  <a:pt x="66" y="0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8" y="12"/>
                </a:lnTo>
                <a:lnTo>
                  <a:pt x="66" y="90"/>
                </a:lnTo>
                <a:lnTo>
                  <a:pt x="72" y="90"/>
                </a:lnTo>
                <a:lnTo>
                  <a:pt x="114" y="12"/>
                </a:lnTo>
                <a:lnTo>
                  <a:pt x="120" y="6"/>
                </a:lnTo>
                <a:lnTo>
                  <a:pt x="126" y="0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7" name="Freeform 371"/>
          <p:cNvSpPr>
            <a:spLocks/>
          </p:cNvSpPr>
          <p:nvPr/>
        </p:nvSpPr>
        <p:spPr bwMode="auto">
          <a:xfrm>
            <a:off x="9024938" y="4960939"/>
            <a:ext cx="95250" cy="103187"/>
          </a:xfrm>
          <a:custGeom>
            <a:avLst/>
            <a:gdLst>
              <a:gd name="T0" fmla="*/ 60 w 60"/>
              <a:gd name="T1" fmla="*/ 54 h 65"/>
              <a:gd name="T2" fmla="*/ 54 w 60"/>
              <a:gd name="T3" fmla="*/ 54 h 65"/>
              <a:gd name="T4" fmla="*/ 48 w 60"/>
              <a:gd name="T5" fmla="*/ 59 h 65"/>
              <a:gd name="T6" fmla="*/ 42 w 60"/>
              <a:gd name="T7" fmla="*/ 59 h 65"/>
              <a:gd name="T8" fmla="*/ 12 w 60"/>
              <a:gd name="T9" fmla="*/ 59 h 65"/>
              <a:gd name="T10" fmla="*/ 36 w 60"/>
              <a:gd name="T11" fmla="*/ 42 h 65"/>
              <a:gd name="T12" fmla="*/ 48 w 60"/>
              <a:gd name="T13" fmla="*/ 30 h 65"/>
              <a:gd name="T14" fmla="*/ 54 w 60"/>
              <a:gd name="T15" fmla="*/ 18 h 65"/>
              <a:gd name="T16" fmla="*/ 48 w 60"/>
              <a:gd name="T17" fmla="*/ 6 h 65"/>
              <a:gd name="T18" fmla="*/ 24 w 60"/>
              <a:gd name="T19" fmla="*/ 0 h 65"/>
              <a:gd name="T20" fmla="*/ 6 w 60"/>
              <a:gd name="T21" fmla="*/ 6 h 65"/>
              <a:gd name="T22" fmla="*/ 0 w 60"/>
              <a:gd name="T23" fmla="*/ 18 h 65"/>
              <a:gd name="T24" fmla="*/ 0 w 60"/>
              <a:gd name="T25" fmla="*/ 18 h 65"/>
              <a:gd name="T26" fmla="*/ 6 w 60"/>
              <a:gd name="T27" fmla="*/ 12 h 65"/>
              <a:gd name="T28" fmla="*/ 18 w 60"/>
              <a:gd name="T29" fmla="*/ 6 h 65"/>
              <a:gd name="T30" fmla="*/ 36 w 60"/>
              <a:gd name="T31" fmla="*/ 12 h 65"/>
              <a:gd name="T32" fmla="*/ 42 w 60"/>
              <a:gd name="T33" fmla="*/ 24 h 65"/>
              <a:gd name="T34" fmla="*/ 36 w 60"/>
              <a:gd name="T35" fmla="*/ 36 h 65"/>
              <a:gd name="T36" fmla="*/ 24 w 60"/>
              <a:gd name="T37" fmla="*/ 48 h 65"/>
              <a:gd name="T38" fmla="*/ 0 w 60"/>
              <a:gd name="T39" fmla="*/ 65 h 65"/>
              <a:gd name="T40" fmla="*/ 0 w 60"/>
              <a:gd name="T41" fmla="*/ 65 h 65"/>
              <a:gd name="T42" fmla="*/ 54 w 60"/>
              <a:gd name="T43" fmla="*/ 65 h 65"/>
              <a:gd name="T44" fmla="*/ 60 w 60"/>
              <a:gd name="T45" fmla="*/ 5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65">
                <a:moveTo>
                  <a:pt x="60" y="54"/>
                </a:moveTo>
                <a:lnTo>
                  <a:pt x="54" y="54"/>
                </a:lnTo>
                <a:lnTo>
                  <a:pt x="48" y="59"/>
                </a:lnTo>
                <a:lnTo>
                  <a:pt x="42" y="59"/>
                </a:lnTo>
                <a:lnTo>
                  <a:pt x="12" y="59"/>
                </a:lnTo>
                <a:lnTo>
                  <a:pt x="36" y="42"/>
                </a:lnTo>
                <a:lnTo>
                  <a:pt x="48" y="30"/>
                </a:lnTo>
                <a:lnTo>
                  <a:pt x="54" y="18"/>
                </a:lnTo>
                <a:lnTo>
                  <a:pt x="48" y="6"/>
                </a:lnTo>
                <a:lnTo>
                  <a:pt x="24" y="0"/>
                </a:lnTo>
                <a:lnTo>
                  <a:pt x="6" y="6"/>
                </a:lnTo>
                <a:lnTo>
                  <a:pt x="0" y="18"/>
                </a:lnTo>
                <a:lnTo>
                  <a:pt x="0" y="18"/>
                </a:lnTo>
                <a:lnTo>
                  <a:pt x="6" y="12"/>
                </a:lnTo>
                <a:lnTo>
                  <a:pt x="18" y="6"/>
                </a:lnTo>
                <a:lnTo>
                  <a:pt x="36" y="12"/>
                </a:lnTo>
                <a:lnTo>
                  <a:pt x="42" y="24"/>
                </a:lnTo>
                <a:lnTo>
                  <a:pt x="36" y="36"/>
                </a:lnTo>
                <a:lnTo>
                  <a:pt x="24" y="48"/>
                </a:lnTo>
                <a:lnTo>
                  <a:pt x="0" y="65"/>
                </a:lnTo>
                <a:lnTo>
                  <a:pt x="0" y="65"/>
                </a:lnTo>
                <a:lnTo>
                  <a:pt x="54" y="65"/>
                </a:lnTo>
                <a:lnTo>
                  <a:pt x="60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8" name="Freeform 372"/>
          <p:cNvSpPr>
            <a:spLocks/>
          </p:cNvSpPr>
          <p:nvPr/>
        </p:nvSpPr>
        <p:spPr bwMode="auto">
          <a:xfrm>
            <a:off x="7904164" y="4078289"/>
            <a:ext cx="219075" cy="142875"/>
          </a:xfrm>
          <a:custGeom>
            <a:avLst/>
            <a:gdLst>
              <a:gd name="T0" fmla="*/ 138 w 138"/>
              <a:gd name="T1" fmla="*/ 0 h 90"/>
              <a:gd name="T2" fmla="*/ 102 w 138"/>
              <a:gd name="T3" fmla="*/ 0 h 90"/>
              <a:gd name="T4" fmla="*/ 102 w 138"/>
              <a:gd name="T5" fmla="*/ 6 h 90"/>
              <a:gd name="T6" fmla="*/ 108 w 138"/>
              <a:gd name="T7" fmla="*/ 6 h 90"/>
              <a:gd name="T8" fmla="*/ 114 w 138"/>
              <a:gd name="T9" fmla="*/ 12 h 90"/>
              <a:gd name="T10" fmla="*/ 114 w 138"/>
              <a:gd name="T11" fmla="*/ 18 h 90"/>
              <a:gd name="T12" fmla="*/ 108 w 138"/>
              <a:gd name="T13" fmla="*/ 18 h 90"/>
              <a:gd name="T14" fmla="*/ 90 w 138"/>
              <a:gd name="T15" fmla="*/ 66 h 90"/>
              <a:gd name="T16" fmla="*/ 90 w 138"/>
              <a:gd name="T17" fmla="*/ 66 h 90"/>
              <a:gd name="T18" fmla="*/ 54 w 138"/>
              <a:gd name="T19" fmla="*/ 0 h 90"/>
              <a:gd name="T20" fmla="*/ 24 w 138"/>
              <a:gd name="T21" fmla="*/ 0 h 90"/>
              <a:gd name="T22" fmla="*/ 24 w 138"/>
              <a:gd name="T23" fmla="*/ 6 h 90"/>
              <a:gd name="T24" fmla="*/ 36 w 138"/>
              <a:gd name="T25" fmla="*/ 6 h 90"/>
              <a:gd name="T26" fmla="*/ 42 w 138"/>
              <a:gd name="T27" fmla="*/ 12 h 90"/>
              <a:gd name="T28" fmla="*/ 18 w 138"/>
              <a:gd name="T29" fmla="*/ 66 h 90"/>
              <a:gd name="T30" fmla="*/ 12 w 138"/>
              <a:gd name="T31" fmla="*/ 78 h 90"/>
              <a:gd name="T32" fmla="*/ 12 w 138"/>
              <a:gd name="T33" fmla="*/ 84 h 90"/>
              <a:gd name="T34" fmla="*/ 0 w 138"/>
              <a:gd name="T35" fmla="*/ 90 h 90"/>
              <a:gd name="T36" fmla="*/ 0 w 138"/>
              <a:gd name="T37" fmla="*/ 90 h 90"/>
              <a:gd name="T38" fmla="*/ 36 w 138"/>
              <a:gd name="T39" fmla="*/ 90 h 90"/>
              <a:gd name="T40" fmla="*/ 36 w 138"/>
              <a:gd name="T41" fmla="*/ 90 h 90"/>
              <a:gd name="T42" fmla="*/ 30 w 138"/>
              <a:gd name="T43" fmla="*/ 90 h 90"/>
              <a:gd name="T44" fmla="*/ 24 w 138"/>
              <a:gd name="T45" fmla="*/ 84 h 90"/>
              <a:gd name="T46" fmla="*/ 24 w 138"/>
              <a:gd name="T47" fmla="*/ 78 h 90"/>
              <a:gd name="T48" fmla="*/ 24 w 138"/>
              <a:gd name="T49" fmla="*/ 72 h 90"/>
              <a:gd name="T50" fmla="*/ 42 w 138"/>
              <a:gd name="T51" fmla="*/ 18 h 90"/>
              <a:gd name="T52" fmla="*/ 48 w 138"/>
              <a:gd name="T53" fmla="*/ 18 h 90"/>
              <a:gd name="T54" fmla="*/ 84 w 138"/>
              <a:gd name="T55" fmla="*/ 90 h 90"/>
              <a:gd name="T56" fmla="*/ 90 w 138"/>
              <a:gd name="T57" fmla="*/ 90 h 90"/>
              <a:gd name="T58" fmla="*/ 114 w 138"/>
              <a:gd name="T59" fmla="*/ 24 h 90"/>
              <a:gd name="T60" fmla="*/ 120 w 138"/>
              <a:gd name="T61" fmla="*/ 12 h 90"/>
              <a:gd name="T62" fmla="*/ 126 w 138"/>
              <a:gd name="T63" fmla="*/ 6 h 90"/>
              <a:gd name="T64" fmla="*/ 138 w 138"/>
              <a:gd name="T65" fmla="*/ 6 h 90"/>
              <a:gd name="T66" fmla="*/ 138 w 138"/>
              <a:gd name="T6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90">
                <a:moveTo>
                  <a:pt x="138" y="0"/>
                </a:moveTo>
                <a:lnTo>
                  <a:pt x="102" y="0"/>
                </a:lnTo>
                <a:lnTo>
                  <a:pt x="102" y="6"/>
                </a:lnTo>
                <a:lnTo>
                  <a:pt x="108" y="6"/>
                </a:lnTo>
                <a:lnTo>
                  <a:pt x="114" y="12"/>
                </a:lnTo>
                <a:lnTo>
                  <a:pt x="114" y="18"/>
                </a:lnTo>
                <a:lnTo>
                  <a:pt x="108" y="18"/>
                </a:lnTo>
                <a:lnTo>
                  <a:pt x="90" y="66"/>
                </a:lnTo>
                <a:lnTo>
                  <a:pt x="90" y="66"/>
                </a:lnTo>
                <a:lnTo>
                  <a:pt x="54" y="0"/>
                </a:lnTo>
                <a:lnTo>
                  <a:pt x="24" y="0"/>
                </a:lnTo>
                <a:lnTo>
                  <a:pt x="24" y="6"/>
                </a:lnTo>
                <a:lnTo>
                  <a:pt x="36" y="6"/>
                </a:lnTo>
                <a:lnTo>
                  <a:pt x="42" y="12"/>
                </a:lnTo>
                <a:lnTo>
                  <a:pt x="18" y="66"/>
                </a:lnTo>
                <a:lnTo>
                  <a:pt x="12" y="78"/>
                </a:lnTo>
                <a:lnTo>
                  <a:pt x="12" y="84"/>
                </a:lnTo>
                <a:lnTo>
                  <a:pt x="0" y="90"/>
                </a:lnTo>
                <a:lnTo>
                  <a:pt x="0" y="90"/>
                </a:lnTo>
                <a:lnTo>
                  <a:pt x="36" y="90"/>
                </a:lnTo>
                <a:lnTo>
                  <a:pt x="36" y="90"/>
                </a:lnTo>
                <a:lnTo>
                  <a:pt x="30" y="90"/>
                </a:lnTo>
                <a:lnTo>
                  <a:pt x="24" y="84"/>
                </a:lnTo>
                <a:lnTo>
                  <a:pt x="24" y="78"/>
                </a:lnTo>
                <a:lnTo>
                  <a:pt x="24" y="72"/>
                </a:lnTo>
                <a:lnTo>
                  <a:pt x="42" y="18"/>
                </a:lnTo>
                <a:lnTo>
                  <a:pt x="48" y="18"/>
                </a:lnTo>
                <a:lnTo>
                  <a:pt x="84" y="90"/>
                </a:lnTo>
                <a:lnTo>
                  <a:pt x="90" y="90"/>
                </a:lnTo>
                <a:lnTo>
                  <a:pt x="114" y="24"/>
                </a:lnTo>
                <a:lnTo>
                  <a:pt x="120" y="12"/>
                </a:lnTo>
                <a:lnTo>
                  <a:pt x="126" y="6"/>
                </a:lnTo>
                <a:lnTo>
                  <a:pt x="138" y="6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09" name="Freeform 373"/>
          <p:cNvSpPr>
            <a:spLocks/>
          </p:cNvSpPr>
          <p:nvPr/>
        </p:nvSpPr>
        <p:spPr bwMode="auto">
          <a:xfrm>
            <a:off x="8123239" y="4164013"/>
            <a:ext cx="65087" cy="114300"/>
          </a:xfrm>
          <a:custGeom>
            <a:avLst/>
            <a:gdLst>
              <a:gd name="T0" fmla="*/ 0 w 41"/>
              <a:gd name="T1" fmla="*/ 72 h 72"/>
              <a:gd name="T2" fmla="*/ 41 w 41"/>
              <a:gd name="T3" fmla="*/ 72 h 72"/>
              <a:gd name="T4" fmla="*/ 41 w 41"/>
              <a:gd name="T5" fmla="*/ 66 h 72"/>
              <a:gd name="T6" fmla="*/ 29 w 41"/>
              <a:gd name="T7" fmla="*/ 66 h 72"/>
              <a:gd name="T8" fmla="*/ 29 w 41"/>
              <a:gd name="T9" fmla="*/ 60 h 72"/>
              <a:gd name="T10" fmla="*/ 29 w 41"/>
              <a:gd name="T11" fmla="*/ 0 h 72"/>
              <a:gd name="T12" fmla="*/ 23 w 41"/>
              <a:gd name="T13" fmla="*/ 0 h 72"/>
              <a:gd name="T14" fmla="*/ 0 w 41"/>
              <a:gd name="T15" fmla="*/ 12 h 72"/>
              <a:gd name="T16" fmla="*/ 0 w 41"/>
              <a:gd name="T17" fmla="*/ 12 h 72"/>
              <a:gd name="T18" fmla="*/ 12 w 41"/>
              <a:gd name="T19" fmla="*/ 12 h 72"/>
              <a:gd name="T20" fmla="*/ 12 w 41"/>
              <a:gd name="T21" fmla="*/ 12 h 72"/>
              <a:gd name="T22" fmla="*/ 17 w 41"/>
              <a:gd name="T23" fmla="*/ 12 h 72"/>
              <a:gd name="T24" fmla="*/ 17 w 41"/>
              <a:gd name="T25" fmla="*/ 12 h 72"/>
              <a:gd name="T26" fmla="*/ 17 w 41"/>
              <a:gd name="T27" fmla="*/ 60 h 72"/>
              <a:gd name="T28" fmla="*/ 12 w 41"/>
              <a:gd name="T29" fmla="*/ 66 h 72"/>
              <a:gd name="T30" fmla="*/ 0 w 41"/>
              <a:gd name="T31" fmla="*/ 66 h 72"/>
              <a:gd name="T32" fmla="*/ 0 w 41"/>
              <a:gd name="T33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72">
                <a:moveTo>
                  <a:pt x="0" y="72"/>
                </a:moveTo>
                <a:lnTo>
                  <a:pt x="41" y="72"/>
                </a:lnTo>
                <a:lnTo>
                  <a:pt x="41" y="66"/>
                </a:lnTo>
                <a:lnTo>
                  <a:pt x="29" y="66"/>
                </a:lnTo>
                <a:lnTo>
                  <a:pt x="29" y="60"/>
                </a:lnTo>
                <a:lnTo>
                  <a:pt x="29" y="0"/>
                </a:lnTo>
                <a:lnTo>
                  <a:pt x="23" y="0"/>
                </a:lnTo>
                <a:lnTo>
                  <a:pt x="0" y="12"/>
                </a:lnTo>
                <a:lnTo>
                  <a:pt x="0" y="12"/>
                </a:lnTo>
                <a:lnTo>
                  <a:pt x="12" y="12"/>
                </a:lnTo>
                <a:lnTo>
                  <a:pt x="12" y="12"/>
                </a:lnTo>
                <a:lnTo>
                  <a:pt x="17" y="12"/>
                </a:lnTo>
                <a:lnTo>
                  <a:pt x="17" y="12"/>
                </a:lnTo>
                <a:lnTo>
                  <a:pt x="17" y="60"/>
                </a:lnTo>
                <a:lnTo>
                  <a:pt x="12" y="66"/>
                </a:lnTo>
                <a:lnTo>
                  <a:pt x="0" y="66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0" name="Freeform 374"/>
          <p:cNvSpPr>
            <a:spLocks noEditPoints="1"/>
          </p:cNvSpPr>
          <p:nvPr/>
        </p:nvSpPr>
        <p:spPr bwMode="auto">
          <a:xfrm>
            <a:off x="8235951" y="4125913"/>
            <a:ext cx="28575" cy="95250"/>
          </a:xfrm>
          <a:custGeom>
            <a:avLst/>
            <a:gdLst>
              <a:gd name="T0" fmla="*/ 6 w 18"/>
              <a:gd name="T1" fmla="*/ 12 h 60"/>
              <a:gd name="T2" fmla="*/ 12 w 18"/>
              <a:gd name="T3" fmla="*/ 12 h 60"/>
              <a:gd name="T4" fmla="*/ 18 w 18"/>
              <a:gd name="T5" fmla="*/ 6 h 60"/>
              <a:gd name="T6" fmla="*/ 12 w 18"/>
              <a:gd name="T7" fmla="*/ 0 h 60"/>
              <a:gd name="T8" fmla="*/ 6 w 18"/>
              <a:gd name="T9" fmla="*/ 0 h 60"/>
              <a:gd name="T10" fmla="*/ 0 w 18"/>
              <a:gd name="T11" fmla="*/ 0 h 60"/>
              <a:gd name="T12" fmla="*/ 0 w 18"/>
              <a:gd name="T13" fmla="*/ 6 h 60"/>
              <a:gd name="T14" fmla="*/ 6 w 18"/>
              <a:gd name="T15" fmla="*/ 12 h 60"/>
              <a:gd name="T16" fmla="*/ 6 w 18"/>
              <a:gd name="T17" fmla="*/ 12 h 60"/>
              <a:gd name="T18" fmla="*/ 6 w 18"/>
              <a:gd name="T19" fmla="*/ 12 h 60"/>
              <a:gd name="T20" fmla="*/ 6 w 18"/>
              <a:gd name="T21" fmla="*/ 60 h 60"/>
              <a:gd name="T22" fmla="*/ 12 w 18"/>
              <a:gd name="T23" fmla="*/ 60 h 60"/>
              <a:gd name="T24" fmla="*/ 18 w 18"/>
              <a:gd name="T25" fmla="*/ 54 h 60"/>
              <a:gd name="T26" fmla="*/ 12 w 18"/>
              <a:gd name="T27" fmla="*/ 48 h 60"/>
              <a:gd name="T28" fmla="*/ 6 w 18"/>
              <a:gd name="T29" fmla="*/ 48 h 60"/>
              <a:gd name="T30" fmla="*/ 0 w 18"/>
              <a:gd name="T31" fmla="*/ 48 h 60"/>
              <a:gd name="T32" fmla="*/ 0 w 18"/>
              <a:gd name="T33" fmla="*/ 54 h 60"/>
              <a:gd name="T34" fmla="*/ 6 w 18"/>
              <a:gd name="T35" fmla="*/ 60 h 60"/>
              <a:gd name="T36" fmla="*/ 6 w 18"/>
              <a:gd name="T37" fmla="*/ 60 h 60"/>
              <a:gd name="T38" fmla="*/ 6 w 18"/>
              <a:gd name="T3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" h="60">
                <a:moveTo>
                  <a:pt x="6" y="12"/>
                </a:moveTo>
                <a:lnTo>
                  <a:pt x="12" y="12"/>
                </a:lnTo>
                <a:lnTo>
                  <a:pt x="18" y="6"/>
                </a:ln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close/>
                <a:moveTo>
                  <a:pt x="6" y="60"/>
                </a:moveTo>
                <a:lnTo>
                  <a:pt x="12" y="60"/>
                </a:lnTo>
                <a:lnTo>
                  <a:pt x="18" y="54"/>
                </a:lnTo>
                <a:lnTo>
                  <a:pt x="12" y="48"/>
                </a:lnTo>
                <a:lnTo>
                  <a:pt x="6" y="48"/>
                </a:lnTo>
                <a:lnTo>
                  <a:pt x="0" y="48"/>
                </a:lnTo>
                <a:lnTo>
                  <a:pt x="0" y="54"/>
                </a:lnTo>
                <a:lnTo>
                  <a:pt x="6" y="60"/>
                </a:lnTo>
                <a:lnTo>
                  <a:pt x="6" y="60"/>
                </a:lnTo>
                <a:lnTo>
                  <a:pt x="6" y="6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1" name="Freeform 375"/>
          <p:cNvSpPr>
            <a:spLocks/>
          </p:cNvSpPr>
          <p:nvPr/>
        </p:nvSpPr>
        <p:spPr bwMode="auto">
          <a:xfrm>
            <a:off x="8302625" y="4078289"/>
            <a:ext cx="209550" cy="142875"/>
          </a:xfrm>
          <a:custGeom>
            <a:avLst/>
            <a:gdLst>
              <a:gd name="T0" fmla="*/ 132 w 132"/>
              <a:gd name="T1" fmla="*/ 0 h 90"/>
              <a:gd name="T2" fmla="*/ 96 w 132"/>
              <a:gd name="T3" fmla="*/ 0 h 90"/>
              <a:gd name="T4" fmla="*/ 96 w 132"/>
              <a:gd name="T5" fmla="*/ 6 h 90"/>
              <a:gd name="T6" fmla="*/ 108 w 132"/>
              <a:gd name="T7" fmla="*/ 6 h 90"/>
              <a:gd name="T8" fmla="*/ 108 w 132"/>
              <a:gd name="T9" fmla="*/ 12 h 90"/>
              <a:gd name="T10" fmla="*/ 108 w 132"/>
              <a:gd name="T11" fmla="*/ 18 h 90"/>
              <a:gd name="T12" fmla="*/ 108 w 132"/>
              <a:gd name="T13" fmla="*/ 18 h 90"/>
              <a:gd name="T14" fmla="*/ 90 w 132"/>
              <a:gd name="T15" fmla="*/ 66 h 90"/>
              <a:gd name="T16" fmla="*/ 90 w 132"/>
              <a:gd name="T17" fmla="*/ 66 h 90"/>
              <a:gd name="T18" fmla="*/ 54 w 132"/>
              <a:gd name="T19" fmla="*/ 0 h 90"/>
              <a:gd name="T20" fmla="*/ 24 w 132"/>
              <a:gd name="T21" fmla="*/ 0 h 90"/>
              <a:gd name="T22" fmla="*/ 24 w 132"/>
              <a:gd name="T23" fmla="*/ 6 h 90"/>
              <a:gd name="T24" fmla="*/ 30 w 132"/>
              <a:gd name="T25" fmla="*/ 6 h 90"/>
              <a:gd name="T26" fmla="*/ 36 w 132"/>
              <a:gd name="T27" fmla="*/ 12 h 90"/>
              <a:gd name="T28" fmla="*/ 18 w 132"/>
              <a:gd name="T29" fmla="*/ 66 h 90"/>
              <a:gd name="T30" fmla="*/ 12 w 132"/>
              <a:gd name="T31" fmla="*/ 78 h 90"/>
              <a:gd name="T32" fmla="*/ 12 w 132"/>
              <a:gd name="T33" fmla="*/ 84 h 90"/>
              <a:gd name="T34" fmla="*/ 0 w 132"/>
              <a:gd name="T35" fmla="*/ 90 h 90"/>
              <a:gd name="T36" fmla="*/ 0 w 132"/>
              <a:gd name="T37" fmla="*/ 90 h 90"/>
              <a:gd name="T38" fmla="*/ 36 w 132"/>
              <a:gd name="T39" fmla="*/ 90 h 90"/>
              <a:gd name="T40" fmla="*/ 36 w 132"/>
              <a:gd name="T41" fmla="*/ 90 h 90"/>
              <a:gd name="T42" fmla="*/ 24 w 132"/>
              <a:gd name="T43" fmla="*/ 90 h 90"/>
              <a:gd name="T44" fmla="*/ 18 w 132"/>
              <a:gd name="T45" fmla="*/ 84 h 90"/>
              <a:gd name="T46" fmla="*/ 24 w 132"/>
              <a:gd name="T47" fmla="*/ 78 h 90"/>
              <a:gd name="T48" fmla="*/ 24 w 132"/>
              <a:gd name="T49" fmla="*/ 72 h 90"/>
              <a:gd name="T50" fmla="*/ 42 w 132"/>
              <a:gd name="T51" fmla="*/ 18 h 90"/>
              <a:gd name="T52" fmla="*/ 42 w 132"/>
              <a:gd name="T53" fmla="*/ 18 h 90"/>
              <a:gd name="T54" fmla="*/ 84 w 132"/>
              <a:gd name="T55" fmla="*/ 90 h 90"/>
              <a:gd name="T56" fmla="*/ 90 w 132"/>
              <a:gd name="T57" fmla="*/ 90 h 90"/>
              <a:gd name="T58" fmla="*/ 114 w 132"/>
              <a:gd name="T59" fmla="*/ 24 h 90"/>
              <a:gd name="T60" fmla="*/ 120 w 132"/>
              <a:gd name="T61" fmla="*/ 12 h 90"/>
              <a:gd name="T62" fmla="*/ 120 w 132"/>
              <a:gd name="T63" fmla="*/ 6 h 90"/>
              <a:gd name="T64" fmla="*/ 132 w 132"/>
              <a:gd name="T65" fmla="*/ 6 h 90"/>
              <a:gd name="T66" fmla="*/ 132 w 132"/>
              <a:gd name="T6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2" h="90">
                <a:moveTo>
                  <a:pt x="132" y="0"/>
                </a:moveTo>
                <a:lnTo>
                  <a:pt x="96" y="0"/>
                </a:lnTo>
                <a:lnTo>
                  <a:pt x="96" y="6"/>
                </a:lnTo>
                <a:lnTo>
                  <a:pt x="108" y="6"/>
                </a:lnTo>
                <a:lnTo>
                  <a:pt x="108" y="12"/>
                </a:lnTo>
                <a:lnTo>
                  <a:pt x="108" y="18"/>
                </a:lnTo>
                <a:lnTo>
                  <a:pt x="108" y="18"/>
                </a:lnTo>
                <a:lnTo>
                  <a:pt x="90" y="66"/>
                </a:lnTo>
                <a:lnTo>
                  <a:pt x="90" y="66"/>
                </a:lnTo>
                <a:lnTo>
                  <a:pt x="54" y="0"/>
                </a:lnTo>
                <a:lnTo>
                  <a:pt x="24" y="0"/>
                </a:lnTo>
                <a:lnTo>
                  <a:pt x="24" y="6"/>
                </a:lnTo>
                <a:lnTo>
                  <a:pt x="30" y="6"/>
                </a:lnTo>
                <a:lnTo>
                  <a:pt x="36" y="12"/>
                </a:lnTo>
                <a:lnTo>
                  <a:pt x="18" y="66"/>
                </a:lnTo>
                <a:lnTo>
                  <a:pt x="12" y="78"/>
                </a:lnTo>
                <a:lnTo>
                  <a:pt x="12" y="84"/>
                </a:lnTo>
                <a:lnTo>
                  <a:pt x="0" y="90"/>
                </a:lnTo>
                <a:lnTo>
                  <a:pt x="0" y="90"/>
                </a:lnTo>
                <a:lnTo>
                  <a:pt x="36" y="90"/>
                </a:lnTo>
                <a:lnTo>
                  <a:pt x="36" y="90"/>
                </a:lnTo>
                <a:lnTo>
                  <a:pt x="24" y="90"/>
                </a:lnTo>
                <a:lnTo>
                  <a:pt x="18" y="84"/>
                </a:lnTo>
                <a:lnTo>
                  <a:pt x="24" y="78"/>
                </a:lnTo>
                <a:lnTo>
                  <a:pt x="24" y="72"/>
                </a:lnTo>
                <a:lnTo>
                  <a:pt x="42" y="18"/>
                </a:lnTo>
                <a:lnTo>
                  <a:pt x="42" y="18"/>
                </a:lnTo>
                <a:lnTo>
                  <a:pt x="84" y="90"/>
                </a:lnTo>
                <a:lnTo>
                  <a:pt x="90" y="90"/>
                </a:lnTo>
                <a:lnTo>
                  <a:pt x="114" y="24"/>
                </a:lnTo>
                <a:lnTo>
                  <a:pt x="120" y="12"/>
                </a:lnTo>
                <a:lnTo>
                  <a:pt x="120" y="6"/>
                </a:lnTo>
                <a:lnTo>
                  <a:pt x="132" y="6"/>
                </a:lnTo>
                <a:lnTo>
                  <a:pt x="13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2" name="Freeform 376"/>
          <p:cNvSpPr>
            <a:spLocks/>
          </p:cNvSpPr>
          <p:nvPr/>
        </p:nvSpPr>
        <p:spPr bwMode="auto">
          <a:xfrm>
            <a:off x="8502650" y="4164013"/>
            <a:ext cx="95250" cy="114300"/>
          </a:xfrm>
          <a:custGeom>
            <a:avLst/>
            <a:gdLst>
              <a:gd name="T0" fmla="*/ 60 w 60"/>
              <a:gd name="T1" fmla="*/ 54 h 72"/>
              <a:gd name="T2" fmla="*/ 60 w 60"/>
              <a:gd name="T3" fmla="*/ 54 h 72"/>
              <a:gd name="T4" fmla="*/ 54 w 60"/>
              <a:gd name="T5" fmla="*/ 60 h 72"/>
              <a:gd name="T6" fmla="*/ 48 w 60"/>
              <a:gd name="T7" fmla="*/ 60 h 72"/>
              <a:gd name="T8" fmla="*/ 12 w 60"/>
              <a:gd name="T9" fmla="*/ 60 h 72"/>
              <a:gd name="T10" fmla="*/ 36 w 60"/>
              <a:gd name="T11" fmla="*/ 42 h 72"/>
              <a:gd name="T12" fmla="*/ 48 w 60"/>
              <a:gd name="T13" fmla="*/ 36 h 72"/>
              <a:gd name="T14" fmla="*/ 54 w 60"/>
              <a:gd name="T15" fmla="*/ 18 h 72"/>
              <a:gd name="T16" fmla="*/ 48 w 60"/>
              <a:gd name="T17" fmla="*/ 6 h 72"/>
              <a:gd name="T18" fmla="*/ 30 w 60"/>
              <a:gd name="T19" fmla="*/ 0 h 72"/>
              <a:gd name="T20" fmla="*/ 12 w 60"/>
              <a:gd name="T21" fmla="*/ 6 h 72"/>
              <a:gd name="T22" fmla="*/ 0 w 60"/>
              <a:gd name="T23" fmla="*/ 24 h 72"/>
              <a:gd name="T24" fmla="*/ 6 w 60"/>
              <a:gd name="T25" fmla="*/ 24 h 72"/>
              <a:gd name="T26" fmla="*/ 12 w 60"/>
              <a:gd name="T27" fmla="*/ 18 h 72"/>
              <a:gd name="T28" fmla="*/ 24 w 60"/>
              <a:gd name="T29" fmla="*/ 12 h 72"/>
              <a:gd name="T30" fmla="*/ 36 w 60"/>
              <a:gd name="T31" fmla="*/ 12 h 72"/>
              <a:gd name="T32" fmla="*/ 42 w 60"/>
              <a:gd name="T33" fmla="*/ 18 h 72"/>
              <a:gd name="T34" fmla="*/ 42 w 60"/>
              <a:gd name="T35" fmla="*/ 24 h 72"/>
              <a:gd name="T36" fmla="*/ 36 w 60"/>
              <a:gd name="T37" fmla="*/ 36 h 72"/>
              <a:gd name="T38" fmla="*/ 24 w 60"/>
              <a:gd name="T39" fmla="*/ 48 h 72"/>
              <a:gd name="T40" fmla="*/ 0 w 60"/>
              <a:gd name="T41" fmla="*/ 66 h 72"/>
              <a:gd name="T42" fmla="*/ 0 w 60"/>
              <a:gd name="T43" fmla="*/ 72 h 72"/>
              <a:gd name="T44" fmla="*/ 54 w 60"/>
              <a:gd name="T45" fmla="*/ 72 h 72"/>
              <a:gd name="T46" fmla="*/ 60 w 60"/>
              <a:gd name="T47" fmla="*/ 5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72">
                <a:moveTo>
                  <a:pt x="60" y="54"/>
                </a:moveTo>
                <a:lnTo>
                  <a:pt x="60" y="54"/>
                </a:lnTo>
                <a:lnTo>
                  <a:pt x="54" y="60"/>
                </a:lnTo>
                <a:lnTo>
                  <a:pt x="48" y="60"/>
                </a:lnTo>
                <a:lnTo>
                  <a:pt x="12" y="60"/>
                </a:lnTo>
                <a:lnTo>
                  <a:pt x="36" y="42"/>
                </a:lnTo>
                <a:lnTo>
                  <a:pt x="48" y="36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24"/>
                </a:lnTo>
                <a:lnTo>
                  <a:pt x="6" y="24"/>
                </a:lnTo>
                <a:lnTo>
                  <a:pt x="12" y="18"/>
                </a:lnTo>
                <a:lnTo>
                  <a:pt x="24" y="12"/>
                </a:lnTo>
                <a:lnTo>
                  <a:pt x="36" y="12"/>
                </a:lnTo>
                <a:lnTo>
                  <a:pt x="42" y="18"/>
                </a:lnTo>
                <a:lnTo>
                  <a:pt x="42" y="24"/>
                </a:lnTo>
                <a:lnTo>
                  <a:pt x="36" y="36"/>
                </a:lnTo>
                <a:lnTo>
                  <a:pt x="24" y="48"/>
                </a:lnTo>
                <a:lnTo>
                  <a:pt x="0" y="66"/>
                </a:lnTo>
                <a:lnTo>
                  <a:pt x="0" y="72"/>
                </a:lnTo>
                <a:lnTo>
                  <a:pt x="54" y="72"/>
                </a:lnTo>
                <a:lnTo>
                  <a:pt x="60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3" name="Freeform 377"/>
          <p:cNvSpPr>
            <a:spLocks/>
          </p:cNvSpPr>
          <p:nvPr/>
        </p:nvSpPr>
        <p:spPr bwMode="auto">
          <a:xfrm>
            <a:off x="7704138" y="4514851"/>
            <a:ext cx="114300" cy="85725"/>
          </a:xfrm>
          <a:custGeom>
            <a:avLst/>
            <a:gdLst>
              <a:gd name="T0" fmla="*/ 36 w 72"/>
              <a:gd name="T1" fmla="*/ 54 h 54"/>
              <a:gd name="T2" fmla="*/ 66 w 72"/>
              <a:gd name="T3" fmla="*/ 48 h 54"/>
              <a:gd name="T4" fmla="*/ 72 w 72"/>
              <a:gd name="T5" fmla="*/ 30 h 54"/>
              <a:gd name="T6" fmla="*/ 66 w 72"/>
              <a:gd name="T7" fmla="*/ 6 h 54"/>
              <a:gd name="T8" fmla="*/ 36 w 72"/>
              <a:gd name="T9" fmla="*/ 0 h 54"/>
              <a:gd name="T10" fmla="*/ 12 w 72"/>
              <a:gd name="T11" fmla="*/ 6 h 54"/>
              <a:gd name="T12" fmla="*/ 6 w 72"/>
              <a:gd name="T13" fmla="*/ 18 h 54"/>
              <a:gd name="T14" fmla="*/ 0 w 72"/>
              <a:gd name="T15" fmla="*/ 30 h 54"/>
              <a:gd name="T16" fmla="*/ 6 w 72"/>
              <a:gd name="T17" fmla="*/ 42 h 54"/>
              <a:gd name="T18" fmla="*/ 12 w 72"/>
              <a:gd name="T19" fmla="*/ 48 h 54"/>
              <a:gd name="T20" fmla="*/ 36 w 72"/>
              <a:gd name="T21" fmla="*/ 54 h 54"/>
              <a:gd name="T22" fmla="*/ 36 w 72"/>
              <a:gd name="T23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54">
                <a:moveTo>
                  <a:pt x="36" y="54"/>
                </a:moveTo>
                <a:lnTo>
                  <a:pt x="66" y="48"/>
                </a:lnTo>
                <a:lnTo>
                  <a:pt x="72" y="30"/>
                </a:lnTo>
                <a:lnTo>
                  <a:pt x="66" y="6"/>
                </a:lnTo>
                <a:lnTo>
                  <a:pt x="36" y="0"/>
                </a:lnTo>
                <a:lnTo>
                  <a:pt x="12" y="6"/>
                </a:lnTo>
                <a:lnTo>
                  <a:pt x="6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36" y="54"/>
                </a:lnTo>
                <a:lnTo>
                  <a:pt x="36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4" name="Freeform 378"/>
          <p:cNvSpPr>
            <a:spLocks/>
          </p:cNvSpPr>
          <p:nvPr/>
        </p:nvSpPr>
        <p:spPr bwMode="auto">
          <a:xfrm>
            <a:off x="8578851" y="5519739"/>
            <a:ext cx="1223963" cy="1587"/>
          </a:xfrm>
          <a:custGeom>
            <a:avLst/>
            <a:gdLst>
              <a:gd name="T0" fmla="*/ 771 w 771"/>
              <a:gd name="T1" fmla="*/ 0 w 771"/>
              <a:gd name="T2" fmla="*/ 771 w 771"/>
              <a:gd name="T3" fmla="*/ 771 w 77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771">
                <a:moveTo>
                  <a:pt x="771" y="0"/>
                </a:moveTo>
                <a:lnTo>
                  <a:pt x="0" y="0"/>
                </a:lnTo>
                <a:lnTo>
                  <a:pt x="771" y="0"/>
                </a:lnTo>
                <a:lnTo>
                  <a:pt x="771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5" name="Freeform 379"/>
          <p:cNvSpPr>
            <a:spLocks noEditPoints="1"/>
          </p:cNvSpPr>
          <p:nvPr/>
        </p:nvSpPr>
        <p:spPr bwMode="auto">
          <a:xfrm>
            <a:off x="8578850" y="4383088"/>
            <a:ext cx="1588" cy="1136650"/>
          </a:xfrm>
          <a:custGeom>
            <a:avLst/>
            <a:gdLst>
              <a:gd name="T0" fmla="*/ 716 h 716"/>
              <a:gd name="T1" fmla="*/ 0 h 716"/>
              <a:gd name="T2" fmla="*/ 716 h 716"/>
              <a:gd name="T3" fmla="*/ 716 h 716"/>
              <a:gd name="T4" fmla="*/ 716 h 716"/>
              <a:gd name="T5" fmla="*/ 716 h 716"/>
              <a:gd name="T6" fmla="*/ 716 h 7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716">
                <a:moveTo>
                  <a:pt x="0" y="716"/>
                </a:moveTo>
                <a:lnTo>
                  <a:pt x="0" y="0"/>
                </a:lnTo>
                <a:lnTo>
                  <a:pt x="0" y="716"/>
                </a:lnTo>
                <a:lnTo>
                  <a:pt x="0" y="716"/>
                </a:lnTo>
                <a:close/>
                <a:moveTo>
                  <a:pt x="0" y="716"/>
                </a:moveTo>
                <a:lnTo>
                  <a:pt x="0" y="716"/>
                </a:lnTo>
                <a:lnTo>
                  <a:pt x="0" y="71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6" name="Freeform 380"/>
          <p:cNvSpPr>
            <a:spLocks noEditPoints="1"/>
          </p:cNvSpPr>
          <p:nvPr/>
        </p:nvSpPr>
        <p:spPr bwMode="auto">
          <a:xfrm>
            <a:off x="8578851" y="4383089"/>
            <a:ext cx="1223963" cy="1587"/>
          </a:xfrm>
          <a:custGeom>
            <a:avLst/>
            <a:gdLst>
              <a:gd name="T0" fmla="*/ 0 w 771"/>
              <a:gd name="T1" fmla="*/ 771 w 771"/>
              <a:gd name="T2" fmla="*/ 0 w 771"/>
              <a:gd name="T3" fmla="*/ 0 w 771"/>
              <a:gd name="T4" fmla="*/ 0 w 771"/>
              <a:gd name="T5" fmla="*/ 0 w 771"/>
              <a:gd name="T6" fmla="*/ 0 w 77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771">
                <a:moveTo>
                  <a:pt x="0" y="0"/>
                </a:moveTo>
                <a:lnTo>
                  <a:pt x="771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7" name="Freeform 381"/>
          <p:cNvSpPr>
            <a:spLocks/>
          </p:cNvSpPr>
          <p:nvPr/>
        </p:nvSpPr>
        <p:spPr bwMode="auto">
          <a:xfrm>
            <a:off x="8701088" y="5311776"/>
            <a:ext cx="114300" cy="93663"/>
          </a:xfrm>
          <a:custGeom>
            <a:avLst/>
            <a:gdLst>
              <a:gd name="T0" fmla="*/ 36 w 72"/>
              <a:gd name="T1" fmla="*/ 59 h 59"/>
              <a:gd name="T2" fmla="*/ 12 w 72"/>
              <a:gd name="T3" fmla="*/ 53 h 59"/>
              <a:gd name="T4" fmla="*/ 0 w 72"/>
              <a:gd name="T5" fmla="*/ 30 h 59"/>
              <a:gd name="T6" fmla="*/ 12 w 72"/>
              <a:gd name="T7" fmla="*/ 6 h 59"/>
              <a:gd name="T8" fmla="*/ 36 w 72"/>
              <a:gd name="T9" fmla="*/ 0 h 59"/>
              <a:gd name="T10" fmla="*/ 60 w 72"/>
              <a:gd name="T11" fmla="*/ 6 h 59"/>
              <a:gd name="T12" fmla="*/ 72 w 72"/>
              <a:gd name="T13" fmla="*/ 18 h 59"/>
              <a:gd name="T14" fmla="*/ 72 w 72"/>
              <a:gd name="T15" fmla="*/ 30 h 59"/>
              <a:gd name="T16" fmla="*/ 72 w 72"/>
              <a:gd name="T17" fmla="*/ 42 h 59"/>
              <a:gd name="T18" fmla="*/ 60 w 72"/>
              <a:gd name="T19" fmla="*/ 53 h 59"/>
              <a:gd name="T20" fmla="*/ 36 w 72"/>
              <a:gd name="T21" fmla="*/ 59 h 59"/>
              <a:gd name="T22" fmla="*/ 36 w 72"/>
              <a:gd name="T23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59">
                <a:moveTo>
                  <a:pt x="36" y="59"/>
                </a:moveTo>
                <a:lnTo>
                  <a:pt x="12" y="53"/>
                </a:lnTo>
                <a:lnTo>
                  <a:pt x="0" y="30"/>
                </a:lnTo>
                <a:lnTo>
                  <a:pt x="12" y="6"/>
                </a:lnTo>
                <a:lnTo>
                  <a:pt x="36" y="0"/>
                </a:lnTo>
                <a:lnTo>
                  <a:pt x="60" y="6"/>
                </a:lnTo>
                <a:lnTo>
                  <a:pt x="72" y="18"/>
                </a:lnTo>
                <a:lnTo>
                  <a:pt x="72" y="30"/>
                </a:lnTo>
                <a:lnTo>
                  <a:pt x="72" y="42"/>
                </a:lnTo>
                <a:lnTo>
                  <a:pt x="60" y="53"/>
                </a:lnTo>
                <a:lnTo>
                  <a:pt x="36" y="59"/>
                </a:lnTo>
                <a:lnTo>
                  <a:pt x="36" y="5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8" name="Freeform 382"/>
          <p:cNvSpPr>
            <a:spLocks/>
          </p:cNvSpPr>
          <p:nvPr/>
        </p:nvSpPr>
        <p:spPr bwMode="auto">
          <a:xfrm>
            <a:off x="7894639" y="4732338"/>
            <a:ext cx="104775" cy="436562"/>
          </a:xfrm>
          <a:custGeom>
            <a:avLst/>
            <a:gdLst>
              <a:gd name="T0" fmla="*/ 0 w 66"/>
              <a:gd name="T1" fmla="*/ 275 h 275"/>
              <a:gd name="T2" fmla="*/ 66 w 66"/>
              <a:gd name="T3" fmla="*/ 275 h 275"/>
              <a:gd name="T4" fmla="*/ 66 w 66"/>
              <a:gd name="T5" fmla="*/ 0 h 275"/>
              <a:gd name="T6" fmla="*/ 0 w 66"/>
              <a:gd name="T7" fmla="*/ 0 h 275"/>
              <a:gd name="T8" fmla="*/ 0 w 66"/>
              <a:gd name="T9" fmla="*/ 275 h 275"/>
              <a:gd name="T10" fmla="*/ 0 w 66"/>
              <a:gd name="T1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275">
                <a:moveTo>
                  <a:pt x="0" y="275"/>
                </a:moveTo>
                <a:lnTo>
                  <a:pt x="66" y="275"/>
                </a:lnTo>
                <a:lnTo>
                  <a:pt x="66" y="0"/>
                </a:lnTo>
                <a:lnTo>
                  <a:pt x="0" y="0"/>
                </a:ln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19" name="Freeform 383"/>
          <p:cNvSpPr>
            <a:spLocks/>
          </p:cNvSpPr>
          <p:nvPr/>
        </p:nvSpPr>
        <p:spPr bwMode="auto">
          <a:xfrm>
            <a:off x="7942264" y="4732339"/>
            <a:ext cx="123825" cy="66675"/>
          </a:xfrm>
          <a:custGeom>
            <a:avLst/>
            <a:gdLst>
              <a:gd name="T0" fmla="*/ 0 w 78"/>
              <a:gd name="T1" fmla="*/ 0 h 42"/>
              <a:gd name="T2" fmla="*/ 30 w 78"/>
              <a:gd name="T3" fmla="*/ 6 h 42"/>
              <a:gd name="T4" fmla="*/ 54 w 78"/>
              <a:gd name="T5" fmla="*/ 12 h 42"/>
              <a:gd name="T6" fmla="*/ 72 w 78"/>
              <a:gd name="T7" fmla="*/ 24 h 42"/>
              <a:gd name="T8" fmla="*/ 78 w 78"/>
              <a:gd name="T9" fmla="*/ 42 h 42"/>
              <a:gd name="T10" fmla="*/ 78 w 78"/>
              <a:gd name="T11" fmla="*/ 42 h 42"/>
              <a:gd name="T12" fmla="*/ 72 w 78"/>
              <a:gd name="T13" fmla="*/ 24 h 42"/>
              <a:gd name="T14" fmla="*/ 54 w 78"/>
              <a:gd name="T15" fmla="*/ 12 h 42"/>
              <a:gd name="T16" fmla="*/ 30 w 78"/>
              <a:gd name="T17" fmla="*/ 6 h 42"/>
              <a:gd name="T18" fmla="*/ 0 w 78"/>
              <a:gd name="T19" fmla="*/ 0 h 42"/>
              <a:gd name="T20" fmla="*/ 0 w 78"/>
              <a:gd name="T2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" h="42">
                <a:moveTo>
                  <a:pt x="0" y="0"/>
                </a:moveTo>
                <a:lnTo>
                  <a:pt x="30" y="6"/>
                </a:lnTo>
                <a:lnTo>
                  <a:pt x="54" y="12"/>
                </a:lnTo>
                <a:lnTo>
                  <a:pt x="72" y="24"/>
                </a:lnTo>
                <a:lnTo>
                  <a:pt x="78" y="42"/>
                </a:lnTo>
                <a:lnTo>
                  <a:pt x="78" y="42"/>
                </a:lnTo>
                <a:lnTo>
                  <a:pt x="72" y="24"/>
                </a:lnTo>
                <a:lnTo>
                  <a:pt x="54" y="12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0" name="Freeform 384"/>
          <p:cNvSpPr>
            <a:spLocks noEditPoints="1"/>
          </p:cNvSpPr>
          <p:nvPr/>
        </p:nvSpPr>
        <p:spPr bwMode="auto">
          <a:xfrm>
            <a:off x="7942264" y="4799014"/>
            <a:ext cx="123825" cy="66675"/>
          </a:xfrm>
          <a:custGeom>
            <a:avLst/>
            <a:gdLst>
              <a:gd name="T0" fmla="*/ 78 w 78"/>
              <a:gd name="T1" fmla="*/ 0 h 42"/>
              <a:gd name="T2" fmla="*/ 72 w 78"/>
              <a:gd name="T3" fmla="*/ 18 h 42"/>
              <a:gd name="T4" fmla="*/ 54 w 78"/>
              <a:gd name="T5" fmla="*/ 30 h 42"/>
              <a:gd name="T6" fmla="*/ 30 w 78"/>
              <a:gd name="T7" fmla="*/ 42 h 42"/>
              <a:gd name="T8" fmla="*/ 0 w 78"/>
              <a:gd name="T9" fmla="*/ 42 h 42"/>
              <a:gd name="T10" fmla="*/ 0 w 78"/>
              <a:gd name="T11" fmla="*/ 42 h 42"/>
              <a:gd name="T12" fmla="*/ 30 w 78"/>
              <a:gd name="T13" fmla="*/ 42 h 42"/>
              <a:gd name="T14" fmla="*/ 54 w 78"/>
              <a:gd name="T15" fmla="*/ 30 h 42"/>
              <a:gd name="T16" fmla="*/ 72 w 78"/>
              <a:gd name="T17" fmla="*/ 18 h 42"/>
              <a:gd name="T18" fmla="*/ 78 w 78"/>
              <a:gd name="T19" fmla="*/ 0 h 42"/>
              <a:gd name="T20" fmla="*/ 78 w 78"/>
              <a:gd name="T21" fmla="*/ 0 h 42"/>
              <a:gd name="T22" fmla="*/ 78 w 78"/>
              <a:gd name="T23" fmla="*/ 0 h 42"/>
              <a:gd name="T24" fmla="*/ 78 w 78"/>
              <a:gd name="T25" fmla="*/ 0 h 42"/>
              <a:gd name="T26" fmla="*/ 78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72" y="18"/>
                </a:lnTo>
                <a:lnTo>
                  <a:pt x="54" y="30"/>
                </a:lnTo>
                <a:lnTo>
                  <a:pt x="30" y="42"/>
                </a:lnTo>
                <a:lnTo>
                  <a:pt x="0" y="42"/>
                </a:lnTo>
                <a:lnTo>
                  <a:pt x="0" y="42"/>
                </a:lnTo>
                <a:lnTo>
                  <a:pt x="30" y="42"/>
                </a:lnTo>
                <a:lnTo>
                  <a:pt x="54" y="30"/>
                </a:lnTo>
                <a:lnTo>
                  <a:pt x="72" y="18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1" name="Freeform 385"/>
          <p:cNvSpPr>
            <a:spLocks noEditPoints="1"/>
          </p:cNvSpPr>
          <p:nvPr/>
        </p:nvSpPr>
        <p:spPr bwMode="auto">
          <a:xfrm>
            <a:off x="7866063" y="4846638"/>
            <a:ext cx="76200" cy="19050"/>
          </a:xfrm>
          <a:custGeom>
            <a:avLst/>
            <a:gdLst>
              <a:gd name="T0" fmla="*/ 48 w 48"/>
              <a:gd name="T1" fmla="*/ 12 h 12"/>
              <a:gd name="T2" fmla="*/ 24 w 48"/>
              <a:gd name="T3" fmla="*/ 12 h 12"/>
              <a:gd name="T4" fmla="*/ 0 w 48"/>
              <a:gd name="T5" fmla="*/ 6 h 12"/>
              <a:gd name="T6" fmla="*/ 0 w 48"/>
              <a:gd name="T7" fmla="*/ 0 h 12"/>
              <a:gd name="T8" fmla="*/ 24 w 48"/>
              <a:gd name="T9" fmla="*/ 12 h 12"/>
              <a:gd name="T10" fmla="*/ 48 w 48"/>
              <a:gd name="T11" fmla="*/ 12 h 12"/>
              <a:gd name="T12" fmla="*/ 48 w 48"/>
              <a:gd name="T13" fmla="*/ 12 h 12"/>
              <a:gd name="T14" fmla="*/ 48 w 48"/>
              <a:gd name="T15" fmla="*/ 12 h 12"/>
              <a:gd name="T16" fmla="*/ 48 w 48"/>
              <a:gd name="T17" fmla="*/ 12 h 12"/>
              <a:gd name="T18" fmla="*/ 48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48" y="12"/>
                </a:moveTo>
                <a:lnTo>
                  <a:pt x="24" y="12"/>
                </a:lnTo>
                <a:lnTo>
                  <a:pt x="0" y="6"/>
                </a:lnTo>
                <a:lnTo>
                  <a:pt x="0" y="0"/>
                </a:lnTo>
                <a:lnTo>
                  <a:pt x="24" y="12"/>
                </a:lnTo>
                <a:lnTo>
                  <a:pt x="48" y="12"/>
                </a:lnTo>
                <a:lnTo>
                  <a:pt x="48" y="12"/>
                </a:lnTo>
                <a:close/>
                <a:moveTo>
                  <a:pt x="48" y="12"/>
                </a:move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2" name="Freeform 386"/>
          <p:cNvSpPr>
            <a:spLocks noEditPoints="1"/>
          </p:cNvSpPr>
          <p:nvPr/>
        </p:nvSpPr>
        <p:spPr bwMode="auto">
          <a:xfrm>
            <a:off x="7866063" y="4837113"/>
            <a:ext cx="76200" cy="19050"/>
          </a:xfrm>
          <a:custGeom>
            <a:avLst/>
            <a:gdLst>
              <a:gd name="T0" fmla="*/ 0 w 48"/>
              <a:gd name="T1" fmla="*/ 6 h 12"/>
              <a:gd name="T2" fmla="*/ 24 w 48"/>
              <a:gd name="T3" fmla="*/ 0 h 12"/>
              <a:gd name="T4" fmla="*/ 48 w 48"/>
              <a:gd name="T5" fmla="*/ 0 h 12"/>
              <a:gd name="T6" fmla="*/ 48 w 48"/>
              <a:gd name="T7" fmla="*/ 0 h 12"/>
              <a:gd name="T8" fmla="*/ 24 w 48"/>
              <a:gd name="T9" fmla="*/ 0 h 12"/>
              <a:gd name="T10" fmla="*/ 0 w 48"/>
              <a:gd name="T11" fmla="*/ 12 h 12"/>
              <a:gd name="T12" fmla="*/ 0 w 48"/>
              <a:gd name="T13" fmla="*/ 6 h 12"/>
              <a:gd name="T14" fmla="*/ 0 w 48"/>
              <a:gd name="T15" fmla="*/ 6 h 12"/>
              <a:gd name="T16" fmla="*/ 0 w 48"/>
              <a:gd name="T17" fmla="*/ 6 h 12"/>
              <a:gd name="T18" fmla="*/ 0 w 48"/>
              <a:gd name="T1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0" y="6"/>
                </a:moveTo>
                <a:lnTo>
                  <a:pt x="24" y="0"/>
                </a:lnTo>
                <a:lnTo>
                  <a:pt x="48" y="0"/>
                </a:lnTo>
                <a:lnTo>
                  <a:pt x="48" y="0"/>
                </a:lnTo>
                <a:lnTo>
                  <a:pt x="24" y="0"/>
                </a:lnTo>
                <a:lnTo>
                  <a:pt x="0" y="12"/>
                </a:lnTo>
                <a:lnTo>
                  <a:pt x="0" y="6"/>
                </a:lnTo>
                <a:close/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3" name="Freeform 387"/>
          <p:cNvSpPr>
            <a:spLocks noEditPoints="1"/>
          </p:cNvSpPr>
          <p:nvPr/>
        </p:nvSpPr>
        <p:spPr bwMode="auto">
          <a:xfrm>
            <a:off x="7942264" y="4837114"/>
            <a:ext cx="123825" cy="66675"/>
          </a:xfrm>
          <a:custGeom>
            <a:avLst/>
            <a:gdLst>
              <a:gd name="T0" fmla="*/ 0 w 78"/>
              <a:gd name="T1" fmla="*/ 0 h 42"/>
              <a:gd name="T2" fmla="*/ 30 w 78"/>
              <a:gd name="T3" fmla="*/ 6 h 42"/>
              <a:gd name="T4" fmla="*/ 54 w 78"/>
              <a:gd name="T5" fmla="*/ 12 h 42"/>
              <a:gd name="T6" fmla="*/ 72 w 78"/>
              <a:gd name="T7" fmla="*/ 24 h 42"/>
              <a:gd name="T8" fmla="*/ 78 w 78"/>
              <a:gd name="T9" fmla="*/ 42 h 42"/>
              <a:gd name="T10" fmla="*/ 78 w 78"/>
              <a:gd name="T11" fmla="*/ 42 h 42"/>
              <a:gd name="T12" fmla="*/ 72 w 78"/>
              <a:gd name="T13" fmla="*/ 24 h 42"/>
              <a:gd name="T14" fmla="*/ 54 w 78"/>
              <a:gd name="T15" fmla="*/ 12 h 42"/>
              <a:gd name="T16" fmla="*/ 30 w 78"/>
              <a:gd name="T17" fmla="*/ 6 h 42"/>
              <a:gd name="T18" fmla="*/ 0 w 78"/>
              <a:gd name="T19" fmla="*/ 0 h 42"/>
              <a:gd name="T20" fmla="*/ 0 w 78"/>
              <a:gd name="T21" fmla="*/ 0 h 42"/>
              <a:gd name="T22" fmla="*/ 0 w 78"/>
              <a:gd name="T23" fmla="*/ 0 h 42"/>
              <a:gd name="T24" fmla="*/ 0 w 78"/>
              <a:gd name="T25" fmla="*/ 0 h 42"/>
              <a:gd name="T26" fmla="*/ 0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0" y="0"/>
                </a:moveTo>
                <a:lnTo>
                  <a:pt x="30" y="6"/>
                </a:lnTo>
                <a:lnTo>
                  <a:pt x="54" y="12"/>
                </a:lnTo>
                <a:lnTo>
                  <a:pt x="72" y="24"/>
                </a:lnTo>
                <a:lnTo>
                  <a:pt x="78" y="42"/>
                </a:lnTo>
                <a:lnTo>
                  <a:pt x="78" y="42"/>
                </a:lnTo>
                <a:lnTo>
                  <a:pt x="72" y="24"/>
                </a:lnTo>
                <a:lnTo>
                  <a:pt x="54" y="12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4" name="Freeform 388"/>
          <p:cNvSpPr>
            <a:spLocks noEditPoints="1"/>
          </p:cNvSpPr>
          <p:nvPr/>
        </p:nvSpPr>
        <p:spPr bwMode="auto">
          <a:xfrm>
            <a:off x="7942264" y="4903789"/>
            <a:ext cx="123825" cy="66675"/>
          </a:xfrm>
          <a:custGeom>
            <a:avLst/>
            <a:gdLst>
              <a:gd name="T0" fmla="*/ 78 w 78"/>
              <a:gd name="T1" fmla="*/ 0 h 42"/>
              <a:gd name="T2" fmla="*/ 72 w 78"/>
              <a:gd name="T3" fmla="*/ 18 h 42"/>
              <a:gd name="T4" fmla="*/ 54 w 78"/>
              <a:gd name="T5" fmla="*/ 30 h 42"/>
              <a:gd name="T6" fmla="*/ 30 w 78"/>
              <a:gd name="T7" fmla="*/ 42 h 42"/>
              <a:gd name="T8" fmla="*/ 0 w 78"/>
              <a:gd name="T9" fmla="*/ 42 h 42"/>
              <a:gd name="T10" fmla="*/ 0 w 78"/>
              <a:gd name="T11" fmla="*/ 42 h 42"/>
              <a:gd name="T12" fmla="*/ 30 w 78"/>
              <a:gd name="T13" fmla="*/ 42 h 42"/>
              <a:gd name="T14" fmla="*/ 54 w 78"/>
              <a:gd name="T15" fmla="*/ 30 h 42"/>
              <a:gd name="T16" fmla="*/ 72 w 78"/>
              <a:gd name="T17" fmla="*/ 18 h 42"/>
              <a:gd name="T18" fmla="*/ 78 w 78"/>
              <a:gd name="T19" fmla="*/ 0 h 42"/>
              <a:gd name="T20" fmla="*/ 78 w 78"/>
              <a:gd name="T21" fmla="*/ 0 h 42"/>
              <a:gd name="T22" fmla="*/ 78 w 78"/>
              <a:gd name="T23" fmla="*/ 0 h 42"/>
              <a:gd name="T24" fmla="*/ 78 w 78"/>
              <a:gd name="T25" fmla="*/ 0 h 42"/>
              <a:gd name="T26" fmla="*/ 78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72" y="18"/>
                </a:lnTo>
                <a:lnTo>
                  <a:pt x="54" y="30"/>
                </a:lnTo>
                <a:lnTo>
                  <a:pt x="30" y="42"/>
                </a:lnTo>
                <a:lnTo>
                  <a:pt x="0" y="42"/>
                </a:lnTo>
                <a:lnTo>
                  <a:pt x="0" y="42"/>
                </a:lnTo>
                <a:lnTo>
                  <a:pt x="30" y="42"/>
                </a:lnTo>
                <a:lnTo>
                  <a:pt x="54" y="30"/>
                </a:lnTo>
                <a:lnTo>
                  <a:pt x="72" y="18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5" name="Freeform 389"/>
          <p:cNvSpPr>
            <a:spLocks noEditPoints="1"/>
          </p:cNvSpPr>
          <p:nvPr/>
        </p:nvSpPr>
        <p:spPr bwMode="auto">
          <a:xfrm>
            <a:off x="7866063" y="4951413"/>
            <a:ext cx="76200" cy="19050"/>
          </a:xfrm>
          <a:custGeom>
            <a:avLst/>
            <a:gdLst>
              <a:gd name="T0" fmla="*/ 48 w 48"/>
              <a:gd name="T1" fmla="*/ 12 h 12"/>
              <a:gd name="T2" fmla="*/ 24 w 48"/>
              <a:gd name="T3" fmla="*/ 6 h 12"/>
              <a:gd name="T4" fmla="*/ 0 w 48"/>
              <a:gd name="T5" fmla="*/ 0 h 12"/>
              <a:gd name="T6" fmla="*/ 0 w 48"/>
              <a:gd name="T7" fmla="*/ 0 h 12"/>
              <a:gd name="T8" fmla="*/ 24 w 48"/>
              <a:gd name="T9" fmla="*/ 6 h 12"/>
              <a:gd name="T10" fmla="*/ 48 w 48"/>
              <a:gd name="T11" fmla="*/ 12 h 12"/>
              <a:gd name="T12" fmla="*/ 48 w 48"/>
              <a:gd name="T13" fmla="*/ 12 h 12"/>
              <a:gd name="T14" fmla="*/ 48 w 48"/>
              <a:gd name="T15" fmla="*/ 12 h 12"/>
              <a:gd name="T16" fmla="*/ 48 w 48"/>
              <a:gd name="T17" fmla="*/ 12 h 12"/>
              <a:gd name="T18" fmla="*/ 48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48" y="12"/>
                </a:move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lnTo>
                  <a:pt x="24" y="6"/>
                </a:lnTo>
                <a:lnTo>
                  <a:pt x="48" y="12"/>
                </a:lnTo>
                <a:lnTo>
                  <a:pt x="48" y="12"/>
                </a:lnTo>
                <a:close/>
                <a:moveTo>
                  <a:pt x="48" y="12"/>
                </a:move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6" name="Freeform 390"/>
          <p:cNvSpPr>
            <a:spLocks noEditPoints="1"/>
          </p:cNvSpPr>
          <p:nvPr/>
        </p:nvSpPr>
        <p:spPr bwMode="auto">
          <a:xfrm>
            <a:off x="7866063" y="4932363"/>
            <a:ext cx="76200" cy="19050"/>
          </a:xfrm>
          <a:custGeom>
            <a:avLst/>
            <a:gdLst>
              <a:gd name="T0" fmla="*/ 0 w 48"/>
              <a:gd name="T1" fmla="*/ 12 h 12"/>
              <a:gd name="T2" fmla="*/ 24 w 48"/>
              <a:gd name="T3" fmla="*/ 6 h 12"/>
              <a:gd name="T4" fmla="*/ 48 w 48"/>
              <a:gd name="T5" fmla="*/ 0 h 12"/>
              <a:gd name="T6" fmla="*/ 48 w 48"/>
              <a:gd name="T7" fmla="*/ 0 h 12"/>
              <a:gd name="T8" fmla="*/ 24 w 48"/>
              <a:gd name="T9" fmla="*/ 6 h 12"/>
              <a:gd name="T10" fmla="*/ 0 w 48"/>
              <a:gd name="T11" fmla="*/ 12 h 12"/>
              <a:gd name="T12" fmla="*/ 0 w 48"/>
              <a:gd name="T13" fmla="*/ 12 h 12"/>
              <a:gd name="T14" fmla="*/ 0 w 48"/>
              <a:gd name="T15" fmla="*/ 12 h 12"/>
              <a:gd name="T16" fmla="*/ 0 w 48"/>
              <a:gd name="T17" fmla="*/ 12 h 12"/>
              <a:gd name="T18" fmla="*/ 0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0" y="12"/>
                </a:moveTo>
                <a:lnTo>
                  <a:pt x="24" y="6"/>
                </a:lnTo>
                <a:lnTo>
                  <a:pt x="48" y="0"/>
                </a:lnTo>
                <a:lnTo>
                  <a:pt x="48" y="0"/>
                </a:lnTo>
                <a:lnTo>
                  <a:pt x="24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7" name="Freeform 391"/>
          <p:cNvSpPr>
            <a:spLocks noEditPoints="1"/>
          </p:cNvSpPr>
          <p:nvPr/>
        </p:nvSpPr>
        <p:spPr bwMode="auto">
          <a:xfrm>
            <a:off x="7942264" y="4932364"/>
            <a:ext cx="123825" cy="66675"/>
          </a:xfrm>
          <a:custGeom>
            <a:avLst/>
            <a:gdLst>
              <a:gd name="T0" fmla="*/ 0 w 78"/>
              <a:gd name="T1" fmla="*/ 0 h 42"/>
              <a:gd name="T2" fmla="*/ 30 w 78"/>
              <a:gd name="T3" fmla="*/ 6 h 42"/>
              <a:gd name="T4" fmla="*/ 54 w 78"/>
              <a:gd name="T5" fmla="*/ 12 h 42"/>
              <a:gd name="T6" fmla="*/ 72 w 78"/>
              <a:gd name="T7" fmla="*/ 24 h 42"/>
              <a:gd name="T8" fmla="*/ 78 w 78"/>
              <a:gd name="T9" fmla="*/ 42 h 42"/>
              <a:gd name="T10" fmla="*/ 78 w 78"/>
              <a:gd name="T11" fmla="*/ 42 h 42"/>
              <a:gd name="T12" fmla="*/ 72 w 78"/>
              <a:gd name="T13" fmla="*/ 24 h 42"/>
              <a:gd name="T14" fmla="*/ 54 w 78"/>
              <a:gd name="T15" fmla="*/ 12 h 42"/>
              <a:gd name="T16" fmla="*/ 30 w 78"/>
              <a:gd name="T17" fmla="*/ 6 h 42"/>
              <a:gd name="T18" fmla="*/ 0 w 78"/>
              <a:gd name="T19" fmla="*/ 0 h 42"/>
              <a:gd name="T20" fmla="*/ 0 w 78"/>
              <a:gd name="T21" fmla="*/ 0 h 42"/>
              <a:gd name="T22" fmla="*/ 0 w 78"/>
              <a:gd name="T23" fmla="*/ 0 h 42"/>
              <a:gd name="T24" fmla="*/ 0 w 78"/>
              <a:gd name="T25" fmla="*/ 0 h 42"/>
              <a:gd name="T26" fmla="*/ 0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0" y="0"/>
                </a:moveTo>
                <a:lnTo>
                  <a:pt x="30" y="6"/>
                </a:lnTo>
                <a:lnTo>
                  <a:pt x="54" y="12"/>
                </a:lnTo>
                <a:lnTo>
                  <a:pt x="72" y="24"/>
                </a:lnTo>
                <a:lnTo>
                  <a:pt x="78" y="42"/>
                </a:lnTo>
                <a:lnTo>
                  <a:pt x="78" y="42"/>
                </a:lnTo>
                <a:lnTo>
                  <a:pt x="72" y="24"/>
                </a:lnTo>
                <a:lnTo>
                  <a:pt x="54" y="12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8" name="Freeform 392"/>
          <p:cNvSpPr>
            <a:spLocks noEditPoints="1"/>
          </p:cNvSpPr>
          <p:nvPr/>
        </p:nvSpPr>
        <p:spPr bwMode="auto">
          <a:xfrm>
            <a:off x="7942264" y="4999039"/>
            <a:ext cx="123825" cy="65087"/>
          </a:xfrm>
          <a:custGeom>
            <a:avLst/>
            <a:gdLst>
              <a:gd name="T0" fmla="*/ 78 w 78"/>
              <a:gd name="T1" fmla="*/ 0 h 41"/>
              <a:gd name="T2" fmla="*/ 72 w 78"/>
              <a:gd name="T3" fmla="*/ 18 h 41"/>
              <a:gd name="T4" fmla="*/ 54 w 78"/>
              <a:gd name="T5" fmla="*/ 30 h 41"/>
              <a:gd name="T6" fmla="*/ 30 w 78"/>
              <a:gd name="T7" fmla="*/ 41 h 41"/>
              <a:gd name="T8" fmla="*/ 0 w 78"/>
              <a:gd name="T9" fmla="*/ 41 h 41"/>
              <a:gd name="T10" fmla="*/ 0 w 78"/>
              <a:gd name="T11" fmla="*/ 41 h 41"/>
              <a:gd name="T12" fmla="*/ 30 w 78"/>
              <a:gd name="T13" fmla="*/ 41 h 41"/>
              <a:gd name="T14" fmla="*/ 54 w 78"/>
              <a:gd name="T15" fmla="*/ 30 h 41"/>
              <a:gd name="T16" fmla="*/ 72 w 78"/>
              <a:gd name="T17" fmla="*/ 18 h 41"/>
              <a:gd name="T18" fmla="*/ 78 w 78"/>
              <a:gd name="T19" fmla="*/ 0 h 41"/>
              <a:gd name="T20" fmla="*/ 78 w 78"/>
              <a:gd name="T21" fmla="*/ 0 h 41"/>
              <a:gd name="T22" fmla="*/ 78 w 78"/>
              <a:gd name="T23" fmla="*/ 0 h 41"/>
              <a:gd name="T24" fmla="*/ 78 w 78"/>
              <a:gd name="T25" fmla="*/ 0 h 41"/>
              <a:gd name="T26" fmla="*/ 78 w 78"/>
              <a:gd name="T2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1">
                <a:moveTo>
                  <a:pt x="78" y="0"/>
                </a:moveTo>
                <a:lnTo>
                  <a:pt x="72" y="18"/>
                </a:lnTo>
                <a:lnTo>
                  <a:pt x="54" y="30"/>
                </a:lnTo>
                <a:lnTo>
                  <a:pt x="30" y="41"/>
                </a:lnTo>
                <a:lnTo>
                  <a:pt x="0" y="41"/>
                </a:lnTo>
                <a:lnTo>
                  <a:pt x="0" y="41"/>
                </a:lnTo>
                <a:lnTo>
                  <a:pt x="30" y="41"/>
                </a:lnTo>
                <a:lnTo>
                  <a:pt x="54" y="30"/>
                </a:lnTo>
                <a:lnTo>
                  <a:pt x="72" y="18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29" name="Freeform 393"/>
          <p:cNvSpPr>
            <a:spLocks noEditPoints="1"/>
          </p:cNvSpPr>
          <p:nvPr/>
        </p:nvSpPr>
        <p:spPr bwMode="auto">
          <a:xfrm>
            <a:off x="7866063" y="5046663"/>
            <a:ext cx="76200" cy="17462"/>
          </a:xfrm>
          <a:custGeom>
            <a:avLst/>
            <a:gdLst>
              <a:gd name="T0" fmla="*/ 48 w 48"/>
              <a:gd name="T1" fmla="*/ 11 h 11"/>
              <a:gd name="T2" fmla="*/ 24 w 48"/>
              <a:gd name="T3" fmla="*/ 11 h 11"/>
              <a:gd name="T4" fmla="*/ 0 w 48"/>
              <a:gd name="T5" fmla="*/ 0 h 11"/>
              <a:gd name="T6" fmla="*/ 0 w 48"/>
              <a:gd name="T7" fmla="*/ 0 h 11"/>
              <a:gd name="T8" fmla="*/ 24 w 48"/>
              <a:gd name="T9" fmla="*/ 5 h 11"/>
              <a:gd name="T10" fmla="*/ 48 w 48"/>
              <a:gd name="T11" fmla="*/ 11 h 11"/>
              <a:gd name="T12" fmla="*/ 48 w 48"/>
              <a:gd name="T13" fmla="*/ 11 h 11"/>
              <a:gd name="T14" fmla="*/ 48 w 48"/>
              <a:gd name="T15" fmla="*/ 11 h 11"/>
              <a:gd name="T16" fmla="*/ 48 w 48"/>
              <a:gd name="T17" fmla="*/ 11 h 11"/>
              <a:gd name="T18" fmla="*/ 48 w 48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1">
                <a:moveTo>
                  <a:pt x="48" y="11"/>
                </a:moveTo>
                <a:lnTo>
                  <a:pt x="24" y="11"/>
                </a:lnTo>
                <a:lnTo>
                  <a:pt x="0" y="0"/>
                </a:lnTo>
                <a:lnTo>
                  <a:pt x="0" y="0"/>
                </a:lnTo>
                <a:lnTo>
                  <a:pt x="24" y="5"/>
                </a:lnTo>
                <a:lnTo>
                  <a:pt x="48" y="11"/>
                </a:lnTo>
                <a:lnTo>
                  <a:pt x="48" y="11"/>
                </a:lnTo>
                <a:close/>
                <a:moveTo>
                  <a:pt x="48" y="11"/>
                </a:moveTo>
                <a:lnTo>
                  <a:pt x="48" y="11"/>
                </a:lnTo>
                <a:lnTo>
                  <a:pt x="48" y="11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0" name="Freeform 394"/>
          <p:cNvSpPr>
            <a:spLocks noEditPoints="1"/>
          </p:cNvSpPr>
          <p:nvPr/>
        </p:nvSpPr>
        <p:spPr bwMode="auto">
          <a:xfrm>
            <a:off x="7866063" y="5027613"/>
            <a:ext cx="76200" cy="19050"/>
          </a:xfrm>
          <a:custGeom>
            <a:avLst/>
            <a:gdLst>
              <a:gd name="T0" fmla="*/ 0 w 48"/>
              <a:gd name="T1" fmla="*/ 12 h 12"/>
              <a:gd name="T2" fmla="*/ 24 w 48"/>
              <a:gd name="T3" fmla="*/ 6 h 12"/>
              <a:gd name="T4" fmla="*/ 48 w 48"/>
              <a:gd name="T5" fmla="*/ 0 h 12"/>
              <a:gd name="T6" fmla="*/ 48 w 48"/>
              <a:gd name="T7" fmla="*/ 0 h 12"/>
              <a:gd name="T8" fmla="*/ 24 w 48"/>
              <a:gd name="T9" fmla="*/ 6 h 12"/>
              <a:gd name="T10" fmla="*/ 0 w 48"/>
              <a:gd name="T11" fmla="*/ 12 h 12"/>
              <a:gd name="T12" fmla="*/ 0 w 48"/>
              <a:gd name="T13" fmla="*/ 12 h 12"/>
              <a:gd name="T14" fmla="*/ 0 w 48"/>
              <a:gd name="T15" fmla="*/ 12 h 12"/>
              <a:gd name="T16" fmla="*/ 0 w 48"/>
              <a:gd name="T17" fmla="*/ 12 h 12"/>
              <a:gd name="T18" fmla="*/ 0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0" y="12"/>
                </a:moveTo>
                <a:lnTo>
                  <a:pt x="24" y="6"/>
                </a:lnTo>
                <a:lnTo>
                  <a:pt x="48" y="0"/>
                </a:lnTo>
                <a:lnTo>
                  <a:pt x="48" y="0"/>
                </a:lnTo>
                <a:lnTo>
                  <a:pt x="24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1" name="Freeform 395"/>
          <p:cNvSpPr>
            <a:spLocks noEditPoints="1"/>
          </p:cNvSpPr>
          <p:nvPr/>
        </p:nvSpPr>
        <p:spPr bwMode="auto">
          <a:xfrm>
            <a:off x="7942264" y="5027613"/>
            <a:ext cx="123825" cy="74612"/>
          </a:xfrm>
          <a:custGeom>
            <a:avLst/>
            <a:gdLst>
              <a:gd name="T0" fmla="*/ 0 w 78"/>
              <a:gd name="T1" fmla="*/ 0 h 47"/>
              <a:gd name="T2" fmla="*/ 30 w 78"/>
              <a:gd name="T3" fmla="*/ 6 h 47"/>
              <a:gd name="T4" fmla="*/ 54 w 78"/>
              <a:gd name="T5" fmla="*/ 17 h 47"/>
              <a:gd name="T6" fmla="*/ 72 w 78"/>
              <a:gd name="T7" fmla="*/ 29 h 47"/>
              <a:gd name="T8" fmla="*/ 78 w 78"/>
              <a:gd name="T9" fmla="*/ 47 h 47"/>
              <a:gd name="T10" fmla="*/ 78 w 78"/>
              <a:gd name="T11" fmla="*/ 47 h 47"/>
              <a:gd name="T12" fmla="*/ 72 w 78"/>
              <a:gd name="T13" fmla="*/ 29 h 47"/>
              <a:gd name="T14" fmla="*/ 54 w 78"/>
              <a:gd name="T15" fmla="*/ 17 h 47"/>
              <a:gd name="T16" fmla="*/ 30 w 78"/>
              <a:gd name="T17" fmla="*/ 6 h 47"/>
              <a:gd name="T18" fmla="*/ 0 w 78"/>
              <a:gd name="T19" fmla="*/ 0 h 47"/>
              <a:gd name="T20" fmla="*/ 0 w 78"/>
              <a:gd name="T21" fmla="*/ 0 h 47"/>
              <a:gd name="T22" fmla="*/ 0 w 78"/>
              <a:gd name="T23" fmla="*/ 0 h 47"/>
              <a:gd name="T24" fmla="*/ 0 w 78"/>
              <a:gd name="T25" fmla="*/ 0 h 47"/>
              <a:gd name="T26" fmla="*/ 0 w 78"/>
              <a:gd name="T2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7">
                <a:moveTo>
                  <a:pt x="0" y="0"/>
                </a:moveTo>
                <a:lnTo>
                  <a:pt x="30" y="6"/>
                </a:lnTo>
                <a:lnTo>
                  <a:pt x="54" y="17"/>
                </a:lnTo>
                <a:lnTo>
                  <a:pt x="72" y="29"/>
                </a:lnTo>
                <a:lnTo>
                  <a:pt x="78" y="47"/>
                </a:lnTo>
                <a:lnTo>
                  <a:pt x="78" y="47"/>
                </a:lnTo>
                <a:lnTo>
                  <a:pt x="72" y="29"/>
                </a:lnTo>
                <a:lnTo>
                  <a:pt x="54" y="17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2" name="Freeform 396"/>
          <p:cNvSpPr>
            <a:spLocks noEditPoints="1"/>
          </p:cNvSpPr>
          <p:nvPr/>
        </p:nvSpPr>
        <p:spPr bwMode="auto">
          <a:xfrm>
            <a:off x="7942264" y="5102226"/>
            <a:ext cx="123825" cy="66675"/>
          </a:xfrm>
          <a:custGeom>
            <a:avLst/>
            <a:gdLst>
              <a:gd name="T0" fmla="*/ 78 w 78"/>
              <a:gd name="T1" fmla="*/ 0 h 42"/>
              <a:gd name="T2" fmla="*/ 72 w 78"/>
              <a:gd name="T3" fmla="*/ 12 h 42"/>
              <a:gd name="T4" fmla="*/ 54 w 78"/>
              <a:gd name="T5" fmla="*/ 30 h 42"/>
              <a:gd name="T6" fmla="*/ 30 w 78"/>
              <a:gd name="T7" fmla="*/ 36 h 42"/>
              <a:gd name="T8" fmla="*/ 0 w 78"/>
              <a:gd name="T9" fmla="*/ 42 h 42"/>
              <a:gd name="T10" fmla="*/ 0 w 78"/>
              <a:gd name="T11" fmla="*/ 42 h 42"/>
              <a:gd name="T12" fmla="*/ 30 w 78"/>
              <a:gd name="T13" fmla="*/ 36 h 42"/>
              <a:gd name="T14" fmla="*/ 54 w 78"/>
              <a:gd name="T15" fmla="*/ 30 h 42"/>
              <a:gd name="T16" fmla="*/ 72 w 78"/>
              <a:gd name="T17" fmla="*/ 12 h 42"/>
              <a:gd name="T18" fmla="*/ 78 w 78"/>
              <a:gd name="T19" fmla="*/ 0 h 42"/>
              <a:gd name="T20" fmla="*/ 78 w 78"/>
              <a:gd name="T21" fmla="*/ 0 h 42"/>
              <a:gd name="T22" fmla="*/ 78 w 78"/>
              <a:gd name="T23" fmla="*/ 0 h 42"/>
              <a:gd name="T24" fmla="*/ 78 w 78"/>
              <a:gd name="T25" fmla="*/ 0 h 42"/>
              <a:gd name="T26" fmla="*/ 78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72" y="12"/>
                </a:lnTo>
                <a:lnTo>
                  <a:pt x="54" y="30"/>
                </a:lnTo>
                <a:lnTo>
                  <a:pt x="30" y="36"/>
                </a:lnTo>
                <a:lnTo>
                  <a:pt x="0" y="42"/>
                </a:lnTo>
                <a:lnTo>
                  <a:pt x="0" y="42"/>
                </a:lnTo>
                <a:lnTo>
                  <a:pt x="30" y="36"/>
                </a:lnTo>
                <a:lnTo>
                  <a:pt x="54" y="30"/>
                </a:lnTo>
                <a:lnTo>
                  <a:pt x="72" y="12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3" name="Freeform 397"/>
          <p:cNvSpPr>
            <a:spLocks noEditPoints="1"/>
          </p:cNvSpPr>
          <p:nvPr/>
        </p:nvSpPr>
        <p:spPr bwMode="auto">
          <a:xfrm>
            <a:off x="7942264" y="4732338"/>
            <a:ext cx="1587" cy="436562"/>
          </a:xfrm>
          <a:custGeom>
            <a:avLst/>
            <a:gdLst>
              <a:gd name="T0" fmla="*/ 0 h 275"/>
              <a:gd name="T1" fmla="*/ 0 h 275"/>
              <a:gd name="T2" fmla="*/ 0 h 275"/>
              <a:gd name="T3" fmla="*/ 275 h 275"/>
              <a:gd name="T4" fmla="*/ 275 h 275"/>
              <a:gd name="T5" fmla="*/ 275 h 27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0" y="275"/>
                </a:move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4" name="Freeform 398"/>
          <p:cNvSpPr>
            <a:spLocks/>
          </p:cNvSpPr>
          <p:nvPr/>
        </p:nvSpPr>
        <p:spPr bwMode="auto">
          <a:xfrm>
            <a:off x="8521700" y="4732338"/>
            <a:ext cx="114300" cy="436562"/>
          </a:xfrm>
          <a:custGeom>
            <a:avLst/>
            <a:gdLst>
              <a:gd name="T0" fmla="*/ 72 w 72"/>
              <a:gd name="T1" fmla="*/ 275 h 275"/>
              <a:gd name="T2" fmla="*/ 0 w 72"/>
              <a:gd name="T3" fmla="*/ 275 h 275"/>
              <a:gd name="T4" fmla="*/ 0 w 72"/>
              <a:gd name="T5" fmla="*/ 0 h 275"/>
              <a:gd name="T6" fmla="*/ 72 w 72"/>
              <a:gd name="T7" fmla="*/ 0 h 275"/>
              <a:gd name="T8" fmla="*/ 72 w 72"/>
              <a:gd name="T9" fmla="*/ 275 h 275"/>
              <a:gd name="T10" fmla="*/ 72 w 72"/>
              <a:gd name="T1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275">
                <a:moveTo>
                  <a:pt x="72" y="275"/>
                </a:moveTo>
                <a:lnTo>
                  <a:pt x="0" y="275"/>
                </a:lnTo>
                <a:lnTo>
                  <a:pt x="0" y="0"/>
                </a:lnTo>
                <a:lnTo>
                  <a:pt x="72" y="0"/>
                </a:lnTo>
                <a:lnTo>
                  <a:pt x="72" y="275"/>
                </a:lnTo>
                <a:lnTo>
                  <a:pt x="72" y="27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5" name="Freeform 399"/>
          <p:cNvSpPr>
            <a:spLocks/>
          </p:cNvSpPr>
          <p:nvPr/>
        </p:nvSpPr>
        <p:spPr bwMode="auto">
          <a:xfrm>
            <a:off x="8455026" y="4732339"/>
            <a:ext cx="123825" cy="66675"/>
          </a:xfrm>
          <a:custGeom>
            <a:avLst/>
            <a:gdLst>
              <a:gd name="T0" fmla="*/ 78 w 78"/>
              <a:gd name="T1" fmla="*/ 0 h 42"/>
              <a:gd name="T2" fmla="*/ 48 w 78"/>
              <a:gd name="T3" fmla="*/ 6 h 42"/>
              <a:gd name="T4" fmla="*/ 24 w 78"/>
              <a:gd name="T5" fmla="*/ 12 h 42"/>
              <a:gd name="T6" fmla="*/ 6 w 78"/>
              <a:gd name="T7" fmla="*/ 24 h 42"/>
              <a:gd name="T8" fmla="*/ 0 w 78"/>
              <a:gd name="T9" fmla="*/ 42 h 42"/>
              <a:gd name="T10" fmla="*/ 0 w 78"/>
              <a:gd name="T11" fmla="*/ 42 h 42"/>
              <a:gd name="T12" fmla="*/ 6 w 78"/>
              <a:gd name="T13" fmla="*/ 24 h 42"/>
              <a:gd name="T14" fmla="*/ 24 w 78"/>
              <a:gd name="T15" fmla="*/ 12 h 42"/>
              <a:gd name="T16" fmla="*/ 48 w 78"/>
              <a:gd name="T17" fmla="*/ 6 h 42"/>
              <a:gd name="T18" fmla="*/ 78 w 78"/>
              <a:gd name="T19" fmla="*/ 0 h 42"/>
              <a:gd name="T20" fmla="*/ 78 w 78"/>
              <a:gd name="T2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48" y="6"/>
                </a:lnTo>
                <a:lnTo>
                  <a:pt x="24" y="12"/>
                </a:lnTo>
                <a:lnTo>
                  <a:pt x="6" y="24"/>
                </a:lnTo>
                <a:lnTo>
                  <a:pt x="0" y="42"/>
                </a:lnTo>
                <a:lnTo>
                  <a:pt x="0" y="42"/>
                </a:lnTo>
                <a:lnTo>
                  <a:pt x="6" y="24"/>
                </a:lnTo>
                <a:lnTo>
                  <a:pt x="24" y="12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6" name="Freeform 400"/>
          <p:cNvSpPr>
            <a:spLocks noEditPoints="1"/>
          </p:cNvSpPr>
          <p:nvPr/>
        </p:nvSpPr>
        <p:spPr bwMode="auto">
          <a:xfrm>
            <a:off x="8455026" y="4799014"/>
            <a:ext cx="123825" cy="66675"/>
          </a:xfrm>
          <a:custGeom>
            <a:avLst/>
            <a:gdLst>
              <a:gd name="T0" fmla="*/ 0 w 78"/>
              <a:gd name="T1" fmla="*/ 0 h 42"/>
              <a:gd name="T2" fmla="*/ 6 w 78"/>
              <a:gd name="T3" fmla="*/ 18 h 42"/>
              <a:gd name="T4" fmla="*/ 24 w 78"/>
              <a:gd name="T5" fmla="*/ 30 h 42"/>
              <a:gd name="T6" fmla="*/ 48 w 78"/>
              <a:gd name="T7" fmla="*/ 42 h 42"/>
              <a:gd name="T8" fmla="*/ 78 w 78"/>
              <a:gd name="T9" fmla="*/ 42 h 42"/>
              <a:gd name="T10" fmla="*/ 78 w 78"/>
              <a:gd name="T11" fmla="*/ 42 h 42"/>
              <a:gd name="T12" fmla="*/ 48 w 78"/>
              <a:gd name="T13" fmla="*/ 42 h 42"/>
              <a:gd name="T14" fmla="*/ 24 w 78"/>
              <a:gd name="T15" fmla="*/ 30 h 42"/>
              <a:gd name="T16" fmla="*/ 6 w 78"/>
              <a:gd name="T17" fmla="*/ 18 h 42"/>
              <a:gd name="T18" fmla="*/ 0 w 78"/>
              <a:gd name="T19" fmla="*/ 0 h 42"/>
              <a:gd name="T20" fmla="*/ 0 w 78"/>
              <a:gd name="T21" fmla="*/ 0 h 42"/>
              <a:gd name="T22" fmla="*/ 0 w 78"/>
              <a:gd name="T23" fmla="*/ 0 h 42"/>
              <a:gd name="T24" fmla="*/ 0 w 78"/>
              <a:gd name="T25" fmla="*/ 0 h 42"/>
              <a:gd name="T26" fmla="*/ 0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0" y="0"/>
                </a:moveTo>
                <a:lnTo>
                  <a:pt x="6" y="18"/>
                </a:lnTo>
                <a:lnTo>
                  <a:pt x="24" y="30"/>
                </a:lnTo>
                <a:lnTo>
                  <a:pt x="48" y="42"/>
                </a:lnTo>
                <a:lnTo>
                  <a:pt x="78" y="42"/>
                </a:lnTo>
                <a:lnTo>
                  <a:pt x="78" y="42"/>
                </a:lnTo>
                <a:lnTo>
                  <a:pt x="48" y="42"/>
                </a:lnTo>
                <a:lnTo>
                  <a:pt x="24" y="30"/>
                </a:lnTo>
                <a:lnTo>
                  <a:pt x="6" y="18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7" name="Freeform 401"/>
          <p:cNvSpPr>
            <a:spLocks noEditPoints="1"/>
          </p:cNvSpPr>
          <p:nvPr/>
        </p:nvSpPr>
        <p:spPr bwMode="auto">
          <a:xfrm>
            <a:off x="8578850" y="4846638"/>
            <a:ext cx="76200" cy="19050"/>
          </a:xfrm>
          <a:custGeom>
            <a:avLst/>
            <a:gdLst>
              <a:gd name="T0" fmla="*/ 0 w 48"/>
              <a:gd name="T1" fmla="*/ 12 h 12"/>
              <a:gd name="T2" fmla="*/ 24 w 48"/>
              <a:gd name="T3" fmla="*/ 12 h 12"/>
              <a:gd name="T4" fmla="*/ 48 w 48"/>
              <a:gd name="T5" fmla="*/ 6 h 12"/>
              <a:gd name="T6" fmla="*/ 48 w 48"/>
              <a:gd name="T7" fmla="*/ 0 h 12"/>
              <a:gd name="T8" fmla="*/ 24 w 48"/>
              <a:gd name="T9" fmla="*/ 12 h 12"/>
              <a:gd name="T10" fmla="*/ 0 w 48"/>
              <a:gd name="T11" fmla="*/ 12 h 12"/>
              <a:gd name="T12" fmla="*/ 0 w 48"/>
              <a:gd name="T13" fmla="*/ 12 h 12"/>
              <a:gd name="T14" fmla="*/ 0 w 48"/>
              <a:gd name="T15" fmla="*/ 12 h 12"/>
              <a:gd name="T16" fmla="*/ 0 w 48"/>
              <a:gd name="T17" fmla="*/ 12 h 12"/>
              <a:gd name="T18" fmla="*/ 0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0" y="12"/>
                </a:moveTo>
                <a:lnTo>
                  <a:pt x="24" y="12"/>
                </a:lnTo>
                <a:lnTo>
                  <a:pt x="48" y="6"/>
                </a:lnTo>
                <a:lnTo>
                  <a:pt x="48" y="0"/>
                </a:lnTo>
                <a:lnTo>
                  <a:pt x="24" y="12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8" name="Freeform 402"/>
          <p:cNvSpPr>
            <a:spLocks noEditPoints="1"/>
          </p:cNvSpPr>
          <p:nvPr/>
        </p:nvSpPr>
        <p:spPr bwMode="auto">
          <a:xfrm>
            <a:off x="8578850" y="4837113"/>
            <a:ext cx="76200" cy="19050"/>
          </a:xfrm>
          <a:custGeom>
            <a:avLst/>
            <a:gdLst>
              <a:gd name="T0" fmla="*/ 48 w 48"/>
              <a:gd name="T1" fmla="*/ 6 h 12"/>
              <a:gd name="T2" fmla="*/ 24 w 48"/>
              <a:gd name="T3" fmla="*/ 0 h 12"/>
              <a:gd name="T4" fmla="*/ 0 w 48"/>
              <a:gd name="T5" fmla="*/ 0 h 12"/>
              <a:gd name="T6" fmla="*/ 0 w 48"/>
              <a:gd name="T7" fmla="*/ 0 h 12"/>
              <a:gd name="T8" fmla="*/ 24 w 48"/>
              <a:gd name="T9" fmla="*/ 0 h 12"/>
              <a:gd name="T10" fmla="*/ 48 w 48"/>
              <a:gd name="T11" fmla="*/ 12 h 12"/>
              <a:gd name="T12" fmla="*/ 48 w 48"/>
              <a:gd name="T13" fmla="*/ 6 h 12"/>
              <a:gd name="T14" fmla="*/ 48 w 48"/>
              <a:gd name="T15" fmla="*/ 6 h 12"/>
              <a:gd name="T16" fmla="*/ 48 w 48"/>
              <a:gd name="T17" fmla="*/ 6 h 12"/>
              <a:gd name="T18" fmla="*/ 48 w 48"/>
              <a:gd name="T1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48" y="6"/>
                </a:moveTo>
                <a:lnTo>
                  <a:pt x="24" y="0"/>
                </a:ln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48" y="12"/>
                </a:lnTo>
                <a:lnTo>
                  <a:pt x="48" y="6"/>
                </a:lnTo>
                <a:close/>
                <a:moveTo>
                  <a:pt x="48" y="6"/>
                </a:moveTo>
                <a:lnTo>
                  <a:pt x="48" y="6"/>
                </a:lnTo>
                <a:lnTo>
                  <a:pt x="48" y="6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39" name="Freeform 403"/>
          <p:cNvSpPr>
            <a:spLocks noEditPoints="1"/>
          </p:cNvSpPr>
          <p:nvPr/>
        </p:nvSpPr>
        <p:spPr bwMode="auto">
          <a:xfrm>
            <a:off x="8455026" y="4837114"/>
            <a:ext cx="123825" cy="66675"/>
          </a:xfrm>
          <a:custGeom>
            <a:avLst/>
            <a:gdLst>
              <a:gd name="T0" fmla="*/ 78 w 78"/>
              <a:gd name="T1" fmla="*/ 0 h 42"/>
              <a:gd name="T2" fmla="*/ 48 w 78"/>
              <a:gd name="T3" fmla="*/ 6 h 42"/>
              <a:gd name="T4" fmla="*/ 24 w 78"/>
              <a:gd name="T5" fmla="*/ 12 h 42"/>
              <a:gd name="T6" fmla="*/ 6 w 78"/>
              <a:gd name="T7" fmla="*/ 24 h 42"/>
              <a:gd name="T8" fmla="*/ 0 w 78"/>
              <a:gd name="T9" fmla="*/ 42 h 42"/>
              <a:gd name="T10" fmla="*/ 0 w 78"/>
              <a:gd name="T11" fmla="*/ 42 h 42"/>
              <a:gd name="T12" fmla="*/ 6 w 78"/>
              <a:gd name="T13" fmla="*/ 24 h 42"/>
              <a:gd name="T14" fmla="*/ 24 w 78"/>
              <a:gd name="T15" fmla="*/ 12 h 42"/>
              <a:gd name="T16" fmla="*/ 48 w 78"/>
              <a:gd name="T17" fmla="*/ 6 h 42"/>
              <a:gd name="T18" fmla="*/ 78 w 78"/>
              <a:gd name="T19" fmla="*/ 0 h 42"/>
              <a:gd name="T20" fmla="*/ 78 w 78"/>
              <a:gd name="T21" fmla="*/ 0 h 42"/>
              <a:gd name="T22" fmla="*/ 78 w 78"/>
              <a:gd name="T23" fmla="*/ 0 h 42"/>
              <a:gd name="T24" fmla="*/ 78 w 78"/>
              <a:gd name="T25" fmla="*/ 0 h 42"/>
              <a:gd name="T26" fmla="*/ 78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48" y="6"/>
                </a:lnTo>
                <a:lnTo>
                  <a:pt x="24" y="12"/>
                </a:lnTo>
                <a:lnTo>
                  <a:pt x="6" y="24"/>
                </a:lnTo>
                <a:lnTo>
                  <a:pt x="0" y="42"/>
                </a:lnTo>
                <a:lnTo>
                  <a:pt x="0" y="42"/>
                </a:lnTo>
                <a:lnTo>
                  <a:pt x="6" y="24"/>
                </a:lnTo>
                <a:lnTo>
                  <a:pt x="24" y="12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0" name="Freeform 404"/>
          <p:cNvSpPr>
            <a:spLocks noEditPoints="1"/>
          </p:cNvSpPr>
          <p:nvPr/>
        </p:nvSpPr>
        <p:spPr bwMode="auto">
          <a:xfrm>
            <a:off x="8455026" y="4903789"/>
            <a:ext cx="123825" cy="66675"/>
          </a:xfrm>
          <a:custGeom>
            <a:avLst/>
            <a:gdLst>
              <a:gd name="T0" fmla="*/ 0 w 78"/>
              <a:gd name="T1" fmla="*/ 0 h 42"/>
              <a:gd name="T2" fmla="*/ 6 w 78"/>
              <a:gd name="T3" fmla="*/ 18 h 42"/>
              <a:gd name="T4" fmla="*/ 24 w 78"/>
              <a:gd name="T5" fmla="*/ 30 h 42"/>
              <a:gd name="T6" fmla="*/ 48 w 78"/>
              <a:gd name="T7" fmla="*/ 42 h 42"/>
              <a:gd name="T8" fmla="*/ 78 w 78"/>
              <a:gd name="T9" fmla="*/ 42 h 42"/>
              <a:gd name="T10" fmla="*/ 78 w 78"/>
              <a:gd name="T11" fmla="*/ 42 h 42"/>
              <a:gd name="T12" fmla="*/ 48 w 78"/>
              <a:gd name="T13" fmla="*/ 42 h 42"/>
              <a:gd name="T14" fmla="*/ 24 w 78"/>
              <a:gd name="T15" fmla="*/ 30 h 42"/>
              <a:gd name="T16" fmla="*/ 6 w 78"/>
              <a:gd name="T17" fmla="*/ 18 h 42"/>
              <a:gd name="T18" fmla="*/ 0 w 78"/>
              <a:gd name="T19" fmla="*/ 0 h 42"/>
              <a:gd name="T20" fmla="*/ 0 w 78"/>
              <a:gd name="T21" fmla="*/ 0 h 42"/>
              <a:gd name="T22" fmla="*/ 0 w 78"/>
              <a:gd name="T23" fmla="*/ 0 h 42"/>
              <a:gd name="T24" fmla="*/ 0 w 78"/>
              <a:gd name="T25" fmla="*/ 0 h 42"/>
              <a:gd name="T26" fmla="*/ 0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0" y="0"/>
                </a:moveTo>
                <a:lnTo>
                  <a:pt x="6" y="18"/>
                </a:lnTo>
                <a:lnTo>
                  <a:pt x="24" y="30"/>
                </a:lnTo>
                <a:lnTo>
                  <a:pt x="48" y="42"/>
                </a:lnTo>
                <a:lnTo>
                  <a:pt x="78" y="42"/>
                </a:lnTo>
                <a:lnTo>
                  <a:pt x="78" y="42"/>
                </a:lnTo>
                <a:lnTo>
                  <a:pt x="48" y="42"/>
                </a:lnTo>
                <a:lnTo>
                  <a:pt x="24" y="30"/>
                </a:lnTo>
                <a:lnTo>
                  <a:pt x="6" y="18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1" name="Freeform 405"/>
          <p:cNvSpPr>
            <a:spLocks noEditPoints="1"/>
          </p:cNvSpPr>
          <p:nvPr/>
        </p:nvSpPr>
        <p:spPr bwMode="auto">
          <a:xfrm>
            <a:off x="8578850" y="4951413"/>
            <a:ext cx="76200" cy="19050"/>
          </a:xfrm>
          <a:custGeom>
            <a:avLst/>
            <a:gdLst>
              <a:gd name="T0" fmla="*/ 0 w 48"/>
              <a:gd name="T1" fmla="*/ 12 h 12"/>
              <a:gd name="T2" fmla="*/ 24 w 48"/>
              <a:gd name="T3" fmla="*/ 6 h 12"/>
              <a:gd name="T4" fmla="*/ 48 w 48"/>
              <a:gd name="T5" fmla="*/ 0 h 12"/>
              <a:gd name="T6" fmla="*/ 48 w 48"/>
              <a:gd name="T7" fmla="*/ 0 h 12"/>
              <a:gd name="T8" fmla="*/ 24 w 48"/>
              <a:gd name="T9" fmla="*/ 6 h 12"/>
              <a:gd name="T10" fmla="*/ 0 w 48"/>
              <a:gd name="T11" fmla="*/ 12 h 12"/>
              <a:gd name="T12" fmla="*/ 0 w 48"/>
              <a:gd name="T13" fmla="*/ 12 h 12"/>
              <a:gd name="T14" fmla="*/ 0 w 48"/>
              <a:gd name="T15" fmla="*/ 12 h 12"/>
              <a:gd name="T16" fmla="*/ 0 w 48"/>
              <a:gd name="T17" fmla="*/ 12 h 12"/>
              <a:gd name="T18" fmla="*/ 0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0" y="12"/>
                </a:moveTo>
                <a:lnTo>
                  <a:pt x="24" y="6"/>
                </a:lnTo>
                <a:lnTo>
                  <a:pt x="48" y="0"/>
                </a:lnTo>
                <a:lnTo>
                  <a:pt x="48" y="0"/>
                </a:lnTo>
                <a:lnTo>
                  <a:pt x="24" y="6"/>
                </a:lnTo>
                <a:lnTo>
                  <a:pt x="0" y="12"/>
                </a:lnTo>
                <a:lnTo>
                  <a:pt x="0" y="12"/>
                </a:lnTo>
                <a:close/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3" name="Freeform 407"/>
          <p:cNvSpPr>
            <a:spLocks noEditPoints="1"/>
          </p:cNvSpPr>
          <p:nvPr/>
        </p:nvSpPr>
        <p:spPr bwMode="auto">
          <a:xfrm>
            <a:off x="8578850" y="4932363"/>
            <a:ext cx="76200" cy="19050"/>
          </a:xfrm>
          <a:custGeom>
            <a:avLst/>
            <a:gdLst>
              <a:gd name="T0" fmla="*/ 48 w 48"/>
              <a:gd name="T1" fmla="*/ 12 h 12"/>
              <a:gd name="T2" fmla="*/ 24 w 48"/>
              <a:gd name="T3" fmla="*/ 6 h 12"/>
              <a:gd name="T4" fmla="*/ 0 w 48"/>
              <a:gd name="T5" fmla="*/ 0 h 12"/>
              <a:gd name="T6" fmla="*/ 0 w 48"/>
              <a:gd name="T7" fmla="*/ 0 h 12"/>
              <a:gd name="T8" fmla="*/ 24 w 48"/>
              <a:gd name="T9" fmla="*/ 6 h 12"/>
              <a:gd name="T10" fmla="*/ 48 w 48"/>
              <a:gd name="T11" fmla="*/ 12 h 12"/>
              <a:gd name="T12" fmla="*/ 48 w 48"/>
              <a:gd name="T13" fmla="*/ 12 h 12"/>
              <a:gd name="T14" fmla="*/ 48 w 48"/>
              <a:gd name="T15" fmla="*/ 12 h 12"/>
              <a:gd name="T16" fmla="*/ 48 w 48"/>
              <a:gd name="T17" fmla="*/ 12 h 12"/>
              <a:gd name="T18" fmla="*/ 48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48" y="12"/>
                </a:move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lnTo>
                  <a:pt x="24" y="6"/>
                </a:lnTo>
                <a:lnTo>
                  <a:pt x="48" y="12"/>
                </a:lnTo>
                <a:lnTo>
                  <a:pt x="48" y="12"/>
                </a:lnTo>
                <a:close/>
                <a:moveTo>
                  <a:pt x="48" y="12"/>
                </a:move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4" name="Freeform 408"/>
          <p:cNvSpPr>
            <a:spLocks noEditPoints="1"/>
          </p:cNvSpPr>
          <p:nvPr/>
        </p:nvSpPr>
        <p:spPr bwMode="auto">
          <a:xfrm>
            <a:off x="8455026" y="4932364"/>
            <a:ext cx="123825" cy="66675"/>
          </a:xfrm>
          <a:custGeom>
            <a:avLst/>
            <a:gdLst>
              <a:gd name="T0" fmla="*/ 78 w 78"/>
              <a:gd name="T1" fmla="*/ 0 h 42"/>
              <a:gd name="T2" fmla="*/ 48 w 78"/>
              <a:gd name="T3" fmla="*/ 6 h 42"/>
              <a:gd name="T4" fmla="*/ 24 w 78"/>
              <a:gd name="T5" fmla="*/ 12 h 42"/>
              <a:gd name="T6" fmla="*/ 6 w 78"/>
              <a:gd name="T7" fmla="*/ 24 h 42"/>
              <a:gd name="T8" fmla="*/ 0 w 78"/>
              <a:gd name="T9" fmla="*/ 42 h 42"/>
              <a:gd name="T10" fmla="*/ 0 w 78"/>
              <a:gd name="T11" fmla="*/ 42 h 42"/>
              <a:gd name="T12" fmla="*/ 6 w 78"/>
              <a:gd name="T13" fmla="*/ 24 h 42"/>
              <a:gd name="T14" fmla="*/ 24 w 78"/>
              <a:gd name="T15" fmla="*/ 12 h 42"/>
              <a:gd name="T16" fmla="*/ 48 w 78"/>
              <a:gd name="T17" fmla="*/ 6 h 42"/>
              <a:gd name="T18" fmla="*/ 78 w 78"/>
              <a:gd name="T19" fmla="*/ 0 h 42"/>
              <a:gd name="T20" fmla="*/ 78 w 78"/>
              <a:gd name="T21" fmla="*/ 0 h 42"/>
              <a:gd name="T22" fmla="*/ 78 w 78"/>
              <a:gd name="T23" fmla="*/ 0 h 42"/>
              <a:gd name="T24" fmla="*/ 78 w 78"/>
              <a:gd name="T25" fmla="*/ 0 h 42"/>
              <a:gd name="T26" fmla="*/ 78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78" y="0"/>
                </a:moveTo>
                <a:lnTo>
                  <a:pt x="48" y="6"/>
                </a:lnTo>
                <a:lnTo>
                  <a:pt x="24" y="12"/>
                </a:lnTo>
                <a:lnTo>
                  <a:pt x="6" y="24"/>
                </a:lnTo>
                <a:lnTo>
                  <a:pt x="0" y="42"/>
                </a:lnTo>
                <a:lnTo>
                  <a:pt x="0" y="42"/>
                </a:lnTo>
                <a:lnTo>
                  <a:pt x="6" y="24"/>
                </a:lnTo>
                <a:lnTo>
                  <a:pt x="24" y="12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5" name="Freeform 409"/>
          <p:cNvSpPr>
            <a:spLocks noEditPoints="1"/>
          </p:cNvSpPr>
          <p:nvPr/>
        </p:nvSpPr>
        <p:spPr bwMode="auto">
          <a:xfrm>
            <a:off x="8455026" y="4999039"/>
            <a:ext cx="123825" cy="65087"/>
          </a:xfrm>
          <a:custGeom>
            <a:avLst/>
            <a:gdLst>
              <a:gd name="T0" fmla="*/ 0 w 78"/>
              <a:gd name="T1" fmla="*/ 0 h 41"/>
              <a:gd name="T2" fmla="*/ 6 w 78"/>
              <a:gd name="T3" fmla="*/ 18 h 41"/>
              <a:gd name="T4" fmla="*/ 24 w 78"/>
              <a:gd name="T5" fmla="*/ 30 h 41"/>
              <a:gd name="T6" fmla="*/ 48 w 78"/>
              <a:gd name="T7" fmla="*/ 41 h 41"/>
              <a:gd name="T8" fmla="*/ 78 w 78"/>
              <a:gd name="T9" fmla="*/ 41 h 41"/>
              <a:gd name="T10" fmla="*/ 78 w 78"/>
              <a:gd name="T11" fmla="*/ 41 h 41"/>
              <a:gd name="T12" fmla="*/ 48 w 78"/>
              <a:gd name="T13" fmla="*/ 41 h 41"/>
              <a:gd name="T14" fmla="*/ 24 w 78"/>
              <a:gd name="T15" fmla="*/ 30 h 41"/>
              <a:gd name="T16" fmla="*/ 6 w 78"/>
              <a:gd name="T17" fmla="*/ 18 h 41"/>
              <a:gd name="T18" fmla="*/ 0 w 78"/>
              <a:gd name="T19" fmla="*/ 0 h 41"/>
              <a:gd name="T20" fmla="*/ 0 w 78"/>
              <a:gd name="T21" fmla="*/ 0 h 41"/>
              <a:gd name="T22" fmla="*/ 0 w 78"/>
              <a:gd name="T23" fmla="*/ 0 h 41"/>
              <a:gd name="T24" fmla="*/ 0 w 78"/>
              <a:gd name="T25" fmla="*/ 0 h 41"/>
              <a:gd name="T26" fmla="*/ 0 w 78"/>
              <a:gd name="T2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1">
                <a:moveTo>
                  <a:pt x="0" y="0"/>
                </a:moveTo>
                <a:lnTo>
                  <a:pt x="6" y="18"/>
                </a:lnTo>
                <a:lnTo>
                  <a:pt x="24" y="30"/>
                </a:lnTo>
                <a:lnTo>
                  <a:pt x="48" y="41"/>
                </a:lnTo>
                <a:lnTo>
                  <a:pt x="78" y="41"/>
                </a:lnTo>
                <a:lnTo>
                  <a:pt x="78" y="41"/>
                </a:lnTo>
                <a:lnTo>
                  <a:pt x="48" y="41"/>
                </a:lnTo>
                <a:lnTo>
                  <a:pt x="24" y="30"/>
                </a:lnTo>
                <a:lnTo>
                  <a:pt x="6" y="18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6" name="Freeform 410"/>
          <p:cNvSpPr>
            <a:spLocks noEditPoints="1"/>
          </p:cNvSpPr>
          <p:nvPr/>
        </p:nvSpPr>
        <p:spPr bwMode="auto">
          <a:xfrm>
            <a:off x="8578850" y="5046663"/>
            <a:ext cx="76200" cy="17462"/>
          </a:xfrm>
          <a:custGeom>
            <a:avLst/>
            <a:gdLst>
              <a:gd name="T0" fmla="*/ 0 w 48"/>
              <a:gd name="T1" fmla="*/ 11 h 11"/>
              <a:gd name="T2" fmla="*/ 24 w 48"/>
              <a:gd name="T3" fmla="*/ 11 h 11"/>
              <a:gd name="T4" fmla="*/ 48 w 48"/>
              <a:gd name="T5" fmla="*/ 0 h 11"/>
              <a:gd name="T6" fmla="*/ 48 w 48"/>
              <a:gd name="T7" fmla="*/ 0 h 11"/>
              <a:gd name="T8" fmla="*/ 24 w 48"/>
              <a:gd name="T9" fmla="*/ 5 h 11"/>
              <a:gd name="T10" fmla="*/ 0 w 48"/>
              <a:gd name="T11" fmla="*/ 11 h 11"/>
              <a:gd name="T12" fmla="*/ 0 w 48"/>
              <a:gd name="T13" fmla="*/ 11 h 11"/>
              <a:gd name="T14" fmla="*/ 0 w 48"/>
              <a:gd name="T15" fmla="*/ 11 h 11"/>
              <a:gd name="T16" fmla="*/ 0 w 48"/>
              <a:gd name="T17" fmla="*/ 11 h 11"/>
              <a:gd name="T18" fmla="*/ 0 w 48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1">
                <a:moveTo>
                  <a:pt x="0" y="11"/>
                </a:moveTo>
                <a:lnTo>
                  <a:pt x="24" y="11"/>
                </a:lnTo>
                <a:lnTo>
                  <a:pt x="48" y="0"/>
                </a:lnTo>
                <a:lnTo>
                  <a:pt x="48" y="0"/>
                </a:lnTo>
                <a:lnTo>
                  <a:pt x="24" y="5"/>
                </a:lnTo>
                <a:lnTo>
                  <a:pt x="0" y="11"/>
                </a:lnTo>
                <a:lnTo>
                  <a:pt x="0" y="11"/>
                </a:lnTo>
                <a:close/>
                <a:moveTo>
                  <a:pt x="0" y="11"/>
                </a:move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7" name="Freeform 411"/>
          <p:cNvSpPr>
            <a:spLocks noEditPoints="1"/>
          </p:cNvSpPr>
          <p:nvPr/>
        </p:nvSpPr>
        <p:spPr bwMode="auto">
          <a:xfrm>
            <a:off x="8578850" y="5027613"/>
            <a:ext cx="76200" cy="19050"/>
          </a:xfrm>
          <a:custGeom>
            <a:avLst/>
            <a:gdLst>
              <a:gd name="T0" fmla="*/ 48 w 48"/>
              <a:gd name="T1" fmla="*/ 12 h 12"/>
              <a:gd name="T2" fmla="*/ 24 w 48"/>
              <a:gd name="T3" fmla="*/ 6 h 12"/>
              <a:gd name="T4" fmla="*/ 0 w 48"/>
              <a:gd name="T5" fmla="*/ 0 h 12"/>
              <a:gd name="T6" fmla="*/ 0 w 48"/>
              <a:gd name="T7" fmla="*/ 0 h 12"/>
              <a:gd name="T8" fmla="*/ 24 w 48"/>
              <a:gd name="T9" fmla="*/ 6 h 12"/>
              <a:gd name="T10" fmla="*/ 48 w 48"/>
              <a:gd name="T11" fmla="*/ 12 h 12"/>
              <a:gd name="T12" fmla="*/ 48 w 48"/>
              <a:gd name="T13" fmla="*/ 12 h 12"/>
              <a:gd name="T14" fmla="*/ 48 w 48"/>
              <a:gd name="T15" fmla="*/ 12 h 12"/>
              <a:gd name="T16" fmla="*/ 48 w 48"/>
              <a:gd name="T17" fmla="*/ 12 h 12"/>
              <a:gd name="T18" fmla="*/ 48 w 48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12">
                <a:moveTo>
                  <a:pt x="48" y="12"/>
                </a:moveTo>
                <a:lnTo>
                  <a:pt x="24" y="6"/>
                </a:lnTo>
                <a:lnTo>
                  <a:pt x="0" y="0"/>
                </a:lnTo>
                <a:lnTo>
                  <a:pt x="0" y="0"/>
                </a:lnTo>
                <a:lnTo>
                  <a:pt x="24" y="6"/>
                </a:lnTo>
                <a:lnTo>
                  <a:pt x="48" y="12"/>
                </a:lnTo>
                <a:lnTo>
                  <a:pt x="48" y="12"/>
                </a:lnTo>
                <a:close/>
                <a:moveTo>
                  <a:pt x="48" y="12"/>
                </a:move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8" name="Freeform 412"/>
          <p:cNvSpPr>
            <a:spLocks noEditPoints="1"/>
          </p:cNvSpPr>
          <p:nvPr/>
        </p:nvSpPr>
        <p:spPr bwMode="auto">
          <a:xfrm>
            <a:off x="8455026" y="5027613"/>
            <a:ext cx="123825" cy="74612"/>
          </a:xfrm>
          <a:custGeom>
            <a:avLst/>
            <a:gdLst>
              <a:gd name="T0" fmla="*/ 78 w 78"/>
              <a:gd name="T1" fmla="*/ 0 h 47"/>
              <a:gd name="T2" fmla="*/ 48 w 78"/>
              <a:gd name="T3" fmla="*/ 6 h 47"/>
              <a:gd name="T4" fmla="*/ 24 w 78"/>
              <a:gd name="T5" fmla="*/ 17 h 47"/>
              <a:gd name="T6" fmla="*/ 6 w 78"/>
              <a:gd name="T7" fmla="*/ 29 h 47"/>
              <a:gd name="T8" fmla="*/ 0 w 78"/>
              <a:gd name="T9" fmla="*/ 47 h 47"/>
              <a:gd name="T10" fmla="*/ 0 w 78"/>
              <a:gd name="T11" fmla="*/ 47 h 47"/>
              <a:gd name="T12" fmla="*/ 6 w 78"/>
              <a:gd name="T13" fmla="*/ 29 h 47"/>
              <a:gd name="T14" fmla="*/ 24 w 78"/>
              <a:gd name="T15" fmla="*/ 17 h 47"/>
              <a:gd name="T16" fmla="*/ 48 w 78"/>
              <a:gd name="T17" fmla="*/ 6 h 47"/>
              <a:gd name="T18" fmla="*/ 78 w 78"/>
              <a:gd name="T19" fmla="*/ 0 h 47"/>
              <a:gd name="T20" fmla="*/ 78 w 78"/>
              <a:gd name="T21" fmla="*/ 0 h 47"/>
              <a:gd name="T22" fmla="*/ 78 w 78"/>
              <a:gd name="T23" fmla="*/ 0 h 47"/>
              <a:gd name="T24" fmla="*/ 78 w 78"/>
              <a:gd name="T25" fmla="*/ 0 h 47"/>
              <a:gd name="T26" fmla="*/ 78 w 78"/>
              <a:gd name="T2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7">
                <a:moveTo>
                  <a:pt x="78" y="0"/>
                </a:moveTo>
                <a:lnTo>
                  <a:pt x="48" y="6"/>
                </a:lnTo>
                <a:lnTo>
                  <a:pt x="24" y="17"/>
                </a:lnTo>
                <a:lnTo>
                  <a:pt x="6" y="29"/>
                </a:lnTo>
                <a:lnTo>
                  <a:pt x="0" y="47"/>
                </a:lnTo>
                <a:lnTo>
                  <a:pt x="0" y="47"/>
                </a:lnTo>
                <a:lnTo>
                  <a:pt x="6" y="29"/>
                </a:lnTo>
                <a:lnTo>
                  <a:pt x="24" y="17"/>
                </a:lnTo>
                <a:lnTo>
                  <a:pt x="48" y="6"/>
                </a:lnTo>
                <a:lnTo>
                  <a:pt x="78" y="0"/>
                </a:lnTo>
                <a:lnTo>
                  <a:pt x="78" y="0"/>
                </a:lnTo>
                <a:close/>
                <a:moveTo>
                  <a:pt x="78" y="0"/>
                </a:move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9" name="Freeform 413"/>
          <p:cNvSpPr>
            <a:spLocks noEditPoints="1"/>
          </p:cNvSpPr>
          <p:nvPr/>
        </p:nvSpPr>
        <p:spPr bwMode="auto">
          <a:xfrm>
            <a:off x="8455026" y="5102226"/>
            <a:ext cx="123825" cy="66675"/>
          </a:xfrm>
          <a:custGeom>
            <a:avLst/>
            <a:gdLst>
              <a:gd name="T0" fmla="*/ 0 w 78"/>
              <a:gd name="T1" fmla="*/ 0 h 42"/>
              <a:gd name="T2" fmla="*/ 6 w 78"/>
              <a:gd name="T3" fmla="*/ 12 h 42"/>
              <a:gd name="T4" fmla="*/ 24 w 78"/>
              <a:gd name="T5" fmla="*/ 30 h 42"/>
              <a:gd name="T6" fmla="*/ 48 w 78"/>
              <a:gd name="T7" fmla="*/ 36 h 42"/>
              <a:gd name="T8" fmla="*/ 78 w 78"/>
              <a:gd name="T9" fmla="*/ 42 h 42"/>
              <a:gd name="T10" fmla="*/ 78 w 78"/>
              <a:gd name="T11" fmla="*/ 42 h 42"/>
              <a:gd name="T12" fmla="*/ 48 w 78"/>
              <a:gd name="T13" fmla="*/ 36 h 42"/>
              <a:gd name="T14" fmla="*/ 24 w 78"/>
              <a:gd name="T15" fmla="*/ 30 h 42"/>
              <a:gd name="T16" fmla="*/ 6 w 78"/>
              <a:gd name="T17" fmla="*/ 12 h 42"/>
              <a:gd name="T18" fmla="*/ 0 w 78"/>
              <a:gd name="T19" fmla="*/ 0 h 42"/>
              <a:gd name="T20" fmla="*/ 0 w 78"/>
              <a:gd name="T21" fmla="*/ 0 h 42"/>
              <a:gd name="T22" fmla="*/ 0 w 78"/>
              <a:gd name="T23" fmla="*/ 0 h 42"/>
              <a:gd name="T24" fmla="*/ 0 w 78"/>
              <a:gd name="T25" fmla="*/ 0 h 42"/>
              <a:gd name="T26" fmla="*/ 0 w 78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42">
                <a:moveTo>
                  <a:pt x="0" y="0"/>
                </a:moveTo>
                <a:lnTo>
                  <a:pt x="6" y="12"/>
                </a:lnTo>
                <a:lnTo>
                  <a:pt x="24" y="30"/>
                </a:lnTo>
                <a:lnTo>
                  <a:pt x="48" y="36"/>
                </a:lnTo>
                <a:lnTo>
                  <a:pt x="78" y="42"/>
                </a:lnTo>
                <a:lnTo>
                  <a:pt x="78" y="42"/>
                </a:lnTo>
                <a:lnTo>
                  <a:pt x="48" y="36"/>
                </a:lnTo>
                <a:lnTo>
                  <a:pt x="24" y="30"/>
                </a:lnTo>
                <a:lnTo>
                  <a:pt x="6" y="12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0" name="Freeform 414"/>
          <p:cNvSpPr>
            <a:spLocks noEditPoints="1"/>
          </p:cNvSpPr>
          <p:nvPr/>
        </p:nvSpPr>
        <p:spPr bwMode="auto">
          <a:xfrm>
            <a:off x="8578850" y="4732338"/>
            <a:ext cx="1588" cy="436562"/>
          </a:xfrm>
          <a:custGeom>
            <a:avLst/>
            <a:gdLst>
              <a:gd name="T0" fmla="*/ 0 h 275"/>
              <a:gd name="T1" fmla="*/ 0 h 275"/>
              <a:gd name="T2" fmla="*/ 0 h 275"/>
              <a:gd name="T3" fmla="*/ 275 h 275"/>
              <a:gd name="T4" fmla="*/ 275 h 275"/>
              <a:gd name="T5" fmla="*/ 275 h 27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0" y="275"/>
                </a:move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1" name="Freeform 415"/>
          <p:cNvSpPr>
            <a:spLocks/>
          </p:cNvSpPr>
          <p:nvPr/>
        </p:nvSpPr>
        <p:spPr bwMode="auto">
          <a:xfrm>
            <a:off x="7637463" y="4619625"/>
            <a:ext cx="152400" cy="103188"/>
          </a:xfrm>
          <a:custGeom>
            <a:avLst/>
            <a:gdLst>
              <a:gd name="T0" fmla="*/ 42 w 96"/>
              <a:gd name="T1" fmla="*/ 30 h 65"/>
              <a:gd name="T2" fmla="*/ 0 w 96"/>
              <a:gd name="T3" fmla="*/ 30 h 65"/>
              <a:gd name="T4" fmla="*/ 0 w 96"/>
              <a:gd name="T5" fmla="*/ 36 h 65"/>
              <a:gd name="T6" fmla="*/ 42 w 96"/>
              <a:gd name="T7" fmla="*/ 36 h 65"/>
              <a:gd name="T8" fmla="*/ 42 w 96"/>
              <a:gd name="T9" fmla="*/ 65 h 65"/>
              <a:gd name="T10" fmla="*/ 54 w 96"/>
              <a:gd name="T11" fmla="*/ 65 h 65"/>
              <a:gd name="T12" fmla="*/ 54 w 96"/>
              <a:gd name="T13" fmla="*/ 36 h 65"/>
              <a:gd name="T14" fmla="*/ 96 w 96"/>
              <a:gd name="T15" fmla="*/ 36 h 65"/>
              <a:gd name="T16" fmla="*/ 96 w 96"/>
              <a:gd name="T17" fmla="*/ 30 h 65"/>
              <a:gd name="T18" fmla="*/ 54 w 96"/>
              <a:gd name="T19" fmla="*/ 30 h 65"/>
              <a:gd name="T20" fmla="*/ 54 w 96"/>
              <a:gd name="T21" fmla="*/ 0 h 65"/>
              <a:gd name="T22" fmla="*/ 42 w 96"/>
              <a:gd name="T23" fmla="*/ 0 h 65"/>
              <a:gd name="T24" fmla="*/ 42 w 96"/>
              <a:gd name="T25" fmla="*/ 3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65">
                <a:moveTo>
                  <a:pt x="42" y="30"/>
                </a:moveTo>
                <a:lnTo>
                  <a:pt x="0" y="30"/>
                </a:lnTo>
                <a:lnTo>
                  <a:pt x="0" y="36"/>
                </a:lnTo>
                <a:lnTo>
                  <a:pt x="42" y="36"/>
                </a:lnTo>
                <a:lnTo>
                  <a:pt x="42" y="65"/>
                </a:lnTo>
                <a:lnTo>
                  <a:pt x="54" y="65"/>
                </a:lnTo>
                <a:lnTo>
                  <a:pt x="54" y="36"/>
                </a:lnTo>
                <a:lnTo>
                  <a:pt x="96" y="36"/>
                </a:lnTo>
                <a:lnTo>
                  <a:pt x="96" y="30"/>
                </a:lnTo>
                <a:lnTo>
                  <a:pt x="54" y="30"/>
                </a:lnTo>
                <a:lnTo>
                  <a:pt x="54" y="0"/>
                </a:lnTo>
                <a:lnTo>
                  <a:pt x="42" y="0"/>
                </a:lnTo>
                <a:lnTo>
                  <a:pt x="42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2" name="Rectangle 416"/>
          <p:cNvSpPr>
            <a:spLocks noChangeArrowheads="1"/>
          </p:cNvSpPr>
          <p:nvPr/>
        </p:nvSpPr>
        <p:spPr bwMode="auto">
          <a:xfrm>
            <a:off x="7637463" y="5178426"/>
            <a:ext cx="1524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3" name="Freeform 417"/>
          <p:cNvSpPr>
            <a:spLocks/>
          </p:cNvSpPr>
          <p:nvPr/>
        </p:nvSpPr>
        <p:spPr bwMode="auto">
          <a:xfrm>
            <a:off x="8739189" y="4619625"/>
            <a:ext cx="142875" cy="103188"/>
          </a:xfrm>
          <a:custGeom>
            <a:avLst/>
            <a:gdLst>
              <a:gd name="T0" fmla="*/ 42 w 90"/>
              <a:gd name="T1" fmla="*/ 30 h 65"/>
              <a:gd name="T2" fmla="*/ 0 w 90"/>
              <a:gd name="T3" fmla="*/ 30 h 65"/>
              <a:gd name="T4" fmla="*/ 0 w 90"/>
              <a:gd name="T5" fmla="*/ 36 h 65"/>
              <a:gd name="T6" fmla="*/ 42 w 90"/>
              <a:gd name="T7" fmla="*/ 36 h 65"/>
              <a:gd name="T8" fmla="*/ 42 w 90"/>
              <a:gd name="T9" fmla="*/ 65 h 65"/>
              <a:gd name="T10" fmla="*/ 54 w 90"/>
              <a:gd name="T11" fmla="*/ 65 h 65"/>
              <a:gd name="T12" fmla="*/ 54 w 90"/>
              <a:gd name="T13" fmla="*/ 36 h 65"/>
              <a:gd name="T14" fmla="*/ 90 w 90"/>
              <a:gd name="T15" fmla="*/ 36 h 65"/>
              <a:gd name="T16" fmla="*/ 90 w 90"/>
              <a:gd name="T17" fmla="*/ 30 h 65"/>
              <a:gd name="T18" fmla="*/ 54 w 90"/>
              <a:gd name="T19" fmla="*/ 30 h 65"/>
              <a:gd name="T20" fmla="*/ 54 w 90"/>
              <a:gd name="T21" fmla="*/ 0 h 65"/>
              <a:gd name="T22" fmla="*/ 42 w 90"/>
              <a:gd name="T23" fmla="*/ 0 h 65"/>
              <a:gd name="T24" fmla="*/ 42 w 90"/>
              <a:gd name="T25" fmla="*/ 3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65">
                <a:moveTo>
                  <a:pt x="42" y="30"/>
                </a:moveTo>
                <a:lnTo>
                  <a:pt x="0" y="30"/>
                </a:lnTo>
                <a:lnTo>
                  <a:pt x="0" y="36"/>
                </a:lnTo>
                <a:lnTo>
                  <a:pt x="42" y="36"/>
                </a:lnTo>
                <a:lnTo>
                  <a:pt x="42" y="65"/>
                </a:lnTo>
                <a:lnTo>
                  <a:pt x="54" y="65"/>
                </a:lnTo>
                <a:lnTo>
                  <a:pt x="54" y="36"/>
                </a:lnTo>
                <a:lnTo>
                  <a:pt x="90" y="36"/>
                </a:lnTo>
                <a:lnTo>
                  <a:pt x="90" y="30"/>
                </a:lnTo>
                <a:lnTo>
                  <a:pt x="54" y="30"/>
                </a:lnTo>
                <a:lnTo>
                  <a:pt x="54" y="0"/>
                </a:lnTo>
                <a:lnTo>
                  <a:pt x="42" y="0"/>
                </a:lnTo>
                <a:lnTo>
                  <a:pt x="42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4" name="Rectangle 418"/>
          <p:cNvSpPr>
            <a:spLocks noChangeArrowheads="1"/>
          </p:cNvSpPr>
          <p:nvPr/>
        </p:nvSpPr>
        <p:spPr bwMode="auto">
          <a:xfrm>
            <a:off x="8739188" y="5178426"/>
            <a:ext cx="1524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5" name="Freeform 419"/>
          <p:cNvSpPr>
            <a:spLocks/>
          </p:cNvSpPr>
          <p:nvPr/>
        </p:nvSpPr>
        <p:spPr bwMode="auto">
          <a:xfrm>
            <a:off x="6640513" y="4335463"/>
            <a:ext cx="133350" cy="93662"/>
          </a:xfrm>
          <a:custGeom>
            <a:avLst/>
            <a:gdLst>
              <a:gd name="T0" fmla="*/ 42 w 84"/>
              <a:gd name="T1" fmla="*/ 59 h 59"/>
              <a:gd name="T2" fmla="*/ 12 w 84"/>
              <a:gd name="T3" fmla="*/ 53 h 59"/>
              <a:gd name="T4" fmla="*/ 6 w 84"/>
              <a:gd name="T5" fmla="*/ 41 h 59"/>
              <a:gd name="T6" fmla="*/ 0 w 84"/>
              <a:gd name="T7" fmla="*/ 30 h 59"/>
              <a:gd name="T8" fmla="*/ 6 w 84"/>
              <a:gd name="T9" fmla="*/ 18 h 59"/>
              <a:gd name="T10" fmla="*/ 12 w 84"/>
              <a:gd name="T11" fmla="*/ 6 h 59"/>
              <a:gd name="T12" fmla="*/ 42 w 84"/>
              <a:gd name="T13" fmla="*/ 0 h 59"/>
              <a:gd name="T14" fmla="*/ 72 w 84"/>
              <a:gd name="T15" fmla="*/ 6 h 59"/>
              <a:gd name="T16" fmla="*/ 84 w 84"/>
              <a:gd name="T17" fmla="*/ 18 h 59"/>
              <a:gd name="T18" fmla="*/ 84 w 84"/>
              <a:gd name="T19" fmla="*/ 30 h 59"/>
              <a:gd name="T20" fmla="*/ 84 w 84"/>
              <a:gd name="T21" fmla="*/ 41 h 59"/>
              <a:gd name="T22" fmla="*/ 72 w 84"/>
              <a:gd name="T23" fmla="*/ 53 h 59"/>
              <a:gd name="T24" fmla="*/ 42 w 84"/>
              <a:gd name="T25" fmla="*/ 59 h 59"/>
              <a:gd name="T26" fmla="*/ 42 w 84"/>
              <a:gd name="T2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59">
                <a:moveTo>
                  <a:pt x="42" y="59"/>
                </a:moveTo>
                <a:lnTo>
                  <a:pt x="12" y="53"/>
                </a:lnTo>
                <a:lnTo>
                  <a:pt x="6" y="41"/>
                </a:lnTo>
                <a:lnTo>
                  <a:pt x="0" y="30"/>
                </a:ln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72" y="6"/>
                </a:lnTo>
                <a:lnTo>
                  <a:pt x="84" y="18"/>
                </a:lnTo>
                <a:lnTo>
                  <a:pt x="84" y="30"/>
                </a:lnTo>
                <a:lnTo>
                  <a:pt x="84" y="41"/>
                </a:lnTo>
                <a:lnTo>
                  <a:pt x="72" y="53"/>
                </a:lnTo>
                <a:lnTo>
                  <a:pt x="42" y="59"/>
                </a:lnTo>
                <a:lnTo>
                  <a:pt x="42" y="5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6" name="Freeform 420"/>
          <p:cNvSpPr>
            <a:spLocks/>
          </p:cNvSpPr>
          <p:nvPr/>
        </p:nvSpPr>
        <p:spPr bwMode="auto">
          <a:xfrm>
            <a:off x="6640514" y="4383089"/>
            <a:ext cx="66675" cy="46037"/>
          </a:xfrm>
          <a:custGeom>
            <a:avLst/>
            <a:gdLst>
              <a:gd name="T0" fmla="*/ 42 w 42"/>
              <a:gd name="T1" fmla="*/ 29 h 29"/>
              <a:gd name="T2" fmla="*/ 12 w 42"/>
              <a:gd name="T3" fmla="*/ 23 h 29"/>
              <a:gd name="T4" fmla="*/ 6 w 42"/>
              <a:gd name="T5" fmla="*/ 11 h 29"/>
              <a:gd name="T6" fmla="*/ 0 w 42"/>
              <a:gd name="T7" fmla="*/ 0 h 29"/>
              <a:gd name="T8" fmla="*/ 0 w 42"/>
              <a:gd name="T9" fmla="*/ 0 h 29"/>
              <a:gd name="T10" fmla="*/ 6 w 42"/>
              <a:gd name="T11" fmla="*/ 11 h 29"/>
              <a:gd name="T12" fmla="*/ 12 w 42"/>
              <a:gd name="T13" fmla="*/ 23 h 29"/>
              <a:gd name="T14" fmla="*/ 42 w 42"/>
              <a:gd name="T15" fmla="*/ 29 h 29"/>
              <a:gd name="T16" fmla="*/ 42 w 42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29">
                <a:moveTo>
                  <a:pt x="42" y="29"/>
                </a:moveTo>
                <a:lnTo>
                  <a:pt x="12" y="23"/>
                </a:lnTo>
                <a:lnTo>
                  <a:pt x="6" y="11"/>
                </a:lnTo>
                <a:lnTo>
                  <a:pt x="0" y="0"/>
                </a:lnTo>
                <a:lnTo>
                  <a:pt x="0" y="0"/>
                </a:lnTo>
                <a:lnTo>
                  <a:pt x="6" y="11"/>
                </a:lnTo>
                <a:lnTo>
                  <a:pt x="12" y="23"/>
                </a:lnTo>
                <a:lnTo>
                  <a:pt x="42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7" name="Freeform 421"/>
          <p:cNvSpPr>
            <a:spLocks noEditPoints="1"/>
          </p:cNvSpPr>
          <p:nvPr/>
        </p:nvSpPr>
        <p:spPr bwMode="auto">
          <a:xfrm>
            <a:off x="6640514" y="4335464"/>
            <a:ext cx="66675" cy="47625"/>
          </a:xfrm>
          <a:custGeom>
            <a:avLst/>
            <a:gdLst>
              <a:gd name="T0" fmla="*/ 0 w 42"/>
              <a:gd name="T1" fmla="*/ 30 h 30"/>
              <a:gd name="T2" fmla="*/ 6 w 42"/>
              <a:gd name="T3" fmla="*/ 18 h 30"/>
              <a:gd name="T4" fmla="*/ 12 w 42"/>
              <a:gd name="T5" fmla="*/ 6 h 30"/>
              <a:gd name="T6" fmla="*/ 42 w 42"/>
              <a:gd name="T7" fmla="*/ 0 h 30"/>
              <a:gd name="T8" fmla="*/ 42 w 42"/>
              <a:gd name="T9" fmla="*/ 0 h 30"/>
              <a:gd name="T10" fmla="*/ 12 w 42"/>
              <a:gd name="T11" fmla="*/ 6 h 30"/>
              <a:gd name="T12" fmla="*/ 6 w 42"/>
              <a:gd name="T13" fmla="*/ 18 h 30"/>
              <a:gd name="T14" fmla="*/ 0 w 42"/>
              <a:gd name="T15" fmla="*/ 30 h 30"/>
              <a:gd name="T16" fmla="*/ 0 w 42"/>
              <a:gd name="T17" fmla="*/ 30 h 30"/>
              <a:gd name="T18" fmla="*/ 0 w 42"/>
              <a:gd name="T19" fmla="*/ 30 h 30"/>
              <a:gd name="T20" fmla="*/ 0 w 42"/>
              <a:gd name="T21" fmla="*/ 30 h 30"/>
              <a:gd name="T22" fmla="*/ 0 w 42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30"/>
                </a:move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42" y="0"/>
                </a:lnTo>
                <a:lnTo>
                  <a:pt x="12" y="6"/>
                </a:lnTo>
                <a:lnTo>
                  <a:pt x="6" y="18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8" name="Freeform 422"/>
          <p:cNvSpPr>
            <a:spLocks noEditPoints="1"/>
          </p:cNvSpPr>
          <p:nvPr/>
        </p:nvSpPr>
        <p:spPr bwMode="auto">
          <a:xfrm>
            <a:off x="6707189" y="4335464"/>
            <a:ext cx="66675" cy="47625"/>
          </a:xfrm>
          <a:custGeom>
            <a:avLst/>
            <a:gdLst>
              <a:gd name="T0" fmla="*/ 0 w 42"/>
              <a:gd name="T1" fmla="*/ 0 h 30"/>
              <a:gd name="T2" fmla="*/ 30 w 42"/>
              <a:gd name="T3" fmla="*/ 6 h 30"/>
              <a:gd name="T4" fmla="*/ 42 w 42"/>
              <a:gd name="T5" fmla="*/ 18 h 30"/>
              <a:gd name="T6" fmla="*/ 42 w 42"/>
              <a:gd name="T7" fmla="*/ 30 h 30"/>
              <a:gd name="T8" fmla="*/ 42 w 42"/>
              <a:gd name="T9" fmla="*/ 30 h 30"/>
              <a:gd name="T10" fmla="*/ 42 w 42"/>
              <a:gd name="T11" fmla="*/ 18 h 30"/>
              <a:gd name="T12" fmla="*/ 30 w 42"/>
              <a:gd name="T13" fmla="*/ 6 h 30"/>
              <a:gd name="T14" fmla="*/ 0 w 42"/>
              <a:gd name="T15" fmla="*/ 0 h 30"/>
              <a:gd name="T16" fmla="*/ 0 w 42"/>
              <a:gd name="T17" fmla="*/ 0 h 30"/>
              <a:gd name="T18" fmla="*/ 0 w 42"/>
              <a:gd name="T19" fmla="*/ 0 h 30"/>
              <a:gd name="T20" fmla="*/ 0 w 42"/>
              <a:gd name="T21" fmla="*/ 0 h 30"/>
              <a:gd name="T22" fmla="*/ 0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30" y="6"/>
                </a:lnTo>
                <a:lnTo>
                  <a:pt x="42" y="18"/>
                </a:lnTo>
                <a:lnTo>
                  <a:pt x="42" y="30"/>
                </a:lnTo>
                <a:lnTo>
                  <a:pt x="42" y="30"/>
                </a:lnTo>
                <a:lnTo>
                  <a:pt x="42" y="18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9" name="Freeform 423"/>
          <p:cNvSpPr>
            <a:spLocks noEditPoints="1"/>
          </p:cNvSpPr>
          <p:nvPr/>
        </p:nvSpPr>
        <p:spPr bwMode="auto">
          <a:xfrm>
            <a:off x="6707189" y="4383089"/>
            <a:ext cx="66675" cy="46037"/>
          </a:xfrm>
          <a:custGeom>
            <a:avLst/>
            <a:gdLst>
              <a:gd name="T0" fmla="*/ 42 w 42"/>
              <a:gd name="T1" fmla="*/ 0 h 29"/>
              <a:gd name="T2" fmla="*/ 42 w 42"/>
              <a:gd name="T3" fmla="*/ 11 h 29"/>
              <a:gd name="T4" fmla="*/ 30 w 42"/>
              <a:gd name="T5" fmla="*/ 23 h 29"/>
              <a:gd name="T6" fmla="*/ 0 w 42"/>
              <a:gd name="T7" fmla="*/ 29 h 29"/>
              <a:gd name="T8" fmla="*/ 0 w 42"/>
              <a:gd name="T9" fmla="*/ 29 h 29"/>
              <a:gd name="T10" fmla="*/ 30 w 42"/>
              <a:gd name="T11" fmla="*/ 23 h 29"/>
              <a:gd name="T12" fmla="*/ 42 w 42"/>
              <a:gd name="T13" fmla="*/ 11 h 29"/>
              <a:gd name="T14" fmla="*/ 42 w 42"/>
              <a:gd name="T15" fmla="*/ 0 h 29"/>
              <a:gd name="T16" fmla="*/ 42 w 42"/>
              <a:gd name="T17" fmla="*/ 0 h 29"/>
              <a:gd name="T18" fmla="*/ 42 w 42"/>
              <a:gd name="T19" fmla="*/ 0 h 29"/>
              <a:gd name="T20" fmla="*/ 42 w 42"/>
              <a:gd name="T21" fmla="*/ 0 h 29"/>
              <a:gd name="T22" fmla="*/ 42 w 42"/>
              <a:gd name="T2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29">
                <a:moveTo>
                  <a:pt x="42" y="0"/>
                </a:moveTo>
                <a:lnTo>
                  <a:pt x="42" y="11"/>
                </a:lnTo>
                <a:lnTo>
                  <a:pt x="30" y="23"/>
                </a:lnTo>
                <a:lnTo>
                  <a:pt x="0" y="29"/>
                </a:lnTo>
                <a:lnTo>
                  <a:pt x="0" y="29"/>
                </a:lnTo>
                <a:lnTo>
                  <a:pt x="30" y="23"/>
                </a:lnTo>
                <a:lnTo>
                  <a:pt x="42" y="11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0" name="Freeform 424"/>
          <p:cNvSpPr>
            <a:spLocks/>
          </p:cNvSpPr>
          <p:nvPr/>
        </p:nvSpPr>
        <p:spPr bwMode="auto">
          <a:xfrm>
            <a:off x="6707189" y="4429125"/>
            <a:ext cx="15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1" name="Freeform 425"/>
          <p:cNvSpPr>
            <a:spLocks/>
          </p:cNvSpPr>
          <p:nvPr/>
        </p:nvSpPr>
        <p:spPr bwMode="auto">
          <a:xfrm>
            <a:off x="6640513" y="5472113"/>
            <a:ext cx="133350" cy="95250"/>
          </a:xfrm>
          <a:custGeom>
            <a:avLst/>
            <a:gdLst>
              <a:gd name="T0" fmla="*/ 42 w 84"/>
              <a:gd name="T1" fmla="*/ 60 h 60"/>
              <a:gd name="T2" fmla="*/ 12 w 84"/>
              <a:gd name="T3" fmla="*/ 54 h 60"/>
              <a:gd name="T4" fmla="*/ 6 w 84"/>
              <a:gd name="T5" fmla="*/ 42 h 60"/>
              <a:gd name="T6" fmla="*/ 0 w 84"/>
              <a:gd name="T7" fmla="*/ 30 h 60"/>
              <a:gd name="T8" fmla="*/ 6 w 84"/>
              <a:gd name="T9" fmla="*/ 18 h 60"/>
              <a:gd name="T10" fmla="*/ 12 w 84"/>
              <a:gd name="T11" fmla="*/ 6 h 60"/>
              <a:gd name="T12" fmla="*/ 42 w 84"/>
              <a:gd name="T13" fmla="*/ 0 h 60"/>
              <a:gd name="T14" fmla="*/ 72 w 84"/>
              <a:gd name="T15" fmla="*/ 6 h 60"/>
              <a:gd name="T16" fmla="*/ 84 w 84"/>
              <a:gd name="T17" fmla="*/ 18 h 60"/>
              <a:gd name="T18" fmla="*/ 84 w 84"/>
              <a:gd name="T19" fmla="*/ 30 h 60"/>
              <a:gd name="T20" fmla="*/ 84 w 84"/>
              <a:gd name="T21" fmla="*/ 42 h 60"/>
              <a:gd name="T22" fmla="*/ 72 w 84"/>
              <a:gd name="T23" fmla="*/ 54 h 60"/>
              <a:gd name="T24" fmla="*/ 42 w 84"/>
              <a:gd name="T25" fmla="*/ 60 h 60"/>
              <a:gd name="T26" fmla="*/ 42 w 84"/>
              <a:gd name="T2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60">
                <a:moveTo>
                  <a:pt x="42" y="60"/>
                </a:moveTo>
                <a:lnTo>
                  <a:pt x="12" y="54"/>
                </a:lnTo>
                <a:lnTo>
                  <a:pt x="6" y="42"/>
                </a:lnTo>
                <a:lnTo>
                  <a:pt x="0" y="30"/>
                </a:ln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72" y="6"/>
                </a:lnTo>
                <a:lnTo>
                  <a:pt x="84" y="18"/>
                </a:lnTo>
                <a:lnTo>
                  <a:pt x="84" y="30"/>
                </a:lnTo>
                <a:lnTo>
                  <a:pt x="84" y="42"/>
                </a:lnTo>
                <a:lnTo>
                  <a:pt x="72" y="54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2" name="Freeform 426"/>
          <p:cNvSpPr>
            <a:spLocks/>
          </p:cNvSpPr>
          <p:nvPr/>
        </p:nvSpPr>
        <p:spPr bwMode="auto">
          <a:xfrm>
            <a:off x="6640514" y="5519739"/>
            <a:ext cx="66675" cy="47625"/>
          </a:xfrm>
          <a:custGeom>
            <a:avLst/>
            <a:gdLst>
              <a:gd name="T0" fmla="*/ 42 w 42"/>
              <a:gd name="T1" fmla="*/ 30 h 30"/>
              <a:gd name="T2" fmla="*/ 12 w 42"/>
              <a:gd name="T3" fmla="*/ 24 h 30"/>
              <a:gd name="T4" fmla="*/ 6 w 42"/>
              <a:gd name="T5" fmla="*/ 12 h 30"/>
              <a:gd name="T6" fmla="*/ 0 w 42"/>
              <a:gd name="T7" fmla="*/ 0 h 30"/>
              <a:gd name="T8" fmla="*/ 0 w 42"/>
              <a:gd name="T9" fmla="*/ 0 h 30"/>
              <a:gd name="T10" fmla="*/ 6 w 42"/>
              <a:gd name="T11" fmla="*/ 12 h 30"/>
              <a:gd name="T12" fmla="*/ 12 w 42"/>
              <a:gd name="T13" fmla="*/ 24 h 30"/>
              <a:gd name="T14" fmla="*/ 42 w 42"/>
              <a:gd name="T15" fmla="*/ 30 h 30"/>
              <a:gd name="T16" fmla="*/ 42 w 42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0">
                <a:moveTo>
                  <a:pt x="42" y="30"/>
                </a:moveTo>
                <a:lnTo>
                  <a:pt x="12" y="24"/>
                </a:lnTo>
                <a:lnTo>
                  <a:pt x="6" y="12"/>
                </a:lnTo>
                <a:lnTo>
                  <a:pt x="0" y="0"/>
                </a:lnTo>
                <a:lnTo>
                  <a:pt x="0" y="0"/>
                </a:lnTo>
                <a:lnTo>
                  <a:pt x="6" y="12"/>
                </a:lnTo>
                <a:lnTo>
                  <a:pt x="12" y="24"/>
                </a:lnTo>
                <a:lnTo>
                  <a:pt x="42" y="30"/>
                </a:lnTo>
                <a:lnTo>
                  <a:pt x="42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3" name="Freeform 427"/>
          <p:cNvSpPr>
            <a:spLocks noEditPoints="1"/>
          </p:cNvSpPr>
          <p:nvPr/>
        </p:nvSpPr>
        <p:spPr bwMode="auto">
          <a:xfrm>
            <a:off x="6640514" y="5472114"/>
            <a:ext cx="66675" cy="47625"/>
          </a:xfrm>
          <a:custGeom>
            <a:avLst/>
            <a:gdLst>
              <a:gd name="T0" fmla="*/ 0 w 42"/>
              <a:gd name="T1" fmla="*/ 30 h 30"/>
              <a:gd name="T2" fmla="*/ 6 w 42"/>
              <a:gd name="T3" fmla="*/ 18 h 30"/>
              <a:gd name="T4" fmla="*/ 12 w 42"/>
              <a:gd name="T5" fmla="*/ 6 h 30"/>
              <a:gd name="T6" fmla="*/ 42 w 42"/>
              <a:gd name="T7" fmla="*/ 0 h 30"/>
              <a:gd name="T8" fmla="*/ 42 w 42"/>
              <a:gd name="T9" fmla="*/ 0 h 30"/>
              <a:gd name="T10" fmla="*/ 12 w 42"/>
              <a:gd name="T11" fmla="*/ 6 h 30"/>
              <a:gd name="T12" fmla="*/ 6 w 42"/>
              <a:gd name="T13" fmla="*/ 18 h 30"/>
              <a:gd name="T14" fmla="*/ 0 w 42"/>
              <a:gd name="T15" fmla="*/ 30 h 30"/>
              <a:gd name="T16" fmla="*/ 0 w 42"/>
              <a:gd name="T17" fmla="*/ 30 h 30"/>
              <a:gd name="T18" fmla="*/ 0 w 42"/>
              <a:gd name="T19" fmla="*/ 30 h 30"/>
              <a:gd name="T20" fmla="*/ 0 w 42"/>
              <a:gd name="T21" fmla="*/ 30 h 30"/>
              <a:gd name="T22" fmla="*/ 0 w 42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30"/>
                </a:move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42" y="0"/>
                </a:lnTo>
                <a:lnTo>
                  <a:pt x="12" y="6"/>
                </a:lnTo>
                <a:lnTo>
                  <a:pt x="6" y="18"/>
                </a:lnTo>
                <a:lnTo>
                  <a:pt x="0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4" name="Freeform 428"/>
          <p:cNvSpPr>
            <a:spLocks noEditPoints="1"/>
          </p:cNvSpPr>
          <p:nvPr/>
        </p:nvSpPr>
        <p:spPr bwMode="auto">
          <a:xfrm>
            <a:off x="6707189" y="5472114"/>
            <a:ext cx="66675" cy="47625"/>
          </a:xfrm>
          <a:custGeom>
            <a:avLst/>
            <a:gdLst>
              <a:gd name="T0" fmla="*/ 0 w 42"/>
              <a:gd name="T1" fmla="*/ 0 h 30"/>
              <a:gd name="T2" fmla="*/ 30 w 42"/>
              <a:gd name="T3" fmla="*/ 6 h 30"/>
              <a:gd name="T4" fmla="*/ 42 w 42"/>
              <a:gd name="T5" fmla="*/ 18 h 30"/>
              <a:gd name="T6" fmla="*/ 42 w 42"/>
              <a:gd name="T7" fmla="*/ 30 h 30"/>
              <a:gd name="T8" fmla="*/ 42 w 42"/>
              <a:gd name="T9" fmla="*/ 30 h 30"/>
              <a:gd name="T10" fmla="*/ 42 w 42"/>
              <a:gd name="T11" fmla="*/ 18 h 30"/>
              <a:gd name="T12" fmla="*/ 30 w 42"/>
              <a:gd name="T13" fmla="*/ 6 h 30"/>
              <a:gd name="T14" fmla="*/ 0 w 42"/>
              <a:gd name="T15" fmla="*/ 0 h 30"/>
              <a:gd name="T16" fmla="*/ 0 w 42"/>
              <a:gd name="T17" fmla="*/ 0 h 30"/>
              <a:gd name="T18" fmla="*/ 0 w 42"/>
              <a:gd name="T19" fmla="*/ 0 h 30"/>
              <a:gd name="T20" fmla="*/ 0 w 42"/>
              <a:gd name="T21" fmla="*/ 0 h 30"/>
              <a:gd name="T22" fmla="*/ 0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0" y="0"/>
                </a:moveTo>
                <a:lnTo>
                  <a:pt x="30" y="6"/>
                </a:lnTo>
                <a:lnTo>
                  <a:pt x="42" y="18"/>
                </a:lnTo>
                <a:lnTo>
                  <a:pt x="42" y="30"/>
                </a:lnTo>
                <a:lnTo>
                  <a:pt x="42" y="30"/>
                </a:lnTo>
                <a:lnTo>
                  <a:pt x="42" y="18"/>
                </a:lnTo>
                <a:lnTo>
                  <a:pt x="30" y="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5" name="Freeform 429"/>
          <p:cNvSpPr>
            <a:spLocks noEditPoints="1"/>
          </p:cNvSpPr>
          <p:nvPr/>
        </p:nvSpPr>
        <p:spPr bwMode="auto">
          <a:xfrm>
            <a:off x="6707189" y="5519739"/>
            <a:ext cx="66675" cy="47625"/>
          </a:xfrm>
          <a:custGeom>
            <a:avLst/>
            <a:gdLst>
              <a:gd name="T0" fmla="*/ 42 w 42"/>
              <a:gd name="T1" fmla="*/ 0 h 30"/>
              <a:gd name="T2" fmla="*/ 42 w 42"/>
              <a:gd name="T3" fmla="*/ 12 h 30"/>
              <a:gd name="T4" fmla="*/ 30 w 42"/>
              <a:gd name="T5" fmla="*/ 24 h 30"/>
              <a:gd name="T6" fmla="*/ 0 w 42"/>
              <a:gd name="T7" fmla="*/ 30 h 30"/>
              <a:gd name="T8" fmla="*/ 0 w 42"/>
              <a:gd name="T9" fmla="*/ 30 h 30"/>
              <a:gd name="T10" fmla="*/ 30 w 42"/>
              <a:gd name="T11" fmla="*/ 24 h 30"/>
              <a:gd name="T12" fmla="*/ 42 w 42"/>
              <a:gd name="T13" fmla="*/ 12 h 30"/>
              <a:gd name="T14" fmla="*/ 42 w 42"/>
              <a:gd name="T15" fmla="*/ 0 h 30"/>
              <a:gd name="T16" fmla="*/ 42 w 42"/>
              <a:gd name="T17" fmla="*/ 0 h 30"/>
              <a:gd name="T18" fmla="*/ 42 w 42"/>
              <a:gd name="T19" fmla="*/ 0 h 30"/>
              <a:gd name="T20" fmla="*/ 42 w 42"/>
              <a:gd name="T21" fmla="*/ 0 h 30"/>
              <a:gd name="T22" fmla="*/ 42 w 42"/>
              <a:gd name="T2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30">
                <a:moveTo>
                  <a:pt x="42" y="0"/>
                </a:moveTo>
                <a:lnTo>
                  <a:pt x="42" y="12"/>
                </a:lnTo>
                <a:lnTo>
                  <a:pt x="30" y="24"/>
                </a:lnTo>
                <a:lnTo>
                  <a:pt x="0" y="30"/>
                </a:lnTo>
                <a:lnTo>
                  <a:pt x="0" y="30"/>
                </a:lnTo>
                <a:lnTo>
                  <a:pt x="30" y="24"/>
                </a:lnTo>
                <a:lnTo>
                  <a:pt x="42" y="12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6" name="Freeform 430"/>
          <p:cNvSpPr>
            <a:spLocks/>
          </p:cNvSpPr>
          <p:nvPr/>
        </p:nvSpPr>
        <p:spPr bwMode="auto">
          <a:xfrm>
            <a:off x="6707189" y="5567364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7" name="Freeform 431"/>
          <p:cNvSpPr>
            <a:spLocks/>
          </p:cNvSpPr>
          <p:nvPr/>
        </p:nvSpPr>
        <p:spPr bwMode="auto">
          <a:xfrm>
            <a:off x="9736138" y="4335463"/>
            <a:ext cx="133350" cy="93662"/>
          </a:xfrm>
          <a:custGeom>
            <a:avLst/>
            <a:gdLst>
              <a:gd name="T0" fmla="*/ 42 w 84"/>
              <a:gd name="T1" fmla="*/ 59 h 59"/>
              <a:gd name="T2" fmla="*/ 12 w 84"/>
              <a:gd name="T3" fmla="*/ 53 h 59"/>
              <a:gd name="T4" fmla="*/ 6 w 84"/>
              <a:gd name="T5" fmla="*/ 41 h 59"/>
              <a:gd name="T6" fmla="*/ 0 w 84"/>
              <a:gd name="T7" fmla="*/ 30 h 59"/>
              <a:gd name="T8" fmla="*/ 6 w 84"/>
              <a:gd name="T9" fmla="*/ 18 h 59"/>
              <a:gd name="T10" fmla="*/ 12 w 84"/>
              <a:gd name="T11" fmla="*/ 6 h 59"/>
              <a:gd name="T12" fmla="*/ 42 w 84"/>
              <a:gd name="T13" fmla="*/ 0 h 59"/>
              <a:gd name="T14" fmla="*/ 72 w 84"/>
              <a:gd name="T15" fmla="*/ 6 h 59"/>
              <a:gd name="T16" fmla="*/ 84 w 84"/>
              <a:gd name="T17" fmla="*/ 18 h 59"/>
              <a:gd name="T18" fmla="*/ 84 w 84"/>
              <a:gd name="T19" fmla="*/ 30 h 59"/>
              <a:gd name="T20" fmla="*/ 84 w 84"/>
              <a:gd name="T21" fmla="*/ 41 h 59"/>
              <a:gd name="T22" fmla="*/ 72 w 84"/>
              <a:gd name="T23" fmla="*/ 53 h 59"/>
              <a:gd name="T24" fmla="*/ 42 w 84"/>
              <a:gd name="T25" fmla="*/ 59 h 59"/>
              <a:gd name="T26" fmla="*/ 42 w 84"/>
              <a:gd name="T2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59">
                <a:moveTo>
                  <a:pt x="42" y="59"/>
                </a:moveTo>
                <a:lnTo>
                  <a:pt x="12" y="53"/>
                </a:lnTo>
                <a:lnTo>
                  <a:pt x="6" y="41"/>
                </a:lnTo>
                <a:lnTo>
                  <a:pt x="0" y="30"/>
                </a:ln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72" y="6"/>
                </a:lnTo>
                <a:lnTo>
                  <a:pt x="84" y="18"/>
                </a:lnTo>
                <a:lnTo>
                  <a:pt x="84" y="30"/>
                </a:lnTo>
                <a:lnTo>
                  <a:pt x="84" y="41"/>
                </a:lnTo>
                <a:lnTo>
                  <a:pt x="72" y="53"/>
                </a:lnTo>
                <a:lnTo>
                  <a:pt x="42" y="59"/>
                </a:lnTo>
                <a:lnTo>
                  <a:pt x="42" y="5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8" name="Freeform 432"/>
          <p:cNvSpPr>
            <a:spLocks/>
          </p:cNvSpPr>
          <p:nvPr/>
        </p:nvSpPr>
        <p:spPr bwMode="auto">
          <a:xfrm>
            <a:off x="9736138" y="4383089"/>
            <a:ext cx="76200" cy="46037"/>
          </a:xfrm>
          <a:custGeom>
            <a:avLst/>
            <a:gdLst>
              <a:gd name="T0" fmla="*/ 42 w 48"/>
              <a:gd name="T1" fmla="*/ 29 h 29"/>
              <a:gd name="T2" fmla="*/ 18 w 48"/>
              <a:gd name="T3" fmla="*/ 23 h 29"/>
              <a:gd name="T4" fmla="*/ 6 w 48"/>
              <a:gd name="T5" fmla="*/ 11 h 29"/>
              <a:gd name="T6" fmla="*/ 6 w 48"/>
              <a:gd name="T7" fmla="*/ 0 h 29"/>
              <a:gd name="T8" fmla="*/ 0 w 48"/>
              <a:gd name="T9" fmla="*/ 0 h 29"/>
              <a:gd name="T10" fmla="*/ 6 w 48"/>
              <a:gd name="T11" fmla="*/ 11 h 29"/>
              <a:gd name="T12" fmla="*/ 18 w 48"/>
              <a:gd name="T13" fmla="*/ 23 h 29"/>
              <a:gd name="T14" fmla="*/ 48 w 48"/>
              <a:gd name="T15" fmla="*/ 29 h 29"/>
              <a:gd name="T16" fmla="*/ 42 w 48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29">
                <a:moveTo>
                  <a:pt x="42" y="29"/>
                </a:moveTo>
                <a:lnTo>
                  <a:pt x="18" y="23"/>
                </a:lnTo>
                <a:lnTo>
                  <a:pt x="6" y="11"/>
                </a:lnTo>
                <a:lnTo>
                  <a:pt x="6" y="0"/>
                </a:lnTo>
                <a:lnTo>
                  <a:pt x="0" y="0"/>
                </a:lnTo>
                <a:lnTo>
                  <a:pt x="6" y="11"/>
                </a:lnTo>
                <a:lnTo>
                  <a:pt x="18" y="23"/>
                </a:lnTo>
                <a:lnTo>
                  <a:pt x="48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9" name="Freeform 433"/>
          <p:cNvSpPr>
            <a:spLocks noEditPoints="1"/>
          </p:cNvSpPr>
          <p:nvPr/>
        </p:nvSpPr>
        <p:spPr bwMode="auto">
          <a:xfrm>
            <a:off x="9736138" y="4335464"/>
            <a:ext cx="76200" cy="47625"/>
          </a:xfrm>
          <a:custGeom>
            <a:avLst/>
            <a:gdLst>
              <a:gd name="T0" fmla="*/ 0 w 48"/>
              <a:gd name="T1" fmla="*/ 30 h 30"/>
              <a:gd name="T2" fmla="*/ 6 w 48"/>
              <a:gd name="T3" fmla="*/ 18 h 30"/>
              <a:gd name="T4" fmla="*/ 18 w 48"/>
              <a:gd name="T5" fmla="*/ 6 h 30"/>
              <a:gd name="T6" fmla="*/ 48 w 48"/>
              <a:gd name="T7" fmla="*/ 0 h 30"/>
              <a:gd name="T8" fmla="*/ 42 w 48"/>
              <a:gd name="T9" fmla="*/ 0 h 30"/>
              <a:gd name="T10" fmla="*/ 18 w 48"/>
              <a:gd name="T11" fmla="*/ 6 h 30"/>
              <a:gd name="T12" fmla="*/ 6 w 48"/>
              <a:gd name="T13" fmla="*/ 18 h 30"/>
              <a:gd name="T14" fmla="*/ 6 w 48"/>
              <a:gd name="T15" fmla="*/ 30 h 30"/>
              <a:gd name="T16" fmla="*/ 0 w 48"/>
              <a:gd name="T17" fmla="*/ 30 h 30"/>
              <a:gd name="T18" fmla="*/ 0 w 48"/>
              <a:gd name="T19" fmla="*/ 30 h 30"/>
              <a:gd name="T20" fmla="*/ 0 w 48"/>
              <a:gd name="T21" fmla="*/ 30 h 30"/>
              <a:gd name="T22" fmla="*/ 0 w 48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30">
                <a:moveTo>
                  <a:pt x="0" y="30"/>
                </a:moveTo>
                <a:lnTo>
                  <a:pt x="6" y="18"/>
                </a:lnTo>
                <a:lnTo>
                  <a:pt x="18" y="6"/>
                </a:lnTo>
                <a:lnTo>
                  <a:pt x="48" y="0"/>
                </a:lnTo>
                <a:lnTo>
                  <a:pt x="42" y="0"/>
                </a:lnTo>
                <a:lnTo>
                  <a:pt x="18" y="6"/>
                </a:lnTo>
                <a:lnTo>
                  <a:pt x="6" y="18"/>
                </a:lnTo>
                <a:lnTo>
                  <a:pt x="6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0" name="Freeform 434"/>
          <p:cNvSpPr>
            <a:spLocks noEditPoints="1"/>
          </p:cNvSpPr>
          <p:nvPr/>
        </p:nvSpPr>
        <p:spPr bwMode="auto">
          <a:xfrm>
            <a:off x="9802813" y="4335464"/>
            <a:ext cx="76200" cy="47625"/>
          </a:xfrm>
          <a:custGeom>
            <a:avLst/>
            <a:gdLst>
              <a:gd name="T0" fmla="*/ 0 w 48"/>
              <a:gd name="T1" fmla="*/ 0 h 30"/>
              <a:gd name="T2" fmla="*/ 30 w 48"/>
              <a:gd name="T3" fmla="*/ 6 h 30"/>
              <a:gd name="T4" fmla="*/ 48 w 48"/>
              <a:gd name="T5" fmla="*/ 30 h 30"/>
              <a:gd name="T6" fmla="*/ 42 w 48"/>
              <a:gd name="T7" fmla="*/ 30 h 30"/>
              <a:gd name="T8" fmla="*/ 42 w 48"/>
              <a:gd name="T9" fmla="*/ 18 h 30"/>
              <a:gd name="T10" fmla="*/ 30 w 48"/>
              <a:gd name="T11" fmla="*/ 6 h 30"/>
              <a:gd name="T12" fmla="*/ 6 w 48"/>
              <a:gd name="T13" fmla="*/ 0 h 30"/>
              <a:gd name="T14" fmla="*/ 0 w 48"/>
              <a:gd name="T15" fmla="*/ 0 h 30"/>
              <a:gd name="T16" fmla="*/ 0 w 48"/>
              <a:gd name="T17" fmla="*/ 0 h 30"/>
              <a:gd name="T18" fmla="*/ 0 w 48"/>
              <a:gd name="T19" fmla="*/ 0 h 30"/>
              <a:gd name="T20" fmla="*/ 0 w 48"/>
              <a:gd name="T2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30">
                <a:moveTo>
                  <a:pt x="0" y="0"/>
                </a:moveTo>
                <a:lnTo>
                  <a:pt x="30" y="6"/>
                </a:lnTo>
                <a:lnTo>
                  <a:pt x="48" y="30"/>
                </a:lnTo>
                <a:lnTo>
                  <a:pt x="42" y="30"/>
                </a:lnTo>
                <a:lnTo>
                  <a:pt x="42" y="18"/>
                </a:lnTo>
                <a:lnTo>
                  <a:pt x="30" y="6"/>
                </a:lnTo>
                <a:lnTo>
                  <a:pt x="6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1" name="Freeform 435"/>
          <p:cNvSpPr>
            <a:spLocks noEditPoints="1"/>
          </p:cNvSpPr>
          <p:nvPr/>
        </p:nvSpPr>
        <p:spPr bwMode="auto">
          <a:xfrm>
            <a:off x="9802813" y="4383089"/>
            <a:ext cx="76200" cy="46037"/>
          </a:xfrm>
          <a:custGeom>
            <a:avLst/>
            <a:gdLst>
              <a:gd name="T0" fmla="*/ 42 w 48"/>
              <a:gd name="T1" fmla="*/ 0 h 29"/>
              <a:gd name="T2" fmla="*/ 42 w 48"/>
              <a:gd name="T3" fmla="*/ 11 h 29"/>
              <a:gd name="T4" fmla="*/ 30 w 48"/>
              <a:gd name="T5" fmla="*/ 23 h 29"/>
              <a:gd name="T6" fmla="*/ 6 w 48"/>
              <a:gd name="T7" fmla="*/ 29 h 29"/>
              <a:gd name="T8" fmla="*/ 0 w 48"/>
              <a:gd name="T9" fmla="*/ 29 h 29"/>
              <a:gd name="T10" fmla="*/ 30 w 48"/>
              <a:gd name="T11" fmla="*/ 23 h 29"/>
              <a:gd name="T12" fmla="*/ 48 w 48"/>
              <a:gd name="T13" fmla="*/ 0 h 29"/>
              <a:gd name="T14" fmla="*/ 42 w 48"/>
              <a:gd name="T15" fmla="*/ 0 h 29"/>
              <a:gd name="T16" fmla="*/ 42 w 48"/>
              <a:gd name="T17" fmla="*/ 0 h 29"/>
              <a:gd name="T18" fmla="*/ 42 w 48"/>
              <a:gd name="T19" fmla="*/ 0 h 29"/>
              <a:gd name="T20" fmla="*/ 42 w 48"/>
              <a:gd name="T2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29">
                <a:moveTo>
                  <a:pt x="42" y="0"/>
                </a:moveTo>
                <a:lnTo>
                  <a:pt x="42" y="11"/>
                </a:lnTo>
                <a:lnTo>
                  <a:pt x="30" y="23"/>
                </a:lnTo>
                <a:lnTo>
                  <a:pt x="6" y="29"/>
                </a:lnTo>
                <a:lnTo>
                  <a:pt x="0" y="29"/>
                </a:lnTo>
                <a:lnTo>
                  <a:pt x="30" y="23"/>
                </a:lnTo>
                <a:lnTo>
                  <a:pt x="48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2" name="Freeform 436"/>
          <p:cNvSpPr>
            <a:spLocks/>
          </p:cNvSpPr>
          <p:nvPr/>
        </p:nvSpPr>
        <p:spPr bwMode="auto">
          <a:xfrm>
            <a:off x="9802814" y="4429125"/>
            <a:ext cx="15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3" name="Freeform 437"/>
          <p:cNvSpPr>
            <a:spLocks/>
          </p:cNvSpPr>
          <p:nvPr/>
        </p:nvSpPr>
        <p:spPr bwMode="auto">
          <a:xfrm>
            <a:off x="9736138" y="5472113"/>
            <a:ext cx="133350" cy="95250"/>
          </a:xfrm>
          <a:custGeom>
            <a:avLst/>
            <a:gdLst>
              <a:gd name="T0" fmla="*/ 42 w 84"/>
              <a:gd name="T1" fmla="*/ 60 h 60"/>
              <a:gd name="T2" fmla="*/ 12 w 84"/>
              <a:gd name="T3" fmla="*/ 54 h 60"/>
              <a:gd name="T4" fmla="*/ 6 w 84"/>
              <a:gd name="T5" fmla="*/ 42 h 60"/>
              <a:gd name="T6" fmla="*/ 0 w 84"/>
              <a:gd name="T7" fmla="*/ 30 h 60"/>
              <a:gd name="T8" fmla="*/ 6 w 84"/>
              <a:gd name="T9" fmla="*/ 18 h 60"/>
              <a:gd name="T10" fmla="*/ 12 w 84"/>
              <a:gd name="T11" fmla="*/ 6 h 60"/>
              <a:gd name="T12" fmla="*/ 42 w 84"/>
              <a:gd name="T13" fmla="*/ 0 h 60"/>
              <a:gd name="T14" fmla="*/ 72 w 84"/>
              <a:gd name="T15" fmla="*/ 6 h 60"/>
              <a:gd name="T16" fmla="*/ 84 w 84"/>
              <a:gd name="T17" fmla="*/ 18 h 60"/>
              <a:gd name="T18" fmla="*/ 84 w 84"/>
              <a:gd name="T19" fmla="*/ 30 h 60"/>
              <a:gd name="T20" fmla="*/ 84 w 84"/>
              <a:gd name="T21" fmla="*/ 42 h 60"/>
              <a:gd name="T22" fmla="*/ 72 w 84"/>
              <a:gd name="T23" fmla="*/ 54 h 60"/>
              <a:gd name="T24" fmla="*/ 42 w 84"/>
              <a:gd name="T25" fmla="*/ 60 h 60"/>
              <a:gd name="T26" fmla="*/ 42 w 84"/>
              <a:gd name="T2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60">
                <a:moveTo>
                  <a:pt x="42" y="60"/>
                </a:moveTo>
                <a:lnTo>
                  <a:pt x="12" y="54"/>
                </a:lnTo>
                <a:lnTo>
                  <a:pt x="6" y="42"/>
                </a:lnTo>
                <a:lnTo>
                  <a:pt x="0" y="30"/>
                </a:lnTo>
                <a:lnTo>
                  <a:pt x="6" y="18"/>
                </a:lnTo>
                <a:lnTo>
                  <a:pt x="12" y="6"/>
                </a:lnTo>
                <a:lnTo>
                  <a:pt x="42" y="0"/>
                </a:lnTo>
                <a:lnTo>
                  <a:pt x="72" y="6"/>
                </a:lnTo>
                <a:lnTo>
                  <a:pt x="84" y="18"/>
                </a:lnTo>
                <a:lnTo>
                  <a:pt x="84" y="30"/>
                </a:lnTo>
                <a:lnTo>
                  <a:pt x="84" y="42"/>
                </a:lnTo>
                <a:lnTo>
                  <a:pt x="72" y="54"/>
                </a:lnTo>
                <a:lnTo>
                  <a:pt x="42" y="60"/>
                </a:lnTo>
                <a:lnTo>
                  <a:pt x="42" y="6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4" name="Freeform 438"/>
          <p:cNvSpPr>
            <a:spLocks/>
          </p:cNvSpPr>
          <p:nvPr/>
        </p:nvSpPr>
        <p:spPr bwMode="auto">
          <a:xfrm>
            <a:off x="9736138" y="5519739"/>
            <a:ext cx="76200" cy="47625"/>
          </a:xfrm>
          <a:custGeom>
            <a:avLst/>
            <a:gdLst>
              <a:gd name="T0" fmla="*/ 42 w 48"/>
              <a:gd name="T1" fmla="*/ 30 h 30"/>
              <a:gd name="T2" fmla="*/ 18 w 48"/>
              <a:gd name="T3" fmla="*/ 24 h 30"/>
              <a:gd name="T4" fmla="*/ 6 w 48"/>
              <a:gd name="T5" fmla="*/ 12 h 30"/>
              <a:gd name="T6" fmla="*/ 6 w 48"/>
              <a:gd name="T7" fmla="*/ 0 h 30"/>
              <a:gd name="T8" fmla="*/ 0 w 48"/>
              <a:gd name="T9" fmla="*/ 0 h 30"/>
              <a:gd name="T10" fmla="*/ 6 w 48"/>
              <a:gd name="T11" fmla="*/ 12 h 30"/>
              <a:gd name="T12" fmla="*/ 18 w 48"/>
              <a:gd name="T13" fmla="*/ 24 h 30"/>
              <a:gd name="T14" fmla="*/ 48 w 48"/>
              <a:gd name="T15" fmla="*/ 30 h 30"/>
              <a:gd name="T16" fmla="*/ 42 w 48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30">
                <a:moveTo>
                  <a:pt x="42" y="30"/>
                </a:moveTo>
                <a:lnTo>
                  <a:pt x="18" y="24"/>
                </a:lnTo>
                <a:lnTo>
                  <a:pt x="6" y="12"/>
                </a:lnTo>
                <a:lnTo>
                  <a:pt x="6" y="0"/>
                </a:lnTo>
                <a:lnTo>
                  <a:pt x="0" y="0"/>
                </a:lnTo>
                <a:lnTo>
                  <a:pt x="6" y="12"/>
                </a:lnTo>
                <a:lnTo>
                  <a:pt x="18" y="24"/>
                </a:lnTo>
                <a:lnTo>
                  <a:pt x="48" y="30"/>
                </a:lnTo>
                <a:lnTo>
                  <a:pt x="42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5" name="Freeform 439"/>
          <p:cNvSpPr>
            <a:spLocks noEditPoints="1"/>
          </p:cNvSpPr>
          <p:nvPr/>
        </p:nvSpPr>
        <p:spPr bwMode="auto">
          <a:xfrm>
            <a:off x="9736138" y="5472114"/>
            <a:ext cx="76200" cy="47625"/>
          </a:xfrm>
          <a:custGeom>
            <a:avLst/>
            <a:gdLst>
              <a:gd name="T0" fmla="*/ 0 w 48"/>
              <a:gd name="T1" fmla="*/ 30 h 30"/>
              <a:gd name="T2" fmla="*/ 6 w 48"/>
              <a:gd name="T3" fmla="*/ 18 h 30"/>
              <a:gd name="T4" fmla="*/ 18 w 48"/>
              <a:gd name="T5" fmla="*/ 6 h 30"/>
              <a:gd name="T6" fmla="*/ 48 w 48"/>
              <a:gd name="T7" fmla="*/ 0 h 30"/>
              <a:gd name="T8" fmla="*/ 42 w 48"/>
              <a:gd name="T9" fmla="*/ 0 h 30"/>
              <a:gd name="T10" fmla="*/ 18 w 48"/>
              <a:gd name="T11" fmla="*/ 6 h 30"/>
              <a:gd name="T12" fmla="*/ 6 w 48"/>
              <a:gd name="T13" fmla="*/ 18 h 30"/>
              <a:gd name="T14" fmla="*/ 6 w 48"/>
              <a:gd name="T15" fmla="*/ 30 h 30"/>
              <a:gd name="T16" fmla="*/ 0 w 48"/>
              <a:gd name="T17" fmla="*/ 30 h 30"/>
              <a:gd name="T18" fmla="*/ 0 w 48"/>
              <a:gd name="T19" fmla="*/ 30 h 30"/>
              <a:gd name="T20" fmla="*/ 0 w 48"/>
              <a:gd name="T21" fmla="*/ 30 h 30"/>
              <a:gd name="T22" fmla="*/ 0 w 48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30">
                <a:moveTo>
                  <a:pt x="0" y="30"/>
                </a:moveTo>
                <a:lnTo>
                  <a:pt x="6" y="18"/>
                </a:lnTo>
                <a:lnTo>
                  <a:pt x="18" y="6"/>
                </a:lnTo>
                <a:lnTo>
                  <a:pt x="48" y="0"/>
                </a:lnTo>
                <a:lnTo>
                  <a:pt x="42" y="0"/>
                </a:lnTo>
                <a:lnTo>
                  <a:pt x="18" y="6"/>
                </a:lnTo>
                <a:lnTo>
                  <a:pt x="6" y="18"/>
                </a:lnTo>
                <a:lnTo>
                  <a:pt x="6" y="30"/>
                </a:lnTo>
                <a:lnTo>
                  <a:pt x="0" y="30"/>
                </a:lnTo>
                <a:close/>
                <a:moveTo>
                  <a:pt x="0" y="30"/>
                </a:move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6" name="Freeform 440"/>
          <p:cNvSpPr>
            <a:spLocks noEditPoints="1"/>
          </p:cNvSpPr>
          <p:nvPr/>
        </p:nvSpPr>
        <p:spPr bwMode="auto">
          <a:xfrm>
            <a:off x="9802813" y="5472114"/>
            <a:ext cx="76200" cy="47625"/>
          </a:xfrm>
          <a:custGeom>
            <a:avLst/>
            <a:gdLst>
              <a:gd name="T0" fmla="*/ 0 w 48"/>
              <a:gd name="T1" fmla="*/ 0 h 30"/>
              <a:gd name="T2" fmla="*/ 30 w 48"/>
              <a:gd name="T3" fmla="*/ 6 h 30"/>
              <a:gd name="T4" fmla="*/ 48 w 48"/>
              <a:gd name="T5" fmla="*/ 30 h 30"/>
              <a:gd name="T6" fmla="*/ 42 w 48"/>
              <a:gd name="T7" fmla="*/ 30 h 30"/>
              <a:gd name="T8" fmla="*/ 42 w 48"/>
              <a:gd name="T9" fmla="*/ 18 h 30"/>
              <a:gd name="T10" fmla="*/ 30 w 48"/>
              <a:gd name="T11" fmla="*/ 6 h 30"/>
              <a:gd name="T12" fmla="*/ 6 w 48"/>
              <a:gd name="T13" fmla="*/ 0 h 30"/>
              <a:gd name="T14" fmla="*/ 0 w 48"/>
              <a:gd name="T15" fmla="*/ 0 h 30"/>
              <a:gd name="T16" fmla="*/ 0 w 48"/>
              <a:gd name="T17" fmla="*/ 0 h 30"/>
              <a:gd name="T18" fmla="*/ 0 w 48"/>
              <a:gd name="T19" fmla="*/ 0 h 30"/>
              <a:gd name="T20" fmla="*/ 0 w 48"/>
              <a:gd name="T2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30">
                <a:moveTo>
                  <a:pt x="0" y="0"/>
                </a:moveTo>
                <a:lnTo>
                  <a:pt x="30" y="6"/>
                </a:lnTo>
                <a:lnTo>
                  <a:pt x="48" y="30"/>
                </a:lnTo>
                <a:lnTo>
                  <a:pt x="42" y="30"/>
                </a:lnTo>
                <a:lnTo>
                  <a:pt x="42" y="18"/>
                </a:lnTo>
                <a:lnTo>
                  <a:pt x="30" y="6"/>
                </a:lnTo>
                <a:lnTo>
                  <a:pt x="6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7" name="Freeform 441"/>
          <p:cNvSpPr>
            <a:spLocks noEditPoints="1"/>
          </p:cNvSpPr>
          <p:nvPr/>
        </p:nvSpPr>
        <p:spPr bwMode="auto">
          <a:xfrm>
            <a:off x="9802813" y="5519739"/>
            <a:ext cx="76200" cy="47625"/>
          </a:xfrm>
          <a:custGeom>
            <a:avLst/>
            <a:gdLst>
              <a:gd name="T0" fmla="*/ 42 w 48"/>
              <a:gd name="T1" fmla="*/ 0 h 30"/>
              <a:gd name="T2" fmla="*/ 42 w 48"/>
              <a:gd name="T3" fmla="*/ 12 h 30"/>
              <a:gd name="T4" fmla="*/ 30 w 48"/>
              <a:gd name="T5" fmla="*/ 24 h 30"/>
              <a:gd name="T6" fmla="*/ 6 w 48"/>
              <a:gd name="T7" fmla="*/ 30 h 30"/>
              <a:gd name="T8" fmla="*/ 0 w 48"/>
              <a:gd name="T9" fmla="*/ 30 h 30"/>
              <a:gd name="T10" fmla="*/ 30 w 48"/>
              <a:gd name="T11" fmla="*/ 24 h 30"/>
              <a:gd name="T12" fmla="*/ 48 w 48"/>
              <a:gd name="T13" fmla="*/ 0 h 30"/>
              <a:gd name="T14" fmla="*/ 42 w 48"/>
              <a:gd name="T15" fmla="*/ 0 h 30"/>
              <a:gd name="T16" fmla="*/ 42 w 48"/>
              <a:gd name="T17" fmla="*/ 0 h 30"/>
              <a:gd name="T18" fmla="*/ 42 w 48"/>
              <a:gd name="T19" fmla="*/ 0 h 30"/>
              <a:gd name="T20" fmla="*/ 42 w 48"/>
              <a:gd name="T2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30">
                <a:moveTo>
                  <a:pt x="42" y="0"/>
                </a:moveTo>
                <a:lnTo>
                  <a:pt x="42" y="12"/>
                </a:lnTo>
                <a:lnTo>
                  <a:pt x="30" y="24"/>
                </a:lnTo>
                <a:lnTo>
                  <a:pt x="6" y="30"/>
                </a:lnTo>
                <a:lnTo>
                  <a:pt x="0" y="30"/>
                </a:lnTo>
                <a:lnTo>
                  <a:pt x="30" y="24"/>
                </a:lnTo>
                <a:lnTo>
                  <a:pt x="48" y="0"/>
                </a:lnTo>
                <a:lnTo>
                  <a:pt x="42" y="0"/>
                </a:lnTo>
                <a:close/>
                <a:moveTo>
                  <a:pt x="42" y="0"/>
                </a:move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8" name="Freeform 442"/>
          <p:cNvSpPr>
            <a:spLocks/>
          </p:cNvSpPr>
          <p:nvPr/>
        </p:nvSpPr>
        <p:spPr bwMode="auto">
          <a:xfrm>
            <a:off x="9802814" y="5567364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79" name="Freeform 443"/>
          <p:cNvSpPr>
            <a:spLocks/>
          </p:cNvSpPr>
          <p:nvPr/>
        </p:nvSpPr>
        <p:spPr bwMode="auto">
          <a:xfrm>
            <a:off x="6831014" y="4259264"/>
            <a:ext cx="446087" cy="1587"/>
          </a:xfrm>
          <a:custGeom>
            <a:avLst/>
            <a:gdLst>
              <a:gd name="T0" fmla="*/ 0 w 281"/>
              <a:gd name="T1" fmla="*/ 281 w 281"/>
              <a:gd name="T2" fmla="*/ 0 w 281"/>
              <a:gd name="T3" fmla="*/ 0 w 2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81">
                <a:moveTo>
                  <a:pt x="0" y="0"/>
                </a:moveTo>
                <a:lnTo>
                  <a:pt x="28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80" name="Freeform 444"/>
          <p:cNvSpPr>
            <a:spLocks/>
          </p:cNvSpPr>
          <p:nvPr/>
        </p:nvSpPr>
        <p:spPr bwMode="auto">
          <a:xfrm>
            <a:off x="7239001" y="4211639"/>
            <a:ext cx="219075" cy="85725"/>
          </a:xfrm>
          <a:custGeom>
            <a:avLst/>
            <a:gdLst>
              <a:gd name="T0" fmla="*/ 0 w 138"/>
              <a:gd name="T1" fmla="*/ 54 h 54"/>
              <a:gd name="T2" fmla="*/ 138 w 138"/>
              <a:gd name="T3" fmla="*/ 30 h 54"/>
              <a:gd name="T4" fmla="*/ 0 w 138"/>
              <a:gd name="T5" fmla="*/ 0 h 54"/>
              <a:gd name="T6" fmla="*/ 0 w 138"/>
              <a:gd name="T7" fmla="*/ 54 h 54"/>
              <a:gd name="T8" fmla="*/ 0 w 138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54">
                <a:moveTo>
                  <a:pt x="0" y="54"/>
                </a:moveTo>
                <a:lnTo>
                  <a:pt x="138" y="30"/>
                </a:lnTo>
                <a:lnTo>
                  <a:pt x="0" y="0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81" name="Freeform 445"/>
          <p:cNvSpPr>
            <a:spLocks/>
          </p:cNvSpPr>
          <p:nvPr/>
        </p:nvSpPr>
        <p:spPr bwMode="auto">
          <a:xfrm>
            <a:off x="6973888" y="4003675"/>
            <a:ext cx="95250" cy="141288"/>
          </a:xfrm>
          <a:custGeom>
            <a:avLst/>
            <a:gdLst>
              <a:gd name="T0" fmla="*/ 60 w 60"/>
              <a:gd name="T1" fmla="*/ 83 h 89"/>
              <a:gd name="T2" fmla="*/ 54 w 60"/>
              <a:gd name="T3" fmla="*/ 83 h 89"/>
              <a:gd name="T4" fmla="*/ 48 w 60"/>
              <a:gd name="T5" fmla="*/ 77 h 89"/>
              <a:gd name="T6" fmla="*/ 48 w 60"/>
              <a:gd name="T7" fmla="*/ 12 h 89"/>
              <a:gd name="T8" fmla="*/ 54 w 60"/>
              <a:gd name="T9" fmla="*/ 0 h 89"/>
              <a:gd name="T10" fmla="*/ 60 w 60"/>
              <a:gd name="T11" fmla="*/ 0 h 89"/>
              <a:gd name="T12" fmla="*/ 60 w 60"/>
              <a:gd name="T13" fmla="*/ 0 h 89"/>
              <a:gd name="T14" fmla="*/ 0 w 60"/>
              <a:gd name="T15" fmla="*/ 0 h 89"/>
              <a:gd name="T16" fmla="*/ 0 w 60"/>
              <a:gd name="T17" fmla="*/ 0 h 89"/>
              <a:gd name="T18" fmla="*/ 12 w 60"/>
              <a:gd name="T19" fmla="*/ 6 h 89"/>
              <a:gd name="T20" fmla="*/ 18 w 60"/>
              <a:gd name="T21" fmla="*/ 12 h 89"/>
              <a:gd name="T22" fmla="*/ 18 w 60"/>
              <a:gd name="T23" fmla="*/ 77 h 89"/>
              <a:gd name="T24" fmla="*/ 12 w 60"/>
              <a:gd name="T25" fmla="*/ 83 h 89"/>
              <a:gd name="T26" fmla="*/ 0 w 60"/>
              <a:gd name="T27" fmla="*/ 83 h 89"/>
              <a:gd name="T28" fmla="*/ 0 w 60"/>
              <a:gd name="T29" fmla="*/ 89 h 89"/>
              <a:gd name="T30" fmla="*/ 60 w 60"/>
              <a:gd name="T31" fmla="*/ 89 h 89"/>
              <a:gd name="T32" fmla="*/ 60 w 60"/>
              <a:gd name="T33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" h="89">
                <a:moveTo>
                  <a:pt x="60" y="83"/>
                </a:moveTo>
                <a:lnTo>
                  <a:pt x="54" y="83"/>
                </a:lnTo>
                <a:lnTo>
                  <a:pt x="48" y="77"/>
                </a:lnTo>
                <a:lnTo>
                  <a:pt x="48" y="12"/>
                </a:lnTo>
                <a:lnTo>
                  <a:pt x="54" y="0"/>
                </a:lnTo>
                <a:lnTo>
                  <a:pt x="60" y="0"/>
                </a:lnTo>
                <a:lnTo>
                  <a:pt x="60" y="0"/>
                </a:lnTo>
                <a:lnTo>
                  <a:pt x="0" y="0"/>
                </a:lnTo>
                <a:lnTo>
                  <a:pt x="0" y="0"/>
                </a:lnTo>
                <a:lnTo>
                  <a:pt x="12" y="6"/>
                </a:lnTo>
                <a:lnTo>
                  <a:pt x="18" y="12"/>
                </a:lnTo>
                <a:lnTo>
                  <a:pt x="18" y="77"/>
                </a:lnTo>
                <a:lnTo>
                  <a:pt x="12" y="83"/>
                </a:lnTo>
                <a:lnTo>
                  <a:pt x="0" y="83"/>
                </a:lnTo>
                <a:lnTo>
                  <a:pt x="0" y="89"/>
                </a:lnTo>
                <a:lnTo>
                  <a:pt x="60" y="89"/>
                </a:lnTo>
                <a:lnTo>
                  <a:pt x="60" y="8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82" name="Freeform 446"/>
          <p:cNvSpPr>
            <a:spLocks/>
          </p:cNvSpPr>
          <p:nvPr/>
        </p:nvSpPr>
        <p:spPr bwMode="auto">
          <a:xfrm>
            <a:off x="7107238" y="4087814"/>
            <a:ext cx="55562" cy="104775"/>
          </a:xfrm>
          <a:custGeom>
            <a:avLst/>
            <a:gdLst>
              <a:gd name="T0" fmla="*/ 0 w 35"/>
              <a:gd name="T1" fmla="*/ 66 h 66"/>
              <a:gd name="T2" fmla="*/ 35 w 35"/>
              <a:gd name="T3" fmla="*/ 66 h 66"/>
              <a:gd name="T4" fmla="*/ 35 w 35"/>
              <a:gd name="T5" fmla="*/ 66 h 66"/>
              <a:gd name="T6" fmla="*/ 23 w 35"/>
              <a:gd name="T7" fmla="*/ 66 h 66"/>
              <a:gd name="T8" fmla="*/ 23 w 35"/>
              <a:gd name="T9" fmla="*/ 60 h 66"/>
              <a:gd name="T10" fmla="*/ 23 w 35"/>
              <a:gd name="T11" fmla="*/ 0 h 66"/>
              <a:gd name="T12" fmla="*/ 23 w 35"/>
              <a:gd name="T13" fmla="*/ 0 h 66"/>
              <a:gd name="T14" fmla="*/ 0 w 35"/>
              <a:gd name="T15" fmla="*/ 12 h 66"/>
              <a:gd name="T16" fmla="*/ 0 w 35"/>
              <a:gd name="T17" fmla="*/ 12 h 66"/>
              <a:gd name="T18" fmla="*/ 6 w 35"/>
              <a:gd name="T19" fmla="*/ 12 h 66"/>
              <a:gd name="T20" fmla="*/ 6 w 35"/>
              <a:gd name="T21" fmla="*/ 12 h 66"/>
              <a:gd name="T22" fmla="*/ 11 w 35"/>
              <a:gd name="T23" fmla="*/ 12 h 66"/>
              <a:gd name="T24" fmla="*/ 11 w 35"/>
              <a:gd name="T25" fmla="*/ 12 h 66"/>
              <a:gd name="T26" fmla="*/ 11 w 35"/>
              <a:gd name="T27" fmla="*/ 60 h 66"/>
              <a:gd name="T28" fmla="*/ 6 w 35"/>
              <a:gd name="T29" fmla="*/ 66 h 66"/>
              <a:gd name="T30" fmla="*/ 0 w 35"/>
              <a:gd name="T31" fmla="*/ 66 h 66"/>
              <a:gd name="T32" fmla="*/ 0 w 35"/>
              <a:gd name="T3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" h="66">
                <a:moveTo>
                  <a:pt x="0" y="66"/>
                </a:moveTo>
                <a:lnTo>
                  <a:pt x="35" y="66"/>
                </a:lnTo>
                <a:lnTo>
                  <a:pt x="35" y="66"/>
                </a:lnTo>
                <a:lnTo>
                  <a:pt x="23" y="66"/>
                </a:lnTo>
                <a:lnTo>
                  <a:pt x="23" y="60"/>
                </a:lnTo>
                <a:lnTo>
                  <a:pt x="23" y="0"/>
                </a:lnTo>
                <a:lnTo>
                  <a:pt x="23" y="0"/>
                </a:lnTo>
                <a:lnTo>
                  <a:pt x="0" y="12"/>
                </a:lnTo>
                <a:lnTo>
                  <a:pt x="0" y="12"/>
                </a:lnTo>
                <a:lnTo>
                  <a:pt x="6" y="12"/>
                </a:lnTo>
                <a:lnTo>
                  <a:pt x="6" y="12"/>
                </a:lnTo>
                <a:lnTo>
                  <a:pt x="11" y="12"/>
                </a:lnTo>
                <a:lnTo>
                  <a:pt x="11" y="12"/>
                </a:lnTo>
                <a:lnTo>
                  <a:pt x="11" y="60"/>
                </a:lnTo>
                <a:lnTo>
                  <a:pt x="6" y="66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83" name="Freeform 447"/>
          <p:cNvSpPr>
            <a:spLocks/>
          </p:cNvSpPr>
          <p:nvPr/>
        </p:nvSpPr>
        <p:spPr bwMode="auto">
          <a:xfrm>
            <a:off x="4884739" y="4259264"/>
            <a:ext cx="446087" cy="1587"/>
          </a:xfrm>
          <a:custGeom>
            <a:avLst/>
            <a:gdLst>
              <a:gd name="T0" fmla="*/ 281 w 281"/>
              <a:gd name="T1" fmla="*/ 0 w 281"/>
              <a:gd name="T2" fmla="*/ 281 w 281"/>
              <a:gd name="T3" fmla="*/ 281 w 28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81">
                <a:moveTo>
                  <a:pt x="281" y="0"/>
                </a:moveTo>
                <a:lnTo>
                  <a:pt x="0" y="0"/>
                </a:lnTo>
                <a:lnTo>
                  <a:pt x="28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84" name="Freeform 448"/>
          <p:cNvSpPr>
            <a:spLocks/>
          </p:cNvSpPr>
          <p:nvPr/>
        </p:nvSpPr>
        <p:spPr bwMode="auto">
          <a:xfrm>
            <a:off x="4703764" y="4211639"/>
            <a:ext cx="219075" cy="85725"/>
          </a:xfrm>
          <a:custGeom>
            <a:avLst/>
            <a:gdLst>
              <a:gd name="T0" fmla="*/ 138 w 138"/>
              <a:gd name="T1" fmla="*/ 0 h 54"/>
              <a:gd name="T2" fmla="*/ 0 w 138"/>
              <a:gd name="T3" fmla="*/ 30 h 54"/>
              <a:gd name="T4" fmla="*/ 138 w 138"/>
              <a:gd name="T5" fmla="*/ 54 h 54"/>
              <a:gd name="T6" fmla="*/ 138 w 138"/>
              <a:gd name="T7" fmla="*/ 0 h 54"/>
              <a:gd name="T8" fmla="*/ 138 w 138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" h="54">
                <a:moveTo>
                  <a:pt x="138" y="0"/>
                </a:moveTo>
                <a:lnTo>
                  <a:pt x="0" y="30"/>
                </a:lnTo>
                <a:lnTo>
                  <a:pt x="138" y="54"/>
                </a:lnTo>
                <a:lnTo>
                  <a:pt x="138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85" name="Freeform 449"/>
          <p:cNvSpPr>
            <a:spLocks/>
          </p:cNvSpPr>
          <p:nvPr/>
        </p:nvSpPr>
        <p:spPr bwMode="auto">
          <a:xfrm>
            <a:off x="4951414" y="4003675"/>
            <a:ext cx="104775" cy="141288"/>
          </a:xfrm>
          <a:custGeom>
            <a:avLst/>
            <a:gdLst>
              <a:gd name="T0" fmla="*/ 66 w 66"/>
              <a:gd name="T1" fmla="*/ 83 h 89"/>
              <a:gd name="T2" fmla="*/ 54 w 66"/>
              <a:gd name="T3" fmla="*/ 83 h 89"/>
              <a:gd name="T4" fmla="*/ 48 w 66"/>
              <a:gd name="T5" fmla="*/ 77 h 89"/>
              <a:gd name="T6" fmla="*/ 48 w 66"/>
              <a:gd name="T7" fmla="*/ 12 h 89"/>
              <a:gd name="T8" fmla="*/ 54 w 66"/>
              <a:gd name="T9" fmla="*/ 0 h 89"/>
              <a:gd name="T10" fmla="*/ 66 w 66"/>
              <a:gd name="T11" fmla="*/ 0 h 89"/>
              <a:gd name="T12" fmla="*/ 66 w 66"/>
              <a:gd name="T13" fmla="*/ 0 h 89"/>
              <a:gd name="T14" fmla="*/ 0 w 66"/>
              <a:gd name="T15" fmla="*/ 0 h 89"/>
              <a:gd name="T16" fmla="*/ 0 w 66"/>
              <a:gd name="T17" fmla="*/ 0 h 89"/>
              <a:gd name="T18" fmla="*/ 12 w 66"/>
              <a:gd name="T19" fmla="*/ 6 h 89"/>
              <a:gd name="T20" fmla="*/ 18 w 66"/>
              <a:gd name="T21" fmla="*/ 12 h 89"/>
              <a:gd name="T22" fmla="*/ 18 w 66"/>
              <a:gd name="T23" fmla="*/ 77 h 89"/>
              <a:gd name="T24" fmla="*/ 12 w 66"/>
              <a:gd name="T25" fmla="*/ 83 h 89"/>
              <a:gd name="T26" fmla="*/ 0 w 66"/>
              <a:gd name="T27" fmla="*/ 83 h 89"/>
              <a:gd name="T28" fmla="*/ 0 w 66"/>
              <a:gd name="T29" fmla="*/ 89 h 89"/>
              <a:gd name="T30" fmla="*/ 66 w 66"/>
              <a:gd name="T31" fmla="*/ 89 h 89"/>
              <a:gd name="T32" fmla="*/ 66 w 66"/>
              <a:gd name="T33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89">
                <a:moveTo>
                  <a:pt x="66" y="83"/>
                </a:moveTo>
                <a:lnTo>
                  <a:pt x="54" y="83"/>
                </a:lnTo>
                <a:lnTo>
                  <a:pt x="48" y="77"/>
                </a:lnTo>
                <a:lnTo>
                  <a:pt x="48" y="12"/>
                </a:lnTo>
                <a:lnTo>
                  <a:pt x="54" y="0"/>
                </a:lnTo>
                <a:lnTo>
                  <a:pt x="66" y="0"/>
                </a:lnTo>
                <a:lnTo>
                  <a:pt x="66" y="0"/>
                </a:lnTo>
                <a:lnTo>
                  <a:pt x="0" y="0"/>
                </a:lnTo>
                <a:lnTo>
                  <a:pt x="0" y="0"/>
                </a:lnTo>
                <a:lnTo>
                  <a:pt x="12" y="6"/>
                </a:lnTo>
                <a:lnTo>
                  <a:pt x="18" y="12"/>
                </a:lnTo>
                <a:lnTo>
                  <a:pt x="18" y="77"/>
                </a:lnTo>
                <a:lnTo>
                  <a:pt x="12" y="83"/>
                </a:lnTo>
                <a:lnTo>
                  <a:pt x="0" y="83"/>
                </a:lnTo>
                <a:lnTo>
                  <a:pt x="0" y="89"/>
                </a:lnTo>
                <a:lnTo>
                  <a:pt x="66" y="89"/>
                </a:lnTo>
                <a:lnTo>
                  <a:pt x="66" y="8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86" name="Freeform 450"/>
          <p:cNvSpPr>
            <a:spLocks/>
          </p:cNvSpPr>
          <p:nvPr/>
        </p:nvSpPr>
        <p:spPr bwMode="auto">
          <a:xfrm>
            <a:off x="5065713" y="4087814"/>
            <a:ext cx="93662" cy="104775"/>
          </a:xfrm>
          <a:custGeom>
            <a:avLst/>
            <a:gdLst>
              <a:gd name="T0" fmla="*/ 59 w 59"/>
              <a:gd name="T1" fmla="*/ 54 h 66"/>
              <a:gd name="T2" fmla="*/ 59 w 59"/>
              <a:gd name="T3" fmla="*/ 54 h 66"/>
              <a:gd name="T4" fmla="*/ 53 w 59"/>
              <a:gd name="T5" fmla="*/ 60 h 66"/>
              <a:gd name="T6" fmla="*/ 47 w 59"/>
              <a:gd name="T7" fmla="*/ 60 h 66"/>
              <a:gd name="T8" fmla="*/ 11 w 59"/>
              <a:gd name="T9" fmla="*/ 60 h 66"/>
              <a:gd name="T10" fmla="*/ 35 w 59"/>
              <a:gd name="T11" fmla="*/ 42 h 66"/>
              <a:gd name="T12" fmla="*/ 47 w 59"/>
              <a:gd name="T13" fmla="*/ 30 h 66"/>
              <a:gd name="T14" fmla="*/ 53 w 59"/>
              <a:gd name="T15" fmla="*/ 18 h 66"/>
              <a:gd name="T16" fmla="*/ 47 w 59"/>
              <a:gd name="T17" fmla="*/ 6 h 66"/>
              <a:gd name="T18" fmla="*/ 29 w 59"/>
              <a:gd name="T19" fmla="*/ 0 h 66"/>
              <a:gd name="T20" fmla="*/ 11 w 59"/>
              <a:gd name="T21" fmla="*/ 6 h 66"/>
              <a:gd name="T22" fmla="*/ 0 w 59"/>
              <a:gd name="T23" fmla="*/ 18 h 66"/>
              <a:gd name="T24" fmla="*/ 0 w 59"/>
              <a:gd name="T25" fmla="*/ 24 h 66"/>
              <a:gd name="T26" fmla="*/ 11 w 59"/>
              <a:gd name="T27" fmla="*/ 12 h 66"/>
              <a:gd name="T28" fmla="*/ 23 w 59"/>
              <a:gd name="T29" fmla="*/ 6 h 66"/>
              <a:gd name="T30" fmla="*/ 35 w 59"/>
              <a:gd name="T31" fmla="*/ 12 h 66"/>
              <a:gd name="T32" fmla="*/ 41 w 59"/>
              <a:gd name="T33" fmla="*/ 24 h 66"/>
              <a:gd name="T34" fmla="*/ 35 w 59"/>
              <a:gd name="T35" fmla="*/ 36 h 66"/>
              <a:gd name="T36" fmla="*/ 23 w 59"/>
              <a:gd name="T37" fmla="*/ 48 h 66"/>
              <a:gd name="T38" fmla="*/ 0 w 59"/>
              <a:gd name="T39" fmla="*/ 66 h 66"/>
              <a:gd name="T40" fmla="*/ 0 w 59"/>
              <a:gd name="T41" fmla="*/ 66 h 66"/>
              <a:gd name="T42" fmla="*/ 53 w 59"/>
              <a:gd name="T43" fmla="*/ 66 h 66"/>
              <a:gd name="T44" fmla="*/ 59 w 59"/>
              <a:gd name="T45" fmla="*/ 5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" h="66">
                <a:moveTo>
                  <a:pt x="59" y="54"/>
                </a:moveTo>
                <a:lnTo>
                  <a:pt x="59" y="54"/>
                </a:lnTo>
                <a:lnTo>
                  <a:pt x="53" y="60"/>
                </a:lnTo>
                <a:lnTo>
                  <a:pt x="47" y="60"/>
                </a:lnTo>
                <a:lnTo>
                  <a:pt x="11" y="60"/>
                </a:lnTo>
                <a:lnTo>
                  <a:pt x="35" y="42"/>
                </a:lnTo>
                <a:lnTo>
                  <a:pt x="47" y="30"/>
                </a:lnTo>
                <a:lnTo>
                  <a:pt x="53" y="18"/>
                </a:lnTo>
                <a:lnTo>
                  <a:pt x="47" y="6"/>
                </a:lnTo>
                <a:lnTo>
                  <a:pt x="29" y="0"/>
                </a:lnTo>
                <a:lnTo>
                  <a:pt x="11" y="6"/>
                </a:lnTo>
                <a:lnTo>
                  <a:pt x="0" y="18"/>
                </a:lnTo>
                <a:lnTo>
                  <a:pt x="0" y="24"/>
                </a:lnTo>
                <a:lnTo>
                  <a:pt x="11" y="12"/>
                </a:lnTo>
                <a:lnTo>
                  <a:pt x="23" y="6"/>
                </a:lnTo>
                <a:lnTo>
                  <a:pt x="35" y="12"/>
                </a:lnTo>
                <a:lnTo>
                  <a:pt x="41" y="24"/>
                </a:lnTo>
                <a:lnTo>
                  <a:pt x="35" y="36"/>
                </a:lnTo>
                <a:lnTo>
                  <a:pt x="23" y="48"/>
                </a:lnTo>
                <a:lnTo>
                  <a:pt x="0" y="66"/>
                </a:lnTo>
                <a:lnTo>
                  <a:pt x="0" y="66"/>
                </a:lnTo>
                <a:lnTo>
                  <a:pt x="53" y="66"/>
                </a:lnTo>
                <a:lnTo>
                  <a:pt x="59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87" name="Freeform 451"/>
          <p:cNvSpPr>
            <a:spLocks/>
          </p:cNvSpPr>
          <p:nvPr/>
        </p:nvSpPr>
        <p:spPr bwMode="auto">
          <a:xfrm>
            <a:off x="8207375" y="4799014"/>
            <a:ext cx="95250" cy="293687"/>
          </a:xfrm>
          <a:custGeom>
            <a:avLst/>
            <a:gdLst>
              <a:gd name="T0" fmla="*/ 60 w 60"/>
              <a:gd name="T1" fmla="*/ 185 h 185"/>
              <a:gd name="T2" fmla="*/ 0 w 60"/>
              <a:gd name="T3" fmla="*/ 185 h 185"/>
              <a:gd name="T4" fmla="*/ 0 w 60"/>
              <a:gd name="T5" fmla="*/ 0 h 185"/>
              <a:gd name="T6" fmla="*/ 60 w 60"/>
              <a:gd name="T7" fmla="*/ 0 h 185"/>
              <a:gd name="T8" fmla="*/ 60 w 60"/>
              <a:gd name="T9" fmla="*/ 185 h 185"/>
              <a:gd name="T10" fmla="*/ 60 w 60"/>
              <a:gd name="T11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" h="185">
                <a:moveTo>
                  <a:pt x="60" y="185"/>
                </a:moveTo>
                <a:lnTo>
                  <a:pt x="0" y="185"/>
                </a:lnTo>
                <a:lnTo>
                  <a:pt x="0" y="0"/>
                </a:lnTo>
                <a:lnTo>
                  <a:pt x="60" y="0"/>
                </a:lnTo>
                <a:lnTo>
                  <a:pt x="60" y="185"/>
                </a:lnTo>
                <a:lnTo>
                  <a:pt x="60" y="18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88" name="Freeform 452"/>
          <p:cNvSpPr>
            <a:spLocks/>
          </p:cNvSpPr>
          <p:nvPr/>
        </p:nvSpPr>
        <p:spPr bwMode="auto">
          <a:xfrm>
            <a:off x="8207375" y="4808539"/>
            <a:ext cx="1588" cy="142875"/>
          </a:xfrm>
          <a:custGeom>
            <a:avLst/>
            <a:gdLst>
              <a:gd name="T0" fmla="*/ 90 h 90"/>
              <a:gd name="T1" fmla="*/ 0 h 90"/>
              <a:gd name="T2" fmla="*/ 90 h 90"/>
              <a:gd name="T3" fmla="*/ 90 h 9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90">
                <a:moveTo>
                  <a:pt x="0" y="90"/>
                </a:moveTo>
                <a:lnTo>
                  <a:pt x="0" y="0"/>
                </a:lnTo>
                <a:lnTo>
                  <a:pt x="0" y="90"/>
                </a:lnTo>
                <a:lnTo>
                  <a:pt x="0" y="9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89" name="Freeform 453"/>
          <p:cNvSpPr>
            <a:spLocks/>
          </p:cNvSpPr>
          <p:nvPr/>
        </p:nvSpPr>
        <p:spPr bwMode="auto">
          <a:xfrm>
            <a:off x="8293100" y="4799013"/>
            <a:ext cx="1588" cy="152400"/>
          </a:xfrm>
          <a:custGeom>
            <a:avLst/>
            <a:gdLst>
              <a:gd name="T0" fmla="*/ 96 h 96"/>
              <a:gd name="T1" fmla="*/ 0 h 96"/>
              <a:gd name="T2" fmla="*/ 96 h 96"/>
              <a:gd name="T3" fmla="*/ 96 h 9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96">
                <a:moveTo>
                  <a:pt x="0" y="96"/>
                </a:moveTo>
                <a:lnTo>
                  <a:pt x="0" y="0"/>
                </a:lnTo>
                <a:lnTo>
                  <a:pt x="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90" name="Freeform 454"/>
          <p:cNvSpPr>
            <a:spLocks/>
          </p:cNvSpPr>
          <p:nvPr/>
        </p:nvSpPr>
        <p:spPr bwMode="auto">
          <a:xfrm>
            <a:off x="8207375" y="4951414"/>
            <a:ext cx="1588" cy="141287"/>
          </a:xfrm>
          <a:custGeom>
            <a:avLst/>
            <a:gdLst>
              <a:gd name="T0" fmla="*/ 0 h 89"/>
              <a:gd name="T1" fmla="*/ 89 h 89"/>
              <a:gd name="T2" fmla="*/ 0 h 89"/>
              <a:gd name="T3" fmla="*/ 0 h 8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9">
                <a:moveTo>
                  <a:pt x="0" y="0"/>
                </a:moveTo>
                <a:lnTo>
                  <a:pt x="0" y="8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91" name="Freeform 455"/>
          <p:cNvSpPr>
            <a:spLocks/>
          </p:cNvSpPr>
          <p:nvPr/>
        </p:nvSpPr>
        <p:spPr bwMode="auto">
          <a:xfrm>
            <a:off x="8293100" y="4951414"/>
            <a:ext cx="1588" cy="141287"/>
          </a:xfrm>
          <a:custGeom>
            <a:avLst/>
            <a:gdLst>
              <a:gd name="T0" fmla="*/ 0 h 89"/>
              <a:gd name="T1" fmla="*/ 89 h 89"/>
              <a:gd name="T2" fmla="*/ 0 h 89"/>
              <a:gd name="T3" fmla="*/ 0 h 8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89">
                <a:moveTo>
                  <a:pt x="0" y="0"/>
                </a:moveTo>
                <a:lnTo>
                  <a:pt x="0" y="8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  <a:ln w="9525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92" name="Freeform 456"/>
          <p:cNvSpPr>
            <a:spLocks/>
          </p:cNvSpPr>
          <p:nvPr/>
        </p:nvSpPr>
        <p:spPr bwMode="auto">
          <a:xfrm>
            <a:off x="8662989" y="5681664"/>
            <a:ext cx="104775" cy="141287"/>
          </a:xfrm>
          <a:custGeom>
            <a:avLst/>
            <a:gdLst>
              <a:gd name="T0" fmla="*/ 66 w 66"/>
              <a:gd name="T1" fmla="*/ 83 h 89"/>
              <a:gd name="T2" fmla="*/ 54 w 66"/>
              <a:gd name="T3" fmla="*/ 83 h 89"/>
              <a:gd name="T4" fmla="*/ 48 w 66"/>
              <a:gd name="T5" fmla="*/ 77 h 89"/>
              <a:gd name="T6" fmla="*/ 48 w 66"/>
              <a:gd name="T7" fmla="*/ 12 h 89"/>
              <a:gd name="T8" fmla="*/ 54 w 66"/>
              <a:gd name="T9" fmla="*/ 0 h 89"/>
              <a:gd name="T10" fmla="*/ 66 w 66"/>
              <a:gd name="T11" fmla="*/ 0 h 89"/>
              <a:gd name="T12" fmla="*/ 66 w 66"/>
              <a:gd name="T13" fmla="*/ 0 h 89"/>
              <a:gd name="T14" fmla="*/ 0 w 66"/>
              <a:gd name="T15" fmla="*/ 0 h 89"/>
              <a:gd name="T16" fmla="*/ 0 w 66"/>
              <a:gd name="T17" fmla="*/ 0 h 89"/>
              <a:gd name="T18" fmla="*/ 12 w 66"/>
              <a:gd name="T19" fmla="*/ 0 h 89"/>
              <a:gd name="T20" fmla="*/ 18 w 66"/>
              <a:gd name="T21" fmla="*/ 12 h 89"/>
              <a:gd name="T22" fmla="*/ 18 w 66"/>
              <a:gd name="T23" fmla="*/ 77 h 89"/>
              <a:gd name="T24" fmla="*/ 12 w 66"/>
              <a:gd name="T25" fmla="*/ 83 h 89"/>
              <a:gd name="T26" fmla="*/ 0 w 66"/>
              <a:gd name="T27" fmla="*/ 83 h 89"/>
              <a:gd name="T28" fmla="*/ 0 w 66"/>
              <a:gd name="T29" fmla="*/ 89 h 89"/>
              <a:gd name="T30" fmla="*/ 66 w 66"/>
              <a:gd name="T31" fmla="*/ 89 h 89"/>
              <a:gd name="T32" fmla="*/ 66 w 66"/>
              <a:gd name="T33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89">
                <a:moveTo>
                  <a:pt x="66" y="83"/>
                </a:moveTo>
                <a:lnTo>
                  <a:pt x="54" y="83"/>
                </a:lnTo>
                <a:lnTo>
                  <a:pt x="48" y="77"/>
                </a:lnTo>
                <a:lnTo>
                  <a:pt x="48" y="12"/>
                </a:lnTo>
                <a:lnTo>
                  <a:pt x="54" y="0"/>
                </a:lnTo>
                <a:lnTo>
                  <a:pt x="66" y="0"/>
                </a:lnTo>
                <a:lnTo>
                  <a:pt x="66" y="0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8" y="12"/>
                </a:lnTo>
                <a:lnTo>
                  <a:pt x="18" y="77"/>
                </a:lnTo>
                <a:lnTo>
                  <a:pt x="12" y="83"/>
                </a:lnTo>
                <a:lnTo>
                  <a:pt x="0" y="83"/>
                </a:lnTo>
                <a:lnTo>
                  <a:pt x="0" y="89"/>
                </a:lnTo>
                <a:lnTo>
                  <a:pt x="66" y="89"/>
                </a:lnTo>
                <a:lnTo>
                  <a:pt x="66" y="8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93" name="Freeform 457"/>
          <p:cNvSpPr>
            <a:spLocks/>
          </p:cNvSpPr>
          <p:nvPr/>
        </p:nvSpPr>
        <p:spPr bwMode="auto">
          <a:xfrm>
            <a:off x="8777288" y="5765801"/>
            <a:ext cx="95250" cy="104775"/>
          </a:xfrm>
          <a:custGeom>
            <a:avLst/>
            <a:gdLst>
              <a:gd name="T0" fmla="*/ 60 w 60"/>
              <a:gd name="T1" fmla="*/ 54 h 66"/>
              <a:gd name="T2" fmla="*/ 60 w 60"/>
              <a:gd name="T3" fmla="*/ 54 h 66"/>
              <a:gd name="T4" fmla="*/ 54 w 60"/>
              <a:gd name="T5" fmla="*/ 60 h 66"/>
              <a:gd name="T6" fmla="*/ 48 w 60"/>
              <a:gd name="T7" fmla="*/ 60 h 66"/>
              <a:gd name="T8" fmla="*/ 18 w 60"/>
              <a:gd name="T9" fmla="*/ 60 h 66"/>
              <a:gd name="T10" fmla="*/ 36 w 60"/>
              <a:gd name="T11" fmla="*/ 42 h 66"/>
              <a:gd name="T12" fmla="*/ 48 w 60"/>
              <a:gd name="T13" fmla="*/ 30 h 66"/>
              <a:gd name="T14" fmla="*/ 54 w 60"/>
              <a:gd name="T15" fmla="*/ 18 h 66"/>
              <a:gd name="T16" fmla="*/ 48 w 60"/>
              <a:gd name="T17" fmla="*/ 6 h 66"/>
              <a:gd name="T18" fmla="*/ 30 w 60"/>
              <a:gd name="T19" fmla="*/ 0 h 66"/>
              <a:gd name="T20" fmla="*/ 12 w 60"/>
              <a:gd name="T21" fmla="*/ 6 h 66"/>
              <a:gd name="T22" fmla="*/ 0 w 60"/>
              <a:gd name="T23" fmla="*/ 18 h 66"/>
              <a:gd name="T24" fmla="*/ 6 w 60"/>
              <a:gd name="T25" fmla="*/ 18 h 66"/>
              <a:gd name="T26" fmla="*/ 12 w 60"/>
              <a:gd name="T27" fmla="*/ 12 h 66"/>
              <a:gd name="T28" fmla="*/ 24 w 60"/>
              <a:gd name="T29" fmla="*/ 6 h 66"/>
              <a:gd name="T30" fmla="*/ 36 w 60"/>
              <a:gd name="T31" fmla="*/ 6 h 66"/>
              <a:gd name="T32" fmla="*/ 42 w 60"/>
              <a:gd name="T33" fmla="*/ 12 h 66"/>
              <a:gd name="T34" fmla="*/ 42 w 60"/>
              <a:gd name="T35" fmla="*/ 24 h 66"/>
              <a:gd name="T36" fmla="*/ 36 w 60"/>
              <a:gd name="T37" fmla="*/ 36 h 66"/>
              <a:gd name="T38" fmla="*/ 24 w 60"/>
              <a:gd name="T39" fmla="*/ 48 h 66"/>
              <a:gd name="T40" fmla="*/ 0 w 60"/>
              <a:gd name="T41" fmla="*/ 66 h 66"/>
              <a:gd name="T42" fmla="*/ 0 w 60"/>
              <a:gd name="T43" fmla="*/ 66 h 66"/>
              <a:gd name="T44" fmla="*/ 54 w 60"/>
              <a:gd name="T45" fmla="*/ 66 h 66"/>
              <a:gd name="T46" fmla="*/ 60 w 60"/>
              <a:gd name="T47" fmla="*/ 5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66">
                <a:moveTo>
                  <a:pt x="60" y="54"/>
                </a:moveTo>
                <a:lnTo>
                  <a:pt x="60" y="54"/>
                </a:lnTo>
                <a:lnTo>
                  <a:pt x="54" y="60"/>
                </a:lnTo>
                <a:lnTo>
                  <a:pt x="48" y="60"/>
                </a:lnTo>
                <a:lnTo>
                  <a:pt x="18" y="60"/>
                </a:lnTo>
                <a:lnTo>
                  <a:pt x="36" y="42"/>
                </a:lnTo>
                <a:lnTo>
                  <a:pt x="48" y="30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0" y="18"/>
                </a:lnTo>
                <a:lnTo>
                  <a:pt x="6" y="18"/>
                </a:lnTo>
                <a:lnTo>
                  <a:pt x="12" y="12"/>
                </a:lnTo>
                <a:lnTo>
                  <a:pt x="24" y="6"/>
                </a:lnTo>
                <a:lnTo>
                  <a:pt x="36" y="6"/>
                </a:lnTo>
                <a:lnTo>
                  <a:pt x="42" y="12"/>
                </a:lnTo>
                <a:lnTo>
                  <a:pt x="42" y="24"/>
                </a:lnTo>
                <a:lnTo>
                  <a:pt x="36" y="36"/>
                </a:lnTo>
                <a:lnTo>
                  <a:pt x="24" y="48"/>
                </a:lnTo>
                <a:lnTo>
                  <a:pt x="0" y="66"/>
                </a:lnTo>
                <a:lnTo>
                  <a:pt x="0" y="66"/>
                </a:lnTo>
                <a:lnTo>
                  <a:pt x="54" y="66"/>
                </a:lnTo>
                <a:lnTo>
                  <a:pt x="60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94" name="Freeform 458"/>
          <p:cNvSpPr>
            <a:spLocks/>
          </p:cNvSpPr>
          <p:nvPr/>
        </p:nvSpPr>
        <p:spPr bwMode="auto">
          <a:xfrm>
            <a:off x="8662989" y="5984875"/>
            <a:ext cx="104775" cy="141288"/>
          </a:xfrm>
          <a:custGeom>
            <a:avLst/>
            <a:gdLst>
              <a:gd name="T0" fmla="*/ 66 w 66"/>
              <a:gd name="T1" fmla="*/ 83 h 89"/>
              <a:gd name="T2" fmla="*/ 54 w 66"/>
              <a:gd name="T3" fmla="*/ 83 h 89"/>
              <a:gd name="T4" fmla="*/ 48 w 66"/>
              <a:gd name="T5" fmla="*/ 77 h 89"/>
              <a:gd name="T6" fmla="*/ 48 w 66"/>
              <a:gd name="T7" fmla="*/ 12 h 89"/>
              <a:gd name="T8" fmla="*/ 54 w 66"/>
              <a:gd name="T9" fmla="*/ 0 h 89"/>
              <a:gd name="T10" fmla="*/ 66 w 66"/>
              <a:gd name="T11" fmla="*/ 0 h 89"/>
              <a:gd name="T12" fmla="*/ 66 w 66"/>
              <a:gd name="T13" fmla="*/ 0 h 89"/>
              <a:gd name="T14" fmla="*/ 0 w 66"/>
              <a:gd name="T15" fmla="*/ 0 h 89"/>
              <a:gd name="T16" fmla="*/ 0 w 66"/>
              <a:gd name="T17" fmla="*/ 0 h 89"/>
              <a:gd name="T18" fmla="*/ 12 w 66"/>
              <a:gd name="T19" fmla="*/ 0 h 89"/>
              <a:gd name="T20" fmla="*/ 18 w 66"/>
              <a:gd name="T21" fmla="*/ 12 h 89"/>
              <a:gd name="T22" fmla="*/ 18 w 66"/>
              <a:gd name="T23" fmla="*/ 77 h 89"/>
              <a:gd name="T24" fmla="*/ 12 w 66"/>
              <a:gd name="T25" fmla="*/ 83 h 89"/>
              <a:gd name="T26" fmla="*/ 0 w 66"/>
              <a:gd name="T27" fmla="*/ 83 h 89"/>
              <a:gd name="T28" fmla="*/ 0 w 66"/>
              <a:gd name="T29" fmla="*/ 89 h 89"/>
              <a:gd name="T30" fmla="*/ 66 w 66"/>
              <a:gd name="T31" fmla="*/ 89 h 89"/>
              <a:gd name="T32" fmla="*/ 66 w 66"/>
              <a:gd name="T33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89">
                <a:moveTo>
                  <a:pt x="66" y="83"/>
                </a:moveTo>
                <a:lnTo>
                  <a:pt x="54" y="83"/>
                </a:lnTo>
                <a:lnTo>
                  <a:pt x="48" y="77"/>
                </a:lnTo>
                <a:lnTo>
                  <a:pt x="48" y="12"/>
                </a:lnTo>
                <a:lnTo>
                  <a:pt x="54" y="0"/>
                </a:lnTo>
                <a:lnTo>
                  <a:pt x="66" y="0"/>
                </a:lnTo>
                <a:lnTo>
                  <a:pt x="66" y="0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8" y="12"/>
                </a:lnTo>
                <a:lnTo>
                  <a:pt x="18" y="77"/>
                </a:lnTo>
                <a:lnTo>
                  <a:pt x="12" y="83"/>
                </a:lnTo>
                <a:lnTo>
                  <a:pt x="0" y="83"/>
                </a:lnTo>
                <a:lnTo>
                  <a:pt x="0" y="89"/>
                </a:lnTo>
                <a:lnTo>
                  <a:pt x="66" y="89"/>
                </a:lnTo>
                <a:lnTo>
                  <a:pt x="66" y="8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95" name="Freeform 459"/>
          <p:cNvSpPr>
            <a:spLocks/>
          </p:cNvSpPr>
          <p:nvPr/>
        </p:nvSpPr>
        <p:spPr bwMode="auto">
          <a:xfrm>
            <a:off x="8796339" y="6069014"/>
            <a:ext cx="66675" cy="104775"/>
          </a:xfrm>
          <a:custGeom>
            <a:avLst/>
            <a:gdLst>
              <a:gd name="T0" fmla="*/ 0 w 42"/>
              <a:gd name="T1" fmla="*/ 66 h 66"/>
              <a:gd name="T2" fmla="*/ 42 w 42"/>
              <a:gd name="T3" fmla="*/ 66 h 66"/>
              <a:gd name="T4" fmla="*/ 42 w 42"/>
              <a:gd name="T5" fmla="*/ 66 h 66"/>
              <a:gd name="T6" fmla="*/ 30 w 42"/>
              <a:gd name="T7" fmla="*/ 66 h 66"/>
              <a:gd name="T8" fmla="*/ 24 w 42"/>
              <a:gd name="T9" fmla="*/ 60 h 66"/>
              <a:gd name="T10" fmla="*/ 24 w 42"/>
              <a:gd name="T11" fmla="*/ 0 h 66"/>
              <a:gd name="T12" fmla="*/ 24 w 42"/>
              <a:gd name="T13" fmla="*/ 0 h 66"/>
              <a:gd name="T14" fmla="*/ 0 w 42"/>
              <a:gd name="T15" fmla="*/ 6 h 66"/>
              <a:gd name="T16" fmla="*/ 0 w 42"/>
              <a:gd name="T17" fmla="*/ 12 h 66"/>
              <a:gd name="T18" fmla="*/ 6 w 42"/>
              <a:gd name="T19" fmla="*/ 6 h 66"/>
              <a:gd name="T20" fmla="*/ 12 w 42"/>
              <a:gd name="T21" fmla="*/ 6 h 66"/>
              <a:gd name="T22" fmla="*/ 18 w 42"/>
              <a:gd name="T23" fmla="*/ 12 h 66"/>
              <a:gd name="T24" fmla="*/ 18 w 42"/>
              <a:gd name="T25" fmla="*/ 12 h 66"/>
              <a:gd name="T26" fmla="*/ 18 w 42"/>
              <a:gd name="T27" fmla="*/ 60 h 66"/>
              <a:gd name="T28" fmla="*/ 12 w 42"/>
              <a:gd name="T29" fmla="*/ 66 h 66"/>
              <a:gd name="T30" fmla="*/ 0 w 42"/>
              <a:gd name="T31" fmla="*/ 66 h 66"/>
              <a:gd name="T32" fmla="*/ 0 w 42"/>
              <a:gd name="T3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66">
                <a:moveTo>
                  <a:pt x="0" y="66"/>
                </a:moveTo>
                <a:lnTo>
                  <a:pt x="42" y="66"/>
                </a:lnTo>
                <a:lnTo>
                  <a:pt x="42" y="66"/>
                </a:lnTo>
                <a:lnTo>
                  <a:pt x="30" y="66"/>
                </a:lnTo>
                <a:lnTo>
                  <a:pt x="24" y="60"/>
                </a:lnTo>
                <a:lnTo>
                  <a:pt x="24" y="0"/>
                </a:lnTo>
                <a:lnTo>
                  <a:pt x="24" y="0"/>
                </a:lnTo>
                <a:lnTo>
                  <a:pt x="0" y="6"/>
                </a:lnTo>
                <a:lnTo>
                  <a:pt x="0" y="12"/>
                </a:lnTo>
                <a:lnTo>
                  <a:pt x="6" y="6"/>
                </a:lnTo>
                <a:lnTo>
                  <a:pt x="12" y="6"/>
                </a:lnTo>
                <a:lnTo>
                  <a:pt x="18" y="12"/>
                </a:lnTo>
                <a:lnTo>
                  <a:pt x="18" y="12"/>
                </a:lnTo>
                <a:lnTo>
                  <a:pt x="18" y="60"/>
                </a:lnTo>
                <a:lnTo>
                  <a:pt x="12" y="66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96" name="Freeform 460"/>
          <p:cNvSpPr>
            <a:spLocks/>
          </p:cNvSpPr>
          <p:nvPr/>
        </p:nvSpPr>
        <p:spPr bwMode="auto">
          <a:xfrm>
            <a:off x="8588375" y="5927725"/>
            <a:ext cx="350838" cy="1588"/>
          </a:xfrm>
          <a:custGeom>
            <a:avLst/>
            <a:gdLst>
              <a:gd name="T0" fmla="*/ 0 w 221"/>
              <a:gd name="T1" fmla="*/ 221 w 221"/>
              <a:gd name="T2" fmla="*/ 0 w 221"/>
              <a:gd name="T3" fmla="*/ 0 w 2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1">
                <a:moveTo>
                  <a:pt x="0" y="0"/>
                </a:moveTo>
                <a:lnTo>
                  <a:pt x="22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97" name="Freeform 461"/>
          <p:cNvSpPr>
            <a:spLocks/>
          </p:cNvSpPr>
          <p:nvPr/>
        </p:nvSpPr>
        <p:spPr bwMode="auto">
          <a:xfrm>
            <a:off x="9537700" y="5681664"/>
            <a:ext cx="217488" cy="141287"/>
          </a:xfrm>
          <a:custGeom>
            <a:avLst/>
            <a:gdLst>
              <a:gd name="T0" fmla="*/ 137 w 137"/>
              <a:gd name="T1" fmla="*/ 0 h 89"/>
              <a:gd name="T2" fmla="*/ 101 w 137"/>
              <a:gd name="T3" fmla="*/ 0 h 89"/>
              <a:gd name="T4" fmla="*/ 101 w 137"/>
              <a:gd name="T5" fmla="*/ 6 h 89"/>
              <a:gd name="T6" fmla="*/ 107 w 137"/>
              <a:gd name="T7" fmla="*/ 6 h 89"/>
              <a:gd name="T8" fmla="*/ 113 w 137"/>
              <a:gd name="T9" fmla="*/ 12 h 89"/>
              <a:gd name="T10" fmla="*/ 113 w 137"/>
              <a:gd name="T11" fmla="*/ 18 h 89"/>
              <a:gd name="T12" fmla="*/ 113 w 137"/>
              <a:gd name="T13" fmla="*/ 18 h 89"/>
              <a:gd name="T14" fmla="*/ 95 w 137"/>
              <a:gd name="T15" fmla="*/ 65 h 89"/>
              <a:gd name="T16" fmla="*/ 90 w 137"/>
              <a:gd name="T17" fmla="*/ 65 h 89"/>
              <a:gd name="T18" fmla="*/ 54 w 137"/>
              <a:gd name="T19" fmla="*/ 0 h 89"/>
              <a:gd name="T20" fmla="*/ 24 w 137"/>
              <a:gd name="T21" fmla="*/ 0 h 89"/>
              <a:gd name="T22" fmla="*/ 24 w 137"/>
              <a:gd name="T23" fmla="*/ 6 h 89"/>
              <a:gd name="T24" fmla="*/ 36 w 137"/>
              <a:gd name="T25" fmla="*/ 6 h 89"/>
              <a:gd name="T26" fmla="*/ 42 w 137"/>
              <a:gd name="T27" fmla="*/ 12 h 89"/>
              <a:gd name="T28" fmla="*/ 18 w 137"/>
              <a:gd name="T29" fmla="*/ 65 h 89"/>
              <a:gd name="T30" fmla="*/ 12 w 137"/>
              <a:gd name="T31" fmla="*/ 77 h 89"/>
              <a:gd name="T32" fmla="*/ 12 w 137"/>
              <a:gd name="T33" fmla="*/ 83 h 89"/>
              <a:gd name="T34" fmla="*/ 0 w 137"/>
              <a:gd name="T35" fmla="*/ 83 h 89"/>
              <a:gd name="T36" fmla="*/ 0 w 137"/>
              <a:gd name="T37" fmla="*/ 89 h 89"/>
              <a:gd name="T38" fmla="*/ 36 w 137"/>
              <a:gd name="T39" fmla="*/ 89 h 89"/>
              <a:gd name="T40" fmla="*/ 36 w 137"/>
              <a:gd name="T41" fmla="*/ 83 h 89"/>
              <a:gd name="T42" fmla="*/ 30 w 137"/>
              <a:gd name="T43" fmla="*/ 83 h 89"/>
              <a:gd name="T44" fmla="*/ 24 w 137"/>
              <a:gd name="T45" fmla="*/ 77 h 89"/>
              <a:gd name="T46" fmla="*/ 24 w 137"/>
              <a:gd name="T47" fmla="*/ 77 h 89"/>
              <a:gd name="T48" fmla="*/ 24 w 137"/>
              <a:gd name="T49" fmla="*/ 71 h 89"/>
              <a:gd name="T50" fmla="*/ 48 w 137"/>
              <a:gd name="T51" fmla="*/ 18 h 89"/>
              <a:gd name="T52" fmla="*/ 48 w 137"/>
              <a:gd name="T53" fmla="*/ 18 h 89"/>
              <a:gd name="T54" fmla="*/ 90 w 137"/>
              <a:gd name="T55" fmla="*/ 89 h 89"/>
              <a:gd name="T56" fmla="*/ 90 w 137"/>
              <a:gd name="T57" fmla="*/ 89 h 89"/>
              <a:gd name="T58" fmla="*/ 119 w 137"/>
              <a:gd name="T59" fmla="*/ 24 h 89"/>
              <a:gd name="T60" fmla="*/ 125 w 137"/>
              <a:gd name="T61" fmla="*/ 12 h 89"/>
              <a:gd name="T62" fmla="*/ 125 w 137"/>
              <a:gd name="T63" fmla="*/ 6 h 89"/>
              <a:gd name="T64" fmla="*/ 137 w 137"/>
              <a:gd name="T65" fmla="*/ 6 h 89"/>
              <a:gd name="T66" fmla="*/ 137 w 137"/>
              <a:gd name="T6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" h="89">
                <a:moveTo>
                  <a:pt x="137" y="0"/>
                </a:moveTo>
                <a:lnTo>
                  <a:pt x="101" y="0"/>
                </a:lnTo>
                <a:lnTo>
                  <a:pt x="101" y="6"/>
                </a:lnTo>
                <a:lnTo>
                  <a:pt x="107" y="6"/>
                </a:lnTo>
                <a:lnTo>
                  <a:pt x="113" y="12"/>
                </a:lnTo>
                <a:lnTo>
                  <a:pt x="113" y="18"/>
                </a:lnTo>
                <a:lnTo>
                  <a:pt x="113" y="18"/>
                </a:lnTo>
                <a:lnTo>
                  <a:pt x="95" y="65"/>
                </a:lnTo>
                <a:lnTo>
                  <a:pt x="90" y="65"/>
                </a:lnTo>
                <a:lnTo>
                  <a:pt x="54" y="0"/>
                </a:lnTo>
                <a:lnTo>
                  <a:pt x="24" y="0"/>
                </a:lnTo>
                <a:lnTo>
                  <a:pt x="24" y="6"/>
                </a:lnTo>
                <a:lnTo>
                  <a:pt x="36" y="6"/>
                </a:lnTo>
                <a:lnTo>
                  <a:pt x="42" y="12"/>
                </a:lnTo>
                <a:lnTo>
                  <a:pt x="18" y="65"/>
                </a:lnTo>
                <a:lnTo>
                  <a:pt x="12" y="77"/>
                </a:lnTo>
                <a:lnTo>
                  <a:pt x="12" y="83"/>
                </a:lnTo>
                <a:lnTo>
                  <a:pt x="0" y="83"/>
                </a:lnTo>
                <a:lnTo>
                  <a:pt x="0" y="89"/>
                </a:lnTo>
                <a:lnTo>
                  <a:pt x="36" y="89"/>
                </a:lnTo>
                <a:lnTo>
                  <a:pt x="36" y="83"/>
                </a:lnTo>
                <a:lnTo>
                  <a:pt x="30" y="83"/>
                </a:lnTo>
                <a:lnTo>
                  <a:pt x="24" y="77"/>
                </a:lnTo>
                <a:lnTo>
                  <a:pt x="24" y="77"/>
                </a:lnTo>
                <a:lnTo>
                  <a:pt x="24" y="71"/>
                </a:lnTo>
                <a:lnTo>
                  <a:pt x="48" y="18"/>
                </a:lnTo>
                <a:lnTo>
                  <a:pt x="48" y="18"/>
                </a:lnTo>
                <a:lnTo>
                  <a:pt x="90" y="89"/>
                </a:lnTo>
                <a:lnTo>
                  <a:pt x="90" y="89"/>
                </a:lnTo>
                <a:lnTo>
                  <a:pt x="119" y="24"/>
                </a:lnTo>
                <a:lnTo>
                  <a:pt x="125" y="12"/>
                </a:lnTo>
                <a:lnTo>
                  <a:pt x="125" y="6"/>
                </a:lnTo>
                <a:lnTo>
                  <a:pt x="137" y="6"/>
                </a:lnTo>
                <a:lnTo>
                  <a:pt x="13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98" name="Freeform 462"/>
          <p:cNvSpPr>
            <a:spLocks/>
          </p:cNvSpPr>
          <p:nvPr/>
        </p:nvSpPr>
        <p:spPr bwMode="auto">
          <a:xfrm>
            <a:off x="9764713" y="5765801"/>
            <a:ext cx="57150" cy="104775"/>
          </a:xfrm>
          <a:custGeom>
            <a:avLst/>
            <a:gdLst>
              <a:gd name="T0" fmla="*/ 0 w 36"/>
              <a:gd name="T1" fmla="*/ 66 h 66"/>
              <a:gd name="T2" fmla="*/ 36 w 36"/>
              <a:gd name="T3" fmla="*/ 66 h 66"/>
              <a:gd name="T4" fmla="*/ 36 w 36"/>
              <a:gd name="T5" fmla="*/ 66 h 66"/>
              <a:gd name="T6" fmla="*/ 24 w 36"/>
              <a:gd name="T7" fmla="*/ 66 h 66"/>
              <a:gd name="T8" fmla="*/ 24 w 36"/>
              <a:gd name="T9" fmla="*/ 60 h 66"/>
              <a:gd name="T10" fmla="*/ 24 w 36"/>
              <a:gd name="T11" fmla="*/ 0 h 66"/>
              <a:gd name="T12" fmla="*/ 24 w 36"/>
              <a:gd name="T13" fmla="*/ 0 h 66"/>
              <a:gd name="T14" fmla="*/ 0 w 36"/>
              <a:gd name="T15" fmla="*/ 12 h 66"/>
              <a:gd name="T16" fmla="*/ 0 w 36"/>
              <a:gd name="T17" fmla="*/ 12 h 66"/>
              <a:gd name="T18" fmla="*/ 6 w 36"/>
              <a:gd name="T19" fmla="*/ 6 h 66"/>
              <a:gd name="T20" fmla="*/ 6 w 36"/>
              <a:gd name="T21" fmla="*/ 6 h 66"/>
              <a:gd name="T22" fmla="*/ 12 w 36"/>
              <a:gd name="T23" fmla="*/ 12 h 66"/>
              <a:gd name="T24" fmla="*/ 12 w 36"/>
              <a:gd name="T25" fmla="*/ 12 h 66"/>
              <a:gd name="T26" fmla="*/ 12 w 36"/>
              <a:gd name="T27" fmla="*/ 60 h 66"/>
              <a:gd name="T28" fmla="*/ 6 w 36"/>
              <a:gd name="T29" fmla="*/ 66 h 66"/>
              <a:gd name="T30" fmla="*/ 0 w 36"/>
              <a:gd name="T31" fmla="*/ 66 h 66"/>
              <a:gd name="T32" fmla="*/ 0 w 36"/>
              <a:gd name="T3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" h="66">
                <a:moveTo>
                  <a:pt x="0" y="66"/>
                </a:moveTo>
                <a:lnTo>
                  <a:pt x="36" y="66"/>
                </a:lnTo>
                <a:lnTo>
                  <a:pt x="36" y="66"/>
                </a:lnTo>
                <a:lnTo>
                  <a:pt x="24" y="66"/>
                </a:lnTo>
                <a:lnTo>
                  <a:pt x="24" y="60"/>
                </a:lnTo>
                <a:lnTo>
                  <a:pt x="24" y="0"/>
                </a:lnTo>
                <a:lnTo>
                  <a:pt x="24" y="0"/>
                </a:lnTo>
                <a:lnTo>
                  <a:pt x="0" y="12"/>
                </a:lnTo>
                <a:lnTo>
                  <a:pt x="0" y="12"/>
                </a:lnTo>
                <a:lnTo>
                  <a:pt x="6" y="6"/>
                </a:lnTo>
                <a:lnTo>
                  <a:pt x="6" y="6"/>
                </a:lnTo>
                <a:lnTo>
                  <a:pt x="12" y="12"/>
                </a:lnTo>
                <a:lnTo>
                  <a:pt x="12" y="12"/>
                </a:lnTo>
                <a:lnTo>
                  <a:pt x="12" y="60"/>
                </a:lnTo>
                <a:lnTo>
                  <a:pt x="6" y="66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99" name="Freeform 463"/>
          <p:cNvSpPr>
            <a:spLocks/>
          </p:cNvSpPr>
          <p:nvPr/>
        </p:nvSpPr>
        <p:spPr bwMode="auto">
          <a:xfrm>
            <a:off x="9537700" y="5984875"/>
            <a:ext cx="217488" cy="141288"/>
          </a:xfrm>
          <a:custGeom>
            <a:avLst/>
            <a:gdLst>
              <a:gd name="T0" fmla="*/ 137 w 137"/>
              <a:gd name="T1" fmla="*/ 0 h 89"/>
              <a:gd name="T2" fmla="*/ 101 w 137"/>
              <a:gd name="T3" fmla="*/ 0 h 89"/>
              <a:gd name="T4" fmla="*/ 101 w 137"/>
              <a:gd name="T5" fmla="*/ 6 h 89"/>
              <a:gd name="T6" fmla="*/ 107 w 137"/>
              <a:gd name="T7" fmla="*/ 6 h 89"/>
              <a:gd name="T8" fmla="*/ 113 w 137"/>
              <a:gd name="T9" fmla="*/ 12 h 89"/>
              <a:gd name="T10" fmla="*/ 113 w 137"/>
              <a:gd name="T11" fmla="*/ 18 h 89"/>
              <a:gd name="T12" fmla="*/ 113 w 137"/>
              <a:gd name="T13" fmla="*/ 18 h 89"/>
              <a:gd name="T14" fmla="*/ 95 w 137"/>
              <a:gd name="T15" fmla="*/ 65 h 89"/>
              <a:gd name="T16" fmla="*/ 90 w 137"/>
              <a:gd name="T17" fmla="*/ 65 h 89"/>
              <a:gd name="T18" fmla="*/ 54 w 137"/>
              <a:gd name="T19" fmla="*/ 0 h 89"/>
              <a:gd name="T20" fmla="*/ 24 w 137"/>
              <a:gd name="T21" fmla="*/ 0 h 89"/>
              <a:gd name="T22" fmla="*/ 24 w 137"/>
              <a:gd name="T23" fmla="*/ 6 h 89"/>
              <a:gd name="T24" fmla="*/ 36 w 137"/>
              <a:gd name="T25" fmla="*/ 6 h 89"/>
              <a:gd name="T26" fmla="*/ 42 w 137"/>
              <a:gd name="T27" fmla="*/ 12 h 89"/>
              <a:gd name="T28" fmla="*/ 18 w 137"/>
              <a:gd name="T29" fmla="*/ 65 h 89"/>
              <a:gd name="T30" fmla="*/ 12 w 137"/>
              <a:gd name="T31" fmla="*/ 77 h 89"/>
              <a:gd name="T32" fmla="*/ 12 w 137"/>
              <a:gd name="T33" fmla="*/ 83 h 89"/>
              <a:gd name="T34" fmla="*/ 0 w 137"/>
              <a:gd name="T35" fmla="*/ 83 h 89"/>
              <a:gd name="T36" fmla="*/ 0 w 137"/>
              <a:gd name="T37" fmla="*/ 89 h 89"/>
              <a:gd name="T38" fmla="*/ 36 w 137"/>
              <a:gd name="T39" fmla="*/ 89 h 89"/>
              <a:gd name="T40" fmla="*/ 36 w 137"/>
              <a:gd name="T41" fmla="*/ 83 h 89"/>
              <a:gd name="T42" fmla="*/ 30 w 137"/>
              <a:gd name="T43" fmla="*/ 83 h 89"/>
              <a:gd name="T44" fmla="*/ 24 w 137"/>
              <a:gd name="T45" fmla="*/ 77 h 89"/>
              <a:gd name="T46" fmla="*/ 24 w 137"/>
              <a:gd name="T47" fmla="*/ 77 h 89"/>
              <a:gd name="T48" fmla="*/ 24 w 137"/>
              <a:gd name="T49" fmla="*/ 71 h 89"/>
              <a:gd name="T50" fmla="*/ 48 w 137"/>
              <a:gd name="T51" fmla="*/ 18 h 89"/>
              <a:gd name="T52" fmla="*/ 48 w 137"/>
              <a:gd name="T53" fmla="*/ 18 h 89"/>
              <a:gd name="T54" fmla="*/ 90 w 137"/>
              <a:gd name="T55" fmla="*/ 89 h 89"/>
              <a:gd name="T56" fmla="*/ 90 w 137"/>
              <a:gd name="T57" fmla="*/ 89 h 89"/>
              <a:gd name="T58" fmla="*/ 119 w 137"/>
              <a:gd name="T59" fmla="*/ 24 h 89"/>
              <a:gd name="T60" fmla="*/ 125 w 137"/>
              <a:gd name="T61" fmla="*/ 12 h 89"/>
              <a:gd name="T62" fmla="*/ 125 w 137"/>
              <a:gd name="T63" fmla="*/ 6 h 89"/>
              <a:gd name="T64" fmla="*/ 137 w 137"/>
              <a:gd name="T65" fmla="*/ 6 h 89"/>
              <a:gd name="T66" fmla="*/ 137 w 137"/>
              <a:gd name="T6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" h="89">
                <a:moveTo>
                  <a:pt x="137" y="0"/>
                </a:moveTo>
                <a:lnTo>
                  <a:pt x="101" y="0"/>
                </a:lnTo>
                <a:lnTo>
                  <a:pt x="101" y="6"/>
                </a:lnTo>
                <a:lnTo>
                  <a:pt x="107" y="6"/>
                </a:lnTo>
                <a:lnTo>
                  <a:pt x="113" y="12"/>
                </a:lnTo>
                <a:lnTo>
                  <a:pt x="113" y="18"/>
                </a:lnTo>
                <a:lnTo>
                  <a:pt x="113" y="18"/>
                </a:lnTo>
                <a:lnTo>
                  <a:pt x="95" y="65"/>
                </a:lnTo>
                <a:lnTo>
                  <a:pt x="90" y="65"/>
                </a:lnTo>
                <a:lnTo>
                  <a:pt x="54" y="0"/>
                </a:lnTo>
                <a:lnTo>
                  <a:pt x="24" y="0"/>
                </a:lnTo>
                <a:lnTo>
                  <a:pt x="24" y="6"/>
                </a:lnTo>
                <a:lnTo>
                  <a:pt x="36" y="6"/>
                </a:lnTo>
                <a:lnTo>
                  <a:pt x="42" y="12"/>
                </a:lnTo>
                <a:lnTo>
                  <a:pt x="18" y="65"/>
                </a:lnTo>
                <a:lnTo>
                  <a:pt x="12" y="77"/>
                </a:lnTo>
                <a:lnTo>
                  <a:pt x="12" y="83"/>
                </a:lnTo>
                <a:lnTo>
                  <a:pt x="0" y="83"/>
                </a:lnTo>
                <a:lnTo>
                  <a:pt x="0" y="89"/>
                </a:lnTo>
                <a:lnTo>
                  <a:pt x="36" y="89"/>
                </a:lnTo>
                <a:lnTo>
                  <a:pt x="36" y="83"/>
                </a:lnTo>
                <a:lnTo>
                  <a:pt x="30" y="83"/>
                </a:lnTo>
                <a:lnTo>
                  <a:pt x="24" y="77"/>
                </a:lnTo>
                <a:lnTo>
                  <a:pt x="24" y="77"/>
                </a:lnTo>
                <a:lnTo>
                  <a:pt x="24" y="71"/>
                </a:lnTo>
                <a:lnTo>
                  <a:pt x="48" y="18"/>
                </a:lnTo>
                <a:lnTo>
                  <a:pt x="48" y="18"/>
                </a:lnTo>
                <a:lnTo>
                  <a:pt x="90" y="89"/>
                </a:lnTo>
                <a:lnTo>
                  <a:pt x="90" y="89"/>
                </a:lnTo>
                <a:lnTo>
                  <a:pt x="119" y="24"/>
                </a:lnTo>
                <a:lnTo>
                  <a:pt x="125" y="12"/>
                </a:lnTo>
                <a:lnTo>
                  <a:pt x="125" y="6"/>
                </a:lnTo>
                <a:lnTo>
                  <a:pt x="137" y="6"/>
                </a:lnTo>
                <a:lnTo>
                  <a:pt x="13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00" name="Freeform 464"/>
          <p:cNvSpPr>
            <a:spLocks/>
          </p:cNvSpPr>
          <p:nvPr/>
        </p:nvSpPr>
        <p:spPr bwMode="auto">
          <a:xfrm>
            <a:off x="9745663" y="6069014"/>
            <a:ext cx="95250" cy="104775"/>
          </a:xfrm>
          <a:custGeom>
            <a:avLst/>
            <a:gdLst>
              <a:gd name="T0" fmla="*/ 60 w 60"/>
              <a:gd name="T1" fmla="*/ 54 h 66"/>
              <a:gd name="T2" fmla="*/ 60 w 60"/>
              <a:gd name="T3" fmla="*/ 54 h 66"/>
              <a:gd name="T4" fmla="*/ 54 w 60"/>
              <a:gd name="T5" fmla="*/ 60 h 66"/>
              <a:gd name="T6" fmla="*/ 42 w 60"/>
              <a:gd name="T7" fmla="*/ 60 h 66"/>
              <a:gd name="T8" fmla="*/ 12 w 60"/>
              <a:gd name="T9" fmla="*/ 60 h 66"/>
              <a:gd name="T10" fmla="*/ 36 w 60"/>
              <a:gd name="T11" fmla="*/ 42 h 66"/>
              <a:gd name="T12" fmla="*/ 48 w 60"/>
              <a:gd name="T13" fmla="*/ 30 h 66"/>
              <a:gd name="T14" fmla="*/ 54 w 60"/>
              <a:gd name="T15" fmla="*/ 18 h 66"/>
              <a:gd name="T16" fmla="*/ 48 w 60"/>
              <a:gd name="T17" fmla="*/ 6 h 66"/>
              <a:gd name="T18" fmla="*/ 30 w 60"/>
              <a:gd name="T19" fmla="*/ 0 h 66"/>
              <a:gd name="T20" fmla="*/ 12 w 60"/>
              <a:gd name="T21" fmla="*/ 6 h 66"/>
              <a:gd name="T22" fmla="*/ 6 w 60"/>
              <a:gd name="T23" fmla="*/ 12 h 66"/>
              <a:gd name="T24" fmla="*/ 0 w 60"/>
              <a:gd name="T25" fmla="*/ 18 h 66"/>
              <a:gd name="T26" fmla="*/ 0 w 60"/>
              <a:gd name="T27" fmla="*/ 18 h 66"/>
              <a:gd name="T28" fmla="*/ 6 w 60"/>
              <a:gd name="T29" fmla="*/ 12 h 66"/>
              <a:gd name="T30" fmla="*/ 12 w 60"/>
              <a:gd name="T31" fmla="*/ 6 h 66"/>
              <a:gd name="T32" fmla="*/ 24 w 60"/>
              <a:gd name="T33" fmla="*/ 6 h 66"/>
              <a:gd name="T34" fmla="*/ 36 w 60"/>
              <a:gd name="T35" fmla="*/ 12 h 66"/>
              <a:gd name="T36" fmla="*/ 42 w 60"/>
              <a:gd name="T37" fmla="*/ 24 h 66"/>
              <a:gd name="T38" fmla="*/ 36 w 60"/>
              <a:gd name="T39" fmla="*/ 36 h 66"/>
              <a:gd name="T40" fmla="*/ 24 w 60"/>
              <a:gd name="T41" fmla="*/ 48 h 66"/>
              <a:gd name="T42" fmla="*/ 0 w 60"/>
              <a:gd name="T43" fmla="*/ 66 h 66"/>
              <a:gd name="T44" fmla="*/ 0 w 60"/>
              <a:gd name="T45" fmla="*/ 66 h 66"/>
              <a:gd name="T46" fmla="*/ 54 w 60"/>
              <a:gd name="T47" fmla="*/ 66 h 66"/>
              <a:gd name="T48" fmla="*/ 60 w 60"/>
              <a:gd name="T49" fmla="*/ 5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66">
                <a:moveTo>
                  <a:pt x="60" y="54"/>
                </a:moveTo>
                <a:lnTo>
                  <a:pt x="60" y="54"/>
                </a:lnTo>
                <a:lnTo>
                  <a:pt x="54" y="60"/>
                </a:lnTo>
                <a:lnTo>
                  <a:pt x="42" y="60"/>
                </a:lnTo>
                <a:lnTo>
                  <a:pt x="12" y="60"/>
                </a:lnTo>
                <a:lnTo>
                  <a:pt x="36" y="42"/>
                </a:lnTo>
                <a:lnTo>
                  <a:pt x="48" y="30"/>
                </a:lnTo>
                <a:lnTo>
                  <a:pt x="54" y="18"/>
                </a:lnTo>
                <a:lnTo>
                  <a:pt x="48" y="6"/>
                </a:lnTo>
                <a:lnTo>
                  <a:pt x="30" y="0"/>
                </a:lnTo>
                <a:lnTo>
                  <a:pt x="12" y="6"/>
                </a:lnTo>
                <a:lnTo>
                  <a:pt x="6" y="12"/>
                </a:lnTo>
                <a:lnTo>
                  <a:pt x="0" y="18"/>
                </a:lnTo>
                <a:lnTo>
                  <a:pt x="0" y="18"/>
                </a:lnTo>
                <a:lnTo>
                  <a:pt x="6" y="12"/>
                </a:lnTo>
                <a:lnTo>
                  <a:pt x="12" y="6"/>
                </a:lnTo>
                <a:lnTo>
                  <a:pt x="24" y="6"/>
                </a:lnTo>
                <a:lnTo>
                  <a:pt x="36" y="12"/>
                </a:lnTo>
                <a:lnTo>
                  <a:pt x="42" y="24"/>
                </a:lnTo>
                <a:lnTo>
                  <a:pt x="36" y="36"/>
                </a:lnTo>
                <a:lnTo>
                  <a:pt x="24" y="48"/>
                </a:lnTo>
                <a:lnTo>
                  <a:pt x="0" y="66"/>
                </a:lnTo>
                <a:lnTo>
                  <a:pt x="0" y="66"/>
                </a:lnTo>
                <a:lnTo>
                  <a:pt x="54" y="66"/>
                </a:lnTo>
                <a:lnTo>
                  <a:pt x="60" y="5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01" name="Freeform 465"/>
          <p:cNvSpPr>
            <a:spLocks/>
          </p:cNvSpPr>
          <p:nvPr/>
        </p:nvSpPr>
        <p:spPr bwMode="auto">
          <a:xfrm>
            <a:off x="9509125" y="5927725"/>
            <a:ext cx="350838" cy="1588"/>
          </a:xfrm>
          <a:custGeom>
            <a:avLst/>
            <a:gdLst>
              <a:gd name="T0" fmla="*/ 0 w 221"/>
              <a:gd name="T1" fmla="*/ 221 w 221"/>
              <a:gd name="T2" fmla="*/ 0 w 221"/>
              <a:gd name="T3" fmla="*/ 0 w 2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21">
                <a:moveTo>
                  <a:pt x="0" y="0"/>
                </a:moveTo>
                <a:lnTo>
                  <a:pt x="22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02" name="Freeform 466"/>
          <p:cNvSpPr>
            <a:spLocks noEditPoints="1"/>
          </p:cNvSpPr>
          <p:nvPr/>
        </p:nvSpPr>
        <p:spPr bwMode="auto">
          <a:xfrm>
            <a:off x="9034463" y="5899150"/>
            <a:ext cx="150812" cy="57150"/>
          </a:xfrm>
          <a:custGeom>
            <a:avLst/>
            <a:gdLst>
              <a:gd name="T0" fmla="*/ 95 w 95"/>
              <a:gd name="T1" fmla="*/ 0 h 36"/>
              <a:gd name="T2" fmla="*/ 0 w 95"/>
              <a:gd name="T3" fmla="*/ 0 h 36"/>
              <a:gd name="T4" fmla="*/ 0 w 95"/>
              <a:gd name="T5" fmla="*/ 6 h 36"/>
              <a:gd name="T6" fmla="*/ 95 w 95"/>
              <a:gd name="T7" fmla="*/ 6 h 36"/>
              <a:gd name="T8" fmla="*/ 95 w 95"/>
              <a:gd name="T9" fmla="*/ 0 h 36"/>
              <a:gd name="T10" fmla="*/ 95 w 95"/>
              <a:gd name="T11" fmla="*/ 24 h 36"/>
              <a:gd name="T12" fmla="*/ 0 w 95"/>
              <a:gd name="T13" fmla="*/ 24 h 36"/>
              <a:gd name="T14" fmla="*/ 0 w 95"/>
              <a:gd name="T15" fmla="*/ 36 h 36"/>
              <a:gd name="T16" fmla="*/ 95 w 95"/>
              <a:gd name="T17" fmla="*/ 36 h 36"/>
              <a:gd name="T18" fmla="*/ 95 w 95"/>
              <a:gd name="T19" fmla="*/ 2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36">
                <a:moveTo>
                  <a:pt x="95" y="0"/>
                </a:moveTo>
                <a:lnTo>
                  <a:pt x="0" y="0"/>
                </a:lnTo>
                <a:lnTo>
                  <a:pt x="0" y="6"/>
                </a:lnTo>
                <a:lnTo>
                  <a:pt x="95" y="6"/>
                </a:lnTo>
                <a:lnTo>
                  <a:pt x="95" y="0"/>
                </a:lnTo>
                <a:close/>
                <a:moveTo>
                  <a:pt x="95" y="24"/>
                </a:moveTo>
                <a:lnTo>
                  <a:pt x="0" y="24"/>
                </a:lnTo>
                <a:lnTo>
                  <a:pt x="0" y="36"/>
                </a:lnTo>
                <a:lnTo>
                  <a:pt x="95" y="36"/>
                </a:lnTo>
                <a:lnTo>
                  <a:pt x="95" y="24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03" name="Rectangle 467"/>
          <p:cNvSpPr>
            <a:spLocks noChangeArrowheads="1"/>
          </p:cNvSpPr>
          <p:nvPr/>
        </p:nvSpPr>
        <p:spPr bwMode="auto">
          <a:xfrm>
            <a:off x="9290050" y="5918201"/>
            <a:ext cx="1524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04" name="Freeform 468"/>
          <p:cNvSpPr>
            <a:spLocks/>
          </p:cNvSpPr>
          <p:nvPr/>
        </p:nvSpPr>
        <p:spPr bwMode="auto">
          <a:xfrm>
            <a:off x="8094663" y="6354764"/>
            <a:ext cx="74612" cy="179387"/>
          </a:xfrm>
          <a:custGeom>
            <a:avLst/>
            <a:gdLst>
              <a:gd name="T0" fmla="*/ 47 w 47"/>
              <a:gd name="T1" fmla="*/ 0 h 113"/>
              <a:gd name="T2" fmla="*/ 12 w 47"/>
              <a:gd name="T3" fmla="*/ 23 h 113"/>
              <a:gd name="T4" fmla="*/ 6 w 47"/>
              <a:gd name="T5" fmla="*/ 35 h 113"/>
              <a:gd name="T6" fmla="*/ 0 w 47"/>
              <a:gd name="T7" fmla="*/ 53 h 113"/>
              <a:gd name="T8" fmla="*/ 6 w 47"/>
              <a:gd name="T9" fmla="*/ 77 h 113"/>
              <a:gd name="T10" fmla="*/ 18 w 47"/>
              <a:gd name="T11" fmla="*/ 89 h 113"/>
              <a:gd name="T12" fmla="*/ 30 w 47"/>
              <a:gd name="T13" fmla="*/ 101 h 113"/>
              <a:gd name="T14" fmla="*/ 47 w 47"/>
              <a:gd name="T15" fmla="*/ 113 h 113"/>
              <a:gd name="T16" fmla="*/ 47 w 47"/>
              <a:gd name="T17" fmla="*/ 107 h 113"/>
              <a:gd name="T18" fmla="*/ 30 w 47"/>
              <a:gd name="T19" fmla="*/ 95 h 113"/>
              <a:gd name="T20" fmla="*/ 24 w 47"/>
              <a:gd name="T21" fmla="*/ 83 h 113"/>
              <a:gd name="T22" fmla="*/ 18 w 47"/>
              <a:gd name="T23" fmla="*/ 65 h 113"/>
              <a:gd name="T24" fmla="*/ 18 w 47"/>
              <a:gd name="T25" fmla="*/ 53 h 113"/>
              <a:gd name="T26" fmla="*/ 24 w 47"/>
              <a:gd name="T27" fmla="*/ 29 h 113"/>
              <a:gd name="T28" fmla="*/ 30 w 47"/>
              <a:gd name="T29" fmla="*/ 18 h 113"/>
              <a:gd name="T30" fmla="*/ 47 w 47"/>
              <a:gd name="T31" fmla="*/ 0 h 113"/>
              <a:gd name="T32" fmla="*/ 47 w 47"/>
              <a:gd name="T33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113">
                <a:moveTo>
                  <a:pt x="47" y="0"/>
                </a:moveTo>
                <a:lnTo>
                  <a:pt x="12" y="23"/>
                </a:lnTo>
                <a:lnTo>
                  <a:pt x="6" y="35"/>
                </a:lnTo>
                <a:lnTo>
                  <a:pt x="0" y="53"/>
                </a:lnTo>
                <a:lnTo>
                  <a:pt x="6" y="77"/>
                </a:lnTo>
                <a:lnTo>
                  <a:pt x="18" y="89"/>
                </a:lnTo>
                <a:lnTo>
                  <a:pt x="30" y="101"/>
                </a:lnTo>
                <a:lnTo>
                  <a:pt x="47" y="113"/>
                </a:lnTo>
                <a:lnTo>
                  <a:pt x="47" y="107"/>
                </a:lnTo>
                <a:lnTo>
                  <a:pt x="30" y="95"/>
                </a:lnTo>
                <a:lnTo>
                  <a:pt x="24" y="83"/>
                </a:lnTo>
                <a:lnTo>
                  <a:pt x="18" y="65"/>
                </a:lnTo>
                <a:lnTo>
                  <a:pt x="18" y="53"/>
                </a:lnTo>
                <a:lnTo>
                  <a:pt x="24" y="29"/>
                </a:lnTo>
                <a:lnTo>
                  <a:pt x="30" y="18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05" name="Freeform 469"/>
          <p:cNvSpPr>
            <a:spLocks noEditPoints="1"/>
          </p:cNvSpPr>
          <p:nvPr/>
        </p:nvSpPr>
        <p:spPr bwMode="auto">
          <a:xfrm>
            <a:off x="8188325" y="6354764"/>
            <a:ext cx="133350" cy="141287"/>
          </a:xfrm>
          <a:custGeom>
            <a:avLst/>
            <a:gdLst>
              <a:gd name="T0" fmla="*/ 54 w 84"/>
              <a:gd name="T1" fmla="*/ 77 h 89"/>
              <a:gd name="T2" fmla="*/ 48 w 84"/>
              <a:gd name="T3" fmla="*/ 83 h 89"/>
              <a:gd name="T4" fmla="*/ 36 w 84"/>
              <a:gd name="T5" fmla="*/ 83 h 89"/>
              <a:gd name="T6" fmla="*/ 18 w 84"/>
              <a:gd name="T7" fmla="*/ 77 h 89"/>
              <a:gd name="T8" fmla="*/ 12 w 84"/>
              <a:gd name="T9" fmla="*/ 71 h 89"/>
              <a:gd name="T10" fmla="*/ 12 w 84"/>
              <a:gd name="T11" fmla="*/ 53 h 89"/>
              <a:gd name="T12" fmla="*/ 18 w 84"/>
              <a:gd name="T13" fmla="*/ 35 h 89"/>
              <a:gd name="T14" fmla="*/ 36 w 84"/>
              <a:gd name="T15" fmla="*/ 29 h 89"/>
              <a:gd name="T16" fmla="*/ 48 w 84"/>
              <a:gd name="T17" fmla="*/ 35 h 89"/>
              <a:gd name="T18" fmla="*/ 54 w 84"/>
              <a:gd name="T19" fmla="*/ 47 h 89"/>
              <a:gd name="T20" fmla="*/ 54 w 84"/>
              <a:gd name="T21" fmla="*/ 77 h 89"/>
              <a:gd name="T22" fmla="*/ 84 w 84"/>
              <a:gd name="T23" fmla="*/ 83 h 89"/>
              <a:gd name="T24" fmla="*/ 72 w 84"/>
              <a:gd name="T25" fmla="*/ 77 h 89"/>
              <a:gd name="T26" fmla="*/ 72 w 84"/>
              <a:gd name="T27" fmla="*/ 71 h 89"/>
              <a:gd name="T28" fmla="*/ 72 w 84"/>
              <a:gd name="T29" fmla="*/ 0 h 89"/>
              <a:gd name="T30" fmla="*/ 72 w 84"/>
              <a:gd name="T31" fmla="*/ 0 h 89"/>
              <a:gd name="T32" fmla="*/ 60 w 84"/>
              <a:gd name="T33" fmla="*/ 0 h 89"/>
              <a:gd name="T34" fmla="*/ 42 w 84"/>
              <a:gd name="T35" fmla="*/ 6 h 89"/>
              <a:gd name="T36" fmla="*/ 42 w 84"/>
              <a:gd name="T37" fmla="*/ 6 h 89"/>
              <a:gd name="T38" fmla="*/ 48 w 84"/>
              <a:gd name="T39" fmla="*/ 6 h 89"/>
              <a:gd name="T40" fmla="*/ 48 w 84"/>
              <a:gd name="T41" fmla="*/ 6 h 89"/>
              <a:gd name="T42" fmla="*/ 54 w 84"/>
              <a:gd name="T43" fmla="*/ 12 h 89"/>
              <a:gd name="T44" fmla="*/ 54 w 84"/>
              <a:gd name="T45" fmla="*/ 12 h 89"/>
              <a:gd name="T46" fmla="*/ 54 w 84"/>
              <a:gd name="T47" fmla="*/ 35 h 89"/>
              <a:gd name="T48" fmla="*/ 48 w 84"/>
              <a:gd name="T49" fmla="*/ 29 h 89"/>
              <a:gd name="T50" fmla="*/ 36 w 84"/>
              <a:gd name="T51" fmla="*/ 29 h 89"/>
              <a:gd name="T52" fmla="*/ 12 w 84"/>
              <a:gd name="T53" fmla="*/ 35 h 89"/>
              <a:gd name="T54" fmla="*/ 6 w 84"/>
              <a:gd name="T55" fmla="*/ 47 h 89"/>
              <a:gd name="T56" fmla="*/ 0 w 84"/>
              <a:gd name="T57" fmla="*/ 59 h 89"/>
              <a:gd name="T58" fmla="*/ 6 w 84"/>
              <a:gd name="T59" fmla="*/ 77 h 89"/>
              <a:gd name="T60" fmla="*/ 12 w 84"/>
              <a:gd name="T61" fmla="*/ 83 h 89"/>
              <a:gd name="T62" fmla="*/ 24 w 84"/>
              <a:gd name="T63" fmla="*/ 89 h 89"/>
              <a:gd name="T64" fmla="*/ 30 w 84"/>
              <a:gd name="T65" fmla="*/ 89 h 89"/>
              <a:gd name="T66" fmla="*/ 48 w 84"/>
              <a:gd name="T67" fmla="*/ 89 h 89"/>
              <a:gd name="T68" fmla="*/ 54 w 84"/>
              <a:gd name="T69" fmla="*/ 83 h 89"/>
              <a:gd name="T70" fmla="*/ 54 w 84"/>
              <a:gd name="T71" fmla="*/ 83 h 89"/>
              <a:gd name="T72" fmla="*/ 54 w 84"/>
              <a:gd name="T73" fmla="*/ 89 h 89"/>
              <a:gd name="T74" fmla="*/ 54 w 84"/>
              <a:gd name="T75" fmla="*/ 89 h 89"/>
              <a:gd name="T76" fmla="*/ 72 w 84"/>
              <a:gd name="T77" fmla="*/ 89 h 89"/>
              <a:gd name="T78" fmla="*/ 84 w 84"/>
              <a:gd name="T79" fmla="*/ 83 h 89"/>
              <a:gd name="T80" fmla="*/ 84 w 84"/>
              <a:gd name="T81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4" h="89">
                <a:moveTo>
                  <a:pt x="54" y="77"/>
                </a:moveTo>
                <a:lnTo>
                  <a:pt x="48" y="83"/>
                </a:lnTo>
                <a:lnTo>
                  <a:pt x="36" y="83"/>
                </a:lnTo>
                <a:lnTo>
                  <a:pt x="18" y="77"/>
                </a:lnTo>
                <a:lnTo>
                  <a:pt x="12" y="71"/>
                </a:lnTo>
                <a:lnTo>
                  <a:pt x="12" y="53"/>
                </a:lnTo>
                <a:lnTo>
                  <a:pt x="18" y="35"/>
                </a:lnTo>
                <a:lnTo>
                  <a:pt x="36" y="29"/>
                </a:lnTo>
                <a:lnTo>
                  <a:pt x="48" y="35"/>
                </a:lnTo>
                <a:lnTo>
                  <a:pt x="54" y="47"/>
                </a:lnTo>
                <a:lnTo>
                  <a:pt x="54" y="77"/>
                </a:lnTo>
                <a:close/>
                <a:moveTo>
                  <a:pt x="84" y="83"/>
                </a:moveTo>
                <a:lnTo>
                  <a:pt x="72" y="77"/>
                </a:lnTo>
                <a:lnTo>
                  <a:pt x="72" y="71"/>
                </a:lnTo>
                <a:lnTo>
                  <a:pt x="72" y="0"/>
                </a:lnTo>
                <a:lnTo>
                  <a:pt x="72" y="0"/>
                </a:lnTo>
                <a:lnTo>
                  <a:pt x="60" y="0"/>
                </a:lnTo>
                <a:lnTo>
                  <a:pt x="42" y="6"/>
                </a:lnTo>
                <a:lnTo>
                  <a:pt x="42" y="6"/>
                </a:lnTo>
                <a:lnTo>
                  <a:pt x="48" y="6"/>
                </a:lnTo>
                <a:lnTo>
                  <a:pt x="48" y="6"/>
                </a:lnTo>
                <a:lnTo>
                  <a:pt x="54" y="12"/>
                </a:lnTo>
                <a:lnTo>
                  <a:pt x="54" y="12"/>
                </a:lnTo>
                <a:lnTo>
                  <a:pt x="54" y="35"/>
                </a:lnTo>
                <a:lnTo>
                  <a:pt x="48" y="29"/>
                </a:lnTo>
                <a:lnTo>
                  <a:pt x="36" y="29"/>
                </a:lnTo>
                <a:lnTo>
                  <a:pt x="12" y="35"/>
                </a:lnTo>
                <a:lnTo>
                  <a:pt x="6" y="47"/>
                </a:lnTo>
                <a:lnTo>
                  <a:pt x="0" y="59"/>
                </a:lnTo>
                <a:lnTo>
                  <a:pt x="6" y="77"/>
                </a:lnTo>
                <a:lnTo>
                  <a:pt x="12" y="83"/>
                </a:lnTo>
                <a:lnTo>
                  <a:pt x="24" y="89"/>
                </a:lnTo>
                <a:lnTo>
                  <a:pt x="30" y="89"/>
                </a:lnTo>
                <a:lnTo>
                  <a:pt x="48" y="89"/>
                </a:lnTo>
                <a:lnTo>
                  <a:pt x="54" y="83"/>
                </a:lnTo>
                <a:lnTo>
                  <a:pt x="54" y="83"/>
                </a:lnTo>
                <a:lnTo>
                  <a:pt x="54" y="89"/>
                </a:lnTo>
                <a:lnTo>
                  <a:pt x="54" y="89"/>
                </a:lnTo>
                <a:lnTo>
                  <a:pt x="72" y="89"/>
                </a:lnTo>
                <a:lnTo>
                  <a:pt x="84" y="83"/>
                </a:lnTo>
                <a:lnTo>
                  <a:pt x="84" y="8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06" name="Freeform 470"/>
          <p:cNvSpPr>
            <a:spLocks/>
          </p:cNvSpPr>
          <p:nvPr/>
        </p:nvSpPr>
        <p:spPr bwMode="auto">
          <a:xfrm>
            <a:off x="8340725" y="6354764"/>
            <a:ext cx="76200" cy="179387"/>
          </a:xfrm>
          <a:custGeom>
            <a:avLst/>
            <a:gdLst>
              <a:gd name="T0" fmla="*/ 6 w 48"/>
              <a:gd name="T1" fmla="*/ 113 h 113"/>
              <a:gd name="T2" fmla="*/ 36 w 48"/>
              <a:gd name="T3" fmla="*/ 89 h 113"/>
              <a:gd name="T4" fmla="*/ 48 w 48"/>
              <a:gd name="T5" fmla="*/ 71 h 113"/>
              <a:gd name="T6" fmla="*/ 48 w 48"/>
              <a:gd name="T7" fmla="*/ 59 h 113"/>
              <a:gd name="T8" fmla="*/ 42 w 48"/>
              <a:gd name="T9" fmla="*/ 35 h 113"/>
              <a:gd name="T10" fmla="*/ 36 w 48"/>
              <a:gd name="T11" fmla="*/ 18 h 113"/>
              <a:gd name="T12" fmla="*/ 24 w 48"/>
              <a:gd name="T13" fmla="*/ 12 h 113"/>
              <a:gd name="T14" fmla="*/ 6 w 48"/>
              <a:gd name="T15" fmla="*/ 0 h 113"/>
              <a:gd name="T16" fmla="*/ 0 w 48"/>
              <a:gd name="T17" fmla="*/ 0 h 113"/>
              <a:gd name="T18" fmla="*/ 24 w 48"/>
              <a:gd name="T19" fmla="*/ 18 h 113"/>
              <a:gd name="T20" fmla="*/ 30 w 48"/>
              <a:gd name="T21" fmla="*/ 29 h 113"/>
              <a:gd name="T22" fmla="*/ 36 w 48"/>
              <a:gd name="T23" fmla="*/ 47 h 113"/>
              <a:gd name="T24" fmla="*/ 36 w 48"/>
              <a:gd name="T25" fmla="*/ 59 h 113"/>
              <a:gd name="T26" fmla="*/ 36 w 48"/>
              <a:gd name="T27" fmla="*/ 77 h 113"/>
              <a:gd name="T28" fmla="*/ 24 w 48"/>
              <a:gd name="T29" fmla="*/ 95 h 113"/>
              <a:gd name="T30" fmla="*/ 0 w 48"/>
              <a:gd name="T31" fmla="*/ 107 h 113"/>
              <a:gd name="T32" fmla="*/ 6 w 48"/>
              <a:gd name="T33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" h="113">
                <a:moveTo>
                  <a:pt x="6" y="113"/>
                </a:moveTo>
                <a:lnTo>
                  <a:pt x="36" y="89"/>
                </a:lnTo>
                <a:lnTo>
                  <a:pt x="48" y="71"/>
                </a:lnTo>
                <a:lnTo>
                  <a:pt x="48" y="59"/>
                </a:lnTo>
                <a:lnTo>
                  <a:pt x="42" y="35"/>
                </a:lnTo>
                <a:lnTo>
                  <a:pt x="36" y="18"/>
                </a:lnTo>
                <a:lnTo>
                  <a:pt x="24" y="12"/>
                </a:lnTo>
                <a:lnTo>
                  <a:pt x="6" y="0"/>
                </a:lnTo>
                <a:lnTo>
                  <a:pt x="0" y="0"/>
                </a:lnTo>
                <a:lnTo>
                  <a:pt x="24" y="18"/>
                </a:lnTo>
                <a:lnTo>
                  <a:pt x="30" y="29"/>
                </a:lnTo>
                <a:lnTo>
                  <a:pt x="36" y="47"/>
                </a:lnTo>
                <a:lnTo>
                  <a:pt x="36" y="59"/>
                </a:lnTo>
                <a:lnTo>
                  <a:pt x="36" y="77"/>
                </a:lnTo>
                <a:lnTo>
                  <a:pt x="24" y="95"/>
                </a:lnTo>
                <a:lnTo>
                  <a:pt x="0" y="107"/>
                </a:lnTo>
                <a:lnTo>
                  <a:pt x="6" y="11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408" name="Line 472"/>
          <p:cNvSpPr>
            <a:spLocks noChangeShapeType="1"/>
          </p:cNvSpPr>
          <p:nvPr/>
        </p:nvSpPr>
        <p:spPr bwMode="auto">
          <a:xfrm>
            <a:off x="6096000" y="990600"/>
            <a:ext cx="0" cy="5638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09" name="Line 473"/>
          <p:cNvSpPr>
            <a:spLocks noChangeShapeType="1"/>
          </p:cNvSpPr>
          <p:nvPr/>
        </p:nvSpPr>
        <p:spPr bwMode="auto">
          <a:xfrm>
            <a:off x="1905000" y="3810000"/>
            <a:ext cx="83820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10" name="Rectangle 474"/>
          <p:cNvSpPr>
            <a:spLocks noChangeArrowheads="1"/>
          </p:cNvSpPr>
          <p:nvPr/>
        </p:nvSpPr>
        <p:spPr bwMode="auto">
          <a:xfrm>
            <a:off x="1752600" y="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CC3300"/>
                </a:solidFill>
                <a:latin typeface="Comic Sans MS" panose="030F0702030302020204" pitchFamily="66" charset="0"/>
              </a:rPr>
              <a:t>Dot Convention for Ideal Transformers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752600" y="130175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CC3300"/>
                </a:solidFill>
                <a:latin typeface="Comic Sans MS" panose="030F0702030302020204" pitchFamily="66" charset="0"/>
              </a:rPr>
              <a:t>Reflected Impedance of Ideal Transformers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20534" y="587376"/>
            <a:ext cx="10171961" cy="685800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200" dirty="0"/>
              <a:t>The ability of a transformer to transform a given impedance to another value is very useful in </a:t>
            </a:r>
            <a:r>
              <a:rPr lang="en-US" altLang="en-US" sz="2200" b="1" dirty="0">
                <a:solidFill>
                  <a:srgbClr val="FF0000"/>
                </a:solidFill>
              </a:rPr>
              <a:t>IMPEDANCE MATCHING</a:t>
            </a:r>
            <a:r>
              <a:rPr lang="en-US" altLang="en-US" sz="2200" b="1" dirty="0"/>
              <a:t>.</a:t>
            </a:r>
          </a:p>
        </p:txBody>
      </p:sp>
      <p:pic>
        <p:nvPicPr>
          <p:cNvPr id="119814" name="Picture 6" descr="ale63317_13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1"/>
            <a:ext cx="4876800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21" name="Picture 13" descr="ale63317_13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3070226"/>
            <a:ext cx="9144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1877095" y="4659313"/>
            <a:ext cx="891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a) Obtaining the </a:t>
            </a:r>
            <a:r>
              <a:rPr lang="en-US" altLang="en-US" sz="2000" dirty="0" err="1">
                <a:solidFill>
                  <a:srgbClr val="0000FF"/>
                </a:solidFill>
              </a:rPr>
              <a:t>V</a:t>
            </a:r>
            <a:r>
              <a:rPr lang="en-US" altLang="en-US" sz="2000" baseline="-25000" dirty="0" err="1">
                <a:solidFill>
                  <a:srgbClr val="0000FF"/>
                </a:solidFill>
              </a:rPr>
              <a:t>Th</a:t>
            </a:r>
            <a:r>
              <a:rPr lang="en-US" altLang="en-US" sz="2000" dirty="0">
                <a:solidFill>
                  <a:srgbClr val="0000FF"/>
                </a:solidFill>
              </a:rPr>
              <a:t>.                                          b) Obtaining the </a:t>
            </a:r>
            <a:r>
              <a:rPr lang="en-US" altLang="en-US" sz="2000" dirty="0" err="1">
                <a:solidFill>
                  <a:srgbClr val="0000FF"/>
                </a:solidFill>
              </a:rPr>
              <a:t>Z</a:t>
            </a:r>
            <a:r>
              <a:rPr lang="en-US" altLang="en-US" sz="2000" baseline="-25000" dirty="0" err="1">
                <a:solidFill>
                  <a:srgbClr val="0000FF"/>
                </a:solidFill>
              </a:rPr>
              <a:t>Th</a:t>
            </a:r>
            <a:r>
              <a:rPr lang="en-US" altLang="en-US" sz="2000" dirty="0">
                <a:solidFill>
                  <a:srgbClr val="0000FF"/>
                </a:solidFill>
              </a:rPr>
              <a:t>.</a:t>
            </a:r>
            <a:br>
              <a:rPr lang="en-US" altLang="en-US" sz="2000" dirty="0">
                <a:solidFill>
                  <a:srgbClr val="0000FF"/>
                </a:solidFill>
              </a:rPr>
            </a:br>
            <a:endParaRPr lang="en-US" alt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19823" name="Object 1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065651"/>
              </p:ext>
            </p:extLst>
          </p:nvPr>
        </p:nvGraphicFramePr>
        <p:xfrm>
          <a:off x="1752600" y="5514976"/>
          <a:ext cx="26527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Equation" r:id="rId5" imgW="1295280" imgH="393480" progId="Equation.DSMT4">
                  <p:embed/>
                </p:oleObj>
              </mc:Choice>
              <mc:Fallback>
                <p:oleObj name="Equation" r:id="rId5" imgW="129528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14976"/>
                        <a:ext cx="265271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218760"/>
              </p:ext>
            </p:extLst>
          </p:nvPr>
        </p:nvGraphicFramePr>
        <p:xfrm>
          <a:off x="6210300" y="5262562"/>
          <a:ext cx="338931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Equation" r:id="rId7" imgW="1790640" imgH="609480" progId="Equation.DSMT4">
                  <p:embed/>
                </p:oleObj>
              </mc:Choice>
              <mc:Fallback>
                <p:oleObj name="Equation" r:id="rId7" imgW="17906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5262562"/>
                        <a:ext cx="338931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9830" name="Group 22"/>
          <p:cNvGrpSpPr>
            <a:grpSpLocks/>
          </p:cNvGrpSpPr>
          <p:nvPr/>
        </p:nvGrpSpPr>
        <p:grpSpPr bwMode="auto">
          <a:xfrm>
            <a:off x="7145628" y="4038600"/>
            <a:ext cx="457200" cy="304800"/>
            <a:chOff x="2400" y="2064"/>
            <a:chExt cx="288" cy="192"/>
          </a:xfrm>
        </p:grpSpPr>
        <p:sp>
          <p:nvSpPr>
            <p:cNvPr id="119828" name="Line 20"/>
            <p:cNvSpPr>
              <a:spLocks noChangeShapeType="1"/>
            </p:cNvSpPr>
            <p:nvPr/>
          </p:nvSpPr>
          <p:spPr bwMode="auto">
            <a:xfrm>
              <a:off x="2400" y="2064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9" name="Line 21"/>
            <p:cNvSpPr>
              <a:spLocks noChangeShapeType="1"/>
            </p:cNvSpPr>
            <p:nvPr/>
          </p:nvSpPr>
          <p:spPr bwMode="auto">
            <a:xfrm>
              <a:off x="2400" y="206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7147719" y="42291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>
                <a:solidFill>
                  <a:srgbClr val="FF0000"/>
                </a:solidFill>
              </a:rPr>
              <a:t>Z</a:t>
            </a:r>
            <a:r>
              <a:rPr lang="en-US" altLang="en-US" sz="2000" baseline="-25000" dirty="0" err="1">
                <a:solidFill>
                  <a:srgbClr val="FF0000"/>
                </a:solidFill>
              </a:rPr>
              <a:t>th</a:t>
            </a:r>
            <a:endParaRPr lang="en-US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646" y="5121831"/>
            <a:ext cx="5795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Since terminals </a:t>
            </a:r>
            <a:r>
              <a:rPr lang="tr-TR" b="1" dirty="0" smtClean="0"/>
              <a:t>a-b </a:t>
            </a:r>
            <a:r>
              <a:rPr lang="en-US" b="1" dirty="0" smtClean="0"/>
              <a:t>are </a:t>
            </a:r>
            <a:r>
              <a:rPr lang="en-US" b="1" dirty="0"/>
              <a:t>open, </a:t>
            </a:r>
            <a:r>
              <a:rPr lang="tr-TR" b="1" dirty="0" smtClean="0"/>
              <a:t>I1 = I2=0  </a:t>
            </a:r>
            <a:r>
              <a:rPr lang="en-US" b="1" dirty="0" smtClean="0"/>
              <a:t>so </a:t>
            </a:r>
            <a:r>
              <a:rPr lang="en-US" b="1" dirty="0"/>
              <a:t>that </a:t>
            </a:r>
            <a:r>
              <a:rPr lang="tr-TR" b="1" dirty="0" smtClean="0"/>
              <a:t>V1=Vs2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81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468" y="1347766"/>
            <a:ext cx="114664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They are used in electronic circuits such as </a:t>
            </a:r>
            <a:r>
              <a:rPr lang="en-US" sz="2000" dirty="0" smtClean="0">
                <a:solidFill>
                  <a:srgbClr val="FF0000"/>
                </a:solidFill>
              </a:rPr>
              <a:t>radio and television receivers </a:t>
            </a:r>
            <a:r>
              <a:rPr lang="en-US" sz="2000" dirty="0" smtClean="0"/>
              <a:t>for such purposes </a:t>
            </a:r>
            <a:r>
              <a:rPr lang="en-US" sz="2000" dirty="0" smtClean="0">
                <a:solidFill>
                  <a:srgbClr val="FF0000"/>
                </a:solidFill>
              </a:rPr>
              <a:t>as impedance matching</a:t>
            </a:r>
            <a:r>
              <a:rPr lang="en-US" sz="2000" dirty="0" smtClean="0"/>
              <a:t>, isolating one part of a circuit from another, and again for </a:t>
            </a:r>
            <a:r>
              <a:rPr lang="en-US" sz="2000" dirty="0" smtClean="0">
                <a:solidFill>
                  <a:srgbClr val="FF0000"/>
                </a:solidFill>
              </a:rPr>
              <a:t>stepping up </a:t>
            </a:r>
            <a:r>
              <a:rPr lang="en-US" sz="2000" dirty="0" smtClean="0"/>
              <a:t>or </a:t>
            </a:r>
            <a:r>
              <a:rPr lang="en-US" sz="2000" dirty="0" smtClean="0">
                <a:solidFill>
                  <a:srgbClr val="FF0000"/>
                </a:solidFill>
              </a:rPr>
              <a:t>down ac voltages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currents.</a:t>
            </a:r>
            <a:endParaRPr lang="tr-TR" sz="20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We will begin with the concept of </a:t>
            </a:r>
            <a:r>
              <a:rPr lang="en-US" sz="2000" i="1" dirty="0" smtClean="0">
                <a:solidFill>
                  <a:srgbClr val="FF0000"/>
                </a:solidFill>
              </a:rPr>
              <a:t>mutual inductance </a:t>
            </a:r>
            <a:r>
              <a:rPr lang="en-US" sz="2000" dirty="0" smtClean="0"/>
              <a:t>and introduce the </a:t>
            </a:r>
            <a:r>
              <a:rPr lang="en-US" sz="2000" dirty="0" smtClean="0">
                <a:solidFill>
                  <a:srgbClr val="FF0000"/>
                </a:solidFill>
              </a:rPr>
              <a:t>dot convention used for determining the voltage polarities of inductively coupled components</a:t>
            </a:r>
            <a:r>
              <a:rPr lang="en-US" sz="2000" dirty="0" smtClean="0"/>
              <a:t>. Based on the notion of mutual inductance, we then introduce the circuit element known as the </a:t>
            </a:r>
            <a:r>
              <a:rPr lang="en-US" sz="2000" dirty="0" smtClean="0">
                <a:solidFill>
                  <a:srgbClr val="FF0000"/>
                </a:solidFill>
              </a:rPr>
              <a:t>transformer</a:t>
            </a:r>
            <a:r>
              <a:rPr lang="en-US" sz="2000" dirty="0" smtClean="0"/>
              <a:t>. We will consider the </a:t>
            </a:r>
            <a:r>
              <a:rPr lang="en-US" sz="2000" b="1" dirty="0" smtClean="0">
                <a:solidFill>
                  <a:srgbClr val="FF0000"/>
                </a:solidFill>
              </a:rPr>
              <a:t>linear transformer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the ideal transformer</a:t>
            </a:r>
            <a:r>
              <a:rPr lang="en-US" sz="2000" b="1" dirty="0" smtClean="0"/>
              <a:t>,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the ideal autotransformer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2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2" name="Rectangle 192"/>
          <p:cNvSpPr>
            <a:spLocks noChangeArrowheads="1"/>
          </p:cNvSpPr>
          <p:nvPr/>
        </p:nvSpPr>
        <p:spPr bwMode="auto">
          <a:xfrm>
            <a:off x="1752600" y="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CC3300"/>
                </a:solidFill>
                <a:latin typeface="Comic Sans MS" panose="030F0702030302020204" pitchFamily="66" charset="0"/>
              </a:rPr>
              <a:t>Reflected impedance</a:t>
            </a:r>
            <a:endParaRPr lang="en-US" altLang="en-US" sz="2800">
              <a:solidFill>
                <a:schemeClr val="tx1"/>
              </a:solidFill>
            </a:endParaRPr>
          </a:p>
        </p:txBody>
      </p:sp>
      <p:pic>
        <p:nvPicPr>
          <p:cNvPr id="71876" name="Picture 196" descr="ale63317_13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143001"/>
            <a:ext cx="3902075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9" name="Picture 199" descr="ale63317_130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1"/>
            <a:ext cx="4572000" cy="22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3" name="Rectangle 203"/>
          <p:cNvSpPr>
            <a:spLocks noChangeArrowheads="1"/>
          </p:cNvSpPr>
          <p:nvPr/>
        </p:nvSpPr>
        <p:spPr bwMode="auto">
          <a:xfrm>
            <a:off x="1676400" y="609600"/>
            <a:ext cx="845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Equivalent circuit of reflection of the 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secondary to primary side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71884" name="Rectangle 204"/>
          <p:cNvSpPr>
            <a:spLocks noChangeArrowheads="1"/>
          </p:cNvSpPr>
          <p:nvPr/>
        </p:nvSpPr>
        <p:spPr bwMode="auto">
          <a:xfrm>
            <a:off x="1752600" y="3429000"/>
            <a:ext cx="838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Equivalent circuit of reflection of the 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primary to secondary side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graphicFrame>
        <p:nvGraphicFramePr>
          <p:cNvPr id="71885" name="Object 205"/>
          <p:cNvGraphicFramePr>
            <a:graphicFrameLocks noGrp="1" noChangeAspect="1"/>
          </p:cNvGraphicFramePr>
          <p:nvPr>
            <p:ph idx="1"/>
          </p:nvPr>
        </p:nvGraphicFramePr>
        <p:xfrm>
          <a:off x="7162800" y="1371601"/>
          <a:ext cx="35052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Equation" r:id="rId5" imgW="1993680" imgH="419040" progId="Equation.DSMT4">
                  <p:embed/>
                </p:oleObj>
              </mc:Choice>
              <mc:Fallback>
                <p:oleObj name="Equation" r:id="rId5" imgW="1993680" imgH="419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371601"/>
                        <a:ext cx="3505200" cy="7350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9" name="Object 209"/>
          <p:cNvGraphicFramePr>
            <a:graphicFrameLocks noChangeAspect="1"/>
          </p:cNvGraphicFramePr>
          <p:nvPr/>
        </p:nvGraphicFramePr>
        <p:xfrm>
          <a:off x="7467600" y="4808539"/>
          <a:ext cx="27432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" name="Equation" r:id="rId7" imgW="1460160" imgH="457200" progId="Equation.DSMT4">
                  <p:embed/>
                </p:oleObj>
              </mc:Choice>
              <mc:Fallback>
                <p:oleObj name="Equation" r:id="rId7" imgW="1460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08539"/>
                        <a:ext cx="2743200" cy="8604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0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752600" y="288924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CC3300"/>
                </a:solidFill>
                <a:latin typeface="Comic Sans MS" panose="030F0702030302020204" pitchFamily="66" charset="0"/>
              </a:rPr>
              <a:t>Conservation of the Complex Power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118790" name="Picture 6" descr="ale63317_13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23420"/>
            <a:ext cx="6553200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8797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3733800" y="5486400"/>
          <a:ext cx="42926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4" imgW="2095200" imgH="393480" progId="Equation.DSMT4">
                  <p:embed/>
                </p:oleObj>
              </mc:Choice>
              <mc:Fallback>
                <p:oleObj name="Equation" r:id="rId4" imgW="209520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42926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283335" y="685800"/>
            <a:ext cx="1099855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+mn-lt"/>
              </a:rPr>
              <a:t>An ideal transformer absorbs no power.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+mn-lt"/>
              </a:rPr>
              <a:t>The complex power in the primary winding is 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equal</a:t>
            </a:r>
            <a:r>
              <a:rPr lang="en-US" altLang="en-US" sz="2000" dirty="0">
                <a:latin typeface="+mn-lt"/>
              </a:rPr>
              <a:t> to the complex power delivered to the secondary winding.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+mn-lt"/>
              </a:rPr>
              <a:t>Transformer absorbs no power. We assume a lossless transformer.</a:t>
            </a:r>
          </a:p>
        </p:txBody>
      </p:sp>
      <p:grpSp>
        <p:nvGrpSpPr>
          <p:cNvPr id="118805" name="Group 21"/>
          <p:cNvGrpSpPr>
            <a:grpSpLocks/>
          </p:cNvGrpSpPr>
          <p:nvPr/>
        </p:nvGrpSpPr>
        <p:grpSpPr bwMode="auto">
          <a:xfrm>
            <a:off x="4438650" y="4336258"/>
            <a:ext cx="381000" cy="1066800"/>
            <a:chOff x="1968" y="2400"/>
            <a:chExt cx="240" cy="672"/>
          </a:xfrm>
        </p:grpSpPr>
        <p:sp>
          <p:nvSpPr>
            <p:cNvPr id="118803" name="Line 19"/>
            <p:cNvSpPr>
              <a:spLocks noChangeShapeType="1"/>
            </p:cNvSpPr>
            <p:nvPr/>
          </p:nvSpPr>
          <p:spPr bwMode="auto">
            <a:xfrm>
              <a:off x="1968" y="2400"/>
              <a:ext cx="0" cy="67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4" name="Line 20"/>
            <p:cNvSpPr>
              <a:spLocks noChangeShapeType="1"/>
            </p:cNvSpPr>
            <p:nvPr/>
          </p:nvSpPr>
          <p:spPr bwMode="auto">
            <a:xfrm>
              <a:off x="1968" y="2400"/>
              <a:ext cx="24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09" name="Group 25"/>
          <p:cNvGrpSpPr>
            <a:grpSpLocks/>
          </p:cNvGrpSpPr>
          <p:nvPr/>
        </p:nvGrpSpPr>
        <p:grpSpPr bwMode="auto">
          <a:xfrm>
            <a:off x="6791325" y="4313239"/>
            <a:ext cx="381000" cy="1066800"/>
            <a:chOff x="1968" y="2400"/>
            <a:chExt cx="240" cy="672"/>
          </a:xfrm>
        </p:grpSpPr>
        <p:sp>
          <p:nvSpPr>
            <p:cNvPr id="118810" name="Line 26"/>
            <p:cNvSpPr>
              <a:spLocks noChangeShapeType="1"/>
            </p:cNvSpPr>
            <p:nvPr/>
          </p:nvSpPr>
          <p:spPr bwMode="auto">
            <a:xfrm>
              <a:off x="1968" y="2400"/>
              <a:ext cx="0" cy="67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1" name="Line 27"/>
            <p:cNvSpPr>
              <a:spLocks noChangeShapeType="1"/>
            </p:cNvSpPr>
            <p:nvPr/>
          </p:nvSpPr>
          <p:spPr bwMode="auto">
            <a:xfrm>
              <a:off x="1968" y="2400"/>
              <a:ext cx="24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12" name="Text Box 28"/>
          <p:cNvSpPr txBox="1">
            <a:spLocks noChangeArrowheads="1"/>
          </p:cNvSpPr>
          <p:nvPr/>
        </p:nvSpPr>
        <p:spPr bwMode="auto">
          <a:xfrm>
            <a:off x="3962400" y="4572001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S</a:t>
            </a:r>
            <a:r>
              <a:rPr lang="en-US" altLang="en-US" sz="2000" baseline="-25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18813" name="Text Box 29"/>
          <p:cNvSpPr txBox="1">
            <a:spLocks noChangeArrowheads="1"/>
          </p:cNvSpPr>
          <p:nvPr/>
        </p:nvSpPr>
        <p:spPr bwMode="auto">
          <a:xfrm>
            <a:off x="6181725" y="4648201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S</a:t>
            </a:r>
            <a:r>
              <a:rPr lang="en-US" altLang="en-US" sz="2000" baseline="-25000" dirty="0">
                <a:solidFill>
                  <a:srgbClr val="0000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561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862" y="5197787"/>
            <a:ext cx="3317616" cy="982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426" y="131182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26" y="1652238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</a:t>
            </a:r>
            <a:r>
              <a:rPr lang="tr-TR" dirty="0" smtClean="0"/>
              <a:t>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426" y="2189308"/>
            <a:ext cx="4413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(a) </a:t>
            </a:r>
            <a:r>
              <a:rPr lang="en-US" sz="2000" dirty="0"/>
              <a:t>This is a step-down transformer, since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912" y="2117835"/>
            <a:ext cx="3105150" cy="476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872" y="1903522"/>
            <a:ext cx="2857500" cy="9048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8089512" y="2289335"/>
            <a:ext cx="537424" cy="2000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426" y="2848590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(b)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25" y="2655947"/>
            <a:ext cx="3362325" cy="1123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6424" y="2741541"/>
            <a:ext cx="2971800" cy="81915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514610" y="3117894"/>
            <a:ext cx="537424" cy="2000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6513" y="4132976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(c)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400" y="3982564"/>
            <a:ext cx="4125786" cy="5255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884" y="4855387"/>
            <a:ext cx="3773848" cy="9779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165" y="4741428"/>
            <a:ext cx="3798264" cy="9773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9263" y="4932383"/>
            <a:ext cx="688819" cy="5954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760111" y="131182"/>
            <a:ext cx="8465713" cy="1429622"/>
            <a:chOff x="1760111" y="131182"/>
            <a:chExt cx="8465713" cy="1429622"/>
          </a:xfrm>
        </p:grpSpPr>
        <p:sp>
          <p:nvSpPr>
            <p:cNvPr id="2" name="Rectangle 1"/>
            <p:cNvSpPr/>
            <p:nvPr/>
          </p:nvSpPr>
          <p:spPr>
            <a:xfrm>
              <a:off x="1760111" y="131182"/>
              <a:ext cx="8465713" cy="1429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/>
                <a:t>An ideal transformer is rated at 2400/120 V, 9.6 kVA, and has 50 turns on the secondary side. Calculate: (a) the turns ratio, (b) the number of turns on the primary side, and (c) the current ratings for the primary and secondary windings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918952" y="654402"/>
              <a:ext cx="21362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34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533" y="1587715"/>
            <a:ext cx="80068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The primary current to </a:t>
            </a:r>
            <a:r>
              <a:rPr lang="en-US" sz="2000" b="1" u="sng" dirty="0">
                <a:solidFill>
                  <a:srgbClr val="FF0000"/>
                </a:solidFill>
              </a:rPr>
              <a:t>an ideal transformer </a:t>
            </a:r>
            <a:r>
              <a:rPr lang="en-US" sz="2000" b="1" dirty="0"/>
              <a:t>rated </a:t>
            </a:r>
            <a:r>
              <a:rPr lang="en-US" sz="2000" b="1" dirty="0" smtClean="0"/>
              <a:t>at</a:t>
            </a:r>
            <a:r>
              <a:rPr lang="tr-TR" sz="2000" b="1" dirty="0" smtClean="0"/>
              <a:t> </a:t>
            </a:r>
            <a:r>
              <a:rPr lang="en-US" sz="2000" b="1" dirty="0" smtClean="0"/>
              <a:t> </a:t>
            </a:r>
            <a:r>
              <a:rPr lang="tr-TR" sz="2000" b="1" dirty="0" smtClean="0"/>
              <a:t>2200 / 110 V </a:t>
            </a:r>
            <a:r>
              <a:rPr lang="en-US" sz="2000" b="1" dirty="0" smtClean="0"/>
              <a:t> </a:t>
            </a:r>
            <a:r>
              <a:rPr lang="en-US" sz="2000" b="1" dirty="0"/>
              <a:t>is </a:t>
            </a:r>
            <a:r>
              <a:rPr lang="en-US" sz="2000" b="1" dirty="0" smtClean="0"/>
              <a:t>5</a:t>
            </a:r>
            <a:r>
              <a:rPr lang="tr-TR" sz="2000" b="1" dirty="0" smtClean="0"/>
              <a:t> A.</a:t>
            </a:r>
            <a:r>
              <a:rPr lang="en-US" sz="2000" b="1" dirty="0"/>
              <a:t> </a:t>
            </a:r>
            <a:endParaRPr lang="tr-TR" sz="2000" b="1" dirty="0" smtClean="0"/>
          </a:p>
          <a:p>
            <a:pPr algn="just">
              <a:lnSpc>
                <a:spcPct val="150000"/>
              </a:lnSpc>
            </a:pPr>
            <a:r>
              <a:rPr lang="en-US" sz="2000" b="1" dirty="0" smtClean="0"/>
              <a:t>Calculate</a:t>
            </a:r>
            <a:r>
              <a:rPr lang="en-US" sz="2000" b="1" dirty="0"/>
              <a:t>: (a) the turns ratio, (b) the kVA rating, (c) the secondary current.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894" y="812507"/>
            <a:ext cx="4505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Practice Problem 13.6: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387" y="3548209"/>
            <a:ext cx="5052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Answer</a:t>
            </a:r>
            <a:r>
              <a:rPr lang="en-US" dirty="0"/>
              <a:t>: </a:t>
            </a:r>
            <a:r>
              <a:rPr lang="en-US" sz="2000" b="1" dirty="0"/>
              <a:t>(a) </a:t>
            </a:r>
            <a:r>
              <a:rPr lang="tr-TR" sz="2000" b="1" dirty="0" smtClean="0"/>
              <a:t>1/ 20      </a:t>
            </a:r>
            <a:r>
              <a:rPr lang="en-US" sz="2000" b="1" dirty="0" smtClean="0"/>
              <a:t>(</a:t>
            </a:r>
            <a:r>
              <a:rPr lang="en-US" sz="2000" b="1" dirty="0"/>
              <a:t>b) 11 </a:t>
            </a:r>
            <a:r>
              <a:rPr lang="en-US" sz="2000" b="1" dirty="0" smtClean="0"/>
              <a:t>kVA </a:t>
            </a:r>
            <a:r>
              <a:rPr lang="tr-TR" sz="2000" b="1" dirty="0" smtClean="0"/>
              <a:t>    </a:t>
            </a:r>
            <a:r>
              <a:rPr lang="en-US" sz="2000" b="1" dirty="0" smtClean="0"/>
              <a:t>(</a:t>
            </a:r>
            <a:r>
              <a:rPr lang="en-US" sz="2000" b="1" dirty="0"/>
              <a:t>c) 100 A.</a:t>
            </a:r>
          </a:p>
        </p:txBody>
      </p:sp>
    </p:spTree>
    <p:extLst>
      <p:ext uri="{BB962C8B-B14F-4D97-AF65-F5344CB8AC3E}">
        <p14:creationId xmlns:p14="http://schemas.microsoft.com/office/powerpoint/2010/main" val="1979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6" y="131182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26" y="3365128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</a:t>
            </a:r>
            <a:r>
              <a:rPr lang="tr-TR" dirty="0" smtClean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510" y="1323327"/>
            <a:ext cx="8582940" cy="2611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66" y="3974129"/>
            <a:ext cx="8041261" cy="557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26" y="3813980"/>
            <a:ext cx="360877" cy="6315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055" y="3631818"/>
            <a:ext cx="3036315" cy="1039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100" y="4402708"/>
            <a:ext cx="7659803" cy="706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100" y="5164359"/>
            <a:ext cx="6444715" cy="111708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83779" y="166794"/>
            <a:ext cx="9028124" cy="1273197"/>
            <a:chOff x="1683779" y="166794"/>
            <a:chExt cx="9028124" cy="12731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83779" y="166794"/>
              <a:ext cx="9028124" cy="1273197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1931831" y="654402"/>
              <a:ext cx="289774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91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91" y="167068"/>
            <a:ext cx="607857" cy="622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91" y="695788"/>
            <a:ext cx="5667222" cy="669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858" y="347729"/>
            <a:ext cx="4869131" cy="10174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027312" y="816719"/>
            <a:ext cx="927279" cy="2276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8209" y="1365159"/>
            <a:ext cx="5238341" cy="809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93" y="4954093"/>
            <a:ext cx="784806" cy="838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499" y="5202994"/>
            <a:ext cx="4814889" cy="610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308" y="5809753"/>
            <a:ext cx="9408610" cy="991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3018" y="2514492"/>
            <a:ext cx="8008587" cy="25640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6391" y="1931831"/>
            <a:ext cx="221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 smtClean="0">
                <a:solidFill>
                  <a:srgbClr val="FF0000"/>
                </a:solidFill>
              </a:rPr>
              <a:t>Method II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78" y="1010916"/>
            <a:ext cx="9728152" cy="1021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745" y="426141"/>
            <a:ext cx="511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Practice Problem 13.7: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928" y="2273230"/>
            <a:ext cx="8668839" cy="232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12" y="4841945"/>
            <a:ext cx="5851005" cy="128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30" y="4364138"/>
            <a:ext cx="2004529" cy="760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28" y="725467"/>
            <a:ext cx="7172372" cy="33719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313" y="150966"/>
            <a:ext cx="7678022" cy="931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426" y="131182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26" y="1115317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</a:t>
            </a:r>
            <a:r>
              <a:rPr lang="tr-TR" dirty="0" smtClean="0"/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49313" y="1151436"/>
            <a:ext cx="4536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Reflection to the secondary or primary side cannot be done with this </a:t>
            </a:r>
            <a:r>
              <a:rPr lang="en-US" sz="2000" dirty="0" smtClean="0"/>
              <a:t>circuit</a:t>
            </a:r>
            <a:r>
              <a:rPr lang="tr-TR" sz="2000" dirty="0" smtClean="0"/>
              <a:t>. </a:t>
            </a:r>
            <a:r>
              <a:rPr lang="en-US" sz="2000" b="1" u="sng" dirty="0">
                <a:solidFill>
                  <a:srgbClr val="FF0000"/>
                </a:solidFill>
              </a:rPr>
              <a:t>We apply mesh 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49" y="2344529"/>
            <a:ext cx="1905895" cy="502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60" y="2993644"/>
            <a:ext cx="5288331" cy="635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230" y="3900650"/>
            <a:ext cx="569286" cy="5831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449" y="3795736"/>
            <a:ext cx="3871209" cy="894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64" y="5116442"/>
            <a:ext cx="4142136" cy="726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533" y="5921448"/>
            <a:ext cx="679832" cy="790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2259" y="6038007"/>
            <a:ext cx="4088797" cy="706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4870" y="4228462"/>
            <a:ext cx="1276664" cy="5429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67860" y="4097384"/>
            <a:ext cx="2180325" cy="7716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38790" y="4318217"/>
            <a:ext cx="618789" cy="3300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14134" y="3901172"/>
            <a:ext cx="1903851" cy="9710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588324" y="5036018"/>
            <a:ext cx="5246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We now have four equations and four unknowns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7607455" y="614132"/>
            <a:ext cx="1640729" cy="9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790676" y="866776"/>
            <a:ext cx="1640729" cy="9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8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4" y="309094"/>
            <a:ext cx="3291630" cy="655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742" y="277165"/>
            <a:ext cx="3528047" cy="597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441" y="187550"/>
            <a:ext cx="2637149" cy="687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087" y="874892"/>
            <a:ext cx="6644426" cy="717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0974" y="1530305"/>
            <a:ext cx="4054536" cy="95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8094" y="2279530"/>
            <a:ext cx="5354579" cy="583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123" y="2228524"/>
            <a:ext cx="349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Practice Problem 13.8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9241" y="3305742"/>
            <a:ext cx="6553200" cy="2886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3252" y="5350836"/>
            <a:ext cx="22955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970" y="52340"/>
            <a:ext cx="5568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13.6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Ideal </a:t>
            </a:r>
            <a:r>
              <a:rPr lang="en-US" sz="3600" b="1" dirty="0">
                <a:solidFill>
                  <a:srgbClr val="FF0000"/>
                </a:solidFill>
              </a:rPr>
              <a:t>Autotransformers</a:t>
            </a:r>
          </a:p>
        </p:txBody>
      </p:sp>
      <p:sp>
        <p:nvSpPr>
          <p:cNvPr id="3" name="Rectangle 203"/>
          <p:cNvSpPr>
            <a:spLocks noChangeArrowheads="1"/>
          </p:cNvSpPr>
          <p:nvPr/>
        </p:nvSpPr>
        <p:spPr bwMode="auto">
          <a:xfrm>
            <a:off x="179970" y="580387"/>
            <a:ext cx="1156556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b="0" dirty="0"/>
              <a:t>An auto transformer is a transformer in which </a:t>
            </a:r>
            <a:r>
              <a:rPr lang="en-US" altLang="en-US" sz="2000" b="1" dirty="0">
                <a:solidFill>
                  <a:srgbClr val="FF0000"/>
                </a:solidFill>
              </a:rPr>
              <a:t>both the primary and secondary are in a single winding</a:t>
            </a:r>
            <a:r>
              <a:rPr lang="en-US" altLang="en-US" sz="2000" b="0" dirty="0"/>
              <a:t>.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b="0" dirty="0"/>
              <a:t>Autotransformers are smaller and lighter than an equivalent two winding transformer.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b="0" dirty="0"/>
              <a:t>Electrical isolation is lost between the primary and secondary windings.</a:t>
            </a:r>
          </a:p>
        </p:txBody>
      </p:sp>
      <p:grpSp>
        <p:nvGrpSpPr>
          <p:cNvPr id="4" name="Group 193"/>
          <p:cNvGrpSpPr>
            <a:grpSpLocks/>
          </p:cNvGrpSpPr>
          <p:nvPr/>
        </p:nvGrpSpPr>
        <p:grpSpPr bwMode="auto">
          <a:xfrm>
            <a:off x="932264" y="2053443"/>
            <a:ext cx="8950325" cy="2971800"/>
            <a:chOff x="0" y="1154"/>
            <a:chExt cx="5638" cy="2302"/>
          </a:xfrm>
        </p:grpSpPr>
        <p:grpSp>
          <p:nvGrpSpPr>
            <p:cNvPr id="5" name="Group 192"/>
            <p:cNvGrpSpPr>
              <a:grpSpLocks/>
            </p:cNvGrpSpPr>
            <p:nvPr/>
          </p:nvGrpSpPr>
          <p:grpSpPr bwMode="auto">
            <a:xfrm>
              <a:off x="0" y="1154"/>
              <a:ext cx="2662" cy="2288"/>
              <a:chOff x="0" y="1154"/>
              <a:chExt cx="2662" cy="2288"/>
            </a:xfrm>
          </p:grpSpPr>
          <p:sp>
            <p:nvSpPr>
              <p:cNvPr id="100" name="Freeform 4"/>
              <p:cNvSpPr>
                <a:spLocks/>
              </p:cNvSpPr>
              <p:nvPr/>
            </p:nvSpPr>
            <p:spPr bwMode="auto">
              <a:xfrm>
                <a:off x="1561" y="2274"/>
                <a:ext cx="798" cy="2"/>
              </a:xfrm>
              <a:custGeom>
                <a:avLst/>
                <a:gdLst>
                  <a:gd name="T0" fmla="*/ 0 w 724"/>
                  <a:gd name="T1" fmla="*/ 724 w 724"/>
                  <a:gd name="T2" fmla="*/ 0 w 724"/>
                  <a:gd name="T3" fmla="*/ 0 w 7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24">
                    <a:moveTo>
                      <a:pt x="0" y="0"/>
                    </a:moveTo>
                    <a:lnTo>
                      <a:pt x="7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5"/>
              <p:cNvSpPr>
                <a:spLocks noEditPoints="1"/>
              </p:cNvSpPr>
              <p:nvPr/>
            </p:nvSpPr>
            <p:spPr bwMode="auto">
              <a:xfrm>
                <a:off x="2359" y="2274"/>
                <a:ext cx="1" cy="811"/>
              </a:xfrm>
              <a:custGeom>
                <a:avLst/>
                <a:gdLst>
                  <a:gd name="T0" fmla="*/ 0 h 717"/>
                  <a:gd name="T1" fmla="*/ 717 h 717"/>
                  <a:gd name="T2" fmla="*/ 0 h 717"/>
                  <a:gd name="T3" fmla="*/ 0 h 717"/>
                  <a:gd name="T4" fmla="*/ 0 h 717"/>
                  <a:gd name="T5" fmla="*/ 0 h 717"/>
                  <a:gd name="T6" fmla="*/ 0 h 71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717">
                    <a:moveTo>
                      <a:pt x="0" y="0"/>
                    </a:moveTo>
                    <a:lnTo>
                      <a:pt x="0" y="7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"/>
              <p:cNvSpPr>
                <a:spLocks noEditPoints="1"/>
              </p:cNvSpPr>
              <p:nvPr/>
            </p:nvSpPr>
            <p:spPr bwMode="auto">
              <a:xfrm>
                <a:off x="1510" y="3085"/>
                <a:ext cx="849" cy="1"/>
              </a:xfrm>
              <a:custGeom>
                <a:avLst/>
                <a:gdLst>
                  <a:gd name="T0" fmla="*/ 771 w 771"/>
                  <a:gd name="T1" fmla="*/ 0 w 771"/>
                  <a:gd name="T2" fmla="*/ 771 w 771"/>
                  <a:gd name="T3" fmla="*/ 771 w 771"/>
                  <a:gd name="T4" fmla="*/ 771 w 771"/>
                  <a:gd name="T5" fmla="*/ 771 w 771"/>
                  <a:gd name="T6" fmla="*/ 771 w 77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771">
                    <a:moveTo>
                      <a:pt x="771" y="0"/>
                    </a:moveTo>
                    <a:lnTo>
                      <a:pt x="0" y="0"/>
                    </a:lnTo>
                    <a:lnTo>
                      <a:pt x="771" y="0"/>
                    </a:lnTo>
                    <a:lnTo>
                      <a:pt x="771" y="0"/>
                    </a:lnTo>
                    <a:close/>
                    <a:moveTo>
                      <a:pt x="771" y="0"/>
                    </a:moveTo>
                    <a:lnTo>
                      <a:pt x="771" y="0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7"/>
              <p:cNvSpPr>
                <a:spLocks/>
              </p:cNvSpPr>
              <p:nvPr/>
            </p:nvSpPr>
            <p:spPr bwMode="auto">
              <a:xfrm>
                <a:off x="283" y="3085"/>
                <a:ext cx="1227" cy="1"/>
              </a:xfrm>
              <a:custGeom>
                <a:avLst/>
                <a:gdLst>
                  <a:gd name="T0" fmla="*/ 0 w 1113"/>
                  <a:gd name="T1" fmla="*/ 1113 w 1113"/>
                  <a:gd name="T2" fmla="*/ 0 w 1113"/>
                  <a:gd name="T3" fmla="*/ 0 w 11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113">
                    <a:moveTo>
                      <a:pt x="0" y="0"/>
                    </a:moveTo>
                    <a:lnTo>
                      <a:pt x="11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8"/>
              <p:cNvSpPr>
                <a:spLocks noEditPoints="1"/>
              </p:cNvSpPr>
              <p:nvPr/>
            </p:nvSpPr>
            <p:spPr bwMode="auto">
              <a:xfrm>
                <a:off x="1510" y="1458"/>
                <a:ext cx="1" cy="1627"/>
              </a:xfrm>
              <a:custGeom>
                <a:avLst/>
                <a:gdLst>
                  <a:gd name="T0" fmla="*/ 1439 h 1439"/>
                  <a:gd name="T1" fmla="*/ 0 h 1439"/>
                  <a:gd name="T2" fmla="*/ 1439 h 1439"/>
                  <a:gd name="T3" fmla="*/ 1439 h 1439"/>
                  <a:gd name="T4" fmla="*/ 1439 h 1439"/>
                  <a:gd name="T5" fmla="*/ 1439 h 1439"/>
                  <a:gd name="T6" fmla="*/ 1439 h 14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439">
                    <a:moveTo>
                      <a:pt x="0" y="1439"/>
                    </a:moveTo>
                    <a:lnTo>
                      <a:pt x="0" y="0"/>
                    </a:lnTo>
                    <a:lnTo>
                      <a:pt x="0" y="1439"/>
                    </a:lnTo>
                    <a:lnTo>
                      <a:pt x="0" y="1439"/>
                    </a:lnTo>
                    <a:close/>
                    <a:moveTo>
                      <a:pt x="0" y="1439"/>
                    </a:moveTo>
                    <a:lnTo>
                      <a:pt x="0" y="1439"/>
                    </a:lnTo>
                    <a:lnTo>
                      <a:pt x="0" y="14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9"/>
              <p:cNvSpPr>
                <a:spLocks noEditPoints="1"/>
              </p:cNvSpPr>
              <p:nvPr/>
            </p:nvSpPr>
            <p:spPr bwMode="auto">
              <a:xfrm>
                <a:off x="283" y="1458"/>
                <a:ext cx="1227" cy="1"/>
              </a:xfrm>
              <a:custGeom>
                <a:avLst/>
                <a:gdLst>
                  <a:gd name="T0" fmla="*/ 1113 w 1113"/>
                  <a:gd name="T1" fmla="*/ 0 w 1113"/>
                  <a:gd name="T2" fmla="*/ 1113 w 1113"/>
                  <a:gd name="T3" fmla="*/ 1113 w 1113"/>
                  <a:gd name="T4" fmla="*/ 1113 w 1113"/>
                  <a:gd name="T5" fmla="*/ 1113 w 1113"/>
                  <a:gd name="T6" fmla="*/ 1113 w 11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13">
                    <a:moveTo>
                      <a:pt x="1113" y="0"/>
                    </a:moveTo>
                    <a:lnTo>
                      <a:pt x="0" y="0"/>
                    </a:lnTo>
                    <a:lnTo>
                      <a:pt x="1113" y="0"/>
                    </a:lnTo>
                    <a:lnTo>
                      <a:pt x="1113" y="0"/>
                    </a:lnTo>
                    <a:close/>
                    <a:moveTo>
                      <a:pt x="1113" y="0"/>
                    </a:moveTo>
                    <a:lnTo>
                      <a:pt x="1113" y="0"/>
                    </a:lnTo>
                    <a:lnTo>
                      <a:pt x="11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0"/>
              <p:cNvSpPr>
                <a:spLocks noEditPoints="1"/>
              </p:cNvSpPr>
              <p:nvPr/>
            </p:nvSpPr>
            <p:spPr bwMode="auto">
              <a:xfrm>
                <a:off x="283" y="1458"/>
                <a:ext cx="1" cy="1627"/>
              </a:xfrm>
              <a:custGeom>
                <a:avLst/>
                <a:gdLst>
                  <a:gd name="T0" fmla="*/ 0 h 1439"/>
                  <a:gd name="T1" fmla="*/ 1439 h 1439"/>
                  <a:gd name="T2" fmla="*/ 0 h 1439"/>
                  <a:gd name="T3" fmla="*/ 0 h 1439"/>
                  <a:gd name="T4" fmla="*/ 0 h 1439"/>
                  <a:gd name="T5" fmla="*/ 0 h 1439"/>
                  <a:gd name="T6" fmla="*/ 0 h 14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439">
                    <a:moveTo>
                      <a:pt x="0" y="0"/>
                    </a:moveTo>
                    <a:lnTo>
                      <a:pt x="0" y="143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1"/>
              <p:cNvSpPr>
                <a:spLocks/>
              </p:cNvSpPr>
              <p:nvPr/>
            </p:nvSpPr>
            <p:spPr bwMode="auto">
              <a:xfrm>
                <a:off x="283" y="308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2"/>
              <p:cNvSpPr>
                <a:spLocks/>
              </p:cNvSpPr>
              <p:nvPr/>
            </p:nvSpPr>
            <p:spPr bwMode="auto">
              <a:xfrm>
                <a:off x="165" y="2133"/>
                <a:ext cx="237" cy="283"/>
              </a:xfrm>
              <a:custGeom>
                <a:avLst/>
                <a:gdLst>
                  <a:gd name="T0" fmla="*/ 107 w 215"/>
                  <a:gd name="T1" fmla="*/ 250 h 250"/>
                  <a:gd name="T2" fmla="*/ 149 w 215"/>
                  <a:gd name="T3" fmla="*/ 239 h 250"/>
                  <a:gd name="T4" fmla="*/ 185 w 215"/>
                  <a:gd name="T5" fmla="*/ 215 h 250"/>
                  <a:gd name="T6" fmla="*/ 209 w 215"/>
                  <a:gd name="T7" fmla="*/ 173 h 250"/>
                  <a:gd name="T8" fmla="*/ 215 w 215"/>
                  <a:gd name="T9" fmla="*/ 125 h 250"/>
                  <a:gd name="T10" fmla="*/ 209 w 215"/>
                  <a:gd name="T11" fmla="*/ 77 h 250"/>
                  <a:gd name="T12" fmla="*/ 185 w 215"/>
                  <a:gd name="T13" fmla="*/ 36 h 250"/>
                  <a:gd name="T14" fmla="*/ 149 w 215"/>
                  <a:gd name="T15" fmla="*/ 12 h 250"/>
                  <a:gd name="T16" fmla="*/ 107 w 215"/>
                  <a:gd name="T17" fmla="*/ 0 h 250"/>
                  <a:gd name="T18" fmla="*/ 65 w 215"/>
                  <a:gd name="T19" fmla="*/ 12 h 250"/>
                  <a:gd name="T20" fmla="*/ 29 w 215"/>
                  <a:gd name="T21" fmla="*/ 36 h 250"/>
                  <a:gd name="T22" fmla="*/ 5 w 215"/>
                  <a:gd name="T23" fmla="*/ 77 h 250"/>
                  <a:gd name="T24" fmla="*/ 0 w 215"/>
                  <a:gd name="T25" fmla="*/ 125 h 250"/>
                  <a:gd name="T26" fmla="*/ 5 w 215"/>
                  <a:gd name="T27" fmla="*/ 173 h 250"/>
                  <a:gd name="T28" fmla="*/ 29 w 215"/>
                  <a:gd name="T29" fmla="*/ 215 h 250"/>
                  <a:gd name="T30" fmla="*/ 65 w 215"/>
                  <a:gd name="T31" fmla="*/ 239 h 250"/>
                  <a:gd name="T32" fmla="*/ 107 w 215"/>
                  <a:gd name="T33" fmla="*/ 250 h 250"/>
                  <a:gd name="T34" fmla="*/ 107 w 215"/>
                  <a:gd name="T3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5" h="250">
                    <a:moveTo>
                      <a:pt x="107" y="250"/>
                    </a:moveTo>
                    <a:lnTo>
                      <a:pt x="149" y="239"/>
                    </a:lnTo>
                    <a:lnTo>
                      <a:pt x="185" y="215"/>
                    </a:lnTo>
                    <a:lnTo>
                      <a:pt x="209" y="173"/>
                    </a:lnTo>
                    <a:lnTo>
                      <a:pt x="215" y="125"/>
                    </a:lnTo>
                    <a:lnTo>
                      <a:pt x="209" y="77"/>
                    </a:lnTo>
                    <a:lnTo>
                      <a:pt x="185" y="36"/>
                    </a:lnTo>
                    <a:lnTo>
                      <a:pt x="149" y="12"/>
                    </a:lnTo>
                    <a:lnTo>
                      <a:pt x="107" y="0"/>
                    </a:lnTo>
                    <a:lnTo>
                      <a:pt x="65" y="12"/>
                    </a:lnTo>
                    <a:lnTo>
                      <a:pt x="29" y="36"/>
                    </a:lnTo>
                    <a:lnTo>
                      <a:pt x="5" y="77"/>
                    </a:lnTo>
                    <a:lnTo>
                      <a:pt x="0" y="125"/>
                    </a:lnTo>
                    <a:lnTo>
                      <a:pt x="5" y="173"/>
                    </a:lnTo>
                    <a:lnTo>
                      <a:pt x="29" y="215"/>
                    </a:lnTo>
                    <a:lnTo>
                      <a:pt x="65" y="239"/>
                    </a:lnTo>
                    <a:lnTo>
                      <a:pt x="107" y="250"/>
                    </a:lnTo>
                    <a:lnTo>
                      <a:pt x="107" y="25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3"/>
              <p:cNvSpPr>
                <a:spLocks/>
              </p:cNvSpPr>
              <p:nvPr/>
            </p:nvSpPr>
            <p:spPr bwMode="auto">
              <a:xfrm>
                <a:off x="283" y="2274"/>
                <a:ext cx="119" cy="142"/>
              </a:xfrm>
              <a:custGeom>
                <a:avLst/>
                <a:gdLst>
                  <a:gd name="T0" fmla="*/ 0 w 108"/>
                  <a:gd name="T1" fmla="*/ 125 h 125"/>
                  <a:gd name="T2" fmla="*/ 42 w 108"/>
                  <a:gd name="T3" fmla="*/ 114 h 125"/>
                  <a:gd name="T4" fmla="*/ 78 w 108"/>
                  <a:gd name="T5" fmla="*/ 90 h 125"/>
                  <a:gd name="T6" fmla="*/ 102 w 108"/>
                  <a:gd name="T7" fmla="*/ 48 h 125"/>
                  <a:gd name="T8" fmla="*/ 108 w 108"/>
                  <a:gd name="T9" fmla="*/ 0 h 125"/>
                  <a:gd name="T10" fmla="*/ 108 w 108"/>
                  <a:gd name="T11" fmla="*/ 0 h 125"/>
                  <a:gd name="T12" fmla="*/ 102 w 108"/>
                  <a:gd name="T13" fmla="*/ 48 h 125"/>
                  <a:gd name="T14" fmla="*/ 78 w 108"/>
                  <a:gd name="T15" fmla="*/ 90 h 125"/>
                  <a:gd name="T16" fmla="*/ 42 w 108"/>
                  <a:gd name="T17" fmla="*/ 114 h 125"/>
                  <a:gd name="T18" fmla="*/ 0 w 108"/>
                  <a:gd name="T19" fmla="*/ 125 h 125"/>
                  <a:gd name="T20" fmla="*/ 0 w 108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125">
                    <a:moveTo>
                      <a:pt x="0" y="125"/>
                    </a:moveTo>
                    <a:lnTo>
                      <a:pt x="42" y="114"/>
                    </a:lnTo>
                    <a:lnTo>
                      <a:pt x="78" y="90"/>
                    </a:lnTo>
                    <a:lnTo>
                      <a:pt x="102" y="48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2" y="48"/>
                    </a:lnTo>
                    <a:lnTo>
                      <a:pt x="78" y="90"/>
                    </a:lnTo>
                    <a:lnTo>
                      <a:pt x="42" y="114"/>
                    </a:lnTo>
                    <a:lnTo>
                      <a:pt x="0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4"/>
              <p:cNvSpPr>
                <a:spLocks noEditPoints="1"/>
              </p:cNvSpPr>
              <p:nvPr/>
            </p:nvSpPr>
            <p:spPr bwMode="auto">
              <a:xfrm>
                <a:off x="283" y="2133"/>
                <a:ext cx="119" cy="141"/>
              </a:xfrm>
              <a:custGeom>
                <a:avLst/>
                <a:gdLst>
                  <a:gd name="T0" fmla="*/ 108 w 108"/>
                  <a:gd name="T1" fmla="*/ 125 h 125"/>
                  <a:gd name="T2" fmla="*/ 102 w 108"/>
                  <a:gd name="T3" fmla="*/ 77 h 125"/>
                  <a:gd name="T4" fmla="*/ 78 w 108"/>
                  <a:gd name="T5" fmla="*/ 41 h 125"/>
                  <a:gd name="T6" fmla="*/ 42 w 108"/>
                  <a:gd name="T7" fmla="*/ 18 h 125"/>
                  <a:gd name="T8" fmla="*/ 0 w 108"/>
                  <a:gd name="T9" fmla="*/ 6 h 125"/>
                  <a:gd name="T10" fmla="*/ 0 w 108"/>
                  <a:gd name="T11" fmla="*/ 0 h 125"/>
                  <a:gd name="T12" fmla="*/ 42 w 108"/>
                  <a:gd name="T13" fmla="*/ 12 h 125"/>
                  <a:gd name="T14" fmla="*/ 78 w 108"/>
                  <a:gd name="T15" fmla="*/ 36 h 125"/>
                  <a:gd name="T16" fmla="*/ 102 w 108"/>
                  <a:gd name="T17" fmla="*/ 77 h 125"/>
                  <a:gd name="T18" fmla="*/ 108 w 108"/>
                  <a:gd name="T19" fmla="*/ 125 h 125"/>
                  <a:gd name="T20" fmla="*/ 108 w 108"/>
                  <a:gd name="T21" fmla="*/ 125 h 125"/>
                  <a:gd name="T22" fmla="*/ 108 w 108"/>
                  <a:gd name="T23" fmla="*/ 125 h 125"/>
                  <a:gd name="T24" fmla="*/ 108 w 108"/>
                  <a:gd name="T25" fmla="*/ 125 h 125"/>
                  <a:gd name="T26" fmla="*/ 108 w 108"/>
                  <a:gd name="T2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" h="125">
                    <a:moveTo>
                      <a:pt x="108" y="125"/>
                    </a:moveTo>
                    <a:lnTo>
                      <a:pt x="102" y="77"/>
                    </a:lnTo>
                    <a:lnTo>
                      <a:pt x="78" y="41"/>
                    </a:lnTo>
                    <a:lnTo>
                      <a:pt x="42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42" y="12"/>
                    </a:lnTo>
                    <a:lnTo>
                      <a:pt x="78" y="36"/>
                    </a:lnTo>
                    <a:lnTo>
                      <a:pt x="102" y="77"/>
                    </a:lnTo>
                    <a:lnTo>
                      <a:pt x="108" y="125"/>
                    </a:lnTo>
                    <a:lnTo>
                      <a:pt x="108" y="125"/>
                    </a:lnTo>
                    <a:close/>
                    <a:moveTo>
                      <a:pt x="108" y="125"/>
                    </a:moveTo>
                    <a:lnTo>
                      <a:pt x="108" y="125"/>
                    </a:lnTo>
                    <a:lnTo>
                      <a:pt x="108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5"/>
              <p:cNvSpPr>
                <a:spLocks noEditPoints="1"/>
              </p:cNvSpPr>
              <p:nvPr/>
            </p:nvSpPr>
            <p:spPr bwMode="auto">
              <a:xfrm>
                <a:off x="165" y="2133"/>
                <a:ext cx="118" cy="141"/>
              </a:xfrm>
              <a:custGeom>
                <a:avLst/>
                <a:gdLst>
                  <a:gd name="T0" fmla="*/ 107 w 107"/>
                  <a:gd name="T1" fmla="*/ 0 h 125"/>
                  <a:gd name="T2" fmla="*/ 65 w 107"/>
                  <a:gd name="T3" fmla="*/ 12 h 125"/>
                  <a:gd name="T4" fmla="*/ 29 w 107"/>
                  <a:gd name="T5" fmla="*/ 36 h 125"/>
                  <a:gd name="T6" fmla="*/ 5 w 107"/>
                  <a:gd name="T7" fmla="*/ 77 h 125"/>
                  <a:gd name="T8" fmla="*/ 0 w 107"/>
                  <a:gd name="T9" fmla="*/ 125 h 125"/>
                  <a:gd name="T10" fmla="*/ 0 w 107"/>
                  <a:gd name="T11" fmla="*/ 125 h 125"/>
                  <a:gd name="T12" fmla="*/ 5 w 107"/>
                  <a:gd name="T13" fmla="*/ 77 h 125"/>
                  <a:gd name="T14" fmla="*/ 29 w 107"/>
                  <a:gd name="T15" fmla="*/ 41 h 125"/>
                  <a:gd name="T16" fmla="*/ 65 w 107"/>
                  <a:gd name="T17" fmla="*/ 18 h 125"/>
                  <a:gd name="T18" fmla="*/ 107 w 107"/>
                  <a:gd name="T19" fmla="*/ 6 h 125"/>
                  <a:gd name="T20" fmla="*/ 107 w 107"/>
                  <a:gd name="T21" fmla="*/ 0 h 125"/>
                  <a:gd name="T22" fmla="*/ 107 w 107"/>
                  <a:gd name="T23" fmla="*/ 0 h 125"/>
                  <a:gd name="T24" fmla="*/ 107 w 107"/>
                  <a:gd name="T25" fmla="*/ 0 h 125"/>
                  <a:gd name="T26" fmla="*/ 107 w 107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" h="125">
                    <a:moveTo>
                      <a:pt x="107" y="0"/>
                    </a:moveTo>
                    <a:lnTo>
                      <a:pt x="65" y="12"/>
                    </a:lnTo>
                    <a:lnTo>
                      <a:pt x="29" y="36"/>
                    </a:lnTo>
                    <a:lnTo>
                      <a:pt x="5" y="77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5" y="77"/>
                    </a:lnTo>
                    <a:lnTo>
                      <a:pt x="29" y="41"/>
                    </a:lnTo>
                    <a:lnTo>
                      <a:pt x="65" y="18"/>
                    </a:lnTo>
                    <a:lnTo>
                      <a:pt x="107" y="6"/>
                    </a:lnTo>
                    <a:lnTo>
                      <a:pt x="107" y="0"/>
                    </a:lnTo>
                    <a:close/>
                    <a:moveTo>
                      <a:pt x="107" y="0"/>
                    </a:move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6"/>
              <p:cNvSpPr>
                <a:spLocks noEditPoints="1"/>
              </p:cNvSpPr>
              <p:nvPr/>
            </p:nvSpPr>
            <p:spPr bwMode="auto">
              <a:xfrm>
                <a:off x="165" y="2274"/>
                <a:ext cx="118" cy="142"/>
              </a:xfrm>
              <a:custGeom>
                <a:avLst/>
                <a:gdLst>
                  <a:gd name="T0" fmla="*/ 0 w 107"/>
                  <a:gd name="T1" fmla="*/ 0 h 125"/>
                  <a:gd name="T2" fmla="*/ 5 w 107"/>
                  <a:gd name="T3" fmla="*/ 48 h 125"/>
                  <a:gd name="T4" fmla="*/ 29 w 107"/>
                  <a:gd name="T5" fmla="*/ 90 h 125"/>
                  <a:gd name="T6" fmla="*/ 65 w 107"/>
                  <a:gd name="T7" fmla="*/ 114 h 125"/>
                  <a:gd name="T8" fmla="*/ 107 w 107"/>
                  <a:gd name="T9" fmla="*/ 125 h 125"/>
                  <a:gd name="T10" fmla="*/ 107 w 107"/>
                  <a:gd name="T11" fmla="*/ 125 h 125"/>
                  <a:gd name="T12" fmla="*/ 65 w 107"/>
                  <a:gd name="T13" fmla="*/ 114 h 125"/>
                  <a:gd name="T14" fmla="*/ 29 w 107"/>
                  <a:gd name="T15" fmla="*/ 90 h 125"/>
                  <a:gd name="T16" fmla="*/ 5 w 107"/>
                  <a:gd name="T17" fmla="*/ 48 h 125"/>
                  <a:gd name="T18" fmla="*/ 0 w 107"/>
                  <a:gd name="T19" fmla="*/ 0 h 125"/>
                  <a:gd name="T20" fmla="*/ 0 w 107"/>
                  <a:gd name="T21" fmla="*/ 0 h 125"/>
                  <a:gd name="T22" fmla="*/ 0 w 107"/>
                  <a:gd name="T23" fmla="*/ 0 h 125"/>
                  <a:gd name="T24" fmla="*/ 0 w 107"/>
                  <a:gd name="T25" fmla="*/ 0 h 125"/>
                  <a:gd name="T26" fmla="*/ 0 w 107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" h="125">
                    <a:moveTo>
                      <a:pt x="0" y="0"/>
                    </a:moveTo>
                    <a:lnTo>
                      <a:pt x="5" y="48"/>
                    </a:lnTo>
                    <a:lnTo>
                      <a:pt x="29" y="90"/>
                    </a:lnTo>
                    <a:lnTo>
                      <a:pt x="65" y="114"/>
                    </a:lnTo>
                    <a:lnTo>
                      <a:pt x="107" y="125"/>
                    </a:lnTo>
                    <a:lnTo>
                      <a:pt x="107" y="125"/>
                    </a:lnTo>
                    <a:lnTo>
                      <a:pt x="65" y="114"/>
                    </a:lnTo>
                    <a:lnTo>
                      <a:pt x="29" y="90"/>
                    </a:lnTo>
                    <a:lnTo>
                      <a:pt x="5" y="4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7"/>
              <p:cNvSpPr>
                <a:spLocks/>
              </p:cNvSpPr>
              <p:nvPr/>
            </p:nvSpPr>
            <p:spPr bwMode="auto">
              <a:xfrm>
                <a:off x="283" y="241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8"/>
              <p:cNvSpPr>
                <a:spLocks/>
              </p:cNvSpPr>
              <p:nvPr/>
            </p:nvSpPr>
            <p:spPr bwMode="auto">
              <a:xfrm>
                <a:off x="244" y="2179"/>
                <a:ext cx="72" cy="89"/>
              </a:xfrm>
              <a:custGeom>
                <a:avLst/>
                <a:gdLst>
                  <a:gd name="T0" fmla="*/ 30 w 66"/>
                  <a:gd name="T1" fmla="*/ 36 h 78"/>
                  <a:gd name="T2" fmla="*/ 0 w 66"/>
                  <a:gd name="T3" fmla="*/ 36 h 78"/>
                  <a:gd name="T4" fmla="*/ 0 w 66"/>
                  <a:gd name="T5" fmla="*/ 42 h 78"/>
                  <a:gd name="T6" fmla="*/ 30 w 66"/>
                  <a:gd name="T7" fmla="*/ 42 h 78"/>
                  <a:gd name="T8" fmla="*/ 30 w 66"/>
                  <a:gd name="T9" fmla="*/ 78 h 78"/>
                  <a:gd name="T10" fmla="*/ 36 w 66"/>
                  <a:gd name="T11" fmla="*/ 78 h 78"/>
                  <a:gd name="T12" fmla="*/ 36 w 66"/>
                  <a:gd name="T13" fmla="*/ 42 h 78"/>
                  <a:gd name="T14" fmla="*/ 66 w 66"/>
                  <a:gd name="T15" fmla="*/ 42 h 78"/>
                  <a:gd name="T16" fmla="*/ 66 w 66"/>
                  <a:gd name="T17" fmla="*/ 36 h 78"/>
                  <a:gd name="T18" fmla="*/ 36 w 66"/>
                  <a:gd name="T19" fmla="*/ 36 h 78"/>
                  <a:gd name="T20" fmla="*/ 36 w 66"/>
                  <a:gd name="T21" fmla="*/ 0 h 78"/>
                  <a:gd name="T22" fmla="*/ 30 w 66"/>
                  <a:gd name="T23" fmla="*/ 0 h 78"/>
                  <a:gd name="T24" fmla="*/ 30 w 66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8">
                    <a:moveTo>
                      <a:pt x="30" y="36"/>
                    </a:moveTo>
                    <a:lnTo>
                      <a:pt x="0" y="36"/>
                    </a:lnTo>
                    <a:lnTo>
                      <a:pt x="0" y="42"/>
                    </a:lnTo>
                    <a:lnTo>
                      <a:pt x="30" y="42"/>
                    </a:lnTo>
                    <a:lnTo>
                      <a:pt x="30" y="78"/>
                    </a:lnTo>
                    <a:lnTo>
                      <a:pt x="36" y="78"/>
                    </a:lnTo>
                    <a:lnTo>
                      <a:pt x="36" y="42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36" y="3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Rectangle 19"/>
              <p:cNvSpPr>
                <a:spLocks noChangeArrowheads="1"/>
              </p:cNvSpPr>
              <p:nvPr/>
            </p:nvSpPr>
            <p:spPr bwMode="auto">
              <a:xfrm>
                <a:off x="244" y="2336"/>
                <a:ext cx="72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>
                <a:off x="699" y="1356"/>
                <a:ext cx="217" cy="2"/>
              </a:xfrm>
              <a:custGeom>
                <a:avLst/>
                <a:gdLst>
                  <a:gd name="T0" fmla="*/ 0 w 197"/>
                  <a:gd name="T1" fmla="*/ 197 w 197"/>
                  <a:gd name="T2" fmla="*/ 0 w 197"/>
                  <a:gd name="T3" fmla="*/ 0 w 19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97">
                    <a:moveTo>
                      <a:pt x="0" y="0"/>
                    </a:moveTo>
                    <a:lnTo>
                      <a:pt x="19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21"/>
              <p:cNvSpPr>
                <a:spLocks/>
              </p:cNvSpPr>
              <p:nvPr/>
            </p:nvSpPr>
            <p:spPr bwMode="auto">
              <a:xfrm>
                <a:off x="896" y="1322"/>
                <a:ext cx="106" cy="68"/>
              </a:xfrm>
              <a:custGeom>
                <a:avLst/>
                <a:gdLst>
                  <a:gd name="T0" fmla="*/ 0 w 96"/>
                  <a:gd name="T1" fmla="*/ 60 h 60"/>
                  <a:gd name="T2" fmla="*/ 96 w 96"/>
                  <a:gd name="T3" fmla="*/ 30 h 60"/>
                  <a:gd name="T4" fmla="*/ 0 w 96"/>
                  <a:gd name="T5" fmla="*/ 0 h 60"/>
                  <a:gd name="T6" fmla="*/ 0 w 96"/>
                  <a:gd name="T7" fmla="*/ 60 h 60"/>
                  <a:gd name="T8" fmla="*/ 0 w 9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60">
                    <a:moveTo>
                      <a:pt x="0" y="60"/>
                    </a:moveTo>
                    <a:lnTo>
                      <a:pt x="96" y="30"/>
                    </a:lnTo>
                    <a:lnTo>
                      <a:pt x="0" y="0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22"/>
              <p:cNvSpPr>
                <a:spLocks/>
              </p:cNvSpPr>
              <p:nvPr/>
            </p:nvSpPr>
            <p:spPr bwMode="auto">
              <a:xfrm>
                <a:off x="765" y="1154"/>
                <a:ext cx="53" cy="114"/>
              </a:xfrm>
              <a:custGeom>
                <a:avLst/>
                <a:gdLst>
                  <a:gd name="T0" fmla="*/ 48 w 48"/>
                  <a:gd name="T1" fmla="*/ 95 h 101"/>
                  <a:gd name="T2" fmla="*/ 42 w 48"/>
                  <a:gd name="T3" fmla="*/ 95 h 101"/>
                  <a:gd name="T4" fmla="*/ 36 w 48"/>
                  <a:gd name="T5" fmla="*/ 83 h 101"/>
                  <a:gd name="T6" fmla="*/ 36 w 48"/>
                  <a:gd name="T7" fmla="*/ 12 h 101"/>
                  <a:gd name="T8" fmla="*/ 42 w 48"/>
                  <a:gd name="T9" fmla="*/ 6 h 101"/>
                  <a:gd name="T10" fmla="*/ 48 w 48"/>
                  <a:gd name="T11" fmla="*/ 0 h 101"/>
                  <a:gd name="T12" fmla="*/ 48 w 48"/>
                  <a:gd name="T13" fmla="*/ 0 h 101"/>
                  <a:gd name="T14" fmla="*/ 0 w 48"/>
                  <a:gd name="T15" fmla="*/ 0 h 101"/>
                  <a:gd name="T16" fmla="*/ 0 w 48"/>
                  <a:gd name="T17" fmla="*/ 0 h 101"/>
                  <a:gd name="T18" fmla="*/ 6 w 48"/>
                  <a:gd name="T19" fmla="*/ 6 h 101"/>
                  <a:gd name="T20" fmla="*/ 12 w 48"/>
                  <a:gd name="T21" fmla="*/ 12 h 101"/>
                  <a:gd name="T22" fmla="*/ 12 w 48"/>
                  <a:gd name="T23" fmla="*/ 83 h 101"/>
                  <a:gd name="T24" fmla="*/ 6 w 48"/>
                  <a:gd name="T25" fmla="*/ 95 h 101"/>
                  <a:gd name="T26" fmla="*/ 0 w 48"/>
                  <a:gd name="T27" fmla="*/ 95 h 101"/>
                  <a:gd name="T28" fmla="*/ 0 w 48"/>
                  <a:gd name="T29" fmla="*/ 101 h 101"/>
                  <a:gd name="T30" fmla="*/ 48 w 48"/>
                  <a:gd name="T31" fmla="*/ 101 h 101"/>
                  <a:gd name="T32" fmla="*/ 48 w 48"/>
                  <a:gd name="T33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101">
                    <a:moveTo>
                      <a:pt x="48" y="95"/>
                    </a:moveTo>
                    <a:lnTo>
                      <a:pt x="42" y="95"/>
                    </a:lnTo>
                    <a:lnTo>
                      <a:pt x="36" y="83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83"/>
                    </a:lnTo>
                    <a:lnTo>
                      <a:pt x="6" y="9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48" y="101"/>
                    </a:lnTo>
                    <a:lnTo>
                      <a:pt x="48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23"/>
              <p:cNvSpPr>
                <a:spLocks/>
              </p:cNvSpPr>
              <p:nvPr/>
            </p:nvSpPr>
            <p:spPr bwMode="auto">
              <a:xfrm>
                <a:off x="831" y="1222"/>
                <a:ext cx="25" cy="87"/>
              </a:xfrm>
              <a:custGeom>
                <a:avLst/>
                <a:gdLst>
                  <a:gd name="T0" fmla="*/ 0 w 23"/>
                  <a:gd name="T1" fmla="*/ 77 h 77"/>
                  <a:gd name="T2" fmla="*/ 23 w 23"/>
                  <a:gd name="T3" fmla="*/ 77 h 77"/>
                  <a:gd name="T4" fmla="*/ 23 w 23"/>
                  <a:gd name="T5" fmla="*/ 71 h 77"/>
                  <a:gd name="T6" fmla="*/ 17 w 23"/>
                  <a:gd name="T7" fmla="*/ 71 h 77"/>
                  <a:gd name="T8" fmla="*/ 17 w 23"/>
                  <a:gd name="T9" fmla="*/ 65 h 77"/>
                  <a:gd name="T10" fmla="*/ 17 w 23"/>
                  <a:gd name="T11" fmla="*/ 0 h 77"/>
                  <a:gd name="T12" fmla="*/ 17 w 23"/>
                  <a:gd name="T13" fmla="*/ 0 h 77"/>
                  <a:gd name="T14" fmla="*/ 0 w 23"/>
                  <a:gd name="T15" fmla="*/ 11 h 77"/>
                  <a:gd name="T16" fmla="*/ 0 w 23"/>
                  <a:gd name="T17" fmla="*/ 11 h 77"/>
                  <a:gd name="T18" fmla="*/ 6 w 23"/>
                  <a:gd name="T19" fmla="*/ 11 h 77"/>
                  <a:gd name="T20" fmla="*/ 6 w 23"/>
                  <a:gd name="T21" fmla="*/ 11 h 77"/>
                  <a:gd name="T22" fmla="*/ 12 w 23"/>
                  <a:gd name="T23" fmla="*/ 11 h 77"/>
                  <a:gd name="T24" fmla="*/ 12 w 23"/>
                  <a:gd name="T25" fmla="*/ 17 h 77"/>
                  <a:gd name="T26" fmla="*/ 12 w 23"/>
                  <a:gd name="T27" fmla="*/ 65 h 77"/>
                  <a:gd name="T28" fmla="*/ 6 w 23"/>
                  <a:gd name="T29" fmla="*/ 71 h 77"/>
                  <a:gd name="T30" fmla="*/ 0 w 23"/>
                  <a:gd name="T31" fmla="*/ 71 h 77"/>
                  <a:gd name="T32" fmla="*/ 0 w 23"/>
                  <a:gd name="T3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77">
                    <a:moveTo>
                      <a:pt x="0" y="77"/>
                    </a:moveTo>
                    <a:lnTo>
                      <a:pt x="23" y="77"/>
                    </a:lnTo>
                    <a:lnTo>
                      <a:pt x="23" y="71"/>
                    </a:lnTo>
                    <a:lnTo>
                      <a:pt x="17" y="71"/>
                    </a:lnTo>
                    <a:lnTo>
                      <a:pt x="17" y="65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12" y="65"/>
                    </a:lnTo>
                    <a:lnTo>
                      <a:pt x="6" y="71"/>
                    </a:lnTo>
                    <a:lnTo>
                      <a:pt x="0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24"/>
              <p:cNvSpPr>
                <a:spLocks/>
              </p:cNvSpPr>
              <p:nvPr/>
            </p:nvSpPr>
            <p:spPr bwMode="auto">
              <a:xfrm>
                <a:off x="1819" y="2174"/>
                <a:ext cx="217" cy="1"/>
              </a:xfrm>
              <a:custGeom>
                <a:avLst/>
                <a:gdLst>
                  <a:gd name="T0" fmla="*/ 0 w 197"/>
                  <a:gd name="T1" fmla="*/ 197 w 197"/>
                  <a:gd name="T2" fmla="*/ 0 w 197"/>
                  <a:gd name="T3" fmla="*/ 0 w 19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97">
                    <a:moveTo>
                      <a:pt x="0" y="0"/>
                    </a:moveTo>
                    <a:lnTo>
                      <a:pt x="19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5"/>
              <p:cNvSpPr>
                <a:spLocks/>
              </p:cNvSpPr>
              <p:nvPr/>
            </p:nvSpPr>
            <p:spPr bwMode="auto">
              <a:xfrm>
                <a:off x="2017" y="2140"/>
                <a:ext cx="105" cy="67"/>
              </a:xfrm>
              <a:custGeom>
                <a:avLst/>
                <a:gdLst>
                  <a:gd name="T0" fmla="*/ 0 w 96"/>
                  <a:gd name="T1" fmla="*/ 59 h 59"/>
                  <a:gd name="T2" fmla="*/ 96 w 96"/>
                  <a:gd name="T3" fmla="*/ 30 h 59"/>
                  <a:gd name="T4" fmla="*/ 0 w 96"/>
                  <a:gd name="T5" fmla="*/ 0 h 59"/>
                  <a:gd name="T6" fmla="*/ 0 w 96"/>
                  <a:gd name="T7" fmla="*/ 59 h 59"/>
                  <a:gd name="T8" fmla="*/ 0 w 96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9">
                    <a:moveTo>
                      <a:pt x="0" y="59"/>
                    </a:moveTo>
                    <a:lnTo>
                      <a:pt x="96" y="3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26"/>
              <p:cNvSpPr>
                <a:spLocks/>
              </p:cNvSpPr>
              <p:nvPr/>
            </p:nvSpPr>
            <p:spPr bwMode="auto">
              <a:xfrm>
                <a:off x="1884" y="1970"/>
                <a:ext cx="53" cy="116"/>
              </a:xfrm>
              <a:custGeom>
                <a:avLst/>
                <a:gdLst>
                  <a:gd name="T0" fmla="*/ 48 w 48"/>
                  <a:gd name="T1" fmla="*/ 96 h 102"/>
                  <a:gd name="T2" fmla="*/ 36 w 48"/>
                  <a:gd name="T3" fmla="*/ 96 h 102"/>
                  <a:gd name="T4" fmla="*/ 36 w 48"/>
                  <a:gd name="T5" fmla="*/ 90 h 102"/>
                  <a:gd name="T6" fmla="*/ 36 w 48"/>
                  <a:gd name="T7" fmla="*/ 18 h 102"/>
                  <a:gd name="T8" fmla="*/ 42 w 48"/>
                  <a:gd name="T9" fmla="*/ 6 h 102"/>
                  <a:gd name="T10" fmla="*/ 48 w 48"/>
                  <a:gd name="T11" fmla="*/ 6 h 102"/>
                  <a:gd name="T12" fmla="*/ 48 w 48"/>
                  <a:gd name="T13" fmla="*/ 0 h 102"/>
                  <a:gd name="T14" fmla="*/ 0 w 48"/>
                  <a:gd name="T15" fmla="*/ 0 h 102"/>
                  <a:gd name="T16" fmla="*/ 0 w 48"/>
                  <a:gd name="T17" fmla="*/ 6 h 102"/>
                  <a:gd name="T18" fmla="*/ 6 w 48"/>
                  <a:gd name="T19" fmla="*/ 6 h 102"/>
                  <a:gd name="T20" fmla="*/ 12 w 48"/>
                  <a:gd name="T21" fmla="*/ 18 h 102"/>
                  <a:gd name="T22" fmla="*/ 12 w 48"/>
                  <a:gd name="T23" fmla="*/ 90 h 102"/>
                  <a:gd name="T24" fmla="*/ 6 w 48"/>
                  <a:gd name="T25" fmla="*/ 96 h 102"/>
                  <a:gd name="T26" fmla="*/ 0 w 48"/>
                  <a:gd name="T27" fmla="*/ 96 h 102"/>
                  <a:gd name="T28" fmla="*/ 0 w 48"/>
                  <a:gd name="T29" fmla="*/ 102 h 102"/>
                  <a:gd name="T30" fmla="*/ 48 w 48"/>
                  <a:gd name="T31" fmla="*/ 102 h 102"/>
                  <a:gd name="T32" fmla="*/ 48 w 48"/>
                  <a:gd name="T33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102">
                    <a:moveTo>
                      <a:pt x="48" y="96"/>
                    </a:moveTo>
                    <a:lnTo>
                      <a:pt x="36" y="96"/>
                    </a:lnTo>
                    <a:lnTo>
                      <a:pt x="36" y="90"/>
                    </a:lnTo>
                    <a:lnTo>
                      <a:pt x="36" y="18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18"/>
                    </a:lnTo>
                    <a:lnTo>
                      <a:pt x="12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102"/>
                    </a:lnTo>
                    <a:lnTo>
                      <a:pt x="48" y="102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27"/>
              <p:cNvSpPr>
                <a:spLocks/>
              </p:cNvSpPr>
              <p:nvPr/>
            </p:nvSpPr>
            <p:spPr bwMode="auto">
              <a:xfrm>
                <a:off x="1944" y="2045"/>
                <a:ext cx="46" cy="81"/>
              </a:xfrm>
              <a:custGeom>
                <a:avLst/>
                <a:gdLst>
                  <a:gd name="T0" fmla="*/ 42 w 42"/>
                  <a:gd name="T1" fmla="*/ 60 h 72"/>
                  <a:gd name="T2" fmla="*/ 36 w 42"/>
                  <a:gd name="T3" fmla="*/ 54 h 72"/>
                  <a:gd name="T4" fmla="*/ 36 w 42"/>
                  <a:gd name="T5" fmla="*/ 66 h 72"/>
                  <a:gd name="T6" fmla="*/ 30 w 42"/>
                  <a:gd name="T7" fmla="*/ 66 h 72"/>
                  <a:gd name="T8" fmla="*/ 6 w 42"/>
                  <a:gd name="T9" fmla="*/ 66 h 72"/>
                  <a:gd name="T10" fmla="*/ 24 w 42"/>
                  <a:gd name="T11" fmla="*/ 42 h 72"/>
                  <a:gd name="T12" fmla="*/ 30 w 42"/>
                  <a:gd name="T13" fmla="*/ 36 h 72"/>
                  <a:gd name="T14" fmla="*/ 36 w 42"/>
                  <a:gd name="T15" fmla="*/ 18 h 72"/>
                  <a:gd name="T16" fmla="*/ 30 w 42"/>
                  <a:gd name="T17" fmla="*/ 6 h 72"/>
                  <a:gd name="T18" fmla="*/ 18 w 42"/>
                  <a:gd name="T19" fmla="*/ 0 h 72"/>
                  <a:gd name="T20" fmla="*/ 6 w 42"/>
                  <a:gd name="T21" fmla="*/ 0 h 72"/>
                  <a:gd name="T22" fmla="*/ 0 w 42"/>
                  <a:gd name="T23" fmla="*/ 6 h 72"/>
                  <a:gd name="T24" fmla="*/ 0 w 42"/>
                  <a:gd name="T25" fmla="*/ 18 h 72"/>
                  <a:gd name="T26" fmla="*/ 0 w 42"/>
                  <a:gd name="T27" fmla="*/ 18 h 72"/>
                  <a:gd name="T28" fmla="*/ 6 w 42"/>
                  <a:gd name="T29" fmla="*/ 12 h 72"/>
                  <a:gd name="T30" fmla="*/ 12 w 42"/>
                  <a:gd name="T31" fmla="*/ 6 h 72"/>
                  <a:gd name="T32" fmla="*/ 24 w 42"/>
                  <a:gd name="T33" fmla="*/ 12 h 72"/>
                  <a:gd name="T34" fmla="*/ 24 w 42"/>
                  <a:gd name="T35" fmla="*/ 24 h 72"/>
                  <a:gd name="T36" fmla="*/ 24 w 42"/>
                  <a:gd name="T37" fmla="*/ 36 h 72"/>
                  <a:gd name="T38" fmla="*/ 12 w 42"/>
                  <a:gd name="T39" fmla="*/ 48 h 72"/>
                  <a:gd name="T40" fmla="*/ 0 w 42"/>
                  <a:gd name="T41" fmla="*/ 72 h 72"/>
                  <a:gd name="T42" fmla="*/ 0 w 42"/>
                  <a:gd name="T43" fmla="*/ 72 h 72"/>
                  <a:gd name="T44" fmla="*/ 36 w 42"/>
                  <a:gd name="T45" fmla="*/ 72 h 72"/>
                  <a:gd name="T46" fmla="*/ 42 w 42"/>
                  <a:gd name="T47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72">
                    <a:moveTo>
                      <a:pt x="42" y="60"/>
                    </a:moveTo>
                    <a:lnTo>
                      <a:pt x="36" y="54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6" y="66"/>
                    </a:lnTo>
                    <a:lnTo>
                      <a:pt x="24" y="42"/>
                    </a:lnTo>
                    <a:lnTo>
                      <a:pt x="30" y="36"/>
                    </a:lnTo>
                    <a:lnTo>
                      <a:pt x="36" y="18"/>
                    </a:lnTo>
                    <a:lnTo>
                      <a:pt x="30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12" y="4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36" y="72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28"/>
              <p:cNvSpPr>
                <a:spLocks/>
              </p:cNvSpPr>
              <p:nvPr/>
            </p:nvSpPr>
            <p:spPr bwMode="auto">
              <a:xfrm>
                <a:off x="666" y="2186"/>
                <a:ext cx="99" cy="116"/>
              </a:xfrm>
              <a:custGeom>
                <a:avLst/>
                <a:gdLst>
                  <a:gd name="T0" fmla="*/ 90 w 90"/>
                  <a:gd name="T1" fmla="*/ 0 h 102"/>
                  <a:gd name="T2" fmla="*/ 60 w 90"/>
                  <a:gd name="T3" fmla="*/ 0 h 102"/>
                  <a:gd name="T4" fmla="*/ 60 w 90"/>
                  <a:gd name="T5" fmla="*/ 6 h 102"/>
                  <a:gd name="T6" fmla="*/ 66 w 90"/>
                  <a:gd name="T7" fmla="*/ 6 h 102"/>
                  <a:gd name="T8" fmla="*/ 72 w 90"/>
                  <a:gd name="T9" fmla="*/ 12 h 102"/>
                  <a:gd name="T10" fmla="*/ 72 w 90"/>
                  <a:gd name="T11" fmla="*/ 18 h 102"/>
                  <a:gd name="T12" fmla="*/ 72 w 90"/>
                  <a:gd name="T13" fmla="*/ 24 h 102"/>
                  <a:gd name="T14" fmla="*/ 54 w 90"/>
                  <a:gd name="T15" fmla="*/ 72 h 102"/>
                  <a:gd name="T16" fmla="*/ 36 w 90"/>
                  <a:gd name="T17" fmla="*/ 24 h 102"/>
                  <a:gd name="T18" fmla="*/ 36 w 90"/>
                  <a:gd name="T19" fmla="*/ 18 h 102"/>
                  <a:gd name="T20" fmla="*/ 30 w 90"/>
                  <a:gd name="T21" fmla="*/ 12 h 102"/>
                  <a:gd name="T22" fmla="*/ 36 w 90"/>
                  <a:gd name="T23" fmla="*/ 6 h 102"/>
                  <a:gd name="T24" fmla="*/ 42 w 90"/>
                  <a:gd name="T25" fmla="*/ 6 h 102"/>
                  <a:gd name="T26" fmla="*/ 42 w 90"/>
                  <a:gd name="T27" fmla="*/ 0 h 102"/>
                  <a:gd name="T28" fmla="*/ 0 w 90"/>
                  <a:gd name="T29" fmla="*/ 0 h 102"/>
                  <a:gd name="T30" fmla="*/ 0 w 90"/>
                  <a:gd name="T31" fmla="*/ 6 h 102"/>
                  <a:gd name="T32" fmla="*/ 6 w 90"/>
                  <a:gd name="T33" fmla="*/ 6 h 102"/>
                  <a:gd name="T34" fmla="*/ 12 w 90"/>
                  <a:gd name="T35" fmla="*/ 18 h 102"/>
                  <a:gd name="T36" fmla="*/ 42 w 90"/>
                  <a:gd name="T37" fmla="*/ 102 h 102"/>
                  <a:gd name="T38" fmla="*/ 48 w 90"/>
                  <a:gd name="T39" fmla="*/ 102 h 102"/>
                  <a:gd name="T40" fmla="*/ 78 w 90"/>
                  <a:gd name="T41" fmla="*/ 18 h 102"/>
                  <a:gd name="T42" fmla="*/ 78 w 90"/>
                  <a:gd name="T43" fmla="*/ 12 h 102"/>
                  <a:gd name="T44" fmla="*/ 90 w 90"/>
                  <a:gd name="T45" fmla="*/ 6 h 102"/>
                  <a:gd name="T46" fmla="*/ 90 w 90"/>
                  <a:gd name="T4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102">
                    <a:moveTo>
                      <a:pt x="90" y="0"/>
                    </a:moveTo>
                    <a:lnTo>
                      <a:pt x="60" y="0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72" y="12"/>
                    </a:lnTo>
                    <a:lnTo>
                      <a:pt x="72" y="18"/>
                    </a:lnTo>
                    <a:lnTo>
                      <a:pt x="72" y="24"/>
                    </a:lnTo>
                    <a:lnTo>
                      <a:pt x="54" y="72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18"/>
                    </a:lnTo>
                    <a:lnTo>
                      <a:pt x="42" y="102"/>
                    </a:lnTo>
                    <a:lnTo>
                      <a:pt x="48" y="102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90" y="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29"/>
              <p:cNvSpPr>
                <a:spLocks/>
              </p:cNvSpPr>
              <p:nvPr/>
            </p:nvSpPr>
            <p:spPr bwMode="auto">
              <a:xfrm>
                <a:off x="778" y="2261"/>
                <a:ext cx="26" cy="81"/>
              </a:xfrm>
              <a:custGeom>
                <a:avLst/>
                <a:gdLst>
                  <a:gd name="T0" fmla="*/ 0 w 24"/>
                  <a:gd name="T1" fmla="*/ 72 h 72"/>
                  <a:gd name="T2" fmla="*/ 24 w 24"/>
                  <a:gd name="T3" fmla="*/ 72 h 72"/>
                  <a:gd name="T4" fmla="*/ 24 w 24"/>
                  <a:gd name="T5" fmla="*/ 72 h 72"/>
                  <a:gd name="T6" fmla="*/ 18 w 24"/>
                  <a:gd name="T7" fmla="*/ 72 h 72"/>
                  <a:gd name="T8" fmla="*/ 18 w 24"/>
                  <a:gd name="T9" fmla="*/ 66 h 72"/>
                  <a:gd name="T10" fmla="*/ 18 w 24"/>
                  <a:gd name="T11" fmla="*/ 0 h 72"/>
                  <a:gd name="T12" fmla="*/ 18 w 24"/>
                  <a:gd name="T13" fmla="*/ 0 h 72"/>
                  <a:gd name="T14" fmla="*/ 0 w 24"/>
                  <a:gd name="T15" fmla="*/ 6 h 72"/>
                  <a:gd name="T16" fmla="*/ 0 w 24"/>
                  <a:gd name="T17" fmla="*/ 12 h 72"/>
                  <a:gd name="T18" fmla="*/ 6 w 24"/>
                  <a:gd name="T19" fmla="*/ 6 h 72"/>
                  <a:gd name="T20" fmla="*/ 6 w 24"/>
                  <a:gd name="T21" fmla="*/ 6 h 72"/>
                  <a:gd name="T22" fmla="*/ 12 w 24"/>
                  <a:gd name="T23" fmla="*/ 12 h 72"/>
                  <a:gd name="T24" fmla="*/ 12 w 24"/>
                  <a:gd name="T25" fmla="*/ 12 h 72"/>
                  <a:gd name="T26" fmla="*/ 12 w 24"/>
                  <a:gd name="T27" fmla="*/ 60 h 72"/>
                  <a:gd name="T28" fmla="*/ 6 w 24"/>
                  <a:gd name="T29" fmla="*/ 72 h 72"/>
                  <a:gd name="T30" fmla="*/ 0 w 24"/>
                  <a:gd name="T31" fmla="*/ 72 h 72"/>
                  <a:gd name="T32" fmla="*/ 0 w 24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72">
                    <a:moveTo>
                      <a:pt x="0" y="72"/>
                    </a:moveTo>
                    <a:lnTo>
                      <a:pt x="24" y="72"/>
                    </a:lnTo>
                    <a:lnTo>
                      <a:pt x="24" y="72"/>
                    </a:lnTo>
                    <a:lnTo>
                      <a:pt x="18" y="72"/>
                    </a:lnTo>
                    <a:lnTo>
                      <a:pt x="18" y="6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0"/>
                    </a:lnTo>
                    <a:lnTo>
                      <a:pt x="6" y="72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30"/>
              <p:cNvSpPr>
                <a:spLocks/>
              </p:cNvSpPr>
              <p:nvPr/>
            </p:nvSpPr>
            <p:spPr bwMode="auto">
              <a:xfrm>
                <a:off x="1028" y="2059"/>
                <a:ext cx="106" cy="115"/>
              </a:xfrm>
              <a:custGeom>
                <a:avLst/>
                <a:gdLst>
                  <a:gd name="T0" fmla="*/ 96 w 96"/>
                  <a:gd name="T1" fmla="*/ 0 h 102"/>
                  <a:gd name="T2" fmla="*/ 72 w 96"/>
                  <a:gd name="T3" fmla="*/ 0 h 102"/>
                  <a:gd name="T4" fmla="*/ 72 w 96"/>
                  <a:gd name="T5" fmla="*/ 6 h 102"/>
                  <a:gd name="T6" fmla="*/ 78 w 96"/>
                  <a:gd name="T7" fmla="*/ 6 h 102"/>
                  <a:gd name="T8" fmla="*/ 78 w 96"/>
                  <a:gd name="T9" fmla="*/ 12 h 102"/>
                  <a:gd name="T10" fmla="*/ 78 w 96"/>
                  <a:gd name="T11" fmla="*/ 18 h 102"/>
                  <a:gd name="T12" fmla="*/ 78 w 96"/>
                  <a:gd name="T13" fmla="*/ 18 h 102"/>
                  <a:gd name="T14" fmla="*/ 66 w 96"/>
                  <a:gd name="T15" fmla="*/ 78 h 102"/>
                  <a:gd name="T16" fmla="*/ 66 w 96"/>
                  <a:gd name="T17" fmla="*/ 78 h 102"/>
                  <a:gd name="T18" fmla="*/ 36 w 96"/>
                  <a:gd name="T19" fmla="*/ 0 h 102"/>
                  <a:gd name="T20" fmla="*/ 18 w 96"/>
                  <a:gd name="T21" fmla="*/ 0 h 102"/>
                  <a:gd name="T22" fmla="*/ 18 w 96"/>
                  <a:gd name="T23" fmla="*/ 6 h 102"/>
                  <a:gd name="T24" fmla="*/ 24 w 96"/>
                  <a:gd name="T25" fmla="*/ 6 h 102"/>
                  <a:gd name="T26" fmla="*/ 30 w 96"/>
                  <a:gd name="T27" fmla="*/ 12 h 102"/>
                  <a:gd name="T28" fmla="*/ 12 w 96"/>
                  <a:gd name="T29" fmla="*/ 72 h 102"/>
                  <a:gd name="T30" fmla="*/ 6 w 96"/>
                  <a:gd name="T31" fmla="*/ 84 h 102"/>
                  <a:gd name="T32" fmla="*/ 6 w 96"/>
                  <a:gd name="T33" fmla="*/ 96 h 102"/>
                  <a:gd name="T34" fmla="*/ 0 w 96"/>
                  <a:gd name="T35" fmla="*/ 96 h 102"/>
                  <a:gd name="T36" fmla="*/ 0 w 96"/>
                  <a:gd name="T37" fmla="*/ 96 h 102"/>
                  <a:gd name="T38" fmla="*/ 24 w 96"/>
                  <a:gd name="T39" fmla="*/ 96 h 102"/>
                  <a:gd name="T40" fmla="*/ 24 w 96"/>
                  <a:gd name="T41" fmla="*/ 96 h 102"/>
                  <a:gd name="T42" fmla="*/ 18 w 96"/>
                  <a:gd name="T43" fmla="*/ 96 h 102"/>
                  <a:gd name="T44" fmla="*/ 18 w 96"/>
                  <a:gd name="T45" fmla="*/ 90 h 102"/>
                  <a:gd name="T46" fmla="*/ 18 w 96"/>
                  <a:gd name="T47" fmla="*/ 90 h 102"/>
                  <a:gd name="T48" fmla="*/ 18 w 96"/>
                  <a:gd name="T49" fmla="*/ 84 h 102"/>
                  <a:gd name="T50" fmla="*/ 30 w 96"/>
                  <a:gd name="T51" fmla="*/ 18 h 102"/>
                  <a:gd name="T52" fmla="*/ 30 w 96"/>
                  <a:gd name="T53" fmla="*/ 18 h 102"/>
                  <a:gd name="T54" fmla="*/ 60 w 96"/>
                  <a:gd name="T55" fmla="*/ 102 h 102"/>
                  <a:gd name="T56" fmla="*/ 66 w 96"/>
                  <a:gd name="T57" fmla="*/ 102 h 102"/>
                  <a:gd name="T58" fmla="*/ 84 w 96"/>
                  <a:gd name="T59" fmla="*/ 24 h 102"/>
                  <a:gd name="T60" fmla="*/ 84 w 96"/>
                  <a:gd name="T61" fmla="*/ 12 h 102"/>
                  <a:gd name="T62" fmla="*/ 84 w 96"/>
                  <a:gd name="T63" fmla="*/ 6 h 102"/>
                  <a:gd name="T64" fmla="*/ 96 w 96"/>
                  <a:gd name="T65" fmla="*/ 6 h 102"/>
                  <a:gd name="T66" fmla="*/ 96 w 96"/>
                  <a:gd name="T6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6" h="102">
                    <a:moveTo>
                      <a:pt x="96" y="0"/>
                    </a:moveTo>
                    <a:lnTo>
                      <a:pt x="72" y="0"/>
                    </a:lnTo>
                    <a:lnTo>
                      <a:pt x="72" y="6"/>
                    </a:lnTo>
                    <a:lnTo>
                      <a:pt x="78" y="6"/>
                    </a:lnTo>
                    <a:lnTo>
                      <a:pt x="78" y="12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12" y="72"/>
                    </a:lnTo>
                    <a:lnTo>
                      <a:pt x="6" y="84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60" y="102"/>
                    </a:lnTo>
                    <a:lnTo>
                      <a:pt x="66" y="102"/>
                    </a:lnTo>
                    <a:lnTo>
                      <a:pt x="84" y="24"/>
                    </a:lnTo>
                    <a:lnTo>
                      <a:pt x="84" y="12"/>
                    </a:lnTo>
                    <a:lnTo>
                      <a:pt x="84" y="6"/>
                    </a:lnTo>
                    <a:lnTo>
                      <a:pt x="96" y="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31"/>
              <p:cNvSpPr>
                <a:spLocks/>
              </p:cNvSpPr>
              <p:nvPr/>
            </p:nvSpPr>
            <p:spPr bwMode="auto">
              <a:xfrm>
                <a:off x="1134" y="2126"/>
                <a:ext cx="33" cy="87"/>
              </a:xfrm>
              <a:custGeom>
                <a:avLst/>
                <a:gdLst>
                  <a:gd name="T0" fmla="*/ 0 w 30"/>
                  <a:gd name="T1" fmla="*/ 77 h 77"/>
                  <a:gd name="T2" fmla="*/ 30 w 30"/>
                  <a:gd name="T3" fmla="*/ 77 h 77"/>
                  <a:gd name="T4" fmla="*/ 30 w 30"/>
                  <a:gd name="T5" fmla="*/ 71 h 77"/>
                  <a:gd name="T6" fmla="*/ 24 w 30"/>
                  <a:gd name="T7" fmla="*/ 71 h 77"/>
                  <a:gd name="T8" fmla="*/ 18 w 30"/>
                  <a:gd name="T9" fmla="*/ 65 h 77"/>
                  <a:gd name="T10" fmla="*/ 18 w 30"/>
                  <a:gd name="T11" fmla="*/ 0 h 77"/>
                  <a:gd name="T12" fmla="*/ 18 w 30"/>
                  <a:gd name="T13" fmla="*/ 0 h 77"/>
                  <a:gd name="T14" fmla="*/ 0 w 30"/>
                  <a:gd name="T15" fmla="*/ 12 h 77"/>
                  <a:gd name="T16" fmla="*/ 0 w 30"/>
                  <a:gd name="T17" fmla="*/ 12 h 77"/>
                  <a:gd name="T18" fmla="*/ 6 w 30"/>
                  <a:gd name="T19" fmla="*/ 12 h 77"/>
                  <a:gd name="T20" fmla="*/ 6 w 30"/>
                  <a:gd name="T21" fmla="*/ 12 h 77"/>
                  <a:gd name="T22" fmla="*/ 12 w 30"/>
                  <a:gd name="T23" fmla="*/ 12 h 77"/>
                  <a:gd name="T24" fmla="*/ 12 w 30"/>
                  <a:gd name="T25" fmla="*/ 18 h 77"/>
                  <a:gd name="T26" fmla="*/ 12 w 30"/>
                  <a:gd name="T27" fmla="*/ 65 h 77"/>
                  <a:gd name="T28" fmla="*/ 6 w 30"/>
                  <a:gd name="T29" fmla="*/ 71 h 77"/>
                  <a:gd name="T30" fmla="*/ 0 w 30"/>
                  <a:gd name="T31" fmla="*/ 71 h 77"/>
                  <a:gd name="T32" fmla="*/ 0 w 30"/>
                  <a:gd name="T3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77">
                    <a:moveTo>
                      <a:pt x="0" y="77"/>
                    </a:moveTo>
                    <a:lnTo>
                      <a:pt x="30" y="77"/>
                    </a:lnTo>
                    <a:lnTo>
                      <a:pt x="30" y="71"/>
                    </a:lnTo>
                    <a:lnTo>
                      <a:pt x="24" y="71"/>
                    </a:lnTo>
                    <a:lnTo>
                      <a:pt x="18" y="6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65"/>
                    </a:lnTo>
                    <a:lnTo>
                      <a:pt x="6" y="71"/>
                    </a:lnTo>
                    <a:lnTo>
                      <a:pt x="0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32"/>
              <p:cNvSpPr>
                <a:spLocks/>
              </p:cNvSpPr>
              <p:nvPr/>
            </p:nvSpPr>
            <p:spPr bwMode="auto">
              <a:xfrm>
                <a:off x="1028" y="2349"/>
                <a:ext cx="106" cy="114"/>
              </a:xfrm>
              <a:custGeom>
                <a:avLst/>
                <a:gdLst>
                  <a:gd name="T0" fmla="*/ 96 w 96"/>
                  <a:gd name="T1" fmla="*/ 0 h 101"/>
                  <a:gd name="T2" fmla="*/ 72 w 96"/>
                  <a:gd name="T3" fmla="*/ 0 h 101"/>
                  <a:gd name="T4" fmla="*/ 72 w 96"/>
                  <a:gd name="T5" fmla="*/ 0 h 101"/>
                  <a:gd name="T6" fmla="*/ 78 w 96"/>
                  <a:gd name="T7" fmla="*/ 6 h 101"/>
                  <a:gd name="T8" fmla="*/ 78 w 96"/>
                  <a:gd name="T9" fmla="*/ 12 h 101"/>
                  <a:gd name="T10" fmla="*/ 78 w 96"/>
                  <a:gd name="T11" fmla="*/ 18 h 101"/>
                  <a:gd name="T12" fmla="*/ 78 w 96"/>
                  <a:gd name="T13" fmla="*/ 18 h 101"/>
                  <a:gd name="T14" fmla="*/ 66 w 96"/>
                  <a:gd name="T15" fmla="*/ 71 h 101"/>
                  <a:gd name="T16" fmla="*/ 66 w 96"/>
                  <a:gd name="T17" fmla="*/ 71 h 101"/>
                  <a:gd name="T18" fmla="*/ 36 w 96"/>
                  <a:gd name="T19" fmla="*/ 0 h 101"/>
                  <a:gd name="T20" fmla="*/ 18 w 96"/>
                  <a:gd name="T21" fmla="*/ 0 h 101"/>
                  <a:gd name="T22" fmla="*/ 18 w 96"/>
                  <a:gd name="T23" fmla="*/ 0 h 101"/>
                  <a:gd name="T24" fmla="*/ 24 w 96"/>
                  <a:gd name="T25" fmla="*/ 6 h 101"/>
                  <a:gd name="T26" fmla="*/ 30 w 96"/>
                  <a:gd name="T27" fmla="*/ 12 h 101"/>
                  <a:gd name="T28" fmla="*/ 12 w 96"/>
                  <a:gd name="T29" fmla="*/ 71 h 101"/>
                  <a:gd name="T30" fmla="*/ 6 w 96"/>
                  <a:gd name="T31" fmla="*/ 89 h 101"/>
                  <a:gd name="T32" fmla="*/ 0 w 96"/>
                  <a:gd name="T33" fmla="*/ 95 h 101"/>
                  <a:gd name="T34" fmla="*/ 0 w 96"/>
                  <a:gd name="T35" fmla="*/ 95 h 101"/>
                  <a:gd name="T36" fmla="*/ 24 w 96"/>
                  <a:gd name="T37" fmla="*/ 95 h 101"/>
                  <a:gd name="T38" fmla="*/ 24 w 96"/>
                  <a:gd name="T39" fmla="*/ 95 h 101"/>
                  <a:gd name="T40" fmla="*/ 18 w 96"/>
                  <a:gd name="T41" fmla="*/ 95 h 101"/>
                  <a:gd name="T42" fmla="*/ 18 w 96"/>
                  <a:gd name="T43" fmla="*/ 89 h 101"/>
                  <a:gd name="T44" fmla="*/ 18 w 96"/>
                  <a:gd name="T45" fmla="*/ 83 h 101"/>
                  <a:gd name="T46" fmla="*/ 18 w 96"/>
                  <a:gd name="T47" fmla="*/ 77 h 101"/>
                  <a:gd name="T48" fmla="*/ 30 w 96"/>
                  <a:gd name="T49" fmla="*/ 18 h 101"/>
                  <a:gd name="T50" fmla="*/ 30 w 96"/>
                  <a:gd name="T51" fmla="*/ 18 h 101"/>
                  <a:gd name="T52" fmla="*/ 60 w 96"/>
                  <a:gd name="T53" fmla="*/ 101 h 101"/>
                  <a:gd name="T54" fmla="*/ 66 w 96"/>
                  <a:gd name="T55" fmla="*/ 101 h 101"/>
                  <a:gd name="T56" fmla="*/ 84 w 96"/>
                  <a:gd name="T57" fmla="*/ 24 h 101"/>
                  <a:gd name="T58" fmla="*/ 84 w 96"/>
                  <a:gd name="T59" fmla="*/ 12 h 101"/>
                  <a:gd name="T60" fmla="*/ 84 w 96"/>
                  <a:gd name="T61" fmla="*/ 6 h 101"/>
                  <a:gd name="T62" fmla="*/ 96 w 96"/>
                  <a:gd name="T63" fmla="*/ 0 h 101"/>
                  <a:gd name="T64" fmla="*/ 96 w 96"/>
                  <a:gd name="T6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6" h="101">
                    <a:moveTo>
                      <a:pt x="96" y="0"/>
                    </a:moveTo>
                    <a:lnTo>
                      <a:pt x="72" y="0"/>
                    </a:lnTo>
                    <a:lnTo>
                      <a:pt x="72" y="0"/>
                    </a:lnTo>
                    <a:lnTo>
                      <a:pt x="78" y="6"/>
                    </a:lnTo>
                    <a:lnTo>
                      <a:pt x="78" y="12"/>
                    </a:lnTo>
                    <a:lnTo>
                      <a:pt x="78" y="18"/>
                    </a:lnTo>
                    <a:lnTo>
                      <a:pt x="78" y="18"/>
                    </a:lnTo>
                    <a:lnTo>
                      <a:pt x="66" y="71"/>
                    </a:lnTo>
                    <a:lnTo>
                      <a:pt x="66" y="71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12" y="71"/>
                    </a:lnTo>
                    <a:lnTo>
                      <a:pt x="6" y="89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18" y="95"/>
                    </a:lnTo>
                    <a:lnTo>
                      <a:pt x="18" y="89"/>
                    </a:lnTo>
                    <a:lnTo>
                      <a:pt x="18" y="83"/>
                    </a:lnTo>
                    <a:lnTo>
                      <a:pt x="18" y="77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60" y="101"/>
                    </a:lnTo>
                    <a:lnTo>
                      <a:pt x="66" y="101"/>
                    </a:lnTo>
                    <a:lnTo>
                      <a:pt x="84" y="24"/>
                    </a:lnTo>
                    <a:lnTo>
                      <a:pt x="84" y="12"/>
                    </a:lnTo>
                    <a:lnTo>
                      <a:pt x="84" y="6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33"/>
              <p:cNvSpPr>
                <a:spLocks/>
              </p:cNvSpPr>
              <p:nvPr/>
            </p:nvSpPr>
            <p:spPr bwMode="auto">
              <a:xfrm>
                <a:off x="1127" y="2416"/>
                <a:ext cx="47" cy="81"/>
              </a:xfrm>
              <a:custGeom>
                <a:avLst/>
                <a:gdLst>
                  <a:gd name="T0" fmla="*/ 42 w 42"/>
                  <a:gd name="T1" fmla="*/ 60 h 72"/>
                  <a:gd name="T2" fmla="*/ 42 w 42"/>
                  <a:gd name="T3" fmla="*/ 60 h 72"/>
                  <a:gd name="T4" fmla="*/ 36 w 42"/>
                  <a:gd name="T5" fmla="*/ 66 h 72"/>
                  <a:gd name="T6" fmla="*/ 30 w 42"/>
                  <a:gd name="T7" fmla="*/ 66 h 72"/>
                  <a:gd name="T8" fmla="*/ 12 w 42"/>
                  <a:gd name="T9" fmla="*/ 66 h 72"/>
                  <a:gd name="T10" fmla="*/ 24 w 42"/>
                  <a:gd name="T11" fmla="*/ 48 h 72"/>
                  <a:gd name="T12" fmla="*/ 30 w 42"/>
                  <a:gd name="T13" fmla="*/ 36 h 72"/>
                  <a:gd name="T14" fmla="*/ 36 w 42"/>
                  <a:gd name="T15" fmla="*/ 18 h 72"/>
                  <a:gd name="T16" fmla="*/ 30 w 42"/>
                  <a:gd name="T17" fmla="*/ 6 h 72"/>
                  <a:gd name="T18" fmla="*/ 18 w 42"/>
                  <a:gd name="T19" fmla="*/ 0 h 72"/>
                  <a:gd name="T20" fmla="*/ 12 w 42"/>
                  <a:gd name="T21" fmla="*/ 6 h 72"/>
                  <a:gd name="T22" fmla="*/ 0 w 42"/>
                  <a:gd name="T23" fmla="*/ 18 h 72"/>
                  <a:gd name="T24" fmla="*/ 0 w 42"/>
                  <a:gd name="T25" fmla="*/ 24 h 72"/>
                  <a:gd name="T26" fmla="*/ 6 w 42"/>
                  <a:gd name="T27" fmla="*/ 12 h 72"/>
                  <a:gd name="T28" fmla="*/ 18 w 42"/>
                  <a:gd name="T29" fmla="*/ 6 h 72"/>
                  <a:gd name="T30" fmla="*/ 30 w 42"/>
                  <a:gd name="T31" fmla="*/ 12 h 72"/>
                  <a:gd name="T32" fmla="*/ 30 w 42"/>
                  <a:gd name="T33" fmla="*/ 24 h 72"/>
                  <a:gd name="T34" fmla="*/ 24 w 42"/>
                  <a:gd name="T35" fmla="*/ 36 h 72"/>
                  <a:gd name="T36" fmla="*/ 18 w 42"/>
                  <a:gd name="T37" fmla="*/ 54 h 72"/>
                  <a:gd name="T38" fmla="*/ 0 w 42"/>
                  <a:gd name="T39" fmla="*/ 72 h 72"/>
                  <a:gd name="T40" fmla="*/ 0 w 42"/>
                  <a:gd name="T41" fmla="*/ 72 h 72"/>
                  <a:gd name="T42" fmla="*/ 36 w 42"/>
                  <a:gd name="T43" fmla="*/ 72 h 72"/>
                  <a:gd name="T44" fmla="*/ 42 w 42"/>
                  <a:gd name="T45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72">
                    <a:moveTo>
                      <a:pt x="42" y="60"/>
                    </a:moveTo>
                    <a:lnTo>
                      <a:pt x="42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12" y="66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18"/>
                    </a:lnTo>
                    <a:lnTo>
                      <a:pt x="30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24" y="36"/>
                    </a:lnTo>
                    <a:lnTo>
                      <a:pt x="18" y="5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36" y="72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34"/>
              <p:cNvSpPr>
                <a:spLocks/>
              </p:cNvSpPr>
              <p:nvPr/>
            </p:nvSpPr>
            <p:spPr bwMode="auto">
              <a:xfrm>
                <a:off x="1391" y="1883"/>
                <a:ext cx="53" cy="67"/>
              </a:xfrm>
              <a:custGeom>
                <a:avLst/>
                <a:gdLst>
                  <a:gd name="T0" fmla="*/ 24 w 48"/>
                  <a:gd name="T1" fmla="*/ 59 h 59"/>
                  <a:gd name="T2" fmla="*/ 42 w 48"/>
                  <a:gd name="T3" fmla="*/ 53 h 59"/>
                  <a:gd name="T4" fmla="*/ 48 w 48"/>
                  <a:gd name="T5" fmla="*/ 30 h 59"/>
                  <a:gd name="T6" fmla="*/ 42 w 48"/>
                  <a:gd name="T7" fmla="*/ 6 h 59"/>
                  <a:gd name="T8" fmla="*/ 24 w 48"/>
                  <a:gd name="T9" fmla="*/ 0 h 59"/>
                  <a:gd name="T10" fmla="*/ 6 w 48"/>
                  <a:gd name="T11" fmla="*/ 6 h 59"/>
                  <a:gd name="T12" fmla="*/ 0 w 48"/>
                  <a:gd name="T13" fmla="*/ 30 h 59"/>
                  <a:gd name="T14" fmla="*/ 6 w 48"/>
                  <a:gd name="T15" fmla="*/ 53 h 59"/>
                  <a:gd name="T16" fmla="*/ 24 w 48"/>
                  <a:gd name="T17" fmla="*/ 59 h 59"/>
                  <a:gd name="T18" fmla="*/ 24 w 48"/>
                  <a:gd name="T1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9">
                    <a:moveTo>
                      <a:pt x="24" y="59"/>
                    </a:moveTo>
                    <a:lnTo>
                      <a:pt x="42" y="53"/>
                    </a:lnTo>
                    <a:lnTo>
                      <a:pt x="48" y="30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6" y="53"/>
                    </a:lnTo>
                    <a:lnTo>
                      <a:pt x="24" y="59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35"/>
              <p:cNvSpPr>
                <a:spLocks/>
              </p:cNvSpPr>
              <p:nvPr/>
            </p:nvSpPr>
            <p:spPr bwMode="auto">
              <a:xfrm>
                <a:off x="1608" y="2315"/>
                <a:ext cx="59" cy="75"/>
              </a:xfrm>
              <a:custGeom>
                <a:avLst/>
                <a:gdLst>
                  <a:gd name="T0" fmla="*/ 24 w 54"/>
                  <a:gd name="T1" fmla="*/ 66 h 66"/>
                  <a:gd name="T2" fmla="*/ 18 w 54"/>
                  <a:gd name="T3" fmla="*/ 66 h 66"/>
                  <a:gd name="T4" fmla="*/ 6 w 54"/>
                  <a:gd name="T5" fmla="*/ 54 h 66"/>
                  <a:gd name="T6" fmla="*/ 0 w 54"/>
                  <a:gd name="T7" fmla="*/ 36 h 66"/>
                  <a:gd name="T8" fmla="*/ 6 w 54"/>
                  <a:gd name="T9" fmla="*/ 12 h 66"/>
                  <a:gd name="T10" fmla="*/ 18 w 54"/>
                  <a:gd name="T11" fmla="*/ 6 h 66"/>
                  <a:gd name="T12" fmla="*/ 24 w 54"/>
                  <a:gd name="T13" fmla="*/ 0 h 66"/>
                  <a:gd name="T14" fmla="*/ 36 w 54"/>
                  <a:gd name="T15" fmla="*/ 6 h 66"/>
                  <a:gd name="T16" fmla="*/ 48 w 54"/>
                  <a:gd name="T17" fmla="*/ 12 h 66"/>
                  <a:gd name="T18" fmla="*/ 54 w 54"/>
                  <a:gd name="T19" fmla="*/ 36 h 66"/>
                  <a:gd name="T20" fmla="*/ 48 w 54"/>
                  <a:gd name="T21" fmla="*/ 54 h 66"/>
                  <a:gd name="T22" fmla="*/ 36 w 54"/>
                  <a:gd name="T23" fmla="*/ 66 h 66"/>
                  <a:gd name="T24" fmla="*/ 24 w 54"/>
                  <a:gd name="T25" fmla="*/ 66 h 66"/>
                  <a:gd name="T26" fmla="*/ 24 w 54"/>
                  <a:gd name="T2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66">
                    <a:moveTo>
                      <a:pt x="24" y="66"/>
                    </a:moveTo>
                    <a:lnTo>
                      <a:pt x="18" y="66"/>
                    </a:lnTo>
                    <a:lnTo>
                      <a:pt x="6" y="54"/>
                    </a:lnTo>
                    <a:lnTo>
                      <a:pt x="0" y="3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36" y="6"/>
                    </a:lnTo>
                    <a:lnTo>
                      <a:pt x="48" y="12"/>
                    </a:lnTo>
                    <a:lnTo>
                      <a:pt x="54" y="36"/>
                    </a:lnTo>
                    <a:lnTo>
                      <a:pt x="48" y="54"/>
                    </a:lnTo>
                    <a:lnTo>
                      <a:pt x="36" y="66"/>
                    </a:lnTo>
                    <a:lnTo>
                      <a:pt x="24" y="66"/>
                    </a:lnTo>
                    <a:lnTo>
                      <a:pt x="24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36"/>
              <p:cNvSpPr>
                <a:spLocks/>
              </p:cNvSpPr>
              <p:nvPr/>
            </p:nvSpPr>
            <p:spPr bwMode="auto">
              <a:xfrm>
                <a:off x="705" y="1579"/>
                <a:ext cx="73" cy="82"/>
              </a:xfrm>
              <a:custGeom>
                <a:avLst/>
                <a:gdLst>
                  <a:gd name="T0" fmla="*/ 30 w 66"/>
                  <a:gd name="T1" fmla="*/ 30 h 72"/>
                  <a:gd name="T2" fmla="*/ 0 w 66"/>
                  <a:gd name="T3" fmla="*/ 30 h 72"/>
                  <a:gd name="T4" fmla="*/ 0 w 66"/>
                  <a:gd name="T5" fmla="*/ 42 h 72"/>
                  <a:gd name="T6" fmla="*/ 30 w 66"/>
                  <a:gd name="T7" fmla="*/ 42 h 72"/>
                  <a:gd name="T8" fmla="*/ 30 w 66"/>
                  <a:gd name="T9" fmla="*/ 72 h 72"/>
                  <a:gd name="T10" fmla="*/ 36 w 66"/>
                  <a:gd name="T11" fmla="*/ 72 h 72"/>
                  <a:gd name="T12" fmla="*/ 36 w 66"/>
                  <a:gd name="T13" fmla="*/ 42 h 72"/>
                  <a:gd name="T14" fmla="*/ 66 w 66"/>
                  <a:gd name="T15" fmla="*/ 42 h 72"/>
                  <a:gd name="T16" fmla="*/ 66 w 66"/>
                  <a:gd name="T17" fmla="*/ 30 h 72"/>
                  <a:gd name="T18" fmla="*/ 36 w 66"/>
                  <a:gd name="T19" fmla="*/ 30 h 72"/>
                  <a:gd name="T20" fmla="*/ 36 w 66"/>
                  <a:gd name="T21" fmla="*/ 0 h 72"/>
                  <a:gd name="T22" fmla="*/ 30 w 66"/>
                  <a:gd name="T23" fmla="*/ 0 h 72"/>
                  <a:gd name="T24" fmla="*/ 30 w 66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2">
                    <a:moveTo>
                      <a:pt x="30" y="30"/>
                    </a:moveTo>
                    <a:lnTo>
                      <a:pt x="0" y="30"/>
                    </a:lnTo>
                    <a:lnTo>
                      <a:pt x="0" y="42"/>
                    </a:lnTo>
                    <a:lnTo>
                      <a:pt x="30" y="42"/>
                    </a:lnTo>
                    <a:lnTo>
                      <a:pt x="30" y="72"/>
                    </a:lnTo>
                    <a:lnTo>
                      <a:pt x="36" y="72"/>
                    </a:lnTo>
                    <a:lnTo>
                      <a:pt x="36" y="42"/>
                    </a:lnTo>
                    <a:lnTo>
                      <a:pt x="66" y="42"/>
                    </a:lnTo>
                    <a:lnTo>
                      <a:pt x="66" y="30"/>
                    </a:lnTo>
                    <a:lnTo>
                      <a:pt x="36" y="3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Rectangle 37"/>
              <p:cNvSpPr>
                <a:spLocks noChangeArrowheads="1"/>
              </p:cNvSpPr>
              <p:nvPr/>
            </p:nvSpPr>
            <p:spPr bwMode="auto">
              <a:xfrm>
                <a:off x="705" y="2956"/>
                <a:ext cx="80" cy="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38"/>
              <p:cNvSpPr>
                <a:spLocks/>
              </p:cNvSpPr>
              <p:nvPr/>
            </p:nvSpPr>
            <p:spPr bwMode="auto">
              <a:xfrm>
                <a:off x="1859" y="2606"/>
                <a:ext cx="98" cy="114"/>
              </a:xfrm>
              <a:custGeom>
                <a:avLst/>
                <a:gdLst>
                  <a:gd name="T0" fmla="*/ 89 w 89"/>
                  <a:gd name="T1" fmla="*/ 0 h 101"/>
                  <a:gd name="T2" fmla="*/ 65 w 89"/>
                  <a:gd name="T3" fmla="*/ 0 h 101"/>
                  <a:gd name="T4" fmla="*/ 65 w 89"/>
                  <a:gd name="T5" fmla="*/ 0 h 101"/>
                  <a:gd name="T6" fmla="*/ 71 w 89"/>
                  <a:gd name="T7" fmla="*/ 0 h 101"/>
                  <a:gd name="T8" fmla="*/ 71 w 89"/>
                  <a:gd name="T9" fmla="*/ 6 h 101"/>
                  <a:gd name="T10" fmla="*/ 71 w 89"/>
                  <a:gd name="T11" fmla="*/ 12 h 101"/>
                  <a:gd name="T12" fmla="*/ 71 w 89"/>
                  <a:gd name="T13" fmla="*/ 18 h 101"/>
                  <a:gd name="T14" fmla="*/ 53 w 89"/>
                  <a:gd name="T15" fmla="*/ 65 h 101"/>
                  <a:gd name="T16" fmla="*/ 35 w 89"/>
                  <a:gd name="T17" fmla="*/ 18 h 101"/>
                  <a:gd name="T18" fmla="*/ 35 w 89"/>
                  <a:gd name="T19" fmla="*/ 12 h 101"/>
                  <a:gd name="T20" fmla="*/ 35 w 89"/>
                  <a:gd name="T21" fmla="*/ 6 h 101"/>
                  <a:gd name="T22" fmla="*/ 35 w 89"/>
                  <a:gd name="T23" fmla="*/ 0 h 101"/>
                  <a:gd name="T24" fmla="*/ 47 w 89"/>
                  <a:gd name="T25" fmla="*/ 0 h 101"/>
                  <a:gd name="T26" fmla="*/ 47 w 89"/>
                  <a:gd name="T27" fmla="*/ 0 h 101"/>
                  <a:gd name="T28" fmla="*/ 0 w 89"/>
                  <a:gd name="T29" fmla="*/ 0 h 101"/>
                  <a:gd name="T30" fmla="*/ 0 w 89"/>
                  <a:gd name="T31" fmla="*/ 0 h 101"/>
                  <a:gd name="T32" fmla="*/ 6 w 89"/>
                  <a:gd name="T33" fmla="*/ 6 h 101"/>
                  <a:gd name="T34" fmla="*/ 11 w 89"/>
                  <a:gd name="T35" fmla="*/ 12 h 101"/>
                  <a:gd name="T36" fmla="*/ 47 w 89"/>
                  <a:gd name="T37" fmla="*/ 101 h 101"/>
                  <a:gd name="T38" fmla="*/ 47 w 89"/>
                  <a:gd name="T39" fmla="*/ 101 h 101"/>
                  <a:gd name="T40" fmla="*/ 77 w 89"/>
                  <a:gd name="T41" fmla="*/ 12 h 101"/>
                  <a:gd name="T42" fmla="*/ 83 w 89"/>
                  <a:gd name="T43" fmla="*/ 6 h 101"/>
                  <a:gd name="T44" fmla="*/ 89 w 89"/>
                  <a:gd name="T45" fmla="*/ 0 h 101"/>
                  <a:gd name="T46" fmla="*/ 89 w 89"/>
                  <a:gd name="T4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101">
                    <a:moveTo>
                      <a:pt x="89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71" y="12"/>
                    </a:lnTo>
                    <a:lnTo>
                      <a:pt x="71" y="18"/>
                    </a:lnTo>
                    <a:lnTo>
                      <a:pt x="53" y="65"/>
                    </a:lnTo>
                    <a:lnTo>
                      <a:pt x="35" y="18"/>
                    </a:lnTo>
                    <a:lnTo>
                      <a:pt x="35" y="12"/>
                    </a:lnTo>
                    <a:lnTo>
                      <a:pt x="35" y="6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1" y="12"/>
                    </a:lnTo>
                    <a:lnTo>
                      <a:pt x="47" y="101"/>
                    </a:lnTo>
                    <a:lnTo>
                      <a:pt x="47" y="101"/>
                    </a:lnTo>
                    <a:lnTo>
                      <a:pt x="77" y="12"/>
                    </a:lnTo>
                    <a:lnTo>
                      <a:pt x="83" y="6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39"/>
              <p:cNvSpPr>
                <a:spLocks/>
              </p:cNvSpPr>
              <p:nvPr/>
            </p:nvSpPr>
            <p:spPr bwMode="auto">
              <a:xfrm>
                <a:off x="1964" y="2672"/>
                <a:ext cx="46" cy="82"/>
              </a:xfrm>
              <a:custGeom>
                <a:avLst/>
                <a:gdLst>
                  <a:gd name="T0" fmla="*/ 42 w 42"/>
                  <a:gd name="T1" fmla="*/ 60 h 72"/>
                  <a:gd name="T2" fmla="*/ 42 w 42"/>
                  <a:gd name="T3" fmla="*/ 60 h 72"/>
                  <a:gd name="T4" fmla="*/ 36 w 42"/>
                  <a:gd name="T5" fmla="*/ 66 h 72"/>
                  <a:gd name="T6" fmla="*/ 30 w 42"/>
                  <a:gd name="T7" fmla="*/ 66 h 72"/>
                  <a:gd name="T8" fmla="*/ 12 w 42"/>
                  <a:gd name="T9" fmla="*/ 66 h 72"/>
                  <a:gd name="T10" fmla="*/ 24 w 42"/>
                  <a:gd name="T11" fmla="*/ 48 h 72"/>
                  <a:gd name="T12" fmla="*/ 30 w 42"/>
                  <a:gd name="T13" fmla="*/ 36 h 72"/>
                  <a:gd name="T14" fmla="*/ 36 w 42"/>
                  <a:gd name="T15" fmla="*/ 18 h 72"/>
                  <a:gd name="T16" fmla="*/ 30 w 42"/>
                  <a:gd name="T17" fmla="*/ 6 h 72"/>
                  <a:gd name="T18" fmla="*/ 18 w 42"/>
                  <a:gd name="T19" fmla="*/ 0 h 72"/>
                  <a:gd name="T20" fmla="*/ 12 w 42"/>
                  <a:gd name="T21" fmla="*/ 6 h 72"/>
                  <a:gd name="T22" fmla="*/ 0 w 42"/>
                  <a:gd name="T23" fmla="*/ 24 h 72"/>
                  <a:gd name="T24" fmla="*/ 0 w 42"/>
                  <a:gd name="T25" fmla="*/ 24 h 72"/>
                  <a:gd name="T26" fmla="*/ 6 w 42"/>
                  <a:gd name="T27" fmla="*/ 12 h 72"/>
                  <a:gd name="T28" fmla="*/ 18 w 42"/>
                  <a:gd name="T29" fmla="*/ 6 h 72"/>
                  <a:gd name="T30" fmla="*/ 30 w 42"/>
                  <a:gd name="T31" fmla="*/ 12 h 72"/>
                  <a:gd name="T32" fmla="*/ 30 w 42"/>
                  <a:gd name="T33" fmla="*/ 24 h 72"/>
                  <a:gd name="T34" fmla="*/ 24 w 42"/>
                  <a:gd name="T35" fmla="*/ 36 h 72"/>
                  <a:gd name="T36" fmla="*/ 18 w 42"/>
                  <a:gd name="T37" fmla="*/ 54 h 72"/>
                  <a:gd name="T38" fmla="*/ 0 w 42"/>
                  <a:gd name="T39" fmla="*/ 72 h 72"/>
                  <a:gd name="T40" fmla="*/ 0 w 42"/>
                  <a:gd name="T41" fmla="*/ 72 h 72"/>
                  <a:gd name="T42" fmla="*/ 36 w 42"/>
                  <a:gd name="T43" fmla="*/ 72 h 72"/>
                  <a:gd name="T44" fmla="*/ 42 w 42"/>
                  <a:gd name="T45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72">
                    <a:moveTo>
                      <a:pt x="42" y="60"/>
                    </a:moveTo>
                    <a:lnTo>
                      <a:pt x="42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12" y="66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18"/>
                    </a:lnTo>
                    <a:lnTo>
                      <a:pt x="30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24" y="36"/>
                    </a:lnTo>
                    <a:lnTo>
                      <a:pt x="18" y="5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36" y="72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40"/>
              <p:cNvSpPr>
                <a:spLocks/>
              </p:cNvSpPr>
              <p:nvPr/>
            </p:nvSpPr>
            <p:spPr bwMode="auto">
              <a:xfrm>
                <a:off x="1904" y="2397"/>
                <a:ext cx="73" cy="87"/>
              </a:xfrm>
              <a:custGeom>
                <a:avLst/>
                <a:gdLst>
                  <a:gd name="T0" fmla="*/ 30 w 66"/>
                  <a:gd name="T1" fmla="*/ 35 h 77"/>
                  <a:gd name="T2" fmla="*/ 0 w 66"/>
                  <a:gd name="T3" fmla="*/ 35 h 77"/>
                  <a:gd name="T4" fmla="*/ 0 w 66"/>
                  <a:gd name="T5" fmla="*/ 41 h 77"/>
                  <a:gd name="T6" fmla="*/ 30 w 66"/>
                  <a:gd name="T7" fmla="*/ 41 h 77"/>
                  <a:gd name="T8" fmla="*/ 30 w 66"/>
                  <a:gd name="T9" fmla="*/ 77 h 77"/>
                  <a:gd name="T10" fmla="*/ 36 w 66"/>
                  <a:gd name="T11" fmla="*/ 77 h 77"/>
                  <a:gd name="T12" fmla="*/ 36 w 66"/>
                  <a:gd name="T13" fmla="*/ 41 h 77"/>
                  <a:gd name="T14" fmla="*/ 66 w 66"/>
                  <a:gd name="T15" fmla="*/ 41 h 77"/>
                  <a:gd name="T16" fmla="*/ 66 w 66"/>
                  <a:gd name="T17" fmla="*/ 35 h 77"/>
                  <a:gd name="T18" fmla="*/ 36 w 66"/>
                  <a:gd name="T19" fmla="*/ 35 h 77"/>
                  <a:gd name="T20" fmla="*/ 36 w 66"/>
                  <a:gd name="T21" fmla="*/ 0 h 77"/>
                  <a:gd name="T22" fmla="*/ 30 w 66"/>
                  <a:gd name="T23" fmla="*/ 0 h 77"/>
                  <a:gd name="T24" fmla="*/ 30 w 66"/>
                  <a:gd name="T25" fmla="*/ 3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7">
                    <a:moveTo>
                      <a:pt x="30" y="35"/>
                    </a:moveTo>
                    <a:lnTo>
                      <a:pt x="0" y="35"/>
                    </a:lnTo>
                    <a:lnTo>
                      <a:pt x="0" y="41"/>
                    </a:lnTo>
                    <a:lnTo>
                      <a:pt x="30" y="41"/>
                    </a:lnTo>
                    <a:lnTo>
                      <a:pt x="30" y="77"/>
                    </a:lnTo>
                    <a:lnTo>
                      <a:pt x="36" y="77"/>
                    </a:lnTo>
                    <a:lnTo>
                      <a:pt x="36" y="41"/>
                    </a:lnTo>
                    <a:lnTo>
                      <a:pt x="66" y="41"/>
                    </a:lnTo>
                    <a:lnTo>
                      <a:pt x="66" y="35"/>
                    </a:lnTo>
                    <a:lnTo>
                      <a:pt x="36" y="35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3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Rectangle 41"/>
              <p:cNvSpPr>
                <a:spLocks noChangeArrowheads="1"/>
              </p:cNvSpPr>
              <p:nvPr/>
            </p:nvSpPr>
            <p:spPr bwMode="auto">
              <a:xfrm>
                <a:off x="1904" y="2956"/>
                <a:ext cx="73" cy="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42"/>
              <p:cNvSpPr>
                <a:spLocks/>
              </p:cNvSpPr>
              <p:nvPr/>
            </p:nvSpPr>
            <p:spPr bwMode="auto">
              <a:xfrm>
                <a:off x="1252" y="3301"/>
                <a:ext cx="33" cy="141"/>
              </a:xfrm>
              <a:custGeom>
                <a:avLst/>
                <a:gdLst>
                  <a:gd name="T0" fmla="*/ 30 w 30"/>
                  <a:gd name="T1" fmla="*/ 0 h 125"/>
                  <a:gd name="T2" fmla="*/ 6 w 30"/>
                  <a:gd name="T3" fmla="*/ 24 h 125"/>
                  <a:gd name="T4" fmla="*/ 0 w 30"/>
                  <a:gd name="T5" fmla="*/ 59 h 125"/>
                  <a:gd name="T6" fmla="*/ 6 w 30"/>
                  <a:gd name="T7" fmla="*/ 83 h 125"/>
                  <a:gd name="T8" fmla="*/ 12 w 30"/>
                  <a:gd name="T9" fmla="*/ 101 h 125"/>
                  <a:gd name="T10" fmla="*/ 18 w 30"/>
                  <a:gd name="T11" fmla="*/ 113 h 125"/>
                  <a:gd name="T12" fmla="*/ 30 w 30"/>
                  <a:gd name="T13" fmla="*/ 125 h 125"/>
                  <a:gd name="T14" fmla="*/ 30 w 30"/>
                  <a:gd name="T15" fmla="*/ 119 h 125"/>
                  <a:gd name="T16" fmla="*/ 18 w 30"/>
                  <a:gd name="T17" fmla="*/ 107 h 125"/>
                  <a:gd name="T18" fmla="*/ 12 w 30"/>
                  <a:gd name="T19" fmla="*/ 89 h 125"/>
                  <a:gd name="T20" fmla="*/ 12 w 30"/>
                  <a:gd name="T21" fmla="*/ 71 h 125"/>
                  <a:gd name="T22" fmla="*/ 12 w 30"/>
                  <a:gd name="T23" fmla="*/ 59 h 125"/>
                  <a:gd name="T24" fmla="*/ 12 w 30"/>
                  <a:gd name="T25" fmla="*/ 36 h 125"/>
                  <a:gd name="T26" fmla="*/ 18 w 30"/>
                  <a:gd name="T27" fmla="*/ 24 h 125"/>
                  <a:gd name="T28" fmla="*/ 30 w 30"/>
                  <a:gd name="T29" fmla="*/ 0 h 125"/>
                  <a:gd name="T30" fmla="*/ 30 w 30"/>
                  <a:gd name="T3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125">
                    <a:moveTo>
                      <a:pt x="30" y="0"/>
                    </a:moveTo>
                    <a:lnTo>
                      <a:pt x="6" y="24"/>
                    </a:lnTo>
                    <a:lnTo>
                      <a:pt x="0" y="59"/>
                    </a:lnTo>
                    <a:lnTo>
                      <a:pt x="6" y="83"/>
                    </a:lnTo>
                    <a:lnTo>
                      <a:pt x="12" y="101"/>
                    </a:lnTo>
                    <a:lnTo>
                      <a:pt x="18" y="113"/>
                    </a:lnTo>
                    <a:lnTo>
                      <a:pt x="30" y="125"/>
                    </a:lnTo>
                    <a:lnTo>
                      <a:pt x="30" y="119"/>
                    </a:lnTo>
                    <a:lnTo>
                      <a:pt x="18" y="107"/>
                    </a:lnTo>
                    <a:lnTo>
                      <a:pt x="12" y="8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12" y="36"/>
                    </a:lnTo>
                    <a:lnTo>
                      <a:pt x="18" y="24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43"/>
              <p:cNvSpPr>
                <a:spLocks noEditPoints="1"/>
              </p:cNvSpPr>
              <p:nvPr/>
            </p:nvSpPr>
            <p:spPr bwMode="auto">
              <a:xfrm>
                <a:off x="1298" y="3335"/>
                <a:ext cx="53" cy="80"/>
              </a:xfrm>
              <a:custGeom>
                <a:avLst/>
                <a:gdLst>
                  <a:gd name="T0" fmla="*/ 30 w 48"/>
                  <a:gd name="T1" fmla="*/ 47 h 71"/>
                  <a:gd name="T2" fmla="*/ 30 w 48"/>
                  <a:gd name="T3" fmla="*/ 53 h 71"/>
                  <a:gd name="T4" fmla="*/ 24 w 48"/>
                  <a:gd name="T5" fmla="*/ 59 h 71"/>
                  <a:gd name="T6" fmla="*/ 24 w 48"/>
                  <a:gd name="T7" fmla="*/ 59 h 71"/>
                  <a:gd name="T8" fmla="*/ 18 w 48"/>
                  <a:gd name="T9" fmla="*/ 59 h 71"/>
                  <a:gd name="T10" fmla="*/ 12 w 48"/>
                  <a:gd name="T11" fmla="*/ 53 h 71"/>
                  <a:gd name="T12" fmla="*/ 12 w 48"/>
                  <a:gd name="T13" fmla="*/ 47 h 71"/>
                  <a:gd name="T14" fmla="*/ 12 w 48"/>
                  <a:gd name="T15" fmla="*/ 47 h 71"/>
                  <a:gd name="T16" fmla="*/ 12 w 48"/>
                  <a:gd name="T17" fmla="*/ 41 h 71"/>
                  <a:gd name="T18" fmla="*/ 18 w 48"/>
                  <a:gd name="T19" fmla="*/ 35 h 71"/>
                  <a:gd name="T20" fmla="*/ 30 w 48"/>
                  <a:gd name="T21" fmla="*/ 29 h 71"/>
                  <a:gd name="T22" fmla="*/ 30 w 48"/>
                  <a:gd name="T23" fmla="*/ 47 h 71"/>
                  <a:gd name="T24" fmla="*/ 48 w 48"/>
                  <a:gd name="T25" fmla="*/ 59 h 71"/>
                  <a:gd name="T26" fmla="*/ 48 w 48"/>
                  <a:gd name="T27" fmla="*/ 59 h 71"/>
                  <a:gd name="T28" fmla="*/ 42 w 48"/>
                  <a:gd name="T29" fmla="*/ 59 h 71"/>
                  <a:gd name="T30" fmla="*/ 42 w 48"/>
                  <a:gd name="T31" fmla="*/ 59 h 71"/>
                  <a:gd name="T32" fmla="*/ 42 w 48"/>
                  <a:gd name="T33" fmla="*/ 53 h 71"/>
                  <a:gd name="T34" fmla="*/ 42 w 48"/>
                  <a:gd name="T35" fmla="*/ 23 h 71"/>
                  <a:gd name="T36" fmla="*/ 42 w 48"/>
                  <a:gd name="T37" fmla="*/ 12 h 71"/>
                  <a:gd name="T38" fmla="*/ 36 w 48"/>
                  <a:gd name="T39" fmla="*/ 6 h 71"/>
                  <a:gd name="T40" fmla="*/ 24 w 48"/>
                  <a:gd name="T41" fmla="*/ 0 h 71"/>
                  <a:gd name="T42" fmla="*/ 6 w 48"/>
                  <a:gd name="T43" fmla="*/ 6 h 71"/>
                  <a:gd name="T44" fmla="*/ 0 w 48"/>
                  <a:gd name="T45" fmla="*/ 17 h 71"/>
                  <a:gd name="T46" fmla="*/ 0 w 48"/>
                  <a:gd name="T47" fmla="*/ 23 h 71"/>
                  <a:gd name="T48" fmla="*/ 6 w 48"/>
                  <a:gd name="T49" fmla="*/ 23 h 71"/>
                  <a:gd name="T50" fmla="*/ 12 w 48"/>
                  <a:gd name="T51" fmla="*/ 23 h 71"/>
                  <a:gd name="T52" fmla="*/ 12 w 48"/>
                  <a:gd name="T53" fmla="*/ 17 h 71"/>
                  <a:gd name="T54" fmla="*/ 12 w 48"/>
                  <a:gd name="T55" fmla="*/ 17 h 71"/>
                  <a:gd name="T56" fmla="*/ 12 w 48"/>
                  <a:gd name="T57" fmla="*/ 12 h 71"/>
                  <a:gd name="T58" fmla="*/ 18 w 48"/>
                  <a:gd name="T59" fmla="*/ 6 h 71"/>
                  <a:gd name="T60" fmla="*/ 18 w 48"/>
                  <a:gd name="T61" fmla="*/ 6 h 71"/>
                  <a:gd name="T62" fmla="*/ 24 w 48"/>
                  <a:gd name="T63" fmla="*/ 6 h 71"/>
                  <a:gd name="T64" fmla="*/ 30 w 48"/>
                  <a:gd name="T65" fmla="*/ 17 h 71"/>
                  <a:gd name="T66" fmla="*/ 30 w 48"/>
                  <a:gd name="T67" fmla="*/ 23 h 71"/>
                  <a:gd name="T68" fmla="*/ 6 w 48"/>
                  <a:gd name="T69" fmla="*/ 41 h 71"/>
                  <a:gd name="T70" fmla="*/ 0 w 48"/>
                  <a:gd name="T71" fmla="*/ 53 h 71"/>
                  <a:gd name="T72" fmla="*/ 6 w 48"/>
                  <a:gd name="T73" fmla="*/ 65 h 71"/>
                  <a:gd name="T74" fmla="*/ 12 w 48"/>
                  <a:gd name="T75" fmla="*/ 71 h 71"/>
                  <a:gd name="T76" fmla="*/ 24 w 48"/>
                  <a:gd name="T77" fmla="*/ 65 h 71"/>
                  <a:gd name="T78" fmla="*/ 30 w 48"/>
                  <a:gd name="T79" fmla="*/ 59 h 71"/>
                  <a:gd name="T80" fmla="*/ 36 w 48"/>
                  <a:gd name="T81" fmla="*/ 71 h 71"/>
                  <a:gd name="T82" fmla="*/ 36 w 48"/>
                  <a:gd name="T83" fmla="*/ 71 h 71"/>
                  <a:gd name="T84" fmla="*/ 42 w 48"/>
                  <a:gd name="T85" fmla="*/ 71 h 71"/>
                  <a:gd name="T86" fmla="*/ 48 w 48"/>
                  <a:gd name="T87" fmla="*/ 59 h 71"/>
                  <a:gd name="T88" fmla="*/ 48 w 48"/>
                  <a:gd name="T89" fmla="*/ 5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71">
                    <a:moveTo>
                      <a:pt x="30" y="47"/>
                    </a:moveTo>
                    <a:lnTo>
                      <a:pt x="30" y="53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18" y="59"/>
                    </a:lnTo>
                    <a:lnTo>
                      <a:pt x="12" y="53"/>
                    </a:lnTo>
                    <a:lnTo>
                      <a:pt x="12" y="47"/>
                    </a:lnTo>
                    <a:lnTo>
                      <a:pt x="12" y="47"/>
                    </a:lnTo>
                    <a:lnTo>
                      <a:pt x="12" y="41"/>
                    </a:lnTo>
                    <a:lnTo>
                      <a:pt x="18" y="35"/>
                    </a:lnTo>
                    <a:lnTo>
                      <a:pt x="30" y="29"/>
                    </a:lnTo>
                    <a:lnTo>
                      <a:pt x="30" y="47"/>
                    </a:lnTo>
                    <a:close/>
                    <a:moveTo>
                      <a:pt x="48" y="59"/>
                    </a:moveTo>
                    <a:lnTo>
                      <a:pt x="48" y="59"/>
                    </a:lnTo>
                    <a:lnTo>
                      <a:pt x="42" y="59"/>
                    </a:lnTo>
                    <a:lnTo>
                      <a:pt x="42" y="59"/>
                    </a:lnTo>
                    <a:lnTo>
                      <a:pt x="42" y="53"/>
                    </a:lnTo>
                    <a:lnTo>
                      <a:pt x="42" y="23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17"/>
                    </a:lnTo>
                    <a:lnTo>
                      <a:pt x="30" y="23"/>
                    </a:lnTo>
                    <a:lnTo>
                      <a:pt x="6" y="41"/>
                    </a:lnTo>
                    <a:lnTo>
                      <a:pt x="0" y="53"/>
                    </a:lnTo>
                    <a:lnTo>
                      <a:pt x="6" y="65"/>
                    </a:lnTo>
                    <a:lnTo>
                      <a:pt x="12" y="71"/>
                    </a:lnTo>
                    <a:lnTo>
                      <a:pt x="24" y="65"/>
                    </a:lnTo>
                    <a:lnTo>
                      <a:pt x="30" y="59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2" y="71"/>
                    </a:lnTo>
                    <a:lnTo>
                      <a:pt x="48" y="59"/>
                    </a:lnTo>
                    <a:lnTo>
                      <a:pt x="48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44"/>
              <p:cNvSpPr>
                <a:spLocks/>
              </p:cNvSpPr>
              <p:nvPr/>
            </p:nvSpPr>
            <p:spPr bwMode="auto">
              <a:xfrm>
                <a:off x="1358" y="3301"/>
                <a:ext cx="39" cy="141"/>
              </a:xfrm>
              <a:custGeom>
                <a:avLst/>
                <a:gdLst>
                  <a:gd name="T0" fmla="*/ 0 w 36"/>
                  <a:gd name="T1" fmla="*/ 125 h 125"/>
                  <a:gd name="T2" fmla="*/ 30 w 36"/>
                  <a:gd name="T3" fmla="*/ 101 h 125"/>
                  <a:gd name="T4" fmla="*/ 36 w 36"/>
                  <a:gd name="T5" fmla="*/ 65 h 125"/>
                  <a:gd name="T6" fmla="*/ 30 w 36"/>
                  <a:gd name="T7" fmla="*/ 36 h 125"/>
                  <a:gd name="T8" fmla="*/ 24 w 36"/>
                  <a:gd name="T9" fmla="*/ 24 h 125"/>
                  <a:gd name="T10" fmla="*/ 12 w 36"/>
                  <a:gd name="T11" fmla="*/ 12 h 125"/>
                  <a:gd name="T12" fmla="*/ 0 w 36"/>
                  <a:gd name="T13" fmla="*/ 0 h 125"/>
                  <a:gd name="T14" fmla="*/ 0 w 36"/>
                  <a:gd name="T15" fmla="*/ 0 h 125"/>
                  <a:gd name="T16" fmla="*/ 12 w 36"/>
                  <a:gd name="T17" fmla="*/ 18 h 125"/>
                  <a:gd name="T18" fmla="*/ 24 w 36"/>
                  <a:gd name="T19" fmla="*/ 36 h 125"/>
                  <a:gd name="T20" fmla="*/ 24 w 36"/>
                  <a:gd name="T21" fmla="*/ 65 h 125"/>
                  <a:gd name="T22" fmla="*/ 24 w 36"/>
                  <a:gd name="T23" fmla="*/ 89 h 125"/>
                  <a:gd name="T24" fmla="*/ 18 w 36"/>
                  <a:gd name="T25" fmla="*/ 101 h 125"/>
                  <a:gd name="T26" fmla="*/ 0 w 36"/>
                  <a:gd name="T27" fmla="*/ 119 h 125"/>
                  <a:gd name="T28" fmla="*/ 0 w 36"/>
                  <a:gd name="T2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125">
                    <a:moveTo>
                      <a:pt x="0" y="125"/>
                    </a:moveTo>
                    <a:lnTo>
                      <a:pt x="30" y="101"/>
                    </a:lnTo>
                    <a:lnTo>
                      <a:pt x="36" y="65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36"/>
                    </a:lnTo>
                    <a:lnTo>
                      <a:pt x="24" y="65"/>
                    </a:lnTo>
                    <a:lnTo>
                      <a:pt x="24" y="89"/>
                    </a:lnTo>
                    <a:lnTo>
                      <a:pt x="18" y="101"/>
                    </a:lnTo>
                    <a:lnTo>
                      <a:pt x="0" y="119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45"/>
              <p:cNvSpPr>
                <a:spLocks/>
              </p:cNvSpPr>
              <p:nvPr/>
            </p:nvSpPr>
            <p:spPr bwMode="auto">
              <a:xfrm>
                <a:off x="1364" y="1984"/>
                <a:ext cx="40" cy="574"/>
              </a:xfrm>
              <a:custGeom>
                <a:avLst/>
                <a:gdLst>
                  <a:gd name="T0" fmla="*/ 36 w 36"/>
                  <a:gd name="T1" fmla="*/ 508 h 508"/>
                  <a:gd name="T2" fmla="*/ 0 w 36"/>
                  <a:gd name="T3" fmla="*/ 508 h 508"/>
                  <a:gd name="T4" fmla="*/ 0 w 36"/>
                  <a:gd name="T5" fmla="*/ 0 h 508"/>
                  <a:gd name="T6" fmla="*/ 36 w 36"/>
                  <a:gd name="T7" fmla="*/ 0 h 508"/>
                  <a:gd name="T8" fmla="*/ 36 w 36"/>
                  <a:gd name="T9" fmla="*/ 508 h 508"/>
                  <a:gd name="T10" fmla="*/ 36 w 36"/>
                  <a:gd name="T11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08">
                    <a:moveTo>
                      <a:pt x="36" y="508"/>
                    </a:moveTo>
                    <a:lnTo>
                      <a:pt x="0" y="508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08"/>
                    </a:lnTo>
                    <a:lnTo>
                      <a:pt x="36" y="5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46"/>
              <p:cNvSpPr>
                <a:spLocks/>
              </p:cNvSpPr>
              <p:nvPr/>
            </p:nvSpPr>
            <p:spPr bwMode="auto">
              <a:xfrm>
                <a:off x="1364" y="1984"/>
                <a:ext cx="1" cy="459"/>
              </a:xfrm>
              <a:custGeom>
                <a:avLst/>
                <a:gdLst>
                  <a:gd name="T0" fmla="*/ 406 h 406"/>
                  <a:gd name="T1" fmla="*/ 0 h 406"/>
                  <a:gd name="T2" fmla="*/ 406 h 406"/>
                  <a:gd name="T3" fmla="*/ 406 h 40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06">
                    <a:moveTo>
                      <a:pt x="0" y="406"/>
                    </a:moveTo>
                    <a:lnTo>
                      <a:pt x="0" y="0"/>
                    </a:lnTo>
                    <a:lnTo>
                      <a:pt x="0" y="406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47"/>
              <p:cNvSpPr>
                <a:spLocks/>
              </p:cNvSpPr>
              <p:nvPr/>
            </p:nvSpPr>
            <p:spPr bwMode="auto">
              <a:xfrm>
                <a:off x="1404" y="1984"/>
                <a:ext cx="1" cy="459"/>
              </a:xfrm>
              <a:custGeom>
                <a:avLst/>
                <a:gdLst>
                  <a:gd name="T0" fmla="*/ 406 h 406"/>
                  <a:gd name="T1" fmla="*/ 0 h 406"/>
                  <a:gd name="T2" fmla="*/ 406 h 406"/>
                  <a:gd name="T3" fmla="*/ 406 h 40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06">
                    <a:moveTo>
                      <a:pt x="0" y="406"/>
                    </a:moveTo>
                    <a:lnTo>
                      <a:pt x="0" y="0"/>
                    </a:lnTo>
                    <a:lnTo>
                      <a:pt x="0" y="406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48"/>
              <p:cNvSpPr>
                <a:spLocks/>
              </p:cNvSpPr>
              <p:nvPr/>
            </p:nvSpPr>
            <p:spPr bwMode="auto">
              <a:xfrm>
                <a:off x="1364" y="2443"/>
                <a:ext cx="1" cy="115"/>
              </a:xfrm>
              <a:custGeom>
                <a:avLst/>
                <a:gdLst>
                  <a:gd name="T0" fmla="*/ 0 h 102"/>
                  <a:gd name="T1" fmla="*/ 102 h 102"/>
                  <a:gd name="T2" fmla="*/ 0 h 102"/>
                  <a:gd name="T3" fmla="*/ 0 h 10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02">
                    <a:moveTo>
                      <a:pt x="0" y="0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49"/>
              <p:cNvSpPr>
                <a:spLocks/>
              </p:cNvSpPr>
              <p:nvPr/>
            </p:nvSpPr>
            <p:spPr bwMode="auto">
              <a:xfrm>
                <a:off x="1404" y="2443"/>
                <a:ext cx="1" cy="115"/>
              </a:xfrm>
              <a:custGeom>
                <a:avLst/>
                <a:gdLst>
                  <a:gd name="T0" fmla="*/ 0 h 102"/>
                  <a:gd name="T1" fmla="*/ 102 h 102"/>
                  <a:gd name="T2" fmla="*/ 0 h 102"/>
                  <a:gd name="T3" fmla="*/ 0 h 10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02">
                    <a:moveTo>
                      <a:pt x="0" y="0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50"/>
              <p:cNvSpPr>
                <a:spLocks/>
              </p:cNvSpPr>
              <p:nvPr/>
            </p:nvSpPr>
            <p:spPr bwMode="auto">
              <a:xfrm>
                <a:off x="0" y="2213"/>
                <a:ext cx="93" cy="116"/>
              </a:xfrm>
              <a:custGeom>
                <a:avLst/>
                <a:gdLst>
                  <a:gd name="T0" fmla="*/ 84 w 84"/>
                  <a:gd name="T1" fmla="*/ 0 h 102"/>
                  <a:gd name="T2" fmla="*/ 60 w 84"/>
                  <a:gd name="T3" fmla="*/ 0 h 102"/>
                  <a:gd name="T4" fmla="*/ 60 w 84"/>
                  <a:gd name="T5" fmla="*/ 0 h 102"/>
                  <a:gd name="T6" fmla="*/ 66 w 84"/>
                  <a:gd name="T7" fmla="*/ 6 h 102"/>
                  <a:gd name="T8" fmla="*/ 72 w 84"/>
                  <a:gd name="T9" fmla="*/ 12 h 102"/>
                  <a:gd name="T10" fmla="*/ 72 w 84"/>
                  <a:gd name="T11" fmla="*/ 18 h 102"/>
                  <a:gd name="T12" fmla="*/ 66 w 84"/>
                  <a:gd name="T13" fmla="*/ 18 h 102"/>
                  <a:gd name="T14" fmla="*/ 54 w 84"/>
                  <a:gd name="T15" fmla="*/ 66 h 102"/>
                  <a:gd name="T16" fmla="*/ 36 w 84"/>
                  <a:gd name="T17" fmla="*/ 24 h 102"/>
                  <a:gd name="T18" fmla="*/ 36 w 84"/>
                  <a:gd name="T19" fmla="*/ 18 h 102"/>
                  <a:gd name="T20" fmla="*/ 30 w 84"/>
                  <a:gd name="T21" fmla="*/ 6 h 102"/>
                  <a:gd name="T22" fmla="*/ 36 w 84"/>
                  <a:gd name="T23" fmla="*/ 6 h 102"/>
                  <a:gd name="T24" fmla="*/ 42 w 84"/>
                  <a:gd name="T25" fmla="*/ 0 h 102"/>
                  <a:gd name="T26" fmla="*/ 42 w 84"/>
                  <a:gd name="T27" fmla="*/ 0 h 102"/>
                  <a:gd name="T28" fmla="*/ 0 w 84"/>
                  <a:gd name="T29" fmla="*/ 0 h 102"/>
                  <a:gd name="T30" fmla="*/ 0 w 84"/>
                  <a:gd name="T31" fmla="*/ 0 h 102"/>
                  <a:gd name="T32" fmla="*/ 6 w 84"/>
                  <a:gd name="T33" fmla="*/ 6 h 102"/>
                  <a:gd name="T34" fmla="*/ 12 w 84"/>
                  <a:gd name="T35" fmla="*/ 12 h 102"/>
                  <a:gd name="T36" fmla="*/ 42 w 84"/>
                  <a:gd name="T37" fmla="*/ 102 h 102"/>
                  <a:gd name="T38" fmla="*/ 48 w 84"/>
                  <a:gd name="T39" fmla="*/ 102 h 102"/>
                  <a:gd name="T40" fmla="*/ 78 w 84"/>
                  <a:gd name="T41" fmla="*/ 12 h 102"/>
                  <a:gd name="T42" fmla="*/ 78 w 84"/>
                  <a:gd name="T43" fmla="*/ 6 h 102"/>
                  <a:gd name="T44" fmla="*/ 84 w 84"/>
                  <a:gd name="T45" fmla="*/ 0 h 102"/>
                  <a:gd name="T46" fmla="*/ 84 w 84"/>
                  <a:gd name="T4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4" h="102">
                    <a:moveTo>
                      <a:pt x="84" y="0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66" y="6"/>
                    </a:lnTo>
                    <a:lnTo>
                      <a:pt x="72" y="12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54" y="66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42" y="102"/>
                    </a:lnTo>
                    <a:lnTo>
                      <a:pt x="48" y="102"/>
                    </a:lnTo>
                    <a:lnTo>
                      <a:pt x="78" y="12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51"/>
              <p:cNvSpPr>
                <a:spLocks/>
              </p:cNvSpPr>
              <p:nvPr/>
            </p:nvSpPr>
            <p:spPr bwMode="auto">
              <a:xfrm>
                <a:off x="2287" y="2436"/>
                <a:ext cx="152" cy="486"/>
              </a:xfrm>
              <a:custGeom>
                <a:avLst/>
                <a:gdLst>
                  <a:gd name="T0" fmla="*/ 138 w 138"/>
                  <a:gd name="T1" fmla="*/ 430 h 430"/>
                  <a:gd name="T2" fmla="*/ 138 w 138"/>
                  <a:gd name="T3" fmla="*/ 0 h 430"/>
                  <a:gd name="T4" fmla="*/ 0 w 138"/>
                  <a:gd name="T5" fmla="*/ 0 h 430"/>
                  <a:gd name="T6" fmla="*/ 0 w 138"/>
                  <a:gd name="T7" fmla="*/ 430 h 430"/>
                  <a:gd name="T8" fmla="*/ 138 w 138"/>
                  <a:gd name="T9" fmla="*/ 430 h 430"/>
                  <a:gd name="T10" fmla="*/ 138 w 138"/>
                  <a:gd name="T11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430">
                    <a:moveTo>
                      <a:pt x="138" y="430"/>
                    </a:moveTo>
                    <a:lnTo>
                      <a:pt x="138" y="0"/>
                    </a:lnTo>
                    <a:lnTo>
                      <a:pt x="0" y="0"/>
                    </a:lnTo>
                    <a:lnTo>
                      <a:pt x="0" y="430"/>
                    </a:lnTo>
                    <a:lnTo>
                      <a:pt x="138" y="430"/>
                    </a:lnTo>
                    <a:lnTo>
                      <a:pt x="138" y="43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52"/>
              <p:cNvSpPr>
                <a:spLocks/>
              </p:cNvSpPr>
              <p:nvPr/>
            </p:nvSpPr>
            <p:spPr bwMode="auto">
              <a:xfrm>
                <a:off x="2439" y="2436"/>
                <a:ext cx="1" cy="486"/>
              </a:xfrm>
              <a:custGeom>
                <a:avLst/>
                <a:gdLst>
                  <a:gd name="T0" fmla="*/ 430 h 430"/>
                  <a:gd name="T1" fmla="*/ 0 h 430"/>
                  <a:gd name="T2" fmla="*/ 430 h 430"/>
                  <a:gd name="T3" fmla="*/ 430 h 4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30">
                    <a:moveTo>
                      <a:pt x="0" y="430"/>
                    </a:moveTo>
                    <a:lnTo>
                      <a:pt x="0" y="0"/>
                    </a:lnTo>
                    <a:lnTo>
                      <a:pt x="0" y="430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53"/>
              <p:cNvSpPr>
                <a:spLocks noEditPoints="1"/>
              </p:cNvSpPr>
              <p:nvPr/>
            </p:nvSpPr>
            <p:spPr bwMode="auto">
              <a:xfrm>
                <a:off x="2287" y="2436"/>
                <a:ext cx="152" cy="1"/>
              </a:xfrm>
              <a:custGeom>
                <a:avLst/>
                <a:gdLst>
                  <a:gd name="T0" fmla="*/ 138 w 138"/>
                  <a:gd name="T1" fmla="*/ 0 w 138"/>
                  <a:gd name="T2" fmla="*/ 138 w 138"/>
                  <a:gd name="T3" fmla="*/ 138 w 138"/>
                  <a:gd name="T4" fmla="*/ 138 w 138"/>
                  <a:gd name="T5" fmla="*/ 138 w 138"/>
                  <a:gd name="T6" fmla="*/ 138 w 1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38">
                    <a:moveTo>
                      <a:pt x="138" y="0"/>
                    </a:moveTo>
                    <a:lnTo>
                      <a:pt x="0" y="0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  <a:moveTo>
                      <a:pt x="138" y="0"/>
                    </a:move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54"/>
              <p:cNvSpPr>
                <a:spLocks noEditPoints="1"/>
              </p:cNvSpPr>
              <p:nvPr/>
            </p:nvSpPr>
            <p:spPr bwMode="auto">
              <a:xfrm>
                <a:off x="2287" y="2436"/>
                <a:ext cx="1" cy="486"/>
              </a:xfrm>
              <a:custGeom>
                <a:avLst/>
                <a:gdLst>
                  <a:gd name="T0" fmla="*/ 0 h 430"/>
                  <a:gd name="T1" fmla="*/ 430 h 430"/>
                  <a:gd name="T2" fmla="*/ 0 h 430"/>
                  <a:gd name="T3" fmla="*/ 0 h 430"/>
                  <a:gd name="T4" fmla="*/ 0 h 430"/>
                  <a:gd name="T5" fmla="*/ 0 h 430"/>
                  <a:gd name="T6" fmla="*/ 0 h 4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30">
                    <a:moveTo>
                      <a:pt x="0" y="0"/>
                    </a:moveTo>
                    <a:lnTo>
                      <a:pt x="0" y="4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55"/>
              <p:cNvSpPr>
                <a:spLocks noEditPoints="1"/>
              </p:cNvSpPr>
              <p:nvPr/>
            </p:nvSpPr>
            <p:spPr bwMode="auto">
              <a:xfrm>
                <a:off x="2287" y="2922"/>
                <a:ext cx="152" cy="1"/>
              </a:xfrm>
              <a:custGeom>
                <a:avLst/>
                <a:gdLst>
                  <a:gd name="T0" fmla="*/ 0 w 138"/>
                  <a:gd name="T1" fmla="*/ 138 w 138"/>
                  <a:gd name="T2" fmla="*/ 0 w 138"/>
                  <a:gd name="T3" fmla="*/ 0 w 138"/>
                  <a:gd name="T4" fmla="*/ 0 w 138"/>
                  <a:gd name="T5" fmla="*/ 0 w 138"/>
                  <a:gd name="T6" fmla="*/ 0 w 1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38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56"/>
              <p:cNvSpPr>
                <a:spLocks/>
              </p:cNvSpPr>
              <p:nvPr/>
            </p:nvSpPr>
            <p:spPr bwMode="auto">
              <a:xfrm>
                <a:off x="2439" y="292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57"/>
              <p:cNvSpPr>
                <a:spLocks/>
              </p:cNvSpPr>
              <p:nvPr/>
            </p:nvSpPr>
            <p:spPr bwMode="auto">
              <a:xfrm>
                <a:off x="1483" y="2213"/>
                <a:ext cx="52" cy="345"/>
              </a:xfrm>
              <a:custGeom>
                <a:avLst/>
                <a:gdLst>
                  <a:gd name="T0" fmla="*/ 0 w 47"/>
                  <a:gd name="T1" fmla="*/ 305 h 305"/>
                  <a:gd name="T2" fmla="*/ 47 w 47"/>
                  <a:gd name="T3" fmla="*/ 305 h 305"/>
                  <a:gd name="T4" fmla="*/ 47 w 47"/>
                  <a:gd name="T5" fmla="*/ 0 h 305"/>
                  <a:gd name="T6" fmla="*/ 0 w 47"/>
                  <a:gd name="T7" fmla="*/ 0 h 305"/>
                  <a:gd name="T8" fmla="*/ 0 w 47"/>
                  <a:gd name="T9" fmla="*/ 305 h 305"/>
                  <a:gd name="T10" fmla="*/ 0 w 47"/>
                  <a:gd name="T11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05">
                    <a:moveTo>
                      <a:pt x="0" y="305"/>
                    </a:moveTo>
                    <a:lnTo>
                      <a:pt x="47" y="305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305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58"/>
              <p:cNvSpPr>
                <a:spLocks/>
              </p:cNvSpPr>
              <p:nvPr/>
            </p:nvSpPr>
            <p:spPr bwMode="auto">
              <a:xfrm>
                <a:off x="1483" y="1984"/>
                <a:ext cx="52" cy="338"/>
              </a:xfrm>
              <a:custGeom>
                <a:avLst/>
                <a:gdLst>
                  <a:gd name="T0" fmla="*/ 0 w 47"/>
                  <a:gd name="T1" fmla="*/ 299 h 299"/>
                  <a:gd name="T2" fmla="*/ 47 w 47"/>
                  <a:gd name="T3" fmla="*/ 299 h 299"/>
                  <a:gd name="T4" fmla="*/ 47 w 47"/>
                  <a:gd name="T5" fmla="*/ 0 h 299"/>
                  <a:gd name="T6" fmla="*/ 0 w 47"/>
                  <a:gd name="T7" fmla="*/ 0 h 299"/>
                  <a:gd name="T8" fmla="*/ 0 w 47"/>
                  <a:gd name="T9" fmla="*/ 299 h 299"/>
                  <a:gd name="T10" fmla="*/ 0 w 47"/>
                  <a:gd name="T11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299">
                    <a:moveTo>
                      <a:pt x="0" y="299"/>
                    </a:moveTo>
                    <a:lnTo>
                      <a:pt x="47" y="299"/>
                    </a:lnTo>
                    <a:lnTo>
                      <a:pt x="47" y="0"/>
                    </a:lnTo>
                    <a:lnTo>
                      <a:pt x="0" y="0"/>
                    </a:lnTo>
                    <a:lnTo>
                      <a:pt x="0" y="299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59"/>
              <p:cNvSpPr>
                <a:spLocks/>
              </p:cNvSpPr>
              <p:nvPr/>
            </p:nvSpPr>
            <p:spPr bwMode="auto">
              <a:xfrm>
                <a:off x="1510" y="2213"/>
                <a:ext cx="51" cy="55"/>
              </a:xfrm>
              <a:custGeom>
                <a:avLst/>
                <a:gdLst>
                  <a:gd name="T0" fmla="*/ 0 w 47"/>
                  <a:gd name="T1" fmla="*/ 0 h 48"/>
                  <a:gd name="T2" fmla="*/ 17 w 47"/>
                  <a:gd name="T3" fmla="*/ 6 h 48"/>
                  <a:gd name="T4" fmla="*/ 35 w 47"/>
                  <a:gd name="T5" fmla="*/ 18 h 48"/>
                  <a:gd name="T6" fmla="*/ 41 w 47"/>
                  <a:gd name="T7" fmla="*/ 30 h 48"/>
                  <a:gd name="T8" fmla="*/ 47 w 47"/>
                  <a:gd name="T9" fmla="*/ 48 h 48"/>
                  <a:gd name="T10" fmla="*/ 47 w 47"/>
                  <a:gd name="T11" fmla="*/ 48 h 48"/>
                  <a:gd name="T12" fmla="*/ 41 w 47"/>
                  <a:gd name="T13" fmla="*/ 30 h 48"/>
                  <a:gd name="T14" fmla="*/ 35 w 47"/>
                  <a:gd name="T15" fmla="*/ 18 h 48"/>
                  <a:gd name="T16" fmla="*/ 17 w 47"/>
                  <a:gd name="T17" fmla="*/ 6 h 48"/>
                  <a:gd name="T18" fmla="*/ 0 w 47"/>
                  <a:gd name="T19" fmla="*/ 0 h 48"/>
                  <a:gd name="T20" fmla="*/ 0 w 47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17" y="6"/>
                    </a:lnTo>
                    <a:lnTo>
                      <a:pt x="35" y="18"/>
                    </a:lnTo>
                    <a:lnTo>
                      <a:pt x="41" y="30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1" y="30"/>
                    </a:lnTo>
                    <a:lnTo>
                      <a:pt x="35" y="18"/>
                    </a:lnTo>
                    <a:lnTo>
                      <a:pt x="17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60"/>
              <p:cNvSpPr>
                <a:spLocks noEditPoints="1"/>
              </p:cNvSpPr>
              <p:nvPr/>
            </p:nvSpPr>
            <p:spPr bwMode="auto">
              <a:xfrm>
                <a:off x="1510" y="2268"/>
                <a:ext cx="51" cy="54"/>
              </a:xfrm>
              <a:custGeom>
                <a:avLst/>
                <a:gdLst>
                  <a:gd name="T0" fmla="*/ 47 w 47"/>
                  <a:gd name="T1" fmla="*/ 0 h 48"/>
                  <a:gd name="T2" fmla="*/ 41 w 47"/>
                  <a:gd name="T3" fmla="*/ 18 h 48"/>
                  <a:gd name="T4" fmla="*/ 35 w 47"/>
                  <a:gd name="T5" fmla="*/ 36 h 48"/>
                  <a:gd name="T6" fmla="*/ 17 w 47"/>
                  <a:gd name="T7" fmla="*/ 42 h 48"/>
                  <a:gd name="T8" fmla="*/ 0 w 47"/>
                  <a:gd name="T9" fmla="*/ 48 h 48"/>
                  <a:gd name="T10" fmla="*/ 0 w 47"/>
                  <a:gd name="T11" fmla="*/ 48 h 48"/>
                  <a:gd name="T12" fmla="*/ 17 w 47"/>
                  <a:gd name="T13" fmla="*/ 42 h 48"/>
                  <a:gd name="T14" fmla="*/ 35 w 47"/>
                  <a:gd name="T15" fmla="*/ 36 h 48"/>
                  <a:gd name="T16" fmla="*/ 41 w 47"/>
                  <a:gd name="T17" fmla="*/ 18 h 48"/>
                  <a:gd name="T18" fmla="*/ 47 w 47"/>
                  <a:gd name="T19" fmla="*/ 0 h 48"/>
                  <a:gd name="T20" fmla="*/ 47 w 47"/>
                  <a:gd name="T21" fmla="*/ 0 h 48"/>
                  <a:gd name="T22" fmla="*/ 47 w 47"/>
                  <a:gd name="T23" fmla="*/ 0 h 48"/>
                  <a:gd name="T24" fmla="*/ 47 w 47"/>
                  <a:gd name="T25" fmla="*/ 0 h 48"/>
                  <a:gd name="T26" fmla="*/ 47 w 47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41" y="18"/>
                    </a:lnTo>
                    <a:lnTo>
                      <a:pt x="35" y="36"/>
                    </a:lnTo>
                    <a:lnTo>
                      <a:pt x="17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7" y="42"/>
                    </a:lnTo>
                    <a:lnTo>
                      <a:pt x="35" y="36"/>
                    </a:lnTo>
                    <a:lnTo>
                      <a:pt x="41" y="18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  <a:moveTo>
                      <a:pt x="47" y="0"/>
                    </a:move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61"/>
              <p:cNvSpPr>
                <a:spLocks noEditPoints="1"/>
              </p:cNvSpPr>
              <p:nvPr/>
            </p:nvSpPr>
            <p:spPr bwMode="auto">
              <a:xfrm>
                <a:off x="1470" y="2308"/>
                <a:ext cx="40" cy="14"/>
              </a:xfrm>
              <a:custGeom>
                <a:avLst/>
                <a:gdLst>
                  <a:gd name="T0" fmla="*/ 36 w 36"/>
                  <a:gd name="T1" fmla="*/ 12 h 12"/>
                  <a:gd name="T2" fmla="*/ 12 w 36"/>
                  <a:gd name="T3" fmla="*/ 6 h 12"/>
                  <a:gd name="T4" fmla="*/ 0 w 36"/>
                  <a:gd name="T5" fmla="*/ 0 h 12"/>
                  <a:gd name="T6" fmla="*/ 0 w 36"/>
                  <a:gd name="T7" fmla="*/ 0 h 12"/>
                  <a:gd name="T8" fmla="*/ 12 w 36"/>
                  <a:gd name="T9" fmla="*/ 6 h 12"/>
                  <a:gd name="T10" fmla="*/ 36 w 36"/>
                  <a:gd name="T11" fmla="*/ 12 h 12"/>
                  <a:gd name="T12" fmla="*/ 36 w 36"/>
                  <a:gd name="T13" fmla="*/ 12 h 12"/>
                  <a:gd name="T14" fmla="*/ 36 w 36"/>
                  <a:gd name="T15" fmla="*/ 12 h 12"/>
                  <a:gd name="T16" fmla="*/ 36 w 36"/>
                  <a:gd name="T17" fmla="*/ 12 h 12"/>
                  <a:gd name="T18" fmla="*/ 36 w 36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3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  <a:moveTo>
                      <a:pt x="36" y="12"/>
                    </a:move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62"/>
              <p:cNvSpPr>
                <a:spLocks noEditPoints="1"/>
              </p:cNvSpPr>
              <p:nvPr/>
            </p:nvSpPr>
            <p:spPr bwMode="auto">
              <a:xfrm>
                <a:off x="1470" y="2295"/>
                <a:ext cx="40" cy="13"/>
              </a:xfrm>
              <a:custGeom>
                <a:avLst/>
                <a:gdLst>
                  <a:gd name="T0" fmla="*/ 0 w 36"/>
                  <a:gd name="T1" fmla="*/ 12 h 12"/>
                  <a:gd name="T2" fmla="*/ 12 w 36"/>
                  <a:gd name="T3" fmla="*/ 6 h 12"/>
                  <a:gd name="T4" fmla="*/ 36 w 36"/>
                  <a:gd name="T5" fmla="*/ 0 h 12"/>
                  <a:gd name="T6" fmla="*/ 36 w 36"/>
                  <a:gd name="T7" fmla="*/ 0 h 12"/>
                  <a:gd name="T8" fmla="*/ 12 w 36"/>
                  <a:gd name="T9" fmla="*/ 6 h 12"/>
                  <a:gd name="T10" fmla="*/ 0 w 36"/>
                  <a:gd name="T11" fmla="*/ 12 h 12"/>
                  <a:gd name="T12" fmla="*/ 0 w 36"/>
                  <a:gd name="T13" fmla="*/ 12 h 12"/>
                  <a:gd name="T14" fmla="*/ 0 w 36"/>
                  <a:gd name="T15" fmla="*/ 12 h 12"/>
                  <a:gd name="T16" fmla="*/ 0 w 36"/>
                  <a:gd name="T17" fmla="*/ 12 h 12"/>
                  <a:gd name="T18" fmla="*/ 0 w 36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63"/>
              <p:cNvSpPr>
                <a:spLocks noEditPoints="1"/>
              </p:cNvSpPr>
              <p:nvPr/>
            </p:nvSpPr>
            <p:spPr bwMode="auto">
              <a:xfrm>
                <a:off x="1510" y="2295"/>
                <a:ext cx="51" cy="54"/>
              </a:xfrm>
              <a:custGeom>
                <a:avLst/>
                <a:gdLst>
                  <a:gd name="T0" fmla="*/ 0 w 47"/>
                  <a:gd name="T1" fmla="*/ 0 h 48"/>
                  <a:gd name="T2" fmla="*/ 17 w 47"/>
                  <a:gd name="T3" fmla="*/ 6 h 48"/>
                  <a:gd name="T4" fmla="*/ 35 w 47"/>
                  <a:gd name="T5" fmla="*/ 12 h 48"/>
                  <a:gd name="T6" fmla="*/ 41 w 47"/>
                  <a:gd name="T7" fmla="*/ 30 h 48"/>
                  <a:gd name="T8" fmla="*/ 47 w 47"/>
                  <a:gd name="T9" fmla="*/ 48 h 48"/>
                  <a:gd name="T10" fmla="*/ 47 w 47"/>
                  <a:gd name="T11" fmla="*/ 48 h 48"/>
                  <a:gd name="T12" fmla="*/ 41 w 47"/>
                  <a:gd name="T13" fmla="*/ 30 h 48"/>
                  <a:gd name="T14" fmla="*/ 35 w 47"/>
                  <a:gd name="T15" fmla="*/ 12 h 48"/>
                  <a:gd name="T16" fmla="*/ 17 w 47"/>
                  <a:gd name="T17" fmla="*/ 6 h 48"/>
                  <a:gd name="T18" fmla="*/ 0 w 47"/>
                  <a:gd name="T19" fmla="*/ 0 h 48"/>
                  <a:gd name="T20" fmla="*/ 0 w 47"/>
                  <a:gd name="T21" fmla="*/ 0 h 48"/>
                  <a:gd name="T22" fmla="*/ 0 w 47"/>
                  <a:gd name="T23" fmla="*/ 0 h 48"/>
                  <a:gd name="T24" fmla="*/ 0 w 47"/>
                  <a:gd name="T25" fmla="*/ 0 h 48"/>
                  <a:gd name="T26" fmla="*/ 0 w 47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17" y="6"/>
                    </a:lnTo>
                    <a:lnTo>
                      <a:pt x="35" y="12"/>
                    </a:lnTo>
                    <a:lnTo>
                      <a:pt x="41" y="30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1" y="30"/>
                    </a:lnTo>
                    <a:lnTo>
                      <a:pt x="35" y="12"/>
                    </a:lnTo>
                    <a:lnTo>
                      <a:pt x="17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64"/>
              <p:cNvSpPr>
                <a:spLocks noEditPoints="1"/>
              </p:cNvSpPr>
              <p:nvPr/>
            </p:nvSpPr>
            <p:spPr bwMode="auto">
              <a:xfrm>
                <a:off x="1510" y="2349"/>
                <a:ext cx="51" cy="48"/>
              </a:xfrm>
              <a:custGeom>
                <a:avLst/>
                <a:gdLst>
                  <a:gd name="T0" fmla="*/ 47 w 47"/>
                  <a:gd name="T1" fmla="*/ 0 h 42"/>
                  <a:gd name="T2" fmla="*/ 41 w 47"/>
                  <a:gd name="T3" fmla="*/ 18 h 42"/>
                  <a:gd name="T4" fmla="*/ 35 w 47"/>
                  <a:gd name="T5" fmla="*/ 30 h 42"/>
                  <a:gd name="T6" fmla="*/ 17 w 47"/>
                  <a:gd name="T7" fmla="*/ 42 h 42"/>
                  <a:gd name="T8" fmla="*/ 0 w 47"/>
                  <a:gd name="T9" fmla="*/ 42 h 42"/>
                  <a:gd name="T10" fmla="*/ 0 w 47"/>
                  <a:gd name="T11" fmla="*/ 42 h 42"/>
                  <a:gd name="T12" fmla="*/ 17 w 47"/>
                  <a:gd name="T13" fmla="*/ 42 h 42"/>
                  <a:gd name="T14" fmla="*/ 35 w 47"/>
                  <a:gd name="T15" fmla="*/ 30 h 42"/>
                  <a:gd name="T16" fmla="*/ 41 w 47"/>
                  <a:gd name="T17" fmla="*/ 18 h 42"/>
                  <a:gd name="T18" fmla="*/ 47 w 47"/>
                  <a:gd name="T19" fmla="*/ 0 h 42"/>
                  <a:gd name="T20" fmla="*/ 47 w 47"/>
                  <a:gd name="T21" fmla="*/ 0 h 42"/>
                  <a:gd name="T22" fmla="*/ 47 w 47"/>
                  <a:gd name="T23" fmla="*/ 0 h 42"/>
                  <a:gd name="T24" fmla="*/ 47 w 47"/>
                  <a:gd name="T25" fmla="*/ 0 h 42"/>
                  <a:gd name="T26" fmla="*/ 47 w 4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2">
                    <a:moveTo>
                      <a:pt x="47" y="0"/>
                    </a:moveTo>
                    <a:lnTo>
                      <a:pt x="41" y="18"/>
                    </a:lnTo>
                    <a:lnTo>
                      <a:pt x="35" y="30"/>
                    </a:lnTo>
                    <a:lnTo>
                      <a:pt x="17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7" y="42"/>
                    </a:lnTo>
                    <a:lnTo>
                      <a:pt x="35" y="30"/>
                    </a:lnTo>
                    <a:lnTo>
                      <a:pt x="41" y="18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  <a:moveTo>
                      <a:pt x="47" y="0"/>
                    </a:move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65"/>
              <p:cNvSpPr>
                <a:spLocks noEditPoints="1"/>
              </p:cNvSpPr>
              <p:nvPr/>
            </p:nvSpPr>
            <p:spPr bwMode="auto">
              <a:xfrm>
                <a:off x="1470" y="2383"/>
                <a:ext cx="40" cy="14"/>
              </a:xfrm>
              <a:custGeom>
                <a:avLst/>
                <a:gdLst>
                  <a:gd name="T0" fmla="*/ 36 w 36"/>
                  <a:gd name="T1" fmla="*/ 12 h 12"/>
                  <a:gd name="T2" fmla="*/ 12 w 36"/>
                  <a:gd name="T3" fmla="*/ 12 h 12"/>
                  <a:gd name="T4" fmla="*/ 0 w 36"/>
                  <a:gd name="T5" fmla="*/ 0 h 12"/>
                  <a:gd name="T6" fmla="*/ 0 w 36"/>
                  <a:gd name="T7" fmla="*/ 0 h 12"/>
                  <a:gd name="T8" fmla="*/ 12 w 36"/>
                  <a:gd name="T9" fmla="*/ 12 h 12"/>
                  <a:gd name="T10" fmla="*/ 36 w 36"/>
                  <a:gd name="T11" fmla="*/ 12 h 12"/>
                  <a:gd name="T12" fmla="*/ 36 w 36"/>
                  <a:gd name="T13" fmla="*/ 12 h 12"/>
                  <a:gd name="T14" fmla="*/ 36 w 36"/>
                  <a:gd name="T15" fmla="*/ 12 h 12"/>
                  <a:gd name="T16" fmla="*/ 36 w 36"/>
                  <a:gd name="T17" fmla="*/ 12 h 12"/>
                  <a:gd name="T18" fmla="*/ 36 w 36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36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  <a:moveTo>
                      <a:pt x="36" y="12"/>
                    </a:move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66"/>
              <p:cNvSpPr>
                <a:spLocks noEditPoints="1"/>
              </p:cNvSpPr>
              <p:nvPr/>
            </p:nvSpPr>
            <p:spPr bwMode="auto">
              <a:xfrm>
                <a:off x="1470" y="2369"/>
                <a:ext cx="40" cy="14"/>
              </a:xfrm>
              <a:custGeom>
                <a:avLst/>
                <a:gdLst>
                  <a:gd name="T0" fmla="*/ 0 w 36"/>
                  <a:gd name="T1" fmla="*/ 12 h 12"/>
                  <a:gd name="T2" fmla="*/ 12 w 36"/>
                  <a:gd name="T3" fmla="*/ 6 h 12"/>
                  <a:gd name="T4" fmla="*/ 36 w 36"/>
                  <a:gd name="T5" fmla="*/ 0 h 12"/>
                  <a:gd name="T6" fmla="*/ 36 w 36"/>
                  <a:gd name="T7" fmla="*/ 0 h 12"/>
                  <a:gd name="T8" fmla="*/ 12 w 36"/>
                  <a:gd name="T9" fmla="*/ 6 h 12"/>
                  <a:gd name="T10" fmla="*/ 0 w 36"/>
                  <a:gd name="T11" fmla="*/ 12 h 12"/>
                  <a:gd name="T12" fmla="*/ 0 w 36"/>
                  <a:gd name="T13" fmla="*/ 12 h 12"/>
                  <a:gd name="T14" fmla="*/ 0 w 36"/>
                  <a:gd name="T15" fmla="*/ 12 h 12"/>
                  <a:gd name="T16" fmla="*/ 0 w 36"/>
                  <a:gd name="T17" fmla="*/ 12 h 12"/>
                  <a:gd name="T18" fmla="*/ 0 w 36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67"/>
              <p:cNvSpPr>
                <a:spLocks noEditPoints="1"/>
              </p:cNvSpPr>
              <p:nvPr/>
            </p:nvSpPr>
            <p:spPr bwMode="auto">
              <a:xfrm>
                <a:off x="1510" y="2369"/>
                <a:ext cx="51" cy="54"/>
              </a:xfrm>
              <a:custGeom>
                <a:avLst/>
                <a:gdLst>
                  <a:gd name="T0" fmla="*/ 0 w 47"/>
                  <a:gd name="T1" fmla="*/ 0 h 47"/>
                  <a:gd name="T2" fmla="*/ 17 w 47"/>
                  <a:gd name="T3" fmla="*/ 6 h 47"/>
                  <a:gd name="T4" fmla="*/ 35 w 47"/>
                  <a:gd name="T5" fmla="*/ 18 h 47"/>
                  <a:gd name="T6" fmla="*/ 41 w 47"/>
                  <a:gd name="T7" fmla="*/ 30 h 47"/>
                  <a:gd name="T8" fmla="*/ 47 w 47"/>
                  <a:gd name="T9" fmla="*/ 47 h 47"/>
                  <a:gd name="T10" fmla="*/ 47 w 47"/>
                  <a:gd name="T11" fmla="*/ 47 h 47"/>
                  <a:gd name="T12" fmla="*/ 41 w 47"/>
                  <a:gd name="T13" fmla="*/ 30 h 47"/>
                  <a:gd name="T14" fmla="*/ 35 w 47"/>
                  <a:gd name="T15" fmla="*/ 18 h 47"/>
                  <a:gd name="T16" fmla="*/ 17 w 47"/>
                  <a:gd name="T17" fmla="*/ 6 h 47"/>
                  <a:gd name="T18" fmla="*/ 0 w 47"/>
                  <a:gd name="T19" fmla="*/ 0 h 47"/>
                  <a:gd name="T20" fmla="*/ 0 w 47"/>
                  <a:gd name="T21" fmla="*/ 0 h 47"/>
                  <a:gd name="T22" fmla="*/ 0 w 47"/>
                  <a:gd name="T23" fmla="*/ 0 h 47"/>
                  <a:gd name="T24" fmla="*/ 0 w 47"/>
                  <a:gd name="T25" fmla="*/ 0 h 47"/>
                  <a:gd name="T26" fmla="*/ 0 w 47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lnTo>
                      <a:pt x="17" y="6"/>
                    </a:lnTo>
                    <a:lnTo>
                      <a:pt x="35" y="18"/>
                    </a:lnTo>
                    <a:lnTo>
                      <a:pt x="41" y="30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1" y="30"/>
                    </a:lnTo>
                    <a:lnTo>
                      <a:pt x="35" y="18"/>
                    </a:lnTo>
                    <a:lnTo>
                      <a:pt x="17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68"/>
              <p:cNvSpPr>
                <a:spLocks noEditPoints="1"/>
              </p:cNvSpPr>
              <p:nvPr/>
            </p:nvSpPr>
            <p:spPr bwMode="auto">
              <a:xfrm>
                <a:off x="1510" y="2423"/>
                <a:ext cx="51" cy="54"/>
              </a:xfrm>
              <a:custGeom>
                <a:avLst/>
                <a:gdLst>
                  <a:gd name="T0" fmla="*/ 47 w 47"/>
                  <a:gd name="T1" fmla="*/ 0 h 48"/>
                  <a:gd name="T2" fmla="*/ 41 w 47"/>
                  <a:gd name="T3" fmla="*/ 18 h 48"/>
                  <a:gd name="T4" fmla="*/ 35 w 47"/>
                  <a:gd name="T5" fmla="*/ 36 h 48"/>
                  <a:gd name="T6" fmla="*/ 17 w 47"/>
                  <a:gd name="T7" fmla="*/ 42 h 48"/>
                  <a:gd name="T8" fmla="*/ 0 w 47"/>
                  <a:gd name="T9" fmla="*/ 48 h 48"/>
                  <a:gd name="T10" fmla="*/ 0 w 47"/>
                  <a:gd name="T11" fmla="*/ 48 h 48"/>
                  <a:gd name="T12" fmla="*/ 17 w 47"/>
                  <a:gd name="T13" fmla="*/ 42 h 48"/>
                  <a:gd name="T14" fmla="*/ 35 w 47"/>
                  <a:gd name="T15" fmla="*/ 36 h 48"/>
                  <a:gd name="T16" fmla="*/ 41 w 47"/>
                  <a:gd name="T17" fmla="*/ 18 h 48"/>
                  <a:gd name="T18" fmla="*/ 47 w 47"/>
                  <a:gd name="T19" fmla="*/ 0 h 48"/>
                  <a:gd name="T20" fmla="*/ 47 w 47"/>
                  <a:gd name="T21" fmla="*/ 0 h 48"/>
                  <a:gd name="T22" fmla="*/ 47 w 47"/>
                  <a:gd name="T23" fmla="*/ 0 h 48"/>
                  <a:gd name="T24" fmla="*/ 47 w 47"/>
                  <a:gd name="T25" fmla="*/ 0 h 48"/>
                  <a:gd name="T26" fmla="*/ 47 w 47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41" y="18"/>
                    </a:lnTo>
                    <a:lnTo>
                      <a:pt x="35" y="36"/>
                    </a:lnTo>
                    <a:lnTo>
                      <a:pt x="17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7" y="42"/>
                    </a:lnTo>
                    <a:lnTo>
                      <a:pt x="35" y="36"/>
                    </a:lnTo>
                    <a:lnTo>
                      <a:pt x="41" y="18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  <a:moveTo>
                      <a:pt x="47" y="0"/>
                    </a:move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69"/>
              <p:cNvSpPr>
                <a:spLocks noEditPoints="1"/>
              </p:cNvSpPr>
              <p:nvPr/>
            </p:nvSpPr>
            <p:spPr bwMode="auto">
              <a:xfrm>
                <a:off x="1470" y="2463"/>
                <a:ext cx="40" cy="14"/>
              </a:xfrm>
              <a:custGeom>
                <a:avLst/>
                <a:gdLst>
                  <a:gd name="T0" fmla="*/ 36 w 36"/>
                  <a:gd name="T1" fmla="*/ 12 h 12"/>
                  <a:gd name="T2" fmla="*/ 12 w 36"/>
                  <a:gd name="T3" fmla="*/ 6 h 12"/>
                  <a:gd name="T4" fmla="*/ 0 w 36"/>
                  <a:gd name="T5" fmla="*/ 0 h 12"/>
                  <a:gd name="T6" fmla="*/ 0 w 36"/>
                  <a:gd name="T7" fmla="*/ 0 h 12"/>
                  <a:gd name="T8" fmla="*/ 12 w 36"/>
                  <a:gd name="T9" fmla="*/ 6 h 12"/>
                  <a:gd name="T10" fmla="*/ 36 w 36"/>
                  <a:gd name="T11" fmla="*/ 12 h 12"/>
                  <a:gd name="T12" fmla="*/ 36 w 36"/>
                  <a:gd name="T13" fmla="*/ 12 h 12"/>
                  <a:gd name="T14" fmla="*/ 36 w 36"/>
                  <a:gd name="T15" fmla="*/ 12 h 12"/>
                  <a:gd name="T16" fmla="*/ 36 w 36"/>
                  <a:gd name="T17" fmla="*/ 12 h 12"/>
                  <a:gd name="T18" fmla="*/ 36 w 36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3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  <a:moveTo>
                      <a:pt x="36" y="12"/>
                    </a:move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70"/>
              <p:cNvSpPr>
                <a:spLocks noEditPoints="1"/>
              </p:cNvSpPr>
              <p:nvPr/>
            </p:nvSpPr>
            <p:spPr bwMode="auto">
              <a:xfrm>
                <a:off x="1470" y="2450"/>
                <a:ext cx="40" cy="13"/>
              </a:xfrm>
              <a:custGeom>
                <a:avLst/>
                <a:gdLst>
                  <a:gd name="T0" fmla="*/ 0 w 36"/>
                  <a:gd name="T1" fmla="*/ 12 h 12"/>
                  <a:gd name="T2" fmla="*/ 12 w 36"/>
                  <a:gd name="T3" fmla="*/ 6 h 12"/>
                  <a:gd name="T4" fmla="*/ 36 w 36"/>
                  <a:gd name="T5" fmla="*/ 0 h 12"/>
                  <a:gd name="T6" fmla="*/ 36 w 36"/>
                  <a:gd name="T7" fmla="*/ 0 h 12"/>
                  <a:gd name="T8" fmla="*/ 12 w 36"/>
                  <a:gd name="T9" fmla="*/ 6 h 12"/>
                  <a:gd name="T10" fmla="*/ 0 w 36"/>
                  <a:gd name="T11" fmla="*/ 12 h 12"/>
                  <a:gd name="T12" fmla="*/ 0 w 36"/>
                  <a:gd name="T13" fmla="*/ 12 h 12"/>
                  <a:gd name="T14" fmla="*/ 0 w 36"/>
                  <a:gd name="T15" fmla="*/ 12 h 12"/>
                  <a:gd name="T16" fmla="*/ 0 w 36"/>
                  <a:gd name="T17" fmla="*/ 12 h 12"/>
                  <a:gd name="T18" fmla="*/ 0 w 36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71"/>
              <p:cNvSpPr>
                <a:spLocks noEditPoints="1"/>
              </p:cNvSpPr>
              <p:nvPr/>
            </p:nvSpPr>
            <p:spPr bwMode="auto">
              <a:xfrm>
                <a:off x="1510" y="2450"/>
                <a:ext cx="51" cy="54"/>
              </a:xfrm>
              <a:custGeom>
                <a:avLst/>
                <a:gdLst>
                  <a:gd name="T0" fmla="*/ 0 w 47"/>
                  <a:gd name="T1" fmla="*/ 0 h 48"/>
                  <a:gd name="T2" fmla="*/ 17 w 47"/>
                  <a:gd name="T3" fmla="*/ 6 h 48"/>
                  <a:gd name="T4" fmla="*/ 35 w 47"/>
                  <a:gd name="T5" fmla="*/ 12 h 48"/>
                  <a:gd name="T6" fmla="*/ 41 w 47"/>
                  <a:gd name="T7" fmla="*/ 30 h 48"/>
                  <a:gd name="T8" fmla="*/ 47 w 47"/>
                  <a:gd name="T9" fmla="*/ 48 h 48"/>
                  <a:gd name="T10" fmla="*/ 47 w 47"/>
                  <a:gd name="T11" fmla="*/ 48 h 48"/>
                  <a:gd name="T12" fmla="*/ 41 w 47"/>
                  <a:gd name="T13" fmla="*/ 30 h 48"/>
                  <a:gd name="T14" fmla="*/ 35 w 47"/>
                  <a:gd name="T15" fmla="*/ 12 h 48"/>
                  <a:gd name="T16" fmla="*/ 17 w 47"/>
                  <a:gd name="T17" fmla="*/ 6 h 48"/>
                  <a:gd name="T18" fmla="*/ 0 w 47"/>
                  <a:gd name="T19" fmla="*/ 0 h 48"/>
                  <a:gd name="T20" fmla="*/ 0 w 47"/>
                  <a:gd name="T21" fmla="*/ 0 h 48"/>
                  <a:gd name="T22" fmla="*/ 0 w 47"/>
                  <a:gd name="T23" fmla="*/ 0 h 48"/>
                  <a:gd name="T24" fmla="*/ 0 w 47"/>
                  <a:gd name="T25" fmla="*/ 0 h 48"/>
                  <a:gd name="T26" fmla="*/ 0 w 47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17" y="6"/>
                    </a:lnTo>
                    <a:lnTo>
                      <a:pt x="35" y="12"/>
                    </a:lnTo>
                    <a:lnTo>
                      <a:pt x="41" y="30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1" y="30"/>
                    </a:lnTo>
                    <a:lnTo>
                      <a:pt x="35" y="12"/>
                    </a:lnTo>
                    <a:lnTo>
                      <a:pt x="17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72"/>
              <p:cNvSpPr>
                <a:spLocks noEditPoints="1"/>
              </p:cNvSpPr>
              <p:nvPr/>
            </p:nvSpPr>
            <p:spPr bwMode="auto">
              <a:xfrm>
                <a:off x="1510" y="2504"/>
                <a:ext cx="51" cy="54"/>
              </a:xfrm>
              <a:custGeom>
                <a:avLst/>
                <a:gdLst>
                  <a:gd name="T0" fmla="*/ 47 w 47"/>
                  <a:gd name="T1" fmla="*/ 0 h 48"/>
                  <a:gd name="T2" fmla="*/ 41 w 47"/>
                  <a:gd name="T3" fmla="*/ 18 h 48"/>
                  <a:gd name="T4" fmla="*/ 35 w 47"/>
                  <a:gd name="T5" fmla="*/ 36 h 48"/>
                  <a:gd name="T6" fmla="*/ 17 w 47"/>
                  <a:gd name="T7" fmla="*/ 42 h 48"/>
                  <a:gd name="T8" fmla="*/ 0 w 47"/>
                  <a:gd name="T9" fmla="*/ 48 h 48"/>
                  <a:gd name="T10" fmla="*/ 0 w 47"/>
                  <a:gd name="T11" fmla="*/ 48 h 48"/>
                  <a:gd name="T12" fmla="*/ 17 w 47"/>
                  <a:gd name="T13" fmla="*/ 42 h 48"/>
                  <a:gd name="T14" fmla="*/ 35 w 47"/>
                  <a:gd name="T15" fmla="*/ 36 h 48"/>
                  <a:gd name="T16" fmla="*/ 41 w 47"/>
                  <a:gd name="T17" fmla="*/ 18 h 48"/>
                  <a:gd name="T18" fmla="*/ 47 w 47"/>
                  <a:gd name="T19" fmla="*/ 0 h 48"/>
                  <a:gd name="T20" fmla="*/ 47 w 47"/>
                  <a:gd name="T21" fmla="*/ 0 h 48"/>
                  <a:gd name="T22" fmla="*/ 47 w 47"/>
                  <a:gd name="T23" fmla="*/ 0 h 48"/>
                  <a:gd name="T24" fmla="*/ 47 w 47"/>
                  <a:gd name="T25" fmla="*/ 0 h 48"/>
                  <a:gd name="T26" fmla="*/ 47 w 47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41" y="18"/>
                    </a:lnTo>
                    <a:lnTo>
                      <a:pt x="35" y="36"/>
                    </a:lnTo>
                    <a:lnTo>
                      <a:pt x="17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7" y="42"/>
                    </a:lnTo>
                    <a:lnTo>
                      <a:pt x="35" y="36"/>
                    </a:lnTo>
                    <a:lnTo>
                      <a:pt x="41" y="18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  <a:moveTo>
                      <a:pt x="47" y="0"/>
                    </a:move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73"/>
              <p:cNvSpPr>
                <a:spLocks noEditPoints="1"/>
              </p:cNvSpPr>
              <p:nvPr/>
            </p:nvSpPr>
            <p:spPr bwMode="auto">
              <a:xfrm>
                <a:off x="1510" y="2213"/>
                <a:ext cx="1" cy="345"/>
              </a:xfrm>
              <a:custGeom>
                <a:avLst/>
                <a:gdLst>
                  <a:gd name="T0" fmla="*/ 0 h 305"/>
                  <a:gd name="T1" fmla="*/ 0 h 305"/>
                  <a:gd name="T2" fmla="*/ 0 h 305"/>
                  <a:gd name="T3" fmla="*/ 305 h 305"/>
                  <a:gd name="T4" fmla="*/ 305 h 305"/>
                  <a:gd name="T5" fmla="*/ 305 h 30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0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305"/>
                    </a:moveTo>
                    <a:lnTo>
                      <a:pt x="0" y="305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74"/>
              <p:cNvSpPr>
                <a:spLocks/>
              </p:cNvSpPr>
              <p:nvPr/>
            </p:nvSpPr>
            <p:spPr bwMode="auto">
              <a:xfrm>
                <a:off x="1510" y="1984"/>
                <a:ext cx="51" cy="54"/>
              </a:xfrm>
              <a:custGeom>
                <a:avLst/>
                <a:gdLst>
                  <a:gd name="T0" fmla="*/ 0 w 47"/>
                  <a:gd name="T1" fmla="*/ 0 h 48"/>
                  <a:gd name="T2" fmla="*/ 17 w 47"/>
                  <a:gd name="T3" fmla="*/ 6 h 48"/>
                  <a:gd name="T4" fmla="*/ 35 w 47"/>
                  <a:gd name="T5" fmla="*/ 12 h 48"/>
                  <a:gd name="T6" fmla="*/ 41 w 47"/>
                  <a:gd name="T7" fmla="*/ 30 h 48"/>
                  <a:gd name="T8" fmla="*/ 47 w 47"/>
                  <a:gd name="T9" fmla="*/ 48 h 48"/>
                  <a:gd name="T10" fmla="*/ 47 w 47"/>
                  <a:gd name="T11" fmla="*/ 48 h 48"/>
                  <a:gd name="T12" fmla="*/ 41 w 47"/>
                  <a:gd name="T13" fmla="*/ 30 h 48"/>
                  <a:gd name="T14" fmla="*/ 35 w 47"/>
                  <a:gd name="T15" fmla="*/ 12 h 48"/>
                  <a:gd name="T16" fmla="*/ 17 w 47"/>
                  <a:gd name="T17" fmla="*/ 6 h 48"/>
                  <a:gd name="T18" fmla="*/ 0 w 47"/>
                  <a:gd name="T19" fmla="*/ 0 h 48"/>
                  <a:gd name="T20" fmla="*/ 0 w 47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17" y="6"/>
                    </a:lnTo>
                    <a:lnTo>
                      <a:pt x="35" y="12"/>
                    </a:lnTo>
                    <a:lnTo>
                      <a:pt x="41" y="30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1" y="30"/>
                    </a:lnTo>
                    <a:lnTo>
                      <a:pt x="35" y="12"/>
                    </a:lnTo>
                    <a:lnTo>
                      <a:pt x="17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75"/>
              <p:cNvSpPr>
                <a:spLocks noEditPoints="1"/>
              </p:cNvSpPr>
              <p:nvPr/>
            </p:nvSpPr>
            <p:spPr bwMode="auto">
              <a:xfrm>
                <a:off x="1510" y="2038"/>
                <a:ext cx="51" cy="48"/>
              </a:xfrm>
              <a:custGeom>
                <a:avLst/>
                <a:gdLst>
                  <a:gd name="T0" fmla="*/ 47 w 47"/>
                  <a:gd name="T1" fmla="*/ 0 h 42"/>
                  <a:gd name="T2" fmla="*/ 41 w 47"/>
                  <a:gd name="T3" fmla="*/ 18 h 42"/>
                  <a:gd name="T4" fmla="*/ 35 w 47"/>
                  <a:gd name="T5" fmla="*/ 30 h 42"/>
                  <a:gd name="T6" fmla="*/ 17 w 47"/>
                  <a:gd name="T7" fmla="*/ 42 h 42"/>
                  <a:gd name="T8" fmla="*/ 0 w 47"/>
                  <a:gd name="T9" fmla="*/ 42 h 42"/>
                  <a:gd name="T10" fmla="*/ 0 w 47"/>
                  <a:gd name="T11" fmla="*/ 42 h 42"/>
                  <a:gd name="T12" fmla="*/ 17 w 47"/>
                  <a:gd name="T13" fmla="*/ 42 h 42"/>
                  <a:gd name="T14" fmla="*/ 35 w 47"/>
                  <a:gd name="T15" fmla="*/ 30 h 42"/>
                  <a:gd name="T16" fmla="*/ 41 w 47"/>
                  <a:gd name="T17" fmla="*/ 18 h 42"/>
                  <a:gd name="T18" fmla="*/ 47 w 47"/>
                  <a:gd name="T19" fmla="*/ 0 h 42"/>
                  <a:gd name="T20" fmla="*/ 47 w 47"/>
                  <a:gd name="T21" fmla="*/ 0 h 42"/>
                  <a:gd name="T22" fmla="*/ 47 w 47"/>
                  <a:gd name="T23" fmla="*/ 0 h 42"/>
                  <a:gd name="T24" fmla="*/ 47 w 47"/>
                  <a:gd name="T25" fmla="*/ 0 h 42"/>
                  <a:gd name="T26" fmla="*/ 47 w 47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2">
                    <a:moveTo>
                      <a:pt x="47" y="0"/>
                    </a:moveTo>
                    <a:lnTo>
                      <a:pt x="41" y="18"/>
                    </a:lnTo>
                    <a:lnTo>
                      <a:pt x="35" y="30"/>
                    </a:lnTo>
                    <a:lnTo>
                      <a:pt x="17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7" y="42"/>
                    </a:lnTo>
                    <a:lnTo>
                      <a:pt x="35" y="30"/>
                    </a:lnTo>
                    <a:lnTo>
                      <a:pt x="41" y="18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  <a:moveTo>
                      <a:pt x="47" y="0"/>
                    </a:move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76"/>
              <p:cNvSpPr>
                <a:spLocks noEditPoints="1"/>
              </p:cNvSpPr>
              <p:nvPr/>
            </p:nvSpPr>
            <p:spPr bwMode="auto">
              <a:xfrm>
                <a:off x="1470" y="2072"/>
                <a:ext cx="40" cy="14"/>
              </a:xfrm>
              <a:custGeom>
                <a:avLst/>
                <a:gdLst>
                  <a:gd name="T0" fmla="*/ 36 w 36"/>
                  <a:gd name="T1" fmla="*/ 12 h 12"/>
                  <a:gd name="T2" fmla="*/ 12 w 36"/>
                  <a:gd name="T3" fmla="*/ 12 h 12"/>
                  <a:gd name="T4" fmla="*/ 0 w 36"/>
                  <a:gd name="T5" fmla="*/ 0 h 12"/>
                  <a:gd name="T6" fmla="*/ 0 w 36"/>
                  <a:gd name="T7" fmla="*/ 0 h 12"/>
                  <a:gd name="T8" fmla="*/ 12 w 36"/>
                  <a:gd name="T9" fmla="*/ 12 h 12"/>
                  <a:gd name="T10" fmla="*/ 36 w 36"/>
                  <a:gd name="T11" fmla="*/ 12 h 12"/>
                  <a:gd name="T12" fmla="*/ 36 w 36"/>
                  <a:gd name="T13" fmla="*/ 12 h 12"/>
                  <a:gd name="T14" fmla="*/ 36 w 36"/>
                  <a:gd name="T15" fmla="*/ 12 h 12"/>
                  <a:gd name="T16" fmla="*/ 36 w 36"/>
                  <a:gd name="T17" fmla="*/ 12 h 12"/>
                  <a:gd name="T18" fmla="*/ 36 w 36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36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  <a:moveTo>
                      <a:pt x="36" y="12"/>
                    </a:move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77"/>
              <p:cNvSpPr>
                <a:spLocks noEditPoints="1"/>
              </p:cNvSpPr>
              <p:nvPr/>
            </p:nvSpPr>
            <p:spPr bwMode="auto">
              <a:xfrm>
                <a:off x="1470" y="2059"/>
                <a:ext cx="40" cy="13"/>
              </a:xfrm>
              <a:custGeom>
                <a:avLst/>
                <a:gdLst>
                  <a:gd name="T0" fmla="*/ 0 w 36"/>
                  <a:gd name="T1" fmla="*/ 12 h 12"/>
                  <a:gd name="T2" fmla="*/ 12 w 36"/>
                  <a:gd name="T3" fmla="*/ 6 h 12"/>
                  <a:gd name="T4" fmla="*/ 36 w 36"/>
                  <a:gd name="T5" fmla="*/ 0 h 12"/>
                  <a:gd name="T6" fmla="*/ 36 w 36"/>
                  <a:gd name="T7" fmla="*/ 0 h 12"/>
                  <a:gd name="T8" fmla="*/ 12 w 36"/>
                  <a:gd name="T9" fmla="*/ 6 h 12"/>
                  <a:gd name="T10" fmla="*/ 0 w 36"/>
                  <a:gd name="T11" fmla="*/ 12 h 12"/>
                  <a:gd name="T12" fmla="*/ 0 w 36"/>
                  <a:gd name="T13" fmla="*/ 12 h 12"/>
                  <a:gd name="T14" fmla="*/ 0 w 36"/>
                  <a:gd name="T15" fmla="*/ 12 h 12"/>
                  <a:gd name="T16" fmla="*/ 0 w 36"/>
                  <a:gd name="T17" fmla="*/ 12 h 12"/>
                  <a:gd name="T18" fmla="*/ 0 w 36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78"/>
              <p:cNvSpPr>
                <a:spLocks noEditPoints="1"/>
              </p:cNvSpPr>
              <p:nvPr/>
            </p:nvSpPr>
            <p:spPr bwMode="auto">
              <a:xfrm>
                <a:off x="1510" y="2059"/>
                <a:ext cx="51" cy="54"/>
              </a:xfrm>
              <a:custGeom>
                <a:avLst/>
                <a:gdLst>
                  <a:gd name="T0" fmla="*/ 0 w 47"/>
                  <a:gd name="T1" fmla="*/ 0 h 48"/>
                  <a:gd name="T2" fmla="*/ 17 w 47"/>
                  <a:gd name="T3" fmla="*/ 6 h 48"/>
                  <a:gd name="T4" fmla="*/ 35 w 47"/>
                  <a:gd name="T5" fmla="*/ 18 h 48"/>
                  <a:gd name="T6" fmla="*/ 41 w 47"/>
                  <a:gd name="T7" fmla="*/ 30 h 48"/>
                  <a:gd name="T8" fmla="*/ 47 w 47"/>
                  <a:gd name="T9" fmla="*/ 48 h 48"/>
                  <a:gd name="T10" fmla="*/ 47 w 47"/>
                  <a:gd name="T11" fmla="*/ 48 h 48"/>
                  <a:gd name="T12" fmla="*/ 41 w 47"/>
                  <a:gd name="T13" fmla="*/ 30 h 48"/>
                  <a:gd name="T14" fmla="*/ 35 w 47"/>
                  <a:gd name="T15" fmla="*/ 18 h 48"/>
                  <a:gd name="T16" fmla="*/ 17 w 47"/>
                  <a:gd name="T17" fmla="*/ 6 h 48"/>
                  <a:gd name="T18" fmla="*/ 0 w 47"/>
                  <a:gd name="T19" fmla="*/ 0 h 48"/>
                  <a:gd name="T20" fmla="*/ 0 w 47"/>
                  <a:gd name="T21" fmla="*/ 0 h 48"/>
                  <a:gd name="T22" fmla="*/ 0 w 47"/>
                  <a:gd name="T23" fmla="*/ 0 h 48"/>
                  <a:gd name="T24" fmla="*/ 0 w 47"/>
                  <a:gd name="T25" fmla="*/ 0 h 48"/>
                  <a:gd name="T26" fmla="*/ 0 w 47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17" y="6"/>
                    </a:lnTo>
                    <a:lnTo>
                      <a:pt x="35" y="18"/>
                    </a:lnTo>
                    <a:lnTo>
                      <a:pt x="41" y="30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1" y="30"/>
                    </a:lnTo>
                    <a:lnTo>
                      <a:pt x="35" y="18"/>
                    </a:lnTo>
                    <a:lnTo>
                      <a:pt x="17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79"/>
              <p:cNvSpPr>
                <a:spLocks noEditPoints="1"/>
              </p:cNvSpPr>
              <p:nvPr/>
            </p:nvSpPr>
            <p:spPr bwMode="auto">
              <a:xfrm>
                <a:off x="1510" y="2113"/>
                <a:ext cx="51" cy="54"/>
              </a:xfrm>
              <a:custGeom>
                <a:avLst/>
                <a:gdLst>
                  <a:gd name="T0" fmla="*/ 47 w 47"/>
                  <a:gd name="T1" fmla="*/ 0 h 48"/>
                  <a:gd name="T2" fmla="*/ 41 w 47"/>
                  <a:gd name="T3" fmla="*/ 18 h 48"/>
                  <a:gd name="T4" fmla="*/ 35 w 47"/>
                  <a:gd name="T5" fmla="*/ 36 h 48"/>
                  <a:gd name="T6" fmla="*/ 17 w 47"/>
                  <a:gd name="T7" fmla="*/ 42 h 48"/>
                  <a:gd name="T8" fmla="*/ 0 w 47"/>
                  <a:gd name="T9" fmla="*/ 48 h 48"/>
                  <a:gd name="T10" fmla="*/ 0 w 47"/>
                  <a:gd name="T11" fmla="*/ 48 h 48"/>
                  <a:gd name="T12" fmla="*/ 17 w 47"/>
                  <a:gd name="T13" fmla="*/ 42 h 48"/>
                  <a:gd name="T14" fmla="*/ 35 w 47"/>
                  <a:gd name="T15" fmla="*/ 36 h 48"/>
                  <a:gd name="T16" fmla="*/ 41 w 47"/>
                  <a:gd name="T17" fmla="*/ 18 h 48"/>
                  <a:gd name="T18" fmla="*/ 47 w 47"/>
                  <a:gd name="T19" fmla="*/ 0 h 48"/>
                  <a:gd name="T20" fmla="*/ 47 w 47"/>
                  <a:gd name="T21" fmla="*/ 0 h 48"/>
                  <a:gd name="T22" fmla="*/ 47 w 47"/>
                  <a:gd name="T23" fmla="*/ 0 h 48"/>
                  <a:gd name="T24" fmla="*/ 47 w 47"/>
                  <a:gd name="T25" fmla="*/ 0 h 48"/>
                  <a:gd name="T26" fmla="*/ 47 w 47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41" y="18"/>
                    </a:lnTo>
                    <a:lnTo>
                      <a:pt x="35" y="36"/>
                    </a:lnTo>
                    <a:lnTo>
                      <a:pt x="17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7" y="42"/>
                    </a:lnTo>
                    <a:lnTo>
                      <a:pt x="35" y="36"/>
                    </a:lnTo>
                    <a:lnTo>
                      <a:pt x="41" y="18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  <a:moveTo>
                      <a:pt x="47" y="0"/>
                    </a:move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80"/>
              <p:cNvSpPr>
                <a:spLocks noEditPoints="1"/>
              </p:cNvSpPr>
              <p:nvPr/>
            </p:nvSpPr>
            <p:spPr bwMode="auto">
              <a:xfrm>
                <a:off x="1470" y="2153"/>
                <a:ext cx="40" cy="14"/>
              </a:xfrm>
              <a:custGeom>
                <a:avLst/>
                <a:gdLst>
                  <a:gd name="T0" fmla="*/ 36 w 36"/>
                  <a:gd name="T1" fmla="*/ 12 h 12"/>
                  <a:gd name="T2" fmla="*/ 12 w 36"/>
                  <a:gd name="T3" fmla="*/ 6 h 12"/>
                  <a:gd name="T4" fmla="*/ 0 w 36"/>
                  <a:gd name="T5" fmla="*/ 0 h 12"/>
                  <a:gd name="T6" fmla="*/ 0 w 36"/>
                  <a:gd name="T7" fmla="*/ 0 h 12"/>
                  <a:gd name="T8" fmla="*/ 12 w 36"/>
                  <a:gd name="T9" fmla="*/ 6 h 12"/>
                  <a:gd name="T10" fmla="*/ 36 w 36"/>
                  <a:gd name="T11" fmla="*/ 12 h 12"/>
                  <a:gd name="T12" fmla="*/ 36 w 36"/>
                  <a:gd name="T13" fmla="*/ 12 h 12"/>
                  <a:gd name="T14" fmla="*/ 36 w 36"/>
                  <a:gd name="T15" fmla="*/ 12 h 12"/>
                  <a:gd name="T16" fmla="*/ 36 w 36"/>
                  <a:gd name="T17" fmla="*/ 12 h 12"/>
                  <a:gd name="T18" fmla="*/ 36 w 36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3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36" y="12"/>
                    </a:lnTo>
                    <a:lnTo>
                      <a:pt x="36" y="12"/>
                    </a:lnTo>
                    <a:close/>
                    <a:moveTo>
                      <a:pt x="36" y="12"/>
                    </a:move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81"/>
              <p:cNvSpPr>
                <a:spLocks noEditPoints="1"/>
              </p:cNvSpPr>
              <p:nvPr/>
            </p:nvSpPr>
            <p:spPr bwMode="auto">
              <a:xfrm>
                <a:off x="1470" y="2140"/>
                <a:ext cx="40" cy="13"/>
              </a:xfrm>
              <a:custGeom>
                <a:avLst/>
                <a:gdLst>
                  <a:gd name="T0" fmla="*/ 0 w 36"/>
                  <a:gd name="T1" fmla="*/ 12 h 12"/>
                  <a:gd name="T2" fmla="*/ 12 w 36"/>
                  <a:gd name="T3" fmla="*/ 6 h 12"/>
                  <a:gd name="T4" fmla="*/ 36 w 36"/>
                  <a:gd name="T5" fmla="*/ 0 h 12"/>
                  <a:gd name="T6" fmla="*/ 36 w 36"/>
                  <a:gd name="T7" fmla="*/ 0 h 12"/>
                  <a:gd name="T8" fmla="*/ 12 w 36"/>
                  <a:gd name="T9" fmla="*/ 6 h 12"/>
                  <a:gd name="T10" fmla="*/ 0 w 36"/>
                  <a:gd name="T11" fmla="*/ 12 h 12"/>
                  <a:gd name="T12" fmla="*/ 0 w 36"/>
                  <a:gd name="T13" fmla="*/ 12 h 12"/>
                  <a:gd name="T14" fmla="*/ 0 w 36"/>
                  <a:gd name="T15" fmla="*/ 12 h 12"/>
                  <a:gd name="T16" fmla="*/ 0 w 36"/>
                  <a:gd name="T17" fmla="*/ 12 h 12"/>
                  <a:gd name="T18" fmla="*/ 0 w 36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82"/>
              <p:cNvSpPr>
                <a:spLocks noEditPoints="1"/>
              </p:cNvSpPr>
              <p:nvPr/>
            </p:nvSpPr>
            <p:spPr bwMode="auto">
              <a:xfrm>
                <a:off x="1510" y="2140"/>
                <a:ext cx="51" cy="53"/>
              </a:xfrm>
              <a:custGeom>
                <a:avLst/>
                <a:gdLst>
                  <a:gd name="T0" fmla="*/ 0 w 47"/>
                  <a:gd name="T1" fmla="*/ 0 h 47"/>
                  <a:gd name="T2" fmla="*/ 17 w 47"/>
                  <a:gd name="T3" fmla="*/ 6 h 47"/>
                  <a:gd name="T4" fmla="*/ 35 w 47"/>
                  <a:gd name="T5" fmla="*/ 12 h 47"/>
                  <a:gd name="T6" fmla="*/ 41 w 47"/>
                  <a:gd name="T7" fmla="*/ 30 h 47"/>
                  <a:gd name="T8" fmla="*/ 47 w 47"/>
                  <a:gd name="T9" fmla="*/ 47 h 47"/>
                  <a:gd name="T10" fmla="*/ 47 w 47"/>
                  <a:gd name="T11" fmla="*/ 47 h 47"/>
                  <a:gd name="T12" fmla="*/ 41 w 47"/>
                  <a:gd name="T13" fmla="*/ 30 h 47"/>
                  <a:gd name="T14" fmla="*/ 35 w 47"/>
                  <a:gd name="T15" fmla="*/ 12 h 47"/>
                  <a:gd name="T16" fmla="*/ 17 w 47"/>
                  <a:gd name="T17" fmla="*/ 6 h 47"/>
                  <a:gd name="T18" fmla="*/ 0 w 47"/>
                  <a:gd name="T19" fmla="*/ 0 h 47"/>
                  <a:gd name="T20" fmla="*/ 0 w 47"/>
                  <a:gd name="T21" fmla="*/ 0 h 47"/>
                  <a:gd name="T22" fmla="*/ 0 w 47"/>
                  <a:gd name="T23" fmla="*/ 0 h 47"/>
                  <a:gd name="T24" fmla="*/ 0 w 47"/>
                  <a:gd name="T25" fmla="*/ 0 h 47"/>
                  <a:gd name="T26" fmla="*/ 0 w 47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lnTo>
                      <a:pt x="17" y="6"/>
                    </a:lnTo>
                    <a:lnTo>
                      <a:pt x="35" y="12"/>
                    </a:lnTo>
                    <a:lnTo>
                      <a:pt x="41" y="30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1" y="30"/>
                    </a:lnTo>
                    <a:lnTo>
                      <a:pt x="35" y="12"/>
                    </a:lnTo>
                    <a:lnTo>
                      <a:pt x="17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83"/>
              <p:cNvSpPr>
                <a:spLocks noEditPoints="1"/>
              </p:cNvSpPr>
              <p:nvPr/>
            </p:nvSpPr>
            <p:spPr bwMode="auto">
              <a:xfrm>
                <a:off x="1510" y="2193"/>
                <a:ext cx="51" cy="54"/>
              </a:xfrm>
              <a:custGeom>
                <a:avLst/>
                <a:gdLst>
                  <a:gd name="T0" fmla="*/ 47 w 47"/>
                  <a:gd name="T1" fmla="*/ 0 h 48"/>
                  <a:gd name="T2" fmla="*/ 41 w 47"/>
                  <a:gd name="T3" fmla="*/ 18 h 48"/>
                  <a:gd name="T4" fmla="*/ 35 w 47"/>
                  <a:gd name="T5" fmla="*/ 36 h 48"/>
                  <a:gd name="T6" fmla="*/ 17 w 47"/>
                  <a:gd name="T7" fmla="*/ 42 h 48"/>
                  <a:gd name="T8" fmla="*/ 0 w 47"/>
                  <a:gd name="T9" fmla="*/ 48 h 48"/>
                  <a:gd name="T10" fmla="*/ 0 w 47"/>
                  <a:gd name="T11" fmla="*/ 42 h 48"/>
                  <a:gd name="T12" fmla="*/ 17 w 47"/>
                  <a:gd name="T13" fmla="*/ 42 h 48"/>
                  <a:gd name="T14" fmla="*/ 35 w 47"/>
                  <a:gd name="T15" fmla="*/ 30 h 48"/>
                  <a:gd name="T16" fmla="*/ 41 w 47"/>
                  <a:gd name="T17" fmla="*/ 18 h 48"/>
                  <a:gd name="T18" fmla="*/ 47 w 47"/>
                  <a:gd name="T19" fmla="*/ 0 h 48"/>
                  <a:gd name="T20" fmla="*/ 47 w 47"/>
                  <a:gd name="T21" fmla="*/ 0 h 48"/>
                  <a:gd name="T22" fmla="*/ 47 w 47"/>
                  <a:gd name="T23" fmla="*/ 0 h 48"/>
                  <a:gd name="T24" fmla="*/ 47 w 47"/>
                  <a:gd name="T25" fmla="*/ 0 h 48"/>
                  <a:gd name="T26" fmla="*/ 47 w 47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41" y="18"/>
                    </a:lnTo>
                    <a:lnTo>
                      <a:pt x="35" y="36"/>
                    </a:lnTo>
                    <a:lnTo>
                      <a:pt x="17" y="42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17" y="42"/>
                    </a:lnTo>
                    <a:lnTo>
                      <a:pt x="35" y="30"/>
                    </a:lnTo>
                    <a:lnTo>
                      <a:pt x="41" y="18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  <a:moveTo>
                      <a:pt x="47" y="0"/>
                    </a:move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84"/>
              <p:cNvSpPr>
                <a:spLocks noEditPoints="1"/>
              </p:cNvSpPr>
              <p:nvPr/>
            </p:nvSpPr>
            <p:spPr bwMode="auto">
              <a:xfrm>
                <a:off x="1470" y="2227"/>
                <a:ext cx="40" cy="20"/>
              </a:xfrm>
              <a:custGeom>
                <a:avLst/>
                <a:gdLst>
                  <a:gd name="T0" fmla="*/ 36 w 36"/>
                  <a:gd name="T1" fmla="*/ 12 h 18"/>
                  <a:gd name="T2" fmla="*/ 12 w 36"/>
                  <a:gd name="T3" fmla="*/ 12 h 18"/>
                  <a:gd name="T4" fmla="*/ 0 w 36"/>
                  <a:gd name="T5" fmla="*/ 0 h 18"/>
                  <a:gd name="T6" fmla="*/ 0 w 36"/>
                  <a:gd name="T7" fmla="*/ 0 h 18"/>
                  <a:gd name="T8" fmla="*/ 12 w 36"/>
                  <a:gd name="T9" fmla="*/ 12 h 18"/>
                  <a:gd name="T10" fmla="*/ 36 w 36"/>
                  <a:gd name="T11" fmla="*/ 18 h 18"/>
                  <a:gd name="T12" fmla="*/ 36 w 36"/>
                  <a:gd name="T13" fmla="*/ 12 h 18"/>
                  <a:gd name="T14" fmla="*/ 36 w 36"/>
                  <a:gd name="T15" fmla="*/ 12 h 18"/>
                  <a:gd name="T16" fmla="*/ 36 w 36"/>
                  <a:gd name="T17" fmla="*/ 12 h 18"/>
                  <a:gd name="T18" fmla="*/ 36 w 36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8">
                    <a:moveTo>
                      <a:pt x="36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lnTo>
                      <a:pt x="36" y="12"/>
                    </a:lnTo>
                    <a:close/>
                    <a:moveTo>
                      <a:pt x="36" y="12"/>
                    </a:moveTo>
                    <a:lnTo>
                      <a:pt x="36" y="12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85"/>
              <p:cNvSpPr>
                <a:spLocks noEditPoints="1"/>
              </p:cNvSpPr>
              <p:nvPr/>
            </p:nvSpPr>
            <p:spPr bwMode="auto">
              <a:xfrm>
                <a:off x="1470" y="2213"/>
                <a:ext cx="40" cy="14"/>
              </a:xfrm>
              <a:custGeom>
                <a:avLst/>
                <a:gdLst>
                  <a:gd name="T0" fmla="*/ 0 w 36"/>
                  <a:gd name="T1" fmla="*/ 12 h 12"/>
                  <a:gd name="T2" fmla="*/ 12 w 36"/>
                  <a:gd name="T3" fmla="*/ 6 h 12"/>
                  <a:gd name="T4" fmla="*/ 36 w 36"/>
                  <a:gd name="T5" fmla="*/ 0 h 12"/>
                  <a:gd name="T6" fmla="*/ 36 w 36"/>
                  <a:gd name="T7" fmla="*/ 0 h 12"/>
                  <a:gd name="T8" fmla="*/ 12 w 36"/>
                  <a:gd name="T9" fmla="*/ 6 h 12"/>
                  <a:gd name="T10" fmla="*/ 0 w 36"/>
                  <a:gd name="T11" fmla="*/ 12 h 12"/>
                  <a:gd name="T12" fmla="*/ 0 w 36"/>
                  <a:gd name="T13" fmla="*/ 12 h 12"/>
                  <a:gd name="T14" fmla="*/ 0 w 36"/>
                  <a:gd name="T15" fmla="*/ 12 h 12"/>
                  <a:gd name="T16" fmla="*/ 0 w 36"/>
                  <a:gd name="T17" fmla="*/ 12 h 12"/>
                  <a:gd name="T18" fmla="*/ 0 w 36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86"/>
              <p:cNvSpPr>
                <a:spLocks noEditPoints="1"/>
              </p:cNvSpPr>
              <p:nvPr/>
            </p:nvSpPr>
            <p:spPr bwMode="auto">
              <a:xfrm>
                <a:off x="1510" y="2213"/>
                <a:ext cx="51" cy="55"/>
              </a:xfrm>
              <a:custGeom>
                <a:avLst/>
                <a:gdLst>
                  <a:gd name="T0" fmla="*/ 0 w 47"/>
                  <a:gd name="T1" fmla="*/ 0 h 48"/>
                  <a:gd name="T2" fmla="*/ 17 w 47"/>
                  <a:gd name="T3" fmla="*/ 6 h 48"/>
                  <a:gd name="T4" fmla="*/ 35 w 47"/>
                  <a:gd name="T5" fmla="*/ 18 h 48"/>
                  <a:gd name="T6" fmla="*/ 41 w 47"/>
                  <a:gd name="T7" fmla="*/ 30 h 48"/>
                  <a:gd name="T8" fmla="*/ 47 w 47"/>
                  <a:gd name="T9" fmla="*/ 48 h 48"/>
                  <a:gd name="T10" fmla="*/ 47 w 47"/>
                  <a:gd name="T11" fmla="*/ 48 h 48"/>
                  <a:gd name="T12" fmla="*/ 41 w 47"/>
                  <a:gd name="T13" fmla="*/ 30 h 48"/>
                  <a:gd name="T14" fmla="*/ 35 w 47"/>
                  <a:gd name="T15" fmla="*/ 18 h 48"/>
                  <a:gd name="T16" fmla="*/ 17 w 47"/>
                  <a:gd name="T17" fmla="*/ 6 h 48"/>
                  <a:gd name="T18" fmla="*/ 0 w 47"/>
                  <a:gd name="T19" fmla="*/ 0 h 48"/>
                  <a:gd name="T20" fmla="*/ 0 w 47"/>
                  <a:gd name="T21" fmla="*/ 0 h 48"/>
                  <a:gd name="T22" fmla="*/ 0 w 47"/>
                  <a:gd name="T23" fmla="*/ 0 h 48"/>
                  <a:gd name="T24" fmla="*/ 0 w 47"/>
                  <a:gd name="T25" fmla="*/ 0 h 48"/>
                  <a:gd name="T26" fmla="*/ 0 w 47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17" y="6"/>
                    </a:lnTo>
                    <a:lnTo>
                      <a:pt x="35" y="18"/>
                    </a:lnTo>
                    <a:lnTo>
                      <a:pt x="41" y="30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1" y="30"/>
                    </a:lnTo>
                    <a:lnTo>
                      <a:pt x="35" y="18"/>
                    </a:lnTo>
                    <a:lnTo>
                      <a:pt x="17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87"/>
              <p:cNvSpPr>
                <a:spLocks noEditPoints="1"/>
              </p:cNvSpPr>
              <p:nvPr/>
            </p:nvSpPr>
            <p:spPr bwMode="auto">
              <a:xfrm>
                <a:off x="1510" y="2268"/>
                <a:ext cx="51" cy="54"/>
              </a:xfrm>
              <a:custGeom>
                <a:avLst/>
                <a:gdLst>
                  <a:gd name="T0" fmla="*/ 47 w 47"/>
                  <a:gd name="T1" fmla="*/ 0 h 48"/>
                  <a:gd name="T2" fmla="*/ 41 w 47"/>
                  <a:gd name="T3" fmla="*/ 18 h 48"/>
                  <a:gd name="T4" fmla="*/ 35 w 47"/>
                  <a:gd name="T5" fmla="*/ 36 h 48"/>
                  <a:gd name="T6" fmla="*/ 17 w 47"/>
                  <a:gd name="T7" fmla="*/ 42 h 48"/>
                  <a:gd name="T8" fmla="*/ 0 w 47"/>
                  <a:gd name="T9" fmla="*/ 48 h 48"/>
                  <a:gd name="T10" fmla="*/ 0 w 47"/>
                  <a:gd name="T11" fmla="*/ 48 h 48"/>
                  <a:gd name="T12" fmla="*/ 17 w 47"/>
                  <a:gd name="T13" fmla="*/ 42 h 48"/>
                  <a:gd name="T14" fmla="*/ 35 w 47"/>
                  <a:gd name="T15" fmla="*/ 36 h 48"/>
                  <a:gd name="T16" fmla="*/ 41 w 47"/>
                  <a:gd name="T17" fmla="*/ 18 h 48"/>
                  <a:gd name="T18" fmla="*/ 47 w 47"/>
                  <a:gd name="T19" fmla="*/ 0 h 48"/>
                  <a:gd name="T20" fmla="*/ 47 w 47"/>
                  <a:gd name="T21" fmla="*/ 0 h 48"/>
                  <a:gd name="T22" fmla="*/ 47 w 47"/>
                  <a:gd name="T23" fmla="*/ 0 h 48"/>
                  <a:gd name="T24" fmla="*/ 47 w 47"/>
                  <a:gd name="T25" fmla="*/ 0 h 48"/>
                  <a:gd name="T26" fmla="*/ 47 w 47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8">
                    <a:moveTo>
                      <a:pt x="47" y="0"/>
                    </a:moveTo>
                    <a:lnTo>
                      <a:pt x="41" y="18"/>
                    </a:lnTo>
                    <a:lnTo>
                      <a:pt x="35" y="36"/>
                    </a:lnTo>
                    <a:lnTo>
                      <a:pt x="17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7" y="42"/>
                    </a:lnTo>
                    <a:lnTo>
                      <a:pt x="35" y="36"/>
                    </a:lnTo>
                    <a:lnTo>
                      <a:pt x="41" y="18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  <a:moveTo>
                      <a:pt x="47" y="0"/>
                    </a:move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88"/>
              <p:cNvSpPr>
                <a:spLocks noEditPoints="1"/>
              </p:cNvSpPr>
              <p:nvPr/>
            </p:nvSpPr>
            <p:spPr bwMode="auto">
              <a:xfrm>
                <a:off x="1510" y="1984"/>
                <a:ext cx="1" cy="338"/>
              </a:xfrm>
              <a:custGeom>
                <a:avLst/>
                <a:gdLst>
                  <a:gd name="T0" fmla="*/ 0 h 299"/>
                  <a:gd name="T1" fmla="*/ 0 h 299"/>
                  <a:gd name="T2" fmla="*/ 0 h 299"/>
                  <a:gd name="T3" fmla="*/ 299 h 299"/>
                  <a:gd name="T4" fmla="*/ 299 h 299"/>
                  <a:gd name="T5" fmla="*/ 299 h 29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9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299"/>
                    </a:moveTo>
                    <a:lnTo>
                      <a:pt x="0" y="299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89"/>
              <p:cNvSpPr>
                <a:spLocks/>
              </p:cNvSpPr>
              <p:nvPr/>
            </p:nvSpPr>
            <p:spPr bwMode="auto">
              <a:xfrm>
                <a:off x="1258" y="2052"/>
                <a:ext cx="2" cy="161"/>
              </a:xfrm>
              <a:custGeom>
                <a:avLst/>
                <a:gdLst>
                  <a:gd name="T0" fmla="*/ 143 h 143"/>
                  <a:gd name="T1" fmla="*/ 0 h 143"/>
                  <a:gd name="T2" fmla="*/ 143 h 143"/>
                  <a:gd name="T3" fmla="*/ 143 h 1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43">
                    <a:moveTo>
                      <a:pt x="0" y="143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90"/>
              <p:cNvSpPr>
                <a:spLocks/>
              </p:cNvSpPr>
              <p:nvPr/>
            </p:nvSpPr>
            <p:spPr bwMode="auto">
              <a:xfrm>
                <a:off x="1239" y="1984"/>
                <a:ext cx="39" cy="88"/>
              </a:xfrm>
              <a:custGeom>
                <a:avLst/>
                <a:gdLst>
                  <a:gd name="T0" fmla="*/ 36 w 36"/>
                  <a:gd name="T1" fmla="*/ 78 h 78"/>
                  <a:gd name="T2" fmla="*/ 18 w 36"/>
                  <a:gd name="T3" fmla="*/ 0 h 78"/>
                  <a:gd name="T4" fmla="*/ 0 w 36"/>
                  <a:gd name="T5" fmla="*/ 78 h 78"/>
                  <a:gd name="T6" fmla="*/ 36 w 36"/>
                  <a:gd name="T7" fmla="*/ 78 h 78"/>
                  <a:gd name="T8" fmla="*/ 36 w 36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8">
                    <a:moveTo>
                      <a:pt x="36" y="78"/>
                    </a:moveTo>
                    <a:lnTo>
                      <a:pt x="18" y="0"/>
                    </a:lnTo>
                    <a:lnTo>
                      <a:pt x="0" y="78"/>
                    </a:lnTo>
                    <a:lnTo>
                      <a:pt x="36" y="78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91"/>
              <p:cNvSpPr>
                <a:spLocks/>
              </p:cNvSpPr>
              <p:nvPr/>
            </p:nvSpPr>
            <p:spPr bwMode="auto">
              <a:xfrm>
                <a:off x="1239" y="2186"/>
                <a:ext cx="39" cy="88"/>
              </a:xfrm>
              <a:custGeom>
                <a:avLst/>
                <a:gdLst>
                  <a:gd name="T0" fmla="*/ 36 w 36"/>
                  <a:gd name="T1" fmla="*/ 0 h 78"/>
                  <a:gd name="T2" fmla="*/ 18 w 36"/>
                  <a:gd name="T3" fmla="*/ 78 h 78"/>
                  <a:gd name="T4" fmla="*/ 0 w 36"/>
                  <a:gd name="T5" fmla="*/ 0 h 78"/>
                  <a:gd name="T6" fmla="*/ 36 w 36"/>
                  <a:gd name="T7" fmla="*/ 0 h 78"/>
                  <a:gd name="T8" fmla="*/ 36 w 36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8">
                    <a:moveTo>
                      <a:pt x="36" y="0"/>
                    </a:moveTo>
                    <a:lnTo>
                      <a:pt x="18" y="78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92"/>
              <p:cNvSpPr>
                <a:spLocks/>
              </p:cNvSpPr>
              <p:nvPr/>
            </p:nvSpPr>
            <p:spPr bwMode="auto">
              <a:xfrm>
                <a:off x="1258" y="2342"/>
                <a:ext cx="2" cy="155"/>
              </a:xfrm>
              <a:custGeom>
                <a:avLst/>
                <a:gdLst>
                  <a:gd name="T0" fmla="*/ 137 h 137"/>
                  <a:gd name="T1" fmla="*/ 0 h 137"/>
                  <a:gd name="T2" fmla="*/ 137 h 137"/>
                  <a:gd name="T3" fmla="*/ 137 h 1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37">
                    <a:moveTo>
                      <a:pt x="0" y="137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93"/>
              <p:cNvSpPr>
                <a:spLocks/>
              </p:cNvSpPr>
              <p:nvPr/>
            </p:nvSpPr>
            <p:spPr bwMode="auto">
              <a:xfrm>
                <a:off x="1239" y="2274"/>
                <a:ext cx="39" cy="82"/>
              </a:xfrm>
              <a:custGeom>
                <a:avLst/>
                <a:gdLst>
                  <a:gd name="T0" fmla="*/ 36 w 36"/>
                  <a:gd name="T1" fmla="*/ 72 h 72"/>
                  <a:gd name="T2" fmla="*/ 18 w 36"/>
                  <a:gd name="T3" fmla="*/ 0 h 72"/>
                  <a:gd name="T4" fmla="*/ 0 w 36"/>
                  <a:gd name="T5" fmla="*/ 72 h 72"/>
                  <a:gd name="T6" fmla="*/ 36 w 36"/>
                  <a:gd name="T7" fmla="*/ 72 h 72"/>
                  <a:gd name="T8" fmla="*/ 36 w 36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2">
                    <a:moveTo>
                      <a:pt x="36" y="72"/>
                    </a:moveTo>
                    <a:lnTo>
                      <a:pt x="18" y="0"/>
                    </a:lnTo>
                    <a:lnTo>
                      <a:pt x="0" y="72"/>
                    </a:lnTo>
                    <a:lnTo>
                      <a:pt x="36" y="72"/>
                    </a:lnTo>
                    <a:lnTo>
                      <a:pt x="36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94"/>
              <p:cNvSpPr>
                <a:spLocks/>
              </p:cNvSpPr>
              <p:nvPr/>
            </p:nvSpPr>
            <p:spPr bwMode="auto">
              <a:xfrm>
                <a:off x="1239" y="2477"/>
                <a:ext cx="39" cy="81"/>
              </a:xfrm>
              <a:custGeom>
                <a:avLst/>
                <a:gdLst>
                  <a:gd name="T0" fmla="*/ 36 w 36"/>
                  <a:gd name="T1" fmla="*/ 0 h 72"/>
                  <a:gd name="T2" fmla="*/ 18 w 36"/>
                  <a:gd name="T3" fmla="*/ 72 h 72"/>
                  <a:gd name="T4" fmla="*/ 0 w 36"/>
                  <a:gd name="T5" fmla="*/ 0 h 72"/>
                  <a:gd name="T6" fmla="*/ 36 w 36"/>
                  <a:gd name="T7" fmla="*/ 0 h 72"/>
                  <a:gd name="T8" fmla="*/ 36 w 3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2">
                    <a:moveTo>
                      <a:pt x="36" y="0"/>
                    </a:moveTo>
                    <a:lnTo>
                      <a:pt x="18" y="72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43"/>
              <p:cNvSpPr>
                <a:spLocks/>
              </p:cNvSpPr>
              <p:nvPr/>
            </p:nvSpPr>
            <p:spPr bwMode="auto">
              <a:xfrm>
                <a:off x="2511" y="2613"/>
                <a:ext cx="85" cy="107"/>
              </a:xfrm>
              <a:custGeom>
                <a:avLst/>
                <a:gdLst>
                  <a:gd name="T0" fmla="*/ 77 w 77"/>
                  <a:gd name="T1" fmla="*/ 59 h 95"/>
                  <a:gd name="T2" fmla="*/ 77 w 77"/>
                  <a:gd name="T3" fmla="*/ 59 h 95"/>
                  <a:gd name="T4" fmla="*/ 71 w 77"/>
                  <a:gd name="T5" fmla="*/ 83 h 95"/>
                  <a:gd name="T6" fmla="*/ 59 w 77"/>
                  <a:gd name="T7" fmla="*/ 89 h 95"/>
                  <a:gd name="T8" fmla="*/ 41 w 77"/>
                  <a:gd name="T9" fmla="*/ 95 h 95"/>
                  <a:gd name="T10" fmla="*/ 24 w 77"/>
                  <a:gd name="T11" fmla="*/ 95 h 95"/>
                  <a:gd name="T12" fmla="*/ 77 w 77"/>
                  <a:gd name="T13" fmla="*/ 0 h 95"/>
                  <a:gd name="T14" fmla="*/ 77 w 77"/>
                  <a:gd name="T15" fmla="*/ 0 h 95"/>
                  <a:gd name="T16" fmla="*/ 6 w 77"/>
                  <a:gd name="T17" fmla="*/ 0 h 95"/>
                  <a:gd name="T18" fmla="*/ 6 w 77"/>
                  <a:gd name="T19" fmla="*/ 29 h 95"/>
                  <a:gd name="T20" fmla="*/ 12 w 77"/>
                  <a:gd name="T21" fmla="*/ 29 h 95"/>
                  <a:gd name="T22" fmla="*/ 12 w 77"/>
                  <a:gd name="T23" fmla="*/ 18 h 95"/>
                  <a:gd name="T24" fmla="*/ 24 w 77"/>
                  <a:gd name="T25" fmla="*/ 6 h 95"/>
                  <a:gd name="T26" fmla="*/ 30 w 77"/>
                  <a:gd name="T27" fmla="*/ 6 h 95"/>
                  <a:gd name="T28" fmla="*/ 35 w 77"/>
                  <a:gd name="T29" fmla="*/ 6 h 95"/>
                  <a:gd name="T30" fmla="*/ 47 w 77"/>
                  <a:gd name="T31" fmla="*/ 6 h 95"/>
                  <a:gd name="T32" fmla="*/ 0 w 77"/>
                  <a:gd name="T33" fmla="*/ 95 h 95"/>
                  <a:gd name="T34" fmla="*/ 0 w 77"/>
                  <a:gd name="T35" fmla="*/ 95 h 95"/>
                  <a:gd name="T36" fmla="*/ 77 w 77"/>
                  <a:gd name="T37" fmla="*/ 95 h 95"/>
                  <a:gd name="T38" fmla="*/ 77 w 77"/>
                  <a:gd name="T39" fmla="*/ 5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" h="95">
                    <a:moveTo>
                      <a:pt x="77" y="59"/>
                    </a:moveTo>
                    <a:lnTo>
                      <a:pt x="77" y="59"/>
                    </a:lnTo>
                    <a:lnTo>
                      <a:pt x="71" y="83"/>
                    </a:lnTo>
                    <a:lnTo>
                      <a:pt x="59" y="89"/>
                    </a:lnTo>
                    <a:lnTo>
                      <a:pt x="41" y="95"/>
                    </a:lnTo>
                    <a:lnTo>
                      <a:pt x="24" y="95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" y="0"/>
                    </a:lnTo>
                    <a:lnTo>
                      <a:pt x="6" y="29"/>
                    </a:lnTo>
                    <a:lnTo>
                      <a:pt x="12" y="29"/>
                    </a:lnTo>
                    <a:lnTo>
                      <a:pt x="12" y="18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5" y="6"/>
                    </a:lnTo>
                    <a:lnTo>
                      <a:pt x="47" y="6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77" y="95"/>
                    </a:lnTo>
                    <a:lnTo>
                      <a:pt x="77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44"/>
              <p:cNvSpPr>
                <a:spLocks/>
              </p:cNvSpPr>
              <p:nvPr/>
            </p:nvSpPr>
            <p:spPr bwMode="auto">
              <a:xfrm>
                <a:off x="2603" y="2679"/>
                <a:ext cx="59" cy="88"/>
              </a:xfrm>
              <a:custGeom>
                <a:avLst/>
                <a:gdLst>
                  <a:gd name="T0" fmla="*/ 36 w 54"/>
                  <a:gd name="T1" fmla="*/ 0 h 78"/>
                  <a:gd name="T2" fmla="*/ 12 w 54"/>
                  <a:gd name="T3" fmla="*/ 0 h 78"/>
                  <a:gd name="T4" fmla="*/ 12 w 54"/>
                  <a:gd name="T5" fmla="*/ 6 h 78"/>
                  <a:gd name="T6" fmla="*/ 18 w 54"/>
                  <a:gd name="T7" fmla="*/ 6 h 78"/>
                  <a:gd name="T8" fmla="*/ 18 w 54"/>
                  <a:gd name="T9" fmla="*/ 12 h 78"/>
                  <a:gd name="T10" fmla="*/ 18 w 54"/>
                  <a:gd name="T11" fmla="*/ 12 h 78"/>
                  <a:gd name="T12" fmla="*/ 18 w 54"/>
                  <a:gd name="T13" fmla="*/ 18 h 78"/>
                  <a:gd name="T14" fmla="*/ 6 w 54"/>
                  <a:gd name="T15" fmla="*/ 66 h 78"/>
                  <a:gd name="T16" fmla="*/ 6 w 54"/>
                  <a:gd name="T17" fmla="*/ 72 h 78"/>
                  <a:gd name="T18" fmla="*/ 0 w 54"/>
                  <a:gd name="T19" fmla="*/ 72 h 78"/>
                  <a:gd name="T20" fmla="*/ 0 w 54"/>
                  <a:gd name="T21" fmla="*/ 78 h 78"/>
                  <a:gd name="T22" fmla="*/ 48 w 54"/>
                  <a:gd name="T23" fmla="*/ 78 h 78"/>
                  <a:gd name="T24" fmla="*/ 54 w 54"/>
                  <a:gd name="T25" fmla="*/ 54 h 78"/>
                  <a:gd name="T26" fmla="*/ 54 w 54"/>
                  <a:gd name="T27" fmla="*/ 54 h 78"/>
                  <a:gd name="T28" fmla="*/ 48 w 54"/>
                  <a:gd name="T29" fmla="*/ 66 h 78"/>
                  <a:gd name="T30" fmla="*/ 42 w 54"/>
                  <a:gd name="T31" fmla="*/ 72 h 78"/>
                  <a:gd name="T32" fmla="*/ 24 w 54"/>
                  <a:gd name="T33" fmla="*/ 72 h 78"/>
                  <a:gd name="T34" fmla="*/ 18 w 54"/>
                  <a:gd name="T35" fmla="*/ 72 h 78"/>
                  <a:gd name="T36" fmla="*/ 18 w 54"/>
                  <a:gd name="T37" fmla="*/ 66 h 78"/>
                  <a:gd name="T38" fmla="*/ 18 w 54"/>
                  <a:gd name="T39" fmla="*/ 60 h 78"/>
                  <a:gd name="T40" fmla="*/ 30 w 54"/>
                  <a:gd name="T41" fmla="*/ 12 h 78"/>
                  <a:gd name="T42" fmla="*/ 36 w 54"/>
                  <a:gd name="T43" fmla="*/ 6 h 78"/>
                  <a:gd name="T44" fmla="*/ 36 w 54"/>
                  <a:gd name="T45" fmla="*/ 6 h 78"/>
                  <a:gd name="T46" fmla="*/ 36 w 54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78">
                    <a:moveTo>
                      <a:pt x="36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48" y="7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48" y="66"/>
                    </a:lnTo>
                    <a:lnTo>
                      <a:pt x="42" y="72"/>
                    </a:lnTo>
                    <a:lnTo>
                      <a:pt x="24" y="72"/>
                    </a:lnTo>
                    <a:lnTo>
                      <a:pt x="18" y="72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91"/>
            <p:cNvGrpSpPr>
              <a:grpSpLocks/>
            </p:cNvGrpSpPr>
            <p:nvPr/>
          </p:nvGrpSpPr>
          <p:grpSpPr bwMode="auto">
            <a:xfrm>
              <a:off x="2976" y="1168"/>
              <a:ext cx="2662" cy="2288"/>
              <a:chOff x="3098" y="1168"/>
              <a:chExt cx="2662" cy="2288"/>
            </a:xfrm>
          </p:grpSpPr>
          <p:sp>
            <p:nvSpPr>
              <p:cNvPr id="7" name="Freeform 95"/>
              <p:cNvSpPr>
                <a:spLocks/>
              </p:cNvSpPr>
              <p:nvPr/>
            </p:nvSpPr>
            <p:spPr bwMode="auto">
              <a:xfrm>
                <a:off x="3374" y="2288"/>
                <a:ext cx="798" cy="1"/>
              </a:xfrm>
              <a:custGeom>
                <a:avLst/>
                <a:gdLst>
                  <a:gd name="T0" fmla="*/ 724 w 724"/>
                  <a:gd name="T1" fmla="*/ 0 w 724"/>
                  <a:gd name="T2" fmla="*/ 724 w 724"/>
                  <a:gd name="T3" fmla="*/ 724 w 7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24">
                    <a:moveTo>
                      <a:pt x="724" y="0"/>
                    </a:moveTo>
                    <a:lnTo>
                      <a:pt x="0" y="0"/>
                    </a:lnTo>
                    <a:lnTo>
                      <a:pt x="724" y="0"/>
                    </a:lnTo>
                    <a:lnTo>
                      <a:pt x="7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96"/>
              <p:cNvSpPr>
                <a:spLocks noEditPoints="1"/>
              </p:cNvSpPr>
              <p:nvPr/>
            </p:nvSpPr>
            <p:spPr bwMode="auto">
              <a:xfrm>
                <a:off x="3374" y="2288"/>
                <a:ext cx="1" cy="811"/>
              </a:xfrm>
              <a:custGeom>
                <a:avLst/>
                <a:gdLst>
                  <a:gd name="T0" fmla="*/ 0 h 717"/>
                  <a:gd name="T1" fmla="*/ 717 h 717"/>
                  <a:gd name="T2" fmla="*/ 0 h 717"/>
                  <a:gd name="T3" fmla="*/ 0 h 717"/>
                  <a:gd name="T4" fmla="*/ 0 h 717"/>
                  <a:gd name="T5" fmla="*/ 0 h 717"/>
                  <a:gd name="T6" fmla="*/ 0 h 71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717">
                    <a:moveTo>
                      <a:pt x="0" y="0"/>
                    </a:moveTo>
                    <a:lnTo>
                      <a:pt x="0" y="7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7"/>
              <p:cNvSpPr>
                <a:spLocks noEditPoints="1"/>
              </p:cNvSpPr>
              <p:nvPr/>
            </p:nvSpPr>
            <p:spPr bwMode="auto">
              <a:xfrm>
                <a:off x="3374" y="3099"/>
                <a:ext cx="858" cy="1"/>
              </a:xfrm>
              <a:custGeom>
                <a:avLst/>
                <a:gdLst>
                  <a:gd name="T0" fmla="*/ 0 w 778"/>
                  <a:gd name="T1" fmla="*/ 778 w 778"/>
                  <a:gd name="T2" fmla="*/ 0 w 778"/>
                  <a:gd name="T3" fmla="*/ 0 w 778"/>
                  <a:gd name="T4" fmla="*/ 0 w 778"/>
                  <a:gd name="T5" fmla="*/ 0 w 778"/>
                  <a:gd name="T6" fmla="*/ 0 w 77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778">
                    <a:moveTo>
                      <a:pt x="0" y="0"/>
                    </a:moveTo>
                    <a:lnTo>
                      <a:pt x="77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98"/>
              <p:cNvSpPr>
                <a:spLocks/>
              </p:cNvSpPr>
              <p:nvPr/>
            </p:nvSpPr>
            <p:spPr bwMode="auto">
              <a:xfrm>
                <a:off x="4232" y="3099"/>
                <a:ext cx="1225" cy="1"/>
              </a:xfrm>
              <a:custGeom>
                <a:avLst/>
                <a:gdLst>
                  <a:gd name="T0" fmla="*/ 1112 w 1112"/>
                  <a:gd name="T1" fmla="*/ 0 w 1112"/>
                  <a:gd name="T2" fmla="*/ 1112 w 1112"/>
                  <a:gd name="T3" fmla="*/ 1112 w 11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112">
                    <a:moveTo>
                      <a:pt x="1112" y="0"/>
                    </a:moveTo>
                    <a:lnTo>
                      <a:pt x="0" y="0"/>
                    </a:lnTo>
                    <a:lnTo>
                      <a:pt x="1112" y="0"/>
                    </a:lnTo>
                    <a:lnTo>
                      <a:pt x="11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9"/>
              <p:cNvSpPr>
                <a:spLocks noEditPoints="1"/>
              </p:cNvSpPr>
              <p:nvPr/>
            </p:nvSpPr>
            <p:spPr bwMode="auto">
              <a:xfrm>
                <a:off x="4232" y="1471"/>
                <a:ext cx="1" cy="1628"/>
              </a:xfrm>
              <a:custGeom>
                <a:avLst/>
                <a:gdLst>
                  <a:gd name="T0" fmla="*/ 1440 h 1440"/>
                  <a:gd name="T1" fmla="*/ 0 h 1440"/>
                  <a:gd name="T2" fmla="*/ 1440 h 1440"/>
                  <a:gd name="T3" fmla="*/ 1440 h 1440"/>
                  <a:gd name="T4" fmla="*/ 1440 h 1440"/>
                  <a:gd name="T5" fmla="*/ 1440 h 1440"/>
                  <a:gd name="T6" fmla="*/ 1440 h 144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440">
                    <a:moveTo>
                      <a:pt x="0" y="1440"/>
                    </a:moveTo>
                    <a:lnTo>
                      <a:pt x="0" y="0"/>
                    </a:lnTo>
                    <a:lnTo>
                      <a:pt x="0" y="1440"/>
                    </a:lnTo>
                    <a:lnTo>
                      <a:pt x="0" y="1440"/>
                    </a:lnTo>
                    <a:close/>
                    <a:moveTo>
                      <a:pt x="0" y="1440"/>
                    </a:moveTo>
                    <a:lnTo>
                      <a:pt x="0" y="1440"/>
                    </a:lnTo>
                    <a:lnTo>
                      <a:pt x="0" y="14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0"/>
              <p:cNvSpPr>
                <a:spLocks noEditPoints="1"/>
              </p:cNvSpPr>
              <p:nvPr/>
            </p:nvSpPr>
            <p:spPr bwMode="auto">
              <a:xfrm>
                <a:off x="4232" y="1471"/>
                <a:ext cx="1225" cy="1"/>
              </a:xfrm>
              <a:custGeom>
                <a:avLst/>
                <a:gdLst>
                  <a:gd name="T0" fmla="*/ 0 w 1112"/>
                  <a:gd name="T1" fmla="*/ 1112 w 1112"/>
                  <a:gd name="T2" fmla="*/ 0 w 1112"/>
                  <a:gd name="T3" fmla="*/ 0 w 1112"/>
                  <a:gd name="T4" fmla="*/ 0 w 1112"/>
                  <a:gd name="T5" fmla="*/ 0 w 1112"/>
                  <a:gd name="T6" fmla="*/ 0 w 11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112">
                    <a:moveTo>
                      <a:pt x="0" y="0"/>
                    </a:moveTo>
                    <a:lnTo>
                      <a:pt x="11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1"/>
              <p:cNvSpPr>
                <a:spLocks noEditPoints="1"/>
              </p:cNvSpPr>
              <p:nvPr/>
            </p:nvSpPr>
            <p:spPr bwMode="auto">
              <a:xfrm>
                <a:off x="5457" y="1471"/>
                <a:ext cx="1" cy="1628"/>
              </a:xfrm>
              <a:custGeom>
                <a:avLst/>
                <a:gdLst>
                  <a:gd name="T0" fmla="*/ 0 h 1440"/>
                  <a:gd name="T1" fmla="*/ 1440 h 1440"/>
                  <a:gd name="T2" fmla="*/ 0 h 1440"/>
                  <a:gd name="T3" fmla="*/ 0 h 1440"/>
                  <a:gd name="T4" fmla="*/ 0 h 1440"/>
                  <a:gd name="T5" fmla="*/ 0 h 1440"/>
                  <a:gd name="T6" fmla="*/ 0 h 144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440">
                    <a:moveTo>
                      <a:pt x="0" y="0"/>
                    </a:moveTo>
                    <a:lnTo>
                      <a:pt x="0" y="144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02"/>
              <p:cNvSpPr>
                <a:spLocks/>
              </p:cNvSpPr>
              <p:nvPr/>
            </p:nvSpPr>
            <p:spPr bwMode="auto">
              <a:xfrm>
                <a:off x="5457" y="309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03"/>
              <p:cNvSpPr>
                <a:spLocks/>
              </p:cNvSpPr>
              <p:nvPr/>
            </p:nvSpPr>
            <p:spPr bwMode="auto">
              <a:xfrm>
                <a:off x="3255" y="2558"/>
                <a:ext cx="238" cy="284"/>
              </a:xfrm>
              <a:custGeom>
                <a:avLst/>
                <a:gdLst>
                  <a:gd name="T0" fmla="*/ 108 w 216"/>
                  <a:gd name="T1" fmla="*/ 251 h 251"/>
                  <a:gd name="T2" fmla="*/ 150 w 216"/>
                  <a:gd name="T3" fmla="*/ 239 h 251"/>
                  <a:gd name="T4" fmla="*/ 186 w 216"/>
                  <a:gd name="T5" fmla="*/ 215 h 251"/>
                  <a:gd name="T6" fmla="*/ 210 w 216"/>
                  <a:gd name="T7" fmla="*/ 173 h 251"/>
                  <a:gd name="T8" fmla="*/ 216 w 216"/>
                  <a:gd name="T9" fmla="*/ 125 h 251"/>
                  <a:gd name="T10" fmla="*/ 210 w 216"/>
                  <a:gd name="T11" fmla="*/ 77 h 251"/>
                  <a:gd name="T12" fmla="*/ 186 w 216"/>
                  <a:gd name="T13" fmla="*/ 36 h 251"/>
                  <a:gd name="T14" fmla="*/ 150 w 216"/>
                  <a:gd name="T15" fmla="*/ 12 h 251"/>
                  <a:gd name="T16" fmla="*/ 108 w 216"/>
                  <a:gd name="T17" fmla="*/ 0 h 251"/>
                  <a:gd name="T18" fmla="*/ 66 w 216"/>
                  <a:gd name="T19" fmla="*/ 12 h 251"/>
                  <a:gd name="T20" fmla="*/ 30 w 216"/>
                  <a:gd name="T21" fmla="*/ 36 h 251"/>
                  <a:gd name="T22" fmla="*/ 6 w 216"/>
                  <a:gd name="T23" fmla="*/ 77 h 251"/>
                  <a:gd name="T24" fmla="*/ 0 w 216"/>
                  <a:gd name="T25" fmla="*/ 125 h 251"/>
                  <a:gd name="T26" fmla="*/ 6 w 216"/>
                  <a:gd name="T27" fmla="*/ 173 h 251"/>
                  <a:gd name="T28" fmla="*/ 30 w 216"/>
                  <a:gd name="T29" fmla="*/ 215 h 251"/>
                  <a:gd name="T30" fmla="*/ 66 w 216"/>
                  <a:gd name="T31" fmla="*/ 239 h 251"/>
                  <a:gd name="T32" fmla="*/ 108 w 216"/>
                  <a:gd name="T33" fmla="*/ 251 h 251"/>
                  <a:gd name="T34" fmla="*/ 108 w 216"/>
                  <a:gd name="T35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251">
                    <a:moveTo>
                      <a:pt x="108" y="251"/>
                    </a:moveTo>
                    <a:lnTo>
                      <a:pt x="150" y="239"/>
                    </a:lnTo>
                    <a:lnTo>
                      <a:pt x="186" y="215"/>
                    </a:lnTo>
                    <a:lnTo>
                      <a:pt x="210" y="173"/>
                    </a:lnTo>
                    <a:lnTo>
                      <a:pt x="216" y="125"/>
                    </a:lnTo>
                    <a:lnTo>
                      <a:pt x="210" y="77"/>
                    </a:lnTo>
                    <a:lnTo>
                      <a:pt x="186" y="36"/>
                    </a:lnTo>
                    <a:lnTo>
                      <a:pt x="150" y="12"/>
                    </a:lnTo>
                    <a:lnTo>
                      <a:pt x="108" y="0"/>
                    </a:lnTo>
                    <a:lnTo>
                      <a:pt x="66" y="12"/>
                    </a:lnTo>
                    <a:lnTo>
                      <a:pt x="30" y="36"/>
                    </a:lnTo>
                    <a:lnTo>
                      <a:pt x="6" y="77"/>
                    </a:lnTo>
                    <a:lnTo>
                      <a:pt x="0" y="125"/>
                    </a:lnTo>
                    <a:lnTo>
                      <a:pt x="6" y="173"/>
                    </a:lnTo>
                    <a:lnTo>
                      <a:pt x="30" y="215"/>
                    </a:lnTo>
                    <a:lnTo>
                      <a:pt x="66" y="239"/>
                    </a:lnTo>
                    <a:lnTo>
                      <a:pt x="108" y="251"/>
                    </a:lnTo>
                    <a:lnTo>
                      <a:pt x="108" y="251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04"/>
              <p:cNvSpPr>
                <a:spLocks/>
              </p:cNvSpPr>
              <p:nvPr/>
            </p:nvSpPr>
            <p:spPr bwMode="auto">
              <a:xfrm>
                <a:off x="3374" y="2700"/>
                <a:ext cx="119" cy="142"/>
              </a:xfrm>
              <a:custGeom>
                <a:avLst/>
                <a:gdLst>
                  <a:gd name="T0" fmla="*/ 0 w 108"/>
                  <a:gd name="T1" fmla="*/ 126 h 126"/>
                  <a:gd name="T2" fmla="*/ 42 w 108"/>
                  <a:gd name="T3" fmla="*/ 114 h 126"/>
                  <a:gd name="T4" fmla="*/ 78 w 108"/>
                  <a:gd name="T5" fmla="*/ 90 h 126"/>
                  <a:gd name="T6" fmla="*/ 102 w 108"/>
                  <a:gd name="T7" fmla="*/ 48 h 126"/>
                  <a:gd name="T8" fmla="*/ 108 w 108"/>
                  <a:gd name="T9" fmla="*/ 0 h 126"/>
                  <a:gd name="T10" fmla="*/ 108 w 108"/>
                  <a:gd name="T11" fmla="*/ 0 h 126"/>
                  <a:gd name="T12" fmla="*/ 102 w 108"/>
                  <a:gd name="T13" fmla="*/ 48 h 126"/>
                  <a:gd name="T14" fmla="*/ 78 w 108"/>
                  <a:gd name="T15" fmla="*/ 90 h 126"/>
                  <a:gd name="T16" fmla="*/ 42 w 108"/>
                  <a:gd name="T17" fmla="*/ 114 h 126"/>
                  <a:gd name="T18" fmla="*/ 0 w 108"/>
                  <a:gd name="T19" fmla="*/ 126 h 126"/>
                  <a:gd name="T20" fmla="*/ 0 w 108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126">
                    <a:moveTo>
                      <a:pt x="0" y="126"/>
                    </a:moveTo>
                    <a:lnTo>
                      <a:pt x="42" y="114"/>
                    </a:lnTo>
                    <a:lnTo>
                      <a:pt x="78" y="90"/>
                    </a:lnTo>
                    <a:lnTo>
                      <a:pt x="102" y="48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2" y="48"/>
                    </a:lnTo>
                    <a:lnTo>
                      <a:pt x="78" y="90"/>
                    </a:lnTo>
                    <a:lnTo>
                      <a:pt x="42" y="114"/>
                    </a:lnTo>
                    <a:lnTo>
                      <a:pt x="0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05"/>
              <p:cNvSpPr>
                <a:spLocks noEditPoints="1"/>
              </p:cNvSpPr>
              <p:nvPr/>
            </p:nvSpPr>
            <p:spPr bwMode="auto">
              <a:xfrm>
                <a:off x="3374" y="2558"/>
                <a:ext cx="119" cy="142"/>
              </a:xfrm>
              <a:custGeom>
                <a:avLst/>
                <a:gdLst>
                  <a:gd name="T0" fmla="*/ 108 w 108"/>
                  <a:gd name="T1" fmla="*/ 125 h 125"/>
                  <a:gd name="T2" fmla="*/ 102 w 108"/>
                  <a:gd name="T3" fmla="*/ 77 h 125"/>
                  <a:gd name="T4" fmla="*/ 78 w 108"/>
                  <a:gd name="T5" fmla="*/ 36 h 125"/>
                  <a:gd name="T6" fmla="*/ 42 w 108"/>
                  <a:gd name="T7" fmla="*/ 12 h 125"/>
                  <a:gd name="T8" fmla="*/ 0 w 108"/>
                  <a:gd name="T9" fmla="*/ 0 h 125"/>
                  <a:gd name="T10" fmla="*/ 0 w 108"/>
                  <a:gd name="T11" fmla="*/ 0 h 125"/>
                  <a:gd name="T12" fmla="*/ 42 w 108"/>
                  <a:gd name="T13" fmla="*/ 12 h 125"/>
                  <a:gd name="T14" fmla="*/ 78 w 108"/>
                  <a:gd name="T15" fmla="*/ 36 h 125"/>
                  <a:gd name="T16" fmla="*/ 102 w 108"/>
                  <a:gd name="T17" fmla="*/ 77 h 125"/>
                  <a:gd name="T18" fmla="*/ 108 w 108"/>
                  <a:gd name="T19" fmla="*/ 125 h 125"/>
                  <a:gd name="T20" fmla="*/ 108 w 108"/>
                  <a:gd name="T21" fmla="*/ 125 h 125"/>
                  <a:gd name="T22" fmla="*/ 108 w 108"/>
                  <a:gd name="T23" fmla="*/ 125 h 125"/>
                  <a:gd name="T24" fmla="*/ 108 w 108"/>
                  <a:gd name="T25" fmla="*/ 125 h 125"/>
                  <a:gd name="T26" fmla="*/ 108 w 108"/>
                  <a:gd name="T2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" h="125">
                    <a:moveTo>
                      <a:pt x="108" y="125"/>
                    </a:moveTo>
                    <a:lnTo>
                      <a:pt x="102" y="77"/>
                    </a:lnTo>
                    <a:lnTo>
                      <a:pt x="78" y="36"/>
                    </a:lnTo>
                    <a:lnTo>
                      <a:pt x="4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2" y="12"/>
                    </a:lnTo>
                    <a:lnTo>
                      <a:pt x="78" y="36"/>
                    </a:lnTo>
                    <a:lnTo>
                      <a:pt x="102" y="77"/>
                    </a:lnTo>
                    <a:lnTo>
                      <a:pt x="108" y="125"/>
                    </a:lnTo>
                    <a:lnTo>
                      <a:pt x="108" y="125"/>
                    </a:lnTo>
                    <a:close/>
                    <a:moveTo>
                      <a:pt x="108" y="125"/>
                    </a:moveTo>
                    <a:lnTo>
                      <a:pt x="108" y="125"/>
                    </a:lnTo>
                    <a:lnTo>
                      <a:pt x="108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06"/>
              <p:cNvSpPr>
                <a:spLocks noEditPoints="1"/>
              </p:cNvSpPr>
              <p:nvPr/>
            </p:nvSpPr>
            <p:spPr bwMode="auto">
              <a:xfrm>
                <a:off x="3255" y="2558"/>
                <a:ext cx="119" cy="142"/>
              </a:xfrm>
              <a:custGeom>
                <a:avLst/>
                <a:gdLst>
                  <a:gd name="T0" fmla="*/ 108 w 108"/>
                  <a:gd name="T1" fmla="*/ 0 h 125"/>
                  <a:gd name="T2" fmla="*/ 66 w 108"/>
                  <a:gd name="T3" fmla="*/ 12 h 125"/>
                  <a:gd name="T4" fmla="*/ 30 w 108"/>
                  <a:gd name="T5" fmla="*/ 36 h 125"/>
                  <a:gd name="T6" fmla="*/ 6 w 108"/>
                  <a:gd name="T7" fmla="*/ 77 h 125"/>
                  <a:gd name="T8" fmla="*/ 0 w 108"/>
                  <a:gd name="T9" fmla="*/ 125 h 125"/>
                  <a:gd name="T10" fmla="*/ 0 w 108"/>
                  <a:gd name="T11" fmla="*/ 125 h 125"/>
                  <a:gd name="T12" fmla="*/ 6 w 108"/>
                  <a:gd name="T13" fmla="*/ 77 h 125"/>
                  <a:gd name="T14" fmla="*/ 30 w 108"/>
                  <a:gd name="T15" fmla="*/ 36 h 125"/>
                  <a:gd name="T16" fmla="*/ 66 w 108"/>
                  <a:gd name="T17" fmla="*/ 12 h 125"/>
                  <a:gd name="T18" fmla="*/ 108 w 108"/>
                  <a:gd name="T19" fmla="*/ 0 h 125"/>
                  <a:gd name="T20" fmla="*/ 108 w 108"/>
                  <a:gd name="T21" fmla="*/ 0 h 125"/>
                  <a:gd name="T22" fmla="*/ 108 w 108"/>
                  <a:gd name="T23" fmla="*/ 0 h 125"/>
                  <a:gd name="T24" fmla="*/ 108 w 108"/>
                  <a:gd name="T25" fmla="*/ 0 h 125"/>
                  <a:gd name="T26" fmla="*/ 108 w 10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" h="125">
                    <a:moveTo>
                      <a:pt x="108" y="0"/>
                    </a:moveTo>
                    <a:lnTo>
                      <a:pt x="66" y="12"/>
                    </a:lnTo>
                    <a:lnTo>
                      <a:pt x="30" y="36"/>
                    </a:lnTo>
                    <a:lnTo>
                      <a:pt x="6" y="77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6" y="77"/>
                    </a:lnTo>
                    <a:lnTo>
                      <a:pt x="30" y="36"/>
                    </a:lnTo>
                    <a:lnTo>
                      <a:pt x="66" y="12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7"/>
              <p:cNvSpPr>
                <a:spLocks noEditPoints="1"/>
              </p:cNvSpPr>
              <p:nvPr/>
            </p:nvSpPr>
            <p:spPr bwMode="auto">
              <a:xfrm>
                <a:off x="3255" y="2700"/>
                <a:ext cx="119" cy="142"/>
              </a:xfrm>
              <a:custGeom>
                <a:avLst/>
                <a:gdLst>
                  <a:gd name="T0" fmla="*/ 0 w 108"/>
                  <a:gd name="T1" fmla="*/ 0 h 126"/>
                  <a:gd name="T2" fmla="*/ 6 w 108"/>
                  <a:gd name="T3" fmla="*/ 48 h 126"/>
                  <a:gd name="T4" fmla="*/ 30 w 108"/>
                  <a:gd name="T5" fmla="*/ 90 h 126"/>
                  <a:gd name="T6" fmla="*/ 66 w 108"/>
                  <a:gd name="T7" fmla="*/ 114 h 126"/>
                  <a:gd name="T8" fmla="*/ 108 w 108"/>
                  <a:gd name="T9" fmla="*/ 126 h 126"/>
                  <a:gd name="T10" fmla="*/ 108 w 108"/>
                  <a:gd name="T11" fmla="*/ 126 h 126"/>
                  <a:gd name="T12" fmla="*/ 66 w 108"/>
                  <a:gd name="T13" fmla="*/ 114 h 126"/>
                  <a:gd name="T14" fmla="*/ 30 w 108"/>
                  <a:gd name="T15" fmla="*/ 90 h 126"/>
                  <a:gd name="T16" fmla="*/ 6 w 108"/>
                  <a:gd name="T17" fmla="*/ 48 h 126"/>
                  <a:gd name="T18" fmla="*/ 0 w 108"/>
                  <a:gd name="T19" fmla="*/ 0 h 126"/>
                  <a:gd name="T20" fmla="*/ 0 w 108"/>
                  <a:gd name="T21" fmla="*/ 0 h 126"/>
                  <a:gd name="T22" fmla="*/ 0 w 108"/>
                  <a:gd name="T23" fmla="*/ 0 h 126"/>
                  <a:gd name="T24" fmla="*/ 0 w 108"/>
                  <a:gd name="T25" fmla="*/ 0 h 126"/>
                  <a:gd name="T26" fmla="*/ 0 w 108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" h="126">
                    <a:moveTo>
                      <a:pt x="0" y="0"/>
                    </a:moveTo>
                    <a:lnTo>
                      <a:pt x="6" y="48"/>
                    </a:lnTo>
                    <a:lnTo>
                      <a:pt x="30" y="90"/>
                    </a:lnTo>
                    <a:lnTo>
                      <a:pt x="66" y="114"/>
                    </a:lnTo>
                    <a:lnTo>
                      <a:pt x="108" y="126"/>
                    </a:lnTo>
                    <a:lnTo>
                      <a:pt x="108" y="126"/>
                    </a:lnTo>
                    <a:lnTo>
                      <a:pt x="66" y="114"/>
                    </a:lnTo>
                    <a:lnTo>
                      <a:pt x="30" y="90"/>
                    </a:lnTo>
                    <a:lnTo>
                      <a:pt x="6" y="4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8"/>
              <p:cNvSpPr>
                <a:spLocks/>
              </p:cNvSpPr>
              <p:nvPr/>
            </p:nvSpPr>
            <p:spPr bwMode="auto">
              <a:xfrm>
                <a:off x="3374" y="284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9"/>
              <p:cNvSpPr>
                <a:spLocks/>
              </p:cNvSpPr>
              <p:nvPr/>
            </p:nvSpPr>
            <p:spPr bwMode="auto">
              <a:xfrm>
                <a:off x="3341" y="2606"/>
                <a:ext cx="66" cy="87"/>
              </a:xfrm>
              <a:custGeom>
                <a:avLst/>
                <a:gdLst>
                  <a:gd name="T0" fmla="*/ 24 w 60"/>
                  <a:gd name="T1" fmla="*/ 35 h 77"/>
                  <a:gd name="T2" fmla="*/ 0 w 60"/>
                  <a:gd name="T3" fmla="*/ 35 h 77"/>
                  <a:gd name="T4" fmla="*/ 0 w 60"/>
                  <a:gd name="T5" fmla="*/ 41 h 77"/>
                  <a:gd name="T6" fmla="*/ 24 w 60"/>
                  <a:gd name="T7" fmla="*/ 41 h 77"/>
                  <a:gd name="T8" fmla="*/ 24 w 60"/>
                  <a:gd name="T9" fmla="*/ 77 h 77"/>
                  <a:gd name="T10" fmla="*/ 36 w 60"/>
                  <a:gd name="T11" fmla="*/ 77 h 77"/>
                  <a:gd name="T12" fmla="*/ 36 w 60"/>
                  <a:gd name="T13" fmla="*/ 41 h 77"/>
                  <a:gd name="T14" fmla="*/ 60 w 60"/>
                  <a:gd name="T15" fmla="*/ 41 h 77"/>
                  <a:gd name="T16" fmla="*/ 60 w 60"/>
                  <a:gd name="T17" fmla="*/ 35 h 77"/>
                  <a:gd name="T18" fmla="*/ 36 w 60"/>
                  <a:gd name="T19" fmla="*/ 35 h 77"/>
                  <a:gd name="T20" fmla="*/ 36 w 60"/>
                  <a:gd name="T21" fmla="*/ 0 h 77"/>
                  <a:gd name="T22" fmla="*/ 24 w 60"/>
                  <a:gd name="T23" fmla="*/ 0 h 77"/>
                  <a:gd name="T24" fmla="*/ 24 w 60"/>
                  <a:gd name="T25" fmla="*/ 3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77">
                    <a:moveTo>
                      <a:pt x="24" y="35"/>
                    </a:moveTo>
                    <a:lnTo>
                      <a:pt x="0" y="35"/>
                    </a:lnTo>
                    <a:lnTo>
                      <a:pt x="0" y="41"/>
                    </a:lnTo>
                    <a:lnTo>
                      <a:pt x="24" y="41"/>
                    </a:lnTo>
                    <a:lnTo>
                      <a:pt x="24" y="77"/>
                    </a:lnTo>
                    <a:lnTo>
                      <a:pt x="36" y="77"/>
                    </a:lnTo>
                    <a:lnTo>
                      <a:pt x="36" y="41"/>
                    </a:lnTo>
                    <a:lnTo>
                      <a:pt x="60" y="41"/>
                    </a:lnTo>
                    <a:lnTo>
                      <a:pt x="60" y="35"/>
                    </a:lnTo>
                    <a:lnTo>
                      <a:pt x="36" y="35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Rectangle 110"/>
              <p:cNvSpPr>
                <a:spLocks noChangeArrowheads="1"/>
              </p:cNvSpPr>
              <p:nvPr/>
            </p:nvSpPr>
            <p:spPr bwMode="auto">
              <a:xfrm>
                <a:off x="3335" y="2761"/>
                <a:ext cx="79" cy="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11"/>
              <p:cNvSpPr>
                <a:spLocks/>
              </p:cNvSpPr>
              <p:nvPr/>
            </p:nvSpPr>
            <p:spPr bwMode="auto">
              <a:xfrm>
                <a:off x="3624" y="2186"/>
                <a:ext cx="219" cy="1"/>
              </a:xfrm>
              <a:custGeom>
                <a:avLst/>
                <a:gdLst>
                  <a:gd name="T0" fmla="*/ 0 w 198"/>
                  <a:gd name="T1" fmla="*/ 198 w 198"/>
                  <a:gd name="T2" fmla="*/ 0 w 198"/>
                  <a:gd name="T3" fmla="*/ 0 w 1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98">
                    <a:moveTo>
                      <a:pt x="0" y="0"/>
                    </a:moveTo>
                    <a:lnTo>
                      <a:pt x="19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12"/>
              <p:cNvSpPr>
                <a:spLocks/>
              </p:cNvSpPr>
              <p:nvPr/>
            </p:nvSpPr>
            <p:spPr bwMode="auto">
              <a:xfrm>
                <a:off x="3823" y="2153"/>
                <a:ext cx="111" cy="67"/>
              </a:xfrm>
              <a:custGeom>
                <a:avLst/>
                <a:gdLst>
                  <a:gd name="T0" fmla="*/ 0 w 101"/>
                  <a:gd name="T1" fmla="*/ 59 h 59"/>
                  <a:gd name="T2" fmla="*/ 101 w 101"/>
                  <a:gd name="T3" fmla="*/ 29 h 59"/>
                  <a:gd name="T4" fmla="*/ 0 w 101"/>
                  <a:gd name="T5" fmla="*/ 0 h 59"/>
                  <a:gd name="T6" fmla="*/ 0 w 101"/>
                  <a:gd name="T7" fmla="*/ 59 h 59"/>
                  <a:gd name="T8" fmla="*/ 0 w 101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9">
                    <a:moveTo>
                      <a:pt x="0" y="59"/>
                    </a:moveTo>
                    <a:lnTo>
                      <a:pt x="101" y="29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13"/>
              <p:cNvSpPr>
                <a:spLocks/>
              </p:cNvSpPr>
              <p:nvPr/>
            </p:nvSpPr>
            <p:spPr bwMode="auto">
              <a:xfrm>
                <a:off x="3697" y="1984"/>
                <a:ext cx="46" cy="108"/>
              </a:xfrm>
              <a:custGeom>
                <a:avLst/>
                <a:gdLst>
                  <a:gd name="T0" fmla="*/ 42 w 42"/>
                  <a:gd name="T1" fmla="*/ 96 h 96"/>
                  <a:gd name="T2" fmla="*/ 36 w 42"/>
                  <a:gd name="T3" fmla="*/ 96 h 96"/>
                  <a:gd name="T4" fmla="*/ 30 w 42"/>
                  <a:gd name="T5" fmla="*/ 84 h 96"/>
                  <a:gd name="T6" fmla="*/ 30 w 42"/>
                  <a:gd name="T7" fmla="*/ 12 h 96"/>
                  <a:gd name="T8" fmla="*/ 36 w 42"/>
                  <a:gd name="T9" fmla="*/ 6 h 96"/>
                  <a:gd name="T10" fmla="*/ 42 w 42"/>
                  <a:gd name="T11" fmla="*/ 0 h 96"/>
                  <a:gd name="T12" fmla="*/ 42 w 42"/>
                  <a:gd name="T13" fmla="*/ 0 h 96"/>
                  <a:gd name="T14" fmla="*/ 0 w 42"/>
                  <a:gd name="T15" fmla="*/ 0 h 96"/>
                  <a:gd name="T16" fmla="*/ 0 w 42"/>
                  <a:gd name="T17" fmla="*/ 0 h 96"/>
                  <a:gd name="T18" fmla="*/ 6 w 42"/>
                  <a:gd name="T19" fmla="*/ 6 h 96"/>
                  <a:gd name="T20" fmla="*/ 12 w 42"/>
                  <a:gd name="T21" fmla="*/ 12 h 96"/>
                  <a:gd name="T22" fmla="*/ 12 w 42"/>
                  <a:gd name="T23" fmla="*/ 84 h 96"/>
                  <a:gd name="T24" fmla="*/ 6 w 42"/>
                  <a:gd name="T25" fmla="*/ 96 h 96"/>
                  <a:gd name="T26" fmla="*/ 0 w 42"/>
                  <a:gd name="T27" fmla="*/ 96 h 96"/>
                  <a:gd name="T28" fmla="*/ 0 w 42"/>
                  <a:gd name="T29" fmla="*/ 96 h 96"/>
                  <a:gd name="T30" fmla="*/ 42 w 42"/>
                  <a:gd name="T31" fmla="*/ 96 h 96"/>
                  <a:gd name="T32" fmla="*/ 42 w 42"/>
                  <a:gd name="T3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96">
                    <a:moveTo>
                      <a:pt x="42" y="96"/>
                    </a:moveTo>
                    <a:lnTo>
                      <a:pt x="36" y="96"/>
                    </a:lnTo>
                    <a:lnTo>
                      <a:pt x="30" y="84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42" y="96"/>
                    </a:lnTo>
                    <a:lnTo>
                      <a:pt x="42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14"/>
              <p:cNvSpPr>
                <a:spLocks/>
              </p:cNvSpPr>
              <p:nvPr/>
            </p:nvSpPr>
            <p:spPr bwMode="auto">
              <a:xfrm>
                <a:off x="3757" y="2052"/>
                <a:ext cx="33" cy="88"/>
              </a:xfrm>
              <a:custGeom>
                <a:avLst/>
                <a:gdLst>
                  <a:gd name="T0" fmla="*/ 0 w 30"/>
                  <a:gd name="T1" fmla="*/ 78 h 78"/>
                  <a:gd name="T2" fmla="*/ 30 w 30"/>
                  <a:gd name="T3" fmla="*/ 78 h 78"/>
                  <a:gd name="T4" fmla="*/ 30 w 30"/>
                  <a:gd name="T5" fmla="*/ 72 h 78"/>
                  <a:gd name="T6" fmla="*/ 24 w 30"/>
                  <a:gd name="T7" fmla="*/ 72 h 78"/>
                  <a:gd name="T8" fmla="*/ 18 w 30"/>
                  <a:gd name="T9" fmla="*/ 66 h 78"/>
                  <a:gd name="T10" fmla="*/ 18 w 30"/>
                  <a:gd name="T11" fmla="*/ 0 h 78"/>
                  <a:gd name="T12" fmla="*/ 18 w 30"/>
                  <a:gd name="T13" fmla="*/ 0 h 78"/>
                  <a:gd name="T14" fmla="*/ 0 w 30"/>
                  <a:gd name="T15" fmla="*/ 12 h 78"/>
                  <a:gd name="T16" fmla="*/ 0 w 30"/>
                  <a:gd name="T17" fmla="*/ 12 h 78"/>
                  <a:gd name="T18" fmla="*/ 6 w 30"/>
                  <a:gd name="T19" fmla="*/ 12 h 78"/>
                  <a:gd name="T20" fmla="*/ 6 w 30"/>
                  <a:gd name="T21" fmla="*/ 12 h 78"/>
                  <a:gd name="T22" fmla="*/ 12 w 30"/>
                  <a:gd name="T23" fmla="*/ 12 h 78"/>
                  <a:gd name="T24" fmla="*/ 12 w 30"/>
                  <a:gd name="T25" fmla="*/ 18 h 78"/>
                  <a:gd name="T26" fmla="*/ 12 w 30"/>
                  <a:gd name="T27" fmla="*/ 66 h 78"/>
                  <a:gd name="T28" fmla="*/ 6 w 30"/>
                  <a:gd name="T29" fmla="*/ 72 h 78"/>
                  <a:gd name="T30" fmla="*/ 0 w 30"/>
                  <a:gd name="T31" fmla="*/ 72 h 78"/>
                  <a:gd name="T32" fmla="*/ 0 w 30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78">
                    <a:moveTo>
                      <a:pt x="0" y="78"/>
                    </a:moveTo>
                    <a:lnTo>
                      <a:pt x="30" y="78"/>
                    </a:lnTo>
                    <a:lnTo>
                      <a:pt x="30" y="72"/>
                    </a:lnTo>
                    <a:lnTo>
                      <a:pt x="24" y="72"/>
                    </a:lnTo>
                    <a:lnTo>
                      <a:pt x="18" y="6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72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5"/>
              <p:cNvSpPr>
                <a:spLocks/>
              </p:cNvSpPr>
              <p:nvPr/>
            </p:nvSpPr>
            <p:spPr bwMode="auto">
              <a:xfrm>
                <a:off x="4639" y="1370"/>
                <a:ext cx="218" cy="1"/>
              </a:xfrm>
              <a:custGeom>
                <a:avLst/>
                <a:gdLst>
                  <a:gd name="T0" fmla="*/ 0 w 198"/>
                  <a:gd name="T1" fmla="*/ 198 w 198"/>
                  <a:gd name="T2" fmla="*/ 0 w 198"/>
                  <a:gd name="T3" fmla="*/ 0 w 1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98">
                    <a:moveTo>
                      <a:pt x="0" y="0"/>
                    </a:moveTo>
                    <a:lnTo>
                      <a:pt x="19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16"/>
              <p:cNvSpPr>
                <a:spLocks/>
              </p:cNvSpPr>
              <p:nvPr/>
            </p:nvSpPr>
            <p:spPr bwMode="auto">
              <a:xfrm>
                <a:off x="4838" y="1336"/>
                <a:ext cx="104" cy="68"/>
              </a:xfrm>
              <a:custGeom>
                <a:avLst/>
                <a:gdLst>
                  <a:gd name="T0" fmla="*/ 0 w 95"/>
                  <a:gd name="T1" fmla="*/ 60 h 60"/>
                  <a:gd name="T2" fmla="*/ 95 w 95"/>
                  <a:gd name="T3" fmla="*/ 30 h 60"/>
                  <a:gd name="T4" fmla="*/ 0 w 95"/>
                  <a:gd name="T5" fmla="*/ 0 h 60"/>
                  <a:gd name="T6" fmla="*/ 0 w 95"/>
                  <a:gd name="T7" fmla="*/ 60 h 60"/>
                  <a:gd name="T8" fmla="*/ 0 w 95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0">
                    <a:moveTo>
                      <a:pt x="0" y="60"/>
                    </a:moveTo>
                    <a:lnTo>
                      <a:pt x="95" y="30"/>
                    </a:lnTo>
                    <a:lnTo>
                      <a:pt x="0" y="0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7"/>
              <p:cNvSpPr>
                <a:spLocks/>
              </p:cNvSpPr>
              <p:nvPr/>
            </p:nvSpPr>
            <p:spPr bwMode="auto">
              <a:xfrm>
                <a:off x="4705" y="1168"/>
                <a:ext cx="47" cy="107"/>
              </a:xfrm>
              <a:custGeom>
                <a:avLst/>
                <a:gdLst>
                  <a:gd name="T0" fmla="*/ 42 w 42"/>
                  <a:gd name="T1" fmla="*/ 95 h 95"/>
                  <a:gd name="T2" fmla="*/ 36 w 42"/>
                  <a:gd name="T3" fmla="*/ 95 h 95"/>
                  <a:gd name="T4" fmla="*/ 30 w 42"/>
                  <a:gd name="T5" fmla="*/ 83 h 95"/>
                  <a:gd name="T6" fmla="*/ 30 w 42"/>
                  <a:gd name="T7" fmla="*/ 12 h 95"/>
                  <a:gd name="T8" fmla="*/ 36 w 42"/>
                  <a:gd name="T9" fmla="*/ 0 h 95"/>
                  <a:gd name="T10" fmla="*/ 42 w 42"/>
                  <a:gd name="T11" fmla="*/ 0 h 95"/>
                  <a:gd name="T12" fmla="*/ 42 w 42"/>
                  <a:gd name="T13" fmla="*/ 0 h 95"/>
                  <a:gd name="T14" fmla="*/ 0 w 42"/>
                  <a:gd name="T15" fmla="*/ 0 h 95"/>
                  <a:gd name="T16" fmla="*/ 0 w 42"/>
                  <a:gd name="T17" fmla="*/ 0 h 95"/>
                  <a:gd name="T18" fmla="*/ 6 w 42"/>
                  <a:gd name="T19" fmla="*/ 6 h 95"/>
                  <a:gd name="T20" fmla="*/ 12 w 42"/>
                  <a:gd name="T21" fmla="*/ 12 h 95"/>
                  <a:gd name="T22" fmla="*/ 12 w 42"/>
                  <a:gd name="T23" fmla="*/ 83 h 95"/>
                  <a:gd name="T24" fmla="*/ 6 w 42"/>
                  <a:gd name="T25" fmla="*/ 95 h 95"/>
                  <a:gd name="T26" fmla="*/ 0 w 42"/>
                  <a:gd name="T27" fmla="*/ 95 h 95"/>
                  <a:gd name="T28" fmla="*/ 0 w 42"/>
                  <a:gd name="T29" fmla="*/ 95 h 95"/>
                  <a:gd name="T30" fmla="*/ 42 w 42"/>
                  <a:gd name="T31" fmla="*/ 95 h 95"/>
                  <a:gd name="T32" fmla="*/ 42 w 42"/>
                  <a:gd name="T3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95">
                    <a:moveTo>
                      <a:pt x="42" y="95"/>
                    </a:moveTo>
                    <a:lnTo>
                      <a:pt x="36" y="95"/>
                    </a:lnTo>
                    <a:lnTo>
                      <a:pt x="30" y="83"/>
                    </a:lnTo>
                    <a:lnTo>
                      <a:pt x="30" y="12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83"/>
                    </a:lnTo>
                    <a:lnTo>
                      <a:pt x="6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42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8"/>
              <p:cNvSpPr>
                <a:spLocks/>
              </p:cNvSpPr>
              <p:nvPr/>
            </p:nvSpPr>
            <p:spPr bwMode="auto">
              <a:xfrm>
                <a:off x="4758" y="1234"/>
                <a:ext cx="47" cy="88"/>
              </a:xfrm>
              <a:custGeom>
                <a:avLst/>
                <a:gdLst>
                  <a:gd name="T0" fmla="*/ 42 w 42"/>
                  <a:gd name="T1" fmla="*/ 60 h 78"/>
                  <a:gd name="T2" fmla="*/ 42 w 42"/>
                  <a:gd name="T3" fmla="*/ 60 h 78"/>
                  <a:gd name="T4" fmla="*/ 36 w 42"/>
                  <a:gd name="T5" fmla="*/ 66 h 78"/>
                  <a:gd name="T6" fmla="*/ 36 w 42"/>
                  <a:gd name="T7" fmla="*/ 66 h 78"/>
                  <a:gd name="T8" fmla="*/ 12 w 42"/>
                  <a:gd name="T9" fmla="*/ 66 h 78"/>
                  <a:gd name="T10" fmla="*/ 24 w 42"/>
                  <a:gd name="T11" fmla="*/ 48 h 78"/>
                  <a:gd name="T12" fmla="*/ 30 w 42"/>
                  <a:gd name="T13" fmla="*/ 36 h 78"/>
                  <a:gd name="T14" fmla="*/ 36 w 42"/>
                  <a:gd name="T15" fmla="*/ 18 h 78"/>
                  <a:gd name="T16" fmla="*/ 30 w 42"/>
                  <a:gd name="T17" fmla="*/ 6 h 78"/>
                  <a:gd name="T18" fmla="*/ 24 w 42"/>
                  <a:gd name="T19" fmla="*/ 0 h 78"/>
                  <a:gd name="T20" fmla="*/ 12 w 42"/>
                  <a:gd name="T21" fmla="*/ 6 h 78"/>
                  <a:gd name="T22" fmla="*/ 0 w 42"/>
                  <a:gd name="T23" fmla="*/ 24 h 78"/>
                  <a:gd name="T24" fmla="*/ 6 w 42"/>
                  <a:gd name="T25" fmla="*/ 24 h 78"/>
                  <a:gd name="T26" fmla="*/ 6 w 42"/>
                  <a:gd name="T27" fmla="*/ 12 h 78"/>
                  <a:gd name="T28" fmla="*/ 18 w 42"/>
                  <a:gd name="T29" fmla="*/ 6 h 78"/>
                  <a:gd name="T30" fmla="*/ 30 w 42"/>
                  <a:gd name="T31" fmla="*/ 12 h 78"/>
                  <a:gd name="T32" fmla="*/ 30 w 42"/>
                  <a:gd name="T33" fmla="*/ 24 h 78"/>
                  <a:gd name="T34" fmla="*/ 24 w 42"/>
                  <a:gd name="T35" fmla="*/ 36 h 78"/>
                  <a:gd name="T36" fmla="*/ 18 w 42"/>
                  <a:gd name="T37" fmla="*/ 54 h 78"/>
                  <a:gd name="T38" fmla="*/ 0 w 42"/>
                  <a:gd name="T39" fmla="*/ 72 h 78"/>
                  <a:gd name="T40" fmla="*/ 0 w 42"/>
                  <a:gd name="T41" fmla="*/ 78 h 78"/>
                  <a:gd name="T42" fmla="*/ 36 w 42"/>
                  <a:gd name="T43" fmla="*/ 78 h 78"/>
                  <a:gd name="T44" fmla="*/ 42 w 42"/>
                  <a:gd name="T45" fmla="*/ 6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78">
                    <a:moveTo>
                      <a:pt x="42" y="60"/>
                    </a:moveTo>
                    <a:lnTo>
                      <a:pt x="42" y="60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12" y="66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24" y="36"/>
                    </a:lnTo>
                    <a:lnTo>
                      <a:pt x="18" y="54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6" y="78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9"/>
              <p:cNvSpPr>
                <a:spLocks/>
              </p:cNvSpPr>
              <p:nvPr/>
            </p:nvSpPr>
            <p:spPr bwMode="auto">
              <a:xfrm>
                <a:off x="3730" y="2640"/>
                <a:ext cx="93" cy="114"/>
              </a:xfrm>
              <a:custGeom>
                <a:avLst/>
                <a:gdLst>
                  <a:gd name="T0" fmla="*/ 84 w 84"/>
                  <a:gd name="T1" fmla="*/ 0 h 101"/>
                  <a:gd name="T2" fmla="*/ 60 w 84"/>
                  <a:gd name="T3" fmla="*/ 0 h 101"/>
                  <a:gd name="T4" fmla="*/ 60 w 84"/>
                  <a:gd name="T5" fmla="*/ 0 h 101"/>
                  <a:gd name="T6" fmla="*/ 66 w 84"/>
                  <a:gd name="T7" fmla="*/ 5 h 101"/>
                  <a:gd name="T8" fmla="*/ 66 w 84"/>
                  <a:gd name="T9" fmla="*/ 11 h 101"/>
                  <a:gd name="T10" fmla="*/ 66 w 84"/>
                  <a:gd name="T11" fmla="*/ 17 h 101"/>
                  <a:gd name="T12" fmla="*/ 66 w 84"/>
                  <a:gd name="T13" fmla="*/ 17 h 101"/>
                  <a:gd name="T14" fmla="*/ 48 w 84"/>
                  <a:gd name="T15" fmla="*/ 65 h 101"/>
                  <a:gd name="T16" fmla="*/ 36 w 84"/>
                  <a:gd name="T17" fmla="*/ 23 h 101"/>
                  <a:gd name="T18" fmla="*/ 30 w 84"/>
                  <a:gd name="T19" fmla="*/ 17 h 101"/>
                  <a:gd name="T20" fmla="*/ 30 w 84"/>
                  <a:gd name="T21" fmla="*/ 5 h 101"/>
                  <a:gd name="T22" fmla="*/ 30 w 84"/>
                  <a:gd name="T23" fmla="*/ 5 h 101"/>
                  <a:gd name="T24" fmla="*/ 42 w 84"/>
                  <a:gd name="T25" fmla="*/ 0 h 101"/>
                  <a:gd name="T26" fmla="*/ 42 w 84"/>
                  <a:gd name="T27" fmla="*/ 0 h 101"/>
                  <a:gd name="T28" fmla="*/ 0 w 84"/>
                  <a:gd name="T29" fmla="*/ 0 h 101"/>
                  <a:gd name="T30" fmla="*/ 0 w 84"/>
                  <a:gd name="T31" fmla="*/ 0 h 101"/>
                  <a:gd name="T32" fmla="*/ 6 w 84"/>
                  <a:gd name="T33" fmla="*/ 5 h 101"/>
                  <a:gd name="T34" fmla="*/ 6 w 84"/>
                  <a:gd name="T35" fmla="*/ 11 h 101"/>
                  <a:gd name="T36" fmla="*/ 42 w 84"/>
                  <a:gd name="T37" fmla="*/ 101 h 101"/>
                  <a:gd name="T38" fmla="*/ 42 w 84"/>
                  <a:gd name="T39" fmla="*/ 101 h 101"/>
                  <a:gd name="T40" fmla="*/ 72 w 84"/>
                  <a:gd name="T41" fmla="*/ 11 h 101"/>
                  <a:gd name="T42" fmla="*/ 78 w 84"/>
                  <a:gd name="T43" fmla="*/ 5 h 101"/>
                  <a:gd name="T44" fmla="*/ 84 w 84"/>
                  <a:gd name="T45" fmla="*/ 0 h 101"/>
                  <a:gd name="T46" fmla="*/ 84 w 84"/>
                  <a:gd name="T4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4" h="101">
                    <a:moveTo>
                      <a:pt x="84" y="0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66" y="5"/>
                    </a:lnTo>
                    <a:lnTo>
                      <a:pt x="66" y="11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48" y="65"/>
                    </a:lnTo>
                    <a:lnTo>
                      <a:pt x="36" y="23"/>
                    </a:lnTo>
                    <a:lnTo>
                      <a:pt x="30" y="17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72" y="11"/>
                    </a:lnTo>
                    <a:lnTo>
                      <a:pt x="78" y="5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20"/>
              <p:cNvSpPr>
                <a:spLocks/>
              </p:cNvSpPr>
              <p:nvPr/>
            </p:nvSpPr>
            <p:spPr bwMode="auto">
              <a:xfrm>
                <a:off x="3836" y="2706"/>
                <a:ext cx="33" cy="89"/>
              </a:xfrm>
              <a:custGeom>
                <a:avLst/>
                <a:gdLst>
                  <a:gd name="T0" fmla="*/ 6 w 30"/>
                  <a:gd name="T1" fmla="*/ 78 h 78"/>
                  <a:gd name="T2" fmla="*/ 30 w 30"/>
                  <a:gd name="T3" fmla="*/ 78 h 78"/>
                  <a:gd name="T4" fmla="*/ 30 w 30"/>
                  <a:gd name="T5" fmla="*/ 72 h 78"/>
                  <a:gd name="T6" fmla="*/ 24 w 30"/>
                  <a:gd name="T7" fmla="*/ 72 h 78"/>
                  <a:gd name="T8" fmla="*/ 18 w 30"/>
                  <a:gd name="T9" fmla="*/ 66 h 78"/>
                  <a:gd name="T10" fmla="*/ 18 w 30"/>
                  <a:gd name="T11" fmla="*/ 0 h 78"/>
                  <a:gd name="T12" fmla="*/ 18 w 30"/>
                  <a:gd name="T13" fmla="*/ 0 h 78"/>
                  <a:gd name="T14" fmla="*/ 0 w 30"/>
                  <a:gd name="T15" fmla="*/ 12 h 78"/>
                  <a:gd name="T16" fmla="*/ 0 w 30"/>
                  <a:gd name="T17" fmla="*/ 12 h 78"/>
                  <a:gd name="T18" fmla="*/ 6 w 30"/>
                  <a:gd name="T19" fmla="*/ 12 h 78"/>
                  <a:gd name="T20" fmla="*/ 12 w 30"/>
                  <a:gd name="T21" fmla="*/ 12 h 78"/>
                  <a:gd name="T22" fmla="*/ 12 w 30"/>
                  <a:gd name="T23" fmla="*/ 12 h 78"/>
                  <a:gd name="T24" fmla="*/ 12 w 30"/>
                  <a:gd name="T25" fmla="*/ 18 h 78"/>
                  <a:gd name="T26" fmla="*/ 12 w 30"/>
                  <a:gd name="T27" fmla="*/ 66 h 78"/>
                  <a:gd name="T28" fmla="*/ 12 w 30"/>
                  <a:gd name="T29" fmla="*/ 72 h 78"/>
                  <a:gd name="T30" fmla="*/ 6 w 30"/>
                  <a:gd name="T31" fmla="*/ 72 h 78"/>
                  <a:gd name="T32" fmla="*/ 6 w 30"/>
                  <a:gd name="T3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78">
                    <a:moveTo>
                      <a:pt x="6" y="78"/>
                    </a:moveTo>
                    <a:lnTo>
                      <a:pt x="30" y="78"/>
                    </a:lnTo>
                    <a:lnTo>
                      <a:pt x="30" y="72"/>
                    </a:lnTo>
                    <a:lnTo>
                      <a:pt x="24" y="72"/>
                    </a:lnTo>
                    <a:lnTo>
                      <a:pt x="18" y="6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21"/>
              <p:cNvSpPr>
                <a:spLocks/>
              </p:cNvSpPr>
              <p:nvPr/>
            </p:nvSpPr>
            <p:spPr bwMode="auto">
              <a:xfrm>
                <a:off x="4574" y="2072"/>
                <a:ext cx="105" cy="114"/>
              </a:xfrm>
              <a:custGeom>
                <a:avLst/>
                <a:gdLst>
                  <a:gd name="T0" fmla="*/ 95 w 95"/>
                  <a:gd name="T1" fmla="*/ 0 h 101"/>
                  <a:gd name="T2" fmla="*/ 65 w 95"/>
                  <a:gd name="T3" fmla="*/ 0 h 101"/>
                  <a:gd name="T4" fmla="*/ 65 w 95"/>
                  <a:gd name="T5" fmla="*/ 6 h 101"/>
                  <a:gd name="T6" fmla="*/ 77 w 95"/>
                  <a:gd name="T7" fmla="*/ 6 h 101"/>
                  <a:gd name="T8" fmla="*/ 77 w 95"/>
                  <a:gd name="T9" fmla="*/ 12 h 101"/>
                  <a:gd name="T10" fmla="*/ 77 w 95"/>
                  <a:gd name="T11" fmla="*/ 18 h 101"/>
                  <a:gd name="T12" fmla="*/ 77 w 95"/>
                  <a:gd name="T13" fmla="*/ 18 h 101"/>
                  <a:gd name="T14" fmla="*/ 65 w 95"/>
                  <a:gd name="T15" fmla="*/ 78 h 101"/>
                  <a:gd name="T16" fmla="*/ 65 w 95"/>
                  <a:gd name="T17" fmla="*/ 78 h 101"/>
                  <a:gd name="T18" fmla="*/ 35 w 95"/>
                  <a:gd name="T19" fmla="*/ 0 h 101"/>
                  <a:gd name="T20" fmla="*/ 17 w 95"/>
                  <a:gd name="T21" fmla="*/ 0 h 101"/>
                  <a:gd name="T22" fmla="*/ 17 w 95"/>
                  <a:gd name="T23" fmla="*/ 6 h 101"/>
                  <a:gd name="T24" fmla="*/ 23 w 95"/>
                  <a:gd name="T25" fmla="*/ 6 h 101"/>
                  <a:gd name="T26" fmla="*/ 29 w 95"/>
                  <a:gd name="T27" fmla="*/ 12 h 101"/>
                  <a:gd name="T28" fmla="*/ 11 w 95"/>
                  <a:gd name="T29" fmla="*/ 72 h 101"/>
                  <a:gd name="T30" fmla="*/ 5 w 95"/>
                  <a:gd name="T31" fmla="*/ 84 h 101"/>
                  <a:gd name="T32" fmla="*/ 5 w 95"/>
                  <a:gd name="T33" fmla="*/ 95 h 101"/>
                  <a:gd name="T34" fmla="*/ 0 w 95"/>
                  <a:gd name="T35" fmla="*/ 95 h 101"/>
                  <a:gd name="T36" fmla="*/ 0 w 95"/>
                  <a:gd name="T37" fmla="*/ 95 h 101"/>
                  <a:gd name="T38" fmla="*/ 23 w 95"/>
                  <a:gd name="T39" fmla="*/ 95 h 101"/>
                  <a:gd name="T40" fmla="*/ 23 w 95"/>
                  <a:gd name="T41" fmla="*/ 95 h 101"/>
                  <a:gd name="T42" fmla="*/ 17 w 95"/>
                  <a:gd name="T43" fmla="*/ 95 h 101"/>
                  <a:gd name="T44" fmla="*/ 17 w 95"/>
                  <a:gd name="T45" fmla="*/ 90 h 101"/>
                  <a:gd name="T46" fmla="*/ 17 w 95"/>
                  <a:gd name="T47" fmla="*/ 90 h 101"/>
                  <a:gd name="T48" fmla="*/ 17 w 95"/>
                  <a:gd name="T49" fmla="*/ 84 h 101"/>
                  <a:gd name="T50" fmla="*/ 29 w 95"/>
                  <a:gd name="T51" fmla="*/ 18 h 101"/>
                  <a:gd name="T52" fmla="*/ 29 w 95"/>
                  <a:gd name="T53" fmla="*/ 18 h 101"/>
                  <a:gd name="T54" fmla="*/ 59 w 95"/>
                  <a:gd name="T55" fmla="*/ 101 h 101"/>
                  <a:gd name="T56" fmla="*/ 59 w 95"/>
                  <a:gd name="T57" fmla="*/ 101 h 101"/>
                  <a:gd name="T58" fmla="*/ 83 w 95"/>
                  <a:gd name="T59" fmla="*/ 24 h 101"/>
                  <a:gd name="T60" fmla="*/ 83 w 95"/>
                  <a:gd name="T61" fmla="*/ 12 h 101"/>
                  <a:gd name="T62" fmla="*/ 83 w 95"/>
                  <a:gd name="T63" fmla="*/ 6 h 101"/>
                  <a:gd name="T64" fmla="*/ 95 w 95"/>
                  <a:gd name="T65" fmla="*/ 6 h 101"/>
                  <a:gd name="T66" fmla="*/ 95 w 95"/>
                  <a:gd name="T6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5" h="101">
                    <a:moveTo>
                      <a:pt x="95" y="0"/>
                    </a:moveTo>
                    <a:lnTo>
                      <a:pt x="65" y="0"/>
                    </a:lnTo>
                    <a:lnTo>
                      <a:pt x="65" y="6"/>
                    </a:lnTo>
                    <a:lnTo>
                      <a:pt x="77" y="6"/>
                    </a:lnTo>
                    <a:lnTo>
                      <a:pt x="77" y="12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65" y="78"/>
                    </a:lnTo>
                    <a:lnTo>
                      <a:pt x="65" y="78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9" y="12"/>
                    </a:lnTo>
                    <a:lnTo>
                      <a:pt x="11" y="72"/>
                    </a:lnTo>
                    <a:lnTo>
                      <a:pt x="5" y="84"/>
                    </a:lnTo>
                    <a:lnTo>
                      <a:pt x="5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23" y="95"/>
                    </a:lnTo>
                    <a:lnTo>
                      <a:pt x="23" y="95"/>
                    </a:lnTo>
                    <a:lnTo>
                      <a:pt x="17" y="95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4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59" y="101"/>
                    </a:lnTo>
                    <a:lnTo>
                      <a:pt x="59" y="101"/>
                    </a:lnTo>
                    <a:lnTo>
                      <a:pt x="83" y="24"/>
                    </a:lnTo>
                    <a:lnTo>
                      <a:pt x="83" y="12"/>
                    </a:lnTo>
                    <a:lnTo>
                      <a:pt x="83" y="6"/>
                    </a:lnTo>
                    <a:lnTo>
                      <a:pt x="95" y="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22"/>
              <p:cNvSpPr>
                <a:spLocks/>
              </p:cNvSpPr>
              <p:nvPr/>
            </p:nvSpPr>
            <p:spPr bwMode="auto">
              <a:xfrm>
                <a:off x="4679" y="2140"/>
                <a:ext cx="33" cy="87"/>
              </a:xfrm>
              <a:custGeom>
                <a:avLst/>
                <a:gdLst>
                  <a:gd name="T0" fmla="*/ 0 w 30"/>
                  <a:gd name="T1" fmla="*/ 77 h 77"/>
                  <a:gd name="T2" fmla="*/ 30 w 30"/>
                  <a:gd name="T3" fmla="*/ 77 h 77"/>
                  <a:gd name="T4" fmla="*/ 30 w 30"/>
                  <a:gd name="T5" fmla="*/ 71 h 77"/>
                  <a:gd name="T6" fmla="*/ 24 w 30"/>
                  <a:gd name="T7" fmla="*/ 71 h 77"/>
                  <a:gd name="T8" fmla="*/ 18 w 30"/>
                  <a:gd name="T9" fmla="*/ 65 h 77"/>
                  <a:gd name="T10" fmla="*/ 18 w 30"/>
                  <a:gd name="T11" fmla="*/ 0 h 77"/>
                  <a:gd name="T12" fmla="*/ 18 w 30"/>
                  <a:gd name="T13" fmla="*/ 0 h 77"/>
                  <a:gd name="T14" fmla="*/ 0 w 30"/>
                  <a:gd name="T15" fmla="*/ 12 h 77"/>
                  <a:gd name="T16" fmla="*/ 0 w 30"/>
                  <a:gd name="T17" fmla="*/ 12 h 77"/>
                  <a:gd name="T18" fmla="*/ 6 w 30"/>
                  <a:gd name="T19" fmla="*/ 12 h 77"/>
                  <a:gd name="T20" fmla="*/ 6 w 30"/>
                  <a:gd name="T21" fmla="*/ 12 h 77"/>
                  <a:gd name="T22" fmla="*/ 12 w 30"/>
                  <a:gd name="T23" fmla="*/ 12 h 77"/>
                  <a:gd name="T24" fmla="*/ 12 w 30"/>
                  <a:gd name="T25" fmla="*/ 18 h 77"/>
                  <a:gd name="T26" fmla="*/ 12 w 30"/>
                  <a:gd name="T27" fmla="*/ 65 h 77"/>
                  <a:gd name="T28" fmla="*/ 6 w 30"/>
                  <a:gd name="T29" fmla="*/ 71 h 77"/>
                  <a:gd name="T30" fmla="*/ 0 w 30"/>
                  <a:gd name="T31" fmla="*/ 71 h 77"/>
                  <a:gd name="T32" fmla="*/ 0 w 30"/>
                  <a:gd name="T3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77">
                    <a:moveTo>
                      <a:pt x="0" y="77"/>
                    </a:moveTo>
                    <a:lnTo>
                      <a:pt x="30" y="77"/>
                    </a:lnTo>
                    <a:lnTo>
                      <a:pt x="30" y="71"/>
                    </a:lnTo>
                    <a:lnTo>
                      <a:pt x="24" y="71"/>
                    </a:lnTo>
                    <a:lnTo>
                      <a:pt x="18" y="65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65"/>
                    </a:lnTo>
                    <a:lnTo>
                      <a:pt x="6" y="71"/>
                    </a:lnTo>
                    <a:lnTo>
                      <a:pt x="0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23"/>
              <p:cNvSpPr>
                <a:spLocks/>
              </p:cNvSpPr>
              <p:nvPr/>
            </p:nvSpPr>
            <p:spPr bwMode="auto">
              <a:xfrm>
                <a:off x="4574" y="2363"/>
                <a:ext cx="105" cy="114"/>
              </a:xfrm>
              <a:custGeom>
                <a:avLst/>
                <a:gdLst>
                  <a:gd name="T0" fmla="*/ 95 w 95"/>
                  <a:gd name="T1" fmla="*/ 0 h 101"/>
                  <a:gd name="T2" fmla="*/ 65 w 95"/>
                  <a:gd name="T3" fmla="*/ 0 h 101"/>
                  <a:gd name="T4" fmla="*/ 65 w 95"/>
                  <a:gd name="T5" fmla="*/ 0 h 101"/>
                  <a:gd name="T6" fmla="*/ 77 w 95"/>
                  <a:gd name="T7" fmla="*/ 6 h 101"/>
                  <a:gd name="T8" fmla="*/ 77 w 95"/>
                  <a:gd name="T9" fmla="*/ 12 h 101"/>
                  <a:gd name="T10" fmla="*/ 77 w 95"/>
                  <a:gd name="T11" fmla="*/ 18 h 101"/>
                  <a:gd name="T12" fmla="*/ 77 w 95"/>
                  <a:gd name="T13" fmla="*/ 18 h 101"/>
                  <a:gd name="T14" fmla="*/ 65 w 95"/>
                  <a:gd name="T15" fmla="*/ 71 h 101"/>
                  <a:gd name="T16" fmla="*/ 65 w 95"/>
                  <a:gd name="T17" fmla="*/ 71 h 101"/>
                  <a:gd name="T18" fmla="*/ 35 w 95"/>
                  <a:gd name="T19" fmla="*/ 0 h 101"/>
                  <a:gd name="T20" fmla="*/ 17 w 95"/>
                  <a:gd name="T21" fmla="*/ 0 h 101"/>
                  <a:gd name="T22" fmla="*/ 17 w 95"/>
                  <a:gd name="T23" fmla="*/ 0 h 101"/>
                  <a:gd name="T24" fmla="*/ 23 w 95"/>
                  <a:gd name="T25" fmla="*/ 6 h 101"/>
                  <a:gd name="T26" fmla="*/ 29 w 95"/>
                  <a:gd name="T27" fmla="*/ 12 h 101"/>
                  <a:gd name="T28" fmla="*/ 11 w 95"/>
                  <a:gd name="T29" fmla="*/ 71 h 101"/>
                  <a:gd name="T30" fmla="*/ 5 w 95"/>
                  <a:gd name="T31" fmla="*/ 89 h 101"/>
                  <a:gd name="T32" fmla="*/ 0 w 95"/>
                  <a:gd name="T33" fmla="*/ 95 h 101"/>
                  <a:gd name="T34" fmla="*/ 0 w 95"/>
                  <a:gd name="T35" fmla="*/ 95 h 101"/>
                  <a:gd name="T36" fmla="*/ 23 w 95"/>
                  <a:gd name="T37" fmla="*/ 95 h 101"/>
                  <a:gd name="T38" fmla="*/ 23 w 95"/>
                  <a:gd name="T39" fmla="*/ 95 h 101"/>
                  <a:gd name="T40" fmla="*/ 17 w 95"/>
                  <a:gd name="T41" fmla="*/ 95 h 101"/>
                  <a:gd name="T42" fmla="*/ 17 w 95"/>
                  <a:gd name="T43" fmla="*/ 89 h 101"/>
                  <a:gd name="T44" fmla="*/ 17 w 95"/>
                  <a:gd name="T45" fmla="*/ 83 h 101"/>
                  <a:gd name="T46" fmla="*/ 17 w 95"/>
                  <a:gd name="T47" fmla="*/ 77 h 101"/>
                  <a:gd name="T48" fmla="*/ 29 w 95"/>
                  <a:gd name="T49" fmla="*/ 18 h 101"/>
                  <a:gd name="T50" fmla="*/ 29 w 95"/>
                  <a:gd name="T51" fmla="*/ 18 h 101"/>
                  <a:gd name="T52" fmla="*/ 59 w 95"/>
                  <a:gd name="T53" fmla="*/ 101 h 101"/>
                  <a:gd name="T54" fmla="*/ 59 w 95"/>
                  <a:gd name="T55" fmla="*/ 101 h 101"/>
                  <a:gd name="T56" fmla="*/ 83 w 95"/>
                  <a:gd name="T57" fmla="*/ 24 h 101"/>
                  <a:gd name="T58" fmla="*/ 83 w 95"/>
                  <a:gd name="T59" fmla="*/ 12 h 101"/>
                  <a:gd name="T60" fmla="*/ 83 w 95"/>
                  <a:gd name="T61" fmla="*/ 6 h 101"/>
                  <a:gd name="T62" fmla="*/ 95 w 95"/>
                  <a:gd name="T63" fmla="*/ 0 h 101"/>
                  <a:gd name="T64" fmla="*/ 95 w 95"/>
                  <a:gd name="T6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5" h="101">
                    <a:moveTo>
                      <a:pt x="9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77" y="6"/>
                    </a:lnTo>
                    <a:lnTo>
                      <a:pt x="77" y="12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65" y="71"/>
                    </a:lnTo>
                    <a:lnTo>
                      <a:pt x="65" y="71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6"/>
                    </a:lnTo>
                    <a:lnTo>
                      <a:pt x="29" y="12"/>
                    </a:lnTo>
                    <a:lnTo>
                      <a:pt x="11" y="71"/>
                    </a:lnTo>
                    <a:lnTo>
                      <a:pt x="5" y="89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23" y="95"/>
                    </a:lnTo>
                    <a:lnTo>
                      <a:pt x="23" y="95"/>
                    </a:lnTo>
                    <a:lnTo>
                      <a:pt x="17" y="95"/>
                    </a:lnTo>
                    <a:lnTo>
                      <a:pt x="17" y="89"/>
                    </a:lnTo>
                    <a:lnTo>
                      <a:pt x="17" y="83"/>
                    </a:lnTo>
                    <a:lnTo>
                      <a:pt x="17" y="77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59" y="101"/>
                    </a:lnTo>
                    <a:lnTo>
                      <a:pt x="59" y="101"/>
                    </a:lnTo>
                    <a:lnTo>
                      <a:pt x="83" y="24"/>
                    </a:lnTo>
                    <a:lnTo>
                      <a:pt x="83" y="12"/>
                    </a:lnTo>
                    <a:lnTo>
                      <a:pt x="83" y="6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24"/>
              <p:cNvSpPr>
                <a:spLocks/>
              </p:cNvSpPr>
              <p:nvPr/>
            </p:nvSpPr>
            <p:spPr bwMode="auto">
              <a:xfrm>
                <a:off x="4672" y="2429"/>
                <a:ext cx="47" cy="82"/>
              </a:xfrm>
              <a:custGeom>
                <a:avLst/>
                <a:gdLst>
                  <a:gd name="T0" fmla="*/ 42 w 42"/>
                  <a:gd name="T1" fmla="*/ 60 h 72"/>
                  <a:gd name="T2" fmla="*/ 42 w 42"/>
                  <a:gd name="T3" fmla="*/ 60 h 72"/>
                  <a:gd name="T4" fmla="*/ 36 w 42"/>
                  <a:gd name="T5" fmla="*/ 66 h 72"/>
                  <a:gd name="T6" fmla="*/ 30 w 42"/>
                  <a:gd name="T7" fmla="*/ 66 h 72"/>
                  <a:gd name="T8" fmla="*/ 12 w 42"/>
                  <a:gd name="T9" fmla="*/ 66 h 72"/>
                  <a:gd name="T10" fmla="*/ 24 w 42"/>
                  <a:gd name="T11" fmla="*/ 48 h 72"/>
                  <a:gd name="T12" fmla="*/ 30 w 42"/>
                  <a:gd name="T13" fmla="*/ 36 h 72"/>
                  <a:gd name="T14" fmla="*/ 36 w 42"/>
                  <a:gd name="T15" fmla="*/ 18 h 72"/>
                  <a:gd name="T16" fmla="*/ 30 w 42"/>
                  <a:gd name="T17" fmla="*/ 6 h 72"/>
                  <a:gd name="T18" fmla="*/ 18 w 42"/>
                  <a:gd name="T19" fmla="*/ 0 h 72"/>
                  <a:gd name="T20" fmla="*/ 6 w 42"/>
                  <a:gd name="T21" fmla="*/ 6 h 72"/>
                  <a:gd name="T22" fmla="*/ 0 w 42"/>
                  <a:gd name="T23" fmla="*/ 24 h 72"/>
                  <a:gd name="T24" fmla="*/ 0 w 42"/>
                  <a:gd name="T25" fmla="*/ 24 h 72"/>
                  <a:gd name="T26" fmla="*/ 6 w 42"/>
                  <a:gd name="T27" fmla="*/ 12 h 72"/>
                  <a:gd name="T28" fmla="*/ 18 w 42"/>
                  <a:gd name="T29" fmla="*/ 6 h 72"/>
                  <a:gd name="T30" fmla="*/ 24 w 42"/>
                  <a:gd name="T31" fmla="*/ 12 h 72"/>
                  <a:gd name="T32" fmla="*/ 30 w 42"/>
                  <a:gd name="T33" fmla="*/ 24 h 72"/>
                  <a:gd name="T34" fmla="*/ 24 w 42"/>
                  <a:gd name="T35" fmla="*/ 36 h 72"/>
                  <a:gd name="T36" fmla="*/ 18 w 42"/>
                  <a:gd name="T37" fmla="*/ 54 h 72"/>
                  <a:gd name="T38" fmla="*/ 0 w 42"/>
                  <a:gd name="T39" fmla="*/ 72 h 72"/>
                  <a:gd name="T40" fmla="*/ 0 w 42"/>
                  <a:gd name="T41" fmla="*/ 72 h 72"/>
                  <a:gd name="T42" fmla="*/ 36 w 42"/>
                  <a:gd name="T43" fmla="*/ 72 h 72"/>
                  <a:gd name="T44" fmla="*/ 42 w 42"/>
                  <a:gd name="T45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72">
                    <a:moveTo>
                      <a:pt x="42" y="60"/>
                    </a:moveTo>
                    <a:lnTo>
                      <a:pt x="42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12" y="66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18"/>
                    </a:lnTo>
                    <a:lnTo>
                      <a:pt x="30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24"/>
                    </a:lnTo>
                    <a:lnTo>
                      <a:pt x="24" y="36"/>
                    </a:lnTo>
                    <a:lnTo>
                      <a:pt x="18" y="5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36" y="72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25"/>
              <p:cNvSpPr>
                <a:spLocks/>
              </p:cNvSpPr>
              <p:nvPr/>
            </p:nvSpPr>
            <p:spPr bwMode="auto">
              <a:xfrm>
                <a:off x="4290" y="1897"/>
                <a:ext cx="59" cy="67"/>
              </a:xfrm>
              <a:custGeom>
                <a:avLst/>
                <a:gdLst>
                  <a:gd name="T0" fmla="*/ 30 w 54"/>
                  <a:gd name="T1" fmla="*/ 59 h 59"/>
                  <a:gd name="T2" fmla="*/ 6 w 54"/>
                  <a:gd name="T3" fmla="*/ 53 h 59"/>
                  <a:gd name="T4" fmla="*/ 0 w 54"/>
                  <a:gd name="T5" fmla="*/ 30 h 59"/>
                  <a:gd name="T6" fmla="*/ 6 w 54"/>
                  <a:gd name="T7" fmla="*/ 6 h 59"/>
                  <a:gd name="T8" fmla="*/ 30 w 54"/>
                  <a:gd name="T9" fmla="*/ 0 h 59"/>
                  <a:gd name="T10" fmla="*/ 48 w 54"/>
                  <a:gd name="T11" fmla="*/ 6 h 59"/>
                  <a:gd name="T12" fmla="*/ 54 w 54"/>
                  <a:gd name="T13" fmla="*/ 30 h 59"/>
                  <a:gd name="T14" fmla="*/ 48 w 54"/>
                  <a:gd name="T15" fmla="*/ 53 h 59"/>
                  <a:gd name="T16" fmla="*/ 30 w 54"/>
                  <a:gd name="T17" fmla="*/ 59 h 59"/>
                  <a:gd name="T18" fmla="*/ 30 w 54"/>
                  <a:gd name="T1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59">
                    <a:moveTo>
                      <a:pt x="30" y="59"/>
                    </a:moveTo>
                    <a:lnTo>
                      <a:pt x="6" y="53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54" y="30"/>
                    </a:lnTo>
                    <a:lnTo>
                      <a:pt x="48" y="53"/>
                    </a:lnTo>
                    <a:lnTo>
                      <a:pt x="30" y="59"/>
                    </a:lnTo>
                    <a:lnTo>
                      <a:pt x="3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26"/>
              <p:cNvSpPr>
                <a:spLocks/>
              </p:cNvSpPr>
              <p:nvPr/>
            </p:nvSpPr>
            <p:spPr bwMode="auto">
              <a:xfrm>
                <a:off x="4073" y="2329"/>
                <a:ext cx="59" cy="74"/>
              </a:xfrm>
              <a:custGeom>
                <a:avLst/>
                <a:gdLst>
                  <a:gd name="T0" fmla="*/ 24 w 54"/>
                  <a:gd name="T1" fmla="*/ 66 h 66"/>
                  <a:gd name="T2" fmla="*/ 36 w 54"/>
                  <a:gd name="T3" fmla="*/ 66 h 66"/>
                  <a:gd name="T4" fmla="*/ 48 w 54"/>
                  <a:gd name="T5" fmla="*/ 54 h 66"/>
                  <a:gd name="T6" fmla="*/ 54 w 54"/>
                  <a:gd name="T7" fmla="*/ 36 h 66"/>
                  <a:gd name="T8" fmla="*/ 48 w 54"/>
                  <a:gd name="T9" fmla="*/ 12 h 66"/>
                  <a:gd name="T10" fmla="*/ 36 w 54"/>
                  <a:gd name="T11" fmla="*/ 6 h 66"/>
                  <a:gd name="T12" fmla="*/ 24 w 54"/>
                  <a:gd name="T13" fmla="*/ 0 h 66"/>
                  <a:gd name="T14" fmla="*/ 18 w 54"/>
                  <a:gd name="T15" fmla="*/ 6 h 66"/>
                  <a:gd name="T16" fmla="*/ 6 w 54"/>
                  <a:gd name="T17" fmla="*/ 12 h 66"/>
                  <a:gd name="T18" fmla="*/ 0 w 54"/>
                  <a:gd name="T19" fmla="*/ 36 h 66"/>
                  <a:gd name="T20" fmla="*/ 6 w 54"/>
                  <a:gd name="T21" fmla="*/ 54 h 66"/>
                  <a:gd name="T22" fmla="*/ 18 w 54"/>
                  <a:gd name="T23" fmla="*/ 66 h 66"/>
                  <a:gd name="T24" fmla="*/ 24 w 54"/>
                  <a:gd name="T25" fmla="*/ 66 h 66"/>
                  <a:gd name="T26" fmla="*/ 24 w 54"/>
                  <a:gd name="T2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66">
                    <a:moveTo>
                      <a:pt x="24" y="66"/>
                    </a:moveTo>
                    <a:lnTo>
                      <a:pt x="36" y="66"/>
                    </a:lnTo>
                    <a:lnTo>
                      <a:pt x="48" y="54"/>
                    </a:lnTo>
                    <a:lnTo>
                      <a:pt x="54" y="36"/>
                    </a:lnTo>
                    <a:lnTo>
                      <a:pt x="48" y="12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24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27"/>
              <p:cNvSpPr>
                <a:spLocks/>
              </p:cNvSpPr>
              <p:nvPr/>
            </p:nvSpPr>
            <p:spPr bwMode="auto">
              <a:xfrm>
                <a:off x="3770" y="2409"/>
                <a:ext cx="73" cy="88"/>
              </a:xfrm>
              <a:custGeom>
                <a:avLst/>
                <a:gdLst>
                  <a:gd name="T0" fmla="*/ 30 w 66"/>
                  <a:gd name="T1" fmla="*/ 36 h 78"/>
                  <a:gd name="T2" fmla="*/ 0 w 66"/>
                  <a:gd name="T3" fmla="*/ 36 h 78"/>
                  <a:gd name="T4" fmla="*/ 0 w 66"/>
                  <a:gd name="T5" fmla="*/ 42 h 78"/>
                  <a:gd name="T6" fmla="*/ 30 w 66"/>
                  <a:gd name="T7" fmla="*/ 42 h 78"/>
                  <a:gd name="T8" fmla="*/ 30 w 66"/>
                  <a:gd name="T9" fmla="*/ 78 h 78"/>
                  <a:gd name="T10" fmla="*/ 36 w 66"/>
                  <a:gd name="T11" fmla="*/ 78 h 78"/>
                  <a:gd name="T12" fmla="*/ 36 w 66"/>
                  <a:gd name="T13" fmla="*/ 42 h 78"/>
                  <a:gd name="T14" fmla="*/ 66 w 66"/>
                  <a:gd name="T15" fmla="*/ 42 h 78"/>
                  <a:gd name="T16" fmla="*/ 66 w 66"/>
                  <a:gd name="T17" fmla="*/ 36 h 78"/>
                  <a:gd name="T18" fmla="*/ 36 w 66"/>
                  <a:gd name="T19" fmla="*/ 36 h 78"/>
                  <a:gd name="T20" fmla="*/ 36 w 66"/>
                  <a:gd name="T21" fmla="*/ 0 h 78"/>
                  <a:gd name="T22" fmla="*/ 30 w 66"/>
                  <a:gd name="T23" fmla="*/ 0 h 78"/>
                  <a:gd name="T24" fmla="*/ 30 w 66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8">
                    <a:moveTo>
                      <a:pt x="30" y="36"/>
                    </a:moveTo>
                    <a:lnTo>
                      <a:pt x="0" y="36"/>
                    </a:lnTo>
                    <a:lnTo>
                      <a:pt x="0" y="42"/>
                    </a:lnTo>
                    <a:lnTo>
                      <a:pt x="30" y="42"/>
                    </a:lnTo>
                    <a:lnTo>
                      <a:pt x="30" y="78"/>
                    </a:lnTo>
                    <a:lnTo>
                      <a:pt x="36" y="78"/>
                    </a:lnTo>
                    <a:lnTo>
                      <a:pt x="36" y="42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36" y="3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128"/>
              <p:cNvSpPr>
                <a:spLocks noChangeArrowheads="1"/>
              </p:cNvSpPr>
              <p:nvPr/>
            </p:nvSpPr>
            <p:spPr bwMode="auto">
              <a:xfrm>
                <a:off x="3770" y="2970"/>
                <a:ext cx="73" cy="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29"/>
              <p:cNvSpPr>
                <a:spLocks/>
              </p:cNvSpPr>
              <p:nvPr/>
            </p:nvSpPr>
            <p:spPr bwMode="auto">
              <a:xfrm>
                <a:off x="4929" y="2220"/>
                <a:ext cx="99" cy="116"/>
              </a:xfrm>
              <a:custGeom>
                <a:avLst/>
                <a:gdLst>
                  <a:gd name="T0" fmla="*/ 90 w 90"/>
                  <a:gd name="T1" fmla="*/ 0 h 102"/>
                  <a:gd name="T2" fmla="*/ 60 w 90"/>
                  <a:gd name="T3" fmla="*/ 0 h 102"/>
                  <a:gd name="T4" fmla="*/ 60 w 90"/>
                  <a:gd name="T5" fmla="*/ 0 h 102"/>
                  <a:gd name="T6" fmla="*/ 72 w 90"/>
                  <a:gd name="T7" fmla="*/ 0 h 102"/>
                  <a:gd name="T8" fmla="*/ 72 w 90"/>
                  <a:gd name="T9" fmla="*/ 6 h 102"/>
                  <a:gd name="T10" fmla="*/ 72 w 90"/>
                  <a:gd name="T11" fmla="*/ 12 h 102"/>
                  <a:gd name="T12" fmla="*/ 72 w 90"/>
                  <a:gd name="T13" fmla="*/ 18 h 102"/>
                  <a:gd name="T14" fmla="*/ 54 w 90"/>
                  <a:gd name="T15" fmla="*/ 66 h 102"/>
                  <a:gd name="T16" fmla="*/ 36 w 90"/>
                  <a:gd name="T17" fmla="*/ 18 h 102"/>
                  <a:gd name="T18" fmla="*/ 36 w 90"/>
                  <a:gd name="T19" fmla="*/ 12 h 102"/>
                  <a:gd name="T20" fmla="*/ 36 w 90"/>
                  <a:gd name="T21" fmla="*/ 6 h 102"/>
                  <a:gd name="T22" fmla="*/ 36 w 90"/>
                  <a:gd name="T23" fmla="*/ 0 h 102"/>
                  <a:gd name="T24" fmla="*/ 42 w 90"/>
                  <a:gd name="T25" fmla="*/ 0 h 102"/>
                  <a:gd name="T26" fmla="*/ 42 w 90"/>
                  <a:gd name="T27" fmla="*/ 0 h 102"/>
                  <a:gd name="T28" fmla="*/ 0 w 90"/>
                  <a:gd name="T29" fmla="*/ 0 h 102"/>
                  <a:gd name="T30" fmla="*/ 0 w 90"/>
                  <a:gd name="T31" fmla="*/ 0 h 102"/>
                  <a:gd name="T32" fmla="*/ 6 w 90"/>
                  <a:gd name="T33" fmla="*/ 0 h 102"/>
                  <a:gd name="T34" fmla="*/ 12 w 90"/>
                  <a:gd name="T35" fmla="*/ 12 h 102"/>
                  <a:gd name="T36" fmla="*/ 42 w 90"/>
                  <a:gd name="T37" fmla="*/ 102 h 102"/>
                  <a:gd name="T38" fmla="*/ 48 w 90"/>
                  <a:gd name="T39" fmla="*/ 102 h 102"/>
                  <a:gd name="T40" fmla="*/ 78 w 90"/>
                  <a:gd name="T41" fmla="*/ 12 h 102"/>
                  <a:gd name="T42" fmla="*/ 84 w 90"/>
                  <a:gd name="T43" fmla="*/ 6 h 102"/>
                  <a:gd name="T44" fmla="*/ 90 w 90"/>
                  <a:gd name="T45" fmla="*/ 0 h 102"/>
                  <a:gd name="T46" fmla="*/ 90 w 90"/>
                  <a:gd name="T4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102">
                    <a:moveTo>
                      <a:pt x="90" y="0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12"/>
                    </a:lnTo>
                    <a:lnTo>
                      <a:pt x="72" y="18"/>
                    </a:lnTo>
                    <a:lnTo>
                      <a:pt x="54" y="66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lnTo>
                      <a:pt x="42" y="102"/>
                    </a:lnTo>
                    <a:lnTo>
                      <a:pt x="48" y="102"/>
                    </a:lnTo>
                    <a:lnTo>
                      <a:pt x="78" y="12"/>
                    </a:lnTo>
                    <a:lnTo>
                      <a:pt x="84" y="6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30"/>
              <p:cNvSpPr>
                <a:spLocks/>
              </p:cNvSpPr>
              <p:nvPr/>
            </p:nvSpPr>
            <p:spPr bwMode="auto">
              <a:xfrm>
                <a:off x="5035" y="2288"/>
                <a:ext cx="46" cy="81"/>
              </a:xfrm>
              <a:custGeom>
                <a:avLst/>
                <a:gdLst>
                  <a:gd name="T0" fmla="*/ 42 w 42"/>
                  <a:gd name="T1" fmla="*/ 60 h 72"/>
                  <a:gd name="T2" fmla="*/ 42 w 42"/>
                  <a:gd name="T3" fmla="*/ 60 h 72"/>
                  <a:gd name="T4" fmla="*/ 36 w 42"/>
                  <a:gd name="T5" fmla="*/ 66 h 72"/>
                  <a:gd name="T6" fmla="*/ 30 w 42"/>
                  <a:gd name="T7" fmla="*/ 66 h 72"/>
                  <a:gd name="T8" fmla="*/ 6 w 42"/>
                  <a:gd name="T9" fmla="*/ 66 h 72"/>
                  <a:gd name="T10" fmla="*/ 24 w 42"/>
                  <a:gd name="T11" fmla="*/ 48 h 72"/>
                  <a:gd name="T12" fmla="*/ 30 w 42"/>
                  <a:gd name="T13" fmla="*/ 36 h 72"/>
                  <a:gd name="T14" fmla="*/ 36 w 42"/>
                  <a:gd name="T15" fmla="*/ 18 h 72"/>
                  <a:gd name="T16" fmla="*/ 30 w 42"/>
                  <a:gd name="T17" fmla="*/ 6 h 72"/>
                  <a:gd name="T18" fmla="*/ 18 w 42"/>
                  <a:gd name="T19" fmla="*/ 0 h 72"/>
                  <a:gd name="T20" fmla="*/ 6 w 42"/>
                  <a:gd name="T21" fmla="*/ 6 h 72"/>
                  <a:gd name="T22" fmla="*/ 0 w 42"/>
                  <a:gd name="T23" fmla="*/ 24 h 72"/>
                  <a:gd name="T24" fmla="*/ 0 w 42"/>
                  <a:gd name="T25" fmla="*/ 24 h 72"/>
                  <a:gd name="T26" fmla="*/ 6 w 42"/>
                  <a:gd name="T27" fmla="*/ 12 h 72"/>
                  <a:gd name="T28" fmla="*/ 12 w 42"/>
                  <a:gd name="T29" fmla="*/ 6 h 72"/>
                  <a:gd name="T30" fmla="*/ 24 w 42"/>
                  <a:gd name="T31" fmla="*/ 12 h 72"/>
                  <a:gd name="T32" fmla="*/ 30 w 42"/>
                  <a:gd name="T33" fmla="*/ 24 h 72"/>
                  <a:gd name="T34" fmla="*/ 24 w 42"/>
                  <a:gd name="T35" fmla="*/ 36 h 72"/>
                  <a:gd name="T36" fmla="*/ 18 w 42"/>
                  <a:gd name="T37" fmla="*/ 54 h 72"/>
                  <a:gd name="T38" fmla="*/ 0 w 42"/>
                  <a:gd name="T39" fmla="*/ 72 h 72"/>
                  <a:gd name="T40" fmla="*/ 0 w 42"/>
                  <a:gd name="T41" fmla="*/ 72 h 72"/>
                  <a:gd name="T42" fmla="*/ 36 w 42"/>
                  <a:gd name="T43" fmla="*/ 72 h 72"/>
                  <a:gd name="T44" fmla="*/ 42 w 42"/>
                  <a:gd name="T45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72">
                    <a:moveTo>
                      <a:pt x="42" y="60"/>
                    </a:moveTo>
                    <a:lnTo>
                      <a:pt x="42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6" y="66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18"/>
                    </a:lnTo>
                    <a:lnTo>
                      <a:pt x="30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24" y="12"/>
                    </a:lnTo>
                    <a:lnTo>
                      <a:pt x="30" y="24"/>
                    </a:lnTo>
                    <a:lnTo>
                      <a:pt x="24" y="36"/>
                    </a:lnTo>
                    <a:lnTo>
                      <a:pt x="18" y="5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36" y="72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31"/>
              <p:cNvSpPr>
                <a:spLocks/>
              </p:cNvSpPr>
              <p:nvPr/>
            </p:nvSpPr>
            <p:spPr bwMode="auto">
              <a:xfrm>
                <a:off x="4975" y="1593"/>
                <a:ext cx="67" cy="81"/>
              </a:xfrm>
              <a:custGeom>
                <a:avLst/>
                <a:gdLst>
                  <a:gd name="T0" fmla="*/ 24 w 60"/>
                  <a:gd name="T1" fmla="*/ 30 h 72"/>
                  <a:gd name="T2" fmla="*/ 0 w 60"/>
                  <a:gd name="T3" fmla="*/ 30 h 72"/>
                  <a:gd name="T4" fmla="*/ 0 w 60"/>
                  <a:gd name="T5" fmla="*/ 42 h 72"/>
                  <a:gd name="T6" fmla="*/ 24 w 60"/>
                  <a:gd name="T7" fmla="*/ 42 h 72"/>
                  <a:gd name="T8" fmla="*/ 24 w 60"/>
                  <a:gd name="T9" fmla="*/ 72 h 72"/>
                  <a:gd name="T10" fmla="*/ 36 w 60"/>
                  <a:gd name="T11" fmla="*/ 72 h 72"/>
                  <a:gd name="T12" fmla="*/ 36 w 60"/>
                  <a:gd name="T13" fmla="*/ 42 h 72"/>
                  <a:gd name="T14" fmla="*/ 60 w 60"/>
                  <a:gd name="T15" fmla="*/ 42 h 72"/>
                  <a:gd name="T16" fmla="*/ 60 w 60"/>
                  <a:gd name="T17" fmla="*/ 30 h 72"/>
                  <a:gd name="T18" fmla="*/ 36 w 60"/>
                  <a:gd name="T19" fmla="*/ 30 h 72"/>
                  <a:gd name="T20" fmla="*/ 36 w 60"/>
                  <a:gd name="T21" fmla="*/ 0 h 72"/>
                  <a:gd name="T22" fmla="*/ 24 w 60"/>
                  <a:gd name="T23" fmla="*/ 0 h 72"/>
                  <a:gd name="T24" fmla="*/ 24 w 6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72">
                    <a:moveTo>
                      <a:pt x="24" y="30"/>
                    </a:moveTo>
                    <a:lnTo>
                      <a:pt x="0" y="30"/>
                    </a:lnTo>
                    <a:lnTo>
                      <a:pt x="0" y="42"/>
                    </a:lnTo>
                    <a:lnTo>
                      <a:pt x="24" y="42"/>
                    </a:lnTo>
                    <a:lnTo>
                      <a:pt x="24" y="72"/>
                    </a:lnTo>
                    <a:lnTo>
                      <a:pt x="36" y="72"/>
                    </a:lnTo>
                    <a:lnTo>
                      <a:pt x="36" y="42"/>
                    </a:lnTo>
                    <a:lnTo>
                      <a:pt x="60" y="42"/>
                    </a:lnTo>
                    <a:lnTo>
                      <a:pt x="60" y="30"/>
                    </a:lnTo>
                    <a:lnTo>
                      <a:pt x="36" y="3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132"/>
              <p:cNvSpPr>
                <a:spLocks noChangeArrowheads="1"/>
              </p:cNvSpPr>
              <p:nvPr/>
            </p:nvSpPr>
            <p:spPr bwMode="auto">
              <a:xfrm>
                <a:off x="4975" y="2970"/>
                <a:ext cx="73" cy="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33"/>
              <p:cNvSpPr>
                <a:spLocks/>
              </p:cNvSpPr>
              <p:nvPr/>
            </p:nvSpPr>
            <p:spPr bwMode="auto">
              <a:xfrm>
                <a:off x="4343" y="3315"/>
                <a:ext cx="33" cy="141"/>
              </a:xfrm>
              <a:custGeom>
                <a:avLst/>
                <a:gdLst>
                  <a:gd name="T0" fmla="*/ 30 w 30"/>
                  <a:gd name="T1" fmla="*/ 0 h 125"/>
                  <a:gd name="T2" fmla="*/ 6 w 30"/>
                  <a:gd name="T3" fmla="*/ 24 h 125"/>
                  <a:gd name="T4" fmla="*/ 0 w 30"/>
                  <a:gd name="T5" fmla="*/ 59 h 125"/>
                  <a:gd name="T6" fmla="*/ 0 w 30"/>
                  <a:gd name="T7" fmla="*/ 83 h 125"/>
                  <a:gd name="T8" fmla="*/ 6 w 30"/>
                  <a:gd name="T9" fmla="*/ 101 h 125"/>
                  <a:gd name="T10" fmla="*/ 18 w 30"/>
                  <a:gd name="T11" fmla="*/ 113 h 125"/>
                  <a:gd name="T12" fmla="*/ 30 w 30"/>
                  <a:gd name="T13" fmla="*/ 125 h 125"/>
                  <a:gd name="T14" fmla="*/ 30 w 30"/>
                  <a:gd name="T15" fmla="*/ 119 h 125"/>
                  <a:gd name="T16" fmla="*/ 18 w 30"/>
                  <a:gd name="T17" fmla="*/ 107 h 125"/>
                  <a:gd name="T18" fmla="*/ 12 w 30"/>
                  <a:gd name="T19" fmla="*/ 89 h 125"/>
                  <a:gd name="T20" fmla="*/ 6 w 30"/>
                  <a:gd name="T21" fmla="*/ 71 h 125"/>
                  <a:gd name="T22" fmla="*/ 6 w 30"/>
                  <a:gd name="T23" fmla="*/ 59 h 125"/>
                  <a:gd name="T24" fmla="*/ 6 w 30"/>
                  <a:gd name="T25" fmla="*/ 35 h 125"/>
                  <a:gd name="T26" fmla="*/ 12 w 30"/>
                  <a:gd name="T27" fmla="*/ 24 h 125"/>
                  <a:gd name="T28" fmla="*/ 30 w 30"/>
                  <a:gd name="T29" fmla="*/ 0 h 125"/>
                  <a:gd name="T30" fmla="*/ 30 w 30"/>
                  <a:gd name="T3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125">
                    <a:moveTo>
                      <a:pt x="30" y="0"/>
                    </a:moveTo>
                    <a:lnTo>
                      <a:pt x="6" y="24"/>
                    </a:lnTo>
                    <a:lnTo>
                      <a:pt x="0" y="59"/>
                    </a:lnTo>
                    <a:lnTo>
                      <a:pt x="0" y="83"/>
                    </a:lnTo>
                    <a:lnTo>
                      <a:pt x="6" y="101"/>
                    </a:lnTo>
                    <a:lnTo>
                      <a:pt x="18" y="113"/>
                    </a:lnTo>
                    <a:lnTo>
                      <a:pt x="30" y="125"/>
                    </a:lnTo>
                    <a:lnTo>
                      <a:pt x="30" y="119"/>
                    </a:lnTo>
                    <a:lnTo>
                      <a:pt x="18" y="107"/>
                    </a:lnTo>
                    <a:lnTo>
                      <a:pt x="12" y="89"/>
                    </a:lnTo>
                    <a:lnTo>
                      <a:pt x="6" y="71"/>
                    </a:lnTo>
                    <a:lnTo>
                      <a:pt x="6" y="59"/>
                    </a:lnTo>
                    <a:lnTo>
                      <a:pt x="6" y="35"/>
                    </a:lnTo>
                    <a:lnTo>
                      <a:pt x="12" y="24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34"/>
              <p:cNvSpPr>
                <a:spLocks noEditPoints="1"/>
              </p:cNvSpPr>
              <p:nvPr/>
            </p:nvSpPr>
            <p:spPr bwMode="auto">
              <a:xfrm>
                <a:off x="4389" y="3315"/>
                <a:ext cx="66" cy="114"/>
              </a:xfrm>
              <a:custGeom>
                <a:avLst/>
                <a:gdLst>
                  <a:gd name="T0" fmla="*/ 18 w 60"/>
                  <a:gd name="T1" fmla="*/ 53 h 101"/>
                  <a:gd name="T2" fmla="*/ 24 w 60"/>
                  <a:gd name="T3" fmla="*/ 41 h 101"/>
                  <a:gd name="T4" fmla="*/ 30 w 60"/>
                  <a:gd name="T5" fmla="*/ 41 h 101"/>
                  <a:gd name="T6" fmla="*/ 42 w 60"/>
                  <a:gd name="T7" fmla="*/ 47 h 101"/>
                  <a:gd name="T8" fmla="*/ 48 w 60"/>
                  <a:gd name="T9" fmla="*/ 65 h 101"/>
                  <a:gd name="T10" fmla="*/ 48 w 60"/>
                  <a:gd name="T11" fmla="*/ 83 h 101"/>
                  <a:gd name="T12" fmla="*/ 42 w 60"/>
                  <a:gd name="T13" fmla="*/ 95 h 101"/>
                  <a:gd name="T14" fmla="*/ 30 w 60"/>
                  <a:gd name="T15" fmla="*/ 95 h 101"/>
                  <a:gd name="T16" fmla="*/ 24 w 60"/>
                  <a:gd name="T17" fmla="*/ 95 h 101"/>
                  <a:gd name="T18" fmla="*/ 18 w 60"/>
                  <a:gd name="T19" fmla="*/ 89 h 101"/>
                  <a:gd name="T20" fmla="*/ 18 w 60"/>
                  <a:gd name="T21" fmla="*/ 53 h 101"/>
                  <a:gd name="T22" fmla="*/ 6 w 60"/>
                  <a:gd name="T23" fmla="*/ 89 h 101"/>
                  <a:gd name="T24" fmla="*/ 12 w 60"/>
                  <a:gd name="T25" fmla="*/ 95 h 101"/>
                  <a:gd name="T26" fmla="*/ 30 w 60"/>
                  <a:gd name="T27" fmla="*/ 101 h 101"/>
                  <a:gd name="T28" fmla="*/ 42 w 60"/>
                  <a:gd name="T29" fmla="*/ 95 h 101"/>
                  <a:gd name="T30" fmla="*/ 54 w 60"/>
                  <a:gd name="T31" fmla="*/ 89 h 101"/>
                  <a:gd name="T32" fmla="*/ 60 w 60"/>
                  <a:gd name="T33" fmla="*/ 65 h 101"/>
                  <a:gd name="T34" fmla="*/ 54 w 60"/>
                  <a:gd name="T35" fmla="*/ 41 h 101"/>
                  <a:gd name="T36" fmla="*/ 48 w 60"/>
                  <a:gd name="T37" fmla="*/ 35 h 101"/>
                  <a:gd name="T38" fmla="*/ 36 w 60"/>
                  <a:gd name="T39" fmla="*/ 30 h 101"/>
                  <a:gd name="T40" fmla="*/ 24 w 60"/>
                  <a:gd name="T41" fmla="*/ 35 h 101"/>
                  <a:gd name="T42" fmla="*/ 18 w 60"/>
                  <a:gd name="T43" fmla="*/ 41 h 101"/>
                  <a:gd name="T44" fmla="*/ 18 w 60"/>
                  <a:gd name="T45" fmla="*/ 41 h 101"/>
                  <a:gd name="T46" fmla="*/ 18 w 60"/>
                  <a:gd name="T47" fmla="*/ 0 h 101"/>
                  <a:gd name="T48" fmla="*/ 18 w 60"/>
                  <a:gd name="T49" fmla="*/ 0 h 101"/>
                  <a:gd name="T50" fmla="*/ 12 w 60"/>
                  <a:gd name="T51" fmla="*/ 0 h 101"/>
                  <a:gd name="T52" fmla="*/ 0 w 60"/>
                  <a:gd name="T53" fmla="*/ 6 h 101"/>
                  <a:gd name="T54" fmla="*/ 0 w 60"/>
                  <a:gd name="T55" fmla="*/ 6 h 101"/>
                  <a:gd name="T56" fmla="*/ 0 w 60"/>
                  <a:gd name="T57" fmla="*/ 6 h 101"/>
                  <a:gd name="T58" fmla="*/ 6 w 60"/>
                  <a:gd name="T59" fmla="*/ 12 h 101"/>
                  <a:gd name="T60" fmla="*/ 6 w 60"/>
                  <a:gd name="T61" fmla="*/ 12 h 101"/>
                  <a:gd name="T62" fmla="*/ 6 w 60"/>
                  <a:gd name="T63" fmla="*/ 8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" h="101">
                    <a:moveTo>
                      <a:pt x="18" y="53"/>
                    </a:moveTo>
                    <a:lnTo>
                      <a:pt x="24" y="41"/>
                    </a:lnTo>
                    <a:lnTo>
                      <a:pt x="30" y="41"/>
                    </a:lnTo>
                    <a:lnTo>
                      <a:pt x="42" y="47"/>
                    </a:lnTo>
                    <a:lnTo>
                      <a:pt x="48" y="65"/>
                    </a:lnTo>
                    <a:lnTo>
                      <a:pt x="48" y="83"/>
                    </a:lnTo>
                    <a:lnTo>
                      <a:pt x="42" y="95"/>
                    </a:lnTo>
                    <a:lnTo>
                      <a:pt x="30" y="95"/>
                    </a:lnTo>
                    <a:lnTo>
                      <a:pt x="24" y="95"/>
                    </a:lnTo>
                    <a:lnTo>
                      <a:pt x="18" y="89"/>
                    </a:lnTo>
                    <a:lnTo>
                      <a:pt x="18" y="53"/>
                    </a:lnTo>
                    <a:close/>
                    <a:moveTo>
                      <a:pt x="6" y="89"/>
                    </a:moveTo>
                    <a:lnTo>
                      <a:pt x="12" y="95"/>
                    </a:lnTo>
                    <a:lnTo>
                      <a:pt x="30" y="101"/>
                    </a:lnTo>
                    <a:lnTo>
                      <a:pt x="42" y="95"/>
                    </a:lnTo>
                    <a:lnTo>
                      <a:pt x="54" y="89"/>
                    </a:lnTo>
                    <a:lnTo>
                      <a:pt x="60" y="65"/>
                    </a:lnTo>
                    <a:lnTo>
                      <a:pt x="54" y="41"/>
                    </a:lnTo>
                    <a:lnTo>
                      <a:pt x="48" y="35"/>
                    </a:lnTo>
                    <a:lnTo>
                      <a:pt x="36" y="30"/>
                    </a:lnTo>
                    <a:lnTo>
                      <a:pt x="24" y="35"/>
                    </a:lnTo>
                    <a:lnTo>
                      <a:pt x="18" y="41"/>
                    </a:lnTo>
                    <a:lnTo>
                      <a:pt x="18" y="4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5"/>
              <p:cNvSpPr>
                <a:spLocks/>
              </p:cNvSpPr>
              <p:nvPr/>
            </p:nvSpPr>
            <p:spPr bwMode="auto">
              <a:xfrm>
                <a:off x="4462" y="3315"/>
                <a:ext cx="40" cy="141"/>
              </a:xfrm>
              <a:custGeom>
                <a:avLst/>
                <a:gdLst>
                  <a:gd name="T0" fmla="*/ 0 w 36"/>
                  <a:gd name="T1" fmla="*/ 125 h 125"/>
                  <a:gd name="T2" fmla="*/ 30 w 36"/>
                  <a:gd name="T3" fmla="*/ 101 h 125"/>
                  <a:gd name="T4" fmla="*/ 36 w 36"/>
                  <a:gd name="T5" fmla="*/ 65 h 125"/>
                  <a:gd name="T6" fmla="*/ 30 w 36"/>
                  <a:gd name="T7" fmla="*/ 35 h 125"/>
                  <a:gd name="T8" fmla="*/ 24 w 36"/>
                  <a:gd name="T9" fmla="*/ 24 h 125"/>
                  <a:gd name="T10" fmla="*/ 12 w 36"/>
                  <a:gd name="T11" fmla="*/ 12 h 125"/>
                  <a:gd name="T12" fmla="*/ 0 w 36"/>
                  <a:gd name="T13" fmla="*/ 0 h 125"/>
                  <a:gd name="T14" fmla="*/ 0 w 36"/>
                  <a:gd name="T15" fmla="*/ 0 h 125"/>
                  <a:gd name="T16" fmla="*/ 12 w 36"/>
                  <a:gd name="T17" fmla="*/ 18 h 125"/>
                  <a:gd name="T18" fmla="*/ 24 w 36"/>
                  <a:gd name="T19" fmla="*/ 35 h 125"/>
                  <a:gd name="T20" fmla="*/ 24 w 36"/>
                  <a:gd name="T21" fmla="*/ 65 h 125"/>
                  <a:gd name="T22" fmla="*/ 24 w 36"/>
                  <a:gd name="T23" fmla="*/ 89 h 125"/>
                  <a:gd name="T24" fmla="*/ 18 w 36"/>
                  <a:gd name="T25" fmla="*/ 101 h 125"/>
                  <a:gd name="T26" fmla="*/ 0 w 36"/>
                  <a:gd name="T27" fmla="*/ 119 h 125"/>
                  <a:gd name="T28" fmla="*/ 0 w 36"/>
                  <a:gd name="T2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125">
                    <a:moveTo>
                      <a:pt x="0" y="125"/>
                    </a:moveTo>
                    <a:lnTo>
                      <a:pt x="30" y="101"/>
                    </a:lnTo>
                    <a:lnTo>
                      <a:pt x="36" y="65"/>
                    </a:lnTo>
                    <a:lnTo>
                      <a:pt x="30" y="35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35"/>
                    </a:lnTo>
                    <a:lnTo>
                      <a:pt x="24" y="65"/>
                    </a:lnTo>
                    <a:lnTo>
                      <a:pt x="24" y="89"/>
                    </a:lnTo>
                    <a:lnTo>
                      <a:pt x="18" y="101"/>
                    </a:lnTo>
                    <a:lnTo>
                      <a:pt x="0" y="119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36"/>
              <p:cNvSpPr>
                <a:spLocks/>
              </p:cNvSpPr>
              <p:nvPr/>
            </p:nvSpPr>
            <p:spPr bwMode="auto">
              <a:xfrm>
                <a:off x="4330" y="1997"/>
                <a:ext cx="46" cy="575"/>
              </a:xfrm>
              <a:custGeom>
                <a:avLst/>
                <a:gdLst>
                  <a:gd name="T0" fmla="*/ 0 w 42"/>
                  <a:gd name="T1" fmla="*/ 508 h 508"/>
                  <a:gd name="T2" fmla="*/ 42 w 42"/>
                  <a:gd name="T3" fmla="*/ 508 h 508"/>
                  <a:gd name="T4" fmla="*/ 42 w 42"/>
                  <a:gd name="T5" fmla="*/ 0 h 508"/>
                  <a:gd name="T6" fmla="*/ 0 w 42"/>
                  <a:gd name="T7" fmla="*/ 0 h 508"/>
                  <a:gd name="T8" fmla="*/ 0 w 42"/>
                  <a:gd name="T9" fmla="*/ 508 h 508"/>
                  <a:gd name="T10" fmla="*/ 0 w 42"/>
                  <a:gd name="T11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508">
                    <a:moveTo>
                      <a:pt x="0" y="508"/>
                    </a:moveTo>
                    <a:lnTo>
                      <a:pt x="42" y="508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50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37"/>
              <p:cNvSpPr>
                <a:spLocks/>
              </p:cNvSpPr>
              <p:nvPr/>
            </p:nvSpPr>
            <p:spPr bwMode="auto">
              <a:xfrm>
                <a:off x="4376" y="1997"/>
                <a:ext cx="1" cy="460"/>
              </a:xfrm>
              <a:custGeom>
                <a:avLst/>
                <a:gdLst>
                  <a:gd name="T0" fmla="*/ 406 h 406"/>
                  <a:gd name="T1" fmla="*/ 0 h 406"/>
                  <a:gd name="T2" fmla="*/ 406 h 406"/>
                  <a:gd name="T3" fmla="*/ 406 h 40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06">
                    <a:moveTo>
                      <a:pt x="0" y="406"/>
                    </a:moveTo>
                    <a:lnTo>
                      <a:pt x="0" y="0"/>
                    </a:lnTo>
                    <a:lnTo>
                      <a:pt x="0" y="406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38"/>
              <p:cNvSpPr>
                <a:spLocks/>
              </p:cNvSpPr>
              <p:nvPr/>
            </p:nvSpPr>
            <p:spPr bwMode="auto">
              <a:xfrm>
                <a:off x="4336" y="1997"/>
                <a:ext cx="1" cy="460"/>
              </a:xfrm>
              <a:custGeom>
                <a:avLst/>
                <a:gdLst>
                  <a:gd name="T0" fmla="*/ 406 h 406"/>
                  <a:gd name="T1" fmla="*/ 0 h 406"/>
                  <a:gd name="T2" fmla="*/ 406 h 406"/>
                  <a:gd name="T3" fmla="*/ 406 h 40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06">
                    <a:moveTo>
                      <a:pt x="0" y="406"/>
                    </a:moveTo>
                    <a:lnTo>
                      <a:pt x="0" y="0"/>
                    </a:lnTo>
                    <a:lnTo>
                      <a:pt x="0" y="406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39"/>
              <p:cNvSpPr>
                <a:spLocks/>
              </p:cNvSpPr>
              <p:nvPr/>
            </p:nvSpPr>
            <p:spPr bwMode="auto">
              <a:xfrm>
                <a:off x="4376" y="2457"/>
                <a:ext cx="1" cy="115"/>
              </a:xfrm>
              <a:custGeom>
                <a:avLst/>
                <a:gdLst>
                  <a:gd name="T0" fmla="*/ 0 h 102"/>
                  <a:gd name="T1" fmla="*/ 102 h 102"/>
                  <a:gd name="T2" fmla="*/ 0 h 102"/>
                  <a:gd name="T3" fmla="*/ 0 h 10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02">
                    <a:moveTo>
                      <a:pt x="0" y="0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40"/>
              <p:cNvSpPr>
                <a:spLocks/>
              </p:cNvSpPr>
              <p:nvPr/>
            </p:nvSpPr>
            <p:spPr bwMode="auto">
              <a:xfrm>
                <a:off x="4336" y="2457"/>
                <a:ext cx="1" cy="115"/>
              </a:xfrm>
              <a:custGeom>
                <a:avLst/>
                <a:gdLst>
                  <a:gd name="T0" fmla="*/ 0 h 102"/>
                  <a:gd name="T1" fmla="*/ 102 h 102"/>
                  <a:gd name="T2" fmla="*/ 0 h 102"/>
                  <a:gd name="T3" fmla="*/ 0 h 10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02">
                    <a:moveTo>
                      <a:pt x="0" y="0"/>
                    </a:moveTo>
                    <a:lnTo>
                      <a:pt x="0" y="10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41"/>
              <p:cNvSpPr>
                <a:spLocks/>
              </p:cNvSpPr>
              <p:nvPr/>
            </p:nvSpPr>
            <p:spPr bwMode="auto">
              <a:xfrm>
                <a:off x="5608" y="2213"/>
                <a:ext cx="86" cy="116"/>
              </a:xfrm>
              <a:custGeom>
                <a:avLst/>
                <a:gdLst>
                  <a:gd name="T0" fmla="*/ 78 w 78"/>
                  <a:gd name="T1" fmla="*/ 66 h 102"/>
                  <a:gd name="T2" fmla="*/ 72 w 78"/>
                  <a:gd name="T3" fmla="*/ 66 h 102"/>
                  <a:gd name="T4" fmla="*/ 66 w 78"/>
                  <a:gd name="T5" fmla="*/ 84 h 102"/>
                  <a:gd name="T6" fmla="*/ 60 w 78"/>
                  <a:gd name="T7" fmla="*/ 90 h 102"/>
                  <a:gd name="T8" fmla="*/ 42 w 78"/>
                  <a:gd name="T9" fmla="*/ 96 h 102"/>
                  <a:gd name="T10" fmla="*/ 24 w 78"/>
                  <a:gd name="T11" fmla="*/ 96 h 102"/>
                  <a:gd name="T12" fmla="*/ 72 w 78"/>
                  <a:gd name="T13" fmla="*/ 6 h 102"/>
                  <a:gd name="T14" fmla="*/ 72 w 78"/>
                  <a:gd name="T15" fmla="*/ 0 h 102"/>
                  <a:gd name="T16" fmla="*/ 6 w 78"/>
                  <a:gd name="T17" fmla="*/ 0 h 102"/>
                  <a:gd name="T18" fmla="*/ 6 w 78"/>
                  <a:gd name="T19" fmla="*/ 30 h 102"/>
                  <a:gd name="T20" fmla="*/ 6 w 78"/>
                  <a:gd name="T21" fmla="*/ 30 h 102"/>
                  <a:gd name="T22" fmla="*/ 12 w 78"/>
                  <a:gd name="T23" fmla="*/ 18 h 102"/>
                  <a:gd name="T24" fmla="*/ 24 w 78"/>
                  <a:gd name="T25" fmla="*/ 12 h 102"/>
                  <a:gd name="T26" fmla="*/ 30 w 78"/>
                  <a:gd name="T27" fmla="*/ 6 h 102"/>
                  <a:gd name="T28" fmla="*/ 36 w 78"/>
                  <a:gd name="T29" fmla="*/ 6 h 102"/>
                  <a:gd name="T30" fmla="*/ 48 w 78"/>
                  <a:gd name="T31" fmla="*/ 6 h 102"/>
                  <a:gd name="T32" fmla="*/ 0 w 78"/>
                  <a:gd name="T33" fmla="*/ 102 h 102"/>
                  <a:gd name="T34" fmla="*/ 0 w 78"/>
                  <a:gd name="T35" fmla="*/ 102 h 102"/>
                  <a:gd name="T36" fmla="*/ 72 w 78"/>
                  <a:gd name="T37" fmla="*/ 102 h 102"/>
                  <a:gd name="T38" fmla="*/ 78 w 78"/>
                  <a:gd name="T39" fmla="*/ 6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8" h="102">
                    <a:moveTo>
                      <a:pt x="78" y="66"/>
                    </a:moveTo>
                    <a:lnTo>
                      <a:pt x="72" y="66"/>
                    </a:lnTo>
                    <a:lnTo>
                      <a:pt x="66" y="84"/>
                    </a:lnTo>
                    <a:lnTo>
                      <a:pt x="60" y="90"/>
                    </a:lnTo>
                    <a:lnTo>
                      <a:pt x="42" y="96"/>
                    </a:lnTo>
                    <a:lnTo>
                      <a:pt x="24" y="96"/>
                    </a:lnTo>
                    <a:lnTo>
                      <a:pt x="72" y="6"/>
                    </a:lnTo>
                    <a:lnTo>
                      <a:pt x="72" y="0"/>
                    </a:lnTo>
                    <a:lnTo>
                      <a:pt x="6" y="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8" y="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72" y="102"/>
                    </a:lnTo>
                    <a:lnTo>
                      <a:pt x="78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42"/>
              <p:cNvSpPr>
                <a:spLocks/>
              </p:cNvSpPr>
              <p:nvPr/>
            </p:nvSpPr>
            <p:spPr bwMode="auto">
              <a:xfrm>
                <a:off x="5700" y="2288"/>
                <a:ext cx="60" cy="81"/>
              </a:xfrm>
              <a:custGeom>
                <a:avLst/>
                <a:gdLst>
                  <a:gd name="T0" fmla="*/ 36 w 54"/>
                  <a:gd name="T1" fmla="*/ 0 h 72"/>
                  <a:gd name="T2" fmla="*/ 12 w 54"/>
                  <a:gd name="T3" fmla="*/ 0 h 72"/>
                  <a:gd name="T4" fmla="*/ 12 w 54"/>
                  <a:gd name="T5" fmla="*/ 0 h 72"/>
                  <a:gd name="T6" fmla="*/ 18 w 54"/>
                  <a:gd name="T7" fmla="*/ 0 h 72"/>
                  <a:gd name="T8" fmla="*/ 18 w 54"/>
                  <a:gd name="T9" fmla="*/ 6 h 72"/>
                  <a:gd name="T10" fmla="*/ 18 w 54"/>
                  <a:gd name="T11" fmla="*/ 12 h 72"/>
                  <a:gd name="T12" fmla="*/ 18 w 54"/>
                  <a:gd name="T13" fmla="*/ 12 h 72"/>
                  <a:gd name="T14" fmla="*/ 6 w 54"/>
                  <a:gd name="T15" fmla="*/ 60 h 72"/>
                  <a:gd name="T16" fmla="*/ 6 w 54"/>
                  <a:gd name="T17" fmla="*/ 72 h 72"/>
                  <a:gd name="T18" fmla="*/ 0 w 54"/>
                  <a:gd name="T19" fmla="*/ 72 h 72"/>
                  <a:gd name="T20" fmla="*/ 0 w 54"/>
                  <a:gd name="T21" fmla="*/ 72 h 72"/>
                  <a:gd name="T22" fmla="*/ 48 w 54"/>
                  <a:gd name="T23" fmla="*/ 72 h 72"/>
                  <a:gd name="T24" fmla="*/ 54 w 54"/>
                  <a:gd name="T25" fmla="*/ 54 h 72"/>
                  <a:gd name="T26" fmla="*/ 48 w 54"/>
                  <a:gd name="T27" fmla="*/ 54 h 72"/>
                  <a:gd name="T28" fmla="*/ 36 w 54"/>
                  <a:gd name="T29" fmla="*/ 66 h 72"/>
                  <a:gd name="T30" fmla="*/ 24 w 54"/>
                  <a:gd name="T31" fmla="*/ 66 h 72"/>
                  <a:gd name="T32" fmla="*/ 18 w 54"/>
                  <a:gd name="T33" fmla="*/ 66 h 72"/>
                  <a:gd name="T34" fmla="*/ 12 w 54"/>
                  <a:gd name="T35" fmla="*/ 66 h 72"/>
                  <a:gd name="T36" fmla="*/ 18 w 54"/>
                  <a:gd name="T37" fmla="*/ 60 h 72"/>
                  <a:gd name="T38" fmla="*/ 30 w 54"/>
                  <a:gd name="T39" fmla="*/ 12 h 72"/>
                  <a:gd name="T40" fmla="*/ 36 w 54"/>
                  <a:gd name="T41" fmla="*/ 0 h 72"/>
                  <a:gd name="T42" fmla="*/ 36 w 54"/>
                  <a:gd name="T43" fmla="*/ 0 h 72"/>
                  <a:gd name="T44" fmla="*/ 36 w 54"/>
                  <a:gd name="T4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72">
                    <a:moveTo>
                      <a:pt x="36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48" y="72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36" y="66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18" y="60"/>
                    </a:lnTo>
                    <a:lnTo>
                      <a:pt x="30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45"/>
              <p:cNvSpPr>
                <a:spLocks/>
              </p:cNvSpPr>
              <p:nvPr/>
            </p:nvSpPr>
            <p:spPr bwMode="auto">
              <a:xfrm>
                <a:off x="3098" y="2640"/>
                <a:ext cx="92" cy="114"/>
              </a:xfrm>
              <a:custGeom>
                <a:avLst/>
                <a:gdLst>
                  <a:gd name="T0" fmla="*/ 84 w 84"/>
                  <a:gd name="T1" fmla="*/ 0 h 101"/>
                  <a:gd name="T2" fmla="*/ 60 w 84"/>
                  <a:gd name="T3" fmla="*/ 0 h 101"/>
                  <a:gd name="T4" fmla="*/ 60 w 84"/>
                  <a:gd name="T5" fmla="*/ 0 h 101"/>
                  <a:gd name="T6" fmla="*/ 66 w 84"/>
                  <a:gd name="T7" fmla="*/ 0 h 101"/>
                  <a:gd name="T8" fmla="*/ 72 w 84"/>
                  <a:gd name="T9" fmla="*/ 5 h 101"/>
                  <a:gd name="T10" fmla="*/ 72 w 84"/>
                  <a:gd name="T11" fmla="*/ 11 h 101"/>
                  <a:gd name="T12" fmla="*/ 66 w 84"/>
                  <a:gd name="T13" fmla="*/ 17 h 101"/>
                  <a:gd name="T14" fmla="*/ 48 w 84"/>
                  <a:gd name="T15" fmla="*/ 65 h 101"/>
                  <a:gd name="T16" fmla="*/ 36 w 84"/>
                  <a:gd name="T17" fmla="*/ 17 h 101"/>
                  <a:gd name="T18" fmla="*/ 30 w 84"/>
                  <a:gd name="T19" fmla="*/ 11 h 101"/>
                  <a:gd name="T20" fmla="*/ 30 w 84"/>
                  <a:gd name="T21" fmla="*/ 5 h 101"/>
                  <a:gd name="T22" fmla="*/ 36 w 84"/>
                  <a:gd name="T23" fmla="*/ 0 h 101"/>
                  <a:gd name="T24" fmla="*/ 42 w 84"/>
                  <a:gd name="T25" fmla="*/ 0 h 101"/>
                  <a:gd name="T26" fmla="*/ 42 w 84"/>
                  <a:gd name="T27" fmla="*/ 0 h 101"/>
                  <a:gd name="T28" fmla="*/ 0 w 84"/>
                  <a:gd name="T29" fmla="*/ 0 h 101"/>
                  <a:gd name="T30" fmla="*/ 0 w 84"/>
                  <a:gd name="T31" fmla="*/ 0 h 101"/>
                  <a:gd name="T32" fmla="*/ 6 w 84"/>
                  <a:gd name="T33" fmla="*/ 0 h 101"/>
                  <a:gd name="T34" fmla="*/ 6 w 84"/>
                  <a:gd name="T35" fmla="*/ 11 h 101"/>
                  <a:gd name="T36" fmla="*/ 42 w 84"/>
                  <a:gd name="T37" fmla="*/ 101 h 101"/>
                  <a:gd name="T38" fmla="*/ 48 w 84"/>
                  <a:gd name="T39" fmla="*/ 101 h 101"/>
                  <a:gd name="T40" fmla="*/ 72 w 84"/>
                  <a:gd name="T41" fmla="*/ 11 h 101"/>
                  <a:gd name="T42" fmla="*/ 78 w 84"/>
                  <a:gd name="T43" fmla="*/ 5 h 101"/>
                  <a:gd name="T44" fmla="*/ 84 w 84"/>
                  <a:gd name="T45" fmla="*/ 0 h 101"/>
                  <a:gd name="T46" fmla="*/ 84 w 84"/>
                  <a:gd name="T4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4" h="101">
                    <a:moveTo>
                      <a:pt x="84" y="0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5"/>
                    </a:lnTo>
                    <a:lnTo>
                      <a:pt x="72" y="11"/>
                    </a:lnTo>
                    <a:lnTo>
                      <a:pt x="66" y="17"/>
                    </a:lnTo>
                    <a:lnTo>
                      <a:pt x="48" y="65"/>
                    </a:lnTo>
                    <a:lnTo>
                      <a:pt x="36" y="17"/>
                    </a:lnTo>
                    <a:lnTo>
                      <a:pt x="30" y="11"/>
                    </a:lnTo>
                    <a:lnTo>
                      <a:pt x="30" y="5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lnTo>
                      <a:pt x="42" y="101"/>
                    </a:lnTo>
                    <a:lnTo>
                      <a:pt x="48" y="101"/>
                    </a:lnTo>
                    <a:lnTo>
                      <a:pt x="72" y="11"/>
                    </a:lnTo>
                    <a:lnTo>
                      <a:pt x="78" y="5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46"/>
              <p:cNvSpPr>
                <a:spLocks/>
              </p:cNvSpPr>
              <p:nvPr/>
            </p:nvSpPr>
            <p:spPr bwMode="auto">
              <a:xfrm>
                <a:off x="5384" y="2038"/>
                <a:ext cx="152" cy="486"/>
              </a:xfrm>
              <a:custGeom>
                <a:avLst/>
                <a:gdLst>
                  <a:gd name="T0" fmla="*/ 0 w 138"/>
                  <a:gd name="T1" fmla="*/ 430 h 430"/>
                  <a:gd name="T2" fmla="*/ 0 w 138"/>
                  <a:gd name="T3" fmla="*/ 0 h 430"/>
                  <a:gd name="T4" fmla="*/ 138 w 138"/>
                  <a:gd name="T5" fmla="*/ 0 h 430"/>
                  <a:gd name="T6" fmla="*/ 138 w 138"/>
                  <a:gd name="T7" fmla="*/ 430 h 430"/>
                  <a:gd name="T8" fmla="*/ 0 w 138"/>
                  <a:gd name="T9" fmla="*/ 430 h 430"/>
                  <a:gd name="T10" fmla="*/ 0 w 138"/>
                  <a:gd name="T11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430">
                    <a:moveTo>
                      <a:pt x="0" y="430"/>
                    </a:moveTo>
                    <a:lnTo>
                      <a:pt x="0" y="0"/>
                    </a:lnTo>
                    <a:lnTo>
                      <a:pt x="138" y="0"/>
                    </a:lnTo>
                    <a:lnTo>
                      <a:pt x="138" y="430"/>
                    </a:lnTo>
                    <a:lnTo>
                      <a:pt x="0" y="430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47"/>
              <p:cNvSpPr>
                <a:spLocks/>
              </p:cNvSpPr>
              <p:nvPr/>
            </p:nvSpPr>
            <p:spPr bwMode="auto">
              <a:xfrm>
                <a:off x="5384" y="2038"/>
                <a:ext cx="1" cy="486"/>
              </a:xfrm>
              <a:custGeom>
                <a:avLst/>
                <a:gdLst>
                  <a:gd name="T0" fmla="*/ 430 h 430"/>
                  <a:gd name="T1" fmla="*/ 0 h 430"/>
                  <a:gd name="T2" fmla="*/ 430 h 430"/>
                  <a:gd name="T3" fmla="*/ 430 h 4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30">
                    <a:moveTo>
                      <a:pt x="0" y="430"/>
                    </a:moveTo>
                    <a:lnTo>
                      <a:pt x="0" y="0"/>
                    </a:lnTo>
                    <a:lnTo>
                      <a:pt x="0" y="430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48"/>
              <p:cNvSpPr>
                <a:spLocks noEditPoints="1"/>
              </p:cNvSpPr>
              <p:nvPr/>
            </p:nvSpPr>
            <p:spPr bwMode="auto">
              <a:xfrm>
                <a:off x="5384" y="2038"/>
                <a:ext cx="152" cy="1"/>
              </a:xfrm>
              <a:custGeom>
                <a:avLst/>
                <a:gdLst>
                  <a:gd name="T0" fmla="*/ 0 w 138"/>
                  <a:gd name="T1" fmla="*/ 138 w 138"/>
                  <a:gd name="T2" fmla="*/ 0 w 138"/>
                  <a:gd name="T3" fmla="*/ 0 w 138"/>
                  <a:gd name="T4" fmla="*/ 0 w 138"/>
                  <a:gd name="T5" fmla="*/ 0 w 138"/>
                  <a:gd name="T6" fmla="*/ 0 w 1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38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49"/>
              <p:cNvSpPr>
                <a:spLocks noEditPoints="1"/>
              </p:cNvSpPr>
              <p:nvPr/>
            </p:nvSpPr>
            <p:spPr bwMode="auto">
              <a:xfrm>
                <a:off x="5536" y="2038"/>
                <a:ext cx="1" cy="486"/>
              </a:xfrm>
              <a:custGeom>
                <a:avLst/>
                <a:gdLst>
                  <a:gd name="T0" fmla="*/ 0 h 430"/>
                  <a:gd name="T1" fmla="*/ 430 h 430"/>
                  <a:gd name="T2" fmla="*/ 0 h 430"/>
                  <a:gd name="T3" fmla="*/ 0 h 430"/>
                  <a:gd name="T4" fmla="*/ 0 h 430"/>
                  <a:gd name="T5" fmla="*/ 0 h 430"/>
                  <a:gd name="T6" fmla="*/ 0 h 4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430">
                    <a:moveTo>
                      <a:pt x="0" y="0"/>
                    </a:moveTo>
                    <a:lnTo>
                      <a:pt x="0" y="4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50"/>
              <p:cNvSpPr>
                <a:spLocks noEditPoints="1"/>
              </p:cNvSpPr>
              <p:nvPr/>
            </p:nvSpPr>
            <p:spPr bwMode="auto">
              <a:xfrm>
                <a:off x="5384" y="2524"/>
                <a:ext cx="152" cy="1"/>
              </a:xfrm>
              <a:custGeom>
                <a:avLst/>
                <a:gdLst>
                  <a:gd name="T0" fmla="*/ 138 w 138"/>
                  <a:gd name="T1" fmla="*/ 0 w 138"/>
                  <a:gd name="T2" fmla="*/ 138 w 138"/>
                  <a:gd name="T3" fmla="*/ 138 w 138"/>
                  <a:gd name="T4" fmla="*/ 138 w 138"/>
                  <a:gd name="T5" fmla="*/ 138 w 138"/>
                  <a:gd name="T6" fmla="*/ 138 w 1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38">
                    <a:moveTo>
                      <a:pt x="138" y="0"/>
                    </a:moveTo>
                    <a:lnTo>
                      <a:pt x="0" y="0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  <a:moveTo>
                      <a:pt x="138" y="0"/>
                    </a:move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51"/>
              <p:cNvSpPr>
                <a:spLocks/>
              </p:cNvSpPr>
              <p:nvPr/>
            </p:nvSpPr>
            <p:spPr bwMode="auto">
              <a:xfrm>
                <a:off x="5384" y="252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52"/>
              <p:cNvSpPr>
                <a:spLocks/>
              </p:cNvSpPr>
              <p:nvPr/>
            </p:nvSpPr>
            <p:spPr bwMode="auto">
              <a:xfrm>
                <a:off x="4205" y="2227"/>
                <a:ext cx="52" cy="345"/>
              </a:xfrm>
              <a:custGeom>
                <a:avLst/>
                <a:gdLst>
                  <a:gd name="T0" fmla="*/ 47 w 47"/>
                  <a:gd name="T1" fmla="*/ 305 h 305"/>
                  <a:gd name="T2" fmla="*/ 0 w 47"/>
                  <a:gd name="T3" fmla="*/ 305 h 305"/>
                  <a:gd name="T4" fmla="*/ 0 w 47"/>
                  <a:gd name="T5" fmla="*/ 0 h 305"/>
                  <a:gd name="T6" fmla="*/ 47 w 47"/>
                  <a:gd name="T7" fmla="*/ 0 h 305"/>
                  <a:gd name="T8" fmla="*/ 47 w 47"/>
                  <a:gd name="T9" fmla="*/ 305 h 305"/>
                  <a:gd name="T10" fmla="*/ 47 w 47"/>
                  <a:gd name="T11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05">
                    <a:moveTo>
                      <a:pt x="47" y="305"/>
                    </a:moveTo>
                    <a:lnTo>
                      <a:pt x="0" y="305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305"/>
                    </a:lnTo>
                    <a:lnTo>
                      <a:pt x="47" y="30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53"/>
              <p:cNvSpPr>
                <a:spLocks/>
              </p:cNvSpPr>
              <p:nvPr/>
            </p:nvSpPr>
            <p:spPr bwMode="auto">
              <a:xfrm>
                <a:off x="4205" y="1997"/>
                <a:ext cx="52" cy="339"/>
              </a:xfrm>
              <a:custGeom>
                <a:avLst/>
                <a:gdLst>
                  <a:gd name="T0" fmla="*/ 47 w 47"/>
                  <a:gd name="T1" fmla="*/ 299 h 299"/>
                  <a:gd name="T2" fmla="*/ 0 w 47"/>
                  <a:gd name="T3" fmla="*/ 299 h 299"/>
                  <a:gd name="T4" fmla="*/ 0 w 47"/>
                  <a:gd name="T5" fmla="*/ 0 h 299"/>
                  <a:gd name="T6" fmla="*/ 47 w 47"/>
                  <a:gd name="T7" fmla="*/ 0 h 299"/>
                  <a:gd name="T8" fmla="*/ 47 w 47"/>
                  <a:gd name="T9" fmla="*/ 299 h 299"/>
                  <a:gd name="T10" fmla="*/ 47 w 47"/>
                  <a:gd name="T11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299">
                    <a:moveTo>
                      <a:pt x="47" y="299"/>
                    </a:moveTo>
                    <a:lnTo>
                      <a:pt x="0" y="299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299"/>
                    </a:lnTo>
                    <a:lnTo>
                      <a:pt x="47" y="2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54"/>
              <p:cNvSpPr>
                <a:spLocks/>
              </p:cNvSpPr>
              <p:nvPr/>
            </p:nvSpPr>
            <p:spPr bwMode="auto">
              <a:xfrm>
                <a:off x="4172" y="2227"/>
                <a:ext cx="60" cy="54"/>
              </a:xfrm>
              <a:custGeom>
                <a:avLst/>
                <a:gdLst>
                  <a:gd name="T0" fmla="*/ 54 w 54"/>
                  <a:gd name="T1" fmla="*/ 0 h 48"/>
                  <a:gd name="T2" fmla="*/ 36 w 54"/>
                  <a:gd name="T3" fmla="*/ 6 h 48"/>
                  <a:gd name="T4" fmla="*/ 18 w 54"/>
                  <a:gd name="T5" fmla="*/ 18 h 48"/>
                  <a:gd name="T6" fmla="*/ 6 w 54"/>
                  <a:gd name="T7" fmla="*/ 30 h 48"/>
                  <a:gd name="T8" fmla="*/ 0 w 54"/>
                  <a:gd name="T9" fmla="*/ 48 h 48"/>
                  <a:gd name="T10" fmla="*/ 0 w 54"/>
                  <a:gd name="T11" fmla="*/ 48 h 48"/>
                  <a:gd name="T12" fmla="*/ 6 w 54"/>
                  <a:gd name="T13" fmla="*/ 30 h 48"/>
                  <a:gd name="T14" fmla="*/ 18 w 54"/>
                  <a:gd name="T15" fmla="*/ 18 h 48"/>
                  <a:gd name="T16" fmla="*/ 36 w 54"/>
                  <a:gd name="T17" fmla="*/ 6 h 48"/>
                  <a:gd name="T18" fmla="*/ 54 w 54"/>
                  <a:gd name="T19" fmla="*/ 0 h 48"/>
                  <a:gd name="T20" fmla="*/ 54 w 54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48">
                    <a:moveTo>
                      <a:pt x="54" y="0"/>
                    </a:moveTo>
                    <a:lnTo>
                      <a:pt x="36" y="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6" y="30"/>
                    </a:lnTo>
                    <a:lnTo>
                      <a:pt x="18" y="18"/>
                    </a:lnTo>
                    <a:lnTo>
                      <a:pt x="3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55"/>
              <p:cNvSpPr>
                <a:spLocks noEditPoints="1"/>
              </p:cNvSpPr>
              <p:nvPr/>
            </p:nvSpPr>
            <p:spPr bwMode="auto">
              <a:xfrm>
                <a:off x="4172" y="2281"/>
                <a:ext cx="60" cy="55"/>
              </a:xfrm>
              <a:custGeom>
                <a:avLst/>
                <a:gdLst>
                  <a:gd name="T0" fmla="*/ 0 w 54"/>
                  <a:gd name="T1" fmla="*/ 0 h 48"/>
                  <a:gd name="T2" fmla="*/ 6 w 54"/>
                  <a:gd name="T3" fmla="*/ 18 h 48"/>
                  <a:gd name="T4" fmla="*/ 18 w 54"/>
                  <a:gd name="T5" fmla="*/ 36 h 48"/>
                  <a:gd name="T6" fmla="*/ 36 w 54"/>
                  <a:gd name="T7" fmla="*/ 42 h 48"/>
                  <a:gd name="T8" fmla="*/ 54 w 54"/>
                  <a:gd name="T9" fmla="*/ 48 h 48"/>
                  <a:gd name="T10" fmla="*/ 54 w 54"/>
                  <a:gd name="T11" fmla="*/ 48 h 48"/>
                  <a:gd name="T12" fmla="*/ 36 w 54"/>
                  <a:gd name="T13" fmla="*/ 42 h 48"/>
                  <a:gd name="T14" fmla="*/ 18 w 54"/>
                  <a:gd name="T15" fmla="*/ 36 h 48"/>
                  <a:gd name="T16" fmla="*/ 6 w 54"/>
                  <a:gd name="T17" fmla="*/ 18 h 48"/>
                  <a:gd name="T18" fmla="*/ 0 w 54"/>
                  <a:gd name="T19" fmla="*/ 0 h 48"/>
                  <a:gd name="T20" fmla="*/ 0 w 54"/>
                  <a:gd name="T21" fmla="*/ 0 h 48"/>
                  <a:gd name="T22" fmla="*/ 0 w 54"/>
                  <a:gd name="T23" fmla="*/ 0 h 48"/>
                  <a:gd name="T24" fmla="*/ 0 w 54"/>
                  <a:gd name="T25" fmla="*/ 0 h 48"/>
                  <a:gd name="T26" fmla="*/ 0 w 54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48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36" y="42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36" y="42"/>
                    </a:lnTo>
                    <a:lnTo>
                      <a:pt x="18" y="36"/>
                    </a:ln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56"/>
              <p:cNvSpPr>
                <a:spLocks noEditPoints="1"/>
              </p:cNvSpPr>
              <p:nvPr/>
            </p:nvSpPr>
            <p:spPr bwMode="auto">
              <a:xfrm>
                <a:off x="4232" y="2322"/>
                <a:ext cx="38" cy="14"/>
              </a:xfrm>
              <a:custGeom>
                <a:avLst/>
                <a:gdLst>
                  <a:gd name="T0" fmla="*/ 0 w 35"/>
                  <a:gd name="T1" fmla="*/ 12 h 12"/>
                  <a:gd name="T2" fmla="*/ 17 w 35"/>
                  <a:gd name="T3" fmla="*/ 6 h 12"/>
                  <a:gd name="T4" fmla="*/ 35 w 35"/>
                  <a:gd name="T5" fmla="*/ 0 h 12"/>
                  <a:gd name="T6" fmla="*/ 35 w 35"/>
                  <a:gd name="T7" fmla="*/ 0 h 12"/>
                  <a:gd name="T8" fmla="*/ 17 w 35"/>
                  <a:gd name="T9" fmla="*/ 6 h 12"/>
                  <a:gd name="T10" fmla="*/ 0 w 35"/>
                  <a:gd name="T11" fmla="*/ 12 h 12"/>
                  <a:gd name="T12" fmla="*/ 0 w 35"/>
                  <a:gd name="T13" fmla="*/ 12 h 12"/>
                  <a:gd name="T14" fmla="*/ 0 w 35"/>
                  <a:gd name="T15" fmla="*/ 12 h 12"/>
                  <a:gd name="T16" fmla="*/ 0 w 35"/>
                  <a:gd name="T17" fmla="*/ 12 h 12"/>
                  <a:gd name="T18" fmla="*/ 0 w 35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2">
                    <a:moveTo>
                      <a:pt x="0" y="12"/>
                    </a:moveTo>
                    <a:lnTo>
                      <a:pt x="17" y="6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7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57"/>
              <p:cNvSpPr>
                <a:spLocks noEditPoints="1"/>
              </p:cNvSpPr>
              <p:nvPr/>
            </p:nvSpPr>
            <p:spPr bwMode="auto">
              <a:xfrm>
                <a:off x="4232" y="2308"/>
                <a:ext cx="38" cy="14"/>
              </a:xfrm>
              <a:custGeom>
                <a:avLst/>
                <a:gdLst>
                  <a:gd name="T0" fmla="*/ 35 w 35"/>
                  <a:gd name="T1" fmla="*/ 12 h 12"/>
                  <a:gd name="T2" fmla="*/ 17 w 35"/>
                  <a:gd name="T3" fmla="*/ 6 h 12"/>
                  <a:gd name="T4" fmla="*/ 0 w 35"/>
                  <a:gd name="T5" fmla="*/ 0 h 12"/>
                  <a:gd name="T6" fmla="*/ 0 w 35"/>
                  <a:gd name="T7" fmla="*/ 0 h 12"/>
                  <a:gd name="T8" fmla="*/ 17 w 35"/>
                  <a:gd name="T9" fmla="*/ 6 h 12"/>
                  <a:gd name="T10" fmla="*/ 35 w 35"/>
                  <a:gd name="T11" fmla="*/ 12 h 12"/>
                  <a:gd name="T12" fmla="*/ 35 w 35"/>
                  <a:gd name="T13" fmla="*/ 12 h 12"/>
                  <a:gd name="T14" fmla="*/ 35 w 35"/>
                  <a:gd name="T15" fmla="*/ 12 h 12"/>
                  <a:gd name="T16" fmla="*/ 35 w 35"/>
                  <a:gd name="T17" fmla="*/ 12 h 12"/>
                  <a:gd name="T18" fmla="*/ 35 w 35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2">
                    <a:moveTo>
                      <a:pt x="35" y="12"/>
                    </a:moveTo>
                    <a:lnTo>
                      <a:pt x="1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7" y="6"/>
                    </a:lnTo>
                    <a:lnTo>
                      <a:pt x="35" y="12"/>
                    </a:lnTo>
                    <a:lnTo>
                      <a:pt x="35" y="12"/>
                    </a:lnTo>
                    <a:close/>
                    <a:moveTo>
                      <a:pt x="35" y="12"/>
                    </a:moveTo>
                    <a:lnTo>
                      <a:pt x="35" y="12"/>
                    </a:lnTo>
                    <a:lnTo>
                      <a:pt x="35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58"/>
              <p:cNvSpPr>
                <a:spLocks noEditPoints="1"/>
              </p:cNvSpPr>
              <p:nvPr/>
            </p:nvSpPr>
            <p:spPr bwMode="auto">
              <a:xfrm>
                <a:off x="4172" y="2308"/>
                <a:ext cx="60" cy="55"/>
              </a:xfrm>
              <a:custGeom>
                <a:avLst/>
                <a:gdLst>
                  <a:gd name="T0" fmla="*/ 54 w 54"/>
                  <a:gd name="T1" fmla="*/ 0 h 48"/>
                  <a:gd name="T2" fmla="*/ 36 w 54"/>
                  <a:gd name="T3" fmla="*/ 6 h 48"/>
                  <a:gd name="T4" fmla="*/ 18 w 54"/>
                  <a:gd name="T5" fmla="*/ 12 h 48"/>
                  <a:gd name="T6" fmla="*/ 6 w 54"/>
                  <a:gd name="T7" fmla="*/ 30 h 48"/>
                  <a:gd name="T8" fmla="*/ 0 w 54"/>
                  <a:gd name="T9" fmla="*/ 48 h 48"/>
                  <a:gd name="T10" fmla="*/ 0 w 54"/>
                  <a:gd name="T11" fmla="*/ 48 h 48"/>
                  <a:gd name="T12" fmla="*/ 6 w 54"/>
                  <a:gd name="T13" fmla="*/ 30 h 48"/>
                  <a:gd name="T14" fmla="*/ 18 w 54"/>
                  <a:gd name="T15" fmla="*/ 12 h 48"/>
                  <a:gd name="T16" fmla="*/ 36 w 54"/>
                  <a:gd name="T17" fmla="*/ 6 h 48"/>
                  <a:gd name="T18" fmla="*/ 54 w 54"/>
                  <a:gd name="T19" fmla="*/ 0 h 48"/>
                  <a:gd name="T20" fmla="*/ 54 w 54"/>
                  <a:gd name="T21" fmla="*/ 0 h 48"/>
                  <a:gd name="T22" fmla="*/ 54 w 54"/>
                  <a:gd name="T23" fmla="*/ 0 h 48"/>
                  <a:gd name="T24" fmla="*/ 54 w 54"/>
                  <a:gd name="T25" fmla="*/ 0 h 48"/>
                  <a:gd name="T26" fmla="*/ 54 w 54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48">
                    <a:moveTo>
                      <a:pt x="54" y="0"/>
                    </a:moveTo>
                    <a:lnTo>
                      <a:pt x="36" y="6"/>
                    </a:lnTo>
                    <a:lnTo>
                      <a:pt x="18" y="12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6" y="30"/>
                    </a:lnTo>
                    <a:lnTo>
                      <a:pt x="18" y="12"/>
                    </a:lnTo>
                    <a:lnTo>
                      <a:pt x="3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59"/>
              <p:cNvSpPr>
                <a:spLocks noEditPoints="1"/>
              </p:cNvSpPr>
              <p:nvPr/>
            </p:nvSpPr>
            <p:spPr bwMode="auto">
              <a:xfrm>
                <a:off x="4172" y="2363"/>
                <a:ext cx="60" cy="53"/>
              </a:xfrm>
              <a:custGeom>
                <a:avLst/>
                <a:gdLst>
                  <a:gd name="T0" fmla="*/ 0 w 54"/>
                  <a:gd name="T1" fmla="*/ 0 h 47"/>
                  <a:gd name="T2" fmla="*/ 6 w 54"/>
                  <a:gd name="T3" fmla="*/ 18 h 47"/>
                  <a:gd name="T4" fmla="*/ 18 w 54"/>
                  <a:gd name="T5" fmla="*/ 30 h 47"/>
                  <a:gd name="T6" fmla="*/ 54 w 54"/>
                  <a:gd name="T7" fmla="*/ 47 h 47"/>
                  <a:gd name="T8" fmla="*/ 54 w 54"/>
                  <a:gd name="T9" fmla="*/ 41 h 47"/>
                  <a:gd name="T10" fmla="*/ 36 w 54"/>
                  <a:gd name="T11" fmla="*/ 41 h 47"/>
                  <a:gd name="T12" fmla="*/ 18 w 54"/>
                  <a:gd name="T13" fmla="*/ 30 h 47"/>
                  <a:gd name="T14" fmla="*/ 6 w 54"/>
                  <a:gd name="T15" fmla="*/ 18 h 47"/>
                  <a:gd name="T16" fmla="*/ 0 w 54"/>
                  <a:gd name="T17" fmla="*/ 0 h 47"/>
                  <a:gd name="T18" fmla="*/ 0 w 54"/>
                  <a:gd name="T19" fmla="*/ 0 h 47"/>
                  <a:gd name="T20" fmla="*/ 0 w 54"/>
                  <a:gd name="T21" fmla="*/ 0 h 47"/>
                  <a:gd name="T22" fmla="*/ 0 w 54"/>
                  <a:gd name="T23" fmla="*/ 0 h 47"/>
                  <a:gd name="T24" fmla="*/ 0 w 54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47">
                    <a:moveTo>
                      <a:pt x="0" y="0"/>
                    </a:moveTo>
                    <a:lnTo>
                      <a:pt x="6" y="18"/>
                    </a:lnTo>
                    <a:lnTo>
                      <a:pt x="18" y="30"/>
                    </a:lnTo>
                    <a:lnTo>
                      <a:pt x="54" y="47"/>
                    </a:lnTo>
                    <a:lnTo>
                      <a:pt x="54" y="41"/>
                    </a:lnTo>
                    <a:lnTo>
                      <a:pt x="36" y="41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60"/>
              <p:cNvSpPr>
                <a:spLocks noEditPoints="1"/>
              </p:cNvSpPr>
              <p:nvPr/>
            </p:nvSpPr>
            <p:spPr bwMode="auto">
              <a:xfrm>
                <a:off x="4232" y="2397"/>
                <a:ext cx="38" cy="19"/>
              </a:xfrm>
              <a:custGeom>
                <a:avLst/>
                <a:gdLst>
                  <a:gd name="T0" fmla="*/ 0 w 35"/>
                  <a:gd name="T1" fmla="*/ 11 h 17"/>
                  <a:gd name="T2" fmla="*/ 17 w 35"/>
                  <a:gd name="T3" fmla="*/ 11 h 17"/>
                  <a:gd name="T4" fmla="*/ 35 w 35"/>
                  <a:gd name="T5" fmla="*/ 0 h 17"/>
                  <a:gd name="T6" fmla="*/ 35 w 35"/>
                  <a:gd name="T7" fmla="*/ 0 h 17"/>
                  <a:gd name="T8" fmla="*/ 17 w 35"/>
                  <a:gd name="T9" fmla="*/ 11 h 17"/>
                  <a:gd name="T10" fmla="*/ 0 w 35"/>
                  <a:gd name="T11" fmla="*/ 17 h 17"/>
                  <a:gd name="T12" fmla="*/ 0 w 35"/>
                  <a:gd name="T13" fmla="*/ 11 h 17"/>
                  <a:gd name="T14" fmla="*/ 0 w 35"/>
                  <a:gd name="T15" fmla="*/ 11 h 17"/>
                  <a:gd name="T16" fmla="*/ 0 w 35"/>
                  <a:gd name="T17" fmla="*/ 11 h 17"/>
                  <a:gd name="T18" fmla="*/ 0 w 35"/>
                  <a:gd name="T1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7">
                    <a:moveTo>
                      <a:pt x="0" y="11"/>
                    </a:moveTo>
                    <a:lnTo>
                      <a:pt x="17" y="1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7" y="11"/>
                    </a:lnTo>
                    <a:lnTo>
                      <a:pt x="0" y="17"/>
                    </a:lnTo>
                    <a:lnTo>
                      <a:pt x="0" y="11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61"/>
              <p:cNvSpPr>
                <a:spLocks noEditPoints="1"/>
              </p:cNvSpPr>
              <p:nvPr/>
            </p:nvSpPr>
            <p:spPr bwMode="auto">
              <a:xfrm>
                <a:off x="4232" y="2383"/>
                <a:ext cx="38" cy="14"/>
              </a:xfrm>
              <a:custGeom>
                <a:avLst/>
                <a:gdLst>
                  <a:gd name="T0" fmla="*/ 35 w 35"/>
                  <a:gd name="T1" fmla="*/ 12 h 12"/>
                  <a:gd name="T2" fmla="*/ 17 w 35"/>
                  <a:gd name="T3" fmla="*/ 6 h 12"/>
                  <a:gd name="T4" fmla="*/ 0 w 35"/>
                  <a:gd name="T5" fmla="*/ 0 h 12"/>
                  <a:gd name="T6" fmla="*/ 0 w 35"/>
                  <a:gd name="T7" fmla="*/ 0 h 12"/>
                  <a:gd name="T8" fmla="*/ 17 w 35"/>
                  <a:gd name="T9" fmla="*/ 6 h 12"/>
                  <a:gd name="T10" fmla="*/ 35 w 35"/>
                  <a:gd name="T11" fmla="*/ 12 h 12"/>
                  <a:gd name="T12" fmla="*/ 35 w 35"/>
                  <a:gd name="T13" fmla="*/ 12 h 12"/>
                  <a:gd name="T14" fmla="*/ 35 w 35"/>
                  <a:gd name="T15" fmla="*/ 12 h 12"/>
                  <a:gd name="T16" fmla="*/ 35 w 35"/>
                  <a:gd name="T17" fmla="*/ 12 h 12"/>
                  <a:gd name="T18" fmla="*/ 35 w 35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2">
                    <a:moveTo>
                      <a:pt x="35" y="12"/>
                    </a:moveTo>
                    <a:lnTo>
                      <a:pt x="1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7" y="6"/>
                    </a:lnTo>
                    <a:lnTo>
                      <a:pt x="35" y="12"/>
                    </a:lnTo>
                    <a:lnTo>
                      <a:pt x="35" y="12"/>
                    </a:lnTo>
                    <a:close/>
                    <a:moveTo>
                      <a:pt x="35" y="12"/>
                    </a:moveTo>
                    <a:lnTo>
                      <a:pt x="35" y="12"/>
                    </a:lnTo>
                    <a:lnTo>
                      <a:pt x="35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62"/>
              <p:cNvSpPr>
                <a:spLocks noEditPoints="1"/>
              </p:cNvSpPr>
              <p:nvPr/>
            </p:nvSpPr>
            <p:spPr bwMode="auto">
              <a:xfrm>
                <a:off x="4172" y="2383"/>
                <a:ext cx="60" cy="53"/>
              </a:xfrm>
              <a:custGeom>
                <a:avLst/>
                <a:gdLst>
                  <a:gd name="T0" fmla="*/ 54 w 54"/>
                  <a:gd name="T1" fmla="*/ 0 h 47"/>
                  <a:gd name="T2" fmla="*/ 36 w 54"/>
                  <a:gd name="T3" fmla="*/ 6 h 47"/>
                  <a:gd name="T4" fmla="*/ 18 w 54"/>
                  <a:gd name="T5" fmla="*/ 18 h 47"/>
                  <a:gd name="T6" fmla="*/ 6 w 54"/>
                  <a:gd name="T7" fmla="*/ 29 h 47"/>
                  <a:gd name="T8" fmla="*/ 0 w 54"/>
                  <a:gd name="T9" fmla="*/ 47 h 47"/>
                  <a:gd name="T10" fmla="*/ 0 w 54"/>
                  <a:gd name="T11" fmla="*/ 47 h 47"/>
                  <a:gd name="T12" fmla="*/ 6 w 54"/>
                  <a:gd name="T13" fmla="*/ 29 h 47"/>
                  <a:gd name="T14" fmla="*/ 18 w 54"/>
                  <a:gd name="T15" fmla="*/ 18 h 47"/>
                  <a:gd name="T16" fmla="*/ 36 w 54"/>
                  <a:gd name="T17" fmla="*/ 6 h 47"/>
                  <a:gd name="T18" fmla="*/ 54 w 54"/>
                  <a:gd name="T19" fmla="*/ 0 h 47"/>
                  <a:gd name="T20" fmla="*/ 54 w 54"/>
                  <a:gd name="T21" fmla="*/ 0 h 47"/>
                  <a:gd name="T22" fmla="*/ 54 w 54"/>
                  <a:gd name="T23" fmla="*/ 0 h 47"/>
                  <a:gd name="T24" fmla="*/ 54 w 54"/>
                  <a:gd name="T25" fmla="*/ 0 h 47"/>
                  <a:gd name="T26" fmla="*/ 54 w 54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47">
                    <a:moveTo>
                      <a:pt x="54" y="0"/>
                    </a:moveTo>
                    <a:lnTo>
                      <a:pt x="36" y="6"/>
                    </a:lnTo>
                    <a:lnTo>
                      <a:pt x="18" y="18"/>
                    </a:lnTo>
                    <a:lnTo>
                      <a:pt x="6" y="29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6" y="29"/>
                    </a:lnTo>
                    <a:lnTo>
                      <a:pt x="18" y="18"/>
                    </a:lnTo>
                    <a:lnTo>
                      <a:pt x="3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63"/>
              <p:cNvSpPr>
                <a:spLocks noEditPoints="1"/>
              </p:cNvSpPr>
              <p:nvPr/>
            </p:nvSpPr>
            <p:spPr bwMode="auto">
              <a:xfrm>
                <a:off x="4172" y="2436"/>
                <a:ext cx="60" cy="54"/>
              </a:xfrm>
              <a:custGeom>
                <a:avLst/>
                <a:gdLst>
                  <a:gd name="T0" fmla="*/ 0 w 54"/>
                  <a:gd name="T1" fmla="*/ 0 h 48"/>
                  <a:gd name="T2" fmla="*/ 6 w 54"/>
                  <a:gd name="T3" fmla="*/ 18 h 48"/>
                  <a:gd name="T4" fmla="*/ 18 w 54"/>
                  <a:gd name="T5" fmla="*/ 36 h 48"/>
                  <a:gd name="T6" fmla="*/ 36 w 54"/>
                  <a:gd name="T7" fmla="*/ 42 h 48"/>
                  <a:gd name="T8" fmla="*/ 54 w 54"/>
                  <a:gd name="T9" fmla="*/ 48 h 48"/>
                  <a:gd name="T10" fmla="*/ 54 w 54"/>
                  <a:gd name="T11" fmla="*/ 48 h 48"/>
                  <a:gd name="T12" fmla="*/ 36 w 54"/>
                  <a:gd name="T13" fmla="*/ 42 h 48"/>
                  <a:gd name="T14" fmla="*/ 18 w 54"/>
                  <a:gd name="T15" fmla="*/ 36 h 48"/>
                  <a:gd name="T16" fmla="*/ 6 w 54"/>
                  <a:gd name="T17" fmla="*/ 18 h 48"/>
                  <a:gd name="T18" fmla="*/ 0 w 54"/>
                  <a:gd name="T19" fmla="*/ 0 h 48"/>
                  <a:gd name="T20" fmla="*/ 0 w 54"/>
                  <a:gd name="T21" fmla="*/ 0 h 48"/>
                  <a:gd name="T22" fmla="*/ 0 w 54"/>
                  <a:gd name="T23" fmla="*/ 0 h 48"/>
                  <a:gd name="T24" fmla="*/ 0 w 54"/>
                  <a:gd name="T25" fmla="*/ 0 h 48"/>
                  <a:gd name="T26" fmla="*/ 0 w 54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48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36" y="42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36" y="42"/>
                    </a:lnTo>
                    <a:lnTo>
                      <a:pt x="18" y="36"/>
                    </a:ln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64"/>
              <p:cNvSpPr>
                <a:spLocks noEditPoints="1"/>
              </p:cNvSpPr>
              <p:nvPr/>
            </p:nvSpPr>
            <p:spPr bwMode="auto">
              <a:xfrm>
                <a:off x="4232" y="2477"/>
                <a:ext cx="38" cy="13"/>
              </a:xfrm>
              <a:custGeom>
                <a:avLst/>
                <a:gdLst>
                  <a:gd name="T0" fmla="*/ 0 w 35"/>
                  <a:gd name="T1" fmla="*/ 12 h 12"/>
                  <a:gd name="T2" fmla="*/ 17 w 35"/>
                  <a:gd name="T3" fmla="*/ 6 h 12"/>
                  <a:gd name="T4" fmla="*/ 35 w 35"/>
                  <a:gd name="T5" fmla="*/ 0 h 12"/>
                  <a:gd name="T6" fmla="*/ 35 w 35"/>
                  <a:gd name="T7" fmla="*/ 0 h 12"/>
                  <a:gd name="T8" fmla="*/ 17 w 35"/>
                  <a:gd name="T9" fmla="*/ 6 h 12"/>
                  <a:gd name="T10" fmla="*/ 0 w 35"/>
                  <a:gd name="T11" fmla="*/ 12 h 12"/>
                  <a:gd name="T12" fmla="*/ 0 w 35"/>
                  <a:gd name="T13" fmla="*/ 12 h 12"/>
                  <a:gd name="T14" fmla="*/ 0 w 35"/>
                  <a:gd name="T15" fmla="*/ 12 h 12"/>
                  <a:gd name="T16" fmla="*/ 0 w 35"/>
                  <a:gd name="T17" fmla="*/ 12 h 12"/>
                  <a:gd name="T18" fmla="*/ 0 w 35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2">
                    <a:moveTo>
                      <a:pt x="0" y="12"/>
                    </a:moveTo>
                    <a:lnTo>
                      <a:pt x="17" y="6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7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65"/>
              <p:cNvSpPr>
                <a:spLocks noEditPoints="1"/>
              </p:cNvSpPr>
              <p:nvPr/>
            </p:nvSpPr>
            <p:spPr bwMode="auto">
              <a:xfrm>
                <a:off x="4232" y="2463"/>
                <a:ext cx="38" cy="14"/>
              </a:xfrm>
              <a:custGeom>
                <a:avLst/>
                <a:gdLst>
                  <a:gd name="T0" fmla="*/ 35 w 35"/>
                  <a:gd name="T1" fmla="*/ 12 h 12"/>
                  <a:gd name="T2" fmla="*/ 17 w 35"/>
                  <a:gd name="T3" fmla="*/ 6 h 12"/>
                  <a:gd name="T4" fmla="*/ 0 w 35"/>
                  <a:gd name="T5" fmla="*/ 0 h 12"/>
                  <a:gd name="T6" fmla="*/ 0 w 35"/>
                  <a:gd name="T7" fmla="*/ 0 h 12"/>
                  <a:gd name="T8" fmla="*/ 17 w 35"/>
                  <a:gd name="T9" fmla="*/ 6 h 12"/>
                  <a:gd name="T10" fmla="*/ 35 w 35"/>
                  <a:gd name="T11" fmla="*/ 12 h 12"/>
                  <a:gd name="T12" fmla="*/ 35 w 35"/>
                  <a:gd name="T13" fmla="*/ 12 h 12"/>
                  <a:gd name="T14" fmla="*/ 35 w 35"/>
                  <a:gd name="T15" fmla="*/ 12 h 12"/>
                  <a:gd name="T16" fmla="*/ 35 w 35"/>
                  <a:gd name="T17" fmla="*/ 12 h 12"/>
                  <a:gd name="T18" fmla="*/ 35 w 35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2">
                    <a:moveTo>
                      <a:pt x="35" y="12"/>
                    </a:moveTo>
                    <a:lnTo>
                      <a:pt x="1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7" y="6"/>
                    </a:lnTo>
                    <a:lnTo>
                      <a:pt x="35" y="12"/>
                    </a:lnTo>
                    <a:lnTo>
                      <a:pt x="35" y="12"/>
                    </a:lnTo>
                    <a:close/>
                    <a:moveTo>
                      <a:pt x="35" y="12"/>
                    </a:moveTo>
                    <a:lnTo>
                      <a:pt x="35" y="12"/>
                    </a:lnTo>
                    <a:lnTo>
                      <a:pt x="35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66"/>
              <p:cNvSpPr>
                <a:spLocks noEditPoints="1"/>
              </p:cNvSpPr>
              <p:nvPr/>
            </p:nvSpPr>
            <p:spPr bwMode="auto">
              <a:xfrm>
                <a:off x="4172" y="2463"/>
                <a:ext cx="60" cy="55"/>
              </a:xfrm>
              <a:custGeom>
                <a:avLst/>
                <a:gdLst>
                  <a:gd name="T0" fmla="*/ 54 w 54"/>
                  <a:gd name="T1" fmla="*/ 0 h 48"/>
                  <a:gd name="T2" fmla="*/ 36 w 54"/>
                  <a:gd name="T3" fmla="*/ 6 h 48"/>
                  <a:gd name="T4" fmla="*/ 18 w 54"/>
                  <a:gd name="T5" fmla="*/ 12 h 48"/>
                  <a:gd name="T6" fmla="*/ 6 w 54"/>
                  <a:gd name="T7" fmla="*/ 30 h 48"/>
                  <a:gd name="T8" fmla="*/ 0 w 54"/>
                  <a:gd name="T9" fmla="*/ 48 h 48"/>
                  <a:gd name="T10" fmla="*/ 0 w 54"/>
                  <a:gd name="T11" fmla="*/ 48 h 48"/>
                  <a:gd name="T12" fmla="*/ 6 w 54"/>
                  <a:gd name="T13" fmla="*/ 30 h 48"/>
                  <a:gd name="T14" fmla="*/ 18 w 54"/>
                  <a:gd name="T15" fmla="*/ 12 h 48"/>
                  <a:gd name="T16" fmla="*/ 36 w 54"/>
                  <a:gd name="T17" fmla="*/ 6 h 48"/>
                  <a:gd name="T18" fmla="*/ 54 w 54"/>
                  <a:gd name="T19" fmla="*/ 0 h 48"/>
                  <a:gd name="T20" fmla="*/ 54 w 54"/>
                  <a:gd name="T21" fmla="*/ 0 h 48"/>
                  <a:gd name="T22" fmla="*/ 54 w 54"/>
                  <a:gd name="T23" fmla="*/ 0 h 48"/>
                  <a:gd name="T24" fmla="*/ 54 w 54"/>
                  <a:gd name="T25" fmla="*/ 0 h 48"/>
                  <a:gd name="T26" fmla="*/ 54 w 54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48">
                    <a:moveTo>
                      <a:pt x="54" y="0"/>
                    </a:moveTo>
                    <a:lnTo>
                      <a:pt x="36" y="6"/>
                    </a:lnTo>
                    <a:lnTo>
                      <a:pt x="18" y="12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6" y="30"/>
                    </a:lnTo>
                    <a:lnTo>
                      <a:pt x="18" y="12"/>
                    </a:lnTo>
                    <a:lnTo>
                      <a:pt x="3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67"/>
              <p:cNvSpPr>
                <a:spLocks noEditPoints="1"/>
              </p:cNvSpPr>
              <p:nvPr/>
            </p:nvSpPr>
            <p:spPr bwMode="auto">
              <a:xfrm>
                <a:off x="4172" y="2518"/>
                <a:ext cx="60" cy="54"/>
              </a:xfrm>
              <a:custGeom>
                <a:avLst/>
                <a:gdLst>
                  <a:gd name="T0" fmla="*/ 0 w 54"/>
                  <a:gd name="T1" fmla="*/ 0 h 48"/>
                  <a:gd name="T2" fmla="*/ 6 w 54"/>
                  <a:gd name="T3" fmla="*/ 18 h 48"/>
                  <a:gd name="T4" fmla="*/ 18 w 54"/>
                  <a:gd name="T5" fmla="*/ 36 h 48"/>
                  <a:gd name="T6" fmla="*/ 36 w 54"/>
                  <a:gd name="T7" fmla="*/ 42 h 48"/>
                  <a:gd name="T8" fmla="*/ 54 w 54"/>
                  <a:gd name="T9" fmla="*/ 48 h 48"/>
                  <a:gd name="T10" fmla="*/ 54 w 54"/>
                  <a:gd name="T11" fmla="*/ 48 h 48"/>
                  <a:gd name="T12" fmla="*/ 36 w 54"/>
                  <a:gd name="T13" fmla="*/ 42 h 48"/>
                  <a:gd name="T14" fmla="*/ 18 w 54"/>
                  <a:gd name="T15" fmla="*/ 36 h 48"/>
                  <a:gd name="T16" fmla="*/ 6 w 54"/>
                  <a:gd name="T17" fmla="*/ 18 h 48"/>
                  <a:gd name="T18" fmla="*/ 0 w 54"/>
                  <a:gd name="T19" fmla="*/ 0 h 48"/>
                  <a:gd name="T20" fmla="*/ 0 w 54"/>
                  <a:gd name="T21" fmla="*/ 0 h 48"/>
                  <a:gd name="T22" fmla="*/ 0 w 54"/>
                  <a:gd name="T23" fmla="*/ 0 h 48"/>
                  <a:gd name="T24" fmla="*/ 0 w 54"/>
                  <a:gd name="T25" fmla="*/ 0 h 48"/>
                  <a:gd name="T26" fmla="*/ 0 w 54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48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36" y="42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36" y="42"/>
                    </a:lnTo>
                    <a:lnTo>
                      <a:pt x="18" y="36"/>
                    </a:ln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68"/>
              <p:cNvSpPr>
                <a:spLocks noEditPoints="1"/>
              </p:cNvSpPr>
              <p:nvPr/>
            </p:nvSpPr>
            <p:spPr bwMode="auto">
              <a:xfrm>
                <a:off x="4232" y="2227"/>
                <a:ext cx="1" cy="345"/>
              </a:xfrm>
              <a:custGeom>
                <a:avLst/>
                <a:gdLst>
                  <a:gd name="T0" fmla="*/ 0 h 305"/>
                  <a:gd name="T1" fmla="*/ 0 h 305"/>
                  <a:gd name="T2" fmla="*/ 0 h 305"/>
                  <a:gd name="T3" fmla="*/ 305 h 305"/>
                  <a:gd name="T4" fmla="*/ 305 h 305"/>
                  <a:gd name="T5" fmla="*/ 305 h 30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0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305"/>
                    </a:moveTo>
                    <a:lnTo>
                      <a:pt x="0" y="305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69"/>
              <p:cNvSpPr>
                <a:spLocks/>
              </p:cNvSpPr>
              <p:nvPr/>
            </p:nvSpPr>
            <p:spPr bwMode="auto">
              <a:xfrm>
                <a:off x="4172" y="1997"/>
                <a:ext cx="60" cy="55"/>
              </a:xfrm>
              <a:custGeom>
                <a:avLst/>
                <a:gdLst>
                  <a:gd name="T0" fmla="*/ 54 w 54"/>
                  <a:gd name="T1" fmla="*/ 0 h 48"/>
                  <a:gd name="T2" fmla="*/ 36 w 54"/>
                  <a:gd name="T3" fmla="*/ 6 h 48"/>
                  <a:gd name="T4" fmla="*/ 18 w 54"/>
                  <a:gd name="T5" fmla="*/ 12 h 48"/>
                  <a:gd name="T6" fmla="*/ 6 w 54"/>
                  <a:gd name="T7" fmla="*/ 30 h 48"/>
                  <a:gd name="T8" fmla="*/ 0 w 54"/>
                  <a:gd name="T9" fmla="*/ 48 h 48"/>
                  <a:gd name="T10" fmla="*/ 0 w 54"/>
                  <a:gd name="T11" fmla="*/ 48 h 48"/>
                  <a:gd name="T12" fmla="*/ 6 w 54"/>
                  <a:gd name="T13" fmla="*/ 30 h 48"/>
                  <a:gd name="T14" fmla="*/ 18 w 54"/>
                  <a:gd name="T15" fmla="*/ 12 h 48"/>
                  <a:gd name="T16" fmla="*/ 36 w 54"/>
                  <a:gd name="T17" fmla="*/ 6 h 48"/>
                  <a:gd name="T18" fmla="*/ 54 w 54"/>
                  <a:gd name="T19" fmla="*/ 0 h 48"/>
                  <a:gd name="T20" fmla="*/ 54 w 54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48">
                    <a:moveTo>
                      <a:pt x="54" y="0"/>
                    </a:moveTo>
                    <a:lnTo>
                      <a:pt x="36" y="6"/>
                    </a:lnTo>
                    <a:lnTo>
                      <a:pt x="18" y="12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6" y="30"/>
                    </a:lnTo>
                    <a:lnTo>
                      <a:pt x="18" y="12"/>
                    </a:lnTo>
                    <a:lnTo>
                      <a:pt x="3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70"/>
              <p:cNvSpPr>
                <a:spLocks noEditPoints="1"/>
              </p:cNvSpPr>
              <p:nvPr/>
            </p:nvSpPr>
            <p:spPr bwMode="auto">
              <a:xfrm>
                <a:off x="4172" y="2052"/>
                <a:ext cx="60" cy="47"/>
              </a:xfrm>
              <a:custGeom>
                <a:avLst/>
                <a:gdLst>
                  <a:gd name="T0" fmla="*/ 0 w 54"/>
                  <a:gd name="T1" fmla="*/ 0 h 42"/>
                  <a:gd name="T2" fmla="*/ 6 w 54"/>
                  <a:gd name="T3" fmla="*/ 18 h 42"/>
                  <a:gd name="T4" fmla="*/ 18 w 54"/>
                  <a:gd name="T5" fmla="*/ 30 h 42"/>
                  <a:gd name="T6" fmla="*/ 36 w 54"/>
                  <a:gd name="T7" fmla="*/ 42 h 42"/>
                  <a:gd name="T8" fmla="*/ 54 w 54"/>
                  <a:gd name="T9" fmla="*/ 42 h 42"/>
                  <a:gd name="T10" fmla="*/ 54 w 54"/>
                  <a:gd name="T11" fmla="*/ 42 h 42"/>
                  <a:gd name="T12" fmla="*/ 36 w 54"/>
                  <a:gd name="T13" fmla="*/ 42 h 42"/>
                  <a:gd name="T14" fmla="*/ 18 w 54"/>
                  <a:gd name="T15" fmla="*/ 30 h 42"/>
                  <a:gd name="T16" fmla="*/ 6 w 54"/>
                  <a:gd name="T17" fmla="*/ 18 h 42"/>
                  <a:gd name="T18" fmla="*/ 0 w 54"/>
                  <a:gd name="T19" fmla="*/ 0 h 42"/>
                  <a:gd name="T20" fmla="*/ 0 w 54"/>
                  <a:gd name="T21" fmla="*/ 0 h 42"/>
                  <a:gd name="T22" fmla="*/ 0 w 54"/>
                  <a:gd name="T23" fmla="*/ 0 h 42"/>
                  <a:gd name="T24" fmla="*/ 0 w 54"/>
                  <a:gd name="T25" fmla="*/ 0 h 42"/>
                  <a:gd name="T26" fmla="*/ 0 w 54"/>
                  <a:gd name="T2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6" y="18"/>
                    </a:lnTo>
                    <a:lnTo>
                      <a:pt x="18" y="30"/>
                    </a:lnTo>
                    <a:lnTo>
                      <a:pt x="36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36" y="42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71"/>
              <p:cNvSpPr>
                <a:spLocks noEditPoints="1"/>
              </p:cNvSpPr>
              <p:nvPr/>
            </p:nvSpPr>
            <p:spPr bwMode="auto">
              <a:xfrm>
                <a:off x="4232" y="2086"/>
                <a:ext cx="38" cy="13"/>
              </a:xfrm>
              <a:custGeom>
                <a:avLst/>
                <a:gdLst>
                  <a:gd name="T0" fmla="*/ 0 w 35"/>
                  <a:gd name="T1" fmla="*/ 12 h 12"/>
                  <a:gd name="T2" fmla="*/ 17 w 35"/>
                  <a:gd name="T3" fmla="*/ 12 h 12"/>
                  <a:gd name="T4" fmla="*/ 35 w 35"/>
                  <a:gd name="T5" fmla="*/ 0 h 12"/>
                  <a:gd name="T6" fmla="*/ 35 w 35"/>
                  <a:gd name="T7" fmla="*/ 0 h 12"/>
                  <a:gd name="T8" fmla="*/ 17 w 35"/>
                  <a:gd name="T9" fmla="*/ 12 h 12"/>
                  <a:gd name="T10" fmla="*/ 0 w 35"/>
                  <a:gd name="T11" fmla="*/ 12 h 12"/>
                  <a:gd name="T12" fmla="*/ 0 w 35"/>
                  <a:gd name="T13" fmla="*/ 12 h 12"/>
                  <a:gd name="T14" fmla="*/ 0 w 35"/>
                  <a:gd name="T15" fmla="*/ 12 h 12"/>
                  <a:gd name="T16" fmla="*/ 0 w 35"/>
                  <a:gd name="T17" fmla="*/ 12 h 12"/>
                  <a:gd name="T18" fmla="*/ 0 w 35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2">
                    <a:moveTo>
                      <a:pt x="0" y="12"/>
                    </a:moveTo>
                    <a:lnTo>
                      <a:pt x="17" y="1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7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72"/>
              <p:cNvSpPr>
                <a:spLocks noEditPoints="1"/>
              </p:cNvSpPr>
              <p:nvPr/>
            </p:nvSpPr>
            <p:spPr bwMode="auto">
              <a:xfrm>
                <a:off x="4232" y="2072"/>
                <a:ext cx="38" cy="14"/>
              </a:xfrm>
              <a:custGeom>
                <a:avLst/>
                <a:gdLst>
                  <a:gd name="T0" fmla="*/ 35 w 35"/>
                  <a:gd name="T1" fmla="*/ 12 h 12"/>
                  <a:gd name="T2" fmla="*/ 17 w 35"/>
                  <a:gd name="T3" fmla="*/ 6 h 12"/>
                  <a:gd name="T4" fmla="*/ 0 w 35"/>
                  <a:gd name="T5" fmla="*/ 0 h 12"/>
                  <a:gd name="T6" fmla="*/ 0 w 35"/>
                  <a:gd name="T7" fmla="*/ 0 h 12"/>
                  <a:gd name="T8" fmla="*/ 17 w 35"/>
                  <a:gd name="T9" fmla="*/ 6 h 12"/>
                  <a:gd name="T10" fmla="*/ 35 w 35"/>
                  <a:gd name="T11" fmla="*/ 12 h 12"/>
                  <a:gd name="T12" fmla="*/ 35 w 35"/>
                  <a:gd name="T13" fmla="*/ 12 h 12"/>
                  <a:gd name="T14" fmla="*/ 35 w 35"/>
                  <a:gd name="T15" fmla="*/ 12 h 12"/>
                  <a:gd name="T16" fmla="*/ 35 w 35"/>
                  <a:gd name="T17" fmla="*/ 12 h 12"/>
                  <a:gd name="T18" fmla="*/ 35 w 35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2">
                    <a:moveTo>
                      <a:pt x="35" y="12"/>
                    </a:moveTo>
                    <a:lnTo>
                      <a:pt x="1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7" y="6"/>
                    </a:lnTo>
                    <a:lnTo>
                      <a:pt x="35" y="12"/>
                    </a:lnTo>
                    <a:lnTo>
                      <a:pt x="35" y="12"/>
                    </a:lnTo>
                    <a:close/>
                    <a:moveTo>
                      <a:pt x="35" y="12"/>
                    </a:moveTo>
                    <a:lnTo>
                      <a:pt x="35" y="12"/>
                    </a:lnTo>
                    <a:lnTo>
                      <a:pt x="35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73"/>
              <p:cNvSpPr>
                <a:spLocks noEditPoints="1"/>
              </p:cNvSpPr>
              <p:nvPr/>
            </p:nvSpPr>
            <p:spPr bwMode="auto">
              <a:xfrm>
                <a:off x="4172" y="2072"/>
                <a:ext cx="60" cy="54"/>
              </a:xfrm>
              <a:custGeom>
                <a:avLst/>
                <a:gdLst>
                  <a:gd name="T0" fmla="*/ 54 w 54"/>
                  <a:gd name="T1" fmla="*/ 0 h 48"/>
                  <a:gd name="T2" fmla="*/ 36 w 54"/>
                  <a:gd name="T3" fmla="*/ 6 h 48"/>
                  <a:gd name="T4" fmla="*/ 18 w 54"/>
                  <a:gd name="T5" fmla="*/ 18 h 48"/>
                  <a:gd name="T6" fmla="*/ 6 w 54"/>
                  <a:gd name="T7" fmla="*/ 30 h 48"/>
                  <a:gd name="T8" fmla="*/ 0 w 54"/>
                  <a:gd name="T9" fmla="*/ 48 h 48"/>
                  <a:gd name="T10" fmla="*/ 0 w 54"/>
                  <a:gd name="T11" fmla="*/ 48 h 48"/>
                  <a:gd name="T12" fmla="*/ 6 w 54"/>
                  <a:gd name="T13" fmla="*/ 30 h 48"/>
                  <a:gd name="T14" fmla="*/ 18 w 54"/>
                  <a:gd name="T15" fmla="*/ 18 h 48"/>
                  <a:gd name="T16" fmla="*/ 36 w 54"/>
                  <a:gd name="T17" fmla="*/ 6 h 48"/>
                  <a:gd name="T18" fmla="*/ 54 w 54"/>
                  <a:gd name="T19" fmla="*/ 0 h 48"/>
                  <a:gd name="T20" fmla="*/ 54 w 54"/>
                  <a:gd name="T21" fmla="*/ 0 h 48"/>
                  <a:gd name="T22" fmla="*/ 54 w 54"/>
                  <a:gd name="T23" fmla="*/ 0 h 48"/>
                  <a:gd name="T24" fmla="*/ 54 w 54"/>
                  <a:gd name="T25" fmla="*/ 0 h 48"/>
                  <a:gd name="T26" fmla="*/ 54 w 54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48">
                    <a:moveTo>
                      <a:pt x="54" y="0"/>
                    </a:moveTo>
                    <a:lnTo>
                      <a:pt x="36" y="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6" y="30"/>
                    </a:lnTo>
                    <a:lnTo>
                      <a:pt x="18" y="18"/>
                    </a:lnTo>
                    <a:lnTo>
                      <a:pt x="3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74"/>
              <p:cNvSpPr>
                <a:spLocks noEditPoints="1"/>
              </p:cNvSpPr>
              <p:nvPr/>
            </p:nvSpPr>
            <p:spPr bwMode="auto">
              <a:xfrm>
                <a:off x="4172" y="2126"/>
                <a:ext cx="60" cy="53"/>
              </a:xfrm>
              <a:custGeom>
                <a:avLst/>
                <a:gdLst>
                  <a:gd name="T0" fmla="*/ 0 w 54"/>
                  <a:gd name="T1" fmla="*/ 0 h 47"/>
                  <a:gd name="T2" fmla="*/ 6 w 54"/>
                  <a:gd name="T3" fmla="*/ 18 h 47"/>
                  <a:gd name="T4" fmla="*/ 18 w 54"/>
                  <a:gd name="T5" fmla="*/ 36 h 47"/>
                  <a:gd name="T6" fmla="*/ 36 w 54"/>
                  <a:gd name="T7" fmla="*/ 42 h 47"/>
                  <a:gd name="T8" fmla="*/ 54 w 54"/>
                  <a:gd name="T9" fmla="*/ 47 h 47"/>
                  <a:gd name="T10" fmla="*/ 54 w 54"/>
                  <a:gd name="T11" fmla="*/ 47 h 47"/>
                  <a:gd name="T12" fmla="*/ 36 w 54"/>
                  <a:gd name="T13" fmla="*/ 42 h 47"/>
                  <a:gd name="T14" fmla="*/ 18 w 54"/>
                  <a:gd name="T15" fmla="*/ 36 h 47"/>
                  <a:gd name="T16" fmla="*/ 6 w 54"/>
                  <a:gd name="T17" fmla="*/ 18 h 47"/>
                  <a:gd name="T18" fmla="*/ 0 w 54"/>
                  <a:gd name="T19" fmla="*/ 0 h 47"/>
                  <a:gd name="T20" fmla="*/ 0 w 54"/>
                  <a:gd name="T21" fmla="*/ 0 h 47"/>
                  <a:gd name="T22" fmla="*/ 0 w 54"/>
                  <a:gd name="T23" fmla="*/ 0 h 47"/>
                  <a:gd name="T24" fmla="*/ 0 w 54"/>
                  <a:gd name="T25" fmla="*/ 0 h 47"/>
                  <a:gd name="T26" fmla="*/ 0 w 54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47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36" y="42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36" y="42"/>
                    </a:lnTo>
                    <a:lnTo>
                      <a:pt x="18" y="36"/>
                    </a:ln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75"/>
              <p:cNvSpPr>
                <a:spLocks noEditPoints="1"/>
              </p:cNvSpPr>
              <p:nvPr/>
            </p:nvSpPr>
            <p:spPr bwMode="auto">
              <a:xfrm>
                <a:off x="4232" y="2167"/>
                <a:ext cx="38" cy="12"/>
              </a:xfrm>
              <a:custGeom>
                <a:avLst/>
                <a:gdLst>
                  <a:gd name="T0" fmla="*/ 0 w 35"/>
                  <a:gd name="T1" fmla="*/ 11 h 11"/>
                  <a:gd name="T2" fmla="*/ 17 w 35"/>
                  <a:gd name="T3" fmla="*/ 6 h 11"/>
                  <a:gd name="T4" fmla="*/ 35 w 35"/>
                  <a:gd name="T5" fmla="*/ 0 h 11"/>
                  <a:gd name="T6" fmla="*/ 35 w 35"/>
                  <a:gd name="T7" fmla="*/ 0 h 11"/>
                  <a:gd name="T8" fmla="*/ 17 w 35"/>
                  <a:gd name="T9" fmla="*/ 6 h 11"/>
                  <a:gd name="T10" fmla="*/ 0 w 35"/>
                  <a:gd name="T11" fmla="*/ 11 h 11"/>
                  <a:gd name="T12" fmla="*/ 0 w 35"/>
                  <a:gd name="T13" fmla="*/ 11 h 11"/>
                  <a:gd name="T14" fmla="*/ 0 w 35"/>
                  <a:gd name="T15" fmla="*/ 11 h 11"/>
                  <a:gd name="T16" fmla="*/ 0 w 35"/>
                  <a:gd name="T17" fmla="*/ 11 h 11"/>
                  <a:gd name="T18" fmla="*/ 0 w 35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1">
                    <a:moveTo>
                      <a:pt x="0" y="11"/>
                    </a:moveTo>
                    <a:lnTo>
                      <a:pt x="17" y="6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76"/>
              <p:cNvSpPr>
                <a:spLocks noEditPoints="1"/>
              </p:cNvSpPr>
              <p:nvPr/>
            </p:nvSpPr>
            <p:spPr bwMode="auto">
              <a:xfrm>
                <a:off x="4232" y="2153"/>
                <a:ext cx="38" cy="14"/>
              </a:xfrm>
              <a:custGeom>
                <a:avLst/>
                <a:gdLst>
                  <a:gd name="T0" fmla="*/ 35 w 35"/>
                  <a:gd name="T1" fmla="*/ 12 h 12"/>
                  <a:gd name="T2" fmla="*/ 17 w 35"/>
                  <a:gd name="T3" fmla="*/ 6 h 12"/>
                  <a:gd name="T4" fmla="*/ 0 w 35"/>
                  <a:gd name="T5" fmla="*/ 0 h 12"/>
                  <a:gd name="T6" fmla="*/ 0 w 35"/>
                  <a:gd name="T7" fmla="*/ 0 h 12"/>
                  <a:gd name="T8" fmla="*/ 17 w 35"/>
                  <a:gd name="T9" fmla="*/ 6 h 12"/>
                  <a:gd name="T10" fmla="*/ 35 w 35"/>
                  <a:gd name="T11" fmla="*/ 12 h 12"/>
                  <a:gd name="T12" fmla="*/ 35 w 35"/>
                  <a:gd name="T13" fmla="*/ 12 h 12"/>
                  <a:gd name="T14" fmla="*/ 35 w 35"/>
                  <a:gd name="T15" fmla="*/ 12 h 12"/>
                  <a:gd name="T16" fmla="*/ 35 w 35"/>
                  <a:gd name="T17" fmla="*/ 12 h 12"/>
                  <a:gd name="T18" fmla="*/ 35 w 35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2">
                    <a:moveTo>
                      <a:pt x="35" y="12"/>
                    </a:moveTo>
                    <a:lnTo>
                      <a:pt x="1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7" y="6"/>
                    </a:lnTo>
                    <a:lnTo>
                      <a:pt x="35" y="12"/>
                    </a:lnTo>
                    <a:lnTo>
                      <a:pt x="35" y="12"/>
                    </a:lnTo>
                    <a:close/>
                    <a:moveTo>
                      <a:pt x="35" y="12"/>
                    </a:moveTo>
                    <a:lnTo>
                      <a:pt x="35" y="12"/>
                    </a:lnTo>
                    <a:lnTo>
                      <a:pt x="35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77"/>
              <p:cNvSpPr>
                <a:spLocks noEditPoints="1"/>
              </p:cNvSpPr>
              <p:nvPr/>
            </p:nvSpPr>
            <p:spPr bwMode="auto">
              <a:xfrm>
                <a:off x="4172" y="2153"/>
                <a:ext cx="60" cy="54"/>
              </a:xfrm>
              <a:custGeom>
                <a:avLst/>
                <a:gdLst>
                  <a:gd name="T0" fmla="*/ 54 w 54"/>
                  <a:gd name="T1" fmla="*/ 0 h 47"/>
                  <a:gd name="T2" fmla="*/ 36 w 54"/>
                  <a:gd name="T3" fmla="*/ 6 h 47"/>
                  <a:gd name="T4" fmla="*/ 18 w 54"/>
                  <a:gd name="T5" fmla="*/ 12 h 47"/>
                  <a:gd name="T6" fmla="*/ 6 w 54"/>
                  <a:gd name="T7" fmla="*/ 29 h 47"/>
                  <a:gd name="T8" fmla="*/ 0 w 54"/>
                  <a:gd name="T9" fmla="*/ 47 h 47"/>
                  <a:gd name="T10" fmla="*/ 0 w 54"/>
                  <a:gd name="T11" fmla="*/ 47 h 47"/>
                  <a:gd name="T12" fmla="*/ 6 w 54"/>
                  <a:gd name="T13" fmla="*/ 29 h 47"/>
                  <a:gd name="T14" fmla="*/ 18 w 54"/>
                  <a:gd name="T15" fmla="*/ 12 h 47"/>
                  <a:gd name="T16" fmla="*/ 36 w 54"/>
                  <a:gd name="T17" fmla="*/ 6 h 47"/>
                  <a:gd name="T18" fmla="*/ 54 w 54"/>
                  <a:gd name="T19" fmla="*/ 0 h 47"/>
                  <a:gd name="T20" fmla="*/ 54 w 54"/>
                  <a:gd name="T21" fmla="*/ 0 h 47"/>
                  <a:gd name="T22" fmla="*/ 54 w 54"/>
                  <a:gd name="T23" fmla="*/ 0 h 47"/>
                  <a:gd name="T24" fmla="*/ 54 w 54"/>
                  <a:gd name="T25" fmla="*/ 0 h 47"/>
                  <a:gd name="T26" fmla="*/ 54 w 54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47">
                    <a:moveTo>
                      <a:pt x="54" y="0"/>
                    </a:moveTo>
                    <a:lnTo>
                      <a:pt x="36" y="6"/>
                    </a:lnTo>
                    <a:lnTo>
                      <a:pt x="18" y="12"/>
                    </a:lnTo>
                    <a:lnTo>
                      <a:pt x="6" y="29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6" y="29"/>
                    </a:lnTo>
                    <a:lnTo>
                      <a:pt x="18" y="12"/>
                    </a:lnTo>
                    <a:lnTo>
                      <a:pt x="3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78"/>
              <p:cNvSpPr>
                <a:spLocks noEditPoints="1"/>
              </p:cNvSpPr>
              <p:nvPr/>
            </p:nvSpPr>
            <p:spPr bwMode="auto">
              <a:xfrm>
                <a:off x="4172" y="2207"/>
                <a:ext cx="60" cy="54"/>
              </a:xfrm>
              <a:custGeom>
                <a:avLst/>
                <a:gdLst>
                  <a:gd name="T0" fmla="*/ 0 w 54"/>
                  <a:gd name="T1" fmla="*/ 0 h 48"/>
                  <a:gd name="T2" fmla="*/ 6 w 54"/>
                  <a:gd name="T3" fmla="*/ 18 h 48"/>
                  <a:gd name="T4" fmla="*/ 18 w 54"/>
                  <a:gd name="T5" fmla="*/ 36 h 48"/>
                  <a:gd name="T6" fmla="*/ 36 w 54"/>
                  <a:gd name="T7" fmla="*/ 42 h 48"/>
                  <a:gd name="T8" fmla="*/ 54 w 54"/>
                  <a:gd name="T9" fmla="*/ 48 h 48"/>
                  <a:gd name="T10" fmla="*/ 54 w 54"/>
                  <a:gd name="T11" fmla="*/ 48 h 48"/>
                  <a:gd name="T12" fmla="*/ 36 w 54"/>
                  <a:gd name="T13" fmla="*/ 42 h 48"/>
                  <a:gd name="T14" fmla="*/ 18 w 54"/>
                  <a:gd name="T15" fmla="*/ 36 h 48"/>
                  <a:gd name="T16" fmla="*/ 6 w 54"/>
                  <a:gd name="T17" fmla="*/ 18 h 48"/>
                  <a:gd name="T18" fmla="*/ 0 w 54"/>
                  <a:gd name="T19" fmla="*/ 0 h 48"/>
                  <a:gd name="T20" fmla="*/ 0 w 54"/>
                  <a:gd name="T21" fmla="*/ 0 h 48"/>
                  <a:gd name="T22" fmla="*/ 0 w 54"/>
                  <a:gd name="T23" fmla="*/ 0 h 48"/>
                  <a:gd name="T24" fmla="*/ 0 w 54"/>
                  <a:gd name="T25" fmla="*/ 0 h 48"/>
                  <a:gd name="T26" fmla="*/ 0 w 54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48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36" y="42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36" y="42"/>
                    </a:lnTo>
                    <a:lnTo>
                      <a:pt x="18" y="36"/>
                    </a:ln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79"/>
              <p:cNvSpPr>
                <a:spLocks noEditPoints="1"/>
              </p:cNvSpPr>
              <p:nvPr/>
            </p:nvSpPr>
            <p:spPr bwMode="auto">
              <a:xfrm>
                <a:off x="4232" y="2241"/>
                <a:ext cx="38" cy="20"/>
              </a:xfrm>
              <a:custGeom>
                <a:avLst/>
                <a:gdLst>
                  <a:gd name="T0" fmla="*/ 0 w 35"/>
                  <a:gd name="T1" fmla="*/ 18 h 18"/>
                  <a:gd name="T2" fmla="*/ 17 w 35"/>
                  <a:gd name="T3" fmla="*/ 12 h 18"/>
                  <a:gd name="T4" fmla="*/ 35 w 35"/>
                  <a:gd name="T5" fmla="*/ 0 h 18"/>
                  <a:gd name="T6" fmla="*/ 35 w 35"/>
                  <a:gd name="T7" fmla="*/ 0 h 18"/>
                  <a:gd name="T8" fmla="*/ 17 w 35"/>
                  <a:gd name="T9" fmla="*/ 12 h 18"/>
                  <a:gd name="T10" fmla="*/ 0 w 35"/>
                  <a:gd name="T11" fmla="*/ 18 h 18"/>
                  <a:gd name="T12" fmla="*/ 0 w 35"/>
                  <a:gd name="T13" fmla="*/ 18 h 18"/>
                  <a:gd name="T14" fmla="*/ 0 w 35"/>
                  <a:gd name="T15" fmla="*/ 18 h 18"/>
                  <a:gd name="T16" fmla="*/ 0 w 35"/>
                  <a:gd name="T17" fmla="*/ 18 h 18"/>
                  <a:gd name="T18" fmla="*/ 0 w 35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8">
                    <a:moveTo>
                      <a:pt x="0" y="18"/>
                    </a:moveTo>
                    <a:lnTo>
                      <a:pt x="17" y="12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7" y="12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  <a:moveTo>
                      <a:pt x="0" y="18"/>
                    </a:move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80"/>
              <p:cNvSpPr>
                <a:spLocks noEditPoints="1"/>
              </p:cNvSpPr>
              <p:nvPr/>
            </p:nvSpPr>
            <p:spPr bwMode="auto">
              <a:xfrm>
                <a:off x="4232" y="2227"/>
                <a:ext cx="38" cy="14"/>
              </a:xfrm>
              <a:custGeom>
                <a:avLst/>
                <a:gdLst>
                  <a:gd name="T0" fmla="*/ 35 w 35"/>
                  <a:gd name="T1" fmla="*/ 12 h 12"/>
                  <a:gd name="T2" fmla="*/ 17 w 35"/>
                  <a:gd name="T3" fmla="*/ 6 h 12"/>
                  <a:gd name="T4" fmla="*/ 0 w 35"/>
                  <a:gd name="T5" fmla="*/ 0 h 12"/>
                  <a:gd name="T6" fmla="*/ 0 w 35"/>
                  <a:gd name="T7" fmla="*/ 0 h 12"/>
                  <a:gd name="T8" fmla="*/ 17 w 35"/>
                  <a:gd name="T9" fmla="*/ 6 h 12"/>
                  <a:gd name="T10" fmla="*/ 35 w 35"/>
                  <a:gd name="T11" fmla="*/ 12 h 12"/>
                  <a:gd name="T12" fmla="*/ 35 w 35"/>
                  <a:gd name="T13" fmla="*/ 12 h 12"/>
                  <a:gd name="T14" fmla="*/ 35 w 35"/>
                  <a:gd name="T15" fmla="*/ 12 h 12"/>
                  <a:gd name="T16" fmla="*/ 35 w 35"/>
                  <a:gd name="T17" fmla="*/ 12 h 12"/>
                  <a:gd name="T18" fmla="*/ 35 w 35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2">
                    <a:moveTo>
                      <a:pt x="35" y="12"/>
                    </a:moveTo>
                    <a:lnTo>
                      <a:pt x="1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7" y="6"/>
                    </a:lnTo>
                    <a:lnTo>
                      <a:pt x="35" y="12"/>
                    </a:lnTo>
                    <a:lnTo>
                      <a:pt x="35" y="12"/>
                    </a:lnTo>
                    <a:close/>
                    <a:moveTo>
                      <a:pt x="35" y="12"/>
                    </a:moveTo>
                    <a:lnTo>
                      <a:pt x="35" y="12"/>
                    </a:lnTo>
                    <a:lnTo>
                      <a:pt x="35" y="12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81"/>
              <p:cNvSpPr>
                <a:spLocks noEditPoints="1"/>
              </p:cNvSpPr>
              <p:nvPr/>
            </p:nvSpPr>
            <p:spPr bwMode="auto">
              <a:xfrm>
                <a:off x="4172" y="2227"/>
                <a:ext cx="60" cy="54"/>
              </a:xfrm>
              <a:custGeom>
                <a:avLst/>
                <a:gdLst>
                  <a:gd name="T0" fmla="*/ 54 w 54"/>
                  <a:gd name="T1" fmla="*/ 0 h 48"/>
                  <a:gd name="T2" fmla="*/ 36 w 54"/>
                  <a:gd name="T3" fmla="*/ 6 h 48"/>
                  <a:gd name="T4" fmla="*/ 18 w 54"/>
                  <a:gd name="T5" fmla="*/ 18 h 48"/>
                  <a:gd name="T6" fmla="*/ 6 w 54"/>
                  <a:gd name="T7" fmla="*/ 30 h 48"/>
                  <a:gd name="T8" fmla="*/ 0 w 54"/>
                  <a:gd name="T9" fmla="*/ 48 h 48"/>
                  <a:gd name="T10" fmla="*/ 0 w 54"/>
                  <a:gd name="T11" fmla="*/ 48 h 48"/>
                  <a:gd name="T12" fmla="*/ 6 w 54"/>
                  <a:gd name="T13" fmla="*/ 30 h 48"/>
                  <a:gd name="T14" fmla="*/ 18 w 54"/>
                  <a:gd name="T15" fmla="*/ 18 h 48"/>
                  <a:gd name="T16" fmla="*/ 36 w 54"/>
                  <a:gd name="T17" fmla="*/ 6 h 48"/>
                  <a:gd name="T18" fmla="*/ 54 w 54"/>
                  <a:gd name="T19" fmla="*/ 0 h 48"/>
                  <a:gd name="T20" fmla="*/ 54 w 54"/>
                  <a:gd name="T21" fmla="*/ 0 h 48"/>
                  <a:gd name="T22" fmla="*/ 54 w 54"/>
                  <a:gd name="T23" fmla="*/ 0 h 48"/>
                  <a:gd name="T24" fmla="*/ 54 w 54"/>
                  <a:gd name="T25" fmla="*/ 0 h 48"/>
                  <a:gd name="T26" fmla="*/ 54 w 54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48">
                    <a:moveTo>
                      <a:pt x="54" y="0"/>
                    </a:moveTo>
                    <a:lnTo>
                      <a:pt x="36" y="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6" y="30"/>
                    </a:lnTo>
                    <a:lnTo>
                      <a:pt x="18" y="18"/>
                    </a:lnTo>
                    <a:lnTo>
                      <a:pt x="3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82"/>
              <p:cNvSpPr>
                <a:spLocks noEditPoints="1"/>
              </p:cNvSpPr>
              <p:nvPr/>
            </p:nvSpPr>
            <p:spPr bwMode="auto">
              <a:xfrm>
                <a:off x="4172" y="2281"/>
                <a:ext cx="60" cy="55"/>
              </a:xfrm>
              <a:custGeom>
                <a:avLst/>
                <a:gdLst>
                  <a:gd name="T0" fmla="*/ 0 w 54"/>
                  <a:gd name="T1" fmla="*/ 0 h 48"/>
                  <a:gd name="T2" fmla="*/ 6 w 54"/>
                  <a:gd name="T3" fmla="*/ 18 h 48"/>
                  <a:gd name="T4" fmla="*/ 18 w 54"/>
                  <a:gd name="T5" fmla="*/ 36 h 48"/>
                  <a:gd name="T6" fmla="*/ 36 w 54"/>
                  <a:gd name="T7" fmla="*/ 42 h 48"/>
                  <a:gd name="T8" fmla="*/ 54 w 54"/>
                  <a:gd name="T9" fmla="*/ 48 h 48"/>
                  <a:gd name="T10" fmla="*/ 54 w 54"/>
                  <a:gd name="T11" fmla="*/ 48 h 48"/>
                  <a:gd name="T12" fmla="*/ 36 w 54"/>
                  <a:gd name="T13" fmla="*/ 42 h 48"/>
                  <a:gd name="T14" fmla="*/ 18 w 54"/>
                  <a:gd name="T15" fmla="*/ 36 h 48"/>
                  <a:gd name="T16" fmla="*/ 6 w 54"/>
                  <a:gd name="T17" fmla="*/ 18 h 48"/>
                  <a:gd name="T18" fmla="*/ 0 w 54"/>
                  <a:gd name="T19" fmla="*/ 0 h 48"/>
                  <a:gd name="T20" fmla="*/ 0 w 54"/>
                  <a:gd name="T21" fmla="*/ 0 h 48"/>
                  <a:gd name="T22" fmla="*/ 0 w 54"/>
                  <a:gd name="T23" fmla="*/ 0 h 48"/>
                  <a:gd name="T24" fmla="*/ 0 w 54"/>
                  <a:gd name="T25" fmla="*/ 0 h 48"/>
                  <a:gd name="T26" fmla="*/ 0 w 54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48">
                    <a:moveTo>
                      <a:pt x="0" y="0"/>
                    </a:moveTo>
                    <a:lnTo>
                      <a:pt x="6" y="18"/>
                    </a:lnTo>
                    <a:lnTo>
                      <a:pt x="18" y="36"/>
                    </a:lnTo>
                    <a:lnTo>
                      <a:pt x="36" y="42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36" y="42"/>
                    </a:lnTo>
                    <a:lnTo>
                      <a:pt x="18" y="36"/>
                    </a:ln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83"/>
              <p:cNvSpPr>
                <a:spLocks noEditPoints="1"/>
              </p:cNvSpPr>
              <p:nvPr/>
            </p:nvSpPr>
            <p:spPr bwMode="auto">
              <a:xfrm>
                <a:off x="4232" y="1997"/>
                <a:ext cx="1" cy="339"/>
              </a:xfrm>
              <a:custGeom>
                <a:avLst/>
                <a:gdLst>
                  <a:gd name="T0" fmla="*/ 0 h 299"/>
                  <a:gd name="T1" fmla="*/ 0 h 299"/>
                  <a:gd name="T2" fmla="*/ 0 h 299"/>
                  <a:gd name="T3" fmla="*/ 299 h 299"/>
                  <a:gd name="T4" fmla="*/ 299 h 299"/>
                  <a:gd name="T5" fmla="*/ 299 h 29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9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299"/>
                    </a:moveTo>
                    <a:lnTo>
                      <a:pt x="0" y="299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F0027F"/>
              </a:soli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84"/>
              <p:cNvSpPr>
                <a:spLocks/>
              </p:cNvSpPr>
              <p:nvPr/>
            </p:nvSpPr>
            <p:spPr bwMode="auto">
              <a:xfrm>
                <a:off x="4475" y="2065"/>
                <a:ext cx="1" cy="162"/>
              </a:xfrm>
              <a:custGeom>
                <a:avLst/>
                <a:gdLst>
                  <a:gd name="T0" fmla="*/ 143 h 143"/>
                  <a:gd name="T1" fmla="*/ 0 h 143"/>
                  <a:gd name="T2" fmla="*/ 143 h 143"/>
                  <a:gd name="T3" fmla="*/ 143 h 1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43">
                    <a:moveTo>
                      <a:pt x="0" y="143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85"/>
              <p:cNvSpPr>
                <a:spLocks/>
              </p:cNvSpPr>
              <p:nvPr/>
            </p:nvSpPr>
            <p:spPr bwMode="auto">
              <a:xfrm>
                <a:off x="4462" y="1997"/>
                <a:ext cx="33" cy="89"/>
              </a:xfrm>
              <a:custGeom>
                <a:avLst/>
                <a:gdLst>
                  <a:gd name="T0" fmla="*/ 0 w 30"/>
                  <a:gd name="T1" fmla="*/ 78 h 78"/>
                  <a:gd name="T2" fmla="*/ 12 w 30"/>
                  <a:gd name="T3" fmla="*/ 0 h 78"/>
                  <a:gd name="T4" fmla="*/ 30 w 30"/>
                  <a:gd name="T5" fmla="*/ 78 h 78"/>
                  <a:gd name="T6" fmla="*/ 0 w 30"/>
                  <a:gd name="T7" fmla="*/ 78 h 78"/>
                  <a:gd name="T8" fmla="*/ 0 w 30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8">
                    <a:moveTo>
                      <a:pt x="0" y="78"/>
                    </a:moveTo>
                    <a:lnTo>
                      <a:pt x="12" y="0"/>
                    </a:lnTo>
                    <a:lnTo>
                      <a:pt x="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86"/>
              <p:cNvSpPr>
                <a:spLocks/>
              </p:cNvSpPr>
              <p:nvPr/>
            </p:nvSpPr>
            <p:spPr bwMode="auto">
              <a:xfrm>
                <a:off x="4462" y="2200"/>
                <a:ext cx="33" cy="88"/>
              </a:xfrm>
              <a:custGeom>
                <a:avLst/>
                <a:gdLst>
                  <a:gd name="T0" fmla="*/ 0 w 30"/>
                  <a:gd name="T1" fmla="*/ 0 h 78"/>
                  <a:gd name="T2" fmla="*/ 12 w 30"/>
                  <a:gd name="T3" fmla="*/ 78 h 78"/>
                  <a:gd name="T4" fmla="*/ 30 w 30"/>
                  <a:gd name="T5" fmla="*/ 0 h 78"/>
                  <a:gd name="T6" fmla="*/ 0 w 30"/>
                  <a:gd name="T7" fmla="*/ 0 h 78"/>
                  <a:gd name="T8" fmla="*/ 0 w 3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8">
                    <a:moveTo>
                      <a:pt x="0" y="0"/>
                    </a:moveTo>
                    <a:lnTo>
                      <a:pt x="12" y="78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87"/>
              <p:cNvSpPr>
                <a:spLocks/>
              </p:cNvSpPr>
              <p:nvPr/>
            </p:nvSpPr>
            <p:spPr bwMode="auto">
              <a:xfrm>
                <a:off x="4475" y="2356"/>
                <a:ext cx="1" cy="155"/>
              </a:xfrm>
              <a:custGeom>
                <a:avLst/>
                <a:gdLst>
                  <a:gd name="T0" fmla="*/ 137 h 137"/>
                  <a:gd name="T1" fmla="*/ 0 h 137"/>
                  <a:gd name="T2" fmla="*/ 137 h 137"/>
                  <a:gd name="T3" fmla="*/ 137 h 1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37">
                    <a:moveTo>
                      <a:pt x="0" y="137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88"/>
              <p:cNvSpPr>
                <a:spLocks/>
              </p:cNvSpPr>
              <p:nvPr/>
            </p:nvSpPr>
            <p:spPr bwMode="auto">
              <a:xfrm>
                <a:off x="4462" y="2288"/>
                <a:ext cx="33" cy="81"/>
              </a:xfrm>
              <a:custGeom>
                <a:avLst/>
                <a:gdLst>
                  <a:gd name="T0" fmla="*/ 0 w 30"/>
                  <a:gd name="T1" fmla="*/ 72 h 72"/>
                  <a:gd name="T2" fmla="*/ 12 w 30"/>
                  <a:gd name="T3" fmla="*/ 0 h 72"/>
                  <a:gd name="T4" fmla="*/ 30 w 30"/>
                  <a:gd name="T5" fmla="*/ 72 h 72"/>
                  <a:gd name="T6" fmla="*/ 0 w 30"/>
                  <a:gd name="T7" fmla="*/ 72 h 72"/>
                  <a:gd name="T8" fmla="*/ 0 w 3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2">
                    <a:moveTo>
                      <a:pt x="0" y="72"/>
                    </a:moveTo>
                    <a:lnTo>
                      <a:pt x="12" y="0"/>
                    </a:lnTo>
                    <a:lnTo>
                      <a:pt x="30" y="72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89"/>
              <p:cNvSpPr>
                <a:spLocks/>
              </p:cNvSpPr>
              <p:nvPr/>
            </p:nvSpPr>
            <p:spPr bwMode="auto">
              <a:xfrm>
                <a:off x="4462" y="2490"/>
                <a:ext cx="33" cy="82"/>
              </a:xfrm>
              <a:custGeom>
                <a:avLst/>
                <a:gdLst>
                  <a:gd name="T0" fmla="*/ 0 w 30"/>
                  <a:gd name="T1" fmla="*/ 0 h 72"/>
                  <a:gd name="T2" fmla="*/ 12 w 30"/>
                  <a:gd name="T3" fmla="*/ 72 h 72"/>
                  <a:gd name="T4" fmla="*/ 30 w 30"/>
                  <a:gd name="T5" fmla="*/ 0 h 72"/>
                  <a:gd name="T6" fmla="*/ 0 w 30"/>
                  <a:gd name="T7" fmla="*/ 0 h 72"/>
                  <a:gd name="T8" fmla="*/ 0 w 30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2">
                    <a:moveTo>
                      <a:pt x="0" y="0"/>
                    </a:moveTo>
                    <a:lnTo>
                      <a:pt x="12" y="7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2" name="Rectangle 2"/>
          <p:cNvSpPr txBox="1">
            <a:spLocks noChangeArrowheads="1"/>
          </p:cNvSpPr>
          <p:nvPr/>
        </p:nvSpPr>
        <p:spPr bwMode="auto">
          <a:xfrm>
            <a:off x="932264" y="4745699"/>
            <a:ext cx="10629363" cy="457200"/>
          </a:xfrm>
          <a:prstGeom prst="rect">
            <a:avLst/>
          </a:prstGeo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sz="2000" dirty="0" smtClean="0">
                <a:solidFill>
                  <a:srgbClr val="0000FF"/>
                </a:solidFill>
              </a:rPr>
              <a:t>a) step-down autotransformer              </a:t>
            </a:r>
            <a:r>
              <a:rPr lang="tr-TR" altLang="en-US" sz="2000" dirty="0" smtClean="0">
                <a:solidFill>
                  <a:srgbClr val="0000FF"/>
                </a:solidFill>
              </a:rPr>
              <a:t>  </a:t>
            </a:r>
            <a:r>
              <a:rPr lang="en-US" altLang="en-US" sz="2000" dirty="0" smtClean="0">
                <a:solidFill>
                  <a:srgbClr val="0000FF"/>
                </a:solidFill>
              </a:rPr>
              <a:t>  </a:t>
            </a:r>
            <a:r>
              <a:rPr lang="tr-TR" altLang="en-US" sz="2000" dirty="0" smtClean="0">
                <a:solidFill>
                  <a:srgbClr val="0000FF"/>
                </a:solidFill>
              </a:rPr>
              <a:t>                         </a:t>
            </a:r>
            <a:r>
              <a:rPr lang="en-US" altLang="en-US" sz="2000" dirty="0" smtClean="0">
                <a:solidFill>
                  <a:srgbClr val="0000FF"/>
                </a:solidFill>
              </a:rPr>
              <a:t>b) step-up autotransformer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383" name="Object 1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38331"/>
              </p:ext>
            </p:extLst>
          </p:nvPr>
        </p:nvGraphicFramePr>
        <p:xfrm>
          <a:off x="1468482" y="5447074"/>
          <a:ext cx="31242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3" imgW="1701720" imgH="431640" progId="Equation.DSMT4">
                  <p:embed/>
                </p:oleObj>
              </mc:Choice>
              <mc:Fallback>
                <p:oleObj name="Equation" r:id="rId3" imgW="170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82" y="5447074"/>
                        <a:ext cx="3124200" cy="7921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" name="Objec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036725"/>
              </p:ext>
            </p:extLst>
          </p:nvPr>
        </p:nvGraphicFramePr>
        <p:xfrm>
          <a:off x="7094536" y="5576110"/>
          <a:ext cx="22098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Equation" r:id="rId5" imgW="1168200" imgH="431640" progId="Equation.DSMT4">
                  <p:embed/>
                </p:oleObj>
              </mc:Choice>
              <mc:Fallback>
                <p:oleObj name="Equation" r:id="rId5" imgW="1168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6" y="5576110"/>
                        <a:ext cx="2209800" cy="8159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2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060" y="282193"/>
            <a:ext cx="4742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12.2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Mutual Inductance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377" y="928524"/>
            <a:ext cx="10848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When two inductors (or coils) are in a close proximity to each other, the magnetic flux caused by current in one coil links with the other coil, thereby inducing voltage in the latter. This phenomenon is known as </a:t>
            </a:r>
            <a:r>
              <a:rPr lang="en-US" sz="2000" b="1" i="1" dirty="0">
                <a:solidFill>
                  <a:srgbClr val="FF0000"/>
                </a:solidFill>
              </a:rPr>
              <a:t>mutual inductance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5" y="2506885"/>
            <a:ext cx="4457700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70" y="5107211"/>
            <a:ext cx="4829175" cy="790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62345" y="1946997"/>
            <a:ext cx="6783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According to Faraday’s law, the voltage induced in the </a:t>
            </a:r>
            <a:r>
              <a:rPr lang="en-US" sz="2000" dirty="0" smtClean="0"/>
              <a:t>coil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465" y="2295482"/>
            <a:ext cx="1868946" cy="1163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855" y="2532341"/>
            <a:ext cx="28194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855" y="3520844"/>
            <a:ext cx="4438650" cy="409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6417" y="3142335"/>
            <a:ext cx="2505583" cy="110683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9217145" y="3635060"/>
            <a:ext cx="373487" cy="1803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7165" y="4040691"/>
            <a:ext cx="1767340" cy="883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5416" y="4924361"/>
            <a:ext cx="5724525" cy="381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8275" y="5733350"/>
            <a:ext cx="3509359" cy="3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84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592" y="559057"/>
            <a:ext cx="4201330" cy="42657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8900" y="300634"/>
            <a:ext cx="9856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Compare the power ratings of the two-winding transformer in </a:t>
            </a:r>
            <a:r>
              <a:rPr lang="en-US" sz="2400" dirty="0" smtClean="0"/>
              <a:t>(a</a:t>
            </a:r>
            <a:r>
              <a:rPr lang="en-US" sz="2400" dirty="0"/>
              <a:t>) and the autotransformer in </a:t>
            </a:r>
            <a:r>
              <a:rPr lang="en-US" sz="2400" dirty="0" smtClean="0"/>
              <a:t>(b</a:t>
            </a:r>
            <a:r>
              <a:rPr lang="en-US" sz="2400" dirty="0"/>
              <a:t>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152" y="1067230"/>
            <a:ext cx="3606523" cy="312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21" y="4159712"/>
            <a:ext cx="3716674" cy="298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21" y="4729799"/>
            <a:ext cx="3234284" cy="511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21" y="5370950"/>
            <a:ext cx="4022427" cy="689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6154" y="4527128"/>
            <a:ext cx="2701127" cy="500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6154" y="4896094"/>
            <a:ext cx="3719275" cy="577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4487" y="5533439"/>
            <a:ext cx="4358819" cy="5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772" y="272850"/>
            <a:ext cx="10423556" cy="963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821" y="272850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951" y="1653518"/>
            <a:ext cx="6599014" cy="38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0"/>
            <a:ext cx="5762625" cy="339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367" y="276868"/>
            <a:ext cx="2665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</a:t>
            </a:r>
            <a:r>
              <a:rPr lang="tr-TR" dirty="0" smtClean="0"/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9785" y="825152"/>
            <a:ext cx="3831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This is a step-up autotransformer with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834" y="800088"/>
            <a:ext cx="2466975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64" y="703923"/>
            <a:ext cx="560131" cy="525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633" y="1520776"/>
            <a:ext cx="1955399" cy="599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92" y="1339801"/>
            <a:ext cx="2795789" cy="918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64" y="2205714"/>
            <a:ext cx="6398250" cy="11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012" y="3432329"/>
            <a:ext cx="6475258" cy="1082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64" y="4438731"/>
            <a:ext cx="3257234" cy="1240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479" y="5776915"/>
            <a:ext cx="4859676" cy="734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1380" y="3282657"/>
            <a:ext cx="2762181" cy="5884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76524" y="3240278"/>
            <a:ext cx="1878856" cy="668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3938" y="4570159"/>
            <a:ext cx="7124301" cy="63350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5400000">
            <a:off x="9323890" y="4145021"/>
            <a:ext cx="600749" cy="3045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9785" y="5224556"/>
            <a:ext cx="489590" cy="5523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61250" y="5716170"/>
            <a:ext cx="64484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120" y="1043189"/>
            <a:ext cx="9213550" cy="987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154" y="309572"/>
            <a:ext cx="484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Practice Problem 13.9: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529" y="2030770"/>
            <a:ext cx="4895448" cy="3599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43" y="5328468"/>
            <a:ext cx="4742149" cy="69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4" y="115910"/>
            <a:ext cx="4902020" cy="2704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97" y="2820472"/>
            <a:ext cx="4212455" cy="837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034" y="263142"/>
            <a:ext cx="3867150" cy="371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340" y="1468191"/>
            <a:ext cx="39624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100" y="1360061"/>
            <a:ext cx="3390900" cy="412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1540" y="687241"/>
            <a:ext cx="2952932" cy="672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5743" y="1881120"/>
            <a:ext cx="2242109" cy="831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5069" y="1862071"/>
            <a:ext cx="1998135" cy="850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3736" y="1979322"/>
            <a:ext cx="1533525" cy="428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7848" y="2952581"/>
            <a:ext cx="3810158" cy="974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5532" y="2838009"/>
            <a:ext cx="4121307" cy="1228356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5400000">
            <a:off x="6077087" y="2723263"/>
            <a:ext cx="399010" cy="2633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9671208" y="2669768"/>
            <a:ext cx="399010" cy="2633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014" y="3914168"/>
            <a:ext cx="9378526" cy="443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7848" y="4398347"/>
            <a:ext cx="2688503" cy="17230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32999" y="4868214"/>
            <a:ext cx="4633208" cy="938676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883056" y="4357909"/>
            <a:ext cx="25904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66715" y="5550794"/>
            <a:ext cx="40697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0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2" y="0"/>
            <a:ext cx="9255250" cy="62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98" y="625498"/>
            <a:ext cx="4903835" cy="27079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932" y="3333416"/>
            <a:ext cx="4443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Mutual inductance of coil 1 </a:t>
            </a:r>
            <a:r>
              <a:rPr lang="en-US" sz="2000" dirty="0" smtClean="0"/>
              <a:t>with </a:t>
            </a:r>
            <a:r>
              <a:rPr lang="en-US" sz="2000" dirty="0"/>
              <a:t>respect to coil </a:t>
            </a:r>
            <a:r>
              <a:rPr lang="en-US" sz="2000" dirty="0" smtClean="0"/>
              <a:t>2.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47" y="625498"/>
            <a:ext cx="7004944" cy="433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187" y="1058531"/>
            <a:ext cx="2408995" cy="1532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321" y="2637386"/>
            <a:ext cx="7324725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0868" y="3070419"/>
            <a:ext cx="3415088" cy="696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6781" y="3860326"/>
            <a:ext cx="6297075" cy="419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79" y="4494590"/>
            <a:ext cx="9899677" cy="159080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527777" y="3062390"/>
            <a:ext cx="3208651" cy="80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2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11" y="121104"/>
            <a:ext cx="1168543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Dot Convention </a:t>
            </a:r>
            <a:r>
              <a:rPr lang="en-US" sz="2000" dirty="0" smtClean="0">
                <a:solidFill>
                  <a:srgbClr val="202124"/>
                </a:solidFill>
                <a:latin typeface="arial" panose="020B0604020202020204" pitchFamily="34" charset="0"/>
              </a:rPr>
              <a:t>is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srgbClr val="202124"/>
                </a:solidFill>
              </a:rPr>
              <a:t>used</a:t>
            </a:r>
            <a:r>
              <a:rPr lang="en-US" sz="2000" dirty="0">
                <a:solidFill>
                  <a:srgbClr val="202124"/>
                </a:solidFill>
                <a:latin typeface="arial" panose="020B0604020202020204" pitchFamily="34" charset="0"/>
              </a:rPr>
              <a:t> to establish the choice of correct sign for the mutually induced voltages in coupled circuits.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8005" y="1087074"/>
            <a:ext cx="11861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The dots are used along with the dot convention to determine the polarity of the mutual voltage. </a:t>
            </a:r>
            <a:r>
              <a:rPr lang="en-US" sz="2400" b="1" i="1" dirty="0">
                <a:solidFill>
                  <a:srgbClr val="FF0000"/>
                </a:solidFill>
              </a:rPr>
              <a:t>The dot convention is stated as follows: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2244077"/>
            <a:ext cx="9349279" cy="1439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86" y="3693214"/>
            <a:ext cx="1609725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88" y="4074750"/>
            <a:ext cx="9222436" cy="13569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421" y="5477926"/>
            <a:ext cx="113226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Thus, the reference polarity of the mutual voltage depends on the </a:t>
            </a:r>
            <a:r>
              <a:rPr lang="en-US" sz="2000" b="1" u="sng" dirty="0" smtClean="0">
                <a:solidFill>
                  <a:srgbClr val="FF0000"/>
                </a:solidFill>
              </a:rPr>
              <a:t>reference </a:t>
            </a:r>
            <a:r>
              <a:rPr lang="en-US" sz="2000" b="1" u="sng" dirty="0">
                <a:solidFill>
                  <a:srgbClr val="FF0000"/>
                </a:solidFill>
              </a:rPr>
              <a:t>direction</a:t>
            </a:r>
            <a:r>
              <a:rPr lang="en-US" sz="2000" dirty="0"/>
              <a:t> of the inducing current and </a:t>
            </a:r>
            <a:r>
              <a:rPr lang="en-US" sz="2000" b="1" u="sng" dirty="0">
                <a:solidFill>
                  <a:srgbClr val="FF0000"/>
                </a:solidFill>
              </a:rPr>
              <a:t>the dots on the coupled </a:t>
            </a:r>
            <a:r>
              <a:rPr lang="en-US" sz="2000" b="1" u="sng" dirty="0" smtClean="0">
                <a:solidFill>
                  <a:srgbClr val="FF0000"/>
                </a:solidFill>
              </a:rPr>
              <a:t>coils</a:t>
            </a:r>
            <a:r>
              <a:rPr lang="tr-TR" sz="2000" dirty="0" smtClean="0"/>
              <a:t>.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19719" y="2792082"/>
            <a:ext cx="811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531995" y="3168203"/>
            <a:ext cx="1096850" cy="80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19719" y="4554341"/>
            <a:ext cx="811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531995" y="5009882"/>
            <a:ext cx="1096850" cy="59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42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89" y="204050"/>
            <a:ext cx="2533650" cy="2457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532" y="289775"/>
            <a:ext cx="2590800" cy="2371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332" y="289775"/>
            <a:ext cx="33147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268" y="351687"/>
            <a:ext cx="2638425" cy="2276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332" y="3227902"/>
            <a:ext cx="4038600" cy="2076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860" y="3372251"/>
            <a:ext cx="4048125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020" y="5399266"/>
            <a:ext cx="5657850" cy="942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237" y="5351640"/>
            <a:ext cx="6010275" cy="1038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4028" y="4957996"/>
            <a:ext cx="3105150" cy="295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88897" y="2655803"/>
            <a:ext cx="5983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Examples illustrating how to apply the dot convention.</a:t>
            </a:r>
          </a:p>
        </p:txBody>
      </p:sp>
    </p:spTree>
    <p:extLst>
      <p:ext uri="{BB962C8B-B14F-4D97-AF65-F5344CB8AC3E}">
        <p14:creationId xmlns:p14="http://schemas.microsoft.com/office/powerpoint/2010/main" val="325618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5E181FA316E4CB223777B08F96716" ma:contentTypeVersion="" ma:contentTypeDescription="Create a new document." ma:contentTypeScope="" ma:versionID="694fdbe7b87007c796a30bd9aae62a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322854-D499-48B5-9282-D023432CDEFE}"/>
</file>

<file path=customXml/itemProps2.xml><?xml version="1.0" encoding="utf-8"?>
<ds:datastoreItem xmlns:ds="http://schemas.openxmlformats.org/officeDocument/2006/customXml" ds:itemID="{1421BCA9-1A11-48DA-B343-81F1538B237F}"/>
</file>

<file path=customXml/itemProps3.xml><?xml version="1.0" encoding="utf-8"?>
<ds:datastoreItem xmlns:ds="http://schemas.openxmlformats.org/officeDocument/2006/customXml" ds:itemID="{3415FD78-0C0A-49B1-B2D9-A507DF6B5754}"/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1719</Words>
  <Application>Microsoft Office PowerPoint</Application>
  <PresentationFormat>Widescreen</PresentationFormat>
  <Paragraphs>147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Arial</vt:lpstr>
      <vt:lpstr>Arial</vt:lpstr>
      <vt:lpstr>Calibri</vt:lpstr>
      <vt:lpstr>Calibri Light</vt:lpstr>
      <vt:lpstr>Cambria Math</vt:lpstr>
      <vt:lpstr>Comic Sans MS</vt:lpstr>
      <vt:lpstr>Rockwell</vt:lpstr>
      <vt:lpstr>Times New Roman</vt:lpstr>
      <vt:lpstr>Wingdings</vt:lpstr>
      <vt:lpstr>Office Theme</vt:lpstr>
      <vt:lpstr>CorelDRAW</vt:lpstr>
      <vt:lpstr>Equation</vt:lpstr>
      <vt:lpstr>Magnetically Coupled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Typical circuits illustrating polarity for voltages and direction of currents of an ideal transformer</vt:lpstr>
      <vt:lpstr> The ability of a transformer to transform a given impedance to another value is very useful in IMPEDANCE MATCHING.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Magnetically Coupled Circuits</dc:title>
  <dc:creator>Alper DOGANALP</dc:creator>
  <cp:lastModifiedBy>Alper DOGANALP</cp:lastModifiedBy>
  <cp:revision>102</cp:revision>
  <dcterms:created xsi:type="dcterms:W3CDTF">2022-07-15T13:30:46Z</dcterms:created>
  <dcterms:modified xsi:type="dcterms:W3CDTF">2022-09-26T08:46:53Z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0x010100E595E181FA316E4CB223777B08F96716</vt:lpwstr>
  </property>
</Properties>
</file>