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6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6.xml" ContentType="application/vnd.openxmlformats-officedocument.presentationml.slide+xml"/>
  <Override PartName="/ppt/slides/slide72.xml" ContentType="application/vnd.openxmlformats-officedocument.presentationml.slide+xml"/>
  <Override PartName="/ppt/slides/slide63.xml" ContentType="application/vnd.openxmlformats-officedocument.presentationml.slide+xml"/>
  <Override PartName="/ppt/slides/slide7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59" r:id="rId6"/>
    <p:sldId id="290" r:id="rId7"/>
    <p:sldId id="260" r:id="rId8"/>
    <p:sldId id="291" r:id="rId9"/>
    <p:sldId id="261" r:id="rId10"/>
    <p:sldId id="262" r:id="rId11"/>
    <p:sldId id="263" r:id="rId12"/>
    <p:sldId id="264" r:id="rId13"/>
    <p:sldId id="265" r:id="rId14"/>
    <p:sldId id="266" r:id="rId15"/>
    <p:sldId id="292" r:id="rId16"/>
    <p:sldId id="267" r:id="rId17"/>
    <p:sldId id="268" r:id="rId18"/>
    <p:sldId id="269" r:id="rId19"/>
    <p:sldId id="294" r:id="rId20"/>
    <p:sldId id="295" r:id="rId21"/>
    <p:sldId id="293" r:id="rId22"/>
    <p:sldId id="270" r:id="rId23"/>
    <p:sldId id="271" r:id="rId24"/>
    <p:sldId id="296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97" r:id="rId40"/>
    <p:sldId id="286" r:id="rId41"/>
    <p:sldId id="287" r:id="rId42"/>
    <p:sldId id="288" r:id="rId43"/>
    <p:sldId id="298" r:id="rId44"/>
    <p:sldId id="305" r:id="rId45"/>
    <p:sldId id="299" r:id="rId46"/>
    <p:sldId id="300" r:id="rId47"/>
    <p:sldId id="301" r:id="rId48"/>
    <p:sldId id="306" r:id="rId49"/>
    <p:sldId id="307" r:id="rId50"/>
    <p:sldId id="308" r:id="rId51"/>
    <p:sldId id="309" r:id="rId52"/>
    <p:sldId id="302" r:id="rId53"/>
    <p:sldId id="303" r:id="rId54"/>
    <p:sldId id="304" r:id="rId55"/>
    <p:sldId id="310" r:id="rId56"/>
    <p:sldId id="311" r:id="rId57"/>
    <p:sldId id="313" r:id="rId58"/>
    <p:sldId id="318" r:id="rId59"/>
    <p:sldId id="319" r:id="rId60"/>
    <p:sldId id="320" r:id="rId61"/>
    <p:sldId id="322" r:id="rId62"/>
    <p:sldId id="323" r:id="rId63"/>
    <p:sldId id="324" r:id="rId64"/>
    <p:sldId id="331" r:id="rId65"/>
    <p:sldId id="332" r:id="rId66"/>
    <p:sldId id="333" r:id="rId67"/>
    <p:sldId id="334" r:id="rId68"/>
    <p:sldId id="312" r:id="rId69"/>
    <p:sldId id="325" r:id="rId70"/>
    <p:sldId id="326" r:id="rId71"/>
    <p:sldId id="327" r:id="rId72"/>
    <p:sldId id="328" r:id="rId73"/>
    <p:sldId id="329" r:id="rId74"/>
    <p:sldId id="330" r:id="rId75"/>
    <p:sldId id="314" r:id="rId76"/>
    <p:sldId id="315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ustomXml" Target="../customXml/item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3" Type="http://schemas.openxmlformats.org/officeDocument/2006/relationships/image" Target="../media/image188.wmf"/><Relationship Id="rId7" Type="http://schemas.openxmlformats.org/officeDocument/2006/relationships/image" Target="../media/image192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6" Type="http://schemas.openxmlformats.org/officeDocument/2006/relationships/image" Target="../media/image191.wmf"/><Relationship Id="rId5" Type="http://schemas.openxmlformats.org/officeDocument/2006/relationships/image" Target="../media/image190.wmf"/><Relationship Id="rId10" Type="http://schemas.openxmlformats.org/officeDocument/2006/relationships/image" Target="../media/image195.wmf"/><Relationship Id="rId4" Type="http://schemas.openxmlformats.org/officeDocument/2006/relationships/image" Target="../media/image189.wmf"/><Relationship Id="rId9" Type="http://schemas.openxmlformats.org/officeDocument/2006/relationships/image" Target="../media/image19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wmf"/><Relationship Id="rId1" Type="http://schemas.openxmlformats.org/officeDocument/2006/relationships/image" Target="../media/image24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0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0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4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3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3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3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F93F-1169-4706-9811-FD3450DD070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66D58-E7E5-4207-A0A9-1F1187A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43.jpe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73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7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image" Target="../media/image6.jpeg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18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7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2.jpeg"/><Relationship Id="rId4" Type="http://schemas.openxmlformats.org/officeDocument/2006/relationships/image" Target="../media/image18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83.wmf"/><Relationship Id="rId9" Type="http://schemas.openxmlformats.org/officeDocument/2006/relationships/image" Target="../media/image18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193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190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92.wmf"/><Relationship Id="rId20" Type="http://schemas.openxmlformats.org/officeDocument/2006/relationships/image" Target="../media/image19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7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189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186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191.wmf"/><Relationship Id="rId22" Type="http://schemas.openxmlformats.org/officeDocument/2006/relationships/image" Target="../media/image19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7.wmf"/><Relationship Id="rId4" Type="http://schemas.openxmlformats.org/officeDocument/2006/relationships/oleObject" Target="../embeddings/oleObject4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19.wmf"/><Relationship Id="rId4" Type="http://schemas.openxmlformats.org/officeDocument/2006/relationships/oleObject" Target="../embeddings/oleObject4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1.wmf"/><Relationship Id="rId4" Type="http://schemas.openxmlformats.org/officeDocument/2006/relationships/oleObject" Target="../embeddings/oleObject4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24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5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4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7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jpeg"/><Relationship Id="rId2" Type="http://schemas.openxmlformats.org/officeDocument/2006/relationships/image" Target="../media/image248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0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jpeg"/><Relationship Id="rId2" Type="http://schemas.openxmlformats.org/officeDocument/2006/relationships/image" Target="../media/image251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3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4.png"/><Relationship Id="rId7" Type="http://schemas.openxmlformats.org/officeDocument/2006/relationships/image" Target="../media/image2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55.png"/><Relationship Id="rId5" Type="http://schemas.openxmlformats.org/officeDocument/2006/relationships/image" Target="../media/image245.wmf"/><Relationship Id="rId10" Type="http://schemas.openxmlformats.org/officeDocument/2006/relationships/image" Target="../media/image259.png"/><Relationship Id="rId4" Type="http://schemas.openxmlformats.org/officeDocument/2006/relationships/oleObject" Target="../embeddings/oleObject52.bin"/><Relationship Id="rId9" Type="http://schemas.openxmlformats.org/officeDocument/2006/relationships/image" Target="../media/image25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Chapter#14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5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907" y="1365161"/>
            <a:ext cx="4532514" cy="3222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698" y="309093"/>
            <a:ext cx="432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Pract</a:t>
            </a:r>
            <a:r>
              <a:rPr lang="tr-TR" sz="2800" b="1" dirty="0" smtClean="0">
                <a:solidFill>
                  <a:srgbClr val="7030A0"/>
                </a:solidFill>
              </a:rPr>
              <a:t>ice Problem 14.2</a:t>
            </a:r>
            <a:r>
              <a:rPr lang="tr-TR" dirty="0" smtClean="0">
                <a:solidFill>
                  <a:srgbClr val="7030A0"/>
                </a:solidFill>
              </a:rPr>
              <a:t>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699" y="832313"/>
            <a:ext cx="1177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Find the transfer </a:t>
            </a:r>
            <a:r>
              <a:rPr lang="en-US" sz="2000" dirty="0" smtClean="0"/>
              <a:t>function</a:t>
            </a:r>
            <a:r>
              <a:rPr lang="tr-TR" sz="2000" dirty="0" smtClean="0"/>
              <a:t>                             </a:t>
            </a:r>
            <a:r>
              <a:rPr lang="en-US" sz="2000" dirty="0"/>
              <a:t>for the circuit in Fig. </a:t>
            </a:r>
            <a:r>
              <a:rPr lang="tr-TR" sz="2000" dirty="0" smtClean="0"/>
              <a:t>6.4. </a:t>
            </a:r>
            <a:r>
              <a:rPr lang="en-US" sz="2000" dirty="0"/>
              <a:t>Obtain its zeros and poles.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718" y="799006"/>
            <a:ext cx="1390650" cy="46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55" y="2541255"/>
            <a:ext cx="1695667" cy="601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131" y="3339450"/>
            <a:ext cx="3311237" cy="944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83" y="4480856"/>
            <a:ext cx="2346868" cy="580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83" y="5258401"/>
            <a:ext cx="29241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6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49" y="196125"/>
            <a:ext cx="3965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14.3 </a:t>
            </a:r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Decibel Scale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049" y="776189"/>
            <a:ext cx="11414975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 more systematic way of </a:t>
            </a:r>
            <a:r>
              <a:rPr lang="en-US" sz="2000" dirty="0" smtClean="0"/>
              <a:t>obtaining </a:t>
            </a:r>
            <a:r>
              <a:rPr lang="en-US" sz="2000" dirty="0"/>
              <a:t>the frequency response is to use </a:t>
            </a:r>
            <a:r>
              <a:rPr lang="en-US" sz="2000" b="1" dirty="0">
                <a:solidFill>
                  <a:srgbClr val="FF0000"/>
                </a:solidFill>
              </a:rPr>
              <a:t>Bode </a:t>
            </a:r>
            <a:r>
              <a:rPr lang="en-US" sz="2000" b="1" dirty="0" smtClean="0">
                <a:solidFill>
                  <a:srgbClr val="FF0000"/>
                </a:solidFill>
              </a:rPr>
              <a:t>plots</a:t>
            </a:r>
            <a:r>
              <a:rPr lang="tr-TR" sz="2000" b="1" dirty="0" smtClean="0">
                <a:solidFill>
                  <a:srgbClr val="FF0000"/>
                </a:solidFill>
              </a:rPr>
              <a:t>. </a:t>
            </a:r>
            <a:r>
              <a:rPr lang="en-US" sz="2000" dirty="0"/>
              <a:t>Before we begin to construct Bode plots, we should take care of </a:t>
            </a:r>
            <a:r>
              <a:rPr lang="en-US" sz="2000" dirty="0">
                <a:solidFill>
                  <a:srgbClr val="FF0000"/>
                </a:solidFill>
              </a:rPr>
              <a:t>two important issues</a:t>
            </a:r>
            <a:r>
              <a:rPr lang="en-US" sz="2000" dirty="0"/>
              <a:t>: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(i) </a:t>
            </a:r>
            <a:r>
              <a:rPr lang="en-US" sz="2000" dirty="0" smtClean="0"/>
              <a:t>the </a:t>
            </a:r>
            <a:r>
              <a:rPr lang="en-US" sz="2000" dirty="0"/>
              <a:t>use of logarithms and </a:t>
            </a:r>
            <a:r>
              <a:rPr lang="tr-TR" sz="2000" dirty="0" smtClean="0"/>
              <a:t>(ii) </a:t>
            </a:r>
            <a:r>
              <a:rPr lang="en-US" sz="2000" dirty="0" smtClean="0"/>
              <a:t>decibels </a:t>
            </a:r>
            <a:r>
              <a:rPr lang="en-US" sz="2000" dirty="0"/>
              <a:t>in expressing gain.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7" descr="ale63317_14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0" y="2400323"/>
            <a:ext cx="3657600" cy="206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1679"/>
              </p:ext>
            </p:extLst>
          </p:nvPr>
        </p:nvGraphicFramePr>
        <p:xfrm>
          <a:off x="5922535" y="2400324"/>
          <a:ext cx="5445075" cy="84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Equation" r:id="rId4" imgW="2781000" imgH="431640" progId="Equation.DSMT4">
                  <p:embed/>
                </p:oleObj>
              </mc:Choice>
              <mc:Fallback>
                <p:oleObj name="Equation" r:id="rId4" imgW="278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535" y="2400324"/>
                        <a:ext cx="5445075" cy="84530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856146"/>
              </p:ext>
            </p:extLst>
          </p:nvPr>
        </p:nvGraphicFramePr>
        <p:xfrm>
          <a:off x="4911284" y="3245627"/>
          <a:ext cx="63246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6" imgW="3835080" imgH="1218960" progId="Equation.DSMT4">
                  <p:embed/>
                </p:oleObj>
              </mc:Choice>
              <mc:Fallback>
                <p:oleObj name="Equation" r:id="rId6" imgW="3835080" imgH="12189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284" y="3245627"/>
                        <a:ext cx="63246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68656"/>
              </p:ext>
            </p:extLst>
          </p:nvPr>
        </p:nvGraphicFramePr>
        <p:xfrm>
          <a:off x="6126964" y="5255402"/>
          <a:ext cx="4459313" cy="103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8" imgW="1854000" imgH="431640" progId="Equation.DSMT4">
                  <p:embed/>
                </p:oleObj>
              </mc:Choice>
              <mc:Fallback>
                <p:oleObj name="Equation" r:id="rId8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964" y="5255402"/>
                        <a:ext cx="4459313" cy="103981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2552" y="5207242"/>
            <a:ext cx="3469535" cy="12186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5070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49" y="196125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14.4 </a:t>
            </a:r>
            <a:r>
              <a:rPr lang="tr-TR" sz="3200" b="1" dirty="0" smtClean="0">
                <a:solidFill>
                  <a:srgbClr val="FF0000"/>
                </a:solidFill>
              </a:rPr>
              <a:t>Bode Plots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49" y="874415"/>
            <a:ext cx="11298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magnitude in decibels is plotted against the logarithm of the frequency; on a separate plot, the phase in degrees is plotted against the logarithm of the frequency. Such </a:t>
            </a:r>
            <a:r>
              <a:rPr lang="en-US" sz="2000" dirty="0" err="1">
                <a:solidFill>
                  <a:srgbClr val="FF0000"/>
                </a:solidFill>
              </a:rPr>
              <a:t>semilogarithmic</a:t>
            </a:r>
            <a:r>
              <a:rPr lang="en-US" sz="2000" dirty="0">
                <a:solidFill>
                  <a:srgbClr val="FF0000"/>
                </a:solidFill>
              </a:rPr>
              <a:t> plots of the transfer function</a:t>
            </a:r>
            <a:r>
              <a:rPr lang="en-US" sz="2000" dirty="0"/>
              <a:t>—known as </a:t>
            </a:r>
            <a:r>
              <a:rPr lang="en-US" sz="2000" b="1" i="1" dirty="0">
                <a:solidFill>
                  <a:srgbClr val="FF0000"/>
                </a:solidFill>
              </a:rPr>
              <a:t>Bode plots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12689" y="1769773"/>
            <a:ext cx="1093738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A transfer function may be written in terms of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factors that have real and imaginary parts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470659"/>
              </p:ext>
            </p:extLst>
          </p:nvPr>
        </p:nvGraphicFramePr>
        <p:xfrm>
          <a:off x="2511581" y="2511383"/>
          <a:ext cx="6705600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3" imgW="4038480" imgH="965160" progId="Equation.DSMT4">
                  <p:embed/>
                </p:oleObj>
              </mc:Choice>
              <mc:Fallback>
                <p:oleObj name="Equation" r:id="rId3" imgW="4038480" imgH="965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581" y="2511383"/>
                        <a:ext cx="6705600" cy="16017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07830" y="4544894"/>
            <a:ext cx="11505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/>
              <a:t>This representation is called the </a:t>
            </a:r>
            <a:r>
              <a:rPr lang="en-US" altLang="en-US" sz="2000" dirty="0">
                <a:solidFill>
                  <a:srgbClr val="FF0000"/>
                </a:solidFill>
              </a:rPr>
              <a:t>STANDARD FORM</a:t>
            </a:r>
            <a:r>
              <a:rPr lang="en-US" altLang="en-US" sz="2000" dirty="0"/>
              <a:t>. It has several different factors.</a:t>
            </a:r>
            <a:br>
              <a:rPr lang="en-US" altLang="en-US" sz="2000" dirty="0"/>
            </a:br>
            <a:r>
              <a:rPr lang="en-US" altLang="en-US" sz="2000" dirty="0"/>
              <a:t>We can draw the Bode plots </a:t>
            </a:r>
            <a:r>
              <a:rPr lang="en-US" altLang="en-US" sz="2000" dirty="0">
                <a:solidFill>
                  <a:srgbClr val="FF0000"/>
                </a:solidFill>
              </a:rPr>
              <a:t>by plotting each of the terms of the transfer function separately </a:t>
            </a:r>
            <a:r>
              <a:rPr lang="en-US" altLang="en-US" sz="2000" dirty="0"/>
              <a:t>and then </a:t>
            </a:r>
            <a:r>
              <a:rPr lang="en-US" altLang="en-US" sz="2000" dirty="0">
                <a:solidFill>
                  <a:srgbClr val="FF0000"/>
                </a:solidFill>
              </a:rPr>
              <a:t>adding them.</a:t>
            </a:r>
            <a:br>
              <a:rPr lang="en-US" altLang="en-US" sz="2000" dirty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9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22857" y="268310"/>
            <a:ext cx="8991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alt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alt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altLang="en-US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different factors of the transfer function are </a:t>
            </a:r>
            <a:br>
              <a:rPr lang="en-US" altLang="en-US" sz="2000" b="1" dirty="0">
                <a:solidFill>
                  <a:schemeClr val="tx1"/>
                </a:solidFill>
                <a:latin typeface="+mn-lt"/>
              </a:rPr>
            </a:b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1.)</a:t>
            </a: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Gain term</a:t>
            </a: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tr-TR" alt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000" i="1" dirty="0" smtClean="0">
                <a:solidFill>
                  <a:srgbClr val="0000FF"/>
                </a:solidFill>
                <a:latin typeface="+mn-lt"/>
              </a:rPr>
              <a:t>K</a:t>
            </a:r>
            <a:r>
              <a:rPr lang="en-US" altLang="en-US" sz="2000" dirty="0" smtClean="0">
                <a:solidFill>
                  <a:srgbClr val="0000FF"/>
                </a:solidFill>
                <a:latin typeface="+mn-lt"/>
              </a:rPr>
              <a:t>.</a:t>
            </a: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sz="2000" dirty="0">
                <a:solidFill>
                  <a:srgbClr val="0000FF"/>
                </a:solidFill>
                <a:latin typeface="+mn-lt"/>
              </a:rPr>
            </a:b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2.)</a:t>
            </a: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A pole</a:t>
            </a: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tr-TR" altLang="en-US" sz="2000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en-US" altLang="en-US" sz="20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altLang="en-US" sz="2000" i="1" dirty="0">
                <a:solidFill>
                  <a:srgbClr val="0000FF"/>
                </a:solidFill>
                <a:latin typeface="+mn-lt"/>
              </a:rPr>
              <a:t>j</a:t>
            </a:r>
            <a:r>
              <a:rPr lang="en-US" altLang="en-US" sz="2000" i="1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)</a:t>
            </a:r>
            <a:r>
              <a:rPr lang="en-US" altLang="en-US" sz="2000" baseline="30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-</a:t>
            </a:r>
            <a:r>
              <a:rPr lang="en-US" altLang="en-US" sz="2000" baseline="30000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1</a:t>
            </a:r>
            <a:r>
              <a:rPr lang="tr-TR" altLang="en-US" sz="2000" baseline="30000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 </a:t>
            </a:r>
            <a:r>
              <a:rPr lang="en-US" altLang="en-US" sz="2000" baseline="30000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or a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zero</a:t>
            </a:r>
            <a:r>
              <a:rPr lang="tr-TR" altLang="en-US" sz="20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   </a:t>
            </a:r>
            <a:r>
              <a:rPr lang="en-US" alt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altLang="en-US" sz="2000" i="1" dirty="0">
                <a:solidFill>
                  <a:srgbClr val="0000FF"/>
                </a:solidFill>
                <a:latin typeface="+mn-lt"/>
              </a:rPr>
              <a:t>j</a:t>
            </a:r>
            <a:r>
              <a:rPr lang="en-US" altLang="en-US" sz="2000" i="1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) 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at the origin.</a:t>
            </a:r>
            <a:b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/>
            </a:r>
            <a:br>
              <a:rPr lang="en-US" altLang="en-US" sz="2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	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3.)</a:t>
            </a:r>
            <a:r>
              <a:rPr lang="en-US" altLang="en-US" sz="2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A simple pole                  </a:t>
            </a:r>
            <a:r>
              <a:rPr lang="tr-TR" altLang="en-US" sz="20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        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or 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zero               </a:t>
            </a:r>
            <a:b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/>
            </a:r>
            <a:br>
              <a:rPr lang="en-US" altLang="en-US" sz="2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	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4.)</a:t>
            </a:r>
            <a:r>
              <a:rPr lang="en-US" altLang="en-US" sz="2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A quadratic pole                                   </a:t>
            </a:r>
            <a:r>
              <a:rPr lang="tr-TR" altLang="en-US" sz="20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                      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or 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zero</a:t>
            </a:r>
            <a:r>
              <a:rPr lang="en-US" altLang="en-US" sz="20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                                  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00776"/>
              </p:ext>
            </p:extLst>
          </p:nvPr>
        </p:nvGraphicFramePr>
        <p:xfrm>
          <a:off x="3332409" y="3149230"/>
          <a:ext cx="1260674" cy="70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Equation" r:id="rId3" imgW="723600" imgH="406080" progId="Equation.DSMT4">
                  <p:embed/>
                </p:oleObj>
              </mc:Choice>
              <mc:Fallback>
                <p:oleObj name="Equation" r:id="rId3" imgW="723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409" y="3149230"/>
                        <a:ext cx="1260674" cy="707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04640"/>
              </p:ext>
            </p:extLst>
          </p:nvPr>
        </p:nvGraphicFramePr>
        <p:xfrm>
          <a:off x="5876932" y="3103808"/>
          <a:ext cx="1371421" cy="79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Equation" r:id="rId5" imgW="698400" imgH="406080" progId="Equation.DSMT4">
                  <p:embed/>
                </p:oleObj>
              </mc:Choice>
              <mc:Fallback>
                <p:oleObj name="Equation" r:id="rId5" imgW="698400" imgH="4060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32" y="3103808"/>
                        <a:ext cx="1371421" cy="797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27681"/>
              </p:ext>
            </p:extLst>
          </p:nvPr>
        </p:nvGraphicFramePr>
        <p:xfrm>
          <a:off x="3609520" y="4962614"/>
          <a:ext cx="2953123" cy="870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Equation" r:id="rId7" imgW="1638000" imgH="482400" progId="Equation.DSMT4">
                  <p:embed/>
                </p:oleObj>
              </mc:Choice>
              <mc:Fallback>
                <p:oleObj name="Equation" r:id="rId7" imgW="1638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520" y="4962614"/>
                        <a:ext cx="2953123" cy="870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737599"/>
              </p:ext>
            </p:extLst>
          </p:nvPr>
        </p:nvGraphicFramePr>
        <p:xfrm>
          <a:off x="7832503" y="5009052"/>
          <a:ext cx="2638022" cy="77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Equation" r:id="rId9" imgW="1638000" imgH="482400" progId="Equation.DSMT4">
                  <p:embed/>
                </p:oleObj>
              </mc:Choice>
              <mc:Fallback>
                <p:oleObj name="Equation" r:id="rId9" imgW="1638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503" y="5009052"/>
                        <a:ext cx="2638022" cy="777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12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454" y="204920"/>
            <a:ext cx="209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Constant term: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4" y="666585"/>
            <a:ext cx="5553075" cy="4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019" y="761835"/>
            <a:ext cx="11430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16" y="1566400"/>
            <a:ext cx="10191225" cy="43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8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29295" y="693739"/>
            <a:ext cx="1080108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endParaRPr lang="tr-TR" alt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DECADE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is an interval between 2 frequencies with a ratio of 10 (between 10 Hz and 100 Hz or between 500 Hz and 5000 Hz). 20 dB/decade means that magnitude changes 20 dB whenever the frequency changes </a:t>
            </a:r>
            <a:r>
              <a:rPr lang="en-US" altLang="en-US" sz="2000" b="1" i="1" dirty="0">
                <a:solidFill>
                  <a:schemeClr val="tx1"/>
                </a:solidFill>
                <a:latin typeface="+mn-lt"/>
              </a:rPr>
              <a:t>tenfold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or </a:t>
            </a:r>
            <a:r>
              <a:rPr lang="en-US" altLang="en-US" sz="2000" b="1" i="1" dirty="0">
                <a:solidFill>
                  <a:schemeClr val="tx1"/>
                </a:solidFill>
                <a:latin typeface="+mn-lt"/>
              </a:rPr>
              <a:t>one decade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.</a:t>
            </a:r>
            <a:br>
              <a:rPr lang="en-US" altLang="en-US" sz="2000" dirty="0">
                <a:solidFill>
                  <a:schemeClr val="tx1"/>
                </a:solidFill>
                <a:latin typeface="+mn-lt"/>
              </a:rPr>
            </a:br>
            <a:r>
              <a:rPr lang="tr-TR" altLang="en-US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tr-TR" altLang="en-US" sz="2000" dirty="0">
                <a:solidFill>
                  <a:schemeClr val="tx1"/>
                </a:solidFill>
                <a:latin typeface="+mn-lt"/>
              </a:rPr>
            </a:br>
            <a:endParaRPr lang="en-US" altLang="en-US" sz="200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583843" y="2239963"/>
            <a:ext cx="891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Slopes are expressed in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dB/decade.</a:t>
            </a:r>
            <a:endParaRPr lang="en-US" altLang="en-US" sz="2000" dirty="0">
              <a:solidFill>
                <a:srgbClr val="0000FF"/>
              </a:solidFill>
              <a:latin typeface=""/>
            </a:endParaRPr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7543800" y="3124201"/>
            <a:ext cx="18415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000"/>
          </a:p>
          <a:p>
            <a:pPr>
              <a:spcBef>
                <a:spcPct val="50000"/>
              </a:spcBef>
            </a:pPr>
            <a:endParaRPr lang="en-US" altLang="en-US" sz="2000"/>
          </a:p>
          <a:p>
            <a:pPr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>
            <a:off x="3044757" y="4550336"/>
            <a:ext cx="1352974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29295" y="3109326"/>
            <a:ext cx="5217633" cy="2743475"/>
            <a:chOff x="252027" y="3232322"/>
            <a:chExt cx="5217633" cy="2743475"/>
          </a:xfrm>
        </p:grpSpPr>
        <p:pic>
          <p:nvPicPr>
            <p:cNvPr id="125974" name="Picture 22" descr="ale63317_140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01"/>
            <a:stretch>
              <a:fillRect/>
            </a:stretch>
          </p:blipFill>
          <p:spPr bwMode="auto">
            <a:xfrm>
              <a:off x="252027" y="3232322"/>
              <a:ext cx="5217633" cy="274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977" name="Text Box 25"/>
            <p:cNvSpPr txBox="1">
              <a:spLocks noChangeArrowheads="1"/>
            </p:cNvSpPr>
            <p:nvPr/>
          </p:nvSpPr>
          <p:spPr bwMode="auto">
            <a:xfrm>
              <a:off x="2435919" y="4936731"/>
              <a:ext cx="1420623" cy="34202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000">
                  <a:solidFill>
                    <a:srgbClr val="009900"/>
                  </a:solidFill>
                </a:rPr>
                <a:t>One Decade</a:t>
              </a:r>
            </a:p>
          </p:txBody>
        </p:sp>
        <p:sp>
          <p:nvSpPr>
            <p:cNvPr id="125978" name="Line 26"/>
            <p:cNvSpPr>
              <a:spLocks noChangeShapeType="1"/>
            </p:cNvSpPr>
            <p:nvPr/>
          </p:nvSpPr>
          <p:spPr bwMode="auto">
            <a:xfrm flipV="1">
              <a:off x="4546152" y="3779838"/>
              <a:ext cx="7781" cy="781957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" name="Text Box 27"/>
            <p:cNvSpPr txBox="1">
              <a:spLocks noChangeArrowheads="1"/>
            </p:cNvSpPr>
            <p:nvPr/>
          </p:nvSpPr>
          <p:spPr bwMode="auto">
            <a:xfrm>
              <a:off x="3315352" y="3426356"/>
              <a:ext cx="811785" cy="342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9900"/>
                  </a:solidFill>
                </a:rPr>
                <a:t>20 dB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2015" y="188360"/>
            <a:ext cx="3126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Pole/zero at the origin: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854" y="2925763"/>
            <a:ext cx="5021959" cy="26903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1273" y="6105638"/>
            <a:ext cx="9251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Figure </a:t>
            </a:r>
            <a:r>
              <a:rPr lang="tr-TR" sz="2000" dirty="0" smtClean="0"/>
              <a:t>6.6</a:t>
            </a:r>
            <a:r>
              <a:rPr lang="en-US" sz="2000" dirty="0" smtClean="0"/>
              <a:t> </a:t>
            </a:r>
            <a:r>
              <a:rPr lang="en-US" sz="2000" dirty="0"/>
              <a:t>Bode plot for a zero at the origin: (a) magnitude plot, (b) phase plot.</a:t>
            </a:r>
          </a:p>
        </p:txBody>
      </p:sp>
    </p:spTree>
    <p:extLst>
      <p:ext uri="{BB962C8B-B14F-4D97-AF65-F5344CB8AC3E}">
        <p14:creationId xmlns:p14="http://schemas.microsoft.com/office/powerpoint/2010/main" val="1104804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4" y="302117"/>
            <a:ext cx="8573656" cy="561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347" y="347209"/>
            <a:ext cx="3036525" cy="471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43" y="917011"/>
            <a:ext cx="9217109" cy="398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3" y="1379764"/>
            <a:ext cx="9502650" cy="512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4" y="2202288"/>
            <a:ext cx="10593428" cy="1029572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61852" y="3472845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POLE AT THE ORIGIN</a:t>
            </a:r>
            <a:r>
              <a:rPr lang="en-US" altLang="en-US" dirty="0">
                <a:solidFill>
                  <a:srgbClr val="CC3300"/>
                </a:solidFill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9" name="Picture 21" descr="ale63317_tb14003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902075" cy="187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5" descr="ale63317_tb14003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77" y="4402138"/>
            <a:ext cx="39020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8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73" y="166284"/>
            <a:ext cx="2441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Simple pole/zero: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3" y="627949"/>
            <a:ext cx="4980214" cy="47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251" y="627949"/>
            <a:ext cx="5194085" cy="621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91" y="1104199"/>
            <a:ext cx="3431362" cy="661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96" y="1988046"/>
            <a:ext cx="6769513" cy="1299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91" y="3419915"/>
            <a:ext cx="6696883" cy="1311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91" y="4730945"/>
            <a:ext cx="8093754" cy="1423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633" y="6209131"/>
            <a:ext cx="4600575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3309" y="2726803"/>
            <a:ext cx="5215065" cy="15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9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7582" y="499056"/>
            <a:ext cx="9749307" cy="3750972"/>
            <a:chOff x="1107583" y="1542245"/>
            <a:chExt cx="9144000" cy="2971800"/>
          </a:xfrm>
        </p:grpSpPr>
        <p:pic>
          <p:nvPicPr>
            <p:cNvPr id="2" name="Picture 19" descr="ale63317_140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583" y="1542245"/>
              <a:ext cx="9144000" cy="234315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 Box 35"/>
            <p:cNvSpPr txBox="1">
              <a:spLocks noChangeArrowheads="1"/>
            </p:cNvSpPr>
            <p:nvPr/>
          </p:nvSpPr>
          <p:spPr bwMode="auto">
            <a:xfrm>
              <a:off x="3926983" y="3571070"/>
              <a:ext cx="2743200" cy="9429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solidFill>
                    <a:srgbClr val="FD0903"/>
                  </a:solidFill>
                </a:rPr>
                <a:t>CORNER FREQUENCY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solidFill>
                    <a:srgbClr val="FD0903"/>
                  </a:solidFill>
                </a:rPr>
                <a:t>BREAK FREQUENCY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solidFill>
                    <a:srgbClr val="FD0903"/>
                  </a:solidFill>
                </a:rPr>
                <a:t>3 dB FREQUENCY</a:t>
              </a:r>
            </a:p>
          </p:txBody>
        </p:sp>
        <p:sp>
          <p:nvSpPr>
            <p:cNvPr id="4" name="Line 36"/>
            <p:cNvSpPr>
              <a:spLocks noChangeShapeType="1"/>
            </p:cNvSpPr>
            <p:nvPr/>
          </p:nvSpPr>
          <p:spPr bwMode="auto">
            <a:xfrm flipH="1" flipV="1">
              <a:off x="3164983" y="3371045"/>
              <a:ext cx="990600" cy="6858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37"/>
            <p:cNvSpPr>
              <a:spLocks noChangeShapeType="1"/>
            </p:cNvSpPr>
            <p:nvPr/>
          </p:nvSpPr>
          <p:spPr bwMode="auto">
            <a:xfrm flipV="1">
              <a:off x="6517783" y="3294845"/>
              <a:ext cx="914400" cy="8382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269" y="4704885"/>
            <a:ext cx="8890530" cy="11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64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5" name="Picture 7" descr="ale63317_tb1400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4114800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6" name="Picture 8" descr="ale63317_tb1400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1"/>
            <a:ext cx="381000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0788" name="Object 2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6098434"/>
              </p:ext>
            </p:extLst>
          </p:nvPr>
        </p:nvGraphicFramePr>
        <p:xfrm>
          <a:off x="1335111" y="1081088"/>
          <a:ext cx="81121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5" imgW="4089240" imgH="583920" progId="Equation.DSMT4">
                  <p:embed/>
                </p:oleObj>
              </mc:Choice>
              <mc:Fallback>
                <p:oleObj name="Equation" r:id="rId5" imgW="4089240" imgH="5839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111" y="1081088"/>
                        <a:ext cx="811212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90" name="Object 22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1" y="2667000"/>
          <a:ext cx="437832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7" imgW="2361960" imgH="736560" progId="Equation.DSMT4">
                  <p:embed/>
                </p:oleObj>
              </mc:Choice>
              <mc:Fallback>
                <p:oleObj name="Equation" r:id="rId7" imgW="2361960" imgH="7365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2667000"/>
                        <a:ext cx="4378325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93" name="Text Box 25"/>
          <p:cNvSpPr txBox="1">
            <a:spLocks noChangeArrowheads="1"/>
          </p:cNvSpPr>
          <p:nvPr/>
        </p:nvSpPr>
        <p:spPr bwMode="auto">
          <a:xfrm>
            <a:off x="304801" y="633562"/>
            <a:ext cx="1074527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D0903"/>
                </a:solidFill>
              </a:rPr>
              <a:t> </a:t>
            </a:r>
            <a:r>
              <a:rPr lang="en-US" altLang="en-US" sz="2000" dirty="0"/>
              <a:t>The EXACT responses can be approximated by BODE plots in terms of the corner frequency </a:t>
            </a:r>
            <a:r>
              <a:rPr lang="el-GR" altLang="en-US" sz="2000" dirty="0">
                <a:cs typeface="Times New Roman" panose="02020603050405020304" pitchFamily="18" charset="0"/>
              </a:rPr>
              <a:t>ω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n</a:t>
            </a:r>
            <a:br>
              <a:rPr lang="en-US" altLang="en-US" sz="2000" baseline="-25000" dirty="0"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08323" y="71736"/>
            <a:ext cx="2831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Quadratic pole/zero:</a:t>
            </a:r>
          </a:p>
        </p:txBody>
      </p:sp>
    </p:spTree>
    <p:extLst>
      <p:ext uri="{BB962C8B-B14F-4D97-AF65-F5344CB8AC3E}">
        <p14:creationId xmlns:p14="http://schemas.microsoft.com/office/powerpoint/2010/main" val="134158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1"/>
          <p:cNvSpPr>
            <a:spLocks noChangeArrowheads="1"/>
          </p:cNvSpPr>
          <p:nvPr/>
        </p:nvSpPr>
        <p:spPr bwMode="auto">
          <a:xfrm>
            <a:off x="1658155" y="1617372"/>
            <a:ext cx="868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Comic Sans MS" panose="030F0702030302020204" pitchFamily="66" charset="0"/>
              </a:rPr>
              <a:t>Understand </a:t>
            </a:r>
            <a:r>
              <a:rPr lang="en-US" altLang="en-US" sz="2000" dirty="0">
                <a:latin typeface="Comic Sans MS" panose="030F0702030302020204" pitchFamily="66" charset="0"/>
              </a:rPr>
              <a:t>the Concept of Transfer Functions.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omic Sans MS" panose="030F0702030302020204" pitchFamily="66" charset="0"/>
              </a:rPr>
              <a:t>Be Familiar with the Decibel Scale.</a:t>
            </a:r>
            <a:r>
              <a:rPr lang="en-US" altLang="en-US" sz="22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omic Sans MS" panose="030F0702030302020204" pitchFamily="66" charset="0"/>
              </a:rPr>
              <a:t>Learn how to make Bode Magnitude and Phase plots.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omic Sans MS" panose="030F0702030302020204" pitchFamily="66" charset="0"/>
              </a:rPr>
              <a:t>Learn about series and parallel resonant RLC circuits</a:t>
            </a:r>
            <a:r>
              <a:rPr lang="en-US" altLang="en-U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omic Sans MS" panose="030F0702030302020204" pitchFamily="66" charset="0"/>
              </a:rPr>
              <a:t>Know Different Types of Passive and Active Filters and their Characteristics.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omic Sans MS" panose="030F0702030302020204" pitchFamily="66" charset="0"/>
              </a:rPr>
              <a:t>Understand the use of scaling in circuit analysis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.</a:t>
            </a: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7211" y="734616"/>
            <a:ext cx="6713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</a:rPr>
              <a:t>After completing this chapter, you will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0094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ale63317_tb140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6" y="2376386"/>
            <a:ext cx="4191000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0" name="Picture 6" descr="ale63317_tb1400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90" y="1807984"/>
            <a:ext cx="41910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9997" name="Object 1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5256776"/>
              </p:ext>
            </p:extLst>
          </p:nvPr>
        </p:nvGraphicFramePr>
        <p:xfrm>
          <a:off x="1274319" y="476518"/>
          <a:ext cx="9719702" cy="1331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5" imgW="4267080" imgH="583920" progId="Equation.DSMT4">
                  <p:embed/>
                </p:oleObj>
              </mc:Choice>
              <mc:Fallback>
                <p:oleObj name="Equation" r:id="rId5" imgW="4267080" imgH="5839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319" y="476518"/>
                        <a:ext cx="9719702" cy="1331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8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4813050"/>
              </p:ext>
            </p:extLst>
          </p:nvPr>
        </p:nvGraphicFramePr>
        <p:xfrm>
          <a:off x="4436773" y="4925834"/>
          <a:ext cx="43783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7" imgW="2565360" imgH="736560" progId="Equation.DSMT4">
                  <p:embed/>
                </p:oleObj>
              </mc:Choice>
              <mc:Fallback>
                <p:oleObj name="Equation" r:id="rId7" imgW="2565360" imgH="7365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773" y="4925834"/>
                        <a:ext cx="43783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73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3" descr="ale63317_14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9"/>
          <a:stretch>
            <a:fillRect/>
          </a:stretch>
        </p:blipFill>
        <p:spPr bwMode="auto">
          <a:xfrm>
            <a:off x="1828800" y="457200"/>
            <a:ext cx="5181600" cy="303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8" name="Picture 4" descr="ale63317_14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t="10786"/>
          <a:stretch>
            <a:fillRect/>
          </a:stretch>
        </p:blipFill>
        <p:spPr bwMode="auto">
          <a:xfrm>
            <a:off x="1752601" y="3525838"/>
            <a:ext cx="5160963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9749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0" y="914400"/>
          <a:ext cx="3810000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4" imgW="2514600" imgH="1409400" progId="Equation.DSMT4">
                  <p:embed/>
                </p:oleObj>
              </mc:Choice>
              <mc:Fallback>
                <p:oleObj name="Equation" r:id="rId4" imgW="2514600" imgH="1409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914400"/>
                        <a:ext cx="3810000" cy="21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3" name="Object 19"/>
          <p:cNvGraphicFramePr>
            <a:graphicFrameLocks noChangeAspect="1"/>
          </p:cNvGraphicFramePr>
          <p:nvPr/>
        </p:nvGraphicFramePr>
        <p:xfrm>
          <a:off x="7620000" y="4038600"/>
          <a:ext cx="2209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6" imgW="1307880" imgH="736560" progId="Equation.DSMT4">
                  <p:embed/>
                </p:oleObj>
              </mc:Choice>
              <mc:Fallback>
                <p:oleObj name="Equation" r:id="rId6" imgW="1307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38600"/>
                        <a:ext cx="22098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64" name="Line 20"/>
          <p:cNvSpPr>
            <a:spLocks noChangeShapeType="1"/>
          </p:cNvSpPr>
          <p:nvPr/>
        </p:nvSpPr>
        <p:spPr bwMode="auto">
          <a:xfrm>
            <a:off x="2209800" y="1524000"/>
            <a:ext cx="2133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5" name="Line 21"/>
          <p:cNvSpPr>
            <a:spLocks noChangeShapeType="1"/>
          </p:cNvSpPr>
          <p:nvPr/>
        </p:nvSpPr>
        <p:spPr bwMode="auto">
          <a:xfrm>
            <a:off x="4343400" y="1524000"/>
            <a:ext cx="1066800" cy="1371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6" name="Line 22"/>
          <p:cNvSpPr>
            <a:spLocks noChangeShapeType="1"/>
          </p:cNvSpPr>
          <p:nvPr/>
        </p:nvSpPr>
        <p:spPr bwMode="auto">
          <a:xfrm>
            <a:off x="2209800" y="3962400"/>
            <a:ext cx="1066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>
            <a:off x="3276600" y="3962400"/>
            <a:ext cx="2057400" cy="1600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8" name="Line 24"/>
          <p:cNvSpPr>
            <a:spLocks noChangeShapeType="1"/>
          </p:cNvSpPr>
          <p:nvPr/>
        </p:nvSpPr>
        <p:spPr bwMode="auto">
          <a:xfrm>
            <a:off x="5334000" y="5562600"/>
            <a:ext cx="1066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9" name="Text Box 25"/>
          <p:cNvSpPr txBox="1">
            <a:spLocks noChangeArrowheads="1"/>
          </p:cNvSpPr>
          <p:nvPr/>
        </p:nvSpPr>
        <p:spPr bwMode="auto">
          <a:xfrm>
            <a:off x="7467600" y="3429000"/>
            <a:ext cx="24384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9900"/>
                </a:solidFill>
              </a:rPr>
              <a:t>BODE PLOTS</a:t>
            </a:r>
          </a:p>
        </p:txBody>
      </p:sp>
      <p:sp>
        <p:nvSpPr>
          <p:cNvPr id="159770" name="Line 26"/>
          <p:cNvSpPr>
            <a:spLocks noChangeShapeType="1"/>
          </p:cNvSpPr>
          <p:nvPr/>
        </p:nvSpPr>
        <p:spPr bwMode="auto">
          <a:xfrm>
            <a:off x="5486400" y="2895600"/>
            <a:ext cx="2286000" cy="6858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71" name="Line 27"/>
          <p:cNvSpPr>
            <a:spLocks noChangeShapeType="1"/>
          </p:cNvSpPr>
          <p:nvPr/>
        </p:nvSpPr>
        <p:spPr bwMode="auto">
          <a:xfrm flipV="1">
            <a:off x="4343400" y="3733800"/>
            <a:ext cx="3352800" cy="9906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97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6602" y="296214"/>
            <a:ext cx="9807105" cy="6352771"/>
            <a:chOff x="856602" y="583774"/>
            <a:chExt cx="9579913" cy="60652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602" y="583774"/>
              <a:ext cx="9579913" cy="31998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602" y="4046178"/>
              <a:ext cx="9579913" cy="2602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02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93" y="180304"/>
            <a:ext cx="10393575" cy="4003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20" y="4183755"/>
            <a:ext cx="10763548" cy="26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1676400" y="533400"/>
            <a:ext cx="8991600" cy="56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D031B"/>
              </a:buClr>
              <a:buSzPct val="150000"/>
              <a:buFontTx/>
              <a:buChar char="•"/>
            </a:pPr>
            <a:r>
              <a:rPr lang="en-US" altLang="en-US"/>
              <a:t> </a:t>
            </a:r>
            <a:r>
              <a:rPr lang="en-US" altLang="en-US" sz="2000"/>
              <a:t>Express transfer function in Standard form.</a:t>
            </a:r>
          </a:p>
          <a:p>
            <a:pPr algn="l">
              <a:spcBef>
                <a:spcPct val="50000"/>
              </a:spcBef>
              <a:buClr>
                <a:srgbClr val="FD031B"/>
              </a:buClr>
              <a:buSzPct val="150000"/>
              <a:buFontTx/>
              <a:buChar char="•"/>
            </a:pPr>
            <a:r>
              <a:rPr lang="en-US" altLang="en-US" sz="2000"/>
              <a:t> Find the Pole and Zero frequencies.</a:t>
            </a:r>
          </a:p>
          <a:p>
            <a:pPr algn="l">
              <a:spcBef>
                <a:spcPct val="50000"/>
              </a:spcBef>
              <a:buClr>
                <a:srgbClr val="FD031B"/>
              </a:buClr>
              <a:buSzPct val="150000"/>
              <a:buFontTx/>
              <a:buChar char="•"/>
            </a:pPr>
            <a:r>
              <a:rPr lang="en-US" altLang="en-US" sz="2000"/>
              <a:t> Express the magnitude and phase responses. </a:t>
            </a:r>
          </a:p>
          <a:p>
            <a:pPr algn="l">
              <a:spcBef>
                <a:spcPct val="50000"/>
              </a:spcBef>
              <a:buClr>
                <a:srgbClr val="FD031B"/>
              </a:buClr>
              <a:buSzPct val="150000"/>
              <a:buFontTx/>
              <a:buChar char="•"/>
            </a:pPr>
            <a:r>
              <a:rPr lang="en-US" altLang="en-US" sz="2000"/>
              <a:t> Sketch each term of the magnitude and phase responses.</a:t>
            </a:r>
          </a:p>
          <a:p>
            <a:pPr algn="l">
              <a:spcBef>
                <a:spcPct val="50000"/>
              </a:spcBef>
              <a:buClr>
                <a:srgbClr val="FD031B"/>
              </a:buClr>
              <a:buSzPct val="150000"/>
              <a:buFontTx/>
              <a:buChar char="•"/>
            </a:pPr>
            <a:r>
              <a:rPr lang="en-US" altLang="en-US" sz="2000"/>
              <a:t> Add each term of magnitude response to find total magnitude response.</a:t>
            </a:r>
          </a:p>
          <a:p>
            <a:pPr algn="l">
              <a:spcBef>
                <a:spcPct val="50000"/>
              </a:spcBef>
              <a:buClr>
                <a:srgbClr val="FD031B"/>
              </a:buClr>
              <a:buSzPct val="150000"/>
              <a:buFontTx/>
              <a:buChar char="•"/>
            </a:pPr>
            <a:r>
              <a:rPr lang="en-US" altLang="en-US" sz="2000"/>
              <a:t> Add each term of phase response to find total phase response.</a:t>
            </a:r>
            <a:endParaRPr lang="el-GR" altLang="en-US" sz="2000"/>
          </a:p>
          <a:p>
            <a:pPr>
              <a:spcBef>
                <a:spcPct val="50000"/>
              </a:spcBef>
              <a:buClr>
                <a:srgbClr val="0000FF"/>
              </a:buClr>
            </a:pPr>
            <a:r>
              <a:rPr lang="en-US" altLang="en-US" sz="2800">
                <a:solidFill>
                  <a:srgbClr val="0000FF"/>
                </a:solidFill>
              </a:rPr>
              <a:t>Another Procedure</a:t>
            </a:r>
            <a:r>
              <a:rPr lang="en-US" altLang="en-US" sz="2800"/>
              <a:t> 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n-US" altLang="en-US"/>
              <a:t> </a:t>
            </a:r>
            <a:r>
              <a:rPr lang="en-US" altLang="en-US" sz="2000"/>
              <a:t>Zeros cause an increase and poles cause a decrease in the slope .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n-US" altLang="en-US" sz="2000"/>
              <a:t> Start with the lowest frequency of the Bode plot.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n-US" altLang="en-US" sz="2000"/>
              <a:t> Move along the frequency axis and increase or decrease the slope at each corner           frequency.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n-US" altLang="en-US" sz="2000"/>
              <a:t>Repeat the same procedure for both the magnitude and the phase. </a:t>
            </a:r>
            <a:endParaRPr lang="el-GR" altLang="en-US" sz="2000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1676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Procedure for Bode plot Construction</a:t>
            </a:r>
          </a:p>
        </p:txBody>
      </p:sp>
    </p:spTree>
    <p:extLst>
      <p:ext uri="{BB962C8B-B14F-4D97-AF65-F5344CB8AC3E}">
        <p14:creationId xmlns:p14="http://schemas.microsoft.com/office/powerpoint/2010/main" val="4130391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4989" y="268831"/>
            <a:ext cx="5439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Construct the Bode plots for the transfer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668" y="249718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34" y="1093151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792" y="633482"/>
            <a:ext cx="5017009" cy="1272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29" y="1634189"/>
            <a:ext cx="4596193" cy="414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85" y="1891908"/>
            <a:ext cx="5046700" cy="954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123" y="2790034"/>
            <a:ext cx="9475921" cy="13537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0029" y="4094618"/>
            <a:ext cx="4094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Hence, the </a:t>
            </a:r>
            <a:r>
              <a:rPr lang="en-US" sz="2000" b="1" dirty="0">
                <a:solidFill>
                  <a:srgbClr val="FF0000"/>
                </a:solidFill>
              </a:rPr>
              <a:t>magnitude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phase</a:t>
            </a:r>
            <a:r>
              <a:rPr lang="en-US" sz="2000" b="1" dirty="0"/>
              <a:t> 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22" y="4537071"/>
            <a:ext cx="8834400" cy="1120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77" y="5511926"/>
            <a:ext cx="3922870" cy="741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3471" y="5699932"/>
            <a:ext cx="5754179" cy="65906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233375" y="6253166"/>
            <a:ext cx="45396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0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le63317_14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73" y="540912"/>
            <a:ext cx="8686800" cy="5684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54789"/>
              </p:ext>
            </p:extLst>
          </p:nvPr>
        </p:nvGraphicFramePr>
        <p:xfrm>
          <a:off x="9602273" y="817930"/>
          <a:ext cx="18288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4" imgW="1015920" imgH="228600" progId="Equation.DSMT4">
                  <p:embed/>
                </p:oleObj>
              </mc:Choice>
              <mc:Fallback>
                <p:oleObj name="Equation" r:id="rId4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2273" y="817930"/>
                        <a:ext cx="1828800" cy="4111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896673" y="617112"/>
            <a:ext cx="8382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26 dB</a:t>
            </a: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3734873" y="781318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3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314" y="307951"/>
            <a:ext cx="4588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s=</a:t>
            </a:r>
            <a:r>
              <a:rPr lang="en-US" dirty="0" err="1"/>
              <a:t>tf</a:t>
            </a:r>
            <a:r>
              <a:rPr lang="en-US" dirty="0"/>
              <a:t>('s');H= (200*s)/((s+2)*(s+10));bode(H);grid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845776"/>
            <a:ext cx="12192000" cy="58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41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249718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699" y="1680672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98" y="761261"/>
            <a:ext cx="3560279" cy="1150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2079" y="295884"/>
            <a:ext cx="5439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Construct the Bode plots for the transfer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87827" y="1911504"/>
                <a:ext cx="2237472" cy="1024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jω</m:t>
                              </m:r>
                            </m:num>
                            <m:den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jω</m:t>
                          </m:r>
                          <m:r>
                            <a:rPr lang="tr-T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jw</m:t>
                              </m:r>
                            </m:num>
                            <m:den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tr-T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827" y="1911504"/>
                <a:ext cx="2237472" cy="10246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99" y="2142337"/>
            <a:ext cx="4596193" cy="414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11597" y="3157793"/>
                <a:ext cx="3061736" cy="12304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|(1+</m:t>
                          </m:r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𝑗𝑤</m:t>
                              </m:r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𝑗𝑤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|1+</m:t>
                          </m:r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𝑗𝑤</m:t>
                              </m:r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597" y="3157793"/>
                <a:ext cx="3061736" cy="12304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1330" y="4727819"/>
                <a:ext cx="7975517" cy="696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𝑗𝑤</m:t>
                                  </m:r>
                                </m:num>
                                <m:den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  <m:func>
                            <m:func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𝑗𝑤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  <m:func>
                            <m:func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f>
                                <m:f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𝑗𝑤</m:t>
                                  </m:r>
                                </m:num>
                                <m:den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0" y="4727819"/>
                <a:ext cx="7975517" cy="6967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2330" y="5822105"/>
                <a:ext cx="5377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tr-T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30" y="5822105"/>
                <a:ext cx="53771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2360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8231" y="5764109"/>
            <a:ext cx="4906374" cy="561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0008" y="5539960"/>
            <a:ext cx="3743325" cy="1019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3333" y="3093888"/>
            <a:ext cx="42957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4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30" y="428320"/>
            <a:ext cx="8963294" cy="62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8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7" y="218941"/>
            <a:ext cx="4031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14.1</a:t>
            </a:r>
            <a:r>
              <a:rPr lang="tr-TR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Introduction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457" y="803716"/>
            <a:ext cx="11153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W</a:t>
            </a:r>
            <a:r>
              <a:rPr lang="en-US" sz="2000" dirty="0" smtClean="0"/>
              <a:t>e have learned how to find voltages and currents in a circuit with a </a:t>
            </a:r>
            <a:r>
              <a:rPr lang="en-US" sz="2000" dirty="0" smtClean="0">
                <a:solidFill>
                  <a:srgbClr val="FF0000"/>
                </a:solidFill>
              </a:rPr>
              <a:t>constant frequency source</a:t>
            </a:r>
            <a:r>
              <a:rPr lang="en-US" sz="2000" dirty="0" smtClean="0"/>
              <a:t>. If</a:t>
            </a:r>
            <a:r>
              <a:rPr lang="tr-TR" sz="2000" dirty="0" smtClean="0"/>
              <a:t> </a:t>
            </a:r>
            <a:r>
              <a:rPr lang="en-US" sz="2000" dirty="0" smtClean="0"/>
              <a:t>we let the </a:t>
            </a:r>
            <a:r>
              <a:rPr lang="en-US" sz="2000" dirty="0" smtClean="0">
                <a:solidFill>
                  <a:srgbClr val="FF0000"/>
                </a:solidFill>
              </a:rPr>
              <a:t>amplitude of the sinusoidal source remain constant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vary the frequency</a:t>
            </a:r>
            <a:r>
              <a:rPr lang="en-US" sz="2000" dirty="0" smtClean="0"/>
              <a:t>, we obtain the circuit’s </a:t>
            </a:r>
            <a:r>
              <a:rPr lang="en-US" sz="2000" b="1" i="1" dirty="0" smtClean="0">
                <a:solidFill>
                  <a:srgbClr val="FF0000"/>
                </a:solidFill>
              </a:rPr>
              <a:t>frequency response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59865" y="1751313"/>
            <a:ext cx="7620000" cy="5334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u="sng" dirty="0" smtClean="0">
                <a:solidFill>
                  <a:srgbClr val="0000FF"/>
                </a:solidFill>
              </a:rPr>
              <a:t>What is Frequency Response of a Circuit?</a:t>
            </a:r>
            <a:endParaRPr lang="en-US" altLang="en-US" sz="2400" u="sng" dirty="0">
              <a:solidFill>
                <a:srgbClr val="0000FF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0457" y="2457364"/>
            <a:ext cx="11402095" cy="2142125"/>
          </a:xfrm>
          <a:prstGeom prst="rect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82880" rIns="182880" bIns="18288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0066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It is the </a:t>
            </a:r>
            <a: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variation in a circuit’s behavior</a:t>
            </a:r>
            <a:r>
              <a:rPr lang="en-US" altLang="en-US" sz="3200" b="1" dirty="0">
                <a:solidFill>
                  <a:srgbClr val="0066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with change in signal frequency and may also be considered as the variation of the </a:t>
            </a:r>
            <a: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gain</a:t>
            </a:r>
            <a:r>
              <a:rPr lang="en-US" altLang="en-US" sz="3200" b="1" u="sng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and p</a:t>
            </a:r>
            <a: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hase</a:t>
            </a:r>
            <a:r>
              <a:rPr lang="en-US" altLang="en-US" sz="3200" b="1" u="sng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with frequency</a:t>
            </a:r>
            <a:r>
              <a:rPr lang="en-US" alt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3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113" y="4599489"/>
            <a:ext cx="11187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The sinusoidal steady-state frequency responses of circuits are of significance in many applications, especially in communications and control systems.</a:t>
            </a:r>
            <a:r>
              <a:rPr lang="tr-TR" sz="2000" dirty="0" smtClean="0"/>
              <a:t> </a:t>
            </a:r>
            <a:r>
              <a:rPr lang="en-US" sz="2000" dirty="0" smtClean="0"/>
              <a:t>Filters are used in radio, TV, and telephone systems to separate one broadcast frequency from another</a:t>
            </a:r>
            <a:r>
              <a:rPr lang="tr-TR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3798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227" y="192041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s=</a:t>
            </a:r>
            <a:r>
              <a:rPr lang="en-US" dirty="0" err="1"/>
              <a:t>tf</a:t>
            </a:r>
            <a:r>
              <a:rPr lang="en-US" dirty="0"/>
              <a:t>('s'); H= (5*(s+2)/(s*(s+10))); bode(H); grid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691231"/>
            <a:ext cx="12192000" cy="58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3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249718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68" y="1449839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371" y="702536"/>
            <a:ext cx="3258957" cy="1208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81070" y="333204"/>
            <a:ext cx="5137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/>
              <a:t>Obtain</a:t>
            </a:r>
            <a:r>
              <a:rPr lang="en-US" sz="2000" b="1" dirty="0" smtClean="0"/>
              <a:t> </a:t>
            </a:r>
            <a:r>
              <a:rPr lang="en-US" sz="2000" b="1" dirty="0"/>
              <a:t>the Bode plots for the transfer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9" y="2074267"/>
            <a:ext cx="3901069" cy="369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660" y="1798951"/>
            <a:ext cx="3192485" cy="963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42" y="2606362"/>
            <a:ext cx="4191270" cy="528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283" y="3119437"/>
            <a:ext cx="9001556" cy="739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988" y="3859135"/>
            <a:ext cx="4503248" cy="1086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032" y="5468963"/>
            <a:ext cx="5371468" cy="4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4" y="489397"/>
            <a:ext cx="5355399" cy="4245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47" y="656824"/>
            <a:ext cx="5705475" cy="41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249718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699" y="1861963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18" y="816800"/>
            <a:ext cx="4421211" cy="1275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81070" y="333204"/>
            <a:ext cx="5137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/>
              <a:t>Obtain</a:t>
            </a:r>
            <a:r>
              <a:rPr lang="en-US" sz="2000" b="1" dirty="0" smtClean="0"/>
              <a:t> </a:t>
            </a:r>
            <a:r>
              <a:rPr lang="en-US" sz="2000" b="1" dirty="0"/>
              <a:t>the Bode plots for the transfer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039" y="2184914"/>
            <a:ext cx="4628698" cy="965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99" y="3242657"/>
            <a:ext cx="9176782" cy="427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98" y="3670479"/>
            <a:ext cx="3894057" cy="629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238" y="4406003"/>
            <a:ext cx="8313734" cy="876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480" y="5481831"/>
            <a:ext cx="5583346" cy="10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0399" cy="3404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17" y="2921223"/>
            <a:ext cx="6530583" cy="35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101" y="295884"/>
            <a:ext cx="7122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Given the Bode plot </a:t>
            </a:r>
            <a:r>
              <a:rPr lang="en-US" sz="2000" b="1" dirty="0" smtClean="0"/>
              <a:t>in</a:t>
            </a:r>
            <a:r>
              <a:rPr lang="tr-TR" sz="2000" b="1" dirty="0" smtClean="0"/>
              <a:t> figure below</a:t>
            </a:r>
            <a:r>
              <a:rPr lang="en-US" sz="2000" b="1" dirty="0" smtClean="0"/>
              <a:t>, </a:t>
            </a:r>
            <a:r>
              <a:rPr lang="en-US" sz="2000" b="1" dirty="0"/>
              <a:t>obtain the transfer function 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666" y="156572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67" y="896047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35" y="1362044"/>
            <a:ext cx="4865419" cy="1561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35" y="2923504"/>
            <a:ext cx="6880834" cy="463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35" y="3574165"/>
            <a:ext cx="6179326" cy="456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35" y="4094439"/>
            <a:ext cx="2914650" cy="390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35" y="4462323"/>
            <a:ext cx="4959762" cy="577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096" y="4339371"/>
            <a:ext cx="2231929" cy="6999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65" y="5347609"/>
            <a:ext cx="6185496" cy="346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1741" y="5267588"/>
            <a:ext cx="1834234" cy="560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547" y="990003"/>
            <a:ext cx="4112373" cy="5378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2569" y="695994"/>
            <a:ext cx="4854330" cy="380878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719060" y="1357712"/>
            <a:ext cx="1983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501641" y="3387144"/>
            <a:ext cx="5640928" cy="2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48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92" y="358260"/>
            <a:ext cx="6766457" cy="968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423" y="2004140"/>
            <a:ext cx="5571702" cy="1395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3849709"/>
            <a:ext cx="7037097" cy="14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11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0" y="167425"/>
            <a:ext cx="396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Pract</a:t>
            </a:r>
            <a:r>
              <a:rPr lang="tr-TR" sz="2800" b="1" dirty="0" smtClean="0">
                <a:solidFill>
                  <a:srgbClr val="7030A0"/>
                </a:solidFill>
              </a:rPr>
              <a:t>ice Problem 14.2</a:t>
            </a:r>
            <a:r>
              <a:rPr lang="tr-TR" dirty="0" smtClean="0">
                <a:solidFill>
                  <a:srgbClr val="7030A0"/>
                </a:solidFill>
              </a:rPr>
              <a:t>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48" y="690645"/>
            <a:ext cx="9029347" cy="606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674" y="1297360"/>
            <a:ext cx="5265670" cy="3418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74" y="4574362"/>
            <a:ext cx="38385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49" y="196125"/>
            <a:ext cx="3750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6.5 </a:t>
            </a:r>
            <a:r>
              <a:rPr lang="tr-TR" sz="3200" b="1" dirty="0" smtClean="0">
                <a:solidFill>
                  <a:srgbClr val="FF0000"/>
                </a:solidFill>
              </a:rPr>
              <a:t>Series Resonance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6906" y="580817"/>
            <a:ext cx="109953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rgbClr val="FF0000"/>
                </a:solidFill>
                <a:latin typeface="Verdana" panose="020B0604030504040204" pitchFamily="34" charset="0"/>
                <a:ea typeface="PMingLiU" pitchFamily="18" charset="-120"/>
              </a:rPr>
              <a:t> </a:t>
            </a:r>
            <a:r>
              <a:rPr lang="en-US" altLang="zh-TW" sz="2000" b="1" u="sng" dirty="0">
                <a:solidFill>
                  <a:srgbClr val="FF0000"/>
                </a:solidFill>
                <a:ea typeface="PMingLiU" pitchFamily="18" charset="-120"/>
              </a:rPr>
              <a:t>Resonance</a:t>
            </a:r>
            <a:r>
              <a:rPr lang="en-US" altLang="zh-TW" sz="2000" dirty="0">
                <a:solidFill>
                  <a:srgbClr val="FF0000"/>
                </a:solidFill>
                <a:ea typeface="PMingLiU" pitchFamily="18" charset="-120"/>
              </a:rPr>
              <a:t> </a:t>
            </a:r>
            <a:r>
              <a:rPr lang="en-US" altLang="zh-TW" sz="2000" dirty="0">
                <a:solidFill>
                  <a:schemeClr val="tx2"/>
                </a:solidFill>
                <a:ea typeface="PMingLiU" pitchFamily="18" charset="-120"/>
              </a:rPr>
              <a:t>is a condition in an RLC circuit in which the capacitive and inductive reactance are equal in magnitude, thereby resulting in </a:t>
            </a:r>
            <a:r>
              <a:rPr lang="en-US" altLang="zh-TW" sz="2000" b="1" u="sng" dirty="0">
                <a:solidFill>
                  <a:srgbClr val="FF0000"/>
                </a:solidFill>
                <a:ea typeface="PMingLiU" pitchFamily="18" charset="-120"/>
              </a:rPr>
              <a:t>purely resistive</a:t>
            </a:r>
            <a:r>
              <a:rPr lang="en-US" altLang="zh-TW" sz="2000" b="1" dirty="0">
                <a:solidFill>
                  <a:schemeClr val="tx2"/>
                </a:solidFill>
                <a:ea typeface="PMingLiU" pitchFamily="18" charset="-120"/>
              </a:rPr>
              <a:t> </a:t>
            </a:r>
            <a:r>
              <a:rPr lang="en-US" altLang="zh-TW" sz="2000" dirty="0">
                <a:solidFill>
                  <a:schemeClr val="tx2"/>
                </a:solidFill>
                <a:ea typeface="PMingLiU" pitchFamily="18" charset="-120"/>
              </a:rPr>
              <a:t>impedance.</a:t>
            </a:r>
            <a:r>
              <a:rPr lang="en-US" altLang="zh-TW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 </a:t>
            </a:r>
          </a:p>
        </p:txBody>
      </p:sp>
      <p:pic>
        <p:nvPicPr>
          <p:cNvPr id="4" name="Picture 8" descr="ale63317_14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58" y="1415043"/>
            <a:ext cx="4712532" cy="20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0761" y="4134380"/>
            <a:ext cx="11007144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3888" indent="-2762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156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altLang="zh-TW" b="1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tr-TR" altLang="zh-TW" b="1" dirty="0" smtClean="0">
                <a:solidFill>
                  <a:srgbClr val="0000FF"/>
                </a:solidFill>
                <a:latin typeface="Algerian" panose="04020705040A02060702" pitchFamily="82" charset="0"/>
              </a:rPr>
              <a:t>At </a:t>
            </a:r>
            <a:r>
              <a:rPr lang="en-US" altLang="zh-TW" b="1" dirty="0" smtClean="0">
                <a:solidFill>
                  <a:srgbClr val="0000FF"/>
                </a:solidFill>
                <a:latin typeface="Algerian" panose="04020705040A02060702" pitchFamily="82" charset="0"/>
                <a:ea typeface="PMingLiU" pitchFamily="18" charset="-120"/>
              </a:rPr>
              <a:t> </a:t>
            </a:r>
            <a:r>
              <a:rPr lang="tr-TR" altLang="zh-TW" b="1" dirty="0" smtClean="0">
                <a:solidFill>
                  <a:srgbClr val="0000FF"/>
                </a:solidFill>
                <a:latin typeface="Algerian" panose="04020705040A02060702" pitchFamily="82" charset="0"/>
                <a:ea typeface="PMingLiU" pitchFamily="18" charset="-120"/>
              </a:rPr>
              <a:t> SERIES </a:t>
            </a:r>
            <a:r>
              <a:rPr lang="en-US" altLang="zh-TW" b="1" dirty="0" smtClean="0">
                <a:solidFill>
                  <a:srgbClr val="0000FF"/>
                </a:solidFill>
                <a:latin typeface="Algerian" panose="04020705040A02060702" pitchFamily="82" charset="0"/>
                <a:ea typeface="PMingLiU" pitchFamily="18" charset="-120"/>
              </a:rPr>
              <a:t>resonance</a:t>
            </a:r>
            <a:r>
              <a:rPr lang="en-US" altLang="zh-TW" b="1" dirty="0">
                <a:solidFill>
                  <a:srgbClr val="0000FF"/>
                </a:solidFill>
                <a:latin typeface="+mn-lt"/>
                <a:ea typeface="PMingLiU" pitchFamily="18" charset="-120"/>
              </a:rPr>
              <a:t>:</a:t>
            </a:r>
          </a:p>
          <a:p>
            <a:pPr lvl="1" algn="just" eaLnBrk="1" hangingPunct="1">
              <a:lnSpc>
                <a:spcPct val="120000"/>
              </a:lnSpc>
              <a:buClr>
                <a:srgbClr val="0000FF"/>
              </a:buClr>
              <a:buFontTx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+mn-lt"/>
                <a:ea typeface="PMingLiU" pitchFamily="18" charset="-120"/>
              </a:rPr>
              <a:t>The </a:t>
            </a:r>
            <a:r>
              <a:rPr lang="en-US" altLang="zh-TW" sz="2000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supply voltage V</a:t>
            </a:r>
            <a:r>
              <a:rPr lang="en-US" altLang="zh-TW" sz="2000" baseline="-25000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s</a:t>
            </a:r>
            <a:r>
              <a:rPr lang="en-US" altLang="zh-TW" sz="2000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 and the current I are </a:t>
            </a:r>
            <a:r>
              <a:rPr lang="en-US" altLang="zh-TW" sz="2000" dirty="0">
                <a:solidFill>
                  <a:srgbClr val="FF0000"/>
                </a:solidFill>
                <a:latin typeface="+mn-lt"/>
                <a:ea typeface="PMingLiU" pitchFamily="18" charset="-120"/>
              </a:rPr>
              <a:t>in phase</a:t>
            </a:r>
            <a:r>
              <a:rPr lang="tr-TR" altLang="zh-TW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altLang="zh-TW" sz="2000" dirty="0">
                <a:solidFill>
                  <a:schemeClr val="tx2"/>
                </a:solidFill>
                <a:latin typeface="+mn-lt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latin typeface="+mn-lt"/>
                <a:ea typeface="PMingLiU" pitchFamily="18" charset="-120"/>
              </a:rPr>
              <a:t>cos</a:t>
            </a:r>
            <a:r>
              <a:rPr lang="tr-TR" altLang="zh-TW" sz="2000" dirty="0" smtClean="0">
                <a:solidFill>
                  <a:schemeClr val="tx2"/>
                </a:solidFill>
                <a:latin typeface="+mn-lt"/>
                <a:ea typeface="PMingLiU" pitchFamily="18" charset="-120"/>
              </a:rPr>
              <a:t> Ɵ</a:t>
            </a:r>
            <a:r>
              <a:rPr lang="en-US" altLang="zh-TW" sz="2000" dirty="0" smtClean="0">
                <a:solidFill>
                  <a:schemeClr val="tx2"/>
                </a:solidFill>
                <a:latin typeface="+mn-lt"/>
                <a:ea typeface="PMingLiU" pitchFamily="18" charset="-120"/>
              </a:rPr>
              <a:t> </a:t>
            </a:r>
            <a:r>
              <a:rPr lang="en-US" altLang="zh-TW" sz="2000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= 1</a:t>
            </a:r>
            <a:r>
              <a:rPr lang="tr-TR" altLang="zh-TW" sz="2000" dirty="0" smtClean="0">
                <a:solidFill>
                  <a:schemeClr val="tx2"/>
                </a:solidFill>
                <a:latin typeface="+mn-lt"/>
              </a:rPr>
              <a:t>);</a:t>
            </a:r>
          </a:p>
          <a:p>
            <a:pPr lvl="1" algn="just">
              <a:lnSpc>
                <a:spcPct val="120000"/>
              </a:lnSpc>
              <a:buClr>
                <a:srgbClr val="0000FF"/>
              </a:buClr>
              <a:buFontTx/>
              <a:buChar char="•"/>
            </a:pPr>
            <a:r>
              <a:rPr lang="en-US" altLang="zh-TW" sz="2000" dirty="0">
                <a:solidFill>
                  <a:schemeClr val="tx2"/>
                </a:solidFill>
                <a:ea typeface="PMingLiU" pitchFamily="18" charset="-120"/>
              </a:rPr>
              <a:t>The impedance is purely resistive, Z = </a:t>
            </a:r>
            <a:r>
              <a:rPr lang="en-US" altLang="zh-TW" sz="2000" dirty="0" smtClean="0">
                <a:solidFill>
                  <a:schemeClr val="tx2"/>
                </a:solidFill>
                <a:ea typeface="PMingLiU" pitchFamily="18" charset="-120"/>
              </a:rPr>
              <a:t>R</a:t>
            </a:r>
            <a:r>
              <a:rPr lang="tr-TR" altLang="zh-TW" sz="2000" dirty="0" smtClean="0">
                <a:solidFill>
                  <a:schemeClr val="tx2"/>
                </a:solidFill>
                <a:ea typeface="PMingLiU" pitchFamily="18" charset="-120"/>
              </a:rPr>
              <a:t>. T</a:t>
            </a:r>
            <a:r>
              <a:rPr lang="en-US" sz="2000" dirty="0" smtClean="0"/>
              <a:t>he </a:t>
            </a:r>
            <a:r>
              <a:rPr lang="en-US" sz="2000" dirty="0"/>
              <a:t>LC series combination </a:t>
            </a:r>
            <a:r>
              <a:rPr lang="en-US" sz="2000" dirty="0">
                <a:solidFill>
                  <a:srgbClr val="FF0000"/>
                </a:solidFill>
              </a:rPr>
              <a:t>acts like a short circuit</a:t>
            </a:r>
            <a:endParaRPr lang="en-US" altLang="zh-TW" sz="2000" dirty="0">
              <a:solidFill>
                <a:srgbClr val="FF0000"/>
              </a:solidFill>
              <a:ea typeface="PMingLiU" pitchFamily="18" charset="-120"/>
            </a:endParaRPr>
          </a:p>
          <a:p>
            <a:pPr lvl="1" algn="just" eaLnBrk="1" hangingPunct="1">
              <a:lnSpc>
                <a:spcPct val="120000"/>
              </a:lnSpc>
              <a:buClr>
                <a:srgbClr val="0000FF"/>
              </a:buClr>
              <a:buFontTx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+mn-lt"/>
                <a:ea typeface="PMingLiU" pitchFamily="18" charset="-120"/>
              </a:rPr>
              <a:t>The </a:t>
            </a:r>
            <a:r>
              <a:rPr lang="en-US" altLang="zh-TW" sz="2000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magnitude of the transfer function </a:t>
            </a:r>
            <a:r>
              <a:rPr lang="en-US" altLang="zh-TW" sz="2000" i="1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H</a:t>
            </a:r>
            <a:r>
              <a:rPr lang="en-US" altLang="zh-TW" sz="2000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(</a:t>
            </a:r>
            <a:r>
              <a:rPr lang="en-US" altLang="zh-TW" sz="2000" i="1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ω</a:t>
            </a:r>
            <a:r>
              <a:rPr lang="en-US" altLang="zh-TW" sz="2000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) = Z(</a:t>
            </a:r>
            <a:r>
              <a:rPr lang="en-US" altLang="zh-TW" sz="2000" i="1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ω</a:t>
            </a:r>
            <a:r>
              <a:rPr lang="en-US" altLang="zh-TW" sz="2000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) is minimum;</a:t>
            </a:r>
          </a:p>
          <a:p>
            <a:pPr lvl="1" algn="just" eaLnBrk="1" hangingPunct="1">
              <a:lnSpc>
                <a:spcPct val="120000"/>
              </a:lnSpc>
              <a:buClr>
                <a:srgbClr val="0000FF"/>
              </a:buClr>
              <a:buFontTx/>
              <a:buChar char="•"/>
            </a:pPr>
            <a:r>
              <a:rPr lang="en-US" altLang="zh-TW" sz="2000" dirty="0">
                <a:solidFill>
                  <a:schemeClr val="tx2"/>
                </a:solidFill>
                <a:latin typeface="+mn-lt"/>
                <a:ea typeface="PMingLiU" pitchFamily="18" charset="-120"/>
              </a:rPr>
              <a:t>The inductor voltage and capacitor voltage can be much more than the source voltage.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263" y="1568835"/>
            <a:ext cx="63804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Resonant circuits (series or parallel) are useful for constructing </a:t>
            </a:r>
            <a:r>
              <a:rPr lang="en-US" sz="2000" b="1" dirty="0">
                <a:solidFill>
                  <a:srgbClr val="FF0000"/>
                </a:solidFill>
              </a:rPr>
              <a:t>filters</a:t>
            </a:r>
            <a:r>
              <a:rPr lang="en-US" sz="2000" dirty="0"/>
              <a:t>, as their transfer functions can be highly frequency selective. They are used in many applications such as </a:t>
            </a:r>
            <a:r>
              <a:rPr lang="en-US" sz="2000" b="1" dirty="0">
                <a:solidFill>
                  <a:srgbClr val="FF0000"/>
                </a:solidFill>
              </a:rPr>
              <a:t>selecting the desired stations in radio and TV receivers.</a:t>
            </a:r>
          </a:p>
        </p:txBody>
      </p:sp>
    </p:spTree>
    <p:extLst>
      <p:ext uri="{BB962C8B-B14F-4D97-AF65-F5344CB8AC3E}">
        <p14:creationId xmlns:p14="http://schemas.microsoft.com/office/powerpoint/2010/main" val="27929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ale63317_14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5" y="192458"/>
            <a:ext cx="4849251" cy="209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426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78910"/>
              </p:ext>
            </p:extLst>
          </p:nvPr>
        </p:nvGraphicFramePr>
        <p:xfrm>
          <a:off x="3257283" y="2524260"/>
          <a:ext cx="6723063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4" imgW="3848040" imgH="1549080" progId="Equation.DSMT4">
                  <p:embed/>
                </p:oleObj>
              </mc:Choice>
              <mc:Fallback>
                <p:oleObj name="Equation" r:id="rId4" imgW="3848040" imgH="15490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283" y="2524260"/>
                        <a:ext cx="6723063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14"/>
          <p:cNvGraphicFramePr>
            <a:graphicFrameLocks noChangeAspect="1"/>
          </p:cNvGraphicFramePr>
          <p:nvPr/>
        </p:nvGraphicFramePr>
        <p:xfrm>
          <a:off x="4518026" y="5791201"/>
          <a:ext cx="3616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6" imgW="1841400" imgH="419040" progId="Equation.DSMT4">
                  <p:embed/>
                </p:oleObj>
              </mc:Choice>
              <mc:Fallback>
                <p:oleObj name="Equation" r:id="rId6" imgW="1841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6" y="5791201"/>
                        <a:ext cx="3616325" cy="822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1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364342" y="686663"/>
            <a:ext cx="1076300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The transfer function </a:t>
            </a:r>
            <a:r>
              <a:rPr lang="en-US" altLang="en-US" sz="2000" i="1" dirty="0"/>
              <a:t>H</a:t>
            </a:r>
            <a:r>
              <a:rPr lang="en-US" altLang="en-US" sz="2000" dirty="0"/>
              <a:t>(</a:t>
            </a:r>
            <a:r>
              <a:rPr lang="en-US" altLang="en-US" sz="2000" dirty="0">
                <a:sym typeface="Symbol" panose="05050102010706020507" pitchFamily="18" charset="2"/>
              </a:rPr>
              <a:t></a:t>
            </a:r>
            <a:r>
              <a:rPr lang="en-US" altLang="en-US" sz="2000" dirty="0"/>
              <a:t>) of a circuit is the is the </a:t>
            </a:r>
            <a:r>
              <a:rPr lang="en-US" altLang="en-US" sz="2000" b="1" dirty="0">
                <a:solidFill>
                  <a:srgbClr val="FF0000"/>
                </a:solidFill>
              </a:rPr>
              <a:t>frequency dependent rati</a:t>
            </a:r>
            <a:r>
              <a:rPr lang="en-US" altLang="en-US" sz="2000" dirty="0"/>
              <a:t>o of the phasor output </a:t>
            </a:r>
            <a:r>
              <a:rPr lang="en-US" altLang="en-US" sz="2000" i="1" dirty="0"/>
              <a:t>Y</a:t>
            </a:r>
            <a:r>
              <a:rPr lang="en-US" altLang="en-US" sz="2000" dirty="0"/>
              <a:t>(</a:t>
            </a:r>
            <a:r>
              <a:rPr lang="en-US" altLang="en-US" sz="2000" dirty="0">
                <a:sym typeface="Symbol" panose="05050102010706020507" pitchFamily="18" charset="2"/>
              </a:rPr>
              <a:t></a:t>
            </a:r>
            <a:r>
              <a:rPr lang="en-US" altLang="en-US" sz="2000" dirty="0"/>
              <a:t>) to a phasor input </a:t>
            </a:r>
            <a:r>
              <a:rPr lang="en-US" altLang="en-US" sz="2000" i="1" dirty="0"/>
              <a:t>X</a:t>
            </a:r>
            <a:r>
              <a:rPr lang="en-US" altLang="en-US" sz="2000" dirty="0"/>
              <a:t>(</a:t>
            </a:r>
            <a:r>
              <a:rPr lang="en-US" altLang="en-US" sz="2000" dirty="0">
                <a:sym typeface="Symbol" panose="05050102010706020507" pitchFamily="18" charset="2"/>
              </a:rPr>
              <a:t></a:t>
            </a:r>
            <a:r>
              <a:rPr lang="en-US" altLang="en-US" sz="2000" dirty="0"/>
              <a:t>).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Considered input and output may  be either the current or the voltage  variable</a:t>
            </a:r>
            <a:r>
              <a:rPr lang="tr-TR" altLang="en-US" sz="2000" dirty="0"/>
              <a:t>.</a:t>
            </a:r>
            <a:endParaRPr lang="en-US" altLang="en-US" sz="2000" dirty="0"/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4 types of possible transfer functions.</a:t>
            </a:r>
            <a:endParaRPr lang="en-US" altLang="en-US" dirty="0"/>
          </a:p>
        </p:txBody>
      </p:sp>
      <p:pic>
        <p:nvPicPr>
          <p:cNvPr id="175111" name="Picture 7" descr="14-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60" y="3144578"/>
            <a:ext cx="6400800" cy="159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51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68901"/>
              </p:ext>
            </p:extLst>
          </p:nvPr>
        </p:nvGraphicFramePr>
        <p:xfrm>
          <a:off x="4260760" y="3213019"/>
          <a:ext cx="2743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4" imgW="1244520" imgH="660240" progId="Equation.DSMT4">
                  <p:embed/>
                </p:oleObj>
              </mc:Choice>
              <mc:Fallback>
                <p:oleObj name="Equation" r:id="rId4" imgW="12445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760" y="3213019"/>
                        <a:ext cx="2743200" cy="14478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35643"/>
              </p:ext>
            </p:extLst>
          </p:nvPr>
        </p:nvGraphicFramePr>
        <p:xfrm>
          <a:off x="1625690" y="4828737"/>
          <a:ext cx="32654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6" imgW="1993680" imgH="431640" progId="Equation.3">
                  <p:embed/>
                </p:oleObj>
              </mc:Choice>
              <mc:Fallback>
                <p:oleObj name="Equation" r:id="rId6" imgW="1993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90" y="4828737"/>
                        <a:ext cx="3265488" cy="7112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262168"/>
              </p:ext>
            </p:extLst>
          </p:nvPr>
        </p:nvGraphicFramePr>
        <p:xfrm>
          <a:off x="6146890" y="4809687"/>
          <a:ext cx="40862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8" imgW="2425680" imgH="431640" progId="Equation.3">
                  <p:embed/>
                </p:oleObj>
              </mc:Choice>
              <mc:Fallback>
                <p:oleObj name="Equation" r:id="rId8" imgW="2425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90" y="4809687"/>
                        <a:ext cx="4086225" cy="7302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121" name="Group 17"/>
          <p:cNvGrpSpPr>
            <a:grpSpLocks/>
          </p:cNvGrpSpPr>
          <p:nvPr/>
        </p:nvGrpSpPr>
        <p:grpSpPr bwMode="auto">
          <a:xfrm>
            <a:off x="1625690" y="5688805"/>
            <a:ext cx="8591550" cy="731838"/>
            <a:chOff x="107" y="3264"/>
            <a:chExt cx="5412" cy="461"/>
          </a:xfrm>
        </p:grpSpPr>
        <p:graphicFrame>
          <p:nvGraphicFramePr>
            <p:cNvPr id="175122" name="Object 18"/>
            <p:cNvGraphicFramePr>
              <a:graphicFrameLocks noChangeAspect="1"/>
            </p:cNvGraphicFramePr>
            <p:nvPr/>
          </p:nvGraphicFramePr>
          <p:xfrm>
            <a:off x="107" y="3264"/>
            <a:ext cx="2053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" name="Equation" r:id="rId10" imgW="1930320" imgH="431640" progId="Equation.3">
                    <p:embed/>
                  </p:oleObj>
                </mc:Choice>
                <mc:Fallback>
                  <p:oleObj name="Equation" r:id="rId10" imgW="19303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" y="3264"/>
                          <a:ext cx="2053" cy="461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23" name="Object 19"/>
            <p:cNvGraphicFramePr>
              <a:graphicFrameLocks noChangeAspect="1"/>
            </p:cNvGraphicFramePr>
            <p:nvPr/>
          </p:nvGraphicFramePr>
          <p:xfrm>
            <a:off x="2955" y="3264"/>
            <a:ext cx="2564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5" name="Equation" r:id="rId12" imgW="2412720" imgH="431640" progId="Equation.3">
                    <p:embed/>
                  </p:oleObj>
                </mc:Choice>
                <mc:Fallback>
                  <p:oleObj name="Equation" r:id="rId12" imgW="24127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" y="3264"/>
                          <a:ext cx="2564" cy="461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115707" y="101888"/>
            <a:ext cx="3965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14.2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Transfer Function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709948"/>
            <a:ext cx="5457825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884" y="3739703"/>
            <a:ext cx="4724400" cy="1076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744" y="190431"/>
            <a:ext cx="8534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frequency response of the circuit’s current </a:t>
            </a:r>
            <a:r>
              <a:rPr lang="en-US" sz="2000" dirty="0" smtClean="0"/>
              <a:t>magnitude</a:t>
            </a:r>
            <a:r>
              <a:rPr lang="tr-TR" sz="2000" dirty="0" smtClean="0"/>
              <a:t> is shown in Figure 6.8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316" y="590541"/>
            <a:ext cx="4244171" cy="1105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594" y="1756588"/>
            <a:ext cx="2197667" cy="10530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628" y="1599387"/>
            <a:ext cx="5138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average power</a:t>
            </a:r>
            <a:r>
              <a:rPr lang="en-US" sz="2000" dirty="0"/>
              <a:t> dissipated by the RLC circuit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628" y="2706167"/>
            <a:ext cx="484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highest power dissipated occurs at resonance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032" y="2600086"/>
            <a:ext cx="1732109" cy="581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2778" y="3065514"/>
            <a:ext cx="2424702" cy="1212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17" y="4235726"/>
            <a:ext cx="7110224" cy="689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351" y="5191125"/>
            <a:ext cx="4555448" cy="969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4462" y="5857753"/>
            <a:ext cx="6399822" cy="8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09"/>
            <a:ext cx="8748411" cy="2516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09" y="1064988"/>
            <a:ext cx="4110851" cy="228251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65183" y="2356834"/>
            <a:ext cx="1506828" cy="463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6467" y="3118714"/>
            <a:ext cx="6469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The following equation is </a:t>
            </a:r>
            <a:r>
              <a:rPr lang="en-US" sz="2000" dirty="0" smtClean="0"/>
              <a:t>showing </a:t>
            </a:r>
            <a:r>
              <a:rPr lang="en-US" sz="2000" dirty="0"/>
              <a:t>that the resonant frequency is the geometric mean of the </a:t>
            </a:r>
            <a:r>
              <a:rPr lang="en-US" sz="2000" dirty="0" err="1" smtClean="0"/>
              <a:t>halfpower</a:t>
            </a:r>
            <a:r>
              <a:rPr lang="en-US" sz="2000" dirty="0" smtClean="0"/>
              <a:t> frequencies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388" y="3581332"/>
            <a:ext cx="2607288" cy="85269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475457" y="3834918"/>
            <a:ext cx="1264746" cy="4616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042" y="4550165"/>
            <a:ext cx="11582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Although the height of the curve in Fig. </a:t>
            </a:r>
            <a:r>
              <a:rPr lang="tr-TR" sz="2000" dirty="0" smtClean="0"/>
              <a:t>6.8</a:t>
            </a:r>
            <a:r>
              <a:rPr lang="en-US" sz="2000" dirty="0" smtClean="0"/>
              <a:t> </a:t>
            </a:r>
            <a:r>
              <a:rPr lang="en-US" sz="2000" dirty="0"/>
              <a:t>is determined by R, the width of the curve depends on other factors. The width of the response curve depends on the bandwidth </a:t>
            </a:r>
            <a:r>
              <a:rPr lang="en-US" sz="2000" b="1" i="1" dirty="0"/>
              <a:t>B</a:t>
            </a:r>
            <a:r>
              <a:rPr lang="en-US" sz="2000" dirty="0"/>
              <a:t>, which is defined as the difference between the two half-power frequencies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603" y="5636875"/>
            <a:ext cx="3010081" cy="8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47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53" y="259604"/>
            <a:ext cx="11543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 “sharpness” of the resonance in a resonant circuit is measured quantitatively by the quality factor </a:t>
            </a:r>
            <a:r>
              <a:rPr lang="en-US" sz="2000" b="1" i="1" dirty="0"/>
              <a:t>Q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At resonance, the reactive </a:t>
            </a:r>
            <a:r>
              <a:rPr lang="en-US" sz="2000" dirty="0" smtClean="0"/>
              <a:t>energy</a:t>
            </a:r>
            <a:r>
              <a:rPr lang="tr-TR" sz="2000" dirty="0" smtClean="0"/>
              <a:t> </a:t>
            </a:r>
            <a:r>
              <a:rPr lang="en-US" sz="2000" dirty="0"/>
              <a:t>in the circuit oscillates between the inductor and the capacitor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6" y="1275267"/>
            <a:ext cx="5649858" cy="1359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659" y="1523654"/>
            <a:ext cx="4420073" cy="120666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65949" y="1854558"/>
            <a:ext cx="605307" cy="2962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082" y="2634725"/>
            <a:ext cx="3185174" cy="1406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253" y="4125447"/>
            <a:ext cx="793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relationship between the bandwidth B and the quality factor Q 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537" y="4726529"/>
            <a:ext cx="2621052" cy="15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2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861" y="195210"/>
            <a:ext cx="9624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The SHARPNESS of the resonance is measured by the </a:t>
            </a:r>
            <a:r>
              <a:rPr lang="en-US" altLang="en-US" sz="2000" b="1" dirty="0">
                <a:solidFill>
                  <a:srgbClr val="0000FF"/>
                </a:solidFill>
              </a:rPr>
              <a:t>QUALITY FACTOR.</a:t>
            </a:r>
          </a:p>
        </p:txBody>
      </p:sp>
      <p:pic>
        <p:nvPicPr>
          <p:cNvPr id="3" name="Picture 10" descr="ale63317_14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28" y="802783"/>
            <a:ext cx="394493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90046" y="1066652"/>
            <a:ext cx="5114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higher the circuit Q, the smaller the bandwidth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38922" y="1552970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quality factor is a measure of the selectivity (or “sharpness” of resonance) of the circuit.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710" y="4571588"/>
            <a:ext cx="3400425" cy="8953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23266" y="2347468"/>
            <a:ext cx="6096000" cy="14296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 resonant circuit is designed to operate at or near its resonant </a:t>
            </a:r>
            <a:r>
              <a:rPr lang="en-US" sz="2000" dirty="0" smtClean="0"/>
              <a:t>frequency</a:t>
            </a:r>
            <a:r>
              <a:rPr lang="en-US" sz="2000" dirty="0"/>
              <a:t>. It is said to be </a:t>
            </a:r>
            <a:r>
              <a:rPr lang="en-US" sz="2000" b="1" i="1" dirty="0">
                <a:solidFill>
                  <a:srgbClr val="FF0000"/>
                </a:solidFill>
              </a:rPr>
              <a:t>a high-Q circuit </a:t>
            </a:r>
            <a:r>
              <a:rPr lang="en-US" sz="2000" dirty="0"/>
              <a:t>when its quality factor is equal to or greater than 10.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3882" y="3989673"/>
            <a:ext cx="189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high-Q circuits</a:t>
            </a:r>
          </a:p>
        </p:txBody>
      </p:sp>
    </p:spTree>
    <p:extLst>
      <p:ext uri="{BB962C8B-B14F-4D97-AF65-F5344CB8AC3E}">
        <p14:creationId xmlns:p14="http://schemas.microsoft.com/office/powerpoint/2010/main" val="1748114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77793" y="1256173"/>
            <a:ext cx="6096000" cy="2862322"/>
            <a:chOff x="1073240" y="431925"/>
            <a:chExt cx="6096000" cy="2862322"/>
          </a:xfrm>
        </p:grpSpPr>
        <p:sp>
          <p:nvSpPr>
            <p:cNvPr id="3" name="Rectangle 2"/>
            <p:cNvSpPr/>
            <p:nvPr/>
          </p:nvSpPr>
          <p:spPr>
            <a:xfrm>
              <a:off x="1073240" y="431925"/>
              <a:ext cx="6096000" cy="28623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i="1" dirty="0"/>
                <a:t>We see that a resonant circuit is characterized by five related parameters</a:t>
              </a:r>
              <a:r>
                <a:rPr lang="en-US" sz="2000" b="1" i="1" dirty="0" smtClean="0"/>
                <a:t>:</a:t>
              </a:r>
              <a:endParaRPr lang="tr-TR" sz="2000" b="1" i="1" dirty="0" smtClean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the </a:t>
              </a:r>
              <a:r>
                <a:rPr lang="en-US" sz="2000" dirty="0"/>
                <a:t>two half-power </a:t>
              </a:r>
              <a:r>
                <a:rPr lang="en-US" sz="2000" dirty="0" smtClean="0"/>
                <a:t>frequencies</a:t>
              </a:r>
              <a:r>
                <a:rPr lang="tr-TR" sz="2000" dirty="0" smtClean="0"/>
                <a:t>                                 ,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the </a:t>
              </a:r>
              <a:r>
                <a:rPr lang="en-US" sz="2000" dirty="0"/>
                <a:t>resonant </a:t>
              </a:r>
              <a:r>
                <a:rPr lang="en-US" sz="2000" dirty="0" smtClean="0"/>
                <a:t>frequency</a:t>
              </a:r>
              <a:r>
                <a:rPr lang="tr-TR" sz="2000" dirty="0" smtClean="0"/>
                <a:t>       </a:t>
              </a:r>
              <a:r>
                <a:rPr lang="en-US" sz="2000" dirty="0" smtClean="0"/>
                <a:t> </a:t>
              </a:r>
              <a:r>
                <a:rPr lang="en-US" sz="2000" dirty="0"/>
                <a:t>, </a:t>
              </a:r>
              <a:endParaRPr lang="tr-TR" sz="2000" dirty="0" smtClean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the </a:t>
              </a:r>
              <a:r>
                <a:rPr lang="en-US" sz="2000" dirty="0"/>
                <a:t>bandwidth </a:t>
              </a:r>
              <a:r>
                <a:rPr lang="en-US" sz="2000" dirty="0" smtClean="0"/>
                <a:t> </a:t>
              </a:r>
              <a:r>
                <a:rPr lang="en-US" sz="2000" b="1" i="1" dirty="0"/>
                <a:t>B</a:t>
              </a:r>
              <a:r>
                <a:rPr lang="en-US" sz="2000" dirty="0"/>
                <a:t>, </a:t>
              </a:r>
              <a:endParaRPr lang="tr-TR" sz="2000" dirty="0" smtClean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the </a:t>
              </a:r>
              <a:r>
                <a:rPr lang="en-US" sz="2000" dirty="0"/>
                <a:t>quality factor </a:t>
              </a:r>
              <a:r>
                <a:rPr lang="en-US" sz="2000" b="1" i="1" dirty="0" smtClean="0"/>
                <a:t>Q</a:t>
              </a:r>
              <a:r>
                <a:rPr lang="en-US" sz="2000" dirty="0"/>
                <a:t>.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0951" y="1444464"/>
              <a:ext cx="1292650" cy="3928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1503" y="1837328"/>
              <a:ext cx="673082" cy="558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9268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6" y="156572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65" y="2454390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959" y="156572"/>
            <a:ext cx="4518937" cy="21052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697" y="747553"/>
            <a:ext cx="7227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Both"/>
            </a:pPr>
            <a:r>
              <a:rPr lang="en-US" sz="2000" dirty="0" smtClean="0"/>
              <a:t>Find </a:t>
            </a:r>
            <a:r>
              <a:rPr lang="en-US" sz="2000" dirty="0"/>
              <a:t>the resonant frequency and the half-power frequencies. </a:t>
            </a:r>
            <a:endParaRPr lang="tr-TR" sz="2000" dirty="0" smtClean="0"/>
          </a:p>
          <a:p>
            <a:pPr marL="457200" indent="-457200" algn="just">
              <a:lnSpc>
                <a:spcPct val="150000"/>
              </a:lnSpc>
              <a:buAutoNum type="alphaLcParenBoth"/>
            </a:pPr>
            <a:r>
              <a:rPr lang="en-US" sz="2000" dirty="0" smtClean="0"/>
              <a:t>Calculate </a:t>
            </a:r>
            <a:r>
              <a:rPr lang="en-US" sz="2000" dirty="0"/>
              <a:t>the quality factor and bandwidth. </a:t>
            </a:r>
            <a:endParaRPr lang="tr-TR" sz="2000" dirty="0" smtClean="0"/>
          </a:p>
          <a:p>
            <a:pPr marL="457200" indent="-457200" algn="just">
              <a:lnSpc>
                <a:spcPct val="150000"/>
              </a:lnSpc>
              <a:buAutoNum type="alphaLcParenBoth"/>
            </a:pPr>
            <a:r>
              <a:rPr lang="en-US" sz="2000" dirty="0" smtClean="0"/>
              <a:t>Determine </a:t>
            </a:r>
            <a:r>
              <a:rPr lang="en-US" sz="2000" dirty="0"/>
              <a:t>the amplitude of the current </a:t>
            </a:r>
            <a:r>
              <a:rPr lang="en-US" sz="2000" dirty="0" smtClean="0"/>
              <a:t>at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262" y="1805223"/>
            <a:ext cx="1838325" cy="438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2652" y="2906464"/>
            <a:ext cx="288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resonant frequency 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52" y="2914984"/>
            <a:ext cx="381000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621" y="2667333"/>
            <a:ext cx="5791200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008" y="3594034"/>
            <a:ext cx="4544631" cy="765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942" y="4215581"/>
            <a:ext cx="1075126" cy="708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303" y="4295101"/>
            <a:ext cx="4183403" cy="953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436" y="5602680"/>
            <a:ext cx="8961385" cy="6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42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52" y="1933172"/>
            <a:ext cx="6484580" cy="3151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52" y="767464"/>
            <a:ext cx="4748792" cy="742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990" y="675404"/>
            <a:ext cx="4416033" cy="8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8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02" y="374959"/>
            <a:ext cx="419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Pract</a:t>
            </a:r>
            <a:r>
              <a:rPr lang="tr-TR" sz="2800" b="1" dirty="0" smtClean="0">
                <a:solidFill>
                  <a:srgbClr val="7030A0"/>
                </a:solidFill>
              </a:rPr>
              <a:t>ice Problem 14.3</a:t>
            </a:r>
            <a:r>
              <a:rPr lang="tr-TR" dirty="0" smtClean="0">
                <a:solidFill>
                  <a:srgbClr val="7030A0"/>
                </a:solidFill>
              </a:rPr>
              <a:t>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614" y="3099827"/>
            <a:ext cx="4651659" cy="2500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309"/>
            <a:ext cx="7444441" cy="700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9825"/>
            <a:ext cx="2970087" cy="578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06" y="2499585"/>
            <a:ext cx="7859340" cy="535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06" y="4307645"/>
            <a:ext cx="5164161" cy="21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54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308007"/>
              </p:ext>
            </p:extLst>
          </p:nvPr>
        </p:nvGraphicFramePr>
        <p:xfrm>
          <a:off x="5403224" y="3065462"/>
          <a:ext cx="640080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3" imgW="3809880" imgH="1117440" progId="Equation.DSMT4">
                  <p:embed/>
                </p:oleObj>
              </mc:Choice>
              <mc:Fallback>
                <p:oleObj name="Equation" r:id="rId3" imgW="3809880" imgH="11174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224" y="3065462"/>
                        <a:ext cx="6400800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345544"/>
              </p:ext>
            </p:extLst>
          </p:nvPr>
        </p:nvGraphicFramePr>
        <p:xfrm>
          <a:off x="7860405" y="5702770"/>
          <a:ext cx="1371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5" imgW="698400" imgH="419040" progId="Equation.DSMT4">
                  <p:embed/>
                </p:oleObj>
              </mc:Choice>
              <mc:Fallback>
                <p:oleObj name="Equation" r:id="rId5" imgW="698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405" y="5702770"/>
                        <a:ext cx="1371600" cy="822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71" name="Picture 7" descr="ale63317_140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9" y="3296444"/>
            <a:ext cx="50292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74024" y="5106871"/>
            <a:ext cx="5173014" cy="32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FF0000"/>
              </a:buClr>
              <a:buSzPct val="15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Parallel resonant circuit.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74024" y="815650"/>
            <a:ext cx="111396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sz="2000" dirty="0"/>
              <a:t>Resonance is a condition in an RLC circuit in which the capacitive and inductive </a:t>
            </a:r>
            <a:r>
              <a:rPr lang="en-US" altLang="en-US" sz="2000" dirty="0" err="1"/>
              <a:t>reactances</a:t>
            </a:r>
            <a:r>
              <a:rPr lang="en-US" altLang="en-US" sz="2000" dirty="0"/>
              <a:t> are equal in magnitude, resulting in a purely resistive impedance.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Parallel resonance circuit behaves similarly but in </a:t>
            </a:r>
            <a:r>
              <a:rPr lang="en-US" altLang="en-US" sz="2000" b="1" u="sng" dirty="0">
                <a:solidFill>
                  <a:srgbClr val="FF0000"/>
                </a:solidFill>
              </a:rPr>
              <a:t>opposite fashion </a:t>
            </a:r>
            <a:r>
              <a:rPr lang="en-US" altLang="en-US" sz="2000" dirty="0"/>
              <a:t>compared to series resonant circuit.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The </a:t>
            </a:r>
            <a:r>
              <a:rPr lang="en-US" altLang="en-US" sz="2000" dirty="0" err="1"/>
              <a:t>admitance</a:t>
            </a:r>
            <a:r>
              <a:rPr lang="en-US" altLang="en-US" sz="2000" dirty="0"/>
              <a:t> is minimum at resonance or </a:t>
            </a:r>
            <a:r>
              <a:rPr lang="en-US" altLang="en-US" sz="2000" b="1" dirty="0">
                <a:solidFill>
                  <a:srgbClr val="FF0000"/>
                </a:solidFill>
              </a:rPr>
              <a:t>impedance is maximum</a:t>
            </a:r>
            <a:r>
              <a:rPr lang="en-US" altLang="en-US" sz="2000" dirty="0"/>
              <a:t>.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049" y="196125"/>
            <a:ext cx="3992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6.6 </a:t>
            </a:r>
            <a:r>
              <a:rPr lang="tr-TR" sz="3200" b="1" dirty="0" smtClean="0">
                <a:solidFill>
                  <a:srgbClr val="FF0000"/>
                </a:solidFill>
              </a:rPr>
              <a:t>Parallel Resonance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1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61115" y="285481"/>
            <a:ext cx="8686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At Resonance frequency</a:t>
            </a:r>
            <a:r>
              <a:rPr lang="en-US" altLang="en-US" dirty="0">
                <a:solidFill>
                  <a:srgbClr val="0000FF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1)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Admitance</a:t>
            </a:r>
            <a:r>
              <a:rPr lang="en-US" altLang="en-US" sz="2000" dirty="0"/>
              <a:t> is purely resistive.</a:t>
            </a:r>
          </a:p>
          <a:p>
            <a:pPr algn="l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2)</a:t>
            </a:r>
            <a:r>
              <a:rPr lang="en-US" altLang="en-US" sz="2000" dirty="0"/>
              <a:t> The voltage and current are in phase.</a:t>
            </a:r>
          </a:p>
          <a:p>
            <a:pPr algn="l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3)</a:t>
            </a:r>
            <a:r>
              <a:rPr lang="en-US" altLang="en-US" sz="2000" dirty="0"/>
              <a:t> The transfer function </a:t>
            </a:r>
            <a:r>
              <a:rPr lang="en-US" altLang="en-US" sz="2000" i="1" dirty="0"/>
              <a:t>H</a:t>
            </a:r>
            <a:r>
              <a:rPr lang="en-US" altLang="en-US" sz="2000" dirty="0"/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ym typeface="Symbol" panose="05050102010706020507" pitchFamily="18" charset="2"/>
              </a:rPr>
              <a:t>)= </a:t>
            </a:r>
            <a:r>
              <a:rPr lang="en-US" altLang="en-US" sz="2000" i="1" dirty="0"/>
              <a:t>Y</a:t>
            </a:r>
            <a:r>
              <a:rPr lang="en-US" altLang="en-US" sz="2000" dirty="0"/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ym typeface="Symbol" panose="05050102010706020507" pitchFamily="18" charset="2"/>
              </a:rPr>
              <a:t>) is Minimum.</a:t>
            </a:r>
          </a:p>
          <a:p>
            <a:pPr algn="l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4)</a:t>
            </a:r>
            <a:r>
              <a:rPr lang="en-US" altLang="en-US" sz="2000" dirty="0">
                <a:sym typeface="Symbol" panose="05050102010706020507" pitchFamily="18" charset="2"/>
              </a:rPr>
              <a:t> Inductor and capacitor currents can be much more than the source current.</a:t>
            </a:r>
          </a:p>
        </p:txBody>
      </p:sp>
      <p:graphicFrame>
        <p:nvGraphicFramePr>
          <p:cNvPr id="68694" name="Object 8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146814"/>
              </p:ext>
            </p:extLst>
          </p:nvPr>
        </p:nvGraphicFramePr>
        <p:xfrm>
          <a:off x="6161467" y="727658"/>
          <a:ext cx="45720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3" imgW="2438280" imgH="431640" progId="Equation.DSMT4">
                  <p:embed/>
                </p:oleObj>
              </mc:Choice>
              <mc:Fallback>
                <p:oleObj name="Equation" r:id="rId3" imgW="2438280" imgH="431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467" y="727658"/>
                        <a:ext cx="45720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96" name="Picture 88" descr="ale63317_140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45" y="2902975"/>
            <a:ext cx="5211651" cy="37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4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68" y="249718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8039" y="249718"/>
            <a:ext cx="101743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For the RC circuit in Fig.</a:t>
            </a:r>
            <a:r>
              <a:rPr lang="tr-TR" sz="2200" dirty="0" smtClean="0"/>
              <a:t>6</a:t>
            </a:r>
            <a:r>
              <a:rPr lang="en-US" sz="2200" dirty="0" smtClean="0"/>
              <a:t>.</a:t>
            </a:r>
            <a:r>
              <a:rPr lang="tr-TR" sz="2200" dirty="0" smtClean="0"/>
              <a:t>1</a:t>
            </a:r>
            <a:r>
              <a:rPr lang="en-US" sz="2200" dirty="0" smtClean="0"/>
              <a:t>(a), obtain the transfer function and its frequency response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173" y="629164"/>
            <a:ext cx="7019925" cy="2619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788" y="1790238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30" y="868786"/>
            <a:ext cx="2712092" cy="457737"/>
          </a:xfrm>
          <a:prstGeom prst="rect">
            <a:avLst/>
          </a:prstGeo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74317"/>
              </p:ext>
            </p:extLst>
          </p:nvPr>
        </p:nvGraphicFramePr>
        <p:xfrm>
          <a:off x="328892" y="2715618"/>
          <a:ext cx="6654800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5" imgW="3771720" imgH="2184120" progId="Equation.DSMT4">
                  <p:embed/>
                </p:oleObj>
              </mc:Choice>
              <mc:Fallback>
                <p:oleObj name="Equation" r:id="rId5" imgW="3771720" imgH="218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92" y="2715618"/>
                        <a:ext cx="6654800" cy="3856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197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24000" y="3962400"/>
            <a:ext cx="876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The half-power frequencies can be obtained as: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6858000" y="1143000"/>
          <a:ext cx="38100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name="Equation" r:id="rId3" imgW="2044440" imgH="698400" progId="Equation.DSMT4">
                  <p:embed/>
                </p:oleObj>
              </mc:Choice>
              <mc:Fallback>
                <p:oleObj name="Equation" r:id="rId3" imgW="20444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143000"/>
                        <a:ext cx="381000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267201" y="4343401"/>
          <a:ext cx="2741613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Equation" r:id="rId5" imgW="1917360" imgH="1041120" progId="Equation.DSMT4">
                  <p:embed/>
                </p:oleObj>
              </mc:Choice>
              <mc:Fallback>
                <p:oleObj name="Equation" r:id="rId5" imgW="1917360" imgH="10411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4343401"/>
                        <a:ext cx="2741613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3429000" y="5867401"/>
          <a:ext cx="43815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7" imgW="2031840" imgH="393480" progId="Equation.DSMT4">
                  <p:embed/>
                </p:oleObj>
              </mc:Choice>
              <mc:Fallback>
                <p:oleObj name="Equation" r:id="rId7" imgW="2031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867401"/>
                        <a:ext cx="4381500" cy="8493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6" name="Picture 10" descr="ale63317_140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67" y="236765"/>
            <a:ext cx="4479701" cy="32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1524000" y="3505200"/>
            <a:ext cx="876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FF0000"/>
              </a:buClr>
              <a:buSzPct val="15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Voltage versus frequency for the parallel resonant circuit.</a:t>
            </a:r>
          </a:p>
        </p:txBody>
      </p:sp>
    </p:spTree>
    <p:extLst>
      <p:ext uri="{BB962C8B-B14F-4D97-AF65-F5344CB8AC3E}">
        <p14:creationId xmlns:p14="http://schemas.microsoft.com/office/powerpoint/2010/main" val="3139811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Group 2"/>
          <p:cNvGraphicFramePr>
            <a:graphicFrameLocks noGrp="1"/>
          </p:cNvGraphicFramePr>
          <p:nvPr/>
        </p:nvGraphicFramePr>
        <p:xfrm>
          <a:off x="2438400" y="914400"/>
          <a:ext cx="7315200" cy="4191002"/>
        </p:xfrm>
        <a:graphic>
          <a:graphicData uri="http://schemas.openxmlformats.org/drawingml/2006/table">
            <a:tbl>
              <a:tblPr/>
              <a:tblGrid>
                <a:gridCol w="2362200"/>
                <a:gridCol w="2286000"/>
                <a:gridCol w="2667000"/>
              </a:tblGrid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C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Series circuit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C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Parallel circuit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C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kumimoji="0" lang="en-US" alt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kumimoji="0" lang="en-US" alt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ω</a:t>
                      </a:r>
                      <a:r>
                        <a:rPr kumimoji="0" lang="en-US" alt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 ≥ 10, ω</a:t>
                      </a:r>
                      <a:r>
                        <a:rPr kumimoji="0" lang="en-US" alt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ω</a:t>
                      </a:r>
                      <a:r>
                        <a:rPr kumimoji="0" lang="en-US" alt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122950" name="Text Box 70"/>
          <p:cNvSpPr txBox="1">
            <a:spLocks noChangeArrowheads="1"/>
          </p:cNvSpPr>
          <p:nvPr/>
        </p:nvSpPr>
        <p:spPr bwMode="auto">
          <a:xfrm>
            <a:off x="1524000" y="209550"/>
            <a:ext cx="868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Summary of series and parallel resonance circuits:</a:t>
            </a:r>
          </a:p>
        </p:txBody>
      </p:sp>
      <p:sp>
        <p:nvSpPr>
          <p:cNvPr id="122953" name="Rectangle 73"/>
          <p:cNvSpPr>
            <a:spLocks noChangeArrowheads="1"/>
          </p:cNvSpPr>
          <p:nvPr/>
        </p:nvSpPr>
        <p:spPr bwMode="auto">
          <a:xfrm>
            <a:off x="1524001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55" name="Rectangle 7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57" name="Rectangle 77"/>
          <p:cNvSpPr>
            <a:spLocks noChangeArrowheads="1"/>
          </p:cNvSpPr>
          <p:nvPr/>
        </p:nvSpPr>
        <p:spPr bwMode="auto">
          <a:xfrm>
            <a:off x="1524001" y="1674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2958" name="Object 78"/>
          <p:cNvGraphicFramePr>
            <a:graphicFrameLocks noChangeAspect="1"/>
          </p:cNvGraphicFramePr>
          <p:nvPr/>
        </p:nvGraphicFramePr>
        <p:xfrm>
          <a:off x="8153400" y="1447800"/>
          <a:ext cx="4524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6" name="Equation" r:id="rId3" imgW="380880" imgH="419040" progId="Equation.DSMT4">
                  <p:embed/>
                </p:oleObj>
              </mc:Choice>
              <mc:Fallback>
                <p:oleObj name="Equation" r:id="rId3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447800"/>
                        <a:ext cx="452438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9" name="Rectangle 79"/>
          <p:cNvSpPr>
            <a:spLocks noChangeArrowheads="1"/>
          </p:cNvSpPr>
          <p:nvPr/>
        </p:nvSpPr>
        <p:spPr bwMode="auto">
          <a:xfrm>
            <a:off x="1524001" y="1674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2960" name="Object 80"/>
          <p:cNvGraphicFramePr>
            <a:graphicFrameLocks noChangeAspect="1"/>
          </p:cNvGraphicFramePr>
          <p:nvPr/>
        </p:nvGraphicFramePr>
        <p:xfrm>
          <a:off x="5638800" y="1447800"/>
          <a:ext cx="4508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7" name="Equation" r:id="rId5" imgW="380880" imgH="419040" progId="Equation.DSMT4">
                  <p:embed/>
                </p:oleObj>
              </mc:Choice>
              <mc:Fallback>
                <p:oleObj name="Equation" r:id="rId5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4508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1" name="Rectangle 81"/>
          <p:cNvSpPr>
            <a:spLocks noChangeArrowheads="1"/>
          </p:cNvSpPr>
          <p:nvPr/>
        </p:nvSpPr>
        <p:spPr bwMode="auto">
          <a:xfrm>
            <a:off x="1524001" y="1674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2962" name="Object 82"/>
          <p:cNvGraphicFramePr>
            <a:graphicFrameLocks noChangeAspect="1"/>
          </p:cNvGraphicFramePr>
          <p:nvPr/>
        </p:nvGraphicFramePr>
        <p:xfrm>
          <a:off x="5372101" y="2057401"/>
          <a:ext cx="1228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8" name="Equation" r:id="rId7" imgW="1028520" imgH="431640" progId="Equation.DSMT4">
                  <p:embed/>
                </p:oleObj>
              </mc:Choice>
              <mc:Fallback>
                <p:oleObj name="Equation" r:id="rId7" imgW="1028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1" y="2057401"/>
                        <a:ext cx="122872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3" name="Rectangle 83"/>
          <p:cNvSpPr>
            <a:spLocks noChangeArrowheads="1"/>
          </p:cNvSpPr>
          <p:nvPr/>
        </p:nvSpPr>
        <p:spPr bwMode="auto">
          <a:xfrm>
            <a:off x="1524001" y="1674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2964" name="Object 84"/>
          <p:cNvGraphicFramePr>
            <a:graphicFrameLocks noChangeAspect="1"/>
          </p:cNvGraphicFramePr>
          <p:nvPr/>
        </p:nvGraphicFramePr>
        <p:xfrm>
          <a:off x="7826376" y="2057401"/>
          <a:ext cx="11668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9" name="Equation" r:id="rId9" imgW="977760" imgH="431640" progId="Equation.DSMT4">
                  <p:embed/>
                </p:oleObj>
              </mc:Choice>
              <mc:Fallback>
                <p:oleObj name="Equation" r:id="rId9" imgW="977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76" y="2057401"/>
                        <a:ext cx="1166813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5" name="Rectangle 85"/>
          <p:cNvSpPr>
            <a:spLocks noChangeArrowheads="1"/>
          </p:cNvSpPr>
          <p:nvPr/>
        </p:nvSpPr>
        <p:spPr bwMode="auto">
          <a:xfrm>
            <a:off x="1524001" y="1674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2966" name="Object 86"/>
          <p:cNvGraphicFramePr>
            <a:graphicFrameLocks noChangeAspect="1"/>
          </p:cNvGraphicFramePr>
          <p:nvPr/>
        </p:nvGraphicFramePr>
        <p:xfrm>
          <a:off x="8229601" y="2667000"/>
          <a:ext cx="2698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0" name="Equation" r:id="rId11" imgW="228600" imgH="419040" progId="Equation.DSMT4">
                  <p:embed/>
                </p:oleObj>
              </mc:Choice>
              <mc:Fallback>
                <p:oleObj name="Equation" r:id="rId11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2667000"/>
                        <a:ext cx="26987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7" name="Rectangle 87"/>
          <p:cNvSpPr>
            <a:spLocks noChangeArrowheads="1"/>
          </p:cNvSpPr>
          <p:nvPr/>
        </p:nvSpPr>
        <p:spPr bwMode="auto">
          <a:xfrm>
            <a:off x="1524001" y="1674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2968" name="Object 88"/>
          <p:cNvGraphicFramePr>
            <a:graphicFrameLocks noChangeAspect="1"/>
          </p:cNvGraphicFramePr>
          <p:nvPr/>
        </p:nvGraphicFramePr>
        <p:xfrm>
          <a:off x="5715000" y="2667000"/>
          <a:ext cx="2682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1" name="Equation" r:id="rId13" imgW="228600" imgH="419040" progId="Equation.DSMT4">
                  <p:embed/>
                </p:oleObj>
              </mc:Choice>
              <mc:Fallback>
                <p:oleObj name="Equation" r:id="rId13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667000"/>
                        <a:ext cx="268288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9" name="Rectangle 89"/>
          <p:cNvSpPr>
            <a:spLocks noChangeArrowheads="1"/>
          </p:cNvSpPr>
          <p:nvPr/>
        </p:nvSpPr>
        <p:spPr bwMode="auto">
          <a:xfrm>
            <a:off x="1524001" y="1674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2970" name="Object 90"/>
          <p:cNvGraphicFramePr>
            <a:graphicFrameLocks noChangeAspect="1"/>
          </p:cNvGraphicFramePr>
          <p:nvPr/>
        </p:nvGraphicFramePr>
        <p:xfrm>
          <a:off x="7399338" y="3276601"/>
          <a:ext cx="18399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2" name="Equation" r:id="rId15" imgW="1536480" imgH="469800" progId="Equation.DSMT4">
                  <p:embed/>
                </p:oleObj>
              </mc:Choice>
              <mc:Fallback>
                <p:oleObj name="Equation" r:id="rId15" imgW="1536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338" y="3276601"/>
                        <a:ext cx="1839912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1" name="Rectangle 91"/>
          <p:cNvSpPr>
            <a:spLocks noChangeArrowheads="1"/>
          </p:cNvSpPr>
          <p:nvPr/>
        </p:nvSpPr>
        <p:spPr bwMode="auto">
          <a:xfrm>
            <a:off x="1524001" y="1674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2972" name="Object 92"/>
          <p:cNvGraphicFramePr>
            <a:graphicFrameLocks noChangeAspect="1"/>
          </p:cNvGraphicFramePr>
          <p:nvPr/>
        </p:nvGraphicFramePr>
        <p:xfrm>
          <a:off x="5037138" y="3276601"/>
          <a:ext cx="18859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3" name="Equation" r:id="rId17" imgW="1574640" imgH="469800" progId="Equation.DSMT4">
                  <p:embed/>
                </p:oleObj>
              </mc:Choice>
              <mc:Fallback>
                <p:oleObj name="Equation" r:id="rId17" imgW="1574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3276601"/>
                        <a:ext cx="188595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3" name="Rectangle 93"/>
          <p:cNvSpPr>
            <a:spLocks noChangeArrowheads="1"/>
          </p:cNvSpPr>
          <p:nvPr/>
        </p:nvSpPr>
        <p:spPr bwMode="auto">
          <a:xfrm>
            <a:off x="1524001" y="1674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2974" name="Object 94"/>
          <p:cNvGraphicFramePr>
            <a:graphicFrameLocks noChangeAspect="1"/>
          </p:cNvGraphicFramePr>
          <p:nvPr/>
        </p:nvGraphicFramePr>
        <p:xfrm>
          <a:off x="5715001" y="3962401"/>
          <a:ext cx="561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4" name="Equation" r:id="rId19" imgW="469800" imgH="393480" progId="Equation.DSMT4">
                  <p:embed/>
                </p:oleObj>
              </mc:Choice>
              <mc:Fallback>
                <p:oleObj name="Equation" r:id="rId19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1" y="3962401"/>
                        <a:ext cx="5619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6" name="Object 96"/>
          <p:cNvGraphicFramePr>
            <a:graphicFrameLocks noChangeAspect="1"/>
          </p:cNvGraphicFramePr>
          <p:nvPr/>
        </p:nvGraphicFramePr>
        <p:xfrm>
          <a:off x="8153401" y="3962401"/>
          <a:ext cx="561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5" name="Equation" r:id="rId21" imgW="469800" imgH="393480" progId="Equation.DSMT4">
                  <p:embed/>
                </p:oleObj>
              </mc:Choice>
              <mc:Fallback>
                <p:oleObj name="Equation" r:id="rId2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1" y="3962401"/>
                        <a:ext cx="5619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0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510" y="239940"/>
            <a:ext cx="4729834" cy="2455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64" y="1467762"/>
            <a:ext cx="4278258" cy="47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76" y="2045088"/>
            <a:ext cx="3236440" cy="480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37" y="2726638"/>
            <a:ext cx="8538855" cy="497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76" y="454809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676" y="3597255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366" y="3620830"/>
            <a:ext cx="7262242" cy="301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48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7" y="0"/>
            <a:ext cx="9036004" cy="2853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41" y="2853475"/>
            <a:ext cx="8307746" cy="35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24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0" y="106281"/>
            <a:ext cx="7071150" cy="3177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2" y="3553026"/>
            <a:ext cx="7762875" cy="2295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032" y="3277724"/>
            <a:ext cx="407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Pract</a:t>
            </a:r>
            <a:r>
              <a:rPr lang="tr-TR" sz="2800" b="1" dirty="0" smtClean="0">
                <a:solidFill>
                  <a:srgbClr val="7030A0"/>
                </a:solidFill>
              </a:rPr>
              <a:t>ice Problem 14.4</a:t>
            </a:r>
            <a:r>
              <a:rPr lang="tr-TR" dirty="0" smtClean="0">
                <a:solidFill>
                  <a:srgbClr val="7030A0"/>
                </a:solidFill>
              </a:rPr>
              <a:t>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08" y="4340180"/>
            <a:ext cx="5088262" cy="19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1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71" y="167418"/>
            <a:ext cx="7688094" cy="485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23" y="199569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313" y="3091921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056" y="652589"/>
            <a:ext cx="5300949" cy="243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371" y="3100566"/>
            <a:ext cx="8799819" cy="30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472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8392" y="884640"/>
            <a:ext cx="6507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Calculate the </a:t>
            </a:r>
            <a:r>
              <a:rPr lang="en-US" sz="2000" b="1" i="1" u="sng" dirty="0">
                <a:solidFill>
                  <a:srgbClr val="FF0000"/>
                </a:solidFill>
              </a:rPr>
              <a:t>resonant frequency </a:t>
            </a:r>
            <a:r>
              <a:rPr lang="en-US" sz="2000" dirty="0"/>
              <a:t>of the </a:t>
            </a:r>
            <a:r>
              <a:rPr lang="en-US" sz="2000" dirty="0" smtClean="0"/>
              <a:t>circuit</a:t>
            </a:r>
            <a:r>
              <a:rPr lang="tr-TR" sz="2000" dirty="0" smtClean="0"/>
              <a:t> shown below.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3060" y="238310"/>
            <a:ext cx="425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Pract</a:t>
            </a:r>
            <a:r>
              <a:rPr lang="tr-TR" sz="2800" b="1" dirty="0" smtClean="0">
                <a:solidFill>
                  <a:srgbClr val="7030A0"/>
                </a:solidFill>
              </a:rPr>
              <a:t>ice Problem 14.4</a:t>
            </a:r>
            <a:r>
              <a:rPr lang="tr-TR" sz="2800" dirty="0" smtClean="0">
                <a:solidFill>
                  <a:srgbClr val="7030A0"/>
                </a:solidFill>
              </a:rPr>
              <a:t>: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03" y="1284750"/>
            <a:ext cx="5412561" cy="2106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15" y="3889150"/>
            <a:ext cx="3823176" cy="6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97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49" y="196125"/>
            <a:ext cx="5487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6.7 </a:t>
            </a:r>
            <a:r>
              <a:rPr lang="tr-TR" sz="3200" b="1" dirty="0" smtClean="0">
                <a:solidFill>
                  <a:srgbClr val="FF0000"/>
                </a:solidFill>
              </a:rPr>
              <a:t>Filters </a:t>
            </a:r>
            <a:r>
              <a:rPr lang="tr-TR" sz="3200" b="1" dirty="0" smtClean="0">
                <a:solidFill>
                  <a:srgbClr val="0070C0"/>
                </a:solidFill>
              </a:rPr>
              <a:t>(passive and activee)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49" y="946632"/>
            <a:ext cx="10294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 filter is a circuit that is designed </a:t>
            </a:r>
            <a:r>
              <a:rPr lang="en-US" sz="2400" dirty="0">
                <a:solidFill>
                  <a:srgbClr val="FF0000"/>
                </a:solidFill>
              </a:rPr>
              <a:t>to pass signals </a:t>
            </a:r>
            <a:r>
              <a:rPr lang="en-US" sz="2400" dirty="0"/>
              <a:t>with desired frequencies and </a:t>
            </a:r>
            <a:r>
              <a:rPr lang="en-US" sz="2400" dirty="0">
                <a:solidFill>
                  <a:srgbClr val="FF0000"/>
                </a:solidFill>
              </a:rPr>
              <a:t>reject or attenuate </a:t>
            </a:r>
            <a:r>
              <a:rPr lang="en-US" sz="2400" dirty="0"/>
              <a:t>others.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049" y="1789159"/>
            <a:ext cx="11241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As a frequency-selective device, a filter can be used to limit the </a:t>
            </a:r>
            <a:r>
              <a:rPr lang="en-US" sz="2400" dirty="0" smtClean="0"/>
              <a:t>frequency </a:t>
            </a:r>
            <a:r>
              <a:rPr lang="en-US" sz="2400" dirty="0"/>
              <a:t>spectrum of a signal to some specified band of frequencies. </a:t>
            </a:r>
            <a:endParaRPr lang="tr-TR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Filters </a:t>
            </a:r>
            <a:r>
              <a:rPr lang="en-US" sz="2400" dirty="0"/>
              <a:t>are the circuits used in radio and TV receivers to allow us to select one desired signal out of a multitude of broadcast signals in the </a:t>
            </a:r>
            <a:r>
              <a:rPr lang="en-US" sz="2400" dirty="0" err="1" smtClean="0"/>
              <a:t>environmen</a:t>
            </a:r>
            <a:r>
              <a:rPr lang="tr-TR" sz="2400" dirty="0" smtClean="0"/>
              <a:t>t.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92852" y="4206875"/>
            <a:ext cx="11286185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 filter is a </a:t>
            </a:r>
            <a:r>
              <a:rPr lang="en-US" sz="2400" b="1" i="1" dirty="0">
                <a:solidFill>
                  <a:srgbClr val="FF0000"/>
                </a:solidFill>
              </a:rPr>
              <a:t>passive filter </a:t>
            </a:r>
            <a:r>
              <a:rPr lang="en-US" sz="2400" dirty="0"/>
              <a:t>if it consists of only passive elements R, L, and C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is said to be an </a:t>
            </a:r>
            <a:r>
              <a:rPr lang="en-US" sz="2400" b="1" i="1" dirty="0">
                <a:solidFill>
                  <a:srgbClr val="FF0000"/>
                </a:solidFill>
              </a:rPr>
              <a:t>active filter</a:t>
            </a:r>
            <a:r>
              <a:rPr lang="en-US" sz="2400" dirty="0"/>
              <a:t> if it consists of active elements (such as transistors and op amps) in addition to passive elements R, L, and C. </a:t>
            </a:r>
          </a:p>
        </p:txBody>
      </p:sp>
    </p:spTree>
    <p:extLst>
      <p:ext uri="{BB962C8B-B14F-4D97-AF65-F5344CB8AC3E}">
        <p14:creationId xmlns:p14="http://schemas.microsoft.com/office/powerpoint/2010/main" val="30837154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0700" y="102394"/>
            <a:ext cx="8229600" cy="48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800" dirty="0">
                <a:solidFill>
                  <a:srgbClr val="CC3300"/>
                </a:solidFill>
                <a:latin typeface="Comic Sans MS" panose="030F0702030302020204" pitchFamily="66" charset="0"/>
              </a:rPr>
              <a:t>Ideal Filter Magnitude Responses</a:t>
            </a:r>
          </a:p>
        </p:txBody>
      </p:sp>
      <p:sp>
        <p:nvSpPr>
          <p:cNvPr id="72840" name="Text Box 136"/>
          <p:cNvSpPr txBox="1">
            <a:spLocks noChangeArrowheads="1"/>
          </p:cNvSpPr>
          <p:nvPr/>
        </p:nvSpPr>
        <p:spPr bwMode="auto">
          <a:xfrm>
            <a:off x="1790700" y="3464217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rgbClr val="0000FF"/>
                </a:solidFill>
              </a:rPr>
              <a:t>Lowpass</a:t>
            </a:r>
            <a:r>
              <a:rPr lang="en-US" altLang="en-US" sz="2000" dirty="0">
                <a:solidFill>
                  <a:srgbClr val="0000FF"/>
                </a:solidFill>
              </a:rPr>
              <a:t> Filter</a:t>
            </a:r>
            <a:r>
              <a:rPr lang="en-US" altLang="en-US" sz="2000" dirty="0"/>
              <a:t> </a:t>
            </a:r>
          </a:p>
        </p:txBody>
      </p:sp>
      <p:sp>
        <p:nvSpPr>
          <p:cNvPr id="72841" name="Text Box 137"/>
          <p:cNvSpPr txBox="1">
            <a:spLocks noChangeArrowheads="1"/>
          </p:cNvSpPr>
          <p:nvPr/>
        </p:nvSpPr>
        <p:spPr bwMode="auto">
          <a:xfrm>
            <a:off x="8363219" y="343166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rgbClr val="0000FF"/>
                </a:solidFill>
              </a:rPr>
              <a:t>Highpass</a:t>
            </a:r>
            <a:r>
              <a:rPr lang="en-US" altLang="en-US" sz="2000" dirty="0">
                <a:solidFill>
                  <a:srgbClr val="0000FF"/>
                </a:solidFill>
              </a:rPr>
              <a:t> Filter</a:t>
            </a:r>
            <a:r>
              <a:rPr lang="en-US" altLang="en-US" sz="2000" dirty="0"/>
              <a:t> </a:t>
            </a:r>
          </a:p>
        </p:txBody>
      </p:sp>
      <p:sp>
        <p:nvSpPr>
          <p:cNvPr id="72842" name="Text Box 138"/>
          <p:cNvSpPr txBox="1">
            <a:spLocks noChangeArrowheads="1"/>
          </p:cNvSpPr>
          <p:nvPr/>
        </p:nvSpPr>
        <p:spPr bwMode="auto">
          <a:xfrm>
            <a:off x="1790700" y="6035676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Bandpass Filter</a:t>
            </a:r>
            <a:r>
              <a:rPr lang="en-US" altLang="en-US" sz="2000" dirty="0"/>
              <a:t> </a:t>
            </a:r>
          </a:p>
        </p:txBody>
      </p:sp>
      <p:sp>
        <p:nvSpPr>
          <p:cNvPr id="72843" name="Text Box 139"/>
          <p:cNvSpPr txBox="1">
            <a:spLocks noChangeArrowheads="1"/>
          </p:cNvSpPr>
          <p:nvPr/>
        </p:nvSpPr>
        <p:spPr bwMode="auto">
          <a:xfrm>
            <a:off x="8496300" y="6035676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rgbClr val="0000FF"/>
                </a:solidFill>
              </a:rPr>
              <a:t>Bandstop</a:t>
            </a:r>
            <a:r>
              <a:rPr lang="en-US" altLang="en-US" sz="2000" dirty="0">
                <a:solidFill>
                  <a:srgbClr val="0000FF"/>
                </a:solidFill>
              </a:rPr>
              <a:t> Filter</a:t>
            </a:r>
            <a:r>
              <a:rPr lang="en-US" altLang="en-US" sz="2000" dirty="0"/>
              <a:t> </a:t>
            </a:r>
          </a:p>
        </p:txBody>
      </p:sp>
      <p:sp>
        <p:nvSpPr>
          <p:cNvPr id="72844" name="Rectangle 140"/>
          <p:cNvSpPr>
            <a:spLocks noChangeArrowheads="1"/>
          </p:cNvSpPr>
          <p:nvPr/>
        </p:nvSpPr>
        <p:spPr bwMode="auto">
          <a:xfrm>
            <a:off x="1432619" y="557747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Magnitude responses of different type of ideal filter functions.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045110"/>
            <a:ext cx="3848100" cy="245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37" y="1070265"/>
            <a:ext cx="4581525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3761794"/>
            <a:ext cx="4309459" cy="2373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547" y="3797301"/>
            <a:ext cx="45815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313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594501" y="489396"/>
            <a:ext cx="3429000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altLang="en-US" sz="2800" dirty="0">
                <a:solidFill>
                  <a:srgbClr val="CC3300"/>
                </a:solidFill>
                <a:latin typeface="Comic Sans MS" panose="030F0702030302020204" pitchFamily="66" charset="0"/>
              </a:rPr>
              <a:t>Actual</a:t>
            </a:r>
            <a:r>
              <a:rPr lang="en-US" altLang="en-US" sz="2800" dirty="0">
                <a:solidFill>
                  <a:srgbClr val="CC3300"/>
                </a:solidFill>
                <a:latin typeface="Comic Sans MS" panose="030F0702030302020204" pitchFamily="66" charset="0"/>
              </a:rPr>
              <a:t> Filter Magnitude Responses</a:t>
            </a:r>
          </a:p>
        </p:txBody>
      </p:sp>
      <p:pic>
        <p:nvPicPr>
          <p:cNvPr id="116742" name="Picture 6" descr="AAGWHE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" y="489396"/>
            <a:ext cx="3391064" cy="55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308" y="2953689"/>
            <a:ext cx="61722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8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ale63317_14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9"/>
          <a:stretch>
            <a:fillRect/>
          </a:stretch>
        </p:blipFill>
        <p:spPr bwMode="auto">
          <a:xfrm>
            <a:off x="6224790" y="609600"/>
            <a:ext cx="41401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0" name="Picture 18" descr="ale63317_14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644524" y="685800"/>
            <a:ext cx="427831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624292" y="97472"/>
            <a:ext cx="82296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800" dirty="0">
                <a:solidFill>
                  <a:srgbClr val="CC3300"/>
                </a:solidFill>
                <a:latin typeface="Comic Sans MS" panose="030F0702030302020204" pitchFamily="66" charset="0"/>
              </a:rPr>
              <a:t>Drawing Frequency Response of RC Circuit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1752600" y="4419601"/>
            <a:ext cx="845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a) Amplitude Response                 </a:t>
            </a:r>
            <a:r>
              <a:rPr lang="tr-TR" altLang="en-US" sz="2000" dirty="0" smtClean="0">
                <a:solidFill>
                  <a:srgbClr val="0000FF"/>
                </a:solidFill>
              </a:rPr>
              <a:t>			</a:t>
            </a:r>
            <a:r>
              <a:rPr lang="en-US" altLang="en-US" sz="2000" dirty="0" smtClean="0">
                <a:solidFill>
                  <a:srgbClr val="0000FF"/>
                </a:solidFill>
              </a:rPr>
              <a:t>b</a:t>
            </a:r>
            <a:r>
              <a:rPr lang="en-US" altLang="en-US" sz="2000" dirty="0">
                <a:solidFill>
                  <a:srgbClr val="0000FF"/>
                </a:solidFill>
              </a:rPr>
              <a:t>) Phase Response</a:t>
            </a:r>
          </a:p>
        </p:txBody>
      </p:sp>
      <p:graphicFrame>
        <p:nvGraphicFramePr>
          <p:cNvPr id="6454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763279"/>
              </p:ext>
            </p:extLst>
          </p:nvPr>
        </p:nvGraphicFramePr>
        <p:xfrm>
          <a:off x="2917547" y="1639888"/>
          <a:ext cx="23622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4" imgW="1371600" imgH="571320" progId="Equation.DSMT4">
                  <p:embed/>
                </p:oleObj>
              </mc:Choice>
              <mc:Fallback>
                <p:oleObj name="Equation" r:id="rId4" imgW="1371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547" y="1639888"/>
                        <a:ext cx="23622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069470"/>
              </p:ext>
            </p:extLst>
          </p:nvPr>
        </p:nvGraphicFramePr>
        <p:xfrm>
          <a:off x="8418490" y="1917700"/>
          <a:ext cx="2616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6" imgW="1777680" imgH="431640" progId="Equation.DSMT4">
                  <p:embed/>
                </p:oleObj>
              </mc:Choice>
              <mc:Fallback>
                <p:oleObj name="Equation" r:id="rId6" imgW="1777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8490" y="1917700"/>
                        <a:ext cx="2616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3924135" y="958213"/>
            <a:ext cx="2743200" cy="3416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Low Pass Filter</a:t>
            </a:r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1524000" y="4876801"/>
            <a:ext cx="9144000" cy="142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The </a:t>
            </a:r>
            <a:r>
              <a:rPr lang="tr-TR" altLang="en-US" sz="2000" dirty="0"/>
              <a:t>frequency value of </a:t>
            </a:r>
            <a:r>
              <a:rPr lang="en-US" altLang="en-US" sz="2000" dirty="0">
                <a:sym typeface="Symbol" panose="05050102010706020507" pitchFamily="18" charset="2"/>
              </a:rPr>
              <a:t></a:t>
            </a:r>
            <a:r>
              <a:rPr lang="tr-TR" altLang="en-US" sz="2000" baseline="-25000" dirty="0">
                <a:sym typeface="Symbol" panose="05050102010706020507" pitchFamily="18" charset="2"/>
              </a:rPr>
              <a:t>o</a:t>
            </a:r>
            <a:r>
              <a:rPr lang="en-US" altLang="en-US" sz="2000" dirty="0"/>
              <a:t> </a:t>
            </a:r>
            <a:r>
              <a:rPr lang="tr-TR" altLang="en-US" sz="2000" dirty="0"/>
              <a:t>is of special interest.</a:t>
            </a:r>
            <a:endParaRPr lang="en-US" altLang="en-US" sz="2000" dirty="0"/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tr-TR" altLang="en-US" sz="2000" dirty="0"/>
              <a:t>Because output is considerable only at low values of frequency, the circuit is also called a </a:t>
            </a:r>
            <a:r>
              <a:rPr lang="tr-TR" altLang="en-US" sz="2000" b="1" i="1" dirty="0">
                <a:solidFill>
                  <a:srgbClr val="FF0000"/>
                </a:solidFill>
              </a:rPr>
              <a:t>LOW PASS FILTER</a:t>
            </a:r>
            <a:r>
              <a:rPr lang="tr-TR" altLang="en-US" sz="2000" dirty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22269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38" name="Group 58"/>
          <p:cNvGrpSpPr>
            <a:grpSpLocks/>
          </p:cNvGrpSpPr>
          <p:nvPr/>
        </p:nvGrpSpPr>
        <p:grpSpPr bwMode="auto">
          <a:xfrm>
            <a:off x="1676400" y="914400"/>
            <a:ext cx="4635500" cy="2019300"/>
            <a:chOff x="684" y="1180"/>
            <a:chExt cx="4396" cy="2444"/>
          </a:xfrm>
        </p:grpSpPr>
        <p:sp>
          <p:nvSpPr>
            <p:cNvPr id="46084" name="Freeform 4"/>
            <p:cNvSpPr>
              <a:spLocks/>
            </p:cNvSpPr>
            <p:nvPr/>
          </p:nvSpPr>
          <p:spPr bwMode="auto">
            <a:xfrm>
              <a:off x="4169" y="1680"/>
              <a:ext cx="2" cy="1943"/>
            </a:xfrm>
            <a:custGeom>
              <a:avLst/>
              <a:gdLst>
                <a:gd name="T0" fmla="*/ 1439 h 1439"/>
                <a:gd name="T1" fmla="*/ 0 h 1439"/>
                <a:gd name="T2" fmla="*/ 1439 h 1439"/>
                <a:gd name="T3" fmla="*/ 1439 h 14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439">
                  <a:moveTo>
                    <a:pt x="0" y="1439"/>
                  </a:moveTo>
                  <a:lnTo>
                    <a:pt x="0" y="0"/>
                  </a:lnTo>
                  <a:lnTo>
                    <a:pt x="0" y="1439"/>
                  </a:lnTo>
                  <a:lnTo>
                    <a:pt x="0" y="14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5" name="Freeform 5"/>
            <p:cNvSpPr>
              <a:spLocks noEditPoints="1"/>
            </p:cNvSpPr>
            <p:nvPr/>
          </p:nvSpPr>
          <p:spPr bwMode="auto">
            <a:xfrm>
              <a:off x="1602" y="1680"/>
              <a:ext cx="2567" cy="1"/>
            </a:xfrm>
            <a:custGeom>
              <a:avLst/>
              <a:gdLst>
                <a:gd name="T0" fmla="*/ 2075 w 2075"/>
                <a:gd name="T1" fmla="*/ 0 w 2075"/>
                <a:gd name="T2" fmla="*/ 2075 w 2075"/>
                <a:gd name="T3" fmla="*/ 2075 w 2075"/>
                <a:gd name="T4" fmla="*/ 2075 w 2075"/>
                <a:gd name="T5" fmla="*/ 2075 w 2075"/>
                <a:gd name="T6" fmla="*/ 2075 w 20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075">
                  <a:moveTo>
                    <a:pt x="2075" y="0"/>
                  </a:moveTo>
                  <a:lnTo>
                    <a:pt x="0" y="0"/>
                  </a:lnTo>
                  <a:lnTo>
                    <a:pt x="2075" y="0"/>
                  </a:lnTo>
                  <a:lnTo>
                    <a:pt x="2075" y="0"/>
                  </a:lnTo>
                  <a:close/>
                  <a:moveTo>
                    <a:pt x="2075" y="0"/>
                  </a:moveTo>
                  <a:lnTo>
                    <a:pt x="2075" y="0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Freeform 6"/>
            <p:cNvSpPr>
              <a:spLocks noEditPoints="1"/>
            </p:cNvSpPr>
            <p:nvPr/>
          </p:nvSpPr>
          <p:spPr bwMode="auto">
            <a:xfrm>
              <a:off x="1602" y="1680"/>
              <a:ext cx="1" cy="1943"/>
            </a:xfrm>
            <a:custGeom>
              <a:avLst/>
              <a:gdLst>
                <a:gd name="T0" fmla="*/ 0 h 1439"/>
                <a:gd name="T1" fmla="*/ 1439 h 1439"/>
                <a:gd name="T2" fmla="*/ 0 h 1439"/>
                <a:gd name="T3" fmla="*/ 0 h 1439"/>
                <a:gd name="T4" fmla="*/ 0 h 1439"/>
                <a:gd name="T5" fmla="*/ 0 h 1439"/>
                <a:gd name="T6" fmla="*/ 0 h 14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439">
                  <a:moveTo>
                    <a:pt x="0" y="0"/>
                  </a:moveTo>
                  <a:lnTo>
                    <a:pt x="0" y="1439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Freeform 7"/>
            <p:cNvSpPr>
              <a:spLocks noEditPoints="1"/>
            </p:cNvSpPr>
            <p:nvPr/>
          </p:nvSpPr>
          <p:spPr bwMode="auto">
            <a:xfrm>
              <a:off x="1602" y="3623"/>
              <a:ext cx="2567" cy="1"/>
            </a:xfrm>
            <a:custGeom>
              <a:avLst/>
              <a:gdLst>
                <a:gd name="T0" fmla="*/ 0 w 2075"/>
                <a:gd name="T1" fmla="*/ 2075 w 2075"/>
                <a:gd name="T2" fmla="*/ 0 w 2075"/>
                <a:gd name="T3" fmla="*/ 0 w 2075"/>
                <a:gd name="T4" fmla="*/ 0 w 2075"/>
                <a:gd name="T5" fmla="*/ 0 w 2075"/>
                <a:gd name="T6" fmla="*/ 0 w 20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075">
                  <a:moveTo>
                    <a:pt x="0" y="0"/>
                  </a:moveTo>
                  <a:lnTo>
                    <a:pt x="2075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Freeform 8"/>
            <p:cNvSpPr>
              <a:spLocks/>
            </p:cNvSpPr>
            <p:nvPr/>
          </p:nvSpPr>
          <p:spPr bwMode="auto">
            <a:xfrm>
              <a:off x="4169" y="3623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auto">
            <a:xfrm>
              <a:off x="684" y="2607"/>
              <a:ext cx="126" cy="153"/>
            </a:xfrm>
            <a:custGeom>
              <a:avLst/>
              <a:gdLst>
                <a:gd name="T0" fmla="*/ 0 w 102"/>
                <a:gd name="T1" fmla="*/ 6 h 113"/>
                <a:gd name="T2" fmla="*/ 12 w 102"/>
                <a:gd name="T3" fmla="*/ 6 h 113"/>
                <a:gd name="T4" fmla="*/ 18 w 102"/>
                <a:gd name="T5" fmla="*/ 12 h 113"/>
                <a:gd name="T6" fmla="*/ 24 w 102"/>
                <a:gd name="T7" fmla="*/ 29 h 113"/>
                <a:gd name="T8" fmla="*/ 24 w 102"/>
                <a:gd name="T9" fmla="*/ 47 h 113"/>
                <a:gd name="T10" fmla="*/ 30 w 102"/>
                <a:gd name="T11" fmla="*/ 71 h 113"/>
                <a:gd name="T12" fmla="*/ 30 w 102"/>
                <a:gd name="T13" fmla="*/ 89 h 113"/>
                <a:gd name="T14" fmla="*/ 30 w 102"/>
                <a:gd name="T15" fmla="*/ 107 h 113"/>
                <a:gd name="T16" fmla="*/ 30 w 102"/>
                <a:gd name="T17" fmla="*/ 113 h 113"/>
                <a:gd name="T18" fmla="*/ 36 w 102"/>
                <a:gd name="T19" fmla="*/ 113 h 113"/>
                <a:gd name="T20" fmla="*/ 42 w 102"/>
                <a:gd name="T21" fmla="*/ 107 h 113"/>
                <a:gd name="T22" fmla="*/ 60 w 102"/>
                <a:gd name="T23" fmla="*/ 89 h 113"/>
                <a:gd name="T24" fmla="*/ 72 w 102"/>
                <a:gd name="T25" fmla="*/ 77 h 113"/>
                <a:gd name="T26" fmla="*/ 84 w 102"/>
                <a:gd name="T27" fmla="*/ 59 h 113"/>
                <a:gd name="T28" fmla="*/ 96 w 102"/>
                <a:gd name="T29" fmla="*/ 35 h 113"/>
                <a:gd name="T30" fmla="*/ 102 w 102"/>
                <a:gd name="T31" fmla="*/ 12 h 113"/>
                <a:gd name="T32" fmla="*/ 96 w 102"/>
                <a:gd name="T33" fmla="*/ 6 h 113"/>
                <a:gd name="T34" fmla="*/ 90 w 102"/>
                <a:gd name="T35" fmla="*/ 0 h 113"/>
                <a:gd name="T36" fmla="*/ 84 w 102"/>
                <a:gd name="T37" fmla="*/ 0 h 113"/>
                <a:gd name="T38" fmla="*/ 78 w 102"/>
                <a:gd name="T39" fmla="*/ 6 h 113"/>
                <a:gd name="T40" fmla="*/ 84 w 102"/>
                <a:gd name="T41" fmla="*/ 18 h 113"/>
                <a:gd name="T42" fmla="*/ 90 w 102"/>
                <a:gd name="T43" fmla="*/ 24 h 113"/>
                <a:gd name="T44" fmla="*/ 90 w 102"/>
                <a:gd name="T45" fmla="*/ 35 h 113"/>
                <a:gd name="T46" fmla="*/ 78 w 102"/>
                <a:gd name="T47" fmla="*/ 53 h 113"/>
                <a:gd name="T48" fmla="*/ 54 w 102"/>
                <a:gd name="T49" fmla="*/ 83 h 113"/>
                <a:gd name="T50" fmla="*/ 48 w 102"/>
                <a:gd name="T51" fmla="*/ 89 h 113"/>
                <a:gd name="T52" fmla="*/ 48 w 102"/>
                <a:gd name="T53" fmla="*/ 65 h 113"/>
                <a:gd name="T54" fmla="*/ 42 w 102"/>
                <a:gd name="T55" fmla="*/ 47 h 113"/>
                <a:gd name="T56" fmla="*/ 36 w 102"/>
                <a:gd name="T57" fmla="*/ 6 h 113"/>
                <a:gd name="T58" fmla="*/ 36 w 102"/>
                <a:gd name="T59" fmla="*/ 0 h 113"/>
                <a:gd name="T60" fmla="*/ 30 w 102"/>
                <a:gd name="T61" fmla="*/ 0 h 113"/>
                <a:gd name="T62" fmla="*/ 24 w 102"/>
                <a:gd name="T63" fmla="*/ 0 h 113"/>
                <a:gd name="T64" fmla="*/ 0 w 102"/>
                <a:gd name="T65" fmla="*/ 6 h 113"/>
                <a:gd name="T66" fmla="*/ 0 w 102"/>
                <a:gd name="T67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13">
                  <a:moveTo>
                    <a:pt x="0" y="6"/>
                  </a:moveTo>
                  <a:lnTo>
                    <a:pt x="12" y="6"/>
                  </a:lnTo>
                  <a:lnTo>
                    <a:pt x="18" y="12"/>
                  </a:lnTo>
                  <a:lnTo>
                    <a:pt x="24" y="29"/>
                  </a:lnTo>
                  <a:lnTo>
                    <a:pt x="24" y="47"/>
                  </a:lnTo>
                  <a:lnTo>
                    <a:pt x="30" y="71"/>
                  </a:lnTo>
                  <a:lnTo>
                    <a:pt x="30" y="89"/>
                  </a:lnTo>
                  <a:lnTo>
                    <a:pt x="30" y="107"/>
                  </a:lnTo>
                  <a:lnTo>
                    <a:pt x="30" y="113"/>
                  </a:lnTo>
                  <a:lnTo>
                    <a:pt x="36" y="113"/>
                  </a:lnTo>
                  <a:lnTo>
                    <a:pt x="42" y="107"/>
                  </a:lnTo>
                  <a:lnTo>
                    <a:pt x="60" y="89"/>
                  </a:lnTo>
                  <a:lnTo>
                    <a:pt x="72" y="77"/>
                  </a:lnTo>
                  <a:lnTo>
                    <a:pt x="84" y="59"/>
                  </a:lnTo>
                  <a:lnTo>
                    <a:pt x="96" y="35"/>
                  </a:lnTo>
                  <a:lnTo>
                    <a:pt x="102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84" y="18"/>
                  </a:lnTo>
                  <a:lnTo>
                    <a:pt x="90" y="24"/>
                  </a:lnTo>
                  <a:lnTo>
                    <a:pt x="90" y="35"/>
                  </a:lnTo>
                  <a:lnTo>
                    <a:pt x="78" y="53"/>
                  </a:lnTo>
                  <a:lnTo>
                    <a:pt x="54" y="83"/>
                  </a:lnTo>
                  <a:lnTo>
                    <a:pt x="48" y="89"/>
                  </a:lnTo>
                  <a:lnTo>
                    <a:pt x="48" y="65"/>
                  </a:lnTo>
                  <a:lnTo>
                    <a:pt x="42" y="47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Freeform 10"/>
            <p:cNvSpPr>
              <a:spLocks noEditPoints="1"/>
            </p:cNvSpPr>
            <p:nvPr/>
          </p:nvSpPr>
          <p:spPr bwMode="auto">
            <a:xfrm>
              <a:off x="832" y="2663"/>
              <a:ext cx="52" cy="186"/>
            </a:xfrm>
            <a:custGeom>
              <a:avLst/>
              <a:gdLst>
                <a:gd name="T0" fmla="*/ 30 w 42"/>
                <a:gd name="T1" fmla="*/ 114 h 138"/>
                <a:gd name="T2" fmla="*/ 24 w 42"/>
                <a:gd name="T3" fmla="*/ 120 h 138"/>
                <a:gd name="T4" fmla="*/ 18 w 42"/>
                <a:gd name="T5" fmla="*/ 126 h 138"/>
                <a:gd name="T6" fmla="*/ 12 w 42"/>
                <a:gd name="T7" fmla="*/ 126 h 138"/>
                <a:gd name="T8" fmla="*/ 12 w 42"/>
                <a:gd name="T9" fmla="*/ 126 h 138"/>
                <a:gd name="T10" fmla="*/ 12 w 42"/>
                <a:gd name="T11" fmla="*/ 120 h 138"/>
                <a:gd name="T12" fmla="*/ 18 w 42"/>
                <a:gd name="T13" fmla="*/ 108 h 138"/>
                <a:gd name="T14" fmla="*/ 30 w 42"/>
                <a:gd name="T15" fmla="*/ 48 h 138"/>
                <a:gd name="T16" fmla="*/ 30 w 42"/>
                <a:gd name="T17" fmla="*/ 42 h 138"/>
                <a:gd name="T18" fmla="*/ 18 w 42"/>
                <a:gd name="T19" fmla="*/ 48 h 138"/>
                <a:gd name="T20" fmla="*/ 0 w 42"/>
                <a:gd name="T21" fmla="*/ 48 h 138"/>
                <a:gd name="T22" fmla="*/ 0 w 42"/>
                <a:gd name="T23" fmla="*/ 54 h 138"/>
                <a:gd name="T24" fmla="*/ 12 w 42"/>
                <a:gd name="T25" fmla="*/ 54 h 138"/>
                <a:gd name="T26" fmla="*/ 12 w 42"/>
                <a:gd name="T27" fmla="*/ 60 h 138"/>
                <a:gd name="T28" fmla="*/ 12 w 42"/>
                <a:gd name="T29" fmla="*/ 72 h 138"/>
                <a:gd name="T30" fmla="*/ 6 w 42"/>
                <a:gd name="T31" fmla="*/ 90 h 138"/>
                <a:gd name="T32" fmla="*/ 0 w 42"/>
                <a:gd name="T33" fmla="*/ 114 h 138"/>
                <a:gd name="T34" fmla="*/ 0 w 42"/>
                <a:gd name="T35" fmla="*/ 126 h 138"/>
                <a:gd name="T36" fmla="*/ 0 w 42"/>
                <a:gd name="T37" fmla="*/ 132 h 138"/>
                <a:gd name="T38" fmla="*/ 6 w 42"/>
                <a:gd name="T39" fmla="*/ 138 h 138"/>
                <a:gd name="T40" fmla="*/ 24 w 42"/>
                <a:gd name="T41" fmla="*/ 132 h 138"/>
                <a:gd name="T42" fmla="*/ 36 w 42"/>
                <a:gd name="T43" fmla="*/ 114 h 138"/>
                <a:gd name="T44" fmla="*/ 30 w 42"/>
                <a:gd name="T45" fmla="*/ 114 h 138"/>
                <a:gd name="T46" fmla="*/ 42 w 42"/>
                <a:gd name="T47" fmla="*/ 12 h 138"/>
                <a:gd name="T48" fmla="*/ 36 w 42"/>
                <a:gd name="T49" fmla="*/ 6 h 138"/>
                <a:gd name="T50" fmla="*/ 30 w 42"/>
                <a:gd name="T51" fmla="*/ 0 h 138"/>
                <a:gd name="T52" fmla="*/ 24 w 42"/>
                <a:gd name="T53" fmla="*/ 6 h 138"/>
                <a:gd name="T54" fmla="*/ 18 w 42"/>
                <a:gd name="T55" fmla="*/ 12 h 138"/>
                <a:gd name="T56" fmla="*/ 24 w 42"/>
                <a:gd name="T57" fmla="*/ 18 h 138"/>
                <a:gd name="T58" fmla="*/ 30 w 42"/>
                <a:gd name="T59" fmla="*/ 24 h 138"/>
                <a:gd name="T60" fmla="*/ 36 w 42"/>
                <a:gd name="T61" fmla="*/ 18 h 138"/>
                <a:gd name="T62" fmla="*/ 42 w 42"/>
                <a:gd name="T63" fmla="*/ 12 h 138"/>
                <a:gd name="T64" fmla="*/ 42 w 42"/>
                <a:gd name="T65" fmla="*/ 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138">
                  <a:moveTo>
                    <a:pt x="30" y="114"/>
                  </a:moveTo>
                  <a:lnTo>
                    <a:pt x="24" y="120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8" y="10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6" y="90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24" y="132"/>
                  </a:lnTo>
                  <a:lnTo>
                    <a:pt x="36" y="114"/>
                  </a:lnTo>
                  <a:lnTo>
                    <a:pt x="30" y="114"/>
                  </a:lnTo>
                  <a:close/>
                  <a:moveTo>
                    <a:pt x="42" y="12"/>
                  </a:moveTo>
                  <a:lnTo>
                    <a:pt x="36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2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Freeform 11"/>
            <p:cNvSpPr>
              <a:spLocks/>
            </p:cNvSpPr>
            <p:nvPr/>
          </p:nvSpPr>
          <p:spPr bwMode="auto">
            <a:xfrm>
              <a:off x="920" y="2510"/>
              <a:ext cx="89" cy="307"/>
            </a:xfrm>
            <a:custGeom>
              <a:avLst/>
              <a:gdLst>
                <a:gd name="T0" fmla="*/ 66 w 72"/>
                <a:gd name="T1" fmla="*/ 0 h 227"/>
                <a:gd name="T2" fmla="*/ 36 w 72"/>
                <a:gd name="T3" fmla="*/ 24 h 227"/>
                <a:gd name="T4" fmla="*/ 18 w 72"/>
                <a:gd name="T5" fmla="*/ 48 h 227"/>
                <a:gd name="T6" fmla="*/ 6 w 72"/>
                <a:gd name="T7" fmla="*/ 78 h 227"/>
                <a:gd name="T8" fmla="*/ 0 w 72"/>
                <a:gd name="T9" fmla="*/ 107 h 227"/>
                <a:gd name="T10" fmla="*/ 0 w 72"/>
                <a:gd name="T11" fmla="*/ 137 h 227"/>
                <a:gd name="T12" fmla="*/ 6 w 72"/>
                <a:gd name="T13" fmla="*/ 155 h 227"/>
                <a:gd name="T14" fmla="*/ 24 w 72"/>
                <a:gd name="T15" fmla="*/ 185 h 227"/>
                <a:gd name="T16" fmla="*/ 42 w 72"/>
                <a:gd name="T17" fmla="*/ 209 h 227"/>
                <a:gd name="T18" fmla="*/ 66 w 72"/>
                <a:gd name="T19" fmla="*/ 227 h 227"/>
                <a:gd name="T20" fmla="*/ 72 w 72"/>
                <a:gd name="T21" fmla="*/ 221 h 227"/>
                <a:gd name="T22" fmla="*/ 42 w 72"/>
                <a:gd name="T23" fmla="*/ 197 h 227"/>
                <a:gd name="T24" fmla="*/ 30 w 72"/>
                <a:gd name="T25" fmla="*/ 167 h 227"/>
                <a:gd name="T26" fmla="*/ 24 w 72"/>
                <a:gd name="T27" fmla="*/ 131 h 227"/>
                <a:gd name="T28" fmla="*/ 24 w 72"/>
                <a:gd name="T29" fmla="*/ 107 h 227"/>
                <a:gd name="T30" fmla="*/ 30 w 72"/>
                <a:gd name="T31" fmla="*/ 66 h 227"/>
                <a:gd name="T32" fmla="*/ 42 w 72"/>
                <a:gd name="T33" fmla="*/ 36 h 227"/>
                <a:gd name="T34" fmla="*/ 54 w 72"/>
                <a:gd name="T35" fmla="*/ 18 h 227"/>
                <a:gd name="T36" fmla="*/ 72 w 72"/>
                <a:gd name="T37" fmla="*/ 0 h 227"/>
                <a:gd name="T38" fmla="*/ 66 w 72"/>
                <a:gd name="T3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27">
                  <a:moveTo>
                    <a:pt x="66" y="0"/>
                  </a:moveTo>
                  <a:lnTo>
                    <a:pt x="36" y="24"/>
                  </a:lnTo>
                  <a:lnTo>
                    <a:pt x="18" y="48"/>
                  </a:lnTo>
                  <a:lnTo>
                    <a:pt x="6" y="78"/>
                  </a:lnTo>
                  <a:lnTo>
                    <a:pt x="0" y="107"/>
                  </a:lnTo>
                  <a:lnTo>
                    <a:pt x="0" y="137"/>
                  </a:lnTo>
                  <a:lnTo>
                    <a:pt x="6" y="155"/>
                  </a:lnTo>
                  <a:lnTo>
                    <a:pt x="24" y="185"/>
                  </a:lnTo>
                  <a:lnTo>
                    <a:pt x="42" y="209"/>
                  </a:lnTo>
                  <a:lnTo>
                    <a:pt x="66" y="227"/>
                  </a:lnTo>
                  <a:lnTo>
                    <a:pt x="72" y="221"/>
                  </a:lnTo>
                  <a:lnTo>
                    <a:pt x="42" y="197"/>
                  </a:lnTo>
                  <a:lnTo>
                    <a:pt x="30" y="167"/>
                  </a:lnTo>
                  <a:lnTo>
                    <a:pt x="24" y="131"/>
                  </a:lnTo>
                  <a:lnTo>
                    <a:pt x="24" y="107"/>
                  </a:lnTo>
                  <a:lnTo>
                    <a:pt x="30" y="66"/>
                  </a:lnTo>
                  <a:lnTo>
                    <a:pt x="42" y="36"/>
                  </a:lnTo>
                  <a:lnTo>
                    <a:pt x="54" y="18"/>
                  </a:lnTo>
                  <a:lnTo>
                    <a:pt x="7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12"/>
            <p:cNvSpPr>
              <a:spLocks/>
            </p:cNvSpPr>
            <p:nvPr/>
          </p:nvSpPr>
          <p:spPr bwMode="auto">
            <a:xfrm>
              <a:off x="1024" y="2559"/>
              <a:ext cx="89" cy="201"/>
            </a:xfrm>
            <a:custGeom>
              <a:avLst/>
              <a:gdLst>
                <a:gd name="T0" fmla="*/ 72 w 72"/>
                <a:gd name="T1" fmla="*/ 30 h 149"/>
                <a:gd name="T2" fmla="*/ 48 w 72"/>
                <a:gd name="T3" fmla="*/ 30 h 149"/>
                <a:gd name="T4" fmla="*/ 54 w 72"/>
                <a:gd name="T5" fmla="*/ 0 h 149"/>
                <a:gd name="T6" fmla="*/ 54 w 72"/>
                <a:gd name="T7" fmla="*/ 0 h 149"/>
                <a:gd name="T8" fmla="*/ 54 w 72"/>
                <a:gd name="T9" fmla="*/ 0 h 149"/>
                <a:gd name="T10" fmla="*/ 54 w 72"/>
                <a:gd name="T11" fmla="*/ 0 h 149"/>
                <a:gd name="T12" fmla="*/ 48 w 72"/>
                <a:gd name="T13" fmla="*/ 0 h 149"/>
                <a:gd name="T14" fmla="*/ 36 w 72"/>
                <a:gd name="T15" fmla="*/ 18 h 149"/>
                <a:gd name="T16" fmla="*/ 24 w 72"/>
                <a:gd name="T17" fmla="*/ 24 h 149"/>
                <a:gd name="T18" fmla="*/ 18 w 72"/>
                <a:gd name="T19" fmla="*/ 30 h 149"/>
                <a:gd name="T20" fmla="*/ 6 w 72"/>
                <a:gd name="T21" fmla="*/ 36 h 149"/>
                <a:gd name="T22" fmla="*/ 6 w 72"/>
                <a:gd name="T23" fmla="*/ 36 h 149"/>
                <a:gd name="T24" fmla="*/ 24 w 72"/>
                <a:gd name="T25" fmla="*/ 36 h 149"/>
                <a:gd name="T26" fmla="*/ 6 w 72"/>
                <a:gd name="T27" fmla="*/ 113 h 149"/>
                <a:gd name="T28" fmla="*/ 6 w 72"/>
                <a:gd name="T29" fmla="*/ 119 h 149"/>
                <a:gd name="T30" fmla="*/ 6 w 72"/>
                <a:gd name="T31" fmla="*/ 125 h 149"/>
                <a:gd name="T32" fmla="*/ 0 w 72"/>
                <a:gd name="T33" fmla="*/ 137 h 149"/>
                <a:gd name="T34" fmla="*/ 6 w 72"/>
                <a:gd name="T35" fmla="*/ 143 h 149"/>
                <a:gd name="T36" fmla="*/ 12 w 72"/>
                <a:gd name="T37" fmla="*/ 149 h 149"/>
                <a:gd name="T38" fmla="*/ 36 w 72"/>
                <a:gd name="T39" fmla="*/ 143 h 149"/>
                <a:gd name="T40" fmla="*/ 54 w 72"/>
                <a:gd name="T41" fmla="*/ 113 h 149"/>
                <a:gd name="T42" fmla="*/ 48 w 72"/>
                <a:gd name="T43" fmla="*/ 113 h 149"/>
                <a:gd name="T44" fmla="*/ 36 w 72"/>
                <a:gd name="T45" fmla="*/ 125 h 149"/>
                <a:gd name="T46" fmla="*/ 30 w 72"/>
                <a:gd name="T47" fmla="*/ 131 h 149"/>
                <a:gd name="T48" fmla="*/ 24 w 72"/>
                <a:gd name="T49" fmla="*/ 131 h 149"/>
                <a:gd name="T50" fmla="*/ 24 w 72"/>
                <a:gd name="T51" fmla="*/ 131 h 149"/>
                <a:gd name="T52" fmla="*/ 24 w 72"/>
                <a:gd name="T53" fmla="*/ 131 h 149"/>
                <a:gd name="T54" fmla="*/ 24 w 72"/>
                <a:gd name="T55" fmla="*/ 125 h 149"/>
                <a:gd name="T56" fmla="*/ 48 w 72"/>
                <a:gd name="T57" fmla="*/ 36 h 149"/>
                <a:gd name="T58" fmla="*/ 66 w 72"/>
                <a:gd name="T59" fmla="*/ 36 h 149"/>
                <a:gd name="T60" fmla="*/ 72 w 72"/>
                <a:gd name="T61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149">
                  <a:moveTo>
                    <a:pt x="72" y="30"/>
                  </a:moveTo>
                  <a:lnTo>
                    <a:pt x="48" y="3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4" y="36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6" y="125"/>
                  </a:lnTo>
                  <a:lnTo>
                    <a:pt x="0" y="137"/>
                  </a:lnTo>
                  <a:lnTo>
                    <a:pt x="6" y="143"/>
                  </a:lnTo>
                  <a:lnTo>
                    <a:pt x="12" y="149"/>
                  </a:lnTo>
                  <a:lnTo>
                    <a:pt x="36" y="143"/>
                  </a:lnTo>
                  <a:lnTo>
                    <a:pt x="54" y="113"/>
                  </a:lnTo>
                  <a:lnTo>
                    <a:pt x="48" y="113"/>
                  </a:lnTo>
                  <a:lnTo>
                    <a:pt x="36" y="125"/>
                  </a:lnTo>
                  <a:lnTo>
                    <a:pt x="30" y="131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48" y="36"/>
                  </a:lnTo>
                  <a:lnTo>
                    <a:pt x="66" y="36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Freeform 13"/>
            <p:cNvSpPr>
              <a:spLocks/>
            </p:cNvSpPr>
            <p:nvPr/>
          </p:nvSpPr>
          <p:spPr bwMode="auto">
            <a:xfrm>
              <a:off x="1113" y="2510"/>
              <a:ext cx="82" cy="307"/>
            </a:xfrm>
            <a:custGeom>
              <a:avLst/>
              <a:gdLst>
                <a:gd name="T0" fmla="*/ 0 w 66"/>
                <a:gd name="T1" fmla="*/ 227 h 227"/>
                <a:gd name="T2" fmla="*/ 30 w 66"/>
                <a:gd name="T3" fmla="*/ 209 h 227"/>
                <a:gd name="T4" fmla="*/ 48 w 66"/>
                <a:gd name="T5" fmla="*/ 179 h 227"/>
                <a:gd name="T6" fmla="*/ 60 w 66"/>
                <a:gd name="T7" fmla="*/ 149 h 227"/>
                <a:gd name="T8" fmla="*/ 66 w 66"/>
                <a:gd name="T9" fmla="*/ 113 h 227"/>
                <a:gd name="T10" fmla="*/ 66 w 66"/>
                <a:gd name="T11" fmla="*/ 90 h 227"/>
                <a:gd name="T12" fmla="*/ 60 w 66"/>
                <a:gd name="T13" fmla="*/ 72 h 227"/>
                <a:gd name="T14" fmla="*/ 48 w 66"/>
                <a:gd name="T15" fmla="*/ 42 h 227"/>
                <a:gd name="T16" fmla="*/ 30 w 66"/>
                <a:gd name="T17" fmla="*/ 18 h 227"/>
                <a:gd name="T18" fmla="*/ 6 w 66"/>
                <a:gd name="T19" fmla="*/ 0 h 227"/>
                <a:gd name="T20" fmla="*/ 0 w 66"/>
                <a:gd name="T21" fmla="*/ 0 h 227"/>
                <a:gd name="T22" fmla="*/ 24 w 66"/>
                <a:gd name="T23" fmla="*/ 30 h 227"/>
                <a:gd name="T24" fmla="*/ 36 w 66"/>
                <a:gd name="T25" fmla="*/ 60 h 227"/>
                <a:gd name="T26" fmla="*/ 42 w 66"/>
                <a:gd name="T27" fmla="*/ 96 h 227"/>
                <a:gd name="T28" fmla="*/ 42 w 66"/>
                <a:gd name="T29" fmla="*/ 119 h 227"/>
                <a:gd name="T30" fmla="*/ 36 w 66"/>
                <a:gd name="T31" fmla="*/ 161 h 227"/>
                <a:gd name="T32" fmla="*/ 30 w 66"/>
                <a:gd name="T33" fmla="*/ 191 h 227"/>
                <a:gd name="T34" fmla="*/ 12 w 66"/>
                <a:gd name="T35" fmla="*/ 209 h 227"/>
                <a:gd name="T36" fmla="*/ 0 w 66"/>
                <a:gd name="T37" fmla="*/ 221 h 227"/>
                <a:gd name="T38" fmla="*/ 0 w 66"/>
                <a:gd name="T3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227">
                  <a:moveTo>
                    <a:pt x="0" y="227"/>
                  </a:moveTo>
                  <a:lnTo>
                    <a:pt x="30" y="209"/>
                  </a:lnTo>
                  <a:lnTo>
                    <a:pt x="48" y="179"/>
                  </a:lnTo>
                  <a:lnTo>
                    <a:pt x="60" y="149"/>
                  </a:lnTo>
                  <a:lnTo>
                    <a:pt x="66" y="113"/>
                  </a:lnTo>
                  <a:lnTo>
                    <a:pt x="66" y="90"/>
                  </a:lnTo>
                  <a:lnTo>
                    <a:pt x="60" y="72"/>
                  </a:lnTo>
                  <a:lnTo>
                    <a:pt x="48" y="42"/>
                  </a:lnTo>
                  <a:lnTo>
                    <a:pt x="30" y="18"/>
                  </a:lnTo>
                  <a:lnTo>
                    <a:pt x="6" y="0"/>
                  </a:lnTo>
                  <a:lnTo>
                    <a:pt x="0" y="0"/>
                  </a:lnTo>
                  <a:lnTo>
                    <a:pt x="24" y="30"/>
                  </a:lnTo>
                  <a:lnTo>
                    <a:pt x="36" y="60"/>
                  </a:lnTo>
                  <a:lnTo>
                    <a:pt x="42" y="96"/>
                  </a:lnTo>
                  <a:lnTo>
                    <a:pt x="42" y="119"/>
                  </a:lnTo>
                  <a:lnTo>
                    <a:pt x="36" y="161"/>
                  </a:lnTo>
                  <a:lnTo>
                    <a:pt x="30" y="191"/>
                  </a:lnTo>
                  <a:lnTo>
                    <a:pt x="12" y="209"/>
                  </a:lnTo>
                  <a:lnTo>
                    <a:pt x="0" y="221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Freeform 14"/>
            <p:cNvSpPr>
              <a:spLocks noEditPoints="1"/>
            </p:cNvSpPr>
            <p:nvPr/>
          </p:nvSpPr>
          <p:spPr bwMode="auto">
            <a:xfrm>
              <a:off x="2846" y="1180"/>
              <a:ext cx="191" cy="234"/>
            </a:xfrm>
            <a:custGeom>
              <a:avLst/>
              <a:gdLst>
                <a:gd name="T0" fmla="*/ 149 w 155"/>
                <a:gd name="T1" fmla="*/ 167 h 173"/>
                <a:gd name="T2" fmla="*/ 137 w 155"/>
                <a:gd name="T3" fmla="*/ 161 h 173"/>
                <a:gd name="T4" fmla="*/ 131 w 155"/>
                <a:gd name="T5" fmla="*/ 149 h 173"/>
                <a:gd name="T6" fmla="*/ 107 w 155"/>
                <a:gd name="T7" fmla="*/ 83 h 173"/>
                <a:gd name="T8" fmla="*/ 131 w 155"/>
                <a:gd name="T9" fmla="*/ 77 h 173"/>
                <a:gd name="T10" fmla="*/ 143 w 155"/>
                <a:gd name="T11" fmla="*/ 65 h 173"/>
                <a:gd name="T12" fmla="*/ 155 w 155"/>
                <a:gd name="T13" fmla="*/ 53 h 173"/>
                <a:gd name="T14" fmla="*/ 155 w 155"/>
                <a:gd name="T15" fmla="*/ 36 h 173"/>
                <a:gd name="T16" fmla="*/ 149 w 155"/>
                <a:gd name="T17" fmla="*/ 18 h 173"/>
                <a:gd name="T18" fmla="*/ 131 w 155"/>
                <a:gd name="T19" fmla="*/ 6 h 173"/>
                <a:gd name="T20" fmla="*/ 113 w 155"/>
                <a:gd name="T21" fmla="*/ 0 h 173"/>
                <a:gd name="T22" fmla="*/ 101 w 155"/>
                <a:gd name="T23" fmla="*/ 0 h 173"/>
                <a:gd name="T24" fmla="*/ 36 w 155"/>
                <a:gd name="T25" fmla="*/ 0 h 173"/>
                <a:gd name="T26" fmla="*/ 36 w 155"/>
                <a:gd name="T27" fmla="*/ 6 h 173"/>
                <a:gd name="T28" fmla="*/ 53 w 155"/>
                <a:gd name="T29" fmla="*/ 6 h 173"/>
                <a:gd name="T30" fmla="*/ 59 w 155"/>
                <a:gd name="T31" fmla="*/ 18 h 173"/>
                <a:gd name="T32" fmla="*/ 59 w 155"/>
                <a:gd name="T33" fmla="*/ 24 h 173"/>
                <a:gd name="T34" fmla="*/ 53 w 155"/>
                <a:gd name="T35" fmla="*/ 30 h 173"/>
                <a:gd name="T36" fmla="*/ 24 w 155"/>
                <a:gd name="T37" fmla="*/ 149 h 173"/>
                <a:gd name="T38" fmla="*/ 18 w 155"/>
                <a:gd name="T39" fmla="*/ 161 h 173"/>
                <a:gd name="T40" fmla="*/ 12 w 155"/>
                <a:gd name="T41" fmla="*/ 167 h 173"/>
                <a:gd name="T42" fmla="*/ 0 w 155"/>
                <a:gd name="T43" fmla="*/ 167 h 173"/>
                <a:gd name="T44" fmla="*/ 0 w 155"/>
                <a:gd name="T45" fmla="*/ 173 h 173"/>
                <a:gd name="T46" fmla="*/ 65 w 155"/>
                <a:gd name="T47" fmla="*/ 173 h 173"/>
                <a:gd name="T48" fmla="*/ 65 w 155"/>
                <a:gd name="T49" fmla="*/ 167 h 173"/>
                <a:gd name="T50" fmla="*/ 53 w 155"/>
                <a:gd name="T51" fmla="*/ 167 h 173"/>
                <a:gd name="T52" fmla="*/ 47 w 155"/>
                <a:gd name="T53" fmla="*/ 167 h 173"/>
                <a:gd name="T54" fmla="*/ 47 w 155"/>
                <a:gd name="T55" fmla="*/ 155 h 173"/>
                <a:gd name="T56" fmla="*/ 47 w 155"/>
                <a:gd name="T57" fmla="*/ 155 h 173"/>
                <a:gd name="T58" fmla="*/ 47 w 155"/>
                <a:gd name="T59" fmla="*/ 143 h 173"/>
                <a:gd name="T60" fmla="*/ 65 w 155"/>
                <a:gd name="T61" fmla="*/ 83 h 173"/>
                <a:gd name="T62" fmla="*/ 83 w 155"/>
                <a:gd name="T63" fmla="*/ 89 h 173"/>
                <a:gd name="T64" fmla="*/ 113 w 155"/>
                <a:gd name="T65" fmla="*/ 173 h 173"/>
                <a:gd name="T66" fmla="*/ 149 w 155"/>
                <a:gd name="T67" fmla="*/ 173 h 173"/>
                <a:gd name="T68" fmla="*/ 149 w 155"/>
                <a:gd name="T69" fmla="*/ 167 h 173"/>
                <a:gd name="T70" fmla="*/ 83 w 155"/>
                <a:gd name="T71" fmla="*/ 12 h 173"/>
                <a:gd name="T72" fmla="*/ 89 w 155"/>
                <a:gd name="T73" fmla="*/ 12 h 173"/>
                <a:gd name="T74" fmla="*/ 101 w 155"/>
                <a:gd name="T75" fmla="*/ 6 h 173"/>
                <a:gd name="T76" fmla="*/ 119 w 155"/>
                <a:gd name="T77" fmla="*/ 12 h 173"/>
                <a:gd name="T78" fmla="*/ 131 w 155"/>
                <a:gd name="T79" fmla="*/ 24 h 173"/>
                <a:gd name="T80" fmla="*/ 131 w 155"/>
                <a:gd name="T81" fmla="*/ 36 h 173"/>
                <a:gd name="T82" fmla="*/ 131 w 155"/>
                <a:gd name="T83" fmla="*/ 47 h 173"/>
                <a:gd name="T84" fmla="*/ 119 w 155"/>
                <a:gd name="T85" fmla="*/ 65 h 173"/>
                <a:gd name="T86" fmla="*/ 107 w 155"/>
                <a:gd name="T87" fmla="*/ 71 h 173"/>
                <a:gd name="T88" fmla="*/ 83 w 155"/>
                <a:gd name="T89" fmla="*/ 77 h 173"/>
                <a:gd name="T90" fmla="*/ 65 w 155"/>
                <a:gd name="T91" fmla="*/ 77 h 173"/>
                <a:gd name="T92" fmla="*/ 83 w 155"/>
                <a:gd name="T93" fmla="*/ 1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173">
                  <a:moveTo>
                    <a:pt x="149" y="167"/>
                  </a:moveTo>
                  <a:lnTo>
                    <a:pt x="137" y="161"/>
                  </a:lnTo>
                  <a:lnTo>
                    <a:pt x="131" y="149"/>
                  </a:lnTo>
                  <a:lnTo>
                    <a:pt x="107" y="83"/>
                  </a:lnTo>
                  <a:lnTo>
                    <a:pt x="131" y="77"/>
                  </a:lnTo>
                  <a:lnTo>
                    <a:pt x="143" y="65"/>
                  </a:lnTo>
                  <a:lnTo>
                    <a:pt x="155" y="53"/>
                  </a:lnTo>
                  <a:lnTo>
                    <a:pt x="155" y="36"/>
                  </a:lnTo>
                  <a:lnTo>
                    <a:pt x="149" y="18"/>
                  </a:lnTo>
                  <a:lnTo>
                    <a:pt x="131" y="6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53" y="6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30"/>
                  </a:lnTo>
                  <a:lnTo>
                    <a:pt x="24" y="149"/>
                  </a:lnTo>
                  <a:lnTo>
                    <a:pt x="18" y="161"/>
                  </a:lnTo>
                  <a:lnTo>
                    <a:pt x="12" y="167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65" y="173"/>
                  </a:lnTo>
                  <a:lnTo>
                    <a:pt x="65" y="167"/>
                  </a:lnTo>
                  <a:lnTo>
                    <a:pt x="53" y="167"/>
                  </a:lnTo>
                  <a:lnTo>
                    <a:pt x="47" y="167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43"/>
                  </a:lnTo>
                  <a:lnTo>
                    <a:pt x="65" y="83"/>
                  </a:lnTo>
                  <a:lnTo>
                    <a:pt x="83" y="89"/>
                  </a:lnTo>
                  <a:lnTo>
                    <a:pt x="113" y="173"/>
                  </a:lnTo>
                  <a:lnTo>
                    <a:pt x="149" y="173"/>
                  </a:lnTo>
                  <a:lnTo>
                    <a:pt x="149" y="167"/>
                  </a:lnTo>
                  <a:close/>
                  <a:moveTo>
                    <a:pt x="83" y="12"/>
                  </a:moveTo>
                  <a:lnTo>
                    <a:pt x="89" y="12"/>
                  </a:lnTo>
                  <a:lnTo>
                    <a:pt x="101" y="6"/>
                  </a:lnTo>
                  <a:lnTo>
                    <a:pt x="119" y="12"/>
                  </a:lnTo>
                  <a:lnTo>
                    <a:pt x="131" y="24"/>
                  </a:lnTo>
                  <a:lnTo>
                    <a:pt x="131" y="36"/>
                  </a:lnTo>
                  <a:lnTo>
                    <a:pt x="131" y="47"/>
                  </a:lnTo>
                  <a:lnTo>
                    <a:pt x="119" y="65"/>
                  </a:lnTo>
                  <a:lnTo>
                    <a:pt x="107" y="71"/>
                  </a:lnTo>
                  <a:lnTo>
                    <a:pt x="83" y="77"/>
                  </a:lnTo>
                  <a:lnTo>
                    <a:pt x="65" y="77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Freeform 15"/>
            <p:cNvSpPr>
              <a:spLocks/>
            </p:cNvSpPr>
            <p:nvPr/>
          </p:nvSpPr>
          <p:spPr bwMode="auto">
            <a:xfrm>
              <a:off x="3630" y="2526"/>
              <a:ext cx="199" cy="242"/>
            </a:xfrm>
            <a:custGeom>
              <a:avLst/>
              <a:gdLst>
                <a:gd name="T0" fmla="*/ 149 w 161"/>
                <a:gd name="T1" fmla="*/ 54 h 179"/>
                <a:gd name="T2" fmla="*/ 161 w 161"/>
                <a:gd name="T3" fmla="*/ 0 h 179"/>
                <a:gd name="T4" fmla="*/ 155 w 161"/>
                <a:gd name="T5" fmla="*/ 0 h 179"/>
                <a:gd name="T6" fmla="*/ 149 w 161"/>
                <a:gd name="T7" fmla="*/ 6 h 179"/>
                <a:gd name="T8" fmla="*/ 143 w 161"/>
                <a:gd name="T9" fmla="*/ 6 h 179"/>
                <a:gd name="T10" fmla="*/ 125 w 161"/>
                <a:gd name="T11" fmla="*/ 6 h 179"/>
                <a:gd name="T12" fmla="*/ 101 w 161"/>
                <a:gd name="T13" fmla="*/ 0 h 179"/>
                <a:gd name="T14" fmla="*/ 59 w 161"/>
                <a:gd name="T15" fmla="*/ 12 h 179"/>
                <a:gd name="T16" fmla="*/ 30 w 161"/>
                <a:gd name="T17" fmla="*/ 36 h 179"/>
                <a:gd name="T18" fmla="*/ 6 w 161"/>
                <a:gd name="T19" fmla="*/ 66 h 179"/>
                <a:gd name="T20" fmla="*/ 0 w 161"/>
                <a:gd name="T21" fmla="*/ 107 h 179"/>
                <a:gd name="T22" fmla="*/ 6 w 161"/>
                <a:gd name="T23" fmla="*/ 143 h 179"/>
                <a:gd name="T24" fmla="*/ 24 w 161"/>
                <a:gd name="T25" fmla="*/ 161 h 179"/>
                <a:gd name="T26" fmla="*/ 42 w 161"/>
                <a:gd name="T27" fmla="*/ 173 h 179"/>
                <a:gd name="T28" fmla="*/ 65 w 161"/>
                <a:gd name="T29" fmla="*/ 179 h 179"/>
                <a:gd name="T30" fmla="*/ 89 w 161"/>
                <a:gd name="T31" fmla="*/ 173 h 179"/>
                <a:gd name="T32" fmla="*/ 113 w 161"/>
                <a:gd name="T33" fmla="*/ 167 h 179"/>
                <a:gd name="T34" fmla="*/ 137 w 161"/>
                <a:gd name="T35" fmla="*/ 143 h 179"/>
                <a:gd name="T36" fmla="*/ 131 w 161"/>
                <a:gd name="T37" fmla="*/ 137 h 179"/>
                <a:gd name="T38" fmla="*/ 107 w 161"/>
                <a:gd name="T39" fmla="*/ 155 h 179"/>
                <a:gd name="T40" fmla="*/ 89 w 161"/>
                <a:gd name="T41" fmla="*/ 167 h 179"/>
                <a:gd name="T42" fmla="*/ 71 w 161"/>
                <a:gd name="T43" fmla="*/ 167 h 179"/>
                <a:gd name="T44" fmla="*/ 54 w 161"/>
                <a:gd name="T45" fmla="*/ 161 h 179"/>
                <a:gd name="T46" fmla="*/ 42 w 161"/>
                <a:gd name="T47" fmla="*/ 155 h 179"/>
                <a:gd name="T48" fmla="*/ 30 w 161"/>
                <a:gd name="T49" fmla="*/ 137 h 179"/>
                <a:gd name="T50" fmla="*/ 30 w 161"/>
                <a:gd name="T51" fmla="*/ 113 h 179"/>
                <a:gd name="T52" fmla="*/ 36 w 161"/>
                <a:gd name="T53" fmla="*/ 78 h 179"/>
                <a:gd name="T54" fmla="*/ 48 w 161"/>
                <a:gd name="T55" fmla="*/ 42 h 179"/>
                <a:gd name="T56" fmla="*/ 71 w 161"/>
                <a:gd name="T57" fmla="*/ 18 h 179"/>
                <a:gd name="T58" fmla="*/ 89 w 161"/>
                <a:gd name="T59" fmla="*/ 12 h 179"/>
                <a:gd name="T60" fmla="*/ 107 w 161"/>
                <a:gd name="T61" fmla="*/ 6 h 179"/>
                <a:gd name="T62" fmla="*/ 131 w 161"/>
                <a:gd name="T63" fmla="*/ 12 h 179"/>
                <a:gd name="T64" fmla="*/ 137 w 161"/>
                <a:gd name="T65" fmla="*/ 24 h 179"/>
                <a:gd name="T66" fmla="*/ 143 w 161"/>
                <a:gd name="T67" fmla="*/ 42 h 179"/>
                <a:gd name="T68" fmla="*/ 143 w 161"/>
                <a:gd name="T69" fmla="*/ 48 h 179"/>
                <a:gd name="T70" fmla="*/ 149 w 161"/>
                <a:gd name="T71" fmla="*/ 5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179">
                  <a:moveTo>
                    <a:pt x="149" y="54"/>
                  </a:moveTo>
                  <a:lnTo>
                    <a:pt x="161" y="0"/>
                  </a:lnTo>
                  <a:lnTo>
                    <a:pt x="155" y="0"/>
                  </a:lnTo>
                  <a:lnTo>
                    <a:pt x="149" y="6"/>
                  </a:lnTo>
                  <a:lnTo>
                    <a:pt x="143" y="6"/>
                  </a:lnTo>
                  <a:lnTo>
                    <a:pt x="125" y="6"/>
                  </a:lnTo>
                  <a:lnTo>
                    <a:pt x="101" y="0"/>
                  </a:lnTo>
                  <a:lnTo>
                    <a:pt x="59" y="12"/>
                  </a:lnTo>
                  <a:lnTo>
                    <a:pt x="30" y="36"/>
                  </a:lnTo>
                  <a:lnTo>
                    <a:pt x="6" y="66"/>
                  </a:lnTo>
                  <a:lnTo>
                    <a:pt x="0" y="107"/>
                  </a:lnTo>
                  <a:lnTo>
                    <a:pt x="6" y="143"/>
                  </a:lnTo>
                  <a:lnTo>
                    <a:pt x="24" y="161"/>
                  </a:lnTo>
                  <a:lnTo>
                    <a:pt x="42" y="173"/>
                  </a:lnTo>
                  <a:lnTo>
                    <a:pt x="65" y="179"/>
                  </a:lnTo>
                  <a:lnTo>
                    <a:pt x="89" y="173"/>
                  </a:lnTo>
                  <a:lnTo>
                    <a:pt x="113" y="167"/>
                  </a:lnTo>
                  <a:lnTo>
                    <a:pt x="137" y="143"/>
                  </a:lnTo>
                  <a:lnTo>
                    <a:pt x="131" y="137"/>
                  </a:lnTo>
                  <a:lnTo>
                    <a:pt x="107" y="155"/>
                  </a:lnTo>
                  <a:lnTo>
                    <a:pt x="89" y="167"/>
                  </a:lnTo>
                  <a:lnTo>
                    <a:pt x="71" y="167"/>
                  </a:lnTo>
                  <a:lnTo>
                    <a:pt x="54" y="161"/>
                  </a:lnTo>
                  <a:lnTo>
                    <a:pt x="42" y="155"/>
                  </a:lnTo>
                  <a:lnTo>
                    <a:pt x="30" y="137"/>
                  </a:lnTo>
                  <a:lnTo>
                    <a:pt x="30" y="113"/>
                  </a:lnTo>
                  <a:lnTo>
                    <a:pt x="36" y="78"/>
                  </a:lnTo>
                  <a:lnTo>
                    <a:pt x="48" y="42"/>
                  </a:lnTo>
                  <a:lnTo>
                    <a:pt x="71" y="18"/>
                  </a:lnTo>
                  <a:lnTo>
                    <a:pt x="89" y="12"/>
                  </a:lnTo>
                  <a:lnTo>
                    <a:pt x="107" y="6"/>
                  </a:lnTo>
                  <a:lnTo>
                    <a:pt x="131" y="12"/>
                  </a:lnTo>
                  <a:lnTo>
                    <a:pt x="137" y="24"/>
                  </a:lnTo>
                  <a:lnTo>
                    <a:pt x="143" y="42"/>
                  </a:lnTo>
                  <a:lnTo>
                    <a:pt x="143" y="48"/>
                  </a:lnTo>
                  <a:lnTo>
                    <a:pt x="149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Freeform 16"/>
            <p:cNvSpPr>
              <a:spLocks/>
            </p:cNvSpPr>
            <p:nvPr/>
          </p:nvSpPr>
          <p:spPr bwMode="auto">
            <a:xfrm>
              <a:off x="1335" y="2349"/>
              <a:ext cx="540" cy="604"/>
            </a:xfrm>
            <a:custGeom>
              <a:avLst/>
              <a:gdLst>
                <a:gd name="T0" fmla="*/ 222 w 437"/>
                <a:gd name="T1" fmla="*/ 447 h 447"/>
                <a:gd name="T2" fmla="*/ 264 w 437"/>
                <a:gd name="T3" fmla="*/ 441 h 447"/>
                <a:gd name="T4" fmla="*/ 305 w 437"/>
                <a:gd name="T5" fmla="*/ 429 h 447"/>
                <a:gd name="T6" fmla="*/ 341 w 437"/>
                <a:gd name="T7" fmla="*/ 412 h 447"/>
                <a:gd name="T8" fmla="*/ 377 w 437"/>
                <a:gd name="T9" fmla="*/ 382 h 447"/>
                <a:gd name="T10" fmla="*/ 401 w 437"/>
                <a:gd name="T11" fmla="*/ 352 h 447"/>
                <a:gd name="T12" fmla="*/ 419 w 437"/>
                <a:gd name="T13" fmla="*/ 310 h 447"/>
                <a:gd name="T14" fmla="*/ 431 w 437"/>
                <a:gd name="T15" fmla="*/ 268 h 447"/>
                <a:gd name="T16" fmla="*/ 437 w 437"/>
                <a:gd name="T17" fmla="*/ 226 h 447"/>
                <a:gd name="T18" fmla="*/ 431 w 437"/>
                <a:gd name="T19" fmla="*/ 179 h 447"/>
                <a:gd name="T20" fmla="*/ 419 w 437"/>
                <a:gd name="T21" fmla="*/ 137 h 447"/>
                <a:gd name="T22" fmla="*/ 401 w 437"/>
                <a:gd name="T23" fmla="*/ 101 h 447"/>
                <a:gd name="T24" fmla="*/ 377 w 437"/>
                <a:gd name="T25" fmla="*/ 65 h 447"/>
                <a:gd name="T26" fmla="*/ 341 w 437"/>
                <a:gd name="T27" fmla="*/ 41 h 447"/>
                <a:gd name="T28" fmla="*/ 305 w 437"/>
                <a:gd name="T29" fmla="*/ 17 h 447"/>
                <a:gd name="T30" fmla="*/ 264 w 437"/>
                <a:gd name="T31" fmla="*/ 6 h 447"/>
                <a:gd name="T32" fmla="*/ 222 w 437"/>
                <a:gd name="T33" fmla="*/ 0 h 447"/>
                <a:gd name="T34" fmla="*/ 180 w 437"/>
                <a:gd name="T35" fmla="*/ 6 h 447"/>
                <a:gd name="T36" fmla="*/ 138 w 437"/>
                <a:gd name="T37" fmla="*/ 17 h 447"/>
                <a:gd name="T38" fmla="*/ 102 w 437"/>
                <a:gd name="T39" fmla="*/ 41 h 447"/>
                <a:gd name="T40" fmla="*/ 66 w 437"/>
                <a:gd name="T41" fmla="*/ 65 h 447"/>
                <a:gd name="T42" fmla="*/ 36 w 437"/>
                <a:gd name="T43" fmla="*/ 101 h 447"/>
                <a:gd name="T44" fmla="*/ 18 w 437"/>
                <a:gd name="T45" fmla="*/ 137 h 447"/>
                <a:gd name="T46" fmla="*/ 6 w 437"/>
                <a:gd name="T47" fmla="*/ 179 h 447"/>
                <a:gd name="T48" fmla="*/ 0 w 437"/>
                <a:gd name="T49" fmla="*/ 226 h 447"/>
                <a:gd name="T50" fmla="*/ 6 w 437"/>
                <a:gd name="T51" fmla="*/ 268 h 447"/>
                <a:gd name="T52" fmla="*/ 18 w 437"/>
                <a:gd name="T53" fmla="*/ 310 h 447"/>
                <a:gd name="T54" fmla="*/ 36 w 437"/>
                <a:gd name="T55" fmla="*/ 352 h 447"/>
                <a:gd name="T56" fmla="*/ 66 w 437"/>
                <a:gd name="T57" fmla="*/ 382 h 447"/>
                <a:gd name="T58" fmla="*/ 102 w 437"/>
                <a:gd name="T59" fmla="*/ 412 h 447"/>
                <a:gd name="T60" fmla="*/ 138 w 437"/>
                <a:gd name="T61" fmla="*/ 429 h 447"/>
                <a:gd name="T62" fmla="*/ 180 w 437"/>
                <a:gd name="T63" fmla="*/ 441 h 447"/>
                <a:gd name="T64" fmla="*/ 222 w 437"/>
                <a:gd name="T65" fmla="*/ 447 h 447"/>
                <a:gd name="T66" fmla="*/ 222 w 437"/>
                <a:gd name="T67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7" h="447">
                  <a:moveTo>
                    <a:pt x="222" y="447"/>
                  </a:moveTo>
                  <a:lnTo>
                    <a:pt x="264" y="441"/>
                  </a:lnTo>
                  <a:lnTo>
                    <a:pt x="305" y="429"/>
                  </a:lnTo>
                  <a:lnTo>
                    <a:pt x="341" y="412"/>
                  </a:lnTo>
                  <a:lnTo>
                    <a:pt x="377" y="382"/>
                  </a:lnTo>
                  <a:lnTo>
                    <a:pt x="401" y="352"/>
                  </a:lnTo>
                  <a:lnTo>
                    <a:pt x="419" y="310"/>
                  </a:lnTo>
                  <a:lnTo>
                    <a:pt x="431" y="268"/>
                  </a:lnTo>
                  <a:lnTo>
                    <a:pt x="437" y="226"/>
                  </a:lnTo>
                  <a:lnTo>
                    <a:pt x="431" y="179"/>
                  </a:lnTo>
                  <a:lnTo>
                    <a:pt x="419" y="137"/>
                  </a:lnTo>
                  <a:lnTo>
                    <a:pt x="401" y="101"/>
                  </a:lnTo>
                  <a:lnTo>
                    <a:pt x="377" y="65"/>
                  </a:lnTo>
                  <a:lnTo>
                    <a:pt x="341" y="41"/>
                  </a:lnTo>
                  <a:lnTo>
                    <a:pt x="305" y="17"/>
                  </a:lnTo>
                  <a:lnTo>
                    <a:pt x="264" y="6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17"/>
                  </a:lnTo>
                  <a:lnTo>
                    <a:pt x="102" y="41"/>
                  </a:lnTo>
                  <a:lnTo>
                    <a:pt x="66" y="65"/>
                  </a:lnTo>
                  <a:lnTo>
                    <a:pt x="36" y="101"/>
                  </a:lnTo>
                  <a:lnTo>
                    <a:pt x="18" y="137"/>
                  </a:lnTo>
                  <a:lnTo>
                    <a:pt x="6" y="179"/>
                  </a:lnTo>
                  <a:lnTo>
                    <a:pt x="0" y="226"/>
                  </a:lnTo>
                  <a:lnTo>
                    <a:pt x="6" y="268"/>
                  </a:lnTo>
                  <a:lnTo>
                    <a:pt x="18" y="310"/>
                  </a:lnTo>
                  <a:lnTo>
                    <a:pt x="36" y="352"/>
                  </a:lnTo>
                  <a:lnTo>
                    <a:pt x="66" y="382"/>
                  </a:lnTo>
                  <a:lnTo>
                    <a:pt x="102" y="412"/>
                  </a:lnTo>
                  <a:lnTo>
                    <a:pt x="138" y="429"/>
                  </a:lnTo>
                  <a:lnTo>
                    <a:pt x="180" y="441"/>
                  </a:lnTo>
                  <a:lnTo>
                    <a:pt x="222" y="447"/>
                  </a:lnTo>
                  <a:lnTo>
                    <a:pt x="222" y="4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Freeform 17"/>
            <p:cNvSpPr>
              <a:spLocks/>
            </p:cNvSpPr>
            <p:nvPr/>
          </p:nvSpPr>
          <p:spPr bwMode="auto">
            <a:xfrm>
              <a:off x="1609" y="2655"/>
              <a:ext cx="266" cy="298"/>
            </a:xfrm>
            <a:custGeom>
              <a:avLst/>
              <a:gdLst>
                <a:gd name="T0" fmla="*/ 0 w 215"/>
                <a:gd name="T1" fmla="*/ 221 h 221"/>
                <a:gd name="T2" fmla="*/ 42 w 215"/>
                <a:gd name="T3" fmla="*/ 215 h 221"/>
                <a:gd name="T4" fmla="*/ 83 w 215"/>
                <a:gd name="T5" fmla="*/ 203 h 221"/>
                <a:gd name="T6" fmla="*/ 119 w 215"/>
                <a:gd name="T7" fmla="*/ 186 h 221"/>
                <a:gd name="T8" fmla="*/ 155 w 215"/>
                <a:gd name="T9" fmla="*/ 156 h 221"/>
                <a:gd name="T10" fmla="*/ 179 w 215"/>
                <a:gd name="T11" fmla="*/ 126 h 221"/>
                <a:gd name="T12" fmla="*/ 197 w 215"/>
                <a:gd name="T13" fmla="*/ 84 h 221"/>
                <a:gd name="T14" fmla="*/ 209 w 215"/>
                <a:gd name="T15" fmla="*/ 42 h 221"/>
                <a:gd name="T16" fmla="*/ 215 w 215"/>
                <a:gd name="T17" fmla="*/ 0 h 221"/>
                <a:gd name="T18" fmla="*/ 215 w 215"/>
                <a:gd name="T19" fmla="*/ 0 h 221"/>
                <a:gd name="T20" fmla="*/ 209 w 215"/>
                <a:gd name="T21" fmla="*/ 42 h 221"/>
                <a:gd name="T22" fmla="*/ 197 w 215"/>
                <a:gd name="T23" fmla="*/ 84 h 221"/>
                <a:gd name="T24" fmla="*/ 179 w 215"/>
                <a:gd name="T25" fmla="*/ 126 h 221"/>
                <a:gd name="T26" fmla="*/ 155 w 215"/>
                <a:gd name="T27" fmla="*/ 156 h 221"/>
                <a:gd name="T28" fmla="*/ 119 w 215"/>
                <a:gd name="T29" fmla="*/ 186 h 221"/>
                <a:gd name="T30" fmla="*/ 83 w 215"/>
                <a:gd name="T31" fmla="*/ 203 h 221"/>
                <a:gd name="T32" fmla="*/ 42 w 215"/>
                <a:gd name="T33" fmla="*/ 215 h 221"/>
                <a:gd name="T34" fmla="*/ 0 w 215"/>
                <a:gd name="T35" fmla="*/ 221 h 221"/>
                <a:gd name="T36" fmla="*/ 0 w 215"/>
                <a:gd name="T3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5" h="221">
                  <a:moveTo>
                    <a:pt x="0" y="221"/>
                  </a:moveTo>
                  <a:lnTo>
                    <a:pt x="42" y="215"/>
                  </a:lnTo>
                  <a:lnTo>
                    <a:pt x="83" y="203"/>
                  </a:lnTo>
                  <a:lnTo>
                    <a:pt x="119" y="186"/>
                  </a:lnTo>
                  <a:lnTo>
                    <a:pt x="155" y="156"/>
                  </a:lnTo>
                  <a:lnTo>
                    <a:pt x="179" y="126"/>
                  </a:lnTo>
                  <a:lnTo>
                    <a:pt x="197" y="84"/>
                  </a:lnTo>
                  <a:lnTo>
                    <a:pt x="209" y="42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09" y="42"/>
                  </a:lnTo>
                  <a:lnTo>
                    <a:pt x="197" y="84"/>
                  </a:lnTo>
                  <a:lnTo>
                    <a:pt x="179" y="126"/>
                  </a:lnTo>
                  <a:lnTo>
                    <a:pt x="155" y="156"/>
                  </a:lnTo>
                  <a:lnTo>
                    <a:pt x="119" y="186"/>
                  </a:lnTo>
                  <a:lnTo>
                    <a:pt x="83" y="203"/>
                  </a:lnTo>
                  <a:lnTo>
                    <a:pt x="42" y="215"/>
                  </a:lnTo>
                  <a:lnTo>
                    <a:pt x="0" y="221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Freeform 18"/>
            <p:cNvSpPr>
              <a:spLocks noEditPoints="1"/>
            </p:cNvSpPr>
            <p:nvPr/>
          </p:nvSpPr>
          <p:spPr bwMode="auto">
            <a:xfrm>
              <a:off x="1609" y="2349"/>
              <a:ext cx="266" cy="306"/>
            </a:xfrm>
            <a:custGeom>
              <a:avLst/>
              <a:gdLst>
                <a:gd name="T0" fmla="*/ 215 w 215"/>
                <a:gd name="T1" fmla="*/ 226 h 226"/>
                <a:gd name="T2" fmla="*/ 209 w 215"/>
                <a:gd name="T3" fmla="*/ 179 h 226"/>
                <a:gd name="T4" fmla="*/ 197 w 215"/>
                <a:gd name="T5" fmla="*/ 137 h 226"/>
                <a:gd name="T6" fmla="*/ 179 w 215"/>
                <a:gd name="T7" fmla="*/ 101 h 226"/>
                <a:gd name="T8" fmla="*/ 155 w 215"/>
                <a:gd name="T9" fmla="*/ 65 h 226"/>
                <a:gd name="T10" fmla="*/ 119 w 215"/>
                <a:gd name="T11" fmla="*/ 41 h 226"/>
                <a:gd name="T12" fmla="*/ 83 w 215"/>
                <a:gd name="T13" fmla="*/ 17 h 226"/>
                <a:gd name="T14" fmla="*/ 42 w 215"/>
                <a:gd name="T15" fmla="*/ 6 h 226"/>
                <a:gd name="T16" fmla="*/ 0 w 215"/>
                <a:gd name="T17" fmla="*/ 0 h 226"/>
                <a:gd name="T18" fmla="*/ 0 w 215"/>
                <a:gd name="T19" fmla="*/ 0 h 226"/>
                <a:gd name="T20" fmla="*/ 42 w 215"/>
                <a:gd name="T21" fmla="*/ 6 h 226"/>
                <a:gd name="T22" fmla="*/ 83 w 215"/>
                <a:gd name="T23" fmla="*/ 17 h 226"/>
                <a:gd name="T24" fmla="*/ 119 w 215"/>
                <a:gd name="T25" fmla="*/ 41 h 226"/>
                <a:gd name="T26" fmla="*/ 155 w 215"/>
                <a:gd name="T27" fmla="*/ 65 h 226"/>
                <a:gd name="T28" fmla="*/ 179 w 215"/>
                <a:gd name="T29" fmla="*/ 101 h 226"/>
                <a:gd name="T30" fmla="*/ 197 w 215"/>
                <a:gd name="T31" fmla="*/ 137 h 226"/>
                <a:gd name="T32" fmla="*/ 209 w 215"/>
                <a:gd name="T33" fmla="*/ 179 h 226"/>
                <a:gd name="T34" fmla="*/ 215 w 215"/>
                <a:gd name="T35" fmla="*/ 226 h 226"/>
                <a:gd name="T36" fmla="*/ 215 w 215"/>
                <a:gd name="T37" fmla="*/ 226 h 226"/>
                <a:gd name="T38" fmla="*/ 215 w 215"/>
                <a:gd name="T39" fmla="*/ 226 h 226"/>
                <a:gd name="T40" fmla="*/ 215 w 215"/>
                <a:gd name="T41" fmla="*/ 226 h 226"/>
                <a:gd name="T42" fmla="*/ 215 w 215"/>
                <a:gd name="T4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226">
                  <a:moveTo>
                    <a:pt x="215" y="226"/>
                  </a:moveTo>
                  <a:lnTo>
                    <a:pt x="209" y="179"/>
                  </a:lnTo>
                  <a:lnTo>
                    <a:pt x="197" y="137"/>
                  </a:lnTo>
                  <a:lnTo>
                    <a:pt x="179" y="101"/>
                  </a:lnTo>
                  <a:lnTo>
                    <a:pt x="155" y="65"/>
                  </a:lnTo>
                  <a:lnTo>
                    <a:pt x="119" y="41"/>
                  </a:lnTo>
                  <a:lnTo>
                    <a:pt x="83" y="17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42" y="6"/>
                  </a:lnTo>
                  <a:lnTo>
                    <a:pt x="83" y="17"/>
                  </a:lnTo>
                  <a:lnTo>
                    <a:pt x="119" y="41"/>
                  </a:lnTo>
                  <a:lnTo>
                    <a:pt x="155" y="65"/>
                  </a:lnTo>
                  <a:lnTo>
                    <a:pt x="179" y="101"/>
                  </a:lnTo>
                  <a:lnTo>
                    <a:pt x="197" y="137"/>
                  </a:lnTo>
                  <a:lnTo>
                    <a:pt x="209" y="179"/>
                  </a:lnTo>
                  <a:lnTo>
                    <a:pt x="215" y="226"/>
                  </a:lnTo>
                  <a:lnTo>
                    <a:pt x="215" y="226"/>
                  </a:lnTo>
                  <a:close/>
                  <a:moveTo>
                    <a:pt x="215" y="226"/>
                  </a:moveTo>
                  <a:lnTo>
                    <a:pt x="215" y="226"/>
                  </a:lnTo>
                  <a:lnTo>
                    <a:pt x="215" y="2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Freeform 19"/>
            <p:cNvSpPr>
              <a:spLocks noEditPoints="1"/>
            </p:cNvSpPr>
            <p:nvPr/>
          </p:nvSpPr>
          <p:spPr bwMode="auto">
            <a:xfrm>
              <a:off x="1335" y="2349"/>
              <a:ext cx="274" cy="306"/>
            </a:xfrm>
            <a:custGeom>
              <a:avLst/>
              <a:gdLst>
                <a:gd name="T0" fmla="*/ 222 w 222"/>
                <a:gd name="T1" fmla="*/ 0 h 226"/>
                <a:gd name="T2" fmla="*/ 180 w 222"/>
                <a:gd name="T3" fmla="*/ 6 h 226"/>
                <a:gd name="T4" fmla="*/ 138 w 222"/>
                <a:gd name="T5" fmla="*/ 17 h 226"/>
                <a:gd name="T6" fmla="*/ 102 w 222"/>
                <a:gd name="T7" fmla="*/ 41 h 226"/>
                <a:gd name="T8" fmla="*/ 66 w 222"/>
                <a:gd name="T9" fmla="*/ 65 h 226"/>
                <a:gd name="T10" fmla="*/ 36 w 222"/>
                <a:gd name="T11" fmla="*/ 101 h 226"/>
                <a:gd name="T12" fmla="*/ 18 w 222"/>
                <a:gd name="T13" fmla="*/ 137 h 226"/>
                <a:gd name="T14" fmla="*/ 6 w 222"/>
                <a:gd name="T15" fmla="*/ 179 h 226"/>
                <a:gd name="T16" fmla="*/ 0 w 222"/>
                <a:gd name="T17" fmla="*/ 226 h 226"/>
                <a:gd name="T18" fmla="*/ 0 w 222"/>
                <a:gd name="T19" fmla="*/ 226 h 226"/>
                <a:gd name="T20" fmla="*/ 6 w 222"/>
                <a:gd name="T21" fmla="*/ 179 h 226"/>
                <a:gd name="T22" fmla="*/ 18 w 222"/>
                <a:gd name="T23" fmla="*/ 137 h 226"/>
                <a:gd name="T24" fmla="*/ 36 w 222"/>
                <a:gd name="T25" fmla="*/ 101 h 226"/>
                <a:gd name="T26" fmla="*/ 66 w 222"/>
                <a:gd name="T27" fmla="*/ 65 h 226"/>
                <a:gd name="T28" fmla="*/ 102 w 222"/>
                <a:gd name="T29" fmla="*/ 41 h 226"/>
                <a:gd name="T30" fmla="*/ 138 w 222"/>
                <a:gd name="T31" fmla="*/ 17 h 226"/>
                <a:gd name="T32" fmla="*/ 180 w 222"/>
                <a:gd name="T33" fmla="*/ 6 h 226"/>
                <a:gd name="T34" fmla="*/ 222 w 222"/>
                <a:gd name="T35" fmla="*/ 0 h 226"/>
                <a:gd name="T36" fmla="*/ 222 w 222"/>
                <a:gd name="T37" fmla="*/ 0 h 226"/>
                <a:gd name="T38" fmla="*/ 222 w 222"/>
                <a:gd name="T39" fmla="*/ 0 h 226"/>
                <a:gd name="T40" fmla="*/ 222 w 222"/>
                <a:gd name="T41" fmla="*/ 0 h 226"/>
                <a:gd name="T42" fmla="*/ 222 w 222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2" h="226">
                  <a:moveTo>
                    <a:pt x="222" y="0"/>
                  </a:moveTo>
                  <a:lnTo>
                    <a:pt x="180" y="6"/>
                  </a:lnTo>
                  <a:lnTo>
                    <a:pt x="138" y="17"/>
                  </a:lnTo>
                  <a:lnTo>
                    <a:pt x="102" y="41"/>
                  </a:lnTo>
                  <a:lnTo>
                    <a:pt x="66" y="65"/>
                  </a:lnTo>
                  <a:lnTo>
                    <a:pt x="36" y="101"/>
                  </a:lnTo>
                  <a:lnTo>
                    <a:pt x="18" y="137"/>
                  </a:lnTo>
                  <a:lnTo>
                    <a:pt x="6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6" y="179"/>
                  </a:lnTo>
                  <a:lnTo>
                    <a:pt x="18" y="137"/>
                  </a:lnTo>
                  <a:lnTo>
                    <a:pt x="36" y="101"/>
                  </a:lnTo>
                  <a:lnTo>
                    <a:pt x="66" y="65"/>
                  </a:lnTo>
                  <a:lnTo>
                    <a:pt x="102" y="41"/>
                  </a:lnTo>
                  <a:lnTo>
                    <a:pt x="138" y="17"/>
                  </a:lnTo>
                  <a:lnTo>
                    <a:pt x="180" y="6"/>
                  </a:lnTo>
                  <a:lnTo>
                    <a:pt x="222" y="0"/>
                  </a:lnTo>
                  <a:lnTo>
                    <a:pt x="222" y="0"/>
                  </a:lnTo>
                  <a:close/>
                  <a:moveTo>
                    <a:pt x="222" y="0"/>
                  </a:move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Freeform 20"/>
            <p:cNvSpPr>
              <a:spLocks noEditPoints="1"/>
            </p:cNvSpPr>
            <p:nvPr/>
          </p:nvSpPr>
          <p:spPr bwMode="auto">
            <a:xfrm>
              <a:off x="1335" y="2655"/>
              <a:ext cx="274" cy="298"/>
            </a:xfrm>
            <a:custGeom>
              <a:avLst/>
              <a:gdLst>
                <a:gd name="T0" fmla="*/ 0 w 222"/>
                <a:gd name="T1" fmla="*/ 0 h 221"/>
                <a:gd name="T2" fmla="*/ 6 w 222"/>
                <a:gd name="T3" fmla="*/ 42 h 221"/>
                <a:gd name="T4" fmla="*/ 18 w 222"/>
                <a:gd name="T5" fmla="*/ 84 h 221"/>
                <a:gd name="T6" fmla="*/ 36 w 222"/>
                <a:gd name="T7" fmla="*/ 126 h 221"/>
                <a:gd name="T8" fmla="*/ 66 w 222"/>
                <a:gd name="T9" fmla="*/ 156 h 221"/>
                <a:gd name="T10" fmla="*/ 102 w 222"/>
                <a:gd name="T11" fmla="*/ 186 h 221"/>
                <a:gd name="T12" fmla="*/ 138 w 222"/>
                <a:gd name="T13" fmla="*/ 203 h 221"/>
                <a:gd name="T14" fmla="*/ 180 w 222"/>
                <a:gd name="T15" fmla="*/ 215 h 221"/>
                <a:gd name="T16" fmla="*/ 222 w 222"/>
                <a:gd name="T17" fmla="*/ 221 h 221"/>
                <a:gd name="T18" fmla="*/ 222 w 222"/>
                <a:gd name="T19" fmla="*/ 221 h 221"/>
                <a:gd name="T20" fmla="*/ 180 w 222"/>
                <a:gd name="T21" fmla="*/ 215 h 221"/>
                <a:gd name="T22" fmla="*/ 138 w 222"/>
                <a:gd name="T23" fmla="*/ 203 h 221"/>
                <a:gd name="T24" fmla="*/ 102 w 222"/>
                <a:gd name="T25" fmla="*/ 186 h 221"/>
                <a:gd name="T26" fmla="*/ 66 w 222"/>
                <a:gd name="T27" fmla="*/ 156 h 221"/>
                <a:gd name="T28" fmla="*/ 36 w 222"/>
                <a:gd name="T29" fmla="*/ 126 h 221"/>
                <a:gd name="T30" fmla="*/ 18 w 222"/>
                <a:gd name="T31" fmla="*/ 84 h 221"/>
                <a:gd name="T32" fmla="*/ 6 w 222"/>
                <a:gd name="T33" fmla="*/ 42 h 221"/>
                <a:gd name="T34" fmla="*/ 0 w 222"/>
                <a:gd name="T35" fmla="*/ 0 h 221"/>
                <a:gd name="T36" fmla="*/ 0 w 222"/>
                <a:gd name="T37" fmla="*/ 0 h 221"/>
                <a:gd name="T38" fmla="*/ 0 w 222"/>
                <a:gd name="T39" fmla="*/ 0 h 221"/>
                <a:gd name="T40" fmla="*/ 0 w 222"/>
                <a:gd name="T41" fmla="*/ 0 h 221"/>
                <a:gd name="T42" fmla="*/ 0 w 222"/>
                <a:gd name="T4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2" h="221">
                  <a:moveTo>
                    <a:pt x="0" y="0"/>
                  </a:moveTo>
                  <a:lnTo>
                    <a:pt x="6" y="42"/>
                  </a:lnTo>
                  <a:lnTo>
                    <a:pt x="18" y="84"/>
                  </a:lnTo>
                  <a:lnTo>
                    <a:pt x="36" y="126"/>
                  </a:lnTo>
                  <a:lnTo>
                    <a:pt x="66" y="156"/>
                  </a:lnTo>
                  <a:lnTo>
                    <a:pt x="102" y="186"/>
                  </a:lnTo>
                  <a:lnTo>
                    <a:pt x="138" y="203"/>
                  </a:lnTo>
                  <a:lnTo>
                    <a:pt x="180" y="215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180" y="215"/>
                  </a:lnTo>
                  <a:lnTo>
                    <a:pt x="138" y="203"/>
                  </a:lnTo>
                  <a:lnTo>
                    <a:pt x="102" y="186"/>
                  </a:lnTo>
                  <a:lnTo>
                    <a:pt x="66" y="156"/>
                  </a:lnTo>
                  <a:lnTo>
                    <a:pt x="36" y="126"/>
                  </a:lnTo>
                  <a:lnTo>
                    <a:pt x="18" y="84"/>
                  </a:lnTo>
                  <a:lnTo>
                    <a:pt x="6" y="4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1" name="Freeform 21"/>
            <p:cNvSpPr>
              <a:spLocks/>
            </p:cNvSpPr>
            <p:nvPr/>
          </p:nvSpPr>
          <p:spPr bwMode="auto">
            <a:xfrm>
              <a:off x="1609" y="2953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Freeform 22"/>
            <p:cNvSpPr>
              <a:spLocks/>
            </p:cNvSpPr>
            <p:nvPr/>
          </p:nvSpPr>
          <p:spPr bwMode="auto">
            <a:xfrm>
              <a:off x="1520" y="2445"/>
              <a:ext cx="164" cy="187"/>
            </a:xfrm>
            <a:custGeom>
              <a:avLst/>
              <a:gdLst>
                <a:gd name="T0" fmla="*/ 60 w 132"/>
                <a:gd name="T1" fmla="*/ 60 h 138"/>
                <a:gd name="T2" fmla="*/ 0 w 132"/>
                <a:gd name="T3" fmla="*/ 60 h 138"/>
                <a:gd name="T4" fmla="*/ 0 w 132"/>
                <a:gd name="T5" fmla="*/ 78 h 138"/>
                <a:gd name="T6" fmla="*/ 60 w 132"/>
                <a:gd name="T7" fmla="*/ 78 h 138"/>
                <a:gd name="T8" fmla="*/ 60 w 132"/>
                <a:gd name="T9" fmla="*/ 138 h 138"/>
                <a:gd name="T10" fmla="*/ 72 w 132"/>
                <a:gd name="T11" fmla="*/ 138 h 138"/>
                <a:gd name="T12" fmla="*/ 72 w 132"/>
                <a:gd name="T13" fmla="*/ 78 h 138"/>
                <a:gd name="T14" fmla="*/ 132 w 132"/>
                <a:gd name="T15" fmla="*/ 78 h 138"/>
                <a:gd name="T16" fmla="*/ 132 w 132"/>
                <a:gd name="T17" fmla="*/ 60 h 138"/>
                <a:gd name="T18" fmla="*/ 72 w 132"/>
                <a:gd name="T19" fmla="*/ 60 h 138"/>
                <a:gd name="T20" fmla="*/ 72 w 132"/>
                <a:gd name="T21" fmla="*/ 0 h 138"/>
                <a:gd name="T22" fmla="*/ 60 w 132"/>
                <a:gd name="T23" fmla="*/ 0 h 138"/>
                <a:gd name="T24" fmla="*/ 60 w 132"/>
                <a:gd name="T25" fmla="*/ 6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8">
                  <a:moveTo>
                    <a:pt x="60" y="60"/>
                  </a:moveTo>
                  <a:lnTo>
                    <a:pt x="0" y="60"/>
                  </a:lnTo>
                  <a:lnTo>
                    <a:pt x="0" y="78"/>
                  </a:lnTo>
                  <a:lnTo>
                    <a:pt x="60" y="78"/>
                  </a:lnTo>
                  <a:lnTo>
                    <a:pt x="60" y="138"/>
                  </a:lnTo>
                  <a:lnTo>
                    <a:pt x="72" y="138"/>
                  </a:lnTo>
                  <a:lnTo>
                    <a:pt x="72" y="78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72" y="6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1520" y="2776"/>
              <a:ext cx="164" cy="2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Freeform 24"/>
            <p:cNvSpPr>
              <a:spLocks/>
            </p:cNvSpPr>
            <p:nvPr/>
          </p:nvSpPr>
          <p:spPr bwMode="auto">
            <a:xfrm>
              <a:off x="2556" y="1639"/>
              <a:ext cx="645" cy="89"/>
            </a:xfrm>
            <a:custGeom>
              <a:avLst/>
              <a:gdLst>
                <a:gd name="T0" fmla="*/ 0 w 521"/>
                <a:gd name="T1" fmla="*/ 66 h 66"/>
                <a:gd name="T2" fmla="*/ 0 w 521"/>
                <a:gd name="T3" fmla="*/ 0 h 66"/>
                <a:gd name="T4" fmla="*/ 521 w 521"/>
                <a:gd name="T5" fmla="*/ 0 h 66"/>
                <a:gd name="T6" fmla="*/ 521 w 521"/>
                <a:gd name="T7" fmla="*/ 66 h 66"/>
                <a:gd name="T8" fmla="*/ 0 w 521"/>
                <a:gd name="T9" fmla="*/ 66 h 66"/>
                <a:gd name="T10" fmla="*/ 0 w 521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66">
                  <a:moveTo>
                    <a:pt x="0" y="66"/>
                  </a:moveTo>
                  <a:lnTo>
                    <a:pt x="0" y="0"/>
                  </a:lnTo>
                  <a:lnTo>
                    <a:pt x="521" y="0"/>
                  </a:lnTo>
                  <a:lnTo>
                    <a:pt x="521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Freeform 25"/>
            <p:cNvSpPr>
              <a:spLocks/>
            </p:cNvSpPr>
            <p:nvPr/>
          </p:nvSpPr>
          <p:spPr bwMode="auto">
            <a:xfrm>
              <a:off x="3171" y="1680"/>
              <a:ext cx="37" cy="113"/>
            </a:xfrm>
            <a:custGeom>
              <a:avLst/>
              <a:gdLst>
                <a:gd name="T0" fmla="*/ 30 w 30"/>
                <a:gd name="T1" fmla="*/ 0 h 84"/>
                <a:gd name="T2" fmla="*/ 0 w 30"/>
                <a:gd name="T3" fmla="*/ 84 h 84"/>
                <a:gd name="T4" fmla="*/ 30 w 30"/>
                <a:gd name="T5" fmla="*/ 0 h 84"/>
                <a:gd name="T6" fmla="*/ 30 w 30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84">
                  <a:moveTo>
                    <a:pt x="30" y="0"/>
                  </a:moveTo>
                  <a:lnTo>
                    <a:pt x="0" y="8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26"/>
            <p:cNvSpPr>
              <a:spLocks noEditPoints="1"/>
            </p:cNvSpPr>
            <p:nvPr/>
          </p:nvSpPr>
          <p:spPr bwMode="auto">
            <a:xfrm>
              <a:off x="3126" y="1680"/>
              <a:ext cx="45" cy="113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Freeform 27"/>
            <p:cNvSpPr>
              <a:spLocks noEditPoints="1"/>
            </p:cNvSpPr>
            <p:nvPr/>
          </p:nvSpPr>
          <p:spPr bwMode="auto">
            <a:xfrm>
              <a:off x="3089" y="1566"/>
              <a:ext cx="37" cy="114"/>
            </a:xfrm>
            <a:custGeom>
              <a:avLst/>
              <a:gdLst>
                <a:gd name="T0" fmla="*/ 30 w 30"/>
                <a:gd name="T1" fmla="*/ 84 h 84"/>
                <a:gd name="T2" fmla="*/ 0 w 30"/>
                <a:gd name="T3" fmla="*/ 0 h 84"/>
                <a:gd name="T4" fmla="*/ 30 w 30"/>
                <a:gd name="T5" fmla="*/ 84 h 84"/>
                <a:gd name="T6" fmla="*/ 30 w 30"/>
                <a:gd name="T7" fmla="*/ 84 h 84"/>
                <a:gd name="T8" fmla="*/ 30 w 30"/>
                <a:gd name="T9" fmla="*/ 84 h 84"/>
                <a:gd name="T10" fmla="*/ 30 w 30"/>
                <a:gd name="T11" fmla="*/ 84 h 84"/>
                <a:gd name="T12" fmla="*/ 30 w 30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4">
                  <a:moveTo>
                    <a:pt x="30" y="84"/>
                  </a:moveTo>
                  <a:lnTo>
                    <a:pt x="0" y="0"/>
                  </a:lnTo>
                  <a:lnTo>
                    <a:pt x="30" y="84"/>
                  </a:lnTo>
                  <a:lnTo>
                    <a:pt x="30" y="84"/>
                  </a:lnTo>
                  <a:close/>
                  <a:moveTo>
                    <a:pt x="30" y="84"/>
                  </a:moveTo>
                  <a:lnTo>
                    <a:pt x="30" y="84"/>
                  </a:lnTo>
                  <a:lnTo>
                    <a:pt x="30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Freeform 28"/>
            <p:cNvSpPr>
              <a:spLocks noEditPoints="1"/>
            </p:cNvSpPr>
            <p:nvPr/>
          </p:nvSpPr>
          <p:spPr bwMode="auto">
            <a:xfrm>
              <a:off x="3045" y="1566"/>
              <a:ext cx="44" cy="114"/>
            </a:xfrm>
            <a:custGeom>
              <a:avLst/>
              <a:gdLst>
                <a:gd name="T0" fmla="*/ 36 w 36"/>
                <a:gd name="T1" fmla="*/ 0 h 84"/>
                <a:gd name="T2" fmla="*/ 0 w 36"/>
                <a:gd name="T3" fmla="*/ 84 h 84"/>
                <a:gd name="T4" fmla="*/ 36 w 36"/>
                <a:gd name="T5" fmla="*/ 0 h 84"/>
                <a:gd name="T6" fmla="*/ 36 w 36"/>
                <a:gd name="T7" fmla="*/ 0 h 84"/>
                <a:gd name="T8" fmla="*/ 36 w 36"/>
                <a:gd name="T9" fmla="*/ 0 h 84"/>
                <a:gd name="T10" fmla="*/ 36 w 36"/>
                <a:gd name="T11" fmla="*/ 0 h 84"/>
                <a:gd name="T12" fmla="*/ 36 w 3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0"/>
                  </a:moveTo>
                  <a:lnTo>
                    <a:pt x="0" y="84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29"/>
            <p:cNvSpPr>
              <a:spLocks noEditPoints="1"/>
            </p:cNvSpPr>
            <p:nvPr/>
          </p:nvSpPr>
          <p:spPr bwMode="auto">
            <a:xfrm>
              <a:off x="3045" y="168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30"/>
            <p:cNvSpPr>
              <a:spLocks noEditPoints="1"/>
            </p:cNvSpPr>
            <p:nvPr/>
          </p:nvSpPr>
          <p:spPr bwMode="auto">
            <a:xfrm>
              <a:off x="3000" y="1680"/>
              <a:ext cx="45" cy="113"/>
            </a:xfrm>
            <a:custGeom>
              <a:avLst/>
              <a:gdLst>
                <a:gd name="T0" fmla="*/ 36 w 36"/>
                <a:gd name="T1" fmla="*/ 0 h 84"/>
                <a:gd name="T2" fmla="*/ 0 w 36"/>
                <a:gd name="T3" fmla="*/ 84 h 84"/>
                <a:gd name="T4" fmla="*/ 36 w 36"/>
                <a:gd name="T5" fmla="*/ 0 h 84"/>
                <a:gd name="T6" fmla="*/ 36 w 36"/>
                <a:gd name="T7" fmla="*/ 0 h 84"/>
                <a:gd name="T8" fmla="*/ 36 w 36"/>
                <a:gd name="T9" fmla="*/ 0 h 84"/>
                <a:gd name="T10" fmla="*/ 36 w 36"/>
                <a:gd name="T11" fmla="*/ 0 h 84"/>
                <a:gd name="T12" fmla="*/ 36 w 3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0"/>
                  </a:moveTo>
                  <a:lnTo>
                    <a:pt x="0" y="84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Freeform 31"/>
            <p:cNvSpPr>
              <a:spLocks noEditPoints="1"/>
            </p:cNvSpPr>
            <p:nvPr/>
          </p:nvSpPr>
          <p:spPr bwMode="auto">
            <a:xfrm>
              <a:off x="2963" y="1680"/>
              <a:ext cx="37" cy="113"/>
            </a:xfrm>
            <a:custGeom>
              <a:avLst/>
              <a:gdLst>
                <a:gd name="T0" fmla="*/ 30 w 30"/>
                <a:gd name="T1" fmla="*/ 84 h 84"/>
                <a:gd name="T2" fmla="*/ 0 w 30"/>
                <a:gd name="T3" fmla="*/ 0 h 84"/>
                <a:gd name="T4" fmla="*/ 30 w 30"/>
                <a:gd name="T5" fmla="*/ 84 h 84"/>
                <a:gd name="T6" fmla="*/ 30 w 30"/>
                <a:gd name="T7" fmla="*/ 84 h 84"/>
                <a:gd name="T8" fmla="*/ 30 w 30"/>
                <a:gd name="T9" fmla="*/ 84 h 84"/>
                <a:gd name="T10" fmla="*/ 30 w 30"/>
                <a:gd name="T11" fmla="*/ 84 h 84"/>
                <a:gd name="T12" fmla="*/ 30 w 30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4">
                  <a:moveTo>
                    <a:pt x="30" y="84"/>
                  </a:moveTo>
                  <a:lnTo>
                    <a:pt x="0" y="0"/>
                  </a:lnTo>
                  <a:lnTo>
                    <a:pt x="30" y="84"/>
                  </a:lnTo>
                  <a:lnTo>
                    <a:pt x="30" y="84"/>
                  </a:lnTo>
                  <a:close/>
                  <a:moveTo>
                    <a:pt x="30" y="84"/>
                  </a:moveTo>
                  <a:lnTo>
                    <a:pt x="30" y="84"/>
                  </a:lnTo>
                  <a:lnTo>
                    <a:pt x="30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Freeform 32"/>
            <p:cNvSpPr>
              <a:spLocks noEditPoints="1"/>
            </p:cNvSpPr>
            <p:nvPr/>
          </p:nvSpPr>
          <p:spPr bwMode="auto">
            <a:xfrm>
              <a:off x="2918" y="1566"/>
              <a:ext cx="45" cy="11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Freeform 33"/>
            <p:cNvSpPr>
              <a:spLocks noEditPoints="1"/>
            </p:cNvSpPr>
            <p:nvPr/>
          </p:nvSpPr>
          <p:spPr bwMode="auto">
            <a:xfrm>
              <a:off x="2875" y="1566"/>
              <a:ext cx="43" cy="114"/>
            </a:xfrm>
            <a:custGeom>
              <a:avLst/>
              <a:gdLst>
                <a:gd name="T0" fmla="*/ 35 w 35"/>
                <a:gd name="T1" fmla="*/ 0 h 84"/>
                <a:gd name="T2" fmla="*/ 0 w 35"/>
                <a:gd name="T3" fmla="*/ 84 h 84"/>
                <a:gd name="T4" fmla="*/ 35 w 35"/>
                <a:gd name="T5" fmla="*/ 0 h 84"/>
                <a:gd name="T6" fmla="*/ 35 w 35"/>
                <a:gd name="T7" fmla="*/ 0 h 84"/>
                <a:gd name="T8" fmla="*/ 35 w 35"/>
                <a:gd name="T9" fmla="*/ 0 h 84"/>
                <a:gd name="T10" fmla="*/ 35 w 35"/>
                <a:gd name="T11" fmla="*/ 0 h 84"/>
                <a:gd name="T12" fmla="*/ 35 w 35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4">
                  <a:moveTo>
                    <a:pt x="35" y="0"/>
                  </a:moveTo>
                  <a:lnTo>
                    <a:pt x="0" y="84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Freeform 34"/>
            <p:cNvSpPr>
              <a:spLocks noEditPoints="1"/>
            </p:cNvSpPr>
            <p:nvPr/>
          </p:nvSpPr>
          <p:spPr bwMode="auto">
            <a:xfrm>
              <a:off x="2838" y="1680"/>
              <a:ext cx="37" cy="113"/>
            </a:xfrm>
            <a:custGeom>
              <a:avLst/>
              <a:gdLst>
                <a:gd name="T0" fmla="*/ 30 w 30"/>
                <a:gd name="T1" fmla="*/ 0 h 84"/>
                <a:gd name="T2" fmla="*/ 0 w 30"/>
                <a:gd name="T3" fmla="*/ 84 h 84"/>
                <a:gd name="T4" fmla="*/ 30 w 30"/>
                <a:gd name="T5" fmla="*/ 0 h 84"/>
                <a:gd name="T6" fmla="*/ 30 w 30"/>
                <a:gd name="T7" fmla="*/ 0 h 84"/>
                <a:gd name="T8" fmla="*/ 30 w 30"/>
                <a:gd name="T9" fmla="*/ 0 h 84"/>
                <a:gd name="T10" fmla="*/ 30 w 30"/>
                <a:gd name="T11" fmla="*/ 0 h 84"/>
                <a:gd name="T12" fmla="*/ 30 w 3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4">
                  <a:moveTo>
                    <a:pt x="30" y="0"/>
                  </a:moveTo>
                  <a:lnTo>
                    <a:pt x="0" y="84"/>
                  </a:lnTo>
                  <a:lnTo>
                    <a:pt x="30" y="0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Freeform 35"/>
            <p:cNvSpPr>
              <a:spLocks noEditPoints="1"/>
            </p:cNvSpPr>
            <p:nvPr/>
          </p:nvSpPr>
          <p:spPr bwMode="auto">
            <a:xfrm>
              <a:off x="2794" y="1680"/>
              <a:ext cx="44" cy="113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Freeform 36"/>
            <p:cNvSpPr>
              <a:spLocks noEditPoints="1"/>
            </p:cNvSpPr>
            <p:nvPr/>
          </p:nvSpPr>
          <p:spPr bwMode="auto">
            <a:xfrm>
              <a:off x="2756" y="1566"/>
              <a:ext cx="38" cy="114"/>
            </a:xfrm>
            <a:custGeom>
              <a:avLst/>
              <a:gdLst>
                <a:gd name="T0" fmla="*/ 30 w 30"/>
                <a:gd name="T1" fmla="*/ 84 h 84"/>
                <a:gd name="T2" fmla="*/ 0 w 30"/>
                <a:gd name="T3" fmla="*/ 0 h 84"/>
                <a:gd name="T4" fmla="*/ 30 w 30"/>
                <a:gd name="T5" fmla="*/ 84 h 84"/>
                <a:gd name="T6" fmla="*/ 30 w 30"/>
                <a:gd name="T7" fmla="*/ 84 h 84"/>
                <a:gd name="T8" fmla="*/ 30 w 30"/>
                <a:gd name="T9" fmla="*/ 84 h 84"/>
                <a:gd name="T10" fmla="*/ 30 w 30"/>
                <a:gd name="T11" fmla="*/ 84 h 84"/>
                <a:gd name="T12" fmla="*/ 30 w 30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4">
                  <a:moveTo>
                    <a:pt x="30" y="84"/>
                  </a:moveTo>
                  <a:lnTo>
                    <a:pt x="0" y="0"/>
                  </a:lnTo>
                  <a:lnTo>
                    <a:pt x="30" y="84"/>
                  </a:lnTo>
                  <a:lnTo>
                    <a:pt x="30" y="84"/>
                  </a:lnTo>
                  <a:close/>
                  <a:moveTo>
                    <a:pt x="30" y="84"/>
                  </a:moveTo>
                  <a:lnTo>
                    <a:pt x="30" y="84"/>
                  </a:lnTo>
                  <a:lnTo>
                    <a:pt x="30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Freeform 37"/>
            <p:cNvSpPr>
              <a:spLocks noEditPoints="1"/>
            </p:cNvSpPr>
            <p:nvPr/>
          </p:nvSpPr>
          <p:spPr bwMode="auto">
            <a:xfrm>
              <a:off x="2712" y="1566"/>
              <a:ext cx="44" cy="114"/>
            </a:xfrm>
            <a:custGeom>
              <a:avLst/>
              <a:gdLst>
                <a:gd name="T0" fmla="*/ 36 w 36"/>
                <a:gd name="T1" fmla="*/ 0 h 84"/>
                <a:gd name="T2" fmla="*/ 0 w 36"/>
                <a:gd name="T3" fmla="*/ 84 h 84"/>
                <a:gd name="T4" fmla="*/ 36 w 36"/>
                <a:gd name="T5" fmla="*/ 0 h 84"/>
                <a:gd name="T6" fmla="*/ 36 w 36"/>
                <a:gd name="T7" fmla="*/ 0 h 84"/>
                <a:gd name="T8" fmla="*/ 36 w 36"/>
                <a:gd name="T9" fmla="*/ 0 h 84"/>
                <a:gd name="T10" fmla="*/ 36 w 36"/>
                <a:gd name="T11" fmla="*/ 0 h 84"/>
                <a:gd name="T12" fmla="*/ 36 w 3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0"/>
                  </a:moveTo>
                  <a:lnTo>
                    <a:pt x="0" y="84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Freeform 38"/>
            <p:cNvSpPr>
              <a:spLocks noEditPoints="1"/>
            </p:cNvSpPr>
            <p:nvPr/>
          </p:nvSpPr>
          <p:spPr bwMode="auto">
            <a:xfrm>
              <a:off x="2667" y="1680"/>
              <a:ext cx="45" cy="113"/>
            </a:xfrm>
            <a:custGeom>
              <a:avLst/>
              <a:gdLst>
                <a:gd name="T0" fmla="*/ 36 w 36"/>
                <a:gd name="T1" fmla="*/ 0 h 84"/>
                <a:gd name="T2" fmla="*/ 0 w 36"/>
                <a:gd name="T3" fmla="*/ 84 h 84"/>
                <a:gd name="T4" fmla="*/ 36 w 36"/>
                <a:gd name="T5" fmla="*/ 0 h 84"/>
                <a:gd name="T6" fmla="*/ 36 w 36"/>
                <a:gd name="T7" fmla="*/ 0 h 84"/>
                <a:gd name="T8" fmla="*/ 36 w 36"/>
                <a:gd name="T9" fmla="*/ 0 h 84"/>
                <a:gd name="T10" fmla="*/ 36 w 36"/>
                <a:gd name="T11" fmla="*/ 0 h 84"/>
                <a:gd name="T12" fmla="*/ 36 w 3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0"/>
                  </a:moveTo>
                  <a:lnTo>
                    <a:pt x="0" y="84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Freeform 39"/>
            <p:cNvSpPr>
              <a:spLocks noEditPoints="1"/>
            </p:cNvSpPr>
            <p:nvPr/>
          </p:nvSpPr>
          <p:spPr bwMode="auto">
            <a:xfrm>
              <a:off x="2630" y="1680"/>
              <a:ext cx="37" cy="113"/>
            </a:xfrm>
            <a:custGeom>
              <a:avLst/>
              <a:gdLst>
                <a:gd name="T0" fmla="*/ 30 w 30"/>
                <a:gd name="T1" fmla="*/ 84 h 84"/>
                <a:gd name="T2" fmla="*/ 0 w 30"/>
                <a:gd name="T3" fmla="*/ 0 h 84"/>
                <a:gd name="T4" fmla="*/ 30 w 30"/>
                <a:gd name="T5" fmla="*/ 84 h 84"/>
                <a:gd name="T6" fmla="*/ 30 w 30"/>
                <a:gd name="T7" fmla="*/ 84 h 84"/>
                <a:gd name="T8" fmla="*/ 30 w 30"/>
                <a:gd name="T9" fmla="*/ 84 h 84"/>
                <a:gd name="T10" fmla="*/ 30 w 30"/>
                <a:gd name="T11" fmla="*/ 84 h 84"/>
                <a:gd name="T12" fmla="*/ 30 w 30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4">
                  <a:moveTo>
                    <a:pt x="30" y="84"/>
                  </a:moveTo>
                  <a:lnTo>
                    <a:pt x="0" y="0"/>
                  </a:lnTo>
                  <a:lnTo>
                    <a:pt x="30" y="84"/>
                  </a:lnTo>
                  <a:lnTo>
                    <a:pt x="30" y="84"/>
                  </a:lnTo>
                  <a:close/>
                  <a:moveTo>
                    <a:pt x="30" y="84"/>
                  </a:moveTo>
                  <a:lnTo>
                    <a:pt x="30" y="84"/>
                  </a:lnTo>
                  <a:lnTo>
                    <a:pt x="30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Freeform 40"/>
            <p:cNvSpPr>
              <a:spLocks noEditPoints="1"/>
            </p:cNvSpPr>
            <p:nvPr/>
          </p:nvSpPr>
          <p:spPr bwMode="auto">
            <a:xfrm>
              <a:off x="2586" y="1566"/>
              <a:ext cx="44" cy="11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Freeform 41"/>
            <p:cNvSpPr>
              <a:spLocks noEditPoints="1"/>
            </p:cNvSpPr>
            <p:nvPr/>
          </p:nvSpPr>
          <p:spPr bwMode="auto">
            <a:xfrm>
              <a:off x="2541" y="1566"/>
              <a:ext cx="45" cy="122"/>
            </a:xfrm>
            <a:custGeom>
              <a:avLst/>
              <a:gdLst>
                <a:gd name="T0" fmla="*/ 36 w 36"/>
                <a:gd name="T1" fmla="*/ 0 h 90"/>
                <a:gd name="T2" fmla="*/ 0 w 36"/>
                <a:gd name="T3" fmla="*/ 90 h 90"/>
                <a:gd name="T4" fmla="*/ 36 w 36"/>
                <a:gd name="T5" fmla="*/ 0 h 90"/>
                <a:gd name="T6" fmla="*/ 36 w 36"/>
                <a:gd name="T7" fmla="*/ 0 h 90"/>
                <a:gd name="T8" fmla="*/ 36 w 36"/>
                <a:gd name="T9" fmla="*/ 0 h 90"/>
                <a:gd name="T10" fmla="*/ 36 w 36"/>
                <a:gd name="T11" fmla="*/ 0 h 90"/>
                <a:gd name="T12" fmla="*/ 36 w 36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0">
                  <a:moveTo>
                    <a:pt x="36" y="0"/>
                  </a:moveTo>
                  <a:lnTo>
                    <a:pt x="0" y="90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 flipV="1">
              <a:off x="3948" y="2607"/>
              <a:ext cx="1" cy="120"/>
            </a:xfrm>
            <a:prstGeom prst="line">
              <a:avLst/>
            </a:prstGeom>
            <a:noFill/>
            <a:ln w="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43"/>
            <p:cNvSpPr>
              <a:spLocks/>
            </p:cNvSpPr>
            <p:nvPr/>
          </p:nvSpPr>
          <p:spPr bwMode="auto">
            <a:xfrm>
              <a:off x="3948" y="2607"/>
              <a:ext cx="221" cy="2"/>
            </a:xfrm>
            <a:custGeom>
              <a:avLst/>
              <a:gdLst>
                <a:gd name="T0" fmla="*/ 179 w 179"/>
                <a:gd name="T1" fmla="*/ 0 w 179"/>
                <a:gd name="T2" fmla="*/ 179 w 179"/>
                <a:gd name="T3" fmla="*/ 179 w 1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79">
                  <a:moveTo>
                    <a:pt x="179" y="0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Freeform 44"/>
            <p:cNvSpPr>
              <a:spLocks/>
            </p:cNvSpPr>
            <p:nvPr/>
          </p:nvSpPr>
          <p:spPr bwMode="auto">
            <a:xfrm>
              <a:off x="3948" y="2719"/>
              <a:ext cx="221" cy="2"/>
            </a:xfrm>
            <a:custGeom>
              <a:avLst/>
              <a:gdLst>
                <a:gd name="T0" fmla="*/ 179 w 179"/>
                <a:gd name="T1" fmla="*/ 0 w 179"/>
                <a:gd name="T2" fmla="*/ 179 w 179"/>
                <a:gd name="T3" fmla="*/ 179 w 1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79">
                  <a:moveTo>
                    <a:pt x="179" y="0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Freeform 45"/>
            <p:cNvSpPr>
              <a:spLocks/>
            </p:cNvSpPr>
            <p:nvPr/>
          </p:nvSpPr>
          <p:spPr bwMode="auto">
            <a:xfrm>
              <a:off x="4539" y="2575"/>
              <a:ext cx="127" cy="152"/>
            </a:xfrm>
            <a:custGeom>
              <a:avLst/>
              <a:gdLst>
                <a:gd name="T0" fmla="*/ 0 w 102"/>
                <a:gd name="T1" fmla="*/ 12 h 113"/>
                <a:gd name="T2" fmla="*/ 12 w 102"/>
                <a:gd name="T3" fmla="*/ 12 h 113"/>
                <a:gd name="T4" fmla="*/ 18 w 102"/>
                <a:gd name="T5" fmla="*/ 12 h 113"/>
                <a:gd name="T6" fmla="*/ 18 w 102"/>
                <a:gd name="T7" fmla="*/ 24 h 113"/>
                <a:gd name="T8" fmla="*/ 24 w 102"/>
                <a:gd name="T9" fmla="*/ 36 h 113"/>
                <a:gd name="T10" fmla="*/ 24 w 102"/>
                <a:gd name="T11" fmla="*/ 48 h 113"/>
                <a:gd name="T12" fmla="*/ 30 w 102"/>
                <a:gd name="T13" fmla="*/ 71 h 113"/>
                <a:gd name="T14" fmla="*/ 30 w 102"/>
                <a:gd name="T15" fmla="*/ 89 h 113"/>
                <a:gd name="T16" fmla="*/ 30 w 102"/>
                <a:gd name="T17" fmla="*/ 107 h 113"/>
                <a:gd name="T18" fmla="*/ 30 w 102"/>
                <a:gd name="T19" fmla="*/ 113 h 113"/>
                <a:gd name="T20" fmla="*/ 30 w 102"/>
                <a:gd name="T21" fmla="*/ 113 h 113"/>
                <a:gd name="T22" fmla="*/ 42 w 102"/>
                <a:gd name="T23" fmla="*/ 107 h 113"/>
                <a:gd name="T24" fmla="*/ 54 w 102"/>
                <a:gd name="T25" fmla="*/ 89 h 113"/>
                <a:gd name="T26" fmla="*/ 66 w 102"/>
                <a:gd name="T27" fmla="*/ 77 h 113"/>
                <a:gd name="T28" fmla="*/ 84 w 102"/>
                <a:gd name="T29" fmla="*/ 59 h 113"/>
                <a:gd name="T30" fmla="*/ 96 w 102"/>
                <a:gd name="T31" fmla="*/ 36 h 113"/>
                <a:gd name="T32" fmla="*/ 102 w 102"/>
                <a:gd name="T33" fmla="*/ 18 h 113"/>
                <a:gd name="T34" fmla="*/ 96 w 102"/>
                <a:gd name="T35" fmla="*/ 6 h 113"/>
                <a:gd name="T36" fmla="*/ 84 w 102"/>
                <a:gd name="T37" fmla="*/ 0 h 113"/>
                <a:gd name="T38" fmla="*/ 78 w 102"/>
                <a:gd name="T39" fmla="*/ 6 h 113"/>
                <a:gd name="T40" fmla="*/ 78 w 102"/>
                <a:gd name="T41" fmla="*/ 6 h 113"/>
                <a:gd name="T42" fmla="*/ 84 w 102"/>
                <a:gd name="T43" fmla="*/ 18 h 113"/>
                <a:gd name="T44" fmla="*/ 90 w 102"/>
                <a:gd name="T45" fmla="*/ 30 h 113"/>
                <a:gd name="T46" fmla="*/ 84 w 102"/>
                <a:gd name="T47" fmla="*/ 42 h 113"/>
                <a:gd name="T48" fmla="*/ 78 w 102"/>
                <a:gd name="T49" fmla="*/ 59 h 113"/>
                <a:gd name="T50" fmla="*/ 66 w 102"/>
                <a:gd name="T51" fmla="*/ 71 h 113"/>
                <a:gd name="T52" fmla="*/ 54 w 102"/>
                <a:gd name="T53" fmla="*/ 83 h 113"/>
                <a:gd name="T54" fmla="*/ 48 w 102"/>
                <a:gd name="T55" fmla="*/ 89 h 113"/>
                <a:gd name="T56" fmla="*/ 42 w 102"/>
                <a:gd name="T57" fmla="*/ 48 h 113"/>
                <a:gd name="T58" fmla="*/ 36 w 102"/>
                <a:gd name="T59" fmla="*/ 6 h 113"/>
                <a:gd name="T60" fmla="*/ 36 w 102"/>
                <a:gd name="T61" fmla="*/ 0 h 113"/>
                <a:gd name="T62" fmla="*/ 30 w 102"/>
                <a:gd name="T63" fmla="*/ 0 h 113"/>
                <a:gd name="T64" fmla="*/ 24 w 102"/>
                <a:gd name="T65" fmla="*/ 6 h 113"/>
                <a:gd name="T66" fmla="*/ 0 w 102"/>
                <a:gd name="T67" fmla="*/ 6 h 113"/>
                <a:gd name="T68" fmla="*/ 0 w 102"/>
                <a:gd name="T6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13">
                  <a:moveTo>
                    <a:pt x="0" y="12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71"/>
                  </a:lnTo>
                  <a:lnTo>
                    <a:pt x="30" y="89"/>
                  </a:lnTo>
                  <a:lnTo>
                    <a:pt x="30" y="107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42" y="107"/>
                  </a:lnTo>
                  <a:lnTo>
                    <a:pt x="54" y="89"/>
                  </a:lnTo>
                  <a:lnTo>
                    <a:pt x="66" y="77"/>
                  </a:lnTo>
                  <a:lnTo>
                    <a:pt x="84" y="59"/>
                  </a:lnTo>
                  <a:lnTo>
                    <a:pt x="96" y="36"/>
                  </a:lnTo>
                  <a:lnTo>
                    <a:pt x="102" y="18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4" y="18"/>
                  </a:lnTo>
                  <a:lnTo>
                    <a:pt x="90" y="30"/>
                  </a:lnTo>
                  <a:lnTo>
                    <a:pt x="84" y="42"/>
                  </a:lnTo>
                  <a:lnTo>
                    <a:pt x="78" y="59"/>
                  </a:lnTo>
                  <a:lnTo>
                    <a:pt x="66" y="71"/>
                  </a:lnTo>
                  <a:lnTo>
                    <a:pt x="54" y="83"/>
                  </a:lnTo>
                  <a:lnTo>
                    <a:pt x="48" y="89"/>
                  </a:lnTo>
                  <a:lnTo>
                    <a:pt x="42" y="48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Freeform 46"/>
            <p:cNvSpPr>
              <a:spLocks noEditPoints="1"/>
            </p:cNvSpPr>
            <p:nvPr/>
          </p:nvSpPr>
          <p:spPr bwMode="auto">
            <a:xfrm>
              <a:off x="4680" y="2695"/>
              <a:ext cx="104" cy="122"/>
            </a:xfrm>
            <a:custGeom>
              <a:avLst/>
              <a:gdLst>
                <a:gd name="T0" fmla="*/ 54 w 84"/>
                <a:gd name="T1" fmla="*/ 0 h 90"/>
                <a:gd name="T2" fmla="*/ 36 w 84"/>
                <a:gd name="T3" fmla="*/ 6 h 90"/>
                <a:gd name="T4" fmla="*/ 18 w 84"/>
                <a:gd name="T5" fmla="*/ 18 h 90"/>
                <a:gd name="T6" fmla="*/ 6 w 84"/>
                <a:gd name="T7" fmla="*/ 36 h 90"/>
                <a:gd name="T8" fmla="*/ 0 w 84"/>
                <a:gd name="T9" fmla="*/ 60 h 90"/>
                <a:gd name="T10" fmla="*/ 6 w 84"/>
                <a:gd name="T11" fmla="*/ 84 h 90"/>
                <a:gd name="T12" fmla="*/ 18 w 84"/>
                <a:gd name="T13" fmla="*/ 90 h 90"/>
                <a:gd name="T14" fmla="*/ 30 w 84"/>
                <a:gd name="T15" fmla="*/ 90 h 90"/>
                <a:gd name="T16" fmla="*/ 54 w 84"/>
                <a:gd name="T17" fmla="*/ 84 h 90"/>
                <a:gd name="T18" fmla="*/ 66 w 84"/>
                <a:gd name="T19" fmla="*/ 72 h 90"/>
                <a:gd name="T20" fmla="*/ 78 w 84"/>
                <a:gd name="T21" fmla="*/ 48 h 90"/>
                <a:gd name="T22" fmla="*/ 84 w 84"/>
                <a:gd name="T23" fmla="*/ 30 h 90"/>
                <a:gd name="T24" fmla="*/ 78 w 84"/>
                <a:gd name="T25" fmla="*/ 6 h 90"/>
                <a:gd name="T26" fmla="*/ 72 w 84"/>
                <a:gd name="T27" fmla="*/ 0 h 90"/>
                <a:gd name="T28" fmla="*/ 54 w 84"/>
                <a:gd name="T29" fmla="*/ 0 h 90"/>
                <a:gd name="T30" fmla="*/ 54 w 84"/>
                <a:gd name="T31" fmla="*/ 0 h 90"/>
                <a:gd name="T32" fmla="*/ 54 w 84"/>
                <a:gd name="T33" fmla="*/ 0 h 90"/>
                <a:gd name="T34" fmla="*/ 66 w 84"/>
                <a:gd name="T35" fmla="*/ 6 h 90"/>
                <a:gd name="T36" fmla="*/ 66 w 84"/>
                <a:gd name="T37" fmla="*/ 24 h 90"/>
                <a:gd name="T38" fmla="*/ 66 w 84"/>
                <a:gd name="T39" fmla="*/ 42 h 90"/>
                <a:gd name="T40" fmla="*/ 60 w 84"/>
                <a:gd name="T41" fmla="*/ 60 h 90"/>
                <a:gd name="T42" fmla="*/ 48 w 84"/>
                <a:gd name="T43" fmla="*/ 78 h 90"/>
                <a:gd name="T44" fmla="*/ 30 w 84"/>
                <a:gd name="T45" fmla="*/ 84 h 90"/>
                <a:gd name="T46" fmla="*/ 18 w 84"/>
                <a:gd name="T47" fmla="*/ 78 h 90"/>
                <a:gd name="T48" fmla="*/ 12 w 84"/>
                <a:gd name="T49" fmla="*/ 66 h 90"/>
                <a:gd name="T50" fmla="*/ 18 w 84"/>
                <a:gd name="T51" fmla="*/ 48 h 90"/>
                <a:gd name="T52" fmla="*/ 24 w 84"/>
                <a:gd name="T53" fmla="*/ 24 h 90"/>
                <a:gd name="T54" fmla="*/ 36 w 84"/>
                <a:gd name="T55" fmla="*/ 6 h 90"/>
                <a:gd name="T56" fmla="*/ 54 w 84"/>
                <a:gd name="T57" fmla="*/ 0 h 90"/>
                <a:gd name="T58" fmla="*/ 54 w 84"/>
                <a:gd name="T5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90">
                  <a:moveTo>
                    <a:pt x="54" y="0"/>
                  </a:moveTo>
                  <a:lnTo>
                    <a:pt x="36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18" y="90"/>
                  </a:lnTo>
                  <a:lnTo>
                    <a:pt x="30" y="90"/>
                  </a:lnTo>
                  <a:lnTo>
                    <a:pt x="54" y="84"/>
                  </a:lnTo>
                  <a:lnTo>
                    <a:pt x="66" y="72"/>
                  </a:lnTo>
                  <a:lnTo>
                    <a:pt x="78" y="48"/>
                  </a:lnTo>
                  <a:lnTo>
                    <a:pt x="84" y="30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54" y="0"/>
                  </a:moveTo>
                  <a:lnTo>
                    <a:pt x="66" y="6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60" y="60"/>
                  </a:lnTo>
                  <a:lnTo>
                    <a:pt x="48" y="78"/>
                  </a:lnTo>
                  <a:lnTo>
                    <a:pt x="30" y="84"/>
                  </a:lnTo>
                  <a:lnTo>
                    <a:pt x="18" y="78"/>
                  </a:lnTo>
                  <a:lnTo>
                    <a:pt x="12" y="66"/>
                  </a:lnTo>
                  <a:lnTo>
                    <a:pt x="18" y="48"/>
                  </a:lnTo>
                  <a:lnTo>
                    <a:pt x="24" y="24"/>
                  </a:lnTo>
                  <a:lnTo>
                    <a:pt x="36" y="6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Freeform 47"/>
            <p:cNvSpPr>
              <a:spLocks/>
            </p:cNvSpPr>
            <p:nvPr/>
          </p:nvSpPr>
          <p:spPr bwMode="auto">
            <a:xfrm>
              <a:off x="4807" y="2478"/>
              <a:ext cx="81" cy="306"/>
            </a:xfrm>
            <a:custGeom>
              <a:avLst/>
              <a:gdLst>
                <a:gd name="T0" fmla="*/ 66 w 66"/>
                <a:gd name="T1" fmla="*/ 0 h 227"/>
                <a:gd name="T2" fmla="*/ 36 w 66"/>
                <a:gd name="T3" fmla="*/ 24 h 227"/>
                <a:gd name="T4" fmla="*/ 18 w 66"/>
                <a:gd name="T5" fmla="*/ 48 h 227"/>
                <a:gd name="T6" fmla="*/ 6 w 66"/>
                <a:gd name="T7" fmla="*/ 78 h 227"/>
                <a:gd name="T8" fmla="*/ 0 w 66"/>
                <a:gd name="T9" fmla="*/ 114 h 227"/>
                <a:gd name="T10" fmla="*/ 0 w 66"/>
                <a:gd name="T11" fmla="*/ 137 h 227"/>
                <a:gd name="T12" fmla="*/ 6 w 66"/>
                <a:gd name="T13" fmla="*/ 155 h 227"/>
                <a:gd name="T14" fmla="*/ 24 w 66"/>
                <a:gd name="T15" fmla="*/ 185 h 227"/>
                <a:gd name="T16" fmla="*/ 42 w 66"/>
                <a:gd name="T17" fmla="*/ 209 h 227"/>
                <a:gd name="T18" fmla="*/ 66 w 66"/>
                <a:gd name="T19" fmla="*/ 227 h 227"/>
                <a:gd name="T20" fmla="*/ 66 w 66"/>
                <a:gd name="T21" fmla="*/ 227 h 227"/>
                <a:gd name="T22" fmla="*/ 42 w 66"/>
                <a:gd name="T23" fmla="*/ 203 h 227"/>
                <a:gd name="T24" fmla="*/ 30 w 66"/>
                <a:gd name="T25" fmla="*/ 167 h 227"/>
                <a:gd name="T26" fmla="*/ 24 w 66"/>
                <a:gd name="T27" fmla="*/ 137 h 227"/>
                <a:gd name="T28" fmla="*/ 24 w 66"/>
                <a:gd name="T29" fmla="*/ 108 h 227"/>
                <a:gd name="T30" fmla="*/ 30 w 66"/>
                <a:gd name="T31" fmla="*/ 66 h 227"/>
                <a:gd name="T32" fmla="*/ 36 w 66"/>
                <a:gd name="T33" fmla="*/ 36 h 227"/>
                <a:gd name="T34" fmla="*/ 54 w 66"/>
                <a:gd name="T35" fmla="*/ 18 h 227"/>
                <a:gd name="T36" fmla="*/ 66 w 66"/>
                <a:gd name="T37" fmla="*/ 6 h 227"/>
                <a:gd name="T38" fmla="*/ 66 w 66"/>
                <a:gd name="T3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227">
                  <a:moveTo>
                    <a:pt x="66" y="0"/>
                  </a:moveTo>
                  <a:lnTo>
                    <a:pt x="36" y="24"/>
                  </a:lnTo>
                  <a:lnTo>
                    <a:pt x="18" y="48"/>
                  </a:lnTo>
                  <a:lnTo>
                    <a:pt x="6" y="78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6" y="155"/>
                  </a:lnTo>
                  <a:lnTo>
                    <a:pt x="24" y="185"/>
                  </a:lnTo>
                  <a:lnTo>
                    <a:pt x="42" y="209"/>
                  </a:lnTo>
                  <a:lnTo>
                    <a:pt x="66" y="227"/>
                  </a:lnTo>
                  <a:lnTo>
                    <a:pt x="66" y="227"/>
                  </a:lnTo>
                  <a:lnTo>
                    <a:pt x="42" y="203"/>
                  </a:lnTo>
                  <a:lnTo>
                    <a:pt x="30" y="167"/>
                  </a:lnTo>
                  <a:lnTo>
                    <a:pt x="24" y="137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36" y="36"/>
                  </a:lnTo>
                  <a:lnTo>
                    <a:pt x="54" y="18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Freeform 48"/>
            <p:cNvSpPr>
              <a:spLocks/>
            </p:cNvSpPr>
            <p:nvPr/>
          </p:nvSpPr>
          <p:spPr bwMode="auto">
            <a:xfrm>
              <a:off x="4909" y="2526"/>
              <a:ext cx="82" cy="201"/>
            </a:xfrm>
            <a:custGeom>
              <a:avLst/>
              <a:gdLst>
                <a:gd name="T0" fmla="*/ 66 w 66"/>
                <a:gd name="T1" fmla="*/ 30 h 149"/>
                <a:gd name="T2" fmla="*/ 48 w 66"/>
                <a:gd name="T3" fmla="*/ 30 h 149"/>
                <a:gd name="T4" fmla="*/ 54 w 66"/>
                <a:gd name="T5" fmla="*/ 0 h 149"/>
                <a:gd name="T6" fmla="*/ 54 w 66"/>
                <a:gd name="T7" fmla="*/ 0 h 149"/>
                <a:gd name="T8" fmla="*/ 48 w 66"/>
                <a:gd name="T9" fmla="*/ 0 h 149"/>
                <a:gd name="T10" fmla="*/ 48 w 66"/>
                <a:gd name="T11" fmla="*/ 0 h 149"/>
                <a:gd name="T12" fmla="*/ 36 w 66"/>
                <a:gd name="T13" fmla="*/ 18 h 149"/>
                <a:gd name="T14" fmla="*/ 18 w 66"/>
                <a:gd name="T15" fmla="*/ 30 h 149"/>
                <a:gd name="T16" fmla="*/ 12 w 66"/>
                <a:gd name="T17" fmla="*/ 30 h 149"/>
                <a:gd name="T18" fmla="*/ 6 w 66"/>
                <a:gd name="T19" fmla="*/ 36 h 149"/>
                <a:gd name="T20" fmla="*/ 6 w 66"/>
                <a:gd name="T21" fmla="*/ 36 h 149"/>
                <a:gd name="T22" fmla="*/ 6 w 66"/>
                <a:gd name="T23" fmla="*/ 42 h 149"/>
                <a:gd name="T24" fmla="*/ 24 w 66"/>
                <a:gd name="T25" fmla="*/ 42 h 149"/>
                <a:gd name="T26" fmla="*/ 6 w 66"/>
                <a:gd name="T27" fmla="*/ 113 h 149"/>
                <a:gd name="T28" fmla="*/ 6 w 66"/>
                <a:gd name="T29" fmla="*/ 125 h 149"/>
                <a:gd name="T30" fmla="*/ 0 w 66"/>
                <a:gd name="T31" fmla="*/ 137 h 149"/>
                <a:gd name="T32" fmla="*/ 6 w 66"/>
                <a:gd name="T33" fmla="*/ 143 h 149"/>
                <a:gd name="T34" fmla="*/ 12 w 66"/>
                <a:gd name="T35" fmla="*/ 149 h 149"/>
                <a:gd name="T36" fmla="*/ 30 w 66"/>
                <a:gd name="T37" fmla="*/ 143 h 149"/>
                <a:gd name="T38" fmla="*/ 48 w 66"/>
                <a:gd name="T39" fmla="*/ 113 h 149"/>
                <a:gd name="T40" fmla="*/ 48 w 66"/>
                <a:gd name="T41" fmla="*/ 113 h 149"/>
                <a:gd name="T42" fmla="*/ 36 w 66"/>
                <a:gd name="T43" fmla="*/ 131 h 149"/>
                <a:gd name="T44" fmla="*/ 24 w 66"/>
                <a:gd name="T45" fmla="*/ 137 h 149"/>
                <a:gd name="T46" fmla="*/ 24 w 66"/>
                <a:gd name="T47" fmla="*/ 137 h 149"/>
                <a:gd name="T48" fmla="*/ 24 w 66"/>
                <a:gd name="T49" fmla="*/ 131 h 149"/>
                <a:gd name="T50" fmla="*/ 24 w 66"/>
                <a:gd name="T51" fmla="*/ 131 h 149"/>
                <a:gd name="T52" fmla="*/ 42 w 66"/>
                <a:gd name="T53" fmla="*/ 42 h 149"/>
                <a:gd name="T54" fmla="*/ 66 w 66"/>
                <a:gd name="T55" fmla="*/ 42 h 149"/>
                <a:gd name="T56" fmla="*/ 66 w 66"/>
                <a:gd name="T5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149">
                  <a:moveTo>
                    <a:pt x="66" y="30"/>
                  </a:moveTo>
                  <a:lnTo>
                    <a:pt x="48" y="3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1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24" y="42"/>
                  </a:lnTo>
                  <a:lnTo>
                    <a:pt x="6" y="113"/>
                  </a:lnTo>
                  <a:lnTo>
                    <a:pt x="6" y="125"/>
                  </a:lnTo>
                  <a:lnTo>
                    <a:pt x="0" y="137"/>
                  </a:lnTo>
                  <a:lnTo>
                    <a:pt x="6" y="143"/>
                  </a:lnTo>
                  <a:lnTo>
                    <a:pt x="12" y="149"/>
                  </a:lnTo>
                  <a:lnTo>
                    <a:pt x="30" y="14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36" y="131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42" y="42"/>
                  </a:lnTo>
                  <a:lnTo>
                    <a:pt x="66" y="42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Freeform 49"/>
            <p:cNvSpPr>
              <a:spLocks/>
            </p:cNvSpPr>
            <p:nvPr/>
          </p:nvSpPr>
          <p:spPr bwMode="auto">
            <a:xfrm>
              <a:off x="4998" y="2478"/>
              <a:ext cx="82" cy="306"/>
            </a:xfrm>
            <a:custGeom>
              <a:avLst/>
              <a:gdLst>
                <a:gd name="T0" fmla="*/ 0 w 66"/>
                <a:gd name="T1" fmla="*/ 227 h 227"/>
                <a:gd name="T2" fmla="*/ 30 w 66"/>
                <a:gd name="T3" fmla="*/ 209 h 227"/>
                <a:gd name="T4" fmla="*/ 48 w 66"/>
                <a:gd name="T5" fmla="*/ 179 h 227"/>
                <a:gd name="T6" fmla="*/ 60 w 66"/>
                <a:gd name="T7" fmla="*/ 149 h 227"/>
                <a:gd name="T8" fmla="*/ 66 w 66"/>
                <a:gd name="T9" fmla="*/ 120 h 227"/>
                <a:gd name="T10" fmla="*/ 66 w 66"/>
                <a:gd name="T11" fmla="*/ 90 h 227"/>
                <a:gd name="T12" fmla="*/ 60 w 66"/>
                <a:gd name="T13" fmla="*/ 72 h 227"/>
                <a:gd name="T14" fmla="*/ 42 w 66"/>
                <a:gd name="T15" fmla="*/ 42 h 227"/>
                <a:gd name="T16" fmla="*/ 24 w 66"/>
                <a:gd name="T17" fmla="*/ 18 h 227"/>
                <a:gd name="T18" fmla="*/ 0 w 66"/>
                <a:gd name="T19" fmla="*/ 0 h 227"/>
                <a:gd name="T20" fmla="*/ 0 w 66"/>
                <a:gd name="T21" fmla="*/ 6 h 227"/>
                <a:gd name="T22" fmla="*/ 24 w 66"/>
                <a:gd name="T23" fmla="*/ 30 h 227"/>
                <a:gd name="T24" fmla="*/ 36 w 66"/>
                <a:gd name="T25" fmla="*/ 66 h 227"/>
                <a:gd name="T26" fmla="*/ 42 w 66"/>
                <a:gd name="T27" fmla="*/ 96 h 227"/>
                <a:gd name="T28" fmla="*/ 42 w 66"/>
                <a:gd name="T29" fmla="*/ 120 h 227"/>
                <a:gd name="T30" fmla="*/ 36 w 66"/>
                <a:gd name="T31" fmla="*/ 161 h 227"/>
                <a:gd name="T32" fmla="*/ 30 w 66"/>
                <a:gd name="T33" fmla="*/ 191 h 227"/>
                <a:gd name="T34" fmla="*/ 12 w 66"/>
                <a:gd name="T35" fmla="*/ 215 h 227"/>
                <a:gd name="T36" fmla="*/ 0 w 66"/>
                <a:gd name="T37" fmla="*/ 227 h 227"/>
                <a:gd name="T38" fmla="*/ 0 w 66"/>
                <a:gd name="T3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227">
                  <a:moveTo>
                    <a:pt x="0" y="227"/>
                  </a:moveTo>
                  <a:lnTo>
                    <a:pt x="30" y="209"/>
                  </a:lnTo>
                  <a:lnTo>
                    <a:pt x="48" y="179"/>
                  </a:lnTo>
                  <a:lnTo>
                    <a:pt x="60" y="149"/>
                  </a:lnTo>
                  <a:lnTo>
                    <a:pt x="66" y="120"/>
                  </a:lnTo>
                  <a:lnTo>
                    <a:pt x="66" y="90"/>
                  </a:lnTo>
                  <a:lnTo>
                    <a:pt x="60" y="72"/>
                  </a:lnTo>
                  <a:lnTo>
                    <a:pt x="42" y="42"/>
                  </a:lnTo>
                  <a:lnTo>
                    <a:pt x="24" y="18"/>
                  </a:lnTo>
                  <a:lnTo>
                    <a:pt x="0" y="0"/>
                  </a:lnTo>
                  <a:lnTo>
                    <a:pt x="0" y="6"/>
                  </a:lnTo>
                  <a:lnTo>
                    <a:pt x="24" y="30"/>
                  </a:lnTo>
                  <a:lnTo>
                    <a:pt x="36" y="66"/>
                  </a:lnTo>
                  <a:lnTo>
                    <a:pt x="42" y="96"/>
                  </a:lnTo>
                  <a:lnTo>
                    <a:pt x="42" y="120"/>
                  </a:lnTo>
                  <a:lnTo>
                    <a:pt x="36" y="161"/>
                  </a:lnTo>
                  <a:lnTo>
                    <a:pt x="30" y="191"/>
                  </a:lnTo>
                  <a:lnTo>
                    <a:pt x="12" y="215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Freeform 50"/>
            <p:cNvSpPr>
              <a:spLocks/>
            </p:cNvSpPr>
            <p:nvPr/>
          </p:nvSpPr>
          <p:spPr bwMode="auto">
            <a:xfrm>
              <a:off x="3943" y="2607"/>
              <a:ext cx="445" cy="120"/>
            </a:xfrm>
            <a:custGeom>
              <a:avLst/>
              <a:gdLst>
                <a:gd name="T0" fmla="*/ 0 w 359"/>
                <a:gd name="T1" fmla="*/ 89 h 89"/>
                <a:gd name="T2" fmla="*/ 0 w 359"/>
                <a:gd name="T3" fmla="*/ 0 h 89"/>
                <a:gd name="T4" fmla="*/ 359 w 359"/>
                <a:gd name="T5" fmla="*/ 0 h 89"/>
                <a:gd name="T6" fmla="*/ 359 w 359"/>
                <a:gd name="T7" fmla="*/ 89 h 89"/>
                <a:gd name="T8" fmla="*/ 0 w 359"/>
                <a:gd name="T9" fmla="*/ 89 h 89"/>
                <a:gd name="T10" fmla="*/ 0 w 35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89">
                  <a:moveTo>
                    <a:pt x="0" y="89"/>
                  </a:moveTo>
                  <a:lnTo>
                    <a:pt x="0" y="0"/>
                  </a:lnTo>
                  <a:lnTo>
                    <a:pt x="359" y="0"/>
                  </a:lnTo>
                  <a:lnTo>
                    <a:pt x="359" y="89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Freeform 51"/>
            <p:cNvSpPr>
              <a:spLocks/>
            </p:cNvSpPr>
            <p:nvPr/>
          </p:nvSpPr>
          <p:spPr bwMode="auto">
            <a:xfrm>
              <a:off x="4169" y="2607"/>
              <a:ext cx="223" cy="2"/>
            </a:xfrm>
            <a:custGeom>
              <a:avLst/>
              <a:gdLst>
                <a:gd name="T0" fmla="*/ 0 w 180"/>
                <a:gd name="T1" fmla="*/ 180 w 180"/>
                <a:gd name="T2" fmla="*/ 0 w 180"/>
                <a:gd name="T3" fmla="*/ 0 w 1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0">
                  <a:moveTo>
                    <a:pt x="0" y="0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Freeform 52"/>
            <p:cNvSpPr>
              <a:spLocks/>
            </p:cNvSpPr>
            <p:nvPr/>
          </p:nvSpPr>
          <p:spPr bwMode="auto">
            <a:xfrm>
              <a:off x="4169" y="2719"/>
              <a:ext cx="223" cy="2"/>
            </a:xfrm>
            <a:custGeom>
              <a:avLst/>
              <a:gdLst>
                <a:gd name="T0" fmla="*/ 0 w 180"/>
                <a:gd name="T1" fmla="*/ 180 w 180"/>
                <a:gd name="T2" fmla="*/ 0 w 180"/>
                <a:gd name="T3" fmla="*/ 0 w 1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0">
                  <a:moveTo>
                    <a:pt x="0" y="0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Freeform 53"/>
            <p:cNvSpPr>
              <a:spLocks/>
            </p:cNvSpPr>
            <p:nvPr/>
          </p:nvSpPr>
          <p:spPr bwMode="auto">
            <a:xfrm>
              <a:off x="3955" y="2607"/>
              <a:ext cx="214" cy="2"/>
            </a:xfrm>
            <a:custGeom>
              <a:avLst/>
              <a:gdLst>
                <a:gd name="T0" fmla="*/ 173 w 173"/>
                <a:gd name="T1" fmla="*/ 0 w 173"/>
                <a:gd name="T2" fmla="*/ 173 w 173"/>
                <a:gd name="T3" fmla="*/ 173 w 1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73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Freeform 54"/>
            <p:cNvSpPr>
              <a:spLocks/>
            </p:cNvSpPr>
            <p:nvPr/>
          </p:nvSpPr>
          <p:spPr bwMode="auto">
            <a:xfrm>
              <a:off x="3955" y="2719"/>
              <a:ext cx="214" cy="2"/>
            </a:xfrm>
            <a:custGeom>
              <a:avLst/>
              <a:gdLst>
                <a:gd name="T0" fmla="*/ 173 w 173"/>
                <a:gd name="T1" fmla="*/ 0 w 173"/>
                <a:gd name="T2" fmla="*/ 173 w 173"/>
                <a:gd name="T3" fmla="*/ 173 w 1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73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55"/>
            <p:cNvSpPr>
              <a:spLocks/>
            </p:cNvSpPr>
            <p:nvPr/>
          </p:nvSpPr>
          <p:spPr bwMode="auto">
            <a:xfrm>
              <a:off x="4732" y="2019"/>
              <a:ext cx="164" cy="185"/>
            </a:xfrm>
            <a:custGeom>
              <a:avLst/>
              <a:gdLst>
                <a:gd name="T0" fmla="*/ 54 w 132"/>
                <a:gd name="T1" fmla="*/ 59 h 137"/>
                <a:gd name="T2" fmla="*/ 0 w 132"/>
                <a:gd name="T3" fmla="*/ 59 h 137"/>
                <a:gd name="T4" fmla="*/ 0 w 132"/>
                <a:gd name="T5" fmla="*/ 77 h 137"/>
                <a:gd name="T6" fmla="*/ 54 w 132"/>
                <a:gd name="T7" fmla="*/ 77 h 137"/>
                <a:gd name="T8" fmla="*/ 54 w 132"/>
                <a:gd name="T9" fmla="*/ 137 h 137"/>
                <a:gd name="T10" fmla="*/ 72 w 132"/>
                <a:gd name="T11" fmla="*/ 137 h 137"/>
                <a:gd name="T12" fmla="*/ 72 w 132"/>
                <a:gd name="T13" fmla="*/ 77 h 137"/>
                <a:gd name="T14" fmla="*/ 132 w 132"/>
                <a:gd name="T15" fmla="*/ 77 h 137"/>
                <a:gd name="T16" fmla="*/ 132 w 132"/>
                <a:gd name="T17" fmla="*/ 59 h 137"/>
                <a:gd name="T18" fmla="*/ 72 w 132"/>
                <a:gd name="T19" fmla="*/ 59 h 137"/>
                <a:gd name="T20" fmla="*/ 72 w 132"/>
                <a:gd name="T21" fmla="*/ 0 h 137"/>
                <a:gd name="T22" fmla="*/ 54 w 132"/>
                <a:gd name="T23" fmla="*/ 0 h 137"/>
                <a:gd name="T24" fmla="*/ 54 w 132"/>
                <a:gd name="T25" fmla="*/ 5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7">
                  <a:moveTo>
                    <a:pt x="54" y="59"/>
                  </a:moveTo>
                  <a:lnTo>
                    <a:pt x="0" y="59"/>
                  </a:lnTo>
                  <a:lnTo>
                    <a:pt x="0" y="77"/>
                  </a:lnTo>
                  <a:lnTo>
                    <a:pt x="54" y="77"/>
                  </a:lnTo>
                  <a:lnTo>
                    <a:pt x="54" y="137"/>
                  </a:lnTo>
                  <a:lnTo>
                    <a:pt x="72" y="137"/>
                  </a:lnTo>
                  <a:lnTo>
                    <a:pt x="72" y="77"/>
                  </a:lnTo>
                  <a:lnTo>
                    <a:pt x="132" y="77"/>
                  </a:lnTo>
                  <a:lnTo>
                    <a:pt x="132" y="59"/>
                  </a:lnTo>
                  <a:lnTo>
                    <a:pt x="72" y="59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4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Rectangle 56"/>
            <p:cNvSpPr>
              <a:spLocks noChangeArrowheads="1"/>
            </p:cNvSpPr>
            <p:nvPr/>
          </p:nvSpPr>
          <p:spPr bwMode="auto">
            <a:xfrm>
              <a:off x="4732" y="3099"/>
              <a:ext cx="170" cy="1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41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184095" y="334791"/>
            <a:ext cx="8229600" cy="48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LOWPASS FILTER</a:t>
            </a:r>
          </a:p>
        </p:txBody>
      </p:sp>
      <p:pic>
        <p:nvPicPr>
          <p:cNvPr id="46142" name="Picture 62" descr="ale63317_1403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45" y="373775"/>
            <a:ext cx="3986011" cy="277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6149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87067"/>
              </p:ext>
            </p:extLst>
          </p:nvPr>
        </p:nvGraphicFramePr>
        <p:xfrm>
          <a:off x="3482878" y="3615605"/>
          <a:ext cx="3971925" cy="310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4" imgW="2552400" imgH="1993680" progId="Equation.DSMT4">
                  <p:embed/>
                </p:oleObj>
              </mc:Choice>
              <mc:Fallback>
                <p:oleObj name="Equation" r:id="rId4" imgW="2552400" imgH="1993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878" y="3615605"/>
                        <a:ext cx="3971925" cy="310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50" name="Rectangle 70"/>
          <p:cNvSpPr>
            <a:spLocks noChangeArrowheads="1"/>
          </p:cNvSpPr>
          <p:nvPr/>
        </p:nvSpPr>
        <p:spPr bwMode="auto">
          <a:xfrm>
            <a:off x="422220" y="3125518"/>
            <a:ext cx="1090624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A low pass filter is designed to pas only frequencies from DC up to the cutoff frequency </a:t>
            </a:r>
            <a:r>
              <a:rPr lang="en-US" alt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</a:t>
            </a:r>
            <a:r>
              <a:rPr lang="en-US" altLang="en-US" sz="20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c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825" y="220844"/>
            <a:ext cx="2259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Passive </a:t>
            </a:r>
            <a:r>
              <a:rPr lang="en-US" sz="2800" b="1" dirty="0" smtClean="0">
                <a:solidFill>
                  <a:srgbClr val="FF0000"/>
                </a:solidFill>
              </a:rPr>
              <a:t>Filters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70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58" name="Group 54"/>
          <p:cNvGrpSpPr>
            <a:grpSpLocks/>
          </p:cNvGrpSpPr>
          <p:nvPr/>
        </p:nvGrpSpPr>
        <p:grpSpPr bwMode="auto">
          <a:xfrm>
            <a:off x="1524000" y="685800"/>
            <a:ext cx="5214938" cy="2389188"/>
            <a:chOff x="624" y="1152"/>
            <a:chExt cx="4485" cy="2561"/>
          </a:xfrm>
        </p:grpSpPr>
        <p:sp>
          <p:nvSpPr>
            <p:cNvPr id="47108" name="Freeform 4"/>
            <p:cNvSpPr>
              <a:spLocks/>
            </p:cNvSpPr>
            <p:nvPr/>
          </p:nvSpPr>
          <p:spPr bwMode="auto">
            <a:xfrm>
              <a:off x="4315" y="1741"/>
              <a:ext cx="1" cy="1971"/>
            </a:xfrm>
            <a:custGeom>
              <a:avLst/>
              <a:gdLst>
                <a:gd name="T0" fmla="*/ 1971 h 1971"/>
                <a:gd name="T1" fmla="*/ 0 h 1971"/>
                <a:gd name="T2" fmla="*/ 1971 h 1971"/>
                <a:gd name="T3" fmla="*/ 1971 h 19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71">
                  <a:moveTo>
                    <a:pt x="0" y="1971"/>
                  </a:moveTo>
                  <a:lnTo>
                    <a:pt x="0" y="0"/>
                  </a:lnTo>
                  <a:lnTo>
                    <a:pt x="0" y="1971"/>
                  </a:lnTo>
                  <a:lnTo>
                    <a:pt x="0" y="19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9" name="Freeform 5"/>
            <p:cNvSpPr>
              <a:spLocks noEditPoints="1"/>
            </p:cNvSpPr>
            <p:nvPr/>
          </p:nvSpPr>
          <p:spPr bwMode="auto">
            <a:xfrm>
              <a:off x="1549" y="1741"/>
              <a:ext cx="2766" cy="1"/>
            </a:xfrm>
            <a:custGeom>
              <a:avLst/>
              <a:gdLst>
                <a:gd name="T0" fmla="*/ 2766 w 2766"/>
                <a:gd name="T1" fmla="*/ 0 w 2766"/>
                <a:gd name="T2" fmla="*/ 2766 w 2766"/>
                <a:gd name="T3" fmla="*/ 2766 w 2766"/>
                <a:gd name="T4" fmla="*/ 2766 w 2766"/>
                <a:gd name="T5" fmla="*/ 2766 w 2766"/>
                <a:gd name="T6" fmla="*/ 2766 w 27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766">
                  <a:moveTo>
                    <a:pt x="2766" y="0"/>
                  </a:moveTo>
                  <a:lnTo>
                    <a:pt x="0" y="0"/>
                  </a:lnTo>
                  <a:lnTo>
                    <a:pt x="2766" y="0"/>
                  </a:lnTo>
                  <a:lnTo>
                    <a:pt x="2766" y="0"/>
                  </a:lnTo>
                  <a:close/>
                  <a:moveTo>
                    <a:pt x="2766" y="0"/>
                  </a:moveTo>
                  <a:lnTo>
                    <a:pt x="2766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0" name="Freeform 6"/>
            <p:cNvSpPr>
              <a:spLocks noEditPoints="1"/>
            </p:cNvSpPr>
            <p:nvPr/>
          </p:nvSpPr>
          <p:spPr bwMode="auto">
            <a:xfrm>
              <a:off x="1549" y="1741"/>
              <a:ext cx="1" cy="1971"/>
            </a:xfrm>
            <a:custGeom>
              <a:avLst/>
              <a:gdLst>
                <a:gd name="T0" fmla="*/ 0 h 1971"/>
                <a:gd name="T1" fmla="*/ 1971 h 1971"/>
                <a:gd name="T2" fmla="*/ 0 h 1971"/>
                <a:gd name="T3" fmla="*/ 0 h 1971"/>
                <a:gd name="T4" fmla="*/ 0 h 1971"/>
                <a:gd name="T5" fmla="*/ 0 h 1971"/>
                <a:gd name="T6" fmla="*/ 0 h 19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971">
                  <a:moveTo>
                    <a:pt x="0" y="0"/>
                  </a:moveTo>
                  <a:lnTo>
                    <a:pt x="0" y="197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Freeform 7"/>
            <p:cNvSpPr>
              <a:spLocks noEditPoints="1"/>
            </p:cNvSpPr>
            <p:nvPr/>
          </p:nvSpPr>
          <p:spPr bwMode="auto">
            <a:xfrm>
              <a:off x="1549" y="3712"/>
              <a:ext cx="2766" cy="1"/>
            </a:xfrm>
            <a:custGeom>
              <a:avLst/>
              <a:gdLst>
                <a:gd name="T0" fmla="*/ 0 w 2766"/>
                <a:gd name="T1" fmla="*/ 2766 w 2766"/>
                <a:gd name="T2" fmla="*/ 0 w 2766"/>
                <a:gd name="T3" fmla="*/ 0 w 2766"/>
                <a:gd name="T4" fmla="*/ 0 w 2766"/>
                <a:gd name="T5" fmla="*/ 0 w 2766"/>
                <a:gd name="T6" fmla="*/ 0 w 27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766">
                  <a:moveTo>
                    <a:pt x="0" y="0"/>
                  </a:moveTo>
                  <a:lnTo>
                    <a:pt x="2766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auto">
            <a:xfrm>
              <a:off x="4315" y="371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auto">
            <a:xfrm>
              <a:off x="624" y="2681"/>
              <a:ext cx="123" cy="147"/>
            </a:xfrm>
            <a:custGeom>
              <a:avLst/>
              <a:gdLst>
                <a:gd name="T0" fmla="*/ 0 w 123"/>
                <a:gd name="T1" fmla="*/ 16 h 147"/>
                <a:gd name="T2" fmla="*/ 16 w 123"/>
                <a:gd name="T3" fmla="*/ 16 h 147"/>
                <a:gd name="T4" fmla="*/ 25 w 123"/>
                <a:gd name="T5" fmla="*/ 16 h 147"/>
                <a:gd name="T6" fmla="*/ 25 w 123"/>
                <a:gd name="T7" fmla="*/ 33 h 147"/>
                <a:gd name="T8" fmla="*/ 33 w 123"/>
                <a:gd name="T9" fmla="*/ 49 h 147"/>
                <a:gd name="T10" fmla="*/ 33 w 123"/>
                <a:gd name="T11" fmla="*/ 66 h 147"/>
                <a:gd name="T12" fmla="*/ 41 w 123"/>
                <a:gd name="T13" fmla="*/ 90 h 147"/>
                <a:gd name="T14" fmla="*/ 41 w 123"/>
                <a:gd name="T15" fmla="*/ 115 h 147"/>
                <a:gd name="T16" fmla="*/ 41 w 123"/>
                <a:gd name="T17" fmla="*/ 139 h 147"/>
                <a:gd name="T18" fmla="*/ 41 w 123"/>
                <a:gd name="T19" fmla="*/ 147 h 147"/>
                <a:gd name="T20" fmla="*/ 41 w 123"/>
                <a:gd name="T21" fmla="*/ 147 h 147"/>
                <a:gd name="T22" fmla="*/ 49 w 123"/>
                <a:gd name="T23" fmla="*/ 147 h 147"/>
                <a:gd name="T24" fmla="*/ 57 w 123"/>
                <a:gd name="T25" fmla="*/ 139 h 147"/>
                <a:gd name="T26" fmla="*/ 74 w 123"/>
                <a:gd name="T27" fmla="*/ 123 h 147"/>
                <a:gd name="T28" fmla="*/ 90 w 123"/>
                <a:gd name="T29" fmla="*/ 106 h 147"/>
                <a:gd name="T30" fmla="*/ 106 w 123"/>
                <a:gd name="T31" fmla="*/ 74 h 147"/>
                <a:gd name="T32" fmla="*/ 123 w 123"/>
                <a:gd name="T33" fmla="*/ 49 h 147"/>
                <a:gd name="T34" fmla="*/ 123 w 123"/>
                <a:gd name="T35" fmla="*/ 25 h 147"/>
                <a:gd name="T36" fmla="*/ 115 w 123"/>
                <a:gd name="T37" fmla="*/ 8 h 147"/>
                <a:gd name="T38" fmla="*/ 106 w 123"/>
                <a:gd name="T39" fmla="*/ 0 h 147"/>
                <a:gd name="T40" fmla="*/ 98 w 123"/>
                <a:gd name="T41" fmla="*/ 8 h 147"/>
                <a:gd name="T42" fmla="*/ 98 w 123"/>
                <a:gd name="T43" fmla="*/ 8 h 147"/>
                <a:gd name="T44" fmla="*/ 106 w 123"/>
                <a:gd name="T45" fmla="*/ 25 h 147"/>
                <a:gd name="T46" fmla="*/ 115 w 123"/>
                <a:gd name="T47" fmla="*/ 41 h 147"/>
                <a:gd name="T48" fmla="*/ 115 w 123"/>
                <a:gd name="T49" fmla="*/ 49 h 147"/>
                <a:gd name="T50" fmla="*/ 98 w 123"/>
                <a:gd name="T51" fmla="*/ 74 h 147"/>
                <a:gd name="T52" fmla="*/ 65 w 123"/>
                <a:gd name="T53" fmla="*/ 115 h 147"/>
                <a:gd name="T54" fmla="*/ 57 w 123"/>
                <a:gd name="T55" fmla="*/ 123 h 147"/>
                <a:gd name="T56" fmla="*/ 57 w 123"/>
                <a:gd name="T57" fmla="*/ 90 h 147"/>
                <a:gd name="T58" fmla="*/ 57 w 123"/>
                <a:gd name="T59" fmla="*/ 66 h 147"/>
                <a:gd name="T60" fmla="*/ 41 w 123"/>
                <a:gd name="T61" fmla="*/ 8 h 147"/>
                <a:gd name="T62" fmla="*/ 41 w 123"/>
                <a:gd name="T63" fmla="*/ 0 h 147"/>
                <a:gd name="T64" fmla="*/ 41 w 123"/>
                <a:gd name="T65" fmla="*/ 0 h 147"/>
                <a:gd name="T66" fmla="*/ 33 w 123"/>
                <a:gd name="T67" fmla="*/ 8 h 147"/>
                <a:gd name="T68" fmla="*/ 0 w 123"/>
                <a:gd name="T69" fmla="*/ 8 h 147"/>
                <a:gd name="T70" fmla="*/ 0 w 123"/>
                <a:gd name="T71" fmla="*/ 1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47">
                  <a:moveTo>
                    <a:pt x="0" y="16"/>
                  </a:moveTo>
                  <a:lnTo>
                    <a:pt x="16" y="16"/>
                  </a:lnTo>
                  <a:lnTo>
                    <a:pt x="25" y="16"/>
                  </a:lnTo>
                  <a:lnTo>
                    <a:pt x="25" y="33"/>
                  </a:lnTo>
                  <a:lnTo>
                    <a:pt x="33" y="49"/>
                  </a:lnTo>
                  <a:lnTo>
                    <a:pt x="33" y="66"/>
                  </a:lnTo>
                  <a:lnTo>
                    <a:pt x="41" y="90"/>
                  </a:lnTo>
                  <a:lnTo>
                    <a:pt x="41" y="115"/>
                  </a:lnTo>
                  <a:lnTo>
                    <a:pt x="41" y="139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9" y="147"/>
                  </a:lnTo>
                  <a:lnTo>
                    <a:pt x="57" y="139"/>
                  </a:lnTo>
                  <a:lnTo>
                    <a:pt x="74" y="123"/>
                  </a:lnTo>
                  <a:lnTo>
                    <a:pt x="90" y="106"/>
                  </a:lnTo>
                  <a:lnTo>
                    <a:pt x="106" y="74"/>
                  </a:lnTo>
                  <a:lnTo>
                    <a:pt x="123" y="49"/>
                  </a:lnTo>
                  <a:lnTo>
                    <a:pt x="123" y="25"/>
                  </a:lnTo>
                  <a:lnTo>
                    <a:pt x="115" y="8"/>
                  </a:lnTo>
                  <a:lnTo>
                    <a:pt x="106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6" y="25"/>
                  </a:lnTo>
                  <a:lnTo>
                    <a:pt x="115" y="41"/>
                  </a:lnTo>
                  <a:lnTo>
                    <a:pt x="115" y="49"/>
                  </a:lnTo>
                  <a:lnTo>
                    <a:pt x="98" y="74"/>
                  </a:lnTo>
                  <a:lnTo>
                    <a:pt x="65" y="115"/>
                  </a:lnTo>
                  <a:lnTo>
                    <a:pt x="57" y="123"/>
                  </a:lnTo>
                  <a:lnTo>
                    <a:pt x="57" y="90"/>
                  </a:lnTo>
                  <a:lnTo>
                    <a:pt x="57" y="66"/>
                  </a:lnTo>
                  <a:lnTo>
                    <a:pt x="41" y="8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Freeform 10"/>
            <p:cNvSpPr>
              <a:spLocks noEditPoints="1"/>
            </p:cNvSpPr>
            <p:nvPr/>
          </p:nvSpPr>
          <p:spPr bwMode="auto">
            <a:xfrm>
              <a:off x="771" y="2738"/>
              <a:ext cx="49" cy="180"/>
            </a:xfrm>
            <a:custGeom>
              <a:avLst/>
              <a:gdLst>
                <a:gd name="T0" fmla="*/ 41 w 49"/>
                <a:gd name="T1" fmla="*/ 148 h 180"/>
                <a:gd name="T2" fmla="*/ 33 w 49"/>
                <a:gd name="T3" fmla="*/ 164 h 180"/>
                <a:gd name="T4" fmla="*/ 25 w 49"/>
                <a:gd name="T5" fmla="*/ 164 h 180"/>
                <a:gd name="T6" fmla="*/ 17 w 49"/>
                <a:gd name="T7" fmla="*/ 164 h 180"/>
                <a:gd name="T8" fmla="*/ 17 w 49"/>
                <a:gd name="T9" fmla="*/ 164 h 180"/>
                <a:gd name="T10" fmla="*/ 17 w 49"/>
                <a:gd name="T11" fmla="*/ 156 h 180"/>
                <a:gd name="T12" fmla="*/ 25 w 49"/>
                <a:gd name="T13" fmla="*/ 148 h 180"/>
                <a:gd name="T14" fmla="*/ 41 w 49"/>
                <a:gd name="T15" fmla="*/ 58 h 180"/>
                <a:gd name="T16" fmla="*/ 41 w 49"/>
                <a:gd name="T17" fmla="*/ 58 h 180"/>
                <a:gd name="T18" fmla="*/ 25 w 49"/>
                <a:gd name="T19" fmla="*/ 66 h 180"/>
                <a:gd name="T20" fmla="*/ 0 w 49"/>
                <a:gd name="T21" fmla="*/ 66 h 180"/>
                <a:gd name="T22" fmla="*/ 0 w 49"/>
                <a:gd name="T23" fmla="*/ 74 h 180"/>
                <a:gd name="T24" fmla="*/ 17 w 49"/>
                <a:gd name="T25" fmla="*/ 74 h 180"/>
                <a:gd name="T26" fmla="*/ 17 w 49"/>
                <a:gd name="T27" fmla="*/ 74 h 180"/>
                <a:gd name="T28" fmla="*/ 17 w 49"/>
                <a:gd name="T29" fmla="*/ 90 h 180"/>
                <a:gd name="T30" fmla="*/ 9 w 49"/>
                <a:gd name="T31" fmla="*/ 115 h 180"/>
                <a:gd name="T32" fmla="*/ 0 w 49"/>
                <a:gd name="T33" fmla="*/ 148 h 180"/>
                <a:gd name="T34" fmla="*/ 0 w 49"/>
                <a:gd name="T35" fmla="*/ 164 h 180"/>
                <a:gd name="T36" fmla="*/ 0 w 49"/>
                <a:gd name="T37" fmla="*/ 172 h 180"/>
                <a:gd name="T38" fmla="*/ 9 w 49"/>
                <a:gd name="T39" fmla="*/ 180 h 180"/>
                <a:gd name="T40" fmla="*/ 25 w 49"/>
                <a:gd name="T41" fmla="*/ 172 h 180"/>
                <a:gd name="T42" fmla="*/ 41 w 49"/>
                <a:gd name="T43" fmla="*/ 148 h 180"/>
                <a:gd name="T44" fmla="*/ 41 w 49"/>
                <a:gd name="T45" fmla="*/ 148 h 180"/>
                <a:gd name="T46" fmla="*/ 49 w 49"/>
                <a:gd name="T47" fmla="*/ 17 h 180"/>
                <a:gd name="T48" fmla="*/ 49 w 49"/>
                <a:gd name="T49" fmla="*/ 9 h 180"/>
                <a:gd name="T50" fmla="*/ 41 w 49"/>
                <a:gd name="T51" fmla="*/ 0 h 180"/>
                <a:gd name="T52" fmla="*/ 33 w 49"/>
                <a:gd name="T53" fmla="*/ 9 h 180"/>
                <a:gd name="T54" fmla="*/ 25 w 49"/>
                <a:gd name="T55" fmla="*/ 17 h 180"/>
                <a:gd name="T56" fmla="*/ 33 w 49"/>
                <a:gd name="T57" fmla="*/ 25 h 180"/>
                <a:gd name="T58" fmla="*/ 41 w 49"/>
                <a:gd name="T59" fmla="*/ 33 h 180"/>
                <a:gd name="T60" fmla="*/ 49 w 49"/>
                <a:gd name="T61" fmla="*/ 25 h 180"/>
                <a:gd name="T62" fmla="*/ 49 w 49"/>
                <a:gd name="T63" fmla="*/ 17 h 180"/>
                <a:gd name="T64" fmla="*/ 49 w 49"/>
                <a:gd name="T65" fmla="*/ 1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180">
                  <a:moveTo>
                    <a:pt x="41" y="148"/>
                  </a:moveTo>
                  <a:lnTo>
                    <a:pt x="33" y="164"/>
                  </a:lnTo>
                  <a:lnTo>
                    <a:pt x="25" y="164"/>
                  </a:lnTo>
                  <a:lnTo>
                    <a:pt x="17" y="164"/>
                  </a:lnTo>
                  <a:lnTo>
                    <a:pt x="17" y="164"/>
                  </a:lnTo>
                  <a:lnTo>
                    <a:pt x="17" y="156"/>
                  </a:lnTo>
                  <a:lnTo>
                    <a:pt x="25" y="14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25" y="66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7" y="90"/>
                  </a:lnTo>
                  <a:lnTo>
                    <a:pt x="9" y="115"/>
                  </a:lnTo>
                  <a:lnTo>
                    <a:pt x="0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9" y="180"/>
                  </a:lnTo>
                  <a:lnTo>
                    <a:pt x="25" y="172"/>
                  </a:lnTo>
                  <a:lnTo>
                    <a:pt x="41" y="148"/>
                  </a:lnTo>
                  <a:lnTo>
                    <a:pt x="41" y="148"/>
                  </a:lnTo>
                  <a:close/>
                  <a:moveTo>
                    <a:pt x="49" y="17"/>
                  </a:moveTo>
                  <a:lnTo>
                    <a:pt x="49" y="9"/>
                  </a:lnTo>
                  <a:lnTo>
                    <a:pt x="41" y="0"/>
                  </a:lnTo>
                  <a:lnTo>
                    <a:pt x="33" y="9"/>
                  </a:lnTo>
                  <a:lnTo>
                    <a:pt x="25" y="17"/>
                  </a:lnTo>
                  <a:lnTo>
                    <a:pt x="33" y="25"/>
                  </a:lnTo>
                  <a:lnTo>
                    <a:pt x="41" y="33"/>
                  </a:lnTo>
                  <a:lnTo>
                    <a:pt x="49" y="25"/>
                  </a:lnTo>
                  <a:lnTo>
                    <a:pt x="49" y="17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Freeform 11"/>
            <p:cNvSpPr>
              <a:spLocks/>
            </p:cNvSpPr>
            <p:nvPr/>
          </p:nvSpPr>
          <p:spPr bwMode="auto">
            <a:xfrm>
              <a:off x="870" y="2591"/>
              <a:ext cx="81" cy="295"/>
            </a:xfrm>
            <a:custGeom>
              <a:avLst/>
              <a:gdLst>
                <a:gd name="T0" fmla="*/ 73 w 81"/>
                <a:gd name="T1" fmla="*/ 0 h 295"/>
                <a:gd name="T2" fmla="*/ 40 w 81"/>
                <a:gd name="T3" fmla="*/ 25 h 295"/>
                <a:gd name="T4" fmla="*/ 16 w 81"/>
                <a:gd name="T5" fmla="*/ 57 h 295"/>
                <a:gd name="T6" fmla="*/ 8 w 81"/>
                <a:gd name="T7" fmla="*/ 98 h 295"/>
                <a:gd name="T8" fmla="*/ 0 w 81"/>
                <a:gd name="T9" fmla="*/ 139 h 295"/>
                <a:gd name="T10" fmla="*/ 0 w 81"/>
                <a:gd name="T11" fmla="*/ 172 h 295"/>
                <a:gd name="T12" fmla="*/ 8 w 81"/>
                <a:gd name="T13" fmla="*/ 196 h 295"/>
                <a:gd name="T14" fmla="*/ 24 w 81"/>
                <a:gd name="T15" fmla="*/ 245 h 295"/>
                <a:gd name="T16" fmla="*/ 49 w 81"/>
                <a:gd name="T17" fmla="*/ 270 h 295"/>
                <a:gd name="T18" fmla="*/ 73 w 81"/>
                <a:gd name="T19" fmla="*/ 295 h 295"/>
                <a:gd name="T20" fmla="*/ 81 w 81"/>
                <a:gd name="T21" fmla="*/ 295 h 295"/>
                <a:gd name="T22" fmla="*/ 49 w 81"/>
                <a:gd name="T23" fmla="*/ 262 h 295"/>
                <a:gd name="T24" fmla="*/ 32 w 81"/>
                <a:gd name="T25" fmla="*/ 213 h 295"/>
                <a:gd name="T26" fmla="*/ 24 w 81"/>
                <a:gd name="T27" fmla="*/ 172 h 295"/>
                <a:gd name="T28" fmla="*/ 24 w 81"/>
                <a:gd name="T29" fmla="*/ 139 h 295"/>
                <a:gd name="T30" fmla="*/ 32 w 81"/>
                <a:gd name="T31" fmla="*/ 82 h 295"/>
                <a:gd name="T32" fmla="*/ 40 w 81"/>
                <a:gd name="T33" fmla="*/ 49 h 295"/>
                <a:gd name="T34" fmla="*/ 65 w 81"/>
                <a:gd name="T35" fmla="*/ 16 h 295"/>
                <a:gd name="T36" fmla="*/ 81 w 81"/>
                <a:gd name="T37" fmla="*/ 0 h 295"/>
                <a:gd name="T38" fmla="*/ 73 w 81"/>
                <a:gd name="T3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295">
                  <a:moveTo>
                    <a:pt x="73" y="0"/>
                  </a:moveTo>
                  <a:lnTo>
                    <a:pt x="40" y="25"/>
                  </a:lnTo>
                  <a:lnTo>
                    <a:pt x="16" y="57"/>
                  </a:lnTo>
                  <a:lnTo>
                    <a:pt x="8" y="98"/>
                  </a:lnTo>
                  <a:lnTo>
                    <a:pt x="0" y="139"/>
                  </a:lnTo>
                  <a:lnTo>
                    <a:pt x="0" y="172"/>
                  </a:lnTo>
                  <a:lnTo>
                    <a:pt x="8" y="196"/>
                  </a:lnTo>
                  <a:lnTo>
                    <a:pt x="24" y="245"/>
                  </a:lnTo>
                  <a:lnTo>
                    <a:pt x="49" y="270"/>
                  </a:lnTo>
                  <a:lnTo>
                    <a:pt x="73" y="295"/>
                  </a:lnTo>
                  <a:lnTo>
                    <a:pt x="81" y="295"/>
                  </a:lnTo>
                  <a:lnTo>
                    <a:pt x="49" y="262"/>
                  </a:lnTo>
                  <a:lnTo>
                    <a:pt x="32" y="213"/>
                  </a:lnTo>
                  <a:lnTo>
                    <a:pt x="24" y="172"/>
                  </a:lnTo>
                  <a:lnTo>
                    <a:pt x="24" y="139"/>
                  </a:lnTo>
                  <a:lnTo>
                    <a:pt x="32" y="82"/>
                  </a:lnTo>
                  <a:lnTo>
                    <a:pt x="40" y="49"/>
                  </a:lnTo>
                  <a:lnTo>
                    <a:pt x="65" y="16"/>
                  </a:lnTo>
                  <a:lnTo>
                    <a:pt x="8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auto">
            <a:xfrm>
              <a:off x="968" y="2632"/>
              <a:ext cx="90" cy="196"/>
            </a:xfrm>
            <a:custGeom>
              <a:avLst/>
              <a:gdLst>
                <a:gd name="T0" fmla="*/ 90 w 90"/>
                <a:gd name="T1" fmla="*/ 41 h 196"/>
                <a:gd name="T2" fmla="*/ 57 w 90"/>
                <a:gd name="T3" fmla="*/ 41 h 196"/>
                <a:gd name="T4" fmla="*/ 73 w 90"/>
                <a:gd name="T5" fmla="*/ 8 h 196"/>
                <a:gd name="T6" fmla="*/ 73 w 90"/>
                <a:gd name="T7" fmla="*/ 0 h 196"/>
                <a:gd name="T8" fmla="*/ 65 w 90"/>
                <a:gd name="T9" fmla="*/ 0 h 196"/>
                <a:gd name="T10" fmla="*/ 65 w 90"/>
                <a:gd name="T11" fmla="*/ 0 h 196"/>
                <a:gd name="T12" fmla="*/ 65 w 90"/>
                <a:gd name="T13" fmla="*/ 8 h 196"/>
                <a:gd name="T14" fmla="*/ 49 w 90"/>
                <a:gd name="T15" fmla="*/ 25 h 196"/>
                <a:gd name="T16" fmla="*/ 24 w 90"/>
                <a:gd name="T17" fmla="*/ 41 h 196"/>
                <a:gd name="T18" fmla="*/ 16 w 90"/>
                <a:gd name="T19" fmla="*/ 49 h 196"/>
                <a:gd name="T20" fmla="*/ 8 w 90"/>
                <a:gd name="T21" fmla="*/ 49 h 196"/>
                <a:gd name="T22" fmla="*/ 8 w 90"/>
                <a:gd name="T23" fmla="*/ 49 h 196"/>
                <a:gd name="T24" fmla="*/ 8 w 90"/>
                <a:gd name="T25" fmla="*/ 57 h 196"/>
                <a:gd name="T26" fmla="*/ 33 w 90"/>
                <a:gd name="T27" fmla="*/ 57 h 196"/>
                <a:gd name="T28" fmla="*/ 8 w 90"/>
                <a:gd name="T29" fmla="*/ 147 h 196"/>
                <a:gd name="T30" fmla="*/ 8 w 90"/>
                <a:gd name="T31" fmla="*/ 164 h 196"/>
                <a:gd name="T32" fmla="*/ 0 w 90"/>
                <a:gd name="T33" fmla="*/ 180 h 196"/>
                <a:gd name="T34" fmla="*/ 0 w 90"/>
                <a:gd name="T35" fmla="*/ 180 h 196"/>
                <a:gd name="T36" fmla="*/ 8 w 90"/>
                <a:gd name="T37" fmla="*/ 196 h 196"/>
                <a:gd name="T38" fmla="*/ 16 w 90"/>
                <a:gd name="T39" fmla="*/ 196 h 196"/>
                <a:gd name="T40" fmla="*/ 41 w 90"/>
                <a:gd name="T41" fmla="*/ 188 h 196"/>
                <a:gd name="T42" fmla="*/ 65 w 90"/>
                <a:gd name="T43" fmla="*/ 155 h 196"/>
                <a:gd name="T44" fmla="*/ 57 w 90"/>
                <a:gd name="T45" fmla="*/ 155 h 196"/>
                <a:gd name="T46" fmla="*/ 49 w 90"/>
                <a:gd name="T47" fmla="*/ 172 h 196"/>
                <a:gd name="T48" fmla="*/ 33 w 90"/>
                <a:gd name="T49" fmla="*/ 180 h 196"/>
                <a:gd name="T50" fmla="*/ 33 w 90"/>
                <a:gd name="T51" fmla="*/ 180 h 196"/>
                <a:gd name="T52" fmla="*/ 33 w 90"/>
                <a:gd name="T53" fmla="*/ 172 h 196"/>
                <a:gd name="T54" fmla="*/ 33 w 90"/>
                <a:gd name="T55" fmla="*/ 172 h 196"/>
                <a:gd name="T56" fmla="*/ 57 w 90"/>
                <a:gd name="T57" fmla="*/ 57 h 196"/>
                <a:gd name="T58" fmla="*/ 82 w 90"/>
                <a:gd name="T59" fmla="*/ 57 h 196"/>
                <a:gd name="T60" fmla="*/ 90 w 90"/>
                <a:gd name="T61" fmla="*/ 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96">
                  <a:moveTo>
                    <a:pt x="90" y="41"/>
                  </a:moveTo>
                  <a:lnTo>
                    <a:pt x="57" y="41"/>
                  </a:lnTo>
                  <a:lnTo>
                    <a:pt x="73" y="8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8"/>
                  </a:lnTo>
                  <a:lnTo>
                    <a:pt x="49" y="25"/>
                  </a:lnTo>
                  <a:lnTo>
                    <a:pt x="24" y="41"/>
                  </a:lnTo>
                  <a:lnTo>
                    <a:pt x="16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57"/>
                  </a:lnTo>
                  <a:lnTo>
                    <a:pt x="33" y="57"/>
                  </a:lnTo>
                  <a:lnTo>
                    <a:pt x="8" y="147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8" y="196"/>
                  </a:lnTo>
                  <a:lnTo>
                    <a:pt x="16" y="196"/>
                  </a:lnTo>
                  <a:lnTo>
                    <a:pt x="41" y="188"/>
                  </a:lnTo>
                  <a:lnTo>
                    <a:pt x="65" y="155"/>
                  </a:lnTo>
                  <a:lnTo>
                    <a:pt x="57" y="155"/>
                  </a:lnTo>
                  <a:lnTo>
                    <a:pt x="49" y="172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57" y="57"/>
                  </a:lnTo>
                  <a:lnTo>
                    <a:pt x="82" y="57"/>
                  </a:lnTo>
                  <a:lnTo>
                    <a:pt x="9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Freeform 13"/>
            <p:cNvSpPr>
              <a:spLocks/>
            </p:cNvSpPr>
            <p:nvPr/>
          </p:nvSpPr>
          <p:spPr bwMode="auto">
            <a:xfrm>
              <a:off x="1058" y="2591"/>
              <a:ext cx="82" cy="295"/>
            </a:xfrm>
            <a:custGeom>
              <a:avLst/>
              <a:gdLst>
                <a:gd name="T0" fmla="*/ 0 w 82"/>
                <a:gd name="T1" fmla="*/ 295 h 295"/>
                <a:gd name="T2" fmla="*/ 41 w 82"/>
                <a:gd name="T3" fmla="*/ 270 h 295"/>
                <a:gd name="T4" fmla="*/ 65 w 82"/>
                <a:gd name="T5" fmla="*/ 237 h 295"/>
                <a:gd name="T6" fmla="*/ 73 w 82"/>
                <a:gd name="T7" fmla="*/ 196 h 295"/>
                <a:gd name="T8" fmla="*/ 82 w 82"/>
                <a:gd name="T9" fmla="*/ 147 h 295"/>
                <a:gd name="T10" fmla="*/ 82 w 82"/>
                <a:gd name="T11" fmla="*/ 115 h 295"/>
                <a:gd name="T12" fmla="*/ 73 w 82"/>
                <a:gd name="T13" fmla="*/ 90 h 295"/>
                <a:gd name="T14" fmla="*/ 57 w 82"/>
                <a:gd name="T15" fmla="*/ 49 h 295"/>
                <a:gd name="T16" fmla="*/ 33 w 82"/>
                <a:gd name="T17" fmla="*/ 25 h 295"/>
                <a:gd name="T18" fmla="*/ 8 w 82"/>
                <a:gd name="T19" fmla="*/ 0 h 295"/>
                <a:gd name="T20" fmla="*/ 0 w 82"/>
                <a:gd name="T21" fmla="*/ 0 h 295"/>
                <a:gd name="T22" fmla="*/ 33 w 82"/>
                <a:gd name="T23" fmla="*/ 33 h 295"/>
                <a:gd name="T24" fmla="*/ 49 w 82"/>
                <a:gd name="T25" fmla="*/ 82 h 295"/>
                <a:gd name="T26" fmla="*/ 57 w 82"/>
                <a:gd name="T27" fmla="*/ 123 h 295"/>
                <a:gd name="T28" fmla="*/ 57 w 82"/>
                <a:gd name="T29" fmla="*/ 156 h 295"/>
                <a:gd name="T30" fmla="*/ 49 w 82"/>
                <a:gd name="T31" fmla="*/ 213 h 295"/>
                <a:gd name="T32" fmla="*/ 41 w 82"/>
                <a:gd name="T33" fmla="*/ 254 h 295"/>
                <a:gd name="T34" fmla="*/ 16 w 82"/>
                <a:gd name="T35" fmla="*/ 278 h 295"/>
                <a:gd name="T36" fmla="*/ 0 w 82"/>
                <a:gd name="T37" fmla="*/ 295 h 295"/>
                <a:gd name="T38" fmla="*/ 0 w 82"/>
                <a:gd name="T3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295">
                  <a:moveTo>
                    <a:pt x="0" y="295"/>
                  </a:moveTo>
                  <a:lnTo>
                    <a:pt x="41" y="270"/>
                  </a:lnTo>
                  <a:lnTo>
                    <a:pt x="65" y="237"/>
                  </a:lnTo>
                  <a:lnTo>
                    <a:pt x="73" y="196"/>
                  </a:lnTo>
                  <a:lnTo>
                    <a:pt x="82" y="147"/>
                  </a:lnTo>
                  <a:lnTo>
                    <a:pt x="82" y="115"/>
                  </a:lnTo>
                  <a:lnTo>
                    <a:pt x="73" y="90"/>
                  </a:lnTo>
                  <a:lnTo>
                    <a:pt x="57" y="49"/>
                  </a:lnTo>
                  <a:lnTo>
                    <a:pt x="33" y="25"/>
                  </a:lnTo>
                  <a:lnTo>
                    <a:pt x="8" y="0"/>
                  </a:lnTo>
                  <a:lnTo>
                    <a:pt x="0" y="0"/>
                  </a:lnTo>
                  <a:lnTo>
                    <a:pt x="33" y="33"/>
                  </a:lnTo>
                  <a:lnTo>
                    <a:pt x="49" y="82"/>
                  </a:lnTo>
                  <a:lnTo>
                    <a:pt x="57" y="123"/>
                  </a:lnTo>
                  <a:lnTo>
                    <a:pt x="57" y="156"/>
                  </a:lnTo>
                  <a:lnTo>
                    <a:pt x="49" y="213"/>
                  </a:lnTo>
                  <a:lnTo>
                    <a:pt x="41" y="254"/>
                  </a:lnTo>
                  <a:lnTo>
                    <a:pt x="16" y="278"/>
                  </a:lnTo>
                  <a:lnTo>
                    <a:pt x="0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Freeform 14"/>
            <p:cNvSpPr>
              <a:spLocks noEditPoints="1"/>
            </p:cNvSpPr>
            <p:nvPr/>
          </p:nvSpPr>
          <p:spPr bwMode="auto">
            <a:xfrm>
              <a:off x="3931" y="2567"/>
              <a:ext cx="196" cy="229"/>
            </a:xfrm>
            <a:custGeom>
              <a:avLst/>
              <a:gdLst>
                <a:gd name="T0" fmla="*/ 188 w 196"/>
                <a:gd name="T1" fmla="*/ 229 h 229"/>
                <a:gd name="T2" fmla="*/ 172 w 196"/>
                <a:gd name="T3" fmla="*/ 212 h 229"/>
                <a:gd name="T4" fmla="*/ 163 w 196"/>
                <a:gd name="T5" fmla="*/ 196 h 229"/>
                <a:gd name="T6" fmla="*/ 131 w 196"/>
                <a:gd name="T7" fmla="*/ 114 h 229"/>
                <a:gd name="T8" fmla="*/ 163 w 196"/>
                <a:gd name="T9" fmla="*/ 106 h 229"/>
                <a:gd name="T10" fmla="*/ 180 w 196"/>
                <a:gd name="T11" fmla="*/ 90 h 229"/>
                <a:gd name="T12" fmla="*/ 196 w 196"/>
                <a:gd name="T13" fmla="*/ 73 h 229"/>
                <a:gd name="T14" fmla="*/ 196 w 196"/>
                <a:gd name="T15" fmla="*/ 49 h 229"/>
                <a:gd name="T16" fmla="*/ 188 w 196"/>
                <a:gd name="T17" fmla="*/ 24 h 229"/>
                <a:gd name="T18" fmla="*/ 163 w 196"/>
                <a:gd name="T19" fmla="*/ 8 h 229"/>
                <a:gd name="T20" fmla="*/ 147 w 196"/>
                <a:gd name="T21" fmla="*/ 0 h 229"/>
                <a:gd name="T22" fmla="*/ 131 w 196"/>
                <a:gd name="T23" fmla="*/ 0 h 229"/>
                <a:gd name="T24" fmla="*/ 49 w 196"/>
                <a:gd name="T25" fmla="*/ 0 h 229"/>
                <a:gd name="T26" fmla="*/ 49 w 196"/>
                <a:gd name="T27" fmla="*/ 8 h 229"/>
                <a:gd name="T28" fmla="*/ 65 w 196"/>
                <a:gd name="T29" fmla="*/ 8 h 229"/>
                <a:gd name="T30" fmla="*/ 73 w 196"/>
                <a:gd name="T31" fmla="*/ 24 h 229"/>
                <a:gd name="T32" fmla="*/ 73 w 196"/>
                <a:gd name="T33" fmla="*/ 32 h 229"/>
                <a:gd name="T34" fmla="*/ 65 w 196"/>
                <a:gd name="T35" fmla="*/ 40 h 229"/>
                <a:gd name="T36" fmla="*/ 24 w 196"/>
                <a:gd name="T37" fmla="*/ 196 h 229"/>
                <a:gd name="T38" fmla="*/ 24 w 196"/>
                <a:gd name="T39" fmla="*/ 212 h 229"/>
                <a:gd name="T40" fmla="*/ 16 w 196"/>
                <a:gd name="T41" fmla="*/ 220 h 229"/>
                <a:gd name="T42" fmla="*/ 0 w 196"/>
                <a:gd name="T43" fmla="*/ 229 h 229"/>
                <a:gd name="T44" fmla="*/ 0 w 196"/>
                <a:gd name="T45" fmla="*/ 229 h 229"/>
                <a:gd name="T46" fmla="*/ 82 w 196"/>
                <a:gd name="T47" fmla="*/ 229 h 229"/>
                <a:gd name="T48" fmla="*/ 82 w 196"/>
                <a:gd name="T49" fmla="*/ 229 h 229"/>
                <a:gd name="T50" fmla="*/ 65 w 196"/>
                <a:gd name="T51" fmla="*/ 220 h 229"/>
                <a:gd name="T52" fmla="*/ 57 w 196"/>
                <a:gd name="T53" fmla="*/ 204 h 229"/>
                <a:gd name="T54" fmla="*/ 57 w 196"/>
                <a:gd name="T55" fmla="*/ 204 h 229"/>
                <a:gd name="T56" fmla="*/ 65 w 196"/>
                <a:gd name="T57" fmla="*/ 188 h 229"/>
                <a:gd name="T58" fmla="*/ 82 w 196"/>
                <a:gd name="T59" fmla="*/ 114 h 229"/>
                <a:gd name="T60" fmla="*/ 98 w 196"/>
                <a:gd name="T61" fmla="*/ 114 h 229"/>
                <a:gd name="T62" fmla="*/ 139 w 196"/>
                <a:gd name="T63" fmla="*/ 229 h 229"/>
                <a:gd name="T64" fmla="*/ 188 w 196"/>
                <a:gd name="T65" fmla="*/ 229 h 229"/>
                <a:gd name="T66" fmla="*/ 188 w 196"/>
                <a:gd name="T67" fmla="*/ 229 h 229"/>
                <a:gd name="T68" fmla="*/ 106 w 196"/>
                <a:gd name="T69" fmla="*/ 24 h 229"/>
                <a:gd name="T70" fmla="*/ 106 w 196"/>
                <a:gd name="T71" fmla="*/ 16 h 229"/>
                <a:gd name="T72" fmla="*/ 123 w 196"/>
                <a:gd name="T73" fmla="*/ 8 h 229"/>
                <a:gd name="T74" fmla="*/ 147 w 196"/>
                <a:gd name="T75" fmla="*/ 16 h 229"/>
                <a:gd name="T76" fmla="*/ 163 w 196"/>
                <a:gd name="T77" fmla="*/ 32 h 229"/>
                <a:gd name="T78" fmla="*/ 163 w 196"/>
                <a:gd name="T79" fmla="*/ 49 h 229"/>
                <a:gd name="T80" fmla="*/ 147 w 196"/>
                <a:gd name="T81" fmla="*/ 90 h 229"/>
                <a:gd name="T82" fmla="*/ 131 w 196"/>
                <a:gd name="T83" fmla="*/ 98 h 229"/>
                <a:gd name="T84" fmla="*/ 106 w 196"/>
                <a:gd name="T85" fmla="*/ 106 h 229"/>
                <a:gd name="T86" fmla="*/ 98 w 196"/>
                <a:gd name="T87" fmla="*/ 106 h 229"/>
                <a:gd name="T88" fmla="*/ 82 w 196"/>
                <a:gd name="T89" fmla="*/ 98 h 229"/>
                <a:gd name="T90" fmla="*/ 106 w 196"/>
                <a:gd name="T91" fmla="*/ 2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" h="229">
                  <a:moveTo>
                    <a:pt x="188" y="229"/>
                  </a:moveTo>
                  <a:lnTo>
                    <a:pt x="172" y="212"/>
                  </a:lnTo>
                  <a:lnTo>
                    <a:pt x="163" y="196"/>
                  </a:lnTo>
                  <a:lnTo>
                    <a:pt x="131" y="114"/>
                  </a:lnTo>
                  <a:lnTo>
                    <a:pt x="163" y="106"/>
                  </a:lnTo>
                  <a:lnTo>
                    <a:pt x="180" y="90"/>
                  </a:lnTo>
                  <a:lnTo>
                    <a:pt x="196" y="73"/>
                  </a:lnTo>
                  <a:lnTo>
                    <a:pt x="196" y="49"/>
                  </a:lnTo>
                  <a:lnTo>
                    <a:pt x="188" y="24"/>
                  </a:lnTo>
                  <a:lnTo>
                    <a:pt x="163" y="8"/>
                  </a:lnTo>
                  <a:lnTo>
                    <a:pt x="147" y="0"/>
                  </a:lnTo>
                  <a:lnTo>
                    <a:pt x="131" y="0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65" y="8"/>
                  </a:lnTo>
                  <a:lnTo>
                    <a:pt x="73" y="24"/>
                  </a:lnTo>
                  <a:lnTo>
                    <a:pt x="73" y="32"/>
                  </a:lnTo>
                  <a:lnTo>
                    <a:pt x="65" y="40"/>
                  </a:lnTo>
                  <a:lnTo>
                    <a:pt x="24" y="196"/>
                  </a:lnTo>
                  <a:lnTo>
                    <a:pt x="24" y="212"/>
                  </a:lnTo>
                  <a:lnTo>
                    <a:pt x="16" y="220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82" y="229"/>
                  </a:lnTo>
                  <a:lnTo>
                    <a:pt x="82" y="229"/>
                  </a:lnTo>
                  <a:lnTo>
                    <a:pt x="65" y="220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65" y="188"/>
                  </a:lnTo>
                  <a:lnTo>
                    <a:pt x="82" y="114"/>
                  </a:lnTo>
                  <a:lnTo>
                    <a:pt x="98" y="114"/>
                  </a:lnTo>
                  <a:lnTo>
                    <a:pt x="139" y="229"/>
                  </a:lnTo>
                  <a:lnTo>
                    <a:pt x="188" y="229"/>
                  </a:lnTo>
                  <a:lnTo>
                    <a:pt x="188" y="229"/>
                  </a:lnTo>
                  <a:close/>
                  <a:moveTo>
                    <a:pt x="106" y="24"/>
                  </a:moveTo>
                  <a:lnTo>
                    <a:pt x="106" y="16"/>
                  </a:lnTo>
                  <a:lnTo>
                    <a:pt x="123" y="8"/>
                  </a:lnTo>
                  <a:lnTo>
                    <a:pt x="147" y="16"/>
                  </a:lnTo>
                  <a:lnTo>
                    <a:pt x="163" y="32"/>
                  </a:lnTo>
                  <a:lnTo>
                    <a:pt x="163" y="49"/>
                  </a:lnTo>
                  <a:lnTo>
                    <a:pt x="147" y="90"/>
                  </a:lnTo>
                  <a:lnTo>
                    <a:pt x="131" y="98"/>
                  </a:lnTo>
                  <a:lnTo>
                    <a:pt x="106" y="106"/>
                  </a:lnTo>
                  <a:lnTo>
                    <a:pt x="98" y="106"/>
                  </a:lnTo>
                  <a:lnTo>
                    <a:pt x="82" y="98"/>
                  </a:lnTo>
                  <a:lnTo>
                    <a:pt x="106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auto">
            <a:xfrm>
              <a:off x="2826" y="1152"/>
              <a:ext cx="204" cy="237"/>
            </a:xfrm>
            <a:custGeom>
              <a:avLst/>
              <a:gdLst>
                <a:gd name="T0" fmla="*/ 196 w 204"/>
                <a:gd name="T1" fmla="*/ 73 h 237"/>
                <a:gd name="T2" fmla="*/ 204 w 204"/>
                <a:gd name="T3" fmla="*/ 0 h 237"/>
                <a:gd name="T4" fmla="*/ 196 w 204"/>
                <a:gd name="T5" fmla="*/ 0 h 237"/>
                <a:gd name="T6" fmla="*/ 196 w 204"/>
                <a:gd name="T7" fmla="*/ 8 h 237"/>
                <a:gd name="T8" fmla="*/ 188 w 204"/>
                <a:gd name="T9" fmla="*/ 8 h 237"/>
                <a:gd name="T10" fmla="*/ 163 w 204"/>
                <a:gd name="T11" fmla="*/ 8 h 237"/>
                <a:gd name="T12" fmla="*/ 139 w 204"/>
                <a:gd name="T13" fmla="*/ 0 h 237"/>
                <a:gd name="T14" fmla="*/ 82 w 204"/>
                <a:gd name="T15" fmla="*/ 16 h 237"/>
                <a:gd name="T16" fmla="*/ 41 w 204"/>
                <a:gd name="T17" fmla="*/ 49 h 237"/>
                <a:gd name="T18" fmla="*/ 8 w 204"/>
                <a:gd name="T19" fmla="*/ 90 h 237"/>
                <a:gd name="T20" fmla="*/ 0 w 204"/>
                <a:gd name="T21" fmla="*/ 147 h 237"/>
                <a:gd name="T22" fmla="*/ 8 w 204"/>
                <a:gd name="T23" fmla="*/ 188 h 237"/>
                <a:gd name="T24" fmla="*/ 33 w 204"/>
                <a:gd name="T25" fmla="*/ 220 h 237"/>
                <a:gd name="T26" fmla="*/ 57 w 204"/>
                <a:gd name="T27" fmla="*/ 229 h 237"/>
                <a:gd name="T28" fmla="*/ 90 w 204"/>
                <a:gd name="T29" fmla="*/ 237 h 237"/>
                <a:gd name="T30" fmla="*/ 123 w 204"/>
                <a:gd name="T31" fmla="*/ 229 h 237"/>
                <a:gd name="T32" fmla="*/ 147 w 204"/>
                <a:gd name="T33" fmla="*/ 220 h 237"/>
                <a:gd name="T34" fmla="*/ 180 w 204"/>
                <a:gd name="T35" fmla="*/ 188 h 237"/>
                <a:gd name="T36" fmla="*/ 172 w 204"/>
                <a:gd name="T37" fmla="*/ 180 h 237"/>
                <a:gd name="T38" fmla="*/ 139 w 204"/>
                <a:gd name="T39" fmla="*/ 204 h 237"/>
                <a:gd name="T40" fmla="*/ 123 w 204"/>
                <a:gd name="T41" fmla="*/ 220 h 237"/>
                <a:gd name="T42" fmla="*/ 98 w 204"/>
                <a:gd name="T43" fmla="*/ 220 h 237"/>
                <a:gd name="T44" fmla="*/ 73 w 204"/>
                <a:gd name="T45" fmla="*/ 212 h 237"/>
                <a:gd name="T46" fmla="*/ 57 w 204"/>
                <a:gd name="T47" fmla="*/ 204 h 237"/>
                <a:gd name="T48" fmla="*/ 41 w 204"/>
                <a:gd name="T49" fmla="*/ 180 h 237"/>
                <a:gd name="T50" fmla="*/ 41 w 204"/>
                <a:gd name="T51" fmla="*/ 147 h 237"/>
                <a:gd name="T52" fmla="*/ 49 w 204"/>
                <a:gd name="T53" fmla="*/ 106 h 237"/>
                <a:gd name="T54" fmla="*/ 65 w 204"/>
                <a:gd name="T55" fmla="*/ 57 h 237"/>
                <a:gd name="T56" fmla="*/ 98 w 204"/>
                <a:gd name="T57" fmla="*/ 24 h 237"/>
                <a:gd name="T58" fmla="*/ 114 w 204"/>
                <a:gd name="T59" fmla="*/ 16 h 237"/>
                <a:gd name="T60" fmla="*/ 139 w 204"/>
                <a:gd name="T61" fmla="*/ 8 h 237"/>
                <a:gd name="T62" fmla="*/ 172 w 204"/>
                <a:gd name="T63" fmla="*/ 16 h 237"/>
                <a:gd name="T64" fmla="*/ 180 w 204"/>
                <a:gd name="T65" fmla="*/ 32 h 237"/>
                <a:gd name="T66" fmla="*/ 188 w 204"/>
                <a:gd name="T67" fmla="*/ 57 h 237"/>
                <a:gd name="T68" fmla="*/ 188 w 204"/>
                <a:gd name="T69" fmla="*/ 65 h 237"/>
                <a:gd name="T70" fmla="*/ 196 w 204"/>
                <a:gd name="T71" fmla="*/ 7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4" h="237">
                  <a:moveTo>
                    <a:pt x="196" y="73"/>
                  </a:moveTo>
                  <a:lnTo>
                    <a:pt x="204" y="0"/>
                  </a:lnTo>
                  <a:lnTo>
                    <a:pt x="196" y="0"/>
                  </a:lnTo>
                  <a:lnTo>
                    <a:pt x="196" y="8"/>
                  </a:lnTo>
                  <a:lnTo>
                    <a:pt x="188" y="8"/>
                  </a:lnTo>
                  <a:lnTo>
                    <a:pt x="163" y="8"/>
                  </a:lnTo>
                  <a:lnTo>
                    <a:pt x="139" y="0"/>
                  </a:lnTo>
                  <a:lnTo>
                    <a:pt x="82" y="16"/>
                  </a:lnTo>
                  <a:lnTo>
                    <a:pt x="41" y="49"/>
                  </a:lnTo>
                  <a:lnTo>
                    <a:pt x="8" y="90"/>
                  </a:lnTo>
                  <a:lnTo>
                    <a:pt x="0" y="147"/>
                  </a:lnTo>
                  <a:lnTo>
                    <a:pt x="8" y="188"/>
                  </a:lnTo>
                  <a:lnTo>
                    <a:pt x="33" y="220"/>
                  </a:lnTo>
                  <a:lnTo>
                    <a:pt x="57" y="229"/>
                  </a:lnTo>
                  <a:lnTo>
                    <a:pt x="90" y="237"/>
                  </a:lnTo>
                  <a:lnTo>
                    <a:pt x="123" y="229"/>
                  </a:lnTo>
                  <a:lnTo>
                    <a:pt x="147" y="220"/>
                  </a:lnTo>
                  <a:lnTo>
                    <a:pt x="180" y="188"/>
                  </a:lnTo>
                  <a:lnTo>
                    <a:pt x="172" y="180"/>
                  </a:lnTo>
                  <a:lnTo>
                    <a:pt x="139" y="204"/>
                  </a:lnTo>
                  <a:lnTo>
                    <a:pt x="123" y="220"/>
                  </a:lnTo>
                  <a:lnTo>
                    <a:pt x="98" y="220"/>
                  </a:lnTo>
                  <a:lnTo>
                    <a:pt x="73" y="212"/>
                  </a:lnTo>
                  <a:lnTo>
                    <a:pt x="57" y="204"/>
                  </a:lnTo>
                  <a:lnTo>
                    <a:pt x="41" y="180"/>
                  </a:lnTo>
                  <a:lnTo>
                    <a:pt x="41" y="147"/>
                  </a:lnTo>
                  <a:lnTo>
                    <a:pt x="49" y="106"/>
                  </a:lnTo>
                  <a:lnTo>
                    <a:pt x="65" y="57"/>
                  </a:lnTo>
                  <a:lnTo>
                    <a:pt x="98" y="24"/>
                  </a:lnTo>
                  <a:lnTo>
                    <a:pt x="114" y="16"/>
                  </a:lnTo>
                  <a:lnTo>
                    <a:pt x="139" y="8"/>
                  </a:lnTo>
                  <a:lnTo>
                    <a:pt x="172" y="16"/>
                  </a:lnTo>
                  <a:lnTo>
                    <a:pt x="180" y="32"/>
                  </a:lnTo>
                  <a:lnTo>
                    <a:pt x="188" y="57"/>
                  </a:lnTo>
                  <a:lnTo>
                    <a:pt x="188" y="65"/>
                  </a:lnTo>
                  <a:lnTo>
                    <a:pt x="196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1287" y="2428"/>
              <a:ext cx="540" cy="597"/>
            </a:xfrm>
            <a:custGeom>
              <a:avLst/>
              <a:gdLst>
                <a:gd name="T0" fmla="*/ 270 w 540"/>
                <a:gd name="T1" fmla="*/ 597 h 597"/>
                <a:gd name="T2" fmla="*/ 327 w 540"/>
                <a:gd name="T3" fmla="*/ 588 h 597"/>
                <a:gd name="T4" fmla="*/ 377 w 540"/>
                <a:gd name="T5" fmla="*/ 572 h 597"/>
                <a:gd name="T6" fmla="*/ 417 w 540"/>
                <a:gd name="T7" fmla="*/ 548 h 597"/>
                <a:gd name="T8" fmla="*/ 458 w 540"/>
                <a:gd name="T9" fmla="*/ 515 h 597"/>
                <a:gd name="T10" fmla="*/ 491 w 540"/>
                <a:gd name="T11" fmla="*/ 466 h 597"/>
                <a:gd name="T12" fmla="*/ 516 w 540"/>
                <a:gd name="T13" fmla="*/ 417 h 597"/>
                <a:gd name="T14" fmla="*/ 532 w 540"/>
                <a:gd name="T15" fmla="*/ 359 h 597"/>
                <a:gd name="T16" fmla="*/ 540 w 540"/>
                <a:gd name="T17" fmla="*/ 302 h 597"/>
                <a:gd name="T18" fmla="*/ 532 w 540"/>
                <a:gd name="T19" fmla="*/ 245 h 597"/>
                <a:gd name="T20" fmla="*/ 516 w 540"/>
                <a:gd name="T21" fmla="*/ 188 h 597"/>
                <a:gd name="T22" fmla="*/ 491 w 540"/>
                <a:gd name="T23" fmla="*/ 139 h 597"/>
                <a:gd name="T24" fmla="*/ 458 w 540"/>
                <a:gd name="T25" fmla="*/ 90 h 597"/>
                <a:gd name="T26" fmla="*/ 417 w 540"/>
                <a:gd name="T27" fmla="*/ 49 h 597"/>
                <a:gd name="T28" fmla="*/ 377 w 540"/>
                <a:gd name="T29" fmla="*/ 24 h 597"/>
                <a:gd name="T30" fmla="*/ 327 w 540"/>
                <a:gd name="T31" fmla="*/ 8 h 597"/>
                <a:gd name="T32" fmla="*/ 270 w 540"/>
                <a:gd name="T33" fmla="*/ 0 h 597"/>
                <a:gd name="T34" fmla="*/ 213 w 540"/>
                <a:gd name="T35" fmla="*/ 8 h 597"/>
                <a:gd name="T36" fmla="*/ 164 w 540"/>
                <a:gd name="T37" fmla="*/ 24 h 597"/>
                <a:gd name="T38" fmla="*/ 123 w 540"/>
                <a:gd name="T39" fmla="*/ 49 h 597"/>
                <a:gd name="T40" fmla="*/ 82 w 540"/>
                <a:gd name="T41" fmla="*/ 90 h 597"/>
                <a:gd name="T42" fmla="*/ 49 w 540"/>
                <a:gd name="T43" fmla="*/ 139 h 597"/>
                <a:gd name="T44" fmla="*/ 25 w 540"/>
                <a:gd name="T45" fmla="*/ 188 h 597"/>
                <a:gd name="T46" fmla="*/ 8 w 540"/>
                <a:gd name="T47" fmla="*/ 245 h 597"/>
                <a:gd name="T48" fmla="*/ 0 w 540"/>
                <a:gd name="T49" fmla="*/ 302 h 597"/>
                <a:gd name="T50" fmla="*/ 8 w 540"/>
                <a:gd name="T51" fmla="*/ 359 h 597"/>
                <a:gd name="T52" fmla="*/ 25 w 540"/>
                <a:gd name="T53" fmla="*/ 417 h 597"/>
                <a:gd name="T54" fmla="*/ 49 w 540"/>
                <a:gd name="T55" fmla="*/ 466 h 597"/>
                <a:gd name="T56" fmla="*/ 82 w 540"/>
                <a:gd name="T57" fmla="*/ 515 h 597"/>
                <a:gd name="T58" fmla="*/ 123 w 540"/>
                <a:gd name="T59" fmla="*/ 548 h 597"/>
                <a:gd name="T60" fmla="*/ 164 w 540"/>
                <a:gd name="T61" fmla="*/ 572 h 597"/>
                <a:gd name="T62" fmla="*/ 213 w 540"/>
                <a:gd name="T63" fmla="*/ 588 h 597"/>
                <a:gd name="T64" fmla="*/ 270 w 540"/>
                <a:gd name="T65" fmla="*/ 597 h 597"/>
                <a:gd name="T66" fmla="*/ 270 w 540"/>
                <a:gd name="T67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0" h="597">
                  <a:moveTo>
                    <a:pt x="270" y="597"/>
                  </a:moveTo>
                  <a:lnTo>
                    <a:pt x="327" y="588"/>
                  </a:lnTo>
                  <a:lnTo>
                    <a:pt x="377" y="572"/>
                  </a:lnTo>
                  <a:lnTo>
                    <a:pt x="417" y="548"/>
                  </a:lnTo>
                  <a:lnTo>
                    <a:pt x="458" y="515"/>
                  </a:lnTo>
                  <a:lnTo>
                    <a:pt x="491" y="466"/>
                  </a:lnTo>
                  <a:lnTo>
                    <a:pt x="516" y="417"/>
                  </a:lnTo>
                  <a:lnTo>
                    <a:pt x="532" y="359"/>
                  </a:lnTo>
                  <a:lnTo>
                    <a:pt x="540" y="302"/>
                  </a:lnTo>
                  <a:lnTo>
                    <a:pt x="532" y="245"/>
                  </a:lnTo>
                  <a:lnTo>
                    <a:pt x="516" y="188"/>
                  </a:lnTo>
                  <a:lnTo>
                    <a:pt x="491" y="139"/>
                  </a:lnTo>
                  <a:lnTo>
                    <a:pt x="458" y="90"/>
                  </a:lnTo>
                  <a:lnTo>
                    <a:pt x="417" y="49"/>
                  </a:lnTo>
                  <a:lnTo>
                    <a:pt x="377" y="24"/>
                  </a:lnTo>
                  <a:lnTo>
                    <a:pt x="327" y="8"/>
                  </a:lnTo>
                  <a:lnTo>
                    <a:pt x="270" y="0"/>
                  </a:lnTo>
                  <a:lnTo>
                    <a:pt x="213" y="8"/>
                  </a:lnTo>
                  <a:lnTo>
                    <a:pt x="164" y="24"/>
                  </a:lnTo>
                  <a:lnTo>
                    <a:pt x="123" y="49"/>
                  </a:lnTo>
                  <a:lnTo>
                    <a:pt x="82" y="90"/>
                  </a:lnTo>
                  <a:lnTo>
                    <a:pt x="49" y="139"/>
                  </a:lnTo>
                  <a:lnTo>
                    <a:pt x="25" y="188"/>
                  </a:lnTo>
                  <a:lnTo>
                    <a:pt x="8" y="245"/>
                  </a:lnTo>
                  <a:lnTo>
                    <a:pt x="0" y="302"/>
                  </a:lnTo>
                  <a:lnTo>
                    <a:pt x="8" y="359"/>
                  </a:lnTo>
                  <a:lnTo>
                    <a:pt x="25" y="417"/>
                  </a:lnTo>
                  <a:lnTo>
                    <a:pt x="49" y="466"/>
                  </a:lnTo>
                  <a:lnTo>
                    <a:pt x="82" y="515"/>
                  </a:lnTo>
                  <a:lnTo>
                    <a:pt x="123" y="548"/>
                  </a:lnTo>
                  <a:lnTo>
                    <a:pt x="164" y="572"/>
                  </a:lnTo>
                  <a:lnTo>
                    <a:pt x="213" y="588"/>
                  </a:lnTo>
                  <a:lnTo>
                    <a:pt x="270" y="597"/>
                  </a:lnTo>
                  <a:lnTo>
                    <a:pt x="270" y="59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1557" y="2730"/>
              <a:ext cx="270" cy="295"/>
            </a:xfrm>
            <a:custGeom>
              <a:avLst/>
              <a:gdLst>
                <a:gd name="T0" fmla="*/ 0 w 270"/>
                <a:gd name="T1" fmla="*/ 295 h 295"/>
                <a:gd name="T2" fmla="*/ 57 w 270"/>
                <a:gd name="T3" fmla="*/ 286 h 295"/>
                <a:gd name="T4" fmla="*/ 107 w 270"/>
                <a:gd name="T5" fmla="*/ 270 h 295"/>
                <a:gd name="T6" fmla="*/ 147 w 270"/>
                <a:gd name="T7" fmla="*/ 246 h 295"/>
                <a:gd name="T8" fmla="*/ 188 w 270"/>
                <a:gd name="T9" fmla="*/ 213 h 295"/>
                <a:gd name="T10" fmla="*/ 221 w 270"/>
                <a:gd name="T11" fmla="*/ 164 h 295"/>
                <a:gd name="T12" fmla="*/ 246 w 270"/>
                <a:gd name="T13" fmla="*/ 115 h 295"/>
                <a:gd name="T14" fmla="*/ 262 w 270"/>
                <a:gd name="T15" fmla="*/ 57 h 295"/>
                <a:gd name="T16" fmla="*/ 270 w 270"/>
                <a:gd name="T17" fmla="*/ 0 h 295"/>
                <a:gd name="T18" fmla="*/ 270 w 270"/>
                <a:gd name="T19" fmla="*/ 0 h 295"/>
                <a:gd name="T20" fmla="*/ 262 w 270"/>
                <a:gd name="T21" fmla="*/ 57 h 295"/>
                <a:gd name="T22" fmla="*/ 246 w 270"/>
                <a:gd name="T23" fmla="*/ 115 h 295"/>
                <a:gd name="T24" fmla="*/ 221 w 270"/>
                <a:gd name="T25" fmla="*/ 164 h 295"/>
                <a:gd name="T26" fmla="*/ 188 w 270"/>
                <a:gd name="T27" fmla="*/ 213 h 295"/>
                <a:gd name="T28" fmla="*/ 147 w 270"/>
                <a:gd name="T29" fmla="*/ 246 h 295"/>
                <a:gd name="T30" fmla="*/ 107 w 270"/>
                <a:gd name="T31" fmla="*/ 270 h 295"/>
                <a:gd name="T32" fmla="*/ 57 w 270"/>
                <a:gd name="T33" fmla="*/ 286 h 295"/>
                <a:gd name="T34" fmla="*/ 0 w 270"/>
                <a:gd name="T35" fmla="*/ 295 h 295"/>
                <a:gd name="T36" fmla="*/ 0 w 270"/>
                <a:gd name="T37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295">
                  <a:moveTo>
                    <a:pt x="0" y="295"/>
                  </a:moveTo>
                  <a:lnTo>
                    <a:pt x="57" y="286"/>
                  </a:lnTo>
                  <a:lnTo>
                    <a:pt x="107" y="270"/>
                  </a:lnTo>
                  <a:lnTo>
                    <a:pt x="147" y="246"/>
                  </a:lnTo>
                  <a:lnTo>
                    <a:pt x="188" y="213"/>
                  </a:lnTo>
                  <a:lnTo>
                    <a:pt x="221" y="164"/>
                  </a:lnTo>
                  <a:lnTo>
                    <a:pt x="246" y="115"/>
                  </a:lnTo>
                  <a:lnTo>
                    <a:pt x="262" y="57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2" y="57"/>
                  </a:lnTo>
                  <a:lnTo>
                    <a:pt x="246" y="115"/>
                  </a:lnTo>
                  <a:lnTo>
                    <a:pt x="221" y="164"/>
                  </a:lnTo>
                  <a:lnTo>
                    <a:pt x="188" y="213"/>
                  </a:lnTo>
                  <a:lnTo>
                    <a:pt x="147" y="246"/>
                  </a:lnTo>
                  <a:lnTo>
                    <a:pt x="107" y="270"/>
                  </a:lnTo>
                  <a:lnTo>
                    <a:pt x="57" y="286"/>
                  </a:lnTo>
                  <a:lnTo>
                    <a:pt x="0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18"/>
            <p:cNvSpPr>
              <a:spLocks noEditPoints="1"/>
            </p:cNvSpPr>
            <p:nvPr/>
          </p:nvSpPr>
          <p:spPr bwMode="auto">
            <a:xfrm>
              <a:off x="1557" y="2428"/>
              <a:ext cx="270" cy="302"/>
            </a:xfrm>
            <a:custGeom>
              <a:avLst/>
              <a:gdLst>
                <a:gd name="T0" fmla="*/ 270 w 270"/>
                <a:gd name="T1" fmla="*/ 302 h 302"/>
                <a:gd name="T2" fmla="*/ 262 w 270"/>
                <a:gd name="T3" fmla="*/ 245 h 302"/>
                <a:gd name="T4" fmla="*/ 246 w 270"/>
                <a:gd name="T5" fmla="*/ 188 h 302"/>
                <a:gd name="T6" fmla="*/ 221 w 270"/>
                <a:gd name="T7" fmla="*/ 139 h 302"/>
                <a:gd name="T8" fmla="*/ 188 w 270"/>
                <a:gd name="T9" fmla="*/ 90 h 302"/>
                <a:gd name="T10" fmla="*/ 147 w 270"/>
                <a:gd name="T11" fmla="*/ 49 h 302"/>
                <a:gd name="T12" fmla="*/ 107 w 270"/>
                <a:gd name="T13" fmla="*/ 24 h 302"/>
                <a:gd name="T14" fmla="*/ 57 w 270"/>
                <a:gd name="T15" fmla="*/ 8 h 302"/>
                <a:gd name="T16" fmla="*/ 0 w 270"/>
                <a:gd name="T17" fmla="*/ 0 h 302"/>
                <a:gd name="T18" fmla="*/ 0 w 270"/>
                <a:gd name="T19" fmla="*/ 0 h 302"/>
                <a:gd name="T20" fmla="*/ 57 w 270"/>
                <a:gd name="T21" fmla="*/ 8 h 302"/>
                <a:gd name="T22" fmla="*/ 107 w 270"/>
                <a:gd name="T23" fmla="*/ 24 h 302"/>
                <a:gd name="T24" fmla="*/ 147 w 270"/>
                <a:gd name="T25" fmla="*/ 49 h 302"/>
                <a:gd name="T26" fmla="*/ 188 w 270"/>
                <a:gd name="T27" fmla="*/ 90 h 302"/>
                <a:gd name="T28" fmla="*/ 221 w 270"/>
                <a:gd name="T29" fmla="*/ 139 h 302"/>
                <a:gd name="T30" fmla="*/ 246 w 270"/>
                <a:gd name="T31" fmla="*/ 188 h 302"/>
                <a:gd name="T32" fmla="*/ 262 w 270"/>
                <a:gd name="T33" fmla="*/ 245 h 302"/>
                <a:gd name="T34" fmla="*/ 270 w 270"/>
                <a:gd name="T35" fmla="*/ 302 h 302"/>
                <a:gd name="T36" fmla="*/ 270 w 270"/>
                <a:gd name="T37" fmla="*/ 302 h 302"/>
                <a:gd name="T38" fmla="*/ 270 w 270"/>
                <a:gd name="T39" fmla="*/ 302 h 302"/>
                <a:gd name="T40" fmla="*/ 270 w 270"/>
                <a:gd name="T41" fmla="*/ 302 h 302"/>
                <a:gd name="T42" fmla="*/ 270 w 270"/>
                <a:gd name="T4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0" h="302">
                  <a:moveTo>
                    <a:pt x="270" y="302"/>
                  </a:moveTo>
                  <a:lnTo>
                    <a:pt x="262" y="245"/>
                  </a:lnTo>
                  <a:lnTo>
                    <a:pt x="246" y="188"/>
                  </a:lnTo>
                  <a:lnTo>
                    <a:pt x="221" y="139"/>
                  </a:lnTo>
                  <a:lnTo>
                    <a:pt x="188" y="90"/>
                  </a:lnTo>
                  <a:lnTo>
                    <a:pt x="147" y="49"/>
                  </a:lnTo>
                  <a:lnTo>
                    <a:pt x="107" y="24"/>
                  </a:lnTo>
                  <a:lnTo>
                    <a:pt x="57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57" y="8"/>
                  </a:lnTo>
                  <a:lnTo>
                    <a:pt x="107" y="24"/>
                  </a:lnTo>
                  <a:lnTo>
                    <a:pt x="147" y="49"/>
                  </a:lnTo>
                  <a:lnTo>
                    <a:pt x="188" y="90"/>
                  </a:lnTo>
                  <a:lnTo>
                    <a:pt x="221" y="139"/>
                  </a:lnTo>
                  <a:lnTo>
                    <a:pt x="246" y="188"/>
                  </a:lnTo>
                  <a:lnTo>
                    <a:pt x="262" y="245"/>
                  </a:lnTo>
                  <a:lnTo>
                    <a:pt x="270" y="302"/>
                  </a:lnTo>
                  <a:lnTo>
                    <a:pt x="270" y="302"/>
                  </a:lnTo>
                  <a:close/>
                  <a:moveTo>
                    <a:pt x="270" y="302"/>
                  </a:moveTo>
                  <a:lnTo>
                    <a:pt x="270" y="302"/>
                  </a:lnTo>
                  <a:lnTo>
                    <a:pt x="270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19"/>
            <p:cNvSpPr>
              <a:spLocks noEditPoints="1"/>
            </p:cNvSpPr>
            <p:nvPr/>
          </p:nvSpPr>
          <p:spPr bwMode="auto">
            <a:xfrm>
              <a:off x="1287" y="2428"/>
              <a:ext cx="270" cy="302"/>
            </a:xfrm>
            <a:custGeom>
              <a:avLst/>
              <a:gdLst>
                <a:gd name="T0" fmla="*/ 270 w 270"/>
                <a:gd name="T1" fmla="*/ 0 h 302"/>
                <a:gd name="T2" fmla="*/ 213 w 270"/>
                <a:gd name="T3" fmla="*/ 8 h 302"/>
                <a:gd name="T4" fmla="*/ 164 w 270"/>
                <a:gd name="T5" fmla="*/ 24 h 302"/>
                <a:gd name="T6" fmla="*/ 123 w 270"/>
                <a:gd name="T7" fmla="*/ 49 h 302"/>
                <a:gd name="T8" fmla="*/ 82 w 270"/>
                <a:gd name="T9" fmla="*/ 90 h 302"/>
                <a:gd name="T10" fmla="*/ 49 w 270"/>
                <a:gd name="T11" fmla="*/ 139 h 302"/>
                <a:gd name="T12" fmla="*/ 25 w 270"/>
                <a:gd name="T13" fmla="*/ 188 h 302"/>
                <a:gd name="T14" fmla="*/ 8 w 270"/>
                <a:gd name="T15" fmla="*/ 245 h 302"/>
                <a:gd name="T16" fmla="*/ 0 w 270"/>
                <a:gd name="T17" fmla="*/ 302 h 302"/>
                <a:gd name="T18" fmla="*/ 0 w 270"/>
                <a:gd name="T19" fmla="*/ 302 h 302"/>
                <a:gd name="T20" fmla="*/ 8 w 270"/>
                <a:gd name="T21" fmla="*/ 245 h 302"/>
                <a:gd name="T22" fmla="*/ 25 w 270"/>
                <a:gd name="T23" fmla="*/ 188 h 302"/>
                <a:gd name="T24" fmla="*/ 49 w 270"/>
                <a:gd name="T25" fmla="*/ 139 h 302"/>
                <a:gd name="T26" fmla="*/ 82 w 270"/>
                <a:gd name="T27" fmla="*/ 90 h 302"/>
                <a:gd name="T28" fmla="*/ 123 w 270"/>
                <a:gd name="T29" fmla="*/ 49 h 302"/>
                <a:gd name="T30" fmla="*/ 164 w 270"/>
                <a:gd name="T31" fmla="*/ 24 h 302"/>
                <a:gd name="T32" fmla="*/ 213 w 270"/>
                <a:gd name="T33" fmla="*/ 8 h 302"/>
                <a:gd name="T34" fmla="*/ 270 w 270"/>
                <a:gd name="T35" fmla="*/ 0 h 302"/>
                <a:gd name="T36" fmla="*/ 270 w 270"/>
                <a:gd name="T37" fmla="*/ 0 h 302"/>
                <a:gd name="T38" fmla="*/ 270 w 270"/>
                <a:gd name="T39" fmla="*/ 0 h 302"/>
                <a:gd name="T40" fmla="*/ 270 w 270"/>
                <a:gd name="T41" fmla="*/ 0 h 302"/>
                <a:gd name="T42" fmla="*/ 270 w 270"/>
                <a:gd name="T4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0" h="302">
                  <a:moveTo>
                    <a:pt x="270" y="0"/>
                  </a:moveTo>
                  <a:lnTo>
                    <a:pt x="213" y="8"/>
                  </a:lnTo>
                  <a:lnTo>
                    <a:pt x="164" y="24"/>
                  </a:lnTo>
                  <a:lnTo>
                    <a:pt x="123" y="49"/>
                  </a:lnTo>
                  <a:lnTo>
                    <a:pt x="82" y="90"/>
                  </a:lnTo>
                  <a:lnTo>
                    <a:pt x="49" y="139"/>
                  </a:lnTo>
                  <a:lnTo>
                    <a:pt x="25" y="188"/>
                  </a:lnTo>
                  <a:lnTo>
                    <a:pt x="8" y="245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8" y="245"/>
                  </a:lnTo>
                  <a:lnTo>
                    <a:pt x="25" y="188"/>
                  </a:lnTo>
                  <a:lnTo>
                    <a:pt x="49" y="139"/>
                  </a:lnTo>
                  <a:lnTo>
                    <a:pt x="82" y="90"/>
                  </a:lnTo>
                  <a:lnTo>
                    <a:pt x="123" y="49"/>
                  </a:lnTo>
                  <a:lnTo>
                    <a:pt x="164" y="24"/>
                  </a:lnTo>
                  <a:lnTo>
                    <a:pt x="213" y="8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0"/>
                  </a:move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20"/>
            <p:cNvSpPr>
              <a:spLocks noEditPoints="1"/>
            </p:cNvSpPr>
            <p:nvPr/>
          </p:nvSpPr>
          <p:spPr bwMode="auto">
            <a:xfrm>
              <a:off x="1287" y="2730"/>
              <a:ext cx="270" cy="295"/>
            </a:xfrm>
            <a:custGeom>
              <a:avLst/>
              <a:gdLst>
                <a:gd name="T0" fmla="*/ 0 w 270"/>
                <a:gd name="T1" fmla="*/ 0 h 295"/>
                <a:gd name="T2" fmla="*/ 8 w 270"/>
                <a:gd name="T3" fmla="*/ 57 h 295"/>
                <a:gd name="T4" fmla="*/ 25 w 270"/>
                <a:gd name="T5" fmla="*/ 115 h 295"/>
                <a:gd name="T6" fmla="*/ 49 w 270"/>
                <a:gd name="T7" fmla="*/ 164 h 295"/>
                <a:gd name="T8" fmla="*/ 82 w 270"/>
                <a:gd name="T9" fmla="*/ 213 h 295"/>
                <a:gd name="T10" fmla="*/ 123 w 270"/>
                <a:gd name="T11" fmla="*/ 246 h 295"/>
                <a:gd name="T12" fmla="*/ 164 w 270"/>
                <a:gd name="T13" fmla="*/ 270 h 295"/>
                <a:gd name="T14" fmla="*/ 213 w 270"/>
                <a:gd name="T15" fmla="*/ 286 h 295"/>
                <a:gd name="T16" fmla="*/ 270 w 270"/>
                <a:gd name="T17" fmla="*/ 295 h 295"/>
                <a:gd name="T18" fmla="*/ 270 w 270"/>
                <a:gd name="T19" fmla="*/ 295 h 295"/>
                <a:gd name="T20" fmla="*/ 213 w 270"/>
                <a:gd name="T21" fmla="*/ 286 h 295"/>
                <a:gd name="T22" fmla="*/ 164 w 270"/>
                <a:gd name="T23" fmla="*/ 270 h 295"/>
                <a:gd name="T24" fmla="*/ 123 w 270"/>
                <a:gd name="T25" fmla="*/ 246 h 295"/>
                <a:gd name="T26" fmla="*/ 82 w 270"/>
                <a:gd name="T27" fmla="*/ 213 h 295"/>
                <a:gd name="T28" fmla="*/ 49 w 270"/>
                <a:gd name="T29" fmla="*/ 164 h 295"/>
                <a:gd name="T30" fmla="*/ 25 w 270"/>
                <a:gd name="T31" fmla="*/ 115 h 295"/>
                <a:gd name="T32" fmla="*/ 8 w 270"/>
                <a:gd name="T33" fmla="*/ 57 h 295"/>
                <a:gd name="T34" fmla="*/ 0 w 270"/>
                <a:gd name="T35" fmla="*/ 0 h 295"/>
                <a:gd name="T36" fmla="*/ 0 w 270"/>
                <a:gd name="T37" fmla="*/ 0 h 295"/>
                <a:gd name="T38" fmla="*/ 0 w 270"/>
                <a:gd name="T39" fmla="*/ 0 h 295"/>
                <a:gd name="T40" fmla="*/ 0 w 270"/>
                <a:gd name="T41" fmla="*/ 0 h 295"/>
                <a:gd name="T42" fmla="*/ 0 w 270"/>
                <a:gd name="T4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0" h="295">
                  <a:moveTo>
                    <a:pt x="0" y="0"/>
                  </a:moveTo>
                  <a:lnTo>
                    <a:pt x="8" y="57"/>
                  </a:lnTo>
                  <a:lnTo>
                    <a:pt x="25" y="115"/>
                  </a:lnTo>
                  <a:lnTo>
                    <a:pt x="49" y="164"/>
                  </a:lnTo>
                  <a:lnTo>
                    <a:pt x="82" y="213"/>
                  </a:lnTo>
                  <a:lnTo>
                    <a:pt x="123" y="246"/>
                  </a:lnTo>
                  <a:lnTo>
                    <a:pt x="164" y="270"/>
                  </a:lnTo>
                  <a:lnTo>
                    <a:pt x="213" y="286"/>
                  </a:lnTo>
                  <a:lnTo>
                    <a:pt x="270" y="295"/>
                  </a:lnTo>
                  <a:lnTo>
                    <a:pt x="270" y="295"/>
                  </a:lnTo>
                  <a:lnTo>
                    <a:pt x="213" y="286"/>
                  </a:lnTo>
                  <a:lnTo>
                    <a:pt x="164" y="270"/>
                  </a:lnTo>
                  <a:lnTo>
                    <a:pt x="123" y="246"/>
                  </a:lnTo>
                  <a:lnTo>
                    <a:pt x="82" y="213"/>
                  </a:lnTo>
                  <a:lnTo>
                    <a:pt x="49" y="164"/>
                  </a:lnTo>
                  <a:lnTo>
                    <a:pt x="25" y="115"/>
                  </a:lnTo>
                  <a:lnTo>
                    <a:pt x="8" y="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1557" y="302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22"/>
            <p:cNvSpPr>
              <a:spLocks/>
            </p:cNvSpPr>
            <p:nvPr/>
          </p:nvSpPr>
          <p:spPr bwMode="auto">
            <a:xfrm>
              <a:off x="1467" y="2534"/>
              <a:ext cx="164" cy="172"/>
            </a:xfrm>
            <a:custGeom>
              <a:avLst/>
              <a:gdLst>
                <a:gd name="T0" fmla="*/ 74 w 164"/>
                <a:gd name="T1" fmla="*/ 73 h 172"/>
                <a:gd name="T2" fmla="*/ 0 w 164"/>
                <a:gd name="T3" fmla="*/ 73 h 172"/>
                <a:gd name="T4" fmla="*/ 0 w 164"/>
                <a:gd name="T5" fmla="*/ 98 h 172"/>
                <a:gd name="T6" fmla="*/ 74 w 164"/>
                <a:gd name="T7" fmla="*/ 98 h 172"/>
                <a:gd name="T8" fmla="*/ 74 w 164"/>
                <a:gd name="T9" fmla="*/ 172 h 172"/>
                <a:gd name="T10" fmla="*/ 98 w 164"/>
                <a:gd name="T11" fmla="*/ 172 h 172"/>
                <a:gd name="T12" fmla="*/ 98 w 164"/>
                <a:gd name="T13" fmla="*/ 98 h 172"/>
                <a:gd name="T14" fmla="*/ 164 w 164"/>
                <a:gd name="T15" fmla="*/ 98 h 172"/>
                <a:gd name="T16" fmla="*/ 164 w 164"/>
                <a:gd name="T17" fmla="*/ 73 h 172"/>
                <a:gd name="T18" fmla="*/ 98 w 164"/>
                <a:gd name="T19" fmla="*/ 73 h 172"/>
                <a:gd name="T20" fmla="*/ 98 w 164"/>
                <a:gd name="T21" fmla="*/ 0 h 172"/>
                <a:gd name="T22" fmla="*/ 74 w 164"/>
                <a:gd name="T23" fmla="*/ 0 h 172"/>
                <a:gd name="T24" fmla="*/ 74 w 164"/>
                <a:gd name="T25" fmla="*/ 7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72">
                  <a:moveTo>
                    <a:pt x="74" y="73"/>
                  </a:moveTo>
                  <a:lnTo>
                    <a:pt x="0" y="73"/>
                  </a:lnTo>
                  <a:lnTo>
                    <a:pt x="0" y="98"/>
                  </a:lnTo>
                  <a:lnTo>
                    <a:pt x="74" y="98"/>
                  </a:lnTo>
                  <a:lnTo>
                    <a:pt x="74" y="172"/>
                  </a:lnTo>
                  <a:lnTo>
                    <a:pt x="98" y="172"/>
                  </a:lnTo>
                  <a:lnTo>
                    <a:pt x="98" y="98"/>
                  </a:lnTo>
                  <a:lnTo>
                    <a:pt x="164" y="98"/>
                  </a:lnTo>
                  <a:lnTo>
                    <a:pt x="164" y="73"/>
                  </a:lnTo>
                  <a:lnTo>
                    <a:pt x="98" y="73"/>
                  </a:lnTo>
                  <a:lnTo>
                    <a:pt x="98" y="0"/>
                  </a:lnTo>
                  <a:lnTo>
                    <a:pt x="74" y="0"/>
                  </a:lnTo>
                  <a:lnTo>
                    <a:pt x="74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Rectangle 23"/>
            <p:cNvSpPr>
              <a:spLocks noChangeArrowheads="1"/>
            </p:cNvSpPr>
            <p:nvPr/>
          </p:nvSpPr>
          <p:spPr bwMode="auto">
            <a:xfrm>
              <a:off x="1467" y="2853"/>
              <a:ext cx="172" cy="1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24"/>
            <p:cNvSpPr>
              <a:spLocks/>
            </p:cNvSpPr>
            <p:nvPr/>
          </p:nvSpPr>
          <p:spPr bwMode="auto">
            <a:xfrm>
              <a:off x="2867" y="1487"/>
              <a:ext cx="106" cy="491"/>
            </a:xfrm>
            <a:custGeom>
              <a:avLst/>
              <a:gdLst>
                <a:gd name="T0" fmla="*/ 106 w 106"/>
                <a:gd name="T1" fmla="*/ 491 h 491"/>
                <a:gd name="T2" fmla="*/ 0 w 106"/>
                <a:gd name="T3" fmla="*/ 491 h 491"/>
                <a:gd name="T4" fmla="*/ 0 w 106"/>
                <a:gd name="T5" fmla="*/ 0 h 491"/>
                <a:gd name="T6" fmla="*/ 106 w 106"/>
                <a:gd name="T7" fmla="*/ 0 h 491"/>
                <a:gd name="T8" fmla="*/ 106 w 106"/>
                <a:gd name="T9" fmla="*/ 491 h 491"/>
                <a:gd name="T10" fmla="*/ 106 w 106"/>
                <a:gd name="T11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491">
                  <a:moveTo>
                    <a:pt x="106" y="491"/>
                  </a:moveTo>
                  <a:lnTo>
                    <a:pt x="0" y="491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491"/>
                  </a:lnTo>
                  <a:lnTo>
                    <a:pt x="106" y="49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Freeform 25"/>
            <p:cNvSpPr>
              <a:spLocks/>
            </p:cNvSpPr>
            <p:nvPr/>
          </p:nvSpPr>
          <p:spPr bwMode="auto">
            <a:xfrm>
              <a:off x="2867" y="1495"/>
              <a:ext cx="1" cy="237"/>
            </a:xfrm>
            <a:custGeom>
              <a:avLst/>
              <a:gdLst>
                <a:gd name="T0" fmla="*/ 237 h 237"/>
                <a:gd name="T1" fmla="*/ 0 h 237"/>
                <a:gd name="T2" fmla="*/ 237 h 237"/>
                <a:gd name="T3" fmla="*/ 237 h 2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37">
                  <a:moveTo>
                    <a:pt x="0" y="237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Freeform 26"/>
            <p:cNvSpPr>
              <a:spLocks/>
            </p:cNvSpPr>
            <p:nvPr/>
          </p:nvSpPr>
          <p:spPr bwMode="auto">
            <a:xfrm>
              <a:off x="2965" y="1495"/>
              <a:ext cx="1" cy="237"/>
            </a:xfrm>
            <a:custGeom>
              <a:avLst/>
              <a:gdLst>
                <a:gd name="T0" fmla="*/ 237 h 237"/>
                <a:gd name="T1" fmla="*/ 0 h 237"/>
                <a:gd name="T2" fmla="*/ 237 h 237"/>
                <a:gd name="T3" fmla="*/ 237 h 2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37">
                  <a:moveTo>
                    <a:pt x="0" y="237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Freeform 27"/>
            <p:cNvSpPr>
              <a:spLocks/>
            </p:cNvSpPr>
            <p:nvPr/>
          </p:nvSpPr>
          <p:spPr bwMode="auto">
            <a:xfrm>
              <a:off x="2867" y="1732"/>
              <a:ext cx="1" cy="246"/>
            </a:xfrm>
            <a:custGeom>
              <a:avLst/>
              <a:gdLst>
                <a:gd name="T0" fmla="*/ 0 h 246"/>
                <a:gd name="T1" fmla="*/ 246 h 246"/>
                <a:gd name="T2" fmla="*/ 0 h 246"/>
                <a:gd name="T3" fmla="*/ 0 h 2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46">
                  <a:moveTo>
                    <a:pt x="0" y="0"/>
                  </a:moveTo>
                  <a:lnTo>
                    <a:pt x="0" y="2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Freeform 28"/>
            <p:cNvSpPr>
              <a:spLocks/>
            </p:cNvSpPr>
            <p:nvPr/>
          </p:nvSpPr>
          <p:spPr bwMode="auto">
            <a:xfrm>
              <a:off x="2965" y="1732"/>
              <a:ext cx="1" cy="246"/>
            </a:xfrm>
            <a:custGeom>
              <a:avLst/>
              <a:gdLst>
                <a:gd name="T0" fmla="*/ 0 h 246"/>
                <a:gd name="T1" fmla="*/ 246 h 246"/>
                <a:gd name="T2" fmla="*/ 0 h 246"/>
                <a:gd name="T3" fmla="*/ 0 h 2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46">
                  <a:moveTo>
                    <a:pt x="0" y="0"/>
                  </a:moveTo>
                  <a:lnTo>
                    <a:pt x="0" y="2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29"/>
            <p:cNvSpPr>
              <a:spLocks/>
            </p:cNvSpPr>
            <p:nvPr/>
          </p:nvSpPr>
          <p:spPr bwMode="auto">
            <a:xfrm>
              <a:off x="4586" y="2624"/>
              <a:ext cx="131" cy="147"/>
            </a:xfrm>
            <a:custGeom>
              <a:avLst/>
              <a:gdLst>
                <a:gd name="T0" fmla="*/ 0 w 131"/>
                <a:gd name="T1" fmla="*/ 8 h 147"/>
                <a:gd name="T2" fmla="*/ 16 w 131"/>
                <a:gd name="T3" fmla="*/ 8 h 147"/>
                <a:gd name="T4" fmla="*/ 24 w 131"/>
                <a:gd name="T5" fmla="*/ 16 h 147"/>
                <a:gd name="T6" fmla="*/ 32 w 131"/>
                <a:gd name="T7" fmla="*/ 41 h 147"/>
                <a:gd name="T8" fmla="*/ 32 w 131"/>
                <a:gd name="T9" fmla="*/ 65 h 147"/>
                <a:gd name="T10" fmla="*/ 41 w 131"/>
                <a:gd name="T11" fmla="*/ 90 h 147"/>
                <a:gd name="T12" fmla="*/ 41 w 131"/>
                <a:gd name="T13" fmla="*/ 114 h 147"/>
                <a:gd name="T14" fmla="*/ 41 w 131"/>
                <a:gd name="T15" fmla="*/ 139 h 147"/>
                <a:gd name="T16" fmla="*/ 41 w 131"/>
                <a:gd name="T17" fmla="*/ 147 h 147"/>
                <a:gd name="T18" fmla="*/ 41 w 131"/>
                <a:gd name="T19" fmla="*/ 147 h 147"/>
                <a:gd name="T20" fmla="*/ 49 w 131"/>
                <a:gd name="T21" fmla="*/ 139 h 147"/>
                <a:gd name="T22" fmla="*/ 57 w 131"/>
                <a:gd name="T23" fmla="*/ 131 h 147"/>
                <a:gd name="T24" fmla="*/ 73 w 131"/>
                <a:gd name="T25" fmla="*/ 123 h 147"/>
                <a:gd name="T26" fmla="*/ 90 w 131"/>
                <a:gd name="T27" fmla="*/ 106 h 147"/>
                <a:gd name="T28" fmla="*/ 106 w 131"/>
                <a:gd name="T29" fmla="*/ 73 h 147"/>
                <a:gd name="T30" fmla="*/ 122 w 131"/>
                <a:gd name="T31" fmla="*/ 41 h 147"/>
                <a:gd name="T32" fmla="*/ 131 w 131"/>
                <a:gd name="T33" fmla="*/ 16 h 147"/>
                <a:gd name="T34" fmla="*/ 122 w 131"/>
                <a:gd name="T35" fmla="*/ 8 h 147"/>
                <a:gd name="T36" fmla="*/ 106 w 131"/>
                <a:gd name="T37" fmla="*/ 0 h 147"/>
                <a:gd name="T38" fmla="*/ 106 w 131"/>
                <a:gd name="T39" fmla="*/ 0 h 147"/>
                <a:gd name="T40" fmla="*/ 98 w 131"/>
                <a:gd name="T41" fmla="*/ 8 h 147"/>
                <a:gd name="T42" fmla="*/ 106 w 131"/>
                <a:gd name="T43" fmla="*/ 24 h 147"/>
                <a:gd name="T44" fmla="*/ 114 w 131"/>
                <a:gd name="T45" fmla="*/ 33 h 147"/>
                <a:gd name="T46" fmla="*/ 114 w 131"/>
                <a:gd name="T47" fmla="*/ 49 h 147"/>
                <a:gd name="T48" fmla="*/ 98 w 131"/>
                <a:gd name="T49" fmla="*/ 73 h 147"/>
                <a:gd name="T50" fmla="*/ 90 w 131"/>
                <a:gd name="T51" fmla="*/ 90 h 147"/>
                <a:gd name="T52" fmla="*/ 73 w 131"/>
                <a:gd name="T53" fmla="*/ 106 h 147"/>
                <a:gd name="T54" fmla="*/ 57 w 131"/>
                <a:gd name="T55" fmla="*/ 123 h 147"/>
                <a:gd name="T56" fmla="*/ 57 w 131"/>
                <a:gd name="T57" fmla="*/ 90 h 147"/>
                <a:gd name="T58" fmla="*/ 57 w 131"/>
                <a:gd name="T59" fmla="*/ 65 h 147"/>
                <a:gd name="T60" fmla="*/ 49 w 131"/>
                <a:gd name="T61" fmla="*/ 8 h 147"/>
                <a:gd name="T62" fmla="*/ 41 w 131"/>
                <a:gd name="T63" fmla="*/ 0 h 147"/>
                <a:gd name="T64" fmla="*/ 41 w 131"/>
                <a:gd name="T65" fmla="*/ 0 h 147"/>
                <a:gd name="T66" fmla="*/ 32 w 131"/>
                <a:gd name="T67" fmla="*/ 0 h 147"/>
                <a:gd name="T68" fmla="*/ 0 w 131"/>
                <a:gd name="T69" fmla="*/ 8 h 147"/>
                <a:gd name="T70" fmla="*/ 0 w 131"/>
                <a:gd name="T71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47">
                  <a:moveTo>
                    <a:pt x="0" y="8"/>
                  </a:moveTo>
                  <a:lnTo>
                    <a:pt x="16" y="8"/>
                  </a:lnTo>
                  <a:lnTo>
                    <a:pt x="24" y="16"/>
                  </a:lnTo>
                  <a:lnTo>
                    <a:pt x="32" y="41"/>
                  </a:lnTo>
                  <a:lnTo>
                    <a:pt x="32" y="65"/>
                  </a:lnTo>
                  <a:lnTo>
                    <a:pt x="41" y="90"/>
                  </a:lnTo>
                  <a:lnTo>
                    <a:pt x="41" y="114"/>
                  </a:lnTo>
                  <a:lnTo>
                    <a:pt x="41" y="139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9" y="139"/>
                  </a:lnTo>
                  <a:lnTo>
                    <a:pt x="57" y="131"/>
                  </a:lnTo>
                  <a:lnTo>
                    <a:pt x="73" y="123"/>
                  </a:lnTo>
                  <a:lnTo>
                    <a:pt x="90" y="106"/>
                  </a:lnTo>
                  <a:lnTo>
                    <a:pt x="106" y="73"/>
                  </a:lnTo>
                  <a:lnTo>
                    <a:pt x="122" y="41"/>
                  </a:lnTo>
                  <a:lnTo>
                    <a:pt x="131" y="16"/>
                  </a:lnTo>
                  <a:lnTo>
                    <a:pt x="122" y="8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98" y="8"/>
                  </a:lnTo>
                  <a:lnTo>
                    <a:pt x="106" y="24"/>
                  </a:lnTo>
                  <a:lnTo>
                    <a:pt x="114" y="33"/>
                  </a:lnTo>
                  <a:lnTo>
                    <a:pt x="114" y="49"/>
                  </a:lnTo>
                  <a:lnTo>
                    <a:pt x="98" y="73"/>
                  </a:lnTo>
                  <a:lnTo>
                    <a:pt x="90" y="90"/>
                  </a:lnTo>
                  <a:lnTo>
                    <a:pt x="73" y="106"/>
                  </a:lnTo>
                  <a:lnTo>
                    <a:pt x="57" y="123"/>
                  </a:lnTo>
                  <a:lnTo>
                    <a:pt x="57" y="90"/>
                  </a:lnTo>
                  <a:lnTo>
                    <a:pt x="57" y="65"/>
                  </a:lnTo>
                  <a:lnTo>
                    <a:pt x="49" y="8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30"/>
            <p:cNvSpPr>
              <a:spLocks noEditPoints="1"/>
            </p:cNvSpPr>
            <p:nvPr/>
          </p:nvSpPr>
          <p:spPr bwMode="auto">
            <a:xfrm>
              <a:off x="4700" y="2738"/>
              <a:ext cx="115" cy="123"/>
            </a:xfrm>
            <a:custGeom>
              <a:avLst/>
              <a:gdLst>
                <a:gd name="T0" fmla="*/ 74 w 115"/>
                <a:gd name="T1" fmla="*/ 0 h 123"/>
                <a:gd name="T2" fmla="*/ 49 w 115"/>
                <a:gd name="T3" fmla="*/ 9 h 123"/>
                <a:gd name="T4" fmla="*/ 25 w 115"/>
                <a:gd name="T5" fmla="*/ 25 h 123"/>
                <a:gd name="T6" fmla="*/ 8 w 115"/>
                <a:gd name="T7" fmla="*/ 49 h 123"/>
                <a:gd name="T8" fmla="*/ 0 w 115"/>
                <a:gd name="T9" fmla="*/ 82 h 123"/>
                <a:gd name="T10" fmla="*/ 8 w 115"/>
                <a:gd name="T11" fmla="*/ 115 h 123"/>
                <a:gd name="T12" fmla="*/ 41 w 115"/>
                <a:gd name="T13" fmla="*/ 123 h 123"/>
                <a:gd name="T14" fmla="*/ 66 w 115"/>
                <a:gd name="T15" fmla="*/ 115 h 123"/>
                <a:gd name="T16" fmla="*/ 90 w 115"/>
                <a:gd name="T17" fmla="*/ 98 h 123"/>
                <a:gd name="T18" fmla="*/ 107 w 115"/>
                <a:gd name="T19" fmla="*/ 66 h 123"/>
                <a:gd name="T20" fmla="*/ 115 w 115"/>
                <a:gd name="T21" fmla="*/ 41 h 123"/>
                <a:gd name="T22" fmla="*/ 107 w 115"/>
                <a:gd name="T23" fmla="*/ 17 h 123"/>
                <a:gd name="T24" fmla="*/ 98 w 115"/>
                <a:gd name="T25" fmla="*/ 9 h 123"/>
                <a:gd name="T26" fmla="*/ 74 w 115"/>
                <a:gd name="T27" fmla="*/ 0 h 123"/>
                <a:gd name="T28" fmla="*/ 74 w 115"/>
                <a:gd name="T29" fmla="*/ 0 h 123"/>
                <a:gd name="T30" fmla="*/ 74 w 115"/>
                <a:gd name="T31" fmla="*/ 9 h 123"/>
                <a:gd name="T32" fmla="*/ 82 w 115"/>
                <a:gd name="T33" fmla="*/ 17 h 123"/>
                <a:gd name="T34" fmla="*/ 90 w 115"/>
                <a:gd name="T35" fmla="*/ 33 h 123"/>
                <a:gd name="T36" fmla="*/ 90 w 115"/>
                <a:gd name="T37" fmla="*/ 58 h 123"/>
                <a:gd name="T38" fmla="*/ 82 w 115"/>
                <a:gd name="T39" fmla="*/ 82 h 123"/>
                <a:gd name="T40" fmla="*/ 66 w 115"/>
                <a:gd name="T41" fmla="*/ 107 h 123"/>
                <a:gd name="T42" fmla="*/ 41 w 115"/>
                <a:gd name="T43" fmla="*/ 115 h 123"/>
                <a:gd name="T44" fmla="*/ 33 w 115"/>
                <a:gd name="T45" fmla="*/ 107 h 123"/>
                <a:gd name="T46" fmla="*/ 25 w 115"/>
                <a:gd name="T47" fmla="*/ 90 h 123"/>
                <a:gd name="T48" fmla="*/ 33 w 115"/>
                <a:gd name="T49" fmla="*/ 66 h 123"/>
                <a:gd name="T50" fmla="*/ 41 w 115"/>
                <a:gd name="T51" fmla="*/ 41 h 123"/>
                <a:gd name="T52" fmla="*/ 57 w 115"/>
                <a:gd name="T53" fmla="*/ 17 h 123"/>
                <a:gd name="T54" fmla="*/ 74 w 115"/>
                <a:gd name="T55" fmla="*/ 9 h 123"/>
                <a:gd name="T56" fmla="*/ 74 w 115"/>
                <a:gd name="T57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3">
                  <a:moveTo>
                    <a:pt x="74" y="0"/>
                  </a:moveTo>
                  <a:lnTo>
                    <a:pt x="49" y="9"/>
                  </a:lnTo>
                  <a:lnTo>
                    <a:pt x="25" y="25"/>
                  </a:lnTo>
                  <a:lnTo>
                    <a:pt x="8" y="49"/>
                  </a:lnTo>
                  <a:lnTo>
                    <a:pt x="0" y="82"/>
                  </a:lnTo>
                  <a:lnTo>
                    <a:pt x="8" y="115"/>
                  </a:lnTo>
                  <a:lnTo>
                    <a:pt x="41" y="123"/>
                  </a:lnTo>
                  <a:lnTo>
                    <a:pt x="66" y="115"/>
                  </a:lnTo>
                  <a:lnTo>
                    <a:pt x="90" y="98"/>
                  </a:lnTo>
                  <a:lnTo>
                    <a:pt x="107" y="66"/>
                  </a:lnTo>
                  <a:lnTo>
                    <a:pt x="115" y="41"/>
                  </a:lnTo>
                  <a:lnTo>
                    <a:pt x="107" y="17"/>
                  </a:lnTo>
                  <a:lnTo>
                    <a:pt x="98" y="9"/>
                  </a:lnTo>
                  <a:lnTo>
                    <a:pt x="74" y="0"/>
                  </a:lnTo>
                  <a:lnTo>
                    <a:pt x="74" y="0"/>
                  </a:lnTo>
                  <a:close/>
                  <a:moveTo>
                    <a:pt x="74" y="9"/>
                  </a:moveTo>
                  <a:lnTo>
                    <a:pt x="82" y="17"/>
                  </a:lnTo>
                  <a:lnTo>
                    <a:pt x="90" y="33"/>
                  </a:lnTo>
                  <a:lnTo>
                    <a:pt x="90" y="58"/>
                  </a:lnTo>
                  <a:lnTo>
                    <a:pt x="82" y="82"/>
                  </a:lnTo>
                  <a:lnTo>
                    <a:pt x="66" y="107"/>
                  </a:lnTo>
                  <a:lnTo>
                    <a:pt x="41" y="115"/>
                  </a:lnTo>
                  <a:lnTo>
                    <a:pt x="33" y="107"/>
                  </a:lnTo>
                  <a:lnTo>
                    <a:pt x="25" y="90"/>
                  </a:lnTo>
                  <a:lnTo>
                    <a:pt x="33" y="66"/>
                  </a:lnTo>
                  <a:lnTo>
                    <a:pt x="41" y="41"/>
                  </a:lnTo>
                  <a:lnTo>
                    <a:pt x="57" y="17"/>
                  </a:lnTo>
                  <a:lnTo>
                    <a:pt x="74" y="9"/>
                  </a:lnTo>
                  <a:lnTo>
                    <a:pt x="7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31"/>
            <p:cNvSpPr>
              <a:spLocks/>
            </p:cNvSpPr>
            <p:nvPr/>
          </p:nvSpPr>
          <p:spPr bwMode="auto">
            <a:xfrm>
              <a:off x="4831" y="2526"/>
              <a:ext cx="90" cy="302"/>
            </a:xfrm>
            <a:custGeom>
              <a:avLst/>
              <a:gdLst>
                <a:gd name="T0" fmla="*/ 82 w 90"/>
                <a:gd name="T1" fmla="*/ 0 h 302"/>
                <a:gd name="T2" fmla="*/ 49 w 90"/>
                <a:gd name="T3" fmla="*/ 32 h 302"/>
                <a:gd name="T4" fmla="*/ 25 w 90"/>
                <a:gd name="T5" fmla="*/ 65 h 302"/>
                <a:gd name="T6" fmla="*/ 8 w 90"/>
                <a:gd name="T7" fmla="*/ 106 h 302"/>
                <a:gd name="T8" fmla="*/ 0 w 90"/>
                <a:gd name="T9" fmla="*/ 147 h 302"/>
                <a:gd name="T10" fmla="*/ 0 w 90"/>
                <a:gd name="T11" fmla="*/ 180 h 302"/>
                <a:gd name="T12" fmla="*/ 8 w 90"/>
                <a:gd name="T13" fmla="*/ 204 h 302"/>
                <a:gd name="T14" fmla="*/ 33 w 90"/>
                <a:gd name="T15" fmla="*/ 245 h 302"/>
                <a:gd name="T16" fmla="*/ 57 w 90"/>
                <a:gd name="T17" fmla="*/ 278 h 302"/>
                <a:gd name="T18" fmla="*/ 82 w 90"/>
                <a:gd name="T19" fmla="*/ 302 h 302"/>
                <a:gd name="T20" fmla="*/ 90 w 90"/>
                <a:gd name="T21" fmla="*/ 294 h 302"/>
                <a:gd name="T22" fmla="*/ 57 w 90"/>
                <a:gd name="T23" fmla="*/ 261 h 302"/>
                <a:gd name="T24" fmla="*/ 41 w 90"/>
                <a:gd name="T25" fmla="*/ 221 h 302"/>
                <a:gd name="T26" fmla="*/ 33 w 90"/>
                <a:gd name="T27" fmla="*/ 180 h 302"/>
                <a:gd name="T28" fmla="*/ 33 w 90"/>
                <a:gd name="T29" fmla="*/ 147 h 302"/>
                <a:gd name="T30" fmla="*/ 41 w 90"/>
                <a:gd name="T31" fmla="*/ 90 h 302"/>
                <a:gd name="T32" fmla="*/ 49 w 90"/>
                <a:gd name="T33" fmla="*/ 49 h 302"/>
                <a:gd name="T34" fmla="*/ 74 w 90"/>
                <a:gd name="T35" fmla="*/ 24 h 302"/>
                <a:gd name="T36" fmla="*/ 90 w 90"/>
                <a:gd name="T37" fmla="*/ 8 h 302"/>
                <a:gd name="T38" fmla="*/ 82 w 90"/>
                <a:gd name="T3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302">
                  <a:moveTo>
                    <a:pt x="82" y="0"/>
                  </a:moveTo>
                  <a:lnTo>
                    <a:pt x="49" y="32"/>
                  </a:lnTo>
                  <a:lnTo>
                    <a:pt x="25" y="65"/>
                  </a:lnTo>
                  <a:lnTo>
                    <a:pt x="8" y="106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8" y="204"/>
                  </a:lnTo>
                  <a:lnTo>
                    <a:pt x="33" y="245"/>
                  </a:lnTo>
                  <a:lnTo>
                    <a:pt x="57" y="278"/>
                  </a:lnTo>
                  <a:lnTo>
                    <a:pt x="82" y="302"/>
                  </a:lnTo>
                  <a:lnTo>
                    <a:pt x="90" y="294"/>
                  </a:lnTo>
                  <a:lnTo>
                    <a:pt x="57" y="261"/>
                  </a:lnTo>
                  <a:lnTo>
                    <a:pt x="41" y="221"/>
                  </a:lnTo>
                  <a:lnTo>
                    <a:pt x="33" y="180"/>
                  </a:lnTo>
                  <a:lnTo>
                    <a:pt x="33" y="147"/>
                  </a:lnTo>
                  <a:lnTo>
                    <a:pt x="41" y="90"/>
                  </a:lnTo>
                  <a:lnTo>
                    <a:pt x="49" y="49"/>
                  </a:lnTo>
                  <a:lnTo>
                    <a:pt x="74" y="24"/>
                  </a:lnTo>
                  <a:lnTo>
                    <a:pt x="90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32"/>
            <p:cNvSpPr>
              <a:spLocks/>
            </p:cNvSpPr>
            <p:nvPr/>
          </p:nvSpPr>
          <p:spPr bwMode="auto">
            <a:xfrm>
              <a:off x="4938" y="2575"/>
              <a:ext cx="81" cy="196"/>
            </a:xfrm>
            <a:custGeom>
              <a:avLst/>
              <a:gdLst>
                <a:gd name="T0" fmla="*/ 81 w 81"/>
                <a:gd name="T1" fmla="*/ 41 h 196"/>
                <a:gd name="T2" fmla="*/ 57 w 81"/>
                <a:gd name="T3" fmla="*/ 41 h 196"/>
                <a:gd name="T4" fmla="*/ 65 w 81"/>
                <a:gd name="T5" fmla="*/ 8 h 196"/>
                <a:gd name="T6" fmla="*/ 65 w 81"/>
                <a:gd name="T7" fmla="*/ 0 h 196"/>
                <a:gd name="T8" fmla="*/ 65 w 81"/>
                <a:gd name="T9" fmla="*/ 0 h 196"/>
                <a:gd name="T10" fmla="*/ 65 w 81"/>
                <a:gd name="T11" fmla="*/ 0 h 196"/>
                <a:gd name="T12" fmla="*/ 57 w 81"/>
                <a:gd name="T13" fmla="*/ 0 h 196"/>
                <a:gd name="T14" fmla="*/ 40 w 81"/>
                <a:gd name="T15" fmla="*/ 24 h 196"/>
                <a:gd name="T16" fmla="*/ 24 w 81"/>
                <a:gd name="T17" fmla="*/ 41 h 196"/>
                <a:gd name="T18" fmla="*/ 16 w 81"/>
                <a:gd name="T19" fmla="*/ 41 h 196"/>
                <a:gd name="T20" fmla="*/ 8 w 81"/>
                <a:gd name="T21" fmla="*/ 49 h 196"/>
                <a:gd name="T22" fmla="*/ 8 w 81"/>
                <a:gd name="T23" fmla="*/ 49 h 196"/>
                <a:gd name="T24" fmla="*/ 32 w 81"/>
                <a:gd name="T25" fmla="*/ 49 h 196"/>
                <a:gd name="T26" fmla="*/ 8 w 81"/>
                <a:gd name="T27" fmla="*/ 147 h 196"/>
                <a:gd name="T28" fmla="*/ 8 w 81"/>
                <a:gd name="T29" fmla="*/ 163 h 196"/>
                <a:gd name="T30" fmla="*/ 0 w 81"/>
                <a:gd name="T31" fmla="*/ 180 h 196"/>
                <a:gd name="T32" fmla="*/ 0 w 81"/>
                <a:gd name="T33" fmla="*/ 180 h 196"/>
                <a:gd name="T34" fmla="*/ 8 w 81"/>
                <a:gd name="T35" fmla="*/ 188 h 196"/>
                <a:gd name="T36" fmla="*/ 16 w 81"/>
                <a:gd name="T37" fmla="*/ 196 h 196"/>
                <a:gd name="T38" fmla="*/ 40 w 81"/>
                <a:gd name="T39" fmla="*/ 188 h 196"/>
                <a:gd name="T40" fmla="*/ 65 w 81"/>
                <a:gd name="T41" fmla="*/ 155 h 196"/>
                <a:gd name="T42" fmla="*/ 57 w 81"/>
                <a:gd name="T43" fmla="*/ 147 h 196"/>
                <a:gd name="T44" fmla="*/ 49 w 81"/>
                <a:gd name="T45" fmla="*/ 172 h 196"/>
                <a:gd name="T46" fmla="*/ 32 w 81"/>
                <a:gd name="T47" fmla="*/ 180 h 196"/>
                <a:gd name="T48" fmla="*/ 32 w 81"/>
                <a:gd name="T49" fmla="*/ 180 h 196"/>
                <a:gd name="T50" fmla="*/ 24 w 81"/>
                <a:gd name="T51" fmla="*/ 172 h 196"/>
                <a:gd name="T52" fmla="*/ 24 w 81"/>
                <a:gd name="T53" fmla="*/ 172 h 196"/>
                <a:gd name="T54" fmla="*/ 57 w 81"/>
                <a:gd name="T55" fmla="*/ 49 h 196"/>
                <a:gd name="T56" fmla="*/ 81 w 81"/>
                <a:gd name="T57" fmla="*/ 49 h 196"/>
                <a:gd name="T58" fmla="*/ 81 w 81"/>
                <a:gd name="T59" fmla="*/ 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196">
                  <a:moveTo>
                    <a:pt x="81" y="41"/>
                  </a:moveTo>
                  <a:lnTo>
                    <a:pt x="57" y="41"/>
                  </a:lnTo>
                  <a:lnTo>
                    <a:pt x="65" y="8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0" y="24"/>
                  </a:lnTo>
                  <a:lnTo>
                    <a:pt x="24" y="41"/>
                  </a:lnTo>
                  <a:lnTo>
                    <a:pt x="16" y="4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32" y="49"/>
                  </a:lnTo>
                  <a:lnTo>
                    <a:pt x="8" y="147"/>
                  </a:lnTo>
                  <a:lnTo>
                    <a:pt x="8" y="163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8" y="188"/>
                  </a:lnTo>
                  <a:lnTo>
                    <a:pt x="16" y="196"/>
                  </a:lnTo>
                  <a:lnTo>
                    <a:pt x="40" y="188"/>
                  </a:lnTo>
                  <a:lnTo>
                    <a:pt x="65" y="155"/>
                  </a:lnTo>
                  <a:lnTo>
                    <a:pt x="57" y="147"/>
                  </a:lnTo>
                  <a:lnTo>
                    <a:pt x="49" y="172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57" y="49"/>
                  </a:lnTo>
                  <a:lnTo>
                    <a:pt x="81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33"/>
            <p:cNvSpPr>
              <a:spLocks/>
            </p:cNvSpPr>
            <p:nvPr/>
          </p:nvSpPr>
          <p:spPr bwMode="auto">
            <a:xfrm>
              <a:off x="5028" y="2526"/>
              <a:ext cx="81" cy="302"/>
            </a:xfrm>
            <a:custGeom>
              <a:avLst/>
              <a:gdLst>
                <a:gd name="T0" fmla="*/ 0 w 81"/>
                <a:gd name="T1" fmla="*/ 302 h 302"/>
                <a:gd name="T2" fmla="*/ 32 w 81"/>
                <a:gd name="T3" fmla="*/ 278 h 302"/>
                <a:gd name="T4" fmla="*/ 57 w 81"/>
                <a:gd name="T5" fmla="*/ 245 h 302"/>
                <a:gd name="T6" fmla="*/ 73 w 81"/>
                <a:gd name="T7" fmla="*/ 204 h 302"/>
                <a:gd name="T8" fmla="*/ 81 w 81"/>
                <a:gd name="T9" fmla="*/ 155 h 302"/>
                <a:gd name="T10" fmla="*/ 81 w 81"/>
                <a:gd name="T11" fmla="*/ 122 h 302"/>
                <a:gd name="T12" fmla="*/ 73 w 81"/>
                <a:gd name="T13" fmla="*/ 98 h 302"/>
                <a:gd name="T14" fmla="*/ 57 w 81"/>
                <a:gd name="T15" fmla="*/ 57 h 302"/>
                <a:gd name="T16" fmla="*/ 32 w 81"/>
                <a:gd name="T17" fmla="*/ 32 h 302"/>
                <a:gd name="T18" fmla="*/ 0 w 81"/>
                <a:gd name="T19" fmla="*/ 0 h 302"/>
                <a:gd name="T20" fmla="*/ 0 w 81"/>
                <a:gd name="T21" fmla="*/ 8 h 302"/>
                <a:gd name="T22" fmla="*/ 32 w 81"/>
                <a:gd name="T23" fmla="*/ 41 h 302"/>
                <a:gd name="T24" fmla="*/ 49 w 81"/>
                <a:gd name="T25" fmla="*/ 90 h 302"/>
                <a:gd name="T26" fmla="*/ 57 w 81"/>
                <a:gd name="T27" fmla="*/ 131 h 302"/>
                <a:gd name="T28" fmla="*/ 57 w 81"/>
                <a:gd name="T29" fmla="*/ 163 h 302"/>
                <a:gd name="T30" fmla="*/ 49 w 81"/>
                <a:gd name="T31" fmla="*/ 212 h 302"/>
                <a:gd name="T32" fmla="*/ 41 w 81"/>
                <a:gd name="T33" fmla="*/ 253 h 302"/>
                <a:gd name="T34" fmla="*/ 16 w 81"/>
                <a:gd name="T35" fmla="*/ 278 h 302"/>
                <a:gd name="T36" fmla="*/ 0 w 81"/>
                <a:gd name="T37" fmla="*/ 294 h 302"/>
                <a:gd name="T38" fmla="*/ 0 w 81"/>
                <a:gd name="T3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302">
                  <a:moveTo>
                    <a:pt x="0" y="302"/>
                  </a:moveTo>
                  <a:lnTo>
                    <a:pt x="32" y="278"/>
                  </a:lnTo>
                  <a:lnTo>
                    <a:pt x="57" y="245"/>
                  </a:lnTo>
                  <a:lnTo>
                    <a:pt x="73" y="204"/>
                  </a:lnTo>
                  <a:lnTo>
                    <a:pt x="81" y="155"/>
                  </a:lnTo>
                  <a:lnTo>
                    <a:pt x="81" y="122"/>
                  </a:lnTo>
                  <a:lnTo>
                    <a:pt x="73" y="98"/>
                  </a:lnTo>
                  <a:lnTo>
                    <a:pt x="57" y="57"/>
                  </a:lnTo>
                  <a:lnTo>
                    <a:pt x="32" y="32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41"/>
                  </a:lnTo>
                  <a:lnTo>
                    <a:pt x="49" y="90"/>
                  </a:lnTo>
                  <a:lnTo>
                    <a:pt x="57" y="131"/>
                  </a:lnTo>
                  <a:lnTo>
                    <a:pt x="57" y="163"/>
                  </a:lnTo>
                  <a:lnTo>
                    <a:pt x="49" y="212"/>
                  </a:lnTo>
                  <a:lnTo>
                    <a:pt x="41" y="253"/>
                  </a:lnTo>
                  <a:lnTo>
                    <a:pt x="16" y="278"/>
                  </a:lnTo>
                  <a:lnTo>
                    <a:pt x="0" y="2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34"/>
            <p:cNvSpPr>
              <a:spLocks/>
            </p:cNvSpPr>
            <p:nvPr/>
          </p:nvSpPr>
          <p:spPr bwMode="auto">
            <a:xfrm>
              <a:off x="4275" y="2387"/>
              <a:ext cx="81" cy="711"/>
            </a:xfrm>
            <a:custGeom>
              <a:avLst/>
              <a:gdLst>
                <a:gd name="T0" fmla="*/ 0 w 81"/>
                <a:gd name="T1" fmla="*/ 0 h 711"/>
                <a:gd name="T2" fmla="*/ 81 w 81"/>
                <a:gd name="T3" fmla="*/ 0 h 711"/>
                <a:gd name="T4" fmla="*/ 81 w 81"/>
                <a:gd name="T5" fmla="*/ 711 h 711"/>
                <a:gd name="T6" fmla="*/ 0 w 81"/>
                <a:gd name="T7" fmla="*/ 711 h 711"/>
                <a:gd name="T8" fmla="*/ 0 w 81"/>
                <a:gd name="T9" fmla="*/ 0 h 711"/>
                <a:gd name="T10" fmla="*/ 0 w 81"/>
                <a:gd name="T11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11">
                  <a:moveTo>
                    <a:pt x="0" y="0"/>
                  </a:moveTo>
                  <a:lnTo>
                    <a:pt x="81" y="0"/>
                  </a:lnTo>
                  <a:lnTo>
                    <a:pt x="81" y="711"/>
                  </a:lnTo>
                  <a:lnTo>
                    <a:pt x="0" y="7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Freeform 35"/>
            <p:cNvSpPr>
              <a:spLocks/>
            </p:cNvSpPr>
            <p:nvPr/>
          </p:nvSpPr>
          <p:spPr bwMode="auto">
            <a:xfrm>
              <a:off x="4217" y="3057"/>
              <a:ext cx="98" cy="49"/>
            </a:xfrm>
            <a:custGeom>
              <a:avLst/>
              <a:gdLst>
                <a:gd name="T0" fmla="*/ 98 w 98"/>
                <a:gd name="T1" fmla="*/ 49 h 49"/>
                <a:gd name="T2" fmla="*/ 0 w 98"/>
                <a:gd name="T3" fmla="*/ 0 h 49"/>
                <a:gd name="T4" fmla="*/ 98 w 98"/>
                <a:gd name="T5" fmla="*/ 49 h 49"/>
                <a:gd name="T6" fmla="*/ 98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98" y="49"/>
                  </a:moveTo>
                  <a:lnTo>
                    <a:pt x="0" y="0"/>
                  </a:lnTo>
                  <a:lnTo>
                    <a:pt x="98" y="49"/>
                  </a:lnTo>
                  <a:lnTo>
                    <a:pt x="98" y="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Freeform 36"/>
            <p:cNvSpPr>
              <a:spLocks noEditPoints="1"/>
            </p:cNvSpPr>
            <p:nvPr/>
          </p:nvSpPr>
          <p:spPr bwMode="auto">
            <a:xfrm>
              <a:off x="4217" y="3016"/>
              <a:ext cx="98" cy="41"/>
            </a:xfrm>
            <a:custGeom>
              <a:avLst/>
              <a:gdLst>
                <a:gd name="T0" fmla="*/ 0 w 98"/>
                <a:gd name="T1" fmla="*/ 41 h 41"/>
                <a:gd name="T2" fmla="*/ 98 w 98"/>
                <a:gd name="T3" fmla="*/ 0 h 41"/>
                <a:gd name="T4" fmla="*/ 0 w 98"/>
                <a:gd name="T5" fmla="*/ 41 h 41"/>
                <a:gd name="T6" fmla="*/ 0 w 98"/>
                <a:gd name="T7" fmla="*/ 41 h 41"/>
                <a:gd name="T8" fmla="*/ 0 w 98"/>
                <a:gd name="T9" fmla="*/ 41 h 41"/>
                <a:gd name="T10" fmla="*/ 0 w 98"/>
                <a:gd name="T11" fmla="*/ 41 h 41"/>
                <a:gd name="T12" fmla="*/ 0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0" y="41"/>
                  </a:moveTo>
                  <a:lnTo>
                    <a:pt x="98" y="0"/>
                  </a:lnTo>
                  <a:lnTo>
                    <a:pt x="0" y="41"/>
                  </a:ln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Freeform 37"/>
            <p:cNvSpPr>
              <a:spLocks noEditPoints="1"/>
            </p:cNvSpPr>
            <p:nvPr/>
          </p:nvSpPr>
          <p:spPr bwMode="auto">
            <a:xfrm>
              <a:off x="4315" y="2967"/>
              <a:ext cx="99" cy="49"/>
            </a:xfrm>
            <a:custGeom>
              <a:avLst/>
              <a:gdLst>
                <a:gd name="T0" fmla="*/ 0 w 99"/>
                <a:gd name="T1" fmla="*/ 49 h 49"/>
                <a:gd name="T2" fmla="*/ 99 w 99"/>
                <a:gd name="T3" fmla="*/ 0 h 49"/>
                <a:gd name="T4" fmla="*/ 0 w 99"/>
                <a:gd name="T5" fmla="*/ 49 h 49"/>
                <a:gd name="T6" fmla="*/ 0 w 99"/>
                <a:gd name="T7" fmla="*/ 49 h 49"/>
                <a:gd name="T8" fmla="*/ 0 w 99"/>
                <a:gd name="T9" fmla="*/ 49 h 49"/>
                <a:gd name="T10" fmla="*/ 0 w 99"/>
                <a:gd name="T11" fmla="*/ 49 h 49"/>
                <a:gd name="T12" fmla="*/ 0 w 99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9">
                  <a:moveTo>
                    <a:pt x="0" y="49"/>
                  </a:moveTo>
                  <a:lnTo>
                    <a:pt x="99" y="0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0" y="49"/>
                  </a:move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Freeform 38"/>
            <p:cNvSpPr>
              <a:spLocks noEditPoints="1"/>
            </p:cNvSpPr>
            <p:nvPr/>
          </p:nvSpPr>
          <p:spPr bwMode="auto">
            <a:xfrm>
              <a:off x="4315" y="2926"/>
              <a:ext cx="99" cy="41"/>
            </a:xfrm>
            <a:custGeom>
              <a:avLst/>
              <a:gdLst>
                <a:gd name="T0" fmla="*/ 99 w 99"/>
                <a:gd name="T1" fmla="*/ 41 h 41"/>
                <a:gd name="T2" fmla="*/ 0 w 99"/>
                <a:gd name="T3" fmla="*/ 0 h 41"/>
                <a:gd name="T4" fmla="*/ 99 w 99"/>
                <a:gd name="T5" fmla="*/ 41 h 41"/>
                <a:gd name="T6" fmla="*/ 99 w 99"/>
                <a:gd name="T7" fmla="*/ 41 h 41"/>
                <a:gd name="T8" fmla="*/ 99 w 99"/>
                <a:gd name="T9" fmla="*/ 41 h 41"/>
                <a:gd name="T10" fmla="*/ 99 w 99"/>
                <a:gd name="T11" fmla="*/ 41 h 41"/>
                <a:gd name="T12" fmla="*/ 99 w 9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1">
                  <a:moveTo>
                    <a:pt x="99" y="41"/>
                  </a:moveTo>
                  <a:lnTo>
                    <a:pt x="0" y="0"/>
                  </a:lnTo>
                  <a:lnTo>
                    <a:pt x="99" y="41"/>
                  </a:lnTo>
                  <a:lnTo>
                    <a:pt x="99" y="41"/>
                  </a:lnTo>
                  <a:close/>
                  <a:moveTo>
                    <a:pt x="99" y="41"/>
                  </a:moveTo>
                  <a:lnTo>
                    <a:pt x="99" y="41"/>
                  </a:lnTo>
                  <a:lnTo>
                    <a:pt x="99" y="4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Freeform 39"/>
            <p:cNvSpPr>
              <a:spLocks noEditPoints="1"/>
            </p:cNvSpPr>
            <p:nvPr/>
          </p:nvSpPr>
          <p:spPr bwMode="auto">
            <a:xfrm>
              <a:off x="4315" y="292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Freeform 40"/>
            <p:cNvSpPr>
              <a:spLocks noEditPoints="1"/>
            </p:cNvSpPr>
            <p:nvPr/>
          </p:nvSpPr>
          <p:spPr bwMode="auto">
            <a:xfrm>
              <a:off x="4217" y="2877"/>
              <a:ext cx="98" cy="49"/>
            </a:xfrm>
            <a:custGeom>
              <a:avLst/>
              <a:gdLst>
                <a:gd name="T0" fmla="*/ 98 w 98"/>
                <a:gd name="T1" fmla="*/ 49 h 49"/>
                <a:gd name="T2" fmla="*/ 0 w 98"/>
                <a:gd name="T3" fmla="*/ 0 h 49"/>
                <a:gd name="T4" fmla="*/ 98 w 98"/>
                <a:gd name="T5" fmla="*/ 49 h 49"/>
                <a:gd name="T6" fmla="*/ 98 w 98"/>
                <a:gd name="T7" fmla="*/ 49 h 49"/>
                <a:gd name="T8" fmla="*/ 98 w 98"/>
                <a:gd name="T9" fmla="*/ 49 h 49"/>
                <a:gd name="T10" fmla="*/ 98 w 98"/>
                <a:gd name="T11" fmla="*/ 49 h 49"/>
                <a:gd name="T12" fmla="*/ 98 w 98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9">
                  <a:moveTo>
                    <a:pt x="98" y="49"/>
                  </a:moveTo>
                  <a:lnTo>
                    <a:pt x="0" y="0"/>
                  </a:lnTo>
                  <a:lnTo>
                    <a:pt x="98" y="49"/>
                  </a:lnTo>
                  <a:lnTo>
                    <a:pt x="98" y="49"/>
                  </a:lnTo>
                  <a:close/>
                  <a:moveTo>
                    <a:pt x="98" y="49"/>
                  </a:moveTo>
                  <a:lnTo>
                    <a:pt x="98" y="49"/>
                  </a:lnTo>
                  <a:lnTo>
                    <a:pt x="98" y="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Freeform 41"/>
            <p:cNvSpPr>
              <a:spLocks noEditPoints="1"/>
            </p:cNvSpPr>
            <p:nvPr/>
          </p:nvSpPr>
          <p:spPr bwMode="auto">
            <a:xfrm>
              <a:off x="4217" y="2828"/>
              <a:ext cx="98" cy="49"/>
            </a:xfrm>
            <a:custGeom>
              <a:avLst/>
              <a:gdLst>
                <a:gd name="T0" fmla="*/ 0 w 98"/>
                <a:gd name="T1" fmla="*/ 49 h 49"/>
                <a:gd name="T2" fmla="*/ 98 w 98"/>
                <a:gd name="T3" fmla="*/ 0 h 49"/>
                <a:gd name="T4" fmla="*/ 0 w 98"/>
                <a:gd name="T5" fmla="*/ 49 h 49"/>
                <a:gd name="T6" fmla="*/ 0 w 98"/>
                <a:gd name="T7" fmla="*/ 49 h 49"/>
                <a:gd name="T8" fmla="*/ 0 w 98"/>
                <a:gd name="T9" fmla="*/ 49 h 49"/>
                <a:gd name="T10" fmla="*/ 0 w 98"/>
                <a:gd name="T11" fmla="*/ 49 h 49"/>
                <a:gd name="T12" fmla="*/ 0 w 98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lnTo>
                    <a:pt x="98" y="0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0" y="49"/>
                  </a:move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Freeform 42"/>
            <p:cNvSpPr>
              <a:spLocks noEditPoints="1"/>
            </p:cNvSpPr>
            <p:nvPr/>
          </p:nvSpPr>
          <p:spPr bwMode="auto">
            <a:xfrm>
              <a:off x="4315" y="2787"/>
              <a:ext cx="99" cy="41"/>
            </a:xfrm>
            <a:custGeom>
              <a:avLst/>
              <a:gdLst>
                <a:gd name="T0" fmla="*/ 0 w 99"/>
                <a:gd name="T1" fmla="*/ 41 h 41"/>
                <a:gd name="T2" fmla="*/ 99 w 99"/>
                <a:gd name="T3" fmla="*/ 0 h 41"/>
                <a:gd name="T4" fmla="*/ 0 w 99"/>
                <a:gd name="T5" fmla="*/ 41 h 41"/>
                <a:gd name="T6" fmla="*/ 0 w 99"/>
                <a:gd name="T7" fmla="*/ 41 h 41"/>
                <a:gd name="T8" fmla="*/ 0 w 99"/>
                <a:gd name="T9" fmla="*/ 41 h 41"/>
                <a:gd name="T10" fmla="*/ 0 w 99"/>
                <a:gd name="T11" fmla="*/ 41 h 41"/>
                <a:gd name="T12" fmla="*/ 0 w 9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1">
                  <a:moveTo>
                    <a:pt x="0" y="41"/>
                  </a:moveTo>
                  <a:lnTo>
                    <a:pt x="99" y="0"/>
                  </a:lnTo>
                  <a:lnTo>
                    <a:pt x="0" y="41"/>
                  </a:ln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Freeform 43"/>
            <p:cNvSpPr>
              <a:spLocks noEditPoints="1"/>
            </p:cNvSpPr>
            <p:nvPr/>
          </p:nvSpPr>
          <p:spPr bwMode="auto">
            <a:xfrm>
              <a:off x="4315" y="2738"/>
              <a:ext cx="99" cy="49"/>
            </a:xfrm>
            <a:custGeom>
              <a:avLst/>
              <a:gdLst>
                <a:gd name="T0" fmla="*/ 99 w 99"/>
                <a:gd name="T1" fmla="*/ 49 h 49"/>
                <a:gd name="T2" fmla="*/ 0 w 99"/>
                <a:gd name="T3" fmla="*/ 0 h 49"/>
                <a:gd name="T4" fmla="*/ 99 w 99"/>
                <a:gd name="T5" fmla="*/ 49 h 49"/>
                <a:gd name="T6" fmla="*/ 99 w 99"/>
                <a:gd name="T7" fmla="*/ 49 h 49"/>
                <a:gd name="T8" fmla="*/ 99 w 99"/>
                <a:gd name="T9" fmla="*/ 49 h 49"/>
                <a:gd name="T10" fmla="*/ 99 w 99"/>
                <a:gd name="T11" fmla="*/ 49 h 49"/>
                <a:gd name="T12" fmla="*/ 99 w 99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9">
                  <a:moveTo>
                    <a:pt x="99" y="49"/>
                  </a:moveTo>
                  <a:lnTo>
                    <a:pt x="0" y="0"/>
                  </a:lnTo>
                  <a:lnTo>
                    <a:pt x="99" y="49"/>
                  </a:lnTo>
                  <a:lnTo>
                    <a:pt x="99" y="49"/>
                  </a:lnTo>
                  <a:close/>
                  <a:moveTo>
                    <a:pt x="99" y="49"/>
                  </a:moveTo>
                  <a:lnTo>
                    <a:pt x="99" y="49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Freeform 44"/>
            <p:cNvSpPr>
              <a:spLocks noEditPoints="1"/>
            </p:cNvSpPr>
            <p:nvPr/>
          </p:nvSpPr>
          <p:spPr bwMode="auto">
            <a:xfrm>
              <a:off x="4217" y="2697"/>
              <a:ext cx="98" cy="41"/>
            </a:xfrm>
            <a:custGeom>
              <a:avLst/>
              <a:gdLst>
                <a:gd name="T0" fmla="*/ 98 w 98"/>
                <a:gd name="T1" fmla="*/ 41 h 41"/>
                <a:gd name="T2" fmla="*/ 0 w 98"/>
                <a:gd name="T3" fmla="*/ 0 h 41"/>
                <a:gd name="T4" fmla="*/ 98 w 98"/>
                <a:gd name="T5" fmla="*/ 41 h 41"/>
                <a:gd name="T6" fmla="*/ 98 w 98"/>
                <a:gd name="T7" fmla="*/ 41 h 41"/>
                <a:gd name="T8" fmla="*/ 98 w 98"/>
                <a:gd name="T9" fmla="*/ 41 h 41"/>
                <a:gd name="T10" fmla="*/ 98 w 98"/>
                <a:gd name="T11" fmla="*/ 41 h 41"/>
                <a:gd name="T12" fmla="*/ 98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98" y="41"/>
                  </a:moveTo>
                  <a:lnTo>
                    <a:pt x="0" y="0"/>
                  </a:lnTo>
                  <a:lnTo>
                    <a:pt x="98" y="41"/>
                  </a:lnTo>
                  <a:lnTo>
                    <a:pt x="98" y="41"/>
                  </a:lnTo>
                  <a:close/>
                  <a:moveTo>
                    <a:pt x="98" y="41"/>
                  </a:moveTo>
                  <a:lnTo>
                    <a:pt x="98" y="41"/>
                  </a:lnTo>
                  <a:lnTo>
                    <a:pt x="98" y="4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Freeform 45"/>
            <p:cNvSpPr>
              <a:spLocks noEditPoints="1"/>
            </p:cNvSpPr>
            <p:nvPr/>
          </p:nvSpPr>
          <p:spPr bwMode="auto">
            <a:xfrm>
              <a:off x="4217" y="2648"/>
              <a:ext cx="98" cy="49"/>
            </a:xfrm>
            <a:custGeom>
              <a:avLst/>
              <a:gdLst>
                <a:gd name="T0" fmla="*/ 0 w 98"/>
                <a:gd name="T1" fmla="*/ 49 h 49"/>
                <a:gd name="T2" fmla="*/ 98 w 98"/>
                <a:gd name="T3" fmla="*/ 0 h 49"/>
                <a:gd name="T4" fmla="*/ 0 w 98"/>
                <a:gd name="T5" fmla="*/ 49 h 49"/>
                <a:gd name="T6" fmla="*/ 0 w 98"/>
                <a:gd name="T7" fmla="*/ 49 h 49"/>
                <a:gd name="T8" fmla="*/ 0 w 98"/>
                <a:gd name="T9" fmla="*/ 49 h 49"/>
                <a:gd name="T10" fmla="*/ 0 w 98"/>
                <a:gd name="T11" fmla="*/ 49 h 49"/>
                <a:gd name="T12" fmla="*/ 0 w 98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lnTo>
                    <a:pt x="98" y="0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0" y="49"/>
                  </a:move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Freeform 46"/>
            <p:cNvSpPr>
              <a:spLocks noEditPoints="1"/>
            </p:cNvSpPr>
            <p:nvPr/>
          </p:nvSpPr>
          <p:spPr bwMode="auto">
            <a:xfrm>
              <a:off x="4315" y="2607"/>
              <a:ext cx="99" cy="41"/>
            </a:xfrm>
            <a:custGeom>
              <a:avLst/>
              <a:gdLst>
                <a:gd name="T0" fmla="*/ 0 w 99"/>
                <a:gd name="T1" fmla="*/ 41 h 41"/>
                <a:gd name="T2" fmla="*/ 99 w 99"/>
                <a:gd name="T3" fmla="*/ 0 h 41"/>
                <a:gd name="T4" fmla="*/ 0 w 99"/>
                <a:gd name="T5" fmla="*/ 41 h 41"/>
                <a:gd name="T6" fmla="*/ 0 w 99"/>
                <a:gd name="T7" fmla="*/ 41 h 41"/>
                <a:gd name="T8" fmla="*/ 0 w 99"/>
                <a:gd name="T9" fmla="*/ 41 h 41"/>
                <a:gd name="T10" fmla="*/ 0 w 99"/>
                <a:gd name="T11" fmla="*/ 41 h 41"/>
                <a:gd name="T12" fmla="*/ 0 w 9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1">
                  <a:moveTo>
                    <a:pt x="0" y="41"/>
                  </a:moveTo>
                  <a:lnTo>
                    <a:pt x="99" y="0"/>
                  </a:lnTo>
                  <a:lnTo>
                    <a:pt x="0" y="41"/>
                  </a:ln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Freeform 47"/>
            <p:cNvSpPr>
              <a:spLocks noEditPoints="1"/>
            </p:cNvSpPr>
            <p:nvPr/>
          </p:nvSpPr>
          <p:spPr bwMode="auto">
            <a:xfrm>
              <a:off x="4315" y="2558"/>
              <a:ext cx="99" cy="49"/>
            </a:xfrm>
            <a:custGeom>
              <a:avLst/>
              <a:gdLst>
                <a:gd name="T0" fmla="*/ 99 w 99"/>
                <a:gd name="T1" fmla="*/ 49 h 49"/>
                <a:gd name="T2" fmla="*/ 0 w 99"/>
                <a:gd name="T3" fmla="*/ 0 h 49"/>
                <a:gd name="T4" fmla="*/ 99 w 99"/>
                <a:gd name="T5" fmla="*/ 49 h 49"/>
                <a:gd name="T6" fmla="*/ 99 w 99"/>
                <a:gd name="T7" fmla="*/ 49 h 49"/>
                <a:gd name="T8" fmla="*/ 99 w 99"/>
                <a:gd name="T9" fmla="*/ 49 h 49"/>
                <a:gd name="T10" fmla="*/ 99 w 99"/>
                <a:gd name="T11" fmla="*/ 49 h 49"/>
                <a:gd name="T12" fmla="*/ 99 w 99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9">
                  <a:moveTo>
                    <a:pt x="99" y="49"/>
                  </a:moveTo>
                  <a:lnTo>
                    <a:pt x="0" y="0"/>
                  </a:lnTo>
                  <a:lnTo>
                    <a:pt x="99" y="49"/>
                  </a:lnTo>
                  <a:lnTo>
                    <a:pt x="99" y="49"/>
                  </a:lnTo>
                  <a:close/>
                  <a:moveTo>
                    <a:pt x="99" y="49"/>
                  </a:moveTo>
                  <a:lnTo>
                    <a:pt x="99" y="49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Freeform 48"/>
            <p:cNvSpPr>
              <a:spLocks noEditPoints="1"/>
            </p:cNvSpPr>
            <p:nvPr/>
          </p:nvSpPr>
          <p:spPr bwMode="auto">
            <a:xfrm>
              <a:off x="4217" y="2509"/>
              <a:ext cx="98" cy="49"/>
            </a:xfrm>
            <a:custGeom>
              <a:avLst/>
              <a:gdLst>
                <a:gd name="T0" fmla="*/ 98 w 98"/>
                <a:gd name="T1" fmla="*/ 49 h 49"/>
                <a:gd name="T2" fmla="*/ 0 w 98"/>
                <a:gd name="T3" fmla="*/ 0 h 49"/>
                <a:gd name="T4" fmla="*/ 98 w 98"/>
                <a:gd name="T5" fmla="*/ 49 h 49"/>
                <a:gd name="T6" fmla="*/ 98 w 98"/>
                <a:gd name="T7" fmla="*/ 49 h 49"/>
                <a:gd name="T8" fmla="*/ 98 w 98"/>
                <a:gd name="T9" fmla="*/ 49 h 49"/>
                <a:gd name="T10" fmla="*/ 98 w 98"/>
                <a:gd name="T11" fmla="*/ 49 h 49"/>
                <a:gd name="T12" fmla="*/ 98 w 98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9">
                  <a:moveTo>
                    <a:pt x="98" y="49"/>
                  </a:moveTo>
                  <a:lnTo>
                    <a:pt x="0" y="0"/>
                  </a:lnTo>
                  <a:lnTo>
                    <a:pt x="98" y="49"/>
                  </a:lnTo>
                  <a:lnTo>
                    <a:pt x="98" y="49"/>
                  </a:lnTo>
                  <a:close/>
                  <a:moveTo>
                    <a:pt x="98" y="49"/>
                  </a:moveTo>
                  <a:lnTo>
                    <a:pt x="98" y="49"/>
                  </a:lnTo>
                  <a:lnTo>
                    <a:pt x="98" y="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Freeform 49"/>
            <p:cNvSpPr>
              <a:spLocks noEditPoints="1"/>
            </p:cNvSpPr>
            <p:nvPr/>
          </p:nvSpPr>
          <p:spPr bwMode="auto">
            <a:xfrm>
              <a:off x="4217" y="2468"/>
              <a:ext cx="98" cy="41"/>
            </a:xfrm>
            <a:custGeom>
              <a:avLst/>
              <a:gdLst>
                <a:gd name="T0" fmla="*/ 0 w 98"/>
                <a:gd name="T1" fmla="*/ 41 h 41"/>
                <a:gd name="T2" fmla="*/ 98 w 98"/>
                <a:gd name="T3" fmla="*/ 0 h 41"/>
                <a:gd name="T4" fmla="*/ 0 w 98"/>
                <a:gd name="T5" fmla="*/ 41 h 41"/>
                <a:gd name="T6" fmla="*/ 0 w 98"/>
                <a:gd name="T7" fmla="*/ 41 h 41"/>
                <a:gd name="T8" fmla="*/ 0 w 98"/>
                <a:gd name="T9" fmla="*/ 41 h 41"/>
                <a:gd name="T10" fmla="*/ 0 w 98"/>
                <a:gd name="T11" fmla="*/ 41 h 41"/>
                <a:gd name="T12" fmla="*/ 0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0" y="41"/>
                  </a:moveTo>
                  <a:lnTo>
                    <a:pt x="98" y="0"/>
                  </a:lnTo>
                  <a:lnTo>
                    <a:pt x="0" y="41"/>
                  </a:ln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Freeform 50"/>
            <p:cNvSpPr>
              <a:spLocks noEditPoints="1"/>
            </p:cNvSpPr>
            <p:nvPr/>
          </p:nvSpPr>
          <p:spPr bwMode="auto">
            <a:xfrm>
              <a:off x="4315" y="2419"/>
              <a:ext cx="99" cy="49"/>
            </a:xfrm>
            <a:custGeom>
              <a:avLst/>
              <a:gdLst>
                <a:gd name="T0" fmla="*/ 0 w 99"/>
                <a:gd name="T1" fmla="*/ 49 h 49"/>
                <a:gd name="T2" fmla="*/ 99 w 99"/>
                <a:gd name="T3" fmla="*/ 0 h 49"/>
                <a:gd name="T4" fmla="*/ 0 w 99"/>
                <a:gd name="T5" fmla="*/ 49 h 49"/>
                <a:gd name="T6" fmla="*/ 0 w 99"/>
                <a:gd name="T7" fmla="*/ 49 h 49"/>
                <a:gd name="T8" fmla="*/ 0 w 99"/>
                <a:gd name="T9" fmla="*/ 49 h 49"/>
                <a:gd name="T10" fmla="*/ 0 w 99"/>
                <a:gd name="T11" fmla="*/ 49 h 49"/>
                <a:gd name="T12" fmla="*/ 0 w 99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9">
                  <a:moveTo>
                    <a:pt x="0" y="49"/>
                  </a:moveTo>
                  <a:lnTo>
                    <a:pt x="99" y="0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0" y="49"/>
                  </a:move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Freeform 51"/>
            <p:cNvSpPr>
              <a:spLocks noEditPoints="1"/>
            </p:cNvSpPr>
            <p:nvPr/>
          </p:nvSpPr>
          <p:spPr bwMode="auto">
            <a:xfrm>
              <a:off x="4307" y="2370"/>
              <a:ext cx="107" cy="49"/>
            </a:xfrm>
            <a:custGeom>
              <a:avLst/>
              <a:gdLst>
                <a:gd name="T0" fmla="*/ 107 w 107"/>
                <a:gd name="T1" fmla="*/ 49 h 49"/>
                <a:gd name="T2" fmla="*/ 0 w 107"/>
                <a:gd name="T3" fmla="*/ 0 h 49"/>
                <a:gd name="T4" fmla="*/ 107 w 107"/>
                <a:gd name="T5" fmla="*/ 49 h 49"/>
                <a:gd name="T6" fmla="*/ 107 w 107"/>
                <a:gd name="T7" fmla="*/ 49 h 49"/>
                <a:gd name="T8" fmla="*/ 107 w 107"/>
                <a:gd name="T9" fmla="*/ 49 h 49"/>
                <a:gd name="T10" fmla="*/ 107 w 107"/>
                <a:gd name="T11" fmla="*/ 49 h 49"/>
                <a:gd name="T12" fmla="*/ 107 w 107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49">
                  <a:moveTo>
                    <a:pt x="107" y="49"/>
                  </a:moveTo>
                  <a:lnTo>
                    <a:pt x="0" y="0"/>
                  </a:lnTo>
                  <a:lnTo>
                    <a:pt x="107" y="49"/>
                  </a:lnTo>
                  <a:lnTo>
                    <a:pt x="107" y="49"/>
                  </a:lnTo>
                  <a:close/>
                  <a:moveTo>
                    <a:pt x="107" y="49"/>
                  </a:moveTo>
                  <a:lnTo>
                    <a:pt x="107" y="49"/>
                  </a:lnTo>
                  <a:lnTo>
                    <a:pt x="107" y="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Freeform 52"/>
            <p:cNvSpPr>
              <a:spLocks/>
            </p:cNvSpPr>
            <p:nvPr/>
          </p:nvSpPr>
          <p:spPr bwMode="auto">
            <a:xfrm>
              <a:off x="4520" y="2182"/>
              <a:ext cx="164" cy="180"/>
            </a:xfrm>
            <a:custGeom>
              <a:avLst/>
              <a:gdLst>
                <a:gd name="T0" fmla="*/ 74 w 164"/>
                <a:gd name="T1" fmla="*/ 82 h 180"/>
                <a:gd name="T2" fmla="*/ 0 w 164"/>
                <a:gd name="T3" fmla="*/ 82 h 180"/>
                <a:gd name="T4" fmla="*/ 0 w 164"/>
                <a:gd name="T5" fmla="*/ 98 h 180"/>
                <a:gd name="T6" fmla="*/ 74 w 164"/>
                <a:gd name="T7" fmla="*/ 98 h 180"/>
                <a:gd name="T8" fmla="*/ 74 w 164"/>
                <a:gd name="T9" fmla="*/ 180 h 180"/>
                <a:gd name="T10" fmla="*/ 98 w 164"/>
                <a:gd name="T11" fmla="*/ 180 h 180"/>
                <a:gd name="T12" fmla="*/ 98 w 164"/>
                <a:gd name="T13" fmla="*/ 98 h 180"/>
                <a:gd name="T14" fmla="*/ 164 w 164"/>
                <a:gd name="T15" fmla="*/ 98 h 180"/>
                <a:gd name="T16" fmla="*/ 164 w 164"/>
                <a:gd name="T17" fmla="*/ 82 h 180"/>
                <a:gd name="T18" fmla="*/ 98 w 164"/>
                <a:gd name="T19" fmla="*/ 82 h 180"/>
                <a:gd name="T20" fmla="*/ 98 w 164"/>
                <a:gd name="T21" fmla="*/ 0 h 180"/>
                <a:gd name="T22" fmla="*/ 74 w 164"/>
                <a:gd name="T23" fmla="*/ 0 h 180"/>
                <a:gd name="T24" fmla="*/ 74 w 164"/>
                <a:gd name="T25" fmla="*/ 8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0">
                  <a:moveTo>
                    <a:pt x="74" y="82"/>
                  </a:moveTo>
                  <a:lnTo>
                    <a:pt x="0" y="82"/>
                  </a:lnTo>
                  <a:lnTo>
                    <a:pt x="0" y="98"/>
                  </a:lnTo>
                  <a:lnTo>
                    <a:pt x="74" y="98"/>
                  </a:lnTo>
                  <a:lnTo>
                    <a:pt x="74" y="180"/>
                  </a:lnTo>
                  <a:lnTo>
                    <a:pt x="98" y="180"/>
                  </a:lnTo>
                  <a:lnTo>
                    <a:pt x="98" y="98"/>
                  </a:lnTo>
                  <a:lnTo>
                    <a:pt x="164" y="98"/>
                  </a:lnTo>
                  <a:lnTo>
                    <a:pt x="164" y="82"/>
                  </a:lnTo>
                  <a:lnTo>
                    <a:pt x="98" y="82"/>
                  </a:lnTo>
                  <a:lnTo>
                    <a:pt x="98" y="0"/>
                  </a:lnTo>
                  <a:lnTo>
                    <a:pt x="74" y="0"/>
                  </a:lnTo>
                  <a:lnTo>
                    <a:pt x="74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Rectangle 53"/>
            <p:cNvSpPr>
              <a:spLocks noChangeArrowheads="1"/>
            </p:cNvSpPr>
            <p:nvPr/>
          </p:nvSpPr>
          <p:spPr bwMode="auto">
            <a:xfrm>
              <a:off x="4520" y="3123"/>
              <a:ext cx="172" cy="2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6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781849" y="206341"/>
            <a:ext cx="6842258" cy="3954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HIGHPASS FILTER</a:t>
            </a:r>
          </a:p>
        </p:txBody>
      </p:sp>
      <p:pic>
        <p:nvPicPr>
          <p:cNvPr id="47164" name="Picture 60" descr="ale63317_14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00" y="428246"/>
            <a:ext cx="371448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65" name="Rectangle 61"/>
          <p:cNvSpPr>
            <a:spLocks noChangeArrowheads="1"/>
          </p:cNvSpPr>
          <p:nvPr/>
        </p:nvSpPr>
        <p:spPr bwMode="auto">
          <a:xfrm>
            <a:off x="729233" y="3212016"/>
            <a:ext cx="1028807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</a:rPr>
              <a:t> A high pass filter is designed to pass all the frequencies above its cutoff frequency 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</a:t>
            </a:r>
            <a:r>
              <a:rPr lang="en-US" altLang="en-US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en-US" sz="2000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47169" name="Object 6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108294"/>
              </p:ext>
            </p:extLst>
          </p:nvPr>
        </p:nvGraphicFramePr>
        <p:xfrm>
          <a:off x="4463331" y="3910697"/>
          <a:ext cx="37338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4" imgW="2552400" imgH="1790640" progId="Equation.DSMT4">
                  <p:embed/>
                </p:oleObj>
              </mc:Choice>
              <mc:Fallback>
                <p:oleObj name="Equation" r:id="rId4" imgW="2552400" imgH="1790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331" y="3910697"/>
                        <a:ext cx="37338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5181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00" name="Group 72"/>
          <p:cNvGrpSpPr>
            <a:grpSpLocks/>
          </p:cNvGrpSpPr>
          <p:nvPr/>
        </p:nvGrpSpPr>
        <p:grpSpPr bwMode="auto">
          <a:xfrm>
            <a:off x="1752601" y="609600"/>
            <a:ext cx="4378325" cy="2351088"/>
            <a:chOff x="576" y="1252"/>
            <a:chExt cx="4582" cy="2341"/>
          </a:xfrm>
        </p:grpSpPr>
        <p:sp>
          <p:nvSpPr>
            <p:cNvPr id="48133" name="Freeform 5"/>
            <p:cNvSpPr>
              <a:spLocks/>
            </p:cNvSpPr>
            <p:nvPr/>
          </p:nvSpPr>
          <p:spPr bwMode="auto">
            <a:xfrm>
              <a:off x="4377" y="1823"/>
              <a:ext cx="1" cy="1769"/>
            </a:xfrm>
            <a:custGeom>
              <a:avLst/>
              <a:gdLst>
                <a:gd name="T0" fmla="*/ 1769 h 1769"/>
                <a:gd name="T1" fmla="*/ 0 h 1769"/>
                <a:gd name="T2" fmla="*/ 1769 h 1769"/>
                <a:gd name="T3" fmla="*/ 1769 h 176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69">
                  <a:moveTo>
                    <a:pt x="0" y="1769"/>
                  </a:moveTo>
                  <a:lnTo>
                    <a:pt x="0" y="0"/>
                  </a:lnTo>
                  <a:lnTo>
                    <a:pt x="0" y="1769"/>
                  </a:lnTo>
                  <a:lnTo>
                    <a:pt x="0" y="17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Freeform 6"/>
            <p:cNvSpPr>
              <a:spLocks noEditPoints="1"/>
            </p:cNvSpPr>
            <p:nvPr/>
          </p:nvSpPr>
          <p:spPr bwMode="auto">
            <a:xfrm>
              <a:off x="1494" y="1823"/>
              <a:ext cx="2883" cy="1"/>
            </a:xfrm>
            <a:custGeom>
              <a:avLst/>
              <a:gdLst>
                <a:gd name="T0" fmla="*/ 2883 w 2883"/>
                <a:gd name="T1" fmla="*/ 0 w 2883"/>
                <a:gd name="T2" fmla="*/ 2883 w 2883"/>
                <a:gd name="T3" fmla="*/ 2883 w 2883"/>
                <a:gd name="T4" fmla="*/ 2883 w 2883"/>
                <a:gd name="T5" fmla="*/ 2883 w 2883"/>
                <a:gd name="T6" fmla="*/ 2883 w 28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883">
                  <a:moveTo>
                    <a:pt x="2883" y="0"/>
                  </a:moveTo>
                  <a:lnTo>
                    <a:pt x="0" y="0"/>
                  </a:lnTo>
                  <a:lnTo>
                    <a:pt x="2883" y="0"/>
                  </a:lnTo>
                  <a:lnTo>
                    <a:pt x="2883" y="0"/>
                  </a:lnTo>
                  <a:close/>
                  <a:moveTo>
                    <a:pt x="2883" y="0"/>
                  </a:moveTo>
                  <a:lnTo>
                    <a:pt x="2883" y="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Freeform 7"/>
            <p:cNvSpPr>
              <a:spLocks noEditPoints="1"/>
            </p:cNvSpPr>
            <p:nvPr/>
          </p:nvSpPr>
          <p:spPr bwMode="auto">
            <a:xfrm>
              <a:off x="1494" y="1823"/>
              <a:ext cx="1" cy="1769"/>
            </a:xfrm>
            <a:custGeom>
              <a:avLst/>
              <a:gdLst>
                <a:gd name="T0" fmla="*/ 0 h 1769"/>
                <a:gd name="T1" fmla="*/ 1769 h 1769"/>
                <a:gd name="T2" fmla="*/ 0 h 1769"/>
                <a:gd name="T3" fmla="*/ 0 h 1769"/>
                <a:gd name="T4" fmla="*/ 0 h 1769"/>
                <a:gd name="T5" fmla="*/ 0 h 1769"/>
                <a:gd name="T6" fmla="*/ 0 h 176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769">
                  <a:moveTo>
                    <a:pt x="0" y="0"/>
                  </a:moveTo>
                  <a:lnTo>
                    <a:pt x="0" y="1769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Freeform 8"/>
            <p:cNvSpPr>
              <a:spLocks noEditPoints="1"/>
            </p:cNvSpPr>
            <p:nvPr/>
          </p:nvSpPr>
          <p:spPr bwMode="auto">
            <a:xfrm>
              <a:off x="1494" y="3592"/>
              <a:ext cx="2883" cy="1"/>
            </a:xfrm>
            <a:custGeom>
              <a:avLst/>
              <a:gdLst>
                <a:gd name="T0" fmla="*/ 0 w 2883"/>
                <a:gd name="T1" fmla="*/ 2883 w 2883"/>
                <a:gd name="T2" fmla="*/ 0 w 2883"/>
                <a:gd name="T3" fmla="*/ 0 w 2883"/>
                <a:gd name="T4" fmla="*/ 0 w 2883"/>
                <a:gd name="T5" fmla="*/ 0 w 2883"/>
                <a:gd name="T6" fmla="*/ 0 w 28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883">
                  <a:moveTo>
                    <a:pt x="0" y="0"/>
                  </a:moveTo>
                  <a:lnTo>
                    <a:pt x="2883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Freeform 9"/>
            <p:cNvSpPr>
              <a:spLocks/>
            </p:cNvSpPr>
            <p:nvPr/>
          </p:nvSpPr>
          <p:spPr bwMode="auto">
            <a:xfrm>
              <a:off x="4377" y="359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Freeform 10"/>
            <p:cNvSpPr>
              <a:spLocks/>
            </p:cNvSpPr>
            <p:nvPr/>
          </p:nvSpPr>
          <p:spPr bwMode="auto">
            <a:xfrm>
              <a:off x="576" y="2667"/>
              <a:ext cx="121" cy="137"/>
            </a:xfrm>
            <a:custGeom>
              <a:avLst/>
              <a:gdLst>
                <a:gd name="T0" fmla="*/ 0 w 121"/>
                <a:gd name="T1" fmla="*/ 8 h 137"/>
                <a:gd name="T2" fmla="*/ 16 w 121"/>
                <a:gd name="T3" fmla="*/ 8 h 137"/>
                <a:gd name="T4" fmla="*/ 24 w 121"/>
                <a:gd name="T5" fmla="*/ 16 h 137"/>
                <a:gd name="T6" fmla="*/ 32 w 121"/>
                <a:gd name="T7" fmla="*/ 41 h 137"/>
                <a:gd name="T8" fmla="*/ 32 w 121"/>
                <a:gd name="T9" fmla="*/ 57 h 137"/>
                <a:gd name="T10" fmla="*/ 40 w 121"/>
                <a:gd name="T11" fmla="*/ 81 h 137"/>
                <a:gd name="T12" fmla="*/ 40 w 121"/>
                <a:gd name="T13" fmla="*/ 105 h 137"/>
                <a:gd name="T14" fmla="*/ 40 w 121"/>
                <a:gd name="T15" fmla="*/ 129 h 137"/>
                <a:gd name="T16" fmla="*/ 40 w 121"/>
                <a:gd name="T17" fmla="*/ 137 h 137"/>
                <a:gd name="T18" fmla="*/ 40 w 121"/>
                <a:gd name="T19" fmla="*/ 137 h 137"/>
                <a:gd name="T20" fmla="*/ 48 w 121"/>
                <a:gd name="T21" fmla="*/ 137 h 137"/>
                <a:gd name="T22" fmla="*/ 56 w 121"/>
                <a:gd name="T23" fmla="*/ 129 h 137"/>
                <a:gd name="T24" fmla="*/ 72 w 121"/>
                <a:gd name="T25" fmla="*/ 113 h 137"/>
                <a:gd name="T26" fmla="*/ 89 w 121"/>
                <a:gd name="T27" fmla="*/ 97 h 137"/>
                <a:gd name="T28" fmla="*/ 105 w 121"/>
                <a:gd name="T29" fmla="*/ 73 h 137"/>
                <a:gd name="T30" fmla="*/ 121 w 121"/>
                <a:gd name="T31" fmla="*/ 41 h 137"/>
                <a:gd name="T32" fmla="*/ 121 w 121"/>
                <a:gd name="T33" fmla="*/ 16 h 137"/>
                <a:gd name="T34" fmla="*/ 121 w 121"/>
                <a:gd name="T35" fmla="*/ 8 h 137"/>
                <a:gd name="T36" fmla="*/ 105 w 121"/>
                <a:gd name="T37" fmla="*/ 0 h 137"/>
                <a:gd name="T38" fmla="*/ 105 w 121"/>
                <a:gd name="T39" fmla="*/ 0 h 137"/>
                <a:gd name="T40" fmla="*/ 97 w 121"/>
                <a:gd name="T41" fmla="*/ 8 h 137"/>
                <a:gd name="T42" fmla="*/ 105 w 121"/>
                <a:gd name="T43" fmla="*/ 24 h 137"/>
                <a:gd name="T44" fmla="*/ 113 w 121"/>
                <a:gd name="T45" fmla="*/ 33 h 137"/>
                <a:gd name="T46" fmla="*/ 113 w 121"/>
                <a:gd name="T47" fmla="*/ 49 h 137"/>
                <a:gd name="T48" fmla="*/ 97 w 121"/>
                <a:gd name="T49" fmla="*/ 73 h 137"/>
                <a:gd name="T50" fmla="*/ 89 w 121"/>
                <a:gd name="T51" fmla="*/ 89 h 137"/>
                <a:gd name="T52" fmla="*/ 72 w 121"/>
                <a:gd name="T53" fmla="*/ 105 h 137"/>
                <a:gd name="T54" fmla="*/ 56 w 121"/>
                <a:gd name="T55" fmla="*/ 113 h 137"/>
                <a:gd name="T56" fmla="*/ 56 w 121"/>
                <a:gd name="T57" fmla="*/ 65 h 137"/>
                <a:gd name="T58" fmla="*/ 40 w 121"/>
                <a:gd name="T59" fmla="*/ 8 h 137"/>
                <a:gd name="T60" fmla="*/ 40 w 121"/>
                <a:gd name="T61" fmla="*/ 0 h 137"/>
                <a:gd name="T62" fmla="*/ 40 w 121"/>
                <a:gd name="T63" fmla="*/ 0 h 137"/>
                <a:gd name="T64" fmla="*/ 32 w 121"/>
                <a:gd name="T65" fmla="*/ 0 h 137"/>
                <a:gd name="T66" fmla="*/ 0 w 121"/>
                <a:gd name="T67" fmla="*/ 8 h 137"/>
                <a:gd name="T68" fmla="*/ 0 w 121"/>
                <a:gd name="T69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137">
                  <a:moveTo>
                    <a:pt x="0" y="8"/>
                  </a:moveTo>
                  <a:lnTo>
                    <a:pt x="16" y="8"/>
                  </a:lnTo>
                  <a:lnTo>
                    <a:pt x="24" y="16"/>
                  </a:lnTo>
                  <a:lnTo>
                    <a:pt x="32" y="41"/>
                  </a:lnTo>
                  <a:lnTo>
                    <a:pt x="32" y="57"/>
                  </a:lnTo>
                  <a:lnTo>
                    <a:pt x="40" y="81"/>
                  </a:lnTo>
                  <a:lnTo>
                    <a:pt x="40" y="105"/>
                  </a:lnTo>
                  <a:lnTo>
                    <a:pt x="40" y="129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8" y="137"/>
                  </a:lnTo>
                  <a:lnTo>
                    <a:pt x="56" y="129"/>
                  </a:lnTo>
                  <a:lnTo>
                    <a:pt x="72" y="113"/>
                  </a:lnTo>
                  <a:lnTo>
                    <a:pt x="89" y="97"/>
                  </a:lnTo>
                  <a:lnTo>
                    <a:pt x="105" y="73"/>
                  </a:lnTo>
                  <a:lnTo>
                    <a:pt x="121" y="41"/>
                  </a:lnTo>
                  <a:lnTo>
                    <a:pt x="121" y="16"/>
                  </a:lnTo>
                  <a:lnTo>
                    <a:pt x="121" y="8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7" y="8"/>
                  </a:lnTo>
                  <a:lnTo>
                    <a:pt x="105" y="24"/>
                  </a:lnTo>
                  <a:lnTo>
                    <a:pt x="113" y="33"/>
                  </a:lnTo>
                  <a:lnTo>
                    <a:pt x="113" y="49"/>
                  </a:lnTo>
                  <a:lnTo>
                    <a:pt x="97" y="73"/>
                  </a:lnTo>
                  <a:lnTo>
                    <a:pt x="89" y="89"/>
                  </a:lnTo>
                  <a:lnTo>
                    <a:pt x="72" y="105"/>
                  </a:lnTo>
                  <a:lnTo>
                    <a:pt x="56" y="113"/>
                  </a:lnTo>
                  <a:lnTo>
                    <a:pt x="56" y="65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Freeform 11"/>
            <p:cNvSpPr>
              <a:spLocks noEditPoints="1"/>
            </p:cNvSpPr>
            <p:nvPr/>
          </p:nvSpPr>
          <p:spPr bwMode="auto">
            <a:xfrm>
              <a:off x="721" y="2724"/>
              <a:ext cx="48" cy="160"/>
            </a:xfrm>
            <a:custGeom>
              <a:avLst/>
              <a:gdLst>
                <a:gd name="T0" fmla="*/ 40 w 48"/>
                <a:gd name="T1" fmla="*/ 128 h 160"/>
                <a:gd name="T2" fmla="*/ 32 w 48"/>
                <a:gd name="T3" fmla="*/ 144 h 160"/>
                <a:gd name="T4" fmla="*/ 24 w 48"/>
                <a:gd name="T5" fmla="*/ 152 h 160"/>
                <a:gd name="T6" fmla="*/ 16 w 48"/>
                <a:gd name="T7" fmla="*/ 152 h 160"/>
                <a:gd name="T8" fmla="*/ 16 w 48"/>
                <a:gd name="T9" fmla="*/ 144 h 160"/>
                <a:gd name="T10" fmla="*/ 24 w 48"/>
                <a:gd name="T11" fmla="*/ 136 h 160"/>
                <a:gd name="T12" fmla="*/ 24 w 48"/>
                <a:gd name="T13" fmla="*/ 128 h 160"/>
                <a:gd name="T14" fmla="*/ 40 w 48"/>
                <a:gd name="T15" fmla="*/ 48 h 160"/>
                <a:gd name="T16" fmla="*/ 40 w 48"/>
                <a:gd name="T17" fmla="*/ 48 h 160"/>
                <a:gd name="T18" fmla="*/ 24 w 48"/>
                <a:gd name="T19" fmla="*/ 56 h 160"/>
                <a:gd name="T20" fmla="*/ 0 w 48"/>
                <a:gd name="T21" fmla="*/ 56 h 160"/>
                <a:gd name="T22" fmla="*/ 0 w 48"/>
                <a:gd name="T23" fmla="*/ 64 h 160"/>
                <a:gd name="T24" fmla="*/ 16 w 48"/>
                <a:gd name="T25" fmla="*/ 64 h 160"/>
                <a:gd name="T26" fmla="*/ 16 w 48"/>
                <a:gd name="T27" fmla="*/ 64 h 160"/>
                <a:gd name="T28" fmla="*/ 16 w 48"/>
                <a:gd name="T29" fmla="*/ 80 h 160"/>
                <a:gd name="T30" fmla="*/ 8 w 48"/>
                <a:gd name="T31" fmla="*/ 104 h 160"/>
                <a:gd name="T32" fmla="*/ 0 w 48"/>
                <a:gd name="T33" fmla="*/ 128 h 160"/>
                <a:gd name="T34" fmla="*/ 0 w 48"/>
                <a:gd name="T35" fmla="*/ 144 h 160"/>
                <a:gd name="T36" fmla="*/ 0 w 48"/>
                <a:gd name="T37" fmla="*/ 152 h 160"/>
                <a:gd name="T38" fmla="*/ 8 w 48"/>
                <a:gd name="T39" fmla="*/ 160 h 160"/>
                <a:gd name="T40" fmla="*/ 24 w 48"/>
                <a:gd name="T41" fmla="*/ 152 h 160"/>
                <a:gd name="T42" fmla="*/ 40 w 48"/>
                <a:gd name="T43" fmla="*/ 136 h 160"/>
                <a:gd name="T44" fmla="*/ 40 w 48"/>
                <a:gd name="T45" fmla="*/ 128 h 160"/>
                <a:gd name="T46" fmla="*/ 48 w 48"/>
                <a:gd name="T47" fmla="*/ 8 h 160"/>
                <a:gd name="T48" fmla="*/ 48 w 48"/>
                <a:gd name="T49" fmla="*/ 8 h 160"/>
                <a:gd name="T50" fmla="*/ 40 w 48"/>
                <a:gd name="T51" fmla="*/ 0 h 160"/>
                <a:gd name="T52" fmla="*/ 32 w 48"/>
                <a:gd name="T53" fmla="*/ 0 h 160"/>
                <a:gd name="T54" fmla="*/ 24 w 48"/>
                <a:gd name="T55" fmla="*/ 8 h 160"/>
                <a:gd name="T56" fmla="*/ 32 w 48"/>
                <a:gd name="T57" fmla="*/ 24 h 160"/>
                <a:gd name="T58" fmla="*/ 40 w 48"/>
                <a:gd name="T59" fmla="*/ 24 h 160"/>
                <a:gd name="T60" fmla="*/ 48 w 48"/>
                <a:gd name="T61" fmla="*/ 16 h 160"/>
                <a:gd name="T62" fmla="*/ 48 w 48"/>
                <a:gd name="T63" fmla="*/ 8 h 160"/>
                <a:gd name="T64" fmla="*/ 48 w 48"/>
                <a:gd name="T65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160">
                  <a:moveTo>
                    <a:pt x="40" y="128"/>
                  </a:moveTo>
                  <a:lnTo>
                    <a:pt x="32" y="144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8" y="104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24" y="152"/>
                  </a:lnTo>
                  <a:lnTo>
                    <a:pt x="40" y="136"/>
                  </a:lnTo>
                  <a:lnTo>
                    <a:pt x="40" y="128"/>
                  </a:lnTo>
                  <a:close/>
                  <a:moveTo>
                    <a:pt x="48" y="8"/>
                  </a:move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Freeform 12"/>
            <p:cNvSpPr>
              <a:spLocks/>
            </p:cNvSpPr>
            <p:nvPr/>
          </p:nvSpPr>
          <p:spPr bwMode="auto">
            <a:xfrm>
              <a:off x="818" y="2579"/>
              <a:ext cx="80" cy="281"/>
            </a:xfrm>
            <a:custGeom>
              <a:avLst/>
              <a:gdLst>
                <a:gd name="T0" fmla="*/ 80 w 80"/>
                <a:gd name="T1" fmla="*/ 0 h 281"/>
                <a:gd name="T2" fmla="*/ 48 w 80"/>
                <a:gd name="T3" fmla="*/ 24 h 281"/>
                <a:gd name="T4" fmla="*/ 16 w 80"/>
                <a:gd name="T5" fmla="*/ 56 h 281"/>
                <a:gd name="T6" fmla="*/ 8 w 80"/>
                <a:gd name="T7" fmla="*/ 96 h 281"/>
                <a:gd name="T8" fmla="*/ 0 w 80"/>
                <a:gd name="T9" fmla="*/ 137 h 281"/>
                <a:gd name="T10" fmla="*/ 0 w 80"/>
                <a:gd name="T11" fmla="*/ 169 h 281"/>
                <a:gd name="T12" fmla="*/ 8 w 80"/>
                <a:gd name="T13" fmla="*/ 193 h 281"/>
                <a:gd name="T14" fmla="*/ 24 w 80"/>
                <a:gd name="T15" fmla="*/ 225 h 281"/>
                <a:gd name="T16" fmla="*/ 48 w 80"/>
                <a:gd name="T17" fmla="*/ 257 h 281"/>
                <a:gd name="T18" fmla="*/ 72 w 80"/>
                <a:gd name="T19" fmla="*/ 281 h 281"/>
                <a:gd name="T20" fmla="*/ 80 w 80"/>
                <a:gd name="T21" fmla="*/ 273 h 281"/>
                <a:gd name="T22" fmla="*/ 48 w 80"/>
                <a:gd name="T23" fmla="*/ 241 h 281"/>
                <a:gd name="T24" fmla="*/ 32 w 80"/>
                <a:gd name="T25" fmla="*/ 209 h 281"/>
                <a:gd name="T26" fmla="*/ 24 w 80"/>
                <a:gd name="T27" fmla="*/ 169 h 281"/>
                <a:gd name="T28" fmla="*/ 24 w 80"/>
                <a:gd name="T29" fmla="*/ 137 h 281"/>
                <a:gd name="T30" fmla="*/ 32 w 80"/>
                <a:gd name="T31" fmla="*/ 80 h 281"/>
                <a:gd name="T32" fmla="*/ 40 w 80"/>
                <a:gd name="T33" fmla="*/ 48 h 281"/>
                <a:gd name="T34" fmla="*/ 64 w 80"/>
                <a:gd name="T35" fmla="*/ 24 h 281"/>
                <a:gd name="T36" fmla="*/ 80 w 80"/>
                <a:gd name="T37" fmla="*/ 8 h 281"/>
                <a:gd name="T38" fmla="*/ 80 w 80"/>
                <a:gd name="T3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281">
                  <a:moveTo>
                    <a:pt x="80" y="0"/>
                  </a:moveTo>
                  <a:lnTo>
                    <a:pt x="48" y="24"/>
                  </a:lnTo>
                  <a:lnTo>
                    <a:pt x="16" y="56"/>
                  </a:lnTo>
                  <a:lnTo>
                    <a:pt x="8" y="96"/>
                  </a:lnTo>
                  <a:lnTo>
                    <a:pt x="0" y="137"/>
                  </a:lnTo>
                  <a:lnTo>
                    <a:pt x="0" y="169"/>
                  </a:lnTo>
                  <a:lnTo>
                    <a:pt x="8" y="193"/>
                  </a:lnTo>
                  <a:lnTo>
                    <a:pt x="24" y="225"/>
                  </a:lnTo>
                  <a:lnTo>
                    <a:pt x="48" y="257"/>
                  </a:lnTo>
                  <a:lnTo>
                    <a:pt x="72" y="281"/>
                  </a:lnTo>
                  <a:lnTo>
                    <a:pt x="80" y="273"/>
                  </a:lnTo>
                  <a:lnTo>
                    <a:pt x="48" y="241"/>
                  </a:lnTo>
                  <a:lnTo>
                    <a:pt x="32" y="209"/>
                  </a:lnTo>
                  <a:lnTo>
                    <a:pt x="24" y="169"/>
                  </a:lnTo>
                  <a:lnTo>
                    <a:pt x="24" y="137"/>
                  </a:lnTo>
                  <a:lnTo>
                    <a:pt x="32" y="80"/>
                  </a:lnTo>
                  <a:lnTo>
                    <a:pt x="40" y="48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922" y="2619"/>
              <a:ext cx="81" cy="185"/>
            </a:xfrm>
            <a:custGeom>
              <a:avLst/>
              <a:gdLst>
                <a:gd name="T0" fmla="*/ 81 w 81"/>
                <a:gd name="T1" fmla="*/ 40 h 185"/>
                <a:gd name="T2" fmla="*/ 57 w 81"/>
                <a:gd name="T3" fmla="*/ 40 h 185"/>
                <a:gd name="T4" fmla="*/ 65 w 81"/>
                <a:gd name="T5" fmla="*/ 8 h 185"/>
                <a:gd name="T6" fmla="*/ 65 w 81"/>
                <a:gd name="T7" fmla="*/ 8 h 185"/>
                <a:gd name="T8" fmla="*/ 57 w 81"/>
                <a:gd name="T9" fmla="*/ 0 h 185"/>
                <a:gd name="T10" fmla="*/ 57 w 81"/>
                <a:gd name="T11" fmla="*/ 8 h 185"/>
                <a:gd name="T12" fmla="*/ 57 w 81"/>
                <a:gd name="T13" fmla="*/ 8 h 185"/>
                <a:gd name="T14" fmla="*/ 41 w 81"/>
                <a:gd name="T15" fmla="*/ 24 h 185"/>
                <a:gd name="T16" fmla="*/ 16 w 81"/>
                <a:gd name="T17" fmla="*/ 40 h 185"/>
                <a:gd name="T18" fmla="*/ 8 w 81"/>
                <a:gd name="T19" fmla="*/ 40 h 185"/>
                <a:gd name="T20" fmla="*/ 0 w 81"/>
                <a:gd name="T21" fmla="*/ 48 h 185"/>
                <a:gd name="T22" fmla="*/ 0 w 81"/>
                <a:gd name="T23" fmla="*/ 48 h 185"/>
                <a:gd name="T24" fmla="*/ 24 w 81"/>
                <a:gd name="T25" fmla="*/ 48 h 185"/>
                <a:gd name="T26" fmla="*/ 0 w 81"/>
                <a:gd name="T27" fmla="*/ 145 h 185"/>
                <a:gd name="T28" fmla="*/ 0 w 81"/>
                <a:gd name="T29" fmla="*/ 153 h 185"/>
                <a:gd name="T30" fmla="*/ 0 w 81"/>
                <a:gd name="T31" fmla="*/ 161 h 185"/>
                <a:gd name="T32" fmla="*/ 0 w 81"/>
                <a:gd name="T33" fmla="*/ 169 h 185"/>
                <a:gd name="T34" fmla="*/ 0 w 81"/>
                <a:gd name="T35" fmla="*/ 169 h 185"/>
                <a:gd name="T36" fmla="*/ 8 w 81"/>
                <a:gd name="T37" fmla="*/ 185 h 185"/>
                <a:gd name="T38" fmla="*/ 8 w 81"/>
                <a:gd name="T39" fmla="*/ 185 h 185"/>
                <a:gd name="T40" fmla="*/ 32 w 81"/>
                <a:gd name="T41" fmla="*/ 177 h 185"/>
                <a:gd name="T42" fmla="*/ 57 w 81"/>
                <a:gd name="T43" fmla="*/ 145 h 185"/>
                <a:gd name="T44" fmla="*/ 57 w 81"/>
                <a:gd name="T45" fmla="*/ 145 h 185"/>
                <a:gd name="T46" fmla="*/ 41 w 81"/>
                <a:gd name="T47" fmla="*/ 161 h 185"/>
                <a:gd name="T48" fmla="*/ 24 w 81"/>
                <a:gd name="T49" fmla="*/ 169 h 185"/>
                <a:gd name="T50" fmla="*/ 24 w 81"/>
                <a:gd name="T51" fmla="*/ 169 h 185"/>
                <a:gd name="T52" fmla="*/ 24 w 81"/>
                <a:gd name="T53" fmla="*/ 161 h 185"/>
                <a:gd name="T54" fmla="*/ 24 w 81"/>
                <a:gd name="T55" fmla="*/ 161 h 185"/>
                <a:gd name="T56" fmla="*/ 49 w 81"/>
                <a:gd name="T57" fmla="*/ 48 h 185"/>
                <a:gd name="T58" fmla="*/ 81 w 81"/>
                <a:gd name="T59" fmla="*/ 48 h 185"/>
                <a:gd name="T60" fmla="*/ 81 w 81"/>
                <a:gd name="T61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185">
                  <a:moveTo>
                    <a:pt x="81" y="40"/>
                  </a:moveTo>
                  <a:lnTo>
                    <a:pt x="57" y="40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57" y="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41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0" y="145"/>
                  </a:lnTo>
                  <a:lnTo>
                    <a:pt x="0" y="153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32" y="177"/>
                  </a:lnTo>
                  <a:lnTo>
                    <a:pt x="57" y="145"/>
                  </a:lnTo>
                  <a:lnTo>
                    <a:pt x="57" y="145"/>
                  </a:lnTo>
                  <a:lnTo>
                    <a:pt x="41" y="161"/>
                  </a:lnTo>
                  <a:lnTo>
                    <a:pt x="24" y="169"/>
                  </a:lnTo>
                  <a:lnTo>
                    <a:pt x="24" y="169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49" y="48"/>
                  </a:lnTo>
                  <a:lnTo>
                    <a:pt x="81" y="4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Freeform 14"/>
            <p:cNvSpPr>
              <a:spLocks/>
            </p:cNvSpPr>
            <p:nvPr/>
          </p:nvSpPr>
          <p:spPr bwMode="auto">
            <a:xfrm>
              <a:off x="1003" y="2579"/>
              <a:ext cx="80" cy="281"/>
            </a:xfrm>
            <a:custGeom>
              <a:avLst/>
              <a:gdLst>
                <a:gd name="T0" fmla="*/ 8 w 80"/>
                <a:gd name="T1" fmla="*/ 281 h 281"/>
                <a:gd name="T2" fmla="*/ 40 w 80"/>
                <a:gd name="T3" fmla="*/ 257 h 281"/>
                <a:gd name="T4" fmla="*/ 64 w 80"/>
                <a:gd name="T5" fmla="*/ 225 h 281"/>
                <a:gd name="T6" fmla="*/ 72 w 80"/>
                <a:gd name="T7" fmla="*/ 185 h 281"/>
                <a:gd name="T8" fmla="*/ 80 w 80"/>
                <a:gd name="T9" fmla="*/ 145 h 281"/>
                <a:gd name="T10" fmla="*/ 80 w 80"/>
                <a:gd name="T11" fmla="*/ 112 h 281"/>
                <a:gd name="T12" fmla="*/ 72 w 80"/>
                <a:gd name="T13" fmla="*/ 88 h 281"/>
                <a:gd name="T14" fmla="*/ 56 w 80"/>
                <a:gd name="T15" fmla="*/ 48 h 281"/>
                <a:gd name="T16" fmla="*/ 32 w 80"/>
                <a:gd name="T17" fmla="*/ 24 h 281"/>
                <a:gd name="T18" fmla="*/ 8 w 80"/>
                <a:gd name="T19" fmla="*/ 0 h 281"/>
                <a:gd name="T20" fmla="*/ 0 w 80"/>
                <a:gd name="T21" fmla="*/ 8 h 281"/>
                <a:gd name="T22" fmla="*/ 32 w 80"/>
                <a:gd name="T23" fmla="*/ 40 h 281"/>
                <a:gd name="T24" fmla="*/ 48 w 80"/>
                <a:gd name="T25" fmla="*/ 80 h 281"/>
                <a:gd name="T26" fmla="*/ 56 w 80"/>
                <a:gd name="T27" fmla="*/ 112 h 281"/>
                <a:gd name="T28" fmla="*/ 56 w 80"/>
                <a:gd name="T29" fmla="*/ 145 h 281"/>
                <a:gd name="T30" fmla="*/ 48 w 80"/>
                <a:gd name="T31" fmla="*/ 201 h 281"/>
                <a:gd name="T32" fmla="*/ 40 w 80"/>
                <a:gd name="T33" fmla="*/ 233 h 281"/>
                <a:gd name="T34" fmla="*/ 16 w 80"/>
                <a:gd name="T35" fmla="*/ 257 h 281"/>
                <a:gd name="T36" fmla="*/ 0 w 80"/>
                <a:gd name="T37" fmla="*/ 273 h 281"/>
                <a:gd name="T38" fmla="*/ 8 w 80"/>
                <a:gd name="T3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281">
                  <a:moveTo>
                    <a:pt x="8" y="281"/>
                  </a:moveTo>
                  <a:lnTo>
                    <a:pt x="40" y="257"/>
                  </a:lnTo>
                  <a:lnTo>
                    <a:pt x="64" y="225"/>
                  </a:lnTo>
                  <a:lnTo>
                    <a:pt x="72" y="185"/>
                  </a:lnTo>
                  <a:lnTo>
                    <a:pt x="80" y="145"/>
                  </a:lnTo>
                  <a:lnTo>
                    <a:pt x="80" y="112"/>
                  </a:lnTo>
                  <a:lnTo>
                    <a:pt x="72" y="88"/>
                  </a:lnTo>
                  <a:lnTo>
                    <a:pt x="56" y="48"/>
                  </a:lnTo>
                  <a:lnTo>
                    <a:pt x="32" y="24"/>
                  </a:lnTo>
                  <a:lnTo>
                    <a:pt x="8" y="0"/>
                  </a:lnTo>
                  <a:lnTo>
                    <a:pt x="0" y="8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112"/>
                  </a:lnTo>
                  <a:lnTo>
                    <a:pt x="56" y="145"/>
                  </a:lnTo>
                  <a:lnTo>
                    <a:pt x="48" y="201"/>
                  </a:lnTo>
                  <a:lnTo>
                    <a:pt x="40" y="233"/>
                  </a:lnTo>
                  <a:lnTo>
                    <a:pt x="16" y="257"/>
                  </a:lnTo>
                  <a:lnTo>
                    <a:pt x="0" y="273"/>
                  </a:lnTo>
                  <a:lnTo>
                    <a:pt x="8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Freeform 15"/>
            <p:cNvSpPr>
              <a:spLocks noEditPoints="1"/>
            </p:cNvSpPr>
            <p:nvPr/>
          </p:nvSpPr>
          <p:spPr bwMode="auto">
            <a:xfrm>
              <a:off x="3934" y="2587"/>
              <a:ext cx="193" cy="217"/>
            </a:xfrm>
            <a:custGeom>
              <a:avLst/>
              <a:gdLst>
                <a:gd name="T0" fmla="*/ 185 w 193"/>
                <a:gd name="T1" fmla="*/ 209 h 217"/>
                <a:gd name="T2" fmla="*/ 169 w 193"/>
                <a:gd name="T3" fmla="*/ 201 h 217"/>
                <a:gd name="T4" fmla="*/ 161 w 193"/>
                <a:gd name="T5" fmla="*/ 185 h 217"/>
                <a:gd name="T6" fmla="*/ 129 w 193"/>
                <a:gd name="T7" fmla="*/ 104 h 217"/>
                <a:gd name="T8" fmla="*/ 161 w 193"/>
                <a:gd name="T9" fmla="*/ 96 h 217"/>
                <a:gd name="T10" fmla="*/ 177 w 193"/>
                <a:gd name="T11" fmla="*/ 80 h 217"/>
                <a:gd name="T12" fmla="*/ 193 w 193"/>
                <a:gd name="T13" fmla="*/ 64 h 217"/>
                <a:gd name="T14" fmla="*/ 193 w 193"/>
                <a:gd name="T15" fmla="*/ 48 h 217"/>
                <a:gd name="T16" fmla="*/ 185 w 193"/>
                <a:gd name="T17" fmla="*/ 24 h 217"/>
                <a:gd name="T18" fmla="*/ 161 w 193"/>
                <a:gd name="T19" fmla="*/ 8 h 217"/>
                <a:gd name="T20" fmla="*/ 145 w 193"/>
                <a:gd name="T21" fmla="*/ 0 h 217"/>
                <a:gd name="T22" fmla="*/ 129 w 193"/>
                <a:gd name="T23" fmla="*/ 0 h 217"/>
                <a:gd name="T24" fmla="*/ 48 w 193"/>
                <a:gd name="T25" fmla="*/ 0 h 217"/>
                <a:gd name="T26" fmla="*/ 48 w 193"/>
                <a:gd name="T27" fmla="*/ 8 h 217"/>
                <a:gd name="T28" fmla="*/ 64 w 193"/>
                <a:gd name="T29" fmla="*/ 8 h 217"/>
                <a:gd name="T30" fmla="*/ 72 w 193"/>
                <a:gd name="T31" fmla="*/ 16 h 217"/>
                <a:gd name="T32" fmla="*/ 72 w 193"/>
                <a:gd name="T33" fmla="*/ 32 h 217"/>
                <a:gd name="T34" fmla="*/ 64 w 193"/>
                <a:gd name="T35" fmla="*/ 40 h 217"/>
                <a:gd name="T36" fmla="*/ 24 w 193"/>
                <a:gd name="T37" fmla="*/ 185 h 217"/>
                <a:gd name="T38" fmla="*/ 16 w 193"/>
                <a:gd name="T39" fmla="*/ 201 h 217"/>
                <a:gd name="T40" fmla="*/ 16 w 193"/>
                <a:gd name="T41" fmla="*/ 209 h 217"/>
                <a:gd name="T42" fmla="*/ 0 w 193"/>
                <a:gd name="T43" fmla="*/ 209 h 217"/>
                <a:gd name="T44" fmla="*/ 0 w 193"/>
                <a:gd name="T45" fmla="*/ 217 h 217"/>
                <a:gd name="T46" fmla="*/ 80 w 193"/>
                <a:gd name="T47" fmla="*/ 217 h 217"/>
                <a:gd name="T48" fmla="*/ 80 w 193"/>
                <a:gd name="T49" fmla="*/ 209 h 217"/>
                <a:gd name="T50" fmla="*/ 64 w 193"/>
                <a:gd name="T51" fmla="*/ 209 h 217"/>
                <a:gd name="T52" fmla="*/ 56 w 193"/>
                <a:gd name="T53" fmla="*/ 209 h 217"/>
                <a:gd name="T54" fmla="*/ 56 w 193"/>
                <a:gd name="T55" fmla="*/ 193 h 217"/>
                <a:gd name="T56" fmla="*/ 56 w 193"/>
                <a:gd name="T57" fmla="*/ 193 h 217"/>
                <a:gd name="T58" fmla="*/ 56 w 193"/>
                <a:gd name="T59" fmla="*/ 177 h 217"/>
                <a:gd name="T60" fmla="*/ 80 w 193"/>
                <a:gd name="T61" fmla="*/ 104 h 217"/>
                <a:gd name="T62" fmla="*/ 97 w 193"/>
                <a:gd name="T63" fmla="*/ 104 h 217"/>
                <a:gd name="T64" fmla="*/ 137 w 193"/>
                <a:gd name="T65" fmla="*/ 217 h 217"/>
                <a:gd name="T66" fmla="*/ 185 w 193"/>
                <a:gd name="T67" fmla="*/ 217 h 217"/>
                <a:gd name="T68" fmla="*/ 185 w 193"/>
                <a:gd name="T69" fmla="*/ 209 h 217"/>
                <a:gd name="T70" fmla="*/ 105 w 193"/>
                <a:gd name="T71" fmla="*/ 16 h 217"/>
                <a:gd name="T72" fmla="*/ 105 w 193"/>
                <a:gd name="T73" fmla="*/ 16 h 217"/>
                <a:gd name="T74" fmla="*/ 121 w 193"/>
                <a:gd name="T75" fmla="*/ 8 h 217"/>
                <a:gd name="T76" fmla="*/ 145 w 193"/>
                <a:gd name="T77" fmla="*/ 16 h 217"/>
                <a:gd name="T78" fmla="*/ 161 w 193"/>
                <a:gd name="T79" fmla="*/ 32 h 217"/>
                <a:gd name="T80" fmla="*/ 161 w 193"/>
                <a:gd name="T81" fmla="*/ 48 h 217"/>
                <a:gd name="T82" fmla="*/ 161 w 193"/>
                <a:gd name="T83" fmla="*/ 64 h 217"/>
                <a:gd name="T84" fmla="*/ 145 w 193"/>
                <a:gd name="T85" fmla="*/ 80 h 217"/>
                <a:gd name="T86" fmla="*/ 129 w 193"/>
                <a:gd name="T87" fmla="*/ 96 h 217"/>
                <a:gd name="T88" fmla="*/ 97 w 193"/>
                <a:gd name="T89" fmla="*/ 96 h 217"/>
                <a:gd name="T90" fmla="*/ 88 w 193"/>
                <a:gd name="T91" fmla="*/ 96 h 217"/>
                <a:gd name="T92" fmla="*/ 80 w 193"/>
                <a:gd name="T93" fmla="*/ 96 h 217"/>
                <a:gd name="T94" fmla="*/ 105 w 193"/>
                <a:gd name="T95" fmla="*/ 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3" h="217">
                  <a:moveTo>
                    <a:pt x="185" y="209"/>
                  </a:moveTo>
                  <a:lnTo>
                    <a:pt x="169" y="201"/>
                  </a:lnTo>
                  <a:lnTo>
                    <a:pt x="161" y="185"/>
                  </a:lnTo>
                  <a:lnTo>
                    <a:pt x="129" y="104"/>
                  </a:lnTo>
                  <a:lnTo>
                    <a:pt x="161" y="96"/>
                  </a:lnTo>
                  <a:lnTo>
                    <a:pt x="177" y="80"/>
                  </a:lnTo>
                  <a:lnTo>
                    <a:pt x="193" y="64"/>
                  </a:lnTo>
                  <a:lnTo>
                    <a:pt x="193" y="48"/>
                  </a:lnTo>
                  <a:lnTo>
                    <a:pt x="185" y="24"/>
                  </a:lnTo>
                  <a:lnTo>
                    <a:pt x="161" y="8"/>
                  </a:lnTo>
                  <a:lnTo>
                    <a:pt x="145" y="0"/>
                  </a:lnTo>
                  <a:lnTo>
                    <a:pt x="129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72" y="16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24" y="185"/>
                  </a:lnTo>
                  <a:lnTo>
                    <a:pt x="16" y="201"/>
                  </a:lnTo>
                  <a:lnTo>
                    <a:pt x="16" y="209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80" y="217"/>
                  </a:lnTo>
                  <a:lnTo>
                    <a:pt x="80" y="209"/>
                  </a:lnTo>
                  <a:lnTo>
                    <a:pt x="64" y="209"/>
                  </a:lnTo>
                  <a:lnTo>
                    <a:pt x="56" y="209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177"/>
                  </a:lnTo>
                  <a:lnTo>
                    <a:pt x="80" y="104"/>
                  </a:lnTo>
                  <a:lnTo>
                    <a:pt x="97" y="104"/>
                  </a:lnTo>
                  <a:lnTo>
                    <a:pt x="137" y="217"/>
                  </a:lnTo>
                  <a:lnTo>
                    <a:pt x="185" y="217"/>
                  </a:lnTo>
                  <a:lnTo>
                    <a:pt x="185" y="209"/>
                  </a:lnTo>
                  <a:close/>
                  <a:moveTo>
                    <a:pt x="105" y="16"/>
                  </a:moveTo>
                  <a:lnTo>
                    <a:pt x="105" y="16"/>
                  </a:lnTo>
                  <a:lnTo>
                    <a:pt x="121" y="8"/>
                  </a:lnTo>
                  <a:lnTo>
                    <a:pt x="145" y="16"/>
                  </a:lnTo>
                  <a:lnTo>
                    <a:pt x="161" y="32"/>
                  </a:lnTo>
                  <a:lnTo>
                    <a:pt x="161" y="48"/>
                  </a:lnTo>
                  <a:lnTo>
                    <a:pt x="161" y="64"/>
                  </a:lnTo>
                  <a:lnTo>
                    <a:pt x="145" y="80"/>
                  </a:lnTo>
                  <a:lnTo>
                    <a:pt x="129" y="96"/>
                  </a:lnTo>
                  <a:lnTo>
                    <a:pt x="97" y="96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10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3362" y="1252"/>
              <a:ext cx="201" cy="225"/>
            </a:xfrm>
            <a:custGeom>
              <a:avLst/>
              <a:gdLst>
                <a:gd name="T0" fmla="*/ 185 w 201"/>
                <a:gd name="T1" fmla="*/ 73 h 225"/>
                <a:gd name="T2" fmla="*/ 201 w 201"/>
                <a:gd name="T3" fmla="*/ 0 h 225"/>
                <a:gd name="T4" fmla="*/ 193 w 201"/>
                <a:gd name="T5" fmla="*/ 0 h 225"/>
                <a:gd name="T6" fmla="*/ 185 w 201"/>
                <a:gd name="T7" fmla="*/ 8 h 225"/>
                <a:gd name="T8" fmla="*/ 177 w 201"/>
                <a:gd name="T9" fmla="*/ 8 h 225"/>
                <a:gd name="T10" fmla="*/ 161 w 201"/>
                <a:gd name="T11" fmla="*/ 8 h 225"/>
                <a:gd name="T12" fmla="*/ 129 w 201"/>
                <a:gd name="T13" fmla="*/ 0 h 225"/>
                <a:gd name="T14" fmla="*/ 81 w 201"/>
                <a:gd name="T15" fmla="*/ 16 h 225"/>
                <a:gd name="T16" fmla="*/ 40 w 201"/>
                <a:gd name="T17" fmla="*/ 49 h 225"/>
                <a:gd name="T18" fmla="*/ 8 w 201"/>
                <a:gd name="T19" fmla="*/ 89 h 225"/>
                <a:gd name="T20" fmla="*/ 0 w 201"/>
                <a:gd name="T21" fmla="*/ 137 h 225"/>
                <a:gd name="T22" fmla="*/ 8 w 201"/>
                <a:gd name="T23" fmla="*/ 185 h 225"/>
                <a:gd name="T24" fmla="*/ 32 w 201"/>
                <a:gd name="T25" fmla="*/ 209 h 225"/>
                <a:gd name="T26" fmla="*/ 57 w 201"/>
                <a:gd name="T27" fmla="*/ 225 h 225"/>
                <a:gd name="T28" fmla="*/ 81 w 201"/>
                <a:gd name="T29" fmla="*/ 225 h 225"/>
                <a:gd name="T30" fmla="*/ 113 w 201"/>
                <a:gd name="T31" fmla="*/ 217 h 225"/>
                <a:gd name="T32" fmla="*/ 137 w 201"/>
                <a:gd name="T33" fmla="*/ 209 h 225"/>
                <a:gd name="T34" fmla="*/ 161 w 201"/>
                <a:gd name="T35" fmla="*/ 193 h 225"/>
                <a:gd name="T36" fmla="*/ 169 w 201"/>
                <a:gd name="T37" fmla="*/ 177 h 225"/>
                <a:gd name="T38" fmla="*/ 161 w 201"/>
                <a:gd name="T39" fmla="*/ 177 h 225"/>
                <a:gd name="T40" fmla="*/ 137 w 201"/>
                <a:gd name="T41" fmla="*/ 201 h 225"/>
                <a:gd name="T42" fmla="*/ 113 w 201"/>
                <a:gd name="T43" fmla="*/ 217 h 225"/>
                <a:gd name="T44" fmla="*/ 89 w 201"/>
                <a:gd name="T45" fmla="*/ 217 h 225"/>
                <a:gd name="T46" fmla="*/ 65 w 201"/>
                <a:gd name="T47" fmla="*/ 209 h 225"/>
                <a:gd name="T48" fmla="*/ 48 w 201"/>
                <a:gd name="T49" fmla="*/ 193 h 225"/>
                <a:gd name="T50" fmla="*/ 40 w 201"/>
                <a:gd name="T51" fmla="*/ 177 h 225"/>
                <a:gd name="T52" fmla="*/ 32 w 201"/>
                <a:gd name="T53" fmla="*/ 145 h 225"/>
                <a:gd name="T54" fmla="*/ 40 w 201"/>
                <a:gd name="T55" fmla="*/ 105 h 225"/>
                <a:gd name="T56" fmla="*/ 57 w 201"/>
                <a:gd name="T57" fmla="*/ 65 h 225"/>
                <a:gd name="T58" fmla="*/ 89 w 201"/>
                <a:gd name="T59" fmla="*/ 32 h 225"/>
                <a:gd name="T60" fmla="*/ 129 w 201"/>
                <a:gd name="T61" fmla="*/ 16 h 225"/>
                <a:gd name="T62" fmla="*/ 161 w 201"/>
                <a:gd name="T63" fmla="*/ 24 h 225"/>
                <a:gd name="T64" fmla="*/ 169 w 201"/>
                <a:gd name="T65" fmla="*/ 41 h 225"/>
                <a:gd name="T66" fmla="*/ 177 w 201"/>
                <a:gd name="T67" fmla="*/ 57 h 225"/>
                <a:gd name="T68" fmla="*/ 185 w 201"/>
                <a:gd name="T69" fmla="*/ 73 h 225"/>
                <a:gd name="T70" fmla="*/ 185 w 201"/>
                <a:gd name="T71" fmla="*/ 7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1" h="225">
                  <a:moveTo>
                    <a:pt x="185" y="73"/>
                  </a:moveTo>
                  <a:lnTo>
                    <a:pt x="201" y="0"/>
                  </a:lnTo>
                  <a:lnTo>
                    <a:pt x="193" y="0"/>
                  </a:lnTo>
                  <a:lnTo>
                    <a:pt x="185" y="8"/>
                  </a:lnTo>
                  <a:lnTo>
                    <a:pt x="177" y="8"/>
                  </a:lnTo>
                  <a:lnTo>
                    <a:pt x="161" y="8"/>
                  </a:lnTo>
                  <a:lnTo>
                    <a:pt x="129" y="0"/>
                  </a:lnTo>
                  <a:lnTo>
                    <a:pt x="81" y="16"/>
                  </a:lnTo>
                  <a:lnTo>
                    <a:pt x="40" y="49"/>
                  </a:lnTo>
                  <a:lnTo>
                    <a:pt x="8" y="89"/>
                  </a:lnTo>
                  <a:lnTo>
                    <a:pt x="0" y="137"/>
                  </a:lnTo>
                  <a:lnTo>
                    <a:pt x="8" y="185"/>
                  </a:lnTo>
                  <a:lnTo>
                    <a:pt x="32" y="209"/>
                  </a:lnTo>
                  <a:lnTo>
                    <a:pt x="57" y="225"/>
                  </a:lnTo>
                  <a:lnTo>
                    <a:pt x="81" y="225"/>
                  </a:lnTo>
                  <a:lnTo>
                    <a:pt x="113" y="217"/>
                  </a:lnTo>
                  <a:lnTo>
                    <a:pt x="137" y="209"/>
                  </a:lnTo>
                  <a:lnTo>
                    <a:pt x="161" y="193"/>
                  </a:lnTo>
                  <a:lnTo>
                    <a:pt x="169" y="177"/>
                  </a:lnTo>
                  <a:lnTo>
                    <a:pt x="161" y="177"/>
                  </a:lnTo>
                  <a:lnTo>
                    <a:pt x="137" y="201"/>
                  </a:lnTo>
                  <a:lnTo>
                    <a:pt x="113" y="217"/>
                  </a:lnTo>
                  <a:lnTo>
                    <a:pt x="89" y="217"/>
                  </a:lnTo>
                  <a:lnTo>
                    <a:pt x="65" y="209"/>
                  </a:lnTo>
                  <a:lnTo>
                    <a:pt x="48" y="193"/>
                  </a:lnTo>
                  <a:lnTo>
                    <a:pt x="40" y="177"/>
                  </a:lnTo>
                  <a:lnTo>
                    <a:pt x="32" y="145"/>
                  </a:lnTo>
                  <a:lnTo>
                    <a:pt x="40" y="105"/>
                  </a:lnTo>
                  <a:lnTo>
                    <a:pt x="57" y="65"/>
                  </a:lnTo>
                  <a:lnTo>
                    <a:pt x="89" y="32"/>
                  </a:lnTo>
                  <a:lnTo>
                    <a:pt x="129" y="16"/>
                  </a:lnTo>
                  <a:lnTo>
                    <a:pt x="161" y="24"/>
                  </a:lnTo>
                  <a:lnTo>
                    <a:pt x="169" y="41"/>
                  </a:lnTo>
                  <a:lnTo>
                    <a:pt x="177" y="57"/>
                  </a:lnTo>
                  <a:lnTo>
                    <a:pt x="185" y="73"/>
                  </a:lnTo>
                  <a:lnTo>
                    <a:pt x="185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Freeform 17"/>
            <p:cNvSpPr>
              <a:spLocks/>
            </p:cNvSpPr>
            <p:nvPr/>
          </p:nvSpPr>
          <p:spPr bwMode="auto">
            <a:xfrm>
              <a:off x="1228" y="2434"/>
              <a:ext cx="540" cy="555"/>
            </a:xfrm>
            <a:custGeom>
              <a:avLst/>
              <a:gdLst>
                <a:gd name="T0" fmla="*/ 266 w 540"/>
                <a:gd name="T1" fmla="*/ 555 h 555"/>
                <a:gd name="T2" fmla="*/ 322 w 540"/>
                <a:gd name="T3" fmla="*/ 547 h 555"/>
                <a:gd name="T4" fmla="*/ 371 w 540"/>
                <a:gd name="T5" fmla="*/ 531 h 555"/>
                <a:gd name="T6" fmla="*/ 419 w 540"/>
                <a:gd name="T7" fmla="*/ 507 h 555"/>
                <a:gd name="T8" fmla="*/ 459 w 540"/>
                <a:gd name="T9" fmla="*/ 475 h 555"/>
                <a:gd name="T10" fmla="*/ 491 w 540"/>
                <a:gd name="T11" fmla="*/ 426 h 555"/>
                <a:gd name="T12" fmla="*/ 516 w 540"/>
                <a:gd name="T13" fmla="*/ 386 h 555"/>
                <a:gd name="T14" fmla="*/ 532 w 540"/>
                <a:gd name="T15" fmla="*/ 330 h 555"/>
                <a:gd name="T16" fmla="*/ 540 w 540"/>
                <a:gd name="T17" fmla="*/ 274 h 555"/>
                <a:gd name="T18" fmla="*/ 532 w 540"/>
                <a:gd name="T19" fmla="*/ 217 h 555"/>
                <a:gd name="T20" fmla="*/ 516 w 540"/>
                <a:gd name="T21" fmla="*/ 169 h 555"/>
                <a:gd name="T22" fmla="*/ 491 w 540"/>
                <a:gd name="T23" fmla="*/ 121 h 555"/>
                <a:gd name="T24" fmla="*/ 459 w 540"/>
                <a:gd name="T25" fmla="*/ 81 h 555"/>
                <a:gd name="T26" fmla="*/ 419 w 540"/>
                <a:gd name="T27" fmla="*/ 48 h 555"/>
                <a:gd name="T28" fmla="*/ 371 w 540"/>
                <a:gd name="T29" fmla="*/ 24 h 555"/>
                <a:gd name="T30" fmla="*/ 322 w 540"/>
                <a:gd name="T31" fmla="*/ 8 h 555"/>
                <a:gd name="T32" fmla="*/ 266 w 540"/>
                <a:gd name="T33" fmla="*/ 0 h 555"/>
                <a:gd name="T34" fmla="*/ 210 w 540"/>
                <a:gd name="T35" fmla="*/ 8 h 555"/>
                <a:gd name="T36" fmla="*/ 161 w 540"/>
                <a:gd name="T37" fmla="*/ 24 h 555"/>
                <a:gd name="T38" fmla="*/ 121 w 540"/>
                <a:gd name="T39" fmla="*/ 48 h 555"/>
                <a:gd name="T40" fmla="*/ 81 w 540"/>
                <a:gd name="T41" fmla="*/ 81 h 555"/>
                <a:gd name="T42" fmla="*/ 49 w 540"/>
                <a:gd name="T43" fmla="*/ 121 h 555"/>
                <a:gd name="T44" fmla="*/ 24 w 540"/>
                <a:gd name="T45" fmla="*/ 169 h 555"/>
                <a:gd name="T46" fmla="*/ 8 w 540"/>
                <a:gd name="T47" fmla="*/ 217 h 555"/>
                <a:gd name="T48" fmla="*/ 0 w 540"/>
                <a:gd name="T49" fmla="*/ 274 h 555"/>
                <a:gd name="T50" fmla="*/ 8 w 540"/>
                <a:gd name="T51" fmla="*/ 330 h 555"/>
                <a:gd name="T52" fmla="*/ 24 w 540"/>
                <a:gd name="T53" fmla="*/ 386 h 555"/>
                <a:gd name="T54" fmla="*/ 49 w 540"/>
                <a:gd name="T55" fmla="*/ 426 h 555"/>
                <a:gd name="T56" fmla="*/ 81 w 540"/>
                <a:gd name="T57" fmla="*/ 475 h 555"/>
                <a:gd name="T58" fmla="*/ 121 w 540"/>
                <a:gd name="T59" fmla="*/ 507 h 555"/>
                <a:gd name="T60" fmla="*/ 161 w 540"/>
                <a:gd name="T61" fmla="*/ 531 h 555"/>
                <a:gd name="T62" fmla="*/ 210 w 540"/>
                <a:gd name="T63" fmla="*/ 547 h 555"/>
                <a:gd name="T64" fmla="*/ 266 w 540"/>
                <a:gd name="T65" fmla="*/ 555 h 555"/>
                <a:gd name="T66" fmla="*/ 266 w 540"/>
                <a:gd name="T67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0" h="555">
                  <a:moveTo>
                    <a:pt x="266" y="555"/>
                  </a:moveTo>
                  <a:lnTo>
                    <a:pt x="322" y="547"/>
                  </a:lnTo>
                  <a:lnTo>
                    <a:pt x="371" y="531"/>
                  </a:lnTo>
                  <a:lnTo>
                    <a:pt x="419" y="507"/>
                  </a:lnTo>
                  <a:lnTo>
                    <a:pt x="459" y="475"/>
                  </a:lnTo>
                  <a:lnTo>
                    <a:pt x="491" y="426"/>
                  </a:lnTo>
                  <a:lnTo>
                    <a:pt x="516" y="386"/>
                  </a:lnTo>
                  <a:lnTo>
                    <a:pt x="532" y="330"/>
                  </a:lnTo>
                  <a:lnTo>
                    <a:pt x="540" y="274"/>
                  </a:lnTo>
                  <a:lnTo>
                    <a:pt x="532" y="217"/>
                  </a:lnTo>
                  <a:lnTo>
                    <a:pt x="516" y="169"/>
                  </a:lnTo>
                  <a:lnTo>
                    <a:pt x="491" y="121"/>
                  </a:lnTo>
                  <a:lnTo>
                    <a:pt x="459" y="81"/>
                  </a:lnTo>
                  <a:lnTo>
                    <a:pt x="419" y="48"/>
                  </a:lnTo>
                  <a:lnTo>
                    <a:pt x="371" y="24"/>
                  </a:lnTo>
                  <a:lnTo>
                    <a:pt x="322" y="8"/>
                  </a:lnTo>
                  <a:lnTo>
                    <a:pt x="266" y="0"/>
                  </a:lnTo>
                  <a:lnTo>
                    <a:pt x="210" y="8"/>
                  </a:lnTo>
                  <a:lnTo>
                    <a:pt x="161" y="24"/>
                  </a:lnTo>
                  <a:lnTo>
                    <a:pt x="121" y="48"/>
                  </a:lnTo>
                  <a:lnTo>
                    <a:pt x="81" y="81"/>
                  </a:lnTo>
                  <a:lnTo>
                    <a:pt x="49" y="121"/>
                  </a:lnTo>
                  <a:lnTo>
                    <a:pt x="24" y="169"/>
                  </a:lnTo>
                  <a:lnTo>
                    <a:pt x="8" y="217"/>
                  </a:lnTo>
                  <a:lnTo>
                    <a:pt x="0" y="274"/>
                  </a:lnTo>
                  <a:lnTo>
                    <a:pt x="8" y="330"/>
                  </a:lnTo>
                  <a:lnTo>
                    <a:pt x="24" y="386"/>
                  </a:lnTo>
                  <a:lnTo>
                    <a:pt x="49" y="426"/>
                  </a:lnTo>
                  <a:lnTo>
                    <a:pt x="81" y="475"/>
                  </a:lnTo>
                  <a:lnTo>
                    <a:pt x="121" y="507"/>
                  </a:lnTo>
                  <a:lnTo>
                    <a:pt x="161" y="531"/>
                  </a:lnTo>
                  <a:lnTo>
                    <a:pt x="210" y="547"/>
                  </a:lnTo>
                  <a:lnTo>
                    <a:pt x="266" y="555"/>
                  </a:lnTo>
                  <a:lnTo>
                    <a:pt x="266" y="555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Freeform 18"/>
            <p:cNvSpPr>
              <a:spLocks/>
            </p:cNvSpPr>
            <p:nvPr/>
          </p:nvSpPr>
          <p:spPr bwMode="auto">
            <a:xfrm>
              <a:off x="1494" y="2708"/>
              <a:ext cx="274" cy="281"/>
            </a:xfrm>
            <a:custGeom>
              <a:avLst/>
              <a:gdLst>
                <a:gd name="T0" fmla="*/ 0 w 274"/>
                <a:gd name="T1" fmla="*/ 281 h 281"/>
                <a:gd name="T2" fmla="*/ 56 w 274"/>
                <a:gd name="T3" fmla="*/ 273 h 281"/>
                <a:gd name="T4" fmla="*/ 105 w 274"/>
                <a:gd name="T5" fmla="*/ 257 h 281"/>
                <a:gd name="T6" fmla="*/ 153 w 274"/>
                <a:gd name="T7" fmla="*/ 233 h 281"/>
                <a:gd name="T8" fmla="*/ 193 w 274"/>
                <a:gd name="T9" fmla="*/ 201 h 281"/>
                <a:gd name="T10" fmla="*/ 225 w 274"/>
                <a:gd name="T11" fmla="*/ 152 h 281"/>
                <a:gd name="T12" fmla="*/ 250 w 274"/>
                <a:gd name="T13" fmla="*/ 112 h 281"/>
                <a:gd name="T14" fmla="*/ 266 w 274"/>
                <a:gd name="T15" fmla="*/ 56 h 281"/>
                <a:gd name="T16" fmla="*/ 274 w 274"/>
                <a:gd name="T17" fmla="*/ 0 h 281"/>
                <a:gd name="T18" fmla="*/ 274 w 274"/>
                <a:gd name="T19" fmla="*/ 0 h 281"/>
                <a:gd name="T20" fmla="*/ 266 w 274"/>
                <a:gd name="T21" fmla="*/ 56 h 281"/>
                <a:gd name="T22" fmla="*/ 250 w 274"/>
                <a:gd name="T23" fmla="*/ 112 h 281"/>
                <a:gd name="T24" fmla="*/ 225 w 274"/>
                <a:gd name="T25" fmla="*/ 152 h 281"/>
                <a:gd name="T26" fmla="*/ 193 w 274"/>
                <a:gd name="T27" fmla="*/ 201 h 281"/>
                <a:gd name="T28" fmla="*/ 153 w 274"/>
                <a:gd name="T29" fmla="*/ 233 h 281"/>
                <a:gd name="T30" fmla="*/ 105 w 274"/>
                <a:gd name="T31" fmla="*/ 257 h 281"/>
                <a:gd name="T32" fmla="*/ 56 w 274"/>
                <a:gd name="T33" fmla="*/ 273 h 281"/>
                <a:gd name="T34" fmla="*/ 0 w 274"/>
                <a:gd name="T35" fmla="*/ 281 h 281"/>
                <a:gd name="T36" fmla="*/ 0 w 274"/>
                <a:gd name="T3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281">
                  <a:moveTo>
                    <a:pt x="0" y="281"/>
                  </a:moveTo>
                  <a:lnTo>
                    <a:pt x="56" y="273"/>
                  </a:lnTo>
                  <a:lnTo>
                    <a:pt x="105" y="257"/>
                  </a:lnTo>
                  <a:lnTo>
                    <a:pt x="153" y="233"/>
                  </a:lnTo>
                  <a:lnTo>
                    <a:pt x="193" y="201"/>
                  </a:lnTo>
                  <a:lnTo>
                    <a:pt x="225" y="152"/>
                  </a:lnTo>
                  <a:lnTo>
                    <a:pt x="250" y="112"/>
                  </a:lnTo>
                  <a:lnTo>
                    <a:pt x="266" y="56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6" y="56"/>
                  </a:lnTo>
                  <a:lnTo>
                    <a:pt x="250" y="112"/>
                  </a:lnTo>
                  <a:lnTo>
                    <a:pt x="225" y="152"/>
                  </a:lnTo>
                  <a:lnTo>
                    <a:pt x="193" y="201"/>
                  </a:lnTo>
                  <a:lnTo>
                    <a:pt x="153" y="233"/>
                  </a:lnTo>
                  <a:lnTo>
                    <a:pt x="105" y="257"/>
                  </a:lnTo>
                  <a:lnTo>
                    <a:pt x="56" y="273"/>
                  </a:lnTo>
                  <a:lnTo>
                    <a:pt x="0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Freeform 19"/>
            <p:cNvSpPr>
              <a:spLocks noEditPoints="1"/>
            </p:cNvSpPr>
            <p:nvPr/>
          </p:nvSpPr>
          <p:spPr bwMode="auto">
            <a:xfrm>
              <a:off x="1494" y="2434"/>
              <a:ext cx="274" cy="274"/>
            </a:xfrm>
            <a:custGeom>
              <a:avLst/>
              <a:gdLst>
                <a:gd name="T0" fmla="*/ 274 w 274"/>
                <a:gd name="T1" fmla="*/ 274 h 274"/>
                <a:gd name="T2" fmla="*/ 266 w 274"/>
                <a:gd name="T3" fmla="*/ 217 h 274"/>
                <a:gd name="T4" fmla="*/ 250 w 274"/>
                <a:gd name="T5" fmla="*/ 169 h 274"/>
                <a:gd name="T6" fmla="*/ 225 w 274"/>
                <a:gd name="T7" fmla="*/ 121 h 274"/>
                <a:gd name="T8" fmla="*/ 193 w 274"/>
                <a:gd name="T9" fmla="*/ 81 h 274"/>
                <a:gd name="T10" fmla="*/ 153 w 274"/>
                <a:gd name="T11" fmla="*/ 48 h 274"/>
                <a:gd name="T12" fmla="*/ 105 w 274"/>
                <a:gd name="T13" fmla="*/ 24 h 274"/>
                <a:gd name="T14" fmla="*/ 56 w 274"/>
                <a:gd name="T15" fmla="*/ 8 h 274"/>
                <a:gd name="T16" fmla="*/ 0 w 274"/>
                <a:gd name="T17" fmla="*/ 0 h 274"/>
                <a:gd name="T18" fmla="*/ 0 w 274"/>
                <a:gd name="T19" fmla="*/ 0 h 274"/>
                <a:gd name="T20" fmla="*/ 56 w 274"/>
                <a:gd name="T21" fmla="*/ 8 h 274"/>
                <a:gd name="T22" fmla="*/ 105 w 274"/>
                <a:gd name="T23" fmla="*/ 24 h 274"/>
                <a:gd name="T24" fmla="*/ 153 w 274"/>
                <a:gd name="T25" fmla="*/ 48 h 274"/>
                <a:gd name="T26" fmla="*/ 193 w 274"/>
                <a:gd name="T27" fmla="*/ 81 h 274"/>
                <a:gd name="T28" fmla="*/ 225 w 274"/>
                <a:gd name="T29" fmla="*/ 121 h 274"/>
                <a:gd name="T30" fmla="*/ 250 w 274"/>
                <a:gd name="T31" fmla="*/ 169 h 274"/>
                <a:gd name="T32" fmla="*/ 266 w 274"/>
                <a:gd name="T33" fmla="*/ 217 h 274"/>
                <a:gd name="T34" fmla="*/ 274 w 274"/>
                <a:gd name="T35" fmla="*/ 274 h 274"/>
                <a:gd name="T36" fmla="*/ 274 w 274"/>
                <a:gd name="T37" fmla="*/ 274 h 274"/>
                <a:gd name="T38" fmla="*/ 274 w 274"/>
                <a:gd name="T39" fmla="*/ 274 h 274"/>
                <a:gd name="T40" fmla="*/ 274 w 274"/>
                <a:gd name="T41" fmla="*/ 274 h 274"/>
                <a:gd name="T42" fmla="*/ 274 w 274"/>
                <a:gd name="T4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274">
                  <a:moveTo>
                    <a:pt x="274" y="274"/>
                  </a:moveTo>
                  <a:lnTo>
                    <a:pt x="266" y="217"/>
                  </a:lnTo>
                  <a:lnTo>
                    <a:pt x="250" y="169"/>
                  </a:lnTo>
                  <a:lnTo>
                    <a:pt x="225" y="121"/>
                  </a:lnTo>
                  <a:lnTo>
                    <a:pt x="193" y="81"/>
                  </a:lnTo>
                  <a:lnTo>
                    <a:pt x="153" y="48"/>
                  </a:lnTo>
                  <a:lnTo>
                    <a:pt x="105" y="24"/>
                  </a:lnTo>
                  <a:lnTo>
                    <a:pt x="5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56" y="8"/>
                  </a:lnTo>
                  <a:lnTo>
                    <a:pt x="105" y="24"/>
                  </a:lnTo>
                  <a:lnTo>
                    <a:pt x="153" y="48"/>
                  </a:lnTo>
                  <a:lnTo>
                    <a:pt x="193" y="81"/>
                  </a:lnTo>
                  <a:lnTo>
                    <a:pt x="225" y="121"/>
                  </a:lnTo>
                  <a:lnTo>
                    <a:pt x="250" y="169"/>
                  </a:lnTo>
                  <a:lnTo>
                    <a:pt x="266" y="217"/>
                  </a:lnTo>
                  <a:lnTo>
                    <a:pt x="274" y="274"/>
                  </a:lnTo>
                  <a:lnTo>
                    <a:pt x="274" y="274"/>
                  </a:lnTo>
                  <a:close/>
                  <a:moveTo>
                    <a:pt x="274" y="274"/>
                  </a:moveTo>
                  <a:lnTo>
                    <a:pt x="274" y="274"/>
                  </a:lnTo>
                  <a:lnTo>
                    <a:pt x="27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Freeform 20"/>
            <p:cNvSpPr>
              <a:spLocks noEditPoints="1"/>
            </p:cNvSpPr>
            <p:nvPr/>
          </p:nvSpPr>
          <p:spPr bwMode="auto">
            <a:xfrm>
              <a:off x="1228" y="2434"/>
              <a:ext cx="266" cy="274"/>
            </a:xfrm>
            <a:custGeom>
              <a:avLst/>
              <a:gdLst>
                <a:gd name="T0" fmla="*/ 266 w 266"/>
                <a:gd name="T1" fmla="*/ 0 h 274"/>
                <a:gd name="T2" fmla="*/ 210 w 266"/>
                <a:gd name="T3" fmla="*/ 8 h 274"/>
                <a:gd name="T4" fmla="*/ 161 w 266"/>
                <a:gd name="T5" fmla="*/ 24 h 274"/>
                <a:gd name="T6" fmla="*/ 121 w 266"/>
                <a:gd name="T7" fmla="*/ 48 h 274"/>
                <a:gd name="T8" fmla="*/ 81 w 266"/>
                <a:gd name="T9" fmla="*/ 81 h 274"/>
                <a:gd name="T10" fmla="*/ 49 w 266"/>
                <a:gd name="T11" fmla="*/ 121 h 274"/>
                <a:gd name="T12" fmla="*/ 24 w 266"/>
                <a:gd name="T13" fmla="*/ 169 h 274"/>
                <a:gd name="T14" fmla="*/ 8 w 266"/>
                <a:gd name="T15" fmla="*/ 217 h 274"/>
                <a:gd name="T16" fmla="*/ 0 w 266"/>
                <a:gd name="T17" fmla="*/ 274 h 274"/>
                <a:gd name="T18" fmla="*/ 0 w 266"/>
                <a:gd name="T19" fmla="*/ 274 h 274"/>
                <a:gd name="T20" fmla="*/ 8 w 266"/>
                <a:gd name="T21" fmla="*/ 217 h 274"/>
                <a:gd name="T22" fmla="*/ 24 w 266"/>
                <a:gd name="T23" fmla="*/ 169 h 274"/>
                <a:gd name="T24" fmla="*/ 49 w 266"/>
                <a:gd name="T25" fmla="*/ 121 h 274"/>
                <a:gd name="T26" fmla="*/ 81 w 266"/>
                <a:gd name="T27" fmla="*/ 81 h 274"/>
                <a:gd name="T28" fmla="*/ 121 w 266"/>
                <a:gd name="T29" fmla="*/ 48 h 274"/>
                <a:gd name="T30" fmla="*/ 161 w 266"/>
                <a:gd name="T31" fmla="*/ 24 h 274"/>
                <a:gd name="T32" fmla="*/ 210 w 266"/>
                <a:gd name="T33" fmla="*/ 8 h 274"/>
                <a:gd name="T34" fmla="*/ 266 w 266"/>
                <a:gd name="T35" fmla="*/ 0 h 274"/>
                <a:gd name="T36" fmla="*/ 266 w 266"/>
                <a:gd name="T37" fmla="*/ 0 h 274"/>
                <a:gd name="T38" fmla="*/ 266 w 266"/>
                <a:gd name="T39" fmla="*/ 0 h 274"/>
                <a:gd name="T40" fmla="*/ 266 w 266"/>
                <a:gd name="T41" fmla="*/ 0 h 274"/>
                <a:gd name="T42" fmla="*/ 266 w 266"/>
                <a:gd name="T4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274">
                  <a:moveTo>
                    <a:pt x="266" y="0"/>
                  </a:moveTo>
                  <a:lnTo>
                    <a:pt x="210" y="8"/>
                  </a:lnTo>
                  <a:lnTo>
                    <a:pt x="161" y="24"/>
                  </a:lnTo>
                  <a:lnTo>
                    <a:pt x="121" y="48"/>
                  </a:lnTo>
                  <a:lnTo>
                    <a:pt x="81" y="81"/>
                  </a:lnTo>
                  <a:lnTo>
                    <a:pt x="49" y="121"/>
                  </a:lnTo>
                  <a:lnTo>
                    <a:pt x="24" y="169"/>
                  </a:lnTo>
                  <a:lnTo>
                    <a:pt x="8" y="217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8" y="217"/>
                  </a:lnTo>
                  <a:lnTo>
                    <a:pt x="24" y="169"/>
                  </a:lnTo>
                  <a:lnTo>
                    <a:pt x="49" y="121"/>
                  </a:lnTo>
                  <a:lnTo>
                    <a:pt x="81" y="81"/>
                  </a:lnTo>
                  <a:lnTo>
                    <a:pt x="121" y="48"/>
                  </a:lnTo>
                  <a:lnTo>
                    <a:pt x="161" y="24"/>
                  </a:lnTo>
                  <a:lnTo>
                    <a:pt x="210" y="8"/>
                  </a:lnTo>
                  <a:lnTo>
                    <a:pt x="266" y="0"/>
                  </a:lnTo>
                  <a:lnTo>
                    <a:pt x="266" y="0"/>
                  </a:lnTo>
                  <a:close/>
                  <a:moveTo>
                    <a:pt x="266" y="0"/>
                  </a:move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Freeform 21"/>
            <p:cNvSpPr>
              <a:spLocks noEditPoints="1"/>
            </p:cNvSpPr>
            <p:nvPr/>
          </p:nvSpPr>
          <p:spPr bwMode="auto">
            <a:xfrm>
              <a:off x="1228" y="2708"/>
              <a:ext cx="266" cy="281"/>
            </a:xfrm>
            <a:custGeom>
              <a:avLst/>
              <a:gdLst>
                <a:gd name="T0" fmla="*/ 0 w 266"/>
                <a:gd name="T1" fmla="*/ 0 h 281"/>
                <a:gd name="T2" fmla="*/ 8 w 266"/>
                <a:gd name="T3" fmla="*/ 56 h 281"/>
                <a:gd name="T4" fmla="*/ 24 w 266"/>
                <a:gd name="T5" fmla="*/ 112 h 281"/>
                <a:gd name="T6" fmla="*/ 49 w 266"/>
                <a:gd name="T7" fmla="*/ 152 h 281"/>
                <a:gd name="T8" fmla="*/ 81 w 266"/>
                <a:gd name="T9" fmla="*/ 201 h 281"/>
                <a:gd name="T10" fmla="*/ 121 w 266"/>
                <a:gd name="T11" fmla="*/ 233 h 281"/>
                <a:gd name="T12" fmla="*/ 161 w 266"/>
                <a:gd name="T13" fmla="*/ 257 h 281"/>
                <a:gd name="T14" fmla="*/ 210 w 266"/>
                <a:gd name="T15" fmla="*/ 273 h 281"/>
                <a:gd name="T16" fmla="*/ 266 w 266"/>
                <a:gd name="T17" fmla="*/ 281 h 281"/>
                <a:gd name="T18" fmla="*/ 266 w 266"/>
                <a:gd name="T19" fmla="*/ 281 h 281"/>
                <a:gd name="T20" fmla="*/ 210 w 266"/>
                <a:gd name="T21" fmla="*/ 273 h 281"/>
                <a:gd name="T22" fmla="*/ 161 w 266"/>
                <a:gd name="T23" fmla="*/ 257 h 281"/>
                <a:gd name="T24" fmla="*/ 121 w 266"/>
                <a:gd name="T25" fmla="*/ 233 h 281"/>
                <a:gd name="T26" fmla="*/ 81 w 266"/>
                <a:gd name="T27" fmla="*/ 201 h 281"/>
                <a:gd name="T28" fmla="*/ 49 w 266"/>
                <a:gd name="T29" fmla="*/ 152 h 281"/>
                <a:gd name="T30" fmla="*/ 24 w 266"/>
                <a:gd name="T31" fmla="*/ 112 h 281"/>
                <a:gd name="T32" fmla="*/ 8 w 266"/>
                <a:gd name="T33" fmla="*/ 56 h 281"/>
                <a:gd name="T34" fmla="*/ 0 w 266"/>
                <a:gd name="T35" fmla="*/ 0 h 281"/>
                <a:gd name="T36" fmla="*/ 0 w 266"/>
                <a:gd name="T37" fmla="*/ 0 h 281"/>
                <a:gd name="T38" fmla="*/ 0 w 266"/>
                <a:gd name="T39" fmla="*/ 0 h 281"/>
                <a:gd name="T40" fmla="*/ 0 w 266"/>
                <a:gd name="T41" fmla="*/ 0 h 281"/>
                <a:gd name="T42" fmla="*/ 0 w 266"/>
                <a:gd name="T4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281">
                  <a:moveTo>
                    <a:pt x="0" y="0"/>
                  </a:moveTo>
                  <a:lnTo>
                    <a:pt x="8" y="56"/>
                  </a:lnTo>
                  <a:lnTo>
                    <a:pt x="24" y="112"/>
                  </a:lnTo>
                  <a:lnTo>
                    <a:pt x="49" y="152"/>
                  </a:lnTo>
                  <a:lnTo>
                    <a:pt x="81" y="201"/>
                  </a:lnTo>
                  <a:lnTo>
                    <a:pt x="121" y="233"/>
                  </a:lnTo>
                  <a:lnTo>
                    <a:pt x="161" y="257"/>
                  </a:lnTo>
                  <a:lnTo>
                    <a:pt x="210" y="273"/>
                  </a:lnTo>
                  <a:lnTo>
                    <a:pt x="266" y="281"/>
                  </a:lnTo>
                  <a:lnTo>
                    <a:pt x="266" y="281"/>
                  </a:lnTo>
                  <a:lnTo>
                    <a:pt x="210" y="273"/>
                  </a:lnTo>
                  <a:lnTo>
                    <a:pt x="161" y="257"/>
                  </a:lnTo>
                  <a:lnTo>
                    <a:pt x="121" y="233"/>
                  </a:lnTo>
                  <a:lnTo>
                    <a:pt x="81" y="201"/>
                  </a:lnTo>
                  <a:lnTo>
                    <a:pt x="49" y="152"/>
                  </a:lnTo>
                  <a:lnTo>
                    <a:pt x="24" y="112"/>
                  </a:lnTo>
                  <a:lnTo>
                    <a:pt x="8" y="5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Freeform 22"/>
            <p:cNvSpPr>
              <a:spLocks/>
            </p:cNvSpPr>
            <p:nvPr/>
          </p:nvSpPr>
          <p:spPr bwMode="auto">
            <a:xfrm>
              <a:off x="1494" y="298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Freeform 23"/>
            <p:cNvSpPr>
              <a:spLocks/>
            </p:cNvSpPr>
            <p:nvPr/>
          </p:nvSpPr>
          <p:spPr bwMode="auto">
            <a:xfrm>
              <a:off x="1413" y="2523"/>
              <a:ext cx="162" cy="168"/>
            </a:xfrm>
            <a:custGeom>
              <a:avLst/>
              <a:gdLst>
                <a:gd name="T0" fmla="*/ 65 w 162"/>
                <a:gd name="T1" fmla="*/ 72 h 168"/>
                <a:gd name="T2" fmla="*/ 0 w 162"/>
                <a:gd name="T3" fmla="*/ 72 h 168"/>
                <a:gd name="T4" fmla="*/ 0 w 162"/>
                <a:gd name="T5" fmla="*/ 96 h 168"/>
                <a:gd name="T6" fmla="*/ 65 w 162"/>
                <a:gd name="T7" fmla="*/ 96 h 168"/>
                <a:gd name="T8" fmla="*/ 65 w 162"/>
                <a:gd name="T9" fmla="*/ 168 h 168"/>
                <a:gd name="T10" fmla="*/ 89 w 162"/>
                <a:gd name="T11" fmla="*/ 168 h 168"/>
                <a:gd name="T12" fmla="*/ 89 w 162"/>
                <a:gd name="T13" fmla="*/ 96 h 168"/>
                <a:gd name="T14" fmla="*/ 162 w 162"/>
                <a:gd name="T15" fmla="*/ 96 h 168"/>
                <a:gd name="T16" fmla="*/ 162 w 162"/>
                <a:gd name="T17" fmla="*/ 72 h 168"/>
                <a:gd name="T18" fmla="*/ 89 w 162"/>
                <a:gd name="T19" fmla="*/ 72 h 168"/>
                <a:gd name="T20" fmla="*/ 89 w 162"/>
                <a:gd name="T21" fmla="*/ 0 h 168"/>
                <a:gd name="T22" fmla="*/ 65 w 162"/>
                <a:gd name="T23" fmla="*/ 0 h 168"/>
                <a:gd name="T24" fmla="*/ 65 w 162"/>
                <a:gd name="T25" fmla="*/ 7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68">
                  <a:moveTo>
                    <a:pt x="65" y="72"/>
                  </a:moveTo>
                  <a:lnTo>
                    <a:pt x="0" y="72"/>
                  </a:lnTo>
                  <a:lnTo>
                    <a:pt x="0" y="96"/>
                  </a:lnTo>
                  <a:lnTo>
                    <a:pt x="65" y="96"/>
                  </a:lnTo>
                  <a:lnTo>
                    <a:pt x="65" y="168"/>
                  </a:lnTo>
                  <a:lnTo>
                    <a:pt x="89" y="168"/>
                  </a:lnTo>
                  <a:lnTo>
                    <a:pt x="89" y="96"/>
                  </a:lnTo>
                  <a:lnTo>
                    <a:pt x="162" y="96"/>
                  </a:lnTo>
                  <a:lnTo>
                    <a:pt x="162" y="72"/>
                  </a:lnTo>
                  <a:lnTo>
                    <a:pt x="89" y="72"/>
                  </a:lnTo>
                  <a:lnTo>
                    <a:pt x="89" y="0"/>
                  </a:lnTo>
                  <a:lnTo>
                    <a:pt x="65" y="0"/>
                  </a:lnTo>
                  <a:lnTo>
                    <a:pt x="65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Rectangle 24"/>
            <p:cNvSpPr>
              <a:spLocks noChangeArrowheads="1"/>
            </p:cNvSpPr>
            <p:nvPr/>
          </p:nvSpPr>
          <p:spPr bwMode="auto">
            <a:xfrm>
              <a:off x="1405" y="2828"/>
              <a:ext cx="170" cy="1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Freeform 25"/>
            <p:cNvSpPr>
              <a:spLocks/>
            </p:cNvSpPr>
            <p:nvPr/>
          </p:nvSpPr>
          <p:spPr bwMode="auto">
            <a:xfrm>
              <a:off x="3410" y="1590"/>
              <a:ext cx="97" cy="458"/>
            </a:xfrm>
            <a:custGeom>
              <a:avLst/>
              <a:gdLst>
                <a:gd name="T0" fmla="*/ 97 w 97"/>
                <a:gd name="T1" fmla="*/ 458 h 458"/>
                <a:gd name="T2" fmla="*/ 0 w 97"/>
                <a:gd name="T3" fmla="*/ 458 h 458"/>
                <a:gd name="T4" fmla="*/ 0 w 97"/>
                <a:gd name="T5" fmla="*/ 0 h 458"/>
                <a:gd name="T6" fmla="*/ 97 w 97"/>
                <a:gd name="T7" fmla="*/ 0 h 458"/>
                <a:gd name="T8" fmla="*/ 97 w 97"/>
                <a:gd name="T9" fmla="*/ 458 h 458"/>
                <a:gd name="T10" fmla="*/ 97 w 97"/>
                <a:gd name="T11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8">
                  <a:moveTo>
                    <a:pt x="97" y="458"/>
                  </a:moveTo>
                  <a:lnTo>
                    <a:pt x="0" y="458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458"/>
                  </a:lnTo>
                  <a:lnTo>
                    <a:pt x="97" y="4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Freeform 26"/>
            <p:cNvSpPr>
              <a:spLocks/>
            </p:cNvSpPr>
            <p:nvPr/>
          </p:nvSpPr>
          <p:spPr bwMode="auto">
            <a:xfrm>
              <a:off x="3410" y="1598"/>
              <a:ext cx="1" cy="225"/>
            </a:xfrm>
            <a:custGeom>
              <a:avLst/>
              <a:gdLst>
                <a:gd name="T0" fmla="*/ 225 h 225"/>
                <a:gd name="T1" fmla="*/ 0 h 225"/>
                <a:gd name="T2" fmla="*/ 225 h 225"/>
                <a:gd name="T3" fmla="*/ 225 h 2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25">
                  <a:moveTo>
                    <a:pt x="0" y="225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27"/>
            <p:cNvSpPr>
              <a:spLocks/>
            </p:cNvSpPr>
            <p:nvPr/>
          </p:nvSpPr>
          <p:spPr bwMode="auto">
            <a:xfrm>
              <a:off x="3499" y="1598"/>
              <a:ext cx="1" cy="225"/>
            </a:xfrm>
            <a:custGeom>
              <a:avLst/>
              <a:gdLst>
                <a:gd name="T0" fmla="*/ 225 h 225"/>
                <a:gd name="T1" fmla="*/ 0 h 225"/>
                <a:gd name="T2" fmla="*/ 225 h 225"/>
                <a:gd name="T3" fmla="*/ 225 h 2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25">
                  <a:moveTo>
                    <a:pt x="0" y="225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Freeform 28"/>
            <p:cNvSpPr>
              <a:spLocks/>
            </p:cNvSpPr>
            <p:nvPr/>
          </p:nvSpPr>
          <p:spPr bwMode="auto">
            <a:xfrm>
              <a:off x="3410" y="1823"/>
              <a:ext cx="1" cy="225"/>
            </a:xfrm>
            <a:custGeom>
              <a:avLst/>
              <a:gdLst>
                <a:gd name="T0" fmla="*/ 0 h 225"/>
                <a:gd name="T1" fmla="*/ 225 h 225"/>
                <a:gd name="T2" fmla="*/ 0 h 225"/>
                <a:gd name="T3" fmla="*/ 0 h 2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25">
                  <a:moveTo>
                    <a:pt x="0" y="0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Freeform 29"/>
            <p:cNvSpPr>
              <a:spLocks/>
            </p:cNvSpPr>
            <p:nvPr/>
          </p:nvSpPr>
          <p:spPr bwMode="auto">
            <a:xfrm>
              <a:off x="3499" y="1823"/>
              <a:ext cx="1" cy="225"/>
            </a:xfrm>
            <a:custGeom>
              <a:avLst/>
              <a:gdLst>
                <a:gd name="T0" fmla="*/ 0 h 225"/>
                <a:gd name="T1" fmla="*/ 225 h 225"/>
                <a:gd name="T2" fmla="*/ 0 h 225"/>
                <a:gd name="T3" fmla="*/ 0 h 2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25">
                  <a:moveTo>
                    <a:pt x="0" y="0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Freeform 30"/>
            <p:cNvSpPr>
              <a:spLocks/>
            </p:cNvSpPr>
            <p:nvPr/>
          </p:nvSpPr>
          <p:spPr bwMode="auto">
            <a:xfrm>
              <a:off x="4642" y="2635"/>
              <a:ext cx="129" cy="137"/>
            </a:xfrm>
            <a:custGeom>
              <a:avLst/>
              <a:gdLst>
                <a:gd name="T0" fmla="*/ 0 w 129"/>
                <a:gd name="T1" fmla="*/ 8 h 137"/>
                <a:gd name="T2" fmla="*/ 17 w 129"/>
                <a:gd name="T3" fmla="*/ 8 h 137"/>
                <a:gd name="T4" fmla="*/ 25 w 129"/>
                <a:gd name="T5" fmla="*/ 16 h 137"/>
                <a:gd name="T6" fmla="*/ 25 w 129"/>
                <a:gd name="T7" fmla="*/ 24 h 137"/>
                <a:gd name="T8" fmla="*/ 33 w 129"/>
                <a:gd name="T9" fmla="*/ 40 h 137"/>
                <a:gd name="T10" fmla="*/ 33 w 129"/>
                <a:gd name="T11" fmla="*/ 56 h 137"/>
                <a:gd name="T12" fmla="*/ 41 w 129"/>
                <a:gd name="T13" fmla="*/ 81 h 137"/>
                <a:gd name="T14" fmla="*/ 41 w 129"/>
                <a:gd name="T15" fmla="*/ 105 h 137"/>
                <a:gd name="T16" fmla="*/ 41 w 129"/>
                <a:gd name="T17" fmla="*/ 129 h 137"/>
                <a:gd name="T18" fmla="*/ 41 w 129"/>
                <a:gd name="T19" fmla="*/ 137 h 137"/>
                <a:gd name="T20" fmla="*/ 41 w 129"/>
                <a:gd name="T21" fmla="*/ 137 h 137"/>
                <a:gd name="T22" fmla="*/ 57 w 129"/>
                <a:gd name="T23" fmla="*/ 129 h 137"/>
                <a:gd name="T24" fmla="*/ 73 w 129"/>
                <a:gd name="T25" fmla="*/ 113 h 137"/>
                <a:gd name="T26" fmla="*/ 89 w 129"/>
                <a:gd name="T27" fmla="*/ 97 h 137"/>
                <a:gd name="T28" fmla="*/ 105 w 129"/>
                <a:gd name="T29" fmla="*/ 65 h 137"/>
                <a:gd name="T30" fmla="*/ 121 w 129"/>
                <a:gd name="T31" fmla="*/ 40 h 137"/>
                <a:gd name="T32" fmla="*/ 129 w 129"/>
                <a:gd name="T33" fmla="*/ 16 h 137"/>
                <a:gd name="T34" fmla="*/ 121 w 129"/>
                <a:gd name="T35" fmla="*/ 8 h 137"/>
                <a:gd name="T36" fmla="*/ 105 w 129"/>
                <a:gd name="T37" fmla="*/ 0 h 137"/>
                <a:gd name="T38" fmla="*/ 105 w 129"/>
                <a:gd name="T39" fmla="*/ 0 h 137"/>
                <a:gd name="T40" fmla="*/ 97 w 129"/>
                <a:gd name="T41" fmla="*/ 8 h 137"/>
                <a:gd name="T42" fmla="*/ 97 w 129"/>
                <a:gd name="T43" fmla="*/ 16 h 137"/>
                <a:gd name="T44" fmla="*/ 105 w 129"/>
                <a:gd name="T45" fmla="*/ 24 h 137"/>
                <a:gd name="T46" fmla="*/ 113 w 129"/>
                <a:gd name="T47" fmla="*/ 24 h 137"/>
                <a:gd name="T48" fmla="*/ 113 w 129"/>
                <a:gd name="T49" fmla="*/ 32 h 137"/>
                <a:gd name="T50" fmla="*/ 113 w 129"/>
                <a:gd name="T51" fmla="*/ 48 h 137"/>
                <a:gd name="T52" fmla="*/ 97 w 129"/>
                <a:gd name="T53" fmla="*/ 65 h 137"/>
                <a:gd name="T54" fmla="*/ 73 w 129"/>
                <a:gd name="T55" fmla="*/ 97 h 137"/>
                <a:gd name="T56" fmla="*/ 65 w 129"/>
                <a:gd name="T57" fmla="*/ 113 h 137"/>
                <a:gd name="T58" fmla="*/ 57 w 129"/>
                <a:gd name="T59" fmla="*/ 81 h 137"/>
                <a:gd name="T60" fmla="*/ 57 w 129"/>
                <a:gd name="T61" fmla="*/ 56 h 137"/>
                <a:gd name="T62" fmla="*/ 49 w 129"/>
                <a:gd name="T63" fmla="*/ 0 h 137"/>
                <a:gd name="T64" fmla="*/ 41 w 129"/>
                <a:gd name="T65" fmla="*/ 0 h 137"/>
                <a:gd name="T66" fmla="*/ 41 w 129"/>
                <a:gd name="T67" fmla="*/ 0 h 137"/>
                <a:gd name="T68" fmla="*/ 33 w 129"/>
                <a:gd name="T69" fmla="*/ 0 h 137"/>
                <a:gd name="T70" fmla="*/ 0 w 129"/>
                <a:gd name="T71" fmla="*/ 8 h 137"/>
                <a:gd name="T72" fmla="*/ 0 w 129"/>
                <a:gd name="T73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7">
                  <a:moveTo>
                    <a:pt x="0" y="8"/>
                  </a:moveTo>
                  <a:lnTo>
                    <a:pt x="17" y="8"/>
                  </a:lnTo>
                  <a:lnTo>
                    <a:pt x="25" y="16"/>
                  </a:lnTo>
                  <a:lnTo>
                    <a:pt x="25" y="24"/>
                  </a:lnTo>
                  <a:lnTo>
                    <a:pt x="33" y="40"/>
                  </a:lnTo>
                  <a:lnTo>
                    <a:pt x="33" y="56"/>
                  </a:lnTo>
                  <a:lnTo>
                    <a:pt x="41" y="81"/>
                  </a:lnTo>
                  <a:lnTo>
                    <a:pt x="41" y="105"/>
                  </a:lnTo>
                  <a:lnTo>
                    <a:pt x="41" y="129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57" y="129"/>
                  </a:lnTo>
                  <a:lnTo>
                    <a:pt x="73" y="113"/>
                  </a:lnTo>
                  <a:lnTo>
                    <a:pt x="89" y="97"/>
                  </a:lnTo>
                  <a:lnTo>
                    <a:pt x="105" y="65"/>
                  </a:lnTo>
                  <a:lnTo>
                    <a:pt x="121" y="40"/>
                  </a:lnTo>
                  <a:lnTo>
                    <a:pt x="129" y="16"/>
                  </a:lnTo>
                  <a:lnTo>
                    <a:pt x="121" y="8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105" y="24"/>
                  </a:lnTo>
                  <a:lnTo>
                    <a:pt x="113" y="24"/>
                  </a:lnTo>
                  <a:lnTo>
                    <a:pt x="113" y="32"/>
                  </a:lnTo>
                  <a:lnTo>
                    <a:pt x="113" y="48"/>
                  </a:lnTo>
                  <a:lnTo>
                    <a:pt x="97" y="65"/>
                  </a:lnTo>
                  <a:lnTo>
                    <a:pt x="73" y="97"/>
                  </a:lnTo>
                  <a:lnTo>
                    <a:pt x="65" y="113"/>
                  </a:lnTo>
                  <a:lnTo>
                    <a:pt x="57" y="81"/>
                  </a:lnTo>
                  <a:lnTo>
                    <a:pt x="57" y="56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Freeform 31"/>
            <p:cNvSpPr>
              <a:spLocks noEditPoints="1"/>
            </p:cNvSpPr>
            <p:nvPr/>
          </p:nvSpPr>
          <p:spPr bwMode="auto">
            <a:xfrm>
              <a:off x="4755" y="2740"/>
              <a:ext cx="113" cy="112"/>
            </a:xfrm>
            <a:custGeom>
              <a:avLst/>
              <a:gdLst>
                <a:gd name="T0" fmla="*/ 73 w 113"/>
                <a:gd name="T1" fmla="*/ 0 h 112"/>
                <a:gd name="T2" fmla="*/ 49 w 113"/>
                <a:gd name="T3" fmla="*/ 8 h 112"/>
                <a:gd name="T4" fmla="*/ 24 w 113"/>
                <a:gd name="T5" fmla="*/ 24 h 112"/>
                <a:gd name="T6" fmla="*/ 8 w 113"/>
                <a:gd name="T7" fmla="*/ 48 h 112"/>
                <a:gd name="T8" fmla="*/ 0 w 113"/>
                <a:gd name="T9" fmla="*/ 80 h 112"/>
                <a:gd name="T10" fmla="*/ 8 w 113"/>
                <a:gd name="T11" fmla="*/ 104 h 112"/>
                <a:gd name="T12" fmla="*/ 40 w 113"/>
                <a:gd name="T13" fmla="*/ 112 h 112"/>
                <a:gd name="T14" fmla="*/ 73 w 113"/>
                <a:gd name="T15" fmla="*/ 104 h 112"/>
                <a:gd name="T16" fmla="*/ 89 w 113"/>
                <a:gd name="T17" fmla="*/ 88 h 112"/>
                <a:gd name="T18" fmla="*/ 105 w 113"/>
                <a:gd name="T19" fmla="*/ 64 h 112"/>
                <a:gd name="T20" fmla="*/ 113 w 113"/>
                <a:gd name="T21" fmla="*/ 40 h 112"/>
                <a:gd name="T22" fmla="*/ 105 w 113"/>
                <a:gd name="T23" fmla="*/ 16 h 112"/>
                <a:gd name="T24" fmla="*/ 97 w 113"/>
                <a:gd name="T25" fmla="*/ 8 h 112"/>
                <a:gd name="T26" fmla="*/ 73 w 113"/>
                <a:gd name="T27" fmla="*/ 0 h 112"/>
                <a:gd name="T28" fmla="*/ 73 w 113"/>
                <a:gd name="T29" fmla="*/ 0 h 112"/>
                <a:gd name="T30" fmla="*/ 73 w 113"/>
                <a:gd name="T31" fmla="*/ 8 h 112"/>
                <a:gd name="T32" fmla="*/ 89 w 113"/>
                <a:gd name="T33" fmla="*/ 16 h 112"/>
                <a:gd name="T34" fmla="*/ 89 w 113"/>
                <a:gd name="T35" fmla="*/ 32 h 112"/>
                <a:gd name="T36" fmla="*/ 89 w 113"/>
                <a:gd name="T37" fmla="*/ 56 h 112"/>
                <a:gd name="T38" fmla="*/ 81 w 113"/>
                <a:gd name="T39" fmla="*/ 80 h 112"/>
                <a:gd name="T40" fmla="*/ 65 w 113"/>
                <a:gd name="T41" fmla="*/ 96 h 112"/>
                <a:gd name="T42" fmla="*/ 40 w 113"/>
                <a:gd name="T43" fmla="*/ 104 h 112"/>
                <a:gd name="T44" fmla="*/ 32 w 113"/>
                <a:gd name="T45" fmla="*/ 96 h 112"/>
                <a:gd name="T46" fmla="*/ 24 w 113"/>
                <a:gd name="T47" fmla="*/ 80 h 112"/>
                <a:gd name="T48" fmla="*/ 32 w 113"/>
                <a:gd name="T49" fmla="*/ 56 h 112"/>
                <a:gd name="T50" fmla="*/ 40 w 113"/>
                <a:gd name="T51" fmla="*/ 32 h 112"/>
                <a:gd name="T52" fmla="*/ 57 w 113"/>
                <a:gd name="T53" fmla="*/ 16 h 112"/>
                <a:gd name="T54" fmla="*/ 73 w 113"/>
                <a:gd name="T55" fmla="*/ 8 h 112"/>
                <a:gd name="T56" fmla="*/ 73 w 113"/>
                <a:gd name="T57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112">
                  <a:moveTo>
                    <a:pt x="73" y="0"/>
                  </a:moveTo>
                  <a:lnTo>
                    <a:pt x="49" y="8"/>
                  </a:lnTo>
                  <a:lnTo>
                    <a:pt x="24" y="24"/>
                  </a:lnTo>
                  <a:lnTo>
                    <a:pt x="8" y="48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40" y="112"/>
                  </a:lnTo>
                  <a:lnTo>
                    <a:pt x="73" y="104"/>
                  </a:lnTo>
                  <a:lnTo>
                    <a:pt x="89" y="88"/>
                  </a:lnTo>
                  <a:lnTo>
                    <a:pt x="105" y="64"/>
                  </a:lnTo>
                  <a:lnTo>
                    <a:pt x="113" y="40"/>
                  </a:lnTo>
                  <a:lnTo>
                    <a:pt x="105" y="16"/>
                  </a:lnTo>
                  <a:lnTo>
                    <a:pt x="97" y="8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73" y="8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89" y="56"/>
                  </a:lnTo>
                  <a:lnTo>
                    <a:pt x="81" y="80"/>
                  </a:lnTo>
                  <a:lnTo>
                    <a:pt x="65" y="96"/>
                  </a:lnTo>
                  <a:lnTo>
                    <a:pt x="40" y="104"/>
                  </a:lnTo>
                  <a:lnTo>
                    <a:pt x="32" y="96"/>
                  </a:lnTo>
                  <a:lnTo>
                    <a:pt x="24" y="80"/>
                  </a:lnTo>
                  <a:lnTo>
                    <a:pt x="32" y="56"/>
                  </a:lnTo>
                  <a:lnTo>
                    <a:pt x="40" y="32"/>
                  </a:lnTo>
                  <a:lnTo>
                    <a:pt x="57" y="16"/>
                  </a:lnTo>
                  <a:lnTo>
                    <a:pt x="73" y="8"/>
                  </a:lnTo>
                  <a:lnTo>
                    <a:pt x="7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Freeform 32"/>
            <p:cNvSpPr>
              <a:spLocks/>
            </p:cNvSpPr>
            <p:nvPr/>
          </p:nvSpPr>
          <p:spPr bwMode="auto">
            <a:xfrm>
              <a:off x="4892" y="2547"/>
              <a:ext cx="81" cy="281"/>
            </a:xfrm>
            <a:custGeom>
              <a:avLst/>
              <a:gdLst>
                <a:gd name="T0" fmla="*/ 73 w 81"/>
                <a:gd name="T1" fmla="*/ 0 h 281"/>
                <a:gd name="T2" fmla="*/ 40 w 81"/>
                <a:gd name="T3" fmla="*/ 24 h 281"/>
                <a:gd name="T4" fmla="*/ 16 w 81"/>
                <a:gd name="T5" fmla="*/ 56 h 281"/>
                <a:gd name="T6" fmla="*/ 8 w 81"/>
                <a:gd name="T7" fmla="*/ 96 h 281"/>
                <a:gd name="T8" fmla="*/ 0 w 81"/>
                <a:gd name="T9" fmla="*/ 136 h 281"/>
                <a:gd name="T10" fmla="*/ 8 w 81"/>
                <a:gd name="T11" fmla="*/ 185 h 281"/>
                <a:gd name="T12" fmla="*/ 24 w 81"/>
                <a:gd name="T13" fmla="*/ 225 h 281"/>
                <a:gd name="T14" fmla="*/ 48 w 81"/>
                <a:gd name="T15" fmla="*/ 257 h 281"/>
                <a:gd name="T16" fmla="*/ 73 w 81"/>
                <a:gd name="T17" fmla="*/ 281 h 281"/>
                <a:gd name="T18" fmla="*/ 81 w 81"/>
                <a:gd name="T19" fmla="*/ 273 h 281"/>
                <a:gd name="T20" fmla="*/ 48 w 81"/>
                <a:gd name="T21" fmla="*/ 241 h 281"/>
                <a:gd name="T22" fmla="*/ 32 w 81"/>
                <a:gd name="T23" fmla="*/ 201 h 281"/>
                <a:gd name="T24" fmla="*/ 24 w 81"/>
                <a:gd name="T25" fmla="*/ 161 h 281"/>
                <a:gd name="T26" fmla="*/ 24 w 81"/>
                <a:gd name="T27" fmla="*/ 128 h 281"/>
                <a:gd name="T28" fmla="*/ 32 w 81"/>
                <a:gd name="T29" fmla="*/ 80 h 281"/>
                <a:gd name="T30" fmla="*/ 40 w 81"/>
                <a:gd name="T31" fmla="*/ 40 h 281"/>
                <a:gd name="T32" fmla="*/ 65 w 81"/>
                <a:gd name="T33" fmla="*/ 16 h 281"/>
                <a:gd name="T34" fmla="*/ 81 w 81"/>
                <a:gd name="T35" fmla="*/ 0 h 281"/>
                <a:gd name="T36" fmla="*/ 73 w 81"/>
                <a:gd name="T3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281">
                  <a:moveTo>
                    <a:pt x="73" y="0"/>
                  </a:moveTo>
                  <a:lnTo>
                    <a:pt x="40" y="24"/>
                  </a:lnTo>
                  <a:lnTo>
                    <a:pt x="16" y="56"/>
                  </a:lnTo>
                  <a:lnTo>
                    <a:pt x="8" y="96"/>
                  </a:lnTo>
                  <a:lnTo>
                    <a:pt x="0" y="136"/>
                  </a:lnTo>
                  <a:lnTo>
                    <a:pt x="8" y="185"/>
                  </a:lnTo>
                  <a:lnTo>
                    <a:pt x="24" y="225"/>
                  </a:lnTo>
                  <a:lnTo>
                    <a:pt x="48" y="257"/>
                  </a:lnTo>
                  <a:lnTo>
                    <a:pt x="73" y="281"/>
                  </a:lnTo>
                  <a:lnTo>
                    <a:pt x="81" y="273"/>
                  </a:lnTo>
                  <a:lnTo>
                    <a:pt x="48" y="241"/>
                  </a:lnTo>
                  <a:lnTo>
                    <a:pt x="32" y="201"/>
                  </a:lnTo>
                  <a:lnTo>
                    <a:pt x="24" y="161"/>
                  </a:lnTo>
                  <a:lnTo>
                    <a:pt x="24" y="128"/>
                  </a:lnTo>
                  <a:lnTo>
                    <a:pt x="32" y="80"/>
                  </a:lnTo>
                  <a:lnTo>
                    <a:pt x="40" y="40"/>
                  </a:lnTo>
                  <a:lnTo>
                    <a:pt x="65" y="16"/>
                  </a:lnTo>
                  <a:lnTo>
                    <a:pt x="8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Freeform 33"/>
            <p:cNvSpPr>
              <a:spLocks/>
            </p:cNvSpPr>
            <p:nvPr/>
          </p:nvSpPr>
          <p:spPr bwMode="auto">
            <a:xfrm>
              <a:off x="4989" y="2587"/>
              <a:ext cx="88" cy="185"/>
            </a:xfrm>
            <a:custGeom>
              <a:avLst/>
              <a:gdLst>
                <a:gd name="T0" fmla="*/ 88 w 88"/>
                <a:gd name="T1" fmla="*/ 40 h 185"/>
                <a:gd name="T2" fmla="*/ 64 w 88"/>
                <a:gd name="T3" fmla="*/ 40 h 185"/>
                <a:gd name="T4" fmla="*/ 72 w 88"/>
                <a:gd name="T5" fmla="*/ 8 h 185"/>
                <a:gd name="T6" fmla="*/ 72 w 88"/>
                <a:gd name="T7" fmla="*/ 0 h 185"/>
                <a:gd name="T8" fmla="*/ 64 w 88"/>
                <a:gd name="T9" fmla="*/ 0 h 185"/>
                <a:gd name="T10" fmla="*/ 64 w 88"/>
                <a:gd name="T11" fmla="*/ 0 h 185"/>
                <a:gd name="T12" fmla="*/ 48 w 88"/>
                <a:gd name="T13" fmla="*/ 24 h 185"/>
                <a:gd name="T14" fmla="*/ 24 w 88"/>
                <a:gd name="T15" fmla="*/ 32 h 185"/>
                <a:gd name="T16" fmla="*/ 16 w 88"/>
                <a:gd name="T17" fmla="*/ 40 h 185"/>
                <a:gd name="T18" fmla="*/ 8 w 88"/>
                <a:gd name="T19" fmla="*/ 40 h 185"/>
                <a:gd name="T20" fmla="*/ 8 w 88"/>
                <a:gd name="T21" fmla="*/ 48 h 185"/>
                <a:gd name="T22" fmla="*/ 8 w 88"/>
                <a:gd name="T23" fmla="*/ 48 h 185"/>
                <a:gd name="T24" fmla="*/ 32 w 88"/>
                <a:gd name="T25" fmla="*/ 48 h 185"/>
                <a:gd name="T26" fmla="*/ 8 w 88"/>
                <a:gd name="T27" fmla="*/ 137 h 185"/>
                <a:gd name="T28" fmla="*/ 8 w 88"/>
                <a:gd name="T29" fmla="*/ 153 h 185"/>
                <a:gd name="T30" fmla="*/ 0 w 88"/>
                <a:gd name="T31" fmla="*/ 169 h 185"/>
                <a:gd name="T32" fmla="*/ 0 w 88"/>
                <a:gd name="T33" fmla="*/ 169 h 185"/>
                <a:gd name="T34" fmla="*/ 8 w 88"/>
                <a:gd name="T35" fmla="*/ 177 h 185"/>
                <a:gd name="T36" fmla="*/ 16 w 88"/>
                <a:gd name="T37" fmla="*/ 185 h 185"/>
                <a:gd name="T38" fmla="*/ 40 w 88"/>
                <a:gd name="T39" fmla="*/ 177 h 185"/>
                <a:gd name="T40" fmla="*/ 64 w 88"/>
                <a:gd name="T41" fmla="*/ 145 h 185"/>
                <a:gd name="T42" fmla="*/ 56 w 88"/>
                <a:gd name="T43" fmla="*/ 145 h 185"/>
                <a:gd name="T44" fmla="*/ 48 w 88"/>
                <a:gd name="T45" fmla="*/ 161 h 185"/>
                <a:gd name="T46" fmla="*/ 32 w 88"/>
                <a:gd name="T47" fmla="*/ 169 h 185"/>
                <a:gd name="T48" fmla="*/ 32 w 88"/>
                <a:gd name="T49" fmla="*/ 169 h 185"/>
                <a:gd name="T50" fmla="*/ 32 w 88"/>
                <a:gd name="T51" fmla="*/ 161 h 185"/>
                <a:gd name="T52" fmla="*/ 32 w 88"/>
                <a:gd name="T53" fmla="*/ 161 h 185"/>
                <a:gd name="T54" fmla="*/ 56 w 88"/>
                <a:gd name="T55" fmla="*/ 48 h 185"/>
                <a:gd name="T56" fmla="*/ 80 w 88"/>
                <a:gd name="T57" fmla="*/ 48 h 185"/>
                <a:gd name="T58" fmla="*/ 88 w 88"/>
                <a:gd name="T5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185">
                  <a:moveTo>
                    <a:pt x="88" y="40"/>
                  </a:moveTo>
                  <a:lnTo>
                    <a:pt x="64" y="40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8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8" y="137"/>
                  </a:lnTo>
                  <a:lnTo>
                    <a:pt x="8" y="153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8" y="177"/>
                  </a:lnTo>
                  <a:lnTo>
                    <a:pt x="16" y="185"/>
                  </a:lnTo>
                  <a:lnTo>
                    <a:pt x="40" y="177"/>
                  </a:lnTo>
                  <a:lnTo>
                    <a:pt x="64" y="145"/>
                  </a:lnTo>
                  <a:lnTo>
                    <a:pt x="56" y="145"/>
                  </a:lnTo>
                  <a:lnTo>
                    <a:pt x="48" y="16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56" y="48"/>
                  </a:lnTo>
                  <a:lnTo>
                    <a:pt x="80" y="48"/>
                  </a:lnTo>
                  <a:lnTo>
                    <a:pt x="8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Freeform 34"/>
            <p:cNvSpPr>
              <a:spLocks/>
            </p:cNvSpPr>
            <p:nvPr/>
          </p:nvSpPr>
          <p:spPr bwMode="auto">
            <a:xfrm>
              <a:off x="5077" y="2547"/>
              <a:ext cx="81" cy="281"/>
            </a:xfrm>
            <a:custGeom>
              <a:avLst/>
              <a:gdLst>
                <a:gd name="T0" fmla="*/ 0 w 81"/>
                <a:gd name="T1" fmla="*/ 281 h 281"/>
                <a:gd name="T2" fmla="*/ 41 w 81"/>
                <a:gd name="T3" fmla="*/ 257 h 281"/>
                <a:gd name="T4" fmla="*/ 65 w 81"/>
                <a:gd name="T5" fmla="*/ 225 h 281"/>
                <a:gd name="T6" fmla="*/ 73 w 81"/>
                <a:gd name="T7" fmla="*/ 185 h 281"/>
                <a:gd name="T8" fmla="*/ 81 w 81"/>
                <a:gd name="T9" fmla="*/ 144 h 281"/>
                <a:gd name="T10" fmla="*/ 81 w 81"/>
                <a:gd name="T11" fmla="*/ 112 h 281"/>
                <a:gd name="T12" fmla="*/ 73 w 81"/>
                <a:gd name="T13" fmla="*/ 88 h 281"/>
                <a:gd name="T14" fmla="*/ 57 w 81"/>
                <a:gd name="T15" fmla="*/ 48 h 281"/>
                <a:gd name="T16" fmla="*/ 33 w 81"/>
                <a:gd name="T17" fmla="*/ 24 h 281"/>
                <a:gd name="T18" fmla="*/ 8 w 81"/>
                <a:gd name="T19" fmla="*/ 0 h 281"/>
                <a:gd name="T20" fmla="*/ 0 w 81"/>
                <a:gd name="T21" fmla="*/ 0 h 281"/>
                <a:gd name="T22" fmla="*/ 33 w 81"/>
                <a:gd name="T23" fmla="*/ 32 h 281"/>
                <a:gd name="T24" fmla="*/ 49 w 81"/>
                <a:gd name="T25" fmla="*/ 72 h 281"/>
                <a:gd name="T26" fmla="*/ 57 w 81"/>
                <a:gd name="T27" fmla="*/ 112 h 281"/>
                <a:gd name="T28" fmla="*/ 57 w 81"/>
                <a:gd name="T29" fmla="*/ 144 h 281"/>
                <a:gd name="T30" fmla="*/ 49 w 81"/>
                <a:gd name="T31" fmla="*/ 193 h 281"/>
                <a:gd name="T32" fmla="*/ 41 w 81"/>
                <a:gd name="T33" fmla="*/ 233 h 281"/>
                <a:gd name="T34" fmla="*/ 16 w 81"/>
                <a:gd name="T35" fmla="*/ 257 h 281"/>
                <a:gd name="T36" fmla="*/ 0 w 81"/>
                <a:gd name="T37" fmla="*/ 273 h 281"/>
                <a:gd name="T38" fmla="*/ 0 w 81"/>
                <a:gd name="T3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281">
                  <a:moveTo>
                    <a:pt x="0" y="281"/>
                  </a:moveTo>
                  <a:lnTo>
                    <a:pt x="41" y="257"/>
                  </a:lnTo>
                  <a:lnTo>
                    <a:pt x="65" y="225"/>
                  </a:lnTo>
                  <a:lnTo>
                    <a:pt x="73" y="185"/>
                  </a:lnTo>
                  <a:lnTo>
                    <a:pt x="81" y="144"/>
                  </a:lnTo>
                  <a:lnTo>
                    <a:pt x="81" y="112"/>
                  </a:lnTo>
                  <a:lnTo>
                    <a:pt x="73" y="88"/>
                  </a:lnTo>
                  <a:lnTo>
                    <a:pt x="57" y="48"/>
                  </a:lnTo>
                  <a:lnTo>
                    <a:pt x="33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33" y="32"/>
                  </a:lnTo>
                  <a:lnTo>
                    <a:pt x="49" y="72"/>
                  </a:lnTo>
                  <a:lnTo>
                    <a:pt x="57" y="112"/>
                  </a:lnTo>
                  <a:lnTo>
                    <a:pt x="57" y="144"/>
                  </a:lnTo>
                  <a:lnTo>
                    <a:pt x="49" y="193"/>
                  </a:lnTo>
                  <a:lnTo>
                    <a:pt x="41" y="233"/>
                  </a:lnTo>
                  <a:lnTo>
                    <a:pt x="16" y="257"/>
                  </a:lnTo>
                  <a:lnTo>
                    <a:pt x="0" y="273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Freeform 35"/>
            <p:cNvSpPr>
              <a:spLocks/>
            </p:cNvSpPr>
            <p:nvPr/>
          </p:nvSpPr>
          <p:spPr bwMode="auto">
            <a:xfrm>
              <a:off x="2323" y="1357"/>
              <a:ext cx="186" cy="217"/>
            </a:xfrm>
            <a:custGeom>
              <a:avLst/>
              <a:gdLst>
                <a:gd name="T0" fmla="*/ 137 w 186"/>
                <a:gd name="T1" fmla="*/ 0 h 217"/>
                <a:gd name="T2" fmla="*/ 49 w 186"/>
                <a:gd name="T3" fmla="*/ 0 h 217"/>
                <a:gd name="T4" fmla="*/ 49 w 186"/>
                <a:gd name="T5" fmla="*/ 8 h 217"/>
                <a:gd name="T6" fmla="*/ 65 w 186"/>
                <a:gd name="T7" fmla="*/ 8 h 217"/>
                <a:gd name="T8" fmla="*/ 73 w 186"/>
                <a:gd name="T9" fmla="*/ 16 h 217"/>
                <a:gd name="T10" fmla="*/ 73 w 186"/>
                <a:gd name="T11" fmla="*/ 32 h 217"/>
                <a:gd name="T12" fmla="*/ 65 w 186"/>
                <a:gd name="T13" fmla="*/ 40 h 217"/>
                <a:gd name="T14" fmla="*/ 33 w 186"/>
                <a:gd name="T15" fmla="*/ 185 h 217"/>
                <a:gd name="T16" fmla="*/ 25 w 186"/>
                <a:gd name="T17" fmla="*/ 201 h 217"/>
                <a:gd name="T18" fmla="*/ 16 w 186"/>
                <a:gd name="T19" fmla="*/ 209 h 217"/>
                <a:gd name="T20" fmla="*/ 0 w 186"/>
                <a:gd name="T21" fmla="*/ 209 h 217"/>
                <a:gd name="T22" fmla="*/ 0 w 186"/>
                <a:gd name="T23" fmla="*/ 217 h 217"/>
                <a:gd name="T24" fmla="*/ 169 w 186"/>
                <a:gd name="T25" fmla="*/ 217 h 217"/>
                <a:gd name="T26" fmla="*/ 186 w 186"/>
                <a:gd name="T27" fmla="*/ 153 h 217"/>
                <a:gd name="T28" fmla="*/ 178 w 186"/>
                <a:gd name="T29" fmla="*/ 153 h 217"/>
                <a:gd name="T30" fmla="*/ 161 w 186"/>
                <a:gd name="T31" fmla="*/ 185 h 217"/>
                <a:gd name="T32" fmla="*/ 137 w 186"/>
                <a:gd name="T33" fmla="*/ 193 h 217"/>
                <a:gd name="T34" fmla="*/ 113 w 186"/>
                <a:gd name="T35" fmla="*/ 201 h 217"/>
                <a:gd name="T36" fmla="*/ 89 w 186"/>
                <a:gd name="T37" fmla="*/ 201 h 217"/>
                <a:gd name="T38" fmla="*/ 65 w 186"/>
                <a:gd name="T39" fmla="*/ 201 h 217"/>
                <a:gd name="T40" fmla="*/ 57 w 186"/>
                <a:gd name="T41" fmla="*/ 185 h 217"/>
                <a:gd name="T42" fmla="*/ 65 w 186"/>
                <a:gd name="T43" fmla="*/ 177 h 217"/>
                <a:gd name="T44" fmla="*/ 105 w 186"/>
                <a:gd name="T45" fmla="*/ 32 h 217"/>
                <a:gd name="T46" fmla="*/ 105 w 186"/>
                <a:gd name="T47" fmla="*/ 16 h 217"/>
                <a:gd name="T48" fmla="*/ 113 w 186"/>
                <a:gd name="T49" fmla="*/ 8 h 217"/>
                <a:gd name="T50" fmla="*/ 137 w 186"/>
                <a:gd name="T51" fmla="*/ 8 h 217"/>
                <a:gd name="T52" fmla="*/ 137 w 186"/>
                <a:gd name="T5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217">
                  <a:moveTo>
                    <a:pt x="137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65" y="8"/>
                  </a:lnTo>
                  <a:lnTo>
                    <a:pt x="73" y="16"/>
                  </a:lnTo>
                  <a:lnTo>
                    <a:pt x="73" y="32"/>
                  </a:lnTo>
                  <a:lnTo>
                    <a:pt x="65" y="40"/>
                  </a:lnTo>
                  <a:lnTo>
                    <a:pt x="33" y="185"/>
                  </a:lnTo>
                  <a:lnTo>
                    <a:pt x="25" y="201"/>
                  </a:lnTo>
                  <a:lnTo>
                    <a:pt x="16" y="209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169" y="217"/>
                  </a:lnTo>
                  <a:lnTo>
                    <a:pt x="186" y="153"/>
                  </a:lnTo>
                  <a:lnTo>
                    <a:pt x="178" y="153"/>
                  </a:lnTo>
                  <a:lnTo>
                    <a:pt x="161" y="185"/>
                  </a:lnTo>
                  <a:lnTo>
                    <a:pt x="137" y="193"/>
                  </a:lnTo>
                  <a:lnTo>
                    <a:pt x="113" y="201"/>
                  </a:lnTo>
                  <a:lnTo>
                    <a:pt x="89" y="201"/>
                  </a:lnTo>
                  <a:lnTo>
                    <a:pt x="65" y="201"/>
                  </a:lnTo>
                  <a:lnTo>
                    <a:pt x="57" y="185"/>
                  </a:lnTo>
                  <a:lnTo>
                    <a:pt x="65" y="177"/>
                  </a:lnTo>
                  <a:lnTo>
                    <a:pt x="105" y="32"/>
                  </a:lnTo>
                  <a:lnTo>
                    <a:pt x="105" y="16"/>
                  </a:lnTo>
                  <a:lnTo>
                    <a:pt x="113" y="8"/>
                  </a:lnTo>
                  <a:lnTo>
                    <a:pt x="137" y="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Freeform 36"/>
            <p:cNvSpPr>
              <a:spLocks/>
            </p:cNvSpPr>
            <p:nvPr/>
          </p:nvSpPr>
          <p:spPr bwMode="auto">
            <a:xfrm>
              <a:off x="2082" y="1751"/>
              <a:ext cx="660" cy="128"/>
            </a:xfrm>
            <a:custGeom>
              <a:avLst/>
              <a:gdLst>
                <a:gd name="T0" fmla="*/ 660 w 660"/>
                <a:gd name="T1" fmla="*/ 128 h 128"/>
                <a:gd name="T2" fmla="*/ 660 w 660"/>
                <a:gd name="T3" fmla="*/ 0 h 128"/>
                <a:gd name="T4" fmla="*/ 0 w 660"/>
                <a:gd name="T5" fmla="*/ 0 h 128"/>
                <a:gd name="T6" fmla="*/ 0 w 660"/>
                <a:gd name="T7" fmla="*/ 128 h 128"/>
                <a:gd name="T8" fmla="*/ 660 w 660"/>
                <a:gd name="T9" fmla="*/ 128 h 128"/>
                <a:gd name="T10" fmla="*/ 660 w 66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128">
                  <a:moveTo>
                    <a:pt x="660" y="128"/>
                  </a:moveTo>
                  <a:lnTo>
                    <a:pt x="660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660" y="128"/>
                  </a:lnTo>
                  <a:lnTo>
                    <a:pt x="660" y="12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Freeform 37"/>
            <p:cNvSpPr>
              <a:spLocks/>
            </p:cNvSpPr>
            <p:nvPr/>
          </p:nvSpPr>
          <p:spPr bwMode="auto">
            <a:xfrm>
              <a:off x="2082" y="1678"/>
              <a:ext cx="104" cy="137"/>
            </a:xfrm>
            <a:custGeom>
              <a:avLst/>
              <a:gdLst>
                <a:gd name="T0" fmla="*/ 0 w 104"/>
                <a:gd name="T1" fmla="*/ 137 h 137"/>
                <a:gd name="T2" fmla="*/ 8 w 104"/>
                <a:gd name="T3" fmla="*/ 89 h 137"/>
                <a:gd name="T4" fmla="*/ 32 w 104"/>
                <a:gd name="T5" fmla="*/ 41 h 137"/>
                <a:gd name="T6" fmla="*/ 64 w 104"/>
                <a:gd name="T7" fmla="*/ 8 h 137"/>
                <a:gd name="T8" fmla="*/ 104 w 104"/>
                <a:gd name="T9" fmla="*/ 0 h 137"/>
                <a:gd name="T10" fmla="*/ 104 w 104"/>
                <a:gd name="T11" fmla="*/ 0 h 137"/>
                <a:gd name="T12" fmla="*/ 64 w 104"/>
                <a:gd name="T13" fmla="*/ 8 h 137"/>
                <a:gd name="T14" fmla="*/ 32 w 104"/>
                <a:gd name="T15" fmla="*/ 41 h 137"/>
                <a:gd name="T16" fmla="*/ 16 w 104"/>
                <a:gd name="T17" fmla="*/ 89 h 137"/>
                <a:gd name="T18" fmla="*/ 8 w 104"/>
                <a:gd name="T19" fmla="*/ 137 h 137"/>
                <a:gd name="T20" fmla="*/ 0 w 104"/>
                <a:gd name="T2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37">
                  <a:moveTo>
                    <a:pt x="0" y="137"/>
                  </a:moveTo>
                  <a:lnTo>
                    <a:pt x="8" y="89"/>
                  </a:lnTo>
                  <a:lnTo>
                    <a:pt x="32" y="41"/>
                  </a:lnTo>
                  <a:lnTo>
                    <a:pt x="64" y="8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32" y="41"/>
                  </a:lnTo>
                  <a:lnTo>
                    <a:pt x="16" y="89"/>
                  </a:lnTo>
                  <a:lnTo>
                    <a:pt x="8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Freeform 38"/>
            <p:cNvSpPr>
              <a:spLocks noEditPoints="1"/>
            </p:cNvSpPr>
            <p:nvPr/>
          </p:nvSpPr>
          <p:spPr bwMode="auto">
            <a:xfrm>
              <a:off x="2186" y="1678"/>
              <a:ext cx="105" cy="137"/>
            </a:xfrm>
            <a:custGeom>
              <a:avLst/>
              <a:gdLst>
                <a:gd name="T0" fmla="*/ 0 w 105"/>
                <a:gd name="T1" fmla="*/ 0 h 137"/>
                <a:gd name="T2" fmla="*/ 41 w 105"/>
                <a:gd name="T3" fmla="*/ 8 h 137"/>
                <a:gd name="T4" fmla="*/ 73 w 105"/>
                <a:gd name="T5" fmla="*/ 41 h 137"/>
                <a:gd name="T6" fmla="*/ 97 w 105"/>
                <a:gd name="T7" fmla="*/ 89 h 137"/>
                <a:gd name="T8" fmla="*/ 105 w 105"/>
                <a:gd name="T9" fmla="*/ 137 h 137"/>
                <a:gd name="T10" fmla="*/ 105 w 105"/>
                <a:gd name="T11" fmla="*/ 137 h 137"/>
                <a:gd name="T12" fmla="*/ 97 w 105"/>
                <a:gd name="T13" fmla="*/ 89 h 137"/>
                <a:gd name="T14" fmla="*/ 73 w 105"/>
                <a:gd name="T15" fmla="*/ 41 h 137"/>
                <a:gd name="T16" fmla="*/ 41 w 105"/>
                <a:gd name="T17" fmla="*/ 8 h 137"/>
                <a:gd name="T18" fmla="*/ 0 w 105"/>
                <a:gd name="T19" fmla="*/ 0 h 137"/>
                <a:gd name="T20" fmla="*/ 0 w 105"/>
                <a:gd name="T21" fmla="*/ 0 h 137"/>
                <a:gd name="T22" fmla="*/ 0 w 105"/>
                <a:gd name="T23" fmla="*/ 0 h 137"/>
                <a:gd name="T24" fmla="*/ 0 w 105"/>
                <a:gd name="T25" fmla="*/ 0 h 137"/>
                <a:gd name="T26" fmla="*/ 0 w 105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37">
                  <a:moveTo>
                    <a:pt x="0" y="0"/>
                  </a:moveTo>
                  <a:lnTo>
                    <a:pt x="41" y="8"/>
                  </a:lnTo>
                  <a:lnTo>
                    <a:pt x="73" y="41"/>
                  </a:lnTo>
                  <a:lnTo>
                    <a:pt x="97" y="89"/>
                  </a:lnTo>
                  <a:lnTo>
                    <a:pt x="105" y="137"/>
                  </a:lnTo>
                  <a:lnTo>
                    <a:pt x="105" y="137"/>
                  </a:lnTo>
                  <a:lnTo>
                    <a:pt x="97" y="89"/>
                  </a:lnTo>
                  <a:lnTo>
                    <a:pt x="73" y="41"/>
                  </a:lnTo>
                  <a:lnTo>
                    <a:pt x="41" y="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Freeform 39"/>
            <p:cNvSpPr>
              <a:spLocks noEditPoints="1"/>
            </p:cNvSpPr>
            <p:nvPr/>
          </p:nvSpPr>
          <p:spPr bwMode="auto">
            <a:xfrm>
              <a:off x="2267" y="1815"/>
              <a:ext cx="24" cy="97"/>
            </a:xfrm>
            <a:custGeom>
              <a:avLst/>
              <a:gdLst>
                <a:gd name="T0" fmla="*/ 24 w 24"/>
                <a:gd name="T1" fmla="*/ 0 h 97"/>
                <a:gd name="T2" fmla="*/ 16 w 24"/>
                <a:gd name="T3" fmla="*/ 56 h 97"/>
                <a:gd name="T4" fmla="*/ 0 w 24"/>
                <a:gd name="T5" fmla="*/ 97 h 97"/>
                <a:gd name="T6" fmla="*/ 0 w 24"/>
                <a:gd name="T7" fmla="*/ 97 h 97"/>
                <a:gd name="T8" fmla="*/ 16 w 24"/>
                <a:gd name="T9" fmla="*/ 56 h 97"/>
                <a:gd name="T10" fmla="*/ 24 w 24"/>
                <a:gd name="T11" fmla="*/ 0 h 97"/>
                <a:gd name="T12" fmla="*/ 24 w 24"/>
                <a:gd name="T13" fmla="*/ 0 h 97"/>
                <a:gd name="T14" fmla="*/ 24 w 24"/>
                <a:gd name="T15" fmla="*/ 0 h 97"/>
                <a:gd name="T16" fmla="*/ 24 w 24"/>
                <a:gd name="T17" fmla="*/ 0 h 97"/>
                <a:gd name="T18" fmla="*/ 24 w 24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7">
                  <a:moveTo>
                    <a:pt x="24" y="0"/>
                  </a:moveTo>
                  <a:lnTo>
                    <a:pt x="16" y="5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6" y="56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Freeform 40"/>
            <p:cNvSpPr>
              <a:spLocks noEditPoints="1"/>
            </p:cNvSpPr>
            <p:nvPr/>
          </p:nvSpPr>
          <p:spPr bwMode="auto">
            <a:xfrm>
              <a:off x="2235" y="1815"/>
              <a:ext cx="32" cy="97"/>
            </a:xfrm>
            <a:custGeom>
              <a:avLst/>
              <a:gdLst>
                <a:gd name="T0" fmla="*/ 32 w 32"/>
                <a:gd name="T1" fmla="*/ 97 h 97"/>
                <a:gd name="T2" fmla="*/ 8 w 32"/>
                <a:gd name="T3" fmla="*/ 56 h 97"/>
                <a:gd name="T4" fmla="*/ 0 w 32"/>
                <a:gd name="T5" fmla="*/ 0 h 97"/>
                <a:gd name="T6" fmla="*/ 0 w 32"/>
                <a:gd name="T7" fmla="*/ 0 h 97"/>
                <a:gd name="T8" fmla="*/ 8 w 32"/>
                <a:gd name="T9" fmla="*/ 56 h 97"/>
                <a:gd name="T10" fmla="*/ 32 w 32"/>
                <a:gd name="T11" fmla="*/ 97 h 97"/>
                <a:gd name="T12" fmla="*/ 32 w 32"/>
                <a:gd name="T13" fmla="*/ 97 h 97"/>
                <a:gd name="T14" fmla="*/ 32 w 32"/>
                <a:gd name="T15" fmla="*/ 97 h 97"/>
                <a:gd name="T16" fmla="*/ 32 w 32"/>
                <a:gd name="T17" fmla="*/ 97 h 97"/>
                <a:gd name="T18" fmla="*/ 32 w 3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97">
                  <a:moveTo>
                    <a:pt x="32" y="97"/>
                  </a:moveTo>
                  <a:lnTo>
                    <a:pt x="8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56"/>
                  </a:lnTo>
                  <a:lnTo>
                    <a:pt x="32" y="97"/>
                  </a:lnTo>
                  <a:lnTo>
                    <a:pt x="32" y="97"/>
                  </a:lnTo>
                  <a:close/>
                  <a:moveTo>
                    <a:pt x="32" y="97"/>
                  </a:moveTo>
                  <a:lnTo>
                    <a:pt x="32" y="97"/>
                  </a:lnTo>
                  <a:lnTo>
                    <a:pt x="32" y="9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Freeform 41"/>
            <p:cNvSpPr>
              <a:spLocks noEditPoints="1"/>
            </p:cNvSpPr>
            <p:nvPr/>
          </p:nvSpPr>
          <p:spPr bwMode="auto">
            <a:xfrm>
              <a:off x="2235" y="1678"/>
              <a:ext cx="104" cy="137"/>
            </a:xfrm>
            <a:custGeom>
              <a:avLst/>
              <a:gdLst>
                <a:gd name="T0" fmla="*/ 0 w 104"/>
                <a:gd name="T1" fmla="*/ 137 h 137"/>
                <a:gd name="T2" fmla="*/ 8 w 104"/>
                <a:gd name="T3" fmla="*/ 89 h 137"/>
                <a:gd name="T4" fmla="*/ 32 w 104"/>
                <a:gd name="T5" fmla="*/ 41 h 137"/>
                <a:gd name="T6" fmla="*/ 64 w 104"/>
                <a:gd name="T7" fmla="*/ 8 h 137"/>
                <a:gd name="T8" fmla="*/ 104 w 104"/>
                <a:gd name="T9" fmla="*/ 0 h 137"/>
                <a:gd name="T10" fmla="*/ 104 w 104"/>
                <a:gd name="T11" fmla="*/ 0 h 137"/>
                <a:gd name="T12" fmla="*/ 64 w 104"/>
                <a:gd name="T13" fmla="*/ 8 h 137"/>
                <a:gd name="T14" fmla="*/ 32 w 104"/>
                <a:gd name="T15" fmla="*/ 41 h 137"/>
                <a:gd name="T16" fmla="*/ 8 w 104"/>
                <a:gd name="T17" fmla="*/ 89 h 137"/>
                <a:gd name="T18" fmla="*/ 0 w 104"/>
                <a:gd name="T19" fmla="*/ 137 h 137"/>
                <a:gd name="T20" fmla="*/ 0 w 104"/>
                <a:gd name="T21" fmla="*/ 137 h 137"/>
                <a:gd name="T22" fmla="*/ 0 w 104"/>
                <a:gd name="T23" fmla="*/ 137 h 137"/>
                <a:gd name="T24" fmla="*/ 0 w 104"/>
                <a:gd name="T25" fmla="*/ 137 h 137"/>
                <a:gd name="T26" fmla="*/ 0 w 104"/>
                <a:gd name="T2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37">
                  <a:moveTo>
                    <a:pt x="0" y="137"/>
                  </a:moveTo>
                  <a:lnTo>
                    <a:pt x="8" y="89"/>
                  </a:lnTo>
                  <a:lnTo>
                    <a:pt x="32" y="41"/>
                  </a:lnTo>
                  <a:lnTo>
                    <a:pt x="64" y="8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32" y="41"/>
                  </a:lnTo>
                  <a:lnTo>
                    <a:pt x="8" y="89"/>
                  </a:lnTo>
                  <a:lnTo>
                    <a:pt x="0" y="137"/>
                  </a:lnTo>
                  <a:lnTo>
                    <a:pt x="0" y="137"/>
                  </a:lnTo>
                  <a:close/>
                  <a:moveTo>
                    <a:pt x="0" y="137"/>
                  </a:move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Freeform 42"/>
            <p:cNvSpPr>
              <a:spLocks noEditPoints="1"/>
            </p:cNvSpPr>
            <p:nvPr/>
          </p:nvSpPr>
          <p:spPr bwMode="auto">
            <a:xfrm>
              <a:off x="2339" y="1678"/>
              <a:ext cx="105" cy="137"/>
            </a:xfrm>
            <a:custGeom>
              <a:avLst/>
              <a:gdLst>
                <a:gd name="T0" fmla="*/ 0 w 105"/>
                <a:gd name="T1" fmla="*/ 0 h 137"/>
                <a:gd name="T2" fmla="*/ 41 w 105"/>
                <a:gd name="T3" fmla="*/ 8 h 137"/>
                <a:gd name="T4" fmla="*/ 73 w 105"/>
                <a:gd name="T5" fmla="*/ 41 h 137"/>
                <a:gd name="T6" fmla="*/ 97 w 105"/>
                <a:gd name="T7" fmla="*/ 89 h 137"/>
                <a:gd name="T8" fmla="*/ 105 w 105"/>
                <a:gd name="T9" fmla="*/ 137 h 137"/>
                <a:gd name="T10" fmla="*/ 105 w 105"/>
                <a:gd name="T11" fmla="*/ 137 h 137"/>
                <a:gd name="T12" fmla="*/ 97 w 105"/>
                <a:gd name="T13" fmla="*/ 89 h 137"/>
                <a:gd name="T14" fmla="*/ 73 w 105"/>
                <a:gd name="T15" fmla="*/ 41 h 137"/>
                <a:gd name="T16" fmla="*/ 41 w 105"/>
                <a:gd name="T17" fmla="*/ 8 h 137"/>
                <a:gd name="T18" fmla="*/ 0 w 105"/>
                <a:gd name="T19" fmla="*/ 0 h 137"/>
                <a:gd name="T20" fmla="*/ 0 w 105"/>
                <a:gd name="T21" fmla="*/ 0 h 137"/>
                <a:gd name="T22" fmla="*/ 0 w 105"/>
                <a:gd name="T23" fmla="*/ 0 h 137"/>
                <a:gd name="T24" fmla="*/ 0 w 105"/>
                <a:gd name="T25" fmla="*/ 0 h 137"/>
                <a:gd name="T26" fmla="*/ 0 w 105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37">
                  <a:moveTo>
                    <a:pt x="0" y="0"/>
                  </a:moveTo>
                  <a:lnTo>
                    <a:pt x="41" y="8"/>
                  </a:lnTo>
                  <a:lnTo>
                    <a:pt x="73" y="41"/>
                  </a:lnTo>
                  <a:lnTo>
                    <a:pt x="97" y="89"/>
                  </a:lnTo>
                  <a:lnTo>
                    <a:pt x="105" y="137"/>
                  </a:lnTo>
                  <a:lnTo>
                    <a:pt x="105" y="137"/>
                  </a:lnTo>
                  <a:lnTo>
                    <a:pt x="97" y="89"/>
                  </a:lnTo>
                  <a:lnTo>
                    <a:pt x="73" y="41"/>
                  </a:lnTo>
                  <a:lnTo>
                    <a:pt x="41" y="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Freeform 43"/>
            <p:cNvSpPr>
              <a:spLocks noEditPoints="1"/>
            </p:cNvSpPr>
            <p:nvPr/>
          </p:nvSpPr>
          <p:spPr bwMode="auto">
            <a:xfrm>
              <a:off x="2412" y="1815"/>
              <a:ext cx="32" cy="97"/>
            </a:xfrm>
            <a:custGeom>
              <a:avLst/>
              <a:gdLst>
                <a:gd name="T0" fmla="*/ 32 w 32"/>
                <a:gd name="T1" fmla="*/ 0 h 97"/>
                <a:gd name="T2" fmla="*/ 24 w 32"/>
                <a:gd name="T3" fmla="*/ 56 h 97"/>
                <a:gd name="T4" fmla="*/ 0 w 32"/>
                <a:gd name="T5" fmla="*/ 97 h 97"/>
                <a:gd name="T6" fmla="*/ 0 w 32"/>
                <a:gd name="T7" fmla="*/ 97 h 97"/>
                <a:gd name="T8" fmla="*/ 24 w 32"/>
                <a:gd name="T9" fmla="*/ 56 h 97"/>
                <a:gd name="T10" fmla="*/ 32 w 32"/>
                <a:gd name="T11" fmla="*/ 0 h 97"/>
                <a:gd name="T12" fmla="*/ 32 w 32"/>
                <a:gd name="T13" fmla="*/ 0 h 97"/>
                <a:gd name="T14" fmla="*/ 32 w 32"/>
                <a:gd name="T15" fmla="*/ 0 h 97"/>
                <a:gd name="T16" fmla="*/ 32 w 32"/>
                <a:gd name="T17" fmla="*/ 0 h 97"/>
                <a:gd name="T18" fmla="*/ 32 w 32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97">
                  <a:moveTo>
                    <a:pt x="32" y="0"/>
                  </a:moveTo>
                  <a:lnTo>
                    <a:pt x="24" y="5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24" y="56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Freeform 44"/>
            <p:cNvSpPr>
              <a:spLocks noEditPoints="1"/>
            </p:cNvSpPr>
            <p:nvPr/>
          </p:nvSpPr>
          <p:spPr bwMode="auto">
            <a:xfrm>
              <a:off x="2388" y="1815"/>
              <a:ext cx="24" cy="97"/>
            </a:xfrm>
            <a:custGeom>
              <a:avLst/>
              <a:gdLst>
                <a:gd name="T0" fmla="*/ 24 w 24"/>
                <a:gd name="T1" fmla="*/ 97 h 97"/>
                <a:gd name="T2" fmla="*/ 8 w 24"/>
                <a:gd name="T3" fmla="*/ 56 h 97"/>
                <a:gd name="T4" fmla="*/ 0 w 24"/>
                <a:gd name="T5" fmla="*/ 0 h 97"/>
                <a:gd name="T6" fmla="*/ 0 w 24"/>
                <a:gd name="T7" fmla="*/ 0 h 97"/>
                <a:gd name="T8" fmla="*/ 8 w 24"/>
                <a:gd name="T9" fmla="*/ 56 h 97"/>
                <a:gd name="T10" fmla="*/ 24 w 24"/>
                <a:gd name="T11" fmla="*/ 97 h 97"/>
                <a:gd name="T12" fmla="*/ 24 w 24"/>
                <a:gd name="T13" fmla="*/ 97 h 97"/>
                <a:gd name="T14" fmla="*/ 24 w 24"/>
                <a:gd name="T15" fmla="*/ 97 h 97"/>
                <a:gd name="T16" fmla="*/ 24 w 24"/>
                <a:gd name="T17" fmla="*/ 97 h 97"/>
                <a:gd name="T18" fmla="*/ 24 w 24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7">
                  <a:moveTo>
                    <a:pt x="24" y="97"/>
                  </a:moveTo>
                  <a:lnTo>
                    <a:pt x="8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56"/>
                  </a:lnTo>
                  <a:lnTo>
                    <a:pt x="24" y="97"/>
                  </a:lnTo>
                  <a:lnTo>
                    <a:pt x="24" y="97"/>
                  </a:lnTo>
                  <a:close/>
                  <a:moveTo>
                    <a:pt x="24" y="97"/>
                  </a:moveTo>
                  <a:lnTo>
                    <a:pt x="24" y="97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Freeform 45"/>
            <p:cNvSpPr>
              <a:spLocks noEditPoints="1"/>
            </p:cNvSpPr>
            <p:nvPr/>
          </p:nvSpPr>
          <p:spPr bwMode="auto">
            <a:xfrm>
              <a:off x="2388" y="1678"/>
              <a:ext cx="104" cy="137"/>
            </a:xfrm>
            <a:custGeom>
              <a:avLst/>
              <a:gdLst>
                <a:gd name="T0" fmla="*/ 0 w 104"/>
                <a:gd name="T1" fmla="*/ 137 h 137"/>
                <a:gd name="T2" fmla="*/ 8 w 104"/>
                <a:gd name="T3" fmla="*/ 89 h 137"/>
                <a:gd name="T4" fmla="*/ 32 w 104"/>
                <a:gd name="T5" fmla="*/ 41 h 137"/>
                <a:gd name="T6" fmla="*/ 64 w 104"/>
                <a:gd name="T7" fmla="*/ 8 h 137"/>
                <a:gd name="T8" fmla="*/ 104 w 104"/>
                <a:gd name="T9" fmla="*/ 0 h 137"/>
                <a:gd name="T10" fmla="*/ 104 w 104"/>
                <a:gd name="T11" fmla="*/ 0 h 137"/>
                <a:gd name="T12" fmla="*/ 64 w 104"/>
                <a:gd name="T13" fmla="*/ 8 h 137"/>
                <a:gd name="T14" fmla="*/ 32 w 104"/>
                <a:gd name="T15" fmla="*/ 41 h 137"/>
                <a:gd name="T16" fmla="*/ 8 w 104"/>
                <a:gd name="T17" fmla="*/ 89 h 137"/>
                <a:gd name="T18" fmla="*/ 0 w 104"/>
                <a:gd name="T19" fmla="*/ 137 h 137"/>
                <a:gd name="T20" fmla="*/ 0 w 104"/>
                <a:gd name="T21" fmla="*/ 137 h 137"/>
                <a:gd name="T22" fmla="*/ 0 w 104"/>
                <a:gd name="T23" fmla="*/ 137 h 137"/>
                <a:gd name="T24" fmla="*/ 0 w 104"/>
                <a:gd name="T25" fmla="*/ 137 h 137"/>
                <a:gd name="T26" fmla="*/ 0 w 104"/>
                <a:gd name="T2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37">
                  <a:moveTo>
                    <a:pt x="0" y="137"/>
                  </a:moveTo>
                  <a:lnTo>
                    <a:pt x="8" y="89"/>
                  </a:lnTo>
                  <a:lnTo>
                    <a:pt x="32" y="41"/>
                  </a:lnTo>
                  <a:lnTo>
                    <a:pt x="64" y="8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32" y="41"/>
                  </a:lnTo>
                  <a:lnTo>
                    <a:pt x="8" y="89"/>
                  </a:lnTo>
                  <a:lnTo>
                    <a:pt x="0" y="137"/>
                  </a:lnTo>
                  <a:lnTo>
                    <a:pt x="0" y="137"/>
                  </a:lnTo>
                  <a:close/>
                  <a:moveTo>
                    <a:pt x="0" y="137"/>
                  </a:move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Freeform 46"/>
            <p:cNvSpPr>
              <a:spLocks noEditPoints="1"/>
            </p:cNvSpPr>
            <p:nvPr/>
          </p:nvSpPr>
          <p:spPr bwMode="auto">
            <a:xfrm>
              <a:off x="2492" y="1678"/>
              <a:ext cx="97" cy="137"/>
            </a:xfrm>
            <a:custGeom>
              <a:avLst/>
              <a:gdLst>
                <a:gd name="T0" fmla="*/ 0 w 97"/>
                <a:gd name="T1" fmla="*/ 0 h 137"/>
                <a:gd name="T2" fmla="*/ 41 w 97"/>
                <a:gd name="T3" fmla="*/ 8 h 137"/>
                <a:gd name="T4" fmla="*/ 73 w 97"/>
                <a:gd name="T5" fmla="*/ 41 h 137"/>
                <a:gd name="T6" fmla="*/ 89 w 97"/>
                <a:gd name="T7" fmla="*/ 89 h 137"/>
                <a:gd name="T8" fmla="*/ 97 w 97"/>
                <a:gd name="T9" fmla="*/ 137 h 137"/>
                <a:gd name="T10" fmla="*/ 97 w 97"/>
                <a:gd name="T11" fmla="*/ 137 h 137"/>
                <a:gd name="T12" fmla="*/ 89 w 97"/>
                <a:gd name="T13" fmla="*/ 89 h 137"/>
                <a:gd name="T14" fmla="*/ 73 w 97"/>
                <a:gd name="T15" fmla="*/ 41 h 137"/>
                <a:gd name="T16" fmla="*/ 41 w 97"/>
                <a:gd name="T17" fmla="*/ 8 h 137"/>
                <a:gd name="T18" fmla="*/ 0 w 97"/>
                <a:gd name="T19" fmla="*/ 0 h 137"/>
                <a:gd name="T20" fmla="*/ 0 w 97"/>
                <a:gd name="T21" fmla="*/ 0 h 137"/>
                <a:gd name="T22" fmla="*/ 0 w 97"/>
                <a:gd name="T23" fmla="*/ 0 h 137"/>
                <a:gd name="T24" fmla="*/ 0 w 97"/>
                <a:gd name="T25" fmla="*/ 0 h 137"/>
                <a:gd name="T26" fmla="*/ 0 w 97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37">
                  <a:moveTo>
                    <a:pt x="0" y="0"/>
                  </a:moveTo>
                  <a:lnTo>
                    <a:pt x="41" y="8"/>
                  </a:lnTo>
                  <a:lnTo>
                    <a:pt x="73" y="41"/>
                  </a:lnTo>
                  <a:lnTo>
                    <a:pt x="89" y="89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89" y="89"/>
                  </a:lnTo>
                  <a:lnTo>
                    <a:pt x="73" y="41"/>
                  </a:lnTo>
                  <a:lnTo>
                    <a:pt x="41" y="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Freeform 47"/>
            <p:cNvSpPr>
              <a:spLocks noEditPoints="1"/>
            </p:cNvSpPr>
            <p:nvPr/>
          </p:nvSpPr>
          <p:spPr bwMode="auto">
            <a:xfrm>
              <a:off x="2565" y="1815"/>
              <a:ext cx="24" cy="97"/>
            </a:xfrm>
            <a:custGeom>
              <a:avLst/>
              <a:gdLst>
                <a:gd name="T0" fmla="*/ 24 w 24"/>
                <a:gd name="T1" fmla="*/ 0 h 97"/>
                <a:gd name="T2" fmla="*/ 16 w 24"/>
                <a:gd name="T3" fmla="*/ 56 h 97"/>
                <a:gd name="T4" fmla="*/ 0 w 24"/>
                <a:gd name="T5" fmla="*/ 97 h 97"/>
                <a:gd name="T6" fmla="*/ 0 w 24"/>
                <a:gd name="T7" fmla="*/ 97 h 97"/>
                <a:gd name="T8" fmla="*/ 16 w 24"/>
                <a:gd name="T9" fmla="*/ 56 h 97"/>
                <a:gd name="T10" fmla="*/ 24 w 24"/>
                <a:gd name="T11" fmla="*/ 0 h 97"/>
                <a:gd name="T12" fmla="*/ 24 w 24"/>
                <a:gd name="T13" fmla="*/ 0 h 97"/>
                <a:gd name="T14" fmla="*/ 24 w 24"/>
                <a:gd name="T15" fmla="*/ 0 h 97"/>
                <a:gd name="T16" fmla="*/ 24 w 24"/>
                <a:gd name="T17" fmla="*/ 0 h 97"/>
                <a:gd name="T18" fmla="*/ 24 w 24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7">
                  <a:moveTo>
                    <a:pt x="24" y="0"/>
                  </a:moveTo>
                  <a:lnTo>
                    <a:pt x="16" y="5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6" y="56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Freeform 48"/>
            <p:cNvSpPr>
              <a:spLocks noEditPoints="1"/>
            </p:cNvSpPr>
            <p:nvPr/>
          </p:nvSpPr>
          <p:spPr bwMode="auto">
            <a:xfrm>
              <a:off x="2541" y="1815"/>
              <a:ext cx="24" cy="97"/>
            </a:xfrm>
            <a:custGeom>
              <a:avLst/>
              <a:gdLst>
                <a:gd name="T0" fmla="*/ 24 w 24"/>
                <a:gd name="T1" fmla="*/ 97 h 97"/>
                <a:gd name="T2" fmla="*/ 8 w 24"/>
                <a:gd name="T3" fmla="*/ 56 h 97"/>
                <a:gd name="T4" fmla="*/ 0 w 24"/>
                <a:gd name="T5" fmla="*/ 0 h 97"/>
                <a:gd name="T6" fmla="*/ 0 w 24"/>
                <a:gd name="T7" fmla="*/ 0 h 97"/>
                <a:gd name="T8" fmla="*/ 8 w 24"/>
                <a:gd name="T9" fmla="*/ 56 h 97"/>
                <a:gd name="T10" fmla="*/ 24 w 24"/>
                <a:gd name="T11" fmla="*/ 97 h 97"/>
                <a:gd name="T12" fmla="*/ 24 w 24"/>
                <a:gd name="T13" fmla="*/ 97 h 97"/>
                <a:gd name="T14" fmla="*/ 24 w 24"/>
                <a:gd name="T15" fmla="*/ 97 h 97"/>
                <a:gd name="T16" fmla="*/ 24 w 24"/>
                <a:gd name="T17" fmla="*/ 97 h 97"/>
                <a:gd name="T18" fmla="*/ 24 w 24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7">
                  <a:moveTo>
                    <a:pt x="24" y="97"/>
                  </a:moveTo>
                  <a:lnTo>
                    <a:pt x="8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56"/>
                  </a:lnTo>
                  <a:lnTo>
                    <a:pt x="24" y="97"/>
                  </a:lnTo>
                  <a:lnTo>
                    <a:pt x="24" y="97"/>
                  </a:lnTo>
                  <a:close/>
                  <a:moveTo>
                    <a:pt x="24" y="97"/>
                  </a:moveTo>
                  <a:lnTo>
                    <a:pt x="24" y="97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Freeform 49"/>
            <p:cNvSpPr>
              <a:spLocks noEditPoints="1"/>
            </p:cNvSpPr>
            <p:nvPr/>
          </p:nvSpPr>
          <p:spPr bwMode="auto">
            <a:xfrm>
              <a:off x="2541" y="1678"/>
              <a:ext cx="96" cy="137"/>
            </a:xfrm>
            <a:custGeom>
              <a:avLst/>
              <a:gdLst>
                <a:gd name="T0" fmla="*/ 0 w 96"/>
                <a:gd name="T1" fmla="*/ 137 h 137"/>
                <a:gd name="T2" fmla="*/ 8 w 96"/>
                <a:gd name="T3" fmla="*/ 89 h 137"/>
                <a:gd name="T4" fmla="*/ 24 w 96"/>
                <a:gd name="T5" fmla="*/ 41 h 137"/>
                <a:gd name="T6" fmla="*/ 56 w 96"/>
                <a:gd name="T7" fmla="*/ 8 h 137"/>
                <a:gd name="T8" fmla="*/ 96 w 96"/>
                <a:gd name="T9" fmla="*/ 0 h 137"/>
                <a:gd name="T10" fmla="*/ 96 w 96"/>
                <a:gd name="T11" fmla="*/ 0 h 137"/>
                <a:gd name="T12" fmla="*/ 56 w 96"/>
                <a:gd name="T13" fmla="*/ 8 h 137"/>
                <a:gd name="T14" fmla="*/ 24 w 96"/>
                <a:gd name="T15" fmla="*/ 41 h 137"/>
                <a:gd name="T16" fmla="*/ 8 w 96"/>
                <a:gd name="T17" fmla="*/ 89 h 137"/>
                <a:gd name="T18" fmla="*/ 0 w 96"/>
                <a:gd name="T19" fmla="*/ 137 h 137"/>
                <a:gd name="T20" fmla="*/ 0 w 96"/>
                <a:gd name="T21" fmla="*/ 137 h 137"/>
                <a:gd name="T22" fmla="*/ 0 w 96"/>
                <a:gd name="T23" fmla="*/ 137 h 137"/>
                <a:gd name="T24" fmla="*/ 0 w 96"/>
                <a:gd name="T25" fmla="*/ 137 h 137"/>
                <a:gd name="T26" fmla="*/ 0 w 96"/>
                <a:gd name="T2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37">
                  <a:moveTo>
                    <a:pt x="0" y="137"/>
                  </a:moveTo>
                  <a:lnTo>
                    <a:pt x="8" y="89"/>
                  </a:lnTo>
                  <a:lnTo>
                    <a:pt x="24" y="41"/>
                  </a:lnTo>
                  <a:lnTo>
                    <a:pt x="56" y="8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56" y="8"/>
                  </a:lnTo>
                  <a:lnTo>
                    <a:pt x="24" y="41"/>
                  </a:lnTo>
                  <a:lnTo>
                    <a:pt x="8" y="89"/>
                  </a:lnTo>
                  <a:lnTo>
                    <a:pt x="0" y="137"/>
                  </a:lnTo>
                  <a:lnTo>
                    <a:pt x="0" y="137"/>
                  </a:lnTo>
                  <a:close/>
                  <a:moveTo>
                    <a:pt x="0" y="137"/>
                  </a:move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8" name="Freeform 50"/>
            <p:cNvSpPr>
              <a:spLocks noEditPoints="1"/>
            </p:cNvSpPr>
            <p:nvPr/>
          </p:nvSpPr>
          <p:spPr bwMode="auto">
            <a:xfrm>
              <a:off x="2637" y="1678"/>
              <a:ext cx="105" cy="137"/>
            </a:xfrm>
            <a:custGeom>
              <a:avLst/>
              <a:gdLst>
                <a:gd name="T0" fmla="*/ 0 w 105"/>
                <a:gd name="T1" fmla="*/ 0 h 137"/>
                <a:gd name="T2" fmla="*/ 41 w 105"/>
                <a:gd name="T3" fmla="*/ 8 h 137"/>
                <a:gd name="T4" fmla="*/ 73 w 105"/>
                <a:gd name="T5" fmla="*/ 41 h 137"/>
                <a:gd name="T6" fmla="*/ 97 w 105"/>
                <a:gd name="T7" fmla="*/ 89 h 137"/>
                <a:gd name="T8" fmla="*/ 105 w 105"/>
                <a:gd name="T9" fmla="*/ 137 h 137"/>
                <a:gd name="T10" fmla="*/ 105 w 105"/>
                <a:gd name="T11" fmla="*/ 137 h 137"/>
                <a:gd name="T12" fmla="*/ 97 w 105"/>
                <a:gd name="T13" fmla="*/ 89 h 137"/>
                <a:gd name="T14" fmla="*/ 73 w 105"/>
                <a:gd name="T15" fmla="*/ 41 h 137"/>
                <a:gd name="T16" fmla="*/ 41 w 105"/>
                <a:gd name="T17" fmla="*/ 8 h 137"/>
                <a:gd name="T18" fmla="*/ 0 w 105"/>
                <a:gd name="T19" fmla="*/ 0 h 137"/>
                <a:gd name="T20" fmla="*/ 0 w 105"/>
                <a:gd name="T21" fmla="*/ 0 h 137"/>
                <a:gd name="T22" fmla="*/ 0 w 105"/>
                <a:gd name="T23" fmla="*/ 0 h 137"/>
                <a:gd name="T24" fmla="*/ 0 w 105"/>
                <a:gd name="T25" fmla="*/ 0 h 137"/>
                <a:gd name="T26" fmla="*/ 0 w 105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37">
                  <a:moveTo>
                    <a:pt x="0" y="0"/>
                  </a:moveTo>
                  <a:lnTo>
                    <a:pt x="41" y="8"/>
                  </a:lnTo>
                  <a:lnTo>
                    <a:pt x="73" y="41"/>
                  </a:lnTo>
                  <a:lnTo>
                    <a:pt x="97" y="89"/>
                  </a:lnTo>
                  <a:lnTo>
                    <a:pt x="105" y="137"/>
                  </a:lnTo>
                  <a:lnTo>
                    <a:pt x="105" y="137"/>
                  </a:lnTo>
                  <a:lnTo>
                    <a:pt x="97" y="89"/>
                  </a:lnTo>
                  <a:lnTo>
                    <a:pt x="73" y="41"/>
                  </a:lnTo>
                  <a:lnTo>
                    <a:pt x="41" y="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9" name="Freeform 51"/>
            <p:cNvSpPr>
              <a:spLocks noEditPoints="1"/>
            </p:cNvSpPr>
            <p:nvPr/>
          </p:nvSpPr>
          <p:spPr bwMode="auto">
            <a:xfrm>
              <a:off x="2082" y="1815"/>
              <a:ext cx="660" cy="1"/>
            </a:xfrm>
            <a:custGeom>
              <a:avLst/>
              <a:gdLst>
                <a:gd name="T0" fmla="*/ 0 w 660"/>
                <a:gd name="T1" fmla="*/ 0 w 660"/>
                <a:gd name="T2" fmla="*/ 0 w 660"/>
                <a:gd name="T3" fmla="*/ 660 w 660"/>
                <a:gd name="T4" fmla="*/ 660 w 660"/>
                <a:gd name="T5" fmla="*/ 660 w 6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66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60" y="0"/>
                  </a:moveTo>
                  <a:lnTo>
                    <a:pt x="660" y="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0" name="Freeform 52"/>
            <p:cNvSpPr>
              <a:spLocks/>
            </p:cNvSpPr>
            <p:nvPr/>
          </p:nvSpPr>
          <p:spPr bwMode="auto">
            <a:xfrm>
              <a:off x="4336" y="2386"/>
              <a:ext cx="81" cy="667"/>
            </a:xfrm>
            <a:custGeom>
              <a:avLst/>
              <a:gdLst>
                <a:gd name="T0" fmla="*/ 0 w 81"/>
                <a:gd name="T1" fmla="*/ 0 h 667"/>
                <a:gd name="T2" fmla="*/ 81 w 81"/>
                <a:gd name="T3" fmla="*/ 0 h 667"/>
                <a:gd name="T4" fmla="*/ 81 w 81"/>
                <a:gd name="T5" fmla="*/ 667 h 667"/>
                <a:gd name="T6" fmla="*/ 0 w 81"/>
                <a:gd name="T7" fmla="*/ 667 h 667"/>
                <a:gd name="T8" fmla="*/ 0 w 81"/>
                <a:gd name="T9" fmla="*/ 0 h 667"/>
                <a:gd name="T10" fmla="*/ 0 w 81"/>
                <a:gd name="T1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7">
                  <a:moveTo>
                    <a:pt x="0" y="0"/>
                  </a:moveTo>
                  <a:lnTo>
                    <a:pt x="81" y="0"/>
                  </a:lnTo>
                  <a:lnTo>
                    <a:pt x="81" y="667"/>
                  </a:lnTo>
                  <a:lnTo>
                    <a:pt x="0" y="6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1" name="Freeform 53"/>
            <p:cNvSpPr>
              <a:spLocks/>
            </p:cNvSpPr>
            <p:nvPr/>
          </p:nvSpPr>
          <p:spPr bwMode="auto">
            <a:xfrm>
              <a:off x="4280" y="3021"/>
              <a:ext cx="97" cy="40"/>
            </a:xfrm>
            <a:custGeom>
              <a:avLst/>
              <a:gdLst>
                <a:gd name="T0" fmla="*/ 97 w 97"/>
                <a:gd name="T1" fmla="*/ 40 h 40"/>
                <a:gd name="T2" fmla="*/ 0 w 97"/>
                <a:gd name="T3" fmla="*/ 0 h 40"/>
                <a:gd name="T4" fmla="*/ 97 w 97"/>
                <a:gd name="T5" fmla="*/ 40 h 40"/>
                <a:gd name="T6" fmla="*/ 97 w 9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40">
                  <a:moveTo>
                    <a:pt x="97" y="40"/>
                  </a:moveTo>
                  <a:lnTo>
                    <a:pt x="0" y="0"/>
                  </a:lnTo>
                  <a:lnTo>
                    <a:pt x="97" y="40"/>
                  </a:lnTo>
                  <a:lnTo>
                    <a:pt x="97" y="4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2" name="Freeform 54"/>
            <p:cNvSpPr>
              <a:spLocks noEditPoints="1"/>
            </p:cNvSpPr>
            <p:nvPr/>
          </p:nvSpPr>
          <p:spPr bwMode="auto">
            <a:xfrm>
              <a:off x="4280" y="2981"/>
              <a:ext cx="97" cy="40"/>
            </a:xfrm>
            <a:custGeom>
              <a:avLst/>
              <a:gdLst>
                <a:gd name="T0" fmla="*/ 0 w 97"/>
                <a:gd name="T1" fmla="*/ 40 h 40"/>
                <a:gd name="T2" fmla="*/ 97 w 97"/>
                <a:gd name="T3" fmla="*/ 0 h 40"/>
                <a:gd name="T4" fmla="*/ 0 w 97"/>
                <a:gd name="T5" fmla="*/ 40 h 40"/>
                <a:gd name="T6" fmla="*/ 0 w 97"/>
                <a:gd name="T7" fmla="*/ 40 h 40"/>
                <a:gd name="T8" fmla="*/ 0 w 97"/>
                <a:gd name="T9" fmla="*/ 40 h 40"/>
                <a:gd name="T10" fmla="*/ 0 w 97"/>
                <a:gd name="T11" fmla="*/ 40 h 40"/>
                <a:gd name="T12" fmla="*/ 0 w 9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0">
                  <a:moveTo>
                    <a:pt x="0" y="40"/>
                  </a:moveTo>
                  <a:lnTo>
                    <a:pt x="97" y="0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3" name="Freeform 55"/>
            <p:cNvSpPr>
              <a:spLocks noEditPoints="1"/>
            </p:cNvSpPr>
            <p:nvPr/>
          </p:nvSpPr>
          <p:spPr bwMode="auto">
            <a:xfrm>
              <a:off x="4377" y="2933"/>
              <a:ext cx="96" cy="48"/>
            </a:xfrm>
            <a:custGeom>
              <a:avLst/>
              <a:gdLst>
                <a:gd name="T0" fmla="*/ 0 w 96"/>
                <a:gd name="T1" fmla="*/ 48 h 48"/>
                <a:gd name="T2" fmla="*/ 96 w 96"/>
                <a:gd name="T3" fmla="*/ 0 h 48"/>
                <a:gd name="T4" fmla="*/ 0 w 96"/>
                <a:gd name="T5" fmla="*/ 48 h 48"/>
                <a:gd name="T6" fmla="*/ 0 w 96"/>
                <a:gd name="T7" fmla="*/ 48 h 48"/>
                <a:gd name="T8" fmla="*/ 0 w 96"/>
                <a:gd name="T9" fmla="*/ 48 h 48"/>
                <a:gd name="T10" fmla="*/ 0 w 96"/>
                <a:gd name="T11" fmla="*/ 48 h 48"/>
                <a:gd name="T12" fmla="*/ 0 w 9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96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4" name="Freeform 56"/>
            <p:cNvSpPr>
              <a:spLocks noEditPoints="1"/>
            </p:cNvSpPr>
            <p:nvPr/>
          </p:nvSpPr>
          <p:spPr bwMode="auto">
            <a:xfrm>
              <a:off x="4377" y="2892"/>
              <a:ext cx="96" cy="41"/>
            </a:xfrm>
            <a:custGeom>
              <a:avLst/>
              <a:gdLst>
                <a:gd name="T0" fmla="*/ 96 w 96"/>
                <a:gd name="T1" fmla="*/ 41 h 41"/>
                <a:gd name="T2" fmla="*/ 0 w 96"/>
                <a:gd name="T3" fmla="*/ 0 h 41"/>
                <a:gd name="T4" fmla="*/ 96 w 96"/>
                <a:gd name="T5" fmla="*/ 41 h 41"/>
                <a:gd name="T6" fmla="*/ 96 w 96"/>
                <a:gd name="T7" fmla="*/ 41 h 41"/>
                <a:gd name="T8" fmla="*/ 96 w 96"/>
                <a:gd name="T9" fmla="*/ 41 h 41"/>
                <a:gd name="T10" fmla="*/ 96 w 96"/>
                <a:gd name="T11" fmla="*/ 41 h 41"/>
                <a:gd name="T12" fmla="*/ 96 w 96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1">
                  <a:moveTo>
                    <a:pt x="96" y="41"/>
                  </a:moveTo>
                  <a:lnTo>
                    <a:pt x="0" y="0"/>
                  </a:lnTo>
                  <a:lnTo>
                    <a:pt x="96" y="41"/>
                  </a:lnTo>
                  <a:lnTo>
                    <a:pt x="96" y="41"/>
                  </a:lnTo>
                  <a:close/>
                  <a:moveTo>
                    <a:pt x="96" y="41"/>
                  </a:moveTo>
                  <a:lnTo>
                    <a:pt x="96" y="41"/>
                  </a:lnTo>
                  <a:lnTo>
                    <a:pt x="96" y="4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Freeform 57"/>
            <p:cNvSpPr>
              <a:spLocks noEditPoints="1"/>
            </p:cNvSpPr>
            <p:nvPr/>
          </p:nvSpPr>
          <p:spPr bwMode="auto">
            <a:xfrm>
              <a:off x="4377" y="289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Freeform 58"/>
            <p:cNvSpPr>
              <a:spLocks noEditPoints="1"/>
            </p:cNvSpPr>
            <p:nvPr/>
          </p:nvSpPr>
          <p:spPr bwMode="auto">
            <a:xfrm>
              <a:off x="4280" y="2852"/>
              <a:ext cx="97" cy="40"/>
            </a:xfrm>
            <a:custGeom>
              <a:avLst/>
              <a:gdLst>
                <a:gd name="T0" fmla="*/ 97 w 97"/>
                <a:gd name="T1" fmla="*/ 40 h 40"/>
                <a:gd name="T2" fmla="*/ 0 w 97"/>
                <a:gd name="T3" fmla="*/ 0 h 40"/>
                <a:gd name="T4" fmla="*/ 97 w 97"/>
                <a:gd name="T5" fmla="*/ 40 h 40"/>
                <a:gd name="T6" fmla="*/ 97 w 97"/>
                <a:gd name="T7" fmla="*/ 40 h 40"/>
                <a:gd name="T8" fmla="*/ 97 w 97"/>
                <a:gd name="T9" fmla="*/ 40 h 40"/>
                <a:gd name="T10" fmla="*/ 97 w 97"/>
                <a:gd name="T11" fmla="*/ 40 h 40"/>
                <a:gd name="T12" fmla="*/ 97 w 9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0">
                  <a:moveTo>
                    <a:pt x="97" y="40"/>
                  </a:moveTo>
                  <a:lnTo>
                    <a:pt x="0" y="0"/>
                  </a:lnTo>
                  <a:lnTo>
                    <a:pt x="97" y="40"/>
                  </a:lnTo>
                  <a:lnTo>
                    <a:pt x="97" y="40"/>
                  </a:lnTo>
                  <a:close/>
                  <a:moveTo>
                    <a:pt x="97" y="40"/>
                  </a:moveTo>
                  <a:lnTo>
                    <a:pt x="97" y="40"/>
                  </a:lnTo>
                  <a:lnTo>
                    <a:pt x="97" y="4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7" name="Freeform 59"/>
            <p:cNvSpPr>
              <a:spLocks noEditPoints="1"/>
            </p:cNvSpPr>
            <p:nvPr/>
          </p:nvSpPr>
          <p:spPr bwMode="auto">
            <a:xfrm>
              <a:off x="4280" y="2804"/>
              <a:ext cx="97" cy="48"/>
            </a:xfrm>
            <a:custGeom>
              <a:avLst/>
              <a:gdLst>
                <a:gd name="T0" fmla="*/ 0 w 97"/>
                <a:gd name="T1" fmla="*/ 48 h 48"/>
                <a:gd name="T2" fmla="*/ 97 w 97"/>
                <a:gd name="T3" fmla="*/ 0 h 48"/>
                <a:gd name="T4" fmla="*/ 0 w 97"/>
                <a:gd name="T5" fmla="*/ 48 h 48"/>
                <a:gd name="T6" fmla="*/ 0 w 97"/>
                <a:gd name="T7" fmla="*/ 48 h 48"/>
                <a:gd name="T8" fmla="*/ 0 w 97"/>
                <a:gd name="T9" fmla="*/ 48 h 48"/>
                <a:gd name="T10" fmla="*/ 0 w 97"/>
                <a:gd name="T11" fmla="*/ 48 h 48"/>
                <a:gd name="T12" fmla="*/ 0 w 9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0" y="48"/>
                  </a:moveTo>
                  <a:lnTo>
                    <a:pt x="97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Freeform 60"/>
            <p:cNvSpPr>
              <a:spLocks noEditPoints="1"/>
            </p:cNvSpPr>
            <p:nvPr/>
          </p:nvSpPr>
          <p:spPr bwMode="auto">
            <a:xfrm>
              <a:off x="4377" y="2764"/>
              <a:ext cx="96" cy="40"/>
            </a:xfrm>
            <a:custGeom>
              <a:avLst/>
              <a:gdLst>
                <a:gd name="T0" fmla="*/ 0 w 96"/>
                <a:gd name="T1" fmla="*/ 40 h 40"/>
                <a:gd name="T2" fmla="*/ 96 w 96"/>
                <a:gd name="T3" fmla="*/ 0 h 40"/>
                <a:gd name="T4" fmla="*/ 0 w 96"/>
                <a:gd name="T5" fmla="*/ 40 h 40"/>
                <a:gd name="T6" fmla="*/ 0 w 96"/>
                <a:gd name="T7" fmla="*/ 40 h 40"/>
                <a:gd name="T8" fmla="*/ 0 w 96"/>
                <a:gd name="T9" fmla="*/ 40 h 40"/>
                <a:gd name="T10" fmla="*/ 0 w 96"/>
                <a:gd name="T11" fmla="*/ 40 h 40"/>
                <a:gd name="T12" fmla="*/ 0 w 9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0">
                  <a:moveTo>
                    <a:pt x="0" y="40"/>
                  </a:moveTo>
                  <a:lnTo>
                    <a:pt x="96" y="0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Freeform 61"/>
            <p:cNvSpPr>
              <a:spLocks noEditPoints="1"/>
            </p:cNvSpPr>
            <p:nvPr/>
          </p:nvSpPr>
          <p:spPr bwMode="auto">
            <a:xfrm>
              <a:off x="4377" y="2724"/>
              <a:ext cx="96" cy="40"/>
            </a:xfrm>
            <a:custGeom>
              <a:avLst/>
              <a:gdLst>
                <a:gd name="T0" fmla="*/ 96 w 96"/>
                <a:gd name="T1" fmla="*/ 40 h 40"/>
                <a:gd name="T2" fmla="*/ 0 w 96"/>
                <a:gd name="T3" fmla="*/ 0 h 40"/>
                <a:gd name="T4" fmla="*/ 96 w 96"/>
                <a:gd name="T5" fmla="*/ 40 h 40"/>
                <a:gd name="T6" fmla="*/ 96 w 96"/>
                <a:gd name="T7" fmla="*/ 40 h 40"/>
                <a:gd name="T8" fmla="*/ 96 w 96"/>
                <a:gd name="T9" fmla="*/ 40 h 40"/>
                <a:gd name="T10" fmla="*/ 96 w 96"/>
                <a:gd name="T11" fmla="*/ 40 h 40"/>
                <a:gd name="T12" fmla="*/ 96 w 9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0">
                  <a:moveTo>
                    <a:pt x="96" y="40"/>
                  </a:moveTo>
                  <a:lnTo>
                    <a:pt x="0" y="0"/>
                  </a:lnTo>
                  <a:lnTo>
                    <a:pt x="96" y="40"/>
                  </a:lnTo>
                  <a:lnTo>
                    <a:pt x="96" y="40"/>
                  </a:lnTo>
                  <a:close/>
                  <a:moveTo>
                    <a:pt x="96" y="40"/>
                  </a:moveTo>
                  <a:lnTo>
                    <a:pt x="96" y="40"/>
                  </a:lnTo>
                  <a:lnTo>
                    <a:pt x="96" y="4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Freeform 62"/>
            <p:cNvSpPr>
              <a:spLocks noEditPoints="1"/>
            </p:cNvSpPr>
            <p:nvPr/>
          </p:nvSpPr>
          <p:spPr bwMode="auto">
            <a:xfrm>
              <a:off x="4280" y="2683"/>
              <a:ext cx="97" cy="41"/>
            </a:xfrm>
            <a:custGeom>
              <a:avLst/>
              <a:gdLst>
                <a:gd name="T0" fmla="*/ 97 w 97"/>
                <a:gd name="T1" fmla="*/ 41 h 41"/>
                <a:gd name="T2" fmla="*/ 0 w 97"/>
                <a:gd name="T3" fmla="*/ 0 h 41"/>
                <a:gd name="T4" fmla="*/ 97 w 97"/>
                <a:gd name="T5" fmla="*/ 41 h 41"/>
                <a:gd name="T6" fmla="*/ 97 w 97"/>
                <a:gd name="T7" fmla="*/ 41 h 41"/>
                <a:gd name="T8" fmla="*/ 97 w 97"/>
                <a:gd name="T9" fmla="*/ 41 h 41"/>
                <a:gd name="T10" fmla="*/ 97 w 97"/>
                <a:gd name="T11" fmla="*/ 41 h 41"/>
                <a:gd name="T12" fmla="*/ 97 w 9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1">
                  <a:moveTo>
                    <a:pt x="97" y="41"/>
                  </a:moveTo>
                  <a:lnTo>
                    <a:pt x="0" y="0"/>
                  </a:lnTo>
                  <a:lnTo>
                    <a:pt x="97" y="41"/>
                  </a:lnTo>
                  <a:lnTo>
                    <a:pt x="97" y="41"/>
                  </a:lnTo>
                  <a:close/>
                  <a:moveTo>
                    <a:pt x="97" y="41"/>
                  </a:moveTo>
                  <a:lnTo>
                    <a:pt x="97" y="41"/>
                  </a:lnTo>
                  <a:lnTo>
                    <a:pt x="97" y="4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Freeform 63"/>
            <p:cNvSpPr>
              <a:spLocks noEditPoints="1"/>
            </p:cNvSpPr>
            <p:nvPr/>
          </p:nvSpPr>
          <p:spPr bwMode="auto">
            <a:xfrm>
              <a:off x="4280" y="2635"/>
              <a:ext cx="97" cy="48"/>
            </a:xfrm>
            <a:custGeom>
              <a:avLst/>
              <a:gdLst>
                <a:gd name="T0" fmla="*/ 0 w 97"/>
                <a:gd name="T1" fmla="*/ 48 h 48"/>
                <a:gd name="T2" fmla="*/ 97 w 97"/>
                <a:gd name="T3" fmla="*/ 0 h 48"/>
                <a:gd name="T4" fmla="*/ 0 w 97"/>
                <a:gd name="T5" fmla="*/ 48 h 48"/>
                <a:gd name="T6" fmla="*/ 0 w 97"/>
                <a:gd name="T7" fmla="*/ 48 h 48"/>
                <a:gd name="T8" fmla="*/ 0 w 97"/>
                <a:gd name="T9" fmla="*/ 48 h 48"/>
                <a:gd name="T10" fmla="*/ 0 w 97"/>
                <a:gd name="T11" fmla="*/ 48 h 48"/>
                <a:gd name="T12" fmla="*/ 0 w 9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0" y="48"/>
                  </a:moveTo>
                  <a:lnTo>
                    <a:pt x="97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2" name="Freeform 64"/>
            <p:cNvSpPr>
              <a:spLocks noEditPoints="1"/>
            </p:cNvSpPr>
            <p:nvPr/>
          </p:nvSpPr>
          <p:spPr bwMode="auto">
            <a:xfrm>
              <a:off x="4377" y="2595"/>
              <a:ext cx="96" cy="40"/>
            </a:xfrm>
            <a:custGeom>
              <a:avLst/>
              <a:gdLst>
                <a:gd name="T0" fmla="*/ 0 w 96"/>
                <a:gd name="T1" fmla="*/ 40 h 40"/>
                <a:gd name="T2" fmla="*/ 96 w 96"/>
                <a:gd name="T3" fmla="*/ 0 h 40"/>
                <a:gd name="T4" fmla="*/ 0 w 96"/>
                <a:gd name="T5" fmla="*/ 40 h 40"/>
                <a:gd name="T6" fmla="*/ 0 w 96"/>
                <a:gd name="T7" fmla="*/ 40 h 40"/>
                <a:gd name="T8" fmla="*/ 0 w 96"/>
                <a:gd name="T9" fmla="*/ 40 h 40"/>
                <a:gd name="T10" fmla="*/ 0 w 96"/>
                <a:gd name="T11" fmla="*/ 40 h 40"/>
                <a:gd name="T12" fmla="*/ 0 w 9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0">
                  <a:moveTo>
                    <a:pt x="0" y="40"/>
                  </a:moveTo>
                  <a:lnTo>
                    <a:pt x="96" y="0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3" name="Freeform 65"/>
            <p:cNvSpPr>
              <a:spLocks noEditPoints="1"/>
            </p:cNvSpPr>
            <p:nvPr/>
          </p:nvSpPr>
          <p:spPr bwMode="auto">
            <a:xfrm>
              <a:off x="4377" y="2555"/>
              <a:ext cx="96" cy="40"/>
            </a:xfrm>
            <a:custGeom>
              <a:avLst/>
              <a:gdLst>
                <a:gd name="T0" fmla="*/ 96 w 96"/>
                <a:gd name="T1" fmla="*/ 40 h 40"/>
                <a:gd name="T2" fmla="*/ 0 w 96"/>
                <a:gd name="T3" fmla="*/ 0 h 40"/>
                <a:gd name="T4" fmla="*/ 96 w 96"/>
                <a:gd name="T5" fmla="*/ 40 h 40"/>
                <a:gd name="T6" fmla="*/ 96 w 96"/>
                <a:gd name="T7" fmla="*/ 40 h 40"/>
                <a:gd name="T8" fmla="*/ 96 w 96"/>
                <a:gd name="T9" fmla="*/ 40 h 40"/>
                <a:gd name="T10" fmla="*/ 96 w 96"/>
                <a:gd name="T11" fmla="*/ 40 h 40"/>
                <a:gd name="T12" fmla="*/ 96 w 9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0">
                  <a:moveTo>
                    <a:pt x="96" y="40"/>
                  </a:moveTo>
                  <a:lnTo>
                    <a:pt x="0" y="0"/>
                  </a:lnTo>
                  <a:lnTo>
                    <a:pt x="96" y="40"/>
                  </a:lnTo>
                  <a:lnTo>
                    <a:pt x="96" y="40"/>
                  </a:lnTo>
                  <a:close/>
                  <a:moveTo>
                    <a:pt x="96" y="40"/>
                  </a:moveTo>
                  <a:lnTo>
                    <a:pt x="96" y="40"/>
                  </a:lnTo>
                  <a:lnTo>
                    <a:pt x="96" y="4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4" name="Freeform 66"/>
            <p:cNvSpPr>
              <a:spLocks noEditPoints="1"/>
            </p:cNvSpPr>
            <p:nvPr/>
          </p:nvSpPr>
          <p:spPr bwMode="auto">
            <a:xfrm>
              <a:off x="4280" y="2507"/>
              <a:ext cx="97" cy="48"/>
            </a:xfrm>
            <a:custGeom>
              <a:avLst/>
              <a:gdLst>
                <a:gd name="T0" fmla="*/ 97 w 97"/>
                <a:gd name="T1" fmla="*/ 48 h 48"/>
                <a:gd name="T2" fmla="*/ 0 w 97"/>
                <a:gd name="T3" fmla="*/ 0 h 48"/>
                <a:gd name="T4" fmla="*/ 97 w 97"/>
                <a:gd name="T5" fmla="*/ 48 h 48"/>
                <a:gd name="T6" fmla="*/ 97 w 97"/>
                <a:gd name="T7" fmla="*/ 48 h 48"/>
                <a:gd name="T8" fmla="*/ 97 w 97"/>
                <a:gd name="T9" fmla="*/ 48 h 48"/>
                <a:gd name="T10" fmla="*/ 97 w 97"/>
                <a:gd name="T11" fmla="*/ 48 h 48"/>
                <a:gd name="T12" fmla="*/ 97 w 9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48"/>
                  </a:moveTo>
                  <a:lnTo>
                    <a:pt x="0" y="0"/>
                  </a:lnTo>
                  <a:lnTo>
                    <a:pt x="97" y="48"/>
                  </a:lnTo>
                  <a:lnTo>
                    <a:pt x="97" y="48"/>
                  </a:lnTo>
                  <a:close/>
                  <a:moveTo>
                    <a:pt x="97" y="48"/>
                  </a:moveTo>
                  <a:lnTo>
                    <a:pt x="97" y="48"/>
                  </a:lnTo>
                  <a:lnTo>
                    <a:pt x="97" y="4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Freeform 67"/>
            <p:cNvSpPr>
              <a:spLocks noEditPoints="1"/>
            </p:cNvSpPr>
            <p:nvPr/>
          </p:nvSpPr>
          <p:spPr bwMode="auto">
            <a:xfrm>
              <a:off x="4280" y="2466"/>
              <a:ext cx="97" cy="41"/>
            </a:xfrm>
            <a:custGeom>
              <a:avLst/>
              <a:gdLst>
                <a:gd name="T0" fmla="*/ 0 w 97"/>
                <a:gd name="T1" fmla="*/ 41 h 41"/>
                <a:gd name="T2" fmla="*/ 97 w 97"/>
                <a:gd name="T3" fmla="*/ 0 h 41"/>
                <a:gd name="T4" fmla="*/ 0 w 97"/>
                <a:gd name="T5" fmla="*/ 41 h 41"/>
                <a:gd name="T6" fmla="*/ 0 w 97"/>
                <a:gd name="T7" fmla="*/ 41 h 41"/>
                <a:gd name="T8" fmla="*/ 0 w 97"/>
                <a:gd name="T9" fmla="*/ 41 h 41"/>
                <a:gd name="T10" fmla="*/ 0 w 97"/>
                <a:gd name="T11" fmla="*/ 41 h 41"/>
                <a:gd name="T12" fmla="*/ 0 w 9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1">
                  <a:moveTo>
                    <a:pt x="0" y="41"/>
                  </a:moveTo>
                  <a:lnTo>
                    <a:pt x="97" y="0"/>
                  </a:lnTo>
                  <a:lnTo>
                    <a:pt x="0" y="41"/>
                  </a:ln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6" name="Freeform 68"/>
            <p:cNvSpPr>
              <a:spLocks noEditPoints="1"/>
            </p:cNvSpPr>
            <p:nvPr/>
          </p:nvSpPr>
          <p:spPr bwMode="auto">
            <a:xfrm>
              <a:off x="4377" y="2426"/>
              <a:ext cx="96" cy="40"/>
            </a:xfrm>
            <a:custGeom>
              <a:avLst/>
              <a:gdLst>
                <a:gd name="T0" fmla="*/ 0 w 96"/>
                <a:gd name="T1" fmla="*/ 40 h 40"/>
                <a:gd name="T2" fmla="*/ 96 w 96"/>
                <a:gd name="T3" fmla="*/ 0 h 40"/>
                <a:gd name="T4" fmla="*/ 0 w 96"/>
                <a:gd name="T5" fmla="*/ 40 h 40"/>
                <a:gd name="T6" fmla="*/ 0 w 96"/>
                <a:gd name="T7" fmla="*/ 40 h 40"/>
                <a:gd name="T8" fmla="*/ 0 w 96"/>
                <a:gd name="T9" fmla="*/ 40 h 40"/>
                <a:gd name="T10" fmla="*/ 0 w 96"/>
                <a:gd name="T11" fmla="*/ 40 h 40"/>
                <a:gd name="T12" fmla="*/ 0 w 9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0">
                  <a:moveTo>
                    <a:pt x="0" y="40"/>
                  </a:moveTo>
                  <a:lnTo>
                    <a:pt x="96" y="0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7" name="Freeform 69"/>
            <p:cNvSpPr>
              <a:spLocks noEditPoints="1"/>
            </p:cNvSpPr>
            <p:nvPr/>
          </p:nvSpPr>
          <p:spPr bwMode="auto">
            <a:xfrm>
              <a:off x="4369" y="2378"/>
              <a:ext cx="104" cy="48"/>
            </a:xfrm>
            <a:custGeom>
              <a:avLst/>
              <a:gdLst>
                <a:gd name="T0" fmla="*/ 104 w 104"/>
                <a:gd name="T1" fmla="*/ 48 h 48"/>
                <a:gd name="T2" fmla="*/ 0 w 104"/>
                <a:gd name="T3" fmla="*/ 0 h 48"/>
                <a:gd name="T4" fmla="*/ 104 w 104"/>
                <a:gd name="T5" fmla="*/ 48 h 48"/>
                <a:gd name="T6" fmla="*/ 104 w 104"/>
                <a:gd name="T7" fmla="*/ 48 h 48"/>
                <a:gd name="T8" fmla="*/ 104 w 104"/>
                <a:gd name="T9" fmla="*/ 48 h 48"/>
                <a:gd name="T10" fmla="*/ 104 w 104"/>
                <a:gd name="T11" fmla="*/ 48 h 48"/>
                <a:gd name="T12" fmla="*/ 104 w 104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8">
                  <a:moveTo>
                    <a:pt x="104" y="48"/>
                  </a:moveTo>
                  <a:lnTo>
                    <a:pt x="0" y="0"/>
                  </a:lnTo>
                  <a:lnTo>
                    <a:pt x="104" y="48"/>
                  </a:lnTo>
                  <a:lnTo>
                    <a:pt x="104" y="48"/>
                  </a:lnTo>
                  <a:close/>
                  <a:moveTo>
                    <a:pt x="104" y="48"/>
                  </a:move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8" name="Freeform 70"/>
            <p:cNvSpPr>
              <a:spLocks/>
            </p:cNvSpPr>
            <p:nvPr/>
          </p:nvSpPr>
          <p:spPr bwMode="auto">
            <a:xfrm>
              <a:off x="4586" y="2201"/>
              <a:ext cx="161" cy="169"/>
            </a:xfrm>
            <a:custGeom>
              <a:avLst/>
              <a:gdLst>
                <a:gd name="T0" fmla="*/ 65 w 161"/>
                <a:gd name="T1" fmla="*/ 72 h 169"/>
                <a:gd name="T2" fmla="*/ 0 w 161"/>
                <a:gd name="T3" fmla="*/ 72 h 169"/>
                <a:gd name="T4" fmla="*/ 0 w 161"/>
                <a:gd name="T5" fmla="*/ 97 h 169"/>
                <a:gd name="T6" fmla="*/ 65 w 161"/>
                <a:gd name="T7" fmla="*/ 97 h 169"/>
                <a:gd name="T8" fmla="*/ 65 w 161"/>
                <a:gd name="T9" fmla="*/ 169 h 169"/>
                <a:gd name="T10" fmla="*/ 89 w 161"/>
                <a:gd name="T11" fmla="*/ 169 h 169"/>
                <a:gd name="T12" fmla="*/ 89 w 161"/>
                <a:gd name="T13" fmla="*/ 97 h 169"/>
                <a:gd name="T14" fmla="*/ 161 w 161"/>
                <a:gd name="T15" fmla="*/ 97 h 169"/>
                <a:gd name="T16" fmla="*/ 161 w 161"/>
                <a:gd name="T17" fmla="*/ 72 h 169"/>
                <a:gd name="T18" fmla="*/ 89 w 161"/>
                <a:gd name="T19" fmla="*/ 72 h 169"/>
                <a:gd name="T20" fmla="*/ 89 w 161"/>
                <a:gd name="T21" fmla="*/ 0 h 169"/>
                <a:gd name="T22" fmla="*/ 65 w 161"/>
                <a:gd name="T23" fmla="*/ 0 h 169"/>
                <a:gd name="T24" fmla="*/ 65 w 161"/>
                <a:gd name="T25" fmla="*/ 7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69">
                  <a:moveTo>
                    <a:pt x="65" y="72"/>
                  </a:moveTo>
                  <a:lnTo>
                    <a:pt x="0" y="72"/>
                  </a:lnTo>
                  <a:lnTo>
                    <a:pt x="0" y="97"/>
                  </a:lnTo>
                  <a:lnTo>
                    <a:pt x="65" y="97"/>
                  </a:lnTo>
                  <a:lnTo>
                    <a:pt x="65" y="169"/>
                  </a:lnTo>
                  <a:lnTo>
                    <a:pt x="89" y="169"/>
                  </a:lnTo>
                  <a:lnTo>
                    <a:pt x="89" y="97"/>
                  </a:lnTo>
                  <a:lnTo>
                    <a:pt x="161" y="97"/>
                  </a:lnTo>
                  <a:lnTo>
                    <a:pt x="161" y="72"/>
                  </a:lnTo>
                  <a:lnTo>
                    <a:pt x="89" y="72"/>
                  </a:lnTo>
                  <a:lnTo>
                    <a:pt x="89" y="0"/>
                  </a:lnTo>
                  <a:lnTo>
                    <a:pt x="65" y="0"/>
                  </a:lnTo>
                  <a:lnTo>
                    <a:pt x="65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9" name="Rectangle 71"/>
            <p:cNvSpPr>
              <a:spLocks noChangeArrowheads="1"/>
            </p:cNvSpPr>
            <p:nvPr/>
          </p:nvSpPr>
          <p:spPr bwMode="auto">
            <a:xfrm>
              <a:off x="4578" y="3085"/>
              <a:ext cx="169" cy="1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203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1839349" y="102423"/>
            <a:ext cx="8229600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BANDPASS FILTER</a:t>
            </a:r>
          </a:p>
        </p:txBody>
      </p:sp>
      <p:pic>
        <p:nvPicPr>
          <p:cNvPr id="48206" name="Picture 78" descr="ale63317_14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41910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07" name="Rectangle 79"/>
          <p:cNvSpPr>
            <a:spLocks noChangeArrowheads="1"/>
          </p:cNvSpPr>
          <p:nvPr/>
        </p:nvSpPr>
        <p:spPr bwMode="auto">
          <a:xfrm>
            <a:off x="412719" y="3111427"/>
            <a:ext cx="1057355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</a:rPr>
              <a:t> A bandpass filter is designed to pass all the frequencies within a band of frequencies, 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</a:t>
            </a:r>
            <a:r>
              <a:rPr lang="en-US" altLang="en-US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solidFill>
                  <a:srgbClr val="0000FF"/>
                </a:solidFill>
              </a:rPr>
              <a:t> &lt; 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 </a:t>
            </a:r>
            <a:r>
              <a:rPr lang="en-US" altLang="en-US" sz="2000" dirty="0">
                <a:solidFill>
                  <a:srgbClr val="0000FF"/>
                </a:solidFill>
              </a:rPr>
              <a:t>&lt; 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</a:t>
            </a:r>
            <a:r>
              <a:rPr lang="en-US" altLang="en-US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</a:p>
        </p:txBody>
      </p:sp>
      <p:graphicFrame>
        <p:nvGraphicFramePr>
          <p:cNvPr id="48208" name="Object 8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416601"/>
              </p:ext>
            </p:extLst>
          </p:nvPr>
        </p:nvGraphicFramePr>
        <p:xfrm>
          <a:off x="3057350" y="3767148"/>
          <a:ext cx="56388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4" imgW="3720960" imgH="1854000" progId="Equation.DSMT4">
                  <p:embed/>
                </p:oleObj>
              </mc:Choice>
              <mc:Fallback>
                <p:oleObj name="Equation" r:id="rId4" imgW="3720960" imgH="18540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350" y="3767148"/>
                        <a:ext cx="5638800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778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24" name="Group 72"/>
          <p:cNvGrpSpPr>
            <a:grpSpLocks/>
          </p:cNvGrpSpPr>
          <p:nvPr/>
        </p:nvGrpSpPr>
        <p:grpSpPr bwMode="auto">
          <a:xfrm>
            <a:off x="944451" y="609601"/>
            <a:ext cx="4724400" cy="2514600"/>
            <a:chOff x="586" y="897"/>
            <a:chExt cx="4569" cy="3088"/>
          </a:xfrm>
        </p:grpSpPr>
        <p:sp>
          <p:nvSpPr>
            <p:cNvPr id="49157" name="Freeform 5"/>
            <p:cNvSpPr>
              <a:spLocks/>
            </p:cNvSpPr>
            <p:nvPr/>
          </p:nvSpPr>
          <p:spPr bwMode="auto">
            <a:xfrm>
              <a:off x="4079" y="1482"/>
              <a:ext cx="1" cy="2502"/>
            </a:xfrm>
            <a:custGeom>
              <a:avLst/>
              <a:gdLst>
                <a:gd name="T0" fmla="*/ 2502 h 2502"/>
                <a:gd name="T1" fmla="*/ 0 h 2502"/>
                <a:gd name="T2" fmla="*/ 2502 h 2502"/>
                <a:gd name="T3" fmla="*/ 2502 h 25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502">
                  <a:moveTo>
                    <a:pt x="0" y="2502"/>
                  </a:moveTo>
                  <a:lnTo>
                    <a:pt x="0" y="0"/>
                  </a:lnTo>
                  <a:lnTo>
                    <a:pt x="0" y="2502"/>
                  </a:lnTo>
                  <a:lnTo>
                    <a:pt x="0" y="25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58" name="Freeform 6"/>
            <p:cNvSpPr>
              <a:spLocks noEditPoints="1"/>
            </p:cNvSpPr>
            <p:nvPr/>
          </p:nvSpPr>
          <p:spPr bwMode="auto">
            <a:xfrm>
              <a:off x="1549" y="1482"/>
              <a:ext cx="2530" cy="1"/>
            </a:xfrm>
            <a:custGeom>
              <a:avLst/>
              <a:gdLst>
                <a:gd name="T0" fmla="*/ 2530 w 2530"/>
                <a:gd name="T1" fmla="*/ 0 w 2530"/>
                <a:gd name="T2" fmla="*/ 2530 w 2530"/>
                <a:gd name="T3" fmla="*/ 2530 w 2530"/>
                <a:gd name="T4" fmla="*/ 2530 w 2530"/>
                <a:gd name="T5" fmla="*/ 2530 w 2530"/>
                <a:gd name="T6" fmla="*/ 2530 w 25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530">
                  <a:moveTo>
                    <a:pt x="2530" y="0"/>
                  </a:moveTo>
                  <a:lnTo>
                    <a:pt x="0" y="0"/>
                  </a:lnTo>
                  <a:lnTo>
                    <a:pt x="2530" y="0"/>
                  </a:lnTo>
                  <a:lnTo>
                    <a:pt x="2530" y="0"/>
                  </a:lnTo>
                  <a:close/>
                  <a:moveTo>
                    <a:pt x="2530" y="0"/>
                  </a:moveTo>
                  <a:lnTo>
                    <a:pt x="2530" y="0"/>
                  </a:lnTo>
                  <a:lnTo>
                    <a:pt x="25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Freeform 7"/>
            <p:cNvSpPr>
              <a:spLocks noEditPoints="1"/>
            </p:cNvSpPr>
            <p:nvPr/>
          </p:nvSpPr>
          <p:spPr bwMode="auto">
            <a:xfrm>
              <a:off x="1549" y="1482"/>
              <a:ext cx="1" cy="2502"/>
            </a:xfrm>
            <a:custGeom>
              <a:avLst/>
              <a:gdLst>
                <a:gd name="T0" fmla="*/ 0 h 2502"/>
                <a:gd name="T1" fmla="*/ 2502 h 2502"/>
                <a:gd name="T2" fmla="*/ 0 h 2502"/>
                <a:gd name="T3" fmla="*/ 0 h 2502"/>
                <a:gd name="T4" fmla="*/ 0 h 2502"/>
                <a:gd name="T5" fmla="*/ 0 h 2502"/>
                <a:gd name="T6" fmla="*/ 0 h 25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502">
                  <a:moveTo>
                    <a:pt x="0" y="0"/>
                  </a:moveTo>
                  <a:lnTo>
                    <a:pt x="0" y="250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Freeform 8"/>
            <p:cNvSpPr>
              <a:spLocks noEditPoints="1"/>
            </p:cNvSpPr>
            <p:nvPr/>
          </p:nvSpPr>
          <p:spPr bwMode="auto">
            <a:xfrm>
              <a:off x="1549" y="3984"/>
              <a:ext cx="2530" cy="1"/>
            </a:xfrm>
            <a:custGeom>
              <a:avLst/>
              <a:gdLst>
                <a:gd name="T0" fmla="*/ 0 w 2530"/>
                <a:gd name="T1" fmla="*/ 2530 w 2530"/>
                <a:gd name="T2" fmla="*/ 0 w 2530"/>
                <a:gd name="T3" fmla="*/ 0 w 2530"/>
                <a:gd name="T4" fmla="*/ 0 w 2530"/>
                <a:gd name="T5" fmla="*/ 0 w 2530"/>
                <a:gd name="T6" fmla="*/ 0 w 25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530">
                  <a:moveTo>
                    <a:pt x="0" y="0"/>
                  </a:moveTo>
                  <a:lnTo>
                    <a:pt x="253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Freeform 9"/>
            <p:cNvSpPr>
              <a:spLocks/>
            </p:cNvSpPr>
            <p:nvPr/>
          </p:nvSpPr>
          <p:spPr bwMode="auto">
            <a:xfrm>
              <a:off x="4079" y="398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auto">
            <a:xfrm>
              <a:off x="586" y="2688"/>
              <a:ext cx="132" cy="161"/>
            </a:xfrm>
            <a:custGeom>
              <a:avLst/>
              <a:gdLst>
                <a:gd name="T0" fmla="*/ 0 w 132"/>
                <a:gd name="T1" fmla="*/ 12 h 161"/>
                <a:gd name="T2" fmla="*/ 12 w 132"/>
                <a:gd name="T3" fmla="*/ 12 h 161"/>
                <a:gd name="T4" fmla="*/ 24 w 132"/>
                <a:gd name="T5" fmla="*/ 12 h 161"/>
                <a:gd name="T6" fmla="*/ 24 w 132"/>
                <a:gd name="T7" fmla="*/ 24 h 161"/>
                <a:gd name="T8" fmla="*/ 30 w 132"/>
                <a:gd name="T9" fmla="*/ 48 h 161"/>
                <a:gd name="T10" fmla="*/ 36 w 132"/>
                <a:gd name="T11" fmla="*/ 66 h 161"/>
                <a:gd name="T12" fmla="*/ 36 w 132"/>
                <a:gd name="T13" fmla="*/ 96 h 161"/>
                <a:gd name="T14" fmla="*/ 42 w 132"/>
                <a:gd name="T15" fmla="*/ 126 h 161"/>
                <a:gd name="T16" fmla="*/ 42 w 132"/>
                <a:gd name="T17" fmla="*/ 149 h 161"/>
                <a:gd name="T18" fmla="*/ 42 w 132"/>
                <a:gd name="T19" fmla="*/ 155 h 161"/>
                <a:gd name="T20" fmla="*/ 42 w 132"/>
                <a:gd name="T21" fmla="*/ 161 h 161"/>
                <a:gd name="T22" fmla="*/ 54 w 132"/>
                <a:gd name="T23" fmla="*/ 155 h 161"/>
                <a:gd name="T24" fmla="*/ 66 w 132"/>
                <a:gd name="T25" fmla="*/ 143 h 161"/>
                <a:gd name="T26" fmla="*/ 78 w 132"/>
                <a:gd name="T27" fmla="*/ 126 h 161"/>
                <a:gd name="T28" fmla="*/ 90 w 132"/>
                <a:gd name="T29" fmla="*/ 108 h 161"/>
                <a:gd name="T30" fmla="*/ 108 w 132"/>
                <a:gd name="T31" fmla="*/ 84 h 161"/>
                <a:gd name="T32" fmla="*/ 126 w 132"/>
                <a:gd name="T33" fmla="*/ 48 h 161"/>
                <a:gd name="T34" fmla="*/ 132 w 132"/>
                <a:gd name="T35" fmla="*/ 18 h 161"/>
                <a:gd name="T36" fmla="*/ 126 w 132"/>
                <a:gd name="T37" fmla="*/ 6 h 161"/>
                <a:gd name="T38" fmla="*/ 114 w 132"/>
                <a:gd name="T39" fmla="*/ 0 h 161"/>
                <a:gd name="T40" fmla="*/ 108 w 132"/>
                <a:gd name="T41" fmla="*/ 0 h 161"/>
                <a:gd name="T42" fmla="*/ 102 w 132"/>
                <a:gd name="T43" fmla="*/ 6 h 161"/>
                <a:gd name="T44" fmla="*/ 102 w 132"/>
                <a:gd name="T45" fmla="*/ 18 h 161"/>
                <a:gd name="T46" fmla="*/ 108 w 132"/>
                <a:gd name="T47" fmla="*/ 24 h 161"/>
                <a:gd name="T48" fmla="*/ 114 w 132"/>
                <a:gd name="T49" fmla="*/ 36 h 161"/>
                <a:gd name="T50" fmla="*/ 114 w 132"/>
                <a:gd name="T51" fmla="*/ 54 h 161"/>
                <a:gd name="T52" fmla="*/ 102 w 132"/>
                <a:gd name="T53" fmla="*/ 78 h 161"/>
                <a:gd name="T54" fmla="*/ 90 w 132"/>
                <a:gd name="T55" fmla="*/ 96 h 161"/>
                <a:gd name="T56" fmla="*/ 72 w 132"/>
                <a:gd name="T57" fmla="*/ 114 h 161"/>
                <a:gd name="T58" fmla="*/ 66 w 132"/>
                <a:gd name="T59" fmla="*/ 126 h 161"/>
                <a:gd name="T60" fmla="*/ 60 w 132"/>
                <a:gd name="T61" fmla="*/ 96 h 161"/>
                <a:gd name="T62" fmla="*/ 60 w 132"/>
                <a:gd name="T63" fmla="*/ 66 h 161"/>
                <a:gd name="T64" fmla="*/ 54 w 132"/>
                <a:gd name="T65" fmla="*/ 36 h 161"/>
                <a:gd name="T66" fmla="*/ 48 w 132"/>
                <a:gd name="T67" fmla="*/ 6 h 161"/>
                <a:gd name="T68" fmla="*/ 48 w 132"/>
                <a:gd name="T69" fmla="*/ 0 h 161"/>
                <a:gd name="T70" fmla="*/ 42 w 132"/>
                <a:gd name="T71" fmla="*/ 0 h 161"/>
                <a:gd name="T72" fmla="*/ 42 w 132"/>
                <a:gd name="T73" fmla="*/ 0 h 161"/>
                <a:gd name="T74" fmla="*/ 30 w 132"/>
                <a:gd name="T75" fmla="*/ 0 h 161"/>
                <a:gd name="T76" fmla="*/ 0 w 132"/>
                <a:gd name="T77" fmla="*/ 6 h 161"/>
                <a:gd name="T78" fmla="*/ 0 w 132"/>
                <a:gd name="T7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161">
                  <a:moveTo>
                    <a:pt x="0" y="1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30" y="48"/>
                  </a:lnTo>
                  <a:lnTo>
                    <a:pt x="36" y="66"/>
                  </a:lnTo>
                  <a:lnTo>
                    <a:pt x="36" y="96"/>
                  </a:lnTo>
                  <a:lnTo>
                    <a:pt x="42" y="126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42" y="161"/>
                  </a:lnTo>
                  <a:lnTo>
                    <a:pt x="54" y="155"/>
                  </a:lnTo>
                  <a:lnTo>
                    <a:pt x="66" y="143"/>
                  </a:lnTo>
                  <a:lnTo>
                    <a:pt x="78" y="126"/>
                  </a:lnTo>
                  <a:lnTo>
                    <a:pt x="90" y="108"/>
                  </a:lnTo>
                  <a:lnTo>
                    <a:pt x="108" y="84"/>
                  </a:lnTo>
                  <a:lnTo>
                    <a:pt x="126" y="48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102" y="18"/>
                  </a:lnTo>
                  <a:lnTo>
                    <a:pt x="108" y="24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72" y="114"/>
                  </a:lnTo>
                  <a:lnTo>
                    <a:pt x="66" y="126"/>
                  </a:lnTo>
                  <a:lnTo>
                    <a:pt x="60" y="96"/>
                  </a:lnTo>
                  <a:lnTo>
                    <a:pt x="60" y="66"/>
                  </a:lnTo>
                  <a:lnTo>
                    <a:pt x="54" y="3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11"/>
            <p:cNvSpPr>
              <a:spLocks noEditPoints="1"/>
            </p:cNvSpPr>
            <p:nvPr/>
          </p:nvSpPr>
          <p:spPr bwMode="auto">
            <a:xfrm>
              <a:off x="741" y="2748"/>
              <a:ext cx="54" cy="191"/>
            </a:xfrm>
            <a:custGeom>
              <a:avLst/>
              <a:gdLst>
                <a:gd name="T0" fmla="*/ 42 w 54"/>
                <a:gd name="T1" fmla="*/ 155 h 191"/>
                <a:gd name="T2" fmla="*/ 30 w 54"/>
                <a:gd name="T3" fmla="*/ 173 h 191"/>
                <a:gd name="T4" fmla="*/ 18 w 54"/>
                <a:gd name="T5" fmla="*/ 179 h 191"/>
                <a:gd name="T6" fmla="*/ 18 w 54"/>
                <a:gd name="T7" fmla="*/ 179 h 191"/>
                <a:gd name="T8" fmla="*/ 18 w 54"/>
                <a:gd name="T9" fmla="*/ 173 h 191"/>
                <a:gd name="T10" fmla="*/ 18 w 54"/>
                <a:gd name="T11" fmla="*/ 161 h 191"/>
                <a:gd name="T12" fmla="*/ 18 w 54"/>
                <a:gd name="T13" fmla="*/ 155 h 191"/>
                <a:gd name="T14" fmla="*/ 42 w 54"/>
                <a:gd name="T15" fmla="*/ 60 h 191"/>
                <a:gd name="T16" fmla="*/ 42 w 54"/>
                <a:gd name="T17" fmla="*/ 60 h 191"/>
                <a:gd name="T18" fmla="*/ 24 w 54"/>
                <a:gd name="T19" fmla="*/ 66 h 191"/>
                <a:gd name="T20" fmla="*/ 0 w 54"/>
                <a:gd name="T21" fmla="*/ 72 h 191"/>
                <a:gd name="T22" fmla="*/ 0 w 54"/>
                <a:gd name="T23" fmla="*/ 72 h 191"/>
                <a:gd name="T24" fmla="*/ 12 w 54"/>
                <a:gd name="T25" fmla="*/ 72 h 191"/>
                <a:gd name="T26" fmla="*/ 18 w 54"/>
                <a:gd name="T27" fmla="*/ 78 h 191"/>
                <a:gd name="T28" fmla="*/ 18 w 54"/>
                <a:gd name="T29" fmla="*/ 83 h 191"/>
                <a:gd name="T30" fmla="*/ 18 w 54"/>
                <a:gd name="T31" fmla="*/ 89 h 191"/>
                <a:gd name="T32" fmla="*/ 18 w 54"/>
                <a:gd name="T33" fmla="*/ 101 h 191"/>
                <a:gd name="T34" fmla="*/ 12 w 54"/>
                <a:gd name="T35" fmla="*/ 125 h 191"/>
                <a:gd name="T36" fmla="*/ 6 w 54"/>
                <a:gd name="T37" fmla="*/ 155 h 191"/>
                <a:gd name="T38" fmla="*/ 0 w 54"/>
                <a:gd name="T39" fmla="*/ 173 h 191"/>
                <a:gd name="T40" fmla="*/ 0 w 54"/>
                <a:gd name="T41" fmla="*/ 185 h 191"/>
                <a:gd name="T42" fmla="*/ 12 w 54"/>
                <a:gd name="T43" fmla="*/ 191 h 191"/>
                <a:gd name="T44" fmla="*/ 24 w 54"/>
                <a:gd name="T45" fmla="*/ 191 h 191"/>
                <a:gd name="T46" fmla="*/ 30 w 54"/>
                <a:gd name="T47" fmla="*/ 179 h 191"/>
                <a:gd name="T48" fmla="*/ 48 w 54"/>
                <a:gd name="T49" fmla="*/ 155 h 191"/>
                <a:gd name="T50" fmla="*/ 42 w 54"/>
                <a:gd name="T51" fmla="*/ 155 h 191"/>
                <a:gd name="T52" fmla="*/ 54 w 54"/>
                <a:gd name="T53" fmla="*/ 18 h 191"/>
                <a:gd name="T54" fmla="*/ 48 w 54"/>
                <a:gd name="T55" fmla="*/ 6 h 191"/>
                <a:gd name="T56" fmla="*/ 42 w 54"/>
                <a:gd name="T57" fmla="*/ 0 h 191"/>
                <a:gd name="T58" fmla="*/ 36 w 54"/>
                <a:gd name="T59" fmla="*/ 6 h 191"/>
                <a:gd name="T60" fmla="*/ 30 w 54"/>
                <a:gd name="T61" fmla="*/ 18 h 191"/>
                <a:gd name="T62" fmla="*/ 36 w 54"/>
                <a:gd name="T63" fmla="*/ 24 h 191"/>
                <a:gd name="T64" fmla="*/ 42 w 54"/>
                <a:gd name="T65" fmla="*/ 30 h 191"/>
                <a:gd name="T66" fmla="*/ 48 w 54"/>
                <a:gd name="T67" fmla="*/ 24 h 191"/>
                <a:gd name="T68" fmla="*/ 54 w 54"/>
                <a:gd name="T69" fmla="*/ 18 h 191"/>
                <a:gd name="T70" fmla="*/ 54 w 54"/>
                <a:gd name="T71" fmla="*/ 1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191">
                  <a:moveTo>
                    <a:pt x="42" y="155"/>
                  </a:moveTo>
                  <a:lnTo>
                    <a:pt x="30" y="173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8" y="173"/>
                  </a:lnTo>
                  <a:lnTo>
                    <a:pt x="18" y="161"/>
                  </a:lnTo>
                  <a:lnTo>
                    <a:pt x="18" y="155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83"/>
                  </a:lnTo>
                  <a:lnTo>
                    <a:pt x="18" y="89"/>
                  </a:lnTo>
                  <a:lnTo>
                    <a:pt x="18" y="101"/>
                  </a:lnTo>
                  <a:lnTo>
                    <a:pt x="12" y="125"/>
                  </a:lnTo>
                  <a:lnTo>
                    <a:pt x="6" y="155"/>
                  </a:lnTo>
                  <a:lnTo>
                    <a:pt x="0" y="173"/>
                  </a:lnTo>
                  <a:lnTo>
                    <a:pt x="0" y="185"/>
                  </a:lnTo>
                  <a:lnTo>
                    <a:pt x="12" y="191"/>
                  </a:lnTo>
                  <a:lnTo>
                    <a:pt x="24" y="191"/>
                  </a:lnTo>
                  <a:lnTo>
                    <a:pt x="30" y="179"/>
                  </a:lnTo>
                  <a:lnTo>
                    <a:pt x="48" y="155"/>
                  </a:lnTo>
                  <a:lnTo>
                    <a:pt x="42" y="155"/>
                  </a:lnTo>
                  <a:close/>
                  <a:moveTo>
                    <a:pt x="54" y="18"/>
                  </a:moveTo>
                  <a:lnTo>
                    <a:pt x="48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24"/>
                  </a:lnTo>
                  <a:lnTo>
                    <a:pt x="54" y="18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auto">
            <a:xfrm>
              <a:off x="837" y="2587"/>
              <a:ext cx="90" cy="322"/>
            </a:xfrm>
            <a:custGeom>
              <a:avLst/>
              <a:gdLst>
                <a:gd name="T0" fmla="*/ 84 w 90"/>
                <a:gd name="T1" fmla="*/ 0 h 322"/>
                <a:gd name="T2" fmla="*/ 48 w 90"/>
                <a:gd name="T3" fmla="*/ 30 h 322"/>
                <a:gd name="T4" fmla="*/ 24 w 90"/>
                <a:gd name="T5" fmla="*/ 65 h 322"/>
                <a:gd name="T6" fmla="*/ 6 w 90"/>
                <a:gd name="T7" fmla="*/ 107 h 322"/>
                <a:gd name="T8" fmla="*/ 0 w 90"/>
                <a:gd name="T9" fmla="*/ 155 h 322"/>
                <a:gd name="T10" fmla="*/ 0 w 90"/>
                <a:gd name="T11" fmla="*/ 191 h 322"/>
                <a:gd name="T12" fmla="*/ 6 w 90"/>
                <a:gd name="T13" fmla="*/ 221 h 322"/>
                <a:gd name="T14" fmla="*/ 30 w 90"/>
                <a:gd name="T15" fmla="*/ 262 h 322"/>
                <a:gd name="T16" fmla="*/ 54 w 90"/>
                <a:gd name="T17" fmla="*/ 292 h 322"/>
                <a:gd name="T18" fmla="*/ 72 w 90"/>
                <a:gd name="T19" fmla="*/ 310 h 322"/>
                <a:gd name="T20" fmla="*/ 84 w 90"/>
                <a:gd name="T21" fmla="*/ 322 h 322"/>
                <a:gd name="T22" fmla="*/ 90 w 90"/>
                <a:gd name="T23" fmla="*/ 316 h 322"/>
                <a:gd name="T24" fmla="*/ 54 w 90"/>
                <a:gd name="T25" fmla="*/ 280 h 322"/>
                <a:gd name="T26" fmla="*/ 36 w 90"/>
                <a:gd name="T27" fmla="*/ 233 h 322"/>
                <a:gd name="T28" fmla="*/ 30 w 90"/>
                <a:gd name="T29" fmla="*/ 185 h 322"/>
                <a:gd name="T30" fmla="*/ 30 w 90"/>
                <a:gd name="T31" fmla="*/ 149 h 322"/>
                <a:gd name="T32" fmla="*/ 30 w 90"/>
                <a:gd name="T33" fmla="*/ 119 h 322"/>
                <a:gd name="T34" fmla="*/ 36 w 90"/>
                <a:gd name="T35" fmla="*/ 89 h 322"/>
                <a:gd name="T36" fmla="*/ 54 w 90"/>
                <a:gd name="T37" fmla="*/ 47 h 322"/>
                <a:gd name="T38" fmla="*/ 72 w 90"/>
                <a:gd name="T39" fmla="*/ 24 h 322"/>
                <a:gd name="T40" fmla="*/ 90 w 90"/>
                <a:gd name="T41" fmla="*/ 6 h 322"/>
                <a:gd name="T42" fmla="*/ 84 w 90"/>
                <a:gd name="T4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322">
                  <a:moveTo>
                    <a:pt x="84" y="0"/>
                  </a:moveTo>
                  <a:lnTo>
                    <a:pt x="48" y="30"/>
                  </a:lnTo>
                  <a:lnTo>
                    <a:pt x="24" y="65"/>
                  </a:lnTo>
                  <a:lnTo>
                    <a:pt x="6" y="107"/>
                  </a:lnTo>
                  <a:lnTo>
                    <a:pt x="0" y="155"/>
                  </a:lnTo>
                  <a:lnTo>
                    <a:pt x="0" y="191"/>
                  </a:lnTo>
                  <a:lnTo>
                    <a:pt x="6" y="221"/>
                  </a:lnTo>
                  <a:lnTo>
                    <a:pt x="30" y="262"/>
                  </a:lnTo>
                  <a:lnTo>
                    <a:pt x="54" y="292"/>
                  </a:lnTo>
                  <a:lnTo>
                    <a:pt x="72" y="310"/>
                  </a:lnTo>
                  <a:lnTo>
                    <a:pt x="84" y="322"/>
                  </a:lnTo>
                  <a:lnTo>
                    <a:pt x="90" y="316"/>
                  </a:lnTo>
                  <a:lnTo>
                    <a:pt x="54" y="280"/>
                  </a:lnTo>
                  <a:lnTo>
                    <a:pt x="36" y="233"/>
                  </a:lnTo>
                  <a:lnTo>
                    <a:pt x="30" y="185"/>
                  </a:lnTo>
                  <a:lnTo>
                    <a:pt x="30" y="149"/>
                  </a:lnTo>
                  <a:lnTo>
                    <a:pt x="30" y="119"/>
                  </a:lnTo>
                  <a:lnTo>
                    <a:pt x="36" y="89"/>
                  </a:lnTo>
                  <a:lnTo>
                    <a:pt x="54" y="47"/>
                  </a:lnTo>
                  <a:lnTo>
                    <a:pt x="72" y="24"/>
                  </a:lnTo>
                  <a:lnTo>
                    <a:pt x="90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auto">
            <a:xfrm>
              <a:off x="945" y="2634"/>
              <a:ext cx="90" cy="209"/>
            </a:xfrm>
            <a:custGeom>
              <a:avLst/>
              <a:gdLst>
                <a:gd name="T0" fmla="*/ 90 w 90"/>
                <a:gd name="T1" fmla="*/ 42 h 209"/>
                <a:gd name="T2" fmla="*/ 66 w 90"/>
                <a:gd name="T3" fmla="*/ 42 h 209"/>
                <a:gd name="T4" fmla="*/ 72 w 90"/>
                <a:gd name="T5" fmla="*/ 6 h 209"/>
                <a:gd name="T6" fmla="*/ 72 w 90"/>
                <a:gd name="T7" fmla="*/ 0 h 209"/>
                <a:gd name="T8" fmla="*/ 72 w 90"/>
                <a:gd name="T9" fmla="*/ 0 h 209"/>
                <a:gd name="T10" fmla="*/ 66 w 90"/>
                <a:gd name="T11" fmla="*/ 0 h 209"/>
                <a:gd name="T12" fmla="*/ 66 w 90"/>
                <a:gd name="T13" fmla="*/ 6 h 209"/>
                <a:gd name="T14" fmla="*/ 48 w 90"/>
                <a:gd name="T15" fmla="*/ 24 h 209"/>
                <a:gd name="T16" fmla="*/ 30 w 90"/>
                <a:gd name="T17" fmla="*/ 42 h 209"/>
                <a:gd name="T18" fmla="*/ 18 w 90"/>
                <a:gd name="T19" fmla="*/ 48 h 209"/>
                <a:gd name="T20" fmla="*/ 12 w 90"/>
                <a:gd name="T21" fmla="*/ 48 h 209"/>
                <a:gd name="T22" fmla="*/ 12 w 90"/>
                <a:gd name="T23" fmla="*/ 54 h 209"/>
                <a:gd name="T24" fmla="*/ 12 w 90"/>
                <a:gd name="T25" fmla="*/ 54 h 209"/>
                <a:gd name="T26" fmla="*/ 36 w 90"/>
                <a:gd name="T27" fmla="*/ 54 h 209"/>
                <a:gd name="T28" fmla="*/ 12 w 90"/>
                <a:gd name="T29" fmla="*/ 162 h 209"/>
                <a:gd name="T30" fmla="*/ 12 w 90"/>
                <a:gd name="T31" fmla="*/ 168 h 209"/>
                <a:gd name="T32" fmla="*/ 6 w 90"/>
                <a:gd name="T33" fmla="*/ 180 h 209"/>
                <a:gd name="T34" fmla="*/ 0 w 90"/>
                <a:gd name="T35" fmla="*/ 192 h 209"/>
                <a:gd name="T36" fmla="*/ 0 w 90"/>
                <a:gd name="T37" fmla="*/ 197 h 209"/>
                <a:gd name="T38" fmla="*/ 6 w 90"/>
                <a:gd name="T39" fmla="*/ 209 h 209"/>
                <a:gd name="T40" fmla="*/ 18 w 90"/>
                <a:gd name="T41" fmla="*/ 209 h 209"/>
                <a:gd name="T42" fmla="*/ 30 w 90"/>
                <a:gd name="T43" fmla="*/ 209 h 209"/>
                <a:gd name="T44" fmla="*/ 42 w 90"/>
                <a:gd name="T45" fmla="*/ 197 h 209"/>
                <a:gd name="T46" fmla="*/ 66 w 90"/>
                <a:gd name="T47" fmla="*/ 168 h 209"/>
                <a:gd name="T48" fmla="*/ 60 w 90"/>
                <a:gd name="T49" fmla="*/ 162 h 209"/>
                <a:gd name="T50" fmla="*/ 48 w 90"/>
                <a:gd name="T51" fmla="*/ 180 h 209"/>
                <a:gd name="T52" fmla="*/ 42 w 90"/>
                <a:gd name="T53" fmla="*/ 192 h 209"/>
                <a:gd name="T54" fmla="*/ 36 w 90"/>
                <a:gd name="T55" fmla="*/ 192 h 209"/>
                <a:gd name="T56" fmla="*/ 30 w 90"/>
                <a:gd name="T57" fmla="*/ 192 h 209"/>
                <a:gd name="T58" fmla="*/ 30 w 90"/>
                <a:gd name="T59" fmla="*/ 186 h 209"/>
                <a:gd name="T60" fmla="*/ 30 w 90"/>
                <a:gd name="T61" fmla="*/ 186 h 209"/>
                <a:gd name="T62" fmla="*/ 30 w 90"/>
                <a:gd name="T63" fmla="*/ 180 h 209"/>
                <a:gd name="T64" fmla="*/ 60 w 90"/>
                <a:gd name="T65" fmla="*/ 54 h 209"/>
                <a:gd name="T66" fmla="*/ 90 w 90"/>
                <a:gd name="T67" fmla="*/ 54 h 209"/>
                <a:gd name="T68" fmla="*/ 90 w 90"/>
                <a:gd name="T69" fmla="*/ 4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209">
                  <a:moveTo>
                    <a:pt x="90" y="42"/>
                  </a:moveTo>
                  <a:lnTo>
                    <a:pt x="66" y="42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48" y="24"/>
                  </a:lnTo>
                  <a:lnTo>
                    <a:pt x="30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36" y="54"/>
                  </a:lnTo>
                  <a:lnTo>
                    <a:pt x="12" y="162"/>
                  </a:lnTo>
                  <a:lnTo>
                    <a:pt x="12" y="168"/>
                  </a:lnTo>
                  <a:lnTo>
                    <a:pt x="6" y="180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6" y="209"/>
                  </a:lnTo>
                  <a:lnTo>
                    <a:pt x="18" y="209"/>
                  </a:lnTo>
                  <a:lnTo>
                    <a:pt x="30" y="209"/>
                  </a:lnTo>
                  <a:lnTo>
                    <a:pt x="42" y="197"/>
                  </a:lnTo>
                  <a:lnTo>
                    <a:pt x="66" y="168"/>
                  </a:lnTo>
                  <a:lnTo>
                    <a:pt x="60" y="162"/>
                  </a:lnTo>
                  <a:lnTo>
                    <a:pt x="48" y="180"/>
                  </a:lnTo>
                  <a:lnTo>
                    <a:pt x="42" y="192"/>
                  </a:lnTo>
                  <a:lnTo>
                    <a:pt x="36" y="192"/>
                  </a:lnTo>
                  <a:lnTo>
                    <a:pt x="30" y="192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60" y="54"/>
                  </a:lnTo>
                  <a:lnTo>
                    <a:pt x="90" y="54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auto">
            <a:xfrm>
              <a:off x="1041" y="2587"/>
              <a:ext cx="83" cy="322"/>
            </a:xfrm>
            <a:custGeom>
              <a:avLst/>
              <a:gdLst>
                <a:gd name="T0" fmla="*/ 0 w 83"/>
                <a:gd name="T1" fmla="*/ 322 h 322"/>
                <a:gd name="T2" fmla="*/ 35 w 83"/>
                <a:gd name="T3" fmla="*/ 292 h 322"/>
                <a:gd name="T4" fmla="*/ 59 w 83"/>
                <a:gd name="T5" fmla="*/ 250 h 322"/>
                <a:gd name="T6" fmla="*/ 77 w 83"/>
                <a:gd name="T7" fmla="*/ 209 h 322"/>
                <a:gd name="T8" fmla="*/ 83 w 83"/>
                <a:gd name="T9" fmla="*/ 161 h 322"/>
                <a:gd name="T10" fmla="*/ 83 w 83"/>
                <a:gd name="T11" fmla="*/ 131 h 322"/>
                <a:gd name="T12" fmla="*/ 77 w 83"/>
                <a:gd name="T13" fmla="*/ 101 h 322"/>
                <a:gd name="T14" fmla="*/ 59 w 83"/>
                <a:gd name="T15" fmla="*/ 59 h 322"/>
                <a:gd name="T16" fmla="*/ 29 w 83"/>
                <a:gd name="T17" fmla="*/ 24 h 322"/>
                <a:gd name="T18" fmla="*/ 17 w 83"/>
                <a:gd name="T19" fmla="*/ 6 h 322"/>
                <a:gd name="T20" fmla="*/ 0 w 83"/>
                <a:gd name="T21" fmla="*/ 0 h 322"/>
                <a:gd name="T22" fmla="*/ 0 w 83"/>
                <a:gd name="T23" fmla="*/ 6 h 322"/>
                <a:gd name="T24" fmla="*/ 29 w 83"/>
                <a:gd name="T25" fmla="*/ 41 h 322"/>
                <a:gd name="T26" fmla="*/ 47 w 83"/>
                <a:gd name="T27" fmla="*/ 83 h 322"/>
                <a:gd name="T28" fmla="*/ 53 w 83"/>
                <a:gd name="T29" fmla="*/ 131 h 322"/>
                <a:gd name="T30" fmla="*/ 53 w 83"/>
                <a:gd name="T31" fmla="*/ 167 h 322"/>
                <a:gd name="T32" fmla="*/ 53 w 83"/>
                <a:gd name="T33" fmla="*/ 203 h 322"/>
                <a:gd name="T34" fmla="*/ 47 w 83"/>
                <a:gd name="T35" fmla="*/ 227 h 322"/>
                <a:gd name="T36" fmla="*/ 35 w 83"/>
                <a:gd name="T37" fmla="*/ 268 h 322"/>
                <a:gd name="T38" fmla="*/ 17 w 83"/>
                <a:gd name="T39" fmla="*/ 298 h 322"/>
                <a:gd name="T40" fmla="*/ 0 w 83"/>
                <a:gd name="T41" fmla="*/ 316 h 322"/>
                <a:gd name="T42" fmla="*/ 0 w 83"/>
                <a:gd name="T43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322">
                  <a:moveTo>
                    <a:pt x="0" y="322"/>
                  </a:moveTo>
                  <a:lnTo>
                    <a:pt x="35" y="292"/>
                  </a:lnTo>
                  <a:lnTo>
                    <a:pt x="59" y="250"/>
                  </a:lnTo>
                  <a:lnTo>
                    <a:pt x="77" y="209"/>
                  </a:lnTo>
                  <a:lnTo>
                    <a:pt x="83" y="161"/>
                  </a:lnTo>
                  <a:lnTo>
                    <a:pt x="83" y="131"/>
                  </a:lnTo>
                  <a:lnTo>
                    <a:pt x="77" y="101"/>
                  </a:lnTo>
                  <a:lnTo>
                    <a:pt x="59" y="59"/>
                  </a:lnTo>
                  <a:lnTo>
                    <a:pt x="29" y="24"/>
                  </a:lnTo>
                  <a:lnTo>
                    <a:pt x="17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29" y="41"/>
                  </a:lnTo>
                  <a:lnTo>
                    <a:pt x="47" y="83"/>
                  </a:lnTo>
                  <a:lnTo>
                    <a:pt x="53" y="131"/>
                  </a:lnTo>
                  <a:lnTo>
                    <a:pt x="53" y="167"/>
                  </a:lnTo>
                  <a:lnTo>
                    <a:pt x="53" y="203"/>
                  </a:lnTo>
                  <a:lnTo>
                    <a:pt x="47" y="227"/>
                  </a:lnTo>
                  <a:lnTo>
                    <a:pt x="35" y="268"/>
                  </a:lnTo>
                  <a:lnTo>
                    <a:pt x="17" y="298"/>
                  </a:lnTo>
                  <a:lnTo>
                    <a:pt x="0" y="316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Freeform 15"/>
            <p:cNvSpPr>
              <a:spLocks noEditPoints="1"/>
            </p:cNvSpPr>
            <p:nvPr/>
          </p:nvSpPr>
          <p:spPr bwMode="auto">
            <a:xfrm>
              <a:off x="2709" y="897"/>
              <a:ext cx="203" cy="250"/>
            </a:xfrm>
            <a:custGeom>
              <a:avLst/>
              <a:gdLst>
                <a:gd name="T0" fmla="*/ 191 w 203"/>
                <a:gd name="T1" fmla="*/ 244 h 250"/>
                <a:gd name="T2" fmla="*/ 173 w 203"/>
                <a:gd name="T3" fmla="*/ 233 h 250"/>
                <a:gd name="T4" fmla="*/ 168 w 203"/>
                <a:gd name="T5" fmla="*/ 215 h 250"/>
                <a:gd name="T6" fmla="*/ 132 w 203"/>
                <a:gd name="T7" fmla="*/ 119 h 250"/>
                <a:gd name="T8" fmla="*/ 162 w 203"/>
                <a:gd name="T9" fmla="*/ 113 h 250"/>
                <a:gd name="T10" fmla="*/ 185 w 203"/>
                <a:gd name="T11" fmla="*/ 95 h 250"/>
                <a:gd name="T12" fmla="*/ 197 w 203"/>
                <a:gd name="T13" fmla="*/ 77 h 250"/>
                <a:gd name="T14" fmla="*/ 203 w 203"/>
                <a:gd name="T15" fmla="*/ 53 h 250"/>
                <a:gd name="T16" fmla="*/ 191 w 203"/>
                <a:gd name="T17" fmla="*/ 23 h 250"/>
                <a:gd name="T18" fmla="*/ 173 w 203"/>
                <a:gd name="T19" fmla="*/ 6 h 250"/>
                <a:gd name="T20" fmla="*/ 150 w 203"/>
                <a:gd name="T21" fmla="*/ 0 h 250"/>
                <a:gd name="T22" fmla="*/ 132 w 203"/>
                <a:gd name="T23" fmla="*/ 0 h 250"/>
                <a:gd name="T24" fmla="*/ 48 w 203"/>
                <a:gd name="T25" fmla="*/ 0 h 250"/>
                <a:gd name="T26" fmla="*/ 48 w 203"/>
                <a:gd name="T27" fmla="*/ 6 h 250"/>
                <a:gd name="T28" fmla="*/ 66 w 203"/>
                <a:gd name="T29" fmla="*/ 12 h 250"/>
                <a:gd name="T30" fmla="*/ 72 w 203"/>
                <a:gd name="T31" fmla="*/ 23 h 250"/>
                <a:gd name="T32" fmla="*/ 72 w 203"/>
                <a:gd name="T33" fmla="*/ 35 h 250"/>
                <a:gd name="T34" fmla="*/ 66 w 203"/>
                <a:gd name="T35" fmla="*/ 47 h 250"/>
                <a:gd name="T36" fmla="*/ 24 w 203"/>
                <a:gd name="T37" fmla="*/ 215 h 250"/>
                <a:gd name="T38" fmla="*/ 18 w 203"/>
                <a:gd name="T39" fmla="*/ 227 h 250"/>
                <a:gd name="T40" fmla="*/ 12 w 203"/>
                <a:gd name="T41" fmla="*/ 238 h 250"/>
                <a:gd name="T42" fmla="*/ 0 w 203"/>
                <a:gd name="T43" fmla="*/ 244 h 250"/>
                <a:gd name="T44" fmla="*/ 0 w 203"/>
                <a:gd name="T45" fmla="*/ 250 h 250"/>
                <a:gd name="T46" fmla="*/ 78 w 203"/>
                <a:gd name="T47" fmla="*/ 250 h 250"/>
                <a:gd name="T48" fmla="*/ 78 w 203"/>
                <a:gd name="T49" fmla="*/ 244 h 250"/>
                <a:gd name="T50" fmla="*/ 66 w 203"/>
                <a:gd name="T51" fmla="*/ 238 h 250"/>
                <a:gd name="T52" fmla="*/ 60 w 203"/>
                <a:gd name="T53" fmla="*/ 238 h 250"/>
                <a:gd name="T54" fmla="*/ 60 w 203"/>
                <a:gd name="T55" fmla="*/ 227 h 250"/>
                <a:gd name="T56" fmla="*/ 60 w 203"/>
                <a:gd name="T57" fmla="*/ 221 h 250"/>
                <a:gd name="T58" fmla="*/ 60 w 203"/>
                <a:gd name="T59" fmla="*/ 215 h 250"/>
                <a:gd name="T60" fmla="*/ 60 w 203"/>
                <a:gd name="T61" fmla="*/ 203 h 250"/>
                <a:gd name="T62" fmla="*/ 78 w 203"/>
                <a:gd name="T63" fmla="*/ 125 h 250"/>
                <a:gd name="T64" fmla="*/ 102 w 203"/>
                <a:gd name="T65" fmla="*/ 125 h 250"/>
                <a:gd name="T66" fmla="*/ 144 w 203"/>
                <a:gd name="T67" fmla="*/ 250 h 250"/>
                <a:gd name="T68" fmla="*/ 191 w 203"/>
                <a:gd name="T69" fmla="*/ 250 h 250"/>
                <a:gd name="T70" fmla="*/ 191 w 203"/>
                <a:gd name="T71" fmla="*/ 244 h 250"/>
                <a:gd name="T72" fmla="*/ 108 w 203"/>
                <a:gd name="T73" fmla="*/ 23 h 250"/>
                <a:gd name="T74" fmla="*/ 108 w 203"/>
                <a:gd name="T75" fmla="*/ 18 h 250"/>
                <a:gd name="T76" fmla="*/ 114 w 203"/>
                <a:gd name="T77" fmla="*/ 12 h 250"/>
                <a:gd name="T78" fmla="*/ 126 w 203"/>
                <a:gd name="T79" fmla="*/ 12 h 250"/>
                <a:gd name="T80" fmla="*/ 138 w 203"/>
                <a:gd name="T81" fmla="*/ 12 h 250"/>
                <a:gd name="T82" fmla="*/ 156 w 203"/>
                <a:gd name="T83" fmla="*/ 18 h 250"/>
                <a:gd name="T84" fmla="*/ 162 w 203"/>
                <a:gd name="T85" fmla="*/ 29 h 250"/>
                <a:gd name="T86" fmla="*/ 168 w 203"/>
                <a:gd name="T87" fmla="*/ 53 h 250"/>
                <a:gd name="T88" fmla="*/ 168 w 203"/>
                <a:gd name="T89" fmla="*/ 77 h 250"/>
                <a:gd name="T90" fmla="*/ 156 w 203"/>
                <a:gd name="T91" fmla="*/ 95 h 250"/>
                <a:gd name="T92" fmla="*/ 138 w 203"/>
                <a:gd name="T93" fmla="*/ 107 h 250"/>
                <a:gd name="T94" fmla="*/ 102 w 203"/>
                <a:gd name="T95" fmla="*/ 113 h 250"/>
                <a:gd name="T96" fmla="*/ 96 w 203"/>
                <a:gd name="T97" fmla="*/ 113 h 250"/>
                <a:gd name="T98" fmla="*/ 84 w 203"/>
                <a:gd name="T99" fmla="*/ 107 h 250"/>
                <a:gd name="T100" fmla="*/ 108 w 203"/>
                <a:gd name="T101" fmla="*/ 2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3" h="250">
                  <a:moveTo>
                    <a:pt x="191" y="244"/>
                  </a:moveTo>
                  <a:lnTo>
                    <a:pt x="173" y="233"/>
                  </a:lnTo>
                  <a:lnTo>
                    <a:pt x="168" y="215"/>
                  </a:lnTo>
                  <a:lnTo>
                    <a:pt x="132" y="119"/>
                  </a:lnTo>
                  <a:lnTo>
                    <a:pt x="162" y="113"/>
                  </a:lnTo>
                  <a:lnTo>
                    <a:pt x="185" y="95"/>
                  </a:lnTo>
                  <a:lnTo>
                    <a:pt x="197" y="77"/>
                  </a:lnTo>
                  <a:lnTo>
                    <a:pt x="203" y="53"/>
                  </a:lnTo>
                  <a:lnTo>
                    <a:pt x="191" y="23"/>
                  </a:lnTo>
                  <a:lnTo>
                    <a:pt x="173" y="6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66" y="12"/>
                  </a:lnTo>
                  <a:lnTo>
                    <a:pt x="72" y="23"/>
                  </a:lnTo>
                  <a:lnTo>
                    <a:pt x="72" y="35"/>
                  </a:lnTo>
                  <a:lnTo>
                    <a:pt x="66" y="47"/>
                  </a:lnTo>
                  <a:lnTo>
                    <a:pt x="24" y="215"/>
                  </a:lnTo>
                  <a:lnTo>
                    <a:pt x="18" y="227"/>
                  </a:lnTo>
                  <a:lnTo>
                    <a:pt x="12" y="238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78" y="250"/>
                  </a:lnTo>
                  <a:lnTo>
                    <a:pt x="78" y="244"/>
                  </a:lnTo>
                  <a:lnTo>
                    <a:pt x="66" y="238"/>
                  </a:lnTo>
                  <a:lnTo>
                    <a:pt x="60" y="238"/>
                  </a:lnTo>
                  <a:lnTo>
                    <a:pt x="60" y="227"/>
                  </a:lnTo>
                  <a:lnTo>
                    <a:pt x="60" y="221"/>
                  </a:lnTo>
                  <a:lnTo>
                    <a:pt x="60" y="215"/>
                  </a:lnTo>
                  <a:lnTo>
                    <a:pt x="60" y="203"/>
                  </a:lnTo>
                  <a:lnTo>
                    <a:pt x="78" y="125"/>
                  </a:lnTo>
                  <a:lnTo>
                    <a:pt x="102" y="125"/>
                  </a:lnTo>
                  <a:lnTo>
                    <a:pt x="144" y="250"/>
                  </a:lnTo>
                  <a:lnTo>
                    <a:pt x="191" y="250"/>
                  </a:lnTo>
                  <a:lnTo>
                    <a:pt x="191" y="244"/>
                  </a:lnTo>
                  <a:close/>
                  <a:moveTo>
                    <a:pt x="108" y="23"/>
                  </a:moveTo>
                  <a:lnTo>
                    <a:pt x="108" y="18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8" y="12"/>
                  </a:lnTo>
                  <a:lnTo>
                    <a:pt x="156" y="18"/>
                  </a:lnTo>
                  <a:lnTo>
                    <a:pt x="162" y="29"/>
                  </a:lnTo>
                  <a:lnTo>
                    <a:pt x="168" y="53"/>
                  </a:lnTo>
                  <a:lnTo>
                    <a:pt x="168" y="77"/>
                  </a:lnTo>
                  <a:lnTo>
                    <a:pt x="156" y="95"/>
                  </a:lnTo>
                  <a:lnTo>
                    <a:pt x="138" y="107"/>
                  </a:lnTo>
                  <a:lnTo>
                    <a:pt x="102" y="113"/>
                  </a:lnTo>
                  <a:lnTo>
                    <a:pt x="96" y="113"/>
                  </a:lnTo>
                  <a:lnTo>
                    <a:pt x="84" y="107"/>
                  </a:lnTo>
                  <a:lnTo>
                    <a:pt x="10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auto">
            <a:xfrm>
              <a:off x="3552" y="1960"/>
              <a:ext cx="210" cy="256"/>
            </a:xfrm>
            <a:custGeom>
              <a:avLst/>
              <a:gdLst>
                <a:gd name="T0" fmla="*/ 198 w 210"/>
                <a:gd name="T1" fmla="*/ 77 h 256"/>
                <a:gd name="T2" fmla="*/ 210 w 210"/>
                <a:gd name="T3" fmla="*/ 0 h 256"/>
                <a:gd name="T4" fmla="*/ 204 w 210"/>
                <a:gd name="T5" fmla="*/ 0 h 256"/>
                <a:gd name="T6" fmla="*/ 198 w 210"/>
                <a:gd name="T7" fmla="*/ 6 h 256"/>
                <a:gd name="T8" fmla="*/ 186 w 210"/>
                <a:gd name="T9" fmla="*/ 6 h 256"/>
                <a:gd name="T10" fmla="*/ 168 w 210"/>
                <a:gd name="T11" fmla="*/ 6 h 256"/>
                <a:gd name="T12" fmla="*/ 138 w 210"/>
                <a:gd name="T13" fmla="*/ 0 h 256"/>
                <a:gd name="T14" fmla="*/ 108 w 210"/>
                <a:gd name="T15" fmla="*/ 6 h 256"/>
                <a:gd name="T16" fmla="*/ 84 w 210"/>
                <a:gd name="T17" fmla="*/ 12 h 256"/>
                <a:gd name="T18" fmla="*/ 42 w 210"/>
                <a:gd name="T19" fmla="*/ 53 h 256"/>
                <a:gd name="T20" fmla="*/ 12 w 210"/>
                <a:gd name="T21" fmla="*/ 101 h 256"/>
                <a:gd name="T22" fmla="*/ 0 w 210"/>
                <a:gd name="T23" fmla="*/ 155 h 256"/>
                <a:gd name="T24" fmla="*/ 6 w 210"/>
                <a:gd name="T25" fmla="*/ 203 h 256"/>
                <a:gd name="T26" fmla="*/ 30 w 210"/>
                <a:gd name="T27" fmla="*/ 232 h 256"/>
                <a:gd name="T28" fmla="*/ 54 w 210"/>
                <a:gd name="T29" fmla="*/ 250 h 256"/>
                <a:gd name="T30" fmla="*/ 84 w 210"/>
                <a:gd name="T31" fmla="*/ 256 h 256"/>
                <a:gd name="T32" fmla="*/ 120 w 210"/>
                <a:gd name="T33" fmla="*/ 250 h 256"/>
                <a:gd name="T34" fmla="*/ 150 w 210"/>
                <a:gd name="T35" fmla="*/ 238 h 256"/>
                <a:gd name="T36" fmla="*/ 168 w 210"/>
                <a:gd name="T37" fmla="*/ 221 h 256"/>
                <a:gd name="T38" fmla="*/ 180 w 210"/>
                <a:gd name="T39" fmla="*/ 203 h 256"/>
                <a:gd name="T40" fmla="*/ 174 w 210"/>
                <a:gd name="T41" fmla="*/ 197 h 256"/>
                <a:gd name="T42" fmla="*/ 144 w 210"/>
                <a:gd name="T43" fmla="*/ 227 h 256"/>
                <a:gd name="T44" fmla="*/ 120 w 210"/>
                <a:gd name="T45" fmla="*/ 232 h 256"/>
                <a:gd name="T46" fmla="*/ 96 w 210"/>
                <a:gd name="T47" fmla="*/ 238 h 256"/>
                <a:gd name="T48" fmla="*/ 72 w 210"/>
                <a:gd name="T49" fmla="*/ 232 h 256"/>
                <a:gd name="T50" fmla="*/ 48 w 210"/>
                <a:gd name="T51" fmla="*/ 221 h 256"/>
                <a:gd name="T52" fmla="*/ 42 w 210"/>
                <a:gd name="T53" fmla="*/ 191 h 256"/>
                <a:gd name="T54" fmla="*/ 36 w 210"/>
                <a:gd name="T55" fmla="*/ 161 h 256"/>
                <a:gd name="T56" fmla="*/ 42 w 210"/>
                <a:gd name="T57" fmla="*/ 113 h 256"/>
                <a:gd name="T58" fmla="*/ 60 w 210"/>
                <a:gd name="T59" fmla="*/ 65 h 256"/>
                <a:gd name="T60" fmla="*/ 96 w 210"/>
                <a:gd name="T61" fmla="*/ 29 h 256"/>
                <a:gd name="T62" fmla="*/ 114 w 210"/>
                <a:gd name="T63" fmla="*/ 18 h 256"/>
                <a:gd name="T64" fmla="*/ 138 w 210"/>
                <a:gd name="T65" fmla="*/ 12 h 256"/>
                <a:gd name="T66" fmla="*/ 168 w 210"/>
                <a:gd name="T67" fmla="*/ 18 h 256"/>
                <a:gd name="T68" fmla="*/ 186 w 210"/>
                <a:gd name="T69" fmla="*/ 41 h 256"/>
                <a:gd name="T70" fmla="*/ 192 w 210"/>
                <a:gd name="T71" fmla="*/ 59 h 256"/>
                <a:gd name="T72" fmla="*/ 192 w 210"/>
                <a:gd name="T73" fmla="*/ 71 h 256"/>
                <a:gd name="T74" fmla="*/ 198 w 210"/>
                <a:gd name="T75" fmla="*/ 7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56">
                  <a:moveTo>
                    <a:pt x="198" y="77"/>
                  </a:moveTo>
                  <a:lnTo>
                    <a:pt x="210" y="0"/>
                  </a:lnTo>
                  <a:lnTo>
                    <a:pt x="204" y="0"/>
                  </a:lnTo>
                  <a:lnTo>
                    <a:pt x="198" y="6"/>
                  </a:lnTo>
                  <a:lnTo>
                    <a:pt x="186" y="6"/>
                  </a:lnTo>
                  <a:lnTo>
                    <a:pt x="168" y="6"/>
                  </a:lnTo>
                  <a:lnTo>
                    <a:pt x="138" y="0"/>
                  </a:lnTo>
                  <a:lnTo>
                    <a:pt x="108" y="6"/>
                  </a:lnTo>
                  <a:lnTo>
                    <a:pt x="84" y="12"/>
                  </a:lnTo>
                  <a:lnTo>
                    <a:pt x="42" y="53"/>
                  </a:lnTo>
                  <a:lnTo>
                    <a:pt x="12" y="101"/>
                  </a:lnTo>
                  <a:lnTo>
                    <a:pt x="0" y="155"/>
                  </a:lnTo>
                  <a:lnTo>
                    <a:pt x="6" y="203"/>
                  </a:lnTo>
                  <a:lnTo>
                    <a:pt x="30" y="232"/>
                  </a:lnTo>
                  <a:lnTo>
                    <a:pt x="54" y="250"/>
                  </a:lnTo>
                  <a:lnTo>
                    <a:pt x="84" y="256"/>
                  </a:lnTo>
                  <a:lnTo>
                    <a:pt x="120" y="250"/>
                  </a:lnTo>
                  <a:lnTo>
                    <a:pt x="150" y="238"/>
                  </a:lnTo>
                  <a:lnTo>
                    <a:pt x="168" y="221"/>
                  </a:lnTo>
                  <a:lnTo>
                    <a:pt x="180" y="203"/>
                  </a:lnTo>
                  <a:lnTo>
                    <a:pt x="174" y="197"/>
                  </a:lnTo>
                  <a:lnTo>
                    <a:pt x="144" y="227"/>
                  </a:lnTo>
                  <a:lnTo>
                    <a:pt x="120" y="232"/>
                  </a:lnTo>
                  <a:lnTo>
                    <a:pt x="96" y="238"/>
                  </a:lnTo>
                  <a:lnTo>
                    <a:pt x="72" y="232"/>
                  </a:lnTo>
                  <a:lnTo>
                    <a:pt x="48" y="221"/>
                  </a:lnTo>
                  <a:lnTo>
                    <a:pt x="42" y="191"/>
                  </a:lnTo>
                  <a:lnTo>
                    <a:pt x="36" y="161"/>
                  </a:lnTo>
                  <a:lnTo>
                    <a:pt x="42" y="113"/>
                  </a:lnTo>
                  <a:lnTo>
                    <a:pt x="60" y="65"/>
                  </a:lnTo>
                  <a:lnTo>
                    <a:pt x="96" y="29"/>
                  </a:lnTo>
                  <a:lnTo>
                    <a:pt x="114" y="18"/>
                  </a:lnTo>
                  <a:lnTo>
                    <a:pt x="138" y="12"/>
                  </a:lnTo>
                  <a:lnTo>
                    <a:pt x="168" y="18"/>
                  </a:lnTo>
                  <a:lnTo>
                    <a:pt x="186" y="41"/>
                  </a:lnTo>
                  <a:lnTo>
                    <a:pt x="192" y="59"/>
                  </a:lnTo>
                  <a:lnTo>
                    <a:pt x="192" y="71"/>
                  </a:lnTo>
                  <a:lnTo>
                    <a:pt x="198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auto">
            <a:xfrm>
              <a:off x="1274" y="2413"/>
              <a:ext cx="568" cy="639"/>
            </a:xfrm>
            <a:custGeom>
              <a:avLst/>
              <a:gdLst>
                <a:gd name="T0" fmla="*/ 281 w 568"/>
                <a:gd name="T1" fmla="*/ 639 h 639"/>
                <a:gd name="T2" fmla="*/ 341 w 568"/>
                <a:gd name="T3" fmla="*/ 633 h 639"/>
                <a:gd name="T4" fmla="*/ 394 w 568"/>
                <a:gd name="T5" fmla="*/ 616 h 639"/>
                <a:gd name="T6" fmla="*/ 442 w 568"/>
                <a:gd name="T7" fmla="*/ 586 h 639"/>
                <a:gd name="T8" fmla="*/ 484 w 568"/>
                <a:gd name="T9" fmla="*/ 544 h 639"/>
                <a:gd name="T10" fmla="*/ 520 w 568"/>
                <a:gd name="T11" fmla="*/ 502 h 639"/>
                <a:gd name="T12" fmla="*/ 544 w 568"/>
                <a:gd name="T13" fmla="*/ 448 h 639"/>
                <a:gd name="T14" fmla="*/ 562 w 568"/>
                <a:gd name="T15" fmla="*/ 389 h 639"/>
                <a:gd name="T16" fmla="*/ 568 w 568"/>
                <a:gd name="T17" fmla="*/ 323 h 639"/>
                <a:gd name="T18" fmla="*/ 562 w 568"/>
                <a:gd name="T19" fmla="*/ 257 h 639"/>
                <a:gd name="T20" fmla="*/ 544 w 568"/>
                <a:gd name="T21" fmla="*/ 198 h 639"/>
                <a:gd name="T22" fmla="*/ 520 w 568"/>
                <a:gd name="T23" fmla="*/ 144 h 639"/>
                <a:gd name="T24" fmla="*/ 484 w 568"/>
                <a:gd name="T25" fmla="*/ 96 h 639"/>
                <a:gd name="T26" fmla="*/ 442 w 568"/>
                <a:gd name="T27" fmla="*/ 54 h 639"/>
                <a:gd name="T28" fmla="*/ 394 w 568"/>
                <a:gd name="T29" fmla="*/ 24 h 639"/>
                <a:gd name="T30" fmla="*/ 341 w 568"/>
                <a:gd name="T31" fmla="*/ 6 h 639"/>
                <a:gd name="T32" fmla="*/ 281 w 568"/>
                <a:gd name="T33" fmla="*/ 0 h 639"/>
                <a:gd name="T34" fmla="*/ 227 w 568"/>
                <a:gd name="T35" fmla="*/ 6 h 639"/>
                <a:gd name="T36" fmla="*/ 173 w 568"/>
                <a:gd name="T37" fmla="*/ 24 h 639"/>
                <a:gd name="T38" fmla="*/ 125 w 568"/>
                <a:gd name="T39" fmla="*/ 54 h 639"/>
                <a:gd name="T40" fmla="*/ 83 w 568"/>
                <a:gd name="T41" fmla="*/ 96 h 639"/>
                <a:gd name="T42" fmla="*/ 48 w 568"/>
                <a:gd name="T43" fmla="*/ 144 h 639"/>
                <a:gd name="T44" fmla="*/ 24 w 568"/>
                <a:gd name="T45" fmla="*/ 198 h 639"/>
                <a:gd name="T46" fmla="*/ 6 w 568"/>
                <a:gd name="T47" fmla="*/ 257 h 639"/>
                <a:gd name="T48" fmla="*/ 0 w 568"/>
                <a:gd name="T49" fmla="*/ 323 h 639"/>
                <a:gd name="T50" fmla="*/ 6 w 568"/>
                <a:gd name="T51" fmla="*/ 389 h 639"/>
                <a:gd name="T52" fmla="*/ 24 w 568"/>
                <a:gd name="T53" fmla="*/ 448 h 639"/>
                <a:gd name="T54" fmla="*/ 48 w 568"/>
                <a:gd name="T55" fmla="*/ 502 h 639"/>
                <a:gd name="T56" fmla="*/ 83 w 568"/>
                <a:gd name="T57" fmla="*/ 544 h 639"/>
                <a:gd name="T58" fmla="*/ 125 w 568"/>
                <a:gd name="T59" fmla="*/ 586 h 639"/>
                <a:gd name="T60" fmla="*/ 173 w 568"/>
                <a:gd name="T61" fmla="*/ 616 h 639"/>
                <a:gd name="T62" fmla="*/ 227 w 568"/>
                <a:gd name="T63" fmla="*/ 633 h 639"/>
                <a:gd name="T64" fmla="*/ 281 w 568"/>
                <a:gd name="T65" fmla="*/ 639 h 639"/>
                <a:gd name="T66" fmla="*/ 281 w 568"/>
                <a:gd name="T67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8" h="639">
                  <a:moveTo>
                    <a:pt x="281" y="639"/>
                  </a:moveTo>
                  <a:lnTo>
                    <a:pt x="341" y="633"/>
                  </a:lnTo>
                  <a:lnTo>
                    <a:pt x="394" y="616"/>
                  </a:lnTo>
                  <a:lnTo>
                    <a:pt x="442" y="586"/>
                  </a:lnTo>
                  <a:lnTo>
                    <a:pt x="484" y="544"/>
                  </a:lnTo>
                  <a:lnTo>
                    <a:pt x="520" y="502"/>
                  </a:lnTo>
                  <a:lnTo>
                    <a:pt x="544" y="448"/>
                  </a:lnTo>
                  <a:lnTo>
                    <a:pt x="562" y="389"/>
                  </a:lnTo>
                  <a:lnTo>
                    <a:pt x="568" y="323"/>
                  </a:lnTo>
                  <a:lnTo>
                    <a:pt x="562" y="257"/>
                  </a:lnTo>
                  <a:lnTo>
                    <a:pt x="544" y="198"/>
                  </a:lnTo>
                  <a:lnTo>
                    <a:pt x="520" y="144"/>
                  </a:lnTo>
                  <a:lnTo>
                    <a:pt x="484" y="96"/>
                  </a:lnTo>
                  <a:lnTo>
                    <a:pt x="442" y="54"/>
                  </a:lnTo>
                  <a:lnTo>
                    <a:pt x="394" y="24"/>
                  </a:lnTo>
                  <a:lnTo>
                    <a:pt x="341" y="6"/>
                  </a:lnTo>
                  <a:lnTo>
                    <a:pt x="281" y="0"/>
                  </a:lnTo>
                  <a:lnTo>
                    <a:pt x="227" y="6"/>
                  </a:lnTo>
                  <a:lnTo>
                    <a:pt x="173" y="24"/>
                  </a:lnTo>
                  <a:lnTo>
                    <a:pt x="125" y="54"/>
                  </a:lnTo>
                  <a:lnTo>
                    <a:pt x="83" y="96"/>
                  </a:lnTo>
                  <a:lnTo>
                    <a:pt x="48" y="144"/>
                  </a:lnTo>
                  <a:lnTo>
                    <a:pt x="24" y="198"/>
                  </a:lnTo>
                  <a:lnTo>
                    <a:pt x="6" y="257"/>
                  </a:lnTo>
                  <a:lnTo>
                    <a:pt x="0" y="323"/>
                  </a:lnTo>
                  <a:lnTo>
                    <a:pt x="6" y="389"/>
                  </a:lnTo>
                  <a:lnTo>
                    <a:pt x="24" y="448"/>
                  </a:lnTo>
                  <a:lnTo>
                    <a:pt x="48" y="502"/>
                  </a:lnTo>
                  <a:lnTo>
                    <a:pt x="83" y="544"/>
                  </a:lnTo>
                  <a:lnTo>
                    <a:pt x="125" y="586"/>
                  </a:lnTo>
                  <a:lnTo>
                    <a:pt x="173" y="616"/>
                  </a:lnTo>
                  <a:lnTo>
                    <a:pt x="227" y="633"/>
                  </a:lnTo>
                  <a:lnTo>
                    <a:pt x="281" y="639"/>
                  </a:lnTo>
                  <a:lnTo>
                    <a:pt x="281" y="639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auto">
            <a:xfrm>
              <a:off x="1555" y="2736"/>
              <a:ext cx="287" cy="316"/>
            </a:xfrm>
            <a:custGeom>
              <a:avLst/>
              <a:gdLst>
                <a:gd name="T0" fmla="*/ 0 w 287"/>
                <a:gd name="T1" fmla="*/ 316 h 316"/>
                <a:gd name="T2" fmla="*/ 60 w 287"/>
                <a:gd name="T3" fmla="*/ 310 h 316"/>
                <a:gd name="T4" fmla="*/ 113 w 287"/>
                <a:gd name="T5" fmla="*/ 293 h 316"/>
                <a:gd name="T6" fmla="*/ 161 w 287"/>
                <a:gd name="T7" fmla="*/ 263 h 316"/>
                <a:gd name="T8" fmla="*/ 203 w 287"/>
                <a:gd name="T9" fmla="*/ 221 h 316"/>
                <a:gd name="T10" fmla="*/ 239 w 287"/>
                <a:gd name="T11" fmla="*/ 179 h 316"/>
                <a:gd name="T12" fmla="*/ 263 w 287"/>
                <a:gd name="T13" fmla="*/ 125 h 316"/>
                <a:gd name="T14" fmla="*/ 281 w 287"/>
                <a:gd name="T15" fmla="*/ 66 h 316"/>
                <a:gd name="T16" fmla="*/ 287 w 287"/>
                <a:gd name="T17" fmla="*/ 0 h 316"/>
                <a:gd name="T18" fmla="*/ 287 w 287"/>
                <a:gd name="T19" fmla="*/ 0 h 316"/>
                <a:gd name="T20" fmla="*/ 281 w 287"/>
                <a:gd name="T21" fmla="*/ 66 h 316"/>
                <a:gd name="T22" fmla="*/ 263 w 287"/>
                <a:gd name="T23" fmla="*/ 125 h 316"/>
                <a:gd name="T24" fmla="*/ 239 w 287"/>
                <a:gd name="T25" fmla="*/ 179 h 316"/>
                <a:gd name="T26" fmla="*/ 203 w 287"/>
                <a:gd name="T27" fmla="*/ 221 h 316"/>
                <a:gd name="T28" fmla="*/ 161 w 287"/>
                <a:gd name="T29" fmla="*/ 263 h 316"/>
                <a:gd name="T30" fmla="*/ 113 w 287"/>
                <a:gd name="T31" fmla="*/ 293 h 316"/>
                <a:gd name="T32" fmla="*/ 60 w 287"/>
                <a:gd name="T33" fmla="*/ 310 h 316"/>
                <a:gd name="T34" fmla="*/ 0 w 287"/>
                <a:gd name="T35" fmla="*/ 316 h 316"/>
                <a:gd name="T36" fmla="*/ 0 w 287"/>
                <a:gd name="T37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7" h="316">
                  <a:moveTo>
                    <a:pt x="0" y="316"/>
                  </a:moveTo>
                  <a:lnTo>
                    <a:pt x="60" y="310"/>
                  </a:lnTo>
                  <a:lnTo>
                    <a:pt x="113" y="293"/>
                  </a:lnTo>
                  <a:lnTo>
                    <a:pt x="161" y="263"/>
                  </a:lnTo>
                  <a:lnTo>
                    <a:pt x="203" y="221"/>
                  </a:lnTo>
                  <a:lnTo>
                    <a:pt x="239" y="179"/>
                  </a:lnTo>
                  <a:lnTo>
                    <a:pt x="263" y="125"/>
                  </a:lnTo>
                  <a:lnTo>
                    <a:pt x="281" y="66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81" y="66"/>
                  </a:lnTo>
                  <a:lnTo>
                    <a:pt x="263" y="125"/>
                  </a:lnTo>
                  <a:lnTo>
                    <a:pt x="239" y="179"/>
                  </a:lnTo>
                  <a:lnTo>
                    <a:pt x="203" y="221"/>
                  </a:lnTo>
                  <a:lnTo>
                    <a:pt x="161" y="263"/>
                  </a:lnTo>
                  <a:lnTo>
                    <a:pt x="113" y="293"/>
                  </a:lnTo>
                  <a:lnTo>
                    <a:pt x="60" y="310"/>
                  </a:lnTo>
                  <a:lnTo>
                    <a:pt x="0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19"/>
            <p:cNvSpPr>
              <a:spLocks noEditPoints="1"/>
            </p:cNvSpPr>
            <p:nvPr/>
          </p:nvSpPr>
          <p:spPr bwMode="auto">
            <a:xfrm>
              <a:off x="1555" y="2413"/>
              <a:ext cx="287" cy="323"/>
            </a:xfrm>
            <a:custGeom>
              <a:avLst/>
              <a:gdLst>
                <a:gd name="T0" fmla="*/ 287 w 287"/>
                <a:gd name="T1" fmla="*/ 323 h 323"/>
                <a:gd name="T2" fmla="*/ 281 w 287"/>
                <a:gd name="T3" fmla="*/ 257 h 323"/>
                <a:gd name="T4" fmla="*/ 263 w 287"/>
                <a:gd name="T5" fmla="*/ 198 h 323"/>
                <a:gd name="T6" fmla="*/ 239 w 287"/>
                <a:gd name="T7" fmla="*/ 144 h 323"/>
                <a:gd name="T8" fmla="*/ 203 w 287"/>
                <a:gd name="T9" fmla="*/ 96 h 323"/>
                <a:gd name="T10" fmla="*/ 161 w 287"/>
                <a:gd name="T11" fmla="*/ 54 h 323"/>
                <a:gd name="T12" fmla="*/ 113 w 287"/>
                <a:gd name="T13" fmla="*/ 24 h 323"/>
                <a:gd name="T14" fmla="*/ 60 w 287"/>
                <a:gd name="T15" fmla="*/ 6 h 323"/>
                <a:gd name="T16" fmla="*/ 0 w 287"/>
                <a:gd name="T17" fmla="*/ 0 h 323"/>
                <a:gd name="T18" fmla="*/ 0 w 287"/>
                <a:gd name="T19" fmla="*/ 0 h 323"/>
                <a:gd name="T20" fmla="*/ 60 w 287"/>
                <a:gd name="T21" fmla="*/ 6 h 323"/>
                <a:gd name="T22" fmla="*/ 113 w 287"/>
                <a:gd name="T23" fmla="*/ 24 h 323"/>
                <a:gd name="T24" fmla="*/ 161 w 287"/>
                <a:gd name="T25" fmla="*/ 54 h 323"/>
                <a:gd name="T26" fmla="*/ 203 w 287"/>
                <a:gd name="T27" fmla="*/ 96 h 323"/>
                <a:gd name="T28" fmla="*/ 239 w 287"/>
                <a:gd name="T29" fmla="*/ 144 h 323"/>
                <a:gd name="T30" fmla="*/ 263 w 287"/>
                <a:gd name="T31" fmla="*/ 198 h 323"/>
                <a:gd name="T32" fmla="*/ 281 w 287"/>
                <a:gd name="T33" fmla="*/ 257 h 323"/>
                <a:gd name="T34" fmla="*/ 287 w 287"/>
                <a:gd name="T35" fmla="*/ 323 h 323"/>
                <a:gd name="T36" fmla="*/ 287 w 287"/>
                <a:gd name="T37" fmla="*/ 323 h 323"/>
                <a:gd name="T38" fmla="*/ 287 w 287"/>
                <a:gd name="T39" fmla="*/ 323 h 323"/>
                <a:gd name="T40" fmla="*/ 287 w 287"/>
                <a:gd name="T41" fmla="*/ 323 h 323"/>
                <a:gd name="T42" fmla="*/ 287 w 287"/>
                <a:gd name="T4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7" h="323">
                  <a:moveTo>
                    <a:pt x="287" y="323"/>
                  </a:moveTo>
                  <a:lnTo>
                    <a:pt x="281" y="257"/>
                  </a:lnTo>
                  <a:lnTo>
                    <a:pt x="263" y="198"/>
                  </a:lnTo>
                  <a:lnTo>
                    <a:pt x="239" y="144"/>
                  </a:lnTo>
                  <a:lnTo>
                    <a:pt x="203" y="96"/>
                  </a:lnTo>
                  <a:lnTo>
                    <a:pt x="161" y="54"/>
                  </a:lnTo>
                  <a:lnTo>
                    <a:pt x="113" y="24"/>
                  </a:lnTo>
                  <a:lnTo>
                    <a:pt x="6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0" y="6"/>
                  </a:lnTo>
                  <a:lnTo>
                    <a:pt x="113" y="24"/>
                  </a:lnTo>
                  <a:lnTo>
                    <a:pt x="161" y="54"/>
                  </a:lnTo>
                  <a:lnTo>
                    <a:pt x="203" y="96"/>
                  </a:lnTo>
                  <a:lnTo>
                    <a:pt x="239" y="144"/>
                  </a:lnTo>
                  <a:lnTo>
                    <a:pt x="263" y="198"/>
                  </a:lnTo>
                  <a:lnTo>
                    <a:pt x="281" y="257"/>
                  </a:lnTo>
                  <a:lnTo>
                    <a:pt x="287" y="323"/>
                  </a:lnTo>
                  <a:lnTo>
                    <a:pt x="287" y="323"/>
                  </a:lnTo>
                  <a:close/>
                  <a:moveTo>
                    <a:pt x="287" y="323"/>
                  </a:moveTo>
                  <a:lnTo>
                    <a:pt x="287" y="323"/>
                  </a:lnTo>
                  <a:lnTo>
                    <a:pt x="287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20"/>
            <p:cNvSpPr>
              <a:spLocks noEditPoints="1"/>
            </p:cNvSpPr>
            <p:nvPr/>
          </p:nvSpPr>
          <p:spPr bwMode="auto">
            <a:xfrm>
              <a:off x="1274" y="2413"/>
              <a:ext cx="281" cy="323"/>
            </a:xfrm>
            <a:custGeom>
              <a:avLst/>
              <a:gdLst>
                <a:gd name="T0" fmla="*/ 281 w 281"/>
                <a:gd name="T1" fmla="*/ 0 h 323"/>
                <a:gd name="T2" fmla="*/ 227 w 281"/>
                <a:gd name="T3" fmla="*/ 6 h 323"/>
                <a:gd name="T4" fmla="*/ 173 w 281"/>
                <a:gd name="T5" fmla="*/ 24 h 323"/>
                <a:gd name="T6" fmla="*/ 125 w 281"/>
                <a:gd name="T7" fmla="*/ 54 h 323"/>
                <a:gd name="T8" fmla="*/ 83 w 281"/>
                <a:gd name="T9" fmla="*/ 96 h 323"/>
                <a:gd name="T10" fmla="*/ 48 w 281"/>
                <a:gd name="T11" fmla="*/ 144 h 323"/>
                <a:gd name="T12" fmla="*/ 24 w 281"/>
                <a:gd name="T13" fmla="*/ 198 h 323"/>
                <a:gd name="T14" fmla="*/ 6 w 281"/>
                <a:gd name="T15" fmla="*/ 257 h 323"/>
                <a:gd name="T16" fmla="*/ 0 w 281"/>
                <a:gd name="T17" fmla="*/ 323 h 323"/>
                <a:gd name="T18" fmla="*/ 0 w 281"/>
                <a:gd name="T19" fmla="*/ 323 h 323"/>
                <a:gd name="T20" fmla="*/ 6 w 281"/>
                <a:gd name="T21" fmla="*/ 257 h 323"/>
                <a:gd name="T22" fmla="*/ 24 w 281"/>
                <a:gd name="T23" fmla="*/ 198 h 323"/>
                <a:gd name="T24" fmla="*/ 48 w 281"/>
                <a:gd name="T25" fmla="*/ 144 h 323"/>
                <a:gd name="T26" fmla="*/ 83 w 281"/>
                <a:gd name="T27" fmla="*/ 96 h 323"/>
                <a:gd name="T28" fmla="*/ 125 w 281"/>
                <a:gd name="T29" fmla="*/ 54 h 323"/>
                <a:gd name="T30" fmla="*/ 173 w 281"/>
                <a:gd name="T31" fmla="*/ 24 h 323"/>
                <a:gd name="T32" fmla="*/ 227 w 281"/>
                <a:gd name="T33" fmla="*/ 6 h 323"/>
                <a:gd name="T34" fmla="*/ 281 w 281"/>
                <a:gd name="T35" fmla="*/ 0 h 323"/>
                <a:gd name="T36" fmla="*/ 281 w 281"/>
                <a:gd name="T37" fmla="*/ 0 h 323"/>
                <a:gd name="T38" fmla="*/ 281 w 281"/>
                <a:gd name="T39" fmla="*/ 0 h 323"/>
                <a:gd name="T40" fmla="*/ 281 w 281"/>
                <a:gd name="T41" fmla="*/ 0 h 323"/>
                <a:gd name="T42" fmla="*/ 281 w 281"/>
                <a:gd name="T4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23">
                  <a:moveTo>
                    <a:pt x="281" y="0"/>
                  </a:moveTo>
                  <a:lnTo>
                    <a:pt x="227" y="6"/>
                  </a:lnTo>
                  <a:lnTo>
                    <a:pt x="173" y="24"/>
                  </a:lnTo>
                  <a:lnTo>
                    <a:pt x="125" y="54"/>
                  </a:lnTo>
                  <a:lnTo>
                    <a:pt x="83" y="96"/>
                  </a:lnTo>
                  <a:lnTo>
                    <a:pt x="48" y="144"/>
                  </a:lnTo>
                  <a:lnTo>
                    <a:pt x="24" y="198"/>
                  </a:lnTo>
                  <a:lnTo>
                    <a:pt x="6" y="257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6" y="257"/>
                  </a:lnTo>
                  <a:lnTo>
                    <a:pt x="24" y="198"/>
                  </a:lnTo>
                  <a:lnTo>
                    <a:pt x="48" y="144"/>
                  </a:lnTo>
                  <a:lnTo>
                    <a:pt x="83" y="96"/>
                  </a:lnTo>
                  <a:lnTo>
                    <a:pt x="125" y="54"/>
                  </a:lnTo>
                  <a:lnTo>
                    <a:pt x="173" y="24"/>
                  </a:lnTo>
                  <a:lnTo>
                    <a:pt x="227" y="6"/>
                  </a:lnTo>
                  <a:lnTo>
                    <a:pt x="281" y="0"/>
                  </a:lnTo>
                  <a:lnTo>
                    <a:pt x="281" y="0"/>
                  </a:lnTo>
                  <a:close/>
                  <a:moveTo>
                    <a:pt x="281" y="0"/>
                  </a:move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Freeform 21"/>
            <p:cNvSpPr>
              <a:spLocks noEditPoints="1"/>
            </p:cNvSpPr>
            <p:nvPr/>
          </p:nvSpPr>
          <p:spPr bwMode="auto">
            <a:xfrm>
              <a:off x="1274" y="2736"/>
              <a:ext cx="281" cy="316"/>
            </a:xfrm>
            <a:custGeom>
              <a:avLst/>
              <a:gdLst>
                <a:gd name="T0" fmla="*/ 0 w 281"/>
                <a:gd name="T1" fmla="*/ 0 h 316"/>
                <a:gd name="T2" fmla="*/ 6 w 281"/>
                <a:gd name="T3" fmla="*/ 66 h 316"/>
                <a:gd name="T4" fmla="*/ 24 w 281"/>
                <a:gd name="T5" fmla="*/ 125 h 316"/>
                <a:gd name="T6" fmla="*/ 48 w 281"/>
                <a:gd name="T7" fmla="*/ 179 h 316"/>
                <a:gd name="T8" fmla="*/ 83 w 281"/>
                <a:gd name="T9" fmla="*/ 221 h 316"/>
                <a:gd name="T10" fmla="*/ 125 w 281"/>
                <a:gd name="T11" fmla="*/ 263 h 316"/>
                <a:gd name="T12" fmla="*/ 173 w 281"/>
                <a:gd name="T13" fmla="*/ 293 h 316"/>
                <a:gd name="T14" fmla="*/ 227 w 281"/>
                <a:gd name="T15" fmla="*/ 310 h 316"/>
                <a:gd name="T16" fmla="*/ 281 w 281"/>
                <a:gd name="T17" fmla="*/ 316 h 316"/>
                <a:gd name="T18" fmla="*/ 281 w 281"/>
                <a:gd name="T19" fmla="*/ 316 h 316"/>
                <a:gd name="T20" fmla="*/ 227 w 281"/>
                <a:gd name="T21" fmla="*/ 310 h 316"/>
                <a:gd name="T22" fmla="*/ 173 w 281"/>
                <a:gd name="T23" fmla="*/ 293 h 316"/>
                <a:gd name="T24" fmla="*/ 125 w 281"/>
                <a:gd name="T25" fmla="*/ 263 h 316"/>
                <a:gd name="T26" fmla="*/ 83 w 281"/>
                <a:gd name="T27" fmla="*/ 221 h 316"/>
                <a:gd name="T28" fmla="*/ 48 w 281"/>
                <a:gd name="T29" fmla="*/ 179 h 316"/>
                <a:gd name="T30" fmla="*/ 24 w 281"/>
                <a:gd name="T31" fmla="*/ 125 h 316"/>
                <a:gd name="T32" fmla="*/ 6 w 281"/>
                <a:gd name="T33" fmla="*/ 66 h 316"/>
                <a:gd name="T34" fmla="*/ 0 w 281"/>
                <a:gd name="T35" fmla="*/ 0 h 316"/>
                <a:gd name="T36" fmla="*/ 0 w 281"/>
                <a:gd name="T37" fmla="*/ 0 h 316"/>
                <a:gd name="T38" fmla="*/ 0 w 281"/>
                <a:gd name="T39" fmla="*/ 0 h 316"/>
                <a:gd name="T40" fmla="*/ 0 w 281"/>
                <a:gd name="T41" fmla="*/ 0 h 316"/>
                <a:gd name="T42" fmla="*/ 0 w 281"/>
                <a:gd name="T4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16">
                  <a:moveTo>
                    <a:pt x="0" y="0"/>
                  </a:moveTo>
                  <a:lnTo>
                    <a:pt x="6" y="66"/>
                  </a:lnTo>
                  <a:lnTo>
                    <a:pt x="24" y="125"/>
                  </a:lnTo>
                  <a:lnTo>
                    <a:pt x="48" y="179"/>
                  </a:lnTo>
                  <a:lnTo>
                    <a:pt x="83" y="221"/>
                  </a:lnTo>
                  <a:lnTo>
                    <a:pt x="125" y="263"/>
                  </a:lnTo>
                  <a:lnTo>
                    <a:pt x="173" y="293"/>
                  </a:lnTo>
                  <a:lnTo>
                    <a:pt x="227" y="310"/>
                  </a:lnTo>
                  <a:lnTo>
                    <a:pt x="281" y="316"/>
                  </a:lnTo>
                  <a:lnTo>
                    <a:pt x="281" y="316"/>
                  </a:lnTo>
                  <a:lnTo>
                    <a:pt x="227" y="310"/>
                  </a:lnTo>
                  <a:lnTo>
                    <a:pt x="173" y="293"/>
                  </a:lnTo>
                  <a:lnTo>
                    <a:pt x="125" y="263"/>
                  </a:lnTo>
                  <a:lnTo>
                    <a:pt x="83" y="221"/>
                  </a:lnTo>
                  <a:lnTo>
                    <a:pt x="48" y="179"/>
                  </a:lnTo>
                  <a:lnTo>
                    <a:pt x="24" y="125"/>
                  </a:lnTo>
                  <a:lnTo>
                    <a:pt x="6" y="6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auto">
            <a:xfrm>
              <a:off x="1555" y="305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auto">
            <a:xfrm>
              <a:off x="1465" y="2521"/>
              <a:ext cx="174" cy="191"/>
            </a:xfrm>
            <a:custGeom>
              <a:avLst/>
              <a:gdLst>
                <a:gd name="T0" fmla="*/ 78 w 174"/>
                <a:gd name="T1" fmla="*/ 84 h 191"/>
                <a:gd name="T2" fmla="*/ 0 w 174"/>
                <a:gd name="T3" fmla="*/ 84 h 191"/>
                <a:gd name="T4" fmla="*/ 0 w 174"/>
                <a:gd name="T5" fmla="*/ 113 h 191"/>
                <a:gd name="T6" fmla="*/ 78 w 174"/>
                <a:gd name="T7" fmla="*/ 113 h 191"/>
                <a:gd name="T8" fmla="*/ 78 w 174"/>
                <a:gd name="T9" fmla="*/ 191 h 191"/>
                <a:gd name="T10" fmla="*/ 96 w 174"/>
                <a:gd name="T11" fmla="*/ 191 h 191"/>
                <a:gd name="T12" fmla="*/ 96 w 174"/>
                <a:gd name="T13" fmla="*/ 113 h 191"/>
                <a:gd name="T14" fmla="*/ 174 w 174"/>
                <a:gd name="T15" fmla="*/ 113 h 191"/>
                <a:gd name="T16" fmla="*/ 174 w 174"/>
                <a:gd name="T17" fmla="*/ 84 h 191"/>
                <a:gd name="T18" fmla="*/ 96 w 174"/>
                <a:gd name="T19" fmla="*/ 84 h 191"/>
                <a:gd name="T20" fmla="*/ 96 w 174"/>
                <a:gd name="T21" fmla="*/ 0 h 191"/>
                <a:gd name="T22" fmla="*/ 78 w 174"/>
                <a:gd name="T23" fmla="*/ 0 h 191"/>
                <a:gd name="T24" fmla="*/ 78 w 174"/>
                <a:gd name="T25" fmla="*/ 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191">
                  <a:moveTo>
                    <a:pt x="78" y="84"/>
                  </a:moveTo>
                  <a:lnTo>
                    <a:pt x="0" y="84"/>
                  </a:lnTo>
                  <a:lnTo>
                    <a:pt x="0" y="113"/>
                  </a:lnTo>
                  <a:lnTo>
                    <a:pt x="78" y="113"/>
                  </a:lnTo>
                  <a:lnTo>
                    <a:pt x="78" y="191"/>
                  </a:lnTo>
                  <a:lnTo>
                    <a:pt x="96" y="191"/>
                  </a:lnTo>
                  <a:lnTo>
                    <a:pt x="96" y="113"/>
                  </a:lnTo>
                  <a:lnTo>
                    <a:pt x="174" y="113"/>
                  </a:lnTo>
                  <a:lnTo>
                    <a:pt x="174" y="84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78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Rectangle 24"/>
            <p:cNvSpPr>
              <a:spLocks noChangeArrowheads="1"/>
            </p:cNvSpPr>
            <p:nvPr/>
          </p:nvSpPr>
          <p:spPr bwMode="auto">
            <a:xfrm>
              <a:off x="1465" y="2867"/>
              <a:ext cx="174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auto">
            <a:xfrm>
              <a:off x="2452" y="1434"/>
              <a:ext cx="682" cy="96"/>
            </a:xfrm>
            <a:custGeom>
              <a:avLst/>
              <a:gdLst>
                <a:gd name="T0" fmla="*/ 682 w 682"/>
                <a:gd name="T1" fmla="*/ 0 h 96"/>
                <a:gd name="T2" fmla="*/ 682 w 682"/>
                <a:gd name="T3" fmla="*/ 96 h 96"/>
                <a:gd name="T4" fmla="*/ 0 w 682"/>
                <a:gd name="T5" fmla="*/ 96 h 96"/>
                <a:gd name="T6" fmla="*/ 0 w 682"/>
                <a:gd name="T7" fmla="*/ 0 h 96"/>
                <a:gd name="T8" fmla="*/ 682 w 682"/>
                <a:gd name="T9" fmla="*/ 0 h 96"/>
                <a:gd name="T10" fmla="*/ 682 w 682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96">
                  <a:moveTo>
                    <a:pt x="682" y="0"/>
                  </a:moveTo>
                  <a:lnTo>
                    <a:pt x="682" y="96"/>
                  </a:lnTo>
                  <a:lnTo>
                    <a:pt x="0" y="96"/>
                  </a:lnTo>
                  <a:lnTo>
                    <a:pt x="0" y="0"/>
                  </a:lnTo>
                  <a:lnTo>
                    <a:pt x="682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auto">
            <a:xfrm>
              <a:off x="2440" y="1368"/>
              <a:ext cx="48" cy="120"/>
            </a:xfrm>
            <a:custGeom>
              <a:avLst/>
              <a:gdLst>
                <a:gd name="T0" fmla="*/ 0 w 48"/>
                <a:gd name="T1" fmla="*/ 120 h 120"/>
                <a:gd name="T2" fmla="*/ 48 w 48"/>
                <a:gd name="T3" fmla="*/ 0 h 120"/>
                <a:gd name="T4" fmla="*/ 0 w 48"/>
                <a:gd name="T5" fmla="*/ 120 h 120"/>
                <a:gd name="T6" fmla="*/ 0 w 48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20">
                  <a:moveTo>
                    <a:pt x="0" y="120"/>
                  </a:moveTo>
                  <a:lnTo>
                    <a:pt x="48" y="0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27"/>
            <p:cNvSpPr>
              <a:spLocks noEditPoints="1"/>
            </p:cNvSpPr>
            <p:nvPr/>
          </p:nvSpPr>
          <p:spPr bwMode="auto">
            <a:xfrm>
              <a:off x="2488" y="1368"/>
              <a:ext cx="42" cy="120"/>
            </a:xfrm>
            <a:custGeom>
              <a:avLst/>
              <a:gdLst>
                <a:gd name="T0" fmla="*/ 0 w 42"/>
                <a:gd name="T1" fmla="*/ 0 h 120"/>
                <a:gd name="T2" fmla="*/ 42 w 42"/>
                <a:gd name="T3" fmla="*/ 120 h 120"/>
                <a:gd name="T4" fmla="*/ 0 w 42"/>
                <a:gd name="T5" fmla="*/ 0 h 120"/>
                <a:gd name="T6" fmla="*/ 0 w 42"/>
                <a:gd name="T7" fmla="*/ 0 h 120"/>
                <a:gd name="T8" fmla="*/ 0 w 42"/>
                <a:gd name="T9" fmla="*/ 0 h 120"/>
                <a:gd name="T10" fmla="*/ 0 w 42"/>
                <a:gd name="T11" fmla="*/ 0 h 120"/>
                <a:gd name="T12" fmla="*/ 0 w 42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0">
                  <a:moveTo>
                    <a:pt x="0" y="0"/>
                  </a:moveTo>
                  <a:lnTo>
                    <a:pt x="42" y="12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Freeform 28"/>
            <p:cNvSpPr>
              <a:spLocks noEditPoints="1"/>
            </p:cNvSpPr>
            <p:nvPr/>
          </p:nvSpPr>
          <p:spPr bwMode="auto">
            <a:xfrm>
              <a:off x="2530" y="1488"/>
              <a:ext cx="42" cy="113"/>
            </a:xfrm>
            <a:custGeom>
              <a:avLst/>
              <a:gdLst>
                <a:gd name="T0" fmla="*/ 0 w 42"/>
                <a:gd name="T1" fmla="*/ 0 h 113"/>
                <a:gd name="T2" fmla="*/ 42 w 42"/>
                <a:gd name="T3" fmla="*/ 113 h 113"/>
                <a:gd name="T4" fmla="*/ 0 w 42"/>
                <a:gd name="T5" fmla="*/ 0 h 113"/>
                <a:gd name="T6" fmla="*/ 0 w 42"/>
                <a:gd name="T7" fmla="*/ 0 h 113"/>
                <a:gd name="T8" fmla="*/ 0 w 42"/>
                <a:gd name="T9" fmla="*/ 0 h 113"/>
                <a:gd name="T10" fmla="*/ 0 w 42"/>
                <a:gd name="T11" fmla="*/ 0 h 113"/>
                <a:gd name="T12" fmla="*/ 0 w 42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3">
                  <a:moveTo>
                    <a:pt x="0" y="0"/>
                  </a:moveTo>
                  <a:lnTo>
                    <a:pt x="42" y="11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Freeform 29"/>
            <p:cNvSpPr>
              <a:spLocks noEditPoints="1"/>
            </p:cNvSpPr>
            <p:nvPr/>
          </p:nvSpPr>
          <p:spPr bwMode="auto">
            <a:xfrm>
              <a:off x="2572" y="1488"/>
              <a:ext cx="41" cy="113"/>
            </a:xfrm>
            <a:custGeom>
              <a:avLst/>
              <a:gdLst>
                <a:gd name="T0" fmla="*/ 0 w 41"/>
                <a:gd name="T1" fmla="*/ 113 h 113"/>
                <a:gd name="T2" fmla="*/ 41 w 41"/>
                <a:gd name="T3" fmla="*/ 0 h 113"/>
                <a:gd name="T4" fmla="*/ 0 w 41"/>
                <a:gd name="T5" fmla="*/ 113 h 113"/>
                <a:gd name="T6" fmla="*/ 0 w 41"/>
                <a:gd name="T7" fmla="*/ 113 h 113"/>
                <a:gd name="T8" fmla="*/ 0 w 41"/>
                <a:gd name="T9" fmla="*/ 113 h 113"/>
                <a:gd name="T10" fmla="*/ 0 w 41"/>
                <a:gd name="T11" fmla="*/ 113 h 113"/>
                <a:gd name="T12" fmla="*/ 0 w 41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3">
                  <a:moveTo>
                    <a:pt x="0" y="113"/>
                  </a:moveTo>
                  <a:lnTo>
                    <a:pt x="41" y="0"/>
                  </a:lnTo>
                  <a:lnTo>
                    <a:pt x="0" y="113"/>
                  </a:lnTo>
                  <a:lnTo>
                    <a:pt x="0" y="113"/>
                  </a:lnTo>
                  <a:close/>
                  <a:moveTo>
                    <a:pt x="0" y="113"/>
                  </a:move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Freeform 30"/>
            <p:cNvSpPr>
              <a:spLocks noEditPoints="1"/>
            </p:cNvSpPr>
            <p:nvPr/>
          </p:nvSpPr>
          <p:spPr bwMode="auto">
            <a:xfrm>
              <a:off x="2613" y="1488"/>
              <a:ext cx="6" cy="1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  <a:gd name="T4" fmla="*/ 0 w 6"/>
                <a:gd name="T5" fmla="*/ 0 w 6"/>
                <a:gd name="T6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Freeform 31"/>
            <p:cNvSpPr>
              <a:spLocks noEditPoints="1"/>
            </p:cNvSpPr>
            <p:nvPr/>
          </p:nvSpPr>
          <p:spPr bwMode="auto">
            <a:xfrm>
              <a:off x="2619" y="1368"/>
              <a:ext cx="42" cy="120"/>
            </a:xfrm>
            <a:custGeom>
              <a:avLst/>
              <a:gdLst>
                <a:gd name="T0" fmla="*/ 0 w 42"/>
                <a:gd name="T1" fmla="*/ 120 h 120"/>
                <a:gd name="T2" fmla="*/ 42 w 42"/>
                <a:gd name="T3" fmla="*/ 0 h 120"/>
                <a:gd name="T4" fmla="*/ 0 w 42"/>
                <a:gd name="T5" fmla="*/ 120 h 120"/>
                <a:gd name="T6" fmla="*/ 0 w 42"/>
                <a:gd name="T7" fmla="*/ 120 h 120"/>
                <a:gd name="T8" fmla="*/ 0 w 42"/>
                <a:gd name="T9" fmla="*/ 120 h 120"/>
                <a:gd name="T10" fmla="*/ 0 w 42"/>
                <a:gd name="T11" fmla="*/ 120 h 120"/>
                <a:gd name="T12" fmla="*/ 0 w 42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0">
                  <a:moveTo>
                    <a:pt x="0" y="120"/>
                  </a:moveTo>
                  <a:lnTo>
                    <a:pt x="42" y="0"/>
                  </a:lnTo>
                  <a:lnTo>
                    <a:pt x="0" y="120"/>
                  </a:lnTo>
                  <a:lnTo>
                    <a:pt x="0" y="120"/>
                  </a:lnTo>
                  <a:close/>
                  <a:moveTo>
                    <a:pt x="0" y="120"/>
                  </a:move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Freeform 32"/>
            <p:cNvSpPr>
              <a:spLocks noEditPoints="1"/>
            </p:cNvSpPr>
            <p:nvPr/>
          </p:nvSpPr>
          <p:spPr bwMode="auto">
            <a:xfrm>
              <a:off x="2661" y="1368"/>
              <a:ext cx="42" cy="120"/>
            </a:xfrm>
            <a:custGeom>
              <a:avLst/>
              <a:gdLst>
                <a:gd name="T0" fmla="*/ 0 w 42"/>
                <a:gd name="T1" fmla="*/ 0 h 120"/>
                <a:gd name="T2" fmla="*/ 42 w 42"/>
                <a:gd name="T3" fmla="*/ 120 h 120"/>
                <a:gd name="T4" fmla="*/ 0 w 42"/>
                <a:gd name="T5" fmla="*/ 0 h 120"/>
                <a:gd name="T6" fmla="*/ 0 w 42"/>
                <a:gd name="T7" fmla="*/ 0 h 120"/>
                <a:gd name="T8" fmla="*/ 0 w 42"/>
                <a:gd name="T9" fmla="*/ 0 h 120"/>
                <a:gd name="T10" fmla="*/ 0 w 42"/>
                <a:gd name="T11" fmla="*/ 0 h 120"/>
                <a:gd name="T12" fmla="*/ 0 w 42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0">
                  <a:moveTo>
                    <a:pt x="0" y="0"/>
                  </a:moveTo>
                  <a:lnTo>
                    <a:pt x="42" y="12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Freeform 33"/>
            <p:cNvSpPr>
              <a:spLocks noEditPoints="1"/>
            </p:cNvSpPr>
            <p:nvPr/>
          </p:nvSpPr>
          <p:spPr bwMode="auto">
            <a:xfrm>
              <a:off x="2703" y="1488"/>
              <a:ext cx="48" cy="113"/>
            </a:xfrm>
            <a:custGeom>
              <a:avLst/>
              <a:gdLst>
                <a:gd name="T0" fmla="*/ 0 w 48"/>
                <a:gd name="T1" fmla="*/ 0 h 113"/>
                <a:gd name="T2" fmla="*/ 48 w 48"/>
                <a:gd name="T3" fmla="*/ 113 h 113"/>
                <a:gd name="T4" fmla="*/ 0 w 48"/>
                <a:gd name="T5" fmla="*/ 0 h 113"/>
                <a:gd name="T6" fmla="*/ 0 w 48"/>
                <a:gd name="T7" fmla="*/ 0 h 113"/>
                <a:gd name="T8" fmla="*/ 0 w 48"/>
                <a:gd name="T9" fmla="*/ 0 h 113"/>
                <a:gd name="T10" fmla="*/ 0 w 48"/>
                <a:gd name="T11" fmla="*/ 0 h 113"/>
                <a:gd name="T12" fmla="*/ 0 w 48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13">
                  <a:moveTo>
                    <a:pt x="0" y="0"/>
                  </a:moveTo>
                  <a:lnTo>
                    <a:pt x="48" y="11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Freeform 34"/>
            <p:cNvSpPr>
              <a:spLocks noEditPoints="1"/>
            </p:cNvSpPr>
            <p:nvPr/>
          </p:nvSpPr>
          <p:spPr bwMode="auto">
            <a:xfrm>
              <a:off x="2751" y="1488"/>
              <a:ext cx="42" cy="113"/>
            </a:xfrm>
            <a:custGeom>
              <a:avLst/>
              <a:gdLst>
                <a:gd name="T0" fmla="*/ 0 w 42"/>
                <a:gd name="T1" fmla="*/ 113 h 113"/>
                <a:gd name="T2" fmla="*/ 42 w 42"/>
                <a:gd name="T3" fmla="*/ 0 h 113"/>
                <a:gd name="T4" fmla="*/ 0 w 42"/>
                <a:gd name="T5" fmla="*/ 113 h 113"/>
                <a:gd name="T6" fmla="*/ 0 w 42"/>
                <a:gd name="T7" fmla="*/ 113 h 113"/>
                <a:gd name="T8" fmla="*/ 0 w 42"/>
                <a:gd name="T9" fmla="*/ 113 h 113"/>
                <a:gd name="T10" fmla="*/ 0 w 42"/>
                <a:gd name="T11" fmla="*/ 113 h 113"/>
                <a:gd name="T12" fmla="*/ 0 w 42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3">
                  <a:moveTo>
                    <a:pt x="0" y="113"/>
                  </a:moveTo>
                  <a:lnTo>
                    <a:pt x="42" y="0"/>
                  </a:lnTo>
                  <a:lnTo>
                    <a:pt x="0" y="113"/>
                  </a:lnTo>
                  <a:lnTo>
                    <a:pt x="0" y="113"/>
                  </a:lnTo>
                  <a:close/>
                  <a:moveTo>
                    <a:pt x="0" y="113"/>
                  </a:move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Freeform 35"/>
            <p:cNvSpPr>
              <a:spLocks noEditPoints="1"/>
            </p:cNvSpPr>
            <p:nvPr/>
          </p:nvSpPr>
          <p:spPr bwMode="auto">
            <a:xfrm>
              <a:off x="2793" y="1368"/>
              <a:ext cx="42" cy="120"/>
            </a:xfrm>
            <a:custGeom>
              <a:avLst/>
              <a:gdLst>
                <a:gd name="T0" fmla="*/ 0 w 42"/>
                <a:gd name="T1" fmla="*/ 120 h 120"/>
                <a:gd name="T2" fmla="*/ 42 w 42"/>
                <a:gd name="T3" fmla="*/ 0 h 120"/>
                <a:gd name="T4" fmla="*/ 0 w 42"/>
                <a:gd name="T5" fmla="*/ 120 h 120"/>
                <a:gd name="T6" fmla="*/ 0 w 42"/>
                <a:gd name="T7" fmla="*/ 120 h 120"/>
                <a:gd name="T8" fmla="*/ 0 w 42"/>
                <a:gd name="T9" fmla="*/ 120 h 120"/>
                <a:gd name="T10" fmla="*/ 0 w 42"/>
                <a:gd name="T11" fmla="*/ 120 h 120"/>
                <a:gd name="T12" fmla="*/ 0 w 42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0">
                  <a:moveTo>
                    <a:pt x="0" y="120"/>
                  </a:moveTo>
                  <a:lnTo>
                    <a:pt x="42" y="0"/>
                  </a:lnTo>
                  <a:lnTo>
                    <a:pt x="0" y="120"/>
                  </a:lnTo>
                  <a:lnTo>
                    <a:pt x="0" y="120"/>
                  </a:lnTo>
                  <a:close/>
                  <a:moveTo>
                    <a:pt x="0" y="120"/>
                  </a:move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Freeform 36"/>
            <p:cNvSpPr>
              <a:spLocks noEditPoints="1"/>
            </p:cNvSpPr>
            <p:nvPr/>
          </p:nvSpPr>
          <p:spPr bwMode="auto">
            <a:xfrm>
              <a:off x="2835" y="1368"/>
              <a:ext cx="42" cy="120"/>
            </a:xfrm>
            <a:custGeom>
              <a:avLst/>
              <a:gdLst>
                <a:gd name="T0" fmla="*/ 0 w 42"/>
                <a:gd name="T1" fmla="*/ 0 h 120"/>
                <a:gd name="T2" fmla="*/ 42 w 42"/>
                <a:gd name="T3" fmla="*/ 120 h 120"/>
                <a:gd name="T4" fmla="*/ 0 w 42"/>
                <a:gd name="T5" fmla="*/ 0 h 120"/>
                <a:gd name="T6" fmla="*/ 0 w 42"/>
                <a:gd name="T7" fmla="*/ 0 h 120"/>
                <a:gd name="T8" fmla="*/ 0 w 42"/>
                <a:gd name="T9" fmla="*/ 0 h 120"/>
                <a:gd name="T10" fmla="*/ 0 w 42"/>
                <a:gd name="T11" fmla="*/ 0 h 120"/>
                <a:gd name="T12" fmla="*/ 0 w 42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0">
                  <a:moveTo>
                    <a:pt x="0" y="0"/>
                  </a:moveTo>
                  <a:lnTo>
                    <a:pt x="42" y="12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Freeform 37"/>
            <p:cNvSpPr>
              <a:spLocks noEditPoints="1"/>
            </p:cNvSpPr>
            <p:nvPr/>
          </p:nvSpPr>
          <p:spPr bwMode="auto">
            <a:xfrm>
              <a:off x="2877" y="1488"/>
              <a:ext cx="47" cy="113"/>
            </a:xfrm>
            <a:custGeom>
              <a:avLst/>
              <a:gdLst>
                <a:gd name="T0" fmla="*/ 0 w 47"/>
                <a:gd name="T1" fmla="*/ 0 h 113"/>
                <a:gd name="T2" fmla="*/ 47 w 47"/>
                <a:gd name="T3" fmla="*/ 113 h 113"/>
                <a:gd name="T4" fmla="*/ 0 w 47"/>
                <a:gd name="T5" fmla="*/ 0 h 113"/>
                <a:gd name="T6" fmla="*/ 0 w 47"/>
                <a:gd name="T7" fmla="*/ 0 h 113"/>
                <a:gd name="T8" fmla="*/ 0 w 47"/>
                <a:gd name="T9" fmla="*/ 0 h 113"/>
                <a:gd name="T10" fmla="*/ 0 w 47"/>
                <a:gd name="T11" fmla="*/ 0 h 113"/>
                <a:gd name="T12" fmla="*/ 0 w 47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3">
                  <a:moveTo>
                    <a:pt x="0" y="0"/>
                  </a:moveTo>
                  <a:lnTo>
                    <a:pt x="47" y="11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Freeform 38"/>
            <p:cNvSpPr>
              <a:spLocks noEditPoints="1"/>
            </p:cNvSpPr>
            <p:nvPr/>
          </p:nvSpPr>
          <p:spPr bwMode="auto">
            <a:xfrm>
              <a:off x="2924" y="1488"/>
              <a:ext cx="42" cy="113"/>
            </a:xfrm>
            <a:custGeom>
              <a:avLst/>
              <a:gdLst>
                <a:gd name="T0" fmla="*/ 0 w 42"/>
                <a:gd name="T1" fmla="*/ 113 h 113"/>
                <a:gd name="T2" fmla="*/ 42 w 42"/>
                <a:gd name="T3" fmla="*/ 0 h 113"/>
                <a:gd name="T4" fmla="*/ 0 w 42"/>
                <a:gd name="T5" fmla="*/ 113 h 113"/>
                <a:gd name="T6" fmla="*/ 0 w 42"/>
                <a:gd name="T7" fmla="*/ 113 h 113"/>
                <a:gd name="T8" fmla="*/ 0 w 42"/>
                <a:gd name="T9" fmla="*/ 113 h 113"/>
                <a:gd name="T10" fmla="*/ 0 w 42"/>
                <a:gd name="T11" fmla="*/ 113 h 113"/>
                <a:gd name="T12" fmla="*/ 0 w 42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3">
                  <a:moveTo>
                    <a:pt x="0" y="113"/>
                  </a:moveTo>
                  <a:lnTo>
                    <a:pt x="42" y="0"/>
                  </a:lnTo>
                  <a:lnTo>
                    <a:pt x="0" y="113"/>
                  </a:lnTo>
                  <a:lnTo>
                    <a:pt x="0" y="113"/>
                  </a:lnTo>
                  <a:close/>
                  <a:moveTo>
                    <a:pt x="0" y="113"/>
                  </a:move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Freeform 39"/>
            <p:cNvSpPr>
              <a:spLocks noEditPoints="1"/>
            </p:cNvSpPr>
            <p:nvPr/>
          </p:nvSpPr>
          <p:spPr bwMode="auto">
            <a:xfrm>
              <a:off x="2966" y="1368"/>
              <a:ext cx="42" cy="120"/>
            </a:xfrm>
            <a:custGeom>
              <a:avLst/>
              <a:gdLst>
                <a:gd name="T0" fmla="*/ 0 w 42"/>
                <a:gd name="T1" fmla="*/ 120 h 120"/>
                <a:gd name="T2" fmla="*/ 42 w 42"/>
                <a:gd name="T3" fmla="*/ 0 h 120"/>
                <a:gd name="T4" fmla="*/ 0 w 42"/>
                <a:gd name="T5" fmla="*/ 120 h 120"/>
                <a:gd name="T6" fmla="*/ 0 w 42"/>
                <a:gd name="T7" fmla="*/ 120 h 120"/>
                <a:gd name="T8" fmla="*/ 0 w 42"/>
                <a:gd name="T9" fmla="*/ 120 h 120"/>
                <a:gd name="T10" fmla="*/ 0 w 42"/>
                <a:gd name="T11" fmla="*/ 120 h 120"/>
                <a:gd name="T12" fmla="*/ 0 w 42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0">
                  <a:moveTo>
                    <a:pt x="0" y="120"/>
                  </a:moveTo>
                  <a:lnTo>
                    <a:pt x="42" y="0"/>
                  </a:lnTo>
                  <a:lnTo>
                    <a:pt x="0" y="120"/>
                  </a:lnTo>
                  <a:lnTo>
                    <a:pt x="0" y="120"/>
                  </a:lnTo>
                  <a:close/>
                  <a:moveTo>
                    <a:pt x="0" y="120"/>
                  </a:move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Freeform 40"/>
            <p:cNvSpPr>
              <a:spLocks noEditPoints="1"/>
            </p:cNvSpPr>
            <p:nvPr/>
          </p:nvSpPr>
          <p:spPr bwMode="auto">
            <a:xfrm>
              <a:off x="3008" y="1368"/>
              <a:ext cx="48" cy="120"/>
            </a:xfrm>
            <a:custGeom>
              <a:avLst/>
              <a:gdLst>
                <a:gd name="T0" fmla="*/ 0 w 48"/>
                <a:gd name="T1" fmla="*/ 0 h 120"/>
                <a:gd name="T2" fmla="*/ 48 w 48"/>
                <a:gd name="T3" fmla="*/ 120 h 120"/>
                <a:gd name="T4" fmla="*/ 0 w 48"/>
                <a:gd name="T5" fmla="*/ 0 h 120"/>
                <a:gd name="T6" fmla="*/ 0 w 48"/>
                <a:gd name="T7" fmla="*/ 0 h 120"/>
                <a:gd name="T8" fmla="*/ 0 w 48"/>
                <a:gd name="T9" fmla="*/ 0 h 120"/>
                <a:gd name="T10" fmla="*/ 0 w 48"/>
                <a:gd name="T11" fmla="*/ 0 h 120"/>
                <a:gd name="T12" fmla="*/ 0 w 48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0">
                  <a:moveTo>
                    <a:pt x="0" y="0"/>
                  </a:moveTo>
                  <a:lnTo>
                    <a:pt x="48" y="12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Freeform 41"/>
            <p:cNvSpPr>
              <a:spLocks noEditPoints="1"/>
            </p:cNvSpPr>
            <p:nvPr/>
          </p:nvSpPr>
          <p:spPr bwMode="auto">
            <a:xfrm>
              <a:off x="3056" y="1488"/>
              <a:ext cx="42" cy="113"/>
            </a:xfrm>
            <a:custGeom>
              <a:avLst/>
              <a:gdLst>
                <a:gd name="T0" fmla="*/ 0 w 42"/>
                <a:gd name="T1" fmla="*/ 0 h 113"/>
                <a:gd name="T2" fmla="*/ 42 w 42"/>
                <a:gd name="T3" fmla="*/ 113 h 113"/>
                <a:gd name="T4" fmla="*/ 0 w 42"/>
                <a:gd name="T5" fmla="*/ 0 h 113"/>
                <a:gd name="T6" fmla="*/ 0 w 42"/>
                <a:gd name="T7" fmla="*/ 0 h 113"/>
                <a:gd name="T8" fmla="*/ 0 w 42"/>
                <a:gd name="T9" fmla="*/ 0 h 113"/>
                <a:gd name="T10" fmla="*/ 0 w 42"/>
                <a:gd name="T11" fmla="*/ 0 h 113"/>
                <a:gd name="T12" fmla="*/ 0 w 42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3">
                  <a:moveTo>
                    <a:pt x="0" y="0"/>
                  </a:moveTo>
                  <a:lnTo>
                    <a:pt x="42" y="11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4" name="Freeform 42"/>
            <p:cNvSpPr>
              <a:spLocks noEditPoints="1"/>
            </p:cNvSpPr>
            <p:nvPr/>
          </p:nvSpPr>
          <p:spPr bwMode="auto">
            <a:xfrm>
              <a:off x="3098" y="1476"/>
              <a:ext cx="48" cy="125"/>
            </a:xfrm>
            <a:custGeom>
              <a:avLst/>
              <a:gdLst>
                <a:gd name="T0" fmla="*/ 0 w 48"/>
                <a:gd name="T1" fmla="*/ 125 h 125"/>
                <a:gd name="T2" fmla="*/ 48 w 48"/>
                <a:gd name="T3" fmla="*/ 0 h 125"/>
                <a:gd name="T4" fmla="*/ 0 w 48"/>
                <a:gd name="T5" fmla="*/ 125 h 125"/>
                <a:gd name="T6" fmla="*/ 0 w 48"/>
                <a:gd name="T7" fmla="*/ 125 h 125"/>
                <a:gd name="T8" fmla="*/ 0 w 48"/>
                <a:gd name="T9" fmla="*/ 125 h 125"/>
                <a:gd name="T10" fmla="*/ 0 w 48"/>
                <a:gd name="T11" fmla="*/ 125 h 125"/>
                <a:gd name="T12" fmla="*/ 0 w 48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5">
                  <a:moveTo>
                    <a:pt x="0" y="125"/>
                  </a:moveTo>
                  <a:lnTo>
                    <a:pt x="48" y="0"/>
                  </a:lnTo>
                  <a:lnTo>
                    <a:pt x="0" y="125"/>
                  </a:lnTo>
                  <a:lnTo>
                    <a:pt x="0" y="125"/>
                  </a:lnTo>
                  <a:close/>
                  <a:moveTo>
                    <a:pt x="0" y="125"/>
                  </a:move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Freeform 43"/>
            <p:cNvSpPr>
              <a:spLocks/>
            </p:cNvSpPr>
            <p:nvPr/>
          </p:nvSpPr>
          <p:spPr bwMode="auto">
            <a:xfrm>
              <a:off x="3857" y="2037"/>
              <a:ext cx="461" cy="120"/>
            </a:xfrm>
            <a:custGeom>
              <a:avLst/>
              <a:gdLst>
                <a:gd name="T0" fmla="*/ 0 w 461"/>
                <a:gd name="T1" fmla="*/ 120 h 120"/>
                <a:gd name="T2" fmla="*/ 0 w 461"/>
                <a:gd name="T3" fmla="*/ 0 h 120"/>
                <a:gd name="T4" fmla="*/ 461 w 461"/>
                <a:gd name="T5" fmla="*/ 0 h 120"/>
                <a:gd name="T6" fmla="*/ 461 w 461"/>
                <a:gd name="T7" fmla="*/ 120 h 120"/>
                <a:gd name="T8" fmla="*/ 0 w 461"/>
                <a:gd name="T9" fmla="*/ 120 h 120"/>
                <a:gd name="T10" fmla="*/ 0 w 461"/>
                <a:gd name="T1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120">
                  <a:moveTo>
                    <a:pt x="0" y="120"/>
                  </a:moveTo>
                  <a:lnTo>
                    <a:pt x="0" y="0"/>
                  </a:lnTo>
                  <a:lnTo>
                    <a:pt x="461" y="0"/>
                  </a:lnTo>
                  <a:lnTo>
                    <a:pt x="461" y="120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Freeform 44"/>
            <p:cNvSpPr>
              <a:spLocks/>
            </p:cNvSpPr>
            <p:nvPr/>
          </p:nvSpPr>
          <p:spPr bwMode="auto">
            <a:xfrm>
              <a:off x="4085" y="2037"/>
              <a:ext cx="233" cy="1"/>
            </a:xfrm>
            <a:custGeom>
              <a:avLst/>
              <a:gdLst>
                <a:gd name="T0" fmla="*/ 0 w 233"/>
                <a:gd name="T1" fmla="*/ 233 w 233"/>
                <a:gd name="T2" fmla="*/ 0 w 233"/>
                <a:gd name="T3" fmla="*/ 0 w 23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3">
                  <a:moveTo>
                    <a:pt x="0" y="0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Freeform 45"/>
            <p:cNvSpPr>
              <a:spLocks/>
            </p:cNvSpPr>
            <p:nvPr/>
          </p:nvSpPr>
          <p:spPr bwMode="auto">
            <a:xfrm>
              <a:off x="4085" y="2151"/>
              <a:ext cx="233" cy="1"/>
            </a:xfrm>
            <a:custGeom>
              <a:avLst/>
              <a:gdLst>
                <a:gd name="T0" fmla="*/ 0 w 233"/>
                <a:gd name="T1" fmla="*/ 233 w 233"/>
                <a:gd name="T2" fmla="*/ 0 w 233"/>
                <a:gd name="T3" fmla="*/ 0 w 23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3">
                  <a:moveTo>
                    <a:pt x="0" y="0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Freeform 46"/>
            <p:cNvSpPr>
              <a:spLocks/>
            </p:cNvSpPr>
            <p:nvPr/>
          </p:nvSpPr>
          <p:spPr bwMode="auto">
            <a:xfrm>
              <a:off x="3851" y="2037"/>
              <a:ext cx="234" cy="1"/>
            </a:xfrm>
            <a:custGeom>
              <a:avLst/>
              <a:gdLst>
                <a:gd name="T0" fmla="*/ 234 w 234"/>
                <a:gd name="T1" fmla="*/ 0 w 234"/>
                <a:gd name="T2" fmla="*/ 234 w 234"/>
                <a:gd name="T3" fmla="*/ 234 w 2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4">
                  <a:moveTo>
                    <a:pt x="234" y="0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9" name="Freeform 47"/>
            <p:cNvSpPr>
              <a:spLocks/>
            </p:cNvSpPr>
            <p:nvPr/>
          </p:nvSpPr>
          <p:spPr bwMode="auto">
            <a:xfrm>
              <a:off x="3851" y="2151"/>
              <a:ext cx="234" cy="1"/>
            </a:xfrm>
            <a:custGeom>
              <a:avLst/>
              <a:gdLst>
                <a:gd name="T0" fmla="*/ 234 w 234"/>
                <a:gd name="T1" fmla="*/ 0 w 234"/>
                <a:gd name="T2" fmla="*/ 234 w 234"/>
                <a:gd name="T3" fmla="*/ 234 w 2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4">
                  <a:moveTo>
                    <a:pt x="234" y="0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0" name="Rectangle 48"/>
            <p:cNvSpPr>
              <a:spLocks noChangeArrowheads="1"/>
            </p:cNvSpPr>
            <p:nvPr/>
          </p:nvSpPr>
          <p:spPr bwMode="auto">
            <a:xfrm>
              <a:off x="4659" y="3363"/>
              <a:ext cx="167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1" name="Freeform 49"/>
            <p:cNvSpPr>
              <a:spLocks/>
            </p:cNvSpPr>
            <p:nvPr/>
          </p:nvSpPr>
          <p:spPr bwMode="auto">
            <a:xfrm>
              <a:off x="4659" y="1942"/>
              <a:ext cx="179" cy="203"/>
            </a:xfrm>
            <a:custGeom>
              <a:avLst/>
              <a:gdLst>
                <a:gd name="T0" fmla="*/ 77 w 179"/>
                <a:gd name="T1" fmla="*/ 0 h 203"/>
                <a:gd name="T2" fmla="*/ 77 w 179"/>
                <a:gd name="T3" fmla="*/ 89 h 203"/>
                <a:gd name="T4" fmla="*/ 0 w 179"/>
                <a:gd name="T5" fmla="*/ 89 h 203"/>
                <a:gd name="T6" fmla="*/ 0 w 179"/>
                <a:gd name="T7" fmla="*/ 113 h 203"/>
                <a:gd name="T8" fmla="*/ 77 w 179"/>
                <a:gd name="T9" fmla="*/ 113 h 203"/>
                <a:gd name="T10" fmla="*/ 77 w 179"/>
                <a:gd name="T11" fmla="*/ 203 h 203"/>
                <a:gd name="T12" fmla="*/ 95 w 179"/>
                <a:gd name="T13" fmla="*/ 203 h 203"/>
                <a:gd name="T14" fmla="*/ 95 w 179"/>
                <a:gd name="T15" fmla="*/ 113 h 203"/>
                <a:gd name="T16" fmla="*/ 179 w 179"/>
                <a:gd name="T17" fmla="*/ 113 h 203"/>
                <a:gd name="T18" fmla="*/ 179 w 179"/>
                <a:gd name="T19" fmla="*/ 89 h 203"/>
                <a:gd name="T20" fmla="*/ 95 w 179"/>
                <a:gd name="T21" fmla="*/ 89 h 203"/>
                <a:gd name="T22" fmla="*/ 95 w 179"/>
                <a:gd name="T23" fmla="*/ 0 h 203"/>
                <a:gd name="T24" fmla="*/ 77 w 179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203">
                  <a:moveTo>
                    <a:pt x="77" y="0"/>
                  </a:moveTo>
                  <a:lnTo>
                    <a:pt x="77" y="89"/>
                  </a:lnTo>
                  <a:lnTo>
                    <a:pt x="0" y="89"/>
                  </a:lnTo>
                  <a:lnTo>
                    <a:pt x="0" y="113"/>
                  </a:lnTo>
                  <a:lnTo>
                    <a:pt x="77" y="113"/>
                  </a:lnTo>
                  <a:lnTo>
                    <a:pt x="77" y="203"/>
                  </a:lnTo>
                  <a:lnTo>
                    <a:pt x="95" y="203"/>
                  </a:lnTo>
                  <a:lnTo>
                    <a:pt x="95" y="113"/>
                  </a:lnTo>
                  <a:lnTo>
                    <a:pt x="179" y="113"/>
                  </a:lnTo>
                  <a:lnTo>
                    <a:pt x="179" y="89"/>
                  </a:lnTo>
                  <a:lnTo>
                    <a:pt x="95" y="89"/>
                  </a:lnTo>
                  <a:lnTo>
                    <a:pt x="9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2" name="Freeform 50"/>
            <p:cNvSpPr>
              <a:spLocks/>
            </p:cNvSpPr>
            <p:nvPr/>
          </p:nvSpPr>
          <p:spPr bwMode="auto">
            <a:xfrm>
              <a:off x="4587" y="2640"/>
              <a:ext cx="131" cy="162"/>
            </a:xfrm>
            <a:custGeom>
              <a:avLst/>
              <a:gdLst>
                <a:gd name="T0" fmla="*/ 0 w 131"/>
                <a:gd name="T1" fmla="*/ 18 h 162"/>
                <a:gd name="T2" fmla="*/ 12 w 131"/>
                <a:gd name="T3" fmla="*/ 18 h 162"/>
                <a:gd name="T4" fmla="*/ 24 w 131"/>
                <a:gd name="T5" fmla="*/ 18 h 162"/>
                <a:gd name="T6" fmla="*/ 24 w 131"/>
                <a:gd name="T7" fmla="*/ 30 h 162"/>
                <a:gd name="T8" fmla="*/ 30 w 131"/>
                <a:gd name="T9" fmla="*/ 54 h 162"/>
                <a:gd name="T10" fmla="*/ 30 w 131"/>
                <a:gd name="T11" fmla="*/ 72 h 162"/>
                <a:gd name="T12" fmla="*/ 36 w 131"/>
                <a:gd name="T13" fmla="*/ 102 h 162"/>
                <a:gd name="T14" fmla="*/ 36 w 131"/>
                <a:gd name="T15" fmla="*/ 132 h 162"/>
                <a:gd name="T16" fmla="*/ 36 w 131"/>
                <a:gd name="T17" fmla="*/ 156 h 162"/>
                <a:gd name="T18" fmla="*/ 36 w 131"/>
                <a:gd name="T19" fmla="*/ 162 h 162"/>
                <a:gd name="T20" fmla="*/ 42 w 131"/>
                <a:gd name="T21" fmla="*/ 162 h 162"/>
                <a:gd name="T22" fmla="*/ 48 w 131"/>
                <a:gd name="T23" fmla="*/ 156 h 162"/>
                <a:gd name="T24" fmla="*/ 60 w 131"/>
                <a:gd name="T25" fmla="*/ 150 h 162"/>
                <a:gd name="T26" fmla="*/ 72 w 131"/>
                <a:gd name="T27" fmla="*/ 132 h 162"/>
                <a:gd name="T28" fmla="*/ 84 w 131"/>
                <a:gd name="T29" fmla="*/ 114 h 162"/>
                <a:gd name="T30" fmla="*/ 108 w 131"/>
                <a:gd name="T31" fmla="*/ 90 h 162"/>
                <a:gd name="T32" fmla="*/ 126 w 131"/>
                <a:gd name="T33" fmla="*/ 54 h 162"/>
                <a:gd name="T34" fmla="*/ 131 w 131"/>
                <a:gd name="T35" fmla="*/ 24 h 162"/>
                <a:gd name="T36" fmla="*/ 120 w 131"/>
                <a:gd name="T37" fmla="*/ 6 h 162"/>
                <a:gd name="T38" fmla="*/ 108 w 131"/>
                <a:gd name="T39" fmla="*/ 0 h 162"/>
                <a:gd name="T40" fmla="*/ 102 w 131"/>
                <a:gd name="T41" fmla="*/ 6 h 162"/>
                <a:gd name="T42" fmla="*/ 96 w 131"/>
                <a:gd name="T43" fmla="*/ 12 h 162"/>
                <a:gd name="T44" fmla="*/ 102 w 131"/>
                <a:gd name="T45" fmla="*/ 24 h 162"/>
                <a:gd name="T46" fmla="*/ 108 w 131"/>
                <a:gd name="T47" fmla="*/ 30 h 162"/>
                <a:gd name="T48" fmla="*/ 114 w 131"/>
                <a:gd name="T49" fmla="*/ 36 h 162"/>
                <a:gd name="T50" fmla="*/ 114 w 131"/>
                <a:gd name="T51" fmla="*/ 42 h 162"/>
                <a:gd name="T52" fmla="*/ 108 w 131"/>
                <a:gd name="T53" fmla="*/ 60 h 162"/>
                <a:gd name="T54" fmla="*/ 102 w 131"/>
                <a:gd name="T55" fmla="*/ 84 h 162"/>
                <a:gd name="T56" fmla="*/ 84 w 131"/>
                <a:gd name="T57" fmla="*/ 102 h 162"/>
                <a:gd name="T58" fmla="*/ 72 w 131"/>
                <a:gd name="T59" fmla="*/ 120 h 162"/>
                <a:gd name="T60" fmla="*/ 60 w 131"/>
                <a:gd name="T61" fmla="*/ 132 h 162"/>
                <a:gd name="T62" fmla="*/ 54 w 131"/>
                <a:gd name="T63" fmla="*/ 102 h 162"/>
                <a:gd name="T64" fmla="*/ 54 w 131"/>
                <a:gd name="T65" fmla="*/ 72 h 162"/>
                <a:gd name="T66" fmla="*/ 42 w 131"/>
                <a:gd name="T67" fmla="*/ 12 h 162"/>
                <a:gd name="T68" fmla="*/ 42 w 131"/>
                <a:gd name="T69" fmla="*/ 0 h 162"/>
                <a:gd name="T70" fmla="*/ 36 w 131"/>
                <a:gd name="T71" fmla="*/ 0 h 162"/>
                <a:gd name="T72" fmla="*/ 36 w 131"/>
                <a:gd name="T73" fmla="*/ 0 h 162"/>
                <a:gd name="T74" fmla="*/ 24 w 131"/>
                <a:gd name="T75" fmla="*/ 6 h 162"/>
                <a:gd name="T76" fmla="*/ 0 w 131"/>
                <a:gd name="T77" fmla="*/ 12 h 162"/>
                <a:gd name="T78" fmla="*/ 0 w 131"/>
                <a:gd name="T79" fmla="*/ 1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" h="162">
                  <a:moveTo>
                    <a:pt x="0" y="18"/>
                  </a:moveTo>
                  <a:lnTo>
                    <a:pt x="12" y="18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30" y="54"/>
                  </a:lnTo>
                  <a:lnTo>
                    <a:pt x="30" y="72"/>
                  </a:lnTo>
                  <a:lnTo>
                    <a:pt x="36" y="102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36" y="162"/>
                  </a:lnTo>
                  <a:lnTo>
                    <a:pt x="42" y="162"/>
                  </a:lnTo>
                  <a:lnTo>
                    <a:pt x="48" y="156"/>
                  </a:lnTo>
                  <a:lnTo>
                    <a:pt x="60" y="150"/>
                  </a:lnTo>
                  <a:lnTo>
                    <a:pt x="72" y="132"/>
                  </a:lnTo>
                  <a:lnTo>
                    <a:pt x="84" y="114"/>
                  </a:lnTo>
                  <a:lnTo>
                    <a:pt x="108" y="90"/>
                  </a:lnTo>
                  <a:lnTo>
                    <a:pt x="126" y="54"/>
                  </a:lnTo>
                  <a:lnTo>
                    <a:pt x="131" y="24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12"/>
                  </a:lnTo>
                  <a:lnTo>
                    <a:pt x="102" y="24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102" y="84"/>
                  </a:lnTo>
                  <a:lnTo>
                    <a:pt x="84" y="102"/>
                  </a:lnTo>
                  <a:lnTo>
                    <a:pt x="72" y="120"/>
                  </a:lnTo>
                  <a:lnTo>
                    <a:pt x="60" y="132"/>
                  </a:lnTo>
                  <a:lnTo>
                    <a:pt x="54" y="102"/>
                  </a:lnTo>
                  <a:lnTo>
                    <a:pt x="54" y="72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51"/>
            <p:cNvSpPr>
              <a:spLocks noEditPoints="1"/>
            </p:cNvSpPr>
            <p:nvPr/>
          </p:nvSpPr>
          <p:spPr bwMode="auto">
            <a:xfrm>
              <a:off x="4730" y="2766"/>
              <a:ext cx="114" cy="131"/>
            </a:xfrm>
            <a:custGeom>
              <a:avLst/>
              <a:gdLst>
                <a:gd name="T0" fmla="*/ 72 w 114"/>
                <a:gd name="T1" fmla="*/ 0 h 131"/>
                <a:gd name="T2" fmla="*/ 48 w 114"/>
                <a:gd name="T3" fmla="*/ 6 h 131"/>
                <a:gd name="T4" fmla="*/ 24 w 114"/>
                <a:gd name="T5" fmla="*/ 30 h 131"/>
                <a:gd name="T6" fmla="*/ 6 w 114"/>
                <a:gd name="T7" fmla="*/ 60 h 131"/>
                <a:gd name="T8" fmla="*/ 0 w 114"/>
                <a:gd name="T9" fmla="*/ 89 h 131"/>
                <a:gd name="T10" fmla="*/ 12 w 114"/>
                <a:gd name="T11" fmla="*/ 119 h 131"/>
                <a:gd name="T12" fmla="*/ 18 w 114"/>
                <a:gd name="T13" fmla="*/ 131 h 131"/>
                <a:gd name="T14" fmla="*/ 36 w 114"/>
                <a:gd name="T15" fmla="*/ 131 h 131"/>
                <a:gd name="T16" fmla="*/ 66 w 114"/>
                <a:gd name="T17" fmla="*/ 125 h 131"/>
                <a:gd name="T18" fmla="*/ 90 w 114"/>
                <a:gd name="T19" fmla="*/ 101 h 131"/>
                <a:gd name="T20" fmla="*/ 108 w 114"/>
                <a:gd name="T21" fmla="*/ 71 h 131"/>
                <a:gd name="T22" fmla="*/ 114 w 114"/>
                <a:gd name="T23" fmla="*/ 42 h 131"/>
                <a:gd name="T24" fmla="*/ 102 w 114"/>
                <a:gd name="T25" fmla="*/ 12 h 131"/>
                <a:gd name="T26" fmla="*/ 90 w 114"/>
                <a:gd name="T27" fmla="*/ 6 h 131"/>
                <a:gd name="T28" fmla="*/ 72 w 114"/>
                <a:gd name="T29" fmla="*/ 0 h 131"/>
                <a:gd name="T30" fmla="*/ 72 w 114"/>
                <a:gd name="T31" fmla="*/ 0 h 131"/>
                <a:gd name="T32" fmla="*/ 72 w 114"/>
                <a:gd name="T33" fmla="*/ 6 h 131"/>
                <a:gd name="T34" fmla="*/ 84 w 114"/>
                <a:gd name="T35" fmla="*/ 12 h 131"/>
                <a:gd name="T36" fmla="*/ 90 w 114"/>
                <a:gd name="T37" fmla="*/ 36 h 131"/>
                <a:gd name="T38" fmla="*/ 84 w 114"/>
                <a:gd name="T39" fmla="*/ 60 h 131"/>
                <a:gd name="T40" fmla="*/ 78 w 114"/>
                <a:gd name="T41" fmla="*/ 89 h 131"/>
                <a:gd name="T42" fmla="*/ 60 w 114"/>
                <a:gd name="T43" fmla="*/ 113 h 131"/>
                <a:gd name="T44" fmla="*/ 42 w 114"/>
                <a:gd name="T45" fmla="*/ 125 h 131"/>
                <a:gd name="T46" fmla="*/ 30 w 114"/>
                <a:gd name="T47" fmla="*/ 119 h 131"/>
                <a:gd name="T48" fmla="*/ 24 w 114"/>
                <a:gd name="T49" fmla="*/ 95 h 131"/>
                <a:gd name="T50" fmla="*/ 30 w 114"/>
                <a:gd name="T51" fmla="*/ 71 h 131"/>
                <a:gd name="T52" fmla="*/ 36 w 114"/>
                <a:gd name="T53" fmla="*/ 42 h 131"/>
                <a:gd name="T54" fmla="*/ 54 w 114"/>
                <a:gd name="T55" fmla="*/ 18 h 131"/>
                <a:gd name="T56" fmla="*/ 72 w 114"/>
                <a:gd name="T57" fmla="*/ 6 h 131"/>
                <a:gd name="T58" fmla="*/ 72 w 114"/>
                <a:gd name="T59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" h="131">
                  <a:moveTo>
                    <a:pt x="72" y="0"/>
                  </a:moveTo>
                  <a:lnTo>
                    <a:pt x="48" y="6"/>
                  </a:lnTo>
                  <a:lnTo>
                    <a:pt x="24" y="30"/>
                  </a:lnTo>
                  <a:lnTo>
                    <a:pt x="6" y="60"/>
                  </a:lnTo>
                  <a:lnTo>
                    <a:pt x="0" y="89"/>
                  </a:lnTo>
                  <a:lnTo>
                    <a:pt x="12" y="119"/>
                  </a:lnTo>
                  <a:lnTo>
                    <a:pt x="18" y="131"/>
                  </a:lnTo>
                  <a:lnTo>
                    <a:pt x="36" y="131"/>
                  </a:lnTo>
                  <a:lnTo>
                    <a:pt x="66" y="125"/>
                  </a:lnTo>
                  <a:lnTo>
                    <a:pt x="90" y="101"/>
                  </a:lnTo>
                  <a:lnTo>
                    <a:pt x="108" y="71"/>
                  </a:lnTo>
                  <a:lnTo>
                    <a:pt x="114" y="4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6"/>
                  </a:moveTo>
                  <a:lnTo>
                    <a:pt x="84" y="12"/>
                  </a:lnTo>
                  <a:lnTo>
                    <a:pt x="90" y="36"/>
                  </a:lnTo>
                  <a:lnTo>
                    <a:pt x="84" y="60"/>
                  </a:lnTo>
                  <a:lnTo>
                    <a:pt x="78" y="89"/>
                  </a:lnTo>
                  <a:lnTo>
                    <a:pt x="60" y="113"/>
                  </a:lnTo>
                  <a:lnTo>
                    <a:pt x="42" y="125"/>
                  </a:lnTo>
                  <a:lnTo>
                    <a:pt x="30" y="119"/>
                  </a:lnTo>
                  <a:lnTo>
                    <a:pt x="24" y="95"/>
                  </a:lnTo>
                  <a:lnTo>
                    <a:pt x="30" y="71"/>
                  </a:lnTo>
                  <a:lnTo>
                    <a:pt x="36" y="42"/>
                  </a:lnTo>
                  <a:lnTo>
                    <a:pt x="54" y="18"/>
                  </a:lnTo>
                  <a:lnTo>
                    <a:pt x="72" y="6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Freeform 52"/>
            <p:cNvSpPr>
              <a:spLocks/>
            </p:cNvSpPr>
            <p:nvPr/>
          </p:nvSpPr>
          <p:spPr bwMode="auto">
            <a:xfrm>
              <a:off x="4868" y="2539"/>
              <a:ext cx="84" cy="328"/>
            </a:xfrm>
            <a:custGeom>
              <a:avLst/>
              <a:gdLst>
                <a:gd name="T0" fmla="*/ 84 w 84"/>
                <a:gd name="T1" fmla="*/ 0 h 328"/>
                <a:gd name="T2" fmla="*/ 48 w 84"/>
                <a:gd name="T3" fmla="*/ 30 h 328"/>
                <a:gd name="T4" fmla="*/ 24 w 84"/>
                <a:gd name="T5" fmla="*/ 72 h 328"/>
                <a:gd name="T6" fmla="*/ 6 w 84"/>
                <a:gd name="T7" fmla="*/ 113 h 328"/>
                <a:gd name="T8" fmla="*/ 0 w 84"/>
                <a:gd name="T9" fmla="*/ 161 h 328"/>
                <a:gd name="T10" fmla="*/ 0 w 84"/>
                <a:gd name="T11" fmla="*/ 197 h 328"/>
                <a:gd name="T12" fmla="*/ 6 w 84"/>
                <a:gd name="T13" fmla="*/ 227 h 328"/>
                <a:gd name="T14" fmla="*/ 24 w 84"/>
                <a:gd name="T15" fmla="*/ 269 h 328"/>
                <a:gd name="T16" fmla="*/ 54 w 84"/>
                <a:gd name="T17" fmla="*/ 298 h 328"/>
                <a:gd name="T18" fmla="*/ 66 w 84"/>
                <a:gd name="T19" fmla="*/ 316 h 328"/>
                <a:gd name="T20" fmla="*/ 84 w 84"/>
                <a:gd name="T21" fmla="*/ 328 h 328"/>
                <a:gd name="T22" fmla="*/ 84 w 84"/>
                <a:gd name="T23" fmla="*/ 322 h 328"/>
                <a:gd name="T24" fmla="*/ 54 w 84"/>
                <a:gd name="T25" fmla="*/ 287 h 328"/>
                <a:gd name="T26" fmla="*/ 36 w 84"/>
                <a:gd name="T27" fmla="*/ 239 h 328"/>
                <a:gd name="T28" fmla="*/ 30 w 84"/>
                <a:gd name="T29" fmla="*/ 191 h 328"/>
                <a:gd name="T30" fmla="*/ 30 w 84"/>
                <a:gd name="T31" fmla="*/ 155 h 328"/>
                <a:gd name="T32" fmla="*/ 30 w 84"/>
                <a:gd name="T33" fmla="*/ 125 h 328"/>
                <a:gd name="T34" fmla="*/ 36 w 84"/>
                <a:gd name="T35" fmla="*/ 95 h 328"/>
                <a:gd name="T36" fmla="*/ 48 w 84"/>
                <a:gd name="T37" fmla="*/ 54 h 328"/>
                <a:gd name="T38" fmla="*/ 66 w 84"/>
                <a:gd name="T39" fmla="*/ 24 h 328"/>
                <a:gd name="T40" fmla="*/ 84 w 84"/>
                <a:gd name="T41" fmla="*/ 6 h 328"/>
                <a:gd name="T42" fmla="*/ 84 w 84"/>
                <a:gd name="T4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328">
                  <a:moveTo>
                    <a:pt x="84" y="0"/>
                  </a:moveTo>
                  <a:lnTo>
                    <a:pt x="48" y="30"/>
                  </a:lnTo>
                  <a:lnTo>
                    <a:pt x="24" y="72"/>
                  </a:lnTo>
                  <a:lnTo>
                    <a:pt x="6" y="113"/>
                  </a:lnTo>
                  <a:lnTo>
                    <a:pt x="0" y="161"/>
                  </a:lnTo>
                  <a:lnTo>
                    <a:pt x="0" y="197"/>
                  </a:lnTo>
                  <a:lnTo>
                    <a:pt x="6" y="227"/>
                  </a:lnTo>
                  <a:lnTo>
                    <a:pt x="24" y="269"/>
                  </a:lnTo>
                  <a:lnTo>
                    <a:pt x="54" y="298"/>
                  </a:lnTo>
                  <a:lnTo>
                    <a:pt x="66" y="316"/>
                  </a:lnTo>
                  <a:lnTo>
                    <a:pt x="84" y="328"/>
                  </a:lnTo>
                  <a:lnTo>
                    <a:pt x="84" y="322"/>
                  </a:lnTo>
                  <a:lnTo>
                    <a:pt x="54" y="287"/>
                  </a:lnTo>
                  <a:lnTo>
                    <a:pt x="36" y="239"/>
                  </a:lnTo>
                  <a:lnTo>
                    <a:pt x="30" y="191"/>
                  </a:lnTo>
                  <a:lnTo>
                    <a:pt x="30" y="155"/>
                  </a:lnTo>
                  <a:lnTo>
                    <a:pt x="30" y="125"/>
                  </a:lnTo>
                  <a:lnTo>
                    <a:pt x="36" y="95"/>
                  </a:lnTo>
                  <a:lnTo>
                    <a:pt x="48" y="54"/>
                  </a:lnTo>
                  <a:lnTo>
                    <a:pt x="66" y="24"/>
                  </a:lnTo>
                  <a:lnTo>
                    <a:pt x="84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Freeform 53"/>
            <p:cNvSpPr>
              <a:spLocks/>
            </p:cNvSpPr>
            <p:nvPr/>
          </p:nvSpPr>
          <p:spPr bwMode="auto">
            <a:xfrm>
              <a:off x="4976" y="2593"/>
              <a:ext cx="89" cy="209"/>
            </a:xfrm>
            <a:custGeom>
              <a:avLst/>
              <a:gdLst>
                <a:gd name="T0" fmla="*/ 89 w 89"/>
                <a:gd name="T1" fmla="*/ 41 h 209"/>
                <a:gd name="T2" fmla="*/ 59 w 89"/>
                <a:gd name="T3" fmla="*/ 41 h 209"/>
                <a:gd name="T4" fmla="*/ 71 w 89"/>
                <a:gd name="T5" fmla="*/ 6 h 209"/>
                <a:gd name="T6" fmla="*/ 71 w 89"/>
                <a:gd name="T7" fmla="*/ 0 h 209"/>
                <a:gd name="T8" fmla="*/ 65 w 89"/>
                <a:gd name="T9" fmla="*/ 0 h 209"/>
                <a:gd name="T10" fmla="*/ 65 w 89"/>
                <a:gd name="T11" fmla="*/ 0 h 209"/>
                <a:gd name="T12" fmla="*/ 59 w 89"/>
                <a:gd name="T13" fmla="*/ 0 h 209"/>
                <a:gd name="T14" fmla="*/ 42 w 89"/>
                <a:gd name="T15" fmla="*/ 24 h 209"/>
                <a:gd name="T16" fmla="*/ 24 w 89"/>
                <a:gd name="T17" fmla="*/ 41 h 209"/>
                <a:gd name="T18" fmla="*/ 18 w 89"/>
                <a:gd name="T19" fmla="*/ 47 h 209"/>
                <a:gd name="T20" fmla="*/ 6 w 89"/>
                <a:gd name="T21" fmla="*/ 47 h 209"/>
                <a:gd name="T22" fmla="*/ 6 w 89"/>
                <a:gd name="T23" fmla="*/ 53 h 209"/>
                <a:gd name="T24" fmla="*/ 6 w 89"/>
                <a:gd name="T25" fmla="*/ 53 h 209"/>
                <a:gd name="T26" fmla="*/ 30 w 89"/>
                <a:gd name="T27" fmla="*/ 53 h 209"/>
                <a:gd name="T28" fmla="*/ 6 w 89"/>
                <a:gd name="T29" fmla="*/ 161 h 209"/>
                <a:gd name="T30" fmla="*/ 6 w 89"/>
                <a:gd name="T31" fmla="*/ 167 h 209"/>
                <a:gd name="T32" fmla="*/ 6 w 89"/>
                <a:gd name="T33" fmla="*/ 179 h 209"/>
                <a:gd name="T34" fmla="*/ 0 w 89"/>
                <a:gd name="T35" fmla="*/ 191 h 209"/>
                <a:gd name="T36" fmla="*/ 0 w 89"/>
                <a:gd name="T37" fmla="*/ 197 h 209"/>
                <a:gd name="T38" fmla="*/ 6 w 89"/>
                <a:gd name="T39" fmla="*/ 203 h 209"/>
                <a:gd name="T40" fmla="*/ 18 w 89"/>
                <a:gd name="T41" fmla="*/ 209 h 209"/>
                <a:gd name="T42" fmla="*/ 30 w 89"/>
                <a:gd name="T43" fmla="*/ 203 h 209"/>
                <a:gd name="T44" fmla="*/ 42 w 89"/>
                <a:gd name="T45" fmla="*/ 197 h 209"/>
                <a:gd name="T46" fmla="*/ 65 w 89"/>
                <a:gd name="T47" fmla="*/ 161 h 209"/>
                <a:gd name="T48" fmla="*/ 59 w 89"/>
                <a:gd name="T49" fmla="*/ 161 h 209"/>
                <a:gd name="T50" fmla="*/ 47 w 89"/>
                <a:gd name="T51" fmla="*/ 179 h 209"/>
                <a:gd name="T52" fmla="*/ 42 w 89"/>
                <a:gd name="T53" fmla="*/ 191 h 209"/>
                <a:gd name="T54" fmla="*/ 30 w 89"/>
                <a:gd name="T55" fmla="*/ 191 h 209"/>
                <a:gd name="T56" fmla="*/ 30 w 89"/>
                <a:gd name="T57" fmla="*/ 191 h 209"/>
                <a:gd name="T58" fmla="*/ 30 w 89"/>
                <a:gd name="T59" fmla="*/ 185 h 209"/>
                <a:gd name="T60" fmla="*/ 30 w 89"/>
                <a:gd name="T61" fmla="*/ 185 h 209"/>
                <a:gd name="T62" fmla="*/ 30 w 89"/>
                <a:gd name="T63" fmla="*/ 179 h 209"/>
                <a:gd name="T64" fmla="*/ 59 w 89"/>
                <a:gd name="T65" fmla="*/ 53 h 209"/>
                <a:gd name="T66" fmla="*/ 83 w 89"/>
                <a:gd name="T67" fmla="*/ 53 h 209"/>
                <a:gd name="T68" fmla="*/ 89 w 89"/>
                <a:gd name="T69" fmla="*/ 4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209">
                  <a:moveTo>
                    <a:pt x="89" y="41"/>
                  </a:moveTo>
                  <a:lnTo>
                    <a:pt x="59" y="41"/>
                  </a:lnTo>
                  <a:lnTo>
                    <a:pt x="71" y="6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42" y="24"/>
                  </a:lnTo>
                  <a:lnTo>
                    <a:pt x="24" y="41"/>
                  </a:lnTo>
                  <a:lnTo>
                    <a:pt x="18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30" y="53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6" y="179"/>
                  </a:lnTo>
                  <a:lnTo>
                    <a:pt x="0" y="191"/>
                  </a:lnTo>
                  <a:lnTo>
                    <a:pt x="0" y="197"/>
                  </a:lnTo>
                  <a:lnTo>
                    <a:pt x="6" y="203"/>
                  </a:lnTo>
                  <a:lnTo>
                    <a:pt x="18" y="209"/>
                  </a:lnTo>
                  <a:lnTo>
                    <a:pt x="30" y="203"/>
                  </a:lnTo>
                  <a:lnTo>
                    <a:pt x="42" y="197"/>
                  </a:lnTo>
                  <a:lnTo>
                    <a:pt x="65" y="161"/>
                  </a:lnTo>
                  <a:lnTo>
                    <a:pt x="59" y="161"/>
                  </a:lnTo>
                  <a:lnTo>
                    <a:pt x="47" y="179"/>
                  </a:lnTo>
                  <a:lnTo>
                    <a:pt x="42" y="191"/>
                  </a:lnTo>
                  <a:lnTo>
                    <a:pt x="30" y="191"/>
                  </a:lnTo>
                  <a:lnTo>
                    <a:pt x="30" y="191"/>
                  </a:lnTo>
                  <a:lnTo>
                    <a:pt x="30" y="185"/>
                  </a:lnTo>
                  <a:lnTo>
                    <a:pt x="30" y="185"/>
                  </a:lnTo>
                  <a:lnTo>
                    <a:pt x="30" y="179"/>
                  </a:lnTo>
                  <a:lnTo>
                    <a:pt x="59" y="53"/>
                  </a:lnTo>
                  <a:lnTo>
                    <a:pt x="83" y="53"/>
                  </a:lnTo>
                  <a:lnTo>
                    <a:pt x="89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6" name="Freeform 54"/>
            <p:cNvSpPr>
              <a:spLocks/>
            </p:cNvSpPr>
            <p:nvPr/>
          </p:nvSpPr>
          <p:spPr bwMode="auto">
            <a:xfrm>
              <a:off x="5065" y="2539"/>
              <a:ext cx="90" cy="328"/>
            </a:xfrm>
            <a:custGeom>
              <a:avLst/>
              <a:gdLst>
                <a:gd name="T0" fmla="*/ 6 w 90"/>
                <a:gd name="T1" fmla="*/ 328 h 328"/>
                <a:gd name="T2" fmla="*/ 42 w 90"/>
                <a:gd name="T3" fmla="*/ 298 h 328"/>
                <a:gd name="T4" fmla="*/ 66 w 90"/>
                <a:gd name="T5" fmla="*/ 257 h 328"/>
                <a:gd name="T6" fmla="*/ 84 w 90"/>
                <a:gd name="T7" fmla="*/ 215 h 328"/>
                <a:gd name="T8" fmla="*/ 90 w 90"/>
                <a:gd name="T9" fmla="*/ 167 h 328"/>
                <a:gd name="T10" fmla="*/ 90 w 90"/>
                <a:gd name="T11" fmla="*/ 137 h 328"/>
                <a:gd name="T12" fmla="*/ 84 w 90"/>
                <a:gd name="T13" fmla="*/ 107 h 328"/>
                <a:gd name="T14" fmla="*/ 60 w 90"/>
                <a:gd name="T15" fmla="*/ 60 h 328"/>
                <a:gd name="T16" fmla="*/ 36 w 90"/>
                <a:gd name="T17" fmla="*/ 30 h 328"/>
                <a:gd name="T18" fmla="*/ 18 w 90"/>
                <a:gd name="T19" fmla="*/ 12 h 328"/>
                <a:gd name="T20" fmla="*/ 6 w 90"/>
                <a:gd name="T21" fmla="*/ 0 h 328"/>
                <a:gd name="T22" fmla="*/ 0 w 90"/>
                <a:gd name="T23" fmla="*/ 6 h 328"/>
                <a:gd name="T24" fmla="*/ 36 w 90"/>
                <a:gd name="T25" fmla="*/ 42 h 328"/>
                <a:gd name="T26" fmla="*/ 54 w 90"/>
                <a:gd name="T27" fmla="*/ 89 h 328"/>
                <a:gd name="T28" fmla="*/ 60 w 90"/>
                <a:gd name="T29" fmla="*/ 137 h 328"/>
                <a:gd name="T30" fmla="*/ 60 w 90"/>
                <a:gd name="T31" fmla="*/ 173 h 328"/>
                <a:gd name="T32" fmla="*/ 60 w 90"/>
                <a:gd name="T33" fmla="*/ 209 h 328"/>
                <a:gd name="T34" fmla="*/ 54 w 90"/>
                <a:gd name="T35" fmla="*/ 233 h 328"/>
                <a:gd name="T36" fmla="*/ 42 w 90"/>
                <a:gd name="T37" fmla="*/ 275 h 328"/>
                <a:gd name="T38" fmla="*/ 18 w 90"/>
                <a:gd name="T39" fmla="*/ 304 h 328"/>
                <a:gd name="T40" fmla="*/ 0 w 90"/>
                <a:gd name="T41" fmla="*/ 322 h 328"/>
                <a:gd name="T42" fmla="*/ 6 w 90"/>
                <a:gd name="T4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328">
                  <a:moveTo>
                    <a:pt x="6" y="328"/>
                  </a:moveTo>
                  <a:lnTo>
                    <a:pt x="42" y="298"/>
                  </a:lnTo>
                  <a:lnTo>
                    <a:pt x="66" y="257"/>
                  </a:lnTo>
                  <a:lnTo>
                    <a:pt x="84" y="215"/>
                  </a:lnTo>
                  <a:lnTo>
                    <a:pt x="90" y="167"/>
                  </a:lnTo>
                  <a:lnTo>
                    <a:pt x="90" y="137"/>
                  </a:lnTo>
                  <a:lnTo>
                    <a:pt x="84" y="107"/>
                  </a:lnTo>
                  <a:lnTo>
                    <a:pt x="60" y="60"/>
                  </a:lnTo>
                  <a:lnTo>
                    <a:pt x="36" y="30"/>
                  </a:lnTo>
                  <a:lnTo>
                    <a:pt x="18" y="12"/>
                  </a:lnTo>
                  <a:lnTo>
                    <a:pt x="6" y="0"/>
                  </a:lnTo>
                  <a:lnTo>
                    <a:pt x="0" y="6"/>
                  </a:lnTo>
                  <a:lnTo>
                    <a:pt x="36" y="42"/>
                  </a:lnTo>
                  <a:lnTo>
                    <a:pt x="54" y="89"/>
                  </a:lnTo>
                  <a:lnTo>
                    <a:pt x="60" y="137"/>
                  </a:lnTo>
                  <a:lnTo>
                    <a:pt x="60" y="173"/>
                  </a:lnTo>
                  <a:lnTo>
                    <a:pt x="60" y="209"/>
                  </a:lnTo>
                  <a:lnTo>
                    <a:pt x="54" y="233"/>
                  </a:lnTo>
                  <a:lnTo>
                    <a:pt x="42" y="275"/>
                  </a:lnTo>
                  <a:lnTo>
                    <a:pt x="18" y="304"/>
                  </a:lnTo>
                  <a:lnTo>
                    <a:pt x="0" y="322"/>
                  </a:lnTo>
                  <a:lnTo>
                    <a:pt x="6" y="3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7" name="Freeform 55"/>
            <p:cNvSpPr>
              <a:spLocks/>
            </p:cNvSpPr>
            <p:nvPr/>
          </p:nvSpPr>
          <p:spPr bwMode="auto">
            <a:xfrm>
              <a:off x="3702" y="2951"/>
              <a:ext cx="191" cy="251"/>
            </a:xfrm>
            <a:custGeom>
              <a:avLst/>
              <a:gdLst>
                <a:gd name="T0" fmla="*/ 137 w 191"/>
                <a:gd name="T1" fmla="*/ 0 h 251"/>
                <a:gd name="T2" fmla="*/ 48 w 191"/>
                <a:gd name="T3" fmla="*/ 0 h 251"/>
                <a:gd name="T4" fmla="*/ 48 w 191"/>
                <a:gd name="T5" fmla="*/ 6 h 251"/>
                <a:gd name="T6" fmla="*/ 66 w 191"/>
                <a:gd name="T7" fmla="*/ 12 h 251"/>
                <a:gd name="T8" fmla="*/ 72 w 191"/>
                <a:gd name="T9" fmla="*/ 24 h 251"/>
                <a:gd name="T10" fmla="*/ 72 w 191"/>
                <a:gd name="T11" fmla="*/ 36 h 251"/>
                <a:gd name="T12" fmla="*/ 72 w 191"/>
                <a:gd name="T13" fmla="*/ 48 h 251"/>
                <a:gd name="T14" fmla="*/ 30 w 191"/>
                <a:gd name="T15" fmla="*/ 215 h 251"/>
                <a:gd name="T16" fmla="*/ 24 w 191"/>
                <a:gd name="T17" fmla="*/ 227 h 251"/>
                <a:gd name="T18" fmla="*/ 18 w 191"/>
                <a:gd name="T19" fmla="*/ 239 h 251"/>
                <a:gd name="T20" fmla="*/ 0 w 191"/>
                <a:gd name="T21" fmla="*/ 245 h 251"/>
                <a:gd name="T22" fmla="*/ 0 w 191"/>
                <a:gd name="T23" fmla="*/ 251 h 251"/>
                <a:gd name="T24" fmla="*/ 173 w 191"/>
                <a:gd name="T25" fmla="*/ 251 h 251"/>
                <a:gd name="T26" fmla="*/ 191 w 191"/>
                <a:gd name="T27" fmla="*/ 185 h 251"/>
                <a:gd name="T28" fmla="*/ 185 w 191"/>
                <a:gd name="T29" fmla="*/ 179 h 251"/>
                <a:gd name="T30" fmla="*/ 167 w 191"/>
                <a:gd name="T31" fmla="*/ 209 h 251"/>
                <a:gd name="T32" fmla="*/ 149 w 191"/>
                <a:gd name="T33" fmla="*/ 227 h 251"/>
                <a:gd name="T34" fmla="*/ 125 w 191"/>
                <a:gd name="T35" fmla="*/ 239 h 251"/>
                <a:gd name="T36" fmla="*/ 95 w 191"/>
                <a:gd name="T37" fmla="*/ 239 h 251"/>
                <a:gd name="T38" fmla="*/ 72 w 191"/>
                <a:gd name="T39" fmla="*/ 239 h 251"/>
                <a:gd name="T40" fmla="*/ 66 w 191"/>
                <a:gd name="T41" fmla="*/ 233 h 251"/>
                <a:gd name="T42" fmla="*/ 60 w 191"/>
                <a:gd name="T43" fmla="*/ 221 h 251"/>
                <a:gd name="T44" fmla="*/ 66 w 191"/>
                <a:gd name="T45" fmla="*/ 203 h 251"/>
                <a:gd name="T46" fmla="*/ 107 w 191"/>
                <a:gd name="T47" fmla="*/ 36 h 251"/>
                <a:gd name="T48" fmla="*/ 113 w 191"/>
                <a:gd name="T49" fmla="*/ 24 h 251"/>
                <a:gd name="T50" fmla="*/ 119 w 191"/>
                <a:gd name="T51" fmla="*/ 12 h 251"/>
                <a:gd name="T52" fmla="*/ 137 w 191"/>
                <a:gd name="T53" fmla="*/ 6 h 251"/>
                <a:gd name="T54" fmla="*/ 137 w 191"/>
                <a:gd name="T5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1" h="251">
                  <a:moveTo>
                    <a:pt x="137" y="0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66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30" y="215"/>
                  </a:lnTo>
                  <a:lnTo>
                    <a:pt x="24" y="227"/>
                  </a:lnTo>
                  <a:lnTo>
                    <a:pt x="18" y="239"/>
                  </a:lnTo>
                  <a:lnTo>
                    <a:pt x="0" y="245"/>
                  </a:lnTo>
                  <a:lnTo>
                    <a:pt x="0" y="251"/>
                  </a:lnTo>
                  <a:lnTo>
                    <a:pt x="173" y="251"/>
                  </a:lnTo>
                  <a:lnTo>
                    <a:pt x="191" y="185"/>
                  </a:lnTo>
                  <a:lnTo>
                    <a:pt x="185" y="179"/>
                  </a:lnTo>
                  <a:lnTo>
                    <a:pt x="167" y="209"/>
                  </a:lnTo>
                  <a:lnTo>
                    <a:pt x="149" y="227"/>
                  </a:lnTo>
                  <a:lnTo>
                    <a:pt x="125" y="239"/>
                  </a:lnTo>
                  <a:lnTo>
                    <a:pt x="95" y="239"/>
                  </a:lnTo>
                  <a:lnTo>
                    <a:pt x="72" y="239"/>
                  </a:lnTo>
                  <a:lnTo>
                    <a:pt x="66" y="233"/>
                  </a:lnTo>
                  <a:lnTo>
                    <a:pt x="60" y="221"/>
                  </a:lnTo>
                  <a:lnTo>
                    <a:pt x="66" y="203"/>
                  </a:lnTo>
                  <a:lnTo>
                    <a:pt x="107" y="36"/>
                  </a:lnTo>
                  <a:lnTo>
                    <a:pt x="113" y="24"/>
                  </a:lnTo>
                  <a:lnTo>
                    <a:pt x="119" y="12"/>
                  </a:lnTo>
                  <a:lnTo>
                    <a:pt x="137" y="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Freeform 56"/>
            <p:cNvSpPr>
              <a:spLocks/>
            </p:cNvSpPr>
            <p:nvPr/>
          </p:nvSpPr>
          <p:spPr bwMode="auto">
            <a:xfrm>
              <a:off x="4031" y="2700"/>
              <a:ext cx="125" cy="782"/>
            </a:xfrm>
            <a:custGeom>
              <a:avLst/>
              <a:gdLst>
                <a:gd name="T0" fmla="*/ 0 w 125"/>
                <a:gd name="T1" fmla="*/ 782 h 782"/>
                <a:gd name="T2" fmla="*/ 125 w 125"/>
                <a:gd name="T3" fmla="*/ 782 h 782"/>
                <a:gd name="T4" fmla="*/ 125 w 125"/>
                <a:gd name="T5" fmla="*/ 0 h 782"/>
                <a:gd name="T6" fmla="*/ 0 w 125"/>
                <a:gd name="T7" fmla="*/ 0 h 782"/>
                <a:gd name="T8" fmla="*/ 0 w 125"/>
                <a:gd name="T9" fmla="*/ 782 h 782"/>
                <a:gd name="T10" fmla="*/ 0 w 125"/>
                <a:gd name="T11" fmla="*/ 78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782">
                  <a:moveTo>
                    <a:pt x="0" y="782"/>
                  </a:moveTo>
                  <a:lnTo>
                    <a:pt x="125" y="782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782"/>
                  </a:lnTo>
                  <a:lnTo>
                    <a:pt x="0" y="78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9" name="Freeform 57"/>
            <p:cNvSpPr>
              <a:spLocks/>
            </p:cNvSpPr>
            <p:nvPr/>
          </p:nvSpPr>
          <p:spPr bwMode="auto">
            <a:xfrm>
              <a:off x="4097" y="2700"/>
              <a:ext cx="137" cy="126"/>
            </a:xfrm>
            <a:custGeom>
              <a:avLst/>
              <a:gdLst>
                <a:gd name="T0" fmla="*/ 0 w 137"/>
                <a:gd name="T1" fmla="*/ 0 h 126"/>
                <a:gd name="T2" fmla="*/ 53 w 137"/>
                <a:gd name="T3" fmla="*/ 12 h 126"/>
                <a:gd name="T4" fmla="*/ 95 w 137"/>
                <a:gd name="T5" fmla="*/ 36 h 126"/>
                <a:gd name="T6" fmla="*/ 125 w 137"/>
                <a:gd name="T7" fmla="*/ 78 h 126"/>
                <a:gd name="T8" fmla="*/ 137 w 137"/>
                <a:gd name="T9" fmla="*/ 126 h 126"/>
                <a:gd name="T10" fmla="*/ 137 w 137"/>
                <a:gd name="T11" fmla="*/ 126 h 126"/>
                <a:gd name="T12" fmla="*/ 125 w 137"/>
                <a:gd name="T13" fmla="*/ 78 h 126"/>
                <a:gd name="T14" fmla="*/ 95 w 137"/>
                <a:gd name="T15" fmla="*/ 36 h 126"/>
                <a:gd name="T16" fmla="*/ 53 w 137"/>
                <a:gd name="T17" fmla="*/ 12 h 126"/>
                <a:gd name="T18" fmla="*/ 0 w 137"/>
                <a:gd name="T19" fmla="*/ 0 h 126"/>
                <a:gd name="T20" fmla="*/ 0 w 137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26">
                  <a:moveTo>
                    <a:pt x="0" y="0"/>
                  </a:moveTo>
                  <a:lnTo>
                    <a:pt x="53" y="12"/>
                  </a:lnTo>
                  <a:lnTo>
                    <a:pt x="95" y="36"/>
                  </a:lnTo>
                  <a:lnTo>
                    <a:pt x="125" y="78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25" y="78"/>
                  </a:lnTo>
                  <a:lnTo>
                    <a:pt x="95" y="36"/>
                  </a:lnTo>
                  <a:lnTo>
                    <a:pt x="53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Freeform 58"/>
            <p:cNvSpPr>
              <a:spLocks noEditPoints="1"/>
            </p:cNvSpPr>
            <p:nvPr/>
          </p:nvSpPr>
          <p:spPr bwMode="auto">
            <a:xfrm>
              <a:off x="4097" y="2826"/>
              <a:ext cx="137" cy="119"/>
            </a:xfrm>
            <a:custGeom>
              <a:avLst/>
              <a:gdLst>
                <a:gd name="T0" fmla="*/ 137 w 137"/>
                <a:gd name="T1" fmla="*/ 0 h 119"/>
                <a:gd name="T2" fmla="*/ 125 w 137"/>
                <a:gd name="T3" fmla="*/ 47 h 119"/>
                <a:gd name="T4" fmla="*/ 95 w 137"/>
                <a:gd name="T5" fmla="*/ 83 h 119"/>
                <a:gd name="T6" fmla="*/ 53 w 137"/>
                <a:gd name="T7" fmla="*/ 107 h 119"/>
                <a:gd name="T8" fmla="*/ 0 w 137"/>
                <a:gd name="T9" fmla="*/ 119 h 119"/>
                <a:gd name="T10" fmla="*/ 0 w 137"/>
                <a:gd name="T11" fmla="*/ 119 h 119"/>
                <a:gd name="T12" fmla="*/ 53 w 137"/>
                <a:gd name="T13" fmla="*/ 107 h 119"/>
                <a:gd name="T14" fmla="*/ 95 w 137"/>
                <a:gd name="T15" fmla="*/ 83 h 119"/>
                <a:gd name="T16" fmla="*/ 125 w 137"/>
                <a:gd name="T17" fmla="*/ 47 h 119"/>
                <a:gd name="T18" fmla="*/ 137 w 137"/>
                <a:gd name="T19" fmla="*/ 0 h 119"/>
                <a:gd name="T20" fmla="*/ 137 w 137"/>
                <a:gd name="T21" fmla="*/ 0 h 119"/>
                <a:gd name="T22" fmla="*/ 137 w 137"/>
                <a:gd name="T23" fmla="*/ 0 h 119"/>
                <a:gd name="T24" fmla="*/ 137 w 137"/>
                <a:gd name="T25" fmla="*/ 0 h 119"/>
                <a:gd name="T26" fmla="*/ 137 w 137"/>
                <a:gd name="T2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19">
                  <a:moveTo>
                    <a:pt x="137" y="0"/>
                  </a:moveTo>
                  <a:lnTo>
                    <a:pt x="125" y="47"/>
                  </a:lnTo>
                  <a:lnTo>
                    <a:pt x="95" y="83"/>
                  </a:lnTo>
                  <a:lnTo>
                    <a:pt x="53" y="107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53" y="107"/>
                  </a:lnTo>
                  <a:lnTo>
                    <a:pt x="95" y="83"/>
                  </a:lnTo>
                  <a:lnTo>
                    <a:pt x="125" y="47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0"/>
                  </a:move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1" name="Freeform 59"/>
            <p:cNvSpPr>
              <a:spLocks noEditPoints="1"/>
            </p:cNvSpPr>
            <p:nvPr/>
          </p:nvSpPr>
          <p:spPr bwMode="auto">
            <a:xfrm>
              <a:off x="4001" y="2915"/>
              <a:ext cx="96" cy="30"/>
            </a:xfrm>
            <a:custGeom>
              <a:avLst/>
              <a:gdLst>
                <a:gd name="T0" fmla="*/ 96 w 96"/>
                <a:gd name="T1" fmla="*/ 30 h 30"/>
                <a:gd name="T2" fmla="*/ 42 w 96"/>
                <a:gd name="T3" fmla="*/ 24 h 30"/>
                <a:gd name="T4" fmla="*/ 0 w 96"/>
                <a:gd name="T5" fmla="*/ 0 h 30"/>
                <a:gd name="T6" fmla="*/ 0 w 96"/>
                <a:gd name="T7" fmla="*/ 0 h 30"/>
                <a:gd name="T8" fmla="*/ 42 w 96"/>
                <a:gd name="T9" fmla="*/ 24 h 30"/>
                <a:gd name="T10" fmla="*/ 96 w 96"/>
                <a:gd name="T11" fmla="*/ 30 h 30"/>
                <a:gd name="T12" fmla="*/ 96 w 96"/>
                <a:gd name="T13" fmla="*/ 30 h 30"/>
                <a:gd name="T14" fmla="*/ 96 w 96"/>
                <a:gd name="T15" fmla="*/ 30 h 30"/>
                <a:gd name="T16" fmla="*/ 96 w 96"/>
                <a:gd name="T17" fmla="*/ 30 h 30"/>
                <a:gd name="T18" fmla="*/ 96 w 96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0">
                  <a:moveTo>
                    <a:pt x="96" y="30"/>
                  </a:moveTo>
                  <a:lnTo>
                    <a:pt x="42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2" y="24"/>
                  </a:lnTo>
                  <a:lnTo>
                    <a:pt x="96" y="30"/>
                  </a:lnTo>
                  <a:lnTo>
                    <a:pt x="96" y="30"/>
                  </a:lnTo>
                  <a:close/>
                  <a:moveTo>
                    <a:pt x="96" y="30"/>
                  </a:moveTo>
                  <a:lnTo>
                    <a:pt x="96" y="30"/>
                  </a:lnTo>
                  <a:lnTo>
                    <a:pt x="96" y="3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Freeform 60"/>
            <p:cNvSpPr>
              <a:spLocks noEditPoints="1"/>
            </p:cNvSpPr>
            <p:nvPr/>
          </p:nvSpPr>
          <p:spPr bwMode="auto">
            <a:xfrm>
              <a:off x="4001" y="2879"/>
              <a:ext cx="96" cy="36"/>
            </a:xfrm>
            <a:custGeom>
              <a:avLst/>
              <a:gdLst>
                <a:gd name="T0" fmla="*/ 0 w 96"/>
                <a:gd name="T1" fmla="*/ 36 h 36"/>
                <a:gd name="T2" fmla="*/ 42 w 96"/>
                <a:gd name="T3" fmla="*/ 12 h 36"/>
                <a:gd name="T4" fmla="*/ 96 w 96"/>
                <a:gd name="T5" fmla="*/ 0 h 36"/>
                <a:gd name="T6" fmla="*/ 96 w 96"/>
                <a:gd name="T7" fmla="*/ 0 h 36"/>
                <a:gd name="T8" fmla="*/ 42 w 96"/>
                <a:gd name="T9" fmla="*/ 12 h 36"/>
                <a:gd name="T10" fmla="*/ 0 w 96"/>
                <a:gd name="T11" fmla="*/ 36 h 36"/>
                <a:gd name="T12" fmla="*/ 0 w 96"/>
                <a:gd name="T13" fmla="*/ 36 h 36"/>
                <a:gd name="T14" fmla="*/ 0 w 96"/>
                <a:gd name="T15" fmla="*/ 36 h 36"/>
                <a:gd name="T16" fmla="*/ 0 w 96"/>
                <a:gd name="T17" fmla="*/ 36 h 36"/>
                <a:gd name="T18" fmla="*/ 0 w 96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6">
                  <a:moveTo>
                    <a:pt x="0" y="36"/>
                  </a:moveTo>
                  <a:lnTo>
                    <a:pt x="42" y="1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42" y="12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36"/>
                  </a:move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Freeform 61"/>
            <p:cNvSpPr>
              <a:spLocks noEditPoints="1"/>
            </p:cNvSpPr>
            <p:nvPr/>
          </p:nvSpPr>
          <p:spPr bwMode="auto">
            <a:xfrm>
              <a:off x="4097" y="2879"/>
              <a:ext cx="137" cy="126"/>
            </a:xfrm>
            <a:custGeom>
              <a:avLst/>
              <a:gdLst>
                <a:gd name="T0" fmla="*/ 0 w 137"/>
                <a:gd name="T1" fmla="*/ 0 h 126"/>
                <a:gd name="T2" fmla="*/ 53 w 137"/>
                <a:gd name="T3" fmla="*/ 12 h 126"/>
                <a:gd name="T4" fmla="*/ 95 w 137"/>
                <a:gd name="T5" fmla="*/ 36 h 126"/>
                <a:gd name="T6" fmla="*/ 125 w 137"/>
                <a:gd name="T7" fmla="*/ 78 h 126"/>
                <a:gd name="T8" fmla="*/ 137 w 137"/>
                <a:gd name="T9" fmla="*/ 126 h 126"/>
                <a:gd name="T10" fmla="*/ 137 w 137"/>
                <a:gd name="T11" fmla="*/ 126 h 126"/>
                <a:gd name="T12" fmla="*/ 125 w 137"/>
                <a:gd name="T13" fmla="*/ 78 h 126"/>
                <a:gd name="T14" fmla="*/ 95 w 137"/>
                <a:gd name="T15" fmla="*/ 36 h 126"/>
                <a:gd name="T16" fmla="*/ 53 w 137"/>
                <a:gd name="T17" fmla="*/ 12 h 126"/>
                <a:gd name="T18" fmla="*/ 0 w 137"/>
                <a:gd name="T19" fmla="*/ 0 h 126"/>
                <a:gd name="T20" fmla="*/ 0 w 137"/>
                <a:gd name="T21" fmla="*/ 0 h 126"/>
                <a:gd name="T22" fmla="*/ 0 w 137"/>
                <a:gd name="T23" fmla="*/ 0 h 126"/>
                <a:gd name="T24" fmla="*/ 0 w 137"/>
                <a:gd name="T25" fmla="*/ 0 h 126"/>
                <a:gd name="T26" fmla="*/ 0 w 137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26">
                  <a:moveTo>
                    <a:pt x="0" y="0"/>
                  </a:moveTo>
                  <a:lnTo>
                    <a:pt x="53" y="12"/>
                  </a:lnTo>
                  <a:lnTo>
                    <a:pt x="95" y="36"/>
                  </a:lnTo>
                  <a:lnTo>
                    <a:pt x="125" y="78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25" y="78"/>
                  </a:lnTo>
                  <a:lnTo>
                    <a:pt x="95" y="36"/>
                  </a:lnTo>
                  <a:lnTo>
                    <a:pt x="53" y="1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Freeform 62"/>
            <p:cNvSpPr>
              <a:spLocks noEditPoints="1"/>
            </p:cNvSpPr>
            <p:nvPr/>
          </p:nvSpPr>
          <p:spPr bwMode="auto">
            <a:xfrm>
              <a:off x="4097" y="3005"/>
              <a:ext cx="137" cy="119"/>
            </a:xfrm>
            <a:custGeom>
              <a:avLst/>
              <a:gdLst>
                <a:gd name="T0" fmla="*/ 137 w 137"/>
                <a:gd name="T1" fmla="*/ 0 h 119"/>
                <a:gd name="T2" fmla="*/ 125 w 137"/>
                <a:gd name="T3" fmla="*/ 47 h 119"/>
                <a:gd name="T4" fmla="*/ 95 w 137"/>
                <a:gd name="T5" fmla="*/ 83 h 119"/>
                <a:gd name="T6" fmla="*/ 53 w 137"/>
                <a:gd name="T7" fmla="*/ 107 h 119"/>
                <a:gd name="T8" fmla="*/ 0 w 137"/>
                <a:gd name="T9" fmla="*/ 119 h 119"/>
                <a:gd name="T10" fmla="*/ 0 w 137"/>
                <a:gd name="T11" fmla="*/ 119 h 119"/>
                <a:gd name="T12" fmla="*/ 53 w 137"/>
                <a:gd name="T13" fmla="*/ 107 h 119"/>
                <a:gd name="T14" fmla="*/ 95 w 137"/>
                <a:gd name="T15" fmla="*/ 83 h 119"/>
                <a:gd name="T16" fmla="*/ 125 w 137"/>
                <a:gd name="T17" fmla="*/ 47 h 119"/>
                <a:gd name="T18" fmla="*/ 137 w 137"/>
                <a:gd name="T19" fmla="*/ 0 h 119"/>
                <a:gd name="T20" fmla="*/ 137 w 137"/>
                <a:gd name="T21" fmla="*/ 0 h 119"/>
                <a:gd name="T22" fmla="*/ 137 w 137"/>
                <a:gd name="T23" fmla="*/ 0 h 119"/>
                <a:gd name="T24" fmla="*/ 137 w 137"/>
                <a:gd name="T25" fmla="*/ 0 h 119"/>
                <a:gd name="T26" fmla="*/ 137 w 137"/>
                <a:gd name="T2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19">
                  <a:moveTo>
                    <a:pt x="137" y="0"/>
                  </a:moveTo>
                  <a:lnTo>
                    <a:pt x="125" y="47"/>
                  </a:lnTo>
                  <a:lnTo>
                    <a:pt x="95" y="83"/>
                  </a:lnTo>
                  <a:lnTo>
                    <a:pt x="53" y="107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53" y="107"/>
                  </a:lnTo>
                  <a:lnTo>
                    <a:pt x="95" y="83"/>
                  </a:lnTo>
                  <a:lnTo>
                    <a:pt x="125" y="47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0"/>
                  </a:move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Freeform 63"/>
            <p:cNvSpPr>
              <a:spLocks noEditPoints="1"/>
            </p:cNvSpPr>
            <p:nvPr/>
          </p:nvSpPr>
          <p:spPr bwMode="auto">
            <a:xfrm>
              <a:off x="4001" y="3088"/>
              <a:ext cx="96" cy="36"/>
            </a:xfrm>
            <a:custGeom>
              <a:avLst/>
              <a:gdLst>
                <a:gd name="T0" fmla="*/ 96 w 96"/>
                <a:gd name="T1" fmla="*/ 36 h 36"/>
                <a:gd name="T2" fmla="*/ 42 w 96"/>
                <a:gd name="T3" fmla="*/ 30 h 36"/>
                <a:gd name="T4" fmla="*/ 0 w 96"/>
                <a:gd name="T5" fmla="*/ 6 h 36"/>
                <a:gd name="T6" fmla="*/ 0 w 96"/>
                <a:gd name="T7" fmla="*/ 0 h 36"/>
                <a:gd name="T8" fmla="*/ 42 w 96"/>
                <a:gd name="T9" fmla="*/ 30 h 36"/>
                <a:gd name="T10" fmla="*/ 96 w 96"/>
                <a:gd name="T11" fmla="*/ 36 h 36"/>
                <a:gd name="T12" fmla="*/ 96 w 96"/>
                <a:gd name="T13" fmla="*/ 36 h 36"/>
                <a:gd name="T14" fmla="*/ 96 w 96"/>
                <a:gd name="T15" fmla="*/ 36 h 36"/>
                <a:gd name="T16" fmla="*/ 96 w 96"/>
                <a:gd name="T17" fmla="*/ 36 h 36"/>
                <a:gd name="T18" fmla="*/ 96 w 96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6">
                  <a:moveTo>
                    <a:pt x="96" y="36"/>
                  </a:moveTo>
                  <a:lnTo>
                    <a:pt x="42" y="30"/>
                  </a:lnTo>
                  <a:lnTo>
                    <a:pt x="0" y="6"/>
                  </a:lnTo>
                  <a:lnTo>
                    <a:pt x="0" y="0"/>
                  </a:lnTo>
                  <a:lnTo>
                    <a:pt x="42" y="30"/>
                  </a:lnTo>
                  <a:lnTo>
                    <a:pt x="96" y="36"/>
                  </a:lnTo>
                  <a:lnTo>
                    <a:pt x="96" y="36"/>
                  </a:lnTo>
                  <a:close/>
                  <a:moveTo>
                    <a:pt x="96" y="36"/>
                  </a:moveTo>
                  <a:lnTo>
                    <a:pt x="96" y="36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6" name="Freeform 64"/>
            <p:cNvSpPr>
              <a:spLocks noEditPoints="1"/>
            </p:cNvSpPr>
            <p:nvPr/>
          </p:nvSpPr>
          <p:spPr bwMode="auto">
            <a:xfrm>
              <a:off x="4001" y="3058"/>
              <a:ext cx="96" cy="36"/>
            </a:xfrm>
            <a:custGeom>
              <a:avLst/>
              <a:gdLst>
                <a:gd name="T0" fmla="*/ 0 w 96"/>
                <a:gd name="T1" fmla="*/ 30 h 36"/>
                <a:gd name="T2" fmla="*/ 42 w 96"/>
                <a:gd name="T3" fmla="*/ 6 h 36"/>
                <a:gd name="T4" fmla="*/ 96 w 96"/>
                <a:gd name="T5" fmla="*/ 0 h 36"/>
                <a:gd name="T6" fmla="*/ 96 w 96"/>
                <a:gd name="T7" fmla="*/ 0 h 36"/>
                <a:gd name="T8" fmla="*/ 42 w 96"/>
                <a:gd name="T9" fmla="*/ 12 h 36"/>
                <a:gd name="T10" fmla="*/ 0 w 96"/>
                <a:gd name="T11" fmla="*/ 36 h 36"/>
                <a:gd name="T12" fmla="*/ 0 w 96"/>
                <a:gd name="T13" fmla="*/ 30 h 36"/>
                <a:gd name="T14" fmla="*/ 0 w 96"/>
                <a:gd name="T15" fmla="*/ 30 h 36"/>
                <a:gd name="T16" fmla="*/ 0 w 96"/>
                <a:gd name="T17" fmla="*/ 30 h 36"/>
                <a:gd name="T18" fmla="*/ 0 w 96"/>
                <a:gd name="T1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6">
                  <a:moveTo>
                    <a:pt x="0" y="30"/>
                  </a:moveTo>
                  <a:lnTo>
                    <a:pt x="4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42" y="12"/>
                  </a:lnTo>
                  <a:lnTo>
                    <a:pt x="0" y="36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7" name="Freeform 65"/>
            <p:cNvSpPr>
              <a:spLocks noEditPoints="1"/>
            </p:cNvSpPr>
            <p:nvPr/>
          </p:nvSpPr>
          <p:spPr bwMode="auto">
            <a:xfrm>
              <a:off x="4097" y="3058"/>
              <a:ext cx="137" cy="120"/>
            </a:xfrm>
            <a:custGeom>
              <a:avLst/>
              <a:gdLst>
                <a:gd name="T0" fmla="*/ 0 w 137"/>
                <a:gd name="T1" fmla="*/ 0 h 120"/>
                <a:gd name="T2" fmla="*/ 53 w 137"/>
                <a:gd name="T3" fmla="*/ 12 h 120"/>
                <a:gd name="T4" fmla="*/ 95 w 137"/>
                <a:gd name="T5" fmla="*/ 36 h 120"/>
                <a:gd name="T6" fmla="*/ 125 w 137"/>
                <a:gd name="T7" fmla="*/ 72 h 120"/>
                <a:gd name="T8" fmla="*/ 137 w 137"/>
                <a:gd name="T9" fmla="*/ 120 h 120"/>
                <a:gd name="T10" fmla="*/ 137 w 137"/>
                <a:gd name="T11" fmla="*/ 120 h 120"/>
                <a:gd name="T12" fmla="*/ 125 w 137"/>
                <a:gd name="T13" fmla="*/ 72 h 120"/>
                <a:gd name="T14" fmla="*/ 95 w 137"/>
                <a:gd name="T15" fmla="*/ 36 h 120"/>
                <a:gd name="T16" fmla="*/ 53 w 137"/>
                <a:gd name="T17" fmla="*/ 12 h 120"/>
                <a:gd name="T18" fmla="*/ 0 w 137"/>
                <a:gd name="T19" fmla="*/ 0 h 120"/>
                <a:gd name="T20" fmla="*/ 0 w 137"/>
                <a:gd name="T21" fmla="*/ 0 h 120"/>
                <a:gd name="T22" fmla="*/ 0 w 137"/>
                <a:gd name="T23" fmla="*/ 0 h 120"/>
                <a:gd name="T24" fmla="*/ 0 w 137"/>
                <a:gd name="T25" fmla="*/ 0 h 120"/>
                <a:gd name="T26" fmla="*/ 0 w 137"/>
                <a:gd name="T2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20">
                  <a:moveTo>
                    <a:pt x="0" y="0"/>
                  </a:moveTo>
                  <a:lnTo>
                    <a:pt x="53" y="12"/>
                  </a:lnTo>
                  <a:lnTo>
                    <a:pt x="95" y="36"/>
                  </a:lnTo>
                  <a:lnTo>
                    <a:pt x="125" y="72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25" y="72"/>
                  </a:lnTo>
                  <a:lnTo>
                    <a:pt x="95" y="36"/>
                  </a:lnTo>
                  <a:lnTo>
                    <a:pt x="53" y="1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Freeform 66"/>
            <p:cNvSpPr>
              <a:spLocks noEditPoints="1"/>
            </p:cNvSpPr>
            <p:nvPr/>
          </p:nvSpPr>
          <p:spPr bwMode="auto">
            <a:xfrm>
              <a:off x="4097" y="3178"/>
              <a:ext cx="137" cy="125"/>
            </a:xfrm>
            <a:custGeom>
              <a:avLst/>
              <a:gdLst>
                <a:gd name="T0" fmla="*/ 137 w 137"/>
                <a:gd name="T1" fmla="*/ 0 h 125"/>
                <a:gd name="T2" fmla="*/ 125 w 137"/>
                <a:gd name="T3" fmla="*/ 48 h 125"/>
                <a:gd name="T4" fmla="*/ 95 w 137"/>
                <a:gd name="T5" fmla="*/ 89 h 125"/>
                <a:gd name="T6" fmla="*/ 53 w 137"/>
                <a:gd name="T7" fmla="*/ 113 h 125"/>
                <a:gd name="T8" fmla="*/ 0 w 137"/>
                <a:gd name="T9" fmla="*/ 125 h 125"/>
                <a:gd name="T10" fmla="*/ 0 w 137"/>
                <a:gd name="T11" fmla="*/ 125 h 125"/>
                <a:gd name="T12" fmla="*/ 53 w 137"/>
                <a:gd name="T13" fmla="*/ 113 h 125"/>
                <a:gd name="T14" fmla="*/ 95 w 137"/>
                <a:gd name="T15" fmla="*/ 89 h 125"/>
                <a:gd name="T16" fmla="*/ 125 w 137"/>
                <a:gd name="T17" fmla="*/ 48 h 125"/>
                <a:gd name="T18" fmla="*/ 137 w 137"/>
                <a:gd name="T19" fmla="*/ 0 h 125"/>
                <a:gd name="T20" fmla="*/ 137 w 137"/>
                <a:gd name="T21" fmla="*/ 0 h 125"/>
                <a:gd name="T22" fmla="*/ 137 w 137"/>
                <a:gd name="T23" fmla="*/ 0 h 125"/>
                <a:gd name="T24" fmla="*/ 137 w 137"/>
                <a:gd name="T25" fmla="*/ 0 h 125"/>
                <a:gd name="T26" fmla="*/ 137 w 137"/>
                <a:gd name="T2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25">
                  <a:moveTo>
                    <a:pt x="137" y="0"/>
                  </a:moveTo>
                  <a:lnTo>
                    <a:pt x="125" y="48"/>
                  </a:lnTo>
                  <a:lnTo>
                    <a:pt x="95" y="89"/>
                  </a:lnTo>
                  <a:lnTo>
                    <a:pt x="53" y="11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53" y="113"/>
                  </a:lnTo>
                  <a:lnTo>
                    <a:pt x="95" y="89"/>
                  </a:lnTo>
                  <a:lnTo>
                    <a:pt x="125" y="48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0"/>
                  </a:move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Freeform 67"/>
            <p:cNvSpPr>
              <a:spLocks noEditPoints="1"/>
            </p:cNvSpPr>
            <p:nvPr/>
          </p:nvSpPr>
          <p:spPr bwMode="auto">
            <a:xfrm>
              <a:off x="4001" y="3267"/>
              <a:ext cx="96" cy="36"/>
            </a:xfrm>
            <a:custGeom>
              <a:avLst/>
              <a:gdLst>
                <a:gd name="T0" fmla="*/ 96 w 96"/>
                <a:gd name="T1" fmla="*/ 36 h 36"/>
                <a:gd name="T2" fmla="*/ 42 w 96"/>
                <a:gd name="T3" fmla="*/ 30 h 36"/>
                <a:gd name="T4" fmla="*/ 0 w 96"/>
                <a:gd name="T5" fmla="*/ 0 h 36"/>
                <a:gd name="T6" fmla="*/ 0 w 96"/>
                <a:gd name="T7" fmla="*/ 0 h 36"/>
                <a:gd name="T8" fmla="*/ 42 w 96"/>
                <a:gd name="T9" fmla="*/ 30 h 36"/>
                <a:gd name="T10" fmla="*/ 96 w 96"/>
                <a:gd name="T11" fmla="*/ 36 h 36"/>
                <a:gd name="T12" fmla="*/ 96 w 96"/>
                <a:gd name="T13" fmla="*/ 36 h 36"/>
                <a:gd name="T14" fmla="*/ 96 w 96"/>
                <a:gd name="T15" fmla="*/ 36 h 36"/>
                <a:gd name="T16" fmla="*/ 96 w 96"/>
                <a:gd name="T17" fmla="*/ 36 h 36"/>
                <a:gd name="T18" fmla="*/ 96 w 96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6">
                  <a:moveTo>
                    <a:pt x="96" y="36"/>
                  </a:moveTo>
                  <a:lnTo>
                    <a:pt x="42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2" y="30"/>
                  </a:lnTo>
                  <a:lnTo>
                    <a:pt x="96" y="36"/>
                  </a:lnTo>
                  <a:lnTo>
                    <a:pt x="96" y="36"/>
                  </a:lnTo>
                  <a:close/>
                  <a:moveTo>
                    <a:pt x="96" y="36"/>
                  </a:moveTo>
                  <a:lnTo>
                    <a:pt x="96" y="36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Freeform 68"/>
            <p:cNvSpPr>
              <a:spLocks noEditPoints="1"/>
            </p:cNvSpPr>
            <p:nvPr/>
          </p:nvSpPr>
          <p:spPr bwMode="auto">
            <a:xfrm>
              <a:off x="4001" y="3238"/>
              <a:ext cx="96" cy="29"/>
            </a:xfrm>
            <a:custGeom>
              <a:avLst/>
              <a:gdLst>
                <a:gd name="T0" fmla="*/ 0 w 96"/>
                <a:gd name="T1" fmla="*/ 29 h 29"/>
                <a:gd name="T2" fmla="*/ 42 w 96"/>
                <a:gd name="T3" fmla="*/ 6 h 29"/>
                <a:gd name="T4" fmla="*/ 96 w 96"/>
                <a:gd name="T5" fmla="*/ 0 h 29"/>
                <a:gd name="T6" fmla="*/ 96 w 96"/>
                <a:gd name="T7" fmla="*/ 0 h 29"/>
                <a:gd name="T8" fmla="*/ 42 w 96"/>
                <a:gd name="T9" fmla="*/ 6 h 29"/>
                <a:gd name="T10" fmla="*/ 0 w 96"/>
                <a:gd name="T11" fmla="*/ 29 h 29"/>
                <a:gd name="T12" fmla="*/ 0 w 96"/>
                <a:gd name="T13" fmla="*/ 29 h 29"/>
                <a:gd name="T14" fmla="*/ 0 w 96"/>
                <a:gd name="T15" fmla="*/ 29 h 29"/>
                <a:gd name="T16" fmla="*/ 0 w 96"/>
                <a:gd name="T17" fmla="*/ 29 h 29"/>
                <a:gd name="T18" fmla="*/ 0 w 96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9">
                  <a:moveTo>
                    <a:pt x="0" y="29"/>
                  </a:moveTo>
                  <a:lnTo>
                    <a:pt x="4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42" y="6"/>
                  </a:lnTo>
                  <a:lnTo>
                    <a:pt x="0" y="29"/>
                  </a:lnTo>
                  <a:lnTo>
                    <a:pt x="0" y="29"/>
                  </a:lnTo>
                  <a:close/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Freeform 69"/>
            <p:cNvSpPr>
              <a:spLocks noEditPoints="1"/>
            </p:cNvSpPr>
            <p:nvPr/>
          </p:nvSpPr>
          <p:spPr bwMode="auto">
            <a:xfrm>
              <a:off x="4097" y="3238"/>
              <a:ext cx="137" cy="119"/>
            </a:xfrm>
            <a:custGeom>
              <a:avLst/>
              <a:gdLst>
                <a:gd name="T0" fmla="*/ 0 w 137"/>
                <a:gd name="T1" fmla="*/ 0 h 119"/>
                <a:gd name="T2" fmla="*/ 53 w 137"/>
                <a:gd name="T3" fmla="*/ 12 h 119"/>
                <a:gd name="T4" fmla="*/ 95 w 137"/>
                <a:gd name="T5" fmla="*/ 35 h 119"/>
                <a:gd name="T6" fmla="*/ 125 w 137"/>
                <a:gd name="T7" fmla="*/ 71 h 119"/>
                <a:gd name="T8" fmla="*/ 137 w 137"/>
                <a:gd name="T9" fmla="*/ 119 h 119"/>
                <a:gd name="T10" fmla="*/ 137 w 137"/>
                <a:gd name="T11" fmla="*/ 119 h 119"/>
                <a:gd name="T12" fmla="*/ 125 w 137"/>
                <a:gd name="T13" fmla="*/ 71 h 119"/>
                <a:gd name="T14" fmla="*/ 95 w 137"/>
                <a:gd name="T15" fmla="*/ 35 h 119"/>
                <a:gd name="T16" fmla="*/ 53 w 137"/>
                <a:gd name="T17" fmla="*/ 12 h 119"/>
                <a:gd name="T18" fmla="*/ 0 w 137"/>
                <a:gd name="T19" fmla="*/ 0 h 119"/>
                <a:gd name="T20" fmla="*/ 0 w 137"/>
                <a:gd name="T21" fmla="*/ 0 h 119"/>
                <a:gd name="T22" fmla="*/ 0 w 137"/>
                <a:gd name="T23" fmla="*/ 0 h 119"/>
                <a:gd name="T24" fmla="*/ 0 w 137"/>
                <a:gd name="T25" fmla="*/ 0 h 119"/>
                <a:gd name="T26" fmla="*/ 0 w 137"/>
                <a:gd name="T2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19">
                  <a:moveTo>
                    <a:pt x="0" y="0"/>
                  </a:moveTo>
                  <a:lnTo>
                    <a:pt x="53" y="12"/>
                  </a:lnTo>
                  <a:lnTo>
                    <a:pt x="95" y="35"/>
                  </a:lnTo>
                  <a:lnTo>
                    <a:pt x="125" y="71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25" y="71"/>
                  </a:lnTo>
                  <a:lnTo>
                    <a:pt x="95" y="35"/>
                  </a:lnTo>
                  <a:lnTo>
                    <a:pt x="53" y="1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Freeform 70"/>
            <p:cNvSpPr>
              <a:spLocks noEditPoints="1"/>
            </p:cNvSpPr>
            <p:nvPr/>
          </p:nvSpPr>
          <p:spPr bwMode="auto">
            <a:xfrm>
              <a:off x="4097" y="3357"/>
              <a:ext cx="137" cy="125"/>
            </a:xfrm>
            <a:custGeom>
              <a:avLst/>
              <a:gdLst>
                <a:gd name="T0" fmla="*/ 137 w 137"/>
                <a:gd name="T1" fmla="*/ 0 h 125"/>
                <a:gd name="T2" fmla="*/ 125 w 137"/>
                <a:gd name="T3" fmla="*/ 48 h 125"/>
                <a:gd name="T4" fmla="*/ 95 w 137"/>
                <a:gd name="T5" fmla="*/ 90 h 125"/>
                <a:gd name="T6" fmla="*/ 53 w 137"/>
                <a:gd name="T7" fmla="*/ 113 h 125"/>
                <a:gd name="T8" fmla="*/ 0 w 137"/>
                <a:gd name="T9" fmla="*/ 125 h 125"/>
                <a:gd name="T10" fmla="*/ 0 w 137"/>
                <a:gd name="T11" fmla="*/ 125 h 125"/>
                <a:gd name="T12" fmla="*/ 53 w 137"/>
                <a:gd name="T13" fmla="*/ 113 h 125"/>
                <a:gd name="T14" fmla="*/ 95 w 137"/>
                <a:gd name="T15" fmla="*/ 90 h 125"/>
                <a:gd name="T16" fmla="*/ 125 w 137"/>
                <a:gd name="T17" fmla="*/ 48 h 125"/>
                <a:gd name="T18" fmla="*/ 137 w 137"/>
                <a:gd name="T19" fmla="*/ 0 h 125"/>
                <a:gd name="T20" fmla="*/ 137 w 137"/>
                <a:gd name="T21" fmla="*/ 0 h 125"/>
                <a:gd name="T22" fmla="*/ 137 w 137"/>
                <a:gd name="T23" fmla="*/ 0 h 125"/>
                <a:gd name="T24" fmla="*/ 137 w 137"/>
                <a:gd name="T25" fmla="*/ 0 h 125"/>
                <a:gd name="T26" fmla="*/ 137 w 137"/>
                <a:gd name="T2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25">
                  <a:moveTo>
                    <a:pt x="137" y="0"/>
                  </a:moveTo>
                  <a:lnTo>
                    <a:pt x="125" y="48"/>
                  </a:lnTo>
                  <a:lnTo>
                    <a:pt x="95" y="90"/>
                  </a:lnTo>
                  <a:lnTo>
                    <a:pt x="53" y="11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53" y="113"/>
                  </a:lnTo>
                  <a:lnTo>
                    <a:pt x="95" y="90"/>
                  </a:lnTo>
                  <a:lnTo>
                    <a:pt x="125" y="48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0"/>
                  </a:move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3" name="Freeform 71"/>
            <p:cNvSpPr>
              <a:spLocks noEditPoints="1"/>
            </p:cNvSpPr>
            <p:nvPr/>
          </p:nvSpPr>
          <p:spPr bwMode="auto">
            <a:xfrm>
              <a:off x="4097" y="2700"/>
              <a:ext cx="1" cy="782"/>
            </a:xfrm>
            <a:custGeom>
              <a:avLst/>
              <a:gdLst>
                <a:gd name="T0" fmla="*/ 0 h 782"/>
                <a:gd name="T1" fmla="*/ 0 h 782"/>
                <a:gd name="T2" fmla="*/ 0 h 782"/>
                <a:gd name="T3" fmla="*/ 782 h 782"/>
                <a:gd name="T4" fmla="*/ 782 h 782"/>
                <a:gd name="T5" fmla="*/ 782 h 78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78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782"/>
                  </a:moveTo>
                  <a:lnTo>
                    <a:pt x="0" y="782"/>
                  </a:lnTo>
                  <a:lnTo>
                    <a:pt x="0" y="78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22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1993783" y="117381"/>
            <a:ext cx="8229600" cy="411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BANDSTOP FILTER</a:t>
            </a:r>
          </a:p>
        </p:txBody>
      </p:sp>
      <p:pic>
        <p:nvPicPr>
          <p:cNvPr id="49230" name="Picture 78" descr="ale63317_14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1"/>
            <a:ext cx="3810000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31" name="Rectangle 79"/>
          <p:cNvSpPr>
            <a:spLocks noChangeArrowheads="1"/>
          </p:cNvSpPr>
          <p:nvPr/>
        </p:nvSpPr>
        <p:spPr bwMode="auto">
          <a:xfrm>
            <a:off x="214057" y="3033080"/>
            <a:ext cx="117890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</a:rPr>
              <a:t> A </a:t>
            </a:r>
            <a:r>
              <a:rPr lang="en-US" altLang="en-US" sz="2000" dirty="0" err="1">
                <a:solidFill>
                  <a:srgbClr val="0000FF"/>
                </a:solidFill>
              </a:rPr>
              <a:t>Bandstop</a:t>
            </a:r>
            <a:r>
              <a:rPr lang="en-US" altLang="en-US" sz="2000" dirty="0">
                <a:solidFill>
                  <a:srgbClr val="0000FF"/>
                </a:solidFill>
              </a:rPr>
              <a:t> filter is designed to stop or eliminate all the frequencies within a band of frequencies 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</a:t>
            </a:r>
            <a:r>
              <a:rPr lang="en-US" altLang="en-US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solidFill>
                  <a:srgbClr val="0000FF"/>
                </a:solidFill>
              </a:rPr>
              <a:t> &lt; 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 </a:t>
            </a:r>
            <a:r>
              <a:rPr lang="en-US" altLang="en-US" sz="2000" dirty="0">
                <a:solidFill>
                  <a:srgbClr val="0000FF"/>
                </a:solidFill>
              </a:rPr>
              <a:t>&lt; 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</a:t>
            </a:r>
            <a:r>
              <a:rPr lang="en-US" altLang="en-US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olidFill>
                  <a:srgbClr val="0000FF"/>
                </a:solidFill>
              </a:rPr>
              <a:t>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618" y="3504567"/>
            <a:ext cx="6096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05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381" y="241133"/>
            <a:ext cx="3717031" cy="2191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371" y="223281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710" y="1957845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371" y="711704"/>
            <a:ext cx="7415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Determine what type of filter is shown in </a:t>
            </a:r>
            <a:r>
              <a:rPr lang="tr-TR" sz="2000" dirty="0" smtClean="0"/>
              <a:t>figure below</a:t>
            </a:r>
            <a:r>
              <a:rPr lang="en-US" sz="2000" dirty="0" smtClean="0"/>
              <a:t>. </a:t>
            </a:r>
            <a:r>
              <a:rPr lang="en-US" sz="2000" dirty="0"/>
              <a:t>Calculate the </a:t>
            </a:r>
            <a:r>
              <a:rPr lang="en-US" sz="2000" dirty="0" smtClean="0"/>
              <a:t>corner </a:t>
            </a:r>
            <a:r>
              <a:rPr lang="en-US" sz="2000" dirty="0"/>
              <a:t>or cutoff frequency.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11" y="1464064"/>
            <a:ext cx="4522168" cy="456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94" y="1968019"/>
            <a:ext cx="5302740" cy="1062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87" y="2957765"/>
            <a:ext cx="4578694" cy="936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353" y="2894342"/>
            <a:ext cx="6605647" cy="100162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618758" y="3248714"/>
            <a:ext cx="798490" cy="2703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294" y="3736883"/>
            <a:ext cx="5034849" cy="1225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6241" y="4150463"/>
            <a:ext cx="2942786" cy="53505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8489931" y="4339915"/>
            <a:ext cx="798490" cy="2703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57718" y="4138120"/>
            <a:ext cx="2300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smtClean="0">
                <a:solidFill>
                  <a:srgbClr val="00B050"/>
                </a:solidFill>
              </a:rPr>
              <a:t>Lowpass Filter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25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6" y="193183"/>
            <a:ext cx="3781591" cy="80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337" y="193183"/>
            <a:ext cx="640836" cy="803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613" y="1287485"/>
            <a:ext cx="407670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356" y="2144735"/>
            <a:ext cx="4176882" cy="1091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162" y="3292699"/>
            <a:ext cx="7914873" cy="32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021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40" y="941835"/>
            <a:ext cx="9391425" cy="1277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012" y="420292"/>
            <a:ext cx="466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Pract</a:t>
            </a:r>
            <a:r>
              <a:rPr lang="tr-TR" sz="2800" b="1" dirty="0" smtClean="0">
                <a:solidFill>
                  <a:srgbClr val="7030A0"/>
                </a:solidFill>
              </a:rPr>
              <a:t>ice Problem 14.5</a:t>
            </a:r>
            <a:r>
              <a:rPr lang="tr-TR" sz="2800" dirty="0" smtClean="0">
                <a:solidFill>
                  <a:srgbClr val="7030A0"/>
                </a:solidFill>
              </a:rPr>
              <a:t>: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662" y="2295809"/>
            <a:ext cx="5155030" cy="2423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12" y="3670479"/>
            <a:ext cx="5826650" cy="27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552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" y="2890630"/>
            <a:ext cx="6174832" cy="1037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334" y="223281"/>
            <a:ext cx="3800475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371" y="223281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983" y="2206698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135" y="707158"/>
            <a:ext cx="7449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If the </a:t>
            </a:r>
            <a:r>
              <a:rPr lang="en-US" sz="2000" dirty="0" err="1"/>
              <a:t>bandstop</a:t>
            </a:r>
            <a:r>
              <a:rPr lang="en-US" sz="2000" dirty="0"/>
              <a:t> filter </a:t>
            </a:r>
            <a:r>
              <a:rPr lang="tr-TR" sz="2000" dirty="0" smtClean="0"/>
              <a:t>shown below </a:t>
            </a:r>
            <a:r>
              <a:rPr lang="en-US" sz="2000" dirty="0" smtClean="0"/>
              <a:t>is </a:t>
            </a:r>
            <a:r>
              <a:rPr lang="en-US" sz="2000" dirty="0"/>
              <a:t>to reject a 200-Hz sinusoid while passing other frequencies, </a:t>
            </a:r>
            <a:r>
              <a:rPr lang="en-US" sz="2000" b="1" dirty="0">
                <a:solidFill>
                  <a:srgbClr val="FF0000"/>
                </a:solidFill>
              </a:rPr>
              <a:t>calculate the values of L and C. </a:t>
            </a:r>
            <a:r>
              <a:rPr lang="en-US" sz="2000" dirty="0"/>
              <a:t>Take </a:t>
            </a:r>
            <a:r>
              <a:rPr lang="tr-TR" sz="2000" dirty="0" smtClean="0"/>
              <a:t> R= 150 </a:t>
            </a:r>
            <a:r>
              <a:rPr lang="el-GR" sz="2000" dirty="0" smtClean="0"/>
              <a:t>Ω</a:t>
            </a:r>
            <a:r>
              <a:rPr lang="tr-TR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the bandwidth as 100 Hz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627" y="2690575"/>
            <a:ext cx="528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We use the formulas for a series resonant circuit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215" y="2668363"/>
            <a:ext cx="3289552" cy="4445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009882" y="3747752"/>
            <a:ext cx="1081825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110" y="3877234"/>
            <a:ext cx="8885087" cy="25112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133991" y="6166834"/>
            <a:ext cx="1081825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054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16" y="188367"/>
            <a:ext cx="2378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Active Filters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616" y="684955"/>
            <a:ext cx="10415287" cy="2352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There are three major limitations to the passive </a:t>
            </a:r>
            <a:r>
              <a:rPr lang="en-US" sz="2000" dirty="0" smtClean="0"/>
              <a:t>filters</a:t>
            </a:r>
            <a:r>
              <a:rPr lang="tr-TR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/>
              <a:t>T</a:t>
            </a:r>
            <a:r>
              <a:rPr lang="en-US" sz="2000" dirty="0" smtClean="0"/>
              <a:t>hey </a:t>
            </a:r>
            <a:r>
              <a:rPr lang="en-US" sz="2000" dirty="0"/>
              <a:t>cannot generate gain greater than 1; </a:t>
            </a:r>
            <a:r>
              <a:rPr lang="en-US" sz="2000" dirty="0" smtClean="0"/>
              <a:t>passive </a:t>
            </a:r>
            <a:r>
              <a:rPr lang="en-US" sz="2000" dirty="0"/>
              <a:t>elements cannot add energy to the network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/>
              <a:t>T</a:t>
            </a:r>
            <a:r>
              <a:rPr lang="en-US" sz="2000" dirty="0" smtClean="0"/>
              <a:t>hey </a:t>
            </a:r>
            <a:r>
              <a:rPr lang="en-US" sz="2000" dirty="0"/>
              <a:t>may require bulky and expensive inductors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/>
              <a:t>T</a:t>
            </a:r>
            <a:r>
              <a:rPr lang="en-US" sz="2000" dirty="0" smtClean="0"/>
              <a:t>hey </a:t>
            </a:r>
            <a:r>
              <a:rPr lang="en-US" sz="2000" dirty="0"/>
              <a:t>perform poorly at frequencies below the audio frequency </a:t>
            </a:r>
            <a:r>
              <a:rPr lang="en-US" sz="2000" dirty="0" smtClean="0"/>
              <a:t>range</a:t>
            </a:r>
            <a:r>
              <a:rPr lang="tr-TR" sz="2000" dirty="0" smtClean="0"/>
              <a:t>. (300 Hz &lt; f &lt; 3000 Hz )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      </a:t>
            </a:r>
            <a:r>
              <a:rPr lang="en-US" sz="2000" dirty="0" smtClean="0"/>
              <a:t> </a:t>
            </a:r>
            <a:r>
              <a:rPr lang="en-US" sz="2000" dirty="0"/>
              <a:t>Nevertheless, passive filters are useful at high frequencies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94" y="2932905"/>
            <a:ext cx="11518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Active filters consist of combinations of resistors, capacitors, and op amps. They offer some advantages over passive RLC filters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  <a:r>
              <a:rPr lang="en-US" sz="2000" dirty="0"/>
              <a:t>They offer some advantages over passive RLC filters.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72338"/>
            <a:ext cx="11621038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/>
              <a:t>T</a:t>
            </a:r>
            <a:r>
              <a:rPr lang="en-US" sz="2000" dirty="0" smtClean="0"/>
              <a:t>hey </a:t>
            </a:r>
            <a:r>
              <a:rPr lang="en-US" sz="2000" dirty="0"/>
              <a:t>are often </a:t>
            </a:r>
            <a:r>
              <a:rPr lang="en-US" sz="2000" dirty="0">
                <a:solidFill>
                  <a:srgbClr val="FF0000"/>
                </a:solidFill>
              </a:rPr>
              <a:t>smaller and less expensive</a:t>
            </a:r>
            <a:r>
              <a:rPr lang="en-US" sz="2000" dirty="0"/>
              <a:t>, because they do not require inductors. This makes feasible the integrated circuit realizations of </a:t>
            </a:r>
            <a:r>
              <a:rPr lang="en-US" sz="2000" dirty="0" smtClean="0"/>
              <a:t>filters</a:t>
            </a:r>
            <a:r>
              <a:rPr lang="en-US" sz="2000" dirty="0"/>
              <a:t>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/>
              <a:t>T</a:t>
            </a:r>
            <a:r>
              <a:rPr lang="en-US" sz="2000" dirty="0" smtClean="0"/>
              <a:t>hey </a:t>
            </a:r>
            <a:r>
              <a:rPr lang="en-US" sz="2000" dirty="0"/>
              <a:t>can provide </a:t>
            </a:r>
            <a:r>
              <a:rPr lang="en-US" sz="2000" dirty="0">
                <a:solidFill>
                  <a:srgbClr val="FF0000"/>
                </a:solidFill>
              </a:rPr>
              <a:t>amplifier gain </a:t>
            </a:r>
            <a:r>
              <a:rPr lang="en-US" sz="2000" dirty="0"/>
              <a:t>in addition to providing the same frequency response as RLC filters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/>
              <a:t>They </a:t>
            </a:r>
            <a:r>
              <a:rPr lang="en-US" sz="2000" dirty="0" smtClean="0"/>
              <a:t>can </a:t>
            </a:r>
            <a:r>
              <a:rPr lang="en-US" sz="2000" dirty="0"/>
              <a:t>be combined with buffer amplifiers (voltage followers) to isolate each stage of the filter from source and load impedance effects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  <a:r>
              <a:rPr lang="en-US" sz="2000" dirty="0"/>
              <a:t>This </a:t>
            </a:r>
            <a:r>
              <a:rPr lang="en-US" sz="2000" dirty="0" smtClean="0"/>
              <a:t>isolation </a:t>
            </a:r>
            <a:r>
              <a:rPr lang="en-US" sz="2000" dirty="0"/>
              <a:t>allows designing the stages independently and then cascading them to realize the desired transfer function.</a:t>
            </a:r>
          </a:p>
        </p:txBody>
      </p:sp>
    </p:spTree>
    <p:extLst>
      <p:ext uri="{BB962C8B-B14F-4D97-AF65-F5344CB8AC3E}">
        <p14:creationId xmlns:p14="http://schemas.microsoft.com/office/powerpoint/2010/main" val="8897608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85" name="Group 109"/>
          <p:cNvGrpSpPr>
            <a:grpSpLocks/>
          </p:cNvGrpSpPr>
          <p:nvPr/>
        </p:nvGrpSpPr>
        <p:grpSpPr bwMode="auto">
          <a:xfrm>
            <a:off x="1828800" y="1295400"/>
            <a:ext cx="4419600" cy="3429000"/>
            <a:chOff x="694" y="825"/>
            <a:chExt cx="4402" cy="3202"/>
          </a:xfrm>
        </p:grpSpPr>
        <p:sp>
          <p:nvSpPr>
            <p:cNvPr id="50181" name="Freeform 5"/>
            <p:cNvSpPr>
              <a:spLocks/>
            </p:cNvSpPr>
            <p:nvPr/>
          </p:nvSpPr>
          <p:spPr bwMode="auto">
            <a:xfrm>
              <a:off x="778" y="3727"/>
              <a:ext cx="4163" cy="1"/>
            </a:xfrm>
            <a:custGeom>
              <a:avLst/>
              <a:gdLst>
                <a:gd name="T0" fmla="*/ 0 w 4163"/>
                <a:gd name="T1" fmla="*/ 4163 w 4163"/>
                <a:gd name="T2" fmla="*/ 0 w 4163"/>
                <a:gd name="T3" fmla="*/ 0 w 41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163">
                  <a:moveTo>
                    <a:pt x="0" y="0"/>
                  </a:moveTo>
                  <a:lnTo>
                    <a:pt x="416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auto">
            <a:xfrm>
              <a:off x="3696" y="2640"/>
              <a:ext cx="1245" cy="1"/>
            </a:xfrm>
            <a:custGeom>
              <a:avLst/>
              <a:gdLst>
                <a:gd name="T0" fmla="*/ 0 w 1245"/>
                <a:gd name="T1" fmla="*/ 1245 w 1245"/>
                <a:gd name="T2" fmla="*/ 0 w 1245"/>
                <a:gd name="T3" fmla="*/ 0 w 12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45">
                  <a:moveTo>
                    <a:pt x="0" y="0"/>
                  </a:moveTo>
                  <a:lnTo>
                    <a:pt x="124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auto">
            <a:xfrm>
              <a:off x="4271" y="1918"/>
              <a:ext cx="1" cy="722"/>
            </a:xfrm>
            <a:custGeom>
              <a:avLst/>
              <a:gdLst>
                <a:gd name="T0" fmla="*/ 722 h 722"/>
                <a:gd name="T1" fmla="*/ 0 h 722"/>
                <a:gd name="T2" fmla="*/ 722 h 722"/>
                <a:gd name="T3" fmla="*/ 722 h 7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22">
                  <a:moveTo>
                    <a:pt x="0" y="722"/>
                  </a:moveTo>
                  <a:lnTo>
                    <a:pt x="0" y="0"/>
                  </a:lnTo>
                  <a:lnTo>
                    <a:pt x="0" y="722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Freeform 8"/>
            <p:cNvSpPr>
              <a:spLocks noEditPoints="1"/>
            </p:cNvSpPr>
            <p:nvPr/>
          </p:nvSpPr>
          <p:spPr bwMode="auto">
            <a:xfrm>
              <a:off x="2626" y="1918"/>
              <a:ext cx="1645" cy="1"/>
            </a:xfrm>
            <a:custGeom>
              <a:avLst/>
              <a:gdLst>
                <a:gd name="T0" fmla="*/ 1645 w 1645"/>
                <a:gd name="T1" fmla="*/ 0 w 1645"/>
                <a:gd name="T2" fmla="*/ 1645 w 1645"/>
                <a:gd name="T3" fmla="*/ 1645 w 1645"/>
                <a:gd name="T4" fmla="*/ 1645 w 1645"/>
                <a:gd name="T5" fmla="*/ 1645 w 1645"/>
                <a:gd name="T6" fmla="*/ 1645 w 1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45">
                  <a:moveTo>
                    <a:pt x="1645" y="0"/>
                  </a:moveTo>
                  <a:lnTo>
                    <a:pt x="0" y="0"/>
                  </a:lnTo>
                  <a:lnTo>
                    <a:pt x="1645" y="0"/>
                  </a:lnTo>
                  <a:lnTo>
                    <a:pt x="1645" y="0"/>
                  </a:lnTo>
                  <a:close/>
                  <a:moveTo>
                    <a:pt x="1645" y="0"/>
                  </a:moveTo>
                  <a:lnTo>
                    <a:pt x="1645" y="0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Freeform 9"/>
            <p:cNvSpPr>
              <a:spLocks noEditPoints="1"/>
            </p:cNvSpPr>
            <p:nvPr/>
          </p:nvSpPr>
          <p:spPr bwMode="auto">
            <a:xfrm>
              <a:off x="2626" y="1918"/>
              <a:ext cx="1" cy="591"/>
            </a:xfrm>
            <a:custGeom>
              <a:avLst/>
              <a:gdLst>
                <a:gd name="T0" fmla="*/ 0 h 591"/>
                <a:gd name="T1" fmla="*/ 591 h 591"/>
                <a:gd name="T2" fmla="*/ 0 h 591"/>
                <a:gd name="T3" fmla="*/ 0 h 591"/>
                <a:gd name="T4" fmla="*/ 0 h 591"/>
                <a:gd name="T5" fmla="*/ 0 h 591"/>
                <a:gd name="T6" fmla="*/ 0 h 59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591">
                  <a:moveTo>
                    <a:pt x="0" y="0"/>
                  </a:moveTo>
                  <a:lnTo>
                    <a:pt x="0" y="59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auto">
            <a:xfrm>
              <a:off x="4271" y="1207"/>
              <a:ext cx="1" cy="723"/>
            </a:xfrm>
            <a:custGeom>
              <a:avLst/>
              <a:gdLst>
                <a:gd name="T0" fmla="*/ 723 h 723"/>
                <a:gd name="T1" fmla="*/ 0 h 723"/>
                <a:gd name="T2" fmla="*/ 723 h 723"/>
                <a:gd name="T3" fmla="*/ 723 h 7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23">
                  <a:moveTo>
                    <a:pt x="0" y="723"/>
                  </a:moveTo>
                  <a:lnTo>
                    <a:pt x="0" y="0"/>
                  </a:lnTo>
                  <a:lnTo>
                    <a:pt x="0" y="7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1"/>
            <p:cNvSpPr>
              <a:spLocks noEditPoints="1"/>
            </p:cNvSpPr>
            <p:nvPr/>
          </p:nvSpPr>
          <p:spPr bwMode="auto">
            <a:xfrm>
              <a:off x="2626" y="1207"/>
              <a:ext cx="1645" cy="1"/>
            </a:xfrm>
            <a:custGeom>
              <a:avLst/>
              <a:gdLst>
                <a:gd name="T0" fmla="*/ 1645 w 1645"/>
                <a:gd name="T1" fmla="*/ 0 w 1645"/>
                <a:gd name="T2" fmla="*/ 1645 w 1645"/>
                <a:gd name="T3" fmla="*/ 1645 w 1645"/>
                <a:gd name="T4" fmla="*/ 1645 w 1645"/>
                <a:gd name="T5" fmla="*/ 1645 w 1645"/>
                <a:gd name="T6" fmla="*/ 1645 w 1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45">
                  <a:moveTo>
                    <a:pt x="1645" y="0"/>
                  </a:moveTo>
                  <a:lnTo>
                    <a:pt x="0" y="0"/>
                  </a:lnTo>
                  <a:lnTo>
                    <a:pt x="1645" y="0"/>
                  </a:lnTo>
                  <a:lnTo>
                    <a:pt x="1645" y="0"/>
                  </a:lnTo>
                  <a:close/>
                  <a:moveTo>
                    <a:pt x="1645" y="0"/>
                  </a:moveTo>
                  <a:lnTo>
                    <a:pt x="1645" y="0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Freeform 12"/>
            <p:cNvSpPr>
              <a:spLocks noEditPoints="1"/>
            </p:cNvSpPr>
            <p:nvPr/>
          </p:nvSpPr>
          <p:spPr bwMode="auto">
            <a:xfrm>
              <a:off x="2626" y="1207"/>
              <a:ext cx="1" cy="711"/>
            </a:xfrm>
            <a:custGeom>
              <a:avLst/>
              <a:gdLst>
                <a:gd name="T0" fmla="*/ 0 h 711"/>
                <a:gd name="T1" fmla="*/ 711 h 711"/>
                <a:gd name="T2" fmla="*/ 0 h 711"/>
                <a:gd name="T3" fmla="*/ 0 h 711"/>
                <a:gd name="T4" fmla="*/ 0 h 711"/>
                <a:gd name="T5" fmla="*/ 0 h 711"/>
                <a:gd name="T6" fmla="*/ 0 h 7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711">
                  <a:moveTo>
                    <a:pt x="0" y="0"/>
                  </a:moveTo>
                  <a:lnTo>
                    <a:pt x="0" y="71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auto">
            <a:xfrm>
              <a:off x="3098" y="2336"/>
              <a:ext cx="730" cy="609"/>
            </a:xfrm>
            <a:custGeom>
              <a:avLst/>
              <a:gdLst>
                <a:gd name="T0" fmla="*/ 0 w 730"/>
                <a:gd name="T1" fmla="*/ 0 h 609"/>
                <a:gd name="T2" fmla="*/ 730 w 730"/>
                <a:gd name="T3" fmla="*/ 304 h 609"/>
                <a:gd name="T4" fmla="*/ 0 w 730"/>
                <a:gd name="T5" fmla="*/ 609 h 609"/>
                <a:gd name="T6" fmla="*/ 0 w 730"/>
                <a:gd name="T7" fmla="*/ 0 h 609"/>
                <a:gd name="T8" fmla="*/ 0 w 730"/>
                <a:gd name="T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609">
                  <a:moveTo>
                    <a:pt x="0" y="0"/>
                  </a:moveTo>
                  <a:lnTo>
                    <a:pt x="730" y="304"/>
                  </a:lnTo>
                  <a:lnTo>
                    <a:pt x="0" y="60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auto">
            <a:xfrm>
              <a:off x="3098" y="2336"/>
              <a:ext cx="730" cy="304"/>
            </a:xfrm>
            <a:custGeom>
              <a:avLst/>
              <a:gdLst>
                <a:gd name="T0" fmla="*/ 0 w 730"/>
                <a:gd name="T1" fmla="*/ 0 h 304"/>
                <a:gd name="T2" fmla="*/ 730 w 730"/>
                <a:gd name="T3" fmla="*/ 304 h 304"/>
                <a:gd name="T4" fmla="*/ 0 w 730"/>
                <a:gd name="T5" fmla="*/ 0 h 304"/>
                <a:gd name="T6" fmla="*/ 0 w 730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" h="304">
                  <a:moveTo>
                    <a:pt x="0" y="0"/>
                  </a:moveTo>
                  <a:lnTo>
                    <a:pt x="730" y="3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Freeform 15"/>
            <p:cNvSpPr>
              <a:spLocks noEditPoints="1"/>
            </p:cNvSpPr>
            <p:nvPr/>
          </p:nvSpPr>
          <p:spPr bwMode="auto">
            <a:xfrm>
              <a:off x="3098" y="2640"/>
              <a:ext cx="730" cy="305"/>
            </a:xfrm>
            <a:custGeom>
              <a:avLst/>
              <a:gdLst>
                <a:gd name="T0" fmla="*/ 730 w 730"/>
                <a:gd name="T1" fmla="*/ 0 h 305"/>
                <a:gd name="T2" fmla="*/ 0 w 730"/>
                <a:gd name="T3" fmla="*/ 305 h 305"/>
                <a:gd name="T4" fmla="*/ 730 w 730"/>
                <a:gd name="T5" fmla="*/ 0 h 305"/>
                <a:gd name="T6" fmla="*/ 730 w 730"/>
                <a:gd name="T7" fmla="*/ 0 h 305"/>
                <a:gd name="T8" fmla="*/ 730 w 730"/>
                <a:gd name="T9" fmla="*/ 0 h 305"/>
                <a:gd name="T10" fmla="*/ 730 w 730"/>
                <a:gd name="T11" fmla="*/ 0 h 305"/>
                <a:gd name="T12" fmla="*/ 730 w 730"/>
                <a:gd name="T1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0" h="305">
                  <a:moveTo>
                    <a:pt x="730" y="0"/>
                  </a:moveTo>
                  <a:lnTo>
                    <a:pt x="0" y="305"/>
                  </a:lnTo>
                  <a:lnTo>
                    <a:pt x="730" y="0"/>
                  </a:lnTo>
                  <a:lnTo>
                    <a:pt x="730" y="0"/>
                  </a:lnTo>
                  <a:close/>
                  <a:moveTo>
                    <a:pt x="730" y="0"/>
                  </a:moveTo>
                  <a:lnTo>
                    <a:pt x="730" y="0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16"/>
            <p:cNvSpPr>
              <a:spLocks noEditPoints="1"/>
            </p:cNvSpPr>
            <p:nvPr/>
          </p:nvSpPr>
          <p:spPr bwMode="auto">
            <a:xfrm>
              <a:off x="3098" y="2336"/>
              <a:ext cx="1" cy="609"/>
            </a:xfrm>
            <a:custGeom>
              <a:avLst/>
              <a:gdLst>
                <a:gd name="T0" fmla="*/ 609 h 609"/>
                <a:gd name="T1" fmla="*/ 0 h 609"/>
                <a:gd name="T2" fmla="*/ 609 h 609"/>
                <a:gd name="T3" fmla="*/ 609 h 609"/>
                <a:gd name="T4" fmla="*/ 609 h 609"/>
                <a:gd name="T5" fmla="*/ 609 h 609"/>
                <a:gd name="T6" fmla="*/ 609 h 60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09">
                  <a:moveTo>
                    <a:pt x="0" y="609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0" y="609"/>
                  </a:lnTo>
                  <a:close/>
                  <a:moveTo>
                    <a:pt x="0" y="609"/>
                  </a:moveTo>
                  <a:lnTo>
                    <a:pt x="0" y="609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auto">
            <a:xfrm>
              <a:off x="3098" y="233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3170" y="2676"/>
              <a:ext cx="162" cy="120"/>
            </a:xfrm>
            <a:custGeom>
              <a:avLst/>
              <a:gdLst>
                <a:gd name="T0" fmla="*/ 72 w 162"/>
                <a:gd name="T1" fmla="*/ 48 h 120"/>
                <a:gd name="T2" fmla="*/ 0 w 162"/>
                <a:gd name="T3" fmla="*/ 48 h 120"/>
                <a:gd name="T4" fmla="*/ 0 w 162"/>
                <a:gd name="T5" fmla="*/ 66 h 120"/>
                <a:gd name="T6" fmla="*/ 72 w 162"/>
                <a:gd name="T7" fmla="*/ 66 h 120"/>
                <a:gd name="T8" fmla="*/ 72 w 162"/>
                <a:gd name="T9" fmla="*/ 120 h 120"/>
                <a:gd name="T10" fmla="*/ 90 w 162"/>
                <a:gd name="T11" fmla="*/ 120 h 120"/>
                <a:gd name="T12" fmla="*/ 90 w 162"/>
                <a:gd name="T13" fmla="*/ 66 h 120"/>
                <a:gd name="T14" fmla="*/ 162 w 162"/>
                <a:gd name="T15" fmla="*/ 66 h 120"/>
                <a:gd name="T16" fmla="*/ 162 w 162"/>
                <a:gd name="T17" fmla="*/ 48 h 120"/>
                <a:gd name="T18" fmla="*/ 90 w 162"/>
                <a:gd name="T19" fmla="*/ 48 h 120"/>
                <a:gd name="T20" fmla="*/ 90 w 162"/>
                <a:gd name="T21" fmla="*/ 0 h 120"/>
                <a:gd name="T22" fmla="*/ 72 w 162"/>
                <a:gd name="T23" fmla="*/ 0 h 120"/>
                <a:gd name="T24" fmla="*/ 72 w 162"/>
                <a:gd name="T25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20">
                  <a:moveTo>
                    <a:pt x="72" y="48"/>
                  </a:moveTo>
                  <a:lnTo>
                    <a:pt x="0" y="48"/>
                  </a:lnTo>
                  <a:lnTo>
                    <a:pt x="0" y="66"/>
                  </a:lnTo>
                  <a:lnTo>
                    <a:pt x="72" y="66"/>
                  </a:lnTo>
                  <a:lnTo>
                    <a:pt x="72" y="120"/>
                  </a:lnTo>
                  <a:lnTo>
                    <a:pt x="90" y="120"/>
                  </a:lnTo>
                  <a:lnTo>
                    <a:pt x="90" y="66"/>
                  </a:lnTo>
                  <a:lnTo>
                    <a:pt x="162" y="66"/>
                  </a:lnTo>
                  <a:lnTo>
                    <a:pt x="162" y="48"/>
                  </a:lnTo>
                  <a:lnTo>
                    <a:pt x="90" y="48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7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Rectangle 19"/>
            <p:cNvSpPr>
              <a:spLocks noChangeArrowheads="1"/>
            </p:cNvSpPr>
            <p:nvPr/>
          </p:nvSpPr>
          <p:spPr bwMode="auto">
            <a:xfrm>
              <a:off x="3170" y="2497"/>
              <a:ext cx="16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auto">
            <a:xfrm>
              <a:off x="849" y="2509"/>
              <a:ext cx="2249" cy="1"/>
            </a:xfrm>
            <a:custGeom>
              <a:avLst/>
              <a:gdLst>
                <a:gd name="T0" fmla="*/ 2249 w 2249"/>
                <a:gd name="T1" fmla="*/ 0 w 2249"/>
                <a:gd name="T2" fmla="*/ 2249 w 2249"/>
                <a:gd name="T3" fmla="*/ 2249 w 22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49">
                  <a:moveTo>
                    <a:pt x="2249" y="0"/>
                  </a:moveTo>
                  <a:lnTo>
                    <a:pt x="0" y="0"/>
                  </a:lnTo>
                  <a:lnTo>
                    <a:pt x="2249" y="0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auto">
            <a:xfrm>
              <a:off x="706" y="2449"/>
              <a:ext cx="143" cy="108"/>
            </a:xfrm>
            <a:custGeom>
              <a:avLst/>
              <a:gdLst>
                <a:gd name="T0" fmla="*/ 72 w 143"/>
                <a:gd name="T1" fmla="*/ 108 h 108"/>
                <a:gd name="T2" fmla="*/ 102 w 143"/>
                <a:gd name="T3" fmla="*/ 102 h 108"/>
                <a:gd name="T4" fmla="*/ 125 w 143"/>
                <a:gd name="T5" fmla="*/ 90 h 108"/>
                <a:gd name="T6" fmla="*/ 137 w 143"/>
                <a:gd name="T7" fmla="*/ 78 h 108"/>
                <a:gd name="T8" fmla="*/ 143 w 143"/>
                <a:gd name="T9" fmla="*/ 54 h 108"/>
                <a:gd name="T10" fmla="*/ 137 w 143"/>
                <a:gd name="T11" fmla="*/ 36 h 108"/>
                <a:gd name="T12" fmla="*/ 125 w 143"/>
                <a:gd name="T13" fmla="*/ 18 h 108"/>
                <a:gd name="T14" fmla="*/ 102 w 143"/>
                <a:gd name="T15" fmla="*/ 6 h 108"/>
                <a:gd name="T16" fmla="*/ 72 w 143"/>
                <a:gd name="T17" fmla="*/ 0 h 108"/>
                <a:gd name="T18" fmla="*/ 42 w 143"/>
                <a:gd name="T19" fmla="*/ 6 h 108"/>
                <a:gd name="T20" fmla="*/ 18 w 143"/>
                <a:gd name="T21" fmla="*/ 18 h 108"/>
                <a:gd name="T22" fmla="*/ 6 w 143"/>
                <a:gd name="T23" fmla="*/ 36 h 108"/>
                <a:gd name="T24" fmla="*/ 0 w 143"/>
                <a:gd name="T25" fmla="*/ 54 h 108"/>
                <a:gd name="T26" fmla="*/ 6 w 143"/>
                <a:gd name="T27" fmla="*/ 78 h 108"/>
                <a:gd name="T28" fmla="*/ 18 w 143"/>
                <a:gd name="T29" fmla="*/ 90 h 108"/>
                <a:gd name="T30" fmla="*/ 42 w 143"/>
                <a:gd name="T31" fmla="*/ 102 h 108"/>
                <a:gd name="T32" fmla="*/ 72 w 143"/>
                <a:gd name="T33" fmla="*/ 108 h 108"/>
                <a:gd name="T34" fmla="*/ 72 w 143"/>
                <a:gd name="T3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08">
                  <a:moveTo>
                    <a:pt x="72" y="108"/>
                  </a:moveTo>
                  <a:lnTo>
                    <a:pt x="102" y="102"/>
                  </a:lnTo>
                  <a:lnTo>
                    <a:pt x="125" y="90"/>
                  </a:lnTo>
                  <a:lnTo>
                    <a:pt x="137" y="78"/>
                  </a:lnTo>
                  <a:lnTo>
                    <a:pt x="143" y="54"/>
                  </a:lnTo>
                  <a:lnTo>
                    <a:pt x="137" y="36"/>
                  </a:lnTo>
                  <a:lnTo>
                    <a:pt x="125" y="18"/>
                  </a:lnTo>
                  <a:lnTo>
                    <a:pt x="102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6" y="78"/>
                  </a:lnTo>
                  <a:lnTo>
                    <a:pt x="18" y="90"/>
                  </a:lnTo>
                  <a:lnTo>
                    <a:pt x="42" y="102"/>
                  </a:lnTo>
                  <a:lnTo>
                    <a:pt x="72" y="108"/>
                  </a:lnTo>
                  <a:lnTo>
                    <a:pt x="72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auto">
            <a:xfrm>
              <a:off x="778" y="2503"/>
              <a:ext cx="71" cy="54"/>
            </a:xfrm>
            <a:custGeom>
              <a:avLst/>
              <a:gdLst>
                <a:gd name="T0" fmla="*/ 0 w 71"/>
                <a:gd name="T1" fmla="*/ 54 h 54"/>
                <a:gd name="T2" fmla="*/ 30 w 71"/>
                <a:gd name="T3" fmla="*/ 48 h 54"/>
                <a:gd name="T4" fmla="*/ 53 w 71"/>
                <a:gd name="T5" fmla="*/ 36 h 54"/>
                <a:gd name="T6" fmla="*/ 65 w 71"/>
                <a:gd name="T7" fmla="*/ 24 h 54"/>
                <a:gd name="T8" fmla="*/ 71 w 71"/>
                <a:gd name="T9" fmla="*/ 0 h 54"/>
                <a:gd name="T10" fmla="*/ 71 w 71"/>
                <a:gd name="T11" fmla="*/ 0 h 54"/>
                <a:gd name="T12" fmla="*/ 65 w 71"/>
                <a:gd name="T13" fmla="*/ 24 h 54"/>
                <a:gd name="T14" fmla="*/ 53 w 71"/>
                <a:gd name="T15" fmla="*/ 36 h 54"/>
                <a:gd name="T16" fmla="*/ 30 w 71"/>
                <a:gd name="T17" fmla="*/ 48 h 54"/>
                <a:gd name="T18" fmla="*/ 0 w 71"/>
                <a:gd name="T19" fmla="*/ 54 h 54"/>
                <a:gd name="T20" fmla="*/ 0 w 71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4">
                  <a:moveTo>
                    <a:pt x="0" y="54"/>
                  </a:moveTo>
                  <a:lnTo>
                    <a:pt x="30" y="48"/>
                  </a:lnTo>
                  <a:lnTo>
                    <a:pt x="53" y="36"/>
                  </a:lnTo>
                  <a:lnTo>
                    <a:pt x="65" y="2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24"/>
                  </a:lnTo>
                  <a:lnTo>
                    <a:pt x="53" y="36"/>
                  </a:lnTo>
                  <a:lnTo>
                    <a:pt x="30" y="48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23"/>
            <p:cNvSpPr>
              <a:spLocks noEditPoints="1"/>
            </p:cNvSpPr>
            <p:nvPr/>
          </p:nvSpPr>
          <p:spPr bwMode="auto">
            <a:xfrm>
              <a:off x="778" y="2449"/>
              <a:ext cx="71" cy="54"/>
            </a:xfrm>
            <a:custGeom>
              <a:avLst/>
              <a:gdLst>
                <a:gd name="T0" fmla="*/ 71 w 71"/>
                <a:gd name="T1" fmla="*/ 54 h 54"/>
                <a:gd name="T2" fmla="*/ 65 w 71"/>
                <a:gd name="T3" fmla="*/ 36 h 54"/>
                <a:gd name="T4" fmla="*/ 53 w 71"/>
                <a:gd name="T5" fmla="*/ 18 h 54"/>
                <a:gd name="T6" fmla="*/ 30 w 71"/>
                <a:gd name="T7" fmla="*/ 6 h 54"/>
                <a:gd name="T8" fmla="*/ 0 w 71"/>
                <a:gd name="T9" fmla="*/ 0 h 54"/>
                <a:gd name="T10" fmla="*/ 0 w 71"/>
                <a:gd name="T11" fmla="*/ 0 h 54"/>
                <a:gd name="T12" fmla="*/ 30 w 71"/>
                <a:gd name="T13" fmla="*/ 6 h 54"/>
                <a:gd name="T14" fmla="*/ 53 w 71"/>
                <a:gd name="T15" fmla="*/ 18 h 54"/>
                <a:gd name="T16" fmla="*/ 65 w 71"/>
                <a:gd name="T17" fmla="*/ 36 h 54"/>
                <a:gd name="T18" fmla="*/ 71 w 71"/>
                <a:gd name="T19" fmla="*/ 54 h 54"/>
                <a:gd name="T20" fmla="*/ 71 w 71"/>
                <a:gd name="T21" fmla="*/ 54 h 54"/>
                <a:gd name="T22" fmla="*/ 71 w 71"/>
                <a:gd name="T23" fmla="*/ 54 h 54"/>
                <a:gd name="T24" fmla="*/ 71 w 71"/>
                <a:gd name="T25" fmla="*/ 54 h 54"/>
                <a:gd name="T26" fmla="*/ 71 w 71"/>
                <a:gd name="T2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4">
                  <a:moveTo>
                    <a:pt x="71" y="54"/>
                  </a:moveTo>
                  <a:lnTo>
                    <a:pt x="65" y="36"/>
                  </a:lnTo>
                  <a:lnTo>
                    <a:pt x="53" y="18"/>
                  </a:lnTo>
                  <a:lnTo>
                    <a:pt x="3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3" y="18"/>
                  </a:lnTo>
                  <a:lnTo>
                    <a:pt x="65" y="36"/>
                  </a:lnTo>
                  <a:lnTo>
                    <a:pt x="71" y="54"/>
                  </a:lnTo>
                  <a:lnTo>
                    <a:pt x="71" y="54"/>
                  </a:lnTo>
                  <a:close/>
                  <a:moveTo>
                    <a:pt x="71" y="54"/>
                  </a:move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24"/>
            <p:cNvSpPr>
              <a:spLocks noEditPoints="1"/>
            </p:cNvSpPr>
            <p:nvPr/>
          </p:nvSpPr>
          <p:spPr bwMode="auto">
            <a:xfrm>
              <a:off x="706" y="2449"/>
              <a:ext cx="72" cy="54"/>
            </a:xfrm>
            <a:custGeom>
              <a:avLst/>
              <a:gdLst>
                <a:gd name="T0" fmla="*/ 72 w 72"/>
                <a:gd name="T1" fmla="*/ 0 h 54"/>
                <a:gd name="T2" fmla="*/ 42 w 72"/>
                <a:gd name="T3" fmla="*/ 6 h 54"/>
                <a:gd name="T4" fmla="*/ 18 w 72"/>
                <a:gd name="T5" fmla="*/ 18 h 54"/>
                <a:gd name="T6" fmla="*/ 6 w 72"/>
                <a:gd name="T7" fmla="*/ 36 h 54"/>
                <a:gd name="T8" fmla="*/ 0 w 72"/>
                <a:gd name="T9" fmla="*/ 54 h 54"/>
                <a:gd name="T10" fmla="*/ 0 w 72"/>
                <a:gd name="T11" fmla="*/ 54 h 54"/>
                <a:gd name="T12" fmla="*/ 6 w 72"/>
                <a:gd name="T13" fmla="*/ 36 h 54"/>
                <a:gd name="T14" fmla="*/ 18 w 72"/>
                <a:gd name="T15" fmla="*/ 18 h 54"/>
                <a:gd name="T16" fmla="*/ 42 w 72"/>
                <a:gd name="T17" fmla="*/ 6 h 54"/>
                <a:gd name="T18" fmla="*/ 72 w 72"/>
                <a:gd name="T19" fmla="*/ 0 h 54"/>
                <a:gd name="T20" fmla="*/ 72 w 72"/>
                <a:gd name="T21" fmla="*/ 0 h 54"/>
                <a:gd name="T22" fmla="*/ 72 w 72"/>
                <a:gd name="T23" fmla="*/ 0 h 54"/>
                <a:gd name="T24" fmla="*/ 72 w 72"/>
                <a:gd name="T25" fmla="*/ 0 h 54"/>
                <a:gd name="T26" fmla="*/ 72 w 7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4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6" y="36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Freeform 25"/>
            <p:cNvSpPr>
              <a:spLocks noEditPoints="1"/>
            </p:cNvSpPr>
            <p:nvPr/>
          </p:nvSpPr>
          <p:spPr bwMode="auto">
            <a:xfrm>
              <a:off x="706" y="2503"/>
              <a:ext cx="72" cy="54"/>
            </a:xfrm>
            <a:custGeom>
              <a:avLst/>
              <a:gdLst>
                <a:gd name="T0" fmla="*/ 0 w 72"/>
                <a:gd name="T1" fmla="*/ 0 h 54"/>
                <a:gd name="T2" fmla="*/ 6 w 72"/>
                <a:gd name="T3" fmla="*/ 24 h 54"/>
                <a:gd name="T4" fmla="*/ 18 w 72"/>
                <a:gd name="T5" fmla="*/ 36 h 54"/>
                <a:gd name="T6" fmla="*/ 42 w 72"/>
                <a:gd name="T7" fmla="*/ 48 h 54"/>
                <a:gd name="T8" fmla="*/ 72 w 72"/>
                <a:gd name="T9" fmla="*/ 54 h 54"/>
                <a:gd name="T10" fmla="*/ 72 w 72"/>
                <a:gd name="T11" fmla="*/ 54 h 54"/>
                <a:gd name="T12" fmla="*/ 42 w 72"/>
                <a:gd name="T13" fmla="*/ 48 h 54"/>
                <a:gd name="T14" fmla="*/ 18 w 72"/>
                <a:gd name="T15" fmla="*/ 36 h 54"/>
                <a:gd name="T16" fmla="*/ 6 w 72"/>
                <a:gd name="T17" fmla="*/ 24 h 54"/>
                <a:gd name="T18" fmla="*/ 0 w 72"/>
                <a:gd name="T19" fmla="*/ 0 h 54"/>
                <a:gd name="T20" fmla="*/ 0 w 72"/>
                <a:gd name="T21" fmla="*/ 0 h 54"/>
                <a:gd name="T22" fmla="*/ 0 w 72"/>
                <a:gd name="T23" fmla="*/ 0 h 54"/>
                <a:gd name="T24" fmla="*/ 0 w 72"/>
                <a:gd name="T25" fmla="*/ 0 h 54"/>
                <a:gd name="T26" fmla="*/ 0 w 7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4">
                  <a:moveTo>
                    <a:pt x="0" y="0"/>
                  </a:moveTo>
                  <a:lnTo>
                    <a:pt x="6" y="24"/>
                  </a:lnTo>
                  <a:lnTo>
                    <a:pt x="18" y="36"/>
                  </a:lnTo>
                  <a:lnTo>
                    <a:pt x="42" y="48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42" y="48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auto">
            <a:xfrm>
              <a:off x="778" y="255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auto">
            <a:xfrm>
              <a:off x="706" y="3674"/>
              <a:ext cx="143" cy="107"/>
            </a:xfrm>
            <a:custGeom>
              <a:avLst/>
              <a:gdLst>
                <a:gd name="T0" fmla="*/ 72 w 143"/>
                <a:gd name="T1" fmla="*/ 107 h 107"/>
                <a:gd name="T2" fmla="*/ 102 w 143"/>
                <a:gd name="T3" fmla="*/ 101 h 107"/>
                <a:gd name="T4" fmla="*/ 125 w 143"/>
                <a:gd name="T5" fmla="*/ 89 h 107"/>
                <a:gd name="T6" fmla="*/ 137 w 143"/>
                <a:gd name="T7" fmla="*/ 77 h 107"/>
                <a:gd name="T8" fmla="*/ 143 w 143"/>
                <a:gd name="T9" fmla="*/ 53 h 107"/>
                <a:gd name="T10" fmla="*/ 137 w 143"/>
                <a:gd name="T11" fmla="*/ 35 h 107"/>
                <a:gd name="T12" fmla="*/ 125 w 143"/>
                <a:gd name="T13" fmla="*/ 18 h 107"/>
                <a:gd name="T14" fmla="*/ 102 w 143"/>
                <a:gd name="T15" fmla="*/ 6 h 107"/>
                <a:gd name="T16" fmla="*/ 72 w 143"/>
                <a:gd name="T17" fmla="*/ 0 h 107"/>
                <a:gd name="T18" fmla="*/ 42 w 143"/>
                <a:gd name="T19" fmla="*/ 6 h 107"/>
                <a:gd name="T20" fmla="*/ 18 w 143"/>
                <a:gd name="T21" fmla="*/ 18 h 107"/>
                <a:gd name="T22" fmla="*/ 6 w 143"/>
                <a:gd name="T23" fmla="*/ 35 h 107"/>
                <a:gd name="T24" fmla="*/ 0 w 143"/>
                <a:gd name="T25" fmla="*/ 53 h 107"/>
                <a:gd name="T26" fmla="*/ 6 w 143"/>
                <a:gd name="T27" fmla="*/ 77 h 107"/>
                <a:gd name="T28" fmla="*/ 18 w 143"/>
                <a:gd name="T29" fmla="*/ 89 h 107"/>
                <a:gd name="T30" fmla="*/ 42 w 143"/>
                <a:gd name="T31" fmla="*/ 101 h 107"/>
                <a:gd name="T32" fmla="*/ 72 w 143"/>
                <a:gd name="T33" fmla="*/ 107 h 107"/>
                <a:gd name="T34" fmla="*/ 72 w 143"/>
                <a:gd name="T3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07">
                  <a:moveTo>
                    <a:pt x="72" y="107"/>
                  </a:moveTo>
                  <a:lnTo>
                    <a:pt x="102" y="101"/>
                  </a:lnTo>
                  <a:lnTo>
                    <a:pt x="125" y="89"/>
                  </a:lnTo>
                  <a:lnTo>
                    <a:pt x="137" y="77"/>
                  </a:lnTo>
                  <a:lnTo>
                    <a:pt x="143" y="53"/>
                  </a:lnTo>
                  <a:lnTo>
                    <a:pt x="137" y="35"/>
                  </a:lnTo>
                  <a:lnTo>
                    <a:pt x="125" y="18"/>
                  </a:lnTo>
                  <a:lnTo>
                    <a:pt x="102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35"/>
                  </a:lnTo>
                  <a:lnTo>
                    <a:pt x="0" y="53"/>
                  </a:lnTo>
                  <a:lnTo>
                    <a:pt x="6" y="77"/>
                  </a:lnTo>
                  <a:lnTo>
                    <a:pt x="18" y="89"/>
                  </a:lnTo>
                  <a:lnTo>
                    <a:pt x="42" y="101"/>
                  </a:lnTo>
                  <a:lnTo>
                    <a:pt x="72" y="107"/>
                  </a:lnTo>
                  <a:lnTo>
                    <a:pt x="72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auto">
            <a:xfrm>
              <a:off x="778" y="3727"/>
              <a:ext cx="71" cy="54"/>
            </a:xfrm>
            <a:custGeom>
              <a:avLst/>
              <a:gdLst>
                <a:gd name="T0" fmla="*/ 0 w 71"/>
                <a:gd name="T1" fmla="*/ 54 h 54"/>
                <a:gd name="T2" fmla="*/ 30 w 71"/>
                <a:gd name="T3" fmla="*/ 48 h 54"/>
                <a:gd name="T4" fmla="*/ 53 w 71"/>
                <a:gd name="T5" fmla="*/ 36 h 54"/>
                <a:gd name="T6" fmla="*/ 65 w 71"/>
                <a:gd name="T7" fmla="*/ 24 h 54"/>
                <a:gd name="T8" fmla="*/ 71 w 71"/>
                <a:gd name="T9" fmla="*/ 0 h 54"/>
                <a:gd name="T10" fmla="*/ 71 w 71"/>
                <a:gd name="T11" fmla="*/ 0 h 54"/>
                <a:gd name="T12" fmla="*/ 65 w 71"/>
                <a:gd name="T13" fmla="*/ 24 h 54"/>
                <a:gd name="T14" fmla="*/ 53 w 71"/>
                <a:gd name="T15" fmla="*/ 36 h 54"/>
                <a:gd name="T16" fmla="*/ 30 w 71"/>
                <a:gd name="T17" fmla="*/ 48 h 54"/>
                <a:gd name="T18" fmla="*/ 0 w 71"/>
                <a:gd name="T19" fmla="*/ 54 h 54"/>
                <a:gd name="T20" fmla="*/ 0 w 71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4">
                  <a:moveTo>
                    <a:pt x="0" y="54"/>
                  </a:moveTo>
                  <a:lnTo>
                    <a:pt x="30" y="48"/>
                  </a:lnTo>
                  <a:lnTo>
                    <a:pt x="53" y="36"/>
                  </a:lnTo>
                  <a:lnTo>
                    <a:pt x="65" y="2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24"/>
                  </a:lnTo>
                  <a:lnTo>
                    <a:pt x="53" y="36"/>
                  </a:lnTo>
                  <a:lnTo>
                    <a:pt x="30" y="48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29"/>
            <p:cNvSpPr>
              <a:spLocks noEditPoints="1"/>
            </p:cNvSpPr>
            <p:nvPr/>
          </p:nvSpPr>
          <p:spPr bwMode="auto">
            <a:xfrm>
              <a:off x="778" y="3674"/>
              <a:ext cx="71" cy="53"/>
            </a:xfrm>
            <a:custGeom>
              <a:avLst/>
              <a:gdLst>
                <a:gd name="T0" fmla="*/ 71 w 71"/>
                <a:gd name="T1" fmla="*/ 53 h 53"/>
                <a:gd name="T2" fmla="*/ 65 w 71"/>
                <a:gd name="T3" fmla="*/ 35 h 53"/>
                <a:gd name="T4" fmla="*/ 53 w 71"/>
                <a:gd name="T5" fmla="*/ 18 h 53"/>
                <a:gd name="T6" fmla="*/ 30 w 71"/>
                <a:gd name="T7" fmla="*/ 6 h 53"/>
                <a:gd name="T8" fmla="*/ 0 w 71"/>
                <a:gd name="T9" fmla="*/ 0 h 53"/>
                <a:gd name="T10" fmla="*/ 0 w 71"/>
                <a:gd name="T11" fmla="*/ 0 h 53"/>
                <a:gd name="T12" fmla="*/ 30 w 71"/>
                <a:gd name="T13" fmla="*/ 6 h 53"/>
                <a:gd name="T14" fmla="*/ 53 w 71"/>
                <a:gd name="T15" fmla="*/ 18 h 53"/>
                <a:gd name="T16" fmla="*/ 65 w 71"/>
                <a:gd name="T17" fmla="*/ 35 h 53"/>
                <a:gd name="T18" fmla="*/ 71 w 71"/>
                <a:gd name="T19" fmla="*/ 53 h 53"/>
                <a:gd name="T20" fmla="*/ 71 w 71"/>
                <a:gd name="T21" fmla="*/ 53 h 53"/>
                <a:gd name="T22" fmla="*/ 71 w 71"/>
                <a:gd name="T23" fmla="*/ 53 h 53"/>
                <a:gd name="T24" fmla="*/ 71 w 71"/>
                <a:gd name="T25" fmla="*/ 53 h 53"/>
                <a:gd name="T26" fmla="*/ 71 w 71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3">
                  <a:moveTo>
                    <a:pt x="71" y="53"/>
                  </a:moveTo>
                  <a:lnTo>
                    <a:pt x="65" y="35"/>
                  </a:lnTo>
                  <a:lnTo>
                    <a:pt x="53" y="18"/>
                  </a:lnTo>
                  <a:lnTo>
                    <a:pt x="3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3" y="18"/>
                  </a:lnTo>
                  <a:lnTo>
                    <a:pt x="65" y="35"/>
                  </a:lnTo>
                  <a:lnTo>
                    <a:pt x="71" y="53"/>
                  </a:lnTo>
                  <a:lnTo>
                    <a:pt x="71" y="53"/>
                  </a:lnTo>
                  <a:close/>
                  <a:moveTo>
                    <a:pt x="71" y="53"/>
                  </a:moveTo>
                  <a:lnTo>
                    <a:pt x="71" y="53"/>
                  </a:lnTo>
                  <a:lnTo>
                    <a:pt x="7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30"/>
            <p:cNvSpPr>
              <a:spLocks noEditPoints="1"/>
            </p:cNvSpPr>
            <p:nvPr/>
          </p:nvSpPr>
          <p:spPr bwMode="auto">
            <a:xfrm>
              <a:off x="706" y="3674"/>
              <a:ext cx="72" cy="53"/>
            </a:xfrm>
            <a:custGeom>
              <a:avLst/>
              <a:gdLst>
                <a:gd name="T0" fmla="*/ 72 w 72"/>
                <a:gd name="T1" fmla="*/ 0 h 53"/>
                <a:gd name="T2" fmla="*/ 42 w 72"/>
                <a:gd name="T3" fmla="*/ 6 h 53"/>
                <a:gd name="T4" fmla="*/ 18 w 72"/>
                <a:gd name="T5" fmla="*/ 18 h 53"/>
                <a:gd name="T6" fmla="*/ 6 w 72"/>
                <a:gd name="T7" fmla="*/ 35 h 53"/>
                <a:gd name="T8" fmla="*/ 0 w 72"/>
                <a:gd name="T9" fmla="*/ 53 h 53"/>
                <a:gd name="T10" fmla="*/ 0 w 72"/>
                <a:gd name="T11" fmla="*/ 53 h 53"/>
                <a:gd name="T12" fmla="*/ 6 w 72"/>
                <a:gd name="T13" fmla="*/ 35 h 53"/>
                <a:gd name="T14" fmla="*/ 18 w 72"/>
                <a:gd name="T15" fmla="*/ 18 h 53"/>
                <a:gd name="T16" fmla="*/ 42 w 72"/>
                <a:gd name="T17" fmla="*/ 6 h 53"/>
                <a:gd name="T18" fmla="*/ 72 w 72"/>
                <a:gd name="T19" fmla="*/ 0 h 53"/>
                <a:gd name="T20" fmla="*/ 72 w 72"/>
                <a:gd name="T21" fmla="*/ 0 h 53"/>
                <a:gd name="T22" fmla="*/ 72 w 72"/>
                <a:gd name="T23" fmla="*/ 0 h 53"/>
                <a:gd name="T24" fmla="*/ 72 w 72"/>
                <a:gd name="T25" fmla="*/ 0 h 53"/>
                <a:gd name="T26" fmla="*/ 72 w 72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3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3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6" y="35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31"/>
            <p:cNvSpPr>
              <a:spLocks noEditPoints="1"/>
            </p:cNvSpPr>
            <p:nvPr/>
          </p:nvSpPr>
          <p:spPr bwMode="auto">
            <a:xfrm>
              <a:off x="706" y="3727"/>
              <a:ext cx="72" cy="54"/>
            </a:xfrm>
            <a:custGeom>
              <a:avLst/>
              <a:gdLst>
                <a:gd name="T0" fmla="*/ 0 w 72"/>
                <a:gd name="T1" fmla="*/ 0 h 54"/>
                <a:gd name="T2" fmla="*/ 6 w 72"/>
                <a:gd name="T3" fmla="*/ 24 h 54"/>
                <a:gd name="T4" fmla="*/ 18 w 72"/>
                <a:gd name="T5" fmla="*/ 36 h 54"/>
                <a:gd name="T6" fmla="*/ 42 w 72"/>
                <a:gd name="T7" fmla="*/ 48 h 54"/>
                <a:gd name="T8" fmla="*/ 72 w 72"/>
                <a:gd name="T9" fmla="*/ 54 h 54"/>
                <a:gd name="T10" fmla="*/ 72 w 72"/>
                <a:gd name="T11" fmla="*/ 54 h 54"/>
                <a:gd name="T12" fmla="*/ 42 w 72"/>
                <a:gd name="T13" fmla="*/ 48 h 54"/>
                <a:gd name="T14" fmla="*/ 18 w 72"/>
                <a:gd name="T15" fmla="*/ 36 h 54"/>
                <a:gd name="T16" fmla="*/ 6 w 72"/>
                <a:gd name="T17" fmla="*/ 24 h 54"/>
                <a:gd name="T18" fmla="*/ 0 w 72"/>
                <a:gd name="T19" fmla="*/ 0 h 54"/>
                <a:gd name="T20" fmla="*/ 0 w 72"/>
                <a:gd name="T21" fmla="*/ 0 h 54"/>
                <a:gd name="T22" fmla="*/ 0 w 72"/>
                <a:gd name="T23" fmla="*/ 0 h 54"/>
                <a:gd name="T24" fmla="*/ 0 w 72"/>
                <a:gd name="T25" fmla="*/ 0 h 54"/>
                <a:gd name="T26" fmla="*/ 0 w 7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4">
                  <a:moveTo>
                    <a:pt x="0" y="0"/>
                  </a:moveTo>
                  <a:lnTo>
                    <a:pt x="6" y="24"/>
                  </a:lnTo>
                  <a:lnTo>
                    <a:pt x="18" y="36"/>
                  </a:lnTo>
                  <a:lnTo>
                    <a:pt x="42" y="48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42" y="48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auto">
            <a:xfrm>
              <a:off x="778" y="378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auto">
            <a:xfrm>
              <a:off x="4845" y="2581"/>
              <a:ext cx="149" cy="107"/>
            </a:xfrm>
            <a:custGeom>
              <a:avLst/>
              <a:gdLst>
                <a:gd name="T0" fmla="*/ 72 w 149"/>
                <a:gd name="T1" fmla="*/ 107 h 107"/>
                <a:gd name="T2" fmla="*/ 102 w 149"/>
                <a:gd name="T3" fmla="*/ 101 h 107"/>
                <a:gd name="T4" fmla="*/ 125 w 149"/>
                <a:gd name="T5" fmla="*/ 89 h 107"/>
                <a:gd name="T6" fmla="*/ 143 w 149"/>
                <a:gd name="T7" fmla="*/ 77 h 107"/>
                <a:gd name="T8" fmla="*/ 149 w 149"/>
                <a:gd name="T9" fmla="*/ 53 h 107"/>
                <a:gd name="T10" fmla="*/ 143 w 149"/>
                <a:gd name="T11" fmla="*/ 36 h 107"/>
                <a:gd name="T12" fmla="*/ 125 w 149"/>
                <a:gd name="T13" fmla="*/ 18 h 107"/>
                <a:gd name="T14" fmla="*/ 102 w 149"/>
                <a:gd name="T15" fmla="*/ 6 h 107"/>
                <a:gd name="T16" fmla="*/ 72 w 149"/>
                <a:gd name="T17" fmla="*/ 0 h 107"/>
                <a:gd name="T18" fmla="*/ 42 w 149"/>
                <a:gd name="T19" fmla="*/ 6 h 107"/>
                <a:gd name="T20" fmla="*/ 18 w 149"/>
                <a:gd name="T21" fmla="*/ 18 h 107"/>
                <a:gd name="T22" fmla="*/ 6 w 149"/>
                <a:gd name="T23" fmla="*/ 36 h 107"/>
                <a:gd name="T24" fmla="*/ 0 w 149"/>
                <a:gd name="T25" fmla="*/ 53 h 107"/>
                <a:gd name="T26" fmla="*/ 6 w 149"/>
                <a:gd name="T27" fmla="*/ 77 h 107"/>
                <a:gd name="T28" fmla="*/ 18 w 149"/>
                <a:gd name="T29" fmla="*/ 89 h 107"/>
                <a:gd name="T30" fmla="*/ 42 w 149"/>
                <a:gd name="T31" fmla="*/ 101 h 107"/>
                <a:gd name="T32" fmla="*/ 72 w 149"/>
                <a:gd name="T33" fmla="*/ 107 h 107"/>
                <a:gd name="T34" fmla="*/ 72 w 149"/>
                <a:gd name="T3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107">
                  <a:moveTo>
                    <a:pt x="72" y="107"/>
                  </a:moveTo>
                  <a:lnTo>
                    <a:pt x="102" y="101"/>
                  </a:lnTo>
                  <a:lnTo>
                    <a:pt x="125" y="89"/>
                  </a:lnTo>
                  <a:lnTo>
                    <a:pt x="143" y="77"/>
                  </a:lnTo>
                  <a:lnTo>
                    <a:pt x="149" y="53"/>
                  </a:lnTo>
                  <a:lnTo>
                    <a:pt x="143" y="36"/>
                  </a:lnTo>
                  <a:lnTo>
                    <a:pt x="125" y="18"/>
                  </a:lnTo>
                  <a:lnTo>
                    <a:pt x="102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6" y="77"/>
                  </a:lnTo>
                  <a:lnTo>
                    <a:pt x="18" y="89"/>
                  </a:lnTo>
                  <a:lnTo>
                    <a:pt x="42" y="101"/>
                  </a:lnTo>
                  <a:lnTo>
                    <a:pt x="72" y="107"/>
                  </a:lnTo>
                  <a:lnTo>
                    <a:pt x="72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auto">
            <a:xfrm>
              <a:off x="4917" y="2634"/>
              <a:ext cx="77" cy="54"/>
            </a:xfrm>
            <a:custGeom>
              <a:avLst/>
              <a:gdLst>
                <a:gd name="T0" fmla="*/ 0 w 77"/>
                <a:gd name="T1" fmla="*/ 54 h 54"/>
                <a:gd name="T2" fmla="*/ 30 w 77"/>
                <a:gd name="T3" fmla="*/ 48 h 54"/>
                <a:gd name="T4" fmla="*/ 53 w 77"/>
                <a:gd name="T5" fmla="*/ 36 h 54"/>
                <a:gd name="T6" fmla="*/ 71 w 77"/>
                <a:gd name="T7" fmla="*/ 24 h 54"/>
                <a:gd name="T8" fmla="*/ 77 w 77"/>
                <a:gd name="T9" fmla="*/ 0 h 54"/>
                <a:gd name="T10" fmla="*/ 77 w 77"/>
                <a:gd name="T11" fmla="*/ 0 h 54"/>
                <a:gd name="T12" fmla="*/ 71 w 77"/>
                <a:gd name="T13" fmla="*/ 24 h 54"/>
                <a:gd name="T14" fmla="*/ 53 w 77"/>
                <a:gd name="T15" fmla="*/ 36 h 54"/>
                <a:gd name="T16" fmla="*/ 30 w 77"/>
                <a:gd name="T17" fmla="*/ 48 h 54"/>
                <a:gd name="T18" fmla="*/ 0 w 77"/>
                <a:gd name="T19" fmla="*/ 54 h 54"/>
                <a:gd name="T20" fmla="*/ 0 w 77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54">
                  <a:moveTo>
                    <a:pt x="0" y="54"/>
                  </a:moveTo>
                  <a:lnTo>
                    <a:pt x="30" y="48"/>
                  </a:lnTo>
                  <a:lnTo>
                    <a:pt x="53" y="36"/>
                  </a:lnTo>
                  <a:lnTo>
                    <a:pt x="71" y="24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1" y="24"/>
                  </a:lnTo>
                  <a:lnTo>
                    <a:pt x="53" y="36"/>
                  </a:lnTo>
                  <a:lnTo>
                    <a:pt x="30" y="48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Freeform 35"/>
            <p:cNvSpPr>
              <a:spLocks noEditPoints="1"/>
            </p:cNvSpPr>
            <p:nvPr/>
          </p:nvSpPr>
          <p:spPr bwMode="auto">
            <a:xfrm>
              <a:off x="4917" y="2581"/>
              <a:ext cx="77" cy="53"/>
            </a:xfrm>
            <a:custGeom>
              <a:avLst/>
              <a:gdLst>
                <a:gd name="T0" fmla="*/ 77 w 77"/>
                <a:gd name="T1" fmla="*/ 53 h 53"/>
                <a:gd name="T2" fmla="*/ 71 w 77"/>
                <a:gd name="T3" fmla="*/ 36 h 53"/>
                <a:gd name="T4" fmla="*/ 53 w 77"/>
                <a:gd name="T5" fmla="*/ 18 h 53"/>
                <a:gd name="T6" fmla="*/ 30 w 77"/>
                <a:gd name="T7" fmla="*/ 6 h 53"/>
                <a:gd name="T8" fmla="*/ 0 w 77"/>
                <a:gd name="T9" fmla="*/ 0 h 53"/>
                <a:gd name="T10" fmla="*/ 0 w 77"/>
                <a:gd name="T11" fmla="*/ 0 h 53"/>
                <a:gd name="T12" fmla="*/ 30 w 77"/>
                <a:gd name="T13" fmla="*/ 6 h 53"/>
                <a:gd name="T14" fmla="*/ 53 w 77"/>
                <a:gd name="T15" fmla="*/ 18 h 53"/>
                <a:gd name="T16" fmla="*/ 71 w 77"/>
                <a:gd name="T17" fmla="*/ 36 h 53"/>
                <a:gd name="T18" fmla="*/ 77 w 77"/>
                <a:gd name="T19" fmla="*/ 53 h 53"/>
                <a:gd name="T20" fmla="*/ 77 w 77"/>
                <a:gd name="T21" fmla="*/ 53 h 53"/>
                <a:gd name="T22" fmla="*/ 77 w 77"/>
                <a:gd name="T23" fmla="*/ 53 h 53"/>
                <a:gd name="T24" fmla="*/ 77 w 77"/>
                <a:gd name="T25" fmla="*/ 53 h 53"/>
                <a:gd name="T26" fmla="*/ 77 w 77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53">
                  <a:moveTo>
                    <a:pt x="77" y="53"/>
                  </a:moveTo>
                  <a:lnTo>
                    <a:pt x="71" y="36"/>
                  </a:lnTo>
                  <a:lnTo>
                    <a:pt x="53" y="18"/>
                  </a:lnTo>
                  <a:lnTo>
                    <a:pt x="3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3" y="18"/>
                  </a:lnTo>
                  <a:lnTo>
                    <a:pt x="71" y="36"/>
                  </a:lnTo>
                  <a:lnTo>
                    <a:pt x="77" y="53"/>
                  </a:lnTo>
                  <a:lnTo>
                    <a:pt x="77" y="53"/>
                  </a:lnTo>
                  <a:close/>
                  <a:moveTo>
                    <a:pt x="77" y="53"/>
                  </a:moveTo>
                  <a:lnTo>
                    <a:pt x="77" y="53"/>
                  </a:lnTo>
                  <a:lnTo>
                    <a:pt x="7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Freeform 36"/>
            <p:cNvSpPr>
              <a:spLocks noEditPoints="1"/>
            </p:cNvSpPr>
            <p:nvPr/>
          </p:nvSpPr>
          <p:spPr bwMode="auto">
            <a:xfrm>
              <a:off x="4845" y="2581"/>
              <a:ext cx="72" cy="53"/>
            </a:xfrm>
            <a:custGeom>
              <a:avLst/>
              <a:gdLst>
                <a:gd name="T0" fmla="*/ 72 w 72"/>
                <a:gd name="T1" fmla="*/ 0 h 53"/>
                <a:gd name="T2" fmla="*/ 42 w 72"/>
                <a:gd name="T3" fmla="*/ 6 h 53"/>
                <a:gd name="T4" fmla="*/ 18 w 72"/>
                <a:gd name="T5" fmla="*/ 18 h 53"/>
                <a:gd name="T6" fmla="*/ 6 w 72"/>
                <a:gd name="T7" fmla="*/ 36 h 53"/>
                <a:gd name="T8" fmla="*/ 0 w 72"/>
                <a:gd name="T9" fmla="*/ 53 h 53"/>
                <a:gd name="T10" fmla="*/ 0 w 72"/>
                <a:gd name="T11" fmla="*/ 53 h 53"/>
                <a:gd name="T12" fmla="*/ 6 w 72"/>
                <a:gd name="T13" fmla="*/ 36 h 53"/>
                <a:gd name="T14" fmla="*/ 24 w 72"/>
                <a:gd name="T15" fmla="*/ 18 h 53"/>
                <a:gd name="T16" fmla="*/ 48 w 72"/>
                <a:gd name="T17" fmla="*/ 6 h 53"/>
                <a:gd name="T18" fmla="*/ 72 w 72"/>
                <a:gd name="T19" fmla="*/ 0 h 53"/>
                <a:gd name="T20" fmla="*/ 72 w 72"/>
                <a:gd name="T21" fmla="*/ 0 h 53"/>
                <a:gd name="T22" fmla="*/ 72 w 72"/>
                <a:gd name="T23" fmla="*/ 0 h 53"/>
                <a:gd name="T24" fmla="*/ 72 w 72"/>
                <a:gd name="T25" fmla="*/ 0 h 53"/>
                <a:gd name="T26" fmla="*/ 72 w 72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3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6" y="36"/>
                  </a:lnTo>
                  <a:lnTo>
                    <a:pt x="24" y="18"/>
                  </a:lnTo>
                  <a:lnTo>
                    <a:pt x="48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Freeform 37"/>
            <p:cNvSpPr>
              <a:spLocks noEditPoints="1"/>
            </p:cNvSpPr>
            <p:nvPr/>
          </p:nvSpPr>
          <p:spPr bwMode="auto">
            <a:xfrm>
              <a:off x="4845" y="2634"/>
              <a:ext cx="72" cy="54"/>
            </a:xfrm>
            <a:custGeom>
              <a:avLst/>
              <a:gdLst>
                <a:gd name="T0" fmla="*/ 0 w 72"/>
                <a:gd name="T1" fmla="*/ 0 h 54"/>
                <a:gd name="T2" fmla="*/ 6 w 72"/>
                <a:gd name="T3" fmla="*/ 24 h 54"/>
                <a:gd name="T4" fmla="*/ 24 w 72"/>
                <a:gd name="T5" fmla="*/ 36 h 54"/>
                <a:gd name="T6" fmla="*/ 48 w 72"/>
                <a:gd name="T7" fmla="*/ 48 h 54"/>
                <a:gd name="T8" fmla="*/ 72 w 72"/>
                <a:gd name="T9" fmla="*/ 54 h 54"/>
                <a:gd name="T10" fmla="*/ 72 w 72"/>
                <a:gd name="T11" fmla="*/ 54 h 54"/>
                <a:gd name="T12" fmla="*/ 42 w 72"/>
                <a:gd name="T13" fmla="*/ 48 h 54"/>
                <a:gd name="T14" fmla="*/ 18 w 72"/>
                <a:gd name="T15" fmla="*/ 36 h 54"/>
                <a:gd name="T16" fmla="*/ 6 w 72"/>
                <a:gd name="T17" fmla="*/ 24 h 54"/>
                <a:gd name="T18" fmla="*/ 0 w 72"/>
                <a:gd name="T19" fmla="*/ 0 h 54"/>
                <a:gd name="T20" fmla="*/ 0 w 72"/>
                <a:gd name="T21" fmla="*/ 0 h 54"/>
                <a:gd name="T22" fmla="*/ 0 w 72"/>
                <a:gd name="T23" fmla="*/ 0 h 54"/>
                <a:gd name="T24" fmla="*/ 0 w 72"/>
                <a:gd name="T25" fmla="*/ 0 h 54"/>
                <a:gd name="T26" fmla="*/ 0 w 7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4">
                  <a:moveTo>
                    <a:pt x="0" y="0"/>
                  </a:moveTo>
                  <a:lnTo>
                    <a:pt x="6" y="24"/>
                  </a:lnTo>
                  <a:lnTo>
                    <a:pt x="24" y="36"/>
                  </a:lnTo>
                  <a:lnTo>
                    <a:pt x="48" y="48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42" y="48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auto">
            <a:xfrm>
              <a:off x="4917" y="268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Freeform 39"/>
            <p:cNvSpPr>
              <a:spLocks/>
            </p:cNvSpPr>
            <p:nvPr/>
          </p:nvSpPr>
          <p:spPr bwMode="auto">
            <a:xfrm>
              <a:off x="4845" y="3668"/>
              <a:ext cx="149" cy="107"/>
            </a:xfrm>
            <a:custGeom>
              <a:avLst/>
              <a:gdLst>
                <a:gd name="T0" fmla="*/ 72 w 149"/>
                <a:gd name="T1" fmla="*/ 107 h 107"/>
                <a:gd name="T2" fmla="*/ 102 w 149"/>
                <a:gd name="T3" fmla="*/ 101 h 107"/>
                <a:gd name="T4" fmla="*/ 125 w 149"/>
                <a:gd name="T5" fmla="*/ 89 h 107"/>
                <a:gd name="T6" fmla="*/ 143 w 149"/>
                <a:gd name="T7" fmla="*/ 77 h 107"/>
                <a:gd name="T8" fmla="*/ 149 w 149"/>
                <a:gd name="T9" fmla="*/ 53 h 107"/>
                <a:gd name="T10" fmla="*/ 143 w 149"/>
                <a:gd name="T11" fmla="*/ 36 h 107"/>
                <a:gd name="T12" fmla="*/ 125 w 149"/>
                <a:gd name="T13" fmla="*/ 18 h 107"/>
                <a:gd name="T14" fmla="*/ 102 w 149"/>
                <a:gd name="T15" fmla="*/ 6 h 107"/>
                <a:gd name="T16" fmla="*/ 72 w 149"/>
                <a:gd name="T17" fmla="*/ 0 h 107"/>
                <a:gd name="T18" fmla="*/ 42 w 149"/>
                <a:gd name="T19" fmla="*/ 6 h 107"/>
                <a:gd name="T20" fmla="*/ 18 w 149"/>
                <a:gd name="T21" fmla="*/ 18 h 107"/>
                <a:gd name="T22" fmla="*/ 6 w 149"/>
                <a:gd name="T23" fmla="*/ 36 h 107"/>
                <a:gd name="T24" fmla="*/ 0 w 149"/>
                <a:gd name="T25" fmla="*/ 53 h 107"/>
                <a:gd name="T26" fmla="*/ 6 w 149"/>
                <a:gd name="T27" fmla="*/ 77 h 107"/>
                <a:gd name="T28" fmla="*/ 18 w 149"/>
                <a:gd name="T29" fmla="*/ 89 h 107"/>
                <a:gd name="T30" fmla="*/ 42 w 149"/>
                <a:gd name="T31" fmla="*/ 101 h 107"/>
                <a:gd name="T32" fmla="*/ 72 w 149"/>
                <a:gd name="T33" fmla="*/ 107 h 107"/>
                <a:gd name="T34" fmla="*/ 72 w 149"/>
                <a:gd name="T3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107">
                  <a:moveTo>
                    <a:pt x="72" y="107"/>
                  </a:moveTo>
                  <a:lnTo>
                    <a:pt x="102" y="101"/>
                  </a:lnTo>
                  <a:lnTo>
                    <a:pt x="125" y="89"/>
                  </a:lnTo>
                  <a:lnTo>
                    <a:pt x="143" y="77"/>
                  </a:lnTo>
                  <a:lnTo>
                    <a:pt x="149" y="53"/>
                  </a:lnTo>
                  <a:lnTo>
                    <a:pt x="143" y="36"/>
                  </a:lnTo>
                  <a:lnTo>
                    <a:pt x="125" y="18"/>
                  </a:lnTo>
                  <a:lnTo>
                    <a:pt x="102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6" y="77"/>
                  </a:lnTo>
                  <a:lnTo>
                    <a:pt x="18" y="89"/>
                  </a:lnTo>
                  <a:lnTo>
                    <a:pt x="42" y="101"/>
                  </a:lnTo>
                  <a:lnTo>
                    <a:pt x="72" y="107"/>
                  </a:lnTo>
                  <a:lnTo>
                    <a:pt x="72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Freeform 40"/>
            <p:cNvSpPr>
              <a:spLocks/>
            </p:cNvSpPr>
            <p:nvPr/>
          </p:nvSpPr>
          <p:spPr bwMode="auto">
            <a:xfrm>
              <a:off x="4917" y="3721"/>
              <a:ext cx="77" cy="60"/>
            </a:xfrm>
            <a:custGeom>
              <a:avLst/>
              <a:gdLst>
                <a:gd name="T0" fmla="*/ 0 w 77"/>
                <a:gd name="T1" fmla="*/ 54 h 60"/>
                <a:gd name="T2" fmla="*/ 30 w 77"/>
                <a:gd name="T3" fmla="*/ 48 h 60"/>
                <a:gd name="T4" fmla="*/ 53 w 77"/>
                <a:gd name="T5" fmla="*/ 36 h 60"/>
                <a:gd name="T6" fmla="*/ 71 w 77"/>
                <a:gd name="T7" fmla="*/ 24 h 60"/>
                <a:gd name="T8" fmla="*/ 77 w 77"/>
                <a:gd name="T9" fmla="*/ 0 h 60"/>
                <a:gd name="T10" fmla="*/ 77 w 77"/>
                <a:gd name="T11" fmla="*/ 0 h 60"/>
                <a:gd name="T12" fmla="*/ 71 w 77"/>
                <a:gd name="T13" fmla="*/ 24 h 60"/>
                <a:gd name="T14" fmla="*/ 53 w 77"/>
                <a:gd name="T15" fmla="*/ 42 h 60"/>
                <a:gd name="T16" fmla="*/ 30 w 77"/>
                <a:gd name="T17" fmla="*/ 54 h 60"/>
                <a:gd name="T18" fmla="*/ 0 w 77"/>
                <a:gd name="T19" fmla="*/ 60 h 60"/>
                <a:gd name="T20" fmla="*/ 0 w 77"/>
                <a:gd name="T21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60">
                  <a:moveTo>
                    <a:pt x="0" y="54"/>
                  </a:moveTo>
                  <a:lnTo>
                    <a:pt x="30" y="48"/>
                  </a:lnTo>
                  <a:lnTo>
                    <a:pt x="53" y="36"/>
                  </a:lnTo>
                  <a:lnTo>
                    <a:pt x="71" y="24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1" y="24"/>
                  </a:lnTo>
                  <a:lnTo>
                    <a:pt x="53" y="42"/>
                  </a:lnTo>
                  <a:lnTo>
                    <a:pt x="30" y="54"/>
                  </a:lnTo>
                  <a:lnTo>
                    <a:pt x="0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Freeform 41"/>
            <p:cNvSpPr>
              <a:spLocks noEditPoints="1"/>
            </p:cNvSpPr>
            <p:nvPr/>
          </p:nvSpPr>
          <p:spPr bwMode="auto">
            <a:xfrm>
              <a:off x="4917" y="3668"/>
              <a:ext cx="77" cy="53"/>
            </a:xfrm>
            <a:custGeom>
              <a:avLst/>
              <a:gdLst>
                <a:gd name="T0" fmla="*/ 77 w 77"/>
                <a:gd name="T1" fmla="*/ 53 h 53"/>
                <a:gd name="T2" fmla="*/ 71 w 77"/>
                <a:gd name="T3" fmla="*/ 36 h 53"/>
                <a:gd name="T4" fmla="*/ 53 w 77"/>
                <a:gd name="T5" fmla="*/ 18 h 53"/>
                <a:gd name="T6" fmla="*/ 30 w 77"/>
                <a:gd name="T7" fmla="*/ 6 h 53"/>
                <a:gd name="T8" fmla="*/ 0 w 77"/>
                <a:gd name="T9" fmla="*/ 0 h 53"/>
                <a:gd name="T10" fmla="*/ 0 w 77"/>
                <a:gd name="T11" fmla="*/ 0 h 53"/>
                <a:gd name="T12" fmla="*/ 30 w 77"/>
                <a:gd name="T13" fmla="*/ 6 h 53"/>
                <a:gd name="T14" fmla="*/ 53 w 77"/>
                <a:gd name="T15" fmla="*/ 18 h 53"/>
                <a:gd name="T16" fmla="*/ 71 w 77"/>
                <a:gd name="T17" fmla="*/ 36 h 53"/>
                <a:gd name="T18" fmla="*/ 77 w 77"/>
                <a:gd name="T19" fmla="*/ 53 h 53"/>
                <a:gd name="T20" fmla="*/ 77 w 77"/>
                <a:gd name="T21" fmla="*/ 53 h 53"/>
                <a:gd name="T22" fmla="*/ 77 w 77"/>
                <a:gd name="T23" fmla="*/ 53 h 53"/>
                <a:gd name="T24" fmla="*/ 77 w 77"/>
                <a:gd name="T25" fmla="*/ 53 h 53"/>
                <a:gd name="T26" fmla="*/ 77 w 77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53">
                  <a:moveTo>
                    <a:pt x="77" y="53"/>
                  </a:moveTo>
                  <a:lnTo>
                    <a:pt x="71" y="36"/>
                  </a:lnTo>
                  <a:lnTo>
                    <a:pt x="53" y="18"/>
                  </a:lnTo>
                  <a:lnTo>
                    <a:pt x="3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3" y="18"/>
                  </a:lnTo>
                  <a:lnTo>
                    <a:pt x="71" y="36"/>
                  </a:lnTo>
                  <a:lnTo>
                    <a:pt x="77" y="53"/>
                  </a:lnTo>
                  <a:lnTo>
                    <a:pt x="77" y="53"/>
                  </a:lnTo>
                  <a:close/>
                  <a:moveTo>
                    <a:pt x="77" y="53"/>
                  </a:moveTo>
                  <a:lnTo>
                    <a:pt x="77" y="53"/>
                  </a:lnTo>
                  <a:lnTo>
                    <a:pt x="7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42"/>
            <p:cNvSpPr>
              <a:spLocks noEditPoints="1"/>
            </p:cNvSpPr>
            <p:nvPr/>
          </p:nvSpPr>
          <p:spPr bwMode="auto">
            <a:xfrm>
              <a:off x="4845" y="3668"/>
              <a:ext cx="72" cy="53"/>
            </a:xfrm>
            <a:custGeom>
              <a:avLst/>
              <a:gdLst>
                <a:gd name="T0" fmla="*/ 72 w 72"/>
                <a:gd name="T1" fmla="*/ 0 h 53"/>
                <a:gd name="T2" fmla="*/ 42 w 72"/>
                <a:gd name="T3" fmla="*/ 6 h 53"/>
                <a:gd name="T4" fmla="*/ 18 w 72"/>
                <a:gd name="T5" fmla="*/ 18 h 53"/>
                <a:gd name="T6" fmla="*/ 6 w 72"/>
                <a:gd name="T7" fmla="*/ 36 h 53"/>
                <a:gd name="T8" fmla="*/ 0 w 72"/>
                <a:gd name="T9" fmla="*/ 53 h 53"/>
                <a:gd name="T10" fmla="*/ 0 w 72"/>
                <a:gd name="T11" fmla="*/ 53 h 53"/>
                <a:gd name="T12" fmla="*/ 6 w 72"/>
                <a:gd name="T13" fmla="*/ 36 h 53"/>
                <a:gd name="T14" fmla="*/ 24 w 72"/>
                <a:gd name="T15" fmla="*/ 18 h 53"/>
                <a:gd name="T16" fmla="*/ 48 w 72"/>
                <a:gd name="T17" fmla="*/ 6 h 53"/>
                <a:gd name="T18" fmla="*/ 72 w 72"/>
                <a:gd name="T19" fmla="*/ 0 h 53"/>
                <a:gd name="T20" fmla="*/ 72 w 72"/>
                <a:gd name="T21" fmla="*/ 0 h 53"/>
                <a:gd name="T22" fmla="*/ 72 w 72"/>
                <a:gd name="T23" fmla="*/ 0 h 53"/>
                <a:gd name="T24" fmla="*/ 72 w 72"/>
                <a:gd name="T25" fmla="*/ 0 h 53"/>
                <a:gd name="T26" fmla="*/ 72 w 72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3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6" y="36"/>
                  </a:lnTo>
                  <a:lnTo>
                    <a:pt x="24" y="18"/>
                  </a:lnTo>
                  <a:lnTo>
                    <a:pt x="48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43"/>
            <p:cNvSpPr>
              <a:spLocks noEditPoints="1"/>
            </p:cNvSpPr>
            <p:nvPr/>
          </p:nvSpPr>
          <p:spPr bwMode="auto">
            <a:xfrm>
              <a:off x="4845" y="3721"/>
              <a:ext cx="72" cy="60"/>
            </a:xfrm>
            <a:custGeom>
              <a:avLst/>
              <a:gdLst>
                <a:gd name="T0" fmla="*/ 0 w 72"/>
                <a:gd name="T1" fmla="*/ 0 h 60"/>
                <a:gd name="T2" fmla="*/ 6 w 72"/>
                <a:gd name="T3" fmla="*/ 24 h 60"/>
                <a:gd name="T4" fmla="*/ 24 w 72"/>
                <a:gd name="T5" fmla="*/ 42 h 60"/>
                <a:gd name="T6" fmla="*/ 48 w 72"/>
                <a:gd name="T7" fmla="*/ 54 h 60"/>
                <a:gd name="T8" fmla="*/ 72 w 72"/>
                <a:gd name="T9" fmla="*/ 60 h 60"/>
                <a:gd name="T10" fmla="*/ 72 w 72"/>
                <a:gd name="T11" fmla="*/ 54 h 60"/>
                <a:gd name="T12" fmla="*/ 42 w 72"/>
                <a:gd name="T13" fmla="*/ 48 h 60"/>
                <a:gd name="T14" fmla="*/ 18 w 72"/>
                <a:gd name="T15" fmla="*/ 36 h 60"/>
                <a:gd name="T16" fmla="*/ 6 w 72"/>
                <a:gd name="T17" fmla="*/ 24 h 60"/>
                <a:gd name="T18" fmla="*/ 0 w 72"/>
                <a:gd name="T19" fmla="*/ 0 h 60"/>
                <a:gd name="T20" fmla="*/ 0 w 72"/>
                <a:gd name="T21" fmla="*/ 0 h 60"/>
                <a:gd name="T22" fmla="*/ 0 w 72"/>
                <a:gd name="T23" fmla="*/ 0 h 60"/>
                <a:gd name="T24" fmla="*/ 0 w 72"/>
                <a:gd name="T25" fmla="*/ 0 h 60"/>
                <a:gd name="T26" fmla="*/ 0 w 7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0">
                  <a:moveTo>
                    <a:pt x="0" y="0"/>
                  </a:moveTo>
                  <a:lnTo>
                    <a:pt x="6" y="24"/>
                  </a:lnTo>
                  <a:lnTo>
                    <a:pt x="24" y="42"/>
                  </a:lnTo>
                  <a:lnTo>
                    <a:pt x="48" y="54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42" y="48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44"/>
            <p:cNvSpPr>
              <a:spLocks/>
            </p:cNvSpPr>
            <p:nvPr/>
          </p:nvSpPr>
          <p:spPr bwMode="auto">
            <a:xfrm>
              <a:off x="4917" y="377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Freeform 45"/>
            <p:cNvSpPr>
              <a:spLocks/>
            </p:cNvSpPr>
            <p:nvPr/>
          </p:nvSpPr>
          <p:spPr bwMode="auto">
            <a:xfrm>
              <a:off x="2626" y="2736"/>
              <a:ext cx="472" cy="1"/>
            </a:xfrm>
            <a:custGeom>
              <a:avLst/>
              <a:gdLst>
                <a:gd name="T0" fmla="*/ 472 w 472"/>
                <a:gd name="T1" fmla="*/ 0 w 472"/>
                <a:gd name="T2" fmla="*/ 472 w 472"/>
                <a:gd name="T3" fmla="*/ 472 w 4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2">
                  <a:moveTo>
                    <a:pt x="472" y="0"/>
                  </a:moveTo>
                  <a:lnTo>
                    <a:pt x="0" y="0"/>
                  </a:lnTo>
                  <a:lnTo>
                    <a:pt x="472" y="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Freeform 46"/>
            <p:cNvSpPr>
              <a:spLocks/>
            </p:cNvSpPr>
            <p:nvPr/>
          </p:nvSpPr>
          <p:spPr bwMode="auto">
            <a:xfrm>
              <a:off x="4833" y="2772"/>
              <a:ext cx="173" cy="125"/>
            </a:xfrm>
            <a:custGeom>
              <a:avLst/>
              <a:gdLst>
                <a:gd name="T0" fmla="*/ 78 w 173"/>
                <a:gd name="T1" fmla="*/ 0 h 125"/>
                <a:gd name="T2" fmla="*/ 78 w 173"/>
                <a:gd name="T3" fmla="*/ 54 h 125"/>
                <a:gd name="T4" fmla="*/ 0 w 173"/>
                <a:gd name="T5" fmla="*/ 54 h 125"/>
                <a:gd name="T6" fmla="*/ 0 w 173"/>
                <a:gd name="T7" fmla="*/ 65 h 125"/>
                <a:gd name="T8" fmla="*/ 78 w 173"/>
                <a:gd name="T9" fmla="*/ 65 h 125"/>
                <a:gd name="T10" fmla="*/ 78 w 173"/>
                <a:gd name="T11" fmla="*/ 125 h 125"/>
                <a:gd name="T12" fmla="*/ 96 w 173"/>
                <a:gd name="T13" fmla="*/ 125 h 125"/>
                <a:gd name="T14" fmla="*/ 96 w 173"/>
                <a:gd name="T15" fmla="*/ 65 h 125"/>
                <a:gd name="T16" fmla="*/ 173 w 173"/>
                <a:gd name="T17" fmla="*/ 65 h 125"/>
                <a:gd name="T18" fmla="*/ 173 w 173"/>
                <a:gd name="T19" fmla="*/ 54 h 125"/>
                <a:gd name="T20" fmla="*/ 96 w 173"/>
                <a:gd name="T21" fmla="*/ 54 h 125"/>
                <a:gd name="T22" fmla="*/ 96 w 173"/>
                <a:gd name="T23" fmla="*/ 0 h 125"/>
                <a:gd name="T24" fmla="*/ 78 w 173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25">
                  <a:moveTo>
                    <a:pt x="78" y="0"/>
                  </a:moveTo>
                  <a:lnTo>
                    <a:pt x="78" y="54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78" y="65"/>
                  </a:lnTo>
                  <a:lnTo>
                    <a:pt x="78" y="125"/>
                  </a:lnTo>
                  <a:lnTo>
                    <a:pt x="96" y="125"/>
                  </a:lnTo>
                  <a:lnTo>
                    <a:pt x="96" y="65"/>
                  </a:lnTo>
                  <a:lnTo>
                    <a:pt x="173" y="65"/>
                  </a:lnTo>
                  <a:lnTo>
                    <a:pt x="173" y="54"/>
                  </a:lnTo>
                  <a:lnTo>
                    <a:pt x="96" y="54"/>
                  </a:lnTo>
                  <a:lnTo>
                    <a:pt x="9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Rectangle 47"/>
            <p:cNvSpPr>
              <a:spLocks noChangeArrowheads="1"/>
            </p:cNvSpPr>
            <p:nvPr/>
          </p:nvSpPr>
          <p:spPr bwMode="auto">
            <a:xfrm>
              <a:off x="4839" y="3518"/>
              <a:ext cx="161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48"/>
            <p:cNvSpPr>
              <a:spLocks/>
            </p:cNvSpPr>
            <p:nvPr/>
          </p:nvSpPr>
          <p:spPr bwMode="auto">
            <a:xfrm>
              <a:off x="4833" y="3088"/>
              <a:ext cx="221" cy="162"/>
            </a:xfrm>
            <a:custGeom>
              <a:avLst/>
              <a:gdLst>
                <a:gd name="T0" fmla="*/ 221 w 221"/>
                <a:gd name="T1" fmla="*/ 0 h 162"/>
                <a:gd name="T2" fmla="*/ 155 w 221"/>
                <a:gd name="T3" fmla="*/ 0 h 162"/>
                <a:gd name="T4" fmla="*/ 155 w 221"/>
                <a:gd name="T5" fmla="*/ 6 h 162"/>
                <a:gd name="T6" fmla="*/ 173 w 221"/>
                <a:gd name="T7" fmla="*/ 6 h 162"/>
                <a:gd name="T8" fmla="*/ 179 w 221"/>
                <a:gd name="T9" fmla="*/ 12 h 162"/>
                <a:gd name="T10" fmla="*/ 179 w 221"/>
                <a:gd name="T11" fmla="*/ 24 h 162"/>
                <a:gd name="T12" fmla="*/ 173 w 221"/>
                <a:gd name="T13" fmla="*/ 30 h 162"/>
                <a:gd name="T14" fmla="*/ 131 w 221"/>
                <a:gd name="T15" fmla="*/ 108 h 162"/>
                <a:gd name="T16" fmla="*/ 90 w 221"/>
                <a:gd name="T17" fmla="*/ 36 h 162"/>
                <a:gd name="T18" fmla="*/ 84 w 221"/>
                <a:gd name="T19" fmla="*/ 24 h 162"/>
                <a:gd name="T20" fmla="*/ 78 w 221"/>
                <a:gd name="T21" fmla="*/ 12 h 162"/>
                <a:gd name="T22" fmla="*/ 84 w 221"/>
                <a:gd name="T23" fmla="*/ 6 h 162"/>
                <a:gd name="T24" fmla="*/ 108 w 221"/>
                <a:gd name="T25" fmla="*/ 6 h 162"/>
                <a:gd name="T26" fmla="*/ 108 w 221"/>
                <a:gd name="T27" fmla="*/ 0 h 162"/>
                <a:gd name="T28" fmla="*/ 0 w 221"/>
                <a:gd name="T29" fmla="*/ 0 h 162"/>
                <a:gd name="T30" fmla="*/ 0 w 221"/>
                <a:gd name="T31" fmla="*/ 6 h 162"/>
                <a:gd name="T32" fmla="*/ 12 w 221"/>
                <a:gd name="T33" fmla="*/ 6 h 162"/>
                <a:gd name="T34" fmla="*/ 24 w 221"/>
                <a:gd name="T35" fmla="*/ 18 h 162"/>
                <a:gd name="T36" fmla="*/ 108 w 221"/>
                <a:gd name="T37" fmla="*/ 162 h 162"/>
                <a:gd name="T38" fmla="*/ 119 w 221"/>
                <a:gd name="T39" fmla="*/ 162 h 162"/>
                <a:gd name="T40" fmla="*/ 191 w 221"/>
                <a:gd name="T41" fmla="*/ 24 h 162"/>
                <a:gd name="T42" fmla="*/ 203 w 221"/>
                <a:gd name="T43" fmla="*/ 12 h 162"/>
                <a:gd name="T44" fmla="*/ 221 w 221"/>
                <a:gd name="T45" fmla="*/ 6 h 162"/>
                <a:gd name="T46" fmla="*/ 221 w 221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162">
                  <a:moveTo>
                    <a:pt x="221" y="0"/>
                  </a:moveTo>
                  <a:lnTo>
                    <a:pt x="155" y="0"/>
                  </a:lnTo>
                  <a:lnTo>
                    <a:pt x="155" y="6"/>
                  </a:lnTo>
                  <a:lnTo>
                    <a:pt x="173" y="6"/>
                  </a:lnTo>
                  <a:lnTo>
                    <a:pt x="179" y="12"/>
                  </a:lnTo>
                  <a:lnTo>
                    <a:pt x="179" y="24"/>
                  </a:lnTo>
                  <a:lnTo>
                    <a:pt x="173" y="30"/>
                  </a:lnTo>
                  <a:lnTo>
                    <a:pt x="131" y="10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108" y="162"/>
                  </a:lnTo>
                  <a:lnTo>
                    <a:pt x="119" y="162"/>
                  </a:lnTo>
                  <a:lnTo>
                    <a:pt x="191" y="24"/>
                  </a:lnTo>
                  <a:lnTo>
                    <a:pt x="203" y="12"/>
                  </a:lnTo>
                  <a:lnTo>
                    <a:pt x="221" y="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49"/>
            <p:cNvSpPr>
              <a:spLocks noEditPoints="1"/>
            </p:cNvSpPr>
            <p:nvPr/>
          </p:nvSpPr>
          <p:spPr bwMode="auto">
            <a:xfrm>
              <a:off x="4988" y="3226"/>
              <a:ext cx="108" cy="77"/>
            </a:xfrm>
            <a:custGeom>
              <a:avLst/>
              <a:gdLst>
                <a:gd name="T0" fmla="*/ 72 w 108"/>
                <a:gd name="T1" fmla="*/ 0 h 77"/>
                <a:gd name="T2" fmla="*/ 48 w 108"/>
                <a:gd name="T3" fmla="*/ 6 h 77"/>
                <a:gd name="T4" fmla="*/ 24 w 108"/>
                <a:gd name="T5" fmla="*/ 18 h 77"/>
                <a:gd name="T6" fmla="*/ 6 w 108"/>
                <a:gd name="T7" fmla="*/ 36 h 77"/>
                <a:gd name="T8" fmla="*/ 0 w 108"/>
                <a:gd name="T9" fmla="*/ 53 h 77"/>
                <a:gd name="T10" fmla="*/ 12 w 108"/>
                <a:gd name="T11" fmla="*/ 71 h 77"/>
                <a:gd name="T12" fmla="*/ 36 w 108"/>
                <a:gd name="T13" fmla="*/ 77 h 77"/>
                <a:gd name="T14" fmla="*/ 60 w 108"/>
                <a:gd name="T15" fmla="*/ 71 h 77"/>
                <a:gd name="T16" fmla="*/ 84 w 108"/>
                <a:gd name="T17" fmla="*/ 59 h 77"/>
                <a:gd name="T18" fmla="*/ 102 w 108"/>
                <a:gd name="T19" fmla="*/ 42 h 77"/>
                <a:gd name="T20" fmla="*/ 108 w 108"/>
                <a:gd name="T21" fmla="*/ 24 h 77"/>
                <a:gd name="T22" fmla="*/ 102 w 108"/>
                <a:gd name="T23" fmla="*/ 6 h 77"/>
                <a:gd name="T24" fmla="*/ 72 w 108"/>
                <a:gd name="T25" fmla="*/ 0 h 77"/>
                <a:gd name="T26" fmla="*/ 72 w 108"/>
                <a:gd name="T27" fmla="*/ 0 h 77"/>
                <a:gd name="T28" fmla="*/ 66 w 108"/>
                <a:gd name="T29" fmla="*/ 6 h 77"/>
                <a:gd name="T30" fmla="*/ 78 w 108"/>
                <a:gd name="T31" fmla="*/ 12 h 77"/>
                <a:gd name="T32" fmla="*/ 84 w 108"/>
                <a:gd name="T33" fmla="*/ 18 h 77"/>
                <a:gd name="T34" fmla="*/ 78 w 108"/>
                <a:gd name="T35" fmla="*/ 36 h 77"/>
                <a:gd name="T36" fmla="*/ 72 w 108"/>
                <a:gd name="T37" fmla="*/ 59 h 77"/>
                <a:gd name="T38" fmla="*/ 54 w 108"/>
                <a:gd name="T39" fmla="*/ 71 h 77"/>
                <a:gd name="T40" fmla="*/ 36 w 108"/>
                <a:gd name="T41" fmla="*/ 77 h 77"/>
                <a:gd name="T42" fmla="*/ 24 w 108"/>
                <a:gd name="T43" fmla="*/ 71 h 77"/>
                <a:gd name="T44" fmla="*/ 18 w 108"/>
                <a:gd name="T45" fmla="*/ 59 h 77"/>
                <a:gd name="T46" fmla="*/ 24 w 108"/>
                <a:gd name="T47" fmla="*/ 42 h 77"/>
                <a:gd name="T48" fmla="*/ 36 w 108"/>
                <a:gd name="T49" fmla="*/ 24 h 77"/>
                <a:gd name="T50" fmla="*/ 48 w 108"/>
                <a:gd name="T51" fmla="*/ 12 h 77"/>
                <a:gd name="T52" fmla="*/ 66 w 108"/>
                <a:gd name="T53" fmla="*/ 6 h 77"/>
                <a:gd name="T54" fmla="*/ 66 w 108"/>
                <a:gd name="T5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77">
                  <a:moveTo>
                    <a:pt x="72" y="0"/>
                  </a:moveTo>
                  <a:lnTo>
                    <a:pt x="48" y="6"/>
                  </a:lnTo>
                  <a:lnTo>
                    <a:pt x="24" y="18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12" y="71"/>
                  </a:lnTo>
                  <a:lnTo>
                    <a:pt x="36" y="77"/>
                  </a:lnTo>
                  <a:lnTo>
                    <a:pt x="60" y="71"/>
                  </a:lnTo>
                  <a:lnTo>
                    <a:pt x="84" y="59"/>
                  </a:lnTo>
                  <a:lnTo>
                    <a:pt x="102" y="42"/>
                  </a:lnTo>
                  <a:lnTo>
                    <a:pt x="108" y="24"/>
                  </a:lnTo>
                  <a:lnTo>
                    <a:pt x="10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66" y="6"/>
                  </a:moveTo>
                  <a:lnTo>
                    <a:pt x="78" y="12"/>
                  </a:lnTo>
                  <a:lnTo>
                    <a:pt x="84" y="18"/>
                  </a:lnTo>
                  <a:lnTo>
                    <a:pt x="78" y="36"/>
                  </a:lnTo>
                  <a:lnTo>
                    <a:pt x="72" y="59"/>
                  </a:lnTo>
                  <a:lnTo>
                    <a:pt x="54" y="71"/>
                  </a:lnTo>
                  <a:lnTo>
                    <a:pt x="36" y="77"/>
                  </a:lnTo>
                  <a:lnTo>
                    <a:pt x="24" y="71"/>
                  </a:lnTo>
                  <a:lnTo>
                    <a:pt x="18" y="59"/>
                  </a:lnTo>
                  <a:lnTo>
                    <a:pt x="24" y="42"/>
                  </a:lnTo>
                  <a:lnTo>
                    <a:pt x="36" y="24"/>
                  </a:lnTo>
                  <a:lnTo>
                    <a:pt x="4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50"/>
            <p:cNvSpPr>
              <a:spLocks/>
            </p:cNvSpPr>
            <p:nvPr/>
          </p:nvSpPr>
          <p:spPr bwMode="auto">
            <a:xfrm>
              <a:off x="694" y="2682"/>
              <a:ext cx="167" cy="126"/>
            </a:xfrm>
            <a:custGeom>
              <a:avLst/>
              <a:gdLst>
                <a:gd name="T0" fmla="*/ 72 w 167"/>
                <a:gd name="T1" fmla="*/ 0 h 126"/>
                <a:gd name="T2" fmla="*/ 72 w 167"/>
                <a:gd name="T3" fmla="*/ 54 h 126"/>
                <a:gd name="T4" fmla="*/ 0 w 167"/>
                <a:gd name="T5" fmla="*/ 54 h 126"/>
                <a:gd name="T6" fmla="*/ 0 w 167"/>
                <a:gd name="T7" fmla="*/ 72 h 126"/>
                <a:gd name="T8" fmla="*/ 72 w 167"/>
                <a:gd name="T9" fmla="*/ 72 h 126"/>
                <a:gd name="T10" fmla="*/ 72 w 167"/>
                <a:gd name="T11" fmla="*/ 126 h 126"/>
                <a:gd name="T12" fmla="*/ 90 w 167"/>
                <a:gd name="T13" fmla="*/ 126 h 126"/>
                <a:gd name="T14" fmla="*/ 90 w 167"/>
                <a:gd name="T15" fmla="*/ 72 h 126"/>
                <a:gd name="T16" fmla="*/ 167 w 167"/>
                <a:gd name="T17" fmla="*/ 72 h 126"/>
                <a:gd name="T18" fmla="*/ 167 w 167"/>
                <a:gd name="T19" fmla="*/ 54 h 126"/>
                <a:gd name="T20" fmla="*/ 90 w 167"/>
                <a:gd name="T21" fmla="*/ 54 h 126"/>
                <a:gd name="T22" fmla="*/ 90 w 167"/>
                <a:gd name="T23" fmla="*/ 0 h 126"/>
                <a:gd name="T24" fmla="*/ 72 w 167"/>
                <a:gd name="T2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26">
                  <a:moveTo>
                    <a:pt x="72" y="0"/>
                  </a:moveTo>
                  <a:lnTo>
                    <a:pt x="72" y="54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26"/>
                  </a:lnTo>
                  <a:lnTo>
                    <a:pt x="90" y="126"/>
                  </a:lnTo>
                  <a:lnTo>
                    <a:pt x="90" y="72"/>
                  </a:lnTo>
                  <a:lnTo>
                    <a:pt x="167" y="72"/>
                  </a:lnTo>
                  <a:lnTo>
                    <a:pt x="167" y="54"/>
                  </a:lnTo>
                  <a:lnTo>
                    <a:pt x="90" y="54"/>
                  </a:lnTo>
                  <a:lnTo>
                    <a:pt x="9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Rectangle 51"/>
            <p:cNvSpPr>
              <a:spLocks noChangeArrowheads="1"/>
            </p:cNvSpPr>
            <p:nvPr/>
          </p:nvSpPr>
          <p:spPr bwMode="auto">
            <a:xfrm>
              <a:off x="694" y="3542"/>
              <a:ext cx="161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Freeform 52"/>
            <p:cNvSpPr>
              <a:spLocks/>
            </p:cNvSpPr>
            <p:nvPr/>
          </p:nvSpPr>
          <p:spPr bwMode="auto">
            <a:xfrm>
              <a:off x="694" y="3058"/>
              <a:ext cx="221" cy="162"/>
            </a:xfrm>
            <a:custGeom>
              <a:avLst/>
              <a:gdLst>
                <a:gd name="T0" fmla="*/ 221 w 221"/>
                <a:gd name="T1" fmla="*/ 0 h 162"/>
                <a:gd name="T2" fmla="*/ 149 w 221"/>
                <a:gd name="T3" fmla="*/ 0 h 162"/>
                <a:gd name="T4" fmla="*/ 149 w 221"/>
                <a:gd name="T5" fmla="*/ 6 h 162"/>
                <a:gd name="T6" fmla="*/ 173 w 221"/>
                <a:gd name="T7" fmla="*/ 6 h 162"/>
                <a:gd name="T8" fmla="*/ 179 w 221"/>
                <a:gd name="T9" fmla="*/ 18 h 162"/>
                <a:gd name="T10" fmla="*/ 179 w 221"/>
                <a:gd name="T11" fmla="*/ 30 h 162"/>
                <a:gd name="T12" fmla="*/ 173 w 221"/>
                <a:gd name="T13" fmla="*/ 36 h 162"/>
                <a:gd name="T14" fmla="*/ 131 w 221"/>
                <a:gd name="T15" fmla="*/ 114 h 162"/>
                <a:gd name="T16" fmla="*/ 90 w 221"/>
                <a:gd name="T17" fmla="*/ 36 h 162"/>
                <a:gd name="T18" fmla="*/ 84 w 221"/>
                <a:gd name="T19" fmla="*/ 24 h 162"/>
                <a:gd name="T20" fmla="*/ 78 w 221"/>
                <a:gd name="T21" fmla="*/ 18 h 162"/>
                <a:gd name="T22" fmla="*/ 84 w 221"/>
                <a:gd name="T23" fmla="*/ 6 h 162"/>
                <a:gd name="T24" fmla="*/ 108 w 221"/>
                <a:gd name="T25" fmla="*/ 6 h 162"/>
                <a:gd name="T26" fmla="*/ 108 w 221"/>
                <a:gd name="T27" fmla="*/ 0 h 162"/>
                <a:gd name="T28" fmla="*/ 0 w 221"/>
                <a:gd name="T29" fmla="*/ 0 h 162"/>
                <a:gd name="T30" fmla="*/ 0 w 221"/>
                <a:gd name="T31" fmla="*/ 6 h 162"/>
                <a:gd name="T32" fmla="*/ 12 w 221"/>
                <a:gd name="T33" fmla="*/ 6 h 162"/>
                <a:gd name="T34" fmla="*/ 18 w 221"/>
                <a:gd name="T35" fmla="*/ 12 h 162"/>
                <a:gd name="T36" fmla="*/ 24 w 221"/>
                <a:gd name="T37" fmla="*/ 24 h 162"/>
                <a:gd name="T38" fmla="*/ 108 w 221"/>
                <a:gd name="T39" fmla="*/ 162 h 162"/>
                <a:gd name="T40" fmla="*/ 119 w 221"/>
                <a:gd name="T41" fmla="*/ 162 h 162"/>
                <a:gd name="T42" fmla="*/ 191 w 221"/>
                <a:gd name="T43" fmla="*/ 24 h 162"/>
                <a:gd name="T44" fmla="*/ 203 w 221"/>
                <a:gd name="T45" fmla="*/ 12 h 162"/>
                <a:gd name="T46" fmla="*/ 221 w 221"/>
                <a:gd name="T47" fmla="*/ 6 h 162"/>
                <a:gd name="T48" fmla="*/ 221 w 221"/>
                <a:gd name="T4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1" h="162">
                  <a:moveTo>
                    <a:pt x="221" y="0"/>
                  </a:moveTo>
                  <a:lnTo>
                    <a:pt x="149" y="0"/>
                  </a:lnTo>
                  <a:lnTo>
                    <a:pt x="149" y="6"/>
                  </a:lnTo>
                  <a:lnTo>
                    <a:pt x="173" y="6"/>
                  </a:lnTo>
                  <a:lnTo>
                    <a:pt x="179" y="18"/>
                  </a:lnTo>
                  <a:lnTo>
                    <a:pt x="179" y="30"/>
                  </a:lnTo>
                  <a:lnTo>
                    <a:pt x="173" y="36"/>
                  </a:lnTo>
                  <a:lnTo>
                    <a:pt x="131" y="114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78" y="18"/>
                  </a:lnTo>
                  <a:lnTo>
                    <a:pt x="8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24"/>
                  </a:lnTo>
                  <a:lnTo>
                    <a:pt x="108" y="162"/>
                  </a:lnTo>
                  <a:lnTo>
                    <a:pt x="119" y="162"/>
                  </a:lnTo>
                  <a:lnTo>
                    <a:pt x="191" y="24"/>
                  </a:lnTo>
                  <a:lnTo>
                    <a:pt x="203" y="12"/>
                  </a:lnTo>
                  <a:lnTo>
                    <a:pt x="221" y="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Freeform 53"/>
            <p:cNvSpPr>
              <a:spLocks noEditPoints="1"/>
            </p:cNvSpPr>
            <p:nvPr/>
          </p:nvSpPr>
          <p:spPr bwMode="auto">
            <a:xfrm>
              <a:off x="861" y="3160"/>
              <a:ext cx="54" cy="119"/>
            </a:xfrm>
            <a:custGeom>
              <a:avLst/>
              <a:gdLst>
                <a:gd name="T0" fmla="*/ 42 w 54"/>
                <a:gd name="T1" fmla="*/ 96 h 119"/>
                <a:gd name="T2" fmla="*/ 30 w 54"/>
                <a:gd name="T3" fmla="*/ 108 h 119"/>
                <a:gd name="T4" fmla="*/ 24 w 54"/>
                <a:gd name="T5" fmla="*/ 108 h 119"/>
                <a:gd name="T6" fmla="*/ 18 w 54"/>
                <a:gd name="T7" fmla="*/ 108 h 119"/>
                <a:gd name="T8" fmla="*/ 18 w 54"/>
                <a:gd name="T9" fmla="*/ 108 h 119"/>
                <a:gd name="T10" fmla="*/ 18 w 54"/>
                <a:gd name="T11" fmla="*/ 102 h 119"/>
                <a:gd name="T12" fmla="*/ 24 w 54"/>
                <a:gd name="T13" fmla="*/ 96 h 119"/>
                <a:gd name="T14" fmla="*/ 42 w 54"/>
                <a:gd name="T15" fmla="*/ 42 h 119"/>
                <a:gd name="T16" fmla="*/ 42 w 54"/>
                <a:gd name="T17" fmla="*/ 36 h 119"/>
                <a:gd name="T18" fmla="*/ 24 w 54"/>
                <a:gd name="T19" fmla="*/ 42 h 119"/>
                <a:gd name="T20" fmla="*/ 6 w 54"/>
                <a:gd name="T21" fmla="*/ 42 h 119"/>
                <a:gd name="T22" fmla="*/ 6 w 54"/>
                <a:gd name="T23" fmla="*/ 48 h 119"/>
                <a:gd name="T24" fmla="*/ 18 w 54"/>
                <a:gd name="T25" fmla="*/ 48 h 119"/>
                <a:gd name="T26" fmla="*/ 18 w 54"/>
                <a:gd name="T27" fmla="*/ 48 h 119"/>
                <a:gd name="T28" fmla="*/ 18 w 54"/>
                <a:gd name="T29" fmla="*/ 60 h 119"/>
                <a:gd name="T30" fmla="*/ 12 w 54"/>
                <a:gd name="T31" fmla="*/ 78 h 119"/>
                <a:gd name="T32" fmla="*/ 6 w 54"/>
                <a:gd name="T33" fmla="*/ 96 h 119"/>
                <a:gd name="T34" fmla="*/ 0 w 54"/>
                <a:gd name="T35" fmla="*/ 108 h 119"/>
                <a:gd name="T36" fmla="*/ 0 w 54"/>
                <a:gd name="T37" fmla="*/ 113 h 119"/>
                <a:gd name="T38" fmla="*/ 12 w 54"/>
                <a:gd name="T39" fmla="*/ 119 h 119"/>
                <a:gd name="T40" fmla="*/ 30 w 54"/>
                <a:gd name="T41" fmla="*/ 113 h 119"/>
                <a:gd name="T42" fmla="*/ 42 w 54"/>
                <a:gd name="T43" fmla="*/ 96 h 119"/>
                <a:gd name="T44" fmla="*/ 42 w 54"/>
                <a:gd name="T45" fmla="*/ 96 h 119"/>
                <a:gd name="T46" fmla="*/ 54 w 54"/>
                <a:gd name="T47" fmla="*/ 12 h 119"/>
                <a:gd name="T48" fmla="*/ 48 w 54"/>
                <a:gd name="T49" fmla="*/ 6 h 119"/>
                <a:gd name="T50" fmla="*/ 42 w 54"/>
                <a:gd name="T51" fmla="*/ 0 h 119"/>
                <a:gd name="T52" fmla="*/ 36 w 54"/>
                <a:gd name="T53" fmla="*/ 6 h 119"/>
                <a:gd name="T54" fmla="*/ 30 w 54"/>
                <a:gd name="T55" fmla="*/ 12 h 119"/>
                <a:gd name="T56" fmla="*/ 36 w 54"/>
                <a:gd name="T57" fmla="*/ 18 h 119"/>
                <a:gd name="T58" fmla="*/ 42 w 54"/>
                <a:gd name="T59" fmla="*/ 18 h 119"/>
                <a:gd name="T60" fmla="*/ 48 w 54"/>
                <a:gd name="T61" fmla="*/ 18 h 119"/>
                <a:gd name="T62" fmla="*/ 54 w 54"/>
                <a:gd name="T63" fmla="*/ 12 h 119"/>
                <a:gd name="T64" fmla="*/ 54 w 54"/>
                <a:gd name="T65" fmla="*/ 1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119">
                  <a:moveTo>
                    <a:pt x="42" y="96"/>
                  </a:moveTo>
                  <a:lnTo>
                    <a:pt x="30" y="108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60"/>
                  </a:lnTo>
                  <a:lnTo>
                    <a:pt x="12" y="78"/>
                  </a:lnTo>
                  <a:lnTo>
                    <a:pt x="6" y="96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12" y="119"/>
                  </a:lnTo>
                  <a:lnTo>
                    <a:pt x="30" y="113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54" y="12"/>
                  </a:moveTo>
                  <a:lnTo>
                    <a:pt x="48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Freeform 54"/>
            <p:cNvSpPr>
              <a:spLocks noEditPoints="1"/>
            </p:cNvSpPr>
            <p:nvPr/>
          </p:nvSpPr>
          <p:spPr bwMode="auto">
            <a:xfrm>
              <a:off x="1603" y="2157"/>
              <a:ext cx="197" cy="149"/>
            </a:xfrm>
            <a:custGeom>
              <a:avLst/>
              <a:gdLst>
                <a:gd name="T0" fmla="*/ 191 w 197"/>
                <a:gd name="T1" fmla="*/ 149 h 149"/>
                <a:gd name="T2" fmla="*/ 173 w 197"/>
                <a:gd name="T3" fmla="*/ 143 h 149"/>
                <a:gd name="T4" fmla="*/ 162 w 197"/>
                <a:gd name="T5" fmla="*/ 131 h 149"/>
                <a:gd name="T6" fmla="*/ 132 w 197"/>
                <a:gd name="T7" fmla="*/ 71 h 149"/>
                <a:gd name="T8" fmla="*/ 162 w 197"/>
                <a:gd name="T9" fmla="*/ 65 h 149"/>
                <a:gd name="T10" fmla="*/ 185 w 197"/>
                <a:gd name="T11" fmla="*/ 53 h 149"/>
                <a:gd name="T12" fmla="*/ 191 w 197"/>
                <a:gd name="T13" fmla="*/ 41 h 149"/>
                <a:gd name="T14" fmla="*/ 197 w 197"/>
                <a:gd name="T15" fmla="*/ 29 h 149"/>
                <a:gd name="T16" fmla="*/ 191 w 197"/>
                <a:gd name="T17" fmla="*/ 12 h 149"/>
                <a:gd name="T18" fmla="*/ 167 w 197"/>
                <a:gd name="T19" fmla="*/ 6 h 149"/>
                <a:gd name="T20" fmla="*/ 150 w 197"/>
                <a:gd name="T21" fmla="*/ 0 h 149"/>
                <a:gd name="T22" fmla="*/ 132 w 197"/>
                <a:gd name="T23" fmla="*/ 0 h 149"/>
                <a:gd name="T24" fmla="*/ 48 w 197"/>
                <a:gd name="T25" fmla="*/ 0 h 149"/>
                <a:gd name="T26" fmla="*/ 48 w 197"/>
                <a:gd name="T27" fmla="*/ 0 h 149"/>
                <a:gd name="T28" fmla="*/ 66 w 197"/>
                <a:gd name="T29" fmla="*/ 0 h 149"/>
                <a:gd name="T30" fmla="*/ 72 w 197"/>
                <a:gd name="T31" fmla="*/ 12 h 149"/>
                <a:gd name="T32" fmla="*/ 72 w 197"/>
                <a:gd name="T33" fmla="*/ 18 h 149"/>
                <a:gd name="T34" fmla="*/ 72 w 197"/>
                <a:gd name="T35" fmla="*/ 24 h 149"/>
                <a:gd name="T36" fmla="*/ 30 w 197"/>
                <a:gd name="T37" fmla="*/ 131 h 149"/>
                <a:gd name="T38" fmla="*/ 18 w 197"/>
                <a:gd name="T39" fmla="*/ 143 h 149"/>
                <a:gd name="T40" fmla="*/ 0 w 197"/>
                <a:gd name="T41" fmla="*/ 149 h 149"/>
                <a:gd name="T42" fmla="*/ 0 w 197"/>
                <a:gd name="T43" fmla="*/ 149 h 149"/>
                <a:gd name="T44" fmla="*/ 84 w 197"/>
                <a:gd name="T45" fmla="*/ 149 h 149"/>
                <a:gd name="T46" fmla="*/ 84 w 197"/>
                <a:gd name="T47" fmla="*/ 149 h 149"/>
                <a:gd name="T48" fmla="*/ 66 w 197"/>
                <a:gd name="T49" fmla="*/ 143 h 149"/>
                <a:gd name="T50" fmla="*/ 60 w 197"/>
                <a:gd name="T51" fmla="*/ 137 h 149"/>
                <a:gd name="T52" fmla="*/ 60 w 197"/>
                <a:gd name="T53" fmla="*/ 131 h 149"/>
                <a:gd name="T54" fmla="*/ 66 w 197"/>
                <a:gd name="T55" fmla="*/ 125 h 149"/>
                <a:gd name="T56" fmla="*/ 84 w 197"/>
                <a:gd name="T57" fmla="*/ 71 h 149"/>
                <a:gd name="T58" fmla="*/ 102 w 197"/>
                <a:gd name="T59" fmla="*/ 71 h 149"/>
                <a:gd name="T60" fmla="*/ 144 w 197"/>
                <a:gd name="T61" fmla="*/ 149 h 149"/>
                <a:gd name="T62" fmla="*/ 191 w 197"/>
                <a:gd name="T63" fmla="*/ 149 h 149"/>
                <a:gd name="T64" fmla="*/ 191 w 197"/>
                <a:gd name="T65" fmla="*/ 149 h 149"/>
                <a:gd name="T66" fmla="*/ 108 w 197"/>
                <a:gd name="T67" fmla="*/ 12 h 149"/>
                <a:gd name="T68" fmla="*/ 108 w 197"/>
                <a:gd name="T69" fmla="*/ 6 h 149"/>
                <a:gd name="T70" fmla="*/ 114 w 197"/>
                <a:gd name="T71" fmla="*/ 6 h 149"/>
                <a:gd name="T72" fmla="*/ 126 w 197"/>
                <a:gd name="T73" fmla="*/ 6 h 149"/>
                <a:gd name="T74" fmla="*/ 150 w 197"/>
                <a:gd name="T75" fmla="*/ 12 h 149"/>
                <a:gd name="T76" fmla="*/ 162 w 197"/>
                <a:gd name="T77" fmla="*/ 18 h 149"/>
                <a:gd name="T78" fmla="*/ 162 w 197"/>
                <a:gd name="T79" fmla="*/ 29 h 149"/>
                <a:gd name="T80" fmla="*/ 162 w 197"/>
                <a:gd name="T81" fmla="*/ 41 h 149"/>
                <a:gd name="T82" fmla="*/ 150 w 197"/>
                <a:gd name="T83" fmla="*/ 53 h 149"/>
                <a:gd name="T84" fmla="*/ 132 w 197"/>
                <a:gd name="T85" fmla="*/ 65 h 149"/>
                <a:gd name="T86" fmla="*/ 108 w 197"/>
                <a:gd name="T87" fmla="*/ 65 h 149"/>
                <a:gd name="T88" fmla="*/ 96 w 197"/>
                <a:gd name="T89" fmla="*/ 65 h 149"/>
                <a:gd name="T90" fmla="*/ 84 w 197"/>
                <a:gd name="T91" fmla="*/ 65 h 149"/>
                <a:gd name="T92" fmla="*/ 108 w 197"/>
                <a:gd name="T9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7" h="149">
                  <a:moveTo>
                    <a:pt x="191" y="149"/>
                  </a:moveTo>
                  <a:lnTo>
                    <a:pt x="173" y="143"/>
                  </a:lnTo>
                  <a:lnTo>
                    <a:pt x="162" y="131"/>
                  </a:lnTo>
                  <a:lnTo>
                    <a:pt x="132" y="71"/>
                  </a:lnTo>
                  <a:lnTo>
                    <a:pt x="162" y="65"/>
                  </a:lnTo>
                  <a:lnTo>
                    <a:pt x="185" y="53"/>
                  </a:lnTo>
                  <a:lnTo>
                    <a:pt x="191" y="41"/>
                  </a:lnTo>
                  <a:lnTo>
                    <a:pt x="197" y="29"/>
                  </a:lnTo>
                  <a:lnTo>
                    <a:pt x="191" y="12"/>
                  </a:lnTo>
                  <a:lnTo>
                    <a:pt x="167" y="6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30" y="131"/>
                  </a:lnTo>
                  <a:lnTo>
                    <a:pt x="18" y="143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84" y="149"/>
                  </a:lnTo>
                  <a:lnTo>
                    <a:pt x="84" y="149"/>
                  </a:lnTo>
                  <a:lnTo>
                    <a:pt x="66" y="143"/>
                  </a:lnTo>
                  <a:lnTo>
                    <a:pt x="60" y="137"/>
                  </a:lnTo>
                  <a:lnTo>
                    <a:pt x="60" y="131"/>
                  </a:lnTo>
                  <a:lnTo>
                    <a:pt x="66" y="125"/>
                  </a:lnTo>
                  <a:lnTo>
                    <a:pt x="84" y="71"/>
                  </a:lnTo>
                  <a:lnTo>
                    <a:pt x="102" y="71"/>
                  </a:lnTo>
                  <a:lnTo>
                    <a:pt x="144" y="149"/>
                  </a:lnTo>
                  <a:lnTo>
                    <a:pt x="191" y="149"/>
                  </a:lnTo>
                  <a:lnTo>
                    <a:pt x="191" y="149"/>
                  </a:lnTo>
                  <a:close/>
                  <a:moveTo>
                    <a:pt x="108" y="12"/>
                  </a:moveTo>
                  <a:lnTo>
                    <a:pt x="108" y="6"/>
                  </a:lnTo>
                  <a:lnTo>
                    <a:pt x="114" y="6"/>
                  </a:lnTo>
                  <a:lnTo>
                    <a:pt x="126" y="6"/>
                  </a:lnTo>
                  <a:lnTo>
                    <a:pt x="150" y="12"/>
                  </a:lnTo>
                  <a:lnTo>
                    <a:pt x="162" y="18"/>
                  </a:lnTo>
                  <a:lnTo>
                    <a:pt x="162" y="29"/>
                  </a:lnTo>
                  <a:lnTo>
                    <a:pt x="162" y="41"/>
                  </a:lnTo>
                  <a:lnTo>
                    <a:pt x="150" y="53"/>
                  </a:lnTo>
                  <a:lnTo>
                    <a:pt x="132" y="65"/>
                  </a:lnTo>
                  <a:lnTo>
                    <a:pt x="108" y="65"/>
                  </a:lnTo>
                  <a:lnTo>
                    <a:pt x="96" y="65"/>
                  </a:lnTo>
                  <a:lnTo>
                    <a:pt x="84" y="65"/>
                  </a:lnTo>
                  <a:lnTo>
                    <a:pt x="10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55"/>
            <p:cNvSpPr>
              <a:spLocks noEditPoints="1"/>
            </p:cNvSpPr>
            <p:nvPr/>
          </p:nvSpPr>
          <p:spPr bwMode="auto">
            <a:xfrm>
              <a:off x="1818" y="2252"/>
              <a:ext cx="54" cy="114"/>
            </a:xfrm>
            <a:custGeom>
              <a:avLst/>
              <a:gdLst>
                <a:gd name="T0" fmla="*/ 42 w 54"/>
                <a:gd name="T1" fmla="*/ 96 h 114"/>
                <a:gd name="T2" fmla="*/ 30 w 54"/>
                <a:gd name="T3" fmla="*/ 102 h 114"/>
                <a:gd name="T4" fmla="*/ 24 w 54"/>
                <a:gd name="T5" fmla="*/ 108 h 114"/>
                <a:gd name="T6" fmla="*/ 24 w 54"/>
                <a:gd name="T7" fmla="*/ 108 h 114"/>
                <a:gd name="T8" fmla="*/ 18 w 54"/>
                <a:gd name="T9" fmla="*/ 108 h 114"/>
                <a:gd name="T10" fmla="*/ 24 w 54"/>
                <a:gd name="T11" fmla="*/ 102 h 114"/>
                <a:gd name="T12" fmla="*/ 24 w 54"/>
                <a:gd name="T13" fmla="*/ 96 h 114"/>
                <a:gd name="T14" fmla="*/ 48 w 54"/>
                <a:gd name="T15" fmla="*/ 36 h 114"/>
                <a:gd name="T16" fmla="*/ 42 w 54"/>
                <a:gd name="T17" fmla="*/ 36 h 114"/>
                <a:gd name="T18" fmla="*/ 36 w 54"/>
                <a:gd name="T19" fmla="*/ 36 h 114"/>
                <a:gd name="T20" fmla="*/ 24 w 54"/>
                <a:gd name="T21" fmla="*/ 42 h 114"/>
                <a:gd name="T22" fmla="*/ 12 w 54"/>
                <a:gd name="T23" fmla="*/ 42 h 114"/>
                <a:gd name="T24" fmla="*/ 6 w 54"/>
                <a:gd name="T25" fmla="*/ 42 h 114"/>
                <a:gd name="T26" fmla="*/ 6 w 54"/>
                <a:gd name="T27" fmla="*/ 42 h 114"/>
                <a:gd name="T28" fmla="*/ 18 w 54"/>
                <a:gd name="T29" fmla="*/ 42 h 114"/>
                <a:gd name="T30" fmla="*/ 24 w 54"/>
                <a:gd name="T31" fmla="*/ 48 h 114"/>
                <a:gd name="T32" fmla="*/ 18 w 54"/>
                <a:gd name="T33" fmla="*/ 60 h 114"/>
                <a:gd name="T34" fmla="*/ 12 w 54"/>
                <a:gd name="T35" fmla="*/ 78 h 114"/>
                <a:gd name="T36" fmla="*/ 6 w 54"/>
                <a:gd name="T37" fmla="*/ 96 h 114"/>
                <a:gd name="T38" fmla="*/ 0 w 54"/>
                <a:gd name="T39" fmla="*/ 108 h 114"/>
                <a:gd name="T40" fmla="*/ 0 w 54"/>
                <a:gd name="T41" fmla="*/ 114 h 114"/>
                <a:gd name="T42" fmla="*/ 12 w 54"/>
                <a:gd name="T43" fmla="*/ 114 h 114"/>
                <a:gd name="T44" fmla="*/ 30 w 54"/>
                <a:gd name="T45" fmla="*/ 108 h 114"/>
                <a:gd name="T46" fmla="*/ 48 w 54"/>
                <a:gd name="T47" fmla="*/ 96 h 114"/>
                <a:gd name="T48" fmla="*/ 42 w 54"/>
                <a:gd name="T49" fmla="*/ 96 h 114"/>
                <a:gd name="T50" fmla="*/ 54 w 54"/>
                <a:gd name="T51" fmla="*/ 6 h 114"/>
                <a:gd name="T52" fmla="*/ 48 w 54"/>
                <a:gd name="T53" fmla="*/ 6 h 114"/>
                <a:gd name="T54" fmla="*/ 42 w 54"/>
                <a:gd name="T55" fmla="*/ 0 h 114"/>
                <a:gd name="T56" fmla="*/ 36 w 54"/>
                <a:gd name="T57" fmla="*/ 0 h 114"/>
                <a:gd name="T58" fmla="*/ 30 w 54"/>
                <a:gd name="T59" fmla="*/ 6 h 114"/>
                <a:gd name="T60" fmla="*/ 36 w 54"/>
                <a:gd name="T61" fmla="*/ 12 h 114"/>
                <a:gd name="T62" fmla="*/ 42 w 54"/>
                <a:gd name="T63" fmla="*/ 18 h 114"/>
                <a:gd name="T64" fmla="*/ 48 w 54"/>
                <a:gd name="T65" fmla="*/ 12 h 114"/>
                <a:gd name="T66" fmla="*/ 54 w 54"/>
                <a:gd name="T67" fmla="*/ 6 h 114"/>
                <a:gd name="T68" fmla="*/ 54 w 54"/>
                <a:gd name="T69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114">
                  <a:moveTo>
                    <a:pt x="42" y="96"/>
                  </a:moveTo>
                  <a:lnTo>
                    <a:pt x="30" y="102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18" y="60"/>
                  </a:lnTo>
                  <a:lnTo>
                    <a:pt x="12" y="78"/>
                  </a:lnTo>
                  <a:lnTo>
                    <a:pt x="6" y="96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14"/>
                  </a:lnTo>
                  <a:lnTo>
                    <a:pt x="30" y="108"/>
                  </a:lnTo>
                  <a:lnTo>
                    <a:pt x="48" y="96"/>
                  </a:lnTo>
                  <a:lnTo>
                    <a:pt x="42" y="96"/>
                  </a:lnTo>
                  <a:close/>
                  <a:moveTo>
                    <a:pt x="54" y="6"/>
                  </a:move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54" y="6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Freeform 56"/>
            <p:cNvSpPr>
              <a:spLocks noEditPoints="1"/>
            </p:cNvSpPr>
            <p:nvPr/>
          </p:nvSpPr>
          <p:spPr bwMode="auto">
            <a:xfrm>
              <a:off x="3344" y="825"/>
              <a:ext cx="191" cy="149"/>
            </a:xfrm>
            <a:custGeom>
              <a:avLst/>
              <a:gdLst>
                <a:gd name="T0" fmla="*/ 185 w 191"/>
                <a:gd name="T1" fmla="*/ 149 h 149"/>
                <a:gd name="T2" fmla="*/ 173 w 191"/>
                <a:gd name="T3" fmla="*/ 149 h 149"/>
                <a:gd name="T4" fmla="*/ 167 w 191"/>
                <a:gd name="T5" fmla="*/ 143 h 149"/>
                <a:gd name="T6" fmla="*/ 161 w 191"/>
                <a:gd name="T7" fmla="*/ 131 h 149"/>
                <a:gd name="T8" fmla="*/ 131 w 191"/>
                <a:gd name="T9" fmla="*/ 71 h 149"/>
                <a:gd name="T10" fmla="*/ 161 w 191"/>
                <a:gd name="T11" fmla="*/ 65 h 149"/>
                <a:gd name="T12" fmla="*/ 179 w 191"/>
                <a:gd name="T13" fmla="*/ 54 h 149"/>
                <a:gd name="T14" fmla="*/ 191 w 191"/>
                <a:gd name="T15" fmla="*/ 42 h 149"/>
                <a:gd name="T16" fmla="*/ 191 w 191"/>
                <a:gd name="T17" fmla="*/ 30 h 149"/>
                <a:gd name="T18" fmla="*/ 185 w 191"/>
                <a:gd name="T19" fmla="*/ 12 h 149"/>
                <a:gd name="T20" fmla="*/ 161 w 191"/>
                <a:gd name="T21" fmla="*/ 6 h 149"/>
                <a:gd name="T22" fmla="*/ 143 w 191"/>
                <a:gd name="T23" fmla="*/ 0 h 149"/>
                <a:gd name="T24" fmla="*/ 125 w 191"/>
                <a:gd name="T25" fmla="*/ 0 h 149"/>
                <a:gd name="T26" fmla="*/ 47 w 191"/>
                <a:gd name="T27" fmla="*/ 0 h 149"/>
                <a:gd name="T28" fmla="*/ 47 w 191"/>
                <a:gd name="T29" fmla="*/ 0 h 149"/>
                <a:gd name="T30" fmla="*/ 65 w 191"/>
                <a:gd name="T31" fmla="*/ 0 h 149"/>
                <a:gd name="T32" fmla="*/ 71 w 191"/>
                <a:gd name="T33" fmla="*/ 12 h 149"/>
                <a:gd name="T34" fmla="*/ 71 w 191"/>
                <a:gd name="T35" fmla="*/ 18 h 149"/>
                <a:gd name="T36" fmla="*/ 65 w 191"/>
                <a:gd name="T37" fmla="*/ 24 h 149"/>
                <a:gd name="T38" fmla="*/ 23 w 191"/>
                <a:gd name="T39" fmla="*/ 131 h 149"/>
                <a:gd name="T40" fmla="*/ 17 w 191"/>
                <a:gd name="T41" fmla="*/ 143 h 149"/>
                <a:gd name="T42" fmla="*/ 12 w 191"/>
                <a:gd name="T43" fmla="*/ 143 h 149"/>
                <a:gd name="T44" fmla="*/ 0 w 191"/>
                <a:gd name="T45" fmla="*/ 149 h 149"/>
                <a:gd name="T46" fmla="*/ 0 w 191"/>
                <a:gd name="T47" fmla="*/ 149 h 149"/>
                <a:gd name="T48" fmla="*/ 77 w 191"/>
                <a:gd name="T49" fmla="*/ 149 h 149"/>
                <a:gd name="T50" fmla="*/ 77 w 191"/>
                <a:gd name="T51" fmla="*/ 149 h 149"/>
                <a:gd name="T52" fmla="*/ 59 w 191"/>
                <a:gd name="T53" fmla="*/ 143 h 149"/>
                <a:gd name="T54" fmla="*/ 53 w 191"/>
                <a:gd name="T55" fmla="*/ 137 h 149"/>
                <a:gd name="T56" fmla="*/ 53 w 191"/>
                <a:gd name="T57" fmla="*/ 131 h 149"/>
                <a:gd name="T58" fmla="*/ 59 w 191"/>
                <a:gd name="T59" fmla="*/ 125 h 149"/>
                <a:gd name="T60" fmla="*/ 77 w 191"/>
                <a:gd name="T61" fmla="*/ 71 h 149"/>
                <a:gd name="T62" fmla="*/ 101 w 191"/>
                <a:gd name="T63" fmla="*/ 71 h 149"/>
                <a:gd name="T64" fmla="*/ 137 w 191"/>
                <a:gd name="T65" fmla="*/ 149 h 149"/>
                <a:gd name="T66" fmla="*/ 185 w 191"/>
                <a:gd name="T67" fmla="*/ 149 h 149"/>
                <a:gd name="T68" fmla="*/ 185 w 191"/>
                <a:gd name="T69" fmla="*/ 149 h 149"/>
                <a:gd name="T70" fmla="*/ 101 w 191"/>
                <a:gd name="T71" fmla="*/ 12 h 149"/>
                <a:gd name="T72" fmla="*/ 107 w 191"/>
                <a:gd name="T73" fmla="*/ 6 h 149"/>
                <a:gd name="T74" fmla="*/ 119 w 191"/>
                <a:gd name="T75" fmla="*/ 6 h 149"/>
                <a:gd name="T76" fmla="*/ 149 w 191"/>
                <a:gd name="T77" fmla="*/ 12 h 149"/>
                <a:gd name="T78" fmla="*/ 155 w 191"/>
                <a:gd name="T79" fmla="*/ 18 h 149"/>
                <a:gd name="T80" fmla="*/ 161 w 191"/>
                <a:gd name="T81" fmla="*/ 30 h 149"/>
                <a:gd name="T82" fmla="*/ 161 w 191"/>
                <a:gd name="T83" fmla="*/ 42 h 149"/>
                <a:gd name="T84" fmla="*/ 149 w 191"/>
                <a:gd name="T85" fmla="*/ 54 h 149"/>
                <a:gd name="T86" fmla="*/ 131 w 191"/>
                <a:gd name="T87" fmla="*/ 65 h 149"/>
                <a:gd name="T88" fmla="*/ 101 w 191"/>
                <a:gd name="T89" fmla="*/ 65 h 149"/>
                <a:gd name="T90" fmla="*/ 89 w 191"/>
                <a:gd name="T91" fmla="*/ 65 h 149"/>
                <a:gd name="T92" fmla="*/ 83 w 191"/>
                <a:gd name="T93" fmla="*/ 65 h 149"/>
                <a:gd name="T94" fmla="*/ 101 w 191"/>
                <a:gd name="T95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1" h="149">
                  <a:moveTo>
                    <a:pt x="185" y="149"/>
                  </a:moveTo>
                  <a:lnTo>
                    <a:pt x="173" y="149"/>
                  </a:lnTo>
                  <a:lnTo>
                    <a:pt x="167" y="143"/>
                  </a:lnTo>
                  <a:lnTo>
                    <a:pt x="161" y="131"/>
                  </a:lnTo>
                  <a:lnTo>
                    <a:pt x="131" y="71"/>
                  </a:lnTo>
                  <a:lnTo>
                    <a:pt x="161" y="65"/>
                  </a:lnTo>
                  <a:lnTo>
                    <a:pt x="179" y="54"/>
                  </a:lnTo>
                  <a:lnTo>
                    <a:pt x="191" y="42"/>
                  </a:lnTo>
                  <a:lnTo>
                    <a:pt x="191" y="30"/>
                  </a:lnTo>
                  <a:lnTo>
                    <a:pt x="185" y="12"/>
                  </a:lnTo>
                  <a:lnTo>
                    <a:pt x="161" y="6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65" y="0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23" y="131"/>
                  </a:lnTo>
                  <a:lnTo>
                    <a:pt x="17" y="143"/>
                  </a:lnTo>
                  <a:lnTo>
                    <a:pt x="12" y="143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77" y="149"/>
                  </a:lnTo>
                  <a:lnTo>
                    <a:pt x="77" y="149"/>
                  </a:lnTo>
                  <a:lnTo>
                    <a:pt x="59" y="143"/>
                  </a:lnTo>
                  <a:lnTo>
                    <a:pt x="53" y="137"/>
                  </a:lnTo>
                  <a:lnTo>
                    <a:pt x="53" y="131"/>
                  </a:lnTo>
                  <a:lnTo>
                    <a:pt x="59" y="125"/>
                  </a:lnTo>
                  <a:lnTo>
                    <a:pt x="77" y="71"/>
                  </a:lnTo>
                  <a:lnTo>
                    <a:pt x="101" y="71"/>
                  </a:lnTo>
                  <a:lnTo>
                    <a:pt x="137" y="149"/>
                  </a:lnTo>
                  <a:lnTo>
                    <a:pt x="185" y="149"/>
                  </a:lnTo>
                  <a:lnTo>
                    <a:pt x="185" y="149"/>
                  </a:lnTo>
                  <a:close/>
                  <a:moveTo>
                    <a:pt x="101" y="12"/>
                  </a:moveTo>
                  <a:lnTo>
                    <a:pt x="107" y="6"/>
                  </a:lnTo>
                  <a:lnTo>
                    <a:pt x="119" y="6"/>
                  </a:lnTo>
                  <a:lnTo>
                    <a:pt x="149" y="12"/>
                  </a:lnTo>
                  <a:lnTo>
                    <a:pt x="155" y="18"/>
                  </a:lnTo>
                  <a:lnTo>
                    <a:pt x="161" y="30"/>
                  </a:lnTo>
                  <a:lnTo>
                    <a:pt x="161" y="42"/>
                  </a:lnTo>
                  <a:lnTo>
                    <a:pt x="149" y="54"/>
                  </a:lnTo>
                  <a:lnTo>
                    <a:pt x="131" y="65"/>
                  </a:lnTo>
                  <a:lnTo>
                    <a:pt x="101" y="65"/>
                  </a:lnTo>
                  <a:lnTo>
                    <a:pt x="89" y="65"/>
                  </a:lnTo>
                  <a:lnTo>
                    <a:pt x="83" y="65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Freeform 57"/>
            <p:cNvSpPr>
              <a:spLocks/>
            </p:cNvSpPr>
            <p:nvPr/>
          </p:nvSpPr>
          <p:spPr bwMode="auto">
            <a:xfrm>
              <a:off x="3511" y="914"/>
              <a:ext cx="138" cy="156"/>
            </a:xfrm>
            <a:custGeom>
              <a:avLst/>
              <a:gdLst>
                <a:gd name="T0" fmla="*/ 42 w 138"/>
                <a:gd name="T1" fmla="*/ 48 h 156"/>
                <a:gd name="T2" fmla="*/ 66 w 138"/>
                <a:gd name="T3" fmla="*/ 48 h 156"/>
                <a:gd name="T4" fmla="*/ 42 w 138"/>
                <a:gd name="T5" fmla="*/ 126 h 156"/>
                <a:gd name="T6" fmla="*/ 42 w 138"/>
                <a:gd name="T7" fmla="*/ 132 h 156"/>
                <a:gd name="T8" fmla="*/ 36 w 138"/>
                <a:gd name="T9" fmla="*/ 144 h 156"/>
                <a:gd name="T10" fmla="*/ 30 w 138"/>
                <a:gd name="T11" fmla="*/ 150 h 156"/>
                <a:gd name="T12" fmla="*/ 18 w 138"/>
                <a:gd name="T13" fmla="*/ 156 h 156"/>
                <a:gd name="T14" fmla="*/ 18 w 138"/>
                <a:gd name="T15" fmla="*/ 156 h 156"/>
                <a:gd name="T16" fmla="*/ 12 w 138"/>
                <a:gd name="T17" fmla="*/ 150 h 156"/>
                <a:gd name="T18" fmla="*/ 18 w 138"/>
                <a:gd name="T19" fmla="*/ 150 h 156"/>
                <a:gd name="T20" fmla="*/ 18 w 138"/>
                <a:gd name="T21" fmla="*/ 144 h 156"/>
                <a:gd name="T22" fmla="*/ 12 w 138"/>
                <a:gd name="T23" fmla="*/ 144 h 156"/>
                <a:gd name="T24" fmla="*/ 6 w 138"/>
                <a:gd name="T25" fmla="*/ 138 h 156"/>
                <a:gd name="T26" fmla="*/ 0 w 138"/>
                <a:gd name="T27" fmla="*/ 144 h 156"/>
                <a:gd name="T28" fmla="*/ 0 w 138"/>
                <a:gd name="T29" fmla="*/ 144 h 156"/>
                <a:gd name="T30" fmla="*/ 6 w 138"/>
                <a:gd name="T31" fmla="*/ 156 h 156"/>
                <a:gd name="T32" fmla="*/ 18 w 138"/>
                <a:gd name="T33" fmla="*/ 156 h 156"/>
                <a:gd name="T34" fmla="*/ 36 w 138"/>
                <a:gd name="T35" fmla="*/ 150 h 156"/>
                <a:gd name="T36" fmla="*/ 54 w 138"/>
                <a:gd name="T37" fmla="*/ 138 h 156"/>
                <a:gd name="T38" fmla="*/ 66 w 138"/>
                <a:gd name="T39" fmla="*/ 108 h 156"/>
                <a:gd name="T40" fmla="*/ 84 w 138"/>
                <a:gd name="T41" fmla="*/ 48 h 156"/>
                <a:gd name="T42" fmla="*/ 108 w 138"/>
                <a:gd name="T43" fmla="*/ 48 h 156"/>
                <a:gd name="T44" fmla="*/ 114 w 138"/>
                <a:gd name="T45" fmla="*/ 42 h 156"/>
                <a:gd name="T46" fmla="*/ 84 w 138"/>
                <a:gd name="T47" fmla="*/ 42 h 156"/>
                <a:gd name="T48" fmla="*/ 90 w 138"/>
                <a:gd name="T49" fmla="*/ 36 h 156"/>
                <a:gd name="T50" fmla="*/ 96 w 138"/>
                <a:gd name="T51" fmla="*/ 24 h 156"/>
                <a:gd name="T52" fmla="*/ 102 w 138"/>
                <a:gd name="T53" fmla="*/ 12 h 156"/>
                <a:gd name="T54" fmla="*/ 114 w 138"/>
                <a:gd name="T55" fmla="*/ 6 h 156"/>
                <a:gd name="T56" fmla="*/ 120 w 138"/>
                <a:gd name="T57" fmla="*/ 6 h 156"/>
                <a:gd name="T58" fmla="*/ 120 w 138"/>
                <a:gd name="T59" fmla="*/ 6 h 156"/>
                <a:gd name="T60" fmla="*/ 120 w 138"/>
                <a:gd name="T61" fmla="*/ 6 h 156"/>
                <a:gd name="T62" fmla="*/ 120 w 138"/>
                <a:gd name="T63" fmla="*/ 12 h 156"/>
                <a:gd name="T64" fmla="*/ 120 w 138"/>
                <a:gd name="T65" fmla="*/ 18 h 156"/>
                <a:gd name="T66" fmla="*/ 126 w 138"/>
                <a:gd name="T67" fmla="*/ 18 h 156"/>
                <a:gd name="T68" fmla="*/ 132 w 138"/>
                <a:gd name="T69" fmla="*/ 18 h 156"/>
                <a:gd name="T70" fmla="*/ 138 w 138"/>
                <a:gd name="T71" fmla="*/ 12 h 156"/>
                <a:gd name="T72" fmla="*/ 132 w 138"/>
                <a:gd name="T73" fmla="*/ 6 h 156"/>
                <a:gd name="T74" fmla="*/ 114 w 138"/>
                <a:gd name="T75" fmla="*/ 0 h 156"/>
                <a:gd name="T76" fmla="*/ 96 w 138"/>
                <a:gd name="T77" fmla="*/ 6 h 156"/>
                <a:gd name="T78" fmla="*/ 84 w 138"/>
                <a:gd name="T79" fmla="*/ 18 h 156"/>
                <a:gd name="T80" fmla="*/ 72 w 138"/>
                <a:gd name="T81" fmla="*/ 30 h 156"/>
                <a:gd name="T82" fmla="*/ 66 w 138"/>
                <a:gd name="T83" fmla="*/ 42 h 156"/>
                <a:gd name="T84" fmla="*/ 42 w 138"/>
                <a:gd name="T85" fmla="*/ 42 h 156"/>
                <a:gd name="T86" fmla="*/ 42 w 138"/>
                <a:gd name="T87" fmla="*/ 4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" h="156">
                  <a:moveTo>
                    <a:pt x="42" y="48"/>
                  </a:moveTo>
                  <a:lnTo>
                    <a:pt x="66" y="48"/>
                  </a:lnTo>
                  <a:lnTo>
                    <a:pt x="42" y="126"/>
                  </a:lnTo>
                  <a:lnTo>
                    <a:pt x="42" y="132"/>
                  </a:lnTo>
                  <a:lnTo>
                    <a:pt x="36" y="144"/>
                  </a:lnTo>
                  <a:lnTo>
                    <a:pt x="30" y="150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6" y="156"/>
                  </a:lnTo>
                  <a:lnTo>
                    <a:pt x="18" y="156"/>
                  </a:lnTo>
                  <a:lnTo>
                    <a:pt x="36" y="150"/>
                  </a:lnTo>
                  <a:lnTo>
                    <a:pt x="54" y="138"/>
                  </a:lnTo>
                  <a:lnTo>
                    <a:pt x="66" y="108"/>
                  </a:lnTo>
                  <a:lnTo>
                    <a:pt x="84" y="48"/>
                  </a:lnTo>
                  <a:lnTo>
                    <a:pt x="108" y="48"/>
                  </a:lnTo>
                  <a:lnTo>
                    <a:pt x="114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96" y="24"/>
                  </a:lnTo>
                  <a:lnTo>
                    <a:pt x="102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84" y="18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42" y="42"/>
                  </a:lnTo>
                  <a:lnTo>
                    <a:pt x="4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Freeform 58"/>
            <p:cNvSpPr>
              <a:spLocks/>
            </p:cNvSpPr>
            <p:nvPr/>
          </p:nvSpPr>
          <p:spPr bwMode="auto">
            <a:xfrm>
              <a:off x="3361" y="1446"/>
              <a:ext cx="198" cy="155"/>
            </a:xfrm>
            <a:custGeom>
              <a:avLst/>
              <a:gdLst>
                <a:gd name="T0" fmla="*/ 186 w 198"/>
                <a:gd name="T1" fmla="*/ 42 h 155"/>
                <a:gd name="T2" fmla="*/ 198 w 198"/>
                <a:gd name="T3" fmla="*/ 0 h 155"/>
                <a:gd name="T4" fmla="*/ 192 w 198"/>
                <a:gd name="T5" fmla="*/ 0 h 155"/>
                <a:gd name="T6" fmla="*/ 192 w 198"/>
                <a:gd name="T7" fmla="*/ 0 h 155"/>
                <a:gd name="T8" fmla="*/ 180 w 198"/>
                <a:gd name="T9" fmla="*/ 0 h 155"/>
                <a:gd name="T10" fmla="*/ 162 w 198"/>
                <a:gd name="T11" fmla="*/ 0 h 155"/>
                <a:gd name="T12" fmla="*/ 132 w 198"/>
                <a:gd name="T13" fmla="*/ 0 h 155"/>
                <a:gd name="T14" fmla="*/ 78 w 198"/>
                <a:gd name="T15" fmla="*/ 6 h 155"/>
                <a:gd name="T16" fmla="*/ 36 w 198"/>
                <a:gd name="T17" fmla="*/ 30 h 155"/>
                <a:gd name="T18" fmla="*/ 12 w 198"/>
                <a:gd name="T19" fmla="*/ 60 h 155"/>
                <a:gd name="T20" fmla="*/ 0 w 198"/>
                <a:gd name="T21" fmla="*/ 95 h 155"/>
                <a:gd name="T22" fmla="*/ 6 w 198"/>
                <a:gd name="T23" fmla="*/ 125 h 155"/>
                <a:gd name="T24" fmla="*/ 30 w 198"/>
                <a:gd name="T25" fmla="*/ 143 h 155"/>
                <a:gd name="T26" fmla="*/ 54 w 198"/>
                <a:gd name="T27" fmla="*/ 155 h 155"/>
                <a:gd name="T28" fmla="*/ 84 w 198"/>
                <a:gd name="T29" fmla="*/ 155 h 155"/>
                <a:gd name="T30" fmla="*/ 114 w 198"/>
                <a:gd name="T31" fmla="*/ 149 h 155"/>
                <a:gd name="T32" fmla="*/ 144 w 198"/>
                <a:gd name="T33" fmla="*/ 143 h 155"/>
                <a:gd name="T34" fmla="*/ 162 w 198"/>
                <a:gd name="T35" fmla="*/ 131 h 155"/>
                <a:gd name="T36" fmla="*/ 174 w 198"/>
                <a:gd name="T37" fmla="*/ 125 h 155"/>
                <a:gd name="T38" fmla="*/ 168 w 198"/>
                <a:gd name="T39" fmla="*/ 119 h 155"/>
                <a:gd name="T40" fmla="*/ 138 w 198"/>
                <a:gd name="T41" fmla="*/ 137 h 155"/>
                <a:gd name="T42" fmla="*/ 114 w 198"/>
                <a:gd name="T43" fmla="*/ 149 h 155"/>
                <a:gd name="T44" fmla="*/ 90 w 198"/>
                <a:gd name="T45" fmla="*/ 149 h 155"/>
                <a:gd name="T46" fmla="*/ 66 w 198"/>
                <a:gd name="T47" fmla="*/ 143 h 155"/>
                <a:gd name="T48" fmla="*/ 48 w 198"/>
                <a:gd name="T49" fmla="*/ 131 h 155"/>
                <a:gd name="T50" fmla="*/ 42 w 198"/>
                <a:gd name="T51" fmla="*/ 119 h 155"/>
                <a:gd name="T52" fmla="*/ 36 w 198"/>
                <a:gd name="T53" fmla="*/ 95 h 155"/>
                <a:gd name="T54" fmla="*/ 42 w 198"/>
                <a:gd name="T55" fmla="*/ 66 h 155"/>
                <a:gd name="T56" fmla="*/ 60 w 198"/>
                <a:gd name="T57" fmla="*/ 36 h 155"/>
                <a:gd name="T58" fmla="*/ 90 w 198"/>
                <a:gd name="T59" fmla="*/ 18 h 155"/>
                <a:gd name="T60" fmla="*/ 132 w 198"/>
                <a:gd name="T61" fmla="*/ 6 h 155"/>
                <a:gd name="T62" fmla="*/ 162 w 198"/>
                <a:gd name="T63" fmla="*/ 12 h 155"/>
                <a:gd name="T64" fmla="*/ 174 w 198"/>
                <a:gd name="T65" fmla="*/ 24 h 155"/>
                <a:gd name="T66" fmla="*/ 180 w 198"/>
                <a:gd name="T67" fmla="*/ 36 h 155"/>
                <a:gd name="T68" fmla="*/ 180 w 198"/>
                <a:gd name="T69" fmla="*/ 42 h 155"/>
                <a:gd name="T70" fmla="*/ 186 w 198"/>
                <a:gd name="T71" fmla="*/ 4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8" h="155">
                  <a:moveTo>
                    <a:pt x="186" y="42"/>
                  </a:moveTo>
                  <a:lnTo>
                    <a:pt x="198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32" y="0"/>
                  </a:lnTo>
                  <a:lnTo>
                    <a:pt x="78" y="6"/>
                  </a:lnTo>
                  <a:lnTo>
                    <a:pt x="36" y="30"/>
                  </a:lnTo>
                  <a:lnTo>
                    <a:pt x="12" y="60"/>
                  </a:lnTo>
                  <a:lnTo>
                    <a:pt x="0" y="95"/>
                  </a:lnTo>
                  <a:lnTo>
                    <a:pt x="6" y="125"/>
                  </a:lnTo>
                  <a:lnTo>
                    <a:pt x="30" y="143"/>
                  </a:lnTo>
                  <a:lnTo>
                    <a:pt x="54" y="155"/>
                  </a:lnTo>
                  <a:lnTo>
                    <a:pt x="84" y="155"/>
                  </a:lnTo>
                  <a:lnTo>
                    <a:pt x="114" y="149"/>
                  </a:lnTo>
                  <a:lnTo>
                    <a:pt x="144" y="143"/>
                  </a:lnTo>
                  <a:lnTo>
                    <a:pt x="162" y="131"/>
                  </a:lnTo>
                  <a:lnTo>
                    <a:pt x="174" y="125"/>
                  </a:lnTo>
                  <a:lnTo>
                    <a:pt x="168" y="119"/>
                  </a:lnTo>
                  <a:lnTo>
                    <a:pt x="138" y="137"/>
                  </a:lnTo>
                  <a:lnTo>
                    <a:pt x="114" y="149"/>
                  </a:lnTo>
                  <a:lnTo>
                    <a:pt x="90" y="149"/>
                  </a:lnTo>
                  <a:lnTo>
                    <a:pt x="66" y="143"/>
                  </a:lnTo>
                  <a:lnTo>
                    <a:pt x="48" y="131"/>
                  </a:lnTo>
                  <a:lnTo>
                    <a:pt x="42" y="119"/>
                  </a:lnTo>
                  <a:lnTo>
                    <a:pt x="36" y="95"/>
                  </a:lnTo>
                  <a:lnTo>
                    <a:pt x="42" y="66"/>
                  </a:lnTo>
                  <a:lnTo>
                    <a:pt x="60" y="36"/>
                  </a:lnTo>
                  <a:lnTo>
                    <a:pt x="90" y="18"/>
                  </a:lnTo>
                  <a:lnTo>
                    <a:pt x="132" y="6"/>
                  </a:lnTo>
                  <a:lnTo>
                    <a:pt x="162" y="12"/>
                  </a:lnTo>
                  <a:lnTo>
                    <a:pt x="174" y="24"/>
                  </a:lnTo>
                  <a:lnTo>
                    <a:pt x="180" y="36"/>
                  </a:lnTo>
                  <a:lnTo>
                    <a:pt x="180" y="42"/>
                  </a:lnTo>
                  <a:lnTo>
                    <a:pt x="18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Freeform 59"/>
            <p:cNvSpPr>
              <a:spLocks/>
            </p:cNvSpPr>
            <p:nvPr/>
          </p:nvSpPr>
          <p:spPr bwMode="auto">
            <a:xfrm>
              <a:off x="3517" y="1541"/>
              <a:ext cx="138" cy="156"/>
            </a:xfrm>
            <a:custGeom>
              <a:avLst/>
              <a:gdLst>
                <a:gd name="T0" fmla="*/ 48 w 138"/>
                <a:gd name="T1" fmla="*/ 48 h 156"/>
                <a:gd name="T2" fmla="*/ 66 w 138"/>
                <a:gd name="T3" fmla="*/ 48 h 156"/>
                <a:gd name="T4" fmla="*/ 48 w 138"/>
                <a:gd name="T5" fmla="*/ 120 h 156"/>
                <a:gd name="T6" fmla="*/ 42 w 138"/>
                <a:gd name="T7" fmla="*/ 126 h 156"/>
                <a:gd name="T8" fmla="*/ 36 w 138"/>
                <a:gd name="T9" fmla="*/ 138 h 156"/>
                <a:gd name="T10" fmla="*/ 30 w 138"/>
                <a:gd name="T11" fmla="*/ 144 h 156"/>
                <a:gd name="T12" fmla="*/ 24 w 138"/>
                <a:gd name="T13" fmla="*/ 150 h 156"/>
                <a:gd name="T14" fmla="*/ 18 w 138"/>
                <a:gd name="T15" fmla="*/ 150 h 156"/>
                <a:gd name="T16" fmla="*/ 18 w 138"/>
                <a:gd name="T17" fmla="*/ 150 h 156"/>
                <a:gd name="T18" fmla="*/ 18 w 138"/>
                <a:gd name="T19" fmla="*/ 144 h 156"/>
                <a:gd name="T20" fmla="*/ 18 w 138"/>
                <a:gd name="T21" fmla="*/ 144 h 156"/>
                <a:gd name="T22" fmla="*/ 18 w 138"/>
                <a:gd name="T23" fmla="*/ 138 h 156"/>
                <a:gd name="T24" fmla="*/ 12 w 138"/>
                <a:gd name="T25" fmla="*/ 138 h 156"/>
                <a:gd name="T26" fmla="*/ 0 w 138"/>
                <a:gd name="T27" fmla="*/ 144 h 156"/>
                <a:gd name="T28" fmla="*/ 0 w 138"/>
                <a:gd name="T29" fmla="*/ 144 h 156"/>
                <a:gd name="T30" fmla="*/ 6 w 138"/>
                <a:gd name="T31" fmla="*/ 150 h 156"/>
                <a:gd name="T32" fmla="*/ 18 w 138"/>
                <a:gd name="T33" fmla="*/ 156 h 156"/>
                <a:gd name="T34" fmla="*/ 36 w 138"/>
                <a:gd name="T35" fmla="*/ 150 h 156"/>
                <a:gd name="T36" fmla="*/ 54 w 138"/>
                <a:gd name="T37" fmla="*/ 138 h 156"/>
                <a:gd name="T38" fmla="*/ 72 w 138"/>
                <a:gd name="T39" fmla="*/ 102 h 156"/>
                <a:gd name="T40" fmla="*/ 84 w 138"/>
                <a:gd name="T41" fmla="*/ 48 h 156"/>
                <a:gd name="T42" fmla="*/ 114 w 138"/>
                <a:gd name="T43" fmla="*/ 48 h 156"/>
                <a:gd name="T44" fmla="*/ 114 w 138"/>
                <a:gd name="T45" fmla="*/ 42 h 156"/>
                <a:gd name="T46" fmla="*/ 90 w 138"/>
                <a:gd name="T47" fmla="*/ 42 h 156"/>
                <a:gd name="T48" fmla="*/ 90 w 138"/>
                <a:gd name="T49" fmla="*/ 30 h 156"/>
                <a:gd name="T50" fmla="*/ 96 w 138"/>
                <a:gd name="T51" fmla="*/ 18 h 156"/>
                <a:gd name="T52" fmla="*/ 108 w 138"/>
                <a:gd name="T53" fmla="*/ 6 h 156"/>
                <a:gd name="T54" fmla="*/ 120 w 138"/>
                <a:gd name="T55" fmla="*/ 0 h 156"/>
                <a:gd name="T56" fmla="*/ 126 w 138"/>
                <a:gd name="T57" fmla="*/ 0 h 156"/>
                <a:gd name="T58" fmla="*/ 126 w 138"/>
                <a:gd name="T59" fmla="*/ 6 h 156"/>
                <a:gd name="T60" fmla="*/ 126 w 138"/>
                <a:gd name="T61" fmla="*/ 6 h 156"/>
                <a:gd name="T62" fmla="*/ 120 w 138"/>
                <a:gd name="T63" fmla="*/ 12 h 156"/>
                <a:gd name="T64" fmla="*/ 120 w 138"/>
                <a:gd name="T65" fmla="*/ 18 h 156"/>
                <a:gd name="T66" fmla="*/ 132 w 138"/>
                <a:gd name="T67" fmla="*/ 18 h 156"/>
                <a:gd name="T68" fmla="*/ 138 w 138"/>
                <a:gd name="T69" fmla="*/ 12 h 156"/>
                <a:gd name="T70" fmla="*/ 138 w 138"/>
                <a:gd name="T71" fmla="*/ 6 h 156"/>
                <a:gd name="T72" fmla="*/ 138 w 138"/>
                <a:gd name="T73" fmla="*/ 6 h 156"/>
                <a:gd name="T74" fmla="*/ 132 w 138"/>
                <a:gd name="T75" fmla="*/ 0 h 156"/>
                <a:gd name="T76" fmla="*/ 120 w 138"/>
                <a:gd name="T77" fmla="*/ 0 h 156"/>
                <a:gd name="T78" fmla="*/ 102 w 138"/>
                <a:gd name="T79" fmla="*/ 6 h 156"/>
                <a:gd name="T80" fmla="*/ 90 w 138"/>
                <a:gd name="T81" fmla="*/ 12 h 156"/>
                <a:gd name="T82" fmla="*/ 72 w 138"/>
                <a:gd name="T83" fmla="*/ 42 h 156"/>
                <a:gd name="T84" fmla="*/ 48 w 138"/>
                <a:gd name="T85" fmla="*/ 42 h 156"/>
                <a:gd name="T86" fmla="*/ 48 w 138"/>
                <a:gd name="T87" fmla="*/ 4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" h="156">
                  <a:moveTo>
                    <a:pt x="48" y="48"/>
                  </a:moveTo>
                  <a:lnTo>
                    <a:pt x="66" y="48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0" y="144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38"/>
                  </a:lnTo>
                  <a:lnTo>
                    <a:pt x="12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6" y="150"/>
                  </a:lnTo>
                  <a:lnTo>
                    <a:pt x="18" y="156"/>
                  </a:lnTo>
                  <a:lnTo>
                    <a:pt x="36" y="150"/>
                  </a:lnTo>
                  <a:lnTo>
                    <a:pt x="54" y="138"/>
                  </a:lnTo>
                  <a:lnTo>
                    <a:pt x="72" y="102"/>
                  </a:lnTo>
                  <a:lnTo>
                    <a:pt x="84" y="48"/>
                  </a:lnTo>
                  <a:lnTo>
                    <a:pt x="114" y="48"/>
                  </a:lnTo>
                  <a:lnTo>
                    <a:pt x="114" y="42"/>
                  </a:lnTo>
                  <a:lnTo>
                    <a:pt x="90" y="42"/>
                  </a:lnTo>
                  <a:lnTo>
                    <a:pt x="90" y="30"/>
                  </a:lnTo>
                  <a:lnTo>
                    <a:pt x="96" y="18"/>
                  </a:lnTo>
                  <a:lnTo>
                    <a:pt x="108" y="6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2" y="6"/>
                  </a:lnTo>
                  <a:lnTo>
                    <a:pt x="90" y="12"/>
                  </a:lnTo>
                  <a:lnTo>
                    <a:pt x="72" y="42"/>
                  </a:lnTo>
                  <a:lnTo>
                    <a:pt x="48" y="42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Freeform 60"/>
            <p:cNvSpPr>
              <a:spLocks/>
            </p:cNvSpPr>
            <p:nvPr/>
          </p:nvSpPr>
          <p:spPr bwMode="auto">
            <a:xfrm>
              <a:off x="1382" y="2485"/>
              <a:ext cx="658" cy="54"/>
            </a:xfrm>
            <a:custGeom>
              <a:avLst/>
              <a:gdLst>
                <a:gd name="T0" fmla="*/ 0 w 658"/>
                <a:gd name="T1" fmla="*/ 54 h 54"/>
                <a:gd name="T2" fmla="*/ 0 w 658"/>
                <a:gd name="T3" fmla="*/ 0 h 54"/>
                <a:gd name="T4" fmla="*/ 658 w 658"/>
                <a:gd name="T5" fmla="*/ 0 h 54"/>
                <a:gd name="T6" fmla="*/ 658 w 658"/>
                <a:gd name="T7" fmla="*/ 54 h 54"/>
                <a:gd name="T8" fmla="*/ 0 w 658"/>
                <a:gd name="T9" fmla="*/ 54 h 54"/>
                <a:gd name="T10" fmla="*/ 0 w 658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54">
                  <a:moveTo>
                    <a:pt x="0" y="54"/>
                  </a:moveTo>
                  <a:lnTo>
                    <a:pt x="0" y="0"/>
                  </a:lnTo>
                  <a:lnTo>
                    <a:pt x="658" y="0"/>
                  </a:lnTo>
                  <a:lnTo>
                    <a:pt x="658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Freeform 61"/>
            <p:cNvSpPr>
              <a:spLocks/>
            </p:cNvSpPr>
            <p:nvPr/>
          </p:nvSpPr>
          <p:spPr bwMode="auto">
            <a:xfrm>
              <a:off x="2004" y="2509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Freeform 62"/>
            <p:cNvSpPr>
              <a:spLocks noEditPoints="1"/>
            </p:cNvSpPr>
            <p:nvPr/>
          </p:nvSpPr>
          <p:spPr bwMode="auto">
            <a:xfrm>
              <a:off x="1962" y="2509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Freeform 63"/>
            <p:cNvSpPr>
              <a:spLocks noEditPoints="1"/>
            </p:cNvSpPr>
            <p:nvPr/>
          </p:nvSpPr>
          <p:spPr bwMode="auto">
            <a:xfrm>
              <a:off x="1920" y="2437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Freeform 64"/>
            <p:cNvSpPr>
              <a:spLocks noEditPoints="1"/>
            </p:cNvSpPr>
            <p:nvPr/>
          </p:nvSpPr>
          <p:spPr bwMode="auto">
            <a:xfrm>
              <a:off x="1878" y="2437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Freeform 65"/>
            <p:cNvSpPr>
              <a:spLocks noEditPoints="1"/>
            </p:cNvSpPr>
            <p:nvPr/>
          </p:nvSpPr>
          <p:spPr bwMode="auto">
            <a:xfrm>
              <a:off x="1878" y="250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Freeform 66"/>
            <p:cNvSpPr>
              <a:spLocks noEditPoints="1"/>
            </p:cNvSpPr>
            <p:nvPr/>
          </p:nvSpPr>
          <p:spPr bwMode="auto">
            <a:xfrm>
              <a:off x="1836" y="2509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Freeform 67"/>
            <p:cNvSpPr>
              <a:spLocks noEditPoints="1"/>
            </p:cNvSpPr>
            <p:nvPr/>
          </p:nvSpPr>
          <p:spPr bwMode="auto">
            <a:xfrm>
              <a:off x="1794" y="2509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Freeform 68"/>
            <p:cNvSpPr>
              <a:spLocks noEditPoints="1"/>
            </p:cNvSpPr>
            <p:nvPr/>
          </p:nvSpPr>
          <p:spPr bwMode="auto">
            <a:xfrm>
              <a:off x="1753" y="2437"/>
              <a:ext cx="41" cy="72"/>
            </a:xfrm>
            <a:custGeom>
              <a:avLst/>
              <a:gdLst>
                <a:gd name="T0" fmla="*/ 41 w 41"/>
                <a:gd name="T1" fmla="*/ 72 h 72"/>
                <a:gd name="T2" fmla="*/ 0 w 41"/>
                <a:gd name="T3" fmla="*/ 0 h 72"/>
                <a:gd name="T4" fmla="*/ 41 w 41"/>
                <a:gd name="T5" fmla="*/ 72 h 72"/>
                <a:gd name="T6" fmla="*/ 41 w 41"/>
                <a:gd name="T7" fmla="*/ 72 h 72"/>
                <a:gd name="T8" fmla="*/ 41 w 41"/>
                <a:gd name="T9" fmla="*/ 72 h 72"/>
                <a:gd name="T10" fmla="*/ 41 w 41"/>
                <a:gd name="T11" fmla="*/ 72 h 72"/>
                <a:gd name="T12" fmla="*/ 41 w 4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2">
                  <a:moveTo>
                    <a:pt x="41" y="72"/>
                  </a:moveTo>
                  <a:lnTo>
                    <a:pt x="0" y="0"/>
                  </a:lnTo>
                  <a:lnTo>
                    <a:pt x="41" y="72"/>
                  </a:lnTo>
                  <a:lnTo>
                    <a:pt x="41" y="72"/>
                  </a:lnTo>
                  <a:close/>
                  <a:moveTo>
                    <a:pt x="41" y="72"/>
                  </a:moveTo>
                  <a:lnTo>
                    <a:pt x="41" y="72"/>
                  </a:lnTo>
                  <a:lnTo>
                    <a:pt x="41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Freeform 69"/>
            <p:cNvSpPr>
              <a:spLocks noEditPoints="1"/>
            </p:cNvSpPr>
            <p:nvPr/>
          </p:nvSpPr>
          <p:spPr bwMode="auto">
            <a:xfrm>
              <a:off x="1711" y="2437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6" name="Freeform 70"/>
            <p:cNvSpPr>
              <a:spLocks noEditPoints="1"/>
            </p:cNvSpPr>
            <p:nvPr/>
          </p:nvSpPr>
          <p:spPr bwMode="auto">
            <a:xfrm>
              <a:off x="1669" y="2509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7" name="Freeform 71"/>
            <p:cNvSpPr>
              <a:spLocks noEditPoints="1"/>
            </p:cNvSpPr>
            <p:nvPr/>
          </p:nvSpPr>
          <p:spPr bwMode="auto">
            <a:xfrm>
              <a:off x="1627" y="2509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8" name="Freeform 72"/>
            <p:cNvSpPr>
              <a:spLocks noEditPoints="1"/>
            </p:cNvSpPr>
            <p:nvPr/>
          </p:nvSpPr>
          <p:spPr bwMode="auto">
            <a:xfrm>
              <a:off x="1585" y="2437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9" name="Freeform 73"/>
            <p:cNvSpPr>
              <a:spLocks noEditPoints="1"/>
            </p:cNvSpPr>
            <p:nvPr/>
          </p:nvSpPr>
          <p:spPr bwMode="auto">
            <a:xfrm>
              <a:off x="1543" y="2437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0" name="Freeform 74"/>
            <p:cNvSpPr>
              <a:spLocks noEditPoints="1"/>
            </p:cNvSpPr>
            <p:nvPr/>
          </p:nvSpPr>
          <p:spPr bwMode="auto">
            <a:xfrm>
              <a:off x="1501" y="2509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1" name="Freeform 75"/>
            <p:cNvSpPr>
              <a:spLocks noEditPoints="1"/>
            </p:cNvSpPr>
            <p:nvPr/>
          </p:nvSpPr>
          <p:spPr bwMode="auto">
            <a:xfrm>
              <a:off x="1459" y="2509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2" name="Freeform 76"/>
            <p:cNvSpPr>
              <a:spLocks noEditPoints="1"/>
            </p:cNvSpPr>
            <p:nvPr/>
          </p:nvSpPr>
          <p:spPr bwMode="auto">
            <a:xfrm>
              <a:off x="1418" y="2437"/>
              <a:ext cx="41" cy="72"/>
            </a:xfrm>
            <a:custGeom>
              <a:avLst/>
              <a:gdLst>
                <a:gd name="T0" fmla="*/ 41 w 41"/>
                <a:gd name="T1" fmla="*/ 72 h 72"/>
                <a:gd name="T2" fmla="*/ 0 w 41"/>
                <a:gd name="T3" fmla="*/ 0 h 72"/>
                <a:gd name="T4" fmla="*/ 41 w 41"/>
                <a:gd name="T5" fmla="*/ 72 h 72"/>
                <a:gd name="T6" fmla="*/ 41 w 41"/>
                <a:gd name="T7" fmla="*/ 72 h 72"/>
                <a:gd name="T8" fmla="*/ 41 w 41"/>
                <a:gd name="T9" fmla="*/ 72 h 72"/>
                <a:gd name="T10" fmla="*/ 41 w 41"/>
                <a:gd name="T11" fmla="*/ 72 h 72"/>
                <a:gd name="T12" fmla="*/ 41 w 4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2">
                  <a:moveTo>
                    <a:pt x="41" y="72"/>
                  </a:moveTo>
                  <a:lnTo>
                    <a:pt x="0" y="0"/>
                  </a:lnTo>
                  <a:lnTo>
                    <a:pt x="41" y="72"/>
                  </a:lnTo>
                  <a:lnTo>
                    <a:pt x="41" y="72"/>
                  </a:lnTo>
                  <a:close/>
                  <a:moveTo>
                    <a:pt x="41" y="72"/>
                  </a:moveTo>
                  <a:lnTo>
                    <a:pt x="41" y="72"/>
                  </a:lnTo>
                  <a:lnTo>
                    <a:pt x="41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Freeform 77"/>
            <p:cNvSpPr>
              <a:spLocks noEditPoints="1"/>
            </p:cNvSpPr>
            <p:nvPr/>
          </p:nvSpPr>
          <p:spPr bwMode="auto">
            <a:xfrm>
              <a:off x="1370" y="2437"/>
              <a:ext cx="48" cy="78"/>
            </a:xfrm>
            <a:custGeom>
              <a:avLst/>
              <a:gdLst>
                <a:gd name="T0" fmla="*/ 48 w 48"/>
                <a:gd name="T1" fmla="*/ 0 h 78"/>
                <a:gd name="T2" fmla="*/ 0 w 48"/>
                <a:gd name="T3" fmla="*/ 78 h 78"/>
                <a:gd name="T4" fmla="*/ 48 w 48"/>
                <a:gd name="T5" fmla="*/ 0 h 78"/>
                <a:gd name="T6" fmla="*/ 48 w 48"/>
                <a:gd name="T7" fmla="*/ 0 h 78"/>
                <a:gd name="T8" fmla="*/ 48 w 48"/>
                <a:gd name="T9" fmla="*/ 0 h 78"/>
                <a:gd name="T10" fmla="*/ 48 w 48"/>
                <a:gd name="T11" fmla="*/ 0 h 78"/>
                <a:gd name="T12" fmla="*/ 48 w 4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8">
                  <a:moveTo>
                    <a:pt x="48" y="0"/>
                  </a:moveTo>
                  <a:lnTo>
                    <a:pt x="0" y="78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Freeform 78"/>
            <p:cNvSpPr>
              <a:spLocks/>
            </p:cNvSpPr>
            <p:nvPr/>
          </p:nvSpPr>
          <p:spPr bwMode="auto">
            <a:xfrm>
              <a:off x="3128" y="1183"/>
              <a:ext cx="658" cy="60"/>
            </a:xfrm>
            <a:custGeom>
              <a:avLst/>
              <a:gdLst>
                <a:gd name="T0" fmla="*/ 0 w 658"/>
                <a:gd name="T1" fmla="*/ 60 h 60"/>
                <a:gd name="T2" fmla="*/ 0 w 658"/>
                <a:gd name="T3" fmla="*/ 0 h 60"/>
                <a:gd name="T4" fmla="*/ 658 w 658"/>
                <a:gd name="T5" fmla="*/ 0 h 60"/>
                <a:gd name="T6" fmla="*/ 658 w 658"/>
                <a:gd name="T7" fmla="*/ 60 h 60"/>
                <a:gd name="T8" fmla="*/ 0 w 658"/>
                <a:gd name="T9" fmla="*/ 60 h 60"/>
                <a:gd name="T10" fmla="*/ 0 w 658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60">
                  <a:moveTo>
                    <a:pt x="0" y="60"/>
                  </a:moveTo>
                  <a:lnTo>
                    <a:pt x="0" y="0"/>
                  </a:lnTo>
                  <a:lnTo>
                    <a:pt x="658" y="0"/>
                  </a:lnTo>
                  <a:lnTo>
                    <a:pt x="658" y="6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5" name="Freeform 79"/>
            <p:cNvSpPr>
              <a:spLocks/>
            </p:cNvSpPr>
            <p:nvPr/>
          </p:nvSpPr>
          <p:spPr bwMode="auto">
            <a:xfrm>
              <a:off x="3750" y="1213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6" name="Freeform 80"/>
            <p:cNvSpPr>
              <a:spLocks noEditPoints="1"/>
            </p:cNvSpPr>
            <p:nvPr/>
          </p:nvSpPr>
          <p:spPr bwMode="auto">
            <a:xfrm>
              <a:off x="3708" y="1213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Freeform 81"/>
            <p:cNvSpPr>
              <a:spLocks noEditPoints="1"/>
            </p:cNvSpPr>
            <p:nvPr/>
          </p:nvSpPr>
          <p:spPr bwMode="auto">
            <a:xfrm>
              <a:off x="3667" y="1141"/>
              <a:ext cx="41" cy="72"/>
            </a:xfrm>
            <a:custGeom>
              <a:avLst/>
              <a:gdLst>
                <a:gd name="T0" fmla="*/ 41 w 41"/>
                <a:gd name="T1" fmla="*/ 72 h 72"/>
                <a:gd name="T2" fmla="*/ 0 w 41"/>
                <a:gd name="T3" fmla="*/ 0 h 72"/>
                <a:gd name="T4" fmla="*/ 41 w 41"/>
                <a:gd name="T5" fmla="*/ 72 h 72"/>
                <a:gd name="T6" fmla="*/ 41 w 41"/>
                <a:gd name="T7" fmla="*/ 72 h 72"/>
                <a:gd name="T8" fmla="*/ 41 w 41"/>
                <a:gd name="T9" fmla="*/ 72 h 72"/>
                <a:gd name="T10" fmla="*/ 41 w 41"/>
                <a:gd name="T11" fmla="*/ 72 h 72"/>
                <a:gd name="T12" fmla="*/ 41 w 4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2">
                  <a:moveTo>
                    <a:pt x="41" y="72"/>
                  </a:moveTo>
                  <a:lnTo>
                    <a:pt x="0" y="0"/>
                  </a:lnTo>
                  <a:lnTo>
                    <a:pt x="41" y="72"/>
                  </a:lnTo>
                  <a:lnTo>
                    <a:pt x="41" y="72"/>
                  </a:lnTo>
                  <a:close/>
                  <a:moveTo>
                    <a:pt x="41" y="72"/>
                  </a:moveTo>
                  <a:lnTo>
                    <a:pt x="41" y="72"/>
                  </a:lnTo>
                  <a:lnTo>
                    <a:pt x="41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8" name="Freeform 82"/>
            <p:cNvSpPr>
              <a:spLocks noEditPoints="1"/>
            </p:cNvSpPr>
            <p:nvPr/>
          </p:nvSpPr>
          <p:spPr bwMode="auto">
            <a:xfrm>
              <a:off x="3625" y="1141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Freeform 83"/>
            <p:cNvSpPr>
              <a:spLocks noEditPoints="1"/>
            </p:cNvSpPr>
            <p:nvPr/>
          </p:nvSpPr>
          <p:spPr bwMode="auto">
            <a:xfrm>
              <a:off x="3625" y="121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0" name="Freeform 84"/>
            <p:cNvSpPr>
              <a:spLocks noEditPoints="1"/>
            </p:cNvSpPr>
            <p:nvPr/>
          </p:nvSpPr>
          <p:spPr bwMode="auto">
            <a:xfrm>
              <a:off x="3583" y="1213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1" name="Freeform 85"/>
            <p:cNvSpPr>
              <a:spLocks noEditPoints="1"/>
            </p:cNvSpPr>
            <p:nvPr/>
          </p:nvSpPr>
          <p:spPr bwMode="auto">
            <a:xfrm>
              <a:off x="3541" y="1213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2" name="Freeform 86"/>
            <p:cNvSpPr>
              <a:spLocks noEditPoints="1"/>
            </p:cNvSpPr>
            <p:nvPr/>
          </p:nvSpPr>
          <p:spPr bwMode="auto">
            <a:xfrm>
              <a:off x="3499" y="1141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3" name="Freeform 87"/>
            <p:cNvSpPr>
              <a:spLocks noEditPoints="1"/>
            </p:cNvSpPr>
            <p:nvPr/>
          </p:nvSpPr>
          <p:spPr bwMode="auto">
            <a:xfrm>
              <a:off x="3457" y="1141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4" name="Freeform 88"/>
            <p:cNvSpPr>
              <a:spLocks noEditPoints="1"/>
            </p:cNvSpPr>
            <p:nvPr/>
          </p:nvSpPr>
          <p:spPr bwMode="auto">
            <a:xfrm>
              <a:off x="3415" y="1213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5" name="Freeform 89"/>
            <p:cNvSpPr>
              <a:spLocks noEditPoints="1"/>
            </p:cNvSpPr>
            <p:nvPr/>
          </p:nvSpPr>
          <p:spPr bwMode="auto">
            <a:xfrm>
              <a:off x="3373" y="1213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6" name="Freeform 90"/>
            <p:cNvSpPr>
              <a:spLocks noEditPoints="1"/>
            </p:cNvSpPr>
            <p:nvPr/>
          </p:nvSpPr>
          <p:spPr bwMode="auto">
            <a:xfrm>
              <a:off x="3332" y="1141"/>
              <a:ext cx="41" cy="72"/>
            </a:xfrm>
            <a:custGeom>
              <a:avLst/>
              <a:gdLst>
                <a:gd name="T0" fmla="*/ 41 w 41"/>
                <a:gd name="T1" fmla="*/ 72 h 72"/>
                <a:gd name="T2" fmla="*/ 0 w 41"/>
                <a:gd name="T3" fmla="*/ 0 h 72"/>
                <a:gd name="T4" fmla="*/ 41 w 41"/>
                <a:gd name="T5" fmla="*/ 72 h 72"/>
                <a:gd name="T6" fmla="*/ 41 w 41"/>
                <a:gd name="T7" fmla="*/ 72 h 72"/>
                <a:gd name="T8" fmla="*/ 41 w 41"/>
                <a:gd name="T9" fmla="*/ 72 h 72"/>
                <a:gd name="T10" fmla="*/ 41 w 41"/>
                <a:gd name="T11" fmla="*/ 72 h 72"/>
                <a:gd name="T12" fmla="*/ 41 w 4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2">
                  <a:moveTo>
                    <a:pt x="41" y="72"/>
                  </a:moveTo>
                  <a:lnTo>
                    <a:pt x="0" y="0"/>
                  </a:lnTo>
                  <a:lnTo>
                    <a:pt x="41" y="72"/>
                  </a:lnTo>
                  <a:lnTo>
                    <a:pt x="41" y="72"/>
                  </a:lnTo>
                  <a:close/>
                  <a:moveTo>
                    <a:pt x="41" y="72"/>
                  </a:moveTo>
                  <a:lnTo>
                    <a:pt x="41" y="72"/>
                  </a:lnTo>
                  <a:lnTo>
                    <a:pt x="41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7" name="Freeform 91"/>
            <p:cNvSpPr>
              <a:spLocks noEditPoints="1"/>
            </p:cNvSpPr>
            <p:nvPr/>
          </p:nvSpPr>
          <p:spPr bwMode="auto">
            <a:xfrm>
              <a:off x="3290" y="1141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8" name="Freeform 92"/>
            <p:cNvSpPr>
              <a:spLocks noEditPoints="1"/>
            </p:cNvSpPr>
            <p:nvPr/>
          </p:nvSpPr>
          <p:spPr bwMode="auto">
            <a:xfrm>
              <a:off x="3248" y="1213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Freeform 93"/>
            <p:cNvSpPr>
              <a:spLocks noEditPoints="1"/>
            </p:cNvSpPr>
            <p:nvPr/>
          </p:nvSpPr>
          <p:spPr bwMode="auto">
            <a:xfrm>
              <a:off x="3206" y="1213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Freeform 94"/>
            <p:cNvSpPr>
              <a:spLocks noEditPoints="1"/>
            </p:cNvSpPr>
            <p:nvPr/>
          </p:nvSpPr>
          <p:spPr bwMode="auto">
            <a:xfrm>
              <a:off x="3164" y="1141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1" name="Freeform 95"/>
            <p:cNvSpPr>
              <a:spLocks noEditPoints="1"/>
            </p:cNvSpPr>
            <p:nvPr/>
          </p:nvSpPr>
          <p:spPr bwMode="auto">
            <a:xfrm>
              <a:off x="3116" y="1141"/>
              <a:ext cx="48" cy="78"/>
            </a:xfrm>
            <a:custGeom>
              <a:avLst/>
              <a:gdLst>
                <a:gd name="T0" fmla="*/ 48 w 48"/>
                <a:gd name="T1" fmla="*/ 0 h 78"/>
                <a:gd name="T2" fmla="*/ 0 w 48"/>
                <a:gd name="T3" fmla="*/ 78 h 78"/>
                <a:gd name="T4" fmla="*/ 48 w 48"/>
                <a:gd name="T5" fmla="*/ 0 h 78"/>
                <a:gd name="T6" fmla="*/ 48 w 48"/>
                <a:gd name="T7" fmla="*/ 0 h 78"/>
                <a:gd name="T8" fmla="*/ 48 w 48"/>
                <a:gd name="T9" fmla="*/ 0 h 78"/>
                <a:gd name="T10" fmla="*/ 48 w 48"/>
                <a:gd name="T11" fmla="*/ 0 h 78"/>
                <a:gd name="T12" fmla="*/ 48 w 4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8">
                  <a:moveTo>
                    <a:pt x="48" y="0"/>
                  </a:moveTo>
                  <a:lnTo>
                    <a:pt x="0" y="78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2" name="Freeform 96"/>
            <p:cNvSpPr>
              <a:spLocks/>
            </p:cNvSpPr>
            <p:nvPr/>
          </p:nvSpPr>
          <p:spPr bwMode="auto">
            <a:xfrm>
              <a:off x="3415" y="1756"/>
              <a:ext cx="102" cy="329"/>
            </a:xfrm>
            <a:custGeom>
              <a:avLst/>
              <a:gdLst>
                <a:gd name="T0" fmla="*/ 0 w 102"/>
                <a:gd name="T1" fmla="*/ 0 h 329"/>
                <a:gd name="T2" fmla="*/ 102 w 102"/>
                <a:gd name="T3" fmla="*/ 0 h 329"/>
                <a:gd name="T4" fmla="*/ 102 w 102"/>
                <a:gd name="T5" fmla="*/ 329 h 329"/>
                <a:gd name="T6" fmla="*/ 0 w 102"/>
                <a:gd name="T7" fmla="*/ 329 h 329"/>
                <a:gd name="T8" fmla="*/ 0 w 102"/>
                <a:gd name="T9" fmla="*/ 0 h 329"/>
                <a:gd name="T10" fmla="*/ 0 w 102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9">
                  <a:moveTo>
                    <a:pt x="0" y="0"/>
                  </a:moveTo>
                  <a:lnTo>
                    <a:pt x="102" y="0"/>
                  </a:lnTo>
                  <a:lnTo>
                    <a:pt x="102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Freeform 97"/>
            <p:cNvSpPr>
              <a:spLocks/>
            </p:cNvSpPr>
            <p:nvPr/>
          </p:nvSpPr>
          <p:spPr bwMode="auto">
            <a:xfrm>
              <a:off x="3517" y="1918"/>
              <a:ext cx="1" cy="161"/>
            </a:xfrm>
            <a:custGeom>
              <a:avLst/>
              <a:gdLst>
                <a:gd name="T0" fmla="*/ 0 h 161"/>
                <a:gd name="T1" fmla="*/ 161 h 161"/>
                <a:gd name="T2" fmla="*/ 0 h 161"/>
                <a:gd name="T3" fmla="*/ 0 h 1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1">
                  <a:moveTo>
                    <a:pt x="0" y="0"/>
                  </a:moveTo>
                  <a:lnTo>
                    <a:pt x="0" y="1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Freeform 98"/>
            <p:cNvSpPr>
              <a:spLocks/>
            </p:cNvSpPr>
            <p:nvPr/>
          </p:nvSpPr>
          <p:spPr bwMode="auto">
            <a:xfrm>
              <a:off x="3421" y="1918"/>
              <a:ext cx="1" cy="161"/>
            </a:xfrm>
            <a:custGeom>
              <a:avLst/>
              <a:gdLst>
                <a:gd name="T0" fmla="*/ 0 h 161"/>
                <a:gd name="T1" fmla="*/ 161 h 161"/>
                <a:gd name="T2" fmla="*/ 0 h 161"/>
                <a:gd name="T3" fmla="*/ 0 h 1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1">
                  <a:moveTo>
                    <a:pt x="0" y="0"/>
                  </a:moveTo>
                  <a:lnTo>
                    <a:pt x="0" y="1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5" name="Freeform 99"/>
            <p:cNvSpPr>
              <a:spLocks/>
            </p:cNvSpPr>
            <p:nvPr/>
          </p:nvSpPr>
          <p:spPr bwMode="auto">
            <a:xfrm>
              <a:off x="3517" y="1756"/>
              <a:ext cx="1" cy="162"/>
            </a:xfrm>
            <a:custGeom>
              <a:avLst/>
              <a:gdLst>
                <a:gd name="T0" fmla="*/ 162 h 162"/>
                <a:gd name="T1" fmla="*/ 0 h 162"/>
                <a:gd name="T2" fmla="*/ 162 h 162"/>
                <a:gd name="T3" fmla="*/ 162 h 1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2">
                  <a:moveTo>
                    <a:pt x="0" y="162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Freeform 100"/>
            <p:cNvSpPr>
              <a:spLocks/>
            </p:cNvSpPr>
            <p:nvPr/>
          </p:nvSpPr>
          <p:spPr bwMode="auto">
            <a:xfrm>
              <a:off x="3421" y="1756"/>
              <a:ext cx="1" cy="162"/>
            </a:xfrm>
            <a:custGeom>
              <a:avLst/>
              <a:gdLst>
                <a:gd name="T0" fmla="*/ 162 h 162"/>
                <a:gd name="T1" fmla="*/ 0 h 162"/>
                <a:gd name="T2" fmla="*/ 162 h 162"/>
                <a:gd name="T3" fmla="*/ 162 h 1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2">
                  <a:moveTo>
                    <a:pt x="0" y="162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Freeform 101"/>
            <p:cNvSpPr>
              <a:spLocks/>
            </p:cNvSpPr>
            <p:nvPr/>
          </p:nvSpPr>
          <p:spPr bwMode="auto">
            <a:xfrm>
              <a:off x="2626" y="2742"/>
              <a:ext cx="1" cy="1141"/>
            </a:xfrm>
            <a:custGeom>
              <a:avLst/>
              <a:gdLst>
                <a:gd name="T0" fmla="*/ 0 h 1141"/>
                <a:gd name="T1" fmla="*/ 1141 h 1141"/>
                <a:gd name="T2" fmla="*/ 0 h 1141"/>
                <a:gd name="T3" fmla="*/ 0 h 11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141">
                  <a:moveTo>
                    <a:pt x="0" y="0"/>
                  </a:moveTo>
                  <a:lnTo>
                    <a:pt x="0" y="11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8" name="Freeform 102"/>
            <p:cNvSpPr>
              <a:spLocks/>
            </p:cNvSpPr>
            <p:nvPr/>
          </p:nvSpPr>
          <p:spPr bwMode="auto">
            <a:xfrm>
              <a:off x="2506" y="3883"/>
              <a:ext cx="245" cy="143"/>
            </a:xfrm>
            <a:custGeom>
              <a:avLst/>
              <a:gdLst>
                <a:gd name="T0" fmla="*/ 0 w 245"/>
                <a:gd name="T1" fmla="*/ 143 h 143"/>
                <a:gd name="T2" fmla="*/ 0 w 245"/>
                <a:gd name="T3" fmla="*/ 0 h 143"/>
                <a:gd name="T4" fmla="*/ 245 w 245"/>
                <a:gd name="T5" fmla="*/ 0 h 143"/>
                <a:gd name="T6" fmla="*/ 245 w 245"/>
                <a:gd name="T7" fmla="*/ 143 h 143"/>
                <a:gd name="T8" fmla="*/ 0 w 245"/>
                <a:gd name="T9" fmla="*/ 143 h 143"/>
                <a:gd name="T10" fmla="*/ 0 w 245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43">
                  <a:moveTo>
                    <a:pt x="0" y="143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143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9" name="Freeform 103"/>
            <p:cNvSpPr>
              <a:spLocks/>
            </p:cNvSpPr>
            <p:nvPr/>
          </p:nvSpPr>
          <p:spPr bwMode="auto">
            <a:xfrm>
              <a:off x="2626" y="3883"/>
              <a:ext cx="227" cy="1"/>
            </a:xfrm>
            <a:custGeom>
              <a:avLst/>
              <a:gdLst>
                <a:gd name="T0" fmla="*/ 0 w 227"/>
                <a:gd name="T1" fmla="*/ 227 w 227"/>
                <a:gd name="T2" fmla="*/ 0 w 227"/>
                <a:gd name="T3" fmla="*/ 0 w 2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7">
                  <a:moveTo>
                    <a:pt x="0" y="0"/>
                  </a:moveTo>
                  <a:lnTo>
                    <a:pt x="22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0" name="Freeform 104"/>
            <p:cNvSpPr>
              <a:spLocks/>
            </p:cNvSpPr>
            <p:nvPr/>
          </p:nvSpPr>
          <p:spPr bwMode="auto">
            <a:xfrm>
              <a:off x="2626" y="3954"/>
              <a:ext cx="137" cy="1"/>
            </a:xfrm>
            <a:custGeom>
              <a:avLst/>
              <a:gdLst>
                <a:gd name="T0" fmla="*/ 0 w 137"/>
                <a:gd name="T1" fmla="*/ 137 w 137"/>
                <a:gd name="T2" fmla="*/ 0 w 137"/>
                <a:gd name="T3" fmla="*/ 0 w 1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7">
                  <a:moveTo>
                    <a:pt x="0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1" name="Freeform 105"/>
            <p:cNvSpPr>
              <a:spLocks/>
            </p:cNvSpPr>
            <p:nvPr/>
          </p:nvSpPr>
          <p:spPr bwMode="auto">
            <a:xfrm>
              <a:off x="2626" y="4026"/>
              <a:ext cx="60" cy="1"/>
            </a:xfrm>
            <a:custGeom>
              <a:avLst/>
              <a:gdLst>
                <a:gd name="T0" fmla="*/ 0 w 60"/>
                <a:gd name="T1" fmla="*/ 60 w 60"/>
                <a:gd name="T2" fmla="*/ 0 w 60"/>
                <a:gd name="T3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2" name="Freeform 106"/>
            <p:cNvSpPr>
              <a:spLocks/>
            </p:cNvSpPr>
            <p:nvPr/>
          </p:nvSpPr>
          <p:spPr bwMode="auto">
            <a:xfrm>
              <a:off x="2404" y="3883"/>
              <a:ext cx="222" cy="1"/>
            </a:xfrm>
            <a:custGeom>
              <a:avLst/>
              <a:gdLst>
                <a:gd name="T0" fmla="*/ 222 w 222"/>
                <a:gd name="T1" fmla="*/ 0 w 222"/>
                <a:gd name="T2" fmla="*/ 222 w 222"/>
                <a:gd name="T3" fmla="*/ 222 w 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2">
                  <a:moveTo>
                    <a:pt x="222" y="0"/>
                  </a:moveTo>
                  <a:lnTo>
                    <a:pt x="0" y="0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3" name="Freeform 107"/>
            <p:cNvSpPr>
              <a:spLocks/>
            </p:cNvSpPr>
            <p:nvPr/>
          </p:nvSpPr>
          <p:spPr bwMode="auto">
            <a:xfrm>
              <a:off x="2494" y="3954"/>
              <a:ext cx="132" cy="1"/>
            </a:xfrm>
            <a:custGeom>
              <a:avLst/>
              <a:gdLst>
                <a:gd name="T0" fmla="*/ 132 w 132"/>
                <a:gd name="T1" fmla="*/ 0 w 132"/>
                <a:gd name="T2" fmla="*/ 132 w 132"/>
                <a:gd name="T3" fmla="*/ 132 w 1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2">
                  <a:moveTo>
                    <a:pt x="132" y="0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4" name="Freeform 108"/>
            <p:cNvSpPr>
              <a:spLocks/>
            </p:cNvSpPr>
            <p:nvPr/>
          </p:nvSpPr>
          <p:spPr bwMode="auto">
            <a:xfrm>
              <a:off x="2572" y="4026"/>
              <a:ext cx="54" cy="1"/>
            </a:xfrm>
            <a:custGeom>
              <a:avLst/>
              <a:gdLst>
                <a:gd name="T0" fmla="*/ 54 w 54"/>
                <a:gd name="T1" fmla="*/ 0 w 54"/>
                <a:gd name="T2" fmla="*/ 54 w 54"/>
                <a:gd name="T3" fmla="*/ 54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86" name="Rectangle 110"/>
          <p:cNvSpPr>
            <a:spLocks noChangeArrowheads="1"/>
          </p:cNvSpPr>
          <p:nvPr/>
        </p:nvSpPr>
        <p:spPr bwMode="auto">
          <a:xfrm>
            <a:off x="1981200" y="1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Active first-order low-pass filter</a:t>
            </a:r>
          </a:p>
        </p:txBody>
      </p:sp>
      <p:graphicFrame>
        <p:nvGraphicFramePr>
          <p:cNvPr id="50288" name="Object 112"/>
          <p:cNvGraphicFramePr>
            <a:graphicFrameLocks noGrp="1" noChangeAspect="1"/>
          </p:cNvGraphicFramePr>
          <p:nvPr>
            <p:ph/>
          </p:nvPr>
        </p:nvGraphicFramePr>
        <p:xfrm>
          <a:off x="2209800" y="4724400"/>
          <a:ext cx="77724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3" imgW="4813200" imgH="888840" progId="Equation.DSMT4">
                  <p:embed/>
                </p:oleObj>
              </mc:Choice>
              <mc:Fallback>
                <p:oleObj name="Equation" r:id="rId3" imgW="4813200" imgH="8888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24400"/>
                        <a:ext cx="77724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93" name="Object 117"/>
          <p:cNvGraphicFramePr>
            <a:graphicFrameLocks noChangeAspect="1"/>
          </p:cNvGraphicFramePr>
          <p:nvPr/>
        </p:nvGraphicFramePr>
        <p:xfrm>
          <a:off x="3733800" y="6027738"/>
          <a:ext cx="42672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5" imgW="2412720" imgH="469800" progId="Equation.DSMT4">
                  <p:embed/>
                </p:oleObj>
              </mc:Choice>
              <mc:Fallback>
                <p:oleObj name="Equation" r:id="rId5" imgW="2412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27738"/>
                        <a:ext cx="42672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297" name="Picture 121" descr="ale63317_140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3657600" cy="28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98" name="Text Box 122"/>
          <p:cNvSpPr txBox="1">
            <a:spLocks noChangeArrowheads="1"/>
          </p:cNvSpPr>
          <p:nvPr/>
        </p:nvSpPr>
        <p:spPr bwMode="auto">
          <a:xfrm>
            <a:off x="1524000" y="457201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altLang="en-US" sz="2000"/>
              <a:t> Active filters use also active devices such as OP AMPs.</a:t>
            </a:r>
            <a:endParaRPr lang="en-US" altLang="en-US" sz="2000"/>
          </a:p>
          <a:p>
            <a:pPr algn="l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/>
              <a:t> </a:t>
            </a:r>
            <a:r>
              <a:rPr lang="tr-TR" altLang="en-US" sz="2000"/>
              <a:t>Passive filters use only passive devices such as inductors and capacitors only.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9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8" y="309093"/>
            <a:ext cx="4468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</a:rPr>
              <a:t>Pract</a:t>
            </a:r>
            <a:r>
              <a:rPr lang="tr-TR" sz="2800" b="1" dirty="0" smtClean="0">
                <a:solidFill>
                  <a:srgbClr val="00B0F0"/>
                </a:solidFill>
              </a:rPr>
              <a:t>ice Problem 14.1</a:t>
            </a:r>
            <a:r>
              <a:rPr lang="tr-TR" dirty="0" smtClean="0"/>
              <a:t>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698" y="832313"/>
            <a:ext cx="9401578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Obtain the transfer function of the RL circuit in Fig. </a:t>
            </a:r>
            <a:r>
              <a:rPr lang="tr-TR" sz="2000" b="1" dirty="0" smtClean="0"/>
              <a:t>6.2</a:t>
            </a:r>
            <a:r>
              <a:rPr lang="en-US" sz="2000" b="1" dirty="0" smtClean="0"/>
              <a:t>, </a:t>
            </a:r>
            <a:r>
              <a:rPr lang="en-US" sz="2000" b="1" dirty="0"/>
              <a:t>assuming </a:t>
            </a:r>
            <a:r>
              <a:rPr lang="tr-TR" sz="2000" b="1" dirty="0" smtClean="0"/>
              <a:t>                                      </a:t>
            </a:r>
            <a:r>
              <a:rPr lang="en-US" sz="2000" b="1" dirty="0" smtClean="0"/>
              <a:t>. </a:t>
            </a:r>
            <a:r>
              <a:rPr lang="en-US" sz="2000" b="1" dirty="0"/>
              <a:t>Sketch its frequency response</a:t>
            </a:r>
            <a:r>
              <a:rPr lang="en-US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149" y="936164"/>
            <a:ext cx="1830691" cy="387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81" y="1847976"/>
            <a:ext cx="2440547" cy="1950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59" y="3929732"/>
            <a:ext cx="2371725" cy="466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460" y="1700011"/>
            <a:ext cx="1254321" cy="488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479" y="1680459"/>
            <a:ext cx="2092253" cy="601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028" y="2715674"/>
            <a:ext cx="3314700" cy="3105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8149" y="2720436"/>
            <a:ext cx="3076575" cy="3095625"/>
          </a:xfrm>
          <a:prstGeom prst="rect">
            <a:avLst/>
          </a:prstGeom>
        </p:spPr>
      </p:pic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366684" y="5951087"/>
            <a:ext cx="845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a) Amplitude Response                 </a:t>
            </a:r>
            <a:r>
              <a:rPr lang="tr-TR" altLang="en-US" sz="2000" dirty="0" smtClean="0">
                <a:solidFill>
                  <a:srgbClr val="0000FF"/>
                </a:solidFill>
              </a:rPr>
              <a:t>			</a:t>
            </a:r>
            <a:r>
              <a:rPr lang="en-US" altLang="en-US" sz="2000" dirty="0" smtClean="0">
                <a:solidFill>
                  <a:srgbClr val="0000FF"/>
                </a:solidFill>
              </a:rPr>
              <a:t>b</a:t>
            </a:r>
            <a:r>
              <a:rPr lang="en-US" altLang="en-US" sz="2000" dirty="0">
                <a:solidFill>
                  <a:srgbClr val="0000FF"/>
                </a:solidFill>
              </a:rPr>
              <a:t>) Phase Response</a:t>
            </a:r>
          </a:p>
        </p:txBody>
      </p:sp>
    </p:spTree>
    <p:extLst>
      <p:ext uri="{BB962C8B-B14F-4D97-AF65-F5344CB8AC3E}">
        <p14:creationId xmlns:p14="http://schemas.microsoft.com/office/powerpoint/2010/main" val="22421351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5" name="Group 105"/>
          <p:cNvGrpSpPr>
            <a:grpSpLocks/>
          </p:cNvGrpSpPr>
          <p:nvPr/>
        </p:nvGrpSpPr>
        <p:grpSpPr bwMode="auto">
          <a:xfrm>
            <a:off x="3429000" y="533401"/>
            <a:ext cx="4953000" cy="3021013"/>
            <a:chOff x="598" y="945"/>
            <a:chExt cx="4587" cy="2974"/>
          </a:xfrm>
        </p:grpSpPr>
        <p:sp>
          <p:nvSpPr>
            <p:cNvPr id="51204" name="Freeform 4"/>
            <p:cNvSpPr>
              <a:spLocks/>
            </p:cNvSpPr>
            <p:nvPr/>
          </p:nvSpPr>
          <p:spPr bwMode="auto">
            <a:xfrm>
              <a:off x="747" y="2097"/>
              <a:ext cx="2560" cy="1"/>
            </a:xfrm>
            <a:custGeom>
              <a:avLst/>
              <a:gdLst>
                <a:gd name="T0" fmla="*/ 2560 w 2560"/>
                <a:gd name="T1" fmla="*/ 0 w 2560"/>
                <a:gd name="T2" fmla="*/ 2560 w 2560"/>
                <a:gd name="T3" fmla="*/ 2560 w 2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60">
                  <a:moveTo>
                    <a:pt x="2560" y="0"/>
                  </a:moveTo>
                  <a:lnTo>
                    <a:pt x="0" y="0"/>
                  </a:lnTo>
                  <a:lnTo>
                    <a:pt x="2560" y="0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auto">
            <a:xfrm>
              <a:off x="676" y="3506"/>
              <a:ext cx="4360" cy="1"/>
            </a:xfrm>
            <a:custGeom>
              <a:avLst/>
              <a:gdLst>
                <a:gd name="T0" fmla="*/ 0 w 4360"/>
                <a:gd name="T1" fmla="*/ 4360 w 4360"/>
                <a:gd name="T2" fmla="*/ 0 w 4360"/>
                <a:gd name="T3" fmla="*/ 0 w 43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360">
                  <a:moveTo>
                    <a:pt x="0" y="0"/>
                  </a:moveTo>
                  <a:lnTo>
                    <a:pt x="436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auto">
            <a:xfrm>
              <a:off x="3869" y="2246"/>
              <a:ext cx="1167" cy="1"/>
            </a:xfrm>
            <a:custGeom>
              <a:avLst/>
              <a:gdLst>
                <a:gd name="T0" fmla="*/ 0 w 1167"/>
                <a:gd name="T1" fmla="*/ 1167 w 1167"/>
                <a:gd name="T2" fmla="*/ 0 w 1167"/>
                <a:gd name="T3" fmla="*/ 0 w 116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67">
                  <a:moveTo>
                    <a:pt x="0" y="0"/>
                  </a:moveTo>
                  <a:lnTo>
                    <a:pt x="116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auto">
            <a:xfrm>
              <a:off x="4408" y="1416"/>
              <a:ext cx="1" cy="830"/>
            </a:xfrm>
            <a:custGeom>
              <a:avLst/>
              <a:gdLst>
                <a:gd name="T0" fmla="*/ 830 h 830"/>
                <a:gd name="T1" fmla="*/ 0 h 830"/>
                <a:gd name="T2" fmla="*/ 830 h 830"/>
                <a:gd name="T3" fmla="*/ 830 h 8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30">
                  <a:moveTo>
                    <a:pt x="0" y="830"/>
                  </a:moveTo>
                  <a:lnTo>
                    <a:pt x="0" y="0"/>
                  </a:lnTo>
                  <a:lnTo>
                    <a:pt x="0" y="830"/>
                  </a:lnTo>
                  <a:lnTo>
                    <a:pt x="0" y="8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Freeform 8"/>
            <p:cNvSpPr>
              <a:spLocks noEditPoints="1"/>
            </p:cNvSpPr>
            <p:nvPr/>
          </p:nvSpPr>
          <p:spPr bwMode="auto">
            <a:xfrm>
              <a:off x="2871" y="1416"/>
              <a:ext cx="1537" cy="1"/>
            </a:xfrm>
            <a:custGeom>
              <a:avLst/>
              <a:gdLst>
                <a:gd name="T0" fmla="*/ 1537 w 1537"/>
                <a:gd name="T1" fmla="*/ 0 w 1537"/>
                <a:gd name="T2" fmla="*/ 1537 w 1537"/>
                <a:gd name="T3" fmla="*/ 1537 w 1537"/>
                <a:gd name="T4" fmla="*/ 1537 w 1537"/>
                <a:gd name="T5" fmla="*/ 1537 w 1537"/>
                <a:gd name="T6" fmla="*/ 1537 w 15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537">
                  <a:moveTo>
                    <a:pt x="1537" y="0"/>
                  </a:moveTo>
                  <a:lnTo>
                    <a:pt x="0" y="0"/>
                  </a:lnTo>
                  <a:lnTo>
                    <a:pt x="1537" y="0"/>
                  </a:lnTo>
                  <a:lnTo>
                    <a:pt x="1537" y="0"/>
                  </a:lnTo>
                  <a:close/>
                  <a:moveTo>
                    <a:pt x="1537" y="0"/>
                  </a:moveTo>
                  <a:lnTo>
                    <a:pt x="1537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Freeform 9"/>
            <p:cNvSpPr>
              <a:spLocks noEditPoints="1"/>
            </p:cNvSpPr>
            <p:nvPr/>
          </p:nvSpPr>
          <p:spPr bwMode="auto">
            <a:xfrm>
              <a:off x="2871" y="1416"/>
              <a:ext cx="1" cy="681"/>
            </a:xfrm>
            <a:custGeom>
              <a:avLst/>
              <a:gdLst>
                <a:gd name="T0" fmla="*/ 0 h 681"/>
                <a:gd name="T1" fmla="*/ 681 h 681"/>
                <a:gd name="T2" fmla="*/ 0 h 681"/>
                <a:gd name="T3" fmla="*/ 0 h 681"/>
                <a:gd name="T4" fmla="*/ 0 h 681"/>
                <a:gd name="T5" fmla="*/ 0 h 681"/>
                <a:gd name="T6" fmla="*/ 0 h 68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81">
                  <a:moveTo>
                    <a:pt x="0" y="0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auto">
            <a:xfrm>
              <a:off x="3313" y="1900"/>
              <a:ext cx="682" cy="699"/>
            </a:xfrm>
            <a:custGeom>
              <a:avLst/>
              <a:gdLst>
                <a:gd name="T0" fmla="*/ 0 w 682"/>
                <a:gd name="T1" fmla="*/ 0 h 699"/>
                <a:gd name="T2" fmla="*/ 682 w 682"/>
                <a:gd name="T3" fmla="*/ 352 h 699"/>
                <a:gd name="T4" fmla="*/ 0 w 682"/>
                <a:gd name="T5" fmla="*/ 699 h 699"/>
                <a:gd name="T6" fmla="*/ 0 w 682"/>
                <a:gd name="T7" fmla="*/ 0 h 699"/>
                <a:gd name="T8" fmla="*/ 0 w 682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699">
                  <a:moveTo>
                    <a:pt x="0" y="0"/>
                  </a:moveTo>
                  <a:lnTo>
                    <a:pt x="682" y="352"/>
                  </a:lnTo>
                  <a:lnTo>
                    <a:pt x="0" y="6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auto">
            <a:xfrm>
              <a:off x="3313" y="1900"/>
              <a:ext cx="682" cy="352"/>
            </a:xfrm>
            <a:custGeom>
              <a:avLst/>
              <a:gdLst>
                <a:gd name="T0" fmla="*/ 0 w 682"/>
                <a:gd name="T1" fmla="*/ 0 h 352"/>
                <a:gd name="T2" fmla="*/ 682 w 682"/>
                <a:gd name="T3" fmla="*/ 352 h 352"/>
                <a:gd name="T4" fmla="*/ 0 w 682"/>
                <a:gd name="T5" fmla="*/ 0 h 352"/>
                <a:gd name="T6" fmla="*/ 0 w 682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352">
                  <a:moveTo>
                    <a:pt x="0" y="0"/>
                  </a:moveTo>
                  <a:lnTo>
                    <a:pt x="682" y="3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Freeform 12"/>
            <p:cNvSpPr>
              <a:spLocks noEditPoints="1"/>
            </p:cNvSpPr>
            <p:nvPr/>
          </p:nvSpPr>
          <p:spPr bwMode="auto">
            <a:xfrm>
              <a:off x="3313" y="2252"/>
              <a:ext cx="682" cy="347"/>
            </a:xfrm>
            <a:custGeom>
              <a:avLst/>
              <a:gdLst>
                <a:gd name="T0" fmla="*/ 682 w 682"/>
                <a:gd name="T1" fmla="*/ 0 h 347"/>
                <a:gd name="T2" fmla="*/ 0 w 682"/>
                <a:gd name="T3" fmla="*/ 347 h 347"/>
                <a:gd name="T4" fmla="*/ 682 w 682"/>
                <a:gd name="T5" fmla="*/ 0 h 347"/>
                <a:gd name="T6" fmla="*/ 682 w 682"/>
                <a:gd name="T7" fmla="*/ 0 h 347"/>
                <a:gd name="T8" fmla="*/ 682 w 682"/>
                <a:gd name="T9" fmla="*/ 0 h 347"/>
                <a:gd name="T10" fmla="*/ 682 w 682"/>
                <a:gd name="T11" fmla="*/ 0 h 347"/>
                <a:gd name="T12" fmla="*/ 682 w 682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2" h="347">
                  <a:moveTo>
                    <a:pt x="682" y="0"/>
                  </a:moveTo>
                  <a:lnTo>
                    <a:pt x="0" y="347"/>
                  </a:lnTo>
                  <a:lnTo>
                    <a:pt x="682" y="0"/>
                  </a:lnTo>
                  <a:lnTo>
                    <a:pt x="682" y="0"/>
                  </a:lnTo>
                  <a:close/>
                  <a:moveTo>
                    <a:pt x="682" y="0"/>
                  </a:moveTo>
                  <a:lnTo>
                    <a:pt x="682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Freeform 13"/>
            <p:cNvSpPr>
              <a:spLocks noEditPoints="1"/>
            </p:cNvSpPr>
            <p:nvPr/>
          </p:nvSpPr>
          <p:spPr bwMode="auto">
            <a:xfrm>
              <a:off x="3313" y="1900"/>
              <a:ext cx="1" cy="699"/>
            </a:xfrm>
            <a:custGeom>
              <a:avLst/>
              <a:gdLst>
                <a:gd name="T0" fmla="*/ 699 h 699"/>
                <a:gd name="T1" fmla="*/ 0 h 699"/>
                <a:gd name="T2" fmla="*/ 699 h 699"/>
                <a:gd name="T3" fmla="*/ 699 h 699"/>
                <a:gd name="T4" fmla="*/ 699 h 699"/>
                <a:gd name="T5" fmla="*/ 699 h 699"/>
                <a:gd name="T6" fmla="*/ 699 h 69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99">
                  <a:moveTo>
                    <a:pt x="0" y="699"/>
                  </a:moveTo>
                  <a:lnTo>
                    <a:pt x="0" y="0"/>
                  </a:lnTo>
                  <a:lnTo>
                    <a:pt x="0" y="699"/>
                  </a:lnTo>
                  <a:lnTo>
                    <a:pt x="0" y="699"/>
                  </a:lnTo>
                  <a:close/>
                  <a:moveTo>
                    <a:pt x="0" y="699"/>
                  </a:moveTo>
                  <a:lnTo>
                    <a:pt x="0" y="699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3313" y="1900"/>
              <a:ext cx="0" cy="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auto">
            <a:xfrm>
              <a:off x="3379" y="2288"/>
              <a:ext cx="149" cy="137"/>
            </a:xfrm>
            <a:custGeom>
              <a:avLst/>
              <a:gdLst>
                <a:gd name="T0" fmla="*/ 66 w 149"/>
                <a:gd name="T1" fmla="*/ 60 h 137"/>
                <a:gd name="T2" fmla="*/ 0 w 149"/>
                <a:gd name="T3" fmla="*/ 60 h 137"/>
                <a:gd name="T4" fmla="*/ 0 w 149"/>
                <a:gd name="T5" fmla="*/ 78 h 137"/>
                <a:gd name="T6" fmla="*/ 66 w 149"/>
                <a:gd name="T7" fmla="*/ 78 h 137"/>
                <a:gd name="T8" fmla="*/ 66 w 149"/>
                <a:gd name="T9" fmla="*/ 137 h 137"/>
                <a:gd name="T10" fmla="*/ 84 w 149"/>
                <a:gd name="T11" fmla="*/ 137 h 137"/>
                <a:gd name="T12" fmla="*/ 84 w 149"/>
                <a:gd name="T13" fmla="*/ 78 h 137"/>
                <a:gd name="T14" fmla="*/ 149 w 149"/>
                <a:gd name="T15" fmla="*/ 78 h 137"/>
                <a:gd name="T16" fmla="*/ 149 w 149"/>
                <a:gd name="T17" fmla="*/ 60 h 137"/>
                <a:gd name="T18" fmla="*/ 84 w 149"/>
                <a:gd name="T19" fmla="*/ 60 h 137"/>
                <a:gd name="T20" fmla="*/ 84 w 149"/>
                <a:gd name="T21" fmla="*/ 0 h 137"/>
                <a:gd name="T22" fmla="*/ 66 w 149"/>
                <a:gd name="T23" fmla="*/ 0 h 137"/>
                <a:gd name="T24" fmla="*/ 66 w 149"/>
                <a:gd name="T25" fmla="*/ 6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37">
                  <a:moveTo>
                    <a:pt x="66" y="60"/>
                  </a:moveTo>
                  <a:lnTo>
                    <a:pt x="0" y="6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137"/>
                  </a:lnTo>
                  <a:lnTo>
                    <a:pt x="84" y="137"/>
                  </a:lnTo>
                  <a:lnTo>
                    <a:pt x="84" y="78"/>
                  </a:lnTo>
                  <a:lnTo>
                    <a:pt x="149" y="78"/>
                  </a:lnTo>
                  <a:lnTo>
                    <a:pt x="149" y="60"/>
                  </a:lnTo>
                  <a:lnTo>
                    <a:pt x="84" y="60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66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Rectangle 16"/>
            <p:cNvSpPr>
              <a:spLocks noChangeArrowheads="1"/>
            </p:cNvSpPr>
            <p:nvPr/>
          </p:nvSpPr>
          <p:spPr bwMode="auto">
            <a:xfrm>
              <a:off x="3379" y="2085"/>
              <a:ext cx="155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auto">
            <a:xfrm>
              <a:off x="610" y="2025"/>
              <a:ext cx="137" cy="126"/>
            </a:xfrm>
            <a:custGeom>
              <a:avLst/>
              <a:gdLst>
                <a:gd name="T0" fmla="*/ 72 w 137"/>
                <a:gd name="T1" fmla="*/ 126 h 126"/>
                <a:gd name="T2" fmla="*/ 96 w 137"/>
                <a:gd name="T3" fmla="*/ 120 h 126"/>
                <a:gd name="T4" fmla="*/ 119 w 137"/>
                <a:gd name="T5" fmla="*/ 108 h 126"/>
                <a:gd name="T6" fmla="*/ 131 w 137"/>
                <a:gd name="T7" fmla="*/ 90 h 126"/>
                <a:gd name="T8" fmla="*/ 137 w 137"/>
                <a:gd name="T9" fmla="*/ 66 h 126"/>
                <a:gd name="T10" fmla="*/ 131 w 137"/>
                <a:gd name="T11" fmla="*/ 42 h 126"/>
                <a:gd name="T12" fmla="*/ 119 w 137"/>
                <a:gd name="T13" fmla="*/ 18 h 126"/>
                <a:gd name="T14" fmla="*/ 96 w 137"/>
                <a:gd name="T15" fmla="*/ 6 h 126"/>
                <a:gd name="T16" fmla="*/ 72 w 137"/>
                <a:gd name="T17" fmla="*/ 0 h 126"/>
                <a:gd name="T18" fmla="*/ 42 w 137"/>
                <a:gd name="T19" fmla="*/ 6 h 126"/>
                <a:gd name="T20" fmla="*/ 18 w 137"/>
                <a:gd name="T21" fmla="*/ 18 h 126"/>
                <a:gd name="T22" fmla="*/ 6 w 137"/>
                <a:gd name="T23" fmla="*/ 42 h 126"/>
                <a:gd name="T24" fmla="*/ 0 w 137"/>
                <a:gd name="T25" fmla="*/ 66 h 126"/>
                <a:gd name="T26" fmla="*/ 6 w 137"/>
                <a:gd name="T27" fmla="*/ 90 h 126"/>
                <a:gd name="T28" fmla="*/ 18 w 137"/>
                <a:gd name="T29" fmla="*/ 108 h 126"/>
                <a:gd name="T30" fmla="*/ 42 w 137"/>
                <a:gd name="T31" fmla="*/ 120 h 126"/>
                <a:gd name="T32" fmla="*/ 72 w 137"/>
                <a:gd name="T33" fmla="*/ 126 h 126"/>
                <a:gd name="T34" fmla="*/ 72 w 137"/>
                <a:gd name="T3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26">
                  <a:moveTo>
                    <a:pt x="72" y="126"/>
                  </a:moveTo>
                  <a:lnTo>
                    <a:pt x="96" y="120"/>
                  </a:lnTo>
                  <a:lnTo>
                    <a:pt x="119" y="108"/>
                  </a:lnTo>
                  <a:lnTo>
                    <a:pt x="131" y="90"/>
                  </a:lnTo>
                  <a:lnTo>
                    <a:pt x="137" y="66"/>
                  </a:lnTo>
                  <a:lnTo>
                    <a:pt x="131" y="42"/>
                  </a:lnTo>
                  <a:lnTo>
                    <a:pt x="119" y="18"/>
                  </a:lnTo>
                  <a:lnTo>
                    <a:pt x="96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auto">
            <a:xfrm>
              <a:off x="682" y="2091"/>
              <a:ext cx="65" cy="60"/>
            </a:xfrm>
            <a:custGeom>
              <a:avLst/>
              <a:gdLst>
                <a:gd name="T0" fmla="*/ 0 w 65"/>
                <a:gd name="T1" fmla="*/ 60 h 60"/>
                <a:gd name="T2" fmla="*/ 24 w 65"/>
                <a:gd name="T3" fmla="*/ 54 h 60"/>
                <a:gd name="T4" fmla="*/ 47 w 65"/>
                <a:gd name="T5" fmla="*/ 42 h 60"/>
                <a:gd name="T6" fmla="*/ 59 w 65"/>
                <a:gd name="T7" fmla="*/ 24 h 60"/>
                <a:gd name="T8" fmla="*/ 65 w 65"/>
                <a:gd name="T9" fmla="*/ 0 h 60"/>
                <a:gd name="T10" fmla="*/ 65 w 65"/>
                <a:gd name="T11" fmla="*/ 0 h 60"/>
                <a:gd name="T12" fmla="*/ 59 w 65"/>
                <a:gd name="T13" fmla="*/ 24 h 60"/>
                <a:gd name="T14" fmla="*/ 47 w 65"/>
                <a:gd name="T15" fmla="*/ 42 h 60"/>
                <a:gd name="T16" fmla="*/ 24 w 65"/>
                <a:gd name="T17" fmla="*/ 54 h 60"/>
                <a:gd name="T18" fmla="*/ 0 w 65"/>
                <a:gd name="T19" fmla="*/ 60 h 60"/>
                <a:gd name="T20" fmla="*/ 0 w 65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0">
                  <a:moveTo>
                    <a:pt x="0" y="60"/>
                  </a:moveTo>
                  <a:lnTo>
                    <a:pt x="24" y="54"/>
                  </a:lnTo>
                  <a:lnTo>
                    <a:pt x="47" y="42"/>
                  </a:lnTo>
                  <a:lnTo>
                    <a:pt x="59" y="2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9" y="24"/>
                  </a:lnTo>
                  <a:lnTo>
                    <a:pt x="47" y="42"/>
                  </a:lnTo>
                  <a:lnTo>
                    <a:pt x="24" y="5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Freeform 19"/>
            <p:cNvSpPr>
              <a:spLocks noEditPoints="1"/>
            </p:cNvSpPr>
            <p:nvPr/>
          </p:nvSpPr>
          <p:spPr bwMode="auto">
            <a:xfrm>
              <a:off x="682" y="2025"/>
              <a:ext cx="65" cy="66"/>
            </a:xfrm>
            <a:custGeom>
              <a:avLst/>
              <a:gdLst>
                <a:gd name="T0" fmla="*/ 65 w 65"/>
                <a:gd name="T1" fmla="*/ 66 h 66"/>
                <a:gd name="T2" fmla="*/ 59 w 65"/>
                <a:gd name="T3" fmla="*/ 42 h 66"/>
                <a:gd name="T4" fmla="*/ 47 w 65"/>
                <a:gd name="T5" fmla="*/ 18 h 66"/>
                <a:gd name="T6" fmla="*/ 24 w 65"/>
                <a:gd name="T7" fmla="*/ 6 h 66"/>
                <a:gd name="T8" fmla="*/ 0 w 65"/>
                <a:gd name="T9" fmla="*/ 0 h 66"/>
                <a:gd name="T10" fmla="*/ 0 w 65"/>
                <a:gd name="T11" fmla="*/ 0 h 66"/>
                <a:gd name="T12" fmla="*/ 24 w 65"/>
                <a:gd name="T13" fmla="*/ 6 h 66"/>
                <a:gd name="T14" fmla="*/ 47 w 65"/>
                <a:gd name="T15" fmla="*/ 18 h 66"/>
                <a:gd name="T16" fmla="*/ 59 w 65"/>
                <a:gd name="T17" fmla="*/ 42 h 66"/>
                <a:gd name="T18" fmla="*/ 65 w 65"/>
                <a:gd name="T19" fmla="*/ 66 h 66"/>
                <a:gd name="T20" fmla="*/ 65 w 65"/>
                <a:gd name="T21" fmla="*/ 66 h 66"/>
                <a:gd name="T22" fmla="*/ 65 w 65"/>
                <a:gd name="T23" fmla="*/ 66 h 66"/>
                <a:gd name="T24" fmla="*/ 65 w 65"/>
                <a:gd name="T25" fmla="*/ 66 h 66"/>
                <a:gd name="T26" fmla="*/ 65 w 65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66"/>
                  </a:moveTo>
                  <a:lnTo>
                    <a:pt x="59" y="42"/>
                  </a:lnTo>
                  <a:lnTo>
                    <a:pt x="47" y="18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7" y="18"/>
                  </a:lnTo>
                  <a:lnTo>
                    <a:pt x="59" y="42"/>
                  </a:lnTo>
                  <a:lnTo>
                    <a:pt x="65" y="66"/>
                  </a:lnTo>
                  <a:lnTo>
                    <a:pt x="65" y="66"/>
                  </a:lnTo>
                  <a:close/>
                  <a:moveTo>
                    <a:pt x="65" y="66"/>
                  </a:moveTo>
                  <a:lnTo>
                    <a:pt x="65" y="66"/>
                  </a:lnTo>
                  <a:lnTo>
                    <a:pt x="6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20"/>
            <p:cNvSpPr>
              <a:spLocks noEditPoints="1"/>
            </p:cNvSpPr>
            <p:nvPr/>
          </p:nvSpPr>
          <p:spPr bwMode="auto">
            <a:xfrm>
              <a:off x="610" y="2025"/>
              <a:ext cx="72" cy="66"/>
            </a:xfrm>
            <a:custGeom>
              <a:avLst/>
              <a:gdLst>
                <a:gd name="T0" fmla="*/ 72 w 72"/>
                <a:gd name="T1" fmla="*/ 0 h 66"/>
                <a:gd name="T2" fmla="*/ 42 w 72"/>
                <a:gd name="T3" fmla="*/ 6 h 66"/>
                <a:gd name="T4" fmla="*/ 18 w 72"/>
                <a:gd name="T5" fmla="*/ 18 h 66"/>
                <a:gd name="T6" fmla="*/ 6 w 72"/>
                <a:gd name="T7" fmla="*/ 42 h 66"/>
                <a:gd name="T8" fmla="*/ 0 w 72"/>
                <a:gd name="T9" fmla="*/ 66 h 66"/>
                <a:gd name="T10" fmla="*/ 0 w 72"/>
                <a:gd name="T11" fmla="*/ 66 h 66"/>
                <a:gd name="T12" fmla="*/ 6 w 72"/>
                <a:gd name="T13" fmla="*/ 42 h 66"/>
                <a:gd name="T14" fmla="*/ 18 w 72"/>
                <a:gd name="T15" fmla="*/ 18 h 66"/>
                <a:gd name="T16" fmla="*/ 42 w 72"/>
                <a:gd name="T17" fmla="*/ 6 h 66"/>
                <a:gd name="T18" fmla="*/ 72 w 72"/>
                <a:gd name="T19" fmla="*/ 0 h 66"/>
                <a:gd name="T20" fmla="*/ 72 w 72"/>
                <a:gd name="T21" fmla="*/ 0 h 66"/>
                <a:gd name="T22" fmla="*/ 72 w 72"/>
                <a:gd name="T23" fmla="*/ 0 h 66"/>
                <a:gd name="T24" fmla="*/ 72 w 72"/>
                <a:gd name="T25" fmla="*/ 0 h 66"/>
                <a:gd name="T26" fmla="*/ 72 w 72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6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6" y="42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Freeform 21"/>
            <p:cNvSpPr>
              <a:spLocks noEditPoints="1"/>
            </p:cNvSpPr>
            <p:nvPr/>
          </p:nvSpPr>
          <p:spPr bwMode="auto">
            <a:xfrm>
              <a:off x="610" y="2091"/>
              <a:ext cx="72" cy="60"/>
            </a:xfrm>
            <a:custGeom>
              <a:avLst/>
              <a:gdLst>
                <a:gd name="T0" fmla="*/ 0 w 72"/>
                <a:gd name="T1" fmla="*/ 0 h 60"/>
                <a:gd name="T2" fmla="*/ 6 w 72"/>
                <a:gd name="T3" fmla="*/ 24 h 60"/>
                <a:gd name="T4" fmla="*/ 18 w 72"/>
                <a:gd name="T5" fmla="*/ 42 h 60"/>
                <a:gd name="T6" fmla="*/ 42 w 72"/>
                <a:gd name="T7" fmla="*/ 54 h 60"/>
                <a:gd name="T8" fmla="*/ 72 w 72"/>
                <a:gd name="T9" fmla="*/ 60 h 60"/>
                <a:gd name="T10" fmla="*/ 72 w 72"/>
                <a:gd name="T11" fmla="*/ 60 h 60"/>
                <a:gd name="T12" fmla="*/ 42 w 72"/>
                <a:gd name="T13" fmla="*/ 54 h 60"/>
                <a:gd name="T14" fmla="*/ 18 w 72"/>
                <a:gd name="T15" fmla="*/ 42 h 60"/>
                <a:gd name="T16" fmla="*/ 6 w 72"/>
                <a:gd name="T17" fmla="*/ 24 h 60"/>
                <a:gd name="T18" fmla="*/ 0 w 72"/>
                <a:gd name="T19" fmla="*/ 0 h 60"/>
                <a:gd name="T20" fmla="*/ 0 w 72"/>
                <a:gd name="T21" fmla="*/ 0 h 60"/>
                <a:gd name="T22" fmla="*/ 0 w 72"/>
                <a:gd name="T23" fmla="*/ 0 h 60"/>
                <a:gd name="T24" fmla="*/ 0 w 72"/>
                <a:gd name="T25" fmla="*/ 0 h 60"/>
                <a:gd name="T26" fmla="*/ 0 w 7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0">
                  <a:moveTo>
                    <a:pt x="0" y="0"/>
                  </a:moveTo>
                  <a:lnTo>
                    <a:pt x="6" y="24"/>
                  </a:lnTo>
                  <a:lnTo>
                    <a:pt x="18" y="42"/>
                  </a:lnTo>
                  <a:lnTo>
                    <a:pt x="42" y="54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42" y="54"/>
                  </a:lnTo>
                  <a:lnTo>
                    <a:pt x="18" y="42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Freeform 22"/>
            <p:cNvSpPr>
              <a:spLocks/>
            </p:cNvSpPr>
            <p:nvPr/>
          </p:nvSpPr>
          <p:spPr bwMode="auto">
            <a:xfrm>
              <a:off x="682" y="21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auto">
            <a:xfrm>
              <a:off x="610" y="3446"/>
              <a:ext cx="137" cy="126"/>
            </a:xfrm>
            <a:custGeom>
              <a:avLst/>
              <a:gdLst>
                <a:gd name="T0" fmla="*/ 72 w 137"/>
                <a:gd name="T1" fmla="*/ 126 h 126"/>
                <a:gd name="T2" fmla="*/ 96 w 137"/>
                <a:gd name="T3" fmla="*/ 120 h 126"/>
                <a:gd name="T4" fmla="*/ 119 w 137"/>
                <a:gd name="T5" fmla="*/ 108 h 126"/>
                <a:gd name="T6" fmla="*/ 131 w 137"/>
                <a:gd name="T7" fmla="*/ 84 h 126"/>
                <a:gd name="T8" fmla="*/ 137 w 137"/>
                <a:gd name="T9" fmla="*/ 60 h 126"/>
                <a:gd name="T10" fmla="*/ 131 w 137"/>
                <a:gd name="T11" fmla="*/ 36 h 126"/>
                <a:gd name="T12" fmla="*/ 119 w 137"/>
                <a:gd name="T13" fmla="*/ 18 h 126"/>
                <a:gd name="T14" fmla="*/ 96 w 137"/>
                <a:gd name="T15" fmla="*/ 6 h 126"/>
                <a:gd name="T16" fmla="*/ 72 w 137"/>
                <a:gd name="T17" fmla="*/ 0 h 126"/>
                <a:gd name="T18" fmla="*/ 42 w 137"/>
                <a:gd name="T19" fmla="*/ 6 h 126"/>
                <a:gd name="T20" fmla="*/ 18 w 137"/>
                <a:gd name="T21" fmla="*/ 18 h 126"/>
                <a:gd name="T22" fmla="*/ 6 w 137"/>
                <a:gd name="T23" fmla="*/ 36 h 126"/>
                <a:gd name="T24" fmla="*/ 0 w 137"/>
                <a:gd name="T25" fmla="*/ 60 h 126"/>
                <a:gd name="T26" fmla="*/ 6 w 137"/>
                <a:gd name="T27" fmla="*/ 84 h 126"/>
                <a:gd name="T28" fmla="*/ 18 w 137"/>
                <a:gd name="T29" fmla="*/ 108 h 126"/>
                <a:gd name="T30" fmla="*/ 42 w 137"/>
                <a:gd name="T31" fmla="*/ 120 h 126"/>
                <a:gd name="T32" fmla="*/ 72 w 137"/>
                <a:gd name="T33" fmla="*/ 126 h 126"/>
                <a:gd name="T34" fmla="*/ 72 w 137"/>
                <a:gd name="T3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26">
                  <a:moveTo>
                    <a:pt x="72" y="126"/>
                  </a:moveTo>
                  <a:lnTo>
                    <a:pt x="96" y="120"/>
                  </a:lnTo>
                  <a:lnTo>
                    <a:pt x="119" y="108"/>
                  </a:lnTo>
                  <a:lnTo>
                    <a:pt x="131" y="84"/>
                  </a:lnTo>
                  <a:lnTo>
                    <a:pt x="137" y="60"/>
                  </a:lnTo>
                  <a:lnTo>
                    <a:pt x="131" y="36"/>
                  </a:lnTo>
                  <a:lnTo>
                    <a:pt x="119" y="18"/>
                  </a:lnTo>
                  <a:lnTo>
                    <a:pt x="96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Freeform 24"/>
            <p:cNvSpPr>
              <a:spLocks/>
            </p:cNvSpPr>
            <p:nvPr/>
          </p:nvSpPr>
          <p:spPr bwMode="auto">
            <a:xfrm>
              <a:off x="682" y="3506"/>
              <a:ext cx="65" cy="66"/>
            </a:xfrm>
            <a:custGeom>
              <a:avLst/>
              <a:gdLst>
                <a:gd name="T0" fmla="*/ 0 w 65"/>
                <a:gd name="T1" fmla="*/ 66 h 66"/>
                <a:gd name="T2" fmla="*/ 24 w 65"/>
                <a:gd name="T3" fmla="*/ 60 h 66"/>
                <a:gd name="T4" fmla="*/ 47 w 65"/>
                <a:gd name="T5" fmla="*/ 48 h 66"/>
                <a:gd name="T6" fmla="*/ 59 w 65"/>
                <a:gd name="T7" fmla="*/ 24 h 66"/>
                <a:gd name="T8" fmla="*/ 65 w 65"/>
                <a:gd name="T9" fmla="*/ 0 h 66"/>
                <a:gd name="T10" fmla="*/ 65 w 65"/>
                <a:gd name="T11" fmla="*/ 0 h 66"/>
                <a:gd name="T12" fmla="*/ 59 w 65"/>
                <a:gd name="T13" fmla="*/ 24 h 66"/>
                <a:gd name="T14" fmla="*/ 47 w 65"/>
                <a:gd name="T15" fmla="*/ 48 h 66"/>
                <a:gd name="T16" fmla="*/ 24 w 65"/>
                <a:gd name="T17" fmla="*/ 60 h 66"/>
                <a:gd name="T18" fmla="*/ 0 w 65"/>
                <a:gd name="T19" fmla="*/ 66 h 66"/>
                <a:gd name="T20" fmla="*/ 0 w 65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6">
                  <a:moveTo>
                    <a:pt x="0" y="66"/>
                  </a:moveTo>
                  <a:lnTo>
                    <a:pt x="24" y="60"/>
                  </a:lnTo>
                  <a:lnTo>
                    <a:pt x="47" y="48"/>
                  </a:lnTo>
                  <a:lnTo>
                    <a:pt x="59" y="2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9" y="24"/>
                  </a:lnTo>
                  <a:lnTo>
                    <a:pt x="47" y="48"/>
                  </a:lnTo>
                  <a:lnTo>
                    <a:pt x="24" y="60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Freeform 25"/>
            <p:cNvSpPr>
              <a:spLocks noEditPoints="1"/>
            </p:cNvSpPr>
            <p:nvPr/>
          </p:nvSpPr>
          <p:spPr bwMode="auto">
            <a:xfrm>
              <a:off x="682" y="3446"/>
              <a:ext cx="65" cy="60"/>
            </a:xfrm>
            <a:custGeom>
              <a:avLst/>
              <a:gdLst>
                <a:gd name="T0" fmla="*/ 65 w 65"/>
                <a:gd name="T1" fmla="*/ 60 h 60"/>
                <a:gd name="T2" fmla="*/ 59 w 65"/>
                <a:gd name="T3" fmla="*/ 36 h 60"/>
                <a:gd name="T4" fmla="*/ 47 w 65"/>
                <a:gd name="T5" fmla="*/ 18 h 60"/>
                <a:gd name="T6" fmla="*/ 24 w 65"/>
                <a:gd name="T7" fmla="*/ 6 h 60"/>
                <a:gd name="T8" fmla="*/ 0 w 65"/>
                <a:gd name="T9" fmla="*/ 0 h 60"/>
                <a:gd name="T10" fmla="*/ 0 w 65"/>
                <a:gd name="T11" fmla="*/ 0 h 60"/>
                <a:gd name="T12" fmla="*/ 24 w 65"/>
                <a:gd name="T13" fmla="*/ 6 h 60"/>
                <a:gd name="T14" fmla="*/ 47 w 65"/>
                <a:gd name="T15" fmla="*/ 18 h 60"/>
                <a:gd name="T16" fmla="*/ 59 w 65"/>
                <a:gd name="T17" fmla="*/ 36 h 60"/>
                <a:gd name="T18" fmla="*/ 65 w 65"/>
                <a:gd name="T19" fmla="*/ 60 h 60"/>
                <a:gd name="T20" fmla="*/ 65 w 65"/>
                <a:gd name="T21" fmla="*/ 60 h 60"/>
                <a:gd name="T22" fmla="*/ 65 w 65"/>
                <a:gd name="T23" fmla="*/ 60 h 60"/>
                <a:gd name="T24" fmla="*/ 65 w 65"/>
                <a:gd name="T25" fmla="*/ 60 h 60"/>
                <a:gd name="T26" fmla="*/ 65 w 65"/>
                <a:gd name="T2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0">
                  <a:moveTo>
                    <a:pt x="65" y="60"/>
                  </a:moveTo>
                  <a:lnTo>
                    <a:pt x="59" y="36"/>
                  </a:lnTo>
                  <a:lnTo>
                    <a:pt x="47" y="18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7" y="18"/>
                  </a:lnTo>
                  <a:lnTo>
                    <a:pt x="59" y="36"/>
                  </a:lnTo>
                  <a:lnTo>
                    <a:pt x="65" y="60"/>
                  </a:lnTo>
                  <a:lnTo>
                    <a:pt x="65" y="60"/>
                  </a:lnTo>
                  <a:close/>
                  <a:moveTo>
                    <a:pt x="65" y="60"/>
                  </a:moveTo>
                  <a:lnTo>
                    <a:pt x="65" y="60"/>
                  </a:lnTo>
                  <a:lnTo>
                    <a:pt x="65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26"/>
            <p:cNvSpPr>
              <a:spLocks noEditPoints="1"/>
            </p:cNvSpPr>
            <p:nvPr/>
          </p:nvSpPr>
          <p:spPr bwMode="auto">
            <a:xfrm>
              <a:off x="610" y="3446"/>
              <a:ext cx="72" cy="60"/>
            </a:xfrm>
            <a:custGeom>
              <a:avLst/>
              <a:gdLst>
                <a:gd name="T0" fmla="*/ 72 w 72"/>
                <a:gd name="T1" fmla="*/ 0 h 60"/>
                <a:gd name="T2" fmla="*/ 42 w 72"/>
                <a:gd name="T3" fmla="*/ 6 h 60"/>
                <a:gd name="T4" fmla="*/ 18 w 72"/>
                <a:gd name="T5" fmla="*/ 18 h 60"/>
                <a:gd name="T6" fmla="*/ 6 w 72"/>
                <a:gd name="T7" fmla="*/ 36 h 60"/>
                <a:gd name="T8" fmla="*/ 0 w 72"/>
                <a:gd name="T9" fmla="*/ 60 h 60"/>
                <a:gd name="T10" fmla="*/ 0 w 72"/>
                <a:gd name="T11" fmla="*/ 60 h 60"/>
                <a:gd name="T12" fmla="*/ 6 w 72"/>
                <a:gd name="T13" fmla="*/ 36 h 60"/>
                <a:gd name="T14" fmla="*/ 18 w 72"/>
                <a:gd name="T15" fmla="*/ 18 h 60"/>
                <a:gd name="T16" fmla="*/ 42 w 72"/>
                <a:gd name="T17" fmla="*/ 6 h 60"/>
                <a:gd name="T18" fmla="*/ 72 w 72"/>
                <a:gd name="T19" fmla="*/ 0 h 60"/>
                <a:gd name="T20" fmla="*/ 72 w 72"/>
                <a:gd name="T21" fmla="*/ 0 h 60"/>
                <a:gd name="T22" fmla="*/ 72 w 72"/>
                <a:gd name="T23" fmla="*/ 0 h 60"/>
                <a:gd name="T24" fmla="*/ 72 w 72"/>
                <a:gd name="T25" fmla="*/ 0 h 60"/>
                <a:gd name="T26" fmla="*/ 72 w 7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0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6" y="36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27"/>
            <p:cNvSpPr>
              <a:spLocks noEditPoints="1"/>
            </p:cNvSpPr>
            <p:nvPr/>
          </p:nvSpPr>
          <p:spPr bwMode="auto">
            <a:xfrm>
              <a:off x="610" y="3506"/>
              <a:ext cx="72" cy="66"/>
            </a:xfrm>
            <a:custGeom>
              <a:avLst/>
              <a:gdLst>
                <a:gd name="T0" fmla="*/ 0 w 72"/>
                <a:gd name="T1" fmla="*/ 0 h 66"/>
                <a:gd name="T2" fmla="*/ 6 w 72"/>
                <a:gd name="T3" fmla="*/ 24 h 66"/>
                <a:gd name="T4" fmla="*/ 18 w 72"/>
                <a:gd name="T5" fmla="*/ 48 h 66"/>
                <a:gd name="T6" fmla="*/ 42 w 72"/>
                <a:gd name="T7" fmla="*/ 60 h 66"/>
                <a:gd name="T8" fmla="*/ 72 w 72"/>
                <a:gd name="T9" fmla="*/ 66 h 66"/>
                <a:gd name="T10" fmla="*/ 72 w 72"/>
                <a:gd name="T11" fmla="*/ 66 h 66"/>
                <a:gd name="T12" fmla="*/ 42 w 72"/>
                <a:gd name="T13" fmla="*/ 60 h 66"/>
                <a:gd name="T14" fmla="*/ 18 w 72"/>
                <a:gd name="T15" fmla="*/ 48 h 66"/>
                <a:gd name="T16" fmla="*/ 6 w 72"/>
                <a:gd name="T17" fmla="*/ 24 h 66"/>
                <a:gd name="T18" fmla="*/ 0 w 72"/>
                <a:gd name="T19" fmla="*/ 0 h 66"/>
                <a:gd name="T20" fmla="*/ 0 w 72"/>
                <a:gd name="T21" fmla="*/ 0 h 66"/>
                <a:gd name="T22" fmla="*/ 0 w 72"/>
                <a:gd name="T23" fmla="*/ 0 h 66"/>
                <a:gd name="T24" fmla="*/ 0 w 72"/>
                <a:gd name="T25" fmla="*/ 0 h 66"/>
                <a:gd name="T26" fmla="*/ 0 w 72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6">
                  <a:moveTo>
                    <a:pt x="0" y="0"/>
                  </a:moveTo>
                  <a:lnTo>
                    <a:pt x="6" y="24"/>
                  </a:lnTo>
                  <a:lnTo>
                    <a:pt x="18" y="48"/>
                  </a:lnTo>
                  <a:lnTo>
                    <a:pt x="42" y="60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42" y="60"/>
                  </a:lnTo>
                  <a:lnTo>
                    <a:pt x="18" y="48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Freeform 28"/>
            <p:cNvSpPr>
              <a:spLocks/>
            </p:cNvSpPr>
            <p:nvPr/>
          </p:nvSpPr>
          <p:spPr bwMode="auto">
            <a:xfrm>
              <a:off x="682" y="357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Freeform 29"/>
            <p:cNvSpPr>
              <a:spLocks/>
            </p:cNvSpPr>
            <p:nvPr/>
          </p:nvSpPr>
          <p:spPr bwMode="auto">
            <a:xfrm>
              <a:off x="4946" y="2181"/>
              <a:ext cx="137" cy="125"/>
            </a:xfrm>
            <a:custGeom>
              <a:avLst/>
              <a:gdLst>
                <a:gd name="T0" fmla="*/ 72 w 137"/>
                <a:gd name="T1" fmla="*/ 125 h 125"/>
                <a:gd name="T2" fmla="*/ 96 w 137"/>
                <a:gd name="T3" fmla="*/ 119 h 125"/>
                <a:gd name="T4" fmla="*/ 119 w 137"/>
                <a:gd name="T5" fmla="*/ 107 h 125"/>
                <a:gd name="T6" fmla="*/ 131 w 137"/>
                <a:gd name="T7" fmla="*/ 89 h 125"/>
                <a:gd name="T8" fmla="*/ 137 w 137"/>
                <a:gd name="T9" fmla="*/ 65 h 125"/>
                <a:gd name="T10" fmla="*/ 131 w 137"/>
                <a:gd name="T11" fmla="*/ 41 h 125"/>
                <a:gd name="T12" fmla="*/ 119 w 137"/>
                <a:gd name="T13" fmla="*/ 18 h 125"/>
                <a:gd name="T14" fmla="*/ 96 w 137"/>
                <a:gd name="T15" fmla="*/ 6 h 125"/>
                <a:gd name="T16" fmla="*/ 72 w 137"/>
                <a:gd name="T17" fmla="*/ 0 h 125"/>
                <a:gd name="T18" fmla="*/ 42 w 137"/>
                <a:gd name="T19" fmla="*/ 6 h 125"/>
                <a:gd name="T20" fmla="*/ 18 w 137"/>
                <a:gd name="T21" fmla="*/ 18 h 125"/>
                <a:gd name="T22" fmla="*/ 6 w 137"/>
                <a:gd name="T23" fmla="*/ 41 h 125"/>
                <a:gd name="T24" fmla="*/ 0 w 137"/>
                <a:gd name="T25" fmla="*/ 65 h 125"/>
                <a:gd name="T26" fmla="*/ 6 w 137"/>
                <a:gd name="T27" fmla="*/ 89 h 125"/>
                <a:gd name="T28" fmla="*/ 18 w 137"/>
                <a:gd name="T29" fmla="*/ 107 h 125"/>
                <a:gd name="T30" fmla="*/ 42 w 137"/>
                <a:gd name="T31" fmla="*/ 119 h 125"/>
                <a:gd name="T32" fmla="*/ 72 w 137"/>
                <a:gd name="T33" fmla="*/ 125 h 125"/>
                <a:gd name="T34" fmla="*/ 72 w 137"/>
                <a:gd name="T3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25">
                  <a:moveTo>
                    <a:pt x="72" y="125"/>
                  </a:moveTo>
                  <a:lnTo>
                    <a:pt x="96" y="119"/>
                  </a:lnTo>
                  <a:lnTo>
                    <a:pt x="119" y="107"/>
                  </a:lnTo>
                  <a:lnTo>
                    <a:pt x="131" y="89"/>
                  </a:lnTo>
                  <a:lnTo>
                    <a:pt x="137" y="65"/>
                  </a:lnTo>
                  <a:lnTo>
                    <a:pt x="131" y="41"/>
                  </a:lnTo>
                  <a:lnTo>
                    <a:pt x="119" y="18"/>
                  </a:lnTo>
                  <a:lnTo>
                    <a:pt x="96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41"/>
                  </a:lnTo>
                  <a:lnTo>
                    <a:pt x="0" y="65"/>
                  </a:lnTo>
                  <a:lnTo>
                    <a:pt x="6" y="89"/>
                  </a:lnTo>
                  <a:lnTo>
                    <a:pt x="18" y="107"/>
                  </a:lnTo>
                  <a:lnTo>
                    <a:pt x="42" y="119"/>
                  </a:lnTo>
                  <a:lnTo>
                    <a:pt x="72" y="125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Freeform 30"/>
            <p:cNvSpPr>
              <a:spLocks/>
            </p:cNvSpPr>
            <p:nvPr/>
          </p:nvSpPr>
          <p:spPr bwMode="auto">
            <a:xfrm>
              <a:off x="5018" y="2246"/>
              <a:ext cx="71" cy="60"/>
            </a:xfrm>
            <a:custGeom>
              <a:avLst/>
              <a:gdLst>
                <a:gd name="T0" fmla="*/ 0 w 71"/>
                <a:gd name="T1" fmla="*/ 60 h 60"/>
                <a:gd name="T2" fmla="*/ 24 w 71"/>
                <a:gd name="T3" fmla="*/ 54 h 60"/>
                <a:gd name="T4" fmla="*/ 47 w 71"/>
                <a:gd name="T5" fmla="*/ 42 h 60"/>
                <a:gd name="T6" fmla="*/ 65 w 71"/>
                <a:gd name="T7" fmla="*/ 24 h 60"/>
                <a:gd name="T8" fmla="*/ 71 w 71"/>
                <a:gd name="T9" fmla="*/ 0 h 60"/>
                <a:gd name="T10" fmla="*/ 65 w 71"/>
                <a:gd name="T11" fmla="*/ 0 h 60"/>
                <a:gd name="T12" fmla="*/ 59 w 71"/>
                <a:gd name="T13" fmla="*/ 24 h 60"/>
                <a:gd name="T14" fmla="*/ 47 w 71"/>
                <a:gd name="T15" fmla="*/ 42 h 60"/>
                <a:gd name="T16" fmla="*/ 24 w 71"/>
                <a:gd name="T17" fmla="*/ 54 h 60"/>
                <a:gd name="T18" fmla="*/ 0 w 71"/>
                <a:gd name="T19" fmla="*/ 60 h 60"/>
                <a:gd name="T20" fmla="*/ 0 w 71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0">
                  <a:moveTo>
                    <a:pt x="0" y="60"/>
                  </a:moveTo>
                  <a:lnTo>
                    <a:pt x="24" y="54"/>
                  </a:lnTo>
                  <a:lnTo>
                    <a:pt x="47" y="42"/>
                  </a:lnTo>
                  <a:lnTo>
                    <a:pt x="65" y="24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24"/>
                  </a:lnTo>
                  <a:lnTo>
                    <a:pt x="47" y="42"/>
                  </a:lnTo>
                  <a:lnTo>
                    <a:pt x="24" y="5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Freeform 31"/>
            <p:cNvSpPr>
              <a:spLocks noEditPoints="1"/>
            </p:cNvSpPr>
            <p:nvPr/>
          </p:nvSpPr>
          <p:spPr bwMode="auto">
            <a:xfrm>
              <a:off x="5018" y="2181"/>
              <a:ext cx="71" cy="65"/>
            </a:xfrm>
            <a:custGeom>
              <a:avLst/>
              <a:gdLst>
                <a:gd name="T0" fmla="*/ 65 w 71"/>
                <a:gd name="T1" fmla="*/ 65 h 65"/>
                <a:gd name="T2" fmla="*/ 59 w 71"/>
                <a:gd name="T3" fmla="*/ 41 h 65"/>
                <a:gd name="T4" fmla="*/ 47 w 71"/>
                <a:gd name="T5" fmla="*/ 18 h 65"/>
                <a:gd name="T6" fmla="*/ 24 w 71"/>
                <a:gd name="T7" fmla="*/ 6 h 65"/>
                <a:gd name="T8" fmla="*/ 0 w 71"/>
                <a:gd name="T9" fmla="*/ 0 h 65"/>
                <a:gd name="T10" fmla="*/ 0 w 71"/>
                <a:gd name="T11" fmla="*/ 0 h 65"/>
                <a:gd name="T12" fmla="*/ 24 w 71"/>
                <a:gd name="T13" fmla="*/ 6 h 65"/>
                <a:gd name="T14" fmla="*/ 47 w 71"/>
                <a:gd name="T15" fmla="*/ 18 h 65"/>
                <a:gd name="T16" fmla="*/ 65 w 71"/>
                <a:gd name="T17" fmla="*/ 41 h 65"/>
                <a:gd name="T18" fmla="*/ 71 w 71"/>
                <a:gd name="T19" fmla="*/ 65 h 65"/>
                <a:gd name="T20" fmla="*/ 65 w 71"/>
                <a:gd name="T21" fmla="*/ 65 h 65"/>
                <a:gd name="T22" fmla="*/ 65 w 71"/>
                <a:gd name="T23" fmla="*/ 65 h 65"/>
                <a:gd name="T24" fmla="*/ 65 w 71"/>
                <a:gd name="T25" fmla="*/ 65 h 65"/>
                <a:gd name="T26" fmla="*/ 65 w 71"/>
                <a:gd name="T2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65">
                  <a:moveTo>
                    <a:pt x="65" y="65"/>
                  </a:moveTo>
                  <a:lnTo>
                    <a:pt x="59" y="41"/>
                  </a:lnTo>
                  <a:lnTo>
                    <a:pt x="47" y="18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7" y="18"/>
                  </a:lnTo>
                  <a:lnTo>
                    <a:pt x="65" y="41"/>
                  </a:lnTo>
                  <a:lnTo>
                    <a:pt x="71" y="65"/>
                  </a:lnTo>
                  <a:lnTo>
                    <a:pt x="65" y="65"/>
                  </a:lnTo>
                  <a:close/>
                  <a:moveTo>
                    <a:pt x="65" y="65"/>
                  </a:moveTo>
                  <a:lnTo>
                    <a:pt x="65" y="65"/>
                  </a:lnTo>
                  <a:lnTo>
                    <a:pt x="65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Freeform 32"/>
            <p:cNvSpPr>
              <a:spLocks noEditPoints="1"/>
            </p:cNvSpPr>
            <p:nvPr/>
          </p:nvSpPr>
          <p:spPr bwMode="auto">
            <a:xfrm>
              <a:off x="4946" y="2181"/>
              <a:ext cx="72" cy="65"/>
            </a:xfrm>
            <a:custGeom>
              <a:avLst/>
              <a:gdLst>
                <a:gd name="T0" fmla="*/ 72 w 72"/>
                <a:gd name="T1" fmla="*/ 0 h 65"/>
                <a:gd name="T2" fmla="*/ 42 w 72"/>
                <a:gd name="T3" fmla="*/ 6 h 65"/>
                <a:gd name="T4" fmla="*/ 18 w 72"/>
                <a:gd name="T5" fmla="*/ 18 h 65"/>
                <a:gd name="T6" fmla="*/ 6 w 72"/>
                <a:gd name="T7" fmla="*/ 41 h 65"/>
                <a:gd name="T8" fmla="*/ 0 w 72"/>
                <a:gd name="T9" fmla="*/ 65 h 65"/>
                <a:gd name="T10" fmla="*/ 0 w 72"/>
                <a:gd name="T11" fmla="*/ 65 h 65"/>
                <a:gd name="T12" fmla="*/ 6 w 72"/>
                <a:gd name="T13" fmla="*/ 41 h 65"/>
                <a:gd name="T14" fmla="*/ 18 w 72"/>
                <a:gd name="T15" fmla="*/ 18 h 65"/>
                <a:gd name="T16" fmla="*/ 42 w 72"/>
                <a:gd name="T17" fmla="*/ 6 h 65"/>
                <a:gd name="T18" fmla="*/ 72 w 72"/>
                <a:gd name="T19" fmla="*/ 0 h 65"/>
                <a:gd name="T20" fmla="*/ 72 w 72"/>
                <a:gd name="T21" fmla="*/ 0 h 65"/>
                <a:gd name="T22" fmla="*/ 72 w 72"/>
                <a:gd name="T23" fmla="*/ 0 h 65"/>
                <a:gd name="T24" fmla="*/ 72 w 72"/>
                <a:gd name="T25" fmla="*/ 0 h 65"/>
                <a:gd name="T26" fmla="*/ 72 w 72"/>
                <a:gd name="T2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5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4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6" y="41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Freeform 33"/>
            <p:cNvSpPr>
              <a:spLocks noEditPoints="1"/>
            </p:cNvSpPr>
            <p:nvPr/>
          </p:nvSpPr>
          <p:spPr bwMode="auto">
            <a:xfrm>
              <a:off x="4946" y="2246"/>
              <a:ext cx="72" cy="60"/>
            </a:xfrm>
            <a:custGeom>
              <a:avLst/>
              <a:gdLst>
                <a:gd name="T0" fmla="*/ 0 w 72"/>
                <a:gd name="T1" fmla="*/ 0 h 60"/>
                <a:gd name="T2" fmla="*/ 6 w 72"/>
                <a:gd name="T3" fmla="*/ 24 h 60"/>
                <a:gd name="T4" fmla="*/ 18 w 72"/>
                <a:gd name="T5" fmla="*/ 42 h 60"/>
                <a:gd name="T6" fmla="*/ 42 w 72"/>
                <a:gd name="T7" fmla="*/ 54 h 60"/>
                <a:gd name="T8" fmla="*/ 72 w 72"/>
                <a:gd name="T9" fmla="*/ 60 h 60"/>
                <a:gd name="T10" fmla="*/ 72 w 72"/>
                <a:gd name="T11" fmla="*/ 60 h 60"/>
                <a:gd name="T12" fmla="*/ 42 w 72"/>
                <a:gd name="T13" fmla="*/ 54 h 60"/>
                <a:gd name="T14" fmla="*/ 18 w 72"/>
                <a:gd name="T15" fmla="*/ 42 h 60"/>
                <a:gd name="T16" fmla="*/ 6 w 72"/>
                <a:gd name="T17" fmla="*/ 24 h 60"/>
                <a:gd name="T18" fmla="*/ 0 w 72"/>
                <a:gd name="T19" fmla="*/ 0 h 60"/>
                <a:gd name="T20" fmla="*/ 0 w 72"/>
                <a:gd name="T21" fmla="*/ 0 h 60"/>
                <a:gd name="T22" fmla="*/ 0 w 72"/>
                <a:gd name="T23" fmla="*/ 0 h 60"/>
                <a:gd name="T24" fmla="*/ 0 w 72"/>
                <a:gd name="T25" fmla="*/ 0 h 60"/>
                <a:gd name="T26" fmla="*/ 0 w 7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0">
                  <a:moveTo>
                    <a:pt x="0" y="0"/>
                  </a:moveTo>
                  <a:lnTo>
                    <a:pt x="6" y="24"/>
                  </a:lnTo>
                  <a:lnTo>
                    <a:pt x="18" y="42"/>
                  </a:lnTo>
                  <a:lnTo>
                    <a:pt x="42" y="54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42" y="54"/>
                  </a:lnTo>
                  <a:lnTo>
                    <a:pt x="18" y="42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Freeform 34"/>
            <p:cNvSpPr>
              <a:spLocks/>
            </p:cNvSpPr>
            <p:nvPr/>
          </p:nvSpPr>
          <p:spPr bwMode="auto">
            <a:xfrm>
              <a:off x="5018" y="230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Freeform 35"/>
            <p:cNvSpPr>
              <a:spLocks/>
            </p:cNvSpPr>
            <p:nvPr/>
          </p:nvSpPr>
          <p:spPr bwMode="auto">
            <a:xfrm>
              <a:off x="4946" y="3440"/>
              <a:ext cx="137" cy="126"/>
            </a:xfrm>
            <a:custGeom>
              <a:avLst/>
              <a:gdLst>
                <a:gd name="T0" fmla="*/ 72 w 137"/>
                <a:gd name="T1" fmla="*/ 126 h 126"/>
                <a:gd name="T2" fmla="*/ 96 w 137"/>
                <a:gd name="T3" fmla="*/ 120 h 126"/>
                <a:gd name="T4" fmla="*/ 119 w 137"/>
                <a:gd name="T5" fmla="*/ 108 h 126"/>
                <a:gd name="T6" fmla="*/ 131 w 137"/>
                <a:gd name="T7" fmla="*/ 90 h 126"/>
                <a:gd name="T8" fmla="*/ 137 w 137"/>
                <a:gd name="T9" fmla="*/ 66 h 126"/>
                <a:gd name="T10" fmla="*/ 131 w 137"/>
                <a:gd name="T11" fmla="*/ 42 h 126"/>
                <a:gd name="T12" fmla="*/ 119 w 137"/>
                <a:gd name="T13" fmla="*/ 18 h 126"/>
                <a:gd name="T14" fmla="*/ 96 w 137"/>
                <a:gd name="T15" fmla="*/ 6 h 126"/>
                <a:gd name="T16" fmla="*/ 72 w 137"/>
                <a:gd name="T17" fmla="*/ 0 h 126"/>
                <a:gd name="T18" fmla="*/ 42 w 137"/>
                <a:gd name="T19" fmla="*/ 6 h 126"/>
                <a:gd name="T20" fmla="*/ 18 w 137"/>
                <a:gd name="T21" fmla="*/ 18 h 126"/>
                <a:gd name="T22" fmla="*/ 6 w 137"/>
                <a:gd name="T23" fmla="*/ 42 h 126"/>
                <a:gd name="T24" fmla="*/ 0 w 137"/>
                <a:gd name="T25" fmla="*/ 66 h 126"/>
                <a:gd name="T26" fmla="*/ 6 w 137"/>
                <a:gd name="T27" fmla="*/ 90 h 126"/>
                <a:gd name="T28" fmla="*/ 18 w 137"/>
                <a:gd name="T29" fmla="*/ 108 h 126"/>
                <a:gd name="T30" fmla="*/ 42 w 137"/>
                <a:gd name="T31" fmla="*/ 120 h 126"/>
                <a:gd name="T32" fmla="*/ 72 w 137"/>
                <a:gd name="T33" fmla="*/ 126 h 126"/>
                <a:gd name="T34" fmla="*/ 72 w 137"/>
                <a:gd name="T3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26">
                  <a:moveTo>
                    <a:pt x="72" y="126"/>
                  </a:moveTo>
                  <a:lnTo>
                    <a:pt x="96" y="120"/>
                  </a:lnTo>
                  <a:lnTo>
                    <a:pt x="119" y="108"/>
                  </a:lnTo>
                  <a:lnTo>
                    <a:pt x="131" y="90"/>
                  </a:lnTo>
                  <a:lnTo>
                    <a:pt x="137" y="66"/>
                  </a:lnTo>
                  <a:lnTo>
                    <a:pt x="131" y="42"/>
                  </a:lnTo>
                  <a:lnTo>
                    <a:pt x="119" y="18"/>
                  </a:lnTo>
                  <a:lnTo>
                    <a:pt x="96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auto">
            <a:xfrm>
              <a:off x="5018" y="3506"/>
              <a:ext cx="71" cy="60"/>
            </a:xfrm>
            <a:custGeom>
              <a:avLst/>
              <a:gdLst>
                <a:gd name="T0" fmla="*/ 0 w 71"/>
                <a:gd name="T1" fmla="*/ 60 h 60"/>
                <a:gd name="T2" fmla="*/ 24 w 71"/>
                <a:gd name="T3" fmla="*/ 54 h 60"/>
                <a:gd name="T4" fmla="*/ 47 w 71"/>
                <a:gd name="T5" fmla="*/ 42 h 60"/>
                <a:gd name="T6" fmla="*/ 65 w 71"/>
                <a:gd name="T7" fmla="*/ 24 h 60"/>
                <a:gd name="T8" fmla="*/ 71 w 71"/>
                <a:gd name="T9" fmla="*/ 0 h 60"/>
                <a:gd name="T10" fmla="*/ 65 w 71"/>
                <a:gd name="T11" fmla="*/ 0 h 60"/>
                <a:gd name="T12" fmla="*/ 59 w 71"/>
                <a:gd name="T13" fmla="*/ 24 h 60"/>
                <a:gd name="T14" fmla="*/ 47 w 71"/>
                <a:gd name="T15" fmla="*/ 42 h 60"/>
                <a:gd name="T16" fmla="*/ 24 w 71"/>
                <a:gd name="T17" fmla="*/ 54 h 60"/>
                <a:gd name="T18" fmla="*/ 0 w 71"/>
                <a:gd name="T19" fmla="*/ 60 h 60"/>
                <a:gd name="T20" fmla="*/ 0 w 71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0">
                  <a:moveTo>
                    <a:pt x="0" y="60"/>
                  </a:moveTo>
                  <a:lnTo>
                    <a:pt x="24" y="54"/>
                  </a:lnTo>
                  <a:lnTo>
                    <a:pt x="47" y="42"/>
                  </a:lnTo>
                  <a:lnTo>
                    <a:pt x="65" y="24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24"/>
                  </a:lnTo>
                  <a:lnTo>
                    <a:pt x="47" y="42"/>
                  </a:lnTo>
                  <a:lnTo>
                    <a:pt x="24" y="5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Freeform 37"/>
            <p:cNvSpPr>
              <a:spLocks noEditPoints="1"/>
            </p:cNvSpPr>
            <p:nvPr/>
          </p:nvSpPr>
          <p:spPr bwMode="auto">
            <a:xfrm>
              <a:off x="5018" y="3440"/>
              <a:ext cx="71" cy="66"/>
            </a:xfrm>
            <a:custGeom>
              <a:avLst/>
              <a:gdLst>
                <a:gd name="T0" fmla="*/ 65 w 71"/>
                <a:gd name="T1" fmla="*/ 66 h 66"/>
                <a:gd name="T2" fmla="*/ 59 w 71"/>
                <a:gd name="T3" fmla="*/ 42 h 66"/>
                <a:gd name="T4" fmla="*/ 47 w 71"/>
                <a:gd name="T5" fmla="*/ 18 h 66"/>
                <a:gd name="T6" fmla="*/ 24 w 71"/>
                <a:gd name="T7" fmla="*/ 6 h 66"/>
                <a:gd name="T8" fmla="*/ 0 w 71"/>
                <a:gd name="T9" fmla="*/ 0 h 66"/>
                <a:gd name="T10" fmla="*/ 0 w 71"/>
                <a:gd name="T11" fmla="*/ 0 h 66"/>
                <a:gd name="T12" fmla="*/ 24 w 71"/>
                <a:gd name="T13" fmla="*/ 6 h 66"/>
                <a:gd name="T14" fmla="*/ 47 w 71"/>
                <a:gd name="T15" fmla="*/ 18 h 66"/>
                <a:gd name="T16" fmla="*/ 65 w 71"/>
                <a:gd name="T17" fmla="*/ 42 h 66"/>
                <a:gd name="T18" fmla="*/ 71 w 71"/>
                <a:gd name="T19" fmla="*/ 66 h 66"/>
                <a:gd name="T20" fmla="*/ 65 w 71"/>
                <a:gd name="T21" fmla="*/ 66 h 66"/>
                <a:gd name="T22" fmla="*/ 65 w 71"/>
                <a:gd name="T23" fmla="*/ 66 h 66"/>
                <a:gd name="T24" fmla="*/ 65 w 71"/>
                <a:gd name="T25" fmla="*/ 66 h 66"/>
                <a:gd name="T26" fmla="*/ 65 w 71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66">
                  <a:moveTo>
                    <a:pt x="65" y="66"/>
                  </a:moveTo>
                  <a:lnTo>
                    <a:pt x="59" y="42"/>
                  </a:lnTo>
                  <a:lnTo>
                    <a:pt x="47" y="18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7" y="18"/>
                  </a:lnTo>
                  <a:lnTo>
                    <a:pt x="65" y="42"/>
                  </a:lnTo>
                  <a:lnTo>
                    <a:pt x="71" y="66"/>
                  </a:lnTo>
                  <a:lnTo>
                    <a:pt x="65" y="66"/>
                  </a:lnTo>
                  <a:close/>
                  <a:moveTo>
                    <a:pt x="65" y="66"/>
                  </a:moveTo>
                  <a:lnTo>
                    <a:pt x="65" y="66"/>
                  </a:lnTo>
                  <a:lnTo>
                    <a:pt x="6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Freeform 38"/>
            <p:cNvSpPr>
              <a:spLocks noEditPoints="1"/>
            </p:cNvSpPr>
            <p:nvPr/>
          </p:nvSpPr>
          <p:spPr bwMode="auto">
            <a:xfrm>
              <a:off x="4946" y="3440"/>
              <a:ext cx="72" cy="66"/>
            </a:xfrm>
            <a:custGeom>
              <a:avLst/>
              <a:gdLst>
                <a:gd name="T0" fmla="*/ 72 w 72"/>
                <a:gd name="T1" fmla="*/ 0 h 66"/>
                <a:gd name="T2" fmla="*/ 42 w 72"/>
                <a:gd name="T3" fmla="*/ 6 h 66"/>
                <a:gd name="T4" fmla="*/ 18 w 72"/>
                <a:gd name="T5" fmla="*/ 18 h 66"/>
                <a:gd name="T6" fmla="*/ 6 w 72"/>
                <a:gd name="T7" fmla="*/ 42 h 66"/>
                <a:gd name="T8" fmla="*/ 0 w 72"/>
                <a:gd name="T9" fmla="*/ 66 h 66"/>
                <a:gd name="T10" fmla="*/ 0 w 72"/>
                <a:gd name="T11" fmla="*/ 66 h 66"/>
                <a:gd name="T12" fmla="*/ 6 w 72"/>
                <a:gd name="T13" fmla="*/ 42 h 66"/>
                <a:gd name="T14" fmla="*/ 18 w 72"/>
                <a:gd name="T15" fmla="*/ 18 h 66"/>
                <a:gd name="T16" fmla="*/ 42 w 72"/>
                <a:gd name="T17" fmla="*/ 6 h 66"/>
                <a:gd name="T18" fmla="*/ 72 w 72"/>
                <a:gd name="T19" fmla="*/ 0 h 66"/>
                <a:gd name="T20" fmla="*/ 72 w 72"/>
                <a:gd name="T21" fmla="*/ 0 h 66"/>
                <a:gd name="T22" fmla="*/ 72 w 72"/>
                <a:gd name="T23" fmla="*/ 0 h 66"/>
                <a:gd name="T24" fmla="*/ 72 w 72"/>
                <a:gd name="T25" fmla="*/ 0 h 66"/>
                <a:gd name="T26" fmla="*/ 72 w 72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6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6" y="42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39"/>
            <p:cNvSpPr>
              <a:spLocks noEditPoints="1"/>
            </p:cNvSpPr>
            <p:nvPr/>
          </p:nvSpPr>
          <p:spPr bwMode="auto">
            <a:xfrm>
              <a:off x="4946" y="3506"/>
              <a:ext cx="72" cy="60"/>
            </a:xfrm>
            <a:custGeom>
              <a:avLst/>
              <a:gdLst>
                <a:gd name="T0" fmla="*/ 0 w 72"/>
                <a:gd name="T1" fmla="*/ 0 h 60"/>
                <a:gd name="T2" fmla="*/ 6 w 72"/>
                <a:gd name="T3" fmla="*/ 24 h 60"/>
                <a:gd name="T4" fmla="*/ 18 w 72"/>
                <a:gd name="T5" fmla="*/ 42 h 60"/>
                <a:gd name="T6" fmla="*/ 42 w 72"/>
                <a:gd name="T7" fmla="*/ 54 h 60"/>
                <a:gd name="T8" fmla="*/ 72 w 72"/>
                <a:gd name="T9" fmla="*/ 60 h 60"/>
                <a:gd name="T10" fmla="*/ 72 w 72"/>
                <a:gd name="T11" fmla="*/ 60 h 60"/>
                <a:gd name="T12" fmla="*/ 42 w 72"/>
                <a:gd name="T13" fmla="*/ 54 h 60"/>
                <a:gd name="T14" fmla="*/ 18 w 72"/>
                <a:gd name="T15" fmla="*/ 42 h 60"/>
                <a:gd name="T16" fmla="*/ 6 w 72"/>
                <a:gd name="T17" fmla="*/ 24 h 60"/>
                <a:gd name="T18" fmla="*/ 0 w 72"/>
                <a:gd name="T19" fmla="*/ 0 h 60"/>
                <a:gd name="T20" fmla="*/ 0 w 72"/>
                <a:gd name="T21" fmla="*/ 0 h 60"/>
                <a:gd name="T22" fmla="*/ 0 w 72"/>
                <a:gd name="T23" fmla="*/ 0 h 60"/>
                <a:gd name="T24" fmla="*/ 0 w 72"/>
                <a:gd name="T25" fmla="*/ 0 h 60"/>
                <a:gd name="T26" fmla="*/ 0 w 7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0">
                  <a:moveTo>
                    <a:pt x="0" y="0"/>
                  </a:moveTo>
                  <a:lnTo>
                    <a:pt x="6" y="24"/>
                  </a:lnTo>
                  <a:lnTo>
                    <a:pt x="18" y="42"/>
                  </a:lnTo>
                  <a:lnTo>
                    <a:pt x="42" y="54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42" y="54"/>
                  </a:lnTo>
                  <a:lnTo>
                    <a:pt x="18" y="42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Freeform 40"/>
            <p:cNvSpPr>
              <a:spLocks/>
            </p:cNvSpPr>
            <p:nvPr/>
          </p:nvSpPr>
          <p:spPr bwMode="auto">
            <a:xfrm>
              <a:off x="5018" y="356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41"/>
            <p:cNvSpPr>
              <a:spLocks/>
            </p:cNvSpPr>
            <p:nvPr/>
          </p:nvSpPr>
          <p:spPr bwMode="auto">
            <a:xfrm>
              <a:off x="2871" y="2360"/>
              <a:ext cx="436" cy="1"/>
            </a:xfrm>
            <a:custGeom>
              <a:avLst/>
              <a:gdLst>
                <a:gd name="T0" fmla="*/ 436 w 436"/>
                <a:gd name="T1" fmla="*/ 0 w 436"/>
                <a:gd name="T2" fmla="*/ 436 w 436"/>
                <a:gd name="T3" fmla="*/ 436 w 4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36">
                  <a:moveTo>
                    <a:pt x="436" y="0"/>
                  </a:moveTo>
                  <a:lnTo>
                    <a:pt x="0" y="0"/>
                  </a:lnTo>
                  <a:lnTo>
                    <a:pt x="436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42"/>
            <p:cNvSpPr>
              <a:spLocks/>
            </p:cNvSpPr>
            <p:nvPr/>
          </p:nvSpPr>
          <p:spPr bwMode="auto">
            <a:xfrm>
              <a:off x="4940" y="2402"/>
              <a:ext cx="161" cy="143"/>
            </a:xfrm>
            <a:custGeom>
              <a:avLst/>
              <a:gdLst>
                <a:gd name="T0" fmla="*/ 72 w 161"/>
                <a:gd name="T1" fmla="*/ 0 h 143"/>
                <a:gd name="T2" fmla="*/ 72 w 161"/>
                <a:gd name="T3" fmla="*/ 65 h 143"/>
                <a:gd name="T4" fmla="*/ 0 w 161"/>
                <a:gd name="T5" fmla="*/ 65 h 143"/>
                <a:gd name="T6" fmla="*/ 0 w 161"/>
                <a:gd name="T7" fmla="*/ 77 h 143"/>
                <a:gd name="T8" fmla="*/ 72 w 161"/>
                <a:gd name="T9" fmla="*/ 77 h 143"/>
                <a:gd name="T10" fmla="*/ 72 w 161"/>
                <a:gd name="T11" fmla="*/ 143 h 143"/>
                <a:gd name="T12" fmla="*/ 90 w 161"/>
                <a:gd name="T13" fmla="*/ 143 h 143"/>
                <a:gd name="T14" fmla="*/ 90 w 161"/>
                <a:gd name="T15" fmla="*/ 77 h 143"/>
                <a:gd name="T16" fmla="*/ 161 w 161"/>
                <a:gd name="T17" fmla="*/ 77 h 143"/>
                <a:gd name="T18" fmla="*/ 161 w 161"/>
                <a:gd name="T19" fmla="*/ 65 h 143"/>
                <a:gd name="T20" fmla="*/ 90 w 161"/>
                <a:gd name="T21" fmla="*/ 65 h 143"/>
                <a:gd name="T22" fmla="*/ 90 w 161"/>
                <a:gd name="T23" fmla="*/ 0 h 143"/>
                <a:gd name="T24" fmla="*/ 72 w 161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3">
                  <a:moveTo>
                    <a:pt x="72" y="0"/>
                  </a:moveTo>
                  <a:lnTo>
                    <a:pt x="72" y="65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72" y="77"/>
                  </a:lnTo>
                  <a:lnTo>
                    <a:pt x="72" y="143"/>
                  </a:lnTo>
                  <a:lnTo>
                    <a:pt x="90" y="143"/>
                  </a:lnTo>
                  <a:lnTo>
                    <a:pt x="90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90" y="65"/>
                  </a:lnTo>
                  <a:lnTo>
                    <a:pt x="9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Rectangle 43"/>
            <p:cNvSpPr>
              <a:spLocks noChangeArrowheads="1"/>
            </p:cNvSpPr>
            <p:nvPr/>
          </p:nvSpPr>
          <p:spPr bwMode="auto">
            <a:xfrm>
              <a:off x="4946" y="3297"/>
              <a:ext cx="149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Freeform 44"/>
            <p:cNvSpPr>
              <a:spLocks/>
            </p:cNvSpPr>
            <p:nvPr/>
          </p:nvSpPr>
          <p:spPr bwMode="auto">
            <a:xfrm>
              <a:off x="4940" y="2766"/>
              <a:ext cx="209" cy="185"/>
            </a:xfrm>
            <a:custGeom>
              <a:avLst/>
              <a:gdLst>
                <a:gd name="T0" fmla="*/ 209 w 209"/>
                <a:gd name="T1" fmla="*/ 0 h 185"/>
                <a:gd name="T2" fmla="*/ 143 w 209"/>
                <a:gd name="T3" fmla="*/ 0 h 185"/>
                <a:gd name="T4" fmla="*/ 143 w 209"/>
                <a:gd name="T5" fmla="*/ 6 h 185"/>
                <a:gd name="T6" fmla="*/ 161 w 209"/>
                <a:gd name="T7" fmla="*/ 6 h 185"/>
                <a:gd name="T8" fmla="*/ 167 w 209"/>
                <a:gd name="T9" fmla="*/ 18 h 185"/>
                <a:gd name="T10" fmla="*/ 167 w 209"/>
                <a:gd name="T11" fmla="*/ 30 h 185"/>
                <a:gd name="T12" fmla="*/ 161 w 209"/>
                <a:gd name="T13" fmla="*/ 36 h 185"/>
                <a:gd name="T14" fmla="*/ 125 w 209"/>
                <a:gd name="T15" fmla="*/ 125 h 185"/>
                <a:gd name="T16" fmla="*/ 84 w 209"/>
                <a:gd name="T17" fmla="*/ 42 h 185"/>
                <a:gd name="T18" fmla="*/ 84 w 209"/>
                <a:gd name="T19" fmla="*/ 30 h 185"/>
                <a:gd name="T20" fmla="*/ 78 w 209"/>
                <a:gd name="T21" fmla="*/ 18 h 185"/>
                <a:gd name="T22" fmla="*/ 84 w 209"/>
                <a:gd name="T23" fmla="*/ 6 h 185"/>
                <a:gd name="T24" fmla="*/ 102 w 209"/>
                <a:gd name="T25" fmla="*/ 6 h 185"/>
                <a:gd name="T26" fmla="*/ 102 w 209"/>
                <a:gd name="T27" fmla="*/ 0 h 185"/>
                <a:gd name="T28" fmla="*/ 0 w 209"/>
                <a:gd name="T29" fmla="*/ 0 h 185"/>
                <a:gd name="T30" fmla="*/ 0 w 209"/>
                <a:gd name="T31" fmla="*/ 6 h 185"/>
                <a:gd name="T32" fmla="*/ 12 w 209"/>
                <a:gd name="T33" fmla="*/ 6 h 185"/>
                <a:gd name="T34" fmla="*/ 18 w 209"/>
                <a:gd name="T35" fmla="*/ 12 h 185"/>
                <a:gd name="T36" fmla="*/ 24 w 209"/>
                <a:gd name="T37" fmla="*/ 24 h 185"/>
                <a:gd name="T38" fmla="*/ 102 w 209"/>
                <a:gd name="T39" fmla="*/ 185 h 185"/>
                <a:gd name="T40" fmla="*/ 113 w 209"/>
                <a:gd name="T41" fmla="*/ 185 h 185"/>
                <a:gd name="T42" fmla="*/ 179 w 209"/>
                <a:gd name="T43" fmla="*/ 30 h 185"/>
                <a:gd name="T44" fmla="*/ 191 w 209"/>
                <a:gd name="T45" fmla="*/ 12 h 185"/>
                <a:gd name="T46" fmla="*/ 209 w 209"/>
                <a:gd name="T47" fmla="*/ 6 h 185"/>
                <a:gd name="T48" fmla="*/ 209 w 209"/>
                <a:gd name="T4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185">
                  <a:moveTo>
                    <a:pt x="209" y="0"/>
                  </a:moveTo>
                  <a:lnTo>
                    <a:pt x="143" y="0"/>
                  </a:lnTo>
                  <a:lnTo>
                    <a:pt x="143" y="6"/>
                  </a:lnTo>
                  <a:lnTo>
                    <a:pt x="161" y="6"/>
                  </a:lnTo>
                  <a:lnTo>
                    <a:pt x="167" y="18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25" y="125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8" y="18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24"/>
                  </a:lnTo>
                  <a:lnTo>
                    <a:pt x="102" y="185"/>
                  </a:lnTo>
                  <a:lnTo>
                    <a:pt x="113" y="185"/>
                  </a:lnTo>
                  <a:lnTo>
                    <a:pt x="179" y="30"/>
                  </a:lnTo>
                  <a:lnTo>
                    <a:pt x="191" y="12"/>
                  </a:lnTo>
                  <a:lnTo>
                    <a:pt x="209" y="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Freeform 45"/>
            <p:cNvSpPr>
              <a:spLocks noEditPoints="1"/>
            </p:cNvSpPr>
            <p:nvPr/>
          </p:nvSpPr>
          <p:spPr bwMode="auto">
            <a:xfrm>
              <a:off x="5083" y="2927"/>
              <a:ext cx="102" cy="89"/>
            </a:xfrm>
            <a:custGeom>
              <a:avLst/>
              <a:gdLst>
                <a:gd name="T0" fmla="*/ 66 w 102"/>
                <a:gd name="T1" fmla="*/ 0 h 89"/>
                <a:gd name="T2" fmla="*/ 42 w 102"/>
                <a:gd name="T3" fmla="*/ 6 h 89"/>
                <a:gd name="T4" fmla="*/ 24 w 102"/>
                <a:gd name="T5" fmla="*/ 18 h 89"/>
                <a:gd name="T6" fmla="*/ 6 w 102"/>
                <a:gd name="T7" fmla="*/ 36 h 89"/>
                <a:gd name="T8" fmla="*/ 0 w 102"/>
                <a:gd name="T9" fmla="*/ 60 h 89"/>
                <a:gd name="T10" fmla="*/ 12 w 102"/>
                <a:gd name="T11" fmla="*/ 84 h 89"/>
                <a:gd name="T12" fmla="*/ 36 w 102"/>
                <a:gd name="T13" fmla="*/ 89 h 89"/>
                <a:gd name="T14" fmla="*/ 60 w 102"/>
                <a:gd name="T15" fmla="*/ 84 h 89"/>
                <a:gd name="T16" fmla="*/ 84 w 102"/>
                <a:gd name="T17" fmla="*/ 72 h 89"/>
                <a:gd name="T18" fmla="*/ 96 w 102"/>
                <a:gd name="T19" fmla="*/ 48 h 89"/>
                <a:gd name="T20" fmla="*/ 102 w 102"/>
                <a:gd name="T21" fmla="*/ 30 h 89"/>
                <a:gd name="T22" fmla="*/ 96 w 102"/>
                <a:gd name="T23" fmla="*/ 12 h 89"/>
                <a:gd name="T24" fmla="*/ 84 w 102"/>
                <a:gd name="T25" fmla="*/ 6 h 89"/>
                <a:gd name="T26" fmla="*/ 66 w 102"/>
                <a:gd name="T27" fmla="*/ 0 h 89"/>
                <a:gd name="T28" fmla="*/ 66 w 102"/>
                <a:gd name="T29" fmla="*/ 0 h 89"/>
                <a:gd name="T30" fmla="*/ 66 w 102"/>
                <a:gd name="T31" fmla="*/ 6 h 89"/>
                <a:gd name="T32" fmla="*/ 78 w 102"/>
                <a:gd name="T33" fmla="*/ 12 h 89"/>
                <a:gd name="T34" fmla="*/ 84 w 102"/>
                <a:gd name="T35" fmla="*/ 24 h 89"/>
                <a:gd name="T36" fmla="*/ 78 w 102"/>
                <a:gd name="T37" fmla="*/ 42 h 89"/>
                <a:gd name="T38" fmla="*/ 72 w 102"/>
                <a:gd name="T39" fmla="*/ 66 h 89"/>
                <a:gd name="T40" fmla="*/ 54 w 102"/>
                <a:gd name="T41" fmla="*/ 84 h 89"/>
                <a:gd name="T42" fmla="*/ 36 w 102"/>
                <a:gd name="T43" fmla="*/ 89 h 89"/>
                <a:gd name="T44" fmla="*/ 24 w 102"/>
                <a:gd name="T45" fmla="*/ 84 h 89"/>
                <a:gd name="T46" fmla="*/ 18 w 102"/>
                <a:gd name="T47" fmla="*/ 66 h 89"/>
                <a:gd name="T48" fmla="*/ 24 w 102"/>
                <a:gd name="T49" fmla="*/ 48 h 89"/>
                <a:gd name="T50" fmla="*/ 36 w 102"/>
                <a:gd name="T51" fmla="*/ 30 h 89"/>
                <a:gd name="T52" fmla="*/ 48 w 102"/>
                <a:gd name="T53" fmla="*/ 12 h 89"/>
                <a:gd name="T54" fmla="*/ 66 w 102"/>
                <a:gd name="T55" fmla="*/ 6 h 89"/>
                <a:gd name="T56" fmla="*/ 66 w 102"/>
                <a:gd name="T57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89">
                  <a:moveTo>
                    <a:pt x="66" y="0"/>
                  </a:moveTo>
                  <a:lnTo>
                    <a:pt x="42" y="6"/>
                  </a:lnTo>
                  <a:lnTo>
                    <a:pt x="24" y="18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36" y="89"/>
                  </a:lnTo>
                  <a:lnTo>
                    <a:pt x="60" y="84"/>
                  </a:lnTo>
                  <a:lnTo>
                    <a:pt x="84" y="72"/>
                  </a:lnTo>
                  <a:lnTo>
                    <a:pt x="96" y="48"/>
                  </a:lnTo>
                  <a:lnTo>
                    <a:pt x="102" y="30"/>
                  </a:lnTo>
                  <a:lnTo>
                    <a:pt x="96" y="12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6" y="6"/>
                  </a:moveTo>
                  <a:lnTo>
                    <a:pt x="78" y="12"/>
                  </a:lnTo>
                  <a:lnTo>
                    <a:pt x="84" y="24"/>
                  </a:lnTo>
                  <a:lnTo>
                    <a:pt x="78" y="42"/>
                  </a:lnTo>
                  <a:lnTo>
                    <a:pt x="72" y="66"/>
                  </a:lnTo>
                  <a:lnTo>
                    <a:pt x="54" y="84"/>
                  </a:lnTo>
                  <a:lnTo>
                    <a:pt x="36" y="89"/>
                  </a:lnTo>
                  <a:lnTo>
                    <a:pt x="24" y="84"/>
                  </a:lnTo>
                  <a:lnTo>
                    <a:pt x="18" y="66"/>
                  </a:lnTo>
                  <a:lnTo>
                    <a:pt x="24" y="48"/>
                  </a:lnTo>
                  <a:lnTo>
                    <a:pt x="36" y="30"/>
                  </a:lnTo>
                  <a:lnTo>
                    <a:pt x="4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Freeform 46"/>
            <p:cNvSpPr>
              <a:spLocks/>
            </p:cNvSpPr>
            <p:nvPr/>
          </p:nvSpPr>
          <p:spPr bwMode="auto">
            <a:xfrm>
              <a:off x="598" y="2234"/>
              <a:ext cx="161" cy="150"/>
            </a:xfrm>
            <a:custGeom>
              <a:avLst/>
              <a:gdLst>
                <a:gd name="T0" fmla="*/ 72 w 161"/>
                <a:gd name="T1" fmla="*/ 0 h 150"/>
                <a:gd name="T2" fmla="*/ 72 w 161"/>
                <a:gd name="T3" fmla="*/ 66 h 150"/>
                <a:gd name="T4" fmla="*/ 0 w 161"/>
                <a:gd name="T5" fmla="*/ 66 h 150"/>
                <a:gd name="T6" fmla="*/ 0 w 161"/>
                <a:gd name="T7" fmla="*/ 78 h 150"/>
                <a:gd name="T8" fmla="*/ 72 w 161"/>
                <a:gd name="T9" fmla="*/ 78 h 150"/>
                <a:gd name="T10" fmla="*/ 72 w 161"/>
                <a:gd name="T11" fmla="*/ 150 h 150"/>
                <a:gd name="T12" fmla="*/ 90 w 161"/>
                <a:gd name="T13" fmla="*/ 150 h 150"/>
                <a:gd name="T14" fmla="*/ 90 w 161"/>
                <a:gd name="T15" fmla="*/ 78 h 150"/>
                <a:gd name="T16" fmla="*/ 161 w 161"/>
                <a:gd name="T17" fmla="*/ 78 h 150"/>
                <a:gd name="T18" fmla="*/ 161 w 161"/>
                <a:gd name="T19" fmla="*/ 66 h 150"/>
                <a:gd name="T20" fmla="*/ 90 w 161"/>
                <a:gd name="T21" fmla="*/ 66 h 150"/>
                <a:gd name="T22" fmla="*/ 90 w 161"/>
                <a:gd name="T23" fmla="*/ 0 h 150"/>
                <a:gd name="T24" fmla="*/ 72 w 161"/>
                <a:gd name="T2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50">
                  <a:moveTo>
                    <a:pt x="72" y="0"/>
                  </a:moveTo>
                  <a:lnTo>
                    <a:pt x="72" y="6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72" y="78"/>
                  </a:lnTo>
                  <a:lnTo>
                    <a:pt x="72" y="150"/>
                  </a:lnTo>
                  <a:lnTo>
                    <a:pt x="90" y="150"/>
                  </a:lnTo>
                  <a:lnTo>
                    <a:pt x="90" y="78"/>
                  </a:lnTo>
                  <a:lnTo>
                    <a:pt x="161" y="78"/>
                  </a:lnTo>
                  <a:lnTo>
                    <a:pt x="161" y="66"/>
                  </a:lnTo>
                  <a:lnTo>
                    <a:pt x="90" y="66"/>
                  </a:lnTo>
                  <a:lnTo>
                    <a:pt x="9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Rectangle 47"/>
            <p:cNvSpPr>
              <a:spLocks noChangeArrowheads="1"/>
            </p:cNvSpPr>
            <p:nvPr/>
          </p:nvSpPr>
          <p:spPr bwMode="auto">
            <a:xfrm>
              <a:off x="604" y="3321"/>
              <a:ext cx="149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Freeform 48"/>
            <p:cNvSpPr>
              <a:spLocks/>
            </p:cNvSpPr>
            <p:nvPr/>
          </p:nvSpPr>
          <p:spPr bwMode="auto">
            <a:xfrm>
              <a:off x="598" y="2694"/>
              <a:ext cx="209" cy="191"/>
            </a:xfrm>
            <a:custGeom>
              <a:avLst/>
              <a:gdLst>
                <a:gd name="T0" fmla="*/ 209 w 209"/>
                <a:gd name="T1" fmla="*/ 0 h 191"/>
                <a:gd name="T2" fmla="*/ 143 w 209"/>
                <a:gd name="T3" fmla="*/ 0 h 191"/>
                <a:gd name="T4" fmla="*/ 143 w 209"/>
                <a:gd name="T5" fmla="*/ 6 h 191"/>
                <a:gd name="T6" fmla="*/ 167 w 209"/>
                <a:gd name="T7" fmla="*/ 12 h 191"/>
                <a:gd name="T8" fmla="*/ 173 w 209"/>
                <a:gd name="T9" fmla="*/ 24 h 191"/>
                <a:gd name="T10" fmla="*/ 173 w 209"/>
                <a:gd name="T11" fmla="*/ 30 h 191"/>
                <a:gd name="T12" fmla="*/ 167 w 209"/>
                <a:gd name="T13" fmla="*/ 42 h 191"/>
                <a:gd name="T14" fmla="*/ 125 w 209"/>
                <a:gd name="T15" fmla="*/ 131 h 191"/>
                <a:gd name="T16" fmla="*/ 90 w 209"/>
                <a:gd name="T17" fmla="*/ 42 h 191"/>
                <a:gd name="T18" fmla="*/ 84 w 209"/>
                <a:gd name="T19" fmla="*/ 30 h 191"/>
                <a:gd name="T20" fmla="*/ 78 w 209"/>
                <a:gd name="T21" fmla="*/ 18 h 191"/>
                <a:gd name="T22" fmla="*/ 84 w 209"/>
                <a:gd name="T23" fmla="*/ 12 h 191"/>
                <a:gd name="T24" fmla="*/ 96 w 209"/>
                <a:gd name="T25" fmla="*/ 12 h 191"/>
                <a:gd name="T26" fmla="*/ 108 w 209"/>
                <a:gd name="T27" fmla="*/ 6 h 191"/>
                <a:gd name="T28" fmla="*/ 108 w 209"/>
                <a:gd name="T29" fmla="*/ 0 h 191"/>
                <a:gd name="T30" fmla="*/ 0 w 209"/>
                <a:gd name="T31" fmla="*/ 0 h 191"/>
                <a:gd name="T32" fmla="*/ 0 w 209"/>
                <a:gd name="T33" fmla="*/ 6 h 191"/>
                <a:gd name="T34" fmla="*/ 12 w 209"/>
                <a:gd name="T35" fmla="*/ 12 h 191"/>
                <a:gd name="T36" fmla="*/ 18 w 209"/>
                <a:gd name="T37" fmla="*/ 12 h 191"/>
                <a:gd name="T38" fmla="*/ 24 w 209"/>
                <a:gd name="T39" fmla="*/ 18 h 191"/>
                <a:gd name="T40" fmla="*/ 30 w 209"/>
                <a:gd name="T41" fmla="*/ 30 h 191"/>
                <a:gd name="T42" fmla="*/ 108 w 209"/>
                <a:gd name="T43" fmla="*/ 191 h 191"/>
                <a:gd name="T44" fmla="*/ 114 w 209"/>
                <a:gd name="T45" fmla="*/ 191 h 191"/>
                <a:gd name="T46" fmla="*/ 185 w 209"/>
                <a:gd name="T47" fmla="*/ 30 h 191"/>
                <a:gd name="T48" fmla="*/ 191 w 209"/>
                <a:gd name="T49" fmla="*/ 18 h 191"/>
                <a:gd name="T50" fmla="*/ 197 w 209"/>
                <a:gd name="T51" fmla="*/ 12 h 191"/>
                <a:gd name="T52" fmla="*/ 209 w 209"/>
                <a:gd name="T53" fmla="*/ 6 h 191"/>
                <a:gd name="T54" fmla="*/ 209 w 209"/>
                <a:gd name="T5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9" h="191">
                  <a:moveTo>
                    <a:pt x="209" y="0"/>
                  </a:moveTo>
                  <a:lnTo>
                    <a:pt x="143" y="0"/>
                  </a:lnTo>
                  <a:lnTo>
                    <a:pt x="143" y="6"/>
                  </a:lnTo>
                  <a:lnTo>
                    <a:pt x="167" y="12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42"/>
                  </a:lnTo>
                  <a:lnTo>
                    <a:pt x="125" y="131"/>
                  </a:lnTo>
                  <a:lnTo>
                    <a:pt x="90" y="42"/>
                  </a:lnTo>
                  <a:lnTo>
                    <a:pt x="84" y="30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6" y="12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30"/>
                  </a:lnTo>
                  <a:lnTo>
                    <a:pt x="108" y="191"/>
                  </a:lnTo>
                  <a:lnTo>
                    <a:pt x="114" y="191"/>
                  </a:lnTo>
                  <a:lnTo>
                    <a:pt x="185" y="30"/>
                  </a:lnTo>
                  <a:lnTo>
                    <a:pt x="191" y="18"/>
                  </a:lnTo>
                  <a:lnTo>
                    <a:pt x="197" y="12"/>
                  </a:lnTo>
                  <a:lnTo>
                    <a:pt x="209" y="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Freeform 49"/>
            <p:cNvSpPr>
              <a:spLocks noEditPoints="1"/>
            </p:cNvSpPr>
            <p:nvPr/>
          </p:nvSpPr>
          <p:spPr bwMode="auto">
            <a:xfrm>
              <a:off x="765" y="2813"/>
              <a:ext cx="48" cy="138"/>
            </a:xfrm>
            <a:custGeom>
              <a:avLst/>
              <a:gdLst>
                <a:gd name="T0" fmla="*/ 42 w 48"/>
                <a:gd name="T1" fmla="*/ 114 h 138"/>
                <a:gd name="T2" fmla="*/ 30 w 48"/>
                <a:gd name="T3" fmla="*/ 126 h 138"/>
                <a:gd name="T4" fmla="*/ 24 w 48"/>
                <a:gd name="T5" fmla="*/ 126 h 138"/>
                <a:gd name="T6" fmla="*/ 18 w 48"/>
                <a:gd name="T7" fmla="*/ 126 h 138"/>
                <a:gd name="T8" fmla="*/ 18 w 48"/>
                <a:gd name="T9" fmla="*/ 126 h 138"/>
                <a:gd name="T10" fmla="*/ 18 w 48"/>
                <a:gd name="T11" fmla="*/ 120 h 138"/>
                <a:gd name="T12" fmla="*/ 24 w 48"/>
                <a:gd name="T13" fmla="*/ 114 h 138"/>
                <a:gd name="T14" fmla="*/ 42 w 48"/>
                <a:gd name="T15" fmla="*/ 42 h 138"/>
                <a:gd name="T16" fmla="*/ 42 w 48"/>
                <a:gd name="T17" fmla="*/ 42 h 138"/>
                <a:gd name="T18" fmla="*/ 24 w 48"/>
                <a:gd name="T19" fmla="*/ 48 h 138"/>
                <a:gd name="T20" fmla="*/ 6 w 48"/>
                <a:gd name="T21" fmla="*/ 48 h 138"/>
                <a:gd name="T22" fmla="*/ 6 w 48"/>
                <a:gd name="T23" fmla="*/ 54 h 138"/>
                <a:gd name="T24" fmla="*/ 18 w 48"/>
                <a:gd name="T25" fmla="*/ 54 h 138"/>
                <a:gd name="T26" fmla="*/ 18 w 48"/>
                <a:gd name="T27" fmla="*/ 60 h 138"/>
                <a:gd name="T28" fmla="*/ 18 w 48"/>
                <a:gd name="T29" fmla="*/ 72 h 138"/>
                <a:gd name="T30" fmla="*/ 12 w 48"/>
                <a:gd name="T31" fmla="*/ 90 h 138"/>
                <a:gd name="T32" fmla="*/ 6 w 48"/>
                <a:gd name="T33" fmla="*/ 114 h 138"/>
                <a:gd name="T34" fmla="*/ 0 w 48"/>
                <a:gd name="T35" fmla="*/ 126 h 138"/>
                <a:gd name="T36" fmla="*/ 0 w 48"/>
                <a:gd name="T37" fmla="*/ 132 h 138"/>
                <a:gd name="T38" fmla="*/ 12 w 48"/>
                <a:gd name="T39" fmla="*/ 138 h 138"/>
                <a:gd name="T40" fmla="*/ 30 w 48"/>
                <a:gd name="T41" fmla="*/ 132 h 138"/>
                <a:gd name="T42" fmla="*/ 42 w 48"/>
                <a:gd name="T43" fmla="*/ 114 h 138"/>
                <a:gd name="T44" fmla="*/ 42 w 48"/>
                <a:gd name="T45" fmla="*/ 114 h 138"/>
                <a:gd name="T46" fmla="*/ 48 w 48"/>
                <a:gd name="T47" fmla="*/ 12 h 138"/>
                <a:gd name="T48" fmla="*/ 48 w 48"/>
                <a:gd name="T49" fmla="*/ 6 h 138"/>
                <a:gd name="T50" fmla="*/ 36 w 48"/>
                <a:gd name="T51" fmla="*/ 0 h 138"/>
                <a:gd name="T52" fmla="*/ 30 w 48"/>
                <a:gd name="T53" fmla="*/ 6 h 138"/>
                <a:gd name="T54" fmla="*/ 30 w 48"/>
                <a:gd name="T55" fmla="*/ 12 h 138"/>
                <a:gd name="T56" fmla="*/ 30 w 48"/>
                <a:gd name="T57" fmla="*/ 18 h 138"/>
                <a:gd name="T58" fmla="*/ 36 w 48"/>
                <a:gd name="T59" fmla="*/ 24 h 138"/>
                <a:gd name="T60" fmla="*/ 48 w 48"/>
                <a:gd name="T61" fmla="*/ 18 h 138"/>
                <a:gd name="T62" fmla="*/ 48 w 48"/>
                <a:gd name="T63" fmla="*/ 12 h 138"/>
                <a:gd name="T64" fmla="*/ 48 w 48"/>
                <a:gd name="T65" fmla="*/ 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138">
                  <a:moveTo>
                    <a:pt x="42" y="114"/>
                  </a:moveTo>
                  <a:lnTo>
                    <a:pt x="30" y="126"/>
                  </a:lnTo>
                  <a:lnTo>
                    <a:pt x="24" y="12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24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72"/>
                  </a:lnTo>
                  <a:lnTo>
                    <a:pt x="12" y="90"/>
                  </a:lnTo>
                  <a:lnTo>
                    <a:pt x="6" y="114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2" y="138"/>
                  </a:lnTo>
                  <a:lnTo>
                    <a:pt x="30" y="132"/>
                  </a:lnTo>
                  <a:lnTo>
                    <a:pt x="42" y="114"/>
                  </a:lnTo>
                  <a:lnTo>
                    <a:pt x="42" y="114"/>
                  </a:lnTo>
                  <a:close/>
                  <a:moveTo>
                    <a:pt x="48" y="12"/>
                  </a:moveTo>
                  <a:lnTo>
                    <a:pt x="48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Freeform 50"/>
            <p:cNvSpPr>
              <a:spLocks noEditPoints="1"/>
            </p:cNvSpPr>
            <p:nvPr/>
          </p:nvSpPr>
          <p:spPr bwMode="auto">
            <a:xfrm>
              <a:off x="1405" y="1679"/>
              <a:ext cx="186" cy="179"/>
            </a:xfrm>
            <a:custGeom>
              <a:avLst/>
              <a:gdLst>
                <a:gd name="T0" fmla="*/ 180 w 186"/>
                <a:gd name="T1" fmla="*/ 173 h 179"/>
                <a:gd name="T2" fmla="*/ 162 w 186"/>
                <a:gd name="T3" fmla="*/ 167 h 179"/>
                <a:gd name="T4" fmla="*/ 150 w 186"/>
                <a:gd name="T5" fmla="*/ 155 h 179"/>
                <a:gd name="T6" fmla="*/ 126 w 186"/>
                <a:gd name="T7" fmla="*/ 90 h 179"/>
                <a:gd name="T8" fmla="*/ 156 w 186"/>
                <a:gd name="T9" fmla="*/ 84 h 179"/>
                <a:gd name="T10" fmla="*/ 174 w 186"/>
                <a:gd name="T11" fmla="*/ 72 h 179"/>
                <a:gd name="T12" fmla="*/ 180 w 186"/>
                <a:gd name="T13" fmla="*/ 54 h 179"/>
                <a:gd name="T14" fmla="*/ 186 w 186"/>
                <a:gd name="T15" fmla="*/ 42 h 179"/>
                <a:gd name="T16" fmla="*/ 180 w 186"/>
                <a:gd name="T17" fmla="*/ 18 h 179"/>
                <a:gd name="T18" fmla="*/ 156 w 186"/>
                <a:gd name="T19" fmla="*/ 6 h 179"/>
                <a:gd name="T20" fmla="*/ 138 w 186"/>
                <a:gd name="T21" fmla="*/ 0 h 179"/>
                <a:gd name="T22" fmla="*/ 120 w 186"/>
                <a:gd name="T23" fmla="*/ 0 h 179"/>
                <a:gd name="T24" fmla="*/ 48 w 186"/>
                <a:gd name="T25" fmla="*/ 0 h 179"/>
                <a:gd name="T26" fmla="*/ 48 w 186"/>
                <a:gd name="T27" fmla="*/ 6 h 179"/>
                <a:gd name="T28" fmla="*/ 60 w 186"/>
                <a:gd name="T29" fmla="*/ 6 h 179"/>
                <a:gd name="T30" fmla="*/ 66 w 186"/>
                <a:gd name="T31" fmla="*/ 18 h 179"/>
                <a:gd name="T32" fmla="*/ 66 w 186"/>
                <a:gd name="T33" fmla="*/ 36 h 179"/>
                <a:gd name="T34" fmla="*/ 24 w 186"/>
                <a:gd name="T35" fmla="*/ 155 h 179"/>
                <a:gd name="T36" fmla="*/ 18 w 186"/>
                <a:gd name="T37" fmla="*/ 167 h 179"/>
                <a:gd name="T38" fmla="*/ 18 w 186"/>
                <a:gd name="T39" fmla="*/ 173 h 179"/>
                <a:gd name="T40" fmla="*/ 12 w 186"/>
                <a:gd name="T41" fmla="*/ 173 h 179"/>
                <a:gd name="T42" fmla="*/ 0 w 186"/>
                <a:gd name="T43" fmla="*/ 173 h 179"/>
                <a:gd name="T44" fmla="*/ 0 w 186"/>
                <a:gd name="T45" fmla="*/ 179 h 179"/>
                <a:gd name="T46" fmla="*/ 78 w 186"/>
                <a:gd name="T47" fmla="*/ 179 h 179"/>
                <a:gd name="T48" fmla="*/ 78 w 186"/>
                <a:gd name="T49" fmla="*/ 173 h 179"/>
                <a:gd name="T50" fmla="*/ 60 w 186"/>
                <a:gd name="T51" fmla="*/ 173 h 179"/>
                <a:gd name="T52" fmla="*/ 54 w 186"/>
                <a:gd name="T53" fmla="*/ 161 h 179"/>
                <a:gd name="T54" fmla="*/ 54 w 186"/>
                <a:gd name="T55" fmla="*/ 161 h 179"/>
                <a:gd name="T56" fmla="*/ 60 w 186"/>
                <a:gd name="T57" fmla="*/ 149 h 179"/>
                <a:gd name="T58" fmla="*/ 78 w 186"/>
                <a:gd name="T59" fmla="*/ 90 h 179"/>
                <a:gd name="T60" fmla="*/ 96 w 186"/>
                <a:gd name="T61" fmla="*/ 90 h 179"/>
                <a:gd name="T62" fmla="*/ 132 w 186"/>
                <a:gd name="T63" fmla="*/ 179 h 179"/>
                <a:gd name="T64" fmla="*/ 180 w 186"/>
                <a:gd name="T65" fmla="*/ 179 h 179"/>
                <a:gd name="T66" fmla="*/ 180 w 186"/>
                <a:gd name="T67" fmla="*/ 173 h 179"/>
                <a:gd name="T68" fmla="*/ 96 w 186"/>
                <a:gd name="T69" fmla="*/ 18 h 179"/>
                <a:gd name="T70" fmla="*/ 102 w 186"/>
                <a:gd name="T71" fmla="*/ 12 h 179"/>
                <a:gd name="T72" fmla="*/ 114 w 186"/>
                <a:gd name="T73" fmla="*/ 12 h 179"/>
                <a:gd name="T74" fmla="*/ 138 w 186"/>
                <a:gd name="T75" fmla="*/ 18 h 179"/>
                <a:gd name="T76" fmla="*/ 150 w 186"/>
                <a:gd name="T77" fmla="*/ 30 h 179"/>
                <a:gd name="T78" fmla="*/ 150 w 186"/>
                <a:gd name="T79" fmla="*/ 42 h 179"/>
                <a:gd name="T80" fmla="*/ 150 w 186"/>
                <a:gd name="T81" fmla="*/ 54 h 179"/>
                <a:gd name="T82" fmla="*/ 138 w 186"/>
                <a:gd name="T83" fmla="*/ 72 h 179"/>
                <a:gd name="T84" fmla="*/ 120 w 186"/>
                <a:gd name="T85" fmla="*/ 78 h 179"/>
                <a:gd name="T86" fmla="*/ 96 w 186"/>
                <a:gd name="T87" fmla="*/ 84 h 179"/>
                <a:gd name="T88" fmla="*/ 90 w 186"/>
                <a:gd name="T89" fmla="*/ 84 h 179"/>
                <a:gd name="T90" fmla="*/ 78 w 186"/>
                <a:gd name="T91" fmla="*/ 78 h 179"/>
                <a:gd name="T92" fmla="*/ 96 w 186"/>
                <a:gd name="T93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79">
                  <a:moveTo>
                    <a:pt x="180" y="173"/>
                  </a:moveTo>
                  <a:lnTo>
                    <a:pt x="162" y="167"/>
                  </a:lnTo>
                  <a:lnTo>
                    <a:pt x="150" y="155"/>
                  </a:lnTo>
                  <a:lnTo>
                    <a:pt x="126" y="90"/>
                  </a:lnTo>
                  <a:lnTo>
                    <a:pt x="156" y="84"/>
                  </a:lnTo>
                  <a:lnTo>
                    <a:pt x="174" y="72"/>
                  </a:lnTo>
                  <a:lnTo>
                    <a:pt x="180" y="54"/>
                  </a:lnTo>
                  <a:lnTo>
                    <a:pt x="186" y="42"/>
                  </a:lnTo>
                  <a:lnTo>
                    <a:pt x="180" y="18"/>
                  </a:lnTo>
                  <a:lnTo>
                    <a:pt x="156" y="6"/>
                  </a:lnTo>
                  <a:lnTo>
                    <a:pt x="138" y="0"/>
                  </a:lnTo>
                  <a:lnTo>
                    <a:pt x="12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66" y="36"/>
                  </a:lnTo>
                  <a:lnTo>
                    <a:pt x="24" y="155"/>
                  </a:lnTo>
                  <a:lnTo>
                    <a:pt x="18" y="167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78" y="179"/>
                  </a:lnTo>
                  <a:lnTo>
                    <a:pt x="78" y="173"/>
                  </a:lnTo>
                  <a:lnTo>
                    <a:pt x="60" y="173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60" y="149"/>
                  </a:lnTo>
                  <a:lnTo>
                    <a:pt x="78" y="90"/>
                  </a:lnTo>
                  <a:lnTo>
                    <a:pt x="96" y="90"/>
                  </a:lnTo>
                  <a:lnTo>
                    <a:pt x="132" y="179"/>
                  </a:lnTo>
                  <a:lnTo>
                    <a:pt x="180" y="179"/>
                  </a:lnTo>
                  <a:lnTo>
                    <a:pt x="180" y="173"/>
                  </a:lnTo>
                  <a:close/>
                  <a:moveTo>
                    <a:pt x="96" y="18"/>
                  </a:moveTo>
                  <a:lnTo>
                    <a:pt x="102" y="12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0" y="54"/>
                  </a:lnTo>
                  <a:lnTo>
                    <a:pt x="138" y="72"/>
                  </a:lnTo>
                  <a:lnTo>
                    <a:pt x="120" y="78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9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Freeform 51"/>
            <p:cNvSpPr>
              <a:spLocks noEditPoints="1"/>
            </p:cNvSpPr>
            <p:nvPr/>
          </p:nvSpPr>
          <p:spPr bwMode="auto">
            <a:xfrm>
              <a:off x="1609" y="1793"/>
              <a:ext cx="47" cy="137"/>
            </a:xfrm>
            <a:custGeom>
              <a:avLst/>
              <a:gdLst>
                <a:gd name="T0" fmla="*/ 35 w 47"/>
                <a:gd name="T1" fmla="*/ 113 h 137"/>
                <a:gd name="T2" fmla="*/ 30 w 47"/>
                <a:gd name="T3" fmla="*/ 125 h 137"/>
                <a:gd name="T4" fmla="*/ 18 w 47"/>
                <a:gd name="T5" fmla="*/ 125 h 137"/>
                <a:gd name="T6" fmla="*/ 18 w 47"/>
                <a:gd name="T7" fmla="*/ 125 h 137"/>
                <a:gd name="T8" fmla="*/ 18 w 47"/>
                <a:gd name="T9" fmla="*/ 107 h 137"/>
                <a:gd name="T10" fmla="*/ 41 w 47"/>
                <a:gd name="T11" fmla="*/ 41 h 137"/>
                <a:gd name="T12" fmla="*/ 35 w 47"/>
                <a:gd name="T13" fmla="*/ 41 h 137"/>
                <a:gd name="T14" fmla="*/ 18 w 47"/>
                <a:gd name="T15" fmla="*/ 47 h 137"/>
                <a:gd name="T16" fmla="*/ 0 w 47"/>
                <a:gd name="T17" fmla="*/ 47 h 137"/>
                <a:gd name="T18" fmla="*/ 0 w 47"/>
                <a:gd name="T19" fmla="*/ 53 h 137"/>
                <a:gd name="T20" fmla="*/ 12 w 47"/>
                <a:gd name="T21" fmla="*/ 53 h 137"/>
                <a:gd name="T22" fmla="*/ 18 w 47"/>
                <a:gd name="T23" fmla="*/ 59 h 137"/>
                <a:gd name="T24" fmla="*/ 18 w 47"/>
                <a:gd name="T25" fmla="*/ 71 h 137"/>
                <a:gd name="T26" fmla="*/ 12 w 47"/>
                <a:gd name="T27" fmla="*/ 89 h 137"/>
                <a:gd name="T28" fmla="*/ 6 w 47"/>
                <a:gd name="T29" fmla="*/ 113 h 137"/>
                <a:gd name="T30" fmla="*/ 0 w 47"/>
                <a:gd name="T31" fmla="*/ 125 h 137"/>
                <a:gd name="T32" fmla="*/ 0 w 47"/>
                <a:gd name="T33" fmla="*/ 131 h 137"/>
                <a:gd name="T34" fmla="*/ 12 w 47"/>
                <a:gd name="T35" fmla="*/ 137 h 137"/>
                <a:gd name="T36" fmla="*/ 30 w 47"/>
                <a:gd name="T37" fmla="*/ 131 h 137"/>
                <a:gd name="T38" fmla="*/ 41 w 47"/>
                <a:gd name="T39" fmla="*/ 113 h 137"/>
                <a:gd name="T40" fmla="*/ 35 w 47"/>
                <a:gd name="T41" fmla="*/ 113 h 137"/>
                <a:gd name="T42" fmla="*/ 47 w 47"/>
                <a:gd name="T43" fmla="*/ 11 h 137"/>
                <a:gd name="T44" fmla="*/ 41 w 47"/>
                <a:gd name="T45" fmla="*/ 5 h 137"/>
                <a:gd name="T46" fmla="*/ 35 w 47"/>
                <a:gd name="T47" fmla="*/ 0 h 137"/>
                <a:gd name="T48" fmla="*/ 30 w 47"/>
                <a:gd name="T49" fmla="*/ 5 h 137"/>
                <a:gd name="T50" fmla="*/ 24 w 47"/>
                <a:gd name="T51" fmla="*/ 11 h 137"/>
                <a:gd name="T52" fmla="*/ 30 w 47"/>
                <a:gd name="T53" fmla="*/ 17 h 137"/>
                <a:gd name="T54" fmla="*/ 35 w 47"/>
                <a:gd name="T55" fmla="*/ 23 h 137"/>
                <a:gd name="T56" fmla="*/ 41 w 47"/>
                <a:gd name="T57" fmla="*/ 17 h 137"/>
                <a:gd name="T58" fmla="*/ 47 w 47"/>
                <a:gd name="T59" fmla="*/ 11 h 137"/>
                <a:gd name="T60" fmla="*/ 47 w 47"/>
                <a:gd name="T61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137">
                  <a:moveTo>
                    <a:pt x="35" y="113"/>
                  </a:moveTo>
                  <a:lnTo>
                    <a:pt x="30" y="125"/>
                  </a:lnTo>
                  <a:lnTo>
                    <a:pt x="18" y="125"/>
                  </a:lnTo>
                  <a:lnTo>
                    <a:pt x="18" y="125"/>
                  </a:lnTo>
                  <a:lnTo>
                    <a:pt x="18" y="107"/>
                  </a:lnTo>
                  <a:lnTo>
                    <a:pt x="41" y="41"/>
                  </a:lnTo>
                  <a:lnTo>
                    <a:pt x="35" y="41"/>
                  </a:lnTo>
                  <a:lnTo>
                    <a:pt x="18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12" y="53"/>
                  </a:lnTo>
                  <a:lnTo>
                    <a:pt x="18" y="59"/>
                  </a:lnTo>
                  <a:lnTo>
                    <a:pt x="18" y="71"/>
                  </a:lnTo>
                  <a:lnTo>
                    <a:pt x="12" y="89"/>
                  </a:lnTo>
                  <a:lnTo>
                    <a:pt x="6" y="113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12" y="137"/>
                  </a:lnTo>
                  <a:lnTo>
                    <a:pt x="30" y="131"/>
                  </a:lnTo>
                  <a:lnTo>
                    <a:pt x="41" y="113"/>
                  </a:lnTo>
                  <a:lnTo>
                    <a:pt x="35" y="113"/>
                  </a:lnTo>
                  <a:close/>
                  <a:moveTo>
                    <a:pt x="47" y="11"/>
                  </a:moveTo>
                  <a:lnTo>
                    <a:pt x="41" y="5"/>
                  </a:lnTo>
                  <a:lnTo>
                    <a:pt x="35" y="0"/>
                  </a:lnTo>
                  <a:lnTo>
                    <a:pt x="30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5" y="23"/>
                  </a:lnTo>
                  <a:lnTo>
                    <a:pt x="41" y="17"/>
                  </a:lnTo>
                  <a:lnTo>
                    <a:pt x="47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Freeform 52"/>
            <p:cNvSpPr>
              <a:spLocks/>
            </p:cNvSpPr>
            <p:nvPr/>
          </p:nvSpPr>
          <p:spPr bwMode="auto">
            <a:xfrm>
              <a:off x="2201" y="1572"/>
              <a:ext cx="191" cy="185"/>
            </a:xfrm>
            <a:custGeom>
              <a:avLst/>
              <a:gdLst>
                <a:gd name="T0" fmla="*/ 179 w 191"/>
                <a:gd name="T1" fmla="*/ 53 h 185"/>
                <a:gd name="T2" fmla="*/ 191 w 191"/>
                <a:gd name="T3" fmla="*/ 0 h 185"/>
                <a:gd name="T4" fmla="*/ 185 w 191"/>
                <a:gd name="T5" fmla="*/ 0 h 185"/>
                <a:gd name="T6" fmla="*/ 179 w 191"/>
                <a:gd name="T7" fmla="*/ 6 h 185"/>
                <a:gd name="T8" fmla="*/ 173 w 191"/>
                <a:gd name="T9" fmla="*/ 6 h 185"/>
                <a:gd name="T10" fmla="*/ 149 w 191"/>
                <a:gd name="T11" fmla="*/ 6 h 185"/>
                <a:gd name="T12" fmla="*/ 125 w 191"/>
                <a:gd name="T13" fmla="*/ 0 h 185"/>
                <a:gd name="T14" fmla="*/ 77 w 191"/>
                <a:gd name="T15" fmla="*/ 12 h 185"/>
                <a:gd name="T16" fmla="*/ 36 w 191"/>
                <a:gd name="T17" fmla="*/ 35 h 185"/>
                <a:gd name="T18" fmla="*/ 12 w 191"/>
                <a:gd name="T19" fmla="*/ 71 h 185"/>
                <a:gd name="T20" fmla="*/ 0 w 191"/>
                <a:gd name="T21" fmla="*/ 113 h 185"/>
                <a:gd name="T22" fmla="*/ 6 w 191"/>
                <a:gd name="T23" fmla="*/ 149 h 185"/>
                <a:gd name="T24" fmla="*/ 24 w 191"/>
                <a:gd name="T25" fmla="*/ 167 h 185"/>
                <a:gd name="T26" fmla="*/ 48 w 191"/>
                <a:gd name="T27" fmla="*/ 179 h 185"/>
                <a:gd name="T28" fmla="*/ 77 w 191"/>
                <a:gd name="T29" fmla="*/ 185 h 185"/>
                <a:gd name="T30" fmla="*/ 107 w 191"/>
                <a:gd name="T31" fmla="*/ 179 h 185"/>
                <a:gd name="T32" fmla="*/ 131 w 191"/>
                <a:gd name="T33" fmla="*/ 167 h 185"/>
                <a:gd name="T34" fmla="*/ 149 w 191"/>
                <a:gd name="T35" fmla="*/ 155 h 185"/>
                <a:gd name="T36" fmla="*/ 161 w 191"/>
                <a:gd name="T37" fmla="*/ 143 h 185"/>
                <a:gd name="T38" fmla="*/ 155 w 191"/>
                <a:gd name="T39" fmla="*/ 143 h 185"/>
                <a:gd name="T40" fmla="*/ 131 w 191"/>
                <a:gd name="T41" fmla="*/ 161 h 185"/>
                <a:gd name="T42" fmla="*/ 113 w 191"/>
                <a:gd name="T43" fmla="*/ 173 h 185"/>
                <a:gd name="T44" fmla="*/ 89 w 191"/>
                <a:gd name="T45" fmla="*/ 173 h 185"/>
                <a:gd name="T46" fmla="*/ 65 w 191"/>
                <a:gd name="T47" fmla="*/ 167 h 185"/>
                <a:gd name="T48" fmla="*/ 48 w 191"/>
                <a:gd name="T49" fmla="*/ 155 h 185"/>
                <a:gd name="T50" fmla="*/ 42 w 191"/>
                <a:gd name="T51" fmla="*/ 137 h 185"/>
                <a:gd name="T52" fmla="*/ 36 w 191"/>
                <a:gd name="T53" fmla="*/ 113 h 185"/>
                <a:gd name="T54" fmla="*/ 42 w 191"/>
                <a:gd name="T55" fmla="*/ 83 h 185"/>
                <a:gd name="T56" fmla="*/ 60 w 191"/>
                <a:gd name="T57" fmla="*/ 47 h 185"/>
                <a:gd name="T58" fmla="*/ 83 w 191"/>
                <a:gd name="T59" fmla="*/ 23 h 185"/>
                <a:gd name="T60" fmla="*/ 107 w 191"/>
                <a:gd name="T61" fmla="*/ 18 h 185"/>
                <a:gd name="T62" fmla="*/ 125 w 191"/>
                <a:gd name="T63" fmla="*/ 12 h 185"/>
                <a:gd name="T64" fmla="*/ 149 w 191"/>
                <a:gd name="T65" fmla="*/ 18 h 185"/>
                <a:gd name="T66" fmla="*/ 167 w 191"/>
                <a:gd name="T67" fmla="*/ 29 h 185"/>
                <a:gd name="T68" fmla="*/ 173 w 191"/>
                <a:gd name="T69" fmla="*/ 47 h 185"/>
                <a:gd name="T70" fmla="*/ 173 w 191"/>
                <a:gd name="T71" fmla="*/ 53 h 185"/>
                <a:gd name="T72" fmla="*/ 179 w 191"/>
                <a:gd name="T73" fmla="*/ 5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1" h="185">
                  <a:moveTo>
                    <a:pt x="179" y="53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9" y="6"/>
                  </a:lnTo>
                  <a:lnTo>
                    <a:pt x="173" y="6"/>
                  </a:lnTo>
                  <a:lnTo>
                    <a:pt x="149" y="6"/>
                  </a:lnTo>
                  <a:lnTo>
                    <a:pt x="125" y="0"/>
                  </a:lnTo>
                  <a:lnTo>
                    <a:pt x="77" y="12"/>
                  </a:lnTo>
                  <a:lnTo>
                    <a:pt x="36" y="35"/>
                  </a:lnTo>
                  <a:lnTo>
                    <a:pt x="12" y="71"/>
                  </a:lnTo>
                  <a:lnTo>
                    <a:pt x="0" y="113"/>
                  </a:lnTo>
                  <a:lnTo>
                    <a:pt x="6" y="149"/>
                  </a:lnTo>
                  <a:lnTo>
                    <a:pt x="24" y="167"/>
                  </a:lnTo>
                  <a:lnTo>
                    <a:pt x="48" y="179"/>
                  </a:lnTo>
                  <a:lnTo>
                    <a:pt x="77" y="185"/>
                  </a:lnTo>
                  <a:lnTo>
                    <a:pt x="107" y="179"/>
                  </a:lnTo>
                  <a:lnTo>
                    <a:pt x="131" y="167"/>
                  </a:lnTo>
                  <a:lnTo>
                    <a:pt x="149" y="155"/>
                  </a:lnTo>
                  <a:lnTo>
                    <a:pt x="161" y="143"/>
                  </a:lnTo>
                  <a:lnTo>
                    <a:pt x="155" y="143"/>
                  </a:lnTo>
                  <a:lnTo>
                    <a:pt x="131" y="161"/>
                  </a:lnTo>
                  <a:lnTo>
                    <a:pt x="113" y="173"/>
                  </a:lnTo>
                  <a:lnTo>
                    <a:pt x="89" y="173"/>
                  </a:lnTo>
                  <a:lnTo>
                    <a:pt x="65" y="167"/>
                  </a:lnTo>
                  <a:lnTo>
                    <a:pt x="48" y="155"/>
                  </a:lnTo>
                  <a:lnTo>
                    <a:pt x="42" y="137"/>
                  </a:lnTo>
                  <a:lnTo>
                    <a:pt x="36" y="113"/>
                  </a:lnTo>
                  <a:lnTo>
                    <a:pt x="42" y="83"/>
                  </a:lnTo>
                  <a:lnTo>
                    <a:pt x="60" y="47"/>
                  </a:lnTo>
                  <a:lnTo>
                    <a:pt x="83" y="23"/>
                  </a:lnTo>
                  <a:lnTo>
                    <a:pt x="107" y="18"/>
                  </a:lnTo>
                  <a:lnTo>
                    <a:pt x="125" y="12"/>
                  </a:lnTo>
                  <a:lnTo>
                    <a:pt x="149" y="18"/>
                  </a:lnTo>
                  <a:lnTo>
                    <a:pt x="167" y="29"/>
                  </a:lnTo>
                  <a:lnTo>
                    <a:pt x="173" y="47"/>
                  </a:lnTo>
                  <a:lnTo>
                    <a:pt x="173" y="53"/>
                  </a:lnTo>
                  <a:lnTo>
                    <a:pt x="179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3" name="Freeform 53"/>
            <p:cNvSpPr>
              <a:spLocks noEditPoints="1"/>
            </p:cNvSpPr>
            <p:nvPr/>
          </p:nvSpPr>
          <p:spPr bwMode="auto">
            <a:xfrm>
              <a:off x="2392" y="1685"/>
              <a:ext cx="54" cy="137"/>
            </a:xfrm>
            <a:custGeom>
              <a:avLst/>
              <a:gdLst>
                <a:gd name="T0" fmla="*/ 42 w 54"/>
                <a:gd name="T1" fmla="*/ 113 h 137"/>
                <a:gd name="T2" fmla="*/ 30 w 54"/>
                <a:gd name="T3" fmla="*/ 125 h 137"/>
                <a:gd name="T4" fmla="*/ 24 w 54"/>
                <a:gd name="T5" fmla="*/ 125 h 137"/>
                <a:gd name="T6" fmla="*/ 24 w 54"/>
                <a:gd name="T7" fmla="*/ 125 h 137"/>
                <a:gd name="T8" fmla="*/ 18 w 54"/>
                <a:gd name="T9" fmla="*/ 125 h 137"/>
                <a:gd name="T10" fmla="*/ 24 w 54"/>
                <a:gd name="T11" fmla="*/ 119 h 137"/>
                <a:gd name="T12" fmla="*/ 24 w 54"/>
                <a:gd name="T13" fmla="*/ 113 h 137"/>
                <a:gd name="T14" fmla="*/ 42 w 54"/>
                <a:gd name="T15" fmla="*/ 48 h 137"/>
                <a:gd name="T16" fmla="*/ 42 w 54"/>
                <a:gd name="T17" fmla="*/ 48 h 137"/>
                <a:gd name="T18" fmla="*/ 24 w 54"/>
                <a:gd name="T19" fmla="*/ 48 h 137"/>
                <a:gd name="T20" fmla="*/ 6 w 54"/>
                <a:gd name="T21" fmla="*/ 54 h 137"/>
                <a:gd name="T22" fmla="*/ 6 w 54"/>
                <a:gd name="T23" fmla="*/ 54 h 137"/>
                <a:gd name="T24" fmla="*/ 18 w 54"/>
                <a:gd name="T25" fmla="*/ 54 h 137"/>
                <a:gd name="T26" fmla="*/ 18 w 54"/>
                <a:gd name="T27" fmla="*/ 60 h 137"/>
                <a:gd name="T28" fmla="*/ 18 w 54"/>
                <a:gd name="T29" fmla="*/ 72 h 137"/>
                <a:gd name="T30" fmla="*/ 12 w 54"/>
                <a:gd name="T31" fmla="*/ 90 h 137"/>
                <a:gd name="T32" fmla="*/ 6 w 54"/>
                <a:gd name="T33" fmla="*/ 113 h 137"/>
                <a:gd name="T34" fmla="*/ 0 w 54"/>
                <a:gd name="T35" fmla="*/ 125 h 137"/>
                <a:gd name="T36" fmla="*/ 0 w 54"/>
                <a:gd name="T37" fmla="*/ 131 h 137"/>
                <a:gd name="T38" fmla="*/ 12 w 54"/>
                <a:gd name="T39" fmla="*/ 137 h 137"/>
                <a:gd name="T40" fmla="*/ 30 w 54"/>
                <a:gd name="T41" fmla="*/ 131 h 137"/>
                <a:gd name="T42" fmla="*/ 48 w 54"/>
                <a:gd name="T43" fmla="*/ 113 h 137"/>
                <a:gd name="T44" fmla="*/ 42 w 54"/>
                <a:gd name="T45" fmla="*/ 113 h 137"/>
                <a:gd name="T46" fmla="*/ 54 w 54"/>
                <a:gd name="T47" fmla="*/ 12 h 137"/>
                <a:gd name="T48" fmla="*/ 48 w 54"/>
                <a:gd name="T49" fmla="*/ 6 h 137"/>
                <a:gd name="T50" fmla="*/ 42 w 54"/>
                <a:gd name="T51" fmla="*/ 0 h 137"/>
                <a:gd name="T52" fmla="*/ 36 w 54"/>
                <a:gd name="T53" fmla="*/ 6 h 137"/>
                <a:gd name="T54" fmla="*/ 30 w 54"/>
                <a:gd name="T55" fmla="*/ 12 h 137"/>
                <a:gd name="T56" fmla="*/ 36 w 54"/>
                <a:gd name="T57" fmla="*/ 18 h 137"/>
                <a:gd name="T58" fmla="*/ 42 w 54"/>
                <a:gd name="T59" fmla="*/ 24 h 137"/>
                <a:gd name="T60" fmla="*/ 48 w 54"/>
                <a:gd name="T61" fmla="*/ 18 h 137"/>
                <a:gd name="T62" fmla="*/ 54 w 54"/>
                <a:gd name="T63" fmla="*/ 12 h 137"/>
                <a:gd name="T64" fmla="*/ 54 w 54"/>
                <a:gd name="T65" fmla="*/ 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137">
                  <a:moveTo>
                    <a:pt x="42" y="113"/>
                  </a:moveTo>
                  <a:lnTo>
                    <a:pt x="30" y="125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18" y="125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2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72"/>
                  </a:lnTo>
                  <a:lnTo>
                    <a:pt x="12" y="90"/>
                  </a:lnTo>
                  <a:lnTo>
                    <a:pt x="6" y="113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12" y="137"/>
                  </a:lnTo>
                  <a:lnTo>
                    <a:pt x="30" y="131"/>
                  </a:lnTo>
                  <a:lnTo>
                    <a:pt x="48" y="113"/>
                  </a:lnTo>
                  <a:lnTo>
                    <a:pt x="42" y="113"/>
                  </a:lnTo>
                  <a:close/>
                  <a:moveTo>
                    <a:pt x="54" y="12"/>
                  </a:moveTo>
                  <a:lnTo>
                    <a:pt x="48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4" name="Freeform 54"/>
            <p:cNvSpPr>
              <a:spLocks/>
            </p:cNvSpPr>
            <p:nvPr/>
          </p:nvSpPr>
          <p:spPr bwMode="auto">
            <a:xfrm>
              <a:off x="1172" y="2061"/>
              <a:ext cx="616" cy="72"/>
            </a:xfrm>
            <a:custGeom>
              <a:avLst/>
              <a:gdLst>
                <a:gd name="T0" fmla="*/ 0 w 616"/>
                <a:gd name="T1" fmla="*/ 72 h 72"/>
                <a:gd name="T2" fmla="*/ 0 w 616"/>
                <a:gd name="T3" fmla="*/ 0 h 72"/>
                <a:gd name="T4" fmla="*/ 616 w 616"/>
                <a:gd name="T5" fmla="*/ 0 h 72"/>
                <a:gd name="T6" fmla="*/ 616 w 616"/>
                <a:gd name="T7" fmla="*/ 72 h 72"/>
                <a:gd name="T8" fmla="*/ 0 w 616"/>
                <a:gd name="T9" fmla="*/ 72 h 72"/>
                <a:gd name="T10" fmla="*/ 0 w 616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6" h="72">
                  <a:moveTo>
                    <a:pt x="0" y="72"/>
                  </a:moveTo>
                  <a:lnTo>
                    <a:pt x="0" y="0"/>
                  </a:lnTo>
                  <a:lnTo>
                    <a:pt x="616" y="0"/>
                  </a:lnTo>
                  <a:lnTo>
                    <a:pt x="616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Freeform 55"/>
            <p:cNvSpPr>
              <a:spLocks/>
            </p:cNvSpPr>
            <p:nvPr/>
          </p:nvSpPr>
          <p:spPr bwMode="auto">
            <a:xfrm>
              <a:off x="1752" y="2091"/>
              <a:ext cx="42" cy="84"/>
            </a:xfrm>
            <a:custGeom>
              <a:avLst/>
              <a:gdLst>
                <a:gd name="T0" fmla="*/ 42 w 42"/>
                <a:gd name="T1" fmla="*/ 0 h 84"/>
                <a:gd name="T2" fmla="*/ 0 w 42"/>
                <a:gd name="T3" fmla="*/ 84 h 84"/>
                <a:gd name="T4" fmla="*/ 42 w 42"/>
                <a:gd name="T5" fmla="*/ 0 h 84"/>
                <a:gd name="T6" fmla="*/ 42 w 4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84">
                  <a:moveTo>
                    <a:pt x="42" y="0"/>
                  </a:moveTo>
                  <a:lnTo>
                    <a:pt x="0" y="8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6" name="Freeform 56"/>
            <p:cNvSpPr>
              <a:spLocks noEditPoints="1"/>
            </p:cNvSpPr>
            <p:nvPr/>
          </p:nvSpPr>
          <p:spPr bwMode="auto">
            <a:xfrm>
              <a:off x="1716" y="2091"/>
              <a:ext cx="36" cy="8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Freeform 57"/>
            <p:cNvSpPr>
              <a:spLocks noEditPoints="1"/>
            </p:cNvSpPr>
            <p:nvPr/>
          </p:nvSpPr>
          <p:spPr bwMode="auto">
            <a:xfrm>
              <a:off x="1674" y="2013"/>
              <a:ext cx="42" cy="78"/>
            </a:xfrm>
            <a:custGeom>
              <a:avLst/>
              <a:gdLst>
                <a:gd name="T0" fmla="*/ 42 w 42"/>
                <a:gd name="T1" fmla="*/ 78 h 78"/>
                <a:gd name="T2" fmla="*/ 0 w 42"/>
                <a:gd name="T3" fmla="*/ 0 h 78"/>
                <a:gd name="T4" fmla="*/ 42 w 42"/>
                <a:gd name="T5" fmla="*/ 78 h 78"/>
                <a:gd name="T6" fmla="*/ 42 w 42"/>
                <a:gd name="T7" fmla="*/ 78 h 78"/>
                <a:gd name="T8" fmla="*/ 42 w 42"/>
                <a:gd name="T9" fmla="*/ 78 h 78"/>
                <a:gd name="T10" fmla="*/ 42 w 42"/>
                <a:gd name="T11" fmla="*/ 78 h 78"/>
                <a:gd name="T12" fmla="*/ 42 w 4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8">
                  <a:moveTo>
                    <a:pt x="42" y="78"/>
                  </a:moveTo>
                  <a:lnTo>
                    <a:pt x="0" y="0"/>
                  </a:lnTo>
                  <a:lnTo>
                    <a:pt x="42" y="78"/>
                  </a:lnTo>
                  <a:lnTo>
                    <a:pt x="42" y="78"/>
                  </a:lnTo>
                  <a:close/>
                  <a:moveTo>
                    <a:pt x="42" y="78"/>
                  </a:moveTo>
                  <a:lnTo>
                    <a:pt x="42" y="78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8" name="Freeform 58"/>
            <p:cNvSpPr>
              <a:spLocks noEditPoints="1"/>
            </p:cNvSpPr>
            <p:nvPr/>
          </p:nvSpPr>
          <p:spPr bwMode="auto">
            <a:xfrm>
              <a:off x="1639" y="2013"/>
              <a:ext cx="35" cy="78"/>
            </a:xfrm>
            <a:custGeom>
              <a:avLst/>
              <a:gdLst>
                <a:gd name="T0" fmla="*/ 35 w 35"/>
                <a:gd name="T1" fmla="*/ 0 h 78"/>
                <a:gd name="T2" fmla="*/ 0 w 35"/>
                <a:gd name="T3" fmla="*/ 78 h 78"/>
                <a:gd name="T4" fmla="*/ 35 w 35"/>
                <a:gd name="T5" fmla="*/ 0 h 78"/>
                <a:gd name="T6" fmla="*/ 35 w 35"/>
                <a:gd name="T7" fmla="*/ 0 h 78"/>
                <a:gd name="T8" fmla="*/ 35 w 35"/>
                <a:gd name="T9" fmla="*/ 0 h 78"/>
                <a:gd name="T10" fmla="*/ 35 w 35"/>
                <a:gd name="T11" fmla="*/ 0 h 78"/>
                <a:gd name="T12" fmla="*/ 35 w 35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8">
                  <a:moveTo>
                    <a:pt x="35" y="0"/>
                  </a:moveTo>
                  <a:lnTo>
                    <a:pt x="0" y="78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9" name="Freeform 59"/>
            <p:cNvSpPr>
              <a:spLocks noEditPoints="1"/>
            </p:cNvSpPr>
            <p:nvPr/>
          </p:nvSpPr>
          <p:spPr bwMode="auto">
            <a:xfrm>
              <a:off x="1639" y="209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0" name="Freeform 60"/>
            <p:cNvSpPr>
              <a:spLocks noEditPoints="1"/>
            </p:cNvSpPr>
            <p:nvPr/>
          </p:nvSpPr>
          <p:spPr bwMode="auto">
            <a:xfrm>
              <a:off x="1597" y="2091"/>
              <a:ext cx="42" cy="84"/>
            </a:xfrm>
            <a:custGeom>
              <a:avLst/>
              <a:gdLst>
                <a:gd name="T0" fmla="*/ 42 w 42"/>
                <a:gd name="T1" fmla="*/ 0 h 84"/>
                <a:gd name="T2" fmla="*/ 0 w 42"/>
                <a:gd name="T3" fmla="*/ 84 h 84"/>
                <a:gd name="T4" fmla="*/ 42 w 42"/>
                <a:gd name="T5" fmla="*/ 0 h 84"/>
                <a:gd name="T6" fmla="*/ 42 w 42"/>
                <a:gd name="T7" fmla="*/ 0 h 84"/>
                <a:gd name="T8" fmla="*/ 42 w 42"/>
                <a:gd name="T9" fmla="*/ 0 h 84"/>
                <a:gd name="T10" fmla="*/ 42 w 42"/>
                <a:gd name="T11" fmla="*/ 0 h 84"/>
                <a:gd name="T12" fmla="*/ 42 w 42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0"/>
                  </a:moveTo>
                  <a:lnTo>
                    <a:pt x="0" y="84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1" name="Freeform 61"/>
            <p:cNvSpPr>
              <a:spLocks noEditPoints="1"/>
            </p:cNvSpPr>
            <p:nvPr/>
          </p:nvSpPr>
          <p:spPr bwMode="auto">
            <a:xfrm>
              <a:off x="1555" y="2091"/>
              <a:ext cx="42" cy="84"/>
            </a:xfrm>
            <a:custGeom>
              <a:avLst/>
              <a:gdLst>
                <a:gd name="T0" fmla="*/ 42 w 42"/>
                <a:gd name="T1" fmla="*/ 84 h 84"/>
                <a:gd name="T2" fmla="*/ 0 w 42"/>
                <a:gd name="T3" fmla="*/ 0 h 84"/>
                <a:gd name="T4" fmla="*/ 42 w 42"/>
                <a:gd name="T5" fmla="*/ 84 h 84"/>
                <a:gd name="T6" fmla="*/ 42 w 42"/>
                <a:gd name="T7" fmla="*/ 84 h 84"/>
                <a:gd name="T8" fmla="*/ 42 w 42"/>
                <a:gd name="T9" fmla="*/ 84 h 84"/>
                <a:gd name="T10" fmla="*/ 42 w 42"/>
                <a:gd name="T11" fmla="*/ 84 h 84"/>
                <a:gd name="T12" fmla="*/ 42 w 42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84"/>
                  </a:moveTo>
                  <a:lnTo>
                    <a:pt x="0" y="0"/>
                  </a:lnTo>
                  <a:lnTo>
                    <a:pt x="42" y="84"/>
                  </a:lnTo>
                  <a:lnTo>
                    <a:pt x="42" y="84"/>
                  </a:lnTo>
                  <a:close/>
                  <a:moveTo>
                    <a:pt x="42" y="84"/>
                  </a:moveTo>
                  <a:lnTo>
                    <a:pt x="42" y="84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2" name="Freeform 62"/>
            <p:cNvSpPr>
              <a:spLocks noEditPoints="1"/>
            </p:cNvSpPr>
            <p:nvPr/>
          </p:nvSpPr>
          <p:spPr bwMode="auto">
            <a:xfrm>
              <a:off x="1519" y="2013"/>
              <a:ext cx="36" cy="78"/>
            </a:xfrm>
            <a:custGeom>
              <a:avLst/>
              <a:gdLst>
                <a:gd name="T0" fmla="*/ 36 w 36"/>
                <a:gd name="T1" fmla="*/ 78 h 78"/>
                <a:gd name="T2" fmla="*/ 0 w 36"/>
                <a:gd name="T3" fmla="*/ 0 h 78"/>
                <a:gd name="T4" fmla="*/ 36 w 36"/>
                <a:gd name="T5" fmla="*/ 78 h 78"/>
                <a:gd name="T6" fmla="*/ 36 w 36"/>
                <a:gd name="T7" fmla="*/ 78 h 78"/>
                <a:gd name="T8" fmla="*/ 36 w 36"/>
                <a:gd name="T9" fmla="*/ 78 h 78"/>
                <a:gd name="T10" fmla="*/ 36 w 36"/>
                <a:gd name="T11" fmla="*/ 78 h 78"/>
                <a:gd name="T12" fmla="*/ 36 w 36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8">
                  <a:moveTo>
                    <a:pt x="36" y="78"/>
                  </a:moveTo>
                  <a:lnTo>
                    <a:pt x="0" y="0"/>
                  </a:lnTo>
                  <a:lnTo>
                    <a:pt x="36" y="78"/>
                  </a:lnTo>
                  <a:lnTo>
                    <a:pt x="36" y="78"/>
                  </a:lnTo>
                  <a:close/>
                  <a:moveTo>
                    <a:pt x="36" y="78"/>
                  </a:moveTo>
                  <a:lnTo>
                    <a:pt x="36" y="78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Freeform 63"/>
            <p:cNvSpPr>
              <a:spLocks noEditPoints="1"/>
            </p:cNvSpPr>
            <p:nvPr/>
          </p:nvSpPr>
          <p:spPr bwMode="auto">
            <a:xfrm>
              <a:off x="1477" y="2013"/>
              <a:ext cx="42" cy="78"/>
            </a:xfrm>
            <a:custGeom>
              <a:avLst/>
              <a:gdLst>
                <a:gd name="T0" fmla="*/ 42 w 42"/>
                <a:gd name="T1" fmla="*/ 0 h 78"/>
                <a:gd name="T2" fmla="*/ 0 w 42"/>
                <a:gd name="T3" fmla="*/ 78 h 78"/>
                <a:gd name="T4" fmla="*/ 42 w 42"/>
                <a:gd name="T5" fmla="*/ 0 h 78"/>
                <a:gd name="T6" fmla="*/ 42 w 42"/>
                <a:gd name="T7" fmla="*/ 0 h 78"/>
                <a:gd name="T8" fmla="*/ 42 w 42"/>
                <a:gd name="T9" fmla="*/ 0 h 78"/>
                <a:gd name="T10" fmla="*/ 42 w 42"/>
                <a:gd name="T11" fmla="*/ 0 h 78"/>
                <a:gd name="T12" fmla="*/ 42 w 42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8">
                  <a:moveTo>
                    <a:pt x="42" y="0"/>
                  </a:moveTo>
                  <a:lnTo>
                    <a:pt x="0" y="78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Freeform 64"/>
            <p:cNvSpPr>
              <a:spLocks noEditPoints="1"/>
            </p:cNvSpPr>
            <p:nvPr/>
          </p:nvSpPr>
          <p:spPr bwMode="auto">
            <a:xfrm>
              <a:off x="1441" y="2091"/>
              <a:ext cx="36" cy="84"/>
            </a:xfrm>
            <a:custGeom>
              <a:avLst/>
              <a:gdLst>
                <a:gd name="T0" fmla="*/ 36 w 36"/>
                <a:gd name="T1" fmla="*/ 0 h 84"/>
                <a:gd name="T2" fmla="*/ 0 w 36"/>
                <a:gd name="T3" fmla="*/ 84 h 84"/>
                <a:gd name="T4" fmla="*/ 36 w 36"/>
                <a:gd name="T5" fmla="*/ 0 h 84"/>
                <a:gd name="T6" fmla="*/ 36 w 36"/>
                <a:gd name="T7" fmla="*/ 0 h 84"/>
                <a:gd name="T8" fmla="*/ 36 w 36"/>
                <a:gd name="T9" fmla="*/ 0 h 84"/>
                <a:gd name="T10" fmla="*/ 36 w 36"/>
                <a:gd name="T11" fmla="*/ 0 h 84"/>
                <a:gd name="T12" fmla="*/ 36 w 3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0"/>
                  </a:moveTo>
                  <a:lnTo>
                    <a:pt x="0" y="84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Freeform 65"/>
            <p:cNvSpPr>
              <a:spLocks noEditPoints="1"/>
            </p:cNvSpPr>
            <p:nvPr/>
          </p:nvSpPr>
          <p:spPr bwMode="auto">
            <a:xfrm>
              <a:off x="1399" y="2091"/>
              <a:ext cx="42" cy="84"/>
            </a:xfrm>
            <a:custGeom>
              <a:avLst/>
              <a:gdLst>
                <a:gd name="T0" fmla="*/ 42 w 42"/>
                <a:gd name="T1" fmla="*/ 84 h 84"/>
                <a:gd name="T2" fmla="*/ 0 w 42"/>
                <a:gd name="T3" fmla="*/ 0 h 84"/>
                <a:gd name="T4" fmla="*/ 42 w 42"/>
                <a:gd name="T5" fmla="*/ 84 h 84"/>
                <a:gd name="T6" fmla="*/ 42 w 42"/>
                <a:gd name="T7" fmla="*/ 84 h 84"/>
                <a:gd name="T8" fmla="*/ 42 w 42"/>
                <a:gd name="T9" fmla="*/ 84 h 84"/>
                <a:gd name="T10" fmla="*/ 42 w 42"/>
                <a:gd name="T11" fmla="*/ 84 h 84"/>
                <a:gd name="T12" fmla="*/ 42 w 42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84"/>
                  </a:moveTo>
                  <a:lnTo>
                    <a:pt x="0" y="0"/>
                  </a:lnTo>
                  <a:lnTo>
                    <a:pt x="42" y="84"/>
                  </a:lnTo>
                  <a:lnTo>
                    <a:pt x="42" y="84"/>
                  </a:lnTo>
                  <a:close/>
                  <a:moveTo>
                    <a:pt x="42" y="84"/>
                  </a:moveTo>
                  <a:lnTo>
                    <a:pt x="42" y="84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Freeform 66"/>
            <p:cNvSpPr>
              <a:spLocks noEditPoints="1"/>
            </p:cNvSpPr>
            <p:nvPr/>
          </p:nvSpPr>
          <p:spPr bwMode="auto">
            <a:xfrm>
              <a:off x="1363" y="2013"/>
              <a:ext cx="36" cy="78"/>
            </a:xfrm>
            <a:custGeom>
              <a:avLst/>
              <a:gdLst>
                <a:gd name="T0" fmla="*/ 36 w 36"/>
                <a:gd name="T1" fmla="*/ 78 h 78"/>
                <a:gd name="T2" fmla="*/ 0 w 36"/>
                <a:gd name="T3" fmla="*/ 0 h 78"/>
                <a:gd name="T4" fmla="*/ 36 w 36"/>
                <a:gd name="T5" fmla="*/ 78 h 78"/>
                <a:gd name="T6" fmla="*/ 36 w 36"/>
                <a:gd name="T7" fmla="*/ 78 h 78"/>
                <a:gd name="T8" fmla="*/ 36 w 36"/>
                <a:gd name="T9" fmla="*/ 78 h 78"/>
                <a:gd name="T10" fmla="*/ 36 w 36"/>
                <a:gd name="T11" fmla="*/ 78 h 78"/>
                <a:gd name="T12" fmla="*/ 36 w 36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8">
                  <a:moveTo>
                    <a:pt x="36" y="78"/>
                  </a:moveTo>
                  <a:lnTo>
                    <a:pt x="0" y="0"/>
                  </a:lnTo>
                  <a:lnTo>
                    <a:pt x="36" y="78"/>
                  </a:lnTo>
                  <a:lnTo>
                    <a:pt x="36" y="78"/>
                  </a:lnTo>
                  <a:close/>
                  <a:moveTo>
                    <a:pt x="36" y="78"/>
                  </a:moveTo>
                  <a:lnTo>
                    <a:pt x="36" y="78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7" name="Freeform 67"/>
            <p:cNvSpPr>
              <a:spLocks noEditPoints="1"/>
            </p:cNvSpPr>
            <p:nvPr/>
          </p:nvSpPr>
          <p:spPr bwMode="auto">
            <a:xfrm>
              <a:off x="1322" y="2013"/>
              <a:ext cx="41" cy="78"/>
            </a:xfrm>
            <a:custGeom>
              <a:avLst/>
              <a:gdLst>
                <a:gd name="T0" fmla="*/ 41 w 41"/>
                <a:gd name="T1" fmla="*/ 0 h 78"/>
                <a:gd name="T2" fmla="*/ 0 w 41"/>
                <a:gd name="T3" fmla="*/ 78 h 78"/>
                <a:gd name="T4" fmla="*/ 41 w 41"/>
                <a:gd name="T5" fmla="*/ 0 h 78"/>
                <a:gd name="T6" fmla="*/ 41 w 41"/>
                <a:gd name="T7" fmla="*/ 0 h 78"/>
                <a:gd name="T8" fmla="*/ 41 w 41"/>
                <a:gd name="T9" fmla="*/ 0 h 78"/>
                <a:gd name="T10" fmla="*/ 41 w 41"/>
                <a:gd name="T11" fmla="*/ 0 h 78"/>
                <a:gd name="T12" fmla="*/ 41 w 41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8">
                  <a:moveTo>
                    <a:pt x="41" y="0"/>
                  </a:moveTo>
                  <a:lnTo>
                    <a:pt x="0" y="78"/>
                  </a:lnTo>
                  <a:lnTo>
                    <a:pt x="41" y="0"/>
                  </a:lnTo>
                  <a:lnTo>
                    <a:pt x="41" y="0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8" name="Freeform 68"/>
            <p:cNvSpPr>
              <a:spLocks noEditPoints="1"/>
            </p:cNvSpPr>
            <p:nvPr/>
          </p:nvSpPr>
          <p:spPr bwMode="auto">
            <a:xfrm>
              <a:off x="1280" y="2091"/>
              <a:ext cx="42" cy="84"/>
            </a:xfrm>
            <a:custGeom>
              <a:avLst/>
              <a:gdLst>
                <a:gd name="T0" fmla="*/ 42 w 42"/>
                <a:gd name="T1" fmla="*/ 0 h 84"/>
                <a:gd name="T2" fmla="*/ 0 w 42"/>
                <a:gd name="T3" fmla="*/ 84 h 84"/>
                <a:gd name="T4" fmla="*/ 42 w 42"/>
                <a:gd name="T5" fmla="*/ 0 h 84"/>
                <a:gd name="T6" fmla="*/ 42 w 42"/>
                <a:gd name="T7" fmla="*/ 0 h 84"/>
                <a:gd name="T8" fmla="*/ 42 w 42"/>
                <a:gd name="T9" fmla="*/ 0 h 84"/>
                <a:gd name="T10" fmla="*/ 42 w 42"/>
                <a:gd name="T11" fmla="*/ 0 h 84"/>
                <a:gd name="T12" fmla="*/ 42 w 42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0"/>
                  </a:moveTo>
                  <a:lnTo>
                    <a:pt x="0" y="84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9" name="Freeform 69"/>
            <p:cNvSpPr>
              <a:spLocks noEditPoints="1"/>
            </p:cNvSpPr>
            <p:nvPr/>
          </p:nvSpPr>
          <p:spPr bwMode="auto">
            <a:xfrm>
              <a:off x="1244" y="2091"/>
              <a:ext cx="36" cy="8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0" name="Freeform 70"/>
            <p:cNvSpPr>
              <a:spLocks noEditPoints="1"/>
            </p:cNvSpPr>
            <p:nvPr/>
          </p:nvSpPr>
          <p:spPr bwMode="auto">
            <a:xfrm>
              <a:off x="1202" y="2013"/>
              <a:ext cx="42" cy="78"/>
            </a:xfrm>
            <a:custGeom>
              <a:avLst/>
              <a:gdLst>
                <a:gd name="T0" fmla="*/ 42 w 42"/>
                <a:gd name="T1" fmla="*/ 78 h 78"/>
                <a:gd name="T2" fmla="*/ 0 w 42"/>
                <a:gd name="T3" fmla="*/ 0 h 78"/>
                <a:gd name="T4" fmla="*/ 42 w 42"/>
                <a:gd name="T5" fmla="*/ 78 h 78"/>
                <a:gd name="T6" fmla="*/ 42 w 42"/>
                <a:gd name="T7" fmla="*/ 78 h 78"/>
                <a:gd name="T8" fmla="*/ 42 w 42"/>
                <a:gd name="T9" fmla="*/ 78 h 78"/>
                <a:gd name="T10" fmla="*/ 42 w 42"/>
                <a:gd name="T11" fmla="*/ 78 h 78"/>
                <a:gd name="T12" fmla="*/ 42 w 4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8">
                  <a:moveTo>
                    <a:pt x="42" y="78"/>
                  </a:moveTo>
                  <a:lnTo>
                    <a:pt x="0" y="0"/>
                  </a:lnTo>
                  <a:lnTo>
                    <a:pt x="42" y="78"/>
                  </a:lnTo>
                  <a:lnTo>
                    <a:pt x="42" y="78"/>
                  </a:lnTo>
                  <a:close/>
                  <a:moveTo>
                    <a:pt x="42" y="78"/>
                  </a:moveTo>
                  <a:lnTo>
                    <a:pt x="42" y="78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1" name="Freeform 71"/>
            <p:cNvSpPr>
              <a:spLocks noEditPoints="1"/>
            </p:cNvSpPr>
            <p:nvPr/>
          </p:nvSpPr>
          <p:spPr bwMode="auto">
            <a:xfrm>
              <a:off x="1160" y="2013"/>
              <a:ext cx="42" cy="90"/>
            </a:xfrm>
            <a:custGeom>
              <a:avLst/>
              <a:gdLst>
                <a:gd name="T0" fmla="*/ 42 w 42"/>
                <a:gd name="T1" fmla="*/ 0 h 90"/>
                <a:gd name="T2" fmla="*/ 0 w 42"/>
                <a:gd name="T3" fmla="*/ 90 h 90"/>
                <a:gd name="T4" fmla="*/ 42 w 42"/>
                <a:gd name="T5" fmla="*/ 0 h 90"/>
                <a:gd name="T6" fmla="*/ 42 w 42"/>
                <a:gd name="T7" fmla="*/ 0 h 90"/>
                <a:gd name="T8" fmla="*/ 42 w 42"/>
                <a:gd name="T9" fmla="*/ 0 h 90"/>
                <a:gd name="T10" fmla="*/ 42 w 42"/>
                <a:gd name="T11" fmla="*/ 0 h 90"/>
                <a:gd name="T12" fmla="*/ 42 w 42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0">
                  <a:moveTo>
                    <a:pt x="42" y="0"/>
                  </a:moveTo>
                  <a:lnTo>
                    <a:pt x="0" y="90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2" name="Freeform 72"/>
            <p:cNvSpPr>
              <a:spLocks noEditPoints="1"/>
            </p:cNvSpPr>
            <p:nvPr/>
          </p:nvSpPr>
          <p:spPr bwMode="auto">
            <a:xfrm>
              <a:off x="3558" y="945"/>
              <a:ext cx="180" cy="179"/>
            </a:xfrm>
            <a:custGeom>
              <a:avLst/>
              <a:gdLst>
                <a:gd name="T0" fmla="*/ 174 w 180"/>
                <a:gd name="T1" fmla="*/ 173 h 179"/>
                <a:gd name="T2" fmla="*/ 162 w 180"/>
                <a:gd name="T3" fmla="*/ 173 h 179"/>
                <a:gd name="T4" fmla="*/ 156 w 180"/>
                <a:gd name="T5" fmla="*/ 167 h 179"/>
                <a:gd name="T6" fmla="*/ 150 w 180"/>
                <a:gd name="T7" fmla="*/ 155 h 179"/>
                <a:gd name="T8" fmla="*/ 120 w 180"/>
                <a:gd name="T9" fmla="*/ 89 h 179"/>
                <a:gd name="T10" fmla="*/ 150 w 180"/>
                <a:gd name="T11" fmla="*/ 77 h 179"/>
                <a:gd name="T12" fmla="*/ 168 w 180"/>
                <a:gd name="T13" fmla="*/ 65 h 179"/>
                <a:gd name="T14" fmla="*/ 180 w 180"/>
                <a:gd name="T15" fmla="*/ 53 h 179"/>
                <a:gd name="T16" fmla="*/ 180 w 180"/>
                <a:gd name="T17" fmla="*/ 41 h 179"/>
                <a:gd name="T18" fmla="*/ 174 w 180"/>
                <a:gd name="T19" fmla="*/ 18 h 179"/>
                <a:gd name="T20" fmla="*/ 156 w 180"/>
                <a:gd name="T21" fmla="*/ 6 h 179"/>
                <a:gd name="T22" fmla="*/ 132 w 180"/>
                <a:gd name="T23" fmla="*/ 0 h 179"/>
                <a:gd name="T24" fmla="*/ 120 w 180"/>
                <a:gd name="T25" fmla="*/ 0 h 179"/>
                <a:gd name="T26" fmla="*/ 42 w 180"/>
                <a:gd name="T27" fmla="*/ 0 h 179"/>
                <a:gd name="T28" fmla="*/ 42 w 180"/>
                <a:gd name="T29" fmla="*/ 6 h 179"/>
                <a:gd name="T30" fmla="*/ 60 w 180"/>
                <a:gd name="T31" fmla="*/ 6 h 179"/>
                <a:gd name="T32" fmla="*/ 66 w 180"/>
                <a:gd name="T33" fmla="*/ 18 h 179"/>
                <a:gd name="T34" fmla="*/ 66 w 180"/>
                <a:gd name="T35" fmla="*/ 24 h 179"/>
                <a:gd name="T36" fmla="*/ 60 w 180"/>
                <a:gd name="T37" fmla="*/ 30 h 179"/>
                <a:gd name="T38" fmla="*/ 24 w 180"/>
                <a:gd name="T39" fmla="*/ 155 h 179"/>
                <a:gd name="T40" fmla="*/ 18 w 180"/>
                <a:gd name="T41" fmla="*/ 167 h 179"/>
                <a:gd name="T42" fmla="*/ 12 w 180"/>
                <a:gd name="T43" fmla="*/ 173 h 179"/>
                <a:gd name="T44" fmla="*/ 0 w 180"/>
                <a:gd name="T45" fmla="*/ 173 h 179"/>
                <a:gd name="T46" fmla="*/ 0 w 180"/>
                <a:gd name="T47" fmla="*/ 179 h 179"/>
                <a:gd name="T48" fmla="*/ 72 w 180"/>
                <a:gd name="T49" fmla="*/ 179 h 179"/>
                <a:gd name="T50" fmla="*/ 72 w 180"/>
                <a:gd name="T51" fmla="*/ 173 h 179"/>
                <a:gd name="T52" fmla="*/ 60 w 180"/>
                <a:gd name="T53" fmla="*/ 173 h 179"/>
                <a:gd name="T54" fmla="*/ 54 w 180"/>
                <a:gd name="T55" fmla="*/ 173 h 179"/>
                <a:gd name="T56" fmla="*/ 54 w 180"/>
                <a:gd name="T57" fmla="*/ 161 h 179"/>
                <a:gd name="T58" fmla="*/ 54 w 180"/>
                <a:gd name="T59" fmla="*/ 155 h 179"/>
                <a:gd name="T60" fmla="*/ 54 w 180"/>
                <a:gd name="T61" fmla="*/ 143 h 179"/>
                <a:gd name="T62" fmla="*/ 72 w 180"/>
                <a:gd name="T63" fmla="*/ 89 h 179"/>
                <a:gd name="T64" fmla="*/ 90 w 180"/>
                <a:gd name="T65" fmla="*/ 89 h 179"/>
                <a:gd name="T66" fmla="*/ 132 w 180"/>
                <a:gd name="T67" fmla="*/ 179 h 179"/>
                <a:gd name="T68" fmla="*/ 174 w 180"/>
                <a:gd name="T69" fmla="*/ 179 h 179"/>
                <a:gd name="T70" fmla="*/ 174 w 180"/>
                <a:gd name="T71" fmla="*/ 173 h 179"/>
                <a:gd name="T72" fmla="*/ 96 w 180"/>
                <a:gd name="T73" fmla="*/ 18 h 179"/>
                <a:gd name="T74" fmla="*/ 102 w 180"/>
                <a:gd name="T75" fmla="*/ 12 h 179"/>
                <a:gd name="T76" fmla="*/ 114 w 180"/>
                <a:gd name="T77" fmla="*/ 6 h 179"/>
                <a:gd name="T78" fmla="*/ 138 w 180"/>
                <a:gd name="T79" fmla="*/ 12 h 179"/>
                <a:gd name="T80" fmla="*/ 150 w 180"/>
                <a:gd name="T81" fmla="*/ 24 h 179"/>
                <a:gd name="T82" fmla="*/ 150 w 180"/>
                <a:gd name="T83" fmla="*/ 36 h 179"/>
                <a:gd name="T84" fmla="*/ 150 w 180"/>
                <a:gd name="T85" fmla="*/ 53 h 179"/>
                <a:gd name="T86" fmla="*/ 138 w 180"/>
                <a:gd name="T87" fmla="*/ 65 h 179"/>
                <a:gd name="T88" fmla="*/ 120 w 180"/>
                <a:gd name="T89" fmla="*/ 77 h 179"/>
                <a:gd name="T90" fmla="*/ 96 w 180"/>
                <a:gd name="T91" fmla="*/ 77 h 179"/>
                <a:gd name="T92" fmla="*/ 84 w 180"/>
                <a:gd name="T93" fmla="*/ 77 h 179"/>
                <a:gd name="T94" fmla="*/ 78 w 180"/>
                <a:gd name="T95" fmla="*/ 77 h 179"/>
                <a:gd name="T96" fmla="*/ 96 w 180"/>
                <a:gd name="T97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0" h="179">
                  <a:moveTo>
                    <a:pt x="174" y="173"/>
                  </a:moveTo>
                  <a:lnTo>
                    <a:pt x="162" y="173"/>
                  </a:lnTo>
                  <a:lnTo>
                    <a:pt x="156" y="167"/>
                  </a:lnTo>
                  <a:lnTo>
                    <a:pt x="150" y="155"/>
                  </a:lnTo>
                  <a:lnTo>
                    <a:pt x="120" y="89"/>
                  </a:lnTo>
                  <a:lnTo>
                    <a:pt x="150" y="77"/>
                  </a:lnTo>
                  <a:lnTo>
                    <a:pt x="168" y="65"/>
                  </a:lnTo>
                  <a:lnTo>
                    <a:pt x="180" y="53"/>
                  </a:lnTo>
                  <a:lnTo>
                    <a:pt x="180" y="41"/>
                  </a:lnTo>
                  <a:lnTo>
                    <a:pt x="174" y="18"/>
                  </a:lnTo>
                  <a:lnTo>
                    <a:pt x="156" y="6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0" y="30"/>
                  </a:lnTo>
                  <a:lnTo>
                    <a:pt x="24" y="155"/>
                  </a:lnTo>
                  <a:lnTo>
                    <a:pt x="18" y="167"/>
                  </a:lnTo>
                  <a:lnTo>
                    <a:pt x="12" y="173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72" y="179"/>
                  </a:lnTo>
                  <a:lnTo>
                    <a:pt x="72" y="173"/>
                  </a:lnTo>
                  <a:lnTo>
                    <a:pt x="60" y="173"/>
                  </a:lnTo>
                  <a:lnTo>
                    <a:pt x="54" y="173"/>
                  </a:lnTo>
                  <a:lnTo>
                    <a:pt x="54" y="161"/>
                  </a:lnTo>
                  <a:lnTo>
                    <a:pt x="54" y="155"/>
                  </a:lnTo>
                  <a:lnTo>
                    <a:pt x="54" y="143"/>
                  </a:lnTo>
                  <a:lnTo>
                    <a:pt x="72" y="89"/>
                  </a:lnTo>
                  <a:lnTo>
                    <a:pt x="90" y="89"/>
                  </a:lnTo>
                  <a:lnTo>
                    <a:pt x="132" y="179"/>
                  </a:lnTo>
                  <a:lnTo>
                    <a:pt x="174" y="179"/>
                  </a:lnTo>
                  <a:lnTo>
                    <a:pt x="174" y="173"/>
                  </a:lnTo>
                  <a:close/>
                  <a:moveTo>
                    <a:pt x="96" y="18"/>
                  </a:moveTo>
                  <a:lnTo>
                    <a:pt x="102" y="12"/>
                  </a:lnTo>
                  <a:lnTo>
                    <a:pt x="114" y="6"/>
                  </a:lnTo>
                  <a:lnTo>
                    <a:pt x="138" y="12"/>
                  </a:lnTo>
                  <a:lnTo>
                    <a:pt x="150" y="24"/>
                  </a:lnTo>
                  <a:lnTo>
                    <a:pt x="150" y="36"/>
                  </a:lnTo>
                  <a:lnTo>
                    <a:pt x="150" y="53"/>
                  </a:lnTo>
                  <a:lnTo>
                    <a:pt x="138" y="65"/>
                  </a:lnTo>
                  <a:lnTo>
                    <a:pt x="120" y="77"/>
                  </a:lnTo>
                  <a:lnTo>
                    <a:pt x="96" y="77"/>
                  </a:lnTo>
                  <a:lnTo>
                    <a:pt x="84" y="77"/>
                  </a:lnTo>
                  <a:lnTo>
                    <a:pt x="78" y="77"/>
                  </a:lnTo>
                  <a:lnTo>
                    <a:pt x="9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3" name="Freeform 73"/>
            <p:cNvSpPr>
              <a:spLocks/>
            </p:cNvSpPr>
            <p:nvPr/>
          </p:nvSpPr>
          <p:spPr bwMode="auto">
            <a:xfrm>
              <a:off x="3714" y="1052"/>
              <a:ext cx="131" cy="179"/>
            </a:xfrm>
            <a:custGeom>
              <a:avLst/>
              <a:gdLst>
                <a:gd name="T0" fmla="*/ 42 w 131"/>
                <a:gd name="T1" fmla="*/ 60 h 179"/>
                <a:gd name="T2" fmla="*/ 60 w 131"/>
                <a:gd name="T3" fmla="*/ 60 h 179"/>
                <a:gd name="T4" fmla="*/ 42 w 131"/>
                <a:gd name="T5" fmla="*/ 143 h 179"/>
                <a:gd name="T6" fmla="*/ 42 w 131"/>
                <a:gd name="T7" fmla="*/ 149 h 179"/>
                <a:gd name="T8" fmla="*/ 36 w 131"/>
                <a:gd name="T9" fmla="*/ 161 h 179"/>
                <a:gd name="T10" fmla="*/ 30 w 131"/>
                <a:gd name="T11" fmla="*/ 167 h 179"/>
                <a:gd name="T12" fmla="*/ 18 w 131"/>
                <a:gd name="T13" fmla="*/ 173 h 179"/>
                <a:gd name="T14" fmla="*/ 18 w 131"/>
                <a:gd name="T15" fmla="*/ 173 h 179"/>
                <a:gd name="T16" fmla="*/ 12 w 131"/>
                <a:gd name="T17" fmla="*/ 173 h 179"/>
                <a:gd name="T18" fmla="*/ 18 w 131"/>
                <a:gd name="T19" fmla="*/ 173 h 179"/>
                <a:gd name="T20" fmla="*/ 18 w 131"/>
                <a:gd name="T21" fmla="*/ 167 h 179"/>
                <a:gd name="T22" fmla="*/ 12 w 131"/>
                <a:gd name="T23" fmla="*/ 161 h 179"/>
                <a:gd name="T24" fmla="*/ 6 w 131"/>
                <a:gd name="T25" fmla="*/ 161 h 179"/>
                <a:gd name="T26" fmla="*/ 0 w 131"/>
                <a:gd name="T27" fmla="*/ 167 h 179"/>
                <a:gd name="T28" fmla="*/ 0 w 131"/>
                <a:gd name="T29" fmla="*/ 167 h 179"/>
                <a:gd name="T30" fmla="*/ 6 w 131"/>
                <a:gd name="T31" fmla="*/ 179 h 179"/>
                <a:gd name="T32" fmla="*/ 18 w 131"/>
                <a:gd name="T33" fmla="*/ 179 h 179"/>
                <a:gd name="T34" fmla="*/ 36 w 131"/>
                <a:gd name="T35" fmla="*/ 173 h 179"/>
                <a:gd name="T36" fmla="*/ 48 w 131"/>
                <a:gd name="T37" fmla="*/ 161 h 179"/>
                <a:gd name="T38" fmla="*/ 60 w 131"/>
                <a:gd name="T39" fmla="*/ 126 h 179"/>
                <a:gd name="T40" fmla="*/ 78 w 131"/>
                <a:gd name="T41" fmla="*/ 60 h 179"/>
                <a:gd name="T42" fmla="*/ 101 w 131"/>
                <a:gd name="T43" fmla="*/ 60 h 179"/>
                <a:gd name="T44" fmla="*/ 107 w 131"/>
                <a:gd name="T45" fmla="*/ 54 h 179"/>
                <a:gd name="T46" fmla="*/ 78 w 131"/>
                <a:gd name="T47" fmla="*/ 54 h 179"/>
                <a:gd name="T48" fmla="*/ 84 w 131"/>
                <a:gd name="T49" fmla="*/ 42 h 179"/>
                <a:gd name="T50" fmla="*/ 90 w 131"/>
                <a:gd name="T51" fmla="*/ 24 h 179"/>
                <a:gd name="T52" fmla="*/ 95 w 131"/>
                <a:gd name="T53" fmla="*/ 12 h 179"/>
                <a:gd name="T54" fmla="*/ 107 w 131"/>
                <a:gd name="T55" fmla="*/ 6 h 179"/>
                <a:gd name="T56" fmla="*/ 113 w 131"/>
                <a:gd name="T57" fmla="*/ 6 h 179"/>
                <a:gd name="T58" fmla="*/ 113 w 131"/>
                <a:gd name="T59" fmla="*/ 6 h 179"/>
                <a:gd name="T60" fmla="*/ 113 w 131"/>
                <a:gd name="T61" fmla="*/ 12 h 179"/>
                <a:gd name="T62" fmla="*/ 113 w 131"/>
                <a:gd name="T63" fmla="*/ 12 h 179"/>
                <a:gd name="T64" fmla="*/ 113 w 131"/>
                <a:gd name="T65" fmla="*/ 18 h 179"/>
                <a:gd name="T66" fmla="*/ 119 w 131"/>
                <a:gd name="T67" fmla="*/ 24 h 179"/>
                <a:gd name="T68" fmla="*/ 125 w 131"/>
                <a:gd name="T69" fmla="*/ 18 h 179"/>
                <a:gd name="T70" fmla="*/ 131 w 131"/>
                <a:gd name="T71" fmla="*/ 12 h 179"/>
                <a:gd name="T72" fmla="*/ 125 w 131"/>
                <a:gd name="T73" fmla="*/ 6 h 179"/>
                <a:gd name="T74" fmla="*/ 107 w 131"/>
                <a:gd name="T75" fmla="*/ 0 h 179"/>
                <a:gd name="T76" fmla="*/ 90 w 131"/>
                <a:gd name="T77" fmla="*/ 6 h 179"/>
                <a:gd name="T78" fmla="*/ 78 w 131"/>
                <a:gd name="T79" fmla="*/ 18 h 179"/>
                <a:gd name="T80" fmla="*/ 72 w 131"/>
                <a:gd name="T81" fmla="*/ 36 h 179"/>
                <a:gd name="T82" fmla="*/ 66 w 131"/>
                <a:gd name="T83" fmla="*/ 54 h 179"/>
                <a:gd name="T84" fmla="*/ 42 w 131"/>
                <a:gd name="T85" fmla="*/ 54 h 179"/>
                <a:gd name="T86" fmla="*/ 42 w 131"/>
                <a:gd name="T87" fmla="*/ 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179">
                  <a:moveTo>
                    <a:pt x="42" y="60"/>
                  </a:moveTo>
                  <a:lnTo>
                    <a:pt x="60" y="60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36" y="161"/>
                  </a:lnTo>
                  <a:lnTo>
                    <a:pt x="30" y="167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18" y="173"/>
                  </a:lnTo>
                  <a:lnTo>
                    <a:pt x="18" y="167"/>
                  </a:lnTo>
                  <a:lnTo>
                    <a:pt x="12" y="161"/>
                  </a:lnTo>
                  <a:lnTo>
                    <a:pt x="6" y="16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79"/>
                  </a:lnTo>
                  <a:lnTo>
                    <a:pt x="18" y="179"/>
                  </a:lnTo>
                  <a:lnTo>
                    <a:pt x="36" y="173"/>
                  </a:lnTo>
                  <a:lnTo>
                    <a:pt x="48" y="161"/>
                  </a:lnTo>
                  <a:lnTo>
                    <a:pt x="60" y="126"/>
                  </a:lnTo>
                  <a:lnTo>
                    <a:pt x="78" y="60"/>
                  </a:lnTo>
                  <a:lnTo>
                    <a:pt x="101" y="60"/>
                  </a:lnTo>
                  <a:lnTo>
                    <a:pt x="107" y="54"/>
                  </a:lnTo>
                  <a:lnTo>
                    <a:pt x="78" y="54"/>
                  </a:lnTo>
                  <a:lnTo>
                    <a:pt x="84" y="42"/>
                  </a:lnTo>
                  <a:lnTo>
                    <a:pt x="90" y="24"/>
                  </a:lnTo>
                  <a:lnTo>
                    <a:pt x="95" y="12"/>
                  </a:lnTo>
                  <a:lnTo>
                    <a:pt x="107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8"/>
                  </a:lnTo>
                  <a:lnTo>
                    <a:pt x="119" y="24"/>
                  </a:lnTo>
                  <a:lnTo>
                    <a:pt x="125" y="18"/>
                  </a:lnTo>
                  <a:lnTo>
                    <a:pt x="131" y="12"/>
                  </a:lnTo>
                  <a:lnTo>
                    <a:pt x="125" y="6"/>
                  </a:lnTo>
                  <a:lnTo>
                    <a:pt x="107" y="0"/>
                  </a:lnTo>
                  <a:lnTo>
                    <a:pt x="90" y="6"/>
                  </a:lnTo>
                  <a:lnTo>
                    <a:pt x="78" y="18"/>
                  </a:lnTo>
                  <a:lnTo>
                    <a:pt x="72" y="36"/>
                  </a:lnTo>
                  <a:lnTo>
                    <a:pt x="66" y="54"/>
                  </a:lnTo>
                  <a:lnTo>
                    <a:pt x="42" y="54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4" name="Freeform 74"/>
            <p:cNvSpPr>
              <a:spLocks/>
            </p:cNvSpPr>
            <p:nvPr/>
          </p:nvSpPr>
          <p:spPr bwMode="auto">
            <a:xfrm>
              <a:off x="3349" y="1381"/>
              <a:ext cx="610" cy="71"/>
            </a:xfrm>
            <a:custGeom>
              <a:avLst/>
              <a:gdLst>
                <a:gd name="T0" fmla="*/ 0 w 610"/>
                <a:gd name="T1" fmla="*/ 71 h 71"/>
                <a:gd name="T2" fmla="*/ 0 w 610"/>
                <a:gd name="T3" fmla="*/ 0 h 71"/>
                <a:gd name="T4" fmla="*/ 610 w 610"/>
                <a:gd name="T5" fmla="*/ 0 h 71"/>
                <a:gd name="T6" fmla="*/ 610 w 610"/>
                <a:gd name="T7" fmla="*/ 71 h 71"/>
                <a:gd name="T8" fmla="*/ 0 w 610"/>
                <a:gd name="T9" fmla="*/ 71 h 71"/>
                <a:gd name="T10" fmla="*/ 0 w 610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71">
                  <a:moveTo>
                    <a:pt x="0" y="71"/>
                  </a:moveTo>
                  <a:lnTo>
                    <a:pt x="0" y="0"/>
                  </a:lnTo>
                  <a:lnTo>
                    <a:pt x="610" y="0"/>
                  </a:lnTo>
                  <a:lnTo>
                    <a:pt x="610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5" name="Freeform 75"/>
            <p:cNvSpPr>
              <a:spLocks/>
            </p:cNvSpPr>
            <p:nvPr/>
          </p:nvSpPr>
          <p:spPr bwMode="auto">
            <a:xfrm>
              <a:off x="3929" y="1416"/>
              <a:ext cx="42" cy="84"/>
            </a:xfrm>
            <a:custGeom>
              <a:avLst/>
              <a:gdLst>
                <a:gd name="T0" fmla="*/ 42 w 42"/>
                <a:gd name="T1" fmla="*/ 0 h 84"/>
                <a:gd name="T2" fmla="*/ 0 w 42"/>
                <a:gd name="T3" fmla="*/ 84 h 84"/>
                <a:gd name="T4" fmla="*/ 42 w 42"/>
                <a:gd name="T5" fmla="*/ 0 h 84"/>
                <a:gd name="T6" fmla="*/ 42 w 4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84">
                  <a:moveTo>
                    <a:pt x="42" y="0"/>
                  </a:moveTo>
                  <a:lnTo>
                    <a:pt x="0" y="8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6" name="Freeform 76"/>
            <p:cNvSpPr>
              <a:spLocks noEditPoints="1"/>
            </p:cNvSpPr>
            <p:nvPr/>
          </p:nvSpPr>
          <p:spPr bwMode="auto">
            <a:xfrm>
              <a:off x="3893" y="1416"/>
              <a:ext cx="36" cy="8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7" name="Freeform 77"/>
            <p:cNvSpPr>
              <a:spLocks noEditPoints="1"/>
            </p:cNvSpPr>
            <p:nvPr/>
          </p:nvSpPr>
          <p:spPr bwMode="auto">
            <a:xfrm>
              <a:off x="3851" y="1333"/>
              <a:ext cx="42" cy="83"/>
            </a:xfrm>
            <a:custGeom>
              <a:avLst/>
              <a:gdLst>
                <a:gd name="T0" fmla="*/ 42 w 42"/>
                <a:gd name="T1" fmla="*/ 83 h 83"/>
                <a:gd name="T2" fmla="*/ 0 w 42"/>
                <a:gd name="T3" fmla="*/ 0 h 83"/>
                <a:gd name="T4" fmla="*/ 42 w 42"/>
                <a:gd name="T5" fmla="*/ 83 h 83"/>
                <a:gd name="T6" fmla="*/ 42 w 42"/>
                <a:gd name="T7" fmla="*/ 83 h 83"/>
                <a:gd name="T8" fmla="*/ 42 w 42"/>
                <a:gd name="T9" fmla="*/ 83 h 83"/>
                <a:gd name="T10" fmla="*/ 42 w 42"/>
                <a:gd name="T11" fmla="*/ 83 h 83"/>
                <a:gd name="T12" fmla="*/ 42 w 4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42" y="83"/>
                  </a:moveTo>
                  <a:lnTo>
                    <a:pt x="0" y="0"/>
                  </a:lnTo>
                  <a:lnTo>
                    <a:pt x="42" y="83"/>
                  </a:lnTo>
                  <a:lnTo>
                    <a:pt x="42" y="83"/>
                  </a:lnTo>
                  <a:close/>
                  <a:moveTo>
                    <a:pt x="42" y="83"/>
                  </a:move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8" name="Freeform 78"/>
            <p:cNvSpPr>
              <a:spLocks noEditPoints="1"/>
            </p:cNvSpPr>
            <p:nvPr/>
          </p:nvSpPr>
          <p:spPr bwMode="auto">
            <a:xfrm>
              <a:off x="3809" y="1333"/>
              <a:ext cx="42" cy="83"/>
            </a:xfrm>
            <a:custGeom>
              <a:avLst/>
              <a:gdLst>
                <a:gd name="T0" fmla="*/ 42 w 42"/>
                <a:gd name="T1" fmla="*/ 0 h 83"/>
                <a:gd name="T2" fmla="*/ 0 w 42"/>
                <a:gd name="T3" fmla="*/ 83 h 83"/>
                <a:gd name="T4" fmla="*/ 42 w 42"/>
                <a:gd name="T5" fmla="*/ 0 h 83"/>
                <a:gd name="T6" fmla="*/ 42 w 42"/>
                <a:gd name="T7" fmla="*/ 0 h 83"/>
                <a:gd name="T8" fmla="*/ 42 w 42"/>
                <a:gd name="T9" fmla="*/ 0 h 83"/>
                <a:gd name="T10" fmla="*/ 42 w 42"/>
                <a:gd name="T11" fmla="*/ 0 h 83"/>
                <a:gd name="T12" fmla="*/ 42 w 42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42" y="0"/>
                  </a:moveTo>
                  <a:lnTo>
                    <a:pt x="0" y="83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Freeform 79"/>
            <p:cNvSpPr>
              <a:spLocks noEditPoints="1"/>
            </p:cNvSpPr>
            <p:nvPr/>
          </p:nvSpPr>
          <p:spPr bwMode="auto">
            <a:xfrm>
              <a:off x="3809" y="141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0" name="Freeform 80"/>
            <p:cNvSpPr>
              <a:spLocks noEditPoints="1"/>
            </p:cNvSpPr>
            <p:nvPr/>
          </p:nvSpPr>
          <p:spPr bwMode="auto">
            <a:xfrm>
              <a:off x="3774" y="1416"/>
              <a:ext cx="35" cy="84"/>
            </a:xfrm>
            <a:custGeom>
              <a:avLst/>
              <a:gdLst>
                <a:gd name="T0" fmla="*/ 35 w 35"/>
                <a:gd name="T1" fmla="*/ 0 h 84"/>
                <a:gd name="T2" fmla="*/ 0 w 35"/>
                <a:gd name="T3" fmla="*/ 84 h 84"/>
                <a:gd name="T4" fmla="*/ 35 w 35"/>
                <a:gd name="T5" fmla="*/ 0 h 84"/>
                <a:gd name="T6" fmla="*/ 35 w 35"/>
                <a:gd name="T7" fmla="*/ 0 h 84"/>
                <a:gd name="T8" fmla="*/ 35 w 35"/>
                <a:gd name="T9" fmla="*/ 0 h 84"/>
                <a:gd name="T10" fmla="*/ 35 w 35"/>
                <a:gd name="T11" fmla="*/ 0 h 84"/>
                <a:gd name="T12" fmla="*/ 35 w 35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4">
                  <a:moveTo>
                    <a:pt x="35" y="0"/>
                  </a:moveTo>
                  <a:lnTo>
                    <a:pt x="0" y="84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Freeform 81"/>
            <p:cNvSpPr>
              <a:spLocks noEditPoints="1"/>
            </p:cNvSpPr>
            <p:nvPr/>
          </p:nvSpPr>
          <p:spPr bwMode="auto">
            <a:xfrm>
              <a:off x="3732" y="1416"/>
              <a:ext cx="42" cy="84"/>
            </a:xfrm>
            <a:custGeom>
              <a:avLst/>
              <a:gdLst>
                <a:gd name="T0" fmla="*/ 42 w 42"/>
                <a:gd name="T1" fmla="*/ 84 h 84"/>
                <a:gd name="T2" fmla="*/ 0 w 42"/>
                <a:gd name="T3" fmla="*/ 0 h 84"/>
                <a:gd name="T4" fmla="*/ 42 w 42"/>
                <a:gd name="T5" fmla="*/ 84 h 84"/>
                <a:gd name="T6" fmla="*/ 42 w 42"/>
                <a:gd name="T7" fmla="*/ 84 h 84"/>
                <a:gd name="T8" fmla="*/ 42 w 42"/>
                <a:gd name="T9" fmla="*/ 84 h 84"/>
                <a:gd name="T10" fmla="*/ 42 w 42"/>
                <a:gd name="T11" fmla="*/ 84 h 84"/>
                <a:gd name="T12" fmla="*/ 42 w 42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84"/>
                  </a:moveTo>
                  <a:lnTo>
                    <a:pt x="0" y="0"/>
                  </a:lnTo>
                  <a:lnTo>
                    <a:pt x="42" y="84"/>
                  </a:lnTo>
                  <a:lnTo>
                    <a:pt x="42" y="84"/>
                  </a:lnTo>
                  <a:close/>
                  <a:moveTo>
                    <a:pt x="42" y="84"/>
                  </a:moveTo>
                  <a:lnTo>
                    <a:pt x="42" y="84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2" name="Freeform 82"/>
            <p:cNvSpPr>
              <a:spLocks noEditPoints="1"/>
            </p:cNvSpPr>
            <p:nvPr/>
          </p:nvSpPr>
          <p:spPr bwMode="auto">
            <a:xfrm>
              <a:off x="3696" y="1333"/>
              <a:ext cx="36" cy="83"/>
            </a:xfrm>
            <a:custGeom>
              <a:avLst/>
              <a:gdLst>
                <a:gd name="T0" fmla="*/ 36 w 36"/>
                <a:gd name="T1" fmla="*/ 83 h 83"/>
                <a:gd name="T2" fmla="*/ 0 w 36"/>
                <a:gd name="T3" fmla="*/ 0 h 83"/>
                <a:gd name="T4" fmla="*/ 36 w 36"/>
                <a:gd name="T5" fmla="*/ 83 h 83"/>
                <a:gd name="T6" fmla="*/ 36 w 36"/>
                <a:gd name="T7" fmla="*/ 83 h 83"/>
                <a:gd name="T8" fmla="*/ 36 w 36"/>
                <a:gd name="T9" fmla="*/ 83 h 83"/>
                <a:gd name="T10" fmla="*/ 36 w 36"/>
                <a:gd name="T11" fmla="*/ 83 h 83"/>
                <a:gd name="T12" fmla="*/ 36 w 36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3">
                  <a:moveTo>
                    <a:pt x="36" y="83"/>
                  </a:moveTo>
                  <a:lnTo>
                    <a:pt x="0" y="0"/>
                  </a:lnTo>
                  <a:lnTo>
                    <a:pt x="36" y="83"/>
                  </a:lnTo>
                  <a:lnTo>
                    <a:pt x="36" y="83"/>
                  </a:lnTo>
                  <a:close/>
                  <a:moveTo>
                    <a:pt x="36" y="83"/>
                  </a:moveTo>
                  <a:lnTo>
                    <a:pt x="36" y="83"/>
                  </a:lnTo>
                  <a:lnTo>
                    <a:pt x="36" y="8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3" name="Freeform 83"/>
            <p:cNvSpPr>
              <a:spLocks noEditPoints="1"/>
            </p:cNvSpPr>
            <p:nvPr/>
          </p:nvSpPr>
          <p:spPr bwMode="auto">
            <a:xfrm>
              <a:off x="3654" y="1333"/>
              <a:ext cx="42" cy="83"/>
            </a:xfrm>
            <a:custGeom>
              <a:avLst/>
              <a:gdLst>
                <a:gd name="T0" fmla="*/ 42 w 42"/>
                <a:gd name="T1" fmla="*/ 0 h 83"/>
                <a:gd name="T2" fmla="*/ 0 w 42"/>
                <a:gd name="T3" fmla="*/ 83 h 83"/>
                <a:gd name="T4" fmla="*/ 42 w 42"/>
                <a:gd name="T5" fmla="*/ 0 h 83"/>
                <a:gd name="T6" fmla="*/ 42 w 42"/>
                <a:gd name="T7" fmla="*/ 0 h 83"/>
                <a:gd name="T8" fmla="*/ 42 w 42"/>
                <a:gd name="T9" fmla="*/ 0 h 83"/>
                <a:gd name="T10" fmla="*/ 42 w 42"/>
                <a:gd name="T11" fmla="*/ 0 h 83"/>
                <a:gd name="T12" fmla="*/ 42 w 42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42" y="0"/>
                  </a:moveTo>
                  <a:lnTo>
                    <a:pt x="0" y="83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4" name="Freeform 84"/>
            <p:cNvSpPr>
              <a:spLocks noEditPoints="1"/>
            </p:cNvSpPr>
            <p:nvPr/>
          </p:nvSpPr>
          <p:spPr bwMode="auto">
            <a:xfrm>
              <a:off x="3612" y="1416"/>
              <a:ext cx="42" cy="84"/>
            </a:xfrm>
            <a:custGeom>
              <a:avLst/>
              <a:gdLst>
                <a:gd name="T0" fmla="*/ 42 w 42"/>
                <a:gd name="T1" fmla="*/ 0 h 84"/>
                <a:gd name="T2" fmla="*/ 0 w 42"/>
                <a:gd name="T3" fmla="*/ 84 h 84"/>
                <a:gd name="T4" fmla="*/ 42 w 42"/>
                <a:gd name="T5" fmla="*/ 0 h 84"/>
                <a:gd name="T6" fmla="*/ 42 w 42"/>
                <a:gd name="T7" fmla="*/ 0 h 84"/>
                <a:gd name="T8" fmla="*/ 42 w 42"/>
                <a:gd name="T9" fmla="*/ 0 h 84"/>
                <a:gd name="T10" fmla="*/ 42 w 42"/>
                <a:gd name="T11" fmla="*/ 0 h 84"/>
                <a:gd name="T12" fmla="*/ 42 w 42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0"/>
                  </a:moveTo>
                  <a:lnTo>
                    <a:pt x="0" y="84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5" name="Freeform 85"/>
            <p:cNvSpPr>
              <a:spLocks noEditPoints="1"/>
            </p:cNvSpPr>
            <p:nvPr/>
          </p:nvSpPr>
          <p:spPr bwMode="auto">
            <a:xfrm>
              <a:off x="3576" y="1416"/>
              <a:ext cx="36" cy="8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6" name="Freeform 86"/>
            <p:cNvSpPr>
              <a:spLocks noEditPoints="1"/>
            </p:cNvSpPr>
            <p:nvPr/>
          </p:nvSpPr>
          <p:spPr bwMode="auto">
            <a:xfrm>
              <a:off x="3534" y="1333"/>
              <a:ext cx="42" cy="83"/>
            </a:xfrm>
            <a:custGeom>
              <a:avLst/>
              <a:gdLst>
                <a:gd name="T0" fmla="*/ 42 w 42"/>
                <a:gd name="T1" fmla="*/ 83 h 83"/>
                <a:gd name="T2" fmla="*/ 0 w 42"/>
                <a:gd name="T3" fmla="*/ 0 h 83"/>
                <a:gd name="T4" fmla="*/ 42 w 42"/>
                <a:gd name="T5" fmla="*/ 83 h 83"/>
                <a:gd name="T6" fmla="*/ 42 w 42"/>
                <a:gd name="T7" fmla="*/ 83 h 83"/>
                <a:gd name="T8" fmla="*/ 42 w 42"/>
                <a:gd name="T9" fmla="*/ 83 h 83"/>
                <a:gd name="T10" fmla="*/ 42 w 42"/>
                <a:gd name="T11" fmla="*/ 83 h 83"/>
                <a:gd name="T12" fmla="*/ 42 w 4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42" y="83"/>
                  </a:moveTo>
                  <a:lnTo>
                    <a:pt x="0" y="0"/>
                  </a:lnTo>
                  <a:lnTo>
                    <a:pt x="42" y="83"/>
                  </a:lnTo>
                  <a:lnTo>
                    <a:pt x="42" y="83"/>
                  </a:lnTo>
                  <a:close/>
                  <a:moveTo>
                    <a:pt x="42" y="83"/>
                  </a:move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7" name="Freeform 87"/>
            <p:cNvSpPr>
              <a:spLocks noEditPoints="1"/>
            </p:cNvSpPr>
            <p:nvPr/>
          </p:nvSpPr>
          <p:spPr bwMode="auto">
            <a:xfrm>
              <a:off x="3498" y="1333"/>
              <a:ext cx="36" cy="83"/>
            </a:xfrm>
            <a:custGeom>
              <a:avLst/>
              <a:gdLst>
                <a:gd name="T0" fmla="*/ 36 w 36"/>
                <a:gd name="T1" fmla="*/ 0 h 83"/>
                <a:gd name="T2" fmla="*/ 0 w 36"/>
                <a:gd name="T3" fmla="*/ 83 h 83"/>
                <a:gd name="T4" fmla="*/ 36 w 36"/>
                <a:gd name="T5" fmla="*/ 0 h 83"/>
                <a:gd name="T6" fmla="*/ 36 w 36"/>
                <a:gd name="T7" fmla="*/ 0 h 83"/>
                <a:gd name="T8" fmla="*/ 36 w 36"/>
                <a:gd name="T9" fmla="*/ 0 h 83"/>
                <a:gd name="T10" fmla="*/ 36 w 36"/>
                <a:gd name="T11" fmla="*/ 0 h 83"/>
                <a:gd name="T12" fmla="*/ 36 w 36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3">
                  <a:moveTo>
                    <a:pt x="36" y="0"/>
                  </a:moveTo>
                  <a:lnTo>
                    <a:pt x="0" y="83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8" name="Freeform 88"/>
            <p:cNvSpPr>
              <a:spLocks noEditPoints="1"/>
            </p:cNvSpPr>
            <p:nvPr/>
          </p:nvSpPr>
          <p:spPr bwMode="auto">
            <a:xfrm>
              <a:off x="3457" y="1416"/>
              <a:ext cx="41" cy="84"/>
            </a:xfrm>
            <a:custGeom>
              <a:avLst/>
              <a:gdLst>
                <a:gd name="T0" fmla="*/ 41 w 41"/>
                <a:gd name="T1" fmla="*/ 0 h 84"/>
                <a:gd name="T2" fmla="*/ 0 w 41"/>
                <a:gd name="T3" fmla="*/ 84 h 84"/>
                <a:gd name="T4" fmla="*/ 41 w 41"/>
                <a:gd name="T5" fmla="*/ 0 h 84"/>
                <a:gd name="T6" fmla="*/ 41 w 41"/>
                <a:gd name="T7" fmla="*/ 0 h 84"/>
                <a:gd name="T8" fmla="*/ 41 w 41"/>
                <a:gd name="T9" fmla="*/ 0 h 84"/>
                <a:gd name="T10" fmla="*/ 41 w 41"/>
                <a:gd name="T11" fmla="*/ 0 h 84"/>
                <a:gd name="T12" fmla="*/ 41 w 41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4">
                  <a:moveTo>
                    <a:pt x="41" y="0"/>
                  </a:moveTo>
                  <a:lnTo>
                    <a:pt x="0" y="84"/>
                  </a:lnTo>
                  <a:lnTo>
                    <a:pt x="41" y="0"/>
                  </a:lnTo>
                  <a:lnTo>
                    <a:pt x="41" y="0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Freeform 89"/>
            <p:cNvSpPr>
              <a:spLocks noEditPoints="1"/>
            </p:cNvSpPr>
            <p:nvPr/>
          </p:nvSpPr>
          <p:spPr bwMode="auto">
            <a:xfrm>
              <a:off x="3421" y="1416"/>
              <a:ext cx="36" cy="8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Freeform 90"/>
            <p:cNvSpPr>
              <a:spLocks noEditPoints="1"/>
            </p:cNvSpPr>
            <p:nvPr/>
          </p:nvSpPr>
          <p:spPr bwMode="auto">
            <a:xfrm>
              <a:off x="3379" y="1333"/>
              <a:ext cx="42" cy="83"/>
            </a:xfrm>
            <a:custGeom>
              <a:avLst/>
              <a:gdLst>
                <a:gd name="T0" fmla="*/ 42 w 42"/>
                <a:gd name="T1" fmla="*/ 83 h 83"/>
                <a:gd name="T2" fmla="*/ 0 w 42"/>
                <a:gd name="T3" fmla="*/ 0 h 83"/>
                <a:gd name="T4" fmla="*/ 42 w 42"/>
                <a:gd name="T5" fmla="*/ 83 h 83"/>
                <a:gd name="T6" fmla="*/ 42 w 42"/>
                <a:gd name="T7" fmla="*/ 83 h 83"/>
                <a:gd name="T8" fmla="*/ 42 w 42"/>
                <a:gd name="T9" fmla="*/ 83 h 83"/>
                <a:gd name="T10" fmla="*/ 42 w 42"/>
                <a:gd name="T11" fmla="*/ 83 h 83"/>
                <a:gd name="T12" fmla="*/ 42 w 4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42" y="83"/>
                  </a:moveTo>
                  <a:lnTo>
                    <a:pt x="0" y="0"/>
                  </a:lnTo>
                  <a:lnTo>
                    <a:pt x="42" y="83"/>
                  </a:lnTo>
                  <a:lnTo>
                    <a:pt x="42" y="83"/>
                  </a:lnTo>
                  <a:close/>
                  <a:moveTo>
                    <a:pt x="42" y="83"/>
                  </a:move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1" name="Freeform 91"/>
            <p:cNvSpPr>
              <a:spLocks noEditPoints="1"/>
            </p:cNvSpPr>
            <p:nvPr/>
          </p:nvSpPr>
          <p:spPr bwMode="auto">
            <a:xfrm>
              <a:off x="3337" y="1333"/>
              <a:ext cx="42" cy="89"/>
            </a:xfrm>
            <a:custGeom>
              <a:avLst/>
              <a:gdLst>
                <a:gd name="T0" fmla="*/ 42 w 42"/>
                <a:gd name="T1" fmla="*/ 0 h 89"/>
                <a:gd name="T2" fmla="*/ 0 w 42"/>
                <a:gd name="T3" fmla="*/ 89 h 89"/>
                <a:gd name="T4" fmla="*/ 42 w 42"/>
                <a:gd name="T5" fmla="*/ 0 h 89"/>
                <a:gd name="T6" fmla="*/ 42 w 42"/>
                <a:gd name="T7" fmla="*/ 0 h 89"/>
                <a:gd name="T8" fmla="*/ 42 w 42"/>
                <a:gd name="T9" fmla="*/ 0 h 89"/>
                <a:gd name="T10" fmla="*/ 42 w 42"/>
                <a:gd name="T11" fmla="*/ 0 h 89"/>
                <a:gd name="T12" fmla="*/ 42 w 42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9">
                  <a:moveTo>
                    <a:pt x="42" y="0"/>
                  </a:moveTo>
                  <a:lnTo>
                    <a:pt x="0" y="89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2" name="Freeform 92"/>
            <p:cNvSpPr>
              <a:spLocks/>
            </p:cNvSpPr>
            <p:nvPr/>
          </p:nvSpPr>
          <p:spPr bwMode="auto">
            <a:xfrm>
              <a:off x="2871" y="2366"/>
              <a:ext cx="1" cy="1385"/>
            </a:xfrm>
            <a:custGeom>
              <a:avLst/>
              <a:gdLst>
                <a:gd name="T0" fmla="*/ 0 h 1385"/>
                <a:gd name="T1" fmla="*/ 1385 h 1385"/>
                <a:gd name="T2" fmla="*/ 0 h 1385"/>
                <a:gd name="T3" fmla="*/ 0 h 13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85">
                  <a:moveTo>
                    <a:pt x="0" y="0"/>
                  </a:moveTo>
                  <a:lnTo>
                    <a:pt x="0" y="13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3" name="Freeform 93"/>
            <p:cNvSpPr>
              <a:spLocks/>
            </p:cNvSpPr>
            <p:nvPr/>
          </p:nvSpPr>
          <p:spPr bwMode="auto">
            <a:xfrm>
              <a:off x="2757" y="3757"/>
              <a:ext cx="227" cy="161"/>
            </a:xfrm>
            <a:custGeom>
              <a:avLst/>
              <a:gdLst>
                <a:gd name="T0" fmla="*/ 0 w 227"/>
                <a:gd name="T1" fmla="*/ 161 h 161"/>
                <a:gd name="T2" fmla="*/ 0 w 227"/>
                <a:gd name="T3" fmla="*/ 0 h 161"/>
                <a:gd name="T4" fmla="*/ 227 w 227"/>
                <a:gd name="T5" fmla="*/ 0 h 161"/>
                <a:gd name="T6" fmla="*/ 227 w 227"/>
                <a:gd name="T7" fmla="*/ 161 h 161"/>
                <a:gd name="T8" fmla="*/ 0 w 227"/>
                <a:gd name="T9" fmla="*/ 161 h 161"/>
                <a:gd name="T10" fmla="*/ 0 w 227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161">
                  <a:moveTo>
                    <a:pt x="0" y="161"/>
                  </a:moveTo>
                  <a:lnTo>
                    <a:pt x="0" y="0"/>
                  </a:lnTo>
                  <a:lnTo>
                    <a:pt x="227" y="0"/>
                  </a:lnTo>
                  <a:lnTo>
                    <a:pt x="227" y="161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4" name="Freeform 94"/>
            <p:cNvSpPr>
              <a:spLocks/>
            </p:cNvSpPr>
            <p:nvPr/>
          </p:nvSpPr>
          <p:spPr bwMode="auto">
            <a:xfrm>
              <a:off x="2871" y="3757"/>
              <a:ext cx="209" cy="1"/>
            </a:xfrm>
            <a:custGeom>
              <a:avLst/>
              <a:gdLst>
                <a:gd name="T0" fmla="*/ 0 w 209"/>
                <a:gd name="T1" fmla="*/ 209 w 209"/>
                <a:gd name="T2" fmla="*/ 0 w 209"/>
                <a:gd name="T3" fmla="*/ 0 w 2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9">
                  <a:moveTo>
                    <a:pt x="0" y="0"/>
                  </a:moveTo>
                  <a:lnTo>
                    <a:pt x="20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Freeform 95"/>
            <p:cNvSpPr>
              <a:spLocks/>
            </p:cNvSpPr>
            <p:nvPr/>
          </p:nvSpPr>
          <p:spPr bwMode="auto">
            <a:xfrm>
              <a:off x="2871" y="3834"/>
              <a:ext cx="125" cy="1"/>
            </a:xfrm>
            <a:custGeom>
              <a:avLst/>
              <a:gdLst>
                <a:gd name="T0" fmla="*/ 0 w 125"/>
                <a:gd name="T1" fmla="*/ 125 w 125"/>
                <a:gd name="T2" fmla="*/ 0 w 125"/>
                <a:gd name="T3" fmla="*/ 0 w 1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5">
                  <a:moveTo>
                    <a:pt x="0" y="0"/>
                  </a:move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Freeform 96"/>
            <p:cNvSpPr>
              <a:spLocks/>
            </p:cNvSpPr>
            <p:nvPr/>
          </p:nvSpPr>
          <p:spPr bwMode="auto">
            <a:xfrm>
              <a:off x="2871" y="3918"/>
              <a:ext cx="47" cy="1"/>
            </a:xfrm>
            <a:custGeom>
              <a:avLst/>
              <a:gdLst>
                <a:gd name="T0" fmla="*/ 0 w 47"/>
                <a:gd name="T1" fmla="*/ 47 w 47"/>
                <a:gd name="T2" fmla="*/ 0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Freeform 97"/>
            <p:cNvSpPr>
              <a:spLocks/>
            </p:cNvSpPr>
            <p:nvPr/>
          </p:nvSpPr>
          <p:spPr bwMode="auto">
            <a:xfrm>
              <a:off x="2661" y="3757"/>
              <a:ext cx="210" cy="1"/>
            </a:xfrm>
            <a:custGeom>
              <a:avLst/>
              <a:gdLst>
                <a:gd name="T0" fmla="*/ 210 w 210"/>
                <a:gd name="T1" fmla="*/ 0 w 210"/>
                <a:gd name="T2" fmla="*/ 210 w 210"/>
                <a:gd name="T3" fmla="*/ 210 w 2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0">
                  <a:moveTo>
                    <a:pt x="210" y="0"/>
                  </a:moveTo>
                  <a:lnTo>
                    <a:pt x="0" y="0"/>
                  </a:lnTo>
                  <a:lnTo>
                    <a:pt x="21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8" name="Freeform 98"/>
            <p:cNvSpPr>
              <a:spLocks/>
            </p:cNvSpPr>
            <p:nvPr/>
          </p:nvSpPr>
          <p:spPr bwMode="auto">
            <a:xfrm>
              <a:off x="2745" y="3834"/>
              <a:ext cx="126" cy="1"/>
            </a:xfrm>
            <a:custGeom>
              <a:avLst/>
              <a:gdLst>
                <a:gd name="T0" fmla="*/ 126 w 126"/>
                <a:gd name="T1" fmla="*/ 0 w 126"/>
                <a:gd name="T2" fmla="*/ 126 w 126"/>
                <a:gd name="T3" fmla="*/ 126 w 1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6">
                  <a:moveTo>
                    <a:pt x="126" y="0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9" name="Freeform 99"/>
            <p:cNvSpPr>
              <a:spLocks/>
            </p:cNvSpPr>
            <p:nvPr/>
          </p:nvSpPr>
          <p:spPr bwMode="auto">
            <a:xfrm>
              <a:off x="2817" y="3918"/>
              <a:ext cx="54" cy="1"/>
            </a:xfrm>
            <a:custGeom>
              <a:avLst/>
              <a:gdLst>
                <a:gd name="T0" fmla="*/ 54 w 54"/>
                <a:gd name="T1" fmla="*/ 0 w 54"/>
                <a:gd name="T2" fmla="*/ 54 w 54"/>
                <a:gd name="T3" fmla="*/ 54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0" name="Freeform 100"/>
            <p:cNvSpPr>
              <a:spLocks/>
            </p:cNvSpPr>
            <p:nvPr/>
          </p:nvSpPr>
          <p:spPr bwMode="auto">
            <a:xfrm>
              <a:off x="2243" y="1906"/>
              <a:ext cx="95" cy="370"/>
            </a:xfrm>
            <a:custGeom>
              <a:avLst/>
              <a:gdLst>
                <a:gd name="T0" fmla="*/ 0 w 95"/>
                <a:gd name="T1" fmla="*/ 0 h 370"/>
                <a:gd name="T2" fmla="*/ 95 w 95"/>
                <a:gd name="T3" fmla="*/ 0 h 370"/>
                <a:gd name="T4" fmla="*/ 95 w 95"/>
                <a:gd name="T5" fmla="*/ 370 h 370"/>
                <a:gd name="T6" fmla="*/ 0 w 95"/>
                <a:gd name="T7" fmla="*/ 370 h 370"/>
                <a:gd name="T8" fmla="*/ 0 w 95"/>
                <a:gd name="T9" fmla="*/ 0 h 370"/>
                <a:gd name="T10" fmla="*/ 0 w 95"/>
                <a:gd name="T11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370">
                  <a:moveTo>
                    <a:pt x="0" y="0"/>
                  </a:moveTo>
                  <a:lnTo>
                    <a:pt x="95" y="0"/>
                  </a:lnTo>
                  <a:lnTo>
                    <a:pt x="95" y="370"/>
                  </a:lnTo>
                  <a:lnTo>
                    <a:pt x="0" y="3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Freeform 101"/>
            <p:cNvSpPr>
              <a:spLocks/>
            </p:cNvSpPr>
            <p:nvPr/>
          </p:nvSpPr>
          <p:spPr bwMode="auto">
            <a:xfrm>
              <a:off x="2338" y="2085"/>
              <a:ext cx="1" cy="191"/>
            </a:xfrm>
            <a:custGeom>
              <a:avLst/>
              <a:gdLst>
                <a:gd name="T0" fmla="*/ 0 h 191"/>
                <a:gd name="T1" fmla="*/ 191 h 191"/>
                <a:gd name="T2" fmla="*/ 0 h 191"/>
                <a:gd name="T3" fmla="*/ 0 h 19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1">
                  <a:moveTo>
                    <a:pt x="0" y="0"/>
                  </a:moveTo>
                  <a:lnTo>
                    <a:pt x="0" y="1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2" name="Freeform 102"/>
            <p:cNvSpPr>
              <a:spLocks/>
            </p:cNvSpPr>
            <p:nvPr/>
          </p:nvSpPr>
          <p:spPr bwMode="auto">
            <a:xfrm>
              <a:off x="2249" y="2091"/>
              <a:ext cx="1" cy="185"/>
            </a:xfrm>
            <a:custGeom>
              <a:avLst/>
              <a:gdLst>
                <a:gd name="T0" fmla="*/ 0 h 185"/>
                <a:gd name="T1" fmla="*/ 185 h 185"/>
                <a:gd name="T2" fmla="*/ 0 h 185"/>
                <a:gd name="T3" fmla="*/ 0 h 1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5">
                  <a:moveTo>
                    <a:pt x="0" y="0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3" name="Freeform 103"/>
            <p:cNvSpPr>
              <a:spLocks/>
            </p:cNvSpPr>
            <p:nvPr/>
          </p:nvSpPr>
          <p:spPr bwMode="auto">
            <a:xfrm>
              <a:off x="2338" y="1900"/>
              <a:ext cx="1" cy="185"/>
            </a:xfrm>
            <a:custGeom>
              <a:avLst/>
              <a:gdLst>
                <a:gd name="T0" fmla="*/ 185 h 185"/>
                <a:gd name="T1" fmla="*/ 0 h 185"/>
                <a:gd name="T2" fmla="*/ 185 h 185"/>
                <a:gd name="T3" fmla="*/ 185 h 1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5">
                  <a:moveTo>
                    <a:pt x="0" y="185"/>
                  </a:moveTo>
                  <a:lnTo>
                    <a:pt x="0" y="0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4" name="Freeform 104"/>
            <p:cNvSpPr>
              <a:spLocks/>
            </p:cNvSpPr>
            <p:nvPr/>
          </p:nvSpPr>
          <p:spPr bwMode="auto">
            <a:xfrm>
              <a:off x="2249" y="1900"/>
              <a:ext cx="1" cy="191"/>
            </a:xfrm>
            <a:custGeom>
              <a:avLst/>
              <a:gdLst>
                <a:gd name="T0" fmla="*/ 191 h 191"/>
                <a:gd name="T1" fmla="*/ 0 h 191"/>
                <a:gd name="T2" fmla="*/ 191 h 191"/>
                <a:gd name="T3" fmla="*/ 191 h 19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1">
                  <a:moveTo>
                    <a:pt x="0" y="191"/>
                  </a:moveTo>
                  <a:lnTo>
                    <a:pt x="0" y="0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6" name="Rectangle 106"/>
          <p:cNvSpPr>
            <a:spLocks noChangeArrowheads="1"/>
          </p:cNvSpPr>
          <p:nvPr/>
        </p:nvSpPr>
        <p:spPr bwMode="auto">
          <a:xfrm>
            <a:off x="1981200" y="1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Active first-order High-pass filter</a:t>
            </a:r>
          </a:p>
        </p:txBody>
      </p:sp>
      <p:graphicFrame>
        <p:nvGraphicFramePr>
          <p:cNvPr id="51308" name="Object 10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04685607"/>
              </p:ext>
            </p:extLst>
          </p:nvPr>
        </p:nvGraphicFramePr>
        <p:xfrm>
          <a:off x="2310693" y="3927755"/>
          <a:ext cx="7028725" cy="2295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3" imgW="3111480" imgH="1015920" progId="Equation.DSMT4">
                  <p:embed/>
                </p:oleObj>
              </mc:Choice>
              <mc:Fallback>
                <p:oleObj name="Equation" r:id="rId3" imgW="3111480" imgH="10159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93" y="3927755"/>
                        <a:ext cx="7028725" cy="2295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474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6" name="Rectangle 402"/>
          <p:cNvSpPr>
            <a:spLocks noChangeArrowheads="1"/>
          </p:cNvSpPr>
          <p:nvPr/>
        </p:nvSpPr>
        <p:spPr bwMode="auto">
          <a:xfrm>
            <a:off x="1981200" y="1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Active Bandpass Filter</a:t>
            </a:r>
          </a:p>
        </p:txBody>
      </p:sp>
      <p:pic>
        <p:nvPicPr>
          <p:cNvPr id="52628" name="Picture 404" descr="ale63317_1404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11" y="904875"/>
            <a:ext cx="8326419" cy="245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630" name="Rectangle 406"/>
          <p:cNvSpPr>
            <a:spLocks noChangeArrowheads="1"/>
          </p:cNvSpPr>
          <p:nvPr/>
        </p:nvSpPr>
        <p:spPr bwMode="auto">
          <a:xfrm>
            <a:off x="476518" y="533400"/>
            <a:ext cx="98104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A bandpass filter is obtained by cascading a LPF and a HPF together with an inverting amplifier to provide the desired gain.</a:t>
            </a:r>
            <a:endParaRPr lang="en-US" altLang="en-US" sz="2000" baseline="-25000" dirty="0">
              <a:solidFill>
                <a:srgbClr val="0000FF"/>
              </a:solidFill>
              <a:latin typeface="+mn-lt"/>
              <a:sym typeface="Symbol" panose="05050102010706020507" pitchFamily="18" charset="2"/>
            </a:endParaRPr>
          </a:p>
        </p:txBody>
      </p:sp>
      <p:pic>
        <p:nvPicPr>
          <p:cNvPr id="52634" name="Picture 410" descr="ale63317_14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00450"/>
            <a:ext cx="57912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635" name="Rectangle 411"/>
          <p:cNvSpPr>
            <a:spLocks noChangeArrowheads="1"/>
          </p:cNvSpPr>
          <p:nvPr/>
        </p:nvSpPr>
        <p:spPr bwMode="auto">
          <a:xfrm>
            <a:off x="1714500" y="3171825"/>
            <a:ext cx="876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           Active Bandpass Filter Block Diagram.                               Frequency Response</a:t>
            </a:r>
            <a:endParaRPr lang="en-US" altLang="en-US" sz="1800" baseline="-25000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19790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981200" y="1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Active Bandpass Filter</a:t>
            </a:r>
            <a:r>
              <a:rPr lang="tr-TR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 Example</a:t>
            </a:r>
            <a:endParaRPr lang="en-US" altLang="en-US" sz="280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5243" name="Object 11"/>
          <p:cNvGraphicFramePr>
            <a:graphicFrameLocks noGrp="1" noChangeAspect="1"/>
          </p:cNvGraphicFramePr>
          <p:nvPr>
            <p:ph/>
          </p:nvPr>
        </p:nvGraphicFramePr>
        <p:xfrm>
          <a:off x="2373314" y="2076450"/>
          <a:ext cx="7519987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3" imgW="4114800" imgH="2616120" progId="Equation.DSMT4">
                  <p:embed/>
                </p:oleObj>
              </mc:Choice>
              <mc:Fallback>
                <p:oleObj name="Equation" r:id="rId3" imgW="4114800" imgH="26161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4" y="2076450"/>
                        <a:ext cx="7519987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1524000" y="609601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altLang="en-US" sz="2000"/>
              <a:t> Three cascaded stages are used to realize the bandpass filter.</a:t>
            </a:r>
            <a:endParaRPr lang="en-US" altLang="en-US" sz="2000"/>
          </a:p>
          <a:p>
            <a:pPr algn="l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/>
              <a:t> </a:t>
            </a:r>
            <a:r>
              <a:rPr lang="tr-TR" altLang="en-US" sz="2000"/>
              <a:t>A LPF cascaded with a HPF and an inverter stage.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158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04" name="Rectangle 256"/>
          <p:cNvSpPr>
            <a:spLocks noChangeArrowheads="1"/>
          </p:cNvSpPr>
          <p:nvPr/>
        </p:nvSpPr>
        <p:spPr bwMode="auto">
          <a:xfrm>
            <a:off x="1981200" y="1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Active Bandreject Filter</a:t>
            </a:r>
          </a:p>
        </p:txBody>
      </p:sp>
      <p:sp>
        <p:nvSpPr>
          <p:cNvPr id="53505" name="Rectangle 257"/>
          <p:cNvSpPr>
            <a:spLocks noChangeArrowheads="1"/>
          </p:cNvSpPr>
          <p:nvPr/>
        </p:nvSpPr>
        <p:spPr bwMode="auto">
          <a:xfrm>
            <a:off x="1524000" y="457200"/>
            <a:ext cx="876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</a:rPr>
              <a:t> A </a:t>
            </a:r>
            <a:r>
              <a:rPr lang="en-US" altLang="en-US" sz="2000" dirty="0" err="1">
                <a:solidFill>
                  <a:srgbClr val="0000FF"/>
                </a:solidFill>
              </a:rPr>
              <a:t>bandreject</a:t>
            </a:r>
            <a:r>
              <a:rPr lang="en-US" altLang="en-US" sz="2000" dirty="0">
                <a:solidFill>
                  <a:srgbClr val="0000FF"/>
                </a:solidFill>
              </a:rPr>
              <a:t> filter may be constructed by parallel combination of a LPF and a HPF filter and a summing amplifier.</a:t>
            </a:r>
            <a:endParaRPr lang="en-US" altLang="en-US" sz="2000" baseline="-25000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pic>
        <p:nvPicPr>
          <p:cNvPr id="53506" name="Picture 258" descr="ale63317_1404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74738"/>
            <a:ext cx="6324600" cy="2343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511" name="Picture 263" descr="ale63317_14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62338"/>
            <a:ext cx="4724400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12" name="Rectangle 264"/>
          <p:cNvSpPr>
            <a:spLocks noChangeArrowheads="1"/>
          </p:cNvSpPr>
          <p:nvPr/>
        </p:nvSpPr>
        <p:spPr bwMode="auto">
          <a:xfrm>
            <a:off x="1524000" y="3124200"/>
            <a:ext cx="876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FF"/>
                </a:solidFill>
              </a:rPr>
              <a:t>           Active Bandreject Filter Block Diagram.                   Frequency Response</a:t>
            </a:r>
            <a:endParaRPr lang="en-US" altLang="en-US" sz="1800" baseline="-2500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02062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981200" y="1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Active Bandreject Filter</a:t>
            </a:r>
            <a:r>
              <a:rPr lang="tr-TR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 Example</a:t>
            </a:r>
            <a:endParaRPr lang="en-US" altLang="en-US" sz="280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7523" name="Object 3"/>
          <p:cNvGraphicFramePr>
            <a:graphicFrameLocks noGrp="1" noChangeAspect="1"/>
          </p:cNvGraphicFramePr>
          <p:nvPr>
            <p:ph/>
          </p:nvPr>
        </p:nvGraphicFramePr>
        <p:xfrm>
          <a:off x="3686176" y="833438"/>
          <a:ext cx="5294313" cy="533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3" imgW="3009600" imgH="3035160" progId="Equation.DSMT4">
                  <p:embed/>
                </p:oleObj>
              </mc:Choice>
              <mc:Fallback>
                <p:oleObj name="Equation" r:id="rId3" imgW="3009600" imgH="3035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6" y="833438"/>
                        <a:ext cx="5294313" cy="533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0475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513" y="657729"/>
            <a:ext cx="9573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Design a </a:t>
            </a:r>
            <a:r>
              <a:rPr lang="en-US" sz="2000" dirty="0" err="1"/>
              <a:t>lowpass</a:t>
            </a:r>
            <a:r>
              <a:rPr lang="en-US" sz="2000" dirty="0"/>
              <a:t> active filter with a </a:t>
            </a:r>
            <a:r>
              <a:rPr lang="en-US" sz="2000" dirty="0">
                <a:solidFill>
                  <a:srgbClr val="FF0000"/>
                </a:solidFill>
              </a:rPr>
              <a:t>dc gain of 4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a corner frequency of 500 Hz</a:t>
            </a:r>
            <a:r>
              <a:rPr lang="en-US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371" y="223281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71" y="1114484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8435389" y="223281"/>
            <a:ext cx="3206839" cy="2517702"/>
            <a:chOff x="694" y="825"/>
            <a:chExt cx="4402" cy="320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78" y="3727"/>
              <a:ext cx="4163" cy="1"/>
            </a:xfrm>
            <a:custGeom>
              <a:avLst/>
              <a:gdLst>
                <a:gd name="T0" fmla="*/ 0 w 4163"/>
                <a:gd name="T1" fmla="*/ 4163 w 4163"/>
                <a:gd name="T2" fmla="*/ 0 w 4163"/>
                <a:gd name="T3" fmla="*/ 0 w 41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163">
                  <a:moveTo>
                    <a:pt x="0" y="0"/>
                  </a:moveTo>
                  <a:lnTo>
                    <a:pt x="416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96" y="2640"/>
              <a:ext cx="1245" cy="1"/>
            </a:xfrm>
            <a:custGeom>
              <a:avLst/>
              <a:gdLst>
                <a:gd name="T0" fmla="*/ 0 w 1245"/>
                <a:gd name="T1" fmla="*/ 1245 w 1245"/>
                <a:gd name="T2" fmla="*/ 0 w 1245"/>
                <a:gd name="T3" fmla="*/ 0 w 12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45">
                  <a:moveTo>
                    <a:pt x="0" y="0"/>
                  </a:moveTo>
                  <a:lnTo>
                    <a:pt x="124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271" y="1918"/>
              <a:ext cx="1" cy="722"/>
            </a:xfrm>
            <a:custGeom>
              <a:avLst/>
              <a:gdLst>
                <a:gd name="T0" fmla="*/ 722 h 722"/>
                <a:gd name="T1" fmla="*/ 0 h 722"/>
                <a:gd name="T2" fmla="*/ 722 h 722"/>
                <a:gd name="T3" fmla="*/ 722 h 7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22">
                  <a:moveTo>
                    <a:pt x="0" y="722"/>
                  </a:moveTo>
                  <a:lnTo>
                    <a:pt x="0" y="0"/>
                  </a:lnTo>
                  <a:lnTo>
                    <a:pt x="0" y="722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626" y="1918"/>
              <a:ext cx="1645" cy="1"/>
            </a:xfrm>
            <a:custGeom>
              <a:avLst/>
              <a:gdLst>
                <a:gd name="T0" fmla="*/ 1645 w 1645"/>
                <a:gd name="T1" fmla="*/ 0 w 1645"/>
                <a:gd name="T2" fmla="*/ 1645 w 1645"/>
                <a:gd name="T3" fmla="*/ 1645 w 1645"/>
                <a:gd name="T4" fmla="*/ 1645 w 1645"/>
                <a:gd name="T5" fmla="*/ 1645 w 1645"/>
                <a:gd name="T6" fmla="*/ 1645 w 1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45">
                  <a:moveTo>
                    <a:pt x="1645" y="0"/>
                  </a:moveTo>
                  <a:lnTo>
                    <a:pt x="0" y="0"/>
                  </a:lnTo>
                  <a:lnTo>
                    <a:pt x="1645" y="0"/>
                  </a:lnTo>
                  <a:lnTo>
                    <a:pt x="1645" y="0"/>
                  </a:lnTo>
                  <a:close/>
                  <a:moveTo>
                    <a:pt x="1645" y="0"/>
                  </a:moveTo>
                  <a:lnTo>
                    <a:pt x="1645" y="0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626" y="1918"/>
              <a:ext cx="1" cy="591"/>
            </a:xfrm>
            <a:custGeom>
              <a:avLst/>
              <a:gdLst>
                <a:gd name="T0" fmla="*/ 0 h 591"/>
                <a:gd name="T1" fmla="*/ 591 h 591"/>
                <a:gd name="T2" fmla="*/ 0 h 591"/>
                <a:gd name="T3" fmla="*/ 0 h 591"/>
                <a:gd name="T4" fmla="*/ 0 h 591"/>
                <a:gd name="T5" fmla="*/ 0 h 591"/>
                <a:gd name="T6" fmla="*/ 0 h 59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591">
                  <a:moveTo>
                    <a:pt x="0" y="0"/>
                  </a:moveTo>
                  <a:lnTo>
                    <a:pt x="0" y="59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71" y="1207"/>
              <a:ext cx="1" cy="723"/>
            </a:xfrm>
            <a:custGeom>
              <a:avLst/>
              <a:gdLst>
                <a:gd name="T0" fmla="*/ 723 h 723"/>
                <a:gd name="T1" fmla="*/ 0 h 723"/>
                <a:gd name="T2" fmla="*/ 723 h 723"/>
                <a:gd name="T3" fmla="*/ 723 h 7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23">
                  <a:moveTo>
                    <a:pt x="0" y="723"/>
                  </a:moveTo>
                  <a:lnTo>
                    <a:pt x="0" y="0"/>
                  </a:lnTo>
                  <a:lnTo>
                    <a:pt x="0" y="7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626" y="1207"/>
              <a:ext cx="1645" cy="1"/>
            </a:xfrm>
            <a:custGeom>
              <a:avLst/>
              <a:gdLst>
                <a:gd name="T0" fmla="*/ 1645 w 1645"/>
                <a:gd name="T1" fmla="*/ 0 w 1645"/>
                <a:gd name="T2" fmla="*/ 1645 w 1645"/>
                <a:gd name="T3" fmla="*/ 1645 w 1645"/>
                <a:gd name="T4" fmla="*/ 1645 w 1645"/>
                <a:gd name="T5" fmla="*/ 1645 w 1645"/>
                <a:gd name="T6" fmla="*/ 1645 w 1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45">
                  <a:moveTo>
                    <a:pt x="1645" y="0"/>
                  </a:moveTo>
                  <a:lnTo>
                    <a:pt x="0" y="0"/>
                  </a:lnTo>
                  <a:lnTo>
                    <a:pt x="1645" y="0"/>
                  </a:lnTo>
                  <a:lnTo>
                    <a:pt x="1645" y="0"/>
                  </a:lnTo>
                  <a:close/>
                  <a:moveTo>
                    <a:pt x="1645" y="0"/>
                  </a:moveTo>
                  <a:lnTo>
                    <a:pt x="1645" y="0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626" y="1207"/>
              <a:ext cx="1" cy="711"/>
            </a:xfrm>
            <a:custGeom>
              <a:avLst/>
              <a:gdLst>
                <a:gd name="T0" fmla="*/ 0 h 711"/>
                <a:gd name="T1" fmla="*/ 711 h 711"/>
                <a:gd name="T2" fmla="*/ 0 h 711"/>
                <a:gd name="T3" fmla="*/ 0 h 711"/>
                <a:gd name="T4" fmla="*/ 0 h 711"/>
                <a:gd name="T5" fmla="*/ 0 h 711"/>
                <a:gd name="T6" fmla="*/ 0 h 7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711">
                  <a:moveTo>
                    <a:pt x="0" y="0"/>
                  </a:moveTo>
                  <a:lnTo>
                    <a:pt x="0" y="71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098" y="2336"/>
              <a:ext cx="730" cy="609"/>
            </a:xfrm>
            <a:custGeom>
              <a:avLst/>
              <a:gdLst>
                <a:gd name="T0" fmla="*/ 0 w 730"/>
                <a:gd name="T1" fmla="*/ 0 h 609"/>
                <a:gd name="T2" fmla="*/ 730 w 730"/>
                <a:gd name="T3" fmla="*/ 304 h 609"/>
                <a:gd name="T4" fmla="*/ 0 w 730"/>
                <a:gd name="T5" fmla="*/ 609 h 609"/>
                <a:gd name="T6" fmla="*/ 0 w 730"/>
                <a:gd name="T7" fmla="*/ 0 h 609"/>
                <a:gd name="T8" fmla="*/ 0 w 730"/>
                <a:gd name="T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609">
                  <a:moveTo>
                    <a:pt x="0" y="0"/>
                  </a:moveTo>
                  <a:lnTo>
                    <a:pt x="730" y="304"/>
                  </a:lnTo>
                  <a:lnTo>
                    <a:pt x="0" y="60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098" y="2336"/>
              <a:ext cx="730" cy="304"/>
            </a:xfrm>
            <a:custGeom>
              <a:avLst/>
              <a:gdLst>
                <a:gd name="T0" fmla="*/ 0 w 730"/>
                <a:gd name="T1" fmla="*/ 0 h 304"/>
                <a:gd name="T2" fmla="*/ 730 w 730"/>
                <a:gd name="T3" fmla="*/ 304 h 304"/>
                <a:gd name="T4" fmla="*/ 0 w 730"/>
                <a:gd name="T5" fmla="*/ 0 h 304"/>
                <a:gd name="T6" fmla="*/ 0 w 730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" h="304">
                  <a:moveTo>
                    <a:pt x="0" y="0"/>
                  </a:moveTo>
                  <a:lnTo>
                    <a:pt x="730" y="3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3098" y="2640"/>
              <a:ext cx="730" cy="305"/>
            </a:xfrm>
            <a:custGeom>
              <a:avLst/>
              <a:gdLst>
                <a:gd name="T0" fmla="*/ 730 w 730"/>
                <a:gd name="T1" fmla="*/ 0 h 305"/>
                <a:gd name="T2" fmla="*/ 0 w 730"/>
                <a:gd name="T3" fmla="*/ 305 h 305"/>
                <a:gd name="T4" fmla="*/ 730 w 730"/>
                <a:gd name="T5" fmla="*/ 0 h 305"/>
                <a:gd name="T6" fmla="*/ 730 w 730"/>
                <a:gd name="T7" fmla="*/ 0 h 305"/>
                <a:gd name="T8" fmla="*/ 730 w 730"/>
                <a:gd name="T9" fmla="*/ 0 h 305"/>
                <a:gd name="T10" fmla="*/ 730 w 730"/>
                <a:gd name="T11" fmla="*/ 0 h 305"/>
                <a:gd name="T12" fmla="*/ 730 w 730"/>
                <a:gd name="T1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0" h="305">
                  <a:moveTo>
                    <a:pt x="730" y="0"/>
                  </a:moveTo>
                  <a:lnTo>
                    <a:pt x="0" y="305"/>
                  </a:lnTo>
                  <a:lnTo>
                    <a:pt x="730" y="0"/>
                  </a:lnTo>
                  <a:lnTo>
                    <a:pt x="730" y="0"/>
                  </a:lnTo>
                  <a:close/>
                  <a:moveTo>
                    <a:pt x="730" y="0"/>
                  </a:moveTo>
                  <a:lnTo>
                    <a:pt x="730" y="0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098" y="2336"/>
              <a:ext cx="1" cy="609"/>
            </a:xfrm>
            <a:custGeom>
              <a:avLst/>
              <a:gdLst>
                <a:gd name="T0" fmla="*/ 609 h 609"/>
                <a:gd name="T1" fmla="*/ 0 h 609"/>
                <a:gd name="T2" fmla="*/ 609 h 609"/>
                <a:gd name="T3" fmla="*/ 609 h 609"/>
                <a:gd name="T4" fmla="*/ 609 h 609"/>
                <a:gd name="T5" fmla="*/ 609 h 609"/>
                <a:gd name="T6" fmla="*/ 609 h 60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09">
                  <a:moveTo>
                    <a:pt x="0" y="609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0" y="609"/>
                  </a:lnTo>
                  <a:close/>
                  <a:moveTo>
                    <a:pt x="0" y="609"/>
                  </a:moveTo>
                  <a:lnTo>
                    <a:pt x="0" y="609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098" y="233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0" y="2676"/>
              <a:ext cx="162" cy="120"/>
            </a:xfrm>
            <a:custGeom>
              <a:avLst/>
              <a:gdLst>
                <a:gd name="T0" fmla="*/ 72 w 162"/>
                <a:gd name="T1" fmla="*/ 48 h 120"/>
                <a:gd name="T2" fmla="*/ 0 w 162"/>
                <a:gd name="T3" fmla="*/ 48 h 120"/>
                <a:gd name="T4" fmla="*/ 0 w 162"/>
                <a:gd name="T5" fmla="*/ 66 h 120"/>
                <a:gd name="T6" fmla="*/ 72 w 162"/>
                <a:gd name="T7" fmla="*/ 66 h 120"/>
                <a:gd name="T8" fmla="*/ 72 w 162"/>
                <a:gd name="T9" fmla="*/ 120 h 120"/>
                <a:gd name="T10" fmla="*/ 90 w 162"/>
                <a:gd name="T11" fmla="*/ 120 h 120"/>
                <a:gd name="T12" fmla="*/ 90 w 162"/>
                <a:gd name="T13" fmla="*/ 66 h 120"/>
                <a:gd name="T14" fmla="*/ 162 w 162"/>
                <a:gd name="T15" fmla="*/ 66 h 120"/>
                <a:gd name="T16" fmla="*/ 162 w 162"/>
                <a:gd name="T17" fmla="*/ 48 h 120"/>
                <a:gd name="T18" fmla="*/ 90 w 162"/>
                <a:gd name="T19" fmla="*/ 48 h 120"/>
                <a:gd name="T20" fmla="*/ 90 w 162"/>
                <a:gd name="T21" fmla="*/ 0 h 120"/>
                <a:gd name="T22" fmla="*/ 72 w 162"/>
                <a:gd name="T23" fmla="*/ 0 h 120"/>
                <a:gd name="T24" fmla="*/ 72 w 162"/>
                <a:gd name="T25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20">
                  <a:moveTo>
                    <a:pt x="72" y="48"/>
                  </a:moveTo>
                  <a:lnTo>
                    <a:pt x="0" y="48"/>
                  </a:lnTo>
                  <a:lnTo>
                    <a:pt x="0" y="66"/>
                  </a:lnTo>
                  <a:lnTo>
                    <a:pt x="72" y="66"/>
                  </a:lnTo>
                  <a:lnTo>
                    <a:pt x="72" y="120"/>
                  </a:lnTo>
                  <a:lnTo>
                    <a:pt x="90" y="120"/>
                  </a:lnTo>
                  <a:lnTo>
                    <a:pt x="90" y="66"/>
                  </a:lnTo>
                  <a:lnTo>
                    <a:pt x="162" y="66"/>
                  </a:lnTo>
                  <a:lnTo>
                    <a:pt x="162" y="48"/>
                  </a:lnTo>
                  <a:lnTo>
                    <a:pt x="90" y="48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7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170" y="2497"/>
              <a:ext cx="16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49" y="2509"/>
              <a:ext cx="2249" cy="1"/>
            </a:xfrm>
            <a:custGeom>
              <a:avLst/>
              <a:gdLst>
                <a:gd name="T0" fmla="*/ 2249 w 2249"/>
                <a:gd name="T1" fmla="*/ 0 w 2249"/>
                <a:gd name="T2" fmla="*/ 2249 w 2249"/>
                <a:gd name="T3" fmla="*/ 2249 w 22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49">
                  <a:moveTo>
                    <a:pt x="2249" y="0"/>
                  </a:moveTo>
                  <a:lnTo>
                    <a:pt x="0" y="0"/>
                  </a:lnTo>
                  <a:lnTo>
                    <a:pt x="2249" y="0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06" y="2449"/>
              <a:ext cx="143" cy="108"/>
            </a:xfrm>
            <a:custGeom>
              <a:avLst/>
              <a:gdLst>
                <a:gd name="T0" fmla="*/ 72 w 143"/>
                <a:gd name="T1" fmla="*/ 108 h 108"/>
                <a:gd name="T2" fmla="*/ 102 w 143"/>
                <a:gd name="T3" fmla="*/ 102 h 108"/>
                <a:gd name="T4" fmla="*/ 125 w 143"/>
                <a:gd name="T5" fmla="*/ 90 h 108"/>
                <a:gd name="T6" fmla="*/ 137 w 143"/>
                <a:gd name="T7" fmla="*/ 78 h 108"/>
                <a:gd name="T8" fmla="*/ 143 w 143"/>
                <a:gd name="T9" fmla="*/ 54 h 108"/>
                <a:gd name="T10" fmla="*/ 137 w 143"/>
                <a:gd name="T11" fmla="*/ 36 h 108"/>
                <a:gd name="T12" fmla="*/ 125 w 143"/>
                <a:gd name="T13" fmla="*/ 18 h 108"/>
                <a:gd name="T14" fmla="*/ 102 w 143"/>
                <a:gd name="T15" fmla="*/ 6 h 108"/>
                <a:gd name="T16" fmla="*/ 72 w 143"/>
                <a:gd name="T17" fmla="*/ 0 h 108"/>
                <a:gd name="T18" fmla="*/ 42 w 143"/>
                <a:gd name="T19" fmla="*/ 6 h 108"/>
                <a:gd name="T20" fmla="*/ 18 w 143"/>
                <a:gd name="T21" fmla="*/ 18 h 108"/>
                <a:gd name="T22" fmla="*/ 6 w 143"/>
                <a:gd name="T23" fmla="*/ 36 h 108"/>
                <a:gd name="T24" fmla="*/ 0 w 143"/>
                <a:gd name="T25" fmla="*/ 54 h 108"/>
                <a:gd name="T26" fmla="*/ 6 w 143"/>
                <a:gd name="T27" fmla="*/ 78 h 108"/>
                <a:gd name="T28" fmla="*/ 18 w 143"/>
                <a:gd name="T29" fmla="*/ 90 h 108"/>
                <a:gd name="T30" fmla="*/ 42 w 143"/>
                <a:gd name="T31" fmla="*/ 102 h 108"/>
                <a:gd name="T32" fmla="*/ 72 w 143"/>
                <a:gd name="T33" fmla="*/ 108 h 108"/>
                <a:gd name="T34" fmla="*/ 72 w 143"/>
                <a:gd name="T3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08">
                  <a:moveTo>
                    <a:pt x="72" y="108"/>
                  </a:moveTo>
                  <a:lnTo>
                    <a:pt x="102" y="102"/>
                  </a:lnTo>
                  <a:lnTo>
                    <a:pt x="125" y="90"/>
                  </a:lnTo>
                  <a:lnTo>
                    <a:pt x="137" y="78"/>
                  </a:lnTo>
                  <a:lnTo>
                    <a:pt x="143" y="54"/>
                  </a:lnTo>
                  <a:lnTo>
                    <a:pt x="137" y="36"/>
                  </a:lnTo>
                  <a:lnTo>
                    <a:pt x="125" y="18"/>
                  </a:lnTo>
                  <a:lnTo>
                    <a:pt x="102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6" y="78"/>
                  </a:lnTo>
                  <a:lnTo>
                    <a:pt x="18" y="90"/>
                  </a:lnTo>
                  <a:lnTo>
                    <a:pt x="42" y="102"/>
                  </a:lnTo>
                  <a:lnTo>
                    <a:pt x="72" y="108"/>
                  </a:lnTo>
                  <a:lnTo>
                    <a:pt x="72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78" y="2503"/>
              <a:ext cx="71" cy="54"/>
            </a:xfrm>
            <a:custGeom>
              <a:avLst/>
              <a:gdLst>
                <a:gd name="T0" fmla="*/ 0 w 71"/>
                <a:gd name="T1" fmla="*/ 54 h 54"/>
                <a:gd name="T2" fmla="*/ 30 w 71"/>
                <a:gd name="T3" fmla="*/ 48 h 54"/>
                <a:gd name="T4" fmla="*/ 53 w 71"/>
                <a:gd name="T5" fmla="*/ 36 h 54"/>
                <a:gd name="T6" fmla="*/ 65 w 71"/>
                <a:gd name="T7" fmla="*/ 24 h 54"/>
                <a:gd name="T8" fmla="*/ 71 w 71"/>
                <a:gd name="T9" fmla="*/ 0 h 54"/>
                <a:gd name="T10" fmla="*/ 71 w 71"/>
                <a:gd name="T11" fmla="*/ 0 h 54"/>
                <a:gd name="T12" fmla="*/ 65 w 71"/>
                <a:gd name="T13" fmla="*/ 24 h 54"/>
                <a:gd name="T14" fmla="*/ 53 w 71"/>
                <a:gd name="T15" fmla="*/ 36 h 54"/>
                <a:gd name="T16" fmla="*/ 30 w 71"/>
                <a:gd name="T17" fmla="*/ 48 h 54"/>
                <a:gd name="T18" fmla="*/ 0 w 71"/>
                <a:gd name="T19" fmla="*/ 54 h 54"/>
                <a:gd name="T20" fmla="*/ 0 w 71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4">
                  <a:moveTo>
                    <a:pt x="0" y="54"/>
                  </a:moveTo>
                  <a:lnTo>
                    <a:pt x="30" y="48"/>
                  </a:lnTo>
                  <a:lnTo>
                    <a:pt x="53" y="36"/>
                  </a:lnTo>
                  <a:lnTo>
                    <a:pt x="65" y="2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24"/>
                  </a:lnTo>
                  <a:lnTo>
                    <a:pt x="53" y="36"/>
                  </a:lnTo>
                  <a:lnTo>
                    <a:pt x="30" y="48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778" y="2449"/>
              <a:ext cx="71" cy="54"/>
            </a:xfrm>
            <a:custGeom>
              <a:avLst/>
              <a:gdLst>
                <a:gd name="T0" fmla="*/ 71 w 71"/>
                <a:gd name="T1" fmla="*/ 54 h 54"/>
                <a:gd name="T2" fmla="*/ 65 w 71"/>
                <a:gd name="T3" fmla="*/ 36 h 54"/>
                <a:gd name="T4" fmla="*/ 53 w 71"/>
                <a:gd name="T5" fmla="*/ 18 h 54"/>
                <a:gd name="T6" fmla="*/ 30 w 71"/>
                <a:gd name="T7" fmla="*/ 6 h 54"/>
                <a:gd name="T8" fmla="*/ 0 w 71"/>
                <a:gd name="T9" fmla="*/ 0 h 54"/>
                <a:gd name="T10" fmla="*/ 0 w 71"/>
                <a:gd name="T11" fmla="*/ 0 h 54"/>
                <a:gd name="T12" fmla="*/ 30 w 71"/>
                <a:gd name="T13" fmla="*/ 6 h 54"/>
                <a:gd name="T14" fmla="*/ 53 w 71"/>
                <a:gd name="T15" fmla="*/ 18 h 54"/>
                <a:gd name="T16" fmla="*/ 65 w 71"/>
                <a:gd name="T17" fmla="*/ 36 h 54"/>
                <a:gd name="T18" fmla="*/ 71 w 71"/>
                <a:gd name="T19" fmla="*/ 54 h 54"/>
                <a:gd name="T20" fmla="*/ 71 w 71"/>
                <a:gd name="T21" fmla="*/ 54 h 54"/>
                <a:gd name="T22" fmla="*/ 71 w 71"/>
                <a:gd name="T23" fmla="*/ 54 h 54"/>
                <a:gd name="T24" fmla="*/ 71 w 71"/>
                <a:gd name="T25" fmla="*/ 54 h 54"/>
                <a:gd name="T26" fmla="*/ 71 w 71"/>
                <a:gd name="T2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4">
                  <a:moveTo>
                    <a:pt x="71" y="54"/>
                  </a:moveTo>
                  <a:lnTo>
                    <a:pt x="65" y="36"/>
                  </a:lnTo>
                  <a:lnTo>
                    <a:pt x="53" y="18"/>
                  </a:lnTo>
                  <a:lnTo>
                    <a:pt x="3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3" y="18"/>
                  </a:lnTo>
                  <a:lnTo>
                    <a:pt x="65" y="36"/>
                  </a:lnTo>
                  <a:lnTo>
                    <a:pt x="71" y="54"/>
                  </a:lnTo>
                  <a:lnTo>
                    <a:pt x="71" y="54"/>
                  </a:lnTo>
                  <a:close/>
                  <a:moveTo>
                    <a:pt x="71" y="54"/>
                  </a:move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06" y="2449"/>
              <a:ext cx="72" cy="54"/>
            </a:xfrm>
            <a:custGeom>
              <a:avLst/>
              <a:gdLst>
                <a:gd name="T0" fmla="*/ 72 w 72"/>
                <a:gd name="T1" fmla="*/ 0 h 54"/>
                <a:gd name="T2" fmla="*/ 42 w 72"/>
                <a:gd name="T3" fmla="*/ 6 h 54"/>
                <a:gd name="T4" fmla="*/ 18 w 72"/>
                <a:gd name="T5" fmla="*/ 18 h 54"/>
                <a:gd name="T6" fmla="*/ 6 w 72"/>
                <a:gd name="T7" fmla="*/ 36 h 54"/>
                <a:gd name="T8" fmla="*/ 0 w 72"/>
                <a:gd name="T9" fmla="*/ 54 h 54"/>
                <a:gd name="T10" fmla="*/ 0 w 72"/>
                <a:gd name="T11" fmla="*/ 54 h 54"/>
                <a:gd name="T12" fmla="*/ 6 w 72"/>
                <a:gd name="T13" fmla="*/ 36 h 54"/>
                <a:gd name="T14" fmla="*/ 18 w 72"/>
                <a:gd name="T15" fmla="*/ 18 h 54"/>
                <a:gd name="T16" fmla="*/ 42 w 72"/>
                <a:gd name="T17" fmla="*/ 6 h 54"/>
                <a:gd name="T18" fmla="*/ 72 w 72"/>
                <a:gd name="T19" fmla="*/ 0 h 54"/>
                <a:gd name="T20" fmla="*/ 72 w 72"/>
                <a:gd name="T21" fmla="*/ 0 h 54"/>
                <a:gd name="T22" fmla="*/ 72 w 72"/>
                <a:gd name="T23" fmla="*/ 0 h 54"/>
                <a:gd name="T24" fmla="*/ 72 w 72"/>
                <a:gd name="T25" fmla="*/ 0 h 54"/>
                <a:gd name="T26" fmla="*/ 72 w 7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4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6" y="36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706" y="2503"/>
              <a:ext cx="72" cy="54"/>
            </a:xfrm>
            <a:custGeom>
              <a:avLst/>
              <a:gdLst>
                <a:gd name="T0" fmla="*/ 0 w 72"/>
                <a:gd name="T1" fmla="*/ 0 h 54"/>
                <a:gd name="T2" fmla="*/ 6 w 72"/>
                <a:gd name="T3" fmla="*/ 24 h 54"/>
                <a:gd name="T4" fmla="*/ 18 w 72"/>
                <a:gd name="T5" fmla="*/ 36 h 54"/>
                <a:gd name="T6" fmla="*/ 42 w 72"/>
                <a:gd name="T7" fmla="*/ 48 h 54"/>
                <a:gd name="T8" fmla="*/ 72 w 72"/>
                <a:gd name="T9" fmla="*/ 54 h 54"/>
                <a:gd name="T10" fmla="*/ 72 w 72"/>
                <a:gd name="T11" fmla="*/ 54 h 54"/>
                <a:gd name="T12" fmla="*/ 42 w 72"/>
                <a:gd name="T13" fmla="*/ 48 h 54"/>
                <a:gd name="T14" fmla="*/ 18 w 72"/>
                <a:gd name="T15" fmla="*/ 36 h 54"/>
                <a:gd name="T16" fmla="*/ 6 w 72"/>
                <a:gd name="T17" fmla="*/ 24 h 54"/>
                <a:gd name="T18" fmla="*/ 0 w 72"/>
                <a:gd name="T19" fmla="*/ 0 h 54"/>
                <a:gd name="T20" fmla="*/ 0 w 72"/>
                <a:gd name="T21" fmla="*/ 0 h 54"/>
                <a:gd name="T22" fmla="*/ 0 w 72"/>
                <a:gd name="T23" fmla="*/ 0 h 54"/>
                <a:gd name="T24" fmla="*/ 0 w 72"/>
                <a:gd name="T25" fmla="*/ 0 h 54"/>
                <a:gd name="T26" fmla="*/ 0 w 7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4">
                  <a:moveTo>
                    <a:pt x="0" y="0"/>
                  </a:moveTo>
                  <a:lnTo>
                    <a:pt x="6" y="24"/>
                  </a:lnTo>
                  <a:lnTo>
                    <a:pt x="18" y="36"/>
                  </a:lnTo>
                  <a:lnTo>
                    <a:pt x="42" y="48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42" y="48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78" y="255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06" y="3674"/>
              <a:ext cx="143" cy="107"/>
            </a:xfrm>
            <a:custGeom>
              <a:avLst/>
              <a:gdLst>
                <a:gd name="T0" fmla="*/ 72 w 143"/>
                <a:gd name="T1" fmla="*/ 107 h 107"/>
                <a:gd name="T2" fmla="*/ 102 w 143"/>
                <a:gd name="T3" fmla="*/ 101 h 107"/>
                <a:gd name="T4" fmla="*/ 125 w 143"/>
                <a:gd name="T5" fmla="*/ 89 h 107"/>
                <a:gd name="T6" fmla="*/ 137 w 143"/>
                <a:gd name="T7" fmla="*/ 77 h 107"/>
                <a:gd name="T8" fmla="*/ 143 w 143"/>
                <a:gd name="T9" fmla="*/ 53 h 107"/>
                <a:gd name="T10" fmla="*/ 137 w 143"/>
                <a:gd name="T11" fmla="*/ 35 h 107"/>
                <a:gd name="T12" fmla="*/ 125 w 143"/>
                <a:gd name="T13" fmla="*/ 18 h 107"/>
                <a:gd name="T14" fmla="*/ 102 w 143"/>
                <a:gd name="T15" fmla="*/ 6 h 107"/>
                <a:gd name="T16" fmla="*/ 72 w 143"/>
                <a:gd name="T17" fmla="*/ 0 h 107"/>
                <a:gd name="T18" fmla="*/ 42 w 143"/>
                <a:gd name="T19" fmla="*/ 6 h 107"/>
                <a:gd name="T20" fmla="*/ 18 w 143"/>
                <a:gd name="T21" fmla="*/ 18 h 107"/>
                <a:gd name="T22" fmla="*/ 6 w 143"/>
                <a:gd name="T23" fmla="*/ 35 h 107"/>
                <a:gd name="T24" fmla="*/ 0 w 143"/>
                <a:gd name="T25" fmla="*/ 53 h 107"/>
                <a:gd name="T26" fmla="*/ 6 w 143"/>
                <a:gd name="T27" fmla="*/ 77 h 107"/>
                <a:gd name="T28" fmla="*/ 18 w 143"/>
                <a:gd name="T29" fmla="*/ 89 h 107"/>
                <a:gd name="T30" fmla="*/ 42 w 143"/>
                <a:gd name="T31" fmla="*/ 101 h 107"/>
                <a:gd name="T32" fmla="*/ 72 w 143"/>
                <a:gd name="T33" fmla="*/ 107 h 107"/>
                <a:gd name="T34" fmla="*/ 72 w 143"/>
                <a:gd name="T3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07">
                  <a:moveTo>
                    <a:pt x="72" y="107"/>
                  </a:moveTo>
                  <a:lnTo>
                    <a:pt x="102" y="101"/>
                  </a:lnTo>
                  <a:lnTo>
                    <a:pt x="125" y="89"/>
                  </a:lnTo>
                  <a:lnTo>
                    <a:pt x="137" y="77"/>
                  </a:lnTo>
                  <a:lnTo>
                    <a:pt x="143" y="53"/>
                  </a:lnTo>
                  <a:lnTo>
                    <a:pt x="137" y="35"/>
                  </a:lnTo>
                  <a:lnTo>
                    <a:pt x="125" y="18"/>
                  </a:lnTo>
                  <a:lnTo>
                    <a:pt x="102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35"/>
                  </a:lnTo>
                  <a:lnTo>
                    <a:pt x="0" y="53"/>
                  </a:lnTo>
                  <a:lnTo>
                    <a:pt x="6" y="77"/>
                  </a:lnTo>
                  <a:lnTo>
                    <a:pt x="18" y="89"/>
                  </a:lnTo>
                  <a:lnTo>
                    <a:pt x="42" y="101"/>
                  </a:lnTo>
                  <a:lnTo>
                    <a:pt x="72" y="107"/>
                  </a:lnTo>
                  <a:lnTo>
                    <a:pt x="72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778" y="3727"/>
              <a:ext cx="71" cy="54"/>
            </a:xfrm>
            <a:custGeom>
              <a:avLst/>
              <a:gdLst>
                <a:gd name="T0" fmla="*/ 0 w 71"/>
                <a:gd name="T1" fmla="*/ 54 h 54"/>
                <a:gd name="T2" fmla="*/ 30 w 71"/>
                <a:gd name="T3" fmla="*/ 48 h 54"/>
                <a:gd name="T4" fmla="*/ 53 w 71"/>
                <a:gd name="T5" fmla="*/ 36 h 54"/>
                <a:gd name="T6" fmla="*/ 65 w 71"/>
                <a:gd name="T7" fmla="*/ 24 h 54"/>
                <a:gd name="T8" fmla="*/ 71 w 71"/>
                <a:gd name="T9" fmla="*/ 0 h 54"/>
                <a:gd name="T10" fmla="*/ 71 w 71"/>
                <a:gd name="T11" fmla="*/ 0 h 54"/>
                <a:gd name="T12" fmla="*/ 65 w 71"/>
                <a:gd name="T13" fmla="*/ 24 h 54"/>
                <a:gd name="T14" fmla="*/ 53 w 71"/>
                <a:gd name="T15" fmla="*/ 36 h 54"/>
                <a:gd name="T16" fmla="*/ 30 w 71"/>
                <a:gd name="T17" fmla="*/ 48 h 54"/>
                <a:gd name="T18" fmla="*/ 0 w 71"/>
                <a:gd name="T19" fmla="*/ 54 h 54"/>
                <a:gd name="T20" fmla="*/ 0 w 71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4">
                  <a:moveTo>
                    <a:pt x="0" y="54"/>
                  </a:moveTo>
                  <a:lnTo>
                    <a:pt x="30" y="48"/>
                  </a:lnTo>
                  <a:lnTo>
                    <a:pt x="53" y="36"/>
                  </a:lnTo>
                  <a:lnTo>
                    <a:pt x="65" y="2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24"/>
                  </a:lnTo>
                  <a:lnTo>
                    <a:pt x="53" y="36"/>
                  </a:lnTo>
                  <a:lnTo>
                    <a:pt x="30" y="48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778" y="3674"/>
              <a:ext cx="71" cy="53"/>
            </a:xfrm>
            <a:custGeom>
              <a:avLst/>
              <a:gdLst>
                <a:gd name="T0" fmla="*/ 71 w 71"/>
                <a:gd name="T1" fmla="*/ 53 h 53"/>
                <a:gd name="T2" fmla="*/ 65 w 71"/>
                <a:gd name="T3" fmla="*/ 35 h 53"/>
                <a:gd name="T4" fmla="*/ 53 w 71"/>
                <a:gd name="T5" fmla="*/ 18 h 53"/>
                <a:gd name="T6" fmla="*/ 30 w 71"/>
                <a:gd name="T7" fmla="*/ 6 h 53"/>
                <a:gd name="T8" fmla="*/ 0 w 71"/>
                <a:gd name="T9" fmla="*/ 0 h 53"/>
                <a:gd name="T10" fmla="*/ 0 w 71"/>
                <a:gd name="T11" fmla="*/ 0 h 53"/>
                <a:gd name="T12" fmla="*/ 30 w 71"/>
                <a:gd name="T13" fmla="*/ 6 h 53"/>
                <a:gd name="T14" fmla="*/ 53 w 71"/>
                <a:gd name="T15" fmla="*/ 18 h 53"/>
                <a:gd name="T16" fmla="*/ 65 w 71"/>
                <a:gd name="T17" fmla="*/ 35 h 53"/>
                <a:gd name="T18" fmla="*/ 71 w 71"/>
                <a:gd name="T19" fmla="*/ 53 h 53"/>
                <a:gd name="T20" fmla="*/ 71 w 71"/>
                <a:gd name="T21" fmla="*/ 53 h 53"/>
                <a:gd name="T22" fmla="*/ 71 w 71"/>
                <a:gd name="T23" fmla="*/ 53 h 53"/>
                <a:gd name="T24" fmla="*/ 71 w 71"/>
                <a:gd name="T25" fmla="*/ 53 h 53"/>
                <a:gd name="T26" fmla="*/ 71 w 71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3">
                  <a:moveTo>
                    <a:pt x="71" y="53"/>
                  </a:moveTo>
                  <a:lnTo>
                    <a:pt x="65" y="35"/>
                  </a:lnTo>
                  <a:lnTo>
                    <a:pt x="53" y="18"/>
                  </a:lnTo>
                  <a:lnTo>
                    <a:pt x="3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3" y="18"/>
                  </a:lnTo>
                  <a:lnTo>
                    <a:pt x="65" y="35"/>
                  </a:lnTo>
                  <a:lnTo>
                    <a:pt x="71" y="53"/>
                  </a:lnTo>
                  <a:lnTo>
                    <a:pt x="71" y="53"/>
                  </a:lnTo>
                  <a:close/>
                  <a:moveTo>
                    <a:pt x="71" y="53"/>
                  </a:moveTo>
                  <a:lnTo>
                    <a:pt x="71" y="53"/>
                  </a:lnTo>
                  <a:lnTo>
                    <a:pt x="7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706" y="3674"/>
              <a:ext cx="72" cy="53"/>
            </a:xfrm>
            <a:custGeom>
              <a:avLst/>
              <a:gdLst>
                <a:gd name="T0" fmla="*/ 72 w 72"/>
                <a:gd name="T1" fmla="*/ 0 h 53"/>
                <a:gd name="T2" fmla="*/ 42 w 72"/>
                <a:gd name="T3" fmla="*/ 6 h 53"/>
                <a:gd name="T4" fmla="*/ 18 w 72"/>
                <a:gd name="T5" fmla="*/ 18 h 53"/>
                <a:gd name="T6" fmla="*/ 6 w 72"/>
                <a:gd name="T7" fmla="*/ 35 h 53"/>
                <a:gd name="T8" fmla="*/ 0 w 72"/>
                <a:gd name="T9" fmla="*/ 53 h 53"/>
                <a:gd name="T10" fmla="*/ 0 w 72"/>
                <a:gd name="T11" fmla="*/ 53 h 53"/>
                <a:gd name="T12" fmla="*/ 6 w 72"/>
                <a:gd name="T13" fmla="*/ 35 h 53"/>
                <a:gd name="T14" fmla="*/ 18 w 72"/>
                <a:gd name="T15" fmla="*/ 18 h 53"/>
                <a:gd name="T16" fmla="*/ 42 w 72"/>
                <a:gd name="T17" fmla="*/ 6 h 53"/>
                <a:gd name="T18" fmla="*/ 72 w 72"/>
                <a:gd name="T19" fmla="*/ 0 h 53"/>
                <a:gd name="T20" fmla="*/ 72 w 72"/>
                <a:gd name="T21" fmla="*/ 0 h 53"/>
                <a:gd name="T22" fmla="*/ 72 w 72"/>
                <a:gd name="T23" fmla="*/ 0 h 53"/>
                <a:gd name="T24" fmla="*/ 72 w 72"/>
                <a:gd name="T25" fmla="*/ 0 h 53"/>
                <a:gd name="T26" fmla="*/ 72 w 72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3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3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6" y="35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706" y="3727"/>
              <a:ext cx="72" cy="54"/>
            </a:xfrm>
            <a:custGeom>
              <a:avLst/>
              <a:gdLst>
                <a:gd name="T0" fmla="*/ 0 w 72"/>
                <a:gd name="T1" fmla="*/ 0 h 54"/>
                <a:gd name="T2" fmla="*/ 6 w 72"/>
                <a:gd name="T3" fmla="*/ 24 h 54"/>
                <a:gd name="T4" fmla="*/ 18 w 72"/>
                <a:gd name="T5" fmla="*/ 36 h 54"/>
                <a:gd name="T6" fmla="*/ 42 w 72"/>
                <a:gd name="T7" fmla="*/ 48 h 54"/>
                <a:gd name="T8" fmla="*/ 72 w 72"/>
                <a:gd name="T9" fmla="*/ 54 h 54"/>
                <a:gd name="T10" fmla="*/ 72 w 72"/>
                <a:gd name="T11" fmla="*/ 54 h 54"/>
                <a:gd name="T12" fmla="*/ 42 w 72"/>
                <a:gd name="T13" fmla="*/ 48 h 54"/>
                <a:gd name="T14" fmla="*/ 18 w 72"/>
                <a:gd name="T15" fmla="*/ 36 h 54"/>
                <a:gd name="T16" fmla="*/ 6 w 72"/>
                <a:gd name="T17" fmla="*/ 24 h 54"/>
                <a:gd name="T18" fmla="*/ 0 w 72"/>
                <a:gd name="T19" fmla="*/ 0 h 54"/>
                <a:gd name="T20" fmla="*/ 0 w 72"/>
                <a:gd name="T21" fmla="*/ 0 h 54"/>
                <a:gd name="T22" fmla="*/ 0 w 72"/>
                <a:gd name="T23" fmla="*/ 0 h 54"/>
                <a:gd name="T24" fmla="*/ 0 w 72"/>
                <a:gd name="T25" fmla="*/ 0 h 54"/>
                <a:gd name="T26" fmla="*/ 0 w 7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4">
                  <a:moveTo>
                    <a:pt x="0" y="0"/>
                  </a:moveTo>
                  <a:lnTo>
                    <a:pt x="6" y="24"/>
                  </a:lnTo>
                  <a:lnTo>
                    <a:pt x="18" y="36"/>
                  </a:lnTo>
                  <a:lnTo>
                    <a:pt x="42" y="48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42" y="48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78" y="378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845" y="2581"/>
              <a:ext cx="149" cy="107"/>
            </a:xfrm>
            <a:custGeom>
              <a:avLst/>
              <a:gdLst>
                <a:gd name="T0" fmla="*/ 72 w 149"/>
                <a:gd name="T1" fmla="*/ 107 h 107"/>
                <a:gd name="T2" fmla="*/ 102 w 149"/>
                <a:gd name="T3" fmla="*/ 101 h 107"/>
                <a:gd name="T4" fmla="*/ 125 w 149"/>
                <a:gd name="T5" fmla="*/ 89 h 107"/>
                <a:gd name="T6" fmla="*/ 143 w 149"/>
                <a:gd name="T7" fmla="*/ 77 h 107"/>
                <a:gd name="T8" fmla="*/ 149 w 149"/>
                <a:gd name="T9" fmla="*/ 53 h 107"/>
                <a:gd name="T10" fmla="*/ 143 w 149"/>
                <a:gd name="T11" fmla="*/ 36 h 107"/>
                <a:gd name="T12" fmla="*/ 125 w 149"/>
                <a:gd name="T13" fmla="*/ 18 h 107"/>
                <a:gd name="T14" fmla="*/ 102 w 149"/>
                <a:gd name="T15" fmla="*/ 6 h 107"/>
                <a:gd name="T16" fmla="*/ 72 w 149"/>
                <a:gd name="T17" fmla="*/ 0 h 107"/>
                <a:gd name="T18" fmla="*/ 42 w 149"/>
                <a:gd name="T19" fmla="*/ 6 h 107"/>
                <a:gd name="T20" fmla="*/ 18 w 149"/>
                <a:gd name="T21" fmla="*/ 18 h 107"/>
                <a:gd name="T22" fmla="*/ 6 w 149"/>
                <a:gd name="T23" fmla="*/ 36 h 107"/>
                <a:gd name="T24" fmla="*/ 0 w 149"/>
                <a:gd name="T25" fmla="*/ 53 h 107"/>
                <a:gd name="T26" fmla="*/ 6 w 149"/>
                <a:gd name="T27" fmla="*/ 77 h 107"/>
                <a:gd name="T28" fmla="*/ 18 w 149"/>
                <a:gd name="T29" fmla="*/ 89 h 107"/>
                <a:gd name="T30" fmla="*/ 42 w 149"/>
                <a:gd name="T31" fmla="*/ 101 h 107"/>
                <a:gd name="T32" fmla="*/ 72 w 149"/>
                <a:gd name="T33" fmla="*/ 107 h 107"/>
                <a:gd name="T34" fmla="*/ 72 w 149"/>
                <a:gd name="T3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107">
                  <a:moveTo>
                    <a:pt x="72" y="107"/>
                  </a:moveTo>
                  <a:lnTo>
                    <a:pt x="102" y="101"/>
                  </a:lnTo>
                  <a:lnTo>
                    <a:pt x="125" y="89"/>
                  </a:lnTo>
                  <a:lnTo>
                    <a:pt x="143" y="77"/>
                  </a:lnTo>
                  <a:lnTo>
                    <a:pt x="149" y="53"/>
                  </a:lnTo>
                  <a:lnTo>
                    <a:pt x="143" y="36"/>
                  </a:lnTo>
                  <a:lnTo>
                    <a:pt x="125" y="18"/>
                  </a:lnTo>
                  <a:lnTo>
                    <a:pt x="102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6" y="77"/>
                  </a:lnTo>
                  <a:lnTo>
                    <a:pt x="18" y="89"/>
                  </a:lnTo>
                  <a:lnTo>
                    <a:pt x="42" y="101"/>
                  </a:lnTo>
                  <a:lnTo>
                    <a:pt x="72" y="107"/>
                  </a:lnTo>
                  <a:lnTo>
                    <a:pt x="72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917" y="2634"/>
              <a:ext cx="77" cy="54"/>
            </a:xfrm>
            <a:custGeom>
              <a:avLst/>
              <a:gdLst>
                <a:gd name="T0" fmla="*/ 0 w 77"/>
                <a:gd name="T1" fmla="*/ 54 h 54"/>
                <a:gd name="T2" fmla="*/ 30 w 77"/>
                <a:gd name="T3" fmla="*/ 48 h 54"/>
                <a:gd name="T4" fmla="*/ 53 w 77"/>
                <a:gd name="T5" fmla="*/ 36 h 54"/>
                <a:gd name="T6" fmla="*/ 71 w 77"/>
                <a:gd name="T7" fmla="*/ 24 h 54"/>
                <a:gd name="T8" fmla="*/ 77 w 77"/>
                <a:gd name="T9" fmla="*/ 0 h 54"/>
                <a:gd name="T10" fmla="*/ 77 w 77"/>
                <a:gd name="T11" fmla="*/ 0 h 54"/>
                <a:gd name="T12" fmla="*/ 71 w 77"/>
                <a:gd name="T13" fmla="*/ 24 h 54"/>
                <a:gd name="T14" fmla="*/ 53 w 77"/>
                <a:gd name="T15" fmla="*/ 36 h 54"/>
                <a:gd name="T16" fmla="*/ 30 w 77"/>
                <a:gd name="T17" fmla="*/ 48 h 54"/>
                <a:gd name="T18" fmla="*/ 0 w 77"/>
                <a:gd name="T19" fmla="*/ 54 h 54"/>
                <a:gd name="T20" fmla="*/ 0 w 77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54">
                  <a:moveTo>
                    <a:pt x="0" y="54"/>
                  </a:moveTo>
                  <a:lnTo>
                    <a:pt x="30" y="48"/>
                  </a:lnTo>
                  <a:lnTo>
                    <a:pt x="53" y="36"/>
                  </a:lnTo>
                  <a:lnTo>
                    <a:pt x="71" y="24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1" y="24"/>
                  </a:lnTo>
                  <a:lnTo>
                    <a:pt x="53" y="36"/>
                  </a:lnTo>
                  <a:lnTo>
                    <a:pt x="30" y="48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917" y="2581"/>
              <a:ext cx="77" cy="53"/>
            </a:xfrm>
            <a:custGeom>
              <a:avLst/>
              <a:gdLst>
                <a:gd name="T0" fmla="*/ 77 w 77"/>
                <a:gd name="T1" fmla="*/ 53 h 53"/>
                <a:gd name="T2" fmla="*/ 71 w 77"/>
                <a:gd name="T3" fmla="*/ 36 h 53"/>
                <a:gd name="T4" fmla="*/ 53 w 77"/>
                <a:gd name="T5" fmla="*/ 18 h 53"/>
                <a:gd name="T6" fmla="*/ 30 w 77"/>
                <a:gd name="T7" fmla="*/ 6 h 53"/>
                <a:gd name="T8" fmla="*/ 0 w 77"/>
                <a:gd name="T9" fmla="*/ 0 h 53"/>
                <a:gd name="T10" fmla="*/ 0 w 77"/>
                <a:gd name="T11" fmla="*/ 0 h 53"/>
                <a:gd name="T12" fmla="*/ 30 w 77"/>
                <a:gd name="T13" fmla="*/ 6 h 53"/>
                <a:gd name="T14" fmla="*/ 53 w 77"/>
                <a:gd name="T15" fmla="*/ 18 h 53"/>
                <a:gd name="T16" fmla="*/ 71 w 77"/>
                <a:gd name="T17" fmla="*/ 36 h 53"/>
                <a:gd name="T18" fmla="*/ 77 w 77"/>
                <a:gd name="T19" fmla="*/ 53 h 53"/>
                <a:gd name="T20" fmla="*/ 77 w 77"/>
                <a:gd name="T21" fmla="*/ 53 h 53"/>
                <a:gd name="T22" fmla="*/ 77 w 77"/>
                <a:gd name="T23" fmla="*/ 53 h 53"/>
                <a:gd name="T24" fmla="*/ 77 w 77"/>
                <a:gd name="T25" fmla="*/ 53 h 53"/>
                <a:gd name="T26" fmla="*/ 77 w 77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53">
                  <a:moveTo>
                    <a:pt x="77" y="53"/>
                  </a:moveTo>
                  <a:lnTo>
                    <a:pt x="71" y="36"/>
                  </a:lnTo>
                  <a:lnTo>
                    <a:pt x="53" y="18"/>
                  </a:lnTo>
                  <a:lnTo>
                    <a:pt x="3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3" y="18"/>
                  </a:lnTo>
                  <a:lnTo>
                    <a:pt x="71" y="36"/>
                  </a:lnTo>
                  <a:lnTo>
                    <a:pt x="77" y="53"/>
                  </a:lnTo>
                  <a:lnTo>
                    <a:pt x="77" y="53"/>
                  </a:lnTo>
                  <a:close/>
                  <a:moveTo>
                    <a:pt x="77" y="53"/>
                  </a:moveTo>
                  <a:lnTo>
                    <a:pt x="77" y="53"/>
                  </a:lnTo>
                  <a:lnTo>
                    <a:pt x="7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4845" y="2581"/>
              <a:ext cx="72" cy="53"/>
            </a:xfrm>
            <a:custGeom>
              <a:avLst/>
              <a:gdLst>
                <a:gd name="T0" fmla="*/ 72 w 72"/>
                <a:gd name="T1" fmla="*/ 0 h 53"/>
                <a:gd name="T2" fmla="*/ 42 w 72"/>
                <a:gd name="T3" fmla="*/ 6 h 53"/>
                <a:gd name="T4" fmla="*/ 18 w 72"/>
                <a:gd name="T5" fmla="*/ 18 h 53"/>
                <a:gd name="T6" fmla="*/ 6 w 72"/>
                <a:gd name="T7" fmla="*/ 36 h 53"/>
                <a:gd name="T8" fmla="*/ 0 w 72"/>
                <a:gd name="T9" fmla="*/ 53 h 53"/>
                <a:gd name="T10" fmla="*/ 0 w 72"/>
                <a:gd name="T11" fmla="*/ 53 h 53"/>
                <a:gd name="T12" fmla="*/ 6 w 72"/>
                <a:gd name="T13" fmla="*/ 36 h 53"/>
                <a:gd name="T14" fmla="*/ 24 w 72"/>
                <a:gd name="T15" fmla="*/ 18 h 53"/>
                <a:gd name="T16" fmla="*/ 48 w 72"/>
                <a:gd name="T17" fmla="*/ 6 h 53"/>
                <a:gd name="T18" fmla="*/ 72 w 72"/>
                <a:gd name="T19" fmla="*/ 0 h 53"/>
                <a:gd name="T20" fmla="*/ 72 w 72"/>
                <a:gd name="T21" fmla="*/ 0 h 53"/>
                <a:gd name="T22" fmla="*/ 72 w 72"/>
                <a:gd name="T23" fmla="*/ 0 h 53"/>
                <a:gd name="T24" fmla="*/ 72 w 72"/>
                <a:gd name="T25" fmla="*/ 0 h 53"/>
                <a:gd name="T26" fmla="*/ 72 w 72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3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6" y="36"/>
                  </a:lnTo>
                  <a:lnTo>
                    <a:pt x="24" y="18"/>
                  </a:lnTo>
                  <a:lnTo>
                    <a:pt x="48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4845" y="2634"/>
              <a:ext cx="72" cy="54"/>
            </a:xfrm>
            <a:custGeom>
              <a:avLst/>
              <a:gdLst>
                <a:gd name="T0" fmla="*/ 0 w 72"/>
                <a:gd name="T1" fmla="*/ 0 h 54"/>
                <a:gd name="T2" fmla="*/ 6 w 72"/>
                <a:gd name="T3" fmla="*/ 24 h 54"/>
                <a:gd name="T4" fmla="*/ 24 w 72"/>
                <a:gd name="T5" fmla="*/ 36 h 54"/>
                <a:gd name="T6" fmla="*/ 48 w 72"/>
                <a:gd name="T7" fmla="*/ 48 h 54"/>
                <a:gd name="T8" fmla="*/ 72 w 72"/>
                <a:gd name="T9" fmla="*/ 54 h 54"/>
                <a:gd name="T10" fmla="*/ 72 w 72"/>
                <a:gd name="T11" fmla="*/ 54 h 54"/>
                <a:gd name="T12" fmla="*/ 42 w 72"/>
                <a:gd name="T13" fmla="*/ 48 h 54"/>
                <a:gd name="T14" fmla="*/ 18 w 72"/>
                <a:gd name="T15" fmla="*/ 36 h 54"/>
                <a:gd name="T16" fmla="*/ 6 w 72"/>
                <a:gd name="T17" fmla="*/ 24 h 54"/>
                <a:gd name="T18" fmla="*/ 0 w 72"/>
                <a:gd name="T19" fmla="*/ 0 h 54"/>
                <a:gd name="T20" fmla="*/ 0 w 72"/>
                <a:gd name="T21" fmla="*/ 0 h 54"/>
                <a:gd name="T22" fmla="*/ 0 w 72"/>
                <a:gd name="T23" fmla="*/ 0 h 54"/>
                <a:gd name="T24" fmla="*/ 0 w 72"/>
                <a:gd name="T25" fmla="*/ 0 h 54"/>
                <a:gd name="T26" fmla="*/ 0 w 7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4">
                  <a:moveTo>
                    <a:pt x="0" y="0"/>
                  </a:moveTo>
                  <a:lnTo>
                    <a:pt x="6" y="24"/>
                  </a:lnTo>
                  <a:lnTo>
                    <a:pt x="24" y="36"/>
                  </a:lnTo>
                  <a:lnTo>
                    <a:pt x="48" y="48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42" y="48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917" y="268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845" y="3668"/>
              <a:ext cx="149" cy="107"/>
            </a:xfrm>
            <a:custGeom>
              <a:avLst/>
              <a:gdLst>
                <a:gd name="T0" fmla="*/ 72 w 149"/>
                <a:gd name="T1" fmla="*/ 107 h 107"/>
                <a:gd name="T2" fmla="*/ 102 w 149"/>
                <a:gd name="T3" fmla="*/ 101 h 107"/>
                <a:gd name="T4" fmla="*/ 125 w 149"/>
                <a:gd name="T5" fmla="*/ 89 h 107"/>
                <a:gd name="T6" fmla="*/ 143 w 149"/>
                <a:gd name="T7" fmla="*/ 77 h 107"/>
                <a:gd name="T8" fmla="*/ 149 w 149"/>
                <a:gd name="T9" fmla="*/ 53 h 107"/>
                <a:gd name="T10" fmla="*/ 143 w 149"/>
                <a:gd name="T11" fmla="*/ 36 h 107"/>
                <a:gd name="T12" fmla="*/ 125 w 149"/>
                <a:gd name="T13" fmla="*/ 18 h 107"/>
                <a:gd name="T14" fmla="*/ 102 w 149"/>
                <a:gd name="T15" fmla="*/ 6 h 107"/>
                <a:gd name="T16" fmla="*/ 72 w 149"/>
                <a:gd name="T17" fmla="*/ 0 h 107"/>
                <a:gd name="T18" fmla="*/ 42 w 149"/>
                <a:gd name="T19" fmla="*/ 6 h 107"/>
                <a:gd name="T20" fmla="*/ 18 w 149"/>
                <a:gd name="T21" fmla="*/ 18 h 107"/>
                <a:gd name="T22" fmla="*/ 6 w 149"/>
                <a:gd name="T23" fmla="*/ 36 h 107"/>
                <a:gd name="T24" fmla="*/ 0 w 149"/>
                <a:gd name="T25" fmla="*/ 53 h 107"/>
                <a:gd name="T26" fmla="*/ 6 w 149"/>
                <a:gd name="T27" fmla="*/ 77 h 107"/>
                <a:gd name="T28" fmla="*/ 18 w 149"/>
                <a:gd name="T29" fmla="*/ 89 h 107"/>
                <a:gd name="T30" fmla="*/ 42 w 149"/>
                <a:gd name="T31" fmla="*/ 101 h 107"/>
                <a:gd name="T32" fmla="*/ 72 w 149"/>
                <a:gd name="T33" fmla="*/ 107 h 107"/>
                <a:gd name="T34" fmla="*/ 72 w 149"/>
                <a:gd name="T3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107">
                  <a:moveTo>
                    <a:pt x="72" y="107"/>
                  </a:moveTo>
                  <a:lnTo>
                    <a:pt x="102" y="101"/>
                  </a:lnTo>
                  <a:lnTo>
                    <a:pt x="125" y="89"/>
                  </a:lnTo>
                  <a:lnTo>
                    <a:pt x="143" y="77"/>
                  </a:lnTo>
                  <a:lnTo>
                    <a:pt x="149" y="53"/>
                  </a:lnTo>
                  <a:lnTo>
                    <a:pt x="143" y="36"/>
                  </a:lnTo>
                  <a:lnTo>
                    <a:pt x="125" y="18"/>
                  </a:lnTo>
                  <a:lnTo>
                    <a:pt x="102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6" y="77"/>
                  </a:lnTo>
                  <a:lnTo>
                    <a:pt x="18" y="89"/>
                  </a:lnTo>
                  <a:lnTo>
                    <a:pt x="42" y="101"/>
                  </a:lnTo>
                  <a:lnTo>
                    <a:pt x="72" y="107"/>
                  </a:lnTo>
                  <a:lnTo>
                    <a:pt x="72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917" y="3721"/>
              <a:ext cx="77" cy="60"/>
            </a:xfrm>
            <a:custGeom>
              <a:avLst/>
              <a:gdLst>
                <a:gd name="T0" fmla="*/ 0 w 77"/>
                <a:gd name="T1" fmla="*/ 54 h 60"/>
                <a:gd name="T2" fmla="*/ 30 w 77"/>
                <a:gd name="T3" fmla="*/ 48 h 60"/>
                <a:gd name="T4" fmla="*/ 53 w 77"/>
                <a:gd name="T5" fmla="*/ 36 h 60"/>
                <a:gd name="T6" fmla="*/ 71 w 77"/>
                <a:gd name="T7" fmla="*/ 24 h 60"/>
                <a:gd name="T8" fmla="*/ 77 w 77"/>
                <a:gd name="T9" fmla="*/ 0 h 60"/>
                <a:gd name="T10" fmla="*/ 77 w 77"/>
                <a:gd name="T11" fmla="*/ 0 h 60"/>
                <a:gd name="T12" fmla="*/ 71 w 77"/>
                <a:gd name="T13" fmla="*/ 24 h 60"/>
                <a:gd name="T14" fmla="*/ 53 w 77"/>
                <a:gd name="T15" fmla="*/ 42 h 60"/>
                <a:gd name="T16" fmla="*/ 30 w 77"/>
                <a:gd name="T17" fmla="*/ 54 h 60"/>
                <a:gd name="T18" fmla="*/ 0 w 77"/>
                <a:gd name="T19" fmla="*/ 60 h 60"/>
                <a:gd name="T20" fmla="*/ 0 w 77"/>
                <a:gd name="T21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60">
                  <a:moveTo>
                    <a:pt x="0" y="54"/>
                  </a:moveTo>
                  <a:lnTo>
                    <a:pt x="30" y="48"/>
                  </a:lnTo>
                  <a:lnTo>
                    <a:pt x="53" y="36"/>
                  </a:lnTo>
                  <a:lnTo>
                    <a:pt x="71" y="24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1" y="24"/>
                  </a:lnTo>
                  <a:lnTo>
                    <a:pt x="53" y="42"/>
                  </a:lnTo>
                  <a:lnTo>
                    <a:pt x="30" y="54"/>
                  </a:lnTo>
                  <a:lnTo>
                    <a:pt x="0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4917" y="3668"/>
              <a:ext cx="77" cy="53"/>
            </a:xfrm>
            <a:custGeom>
              <a:avLst/>
              <a:gdLst>
                <a:gd name="T0" fmla="*/ 77 w 77"/>
                <a:gd name="T1" fmla="*/ 53 h 53"/>
                <a:gd name="T2" fmla="*/ 71 w 77"/>
                <a:gd name="T3" fmla="*/ 36 h 53"/>
                <a:gd name="T4" fmla="*/ 53 w 77"/>
                <a:gd name="T5" fmla="*/ 18 h 53"/>
                <a:gd name="T6" fmla="*/ 30 w 77"/>
                <a:gd name="T7" fmla="*/ 6 h 53"/>
                <a:gd name="T8" fmla="*/ 0 w 77"/>
                <a:gd name="T9" fmla="*/ 0 h 53"/>
                <a:gd name="T10" fmla="*/ 0 w 77"/>
                <a:gd name="T11" fmla="*/ 0 h 53"/>
                <a:gd name="T12" fmla="*/ 30 w 77"/>
                <a:gd name="T13" fmla="*/ 6 h 53"/>
                <a:gd name="T14" fmla="*/ 53 w 77"/>
                <a:gd name="T15" fmla="*/ 18 h 53"/>
                <a:gd name="T16" fmla="*/ 71 w 77"/>
                <a:gd name="T17" fmla="*/ 36 h 53"/>
                <a:gd name="T18" fmla="*/ 77 w 77"/>
                <a:gd name="T19" fmla="*/ 53 h 53"/>
                <a:gd name="T20" fmla="*/ 77 w 77"/>
                <a:gd name="T21" fmla="*/ 53 h 53"/>
                <a:gd name="T22" fmla="*/ 77 w 77"/>
                <a:gd name="T23" fmla="*/ 53 h 53"/>
                <a:gd name="T24" fmla="*/ 77 w 77"/>
                <a:gd name="T25" fmla="*/ 53 h 53"/>
                <a:gd name="T26" fmla="*/ 77 w 77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53">
                  <a:moveTo>
                    <a:pt x="77" y="53"/>
                  </a:moveTo>
                  <a:lnTo>
                    <a:pt x="71" y="36"/>
                  </a:lnTo>
                  <a:lnTo>
                    <a:pt x="53" y="18"/>
                  </a:lnTo>
                  <a:lnTo>
                    <a:pt x="3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3" y="18"/>
                  </a:lnTo>
                  <a:lnTo>
                    <a:pt x="71" y="36"/>
                  </a:lnTo>
                  <a:lnTo>
                    <a:pt x="77" y="53"/>
                  </a:lnTo>
                  <a:lnTo>
                    <a:pt x="77" y="53"/>
                  </a:lnTo>
                  <a:close/>
                  <a:moveTo>
                    <a:pt x="77" y="53"/>
                  </a:moveTo>
                  <a:lnTo>
                    <a:pt x="77" y="53"/>
                  </a:lnTo>
                  <a:lnTo>
                    <a:pt x="7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4845" y="3668"/>
              <a:ext cx="72" cy="53"/>
            </a:xfrm>
            <a:custGeom>
              <a:avLst/>
              <a:gdLst>
                <a:gd name="T0" fmla="*/ 72 w 72"/>
                <a:gd name="T1" fmla="*/ 0 h 53"/>
                <a:gd name="T2" fmla="*/ 42 w 72"/>
                <a:gd name="T3" fmla="*/ 6 h 53"/>
                <a:gd name="T4" fmla="*/ 18 w 72"/>
                <a:gd name="T5" fmla="*/ 18 h 53"/>
                <a:gd name="T6" fmla="*/ 6 w 72"/>
                <a:gd name="T7" fmla="*/ 36 h 53"/>
                <a:gd name="T8" fmla="*/ 0 w 72"/>
                <a:gd name="T9" fmla="*/ 53 h 53"/>
                <a:gd name="T10" fmla="*/ 0 w 72"/>
                <a:gd name="T11" fmla="*/ 53 h 53"/>
                <a:gd name="T12" fmla="*/ 6 w 72"/>
                <a:gd name="T13" fmla="*/ 36 h 53"/>
                <a:gd name="T14" fmla="*/ 24 w 72"/>
                <a:gd name="T15" fmla="*/ 18 h 53"/>
                <a:gd name="T16" fmla="*/ 48 w 72"/>
                <a:gd name="T17" fmla="*/ 6 h 53"/>
                <a:gd name="T18" fmla="*/ 72 w 72"/>
                <a:gd name="T19" fmla="*/ 0 h 53"/>
                <a:gd name="T20" fmla="*/ 72 w 72"/>
                <a:gd name="T21" fmla="*/ 0 h 53"/>
                <a:gd name="T22" fmla="*/ 72 w 72"/>
                <a:gd name="T23" fmla="*/ 0 h 53"/>
                <a:gd name="T24" fmla="*/ 72 w 72"/>
                <a:gd name="T25" fmla="*/ 0 h 53"/>
                <a:gd name="T26" fmla="*/ 72 w 72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3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6" y="36"/>
                  </a:lnTo>
                  <a:lnTo>
                    <a:pt x="24" y="18"/>
                  </a:lnTo>
                  <a:lnTo>
                    <a:pt x="48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45" y="3721"/>
              <a:ext cx="72" cy="60"/>
            </a:xfrm>
            <a:custGeom>
              <a:avLst/>
              <a:gdLst>
                <a:gd name="T0" fmla="*/ 0 w 72"/>
                <a:gd name="T1" fmla="*/ 0 h 60"/>
                <a:gd name="T2" fmla="*/ 6 w 72"/>
                <a:gd name="T3" fmla="*/ 24 h 60"/>
                <a:gd name="T4" fmla="*/ 24 w 72"/>
                <a:gd name="T5" fmla="*/ 42 h 60"/>
                <a:gd name="T6" fmla="*/ 48 w 72"/>
                <a:gd name="T7" fmla="*/ 54 h 60"/>
                <a:gd name="T8" fmla="*/ 72 w 72"/>
                <a:gd name="T9" fmla="*/ 60 h 60"/>
                <a:gd name="T10" fmla="*/ 72 w 72"/>
                <a:gd name="T11" fmla="*/ 54 h 60"/>
                <a:gd name="T12" fmla="*/ 42 w 72"/>
                <a:gd name="T13" fmla="*/ 48 h 60"/>
                <a:gd name="T14" fmla="*/ 18 w 72"/>
                <a:gd name="T15" fmla="*/ 36 h 60"/>
                <a:gd name="T16" fmla="*/ 6 w 72"/>
                <a:gd name="T17" fmla="*/ 24 h 60"/>
                <a:gd name="T18" fmla="*/ 0 w 72"/>
                <a:gd name="T19" fmla="*/ 0 h 60"/>
                <a:gd name="T20" fmla="*/ 0 w 72"/>
                <a:gd name="T21" fmla="*/ 0 h 60"/>
                <a:gd name="T22" fmla="*/ 0 w 72"/>
                <a:gd name="T23" fmla="*/ 0 h 60"/>
                <a:gd name="T24" fmla="*/ 0 w 72"/>
                <a:gd name="T25" fmla="*/ 0 h 60"/>
                <a:gd name="T26" fmla="*/ 0 w 7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0">
                  <a:moveTo>
                    <a:pt x="0" y="0"/>
                  </a:moveTo>
                  <a:lnTo>
                    <a:pt x="6" y="24"/>
                  </a:lnTo>
                  <a:lnTo>
                    <a:pt x="24" y="42"/>
                  </a:lnTo>
                  <a:lnTo>
                    <a:pt x="48" y="54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42" y="48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917" y="377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626" y="2736"/>
              <a:ext cx="472" cy="1"/>
            </a:xfrm>
            <a:custGeom>
              <a:avLst/>
              <a:gdLst>
                <a:gd name="T0" fmla="*/ 472 w 472"/>
                <a:gd name="T1" fmla="*/ 0 w 472"/>
                <a:gd name="T2" fmla="*/ 472 w 472"/>
                <a:gd name="T3" fmla="*/ 472 w 4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2">
                  <a:moveTo>
                    <a:pt x="472" y="0"/>
                  </a:moveTo>
                  <a:lnTo>
                    <a:pt x="0" y="0"/>
                  </a:lnTo>
                  <a:lnTo>
                    <a:pt x="472" y="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833" y="2772"/>
              <a:ext cx="173" cy="125"/>
            </a:xfrm>
            <a:custGeom>
              <a:avLst/>
              <a:gdLst>
                <a:gd name="T0" fmla="*/ 78 w 173"/>
                <a:gd name="T1" fmla="*/ 0 h 125"/>
                <a:gd name="T2" fmla="*/ 78 w 173"/>
                <a:gd name="T3" fmla="*/ 54 h 125"/>
                <a:gd name="T4" fmla="*/ 0 w 173"/>
                <a:gd name="T5" fmla="*/ 54 h 125"/>
                <a:gd name="T6" fmla="*/ 0 w 173"/>
                <a:gd name="T7" fmla="*/ 65 h 125"/>
                <a:gd name="T8" fmla="*/ 78 w 173"/>
                <a:gd name="T9" fmla="*/ 65 h 125"/>
                <a:gd name="T10" fmla="*/ 78 w 173"/>
                <a:gd name="T11" fmla="*/ 125 h 125"/>
                <a:gd name="T12" fmla="*/ 96 w 173"/>
                <a:gd name="T13" fmla="*/ 125 h 125"/>
                <a:gd name="T14" fmla="*/ 96 w 173"/>
                <a:gd name="T15" fmla="*/ 65 h 125"/>
                <a:gd name="T16" fmla="*/ 173 w 173"/>
                <a:gd name="T17" fmla="*/ 65 h 125"/>
                <a:gd name="T18" fmla="*/ 173 w 173"/>
                <a:gd name="T19" fmla="*/ 54 h 125"/>
                <a:gd name="T20" fmla="*/ 96 w 173"/>
                <a:gd name="T21" fmla="*/ 54 h 125"/>
                <a:gd name="T22" fmla="*/ 96 w 173"/>
                <a:gd name="T23" fmla="*/ 0 h 125"/>
                <a:gd name="T24" fmla="*/ 78 w 173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25">
                  <a:moveTo>
                    <a:pt x="78" y="0"/>
                  </a:moveTo>
                  <a:lnTo>
                    <a:pt x="78" y="54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78" y="65"/>
                  </a:lnTo>
                  <a:lnTo>
                    <a:pt x="78" y="125"/>
                  </a:lnTo>
                  <a:lnTo>
                    <a:pt x="96" y="125"/>
                  </a:lnTo>
                  <a:lnTo>
                    <a:pt x="96" y="65"/>
                  </a:lnTo>
                  <a:lnTo>
                    <a:pt x="173" y="65"/>
                  </a:lnTo>
                  <a:lnTo>
                    <a:pt x="173" y="54"/>
                  </a:lnTo>
                  <a:lnTo>
                    <a:pt x="96" y="54"/>
                  </a:lnTo>
                  <a:lnTo>
                    <a:pt x="9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839" y="3518"/>
              <a:ext cx="161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833" y="3088"/>
              <a:ext cx="221" cy="162"/>
            </a:xfrm>
            <a:custGeom>
              <a:avLst/>
              <a:gdLst>
                <a:gd name="T0" fmla="*/ 221 w 221"/>
                <a:gd name="T1" fmla="*/ 0 h 162"/>
                <a:gd name="T2" fmla="*/ 155 w 221"/>
                <a:gd name="T3" fmla="*/ 0 h 162"/>
                <a:gd name="T4" fmla="*/ 155 w 221"/>
                <a:gd name="T5" fmla="*/ 6 h 162"/>
                <a:gd name="T6" fmla="*/ 173 w 221"/>
                <a:gd name="T7" fmla="*/ 6 h 162"/>
                <a:gd name="T8" fmla="*/ 179 w 221"/>
                <a:gd name="T9" fmla="*/ 12 h 162"/>
                <a:gd name="T10" fmla="*/ 179 w 221"/>
                <a:gd name="T11" fmla="*/ 24 h 162"/>
                <a:gd name="T12" fmla="*/ 173 w 221"/>
                <a:gd name="T13" fmla="*/ 30 h 162"/>
                <a:gd name="T14" fmla="*/ 131 w 221"/>
                <a:gd name="T15" fmla="*/ 108 h 162"/>
                <a:gd name="T16" fmla="*/ 90 w 221"/>
                <a:gd name="T17" fmla="*/ 36 h 162"/>
                <a:gd name="T18" fmla="*/ 84 w 221"/>
                <a:gd name="T19" fmla="*/ 24 h 162"/>
                <a:gd name="T20" fmla="*/ 78 w 221"/>
                <a:gd name="T21" fmla="*/ 12 h 162"/>
                <a:gd name="T22" fmla="*/ 84 w 221"/>
                <a:gd name="T23" fmla="*/ 6 h 162"/>
                <a:gd name="T24" fmla="*/ 108 w 221"/>
                <a:gd name="T25" fmla="*/ 6 h 162"/>
                <a:gd name="T26" fmla="*/ 108 w 221"/>
                <a:gd name="T27" fmla="*/ 0 h 162"/>
                <a:gd name="T28" fmla="*/ 0 w 221"/>
                <a:gd name="T29" fmla="*/ 0 h 162"/>
                <a:gd name="T30" fmla="*/ 0 w 221"/>
                <a:gd name="T31" fmla="*/ 6 h 162"/>
                <a:gd name="T32" fmla="*/ 12 w 221"/>
                <a:gd name="T33" fmla="*/ 6 h 162"/>
                <a:gd name="T34" fmla="*/ 24 w 221"/>
                <a:gd name="T35" fmla="*/ 18 h 162"/>
                <a:gd name="T36" fmla="*/ 108 w 221"/>
                <a:gd name="T37" fmla="*/ 162 h 162"/>
                <a:gd name="T38" fmla="*/ 119 w 221"/>
                <a:gd name="T39" fmla="*/ 162 h 162"/>
                <a:gd name="T40" fmla="*/ 191 w 221"/>
                <a:gd name="T41" fmla="*/ 24 h 162"/>
                <a:gd name="T42" fmla="*/ 203 w 221"/>
                <a:gd name="T43" fmla="*/ 12 h 162"/>
                <a:gd name="T44" fmla="*/ 221 w 221"/>
                <a:gd name="T45" fmla="*/ 6 h 162"/>
                <a:gd name="T46" fmla="*/ 221 w 221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162">
                  <a:moveTo>
                    <a:pt x="221" y="0"/>
                  </a:moveTo>
                  <a:lnTo>
                    <a:pt x="155" y="0"/>
                  </a:lnTo>
                  <a:lnTo>
                    <a:pt x="155" y="6"/>
                  </a:lnTo>
                  <a:lnTo>
                    <a:pt x="173" y="6"/>
                  </a:lnTo>
                  <a:lnTo>
                    <a:pt x="179" y="12"/>
                  </a:lnTo>
                  <a:lnTo>
                    <a:pt x="179" y="24"/>
                  </a:lnTo>
                  <a:lnTo>
                    <a:pt x="173" y="30"/>
                  </a:lnTo>
                  <a:lnTo>
                    <a:pt x="131" y="10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108" y="162"/>
                  </a:lnTo>
                  <a:lnTo>
                    <a:pt x="119" y="162"/>
                  </a:lnTo>
                  <a:lnTo>
                    <a:pt x="191" y="24"/>
                  </a:lnTo>
                  <a:lnTo>
                    <a:pt x="203" y="12"/>
                  </a:lnTo>
                  <a:lnTo>
                    <a:pt x="221" y="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988" y="3226"/>
              <a:ext cx="108" cy="77"/>
            </a:xfrm>
            <a:custGeom>
              <a:avLst/>
              <a:gdLst>
                <a:gd name="T0" fmla="*/ 72 w 108"/>
                <a:gd name="T1" fmla="*/ 0 h 77"/>
                <a:gd name="T2" fmla="*/ 48 w 108"/>
                <a:gd name="T3" fmla="*/ 6 h 77"/>
                <a:gd name="T4" fmla="*/ 24 w 108"/>
                <a:gd name="T5" fmla="*/ 18 h 77"/>
                <a:gd name="T6" fmla="*/ 6 w 108"/>
                <a:gd name="T7" fmla="*/ 36 h 77"/>
                <a:gd name="T8" fmla="*/ 0 w 108"/>
                <a:gd name="T9" fmla="*/ 53 h 77"/>
                <a:gd name="T10" fmla="*/ 12 w 108"/>
                <a:gd name="T11" fmla="*/ 71 h 77"/>
                <a:gd name="T12" fmla="*/ 36 w 108"/>
                <a:gd name="T13" fmla="*/ 77 h 77"/>
                <a:gd name="T14" fmla="*/ 60 w 108"/>
                <a:gd name="T15" fmla="*/ 71 h 77"/>
                <a:gd name="T16" fmla="*/ 84 w 108"/>
                <a:gd name="T17" fmla="*/ 59 h 77"/>
                <a:gd name="T18" fmla="*/ 102 w 108"/>
                <a:gd name="T19" fmla="*/ 42 h 77"/>
                <a:gd name="T20" fmla="*/ 108 w 108"/>
                <a:gd name="T21" fmla="*/ 24 h 77"/>
                <a:gd name="T22" fmla="*/ 102 w 108"/>
                <a:gd name="T23" fmla="*/ 6 h 77"/>
                <a:gd name="T24" fmla="*/ 72 w 108"/>
                <a:gd name="T25" fmla="*/ 0 h 77"/>
                <a:gd name="T26" fmla="*/ 72 w 108"/>
                <a:gd name="T27" fmla="*/ 0 h 77"/>
                <a:gd name="T28" fmla="*/ 66 w 108"/>
                <a:gd name="T29" fmla="*/ 6 h 77"/>
                <a:gd name="T30" fmla="*/ 78 w 108"/>
                <a:gd name="T31" fmla="*/ 12 h 77"/>
                <a:gd name="T32" fmla="*/ 84 w 108"/>
                <a:gd name="T33" fmla="*/ 18 h 77"/>
                <a:gd name="T34" fmla="*/ 78 w 108"/>
                <a:gd name="T35" fmla="*/ 36 h 77"/>
                <a:gd name="T36" fmla="*/ 72 w 108"/>
                <a:gd name="T37" fmla="*/ 59 h 77"/>
                <a:gd name="T38" fmla="*/ 54 w 108"/>
                <a:gd name="T39" fmla="*/ 71 h 77"/>
                <a:gd name="T40" fmla="*/ 36 w 108"/>
                <a:gd name="T41" fmla="*/ 77 h 77"/>
                <a:gd name="T42" fmla="*/ 24 w 108"/>
                <a:gd name="T43" fmla="*/ 71 h 77"/>
                <a:gd name="T44" fmla="*/ 18 w 108"/>
                <a:gd name="T45" fmla="*/ 59 h 77"/>
                <a:gd name="T46" fmla="*/ 24 w 108"/>
                <a:gd name="T47" fmla="*/ 42 h 77"/>
                <a:gd name="T48" fmla="*/ 36 w 108"/>
                <a:gd name="T49" fmla="*/ 24 h 77"/>
                <a:gd name="T50" fmla="*/ 48 w 108"/>
                <a:gd name="T51" fmla="*/ 12 h 77"/>
                <a:gd name="T52" fmla="*/ 66 w 108"/>
                <a:gd name="T53" fmla="*/ 6 h 77"/>
                <a:gd name="T54" fmla="*/ 66 w 108"/>
                <a:gd name="T5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77">
                  <a:moveTo>
                    <a:pt x="72" y="0"/>
                  </a:moveTo>
                  <a:lnTo>
                    <a:pt x="48" y="6"/>
                  </a:lnTo>
                  <a:lnTo>
                    <a:pt x="24" y="18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12" y="71"/>
                  </a:lnTo>
                  <a:lnTo>
                    <a:pt x="36" y="77"/>
                  </a:lnTo>
                  <a:lnTo>
                    <a:pt x="60" y="71"/>
                  </a:lnTo>
                  <a:lnTo>
                    <a:pt x="84" y="59"/>
                  </a:lnTo>
                  <a:lnTo>
                    <a:pt x="102" y="42"/>
                  </a:lnTo>
                  <a:lnTo>
                    <a:pt x="108" y="24"/>
                  </a:lnTo>
                  <a:lnTo>
                    <a:pt x="10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66" y="6"/>
                  </a:moveTo>
                  <a:lnTo>
                    <a:pt x="78" y="12"/>
                  </a:lnTo>
                  <a:lnTo>
                    <a:pt x="84" y="18"/>
                  </a:lnTo>
                  <a:lnTo>
                    <a:pt x="78" y="36"/>
                  </a:lnTo>
                  <a:lnTo>
                    <a:pt x="72" y="59"/>
                  </a:lnTo>
                  <a:lnTo>
                    <a:pt x="54" y="71"/>
                  </a:lnTo>
                  <a:lnTo>
                    <a:pt x="36" y="77"/>
                  </a:lnTo>
                  <a:lnTo>
                    <a:pt x="24" y="71"/>
                  </a:lnTo>
                  <a:lnTo>
                    <a:pt x="18" y="59"/>
                  </a:lnTo>
                  <a:lnTo>
                    <a:pt x="24" y="42"/>
                  </a:lnTo>
                  <a:lnTo>
                    <a:pt x="36" y="24"/>
                  </a:lnTo>
                  <a:lnTo>
                    <a:pt x="4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694" y="2682"/>
              <a:ext cx="167" cy="126"/>
            </a:xfrm>
            <a:custGeom>
              <a:avLst/>
              <a:gdLst>
                <a:gd name="T0" fmla="*/ 72 w 167"/>
                <a:gd name="T1" fmla="*/ 0 h 126"/>
                <a:gd name="T2" fmla="*/ 72 w 167"/>
                <a:gd name="T3" fmla="*/ 54 h 126"/>
                <a:gd name="T4" fmla="*/ 0 w 167"/>
                <a:gd name="T5" fmla="*/ 54 h 126"/>
                <a:gd name="T6" fmla="*/ 0 w 167"/>
                <a:gd name="T7" fmla="*/ 72 h 126"/>
                <a:gd name="T8" fmla="*/ 72 w 167"/>
                <a:gd name="T9" fmla="*/ 72 h 126"/>
                <a:gd name="T10" fmla="*/ 72 w 167"/>
                <a:gd name="T11" fmla="*/ 126 h 126"/>
                <a:gd name="T12" fmla="*/ 90 w 167"/>
                <a:gd name="T13" fmla="*/ 126 h 126"/>
                <a:gd name="T14" fmla="*/ 90 w 167"/>
                <a:gd name="T15" fmla="*/ 72 h 126"/>
                <a:gd name="T16" fmla="*/ 167 w 167"/>
                <a:gd name="T17" fmla="*/ 72 h 126"/>
                <a:gd name="T18" fmla="*/ 167 w 167"/>
                <a:gd name="T19" fmla="*/ 54 h 126"/>
                <a:gd name="T20" fmla="*/ 90 w 167"/>
                <a:gd name="T21" fmla="*/ 54 h 126"/>
                <a:gd name="T22" fmla="*/ 90 w 167"/>
                <a:gd name="T23" fmla="*/ 0 h 126"/>
                <a:gd name="T24" fmla="*/ 72 w 167"/>
                <a:gd name="T2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26">
                  <a:moveTo>
                    <a:pt x="72" y="0"/>
                  </a:moveTo>
                  <a:lnTo>
                    <a:pt x="72" y="54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26"/>
                  </a:lnTo>
                  <a:lnTo>
                    <a:pt x="90" y="126"/>
                  </a:lnTo>
                  <a:lnTo>
                    <a:pt x="90" y="72"/>
                  </a:lnTo>
                  <a:lnTo>
                    <a:pt x="167" y="72"/>
                  </a:lnTo>
                  <a:lnTo>
                    <a:pt x="167" y="54"/>
                  </a:lnTo>
                  <a:lnTo>
                    <a:pt x="90" y="54"/>
                  </a:lnTo>
                  <a:lnTo>
                    <a:pt x="9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694" y="3542"/>
              <a:ext cx="161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694" y="3058"/>
              <a:ext cx="221" cy="162"/>
            </a:xfrm>
            <a:custGeom>
              <a:avLst/>
              <a:gdLst>
                <a:gd name="T0" fmla="*/ 221 w 221"/>
                <a:gd name="T1" fmla="*/ 0 h 162"/>
                <a:gd name="T2" fmla="*/ 149 w 221"/>
                <a:gd name="T3" fmla="*/ 0 h 162"/>
                <a:gd name="T4" fmla="*/ 149 w 221"/>
                <a:gd name="T5" fmla="*/ 6 h 162"/>
                <a:gd name="T6" fmla="*/ 173 w 221"/>
                <a:gd name="T7" fmla="*/ 6 h 162"/>
                <a:gd name="T8" fmla="*/ 179 w 221"/>
                <a:gd name="T9" fmla="*/ 18 h 162"/>
                <a:gd name="T10" fmla="*/ 179 w 221"/>
                <a:gd name="T11" fmla="*/ 30 h 162"/>
                <a:gd name="T12" fmla="*/ 173 w 221"/>
                <a:gd name="T13" fmla="*/ 36 h 162"/>
                <a:gd name="T14" fmla="*/ 131 w 221"/>
                <a:gd name="T15" fmla="*/ 114 h 162"/>
                <a:gd name="T16" fmla="*/ 90 w 221"/>
                <a:gd name="T17" fmla="*/ 36 h 162"/>
                <a:gd name="T18" fmla="*/ 84 w 221"/>
                <a:gd name="T19" fmla="*/ 24 h 162"/>
                <a:gd name="T20" fmla="*/ 78 w 221"/>
                <a:gd name="T21" fmla="*/ 18 h 162"/>
                <a:gd name="T22" fmla="*/ 84 w 221"/>
                <a:gd name="T23" fmla="*/ 6 h 162"/>
                <a:gd name="T24" fmla="*/ 108 w 221"/>
                <a:gd name="T25" fmla="*/ 6 h 162"/>
                <a:gd name="T26" fmla="*/ 108 w 221"/>
                <a:gd name="T27" fmla="*/ 0 h 162"/>
                <a:gd name="T28" fmla="*/ 0 w 221"/>
                <a:gd name="T29" fmla="*/ 0 h 162"/>
                <a:gd name="T30" fmla="*/ 0 w 221"/>
                <a:gd name="T31" fmla="*/ 6 h 162"/>
                <a:gd name="T32" fmla="*/ 12 w 221"/>
                <a:gd name="T33" fmla="*/ 6 h 162"/>
                <a:gd name="T34" fmla="*/ 18 w 221"/>
                <a:gd name="T35" fmla="*/ 12 h 162"/>
                <a:gd name="T36" fmla="*/ 24 w 221"/>
                <a:gd name="T37" fmla="*/ 24 h 162"/>
                <a:gd name="T38" fmla="*/ 108 w 221"/>
                <a:gd name="T39" fmla="*/ 162 h 162"/>
                <a:gd name="T40" fmla="*/ 119 w 221"/>
                <a:gd name="T41" fmla="*/ 162 h 162"/>
                <a:gd name="T42" fmla="*/ 191 w 221"/>
                <a:gd name="T43" fmla="*/ 24 h 162"/>
                <a:gd name="T44" fmla="*/ 203 w 221"/>
                <a:gd name="T45" fmla="*/ 12 h 162"/>
                <a:gd name="T46" fmla="*/ 221 w 221"/>
                <a:gd name="T47" fmla="*/ 6 h 162"/>
                <a:gd name="T48" fmla="*/ 221 w 221"/>
                <a:gd name="T4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1" h="162">
                  <a:moveTo>
                    <a:pt x="221" y="0"/>
                  </a:moveTo>
                  <a:lnTo>
                    <a:pt x="149" y="0"/>
                  </a:lnTo>
                  <a:lnTo>
                    <a:pt x="149" y="6"/>
                  </a:lnTo>
                  <a:lnTo>
                    <a:pt x="173" y="6"/>
                  </a:lnTo>
                  <a:lnTo>
                    <a:pt x="179" y="18"/>
                  </a:lnTo>
                  <a:lnTo>
                    <a:pt x="179" y="30"/>
                  </a:lnTo>
                  <a:lnTo>
                    <a:pt x="173" y="36"/>
                  </a:lnTo>
                  <a:lnTo>
                    <a:pt x="131" y="114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78" y="18"/>
                  </a:lnTo>
                  <a:lnTo>
                    <a:pt x="8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24"/>
                  </a:lnTo>
                  <a:lnTo>
                    <a:pt x="108" y="162"/>
                  </a:lnTo>
                  <a:lnTo>
                    <a:pt x="119" y="162"/>
                  </a:lnTo>
                  <a:lnTo>
                    <a:pt x="191" y="24"/>
                  </a:lnTo>
                  <a:lnTo>
                    <a:pt x="203" y="12"/>
                  </a:lnTo>
                  <a:lnTo>
                    <a:pt x="221" y="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861" y="3160"/>
              <a:ext cx="54" cy="119"/>
            </a:xfrm>
            <a:custGeom>
              <a:avLst/>
              <a:gdLst>
                <a:gd name="T0" fmla="*/ 42 w 54"/>
                <a:gd name="T1" fmla="*/ 96 h 119"/>
                <a:gd name="T2" fmla="*/ 30 w 54"/>
                <a:gd name="T3" fmla="*/ 108 h 119"/>
                <a:gd name="T4" fmla="*/ 24 w 54"/>
                <a:gd name="T5" fmla="*/ 108 h 119"/>
                <a:gd name="T6" fmla="*/ 18 w 54"/>
                <a:gd name="T7" fmla="*/ 108 h 119"/>
                <a:gd name="T8" fmla="*/ 18 w 54"/>
                <a:gd name="T9" fmla="*/ 108 h 119"/>
                <a:gd name="T10" fmla="*/ 18 w 54"/>
                <a:gd name="T11" fmla="*/ 102 h 119"/>
                <a:gd name="T12" fmla="*/ 24 w 54"/>
                <a:gd name="T13" fmla="*/ 96 h 119"/>
                <a:gd name="T14" fmla="*/ 42 w 54"/>
                <a:gd name="T15" fmla="*/ 42 h 119"/>
                <a:gd name="T16" fmla="*/ 42 w 54"/>
                <a:gd name="T17" fmla="*/ 36 h 119"/>
                <a:gd name="T18" fmla="*/ 24 w 54"/>
                <a:gd name="T19" fmla="*/ 42 h 119"/>
                <a:gd name="T20" fmla="*/ 6 w 54"/>
                <a:gd name="T21" fmla="*/ 42 h 119"/>
                <a:gd name="T22" fmla="*/ 6 w 54"/>
                <a:gd name="T23" fmla="*/ 48 h 119"/>
                <a:gd name="T24" fmla="*/ 18 w 54"/>
                <a:gd name="T25" fmla="*/ 48 h 119"/>
                <a:gd name="T26" fmla="*/ 18 w 54"/>
                <a:gd name="T27" fmla="*/ 48 h 119"/>
                <a:gd name="T28" fmla="*/ 18 w 54"/>
                <a:gd name="T29" fmla="*/ 60 h 119"/>
                <a:gd name="T30" fmla="*/ 12 w 54"/>
                <a:gd name="T31" fmla="*/ 78 h 119"/>
                <a:gd name="T32" fmla="*/ 6 w 54"/>
                <a:gd name="T33" fmla="*/ 96 h 119"/>
                <a:gd name="T34" fmla="*/ 0 w 54"/>
                <a:gd name="T35" fmla="*/ 108 h 119"/>
                <a:gd name="T36" fmla="*/ 0 w 54"/>
                <a:gd name="T37" fmla="*/ 113 h 119"/>
                <a:gd name="T38" fmla="*/ 12 w 54"/>
                <a:gd name="T39" fmla="*/ 119 h 119"/>
                <a:gd name="T40" fmla="*/ 30 w 54"/>
                <a:gd name="T41" fmla="*/ 113 h 119"/>
                <a:gd name="T42" fmla="*/ 42 w 54"/>
                <a:gd name="T43" fmla="*/ 96 h 119"/>
                <a:gd name="T44" fmla="*/ 42 w 54"/>
                <a:gd name="T45" fmla="*/ 96 h 119"/>
                <a:gd name="T46" fmla="*/ 54 w 54"/>
                <a:gd name="T47" fmla="*/ 12 h 119"/>
                <a:gd name="T48" fmla="*/ 48 w 54"/>
                <a:gd name="T49" fmla="*/ 6 h 119"/>
                <a:gd name="T50" fmla="*/ 42 w 54"/>
                <a:gd name="T51" fmla="*/ 0 h 119"/>
                <a:gd name="T52" fmla="*/ 36 w 54"/>
                <a:gd name="T53" fmla="*/ 6 h 119"/>
                <a:gd name="T54" fmla="*/ 30 w 54"/>
                <a:gd name="T55" fmla="*/ 12 h 119"/>
                <a:gd name="T56" fmla="*/ 36 w 54"/>
                <a:gd name="T57" fmla="*/ 18 h 119"/>
                <a:gd name="T58" fmla="*/ 42 w 54"/>
                <a:gd name="T59" fmla="*/ 18 h 119"/>
                <a:gd name="T60" fmla="*/ 48 w 54"/>
                <a:gd name="T61" fmla="*/ 18 h 119"/>
                <a:gd name="T62" fmla="*/ 54 w 54"/>
                <a:gd name="T63" fmla="*/ 12 h 119"/>
                <a:gd name="T64" fmla="*/ 54 w 54"/>
                <a:gd name="T65" fmla="*/ 1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119">
                  <a:moveTo>
                    <a:pt x="42" y="96"/>
                  </a:moveTo>
                  <a:lnTo>
                    <a:pt x="30" y="108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60"/>
                  </a:lnTo>
                  <a:lnTo>
                    <a:pt x="12" y="78"/>
                  </a:lnTo>
                  <a:lnTo>
                    <a:pt x="6" y="96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12" y="119"/>
                  </a:lnTo>
                  <a:lnTo>
                    <a:pt x="30" y="113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54" y="12"/>
                  </a:moveTo>
                  <a:lnTo>
                    <a:pt x="48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603" y="2157"/>
              <a:ext cx="197" cy="149"/>
            </a:xfrm>
            <a:custGeom>
              <a:avLst/>
              <a:gdLst>
                <a:gd name="T0" fmla="*/ 191 w 197"/>
                <a:gd name="T1" fmla="*/ 149 h 149"/>
                <a:gd name="T2" fmla="*/ 173 w 197"/>
                <a:gd name="T3" fmla="*/ 143 h 149"/>
                <a:gd name="T4" fmla="*/ 162 w 197"/>
                <a:gd name="T5" fmla="*/ 131 h 149"/>
                <a:gd name="T6" fmla="*/ 132 w 197"/>
                <a:gd name="T7" fmla="*/ 71 h 149"/>
                <a:gd name="T8" fmla="*/ 162 w 197"/>
                <a:gd name="T9" fmla="*/ 65 h 149"/>
                <a:gd name="T10" fmla="*/ 185 w 197"/>
                <a:gd name="T11" fmla="*/ 53 h 149"/>
                <a:gd name="T12" fmla="*/ 191 w 197"/>
                <a:gd name="T13" fmla="*/ 41 h 149"/>
                <a:gd name="T14" fmla="*/ 197 w 197"/>
                <a:gd name="T15" fmla="*/ 29 h 149"/>
                <a:gd name="T16" fmla="*/ 191 w 197"/>
                <a:gd name="T17" fmla="*/ 12 h 149"/>
                <a:gd name="T18" fmla="*/ 167 w 197"/>
                <a:gd name="T19" fmla="*/ 6 h 149"/>
                <a:gd name="T20" fmla="*/ 150 w 197"/>
                <a:gd name="T21" fmla="*/ 0 h 149"/>
                <a:gd name="T22" fmla="*/ 132 w 197"/>
                <a:gd name="T23" fmla="*/ 0 h 149"/>
                <a:gd name="T24" fmla="*/ 48 w 197"/>
                <a:gd name="T25" fmla="*/ 0 h 149"/>
                <a:gd name="T26" fmla="*/ 48 w 197"/>
                <a:gd name="T27" fmla="*/ 0 h 149"/>
                <a:gd name="T28" fmla="*/ 66 w 197"/>
                <a:gd name="T29" fmla="*/ 0 h 149"/>
                <a:gd name="T30" fmla="*/ 72 w 197"/>
                <a:gd name="T31" fmla="*/ 12 h 149"/>
                <a:gd name="T32" fmla="*/ 72 w 197"/>
                <a:gd name="T33" fmla="*/ 18 h 149"/>
                <a:gd name="T34" fmla="*/ 72 w 197"/>
                <a:gd name="T35" fmla="*/ 24 h 149"/>
                <a:gd name="T36" fmla="*/ 30 w 197"/>
                <a:gd name="T37" fmla="*/ 131 h 149"/>
                <a:gd name="T38" fmla="*/ 18 w 197"/>
                <a:gd name="T39" fmla="*/ 143 h 149"/>
                <a:gd name="T40" fmla="*/ 0 w 197"/>
                <a:gd name="T41" fmla="*/ 149 h 149"/>
                <a:gd name="T42" fmla="*/ 0 w 197"/>
                <a:gd name="T43" fmla="*/ 149 h 149"/>
                <a:gd name="T44" fmla="*/ 84 w 197"/>
                <a:gd name="T45" fmla="*/ 149 h 149"/>
                <a:gd name="T46" fmla="*/ 84 w 197"/>
                <a:gd name="T47" fmla="*/ 149 h 149"/>
                <a:gd name="T48" fmla="*/ 66 w 197"/>
                <a:gd name="T49" fmla="*/ 143 h 149"/>
                <a:gd name="T50" fmla="*/ 60 w 197"/>
                <a:gd name="T51" fmla="*/ 137 h 149"/>
                <a:gd name="T52" fmla="*/ 60 w 197"/>
                <a:gd name="T53" fmla="*/ 131 h 149"/>
                <a:gd name="T54" fmla="*/ 66 w 197"/>
                <a:gd name="T55" fmla="*/ 125 h 149"/>
                <a:gd name="T56" fmla="*/ 84 w 197"/>
                <a:gd name="T57" fmla="*/ 71 h 149"/>
                <a:gd name="T58" fmla="*/ 102 w 197"/>
                <a:gd name="T59" fmla="*/ 71 h 149"/>
                <a:gd name="T60" fmla="*/ 144 w 197"/>
                <a:gd name="T61" fmla="*/ 149 h 149"/>
                <a:gd name="T62" fmla="*/ 191 w 197"/>
                <a:gd name="T63" fmla="*/ 149 h 149"/>
                <a:gd name="T64" fmla="*/ 191 w 197"/>
                <a:gd name="T65" fmla="*/ 149 h 149"/>
                <a:gd name="T66" fmla="*/ 108 w 197"/>
                <a:gd name="T67" fmla="*/ 12 h 149"/>
                <a:gd name="T68" fmla="*/ 108 w 197"/>
                <a:gd name="T69" fmla="*/ 6 h 149"/>
                <a:gd name="T70" fmla="*/ 114 w 197"/>
                <a:gd name="T71" fmla="*/ 6 h 149"/>
                <a:gd name="T72" fmla="*/ 126 w 197"/>
                <a:gd name="T73" fmla="*/ 6 h 149"/>
                <a:gd name="T74" fmla="*/ 150 w 197"/>
                <a:gd name="T75" fmla="*/ 12 h 149"/>
                <a:gd name="T76" fmla="*/ 162 w 197"/>
                <a:gd name="T77" fmla="*/ 18 h 149"/>
                <a:gd name="T78" fmla="*/ 162 w 197"/>
                <a:gd name="T79" fmla="*/ 29 h 149"/>
                <a:gd name="T80" fmla="*/ 162 w 197"/>
                <a:gd name="T81" fmla="*/ 41 h 149"/>
                <a:gd name="T82" fmla="*/ 150 w 197"/>
                <a:gd name="T83" fmla="*/ 53 h 149"/>
                <a:gd name="T84" fmla="*/ 132 w 197"/>
                <a:gd name="T85" fmla="*/ 65 h 149"/>
                <a:gd name="T86" fmla="*/ 108 w 197"/>
                <a:gd name="T87" fmla="*/ 65 h 149"/>
                <a:gd name="T88" fmla="*/ 96 w 197"/>
                <a:gd name="T89" fmla="*/ 65 h 149"/>
                <a:gd name="T90" fmla="*/ 84 w 197"/>
                <a:gd name="T91" fmla="*/ 65 h 149"/>
                <a:gd name="T92" fmla="*/ 108 w 197"/>
                <a:gd name="T9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7" h="149">
                  <a:moveTo>
                    <a:pt x="191" y="149"/>
                  </a:moveTo>
                  <a:lnTo>
                    <a:pt x="173" y="143"/>
                  </a:lnTo>
                  <a:lnTo>
                    <a:pt x="162" y="131"/>
                  </a:lnTo>
                  <a:lnTo>
                    <a:pt x="132" y="71"/>
                  </a:lnTo>
                  <a:lnTo>
                    <a:pt x="162" y="65"/>
                  </a:lnTo>
                  <a:lnTo>
                    <a:pt x="185" y="53"/>
                  </a:lnTo>
                  <a:lnTo>
                    <a:pt x="191" y="41"/>
                  </a:lnTo>
                  <a:lnTo>
                    <a:pt x="197" y="29"/>
                  </a:lnTo>
                  <a:lnTo>
                    <a:pt x="191" y="12"/>
                  </a:lnTo>
                  <a:lnTo>
                    <a:pt x="167" y="6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30" y="131"/>
                  </a:lnTo>
                  <a:lnTo>
                    <a:pt x="18" y="143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84" y="149"/>
                  </a:lnTo>
                  <a:lnTo>
                    <a:pt x="84" y="149"/>
                  </a:lnTo>
                  <a:lnTo>
                    <a:pt x="66" y="143"/>
                  </a:lnTo>
                  <a:lnTo>
                    <a:pt x="60" y="137"/>
                  </a:lnTo>
                  <a:lnTo>
                    <a:pt x="60" y="131"/>
                  </a:lnTo>
                  <a:lnTo>
                    <a:pt x="66" y="125"/>
                  </a:lnTo>
                  <a:lnTo>
                    <a:pt x="84" y="71"/>
                  </a:lnTo>
                  <a:lnTo>
                    <a:pt x="102" y="71"/>
                  </a:lnTo>
                  <a:lnTo>
                    <a:pt x="144" y="149"/>
                  </a:lnTo>
                  <a:lnTo>
                    <a:pt x="191" y="149"/>
                  </a:lnTo>
                  <a:lnTo>
                    <a:pt x="191" y="149"/>
                  </a:lnTo>
                  <a:close/>
                  <a:moveTo>
                    <a:pt x="108" y="12"/>
                  </a:moveTo>
                  <a:lnTo>
                    <a:pt x="108" y="6"/>
                  </a:lnTo>
                  <a:lnTo>
                    <a:pt x="114" y="6"/>
                  </a:lnTo>
                  <a:lnTo>
                    <a:pt x="126" y="6"/>
                  </a:lnTo>
                  <a:lnTo>
                    <a:pt x="150" y="12"/>
                  </a:lnTo>
                  <a:lnTo>
                    <a:pt x="162" y="18"/>
                  </a:lnTo>
                  <a:lnTo>
                    <a:pt x="162" y="29"/>
                  </a:lnTo>
                  <a:lnTo>
                    <a:pt x="162" y="41"/>
                  </a:lnTo>
                  <a:lnTo>
                    <a:pt x="150" y="53"/>
                  </a:lnTo>
                  <a:lnTo>
                    <a:pt x="132" y="65"/>
                  </a:lnTo>
                  <a:lnTo>
                    <a:pt x="108" y="65"/>
                  </a:lnTo>
                  <a:lnTo>
                    <a:pt x="96" y="65"/>
                  </a:lnTo>
                  <a:lnTo>
                    <a:pt x="84" y="65"/>
                  </a:lnTo>
                  <a:lnTo>
                    <a:pt x="10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1818" y="2252"/>
              <a:ext cx="54" cy="114"/>
            </a:xfrm>
            <a:custGeom>
              <a:avLst/>
              <a:gdLst>
                <a:gd name="T0" fmla="*/ 42 w 54"/>
                <a:gd name="T1" fmla="*/ 96 h 114"/>
                <a:gd name="T2" fmla="*/ 30 w 54"/>
                <a:gd name="T3" fmla="*/ 102 h 114"/>
                <a:gd name="T4" fmla="*/ 24 w 54"/>
                <a:gd name="T5" fmla="*/ 108 h 114"/>
                <a:gd name="T6" fmla="*/ 24 w 54"/>
                <a:gd name="T7" fmla="*/ 108 h 114"/>
                <a:gd name="T8" fmla="*/ 18 w 54"/>
                <a:gd name="T9" fmla="*/ 108 h 114"/>
                <a:gd name="T10" fmla="*/ 24 w 54"/>
                <a:gd name="T11" fmla="*/ 102 h 114"/>
                <a:gd name="T12" fmla="*/ 24 w 54"/>
                <a:gd name="T13" fmla="*/ 96 h 114"/>
                <a:gd name="T14" fmla="*/ 48 w 54"/>
                <a:gd name="T15" fmla="*/ 36 h 114"/>
                <a:gd name="T16" fmla="*/ 42 w 54"/>
                <a:gd name="T17" fmla="*/ 36 h 114"/>
                <a:gd name="T18" fmla="*/ 36 w 54"/>
                <a:gd name="T19" fmla="*/ 36 h 114"/>
                <a:gd name="T20" fmla="*/ 24 w 54"/>
                <a:gd name="T21" fmla="*/ 42 h 114"/>
                <a:gd name="T22" fmla="*/ 12 w 54"/>
                <a:gd name="T23" fmla="*/ 42 h 114"/>
                <a:gd name="T24" fmla="*/ 6 w 54"/>
                <a:gd name="T25" fmla="*/ 42 h 114"/>
                <a:gd name="T26" fmla="*/ 6 w 54"/>
                <a:gd name="T27" fmla="*/ 42 h 114"/>
                <a:gd name="T28" fmla="*/ 18 w 54"/>
                <a:gd name="T29" fmla="*/ 42 h 114"/>
                <a:gd name="T30" fmla="*/ 24 w 54"/>
                <a:gd name="T31" fmla="*/ 48 h 114"/>
                <a:gd name="T32" fmla="*/ 18 w 54"/>
                <a:gd name="T33" fmla="*/ 60 h 114"/>
                <a:gd name="T34" fmla="*/ 12 w 54"/>
                <a:gd name="T35" fmla="*/ 78 h 114"/>
                <a:gd name="T36" fmla="*/ 6 w 54"/>
                <a:gd name="T37" fmla="*/ 96 h 114"/>
                <a:gd name="T38" fmla="*/ 0 w 54"/>
                <a:gd name="T39" fmla="*/ 108 h 114"/>
                <a:gd name="T40" fmla="*/ 0 w 54"/>
                <a:gd name="T41" fmla="*/ 114 h 114"/>
                <a:gd name="T42" fmla="*/ 12 w 54"/>
                <a:gd name="T43" fmla="*/ 114 h 114"/>
                <a:gd name="T44" fmla="*/ 30 w 54"/>
                <a:gd name="T45" fmla="*/ 108 h 114"/>
                <a:gd name="T46" fmla="*/ 48 w 54"/>
                <a:gd name="T47" fmla="*/ 96 h 114"/>
                <a:gd name="T48" fmla="*/ 42 w 54"/>
                <a:gd name="T49" fmla="*/ 96 h 114"/>
                <a:gd name="T50" fmla="*/ 54 w 54"/>
                <a:gd name="T51" fmla="*/ 6 h 114"/>
                <a:gd name="T52" fmla="*/ 48 w 54"/>
                <a:gd name="T53" fmla="*/ 6 h 114"/>
                <a:gd name="T54" fmla="*/ 42 w 54"/>
                <a:gd name="T55" fmla="*/ 0 h 114"/>
                <a:gd name="T56" fmla="*/ 36 w 54"/>
                <a:gd name="T57" fmla="*/ 0 h 114"/>
                <a:gd name="T58" fmla="*/ 30 w 54"/>
                <a:gd name="T59" fmla="*/ 6 h 114"/>
                <a:gd name="T60" fmla="*/ 36 w 54"/>
                <a:gd name="T61" fmla="*/ 12 h 114"/>
                <a:gd name="T62" fmla="*/ 42 w 54"/>
                <a:gd name="T63" fmla="*/ 18 h 114"/>
                <a:gd name="T64" fmla="*/ 48 w 54"/>
                <a:gd name="T65" fmla="*/ 12 h 114"/>
                <a:gd name="T66" fmla="*/ 54 w 54"/>
                <a:gd name="T67" fmla="*/ 6 h 114"/>
                <a:gd name="T68" fmla="*/ 54 w 54"/>
                <a:gd name="T69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114">
                  <a:moveTo>
                    <a:pt x="42" y="96"/>
                  </a:moveTo>
                  <a:lnTo>
                    <a:pt x="30" y="102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18" y="60"/>
                  </a:lnTo>
                  <a:lnTo>
                    <a:pt x="12" y="78"/>
                  </a:lnTo>
                  <a:lnTo>
                    <a:pt x="6" y="96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14"/>
                  </a:lnTo>
                  <a:lnTo>
                    <a:pt x="30" y="108"/>
                  </a:lnTo>
                  <a:lnTo>
                    <a:pt x="48" y="96"/>
                  </a:lnTo>
                  <a:lnTo>
                    <a:pt x="42" y="96"/>
                  </a:lnTo>
                  <a:close/>
                  <a:moveTo>
                    <a:pt x="54" y="6"/>
                  </a:move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54" y="6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3344" y="825"/>
              <a:ext cx="191" cy="149"/>
            </a:xfrm>
            <a:custGeom>
              <a:avLst/>
              <a:gdLst>
                <a:gd name="T0" fmla="*/ 185 w 191"/>
                <a:gd name="T1" fmla="*/ 149 h 149"/>
                <a:gd name="T2" fmla="*/ 173 w 191"/>
                <a:gd name="T3" fmla="*/ 149 h 149"/>
                <a:gd name="T4" fmla="*/ 167 w 191"/>
                <a:gd name="T5" fmla="*/ 143 h 149"/>
                <a:gd name="T6" fmla="*/ 161 w 191"/>
                <a:gd name="T7" fmla="*/ 131 h 149"/>
                <a:gd name="T8" fmla="*/ 131 w 191"/>
                <a:gd name="T9" fmla="*/ 71 h 149"/>
                <a:gd name="T10" fmla="*/ 161 w 191"/>
                <a:gd name="T11" fmla="*/ 65 h 149"/>
                <a:gd name="T12" fmla="*/ 179 w 191"/>
                <a:gd name="T13" fmla="*/ 54 h 149"/>
                <a:gd name="T14" fmla="*/ 191 w 191"/>
                <a:gd name="T15" fmla="*/ 42 h 149"/>
                <a:gd name="T16" fmla="*/ 191 w 191"/>
                <a:gd name="T17" fmla="*/ 30 h 149"/>
                <a:gd name="T18" fmla="*/ 185 w 191"/>
                <a:gd name="T19" fmla="*/ 12 h 149"/>
                <a:gd name="T20" fmla="*/ 161 w 191"/>
                <a:gd name="T21" fmla="*/ 6 h 149"/>
                <a:gd name="T22" fmla="*/ 143 w 191"/>
                <a:gd name="T23" fmla="*/ 0 h 149"/>
                <a:gd name="T24" fmla="*/ 125 w 191"/>
                <a:gd name="T25" fmla="*/ 0 h 149"/>
                <a:gd name="T26" fmla="*/ 47 w 191"/>
                <a:gd name="T27" fmla="*/ 0 h 149"/>
                <a:gd name="T28" fmla="*/ 47 w 191"/>
                <a:gd name="T29" fmla="*/ 0 h 149"/>
                <a:gd name="T30" fmla="*/ 65 w 191"/>
                <a:gd name="T31" fmla="*/ 0 h 149"/>
                <a:gd name="T32" fmla="*/ 71 w 191"/>
                <a:gd name="T33" fmla="*/ 12 h 149"/>
                <a:gd name="T34" fmla="*/ 71 w 191"/>
                <a:gd name="T35" fmla="*/ 18 h 149"/>
                <a:gd name="T36" fmla="*/ 65 w 191"/>
                <a:gd name="T37" fmla="*/ 24 h 149"/>
                <a:gd name="T38" fmla="*/ 23 w 191"/>
                <a:gd name="T39" fmla="*/ 131 h 149"/>
                <a:gd name="T40" fmla="*/ 17 w 191"/>
                <a:gd name="T41" fmla="*/ 143 h 149"/>
                <a:gd name="T42" fmla="*/ 12 w 191"/>
                <a:gd name="T43" fmla="*/ 143 h 149"/>
                <a:gd name="T44" fmla="*/ 0 w 191"/>
                <a:gd name="T45" fmla="*/ 149 h 149"/>
                <a:gd name="T46" fmla="*/ 0 w 191"/>
                <a:gd name="T47" fmla="*/ 149 h 149"/>
                <a:gd name="T48" fmla="*/ 77 w 191"/>
                <a:gd name="T49" fmla="*/ 149 h 149"/>
                <a:gd name="T50" fmla="*/ 77 w 191"/>
                <a:gd name="T51" fmla="*/ 149 h 149"/>
                <a:gd name="T52" fmla="*/ 59 w 191"/>
                <a:gd name="T53" fmla="*/ 143 h 149"/>
                <a:gd name="T54" fmla="*/ 53 w 191"/>
                <a:gd name="T55" fmla="*/ 137 h 149"/>
                <a:gd name="T56" fmla="*/ 53 w 191"/>
                <a:gd name="T57" fmla="*/ 131 h 149"/>
                <a:gd name="T58" fmla="*/ 59 w 191"/>
                <a:gd name="T59" fmla="*/ 125 h 149"/>
                <a:gd name="T60" fmla="*/ 77 w 191"/>
                <a:gd name="T61" fmla="*/ 71 h 149"/>
                <a:gd name="T62" fmla="*/ 101 w 191"/>
                <a:gd name="T63" fmla="*/ 71 h 149"/>
                <a:gd name="T64" fmla="*/ 137 w 191"/>
                <a:gd name="T65" fmla="*/ 149 h 149"/>
                <a:gd name="T66" fmla="*/ 185 w 191"/>
                <a:gd name="T67" fmla="*/ 149 h 149"/>
                <a:gd name="T68" fmla="*/ 185 w 191"/>
                <a:gd name="T69" fmla="*/ 149 h 149"/>
                <a:gd name="T70" fmla="*/ 101 w 191"/>
                <a:gd name="T71" fmla="*/ 12 h 149"/>
                <a:gd name="T72" fmla="*/ 107 w 191"/>
                <a:gd name="T73" fmla="*/ 6 h 149"/>
                <a:gd name="T74" fmla="*/ 119 w 191"/>
                <a:gd name="T75" fmla="*/ 6 h 149"/>
                <a:gd name="T76" fmla="*/ 149 w 191"/>
                <a:gd name="T77" fmla="*/ 12 h 149"/>
                <a:gd name="T78" fmla="*/ 155 w 191"/>
                <a:gd name="T79" fmla="*/ 18 h 149"/>
                <a:gd name="T80" fmla="*/ 161 w 191"/>
                <a:gd name="T81" fmla="*/ 30 h 149"/>
                <a:gd name="T82" fmla="*/ 161 w 191"/>
                <a:gd name="T83" fmla="*/ 42 h 149"/>
                <a:gd name="T84" fmla="*/ 149 w 191"/>
                <a:gd name="T85" fmla="*/ 54 h 149"/>
                <a:gd name="T86" fmla="*/ 131 w 191"/>
                <a:gd name="T87" fmla="*/ 65 h 149"/>
                <a:gd name="T88" fmla="*/ 101 w 191"/>
                <a:gd name="T89" fmla="*/ 65 h 149"/>
                <a:gd name="T90" fmla="*/ 89 w 191"/>
                <a:gd name="T91" fmla="*/ 65 h 149"/>
                <a:gd name="T92" fmla="*/ 83 w 191"/>
                <a:gd name="T93" fmla="*/ 65 h 149"/>
                <a:gd name="T94" fmla="*/ 101 w 191"/>
                <a:gd name="T95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1" h="149">
                  <a:moveTo>
                    <a:pt x="185" y="149"/>
                  </a:moveTo>
                  <a:lnTo>
                    <a:pt x="173" y="149"/>
                  </a:lnTo>
                  <a:lnTo>
                    <a:pt x="167" y="143"/>
                  </a:lnTo>
                  <a:lnTo>
                    <a:pt x="161" y="131"/>
                  </a:lnTo>
                  <a:lnTo>
                    <a:pt x="131" y="71"/>
                  </a:lnTo>
                  <a:lnTo>
                    <a:pt x="161" y="65"/>
                  </a:lnTo>
                  <a:lnTo>
                    <a:pt x="179" y="54"/>
                  </a:lnTo>
                  <a:lnTo>
                    <a:pt x="191" y="42"/>
                  </a:lnTo>
                  <a:lnTo>
                    <a:pt x="191" y="30"/>
                  </a:lnTo>
                  <a:lnTo>
                    <a:pt x="185" y="12"/>
                  </a:lnTo>
                  <a:lnTo>
                    <a:pt x="161" y="6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65" y="0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23" y="131"/>
                  </a:lnTo>
                  <a:lnTo>
                    <a:pt x="17" y="143"/>
                  </a:lnTo>
                  <a:lnTo>
                    <a:pt x="12" y="143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77" y="149"/>
                  </a:lnTo>
                  <a:lnTo>
                    <a:pt x="77" y="149"/>
                  </a:lnTo>
                  <a:lnTo>
                    <a:pt x="59" y="143"/>
                  </a:lnTo>
                  <a:lnTo>
                    <a:pt x="53" y="137"/>
                  </a:lnTo>
                  <a:lnTo>
                    <a:pt x="53" y="131"/>
                  </a:lnTo>
                  <a:lnTo>
                    <a:pt x="59" y="125"/>
                  </a:lnTo>
                  <a:lnTo>
                    <a:pt x="77" y="71"/>
                  </a:lnTo>
                  <a:lnTo>
                    <a:pt x="101" y="71"/>
                  </a:lnTo>
                  <a:lnTo>
                    <a:pt x="137" y="149"/>
                  </a:lnTo>
                  <a:lnTo>
                    <a:pt x="185" y="149"/>
                  </a:lnTo>
                  <a:lnTo>
                    <a:pt x="185" y="149"/>
                  </a:lnTo>
                  <a:close/>
                  <a:moveTo>
                    <a:pt x="101" y="12"/>
                  </a:moveTo>
                  <a:lnTo>
                    <a:pt x="107" y="6"/>
                  </a:lnTo>
                  <a:lnTo>
                    <a:pt x="119" y="6"/>
                  </a:lnTo>
                  <a:lnTo>
                    <a:pt x="149" y="12"/>
                  </a:lnTo>
                  <a:lnTo>
                    <a:pt x="155" y="18"/>
                  </a:lnTo>
                  <a:lnTo>
                    <a:pt x="161" y="30"/>
                  </a:lnTo>
                  <a:lnTo>
                    <a:pt x="161" y="42"/>
                  </a:lnTo>
                  <a:lnTo>
                    <a:pt x="149" y="54"/>
                  </a:lnTo>
                  <a:lnTo>
                    <a:pt x="131" y="65"/>
                  </a:lnTo>
                  <a:lnTo>
                    <a:pt x="101" y="65"/>
                  </a:lnTo>
                  <a:lnTo>
                    <a:pt x="89" y="65"/>
                  </a:lnTo>
                  <a:lnTo>
                    <a:pt x="83" y="65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11" y="914"/>
              <a:ext cx="138" cy="156"/>
            </a:xfrm>
            <a:custGeom>
              <a:avLst/>
              <a:gdLst>
                <a:gd name="T0" fmla="*/ 42 w 138"/>
                <a:gd name="T1" fmla="*/ 48 h 156"/>
                <a:gd name="T2" fmla="*/ 66 w 138"/>
                <a:gd name="T3" fmla="*/ 48 h 156"/>
                <a:gd name="T4" fmla="*/ 42 w 138"/>
                <a:gd name="T5" fmla="*/ 126 h 156"/>
                <a:gd name="T6" fmla="*/ 42 w 138"/>
                <a:gd name="T7" fmla="*/ 132 h 156"/>
                <a:gd name="T8" fmla="*/ 36 w 138"/>
                <a:gd name="T9" fmla="*/ 144 h 156"/>
                <a:gd name="T10" fmla="*/ 30 w 138"/>
                <a:gd name="T11" fmla="*/ 150 h 156"/>
                <a:gd name="T12" fmla="*/ 18 w 138"/>
                <a:gd name="T13" fmla="*/ 156 h 156"/>
                <a:gd name="T14" fmla="*/ 18 w 138"/>
                <a:gd name="T15" fmla="*/ 156 h 156"/>
                <a:gd name="T16" fmla="*/ 12 w 138"/>
                <a:gd name="T17" fmla="*/ 150 h 156"/>
                <a:gd name="T18" fmla="*/ 18 w 138"/>
                <a:gd name="T19" fmla="*/ 150 h 156"/>
                <a:gd name="T20" fmla="*/ 18 w 138"/>
                <a:gd name="T21" fmla="*/ 144 h 156"/>
                <a:gd name="T22" fmla="*/ 12 w 138"/>
                <a:gd name="T23" fmla="*/ 144 h 156"/>
                <a:gd name="T24" fmla="*/ 6 w 138"/>
                <a:gd name="T25" fmla="*/ 138 h 156"/>
                <a:gd name="T26" fmla="*/ 0 w 138"/>
                <a:gd name="T27" fmla="*/ 144 h 156"/>
                <a:gd name="T28" fmla="*/ 0 w 138"/>
                <a:gd name="T29" fmla="*/ 144 h 156"/>
                <a:gd name="T30" fmla="*/ 6 w 138"/>
                <a:gd name="T31" fmla="*/ 156 h 156"/>
                <a:gd name="T32" fmla="*/ 18 w 138"/>
                <a:gd name="T33" fmla="*/ 156 h 156"/>
                <a:gd name="T34" fmla="*/ 36 w 138"/>
                <a:gd name="T35" fmla="*/ 150 h 156"/>
                <a:gd name="T36" fmla="*/ 54 w 138"/>
                <a:gd name="T37" fmla="*/ 138 h 156"/>
                <a:gd name="T38" fmla="*/ 66 w 138"/>
                <a:gd name="T39" fmla="*/ 108 h 156"/>
                <a:gd name="T40" fmla="*/ 84 w 138"/>
                <a:gd name="T41" fmla="*/ 48 h 156"/>
                <a:gd name="T42" fmla="*/ 108 w 138"/>
                <a:gd name="T43" fmla="*/ 48 h 156"/>
                <a:gd name="T44" fmla="*/ 114 w 138"/>
                <a:gd name="T45" fmla="*/ 42 h 156"/>
                <a:gd name="T46" fmla="*/ 84 w 138"/>
                <a:gd name="T47" fmla="*/ 42 h 156"/>
                <a:gd name="T48" fmla="*/ 90 w 138"/>
                <a:gd name="T49" fmla="*/ 36 h 156"/>
                <a:gd name="T50" fmla="*/ 96 w 138"/>
                <a:gd name="T51" fmla="*/ 24 h 156"/>
                <a:gd name="T52" fmla="*/ 102 w 138"/>
                <a:gd name="T53" fmla="*/ 12 h 156"/>
                <a:gd name="T54" fmla="*/ 114 w 138"/>
                <a:gd name="T55" fmla="*/ 6 h 156"/>
                <a:gd name="T56" fmla="*/ 120 w 138"/>
                <a:gd name="T57" fmla="*/ 6 h 156"/>
                <a:gd name="T58" fmla="*/ 120 w 138"/>
                <a:gd name="T59" fmla="*/ 6 h 156"/>
                <a:gd name="T60" fmla="*/ 120 w 138"/>
                <a:gd name="T61" fmla="*/ 6 h 156"/>
                <a:gd name="T62" fmla="*/ 120 w 138"/>
                <a:gd name="T63" fmla="*/ 12 h 156"/>
                <a:gd name="T64" fmla="*/ 120 w 138"/>
                <a:gd name="T65" fmla="*/ 18 h 156"/>
                <a:gd name="T66" fmla="*/ 126 w 138"/>
                <a:gd name="T67" fmla="*/ 18 h 156"/>
                <a:gd name="T68" fmla="*/ 132 w 138"/>
                <a:gd name="T69" fmla="*/ 18 h 156"/>
                <a:gd name="T70" fmla="*/ 138 w 138"/>
                <a:gd name="T71" fmla="*/ 12 h 156"/>
                <a:gd name="T72" fmla="*/ 132 w 138"/>
                <a:gd name="T73" fmla="*/ 6 h 156"/>
                <a:gd name="T74" fmla="*/ 114 w 138"/>
                <a:gd name="T75" fmla="*/ 0 h 156"/>
                <a:gd name="T76" fmla="*/ 96 w 138"/>
                <a:gd name="T77" fmla="*/ 6 h 156"/>
                <a:gd name="T78" fmla="*/ 84 w 138"/>
                <a:gd name="T79" fmla="*/ 18 h 156"/>
                <a:gd name="T80" fmla="*/ 72 w 138"/>
                <a:gd name="T81" fmla="*/ 30 h 156"/>
                <a:gd name="T82" fmla="*/ 66 w 138"/>
                <a:gd name="T83" fmla="*/ 42 h 156"/>
                <a:gd name="T84" fmla="*/ 42 w 138"/>
                <a:gd name="T85" fmla="*/ 42 h 156"/>
                <a:gd name="T86" fmla="*/ 42 w 138"/>
                <a:gd name="T87" fmla="*/ 4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" h="156">
                  <a:moveTo>
                    <a:pt x="42" y="48"/>
                  </a:moveTo>
                  <a:lnTo>
                    <a:pt x="66" y="48"/>
                  </a:lnTo>
                  <a:lnTo>
                    <a:pt x="42" y="126"/>
                  </a:lnTo>
                  <a:lnTo>
                    <a:pt x="42" y="132"/>
                  </a:lnTo>
                  <a:lnTo>
                    <a:pt x="36" y="144"/>
                  </a:lnTo>
                  <a:lnTo>
                    <a:pt x="30" y="150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6" y="156"/>
                  </a:lnTo>
                  <a:lnTo>
                    <a:pt x="18" y="156"/>
                  </a:lnTo>
                  <a:lnTo>
                    <a:pt x="36" y="150"/>
                  </a:lnTo>
                  <a:lnTo>
                    <a:pt x="54" y="138"/>
                  </a:lnTo>
                  <a:lnTo>
                    <a:pt x="66" y="108"/>
                  </a:lnTo>
                  <a:lnTo>
                    <a:pt x="84" y="48"/>
                  </a:lnTo>
                  <a:lnTo>
                    <a:pt x="108" y="48"/>
                  </a:lnTo>
                  <a:lnTo>
                    <a:pt x="114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96" y="24"/>
                  </a:lnTo>
                  <a:lnTo>
                    <a:pt x="102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84" y="18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42" y="42"/>
                  </a:lnTo>
                  <a:lnTo>
                    <a:pt x="4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361" y="1446"/>
              <a:ext cx="198" cy="155"/>
            </a:xfrm>
            <a:custGeom>
              <a:avLst/>
              <a:gdLst>
                <a:gd name="T0" fmla="*/ 186 w 198"/>
                <a:gd name="T1" fmla="*/ 42 h 155"/>
                <a:gd name="T2" fmla="*/ 198 w 198"/>
                <a:gd name="T3" fmla="*/ 0 h 155"/>
                <a:gd name="T4" fmla="*/ 192 w 198"/>
                <a:gd name="T5" fmla="*/ 0 h 155"/>
                <a:gd name="T6" fmla="*/ 192 w 198"/>
                <a:gd name="T7" fmla="*/ 0 h 155"/>
                <a:gd name="T8" fmla="*/ 180 w 198"/>
                <a:gd name="T9" fmla="*/ 0 h 155"/>
                <a:gd name="T10" fmla="*/ 162 w 198"/>
                <a:gd name="T11" fmla="*/ 0 h 155"/>
                <a:gd name="T12" fmla="*/ 132 w 198"/>
                <a:gd name="T13" fmla="*/ 0 h 155"/>
                <a:gd name="T14" fmla="*/ 78 w 198"/>
                <a:gd name="T15" fmla="*/ 6 h 155"/>
                <a:gd name="T16" fmla="*/ 36 w 198"/>
                <a:gd name="T17" fmla="*/ 30 h 155"/>
                <a:gd name="T18" fmla="*/ 12 w 198"/>
                <a:gd name="T19" fmla="*/ 60 h 155"/>
                <a:gd name="T20" fmla="*/ 0 w 198"/>
                <a:gd name="T21" fmla="*/ 95 h 155"/>
                <a:gd name="T22" fmla="*/ 6 w 198"/>
                <a:gd name="T23" fmla="*/ 125 h 155"/>
                <a:gd name="T24" fmla="*/ 30 w 198"/>
                <a:gd name="T25" fmla="*/ 143 h 155"/>
                <a:gd name="T26" fmla="*/ 54 w 198"/>
                <a:gd name="T27" fmla="*/ 155 h 155"/>
                <a:gd name="T28" fmla="*/ 84 w 198"/>
                <a:gd name="T29" fmla="*/ 155 h 155"/>
                <a:gd name="T30" fmla="*/ 114 w 198"/>
                <a:gd name="T31" fmla="*/ 149 h 155"/>
                <a:gd name="T32" fmla="*/ 144 w 198"/>
                <a:gd name="T33" fmla="*/ 143 h 155"/>
                <a:gd name="T34" fmla="*/ 162 w 198"/>
                <a:gd name="T35" fmla="*/ 131 h 155"/>
                <a:gd name="T36" fmla="*/ 174 w 198"/>
                <a:gd name="T37" fmla="*/ 125 h 155"/>
                <a:gd name="T38" fmla="*/ 168 w 198"/>
                <a:gd name="T39" fmla="*/ 119 h 155"/>
                <a:gd name="T40" fmla="*/ 138 w 198"/>
                <a:gd name="T41" fmla="*/ 137 h 155"/>
                <a:gd name="T42" fmla="*/ 114 w 198"/>
                <a:gd name="T43" fmla="*/ 149 h 155"/>
                <a:gd name="T44" fmla="*/ 90 w 198"/>
                <a:gd name="T45" fmla="*/ 149 h 155"/>
                <a:gd name="T46" fmla="*/ 66 w 198"/>
                <a:gd name="T47" fmla="*/ 143 h 155"/>
                <a:gd name="T48" fmla="*/ 48 w 198"/>
                <a:gd name="T49" fmla="*/ 131 h 155"/>
                <a:gd name="T50" fmla="*/ 42 w 198"/>
                <a:gd name="T51" fmla="*/ 119 h 155"/>
                <a:gd name="T52" fmla="*/ 36 w 198"/>
                <a:gd name="T53" fmla="*/ 95 h 155"/>
                <a:gd name="T54" fmla="*/ 42 w 198"/>
                <a:gd name="T55" fmla="*/ 66 h 155"/>
                <a:gd name="T56" fmla="*/ 60 w 198"/>
                <a:gd name="T57" fmla="*/ 36 h 155"/>
                <a:gd name="T58" fmla="*/ 90 w 198"/>
                <a:gd name="T59" fmla="*/ 18 h 155"/>
                <a:gd name="T60" fmla="*/ 132 w 198"/>
                <a:gd name="T61" fmla="*/ 6 h 155"/>
                <a:gd name="T62" fmla="*/ 162 w 198"/>
                <a:gd name="T63" fmla="*/ 12 h 155"/>
                <a:gd name="T64" fmla="*/ 174 w 198"/>
                <a:gd name="T65" fmla="*/ 24 h 155"/>
                <a:gd name="T66" fmla="*/ 180 w 198"/>
                <a:gd name="T67" fmla="*/ 36 h 155"/>
                <a:gd name="T68" fmla="*/ 180 w 198"/>
                <a:gd name="T69" fmla="*/ 42 h 155"/>
                <a:gd name="T70" fmla="*/ 186 w 198"/>
                <a:gd name="T71" fmla="*/ 4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8" h="155">
                  <a:moveTo>
                    <a:pt x="186" y="42"/>
                  </a:moveTo>
                  <a:lnTo>
                    <a:pt x="198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32" y="0"/>
                  </a:lnTo>
                  <a:lnTo>
                    <a:pt x="78" y="6"/>
                  </a:lnTo>
                  <a:lnTo>
                    <a:pt x="36" y="30"/>
                  </a:lnTo>
                  <a:lnTo>
                    <a:pt x="12" y="60"/>
                  </a:lnTo>
                  <a:lnTo>
                    <a:pt x="0" y="95"/>
                  </a:lnTo>
                  <a:lnTo>
                    <a:pt x="6" y="125"/>
                  </a:lnTo>
                  <a:lnTo>
                    <a:pt x="30" y="143"/>
                  </a:lnTo>
                  <a:lnTo>
                    <a:pt x="54" y="155"/>
                  </a:lnTo>
                  <a:lnTo>
                    <a:pt x="84" y="155"/>
                  </a:lnTo>
                  <a:lnTo>
                    <a:pt x="114" y="149"/>
                  </a:lnTo>
                  <a:lnTo>
                    <a:pt x="144" y="143"/>
                  </a:lnTo>
                  <a:lnTo>
                    <a:pt x="162" y="131"/>
                  </a:lnTo>
                  <a:lnTo>
                    <a:pt x="174" y="125"/>
                  </a:lnTo>
                  <a:lnTo>
                    <a:pt x="168" y="119"/>
                  </a:lnTo>
                  <a:lnTo>
                    <a:pt x="138" y="137"/>
                  </a:lnTo>
                  <a:lnTo>
                    <a:pt x="114" y="149"/>
                  </a:lnTo>
                  <a:lnTo>
                    <a:pt x="90" y="149"/>
                  </a:lnTo>
                  <a:lnTo>
                    <a:pt x="66" y="143"/>
                  </a:lnTo>
                  <a:lnTo>
                    <a:pt x="48" y="131"/>
                  </a:lnTo>
                  <a:lnTo>
                    <a:pt x="42" y="119"/>
                  </a:lnTo>
                  <a:lnTo>
                    <a:pt x="36" y="95"/>
                  </a:lnTo>
                  <a:lnTo>
                    <a:pt x="42" y="66"/>
                  </a:lnTo>
                  <a:lnTo>
                    <a:pt x="60" y="36"/>
                  </a:lnTo>
                  <a:lnTo>
                    <a:pt x="90" y="18"/>
                  </a:lnTo>
                  <a:lnTo>
                    <a:pt x="132" y="6"/>
                  </a:lnTo>
                  <a:lnTo>
                    <a:pt x="162" y="12"/>
                  </a:lnTo>
                  <a:lnTo>
                    <a:pt x="174" y="24"/>
                  </a:lnTo>
                  <a:lnTo>
                    <a:pt x="180" y="36"/>
                  </a:lnTo>
                  <a:lnTo>
                    <a:pt x="180" y="42"/>
                  </a:lnTo>
                  <a:lnTo>
                    <a:pt x="18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517" y="1541"/>
              <a:ext cx="138" cy="156"/>
            </a:xfrm>
            <a:custGeom>
              <a:avLst/>
              <a:gdLst>
                <a:gd name="T0" fmla="*/ 48 w 138"/>
                <a:gd name="T1" fmla="*/ 48 h 156"/>
                <a:gd name="T2" fmla="*/ 66 w 138"/>
                <a:gd name="T3" fmla="*/ 48 h 156"/>
                <a:gd name="T4" fmla="*/ 48 w 138"/>
                <a:gd name="T5" fmla="*/ 120 h 156"/>
                <a:gd name="T6" fmla="*/ 42 w 138"/>
                <a:gd name="T7" fmla="*/ 126 h 156"/>
                <a:gd name="T8" fmla="*/ 36 w 138"/>
                <a:gd name="T9" fmla="*/ 138 h 156"/>
                <a:gd name="T10" fmla="*/ 30 w 138"/>
                <a:gd name="T11" fmla="*/ 144 h 156"/>
                <a:gd name="T12" fmla="*/ 24 w 138"/>
                <a:gd name="T13" fmla="*/ 150 h 156"/>
                <a:gd name="T14" fmla="*/ 18 w 138"/>
                <a:gd name="T15" fmla="*/ 150 h 156"/>
                <a:gd name="T16" fmla="*/ 18 w 138"/>
                <a:gd name="T17" fmla="*/ 150 h 156"/>
                <a:gd name="T18" fmla="*/ 18 w 138"/>
                <a:gd name="T19" fmla="*/ 144 h 156"/>
                <a:gd name="T20" fmla="*/ 18 w 138"/>
                <a:gd name="T21" fmla="*/ 144 h 156"/>
                <a:gd name="T22" fmla="*/ 18 w 138"/>
                <a:gd name="T23" fmla="*/ 138 h 156"/>
                <a:gd name="T24" fmla="*/ 12 w 138"/>
                <a:gd name="T25" fmla="*/ 138 h 156"/>
                <a:gd name="T26" fmla="*/ 0 w 138"/>
                <a:gd name="T27" fmla="*/ 144 h 156"/>
                <a:gd name="T28" fmla="*/ 0 w 138"/>
                <a:gd name="T29" fmla="*/ 144 h 156"/>
                <a:gd name="T30" fmla="*/ 6 w 138"/>
                <a:gd name="T31" fmla="*/ 150 h 156"/>
                <a:gd name="T32" fmla="*/ 18 w 138"/>
                <a:gd name="T33" fmla="*/ 156 h 156"/>
                <a:gd name="T34" fmla="*/ 36 w 138"/>
                <a:gd name="T35" fmla="*/ 150 h 156"/>
                <a:gd name="T36" fmla="*/ 54 w 138"/>
                <a:gd name="T37" fmla="*/ 138 h 156"/>
                <a:gd name="T38" fmla="*/ 72 w 138"/>
                <a:gd name="T39" fmla="*/ 102 h 156"/>
                <a:gd name="T40" fmla="*/ 84 w 138"/>
                <a:gd name="T41" fmla="*/ 48 h 156"/>
                <a:gd name="T42" fmla="*/ 114 w 138"/>
                <a:gd name="T43" fmla="*/ 48 h 156"/>
                <a:gd name="T44" fmla="*/ 114 w 138"/>
                <a:gd name="T45" fmla="*/ 42 h 156"/>
                <a:gd name="T46" fmla="*/ 90 w 138"/>
                <a:gd name="T47" fmla="*/ 42 h 156"/>
                <a:gd name="T48" fmla="*/ 90 w 138"/>
                <a:gd name="T49" fmla="*/ 30 h 156"/>
                <a:gd name="T50" fmla="*/ 96 w 138"/>
                <a:gd name="T51" fmla="*/ 18 h 156"/>
                <a:gd name="T52" fmla="*/ 108 w 138"/>
                <a:gd name="T53" fmla="*/ 6 h 156"/>
                <a:gd name="T54" fmla="*/ 120 w 138"/>
                <a:gd name="T55" fmla="*/ 0 h 156"/>
                <a:gd name="T56" fmla="*/ 126 w 138"/>
                <a:gd name="T57" fmla="*/ 0 h 156"/>
                <a:gd name="T58" fmla="*/ 126 w 138"/>
                <a:gd name="T59" fmla="*/ 6 h 156"/>
                <a:gd name="T60" fmla="*/ 126 w 138"/>
                <a:gd name="T61" fmla="*/ 6 h 156"/>
                <a:gd name="T62" fmla="*/ 120 w 138"/>
                <a:gd name="T63" fmla="*/ 12 h 156"/>
                <a:gd name="T64" fmla="*/ 120 w 138"/>
                <a:gd name="T65" fmla="*/ 18 h 156"/>
                <a:gd name="T66" fmla="*/ 132 w 138"/>
                <a:gd name="T67" fmla="*/ 18 h 156"/>
                <a:gd name="T68" fmla="*/ 138 w 138"/>
                <a:gd name="T69" fmla="*/ 12 h 156"/>
                <a:gd name="T70" fmla="*/ 138 w 138"/>
                <a:gd name="T71" fmla="*/ 6 h 156"/>
                <a:gd name="T72" fmla="*/ 138 w 138"/>
                <a:gd name="T73" fmla="*/ 6 h 156"/>
                <a:gd name="T74" fmla="*/ 132 w 138"/>
                <a:gd name="T75" fmla="*/ 0 h 156"/>
                <a:gd name="T76" fmla="*/ 120 w 138"/>
                <a:gd name="T77" fmla="*/ 0 h 156"/>
                <a:gd name="T78" fmla="*/ 102 w 138"/>
                <a:gd name="T79" fmla="*/ 6 h 156"/>
                <a:gd name="T80" fmla="*/ 90 w 138"/>
                <a:gd name="T81" fmla="*/ 12 h 156"/>
                <a:gd name="T82" fmla="*/ 72 w 138"/>
                <a:gd name="T83" fmla="*/ 42 h 156"/>
                <a:gd name="T84" fmla="*/ 48 w 138"/>
                <a:gd name="T85" fmla="*/ 42 h 156"/>
                <a:gd name="T86" fmla="*/ 48 w 138"/>
                <a:gd name="T87" fmla="*/ 4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" h="156">
                  <a:moveTo>
                    <a:pt x="48" y="48"/>
                  </a:moveTo>
                  <a:lnTo>
                    <a:pt x="66" y="48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0" y="144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38"/>
                  </a:lnTo>
                  <a:lnTo>
                    <a:pt x="12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6" y="150"/>
                  </a:lnTo>
                  <a:lnTo>
                    <a:pt x="18" y="156"/>
                  </a:lnTo>
                  <a:lnTo>
                    <a:pt x="36" y="150"/>
                  </a:lnTo>
                  <a:lnTo>
                    <a:pt x="54" y="138"/>
                  </a:lnTo>
                  <a:lnTo>
                    <a:pt x="72" y="102"/>
                  </a:lnTo>
                  <a:lnTo>
                    <a:pt x="84" y="48"/>
                  </a:lnTo>
                  <a:lnTo>
                    <a:pt x="114" y="48"/>
                  </a:lnTo>
                  <a:lnTo>
                    <a:pt x="114" y="42"/>
                  </a:lnTo>
                  <a:lnTo>
                    <a:pt x="90" y="42"/>
                  </a:lnTo>
                  <a:lnTo>
                    <a:pt x="90" y="30"/>
                  </a:lnTo>
                  <a:lnTo>
                    <a:pt x="96" y="18"/>
                  </a:lnTo>
                  <a:lnTo>
                    <a:pt x="108" y="6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2" y="6"/>
                  </a:lnTo>
                  <a:lnTo>
                    <a:pt x="90" y="12"/>
                  </a:lnTo>
                  <a:lnTo>
                    <a:pt x="72" y="42"/>
                  </a:lnTo>
                  <a:lnTo>
                    <a:pt x="48" y="42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382" y="2485"/>
              <a:ext cx="658" cy="54"/>
            </a:xfrm>
            <a:custGeom>
              <a:avLst/>
              <a:gdLst>
                <a:gd name="T0" fmla="*/ 0 w 658"/>
                <a:gd name="T1" fmla="*/ 54 h 54"/>
                <a:gd name="T2" fmla="*/ 0 w 658"/>
                <a:gd name="T3" fmla="*/ 0 h 54"/>
                <a:gd name="T4" fmla="*/ 658 w 658"/>
                <a:gd name="T5" fmla="*/ 0 h 54"/>
                <a:gd name="T6" fmla="*/ 658 w 658"/>
                <a:gd name="T7" fmla="*/ 54 h 54"/>
                <a:gd name="T8" fmla="*/ 0 w 658"/>
                <a:gd name="T9" fmla="*/ 54 h 54"/>
                <a:gd name="T10" fmla="*/ 0 w 658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54">
                  <a:moveTo>
                    <a:pt x="0" y="54"/>
                  </a:moveTo>
                  <a:lnTo>
                    <a:pt x="0" y="0"/>
                  </a:lnTo>
                  <a:lnTo>
                    <a:pt x="658" y="0"/>
                  </a:lnTo>
                  <a:lnTo>
                    <a:pt x="658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004" y="2509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1962" y="2509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1920" y="2437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78" y="2437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1878" y="250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1836" y="2509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1794" y="2509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1753" y="2437"/>
              <a:ext cx="41" cy="72"/>
            </a:xfrm>
            <a:custGeom>
              <a:avLst/>
              <a:gdLst>
                <a:gd name="T0" fmla="*/ 41 w 41"/>
                <a:gd name="T1" fmla="*/ 72 h 72"/>
                <a:gd name="T2" fmla="*/ 0 w 41"/>
                <a:gd name="T3" fmla="*/ 0 h 72"/>
                <a:gd name="T4" fmla="*/ 41 w 41"/>
                <a:gd name="T5" fmla="*/ 72 h 72"/>
                <a:gd name="T6" fmla="*/ 41 w 41"/>
                <a:gd name="T7" fmla="*/ 72 h 72"/>
                <a:gd name="T8" fmla="*/ 41 w 41"/>
                <a:gd name="T9" fmla="*/ 72 h 72"/>
                <a:gd name="T10" fmla="*/ 41 w 41"/>
                <a:gd name="T11" fmla="*/ 72 h 72"/>
                <a:gd name="T12" fmla="*/ 41 w 4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2">
                  <a:moveTo>
                    <a:pt x="41" y="72"/>
                  </a:moveTo>
                  <a:lnTo>
                    <a:pt x="0" y="0"/>
                  </a:lnTo>
                  <a:lnTo>
                    <a:pt x="41" y="72"/>
                  </a:lnTo>
                  <a:lnTo>
                    <a:pt x="41" y="72"/>
                  </a:lnTo>
                  <a:close/>
                  <a:moveTo>
                    <a:pt x="41" y="72"/>
                  </a:moveTo>
                  <a:lnTo>
                    <a:pt x="41" y="72"/>
                  </a:lnTo>
                  <a:lnTo>
                    <a:pt x="41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711" y="2437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1669" y="2509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auto">
            <a:xfrm>
              <a:off x="1627" y="2509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1585" y="2437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1543" y="2437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1501" y="2509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1459" y="2509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1418" y="2437"/>
              <a:ext cx="41" cy="72"/>
            </a:xfrm>
            <a:custGeom>
              <a:avLst/>
              <a:gdLst>
                <a:gd name="T0" fmla="*/ 41 w 41"/>
                <a:gd name="T1" fmla="*/ 72 h 72"/>
                <a:gd name="T2" fmla="*/ 0 w 41"/>
                <a:gd name="T3" fmla="*/ 0 h 72"/>
                <a:gd name="T4" fmla="*/ 41 w 41"/>
                <a:gd name="T5" fmla="*/ 72 h 72"/>
                <a:gd name="T6" fmla="*/ 41 w 41"/>
                <a:gd name="T7" fmla="*/ 72 h 72"/>
                <a:gd name="T8" fmla="*/ 41 w 41"/>
                <a:gd name="T9" fmla="*/ 72 h 72"/>
                <a:gd name="T10" fmla="*/ 41 w 41"/>
                <a:gd name="T11" fmla="*/ 72 h 72"/>
                <a:gd name="T12" fmla="*/ 41 w 4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2">
                  <a:moveTo>
                    <a:pt x="41" y="72"/>
                  </a:moveTo>
                  <a:lnTo>
                    <a:pt x="0" y="0"/>
                  </a:lnTo>
                  <a:lnTo>
                    <a:pt x="41" y="72"/>
                  </a:lnTo>
                  <a:lnTo>
                    <a:pt x="41" y="72"/>
                  </a:lnTo>
                  <a:close/>
                  <a:moveTo>
                    <a:pt x="41" y="72"/>
                  </a:moveTo>
                  <a:lnTo>
                    <a:pt x="41" y="72"/>
                  </a:lnTo>
                  <a:lnTo>
                    <a:pt x="41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1370" y="2437"/>
              <a:ext cx="48" cy="78"/>
            </a:xfrm>
            <a:custGeom>
              <a:avLst/>
              <a:gdLst>
                <a:gd name="T0" fmla="*/ 48 w 48"/>
                <a:gd name="T1" fmla="*/ 0 h 78"/>
                <a:gd name="T2" fmla="*/ 0 w 48"/>
                <a:gd name="T3" fmla="*/ 78 h 78"/>
                <a:gd name="T4" fmla="*/ 48 w 48"/>
                <a:gd name="T5" fmla="*/ 0 h 78"/>
                <a:gd name="T6" fmla="*/ 48 w 48"/>
                <a:gd name="T7" fmla="*/ 0 h 78"/>
                <a:gd name="T8" fmla="*/ 48 w 48"/>
                <a:gd name="T9" fmla="*/ 0 h 78"/>
                <a:gd name="T10" fmla="*/ 48 w 48"/>
                <a:gd name="T11" fmla="*/ 0 h 78"/>
                <a:gd name="T12" fmla="*/ 48 w 4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8">
                  <a:moveTo>
                    <a:pt x="48" y="0"/>
                  </a:moveTo>
                  <a:lnTo>
                    <a:pt x="0" y="78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28" y="1183"/>
              <a:ext cx="658" cy="60"/>
            </a:xfrm>
            <a:custGeom>
              <a:avLst/>
              <a:gdLst>
                <a:gd name="T0" fmla="*/ 0 w 658"/>
                <a:gd name="T1" fmla="*/ 60 h 60"/>
                <a:gd name="T2" fmla="*/ 0 w 658"/>
                <a:gd name="T3" fmla="*/ 0 h 60"/>
                <a:gd name="T4" fmla="*/ 658 w 658"/>
                <a:gd name="T5" fmla="*/ 0 h 60"/>
                <a:gd name="T6" fmla="*/ 658 w 658"/>
                <a:gd name="T7" fmla="*/ 60 h 60"/>
                <a:gd name="T8" fmla="*/ 0 w 658"/>
                <a:gd name="T9" fmla="*/ 60 h 60"/>
                <a:gd name="T10" fmla="*/ 0 w 658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60">
                  <a:moveTo>
                    <a:pt x="0" y="60"/>
                  </a:moveTo>
                  <a:lnTo>
                    <a:pt x="0" y="0"/>
                  </a:lnTo>
                  <a:lnTo>
                    <a:pt x="658" y="0"/>
                  </a:lnTo>
                  <a:lnTo>
                    <a:pt x="658" y="6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750" y="1213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3708" y="1213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3667" y="1141"/>
              <a:ext cx="41" cy="72"/>
            </a:xfrm>
            <a:custGeom>
              <a:avLst/>
              <a:gdLst>
                <a:gd name="T0" fmla="*/ 41 w 41"/>
                <a:gd name="T1" fmla="*/ 72 h 72"/>
                <a:gd name="T2" fmla="*/ 0 w 41"/>
                <a:gd name="T3" fmla="*/ 0 h 72"/>
                <a:gd name="T4" fmla="*/ 41 w 41"/>
                <a:gd name="T5" fmla="*/ 72 h 72"/>
                <a:gd name="T6" fmla="*/ 41 w 41"/>
                <a:gd name="T7" fmla="*/ 72 h 72"/>
                <a:gd name="T8" fmla="*/ 41 w 41"/>
                <a:gd name="T9" fmla="*/ 72 h 72"/>
                <a:gd name="T10" fmla="*/ 41 w 41"/>
                <a:gd name="T11" fmla="*/ 72 h 72"/>
                <a:gd name="T12" fmla="*/ 41 w 4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2">
                  <a:moveTo>
                    <a:pt x="41" y="72"/>
                  </a:moveTo>
                  <a:lnTo>
                    <a:pt x="0" y="0"/>
                  </a:lnTo>
                  <a:lnTo>
                    <a:pt x="41" y="72"/>
                  </a:lnTo>
                  <a:lnTo>
                    <a:pt x="41" y="72"/>
                  </a:lnTo>
                  <a:close/>
                  <a:moveTo>
                    <a:pt x="41" y="72"/>
                  </a:moveTo>
                  <a:lnTo>
                    <a:pt x="41" y="72"/>
                  </a:lnTo>
                  <a:lnTo>
                    <a:pt x="41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3625" y="1141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3625" y="121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583" y="1213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541" y="1213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499" y="1141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3457" y="1141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3415" y="1213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373" y="1213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332" y="1141"/>
              <a:ext cx="41" cy="72"/>
            </a:xfrm>
            <a:custGeom>
              <a:avLst/>
              <a:gdLst>
                <a:gd name="T0" fmla="*/ 41 w 41"/>
                <a:gd name="T1" fmla="*/ 72 h 72"/>
                <a:gd name="T2" fmla="*/ 0 w 41"/>
                <a:gd name="T3" fmla="*/ 0 h 72"/>
                <a:gd name="T4" fmla="*/ 41 w 41"/>
                <a:gd name="T5" fmla="*/ 72 h 72"/>
                <a:gd name="T6" fmla="*/ 41 w 41"/>
                <a:gd name="T7" fmla="*/ 72 h 72"/>
                <a:gd name="T8" fmla="*/ 41 w 41"/>
                <a:gd name="T9" fmla="*/ 72 h 72"/>
                <a:gd name="T10" fmla="*/ 41 w 41"/>
                <a:gd name="T11" fmla="*/ 72 h 72"/>
                <a:gd name="T12" fmla="*/ 41 w 4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2">
                  <a:moveTo>
                    <a:pt x="41" y="72"/>
                  </a:moveTo>
                  <a:lnTo>
                    <a:pt x="0" y="0"/>
                  </a:lnTo>
                  <a:lnTo>
                    <a:pt x="41" y="72"/>
                  </a:lnTo>
                  <a:lnTo>
                    <a:pt x="41" y="72"/>
                  </a:lnTo>
                  <a:close/>
                  <a:moveTo>
                    <a:pt x="41" y="72"/>
                  </a:moveTo>
                  <a:lnTo>
                    <a:pt x="41" y="72"/>
                  </a:lnTo>
                  <a:lnTo>
                    <a:pt x="41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290" y="1141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248" y="1213"/>
              <a:ext cx="42" cy="72"/>
            </a:xfrm>
            <a:custGeom>
              <a:avLst/>
              <a:gdLst>
                <a:gd name="T0" fmla="*/ 42 w 42"/>
                <a:gd name="T1" fmla="*/ 0 h 72"/>
                <a:gd name="T2" fmla="*/ 0 w 42"/>
                <a:gd name="T3" fmla="*/ 72 h 72"/>
                <a:gd name="T4" fmla="*/ 42 w 42"/>
                <a:gd name="T5" fmla="*/ 0 h 72"/>
                <a:gd name="T6" fmla="*/ 42 w 42"/>
                <a:gd name="T7" fmla="*/ 0 h 72"/>
                <a:gd name="T8" fmla="*/ 42 w 42"/>
                <a:gd name="T9" fmla="*/ 0 h 72"/>
                <a:gd name="T10" fmla="*/ 42 w 42"/>
                <a:gd name="T11" fmla="*/ 0 h 72"/>
                <a:gd name="T12" fmla="*/ 42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0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3206" y="1213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3164" y="1141"/>
              <a:ext cx="42" cy="72"/>
            </a:xfrm>
            <a:custGeom>
              <a:avLst/>
              <a:gdLst>
                <a:gd name="T0" fmla="*/ 42 w 42"/>
                <a:gd name="T1" fmla="*/ 72 h 72"/>
                <a:gd name="T2" fmla="*/ 0 w 42"/>
                <a:gd name="T3" fmla="*/ 0 h 72"/>
                <a:gd name="T4" fmla="*/ 42 w 42"/>
                <a:gd name="T5" fmla="*/ 72 h 72"/>
                <a:gd name="T6" fmla="*/ 42 w 42"/>
                <a:gd name="T7" fmla="*/ 72 h 72"/>
                <a:gd name="T8" fmla="*/ 42 w 42"/>
                <a:gd name="T9" fmla="*/ 72 h 72"/>
                <a:gd name="T10" fmla="*/ 42 w 42"/>
                <a:gd name="T11" fmla="*/ 72 h 72"/>
                <a:gd name="T12" fmla="*/ 42 w 4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2" y="72"/>
                  </a:moveTo>
                  <a:lnTo>
                    <a:pt x="0" y="0"/>
                  </a:lnTo>
                  <a:lnTo>
                    <a:pt x="42" y="72"/>
                  </a:lnTo>
                  <a:lnTo>
                    <a:pt x="42" y="72"/>
                  </a:lnTo>
                  <a:close/>
                  <a:moveTo>
                    <a:pt x="42" y="72"/>
                  </a:move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3116" y="1141"/>
              <a:ext cx="48" cy="78"/>
            </a:xfrm>
            <a:custGeom>
              <a:avLst/>
              <a:gdLst>
                <a:gd name="T0" fmla="*/ 48 w 48"/>
                <a:gd name="T1" fmla="*/ 0 h 78"/>
                <a:gd name="T2" fmla="*/ 0 w 48"/>
                <a:gd name="T3" fmla="*/ 78 h 78"/>
                <a:gd name="T4" fmla="*/ 48 w 48"/>
                <a:gd name="T5" fmla="*/ 0 h 78"/>
                <a:gd name="T6" fmla="*/ 48 w 48"/>
                <a:gd name="T7" fmla="*/ 0 h 78"/>
                <a:gd name="T8" fmla="*/ 48 w 48"/>
                <a:gd name="T9" fmla="*/ 0 h 78"/>
                <a:gd name="T10" fmla="*/ 48 w 48"/>
                <a:gd name="T11" fmla="*/ 0 h 78"/>
                <a:gd name="T12" fmla="*/ 48 w 4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8">
                  <a:moveTo>
                    <a:pt x="48" y="0"/>
                  </a:moveTo>
                  <a:lnTo>
                    <a:pt x="0" y="78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415" y="1756"/>
              <a:ext cx="102" cy="329"/>
            </a:xfrm>
            <a:custGeom>
              <a:avLst/>
              <a:gdLst>
                <a:gd name="T0" fmla="*/ 0 w 102"/>
                <a:gd name="T1" fmla="*/ 0 h 329"/>
                <a:gd name="T2" fmla="*/ 102 w 102"/>
                <a:gd name="T3" fmla="*/ 0 h 329"/>
                <a:gd name="T4" fmla="*/ 102 w 102"/>
                <a:gd name="T5" fmla="*/ 329 h 329"/>
                <a:gd name="T6" fmla="*/ 0 w 102"/>
                <a:gd name="T7" fmla="*/ 329 h 329"/>
                <a:gd name="T8" fmla="*/ 0 w 102"/>
                <a:gd name="T9" fmla="*/ 0 h 329"/>
                <a:gd name="T10" fmla="*/ 0 w 102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9">
                  <a:moveTo>
                    <a:pt x="0" y="0"/>
                  </a:moveTo>
                  <a:lnTo>
                    <a:pt x="102" y="0"/>
                  </a:lnTo>
                  <a:lnTo>
                    <a:pt x="102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517" y="1918"/>
              <a:ext cx="1" cy="161"/>
            </a:xfrm>
            <a:custGeom>
              <a:avLst/>
              <a:gdLst>
                <a:gd name="T0" fmla="*/ 0 h 161"/>
                <a:gd name="T1" fmla="*/ 161 h 161"/>
                <a:gd name="T2" fmla="*/ 0 h 161"/>
                <a:gd name="T3" fmla="*/ 0 h 1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1">
                  <a:moveTo>
                    <a:pt x="0" y="0"/>
                  </a:moveTo>
                  <a:lnTo>
                    <a:pt x="0" y="1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421" y="1918"/>
              <a:ext cx="1" cy="161"/>
            </a:xfrm>
            <a:custGeom>
              <a:avLst/>
              <a:gdLst>
                <a:gd name="T0" fmla="*/ 0 h 161"/>
                <a:gd name="T1" fmla="*/ 161 h 161"/>
                <a:gd name="T2" fmla="*/ 0 h 161"/>
                <a:gd name="T3" fmla="*/ 0 h 1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1">
                  <a:moveTo>
                    <a:pt x="0" y="0"/>
                  </a:moveTo>
                  <a:lnTo>
                    <a:pt x="0" y="1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3517" y="1756"/>
              <a:ext cx="1" cy="162"/>
            </a:xfrm>
            <a:custGeom>
              <a:avLst/>
              <a:gdLst>
                <a:gd name="T0" fmla="*/ 162 h 162"/>
                <a:gd name="T1" fmla="*/ 0 h 162"/>
                <a:gd name="T2" fmla="*/ 162 h 162"/>
                <a:gd name="T3" fmla="*/ 162 h 1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2">
                  <a:moveTo>
                    <a:pt x="0" y="162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421" y="1756"/>
              <a:ext cx="1" cy="162"/>
            </a:xfrm>
            <a:custGeom>
              <a:avLst/>
              <a:gdLst>
                <a:gd name="T0" fmla="*/ 162 h 162"/>
                <a:gd name="T1" fmla="*/ 0 h 162"/>
                <a:gd name="T2" fmla="*/ 162 h 162"/>
                <a:gd name="T3" fmla="*/ 162 h 1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2">
                  <a:moveTo>
                    <a:pt x="0" y="162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626" y="2742"/>
              <a:ext cx="1" cy="1141"/>
            </a:xfrm>
            <a:custGeom>
              <a:avLst/>
              <a:gdLst>
                <a:gd name="T0" fmla="*/ 0 h 1141"/>
                <a:gd name="T1" fmla="*/ 1141 h 1141"/>
                <a:gd name="T2" fmla="*/ 0 h 1141"/>
                <a:gd name="T3" fmla="*/ 0 h 11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141">
                  <a:moveTo>
                    <a:pt x="0" y="0"/>
                  </a:moveTo>
                  <a:lnTo>
                    <a:pt x="0" y="11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506" y="3883"/>
              <a:ext cx="245" cy="143"/>
            </a:xfrm>
            <a:custGeom>
              <a:avLst/>
              <a:gdLst>
                <a:gd name="T0" fmla="*/ 0 w 245"/>
                <a:gd name="T1" fmla="*/ 143 h 143"/>
                <a:gd name="T2" fmla="*/ 0 w 245"/>
                <a:gd name="T3" fmla="*/ 0 h 143"/>
                <a:gd name="T4" fmla="*/ 245 w 245"/>
                <a:gd name="T5" fmla="*/ 0 h 143"/>
                <a:gd name="T6" fmla="*/ 245 w 245"/>
                <a:gd name="T7" fmla="*/ 143 h 143"/>
                <a:gd name="T8" fmla="*/ 0 w 245"/>
                <a:gd name="T9" fmla="*/ 143 h 143"/>
                <a:gd name="T10" fmla="*/ 0 w 245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43">
                  <a:moveTo>
                    <a:pt x="0" y="143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143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626" y="3883"/>
              <a:ext cx="227" cy="1"/>
            </a:xfrm>
            <a:custGeom>
              <a:avLst/>
              <a:gdLst>
                <a:gd name="T0" fmla="*/ 0 w 227"/>
                <a:gd name="T1" fmla="*/ 227 w 227"/>
                <a:gd name="T2" fmla="*/ 0 w 227"/>
                <a:gd name="T3" fmla="*/ 0 w 2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7">
                  <a:moveTo>
                    <a:pt x="0" y="0"/>
                  </a:moveTo>
                  <a:lnTo>
                    <a:pt x="22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626" y="3954"/>
              <a:ext cx="137" cy="1"/>
            </a:xfrm>
            <a:custGeom>
              <a:avLst/>
              <a:gdLst>
                <a:gd name="T0" fmla="*/ 0 w 137"/>
                <a:gd name="T1" fmla="*/ 137 w 137"/>
                <a:gd name="T2" fmla="*/ 0 w 137"/>
                <a:gd name="T3" fmla="*/ 0 w 1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7">
                  <a:moveTo>
                    <a:pt x="0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626" y="4026"/>
              <a:ext cx="60" cy="1"/>
            </a:xfrm>
            <a:custGeom>
              <a:avLst/>
              <a:gdLst>
                <a:gd name="T0" fmla="*/ 0 w 60"/>
                <a:gd name="T1" fmla="*/ 60 w 60"/>
                <a:gd name="T2" fmla="*/ 0 w 60"/>
                <a:gd name="T3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404" y="3883"/>
              <a:ext cx="222" cy="1"/>
            </a:xfrm>
            <a:custGeom>
              <a:avLst/>
              <a:gdLst>
                <a:gd name="T0" fmla="*/ 222 w 222"/>
                <a:gd name="T1" fmla="*/ 0 w 222"/>
                <a:gd name="T2" fmla="*/ 222 w 222"/>
                <a:gd name="T3" fmla="*/ 222 w 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2">
                  <a:moveTo>
                    <a:pt x="222" y="0"/>
                  </a:moveTo>
                  <a:lnTo>
                    <a:pt x="0" y="0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494" y="3954"/>
              <a:ext cx="132" cy="1"/>
            </a:xfrm>
            <a:custGeom>
              <a:avLst/>
              <a:gdLst>
                <a:gd name="T0" fmla="*/ 132 w 132"/>
                <a:gd name="T1" fmla="*/ 0 w 132"/>
                <a:gd name="T2" fmla="*/ 132 w 132"/>
                <a:gd name="T3" fmla="*/ 132 w 1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2">
                  <a:moveTo>
                    <a:pt x="132" y="0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572" y="4026"/>
              <a:ext cx="54" cy="1"/>
            </a:xfrm>
            <a:custGeom>
              <a:avLst/>
              <a:gdLst>
                <a:gd name="T0" fmla="*/ 54 w 54"/>
                <a:gd name="T1" fmla="*/ 0 w 54"/>
                <a:gd name="T2" fmla="*/ 54 w 54"/>
                <a:gd name="T3" fmla="*/ 54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" y="2497048"/>
            <a:ext cx="5669616" cy="1008783"/>
          </a:xfrm>
          <a:prstGeom prst="rect">
            <a:avLst/>
          </a:prstGeom>
        </p:spPr>
      </p:pic>
      <p:graphicFrame>
        <p:nvGraphicFramePr>
          <p:cNvPr id="111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184842"/>
              </p:ext>
            </p:extLst>
          </p:nvPr>
        </p:nvGraphicFramePr>
        <p:xfrm>
          <a:off x="1610739" y="1231047"/>
          <a:ext cx="4910239" cy="95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4" imgW="2412720" imgH="469800" progId="Equation.DSMT4">
                  <p:embed/>
                </p:oleObj>
              </mc:Choice>
              <mc:Fallback>
                <p:oleObj name="Equation" r:id="rId4" imgW="2412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739" y="1231047"/>
                        <a:ext cx="4910239" cy="955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322" y="2193928"/>
            <a:ext cx="2637747" cy="114340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217" y="3505831"/>
            <a:ext cx="3428997" cy="87432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297" y="4195901"/>
            <a:ext cx="5531894" cy="1276591"/>
          </a:xfrm>
          <a:prstGeom prst="rect">
            <a:avLst/>
          </a:prstGeom>
        </p:spPr>
      </p:pic>
      <p:sp>
        <p:nvSpPr>
          <p:cNvPr id="115" name="Down Arrow 114"/>
          <p:cNvSpPr/>
          <p:nvPr/>
        </p:nvSpPr>
        <p:spPr>
          <a:xfrm>
            <a:off x="4985334" y="3567030"/>
            <a:ext cx="293795" cy="5547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wn Arrow 115"/>
          <p:cNvSpPr/>
          <p:nvPr/>
        </p:nvSpPr>
        <p:spPr>
          <a:xfrm>
            <a:off x="7816540" y="3489243"/>
            <a:ext cx="293795" cy="5547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8128" y="4043986"/>
            <a:ext cx="3229498" cy="1103316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4640" y="5582090"/>
            <a:ext cx="6602952" cy="5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969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75" y="1444313"/>
            <a:ext cx="9616723" cy="2176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890" y="591013"/>
            <a:ext cx="424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Pract</a:t>
            </a:r>
            <a:r>
              <a:rPr lang="tr-TR" sz="2800" b="1" dirty="0" smtClean="0">
                <a:solidFill>
                  <a:srgbClr val="7030A0"/>
                </a:solidFill>
              </a:rPr>
              <a:t>ice Problem 14.6</a:t>
            </a:r>
            <a:r>
              <a:rPr lang="tr-TR" sz="2800" dirty="0" smtClean="0">
                <a:solidFill>
                  <a:srgbClr val="7030A0"/>
                </a:solidFill>
              </a:rPr>
              <a:t>:</a:t>
            </a:r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6188868" y="3428241"/>
            <a:ext cx="4513476" cy="2907564"/>
            <a:chOff x="598" y="945"/>
            <a:chExt cx="4587" cy="297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747" y="2097"/>
              <a:ext cx="2560" cy="1"/>
            </a:xfrm>
            <a:custGeom>
              <a:avLst/>
              <a:gdLst>
                <a:gd name="T0" fmla="*/ 2560 w 2560"/>
                <a:gd name="T1" fmla="*/ 0 w 2560"/>
                <a:gd name="T2" fmla="*/ 2560 w 2560"/>
                <a:gd name="T3" fmla="*/ 2560 w 2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60">
                  <a:moveTo>
                    <a:pt x="2560" y="0"/>
                  </a:moveTo>
                  <a:lnTo>
                    <a:pt x="0" y="0"/>
                  </a:lnTo>
                  <a:lnTo>
                    <a:pt x="2560" y="0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76" y="3506"/>
              <a:ext cx="4360" cy="1"/>
            </a:xfrm>
            <a:custGeom>
              <a:avLst/>
              <a:gdLst>
                <a:gd name="T0" fmla="*/ 0 w 4360"/>
                <a:gd name="T1" fmla="*/ 4360 w 4360"/>
                <a:gd name="T2" fmla="*/ 0 w 4360"/>
                <a:gd name="T3" fmla="*/ 0 w 43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360">
                  <a:moveTo>
                    <a:pt x="0" y="0"/>
                  </a:moveTo>
                  <a:lnTo>
                    <a:pt x="436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69" y="2246"/>
              <a:ext cx="1167" cy="1"/>
            </a:xfrm>
            <a:custGeom>
              <a:avLst/>
              <a:gdLst>
                <a:gd name="T0" fmla="*/ 0 w 1167"/>
                <a:gd name="T1" fmla="*/ 1167 w 1167"/>
                <a:gd name="T2" fmla="*/ 0 w 1167"/>
                <a:gd name="T3" fmla="*/ 0 w 116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67">
                  <a:moveTo>
                    <a:pt x="0" y="0"/>
                  </a:moveTo>
                  <a:lnTo>
                    <a:pt x="116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408" y="1416"/>
              <a:ext cx="1" cy="830"/>
            </a:xfrm>
            <a:custGeom>
              <a:avLst/>
              <a:gdLst>
                <a:gd name="T0" fmla="*/ 830 h 830"/>
                <a:gd name="T1" fmla="*/ 0 h 830"/>
                <a:gd name="T2" fmla="*/ 830 h 830"/>
                <a:gd name="T3" fmla="*/ 830 h 8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30">
                  <a:moveTo>
                    <a:pt x="0" y="830"/>
                  </a:moveTo>
                  <a:lnTo>
                    <a:pt x="0" y="0"/>
                  </a:lnTo>
                  <a:lnTo>
                    <a:pt x="0" y="830"/>
                  </a:lnTo>
                  <a:lnTo>
                    <a:pt x="0" y="8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871" y="1416"/>
              <a:ext cx="1537" cy="1"/>
            </a:xfrm>
            <a:custGeom>
              <a:avLst/>
              <a:gdLst>
                <a:gd name="T0" fmla="*/ 1537 w 1537"/>
                <a:gd name="T1" fmla="*/ 0 w 1537"/>
                <a:gd name="T2" fmla="*/ 1537 w 1537"/>
                <a:gd name="T3" fmla="*/ 1537 w 1537"/>
                <a:gd name="T4" fmla="*/ 1537 w 1537"/>
                <a:gd name="T5" fmla="*/ 1537 w 1537"/>
                <a:gd name="T6" fmla="*/ 1537 w 15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537">
                  <a:moveTo>
                    <a:pt x="1537" y="0"/>
                  </a:moveTo>
                  <a:lnTo>
                    <a:pt x="0" y="0"/>
                  </a:lnTo>
                  <a:lnTo>
                    <a:pt x="1537" y="0"/>
                  </a:lnTo>
                  <a:lnTo>
                    <a:pt x="1537" y="0"/>
                  </a:lnTo>
                  <a:close/>
                  <a:moveTo>
                    <a:pt x="1537" y="0"/>
                  </a:moveTo>
                  <a:lnTo>
                    <a:pt x="1537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871" y="1416"/>
              <a:ext cx="1" cy="681"/>
            </a:xfrm>
            <a:custGeom>
              <a:avLst/>
              <a:gdLst>
                <a:gd name="T0" fmla="*/ 0 h 681"/>
                <a:gd name="T1" fmla="*/ 681 h 681"/>
                <a:gd name="T2" fmla="*/ 0 h 681"/>
                <a:gd name="T3" fmla="*/ 0 h 681"/>
                <a:gd name="T4" fmla="*/ 0 h 681"/>
                <a:gd name="T5" fmla="*/ 0 h 681"/>
                <a:gd name="T6" fmla="*/ 0 h 68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81">
                  <a:moveTo>
                    <a:pt x="0" y="0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313" y="1900"/>
              <a:ext cx="682" cy="699"/>
            </a:xfrm>
            <a:custGeom>
              <a:avLst/>
              <a:gdLst>
                <a:gd name="T0" fmla="*/ 0 w 682"/>
                <a:gd name="T1" fmla="*/ 0 h 699"/>
                <a:gd name="T2" fmla="*/ 682 w 682"/>
                <a:gd name="T3" fmla="*/ 352 h 699"/>
                <a:gd name="T4" fmla="*/ 0 w 682"/>
                <a:gd name="T5" fmla="*/ 699 h 699"/>
                <a:gd name="T6" fmla="*/ 0 w 682"/>
                <a:gd name="T7" fmla="*/ 0 h 699"/>
                <a:gd name="T8" fmla="*/ 0 w 682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699">
                  <a:moveTo>
                    <a:pt x="0" y="0"/>
                  </a:moveTo>
                  <a:lnTo>
                    <a:pt x="682" y="352"/>
                  </a:lnTo>
                  <a:lnTo>
                    <a:pt x="0" y="6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313" y="1900"/>
              <a:ext cx="682" cy="352"/>
            </a:xfrm>
            <a:custGeom>
              <a:avLst/>
              <a:gdLst>
                <a:gd name="T0" fmla="*/ 0 w 682"/>
                <a:gd name="T1" fmla="*/ 0 h 352"/>
                <a:gd name="T2" fmla="*/ 682 w 682"/>
                <a:gd name="T3" fmla="*/ 352 h 352"/>
                <a:gd name="T4" fmla="*/ 0 w 682"/>
                <a:gd name="T5" fmla="*/ 0 h 352"/>
                <a:gd name="T6" fmla="*/ 0 w 682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352">
                  <a:moveTo>
                    <a:pt x="0" y="0"/>
                  </a:moveTo>
                  <a:lnTo>
                    <a:pt x="682" y="3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3313" y="2252"/>
              <a:ext cx="682" cy="347"/>
            </a:xfrm>
            <a:custGeom>
              <a:avLst/>
              <a:gdLst>
                <a:gd name="T0" fmla="*/ 682 w 682"/>
                <a:gd name="T1" fmla="*/ 0 h 347"/>
                <a:gd name="T2" fmla="*/ 0 w 682"/>
                <a:gd name="T3" fmla="*/ 347 h 347"/>
                <a:gd name="T4" fmla="*/ 682 w 682"/>
                <a:gd name="T5" fmla="*/ 0 h 347"/>
                <a:gd name="T6" fmla="*/ 682 w 682"/>
                <a:gd name="T7" fmla="*/ 0 h 347"/>
                <a:gd name="T8" fmla="*/ 682 w 682"/>
                <a:gd name="T9" fmla="*/ 0 h 347"/>
                <a:gd name="T10" fmla="*/ 682 w 682"/>
                <a:gd name="T11" fmla="*/ 0 h 347"/>
                <a:gd name="T12" fmla="*/ 682 w 682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2" h="347">
                  <a:moveTo>
                    <a:pt x="682" y="0"/>
                  </a:moveTo>
                  <a:lnTo>
                    <a:pt x="0" y="347"/>
                  </a:lnTo>
                  <a:lnTo>
                    <a:pt x="682" y="0"/>
                  </a:lnTo>
                  <a:lnTo>
                    <a:pt x="682" y="0"/>
                  </a:lnTo>
                  <a:close/>
                  <a:moveTo>
                    <a:pt x="682" y="0"/>
                  </a:moveTo>
                  <a:lnTo>
                    <a:pt x="682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313" y="1900"/>
              <a:ext cx="1" cy="699"/>
            </a:xfrm>
            <a:custGeom>
              <a:avLst/>
              <a:gdLst>
                <a:gd name="T0" fmla="*/ 699 h 699"/>
                <a:gd name="T1" fmla="*/ 0 h 699"/>
                <a:gd name="T2" fmla="*/ 699 h 699"/>
                <a:gd name="T3" fmla="*/ 699 h 699"/>
                <a:gd name="T4" fmla="*/ 699 h 699"/>
                <a:gd name="T5" fmla="*/ 699 h 699"/>
                <a:gd name="T6" fmla="*/ 699 h 69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99">
                  <a:moveTo>
                    <a:pt x="0" y="699"/>
                  </a:moveTo>
                  <a:lnTo>
                    <a:pt x="0" y="0"/>
                  </a:lnTo>
                  <a:lnTo>
                    <a:pt x="0" y="699"/>
                  </a:lnTo>
                  <a:lnTo>
                    <a:pt x="0" y="699"/>
                  </a:lnTo>
                  <a:close/>
                  <a:moveTo>
                    <a:pt x="0" y="699"/>
                  </a:moveTo>
                  <a:lnTo>
                    <a:pt x="0" y="699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313" y="1900"/>
              <a:ext cx="0" cy="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379" y="2288"/>
              <a:ext cx="149" cy="137"/>
            </a:xfrm>
            <a:custGeom>
              <a:avLst/>
              <a:gdLst>
                <a:gd name="T0" fmla="*/ 66 w 149"/>
                <a:gd name="T1" fmla="*/ 60 h 137"/>
                <a:gd name="T2" fmla="*/ 0 w 149"/>
                <a:gd name="T3" fmla="*/ 60 h 137"/>
                <a:gd name="T4" fmla="*/ 0 w 149"/>
                <a:gd name="T5" fmla="*/ 78 h 137"/>
                <a:gd name="T6" fmla="*/ 66 w 149"/>
                <a:gd name="T7" fmla="*/ 78 h 137"/>
                <a:gd name="T8" fmla="*/ 66 w 149"/>
                <a:gd name="T9" fmla="*/ 137 h 137"/>
                <a:gd name="T10" fmla="*/ 84 w 149"/>
                <a:gd name="T11" fmla="*/ 137 h 137"/>
                <a:gd name="T12" fmla="*/ 84 w 149"/>
                <a:gd name="T13" fmla="*/ 78 h 137"/>
                <a:gd name="T14" fmla="*/ 149 w 149"/>
                <a:gd name="T15" fmla="*/ 78 h 137"/>
                <a:gd name="T16" fmla="*/ 149 w 149"/>
                <a:gd name="T17" fmla="*/ 60 h 137"/>
                <a:gd name="T18" fmla="*/ 84 w 149"/>
                <a:gd name="T19" fmla="*/ 60 h 137"/>
                <a:gd name="T20" fmla="*/ 84 w 149"/>
                <a:gd name="T21" fmla="*/ 0 h 137"/>
                <a:gd name="T22" fmla="*/ 66 w 149"/>
                <a:gd name="T23" fmla="*/ 0 h 137"/>
                <a:gd name="T24" fmla="*/ 66 w 149"/>
                <a:gd name="T25" fmla="*/ 6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37">
                  <a:moveTo>
                    <a:pt x="66" y="60"/>
                  </a:moveTo>
                  <a:lnTo>
                    <a:pt x="0" y="6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137"/>
                  </a:lnTo>
                  <a:lnTo>
                    <a:pt x="84" y="137"/>
                  </a:lnTo>
                  <a:lnTo>
                    <a:pt x="84" y="78"/>
                  </a:lnTo>
                  <a:lnTo>
                    <a:pt x="149" y="78"/>
                  </a:lnTo>
                  <a:lnTo>
                    <a:pt x="149" y="60"/>
                  </a:lnTo>
                  <a:lnTo>
                    <a:pt x="84" y="60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66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379" y="2085"/>
              <a:ext cx="155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10" y="2025"/>
              <a:ext cx="137" cy="126"/>
            </a:xfrm>
            <a:custGeom>
              <a:avLst/>
              <a:gdLst>
                <a:gd name="T0" fmla="*/ 72 w 137"/>
                <a:gd name="T1" fmla="*/ 126 h 126"/>
                <a:gd name="T2" fmla="*/ 96 w 137"/>
                <a:gd name="T3" fmla="*/ 120 h 126"/>
                <a:gd name="T4" fmla="*/ 119 w 137"/>
                <a:gd name="T5" fmla="*/ 108 h 126"/>
                <a:gd name="T6" fmla="*/ 131 w 137"/>
                <a:gd name="T7" fmla="*/ 90 h 126"/>
                <a:gd name="T8" fmla="*/ 137 w 137"/>
                <a:gd name="T9" fmla="*/ 66 h 126"/>
                <a:gd name="T10" fmla="*/ 131 w 137"/>
                <a:gd name="T11" fmla="*/ 42 h 126"/>
                <a:gd name="T12" fmla="*/ 119 w 137"/>
                <a:gd name="T13" fmla="*/ 18 h 126"/>
                <a:gd name="T14" fmla="*/ 96 w 137"/>
                <a:gd name="T15" fmla="*/ 6 h 126"/>
                <a:gd name="T16" fmla="*/ 72 w 137"/>
                <a:gd name="T17" fmla="*/ 0 h 126"/>
                <a:gd name="T18" fmla="*/ 42 w 137"/>
                <a:gd name="T19" fmla="*/ 6 h 126"/>
                <a:gd name="T20" fmla="*/ 18 w 137"/>
                <a:gd name="T21" fmla="*/ 18 h 126"/>
                <a:gd name="T22" fmla="*/ 6 w 137"/>
                <a:gd name="T23" fmla="*/ 42 h 126"/>
                <a:gd name="T24" fmla="*/ 0 w 137"/>
                <a:gd name="T25" fmla="*/ 66 h 126"/>
                <a:gd name="T26" fmla="*/ 6 w 137"/>
                <a:gd name="T27" fmla="*/ 90 h 126"/>
                <a:gd name="T28" fmla="*/ 18 w 137"/>
                <a:gd name="T29" fmla="*/ 108 h 126"/>
                <a:gd name="T30" fmla="*/ 42 w 137"/>
                <a:gd name="T31" fmla="*/ 120 h 126"/>
                <a:gd name="T32" fmla="*/ 72 w 137"/>
                <a:gd name="T33" fmla="*/ 126 h 126"/>
                <a:gd name="T34" fmla="*/ 72 w 137"/>
                <a:gd name="T3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26">
                  <a:moveTo>
                    <a:pt x="72" y="126"/>
                  </a:moveTo>
                  <a:lnTo>
                    <a:pt x="96" y="120"/>
                  </a:lnTo>
                  <a:lnTo>
                    <a:pt x="119" y="108"/>
                  </a:lnTo>
                  <a:lnTo>
                    <a:pt x="131" y="90"/>
                  </a:lnTo>
                  <a:lnTo>
                    <a:pt x="137" y="66"/>
                  </a:lnTo>
                  <a:lnTo>
                    <a:pt x="131" y="42"/>
                  </a:lnTo>
                  <a:lnTo>
                    <a:pt x="119" y="18"/>
                  </a:lnTo>
                  <a:lnTo>
                    <a:pt x="96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82" y="2091"/>
              <a:ext cx="65" cy="60"/>
            </a:xfrm>
            <a:custGeom>
              <a:avLst/>
              <a:gdLst>
                <a:gd name="T0" fmla="*/ 0 w 65"/>
                <a:gd name="T1" fmla="*/ 60 h 60"/>
                <a:gd name="T2" fmla="*/ 24 w 65"/>
                <a:gd name="T3" fmla="*/ 54 h 60"/>
                <a:gd name="T4" fmla="*/ 47 w 65"/>
                <a:gd name="T5" fmla="*/ 42 h 60"/>
                <a:gd name="T6" fmla="*/ 59 w 65"/>
                <a:gd name="T7" fmla="*/ 24 h 60"/>
                <a:gd name="T8" fmla="*/ 65 w 65"/>
                <a:gd name="T9" fmla="*/ 0 h 60"/>
                <a:gd name="T10" fmla="*/ 65 w 65"/>
                <a:gd name="T11" fmla="*/ 0 h 60"/>
                <a:gd name="T12" fmla="*/ 59 w 65"/>
                <a:gd name="T13" fmla="*/ 24 h 60"/>
                <a:gd name="T14" fmla="*/ 47 w 65"/>
                <a:gd name="T15" fmla="*/ 42 h 60"/>
                <a:gd name="T16" fmla="*/ 24 w 65"/>
                <a:gd name="T17" fmla="*/ 54 h 60"/>
                <a:gd name="T18" fmla="*/ 0 w 65"/>
                <a:gd name="T19" fmla="*/ 60 h 60"/>
                <a:gd name="T20" fmla="*/ 0 w 65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0">
                  <a:moveTo>
                    <a:pt x="0" y="60"/>
                  </a:moveTo>
                  <a:lnTo>
                    <a:pt x="24" y="54"/>
                  </a:lnTo>
                  <a:lnTo>
                    <a:pt x="47" y="42"/>
                  </a:lnTo>
                  <a:lnTo>
                    <a:pt x="59" y="2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9" y="24"/>
                  </a:lnTo>
                  <a:lnTo>
                    <a:pt x="47" y="42"/>
                  </a:lnTo>
                  <a:lnTo>
                    <a:pt x="24" y="5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682" y="2025"/>
              <a:ext cx="65" cy="66"/>
            </a:xfrm>
            <a:custGeom>
              <a:avLst/>
              <a:gdLst>
                <a:gd name="T0" fmla="*/ 65 w 65"/>
                <a:gd name="T1" fmla="*/ 66 h 66"/>
                <a:gd name="T2" fmla="*/ 59 w 65"/>
                <a:gd name="T3" fmla="*/ 42 h 66"/>
                <a:gd name="T4" fmla="*/ 47 w 65"/>
                <a:gd name="T5" fmla="*/ 18 h 66"/>
                <a:gd name="T6" fmla="*/ 24 w 65"/>
                <a:gd name="T7" fmla="*/ 6 h 66"/>
                <a:gd name="T8" fmla="*/ 0 w 65"/>
                <a:gd name="T9" fmla="*/ 0 h 66"/>
                <a:gd name="T10" fmla="*/ 0 w 65"/>
                <a:gd name="T11" fmla="*/ 0 h 66"/>
                <a:gd name="T12" fmla="*/ 24 w 65"/>
                <a:gd name="T13" fmla="*/ 6 h 66"/>
                <a:gd name="T14" fmla="*/ 47 w 65"/>
                <a:gd name="T15" fmla="*/ 18 h 66"/>
                <a:gd name="T16" fmla="*/ 59 w 65"/>
                <a:gd name="T17" fmla="*/ 42 h 66"/>
                <a:gd name="T18" fmla="*/ 65 w 65"/>
                <a:gd name="T19" fmla="*/ 66 h 66"/>
                <a:gd name="T20" fmla="*/ 65 w 65"/>
                <a:gd name="T21" fmla="*/ 66 h 66"/>
                <a:gd name="T22" fmla="*/ 65 w 65"/>
                <a:gd name="T23" fmla="*/ 66 h 66"/>
                <a:gd name="T24" fmla="*/ 65 w 65"/>
                <a:gd name="T25" fmla="*/ 66 h 66"/>
                <a:gd name="T26" fmla="*/ 65 w 65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66"/>
                  </a:moveTo>
                  <a:lnTo>
                    <a:pt x="59" y="42"/>
                  </a:lnTo>
                  <a:lnTo>
                    <a:pt x="47" y="18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7" y="18"/>
                  </a:lnTo>
                  <a:lnTo>
                    <a:pt x="59" y="42"/>
                  </a:lnTo>
                  <a:lnTo>
                    <a:pt x="65" y="66"/>
                  </a:lnTo>
                  <a:lnTo>
                    <a:pt x="65" y="66"/>
                  </a:lnTo>
                  <a:close/>
                  <a:moveTo>
                    <a:pt x="65" y="66"/>
                  </a:moveTo>
                  <a:lnTo>
                    <a:pt x="65" y="66"/>
                  </a:lnTo>
                  <a:lnTo>
                    <a:pt x="6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610" y="2025"/>
              <a:ext cx="72" cy="66"/>
            </a:xfrm>
            <a:custGeom>
              <a:avLst/>
              <a:gdLst>
                <a:gd name="T0" fmla="*/ 72 w 72"/>
                <a:gd name="T1" fmla="*/ 0 h 66"/>
                <a:gd name="T2" fmla="*/ 42 w 72"/>
                <a:gd name="T3" fmla="*/ 6 h 66"/>
                <a:gd name="T4" fmla="*/ 18 w 72"/>
                <a:gd name="T5" fmla="*/ 18 h 66"/>
                <a:gd name="T6" fmla="*/ 6 w 72"/>
                <a:gd name="T7" fmla="*/ 42 h 66"/>
                <a:gd name="T8" fmla="*/ 0 w 72"/>
                <a:gd name="T9" fmla="*/ 66 h 66"/>
                <a:gd name="T10" fmla="*/ 0 w 72"/>
                <a:gd name="T11" fmla="*/ 66 h 66"/>
                <a:gd name="T12" fmla="*/ 6 w 72"/>
                <a:gd name="T13" fmla="*/ 42 h 66"/>
                <a:gd name="T14" fmla="*/ 18 w 72"/>
                <a:gd name="T15" fmla="*/ 18 h 66"/>
                <a:gd name="T16" fmla="*/ 42 w 72"/>
                <a:gd name="T17" fmla="*/ 6 h 66"/>
                <a:gd name="T18" fmla="*/ 72 w 72"/>
                <a:gd name="T19" fmla="*/ 0 h 66"/>
                <a:gd name="T20" fmla="*/ 72 w 72"/>
                <a:gd name="T21" fmla="*/ 0 h 66"/>
                <a:gd name="T22" fmla="*/ 72 w 72"/>
                <a:gd name="T23" fmla="*/ 0 h 66"/>
                <a:gd name="T24" fmla="*/ 72 w 72"/>
                <a:gd name="T25" fmla="*/ 0 h 66"/>
                <a:gd name="T26" fmla="*/ 72 w 72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6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6" y="42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10" y="2091"/>
              <a:ext cx="72" cy="60"/>
            </a:xfrm>
            <a:custGeom>
              <a:avLst/>
              <a:gdLst>
                <a:gd name="T0" fmla="*/ 0 w 72"/>
                <a:gd name="T1" fmla="*/ 0 h 60"/>
                <a:gd name="T2" fmla="*/ 6 w 72"/>
                <a:gd name="T3" fmla="*/ 24 h 60"/>
                <a:gd name="T4" fmla="*/ 18 w 72"/>
                <a:gd name="T5" fmla="*/ 42 h 60"/>
                <a:gd name="T6" fmla="*/ 42 w 72"/>
                <a:gd name="T7" fmla="*/ 54 h 60"/>
                <a:gd name="T8" fmla="*/ 72 w 72"/>
                <a:gd name="T9" fmla="*/ 60 h 60"/>
                <a:gd name="T10" fmla="*/ 72 w 72"/>
                <a:gd name="T11" fmla="*/ 60 h 60"/>
                <a:gd name="T12" fmla="*/ 42 w 72"/>
                <a:gd name="T13" fmla="*/ 54 h 60"/>
                <a:gd name="T14" fmla="*/ 18 w 72"/>
                <a:gd name="T15" fmla="*/ 42 h 60"/>
                <a:gd name="T16" fmla="*/ 6 w 72"/>
                <a:gd name="T17" fmla="*/ 24 h 60"/>
                <a:gd name="T18" fmla="*/ 0 w 72"/>
                <a:gd name="T19" fmla="*/ 0 h 60"/>
                <a:gd name="T20" fmla="*/ 0 w 72"/>
                <a:gd name="T21" fmla="*/ 0 h 60"/>
                <a:gd name="T22" fmla="*/ 0 w 72"/>
                <a:gd name="T23" fmla="*/ 0 h 60"/>
                <a:gd name="T24" fmla="*/ 0 w 72"/>
                <a:gd name="T25" fmla="*/ 0 h 60"/>
                <a:gd name="T26" fmla="*/ 0 w 7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0">
                  <a:moveTo>
                    <a:pt x="0" y="0"/>
                  </a:moveTo>
                  <a:lnTo>
                    <a:pt x="6" y="24"/>
                  </a:lnTo>
                  <a:lnTo>
                    <a:pt x="18" y="42"/>
                  </a:lnTo>
                  <a:lnTo>
                    <a:pt x="42" y="54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42" y="54"/>
                  </a:lnTo>
                  <a:lnTo>
                    <a:pt x="18" y="42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82" y="21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10" y="3446"/>
              <a:ext cx="137" cy="126"/>
            </a:xfrm>
            <a:custGeom>
              <a:avLst/>
              <a:gdLst>
                <a:gd name="T0" fmla="*/ 72 w 137"/>
                <a:gd name="T1" fmla="*/ 126 h 126"/>
                <a:gd name="T2" fmla="*/ 96 w 137"/>
                <a:gd name="T3" fmla="*/ 120 h 126"/>
                <a:gd name="T4" fmla="*/ 119 w 137"/>
                <a:gd name="T5" fmla="*/ 108 h 126"/>
                <a:gd name="T6" fmla="*/ 131 w 137"/>
                <a:gd name="T7" fmla="*/ 84 h 126"/>
                <a:gd name="T8" fmla="*/ 137 w 137"/>
                <a:gd name="T9" fmla="*/ 60 h 126"/>
                <a:gd name="T10" fmla="*/ 131 w 137"/>
                <a:gd name="T11" fmla="*/ 36 h 126"/>
                <a:gd name="T12" fmla="*/ 119 w 137"/>
                <a:gd name="T13" fmla="*/ 18 h 126"/>
                <a:gd name="T14" fmla="*/ 96 w 137"/>
                <a:gd name="T15" fmla="*/ 6 h 126"/>
                <a:gd name="T16" fmla="*/ 72 w 137"/>
                <a:gd name="T17" fmla="*/ 0 h 126"/>
                <a:gd name="T18" fmla="*/ 42 w 137"/>
                <a:gd name="T19" fmla="*/ 6 h 126"/>
                <a:gd name="T20" fmla="*/ 18 w 137"/>
                <a:gd name="T21" fmla="*/ 18 h 126"/>
                <a:gd name="T22" fmla="*/ 6 w 137"/>
                <a:gd name="T23" fmla="*/ 36 h 126"/>
                <a:gd name="T24" fmla="*/ 0 w 137"/>
                <a:gd name="T25" fmla="*/ 60 h 126"/>
                <a:gd name="T26" fmla="*/ 6 w 137"/>
                <a:gd name="T27" fmla="*/ 84 h 126"/>
                <a:gd name="T28" fmla="*/ 18 w 137"/>
                <a:gd name="T29" fmla="*/ 108 h 126"/>
                <a:gd name="T30" fmla="*/ 42 w 137"/>
                <a:gd name="T31" fmla="*/ 120 h 126"/>
                <a:gd name="T32" fmla="*/ 72 w 137"/>
                <a:gd name="T33" fmla="*/ 126 h 126"/>
                <a:gd name="T34" fmla="*/ 72 w 137"/>
                <a:gd name="T3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26">
                  <a:moveTo>
                    <a:pt x="72" y="126"/>
                  </a:moveTo>
                  <a:lnTo>
                    <a:pt x="96" y="120"/>
                  </a:lnTo>
                  <a:lnTo>
                    <a:pt x="119" y="108"/>
                  </a:lnTo>
                  <a:lnTo>
                    <a:pt x="131" y="84"/>
                  </a:lnTo>
                  <a:lnTo>
                    <a:pt x="137" y="60"/>
                  </a:lnTo>
                  <a:lnTo>
                    <a:pt x="131" y="36"/>
                  </a:lnTo>
                  <a:lnTo>
                    <a:pt x="119" y="18"/>
                  </a:lnTo>
                  <a:lnTo>
                    <a:pt x="96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82" y="3506"/>
              <a:ext cx="65" cy="66"/>
            </a:xfrm>
            <a:custGeom>
              <a:avLst/>
              <a:gdLst>
                <a:gd name="T0" fmla="*/ 0 w 65"/>
                <a:gd name="T1" fmla="*/ 66 h 66"/>
                <a:gd name="T2" fmla="*/ 24 w 65"/>
                <a:gd name="T3" fmla="*/ 60 h 66"/>
                <a:gd name="T4" fmla="*/ 47 w 65"/>
                <a:gd name="T5" fmla="*/ 48 h 66"/>
                <a:gd name="T6" fmla="*/ 59 w 65"/>
                <a:gd name="T7" fmla="*/ 24 h 66"/>
                <a:gd name="T8" fmla="*/ 65 w 65"/>
                <a:gd name="T9" fmla="*/ 0 h 66"/>
                <a:gd name="T10" fmla="*/ 65 w 65"/>
                <a:gd name="T11" fmla="*/ 0 h 66"/>
                <a:gd name="T12" fmla="*/ 59 w 65"/>
                <a:gd name="T13" fmla="*/ 24 h 66"/>
                <a:gd name="T14" fmla="*/ 47 w 65"/>
                <a:gd name="T15" fmla="*/ 48 h 66"/>
                <a:gd name="T16" fmla="*/ 24 w 65"/>
                <a:gd name="T17" fmla="*/ 60 h 66"/>
                <a:gd name="T18" fmla="*/ 0 w 65"/>
                <a:gd name="T19" fmla="*/ 66 h 66"/>
                <a:gd name="T20" fmla="*/ 0 w 65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6">
                  <a:moveTo>
                    <a:pt x="0" y="66"/>
                  </a:moveTo>
                  <a:lnTo>
                    <a:pt x="24" y="60"/>
                  </a:lnTo>
                  <a:lnTo>
                    <a:pt x="47" y="48"/>
                  </a:lnTo>
                  <a:lnTo>
                    <a:pt x="59" y="2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9" y="24"/>
                  </a:lnTo>
                  <a:lnTo>
                    <a:pt x="47" y="48"/>
                  </a:lnTo>
                  <a:lnTo>
                    <a:pt x="24" y="60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82" y="3446"/>
              <a:ext cx="65" cy="60"/>
            </a:xfrm>
            <a:custGeom>
              <a:avLst/>
              <a:gdLst>
                <a:gd name="T0" fmla="*/ 65 w 65"/>
                <a:gd name="T1" fmla="*/ 60 h 60"/>
                <a:gd name="T2" fmla="*/ 59 w 65"/>
                <a:gd name="T3" fmla="*/ 36 h 60"/>
                <a:gd name="T4" fmla="*/ 47 w 65"/>
                <a:gd name="T5" fmla="*/ 18 h 60"/>
                <a:gd name="T6" fmla="*/ 24 w 65"/>
                <a:gd name="T7" fmla="*/ 6 h 60"/>
                <a:gd name="T8" fmla="*/ 0 w 65"/>
                <a:gd name="T9" fmla="*/ 0 h 60"/>
                <a:gd name="T10" fmla="*/ 0 w 65"/>
                <a:gd name="T11" fmla="*/ 0 h 60"/>
                <a:gd name="T12" fmla="*/ 24 w 65"/>
                <a:gd name="T13" fmla="*/ 6 h 60"/>
                <a:gd name="T14" fmla="*/ 47 w 65"/>
                <a:gd name="T15" fmla="*/ 18 h 60"/>
                <a:gd name="T16" fmla="*/ 59 w 65"/>
                <a:gd name="T17" fmla="*/ 36 h 60"/>
                <a:gd name="T18" fmla="*/ 65 w 65"/>
                <a:gd name="T19" fmla="*/ 60 h 60"/>
                <a:gd name="T20" fmla="*/ 65 w 65"/>
                <a:gd name="T21" fmla="*/ 60 h 60"/>
                <a:gd name="T22" fmla="*/ 65 w 65"/>
                <a:gd name="T23" fmla="*/ 60 h 60"/>
                <a:gd name="T24" fmla="*/ 65 w 65"/>
                <a:gd name="T25" fmla="*/ 60 h 60"/>
                <a:gd name="T26" fmla="*/ 65 w 65"/>
                <a:gd name="T2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0">
                  <a:moveTo>
                    <a:pt x="65" y="60"/>
                  </a:moveTo>
                  <a:lnTo>
                    <a:pt x="59" y="36"/>
                  </a:lnTo>
                  <a:lnTo>
                    <a:pt x="47" y="18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7" y="18"/>
                  </a:lnTo>
                  <a:lnTo>
                    <a:pt x="59" y="36"/>
                  </a:lnTo>
                  <a:lnTo>
                    <a:pt x="65" y="60"/>
                  </a:lnTo>
                  <a:lnTo>
                    <a:pt x="65" y="60"/>
                  </a:lnTo>
                  <a:close/>
                  <a:moveTo>
                    <a:pt x="65" y="60"/>
                  </a:moveTo>
                  <a:lnTo>
                    <a:pt x="65" y="60"/>
                  </a:lnTo>
                  <a:lnTo>
                    <a:pt x="65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10" y="3446"/>
              <a:ext cx="72" cy="60"/>
            </a:xfrm>
            <a:custGeom>
              <a:avLst/>
              <a:gdLst>
                <a:gd name="T0" fmla="*/ 72 w 72"/>
                <a:gd name="T1" fmla="*/ 0 h 60"/>
                <a:gd name="T2" fmla="*/ 42 w 72"/>
                <a:gd name="T3" fmla="*/ 6 h 60"/>
                <a:gd name="T4" fmla="*/ 18 w 72"/>
                <a:gd name="T5" fmla="*/ 18 h 60"/>
                <a:gd name="T6" fmla="*/ 6 w 72"/>
                <a:gd name="T7" fmla="*/ 36 h 60"/>
                <a:gd name="T8" fmla="*/ 0 w 72"/>
                <a:gd name="T9" fmla="*/ 60 h 60"/>
                <a:gd name="T10" fmla="*/ 0 w 72"/>
                <a:gd name="T11" fmla="*/ 60 h 60"/>
                <a:gd name="T12" fmla="*/ 6 w 72"/>
                <a:gd name="T13" fmla="*/ 36 h 60"/>
                <a:gd name="T14" fmla="*/ 18 w 72"/>
                <a:gd name="T15" fmla="*/ 18 h 60"/>
                <a:gd name="T16" fmla="*/ 42 w 72"/>
                <a:gd name="T17" fmla="*/ 6 h 60"/>
                <a:gd name="T18" fmla="*/ 72 w 72"/>
                <a:gd name="T19" fmla="*/ 0 h 60"/>
                <a:gd name="T20" fmla="*/ 72 w 72"/>
                <a:gd name="T21" fmla="*/ 0 h 60"/>
                <a:gd name="T22" fmla="*/ 72 w 72"/>
                <a:gd name="T23" fmla="*/ 0 h 60"/>
                <a:gd name="T24" fmla="*/ 72 w 72"/>
                <a:gd name="T25" fmla="*/ 0 h 60"/>
                <a:gd name="T26" fmla="*/ 72 w 7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0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6" y="36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610" y="3506"/>
              <a:ext cx="72" cy="66"/>
            </a:xfrm>
            <a:custGeom>
              <a:avLst/>
              <a:gdLst>
                <a:gd name="T0" fmla="*/ 0 w 72"/>
                <a:gd name="T1" fmla="*/ 0 h 66"/>
                <a:gd name="T2" fmla="*/ 6 w 72"/>
                <a:gd name="T3" fmla="*/ 24 h 66"/>
                <a:gd name="T4" fmla="*/ 18 w 72"/>
                <a:gd name="T5" fmla="*/ 48 h 66"/>
                <a:gd name="T6" fmla="*/ 42 w 72"/>
                <a:gd name="T7" fmla="*/ 60 h 66"/>
                <a:gd name="T8" fmla="*/ 72 w 72"/>
                <a:gd name="T9" fmla="*/ 66 h 66"/>
                <a:gd name="T10" fmla="*/ 72 w 72"/>
                <a:gd name="T11" fmla="*/ 66 h 66"/>
                <a:gd name="T12" fmla="*/ 42 w 72"/>
                <a:gd name="T13" fmla="*/ 60 h 66"/>
                <a:gd name="T14" fmla="*/ 18 w 72"/>
                <a:gd name="T15" fmla="*/ 48 h 66"/>
                <a:gd name="T16" fmla="*/ 6 w 72"/>
                <a:gd name="T17" fmla="*/ 24 h 66"/>
                <a:gd name="T18" fmla="*/ 0 w 72"/>
                <a:gd name="T19" fmla="*/ 0 h 66"/>
                <a:gd name="T20" fmla="*/ 0 w 72"/>
                <a:gd name="T21" fmla="*/ 0 h 66"/>
                <a:gd name="T22" fmla="*/ 0 w 72"/>
                <a:gd name="T23" fmla="*/ 0 h 66"/>
                <a:gd name="T24" fmla="*/ 0 w 72"/>
                <a:gd name="T25" fmla="*/ 0 h 66"/>
                <a:gd name="T26" fmla="*/ 0 w 72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6">
                  <a:moveTo>
                    <a:pt x="0" y="0"/>
                  </a:moveTo>
                  <a:lnTo>
                    <a:pt x="6" y="24"/>
                  </a:lnTo>
                  <a:lnTo>
                    <a:pt x="18" y="48"/>
                  </a:lnTo>
                  <a:lnTo>
                    <a:pt x="42" y="60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42" y="60"/>
                  </a:lnTo>
                  <a:lnTo>
                    <a:pt x="18" y="48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82" y="357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946" y="2181"/>
              <a:ext cx="137" cy="125"/>
            </a:xfrm>
            <a:custGeom>
              <a:avLst/>
              <a:gdLst>
                <a:gd name="T0" fmla="*/ 72 w 137"/>
                <a:gd name="T1" fmla="*/ 125 h 125"/>
                <a:gd name="T2" fmla="*/ 96 w 137"/>
                <a:gd name="T3" fmla="*/ 119 h 125"/>
                <a:gd name="T4" fmla="*/ 119 w 137"/>
                <a:gd name="T5" fmla="*/ 107 h 125"/>
                <a:gd name="T6" fmla="*/ 131 w 137"/>
                <a:gd name="T7" fmla="*/ 89 h 125"/>
                <a:gd name="T8" fmla="*/ 137 w 137"/>
                <a:gd name="T9" fmla="*/ 65 h 125"/>
                <a:gd name="T10" fmla="*/ 131 w 137"/>
                <a:gd name="T11" fmla="*/ 41 h 125"/>
                <a:gd name="T12" fmla="*/ 119 w 137"/>
                <a:gd name="T13" fmla="*/ 18 h 125"/>
                <a:gd name="T14" fmla="*/ 96 w 137"/>
                <a:gd name="T15" fmla="*/ 6 h 125"/>
                <a:gd name="T16" fmla="*/ 72 w 137"/>
                <a:gd name="T17" fmla="*/ 0 h 125"/>
                <a:gd name="T18" fmla="*/ 42 w 137"/>
                <a:gd name="T19" fmla="*/ 6 h 125"/>
                <a:gd name="T20" fmla="*/ 18 w 137"/>
                <a:gd name="T21" fmla="*/ 18 h 125"/>
                <a:gd name="T22" fmla="*/ 6 w 137"/>
                <a:gd name="T23" fmla="*/ 41 h 125"/>
                <a:gd name="T24" fmla="*/ 0 w 137"/>
                <a:gd name="T25" fmla="*/ 65 h 125"/>
                <a:gd name="T26" fmla="*/ 6 w 137"/>
                <a:gd name="T27" fmla="*/ 89 h 125"/>
                <a:gd name="T28" fmla="*/ 18 w 137"/>
                <a:gd name="T29" fmla="*/ 107 h 125"/>
                <a:gd name="T30" fmla="*/ 42 w 137"/>
                <a:gd name="T31" fmla="*/ 119 h 125"/>
                <a:gd name="T32" fmla="*/ 72 w 137"/>
                <a:gd name="T33" fmla="*/ 125 h 125"/>
                <a:gd name="T34" fmla="*/ 72 w 137"/>
                <a:gd name="T3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25">
                  <a:moveTo>
                    <a:pt x="72" y="125"/>
                  </a:moveTo>
                  <a:lnTo>
                    <a:pt x="96" y="119"/>
                  </a:lnTo>
                  <a:lnTo>
                    <a:pt x="119" y="107"/>
                  </a:lnTo>
                  <a:lnTo>
                    <a:pt x="131" y="89"/>
                  </a:lnTo>
                  <a:lnTo>
                    <a:pt x="137" y="65"/>
                  </a:lnTo>
                  <a:lnTo>
                    <a:pt x="131" y="41"/>
                  </a:lnTo>
                  <a:lnTo>
                    <a:pt x="119" y="18"/>
                  </a:lnTo>
                  <a:lnTo>
                    <a:pt x="96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41"/>
                  </a:lnTo>
                  <a:lnTo>
                    <a:pt x="0" y="65"/>
                  </a:lnTo>
                  <a:lnTo>
                    <a:pt x="6" y="89"/>
                  </a:lnTo>
                  <a:lnTo>
                    <a:pt x="18" y="107"/>
                  </a:lnTo>
                  <a:lnTo>
                    <a:pt x="42" y="119"/>
                  </a:lnTo>
                  <a:lnTo>
                    <a:pt x="72" y="125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018" y="2246"/>
              <a:ext cx="71" cy="60"/>
            </a:xfrm>
            <a:custGeom>
              <a:avLst/>
              <a:gdLst>
                <a:gd name="T0" fmla="*/ 0 w 71"/>
                <a:gd name="T1" fmla="*/ 60 h 60"/>
                <a:gd name="T2" fmla="*/ 24 w 71"/>
                <a:gd name="T3" fmla="*/ 54 h 60"/>
                <a:gd name="T4" fmla="*/ 47 w 71"/>
                <a:gd name="T5" fmla="*/ 42 h 60"/>
                <a:gd name="T6" fmla="*/ 65 w 71"/>
                <a:gd name="T7" fmla="*/ 24 h 60"/>
                <a:gd name="T8" fmla="*/ 71 w 71"/>
                <a:gd name="T9" fmla="*/ 0 h 60"/>
                <a:gd name="T10" fmla="*/ 65 w 71"/>
                <a:gd name="T11" fmla="*/ 0 h 60"/>
                <a:gd name="T12" fmla="*/ 59 w 71"/>
                <a:gd name="T13" fmla="*/ 24 h 60"/>
                <a:gd name="T14" fmla="*/ 47 w 71"/>
                <a:gd name="T15" fmla="*/ 42 h 60"/>
                <a:gd name="T16" fmla="*/ 24 w 71"/>
                <a:gd name="T17" fmla="*/ 54 h 60"/>
                <a:gd name="T18" fmla="*/ 0 w 71"/>
                <a:gd name="T19" fmla="*/ 60 h 60"/>
                <a:gd name="T20" fmla="*/ 0 w 71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0">
                  <a:moveTo>
                    <a:pt x="0" y="60"/>
                  </a:moveTo>
                  <a:lnTo>
                    <a:pt x="24" y="54"/>
                  </a:lnTo>
                  <a:lnTo>
                    <a:pt x="47" y="42"/>
                  </a:lnTo>
                  <a:lnTo>
                    <a:pt x="65" y="24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24"/>
                  </a:lnTo>
                  <a:lnTo>
                    <a:pt x="47" y="42"/>
                  </a:lnTo>
                  <a:lnTo>
                    <a:pt x="24" y="5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5018" y="2181"/>
              <a:ext cx="71" cy="65"/>
            </a:xfrm>
            <a:custGeom>
              <a:avLst/>
              <a:gdLst>
                <a:gd name="T0" fmla="*/ 65 w 71"/>
                <a:gd name="T1" fmla="*/ 65 h 65"/>
                <a:gd name="T2" fmla="*/ 59 w 71"/>
                <a:gd name="T3" fmla="*/ 41 h 65"/>
                <a:gd name="T4" fmla="*/ 47 w 71"/>
                <a:gd name="T5" fmla="*/ 18 h 65"/>
                <a:gd name="T6" fmla="*/ 24 w 71"/>
                <a:gd name="T7" fmla="*/ 6 h 65"/>
                <a:gd name="T8" fmla="*/ 0 w 71"/>
                <a:gd name="T9" fmla="*/ 0 h 65"/>
                <a:gd name="T10" fmla="*/ 0 w 71"/>
                <a:gd name="T11" fmla="*/ 0 h 65"/>
                <a:gd name="T12" fmla="*/ 24 w 71"/>
                <a:gd name="T13" fmla="*/ 6 h 65"/>
                <a:gd name="T14" fmla="*/ 47 w 71"/>
                <a:gd name="T15" fmla="*/ 18 h 65"/>
                <a:gd name="T16" fmla="*/ 65 w 71"/>
                <a:gd name="T17" fmla="*/ 41 h 65"/>
                <a:gd name="T18" fmla="*/ 71 w 71"/>
                <a:gd name="T19" fmla="*/ 65 h 65"/>
                <a:gd name="T20" fmla="*/ 65 w 71"/>
                <a:gd name="T21" fmla="*/ 65 h 65"/>
                <a:gd name="T22" fmla="*/ 65 w 71"/>
                <a:gd name="T23" fmla="*/ 65 h 65"/>
                <a:gd name="T24" fmla="*/ 65 w 71"/>
                <a:gd name="T25" fmla="*/ 65 h 65"/>
                <a:gd name="T26" fmla="*/ 65 w 71"/>
                <a:gd name="T2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65">
                  <a:moveTo>
                    <a:pt x="65" y="65"/>
                  </a:moveTo>
                  <a:lnTo>
                    <a:pt x="59" y="41"/>
                  </a:lnTo>
                  <a:lnTo>
                    <a:pt x="47" y="18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7" y="18"/>
                  </a:lnTo>
                  <a:lnTo>
                    <a:pt x="65" y="41"/>
                  </a:lnTo>
                  <a:lnTo>
                    <a:pt x="71" y="65"/>
                  </a:lnTo>
                  <a:lnTo>
                    <a:pt x="65" y="65"/>
                  </a:lnTo>
                  <a:close/>
                  <a:moveTo>
                    <a:pt x="65" y="65"/>
                  </a:moveTo>
                  <a:lnTo>
                    <a:pt x="65" y="65"/>
                  </a:lnTo>
                  <a:lnTo>
                    <a:pt x="65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4946" y="2181"/>
              <a:ext cx="72" cy="65"/>
            </a:xfrm>
            <a:custGeom>
              <a:avLst/>
              <a:gdLst>
                <a:gd name="T0" fmla="*/ 72 w 72"/>
                <a:gd name="T1" fmla="*/ 0 h 65"/>
                <a:gd name="T2" fmla="*/ 42 w 72"/>
                <a:gd name="T3" fmla="*/ 6 h 65"/>
                <a:gd name="T4" fmla="*/ 18 w 72"/>
                <a:gd name="T5" fmla="*/ 18 h 65"/>
                <a:gd name="T6" fmla="*/ 6 w 72"/>
                <a:gd name="T7" fmla="*/ 41 h 65"/>
                <a:gd name="T8" fmla="*/ 0 w 72"/>
                <a:gd name="T9" fmla="*/ 65 h 65"/>
                <a:gd name="T10" fmla="*/ 0 w 72"/>
                <a:gd name="T11" fmla="*/ 65 h 65"/>
                <a:gd name="T12" fmla="*/ 6 w 72"/>
                <a:gd name="T13" fmla="*/ 41 h 65"/>
                <a:gd name="T14" fmla="*/ 18 w 72"/>
                <a:gd name="T15" fmla="*/ 18 h 65"/>
                <a:gd name="T16" fmla="*/ 42 w 72"/>
                <a:gd name="T17" fmla="*/ 6 h 65"/>
                <a:gd name="T18" fmla="*/ 72 w 72"/>
                <a:gd name="T19" fmla="*/ 0 h 65"/>
                <a:gd name="T20" fmla="*/ 72 w 72"/>
                <a:gd name="T21" fmla="*/ 0 h 65"/>
                <a:gd name="T22" fmla="*/ 72 w 72"/>
                <a:gd name="T23" fmla="*/ 0 h 65"/>
                <a:gd name="T24" fmla="*/ 72 w 72"/>
                <a:gd name="T25" fmla="*/ 0 h 65"/>
                <a:gd name="T26" fmla="*/ 72 w 72"/>
                <a:gd name="T2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5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4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6" y="41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4946" y="2246"/>
              <a:ext cx="72" cy="60"/>
            </a:xfrm>
            <a:custGeom>
              <a:avLst/>
              <a:gdLst>
                <a:gd name="T0" fmla="*/ 0 w 72"/>
                <a:gd name="T1" fmla="*/ 0 h 60"/>
                <a:gd name="T2" fmla="*/ 6 w 72"/>
                <a:gd name="T3" fmla="*/ 24 h 60"/>
                <a:gd name="T4" fmla="*/ 18 w 72"/>
                <a:gd name="T5" fmla="*/ 42 h 60"/>
                <a:gd name="T6" fmla="*/ 42 w 72"/>
                <a:gd name="T7" fmla="*/ 54 h 60"/>
                <a:gd name="T8" fmla="*/ 72 w 72"/>
                <a:gd name="T9" fmla="*/ 60 h 60"/>
                <a:gd name="T10" fmla="*/ 72 w 72"/>
                <a:gd name="T11" fmla="*/ 60 h 60"/>
                <a:gd name="T12" fmla="*/ 42 w 72"/>
                <a:gd name="T13" fmla="*/ 54 h 60"/>
                <a:gd name="T14" fmla="*/ 18 w 72"/>
                <a:gd name="T15" fmla="*/ 42 h 60"/>
                <a:gd name="T16" fmla="*/ 6 w 72"/>
                <a:gd name="T17" fmla="*/ 24 h 60"/>
                <a:gd name="T18" fmla="*/ 0 w 72"/>
                <a:gd name="T19" fmla="*/ 0 h 60"/>
                <a:gd name="T20" fmla="*/ 0 w 72"/>
                <a:gd name="T21" fmla="*/ 0 h 60"/>
                <a:gd name="T22" fmla="*/ 0 w 72"/>
                <a:gd name="T23" fmla="*/ 0 h 60"/>
                <a:gd name="T24" fmla="*/ 0 w 72"/>
                <a:gd name="T25" fmla="*/ 0 h 60"/>
                <a:gd name="T26" fmla="*/ 0 w 7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0">
                  <a:moveTo>
                    <a:pt x="0" y="0"/>
                  </a:moveTo>
                  <a:lnTo>
                    <a:pt x="6" y="24"/>
                  </a:lnTo>
                  <a:lnTo>
                    <a:pt x="18" y="42"/>
                  </a:lnTo>
                  <a:lnTo>
                    <a:pt x="42" y="54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42" y="54"/>
                  </a:lnTo>
                  <a:lnTo>
                    <a:pt x="18" y="42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018" y="230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946" y="3440"/>
              <a:ext cx="137" cy="126"/>
            </a:xfrm>
            <a:custGeom>
              <a:avLst/>
              <a:gdLst>
                <a:gd name="T0" fmla="*/ 72 w 137"/>
                <a:gd name="T1" fmla="*/ 126 h 126"/>
                <a:gd name="T2" fmla="*/ 96 w 137"/>
                <a:gd name="T3" fmla="*/ 120 h 126"/>
                <a:gd name="T4" fmla="*/ 119 w 137"/>
                <a:gd name="T5" fmla="*/ 108 h 126"/>
                <a:gd name="T6" fmla="*/ 131 w 137"/>
                <a:gd name="T7" fmla="*/ 90 h 126"/>
                <a:gd name="T8" fmla="*/ 137 w 137"/>
                <a:gd name="T9" fmla="*/ 66 h 126"/>
                <a:gd name="T10" fmla="*/ 131 w 137"/>
                <a:gd name="T11" fmla="*/ 42 h 126"/>
                <a:gd name="T12" fmla="*/ 119 w 137"/>
                <a:gd name="T13" fmla="*/ 18 h 126"/>
                <a:gd name="T14" fmla="*/ 96 w 137"/>
                <a:gd name="T15" fmla="*/ 6 h 126"/>
                <a:gd name="T16" fmla="*/ 72 w 137"/>
                <a:gd name="T17" fmla="*/ 0 h 126"/>
                <a:gd name="T18" fmla="*/ 42 w 137"/>
                <a:gd name="T19" fmla="*/ 6 h 126"/>
                <a:gd name="T20" fmla="*/ 18 w 137"/>
                <a:gd name="T21" fmla="*/ 18 h 126"/>
                <a:gd name="T22" fmla="*/ 6 w 137"/>
                <a:gd name="T23" fmla="*/ 42 h 126"/>
                <a:gd name="T24" fmla="*/ 0 w 137"/>
                <a:gd name="T25" fmla="*/ 66 h 126"/>
                <a:gd name="T26" fmla="*/ 6 w 137"/>
                <a:gd name="T27" fmla="*/ 90 h 126"/>
                <a:gd name="T28" fmla="*/ 18 w 137"/>
                <a:gd name="T29" fmla="*/ 108 h 126"/>
                <a:gd name="T30" fmla="*/ 42 w 137"/>
                <a:gd name="T31" fmla="*/ 120 h 126"/>
                <a:gd name="T32" fmla="*/ 72 w 137"/>
                <a:gd name="T33" fmla="*/ 126 h 126"/>
                <a:gd name="T34" fmla="*/ 72 w 137"/>
                <a:gd name="T3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26">
                  <a:moveTo>
                    <a:pt x="72" y="126"/>
                  </a:moveTo>
                  <a:lnTo>
                    <a:pt x="96" y="120"/>
                  </a:lnTo>
                  <a:lnTo>
                    <a:pt x="119" y="108"/>
                  </a:lnTo>
                  <a:lnTo>
                    <a:pt x="131" y="90"/>
                  </a:lnTo>
                  <a:lnTo>
                    <a:pt x="137" y="66"/>
                  </a:lnTo>
                  <a:lnTo>
                    <a:pt x="131" y="42"/>
                  </a:lnTo>
                  <a:lnTo>
                    <a:pt x="119" y="18"/>
                  </a:lnTo>
                  <a:lnTo>
                    <a:pt x="96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8" y="3506"/>
              <a:ext cx="71" cy="60"/>
            </a:xfrm>
            <a:custGeom>
              <a:avLst/>
              <a:gdLst>
                <a:gd name="T0" fmla="*/ 0 w 71"/>
                <a:gd name="T1" fmla="*/ 60 h 60"/>
                <a:gd name="T2" fmla="*/ 24 w 71"/>
                <a:gd name="T3" fmla="*/ 54 h 60"/>
                <a:gd name="T4" fmla="*/ 47 w 71"/>
                <a:gd name="T5" fmla="*/ 42 h 60"/>
                <a:gd name="T6" fmla="*/ 65 w 71"/>
                <a:gd name="T7" fmla="*/ 24 h 60"/>
                <a:gd name="T8" fmla="*/ 71 w 71"/>
                <a:gd name="T9" fmla="*/ 0 h 60"/>
                <a:gd name="T10" fmla="*/ 65 w 71"/>
                <a:gd name="T11" fmla="*/ 0 h 60"/>
                <a:gd name="T12" fmla="*/ 59 w 71"/>
                <a:gd name="T13" fmla="*/ 24 h 60"/>
                <a:gd name="T14" fmla="*/ 47 w 71"/>
                <a:gd name="T15" fmla="*/ 42 h 60"/>
                <a:gd name="T16" fmla="*/ 24 w 71"/>
                <a:gd name="T17" fmla="*/ 54 h 60"/>
                <a:gd name="T18" fmla="*/ 0 w 71"/>
                <a:gd name="T19" fmla="*/ 60 h 60"/>
                <a:gd name="T20" fmla="*/ 0 w 71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0">
                  <a:moveTo>
                    <a:pt x="0" y="60"/>
                  </a:moveTo>
                  <a:lnTo>
                    <a:pt x="24" y="54"/>
                  </a:lnTo>
                  <a:lnTo>
                    <a:pt x="47" y="42"/>
                  </a:lnTo>
                  <a:lnTo>
                    <a:pt x="65" y="24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24"/>
                  </a:lnTo>
                  <a:lnTo>
                    <a:pt x="47" y="42"/>
                  </a:lnTo>
                  <a:lnTo>
                    <a:pt x="24" y="5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5018" y="3440"/>
              <a:ext cx="71" cy="66"/>
            </a:xfrm>
            <a:custGeom>
              <a:avLst/>
              <a:gdLst>
                <a:gd name="T0" fmla="*/ 65 w 71"/>
                <a:gd name="T1" fmla="*/ 66 h 66"/>
                <a:gd name="T2" fmla="*/ 59 w 71"/>
                <a:gd name="T3" fmla="*/ 42 h 66"/>
                <a:gd name="T4" fmla="*/ 47 w 71"/>
                <a:gd name="T5" fmla="*/ 18 h 66"/>
                <a:gd name="T6" fmla="*/ 24 w 71"/>
                <a:gd name="T7" fmla="*/ 6 h 66"/>
                <a:gd name="T8" fmla="*/ 0 w 71"/>
                <a:gd name="T9" fmla="*/ 0 h 66"/>
                <a:gd name="T10" fmla="*/ 0 w 71"/>
                <a:gd name="T11" fmla="*/ 0 h 66"/>
                <a:gd name="T12" fmla="*/ 24 w 71"/>
                <a:gd name="T13" fmla="*/ 6 h 66"/>
                <a:gd name="T14" fmla="*/ 47 w 71"/>
                <a:gd name="T15" fmla="*/ 18 h 66"/>
                <a:gd name="T16" fmla="*/ 65 w 71"/>
                <a:gd name="T17" fmla="*/ 42 h 66"/>
                <a:gd name="T18" fmla="*/ 71 w 71"/>
                <a:gd name="T19" fmla="*/ 66 h 66"/>
                <a:gd name="T20" fmla="*/ 65 w 71"/>
                <a:gd name="T21" fmla="*/ 66 h 66"/>
                <a:gd name="T22" fmla="*/ 65 w 71"/>
                <a:gd name="T23" fmla="*/ 66 h 66"/>
                <a:gd name="T24" fmla="*/ 65 w 71"/>
                <a:gd name="T25" fmla="*/ 66 h 66"/>
                <a:gd name="T26" fmla="*/ 65 w 71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66">
                  <a:moveTo>
                    <a:pt x="65" y="66"/>
                  </a:moveTo>
                  <a:lnTo>
                    <a:pt x="59" y="42"/>
                  </a:lnTo>
                  <a:lnTo>
                    <a:pt x="47" y="18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7" y="18"/>
                  </a:lnTo>
                  <a:lnTo>
                    <a:pt x="65" y="42"/>
                  </a:lnTo>
                  <a:lnTo>
                    <a:pt x="71" y="66"/>
                  </a:lnTo>
                  <a:lnTo>
                    <a:pt x="65" y="66"/>
                  </a:lnTo>
                  <a:close/>
                  <a:moveTo>
                    <a:pt x="65" y="66"/>
                  </a:moveTo>
                  <a:lnTo>
                    <a:pt x="65" y="66"/>
                  </a:lnTo>
                  <a:lnTo>
                    <a:pt x="6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946" y="3440"/>
              <a:ext cx="72" cy="66"/>
            </a:xfrm>
            <a:custGeom>
              <a:avLst/>
              <a:gdLst>
                <a:gd name="T0" fmla="*/ 72 w 72"/>
                <a:gd name="T1" fmla="*/ 0 h 66"/>
                <a:gd name="T2" fmla="*/ 42 w 72"/>
                <a:gd name="T3" fmla="*/ 6 h 66"/>
                <a:gd name="T4" fmla="*/ 18 w 72"/>
                <a:gd name="T5" fmla="*/ 18 h 66"/>
                <a:gd name="T6" fmla="*/ 6 w 72"/>
                <a:gd name="T7" fmla="*/ 42 h 66"/>
                <a:gd name="T8" fmla="*/ 0 w 72"/>
                <a:gd name="T9" fmla="*/ 66 h 66"/>
                <a:gd name="T10" fmla="*/ 0 w 72"/>
                <a:gd name="T11" fmla="*/ 66 h 66"/>
                <a:gd name="T12" fmla="*/ 6 w 72"/>
                <a:gd name="T13" fmla="*/ 42 h 66"/>
                <a:gd name="T14" fmla="*/ 18 w 72"/>
                <a:gd name="T15" fmla="*/ 18 h 66"/>
                <a:gd name="T16" fmla="*/ 42 w 72"/>
                <a:gd name="T17" fmla="*/ 6 h 66"/>
                <a:gd name="T18" fmla="*/ 72 w 72"/>
                <a:gd name="T19" fmla="*/ 0 h 66"/>
                <a:gd name="T20" fmla="*/ 72 w 72"/>
                <a:gd name="T21" fmla="*/ 0 h 66"/>
                <a:gd name="T22" fmla="*/ 72 w 72"/>
                <a:gd name="T23" fmla="*/ 0 h 66"/>
                <a:gd name="T24" fmla="*/ 72 w 72"/>
                <a:gd name="T25" fmla="*/ 0 h 66"/>
                <a:gd name="T26" fmla="*/ 72 w 72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6">
                  <a:moveTo>
                    <a:pt x="72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6" y="42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4946" y="3506"/>
              <a:ext cx="72" cy="60"/>
            </a:xfrm>
            <a:custGeom>
              <a:avLst/>
              <a:gdLst>
                <a:gd name="T0" fmla="*/ 0 w 72"/>
                <a:gd name="T1" fmla="*/ 0 h 60"/>
                <a:gd name="T2" fmla="*/ 6 w 72"/>
                <a:gd name="T3" fmla="*/ 24 h 60"/>
                <a:gd name="T4" fmla="*/ 18 w 72"/>
                <a:gd name="T5" fmla="*/ 42 h 60"/>
                <a:gd name="T6" fmla="*/ 42 w 72"/>
                <a:gd name="T7" fmla="*/ 54 h 60"/>
                <a:gd name="T8" fmla="*/ 72 w 72"/>
                <a:gd name="T9" fmla="*/ 60 h 60"/>
                <a:gd name="T10" fmla="*/ 72 w 72"/>
                <a:gd name="T11" fmla="*/ 60 h 60"/>
                <a:gd name="T12" fmla="*/ 42 w 72"/>
                <a:gd name="T13" fmla="*/ 54 h 60"/>
                <a:gd name="T14" fmla="*/ 18 w 72"/>
                <a:gd name="T15" fmla="*/ 42 h 60"/>
                <a:gd name="T16" fmla="*/ 6 w 72"/>
                <a:gd name="T17" fmla="*/ 24 h 60"/>
                <a:gd name="T18" fmla="*/ 0 w 72"/>
                <a:gd name="T19" fmla="*/ 0 h 60"/>
                <a:gd name="T20" fmla="*/ 0 w 72"/>
                <a:gd name="T21" fmla="*/ 0 h 60"/>
                <a:gd name="T22" fmla="*/ 0 w 72"/>
                <a:gd name="T23" fmla="*/ 0 h 60"/>
                <a:gd name="T24" fmla="*/ 0 w 72"/>
                <a:gd name="T25" fmla="*/ 0 h 60"/>
                <a:gd name="T26" fmla="*/ 0 w 7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0">
                  <a:moveTo>
                    <a:pt x="0" y="0"/>
                  </a:moveTo>
                  <a:lnTo>
                    <a:pt x="6" y="24"/>
                  </a:lnTo>
                  <a:lnTo>
                    <a:pt x="18" y="42"/>
                  </a:lnTo>
                  <a:lnTo>
                    <a:pt x="42" y="54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42" y="54"/>
                  </a:lnTo>
                  <a:lnTo>
                    <a:pt x="18" y="42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018" y="356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871" y="2360"/>
              <a:ext cx="436" cy="1"/>
            </a:xfrm>
            <a:custGeom>
              <a:avLst/>
              <a:gdLst>
                <a:gd name="T0" fmla="*/ 436 w 436"/>
                <a:gd name="T1" fmla="*/ 0 w 436"/>
                <a:gd name="T2" fmla="*/ 436 w 436"/>
                <a:gd name="T3" fmla="*/ 436 w 4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36">
                  <a:moveTo>
                    <a:pt x="436" y="0"/>
                  </a:moveTo>
                  <a:lnTo>
                    <a:pt x="0" y="0"/>
                  </a:lnTo>
                  <a:lnTo>
                    <a:pt x="436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940" y="2402"/>
              <a:ext cx="161" cy="143"/>
            </a:xfrm>
            <a:custGeom>
              <a:avLst/>
              <a:gdLst>
                <a:gd name="T0" fmla="*/ 72 w 161"/>
                <a:gd name="T1" fmla="*/ 0 h 143"/>
                <a:gd name="T2" fmla="*/ 72 w 161"/>
                <a:gd name="T3" fmla="*/ 65 h 143"/>
                <a:gd name="T4" fmla="*/ 0 w 161"/>
                <a:gd name="T5" fmla="*/ 65 h 143"/>
                <a:gd name="T6" fmla="*/ 0 w 161"/>
                <a:gd name="T7" fmla="*/ 77 h 143"/>
                <a:gd name="T8" fmla="*/ 72 w 161"/>
                <a:gd name="T9" fmla="*/ 77 h 143"/>
                <a:gd name="T10" fmla="*/ 72 w 161"/>
                <a:gd name="T11" fmla="*/ 143 h 143"/>
                <a:gd name="T12" fmla="*/ 90 w 161"/>
                <a:gd name="T13" fmla="*/ 143 h 143"/>
                <a:gd name="T14" fmla="*/ 90 w 161"/>
                <a:gd name="T15" fmla="*/ 77 h 143"/>
                <a:gd name="T16" fmla="*/ 161 w 161"/>
                <a:gd name="T17" fmla="*/ 77 h 143"/>
                <a:gd name="T18" fmla="*/ 161 w 161"/>
                <a:gd name="T19" fmla="*/ 65 h 143"/>
                <a:gd name="T20" fmla="*/ 90 w 161"/>
                <a:gd name="T21" fmla="*/ 65 h 143"/>
                <a:gd name="T22" fmla="*/ 90 w 161"/>
                <a:gd name="T23" fmla="*/ 0 h 143"/>
                <a:gd name="T24" fmla="*/ 72 w 161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3">
                  <a:moveTo>
                    <a:pt x="72" y="0"/>
                  </a:moveTo>
                  <a:lnTo>
                    <a:pt x="72" y="65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72" y="77"/>
                  </a:lnTo>
                  <a:lnTo>
                    <a:pt x="72" y="143"/>
                  </a:lnTo>
                  <a:lnTo>
                    <a:pt x="90" y="143"/>
                  </a:lnTo>
                  <a:lnTo>
                    <a:pt x="90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90" y="65"/>
                  </a:lnTo>
                  <a:lnTo>
                    <a:pt x="9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946" y="3297"/>
              <a:ext cx="149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940" y="2766"/>
              <a:ext cx="209" cy="185"/>
            </a:xfrm>
            <a:custGeom>
              <a:avLst/>
              <a:gdLst>
                <a:gd name="T0" fmla="*/ 209 w 209"/>
                <a:gd name="T1" fmla="*/ 0 h 185"/>
                <a:gd name="T2" fmla="*/ 143 w 209"/>
                <a:gd name="T3" fmla="*/ 0 h 185"/>
                <a:gd name="T4" fmla="*/ 143 w 209"/>
                <a:gd name="T5" fmla="*/ 6 h 185"/>
                <a:gd name="T6" fmla="*/ 161 w 209"/>
                <a:gd name="T7" fmla="*/ 6 h 185"/>
                <a:gd name="T8" fmla="*/ 167 w 209"/>
                <a:gd name="T9" fmla="*/ 18 h 185"/>
                <a:gd name="T10" fmla="*/ 167 w 209"/>
                <a:gd name="T11" fmla="*/ 30 h 185"/>
                <a:gd name="T12" fmla="*/ 161 w 209"/>
                <a:gd name="T13" fmla="*/ 36 h 185"/>
                <a:gd name="T14" fmla="*/ 125 w 209"/>
                <a:gd name="T15" fmla="*/ 125 h 185"/>
                <a:gd name="T16" fmla="*/ 84 w 209"/>
                <a:gd name="T17" fmla="*/ 42 h 185"/>
                <a:gd name="T18" fmla="*/ 84 w 209"/>
                <a:gd name="T19" fmla="*/ 30 h 185"/>
                <a:gd name="T20" fmla="*/ 78 w 209"/>
                <a:gd name="T21" fmla="*/ 18 h 185"/>
                <a:gd name="T22" fmla="*/ 84 w 209"/>
                <a:gd name="T23" fmla="*/ 6 h 185"/>
                <a:gd name="T24" fmla="*/ 102 w 209"/>
                <a:gd name="T25" fmla="*/ 6 h 185"/>
                <a:gd name="T26" fmla="*/ 102 w 209"/>
                <a:gd name="T27" fmla="*/ 0 h 185"/>
                <a:gd name="T28" fmla="*/ 0 w 209"/>
                <a:gd name="T29" fmla="*/ 0 h 185"/>
                <a:gd name="T30" fmla="*/ 0 w 209"/>
                <a:gd name="T31" fmla="*/ 6 h 185"/>
                <a:gd name="T32" fmla="*/ 12 w 209"/>
                <a:gd name="T33" fmla="*/ 6 h 185"/>
                <a:gd name="T34" fmla="*/ 18 w 209"/>
                <a:gd name="T35" fmla="*/ 12 h 185"/>
                <a:gd name="T36" fmla="*/ 24 w 209"/>
                <a:gd name="T37" fmla="*/ 24 h 185"/>
                <a:gd name="T38" fmla="*/ 102 w 209"/>
                <a:gd name="T39" fmla="*/ 185 h 185"/>
                <a:gd name="T40" fmla="*/ 113 w 209"/>
                <a:gd name="T41" fmla="*/ 185 h 185"/>
                <a:gd name="T42" fmla="*/ 179 w 209"/>
                <a:gd name="T43" fmla="*/ 30 h 185"/>
                <a:gd name="T44" fmla="*/ 191 w 209"/>
                <a:gd name="T45" fmla="*/ 12 h 185"/>
                <a:gd name="T46" fmla="*/ 209 w 209"/>
                <a:gd name="T47" fmla="*/ 6 h 185"/>
                <a:gd name="T48" fmla="*/ 209 w 209"/>
                <a:gd name="T4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185">
                  <a:moveTo>
                    <a:pt x="209" y="0"/>
                  </a:moveTo>
                  <a:lnTo>
                    <a:pt x="143" y="0"/>
                  </a:lnTo>
                  <a:lnTo>
                    <a:pt x="143" y="6"/>
                  </a:lnTo>
                  <a:lnTo>
                    <a:pt x="161" y="6"/>
                  </a:lnTo>
                  <a:lnTo>
                    <a:pt x="167" y="18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25" y="125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8" y="18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24"/>
                  </a:lnTo>
                  <a:lnTo>
                    <a:pt x="102" y="185"/>
                  </a:lnTo>
                  <a:lnTo>
                    <a:pt x="113" y="185"/>
                  </a:lnTo>
                  <a:lnTo>
                    <a:pt x="179" y="30"/>
                  </a:lnTo>
                  <a:lnTo>
                    <a:pt x="191" y="12"/>
                  </a:lnTo>
                  <a:lnTo>
                    <a:pt x="209" y="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5083" y="2927"/>
              <a:ext cx="102" cy="89"/>
            </a:xfrm>
            <a:custGeom>
              <a:avLst/>
              <a:gdLst>
                <a:gd name="T0" fmla="*/ 66 w 102"/>
                <a:gd name="T1" fmla="*/ 0 h 89"/>
                <a:gd name="T2" fmla="*/ 42 w 102"/>
                <a:gd name="T3" fmla="*/ 6 h 89"/>
                <a:gd name="T4" fmla="*/ 24 w 102"/>
                <a:gd name="T5" fmla="*/ 18 h 89"/>
                <a:gd name="T6" fmla="*/ 6 w 102"/>
                <a:gd name="T7" fmla="*/ 36 h 89"/>
                <a:gd name="T8" fmla="*/ 0 w 102"/>
                <a:gd name="T9" fmla="*/ 60 h 89"/>
                <a:gd name="T10" fmla="*/ 12 w 102"/>
                <a:gd name="T11" fmla="*/ 84 h 89"/>
                <a:gd name="T12" fmla="*/ 36 w 102"/>
                <a:gd name="T13" fmla="*/ 89 h 89"/>
                <a:gd name="T14" fmla="*/ 60 w 102"/>
                <a:gd name="T15" fmla="*/ 84 h 89"/>
                <a:gd name="T16" fmla="*/ 84 w 102"/>
                <a:gd name="T17" fmla="*/ 72 h 89"/>
                <a:gd name="T18" fmla="*/ 96 w 102"/>
                <a:gd name="T19" fmla="*/ 48 h 89"/>
                <a:gd name="T20" fmla="*/ 102 w 102"/>
                <a:gd name="T21" fmla="*/ 30 h 89"/>
                <a:gd name="T22" fmla="*/ 96 w 102"/>
                <a:gd name="T23" fmla="*/ 12 h 89"/>
                <a:gd name="T24" fmla="*/ 84 w 102"/>
                <a:gd name="T25" fmla="*/ 6 h 89"/>
                <a:gd name="T26" fmla="*/ 66 w 102"/>
                <a:gd name="T27" fmla="*/ 0 h 89"/>
                <a:gd name="T28" fmla="*/ 66 w 102"/>
                <a:gd name="T29" fmla="*/ 0 h 89"/>
                <a:gd name="T30" fmla="*/ 66 w 102"/>
                <a:gd name="T31" fmla="*/ 6 h 89"/>
                <a:gd name="T32" fmla="*/ 78 w 102"/>
                <a:gd name="T33" fmla="*/ 12 h 89"/>
                <a:gd name="T34" fmla="*/ 84 w 102"/>
                <a:gd name="T35" fmla="*/ 24 h 89"/>
                <a:gd name="T36" fmla="*/ 78 w 102"/>
                <a:gd name="T37" fmla="*/ 42 h 89"/>
                <a:gd name="T38" fmla="*/ 72 w 102"/>
                <a:gd name="T39" fmla="*/ 66 h 89"/>
                <a:gd name="T40" fmla="*/ 54 w 102"/>
                <a:gd name="T41" fmla="*/ 84 h 89"/>
                <a:gd name="T42" fmla="*/ 36 w 102"/>
                <a:gd name="T43" fmla="*/ 89 h 89"/>
                <a:gd name="T44" fmla="*/ 24 w 102"/>
                <a:gd name="T45" fmla="*/ 84 h 89"/>
                <a:gd name="T46" fmla="*/ 18 w 102"/>
                <a:gd name="T47" fmla="*/ 66 h 89"/>
                <a:gd name="T48" fmla="*/ 24 w 102"/>
                <a:gd name="T49" fmla="*/ 48 h 89"/>
                <a:gd name="T50" fmla="*/ 36 w 102"/>
                <a:gd name="T51" fmla="*/ 30 h 89"/>
                <a:gd name="T52" fmla="*/ 48 w 102"/>
                <a:gd name="T53" fmla="*/ 12 h 89"/>
                <a:gd name="T54" fmla="*/ 66 w 102"/>
                <a:gd name="T55" fmla="*/ 6 h 89"/>
                <a:gd name="T56" fmla="*/ 66 w 102"/>
                <a:gd name="T57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89">
                  <a:moveTo>
                    <a:pt x="66" y="0"/>
                  </a:moveTo>
                  <a:lnTo>
                    <a:pt x="42" y="6"/>
                  </a:lnTo>
                  <a:lnTo>
                    <a:pt x="24" y="18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36" y="89"/>
                  </a:lnTo>
                  <a:lnTo>
                    <a:pt x="60" y="84"/>
                  </a:lnTo>
                  <a:lnTo>
                    <a:pt x="84" y="72"/>
                  </a:lnTo>
                  <a:lnTo>
                    <a:pt x="96" y="48"/>
                  </a:lnTo>
                  <a:lnTo>
                    <a:pt x="102" y="30"/>
                  </a:lnTo>
                  <a:lnTo>
                    <a:pt x="96" y="12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6" y="6"/>
                  </a:moveTo>
                  <a:lnTo>
                    <a:pt x="78" y="12"/>
                  </a:lnTo>
                  <a:lnTo>
                    <a:pt x="84" y="24"/>
                  </a:lnTo>
                  <a:lnTo>
                    <a:pt x="78" y="42"/>
                  </a:lnTo>
                  <a:lnTo>
                    <a:pt x="72" y="66"/>
                  </a:lnTo>
                  <a:lnTo>
                    <a:pt x="54" y="84"/>
                  </a:lnTo>
                  <a:lnTo>
                    <a:pt x="36" y="89"/>
                  </a:lnTo>
                  <a:lnTo>
                    <a:pt x="24" y="84"/>
                  </a:lnTo>
                  <a:lnTo>
                    <a:pt x="18" y="66"/>
                  </a:lnTo>
                  <a:lnTo>
                    <a:pt x="24" y="48"/>
                  </a:lnTo>
                  <a:lnTo>
                    <a:pt x="36" y="30"/>
                  </a:lnTo>
                  <a:lnTo>
                    <a:pt x="4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598" y="2234"/>
              <a:ext cx="161" cy="150"/>
            </a:xfrm>
            <a:custGeom>
              <a:avLst/>
              <a:gdLst>
                <a:gd name="T0" fmla="*/ 72 w 161"/>
                <a:gd name="T1" fmla="*/ 0 h 150"/>
                <a:gd name="T2" fmla="*/ 72 w 161"/>
                <a:gd name="T3" fmla="*/ 66 h 150"/>
                <a:gd name="T4" fmla="*/ 0 w 161"/>
                <a:gd name="T5" fmla="*/ 66 h 150"/>
                <a:gd name="T6" fmla="*/ 0 w 161"/>
                <a:gd name="T7" fmla="*/ 78 h 150"/>
                <a:gd name="T8" fmla="*/ 72 w 161"/>
                <a:gd name="T9" fmla="*/ 78 h 150"/>
                <a:gd name="T10" fmla="*/ 72 w 161"/>
                <a:gd name="T11" fmla="*/ 150 h 150"/>
                <a:gd name="T12" fmla="*/ 90 w 161"/>
                <a:gd name="T13" fmla="*/ 150 h 150"/>
                <a:gd name="T14" fmla="*/ 90 w 161"/>
                <a:gd name="T15" fmla="*/ 78 h 150"/>
                <a:gd name="T16" fmla="*/ 161 w 161"/>
                <a:gd name="T17" fmla="*/ 78 h 150"/>
                <a:gd name="T18" fmla="*/ 161 w 161"/>
                <a:gd name="T19" fmla="*/ 66 h 150"/>
                <a:gd name="T20" fmla="*/ 90 w 161"/>
                <a:gd name="T21" fmla="*/ 66 h 150"/>
                <a:gd name="T22" fmla="*/ 90 w 161"/>
                <a:gd name="T23" fmla="*/ 0 h 150"/>
                <a:gd name="T24" fmla="*/ 72 w 161"/>
                <a:gd name="T2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50">
                  <a:moveTo>
                    <a:pt x="72" y="0"/>
                  </a:moveTo>
                  <a:lnTo>
                    <a:pt x="72" y="6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72" y="78"/>
                  </a:lnTo>
                  <a:lnTo>
                    <a:pt x="72" y="150"/>
                  </a:lnTo>
                  <a:lnTo>
                    <a:pt x="90" y="150"/>
                  </a:lnTo>
                  <a:lnTo>
                    <a:pt x="90" y="78"/>
                  </a:lnTo>
                  <a:lnTo>
                    <a:pt x="161" y="78"/>
                  </a:lnTo>
                  <a:lnTo>
                    <a:pt x="161" y="66"/>
                  </a:lnTo>
                  <a:lnTo>
                    <a:pt x="90" y="66"/>
                  </a:lnTo>
                  <a:lnTo>
                    <a:pt x="9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04" y="3321"/>
              <a:ext cx="149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98" y="2694"/>
              <a:ext cx="209" cy="191"/>
            </a:xfrm>
            <a:custGeom>
              <a:avLst/>
              <a:gdLst>
                <a:gd name="T0" fmla="*/ 209 w 209"/>
                <a:gd name="T1" fmla="*/ 0 h 191"/>
                <a:gd name="T2" fmla="*/ 143 w 209"/>
                <a:gd name="T3" fmla="*/ 0 h 191"/>
                <a:gd name="T4" fmla="*/ 143 w 209"/>
                <a:gd name="T5" fmla="*/ 6 h 191"/>
                <a:gd name="T6" fmla="*/ 167 w 209"/>
                <a:gd name="T7" fmla="*/ 12 h 191"/>
                <a:gd name="T8" fmla="*/ 173 w 209"/>
                <a:gd name="T9" fmla="*/ 24 h 191"/>
                <a:gd name="T10" fmla="*/ 173 w 209"/>
                <a:gd name="T11" fmla="*/ 30 h 191"/>
                <a:gd name="T12" fmla="*/ 167 w 209"/>
                <a:gd name="T13" fmla="*/ 42 h 191"/>
                <a:gd name="T14" fmla="*/ 125 w 209"/>
                <a:gd name="T15" fmla="*/ 131 h 191"/>
                <a:gd name="T16" fmla="*/ 90 w 209"/>
                <a:gd name="T17" fmla="*/ 42 h 191"/>
                <a:gd name="T18" fmla="*/ 84 w 209"/>
                <a:gd name="T19" fmla="*/ 30 h 191"/>
                <a:gd name="T20" fmla="*/ 78 w 209"/>
                <a:gd name="T21" fmla="*/ 18 h 191"/>
                <a:gd name="T22" fmla="*/ 84 w 209"/>
                <a:gd name="T23" fmla="*/ 12 h 191"/>
                <a:gd name="T24" fmla="*/ 96 w 209"/>
                <a:gd name="T25" fmla="*/ 12 h 191"/>
                <a:gd name="T26" fmla="*/ 108 w 209"/>
                <a:gd name="T27" fmla="*/ 6 h 191"/>
                <a:gd name="T28" fmla="*/ 108 w 209"/>
                <a:gd name="T29" fmla="*/ 0 h 191"/>
                <a:gd name="T30" fmla="*/ 0 w 209"/>
                <a:gd name="T31" fmla="*/ 0 h 191"/>
                <a:gd name="T32" fmla="*/ 0 w 209"/>
                <a:gd name="T33" fmla="*/ 6 h 191"/>
                <a:gd name="T34" fmla="*/ 12 w 209"/>
                <a:gd name="T35" fmla="*/ 12 h 191"/>
                <a:gd name="T36" fmla="*/ 18 w 209"/>
                <a:gd name="T37" fmla="*/ 12 h 191"/>
                <a:gd name="T38" fmla="*/ 24 w 209"/>
                <a:gd name="T39" fmla="*/ 18 h 191"/>
                <a:gd name="T40" fmla="*/ 30 w 209"/>
                <a:gd name="T41" fmla="*/ 30 h 191"/>
                <a:gd name="T42" fmla="*/ 108 w 209"/>
                <a:gd name="T43" fmla="*/ 191 h 191"/>
                <a:gd name="T44" fmla="*/ 114 w 209"/>
                <a:gd name="T45" fmla="*/ 191 h 191"/>
                <a:gd name="T46" fmla="*/ 185 w 209"/>
                <a:gd name="T47" fmla="*/ 30 h 191"/>
                <a:gd name="T48" fmla="*/ 191 w 209"/>
                <a:gd name="T49" fmla="*/ 18 h 191"/>
                <a:gd name="T50" fmla="*/ 197 w 209"/>
                <a:gd name="T51" fmla="*/ 12 h 191"/>
                <a:gd name="T52" fmla="*/ 209 w 209"/>
                <a:gd name="T53" fmla="*/ 6 h 191"/>
                <a:gd name="T54" fmla="*/ 209 w 209"/>
                <a:gd name="T5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9" h="191">
                  <a:moveTo>
                    <a:pt x="209" y="0"/>
                  </a:moveTo>
                  <a:lnTo>
                    <a:pt x="143" y="0"/>
                  </a:lnTo>
                  <a:lnTo>
                    <a:pt x="143" y="6"/>
                  </a:lnTo>
                  <a:lnTo>
                    <a:pt x="167" y="12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42"/>
                  </a:lnTo>
                  <a:lnTo>
                    <a:pt x="125" y="131"/>
                  </a:lnTo>
                  <a:lnTo>
                    <a:pt x="90" y="42"/>
                  </a:lnTo>
                  <a:lnTo>
                    <a:pt x="84" y="30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6" y="12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30"/>
                  </a:lnTo>
                  <a:lnTo>
                    <a:pt x="108" y="191"/>
                  </a:lnTo>
                  <a:lnTo>
                    <a:pt x="114" y="191"/>
                  </a:lnTo>
                  <a:lnTo>
                    <a:pt x="185" y="30"/>
                  </a:lnTo>
                  <a:lnTo>
                    <a:pt x="191" y="18"/>
                  </a:lnTo>
                  <a:lnTo>
                    <a:pt x="197" y="12"/>
                  </a:lnTo>
                  <a:lnTo>
                    <a:pt x="209" y="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65" y="2813"/>
              <a:ext cx="48" cy="138"/>
            </a:xfrm>
            <a:custGeom>
              <a:avLst/>
              <a:gdLst>
                <a:gd name="T0" fmla="*/ 42 w 48"/>
                <a:gd name="T1" fmla="*/ 114 h 138"/>
                <a:gd name="T2" fmla="*/ 30 w 48"/>
                <a:gd name="T3" fmla="*/ 126 h 138"/>
                <a:gd name="T4" fmla="*/ 24 w 48"/>
                <a:gd name="T5" fmla="*/ 126 h 138"/>
                <a:gd name="T6" fmla="*/ 18 w 48"/>
                <a:gd name="T7" fmla="*/ 126 h 138"/>
                <a:gd name="T8" fmla="*/ 18 w 48"/>
                <a:gd name="T9" fmla="*/ 126 h 138"/>
                <a:gd name="T10" fmla="*/ 18 w 48"/>
                <a:gd name="T11" fmla="*/ 120 h 138"/>
                <a:gd name="T12" fmla="*/ 24 w 48"/>
                <a:gd name="T13" fmla="*/ 114 h 138"/>
                <a:gd name="T14" fmla="*/ 42 w 48"/>
                <a:gd name="T15" fmla="*/ 42 h 138"/>
                <a:gd name="T16" fmla="*/ 42 w 48"/>
                <a:gd name="T17" fmla="*/ 42 h 138"/>
                <a:gd name="T18" fmla="*/ 24 w 48"/>
                <a:gd name="T19" fmla="*/ 48 h 138"/>
                <a:gd name="T20" fmla="*/ 6 w 48"/>
                <a:gd name="T21" fmla="*/ 48 h 138"/>
                <a:gd name="T22" fmla="*/ 6 w 48"/>
                <a:gd name="T23" fmla="*/ 54 h 138"/>
                <a:gd name="T24" fmla="*/ 18 w 48"/>
                <a:gd name="T25" fmla="*/ 54 h 138"/>
                <a:gd name="T26" fmla="*/ 18 w 48"/>
                <a:gd name="T27" fmla="*/ 60 h 138"/>
                <a:gd name="T28" fmla="*/ 18 w 48"/>
                <a:gd name="T29" fmla="*/ 72 h 138"/>
                <a:gd name="T30" fmla="*/ 12 w 48"/>
                <a:gd name="T31" fmla="*/ 90 h 138"/>
                <a:gd name="T32" fmla="*/ 6 w 48"/>
                <a:gd name="T33" fmla="*/ 114 h 138"/>
                <a:gd name="T34" fmla="*/ 0 w 48"/>
                <a:gd name="T35" fmla="*/ 126 h 138"/>
                <a:gd name="T36" fmla="*/ 0 w 48"/>
                <a:gd name="T37" fmla="*/ 132 h 138"/>
                <a:gd name="T38" fmla="*/ 12 w 48"/>
                <a:gd name="T39" fmla="*/ 138 h 138"/>
                <a:gd name="T40" fmla="*/ 30 w 48"/>
                <a:gd name="T41" fmla="*/ 132 h 138"/>
                <a:gd name="T42" fmla="*/ 42 w 48"/>
                <a:gd name="T43" fmla="*/ 114 h 138"/>
                <a:gd name="T44" fmla="*/ 42 w 48"/>
                <a:gd name="T45" fmla="*/ 114 h 138"/>
                <a:gd name="T46" fmla="*/ 48 w 48"/>
                <a:gd name="T47" fmla="*/ 12 h 138"/>
                <a:gd name="T48" fmla="*/ 48 w 48"/>
                <a:gd name="T49" fmla="*/ 6 h 138"/>
                <a:gd name="T50" fmla="*/ 36 w 48"/>
                <a:gd name="T51" fmla="*/ 0 h 138"/>
                <a:gd name="T52" fmla="*/ 30 w 48"/>
                <a:gd name="T53" fmla="*/ 6 h 138"/>
                <a:gd name="T54" fmla="*/ 30 w 48"/>
                <a:gd name="T55" fmla="*/ 12 h 138"/>
                <a:gd name="T56" fmla="*/ 30 w 48"/>
                <a:gd name="T57" fmla="*/ 18 h 138"/>
                <a:gd name="T58" fmla="*/ 36 w 48"/>
                <a:gd name="T59" fmla="*/ 24 h 138"/>
                <a:gd name="T60" fmla="*/ 48 w 48"/>
                <a:gd name="T61" fmla="*/ 18 h 138"/>
                <a:gd name="T62" fmla="*/ 48 w 48"/>
                <a:gd name="T63" fmla="*/ 12 h 138"/>
                <a:gd name="T64" fmla="*/ 48 w 48"/>
                <a:gd name="T65" fmla="*/ 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138">
                  <a:moveTo>
                    <a:pt x="42" y="114"/>
                  </a:moveTo>
                  <a:lnTo>
                    <a:pt x="30" y="126"/>
                  </a:lnTo>
                  <a:lnTo>
                    <a:pt x="24" y="12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24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72"/>
                  </a:lnTo>
                  <a:lnTo>
                    <a:pt x="12" y="90"/>
                  </a:lnTo>
                  <a:lnTo>
                    <a:pt x="6" y="114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2" y="138"/>
                  </a:lnTo>
                  <a:lnTo>
                    <a:pt x="30" y="132"/>
                  </a:lnTo>
                  <a:lnTo>
                    <a:pt x="42" y="114"/>
                  </a:lnTo>
                  <a:lnTo>
                    <a:pt x="42" y="114"/>
                  </a:lnTo>
                  <a:close/>
                  <a:moveTo>
                    <a:pt x="48" y="12"/>
                  </a:moveTo>
                  <a:lnTo>
                    <a:pt x="48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405" y="1679"/>
              <a:ext cx="186" cy="179"/>
            </a:xfrm>
            <a:custGeom>
              <a:avLst/>
              <a:gdLst>
                <a:gd name="T0" fmla="*/ 180 w 186"/>
                <a:gd name="T1" fmla="*/ 173 h 179"/>
                <a:gd name="T2" fmla="*/ 162 w 186"/>
                <a:gd name="T3" fmla="*/ 167 h 179"/>
                <a:gd name="T4" fmla="*/ 150 w 186"/>
                <a:gd name="T5" fmla="*/ 155 h 179"/>
                <a:gd name="T6" fmla="*/ 126 w 186"/>
                <a:gd name="T7" fmla="*/ 90 h 179"/>
                <a:gd name="T8" fmla="*/ 156 w 186"/>
                <a:gd name="T9" fmla="*/ 84 h 179"/>
                <a:gd name="T10" fmla="*/ 174 w 186"/>
                <a:gd name="T11" fmla="*/ 72 h 179"/>
                <a:gd name="T12" fmla="*/ 180 w 186"/>
                <a:gd name="T13" fmla="*/ 54 h 179"/>
                <a:gd name="T14" fmla="*/ 186 w 186"/>
                <a:gd name="T15" fmla="*/ 42 h 179"/>
                <a:gd name="T16" fmla="*/ 180 w 186"/>
                <a:gd name="T17" fmla="*/ 18 h 179"/>
                <a:gd name="T18" fmla="*/ 156 w 186"/>
                <a:gd name="T19" fmla="*/ 6 h 179"/>
                <a:gd name="T20" fmla="*/ 138 w 186"/>
                <a:gd name="T21" fmla="*/ 0 h 179"/>
                <a:gd name="T22" fmla="*/ 120 w 186"/>
                <a:gd name="T23" fmla="*/ 0 h 179"/>
                <a:gd name="T24" fmla="*/ 48 w 186"/>
                <a:gd name="T25" fmla="*/ 0 h 179"/>
                <a:gd name="T26" fmla="*/ 48 w 186"/>
                <a:gd name="T27" fmla="*/ 6 h 179"/>
                <a:gd name="T28" fmla="*/ 60 w 186"/>
                <a:gd name="T29" fmla="*/ 6 h 179"/>
                <a:gd name="T30" fmla="*/ 66 w 186"/>
                <a:gd name="T31" fmla="*/ 18 h 179"/>
                <a:gd name="T32" fmla="*/ 66 w 186"/>
                <a:gd name="T33" fmla="*/ 36 h 179"/>
                <a:gd name="T34" fmla="*/ 24 w 186"/>
                <a:gd name="T35" fmla="*/ 155 h 179"/>
                <a:gd name="T36" fmla="*/ 18 w 186"/>
                <a:gd name="T37" fmla="*/ 167 h 179"/>
                <a:gd name="T38" fmla="*/ 18 w 186"/>
                <a:gd name="T39" fmla="*/ 173 h 179"/>
                <a:gd name="T40" fmla="*/ 12 w 186"/>
                <a:gd name="T41" fmla="*/ 173 h 179"/>
                <a:gd name="T42" fmla="*/ 0 w 186"/>
                <a:gd name="T43" fmla="*/ 173 h 179"/>
                <a:gd name="T44" fmla="*/ 0 w 186"/>
                <a:gd name="T45" fmla="*/ 179 h 179"/>
                <a:gd name="T46" fmla="*/ 78 w 186"/>
                <a:gd name="T47" fmla="*/ 179 h 179"/>
                <a:gd name="T48" fmla="*/ 78 w 186"/>
                <a:gd name="T49" fmla="*/ 173 h 179"/>
                <a:gd name="T50" fmla="*/ 60 w 186"/>
                <a:gd name="T51" fmla="*/ 173 h 179"/>
                <a:gd name="T52" fmla="*/ 54 w 186"/>
                <a:gd name="T53" fmla="*/ 161 h 179"/>
                <a:gd name="T54" fmla="*/ 54 w 186"/>
                <a:gd name="T55" fmla="*/ 161 h 179"/>
                <a:gd name="T56" fmla="*/ 60 w 186"/>
                <a:gd name="T57" fmla="*/ 149 h 179"/>
                <a:gd name="T58" fmla="*/ 78 w 186"/>
                <a:gd name="T59" fmla="*/ 90 h 179"/>
                <a:gd name="T60" fmla="*/ 96 w 186"/>
                <a:gd name="T61" fmla="*/ 90 h 179"/>
                <a:gd name="T62" fmla="*/ 132 w 186"/>
                <a:gd name="T63" fmla="*/ 179 h 179"/>
                <a:gd name="T64" fmla="*/ 180 w 186"/>
                <a:gd name="T65" fmla="*/ 179 h 179"/>
                <a:gd name="T66" fmla="*/ 180 w 186"/>
                <a:gd name="T67" fmla="*/ 173 h 179"/>
                <a:gd name="T68" fmla="*/ 96 w 186"/>
                <a:gd name="T69" fmla="*/ 18 h 179"/>
                <a:gd name="T70" fmla="*/ 102 w 186"/>
                <a:gd name="T71" fmla="*/ 12 h 179"/>
                <a:gd name="T72" fmla="*/ 114 w 186"/>
                <a:gd name="T73" fmla="*/ 12 h 179"/>
                <a:gd name="T74" fmla="*/ 138 w 186"/>
                <a:gd name="T75" fmla="*/ 18 h 179"/>
                <a:gd name="T76" fmla="*/ 150 w 186"/>
                <a:gd name="T77" fmla="*/ 30 h 179"/>
                <a:gd name="T78" fmla="*/ 150 w 186"/>
                <a:gd name="T79" fmla="*/ 42 h 179"/>
                <a:gd name="T80" fmla="*/ 150 w 186"/>
                <a:gd name="T81" fmla="*/ 54 h 179"/>
                <a:gd name="T82" fmla="*/ 138 w 186"/>
                <a:gd name="T83" fmla="*/ 72 h 179"/>
                <a:gd name="T84" fmla="*/ 120 w 186"/>
                <a:gd name="T85" fmla="*/ 78 h 179"/>
                <a:gd name="T86" fmla="*/ 96 w 186"/>
                <a:gd name="T87" fmla="*/ 84 h 179"/>
                <a:gd name="T88" fmla="*/ 90 w 186"/>
                <a:gd name="T89" fmla="*/ 84 h 179"/>
                <a:gd name="T90" fmla="*/ 78 w 186"/>
                <a:gd name="T91" fmla="*/ 78 h 179"/>
                <a:gd name="T92" fmla="*/ 96 w 186"/>
                <a:gd name="T93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79">
                  <a:moveTo>
                    <a:pt x="180" y="173"/>
                  </a:moveTo>
                  <a:lnTo>
                    <a:pt x="162" y="167"/>
                  </a:lnTo>
                  <a:lnTo>
                    <a:pt x="150" y="155"/>
                  </a:lnTo>
                  <a:lnTo>
                    <a:pt x="126" y="90"/>
                  </a:lnTo>
                  <a:lnTo>
                    <a:pt x="156" y="84"/>
                  </a:lnTo>
                  <a:lnTo>
                    <a:pt x="174" y="72"/>
                  </a:lnTo>
                  <a:lnTo>
                    <a:pt x="180" y="54"/>
                  </a:lnTo>
                  <a:lnTo>
                    <a:pt x="186" y="42"/>
                  </a:lnTo>
                  <a:lnTo>
                    <a:pt x="180" y="18"/>
                  </a:lnTo>
                  <a:lnTo>
                    <a:pt x="156" y="6"/>
                  </a:lnTo>
                  <a:lnTo>
                    <a:pt x="138" y="0"/>
                  </a:lnTo>
                  <a:lnTo>
                    <a:pt x="12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66" y="36"/>
                  </a:lnTo>
                  <a:lnTo>
                    <a:pt x="24" y="155"/>
                  </a:lnTo>
                  <a:lnTo>
                    <a:pt x="18" y="167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78" y="179"/>
                  </a:lnTo>
                  <a:lnTo>
                    <a:pt x="78" y="173"/>
                  </a:lnTo>
                  <a:lnTo>
                    <a:pt x="60" y="173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60" y="149"/>
                  </a:lnTo>
                  <a:lnTo>
                    <a:pt x="78" y="90"/>
                  </a:lnTo>
                  <a:lnTo>
                    <a:pt x="96" y="90"/>
                  </a:lnTo>
                  <a:lnTo>
                    <a:pt x="132" y="179"/>
                  </a:lnTo>
                  <a:lnTo>
                    <a:pt x="180" y="179"/>
                  </a:lnTo>
                  <a:lnTo>
                    <a:pt x="180" y="173"/>
                  </a:lnTo>
                  <a:close/>
                  <a:moveTo>
                    <a:pt x="96" y="18"/>
                  </a:moveTo>
                  <a:lnTo>
                    <a:pt x="102" y="12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0" y="54"/>
                  </a:lnTo>
                  <a:lnTo>
                    <a:pt x="138" y="72"/>
                  </a:lnTo>
                  <a:lnTo>
                    <a:pt x="120" y="78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9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1609" y="1793"/>
              <a:ext cx="47" cy="137"/>
            </a:xfrm>
            <a:custGeom>
              <a:avLst/>
              <a:gdLst>
                <a:gd name="T0" fmla="*/ 35 w 47"/>
                <a:gd name="T1" fmla="*/ 113 h 137"/>
                <a:gd name="T2" fmla="*/ 30 w 47"/>
                <a:gd name="T3" fmla="*/ 125 h 137"/>
                <a:gd name="T4" fmla="*/ 18 w 47"/>
                <a:gd name="T5" fmla="*/ 125 h 137"/>
                <a:gd name="T6" fmla="*/ 18 w 47"/>
                <a:gd name="T7" fmla="*/ 125 h 137"/>
                <a:gd name="T8" fmla="*/ 18 w 47"/>
                <a:gd name="T9" fmla="*/ 107 h 137"/>
                <a:gd name="T10" fmla="*/ 41 w 47"/>
                <a:gd name="T11" fmla="*/ 41 h 137"/>
                <a:gd name="T12" fmla="*/ 35 w 47"/>
                <a:gd name="T13" fmla="*/ 41 h 137"/>
                <a:gd name="T14" fmla="*/ 18 w 47"/>
                <a:gd name="T15" fmla="*/ 47 h 137"/>
                <a:gd name="T16" fmla="*/ 0 w 47"/>
                <a:gd name="T17" fmla="*/ 47 h 137"/>
                <a:gd name="T18" fmla="*/ 0 w 47"/>
                <a:gd name="T19" fmla="*/ 53 h 137"/>
                <a:gd name="T20" fmla="*/ 12 w 47"/>
                <a:gd name="T21" fmla="*/ 53 h 137"/>
                <a:gd name="T22" fmla="*/ 18 w 47"/>
                <a:gd name="T23" fmla="*/ 59 h 137"/>
                <a:gd name="T24" fmla="*/ 18 w 47"/>
                <a:gd name="T25" fmla="*/ 71 h 137"/>
                <a:gd name="T26" fmla="*/ 12 w 47"/>
                <a:gd name="T27" fmla="*/ 89 h 137"/>
                <a:gd name="T28" fmla="*/ 6 w 47"/>
                <a:gd name="T29" fmla="*/ 113 h 137"/>
                <a:gd name="T30" fmla="*/ 0 w 47"/>
                <a:gd name="T31" fmla="*/ 125 h 137"/>
                <a:gd name="T32" fmla="*/ 0 w 47"/>
                <a:gd name="T33" fmla="*/ 131 h 137"/>
                <a:gd name="T34" fmla="*/ 12 w 47"/>
                <a:gd name="T35" fmla="*/ 137 h 137"/>
                <a:gd name="T36" fmla="*/ 30 w 47"/>
                <a:gd name="T37" fmla="*/ 131 h 137"/>
                <a:gd name="T38" fmla="*/ 41 w 47"/>
                <a:gd name="T39" fmla="*/ 113 h 137"/>
                <a:gd name="T40" fmla="*/ 35 w 47"/>
                <a:gd name="T41" fmla="*/ 113 h 137"/>
                <a:gd name="T42" fmla="*/ 47 w 47"/>
                <a:gd name="T43" fmla="*/ 11 h 137"/>
                <a:gd name="T44" fmla="*/ 41 w 47"/>
                <a:gd name="T45" fmla="*/ 5 h 137"/>
                <a:gd name="T46" fmla="*/ 35 w 47"/>
                <a:gd name="T47" fmla="*/ 0 h 137"/>
                <a:gd name="T48" fmla="*/ 30 w 47"/>
                <a:gd name="T49" fmla="*/ 5 h 137"/>
                <a:gd name="T50" fmla="*/ 24 w 47"/>
                <a:gd name="T51" fmla="*/ 11 h 137"/>
                <a:gd name="T52" fmla="*/ 30 w 47"/>
                <a:gd name="T53" fmla="*/ 17 h 137"/>
                <a:gd name="T54" fmla="*/ 35 w 47"/>
                <a:gd name="T55" fmla="*/ 23 h 137"/>
                <a:gd name="T56" fmla="*/ 41 w 47"/>
                <a:gd name="T57" fmla="*/ 17 h 137"/>
                <a:gd name="T58" fmla="*/ 47 w 47"/>
                <a:gd name="T59" fmla="*/ 11 h 137"/>
                <a:gd name="T60" fmla="*/ 47 w 47"/>
                <a:gd name="T61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137">
                  <a:moveTo>
                    <a:pt x="35" y="113"/>
                  </a:moveTo>
                  <a:lnTo>
                    <a:pt x="30" y="125"/>
                  </a:lnTo>
                  <a:lnTo>
                    <a:pt x="18" y="125"/>
                  </a:lnTo>
                  <a:lnTo>
                    <a:pt x="18" y="125"/>
                  </a:lnTo>
                  <a:lnTo>
                    <a:pt x="18" y="107"/>
                  </a:lnTo>
                  <a:lnTo>
                    <a:pt x="41" y="41"/>
                  </a:lnTo>
                  <a:lnTo>
                    <a:pt x="35" y="41"/>
                  </a:lnTo>
                  <a:lnTo>
                    <a:pt x="18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12" y="53"/>
                  </a:lnTo>
                  <a:lnTo>
                    <a:pt x="18" y="59"/>
                  </a:lnTo>
                  <a:lnTo>
                    <a:pt x="18" y="71"/>
                  </a:lnTo>
                  <a:lnTo>
                    <a:pt x="12" y="89"/>
                  </a:lnTo>
                  <a:lnTo>
                    <a:pt x="6" y="113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12" y="137"/>
                  </a:lnTo>
                  <a:lnTo>
                    <a:pt x="30" y="131"/>
                  </a:lnTo>
                  <a:lnTo>
                    <a:pt x="41" y="113"/>
                  </a:lnTo>
                  <a:lnTo>
                    <a:pt x="35" y="113"/>
                  </a:lnTo>
                  <a:close/>
                  <a:moveTo>
                    <a:pt x="47" y="11"/>
                  </a:moveTo>
                  <a:lnTo>
                    <a:pt x="41" y="5"/>
                  </a:lnTo>
                  <a:lnTo>
                    <a:pt x="35" y="0"/>
                  </a:lnTo>
                  <a:lnTo>
                    <a:pt x="30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5" y="23"/>
                  </a:lnTo>
                  <a:lnTo>
                    <a:pt x="41" y="17"/>
                  </a:lnTo>
                  <a:lnTo>
                    <a:pt x="47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201" y="1572"/>
              <a:ext cx="191" cy="185"/>
            </a:xfrm>
            <a:custGeom>
              <a:avLst/>
              <a:gdLst>
                <a:gd name="T0" fmla="*/ 179 w 191"/>
                <a:gd name="T1" fmla="*/ 53 h 185"/>
                <a:gd name="T2" fmla="*/ 191 w 191"/>
                <a:gd name="T3" fmla="*/ 0 h 185"/>
                <a:gd name="T4" fmla="*/ 185 w 191"/>
                <a:gd name="T5" fmla="*/ 0 h 185"/>
                <a:gd name="T6" fmla="*/ 179 w 191"/>
                <a:gd name="T7" fmla="*/ 6 h 185"/>
                <a:gd name="T8" fmla="*/ 173 w 191"/>
                <a:gd name="T9" fmla="*/ 6 h 185"/>
                <a:gd name="T10" fmla="*/ 149 w 191"/>
                <a:gd name="T11" fmla="*/ 6 h 185"/>
                <a:gd name="T12" fmla="*/ 125 w 191"/>
                <a:gd name="T13" fmla="*/ 0 h 185"/>
                <a:gd name="T14" fmla="*/ 77 w 191"/>
                <a:gd name="T15" fmla="*/ 12 h 185"/>
                <a:gd name="T16" fmla="*/ 36 w 191"/>
                <a:gd name="T17" fmla="*/ 35 h 185"/>
                <a:gd name="T18" fmla="*/ 12 w 191"/>
                <a:gd name="T19" fmla="*/ 71 h 185"/>
                <a:gd name="T20" fmla="*/ 0 w 191"/>
                <a:gd name="T21" fmla="*/ 113 h 185"/>
                <a:gd name="T22" fmla="*/ 6 w 191"/>
                <a:gd name="T23" fmla="*/ 149 h 185"/>
                <a:gd name="T24" fmla="*/ 24 w 191"/>
                <a:gd name="T25" fmla="*/ 167 h 185"/>
                <a:gd name="T26" fmla="*/ 48 w 191"/>
                <a:gd name="T27" fmla="*/ 179 h 185"/>
                <a:gd name="T28" fmla="*/ 77 w 191"/>
                <a:gd name="T29" fmla="*/ 185 h 185"/>
                <a:gd name="T30" fmla="*/ 107 w 191"/>
                <a:gd name="T31" fmla="*/ 179 h 185"/>
                <a:gd name="T32" fmla="*/ 131 w 191"/>
                <a:gd name="T33" fmla="*/ 167 h 185"/>
                <a:gd name="T34" fmla="*/ 149 w 191"/>
                <a:gd name="T35" fmla="*/ 155 h 185"/>
                <a:gd name="T36" fmla="*/ 161 w 191"/>
                <a:gd name="T37" fmla="*/ 143 h 185"/>
                <a:gd name="T38" fmla="*/ 155 w 191"/>
                <a:gd name="T39" fmla="*/ 143 h 185"/>
                <a:gd name="T40" fmla="*/ 131 w 191"/>
                <a:gd name="T41" fmla="*/ 161 h 185"/>
                <a:gd name="T42" fmla="*/ 113 w 191"/>
                <a:gd name="T43" fmla="*/ 173 h 185"/>
                <a:gd name="T44" fmla="*/ 89 w 191"/>
                <a:gd name="T45" fmla="*/ 173 h 185"/>
                <a:gd name="T46" fmla="*/ 65 w 191"/>
                <a:gd name="T47" fmla="*/ 167 h 185"/>
                <a:gd name="T48" fmla="*/ 48 w 191"/>
                <a:gd name="T49" fmla="*/ 155 h 185"/>
                <a:gd name="T50" fmla="*/ 42 w 191"/>
                <a:gd name="T51" fmla="*/ 137 h 185"/>
                <a:gd name="T52" fmla="*/ 36 w 191"/>
                <a:gd name="T53" fmla="*/ 113 h 185"/>
                <a:gd name="T54" fmla="*/ 42 w 191"/>
                <a:gd name="T55" fmla="*/ 83 h 185"/>
                <a:gd name="T56" fmla="*/ 60 w 191"/>
                <a:gd name="T57" fmla="*/ 47 h 185"/>
                <a:gd name="T58" fmla="*/ 83 w 191"/>
                <a:gd name="T59" fmla="*/ 23 h 185"/>
                <a:gd name="T60" fmla="*/ 107 w 191"/>
                <a:gd name="T61" fmla="*/ 18 h 185"/>
                <a:gd name="T62" fmla="*/ 125 w 191"/>
                <a:gd name="T63" fmla="*/ 12 h 185"/>
                <a:gd name="T64" fmla="*/ 149 w 191"/>
                <a:gd name="T65" fmla="*/ 18 h 185"/>
                <a:gd name="T66" fmla="*/ 167 w 191"/>
                <a:gd name="T67" fmla="*/ 29 h 185"/>
                <a:gd name="T68" fmla="*/ 173 w 191"/>
                <a:gd name="T69" fmla="*/ 47 h 185"/>
                <a:gd name="T70" fmla="*/ 173 w 191"/>
                <a:gd name="T71" fmla="*/ 53 h 185"/>
                <a:gd name="T72" fmla="*/ 179 w 191"/>
                <a:gd name="T73" fmla="*/ 5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1" h="185">
                  <a:moveTo>
                    <a:pt x="179" y="53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9" y="6"/>
                  </a:lnTo>
                  <a:lnTo>
                    <a:pt x="173" y="6"/>
                  </a:lnTo>
                  <a:lnTo>
                    <a:pt x="149" y="6"/>
                  </a:lnTo>
                  <a:lnTo>
                    <a:pt x="125" y="0"/>
                  </a:lnTo>
                  <a:lnTo>
                    <a:pt x="77" y="12"/>
                  </a:lnTo>
                  <a:lnTo>
                    <a:pt x="36" y="35"/>
                  </a:lnTo>
                  <a:lnTo>
                    <a:pt x="12" y="71"/>
                  </a:lnTo>
                  <a:lnTo>
                    <a:pt x="0" y="113"/>
                  </a:lnTo>
                  <a:lnTo>
                    <a:pt x="6" y="149"/>
                  </a:lnTo>
                  <a:lnTo>
                    <a:pt x="24" y="167"/>
                  </a:lnTo>
                  <a:lnTo>
                    <a:pt x="48" y="179"/>
                  </a:lnTo>
                  <a:lnTo>
                    <a:pt x="77" y="185"/>
                  </a:lnTo>
                  <a:lnTo>
                    <a:pt x="107" y="179"/>
                  </a:lnTo>
                  <a:lnTo>
                    <a:pt x="131" y="167"/>
                  </a:lnTo>
                  <a:lnTo>
                    <a:pt x="149" y="155"/>
                  </a:lnTo>
                  <a:lnTo>
                    <a:pt x="161" y="143"/>
                  </a:lnTo>
                  <a:lnTo>
                    <a:pt x="155" y="143"/>
                  </a:lnTo>
                  <a:lnTo>
                    <a:pt x="131" y="161"/>
                  </a:lnTo>
                  <a:lnTo>
                    <a:pt x="113" y="173"/>
                  </a:lnTo>
                  <a:lnTo>
                    <a:pt x="89" y="173"/>
                  </a:lnTo>
                  <a:lnTo>
                    <a:pt x="65" y="167"/>
                  </a:lnTo>
                  <a:lnTo>
                    <a:pt x="48" y="155"/>
                  </a:lnTo>
                  <a:lnTo>
                    <a:pt x="42" y="137"/>
                  </a:lnTo>
                  <a:lnTo>
                    <a:pt x="36" y="113"/>
                  </a:lnTo>
                  <a:lnTo>
                    <a:pt x="42" y="83"/>
                  </a:lnTo>
                  <a:lnTo>
                    <a:pt x="60" y="47"/>
                  </a:lnTo>
                  <a:lnTo>
                    <a:pt x="83" y="23"/>
                  </a:lnTo>
                  <a:lnTo>
                    <a:pt x="107" y="18"/>
                  </a:lnTo>
                  <a:lnTo>
                    <a:pt x="125" y="12"/>
                  </a:lnTo>
                  <a:lnTo>
                    <a:pt x="149" y="18"/>
                  </a:lnTo>
                  <a:lnTo>
                    <a:pt x="167" y="29"/>
                  </a:lnTo>
                  <a:lnTo>
                    <a:pt x="173" y="47"/>
                  </a:lnTo>
                  <a:lnTo>
                    <a:pt x="173" y="53"/>
                  </a:lnTo>
                  <a:lnTo>
                    <a:pt x="179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2392" y="1685"/>
              <a:ext cx="54" cy="137"/>
            </a:xfrm>
            <a:custGeom>
              <a:avLst/>
              <a:gdLst>
                <a:gd name="T0" fmla="*/ 42 w 54"/>
                <a:gd name="T1" fmla="*/ 113 h 137"/>
                <a:gd name="T2" fmla="*/ 30 w 54"/>
                <a:gd name="T3" fmla="*/ 125 h 137"/>
                <a:gd name="T4" fmla="*/ 24 w 54"/>
                <a:gd name="T5" fmla="*/ 125 h 137"/>
                <a:gd name="T6" fmla="*/ 24 w 54"/>
                <a:gd name="T7" fmla="*/ 125 h 137"/>
                <a:gd name="T8" fmla="*/ 18 w 54"/>
                <a:gd name="T9" fmla="*/ 125 h 137"/>
                <a:gd name="T10" fmla="*/ 24 w 54"/>
                <a:gd name="T11" fmla="*/ 119 h 137"/>
                <a:gd name="T12" fmla="*/ 24 w 54"/>
                <a:gd name="T13" fmla="*/ 113 h 137"/>
                <a:gd name="T14" fmla="*/ 42 w 54"/>
                <a:gd name="T15" fmla="*/ 48 h 137"/>
                <a:gd name="T16" fmla="*/ 42 w 54"/>
                <a:gd name="T17" fmla="*/ 48 h 137"/>
                <a:gd name="T18" fmla="*/ 24 w 54"/>
                <a:gd name="T19" fmla="*/ 48 h 137"/>
                <a:gd name="T20" fmla="*/ 6 w 54"/>
                <a:gd name="T21" fmla="*/ 54 h 137"/>
                <a:gd name="T22" fmla="*/ 6 w 54"/>
                <a:gd name="T23" fmla="*/ 54 h 137"/>
                <a:gd name="T24" fmla="*/ 18 w 54"/>
                <a:gd name="T25" fmla="*/ 54 h 137"/>
                <a:gd name="T26" fmla="*/ 18 w 54"/>
                <a:gd name="T27" fmla="*/ 60 h 137"/>
                <a:gd name="T28" fmla="*/ 18 w 54"/>
                <a:gd name="T29" fmla="*/ 72 h 137"/>
                <a:gd name="T30" fmla="*/ 12 w 54"/>
                <a:gd name="T31" fmla="*/ 90 h 137"/>
                <a:gd name="T32" fmla="*/ 6 w 54"/>
                <a:gd name="T33" fmla="*/ 113 h 137"/>
                <a:gd name="T34" fmla="*/ 0 w 54"/>
                <a:gd name="T35" fmla="*/ 125 h 137"/>
                <a:gd name="T36" fmla="*/ 0 w 54"/>
                <a:gd name="T37" fmla="*/ 131 h 137"/>
                <a:gd name="T38" fmla="*/ 12 w 54"/>
                <a:gd name="T39" fmla="*/ 137 h 137"/>
                <a:gd name="T40" fmla="*/ 30 w 54"/>
                <a:gd name="T41" fmla="*/ 131 h 137"/>
                <a:gd name="T42" fmla="*/ 48 w 54"/>
                <a:gd name="T43" fmla="*/ 113 h 137"/>
                <a:gd name="T44" fmla="*/ 42 w 54"/>
                <a:gd name="T45" fmla="*/ 113 h 137"/>
                <a:gd name="T46" fmla="*/ 54 w 54"/>
                <a:gd name="T47" fmla="*/ 12 h 137"/>
                <a:gd name="T48" fmla="*/ 48 w 54"/>
                <a:gd name="T49" fmla="*/ 6 h 137"/>
                <a:gd name="T50" fmla="*/ 42 w 54"/>
                <a:gd name="T51" fmla="*/ 0 h 137"/>
                <a:gd name="T52" fmla="*/ 36 w 54"/>
                <a:gd name="T53" fmla="*/ 6 h 137"/>
                <a:gd name="T54" fmla="*/ 30 w 54"/>
                <a:gd name="T55" fmla="*/ 12 h 137"/>
                <a:gd name="T56" fmla="*/ 36 w 54"/>
                <a:gd name="T57" fmla="*/ 18 h 137"/>
                <a:gd name="T58" fmla="*/ 42 w 54"/>
                <a:gd name="T59" fmla="*/ 24 h 137"/>
                <a:gd name="T60" fmla="*/ 48 w 54"/>
                <a:gd name="T61" fmla="*/ 18 h 137"/>
                <a:gd name="T62" fmla="*/ 54 w 54"/>
                <a:gd name="T63" fmla="*/ 12 h 137"/>
                <a:gd name="T64" fmla="*/ 54 w 54"/>
                <a:gd name="T65" fmla="*/ 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137">
                  <a:moveTo>
                    <a:pt x="42" y="113"/>
                  </a:moveTo>
                  <a:lnTo>
                    <a:pt x="30" y="125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18" y="125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2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72"/>
                  </a:lnTo>
                  <a:lnTo>
                    <a:pt x="12" y="90"/>
                  </a:lnTo>
                  <a:lnTo>
                    <a:pt x="6" y="113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12" y="137"/>
                  </a:lnTo>
                  <a:lnTo>
                    <a:pt x="30" y="131"/>
                  </a:lnTo>
                  <a:lnTo>
                    <a:pt x="48" y="113"/>
                  </a:lnTo>
                  <a:lnTo>
                    <a:pt x="42" y="113"/>
                  </a:lnTo>
                  <a:close/>
                  <a:moveTo>
                    <a:pt x="54" y="12"/>
                  </a:moveTo>
                  <a:lnTo>
                    <a:pt x="48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172" y="2061"/>
              <a:ext cx="616" cy="72"/>
            </a:xfrm>
            <a:custGeom>
              <a:avLst/>
              <a:gdLst>
                <a:gd name="T0" fmla="*/ 0 w 616"/>
                <a:gd name="T1" fmla="*/ 72 h 72"/>
                <a:gd name="T2" fmla="*/ 0 w 616"/>
                <a:gd name="T3" fmla="*/ 0 h 72"/>
                <a:gd name="T4" fmla="*/ 616 w 616"/>
                <a:gd name="T5" fmla="*/ 0 h 72"/>
                <a:gd name="T6" fmla="*/ 616 w 616"/>
                <a:gd name="T7" fmla="*/ 72 h 72"/>
                <a:gd name="T8" fmla="*/ 0 w 616"/>
                <a:gd name="T9" fmla="*/ 72 h 72"/>
                <a:gd name="T10" fmla="*/ 0 w 616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6" h="72">
                  <a:moveTo>
                    <a:pt x="0" y="72"/>
                  </a:moveTo>
                  <a:lnTo>
                    <a:pt x="0" y="0"/>
                  </a:lnTo>
                  <a:lnTo>
                    <a:pt x="616" y="0"/>
                  </a:lnTo>
                  <a:lnTo>
                    <a:pt x="616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752" y="2091"/>
              <a:ext cx="42" cy="84"/>
            </a:xfrm>
            <a:custGeom>
              <a:avLst/>
              <a:gdLst>
                <a:gd name="T0" fmla="*/ 42 w 42"/>
                <a:gd name="T1" fmla="*/ 0 h 84"/>
                <a:gd name="T2" fmla="*/ 0 w 42"/>
                <a:gd name="T3" fmla="*/ 84 h 84"/>
                <a:gd name="T4" fmla="*/ 42 w 42"/>
                <a:gd name="T5" fmla="*/ 0 h 84"/>
                <a:gd name="T6" fmla="*/ 42 w 4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84">
                  <a:moveTo>
                    <a:pt x="42" y="0"/>
                  </a:moveTo>
                  <a:lnTo>
                    <a:pt x="0" y="8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1716" y="2091"/>
              <a:ext cx="36" cy="8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1674" y="2013"/>
              <a:ext cx="42" cy="78"/>
            </a:xfrm>
            <a:custGeom>
              <a:avLst/>
              <a:gdLst>
                <a:gd name="T0" fmla="*/ 42 w 42"/>
                <a:gd name="T1" fmla="*/ 78 h 78"/>
                <a:gd name="T2" fmla="*/ 0 w 42"/>
                <a:gd name="T3" fmla="*/ 0 h 78"/>
                <a:gd name="T4" fmla="*/ 42 w 42"/>
                <a:gd name="T5" fmla="*/ 78 h 78"/>
                <a:gd name="T6" fmla="*/ 42 w 42"/>
                <a:gd name="T7" fmla="*/ 78 h 78"/>
                <a:gd name="T8" fmla="*/ 42 w 42"/>
                <a:gd name="T9" fmla="*/ 78 h 78"/>
                <a:gd name="T10" fmla="*/ 42 w 42"/>
                <a:gd name="T11" fmla="*/ 78 h 78"/>
                <a:gd name="T12" fmla="*/ 42 w 4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8">
                  <a:moveTo>
                    <a:pt x="42" y="78"/>
                  </a:moveTo>
                  <a:lnTo>
                    <a:pt x="0" y="0"/>
                  </a:lnTo>
                  <a:lnTo>
                    <a:pt x="42" y="78"/>
                  </a:lnTo>
                  <a:lnTo>
                    <a:pt x="42" y="78"/>
                  </a:lnTo>
                  <a:close/>
                  <a:moveTo>
                    <a:pt x="42" y="78"/>
                  </a:moveTo>
                  <a:lnTo>
                    <a:pt x="42" y="78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1639" y="2013"/>
              <a:ext cx="35" cy="78"/>
            </a:xfrm>
            <a:custGeom>
              <a:avLst/>
              <a:gdLst>
                <a:gd name="T0" fmla="*/ 35 w 35"/>
                <a:gd name="T1" fmla="*/ 0 h 78"/>
                <a:gd name="T2" fmla="*/ 0 w 35"/>
                <a:gd name="T3" fmla="*/ 78 h 78"/>
                <a:gd name="T4" fmla="*/ 35 w 35"/>
                <a:gd name="T5" fmla="*/ 0 h 78"/>
                <a:gd name="T6" fmla="*/ 35 w 35"/>
                <a:gd name="T7" fmla="*/ 0 h 78"/>
                <a:gd name="T8" fmla="*/ 35 w 35"/>
                <a:gd name="T9" fmla="*/ 0 h 78"/>
                <a:gd name="T10" fmla="*/ 35 w 35"/>
                <a:gd name="T11" fmla="*/ 0 h 78"/>
                <a:gd name="T12" fmla="*/ 35 w 35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8">
                  <a:moveTo>
                    <a:pt x="35" y="0"/>
                  </a:moveTo>
                  <a:lnTo>
                    <a:pt x="0" y="78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1639" y="209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1597" y="2091"/>
              <a:ext cx="42" cy="84"/>
            </a:xfrm>
            <a:custGeom>
              <a:avLst/>
              <a:gdLst>
                <a:gd name="T0" fmla="*/ 42 w 42"/>
                <a:gd name="T1" fmla="*/ 0 h 84"/>
                <a:gd name="T2" fmla="*/ 0 w 42"/>
                <a:gd name="T3" fmla="*/ 84 h 84"/>
                <a:gd name="T4" fmla="*/ 42 w 42"/>
                <a:gd name="T5" fmla="*/ 0 h 84"/>
                <a:gd name="T6" fmla="*/ 42 w 42"/>
                <a:gd name="T7" fmla="*/ 0 h 84"/>
                <a:gd name="T8" fmla="*/ 42 w 42"/>
                <a:gd name="T9" fmla="*/ 0 h 84"/>
                <a:gd name="T10" fmla="*/ 42 w 42"/>
                <a:gd name="T11" fmla="*/ 0 h 84"/>
                <a:gd name="T12" fmla="*/ 42 w 42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0"/>
                  </a:moveTo>
                  <a:lnTo>
                    <a:pt x="0" y="84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1555" y="2091"/>
              <a:ext cx="42" cy="84"/>
            </a:xfrm>
            <a:custGeom>
              <a:avLst/>
              <a:gdLst>
                <a:gd name="T0" fmla="*/ 42 w 42"/>
                <a:gd name="T1" fmla="*/ 84 h 84"/>
                <a:gd name="T2" fmla="*/ 0 w 42"/>
                <a:gd name="T3" fmla="*/ 0 h 84"/>
                <a:gd name="T4" fmla="*/ 42 w 42"/>
                <a:gd name="T5" fmla="*/ 84 h 84"/>
                <a:gd name="T6" fmla="*/ 42 w 42"/>
                <a:gd name="T7" fmla="*/ 84 h 84"/>
                <a:gd name="T8" fmla="*/ 42 w 42"/>
                <a:gd name="T9" fmla="*/ 84 h 84"/>
                <a:gd name="T10" fmla="*/ 42 w 42"/>
                <a:gd name="T11" fmla="*/ 84 h 84"/>
                <a:gd name="T12" fmla="*/ 42 w 42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84"/>
                  </a:moveTo>
                  <a:lnTo>
                    <a:pt x="0" y="0"/>
                  </a:lnTo>
                  <a:lnTo>
                    <a:pt x="42" y="84"/>
                  </a:lnTo>
                  <a:lnTo>
                    <a:pt x="42" y="84"/>
                  </a:lnTo>
                  <a:close/>
                  <a:moveTo>
                    <a:pt x="42" y="84"/>
                  </a:moveTo>
                  <a:lnTo>
                    <a:pt x="42" y="84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1519" y="2013"/>
              <a:ext cx="36" cy="78"/>
            </a:xfrm>
            <a:custGeom>
              <a:avLst/>
              <a:gdLst>
                <a:gd name="T0" fmla="*/ 36 w 36"/>
                <a:gd name="T1" fmla="*/ 78 h 78"/>
                <a:gd name="T2" fmla="*/ 0 w 36"/>
                <a:gd name="T3" fmla="*/ 0 h 78"/>
                <a:gd name="T4" fmla="*/ 36 w 36"/>
                <a:gd name="T5" fmla="*/ 78 h 78"/>
                <a:gd name="T6" fmla="*/ 36 w 36"/>
                <a:gd name="T7" fmla="*/ 78 h 78"/>
                <a:gd name="T8" fmla="*/ 36 w 36"/>
                <a:gd name="T9" fmla="*/ 78 h 78"/>
                <a:gd name="T10" fmla="*/ 36 w 36"/>
                <a:gd name="T11" fmla="*/ 78 h 78"/>
                <a:gd name="T12" fmla="*/ 36 w 36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8">
                  <a:moveTo>
                    <a:pt x="36" y="78"/>
                  </a:moveTo>
                  <a:lnTo>
                    <a:pt x="0" y="0"/>
                  </a:lnTo>
                  <a:lnTo>
                    <a:pt x="36" y="78"/>
                  </a:lnTo>
                  <a:lnTo>
                    <a:pt x="36" y="78"/>
                  </a:lnTo>
                  <a:close/>
                  <a:moveTo>
                    <a:pt x="36" y="78"/>
                  </a:moveTo>
                  <a:lnTo>
                    <a:pt x="36" y="78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1477" y="2013"/>
              <a:ext cx="42" cy="78"/>
            </a:xfrm>
            <a:custGeom>
              <a:avLst/>
              <a:gdLst>
                <a:gd name="T0" fmla="*/ 42 w 42"/>
                <a:gd name="T1" fmla="*/ 0 h 78"/>
                <a:gd name="T2" fmla="*/ 0 w 42"/>
                <a:gd name="T3" fmla="*/ 78 h 78"/>
                <a:gd name="T4" fmla="*/ 42 w 42"/>
                <a:gd name="T5" fmla="*/ 0 h 78"/>
                <a:gd name="T6" fmla="*/ 42 w 42"/>
                <a:gd name="T7" fmla="*/ 0 h 78"/>
                <a:gd name="T8" fmla="*/ 42 w 42"/>
                <a:gd name="T9" fmla="*/ 0 h 78"/>
                <a:gd name="T10" fmla="*/ 42 w 42"/>
                <a:gd name="T11" fmla="*/ 0 h 78"/>
                <a:gd name="T12" fmla="*/ 42 w 42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8">
                  <a:moveTo>
                    <a:pt x="42" y="0"/>
                  </a:moveTo>
                  <a:lnTo>
                    <a:pt x="0" y="78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441" y="2091"/>
              <a:ext cx="36" cy="84"/>
            </a:xfrm>
            <a:custGeom>
              <a:avLst/>
              <a:gdLst>
                <a:gd name="T0" fmla="*/ 36 w 36"/>
                <a:gd name="T1" fmla="*/ 0 h 84"/>
                <a:gd name="T2" fmla="*/ 0 w 36"/>
                <a:gd name="T3" fmla="*/ 84 h 84"/>
                <a:gd name="T4" fmla="*/ 36 w 36"/>
                <a:gd name="T5" fmla="*/ 0 h 84"/>
                <a:gd name="T6" fmla="*/ 36 w 36"/>
                <a:gd name="T7" fmla="*/ 0 h 84"/>
                <a:gd name="T8" fmla="*/ 36 w 36"/>
                <a:gd name="T9" fmla="*/ 0 h 84"/>
                <a:gd name="T10" fmla="*/ 36 w 36"/>
                <a:gd name="T11" fmla="*/ 0 h 84"/>
                <a:gd name="T12" fmla="*/ 36 w 3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0"/>
                  </a:moveTo>
                  <a:lnTo>
                    <a:pt x="0" y="84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1399" y="2091"/>
              <a:ext cx="42" cy="84"/>
            </a:xfrm>
            <a:custGeom>
              <a:avLst/>
              <a:gdLst>
                <a:gd name="T0" fmla="*/ 42 w 42"/>
                <a:gd name="T1" fmla="*/ 84 h 84"/>
                <a:gd name="T2" fmla="*/ 0 w 42"/>
                <a:gd name="T3" fmla="*/ 0 h 84"/>
                <a:gd name="T4" fmla="*/ 42 w 42"/>
                <a:gd name="T5" fmla="*/ 84 h 84"/>
                <a:gd name="T6" fmla="*/ 42 w 42"/>
                <a:gd name="T7" fmla="*/ 84 h 84"/>
                <a:gd name="T8" fmla="*/ 42 w 42"/>
                <a:gd name="T9" fmla="*/ 84 h 84"/>
                <a:gd name="T10" fmla="*/ 42 w 42"/>
                <a:gd name="T11" fmla="*/ 84 h 84"/>
                <a:gd name="T12" fmla="*/ 42 w 42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84"/>
                  </a:moveTo>
                  <a:lnTo>
                    <a:pt x="0" y="0"/>
                  </a:lnTo>
                  <a:lnTo>
                    <a:pt x="42" y="84"/>
                  </a:lnTo>
                  <a:lnTo>
                    <a:pt x="42" y="84"/>
                  </a:lnTo>
                  <a:close/>
                  <a:moveTo>
                    <a:pt x="42" y="84"/>
                  </a:moveTo>
                  <a:lnTo>
                    <a:pt x="42" y="84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1363" y="2013"/>
              <a:ext cx="36" cy="78"/>
            </a:xfrm>
            <a:custGeom>
              <a:avLst/>
              <a:gdLst>
                <a:gd name="T0" fmla="*/ 36 w 36"/>
                <a:gd name="T1" fmla="*/ 78 h 78"/>
                <a:gd name="T2" fmla="*/ 0 w 36"/>
                <a:gd name="T3" fmla="*/ 0 h 78"/>
                <a:gd name="T4" fmla="*/ 36 w 36"/>
                <a:gd name="T5" fmla="*/ 78 h 78"/>
                <a:gd name="T6" fmla="*/ 36 w 36"/>
                <a:gd name="T7" fmla="*/ 78 h 78"/>
                <a:gd name="T8" fmla="*/ 36 w 36"/>
                <a:gd name="T9" fmla="*/ 78 h 78"/>
                <a:gd name="T10" fmla="*/ 36 w 36"/>
                <a:gd name="T11" fmla="*/ 78 h 78"/>
                <a:gd name="T12" fmla="*/ 36 w 36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8">
                  <a:moveTo>
                    <a:pt x="36" y="78"/>
                  </a:moveTo>
                  <a:lnTo>
                    <a:pt x="0" y="0"/>
                  </a:lnTo>
                  <a:lnTo>
                    <a:pt x="36" y="78"/>
                  </a:lnTo>
                  <a:lnTo>
                    <a:pt x="36" y="78"/>
                  </a:lnTo>
                  <a:close/>
                  <a:moveTo>
                    <a:pt x="36" y="78"/>
                  </a:moveTo>
                  <a:lnTo>
                    <a:pt x="36" y="78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1322" y="2013"/>
              <a:ext cx="41" cy="78"/>
            </a:xfrm>
            <a:custGeom>
              <a:avLst/>
              <a:gdLst>
                <a:gd name="T0" fmla="*/ 41 w 41"/>
                <a:gd name="T1" fmla="*/ 0 h 78"/>
                <a:gd name="T2" fmla="*/ 0 w 41"/>
                <a:gd name="T3" fmla="*/ 78 h 78"/>
                <a:gd name="T4" fmla="*/ 41 w 41"/>
                <a:gd name="T5" fmla="*/ 0 h 78"/>
                <a:gd name="T6" fmla="*/ 41 w 41"/>
                <a:gd name="T7" fmla="*/ 0 h 78"/>
                <a:gd name="T8" fmla="*/ 41 w 41"/>
                <a:gd name="T9" fmla="*/ 0 h 78"/>
                <a:gd name="T10" fmla="*/ 41 w 41"/>
                <a:gd name="T11" fmla="*/ 0 h 78"/>
                <a:gd name="T12" fmla="*/ 41 w 41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8">
                  <a:moveTo>
                    <a:pt x="41" y="0"/>
                  </a:moveTo>
                  <a:lnTo>
                    <a:pt x="0" y="78"/>
                  </a:lnTo>
                  <a:lnTo>
                    <a:pt x="41" y="0"/>
                  </a:lnTo>
                  <a:lnTo>
                    <a:pt x="41" y="0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1280" y="2091"/>
              <a:ext cx="42" cy="84"/>
            </a:xfrm>
            <a:custGeom>
              <a:avLst/>
              <a:gdLst>
                <a:gd name="T0" fmla="*/ 42 w 42"/>
                <a:gd name="T1" fmla="*/ 0 h 84"/>
                <a:gd name="T2" fmla="*/ 0 w 42"/>
                <a:gd name="T3" fmla="*/ 84 h 84"/>
                <a:gd name="T4" fmla="*/ 42 w 42"/>
                <a:gd name="T5" fmla="*/ 0 h 84"/>
                <a:gd name="T6" fmla="*/ 42 w 42"/>
                <a:gd name="T7" fmla="*/ 0 h 84"/>
                <a:gd name="T8" fmla="*/ 42 w 42"/>
                <a:gd name="T9" fmla="*/ 0 h 84"/>
                <a:gd name="T10" fmla="*/ 42 w 42"/>
                <a:gd name="T11" fmla="*/ 0 h 84"/>
                <a:gd name="T12" fmla="*/ 42 w 42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0"/>
                  </a:moveTo>
                  <a:lnTo>
                    <a:pt x="0" y="84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244" y="2091"/>
              <a:ext cx="36" cy="8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1202" y="2013"/>
              <a:ext cx="42" cy="78"/>
            </a:xfrm>
            <a:custGeom>
              <a:avLst/>
              <a:gdLst>
                <a:gd name="T0" fmla="*/ 42 w 42"/>
                <a:gd name="T1" fmla="*/ 78 h 78"/>
                <a:gd name="T2" fmla="*/ 0 w 42"/>
                <a:gd name="T3" fmla="*/ 0 h 78"/>
                <a:gd name="T4" fmla="*/ 42 w 42"/>
                <a:gd name="T5" fmla="*/ 78 h 78"/>
                <a:gd name="T6" fmla="*/ 42 w 42"/>
                <a:gd name="T7" fmla="*/ 78 h 78"/>
                <a:gd name="T8" fmla="*/ 42 w 42"/>
                <a:gd name="T9" fmla="*/ 78 h 78"/>
                <a:gd name="T10" fmla="*/ 42 w 42"/>
                <a:gd name="T11" fmla="*/ 78 h 78"/>
                <a:gd name="T12" fmla="*/ 42 w 4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8">
                  <a:moveTo>
                    <a:pt x="42" y="78"/>
                  </a:moveTo>
                  <a:lnTo>
                    <a:pt x="0" y="0"/>
                  </a:lnTo>
                  <a:lnTo>
                    <a:pt x="42" y="78"/>
                  </a:lnTo>
                  <a:lnTo>
                    <a:pt x="42" y="78"/>
                  </a:lnTo>
                  <a:close/>
                  <a:moveTo>
                    <a:pt x="42" y="78"/>
                  </a:moveTo>
                  <a:lnTo>
                    <a:pt x="42" y="78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auto">
            <a:xfrm>
              <a:off x="1160" y="2013"/>
              <a:ext cx="42" cy="90"/>
            </a:xfrm>
            <a:custGeom>
              <a:avLst/>
              <a:gdLst>
                <a:gd name="T0" fmla="*/ 42 w 42"/>
                <a:gd name="T1" fmla="*/ 0 h 90"/>
                <a:gd name="T2" fmla="*/ 0 w 42"/>
                <a:gd name="T3" fmla="*/ 90 h 90"/>
                <a:gd name="T4" fmla="*/ 42 w 42"/>
                <a:gd name="T5" fmla="*/ 0 h 90"/>
                <a:gd name="T6" fmla="*/ 42 w 42"/>
                <a:gd name="T7" fmla="*/ 0 h 90"/>
                <a:gd name="T8" fmla="*/ 42 w 42"/>
                <a:gd name="T9" fmla="*/ 0 h 90"/>
                <a:gd name="T10" fmla="*/ 42 w 42"/>
                <a:gd name="T11" fmla="*/ 0 h 90"/>
                <a:gd name="T12" fmla="*/ 42 w 42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0">
                  <a:moveTo>
                    <a:pt x="42" y="0"/>
                  </a:moveTo>
                  <a:lnTo>
                    <a:pt x="0" y="90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3558" y="945"/>
              <a:ext cx="180" cy="179"/>
            </a:xfrm>
            <a:custGeom>
              <a:avLst/>
              <a:gdLst>
                <a:gd name="T0" fmla="*/ 174 w 180"/>
                <a:gd name="T1" fmla="*/ 173 h 179"/>
                <a:gd name="T2" fmla="*/ 162 w 180"/>
                <a:gd name="T3" fmla="*/ 173 h 179"/>
                <a:gd name="T4" fmla="*/ 156 w 180"/>
                <a:gd name="T5" fmla="*/ 167 h 179"/>
                <a:gd name="T6" fmla="*/ 150 w 180"/>
                <a:gd name="T7" fmla="*/ 155 h 179"/>
                <a:gd name="T8" fmla="*/ 120 w 180"/>
                <a:gd name="T9" fmla="*/ 89 h 179"/>
                <a:gd name="T10" fmla="*/ 150 w 180"/>
                <a:gd name="T11" fmla="*/ 77 h 179"/>
                <a:gd name="T12" fmla="*/ 168 w 180"/>
                <a:gd name="T13" fmla="*/ 65 h 179"/>
                <a:gd name="T14" fmla="*/ 180 w 180"/>
                <a:gd name="T15" fmla="*/ 53 h 179"/>
                <a:gd name="T16" fmla="*/ 180 w 180"/>
                <a:gd name="T17" fmla="*/ 41 h 179"/>
                <a:gd name="T18" fmla="*/ 174 w 180"/>
                <a:gd name="T19" fmla="*/ 18 h 179"/>
                <a:gd name="T20" fmla="*/ 156 w 180"/>
                <a:gd name="T21" fmla="*/ 6 h 179"/>
                <a:gd name="T22" fmla="*/ 132 w 180"/>
                <a:gd name="T23" fmla="*/ 0 h 179"/>
                <a:gd name="T24" fmla="*/ 120 w 180"/>
                <a:gd name="T25" fmla="*/ 0 h 179"/>
                <a:gd name="T26" fmla="*/ 42 w 180"/>
                <a:gd name="T27" fmla="*/ 0 h 179"/>
                <a:gd name="T28" fmla="*/ 42 w 180"/>
                <a:gd name="T29" fmla="*/ 6 h 179"/>
                <a:gd name="T30" fmla="*/ 60 w 180"/>
                <a:gd name="T31" fmla="*/ 6 h 179"/>
                <a:gd name="T32" fmla="*/ 66 w 180"/>
                <a:gd name="T33" fmla="*/ 18 h 179"/>
                <a:gd name="T34" fmla="*/ 66 w 180"/>
                <a:gd name="T35" fmla="*/ 24 h 179"/>
                <a:gd name="T36" fmla="*/ 60 w 180"/>
                <a:gd name="T37" fmla="*/ 30 h 179"/>
                <a:gd name="T38" fmla="*/ 24 w 180"/>
                <a:gd name="T39" fmla="*/ 155 h 179"/>
                <a:gd name="T40" fmla="*/ 18 w 180"/>
                <a:gd name="T41" fmla="*/ 167 h 179"/>
                <a:gd name="T42" fmla="*/ 12 w 180"/>
                <a:gd name="T43" fmla="*/ 173 h 179"/>
                <a:gd name="T44" fmla="*/ 0 w 180"/>
                <a:gd name="T45" fmla="*/ 173 h 179"/>
                <a:gd name="T46" fmla="*/ 0 w 180"/>
                <a:gd name="T47" fmla="*/ 179 h 179"/>
                <a:gd name="T48" fmla="*/ 72 w 180"/>
                <a:gd name="T49" fmla="*/ 179 h 179"/>
                <a:gd name="T50" fmla="*/ 72 w 180"/>
                <a:gd name="T51" fmla="*/ 173 h 179"/>
                <a:gd name="T52" fmla="*/ 60 w 180"/>
                <a:gd name="T53" fmla="*/ 173 h 179"/>
                <a:gd name="T54" fmla="*/ 54 w 180"/>
                <a:gd name="T55" fmla="*/ 173 h 179"/>
                <a:gd name="T56" fmla="*/ 54 w 180"/>
                <a:gd name="T57" fmla="*/ 161 h 179"/>
                <a:gd name="T58" fmla="*/ 54 w 180"/>
                <a:gd name="T59" fmla="*/ 155 h 179"/>
                <a:gd name="T60" fmla="*/ 54 w 180"/>
                <a:gd name="T61" fmla="*/ 143 h 179"/>
                <a:gd name="T62" fmla="*/ 72 w 180"/>
                <a:gd name="T63" fmla="*/ 89 h 179"/>
                <a:gd name="T64" fmla="*/ 90 w 180"/>
                <a:gd name="T65" fmla="*/ 89 h 179"/>
                <a:gd name="T66" fmla="*/ 132 w 180"/>
                <a:gd name="T67" fmla="*/ 179 h 179"/>
                <a:gd name="T68" fmla="*/ 174 w 180"/>
                <a:gd name="T69" fmla="*/ 179 h 179"/>
                <a:gd name="T70" fmla="*/ 174 w 180"/>
                <a:gd name="T71" fmla="*/ 173 h 179"/>
                <a:gd name="T72" fmla="*/ 96 w 180"/>
                <a:gd name="T73" fmla="*/ 18 h 179"/>
                <a:gd name="T74" fmla="*/ 102 w 180"/>
                <a:gd name="T75" fmla="*/ 12 h 179"/>
                <a:gd name="T76" fmla="*/ 114 w 180"/>
                <a:gd name="T77" fmla="*/ 6 h 179"/>
                <a:gd name="T78" fmla="*/ 138 w 180"/>
                <a:gd name="T79" fmla="*/ 12 h 179"/>
                <a:gd name="T80" fmla="*/ 150 w 180"/>
                <a:gd name="T81" fmla="*/ 24 h 179"/>
                <a:gd name="T82" fmla="*/ 150 w 180"/>
                <a:gd name="T83" fmla="*/ 36 h 179"/>
                <a:gd name="T84" fmla="*/ 150 w 180"/>
                <a:gd name="T85" fmla="*/ 53 h 179"/>
                <a:gd name="T86" fmla="*/ 138 w 180"/>
                <a:gd name="T87" fmla="*/ 65 h 179"/>
                <a:gd name="T88" fmla="*/ 120 w 180"/>
                <a:gd name="T89" fmla="*/ 77 h 179"/>
                <a:gd name="T90" fmla="*/ 96 w 180"/>
                <a:gd name="T91" fmla="*/ 77 h 179"/>
                <a:gd name="T92" fmla="*/ 84 w 180"/>
                <a:gd name="T93" fmla="*/ 77 h 179"/>
                <a:gd name="T94" fmla="*/ 78 w 180"/>
                <a:gd name="T95" fmla="*/ 77 h 179"/>
                <a:gd name="T96" fmla="*/ 96 w 180"/>
                <a:gd name="T97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0" h="179">
                  <a:moveTo>
                    <a:pt x="174" y="173"/>
                  </a:moveTo>
                  <a:lnTo>
                    <a:pt x="162" y="173"/>
                  </a:lnTo>
                  <a:lnTo>
                    <a:pt x="156" y="167"/>
                  </a:lnTo>
                  <a:lnTo>
                    <a:pt x="150" y="155"/>
                  </a:lnTo>
                  <a:lnTo>
                    <a:pt x="120" y="89"/>
                  </a:lnTo>
                  <a:lnTo>
                    <a:pt x="150" y="77"/>
                  </a:lnTo>
                  <a:lnTo>
                    <a:pt x="168" y="65"/>
                  </a:lnTo>
                  <a:lnTo>
                    <a:pt x="180" y="53"/>
                  </a:lnTo>
                  <a:lnTo>
                    <a:pt x="180" y="41"/>
                  </a:lnTo>
                  <a:lnTo>
                    <a:pt x="174" y="18"/>
                  </a:lnTo>
                  <a:lnTo>
                    <a:pt x="156" y="6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0" y="30"/>
                  </a:lnTo>
                  <a:lnTo>
                    <a:pt x="24" y="155"/>
                  </a:lnTo>
                  <a:lnTo>
                    <a:pt x="18" y="167"/>
                  </a:lnTo>
                  <a:lnTo>
                    <a:pt x="12" y="173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72" y="179"/>
                  </a:lnTo>
                  <a:lnTo>
                    <a:pt x="72" y="173"/>
                  </a:lnTo>
                  <a:lnTo>
                    <a:pt x="60" y="173"/>
                  </a:lnTo>
                  <a:lnTo>
                    <a:pt x="54" y="173"/>
                  </a:lnTo>
                  <a:lnTo>
                    <a:pt x="54" y="161"/>
                  </a:lnTo>
                  <a:lnTo>
                    <a:pt x="54" y="155"/>
                  </a:lnTo>
                  <a:lnTo>
                    <a:pt x="54" y="143"/>
                  </a:lnTo>
                  <a:lnTo>
                    <a:pt x="72" y="89"/>
                  </a:lnTo>
                  <a:lnTo>
                    <a:pt x="90" y="89"/>
                  </a:lnTo>
                  <a:lnTo>
                    <a:pt x="132" y="179"/>
                  </a:lnTo>
                  <a:lnTo>
                    <a:pt x="174" y="179"/>
                  </a:lnTo>
                  <a:lnTo>
                    <a:pt x="174" y="173"/>
                  </a:lnTo>
                  <a:close/>
                  <a:moveTo>
                    <a:pt x="96" y="18"/>
                  </a:moveTo>
                  <a:lnTo>
                    <a:pt x="102" y="12"/>
                  </a:lnTo>
                  <a:lnTo>
                    <a:pt x="114" y="6"/>
                  </a:lnTo>
                  <a:lnTo>
                    <a:pt x="138" y="12"/>
                  </a:lnTo>
                  <a:lnTo>
                    <a:pt x="150" y="24"/>
                  </a:lnTo>
                  <a:lnTo>
                    <a:pt x="150" y="36"/>
                  </a:lnTo>
                  <a:lnTo>
                    <a:pt x="150" y="53"/>
                  </a:lnTo>
                  <a:lnTo>
                    <a:pt x="138" y="65"/>
                  </a:lnTo>
                  <a:lnTo>
                    <a:pt x="120" y="77"/>
                  </a:lnTo>
                  <a:lnTo>
                    <a:pt x="96" y="77"/>
                  </a:lnTo>
                  <a:lnTo>
                    <a:pt x="84" y="77"/>
                  </a:lnTo>
                  <a:lnTo>
                    <a:pt x="78" y="77"/>
                  </a:lnTo>
                  <a:lnTo>
                    <a:pt x="9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714" y="1052"/>
              <a:ext cx="131" cy="179"/>
            </a:xfrm>
            <a:custGeom>
              <a:avLst/>
              <a:gdLst>
                <a:gd name="T0" fmla="*/ 42 w 131"/>
                <a:gd name="T1" fmla="*/ 60 h 179"/>
                <a:gd name="T2" fmla="*/ 60 w 131"/>
                <a:gd name="T3" fmla="*/ 60 h 179"/>
                <a:gd name="T4" fmla="*/ 42 w 131"/>
                <a:gd name="T5" fmla="*/ 143 h 179"/>
                <a:gd name="T6" fmla="*/ 42 w 131"/>
                <a:gd name="T7" fmla="*/ 149 h 179"/>
                <a:gd name="T8" fmla="*/ 36 w 131"/>
                <a:gd name="T9" fmla="*/ 161 h 179"/>
                <a:gd name="T10" fmla="*/ 30 w 131"/>
                <a:gd name="T11" fmla="*/ 167 h 179"/>
                <a:gd name="T12" fmla="*/ 18 w 131"/>
                <a:gd name="T13" fmla="*/ 173 h 179"/>
                <a:gd name="T14" fmla="*/ 18 w 131"/>
                <a:gd name="T15" fmla="*/ 173 h 179"/>
                <a:gd name="T16" fmla="*/ 12 w 131"/>
                <a:gd name="T17" fmla="*/ 173 h 179"/>
                <a:gd name="T18" fmla="*/ 18 w 131"/>
                <a:gd name="T19" fmla="*/ 173 h 179"/>
                <a:gd name="T20" fmla="*/ 18 w 131"/>
                <a:gd name="T21" fmla="*/ 167 h 179"/>
                <a:gd name="T22" fmla="*/ 12 w 131"/>
                <a:gd name="T23" fmla="*/ 161 h 179"/>
                <a:gd name="T24" fmla="*/ 6 w 131"/>
                <a:gd name="T25" fmla="*/ 161 h 179"/>
                <a:gd name="T26" fmla="*/ 0 w 131"/>
                <a:gd name="T27" fmla="*/ 167 h 179"/>
                <a:gd name="T28" fmla="*/ 0 w 131"/>
                <a:gd name="T29" fmla="*/ 167 h 179"/>
                <a:gd name="T30" fmla="*/ 6 w 131"/>
                <a:gd name="T31" fmla="*/ 179 h 179"/>
                <a:gd name="T32" fmla="*/ 18 w 131"/>
                <a:gd name="T33" fmla="*/ 179 h 179"/>
                <a:gd name="T34" fmla="*/ 36 w 131"/>
                <a:gd name="T35" fmla="*/ 173 h 179"/>
                <a:gd name="T36" fmla="*/ 48 w 131"/>
                <a:gd name="T37" fmla="*/ 161 h 179"/>
                <a:gd name="T38" fmla="*/ 60 w 131"/>
                <a:gd name="T39" fmla="*/ 126 h 179"/>
                <a:gd name="T40" fmla="*/ 78 w 131"/>
                <a:gd name="T41" fmla="*/ 60 h 179"/>
                <a:gd name="T42" fmla="*/ 101 w 131"/>
                <a:gd name="T43" fmla="*/ 60 h 179"/>
                <a:gd name="T44" fmla="*/ 107 w 131"/>
                <a:gd name="T45" fmla="*/ 54 h 179"/>
                <a:gd name="T46" fmla="*/ 78 w 131"/>
                <a:gd name="T47" fmla="*/ 54 h 179"/>
                <a:gd name="T48" fmla="*/ 84 w 131"/>
                <a:gd name="T49" fmla="*/ 42 h 179"/>
                <a:gd name="T50" fmla="*/ 90 w 131"/>
                <a:gd name="T51" fmla="*/ 24 h 179"/>
                <a:gd name="T52" fmla="*/ 95 w 131"/>
                <a:gd name="T53" fmla="*/ 12 h 179"/>
                <a:gd name="T54" fmla="*/ 107 w 131"/>
                <a:gd name="T55" fmla="*/ 6 h 179"/>
                <a:gd name="T56" fmla="*/ 113 w 131"/>
                <a:gd name="T57" fmla="*/ 6 h 179"/>
                <a:gd name="T58" fmla="*/ 113 w 131"/>
                <a:gd name="T59" fmla="*/ 6 h 179"/>
                <a:gd name="T60" fmla="*/ 113 w 131"/>
                <a:gd name="T61" fmla="*/ 12 h 179"/>
                <a:gd name="T62" fmla="*/ 113 w 131"/>
                <a:gd name="T63" fmla="*/ 12 h 179"/>
                <a:gd name="T64" fmla="*/ 113 w 131"/>
                <a:gd name="T65" fmla="*/ 18 h 179"/>
                <a:gd name="T66" fmla="*/ 119 w 131"/>
                <a:gd name="T67" fmla="*/ 24 h 179"/>
                <a:gd name="T68" fmla="*/ 125 w 131"/>
                <a:gd name="T69" fmla="*/ 18 h 179"/>
                <a:gd name="T70" fmla="*/ 131 w 131"/>
                <a:gd name="T71" fmla="*/ 12 h 179"/>
                <a:gd name="T72" fmla="*/ 125 w 131"/>
                <a:gd name="T73" fmla="*/ 6 h 179"/>
                <a:gd name="T74" fmla="*/ 107 w 131"/>
                <a:gd name="T75" fmla="*/ 0 h 179"/>
                <a:gd name="T76" fmla="*/ 90 w 131"/>
                <a:gd name="T77" fmla="*/ 6 h 179"/>
                <a:gd name="T78" fmla="*/ 78 w 131"/>
                <a:gd name="T79" fmla="*/ 18 h 179"/>
                <a:gd name="T80" fmla="*/ 72 w 131"/>
                <a:gd name="T81" fmla="*/ 36 h 179"/>
                <a:gd name="T82" fmla="*/ 66 w 131"/>
                <a:gd name="T83" fmla="*/ 54 h 179"/>
                <a:gd name="T84" fmla="*/ 42 w 131"/>
                <a:gd name="T85" fmla="*/ 54 h 179"/>
                <a:gd name="T86" fmla="*/ 42 w 131"/>
                <a:gd name="T87" fmla="*/ 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179">
                  <a:moveTo>
                    <a:pt x="42" y="60"/>
                  </a:moveTo>
                  <a:lnTo>
                    <a:pt x="60" y="60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36" y="161"/>
                  </a:lnTo>
                  <a:lnTo>
                    <a:pt x="30" y="167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18" y="173"/>
                  </a:lnTo>
                  <a:lnTo>
                    <a:pt x="18" y="167"/>
                  </a:lnTo>
                  <a:lnTo>
                    <a:pt x="12" y="161"/>
                  </a:lnTo>
                  <a:lnTo>
                    <a:pt x="6" y="16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79"/>
                  </a:lnTo>
                  <a:lnTo>
                    <a:pt x="18" y="179"/>
                  </a:lnTo>
                  <a:lnTo>
                    <a:pt x="36" y="173"/>
                  </a:lnTo>
                  <a:lnTo>
                    <a:pt x="48" y="161"/>
                  </a:lnTo>
                  <a:lnTo>
                    <a:pt x="60" y="126"/>
                  </a:lnTo>
                  <a:lnTo>
                    <a:pt x="78" y="60"/>
                  </a:lnTo>
                  <a:lnTo>
                    <a:pt x="101" y="60"/>
                  </a:lnTo>
                  <a:lnTo>
                    <a:pt x="107" y="54"/>
                  </a:lnTo>
                  <a:lnTo>
                    <a:pt x="78" y="54"/>
                  </a:lnTo>
                  <a:lnTo>
                    <a:pt x="84" y="42"/>
                  </a:lnTo>
                  <a:lnTo>
                    <a:pt x="90" y="24"/>
                  </a:lnTo>
                  <a:lnTo>
                    <a:pt x="95" y="12"/>
                  </a:lnTo>
                  <a:lnTo>
                    <a:pt x="107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8"/>
                  </a:lnTo>
                  <a:lnTo>
                    <a:pt x="119" y="24"/>
                  </a:lnTo>
                  <a:lnTo>
                    <a:pt x="125" y="18"/>
                  </a:lnTo>
                  <a:lnTo>
                    <a:pt x="131" y="12"/>
                  </a:lnTo>
                  <a:lnTo>
                    <a:pt x="125" y="6"/>
                  </a:lnTo>
                  <a:lnTo>
                    <a:pt x="107" y="0"/>
                  </a:lnTo>
                  <a:lnTo>
                    <a:pt x="90" y="6"/>
                  </a:lnTo>
                  <a:lnTo>
                    <a:pt x="78" y="18"/>
                  </a:lnTo>
                  <a:lnTo>
                    <a:pt x="72" y="36"/>
                  </a:lnTo>
                  <a:lnTo>
                    <a:pt x="66" y="54"/>
                  </a:lnTo>
                  <a:lnTo>
                    <a:pt x="42" y="54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349" y="1381"/>
              <a:ext cx="610" cy="71"/>
            </a:xfrm>
            <a:custGeom>
              <a:avLst/>
              <a:gdLst>
                <a:gd name="T0" fmla="*/ 0 w 610"/>
                <a:gd name="T1" fmla="*/ 71 h 71"/>
                <a:gd name="T2" fmla="*/ 0 w 610"/>
                <a:gd name="T3" fmla="*/ 0 h 71"/>
                <a:gd name="T4" fmla="*/ 610 w 610"/>
                <a:gd name="T5" fmla="*/ 0 h 71"/>
                <a:gd name="T6" fmla="*/ 610 w 610"/>
                <a:gd name="T7" fmla="*/ 71 h 71"/>
                <a:gd name="T8" fmla="*/ 0 w 610"/>
                <a:gd name="T9" fmla="*/ 71 h 71"/>
                <a:gd name="T10" fmla="*/ 0 w 610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71">
                  <a:moveTo>
                    <a:pt x="0" y="71"/>
                  </a:moveTo>
                  <a:lnTo>
                    <a:pt x="0" y="0"/>
                  </a:lnTo>
                  <a:lnTo>
                    <a:pt x="610" y="0"/>
                  </a:lnTo>
                  <a:lnTo>
                    <a:pt x="610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929" y="1416"/>
              <a:ext cx="42" cy="84"/>
            </a:xfrm>
            <a:custGeom>
              <a:avLst/>
              <a:gdLst>
                <a:gd name="T0" fmla="*/ 42 w 42"/>
                <a:gd name="T1" fmla="*/ 0 h 84"/>
                <a:gd name="T2" fmla="*/ 0 w 42"/>
                <a:gd name="T3" fmla="*/ 84 h 84"/>
                <a:gd name="T4" fmla="*/ 42 w 42"/>
                <a:gd name="T5" fmla="*/ 0 h 84"/>
                <a:gd name="T6" fmla="*/ 42 w 4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84">
                  <a:moveTo>
                    <a:pt x="42" y="0"/>
                  </a:moveTo>
                  <a:lnTo>
                    <a:pt x="0" y="8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893" y="1416"/>
              <a:ext cx="36" cy="8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851" y="1333"/>
              <a:ext cx="42" cy="83"/>
            </a:xfrm>
            <a:custGeom>
              <a:avLst/>
              <a:gdLst>
                <a:gd name="T0" fmla="*/ 42 w 42"/>
                <a:gd name="T1" fmla="*/ 83 h 83"/>
                <a:gd name="T2" fmla="*/ 0 w 42"/>
                <a:gd name="T3" fmla="*/ 0 h 83"/>
                <a:gd name="T4" fmla="*/ 42 w 42"/>
                <a:gd name="T5" fmla="*/ 83 h 83"/>
                <a:gd name="T6" fmla="*/ 42 w 42"/>
                <a:gd name="T7" fmla="*/ 83 h 83"/>
                <a:gd name="T8" fmla="*/ 42 w 42"/>
                <a:gd name="T9" fmla="*/ 83 h 83"/>
                <a:gd name="T10" fmla="*/ 42 w 42"/>
                <a:gd name="T11" fmla="*/ 83 h 83"/>
                <a:gd name="T12" fmla="*/ 42 w 4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42" y="83"/>
                  </a:moveTo>
                  <a:lnTo>
                    <a:pt x="0" y="0"/>
                  </a:lnTo>
                  <a:lnTo>
                    <a:pt x="42" y="83"/>
                  </a:lnTo>
                  <a:lnTo>
                    <a:pt x="42" y="83"/>
                  </a:lnTo>
                  <a:close/>
                  <a:moveTo>
                    <a:pt x="42" y="83"/>
                  </a:move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3809" y="1333"/>
              <a:ext cx="42" cy="83"/>
            </a:xfrm>
            <a:custGeom>
              <a:avLst/>
              <a:gdLst>
                <a:gd name="T0" fmla="*/ 42 w 42"/>
                <a:gd name="T1" fmla="*/ 0 h 83"/>
                <a:gd name="T2" fmla="*/ 0 w 42"/>
                <a:gd name="T3" fmla="*/ 83 h 83"/>
                <a:gd name="T4" fmla="*/ 42 w 42"/>
                <a:gd name="T5" fmla="*/ 0 h 83"/>
                <a:gd name="T6" fmla="*/ 42 w 42"/>
                <a:gd name="T7" fmla="*/ 0 h 83"/>
                <a:gd name="T8" fmla="*/ 42 w 42"/>
                <a:gd name="T9" fmla="*/ 0 h 83"/>
                <a:gd name="T10" fmla="*/ 42 w 42"/>
                <a:gd name="T11" fmla="*/ 0 h 83"/>
                <a:gd name="T12" fmla="*/ 42 w 42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42" y="0"/>
                  </a:moveTo>
                  <a:lnTo>
                    <a:pt x="0" y="83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3809" y="141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3774" y="1416"/>
              <a:ext cx="35" cy="84"/>
            </a:xfrm>
            <a:custGeom>
              <a:avLst/>
              <a:gdLst>
                <a:gd name="T0" fmla="*/ 35 w 35"/>
                <a:gd name="T1" fmla="*/ 0 h 84"/>
                <a:gd name="T2" fmla="*/ 0 w 35"/>
                <a:gd name="T3" fmla="*/ 84 h 84"/>
                <a:gd name="T4" fmla="*/ 35 w 35"/>
                <a:gd name="T5" fmla="*/ 0 h 84"/>
                <a:gd name="T6" fmla="*/ 35 w 35"/>
                <a:gd name="T7" fmla="*/ 0 h 84"/>
                <a:gd name="T8" fmla="*/ 35 w 35"/>
                <a:gd name="T9" fmla="*/ 0 h 84"/>
                <a:gd name="T10" fmla="*/ 35 w 35"/>
                <a:gd name="T11" fmla="*/ 0 h 84"/>
                <a:gd name="T12" fmla="*/ 35 w 35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4">
                  <a:moveTo>
                    <a:pt x="35" y="0"/>
                  </a:moveTo>
                  <a:lnTo>
                    <a:pt x="0" y="84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3732" y="1416"/>
              <a:ext cx="42" cy="84"/>
            </a:xfrm>
            <a:custGeom>
              <a:avLst/>
              <a:gdLst>
                <a:gd name="T0" fmla="*/ 42 w 42"/>
                <a:gd name="T1" fmla="*/ 84 h 84"/>
                <a:gd name="T2" fmla="*/ 0 w 42"/>
                <a:gd name="T3" fmla="*/ 0 h 84"/>
                <a:gd name="T4" fmla="*/ 42 w 42"/>
                <a:gd name="T5" fmla="*/ 84 h 84"/>
                <a:gd name="T6" fmla="*/ 42 w 42"/>
                <a:gd name="T7" fmla="*/ 84 h 84"/>
                <a:gd name="T8" fmla="*/ 42 w 42"/>
                <a:gd name="T9" fmla="*/ 84 h 84"/>
                <a:gd name="T10" fmla="*/ 42 w 42"/>
                <a:gd name="T11" fmla="*/ 84 h 84"/>
                <a:gd name="T12" fmla="*/ 42 w 42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84"/>
                  </a:moveTo>
                  <a:lnTo>
                    <a:pt x="0" y="0"/>
                  </a:lnTo>
                  <a:lnTo>
                    <a:pt x="42" y="84"/>
                  </a:lnTo>
                  <a:lnTo>
                    <a:pt x="42" y="84"/>
                  </a:lnTo>
                  <a:close/>
                  <a:moveTo>
                    <a:pt x="42" y="84"/>
                  </a:moveTo>
                  <a:lnTo>
                    <a:pt x="42" y="84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3696" y="1333"/>
              <a:ext cx="36" cy="83"/>
            </a:xfrm>
            <a:custGeom>
              <a:avLst/>
              <a:gdLst>
                <a:gd name="T0" fmla="*/ 36 w 36"/>
                <a:gd name="T1" fmla="*/ 83 h 83"/>
                <a:gd name="T2" fmla="*/ 0 w 36"/>
                <a:gd name="T3" fmla="*/ 0 h 83"/>
                <a:gd name="T4" fmla="*/ 36 w 36"/>
                <a:gd name="T5" fmla="*/ 83 h 83"/>
                <a:gd name="T6" fmla="*/ 36 w 36"/>
                <a:gd name="T7" fmla="*/ 83 h 83"/>
                <a:gd name="T8" fmla="*/ 36 w 36"/>
                <a:gd name="T9" fmla="*/ 83 h 83"/>
                <a:gd name="T10" fmla="*/ 36 w 36"/>
                <a:gd name="T11" fmla="*/ 83 h 83"/>
                <a:gd name="T12" fmla="*/ 36 w 36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3">
                  <a:moveTo>
                    <a:pt x="36" y="83"/>
                  </a:moveTo>
                  <a:lnTo>
                    <a:pt x="0" y="0"/>
                  </a:lnTo>
                  <a:lnTo>
                    <a:pt x="36" y="83"/>
                  </a:lnTo>
                  <a:lnTo>
                    <a:pt x="36" y="83"/>
                  </a:lnTo>
                  <a:close/>
                  <a:moveTo>
                    <a:pt x="36" y="83"/>
                  </a:moveTo>
                  <a:lnTo>
                    <a:pt x="36" y="83"/>
                  </a:lnTo>
                  <a:lnTo>
                    <a:pt x="36" y="8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3654" y="1333"/>
              <a:ext cx="42" cy="83"/>
            </a:xfrm>
            <a:custGeom>
              <a:avLst/>
              <a:gdLst>
                <a:gd name="T0" fmla="*/ 42 w 42"/>
                <a:gd name="T1" fmla="*/ 0 h 83"/>
                <a:gd name="T2" fmla="*/ 0 w 42"/>
                <a:gd name="T3" fmla="*/ 83 h 83"/>
                <a:gd name="T4" fmla="*/ 42 w 42"/>
                <a:gd name="T5" fmla="*/ 0 h 83"/>
                <a:gd name="T6" fmla="*/ 42 w 42"/>
                <a:gd name="T7" fmla="*/ 0 h 83"/>
                <a:gd name="T8" fmla="*/ 42 w 42"/>
                <a:gd name="T9" fmla="*/ 0 h 83"/>
                <a:gd name="T10" fmla="*/ 42 w 42"/>
                <a:gd name="T11" fmla="*/ 0 h 83"/>
                <a:gd name="T12" fmla="*/ 42 w 42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42" y="0"/>
                  </a:moveTo>
                  <a:lnTo>
                    <a:pt x="0" y="83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612" y="1416"/>
              <a:ext cx="42" cy="84"/>
            </a:xfrm>
            <a:custGeom>
              <a:avLst/>
              <a:gdLst>
                <a:gd name="T0" fmla="*/ 42 w 42"/>
                <a:gd name="T1" fmla="*/ 0 h 84"/>
                <a:gd name="T2" fmla="*/ 0 w 42"/>
                <a:gd name="T3" fmla="*/ 84 h 84"/>
                <a:gd name="T4" fmla="*/ 42 w 42"/>
                <a:gd name="T5" fmla="*/ 0 h 84"/>
                <a:gd name="T6" fmla="*/ 42 w 42"/>
                <a:gd name="T7" fmla="*/ 0 h 84"/>
                <a:gd name="T8" fmla="*/ 42 w 42"/>
                <a:gd name="T9" fmla="*/ 0 h 84"/>
                <a:gd name="T10" fmla="*/ 42 w 42"/>
                <a:gd name="T11" fmla="*/ 0 h 84"/>
                <a:gd name="T12" fmla="*/ 42 w 42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4">
                  <a:moveTo>
                    <a:pt x="42" y="0"/>
                  </a:moveTo>
                  <a:lnTo>
                    <a:pt x="0" y="84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576" y="1416"/>
              <a:ext cx="36" cy="8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534" y="1333"/>
              <a:ext cx="42" cy="83"/>
            </a:xfrm>
            <a:custGeom>
              <a:avLst/>
              <a:gdLst>
                <a:gd name="T0" fmla="*/ 42 w 42"/>
                <a:gd name="T1" fmla="*/ 83 h 83"/>
                <a:gd name="T2" fmla="*/ 0 w 42"/>
                <a:gd name="T3" fmla="*/ 0 h 83"/>
                <a:gd name="T4" fmla="*/ 42 w 42"/>
                <a:gd name="T5" fmla="*/ 83 h 83"/>
                <a:gd name="T6" fmla="*/ 42 w 42"/>
                <a:gd name="T7" fmla="*/ 83 h 83"/>
                <a:gd name="T8" fmla="*/ 42 w 42"/>
                <a:gd name="T9" fmla="*/ 83 h 83"/>
                <a:gd name="T10" fmla="*/ 42 w 42"/>
                <a:gd name="T11" fmla="*/ 83 h 83"/>
                <a:gd name="T12" fmla="*/ 42 w 4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42" y="83"/>
                  </a:moveTo>
                  <a:lnTo>
                    <a:pt x="0" y="0"/>
                  </a:lnTo>
                  <a:lnTo>
                    <a:pt x="42" y="83"/>
                  </a:lnTo>
                  <a:lnTo>
                    <a:pt x="42" y="83"/>
                  </a:lnTo>
                  <a:close/>
                  <a:moveTo>
                    <a:pt x="42" y="83"/>
                  </a:move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3498" y="1333"/>
              <a:ext cx="36" cy="83"/>
            </a:xfrm>
            <a:custGeom>
              <a:avLst/>
              <a:gdLst>
                <a:gd name="T0" fmla="*/ 36 w 36"/>
                <a:gd name="T1" fmla="*/ 0 h 83"/>
                <a:gd name="T2" fmla="*/ 0 w 36"/>
                <a:gd name="T3" fmla="*/ 83 h 83"/>
                <a:gd name="T4" fmla="*/ 36 w 36"/>
                <a:gd name="T5" fmla="*/ 0 h 83"/>
                <a:gd name="T6" fmla="*/ 36 w 36"/>
                <a:gd name="T7" fmla="*/ 0 h 83"/>
                <a:gd name="T8" fmla="*/ 36 w 36"/>
                <a:gd name="T9" fmla="*/ 0 h 83"/>
                <a:gd name="T10" fmla="*/ 36 w 36"/>
                <a:gd name="T11" fmla="*/ 0 h 83"/>
                <a:gd name="T12" fmla="*/ 36 w 36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3">
                  <a:moveTo>
                    <a:pt x="36" y="0"/>
                  </a:moveTo>
                  <a:lnTo>
                    <a:pt x="0" y="83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3457" y="1416"/>
              <a:ext cx="41" cy="84"/>
            </a:xfrm>
            <a:custGeom>
              <a:avLst/>
              <a:gdLst>
                <a:gd name="T0" fmla="*/ 41 w 41"/>
                <a:gd name="T1" fmla="*/ 0 h 84"/>
                <a:gd name="T2" fmla="*/ 0 w 41"/>
                <a:gd name="T3" fmla="*/ 84 h 84"/>
                <a:gd name="T4" fmla="*/ 41 w 41"/>
                <a:gd name="T5" fmla="*/ 0 h 84"/>
                <a:gd name="T6" fmla="*/ 41 w 41"/>
                <a:gd name="T7" fmla="*/ 0 h 84"/>
                <a:gd name="T8" fmla="*/ 41 w 41"/>
                <a:gd name="T9" fmla="*/ 0 h 84"/>
                <a:gd name="T10" fmla="*/ 41 w 41"/>
                <a:gd name="T11" fmla="*/ 0 h 84"/>
                <a:gd name="T12" fmla="*/ 41 w 41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4">
                  <a:moveTo>
                    <a:pt x="41" y="0"/>
                  </a:moveTo>
                  <a:lnTo>
                    <a:pt x="0" y="84"/>
                  </a:lnTo>
                  <a:lnTo>
                    <a:pt x="41" y="0"/>
                  </a:lnTo>
                  <a:lnTo>
                    <a:pt x="41" y="0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421" y="1416"/>
              <a:ext cx="36" cy="84"/>
            </a:xfrm>
            <a:custGeom>
              <a:avLst/>
              <a:gdLst>
                <a:gd name="T0" fmla="*/ 36 w 36"/>
                <a:gd name="T1" fmla="*/ 84 h 84"/>
                <a:gd name="T2" fmla="*/ 0 w 36"/>
                <a:gd name="T3" fmla="*/ 0 h 84"/>
                <a:gd name="T4" fmla="*/ 36 w 36"/>
                <a:gd name="T5" fmla="*/ 84 h 84"/>
                <a:gd name="T6" fmla="*/ 36 w 36"/>
                <a:gd name="T7" fmla="*/ 84 h 84"/>
                <a:gd name="T8" fmla="*/ 36 w 36"/>
                <a:gd name="T9" fmla="*/ 84 h 84"/>
                <a:gd name="T10" fmla="*/ 36 w 36"/>
                <a:gd name="T11" fmla="*/ 84 h 84"/>
                <a:gd name="T12" fmla="*/ 36 w 3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0" y="0"/>
                  </a:lnTo>
                  <a:lnTo>
                    <a:pt x="36" y="84"/>
                  </a:lnTo>
                  <a:lnTo>
                    <a:pt x="36" y="84"/>
                  </a:lnTo>
                  <a:close/>
                  <a:moveTo>
                    <a:pt x="36" y="84"/>
                  </a:moveTo>
                  <a:lnTo>
                    <a:pt x="3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379" y="1333"/>
              <a:ext cx="42" cy="83"/>
            </a:xfrm>
            <a:custGeom>
              <a:avLst/>
              <a:gdLst>
                <a:gd name="T0" fmla="*/ 42 w 42"/>
                <a:gd name="T1" fmla="*/ 83 h 83"/>
                <a:gd name="T2" fmla="*/ 0 w 42"/>
                <a:gd name="T3" fmla="*/ 0 h 83"/>
                <a:gd name="T4" fmla="*/ 42 w 42"/>
                <a:gd name="T5" fmla="*/ 83 h 83"/>
                <a:gd name="T6" fmla="*/ 42 w 42"/>
                <a:gd name="T7" fmla="*/ 83 h 83"/>
                <a:gd name="T8" fmla="*/ 42 w 42"/>
                <a:gd name="T9" fmla="*/ 83 h 83"/>
                <a:gd name="T10" fmla="*/ 42 w 42"/>
                <a:gd name="T11" fmla="*/ 83 h 83"/>
                <a:gd name="T12" fmla="*/ 42 w 4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42" y="83"/>
                  </a:moveTo>
                  <a:lnTo>
                    <a:pt x="0" y="0"/>
                  </a:lnTo>
                  <a:lnTo>
                    <a:pt x="42" y="83"/>
                  </a:lnTo>
                  <a:lnTo>
                    <a:pt x="42" y="83"/>
                  </a:lnTo>
                  <a:close/>
                  <a:moveTo>
                    <a:pt x="42" y="83"/>
                  </a:move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337" y="1333"/>
              <a:ext cx="42" cy="89"/>
            </a:xfrm>
            <a:custGeom>
              <a:avLst/>
              <a:gdLst>
                <a:gd name="T0" fmla="*/ 42 w 42"/>
                <a:gd name="T1" fmla="*/ 0 h 89"/>
                <a:gd name="T2" fmla="*/ 0 w 42"/>
                <a:gd name="T3" fmla="*/ 89 h 89"/>
                <a:gd name="T4" fmla="*/ 42 w 42"/>
                <a:gd name="T5" fmla="*/ 0 h 89"/>
                <a:gd name="T6" fmla="*/ 42 w 42"/>
                <a:gd name="T7" fmla="*/ 0 h 89"/>
                <a:gd name="T8" fmla="*/ 42 w 42"/>
                <a:gd name="T9" fmla="*/ 0 h 89"/>
                <a:gd name="T10" fmla="*/ 42 w 42"/>
                <a:gd name="T11" fmla="*/ 0 h 89"/>
                <a:gd name="T12" fmla="*/ 42 w 42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9">
                  <a:moveTo>
                    <a:pt x="42" y="0"/>
                  </a:moveTo>
                  <a:lnTo>
                    <a:pt x="0" y="89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871" y="2366"/>
              <a:ext cx="1" cy="1385"/>
            </a:xfrm>
            <a:custGeom>
              <a:avLst/>
              <a:gdLst>
                <a:gd name="T0" fmla="*/ 0 h 1385"/>
                <a:gd name="T1" fmla="*/ 1385 h 1385"/>
                <a:gd name="T2" fmla="*/ 0 h 1385"/>
                <a:gd name="T3" fmla="*/ 0 h 13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85">
                  <a:moveTo>
                    <a:pt x="0" y="0"/>
                  </a:moveTo>
                  <a:lnTo>
                    <a:pt x="0" y="13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757" y="3757"/>
              <a:ext cx="227" cy="161"/>
            </a:xfrm>
            <a:custGeom>
              <a:avLst/>
              <a:gdLst>
                <a:gd name="T0" fmla="*/ 0 w 227"/>
                <a:gd name="T1" fmla="*/ 161 h 161"/>
                <a:gd name="T2" fmla="*/ 0 w 227"/>
                <a:gd name="T3" fmla="*/ 0 h 161"/>
                <a:gd name="T4" fmla="*/ 227 w 227"/>
                <a:gd name="T5" fmla="*/ 0 h 161"/>
                <a:gd name="T6" fmla="*/ 227 w 227"/>
                <a:gd name="T7" fmla="*/ 161 h 161"/>
                <a:gd name="T8" fmla="*/ 0 w 227"/>
                <a:gd name="T9" fmla="*/ 161 h 161"/>
                <a:gd name="T10" fmla="*/ 0 w 227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161">
                  <a:moveTo>
                    <a:pt x="0" y="161"/>
                  </a:moveTo>
                  <a:lnTo>
                    <a:pt x="0" y="0"/>
                  </a:lnTo>
                  <a:lnTo>
                    <a:pt x="227" y="0"/>
                  </a:lnTo>
                  <a:lnTo>
                    <a:pt x="227" y="161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871" y="3757"/>
              <a:ext cx="209" cy="1"/>
            </a:xfrm>
            <a:custGeom>
              <a:avLst/>
              <a:gdLst>
                <a:gd name="T0" fmla="*/ 0 w 209"/>
                <a:gd name="T1" fmla="*/ 209 w 209"/>
                <a:gd name="T2" fmla="*/ 0 w 209"/>
                <a:gd name="T3" fmla="*/ 0 w 2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9">
                  <a:moveTo>
                    <a:pt x="0" y="0"/>
                  </a:moveTo>
                  <a:lnTo>
                    <a:pt x="20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871" y="3834"/>
              <a:ext cx="125" cy="1"/>
            </a:xfrm>
            <a:custGeom>
              <a:avLst/>
              <a:gdLst>
                <a:gd name="T0" fmla="*/ 0 w 125"/>
                <a:gd name="T1" fmla="*/ 125 w 125"/>
                <a:gd name="T2" fmla="*/ 0 w 125"/>
                <a:gd name="T3" fmla="*/ 0 w 1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5">
                  <a:moveTo>
                    <a:pt x="0" y="0"/>
                  </a:move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871" y="3918"/>
              <a:ext cx="47" cy="1"/>
            </a:xfrm>
            <a:custGeom>
              <a:avLst/>
              <a:gdLst>
                <a:gd name="T0" fmla="*/ 0 w 47"/>
                <a:gd name="T1" fmla="*/ 47 w 47"/>
                <a:gd name="T2" fmla="*/ 0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661" y="3757"/>
              <a:ext cx="210" cy="1"/>
            </a:xfrm>
            <a:custGeom>
              <a:avLst/>
              <a:gdLst>
                <a:gd name="T0" fmla="*/ 210 w 210"/>
                <a:gd name="T1" fmla="*/ 0 w 210"/>
                <a:gd name="T2" fmla="*/ 210 w 210"/>
                <a:gd name="T3" fmla="*/ 210 w 2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0">
                  <a:moveTo>
                    <a:pt x="210" y="0"/>
                  </a:moveTo>
                  <a:lnTo>
                    <a:pt x="0" y="0"/>
                  </a:lnTo>
                  <a:lnTo>
                    <a:pt x="21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745" y="3834"/>
              <a:ext cx="126" cy="1"/>
            </a:xfrm>
            <a:custGeom>
              <a:avLst/>
              <a:gdLst>
                <a:gd name="T0" fmla="*/ 126 w 126"/>
                <a:gd name="T1" fmla="*/ 0 w 126"/>
                <a:gd name="T2" fmla="*/ 126 w 126"/>
                <a:gd name="T3" fmla="*/ 126 w 1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6">
                  <a:moveTo>
                    <a:pt x="126" y="0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817" y="3918"/>
              <a:ext cx="54" cy="1"/>
            </a:xfrm>
            <a:custGeom>
              <a:avLst/>
              <a:gdLst>
                <a:gd name="T0" fmla="*/ 54 w 54"/>
                <a:gd name="T1" fmla="*/ 0 w 54"/>
                <a:gd name="T2" fmla="*/ 54 w 54"/>
                <a:gd name="T3" fmla="*/ 54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243" y="1906"/>
              <a:ext cx="95" cy="370"/>
            </a:xfrm>
            <a:custGeom>
              <a:avLst/>
              <a:gdLst>
                <a:gd name="T0" fmla="*/ 0 w 95"/>
                <a:gd name="T1" fmla="*/ 0 h 370"/>
                <a:gd name="T2" fmla="*/ 95 w 95"/>
                <a:gd name="T3" fmla="*/ 0 h 370"/>
                <a:gd name="T4" fmla="*/ 95 w 95"/>
                <a:gd name="T5" fmla="*/ 370 h 370"/>
                <a:gd name="T6" fmla="*/ 0 w 95"/>
                <a:gd name="T7" fmla="*/ 370 h 370"/>
                <a:gd name="T8" fmla="*/ 0 w 95"/>
                <a:gd name="T9" fmla="*/ 0 h 370"/>
                <a:gd name="T10" fmla="*/ 0 w 95"/>
                <a:gd name="T11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370">
                  <a:moveTo>
                    <a:pt x="0" y="0"/>
                  </a:moveTo>
                  <a:lnTo>
                    <a:pt x="95" y="0"/>
                  </a:lnTo>
                  <a:lnTo>
                    <a:pt x="95" y="370"/>
                  </a:lnTo>
                  <a:lnTo>
                    <a:pt x="0" y="3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338" y="2085"/>
              <a:ext cx="1" cy="191"/>
            </a:xfrm>
            <a:custGeom>
              <a:avLst/>
              <a:gdLst>
                <a:gd name="T0" fmla="*/ 0 h 191"/>
                <a:gd name="T1" fmla="*/ 191 h 191"/>
                <a:gd name="T2" fmla="*/ 0 h 191"/>
                <a:gd name="T3" fmla="*/ 0 h 19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1">
                  <a:moveTo>
                    <a:pt x="0" y="0"/>
                  </a:moveTo>
                  <a:lnTo>
                    <a:pt x="0" y="1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49" y="2091"/>
              <a:ext cx="1" cy="185"/>
            </a:xfrm>
            <a:custGeom>
              <a:avLst/>
              <a:gdLst>
                <a:gd name="T0" fmla="*/ 0 h 185"/>
                <a:gd name="T1" fmla="*/ 185 h 185"/>
                <a:gd name="T2" fmla="*/ 0 h 185"/>
                <a:gd name="T3" fmla="*/ 0 h 1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5">
                  <a:moveTo>
                    <a:pt x="0" y="0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338" y="1900"/>
              <a:ext cx="1" cy="185"/>
            </a:xfrm>
            <a:custGeom>
              <a:avLst/>
              <a:gdLst>
                <a:gd name="T0" fmla="*/ 185 h 185"/>
                <a:gd name="T1" fmla="*/ 0 h 185"/>
                <a:gd name="T2" fmla="*/ 185 h 185"/>
                <a:gd name="T3" fmla="*/ 185 h 1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5">
                  <a:moveTo>
                    <a:pt x="0" y="185"/>
                  </a:moveTo>
                  <a:lnTo>
                    <a:pt x="0" y="0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249" y="1900"/>
              <a:ext cx="1" cy="191"/>
            </a:xfrm>
            <a:custGeom>
              <a:avLst/>
              <a:gdLst>
                <a:gd name="T0" fmla="*/ 191 h 191"/>
                <a:gd name="T1" fmla="*/ 0 h 191"/>
                <a:gd name="T2" fmla="*/ 191 h 191"/>
                <a:gd name="T3" fmla="*/ 191 h 19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1">
                  <a:moveTo>
                    <a:pt x="0" y="191"/>
                  </a:moveTo>
                  <a:lnTo>
                    <a:pt x="0" y="0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74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00506" y="363538"/>
            <a:ext cx="1076244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3200" dirty="0"/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The transfer function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H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) can be expressed in terms of its numerator polynomial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) and its denominator polynomial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).</a:t>
            </a:r>
          </a:p>
        </p:txBody>
      </p:sp>
      <p:graphicFrame>
        <p:nvGraphicFramePr>
          <p:cNvPr id="81929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948004"/>
              </p:ext>
            </p:extLst>
          </p:nvPr>
        </p:nvGraphicFramePr>
        <p:xfrm>
          <a:off x="4761772" y="1369219"/>
          <a:ext cx="183991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3" imgW="914400" imgH="419040" progId="Equation.DSMT4">
                  <p:embed/>
                </p:oleObj>
              </mc:Choice>
              <mc:Fallback>
                <p:oleObj name="Equation" r:id="rId3" imgW="91440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1772" y="1369219"/>
                        <a:ext cx="1839913" cy="8429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55053" y="2502694"/>
            <a:ext cx="1105865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3200" dirty="0"/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The roots of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)=0 are called </a:t>
            </a:r>
            <a:r>
              <a:rPr lang="en-US" altLang="en-US" sz="2000" b="1" i="1" dirty="0">
                <a:solidFill>
                  <a:srgbClr val="FF0000"/>
                </a:solidFill>
                <a:latin typeface="+mn-lt"/>
              </a:rPr>
              <a:t>ZEROS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H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) (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j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=z</a:t>
            </a:r>
            <a:r>
              <a:rPr lang="en-US" altLang="en-US" sz="2000" baseline="-25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z</a:t>
            </a:r>
            <a:r>
              <a:rPr lang="en-US" altLang="en-US" sz="2000" baseline="-25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z</a:t>
            </a:r>
            <a:r>
              <a:rPr lang="en-US" altLang="en-US" sz="2000" baseline="-25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3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, ….).</a:t>
            </a:r>
            <a:br>
              <a:rPr lang="en-US" altLang="en-US" sz="2000" dirty="0">
                <a:solidFill>
                  <a:schemeClr val="tx1"/>
                </a:solidFill>
                <a:latin typeface="+mn-lt"/>
              </a:rPr>
            </a:b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Similarly The roots of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)=0 are called </a:t>
            </a:r>
            <a:r>
              <a:rPr lang="en-US" altLang="en-US" sz="2000" b="1" i="1" dirty="0">
                <a:solidFill>
                  <a:srgbClr val="FF0000"/>
                </a:solidFill>
                <a:latin typeface="+mn-lt"/>
              </a:rPr>
              <a:t>POLES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H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) (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j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=p</a:t>
            </a:r>
            <a:r>
              <a:rPr lang="en-US" altLang="en-US" sz="2000" baseline="-25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, p</a:t>
            </a:r>
            <a:r>
              <a:rPr lang="en-US" altLang="en-US" sz="2000" baseline="-25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, p</a:t>
            </a:r>
            <a:r>
              <a:rPr lang="en-US" altLang="en-US" sz="2000" baseline="-2500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3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….).</a:t>
            </a:r>
            <a:endParaRPr lang="tr-TR" altLang="en-US" sz="2000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altLang="en-US" sz="2000" b="1" i="1" dirty="0">
                <a:solidFill>
                  <a:srgbClr val="FF0000"/>
                </a:solidFill>
                <a:latin typeface="+mn-lt"/>
              </a:rPr>
              <a:t>zero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as a root of the numerator polynomial,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results in a zero value of the transfer function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tr-TR" altLang="en-US" sz="2000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  <a:latin typeface="+mn-lt"/>
              </a:rPr>
              <a:t>A pole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as a root of the denominator polynomial,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results in an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infinite value of the transfer function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. </a:t>
            </a:r>
            <a:br>
              <a:rPr lang="en-US" altLang="en-US" sz="2000" dirty="0">
                <a:solidFill>
                  <a:schemeClr val="tx1"/>
                </a:solidFill>
                <a:latin typeface="+mn-lt"/>
              </a:rPr>
            </a:br>
            <a:endParaRPr lang="en-US" altLang="en-U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19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297206"/>
              </p:ext>
            </p:extLst>
          </p:nvPr>
        </p:nvGraphicFramePr>
        <p:xfrm>
          <a:off x="2577922" y="4698207"/>
          <a:ext cx="7048500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5" imgW="4038480" imgH="965160" progId="Equation.DSMT4">
                  <p:embed/>
                </p:oleObj>
              </mc:Choice>
              <mc:Fallback>
                <p:oleObj name="Equation" r:id="rId5" imgW="40384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922" y="4698207"/>
                        <a:ext cx="7048500" cy="16843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4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585" y="280495"/>
            <a:ext cx="983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For the circuit in </a:t>
            </a:r>
            <a:r>
              <a:rPr lang="en-US" sz="2000" dirty="0" smtClean="0"/>
              <a:t>Fig.</a:t>
            </a:r>
            <a:r>
              <a:rPr lang="tr-TR" sz="2000" dirty="0" smtClean="0"/>
              <a:t>6.3</a:t>
            </a:r>
            <a:r>
              <a:rPr lang="en-US" sz="2000" dirty="0" smtClean="0"/>
              <a:t>, </a:t>
            </a:r>
            <a:r>
              <a:rPr lang="en-US" sz="2000" dirty="0"/>
              <a:t>calculate the </a:t>
            </a:r>
            <a:r>
              <a:rPr lang="en-US" sz="2000" b="1" dirty="0"/>
              <a:t>gain</a:t>
            </a:r>
            <a:r>
              <a:rPr lang="en-US" sz="2000" dirty="0"/>
              <a:t> and </a:t>
            </a:r>
            <a:r>
              <a:rPr lang="en-US" sz="2000" b="1" dirty="0"/>
              <a:t>its poles </a:t>
            </a:r>
            <a:r>
              <a:rPr lang="en-US" sz="2000" dirty="0" smtClean="0"/>
              <a:t>and </a:t>
            </a:r>
            <a:r>
              <a:rPr lang="en-US" sz="2000" b="1" dirty="0"/>
              <a:t>zeros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668" y="249718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54" y="824249"/>
            <a:ext cx="5120146" cy="1973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68" y="965990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95" y="1027605"/>
            <a:ext cx="2181225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40" y="1481894"/>
            <a:ext cx="4065242" cy="863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12" y="1811193"/>
            <a:ext cx="37147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40" y="2309639"/>
            <a:ext cx="5622464" cy="1058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1599" y="2619735"/>
            <a:ext cx="1001325" cy="432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957" y="3472982"/>
            <a:ext cx="1885950" cy="46672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451019" y="3654230"/>
            <a:ext cx="811369" cy="973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7922" y="3472982"/>
            <a:ext cx="1819112" cy="557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6373" y="3497418"/>
            <a:ext cx="2019300" cy="43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957" y="4195864"/>
            <a:ext cx="1924050" cy="361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3340" y="4195864"/>
            <a:ext cx="3228975" cy="466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6852" y="5162571"/>
            <a:ext cx="6315075" cy="428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082231" y="2833757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Fig.</a:t>
            </a:r>
            <a:r>
              <a:rPr lang="tr-TR" b="1" dirty="0">
                <a:solidFill>
                  <a:srgbClr val="00B0F0"/>
                </a:solidFill>
              </a:rPr>
              <a:t>6.3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5E181FA316E4CB223777B08F96716" ma:contentTypeVersion="" ma:contentTypeDescription="Create a new document." ma:contentTypeScope="" ma:versionID="694fdbe7b87007c796a30bd9aae62a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7411633-489D-4B13-9AF6-AD4D5BD9B831}"/>
</file>

<file path=customXml/itemProps2.xml><?xml version="1.0" encoding="utf-8"?>
<ds:datastoreItem xmlns:ds="http://schemas.openxmlformats.org/officeDocument/2006/customXml" ds:itemID="{F695EB61-F760-4FAA-9E9C-A51014B0C8A4}"/>
</file>

<file path=customXml/itemProps3.xml><?xml version="1.0" encoding="utf-8"?>
<ds:datastoreItem xmlns:ds="http://schemas.openxmlformats.org/officeDocument/2006/customXml" ds:itemID="{EFC3E685-5A74-4DA4-8BD9-4CBE452333AB}"/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2259</Words>
  <Application>Microsoft Office PowerPoint</Application>
  <PresentationFormat>Widescreen</PresentationFormat>
  <Paragraphs>223</Paragraphs>
  <Slides>76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91" baseType="lpstr">
      <vt:lpstr>Algerian</vt:lpstr>
      <vt:lpstr>Arial</vt:lpstr>
      <vt:lpstr>Calibri</vt:lpstr>
      <vt:lpstr>Calibri Light</vt:lpstr>
      <vt:lpstr>Cambria Math</vt:lpstr>
      <vt:lpstr>Comic Sans MS</vt:lpstr>
      <vt:lpstr>PMingLiU</vt:lpstr>
      <vt:lpstr>PMingLiU</vt:lpstr>
      <vt:lpstr>Rockwell</vt:lpstr>
      <vt:lpstr>Symbol</vt:lpstr>
      <vt:lpstr>Times New Roman</vt:lpstr>
      <vt:lpstr>Verdana</vt:lpstr>
      <vt:lpstr>Wingdings</vt:lpstr>
      <vt:lpstr>Office Theme</vt:lpstr>
      <vt:lpstr>Equation</vt:lpstr>
      <vt:lpstr>Frequency Response</vt:lpstr>
      <vt:lpstr>PowerPoint Presentation</vt:lpstr>
      <vt:lpstr>PowerPoint Presentation</vt:lpstr>
      <vt:lpstr>PowerPoint Presentation</vt:lpstr>
      <vt:lpstr>PowerPoint Presentation</vt:lpstr>
      <vt:lpstr>Drawing Frequency Response of RC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Ideal Filter Magnitude Responses</vt:lpstr>
      <vt:lpstr>Actual Filter Magnitude Responses</vt:lpstr>
      <vt:lpstr>LOWPASS FILTER</vt:lpstr>
      <vt:lpstr>HIGHPASS FILTER</vt:lpstr>
      <vt:lpstr>BANDPASS FILTER</vt:lpstr>
      <vt:lpstr>BANDSTOP FILTER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Response</dc:title>
  <dc:creator>Alper DOGANALP</dc:creator>
  <cp:lastModifiedBy>Alper DOGANALP</cp:lastModifiedBy>
  <cp:revision>78</cp:revision>
  <dcterms:created xsi:type="dcterms:W3CDTF">2022-07-28T12:12:53Z</dcterms:created>
  <dcterms:modified xsi:type="dcterms:W3CDTF">2022-12-29T12:07:55Z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0x010100E595E181FA316E4CB223777B08F96716</vt:lpwstr>
  </property>
</Properties>
</file>