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13.xml" ContentType="application/vnd.openxmlformats-officedocument.presentationml.slide+xml"/>
  <Override PartName="/ppt/slides/slide43.xml" ContentType="application/vnd.openxmlformats-officedocument.presentationml.slide+xml"/>
  <Override PartName="/ppt/slides/slide46.xml" ContentType="application/vnd.openxmlformats-officedocument.presentationml.slide+xml"/>
  <Override PartName="/ppt/slides/slide14.xml" ContentType="application/vnd.openxmlformats-officedocument.presentationml.slide+xml"/>
  <Override PartName="/ppt/slides/slide47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5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42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6" r:id="rId12"/>
    <p:sldId id="265" r:id="rId13"/>
    <p:sldId id="266" r:id="rId14"/>
    <p:sldId id="270" r:id="rId15"/>
    <p:sldId id="267" r:id="rId16"/>
    <p:sldId id="307" r:id="rId17"/>
    <p:sldId id="308" r:id="rId18"/>
    <p:sldId id="268" r:id="rId19"/>
    <p:sldId id="271" r:id="rId20"/>
    <p:sldId id="275" r:id="rId21"/>
    <p:sldId id="269" r:id="rId22"/>
    <p:sldId id="276" r:id="rId23"/>
    <p:sldId id="274" r:id="rId24"/>
    <p:sldId id="273" r:id="rId25"/>
    <p:sldId id="272" r:id="rId26"/>
    <p:sldId id="277" r:id="rId27"/>
    <p:sldId id="278" r:id="rId28"/>
    <p:sldId id="279" r:id="rId29"/>
    <p:sldId id="280" r:id="rId30"/>
    <p:sldId id="282" r:id="rId31"/>
    <p:sldId id="283" r:id="rId32"/>
    <p:sldId id="285" r:id="rId33"/>
    <p:sldId id="286" r:id="rId34"/>
    <p:sldId id="287" r:id="rId35"/>
    <p:sldId id="281" r:id="rId36"/>
    <p:sldId id="288" r:id="rId37"/>
    <p:sldId id="291" r:id="rId38"/>
    <p:sldId id="292" r:id="rId39"/>
    <p:sldId id="293" r:id="rId40"/>
    <p:sldId id="289" r:id="rId41"/>
    <p:sldId id="290" r:id="rId42"/>
    <p:sldId id="294" r:id="rId43"/>
    <p:sldId id="295" r:id="rId44"/>
    <p:sldId id="297" r:id="rId45"/>
    <p:sldId id="298" r:id="rId46"/>
    <p:sldId id="296" r:id="rId47"/>
    <p:sldId id="299" r:id="rId48"/>
    <p:sldId id="300" r:id="rId49"/>
    <p:sldId id="301" r:id="rId50"/>
    <p:sldId id="302" r:id="rId51"/>
    <p:sldId id="303" r:id="rId52"/>
    <p:sldId id="304" r:id="rId5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4" Type="http://schemas.openxmlformats.org/officeDocument/2006/relationships/image" Target="../media/image9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wmf"/><Relationship Id="rId1" Type="http://schemas.openxmlformats.org/officeDocument/2006/relationships/image" Target="../media/image12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59937-F7CF-4299-8F28-BA4F185348D7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FB54-8217-47A0-B719-D6F15AB47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5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150621-0AC4-45A5-BB19-FDC1C3014818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4654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ACEAFE-98AC-4BBD-92BB-3A4368F00A9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20CD4-DE56-457F-968F-903B42BC03E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870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F570E-912B-4597-8325-CE681EC8921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2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8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D1A686C2-B01C-4610-A425-B00CD603AA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9195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48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1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825626"/>
            <a:ext cx="515620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076701"/>
            <a:ext cx="515620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9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5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5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2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9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2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82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7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76E9D-E4CE-44FC-8D1D-5E88EB182312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E86E4-008D-427C-8B56-4EDA813A8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8.wmf"/><Relationship Id="rId3" Type="http://schemas.openxmlformats.org/officeDocument/2006/relationships/image" Target="../media/image39.jpe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44.w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4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9.png"/><Relationship Id="rId5" Type="http://schemas.openxmlformats.org/officeDocument/2006/relationships/image" Target="../media/image65.wmf"/><Relationship Id="rId10" Type="http://schemas.openxmlformats.org/officeDocument/2006/relationships/image" Target="../media/image68.png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png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87.png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8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wmf"/><Relationship Id="rId9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98.wmf"/><Relationship Id="rId3" Type="http://schemas.openxmlformats.org/officeDocument/2006/relationships/image" Target="../media/image99.png"/><Relationship Id="rId7" Type="http://schemas.openxmlformats.org/officeDocument/2006/relationships/image" Target="../media/image95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97.wmf"/><Relationship Id="rId5" Type="http://schemas.openxmlformats.org/officeDocument/2006/relationships/image" Target="../media/image101.jpe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100.png"/><Relationship Id="rId9" Type="http://schemas.openxmlformats.org/officeDocument/2006/relationships/image" Target="../media/image9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7" Type="http://schemas.openxmlformats.org/officeDocument/2006/relationships/image" Target="../media/image10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10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1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13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123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126.wmf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28.jpeg"/><Relationship Id="rId4" Type="http://schemas.openxmlformats.org/officeDocument/2006/relationships/image" Target="../media/image125.wmf"/><Relationship Id="rId9" Type="http://schemas.openxmlformats.org/officeDocument/2006/relationships/image" Target="../media/image12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oleObject" Target="../embeddings/oleObject45.bin"/><Relationship Id="rId7" Type="http://schemas.openxmlformats.org/officeDocument/2006/relationships/image" Target="../media/image13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3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12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44.jpeg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45.jpeg"/><Relationship Id="rId5" Type="http://schemas.openxmlformats.org/officeDocument/2006/relationships/image" Target="../media/image142.wmf"/><Relationship Id="rId4" Type="http://schemas.openxmlformats.org/officeDocument/2006/relationships/oleObject" Target="../embeddings/oleObject47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image" Target="../media/image148.jpe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4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14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Sinusoids and Phasors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smtClean="0"/>
              <a:t>Chapter #9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0797" y="131518"/>
            <a:ext cx="10058756" cy="1631216"/>
            <a:chOff x="260797" y="193574"/>
            <a:chExt cx="10058756" cy="1631216"/>
          </a:xfrm>
        </p:grpSpPr>
        <p:sp>
          <p:nvSpPr>
            <p:cNvPr id="3" name="Rectangle 5"/>
            <p:cNvSpPr>
              <a:spLocks noChangeArrowheads="1"/>
            </p:cNvSpPr>
            <p:nvPr/>
          </p:nvSpPr>
          <p:spPr bwMode="auto">
            <a:xfrm>
              <a:off x="260797" y="193574"/>
              <a:ext cx="987487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eaLnBrk="0" hangingPunct="0"/>
              <a:r>
                <a:rPr lang="en-US" altLang="zh-TW" sz="2800" b="1" u="sng" dirty="0">
                  <a:solidFill>
                    <a:srgbClr val="FF0000"/>
                  </a:solidFill>
                  <a:ea typeface="PMingLiU" pitchFamily="18" charset="-120"/>
                </a:rPr>
                <a:t>Example </a:t>
              </a:r>
              <a:r>
                <a:rPr lang="en-US" altLang="zh-TW" sz="2800" b="1" u="sng" dirty="0" smtClean="0">
                  <a:solidFill>
                    <a:srgbClr val="FF0000"/>
                  </a:solidFill>
                  <a:ea typeface="PMingLiU" pitchFamily="18" charset="-120"/>
                </a:rPr>
                <a:t>2</a:t>
              </a:r>
              <a:endParaRPr lang="en-US" altLang="zh-TW" sz="2800" b="1" u="sng" dirty="0">
                <a:solidFill>
                  <a:srgbClr val="FF0000"/>
                </a:solidFill>
                <a:ea typeface="PMingLiU" pitchFamily="18" charset="-120"/>
              </a:endParaRPr>
            </a:p>
            <a:p>
              <a:pPr eaLnBrk="0" hangingPunct="0"/>
              <a:endParaRPr lang="en-US" altLang="zh-TW" sz="2400" b="1" u="sng" dirty="0">
                <a:latin typeface="Verdana" panose="020B0604030504040204" pitchFamily="34" charset="0"/>
                <a:ea typeface="PMingLiU" pitchFamily="18" charset="-120"/>
              </a:endParaRPr>
            </a:p>
            <a:p>
              <a:pPr eaLnBrk="0" hangingPunct="0"/>
              <a:r>
                <a:rPr lang="en-US" altLang="zh-TW" sz="2400" dirty="0">
                  <a:ea typeface="PMingLiU" pitchFamily="18" charset="-120"/>
                </a:rPr>
                <a:t>Find the phase angle between                        and          </a:t>
              </a:r>
              <a:r>
                <a:rPr lang="tr-TR" altLang="zh-TW" sz="2400" dirty="0" smtClean="0">
                  <a:ea typeface="PMingLiU" pitchFamily="18" charset="-120"/>
                </a:rPr>
                <a:t>and</a:t>
              </a:r>
              <a:r>
                <a:rPr lang="en-US" altLang="zh-TW" sz="2400" dirty="0" smtClean="0">
                  <a:ea typeface="PMingLiU" pitchFamily="18" charset="-120"/>
                </a:rPr>
                <a:t>                </a:t>
              </a:r>
              <a:r>
                <a:rPr lang="en-US" altLang="zh-TW" sz="2400" dirty="0">
                  <a:ea typeface="PMingLiU" pitchFamily="18" charset="-120"/>
                </a:rPr>
                <a:t>, </a:t>
              </a:r>
              <a:r>
                <a:rPr lang="en-US" sz="2400" dirty="0" smtClean="0"/>
                <a:t>State which </a:t>
              </a:r>
              <a:r>
                <a:rPr lang="tr-TR" sz="2400" dirty="0" smtClean="0"/>
                <a:t>State which </a:t>
              </a:r>
              <a:r>
                <a:rPr lang="en-US" sz="2400" dirty="0" smtClean="0"/>
                <a:t>sinusoid is leading</a:t>
              </a:r>
              <a:r>
                <a:rPr lang="en-US" altLang="zh-TW" sz="2400" dirty="0" smtClean="0">
                  <a:ea typeface="PMingLiU" pitchFamily="18" charset="-120"/>
                </a:rPr>
                <a:t>?</a:t>
              </a:r>
              <a:endParaRPr lang="en-US" altLang="zh-TW" sz="2400" dirty="0">
                <a:ea typeface="PMingLiU" pitchFamily="18" charset="-12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246919" y="938824"/>
              <a:ext cx="6072634" cy="529644"/>
              <a:chOff x="4246919" y="938824"/>
              <a:chExt cx="6072634" cy="529644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46919" y="938824"/>
                <a:ext cx="2333625" cy="50952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27914" y="941843"/>
                <a:ext cx="2691639" cy="526625"/>
              </a:xfrm>
              <a:prstGeom prst="rect">
                <a:avLst/>
              </a:prstGeom>
            </p:spPr>
          </p:pic>
        </p:grpSp>
      </p:grpSp>
      <p:sp>
        <p:nvSpPr>
          <p:cNvPr id="6" name="Rectangle 5"/>
          <p:cNvSpPr/>
          <p:nvPr/>
        </p:nvSpPr>
        <p:spPr>
          <a:xfrm>
            <a:off x="174826" y="1762734"/>
            <a:ext cx="11008217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altLang="en-US" sz="2800" b="1" u="sng" dirty="0" smtClean="0">
                <a:solidFill>
                  <a:srgbClr val="FF0000"/>
                </a:solidFill>
              </a:rPr>
              <a:t>Solution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:</a:t>
            </a:r>
            <a:endParaRPr lang="tr-TR" altLang="en-US" sz="2800" b="1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tr-TR" altLang="en-US" sz="2000" dirty="0" smtClean="0"/>
              <a:t>We have two ways.</a:t>
            </a:r>
            <a:r>
              <a:rPr lang="en-US" sz="2000" dirty="0" smtClean="0"/>
              <a:t> The first method use </a:t>
            </a:r>
            <a:r>
              <a:rPr lang="en-US" sz="2000" b="1" i="1" dirty="0" smtClean="0">
                <a:solidFill>
                  <a:srgbClr val="FF0000"/>
                </a:solidFill>
              </a:rPr>
              <a:t>trigonometric identities</a:t>
            </a:r>
            <a:r>
              <a:rPr lang="en-US" sz="2000" dirty="0" smtClean="0"/>
              <a:t>, while the third method uses the </a:t>
            </a:r>
            <a:r>
              <a:rPr lang="en-US" sz="2000" b="1" i="1" dirty="0" smtClean="0">
                <a:solidFill>
                  <a:srgbClr val="FF0000"/>
                </a:solidFill>
              </a:rPr>
              <a:t>graphical approach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tr-TR" sz="2000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tr-TR" altLang="en-US" sz="2400" b="1" dirty="0" smtClean="0">
                <a:solidFill>
                  <a:srgbClr val="00B050"/>
                </a:solidFill>
              </a:rPr>
              <a:t>METHOD 1</a:t>
            </a:r>
            <a:endParaRPr lang="tr-TR" altLang="en-US" sz="2400" b="1" dirty="0">
              <a:solidFill>
                <a:srgbClr val="00B050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sz="2000" dirty="0" smtClean="0"/>
              <a:t>In order to compare and we must </a:t>
            </a:r>
            <a:r>
              <a:rPr lang="en-US" sz="2000" b="1" dirty="0" smtClean="0">
                <a:solidFill>
                  <a:srgbClr val="FF0000"/>
                </a:solidFill>
              </a:rPr>
              <a:t>express them in the same form</a:t>
            </a:r>
            <a:r>
              <a:rPr lang="en-US" sz="2000" dirty="0" smtClean="0"/>
              <a:t>. If we express them in cosine form with positive amplitudes,</a:t>
            </a:r>
            <a:endParaRPr lang="tr-TR" altLang="en-US" sz="2000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endParaRPr lang="tr-TR" altLang="en-US" sz="2000" dirty="0" smtClean="0">
              <a:solidFill>
                <a:srgbClr val="FF0000"/>
              </a:solidFill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tr-TR" altLang="en-US" sz="2000" b="1" dirty="0" smtClean="0"/>
              <a:t>and</a:t>
            </a:r>
            <a:endParaRPr lang="tr-TR" altLang="en-US" sz="2000" b="1" dirty="0"/>
          </a:p>
          <a:p>
            <a:pPr algn="just" eaLnBrk="0" hangingPunct="0">
              <a:lnSpc>
                <a:spcPct val="150000"/>
              </a:lnSpc>
            </a:pPr>
            <a:r>
              <a:rPr lang="en-US" sz="2000" dirty="0" smtClean="0"/>
              <a:t>he phase </a:t>
            </a:r>
            <a:r>
              <a:rPr lang="en-US" sz="2000" dirty="0" err="1" smtClean="0"/>
              <a:t>difference</a:t>
            </a:r>
            <a:r>
              <a:rPr lang="en-US" sz="2000" dirty="0" smtClean="0"/>
              <a:t> between and </a:t>
            </a:r>
            <a:r>
              <a:rPr lang="en-US" sz="2000" dirty="0" err="1" smtClean="0"/>
              <a:t>i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4448" y="4065756"/>
            <a:ext cx="7165105" cy="901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96" y="5450343"/>
            <a:ext cx="5722694" cy="103949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764904" y="533691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/>
              <a:t>It can be deduced that the phase difference </a:t>
            </a:r>
            <a:r>
              <a:rPr lang="tr-TR" sz="2000" b="1" dirty="0" smtClean="0"/>
              <a:t> is </a:t>
            </a:r>
            <a:endParaRPr lang="en-US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78488" y="5217654"/>
            <a:ext cx="609110" cy="5348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1206" y="5958897"/>
            <a:ext cx="2158033" cy="43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886" y="0"/>
            <a:ext cx="157767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tr-TR" altLang="en-US" sz="2400" b="1" dirty="0">
                <a:solidFill>
                  <a:srgbClr val="00B050"/>
                </a:solidFill>
              </a:rPr>
              <a:t>METHOD </a:t>
            </a:r>
            <a:r>
              <a:rPr lang="tr-TR" altLang="en-US" sz="2400" b="1" dirty="0" smtClean="0">
                <a:solidFill>
                  <a:srgbClr val="00B050"/>
                </a:solidFill>
              </a:rPr>
              <a:t>2</a:t>
            </a:r>
            <a:endParaRPr lang="tr-TR" altLang="en-US" sz="2400" b="1" dirty="0">
              <a:solidFill>
                <a:srgbClr val="00B05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10562" y="-1"/>
            <a:ext cx="9265222" cy="2434107"/>
            <a:chOff x="1810562" y="0"/>
            <a:chExt cx="9265222" cy="2392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810562" y="0"/>
                  <a:ext cx="9265222" cy="239251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 eaLnBrk="0" hangingPunct="0">
                    <a:lnSpc>
                      <a:spcPct val="150000"/>
                    </a:lnSpc>
                  </a:pPr>
                  <a:r>
                    <a:rPr lang="en-US" sz="2000" dirty="0" smtClean="0">
                      <a:solidFill>
                        <a:prstClr val="black"/>
                      </a:solidFill>
                    </a:rPr>
                    <a:t>If we express them in sine </a:t>
                  </a:r>
                  <a:r>
                    <a:rPr lang="en-US" sz="2000" dirty="0">
                      <a:solidFill>
                        <a:prstClr val="black"/>
                      </a:solidFill>
                    </a:rPr>
                    <a:t>form with positive amplitudes</a:t>
                  </a:r>
                  <a:r>
                    <a:rPr lang="en-US" sz="2000" dirty="0" smtClean="0">
                      <a:solidFill>
                        <a:prstClr val="black"/>
                      </a:solidFill>
                    </a:rPr>
                    <a:t>,</a:t>
                  </a:r>
                  <a:r>
                    <a:rPr lang="tr-TR" sz="2000" dirty="0" smtClean="0">
                      <a:solidFill>
                        <a:prstClr val="black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1 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=−10 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𝐶𝑜𝑠</m:t>
                      </m:r>
                      <m:d>
                        <m:dPr>
                          <m:ctrlP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tr-T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 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d>
                        <m:dPr>
                          <m:ctrlP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40</m:t>
                              </m:r>
                            </m:e>
                            <m:sup>
                              <m:r>
                                <a:rPr lang="tr-TR" sz="2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=12 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𝑆𝑖𝑛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tr-T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  <m:r>
                        <a:rPr lang="tr-T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tr-TR" sz="2000" dirty="0" smtClean="0">
                      <a:solidFill>
                        <a:prstClr val="black"/>
                      </a:solidFill>
                    </a:rPr>
                    <a:t> .</a:t>
                  </a:r>
                  <a:r>
                    <a:rPr lang="en-US" sz="2000" b="1" dirty="0"/>
                    <a:t> It can be deduced that the phase difference </a:t>
                  </a:r>
                  <a:r>
                    <a:rPr lang="tr-TR" sz="2000" b="1" dirty="0"/>
                    <a:t> is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tr-TR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000" b="1" i="1" smtClean="0">
                              <a:latin typeface="Cambria Math" panose="02040503050406030204" pitchFamily="18" charset="0"/>
                            </a:rPr>
                            <m:t>𝟑𝟎</m:t>
                          </m:r>
                        </m:e>
                        <m:sup>
                          <m:r>
                            <a:rPr lang="tr-TR" sz="20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p>
                      </m:sSup>
                    </m:oMath>
                  </a14:m>
                  <a:r>
                    <a:rPr lang="tr-TR" sz="2000" b="1" dirty="0" smtClean="0"/>
                    <a:t>. </a:t>
                  </a:r>
                  <a:endParaRPr lang="en-US" sz="2000" b="1" dirty="0"/>
                </a:p>
                <a:p>
                  <a:pPr lvl="0" algn="just" eaLnBrk="0" hangingPunct="0">
                    <a:lnSpc>
                      <a:spcPct val="150000"/>
                    </a:lnSpc>
                  </a:pPr>
                  <a:endParaRPr lang="tr-TR" sz="2000" dirty="0" smtClean="0">
                    <a:solidFill>
                      <a:prstClr val="black"/>
                    </a:solidFill>
                  </a:endParaRPr>
                </a:p>
                <a:p>
                  <a:pPr lvl="0" algn="just" eaLnBrk="0" hangingPunct="0">
                    <a:lnSpc>
                      <a:spcPct val="150000"/>
                    </a:lnSpc>
                  </a:pPr>
                  <a:endParaRPr lang="tr-TR" alt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0562" y="0"/>
                  <a:ext cx="9265222" cy="239251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658" r="-7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8761" y="976896"/>
              <a:ext cx="2158033" cy="438721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323038" y="1653897"/>
            <a:ext cx="157767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tr-TR" altLang="en-US" sz="2400" b="1" dirty="0" smtClean="0">
                <a:solidFill>
                  <a:srgbClr val="00B050"/>
                </a:solidFill>
              </a:rPr>
              <a:t>METHOD 3</a:t>
            </a:r>
            <a:endParaRPr lang="tr-TR" altLang="en-US" sz="2400" b="1" dirty="0">
              <a:solidFill>
                <a:srgbClr val="00B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07601" y="2290885"/>
            <a:ext cx="4976557" cy="4034245"/>
            <a:chOff x="1871864" y="535531"/>
            <a:chExt cx="3721726" cy="384140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1864" y="909839"/>
              <a:ext cx="3219450" cy="34671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4315" y="535531"/>
              <a:ext cx="1819275" cy="9239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79065" y="2995075"/>
              <a:ext cx="1914525" cy="79057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4334" y="4021420"/>
            <a:ext cx="8277318" cy="7035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117" y="2290885"/>
            <a:ext cx="3343052" cy="586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7632" y="2843370"/>
            <a:ext cx="3036671" cy="64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5003" y="721217"/>
            <a:ext cx="2807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</a:rPr>
              <a:t>Practice Problem 9.2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5003" y="1641451"/>
            <a:ext cx="3380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/>
              <a:t>Find the phase angle between</a:t>
            </a:r>
            <a:endParaRPr lang="en-US" sz="20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544" y="1471069"/>
            <a:ext cx="6867434" cy="5704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95" y="2211943"/>
            <a:ext cx="3337946" cy="126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7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1925" y="295072"/>
            <a:ext cx="21980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en-US" sz="3600" b="1" dirty="0" smtClean="0">
                <a:solidFill>
                  <a:srgbClr val="0070C0"/>
                </a:solidFill>
              </a:rPr>
              <a:t>9.2</a:t>
            </a:r>
            <a:r>
              <a:rPr lang="tr-TR" altLang="en-US" sz="3600" b="1" dirty="0" smtClean="0"/>
              <a:t>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Phasor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01925" y="1132731"/>
            <a:ext cx="6352828" cy="25892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400" b="1" dirty="0" smtClean="0"/>
              <a:t>A phasor is a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complex number </a:t>
            </a:r>
            <a:r>
              <a:rPr lang="en-US" altLang="en-US" sz="2400" b="1" dirty="0" smtClean="0"/>
              <a:t>that represents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amplitude</a:t>
            </a:r>
            <a:r>
              <a:rPr lang="en-US" altLang="en-US" sz="2400" b="1" dirty="0" smtClean="0"/>
              <a:t> and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phase</a:t>
            </a:r>
            <a:r>
              <a:rPr lang="en-US" altLang="en-US" sz="2400" b="1" dirty="0" smtClean="0"/>
              <a:t> of a sinusoid. 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pPr algn="just"/>
            <a:r>
              <a:rPr lang="en-US" altLang="en-US" sz="2400" dirty="0" smtClean="0"/>
              <a:t>It can be represented in one of the following three forms:</a:t>
            </a:r>
            <a:endParaRPr lang="en-US" altLang="en-US" sz="2400" dirty="0"/>
          </a:p>
        </p:txBody>
      </p:sp>
      <p:pic>
        <p:nvPicPr>
          <p:cNvPr id="6" name="Picture 9" descr="09-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3719" y="751016"/>
            <a:ext cx="3519689" cy="3442398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</p:pic>
      <p:graphicFrame>
        <p:nvGraphicFramePr>
          <p:cNvPr id="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96274"/>
              </p:ext>
            </p:extLst>
          </p:nvPr>
        </p:nvGraphicFramePr>
        <p:xfrm>
          <a:off x="3218534" y="4188315"/>
          <a:ext cx="1187635" cy="42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3" name="Equation" r:id="rId4" imgW="571320" imgH="203040" progId="Equation.3">
                  <p:embed/>
                </p:oleObj>
              </mc:Choice>
              <mc:Fallback>
                <p:oleObj name="Equation" r:id="rId4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534" y="4188315"/>
                        <a:ext cx="1187635" cy="421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89919"/>
              </p:ext>
            </p:extLst>
          </p:nvPr>
        </p:nvGraphicFramePr>
        <p:xfrm>
          <a:off x="3218533" y="4605523"/>
          <a:ext cx="1187635" cy="46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" name="Equation" r:id="rId6" imgW="507960" imgH="203040" progId="Equation.3">
                  <p:embed/>
                </p:oleObj>
              </mc:Choice>
              <mc:Fallback>
                <p:oleObj name="Equation" r:id="rId6" imgW="507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533" y="4605523"/>
                        <a:ext cx="1187635" cy="468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792799"/>
              </p:ext>
            </p:extLst>
          </p:nvPr>
        </p:nvGraphicFramePr>
        <p:xfrm>
          <a:off x="3218534" y="3763201"/>
          <a:ext cx="3732146" cy="42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5" name="Equation" r:id="rId8" imgW="1777680" imgH="203040" progId="Equation.3">
                  <p:embed/>
                </p:oleObj>
              </mc:Choice>
              <mc:Fallback>
                <p:oleObj name="Equation" r:id="rId8" imgW="1777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8534" y="3763201"/>
                        <a:ext cx="3732146" cy="425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509942" y="3763201"/>
            <a:ext cx="22573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38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0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AutoNum type="alphaLcPeriod"/>
            </a:pPr>
            <a:r>
              <a:rPr lang="en-US" altLang="en-US" sz="2000" b="1" dirty="0">
                <a:latin typeface="Verdana" panose="020B0604030504040204" pitchFamily="34" charset="0"/>
              </a:rPr>
              <a:t>Rectangular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AutoNum type="alphaLcPeriod"/>
            </a:pPr>
            <a:r>
              <a:rPr lang="en-US" altLang="en-US" sz="2000" b="1" dirty="0">
                <a:latin typeface="Verdana" panose="020B0604030504040204" pitchFamily="34" charset="0"/>
              </a:rPr>
              <a:t>Polar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AutoNum type="alphaLcPeriod"/>
            </a:pPr>
            <a:r>
              <a:rPr lang="en-US" altLang="en-US" sz="2000" b="1" dirty="0">
                <a:latin typeface="Verdana" panose="020B0604030504040204" pitchFamily="34" charset="0"/>
              </a:rPr>
              <a:t>Exponential</a:t>
            </a:r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7813719" y="4228338"/>
            <a:ext cx="3519689" cy="2005349"/>
            <a:chOff x="3264" y="3216"/>
            <a:chExt cx="1872" cy="864"/>
          </a:xfrm>
        </p:grpSpPr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3264" y="3216"/>
              <a:ext cx="1872" cy="864"/>
            </a:xfrm>
            <a:prstGeom prst="rect">
              <a:avLst/>
            </a:prstGeom>
            <a:solidFill>
              <a:srgbClr val="FFFF00">
                <a:alpha val="52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28"/>
            <p:cNvGrpSpPr>
              <a:grpSpLocks/>
            </p:cNvGrpSpPr>
            <p:nvPr/>
          </p:nvGrpSpPr>
          <p:grpSpPr bwMode="auto">
            <a:xfrm>
              <a:off x="3360" y="3312"/>
              <a:ext cx="1536" cy="672"/>
              <a:chOff x="3072" y="3312"/>
              <a:chExt cx="1536" cy="672"/>
            </a:xfrm>
          </p:grpSpPr>
          <p:graphicFrame>
            <p:nvGraphicFramePr>
              <p:cNvPr id="14" name="Object 20"/>
              <p:cNvGraphicFramePr>
                <a:graphicFrameLocks noChangeAspect="1"/>
              </p:cNvGraphicFramePr>
              <p:nvPr/>
            </p:nvGraphicFramePr>
            <p:xfrm>
              <a:off x="3744" y="3312"/>
              <a:ext cx="864" cy="2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6" name="Equation" r:id="rId10" imgW="863225" imgH="279279" progId="Equation.3">
                      <p:embed/>
                    </p:oleObj>
                  </mc:Choice>
                  <mc:Fallback>
                    <p:oleObj name="Equation" r:id="rId10" imgW="863225" imgH="27927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44" y="3312"/>
                            <a:ext cx="864" cy="2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24"/>
              <p:cNvGraphicFramePr>
                <a:graphicFrameLocks noChangeAspect="1"/>
              </p:cNvGraphicFramePr>
              <p:nvPr/>
            </p:nvGraphicFramePr>
            <p:xfrm>
              <a:off x="3792" y="3600"/>
              <a:ext cx="720" cy="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467" name="Equation" r:id="rId12" imgW="736280" imgH="393529" progId="Equation.3">
                      <p:embed/>
                    </p:oleObj>
                  </mc:Choice>
                  <mc:Fallback>
                    <p:oleObj name="Equation" r:id="rId12" imgW="736280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792" y="3600"/>
                            <a:ext cx="720" cy="38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 Box 26"/>
              <p:cNvSpPr txBox="1">
                <a:spLocks noChangeArrowheads="1"/>
              </p:cNvSpPr>
              <p:nvPr/>
            </p:nvSpPr>
            <p:spPr bwMode="auto">
              <a:xfrm>
                <a:off x="3072" y="3513"/>
                <a:ext cx="62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altLang="en-US">
                    <a:latin typeface="Verdana" panose="020B0604030504040204" pitchFamily="34" charset="0"/>
                  </a:rPr>
                  <a:t>where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15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FE5FF-CC99-41B5-B827-7A8A945497D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27702" y="520530"/>
            <a:ext cx="9774695" cy="5493090"/>
          </a:xfrm>
        </p:spPr>
        <p:txBody>
          <a:bodyPr>
            <a:normAutofit/>
          </a:bodyPr>
          <a:lstStyle/>
          <a:p>
            <a:pPr marL="465138" indent="-465138">
              <a:buNone/>
            </a:pPr>
            <a:r>
              <a:rPr lang="en-US" altLang="zh-TW" b="1" dirty="0">
                <a:ea typeface="PMingLiU" pitchFamily="18" charset="-120"/>
              </a:rPr>
              <a:t>Mathematic operation of complex number:   </a:t>
            </a:r>
          </a:p>
          <a:p>
            <a:pPr marL="465138" indent="-465138">
              <a:lnSpc>
                <a:spcPct val="160000"/>
              </a:lnSpc>
              <a:buFontTx/>
              <a:buAutoNum type="arabicPeriod"/>
            </a:pPr>
            <a:r>
              <a:rPr lang="en-US" altLang="zh-TW" sz="2000" dirty="0">
                <a:ea typeface="PMingLiU" pitchFamily="18" charset="-120"/>
              </a:rPr>
              <a:t>Addition	</a:t>
            </a:r>
          </a:p>
          <a:p>
            <a:pPr marL="465138" indent="-465138">
              <a:lnSpc>
                <a:spcPct val="160000"/>
              </a:lnSpc>
              <a:buFontTx/>
              <a:buAutoNum type="arabicPeriod"/>
            </a:pPr>
            <a:r>
              <a:rPr lang="en-US" altLang="zh-TW" sz="2000" dirty="0">
                <a:ea typeface="PMingLiU" pitchFamily="18" charset="-120"/>
              </a:rPr>
              <a:t>Subtraction</a:t>
            </a:r>
          </a:p>
          <a:p>
            <a:pPr marL="465138" indent="-465138">
              <a:lnSpc>
                <a:spcPct val="160000"/>
              </a:lnSpc>
              <a:buFontTx/>
              <a:buAutoNum type="arabicPeriod"/>
            </a:pPr>
            <a:r>
              <a:rPr lang="en-US" altLang="zh-TW" sz="2000" dirty="0">
                <a:ea typeface="PMingLiU" pitchFamily="18" charset="-120"/>
              </a:rPr>
              <a:t>Multiplication</a:t>
            </a:r>
          </a:p>
          <a:p>
            <a:pPr marL="465138" indent="-465138">
              <a:lnSpc>
                <a:spcPct val="160000"/>
              </a:lnSpc>
              <a:buFontTx/>
              <a:buAutoNum type="arabicPeriod"/>
            </a:pPr>
            <a:r>
              <a:rPr lang="en-US" altLang="zh-TW" sz="2000" dirty="0">
                <a:ea typeface="PMingLiU" pitchFamily="18" charset="-120"/>
              </a:rPr>
              <a:t>Division</a:t>
            </a:r>
          </a:p>
          <a:p>
            <a:pPr marL="465138" indent="-465138">
              <a:lnSpc>
                <a:spcPct val="160000"/>
              </a:lnSpc>
              <a:buFontTx/>
              <a:buAutoNum type="arabicPeriod"/>
            </a:pPr>
            <a:r>
              <a:rPr lang="en-US" altLang="zh-TW" sz="2000" dirty="0">
                <a:ea typeface="PMingLiU" pitchFamily="18" charset="-120"/>
              </a:rPr>
              <a:t>Reciprocal</a:t>
            </a:r>
          </a:p>
          <a:p>
            <a:pPr marL="465138" indent="-465138">
              <a:lnSpc>
                <a:spcPct val="160000"/>
              </a:lnSpc>
              <a:buFontTx/>
              <a:buAutoNum type="arabicPeriod"/>
            </a:pPr>
            <a:r>
              <a:rPr lang="en-US" altLang="zh-TW" sz="2000" dirty="0">
                <a:ea typeface="PMingLiU" pitchFamily="18" charset="-120"/>
              </a:rPr>
              <a:t>Square root</a:t>
            </a:r>
          </a:p>
          <a:p>
            <a:pPr marL="465138" indent="-465138">
              <a:lnSpc>
                <a:spcPct val="160000"/>
              </a:lnSpc>
              <a:buFontTx/>
              <a:buAutoNum type="arabicPeriod"/>
            </a:pPr>
            <a:r>
              <a:rPr lang="en-US" altLang="zh-TW" sz="2000" dirty="0">
                <a:ea typeface="PMingLiU" pitchFamily="18" charset="-120"/>
              </a:rPr>
              <a:t>Complex conjugate</a:t>
            </a:r>
          </a:p>
          <a:p>
            <a:pPr marL="465138" indent="-465138">
              <a:lnSpc>
                <a:spcPct val="160000"/>
              </a:lnSpc>
              <a:buFontTx/>
              <a:buAutoNum type="arabicPeriod"/>
            </a:pPr>
            <a:r>
              <a:rPr lang="en-US" altLang="zh-TW" sz="2000" dirty="0">
                <a:ea typeface="PMingLiU" pitchFamily="18" charset="-120"/>
              </a:rPr>
              <a:t>Euler’s identity</a:t>
            </a:r>
            <a:r>
              <a:rPr lang="en-US" altLang="zh-TW" sz="2400" dirty="0">
                <a:ea typeface="PMingLiU" pitchFamily="18" charset="-120"/>
              </a:rPr>
              <a:t>	</a:t>
            </a:r>
            <a:endParaRPr lang="en-US" altLang="en-US" sz="2400" dirty="0"/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1524001" y="3068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5" name="Rectangle 11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7" name="Rectangle 13"/>
          <p:cNvSpPr>
            <a:spLocks noChangeArrowheads="1"/>
          </p:cNvSpPr>
          <p:nvPr/>
        </p:nvSpPr>
        <p:spPr bwMode="auto">
          <a:xfrm>
            <a:off x="1524001" y="3063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1524001" y="3063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19" name="Rectangle 15"/>
          <p:cNvSpPr>
            <a:spLocks noChangeArrowheads="1"/>
          </p:cNvSpPr>
          <p:nvPr/>
        </p:nvSpPr>
        <p:spPr bwMode="auto">
          <a:xfrm>
            <a:off x="1524001" y="3063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20" name="Rectangle 16"/>
          <p:cNvSpPr>
            <a:spLocks noChangeArrowheads="1"/>
          </p:cNvSpPr>
          <p:nvPr/>
        </p:nvSpPr>
        <p:spPr bwMode="auto">
          <a:xfrm>
            <a:off x="1524001" y="3063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1925" name="Text Box 21"/>
          <p:cNvSpPr txBox="1">
            <a:spLocks noChangeArrowheads="1"/>
          </p:cNvSpPr>
          <p:nvPr/>
        </p:nvSpPr>
        <p:spPr bwMode="auto">
          <a:xfrm>
            <a:off x="2438400" y="4495801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1928" name="Rectangle 24"/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2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301618"/>
              </p:ext>
            </p:extLst>
          </p:nvPr>
        </p:nvGraphicFramePr>
        <p:xfrm>
          <a:off x="3881119" y="1165042"/>
          <a:ext cx="3267860" cy="37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" name="Equation" r:id="rId4" imgW="1916868" imgH="215806" progId="Equation.3">
                  <p:embed/>
                </p:oleObj>
              </mc:Choice>
              <mc:Fallback>
                <p:oleObj name="Equation" r:id="rId4" imgW="191686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119" y="1165042"/>
                        <a:ext cx="3267860" cy="37799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30" name="Rectangle 26"/>
          <p:cNvSpPr>
            <a:spLocks noChangeArrowheads="1"/>
          </p:cNvSpPr>
          <p:nvPr/>
        </p:nvSpPr>
        <p:spPr bwMode="auto">
          <a:xfrm>
            <a:off x="1524001" y="30966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29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641168"/>
              </p:ext>
            </p:extLst>
          </p:nvPr>
        </p:nvGraphicFramePr>
        <p:xfrm>
          <a:off x="3881119" y="1739205"/>
          <a:ext cx="3322908" cy="397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5" name="Equation" r:id="rId6" imgW="1853396" imgH="215806" progId="Equation.3">
                  <p:embed/>
                </p:oleObj>
              </mc:Choice>
              <mc:Fallback>
                <p:oleObj name="Equation" r:id="rId6" imgW="1853396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119" y="1739205"/>
                        <a:ext cx="3322908" cy="3977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32" name="Rectangle 28"/>
          <p:cNvSpPr>
            <a:spLocks noChangeArrowheads="1"/>
          </p:cNvSpPr>
          <p:nvPr/>
        </p:nvSpPr>
        <p:spPr bwMode="auto">
          <a:xfrm>
            <a:off x="1524001" y="30871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0107358"/>
              </p:ext>
            </p:extLst>
          </p:nvPr>
        </p:nvGraphicFramePr>
        <p:xfrm>
          <a:off x="3881119" y="2320766"/>
          <a:ext cx="2495440" cy="460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6" name="Equation" r:id="rId8" imgW="1193800" imgH="215900" progId="Equation.3">
                  <p:embed/>
                </p:oleObj>
              </mc:Choice>
              <mc:Fallback>
                <p:oleObj name="Equation" r:id="rId8" imgW="1193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119" y="2320766"/>
                        <a:ext cx="2495440" cy="46005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34" name="Rectangle 30"/>
          <p:cNvSpPr>
            <a:spLocks noChangeArrowheads="1"/>
          </p:cNvSpPr>
          <p:nvPr/>
        </p:nvSpPr>
        <p:spPr bwMode="auto">
          <a:xfrm>
            <a:off x="1524001" y="2930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3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616734"/>
              </p:ext>
            </p:extLst>
          </p:nvPr>
        </p:nvGraphicFramePr>
        <p:xfrm>
          <a:off x="3912285" y="2916061"/>
          <a:ext cx="1602764" cy="660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7" name="Equation" r:id="rId10" imgW="1066800" imgH="431800" progId="Equation.3">
                  <p:embed/>
                </p:oleObj>
              </mc:Choice>
              <mc:Fallback>
                <p:oleObj name="Equation" r:id="rId10" imgW="1066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85" y="2916061"/>
                        <a:ext cx="1602764" cy="66039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5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516931"/>
              </p:ext>
            </p:extLst>
          </p:nvPr>
        </p:nvGraphicFramePr>
        <p:xfrm>
          <a:off x="3912285" y="3635005"/>
          <a:ext cx="1324377" cy="656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8" name="Equation" r:id="rId12" imgW="914400" imgH="444500" progId="Equation.3">
                  <p:embed/>
                </p:oleObj>
              </mc:Choice>
              <mc:Fallback>
                <p:oleObj name="Equation" r:id="rId12" imgW="9144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2285" y="3635005"/>
                        <a:ext cx="1324377" cy="65667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38" name="Rectangle 34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37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039531"/>
              </p:ext>
            </p:extLst>
          </p:nvPr>
        </p:nvGraphicFramePr>
        <p:xfrm>
          <a:off x="3881119" y="4373486"/>
          <a:ext cx="1901896" cy="466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9" name="Equation" r:id="rId14" imgW="965200" imgH="241300" progId="Equation.3">
                  <p:embed/>
                </p:oleObj>
              </mc:Choice>
              <mc:Fallback>
                <p:oleObj name="Equation" r:id="rId14" imgW="965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1119" y="4373486"/>
                        <a:ext cx="1901896" cy="46672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40" name="Rectangle 36"/>
          <p:cNvSpPr>
            <a:spLocks noChangeArrowheads="1"/>
          </p:cNvSpPr>
          <p:nvPr/>
        </p:nvSpPr>
        <p:spPr bwMode="auto">
          <a:xfrm>
            <a:off x="1524001" y="3049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39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3143717"/>
              </p:ext>
            </p:extLst>
          </p:nvPr>
        </p:nvGraphicFramePr>
        <p:xfrm>
          <a:off x="3868240" y="4917694"/>
          <a:ext cx="3765872" cy="498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0" name="Equation" r:id="rId16" imgW="1752600" imgH="228600" progId="Equation.3">
                  <p:embed/>
                </p:oleObj>
              </mc:Choice>
              <mc:Fallback>
                <p:oleObj name="Equation" r:id="rId16" imgW="1752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8240" y="4917694"/>
                        <a:ext cx="3765872" cy="49806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942" name="Rectangle 38"/>
          <p:cNvSpPr>
            <a:spLocks noChangeArrowheads="1"/>
          </p:cNvSpPr>
          <p:nvPr/>
        </p:nvSpPr>
        <p:spPr bwMode="auto">
          <a:xfrm>
            <a:off x="1524001" y="30824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5194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262214"/>
              </p:ext>
            </p:extLst>
          </p:nvPr>
        </p:nvGraphicFramePr>
        <p:xfrm>
          <a:off x="3852465" y="5594235"/>
          <a:ext cx="2524094" cy="44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81" name="Equation" r:id="rId18" imgW="1282700" imgH="228600" progId="Equation.3">
                  <p:embed/>
                </p:oleObj>
              </mc:Choice>
              <mc:Fallback>
                <p:oleObj name="Equation" r:id="rId18" imgW="1282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2465" y="5594235"/>
                        <a:ext cx="2524094" cy="4469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1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412125"/>
            <a:ext cx="8429223" cy="31365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b="1" u="sng" dirty="0" smtClean="0">
                <a:solidFill>
                  <a:srgbClr val="FF0000"/>
                </a:solidFill>
              </a:rPr>
              <a:t>Example </a:t>
            </a:r>
          </a:p>
          <a:p>
            <a:r>
              <a:rPr lang="en-US" altLang="en-US" sz="2400" dirty="0" smtClean="0"/>
              <a:t>Evaluate the following complex numbers:</a:t>
            </a:r>
          </a:p>
          <a:p>
            <a:endParaRPr lang="en-US" altLang="en-US" sz="2400" dirty="0" smtClean="0"/>
          </a:p>
          <a:p>
            <a:pPr lvl="1">
              <a:buFontTx/>
              <a:buNone/>
            </a:pPr>
            <a:r>
              <a:rPr lang="en-US" altLang="en-US" dirty="0" smtClean="0"/>
              <a:t>a.</a:t>
            </a:r>
          </a:p>
          <a:p>
            <a:pPr lvl="1">
              <a:buFontTx/>
              <a:buNone/>
            </a:pPr>
            <a:endParaRPr lang="en-US" altLang="en-US" sz="2000" dirty="0" smtClean="0"/>
          </a:p>
          <a:p>
            <a:pPr lvl="1">
              <a:buFontTx/>
              <a:buNone/>
            </a:pPr>
            <a:r>
              <a:rPr lang="en-US" altLang="en-US" dirty="0" smtClean="0"/>
              <a:t>b.</a:t>
            </a:r>
          </a:p>
          <a:p>
            <a:pPr>
              <a:buFontTx/>
              <a:buNone/>
            </a:pPr>
            <a:endParaRPr lang="en-US" altLang="en-US" sz="2000" dirty="0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560231" y="3720100"/>
            <a:ext cx="73954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b="1" u="sng" dirty="0">
                <a:solidFill>
                  <a:srgbClr val="FF0000"/>
                </a:solidFill>
                <a:latin typeface="Verdana" panose="020B0604030504040204" pitchFamily="34" charset="0"/>
              </a:rPr>
              <a:t>Solution</a:t>
            </a:r>
            <a:r>
              <a:rPr lang="en-US" altLang="en-US" sz="2400" b="1" dirty="0">
                <a:solidFill>
                  <a:srgbClr val="FF0000"/>
                </a:solidFill>
                <a:latin typeface="Verdana" panose="020B0604030504040204" pitchFamily="34" charset="0"/>
              </a:rPr>
              <a:t>:</a:t>
            </a: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a. </a:t>
            </a:r>
            <a:r>
              <a:rPr lang="en-US" altLang="zh-TW" sz="2000" dirty="0">
                <a:latin typeface="Verdana" panose="020B0604030504040204" pitchFamily="34" charset="0"/>
                <a:ea typeface="PMingLiU" pitchFamily="18" charset="-120"/>
              </a:rPr>
              <a:t>–15.5 + j13.67</a:t>
            </a:r>
            <a:endParaRPr lang="en-US" altLang="en-US" sz="2000" dirty="0">
              <a:latin typeface="Verdana" panose="020B0604030504040204" pitchFamily="34" charset="0"/>
            </a:endParaRPr>
          </a:p>
          <a:p>
            <a:pPr lvl="1"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000" dirty="0">
                <a:latin typeface="Verdana" panose="020B0604030504040204" pitchFamily="34" charset="0"/>
              </a:rPr>
              <a:t>b. 	8.293 + j2.2</a:t>
            </a:r>
          </a:p>
        </p:txBody>
      </p:sp>
      <p:graphicFrame>
        <p:nvGraphicFramePr>
          <p:cNvPr id="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23719"/>
              </p:ext>
            </p:extLst>
          </p:nvPr>
        </p:nvGraphicFramePr>
        <p:xfrm>
          <a:off x="1326524" y="1587971"/>
          <a:ext cx="4180048" cy="578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8" name="Equation" r:id="rId3" imgW="1650960" imgH="228600" progId="Equation.3">
                  <p:embed/>
                </p:oleObj>
              </mc:Choice>
              <mc:Fallback>
                <p:oleObj name="Equation" r:id="rId3" imgW="165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524" y="1587971"/>
                        <a:ext cx="4180048" cy="578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041955"/>
              </p:ext>
            </p:extLst>
          </p:nvPr>
        </p:nvGraphicFramePr>
        <p:xfrm>
          <a:off x="1326524" y="2337623"/>
          <a:ext cx="3778082" cy="1039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Equation" r:id="rId5" imgW="1625400" imgH="444240" progId="Equation.3">
                  <p:embed/>
                </p:oleObj>
              </mc:Choice>
              <mc:Fallback>
                <p:oleObj name="Equation" r:id="rId5" imgW="1625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524" y="2337623"/>
                        <a:ext cx="3778082" cy="1039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561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5003" y="385829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970" y="0"/>
            <a:ext cx="5562600" cy="3467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970" y="3467100"/>
            <a:ext cx="5114925" cy="2562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003" y="2779153"/>
            <a:ext cx="927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746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7" y="856311"/>
            <a:ext cx="10125075" cy="34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305" y="243557"/>
            <a:ext cx="221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Given a sinusoid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168" y="212670"/>
            <a:ext cx="3044868" cy="4925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714742" y="243557"/>
            <a:ext cx="4987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/>
              <a:t>W</a:t>
            </a:r>
            <a:r>
              <a:rPr lang="en-US" sz="2400" dirty="0" smtClean="0"/>
              <a:t>e </a:t>
            </a:r>
            <a:r>
              <a:rPr lang="en-US" sz="2400" dirty="0"/>
              <a:t>use </a:t>
            </a:r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r>
              <a:rPr lang="tr-TR" sz="2400" b="1" dirty="0" smtClean="0">
                <a:solidFill>
                  <a:srgbClr val="FF0000"/>
                </a:solidFill>
              </a:rPr>
              <a:t>uler identity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/>
              <a:t>to </a:t>
            </a:r>
            <a:r>
              <a:rPr lang="en-US" sz="2400" dirty="0" smtClean="0"/>
              <a:t>express</a:t>
            </a:r>
            <a:r>
              <a:rPr lang="tr-TR" sz="2400" dirty="0" smtClean="0"/>
              <a:t> </a:t>
            </a:r>
            <a:r>
              <a:rPr lang="en-US" sz="2400" i="1" dirty="0"/>
              <a:t>v(t</a:t>
            </a:r>
            <a:r>
              <a:rPr lang="en-US" sz="2400" i="1" dirty="0" smtClean="0"/>
              <a:t>)</a:t>
            </a:r>
            <a:r>
              <a:rPr lang="tr-TR" sz="2400" i="1" dirty="0" smtClean="0"/>
              <a:t> as</a:t>
            </a:r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090" y="736109"/>
            <a:ext cx="5822863" cy="10738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307" y="772790"/>
            <a:ext cx="2998672" cy="8021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900" y="1574904"/>
            <a:ext cx="968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Thus,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014" y="1986099"/>
            <a:ext cx="3627962" cy="13871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2805" y="2067741"/>
            <a:ext cx="4929004" cy="13055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6924" y="3784456"/>
            <a:ext cx="10616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/>
              <a:t>V</a:t>
            </a:r>
            <a:r>
              <a:rPr lang="en-US" sz="2400" dirty="0"/>
              <a:t> is thus the </a:t>
            </a:r>
            <a:r>
              <a:rPr lang="en-US" sz="2400" dirty="0">
                <a:solidFill>
                  <a:srgbClr val="FF0000"/>
                </a:solidFill>
              </a:rPr>
              <a:t>phasor representation of the sinusoid </a:t>
            </a:r>
            <a:r>
              <a:rPr lang="en-US" sz="2400" dirty="0"/>
              <a:t>as we said </a:t>
            </a:r>
            <a:r>
              <a:rPr lang="en-US" sz="2400" dirty="0" smtClean="0"/>
              <a:t>earlier</a:t>
            </a:r>
            <a:r>
              <a:rPr lang="en-US" sz="2400" dirty="0"/>
              <a:t>. In other words, a phasor is a complex representation of the </a:t>
            </a:r>
            <a:r>
              <a:rPr lang="en-US" sz="2400" dirty="0" smtClean="0">
                <a:solidFill>
                  <a:srgbClr val="FF0000"/>
                </a:solidFill>
              </a:rPr>
              <a:t>magnitude </a:t>
            </a:r>
            <a:r>
              <a:rPr lang="en-US" sz="2400" dirty="0">
                <a:solidFill>
                  <a:srgbClr val="FF0000"/>
                </a:solidFill>
              </a:rPr>
              <a:t>and phase of a sinusoid</a:t>
            </a:r>
          </a:p>
        </p:txBody>
      </p:sp>
    </p:spTree>
    <p:extLst>
      <p:ext uri="{BB962C8B-B14F-4D97-AF65-F5344CB8AC3E}">
        <p14:creationId xmlns:p14="http://schemas.microsoft.com/office/powerpoint/2010/main" val="4143686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CCE58-EFE9-47E3-BA1B-3AF9B4BA9D1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" y="377827"/>
            <a:ext cx="10631152" cy="2436812"/>
          </a:xfrm>
        </p:spPr>
        <p:txBody>
          <a:bodyPr>
            <a:normAutofit/>
          </a:bodyPr>
          <a:lstStyle/>
          <a:p>
            <a:pPr marL="623888" indent="-398463"/>
            <a:r>
              <a:rPr lang="en-US" altLang="en-US" sz="2400" b="1" dirty="0"/>
              <a:t>Transform a sinusoid </a:t>
            </a:r>
            <a:r>
              <a:rPr lang="en-US" altLang="zh-TW" sz="2400" b="1" dirty="0">
                <a:solidFill>
                  <a:srgbClr val="FF0000"/>
                </a:solidFill>
                <a:ea typeface="PMingLiU" pitchFamily="18" charset="-120"/>
              </a:rPr>
              <a:t>to and from </a:t>
            </a:r>
            <a:r>
              <a:rPr lang="en-US" altLang="zh-TW" sz="2400" b="1" dirty="0">
                <a:ea typeface="PMingLiU" pitchFamily="18" charset="-120"/>
              </a:rPr>
              <a:t>the time  domain to the phasor domain:</a:t>
            </a:r>
          </a:p>
          <a:p>
            <a:pPr marL="623888" indent="-398463">
              <a:buNone/>
            </a:pPr>
            <a:r>
              <a:rPr lang="en-US" altLang="zh-TW" sz="2400" b="1" dirty="0">
                <a:ea typeface="PMingLiU" pitchFamily="18" charset="-120"/>
              </a:rPr>
              <a:t>    </a:t>
            </a:r>
          </a:p>
          <a:p>
            <a:pPr marL="623888" indent="-398463">
              <a:buNone/>
            </a:pPr>
            <a:endParaRPr lang="en-US" altLang="zh-TW" sz="2400" dirty="0">
              <a:ea typeface="PMingLiU" pitchFamily="18" charset="-120"/>
            </a:endParaRPr>
          </a:p>
          <a:p>
            <a:pPr marL="623888" indent="-398463">
              <a:buNone/>
            </a:pPr>
            <a:r>
              <a:rPr lang="en-US" altLang="zh-TW" dirty="0">
                <a:ea typeface="PMingLiU" pitchFamily="18" charset="-120"/>
              </a:rPr>
              <a:t>	</a:t>
            </a:r>
          </a:p>
          <a:p>
            <a:pPr marL="623888" indent="-398463">
              <a:buNone/>
            </a:pPr>
            <a:r>
              <a:rPr lang="en-US" altLang="zh-TW" dirty="0">
                <a:ea typeface="PMingLiU" pitchFamily="18" charset="-120"/>
              </a:rPr>
              <a:t> </a:t>
            </a:r>
            <a:r>
              <a:rPr lang="tr-TR" altLang="zh-TW" dirty="0" smtClean="0">
                <a:ea typeface="PMingLiU" pitchFamily="18" charset="-120"/>
              </a:rPr>
              <a:t>                         </a:t>
            </a:r>
            <a:r>
              <a:rPr lang="en-US" altLang="zh-TW" dirty="0" smtClean="0">
                <a:ea typeface="PMingLiU" pitchFamily="18" charset="-120"/>
              </a:rPr>
              <a:t>(</a:t>
            </a:r>
            <a:r>
              <a:rPr lang="en-US" altLang="zh-TW" dirty="0">
                <a:ea typeface="PMingLiU" pitchFamily="18" charset="-120"/>
              </a:rPr>
              <a:t>time domain) 		</a:t>
            </a:r>
            <a:r>
              <a:rPr lang="tr-TR" altLang="zh-TW" dirty="0" smtClean="0">
                <a:ea typeface="PMingLiU" pitchFamily="18" charset="-120"/>
              </a:rPr>
              <a:t>         </a:t>
            </a:r>
            <a:r>
              <a:rPr lang="en-US" altLang="zh-TW" dirty="0" smtClean="0">
                <a:ea typeface="PMingLiU" pitchFamily="18" charset="-120"/>
              </a:rPr>
              <a:t>(</a:t>
            </a:r>
            <a:r>
              <a:rPr lang="en-US" altLang="zh-TW" dirty="0">
                <a:ea typeface="PMingLiU" pitchFamily="18" charset="-120"/>
              </a:rPr>
              <a:t>phasor domain)</a:t>
            </a:r>
            <a:endParaRPr lang="en-US" altLang="en-US" dirty="0"/>
          </a:p>
          <a:p>
            <a:pPr marL="623888" indent="-398463">
              <a:buNone/>
            </a:pPr>
            <a:endParaRPr lang="en-US" altLang="en-US" dirty="0"/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85" name="Rectangle 5"/>
          <p:cNvSpPr>
            <a:spLocks noChangeArrowheads="1"/>
          </p:cNvSpPr>
          <p:nvPr/>
        </p:nvSpPr>
        <p:spPr bwMode="auto">
          <a:xfrm>
            <a:off x="1524001" y="2996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86" name="Rectangle 6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87" name="Rectangle 7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89" name="Rectangle 9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92" name="Rectangle 12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93" name="Rectangle 13"/>
          <p:cNvSpPr>
            <a:spLocks noChangeArrowheads="1"/>
          </p:cNvSpPr>
          <p:nvPr/>
        </p:nvSpPr>
        <p:spPr bwMode="auto">
          <a:xfrm>
            <a:off x="1524001" y="3068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900" name="Rectangle 20"/>
          <p:cNvSpPr>
            <a:spLocks noChangeArrowheads="1"/>
          </p:cNvSpPr>
          <p:nvPr/>
        </p:nvSpPr>
        <p:spPr bwMode="auto">
          <a:xfrm>
            <a:off x="1524001" y="3063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902" name="Rectangle 22"/>
          <p:cNvSpPr>
            <a:spLocks noChangeArrowheads="1"/>
          </p:cNvSpPr>
          <p:nvPr/>
        </p:nvSpPr>
        <p:spPr bwMode="auto">
          <a:xfrm>
            <a:off x="1524001" y="3063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904" name="Rectangle 24"/>
          <p:cNvSpPr>
            <a:spLocks noChangeArrowheads="1"/>
          </p:cNvSpPr>
          <p:nvPr/>
        </p:nvSpPr>
        <p:spPr bwMode="auto">
          <a:xfrm>
            <a:off x="1524001" y="3063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0906" name="Rectangle 26"/>
          <p:cNvSpPr>
            <a:spLocks noChangeArrowheads="1"/>
          </p:cNvSpPr>
          <p:nvPr/>
        </p:nvSpPr>
        <p:spPr bwMode="auto">
          <a:xfrm>
            <a:off x="1524001" y="3063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50908" name="Group 28"/>
          <p:cNvGrpSpPr>
            <a:grpSpLocks/>
          </p:cNvGrpSpPr>
          <p:nvPr/>
        </p:nvGrpSpPr>
        <p:grpSpPr bwMode="auto">
          <a:xfrm>
            <a:off x="1708732" y="1194078"/>
            <a:ext cx="7086600" cy="728663"/>
            <a:chOff x="288" y="1941"/>
            <a:chExt cx="4464" cy="459"/>
          </a:xfrm>
        </p:grpSpPr>
        <p:graphicFrame>
          <p:nvGraphicFramePr>
            <p:cNvPr id="250897" name="Object 17"/>
            <p:cNvGraphicFramePr>
              <a:graphicFrameLocks noChangeAspect="1"/>
            </p:cNvGraphicFramePr>
            <p:nvPr/>
          </p:nvGraphicFramePr>
          <p:xfrm>
            <a:off x="288" y="1941"/>
            <a:ext cx="2352" cy="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2" name="Equation" r:id="rId4" imgW="1295400" imgH="228600" progId="Equation.3">
                    <p:embed/>
                  </p:oleObj>
                </mc:Choice>
                <mc:Fallback>
                  <p:oleObj name="Equation" r:id="rId4" imgW="12954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941"/>
                          <a:ext cx="2352" cy="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0903" name="Object 23"/>
            <p:cNvGraphicFramePr>
              <a:graphicFrameLocks noChangeAspect="1"/>
            </p:cNvGraphicFramePr>
            <p:nvPr/>
          </p:nvGraphicFramePr>
          <p:xfrm>
            <a:off x="3456" y="1979"/>
            <a:ext cx="1296" cy="4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03" name="Equation" r:id="rId6" imgW="711200" imgH="228600" progId="Equation.3">
                    <p:embed/>
                  </p:oleObj>
                </mc:Choice>
                <mc:Fallback>
                  <p:oleObj name="Equation" r:id="rId6" imgW="7112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1979"/>
                          <a:ext cx="1296" cy="4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0907" name="Line 27"/>
            <p:cNvSpPr>
              <a:spLocks noChangeShapeType="1"/>
            </p:cNvSpPr>
            <p:nvPr/>
          </p:nvSpPr>
          <p:spPr bwMode="auto">
            <a:xfrm>
              <a:off x="2784" y="2160"/>
              <a:ext cx="4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0909" name="Text Box 29"/>
          <p:cNvSpPr txBox="1">
            <a:spLocks noChangeArrowheads="1"/>
          </p:cNvSpPr>
          <p:nvPr/>
        </p:nvSpPr>
        <p:spPr bwMode="auto">
          <a:xfrm>
            <a:off x="2438400" y="4495801"/>
            <a:ext cx="7086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250910" name="Text Box 30"/>
          <p:cNvSpPr txBox="1">
            <a:spLocks noChangeArrowheads="1"/>
          </p:cNvSpPr>
          <p:nvPr/>
        </p:nvSpPr>
        <p:spPr bwMode="auto">
          <a:xfrm>
            <a:off x="718131" y="3359510"/>
            <a:ext cx="10203153" cy="233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06400" indent="-3476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94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000" u="sng" dirty="0">
                <a:solidFill>
                  <a:srgbClr val="FF3300"/>
                </a:solidFill>
                <a:latin typeface="Verdana" panose="020B0604030504040204" pitchFamily="34" charset="0"/>
              </a:rPr>
              <a:t>Amplitude</a:t>
            </a:r>
            <a:r>
              <a:rPr lang="en-US" altLang="en-US" sz="2000" dirty="0">
                <a:latin typeface="Verdana" panose="020B0604030504040204" pitchFamily="34" charset="0"/>
              </a:rPr>
              <a:t> and </a:t>
            </a:r>
            <a:r>
              <a:rPr lang="en-US" altLang="en-US" sz="2000" u="sng" dirty="0">
                <a:solidFill>
                  <a:srgbClr val="FF3300"/>
                </a:solidFill>
                <a:latin typeface="Verdana" panose="020B0604030504040204" pitchFamily="34" charset="0"/>
              </a:rPr>
              <a:t>phase difference</a:t>
            </a:r>
            <a:r>
              <a:rPr lang="en-US" altLang="en-US" sz="2000" dirty="0">
                <a:latin typeface="Verdana" panose="020B0604030504040204" pitchFamily="34" charset="0"/>
              </a:rPr>
              <a:t> are two principal    concerns in the study of voltage and current sinusoids. </a:t>
            </a:r>
          </a:p>
          <a:p>
            <a:pPr eaLnBrk="0" hangingPunct="0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sz="2000" dirty="0">
                <a:latin typeface="Verdana" panose="020B0604030504040204" pitchFamily="34" charset="0"/>
              </a:rPr>
              <a:t>Phasor will be defined from the </a:t>
            </a:r>
            <a:r>
              <a:rPr lang="en-US" altLang="en-US" sz="2000" u="sng" dirty="0">
                <a:solidFill>
                  <a:srgbClr val="FF3300"/>
                </a:solidFill>
                <a:latin typeface="Verdana" panose="020B0604030504040204" pitchFamily="34" charset="0"/>
              </a:rPr>
              <a:t>cosine function</a:t>
            </a:r>
            <a:r>
              <a:rPr lang="en-US" altLang="en-US" sz="2000" dirty="0">
                <a:latin typeface="Verdana" panose="020B0604030504040204" pitchFamily="34" charset="0"/>
              </a:rPr>
              <a:t> in all our proceeding study. If a voltage or current expression is in the form of a sine, it will be changed to a cosine by subtracting from the phase.</a:t>
            </a:r>
          </a:p>
        </p:txBody>
      </p:sp>
    </p:spTree>
    <p:extLst>
      <p:ext uri="{BB962C8B-B14F-4D97-AF65-F5344CB8AC3E}">
        <p14:creationId xmlns:p14="http://schemas.microsoft.com/office/powerpoint/2010/main" val="212011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229933" y="1761186"/>
            <a:ext cx="8229600" cy="3541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indent="-746125">
              <a:lnSpc>
                <a:spcPct val="80000"/>
              </a:lnSpc>
              <a:buFontTx/>
              <a:buNone/>
            </a:pPr>
            <a:endParaRPr lang="en-US" altLang="en-US" b="1" u="sng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en-US" dirty="0" smtClean="0"/>
              <a:t> </a:t>
            </a:r>
            <a:r>
              <a:rPr lang="en-US" altLang="en-US" b="1" i="1" dirty="0" smtClean="0"/>
              <a:t>Sinusoids’ features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en-US" b="1" i="1" dirty="0"/>
              <a:t> </a:t>
            </a:r>
            <a:r>
              <a:rPr lang="en-US" altLang="en-US" b="1" i="1" dirty="0" smtClean="0"/>
              <a:t>Phasors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en-US" b="1" i="1" dirty="0" smtClean="0"/>
              <a:t> </a:t>
            </a:r>
            <a:r>
              <a:rPr lang="en-US" altLang="en-US" b="1" i="1" dirty="0" smtClean="0"/>
              <a:t>Phasor relationships for circuit elements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en-US" b="1" i="1" dirty="0" smtClean="0"/>
              <a:t> </a:t>
            </a:r>
            <a:r>
              <a:rPr lang="en-US" altLang="en-US" b="1" i="1" dirty="0" smtClean="0"/>
              <a:t>Impedance and admittance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en-US" b="1" i="1" dirty="0" smtClean="0"/>
              <a:t> </a:t>
            </a:r>
            <a:r>
              <a:rPr lang="en-US" altLang="en-US" b="1" i="1" dirty="0" smtClean="0"/>
              <a:t>Kirchhoff’s laws in the frequency domain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tr-TR" altLang="en-US" b="1" i="1" dirty="0" smtClean="0"/>
              <a:t> </a:t>
            </a:r>
            <a:r>
              <a:rPr lang="en-US" altLang="en-US" b="1" i="1" dirty="0" smtClean="0"/>
              <a:t>Impedance combinations</a:t>
            </a:r>
            <a:endParaRPr lang="en-US" altLang="en-US" b="1" i="1" dirty="0"/>
          </a:p>
        </p:txBody>
      </p:sp>
      <p:sp>
        <p:nvSpPr>
          <p:cNvPr id="4" name="Rectangle 3"/>
          <p:cNvSpPr/>
          <p:nvPr/>
        </p:nvSpPr>
        <p:spPr>
          <a:xfrm>
            <a:off x="918119" y="1013779"/>
            <a:ext cx="769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After completing this chapter, you will</a:t>
            </a:r>
            <a:r>
              <a:rPr kumimoji="0" lang="tr-T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 learn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310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081824" y="579548"/>
            <a:ext cx="9478851" cy="53189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indent="-798513">
              <a:buFontTx/>
              <a:buNone/>
            </a:pPr>
            <a:r>
              <a:rPr lang="en-US" altLang="en-US" b="1" dirty="0" smtClean="0"/>
              <a:t>The differences between v(t) and V:</a:t>
            </a:r>
          </a:p>
          <a:p>
            <a:pPr marL="914400" indent="-798513">
              <a:lnSpc>
                <a:spcPct val="150000"/>
              </a:lnSpc>
            </a:pPr>
            <a:r>
              <a:rPr lang="en-US" altLang="en-US" sz="2400" dirty="0" smtClean="0"/>
              <a:t>v(t) is instantaneous or </a:t>
            </a:r>
            <a:r>
              <a:rPr lang="en-US" altLang="en-US" sz="2400" b="1" u="sng" dirty="0" smtClean="0">
                <a:solidFill>
                  <a:srgbClr val="FF3300"/>
                </a:solidFill>
              </a:rPr>
              <a:t>time-domain</a:t>
            </a:r>
            <a:r>
              <a:rPr lang="en-US" altLang="en-US" sz="2400" u="sng" dirty="0" smtClean="0">
                <a:solidFill>
                  <a:srgbClr val="FF3300"/>
                </a:solidFill>
              </a:rPr>
              <a:t> </a:t>
            </a:r>
            <a:r>
              <a:rPr lang="en-US" altLang="en-US" sz="2400" dirty="0" smtClean="0"/>
              <a:t>representation</a:t>
            </a:r>
            <a:br>
              <a:rPr lang="en-US" altLang="en-US" sz="2400" dirty="0" smtClean="0"/>
            </a:br>
            <a:r>
              <a:rPr lang="en-US" altLang="en-US" sz="2400" b="1" u="sng" dirty="0" smtClean="0">
                <a:solidFill>
                  <a:srgbClr val="FF3300"/>
                </a:solidFill>
              </a:rPr>
              <a:t>V is the frequency</a:t>
            </a:r>
            <a:r>
              <a:rPr lang="en-US" altLang="en-US" sz="2400" dirty="0" smtClean="0"/>
              <a:t> or phasor-domain representation</a:t>
            </a:r>
            <a:r>
              <a:rPr lang="en-US" altLang="zh-TW" sz="2400" dirty="0" smtClean="0">
                <a:ea typeface="PMingLiU" pitchFamily="18" charset="-120"/>
              </a:rPr>
              <a:t>.</a:t>
            </a:r>
          </a:p>
          <a:p>
            <a:pPr marL="914400" indent="-798513">
              <a:lnSpc>
                <a:spcPct val="150000"/>
              </a:lnSpc>
            </a:pPr>
            <a:r>
              <a:rPr lang="en-US" altLang="zh-TW" sz="2400" dirty="0" smtClean="0">
                <a:ea typeface="PMingLiU" pitchFamily="18" charset="-120"/>
              </a:rPr>
              <a:t>v(t) is time dependent, V is not.</a:t>
            </a:r>
          </a:p>
          <a:p>
            <a:pPr marL="914400" indent="-798513">
              <a:lnSpc>
                <a:spcPct val="150000"/>
              </a:lnSpc>
            </a:pPr>
            <a:r>
              <a:rPr lang="en-US" altLang="zh-TW" sz="2400" dirty="0" smtClean="0">
                <a:ea typeface="PMingLiU" pitchFamily="18" charset="-120"/>
              </a:rPr>
              <a:t>v(t) is always real with no complex term, V is generally complex.</a:t>
            </a:r>
          </a:p>
          <a:p>
            <a:pPr marL="914400" indent="-798513">
              <a:lnSpc>
                <a:spcPct val="150000"/>
              </a:lnSpc>
            </a:pPr>
            <a:endParaRPr lang="en-US" altLang="zh-TW" sz="2400" dirty="0" smtClean="0">
              <a:ea typeface="PMingLiU" pitchFamily="18" charset="-120"/>
            </a:endParaRPr>
          </a:p>
          <a:p>
            <a:pPr marL="914400" indent="-798513">
              <a:lnSpc>
                <a:spcPct val="200000"/>
              </a:lnSpc>
              <a:buFontTx/>
              <a:buNone/>
            </a:pPr>
            <a:r>
              <a:rPr lang="en-US" altLang="en-US" sz="2000" u="sng" dirty="0" smtClean="0"/>
              <a:t>Note</a:t>
            </a:r>
            <a:r>
              <a:rPr lang="en-US" altLang="en-US" sz="2000" dirty="0" smtClean="0"/>
              <a:t>: Phasor analysis applies only </a:t>
            </a:r>
            <a:r>
              <a:rPr lang="en-US" altLang="en-US" sz="2000" b="1" u="sng" dirty="0" smtClean="0">
                <a:solidFill>
                  <a:srgbClr val="FF0000"/>
                </a:solidFill>
              </a:rPr>
              <a:t>when frequency is  constant</a:t>
            </a:r>
            <a:r>
              <a:rPr lang="en-US" altLang="en-US" sz="2000" dirty="0" smtClean="0"/>
              <a:t>; when it is applied to </a:t>
            </a:r>
            <a:r>
              <a:rPr lang="en-US" altLang="en-US" sz="2000" b="1" u="sng" dirty="0" smtClean="0">
                <a:solidFill>
                  <a:srgbClr val="FF3300"/>
                </a:solidFill>
              </a:rPr>
              <a:t>two or more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 sinusoid </a:t>
            </a:r>
            <a:r>
              <a:rPr lang="en-US" altLang="en-US" sz="2000" dirty="0" smtClean="0"/>
              <a:t>signals only if they have the </a:t>
            </a:r>
            <a:r>
              <a:rPr lang="en-US" altLang="en-US" sz="2000" b="1" u="sng" dirty="0" smtClean="0">
                <a:solidFill>
                  <a:srgbClr val="FF3300"/>
                </a:solidFill>
              </a:rPr>
              <a:t>same frequency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. </a:t>
            </a:r>
            <a:endParaRPr lang="en-US" altLang="en-US" sz="20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386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526" y="259604"/>
            <a:ext cx="114407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Since a phasor has magnitude and phase (“direction”), it behaves as a vector and is printed in boldface.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7526" y="659714"/>
            <a:ext cx="11099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For example, </a:t>
            </a:r>
            <a:r>
              <a:rPr lang="en-US" sz="2000" dirty="0" smtClean="0"/>
              <a:t>phasors</a:t>
            </a:r>
            <a:r>
              <a:rPr lang="tr-TR" sz="2000" dirty="0" smtClean="0"/>
              <a:t>                                                                                     </a:t>
            </a:r>
            <a:r>
              <a:rPr lang="en-US" sz="2000" dirty="0"/>
              <a:t>are graphically represented </a:t>
            </a:r>
            <a:r>
              <a:rPr lang="en-US" sz="2000" dirty="0" smtClean="0"/>
              <a:t>in</a:t>
            </a:r>
            <a:r>
              <a:rPr lang="tr-TR" sz="2000" dirty="0" smtClean="0"/>
              <a:t> below.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848" y="643455"/>
            <a:ext cx="3297193" cy="4163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526" y="1094358"/>
            <a:ext cx="81694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Such a graphical representation of phasors is known as a </a:t>
            </a:r>
            <a:r>
              <a:rPr lang="en-US" sz="2000" i="1" dirty="0">
                <a:solidFill>
                  <a:srgbClr val="FF0000"/>
                </a:solidFill>
              </a:rPr>
              <a:t>phasor diagram</a:t>
            </a:r>
            <a:r>
              <a:rPr lang="en-US" sz="20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045" y="1494468"/>
            <a:ext cx="6684135" cy="513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748" y="0"/>
            <a:ext cx="6660873" cy="2935481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8158" y="2505299"/>
            <a:ext cx="8458200" cy="2514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buFont typeface="Arial" panose="020B0604020202020204" pitchFamily="34" charset="0"/>
              <a:buNone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Example </a:t>
            </a:r>
          </a:p>
          <a:p>
            <a:pPr marL="463550" indent="-463550">
              <a:buFont typeface="Arial" panose="020B0604020202020204" pitchFamily="34" charset="0"/>
              <a:buNone/>
            </a:pPr>
            <a:r>
              <a:rPr lang="en-US" altLang="en-US" dirty="0" smtClean="0"/>
              <a:t>Transform the following sinusoids to phasors:</a:t>
            </a:r>
          </a:p>
          <a:p>
            <a:pPr marL="1092200" lvl="1" indent="-5143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tr-TR" altLang="en-US" dirty="0" smtClean="0"/>
              <a:t>a.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= 6cos(50t – 40</a:t>
            </a:r>
            <a:r>
              <a:rPr lang="en-US" altLang="en-US" baseline="30000" dirty="0" smtClean="0"/>
              <a:t>o</a:t>
            </a:r>
            <a:r>
              <a:rPr lang="en-US" altLang="en-US" dirty="0" smtClean="0"/>
              <a:t>) A</a:t>
            </a:r>
          </a:p>
          <a:p>
            <a:pPr marL="1092200" lvl="1" indent="-5143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None/>
            </a:pPr>
            <a:r>
              <a:rPr lang="tr-TR" altLang="en-US" dirty="0" smtClean="0"/>
              <a:t>b. </a:t>
            </a:r>
            <a:r>
              <a:rPr lang="en-US" altLang="en-US" dirty="0" smtClean="0"/>
              <a:t>v = –4sin(30t + 50</a:t>
            </a:r>
            <a:r>
              <a:rPr lang="en-US" altLang="en-US" baseline="30000" dirty="0" smtClean="0"/>
              <a:t>o</a:t>
            </a:r>
            <a:r>
              <a:rPr lang="en-US" altLang="en-US" dirty="0" smtClean="0"/>
              <a:t>) V</a:t>
            </a:r>
            <a:endParaRPr lang="en-US" altLang="en-US" dirty="0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142704" y="3025634"/>
            <a:ext cx="8153400" cy="2862263"/>
            <a:chOff x="192" y="2448"/>
            <a:chExt cx="5136" cy="1803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192" y="2448"/>
              <a:ext cx="5136" cy="18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 typeface="Wingdings" panose="05000000000000000000" pitchFamily="2" charset="2"/>
                <a:buNone/>
              </a:pPr>
              <a:endParaRPr lang="en-US" altLang="en-US" sz="2400" b="1" u="sng" dirty="0">
                <a:latin typeface="Verdana" panose="020B0604030504040204" pitchFamily="34" charset="0"/>
              </a:endParaRPr>
            </a:p>
            <a:p>
              <a:pPr eaLnBrk="0" hangingPunct="0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b="1" u="sng" dirty="0">
                  <a:solidFill>
                    <a:srgbClr val="FF0000"/>
                  </a:solidFill>
                  <a:latin typeface="Verdana" panose="020B0604030504040204" pitchFamily="34" charset="0"/>
                </a:rPr>
                <a:t>Solution</a:t>
              </a:r>
              <a:r>
                <a:rPr lang="en-US" altLang="en-US" sz="2400" b="1" dirty="0">
                  <a:solidFill>
                    <a:srgbClr val="FF0000"/>
                  </a:solidFill>
                  <a:latin typeface="Verdana" panose="020B0604030504040204" pitchFamily="34" charset="0"/>
                </a:rPr>
                <a:t>:</a:t>
              </a:r>
            </a:p>
            <a:p>
              <a:pPr eaLnBrk="0" hangingPunct="0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TW" sz="2000" dirty="0">
                  <a:latin typeface="Verdana" panose="020B0604030504040204" pitchFamily="34" charset="0"/>
                  <a:ea typeface="PMingLiU" pitchFamily="18" charset="-120"/>
                </a:rPr>
                <a:t>a.  I                  A</a:t>
              </a:r>
            </a:p>
            <a:p>
              <a:pPr eaLnBrk="0" hangingPunct="0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TW" sz="2000" dirty="0">
                  <a:latin typeface="Verdana" panose="020B0604030504040204" pitchFamily="34" charset="0"/>
                  <a:ea typeface="PMingLiU" pitchFamily="18" charset="-120"/>
                </a:rPr>
                <a:t>b.  Since –sin(A) = cos(A+90</a:t>
              </a:r>
              <a:r>
                <a:rPr lang="en-US" altLang="zh-TW" sz="2000" baseline="30000" dirty="0">
                  <a:latin typeface="Verdana" panose="020B0604030504040204" pitchFamily="34" charset="0"/>
                  <a:ea typeface="PMingLiU" pitchFamily="18" charset="-120"/>
                </a:rPr>
                <a:t>o</a:t>
              </a:r>
              <a:r>
                <a:rPr lang="en-US" altLang="zh-TW" sz="2000" dirty="0">
                  <a:latin typeface="Verdana" panose="020B0604030504040204" pitchFamily="34" charset="0"/>
                  <a:ea typeface="PMingLiU" pitchFamily="18" charset="-120"/>
                </a:rPr>
                <a:t>);</a:t>
              </a:r>
              <a:endParaRPr lang="pt-BR" altLang="zh-TW" sz="2000" i="1" dirty="0">
                <a:latin typeface="Verdana" panose="020B0604030504040204" pitchFamily="34" charset="0"/>
                <a:ea typeface="PMingLiU" pitchFamily="18" charset="-120"/>
              </a:endParaRPr>
            </a:p>
            <a:p>
              <a:pPr eaLnBrk="0" hangingPunct="0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pt-BR" altLang="zh-TW" sz="2000" i="1" dirty="0">
                  <a:latin typeface="Verdana" panose="020B0604030504040204" pitchFamily="34" charset="0"/>
                  <a:ea typeface="PMingLiU" pitchFamily="18" charset="-120"/>
                </a:rPr>
                <a:t>     v(t) = 4cos (30t+50</a:t>
              </a:r>
              <a:r>
                <a:rPr lang="pt-BR" altLang="zh-TW" sz="2000" i="1" baseline="30000" dirty="0">
                  <a:latin typeface="Verdana" panose="020B0604030504040204" pitchFamily="34" charset="0"/>
                  <a:ea typeface="PMingLiU" pitchFamily="18" charset="-120"/>
                </a:rPr>
                <a:t>o</a:t>
              </a:r>
              <a:r>
                <a:rPr lang="pt-BR" altLang="zh-TW" sz="2000" i="1" dirty="0">
                  <a:latin typeface="Verdana" panose="020B0604030504040204" pitchFamily="34" charset="0"/>
                  <a:ea typeface="PMingLiU" pitchFamily="18" charset="-120"/>
                </a:rPr>
                <a:t>+90</a:t>
              </a:r>
              <a:r>
                <a:rPr lang="pt-BR" altLang="zh-TW" sz="2000" i="1" baseline="30000" dirty="0">
                  <a:latin typeface="Verdana" panose="020B0604030504040204" pitchFamily="34" charset="0"/>
                  <a:ea typeface="PMingLiU" pitchFamily="18" charset="-120"/>
                </a:rPr>
                <a:t>o</a:t>
              </a:r>
              <a:r>
                <a:rPr lang="pt-BR" altLang="zh-TW" sz="2000" i="1" dirty="0">
                  <a:latin typeface="Verdana" panose="020B0604030504040204" pitchFamily="34" charset="0"/>
                  <a:ea typeface="PMingLiU" pitchFamily="18" charset="-120"/>
                </a:rPr>
                <a:t>) = 4cos(30t+140</a:t>
              </a:r>
              <a:r>
                <a:rPr lang="pt-BR" altLang="zh-TW" sz="2000" i="1" baseline="30000" dirty="0">
                  <a:latin typeface="Verdana" panose="020B0604030504040204" pitchFamily="34" charset="0"/>
                  <a:ea typeface="PMingLiU" pitchFamily="18" charset="-120"/>
                </a:rPr>
                <a:t>o</a:t>
              </a:r>
              <a:r>
                <a:rPr lang="pt-BR" altLang="zh-TW" sz="2000" i="1" dirty="0">
                  <a:latin typeface="Verdana" panose="020B0604030504040204" pitchFamily="34" charset="0"/>
                  <a:ea typeface="PMingLiU" pitchFamily="18" charset="-120"/>
                </a:rPr>
                <a:t>) </a:t>
              </a:r>
              <a:r>
                <a:rPr lang="pt-BR" altLang="zh-TW" sz="2000" dirty="0">
                  <a:latin typeface="Verdana" panose="020B0604030504040204" pitchFamily="34" charset="0"/>
                  <a:ea typeface="PMingLiU" pitchFamily="18" charset="-120"/>
                </a:rPr>
                <a:t>V </a:t>
              </a:r>
              <a:endParaRPr lang="en-US" altLang="zh-TW" sz="2000" dirty="0">
                <a:latin typeface="Verdana" panose="020B0604030504040204" pitchFamily="34" charset="0"/>
                <a:ea typeface="PMingLiU" pitchFamily="18" charset="-120"/>
              </a:endParaRPr>
            </a:p>
            <a:p>
              <a:pPr eaLnBrk="0" hangingPunct="0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zh-TW" sz="2000" dirty="0">
                  <a:latin typeface="Verdana" panose="020B0604030504040204" pitchFamily="34" charset="0"/>
                  <a:ea typeface="PMingLiU" pitchFamily="18" charset="-120"/>
                </a:rPr>
                <a:t>     Transform to phasor =&gt; V</a:t>
              </a:r>
              <a:r>
                <a:rPr lang="en-US" altLang="zh-TW" dirty="0">
                  <a:latin typeface="Verdana" panose="020B0604030504040204" pitchFamily="34" charset="0"/>
                  <a:ea typeface="PMingLiU" pitchFamily="18" charset="-120"/>
                </a:rPr>
                <a:t>               </a:t>
              </a:r>
              <a:r>
                <a:rPr lang="en-US" altLang="zh-TW" dirty="0" err="1">
                  <a:latin typeface="Verdana" panose="020B0604030504040204" pitchFamily="34" charset="0"/>
                  <a:ea typeface="PMingLiU" pitchFamily="18" charset="-120"/>
                </a:rPr>
                <a:t>V</a:t>
              </a:r>
              <a:endParaRPr lang="en-US" altLang="en-US" dirty="0">
                <a:latin typeface="Verdana" panose="020B0604030504040204" pitchFamily="34" charset="0"/>
              </a:endParaRPr>
            </a:p>
          </p:txBody>
        </p:sp>
        <p:graphicFrame>
          <p:nvGraphicFramePr>
            <p:cNvPr id="6" name="Object 17"/>
            <p:cNvGraphicFramePr>
              <a:graphicFrameLocks noChangeAspect="1"/>
            </p:cNvGraphicFramePr>
            <p:nvPr/>
          </p:nvGraphicFramePr>
          <p:xfrm>
            <a:off x="624" y="3120"/>
            <a:ext cx="864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0" name="Equation" r:id="rId4" imgW="710891" imgH="177723" progId="Equation.3">
                    <p:embed/>
                  </p:oleObj>
                </mc:Choice>
                <mc:Fallback>
                  <p:oleObj name="Equation" r:id="rId4" imgW="710891" imgH="17772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3120"/>
                          <a:ext cx="864" cy="2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4886079"/>
                </p:ext>
              </p:extLst>
            </p:nvPr>
          </p:nvGraphicFramePr>
          <p:xfrm>
            <a:off x="2640" y="4012"/>
            <a:ext cx="694" cy="1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71" name="Equation" r:id="rId6" imgW="634449" imgH="177646" progId="Equation.3">
                    <p:embed/>
                  </p:oleObj>
                </mc:Choice>
                <mc:Fallback>
                  <p:oleObj name="Equation" r:id="rId6" imgW="634449" imgH="17764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0" y="4012"/>
                          <a:ext cx="694" cy="196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3320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EF29B-F3CD-42DB-A592-DD6BB1BDF2EB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48722"/>
            <a:ext cx="8077200" cy="2514600"/>
          </a:xfrm>
        </p:spPr>
        <p:txBody>
          <a:bodyPr/>
          <a:lstStyle/>
          <a:p>
            <a:pPr marL="533400" indent="-533400"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Example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:</a:t>
            </a:r>
            <a:endParaRPr lang="en-US" altLang="en-US" sz="2400" b="1" u="sng" dirty="0">
              <a:solidFill>
                <a:srgbClr val="FF0000"/>
              </a:solidFill>
            </a:endParaRPr>
          </a:p>
          <a:p>
            <a:pPr marL="533400" indent="-533400">
              <a:buNone/>
            </a:pPr>
            <a:r>
              <a:rPr lang="en-US" altLang="zh-TW" sz="2400" dirty="0">
                <a:ea typeface="PMingLiU" pitchFamily="18" charset="-120"/>
              </a:rPr>
              <a:t>    Transform the </a:t>
            </a:r>
            <a:r>
              <a:rPr lang="en-US" altLang="zh-TW" sz="2400" b="1" u="sng" dirty="0">
                <a:solidFill>
                  <a:srgbClr val="FF0000"/>
                </a:solidFill>
                <a:ea typeface="PMingLiU" pitchFamily="18" charset="-120"/>
              </a:rPr>
              <a:t>phasors</a:t>
            </a:r>
            <a:r>
              <a:rPr lang="en-US" altLang="zh-TW" sz="2400" dirty="0">
                <a:ea typeface="PMingLiU" pitchFamily="18" charset="-120"/>
              </a:rPr>
              <a:t> </a:t>
            </a:r>
            <a:r>
              <a:rPr lang="en-US" altLang="zh-TW" sz="2400" dirty="0" smtClean="0">
                <a:ea typeface="PMingLiU" pitchFamily="18" charset="-120"/>
              </a:rPr>
              <a:t>corresponding </a:t>
            </a:r>
            <a:r>
              <a:rPr lang="en-US" altLang="zh-TW" sz="2400" dirty="0">
                <a:ea typeface="PMingLiU" pitchFamily="18" charset="-120"/>
              </a:rPr>
              <a:t>to </a:t>
            </a:r>
            <a:r>
              <a:rPr lang="en-US" altLang="zh-TW" sz="2400" b="1" u="sng" dirty="0">
                <a:solidFill>
                  <a:srgbClr val="FF0000"/>
                </a:solidFill>
                <a:ea typeface="PMingLiU" pitchFamily="18" charset="-120"/>
              </a:rPr>
              <a:t>sinusoids</a:t>
            </a:r>
            <a:r>
              <a:rPr lang="en-US" altLang="zh-TW" sz="2400" dirty="0">
                <a:ea typeface="PMingLiU" pitchFamily="18" charset="-120"/>
              </a:rPr>
              <a:t> </a:t>
            </a:r>
            <a:r>
              <a:rPr lang="en-US" altLang="zh-TW" sz="2400" dirty="0" smtClean="0">
                <a:ea typeface="PMingLiU" pitchFamily="18" charset="-120"/>
              </a:rPr>
              <a:t>:</a:t>
            </a:r>
            <a:endParaRPr lang="en-US" altLang="zh-TW" sz="2400" dirty="0">
              <a:ea typeface="PMingLiU" pitchFamily="18" charset="-120"/>
            </a:endParaRPr>
          </a:p>
          <a:p>
            <a:pPr marL="1104900" lvl="1" indent="-457200">
              <a:buFontTx/>
              <a:buAutoNum type="alphaLcPeriod"/>
            </a:pPr>
            <a:r>
              <a:rPr lang="en-US" altLang="zh-TW" dirty="0">
                <a:ea typeface="PMingLiU" pitchFamily="18" charset="-120"/>
              </a:rPr>
              <a:t>    </a:t>
            </a:r>
          </a:p>
          <a:p>
            <a:pPr marL="1104900" lvl="1" indent="-457200">
              <a:buFontTx/>
              <a:buAutoNum type="alphaLcPeriod"/>
            </a:pPr>
            <a:r>
              <a:rPr lang="en-US" altLang="zh-TW" dirty="0">
                <a:ea typeface="PMingLiU" pitchFamily="18" charset="-120"/>
              </a:rPr>
              <a:t>                           </a:t>
            </a:r>
            <a:endParaRPr lang="tr-TR" altLang="zh-TW" dirty="0" smtClean="0">
              <a:ea typeface="PMingLiU" pitchFamily="18" charset="-120"/>
            </a:endParaRPr>
          </a:p>
          <a:p>
            <a:pPr marL="1104900" lvl="1" indent="-457200">
              <a:buFontTx/>
              <a:buAutoNum type="alphaLcPeriod"/>
            </a:pPr>
            <a:r>
              <a:rPr lang="tr-TR" altLang="zh-TW" dirty="0" smtClean="0">
                <a:ea typeface="PMingLiU" pitchFamily="18" charset="-120"/>
              </a:rPr>
              <a:t>c</a:t>
            </a:r>
            <a:endParaRPr lang="en-US" altLang="zh-TW" dirty="0">
              <a:ea typeface="PMingLiU" pitchFamily="18" charset="-120"/>
            </a:endParaRP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1524001" y="2996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-609600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9" name="Rectangle 13"/>
          <p:cNvSpPr>
            <a:spLocks noChangeArrowheads="1"/>
          </p:cNvSpPr>
          <p:nvPr/>
        </p:nvSpPr>
        <p:spPr bwMode="auto">
          <a:xfrm>
            <a:off x="1524001" y="30681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0" name="Rectangle 1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1" name="Rectangle 15"/>
          <p:cNvSpPr>
            <a:spLocks noChangeArrowheads="1"/>
          </p:cNvSpPr>
          <p:nvPr/>
        </p:nvSpPr>
        <p:spPr bwMode="auto">
          <a:xfrm>
            <a:off x="1524001" y="3120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3" name="Rectangle 17"/>
          <p:cNvSpPr>
            <a:spLocks noChangeArrowheads="1"/>
          </p:cNvSpPr>
          <p:nvPr/>
        </p:nvSpPr>
        <p:spPr bwMode="auto">
          <a:xfrm>
            <a:off x="1524001" y="3120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Rectangle 20"/>
          <p:cNvSpPr>
            <a:spLocks noChangeArrowheads="1"/>
          </p:cNvSpPr>
          <p:nvPr/>
        </p:nvSpPr>
        <p:spPr bwMode="auto">
          <a:xfrm>
            <a:off x="1524001" y="3120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8" name="Rectangle 2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55004" name="Group 28"/>
          <p:cNvGrpSpPr>
            <a:grpSpLocks/>
          </p:cNvGrpSpPr>
          <p:nvPr/>
        </p:nvGrpSpPr>
        <p:grpSpPr bwMode="auto">
          <a:xfrm>
            <a:off x="1524001" y="1056533"/>
            <a:ext cx="2133600" cy="815975"/>
            <a:chOff x="1056" y="1838"/>
            <a:chExt cx="1344" cy="514"/>
          </a:xfrm>
        </p:grpSpPr>
        <p:graphicFrame>
          <p:nvGraphicFramePr>
            <p:cNvPr id="254995" name="Object 19"/>
            <p:cNvGraphicFramePr>
              <a:graphicFrameLocks noChangeAspect="1"/>
            </p:cNvGraphicFramePr>
            <p:nvPr/>
          </p:nvGraphicFramePr>
          <p:xfrm>
            <a:off x="1056" y="1838"/>
            <a:ext cx="1344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1" name="Equation" r:id="rId4" imgW="1066680" imgH="177480" progId="Equation.3">
                    <p:embed/>
                  </p:oleObj>
                </mc:Choice>
                <mc:Fallback>
                  <p:oleObj name="Equation" r:id="rId4" imgW="106668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838"/>
                          <a:ext cx="1344" cy="2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4997" name="Object 21"/>
            <p:cNvGraphicFramePr>
              <a:graphicFrameLocks noChangeAspect="1"/>
            </p:cNvGraphicFramePr>
            <p:nvPr/>
          </p:nvGraphicFramePr>
          <p:xfrm>
            <a:off x="1073" y="2122"/>
            <a:ext cx="1279" cy="2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2" name="Equation" r:id="rId6" imgW="1104840" imgH="203040" progId="Equation.3">
                    <p:embed/>
                  </p:oleObj>
                </mc:Choice>
                <mc:Fallback>
                  <p:oleObj name="Equation" r:id="rId6" imgW="11048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73" y="2122"/>
                          <a:ext cx="1279" cy="23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5000" name="Rectangle 2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55003" name="Group 27"/>
          <p:cNvGrpSpPr>
            <a:grpSpLocks/>
          </p:cNvGrpSpPr>
          <p:nvPr/>
        </p:nvGrpSpPr>
        <p:grpSpPr bwMode="auto">
          <a:xfrm>
            <a:off x="228600" y="2345532"/>
            <a:ext cx="7380288" cy="3478214"/>
            <a:chOff x="288" y="2736"/>
            <a:chExt cx="4649" cy="2191"/>
          </a:xfrm>
        </p:grpSpPr>
        <p:sp>
          <p:nvSpPr>
            <p:cNvPr id="254986" name="Text Box 10"/>
            <p:cNvSpPr txBox="1">
              <a:spLocks noChangeArrowheads="1"/>
            </p:cNvSpPr>
            <p:nvPr/>
          </p:nvSpPr>
          <p:spPr bwMode="auto">
            <a:xfrm>
              <a:off x="288" y="2736"/>
              <a:ext cx="4560" cy="2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001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573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145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171700" indent="-3429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6289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0861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5433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000500" indent="-3429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en-US" altLang="en-US" sz="2000" b="1" u="sng" dirty="0">
                  <a:solidFill>
                    <a:srgbClr val="FF0000"/>
                  </a:solidFill>
                  <a:latin typeface="Verdana" panose="020B0604030504040204" pitchFamily="34" charset="0"/>
                </a:rPr>
                <a:t>Solution</a:t>
              </a:r>
              <a:r>
                <a:rPr lang="en-US" altLang="en-US" sz="2400" dirty="0" smtClean="0">
                  <a:solidFill>
                    <a:srgbClr val="FF0000"/>
                  </a:solidFill>
                  <a:latin typeface="Verdana" panose="020B0604030504040204" pitchFamily="34" charset="0"/>
                </a:rPr>
                <a:t>:</a:t>
              </a:r>
              <a:endParaRPr lang="tr-TR" altLang="en-US" sz="2400" dirty="0" smtClean="0">
                <a:solidFill>
                  <a:srgbClr val="FF0000"/>
                </a:solidFill>
                <a:latin typeface="Verdana" panose="020B0604030504040204" pitchFamily="34" charset="0"/>
              </a:endParaRPr>
            </a:p>
            <a:p>
              <a:pPr lvl="1" eaLnBrk="0" hangingPunct="0">
                <a:spcBef>
                  <a:spcPct val="40000"/>
                </a:spcBef>
                <a:buFontTx/>
                <a:buAutoNum type="alphaLcParenR"/>
              </a:pPr>
              <a:r>
                <a:rPr lang="en-US" altLang="zh-TW" sz="2000" dirty="0" smtClean="0">
                  <a:latin typeface="Verdana" panose="020B0604030504040204" pitchFamily="34" charset="0"/>
                  <a:ea typeface="PMingLiU" pitchFamily="18" charset="-120"/>
                </a:rPr>
                <a:t>  </a:t>
              </a:r>
              <a:r>
                <a:rPr lang="fr-FR" altLang="zh-TW" sz="2000" i="1" dirty="0">
                  <a:latin typeface="Verdana" panose="020B0604030504040204" pitchFamily="34" charset="0"/>
                  <a:ea typeface="PMingLiU" pitchFamily="18" charset="-120"/>
                </a:rPr>
                <a:t>v(t) = 10cos(</a:t>
              </a:r>
              <a:r>
                <a:rPr lang="fr-FR" altLang="zh-TW" sz="2000" i="1" dirty="0" err="1">
                  <a:latin typeface="Symbol" panose="05050102010706020507" pitchFamily="18" charset="2"/>
                  <a:ea typeface="PMingLiU" pitchFamily="18" charset="-120"/>
                </a:rPr>
                <a:t>w</a:t>
              </a:r>
              <a:r>
                <a:rPr lang="fr-FR" altLang="zh-TW" sz="2000" i="1" dirty="0" err="1">
                  <a:latin typeface="Verdana" panose="020B0604030504040204" pitchFamily="34" charset="0"/>
                  <a:ea typeface="PMingLiU" pitchFamily="18" charset="-120"/>
                </a:rPr>
                <a:t>t</a:t>
              </a:r>
              <a:r>
                <a:rPr lang="fr-FR" altLang="zh-TW" sz="2000" i="1" dirty="0">
                  <a:latin typeface="Verdana" panose="020B0604030504040204" pitchFamily="34" charset="0"/>
                  <a:ea typeface="PMingLiU" pitchFamily="18" charset="-120"/>
                </a:rPr>
                <a:t> + 210</a:t>
              </a:r>
              <a:r>
                <a:rPr lang="fr-FR" altLang="zh-TW" sz="2000" i="1" baseline="30000" dirty="0">
                  <a:latin typeface="Verdana" panose="020B0604030504040204" pitchFamily="34" charset="0"/>
                  <a:ea typeface="PMingLiU" pitchFamily="18" charset="-120"/>
                </a:rPr>
                <a:t>o</a:t>
              </a:r>
              <a:r>
                <a:rPr lang="fr-FR" altLang="zh-TW" sz="2000" i="1" dirty="0">
                  <a:latin typeface="Verdana" panose="020B0604030504040204" pitchFamily="34" charset="0"/>
                  <a:ea typeface="PMingLiU" pitchFamily="18" charset="-120"/>
                </a:rPr>
                <a:t>) </a:t>
              </a:r>
              <a:r>
                <a:rPr lang="fr-FR" altLang="zh-TW" sz="2000" dirty="0">
                  <a:latin typeface="Verdana" panose="020B0604030504040204" pitchFamily="34" charset="0"/>
                  <a:ea typeface="PMingLiU" pitchFamily="18" charset="-120"/>
                </a:rPr>
                <a:t>V</a:t>
              </a:r>
              <a:endParaRPr lang="en-US" altLang="zh-TW" sz="2000" dirty="0">
                <a:latin typeface="Verdana" panose="020B0604030504040204" pitchFamily="34" charset="0"/>
                <a:ea typeface="PMingLiU" pitchFamily="18" charset="-120"/>
              </a:endParaRPr>
            </a:p>
            <a:p>
              <a:pPr lvl="1" eaLnBrk="0" hangingPunct="0">
                <a:spcBef>
                  <a:spcPct val="40000"/>
                </a:spcBef>
                <a:buFontTx/>
                <a:buAutoNum type="alphaLcParenR"/>
              </a:pPr>
              <a:r>
                <a:rPr lang="en-US" altLang="zh-TW" sz="2000" dirty="0">
                  <a:latin typeface="Verdana" panose="020B0604030504040204" pitchFamily="34" charset="0"/>
                  <a:ea typeface="PMingLiU" pitchFamily="18" charset="-120"/>
                </a:rPr>
                <a:t>  Since </a:t>
              </a:r>
            </a:p>
            <a:p>
              <a:pPr lvl="1" eaLnBrk="0" hangingPunct="0">
                <a:spcBef>
                  <a:spcPct val="40000"/>
                </a:spcBef>
              </a:pPr>
              <a:r>
                <a:rPr lang="en-US" altLang="zh-TW" sz="2000" i="1" dirty="0">
                  <a:latin typeface="Verdana" panose="020B0604030504040204" pitchFamily="34" charset="0"/>
                  <a:ea typeface="PMingLiU" pitchFamily="18" charset="-120"/>
                </a:rPr>
                <a:t>      </a:t>
              </a:r>
              <a:r>
                <a:rPr lang="en-US" altLang="zh-TW" sz="2000" i="1" dirty="0" err="1">
                  <a:latin typeface="Verdana" panose="020B0604030504040204" pitchFamily="34" charset="0"/>
                  <a:ea typeface="PMingLiU" pitchFamily="18" charset="-120"/>
                </a:rPr>
                <a:t>i</a:t>
              </a:r>
              <a:r>
                <a:rPr lang="en-US" altLang="zh-TW" sz="2000" i="1" dirty="0">
                  <a:latin typeface="Verdana" panose="020B0604030504040204" pitchFamily="34" charset="0"/>
                  <a:ea typeface="PMingLiU" pitchFamily="18" charset="-120"/>
                </a:rPr>
                <a:t>(t) = 13cos(</a:t>
              </a:r>
              <a:r>
                <a:rPr lang="en-US" altLang="zh-TW" sz="2000" i="1" dirty="0" err="1">
                  <a:latin typeface="Symbol" panose="05050102010706020507" pitchFamily="18" charset="2"/>
                  <a:ea typeface="PMingLiU" pitchFamily="18" charset="-120"/>
                </a:rPr>
                <a:t>w</a:t>
              </a:r>
              <a:r>
                <a:rPr lang="en-US" altLang="zh-TW" sz="2000" i="1" dirty="0" err="1">
                  <a:latin typeface="Verdana" panose="020B0604030504040204" pitchFamily="34" charset="0"/>
                  <a:ea typeface="PMingLiU" pitchFamily="18" charset="-120"/>
                </a:rPr>
                <a:t>t</a:t>
              </a:r>
              <a:r>
                <a:rPr lang="en-US" altLang="zh-TW" sz="2000" i="1" dirty="0">
                  <a:latin typeface="Verdana" panose="020B0604030504040204" pitchFamily="34" charset="0"/>
                  <a:ea typeface="PMingLiU" pitchFamily="18" charset="-120"/>
                </a:rPr>
                <a:t> + 22.62</a:t>
              </a:r>
              <a:r>
                <a:rPr lang="en-US" altLang="zh-TW" sz="2000" i="1" baseline="30000" dirty="0">
                  <a:latin typeface="Verdana" panose="020B0604030504040204" pitchFamily="34" charset="0"/>
                  <a:ea typeface="PMingLiU" pitchFamily="18" charset="-120"/>
                </a:rPr>
                <a:t>o</a:t>
              </a:r>
              <a:r>
                <a:rPr lang="en-US" altLang="zh-TW" sz="2000" i="1" dirty="0">
                  <a:latin typeface="Verdana" panose="020B0604030504040204" pitchFamily="34" charset="0"/>
                  <a:ea typeface="PMingLiU" pitchFamily="18" charset="-120"/>
                </a:rPr>
                <a:t>) </a:t>
              </a:r>
              <a:r>
                <a:rPr lang="en-US" altLang="zh-TW" sz="2000" i="1" dirty="0" smtClean="0">
                  <a:latin typeface="Verdana" panose="020B0604030504040204" pitchFamily="34" charset="0"/>
                  <a:ea typeface="PMingLiU" pitchFamily="18" charset="-120"/>
                </a:rPr>
                <a:t>A</a:t>
              </a:r>
              <a:endParaRPr lang="tr-TR" altLang="zh-TW" sz="2000" i="1" dirty="0" smtClean="0">
                <a:latin typeface="Verdana" panose="020B0604030504040204" pitchFamily="34" charset="0"/>
                <a:ea typeface="PMingLiU" pitchFamily="18" charset="-120"/>
              </a:endParaRPr>
            </a:p>
            <a:p>
              <a:pPr lvl="1" eaLnBrk="0" hangingPunct="0">
                <a:spcBef>
                  <a:spcPct val="40000"/>
                </a:spcBef>
              </a:pPr>
              <a:r>
                <a:rPr lang="tr-TR" altLang="en-US" sz="2000" i="1" dirty="0" smtClean="0">
                  <a:latin typeface="Verdana" panose="020B0604030504040204" pitchFamily="34" charset="0"/>
                  <a:ea typeface="PMingLiU" pitchFamily="18" charset="-120"/>
                </a:rPr>
                <a:t>c)</a:t>
              </a:r>
            </a:p>
            <a:p>
              <a:pPr lvl="1" eaLnBrk="0" hangingPunct="0">
                <a:spcBef>
                  <a:spcPct val="40000"/>
                </a:spcBef>
              </a:pPr>
              <a:endParaRPr lang="tr-TR" altLang="en-US" sz="2000" i="1" dirty="0">
                <a:latin typeface="Verdana" panose="020B0604030504040204" pitchFamily="34" charset="0"/>
                <a:ea typeface="PMingLiU" pitchFamily="18" charset="-120"/>
              </a:endParaRPr>
            </a:p>
            <a:p>
              <a:pPr lvl="1" eaLnBrk="0" hangingPunct="0">
                <a:spcBef>
                  <a:spcPct val="40000"/>
                </a:spcBef>
              </a:pPr>
              <a:endParaRPr lang="tr-TR" altLang="en-US" sz="2000" i="1" dirty="0" smtClean="0">
                <a:latin typeface="Verdana" panose="020B0604030504040204" pitchFamily="34" charset="0"/>
                <a:ea typeface="PMingLiU" pitchFamily="18" charset="-120"/>
              </a:endParaRPr>
            </a:p>
            <a:p>
              <a:pPr lvl="1" eaLnBrk="0" hangingPunct="0">
                <a:spcBef>
                  <a:spcPct val="40000"/>
                </a:spcBef>
              </a:pPr>
              <a:endParaRPr lang="en-US" altLang="en-US" sz="2000" i="1" dirty="0">
                <a:latin typeface="Verdana" panose="020B0604030504040204" pitchFamily="34" charset="0"/>
              </a:endParaRPr>
            </a:p>
          </p:txBody>
        </p:sp>
        <p:graphicFrame>
          <p:nvGraphicFramePr>
            <p:cNvPr id="254999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2219487"/>
                </p:ext>
              </p:extLst>
            </p:nvPr>
          </p:nvGraphicFramePr>
          <p:xfrm>
            <a:off x="1545" y="3226"/>
            <a:ext cx="3392" cy="4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3" name="Equation" r:id="rId8" imgW="3111480" imgH="393480" progId="Equation.3">
                    <p:embed/>
                  </p:oleObj>
                </mc:Choice>
                <mc:Fallback>
                  <p:oleObj name="Equation" r:id="rId8" imgW="3111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5" y="3226"/>
                          <a:ext cx="3392" cy="419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08963" y="1817966"/>
            <a:ext cx="1724025" cy="638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2512" y="4086442"/>
            <a:ext cx="6429375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2D5F0-DD38-41A3-B57B-D08DA1C7AAAB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253956" name="Rectangle 4"/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57" name="Rectangle 5"/>
          <p:cNvSpPr>
            <a:spLocks noChangeArrowheads="1"/>
          </p:cNvSpPr>
          <p:nvPr/>
        </p:nvSpPr>
        <p:spPr bwMode="auto">
          <a:xfrm>
            <a:off x="1524001" y="2996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59" name="Rectangle 7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60" name="Rectangle 8"/>
          <p:cNvSpPr>
            <a:spLocks noChangeArrowheads="1"/>
          </p:cNvSpPr>
          <p:nvPr/>
        </p:nvSpPr>
        <p:spPr bwMode="auto">
          <a:xfrm>
            <a:off x="-609600" y="3015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61" name="Rectangle 9"/>
          <p:cNvSpPr>
            <a:spLocks noChangeArrowheads="1"/>
          </p:cNvSpPr>
          <p:nvPr/>
        </p:nvSpPr>
        <p:spPr bwMode="auto">
          <a:xfrm>
            <a:off x="1524001" y="30538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63" name="Rectangle 11"/>
          <p:cNvSpPr>
            <a:spLocks noChangeArrowheads="1"/>
          </p:cNvSpPr>
          <p:nvPr/>
        </p:nvSpPr>
        <p:spPr bwMode="auto">
          <a:xfrm>
            <a:off x="1524001" y="30252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64" name="Rectangle 12"/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67" name="Rectangle 1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70" name="Rectangle 18"/>
          <p:cNvSpPr>
            <a:spLocks noChangeArrowheads="1"/>
          </p:cNvSpPr>
          <p:nvPr/>
        </p:nvSpPr>
        <p:spPr bwMode="auto">
          <a:xfrm>
            <a:off x="1524001" y="3120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3972" name="Rectangle 20"/>
          <p:cNvSpPr>
            <a:spLocks noChangeArrowheads="1"/>
          </p:cNvSpPr>
          <p:nvPr/>
        </p:nvSpPr>
        <p:spPr bwMode="auto">
          <a:xfrm>
            <a:off x="1524001" y="31205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28600" y="184666"/>
            <a:ext cx="4695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Practice </a:t>
            </a:r>
            <a:r>
              <a:rPr lang="en-US" sz="2400" b="1" dirty="0" smtClean="0">
                <a:solidFill>
                  <a:srgbClr val="0070C0"/>
                </a:solidFill>
              </a:rPr>
              <a:t>Problem</a:t>
            </a:r>
            <a:r>
              <a:rPr lang="tr-TR" sz="2400" b="1" dirty="0" smtClean="0">
                <a:solidFill>
                  <a:srgbClr val="0070C0"/>
                </a:solidFill>
              </a:rPr>
              <a:t> 9.3</a:t>
            </a:r>
          </a:p>
          <a:p>
            <a:r>
              <a:rPr lang="en-US" sz="2400" dirty="0"/>
              <a:t>Express these </a:t>
            </a:r>
            <a:r>
              <a:rPr lang="en-US" sz="2400" b="1" u="sng" dirty="0">
                <a:solidFill>
                  <a:srgbClr val="FF0000"/>
                </a:solidFill>
              </a:rPr>
              <a:t>sinusoids </a:t>
            </a:r>
            <a:r>
              <a:rPr lang="en-US" sz="2400" dirty="0"/>
              <a:t>as </a:t>
            </a:r>
            <a:r>
              <a:rPr lang="en-US" sz="2400" b="1" u="sng" dirty="0">
                <a:solidFill>
                  <a:srgbClr val="FF0000"/>
                </a:solidFill>
              </a:rPr>
              <a:t>phasors</a:t>
            </a:r>
            <a:r>
              <a:rPr lang="en-US" sz="2400" dirty="0"/>
              <a:t>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82338"/>
            <a:ext cx="6404410" cy="163922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28600" y="2889676"/>
            <a:ext cx="66491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Practice </a:t>
            </a:r>
            <a:r>
              <a:rPr lang="en-US" sz="2400" b="1" dirty="0" smtClean="0">
                <a:solidFill>
                  <a:srgbClr val="0070C0"/>
                </a:solidFill>
              </a:rPr>
              <a:t>Problem</a:t>
            </a:r>
            <a:r>
              <a:rPr lang="tr-TR" sz="2400" b="1" dirty="0" smtClean="0">
                <a:solidFill>
                  <a:srgbClr val="0070C0"/>
                </a:solidFill>
              </a:rPr>
              <a:t> 9.4</a:t>
            </a:r>
          </a:p>
          <a:p>
            <a:r>
              <a:rPr lang="tr-TR" sz="2400" dirty="0" smtClean="0"/>
              <a:t>Find</a:t>
            </a:r>
            <a:r>
              <a:rPr lang="en-US" sz="2400" dirty="0" smtClean="0"/>
              <a:t> the </a:t>
            </a:r>
            <a:r>
              <a:rPr lang="en-US" sz="2400" b="1" u="sng" dirty="0">
                <a:solidFill>
                  <a:srgbClr val="FF0000"/>
                </a:solidFill>
              </a:rPr>
              <a:t>sinusoids</a:t>
            </a:r>
            <a:r>
              <a:rPr lang="en-US" sz="2400" dirty="0"/>
              <a:t> </a:t>
            </a:r>
            <a:r>
              <a:rPr lang="tr-TR" sz="2400" dirty="0" smtClean="0"/>
              <a:t>corresponding to these </a:t>
            </a:r>
            <a:r>
              <a:rPr lang="en-US" sz="2400" b="1" u="sng" dirty="0" smtClean="0">
                <a:solidFill>
                  <a:srgbClr val="FF0000"/>
                </a:solidFill>
              </a:rPr>
              <a:t>phasors</a:t>
            </a:r>
            <a:r>
              <a:rPr lang="en-US" sz="2400" dirty="0"/>
              <a:t>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87348"/>
            <a:ext cx="3105266" cy="1016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70495"/>
            <a:ext cx="76200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62" y="3035118"/>
            <a:ext cx="9344025" cy="24955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8481" y="282193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3550" indent="-463550">
              <a:buFont typeface="Arial" panose="020B0604020202020204" pitchFamily="34" charset="0"/>
              <a:buNone/>
            </a:pPr>
            <a:r>
              <a:rPr lang="en-US" altLang="en-US" sz="2400" b="1" u="sng" dirty="0">
                <a:solidFill>
                  <a:srgbClr val="FF0000"/>
                </a:solidFill>
              </a:rPr>
              <a:t>Example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8480" y="926137"/>
            <a:ext cx="1118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Given </a:t>
            </a:r>
            <a:r>
              <a:rPr lang="tr-TR" sz="2000" dirty="0" smtClean="0"/>
              <a:t>                                                                                                                                   </a:t>
            </a:r>
            <a:r>
              <a:rPr lang="en-US" sz="2400" dirty="0" smtClean="0"/>
              <a:t>and </a:t>
            </a:r>
            <a:r>
              <a:rPr lang="en-US" sz="2400" b="1" u="sng" dirty="0">
                <a:solidFill>
                  <a:srgbClr val="FF0000"/>
                </a:solidFill>
              </a:rPr>
              <a:t>find </a:t>
            </a:r>
            <a:r>
              <a:rPr lang="en-US" sz="2400" b="1" u="sng" dirty="0" smtClean="0">
                <a:solidFill>
                  <a:srgbClr val="FF0000"/>
                </a:solidFill>
              </a:rPr>
              <a:t>their </a:t>
            </a:r>
            <a:r>
              <a:rPr lang="en-US" sz="2400" b="1" u="sng" dirty="0">
                <a:solidFill>
                  <a:srgbClr val="FF0000"/>
                </a:solidFill>
              </a:rPr>
              <a:t>sum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451" y="940778"/>
            <a:ext cx="7118060" cy="3708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8480" y="1426241"/>
            <a:ext cx="1249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63550" indent="-463550">
              <a:buFont typeface="Arial" panose="020B0604020202020204" pitchFamily="34" charset="0"/>
              <a:buNone/>
            </a:pPr>
            <a:r>
              <a:rPr lang="tr-TR" altLang="en-US" sz="2400" b="1" u="sng" dirty="0" smtClean="0">
                <a:solidFill>
                  <a:srgbClr val="FF0000"/>
                </a:solidFill>
              </a:rPr>
              <a:t>Solution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480" y="1832546"/>
            <a:ext cx="55115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Current</a:t>
            </a:r>
            <a:r>
              <a:rPr lang="tr-TR" sz="2000" dirty="0" smtClean="0"/>
              <a:t>          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tr-TR" sz="2000" dirty="0" smtClean="0"/>
              <a:t>  i</a:t>
            </a:r>
            <a:r>
              <a:rPr lang="en-US" sz="2000" dirty="0" smtClean="0"/>
              <a:t>s </a:t>
            </a:r>
            <a:r>
              <a:rPr lang="en-US" sz="2000" dirty="0"/>
              <a:t>in the standard form. Its phasor is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442" y="1831618"/>
            <a:ext cx="619125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262" y="1678626"/>
            <a:ext cx="1838325" cy="6191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8480" y="2487135"/>
            <a:ext cx="103721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 need to express </a:t>
            </a:r>
            <a:r>
              <a:rPr lang="tr-TR" sz="2000" dirty="0" smtClean="0"/>
              <a:t>             </a:t>
            </a:r>
            <a:r>
              <a:rPr lang="en-US" sz="2000" dirty="0" smtClean="0"/>
              <a:t>in </a:t>
            </a:r>
            <a:r>
              <a:rPr lang="en-US" sz="2000" dirty="0"/>
              <a:t>cosine </a:t>
            </a:r>
            <a:r>
              <a:rPr lang="en-US" sz="2000" dirty="0" smtClean="0"/>
              <a:t>form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7967" y="2334795"/>
            <a:ext cx="600075" cy="552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1189" y="2339262"/>
            <a:ext cx="6553200" cy="676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4287" y="2921591"/>
            <a:ext cx="2167944" cy="52504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499146" y="2984061"/>
            <a:ext cx="1483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/>
              <a:t>Its phasor is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8259" y="5796834"/>
            <a:ext cx="4476750" cy="647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548442" y="5920629"/>
            <a:ext cx="1511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Its phasor is</a:t>
            </a:r>
          </a:p>
        </p:txBody>
      </p:sp>
    </p:spTree>
    <p:extLst>
      <p:ext uri="{BB962C8B-B14F-4D97-AF65-F5344CB8AC3E}">
        <p14:creationId xmlns:p14="http://schemas.microsoft.com/office/powerpoint/2010/main" val="2985458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421136" y="2226627"/>
            <a:ext cx="1105393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400" b="1" dirty="0">
                <a:ea typeface="PMingLiU" pitchFamily="18" charset="-120"/>
              </a:rPr>
              <a:t>Relationship between differential, integral operation   in phasor listed as follow:</a:t>
            </a:r>
            <a:endParaRPr lang="en-US" altLang="zh-TW" sz="2000" dirty="0">
              <a:ea typeface="PMingLiU" pitchFamily="18" charset="-120"/>
            </a:endParaRPr>
          </a:p>
          <a:p>
            <a:pPr eaLnBrk="0" hangingPunct="0">
              <a:spcBef>
                <a:spcPct val="50000"/>
              </a:spcBef>
            </a:pPr>
            <a:endParaRPr lang="en-US" altLang="en-US" sz="2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2829880" y="2853510"/>
            <a:ext cx="5436244" cy="3684359"/>
            <a:chOff x="2720662" y="2827986"/>
            <a:chExt cx="4953000" cy="3276600"/>
          </a:xfrm>
        </p:grpSpPr>
        <p:sp>
          <p:nvSpPr>
            <p:cNvPr id="2" name="Rectangle 40"/>
            <p:cNvSpPr>
              <a:spLocks noChangeArrowheads="1"/>
            </p:cNvSpPr>
            <p:nvPr/>
          </p:nvSpPr>
          <p:spPr bwMode="auto">
            <a:xfrm>
              <a:off x="2720662" y="2827986"/>
              <a:ext cx="4953000" cy="3276600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2856963" y="2943079"/>
              <a:ext cx="4333876" cy="3046413"/>
              <a:chOff x="1981200" y="3235325"/>
              <a:chExt cx="4333876" cy="3046413"/>
            </a:xfrm>
          </p:grpSpPr>
          <p:graphicFrame>
            <p:nvGraphicFramePr>
              <p:cNvPr id="5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2921999"/>
                  </p:ext>
                </p:extLst>
              </p:nvPr>
            </p:nvGraphicFramePr>
            <p:xfrm>
              <a:off x="1981200" y="3276600"/>
              <a:ext cx="730250" cy="54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26" name="Equation" r:id="rId3" imgW="266469" imgH="203024" progId="Equation.3">
                      <p:embed/>
                    </p:oleObj>
                  </mc:Choice>
                  <mc:Fallback>
                    <p:oleObj name="Equation" r:id="rId3" imgW="266469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81200" y="3276600"/>
                            <a:ext cx="730250" cy="5413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8487527"/>
                  </p:ext>
                </p:extLst>
              </p:nvPr>
            </p:nvGraphicFramePr>
            <p:xfrm>
              <a:off x="4706938" y="3235325"/>
              <a:ext cx="1608138" cy="539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27" name="Equation" r:id="rId5" imgW="596641" imgH="203112" progId="Equation.3">
                      <p:embed/>
                    </p:oleObj>
                  </mc:Choice>
                  <mc:Fallback>
                    <p:oleObj name="Equation" r:id="rId5" imgW="596641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6938" y="3235325"/>
                            <a:ext cx="1608138" cy="539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3358057"/>
                  </p:ext>
                </p:extLst>
              </p:nvPr>
            </p:nvGraphicFramePr>
            <p:xfrm>
              <a:off x="2133600" y="4038600"/>
              <a:ext cx="514350" cy="900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28" name="Equation" r:id="rId7" imgW="215713" imgH="393359" progId="Equation.3">
                      <p:embed/>
                    </p:oleObj>
                  </mc:Choice>
                  <mc:Fallback>
                    <p:oleObj name="Equation" r:id="rId7" imgW="215713" imgH="39335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33600" y="4038600"/>
                            <a:ext cx="514350" cy="90011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8236961"/>
                  </p:ext>
                </p:extLst>
              </p:nvPr>
            </p:nvGraphicFramePr>
            <p:xfrm>
              <a:off x="4706938" y="4343400"/>
              <a:ext cx="931862" cy="539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29" name="Equation" r:id="rId9" imgW="342751" imgH="203112" progId="Equation.3">
                      <p:embed/>
                    </p:oleObj>
                  </mc:Choice>
                  <mc:Fallback>
                    <p:oleObj name="Equation" r:id="rId9" imgW="342751" imgH="203112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06938" y="4343400"/>
                            <a:ext cx="931862" cy="5397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Line 33"/>
              <p:cNvSpPr>
                <a:spLocks noChangeShapeType="1"/>
              </p:cNvSpPr>
              <p:nvPr/>
            </p:nvSpPr>
            <p:spPr bwMode="auto">
              <a:xfrm>
                <a:off x="3200400" y="3505200"/>
                <a:ext cx="800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34"/>
              <p:cNvSpPr>
                <a:spLocks noChangeShapeType="1"/>
              </p:cNvSpPr>
              <p:nvPr/>
            </p:nvSpPr>
            <p:spPr bwMode="auto">
              <a:xfrm>
                <a:off x="3276600" y="4572000"/>
                <a:ext cx="800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11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0984658"/>
                  </p:ext>
                </p:extLst>
              </p:nvPr>
            </p:nvGraphicFramePr>
            <p:xfrm>
              <a:off x="2057400" y="5432425"/>
              <a:ext cx="762000" cy="6635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30" name="Equation" r:id="rId11" imgW="330200" imgH="279400" progId="Equation.3">
                      <p:embed/>
                    </p:oleObj>
                  </mc:Choice>
                  <mc:Fallback>
                    <p:oleObj name="Equation" r:id="rId11" imgW="330200" imgH="2794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57400" y="5432425"/>
                            <a:ext cx="762000" cy="66357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3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33459"/>
                  </p:ext>
                </p:extLst>
              </p:nvPr>
            </p:nvGraphicFramePr>
            <p:xfrm>
              <a:off x="4764088" y="5257800"/>
              <a:ext cx="646112" cy="1023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631" name="Equation" r:id="rId13" imgW="253890" imgH="418918" progId="Equation.3">
                      <p:embed/>
                    </p:oleObj>
                  </mc:Choice>
                  <mc:Fallback>
                    <p:oleObj name="Equation" r:id="rId13" imgW="253890" imgH="418918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4088" y="5257800"/>
                            <a:ext cx="646112" cy="1023938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3" name="Line 39"/>
              <p:cNvSpPr>
                <a:spLocks noChangeShapeType="1"/>
              </p:cNvSpPr>
              <p:nvPr/>
            </p:nvSpPr>
            <p:spPr bwMode="auto">
              <a:xfrm>
                <a:off x="3314700" y="5715000"/>
                <a:ext cx="8001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" name="Rectangle 14"/>
          <p:cNvSpPr/>
          <p:nvPr/>
        </p:nvSpPr>
        <p:spPr>
          <a:xfrm>
            <a:off x="351630" y="211667"/>
            <a:ext cx="3254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Practice </a:t>
            </a:r>
            <a:r>
              <a:rPr lang="en-US" sz="2800" b="1" dirty="0" smtClean="0">
                <a:solidFill>
                  <a:srgbClr val="0070C0"/>
                </a:solidFill>
              </a:rPr>
              <a:t>Problem</a:t>
            </a:r>
            <a:r>
              <a:rPr lang="tr-TR" sz="2800" b="1" dirty="0" smtClean="0">
                <a:solidFill>
                  <a:srgbClr val="0070C0"/>
                </a:solidFill>
              </a:rPr>
              <a:t> 9.5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6232" y="764561"/>
            <a:ext cx="10348748" cy="5337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58708" y="1213798"/>
            <a:ext cx="6072234" cy="8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22350" y="0"/>
            <a:ext cx="11108028" cy="1522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9250" indent="-349250">
              <a:buFontTx/>
              <a:buNone/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Example </a:t>
            </a:r>
          </a:p>
          <a:p>
            <a:pPr marL="349250" indent="-349250">
              <a:buFontTx/>
              <a:buNone/>
            </a:pPr>
            <a:r>
              <a:rPr lang="en-US" altLang="zh-TW" sz="2400" dirty="0" smtClean="0">
                <a:ea typeface="PMingLiU" pitchFamily="18" charset="-120"/>
              </a:rPr>
              <a:t>Use phasor approach, determine the current </a:t>
            </a:r>
            <a:r>
              <a:rPr lang="en-US" altLang="zh-TW" sz="2400" i="1" dirty="0" err="1" smtClean="0">
                <a:ea typeface="PMingLiU" pitchFamily="18" charset="-120"/>
              </a:rPr>
              <a:t>i</a:t>
            </a:r>
            <a:r>
              <a:rPr lang="en-US" altLang="zh-TW" sz="2400" i="1" dirty="0" smtClean="0">
                <a:ea typeface="PMingLiU" pitchFamily="18" charset="-120"/>
              </a:rPr>
              <a:t>(t)</a:t>
            </a:r>
            <a:r>
              <a:rPr lang="en-US" altLang="zh-TW" sz="2400" dirty="0" smtClean="0">
                <a:ea typeface="PMingLiU" pitchFamily="18" charset="-120"/>
              </a:rPr>
              <a:t> in a circuit described by the</a:t>
            </a:r>
            <a:endParaRPr lang="tr-TR" altLang="zh-TW" sz="2400" dirty="0" smtClean="0">
              <a:ea typeface="PMingLiU" pitchFamily="18" charset="-120"/>
            </a:endParaRPr>
          </a:p>
          <a:p>
            <a:pPr marL="349250" indent="-349250">
              <a:buFontTx/>
              <a:buNone/>
            </a:pPr>
            <a:r>
              <a:rPr lang="en-US" altLang="zh-TW" sz="2400" dirty="0" smtClean="0">
                <a:ea typeface="PMingLiU" pitchFamily="18" charset="-120"/>
              </a:rPr>
              <a:t> </a:t>
            </a:r>
            <a:r>
              <a:rPr lang="en-US" altLang="zh-TW" sz="2400" dirty="0" err="1" smtClean="0">
                <a:solidFill>
                  <a:srgbClr val="FF0000"/>
                </a:solidFill>
                <a:ea typeface="PMingLiU" pitchFamily="18" charset="-120"/>
              </a:rPr>
              <a:t>integro</a:t>
            </a:r>
            <a:r>
              <a:rPr lang="en-US" altLang="zh-TW" sz="2400" dirty="0" smtClean="0">
                <a:solidFill>
                  <a:srgbClr val="FF0000"/>
                </a:solidFill>
                <a:ea typeface="PMingLiU" pitchFamily="18" charset="-120"/>
              </a:rPr>
              <a:t>-differential equation</a:t>
            </a:r>
            <a:r>
              <a:rPr lang="en-US" altLang="zh-TW" sz="2400" dirty="0" smtClean="0">
                <a:ea typeface="PMingLiU" pitchFamily="18" charset="-120"/>
              </a:rPr>
              <a:t>.</a:t>
            </a:r>
            <a:endParaRPr lang="en-US" altLang="en-US" sz="2400" dirty="0"/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22350" y="1573511"/>
            <a:ext cx="7086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tr-TR" altLang="en-US" sz="2000" b="1" u="sng" dirty="0" smtClean="0">
                <a:solidFill>
                  <a:srgbClr val="FF0000"/>
                </a:solidFill>
                <a:latin typeface="Verdana" panose="020B0604030504040204" pitchFamily="34" charset="0"/>
              </a:rPr>
              <a:t>Solution</a:t>
            </a:r>
            <a:r>
              <a:rPr lang="en-US" altLang="en-US" sz="2000" b="1" dirty="0" smtClean="0">
                <a:solidFill>
                  <a:srgbClr val="FF0000"/>
                </a:solidFill>
                <a:latin typeface="Verdana" panose="020B0604030504040204" pitchFamily="34" charset="0"/>
              </a:rPr>
              <a:t>:</a:t>
            </a:r>
            <a:r>
              <a:rPr lang="en-US" altLang="en-US" sz="2400" b="1" dirty="0" smtClean="0">
                <a:latin typeface="Verdana" panose="020B0604030504040204" pitchFamily="34" charset="0"/>
              </a:rPr>
              <a:t>  </a:t>
            </a:r>
            <a:endParaRPr lang="tr-TR" altLang="en-US" sz="2400" b="1" dirty="0" smtClean="0">
              <a:latin typeface="Verdana" panose="020B0604030504040204" pitchFamily="34" charset="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tr-TR" altLang="zh-TW" sz="2400" i="1" dirty="0" smtClean="0">
                <a:ea typeface="PMingLiU" pitchFamily="18" charset="-120"/>
              </a:rPr>
              <a:t>Phasor form of integro-differential eqn.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endParaRPr lang="tr-TR" altLang="zh-TW" sz="2400" i="1" dirty="0">
              <a:ea typeface="PMingLiU" pitchFamily="18" charset="-12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endParaRPr lang="tr-TR" altLang="zh-TW" sz="2400" i="1" dirty="0" smtClean="0">
              <a:ea typeface="PMingLiU" pitchFamily="18" charset="-12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endParaRPr lang="tr-TR" altLang="zh-TW" sz="2400" i="1" dirty="0">
              <a:ea typeface="PMingLiU" pitchFamily="18" charset="-12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endParaRPr lang="tr-TR" altLang="zh-TW" sz="2400" i="1" dirty="0" smtClean="0">
              <a:ea typeface="PMingLiU" pitchFamily="18" charset="-120"/>
            </a:endParaRP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endParaRPr lang="tr-TR" altLang="zh-TW" sz="2400" i="1" dirty="0">
              <a:ea typeface="PMingLiU" pitchFamily="18" charset="-120"/>
            </a:endParaRPr>
          </a:p>
          <a:p>
            <a:pPr algn="ctr"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tr-TR" altLang="zh-TW" sz="2400" i="1" dirty="0" smtClean="0">
                <a:ea typeface="PMingLiU" pitchFamily="18" charset="-120"/>
              </a:rPr>
              <a:t>                           </a:t>
            </a:r>
            <a:r>
              <a:rPr lang="en-US" altLang="zh-TW" sz="2400" i="1" dirty="0" err="1" smtClean="0">
                <a:ea typeface="PMingLiU" pitchFamily="18" charset="-120"/>
              </a:rPr>
              <a:t>i</a:t>
            </a:r>
            <a:r>
              <a:rPr lang="en-US" altLang="zh-TW" sz="2400" i="1" dirty="0" smtClean="0">
                <a:ea typeface="PMingLiU" pitchFamily="18" charset="-120"/>
              </a:rPr>
              <a:t>(t</a:t>
            </a:r>
            <a:r>
              <a:rPr lang="en-US" altLang="zh-TW" sz="2400" i="1" dirty="0">
                <a:ea typeface="PMingLiU" pitchFamily="18" charset="-120"/>
              </a:rPr>
              <a:t>) = 4.642cos(2t + 143.2</a:t>
            </a:r>
            <a:r>
              <a:rPr lang="en-US" altLang="zh-TW" sz="2400" i="1" baseline="30000" dirty="0">
                <a:ea typeface="PMingLiU" pitchFamily="18" charset="-120"/>
              </a:rPr>
              <a:t>o</a:t>
            </a:r>
            <a:r>
              <a:rPr lang="en-US" altLang="zh-TW" sz="2400" i="1" dirty="0">
                <a:ea typeface="PMingLiU" pitchFamily="18" charset="-120"/>
              </a:rPr>
              <a:t>) A</a:t>
            </a:r>
          </a:p>
          <a:p>
            <a:pPr eaLnBrk="0" hangingPunct="0"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3200" b="1" u="sng" dirty="0">
              <a:latin typeface="Verdana" panose="020B0604030504040204" pitchFamily="34" charset="0"/>
            </a:endParaRPr>
          </a:p>
        </p:txBody>
      </p:sp>
      <p:graphicFrame>
        <p:nvGraphicFramePr>
          <p:cNvPr id="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511582"/>
              </p:ext>
            </p:extLst>
          </p:nvPr>
        </p:nvGraphicFramePr>
        <p:xfrm>
          <a:off x="4145924" y="733212"/>
          <a:ext cx="53340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6" name="Equation" r:id="rId3" imgW="2120900" imgH="393700" progId="Equation.3">
                  <p:embed/>
                </p:oleObj>
              </mc:Choice>
              <mc:Fallback>
                <p:oleObj name="Equation" r:id="rId3" imgW="2120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5924" y="733212"/>
                        <a:ext cx="53340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0422" y="1850062"/>
            <a:ext cx="4282621" cy="1201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773" y="2992522"/>
            <a:ext cx="2749639" cy="677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412" y="2825165"/>
            <a:ext cx="4596535" cy="9276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45924" y="3728779"/>
            <a:ext cx="7647088" cy="125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437" y="4836542"/>
            <a:ext cx="5170000" cy="50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01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804" y="670988"/>
            <a:ext cx="110461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Find the voltage in a circuit described by the </a:t>
            </a:r>
            <a:r>
              <a:rPr lang="en-US" sz="2000" dirty="0" err="1" smtClean="0"/>
              <a:t>integro</a:t>
            </a:r>
            <a:r>
              <a:rPr lang="tr-TR" sz="2000" dirty="0" smtClean="0"/>
              <a:t>-</a:t>
            </a:r>
            <a:r>
              <a:rPr lang="en-US" sz="2000" dirty="0" smtClean="0"/>
              <a:t>differential equation</a:t>
            </a:r>
            <a:r>
              <a:rPr lang="tr-TR" sz="2000" dirty="0" smtClean="0"/>
              <a:t> </a:t>
            </a:r>
            <a:r>
              <a:rPr lang="en-US" sz="2000" dirty="0">
                <a:solidFill>
                  <a:srgbClr val="FF0000"/>
                </a:solidFill>
              </a:rPr>
              <a:t>using the phasor approach</a:t>
            </a:r>
            <a:r>
              <a:rPr lang="en-US" sz="2000" dirty="0"/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1630" y="211667"/>
            <a:ext cx="3254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Practice </a:t>
            </a:r>
            <a:r>
              <a:rPr lang="en-US" sz="2800" b="1" dirty="0" smtClean="0">
                <a:solidFill>
                  <a:srgbClr val="0070C0"/>
                </a:solidFill>
              </a:rPr>
              <a:t>Problem</a:t>
            </a:r>
            <a:r>
              <a:rPr lang="tr-TR" sz="2800" b="1" dirty="0" smtClean="0">
                <a:solidFill>
                  <a:srgbClr val="0070C0"/>
                </a:solidFill>
              </a:rPr>
              <a:t> 9.6</a:t>
            </a:r>
            <a:endParaRPr lang="tr-TR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39" y="1258107"/>
            <a:ext cx="7563022" cy="12580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630" y="2516144"/>
            <a:ext cx="4906919" cy="640590"/>
          </a:xfrm>
          <a:prstGeom prst="rect">
            <a:avLst/>
          </a:prstGeom>
        </p:spPr>
      </p:pic>
      <p:pic>
        <p:nvPicPr>
          <p:cNvPr id="7" name="Picture 26" descr="aLe77183_140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420" y="1961726"/>
            <a:ext cx="3124200" cy="87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944012"/>
              </p:ext>
            </p:extLst>
          </p:nvPr>
        </p:nvGraphicFramePr>
        <p:xfrm>
          <a:off x="7125820" y="2190326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2" name="Equation" r:id="rId6" imgW="1180800" imgH="203040" progId="Equation.DSMT4">
                  <p:embed/>
                </p:oleObj>
              </mc:Choice>
              <mc:Fallback>
                <p:oleObj name="Equation" r:id="rId6" imgW="1180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820" y="2190326"/>
                        <a:ext cx="1676400" cy="342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049185"/>
              </p:ext>
            </p:extLst>
          </p:nvPr>
        </p:nvGraphicFramePr>
        <p:xfrm>
          <a:off x="9640420" y="2190326"/>
          <a:ext cx="292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" name="Equation" r:id="rId8" imgW="291960" imgH="393480" progId="Equation.DSMT4">
                  <p:embed/>
                </p:oleObj>
              </mc:Choice>
              <mc:Fallback>
                <p:oleObj name="Equation" r:id="rId8" imgW="291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0420" y="2190326"/>
                        <a:ext cx="292100" cy="393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900480"/>
              </p:ext>
            </p:extLst>
          </p:nvPr>
        </p:nvGraphicFramePr>
        <p:xfrm>
          <a:off x="10935820" y="2190326"/>
          <a:ext cx="53340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4" name="Equation" r:id="rId10" imgW="241200" imgH="203040" progId="Equation.DSMT4">
                  <p:embed/>
                </p:oleObj>
              </mc:Choice>
              <mc:Fallback>
                <p:oleObj name="Equation" r:id="rId10" imgW="241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5820" y="2190326"/>
                        <a:ext cx="533400" cy="450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7151572"/>
              </p:ext>
            </p:extLst>
          </p:nvPr>
        </p:nvGraphicFramePr>
        <p:xfrm>
          <a:off x="10173820" y="2114126"/>
          <a:ext cx="4254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5" name="Equation" r:id="rId12" imgW="355320" imgH="393480" progId="Equation.DSMT4">
                  <p:embed/>
                </p:oleObj>
              </mc:Choice>
              <mc:Fallback>
                <p:oleObj name="Equation" r:id="rId12" imgW="355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3820" y="2114126"/>
                        <a:ext cx="425450" cy="4699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431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879" y="204921"/>
            <a:ext cx="7776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70C0"/>
                </a:solidFill>
              </a:rPr>
              <a:t>9.3</a:t>
            </a:r>
            <a:r>
              <a:rPr lang="tr-TR" sz="3200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Phasor </a:t>
            </a:r>
            <a:r>
              <a:rPr lang="en-US" sz="3200" b="1" dirty="0">
                <a:solidFill>
                  <a:srgbClr val="FF0000"/>
                </a:solidFill>
              </a:rPr>
              <a:t>Relationships for Circuit Elements</a:t>
            </a:r>
          </a:p>
        </p:txBody>
      </p:sp>
      <p:graphicFrame>
        <p:nvGraphicFramePr>
          <p:cNvPr id="4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222020"/>
              </p:ext>
            </p:extLst>
          </p:nvPr>
        </p:nvGraphicFramePr>
        <p:xfrm>
          <a:off x="2614903" y="1944437"/>
          <a:ext cx="4572000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3" name="Equation" r:id="rId3" imgW="2057400" imgH="711000" progId="Equation.DSMT4">
                  <p:embed/>
                </p:oleObj>
              </mc:Choice>
              <mc:Fallback>
                <p:oleObj name="Equation" r:id="rId3" imgW="2057400" imgH="7110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903" y="1944437"/>
                        <a:ext cx="4572000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3" descr="ale63317_090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545" y="332973"/>
            <a:ext cx="2537963" cy="251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05"/>
          <p:cNvSpPr txBox="1">
            <a:spLocks noChangeArrowheads="1"/>
          </p:cNvSpPr>
          <p:nvPr/>
        </p:nvSpPr>
        <p:spPr bwMode="auto">
          <a:xfrm>
            <a:off x="7795526" y="2858939"/>
            <a:ext cx="457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rgbClr val="0000FF"/>
                </a:solidFill>
              </a:rPr>
              <a:t>Time Domain               Frequency Domain</a:t>
            </a:r>
          </a:p>
        </p:txBody>
      </p:sp>
      <p:pic>
        <p:nvPicPr>
          <p:cNvPr id="7" name="Picture 106" descr="ale63317_090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67" y="3033895"/>
            <a:ext cx="2620963" cy="224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7"/>
          <p:cNvSpPr txBox="1">
            <a:spLocks noChangeArrowheads="1"/>
          </p:cNvSpPr>
          <p:nvPr/>
        </p:nvSpPr>
        <p:spPr bwMode="auto">
          <a:xfrm>
            <a:off x="259879" y="5879562"/>
            <a:ext cx="36576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Phasor voltage and current of a resistor are in phase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8292" y="4286288"/>
            <a:ext cx="3673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voltage and current are </a:t>
            </a:r>
            <a:r>
              <a:rPr lang="en-US" sz="2000" b="1" dirty="0">
                <a:solidFill>
                  <a:srgbClr val="FF0000"/>
                </a:solidFill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phase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7" descr="Chowdhury-Chap10_0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11774" r="9091" b="7849"/>
          <a:stretch>
            <a:fillRect/>
          </a:stretch>
        </p:blipFill>
        <p:spPr bwMode="auto">
          <a:xfrm>
            <a:off x="6185080" y="3429481"/>
            <a:ext cx="4557310" cy="33324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3"/>
          <p:cNvSpPr>
            <a:spLocks noChangeArrowheads="1"/>
          </p:cNvSpPr>
          <p:nvPr/>
        </p:nvSpPr>
        <p:spPr bwMode="auto">
          <a:xfrm>
            <a:off x="390413" y="909866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solidFill>
                  <a:srgbClr val="00B050"/>
                </a:solidFill>
                <a:latin typeface="Comic Sans MS" panose="030F0702030302020204" pitchFamily="66" charset="0"/>
              </a:rPr>
              <a:t>Phasor Relationships for </a:t>
            </a:r>
            <a:r>
              <a:rPr lang="tr-TR" altLang="en-US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Resistor</a:t>
            </a:r>
            <a:endParaRPr lang="en-US" altLang="en-US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7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0" y="296214"/>
            <a:ext cx="2629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9.1 </a:t>
            </a:r>
            <a:r>
              <a:rPr lang="tr-TR" sz="3600" dirty="0" smtClean="0">
                <a:solidFill>
                  <a:srgbClr val="FF0000"/>
                </a:solidFill>
              </a:rPr>
              <a:t>Sinusoids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730" y="1077309"/>
            <a:ext cx="111531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We now begin the analysis of circuits in which </a:t>
            </a:r>
            <a:r>
              <a:rPr lang="en-US" sz="2400" b="1" i="1" dirty="0" smtClean="0">
                <a:solidFill>
                  <a:srgbClr val="FF0000"/>
                </a:solidFill>
              </a:rPr>
              <a:t>the source voltage or current is time-varying</a:t>
            </a:r>
            <a:r>
              <a:rPr lang="en-US" sz="2400" dirty="0" smtClean="0"/>
              <a:t>. In this chapter, we are particularly interested in </a:t>
            </a:r>
            <a:r>
              <a:rPr lang="en-US" sz="2400" dirty="0" err="1" smtClean="0"/>
              <a:t>sinusoidally</a:t>
            </a:r>
            <a:r>
              <a:rPr lang="en-US" sz="2400" dirty="0" smtClean="0"/>
              <a:t> time-varying excitation, or simply, excitation by a </a:t>
            </a:r>
            <a:r>
              <a:rPr lang="en-US" sz="2400" b="1" dirty="0" smtClean="0">
                <a:solidFill>
                  <a:srgbClr val="FF0000"/>
                </a:solidFill>
              </a:rPr>
              <a:t>sinusoid</a:t>
            </a:r>
            <a:r>
              <a:rPr lang="en-US" sz="2400" dirty="0" smtClean="0"/>
              <a:t>. Circuits driven by sinusoidal current or voltage sources are called </a:t>
            </a:r>
            <a:r>
              <a:rPr lang="en-US" sz="2400" b="1" dirty="0" smtClean="0">
                <a:solidFill>
                  <a:srgbClr val="FF0000"/>
                </a:solidFill>
              </a:rPr>
              <a:t>ac circuit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7730" y="2836958"/>
            <a:ext cx="227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Definition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8034" y="3360178"/>
            <a:ext cx="1053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A sinusoid is a signal that has the form of the sine or cosine function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8034" y="3883398"/>
            <a:ext cx="729327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We are interested in sinusoids for a </a:t>
            </a:r>
            <a:r>
              <a:rPr lang="en-US" sz="2400" b="1" dirty="0" smtClean="0">
                <a:solidFill>
                  <a:srgbClr val="FF0000"/>
                </a:solidFill>
              </a:rPr>
              <a:t>number of reasons</a:t>
            </a:r>
            <a:r>
              <a:rPr lang="tr-TR" sz="2400" b="1" dirty="0" smtClean="0"/>
              <a:t>;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tr-TR" sz="2400" b="1" dirty="0" smtClean="0"/>
              <a:t>N</a:t>
            </a:r>
            <a:r>
              <a:rPr lang="en-US" sz="2400" b="1" dirty="0" err="1" smtClean="0"/>
              <a:t>ature</a:t>
            </a:r>
            <a:r>
              <a:rPr lang="en-US" sz="2400" b="1" dirty="0" smtClean="0"/>
              <a:t> itself is characteristically sinusoidal.</a:t>
            </a:r>
            <a:endParaRPr lang="tr-TR" sz="2400" b="1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tr-TR" sz="2400" b="1" dirty="0"/>
              <a:t>A</a:t>
            </a:r>
            <a:r>
              <a:rPr lang="en-US" sz="2400" b="1" dirty="0" smtClean="0"/>
              <a:t> sinusoidal signal is easy to generate and transmit. </a:t>
            </a:r>
            <a:endParaRPr lang="tr-TR" sz="2400" b="1" dirty="0"/>
          </a:p>
          <a:p>
            <a:endParaRPr lang="tr-TR" sz="2400" b="1" dirty="0" smtClean="0"/>
          </a:p>
          <a:p>
            <a:endParaRPr lang="tr-TR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4278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9" name="Rectangle 103"/>
          <p:cNvSpPr>
            <a:spLocks noChangeArrowheads="1"/>
          </p:cNvSpPr>
          <p:nvPr/>
        </p:nvSpPr>
        <p:spPr bwMode="auto">
          <a:xfrm>
            <a:off x="596721" y="257969"/>
            <a:ext cx="883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 dirty="0">
                <a:solidFill>
                  <a:srgbClr val="00B050"/>
                </a:solidFill>
                <a:latin typeface="Comic Sans MS" panose="030F0702030302020204" pitchFamily="66" charset="0"/>
              </a:rPr>
              <a:t>Phasor Relationships for Inductor</a:t>
            </a:r>
          </a:p>
        </p:txBody>
      </p:sp>
      <p:pic>
        <p:nvPicPr>
          <p:cNvPr id="50281" name="Picture 105" descr="ale63317_09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4300538" cy="458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2" name="Text Box 106"/>
          <p:cNvSpPr txBox="1">
            <a:spLocks noChangeArrowheads="1"/>
          </p:cNvSpPr>
          <p:nvPr/>
        </p:nvSpPr>
        <p:spPr bwMode="auto">
          <a:xfrm>
            <a:off x="2286000" y="6172201"/>
            <a:ext cx="4343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Time Domain        Frequency Domain</a:t>
            </a:r>
          </a:p>
        </p:txBody>
      </p:sp>
      <p:pic>
        <p:nvPicPr>
          <p:cNvPr id="50283" name="Picture 107" descr="ale63317_09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6" y="2743201"/>
            <a:ext cx="3902075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284" name="Text Box 108"/>
          <p:cNvSpPr txBox="1">
            <a:spLocks noChangeArrowheads="1"/>
          </p:cNvSpPr>
          <p:nvPr/>
        </p:nvSpPr>
        <p:spPr bwMode="auto">
          <a:xfrm>
            <a:off x="7010400" y="5334001"/>
            <a:ext cx="36576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Phasor current of an inductor LAGS the voltage by 90 degrees.</a:t>
            </a:r>
          </a:p>
        </p:txBody>
      </p:sp>
      <p:graphicFrame>
        <p:nvGraphicFramePr>
          <p:cNvPr id="50285" name="Object 109"/>
          <p:cNvGraphicFramePr>
            <a:graphicFrameLocks noGrp="1" noChangeAspect="1"/>
          </p:cNvGraphicFramePr>
          <p:nvPr>
            <p:ph/>
          </p:nvPr>
        </p:nvGraphicFramePr>
        <p:xfrm>
          <a:off x="1900239" y="838200"/>
          <a:ext cx="8620125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Equation" r:id="rId5" imgW="4736880" imgH="660240" progId="Equation.DSMT4">
                  <p:embed/>
                </p:oleObj>
              </mc:Choice>
              <mc:Fallback>
                <p:oleObj name="Equation" r:id="rId5" imgW="4736880" imgH="6602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239" y="838200"/>
                        <a:ext cx="8620125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535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Chowdhury-Chap10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7849" r="6061" b="23549"/>
          <a:stretch>
            <a:fillRect/>
          </a:stretch>
        </p:blipFill>
        <p:spPr bwMode="auto">
          <a:xfrm>
            <a:off x="3276600" y="304801"/>
            <a:ext cx="4953000" cy="2982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1" name="Picture 7" descr="Chowdhury-Chap10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1" t="7849" r="6061" b="7849"/>
          <a:stretch>
            <a:fillRect/>
          </a:stretch>
        </p:blipFill>
        <p:spPr bwMode="auto">
          <a:xfrm>
            <a:off x="3810000" y="2971800"/>
            <a:ext cx="5181600" cy="38369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3" name="Text Box 9"/>
          <p:cNvSpPr txBox="1">
            <a:spLocks noChangeArrowheads="1"/>
          </p:cNvSpPr>
          <p:nvPr/>
        </p:nvSpPr>
        <p:spPr bwMode="auto">
          <a:xfrm>
            <a:off x="7696200" y="1676401"/>
            <a:ext cx="36576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Phasor current of an inductor LAGS the voltage by 90 degrees.</a:t>
            </a:r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1752600" y="1676401"/>
            <a:ext cx="24384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Frequency Domain </a:t>
            </a:r>
          </a:p>
          <a:p>
            <a:pPr>
              <a:spcBef>
                <a:spcPct val="50000"/>
              </a:spcBef>
            </a:pPr>
            <a:endParaRPr lang="en-US" altLang="en-US" sz="200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n-US" altLang="en-US">
              <a:solidFill>
                <a:srgbClr val="0000FF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</a:rPr>
              <a:t>Time Domain</a:t>
            </a:r>
          </a:p>
        </p:txBody>
      </p:sp>
    </p:spTree>
    <p:extLst>
      <p:ext uri="{BB962C8B-B14F-4D97-AF65-F5344CB8AC3E}">
        <p14:creationId xmlns:p14="http://schemas.microsoft.com/office/powerpoint/2010/main" val="3977037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2" name="Rectangle 82"/>
          <p:cNvSpPr>
            <a:spLocks noGrp="1" noChangeArrowheads="1"/>
          </p:cNvSpPr>
          <p:nvPr>
            <p:ph type="title"/>
          </p:nvPr>
        </p:nvSpPr>
        <p:spPr bwMode="auto">
          <a:xfrm>
            <a:off x="212669" y="179388"/>
            <a:ext cx="8001000" cy="48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Phasor Relationships for Capacitor</a:t>
            </a:r>
          </a:p>
        </p:txBody>
      </p:sp>
      <p:pic>
        <p:nvPicPr>
          <p:cNvPr id="51284" name="Picture 84" descr="ale63317_09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1"/>
            <a:ext cx="3671888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5" name="Text Box 85"/>
          <p:cNvSpPr txBox="1">
            <a:spLocks noChangeArrowheads="1"/>
          </p:cNvSpPr>
          <p:nvPr/>
        </p:nvSpPr>
        <p:spPr bwMode="auto">
          <a:xfrm>
            <a:off x="1828800" y="5715001"/>
            <a:ext cx="4953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Time Domain               Frequency Domain</a:t>
            </a:r>
          </a:p>
        </p:txBody>
      </p:sp>
      <p:pic>
        <p:nvPicPr>
          <p:cNvPr id="51286" name="Picture 86" descr="ale63317_09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2667001"/>
            <a:ext cx="3902075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7" name="Text Box 87"/>
          <p:cNvSpPr txBox="1">
            <a:spLocks noChangeArrowheads="1"/>
          </p:cNvSpPr>
          <p:nvPr/>
        </p:nvSpPr>
        <p:spPr bwMode="auto">
          <a:xfrm>
            <a:off x="6553200" y="5334001"/>
            <a:ext cx="4114800" cy="7016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>
                <a:solidFill>
                  <a:srgbClr val="0000FF"/>
                </a:solidFill>
                <a:latin typeface="Times New Roman" panose="02020603050405020304" pitchFamily="18" charset="0"/>
              </a:rPr>
              <a:t>Phasor current of a capacitor LEADS the voltage by 90 degrees.</a:t>
            </a:r>
          </a:p>
        </p:txBody>
      </p:sp>
      <p:graphicFrame>
        <p:nvGraphicFramePr>
          <p:cNvPr id="51288" name="Object 88"/>
          <p:cNvGraphicFramePr>
            <a:graphicFrameLocks noGrp="1" noChangeAspect="1"/>
          </p:cNvGraphicFramePr>
          <p:nvPr>
            <p:ph idx="1"/>
          </p:nvPr>
        </p:nvGraphicFramePr>
        <p:xfrm>
          <a:off x="2057400" y="762001"/>
          <a:ext cx="83058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8" name="Equation" r:id="rId5" imgW="4838400" imgH="838080" progId="Equation.DSMT4">
                  <p:embed/>
                </p:oleObj>
              </mc:Choice>
              <mc:Fallback>
                <p:oleObj name="Equation" r:id="rId5" imgW="4838400" imgH="838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762001"/>
                        <a:ext cx="8305800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509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7" descr="Chowdhury-Chap10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2" t="23549" r="12122" b="15700"/>
          <a:stretch>
            <a:fillRect/>
          </a:stretch>
        </p:blipFill>
        <p:spPr bwMode="auto">
          <a:xfrm>
            <a:off x="1093631" y="1527220"/>
            <a:ext cx="5715000" cy="3538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601273" y="487251"/>
            <a:ext cx="8839200" cy="457200"/>
          </a:xfrm>
          <a:solidFill>
            <a:schemeClr val="bg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en-US" altLang="en-US" sz="3200" dirty="0">
                <a:solidFill>
                  <a:srgbClr val="CC3300"/>
                </a:solidFill>
                <a:latin typeface="Comic Sans MS" panose="030F0702030302020204" pitchFamily="66" charset="0"/>
              </a:rPr>
              <a:t>Phasor Relationships for Capacitor</a:t>
            </a: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7448281" y="2506015"/>
            <a:ext cx="3657600" cy="10064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Phasor current of a capacitor LEADS the voltage by 90 degrees.</a:t>
            </a:r>
          </a:p>
        </p:txBody>
      </p:sp>
    </p:spTree>
    <p:extLst>
      <p:ext uri="{BB962C8B-B14F-4D97-AF65-F5344CB8AC3E}">
        <p14:creationId xmlns:p14="http://schemas.microsoft.com/office/powerpoint/2010/main" val="2136161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6" name="Picture 6" descr="Pages from Chapter5-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39" y="609600"/>
            <a:ext cx="5426075" cy="6248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1524000" y="152400"/>
            <a:ext cx="883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800">
                <a:solidFill>
                  <a:srgbClr val="CC3300"/>
                </a:solidFill>
                <a:latin typeface="Comic Sans MS" panose="030F0702030302020204" pitchFamily="66" charset="0"/>
              </a:rPr>
              <a:t>Phasor Relationships for Circuit Elements</a:t>
            </a:r>
          </a:p>
        </p:txBody>
      </p:sp>
    </p:spTree>
    <p:extLst>
      <p:ext uri="{BB962C8B-B14F-4D97-AF65-F5344CB8AC3E}">
        <p14:creationId xmlns:p14="http://schemas.microsoft.com/office/powerpoint/2010/main" val="3645843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1820" y="672951"/>
            <a:ext cx="103331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The voltage </a:t>
            </a:r>
            <a:r>
              <a:rPr lang="tr-TR" sz="2000" b="1" dirty="0" smtClean="0"/>
              <a:t>                                                    </a:t>
            </a:r>
            <a:r>
              <a:rPr lang="en-US" sz="2000" b="1" dirty="0" smtClean="0"/>
              <a:t>is </a:t>
            </a:r>
            <a:r>
              <a:rPr lang="en-US" sz="2000" b="1" dirty="0"/>
              <a:t>applied to a 0.1-H inductor. </a:t>
            </a:r>
            <a:r>
              <a:rPr lang="tr-TR" sz="2000" b="1" dirty="0" smtClean="0"/>
              <a:t>   </a:t>
            </a:r>
            <a:r>
              <a:rPr lang="en-US" sz="2000" b="1" dirty="0" smtClean="0"/>
              <a:t>Find </a:t>
            </a:r>
            <a:r>
              <a:rPr lang="en-US" sz="2000" b="1" dirty="0"/>
              <a:t>the steady-state </a:t>
            </a:r>
            <a:r>
              <a:rPr lang="en-US" sz="2000" b="1" dirty="0">
                <a:solidFill>
                  <a:srgbClr val="FF0000"/>
                </a:solidFill>
              </a:rPr>
              <a:t>current </a:t>
            </a:r>
            <a:r>
              <a:rPr lang="en-US" sz="2000" b="1" dirty="0"/>
              <a:t>through the </a:t>
            </a:r>
            <a:r>
              <a:rPr lang="en-US" sz="2000" b="1" dirty="0" smtClean="0"/>
              <a:t>inductor</a:t>
            </a:r>
            <a:r>
              <a:rPr lang="tr-TR" sz="2000" b="1" dirty="0" smtClean="0"/>
              <a:t>.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1820" y="141667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64" y="790917"/>
            <a:ext cx="2651254" cy="419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1819" y="1636410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0510" y="1758874"/>
            <a:ext cx="9289991" cy="287682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819" y="4753667"/>
            <a:ext cx="3254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Practice </a:t>
            </a:r>
            <a:r>
              <a:rPr lang="en-US" sz="2800" b="1" dirty="0" smtClean="0">
                <a:solidFill>
                  <a:srgbClr val="0070C0"/>
                </a:solidFill>
              </a:rPr>
              <a:t>Problem</a:t>
            </a:r>
            <a:r>
              <a:rPr lang="tr-TR" sz="2800" b="1" dirty="0" smtClean="0">
                <a:solidFill>
                  <a:srgbClr val="0070C0"/>
                </a:solidFill>
              </a:rPr>
              <a:t> 9.7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819" y="5314129"/>
            <a:ext cx="11062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If </a:t>
            </a:r>
            <a:r>
              <a:rPr lang="en-US" sz="2000" b="1" dirty="0" smtClean="0"/>
              <a:t>voltage</a:t>
            </a:r>
            <a:r>
              <a:rPr lang="tr-TR" sz="2000" b="1" dirty="0" smtClean="0"/>
              <a:t>                                                </a:t>
            </a:r>
            <a:r>
              <a:rPr lang="en-US" sz="2000" b="1" dirty="0" smtClean="0"/>
              <a:t> </a:t>
            </a:r>
            <a:r>
              <a:rPr lang="tr-TR" sz="2000" b="1" dirty="0" smtClean="0"/>
              <a:t>           </a:t>
            </a:r>
            <a:r>
              <a:rPr lang="en-US" sz="2000" b="1" dirty="0" smtClean="0"/>
              <a:t>is </a:t>
            </a:r>
            <a:r>
              <a:rPr lang="en-US" sz="2000" b="1" dirty="0"/>
              <a:t>applied to a </a:t>
            </a:r>
            <a:r>
              <a:rPr lang="tr-TR" sz="2000" b="1" dirty="0" smtClean="0"/>
              <a:t>50 uF </a:t>
            </a:r>
            <a:r>
              <a:rPr lang="en-US" sz="2000" b="1" dirty="0" smtClean="0"/>
              <a:t>capacitor</a:t>
            </a:r>
            <a:r>
              <a:rPr lang="en-US" sz="2000" b="1" dirty="0"/>
              <a:t>, </a:t>
            </a:r>
            <a:r>
              <a:rPr lang="en-US" sz="2000" b="1" dirty="0" smtClean="0"/>
              <a:t>calculate </a:t>
            </a:r>
            <a:r>
              <a:rPr lang="en-US" sz="2000" b="1" dirty="0"/>
              <a:t>the current through the capacitor</a:t>
            </a:r>
            <a:r>
              <a:rPr lang="en-US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678" y="5346050"/>
            <a:ext cx="2891026" cy="3667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6108" y="5668072"/>
            <a:ext cx="4150415" cy="64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85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060" y="140526"/>
            <a:ext cx="50901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9.4</a:t>
            </a:r>
            <a:r>
              <a:rPr lang="tr-TR" sz="2800" b="1" dirty="0" smtClean="0">
                <a:solidFill>
                  <a:srgbClr val="FF0000"/>
                </a:solidFill>
              </a:rPr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Impedance </a:t>
            </a:r>
            <a:r>
              <a:rPr lang="en-US" sz="2800" b="1" dirty="0">
                <a:solidFill>
                  <a:srgbClr val="FF0000"/>
                </a:solidFill>
              </a:rPr>
              <a:t>and Admittance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060" y="761880"/>
            <a:ext cx="85584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W</a:t>
            </a:r>
            <a:r>
              <a:rPr lang="en-US" sz="2000" dirty="0" smtClean="0"/>
              <a:t>e </a:t>
            </a:r>
            <a:r>
              <a:rPr lang="en-US" sz="2000" dirty="0"/>
              <a:t>obtained the voltage-current relations for the three passive elements as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060" y="2307344"/>
            <a:ext cx="10657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These equations may be written in terms of the ratio of the phasor </a:t>
            </a:r>
            <a:r>
              <a:rPr lang="en-US" sz="2000" dirty="0" smtClean="0"/>
              <a:t>voltage </a:t>
            </a:r>
            <a:r>
              <a:rPr lang="en-US" sz="2000" dirty="0"/>
              <a:t>to the phasor current a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333" y="3993282"/>
            <a:ext cx="101296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From these three expressions, we obtain Ohm’s law in phasor form for any type of element as</a:t>
            </a:r>
          </a:p>
        </p:txBody>
      </p:sp>
      <p:sp>
        <p:nvSpPr>
          <p:cNvPr id="6" name="Rectangle 5"/>
          <p:cNvSpPr/>
          <p:nvPr/>
        </p:nvSpPr>
        <p:spPr>
          <a:xfrm>
            <a:off x="382072" y="5836156"/>
            <a:ext cx="9199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where Z is a frequency-dependent quantity known as </a:t>
            </a:r>
            <a:r>
              <a:rPr lang="en-US" sz="2000" b="1" dirty="0">
                <a:solidFill>
                  <a:srgbClr val="FF0000"/>
                </a:solidFill>
              </a:rPr>
              <a:t>impedance</a:t>
            </a:r>
            <a:r>
              <a:rPr lang="en-US" sz="2000" dirty="0"/>
              <a:t>, </a:t>
            </a:r>
            <a:r>
              <a:rPr lang="en-US" sz="2000" dirty="0" smtClean="0"/>
              <a:t>measured </a:t>
            </a:r>
            <a:r>
              <a:rPr lang="en-US" sz="2000" dirty="0"/>
              <a:t>in ohms.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74" y="1232235"/>
            <a:ext cx="6306844" cy="10048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193" y="2777699"/>
            <a:ext cx="6205425" cy="11090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7115" y="4366859"/>
            <a:ext cx="4599333" cy="161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58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100" name="Object 7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239003268"/>
              </p:ext>
            </p:extLst>
          </p:nvPr>
        </p:nvGraphicFramePr>
        <p:xfrm>
          <a:off x="3144590" y="1008374"/>
          <a:ext cx="3692875" cy="96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8" name="Equation" r:id="rId3" imgW="1511280" imgH="393480" progId="Equation.DSMT4">
                  <p:embed/>
                </p:oleObj>
              </mc:Choice>
              <mc:Fallback>
                <p:oleObj name="Equation" r:id="rId3" imgW="151128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4590" y="1008374"/>
                        <a:ext cx="3692875" cy="963949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90" name="Text Box 66"/>
          <p:cNvSpPr txBox="1">
            <a:spLocks noChangeArrowheads="1"/>
          </p:cNvSpPr>
          <p:nvPr/>
        </p:nvSpPr>
        <p:spPr bwMode="auto">
          <a:xfrm>
            <a:off x="1981200" y="43434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9091" name="Text Box 67"/>
          <p:cNvSpPr txBox="1">
            <a:spLocks noChangeArrowheads="1"/>
          </p:cNvSpPr>
          <p:nvPr/>
        </p:nvSpPr>
        <p:spPr bwMode="auto">
          <a:xfrm>
            <a:off x="5105400" y="54102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29099" name="Rectangle 75"/>
          <p:cNvSpPr>
            <a:spLocks noChangeArrowheads="1"/>
          </p:cNvSpPr>
          <p:nvPr/>
        </p:nvSpPr>
        <p:spPr bwMode="auto">
          <a:xfrm>
            <a:off x="762000" y="389586"/>
            <a:ext cx="932215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>
              <a:buClr>
                <a:srgbClr val="0000FF"/>
              </a:buClr>
            </a:pPr>
            <a:r>
              <a:rPr lang="en-US" altLang="en-US" sz="2000" dirty="0">
                <a:solidFill>
                  <a:schemeClr val="tx1"/>
                </a:solidFill>
              </a:rPr>
              <a:t>The </a:t>
            </a:r>
            <a:r>
              <a:rPr lang="en-US" altLang="en-US" sz="2000" dirty="0" err="1">
                <a:solidFill>
                  <a:srgbClr val="FF0000"/>
                </a:solidFill>
              </a:rPr>
              <a:t>Admitance</a:t>
            </a:r>
            <a:r>
              <a:rPr lang="en-US" altLang="en-US" sz="2000" dirty="0">
                <a:solidFill>
                  <a:srgbClr val="FF0000"/>
                </a:solidFill>
              </a:rPr>
              <a:t> Y</a:t>
            </a:r>
            <a:r>
              <a:rPr lang="en-US" altLang="en-US" sz="2000" dirty="0">
                <a:solidFill>
                  <a:schemeClr val="tx1"/>
                </a:solidFill>
              </a:rPr>
              <a:t> of a circuit is the reciprocal of impedance measured in </a:t>
            </a:r>
            <a:r>
              <a:rPr lang="en-US" altLang="en-US" sz="2000" dirty="0" err="1">
                <a:solidFill>
                  <a:schemeClr val="tx1"/>
                </a:solidFill>
              </a:rPr>
              <a:t>Simens</a:t>
            </a:r>
            <a:r>
              <a:rPr lang="en-US" altLang="en-US" sz="2000" dirty="0">
                <a:solidFill>
                  <a:schemeClr val="tx1"/>
                </a:solidFill>
              </a:rPr>
              <a:t> (S).</a:t>
            </a:r>
          </a:p>
        </p:txBody>
      </p:sp>
      <p:graphicFrame>
        <p:nvGraphicFramePr>
          <p:cNvPr id="129108" name="Object 8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96700452"/>
              </p:ext>
            </p:extLst>
          </p:nvPr>
        </p:nvGraphicFramePr>
        <p:xfrm>
          <a:off x="2844145" y="2959126"/>
          <a:ext cx="5157867" cy="3326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9" name="Equation" r:id="rId5" imgW="2323800" imgH="1498320" progId="Equation.DSMT4">
                  <p:embed/>
                </p:oleObj>
              </mc:Choice>
              <mc:Fallback>
                <p:oleObj name="Equation" r:id="rId5" imgW="2323800" imgH="14983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145" y="2959126"/>
                        <a:ext cx="5157867" cy="332690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109" name="Rectangle 85"/>
          <p:cNvSpPr>
            <a:spLocks noChangeArrowheads="1"/>
          </p:cNvSpPr>
          <p:nvPr/>
        </p:nvSpPr>
        <p:spPr bwMode="auto">
          <a:xfrm>
            <a:off x="762000" y="2307756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Clr>
                <a:srgbClr val="0000FF"/>
              </a:buClr>
            </a:pPr>
            <a:r>
              <a:rPr lang="en-US" altLang="en-US" sz="2000" dirty="0">
                <a:solidFill>
                  <a:schemeClr val="tx1"/>
                </a:solidFill>
              </a:rPr>
              <a:t>Impedances and </a:t>
            </a:r>
            <a:r>
              <a:rPr lang="en-US" altLang="en-US" sz="2000" dirty="0" err="1">
                <a:solidFill>
                  <a:schemeClr val="tx1"/>
                </a:solidFill>
              </a:rPr>
              <a:t>Admitances</a:t>
            </a:r>
            <a:r>
              <a:rPr lang="en-US" altLang="en-US" sz="2000" dirty="0">
                <a:solidFill>
                  <a:schemeClr val="tx1"/>
                </a:solidFill>
              </a:rPr>
              <a:t> of passive elements.</a:t>
            </a:r>
          </a:p>
        </p:txBody>
      </p:sp>
    </p:spTree>
    <p:extLst>
      <p:ext uri="{BB962C8B-B14F-4D97-AF65-F5344CB8AC3E}">
        <p14:creationId xmlns:p14="http://schemas.microsoft.com/office/powerpoint/2010/main" val="17312163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9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324600" y="4572000"/>
          <a:ext cx="444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name="Equation" r:id="rId3" imgW="444240" imgH="177480" progId="Equation.DSMT4">
                  <p:embed/>
                </p:oleObj>
              </mc:Choice>
              <mc:Fallback>
                <p:oleObj name="Equation" r:id="rId3" imgW="444240" imgH="177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4572000"/>
                        <a:ext cx="444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8153400" y="53340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1981200" y="43434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190500" y="304800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The Impedance Z of a circuit is a </a:t>
            </a:r>
            <a:r>
              <a:rPr lang="en-US" altLang="en-US" b="1" dirty="0">
                <a:solidFill>
                  <a:srgbClr val="FF0000"/>
                </a:solidFill>
              </a:rPr>
              <a:t>function of the frequency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280609" y="2120900"/>
            <a:ext cx="89154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50000"/>
              </a:lnSpc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chemeClr val="tx1"/>
                </a:solidFill>
              </a:rPr>
              <a:t>Inductor is </a:t>
            </a:r>
            <a:r>
              <a:rPr lang="en-US" altLang="en-US" sz="2200" dirty="0">
                <a:solidFill>
                  <a:srgbClr val="FF0000"/>
                </a:solidFill>
              </a:rPr>
              <a:t>SHORT CIRCUIT</a:t>
            </a:r>
            <a:r>
              <a:rPr lang="en-US" altLang="en-US" sz="2200" dirty="0">
                <a:solidFill>
                  <a:schemeClr val="tx1"/>
                </a:solidFill>
              </a:rPr>
              <a:t> at DC  and </a:t>
            </a:r>
            <a:r>
              <a:rPr lang="en-US" altLang="en-US" sz="2200" dirty="0">
                <a:solidFill>
                  <a:srgbClr val="FF0000"/>
                </a:solidFill>
              </a:rPr>
              <a:t>OPEN CIRCUIT</a:t>
            </a:r>
            <a:r>
              <a:rPr lang="en-US" altLang="en-US" sz="2200" dirty="0">
                <a:solidFill>
                  <a:schemeClr val="tx1"/>
                </a:solidFill>
              </a:rPr>
              <a:t> at high frequencies. </a:t>
            </a:r>
            <a:br>
              <a:rPr lang="en-US" altLang="en-US" sz="2200" dirty="0">
                <a:solidFill>
                  <a:schemeClr val="tx1"/>
                </a:solidFill>
              </a:rPr>
            </a:br>
            <a:r>
              <a:rPr lang="en-US" altLang="en-US" sz="2200" dirty="0">
                <a:solidFill>
                  <a:schemeClr val="tx1"/>
                </a:solidFill>
              </a:rPr>
              <a:t>Capacitor is </a:t>
            </a:r>
            <a:r>
              <a:rPr lang="en-US" altLang="en-US" sz="2200" dirty="0">
                <a:solidFill>
                  <a:srgbClr val="FF0000"/>
                </a:solidFill>
              </a:rPr>
              <a:t>OPEN CIRCUIT</a:t>
            </a:r>
            <a:r>
              <a:rPr lang="en-US" altLang="en-US" sz="2200" dirty="0">
                <a:solidFill>
                  <a:schemeClr val="tx1"/>
                </a:solidFill>
              </a:rPr>
              <a:t> at DC and </a:t>
            </a:r>
            <a:r>
              <a:rPr lang="en-US" altLang="en-US" sz="2200" dirty="0">
                <a:solidFill>
                  <a:srgbClr val="FF0000"/>
                </a:solidFill>
              </a:rPr>
              <a:t>SHORT CIRCUIT</a:t>
            </a:r>
            <a:r>
              <a:rPr lang="en-US" altLang="en-US" sz="2200" dirty="0">
                <a:solidFill>
                  <a:schemeClr val="tx1"/>
                </a:solidFill>
              </a:rPr>
              <a:t> at high frequencies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88426" name="Picture 10" descr="ale63317_090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371" y="3105150"/>
            <a:ext cx="30892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84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2131"/>
              </p:ext>
            </p:extLst>
          </p:nvPr>
        </p:nvGraphicFramePr>
        <p:xfrm>
          <a:off x="2542003" y="3067050"/>
          <a:ext cx="4392612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5" name="Equation" r:id="rId6" imgW="2336760" imgH="1600200" progId="Equation.DSMT4">
                  <p:embed/>
                </p:oleObj>
              </mc:Choice>
              <mc:Fallback>
                <p:oleObj name="Equation" r:id="rId6" imgW="233676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2003" y="3067050"/>
                        <a:ext cx="4392612" cy="300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418" name="Object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231235240"/>
              </p:ext>
            </p:extLst>
          </p:nvPr>
        </p:nvGraphicFramePr>
        <p:xfrm>
          <a:off x="8626655" y="520838"/>
          <a:ext cx="32766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6" name="Equation" r:id="rId8" imgW="2323800" imgH="1079280" progId="Equation.DSMT4">
                  <p:embed/>
                </p:oleObj>
              </mc:Choice>
              <mc:Fallback>
                <p:oleObj name="Equation" r:id="rId8" imgW="2323800" imgH="10792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6655" y="520838"/>
                        <a:ext cx="3276600" cy="15224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algn="ctr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200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0065" name="Object 1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58241605"/>
              </p:ext>
            </p:extLst>
          </p:nvPr>
        </p:nvGraphicFramePr>
        <p:xfrm>
          <a:off x="1050746" y="1510182"/>
          <a:ext cx="3889375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2" name="Equation" r:id="rId3" imgW="1879560" imgH="888840" progId="Equation.DSMT4">
                  <p:embed/>
                </p:oleObj>
              </mc:Choice>
              <mc:Fallback>
                <p:oleObj name="Equation" r:id="rId3" imgW="1879560" imgH="8888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746" y="1510182"/>
                        <a:ext cx="3889375" cy="183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0051" name="Object 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147553696"/>
              </p:ext>
            </p:extLst>
          </p:nvPr>
        </p:nvGraphicFramePr>
        <p:xfrm>
          <a:off x="5851301" y="1656702"/>
          <a:ext cx="441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3" name="Equation" r:id="rId5" imgW="1981080" imgH="660240" progId="Equation.DSMT4">
                  <p:embed/>
                </p:oleObj>
              </mc:Choice>
              <mc:Fallback>
                <p:oleObj name="Equation" r:id="rId5" imgW="1981080" imgH="6602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301" y="1656702"/>
                        <a:ext cx="4419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8153400" y="53340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981200" y="4343400"/>
            <a:ext cx="1447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105400" y="5410200"/>
            <a:ext cx="2209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30056" name="Rectangle 8"/>
          <p:cNvSpPr>
            <a:spLocks noChangeArrowheads="1"/>
          </p:cNvSpPr>
          <p:nvPr/>
        </p:nvSpPr>
        <p:spPr bwMode="auto">
          <a:xfrm>
            <a:off x="190500" y="350839"/>
            <a:ext cx="10962604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The </a:t>
            </a:r>
            <a:r>
              <a:rPr lang="en-US" altLang="en-US" b="1" dirty="0">
                <a:solidFill>
                  <a:srgbClr val="FF0000"/>
                </a:solidFill>
              </a:rPr>
              <a:t>Impedance Z</a:t>
            </a:r>
            <a:r>
              <a:rPr lang="en-US" altLang="en-US" dirty="0">
                <a:solidFill>
                  <a:schemeClr val="tx1"/>
                </a:solidFill>
              </a:rPr>
              <a:t> represents the </a:t>
            </a:r>
            <a:r>
              <a:rPr lang="en-US" altLang="en-US" b="1" dirty="0">
                <a:solidFill>
                  <a:srgbClr val="FF0000"/>
                </a:solidFill>
              </a:rPr>
              <a:t>opposition of the circuit </a:t>
            </a:r>
            <a:r>
              <a:rPr lang="en-US" altLang="en-US" dirty="0">
                <a:solidFill>
                  <a:schemeClr val="tx1"/>
                </a:solidFill>
              </a:rPr>
              <a:t>to the flow of </a:t>
            </a:r>
            <a:r>
              <a:rPr lang="en-US" altLang="en-US" b="1" dirty="0">
                <a:solidFill>
                  <a:schemeClr val="tx1"/>
                </a:solidFill>
              </a:rPr>
              <a:t>sinusoidal current.</a:t>
            </a: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190500" y="4070866"/>
            <a:ext cx="11017876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1"/>
                </a:solidFill>
              </a:rPr>
              <a:t>The Reactance is </a:t>
            </a:r>
            <a:r>
              <a:rPr lang="en-US" altLang="en-US" dirty="0">
                <a:solidFill>
                  <a:srgbClr val="FF0000"/>
                </a:solidFill>
              </a:rPr>
              <a:t>Inductive if </a:t>
            </a:r>
            <a:r>
              <a:rPr lang="en-US" altLang="en-US" i="1" dirty="0">
                <a:solidFill>
                  <a:srgbClr val="FF0000"/>
                </a:solidFill>
              </a:rPr>
              <a:t>X</a:t>
            </a:r>
            <a:r>
              <a:rPr lang="en-US" altLang="en-US" dirty="0">
                <a:solidFill>
                  <a:srgbClr val="FF0000"/>
                </a:solidFill>
              </a:rPr>
              <a:t> is positive</a:t>
            </a:r>
            <a:r>
              <a:rPr lang="en-US" altLang="en-US" dirty="0">
                <a:solidFill>
                  <a:schemeClr val="tx1"/>
                </a:solidFill>
              </a:rPr>
              <a:t> and it is </a:t>
            </a:r>
            <a:r>
              <a:rPr lang="en-US" altLang="en-US" dirty="0">
                <a:solidFill>
                  <a:srgbClr val="FF0000"/>
                </a:solidFill>
              </a:rPr>
              <a:t>Capacitive if </a:t>
            </a:r>
            <a:r>
              <a:rPr lang="en-US" altLang="en-US" i="1" dirty="0">
                <a:solidFill>
                  <a:srgbClr val="FF0000"/>
                </a:solidFill>
              </a:rPr>
              <a:t>X</a:t>
            </a:r>
            <a:r>
              <a:rPr lang="en-US" altLang="en-US" dirty="0">
                <a:solidFill>
                  <a:srgbClr val="FF0000"/>
                </a:solidFill>
              </a:rPr>
              <a:t> is negative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654586" y="3442609"/>
            <a:ext cx="7406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Where</a:t>
            </a:r>
            <a:r>
              <a:rPr lang="tr-TR" sz="2400" dirty="0" smtClean="0"/>
              <a:t> </a:t>
            </a:r>
            <a:r>
              <a:rPr lang="tr-TR" sz="2400" dirty="0"/>
              <a:t>Re (Z</a:t>
            </a:r>
            <a:r>
              <a:rPr lang="tr-TR" sz="2400" dirty="0" smtClean="0"/>
              <a:t>) 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resistance </a:t>
            </a:r>
            <a:r>
              <a:rPr lang="en-US" sz="2400" dirty="0"/>
              <a:t>and </a:t>
            </a:r>
            <a:r>
              <a:rPr lang="tr-TR" sz="2400" dirty="0" smtClean="0"/>
              <a:t>Im (Z) </a:t>
            </a:r>
            <a:r>
              <a:rPr lang="en-US" sz="2400" dirty="0" smtClean="0"/>
              <a:t>is </a:t>
            </a:r>
            <a:r>
              <a:rPr lang="en-US" sz="2400" dirty="0"/>
              <a:t>the reactance.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7008" y="4872335"/>
            <a:ext cx="11258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/>
              <a:t>Thus, impedance </a:t>
            </a:r>
            <a:r>
              <a:rPr lang="tr-TR" sz="2400" dirty="0" smtClean="0"/>
              <a:t>                       i</a:t>
            </a:r>
            <a:r>
              <a:rPr lang="en-US" sz="2400" dirty="0" smtClean="0"/>
              <a:t>s </a:t>
            </a:r>
            <a:r>
              <a:rPr lang="en-US" sz="2400" dirty="0"/>
              <a:t>said to be </a:t>
            </a:r>
            <a:r>
              <a:rPr lang="en-US" sz="2400" b="1" u="sng" dirty="0">
                <a:solidFill>
                  <a:srgbClr val="FF0000"/>
                </a:solidFill>
              </a:rPr>
              <a:t>inductive or lagging </a:t>
            </a:r>
            <a:r>
              <a:rPr lang="en-US" sz="2400" dirty="0"/>
              <a:t>since current lags voltage, while impedance </a:t>
            </a:r>
            <a:r>
              <a:rPr lang="tr-TR" sz="2400" dirty="0" smtClean="0"/>
              <a:t>                              </a:t>
            </a:r>
            <a:r>
              <a:rPr lang="en-US" sz="2400" dirty="0" smtClean="0"/>
              <a:t>is </a:t>
            </a:r>
            <a:r>
              <a:rPr lang="en-US" sz="2400" b="1" dirty="0">
                <a:solidFill>
                  <a:srgbClr val="FF0000"/>
                </a:solidFill>
              </a:rPr>
              <a:t>capacitive or leading </a:t>
            </a:r>
            <a:r>
              <a:rPr lang="en-US" sz="2400" dirty="0"/>
              <a:t>because current leads voltage.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9979" y="4845238"/>
            <a:ext cx="1677202" cy="44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8766" y="5256549"/>
            <a:ext cx="1754398" cy="49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99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036749" y="260797"/>
            <a:ext cx="8077200" cy="5029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sz="2400" dirty="0" smtClean="0"/>
              <a:t>A general expression for the sinusoid,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endParaRPr lang="tr-TR" altLang="en-US" sz="2400" dirty="0" smtClean="0"/>
          </a:p>
          <a:p>
            <a:pPr>
              <a:lnSpc>
                <a:spcPct val="80000"/>
              </a:lnSpc>
              <a:buFontTx/>
              <a:buNone/>
            </a:pPr>
            <a:endParaRPr lang="tr-TR" alt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where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</a:t>
            </a:r>
            <a:r>
              <a:rPr lang="en-US" altLang="en-US" sz="2400" dirty="0" err="1" smtClean="0"/>
              <a:t>Vm</a:t>
            </a:r>
            <a:r>
              <a:rPr lang="en-US" altLang="en-US" sz="2400" dirty="0" smtClean="0"/>
              <a:t>  =  the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amplitude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r>
              <a:rPr lang="en-US" altLang="en-US" sz="2400" dirty="0" smtClean="0"/>
              <a:t>of the sinusoid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ω  = the </a:t>
            </a:r>
            <a:r>
              <a:rPr lang="en-US" altLang="en-US" sz="2400" dirty="0" smtClean="0">
                <a:solidFill>
                  <a:srgbClr val="FF0000"/>
                </a:solidFill>
              </a:rPr>
              <a:t>angular frequency </a:t>
            </a:r>
            <a:r>
              <a:rPr lang="en-US" altLang="en-US" sz="2400" dirty="0" smtClean="0"/>
              <a:t>in radians/s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	Ф =  </a:t>
            </a:r>
            <a:r>
              <a:rPr lang="en-US" altLang="en-US" sz="2400" dirty="0" smtClean="0">
                <a:solidFill>
                  <a:srgbClr val="FF0000"/>
                </a:solidFill>
              </a:rPr>
              <a:t>the phase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35" descr="09-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924" y="1843826"/>
            <a:ext cx="10232378" cy="2071352"/>
          </a:xfrm>
          <a:prstGeom prst="rect">
            <a:avLst/>
          </a:prstGeom>
          <a:noFill/>
          <a:ln/>
        </p:spPr>
      </p:pic>
      <p:graphicFrame>
        <p:nvGraphicFramePr>
          <p:cNvPr id="4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801042"/>
              </p:ext>
            </p:extLst>
          </p:nvPr>
        </p:nvGraphicFramePr>
        <p:xfrm>
          <a:off x="3979571" y="953037"/>
          <a:ext cx="3709113" cy="669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4" imgW="1270000" imgH="228600" progId="Equation.3">
                  <p:embed/>
                </p:oleObj>
              </mc:Choice>
              <mc:Fallback>
                <p:oleObj name="Equation" r:id="rId4" imgW="1270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9571" y="953037"/>
                        <a:ext cx="3709113" cy="669701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22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4059" y="246102"/>
            <a:ext cx="9017671" cy="567812"/>
            <a:chOff x="282544" y="310496"/>
            <a:chExt cx="9017671" cy="567812"/>
          </a:xfrm>
        </p:grpSpPr>
        <p:sp>
          <p:nvSpPr>
            <p:cNvPr id="2" name="Rectangle 1"/>
            <p:cNvSpPr/>
            <p:nvPr/>
          </p:nvSpPr>
          <p:spPr>
            <a:xfrm>
              <a:off x="282544" y="311067"/>
              <a:ext cx="7010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The impedance may also be expressed in polar form as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6135" y="310496"/>
              <a:ext cx="1854080" cy="567812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028" y="1120462"/>
            <a:ext cx="3921924" cy="13188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951" y="2745887"/>
            <a:ext cx="7985779" cy="27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37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326" y="46249"/>
            <a:ext cx="5543517" cy="21250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4571" y="295555"/>
            <a:ext cx="76617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Find </a:t>
            </a:r>
            <a:r>
              <a:rPr lang="tr-TR" sz="2400" b="1" i="1" dirty="0" smtClean="0"/>
              <a:t>v(t)</a:t>
            </a:r>
            <a:r>
              <a:rPr lang="tr-TR" sz="2400" b="1" dirty="0" smtClean="0"/>
              <a:t> </a:t>
            </a:r>
            <a:r>
              <a:rPr lang="en-US" sz="2400" b="1" dirty="0" smtClean="0"/>
              <a:t>and </a:t>
            </a:r>
            <a:r>
              <a:rPr lang="tr-TR" sz="2400" b="1" i="1" dirty="0" smtClean="0"/>
              <a:t>i(t) </a:t>
            </a:r>
            <a:r>
              <a:rPr lang="en-US" sz="2400" dirty="0" smtClean="0"/>
              <a:t>in </a:t>
            </a:r>
            <a:r>
              <a:rPr lang="en-US" sz="2400" dirty="0"/>
              <a:t>the circuit shown in </a:t>
            </a:r>
            <a:r>
              <a:rPr lang="tr-TR" sz="2400" dirty="0" smtClean="0"/>
              <a:t>figure below</a:t>
            </a:r>
            <a:r>
              <a:rPr lang="tr-TR" sz="2000" dirty="0" smtClean="0"/>
              <a:t>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1820" y="141667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819" y="849553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85" y="2171264"/>
            <a:ext cx="98202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95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776" y="437612"/>
            <a:ext cx="8558364" cy="2563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776" y="3000778"/>
            <a:ext cx="10021664" cy="254351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305318" y="5370490"/>
            <a:ext cx="2923505" cy="25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865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69" y="1661506"/>
            <a:ext cx="6435046" cy="23953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27473" y="92808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400" dirty="0"/>
              <a:t>Determine </a:t>
            </a:r>
            <a:r>
              <a:rPr lang="de-DE" sz="2400" dirty="0" smtClean="0"/>
              <a:t>v(t</a:t>
            </a:r>
            <a:r>
              <a:rPr lang="de-DE" sz="2400" dirty="0"/>
              <a:t>) </a:t>
            </a:r>
            <a:r>
              <a:rPr lang="tr-TR" sz="2400" dirty="0" smtClean="0"/>
              <a:t>and </a:t>
            </a:r>
            <a:r>
              <a:rPr lang="de-DE" sz="2400" dirty="0" smtClean="0"/>
              <a:t>i(t)</a:t>
            </a:r>
            <a:r>
              <a:rPr lang="tr-TR" sz="2400" dirty="0" smtClean="0"/>
              <a:t> for the given circuit</a:t>
            </a:r>
            <a:r>
              <a:rPr lang="de-DE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50" y="4542013"/>
            <a:ext cx="6905625" cy="733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6061" y="104394"/>
            <a:ext cx="3254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Practice </a:t>
            </a:r>
            <a:r>
              <a:rPr lang="en-US" sz="2800" b="1" dirty="0" smtClean="0">
                <a:solidFill>
                  <a:srgbClr val="0070C0"/>
                </a:solidFill>
              </a:rPr>
              <a:t>Problem</a:t>
            </a:r>
            <a:r>
              <a:rPr lang="tr-TR" sz="2800" b="1" dirty="0" smtClean="0">
                <a:solidFill>
                  <a:srgbClr val="0070C0"/>
                </a:solidFill>
              </a:rPr>
              <a:t> 9.8</a:t>
            </a:r>
            <a:endParaRPr lang="tr-T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64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52906" y="25656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tr-TR" altLang="en-US" sz="28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9.5</a:t>
            </a:r>
            <a:r>
              <a:rPr lang="tr-TR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Application </a:t>
            </a: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KVL for Phasors</a:t>
            </a:r>
          </a:p>
        </p:txBody>
      </p:sp>
      <p:pic>
        <p:nvPicPr>
          <p:cNvPr id="166917" name="Picture 5" descr="ale63317_090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168" y="1046618"/>
            <a:ext cx="4807039" cy="234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361681" y="580191"/>
            <a:ext cx="11061879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sz="2000" dirty="0" err="1">
                <a:solidFill>
                  <a:schemeClr val="tx1"/>
                </a:solidFill>
                <a:latin typeface="+mn-lt"/>
              </a:rPr>
              <a:t>Kirchoff”s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Voltage Law (KVL) holds in the frequency domain. For series connected impedances:</a:t>
            </a:r>
          </a:p>
        </p:txBody>
      </p:sp>
      <p:graphicFrame>
        <p:nvGraphicFramePr>
          <p:cNvPr id="166919" name="Object 7"/>
          <p:cNvGraphicFramePr>
            <a:graphicFrameLocks noGrp="1" noChangeAspect="1"/>
          </p:cNvGraphicFramePr>
          <p:nvPr>
            <p:ph/>
          </p:nvPr>
        </p:nvGraphicFramePr>
        <p:xfrm>
          <a:off x="4267200" y="2971801"/>
          <a:ext cx="51054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6" name="Equation" r:id="rId4" imgW="3263760" imgH="393480" progId="Equation.DSMT4">
                  <p:embed/>
                </p:oleObj>
              </mc:Choice>
              <mc:Fallback>
                <p:oleObj name="Equation" r:id="rId4" imgW="3263760" imgH="3934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971801"/>
                        <a:ext cx="5105400" cy="6143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21" name="Rectangle 9"/>
          <p:cNvSpPr>
            <a:spLocks noChangeArrowheads="1"/>
          </p:cNvSpPr>
          <p:nvPr/>
        </p:nvSpPr>
        <p:spPr bwMode="auto">
          <a:xfrm>
            <a:off x="685800" y="3791840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The </a:t>
            </a:r>
            <a:r>
              <a:rPr lang="en-US" altLang="en-US" sz="2000" dirty="0">
                <a:solidFill>
                  <a:srgbClr val="0000FF"/>
                </a:solidFill>
                <a:latin typeface="+mn-lt"/>
              </a:rPr>
              <a:t>Voltage Division</a:t>
            </a:r>
            <a:r>
              <a:rPr lang="en-US" altLang="en-US" sz="2000" dirty="0">
                <a:solidFill>
                  <a:schemeClr val="tx1"/>
                </a:solidFill>
                <a:latin typeface="+mn-lt"/>
              </a:rPr>
              <a:t> for two elements in series is:</a:t>
            </a:r>
          </a:p>
        </p:txBody>
      </p:sp>
      <p:pic>
        <p:nvPicPr>
          <p:cNvPr id="166922" name="Picture 10" descr="ale63317_090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70" y="4249041"/>
            <a:ext cx="3517968" cy="225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692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6315817"/>
              </p:ext>
            </p:extLst>
          </p:nvPr>
        </p:nvGraphicFramePr>
        <p:xfrm>
          <a:off x="7516812" y="4672084"/>
          <a:ext cx="1577975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7" name="Equation" r:id="rId7" imgW="914400" imgH="888840" progId="Equation.DSMT4">
                  <p:embed/>
                </p:oleObj>
              </mc:Choice>
              <mc:Fallback>
                <p:oleObj name="Equation" r:id="rId7" imgW="91440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812" y="4672084"/>
                        <a:ext cx="1577975" cy="1531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45080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524000" y="0"/>
            <a:ext cx="8839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CC3300"/>
                </a:solidFill>
                <a:latin typeface="Comic Sans MS" panose="030F0702030302020204" pitchFamily="66" charset="0"/>
              </a:rPr>
              <a:t>Parallel Combination for Phasors</a:t>
            </a:r>
          </a:p>
        </p:txBody>
      </p:sp>
      <p:pic>
        <p:nvPicPr>
          <p:cNvPr id="171013" name="Picture 5" descr="ale63317_09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4572000" cy="26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1752600" y="762000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chemeClr val="tx1"/>
                </a:solidFill>
              </a:rPr>
              <a:t>The Kirchoff”s Voltage Law (KVL) holds in the frequency domain. For series connected impedances:</a:t>
            </a:r>
          </a:p>
        </p:txBody>
      </p:sp>
      <p:pic>
        <p:nvPicPr>
          <p:cNvPr id="171015" name="Picture 7" descr="ale63317_09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76800"/>
            <a:ext cx="3429000" cy="17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1524000" y="4267200"/>
            <a:ext cx="868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marL="457200" indent="-457200"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914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1371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828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22860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chemeClr val="tx1"/>
                </a:solidFill>
              </a:rPr>
              <a:t>The </a:t>
            </a:r>
            <a:r>
              <a:rPr lang="en-US" altLang="en-US" sz="2000">
                <a:solidFill>
                  <a:srgbClr val="0000FF"/>
                </a:solidFill>
              </a:rPr>
              <a:t>Current Division</a:t>
            </a:r>
            <a:r>
              <a:rPr lang="en-US" altLang="en-US" sz="2000">
                <a:solidFill>
                  <a:schemeClr val="tx1"/>
                </a:solidFill>
              </a:rPr>
              <a:t> for two elements is:</a:t>
            </a:r>
          </a:p>
        </p:txBody>
      </p:sp>
      <p:graphicFrame>
        <p:nvGraphicFramePr>
          <p:cNvPr id="171017" name="Object 9"/>
          <p:cNvGraphicFramePr>
            <a:graphicFrameLocks noGrp="1" noChangeAspect="1"/>
          </p:cNvGraphicFramePr>
          <p:nvPr>
            <p:ph/>
          </p:nvPr>
        </p:nvGraphicFramePr>
        <p:xfrm>
          <a:off x="3124200" y="3516313"/>
          <a:ext cx="72390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Equation" r:id="rId5" imgW="4381200" imgH="444240" progId="Equation.DSMT4">
                  <p:embed/>
                </p:oleObj>
              </mc:Choice>
              <mc:Fallback>
                <p:oleObj name="Equation" r:id="rId5" imgW="4381200" imgH="4442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516313"/>
                        <a:ext cx="72390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22" name="Object 14"/>
          <p:cNvGraphicFramePr>
            <a:graphicFrameLocks noChangeAspect="1"/>
          </p:cNvGraphicFramePr>
          <p:nvPr/>
        </p:nvGraphicFramePr>
        <p:xfrm>
          <a:off x="7793039" y="4876800"/>
          <a:ext cx="1512887" cy="15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Equation" r:id="rId7" imgW="876240" imgH="888840" progId="Equation.DSMT4">
                  <p:embed/>
                </p:oleObj>
              </mc:Choice>
              <mc:Fallback>
                <p:oleObj name="Equation" r:id="rId7" imgW="8762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3039" y="4876800"/>
                        <a:ext cx="1512887" cy="153193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 algn="ctr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2855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41667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19" y="849553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5871" y="203222"/>
            <a:ext cx="9650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Find the input impedance of the circuit in </a:t>
            </a:r>
            <a:r>
              <a:rPr lang="tr-TR" sz="2400" dirty="0" smtClean="0"/>
              <a:t>below</a:t>
            </a:r>
            <a:r>
              <a:rPr lang="en-US" sz="2400" dirty="0" smtClean="0"/>
              <a:t>. </a:t>
            </a:r>
            <a:r>
              <a:rPr lang="en-US" sz="2400" dirty="0"/>
              <a:t>Assume that </a:t>
            </a:r>
            <a:r>
              <a:rPr lang="en-US" sz="2400" dirty="0" smtClean="0"/>
              <a:t>the</a:t>
            </a:r>
            <a:r>
              <a:rPr lang="tr-TR" sz="2400" dirty="0" smtClean="0"/>
              <a:t> circuit operates at Ꙍ = 50 rad/sec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4362" y="664887"/>
            <a:ext cx="4214436" cy="2070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845" y="2920170"/>
            <a:ext cx="7124589" cy="2230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37" y="1289305"/>
            <a:ext cx="7439025" cy="191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150568"/>
            <a:ext cx="62103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262" y="5266794"/>
            <a:ext cx="3124200" cy="7143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7006" y="5417267"/>
            <a:ext cx="476250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86850" y="5364879"/>
            <a:ext cx="3105150" cy="676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5139" y="6127714"/>
            <a:ext cx="27146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302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1" y="104394"/>
            <a:ext cx="3254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Practice </a:t>
            </a:r>
            <a:r>
              <a:rPr lang="en-US" sz="2800" b="1" dirty="0" smtClean="0">
                <a:solidFill>
                  <a:srgbClr val="0070C0"/>
                </a:solidFill>
              </a:rPr>
              <a:t>Problem</a:t>
            </a:r>
            <a:r>
              <a:rPr lang="tr-TR" sz="2800" b="1" dirty="0" smtClean="0">
                <a:solidFill>
                  <a:srgbClr val="0070C0"/>
                </a:solidFill>
              </a:rPr>
              <a:t> 9.9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61" y="627614"/>
            <a:ext cx="116682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Find the </a:t>
            </a:r>
            <a:r>
              <a:rPr lang="en-US" sz="2400" b="1" i="1" dirty="0">
                <a:solidFill>
                  <a:srgbClr val="FF0000"/>
                </a:solidFill>
              </a:rPr>
              <a:t>input impedance </a:t>
            </a:r>
            <a:r>
              <a:rPr lang="en-US" sz="2400" dirty="0">
                <a:solidFill>
                  <a:prstClr val="black"/>
                </a:solidFill>
              </a:rPr>
              <a:t>of the circuit in </a:t>
            </a:r>
            <a:r>
              <a:rPr lang="tr-TR" sz="2400" dirty="0">
                <a:solidFill>
                  <a:prstClr val="black"/>
                </a:solidFill>
              </a:rPr>
              <a:t>below</a:t>
            </a:r>
            <a:r>
              <a:rPr lang="en-US" sz="2400" dirty="0">
                <a:solidFill>
                  <a:prstClr val="black"/>
                </a:solidFill>
              </a:rPr>
              <a:t>. Assume that the</a:t>
            </a:r>
            <a:r>
              <a:rPr lang="tr-TR" sz="2400" dirty="0">
                <a:solidFill>
                  <a:prstClr val="black"/>
                </a:solidFill>
              </a:rPr>
              <a:t> circuit operates at Ꙍ = </a:t>
            </a:r>
            <a:r>
              <a:rPr lang="tr-TR" sz="2400" dirty="0" smtClean="0">
                <a:solidFill>
                  <a:prstClr val="black"/>
                </a:solidFill>
              </a:rPr>
              <a:t>10 </a:t>
            </a:r>
            <a:r>
              <a:rPr lang="tr-TR" sz="2400" dirty="0">
                <a:solidFill>
                  <a:prstClr val="black"/>
                </a:solidFill>
              </a:rPr>
              <a:t>rad/sec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849" y="1150834"/>
            <a:ext cx="4866603" cy="1824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4576" y="1600831"/>
            <a:ext cx="3086100" cy="7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7730" y="3387143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34748" y="3485491"/>
            <a:ext cx="6307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Determine </a:t>
            </a:r>
            <a:r>
              <a:rPr lang="tr-TR" sz="2400" dirty="0" smtClean="0"/>
              <a:t>            </a:t>
            </a:r>
            <a:r>
              <a:rPr lang="en-US" sz="2400" dirty="0" smtClean="0"/>
              <a:t>in </a:t>
            </a:r>
            <a:r>
              <a:rPr lang="en-US" sz="2400" dirty="0"/>
              <a:t>the circuit </a:t>
            </a:r>
            <a:r>
              <a:rPr lang="tr-TR" sz="2400" dirty="0" smtClean="0"/>
              <a:t>shown below.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058" y="3481828"/>
            <a:ext cx="6096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458" y="3941458"/>
            <a:ext cx="5975019" cy="22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46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277" y="514702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276" y="1037922"/>
            <a:ext cx="973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/>
              <a:t>F</a:t>
            </a:r>
            <a:r>
              <a:rPr lang="en-US" sz="2000" dirty="0" err="1" smtClean="0"/>
              <a:t>irst</a:t>
            </a:r>
            <a:r>
              <a:rPr lang="en-US" sz="2000" dirty="0" smtClean="0"/>
              <a:t> </a:t>
            </a:r>
            <a:r>
              <a:rPr lang="en-US" sz="2000" dirty="0"/>
              <a:t>transform the time domain circuit </a:t>
            </a:r>
            <a:r>
              <a:rPr lang="en-US" sz="2000" dirty="0" smtClean="0"/>
              <a:t>to </a:t>
            </a:r>
            <a:r>
              <a:rPr lang="en-US" sz="2000" dirty="0"/>
              <a:t>the phasor domain </a:t>
            </a:r>
            <a:r>
              <a:rPr lang="en-US" sz="2000" dirty="0" smtClean="0"/>
              <a:t>equivalent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31" y="1382923"/>
            <a:ext cx="4143375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368" y="1499587"/>
            <a:ext cx="68770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31" y="3385273"/>
            <a:ext cx="5381625" cy="1285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7042" y="3513767"/>
            <a:ext cx="1209675" cy="504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4217" y="4042498"/>
            <a:ext cx="4886325" cy="628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97758" y="3706789"/>
            <a:ext cx="1352281" cy="208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078367" y="4298248"/>
            <a:ext cx="890319" cy="293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67" y="4695054"/>
            <a:ext cx="7448550" cy="1771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6272" y="5828529"/>
            <a:ext cx="4038600" cy="638175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6997513" y="6025608"/>
            <a:ext cx="978408" cy="244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062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019" y="552448"/>
            <a:ext cx="3437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Practice </a:t>
            </a:r>
            <a:r>
              <a:rPr lang="en-US" sz="2800" b="1" dirty="0" smtClean="0">
                <a:solidFill>
                  <a:srgbClr val="0070C0"/>
                </a:solidFill>
              </a:rPr>
              <a:t>Problem</a:t>
            </a:r>
            <a:r>
              <a:rPr lang="tr-TR" sz="2800" b="1" dirty="0" smtClean="0">
                <a:solidFill>
                  <a:srgbClr val="0070C0"/>
                </a:solidFill>
              </a:rPr>
              <a:t> 9.10</a:t>
            </a:r>
            <a:endParaRPr lang="tr-TR" sz="2800" b="1" dirty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91293" y="1253378"/>
            <a:ext cx="5496248" cy="528659"/>
            <a:chOff x="3146595" y="147840"/>
            <a:chExt cx="5496248" cy="528659"/>
          </a:xfrm>
        </p:grpSpPr>
        <p:sp>
          <p:nvSpPr>
            <p:cNvPr id="3" name="Rectangle 2"/>
            <p:cNvSpPr/>
            <p:nvPr/>
          </p:nvSpPr>
          <p:spPr>
            <a:xfrm>
              <a:off x="3146595" y="181338"/>
              <a:ext cx="54962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Calculate </a:t>
              </a:r>
              <a:r>
                <a:rPr lang="tr-TR" sz="2400" dirty="0" smtClean="0"/>
                <a:t>           </a:t>
              </a:r>
              <a:r>
                <a:rPr lang="en-US" sz="2400" dirty="0" smtClean="0"/>
                <a:t>in </a:t>
              </a:r>
              <a:r>
                <a:rPr lang="en-US" sz="2400" dirty="0"/>
                <a:t>the </a:t>
              </a:r>
              <a:r>
                <a:rPr lang="en-US" sz="2400" dirty="0" smtClean="0"/>
                <a:t>circuit</a:t>
              </a:r>
              <a:r>
                <a:rPr lang="tr-TR" sz="2400" dirty="0" smtClean="0"/>
                <a:t> shown below.</a:t>
              </a:r>
              <a:endParaRPr lang="en-US" sz="2400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0752" y="147840"/>
              <a:ext cx="500835" cy="52865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930" y="2950768"/>
            <a:ext cx="4695825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129" y="2138948"/>
            <a:ext cx="5132932" cy="24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45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611747" y="251391"/>
            <a:ext cx="10811814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b="1" dirty="0">
                <a:latin typeface="Verdana" panose="020B0604030504040204" pitchFamily="34" charset="0"/>
              </a:rPr>
              <a:t>A </a:t>
            </a:r>
            <a:r>
              <a:rPr lang="en-US" altLang="en-US" b="1" u="sng" dirty="0">
                <a:solidFill>
                  <a:srgbClr val="FF0000"/>
                </a:solidFill>
                <a:latin typeface="Verdana" panose="020B0604030504040204" pitchFamily="34" charset="0"/>
              </a:rPr>
              <a:t>period</a:t>
            </a:r>
            <a:r>
              <a:rPr lang="en-US" altLang="zh-TW" b="1" u="sng" dirty="0">
                <a:solidFill>
                  <a:srgbClr val="FF0000"/>
                </a:solidFill>
                <a:latin typeface="Verdana" panose="020B0604030504040204" pitchFamily="34" charset="0"/>
                <a:ea typeface="PMingLiU" pitchFamily="18" charset="-120"/>
              </a:rPr>
              <a:t>ic function</a:t>
            </a:r>
            <a:r>
              <a:rPr lang="en-US" altLang="zh-TW" b="1" dirty="0">
                <a:latin typeface="Verdana" panose="020B0604030504040204" pitchFamily="34" charset="0"/>
                <a:ea typeface="PMingLiU" pitchFamily="18" charset="-120"/>
              </a:rPr>
              <a:t> is one that satisfies </a:t>
            </a:r>
            <a:r>
              <a:rPr lang="en-US" altLang="zh-TW" b="1" i="1" dirty="0">
                <a:latin typeface="Verdana" panose="020B0604030504040204" pitchFamily="34" charset="0"/>
                <a:ea typeface="PMingLiU" pitchFamily="18" charset="-120"/>
              </a:rPr>
              <a:t>v(t) = v(t + </a:t>
            </a:r>
            <a:r>
              <a:rPr lang="en-US" altLang="zh-TW" b="1" i="1" dirty="0" err="1">
                <a:latin typeface="Verdana" panose="020B0604030504040204" pitchFamily="34" charset="0"/>
                <a:ea typeface="PMingLiU" pitchFamily="18" charset="-120"/>
              </a:rPr>
              <a:t>nT</a:t>
            </a:r>
            <a:r>
              <a:rPr lang="en-US" altLang="zh-TW" b="1" dirty="0">
                <a:latin typeface="Verdana" panose="020B0604030504040204" pitchFamily="34" charset="0"/>
                <a:ea typeface="PMingLiU" pitchFamily="18" charset="-120"/>
              </a:rPr>
              <a:t>), for all t and for all integers n.</a:t>
            </a:r>
            <a:r>
              <a:rPr lang="en-US" altLang="zh-TW" dirty="0">
                <a:latin typeface="Verdana" panose="020B0604030504040204" pitchFamily="34" charset="0"/>
                <a:ea typeface="PMingLiU" pitchFamily="18" charset="-120"/>
              </a:rPr>
              <a:t> </a:t>
            </a:r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761982" y="1057414"/>
            <a:ext cx="5706414" cy="3733247"/>
            <a:chOff x="1008" y="1632"/>
            <a:chExt cx="3696" cy="2064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1008" y="1632"/>
              <a:ext cx="3696" cy="2064"/>
              <a:chOff x="1800" y="6361"/>
              <a:chExt cx="8280" cy="5715"/>
            </a:xfrm>
          </p:grpSpPr>
          <p:pic>
            <p:nvPicPr>
              <p:cNvPr id="6" name="Picture 11" descr="09-00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0" y="6361"/>
                <a:ext cx="8280" cy="57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Line 12"/>
              <p:cNvSpPr>
                <a:spLocks noChangeShapeType="1"/>
              </p:cNvSpPr>
              <p:nvPr/>
            </p:nvSpPr>
            <p:spPr bwMode="auto">
              <a:xfrm>
                <a:off x="7560" y="9180"/>
                <a:ext cx="0" cy="2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>
                <a:off x="3060" y="10440"/>
                <a:ext cx="4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5" name="Object 16"/>
            <p:cNvGraphicFramePr>
              <a:graphicFrameLocks noChangeAspect="1"/>
            </p:cNvGraphicFramePr>
            <p:nvPr/>
          </p:nvGraphicFramePr>
          <p:xfrm>
            <a:off x="1776" y="2784"/>
            <a:ext cx="390" cy="3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0" name="Equation" r:id="rId4" imgW="507780" imgH="393529" progId="Equation.3">
                    <p:embed/>
                  </p:oleObj>
                </mc:Choice>
                <mc:Fallback>
                  <p:oleObj name="Equation" r:id="rId4" imgW="507780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6" y="2784"/>
                          <a:ext cx="390" cy="30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23"/>
          <p:cNvSpPr>
            <a:spLocks noChangeArrowheads="1"/>
          </p:cNvSpPr>
          <p:nvPr/>
        </p:nvSpPr>
        <p:spPr bwMode="auto">
          <a:xfrm>
            <a:off x="1728989" y="4955335"/>
            <a:ext cx="77724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7663" indent="-347663"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61963"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90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altLang="en-US" dirty="0">
                <a:latin typeface="Verdana" panose="020B0604030504040204" pitchFamily="34" charset="0"/>
              </a:rPr>
              <a:t>Only two sinusoidal values with the </a:t>
            </a:r>
            <a:r>
              <a:rPr lang="en-US" altLang="en-US" u="sng" dirty="0">
                <a:solidFill>
                  <a:srgbClr val="FF0000"/>
                </a:solidFill>
                <a:latin typeface="Verdana" panose="020B0604030504040204" pitchFamily="34" charset="0"/>
              </a:rPr>
              <a:t>same frequency</a:t>
            </a:r>
            <a:r>
              <a:rPr lang="en-US" altLang="en-US" dirty="0">
                <a:latin typeface="Verdana" panose="020B0604030504040204" pitchFamily="34" charset="0"/>
              </a:rPr>
              <a:t> can be compared by their amplitude and phase difference. </a:t>
            </a:r>
          </a:p>
          <a:p>
            <a:pPr eaLnBrk="0" hangingPunct="0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r>
              <a:rPr lang="en-US" altLang="en-US" dirty="0">
                <a:solidFill>
                  <a:srgbClr val="FF3300"/>
                </a:solidFill>
                <a:latin typeface="Verdana" panose="020B0604030504040204" pitchFamily="34" charset="0"/>
              </a:rPr>
              <a:t>If phase difference is </a:t>
            </a:r>
            <a:r>
              <a:rPr lang="en-US" altLang="en-US" dirty="0">
                <a:solidFill>
                  <a:srgbClr val="0070C0"/>
                </a:solidFill>
                <a:latin typeface="Verdana" panose="020B0604030504040204" pitchFamily="34" charset="0"/>
              </a:rPr>
              <a:t>zero</a:t>
            </a:r>
            <a:r>
              <a:rPr lang="en-US" altLang="en-US" dirty="0">
                <a:solidFill>
                  <a:srgbClr val="FF3300"/>
                </a:solidFill>
                <a:latin typeface="Verdana" panose="020B0604030504040204" pitchFamily="34" charset="0"/>
              </a:rPr>
              <a:t>, they are </a:t>
            </a:r>
            <a:r>
              <a:rPr lang="en-US" altLang="en-US" dirty="0">
                <a:solidFill>
                  <a:srgbClr val="0070C0"/>
                </a:solidFill>
                <a:latin typeface="Verdana" panose="020B0604030504040204" pitchFamily="34" charset="0"/>
              </a:rPr>
              <a:t>in phase</a:t>
            </a:r>
            <a:r>
              <a:rPr lang="en-US" altLang="en-US" dirty="0">
                <a:solidFill>
                  <a:srgbClr val="FF3300"/>
                </a:solidFill>
                <a:latin typeface="Verdana" panose="020B0604030504040204" pitchFamily="34" charset="0"/>
              </a:rPr>
              <a:t>; if phase difference is </a:t>
            </a:r>
            <a:r>
              <a:rPr lang="en-US" altLang="en-US" dirty="0">
                <a:solidFill>
                  <a:srgbClr val="0070C0"/>
                </a:solidFill>
                <a:latin typeface="Verdana" panose="020B0604030504040204" pitchFamily="34" charset="0"/>
              </a:rPr>
              <a:t>not zero</a:t>
            </a:r>
            <a:r>
              <a:rPr lang="en-US" altLang="en-US" dirty="0">
                <a:solidFill>
                  <a:srgbClr val="FF3300"/>
                </a:solidFill>
                <a:latin typeface="Verdana" panose="020B0604030504040204" pitchFamily="34" charset="0"/>
              </a:rPr>
              <a:t>, they are </a:t>
            </a:r>
            <a:r>
              <a:rPr lang="en-US" altLang="en-US" dirty="0">
                <a:solidFill>
                  <a:srgbClr val="0070C0"/>
                </a:solidFill>
                <a:latin typeface="Verdana" panose="020B0604030504040204" pitchFamily="34" charset="0"/>
              </a:rPr>
              <a:t>out of phase</a:t>
            </a:r>
            <a:r>
              <a:rPr lang="en-US" altLang="en-US" dirty="0">
                <a:solidFill>
                  <a:srgbClr val="FF3300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371268" y="3694563"/>
            <a:ext cx="318108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</a:t>
            </a:r>
            <a:r>
              <a:rPr lang="en-US" dirty="0" smtClean="0"/>
              <a:t> is called the </a:t>
            </a:r>
            <a:r>
              <a:rPr lang="en-US" b="1" dirty="0" smtClean="0">
                <a:solidFill>
                  <a:srgbClr val="FF0000"/>
                </a:solidFill>
              </a:rPr>
              <a:t>period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of sinusoid</a:t>
            </a:r>
          </a:p>
          <a:p>
            <a:r>
              <a:rPr lang="en-US" b="1" i="1" dirty="0" smtClean="0"/>
              <a:t>f</a:t>
            </a:r>
            <a:r>
              <a:rPr lang="en-US" dirty="0" smtClean="0"/>
              <a:t> </a:t>
            </a:r>
            <a:r>
              <a:rPr lang="tr-TR" dirty="0" smtClean="0"/>
              <a:t> is </a:t>
            </a:r>
            <a:r>
              <a:rPr lang="en-US" dirty="0" smtClean="0"/>
              <a:t>known as the </a:t>
            </a:r>
            <a:r>
              <a:rPr lang="en-US" b="1" dirty="0" smtClean="0">
                <a:solidFill>
                  <a:srgbClr val="FF0000"/>
                </a:solidFill>
              </a:rPr>
              <a:t>cyclic frequency </a:t>
            </a:r>
            <a:r>
              <a:rPr lang="en-US" dirty="0" smtClean="0"/>
              <a:t>of the sinusoid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                </a:t>
            </a:r>
            <a:r>
              <a:rPr lang="tr-TR" sz="2400" dirty="0" smtClean="0"/>
              <a:t>f =1 / 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86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20" y="141667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820" y="1145070"/>
            <a:ext cx="2228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05" y="141667"/>
            <a:ext cx="5848350" cy="30194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6102" y="175489"/>
            <a:ext cx="6129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Find current </a:t>
            </a:r>
            <a:r>
              <a:rPr lang="en-US" sz="2800" b="1" dirty="0"/>
              <a:t>I</a:t>
            </a:r>
            <a:r>
              <a:rPr lang="en-US" sz="2800" dirty="0"/>
              <a:t> in the </a:t>
            </a:r>
            <a:r>
              <a:rPr lang="en-US" sz="2800" dirty="0" smtClean="0"/>
              <a:t>circuit</a:t>
            </a:r>
            <a:r>
              <a:rPr lang="tr-TR" sz="2800" dirty="0" smtClean="0"/>
              <a:t> shown below.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231820" y="165137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The delta network connected to nodes a, b, and c can be converted to the 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dirty="0"/>
              <a:t> network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87" y="2724423"/>
            <a:ext cx="5752067" cy="2980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839" y="3452882"/>
            <a:ext cx="5391150" cy="76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405" y="4506672"/>
            <a:ext cx="2085975" cy="742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9839" y="5510909"/>
            <a:ext cx="38576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515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085" y="103031"/>
            <a:ext cx="7091559" cy="2779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51" y="2882922"/>
            <a:ext cx="7080793" cy="21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815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99" y="256234"/>
            <a:ext cx="34377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Practice </a:t>
            </a:r>
            <a:r>
              <a:rPr lang="en-US" sz="2800" b="1" dirty="0" smtClean="0">
                <a:solidFill>
                  <a:srgbClr val="0070C0"/>
                </a:solidFill>
              </a:rPr>
              <a:t>Problem</a:t>
            </a:r>
            <a:r>
              <a:rPr lang="tr-TR" sz="2800" b="1" dirty="0" smtClean="0">
                <a:solidFill>
                  <a:srgbClr val="0070C0"/>
                </a:solidFill>
              </a:rPr>
              <a:t> 9.11</a:t>
            </a:r>
            <a:endParaRPr lang="tr-TR" sz="2800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4927" y="1265939"/>
            <a:ext cx="6129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Find current </a:t>
            </a:r>
            <a:r>
              <a:rPr lang="en-US" sz="2800" b="1" dirty="0"/>
              <a:t>I</a:t>
            </a:r>
            <a:r>
              <a:rPr lang="en-US" sz="2800" dirty="0"/>
              <a:t> in the </a:t>
            </a:r>
            <a:r>
              <a:rPr lang="en-US" sz="2800" dirty="0" smtClean="0"/>
              <a:t>circuit</a:t>
            </a:r>
            <a:r>
              <a:rPr lang="tr-TR" sz="2800" dirty="0" smtClean="0"/>
              <a:t> shown below.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15" y="2287958"/>
            <a:ext cx="4767866" cy="3295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478" y="4434691"/>
            <a:ext cx="3101719" cy="10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41" y="150030"/>
            <a:ext cx="114149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sinusoid</a:t>
            </a:r>
            <a:r>
              <a:rPr lang="en-US" sz="2400" dirty="0" smtClean="0"/>
              <a:t> can be expressed in either </a:t>
            </a:r>
            <a:r>
              <a:rPr lang="en-US" sz="2400" dirty="0" smtClean="0">
                <a:solidFill>
                  <a:srgbClr val="FF0000"/>
                </a:solidFill>
              </a:rPr>
              <a:t>sine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FF0000"/>
                </a:solidFill>
              </a:rPr>
              <a:t>cosine</a:t>
            </a:r>
            <a:r>
              <a:rPr lang="en-US" sz="2400" dirty="0" smtClean="0"/>
              <a:t> form. </a:t>
            </a:r>
            <a:r>
              <a:rPr lang="en-US" sz="2400" b="1" u="sng" dirty="0" smtClean="0">
                <a:solidFill>
                  <a:srgbClr val="FF0000"/>
                </a:solidFill>
              </a:rPr>
              <a:t>When comparing two sinusoids</a:t>
            </a:r>
            <a:r>
              <a:rPr lang="en-US" sz="2400" dirty="0" smtClean="0"/>
              <a:t>, it is expedient to express both </a:t>
            </a:r>
            <a:r>
              <a:rPr lang="en-US" sz="2400" dirty="0" smtClean="0">
                <a:solidFill>
                  <a:srgbClr val="FF0000"/>
                </a:solidFill>
              </a:rPr>
              <a:t>as either sine or cosine with </a:t>
            </a:r>
            <a:r>
              <a:rPr lang="en-US" sz="2400" b="1" u="sng" dirty="0" smtClean="0">
                <a:solidFill>
                  <a:srgbClr val="FF0000"/>
                </a:solidFill>
              </a:rPr>
              <a:t>positive amplitudes</a:t>
            </a:r>
            <a:r>
              <a:rPr lang="en-US" sz="2400" dirty="0" smtClean="0"/>
              <a:t>. This is achieved by using the following trigonometric identities</a:t>
            </a:r>
            <a:r>
              <a:rPr lang="tr-TR" sz="2400" dirty="0" smtClean="0"/>
              <a:t>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224" y="1467946"/>
            <a:ext cx="5900607" cy="9651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6467" y="2564238"/>
            <a:ext cx="5787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With these identities, it is easy to show that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764" y="3324466"/>
            <a:ext cx="4760246" cy="255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4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68" y="246725"/>
            <a:ext cx="11595280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 graphical approach may be used to relate or compare sinusoids </a:t>
            </a:r>
            <a:r>
              <a:rPr lang="en-US" sz="2400" b="1" dirty="0" smtClean="0">
                <a:solidFill>
                  <a:srgbClr val="FF0000"/>
                </a:solidFill>
              </a:rPr>
              <a:t>as an alternative to using the trigonometric identities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460" y="1492606"/>
            <a:ext cx="3724275" cy="308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793" y="1304545"/>
            <a:ext cx="3298534" cy="3274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304" y="3187441"/>
            <a:ext cx="3706306" cy="82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9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85" y="172619"/>
            <a:ext cx="11324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The graphical technique can also be used </a:t>
            </a:r>
            <a:r>
              <a:rPr lang="en-US" sz="2000" b="1" u="sng" dirty="0" smtClean="0">
                <a:solidFill>
                  <a:srgbClr val="FF0000"/>
                </a:solidFill>
              </a:rPr>
              <a:t>to add two sinusoids of the same frequency when one is in sine form and the other is in cosine form</a:t>
            </a:r>
            <a:endParaRPr lang="en-US" sz="20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4" y="789710"/>
            <a:ext cx="5283627" cy="1015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69" y="2057862"/>
            <a:ext cx="5003788" cy="13142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7391" y="1733708"/>
            <a:ext cx="995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2690" y="623546"/>
            <a:ext cx="3114675" cy="2886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365" y="1908911"/>
            <a:ext cx="3238266" cy="5729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7921" y="3558792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For example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06" y="3195471"/>
            <a:ext cx="3669241" cy="35512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21" y="4237149"/>
            <a:ext cx="6006424" cy="7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5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64016" y="233159"/>
            <a:ext cx="111724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altLang="en-US" sz="2400" b="1" u="sng" dirty="0">
                <a:solidFill>
                  <a:srgbClr val="FF0000"/>
                </a:solidFill>
              </a:rPr>
              <a:t>Example 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1</a:t>
            </a:r>
            <a:endParaRPr lang="en-US" altLang="en-US" sz="2400" b="1" u="sng" dirty="0">
              <a:solidFill>
                <a:srgbClr val="FF0000"/>
              </a:solidFill>
            </a:endParaRPr>
          </a:p>
          <a:p>
            <a:pPr algn="just"/>
            <a:endParaRPr lang="en-US" altLang="zh-TW" sz="2400" b="1" dirty="0">
              <a:latin typeface="Verdana" panose="020B0604030504040204" pitchFamily="34" charset="0"/>
              <a:ea typeface="PMingLiU" pitchFamily="18" charset="-120"/>
            </a:endParaRPr>
          </a:p>
          <a:p>
            <a:pPr algn="just">
              <a:lnSpc>
                <a:spcPct val="150000"/>
              </a:lnSpc>
            </a:pPr>
            <a:r>
              <a:rPr lang="en-US" altLang="zh-TW" sz="2400" dirty="0">
                <a:latin typeface="Verdana" panose="020B0604030504040204" pitchFamily="34" charset="0"/>
                <a:ea typeface="PMingLiU" pitchFamily="18" charset="-120"/>
              </a:rPr>
              <a:t>Given a sinusoid,                      </a:t>
            </a:r>
            <a:r>
              <a:rPr lang="en-US" altLang="zh-TW" sz="2400" dirty="0">
                <a:solidFill>
                  <a:srgbClr val="000000"/>
                </a:solidFill>
                <a:latin typeface="Verdana" panose="020B0604030504040204" pitchFamily="34" charset="0"/>
                <a:ea typeface="PMingLiU" pitchFamily="18" charset="-120"/>
              </a:rPr>
              <a:t>,</a:t>
            </a:r>
            <a:r>
              <a:rPr lang="en-US" altLang="zh-TW" sz="2400" dirty="0">
                <a:latin typeface="Verdana" panose="020B0604030504040204" pitchFamily="34" charset="0"/>
                <a:ea typeface="PMingLiU" pitchFamily="18" charset="-120"/>
              </a:rPr>
              <a:t> calculate its amplitude, phase, angular frequency, period, and frequency.</a:t>
            </a:r>
          </a:p>
        </p:txBody>
      </p:sp>
      <p:graphicFrame>
        <p:nvGraphicFramePr>
          <p:cNvPr id="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519439"/>
              </p:ext>
            </p:extLst>
          </p:nvPr>
        </p:nvGraphicFramePr>
        <p:xfrm>
          <a:off x="3497949" y="1057791"/>
          <a:ext cx="2560751" cy="511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3" imgW="965200" imgH="228600" progId="Equation.3">
                  <p:embed/>
                </p:oleObj>
              </mc:Choice>
              <mc:Fallback>
                <p:oleObj name="Equation" r:id="rId3" imgW="965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7949" y="1057791"/>
                        <a:ext cx="2560751" cy="51111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264015" y="2045929"/>
            <a:ext cx="1117242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2400" b="1" u="sng" dirty="0">
                <a:solidFill>
                  <a:srgbClr val="FF0000"/>
                </a:solidFill>
                <a:latin typeface="+mn-lt"/>
              </a:rPr>
              <a:t>Solution</a:t>
            </a:r>
            <a:r>
              <a:rPr lang="en-US" altLang="en-US" sz="2400" b="1" dirty="0">
                <a:latin typeface="+mn-lt"/>
              </a:rPr>
              <a:t>:</a:t>
            </a:r>
          </a:p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2400" dirty="0">
                <a:latin typeface="Verdana" panose="020B0604030504040204" pitchFamily="34" charset="0"/>
              </a:rPr>
              <a:t>Amplitude = 5, phase = –60</a:t>
            </a:r>
            <a:r>
              <a:rPr lang="en-US" altLang="en-US" sz="2400" baseline="30000" dirty="0">
                <a:latin typeface="Verdana" panose="020B0604030504040204" pitchFamily="34" charset="0"/>
              </a:rPr>
              <a:t>o</a:t>
            </a:r>
            <a:r>
              <a:rPr lang="en-US" altLang="en-US" sz="2400" dirty="0">
                <a:latin typeface="Verdana" panose="020B0604030504040204" pitchFamily="34" charset="0"/>
              </a:rPr>
              <a:t>, angular </a:t>
            </a:r>
            <a:r>
              <a:rPr lang="en-US" altLang="en-US" sz="2400" dirty="0" smtClean="0">
                <a:latin typeface="Verdana" panose="020B0604030504040204" pitchFamily="34" charset="0"/>
              </a:rPr>
              <a:t>frequency</a:t>
            </a:r>
            <a:r>
              <a:rPr lang="tr-TR" altLang="en-US" sz="2400" dirty="0" smtClean="0">
                <a:latin typeface="Verdana" panose="020B0604030504040204" pitchFamily="34" charset="0"/>
              </a:rPr>
              <a:t> </a:t>
            </a:r>
            <a:r>
              <a:rPr lang="en-US" altLang="en-US" sz="2400" dirty="0" smtClean="0">
                <a:latin typeface="Verdana" panose="020B0604030504040204" pitchFamily="34" charset="0"/>
              </a:rPr>
              <a:t>= </a:t>
            </a:r>
            <a:r>
              <a:rPr lang="en-US" altLang="en-US" sz="2400" dirty="0">
                <a:latin typeface="Verdana" panose="020B0604030504040204" pitchFamily="34" charset="0"/>
              </a:rPr>
              <a:t>4</a:t>
            </a:r>
            <a:r>
              <a:rPr lang="en-US" altLang="en-US" sz="2400" dirty="0">
                <a:latin typeface="Symbol" panose="05050102010706020507" pitchFamily="18" charset="2"/>
              </a:rPr>
              <a:t>p </a:t>
            </a:r>
            <a:r>
              <a:rPr lang="en-US" altLang="en-US" sz="2400" dirty="0"/>
              <a:t>rad/s</a:t>
            </a:r>
            <a:r>
              <a:rPr lang="en-US" altLang="en-US" sz="2400" dirty="0">
                <a:latin typeface="Verdana" panose="020B0604030504040204" pitchFamily="34" charset="0"/>
              </a:rPr>
              <a:t>, </a:t>
            </a:r>
            <a:endParaRPr lang="tr-TR" altLang="en-US" sz="2400" dirty="0" smtClean="0">
              <a:latin typeface="Verdana" panose="020B0604030504040204" pitchFamily="34" charset="0"/>
            </a:endParaRPr>
          </a:p>
          <a:p>
            <a:pPr eaLnBrk="0" hangingPunct="0"/>
            <a:r>
              <a:rPr lang="en-US" altLang="en-US" sz="2400" dirty="0" smtClean="0">
                <a:latin typeface="Verdana" panose="020B0604030504040204" pitchFamily="34" charset="0"/>
              </a:rPr>
              <a:t>Period </a:t>
            </a:r>
            <a:r>
              <a:rPr lang="tr-TR" altLang="en-US" sz="2400" dirty="0" smtClean="0">
                <a:latin typeface="Verdana" panose="020B0604030504040204" pitchFamily="34" charset="0"/>
              </a:rPr>
              <a:t>( T) </a:t>
            </a:r>
            <a:r>
              <a:rPr lang="en-US" altLang="en-US" sz="2400" dirty="0" smtClean="0">
                <a:latin typeface="Verdana" panose="020B0604030504040204" pitchFamily="34" charset="0"/>
              </a:rPr>
              <a:t>= </a:t>
            </a:r>
            <a:r>
              <a:rPr lang="en-US" altLang="en-US" sz="2400" dirty="0">
                <a:latin typeface="Verdana" panose="020B0604030504040204" pitchFamily="34" charset="0"/>
              </a:rPr>
              <a:t>0.5 s, frequency </a:t>
            </a:r>
            <a:r>
              <a:rPr lang="tr-TR" altLang="en-US" sz="2400" i="1" dirty="0" smtClean="0">
                <a:latin typeface="Verdana" panose="020B0604030504040204" pitchFamily="34" charset="0"/>
              </a:rPr>
              <a:t>( f </a:t>
            </a:r>
            <a:r>
              <a:rPr lang="tr-TR" altLang="en-US" sz="2400" dirty="0" smtClean="0">
                <a:latin typeface="Verdana" panose="020B0604030504040204" pitchFamily="34" charset="0"/>
              </a:rPr>
              <a:t>)</a:t>
            </a:r>
            <a:r>
              <a:rPr lang="en-US" altLang="en-US" sz="2400" dirty="0" smtClean="0">
                <a:latin typeface="Verdana" panose="020B0604030504040204" pitchFamily="34" charset="0"/>
              </a:rPr>
              <a:t>= </a:t>
            </a:r>
            <a:r>
              <a:rPr lang="en-US" altLang="en-US" sz="2400" dirty="0">
                <a:latin typeface="Verdana" panose="020B0604030504040204" pitchFamily="34" charset="0"/>
              </a:rPr>
              <a:t>2 Hz.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470" y="3799727"/>
            <a:ext cx="1100284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Practice Problem</a:t>
            </a:r>
            <a:r>
              <a:rPr lang="tr-TR" sz="3200" b="1" dirty="0" smtClean="0">
                <a:solidFill>
                  <a:srgbClr val="0070C0"/>
                </a:solidFill>
              </a:rPr>
              <a:t> 9.1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</a:p>
          <a:p>
            <a:endParaRPr lang="tr-TR" sz="20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Given the sinusoid </a:t>
            </a:r>
            <a:r>
              <a:rPr lang="tr-TR" sz="2400" dirty="0" smtClean="0"/>
              <a:t>                          </a:t>
            </a:r>
            <a:r>
              <a:rPr lang="en-US" sz="2400" dirty="0" smtClean="0"/>
              <a:t>calculate its </a:t>
            </a:r>
            <a:r>
              <a:rPr lang="en-US" sz="2400" b="1" i="1" dirty="0" smtClean="0">
                <a:solidFill>
                  <a:srgbClr val="FF0000"/>
                </a:solidFill>
              </a:rPr>
              <a:t>amplitude</a:t>
            </a:r>
            <a:r>
              <a:rPr lang="en-US" sz="2400" dirty="0" smtClean="0"/>
              <a:t>, </a:t>
            </a:r>
            <a:r>
              <a:rPr lang="en-US" sz="2400" b="1" i="1" dirty="0" smtClean="0">
                <a:solidFill>
                  <a:srgbClr val="FF0000"/>
                </a:solidFill>
              </a:rPr>
              <a:t>phase</a:t>
            </a:r>
            <a:r>
              <a:rPr lang="en-US" sz="2400" dirty="0" smtClean="0"/>
              <a:t>, </a:t>
            </a:r>
            <a:r>
              <a:rPr lang="en-US" sz="2400" b="1" i="1" dirty="0" smtClean="0">
                <a:solidFill>
                  <a:srgbClr val="FF0000"/>
                </a:solidFill>
              </a:rPr>
              <a:t>angular frequency</a:t>
            </a:r>
            <a:r>
              <a:rPr lang="en-US" sz="2400" dirty="0" smtClean="0"/>
              <a:t>, </a:t>
            </a:r>
            <a:r>
              <a:rPr lang="en-US" sz="2400" b="1" i="1" dirty="0" smtClean="0">
                <a:solidFill>
                  <a:srgbClr val="FF0000"/>
                </a:solidFill>
              </a:rPr>
              <a:t>period</a:t>
            </a:r>
            <a:r>
              <a:rPr lang="en-US" sz="2400" dirty="0" smtClean="0"/>
              <a:t>, and </a:t>
            </a:r>
            <a:r>
              <a:rPr lang="en-US" sz="2400" b="1" i="1" dirty="0" smtClean="0">
                <a:solidFill>
                  <a:srgbClr val="FF0000"/>
                </a:solidFill>
              </a:rPr>
              <a:t>frequency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1875" y="4753769"/>
            <a:ext cx="2016450" cy="4893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8325" y="5800275"/>
            <a:ext cx="6280784" cy="6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2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F75547A-CF09-443F-BD17-2AA7DE89E534}"/>
</file>

<file path=customXml/itemProps2.xml><?xml version="1.0" encoding="utf-8"?>
<ds:datastoreItem xmlns:ds="http://schemas.openxmlformats.org/officeDocument/2006/customXml" ds:itemID="{01ED9C87-5AE0-448B-9193-008F28BA069F}"/>
</file>

<file path=customXml/itemProps3.xml><?xml version="1.0" encoding="utf-8"?>
<ds:datastoreItem xmlns:ds="http://schemas.openxmlformats.org/officeDocument/2006/customXml" ds:itemID="{FC7E2B2D-95C8-4EFE-8B3A-97BF0BAEC5A2}"/>
</file>

<file path=docProps/app.xml><?xml version="1.0" encoding="utf-8"?>
<Properties xmlns="http://schemas.openxmlformats.org/officeDocument/2006/extended-properties" xmlns:vt="http://schemas.openxmlformats.org/officeDocument/2006/docPropsVTypes">
  <TotalTime>1241</TotalTime>
  <Words>1568</Words>
  <Application>Microsoft Office PowerPoint</Application>
  <PresentationFormat>Widescreen</PresentationFormat>
  <Paragraphs>241</Paragraphs>
  <Slides>52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Comic Sans MS</vt:lpstr>
      <vt:lpstr>PMingLiU</vt:lpstr>
      <vt:lpstr>Rockwell</vt:lpstr>
      <vt:lpstr>Symbol</vt:lpstr>
      <vt:lpstr>Times New Roman</vt:lpstr>
      <vt:lpstr>Verdana</vt:lpstr>
      <vt:lpstr>Wingdings</vt:lpstr>
      <vt:lpstr>Office Theme</vt:lpstr>
      <vt:lpstr>Equation</vt:lpstr>
      <vt:lpstr>Sinusoids and Phasors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Phasor Relationships for Capacitor</vt:lpstr>
      <vt:lpstr>Phasor Relationships for Capacitor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Sinusoids and Phasors</dc:title>
  <dc:creator>Alper DOGANALP</dc:creator>
  <cp:lastModifiedBy>Alper DOGANALP</cp:lastModifiedBy>
  <cp:revision>95</cp:revision>
  <cp:lastPrinted>2022-08-02T11:57:40Z</cp:lastPrinted>
  <dcterms:created xsi:type="dcterms:W3CDTF">2022-07-07T06:58:57Z</dcterms:created>
  <dcterms:modified xsi:type="dcterms:W3CDTF">2022-09-30T11:28:38Z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