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85"/>
  </p:notesMasterIdLst>
  <p:handoutMasterIdLst>
    <p:handoutMasterId r:id="rId86"/>
  </p:handoutMasterIdLst>
  <p:sldIdLst>
    <p:sldId id="529" r:id="rId5"/>
    <p:sldId id="530" r:id="rId6"/>
    <p:sldId id="363" r:id="rId7"/>
    <p:sldId id="531" r:id="rId8"/>
    <p:sldId id="532" r:id="rId9"/>
    <p:sldId id="365" r:id="rId10"/>
    <p:sldId id="533" r:id="rId11"/>
    <p:sldId id="366" r:id="rId12"/>
    <p:sldId id="367" r:id="rId13"/>
    <p:sldId id="534" r:id="rId14"/>
    <p:sldId id="535" r:id="rId15"/>
    <p:sldId id="370" r:id="rId16"/>
    <p:sldId id="536" r:id="rId17"/>
    <p:sldId id="369" r:id="rId18"/>
    <p:sldId id="368" r:id="rId19"/>
    <p:sldId id="373" r:id="rId20"/>
    <p:sldId id="376" r:id="rId21"/>
    <p:sldId id="378" r:id="rId22"/>
    <p:sldId id="379" r:id="rId23"/>
    <p:sldId id="382" r:id="rId24"/>
    <p:sldId id="383" r:id="rId25"/>
    <p:sldId id="389" r:id="rId26"/>
    <p:sldId id="537" r:id="rId27"/>
    <p:sldId id="538" r:id="rId28"/>
    <p:sldId id="390" r:id="rId29"/>
    <p:sldId id="562" r:id="rId30"/>
    <p:sldId id="539" r:id="rId31"/>
    <p:sldId id="567" r:id="rId32"/>
    <p:sldId id="540" r:id="rId33"/>
    <p:sldId id="541" r:id="rId34"/>
    <p:sldId id="542" r:id="rId35"/>
    <p:sldId id="563" r:id="rId36"/>
    <p:sldId id="565" r:id="rId37"/>
    <p:sldId id="566" r:id="rId38"/>
    <p:sldId id="553" r:id="rId39"/>
    <p:sldId id="554" r:id="rId40"/>
    <p:sldId id="571" r:id="rId41"/>
    <p:sldId id="572" r:id="rId42"/>
    <p:sldId id="574" r:id="rId43"/>
    <p:sldId id="573" r:id="rId44"/>
    <p:sldId id="575" r:id="rId45"/>
    <p:sldId id="576" r:id="rId46"/>
    <p:sldId id="577" r:id="rId47"/>
    <p:sldId id="578" r:id="rId48"/>
    <p:sldId id="555" r:id="rId49"/>
    <p:sldId id="556" r:id="rId50"/>
    <p:sldId id="557" r:id="rId51"/>
    <p:sldId id="558" r:id="rId52"/>
    <p:sldId id="559" r:id="rId53"/>
    <p:sldId id="560" r:id="rId54"/>
    <p:sldId id="561" r:id="rId55"/>
    <p:sldId id="485" r:id="rId56"/>
    <p:sldId id="391" r:id="rId57"/>
    <p:sldId id="392" r:id="rId58"/>
    <p:sldId id="394" r:id="rId59"/>
    <p:sldId id="568" r:id="rId60"/>
    <p:sldId id="569" r:id="rId61"/>
    <p:sldId id="395" r:id="rId62"/>
    <p:sldId id="399" r:id="rId63"/>
    <p:sldId id="401" r:id="rId64"/>
    <p:sldId id="547" r:id="rId65"/>
    <p:sldId id="548" r:id="rId66"/>
    <p:sldId id="549" r:id="rId67"/>
    <p:sldId id="550" r:id="rId68"/>
    <p:sldId id="551" r:id="rId69"/>
    <p:sldId id="552" r:id="rId70"/>
    <p:sldId id="544" r:id="rId71"/>
    <p:sldId id="543" r:id="rId72"/>
    <p:sldId id="416" r:id="rId73"/>
    <p:sldId id="570" r:id="rId74"/>
    <p:sldId id="420" r:id="rId75"/>
    <p:sldId id="545" r:id="rId76"/>
    <p:sldId id="579" r:id="rId77"/>
    <p:sldId id="415" r:id="rId78"/>
    <p:sldId id="417" r:id="rId79"/>
    <p:sldId id="546" r:id="rId80"/>
    <p:sldId id="418" r:id="rId81"/>
    <p:sldId id="422" r:id="rId82"/>
    <p:sldId id="444" r:id="rId83"/>
    <p:sldId id="564" r:id="rId84"/>
  </p:sldIdLst>
  <p:sldSz cx="9144000" cy="6858000" type="screen4x3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FBF1"/>
    <a:srgbClr val="CCFFCC"/>
    <a:srgbClr val="FFF4E1"/>
    <a:srgbClr val="FFE9C5"/>
    <a:srgbClr val="F7F3CD"/>
    <a:srgbClr val="CCE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7973" autoAdjust="0"/>
  </p:normalViewPr>
  <p:slideViewPr>
    <p:cSldViewPr>
      <p:cViewPr varScale="1">
        <p:scale>
          <a:sx n="70" d="100"/>
          <a:sy n="70" d="100"/>
        </p:scale>
        <p:origin x="1440" y="84"/>
      </p:cViewPr>
      <p:guideLst>
        <p:guide orient="horz" pos="32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0"/>
    </p:cViewPr>
  </p:sorterViewPr>
  <p:notesViewPr>
    <p:cSldViewPr>
      <p:cViewPr varScale="1">
        <p:scale>
          <a:sx n="54" d="100"/>
          <a:sy n="54" d="100"/>
        </p:scale>
        <p:origin x="-1296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1580B11F-398F-4D92-8F7E-F0B9E6DE7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491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fld id="{C64C0D34-7D37-4720-8B98-91E4CAE4A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3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7DA4C-9181-433C-8305-7D944956AE6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2576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64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80A34-6782-4693-8E7D-0148B7AFDE4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sedr42021_0411a.jpg</a:t>
            </a:r>
          </a:p>
        </p:txBody>
      </p:sp>
    </p:spTree>
    <p:extLst>
      <p:ext uri="{BB962C8B-B14F-4D97-AF65-F5344CB8AC3E}">
        <p14:creationId xmlns:p14="http://schemas.microsoft.com/office/powerpoint/2010/main" val="86717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C2CAF-5DB6-4E1A-8DDC-815EC9C9860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sedr42021_0412.jpg</a:t>
            </a:r>
          </a:p>
        </p:txBody>
      </p:sp>
    </p:spTree>
    <p:extLst>
      <p:ext uri="{BB962C8B-B14F-4D97-AF65-F5344CB8AC3E}">
        <p14:creationId xmlns:p14="http://schemas.microsoft.com/office/powerpoint/2010/main" val="724091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AA75A-8DCD-4AF4-A1AE-C46AAF5B810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sedr42021_0413.jpg</a:t>
            </a:r>
          </a:p>
        </p:txBody>
      </p:sp>
    </p:spTree>
    <p:extLst>
      <p:ext uri="{BB962C8B-B14F-4D97-AF65-F5344CB8AC3E}">
        <p14:creationId xmlns:p14="http://schemas.microsoft.com/office/powerpoint/2010/main" val="4100381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391FA-7565-4EE8-8AB3-7DD20EC1BA1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sedr42021_0416.jpg</a:t>
            </a:r>
          </a:p>
        </p:txBody>
      </p:sp>
    </p:spTree>
    <p:extLst>
      <p:ext uri="{BB962C8B-B14F-4D97-AF65-F5344CB8AC3E}">
        <p14:creationId xmlns:p14="http://schemas.microsoft.com/office/powerpoint/2010/main" val="2683323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E7B38-18E2-4D06-B1AD-B0C3E64FDB1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sedr42021_0417.jpg</a:t>
            </a:r>
          </a:p>
        </p:txBody>
      </p:sp>
    </p:spTree>
    <p:extLst>
      <p:ext uri="{BB962C8B-B14F-4D97-AF65-F5344CB8AC3E}">
        <p14:creationId xmlns:p14="http://schemas.microsoft.com/office/powerpoint/2010/main" val="720935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1CA65-0C7C-4200-B092-2563EB7C09E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sedr42021_0420.jpg</a:t>
            </a:r>
          </a:p>
        </p:txBody>
      </p:sp>
    </p:spTree>
    <p:extLst>
      <p:ext uri="{BB962C8B-B14F-4D97-AF65-F5344CB8AC3E}">
        <p14:creationId xmlns:p14="http://schemas.microsoft.com/office/powerpoint/2010/main" val="2406738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CF9CE-EE84-4E0D-A308-54771003B6B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sedr42021_0421.jpg</a:t>
            </a:r>
          </a:p>
        </p:txBody>
      </p:sp>
    </p:spTree>
    <p:extLst>
      <p:ext uri="{BB962C8B-B14F-4D97-AF65-F5344CB8AC3E}">
        <p14:creationId xmlns:p14="http://schemas.microsoft.com/office/powerpoint/2010/main" val="3045621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4DD27-2C22-41EE-88BC-DD3D7B8D681F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sedr42021_e0412.jpg</a:t>
            </a:r>
          </a:p>
        </p:txBody>
      </p:sp>
    </p:spTree>
    <p:extLst>
      <p:ext uri="{BB962C8B-B14F-4D97-AF65-F5344CB8AC3E}">
        <p14:creationId xmlns:p14="http://schemas.microsoft.com/office/powerpoint/2010/main" val="1112706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79897-BC2E-4FFE-9D9D-CD0D334EEAE8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sedr42021_0422.jpg</a:t>
            </a:r>
          </a:p>
        </p:txBody>
      </p:sp>
    </p:spTree>
    <p:extLst>
      <p:ext uri="{BB962C8B-B14F-4D97-AF65-F5344CB8AC3E}">
        <p14:creationId xmlns:p14="http://schemas.microsoft.com/office/powerpoint/2010/main" val="1261891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CF386-C143-4409-9743-1193DF1863BA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sedr42021_0423a.jpg</a:t>
            </a:r>
          </a:p>
        </p:txBody>
      </p:sp>
    </p:spTree>
    <p:extLst>
      <p:ext uri="{BB962C8B-B14F-4D97-AF65-F5344CB8AC3E}">
        <p14:creationId xmlns:p14="http://schemas.microsoft.com/office/powerpoint/2010/main" val="263924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C8110-62CD-4C5B-BC41-C5B0BABAD7C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sedr42021_0401a.jpg</a:t>
            </a:r>
          </a:p>
        </p:txBody>
      </p:sp>
    </p:spTree>
    <p:extLst>
      <p:ext uri="{BB962C8B-B14F-4D97-AF65-F5344CB8AC3E}">
        <p14:creationId xmlns:p14="http://schemas.microsoft.com/office/powerpoint/2010/main" val="2972674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3752C-E68C-4B3B-9822-D319C962E1D7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sedr42021_0424.jpg</a:t>
            </a:r>
          </a:p>
        </p:txBody>
      </p:sp>
    </p:spTree>
    <p:extLst>
      <p:ext uri="{BB962C8B-B14F-4D97-AF65-F5344CB8AC3E}">
        <p14:creationId xmlns:p14="http://schemas.microsoft.com/office/powerpoint/2010/main" val="1615365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4A492-FFC0-41C5-BD78-A79DA84591D3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sedr42021_0425a.jpg</a:t>
            </a:r>
          </a:p>
        </p:txBody>
      </p:sp>
    </p:spTree>
    <p:extLst>
      <p:ext uri="{BB962C8B-B14F-4D97-AF65-F5344CB8AC3E}">
        <p14:creationId xmlns:p14="http://schemas.microsoft.com/office/powerpoint/2010/main" val="3321969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B422E-48CC-4FFC-9418-0F48C7B9B376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sedr42021_0426a.jpg</a:t>
            </a:r>
          </a:p>
        </p:txBody>
      </p:sp>
    </p:spTree>
    <p:extLst>
      <p:ext uri="{BB962C8B-B14F-4D97-AF65-F5344CB8AC3E}">
        <p14:creationId xmlns:p14="http://schemas.microsoft.com/office/powerpoint/2010/main" val="827756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3E92F-8BCC-47B8-8068-98047CADC143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sedr42021_0426c.jpg</a:t>
            </a:r>
          </a:p>
        </p:txBody>
      </p:sp>
    </p:spTree>
    <p:extLst>
      <p:ext uri="{BB962C8B-B14F-4D97-AF65-F5344CB8AC3E}">
        <p14:creationId xmlns:p14="http://schemas.microsoft.com/office/powerpoint/2010/main" val="1962520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CDC7F-0D35-4DB4-A000-3FFBA41C1321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sedr42021_0435.jpg</a:t>
            </a:r>
          </a:p>
        </p:txBody>
      </p:sp>
    </p:spTree>
    <p:extLst>
      <p:ext uri="{BB962C8B-B14F-4D97-AF65-F5344CB8AC3E}">
        <p14:creationId xmlns:p14="http://schemas.microsoft.com/office/powerpoint/2010/main" val="16198728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3EE1A-FDDB-44EE-A3F9-F651C065C728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sedr42021_0438a.jpg</a:t>
            </a:r>
          </a:p>
        </p:txBody>
      </p:sp>
    </p:spTree>
    <p:extLst>
      <p:ext uri="{BB962C8B-B14F-4D97-AF65-F5344CB8AC3E}">
        <p14:creationId xmlns:p14="http://schemas.microsoft.com/office/powerpoint/2010/main" val="4160041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4EC46-BF7C-4199-AA93-0F5CEF4309DB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sedr42021_0434.jpg</a:t>
            </a:r>
          </a:p>
        </p:txBody>
      </p:sp>
    </p:spTree>
    <p:extLst>
      <p:ext uri="{BB962C8B-B14F-4D97-AF65-F5344CB8AC3E}">
        <p14:creationId xmlns:p14="http://schemas.microsoft.com/office/powerpoint/2010/main" val="22175601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2CD5B-3249-4483-B32D-DD89E9FEE620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sedr42021_0436.jpg</a:t>
            </a:r>
          </a:p>
        </p:txBody>
      </p:sp>
    </p:spTree>
    <p:extLst>
      <p:ext uri="{BB962C8B-B14F-4D97-AF65-F5344CB8AC3E}">
        <p14:creationId xmlns:p14="http://schemas.microsoft.com/office/powerpoint/2010/main" val="1414371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28B1A-8075-48A5-9AE9-58D082564C9E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sedr42021_0437a.jpg</a:t>
            </a:r>
          </a:p>
        </p:txBody>
      </p:sp>
    </p:spTree>
    <p:extLst>
      <p:ext uri="{BB962C8B-B14F-4D97-AF65-F5344CB8AC3E}">
        <p14:creationId xmlns:p14="http://schemas.microsoft.com/office/powerpoint/2010/main" val="1239145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4247C-8977-439D-A20D-90844C3841BF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sedr42021_0439.jpg</a:t>
            </a:r>
          </a:p>
        </p:txBody>
      </p:sp>
    </p:spTree>
    <p:extLst>
      <p:ext uri="{BB962C8B-B14F-4D97-AF65-F5344CB8AC3E}">
        <p14:creationId xmlns:p14="http://schemas.microsoft.com/office/powerpoint/2010/main" val="43789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E4F69-EC9A-41A4-A4BA-A2FA16FD6A7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sedr42021_0402.jpg</a:t>
            </a:r>
          </a:p>
        </p:txBody>
      </p:sp>
    </p:spTree>
    <p:extLst>
      <p:ext uri="{BB962C8B-B14F-4D97-AF65-F5344CB8AC3E}">
        <p14:creationId xmlns:p14="http://schemas.microsoft.com/office/powerpoint/2010/main" val="2520596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940A5-A0A7-40D5-A6BA-B6851E4627ED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sedr42021_0449a.jpg</a:t>
            </a:r>
          </a:p>
        </p:txBody>
      </p:sp>
    </p:spTree>
    <p:extLst>
      <p:ext uri="{BB962C8B-B14F-4D97-AF65-F5344CB8AC3E}">
        <p14:creationId xmlns:p14="http://schemas.microsoft.com/office/powerpoint/2010/main" val="18500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D23A7A-628F-43A8-9902-A1A4937EBCF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sedr42021_0403.jpg</a:t>
            </a:r>
          </a:p>
        </p:txBody>
      </p:sp>
    </p:spTree>
    <p:extLst>
      <p:ext uri="{BB962C8B-B14F-4D97-AF65-F5344CB8AC3E}">
        <p14:creationId xmlns:p14="http://schemas.microsoft.com/office/powerpoint/2010/main" val="72315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F5DA8-9BA9-4B82-8220-F37B7AE6121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sedr42021_0404.jpg</a:t>
            </a:r>
          </a:p>
        </p:txBody>
      </p:sp>
    </p:spTree>
    <p:extLst>
      <p:ext uri="{BB962C8B-B14F-4D97-AF65-F5344CB8AC3E}">
        <p14:creationId xmlns:p14="http://schemas.microsoft.com/office/powerpoint/2010/main" val="285929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D23B8-56FF-446D-A141-01981942A81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sedr42021_0407.jpg</a:t>
            </a:r>
          </a:p>
        </p:txBody>
      </p:sp>
    </p:spTree>
    <p:extLst>
      <p:ext uri="{BB962C8B-B14F-4D97-AF65-F5344CB8AC3E}">
        <p14:creationId xmlns:p14="http://schemas.microsoft.com/office/powerpoint/2010/main" val="401171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74FCE-C324-4F9A-A32C-E0CC1C4EE82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sedr42021_0406.jpg</a:t>
            </a:r>
          </a:p>
        </p:txBody>
      </p:sp>
    </p:spTree>
    <p:extLst>
      <p:ext uri="{BB962C8B-B14F-4D97-AF65-F5344CB8AC3E}">
        <p14:creationId xmlns:p14="http://schemas.microsoft.com/office/powerpoint/2010/main" val="330226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EBBF4-59B8-4810-88C2-A800B03521D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sedr42021_0405.jpg</a:t>
            </a:r>
          </a:p>
        </p:txBody>
      </p:sp>
    </p:spTree>
    <p:extLst>
      <p:ext uri="{BB962C8B-B14F-4D97-AF65-F5344CB8AC3E}">
        <p14:creationId xmlns:p14="http://schemas.microsoft.com/office/powerpoint/2010/main" val="1603647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D36F5-D126-4E85-8AA0-036C4B35199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sedr42021_0410a.jpg</a:t>
            </a:r>
          </a:p>
        </p:txBody>
      </p:sp>
    </p:spTree>
    <p:extLst>
      <p:ext uri="{BB962C8B-B14F-4D97-AF65-F5344CB8AC3E}">
        <p14:creationId xmlns:p14="http://schemas.microsoft.com/office/powerpoint/2010/main" val="49589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A44698-B80A-4409-9D60-7F5601944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28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C84F02-58F9-48B7-A16C-8FCDF90F1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6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8C8951-6887-46DC-99E4-19213911F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21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A1ACC0-3EDE-4FB4-A90B-B46076C8B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61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29D68B-5B2B-421B-8682-2B5998FF0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47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AEBB8E-1947-446E-A0D1-9E2355448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54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8DDA06-E5CE-4AD4-8356-A11B11F727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29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6773A3-DF70-471A-B161-654CFCD1CC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7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39B8A6-B43E-4BFC-BD51-526DC1042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70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D28B2B-4579-40FF-9BEC-DECF568A7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6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" y="6400800"/>
            <a:ext cx="3810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Microelectronic Circuits - Fifth Edition    Sedra/Smith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2ED3ED-A9A4-4576-90CA-7377E1248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8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5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2032000E-1FEE-43D5-BC33-2A7901F309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0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0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.png"/><Relationship Id="rId2" Type="http://schemas.openxmlformats.org/officeDocument/2006/relationships/image" Target="../media/image85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840.png"/><Relationship Id="rId7" Type="http://schemas.openxmlformats.org/officeDocument/2006/relationships/image" Target="../media/image176.png"/><Relationship Id="rId12" Type="http://schemas.openxmlformats.org/officeDocument/2006/relationships/image" Target="../media/image178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177.png"/><Relationship Id="rId5" Type="http://schemas.openxmlformats.org/officeDocument/2006/relationships/image" Target="../media/image860.png"/><Relationship Id="rId10" Type="http://schemas.openxmlformats.org/officeDocument/2006/relationships/image" Target="../media/image910.png"/><Relationship Id="rId4" Type="http://schemas.openxmlformats.org/officeDocument/2006/relationships/image" Target="../media/image850.png"/><Relationship Id="rId9" Type="http://schemas.openxmlformats.org/officeDocument/2006/relationships/image" Target="../media/image9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40" name="Rectangle 2052"/>
          <p:cNvSpPr>
            <a:spLocks noChangeArrowheads="1"/>
          </p:cNvSpPr>
          <p:nvPr/>
        </p:nvSpPr>
        <p:spPr bwMode="auto">
          <a:xfrm>
            <a:off x="6781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0E7F1CD6-E0D7-41D8-84CE-761EACEF181A}" type="slidenum">
              <a:rPr lang="en-US" altLang="en-US" sz="1000">
                <a:latin typeface="Arial" panose="020B0604020202020204" pitchFamily="34" charset="0"/>
              </a:rPr>
              <a:pPr/>
              <a:t>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524742" name="Rectangle 2054"/>
          <p:cNvSpPr>
            <a:spLocks noChangeArrowheads="1"/>
          </p:cNvSpPr>
          <p:nvPr/>
        </p:nvSpPr>
        <p:spPr bwMode="auto">
          <a:xfrm>
            <a:off x="274093" y="2667000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4000" b="1" dirty="0">
                <a:latin typeface="Arial" panose="020B0604020202020204" pitchFamily="34" charset="0"/>
              </a:rPr>
              <a:t>MOS </a:t>
            </a:r>
            <a:r>
              <a:rPr lang="en-US" altLang="en-US" sz="4000" b="1" dirty="0" smtClean="0">
                <a:latin typeface="Arial" panose="020B0604020202020204" pitchFamily="34" charset="0"/>
              </a:rPr>
              <a:t>Field-</a:t>
            </a:r>
            <a:r>
              <a:rPr lang="en-US" altLang="en-US" sz="4000" b="1" dirty="0" err="1" smtClean="0">
                <a:latin typeface="Arial" panose="020B0604020202020204" pitchFamily="34" charset="0"/>
              </a:rPr>
              <a:t>EffectTransistors</a:t>
            </a:r>
            <a:r>
              <a:rPr lang="en-US" altLang="en-US" sz="4000" b="1" dirty="0" smtClean="0">
                <a:latin typeface="Arial" panose="020B0604020202020204" pitchFamily="34" charset="0"/>
              </a:rPr>
              <a:t> </a:t>
            </a:r>
            <a:r>
              <a:rPr lang="en-US" altLang="en-US" sz="4000" b="1" dirty="0">
                <a:latin typeface="Arial" panose="020B0604020202020204" pitchFamily="34" charset="0"/>
              </a:rPr>
              <a:t>(MOSFETs)</a:t>
            </a:r>
            <a:endParaRPr lang="en-US" altLang="en-US" sz="3000" b="1" dirty="0">
              <a:latin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A730EBB-CB01-4697-9695-0AAE4AA6AD0A}"/>
              </a:ext>
            </a:extLst>
          </p:cNvPr>
          <p:cNvSpPr txBox="1">
            <a:spLocks/>
          </p:cNvSpPr>
          <p:nvPr/>
        </p:nvSpPr>
        <p:spPr>
          <a:xfrm>
            <a:off x="250209" y="4572000"/>
            <a:ext cx="7750791" cy="1143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 smtClean="0"/>
              <a:t>Lecture-5</a:t>
            </a:r>
            <a:endParaRPr lang="tr-TR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04716" y="141372"/>
            <a:ext cx="85292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The operation of the MOSFET as a voltage-controlled resistance is further illustrated in Fig. 5.4, which is a sketch of </a:t>
            </a:r>
            <a:r>
              <a:rPr lang="en-US" sz="2000" dirty="0" err="1" smtClean="0"/>
              <a:t>i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versus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DS</a:t>
            </a:r>
            <a:r>
              <a:rPr lang="en-US" sz="2000" dirty="0" smtClean="0"/>
              <a:t> for various values of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GS</a:t>
            </a:r>
            <a:r>
              <a:rPr lang="en-US" sz="2000" dirty="0" smtClean="0"/>
              <a:t>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Observe that the resistance is infinite for </a:t>
            </a:r>
            <a:r>
              <a:rPr lang="tr-TR" sz="2000" dirty="0" smtClean="0"/>
              <a:t>V</a:t>
            </a:r>
            <a:r>
              <a:rPr lang="en-US" sz="2000" baseline="-25000" dirty="0" smtClean="0"/>
              <a:t>GS</a:t>
            </a:r>
            <a:r>
              <a:rPr lang="en-US" sz="2000" dirty="0" smtClean="0"/>
              <a:t> ≤ </a:t>
            </a:r>
            <a:r>
              <a:rPr lang="en-US" sz="2000" dirty="0" err="1" smtClean="0"/>
              <a:t>Vt</a:t>
            </a:r>
            <a:r>
              <a:rPr lang="en-US" sz="2000" dirty="0" smtClean="0"/>
              <a:t> and decreases as </a:t>
            </a:r>
            <a:r>
              <a:rPr lang="tr-TR" sz="2000" dirty="0" smtClean="0"/>
              <a:t>V</a:t>
            </a:r>
            <a:r>
              <a:rPr lang="en-US" sz="2000" baseline="-25000" dirty="0" smtClean="0"/>
              <a:t>GS</a:t>
            </a:r>
            <a:r>
              <a:rPr lang="en-US" sz="2000" dirty="0" smtClean="0"/>
              <a:t> is increased above Vt.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It is interesting to note that although </a:t>
            </a:r>
            <a:r>
              <a:rPr lang="tr-TR" sz="2000" dirty="0" err="1"/>
              <a:t>V</a:t>
            </a:r>
            <a:r>
              <a:rPr lang="en-US" sz="2000" b="1" baseline="-25000" dirty="0" smtClean="0"/>
              <a:t>GS</a:t>
            </a:r>
            <a:r>
              <a:rPr lang="en-US" sz="2000" dirty="0" smtClean="0"/>
              <a:t> is used as the parameter for the set of graphs in Fig. 5.4, the graphs in fact depend only on </a:t>
            </a:r>
            <a:r>
              <a:rPr lang="tr-TR" sz="2000" dirty="0" smtClean="0"/>
              <a:t>(V</a:t>
            </a:r>
            <a:r>
              <a:rPr lang="tr-TR" sz="2000" baseline="-25000" dirty="0" smtClean="0"/>
              <a:t>GS</a:t>
            </a:r>
            <a:r>
              <a:rPr lang="tr-TR" sz="2000" dirty="0" smtClean="0"/>
              <a:t> – Vt)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" y="3200400"/>
            <a:ext cx="83899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The description above indicates that for the MOSFET to conduct, a channel has to be induced. Then, increasing </a:t>
            </a:r>
            <a:r>
              <a:rPr lang="tr-TR" sz="2000" dirty="0" smtClean="0"/>
              <a:t>V</a:t>
            </a:r>
            <a:r>
              <a:rPr lang="en-US" sz="2000" baseline="-25000" dirty="0" smtClean="0"/>
              <a:t>GS</a:t>
            </a:r>
            <a:r>
              <a:rPr lang="en-US" sz="2000" dirty="0" smtClean="0"/>
              <a:t> above the threshold voltage </a:t>
            </a:r>
            <a:r>
              <a:rPr lang="en-US" sz="2000" dirty="0" err="1" smtClean="0"/>
              <a:t>Vt</a:t>
            </a:r>
            <a:r>
              <a:rPr lang="en-US" sz="2000" dirty="0" smtClean="0"/>
              <a:t> enhances the channel, hence the names enhancement-mode operation and enhancement-type MOSFET. Finally, we note that the current that leaves the source terminal (</a:t>
            </a:r>
            <a:r>
              <a:rPr lang="en-US" sz="2000" dirty="0" err="1" smtClean="0"/>
              <a:t>i</a:t>
            </a:r>
            <a:r>
              <a:rPr lang="en-US" sz="2000" b="1" baseline="-25000" dirty="0" err="1" smtClean="0"/>
              <a:t>S</a:t>
            </a:r>
            <a:r>
              <a:rPr lang="en-US" sz="2000" dirty="0" smtClean="0"/>
              <a:t>) is equal to the current that enters the drain terminal (</a:t>
            </a:r>
            <a:r>
              <a:rPr lang="en-US" sz="2000" dirty="0" err="1" smtClean="0"/>
              <a:t>i</a:t>
            </a:r>
            <a:r>
              <a:rPr lang="en-US" sz="2000" b="1" baseline="-25000" dirty="0" err="1" smtClean="0"/>
              <a:t>D</a:t>
            </a:r>
            <a:r>
              <a:rPr lang="en-US" sz="2000" dirty="0" smtClean="0"/>
              <a:t>), and the gate current </a:t>
            </a:r>
            <a:r>
              <a:rPr lang="en-US" sz="2000" dirty="0" err="1" smtClean="0"/>
              <a:t>i</a:t>
            </a:r>
            <a:r>
              <a:rPr lang="en-US" sz="2000" b="1" baseline="-25000" dirty="0" err="1" smtClean="0"/>
              <a:t>G</a:t>
            </a:r>
            <a:r>
              <a:rPr lang="en-US" sz="2000" dirty="0" smtClean="0"/>
              <a:t> = 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29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6200" y="228600"/>
            <a:ext cx="4527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Operation as </a:t>
            </a:r>
            <a:r>
              <a:rPr lang="tr-TR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 increased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340" y="914400"/>
            <a:ext cx="8294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We next consider the situation as </a:t>
            </a:r>
            <a:r>
              <a:rPr lang="tr-TR" sz="2000" dirty="0" smtClean="0"/>
              <a:t>V</a:t>
            </a:r>
            <a:r>
              <a:rPr lang="en-US" sz="2000" baseline="-25000" dirty="0" smtClean="0"/>
              <a:t>DS</a:t>
            </a:r>
            <a:r>
              <a:rPr lang="en-US" sz="2000" dirty="0" smtClean="0"/>
              <a:t> </a:t>
            </a:r>
            <a:r>
              <a:rPr lang="en-US" sz="2000" dirty="0"/>
              <a:t>is increased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sz="2000" dirty="0"/>
              <a:t>For this purpose, let </a:t>
            </a:r>
            <a:r>
              <a:rPr lang="tr-TR" sz="2000" dirty="0"/>
              <a:t>V</a:t>
            </a:r>
            <a:r>
              <a:rPr lang="en-US" sz="2000" baseline="-25000" dirty="0"/>
              <a:t>GS</a:t>
            </a:r>
            <a:r>
              <a:rPr lang="en-US" sz="2000" dirty="0"/>
              <a:t> be held constant at a value greater than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t</a:t>
            </a:r>
            <a:r>
              <a:rPr lang="en-US" sz="2000" dirty="0"/>
              <a:t>; that is, let the MOSFET be operated at a constant overdrive voltage V</a:t>
            </a:r>
            <a:r>
              <a:rPr lang="en-US" sz="2000" baseline="-25000" dirty="0"/>
              <a:t>OV</a:t>
            </a:r>
            <a:r>
              <a:rPr lang="en-US" sz="2000" dirty="0"/>
              <a:t> .</a:t>
            </a:r>
          </a:p>
          <a:p>
            <a:pPr algn="just"/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7" name="Picture 3" descr="c:\ch04_conv\sedr42021_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51" y="2082481"/>
            <a:ext cx="3870325" cy="292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1340" y="4835814"/>
            <a:ext cx="7086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800" b="1" dirty="0"/>
              <a:t>Figure </a:t>
            </a:r>
            <a:r>
              <a:rPr lang="tr-TR" altLang="en-US" sz="1800" b="1" dirty="0" smtClean="0"/>
              <a:t>5</a:t>
            </a:r>
            <a:r>
              <a:rPr lang="en-US" altLang="en-US" sz="1800" b="1" dirty="0" smtClean="0"/>
              <a:t>.5 </a:t>
            </a:r>
            <a:r>
              <a:rPr lang="en-US" altLang="en-US" sz="1800" dirty="0" smtClean="0"/>
              <a:t> </a:t>
            </a:r>
            <a:endParaRPr lang="tr-TR" altLang="en-US" sz="1800" dirty="0" smtClean="0"/>
          </a:p>
          <a:p>
            <a:pPr algn="l" eaLnBrk="0" hangingPunct="0">
              <a:spcBef>
                <a:spcPct val="50000"/>
              </a:spcBef>
            </a:pPr>
            <a:r>
              <a:rPr lang="en-US" altLang="en-US" sz="1800" dirty="0" smtClean="0"/>
              <a:t>Operation </a:t>
            </a:r>
            <a:r>
              <a:rPr lang="en-US" altLang="en-US" sz="1800" dirty="0"/>
              <a:t>of the enhancement NMOS transistor as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DS</a:t>
            </a:r>
            <a:r>
              <a:rPr lang="en-US" altLang="en-US" sz="1800" i="1" baseline="-25000" dirty="0"/>
              <a:t>  </a:t>
            </a:r>
            <a:r>
              <a:rPr lang="en-US" altLang="en-US" sz="1800" dirty="0"/>
              <a:t>is increased. The induced channel acquires a tapered shape, and its resistance increases as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DS</a:t>
            </a:r>
            <a:r>
              <a:rPr lang="en-US" altLang="en-US" sz="1800" dirty="0"/>
              <a:t> is increased. Here,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GS</a:t>
            </a:r>
            <a:r>
              <a:rPr lang="en-US" altLang="en-US" sz="1800" dirty="0"/>
              <a:t> is kept constant at a value &gt; </a:t>
            </a:r>
            <a:r>
              <a:rPr lang="en-US" altLang="en-US" sz="1800" i="1" dirty="0"/>
              <a:t>V</a:t>
            </a:r>
            <a:r>
              <a:rPr lang="en-US" altLang="en-US" sz="1800" i="1" baseline="-25000" dirty="0"/>
              <a:t>t</a:t>
            </a:r>
            <a:r>
              <a:rPr lang="en-US" alt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4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846559-6B50-481D-A596-D017F4B6B5A0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742403" name="Picture 3" descr="c:\ch04_conv\sedr42021_04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0880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262731" y="4578667"/>
            <a:ext cx="8458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000" b="1" dirty="0"/>
              <a:t>Figure </a:t>
            </a:r>
            <a:r>
              <a:rPr lang="tr-TR" altLang="en-US" sz="2000" b="1" dirty="0" smtClean="0"/>
              <a:t>5</a:t>
            </a:r>
            <a:r>
              <a:rPr lang="en-US" altLang="en-US" sz="2000" b="1" dirty="0" smtClean="0"/>
              <a:t>.</a:t>
            </a:r>
            <a:r>
              <a:rPr lang="tr-TR" altLang="en-US" sz="2000" b="1" dirty="0" smtClean="0"/>
              <a:t>6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2000" dirty="0" smtClean="0"/>
              <a:t>Increasing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causes the channel to acquire a tapered shape. Eventually, as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reaches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GS</a:t>
            </a:r>
            <a:r>
              <a:rPr lang="en-US" altLang="en-US" sz="2000" i="1" baseline="-25000" dirty="0"/>
              <a:t> </a:t>
            </a:r>
            <a:r>
              <a:rPr lang="en-US" altLang="en-US" sz="2000" dirty="0"/>
              <a:t>– </a:t>
            </a:r>
            <a:r>
              <a:rPr lang="en-US" altLang="en-US" sz="2000" i="1" dirty="0" err="1"/>
              <a:t>V</a:t>
            </a:r>
            <a:r>
              <a:rPr lang="en-US" altLang="en-US" sz="2000" i="1" baseline="-25000" dirty="0" err="1"/>
              <a:t>t</a:t>
            </a:r>
            <a:r>
              <a:rPr lang="en-US" altLang="en-US" sz="2000" baseline="-25000" dirty="0"/>
              <a:t>’ </a:t>
            </a:r>
            <a:r>
              <a:rPr lang="en-US" altLang="en-US" sz="2000" dirty="0"/>
              <a:t>the channel is pinched off at the drain end. Increasing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above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GS</a:t>
            </a:r>
            <a:r>
              <a:rPr lang="en-US" altLang="en-US" sz="2000" i="1" baseline="-25000" dirty="0"/>
              <a:t>  </a:t>
            </a:r>
            <a:r>
              <a:rPr lang="en-US" altLang="en-US" sz="2000" dirty="0"/>
              <a:t>– </a:t>
            </a:r>
            <a:r>
              <a:rPr lang="en-US" altLang="en-US" sz="2000" i="1" dirty="0" err="1"/>
              <a:t>V</a:t>
            </a:r>
            <a:r>
              <a:rPr lang="en-US" altLang="en-US" sz="2000" i="1" baseline="-25000" dirty="0" err="1"/>
              <a:t>t</a:t>
            </a:r>
            <a:r>
              <a:rPr lang="en-US" altLang="en-US" sz="2000" i="1" baseline="-25000" dirty="0"/>
              <a:t>  </a:t>
            </a:r>
            <a:r>
              <a:rPr lang="en-US" altLang="en-US" sz="2000" dirty="0"/>
              <a:t>has little effect (theoretically, no effect) on the channel’s shape.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04800" y="381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As </a:t>
            </a:r>
            <a:r>
              <a:rPr lang="tr-TR" sz="2000" dirty="0" smtClean="0"/>
              <a:t>V</a:t>
            </a:r>
            <a:r>
              <a:rPr lang="en-US" sz="2000" baseline="-25000" dirty="0" smtClean="0"/>
              <a:t>DS</a:t>
            </a:r>
            <a:r>
              <a:rPr lang="en-US" sz="2000" dirty="0" smtClean="0"/>
              <a:t> </a:t>
            </a:r>
            <a:r>
              <a:rPr lang="en-US" sz="2000" dirty="0"/>
              <a:t>is increased, the channel becomes more tapered and its resistance increases correspondingly. Thus, the </a:t>
            </a:r>
            <a:r>
              <a:rPr lang="en-US" sz="2000" dirty="0" err="1"/>
              <a:t>i</a:t>
            </a:r>
            <a:r>
              <a:rPr lang="en-US" sz="2000" baseline="-25000" dirty="0" err="1"/>
              <a:t>D</a:t>
            </a:r>
            <a:r>
              <a:rPr lang="en-US" sz="2000" dirty="0" smtClean="0"/>
              <a:t>−</a:t>
            </a:r>
            <a:r>
              <a:rPr lang="tr-TR" sz="2000" dirty="0" smtClean="0"/>
              <a:t>V</a:t>
            </a:r>
            <a:r>
              <a:rPr lang="en-US" sz="2000" baseline="-25000" dirty="0" smtClean="0"/>
              <a:t>DS</a:t>
            </a:r>
            <a:r>
              <a:rPr lang="en-US" sz="2000" dirty="0" smtClean="0"/>
              <a:t> </a:t>
            </a:r>
            <a:r>
              <a:rPr lang="en-US" sz="2000" dirty="0"/>
              <a:t>curve does not continue as a straight line but bends as shown in Fig. 5.7. </a:t>
            </a:r>
          </a:p>
        </p:txBody>
      </p:sp>
      <p:pic>
        <p:nvPicPr>
          <p:cNvPr id="5" name="Picture 3" descr="c:\ch04_conv\sedr42021_0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8423"/>
            <a:ext cx="6934200" cy="41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5594137"/>
            <a:ext cx="82659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000" b="1" dirty="0"/>
              <a:t>Figure </a:t>
            </a:r>
            <a:r>
              <a:rPr lang="tr-TR" altLang="en-US" sz="2000" b="1" dirty="0" smtClean="0"/>
              <a:t>5.7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The drain current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D</a:t>
            </a:r>
            <a:r>
              <a:rPr lang="en-US" altLang="en-US" sz="2000" dirty="0"/>
              <a:t> versus the drain-to-source voltage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for an enhancement-type NMOS transistor operated with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GS</a:t>
            </a:r>
            <a:r>
              <a:rPr lang="en-US" altLang="en-US" sz="2000" i="1" baseline="-25000" dirty="0"/>
              <a:t>  </a:t>
            </a:r>
            <a:r>
              <a:rPr lang="en-US" altLang="en-US" sz="2000" dirty="0"/>
              <a:t>&gt; </a:t>
            </a:r>
            <a:r>
              <a:rPr lang="en-US" altLang="en-US" sz="2000" i="1" dirty="0"/>
              <a:t>V</a:t>
            </a:r>
            <a:r>
              <a:rPr lang="en-US" altLang="en-US" sz="2000" i="1" baseline="-25000" dirty="0"/>
              <a:t>t</a:t>
            </a:r>
            <a:r>
              <a:rPr lang="en-US" alt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1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0C226-B180-4714-8B05-7E424DC0B5D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81000" y="304800"/>
            <a:ext cx="2387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Circuit Symbol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295400" y="1143000"/>
            <a:ext cx="6178385" cy="2400300"/>
            <a:chOff x="528" y="1296"/>
            <a:chExt cx="4479" cy="1704"/>
          </a:xfrm>
        </p:grpSpPr>
        <p:pic>
          <p:nvPicPr>
            <p:cNvPr id="9" name="Picture 3" descr="c:\ch04_conv\sedr42021_0410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296"/>
              <a:ext cx="1229" cy="1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c:\ch04_conv\sedr42021_0410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96"/>
              <a:ext cx="1229" cy="1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c:\ch04_conv\sedr42021_0410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296"/>
              <a:ext cx="927" cy="1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0099" y="3692366"/>
            <a:ext cx="82296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000" b="1" dirty="0"/>
              <a:t>Figure </a:t>
            </a:r>
            <a:r>
              <a:rPr lang="tr-TR" altLang="en-US" sz="2000" b="1" dirty="0" smtClean="0"/>
              <a:t>5</a:t>
            </a:r>
            <a:r>
              <a:rPr lang="en-US" altLang="en-US" sz="2000" b="1" dirty="0" smtClean="0"/>
              <a:t>.</a:t>
            </a:r>
            <a:r>
              <a:rPr lang="tr-TR" altLang="en-US" sz="2000" b="1" dirty="0" smtClean="0"/>
              <a:t>8</a:t>
            </a:r>
            <a:r>
              <a:rPr lang="en-US" altLang="en-US" sz="2000" b="1" dirty="0" smtClean="0"/>
              <a:t> </a:t>
            </a:r>
            <a:endParaRPr lang="tr-TR" altLang="en-US" sz="2000" b="1" dirty="0" smtClean="0"/>
          </a:p>
          <a:p>
            <a:pPr marL="457200" indent="-457200" algn="just" eaLnBrk="0" hangingPunct="0">
              <a:spcBef>
                <a:spcPct val="50000"/>
              </a:spcBef>
              <a:buAutoNum type="alphaLcParenBoth"/>
            </a:pPr>
            <a:r>
              <a:rPr lang="en-US" altLang="en-US" sz="2000" dirty="0" smtClean="0"/>
              <a:t>Circuit </a:t>
            </a:r>
            <a:r>
              <a:rPr lang="en-US" altLang="en-US" sz="2000" dirty="0"/>
              <a:t>symbol for the </a:t>
            </a:r>
            <a:r>
              <a:rPr lang="en-US" altLang="en-US" sz="2000" i="1" dirty="0"/>
              <a:t>n</a:t>
            </a:r>
            <a:r>
              <a:rPr lang="en-US" altLang="en-US" sz="2000" dirty="0"/>
              <a:t>-channel enhancement-type MOSFET. </a:t>
            </a:r>
            <a:endParaRPr lang="tr-TR" altLang="en-US" sz="2000" dirty="0" smtClean="0"/>
          </a:p>
          <a:p>
            <a:pPr marL="457200" indent="-457200" algn="just" eaLnBrk="0" hangingPunct="0">
              <a:spcBef>
                <a:spcPct val="50000"/>
              </a:spcBef>
              <a:buAutoNum type="alphaLcParenBoth"/>
            </a:pPr>
            <a:r>
              <a:rPr lang="en-US" altLang="en-US" sz="2000" dirty="0" smtClean="0"/>
              <a:t>Modified </a:t>
            </a:r>
            <a:r>
              <a:rPr lang="en-US" altLang="en-US" sz="2000" dirty="0"/>
              <a:t>circuit symbol with an arrowhead on the source terminal to distinguish it from the drain and to indicate device polarity (i.e., </a:t>
            </a:r>
            <a:r>
              <a:rPr lang="en-US" altLang="en-US" sz="2000" i="1" dirty="0"/>
              <a:t>n</a:t>
            </a:r>
            <a:r>
              <a:rPr lang="en-US" altLang="en-US" sz="2000" dirty="0"/>
              <a:t> channel). </a:t>
            </a:r>
            <a:endParaRPr lang="tr-TR" altLang="en-US" sz="2000" dirty="0" smtClean="0"/>
          </a:p>
          <a:p>
            <a:pPr marL="457200" indent="-457200" algn="just" eaLnBrk="0" hangingPunct="0">
              <a:spcBef>
                <a:spcPct val="50000"/>
              </a:spcBef>
              <a:buAutoNum type="alphaLcParenBoth"/>
            </a:pPr>
            <a:r>
              <a:rPr lang="en-US" altLang="en-US" sz="2000" dirty="0" smtClean="0"/>
              <a:t>Simplified </a:t>
            </a:r>
            <a:r>
              <a:rPr lang="en-US" altLang="en-US" sz="2000" dirty="0"/>
              <a:t>circuit symbol to be used when the source is connected to the body or when the effect of the body on device operation is unimportant.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765696-07E5-4652-A35B-3DE929A6DEB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304800" y="148293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Current–Voltage Characteristics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2" y="838200"/>
            <a:ext cx="8524875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D8D72E-984F-48F7-B15E-05C2AEAEDA7B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8496300" cy="537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3D3F1-F31F-4B0F-BB17-CFC3EA8B5382}" type="slidenum">
              <a:rPr lang="en-US" altLang="en-US"/>
              <a:pPr/>
              <a:t>17</a:t>
            </a:fld>
            <a:endParaRPr lang="en-US" altLang="en-US"/>
          </a:p>
        </p:txBody>
      </p:sp>
      <p:grpSp>
        <p:nvGrpSpPr>
          <p:cNvPr id="754694" name="Group 6"/>
          <p:cNvGrpSpPr>
            <a:grpSpLocks/>
          </p:cNvGrpSpPr>
          <p:nvPr/>
        </p:nvGrpSpPr>
        <p:grpSpPr bwMode="auto">
          <a:xfrm>
            <a:off x="457200" y="457200"/>
            <a:ext cx="7893050" cy="4316413"/>
            <a:chOff x="480" y="336"/>
            <a:chExt cx="4972" cy="2719"/>
          </a:xfrm>
        </p:grpSpPr>
        <p:pic>
          <p:nvPicPr>
            <p:cNvPr id="754691" name="Picture 3" descr="c:\ch04_conv\sedr42021_0411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90"/>
              <a:ext cx="1542" cy="10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4693" name="Picture 5" descr="c:\ch04_conv\sedr42021_0411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36"/>
              <a:ext cx="3004" cy="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4695" name="Text Box 7"/>
          <p:cNvSpPr txBox="1">
            <a:spLocks noChangeArrowheads="1"/>
          </p:cNvSpPr>
          <p:nvPr/>
        </p:nvSpPr>
        <p:spPr bwMode="auto">
          <a:xfrm>
            <a:off x="1246590" y="5043487"/>
            <a:ext cx="7086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000" b="1" dirty="0"/>
              <a:t>Figure </a:t>
            </a:r>
            <a:r>
              <a:rPr lang="en-US" altLang="en-US" sz="2000" b="1" dirty="0" smtClean="0"/>
              <a:t>5.9 </a:t>
            </a:r>
            <a:r>
              <a:rPr lang="en-US" altLang="en-US" sz="2000" dirty="0" smtClean="0"/>
              <a:t> </a:t>
            </a:r>
            <a:r>
              <a:rPr lang="en-US" altLang="en-US" sz="2000" b="1" dirty="0"/>
              <a:t>(a)</a:t>
            </a:r>
            <a:r>
              <a:rPr lang="en-US" altLang="en-US" sz="2000" dirty="0"/>
              <a:t> An </a:t>
            </a:r>
            <a:r>
              <a:rPr lang="en-US" altLang="en-US" sz="2000" i="1" dirty="0"/>
              <a:t>n</a:t>
            </a:r>
            <a:r>
              <a:rPr lang="en-US" altLang="en-US" sz="2000" dirty="0"/>
              <a:t>-channel enhancement-type MOSFET with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GS</a:t>
            </a:r>
            <a:r>
              <a:rPr lang="en-US" altLang="en-US" sz="2000" dirty="0"/>
              <a:t> and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applied and with the normal directions of current flow indicated. </a:t>
            </a:r>
            <a:r>
              <a:rPr lang="en-US" altLang="en-US" sz="2000" b="1" dirty="0"/>
              <a:t>(b)</a:t>
            </a:r>
            <a:r>
              <a:rPr lang="en-US" altLang="en-US" sz="2000" dirty="0"/>
              <a:t> The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D</a:t>
            </a:r>
            <a:r>
              <a:rPr lang="en-US" altLang="en-US" sz="2000" dirty="0"/>
              <a:t>–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characteristics for a device with </a:t>
            </a:r>
            <a:r>
              <a:rPr lang="en-US" altLang="en-US" sz="2000" i="1" dirty="0" err="1"/>
              <a:t>k’</a:t>
            </a:r>
            <a:r>
              <a:rPr lang="en-US" altLang="en-US" sz="2000" i="1" baseline="-25000" dirty="0" err="1"/>
              <a:t>n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(</a:t>
            </a:r>
            <a:r>
              <a:rPr lang="en-US" altLang="en-US" sz="2000" i="1" dirty="0"/>
              <a:t>W</a:t>
            </a:r>
            <a:r>
              <a:rPr lang="en-US" altLang="en-US" sz="2000" dirty="0"/>
              <a:t>/</a:t>
            </a:r>
            <a:r>
              <a:rPr lang="en-US" altLang="en-US" sz="2000" i="1" dirty="0"/>
              <a:t>L</a:t>
            </a:r>
            <a:r>
              <a:rPr lang="en-US" altLang="en-US" sz="2000" dirty="0"/>
              <a:t>) = 1.0 mA/V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9F862F-46E1-421D-91B2-403BFBEE93F8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758787" name="Picture 3" descr="c:\ch04_conv\sedr42021_0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11188"/>
            <a:ext cx="5767387" cy="42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609600" y="5210174"/>
            <a:ext cx="815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000" b="1" dirty="0"/>
              <a:t>Figure </a:t>
            </a:r>
            <a:r>
              <a:rPr lang="en-US" altLang="en-US" sz="2000" b="1" dirty="0" smtClean="0"/>
              <a:t>5.10 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The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D</a:t>
            </a:r>
            <a:r>
              <a:rPr lang="en-US" altLang="en-US" sz="2000" dirty="0"/>
              <a:t>–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GS</a:t>
            </a:r>
            <a:r>
              <a:rPr lang="en-US" altLang="en-US" sz="2000" dirty="0"/>
              <a:t> characteristic for an enhancement-type NMOS transistor in saturation (</a:t>
            </a:r>
            <a:r>
              <a:rPr lang="en-US" altLang="en-US" sz="2000" i="1" dirty="0" err="1"/>
              <a:t>V</a:t>
            </a:r>
            <a:r>
              <a:rPr lang="en-US" altLang="en-US" sz="2000" i="1" baseline="-25000" dirty="0" err="1"/>
              <a:t>t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 = 1 V, </a:t>
            </a:r>
            <a:r>
              <a:rPr lang="en-US" altLang="en-US" sz="2000" i="1" dirty="0" err="1"/>
              <a:t>k’</a:t>
            </a:r>
            <a:r>
              <a:rPr lang="en-US" altLang="en-US" sz="2000" i="1" baseline="-25000" dirty="0" err="1"/>
              <a:t>n</a:t>
            </a:r>
            <a:r>
              <a:rPr lang="en-US" altLang="en-US" sz="2000" dirty="0"/>
              <a:t> </a:t>
            </a:r>
            <a:r>
              <a:rPr lang="en-US" altLang="en-US" sz="2000" i="1" dirty="0"/>
              <a:t>W</a:t>
            </a:r>
            <a:r>
              <a:rPr lang="en-US" altLang="en-US" sz="2000" dirty="0"/>
              <a:t>/</a:t>
            </a:r>
            <a:r>
              <a:rPr lang="en-US" altLang="en-US" sz="2000" i="1" dirty="0"/>
              <a:t>L</a:t>
            </a:r>
            <a:r>
              <a:rPr lang="en-US" altLang="en-US" sz="2000" dirty="0"/>
              <a:t> = 1.0 mA/V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94710D-B9FC-4016-818E-6EC85187D872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760835" name="Picture 3" descr="c:\ch04_conv\sedr42021_0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066800"/>
            <a:ext cx="5703887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533400" y="4476095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000" b="1" dirty="0">
                <a:cs typeface="Times" panose="02020603050405020304" pitchFamily="18" charset="0"/>
              </a:rPr>
              <a:t>Figure </a:t>
            </a:r>
            <a:r>
              <a:rPr lang="tr-TR" altLang="en-US" sz="2000" b="1" dirty="0" smtClean="0">
                <a:cs typeface="Times" panose="02020603050405020304" pitchFamily="18" charset="0"/>
              </a:rPr>
              <a:t>5</a:t>
            </a:r>
            <a:r>
              <a:rPr lang="en-US" altLang="en-US" sz="2000" b="1" dirty="0" smtClean="0">
                <a:cs typeface="Times" panose="02020603050405020304" pitchFamily="18" charset="0"/>
              </a:rPr>
              <a:t>.1</a:t>
            </a:r>
            <a:r>
              <a:rPr lang="tr-TR" altLang="en-US" sz="2000" b="1" dirty="0" smtClean="0">
                <a:cs typeface="Times" panose="02020603050405020304" pitchFamily="18" charset="0"/>
              </a:rPr>
              <a:t>1</a:t>
            </a:r>
            <a:r>
              <a:rPr lang="en-US" altLang="en-US" sz="2000" dirty="0" smtClean="0">
                <a:cs typeface="Times" panose="02020603050405020304" pitchFamily="18" charset="0"/>
              </a:rPr>
              <a:t>  </a:t>
            </a:r>
            <a:r>
              <a:rPr lang="en-US" altLang="en-US" sz="2000" dirty="0">
                <a:cs typeface="Times" panose="02020603050405020304" pitchFamily="18" charset="0"/>
              </a:rPr>
              <a:t>Large-signal equivalent-circuit model of an </a:t>
            </a:r>
            <a:r>
              <a:rPr lang="en-US" altLang="en-US" sz="2000" i="1" dirty="0">
                <a:cs typeface="Times" panose="02020603050405020304" pitchFamily="18" charset="0"/>
              </a:rPr>
              <a:t>n</a:t>
            </a:r>
            <a:r>
              <a:rPr lang="en-US" altLang="en-US" sz="2000" dirty="0">
                <a:cs typeface="Times" panose="02020603050405020304" pitchFamily="18" charset="0"/>
              </a:rPr>
              <a:t>-channel MOSFET operating in the saturation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00165" y="189103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5.1 </a:t>
            </a:r>
            <a:r>
              <a:rPr lang="en-US" dirty="0" smtClean="0">
                <a:solidFill>
                  <a:srgbClr val="FF0000"/>
                </a:solidFill>
              </a:rPr>
              <a:t>Device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481" y="833707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/>
              <a:t>Figure 5.1 shows the physical structure of the n-channel enhancement-type MOSFET. The meaning of the names “enhancement” and “n-channel” will become apparent shortly. The transistor is fabricated on a p-type substrate, which is a single-crystal silicon wafer that provides physical support for the device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87740" y="5563554"/>
            <a:ext cx="850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/>
              <a:t>Thus four terminals are brought out: </a:t>
            </a:r>
            <a:r>
              <a:rPr lang="en-US" sz="1800" dirty="0" smtClean="0">
                <a:solidFill>
                  <a:srgbClr val="FF0000"/>
                </a:solidFill>
              </a:rPr>
              <a:t>the gate terminal </a:t>
            </a:r>
            <a:r>
              <a:rPr lang="en-US" sz="1800" dirty="0" smtClean="0"/>
              <a:t>(G), the source terminal (S</a:t>
            </a:r>
            <a:r>
              <a:rPr lang="en-US" sz="1800" dirty="0" smtClean="0">
                <a:solidFill>
                  <a:srgbClr val="FF0000"/>
                </a:solidFill>
              </a:rPr>
              <a:t>), the drain terminal</a:t>
            </a:r>
            <a:r>
              <a:rPr lang="en-US" sz="1800" dirty="0" smtClean="0"/>
              <a:t> (D), and the substrate or </a:t>
            </a:r>
            <a:r>
              <a:rPr lang="en-US" sz="1800" dirty="0" smtClean="0">
                <a:solidFill>
                  <a:srgbClr val="FF0000"/>
                </a:solidFill>
              </a:rPr>
              <a:t>body terminal </a:t>
            </a:r>
            <a:r>
              <a:rPr lang="en-US" sz="1800" dirty="0" smtClean="0"/>
              <a:t>(B</a:t>
            </a:r>
            <a:r>
              <a:rPr lang="tr-TR" sz="1800" dirty="0" smtClean="0"/>
              <a:t>)</a:t>
            </a:r>
            <a:endParaRPr lang="en-US" sz="18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09600" y="2417030"/>
            <a:ext cx="7735082" cy="2687626"/>
            <a:chOff x="96" y="768"/>
            <a:chExt cx="5475" cy="2090"/>
          </a:xfrm>
        </p:grpSpPr>
        <p:pic>
          <p:nvPicPr>
            <p:cNvPr id="9" name="Picture 3" descr="c:\ch04_conv\sedr42021_0401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68"/>
              <a:ext cx="2964" cy="2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 descr="c:\ch04_conv\sedr42021_0401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198"/>
              <a:ext cx="2259" cy="1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4094264" y="5025549"/>
            <a:ext cx="1355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 smtClean="0"/>
              <a:t>Figure </a:t>
            </a:r>
            <a:r>
              <a:rPr lang="tr-TR" altLang="en-US" sz="2000" b="1" dirty="0" smtClean="0"/>
              <a:t>5</a:t>
            </a:r>
            <a:r>
              <a:rPr lang="en-US" altLang="en-US" sz="2000" b="1" dirty="0" smtClean="0"/>
              <a:t>.1</a:t>
            </a:r>
            <a:r>
              <a:rPr lang="en-US" alt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57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8CDA99-DB97-40D3-BCDA-461C03EE4ACE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766979" name="Picture 3" descr="c:\ch04_conv\sedr42021_0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533400"/>
            <a:ext cx="6965950" cy="392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6981" name="Text Box 5"/>
          <p:cNvSpPr txBox="1">
            <a:spLocks noChangeArrowheads="1"/>
          </p:cNvSpPr>
          <p:nvPr/>
        </p:nvSpPr>
        <p:spPr bwMode="auto">
          <a:xfrm>
            <a:off x="552450" y="4689792"/>
            <a:ext cx="80391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000" b="1" dirty="0">
                <a:cs typeface="Times" panose="02020603050405020304" pitchFamily="18" charset="0"/>
              </a:rPr>
              <a:t>Figure </a:t>
            </a:r>
            <a:r>
              <a:rPr lang="tr-TR" altLang="en-US" sz="2000" b="1" dirty="0" smtClean="0">
                <a:cs typeface="Times" panose="02020603050405020304" pitchFamily="18" charset="0"/>
              </a:rPr>
              <a:t>5</a:t>
            </a:r>
            <a:r>
              <a:rPr lang="en-US" altLang="en-US" sz="2000" b="1" dirty="0" smtClean="0">
                <a:cs typeface="Times" panose="02020603050405020304" pitchFamily="18" charset="0"/>
              </a:rPr>
              <a:t>.1</a:t>
            </a:r>
            <a:r>
              <a:rPr lang="tr-TR" altLang="en-US" sz="2000" b="1" dirty="0" smtClean="0">
                <a:cs typeface="Times" panose="02020603050405020304" pitchFamily="18" charset="0"/>
              </a:rPr>
              <a:t>2</a:t>
            </a:r>
            <a:r>
              <a:rPr lang="en-US" altLang="en-US" sz="2000" dirty="0" smtClean="0">
                <a:cs typeface="Times" panose="02020603050405020304" pitchFamily="18" charset="0"/>
              </a:rPr>
              <a:t>  </a:t>
            </a:r>
            <a:endParaRPr lang="tr-TR" altLang="en-US" sz="2000" dirty="0" smtClean="0">
              <a:cs typeface="Times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altLang="en-US" sz="2000" dirty="0" smtClean="0">
                <a:cs typeface="Times" panose="02020603050405020304" pitchFamily="18" charset="0"/>
              </a:rPr>
              <a:t>Effect </a:t>
            </a:r>
            <a:r>
              <a:rPr lang="en-US" altLang="en-US" sz="2000" dirty="0">
                <a:cs typeface="Times" panose="02020603050405020304" pitchFamily="18" charset="0"/>
              </a:rPr>
              <a:t>of </a:t>
            </a:r>
            <a:r>
              <a:rPr lang="en-US" altLang="en-US" sz="2000" i="1" dirty="0" err="1">
                <a:latin typeface="New Baskerville" pitchFamily="18" charset="0"/>
                <a:cs typeface="Times" panose="02020603050405020304" pitchFamily="18" charset="0"/>
              </a:rPr>
              <a:t>v</a:t>
            </a:r>
            <a:r>
              <a:rPr lang="en-US" altLang="en-US" sz="2000" i="1" baseline="-25000" dirty="0" err="1">
                <a:cs typeface="Times" panose="02020603050405020304" pitchFamily="18" charset="0"/>
              </a:rPr>
              <a:t>DS</a:t>
            </a:r>
            <a:r>
              <a:rPr lang="en-US" altLang="en-US" sz="2000" dirty="0">
                <a:cs typeface="Times" panose="02020603050405020304" pitchFamily="18" charset="0"/>
              </a:rPr>
              <a:t> on </a:t>
            </a:r>
            <a:r>
              <a:rPr lang="en-US" altLang="en-US" sz="2000" i="1" dirty="0" err="1">
                <a:cs typeface="Times" panose="02020603050405020304" pitchFamily="18" charset="0"/>
              </a:rPr>
              <a:t>i</a:t>
            </a:r>
            <a:r>
              <a:rPr lang="en-US" altLang="en-US" sz="2000" i="1" baseline="-25000" dirty="0" err="1">
                <a:cs typeface="Times" panose="02020603050405020304" pitchFamily="18" charset="0"/>
              </a:rPr>
              <a:t>D</a:t>
            </a:r>
            <a:r>
              <a:rPr lang="en-US" altLang="en-US" sz="2000" dirty="0">
                <a:cs typeface="Times" panose="02020603050405020304" pitchFamily="18" charset="0"/>
              </a:rPr>
              <a:t> in the saturation region. The MOSFET parameter </a:t>
            </a:r>
            <a:r>
              <a:rPr lang="en-US" altLang="en-US" sz="2000" i="1" dirty="0">
                <a:cs typeface="Times" panose="02020603050405020304" pitchFamily="18" charset="0"/>
              </a:rPr>
              <a:t>V</a:t>
            </a:r>
            <a:r>
              <a:rPr lang="en-US" altLang="en-US" sz="2000" i="1" baseline="-25000" dirty="0">
                <a:cs typeface="Times" panose="02020603050405020304" pitchFamily="18" charset="0"/>
              </a:rPr>
              <a:t>A</a:t>
            </a:r>
            <a:r>
              <a:rPr lang="en-US" altLang="en-US" sz="2000" dirty="0">
                <a:cs typeface="Times" panose="02020603050405020304" pitchFamily="18" charset="0"/>
              </a:rPr>
              <a:t> depends on the process technology and, for a given process, is proportional to the channel length </a:t>
            </a:r>
            <a:r>
              <a:rPr lang="en-US" altLang="en-US" sz="2000" i="1" dirty="0">
                <a:cs typeface="Times" panose="02020603050405020304" pitchFamily="18" charset="0"/>
              </a:rPr>
              <a:t>L</a:t>
            </a:r>
            <a:r>
              <a:rPr lang="en-US" altLang="en-US" sz="2000" dirty="0">
                <a:cs typeface="Times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D891F-DACC-4460-A1CB-502B4AB2AF03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769027" name="Picture 3" descr="c:\ch04_conv\sedr42021_0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04800"/>
            <a:ext cx="5795963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650080" y="2667000"/>
            <a:ext cx="7086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000" b="1" dirty="0">
                <a:cs typeface="Times" panose="02020603050405020304" pitchFamily="18" charset="0"/>
              </a:rPr>
              <a:t>Figure </a:t>
            </a:r>
            <a:r>
              <a:rPr lang="tr-TR" altLang="en-US" sz="2000" b="1" dirty="0" smtClean="0">
                <a:cs typeface="Times" panose="02020603050405020304" pitchFamily="18" charset="0"/>
              </a:rPr>
              <a:t>5</a:t>
            </a:r>
            <a:r>
              <a:rPr lang="en-US" altLang="en-US" sz="2000" b="1" dirty="0" smtClean="0">
                <a:cs typeface="Times" panose="02020603050405020304" pitchFamily="18" charset="0"/>
              </a:rPr>
              <a:t>.1</a:t>
            </a:r>
            <a:r>
              <a:rPr lang="tr-TR" altLang="en-US" sz="2000" b="1" dirty="0" smtClean="0">
                <a:cs typeface="Times" panose="02020603050405020304" pitchFamily="18" charset="0"/>
              </a:rPr>
              <a:t>3</a:t>
            </a:r>
            <a:r>
              <a:rPr lang="en-US" altLang="en-US" sz="2000" dirty="0" smtClean="0">
                <a:cs typeface="Times" panose="02020603050405020304" pitchFamily="18" charset="0"/>
              </a:rPr>
              <a:t>  </a:t>
            </a:r>
            <a:endParaRPr lang="tr-TR" altLang="en-US" sz="2000" dirty="0" smtClean="0">
              <a:cs typeface="Times" panose="02020603050405020304" pitchFamily="18" charset="0"/>
            </a:endParaRPr>
          </a:p>
          <a:p>
            <a:pPr algn="l" eaLnBrk="0" hangingPunct="0">
              <a:spcBef>
                <a:spcPct val="50000"/>
              </a:spcBef>
            </a:pPr>
            <a:r>
              <a:rPr lang="en-US" altLang="en-US" sz="2000" dirty="0" smtClean="0">
                <a:cs typeface="Times" panose="02020603050405020304" pitchFamily="18" charset="0"/>
              </a:rPr>
              <a:t>Large-signal </a:t>
            </a:r>
            <a:r>
              <a:rPr lang="en-US" altLang="en-US" sz="2000" dirty="0">
                <a:cs typeface="Times" panose="02020603050405020304" pitchFamily="18" charset="0"/>
              </a:rPr>
              <a:t>equivalent circuit model of the </a:t>
            </a:r>
            <a:r>
              <a:rPr lang="en-US" altLang="en-US" sz="2000" i="1" dirty="0">
                <a:cs typeface="Times" panose="02020603050405020304" pitchFamily="18" charset="0"/>
              </a:rPr>
              <a:t>n</a:t>
            </a:r>
            <a:r>
              <a:rPr lang="en-US" altLang="en-US" sz="2000" dirty="0">
                <a:cs typeface="Times" panose="02020603050405020304" pitchFamily="18" charset="0"/>
              </a:rPr>
              <a:t>-channel MOSFET in saturation, incorporating the output resistance </a:t>
            </a:r>
            <a:r>
              <a:rPr lang="en-US" altLang="en-US" sz="2000" i="1" dirty="0">
                <a:cs typeface="Times" panose="02020603050405020304" pitchFamily="18" charset="0"/>
              </a:rPr>
              <a:t>r</a:t>
            </a:r>
            <a:r>
              <a:rPr lang="en-US" altLang="en-US" sz="2000" i="1" baseline="-25000" dirty="0">
                <a:cs typeface="Times" panose="02020603050405020304" pitchFamily="18" charset="0"/>
              </a:rPr>
              <a:t>o</a:t>
            </a:r>
            <a:r>
              <a:rPr lang="en-US" altLang="en-US" sz="2000" dirty="0">
                <a:cs typeface="Times" panose="02020603050405020304" pitchFamily="18" charset="0"/>
              </a:rPr>
              <a:t>. The output resistance models the linear dependence of </a:t>
            </a:r>
            <a:r>
              <a:rPr lang="en-US" altLang="en-US" sz="2000" i="1" dirty="0" err="1">
                <a:cs typeface="Times" panose="02020603050405020304" pitchFamily="18" charset="0"/>
              </a:rPr>
              <a:t>i</a:t>
            </a:r>
            <a:r>
              <a:rPr lang="en-US" altLang="en-US" sz="2000" i="1" baseline="-25000" dirty="0" err="1">
                <a:cs typeface="Times" panose="02020603050405020304" pitchFamily="18" charset="0"/>
              </a:rPr>
              <a:t>D</a:t>
            </a:r>
            <a:r>
              <a:rPr lang="en-US" altLang="en-US" sz="2000" dirty="0">
                <a:cs typeface="Times" panose="02020603050405020304" pitchFamily="18" charset="0"/>
              </a:rPr>
              <a:t> on </a:t>
            </a:r>
            <a:r>
              <a:rPr lang="en-US" altLang="en-US" sz="2000" i="1" dirty="0" err="1" smtClean="0">
                <a:latin typeface="New Baskerville" pitchFamily="18" charset="0"/>
                <a:cs typeface="Times" panose="02020603050405020304" pitchFamily="18" charset="0"/>
              </a:rPr>
              <a:t>v</a:t>
            </a:r>
            <a:r>
              <a:rPr lang="en-US" altLang="en-US" sz="2000" i="1" baseline="-25000" dirty="0" err="1" smtClean="0">
                <a:cs typeface="Times" panose="02020603050405020304" pitchFamily="18" charset="0"/>
              </a:rPr>
              <a:t>DS</a:t>
            </a:r>
            <a:r>
              <a:rPr lang="tr-TR" altLang="en-US" sz="2000" i="1" baseline="-25000" dirty="0" smtClean="0">
                <a:cs typeface="Times" panose="02020603050405020304" pitchFamily="18" charset="0"/>
              </a:rPr>
              <a:t>.</a:t>
            </a:r>
            <a:endParaRPr lang="en-US" altLang="en-US" sz="2000" dirty="0"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0" y="4491514"/>
            <a:ext cx="7515225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A8FD8-CE73-420A-9D42-C55CFFA0D94D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781315" name="Picture 3" descr="c:\ch04_conv\sedr42021_0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2" y="1772698"/>
            <a:ext cx="1882775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457" y="839481"/>
            <a:ext cx="237917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5.1: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216" y="2119152"/>
            <a:ext cx="6952861" cy="129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007" y="153701"/>
            <a:ext cx="4010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MOSFET Circuits at DC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8059" y="1645830"/>
            <a:ext cx="5973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D</a:t>
            </a:r>
            <a:r>
              <a:rPr lang="en-US" sz="2000" dirty="0" err="1" smtClean="0"/>
              <a:t>etermine</a:t>
            </a:r>
            <a:r>
              <a:rPr lang="en-US" sz="2000" dirty="0" smtClean="0"/>
              <a:t> </a:t>
            </a:r>
            <a:r>
              <a:rPr lang="en-US" sz="2000" dirty="0"/>
              <a:t>the values of R</a:t>
            </a:r>
            <a:r>
              <a:rPr lang="en-US" sz="2000" baseline="-25000" dirty="0"/>
              <a:t>D</a:t>
            </a:r>
            <a:r>
              <a:rPr lang="en-US" sz="2000" dirty="0"/>
              <a:t> and R</a:t>
            </a:r>
            <a:r>
              <a:rPr lang="en-US" sz="2000" baseline="-25000" dirty="0"/>
              <a:t>S</a:t>
            </a:r>
            <a:r>
              <a:rPr lang="en-US" sz="2000" dirty="0"/>
              <a:t> so that the transistor operates 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4333" y="3396526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5.1: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4333" y="3937333"/>
            <a:ext cx="6483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To establish a dc voltage of +0.5 V at the drain, we must select R</a:t>
            </a:r>
            <a:r>
              <a:rPr lang="en-US" sz="2000" baseline="-25000" dirty="0"/>
              <a:t>D</a:t>
            </a:r>
            <a:r>
              <a:rPr lang="en-US" sz="2000" dirty="0"/>
              <a:t> as follows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5919" y="4857443"/>
                <a:ext cx="7598219" cy="727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 ⇒ 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𝐷𝐷</m:t>
                              </m:r>
                            </m:sub>
                          </m:sSub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2.5−0.5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0.4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</a:rPr>
                        <m:t>=5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919" y="4857443"/>
                <a:ext cx="7598219" cy="7271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S</a:t>
            </a:r>
            <a:r>
              <a:rPr lang="en-US" sz="2000" dirty="0" err="1" smtClean="0"/>
              <a:t>ince</a:t>
            </a:r>
            <a:r>
              <a:rPr lang="en-US" sz="2000" dirty="0" smtClean="0"/>
              <a:t> </a:t>
            </a:r>
            <a:r>
              <a:rPr lang="en-US" sz="2000" dirty="0"/>
              <a:t>V</a:t>
            </a:r>
            <a:r>
              <a:rPr lang="en-US" sz="2000" baseline="-25000" dirty="0"/>
              <a:t>D</a:t>
            </a:r>
            <a:r>
              <a:rPr lang="en-US" sz="2000" dirty="0"/>
              <a:t> = 0.5 V is greater than V</a:t>
            </a:r>
            <a:r>
              <a:rPr lang="en-US" sz="2000" baseline="-25000" dirty="0"/>
              <a:t>G</a:t>
            </a:r>
            <a:r>
              <a:rPr lang="en-US" sz="2000" dirty="0"/>
              <a:t>, the NMOS transistor is operating in the </a:t>
            </a:r>
            <a:r>
              <a:rPr lang="en-US" sz="2000" dirty="0">
                <a:solidFill>
                  <a:srgbClr val="FF0000"/>
                </a:solidFill>
              </a:rPr>
              <a:t>saturation region</a:t>
            </a:r>
            <a:r>
              <a:rPr lang="en-US" sz="2000" dirty="0"/>
              <a:t>, and we can use the saturation-region expression of </a:t>
            </a:r>
            <a:r>
              <a:rPr lang="en-US" sz="2000" dirty="0" err="1"/>
              <a:t>i</a:t>
            </a:r>
            <a:r>
              <a:rPr lang="en-US" sz="2000" baseline="-25000" dirty="0" err="1"/>
              <a:t>D</a:t>
            </a:r>
            <a:r>
              <a:rPr lang="en-US" sz="2000" dirty="0"/>
              <a:t> to determine the required value of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OV</a:t>
            </a:r>
            <a:r>
              <a:rPr lang="tr-TR" sz="2000" baseline="-25000" dirty="0" smtClean="0"/>
              <a:t>. </a:t>
            </a:r>
            <a:endParaRPr lang="en-US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1516622"/>
                <a:ext cx="7848600" cy="233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r-TR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tr-TR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Proof: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r-T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𝐷𝑆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𝐷𝐺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𝐷𝐺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&gt;−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tr-TR" sz="2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400" b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sz="2400" b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saturation</m:t>
                    </m:r>
                  </m:oMath>
                </a14:m>
                <a:r>
                  <a:rPr lang="tr-TR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24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tr-TR" sz="2400" dirty="0">
                    <a:effectLst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𝐷𝐺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=0.5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&gt;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0.7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 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transistor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operates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saturation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16622"/>
                <a:ext cx="7848600" cy="2332626"/>
              </a:xfrm>
              <a:prstGeom prst="rect">
                <a:avLst/>
              </a:prstGeom>
              <a:blipFill rotWithShape="0">
                <a:blip r:embed="rId2"/>
                <a:stretch>
                  <a:fillRect l="-466" t="-2880" b="-2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0445" y="3849248"/>
            <a:ext cx="8173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we can use the </a:t>
            </a:r>
            <a:r>
              <a:rPr lang="en-US" b="1" dirty="0">
                <a:solidFill>
                  <a:srgbClr val="FF0000"/>
                </a:solidFill>
              </a:rPr>
              <a:t>saturation-region expression </a:t>
            </a:r>
            <a:r>
              <a:rPr lang="en-US" dirty="0"/>
              <a:t>of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D</a:t>
            </a:r>
            <a:r>
              <a:rPr lang="en-US" dirty="0" smtClean="0"/>
              <a:t> </a:t>
            </a:r>
            <a:r>
              <a:rPr lang="en-US" dirty="0"/>
              <a:t>to determine the required value of V</a:t>
            </a:r>
            <a:r>
              <a:rPr lang="en-US" baseline="-25000" dirty="0"/>
              <a:t>OV</a:t>
            </a:r>
            <a:r>
              <a:rPr lang="en-US" dirty="0"/>
              <a:t> 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79445"/>
            <a:ext cx="3429000" cy="1174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62400" y="4955561"/>
                <a:ext cx="493594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𝑤h𝑒𝑟𝑒</m:t>
                        </m:r>
                        <m:r>
                          <a:rPr lang="tr-T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tr-TR" dirty="0" smtClean="0"/>
                  <a:t>= µ</a:t>
                </a:r>
                <a:r>
                  <a:rPr lang="tr-TR" baseline="-25000" dirty="0" smtClean="0"/>
                  <a:t>n</a:t>
                </a:r>
                <a:r>
                  <a:rPr lang="tr-TR" dirty="0" smtClean="0"/>
                  <a:t> C</a:t>
                </a:r>
                <a:r>
                  <a:rPr lang="tr-TR" baseline="-25000" dirty="0" smtClean="0"/>
                  <a:t>ox</a:t>
                </a:r>
                <a:r>
                  <a:rPr lang="tr-TR" dirty="0" smtClean="0"/>
                  <a:t> </a:t>
                </a:r>
                <a:r>
                  <a:rPr lang="en-US" dirty="0"/>
                  <a:t>process </a:t>
                </a:r>
                <a:r>
                  <a:rPr lang="en-US" dirty="0" err="1" smtClean="0"/>
                  <a:t>transconductance</a:t>
                </a:r>
                <a:endParaRPr lang="tr-TR" dirty="0" smtClean="0"/>
              </a:p>
              <a:p>
                <a:pPr algn="l"/>
                <a:r>
                  <a:rPr lang="tr-TR" dirty="0" smtClean="0"/>
                  <a:t>parameter.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55561"/>
                <a:ext cx="4935940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2469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4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1"/>
            <a:ext cx="8088525" cy="1691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10" y="1919785"/>
            <a:ext cx="1817034" cy="75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675671"/>
            <a:ext cx="6985254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038600"/>
            <a:ext cx="6742673" cy="11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7E246-01C3-4316-8E75-82B4F0D2E6D8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783363" name="Picture 3" descr="c:\ch04_conv\sedr42021_0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3" y="914400"/>
            <a:ext cx="19879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011" y="228703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5.2: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0522" y="2487580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5.2: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228703"/>
            <a:ext cx="6340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>
                <a:ea typeface="Calibri" panose="020F0502020204030204" pitchFamily="34" charset="0"/>
              </a:rPr>
              <a:t>Find </a:t>
            </a:r>
            <a:r>
              <a:rPr lang="tr-TR" i="1" dirty="0">
                <a:ea typeface="Calibri" panose="020F0502020204030204" pitchFamily="34" charset="0"/>
              </a:rPr>
              <a:t>R </a:t>
            </a:r>
            <a:r>
              <a:rPr lang="tr-TR" dirty="0">
                <a:ea typeface="Calibri" panose="020F0502020204030204" pitchFamily="34" charset="0"/>
              </a:rPr>
              <a:t>in the circuit to obtain a current of 80 </a:t>
            </a: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tr-TR" dirty="0">
                <a:ea typeface="Calibri" panose="020F0502020204030204" pitchFamily="34" charset="0"/>
              </a:rPr>
              <a:t>A. Find also the drain voltage </a:t>
            </a:r>
            <a:r>
              <a:rPr lang="tr-TR" i="1" dirty="0">
                <a:ea typeface="Calibri" panose="020F0502020204030204" pitchFamily="34" charset="0"/>
              </a:rPr>
              <a:t>V</a:t>
            </a:r>
            <a:r>
              <a:rPr lang="tr-TR" i="1" baseline="-25000" dirty="0">
                <a:ea typeface="Calibri" panose="020F0502020204030204" pitchFamily="34" charset="0"/>
              </a:rPr>
              <a:t>D</a:t>
            </a:r>
            <a:r>
              <a:rPr lang="tr-TR" dirty="0"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403" y="1247453"/>
            <a:ext cx="6051356" cy="1157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68604" y="3101014"/>
                <a:ext cx="7086601" cy="944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𝑆𝑖𝑛𝑐𝑒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𝐷𝐺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=0  &gt;−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NMOS</m:t>
                      </m:r>
                      <m:r>
                        <m:rPr>
                          <m:nor/>
                        </m:rP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tr-T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saturation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604" y="3101014"/>
                <a:ext cx="7086601" cy="9441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15" y="4247419"/>
            <a:ext cx="8907432" cy="1900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</a:rPr>
              <a:t>Practice Problem 5.1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828020"/>
                <a:ext cx="8153400" cy="1810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 MOSFET circuit shown, the transistor has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=0.2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GB" sz="2000" i="1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000" baseline="-250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 V.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(a) Find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that the drain current is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20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1.6 mA.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(b) Find the drain voltage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0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the drain current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20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 </a:t>
                </a:r>
                <a:r>
                  <a:rPr lang="en-GB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kΩ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GB" sz="2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28020"/>
                <a:ext cx="8153400" cy="1810880"/>
              </a:xfrm>
              <a:prstGeom prst="rect">
                <a:avLst/>
              </a:prstGeom>
              <a:blipFill rotWithShape="0">
                <a:blip r:embed="rId3"/>
                <a:stretch>
                  <a:fillRect t="-2020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773195"/>
              </p:ext>
            </p:extLst>
          </p:nvPr>
        </p:nvGraphicFramePr>
        <p:xfrm>
          <a:off x="3657600" y="2819400"/>
          <a:ext cx="1828800" cy="3136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4" imgW="2520000" imgH="4320000" progId="">
                  <p:embed/>
                </p:oleObj>
              </mc:Choice>
              <mc:Fallback>
                <p:oleObj r:id="rId4" imgW="2520000" imgH="432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1828800" cy="3136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2054" y="4800600"/>
                <a:ext cx="25827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>
                    <a:solidFill>
                      <a:srgbClr val="FF0000"/>
                    </a:solidFill>
                  </a:rPr>
                  <a:t>(a) R=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3.125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4" y="4800600"/>
                <a:ext cx="2582759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0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42046" y="5874310"/>
                <a:ext cx="33128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1.1282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46" y="5874310"/>
                <a:ext cx="331289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09933" y="5882589"/>
                <a:ext cx="25125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4.359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33" y="5882589"/>
                <a:ext cx="251254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9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412" y="152400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5.3: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773235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5.3: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" y="759297"/>
            <a:ext cx="9167091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93" y="1521297"/>
            <a:ext cx="3610042" cy="2793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589" y="3708636"/>
            <a:ext cx="6353175" cy="504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57" y="4338666"/>
            <a:ext cx="80010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25" y="5225871"/>
            <a:ext cx="372427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</a:rPr>
              <a:t>Practice Problem 5.2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3762375" cy="4574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0875" y="807548"/>
                <a:ext cx="8935872" cy="4510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 MOSFET circuit shown, the transistor has the following parameters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     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tr-TR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0.5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tr-T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0.0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GB" sz="2000" i="1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000" i="1" baseline="-250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tr-TR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  <a:r>
                  <a:rPr lang="en-GB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the </a:t>
                </a:r>
                <a:r>
                  <a:rPr lang="en-GB" sz="2000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drain current</a:t>
                </a:r>
                <a:r>
                  <a:rPr lang="en-GB" sz="2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20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</a:t>
                </a:r>
                <a:r>
                  <a:rPr lang="en-GB" sz="2000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gate-source voltage</a:t>
                </a:r>
                <a:r>
                  <a:rPr lang="en-GB" sz="2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0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GS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tr-TR" sz="2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0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0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0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0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State 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which region of its characteristics the transistor operates.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75" y="807548"/>
                <a:ext cx="8935872" cy="4510081"/>
              </a:xfrm>
              <a:prstGeom prst="rect">
                <a:avLst/>
              </a:prstGeom>
              <a:blipFill rotWithShape="0">
                <a:blip r:embed="rId3"/>
                <a:stretch>
                  <a:fillRect l="-750" t="-676" b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8600" y="5615983"/>
                <a:ext cx="26142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615983"/>
                <a:ext cx="261424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94527" y="5615983"/>
                <a:ext cx="2297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2.87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527" y="5615983"/>
                <a:ext cx="229774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8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412" y="152400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5.4: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2" y="661385"/>
            <a:ext cx="891198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dirty="0">
                <a:ea typeface="Calibri" panose="020F0502020204030204" pitchFamily="34" charset="0"/>
                <a:cs typeface="Times New Roman" panose="02020603050405020304" pitchFamily="18" charset="0"/>
              </a:rPr>
              <a:t>Determine the voltages at all nodes and currents in all branches.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3000" y="1229510"/>
                <a:ext cx="7543800" cy="575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=1.0 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)=1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, 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00" y="1229510"/>
                <a:ext cx="7543800" cy="5757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130901"/>
            <a:ext cx="3914244" cy="36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08AD8C-0752-46C0-9773-8E0817A5612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719829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At this point it should be clear that the name of the device (metal-oxide-semiconductor FET) is derived from its physical structure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6200" y="1931454"/>
            <a:ext cx="899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T</a:t>
            </a:r>
            <a:r>
              <a:rPr lang="en-US" sz="2000" dirty="0" smtClean="0"/>
              <a:t>he gate electrode is electrically insulated from the device body (by the oxide layer).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6200" y="2514600"/>
            <a:ext cx="88915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It will be shown that </a:t>
            </a:r>
            <a:r>
              <a:rPr lang="en-US" sz="2000" i="1" dirty="0" smtClean="0">
                <a:solidFill>
                  <a:srgbClr val="FF0000"/>
                </a:solidFill>
              </a:rPr>
              <a:t>a voltage applied to the gate controls current flow between source and drain.</a:t>
            </a:r>
            <a:r>
              <a:rPr lang="en-US" sz="2000" dirty="0" smtClean="0"/>
              <a:t> This current will flow in the longitudinal direction from drain to source in the region labeled “channel region.” Note that this region has a length L and a width W, two important parameters of the MOSFET. Typically, L is in the range of 0.03 </a:t>
            </a:r>
            <a:r>
              <a:rPr lang="en-US" sz="2000" dirty="0" err="1" smtClean="0"/>
              <a:t>μm</a:t>
            </a:r>
            <a:r>
              <a:rPr lang="en-US" sz="2000" dirty="0" smtClean="0"/>
              <a:t> to 1 </a:t>
            </a:r>
            <a:r>
              <a:rPr lang="en-US" sz="2000" dirty="0" err="1" smtClean="0"/>
              <a:t>μm</a:t>
            </a:r>
            <a:r>
              <a:rPr lang="en-US" sz="2000" dirty="0" smtClean="0"/>
              <a:t>, and W is in the range of 0.05 </a:t>
            </a:r>
            <a:r>
              <a:rPr lang="en-US" sz="2000" dirty="0" err="1" smtClean="0"/>
              <a:t>μm</a:t>
            </a:r>
            <a:r>
              <a:rPr lang="en-US" sz="2000" dirty="0" smtClean="0"/>
              <a:t> to 100 </a:t>
            </a:r>
            <a:r>
              <a:rPr lang="en-US" sz="2000" dirty="0" err="1" smtClean="0"/>
              <a:t>μm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5.4: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3" y="838200"/>
            <a:ext cx="3825257" cy="3309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62" y="2426130"/>
            <a:ext cx="395287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7" y="3511484"/>
            <a:ext cx="5029200" cy="46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25" y="4327227"/>
            <a:ext cx="1962150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858" y="4470102"/>
            <a:ext cx="590550" cy="390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725" y="5182592"/>
            <a:ext cx="7534275" cy="6477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4189862" y="3972359"/>
            <a:ext cx="44969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90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" y="890802"/>
            <a:ext cx="9144000" cy="51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7877175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939907"/>
            <a:ext cx="48672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85108"/>
            <a:ext cx="5629275" cy="723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6019800" y="1405957"/>
            <a:ext cx="3124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4267200" y="3825239"/>
            <a:ext cx="1144138" cy="577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16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0319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</a:rPr>
              <a:t>Practice Problem 5.3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6006" y="700773"/>
                <a:ext cx="8229600" cy="2188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the MOSFET circuit shown, the transistor has the following parameters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	     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den>
                    </m:f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=1.0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mA</m:t>
                    </m:r>
                    <m:r>
                      <m:rPr>
                        <m:nor/>
                      </m:rP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p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 </a:t>
                </a:r>
                <a:r>
                  <a:rPr lang="en-GB" sz="2000" i="1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000" i="1" baseline="-250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 V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Find the </a:t>
                </a:r>
                <a:r>
                  <a:rPr lang="en-GB" sz="2000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drain current</a:t>
                </a:r>
                <a:r>
                  <a:rPr lang="en-GB" sz="2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20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</a:t>
                </a:r>
                <a:r>
                  <a:rPr lang="en-GB" sz="2000" b="1" u="sng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gate-source voltage</a:t>
                </a:r>
                <a:r>
                  <a:rPr lang="en-GB" sz="2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2000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GS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State in which region of its characteristics the transistor operates.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" y="700773"/>
                <a:ext cx="8229600" cy="2188548"/>
              </a:xfrm>
              <a:prstGeom prst="rect">
                <a:avLst/>
              </a:prstGeom>
              <a:blipFill rotWithShape="0">
                <a:blip r:embed="rId3"/>
                <a:stretch>
                  <a:fillRect l="-741" t="-1671" r="-815" b="-3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006761"/>
              </p:ext>
            </p:extLst>
          </p:nvPr>
        </p:nvGraphicFramePr>
        <p:xfrm>
          <a:off x="4572000" y="2743200"/>
          <a:ext cx="3335532" cy="348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r:id="rId4" imgW="2790000" imgH="4500000" progId="">
                  <p:embed/>
                </p:oleObj>
              </mc:Choice>
              <mc:Fallback>
                <p:oleObj r:id="rId4" imgW="2790000" imgH="45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3200"/>
                        <a:ext cx="3335532" cy="34819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3772385"/>
                <a:ext cx="1944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72385"/>
                <a:ext cx="194418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5009" y="4295605"/>
                <a:ext cx="1826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09" y="4295605"/>
                <a:ext cx="182646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0319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</a:rPr>
              <a:t>Practice Problem 5.4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75620"/>
            <a:ext cx="80772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In the MOSFET circuit shown </a:t>
            </a:r>
            <a:r>
              <a:rPr lang="tr-TR" sz="2000" dirty="0" smtClean="0"/>
              <a:t>below</a:t>
            </a:r>
            <a:r>
              <a:rPr lang="en-US" sz="2000" dirty="0" smtClean="0"/>
              <a:t>, </a:t>
            </a:r>
            <a:r>
              <a:rPr lang="en-US" sz="2000" dirty="0"/>
              <a:t>the transistors have widths W1 = 10 </a:t>
            </a:r>
            <a:r>
              <a:rPr lang="en-US" sz="2000" dirty="0" err="1"/>
              <a:t>μm</a:t>
            </a:r>
            <a:r>
              <a:rPr lang="en-US" sz="2000" dirty="0"/>
              <a:t>, W2 = 40 </a:t>
            </a:r>
            <a:r>
              <a:rPr lang="en-US" sz="2000" dirty="0" err="1"/>
              <a:t>μm</a:t>
            </a:r>
            <a:r>
              <a:rPr lang="en-US" sz="2000" dirty="0"/>
              <a:t>, and their lengths are equal, i.e. L1 = L2 = 2 </a:t>
            </a:r>
            <a:r>
              <a:rPr lang="en-US" sz="2000" dirty="0" err="1"/>
              <a:t>μm</a:t>
            </a:r>
            <a:r>
              <a:rPr lang="en-US" sz="2000" dirty="0"/>
              <a:t>. Both transistors </a:t>
            </a:r>
            <a:r>
              <a:rPr lang="en-US" sz="2000" dirty="0" smtClean="0"/>
              <a:t>have</a:t>
            </a:r>
            <a:r>
              <a:rPr lang="tr-TR" sz="2000" dirty="0" smtClean="0"/>
              <a:t> k</a:t>
            </a:r>
            <a:r>
              <a:rPr lang="tr-TR" sz="2000" baseline="-25000" dirty="0" smtClean="0"/>
              <a:t>n</a:t>
            </a:r>
            <a:r>
              <a:rPr lang="tr-TR" sz="2000" dirty="0"/>
              <a:t> </a:t>
            </a:r>
            <a:r>
              <a:rPr lang="tr-TR" sz="2000" dirty="0" smtClean="0"/>
              <a:t>= 0.2mA/V</a:t>
            </a:r>
            <a:r>
              <a:rPr lang="tr-TR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, and </a:t>
            </a:r>
            <a:r>
              <a:rPr lang="en-US" sz="2000" dirty="0" err="1"/>
              <a:t>V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= 1 V. </a:t>
            </a:r>
            <a:r>
              <a:rPr lang="en-US" sz="2000" dirty="0" smtClean="0"/>
              <a:t>Find </a:t>
            </a:r>
            <a:r>
              <a:rPr lang="en-US" sz="2000" dirty="0"/>
              <a:t>the voltage Vo and the current I</a:t>
            </a:r>
            <a:r>
              <a:rPr lang="en-US" sz="2000" baseline="-25000" dirty="0"/>
              <a:t>D</a:t>
            </a:r>
            <a:r>
              <a:rPr lang="en-US" sz="20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346530"/>
            <a:ext cx="2819400" cy="4072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3772385"/>
                <a:ext cx="19441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72385"/>
                <a:ext cx="194418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3" y="4295605"/>
                <a:ext cx="19736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𝐺𝑆</m:t>
                          </m:r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3" y="4295605"/>
                <a:ext cx="197361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502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0319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</a:rPr>
              <a:t>Practice Problem 5.5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" y="675620"/>
            <a:ext cx="8728881" cy="3390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106" y="3505200"/>
            <a:ext cx="230505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410200"/>
            <a:ext cx="233643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5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02"/>
            <a:ext cx="9144000" cy="3026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20703"/>
            <a:ext cx="7168397" cy="38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36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2" y="1440873"/>
            <a:ext cx="8229600" cy="5417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23" y="304800"/>
            <a:ext cx="302895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6587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001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turn a PMOS </a:t>
            </a:r>
            <a:r>
              <a:rPr lang="en-US" dirty="0">
                <a:solidFill>
                  <a:srgbClr val="FF0000"/>
                </a:solidFill>
              </a:rPr>
              <a:t>transistor on</a:t>
            </a:r>
            <a:r>
              <a:rPr lang="en-US" dirty="0"/>
              <a:t>, the gate voltage has to be made lower than that of the source by at least </a:t>
            </a:r>
            <a:r>
              <a:rPr lang="tr-TR" dirty="0" smtClean="0"/>
              <a:t>|</a:t>
            </a:r>
            <a:r>
              <a:rPr lang="en-US" dirty="0" err="1" smtClean="0"/>
              <a:t>Vtp</a:t>
            </a:r>
            <a:r>
              <a:rPr lang="tr-TR" dirty="0" smtClean="0"/>
              <a:t>|</a:t>
            </a:r>
            <a:r>
              <a:rPr lang="en-US" dirty="0" smtClean="0"/>
              <a:t> . </a:t>
            </a:r>
            <a:endParaRPr lang="tr-TR" dirty="0" smtClean="0"/>
          </a:p>
          <a:p>
            <a:pPr algn="just"/>
            <a:endParaRPr lang="tr-TR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To </a:t>
            </a:r>
            <a:r>
              <a:rPr lang="en-US" dirty="0"/>
              <a:t>operate </a:t>
            </a:r>
            <a:r>
              <a:rPr lang="en-US" dirty="0">
                <a:solidFill>
                  <a:srgbClr val="FF0000"/>
                </a:solidFill>
              </a:rPr>
              <a:t>in the triode region</a:t>
            </a:r>
            <a:r>
              <a:rPr lang="en-US" dirty="0"/>
              <a:t>, the drain voltage has to exceed that of the gate by at least </a:t>
            </a:r>
            <a:r>
              <a:rPr lang="tr-TR" dirty="0"/>
              <a:t>|</a:t>
            </a:r>
            <a:r>
              <a:rPr lang="en-US" dirty="0" err="1"/>
              <a:t>Vtp</a:t>
            </a:r>
            <a:r>
              <a:rPr lang="tr-TR" dirty="0"/>
              <a:t>|</a:t>
            </a:r>
            <a:r>
              <a:rPr lang="en-US" dirty="0"/>
              <a:t> </a:t>
            </a:r>
            <a:r>
              <a:rPr lang="en-US" dirty="0" smtClean="0"/>
              <a:t>; </a:t>
            </a:r>
            <a:r>
              <a:rPr lang="en-US" b="1" dirty="0">
                <a:solidFill>
                  <a:srgbClr val="00B0F0"/>
                </a:solidFill>
              </a:rPr>
              <a:t>otherwise, the PMOS operates in saturation.</a:t>
            </a:r>
          </a:p>
        </p:txBody>
      </p:sp>
    </p:spTree>
    <p:extLst>
      <p:ext uri="{BB962C8B-B14F-4D97-AF65-F5344CB8AC3E}">
        <p14:creationId xmlns:p14="http://schemas.microsoft.com/office/powerpoint/2010/main" val="240602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12948"/>
            <a:ext cx="2352036" cy="2534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29" y="94681"/>
            <a:ext cx="322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Exercises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781" y="4680255"/>
            <a:ext cx="6448425" cy="9525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6422408" y="1752600"/>
            <a:ext cx="190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" name="Group 16"/>
          <p:cNvGrpSpPr/>
          <p:nvPr/>
        </p:nvGrpSpPr>
        <p:grpSpPr>
          <a:xfrm>
            <a:off x="68239" y="553602"/>
            <a:ext cx="8916537" cy="2397995"/>
            <a:chOff x="68239" y="553602"/>
            <a:chExt cx="8916537" cy="2397995"/>
          </a:xfrm>
        </p:grpSpPr>
        <p:grpSp>
          <p:nvGrpSpPr>
            <p:cNvPr id="14" name="Group 13"/>
            <p:cNvGrpSpPr/>
            <p:nvPr/>
          </p:nvGrpSpPr>
          <p:grpSpPr>
            <a:xfrm>
              <a:off x="68239" y="553602"/>
              <a:ext cx="8916537" cy="2397995"/>
              <a:chOff x="3412" y="457199"/>
              <a:chExt cx="8916537" cy="239799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2" y="457199"/>
                <a:ext cx="8916537" cy="170662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340" y="2240495"/>
                <a:ext cx="8784609" cy="614699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 bwMode="auto">
              <a:xfrm>
                <a:off x="3575144" y="1447800"/>
                <a:ext cx="1905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5257800" y="2855194"/>
                <a:ext cx="1905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5730993" y="2163822"/>
                <a:ext cx="1905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6" name="Straight Connector 15"/>
            <p:cNvCxnSpPr/>
            <p:nvPr/>
          </p:nvCxnSpPr>
          <p:spPr bwMode="auto">
            <a:xfrm>
              <a:off x="5795820" y="1905000"/>
              <a:ext cx="253158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57992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4460"/>
            <a:ext cx="7670286" cy="633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634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Operation with Zero Gate Voltage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8686800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With zero voltage applied to the gate, two back-to-back diodes exist in series between drain and source. </a:t>
            </a:r>
            <a:endParaRPr lang="tr-TR" sz="2000" dirty="0" smtClean="0"/>
          </a:p>
          <a:p>
            <a:pPr algn="just">
              <a:lnSpc>
                <a:spcPct val="150000"/>
              </a:lnSpc>
            </a:pPr>
            <a:endParaRPr lang="tr-TR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One diode is formed by the </a:t>
            </a:r>
            <a:r>
              <a:rPr lang="en-US" sz="2000" dirty="0" err="1" smtClean="0"/>
              <a:t>pn</a:t>
            </a:r>
            <a:r>
              <a:rPr lang="en-US" sz="2000" dirty="0" smtClean="0"/>
              <a:t> junction between the n+ drain region and the p-type substrate, and the other diode is formed by the </a:t>
            </a:r>
            <a:r>
              <a:rPr lang="en-US" sz="2000" dirty="0" err="1" smtClean="0"/>
              <a:t>pn</a:t>
            </a:r>
            <a:r>
              <a:rPr lang="en-US" sz="2000" dirty="0" smtClean="0"/>
              <a:t> junction between the p-type substrate and the n+ source region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8600" y="4533204"/>
            <a:ext cx="838200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These back-to-back diodes prevent current conduction from drain to source when a voltage </a:t>
            </a:r>
            <a:r>
              <a:rPr lang="en-US" sz="2000" dirty="0" err="1" smtClean="0"/>
              <a:t>vDS</a:t>
            </a:r>
            <a:r>
              <a:rPr lang="en-US" sz="2000" dirty="0" smtClean="0"/>
              <a:t> is applied. In fact, the path between drain and source has a very high resistance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36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7"/>
            <a:ext cx="8943975" cy="402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210" y="2362200"/>
            <a:ext cx="5945378" cy="381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35793"/>
            <a:ext cx="5781675" cy="1057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799"/>
            <a:ext cx="2255659" cy="661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024062"/>
            <a:ext cx="3939512" cy="40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05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228600"/>
            <a:ext cx="3810000" cy="304800"/>
          </a:xfrm>
        </p:spPr>
        <p:txBody>
          <a:bodyPr/>
          <a:lstStyle/>
          <a:p>
            <a:pPr algn="l"/>
            <a:r>
              <a:rPr lang="tr-TR" altLang="en-US" dirty="0" smtClean="0"/>
              <a:t>a)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6889920" cy="3200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036695" cy="12934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533400" y="3751364"/>
            <a:ext cx="38100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tr-TR" altLang="en-US" dirty="0"/>
              <a:t>b</a:t>
            </a:r>
            <a:r>
              <a:rPr lang="tr-TR" altLang="en-US" dirty="0" smtClean="0"/>
              <a:t>)</a:t>
            </a:r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672840"/>
            <a:ext cx="4250788" cy="1519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495" y="2695575"/>
            <a:ext cx="2076450" cy="3705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8153" y="5475732"/>
            <a:ext cx="8610600" cy="97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6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2586"/>
            <a:ext cx="2255659" cy="661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88179"/>
            <a:ext cx="6890279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479" y="228600"/>
            <a:ext cx="2139990" cy="3664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4800" y="2440741"/>
                <a:ext cx="63925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𝐷𝐺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=(10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𝑚𝐴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)=1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𝑠𝑖𝑛𝑐𝑒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440741"/>
                <a:ext cx="639258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1628"/>
            <a:ext cx="4868089" cy="19080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 bwMode="auto">
          <a:xfrm>
            <a:off x="4724400" y="3962400"/>
            <a:ext cx="448489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1985" y="3442248"/>
            <a:ext cx="198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 smtClean="0"/>
              <a:t>|V</a:t>
            </a:r>
            <a:r>
              <a:rPr lang="tr-TR" baseline="-25000" dirty="0" smtClean="0"/>
              <a:t>OV</a:t>
            </a:r>
            <a:r>
              <a:rPr lang="tr-TR" dirty="0" smtClean="0"/>
              <a:t> |= 1 V</a:t>
            </a:r>
            <a:r>
              <a:rPr lang="tr-TR" baseline="-25000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39710" y="4076700"/>
            <a:ext cx="3475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 smtClean="0"/>
              <a:t>|V</a:t>
            </a:r>
            <a:r>
              <a:rPr lang="tr-TR" baseline="-25000" dirty="0" smtClean="0"/>
              <a:t>OV</a:t>
            </a:r>
            <a:r>
              <a:rPr lang="tr-TR" dirty="0" smtClean="0"/>
              <a:t> |= V</a:t>
            </a:r>
            <a:r>
              <a:rPr lang="tr-TR" baseline="-25000" dirty="0" smtClean="0"/>
              <a:t>SG</a:t>
            </a:r>
            <a:r>
              <a:rPr lang="tr-TR" dirty="0" smtClean="0"/>
              <a:t> - </a:t>
            </a:r>
            <a:r>
              <a:rPr lang="tr-TR" dirty="0"/>
              <a:t>|</a:t>
            </a:r>
            <a:r>
              <a:rPr lang="tr-TR" dirty="0" smtClean="0"/>
              <a:t>V</a:t>
            </a:r>
            <a:r>
              <a:rPr lang="tr-TR" baseline="-25000" dirty="0" smtClean="0"/>
              <a:t>tP</a:t>
            </a:r>
            <a:r>
              <a:rPr lang="tr-TR" dirty="0" smtClean="0"/>
              <a:t> |</a:t>
            </a:r>
          </a:p>
          <a:p>
            <a:pPr algn="l"/>
            <a:r>
              <a:rPr lang="tr-TR" dirty="0" smtClean="0"/>
              <a:t>So </a:t>
            </a:r>
            <a:r>
              <a:rPr lang="tr-TR" dirty="0" smtClean="0">
                <a:solidFill>
                  <a:srgbClr val="FF0000"/>
                </a:solidFill>
              </a:rPr>
              <a:t>V</a:t>
            </a:r>
            <a:r>
              <a:rPr lang="tr-TR" baseline="-25000" dirty="0" smtClean="0">
                <a:solidFill>
                  <a:srgbClr val="FF0000"/>
                </a:solidFill>
              </a:rPr>
              <a:t>SG</a:t>
            </a:r>
            <a:r>
              <a:rPr lang="tr-TR" dirty="0" smtClean="0"/>
              <a:t> =1V+1V= </a:t>
            </a:r>
            <a:r>
              <a:rPr lang="tr-TR" dirty="0" smtClean="0">
                <a:solidFill>
                  <a:srgbClr val="FF0000"/>
                </a:solidFill>
              </a:rPr>
              <a:t>2V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90" y="505624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Apply KVL</a:t>
            </a:r>
            <a:r>
              <a:rPr lang="tr-TR" dirty="0" smtClean="0"/>
              <a:t>, V</a:t>
            </a:r>
            <a:r>
              <a:rPr lang="tr-TR" baseline="-25000" dirty="0" smtClean="0"/>
              <a:t>DG</a:t>
            </a:r>
            <a:r>
              <a:rPr lang="tr-TR" dirty="0" smtClean="0"/>
              <a:t> –V</a:t>
            </a:r>
            <a:r>
              <a:rPr lang="tr-TR" baseline="-25000" dirty="0" smtClean="0"/>
              <a:t>SG</a:t>
            </a:r>
            <a:r>
              <a:rPr lang="tr-TR" dirty="0" smtClean="0"/>
              <a:t> + V</a:t>
            </a:r>
            <a:r>
              <a:rPr lang="tr-TR" baseline="-25000" dirty="0" smtClean="0"/>
              <a:t>SD</a:t>
            </a:r>
            <a:r>
              <a:rPr lang="tr-TR" dirty="0" smtClean="0"/>
              <a:t> = 0 V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5508382" y="5193064"/>
            <a:ext cx="448489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0427" y="5030807"/>
            <a:ext cx="2944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baseline="-25000" dirty="0">
                <a:solidFill>
                  <a:srgbClr val="FF0000"/>
                </a:solidFill>
              </a:rPr>
              <a:t>SD</a:t>
            </a:r>
            <a:r>
              <a:rPr lang="tr-TR" dirty="0"/>
              <a:t> </a:t>
            </a:r>
            <a:r>
              <a:rPr lang="tr-TR" dirty="0" smtClean="0"/>
              <a:t>= 2V -1V= 1V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97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38993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Recall that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4600" y="3810000"/>
                <a:ext cx="556260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dirty="0" smtClean="0"/>
                  <a:t>V</a:t>
                </a:r>
                <a:r>
                  <a:rPr lang="tr-TR" baseline="-25000" dirty="0" smtClean="0"/>
                  <a:t>DG</a:t>
                </a:r>
                <a:r>
                  <a:rPr lang="tr-TR" dirty="0" smtClean="0"/>
                  <a:t> –V</a:t>
                </a:r>
                <a:r>
                  <a:rPr lang="tr-TR" baseline="-25000" dirty="0" smtClean="0"/>
                  <a:t>SG</a:t>
                </a:r>
                <a:r>
                  <a:rPr lang="tr-TR" dirty="0" smtClean="0"/>
                  <a:t> + V</a:t>
                </a:r>
                <a:r>
                  <a:rPr lang="tr-TR" baseline="-25000" dirty="0" smtClean="0"/>
                  <a:t>SD</a:t>
                </a:r>
                <a:r>
                  <a:rPr lang="tr-TR" dirty="0" smtClean="0"/>
                  <a:t> = 0 V. Put V</a:t>
                </a:r>
                <a:r>
                  <a:rPr lang="tr-TR" baseline="-25000" dirty="0" smtClean="0"/>
                  <a:t>SD</a:t>
                </a:r>
                <a:r>
                  <a:rPr lang="tr-TR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𝑆𝐺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810000"/>
                <a:ext cx="5562600" cy="701859"/>
              </a:xfrm>
              <a:prstGeom prst="rect">
                <a:avLst/>
              </a:prstGeom>
              <a:blipFill rotWithShape="0">
                <a:blip r:embed="rId2"/>
                <a:stretch>
                  <a:fillRect l="-2303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24100" y="4601179"/>
                <a:ext cx="4876800" cy="1132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dirty="0" smtClean="0"/>
                  <a:t>V</a:t>
                </a:r>
                <a:r>
                  <a:rPr lang="tr-TR" baseline="-25000" dirty="0" smtClean="0"/>
                  <a:t>DG</a:t>
                </a:r>
                <a:r>
                  <a:rPr lang="tr-T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𝑆𝐺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tr-TR" dirty="0" smtClean="0"/>
                  <a:t> = 1V= 0.1mA xR</a:t>
                </a:r>
              </a:p>
              <a:p>
                <a:pPr algn="just"/>
                <a:r>
                  <a:rPr lang="tr-TR" dirty="0"/>
                  <a:t> </a:t>
                </a:r>
                <a:r>
                  <a:rPr lang="tr-TR" dirty="0" smtClean="0"/>
                  <a:t>                     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R= 10k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Ω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  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4601179"/>
                <a:ext cx="4876800" cy="1132746"/>
              </a:xfrm>
              <a:prstGeom prst="rect">
                <a:avLst/>
              </a:prstGeom>
              <a:blipFill rotWithShape="0">
                <a:blip r:embed="rId3"/>
                <a:stretch>
                  <a:fillRect l="-2500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57200" y="381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Recall that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4141" y="788037"/>
                <a:ext cx="5967659" cy="2031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V</a:t>
                </a:r>
                <a:r>
                  <a:rPr lang="tr-TR" baseline="-25000" dirty="0"/>
                  <a:t>DG</a:t>
                </a:r>
                <a:r>
                  <a:rPr lang="tr-TR" dirty="0"/>
                  <a:t> –V</a:t>
                </a:r>
                <a:r>
                  <a:rPr lang="tr-TR" baseline="-25000" dirty="0"/>
                  <a:t>SG</a:t>
                </a:r>
                <a:r>
                  <a:rPr lang="tr-TR" dirty="0"/>
                  <a:t> + V</a:t>
                </a:r>
                <a:r>
                  <a:rPr lang="tr-TR" baseline="-25000" dirty="0"/>
                  <a:t>SD</a:t>
                </a:r>
                <a:r>
                  <a:rPr lang="tr-TR" dirty="0"/>
                  <a:t> = 0 </a:t>
                </a:r>
                <a:r>
                  <a:rPr lang="tr-TR" dirty="0" smtClean="0"/>
                  <a:t>V. To have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V</a:t>
                </a:r>
                <a:r>
                  <a:rPr lang="tr-TR" baseline="-25000" dirty="0"/>
                  <a:t>SG</a:t>
                </a:r>
                <a:r>
                  <a:rPr lang="tr-TR" dirty="0"/>
                  <a:t> </a:t>
                </a:r>
                <a:r>
                  <a:rPr lang="tr-TR" dirty="0" smtClean="0"/>
                  <a:t>= </a:t>
                </a:r>
                <a:r>
                  <a:rPr lang="tr-TR" dirty="0"/>
                  <a:t>V</a:t>
                </a:r>
                <a:r>
                  <a:rPr lang="tr-TR" baseline="-25000" dirty="0"/>
                  <a:t>SD</a:t>
                </a:r>
                <a:r>
                  <a:rPr lang="tr-TR" dirty="0"/>
                  <a:t> </a:t>
                </a:r>
                <a:r>
                  <a:rPr lang="tr-TR" dirty="0" smtClean="0"/>
                  <a:t>, V</a:t>
                </a:r>
                <a:r>
                  <a:rPr lang="tr-TR" baseline="-25000" dirty="0" smtClean="0"/>
                  <a:t>DG</a:t>
                </a:r>
                <a:r>
                  <a:rPr lang="tr-TR" dirty="0" smtClean="0"/>
                  <a:t> = 0 V.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smtClean="0"/>
                  <a:t>Since V</a:t>
                </a:r>
                <a:r>
                  <a:rPr lang="tr-TR" baseline="-25000" dirty="0" smtClean="0"/>
                  <a:t>DG</a:t>
                </a:r>
                <a:r>
                  <a:rPr lang="tr-TR" dirty="0" smtClean="0"/>
                  <a:t> = IxR and I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tr-TR" dirty="0" smtClean="0"/>
                  <a:t>0A then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R= 0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Ω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41" y="788037"/>
                <a:ext cx="5967659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2145" r="-1021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700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04800" y="685800"/>
            <a:ext cx="8016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Design the circuit </a:t>
            </a:r>
            <a:r>
              <a:rPr lang="tr-TR" sz="2000" dirty="0" smtClean="0"/>
              <a:t>shown below</a:t>
            </a:r>
            <a:r>
              <a:rPr lang="en-US" sz="2000" dirty="0" smtClean="0"/>
              <a:t> </a:t>
            </a:r>
            <a:r>
              <a:rPr lang="en-US" sz="2000" dirty="0"/>
              <a:t>so that the transistor operates in </a:t>
            </a:r>
            <a:r>
              <a:rPr lang="en-US" sz="2000" dirty="0">
                <a:solidFill>
                  <a:srgbClr val="FF0000"/>
                </a:solidFill>
              </a:rPr>
              <a:t>saturation</a:t>
            </a:r>
            <a:r>
              <a:rPr lang="en-US" sz="2000" dirty="0"/>
              <a:t> with I</a:t>
            </a:r>
            <a:r>
              <a:rPr lang="en-US" sz="1000" dirty="0"/>
              <a:t>D</a:t>
            </a:r>
            <a:r>
              <a:rPr lang="en-US" sz="2000" dirty="0"/>
              <a:t> = 0.5 mA and V</a:t>
            </a:r>
            <a:r>
              <a:rPr lang="en-US" sz="1000" dirty="0"/>
              <a:t>D</a:t>
            </a:r>
            <a:r>
              <a:rPr lang="en-US" sz="2000" dirty="0"/>
              <a:t> = +3 V. Let the PMOS transistor have </a:t>
            </a:r>
            <a:r>
              <a:rPr lang="en-US" sz="2000" dirty="0" err="1"/>
              <a:t>Vtp</a:t>
            </a:r>
            <a:r>
              <a:rPr lang="en-US" sz="2000" dirty="0"/>
              <a:t> = −1 V and </a:t>
            </a:r>
            <a:r>
              <a:rPr lang="en-US" sz="2000" dirty="0" err="1" smtClean="0"/>
              <a:t>kp</a:t>
            </a:r>
            <a:r>
              <a:rPr lang="en-US" sz="2000" dirty="0" smtClean="0"/>
              <a:t>(W/L</a:t>
            </a:r>
            <a:r>
              <a:rPr lang="en-US" sz="2000" dirty="0"/>
              <a:t>) = 1 mA/V2 . Assume λ = 0. What is the largest value that RD can have while maintaining </a:t>
            </a:r>
            <a:r>
              <a:rPr lang="en-US" sz="2000" b="1" dirty="0">
                <a:solidFill>
                  <a:srgbClr val="FF0000"/>
                </a:solidFill>
              </a:rPr>
              <a:t>saturation-region </a:t>
            </a:r>
            <a:r>
              <a:rPr lang="en-US" sz="2000" b="1" dirty="0" err="1" smtClean="0">
                <a:solidFill>
                  <a:srgbClr val="FF0000"/>
                </a:solidFill>
              </a:rPr>
              <a:t>oper</a:t>
            </a:r>
            <a:r>
              <a:rPr lang="tr-TR" sz="2000" b="1" dirty="0" smtClean="0">
                <a:solidFill>
                  <a:srgbClr val="FF0000"/>
                </a:solidFill>
              </a:rPr>
              <a:t>ation</a:t>
            </a:r>
            <a:r>
              <a:rPr lang="tr-TR" sz="2000" dirty="0" smtClean="0"/>
              <a:t>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77" y="2587008"/>
            <a:ext cx="3657600" cy="3231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55206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5.5: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5.5: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161" y="724543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Since the MOSFET is to be in saturation, we can write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07867"/>
            <a:ext cx="2265122" cy="103346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5912892" y="811966"/>
            <a:ext cx="685800" cy="20005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2" y="1482878"/>
            <a:ext cx="6720417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232" y="1441329"/>
            <a:ext cx="1882473" cy="55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2004554"/>
            <a:ext cx="4900510" cy="625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7" y="2630150"/>
            <a:ext cx="9154634" cy="1179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03" y="3809999"/>
            <a:ext cx="3141327" cy="10471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99330" y="3854196"/>
            <a:ext cx="5510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Saturation-mode operation will be maintained up to the point that V</a:t>
            </a:r>
            <a:r>
              <a:rPr lang="en-US" sz="2000" baseline="-25000" dirty="0"/>
              <a:t>D</a:t>
            </a:r>
            <a:r>
              <a:rPr lang="en-US" sz="2000" dirty="0"/>
              <a:t> exceeds V</a:t>
            </a:r>
            <a:r>
              <a:rPr lang="en-US" sz="2000" baseline="-25000" dirty="0"/>
              <a:t>G</a:t>
            </a:r>
            <a:r>
              <a:rPr lang="en-US" sz="2000" dirty="0"/>
              <a:t> by </a:t>
            </a:r>
            <a:r>
              <a:rPr lang="tr-TR" sz="2000" dirty="0" smtClean="0"/>
              <a:t>|</a:t>
            </a:r>
            <a:r>
              <a:rPr lang="en-US" sz="2000" dirty="0" err="1" smtClean="0"/>
              <a:t>Vt</a:t>
            </a:r>
            <a:r>
              <a:rPr lang="tr-TR" sz="2000" dirty="0" smtClean="0"/>
              <a:t>|</a:t>
            </a:r>
            <a:r>
              <a:rPr lang="en-US" sz="2000" dirty="0" smtClean="0"/>
              <a:t>; </a:t>
            </a:r>
            <a:r>
              <a:rPr lang="en-US" sz="2000" dirty="0"/>
              <a:t>that is, until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585" y="4528320"/>
            <a:ext cx="3212337" cy="8553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5792" y="5383676"/>
            <a:ext cx="2086852" cy="89995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296" y="5586648"/>
            <a:ext cx="6423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This value of drain voltage is obtained with R</a:t>
            </a:r>
            <a:r>
              <a:rPr lang="en-US" sz="2000" b="1" baseline="-25000" dirty="0"/>
              <a:t>D </a:t>
            </a:r>
            <a:r>
              <a:rPr lang="en-US" sz="2000" dirty="0"/>
              <a:t>given by</a:t>
            </a:r>
          </a:p>
        </p:txBody>
      </p:sp>
    </p:spTree>
    <p:extLst>
      <p:ext uri="{BB962C8B-B14F-4D97-AF65-F5344CB8AC3E}">
        <p14:creationId xmlns:p14="http://schemas.microsoft.com/office/powerpoint/2010/main" val="23875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04800" y="155206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5.6: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85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NMOS and PMOS transistors in the circuit </a:t>
            </a:r>
            <a:r>
              <a:rPr lang="tr-TR" sz="2000" dirty="0" smtClean="0"/>
              <a:t>below</a:t>
            </a:r>
            <a:r>
              <a:rPr lang="en-US" sz="2000" dirty="0" smtClean="0"/>
              <a:t> </a:t>
            </a:r>
            <a:r>
              <a:rPr lang="en-US" sz="2000" dirty="0"/>
              <a:t>are </a:t>
            </a:r>
            <a:r>
              <a:rPr lang="en-US" sz="2000" dirty="0" smtClean="0"/>
              <a:t>matched</a:t>
            </a:r>
            <a:r>
              <a:rPr lang="tr-TR" sz="2000" dirty="0" smtClean="0"/>
              <a:t>.</a:t>
            </a:r>
            <a:r>
              <a:rPr lang="en-US" sz="2000" dirty="0" smtClean="0"/>
              <a:t>, Assuming </a:t>
            </a:r>
            <a:r>
              <a:rPr lang="en-US" sz="2000" dirty="0"/>
              <a:t>λ=0 for both devices, find the drain currents </a:t>
            </a:r>
            <a:r>
              <a:rPr lang="en-US" sz="2000" dirty="0" err="1"/>
              <a:t>i</a:t>
            </a:r>
            <a:r>
              <a:rPr lang="en-US" sz="2000" baseline="-25000" dirty="0" err="1"/>
              <a:t>DN</a:t>
            </a:r>
            <a:r>
              <a:rPr lang="en-US" sz="2000" dirty="0"/>
              <a:t> and </a:t>
            </a:r>
            <a:r>
              <a:rPr lang="en-US" sz="2000" dirty="0" err="1"/>
              <a:t>i</a:t>
            </a:r>
            <a:r>
              <a:rPr lang="en-US" sz="2000" baseline="-25000" dirty="0" err="1"/>
              <a:t>DP</a:t>
            </a:r>
            <a:r>
              <a:rPr lang="en-US" sz="2000" dirty="0"/>
              <a:t>, as well as the voltage </a:t>
            </a:r>
            <a:r>
              <a:rPr lang="en-US" sz="2000" dirty="0" err="1"/>
              <a:t>v</a:t>
            </a:r>
            <a:r>
              <a:rPr lang="en-US" sz="2000" baseline="-25000" dirty="0" err="1"/>
              <a:t>O</a:t>
            </a:r>
            <a:r>
              <a:rPr lang="en-US" sz="2000" dirty="0"/>
              <a:t>, for </a:t>
            </a:r>
            <a:r>
              <a:rPr lang="en-US" sz="2000" dirty="0" err="1"/>
              <a:t>v</a:t>
            </a:r>
            <a:r>
              <a:rPr lang="en-US" sz="2000" baseline="-25000" dirty="0" err="1"/>
              <a:t>I</a:t>
            </a:r>
            <a:r>
              <a:rPr lang="en-US" sz="2000" dirty="0"/>
              <a:t> = 0 V, +2.5 V, and −2.5 V.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1" y="1841532"/>
            <a:ext cx="1057275" cy="39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88" y="1841531"/>
            <a:ext cx="1695450" cy="390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847" y="1865344"/>
            <a:ext cx="1631236" cy="366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372124"/>
            <a:ext cx="3657600" cy="3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5.6: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2994"/>
            <a:ext cx="3643313" cy="4080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0" y="1676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dirty="0"/>
              <a:t>We note that since Q</a:t>
            </a:r>
            <a:r>
              <a:rPr lang="en-US" sz="2000" baseline="-25000" dirty="0"/>
              <a:t>N</a:t>
            </a:r>
            <a:r>
              <a:rPr lang="en-US" sz="2000" dirty="0"/>
              <a:t> and Q</a:t>
            </a:r>
            <a:r>
              <a:rPr lang="en-US" sz="2000" baseline="-25000" dirty="0"/>
              <a:t>P</a:t>
            </a:r>
            <a:r>
              <a:rPr lang="en-US" sz="2000" dirty="0"/>
              <a:t> are perfectly matched and are operating at equal values of </a:t>
            </a:r>
            <a:r>
              <a:rPr lang="tr-TR" sz="2000" dirty="0" smtClean="0"/>
              <a:t>|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GS</a:t>
            </a:r>
            <a:r>
              <a:rPr lang="tr-TR" sz="2000" dirty="0" smtClean="0"/>
              <a:t>|</a:t>
            </a:r>
            <a:r>
              <a:rPr lang="en-US" sz="2000" dirty="0" smtClean="0"/>
              <a:t> = </a:t>
            </a:r>
            <a:r>
              <a:rPr lang="en-US" sz="2000" dirty="0"/>
              <a:t>2.5 V, the circuit is symmetrical, which dictates that </a:t>
            </a:r>
            <a:r>
              <a:rPr lang="en-US" sz="2400" dirty="0" err="1"/>
              <a:t>v</a:t>
            </a:r>
            <a:r>
              <a:rPr lang="en-US" sz="2000" baseline="-25000" dirty="0" err="1"/>
              <a:t>O</a:t>
            </a:r>
            <a:r>
              <a:rPr lang="en-US" sz="2000" dirty="0"/>
              <a:t> = 0 V. Thus both Q</a:t>
            </a:r>
            <a:r>
              <a:rPr lang="en-US" sz="2000" baseline="-25000" dirty="0"/>
              <a:t>N</a:t>
            </a:r>
            <a:r>
              <a:rPr lang="en-US" sz="2000" dirty="0"/>
              <a:t> and Q</a:t>
            </a:r>
            <a:r>
              <a:rPr lang="en-US" sz="2000" baseline="-25000" dirty="0"/>
              <a:t>P</a:t>
            </a:r>
            <a:r>
              <a:rPr lang="en-US" sz="2000" dirty="0"/>
              <a:t> are operating with </a:t>
            </a:r>
            <a:r>
              <a:rPr lang="tr-TR" sz="2000" dirty="0" smtClean="0"/>
              <a:t>|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DG</a:t>
            </a:r>
            <a:r>
              <a:rPr lang="tr-TR" sz="2000" dirty="0" smtClean="0"/>
              <a:t>|</a:t>
            </a:r>
            <a:r>
              <a:rPr lang="en-US" sz="2000" dirty="0" smtClean="0"/>
              <a:t> </a:t>
            </a:r>
            <a:r>
              <a:rPr lang="en-US" sz="2000" dirty="0"/>
              <a:t>= 0 and, hence, in saturation. The drain currents can now be found from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115676"/>
            <a:ext cx="6797832" cy="8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Next, we consider the circuit with </a:t>
            </a:r>
            <a:r>
              <a:rPr lang="en-US" sz="2000" dirty="0" err="1"/>
              <a:t>v</a:t>
            </a:r>
            <a:r>
              <a:rPr lang="en-US" sz="2000" baseline="-25000" dirty="0" err="1"/>
              <a:t>I</a:t>
            </a:r>
            <a:r>
              <a:rPr lang="en-US" sz="2000" baseline="-25000" dirty="0"/>
              <a:t> </a:t>
            </a:r>
            <a:r>
              <a:rPr lang="en-US" sz="2000" dirty="0"/>
              <a:t>= +2.5 V. Transistor Q</a:t>
            </a:r>
            <a:r>
              <a:rPr lang="en-US" sz="2000" baseline="-25000" dirty="0"/>
              <a:t>P </a:t>
            </a:r>
            <a:r>
              <a:rPr lang="en-US" sz="2000" dirty="0"/>
              <a:t>will have a V</a:t>
            </a:r>
            <a:r>
              <a:rPr lang="en-US" sz="2000" baseline="-25000" dirty="0"/>
              <a:t>SG</a:t>
            </a:r>
            <a:r>
              <a:rPr lang="en-US" sz="2000" dirty="0"/>
              <a:t> of zero and thus will be </a:t>
            </a:r>
            <a:r>
              <a:rPr lang="en-US" sz="2000" dirty="0">
                <a:solidFill>
                  <a:srgbClr val="FF0000"/>
                </a:solidFill>
              </a:rPr>
              <a:t>cut off</a:t>
            </a:r>
            <a:r>
              <a:rPr lang="en-US" sz="2000" dirty="0"/>
              <a:t>, reducing the circuit to that </a:t>
            </a:r>
            <a:r>
              <a:rPr lang="en-US" sz="2000" dirty="0" smtClean="0"/>
              <a:t>shown</a:t>
            </a:r>
            <a:r>
              <a:rPr lang="tr-TR" sz="2000" dirty="0" smtClean="0"/>
              <a:t> below</a:t>
            </a:r>
            <a:r>
              <a:rPr lang="en-US" sz="2000" dirty="0" smtClean="0"/>
              <a:t>. </a:t>
            </a:r>
            <a:r>
              <a:rPr lang="en-US" sz="2000" dirty="0"/>
              <a:t>We note that </a:t>
            </a:r>
            <a:r>
              <a:rPr lang="en-US" sz="2400" dirty="0" err="1"/>
              <a:t>v</a:t>
            </a:r>
            <a:r>
              <a:rPr lang="en-US" sz="2000" baseline="-25000" dirty="0" err="1"/>
              <a:t>O</a:t>
            </a:r>
            <a:r>
              <a:rPr lang="en-US" sz="2000" dirty="0"/>
              <a:t> will be negative, and thus </a:t>
            </a:r>
            <a:r>
              <a:rPr lang="en-US" sz="2400" dirty="0" err="1"/>
              <a:t>v</a:t>
            </a:r>
            <a:r>
              <a:rPr lang="en-US" sz="2000" baseline="-25000" dirty="0" err="1"/>
              <a:t>GD</a:t>
            </a:r>
            <a:r>
              <a:rPr lang="en-US" sz="2000" dirty="0"/>
              <a:t> will be greater than </a:t>
            </a:r>
            <a:r>
              <a:rPr lang="en-US" sz="2000" dirty="0" err="1"/>
              <a:t>Vtn</a:t>
            </a:r>
            <a:r>
              <a:rPr lang="en-US" sz="2000" dirty="0"/>
              <a:t>, causing Q</a:t>
            </a:r>
            <a:r>
              <a:rPr lang="en-US" sz="2000" baseline="-25000" dirty="0"/>
              <a:t>N</a:t>
            </a:r>
            <a:r>
              <a:rPr lang="en-US" sz="2000" dirty="0"/>
              <a:t> to operate </a:t>
            </a:r>
            <a:r>
              <a:rPr lang="en-US" sz="2000" dirty="0">
                <a:solidFill>
                  <a:srgbClr val="FF0000"/>
                </a:solidFill>
              </a:rPr>
              <a:t>in the triode region</a:t>
            </a:r>
            <a:r>
              <a:rPr lang="en-US" sz="2000" dirty="0"/>
              <a:t>. For simplicity we shall assume that </a:t>
            </a:r>
            <a:r>
              <a:rPr lang="en-US" dirty="0" err="1"/>
              <a:t>v</a:t>
            </a:r>
            <a:r>
              <a:rPr lang="en-US" sz="2000" baseline="-25000" dirty="0" err="1"/>
              <a:t>DS</a:t>
            </a:r>
            <a:r>
              <a:rPr lang="en-US" sz="2000" dirty="0"/>
              <a:t> is small and thus 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345" y="4783458"/>
            <a:ext cx="5438682" cy="1323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481" y="4371975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From the circuit diagram shown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61" y="1706582"/>
            <a:ext cx="41624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Creating a Channel for Current Flow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167" y="675620"/>
            <a:ext cx="8127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Consider next the situation depicted in Fig. 5.2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00167" y="1107575"/>
            <a:ext cx="8915400" cy="280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smtClean="0"/>
              <a:t>With </a:t>
            </a:r>
            <a:r>
              <a:rPr lang="en-US" sz="2000" dirty="0" smtClean="0"/>
              <a:t>source and drain grounded, free holes under the   gate region are repelled by the positive voltage, creating a depletion region of bound negative charge.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Electrons in the source and drain regions are forced into the channel, creating an n region under the gate terminal which connects the source and drain regions.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The value of </a:t>
            </a:r>
            <a:r>
              <a:rPr lang="en-US" sz="2000" dirty="0" err="1" smtClean="0"/>
              <a:t>v</a:t>
            </a:r>
            <a:r>
              <a:rPr lang="en-US" sz="2000" b="1" baseline="-25000" dirty="0" err="1" smtClean="0"/>
              <a:t>GS</a:t>
            </a:r>
            <a:r>
              <a:rPr lang="en-US" sz="2000" dirty="0" smtClean="0"/>
              <a:t> at which a sufficient number of mobile electrons accumulate in the channel region to form a conducting channel is called the </a:t>
            </a:r>
            <a:r>
              <a:rPr lang="en-US" sz="2000" b="1" i="1" dirty="0" smtClean="0">
                <a:solidFill>
                  <a:srgbClr val="FF0000"/>
                </a:solidFill>
              </a:rPr>
              <a:t>threshold voltage </a:t>
            </a:r>
            <a:r>
              <a:rPr lang="en-US" sz="2000" dirty="0" smtClean="0"/>
              <a:t>Vt.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29737" y="4142017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Correspondingly, the MOSFET of Fig. 5.2 is called an </a:t>
            </a:r>
            <a:r>
              <a:rPr lang="en-US" sz="2000" b="1" i="1" dirty="0" smtClean="0">
                <a:solidFill>
                  <a:srgbClr val="FF0000"/>
                </a:solidFill>
              </a:rPr>
              <a:t>n-channel MOSFET </a:t>
            </a:r>
            <a:r>
              <a:rPr lang="en-US" sz="2000" dirty="0" smtClean="0"/>
              <a:t>or, alternatively, an </a:t>
            </a:r>
            <a:r>
              <a:rPr lang="en-US" sz="2000" b="1" i="1" dirty="0" smtClean="0">
                <a:solidFill>
                  <a:srgbClr val="FF0000"/>
                </a:solidFill>
              </a:rPr>
              <a:t>NMOS transistor</a:t>
            </a:r>
            <a:r>
              <a:rPr lang="en-US" sz="2000" dirty="0" smtClean="0"/>
              <a:t>. Note that an n-channel MOSFET is formed in a p-type </a:t>
            </a:r>
            <a:r>
              <a:rPr lang="en-US" sz="2000" dirty="0" err="1" smtClean="0"/>
              <a:t>substrate:The</a:t>
            </a:r>
            <a:r>
              <a:rPr lang="en-US" sz="2000" dirty="0" smtClean="0"/>
              <a:t> channel is created by </a:t>
            </a:r>
            <a:r>
              <a:rPr lang="en-US" sz="2000" b="1" i="1" dirty="0" smtClean="0">
                <a:solidFill>
                  <a:srgbClr val="FF0000"/>
                </a:solidFill>
              </a:rPr>
              <a:t>inverting the substrate surface from p type to n type</a:t>
            </a:r>
            <a:r>
              <a:rPr lang="tr-TR" sz="2000" b="1" i="1" dirty="0" smtClean="0">
                <a:solidFill>
                  <a:srgbClr val="FF0000"/>
                </a:solidFill>
              </a:rPr>
              <a:t>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50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12" y="4090437"/>
            <a:ext cx="6707830" cy="614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6" y="4865320"/>
            <a:ext cx="4015392" cy="528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6" y="5715000"/>
            <a:ext cx="7643813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36" y="3226701"/>
            <a:ext cx="1962150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674427"/>
            <a:ext cx="41624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28600" y="3048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situation for the case </a:t>
            </a:r>
            <a:r>
              <a:rPr lang="en-US" dirty="0" err="1"/>
              <a:t>v</a:t>
            </a:r>
            <a:r>
              <a:rPr lang="en-US" baseline="-25000" dirty="0" err="1"/>
              <a:t>I</a:t>
            </a:r>
            <a:r>
              <a:rPr lang="en-US" dirty="0"/>
              <a:t> = −2.5 V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154505"/>
            <a:ext cx="891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It </a:t>
            </a:r>
            <a:r>
              <a:rPr lang="en-US" sz="2400" dirty="0" smtClean="0"/>
              <a:t>will </a:t>
            </a:r>
            <a:r>
              <a:rPr lang="en-US" sz="2400" dirty="0"/>
              <a:t>be the exact complement of the case </a:t>
            </a:r>
            <a:r>
              <a:rPr lang="en-US" sz="2400" dirty="0" err="1"/>
              <a:t>v</a:t>
            </a:r>
            <a:r>
              <a:rPr lang="en-US" sz="2400" baseline="-25000" dirty="0" err="1"/>
              <a:t>I</a:t>
            </a:r>
            <a:r>
              <a:rPr lang="en-US" sz="2400" dirty="0"/>
              <a:t> = +2.5 V: Transistor Q</a:t>
            </a:r>
            <a:r>
              <a:rPr lang="en-US" sz="2400" baseline="-25000" dirty="0"/>
              <a:t>N</a:t>
            </a:r>
            <a:r>
              <a:rPr lang="en-US" sz="2400" dirty="0"/>
              <a:t> will be off. Thus I</a:t>
            </a:r>
            <a:r>
              <a:rPr lang="en-US" sz="2400" baseline="-25000" dirty="0"/>
              <a:t>DN</a:t>
            </a:r>
            <a:r>
              <a:rPr lang="en-US" sz="2400" dirty="0"/>
              <a:t> = 0, Q</a:t>
            </a:r>
            <a:r>
              <a:rPr lang="en-US" sz="2400" baseline="-25000" dirty="0"/>
              <a:t>P </a:t>
            </a:r>
            <a:r>
              <a:rPr lang="en-US" sz="2400" dirty="0"/>
              <a:t>will be operating in the triode region with I</a:t>
            </a:r>
            <a:r>
              <a:rPr lang="en-US" sz="2400" baseline="-25000" dirty="0"/>
              <a:t>DP</a:t>
            </a:r>
            <a:r>
              <a:rPr lang="en-US" sz="2400" dirty="0"/>
              <a:t> = 0.244 mA and </a:t>
            </a:r>
            <a:r>
              <a:rPr lang="en-US" dirty="0" err="1"/>
              <a:t>v</a:t>
            </a:r>
            <a:r>
              <a:rPr lang="en-US" sz="2400" baseline="-25000" dirty="0" err="1"/>
              <a:t>O</a:t>
            </a:r>
            <a:r>
              <a:rPr lang="en-US" sz="2400" dirty="0"/>
              <a:t> = +2.44 V.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24" y="2742875"/>
            <a:ext cx="4419600" cy="36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084D4B-E713-448E-8E8A-ED8BAC4D7E2D}" type="slidenum">
              <a:rPr lang="en-US" altLang="en-US"/>
              <a:pPr/>
              <a:t>52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5705475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6556"/>
            <a:ext cx="7591425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916528"/>
            <a:ext cx="3651414" cy="348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D06455-B6E8-4765-A853-A5DEC8C1945D}" type="slidenum">
              <a:rPr lang="en-US" altLang="en-US"/>
              <a:pPr/>
              <a:t>53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46" y="2057400"/>
            <a:ext cx="4829175" cy="4162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8600"/>
            <a:ext cx="453390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E28F76-3632-4E87-B585-A6DEBDAA483E}" type="slidenum">
              <a:rPr lang="en-US" altLang="en-US"/>
              <a:pPr/>
              <a:t>54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7898904" cy="5045741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326BDE-C449-4E77-8688-0A05D0D1FB46}" type="slidenum">
              <a:rPr lang="en-US" altLang="en-US"/>
              <a:pPr/>
              <a:t>55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649875"/>
            <a:ext cx="2681288" cy="37646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" y="483698"/>
            <a:ext cx="7543799" cy="4481144"/>
            <a:chOff x="152400" y="483698"/>
            <a:chExt cx="7543799" cy="44811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483698"/>
              <a:ext cx="6310312" cy="40337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3793267"/>
              <a:ext cx="3304891" cy="1171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4594" y="1925399"/>
              <a:ext cx="1411605" cy="8667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56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" y="2356501"/>
            <a:ext cx="2282754" cy="320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381000"/>
            <a:ext cx="3209925" cy="27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57225"/>
            <a:ext cx="744855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25" y="961599"/>
            <a:ext cx="4695825" cy="3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297100"/>
            <a:ext cx="9058275" cy="1038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0" y="94749"/>
            <a:ext cx="1114425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106" y="2399423"/>
            <a:ext cx="1000125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9077" y="2819400"/>
            <a:ext cx="6834687" cy="2989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9646" y="5816234"/>
            <a:ext cx="8404408" cy="5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7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92775" y="3048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Since V</a:t>
            </a:r>
            <a:r>
              <a:rPr lang="en-US" sz="1200" dirty="0"/>
              <a:t>OV</a:t>
            </a:r>
            <a:r>
              <a:rPr lang="en-US" dirty="0"/>
              <a:t> = 0.2 V and V</a:t>
            </a:r>
            <a:r>
              <a:rPr lang="en-US" sz="1200" dirty="0"/>
              <a:t>DS</a:t>
            </a:r>
            <a:r>
              <a:rPr lang="en-US" dirty="0"/>
              <a:t> = 0.4 V, we see that the maximum allowable negative signal swing at the drain is 0.2 V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/>
              <a:t>Thus the maximum symmetrical signal swing allowable at the drain </a:t>
            </a:r>
            <a:r>
              <a:rPr lang="en-US" dirty="0" smtClean="0"/>
              <a:t>is</a:t>
            </a:r>
            <a:r>
              <a:rPr lang="tr-TR" dirty="0" smtClean="0"/>
              <a:t> ± 0.2 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09" y="2286000"/>
            <a:ext cx="5622891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38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C294D3-3EE9-4460-A0CA-2E9E1C7C9B33}" type="slidenum">
              <a:rPr lang="en-US" altLang="en-US"/>
              <a:pPr/>
              <a:t>58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381000"/>
            <a:ext cx="908685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38ABF-0AC6-4625-A950-4D6B4828A8DB}" type="slidenum">
              <a:rPr lang="en-US" altLang="en-US"/>
              <a:pPr/>
              <a:t>59</a:t>
            </a:fld>
            <a:endParaRPr lang="en-US" altLang="en-US"/>
          </a:p>
        </p:txBody>
      </p:sp>
      <p:grpSp>
        <p:nvGrpSpPr>
          <p:cNvPr id="801798" name="Group 6"/>
          <p:cNvGrpSpPr>
            <a:grpSpLocks/>
          </p:cNvGrpSpPr>
          <p:nvPr/>
        </p:nvGrpSpPr>
        <p:grpSpPr bwMode="auto">
          <a:xfrm>
            <a:off x="587375" y="492125"/>
            <a:ext cx="7967663" cy="4689475"/>
            <a:chOff x="576" y="432"/>
            <a:chExt cx="5019" cy="2954"/>
          </a:xfrm>
        </p:grpSpPr>
        <p:pic>
          <p:nvPicPr>
            <p:cNvPr id="801795" name="Picture 3" descr="c:\ch04_conv\sedr42021_0426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002"/>
              <a:ext cx="1259" cy="1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1797" name="Picture 5" descr="c:\ch04_conv\sedr42021_0426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32"/>
              <a:ext cx="3291" cy="2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01799" name="Text Box 7"/>
          <p:cNvSpPr txBox="1">
            <a:spLocks noChangeArrowheads="1"/>
          </p:cNvSpPr>
          <p:nvPr/>
        </p:nvSpPr>
        <p:spPr bwMode="auto">
          <a:xfrm>
            <a:off x="381000" y="54959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600" b="1" dirty="0">
                <a:cs typeface="Times" panose="02020603050405020304" pitchFamily="18" charset="0"/>
              </a:rPr>
              <a:t>Figure  </a:t>
            </a:r>
            <a:r>
              <a:rPr lang="en-US" altLang="en-US" sz="1600" dirty="0" smtClean="0">
                <a:cs typeface="Times" panose="02020603050405020304" pitchFamily="18" charset="0"/>
              </a:rPr>
              <a:t> </a:t>
            </a:r>
            <a:r>
              <a:rPr lang="en-US" altLang="en-US" sz="1600" b="1" dirty="0">
                <a:cs typeface="Times" panose="02020603050405020304" pitchFamily="18" charset="0"/>
              </a:rPr>
              <a:t>(a)</a:t>
            </a:r>
            <a:r>
              <a:rPr lang="en-US" altLang="en-US" sz="1600" dirty="0">
                <a:cs typeface="Times" panose="02020603050405020304" pitchFamily="18" charset="0"/>
              </a:rPr>
              <a:t> Basic structure of the common-source amplifier. </a:t>
            </a:r>
            <a:r>
              <a:rPr lang="en-US" altLang="en-US" sz="1600" b="1" dirty="0">
                <a:cs typeface="Times" panose="02020603050405020304" pitchFamily="18" charset="0"/>
              </a:rPr>
              <a:t>(b)</a:t>
            </a:r>
            <a:r>
              <a:rPr lang="en-US" altLang="en-US" sz="1600" dirty="0">
                <a:cs typeface="Times" panose="02020603050405020304" pitchFamily="18" charset="0"/>
              </a:rPr>
              <a:t> Graphical construction to determine the transfer characteristic of the amplifier in (a).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4DACB-644F-479A-BDE3-AE0006124D18}" type="slidenum">
              <a:rPr lang="en-US" altLang="en-US"/>
              <a:pPr/>
              <a:t>6</a:t>
            </a:fld>
            <a:endParaRPr lang="en-US" altLang="en-US"/>
          </a:p>
        </p:txBody>
      </p:sp>
      <p:pic>
        <p:nvPicPr>
          <p:cNvPr id="732163" name="Picture 3" descr="c:\ch04_conv\sedr42021_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7" y="523984"/>
            <a:ext cx="489902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2164" name="Text Box 4"/>
          <p:cNvSpPr txBox="1">
            <a:spLocks noChangeArrowheads="1"/>
          </p:cNvSpPr>
          <p:nvPr/>
        </p:nvSpPr>
        <p:spPr bwMode="auto">
          <a:xfrm>
            <a:off x="380999" y="4684548"/>
            <a:ext cx="8305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800" b="1" dirty="0"/>
              <a:t>Figure </a:t>
            </a:r>
            <a:r>
              <a:rPr lang="tr-TR" altLang="en-US" sz="1800" b="1" dirty="0" smtClean="0"/>
              <a:t>5</a:t>
            </a:r>
            <a:r>
              <a:rPr lang="en-US" altLang="en-US" sz="1800" b="1" dirty="0" smtClean="0"/>
              <a:t>.2 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The enhancement-type NMOS transistor with a positive voltage applied to the gate. An </a:t>
            </a:r>
            <a:r>
              <a:rPr lang="en-US" altLang="en-US" sz="1800" i="1" dirty="0"/>
              <a:t>n</a:t>
            </a:r>
            <a:r>
              <a:rPr lang="en-US" altLang="en-US" sz="1800" dirty="0"/>
              <a:t> channel is induced at the top of the substrate beneath the gate.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2C02C1-F99D-43F1-A91B-C4FD73C533FD}" type="slidenum">
              <a:rPr lang="en-US" altLang="en-US"/>
              <a:pPr/>
              <a:t>60</a:t>
            </a:fld>
            <a:endParaRPr lang="en-US" altLang="en-US"/>
          </a:p>
        </p:txBody>
      </p:sp>
      <p:pic>
        <p:nvPicPr>
          <p:cNvPr id="805891" name="Picture 3" descr="c:\ch04_conv\sedr42021_042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4424363" cy="559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800" b="1" dirty="0">
                <a:cs typeface="Times" panose="02020603050405020304" pitchFamily="18" charset="0"/>
              </a:rPr>
              <a:t>Figure  </a:t>
            </a:r>
            <a:r>
              <a:rPr lang="en-US" altLang="en-US" sz="1800" dirty="0" smtClean="0">
                <a:cs typeface="Times" panose="02020603050405020304" pitchFamily="18" charset="0"/>
              </a:rPr>
              <a:t> </a:t>
            </a:r>
            <a:r>
              <a:rPr lang="en-US" altLang="en-US" sz="1800" i="1" dirty="0">
                <a:cs typeface="Times" panose="02020603050405020304" pitchFamily="18" charset="0"/>
              </a:rPr>
              <a:t>(Continued)</a:t>
            </a:r>
            <a:r>
              <a:rPr lang="en-US" altLang="en-US" sz="1800" dirty="0">
                <a:cs typeface="Times" panose="02020603050405020304" pitchFamily="18" charset="0"/>
              </a:rPr>
              <a:t> </a:t>
            </a:r>
            <a:r>
              <a:rPr lang="en-US" altLang="en-US" sz="1800" b="1" dirty="0">
                <a:cs typeface="Times" panose="02020603050405020304" pitchFamily="18" charset="0"/>
              </a:rPr>
              <a:t>(c)</a:t>
            </a:r>
            <a:r>
              <a:rPr lang="en-US" altLang="en-US" sz="1800" dirty="0">
                <a:cs typeface="Times" panose="02020603050405020304" pitchFamily="18" charset="0"/>
              </a:rPr>
              <a:t> Transfer characteristic showing operation as an amplifier biased at point Q.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45576" y="838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(a) Find </a:t>
            </a:r>
            <a:r>
              <a:rPr lang="en-US" sz="2000" b="1" dirty="0">
                <a:solidFill>
                  <a:srgbClr val="FF0000"/>
                </a:solidFill>
              </a:rPr>
              <a:t>the quiescent operating point Q-point </a:t>
            </a:r>
            <a:r>
              <a:rPr lang="en-US" sz="2000" dirty="0"/>
              <a:t>(ID, VDS) for the MOSFET in the fixed gate bias circuit </a:t>
            </a:r>
            <a:r>
              <a:rPr lang="tr-TR" sz="2000" dirty="0" smtClean="0"/>
              <a:t>below</a:t>
            </a:r>
            <a:r>
              <a:rPr lang="en-US" sz="2000" dirty="0" smtClean="0"/>
              <a:t>. </a:t>
            </a:r>
            <a:r>
              <a:rPr lang="en-US" sz="2000" dirty="0"/>
              <a:t>Neglect channel-length modulation.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558" y="79006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5.5: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096111"/>
            <a:ext cx="6468524" cy="295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95" y="5120143"/>
            <a:ext cx="6090507" cy="86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006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5.5: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14" y="0"/>
            <a:ext cx="5629275" cy="4147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086" y="781906"/>
            <a:ext cx="3339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u="sng" dirty="0">
                <a:solidFill>
                  <a:srgbClr val="FF0000"/>
                </a:solidFill>
              </a:rPr>
              <a:t>Unknowns:</a:t>
            </a:r>
            <a:r>
              <a:rPr lang="en-US" sz="1800" dirty="0"/>
              <a:t> </a:t>
            </a:r>
            <a:endParaRPr lang="tr-TR" sz="1800" dirty="0" smtClean="0"/>
          </a:p>
          <a:p>
            <a:pPr algn="l"/>
            <a:r>
              <a:rPr lang="en-US" sz="1800" dirty="0" smtClean="0"/>
              <a:t>I</a:t>
            </a:r>
            <a:r>
              <a:rPr lang="en-US" sz="1800" baseline="-25000" dirty="0" smtClean="0"/>
              <a:t>D</a:t>
            </a:r>
            <a:r>
              <a:rPr lang="tr-TR" sz="1800" baseline="-25000" dirty="0" smtClean="0"/>
              <a:t> </a:t>
            </a:r>
            <a:r>
              <a:rPr lang="en-US" sz="1800" dirty="0" smtClean="0"/>
              <a:t>, V</a:t>
            </a:r>
            <a:r>
              <a:rPr lang="en-US" sz="1800" baseline="-25000" dirty="0" smtClean="0"/>
              <a:t>DS</a:t>
            </a:r>
            <a:r>
              <a:rPr lang="tr-TR" sz="1800" baseline="-25000" dirty="0" smtClean="0"/>
              <a:t> </a:t>
            </a:r>
            <a:r>
              <a:rPr lang="en-US" sz="1800" dirty="0" smtClean="0"/>
              <a:t>, </a:t>
            </a:r>
            <a:r>
              <a:rPr lang="en-US" sz="1800" dirty="0"/>
              <a:t>and V</a:t>
            </a:r>
            <a:r>
              <a:rPr lang="en-US" sz="1800" baseline="-25000" dirty="0"/>
              <a:t>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" y="1561657"/>
            <a:ext cx="3195918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" y="2383518"/>
            <a:ext cx="3120849" cy="767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0940"/>
            <a:ext cx="6714678" cy="470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59175"/>
            <a:ext cx="7422447" cy="402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9" y="4357876"/>
            <a:ext cx="2843019" cy="584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600" y="4860154"/>
            <a:ext cx="7329578" cy="9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64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1" y="14785"/>
            <a:ext cx="6233466" cy="649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17" y="14785"/>
            <a:ext cx="2893183" cy="649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665728"/>
            <a:ext cx="5382134" cy="629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467" y="3421649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Thus, </a:t>
            </a:r>
            <a:r>
              <a:rPr lang="en-US" b="1" dirty="0">
                <a:solidFill>
                  <a:srgbClr val="FF0000"/>
                </a:solidFill>
              </a:rPr>
              <a:t>the Q-point </a:t>
            </a:r>
            <a:r>
              <a:rPr lang="en-US" dirty="0"/>
              <a:t>is (50.0 </a:t>
            </a:r>
            <a:r>
              <a:rPr lang="tr-TR" dirty="0" smtClean="0"/>
              <a:t>u</a:t>
            </a:r>
            <a:r>
              <a:rPr lang="en-US" dirty="0" smtClean="0"/>
              <a:t>A</a:t>
            </a:r>
            <a:r>
              <a:rPr lang="en-US" dirty="0"/>
              <a:t>, 5.00 V) with VGS = </a:t>
            </a:r>
            <a:r>
              <a:rPr lang="en-US" dirty="0" smtClean="0"/>
              <a:t>3</a:t>
            </a:r>
            <a:r>
              <a:rPr lang="tr-TR" dirty="0" smtClean="0"/>
              <a:t>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00" y="175836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We have V</a:t>
            </a:r>
            <a:r>
              <a:rPr lang="en-US" sz="2400" baseline="-25000" dirty="0"/>
              <a:t>DS</a:t>
            </a:r>
            <a:r>
              <a:rPr lang="en-US" sz="2400" dirty="0"/>
              <a:t> = 5 V and V</a:t>
            </a:r>
            <a:r>
              <a:rPr lang="en-US" sz="2400" baseline="-25000" dirty="0"/>
              <a:t>GS</a:t>
            </a:r>
            <a:r>
              <a:rPr lang="en-US" sz="2400" dirty="0"/>
              <a:t> −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= 2 V. Since V</a:t>
            </a:r>
            <a:r>
              <a:rPr lang="en-US" sz="2400" baseline="-25000" dirty="0"/>
              <a:t>DS</a:t>
            </a:r>
            <a:r>
              <a:rPr lang="en-US" sz="2400" dirty="0"/>
              <a:t> exceeds V</a:t>
            </a:r>
            <a:r>
              <a:rPr lang="en-US" sz="2400" baseline="-25000" dirty="0"/>
              <a:t>GS</a:t>
            </a:r>
            <a:r>
              <a:rPr lang="en-US" sz="2400" dirty="0"/>
              <a:t> − </a:t>
            </a:r>
            <a:r>
              <a:rPr lang="en-US" sz="2400" dirty="0" smtClean="0"/>
              <a:t>V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, the transistor is indeed pinched-off and in the saturation region</a:t>
            </a:r>
          </a:p>
        </p:txBody>
      </p:sp>
    </p:spTree>
    <p:extLst>
      <p:ext uri="{BB962C8B-B14F-4D97-AF65-F5344CB8AC3E}">
        <p14:creationId xmlns:p14="http://schemas.microsoft.com/office/powerpoint/2010/main" val="28115692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78558" y="618699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Find the Q-point = (I</a:t>
            </a:r>
            <a:r>
              <a:rPr lang="en-US" sz="2000" baseline="-25000" dirty="0"/>
              <a:t>D</a:t>
            </a:r>
            <a:r>
              <a:rPr lang="en-US" sz="2000" dirty="0"/>
              <a:t>, V</a:t>
            </a:r>
            <a:r>
              <a:rPr lang="en-US" sz="2000" baseline="-25000" dirty="0"/>
              <a:t>DS</a:t>
            </a:r>
            <a:r>
              <a:rPr lang="en-US" sz="2000" dirty="0"/>
              <a:t>) for the MOSFET in the four resistor bias circuit </a:t>
            </a:r>
            <a:r>
              <a:rPr lang="tr-TR" sz="2000" dirty="0" smtClean="0"/>
              <a:t>shown below.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78558" y="79006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5.6: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83" y="1219200"/>
            <a:ext cx="6429375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8558" y="4274847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5.6: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884807"/>
            <a:ext cx="8480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first step in our Q-point analysis of the equivalent circuit </a:t>
            </a:r>
            <a:r>
              <a:rPr lang="tr-TR" sz="2000" dirty="0" smtClean="0"/>
              <a:t>above</a:t>
            </a:r>
            <a:r>
              <a:rPr lang="en-US" sz="2000" dirty="0" smtClean="0"/>
              <a:t> </a:t>
            </a:r>
            <a:r>
              <a:rPr lang="en-US" sz="2000" dirty="0"/>
              <a:t>is to assume that the </a:t>
            </a:r>
            <a:r>
              <a:rPr lang="tr-TR" sz="2000" dirty="0" smtClean="0"/>
              <a:t>MOSFET </a:t>
            </a:r>
            <a:r>
              <a:rPr lang="en-US" sz="2000" dirty="0" smtClean="0"/>
              <a:t>transistor </a:t>
            </a:r>
            <a:r>
              <a:rPr lang="en-US" sz="2000" dirty="0"/>
              <a:t>is saturated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529834"/>
            <a:ext cx="333756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91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52400"/>
            <a:ext cx="580280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104775"/>
            <a:ext cx="318135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3436819"/>
            <a:ext cx="8418286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" y="4541719"/>
            <a:ext cx="3245518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770" y="5037019"/>
            <a:ext cx="4332566" cy="80180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>
            <a:off x="6858000" y="4541719"/>
            <a:ext cx="304800" cy="4953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613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66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838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4= V</a:t>
            </a:r>
            <a:r>
              <a:rPr lang="tr-TR" i="1" baseline="-25000" dirty="0" smtClean="0"/>
              <a:t>GS</a:t>
            </a:r>
            <a:r>
              <a:rPr lang="tr-TR" dirty="0" smtClean="0"/>
              <a:t> 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6155" y="750387"/>
                <a:ext cx="2667653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tr-TR" sz="2400" dirty="0"/>
                            <m:t>(</m:t>
                          </m:r>
                          <m:sSub>
                            <m:sSubPr>
                              <m:ctrlP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400" i="1" dirty="0">
                                  <a:latin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155" y="750387"/>
                <a:ext cx="2667653" cy="6988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66178" y="1560930"/>
            <a:ext cx="288380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tr-TR" dirty="0" smtClean="0"/>
              <a:t>8.2=2V</a:t>
            </a:r>
            <a:r>
              <a:rPr lang="tr-TR" baseline="-25000" dirty="0" smtClean="0"/>
              <a:t>GS </a:t>
            </a:r>
            <a:r>
              <a:rPr lang="tr-TR" dirty="0" smtClean="0"/>
              <a:t>+(V</a:t>
            </a:r>
            <a:r>
              <a:rPr lang="tr-TR" baseline="-25000" dirty="0" smtClean="0"/>
              <a:t>GS</a:t>
            </a:r>
            <a:r>
              <a:rPr lang="tr-TR" dirty="0" smtClean="0"/>
              <a:t>-1)</a:t>
            </a:r>
            <a:r>
              <a:rPr lang="tr-TR" baseline="30000" dirty="0" smtClean="0"/>
              <a:t>2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4724400" y="1668651"/>
            <a:ext cx="762000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512" y="1468597"/>
            <a:ext cx="201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V</a:t>
            </a:r>
            <a:r>
              <a:rPr lang="tr-TR" baseline="-25000" dirty="0" smtClean="0"/>
              <a:t>GS</a:t>
            </a:r>
            <a:r>
              <a:rPr lang="tr-TR" dirty="0" smtClean="0"/>
              <a:t> = 2.68V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8701" y="2514600"/>
            <a:ext cx="2840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V</a:t>
            </a:r>
            <a:r>
              <a:rPr lang="es-ES" baseline="-25000" dirty="0" smtClean="0"/>
              <a:t>EQ</a:t>
            </a:r>
            <a:r>
              <a:rPr lang="es-ES" dirty="0" smtClean="0"/>
              <a:t> </a:t>
            </a:r>
            <a:r>
              <a:rPr lang="es-ES" dirty="0"/>
              <a:t>= V</a:t>
            </a:r>
            <a:r>
              <a:rPr lang="es-ES" baseline="-25000" dirty="0"/>
              <a:t>GS</a:t>
            </a:r>
            <a:r>
              <a:rPr lang="es-ES" dirty="0"/>
              <a:t> + I</a:t>
            </a:r>
            <a:r>
              <a:rPr lang="es-ES" baseline="-25000" dirty="0"/>
              <a:t>D</a:t>
            </a:r>
            <a:r>
              <a:rPr lang="es-ES" dirty="0"/>
              <a:t> R</a:t>
            </a:r>
            <a:r>
              <a:rPr lang="es-ES" baseline="-25000" dirty="0"/>
              <a:t>S</a:t>
            </a:r>
            <a:endParaRPr lang="en-US" baseline="-250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572000" y="2668488"/>
            <a:ext cx="762000" cy="21544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105400" y="2424126"/>
                <a:ext cx="3469096" cy="704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 smtClean="0"/>
                  <a:t>I</a:t>
                </a:r>
                <a:r>
                  <a:rPr lang="es-ES" baseline="-25000" dirty="0" smtClean="0"/>
                  <a:t>D</a:t>
                </a:r>
                <a:r>
                  <a:rPr lang="tr-T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−2.68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39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tr-TR" dirty="0" smtClean="0"/>
                  <a:t> =34 uA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24126"/>
                <a:ext cx="3469096" cy="704167"/>
              </a:xfrm>
              <a:prstGeom prst="rect">
                <a:avLst/>
              </a:prstGeom>
              <a:blipFill rotWithShape="0">
                <a:blip r:embed="rId3"/>
                <a:stretch>
                  <a:fillRect r="-3515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52500" y="357996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V</a:t>
            </a:r>
            <a:r>
              <a:rPr lang="en-US" baseline="-25000" dirty="0"/>
              <a:t>DS</a:t>
            </a:r>
            <a:r>
              <a:rPr lang="en-US" dirty="0"/>
              <a:t> = </a:t>
            </a:r>
            <a:r>
              <a:rPr lang="en-US" dirty="0" smtClean="0"/>
              <a:t>10</a:t>
            </a:r>
            <a:r>
              <a:rPr lang="tr-TR" dirty="0" smtClean="0"/>
              <a:t>V</a:t>
            </a:r>
            <a:r>
              <a:rPr lang="en-US" dirty="0" smtClean="0"/>
              <a:t> </a:t>
            </a:r>
            <a:r>
              <a:rPr lang="en-US" dirty="0"/>
              <a:t>− </a:t>
            </a:r>
            <a:r>
              <a:rPr lang="tr-TR" dirty="0" smtClean="0"/>
              <a:t>[</a:t>
            </a:r>
            <a:r>
              <a:rPr lang="en-US" dirty="0" smtClean="0"/>
              <a:t>34</a:t>
            </a:r>
            <a:r>
              <a:rPr lang="tr-TR" dirty="0" smtClean="0"/>
              <a:t>u</a:t>
            </a:r>
            <a:r>
              <a:rPr lang="en-US" dirty="0" smtClean="0"/>
              <a:t>A</a:t>
            </a:r>
            <a:r>
              <a:rPr lang="tr-TR" dirty="0" smtClean="0"/>
              <a:t> x</a:t>
            </a:r>
            <a:r>
              <a:rPr lang="en-US" dirty="0" smtClean="0"/>
              <a:t>(75 k+ </a:t>
            </a:r>
            <a:r>
              <a:rPr lang="en-US" dirty="0"/>
              <a:t>39 </a:t>
            </a:r>
            <a:r>
              <a:rPr lang="en-US" dirty="0" smtClean="0"/>
              <a:t>k)</a:t>
            </a:r>
            <a:r>
              <a:rPr lang="tr-TR" dirty="0" smtClean="0"/>
              <a:t>]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6.</a:t>
            </a:r>
            <a:r>
              <a:rPr lang="tr-TR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3704" y="4472081"/>
            <a:ext cx="822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The saturation region assumption is consistent with the resulting </a:t>
            </a:r>
            <a:r>
              <a:rPr lang="en-US" sz="2400" dirty="0">
                <a:solidFill>
                  <a:srgbClr val="FF0000"/>
                </a:solidFill>
              </a:rPr>
              <a:t>Q-point:</a:t>
            </a:r>
            <a:r>
              <a:rPr lang="en-US" sz="2400" dirty="0"/>
              <a:t> (</a:t>
            </a:r>
            <a:r>
              <a:rPr lang="en-US" sz="2400" dirty="0" smtClean="0"/>
              <a:t>34</a:t>
            </a:r>
            <a:r>
              <a:rPr lang="tr-TR" sz="2400" dirty="0" smtClean="0"/>
              <a:t>u</a:t>
            </a:r>
            <a:r>
              <a:rPr lang="en-US" sz="2400" dirty="0" smtClean="0"/>
              <a:t>A</a:t>
            </a:r>
            <a:r>
              <a:rPr lang="en-US" sz="2400" dirty="0"/>
              <a:t>, </a:t>
            </a:r>
            <a:r>
              <a:rPr lang="en-US" sz="2400" dirty="0" smtClean="0"/>
              <a:t>6.</a:t>
            </a:r>
            <a:r>
              <a:rPr lang="tr-TR" sz="2400" dirty="0" smtClean="0"/>
              <a:t>12</a:t>
            </a:r>
            <a:r>
              <a:rPr lang="en-US" sz="2400" dirty="0" smtClean="0"/>
              <a:t> </a:t>
            </a:r>
            <a:r>
              <a:rPr lang="en-US" sz="2400" dirty="0"/>
              <a:t>V) with V</a:t>
            </a:r>
            <a:r>
              <a:rPr lang="en-US" sz="2400" b="1" baseline="-25000" dirty="0"/>
              <a:t>GS</a:t>
            </a:r>
            <a:r>
              <a:rPr lang="en-US" sz="2400" dirty="0"/>
              <a:t> = </a:t>
            </a:r>
            <a:r>
              <a:rPr lang="en-US" sz="2400" dirty="0" smtClean="0"/>
              <a:t>2.6</a:t>
            </a:r>
            <a:r>
              <a:rPr lang="tr-TR" sz="2400" dirty="0" smtClean="0"/>
              <a:t>8</a:t>
            </a:r>
            <a:r>
              <a:rPr lang="en-US" sz="2400" dirty="0" smtClean="0"/>
              <a:t> </a:t>
            </a:r>
            <a:r>
              <a:rPr lang="en-US" sz="2400" dirty="0"/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3683595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67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600575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3422"/>
            <a:ext cx="3171825" cy="55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568" y="830523"/>
            <a:ext cx="3700463" cy="2844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365977"/>
            <a:ext cx="3541889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597934"/>
            <a:ext cx="3771900" cy="310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68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7975276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93091"/>
            <a:ext cx="5969758" cy="28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9AB35-02A6-483A-8EA6-CECCC609F46F}" type="slidenum">
              <a:rPr lang="en-US" altLang="en-US"/>
              <a:pPr/>
              <a:t>69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66" y="447121"/>
            <a:ext cx="4505325" cy="2200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733675"/>
            <a:ext cx="8206637" cy="3580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3291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Applying a Small </a:t>
            </a:r>
            <a:r>
              <a:rPr lang="en-US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DS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075" y="1524000"/>
            <a:ext cx="7543800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A small positive voltage </a:t>
            </a:r>
            <a:r>
              <a:rPr lang="tr-T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DS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applied between drain and source. This causes a small current to flow in the induced channel. Current is carried by free electrons traveling from source to drain.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The magnitude of </a:t>
            </a:r>
            <a:r>
              <a:rPr lang="tr-T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depends on the density of electrons in the channel, which in turn depends on the magnitude of </a:t>
            </a:r>
            <a:r>
              <a:rPr lang="tr-T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GS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tr-T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GS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tr-T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channel is just induced; the current conducted is still negligibly small. (</a:t>
            </a:r>
            <a:r>
              <a:rPr lang="tr-T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GS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tr-TR" sz="2400" i="1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): excess gate voltage, overdrive voltage.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7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70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4296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96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17E4B9-CA98-4A55-8F16-0A2D653A9548}" type="slidenum">
              <a:rPr lang="en-US" altLang="en-US"/>
              <a:pPr/>
              <a:t>71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8322"/>
            <a:ext cx="413385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1722"/>
            <a:ext cx="9144000" cy="2180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15864"/>
            <a:ext cx="8742528" cy="188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72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3933825" cy="3076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13" y="3111832"/>
            <a:ext cx="7586663" cy="368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73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8038931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06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67A8A3-D686-4EDC-9302-DC2B6A2112EE}" type="slidenum">
              <a:rPr lang="en-US" altLang="en-US"/>
              <a:pPr/>
              <a:t>74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910391" y="228600"/>
            <a:ext cx="7444285" cy="6324600"/>
            <a:chOff x="910391" y="228600"/>
            <a:chExt cx="7444285" cy="6324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6057" y="3260307"/>
              <a:ext cx="6629400" cy="329289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910391" y="228600"/>
              <a:ext cx="7444285" cy="3200400"/>
              <a:chOff x="420171" y="152400"/>
              <a:chExt cx="7696200" cy="3581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171" y="152400"/>
                <a:ext cx="7696200" cy="35814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6600" y="1066800"/>
                <a:ext cx="838200" cy="45262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13C761-BC7A-4F86-8F6C-0173677E3CE1}" type="slidenum">
              <a:rPr lang="en-US" altLang="en-US"/>
              <a:pPr/>
              <a:t>75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1976"/>
            <a:ext cx="5867400" cy="3361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8600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5.7: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62197"/>
            <a:ext cx="7867650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33" y="759194"/>
            <a:ext cx="862965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76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6200" y="152400"/>
            <a:ext cx="337945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5.7: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30834"/>
            <a:ext cx="3476625" cy="3228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58554" y="370819"/>
                <a:ext cx="2341475" cy="441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sz="2000" b="1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r>
                      <a:rPr lang="tr-TR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𝑚𝐴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=18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554" y="370819"/>
                <a:ext cx="2341475" cy="441596"/>
              </a:xfrm>
              <a:prstGeom prst="rect">
                <a:avLst/>
              </a:prstGeom>
              <a:blipFill rotWithShape="0">
                <a:blip r:embed="rId3"/>
                <a:stretch>
                  <a:fillRect t="-4167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31033" y="286374"/>
                <a:ext cx="2174698" cy="584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033" y="286374"/>
                <a:ext cx="2174698" cy="5845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36488" y="1123183"/>
            <a:ext cx="513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It works in saturation mode. The drain current is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4670" y="3808158"/>
                <a:ext cx="15762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670" y="3808158"/>
                <a:ext cx="157626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3089" r="-386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74330" y="3808157"/>
                <a:ext cx="1033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330" y="3808157"/>
                <a:ext cx="1033103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4734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633" y="1517482"/>
            <a:ext cx="3352800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2633" y="4478228"/>
                <a:ext cx="2506584" cy="628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33" y="4478228"/>
                <a:ext cx="2506584" cy="6285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 bwMode="auto">
          <a:xfrm>
            <a:off x="2501087" y="4992498"/>
            <a:ext cx="762000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796816" y="3847178"/>
            <a:ext cx="468433" cy="2297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66483" y="4681694"/>
                <a:ext cx="13428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483" y="4681694"/>
                <a:ext cx="1342868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4091" r="-1364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60935" y="4722926"/>
                <a:ext cx="36261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𝐼𝑓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000" dirty="0" smtClean="0"/>
                  <a:t>= 2.5 M</a:t>
                </a:r>
                <a:r>
                  <a:rPr lang="el-GR" sz="2000" dirty="0" smtClean="0"/>
                  <a:t>Ω</a:t>
                </a:r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935" y="4722926"/>
                <a:ext cx="3626184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2357" t="-26000" r="-437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457825"/>
            <a:ext cx="4581525" cy="942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29291" y="5411435"/>
            <a:ext cx="4419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DF502E-987E-4813-86B0-587C08B5CB04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90500" y="838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For </a:t>
            </a:r>
            <a:r>
              <a:rPr lang="en-US" sz="2400" dirty="0"/>
              <a:t>the CS amplifier of </a:t>
            </a:r>
            <a:r>
              <a:rPr lang="tr-TR" sz="2400" dirty="0" smtClean="0">
                <a:solidFill>
                  <a:srgbClr val="FF0000"/>
                </a:solidFill>
              </a:rPr>
              <a:t>Example 5.7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determine </a:t>
            </a:r>
            <a:r>
              <a:rPr lang="en-US" sz="2400" dirty="0" err="1"/>
              <a:t>Rin</a:t>
            </a:r>
            <a:r>
              <a:rPr lang="en-US" sz="2400" dirty="0"/>
              <a:t>, Ro, and the overall voltage gain </a:t>
            </a:r>
            <a:r>
              <a:rPr lang="en-US" sz="2400" dirty="0" err="1"/>
              <a:t>Gv</a:t>
            </a:r>
            <a:r>
              <a:rPr lang="en-US" sz="2400" dirty="0"/>
              <a:t> </a:t>
            </a:r>
            <a:r>
              <a:rPr lang="en-US" sz="2400" dirty="0" err="1" smtClean="0"/>
              <a:t>whe</a:t>
            </a:r>
            <a:r>
              <a:rPr lang="tr-TR" sz="2400" dirty="0" smtClean="0"/>
              <a:t>re</a:t>
            </a:r>
            <a:r>
              <a:rPr lang="en-US" sz="2400" dirty="0" smtClean="0"/>
              <a:t> </a:t>
            </a:r>
            <a:r>
              <a:rPr lang="en-US" sz="2400" dirty="0" err="1"/>
              <a:t>Rsig</a:t>
            </a:r>
            <a:r>
              <a:rPr lang="en-US" sz="2400" dirty="0"/>
              <a:t> = 100 </a:t>
            </a:r>
            <a:r>
              <a:rPr lang="en-US" sz="2400" dirty="0" smtClean="0"/>
              <a:t>k</a:t>
            </a:r>
            <a:r>
              <a:rPr lang="el-GR" sz="2400" dirty="0" smtClean="0"/>
              <a:t>Ω</a:t>
            </a:r>
            <a:r>
              <a:rPr lang="en-US" sz="2400" dirty="0" smtClean="0"/>
              <a:t> </a:t>
            </a:r>
            <a:r>
              <a:rPr lang="en-US" sz="2400" dirty="0"/>
              <a:t>and RL = 20 </a:t>
            </a:r>
            <a:r>
              <a:rPr lang="en-US" sz="2400" dirty="0" smtClean="0"/>
              <a:t>k</a:t>
            </a:r>
            <a:r>
              <a:rPr lang="el-GR" sz="2400" dirty="0" smtClean="0"/>
              <a:t>Ω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28600" y="228600"/>
            <a:ext cx="2379177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5.8: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" y="2209800"/>
            <a:ext cx="9144000" cy="38448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1944503"/>
            <a:ext cx="337945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r-TR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Solution 5.8:</a:t>
            </a:r>
            <a:r>
              <a:rPr lang="tr-TR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2543C-BBDF-4C2E-87C3-A9AB4EEB4449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98813" y="990600"/>
            <a:ext cx="5925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Ro=</a:t>
            </a:r>
            <a:r>
              <a:rPr lang="en-US" dirty="0" smtClean="0"/>
              <a:t>(RD </a:t>
            </a:r>
            <a:r>
              <a:rPr lang="tr-TR" dirty="0" smtClean="0"/>
              <a:t>||</a:t>
            </a:r>
            <a:r>
              <a:rPr lang="en-US" dirty="0" smtClean="0"/>
              <a:t> </a:t>
            </a:r>
            <a:r>
              <a:rPr lang="en-US" dirty="0" err="1"/>
              <a:t>ro</a:t>
            </a:r>
            <a:r>
              <a:rPr lang="en-US" dirty="0" smtClean="0"/>
              <a:t>)</a:t>
            </a:r>
            <a:r>
              <a:rPr lang="tr-TR" dirty="0" smtClean="0"/>
              <a:t> = (18k || 200k) = 16.5 k</a:t>
            </a:r>
            <a:r>
              <a:rPr lang="el-GR" dirty="0" smtClean="0"/>
              <a:t>Ω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8813" y="304800"/>
            <a:ext cx="622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Rin</a:t>
            </a:r>
            <a:r>
              <a:rPr lang="en-US" dirty="0"/>
              <a:t> = </a:t>
            </a:r>
            <a:r>
              <a:rPr lang="tr-TR" dirty="0" smtClean="0"/>
              <a:t>(</a:t>
            </a:r>
            <a:r>
              <a:rPr lang="en-US" dirty="0" smtClean="0"/>
              <a:t>RG1 </a:t>
            </a:r>
            <a:r>
              <a:rPr lang="tr-TR" dirty="0" smtClean="0"/>
              <a:t>|| </a:t>
            </a:r>
            <a:r>
              <a:rPr lang="en-US" dirty="0" smtClean="0"/>
              <a:t>RG2</a:t>
            </a:r>
            <a:r>
              <a:rPr lang="tr-TR" dirty="0" smtClean="0"/>
              <a:t>)= 5M||2.5M= 1.67M</a:t>
            </a:r>
            <a:r>
              <a:rPr lang="el-GR" dirty="0" smtClean="0"/>
              <a:t>Ω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305800" cy="1377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458904"/>
            <a:ext cx="3162300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275" y="4603347"/>
            <a:ext cx="38195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38F06-A78F-4330-9F3C-B6CBB52C75D9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1213443" name="Text Box 1027"/>
          <p:cNvSpPr txBox="1">
            <a:spLocks noChangeArrowheads="1"/>
          </p:cNvSpPr>
          <p:nvPr/>
        </p:nvSpPr>
        <p:spPr bwMode="auto">
          <a:xfrm>
            <a:off x="304800" y="5867400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600" b="1" dirty="0" smtClean="0"/>
              <a:t>Figure </a:t>
            </a:r>
            <a:r>
              <a:rPr lang="en-US" altLang="en-US" sz="1600" dirty="0" smtClean="0"/>
              <a:t> </a:t>
            </a:r>
            <a:r>
              <a:rPr lang="en-US" altLang="en-US" sz="1600" b="1" dirty="0"/>
              <a:t>(a)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Capacitively</a:t>
            </a:r>
            <a:r>
              <a:rPr lang="en-US" altLang="en-US" sz="1600" dirty="0"/>
              <a:t> coupled common-source amplifier. </a:t>
            </a:r>
            <a:r>
              <a:rPr lang="en-US" altLang="en-US" sz="1600" b="1" dirty="0"/>
              <a:t>(b)</a:t>
            </a:r>
            <a:r>
              <a:rPr lang="en-US" altLang="en-US" sz="1600" dirty="0"/>
              <a:t> A sketch of the frequency response  of the amplifier in (a) delineating the three frequency bands of interest.</a:t>
            </a:r>
          </a:p>
        </p:txBody>
      </p:sp>
      <p:grpSp>
        <p:nvGrpSpPr>
          <p:cNvPr id="1213446" name="Group 1030"/>
          <p:cNvGrpSpPr>
            <a:grpSpLocks/>
          </p:cNvGrpSpPr>
          <p:nvPr/>
        </p:nvGrpSpPr>
        <p:grpSpPr bwMode="auto">
          <a:xfrm>
            <a:off x="1828800" y="14785"/>
            <a:ext cx="5246687" cy="5791200"/>
            <a:chOff x="1632" y="0"/>
            <a:chExt cx="3305" cy="3648"/>
          </a:xfrm>
        </p:grpSpPr>
        <p:pic>
          <p:nvPicPr>
            <p:cNvPr id="1213442" name="Picture 1026" descr="c:\ch04_conv\sedr42021_0449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" y="0"/>
              <a:ext cx="2237" cy="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3445" name="Picture 1029" descr="c:\ch04_conv\sedr42021_0449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935"/>
              <a:ext cx="3305" cy="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6E7E5-1EE3-4B56-B5AE-626097D44D3B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734211" name="Picture 3" descr="c:\ch04_conv\sedr42021_0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575549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626091" y="4356100"/>
            <a:ext cx="7315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1800" b="1" dirty="0"/>
              <a:t>Figure </a:t>
            </a:r>
            <a:r>
              <a:rPr lang="tr-TR" altLang="en-US" sz="1800" b="1" dirty="0" smtClean="0"/>
              <a:t>5</a:t>
            </a:r>
            <a:r>
              <a:rPr lang="en-US" altLang="en-US" sz="1800" b="1" dirty="0" smtClean="0"/>
              <a:t>.3</a:t>
            </a:r>
            <a:r>
              <a:rPr lang="en-US" altLang="en-US" sz="1800" dirty="0" smtClean="0"/>
              <a:t> </a:t>
            </a:r>
            <a:endParaRPr lang="tr-TR" altLang="en-US" sz="1800" dirty="0" smtClean="0"/>
          </a:p>
          <a:p>
            <a:pPr algn="l" eaLnBrk="0" hangingPunct="0">
              <a:spcBef>
                <a:spcPct val="50000"/>
              </a:spcBef>
            </a:pPr>
            <a:r>
              <a:rPr lang="en-US" altLang="en-US" sz="1800" b="1" dirty="0" smtClean="0"/>
              <a:t> </a:t>
            </a:r>
            <a:r>
              <a:rPr lang="en-US" altLang="en-US" sz="1800" dirty="0"/>
              <a:t>An NMOS transistor with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GS</a:t>
            </a:r>
            <a:r>
              <a:rPr lang="en-US" altLang="en-US" sz="1800" dirty="0"/>
              <a:t> &gt; </a:t>
            </a:r>
            <a:r>
              <a:rPr lang="en-US" altLang="en-US" sz="1800" i="1" dirty="0" err="1"/>
              <a:t>V</a:t>
            </a:r>
            <a:r>
              <a:rPr lang="en-US" altLang="en-US" sz="1800" i="1" baseline="-25000" dirty="0" err="1"/>
              <a:t>t</a:t>
            </a:r>
            <a:r>
              <a:rPr lang="en-US" altLang="en-US" sz="1800" dirty="0"/>
              <a:t> and with a small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DS</a:t>
            </a:r>
            <a:r>
              <a:rPr lang="en-US" altLang="en-US" sz="1800" dirty="0"/>
              <a:t> applied. The device acts as a resistance whose value is determined by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GS</a:t>
            </a:r>
            <a:r>
              <a:rPr lang="en-US" altLang="en-US" sz="1800" dirty="0"/>
              <a:t>. Specifically, the channel conductance is proportional to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GS</a:t>
            </a:r>
            <a:r>
              <a:rPr lang="en-US" altLang="en-US" sz="1800" dirty="0"/>
              <a:t> – </a:t>
            </a:r>
            <a:r>
              <a:rPr lang="en-US" altLang="en-US" sz="1800" i="1" dirty="0" err="1"/>
              <a:t>V</a:t>
            </a:r>
            <a:r>
              <a:rPr lang="en-US" altLang="en-US" sz="1800" i="1" baseline="-25000" dirty="0" err="1"/>
              <a:t>t</a:t>
            </a:r>
            <a:r>
              <a:rPr lang="en-US" altLang="en-US" sz="1800" baseline="-25000" dirty="0"/>
              <a:t>’</a:t>
            </a:r>
            <a:r>
              <a:rPr lang="en-US" altLang="en-US" sz="1800" dirty="0"/>
              <a:t> and thus </a:t>
            </a:r>
            <a:r>
              <a:rPr lang="en-US" altLang="en-US" sz="1800" i="1" dirty="0" err="1"/>
              <a:t>i</a:t>
            </a:r>
            <a:r>
              <a:rPr lang="en-US" altLang="en-US" sz="1800" i="1" baseline="-25000" dirty="0" err="1"/>
              <a:t>D</a:t>
            </a:r>
            <a:r>
              <a:rPr lang="en-US" altLang="en-US" sz="1800" dirty="0"/>
              <a:t> is proportional to (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GS</a:t>
            </a:r>
            <a:r>
              <a:rPr lang="en-US" altLang="en-US" sz="1800" dirty="0"/>
              <a:t> – </a:t>
            </a:r>
            <a:r>
              <a:rPr lang="en-US" altLang="en-US" sz="1800" i="1" dirty="0" err="1"/>
              <a:t>V</a:t>
            </a:r>
            <a:r>
              <a:rPr lang="en-US" altLang="en-US" sz="1800" i="1" baseline="-25000" dirty="0" err="1"/>
              <a:t>t</a:t>
            </a:r>
            <a:r>
              <a:rPr lang="en-US" altLang="en-US" sz="1800" dirty="0"/>
              <a:t>) </a:t>
            </a:r>
            <a:r>
              <a:rPr lang="en-US" altLang="en-US" sz="1800" i="1" dirty="0" err="1">
                <a:latin typeface="New Baskerville" pitchFamily="18" charset="0"/>
              </a:rPr>
              <a:t>v</a:t>
            </a:r>
            <a:r>
              <a:rPr lang="en-US" altLang="en-US" sz="1800" i="1" baseline="-25000" dirty="0" err="1"/>
              <a:t>DS</a:t>
            </a:r>
            <a:r>
              <a:rPr lang="en-US" altLang="en-US" sz="1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9B8A6-B43E-4BFC-BD51-526DC1042D91}" type="slidenum">
              <a:rPr lang="en-US" altLang="en-US" smtClean="0"/>
              <a:pPr/>
              <a:t>80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669933"/>
                <a:ext cx="8001000" cy="3082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MOSFET in the common-source amplifier shown has the small-signal </a:t>
                </a:r>
                <a:r>
                  <a:rPr lang="en-GB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parameters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i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GB" sz="2000" i="1" baseline="-25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 mA/V,      </a:t>
                </a:r>
                <a:r>
                  <a:rPr lang="en-GB" sz="2000" i="1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2000" baseline="-250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50 </a:t>
                </a:r>
                <a:r>
                  <a:rPr lang="en-GB" sz="2000" dirty="0" err="1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kΩ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Assume that the transistor is properly biased at a point in its saturation region.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tr-TR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2000" dirty="0" smtClean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Draw the small-signal equivalent circuit of the amplifier.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(b) Find the </a:t>
                </a:r>
                <a:r>
                  <a:rPr lang="en-GB" sz="2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voltage gain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the </a:t>
                </a:r>
                <a:r>
                  <a:rPr lang="en-GB" sz="2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overall voltage gain</a:t>
                </a:r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𝑠𝑖𝑔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69933"/>
                <a:ext cx="8001000" cy="3082895"/>
              </a:xfrm>
              <a:prstGeom prst="rect">
                <a:avLst/>
              </a:prstGeom>
              <a:blipFill rotWithShape="0">
                <a:blip r:embed="rId3"/>
                <a:stretch>
                  <a:fillRect l="-838" t="-1186" r="-762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8781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rgbClr val="0070C0"/>
                </a:solidFill>
              </a:rPr>
              <a:t>Practice </a:t>
            </a:r>
            <a:r>
              <a:rPr lang="tr-TR" b="1" smtClean="0">
                <a:solidFill>
                  <a:srgbClr val="0070C0"/>
                </a:solidFill>
              </a:rPr>
              <a:t>Problem 5.6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45548"/>
              </p:ext>
            </p:extLst>
          </p:nvPr>
        </p:nvGraphicFramePr>
        <p:xfrm>
          <a:off x="4189863" y="3643868"/>
          <a:ext cx="4038600" cy="284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4" imgW="7920000" imgH="5580000" progId="">
                  <p:embed/>
                </p:oleObj>
              </mc:Choice>
              <mc:Fallback>
                <p:oleObj r:id="rId4" imgW="7920000" imgH="558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863" y="3643868"/>
                        <a:ext cx="4038600" cy="28454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E6574-5CDF-40AC-B691-9476ACC3E011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736259" name="Picture 3" descr="c:\ch04_conv\sedr42021_0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858" y="374863"/>
            <a:ext cx="5326942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6261" name="Text Box 5"/>
          <p:cNvSpPr txBox="1">
            <a:spLocks noChangeArrowheads="1"/>
          </p:cNvSpPr>
          <p:nvPr/>
        </p:nvSpPr>
        <p:spPr bwMode="auto">
          <a:xfrm>
            <a:off x="575029" y="4800600"/>
            <a:ext cx="7086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en-US" sz="2000" b="1" dirty="0"/>
              <a:t>Figure </a:t>
            </a:r>
            <a:r>
              <a:rPr lang="tr-TR" altLang="en-US" sz="2000" b="1" dirty="0" smtClean="0"/>
              <a:t>5</a:t>
            </a:r>
            <a:r>
              <a:rPr lang="en-US" altLang="en-US" sz="2000" b="1" dirty="0" smtClean="0"/>
              <a:t>.4 </a:t>
            </a:r>
            <a:endParaRPr lang="tr-TR" altLang="en-US" sz="2000" b="1" dirty="0" smtClean="0"/>
          </a:p>
          <a:p>
            <a:pPr algn="l" eaLnBrk="0" hangingPunct="0">
              <a:spcBef>
                <a:spcPct val="50000"/>
              </a:spcBef>
            </a:pPr>
            <a:r>
              <a:rPr lang="en-US" altLang="en-US" sz="2000" dirty="0" smtClean="0"/>
              <a:t> </a:t>
            </a:r>
            <a:r>
              <a:rPr lang="en-US" altLang="en-US" sz="2000" dirty="0"/>
              <a:t>The </a:t>
            </a:r>
            <a:r>
              <a:rPr lang="en-US" altLang="en-US" sz="2000" i="1" dirty="0" err="1"/>
              <a:t>i</a:t>
            </a:r>
            <a:r>
              <a:rPr lang="en-US" altLang="en-US" sz="2000" i="1" baseline="-25000" dirty="0" err="1"/>
              <a:t>D</a:t>
            </a:r>
            <a:r>
              <a:rPr lang="en-US" altLang="en-US" sz="2000" dirty="0"/>
              <a:t>–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dirty="0"/>
              <a:t> characteristics of the MOSFET in Fig. </a:t>
            </a:r>
            <a:r>
              <a:rPr lang="tr-TR" altLang="en-US" sz="2000" dirty="0" smtClean="0"/>
              <a:t>5</a:t>
            </a:r>
            <a:r>
              <a:rPr lang="en-US" altLang="en-US" sz="2000" dirty="0" smtClean="0"/>
              <a:t>.3 </a:t>
            </a:r>
            <a:r>
              <a:rPr lang="en-US" altLang="en-US" sz="2000" dirty="0"/>
              <a:t>when the voltage applied between drain and source,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DS</a:t>
            </a:r>
            <a:r>
              <a:rPr lang="en-US" altLang="en-US" sz="2000" baseline="-25000" dirty="0"/>
              <a:t>,</a:t>
            </a:r>
            <a:r>
              <a:rPr lang="en-US" altLang="en-US" sz="2000" dirty="0"/>
              <a:t> is kept small. The device operates as a linear resistor whose value is controlled by </a:t>
            </a:r>
            <a:r>
              <a:rPr lang="en-US" altLang="en-US" sz="2000" i="1" dirty="0" err="1">
                <a:latin typeface="New Baskerville" pitchFamily="18" charset="0"/>
              </a:rPr>
              <a:t>v</a:t>
            </a:r>
            <a:r>
              <a:rPr lang="en-US" altLang="en-US" sz="2000" i="1" baseline="-25000" dirty="0" err="1"/>
              <a:t>GS</a:t>
            </a:r>
            <a:r>
              <a:rPr lang="en-US" alt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draSmith">
  <a:themeElements>
    <a:clrScheme name="SedraSmi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draSmit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edraSmith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draSmi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draSmith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draSmith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draSmit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draSmit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draSmit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61AB6A-4E61-4064-930F-674807CC265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2F6120F-8604-4753-AB4E-C01249C37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D38DEF-D3B6-416B-83BC-00EB52A8EC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Data\Microsoft\Templates\Oxford.pot</Template>
  <TotalTime>2350</TotalTime>
  <Words>2651</Words>
  <Application>Microsoft Office PowerPoint</Application>
  <PresentationFormat>On-screen Show (4:3)</PresentationFormat>
  <Paragraphs>333</Paragraphs>
  <Slides>80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Calibri</vt:lpstr>
      <vt:lpstr>Cambria Math</vt:lpstr>
      <vt:lpstr>New Baskerville</vt:lpstr>
      <vt:lpstr>Symbol</vt:lpstr>
      <vt:lpstr>Times</vt:lpstr>
      <vt:lpstr>Times New Roman</vt:lpstr>
      <vt:lpstr>SedraSmith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ICC INDIA PVT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iccuser</dc:creator>
  <cp:lastModifiedBy>Alper DOGANALP</cp:lastModifiedBy>
  <cp:revision>354</cp:revision>
  <cp:lastPrinted>2023-01-30T13:10:43Z</cp:lastPrinted>
  <dcterms:created xsi:type="dcterms:W3CDTF">2003-09-30T13:15:21Z</dcterms:created>
  <dcterms:modified xsi:type="dcterms:W3CDTF">2023-06-06T06:11:44Z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