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9.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67" r:id="rId14"/>
    <p:sldId id="268" r:id="rId15"/>
    <p:sldId id="270" r:id="rId16"/>
    <p:sldId id="273" r:id="rId17"/>
    <p:sldId id="272" r:id="rId18"/>
    <p:sldId id="271" r:id="rId19"/>
    <p:sldId id="274" r:id="rId20"/>
    <p:sldId id="275" r:id="rId21"/>
    <p:sldId id="276" r:id="rId22"/>
    <p:sldId id="277" r:id="rId23"/>
    <p:sldId id="281" r:id="rId24"/>
    <p:sldId id="278" r:id="rId25"/>
    <p:sldId id="279" r:id="rId26"/>
    <p:sldId id="280" r:id="rId27"/>
    <p:sldId id="289"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941025-CE4A-4292-B716-C7485A3DA575}"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372752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41025-CE4A-4292-B716-C7485A3DA575}"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25608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41025-CE4A-4292-B716-C7485A3DA575}"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128174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41025-CE4A-4292-B716-C7485A3DA575}"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421944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941025-CE4A-4292-B716-C7485A3DA575}"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52688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941025-CE4A-4292-B716-C7485A3DA575}"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162036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941025-CE4A-4292-B716-C7485A3DA575}" type="datetimeFigureOut">
              <a:rPr lang="en-US" smtClean="0"/>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188646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941025-CE4A-4292-B716-C7485A3DA575}" type="datetimeFigureOut">
              <a:rPr lang="en-US" smtClean="0"/>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18461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41025-CE4A-4292-B716-C7485A3DA575}" type="datetimeFigureOut">
              <a:rPr lang="en-US" smtClean="0"/>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264785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41025-CE4A-4292-B716-C7485A3DA575}"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222102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41025-CE4A-4292-B716-C7485A3DA575}"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9A803-CF31-44D9-89F8-0EB8F68E5153}" type="slidenum">
              <a:rPr lang="en-US" smtClean="0"/>
              <a:t>‹#›</a:t>
            </a:fld>
            <a:endParaRPr lang="en-US"/>
          </a:p>
        </p:txBody>
      </p:sp>
    </p:spTree>
    <p:extLst>
      <p:ext uri="{BB962C8B-B14F-4D97-AF65-F5344CB8AC3E}">
        <p14:creationId xmlns:p14="http://schemas.microsoft.com/office/powerpoint/2010/main" val="381850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41025-CE4A-4292-B716-C7485A3DA575}" type="datetimeFigureOut">
              <a:rPr lang="en-US" smtClean="0"/>
              <a:t>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9A803-CF31-44D9-89F8-0EB8F68E5153}" type="slidenum">
              <a:rPr lang="en-US" smtClean="0"/>
              <a:t>‹#›</a:t>
            </a:fld>
            <a:endParaRPr lang="en-US"/>
          </a:p>
        </p:txBody>
      </p:sp>
    </p:spTree>
    <p:extLst>
      <p:ext uri="{BB962C8B-B14F-4D97-AF65-F5344CB8AC3E}">
        <p14:creationId xmlns:p14="http://schemas.microsoft.com/office/powerpoint/2010/main" val="2026717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0.png"/><Relationship Id="rId4" Type="http://schemas.openxmlformats.org/officeDocument/2006/relationships/image" Target="../media/image114.png"/></Relationships>
</file>

<file path=ppt/slides/_rels/slide3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2.png"/><Relationship Id="rId7" Type="http://schemas.openxmlformats.org/officeDocument/2006/relationships/image" Target="../media/image125.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10.png"/><Relationship Id="rId4" Type="http://schemas.openxmlformats.org/officeDocument/2006/relationships/image" Target="../media/image123.png"/></Relationships>
</file>

<file path=ppt/slides/_rels/slide3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6.png"/><Relationship Id="rId4" Type="http://schemas.openxmlformats.org/officeDocument/2006/relationships/image" Target="../media/image128.png"/></Relationships>
</file>

<file path=ppt/slides/_rels/slide3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5" Type="http://schemas.openxmlformats.org/officeDocument/2006/relationships/image" Target="../media/image138.png"/><Relationship Id="rId4" Type="http://schemas.openxmlformats.org/officeDocument/2006/relationships/image" Target="../media/image1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Semiconductor Electronics</a:t>
            </a:r>
            <a:endParaRPr lang="en-US" dirty="0"/>
          </a:p>
        </p:txBody>
      </p:sp>
      <p:sp>
        <p:nvSpPr>
          <p:cNvPr id="3" name="Subtitle 2"/>
          <p:cNvSpPr>
            <a:spLocks noGrp="1"/>
          </p:cNvSpPr>
          <p:nvPr>
            <p:ph type="subTitle" idx="1"/>
          </p:nvPr>
        </p:nvSpPr>
        <p:spPr/>
        <p:txBody>
          <a:bodyPr/>
          <a:lstStyle/>
          <a:p>
            <a:r>
              <a:rPr lang="tr-TR" dirty="0" smtClean="0"/>
              <a:t>Chapter#2</a:t>
            </a:r>
            <a:endParaRPr lang="en-US" dirty="0"/>
          </a:p>
        </p:txBody>
      </p:sp>
    </p:spTree>
    <p:extLst>
      <p:ext uri="{BB962C8B-B14F-4D97-AF65-F5344CB8AC3E}">
        <p14:creationId xmlns:p14="http://schemas.microsoft.com/office/powerpoint/2010/main" val="419679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7742627" y="2668405"/>
            <a:ext cx="4197648" cy="2467708"/>
          </a:xfrm>
          <a:prstGeom prst="rect">
            <a:avLst/>
          </a:prstGeom>
        </p:spPr>
      </p:pic>
      <p:pic>
        <p:nvPicPr>
          <p:cNvPr id="2" name="Picture 1"/>
          <p:cNvPicPr>
            <a:picLocks noChangeAspect="1"/>
          </p:cNvPicPr>
          <p:nvPr/>
        </p:nvPicPr>
        <p:blipFill>
          <a:blip r:embed="rId3"/>
          <a:stretch>
            <a:fillRect/>
          </a:stretch>
        </p:blipFill>
        <p:spPr>
          <a:xfrm>
            <a:off x="1099953" y="976692"/>
            <a:ext cx="3966694" cy="2081061"/>
          </a:xfrm>
          <a:prstGeom prst="rect">
            <a:avLst/>
          </a:prstGeom>
        </p:spPr>
      </p:pic>
      <p:pic>
        <p:nvPicPr>
          <p:cNvPr id="3" name="Picture 2"/>
          <p:cNvPicPr>
            <a:picLocks noChangeAspect="1"/>
          </p:cNvPicPr>
          <p:nvPr/>
        </p:nvPicPr>
        <p:blipFill>
          <a:blip r:embed="rId4"/>
          <a:stretch>
            <a:fillRect/>
          </a:stretch>
        </p:blipFill>
        <p:spPr>
          <a:xfrm>
            <a:off x="6129186" y="1028885"/>
            <a:ext cx="4211010" cy="2223133"/>
          </a:xfrm>
          <a:prstGeom prst="rect">
            <a:avLst/>
          </a:prstGeom>
        </p:spPr>
      </p:pic>
      <p:sp>
        <p:nvSpPr>
          <p:cNvPr id="4" name="TextBox 3"/>
          <p:cNvSpPr txBox="1"/>
          <p:nvPr/>
        </p:nvSpPr>
        <p:spPr>
          <a:xfrm>
            <a:off x="283334" y="167425"/>
            <a:ext cx="6478073" cy="769441"/>
          </a:xfrm>
          <a:prstGeom prst="rect">
            <a:avLst/>
          </a:prstGeom>
          <a:noFill/>
        </p:spPr>
        <p:txBody>
          <a:bodyPr wrap="square" rtlCol="0">
            <a:spAutoFit/>
          </a:bodyPr>
          <a:lstStyle/>
          <a:p>
            <a:r>
              <a:rPr lang="tr-TR" sz="2400" b="1" dirty="0" smtClean="0">
                <a:solidFill>
                  <a:srgbClr val="FF0000"/>
                </a:solidFill>
              </a:rPr>
              <a:t>Example</a:t>
            </a:r>
            <a:r>
              <a:rPr lang="tr-TR" sz="2400" dirty="0" smtClean="0">
                <a:solidFill>
                  <a:srgbClr val="FF0000"/>
                </a:solidFill>
              </a:rPr>
              <a:t>:</a:t>
            </a:r>
          </a:p>
          <a:p>
            <a:r>
              <a:rPr lang="tr-TR" sz="2000" dirty="0" smtClean="0"/>
              <a:t>Calculate current flow through each silicon diode.</a:t>
            </a:r>
            <a:endParaRPr lang="en-US" sz="2000" dirty="0"/>
          </a:p>
        </p:txBody>
      </p:sp>
      <p:sp>
        <p:nvSpPr>
          <p:cNvPr id="5" name="TextBox 4"/>
          <p:cNvSpPr txBox="1"/>
          <p:nvPr/>
        </p:nvSpPr>
        <p:spPr>
          <a:xfrm>
            <a:off x="3024219" y="3066372"/>
            <a:ext cx="4803820" cy="707886"/>
          </a:xfrm>
          <a:prstGeom prst="rect">
            <a:avLst/>
          </a:prstGeom>
          <a:noFill/>
        </p:spPr>
        <p:txBody>
          <a:bodyPr wrap="square" rtlCol="0">
            <a:spAutoFit/>
          </a:bodyPr>
          <a:lstStyle/>
          <a:p>
            <a:r>
              <a:rPr lang="tr-TR" sz="2000" b="1" dirty="0" smtClean="0"/>
              <a:t>(a)                                                             (b)</a:t>
            </a:r>
          </a:p>
          <a:p>
            <a:r>
              <a:rPr lang="tr-TR" sz="2000" b="1" dirty="0" smtClean="0"/>
              <a:t>                           Figure 2.6</a:t>
            </a:r>
            <a:endParaRPr lang="en-US" sz="2000" b="1" dirty="0"/>
          </a:p>
        </p:txBody>
      </p:sp>
      <p:sp>
        <p:nvSpPr>
          <p:cNvPr id="6" name="TextBox 5"/>
          <p:cNvSpPr txBox="1"/>
          <p:nvPr/>
        </p:nvSpPr>
        <p:spPr>
          <a:xfrm>
            <a:off x="373486" y="3209409"/>
            <a:ext cx="1700011" cy="461665"/>
          </a:xfrm>
          <a:prstGeom prst="rect">
            <a:avLst/>
          </a:prstGeom>
          <a:noFill/>
        </p:spPr>
        <p:txBody>
          <a:bodyPr wrap="square" rtlCol="0">
            <a:spAutoFit/>
          </a:bodyPr>
          <a:lstStyle/>
          <a:p>
            <a:r>
              <a:rPr lang="tr-TR" sz="2400" b="1" dirty="0" smtClean="0">
                <a:solidFill>
                  <a:srgbClr val="FF0000"/>
                </a:solidFill>
              </a:rPr>
              <a:t>Solution:</a:t>
            </a:r>
            <a:endParaRPr lang="en-US" sz="2400" b="1" dirty="0">
              <a:solidFill>
                <a:srgbClr val="FF0000"/>
              </a:solidFill>
            </a:endParaRPr>
          </a:p>
        </p:txBody>
      </p:sp>
      <p:pic>
        <p:nvPicPr>
          <p:cNvPr id="7" name="Picture 6"/>
          <p:cNvPicPr>
            <a:picLocks noChangeAspect="1"/>
          </p:cNvPicPr>
          <p:nvPr/>
        </p:nvPicPr>
        <p:blipFill>
          <a:blip r:embed="rId5"/>
          <a:stretch>
            <a:fillRect/>
          </a:stretch>
        </p:blipFill>
        <p:spPr>
          <a:xfrm>
            <a:off x="291843" y="4409801"/>
            <a:ext cx="4086225" cy="2314575"/>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4287444" y="3965192"/>
                <a:ext cx="2223622" cy="444609"/>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𝑅</m:t>
                        </m:r>
                        <m:r>
                          <a:rPr lang="tr-TR" sz="2000" b="0" i="1" smtClean="0">
                            <a:latin typeface="Cambria Math" panose="02040503050406030204" pitchFamily="18" charset="0"/>
                          </a:rPr>
                          <m:t>1</m:t>
                        </m:r>
                      </m:sub>
                    </m:sSub>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9.3 </m:t>
                        </m:r>
                        <m:r>
                          <a:rPr lang="tr-TR" sz="2000" b="0" i="1" smtClean="0">
                            <a:latin typeface="Cambria Math" panose="02040503050406030204" pitchFamily="18" charset="0"/>
                          </a:rPr>
                          <m:t>𝑉</m:t>
                        </m:r>
                      </m:num>
                      <m:den>
                        <m:r>
                          <a:rPr lang="tr-TR" sz="2000" b="0" i="1" smtClean="0">
                            <a:latin typeface="Cambria Math" panose="02040503050406030204" pitchFamily="18" charset="0"/>
                          </a:rPr>
                          <m:t>0.47</m:t>
                        </m:r>
                        <m:r>
                          <a:rPr lang="tr-TR" sz="2000" b="0" i="1" smtClean="0">
                            <a:latin typeface="Cambria Math" panose="02040503050406030204" pitchFamily="18" charset="0"/>
                          </a:rPr>
                          <m:t>𝑘</m:t>
                        </m:r>
                      </m:den>
                    </m:f>
                  </m:oMath>
                </a14:m>
                <a:r>
                  <a:rPr lang="tr-TR" sz="2000" dirty="0" smtClean="0"/>
                  <a:t> = 19.8 mA</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4287444" y="3965192"/>
                <a:ext cx="2223622" cy="444609"/>
              </a:xfrm>
              <a:prstGeom prst="rect">
                <a:avLst/>
              </a:prstGeom>
              <a:blipFill rotWithShape="0">
                <a:blip r:embed="rId6"/>
                <a:stretch>
                  <a:fillRect t="-1370" r="-6575" b="-20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87444" y="4558391"/>
                <a:ext cx="2004010" cy="444609"/>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𝑅</m:t>
                        </m:r>
                        <m:r>
                          <a:rPr lang="tr-TR" sz="2000" b="0" i="1" smtClean="0">
                            <a:latin typeface="Cambria Math" panose="02040503050406030204" pitchFamily="18" charset="0"/>
                          </a:rPr>
                          <m:t>2</m:t>
                        </m:r>
                      </m:sub>
                    </m:sSub>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8.6</m:t>
                        </m:r>
                        <m:r>
                          <a:rPr lang="tr-TR" sz="2000" b="0" i="1" smtClean="0">
                            <a:latin typeface="Cambria Math" panose="02040503050406030204" pitchFamily="18" charset="0"/>
                          </a:rPr>
                          <m:t>𝑉</m:t>
                        </m:r>
                      </m:num>
                      <m:den>
                        <m:r>
                          <a:rPr lang="tr-TR" sz="2000" b="0" i="1" smtClean="0">
                            <a:latin typeface="Cambria Math" panose="02040503050406030204" pitchFamily="18" charset="0"/>
                          </a:rPr>
                          <m:t>1</m:t>
                        </m:r>
                        <m:r>
                          <a:rPr lang="tr-TR" sz="2000" b="0" i="1" smtClean="0">
                            <a:latin typeface="Cambria Math" panose="02040503050406030204" pitchFamily="18" charset="0"/>
                          </a:rPr>
                          <m:t>𝑘</m:t>
                        </m:r>
                      </m:den>
                    </m:f>
                  </m:oMath>
                </a14:m>
                <a:r>
                  <a:rPr lang="tr-TR" sz="2000" dirty="0" smtClean="0"/>
                  <a:t> = 8.6 mA</a:t>
                </a:r>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287444" y="4558391"/>
                <a:ext cx="2004010" cy="444609"/>
              </a:xfrm>
              <a:prstGeom prst="rect">
                <a:avLst/>
              </a:prstGeom>
              <a:blipFill rotWithShape="0">
                <a:blip r:embed="rId7"/>
                <a:stretch>
                  <a:fillRect t="-1370" r="-6991" b="-191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45776" y="5085328"/>
                <a:ext cx="1841742"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𝐷</m:t>
                          </m:r>
                          <m:r>
                            <a:rPr lang="tr-TR" sz="2000" b="0" i="1" smtClean="0">
                              <a:latin typeface="Cambria Math" panose="02040503050406030204" pitchFamily="18" charset="0"/>
                            </a:rPr>
                            <m:t>1</m:t>
                          </m:r>
                        </m:sub>
                      </m:sSub>
                      <m:r>
                        <a:rPr lang="tr-TR" sz="2000" b="0" i="1" smtClean="0">
                          <a:latin typeface="Cambria Math" panose="02040503050406030204" pitchFamily="18" charset="0"/>
                        </a:rPr>
                        <m:t>=</m:t>
                      </m:r>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𝑅</m:t>
                          </m:r>
                          <m:r>
                            <a:rPr lang="tr-TR" sz="2000" b="0" i="1" smtClean="0">
                              <a:latin typeface="Cambria Math" panose="02040503050406030204" pitchFamily="18" charset="0"/>
                            </a:rPr>
                            <m:t>1</m:t>
                          </m:r>
                        </m:sub>
                      </m:sSub>
                      <m:r>
                        <a:rPr lang="tr-TR" sz="2000" b="0" i="1" smtClean="0">
                          <a:latin typeface="Cambria Math" panose="02040503050406030204" pitchFamily="18" charset="0"/>
                        </a:rPr>
                        <m:t>+</m:t>
                      </m:r>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𝑅</m:t>
                          </m:r>
                          <m:r>
                            <a:rPr lang="tr-TR" sz="2000" b="0" i="1" smtClean="0">
                              <a:latin typeface="Cambria Math" panose="02040503050406030204" pitchFamily="18" charset="0"/>
                            </a:rPr>
                            <m:t>2</m:t>
                          </m:r>
                        </m:sub>
                      </m:sSub>
                    </m:oMath>
                  </m:oMathPara>
                </a14:m>
                <a:endParaRPr lang="tr-TR" sz="2000" dirty="0" smtClean="0"/>
              </a:p>
              <a:p>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145776" y="5085328"/>
                <a:ext cx="1841742" cy="61555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78068" y="5634585"/>
                <a:ext cx="14826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𝐷</m:t>
                          </m:r>
                          <m:r>
                            <a:rPr lang="tr-TR" b="0" i="1" smtClean="0">
                              <a:latin typeface="Cambria Math" panose="02040503050406030204" pitchFamily="18" charset="0"/>
                            </a:rPr>
                            <m:t>1</m:t>
                          </m:r>
                        </m:sub>
                      </m:sSub>
                      <m:r>
                        <a:rPr lang="tr-TR" b="0" i="1" smtClean="0">
                          <a:latin typeface="Cambria Math" panose="02040503050406030204" pitchFamily="18" charset="0"/>
                        </a:rPr>
                        <m:t>=28.4 </m:t>
                      </m:r>
                      <m:r>
                        <a:rPr lang="tr-TR" b="0" i="1" smtClean="0">
                          <a:latin typeface="Cambria Math" panose="02040503050406030204" pitchFamily="18" charset="0"/>
                        </a:rPr>
                        <m:t>𝑚𝐴</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78068" y="5634585"/>
                <a:ext cx="1482650" cy="276999"/>
              </a:xfrm>
              <a:prstGeom prst="rect">
                <a:avLst/>
              </a:prstGeom>
              <a:blipFill rotWithShape="0">
                <a:blip r:embed="rId9"/>
                <a:stretch>
                  <a:fillRect l="-3292" r="-3704" b="-15217"/>
                </a:stretch>
              </a:blipFill>
            </p:spPr>
            <p:txBody>
              <a:bodyPr/>
              <a:lstStyle/>
              <a:p>
                <a:r>
                  <a:rPr lang="en-US">
                    <a:noFill/>
                  </a:rPr>
                  <a:t> </a:t>
                </a:r>
              </a:p>
            </p:txBody>
          </p:sp>
        </mc:Fallback>
      </mc:AlternateContent>
      <p:sp>
        <p:nvSpPr>
          <p:cNvPr id="14" name="TextBox 13"/>
          <p:cNvSpPr txBox="1"/>
          <p:nvPr/>
        </p:nvSpPr>
        <p:spPr>
          <a:xfrm>
            <a:off x="373486" y="3719955"/>
            <a:ext cx="3687729" cy="400110"/>
          </a:xfrm>
          <a:prstGeom prst="rect">
            <a:avLst/>
          </a:prstGeom>
          <a:noFill/>
        </p:spPr>
        <p:txBody>
          <a:bodyPr wrap="square" rtlCol="0">
            <a:spAutoFit/>
          </a:bodyPr>
          <a:lstStyle/>
          <a:p>
            <a:r>
              <a:rPr lang="tr-TR" sz="2000" dirty="0" smtClean="0">
                <a:solidFill>
                  <a:srgbClr val="FF0000"/>
                </a:solidFill>
              </a:rPr>
              <a:t>D1 and D2 are forward biased</a:t>
            </a:r>
            <a:r>
              <a:rPr lang="tr-TR" dirty="0" smtClean="0"/>
              <a:t>.</a:t>
            </a:r>
            <a:endParaRPr lang="en-US" dirty="0"/>
          </a:p>
        </p:txBody>
      </p:sp>
      <p:sp>
        <p:nvSpPr>
          <p:cNvPr id="16" name="TextBox 15"/>
          <p:cNvSpPr txBox="1"/>
          <p:nvPr/>
        </p:nvSpPr>
        <p:spPr>
          <a:xfrm>
            <a:off x="6761407" y="4973950"/>
            <a:ext cx="3687729" cy="707886"/>
          </a:xfrm>
          <a:prstGeom prst="rect">
            <a:avLst/>
          </a:prstGeom>
          <a:noFill/>
        </p:spPr>
        <p:txBody>
          <a:bodyPr wrap="square" rtlCol="0">
            <a:spAutoFit/>
          </a:bodyPr>
          <a:lstStyle/>
          <a:p>
            <a:r>
              <a:rPr lang="tr-TR" sz="2000" dirty="0" smtClean="0">
                <a:solidFill>
                  <a:srgbClr val="FF0000"/>
                </a:solidFill>
              </a:rPr>
              <a:t>D1 forward and D2 are reverse biased</a:t>
            </a:r>
            <a:r>
              <a:rPr lang="tr-TR" dirty="0" smtClean="0"/>
              <a:t>.</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7298954" y="5923288"/>
                <a:ext cx="2451953" cy="533479"/>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tr-TR" sz="2400" b="0" i="1" smtClean="0">
                            <a:latin typeface="Cambria Math" panose="02040503050406030204" pitchFamily="18" charset="0"/>
                          </a:rPr>
                          <m:t>𝐼</m:t>
                        </m:r>
                      </m:e>
                      <m:sub>
                        <m:r>
                          <a:rPr lang="tr-TR" sz="2400" b="0" i="1" smtClean="0">
                            <a:latin typeface="Cambria Math" panose="02040503050406030204" pitchFamily="18" charset="0"/>
                          </a:rPr>
                          <m:t>𝑅</m:t>
                        </m:r>
                        <m:r>
                          <a:rPr lang="tr-TR" sz="2400" b="0" i="1" smtClean="0">
                            <a:latin typeface="Cambria Math" panose="02040503050406030204" pitchFamily="18" charset="0"/>
                          </a:rPr>
                          <m:t>1</m:t>
                        </m:r>
                      </m:sub>
                    </m:sSub>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9.3 </m:t>
                        </m:r>
                        <m:r>
                          <a:rPr lang="tr-TR" sz="2400" b="0" i="1" smtClean="0">
                            <a:latin typeface="Cambria Math" panose="02040503050406030204" pitchFamily="18" charset="0"/>
                          </a:rPr>
                          <m:t>𝑉</m:t>
                        </m:r>
                      </m:num>
                      <m:den>
                        <m:r>
                          <a:rPr lang="tr-TR" sz="2400" b="0" i="1" smtClean="0">
                            <a:latin typeface="Cambria Math" panose="02040503050406030204" pitchFamily="18" charset="0"/>
                          </a:rPr>
                          <m:t>0.47</m:t>
                        </m:r>
                        <m:r>
                          <a:rPr lang="tr-TR" sz="2400" b="0" i="1" smtClean="0">
                            <a:latin typeface="Cambria Math" panose="02040503050406030204" pitchFamily="18" charset="0"/>
                          </a:rPr>
                          <m:t>𝑘</m:t>
                        </m:r>
                      </m:den>
                    </m:f>
                  </m:oMath>
                </a14:m>
                <a:r>
                  <a:rPr lang="tr-TR" sz="2000" dirty="0" smtClean="0"/>
                  <a:t> = 19.8 mA</a:t>
                </a:r>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298954" y="5923288"/>
                <a:ext cx="2451953" cy="533479"/>
              </a:xfrm>
              <a:prstGeom prst="rect">
                <a:avLst/>
              </a:prstGeom>
              <a:blipFill rotWithShape="0">
                <a:blip r:embed="rId10"/>
                <a:stretch>
                  <a:fillRect r="-5459" b="-11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841451" y="6028028"/>
                <a:ext cx="71449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 </m:t>
                          </m:r>
                          <m:r>
                            <a:rPr lang="tr-TR" sz="2000" b="0" i="1" smtClean="0">
                              <a:latin typeface="Cambria Math" panose="02040503050406030204" pitchFamily="18" charset="0"/>
                            </a:rPr>
                            <m:t>𝐼</m:t>
                          </m:r>
                        </m:e>
                        <m:sub>
                          <m:r>
                            <a:rPr lang="tr-TR" sz="2000" b="0" i="1" smtClean="0">
                              <a:latin typeface="Cambria Math" panose="02040503050406030204" pitchFamily="18" charset="0"/>
                            </a:rPr>
                            <m:t>𝐷</m:t>
                          </m:r>
                          <m:r>
                            <a:rPr lang="tr-TR" sz="2000" b="0" i="1" smtClean="0">
                              <a:latin typeface="Cambria Math" panose="02040503050406030204" pitchFamily="18" charset="0"/>
                            </a:rPr>
                            <m:t>1</m:t>
                          </m:r>
                        </m:sub>
                      </m:sSub>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9841451" y="6028028"/>
                <a:ext cx="714491" cy="307777"/>
              </a:xfrm>
              <a:prstGeom prst="rect">
                <a:avLst/>
              </a:prstGeom>
              <a:blipFill rotWithShape="0">
                <a:blip r:embed="rId11"/>
                <a:stretch>
                  <a:fillRect l="-3390" r="-3390" b="-16000"/>
                </a:stretch>
              </a:blipFill>
            </p:spPr>
            <p:txBody>
              <a:bodyPr/>
              <a:lstStyle/>
              <a:p>
                <a:r>
                  <a:rPr lang="en-US">
                    <a:noFill/>
                  </a:rPr>
                  <a:t> </a:t>
                </a:r>
              </a:p>
            </p:txBody>
          </p:sp>
        </mc:Fallback>
      </mc:AlternateContent>
    </p:spTree>
    <p:extLst>
      <p:ext uri="{BB962C8B-B14F-4D97-AF65-F5344CB8AC3E}">
        <p14:creationId xmlns:p14="http://schemas.microsoft.com/office/powerpoint/2010/main" val="294737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189" y="141667"/>
            <a:ext cx="5409127" cy="646331"/>
          </a:xfrm>
          <a:prstGeom prst="rect">
            <a:avLst/>
          </a:prstGeom>
          <a:noFill/>
        </p:spPr>
        <p:txBody>
          <a:bodyPr wrap="square" rtlCol="0">
            <a:spAutoFit/>
          </a:bodyPr>
          <a:lstStyle/>
          <a:p>
            <a:r>
              <a:rPr lang="tr-TR" sz="3600" b="1" dirty="0" smtClean="0">
                <a:solidFill>
                  <a:srgbClr val="0070C0"/>
                </a:solidFill>
              </a:rPr>
              <a:t>2.3 </a:t>
            </a:r>
            <a:r>
              <a:rPr lang="tr-TR" sz="3600" b="1" dirty="0" smtClean="0">
                <a:solidFill>
                  <a:srgbClr val="FF0000"/>
                </a:solidFill>
              </a:rPr>
              <a:t>Zener</a:t>
            </a:r>
            <a:r>
              <a:rPr lang="tr-TR" sz="3600" b="1" dirty="0" smtClean="0">
                <a:solidFill>
                  <a:srgbClr val="0070C0"/>
                </a:solidFill>
              </a:rPr>
              <a:t> </a:t>
            </a:r>
            <a:r>
              <a:rPr lang="tr-TR" sz="3600" b="1" dirty="0" smtClean="0">
                <a:solidFill>
                  <a:srgbClr val="FF0000"/>
                </a:solidFill>
              </a:rPr>
              <a:t>Diode</a:t>
            </a:r>
            <a:endParaRPr lang="en-US" sz="3600" b="1" dirty="0">
              <a:solidFill>
                <a:srgbClr val="FF0000"/>
              </a:solidFill>
            </a:endParaRPr>
          </a:p>
        </p:txBody>
      </p:sp>
      <p:sp>
        <p:nvSpPr>
          <p:cNvPr id="3" name="Rectangle 2"/>
          <p:cNvSpPr/>
          <p:nvPr/>
        </p:nvSpPr>
        <p:spPr>
          <a:xfrm>
            <a:off x="281189" y="787998"/>
            <a:ext cx="11028608" cy="2400657"/>
          </a:xfrm>
          <a:prstGeom prst="rect">
            <a:avLst/>
          </a:prstGeom>
        </p:spPr>
        <p:txBody>
          <a:bodyPr wrap="square">
            <a:spAutoFit/>
          </a:bodyPr>
          <a:lstStyle/>
          <a:p>
            <a:pPr algn="just">
              <a:lnSpc>
                <a:spcPct val="150000"/>
              </a:lnSpc>
            </a:pPr>
            <a:r>
              <a:rPr lang="en-US" sz="2000" dirty="0"/>
              <a:t>A special class of diodes is designed to </a:t>
            </a:r>
            <a:r>
              <a:rPr lang="tr-TR" sz="2000" dirty="0" smtClean="0"/>
              <a:t>operate at breakdown region</a:t>
            </a:r>
            <a:r>
              <a:rPr lang="en-US" sz="2000" dirty="0" smtClean="0"/>
              <a:t>. </a:t>
            </a:r>
            <a:r>
              <a:rPr lang="en-US" sz="2000" dirty="0"/>
              <a:t>They are known as </a:t>
            </a:r>
            <a:r>
              <a:rPr lang="en-US" sz="2000" dirty="0" err="1">
                <a:solidFill>
                  <a:srgbClr val="FF0000"/>
                </a:solidFill>
              </a:rPr>
              <a:t>zener</a:t>
            </a:r>
            <a:r>
              <a:rPr lang="en-US" sz="2000" dirty="0"/>
              <a:t>, </a:t>
            </a:r>
            <a:r>
              <a:rPr lang="en-US" sz="2000" dirty="0">
                <a:solidFill>
                  <a:srgbClr val="FF0000"/>
                </a:solidFill>
              </a:rPr>
              <a:t>avalanche</a:t>
            </a:r>
            <a:r>
              <a:rPr lang="en-US" sz="2000" dirty="0"/>
              <a:t>, or </a:t>
            </a:r>
            <a:r>
              <a:rPr lang="en-US" sz="2000" dirty="0">
                <a:solidFill>
                  <a:srgbClr val="FF0000"/>
                </a:solidFill>
              </a:rPr>
              <a:t>voltage-regulator diodes</a:t>
            </a:r>
            <a:r>
              <a:rPr lang="en-US" sz="2000" dirty="0" smtClean="0"/>
              <a:t>.</a:t>
            </a:r>
            <a:r>
              <a:rPr lang="tr-TR" sz="2000" dirty="0" smtClean="0"/>
              <a:t> </a:t>
            </a:r>
            <a:r>
              <a:rPr lang="en-US" sz="2000" dirty="0"/>
              <a:t>This family of diodes </a:t>
            </a:r>
            <a:r>
              <a:rPr lang="en-US" sz="2000" dirty="0" smtClean="0"/>
              <a:t>can </a:t>
            </a:r>
            <a:r>
              <a:rPr lang="en-US" sz="2000" dirty="0"/>
              <a:t>maintain a nearly constant voltage over a wide range of currents (see Figure </a:t>
            </a:r>
            <a:r>
              <a:rPr lang="tr-TR" sz="2000" dirty="0" smtClean="0"/>
              <a:t>2</a:t>
            </a:r>
            <a:r>
              <a:rPr lang="en-US" sz="2000" dirty="0" smtClean="0"/>
              <a:t>.</a:t>
            </a:r>
            <a:r>
              <a:rPr lang="tr-TR" sz="2000" dirty="0" smtClean="0"/>
              <a:t>6</a:t>
            </a:r>
            <a:r>
              <a:rPr lang="en-US" sz="2000" dirty="0" smtClean="0"/>
              <a:t> </a:t>
            </a:r>
            <a:r>
              <a:rPr lang="en-US" sz="2000" dirty="0"/>
              <a:t>). This characteristic makes them good candidates for building simple voltage regulators, because they can maintain a stable DC voltage in the presence of a variable supply voltage and variable load resistance. </a:t>
            </a:r>
          </a:p>
        </p:txBody>
      </p:sp>
      <p:pic>
        <p:nvPicPr>
          <p:cNvPr id="4" name="Picture 3"/>
          <p:cNvPicPr>
            <a:picLocks noChangeAspect="1"/>
          </p:cNvPicPr>
          <p:nvPr/>
        </p:nvPicPr>
        <p:blipFill>
          <a:blip r:embed="rId2"/>
          <a:stretch>
            <a:fillRect/>
          </a:stretch>
        </p:blipFill>
        <p:spPr>
          <a:xfrm>
            <a:off x="4782355" y="2639364"/>
            <a:ext cx="7315200" cy="4000500"/>
          </a:xfrm>
          <a:prstGeom prst="rect">
            <a:avLst/>
          </a:prstGeom>
        </p:spPr>
      </p:pic>
      <p:sp>
        <p:nvSpPr>
          <p:cNvPr id="5" name="Rectangle 4"/>
          <p:cNvSpPr/>
          <p:nvPr/>
        </p:nvSpPr>
        <p:spPr>
          <a:xfrm>
            <a:off x="281189" y="3843098"/>
            <a:ext cx="4393842" cy="1938992"/>
          </a:xfrm>
          <a:prstGeom prst="rect">
            <a:avLst/>
          </a:prstGeom>
        </p:spPr>
        <p:txBody>
          <a:bodyPr wrap="square">
            <a:spAutoFit/>
          </a:bodyPr>
          <a:lstStyle/>
          <a:p>
            <a:pPr algn="just">
              <a:lnSpc>
                <a:spcPct val="150000"/>
              </a:lnSpc>
            </a:pPr>
            <a:r>
              <a:rPr lang="en-US" sz="2000" dirty="0"/>
              <a:t>To properly use the </a:t>
            </a:r>
            <a:r>
              <a:rPr lang="en-US" sz="2000" dirty="0" err="1"/>
              <a:t>zener</a:t>
            </a:r>
            <a:r>
              <a:rPr lang="en-US" sz="2000" dirty="0"/>
              <a:t> diode in a circuit, the </a:t>
            </a:r>
            <a:r>
              <a:rPr lang="en-US" sz="2000" dirty="0" err="1"/>
              <a:t>zener</a:t>
            </a:r>
            <a:r>
              <a:rPr lang="en-US" sz="2000" dirty="0"/>
              <a:t> should be </a:t>
            </a:r>
            <a:r>
              <a:rPr lang="en-US" sz="2000" b="1" dirty="0">
                <a:solidFill>
                  <a:srgbClr val="FF0000"/>
                </a:solidFill>
              </a:rPr>
              <a:t>reverse biased </a:t>
            </a:r>
            <a:r>
              <a:rPr lang="en-US" sz="2000" dirty="0"/>
              <a:t>with a voltage kept in excess of its breakdown or </a:t>
            </a:r>
            <a:r>
              <a:rPr lang="en-US" sz="2000" dirty="0" err="1"/>
              <a:t>zener</a:t>
            </a:r>
            <a:r>
              <a:rPr lang="en-US" sz="2000" dirty="0"/>
              <a:t> voltage </a:t>
            </a:r>
            <a:r>
              <a:rPr lang="en-US" sz="2000" dirty="0" err="1">
                <a:solidFill>
                  <a:srgbClr val="FF0000"/>
                </a:solidFill>
              </a:rPr>
              <a:t>Vz</a:t>
            </a:r>
            <a:r>
              <a:rPr lang="en-US" sz="2000" dirty="0"/>
              <a:t> . </a:t>
            </a:r>
          </a:p>
        </p:txBody>
      </p:sp>
    </p:spTree>
    <p:extLst>
      <p:ext uri="{BB962C8B-B14F-4D97-AF65-F5344CB8AC3E}">
        <p14:creationId xmlns:p14="http://schemas.microsoft.com/office/powerpoint/2010/main" val="402446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680" y="316940"/>
            <a:ext cx="3977156" cy="2467310"/>
          </a:xfrm>
          <a:prstGeom prst="rect">
            <a:avLst/>
          </a:prstGeom>
        </p:spPr>
      </p:pic>
      <p:pic>
        <p:nvPicPr>
          <p:cNvPr id="3" name="Picture 2"/>
          <p:cNvPicPr>
            <a:picLocks noChangeAspect="1"/>
          </p:cNvPicPr>
          <p:nvPr/>
        </p:nvPicPr>
        <p:blipFill>
          <a:blip r:embed="rId3"/>
          <a:stretch>
            <a:fillRect/>
          </a:stretch>
        </p:blipFill>
        <p:spPr>
          <a:xfrm>
            <a:off x="4628614" y="64163"/>
            <a:ext cx="2857500" cy="2543175"/>
          </a:xfrm>
          <a:prstGeom prst="rect">
            <a:avLst/>
          </a:prstGeom>
        </p:spPr>
      </p:pic>
      <p:sp>
        <p:nvSpPr>
          <p:cNvPr id="4" name="Rectangle 3"/>
          <p:cNvSpPr/>
          <p:nvPr/>
        </p:nvSpPr>
        <p:spPr>
          <a:xfrm>
            <a:off x="7360582" y="1335750"/>
            <a:ext cx="4462697" cy="400110"/>
          </a:xfrm>
          <a:prstGeom prst="rect">
            <a:avLst/>
          </a:prstGeom>
        </p:spPr>
        <p:txBody>
          <a:bodyPr wrap="none">
            <a:spAutoFit/>
          </a:bodyPr>
          <a:lstStyle/>
          <a:p>
            <a:r>
              <a:rPr lang="en-US" sz="2000" b="1" dirty="0"/>
              <a:t>Figure </a:t>
            </a:r>
            <a:r>
              <a:rPr lang="tr-TR" sz="2000" b="1" dirty="0" smtClean="0"/>
              <a:t>2</a:t>
            </a:r>
            <a:r>
              <a:rPr lang="en-US" sz="2000" b="1" dirty="0" smtClean="0"/>
              <a:t>.</a:t>
            </a:r>
            <a:r>
              <a:rPr lang="tr-TR" sz="2000" b="1" dirty="0" smtClean="0"/>
              <a:t>7 </a:t>
            </a:r>
            <a:r>
              <a:rPr lang="en-US" sz="2000" dirty="0" smtClean="0"/>
              <a:t> </a:t>
            </a:r>
            <a:r>
              <a:rPr lang="en-US" sz="2000" dirty="0"/>
              <a:t>Zener diode voltage regulator.</a:t>
            </a:r>
          </a:p>
        </p:txBody>
      </p:sp>
      <p:sp>
        <p:nvSpPr>
          <p:cNvPr id="5" name="Rectangle 4"/>
          <p:cNvSpPr/>
          <p:nvPr/>
        </p:nvSpPr>
        <p:spPr>
          <a:xfrm>
            <a:off x="328680" y="2784250"/>
            <a:ext cx="5920980" cy="400110"/>
          </a:xfrm>
          <a:prstGeom prst="rect">
            <a:avLst/>
          </a:prstGeom>
        </p:spPr>
        <p:txBody>
          <a:bodyPr wrap="none">
            <a:spAutoFit/>
          </a:bodyPr>
          <a:lstStyle/>
          <a:p>
            <a:r>
              <a:rPr lang="en-US" sz="2000" dirty="0"/>
              <a:t>For the circuit shown in Figure </a:t>
            </a:r>
            <a:r>
              <a:rPr lang="tr-TR" sz="2000" dirty="0" smtClean="0"/>
              <a:t>2</a:t>
            </a:r>
            <a:r>
              <a:rPr lang="en-US" sz="2000" dirty="0" smtClean="0"/>
              <a:t>.</a:t>
            </a:r>
            <a:r>
              <a:rPr lang="tr-TR" sz="2000" dirty="0" smtClean="0"/>
              <a:t>7</a:t>
            </a:r>
            <a:r>
              <a:rPr lang="en-US" sz="2000" dirty="0" smtClean="0"/>
              <a:t> </a:t>
            </a:r>
            <a:r>
              <a:rPr lang="en-US" sz="2000" dirty="0"/>
              <a:t>, the </a:t>
            </a:r>
            <a:r>
              <a:rPr lang="en-US" sz="2000" dirty="0" err="1"/>
              <a:t>zener</a:t>
            </a:r>
            <a:r>
              <a:rPr lang="en-US" sz="2000" dirty="0"/>
              <a:t> current is</a:t>
            </a:r>
          </a:p>
        </p:txBody>
      </p:sp>
      <p:pic>
        <p:nvPicPr>
          <p:cNvPr id="6" name="Picture 5"/>
          <p:cNvPicPr>
            <a:picLocks noChangeAspect="1"/>
          </p:cNvPicPr>
          <p:nvPr/>
        </p:nvPicPr>
        <p:blipFill>
          <a:blip r:embed="rId4"/>
          <a:stretch>
            <a:fillRect/>
          </a:stretch>
        </p:blipFill>
        <p:spPr>
          <a:xfrm>
            <a:off x="6727066" y="2545357"/>
            <a:ext cx="1828800" cy="8191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972083" y="3747427"/>
                <a:ext cx="20987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𝑧𝑚𝑖𝑛</m:t>
                          </m:r>
                        </m:sub>
                      </m:sSub>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tr-TR" sz="2000" b="0" i="1" smtClean="0">
                              <a:latin typeface="Cambria Math" panose="02040503050406030204" pitchFamily="18" charset="0"/>
                              <a:ea typeface="Cambria Math" panose="02040503050406030204" pitchFamily="18" charset="0"/>
                            </a:rPr>
                            <m:t>𝐼</m:t>
                          </m:r>
                        </m:e>
                        <m:sub>
                          <m:r>
                            <a:rPr lang="tr-TR" sz="2000" b="0" i="1" smtClean="0">
                              <a:latin typeface="Cambria Math" panose="02040503050406030204" pitchFamily="18" charset="0"/>
                              <a:ea typeface="Cambria Math" panose="02040503050406030204" pitchFamily="18" charset="0"/>
                            </a:rPr>
                            <m:t>𝑍</m:t>
                          </m:r>
                        </m:sub>
                      </m:sSub>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tr-TR" sz="2000" b="0" i="1" smtClean="0">
                              <a:latin typeface="Cambria Math" panose="02040503050406030204" pitchFamily="18" charset="0"/>
                              <a:ea typeface="Cambria Math" panose="02040503050406030204" pitchFamily="18" charset="0"/>
                            </a:rPr>
                            <m:t>𝐼</m:t>
                          </m:r>
                        </m:e>
                        <m:sub>
                          <m:r>
                            <a:rPr lang="tr-TR" sz="2000" b="0" i="1" smtClean="0">
                              <a:latin typeface="Cambria Math" panose="02040503050406030204" pitchFamily="18" charset="0"/>
                              <a:ea typeface="Cambria Math" panose="02040503050406030204" pitchFamily="18" charset="0"/>
                            </a:rPr>
                            <m:t>𝑧𝑚𝑎𝑥</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972083" y="3747427"/>
                <a:ext cx="2098780" cy="307777"/>
              </a:xfrm>
              <a:prstGeom prst="rect">
                <a:avLst/>
              </a:prstGeom>
              <a:blipFill rotWithShape="0">
                <a:blip r:embed="rId5"/>
                <a:stretch>
                  <a:fillRect l="-2616" b="-18000"/>
                </a:stretch>
              </a:blipFill>
            </p:spPr>
            <p:txBody>
              <a:bodyPr/>
              <a:lstStyle/>
              <a:p>
                <a:r>
                  <a:rPr lang="en-US">
                    <a:noFill/>
                  </a:rPr>
                  <a:t> </a:t>
                </a:r>
              </a:p>
            </p:txBody>
          </p:sp>
        </mc:Fallback>
      </mc:AlternateContent>
      <p:sp>
        <p:nvSpPr>
          <p:cNvPr id="9" name="TextBox 8"/>
          <p:cNvSpPr txBox="1"/>
          <p:nvPr/>
        </p:nvSpPr>
        <p:spPr>
          <a:xfrm>
            <a:off x="182206" y="3333729"/>
            <a:ext cx="2556188" cy="400110"/>
          </a:xfrm>
          <a:prstGeom prst="rect">
            <a:avLst/>
          </a:prstGeom>
          <a:noFill/>
        </p:spPr>
        <p:txBody>
          <a:bodyPr wrap="square" rtlCol="0">
            <a:spAutoFit/>
          </a:bodyPr>
          <a:lstStyle/>
          <a:p>
            <a:r>
              <a:rPr lang="tr-TR" sz="2000" dirty="0" smtClean="0"/>
              <a:t>To operate properly</a:t>
            </a: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4133459" y="5318731"/>
                <a:ext cx="1618713" cy="626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𝑧𝑚𝑎𝑥</m:t>
                          </m:r>
                        </m:sub>
                      </m:sSub>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𝑃</m:t>
                              </m:r>
                            </m:e>
                            <m:sub>
                              <m:r>
                                <a:rPr lang="tr-TR" sz="2000" b="0" i="1" smtClean="0">
                                  <a:latin typeface="Cambria Math" panose="02040503050406030204" pitchFamily="18" charset="0"/>
                                </a:rPr>
                                <m:t>𝑧𝑚𝑎𝑥</m:t>
                              </m:r>
                            </m:sub>
                          </m:sSub>
                        </m:num>
                        <m:den>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𝑉</m:t>
                              </m:r>
                            </m:e>
                            <m:sub>
                              <m:r>
                                <a:rPr lang="tr-TR" sz="2000" b="0" i="1" smtClean="0">
                                  <a:latin typeface="Cambria Math" panose="02040503050406030204" pitchFamily="18" charset="0"/>
                                </a:rPr>
                                <m:t>𝑍</m:t>
                              </m:r>
                            </m:sub>
                          </m:sSub>
                        </m:den>
                      </m:f>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33459" y="5318731"/>
                <a:ext cx="1618713" cy="626518"/>
              </a:xfrm>
              <a:prstGeom prst="rect">
                <a:avLst/>
              </a:prstGeom>
              <a:blipFill rotWithShape="0">
                <a:blip r:embed="rId6"/>
                <a:stretch>
                  <a:fillRect/>
                </a:stretch>
              </a:blipFill>
            </p:spPr>
            <p:txBody>
              <a:bodyPr/>
              <a:lstStyle/>
              <a:p>
                <a:r>
                  <a:rPr lang="en-US">
                    <a:noFill/>
                  </a:rPr>
                  <a:t> </a:t>
                </a:r>
              </a:p>
            </p:txBody>
          </p:sp>
        </mc:Fallback>
      </mc:AlternateContent>
      <p:sp>
        <p:nvSpPr>
          <p:cNvPr id="11" name="TextBox 10"/>
          <p:cNvSpPr txBox="1"/>
          <p:nvPr/>
        </p:nvSpPr>
        <p:spPr>
          <a:xfrm>
            <a:off x="1015284" y="4217054"/>
            <a:ext cx="6787166" cy="400110"/>
          </a:xfrm>
          <a:prstGeom prst="rect">
            <a:avLst/>
          </a:prstGeom>
          <a:noFill/>
        </p:spPr>
        <p:txBody>
          <a:bodyPr wrap="square" rtlCol="0">
            <a:spAutoFit/>
          </a:bodyPr>
          <a:lstStyle/>
          <a:p>
            <a:pPr algn="just"/>
            <a:r>
              <a:rPr lang="tr-TR" sz="2000" dirty="0" smtClean="0"/>
              <a:t>Izmin: Minimum current and Izmax: maximum current</a:t>
            </a:r>
            <a:endParaRPr lang="en-US" sz="2000" dirty="0"/>
          </a:p>
        </p:txBody>
      </p:sp>
    </p:spTree>
    <p:extLst>
      <p:ext uri="{BB962C8B-B14F-4D97-AF65-F5344CB8AC3E}">
        <p14:creationId xmlns:p14="http://schemas.microsoft.com/office/powerpoint/2010/main" val="330665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02" y="417647"/>
            <a:ext cx="10152651" cy="1015663"/>
          </a:xfrm>
          <a:prstGeom prst="rect">
            <a:avLst/>
          </a:prstGeom>
        </p:spPr>
        <p:txBody>
          <a:bodyPr wrap="none">
            <a:spAutoFit/>
          </a:bodyPr>
          <a:lstStyle/>
          <a:p>
            <a:pPr algn="just"/>
            <a:r>
              <a:rPr lang="tr-TR" sz="2000" dirty="0" smtClean="0"/>
              <a:t>T</a:t>
            </a:r>
            <a:r>
              <a:rPr lang="en-US" sz="2000" dirty="0" smtClean="0"/>
              <a:t>he </a:t>
            </a:r>
            <a:r>
              <a:rPr lang="en-US" sz="2000" dirty="0"/>
              <a:t>maximum power dissipation </a:t>
            </a:r>
            <a:r>
              <a:rPr lang="en-US" sz="2000" dirty="0" smtClean="0"/>
              <a:t>o</a:t>
            </a:r>
            <a:r>
              <a:rPr lang="tr-TR" sz="2000" dirty="0" smtClean="0"/>
              <a:t>f a diode is</a:t>
            </a:r>
            <a:r>
              <a:rPr lang="en-US" sz="2000" dirty="0" smtClean="0"/>
              <a:t> </a:t>
            </a:r>
            <a:r>
              <a:rPr lang="en-US" sz="2000" dirty="0"/>
              <a:t>1 </a:t>
            </a:r>
            <a:r>
              <a:rPr lang="en-US" sz="2000" dirty="0" smtClean="0"/>
              <a:t>W</a:t>
            </a:r>
            <a:r>
              <a:rPr lang="tr-TR" sz="2000" dirty="0" smtClean="0"/>
              <a:t> and It is 15 V. The minimum current is 17 mA.</a:t>
            </a:r>
          </a:p>
          <a:p>
            <a:pPr algn="just"/>
            <a:r>
              <a:rPr lang="tr-TR" sz="2000" dirty="0" smtClean="0"/>
              <a:t>Find the minimum and maximum input voltage </a:t>
            </a:r>
          </a:p>
          <a:p>
            <a:pPr algn="just"/>
            <a:r>
              <a:rPr lang="tr-TR" sz="2000" dirty="0" smtClean="0"/>
              <a:t>value of Vin.</a:t>
            </a:r>
            <a:endParaRPr lang="en-US" sz="2000" dirty="0"/>
          </a:p>
        </p:txBody>
      </p:sp>
      <p:pic>
        <p:nvPicPr>
          <p:cNvPr id="3" name="Picture 2"/>
          <p:cNvPicPr>
            <a:picLocks noChangeAspect="1"/>
          </p:cNvPicPr>
          <p:nvPr/>
        </p:nvPicPr>
        <p:blipFill>
          <a:blip r:embed="rId2"/>
          <a:stretch>
            <a:fillRect/>
          </a:stretch>
        </p:blipFill>
        <p:spPr>
          <a:xfrm>
            <a:off x="6987130" y="925478"/>
            <a:ext cx="4303954" cy="2446563"/>
          </a:xfrm>
          <a:prstGeom prst="rect">
            <a:avLst/>
          </a:prstGeom>
        </p:spPr>
      </p:pic>
      <p:sp>
        <p:nvSpPr>
          <p:cNvPr id="4" name="Rectangle 3"/>
          <p:cNvSpPr/>
          <p:nvPr/>
        </p:nvSpPr>
        <p:spPr>
          <a:xfrm>
            <a:off x="286703" y="309925"/>
            <a:ext cx="1351652" cy="461665"/>
          </a:xfrm>
          <a:prstGeom prst="rect">
            <a:avLst/>
          </a:prstGeom>
        </p:spPr>
        <p:txBody>
          <a:bodyPr wrap="none">
            <a:spAutoFit/>
          </a:bodyPr>
          <a:lstStyle/>
          <a:p>
            <a:r>
              <a:rPr lang="tr-TR" sz="2400" b="1" dirty="0">
                <a:solidFill>
                  <a:srgbClr val="FF0000"/>
                </a:solidFill>
              </a:rPr>
              <a:t>Example:</a:t>
            </a:r>
          </a:p>
        </p:txBody>
      </p:sp>
      <p:sp>
        <p:nvSpPr>
          <p:cNvPr id="5" name="Rectangle 4"/>
          <p:cNvSpPr/>
          <p:nvPr/>
        </p:nvSpPr>
        <p:spPr>
          <a:xfrm>
            <a:off x="304335" y="1807597"/>
            <a:ext cx="1334020" cy="461665"/>
          </a:xfrm>
          <a:prstGeom prst="rect">
            <a:avLst/>
          </a:prstGeom>
        </p:spPr>
        <p:txBody>
          <a:bodyPr wrap="none">
            <a:spAutoFit/>
          </a:bodyPr>
          <a:lstStyle/>
          <a:p>
            <a:r>
              <a:rPr lang="tr-TR" sz="2400" b="1" dirty="0" smtClean="0">
                <a:solidFill>
                  <a:srgbClr val="FF0000"/>
                </a:solidFill>
              </a:rPr>
              <a:t>Solution:</a:t>
            </a:r>
            <a:endParaRPr lang="tr-TR" sz="2400" b="1"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394487" y="2265835"/>
                <a:ext cx="5782615" cy="912686"/>
              </a:xfrm>
              <a:prstGeom prst="rect">
                <a:avLst/>
              </a:prstGeom>
              <a:noFill/>
            </p:spPr>
            <p:txBody>
              <a:bodyPr wrap="square" lIns="0" tIns="0" rIns="0" bIns="0" rtlCol="0">
                <a:spAutoFit/>
              </a:bodyPr>
              <a:lstStyle/>
              <a:p>
                <a:pPr algn="just">
                  <a:lnSpc>
                    <a:spcPct val="150000"/>
                  </a:lnSpc>
                </a:pPr>
                <a14:m>
                  <m:oMathPara xmlns:m="http://schemas.openxmlformats.org/officeDocument/2006/math">
                    <m:oMathParaPr>
                      <m:jc m:val="centerGroup"/>
                    </m:oMathParaPr>
                    <m:oMath xmlns:m="http://schemas.openxmlformats.org/officeDocument/2006/math">
                      <m:r>
                        <m:rPr>
                          <m:nor/>
                        </m:rPr>
                        <a:rPr lang="en-US" sz="2000"/>
                        <m:t>To</m:t>
                      </m:r>
                      <m:r>
                        <m:rPr>
                          <m:nor/>
                        </m:rPr>
                        <a:rPr lang="en-US" sz="2000"/>
                        <m:t> </m:t>
                      </m:r>
                      <m:r>
                        <m:rPr>
                          <m:nor/>
                        </m:rPr>
                        <a:rPr lang="en-US" sz="2000"/>
                        <m:t>limit</m:t>
                      </m:r>
                      <m:r>
                        <m:rPr>
                          <m:nor/>
                        </m:rPr>
                        <a:rPr lang="en-US" sz="2000"/>
                        <m:t> </m:t>
                      </m:r>
                      <m:r>
                        <m:rPr>
                          <m:nor/>
                        </m:rPr>
                        <a:rPr lang="en-US" sz="2000"/>
                        <m:t>the</m:t>
                      </m:r>
                      <m:r>
                        <m:rPr>
                          <m:nor/>
                        </m:rPr>
                        <a:rPr lang="en-US" sz="2000"/>
                        <m:t> </m:t>
                      </m:r>
                      <m:r>
                        <m:rPr>
                          <m:nor/>
                        </m:rPr>
                        <a:rPr lang="en-US" sz="2000"/>
                        <m:t>maximum</m:t>
                      </m:r>
                      <m:r>
                        <m:rPr>
                          <m:nor/>
                        </m:rPr>
                        <a:rPr lang="en-US" sz="2000"/>
                        <m:t> </m:t>
                      </m:r>
                      <m:r>
                        <m:rPr>
                          <m:nor/>
                        </m:rPr>
                        <a:rPr lang="en-US" sz="2000"/>
                        <m:t>power</m:t>
                      </m:r>
                      <m:r>
                        <m:rPr>
                          <m:nor/>
                        </m:rPr>
                        <a:rPr lang="en-US" sz="2000"/>
                        <m:t> </m:t>
                      </m:r>
                      <m:r>
                        <m:rPr>
                          <m:nor/>
                        </m:rPr>
                        <a:rPr lang="en-US" sz="2000"/>
                        <m:t>dissipation</m:t>
                      </m:r>
                      <m:r>
                        <m:rPr>
                          <m:nor/>
                        </m:rPr>
                        <a:rPr lang="en-US" sz="2000"/>
                        <m:t> </m:t>
                      </m:r>
                      <m:r>
                        <m:rPr>
                          <m:nor/>
                        </m:rPr>
                        <a:rPr lang="en-US" sz="2000"/>
                        <m:t>to</m:t>
                      </m:r>
                      <m:r>
                        <m:rPr>
                          <m:nor/>
                        </m:rPr>
                        <a:rPr lang="en-US" sz="2000"/>
                        <m:t> </m:t>
                      </m:r>
                      <m:r>
                        <m:rPr>
                          <m:nor/>
                        </m:rPr>
                        <a:rPr lang="en-US" sz="2000"/>
                        <m:t>less</m:t>
                      </m:r>
                      <m:r>
                        <m:rPr>
                          <m:nor/>
                        </m:rPr>
                        <a:rPr lang="en-US" sz="2000"/>
                        <m:t> </m:t>
                      </m:r>
                      <m:r>
                        <m:rPr>
                          <m:nor/>
                        </m:rPr>
                        <a:rPr lang="en-US" sz="2000"/>
                        <m:t>than</m:t>
                      </m:r>
                      <m:r>
                        <m:rPr>
                          <m:nor/>
                        </m:rPr>
                        <a:rPr lang="en-US" sz="2000"/>
                        <m:t> 1 </m:t>
                      </m:r>
                      <m:r>
                        <m:rPr>
                          <m:nor/>
                        </m:rPr>
                        <a:rPr lang="en-US" sz="2000"/>
                        <m:t>W</m:t>
                      </m:r>
                      <m:r>
                        <m:rPr>
                          <m:nor/>
                        </m:rPr>
                        <a:rPr lang="en-US" sz="2000"/>
                        <m:t>, </m:t>
                      </m:r>
                      <m:r>
                        <m:rPr>
                          <m:nor/>
                        </m:rPr>
                        <a:rPr lang="en-US" sz="2000"/>
                        <m:t>the</m:t>
                      </m:r>
                      <m:r>
                        <m:rPr>
                          <m:nor/>
                        </m:rPr>
                        <a:rPr lang="en-US" sz="2000"/>
                        <m:t> </m:t>
                      </m:r>
                      <m:r>
                        <m:rPr>
                          <m:nor/>
                        </m:rPr>
                        <a:rPr lang="en-US" sz="2000"/>
                        <m:t>current</m:t>
                      </m:r>
                      <m:r>
                        <m:rPr>
                          <m:nor/>
                        </m:rPr>
                        <a:rPr lang="en-US" sz="2000"/>
                        <m:t> </m:t>
                      </m:r>
                      <m:r>
                        <m:rPr>
                          <m:nor/>
                        </m:rPr>
                        <a:rPr lang="en-US" sz="2000"/>
                        <m:t>through</m:t>
                      </m:r>
                      <m:r>
                        <m:rPr>
                          <m:nor/>
                        </m:rPr>
                        <a:rPr lang="en-US" sz="2000"/>
                        <m:t> </m:t>
                      </m:r>
                      <m:r>
                        <m:rPr>
                          <m:nor/>
                        </m:rPr>
                        <a:rPr lang="en-US" sz="2000"/>
                        <m:t>the</m:t>
                      </m:r>
                      <m:r>
                        <m:rPr>
                          <m:nor/>
                        </m:rPr>
                        <a:rPr lang="en-US" sz="2000"/>
                        <m:t> </m:t>
                      </m:r>
                      <m:r>
                        <m:rPr>
                          <m:nor/>
                        </m:rPr>
                        <a:rPr lang="en-US" sz="2000"/>
                        <m:t>diode</m:t>
                      </m:r>
                      <m:r>
                        <m:rPr>
                          <m:nor/>
                        </m:rPr>
                        <a:rPr lang="en-US" sz="2000"/>
                        <m:t> </m:t>
                      </m:r>
                      <m:r>
                        <m:rPr>
                          <m:nor/>
                        </m:rPr>
                        <a:rPr lang="en-US" sz="2000"/>
                        <m:t>must</m:t>
                      </m:r>
                      <m:r>
                        <m:rPr>
                          <m:nor/>
                        </m:rPr>
                        <a:rPr lang="en-US" sz="2000"/>
                        <m:t> </m:t>
                      </m:r>
                      <m:r>
                        <m:rPr>
                          <m:nor/>
                        </m:rPr>
                        <a:rPr lang="en-US" sz="2000"/>
                        <m:t>be</m:t>
                      </m:r>
                      <m:r>
                        <m:rPr>
                          <m:nor/>
                        </m:rPr>
                        <a:rPr lang="en-US" sz="2000"/>
                        <m:t> </m:t>
                      </m:r>
                      <m:r>
                        <m:rPr>
                          <m:nor/>
                        </m:rPr>
                        <a:rPr lang="en-US" sz="2000"/>
                        <m:t>limited</m:t>
                      </m:r>
                      <m:r>
                        <m:rPr>
                          <m:nor/>
                        </m:rPr>
                        <a:rPr lang="en-US" sz="2000"/>
                        <m:t> </m:t>
                      </m:r>
                      <m:r>
                        <m:rPr>
                          <m:nor/>
                        </m:rPr>
                        <a:rPr lang="en-US" sz="2000"/>
                        <m:t>to</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94487" y="2265835"/>
                <a:ext cx="5782615" cy="91268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38355" y="3372041"/>
                <a:ext cx="4031746" cy="473656"/>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𝑧𝑚𝑎𝑥</m:t>
                        </m:r>
                      </m:sub>
                    </m:sSub>
                    <m:r>
                      <a:rPr lang="tr-TR" sz="2000" b="0" i="1" smtClean="0">
                        <a:latin typeface="Cambria Math" panose="02040503050406030204" pitchFamily="18" charset="0"/>
                      </a:rPr>
                      <m:t>=</m:t>
                    </m:r>
                    <m:f>
                      <m:fPr>
                        <m:ctrlPr>
                          <a:rPr lang="tr-TR" sz="2000" b="0" i="1" smtClean="0">
                            <a:latin typeface="Cambria Math" panose="02040503050406030204" pitchFamily="18" charset="0"/>
                          </a:rPr>
                        </m:ctrlPr>
                      </m:fPr>
                      <m:num>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𝑃</m:t>
                            </m:r>
                          </m:e>
                          <m:sub>
                            <m:r>
                              <a:rPr lang="tr-TR" sz="2000" b="0" i="1" smtClean="0">
                                <a:latin typeface="Cambria Math" panose="02040503050406030204" pitchFamily="18" charset="0"/>
                              </a:rPr>
                              <m:t>𝑧𝑚𝑎𝑥</m:t>
                            </m:r>
                          </m:sub>
                        </m:sSub>
                      </m:num>
                      <m:den>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𝑉</m:t>
                            </m:r>
                          </m:e>
                          <m:sub>
                            <m:r>
                              <a:rPr lang="tr-TR" sz="2000" b="0" i="1" smtClean="0">
                                <a:latin typeface="Cambria Math" panose="02040503050406030204" pitchFamily="18" charset="0"/>
                              </a:rPr>
                              <m:t>𝑍</m:t>
                            </m:r>
                          </m:sub>
                        </m:sSub>
                      </m:den>
                    </m:f>
                  </m:oMath>
                </a14:m>
                <a:r>
                  <a:rPr lang="tr-TR" sz="2000" dirty="0" smtClean="0"/>
                  <a:t>= </a:t>
                </a:r>
                <a14:m>
                  <m:oMath xmlns:m="http://schemas.openxmlformats.org/officeDocument/2006/math">
                    <m:f>
                      <m:fPr>
                        <m:ctrlPr>
                          <a:rPr lang="tr-TR" sz="2000" i="1" smtClean="0">
                            <a:latin typeface="Cambria Math" panose="02040503050406030204" pitchFamily="18" charset="0"/>
                          </a:rPr>
                        </m:ctrlPr>
                      </m:fPr>
                      <m:num>
                        <m:r>
                          <a:rPr lang="tr-TR" sz="2000" b="0" i="1" smtClean="0">
                            <a:latin typeface="Cambria Math" panose="02040503050406030204" pitchFamily="18" charset="0"/>
                          </a:rPr>
                          <m:t>1</m:t>
                        </m:r>
                        <m:r>
                          <a:rPr lang="tr-TR" sz="2000" b="0" i="1" smtClean="0">
                            <a:latin typeface="Cambria Math" panose="02040503050406030204" pitchFamily="18" charset="0"/>
                          </a:rPr>
                          <m:t>𝑊</m:t>
                        </m:r>
                      </m:num>
                      <m:den>
                        <m:r>
                          <a:rPr lang="tr-TR" sz="2000" b="0" i="1" smtClean="0">
                            <a:latin typeface="Cambria Math" panose="02040503050406030204" pitchFamily="18" charset="0"/>
                          </a:rPr>
                          <m:t>15</m:t>
                        </m:r>
                        <m:r>
                          <a:rPr lang="tr-TR" sz="2000" b="0" i="1" smtClean="0">
                            <a:latin typeface="Cambria Math" panose="02040503050406030204" pitchFamily="18" charset="0"/>
                          </a:rPr>
                          <m:t>𝑉</m:t>
                        </m:r>
                      </m:den>
                    </m:f>
                    <m:r>
                      <a:rPr lang="tr-TR" sz="2000" b="0" i="1" smtClean="0">
                        <a:latin typeface="Cambria Math" panose="02040503050406030204" pitchFamily="18" charset="0"/>
                      </a:rPr>
                      <m:t>=66.7 </m:t>
                    </m:r>
                    <m:r>
                      <a:rPr lang="tr-TR" sz="2000" b="0" i="1" smtClean="0">
                        <a:latin typeface="Cambria Math" panose="02040503050406030204" pitchFamily="18" charset="0"/>
                      </a:rPr>
                      <m:t>𝑚𝐴</m:t>
                    </m:r>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638355" y="3372041"/>
                <a:ext cx="4031746" cy="473656"/>
              </a:xfrm>
              <a:prstGeom prst="rect">
                <a:avLst/>
              </a:prstGeom>
              <a:blipFill rotWithShape="0">
                <a:blip r:embed="rId4"/>
                <a:stretch>
                  <a:fillRect l="-2269" t="-2564"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71345" y="4185633"/>
                <a:ext cx="816634" cy="3036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𝑖𝑛</m:t>
                          </m:r>
                          <m:d>
                            <m:dPr>
                              <m:ctrlPr>
                                <a:rPr lang="tr-TR" b="0" i="1" smtClean="0">
                                  <a:latin typeface="Cambria Math" panose="02040503050406030204" pitchFamily="18" charset="0"/>
                                </a:rPr>
                              </m:ctrlPr>
                            </m:dPr>
                            <m:e>
                              <m:r>
                                <a:rPr lang="tr-TR" b="0" i="1" smtClean="0">
                                  <a:latin typeface="Cambria Math" panose="02040503050406030204" pitchFamily="18" charset="0"/>
                                </a:rPr>
                                <m:t>𝑚𝑖𝑛</m:t>
                              </m:r>
                            </m:e>
                          </m:d>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71345" y="4185633"/>
                <a:ext cx="816634" cy="303673"/>
              </a:xfrm>
              <a:prstGeom prst="rect">
                <a:avLst/>
              </a:prstGeom>
              <a:blipFill rotWithShape="0">
                <a:blip r:embed="rId5"/>
                <a:stretch>
                  <a:fillRect l="-5970"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28297" y="4185633"/>
                <a:ext cx="2951449" cy="276999"/>
              </a:xfrm>
              <a:prstGeom prst="rect">
                <a:avLst/>
              </a:prstGeom>
              <a:noFill/>
            </p:spPr>
            <p:txBody>
              <a:bodyPr wrap="none" lIns="0" tIns="0" rIns="0" bIns="0" rtlCol="0">
                <a:spAutoFit/>
              </a:bodyPr>
              <a:lstStyle/>
              <a:p>
                <a:r>
                  <a:rPr lang="tr-TR" b="0" dirty="0" smtClean="0"/>
                  <a:t>= </a:t>
                </a:r>
                <a14:m>
                  <m:oMath xmlns:m="http://schemas.openxmlformats.org/officeDocument/2006/math">
                    <m:r>
                      <a:rPr lang="tr-TR" b="0" i="1" smtClean="0">
                        <a:latin typeface="Cambria Math" panose="02040503050406030204" pitchFamily="18" charset="0"/>
                      </a:rPr>
                      <m:t>(17</m:t>
                    </m:r>
                    <m:r>
                      <a:rPr lang="tr-TR" b="0" i="1" smtClean="0">
                        <a:latin typeface="Cambria Math" panose="02040503050406030204" pitchFamily="18" charset="0"/>
                      </a:rPr>
                      <m:t>𝑚𝐴𝑥</m:t>
                    </m:r>
                    <m:r>
                      <a:rPr lang="tr-TR" b="0" i="1" smtClean="0">
                        <a:latin typeface="Cambria Math" panose="02040503050406030204" pitchFamily="18" charset="0"/>
                      </a:rPr>
                      <m:t>0.47 </m:t>
                    </m:r>
                    <m:r>
                      <a:rPr lang="tr-TR" b="0" i="1" smtClean="0">
                        <a:latin typeface="Cambria Math" panose="02040503050406030204" pitchFamily="18" charset="0"/>
                      </a:rPr>
                      <m:t>𝑘</m:t>
                    </m:r>
                  </m:oMath>
                </a14:m>
                <a:r>
                  <a:rPr lang="tr-TR" dirty="0" smtClean="0"/>
                  <a:t>)+ 15 V = 23V  </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828297" y="4185633"/>
                <a:ext cx="2951449" cy="276999"/>
              </a:xfrm>
              <a:prstGeom prst="rect">
                <a:avLst/>
              </a:prstGeom>
              <a:blipFill rotWithShape="0">
                <a:blip r:embed="rId6"/>
                <a:stretch>
                  <a:fillRect l="-4959" t="-28889" r="-3926"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02709" y="4185633"/>
                <a:ext cx="1038618"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𝑖𝑛</m:t>
                          </m:r>
                          <m:d>
                            <m:dPr>
                              <m:ctrlPr>
                                <a:rPr lang="tr-TR" i="1">
                                  <a:latin typeface="Cambria Math" panose="02040503050406030204" pitchFamily="18" charset="0"/>
                                </a:rPr>
                              </m:ctrlPr>
                            </m:dPr>
                            <m:e>
                              <m:r>
                                <a:rPr lang="tr-TR" i="1">
                                  <a:latin typeface="Cambria Math" panose="02040503050406030204" pitchFamily="18" charset="0"/>
                                </a:rPr>
                                <m:t>𝑚</m:t>
                              </m:r>
                              <m:r>
                                <a:rPr lang="tr-TR" b="0" i="1" smtClean="0">
                                  <a:latin typeface="Cambria Math" panose="02040503050406030204" pitchFamily="18" charset="0"/>
                                </a:rPr>
                                <m:t>𝑎𝑥</m:t>
                              </m:r>
                            </m:e>
                          </m:d>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302709" y="4185633"/>
                <a:ext cx="1038618" cy="38888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41327" y="4170489"/>
                <a:ext cx="3196709" cy="276999"/>
              </a:xfrm>
              <a:prstGeom prst="rect">
                <a:avLst/>
              </a:prstGeom>
              <a:noFill/>
            </p:spPr>
            <p:txBody>
              <a:bodyPr wrap="none" lIns="0" tIns="0" rIns="0" bIns="0" rtlCol="0">
                <a:spAutoFit/>
              </a:bodyPr>
              <a:lstStyle/>
              <a:p>
                <a:r>
                  <a:rPr lang="tr-TR" b="0" dirty="0" smtClean="0"/>
                  <a:t>= </a:t>
                </a:r>
                <a14:m>
                  <m:oMath xmlns:m="http://schemas.openxmlformats.org/officeDocument/2006/math">
                    <m:r>
                      <a:rPr lang="tr-TR" b="0" i="1" smtClean="0">
                        <a:latin typeface="Cambria Math" panose="02040503050406030204" pitchFamily="18" charset="0"/>
                      </a:rPr>
                      <m:t>(66.7</m:t>
                    </m:r>
                    <m:r>
                      <a:rPr lang="tr-TR" b="0" i="1" smtClean="0">
                        <a:latin typeface="Cambria Math" panose="02040503050406030204" pitchFamily="18" charset="0"/>
                      </a:rPr>
                      <m:t>𝑚𝐴𝑥</m:t>
                    </m:r>
                    <m:r>
                      <a:rPr lang="tr-TR" b="0" i="1" smtClean="0">
                        <a:latin typeface="Cambria Math" panose="02040503050406030204" pitchFamily="18" charset="0"/>
                      </a:rPr>
                      <m:t>0.47 </m:t>
                    </m:r>
                    <m:r>
                      <a:rPr lang="tr-TR" b="0" i="1" smtClean="0">
                        <a:latin typeface="Cambria Math" panose="02040503050406030204" pitchFamily="18" charset="0"/>
                      </a:rPr>
                      <m:t>𝑘</m:t>
                    </m:r>
                  </m:oMath>
                </a14:m>
                <a:r>
                  <a:rPr lang="tr-TR" dirty="0" smtClean="0"/>
                  <a:t>)+ 15 V =46.3 V</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341327" y="4170489"/>
                <a:ext cx="3196709" cy="276999"/>
              </a:xfrm>
              <a:prstGeom prst="rect">
                <a:avLst/>
              </a:prstGeom>
              <a:blipFill rotWithShape="0">
                <a:blip r:embed="rId8"/>
                <a:stretch>
                  <a:fillRect l="-4381" t="-28261" r="-3619"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61172" y="5304635"/>
                <a:ext cx="19424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23</m:t>
                      </m:r>
                      <m:r>
                        <a:rPr lang="tr-TR" b="0" i="1" smtClean="0">
                          <a:latin typeface="Cambria Math" panose="02040503050406030204" pitchFamily="18" charset="0"/>
                        </a:rPr>
                        <m:t>𝑉</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𝑉</m:t>
                          </m:r>
                        </m:e>
                        <m:sub>
                          <m:r>
                            <a:rPr lang="tr-TR" b="0" i="1" smtClean="0">
                              <a:latin typeface="Cambria Math" panose="02040503050406030204" pitchFamily="18" charset="0"/>
                              <a:ea typeface="Cambria Math" panose="02040503050406030204" pitchFamily="18" charset="0"/>
                            </a:rPr>
                            <m:t>𝑖𝑛</m:t>
                          </m:r>
                        </m:sub>
                      </m:sSub>
                      <m:r>
                        <a:rPr lang="tr-TR" b="0" i="1" smtClean="0">
                          <a:latin typeface="Cambria Math" panose="02040503050406030204" pitchFamily="18" charset="0"/>
                          <a:ea typeface="Cambria Math" panose="02040503050406030204" pitchFamily="18" charset="0"/>
                        </a:rPr>
                        <m:t>≤46.3</m:t>
                      </m:r>
                      <m:r>
                        <a:rPr lang="tr-TR" b="0" i="1" smtClean="0">
                          <a:latin typeface="Cambria Math" panose="02040503050406030204" pitchFamily="18" charset="0"/>
                          <a:ea typeface="Cambria Math" panose="02040503050406030204" pitchFamily="18" charset="0"/>
                        </a:rPr>
                        <m:t>𝑉</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261172" y="5304635"/>
                <a:ext cx="1942455" cy="276999"/>
              </a:xfrm>
              <a:prstGeom prst="rect">
                <a:avLst/>
              </a:prstGeom>
              <a:blipFill rotWithShape="0">
                <a:blip r:embed="rId9"/>
                <a:stretch>
                  <a:fillRect l="-2194" r="-2508" b="-17391"/>
                </a:stretch>
              </a:blipFill>
            </p:spPr>
            <p:txBody>
              <a:bodyPr/>
              <a:lstStyle/>
              <a:p>
                <a:r>
                  <a:rPr lang="en-US">
                    <a:noFill/>
                  </a:rPr>
                  <a:t> </a:t>
                </a:r>
              </a:p>
            </p:txBody>
          </p:sp>
        </mc:Fallback>
      </mc:AlternateContent>
    </p:spTree>
    <p:extLst>
      <p:ext uri="{BB962C8B-B14F-4D97-AF65-F5344CB8AC3E}">
        <p14:creationId xmlns:p14="http://schemas.microsoft.com/office/powerpoint/2010/main" val="201358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333" y="491699"/>
            <a:ext cx="4763708" cy="2662790"/>
          </a:xfrm>
          <a:prstGeom prst="rect">
            <a:avLst/>
          </a:prstGeom>
        </p:spPr>
      </p:pic>
      <p:pic>
        <p:nvPicPr>
          <p:cNvPr id="3" name="Picture 2"/>
          <p:cNvPicPr>
            <a:picLocks noChangeAspect="1"/>
          </p:cNvPicPr>
          <p:nvPr/>
        </p:nvPicPr>
        <p:blipFill>
          <a:blip r:embed="rId3"/>
          <a:stretch>
            <a:fillRect/>
          </a:stretch>
        </p:blipFill>
        <p:spPr>
          <a:xfrm>
            <a:off x="0" y="3256611"/>
            <a:ext cx="5286375" cy="638175"/>
          </a:xfrm>
          <a:prstGeom prst="rect">
            <a:avLst/>
          </a:prstGeom>
        </p:spPr>
      </p:pic>
      <p:sp>
        <p:nvSpPr>
          <p:cNvPr id="4" name="Rectangle 3"/>
          <p:cNvSpPr/>
          <p:nvPr/>
        </p:nvSpPr>
        <p:spPr>
          <a:xfrm>
            <a:off x="5223255" y="211256"/>
            <a:ext cx="6535156" cy="3785652"/>
          </a:xfrm>
          <a:prstGeom prst="rect">
            <a:avLst/>
          </a:prstGeom>
        </p:spPr>
        <p:txBody>
          <a:bodyPr wrap="square">
            <a:spAutoFit/>
          </a:bodyPr>
          <a:lstStyle/>
          <a:p>
            <a:pPr algn="just">
              <a:lnSpc>
                <a:spcPct val="150000"/>
              </a:lnSpc>
            </a:pPr>
            <a:r>
              <a:rPr lang="en-US" sz="2000" dirty="0"/>
              <a:t>Figure </a:t>
            </a:r>
            <a:r>
              <a:rPr lang="tr-TR" sz="2000" dirty="0" smtClean="0"/>
              <a:t>2</a:t>
            </a:r>
            <a:r>
              <a:rPr lang="en-US" sz="2000" dirty="0" smtClean="0"/>
              <a:t>.</a:t>
            </a:r>
            <a:r>
              <a:rPr lang="tr-TR" sz="2000" dirty="0" smtClean="0"/>
              <a:t>8</a:t>
            </a:r>
            <a:r>
              <a:rPr lang="en-US" sz="2000" dirty="0" smtClean="0"/>
              <a:t> </a:t>
            </a:r>
            <a:r>
              <a:rPr lang="en-US" sz="2000" dirty="0"/>
              <a:t>illustrates a simple voltage regulator circuit where RL is a load </a:t>
            </a:r>
            <a:r>
              <a:rPr lang="en-US" sz="2000" dirty="0" smtClean="0"/>
              <a:t>resistance </a:t>
            </a:r>
            <a:r>
              <a:rPr lang="en-US" sz="2000" dirty="0"/>
              <a:t>and Vin is an unregulated source whose value exceeds the </a:t>
            </a:r>
            <a:r>
              <a:rPr lang="en-US" sz="2000" dirty="0" err="1"/>
              <a:t>zener</a:t>
            </a:r>
            <a:r>
              <a:rPr lang="en-US" sz="2000" dirty="0"/>
              <a:t> </a:t>
            </a:r>
            <a:r>
              <a:rPr lang="tr-TR" sz="2000" b="1" dirty="0" smtClean="0"/>
              <a:t>Vz.</a:t>
            </a:r>
          </a:p>
          <a:p>
            <a:pPr algn="just">
              <a:lnSpc>
                <a:spcPct val="150000"/>
              </a:lnSpc>
            </a:pPr>
            <a:r>
              <a:rPr lang="en-US" sz="2000" dirty="0"/>
              <a:t>The purpose of this circuit is to provide a constant DC voltage </a:t>
            </a:r>
            <a:r>
              <a:rPr lang="en-US" sz="2000" b="1" dirty="0" err="1"/>
              <a:t>Vz</a:t>
            </a:r>
            <a:r>
              <a:rPr lang="en-US" sz="2000" dirty="0"/>
              <a:t> across the load with a corresponding constant current through the load. Providing a stable regulated </a:t>
            </a:r>
            <a:r>
              <a:rPr lang="en-US" sz="2000" dirty="0" smtClean="0"/>
              <a:t>voltage </a:t>
            </a:r>
            <a:r>
              <a:rPr lang="en-US" sz="2000" dirty="0"/>
              <a:t>to a system containing digital integrated circuits is a common application. </a:t>
            </a:r>
          </a:p>
        </p:txBody>
      </p:sp>
      <p:pic>
        <p:nvPicPr>
          <p:cNvPr id="5" name="Picture 4"/>
          <p:cNvPicPr>
            <a:picLocks noChangeAspect="1"/>
          </p:cNvPicPr>
          <p:nvPr/>
        </p:nvPicPr>
        <p:blipFill>
          <a:blip r:embed="rId4"/>
          <a:stretch>
            <a:fillRect/>
          </a:stretch>
        </p:blipFill>
        <p:spPr>
          <a:xfrm>
            <a:off x="925667" y="4298659"/>
            <a:ext cx="1250861" cy="926118"/>
          </a:xfrm>
          <a:prstGeom prst="rect">
            <a:avLst/>
          </a:prstGeom>
        </p:spPr>
      </p:pic>
      <p:pic>
        <p:nvPicPr>
          <p:cNvPr id="6" name="Picture 5"/>
          <p:cNvPicPr>
            <a:picLocks noChangeAspect="1"/>
          </p:cNvPicPr>
          <p:nvPr/>
        </p:nvPicPr>
        <p:blipFill>
          <a:blip r:embed="rId5"/>
          <a:stretch>
            <a:fillRect/>
          </a:stretch>
        </p:blipFill>
        <p:spPr>
          <a:xfrm>
            <a:off x="2668944" y="4298659"/>
            <a:ext cx="2199269" cy="927259"/>
          </a:xfrm>
          <a:prstGeom prst="rect">
            <a:avLst/>
          </a:prstGeom>
        </p:spPr>
      </p:pic>
      <p:pic>
        <p:nvPicPr>
          <p:cNvPr id="7" name="Picture 6"/>
          <p:cNvPicPr>
            <a:picLocks noChangeAspect="1"/>
          </p:cNvPicPr>
          <p:nvPr/>
        </p:nvPicPr>
        <p:blipFill>
          <a:blip r:embed="rId6"/>
          <a:stretch>
            <a:fillRect/>
          </a:stretch>
        </p:blipFill>
        <p:spPr>
          <a:xfrm>
            <a:off x="5025041" y="4457199"/>
            <a:ext cx="1981066" cy="651667"/>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162934" y="4644532"/>
                <a:ext cx="299849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tr-TR" sz="2400" b="0" i="1" smtClean="0">
                              <a:latin typeface="Cambria Math" panose="02040503050406030204" pitchFamily="18" charset="0"/>
                            </a:rPr>
                            <m:t>𝐼</m:t>
                          </m:r>
                        </m:e>
                        <m:sub>
                          <m:r>
                            <a:rPr lang="tr-TR" sz="2400" b="0" i="1" smtClean="0">
                              <a:latin typeface="Cambria Math" panose="02040503050406030204" pitchFamily="18" charset="0"/>
                            </a:rPr>
                            <m:t>𝑧𝑚𝑖𝑛</m:t>
                          </m:r>
                        </m:sub>
                      </m:sSub>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𝐼</m:t>
                          </m:r>
                        </m:e>
                        <m:sub>
                          <m:r>
                            <a:rPr lang="tr-TR" sz="2400" b="0" i="1" smtClean="0">
                              <a:latin typeface="Cambria Math" panose="02040503050406030204" pitchFamily="18" charset="0"/>
                              <a:ea typeface="Cambria Math" panose="02040503050406030204" pitchFamily="18" charset="0"/>
                            </a:rPr>
                            <m:t>𝑍</m:t>
                          </m:r>
                        </m:sub>
                      </m:sSub>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𝐼</m:t>
                          </m:r>
                        </m:e>
                        <m:sub>
                          <m:r>
                            <a:rPr lang="tr-TR" sz="2400" b="0" i="1" smtClean="0">
                              <a:latin typeface="Cambria Math" panose="02040503050406030204" pitchFamily="18" charset="0"/>
                              <a:ea typeface="Cambria Math" panose="02040503050406030204" pitchFamily="18" charset="0"/>
                            </a:rPr>
                            <m:t>𝑧𝑚𝑎𝑥</m:t>
                          </m:r>
                        </m:sub>
                      </m:sSub>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162934" y="4644532"/>
                <a:ext cx="2998497" cy="369332"/>
              </a:xfrm>
              <a:prstGeom prst="rect">
                <a:avLst/>
              </a:prstGeom>
              <a:blipFill rotWithShape="0">
                <a:blip r:embed="rId7"/>
                <a:stretch>
                  <a:fillRect b="-16667"/>
                </a:stretch>
              </a:blipFill>
            </p:spPr>
            <p:txBody>
              <a:bodyPr/>
              <a:lstStyle/>
              <a:p>
                <a:r>
                  <a:rPr lang="en-US">
                    <a:noFill/>
                  </a:rPr>
                  <a:t> </a:t>
                </a:r>
              </a:p>
            </p:txBody>
          </p:sp>
        </mc:Fallback>
      </mc:AlternateContent>
      <p:sp>
        <p:nvSpPr>
          <p:cNvPr id="9" name="TextBox 8"/>
          <p:cNvSpPr txBox="1"/>
          <p:nvPr/>
        </p:nvSpPr>
        <p:spPr>
          <a:xfrm>
            <a:off x="7384088" y="4120665"/>
            <a:ext cx="2556188" cy="400110"/>
          </a:xfrm>
          <a:prstGeom prst="rect">
            <a:avLst/>
          </a:prstGeom>
          <a:noFill/>
        </p:spPr>
        <p:txBody>
          <a:bodyPr wrap="square" rtlCol="0">
            <a:spAutoFit/>
          </a:bodyPr>
          <a:lstStyle/>
          <a:p>
            <a:r>
              <a:rPr lang="tr-TR" sz="2000" dirty="0" smtClean="0"/>
              <a:t>To operate properly</a:t>
            </a:r>
            <a:endParaRPr lang="en-US" sz="2000" dirty="0"/>
          </a:p>
        </p:txBody>
      </p:sp>
    </p:spTree>
    <p:extLst>
      <p:ext uri="{BB962C8B-B14F-4D97-AF65-F5344CB8AC3E}">
        <p14:creationId xmlns:p14="http://schemas.microsoft.com/office/powerpoint/2010/main" val="1327420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0422" y="747000"/>
            <a:ext cx="5105400" cy="2867025"/>
          </a:xfrm>
          <a:prstGeom prst="rect">
            <a:avLst/>
          </a:prstGeom>
        </p:spPr>
      </p:pic>
      <p:sp>
        <p:nvSpPr>
          <p:cNvPr id="3" name="Rectangle 2"/>
          <p:cNvSpPr/>
          <p:nvPr/>
        </p:nvSpPr>
        <p:spPr>
          <a:xfrm>
            <a:off x="132157" y="316112"/>
            <a:ext cx="1351652" cy="461665"/>
          </a:xfrm>
          <a:prstGeom prst="rect">
            <a:avLst/>
          </a:prstGeom>
        </p:spPr>
        <p:txBody>
          <a:bodyPr wrap="none">
            <a:spAutoFit/>
          </a:bodyPr>
          <a:lstStyle/>
          <a:p>
            <a:r>
              <a:rPr lang="tr-TR" sz="2400" b="1" dirty="0">
                <a:solidFill>
                  <a:srgbClr val="FF0000"/>
                </a:solidFill>
              </a:rPr>
              <a:t>Example:</a:t>
            </a:r>
          </a:p>
        </p:txBody>
      </p:sp>
      <p:sp>
        <p:nvSpPr>
          <p:cNvPr id="4" name="Rectangle 3"/>
          <p:cNvSpPr/>
          <p:nvPr/>
        </p:nvSpPr>
        <p:spPr>
          <a:xfrm>
            <a:off x="304335" y="3383192"/>
            <a:ext cx="1334020" cy="461665"/>
          </a:xfrm>
          <a:prstGeom prst="rect">
            <a:avLst/>
          </a:prstGeom>
        </p:spPr>
        <p:txBody>
          <a:bodyPr wrap="none">
            <a:spAutoFit/>
          </a:bodyPr>
          <a:lstStyle/>
          <a:p>
            <a:r>
              <a:rPr lang="tr-TR" sz="2400" b="1" dirty="0" smtClean="0">
                <a:solidFill>
                  <a:srgbClr val="FF0000"/>
                </a:solidFill>
              </a:rPr>
              <a:t>Solution:</a:t>
            </a:r>
            <a:endParaRPr lang="tr-TR" sz="2400" b="1" dirty="0">
              <a:solidFill>
                <a:srgbClr val="FF0000"/>
              </a:solidFill>
            </a:endParaRPr>
          </a:p>
        </p:txBody>
      </p:sp>
      <p:sp>
        <p:nvSpPr>
          <p:cNvPr id="5" name="TextBox 4"/>
          <p:cNvSpPr txBox="1"/>
          <p:nvPr/>
        </p:nvSpPr>
        <p:spPr>
          <a:xfrm>
            <a:off x="1638355" y="346890"/>
            <a:ext cx="6997467" cy="400110"/>
          </a:xfrm>
          <a:prstGeom prst="rect">
            <a:avLst/>
          </a:prstGeom>
          <a:noFill/>
        </p:spPr>
        <p:txBody>
          <a:bodyPr wrap="square" rtlCol="0">
            <a:spAutoFit/>
          </a:bodyPr>
          <a:lstStyle/>
          <a:p>
            <a:r>
              <a:rPr lang="tr-TR" sz="2000" dirty="0" smtClean="0"/>
              <a:t>For the circuit shown below, Zener diode is 9 V. Find the currents </a:t>
            </a:r>
            <a:endParaRPr lang="en-US" sz="2000" dirty="0"/>
          </a:p>
        </p:txBody>
      </p:sp>
      <mc:AlternateContent xmlns:mc="http://schemas.openxmlformats.org/markup-compatibility/2006" xmlns:a14="http://schemas.microsoft.com/office/drawing/2010/main">
        <mc:Choice Requires="a14">
          <p:sp>
            <p:nvSpPr>
              <p:cNvPr id="6" name="TextBox 5"/>
              <p:cNvSpPr txBox="1"/>
              <p:nvPr/>
            </p:nvSpPr>
            <p:spPr>
              <a:xfrm>
                <a:off x="8538693" y="346890"/>
                <a:ext cx="1244251"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𝑖𝑛</m:t>
                        </m:r>
                      </m:sub>
                    </m:sSub>
                    <m:r>
                      <a:rPr lang="tr-TR" sz="2000" b="0" i="1" smtClean="0">
                        <a:latin typeface="Cambria Math" panose="02040503050406030204" pitchFamily="18" charset="0"/>
                      </a:rPr>
                      <m:t>, </m:t>
                    </m:r>
                    <m:sSub>
                      <m:sSubPr>
                        <m:ctrlPr>
                          <a:rPr lang="tr-TR" sz="2000" b="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𝐿</m:t>
                        </m:r>
                      </m:sub>
                    </m:sSub>
                  </m:oMath>
                </a14:m>
                <a:r>
                  <a:rPr lang="tr-TR" sz="2000" dirty="0" smtClean="0"/>
                  <a:t>and </a:t>
                </a:r>
                <a14:m>
                  <m:oMath xmlns:m="http://schemas.openxmlformats.org/officeDocument/2006/math">
                    <m:sSub>
                      <m:sSubPr>
                        <m:ctrlPr>
                          <a:rPr lang="tr-TR"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𝑍</m:t>
                        </m:r>
                      </m:sub>
                    </m:sSub>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538693" y="346890"/>
                <a:ext cx="1244251" cy="307777"/>
              </a:xfrm>
              <a:prstGeom prst="rect">
                <a:avLst/>
              </a:prstGeom>
              <a:blipFill rotWithShape="0">
                <a:blip r:embed="rId3"/>
                <a:stretch>
                  <a:fillRect l="-7353" t="-26000" r="-2941" b="-50000"/>
                </a:stretch>
              </a:blipFill>
            </p:spPr>
            <p:txBody>
              <a:bodyPr/>
              <a:lstStyle/>
              <a:p>
                <a:r>
                  <a:rPr lang="en-US">
                    <a:noFill/>
                  </a:rPr>
                  <a:t> </a:t>
                </a:r>
              </a:p>
            </p:txBody>
          </p:sp>
        </mc:Fallback>
      </mc:AlternateContent>
      <p:sp>
        <p:nvSpPr>
          <p:cNvPr id="7" name="TextBox 6"/>
          <p:cNvSpPr txBox="1"/>
          <p:nvPr/>
        </p:nvSpPr>
        <p:spPr>
          <a:xfrm>
            <a:off x="971345" y="4110100"/>
            <a:ext cx="2264915" cy="400110"/>
          </a:xfrm>
          <a:prstGeom prst="rect">
            <a:avLst/>
          </a:prstGeom>
          <a:noFill/>
        </p:spPr>
        <p:txBody>
          <a:bodyPr wrap="none" rtlCol="0">
            <a:spAutoFit/>
          </a:bodyPr>
          <a:lstStyle/>
          <a:p>
            <a:r>
              <a:rPr lang="tr-TR" sz="2000" b="1" dirty="0" smtClean="0"/>
              <a:t>The Load current is </a:t>
            </a:r>
            <a:endParaRPr lang="en-US" sz="2000" b="1" dirty="0"/>
          </a:p>
        </p:txBody>
      </p:sp>
      <mc:AlternateContent xmlns:mc="http://schemas.openxmlformats.org/markup-compatibility/2006" xmlns:a14="http://schemas.microsoft.com/office/drawing/2010/main">
        <mc:Choice Requires="a14">
          <p:sp>
            <p:nvSpPr>
              <p:cNvPr id="8" name="TextBox 7"/>
              <p:cNvSpPr txBox="1"/>
              <p:nvPr/>
            </p:nvSpPr>
            <p:spPr>
              <a:xfrm>
                <a:off x="3236260" y="4021069"/>
                <a:ext cx="1873590"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𝐿</m:t>
                          </m:r>
                        </m:sub>
                      </m:sSub>
                      <m:r>
                        <a:rPr lang="tr-TR" sz="2000" b="0" i="1" smtClean="0">
                          <a:latin typeface="Cambria Math" panose="02040503050406030204" pitchFamily="18" charset="0"/>
                        </a:rPr>
                        <m:t>= </m:t>
                      </m:r>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9</m:t>
                          </m:r>
                          <m:r>
                            <a:rPr lang="tr-TR" sz="2000" b="0" i="1" smtClean="0">
                              <a:latin typeface="Cambria Math" panose="02040503050406030204" pitchFamily="18" charset="0"/>
                            </a:rPr>
                            <m:t>𝑉</m:t>
                          </m:r>
                        </m:num>
                        <m:den>
                          <m:r>
                            <a:rPr lang="tr-TR" sz="2000" b="0" i="1" smtClean="0">
                              <a:latin typeface="Cambria Math" panose="02040503050406030204" pitchFamily="18" charset="0"/>
                            </a:rPr>
                            <m:t>1</m:t>
                          </m:r>
                          <m:r>
                            <a:rPr lang="tr-TR" sz="2000" b="0" i="1" smtClean="0">
                              <a:latin typeface="Cambria Math" panose="02040503050406030204" pitchFamily="18" charset="0"/>
                            </a:rPr>
                            <m:t>𝑘</m:t>
                          </m:r>
                        </m:den>
                      </m:f>
                      <m:r>
                        <a:rPr lang="tr-TR" sz="2000" b="0" i="1" smtClean="0">
                          <a:latin typeface="Cambria Math" panose="02040503050406030204" pitchFamily="18" charset="0"/>
                        </a:rPr>
                        <m:t>=9 </m:t>
                      </m:r>
                      <m:r>
                        <a:rPr lang="tr-TR" sz="2000" b="0" i="1" smtClean="0">
                          <a:latin typeface="Cambria Math" panose="02040503050406030204" pitchFamily="18" charset="0"/>
                        </a:rPr>
                        <m:t>𝑚𝐴</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236260" y="4021069"/>
                <a:ext cx="1873590" cy="578172"/>
              </a:xfrm>
              <a:prstGeom prst="rect">
                <a:avLst/>
              </a:prstGeom>
              <a:blipFill rotWithShape="0">
                <a:blip r:embed="rId4"/>
                <a:stretch>
                  <a:fillRect/>
                </a:stretch>
              </a:blipFill>
            </p:spPr>
            <p:txBody>
              <a:bodyPr/>
              <a:lstStyle/>
              <a:p>
                <a:r>
                  <a:rPr lang="en-US">
                    <a:noFill/>
                  </a:rPr>
                  <a:t> </a:t>
                </a:r>
              </a:p>
            </p:txBody>
          </p:sp>
        </mc:Fallback>
      </mc:AlternateContent>
      <p:sp>
        <p:nvSpPr>
          <p:cNvPr id="9" name="TextBox 8"/>
          <p:cNvSpPr txBox="1"/>
          <p:nvPr/>
        </p:nvSpPr>
        <p:spPr>
          <a:xfrm>
            <a:off x="5806371" y="4260013"/>
            <a:ext cx="2317814" cy="400110"/>
          </a:xfrm>
          <a:prstGeom prst="rect">
            <a:avLst/>
          </a:prstGeom>
          <a:noFill/>
        </p:spPr>
        <p:txBody>
          <a:bodyPr wrap="none" rtlCol="0">
            <a:spAutoFit/>
          </a:bodyPr>
          <a:lstStyle/>
          <a:p>
            <a:r>
              <a:rPr lang="tr-TR" sz="2000" b="1" dirty="0" smtClean="0"/>
              <a:t>The input current is </a:t>
            </a:r>
            <a:endParaRPr lang="en-US" sz="2000" b="1" dirty="0"/>
          </a:p>
        </p:txBody>
      </p:sp>
      <mc:AlternateContent xmlns:mc="http://schemas.openxmlformats.org/markup-compatibility/2006" xmlns:a14="http://schemas.microsoft.com/office/drawing/2010/main">
        <mc:Choice Requires="a14">
          <p:sp>
            <p:nvSpPr>
              <p:cNvPr id="10" name="TextBox 9"/>
              <p:cNvSpPr txBox="1"/>
              <p:nvPr/>
            </p:nvSpPr>
            <p:spPr>
              <a:xfrm>
                <a:off x="8124185" y="4156267"/>
                <a:ext cx="2999026"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𝐼</m:t>
                          </m:r>
                        </m:e>
                        <m:sub>
                          <m:r>
                            <a:rPr lang="tr-TR" sz="2000" b="0" i="1" smtClean="0">
                              <a:latin typeface="Cambria Math" panose="02040503050406030204" pitchFamily="18" charset="0"/>
                            </a:rPr>
                            <m:t>𝑖𝑛</m:t>
                          </m:r>
                        </m:sub>
                      </m:sSub>
                      <m:r>
                        <a:rPr lang="tr-TR" sz="2000" b="0" i="1" smtClean="0">
                          <a:latin typeface="Cambria Math" panose="02040503050406030204" pitchFamily="18" charset="0"/>
                        </a:rPr>
                        <m:t>= </m:t>
                      </m:r>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24</m:t>
                          </m:r>
                          <m:r>
                            <a:rPr lang="tr-TR" sz="2000" b="0" i="1" smtClean="0">
                              <a:latin typeface="Cambria Math" panose="02040503050406030204" pitchFamily="18" charset="0"/>
                            </a:rPr>
                            <m:t>𝑉</m:t>
                          </m:r>
                          <m:r>
                            <a:rPr lang="tr-TR" sz="2000" b="0" i="1" smtClean="0">
                              <a:latin typeface="Cambria Math" panose="02040503050406030204" pitchFamily="18" charset="0"/>
                            </a:rPr>
                            <m:t>−9</m:t>
                          </m:r>
                          <m:r>
                            <a:rPr lang="tr-TR" sz="2000" b="0" i="1" smtClean="0">
                              <a:latin typeface="Cambria Math" panose="02040503050406030204" pitchFamily="18" charset="0"/>
                            </a:rPr>
                            <m:t>𝑉</m:t>
                          </m:r>
                        </m:num>
                        <m:den>
                          <m:r>
                            <a:rPr lang="tr-TR" sz="2000" b="0" i="1" smtClean="0">
                              <a:latin typeface="Cambria Math" panose="02040503050406030204" pitchFamily="18" charset="0"/>
                            </a:rPr>
                            <m:t>0.47 </m:t>
                          </m:r>
                          <m:r>
                            <a:rPr lang="tr-TR" sz="2000" b="0" i="1" smtClean="0">
                              <a:latin typeface="Cambria Math" panose="02040503050406030204" pitchFamily="18" charset="0"/>
                            </a:rPr>
                            <m:t>𝑘</m:t>
                          </m:r>
                        </m:den>
                      </m:f>
                      <m:r>
                        <a:rPr lang="tr-TR" sz="2000" b="0" i="1" smtClean="0">
                          <a:latin typeface="Cambria Math" panose="02040503050406030204" pitchFamily="18" charset="0"/>
                        </a:rPr>
                        <m:t>=31.9</m:t>
                      </m:r>
                      <m:r>
                        <a:rPr lang="tr-TR" sz="2000" b="0" i="1" smtClean="0">
                          <a:latin typeface="Cambria Math" panose="02040503050406030204" pitchFamily="18" charset="0"/>
                        </a:rPr>
                        <m:t>𝑚𝐴</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8124185" y="4156267"/>
                <a:ext cx="2999026" cy="578235"/>
              </a:xfrm>
              <a:prstGeom prst="rect">
                <a:avLst/>
              </a:prstGeom>
              <a:blipFill rotWithShape="0">
                <a:blip r:embed="rId5"/>
                <a:stretch>
                  <a:fillRect/>
                </a:stretch>
              </a:blipFill>
            </p:spPr>
            <p:txBody>
              <a:bodyPr/>
              <a:lstStyle/>
              <a:p>
                <a:r>
                  <a:rPr lang="en-US">
                    <a:noFill/>
                  </a:rPr>
                  <a:t> </a:t>
                </a:r>
              </a:p>
            </p:txBody>
          </p:sp>
        </mc:Fallback>
      </mc:AlternateContent>
      <p:sp>
        <p:nvSpPr>
          <p:cNvPr id="11" name="TextBox 10"/>
          <p:cNvSpPr txBox="1"/>
          <p:nvPr/>
        </p:nvSpPr>
        <p:spPr>
          <a:xfrm>
            <a:off x="2472744" y="5331854"/>
            <a:ext cx="3482556" cy="369332"/>
          </a:xfrm>
          <a:prstGeom prst="rect">
            <a:avLst/>
          </a:prstGeom>
          <a:noFill/>
        </p:spPr>
        <p:txBody>
          <a:bodyPr wrap="none" rtlCol="0">
            <a:spAutoFit/>
          </a:bodyPr>
          <a:lstStyle/>
          <a:p>
            <a:r>
              <a:rPr lang="tr-TR" dirty="0" smtClean="0"/>
              <a:t>The current through Zener diode is </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5955300" y="5377611"/>
                <a:ext cx="33487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𝐼</m:t>
                          </m:r>
                        </m:e>
                        <m:sub>
                          <m:r>
                            <a:rPr lang="tr-TR" b="0" i="1" smtClean="0">
                              <a:latin typeface="Cambria Math" panose="02040503050406030204" pitchFamily="18" charset="0"/>
                            </a:rPr>
                            <m:t>𝑍</m:t>
                          </m:r>
                        </m:sub>
                      </m:sSub>
                      <m:r>
                        <a:rPr lang="tr-TR" b="0" i="1" smtClean="0">
                          <a:latin typeface="Cambria Math" panose="02040503050406030204" pitchFamily="18" charset="0"/>
                        </a:rPr>
                        <m:t>=31.9 </m:t>
                      </m:r>
                      <m:r>
                        <a:rPr lang="tr-TR" b="0" i="1" smtClean="0">
                          <a:latin typeface="Cambria Math" panose="02040503050406030204" pitchFamily="18" charset="0"/>
                        </a:rPr>
                        <m:t>𝑚𝐴</m:t>
                      </m:r>
                      <m:r>
                        <a:rPr lang="tr-TR" b="0" i="1" smtClean="0">
                          <a:latin typeface="Cambria Math" panose="02040503050406030204" pitchFamily="18" charset="0"/>
                        </a:rPr>
                        <m:t> −9 </m:t>
                      </m:r>
                      <m:r>
                        <a:rPr lang="tr-TR" b="0" i="1" smtClean="0">
                          <a:latin typeface="Cambria Math" panose="02040503050406030204" pitchFamily="18" charset="0"/>
                        </a:rPr>
                        <m:t>𝑚𝐴</m:t>
                      </m:r>
                      <m:r>
                        <a:rPr lang="tr-TR" b="0" i="1" smtClean="0">
                          <a:latin typeface="Cambria Math" panose="02040503050406030204" pitchFamily="18" charset="0"/>
                        </a:rPr>
                        <m:t>=22.9 </m:t>
                      </m:r>
                      <m:r>
                        <a:rPr lang="tr-TR" b="0" i="1" smtClean="0">
                          <a:latin typeface="Cambria Math" panose="02040503050406030204" pitchFamily="18" charset="0"/>
                        </a:rPr>
                        <m:t>𝑚𝐴</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955300" y="5377611"/>
                <a:ext cx="3348737" cy="276999"/>
              </a:xfrm>
              <a:prstGeom prst="rect">
                <a:avLst/>
              </a:prstGeom>
              <a:blipFill rotWithShape="0">
                <a:blip r:embed="rId6"/>
                <a:stretch>
                  <a:fillRect l="-1275" r="-1275" b="-15217"/>
                </a:stretch>
              </a:blipFill>
            </p:spPr>
            <p:txBody>
              <a:bodyPr/>
              <a:lstStyle/>
              <a:p>
                <a:r>
                  <a:rPr lang="en-US">
                    <a:noFill/>
                  </a:rPr>
                  <a:t> </a:t>
                </a:r>
              </a:p>
            </p:txBody>
          </p:sp>
        </mc:Fallback>
      </mc:AlternateContent>
    </p:spTree>
    <p:extLst>
      <p:ext uri="{BB962C8B-B14F-4D97-AF65-F5344CB8AC3E}">
        <p14:creationId xmlns:p14="http://schemas.microsoft.com/office/powerpoint/2010/main" val="20436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708" y="243555"/>
            <a:ext cx="4488665" cy="1446550"/>
          </a:xfrm>
          <a:prstGeom prst="rect">
            <a:avLst/>
          </a:prstGeom>
        </p:spPr>
        <p:txBody>
          <a:bodyPr wrap="none">
            <a:spAutoFit/>
          </a:bodyPr>
          <a:lstStyle/>
          <a:p>
            <a:r>
              <a:rPr lang="tr-TR" sz="3200" b="1" dirty="0" smtClean="0">
                <a:solidFill>
                  <a:srgbClr val="0070C0"/>
                </a:solidFill>
              </a:rPr>
              <a:t>2.4</a:t>
            </a:r>
            <a:r>
              <a:rPr lang="tr-TR" sz="3200" b="1" dirty="0" smtClean="0">
                <a:solidFill>
                  <a:srgbClr val="FF0000"/>
                </a:solidFill>
              </a:rPr>
              <a:t> Optical Diodes</a:t>
            </a:r>
          </a:p>
          <a:p>
            <a:endParaRPr lang="tr-TR" sz="3200" b="1" dirty="0" smtClean="0">
              <a:solidFill>
                <a:srgbClr val="FF0000"/>
              </a:solidFill>
            </a:endParaRPr>
          </a:p>
          <a:p>
            <a:r>
              <a:rPr lang="tr-TR" sz="2400" b="1" dirty="0" smtClean="0">
                <a:solidFill>
                  <a:srgbClr val="FF0000"/>
                </a:solidFill>
              </a:rPr>
              <a:t>(a) </a:t>
            </a:r>
            <a:r>
              <a:rPr lang="en-US" sz="2400" b="1" dirty="0" smtClean="0">
                <a:solidFill>
                  <a:srgbClr val="FF0000"/>
                </a:solidFill>
              </a:rPr>
              <a:t>The </a:t>
            </a:r>
            <a:r>
              <a:rPr lang="en-US" sz="2400" b="1" dirty="0">
                <a:solidFill>
                  <a:srgbClr val="FF0000"/>
                </a:solidFill>
              </a:rPr>
              <a:t>Light-Emitting Diode (LED)</a:t>
            </a:r>
          </a:p>
        </p:txBody>
      </p:sp>
      <p:sp>
        <p:nvSpPr>
          <p:cNvPr id="3" name="Rectangle 2"/>
          <p:cNvSpPr/>
          <p:nvPr/>
        </p:nvSpPr>
        <p:spPr>
          <a:xfrm>
            <a:off x="461707" y="1872630"/>
            <a:ext cx="11464129" cy="967957"/>
          </a:xfrm>
          <a:prstGeom prst="rect">
            <a:avLst/>
          </a:prstGeom>
        </p:spPr>
        <p:txBody>
          <a:bodyPr wrap="square">
            <a:spAutoFit/>
          </a:bodyPr>
          <a:lstStyle/>
          <a:p>
            <a:pPr algn="just">
              <a:lnSpc>
                <a:spcPct val="150000"/>
              </a:lnSpc>
            </a:pPr>
            <a:r>
              <a:rPr lang="en-US" sz="2000" dirty="0"/>
              <a:t>In the Light Emitting Diodes (LED), if we apply a voltage across a </a:t>
            </a:r>
            <a:r>
              <a:rPr lang="en-US" sz="2000" dirty="0" err="1"/>
              <a:t>pn</a:t>
            </a:r>
            <a:r>
              <a:rPr lang="en-US" sz="2000" dirty="0"/>
              <a:t> junction resulting in a diode current, which in turn can produce photons and a light output of a particular </a:t>
            </a:r>
            <a:r>
              <a:rPr lang="en-US" sz="2000" dirty="0" smtClean="0"/>
              <a:t>color</a:t>
            </a:r>
            <a:r>
              <a:rPr lang="tr-TR" sz="2000" dirty="0" smtClean="0"/>
              <a:t>.</a:t>
            </a:r>
            <a:endParaRPr lang="en-US" sz="2000" dirty="0"/>
          </a:p>
        </p:txBody>
      </p:sp>
      <p:pic>
        <p:nvPicPr>
          <p:cNvPr id="4" name="Picture 3"/>
          <p:cNvPicPr>
            <a:picLocks noChangeAspect="1"/>
          </p:cNvPicPr>
          <p:nvPr/>
        </p:nvPicPr>
        <p:blipFill>
          <a:blip r:embed="rId2"/>
          <a:stretch>
            <a:fillRect/>
          </a:stretch>
        </p:blipFill>
        <p:spPr>
          <a:xfrm>
            <a:off x="2612472" y="3481419"/>
            <a:ext cx="2533650" cy="2505075"/>
          </a:xfrm>
          <a:prstGeom prst="rect">
            <a:avLst/>
          </a:prstGeom>
        </p:spPr>
      </p:pic>
      <p:pic>
        <p:nvPicPr>
          <p:cNvPr id="5" name="Picture 4"/>
          <p:cNvPicPr>
            <a:picLocks noChangeAspect="1"/>
          </p:cNvPicPr>
          <p:nvPr/>
        </p:nvPicPr>
        <p:blipFill>
          <a:blip r:embed="rId3"/>
          <a:stretch>
            <a:fillRect/>
          </a:stretch>
        </p:blipFill>
        <p:spPr>
          <a:xfrm>
            <a:off x="7140704" y="3729203"/>
            <a:ext cx="2221270" cy="2257291"/>
          </a:xfrm>
          <a:prstGeom prst="rect">
            <a:avLst/>
          </a:prstGeom>
        </p:spPr>
      </p:pic>
    </p:spTree>
    <p:extLst>
      <p:ext uri="{BB962C8B-B14F-4D97-AF65-F5344CB8AC3E}">
        <p14:creationId xmlns:p14="http://schemas.microsoft.com/office/powerpoint/2010/main" val="192400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141" y="230677"/>
            <a:ext cx="3198311" cy="461665"/>
          </a:xfrm>
          <a:prstGeom prst="rect">
            <a:avLst/>
          </a:prstGeom>
        </p:spPr>
        <p:txBody>
          <a:bodyPr wrap="none">
            <a:spAutoFit/>
          </a:bodyPr>
          <a:lstStyle/>
          <a:p>
            <a:r>
              <a:rPr lang="en-US" sz="2400" b="1" dirty="0">
                <a:solidFill>
                  <a:srgbClr val="FF0000"/>
                </a:solidFill>
              </a:rPr>
              <a:t>Basic Operation of LEDs</a:t>
            </a:r>
          </a:p>
        </p:txBody>
      </p:sp>
      <p:sp>
        <p:nvSpPr>
          <p:cNvPr id="3" name="Rectangle 2"/>
          <p:cNvSpPr/>
          <p:nvPr/>
        </p:nvSpPr>
        <p:spPr>
          <a:xfrm>
            <a:off x="246141" y="630787"/>
            <a:ext cx="6096000" cy="6046271"/>
          </a:xfrm>
          <a:prstGeom prst="rect">
            <a:avLst/>
          </a:prstGeom>
        </p:spPr>
        <p:txBody>
          <a:bodyPr>
            <a:spAutoFit/>
          </a:bodyPr>
          <a:lstStyle/>
          <a:p>
            <a:pPr marL="342900" indent="-342900" algn="just">
              <a:lnSpc>
                <a:spcPct val="150000"/>
              </a:lnSpc>
              <a:buFont typeface="Arial" panose="020B0604020202020204" pitchFamily="34" charset="0"/>
              <a:buChar char="•"/>
            </a:pPr>
            <a:r>
              <a:rPr lang="en-US" sz="2000" dirty="0"/>
              <a:t>When the device is forward-biased, electrons cross the </a:t>
            </a:r>
            <a:r>
              <a:rPr lang="en-US" sz="2000" dirty="0" err="1"/>
              <a:t>pn</a:t>
            </a:r>
            <a:r>
              <a:rPr lang="en-US" sz="2000" dirty="0"/>
              <a:t> junction from the n-type material and recombine with holes in the p-type material. </a:t>
            </a:r>
            <a:endParaRPr lang="tr-TR" sz="2000" dirty="0" smtClean="0"/>
          </a:p>
          <a:p>
            <a:pPr marL="342900" indent="-342900" algn="just">
              <a:lnSpc>
                <a:spcPct val="150000"/>
              </a:lnSpc>
              <a:buFont typeface="Arial" panose="020B0604020202020204" pitchFamily="34" charset="0"/>
              <a:buChar char="•"/>
            </a:pPr>
            <a:r>
              <a:rPr lang="en-US" sz="2000" dirty="0" smtClean="0"/>
              <a:t>These </a:t>
            </a:r>
            <a:r>
              <a:rPr lang="en-US" sz="2000" dirty="0"/>
              <a:t>free electrons are in the conduction band and at a higher energy than the holes in the valence band. </a:t>
            </a:r>
            <a:endParaRPr lang="tr-TR" sz="2000" dirty="0" smtClean="0"/>
          </a:p>
          <a:p>
            <a:pPr marL="342900" indent="-342900" algn="just">
              <a:lnSpc>
                <a:spcPct val="150000"/>
              </a:lnSpc>
              <a:buFont typeface="Arial" panose="020B0604020202020204" pitchFamily="34" charset="0"/>
              <a:buChar char="•"/>
            </a:pPr>
            <a:r>
              <a:rPr lang="en-US" sz="2000" dirty="0" smtClean="0"/>
              <a:t>When </a:t>
            </a:r>
            <a:r>
              <a:rPr lang="en-US" sz="2000" dirty="0"/>
              <a:t>recombination takes place, the recombining electrons release energy in the form of photons. </a:t>
            </a:r>
            <a:endParaRPr lang="tr-TR" sz="2000" dirty="0" smtClean="0"/>
          </a:p>
          <a:p>
            <a:pPr marL="342900" indent="-342900" algn="just">
              <a:lnSpc>
                <a:spcPct val="150000"/>
              </a:lnSpc>
              <a:buFont typeface="Arial" panose="020B0604020202020204" pitchFamily="34" charset="0"/>
              <a:buChar char="•"/>
            </a:pPr>
            <a:r>
              <a:rPr lang="en-US" sz="2000" dirty="0" smtClean="0"/>
              <a:t>The </a:t>
            </a:r>
            <a:r>
              <a:rPr lang="en-US" sz="2000" dirty="0"/>
              <a:t>emitted light tends to be monochromatic (one color) that depends on the band gap (and other factors). </a:t>
            </a:r>
            <a:endParaRPr lang="tr-TR" sz="2000" dirty="0" smtClean="0"/>
          </a:p>
          <a:p>
            <a:pPr marL="342900" indent="-342900" algn="just">
              <a:lnSpc>
                <a:spcPct val="150000"/>
              </a:lnSpc>
              <a:buFont typeface="Arial" panose="020B0604020202020204" pitchFamily="34" charset="0"/>
              <a:buChar char="•"/>
            </a:pPr>
            <a:r>
              <a:rPr lang="en-US" sz="2000" dirty="0"/>
              <a:t>The material used in the LED fabrication is called (direct-bandgap materials) such as GaAs (Gallium arsenide). </a:t>
            </a:r>
          </a:p>
        </p:txBody>
      </p:sp>
      <p:pic>
        <p:nvPicPr>
          <p:cNvPr id="4" name="Picture 3"/>
          <p:cNvPicPr>
            <a:picLocks noChangeAspect="1"/>
          </p:cNvPicPr>
          <p:nvPr/>
        </p:nvPicPr>
        <p:blipFill>
          <a:blip r:embed="rId2"/>
          <a:stretch>
            <a:fillRect/>
          </a:stretch>
        </p:blipFill>
        <p:spPr>
          <a:xfrm>
            <a:off x="7147774" y="230677"/>
            <a:ext cx="4691628" cy="5936092"/>
          </a:xfrm>
          <a:prstGeom prst="rect">
            <a:avLst/>
          </a:prstGeom>
        </p:spPr>
      </p:pic>
    </p:spTree>
    <p:extLst>
      <p:ext uri="{BB962C8B-B14F-4D97-AF65-F5344CB8AC3E}">
        <p14:creationId xmlns:p14="http://schemas.microsoft.com/office/powerpoint/2010/main" val="243992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245" y="204919"/>
            <a:ext cx="2220480" cy="461665"/>
          </a:xfrm>
          <a:prstGeom prst="rect">
            <a:avLst/>
          </a:prstGeom>
        </p:spPr>
        <p:txBody>
          <a:bodyPr wrap="none">
            <a:spAutoFit/>
          </a:bodyPr>
          <a:lstStyle/>
          <a:p>
            <a:r>
              <a:rPr lang="en-US" sz="2400" b="1" dirty="0">
                <a:solidFill>
                  <a:srgbClr val="FF0000"/>
                </a:solidFill>
              </a:rPr>
              <a:t>Biasing the LED:</a:t>
            </a:r>
          </a:p>
        </p:txBody>
      </p:sp>
      <p:sp>
        <p:nvSpPr>
          <p:cNvPr id="3" name="Rectangle 2"/>
          <p:cNvSpPr/>
          <p:nvPr/>
        </p:nvSpPr>
        <p:spPr>
          <a:xfrm>
            <a:off x="270941" y="605029"/>
            <a:ext cx="6096000" cy="5170646"/>
          </a:xfrm>
          <a:prstGeom prst="rect">
            <a:avLst/>
          </a:prstGeom>
        </p:spPr>
        <p:txBody>
          <a:bodyPr>
            <a:spAutoFit/>
          </a:bodyPr>
          <a:lstStyle/>
          <a:p>
            <a:pPr marL="285750" indent="-285750" algn="just">
              <a:lnSpc>
                <a:spcPct val="150000"/>
              </a:lnSpc>
              <a:buFont typeface="Arial" panose="020B0604020202020204" pitchFamily="34" charset="0"/>
              <a:buChar char="•"/>
            </a:pPr>
            <a:r>
              <a:rPr lang="en-US" sz="2000" dirty="0"/>
              <a:t>The forward voltage across an LED is typically between 1.2 V and 3.2 V, depending on the material. </a:t>
            </a:r>
            <a:endParaRPr lang="tr-TR" sz="2000" dirty="0" smtClean="0"/>
          </a:p>
          <a:p>
            <a:pPr marL="285750" indent="-285750" algn="just">
              <a:lnSpc>
                <a:spcPct val="150000"/>
              </a:lnSpc>
              <a:buFont typeface="Arial" panose="020B0604020202020204" pitchFamily="34" charset="0"/>
              <a:buChar char="•"/>
            </a:pPr>
            <a:r>
              <a:rPr lang="en-US" sz="2000" dirty="0" smtClean="0"/>
              <a:t>The </a:t>
            </a:r>
            <a:r>
              <a:rPr lang="en-US" sz="2000" dirty="0"/>
              <a:t>reverse breakdown voltage for an LED is much less than for a silicon rectifier diode (3 V to 10 V). </a:t>
            </a:r>
            <a:endParaRPr lang="tr-TR" sz="2000" dirty="0" smtClean="0"/>
          </a:p>
          <a:p>
            <a:pPr marL="285750" indent="-285750" algn="just">
              <a:lnSpc>
                <a:spcPct val="150000"/>
              </a:lnSpc>
              <a:buFont typeface="Arial" panose="020B0604020202020204" pitchFamily="34" charset="0"/>
              <a:buChar char="•"/>
            </a:pPr>
            <a:r>
              <a:rPr lang="en-US" sz="2000" dirty="0" smtClean="0"/>
              <a:t>The </a:t>
            </a:r>
            <a:r>
              <a:rPr lang="en-US" sz="2000" dirty="0"/>
              <a:t>LED emits light if a sufficient forward current IF is passed through the LED circuit. </a:t>
            </a:r>
            <a:endParaRPr lang="tr-TR" sz="2000" dirty="0" smtClean="0"/>
          </a:p>
          <a:p>
            <a:pPr marL="285750" indent="-285750" algn="just">
              <a:lnSpc>
                <a:spcPct val="150000"/>
              </a:lnSpc>
              <a:buFont typeface="Arial" panose="020B0604020202020204" pitchFamily="34" charset="0"/>
              <a:buChar char="•"/>
            </a:pPr>
            <a:r>
              <a:rPr lang="en-US" sz="2000" dirty="0" smtClean="0"/>
              <a:t>An </a:t>
            </a:r>
            <a:r>
              <a:rPr lang="en-US" sz="2000" dirty="0"/>
              <a:t>increase in IF corresponds proportionally to an increase in light output</a:t>
            </a:r>
            <a:r>
              <a:rPr lang="en-US" sz="2000" dirty="0" smtClean="0"/>
              <a:t>.</a:t>
            </a:r>
            <a:endParaRPr lang="tr-TR" sz="2000" dirty="0" smtClean="0"/>
          </a:p>
          <a:p>
            <a:pPr marL="285750" indent="-285750" algn="just">
              <a:lnSpc>
                <a:spcPct val="150000"/>
              </a:lnSpc>
              <a:buFont typeface="Arial" panose="020B0604020202020204" pitchFamily="34" charset="0"/>
              <a:buChar char="•"/>
            </a:pPr>
            <a:r>
              <a:rPr lang="en-US" sz="2000" dirty="0"/>
              <a:t>LED currents should be </a:t>
            </a:r>
            <a:r>
              <a:rPr lang="en-US" sz="2000" dirty="0" smtClean="0"/>
              <a:t>less </a:t>
            </a:r>
            <a:r>
              <a:rPr lang="en-US" sz="2000" dirty="0"/>
              <a:t>than the optimum allowed for the LED. </a:t>
            </a:r>
            <a:r>
              <a:rPr lang="en-US" sz="2000" b="1" dirty="0"/>
              <a:t>The maximum current for the standard 5mm diameter LEDs is typically 20mA</a:t>
            </a:r>
            <a:endParaRPr lang="en-US" sz="2000" dirty="0"/>
          </a:p>
        </p:txBody>
      </p:sp>
      <p:pic>
        <p:nvPicPr>
          <p:cNvPr id="5" name="Picture 4"/>
          <p:cNvPicPr>
            <a:picLocks noChangeAspect="1"/>
          </p:cNvPicPr>
          <p:nvPr/>
        </p:nvPicPr>
        <p:blipFill>
          <a:blip r:embed="rId2"/>
          <a:stretch>
            <a:fillRect/>
          </a:stretch>
        </p:blipFill>
        <p:spPr>
          <a:xfrm>
            <a:off x="7029200" y="1146220"/>
            <a:ext cx="3971572" cy="3658941"/>
          </a:xfrm>
          <a:prstGeom prst="rect">
            <a:avLst/>
          </a:prstGeom>
        </p:spPr>
      </p:pic>
    </p:spTree>
    <p:extLst>
      <p:ext uri="{BB962C8B-B14F-4D97-AF65-F5344CB8AC3E}">
        <p14:creationId xmlns:p14="http://schemas.microsoft.com/office/powerpoint/2010/main" val="273926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3492" y="91547"/>
            <a:ext cx="3005848" cy="2252735"/>
          </a:xfrm>
          <a:prstGeom prst="rect">
            <a:avLst/>
          </a:prstGeom>
        </p:spPr>
      </p:pic>
      <p:sp>
        <p:nvSpPr>
          <p:cNvPr id="4" name="Rectangle 3"/>
          <p:cNvSpPr/>
          <p:nvPr/>
        </p:nvSpPr>
        <p:spPr>
          <a:xfrm>
            <a:off x="132157" y="316112"/>
            <a:ext cx="1351652" cy="461665"/>
          </a:xfrm>
          <a:prstGeom prst="rect">
            <a:avLst/>
          </a:prstGeom>
        </p:spPr>
        <p:txBody>
          <a:bodyPr wrap="none">
            <a:spAutoFit/>
          </a:bodyPr>
          <a:lstStyle/>
          <a:p>
            <a:r>
              <a:rPr lang="tr-TR" sz="2400" b="1" dirty="0">
                <a:solidFill>
                  <a:srgbClr val="FF0000"/>
                </a:solidFill>
              </a:rPr>
              <a:t>Example:</a:t>
            </a:r>
          </a:p>
        </p:txBody>
      </p:sp>
      <p:sp>
        <p:nvSpPr>
          <p:cNvPr id="5" name="Rectangle 4"/>
          <p:cNvSpPr/>
          <p:nvPr/>
        </p:nvSpPr>
        <p:spPr>
          <a:xfrm>
            <a:off x="7422836" y="946561"/>
            <a:ext cx="1334020" cy="461665"/>
          </a:xfrm>
          <a:prstGeom prst="rect">
            <a:avLst/>
          </a:prstGeom>
        </p:spPr>
        <p:txBody>
          <a:bodyPr wrap="none">
            <a:spAutoFit/>
          </a:bodyPr>
          <a:lstStyle/>
          <a:p>
            <a:r>
              <a:rPr lang="tr-TR" sz="2400" b="1" dirty="0" smtClean="0">
                <a:solidFill>
                  <a:srgbClr val="FF0000"/>
                </a:solidFill>
              </a:rPr>
              <a:t>Solution:</a:t>
            </a:r>
            <a:endParaRPr lang="tr-TR" sz="2400" b="1" dirty="0">
              <a:solidFill>
                <a:srgbClr val="FF0000"/>
              </a:solidFill>
            </a:endParaRPr>
          </a:p>
        </p:txBody>
      </p:sp>
      <p:sp>
        <p:nvSpPr>
          <p:cNvPr id="6" name="TextBox 5"/>
          <p:cNvSpPr txBox="1"/>
          <p:nvPr/>
        </p:nvSpPr>
        <p:spPr>
          <a:xfrm>
            <a:off x="4364340" y="231081"/>
            <a:ext cx="4927457" cy="1015663"/>
          </a:xfrm>
          <a:prstGeom prst="rect">
            <a:avLst/>
          </a:prstGeom>
          <a:noFill/>
        </p:spPr>
        <p:txBody>
          <a:bodyPr wrap="square" rtlCol="0">
            <a:spAutoFit/>
          </a:bodyPr>
          <a:lstStyle/>
          <a:p>
            <a:pPr algn="just"/>
            <a:r>
              <a:rPr lang="tr-TR" sz="2000" dirty="0" smtClean="0"/>
              <a:t>If Red LED is used and biasing current is 10 mA, find the value of current limiting resistance R? Vred = 1.5 V</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9291797" y="927205"/>
                <a:ext cx="2130199" cy="449162"/>
              </a:xfrm>
              <a:prstGeom prst="rect">
                <a:avLst/>
              </a:prstGeom>
              <a:noFill/>
            </p:spPr>
            <p:txBody>
              <a:bodyPr wrap="none" lIns="0" tIns="0" rIns="0" bIns="0" rtlCol="0">
                <a:spAutoFit/>
              </a:bodyPr>
              <a:lstStyle/>
              <a:p>
                <a14:m>
                  <m:oMath xmlns:m="http://schemas.openxmlformats.org/officeDocument/2006/math">
                    <m:r>
                      <m:rPr>
                        <m:sty m:val="p"/>
                      </m:rPr>
                      <a:rPr lang="tr-TR" sz="2000" b="0" i="0" smtClean="0">
                        <a:latin typeface="Cambria Math" panose="02040503050406030204" pitchFamily="18" charset="0"/>
                      </a:rPr>
                      <m:t>R</m:t>
                    </m:r>
                    <m:r>
                      <a:rPr lang="tr-TR" sz="2000" b="0" i="0" smtClean="0">
                        <a:latin typeface="Cambria Math" panose="02040503050406030204" pitchFamily="18" charset="0"/>
                      </a:rPr>
                      <m:t>= </m:t>
                    </m:r>
                    <m:f>
                      <m:fPr>
                        <m:ctrlPr>
                          <a:rPr lang="tr-TR" sz="2000" b="0" i="1" smtClean="0">
                            <a:latin typeface="Cambria Math" panose="02040503050406030204" pitchFamily="18" charset="0"/>
                          </a:rPr>
                        </m:ctrlPr>
                      </m:fPr>
                      <m:num>
                        <m:r>
                          <a:rPr lang="tr-TR" sz="2000" b="0" i="0" smtClean="0">
                            <a:latin typeface="Cambria Math" panose="02040503050406030204" pitchFamily="18" charset="0"/>
                          </a:rPr>
                          <m:t>5</m:t>
                        </m:r>
                        <m:r>
                          <m:rPr>
                            <m:sty m:val="p"/>
                          </m:rPr>
                          <a:rPr lang="tr-TR" sz="2000" b="0" i="0" smtClean="0">
                            <a:latin typeface="Cambria Math" panose="02040503050406030204" pitchFamily="18" charset="0"/>
                          </a:rPr>
                          <m:t>V</m:t>
                        </m:r>
                        <m:r>
                          <a:rPr lang="tr-TR" sz="2000" b="0" i="0" smtClean="0">
                            <a:latin typeface="Cambria Math" panose="02040503050406030204" pitchFamily="18" charset="0"/>
                          </a:rPr>
                          <m:t>−1.5</m:t>
                        </m:r>
                        <m:r>
                          <m:rPr>
                            <m:sty m:val="p"/>
                          </m:rPr>
                          <a:rPr lang="tr-TR" sz="2000" b="0" i="0" smtClean="0">
                            <a:latin typeface="Cambria Math" panose="02040503050406030204" pitchFamily="18" charset="0"/>
                          </a:rPr>
                          <m:t>V</m:t>
                        </m:r>
                      </m:num>
                      <m:den>
                        <m:r>
                          <a:rPr lang="tr-TR" sz="2000" b="0" i="0" smtClean="0">
                            <a:latin typeface="Cambria Math" panose="02040503050406030204" pitchFamily="18" charset="0"/>
                          </a:rPr>
                          <m:t>10</m:t>
                        </m:r>
                        <m:r>
                          <m:rPr>
                            <m:sty m:val="p"/>
                          </m:rPr>
                          <a:rPr lang="tr-TR" sz="2000" b="0" i="0" smtClean="0">
                            <a:latin typeface="Cambria Math" panose="02040503050406030204" pitchFamily="18" charset="0"/>
                          </a:rPr>
                          <m:t>mA</m:t>
                        </m:r>
                      </m:den>
                    </m:f>
                  </m:oMath>
                </a14:m>
                <a:r>
                  <a:rPr lang="tr-TR" sz="2000" dirty="0" smtClean="0"/>
                  <a:t>= 350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oMath>
                </a14:m>
                <a:r>
                  <a:rPr lang="tr-TR" sz="2000" dirty="0" smtClean="0"/>
                  <a:t> </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9291797" y="927205"/>
                <a:ext cx="2130199" cy="449162"/>
              </a:xfrm>
              <a:prstGeom prst="rect">
                <a:avLst/>
              </a:prstGeom>
              <a:blipFill rotWithShape="0">
                <a:blip r:embed="rId3"/>
                <a:stretch>
                  <a:fillRect b="-20270"/>
                </a:stretch>
              </a:blipFill>
            </p:spPr>
            <p:txBody>
              <a:bodyPr/>
              <a:lstStyle/>
              <a:p>
                <a:r>
                  <a:rPr lang="en-US">
                    <a:noFill/>
                  </a:rPr>
                  <a:t> </a:t>
                </a:r>
              </a:p>
            </p:txBody>
          </p:sp>
        </mc:Fallback>
      </mc:AlternateContent>
      <p:sp>
        <p:nvSpPr>
          <p:cNvPr id="8" name="Rectangle 7"/>
          <p:cNvSpPr/>
          <p:nvPr/>
        </p:nvSpPr>
        <p:spPr>
          <a:xfrm>
            <a:off x="5168720" y="5310992"/>
            <a:ext cx="6757115" cy="1323439"/>
          </a:xfrm>
          <a:prstGeom prst="rect">
            <a:avLst/>
          </a:prstGeom>
        </p:spPr>
        <p:txBody>
          <a:bodyPr wrap="square">
            <a:spAutoFit/>
          </a:bodyPr>
          <a:lstStyle/>
          <a:p>
            <a:pPr algn="just"/>
            <a:r>
              <a:rPr lang="en-US" sz="2000" dirty="0"/>
              <a:t>An LED emits light over a specified range of wavelengths. The color of the output light depends on the material used in fabrication the LED. The output light may be </a:t>
            </a:r>
            <a:r>
              <a:rPr lang="en-US" sz="2000" dirty="0">
                <a:solidFill>
                  <a:srgbClr val="FF0000"/>
                </a:solidFill>
              </a:rPr>
              <a:t>visible</a:t>
            </a:r>
            <a:r>
              <a:rPr lang="en-US" sz="2000" dirty="0"/>
              <a:t> (red, blue, . . . </a:t>
            </a:r>
            <a:r>
              <a:rPr lang="en-US" sz="2000" dirty="0" err="1"/>
              <a:t>etc</a:t>
            </a:r>
            <a:r>
              <a:rPr lang="en-US" sz="2000" dirty="0"/>
              <a:t>) or may be </a:t>
            </a:r>
            <a:r>
              <a:rPr lang="en-US" sz="2000" dirty="0">
                <a:solidFill>
                  <a:srgbClr val="FF0000"/>
                </a:solidFill>
              </a:rPr>
              <a:t>invisible</a:t>
            </a:r>
            <a:r>
              <a:rPr lang="en-US" sz="2000" dirty="0"/>
              <a:t> (Infra Red </a:t>
            </a:r>
            <a:r>
              <a:rPr lang="en-US" sz="2000" dirty="0" smtClean="0"/>
              <a:t>LED</a:t>
            </a:r>
            <a:r>
              <a:rPr lang="tr-TR" sz="2000" dirty="0" smtClean="0"/>
              <a:t>)</a:t>
            </a:r>
            <a:endParaRPr lang="en-US" sz="2000" dirty="0"/>
          </a:p>
        </p:txBody>
      </p:sp>
      <p:pic>
        <p:nvPicPr>
          <p:cNvPr id="9" name="Picture 8"/>
          <p:cNvPicPr>
            <a:picLocks noChangeAspect="1"/>
          </p:cNvPicPr>
          <p:nvPr/>
        </p:nvPicPr>
        <p:blipFill>
          <a:blip r:embed="rId4"/>
          <a:stretch>
            <a:fillRect/>
          </a:stretch>
        </p:blipFill>
        <p:spPr>
          <a:xfrm>
            <a:off x="5973345" y="1729497"/>
            <a:ext cx="5147864" cy="3508803"/>
          </a:xfrm>
          <a:prstGeom prst="rect">
            <a:avLst/>
          </a:prstGeom>
        </p:spPr>
      </p:pic>
      <p:pic>
        <p:nvPicPr>
          <p:cNvPr id="10" name="Picture 9"/>
          <p:cNvPicPr>
            <a:picLocks noChangeAspect="1"/>
          </p:cNvPicPr>
          <p:nvPr/>
        </p:nvPicPr>
        <p:blipFill>
          <a:blip r:embed="rId5"/>
          <a:stretch>
            <a:fillRect/>
          </a:stretch>
        </p:blipFill>
        <p:spPr>
          <a:xfrm>
            <a:off x="496767" y="2574411"/>
            <a:ext cx="4573254" cy="3660913"/>
          </a:xfrm>
          <a:prstGeom prst="rect">
            <a:avLst/>
          </a:prstGeom>
        </p:spPr>
      </p:pic>
    </p:spTree>
    <p:extLst>
      <p:ext uri="{BB962C8B-B14F-4D97-AF65-F5344CB8AC3E}">
        <p14:creationId xmlns:p14="http://schemas.microsoft.com/office/powerpoint/2010/main" val="407275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518" y="489397"/>
            <a:ext cx="5409127" cy="646331"/>
          </a:xfrm>
          <a:prstGeom prst="rect">
            <a:avLst/>
          </a:prstGeom>
          <a:noFill/>
        </p:spPr>
        <p:txBody>
          <a:bodyPr wrap="square" rtlCol="0">
            <a:spAutoFit/>
          </a:bodyPr>
          <a:lstStyle/>
          <a:p>
            <a:r>
              <a:rPr lang="tr-TR" sz="3600" b="1" dirty="0" smtClean="0">
                <a:solidFill>
                  <a:srgbClr val="0070C0"/>
                </a:solidFill>
              </a:rPr>
              <a:t>2.1</a:t>
            </a:r>
            <a:r>
              <a:rPr lang="tr-TR" sz="3600" b="1" dirty="0" smtClean="0">
                <a:solidFill>
                  <a:srgbClr val="FF0000"/>
                </a:solidFill>
              </a:rPr>
              <a:t> Semiconductor physics</a:t>
            </a:r>
            <a:endParaRPr lang="en-US" sz="3600" b="1" dirty="0">
              <a:solidFill>
                <a:srgbClr val="FF0000"/>
              </a:solidFill>
            </a:endParaRPr>
          </a:p>
        </p:txBody>
      </p:sp>
      <p:sp>
        <p:nvSpPr>
          <p:cNvPr id="3" name="Rectangle 2"/>
          <p:cNvSpPr/>
          <p:nvPr/>
        </p:nvSpPr>
        <p:spPr>
          <a:xfrm>
            <a:off x="704024" y="1367056"/>
            <a:ext cx="4262192" cy="400110"/>
          </a:xfrm>
          <a:prstGeom prst="rect">
            <a:avLst/>
          </a:prstGeom>
        </p:spPr>
        <p:txBody>
          <a:bodyPr wrap="none">
            <a:spAutoFit/>
          </a:bodyPr>
          <a:lstStyle/>
          <a:p>
            <a:pPr marL="342900" indent="-342900">
              <a:buFont typeface="Wingdings" panose="05000000000000000000" pitchFamily="2" charset="2"/>
              <a:buChar char="q"/>
            </a:pPr>
            <a:r>
              <a:rPr lang="en-US" sz="2000" b="1" dirty="0" smtClean="0">
                <a:solidFill>
                  <a:srgbClr val="00B050"/>
                </a:solidFill>
              </a:rPr>
              <a:t>Why do metals conduct electricity?</a:t>
            </a:r>
            <a:endParaRPr lang="en-US" sz="2000" b="1" dirty="0">
              <a:solidFill>
                <a:srgbClr val="00B050"/>
              </a:solidFill>
            </a:endParaRPr>
          </a:p>
        </p:txBody>
      </p:sp>
      <p:sp>
        <p:nvSpPr>
          <p:cNvPr id="4" name="Rectangle 3"/>
          <p:cNvSpPr/>
          <p:nvPr/>
        </p:nvSpPr>
        <p:spPr>
          <a:xfrm>
            <a:off x="476518" y="1938212"/>
            <a:ext cx="11075831" cy="1477328"/>
          </a:xfrm>
          <a:prstGeom prst="rect">
            <a:avLst/>
          </a:prstGeom>
        </p:spPr>
        <p:txBody>
          <a:bodyPr wrap="square">
            <a:spAutoFit/>
          </a:bodyPr>
          <a:lstStyle/>
          <a:p>
            <a:pPr algn="just">
              <a:lnSpc>
                <a:spcPct val="150000"/>
              </a:lnSpc>
            </a:pPr>
            <a:r>
              <a:rPr lang="en-US" sz="2000" dirty="0" smtClean="0"/>
              <a:t>Metals have a large number of weakly bound electrons in what is called their </a:t>
            </a:r>
            <a:r>
              <a:rPr lang="en-US" sz="2000" dirty="0" smtClean="0">
                <a:solidFill>
                  <a:srgbClr val="FF0000"/>
                </a:solidFill>
              </a:rPr>
              <a:t>conduction band</a:t>
            </a:r>
            <a:r>
              <a:rPr lang="en-US" sz="2000" dirty="0" smtClean="0"/>
              <a:t>. When an electric field is applied to a metal, the electrons migrate freely producing a current through the metal. Because of the ease by which large currents can flow in metals, they are called </a:t>
            </a:r>
            <a:r>
              <a:rPr lang="en-US" sz="2000" dirty="0" smtClean="0">
                <a:solidFill>
                  <a:srgbClr val="FF0000"/>
                </a:solidFill>
              </a:rPr>
              <a:t>conductors</a:t>
            </a:r>
            <a:r>
              <a:rPr lang="en-US" sz="2000" dirty="0" smtClean="0"/>
              <a:t>. </a:t>
            </a:r>
            <a:endParaRPr lang="en-US" sz="2000" dirty="0"/>
          </a:p>
        </p:txBody>
      </p:sp>
      <p:sp>
        <p:nvSpPr>
          <p:cNvPr id="5" name="Rectangle 4"/>
          <p:cNvSpPr/>
          <p:nvPr/>
        </p:nvSpPr>
        <p:spPr>
          <a:xfrm>
            <a:off x="618185" y="4218025"/>
            <a:ext cx="11217500" cy="1477328"/>
          </a:xfrm>
          <a:prstGeom prst="rect">
            <a:avLst/>
          </a:prstGeom>
        </p:spPr>
        <p:txBody>
          <a:bodyPr wrap="square">
            <a:spAutoFit/>
          </a:bodyPr>
          <a:lstStyle/>
          <a:p>
            <a:pPr algn="just">
              <a:lnSpc>
                <a:spcPct val="150000"/>
              </a:lnSpc>
            </a:pPr>
            <a:r>
              <a:rPr lang="en-US" sz="2000" dirty="0" smtClean="0"/>
              <a:t>In contrast, other materials have atoms with valence electrons that are </a:t>
            </a:r>
            <a:r>
              <a:rPr lang="en-US" sz="2000" dirty="0" smtClean="0">
                <a:solidFill>
                  <a:srgbClr val="FF0000"/>
                </a:solidFill>
              </a:rPr>
              <a:t>tightly bound</a:t>
            </a:r>
            <a:r>
              <a:rPr lang="en-US" sz="2000" dirty="0" smtClean="0"/>
              <a:t>, and when an electric field is applied, the </a:t>
            </a:r>
            <a:r>
              <a:rPr lang="en-US" sz="2000" dirty="0" smtClean="0">
                <a:solidFill>
                  <a:srgbClr val="FF0000"/>
                </a:solidFill>
              </a:rPr>
              <a:t>electrons do not move easily</a:t>
            </a:r>
            <a:r>
              <a:rPr lang="en-US" sz="2000" dirty="0" smtClean="0"/>
              <a:t>. These materials are called </a:t>
            </a:r>
            <a:r>
              <a:rPr lang="en-US" sz="2000" b="1" dirty="0" smtClean="0">
                <a:solidFill>
                  <a:srgbClr val="FF0000"/>
                </a:solidFill>
              </a:rPr>
              <a:t>insulators </a:t>
            </a:r>
            <a:r>
              <a:rPr lang="en-US" sz="2000" dirty="0" smtClean="0"/>
              <a:t>and do not normally sustain large electric currents</a:t>
            </a:r>
            <a:endParaRPr lang="en-US" sz="2000" dirty="0"/>
          </a:p>
        </p:txBody>
      </p:sp>
      <p:sp>
        <p:nvSpPr>
          <p:cNvPr id="6" name="Rectangle 5"/>
          <p:cNvSpPr/>
          <p:nvPr/>
        </p:nvSpPr>
        <p:spPr>
          <a:xfrm>
            <a:off x="704024" y="3544329"/>
            <a:ext cx="4954113" cy="400110"/>
          </a:xfrm>
          <a:prstGeom prst="rect">
            <a:avLst/>
          </a:prstGeom>
        </p:spPr>
        <p:txBody>
          <a:bodyPr wrap="none">
            <a:spAutoFit/>
          </a:bodyPr>
          <a:lstStyle/>
          <a:p>
            <a:pPr marL="285750" indent="-285750">
              <a:buFont typeface="Wingdings" panose="05000000000000000000" pitchFamily="2" charset="2"/>
              <a:buChar char="q"/>
            </a:pPr>
            <a:r>
              <a:rPr lang="en-US" sz="2000" b="1" dirty="0" smtClean="0">
                <a:solidFill>
                  <a:srgbClr val="00B050"/>
                </a:solidFill>
              </a:rPr>
              <a:t>Why do insulators not conduct electricity?</a:t>
            </a:r>
            <a:endParaRPr lang="en-US" sz="2000" b="1" dirty="0">
              <a:solidFill>
                <a:srgbClr val="00B050"/>
              </a:solidFill>
            </a:endParaRPr>
          </a:p>
        </p:txBody>
      </p:sp>
    </p:spTree>
    <p:extLst>
      <p:ext uri="{BB962C8B-B14F-4D97-AF65-F5344CB8AC3E}">
        <p14:creationId xmlns:p14="http://schemas.microsoft.com/office/powerpoint/2010/main" val="114622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48" y="204920"/>
            <a:ext cx="3325013" cy="461665"/>
          </a:xfrm>
          <a:prstGeom prst="rect">
            <a:avLst/>
          </a:prstGeom>
        </p:spPr>
        <p:txBody>
          <a:bodyPr wrap="none">
            <a:spAutoFit/>
          </a:bodyPr>
          <a:lstStyle/>
          <a:p>
            <a:r>
              <a:rPr lang="en-US" sz="2400" dirty="0">
                <a:solidFill>
                  <a:srgbClr val="FF0000"/>
                </a:solidFill>
              </a:rPr>
              <a:t>Seven-Segments Displays</a:t>
            </a:r>
          </a:p>
        </p:txBody>
      </p:sp>
      <p:sp>
        <p:nvSpPr>
          <p:cNvPr id="3" name="Rectangle 2"/>
          <p:cNvSpPr/>
          <p:nvPr/>
        </p:nvSpPr>
        <p:spPr>
          <a:xfrm>
            <a:off x="214648" y="666585"/>
            <a:ext cx="6096000" cy="1323439"/>
          </a:xfrm>
          <a:prstGeom prst="rect">
            <a:avLst/>
          </a:prstGeom>
        </p:spPr>
        <p:txBody>
          <a:bodyPr>
            <a:spAutoFit/>
          </a:bodyPr>
          <a:lstStyle/>
          <a:p>
            <a:pPr algn="just"/>
            <a:r>
              <a:rPr lang="en-US" sz="2000" dirty="0"/>
              <a:t>Combinations of LEDs form light segments with the ten decimal digits. By forward-biasing selected combinations of segments, any decimal digit and a decimal point can be formed. </a:t>
            </a:r>
          </a:p>
        </p:txBody>
      </p:sp>
      <p:pic>
        <p:nvPicPr>
          <p:cNvPr id="4" name="Picture 3"/>
          <p:cNvPicPr>
            <a:picLocks noChangeAspect="1"/>
          </p:cNvPicPr>
          <p:nvPr/>
        </p:nvPicPr>
        <p:blipFill>
          <a:blip r:embed="rId2"/>
          <a:stretch>
            <a:fillRect/>
          </a:stretch>
        </p:blipFill>
        <p:spPr>
          <a:xfrm>
            <a:off x="7216260" y="435752"/>
            <a:ext cx="3928848" cy="1980932"/>
          </a:xfrm>
          <a:prstGeom prst="rect">
            <a:avLst/>
          </a:prstGeom>
        </p:spPr>
      </p:pic>
      <p:pic>
        <p:nvPicPr>
          <p:cNvPr id="5" name="Picture 4"/>
          <p:cNvPicPr>
            <a:picLocks noChangeAspect="1"/>
          </p:cNvPicPr>
          <p:nvPr/>
        </p:nvPicPr>
        <p:blipFill>
          <a:blip r:embed="rId3"/>
          <a:stretch>
            <a:fillRect/>
          </a:stretch>
        </p:blipFill>
        <p:spPr>
          <a:xfrm>
            <a:off x="476744" y="2416684"/>
            <a:ext cx="4939853" cy="2855144"/>
          </a:xfrm>
          <a:prstGeom prst="rect">
            <a:avLst/>
          </a:prstGeom>
        </p:spPr>
      </p:pic>
      <p:pic>
        <p:nvPicPr>
          <p:cNvPr id="6" name="Picture 5"/>
          <p:cNvPicPr>
            <a:picLocks noChangeAspect="1"/>
          </p:cNvPicPr>
          <p:nvPr/>
        </p:nvPicPr>
        <p:blipFill>
          <a:blip r:embed="rId4"/>
          <a:stretch>
            <a:fillRect/>
          </a:stretch>
        </p:blipFill>
        <p:spPr>
          <a:xfrm>
            <a:off x="5416597" y="2854548"/>
            <a:ext cx="1143000" cy="1638300"/>
          </a:xfrm>
          <a:prstGeom prst="rect">
            <a:avLst/>
          </a:prstGeom>
        </p:spPr>
      </p:pic>
      <p:sp>
        <p:nvSpPr>
          <p:cNvPr id="7" name="TextBox 6"/>
          <p:cNvSpPr txBox="1"/>
          <p:nvPr/>
        </p:nvSpPr>
        <p:spPr>
          <a:xfrm>
            <a:off x="6688386" y="3218199"/>
            <a:ext cx="5211693" cy="707886"/>
          </a:xfrm>
          <a:prstGeom prst="rect">
            <a:avLst/>
          </a:prstGeom>
          <a:noFill/>
        </p:spPr>
        <p:txBody>
          <a:bodyPr wrap="square" rtlCol="0">
            <a:spAutoFit/>
          </a:bodyPr>
          <a:lstStyle/>
          <a:p>
            <a:r>
              <a:rPr lang="tr-TR" sz="2000" b="1" u="sng" dirty="0" smtClean="0"/>
              <a:t>A      B      C      D      E       F       G</a:t>
            </a:r>
          </a:p>
          <a:p>
            <a:r>
              <a:rPr lang="tr-TR" sz="2000" dirty="0" smtClean="0"/>
              <a:t>0V   0V   0V   0V     5V    5V     0V</a:t>
            </a:r>
            <a:endParaRPr lang="en-US" sz="2000" dirty="0"/>
          </a:p>
        </p:txBody>
      </p:sp>
    </p:spTree>
    <p:extLst>
      <p:ext uri="{BB962C8B-B14F-4D97-AF65-F5344CB8AC3E}">
        <p14:creationId xmlns:p14="http://schemas.microsoft.com/office/powerpoint/2010/main" val="2140091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00687" y="695459"/>
            <a:ext cx="1143000" cy="1638300"/>
          </a:xfrm>
          <a:prstGeom prst="rect">
            <a:avLst/>
          </a:prstGeom>
        </p:spPr>
      </p:pic>
      <p:sp>
        <p:nvSpPr>
          <p:cNvPr id="4" name="TextBox 3"/>
          <p:cNvSpPr txBox="1"/>
          <p:nvPr/>
        </p:nvSpPr>
        <p:spPr>
          <a:xfrm>
            <a:off x="6572476" y="1059110"/>
            <a:ext cx="5211693" cy="707886"/>
          </a:xfrm>
          <a:prstGeom prst="rect">
            <a:avLst/>
          </a:prstGeom>
          <a:noFill/>
        </p:spPr>
        <p:txBody>
          <a:bodyPr wrap="square" rtlCol="0">
            <a:spAutoFit/>
          </a:bodyPr>
          <a:lstStyle/>
          <a:p>
            <a:r>
              <a:rPr lang="tr-TR" sz="2000" b="1" u="sng" dirty="0" smtClean="0"/>
              <a:t>A      B      C      D      E       F       G</a:t>
            </a:r>
          </a:p>
          <a:p>
            <a:r>
              <a:rPr lang="tr-TR" sz="2000" dirty="0" smtClean="0"/>
              <a:t>5V   5V   5V   5V     0V    0V     0V</a:t>
            </a:r>
            <a:endParaRPr lang="en-US" sz="2000" dirty="0"/>
          </a:p>
        </p:txBody>
      </p:sp>
      <p:pic>
        <p:nvPicPr>
          <p:cNvPr id="5" name="Picture 4"/>
          <p:cNvPicPr>
            <a:picLocks noChangeAspect="1"/>
          </p:cNvPicPr>
          <p:nvPr/>
        </p:nvPicPr>
        <p:blipFill>
          <a:blip r:embed="rId3"/>
          <a:stretch>
            <a:fillRect/>
          </a:stretch>
        </p:blipFill>
        <p:spPr>
          <a:xfrm>
            <a:off x="260376" y="103835"/>
            <a:ext cx="5040311" cy="2821548"/>
          </a:xfrm>
          <a:prstGeom prst="rect">
            <a:avLst/>
          </a:prstGeom>
        </p:spPr>
      </p:pic>
      <p:sp>
        <p:nvSpPr>
          <p:cNvPr id="6" name="Rectangle 5"/>
          <p:cNvSpPr/>
          <p:nvPr/>
        </p:nvSpPr>
        <p:spPr>
          <a:xfrm>
            <a:off x="260376" y="3102667"/>
            <a:ext cx="3351174" cy="400110"/>
          </a:xfrm>
          <a:prstGeom prst="rect">
            <a:avLst/>
          </a:prstGeom>
        </p:spPr>
        <p:txBody>
          <a:bodyPr wrap="none">
            <a:spAutoFit/>
          </a:bodyPr>
          <a:lstStyle/>
          <a:p>
            <a:r>
              <a:rPr lang="en-US" sz="2000" b="1" dirty="0">
                <a:solidFill>
                  <a:srgbClr val="FF0000"/>
                </a:solidFill>
              </a:rPr>
              <a:t>TV/DVD Remote Control Unit:</a:t>
            </a:r>
          </a:p>
        </p:txBody>
      </p:sp>
      <p:sp>
        <p:nvSpPr>
          <p:cNvPr id="7" name="Rectangle 6"/>
          <p:cNvSpPr/>
          <p:nvPr/>
        </p:nvSpPr>
        <p:spPr>
          <a:xfrm>
            <a:off x="157345" y="3692663"/>
            <a:ext cx="11858644" cy="2246769"/>
          </a:xfrm>
          <a:prstGeom prst="rect">
            <a:avLst/>
          </a:prstGeom>
        </p:spPr>
        <p:txBody>
          <a:bodyPr wrap="square">
            <a:spAutoFit/>
          </a:bodyPr>
          <a:lstStyle/>
          <a:p>
            <a:pPr marL="342900" indent="-342900" algn="just">
              <a:buFont typeface="Arial" panose="020B0604020202020204" pitchFamily="34" charset="0"/>
              <a:buChar char="•"/>
            </a:pPr>
            <a:r>
              <a:rPr lang="en-US" sz="2000" dirty="0"/>
              <a:t>One common application of an infrared LED is in remote control units for TV and DVD</a:t>
            </a:r>
            <a:r>
              <a:rPr lang="en-US" sz="2000" dirty="0" smtClean="0"/>
              <a:t>.</a:t>
            </a:r>
            <a:endParaRPr lang="tr-TR" sz="2000" dirty="0" smtClean="0"/>
          </a:p>
          <a:p>
            <a:pPr marL="342900" indent="-342900" algn="just">
              <a:buFont typeface="Arial" panose="020B0604020202020204" pitchFamily="34" charset="0"/>
              <a:buChar char="•"/>
            </a:pPr>
            <a:r>
              <a:rPr lang="en-US" sz="2000" dirty="0" smtClean="0"/>
              <a:t>The </a:t>
            </a:r>
            <a:r>
              <a:rPr lang="en-US" sz="2000" dirty="0"/>
              <a:t>IR LED sends out a beam of invisible light that is sensed by the receiver in your TV, for example. </a:t>
            </a:r>
            <a:endParaRPr lang="tr-TR" sz="2000" dirty="0" smtClean="0"/>
          </a:p>
          <a:p>
            <a:pPr marL="342900" indent="-342900" algn="just">
              <a:buFont typeface="Arial" panose="020B0604020202020204" pitchFamily="34" charset="0"/>
              <a:buChar char="•"/>
            </a:pPr>
            <a:r>
              <a:rPr lang="en-US" sz="2000" dirty="0" smtClean="0"/>
              <a:t>For </a:t>
            </a:r>
            <a:r>
              <a:rPr lang="en-US" sz="2000" dirty="0"/>
              <a:t>each button on the remote control unit, there is a unique code. </a:t>
            </a:r>
            <a:endParaRPr lang="tr-TR" sz="2000" dirty="0" smtClean="0"/>
          </a:p>
          <a:p>
            <a:pPr marL="342900" indent="-342900" algn="just">
              <a:buFont typeface="Arial" panose="020B0604020202020204" pitchFamily="34" charset="0"/>
              <a:buChar char="•"/>
            </a:pPr>
            <a:r>
              <a:rPr lang="en-US" sz="2000" dirty="0" smtClean="0"/>
              <a:t>When </a:t>
            </a:r>
            <a:r>
              <a:rPr lang="en-US" sz="2000" dirty="0"/>
              <a:t>a specific button is pressed, a coded electrical signal is generated that goes to the LED, which converts the electrical signal to a coded infrared light signal. </a:t>
            </a:r>
            <a:endParaRPr lang="tr-TR" sz="2000" dirty="0" smtClean="0"/>
          </a:p>
          <a:p>
            <a:pPr marL="342900" indent="-342900" algn="just">
              <a:buFont typeface="Arial" panose="020B0604020202020204" pitchFamily="34" charset="0"/>
              <a:buChar char="•"/>
            </a:pPr>
            <a:r>
              <a:rPr lang="en-US" sz="2000" dirty="0" smtClean="0"/>
              <a:t>The </a:t>
            </a:r>
            <a:r>
              <a:rPr lang="en-US" sz="2000" dirty="0"/>
              <a:t>TV receiver recognizes the code and takes appropriate action, such as changing the channel or increasing the volume. </a:t>
            </a:r>
          </a:p>
        </p:txBody>
      </p:sp>
    </p:spTree>
    <p:extLst>
      <p:ext uri="{BB962C8B-B14F-4D97-AF65-F5344CB8AC3E}">
        <p14:creationId xmlns:p14="http://schemas.microsoft.com/office/powerpoint/2010/main" val="661329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433" y="269315"/>
            <a:ext cx="2641749" cy="400110"/>
          </a:xfrm>
          <a:prstGeom prst="rect">
            <a:avLst/>
          </a:prstGeom>
        </p:spPr>
        <p:txBody>
          <a:bodyPr wrap="none">
            <a:spAutoFit/>
          </a:bodyPr>
          <a:lstStyle/>
          <a:p>
            <a:r>
              <a:rPr lang="en-US" sz="2000" b="1" dirty="0">
                <a:solidFill>
                  <a:srgbClr val="FF0000"/>
                </a:solidFill>
              </a:rPr>
              <a:t>Industrial Applications:</a:t>
            </a:r>
          </a:p>
        </p:txBody>
      </p:sp>
      <p:sp>
        <p:nvSpPr>
          <p:cNvPr id="3" name="Rectangle 2"/>
          <p:cNvSpPr/>
          <p:nvPr/>
        </p:nvSpPr>
        <p:spPr>
          <a:xfrm>
            <a:off x="305433" y="874760"/>
            <a:ext cx="3802003" cy="400110"/>
          </a:xfrm>
          <a:prstGeom prst="rect">
            <a:avLst/>
          </a:prstGeom>
        </p:spPr>
        <p:txBody>
          <a:bodyPr wrap="none">
            <a:spAutoFit/>
          </a:bodyPr>
          <a:lstStyle/>
          <a:p>
            <a:r>
              <a:rPr lang="en-US" sz="2000" dirty="0"/>
              <a:t>In counting objects to be packaged</a:t>
            </a:r>
          </a:p>
        </p:txBody>
      </p:sp>
      <p:pic>
        <p:nvPicPr>
          <p:cNvPr id="4" name="Picture 3"/>
          <p:cNvPicPr>
            <a:picLocks noChangeAspect="1"/>
          </p:cNvPicPr>
          <p:nvPr/>
        </p:nvPicPr>
        <p:blipFill>
          <a:blip r:embed="rId2"/>
          <a:stretch>
            <a:fillRect/>
          </a:stretch>
        </p:blipFill>
        <p:spPr>
          <a:xfrm>
            <a:off x="653468" y="1880316"/>
            <a:ext cx="5575755" cy="3793700"/>
          </a:xfrm>
          <a:prstGeom prst="rect">
            <a:avLst/>
          </a:prstGeom>
        </p:spPr>
      </p:pic>
      <p:pic>
        <p:nvPicPr>
          <p:cNvPr id="5" name="Picture 4"/>
          <p:cNvPicPr>
            <a:picLocks noChangeAspect="1"/>
          </p:cNvPicPr>
          <p:nvPr/>
        </p:nvPicPr>
        <p:blipFill>
          <a:blip r:embed="rId3"/>
          <a:stretch>
            <a:fillRect/>
          </a:stretch>
        </p:blipFill>
        <p:spPr>
          <a:xfrm>
            <a:off x="6601092" y="1635618"/>
            <a:ext cx="4652997" cy="3618998"/>
          </a:xfrm>
          <a:prstGeom prst="rect">
            <a:avLst/>
          </a:prstGeom>
        </p:spPr>
      </p:pic>
    </p:spTree>
    <p:extLst>
      <p:ext uri="{BB962C8B-B14F-4D97-AF65-F5344CB8AC3E}">
        <p14:creationId xmlns:p14="http://schemas.microsoft.com/office/powerpoint/2010/main" val="2974427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89" y="298035"/>
            <a:ext cx="11324822" cy="3276282"/>
          </a:xfrm>
          <a:prstGeom prst="rect">
            <a:avLst/>
          </a:prstGeom>
        </p:spPr>
        <p:txBody>
          <a:bodyPr wrap="square">
            <a:spAutoFit/>
          </a:bodyPr>
          <a:lstStyle/>
          <a:p>
            <a:pPr algn="just">
              <a:lnSpc>
                <a:spcPct val="150000"/>
              </a:lnSpc>
            </a:pPr>
            <a:r>
              <a:rPr lang="en-US" sz="2000" dirty="0"/>
              <a:t>Earlier we said that a </a:t>
            </a:r>
            <a:r>
              <a:rPr lang="en-US" sz="2000" b="1" dirty="0" err="1">
                <a:solidFill>
                  <a:srgbClr val="FF0000"/>
                </a:solidFill>
              </a:rPr>
              <a:t>pn</a:t>
            </a:r>
            <a:r>
              <a:rPr lang="en-US" sz="2000" b="1" dirty="0">
                <a:solidFill>
                  <a:srgbClr val="FF0000"/>
                </a:solidFill>
              </a:rPr>
              <a:t> junction </a:t>
            </a:r>
            <a:r>
              <a:rPr lang="en-US" sz="2000" dirty="0"/>
              <a:t>is sensitive to light. Special diodes, called </a:t>
            </a:r>
            <a:r>
              <a:rPr lang="en-US" sz="2000" b="1" dirty="0">
                <a:solidFill>
                  <a:srgbClr val="FF0000"/>
                </a:solidFill>
              </a:rPr>
              <a:t>photodiodes</a:t>
            </a:r>
            <a:r>
              <a:rPr lang="en-US" sz="2000" dirty="0"/>
              <a:t>, are designed to detect photons and can be used in circuits to sense light as shown in Figure </a:t>
            </a:r>
            <a:r>
              <a:rPr lang="tr-TR" sz="2000" dirty="0" smtClean="0"/>
              <a:t>2</a:t>
            </a:r>
            <a:r>
              <a:rPr lang="en-US" sz="2000" dirty="0" smtClean="0"/>
              <a:t>.</a:t>
            </a:r>
            <a:r>
              <a:rPr lang="tr-TR" sz="2000" dirty="0" smtClean="0"/>
              <a:t>9</a:t>
            </a:r>
            <a:r>
              <a:rPr lang="en-US" sz="2000" dirty="0" smtClean="0"/>
              <a:t> </a:t>
            </a:r>
            <a:r>
              <a:rPr lang="en-US" sz="2000" dirty="0"/>
              <a:t>. Note that it is the reverse current that flows through the diode when sensing light. It takes a considerable number of photons to provide detectable voltages with these </a:t>
            </a:r>
            <a:r>
              <a:rPr lang="en-US" sz="2000" dirty="0" smtClean="0"/>
              <a:t>devices</a:t>
            </a:r>
            <a:r>
              <a:rPr lang="tr-TR" sz="2000" dirty="0" smtClean="0"/>
              <a:t>. </a:t>
            </a:r>
          </a:p>
          <a:p>
            <a:pPr algn="just">
              <a:lnSpc>
                <a:spcPct val="150000"/>
              </a:lnSpc>
            </a:pPr>
            <a:r>
              <a:rPr lang="en-US" sz="2000" dirty="0" smtClean="0"/>
              <a:t>The </a:t>
            </a:r>
            <a:r>
              <a:rPr lang="en-US" sz="2000" dirty="0"/>
              <a:t>photodiode is based on quantum effects. If photons excite carriers in a reverse-biased </a:t>
            </a:r>
            <a:r>
              <a:rPr lang="en-US" sz="2000" dirty="0" err="1"/>
              <a:t>pn</a:t>
            </a:r>
            <a:r>
              <a:rPr lang="en-US" sz="2000" dirty="0"/>
              <a:t> junction, a very small current proportional to the light intensity flows. The sensitivity depends on the wavelength of the light. </a:t>
            </a:r>
          </a:p>
        </p:txBody>
      </p:sp>
      <p:pic>
        <p:nvPicPr>
          <p:cNvPr id="4" name="Picture 3"/>
          <p:cNvPicPr>
            <a:picLocks noChangeAspect="1"/>
          </p:cNvPicPr>
          <p:nvPr/>
        </p:nvPicPr>
        <p:blipFill>
          <a:blip r:embed="rId2"/>
          <a:stretch>
            <a:fillRect/>
          </a:stretch>
        </p:blipFill>
        <p:spPr>
          <a:xfrm>
            <a:off x="2570811" y="3111296"/>
            <a:ext cx="7178496" cy="3292791"/>
          </a:xfrm>
          <a:prstGeom prst="rect">
            <a:avLst/>
          </a:prstGeom>
        </p:spPr>
      </p:pic>
    </p:spTree>
    <p:extLst>
      <p:ext uri="{BB962C8B-B14F-4D97-AF65-F5344CB8AC3E}">
        <p14:creationId xmlns:p14="http://schemas.microsoft.com/office/powerpoint/2010/main" val="267137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269" y="906487"/>
            <a:ext cx="6568225" cy="2814617"/>
          </a:xfrm>
          <a:prstGeom prst="rect">
            <a:avLst/>
          </a:prstGeom>
        </p:spPr>
        <p:txBody>
          <a:bodyPr wrap="square">
            <a:spAutoFit/>
          </a:bodyPr>
          <a:lstStyle/>
          <a:p>
            <a:pPr algn="just">
              <a:lnSpc>
                <a:spcPct val="150000"/>
              </a:lnSpc>
            </a:pPr>
            <a:r>
              <a:rPr lang="en-US" sz="2000" dirty="0"/>
              <a:t>The current that we get from some kinds of generator (including mains generators) is different from this. It repeatedly changes its direction. This kind of current is called alternating current. This name is often shortened to AC</a:t>
            </a:r>
            <a:r>
              <a:rPr lang="en-US" sz="2000" dirty="0" smtClean="0"/>
              <a:t>.</a:t>
            </a:r>
            <a:r>
              <a:rPr lang="tr-TR" sz="2000" dirty="0" smtClean="0"/>
              <a:t> </a:t>
            </a:r>
            <a:r>
              <a:rPr lang="en-US" sz="2000" dirty="0"/>
              <a:t>The voltage at one terminal of a typical AC generator is shown in this graph:</a:t>
            </a:r>
          </a:p>
        </p:txBody>
      </p:sp>
      <p:sp>
        <p:nvSpPr>
          <p:cNvPr id="6" name="Rectangle 5"/>
          <p:cNvSpPr/>
          <p:nvPr/>
        </p:nvSpPr>
        <p:spPr>
          <a:xfrm>
            <a:off x="275706" y="3809299"/>
            <a:ext cx="6344992" cy="2400657"/>
          </a:xfrm>
          <a:prstGeom prst="rect">
            <a:avLst/>
          </a:prstGeom>
        </p:spPr>
        <p:txBody>
          <a:bodyPr wrap="square">
            <a:spAutoFit/>
          </a:bodyPr>
          <a:lstStyle/>
          <a:p>
            <a:pPr algn="just">
              <a:lnSpc>
                <a:spcPct val="150000"/>
              </a:lnSpc>
            </a:pPr>
            <a:r>
              <a:rPr lang="en-US" sz="2000" dirty="0"/>
              <a:t>At one instant, the terminal is 1 V positive of the other. Then the voltage decreases until it is 1 V negative of the other terminal. Then it swings back again to become 1 V positive. This cycle is repeated indefinitely. The effect of this reversing voltage on the current in a circuit is </a:t>
            </a:r>
            <a:r>
              <a:rPr lang="en-US" sz="2000" dirty="0" smtClean="0"/>
              <a:t>shown</a:t>
            </a:r>
            <a:r>
              <a:rPr lang="tr-TR" sz="2000" dirty="0" smtClean="0"/>
              <a:t>.</a:t>
            </a:r>
            <a:r>
              <a:rPr lang="en-US" sz="2000" dirty="0" smtClean="0"/>
              <a:t> </a:t>
            </a:r>
            <a:endParaRPr lang="en-US" sz="2000" dirty="0"/>
          </a:p>
        </p:txBody>
      </p:sp>
      <p:pic>
        <p:nvPicPr>
          <p:cNvPr id="7" name="Picture 6"/>
          <p:cNvPicPr>
            <a:picLocks noChangeAspect="1"/>
          </p:cNvPicPr>
          <p:nvPr/>
        </p:nvPicPr>
        <p:blipFill>
          <a:blip r:embed="rId2"/>
          <a:stretch>
            <a:fillRect/>
          </a:stretch>
        </p:blipFill>
        <p:spPr>
          <a:xfrm>
            <a:off x="7478330" y="103031"/>
            <a:ext cx="4523377" cy="3198774"/>
          </a:xfrm>
          <a:prstGeom prst="rect">
            <a:avLst/>
          </a:prstGeom>
        </p:spPr>
      </p:pic>
      <p:pic>
        <p:nvPicPr>
          <p:cNvPr id="8" name="Picture 7"/>
          <p:cNvPicPr>
            <a:picLocks noChangeAspect="1"/>
          </p:cNvPicPr>
          <p:nvPr/>
        </p:nvPicPr>
        <p:blipFill>
          <a:blip r:embed="rId3"/>
          <a:stretch>
            <a:fillRect/>
          </a:stretch>
        </p:blipFill>
        <p:spPr>
          <a:xfrm>
            <a:off x="7285147" y="3437595"/>
            <a:ext cx="4383043" cy="3144067"/>
          </a:xfrm>
          <a:prstGeom prst="rect">
            <a:avLst/>
          </a:prstGeom>
        </p:spPr>
      </p:pic>
      <p:sp>
        <p:nvSpPr>
          <p:cNvPr id="9" name="Rectangle 8"/>
          <p:cNvSpPr/>
          <p:nvPr/>
        </p:nvSpPr>
        <p:spPr>
          <a:xfrm>
            <a:off x="275706" y="295072"/>
            <a:ext cx="7400616" cy="523220"/>
          </a:xfrm>
          <a:prstGeom prst="rect">
            <a:avLst/>
          </a:prstGeom>
        </p:spPr>
        <p:txBody>
          <a:bodyPr wrap="none">
            <a:spAutoFit/>
          </a:bodyPr>
          <a:lstStyle/>
          <a:p>
            <a:r>
              <a:rPr lang="tr-TR" sz="2800" b="1" dirty="0" smtClean="0">
                <a:solidFill>
                  <a:srgbClr val="0070C0"/>
                </a:solidFill>
              </a:rPr>
              <a:t>2.5</a:t>
            </a:r>
            <a:r>
              <a:rPr lang="tr-TR" sz="2800" b="1" dirty="0" smtClean="0">
                <a:solidFill>
                  <a:srgbClr val="FF0000"/>
                </a:solidFill>
              </a:rPr>
              <a:t> </a:t>
            </a:r>
            <a:r>
              <a:rPr lang="en-US" sz="2800" b="1" dirty="0" smtClean="0">
                <a:solidFill>
                  <a:srgbClr val="FF0000"/>
                </a:solidFill>
              </a:rPr>
              <a:t>Diode Rectification and Power Supply Design</a:t>
            </a:r>
            <a:endParaRPr lang="en-US" sz="2800" b="1" dirty="0">
              <a:solidFill>
                <a:srgbClr val="FF0000"/>
              </a:solidFill>
            </a:endParaRPr>
          </a:p>
        </p:txBody>
      </p:sp>
    </p:spTree>
    <p:extLst>
      <p:ext uri="{BB962C8B-B14F-4D97-AF65-F5344CB8AC3E}">
        <p14:creationId xmlns:p14="http://schemas.microsoft.com/office/powerpoint/2010/main" val="3300090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05" y="275650"/>
            <a:ext cx="11466491" cy="1015663"/>
          </a:xfrm>
          <a:prstGeom prst="rect">
            <a:avLst/>
          </a:prstGeom>
        </p:spPr>
        <p:txBody>
          <a:bodyPr wrap="square">
            <a:spAutoFit/>
          </a:bodyPr>
          <a:lstStyle/>
          <a:p>
            <a:pPr algn="just">
              <a:lnSpc>
                <a:spcPct val="150000"/>
              </a:lnSpc>
            </a:pPr>
            <a:r>
              <a:rPr lang="en-US" sz="2000" dirty="0"/>
              <a:t>As the voltages at the terminals swing from positive to negative and back, the current repeatedly changes its direction. It is </a:t>
            </a:r>
            <a:r>
              <a:rPr lang="en-US" sz="2000" b="1" dirty="0">
                <a:solidFill>
                  <a:srgbClr val="FF0000"/>
                </a:solidFill>
              </a:rPr>
              <a:t>alternating </a:t>
            </a:r>
            <a:r>
              <a:rPr lang="en-US" sz="2000" b="1" dirty="0" smtClean="0">
                <a:solidFill>
                  <a:srgbClr val="FF0000"/>
                </a:solidFill>
              </a:rPr>
              <a:t>current</a:t>
            </a:r>
            <a:r>
              <a:rPr lang="tr-TR" sz="2000" dirty="0" smtClean="0"/>
              <a:t>.</a:t>
            </a:r>
            <a:endParaRPr lang="en-US" sz="2000" dirty="0"/>
          </a:p>
        </p:txBody>
      </p:sp>
      <p:sp>
        <p:nvSpPr>
          <p:cNvPr id="3" name="Rectangle 2"/>
          <p:cNvSpPr/>
          <p:nvPr/>
        </p:nvSpPr>
        <p:spPr>
          <a:xfrm>
            <a:off x="240404" y="1291313"/>
            <a:ext cx="11466491" cy="1015663"/>
          </a:xfrm>
          <a:prstGeom prst="rect">
            <a:avLst/>
          </a:prstGeom>
        </p:spPr>
        <p:txBody>
          <a:bodyPr wrap="square">
            <a:spAutoFit/>
          </a:bodyPr>
          <a:lstStyle/>
          <a:p>
            <a:pPr algn="just">
              <a:lnSpc>
                <a:spcPct val="150000"/>
              </a:lnSpc>
            </a:pPr>
            <a:r>
              <a:rPr lang="en-US" sz="2000" dirty="0"/>
              <a:t>To describe an alternating current we need to state three things: • </a:t>
            </a:r>
            <a:r>
              <a:rPr lang="en-US" sz="2000" dirty="0">
                <a:solidFill>
                  <a:srgbClr val="FF0000"/>
                </a:solidFill>
              </a:rPr>
              <a:t>Amplitude</a:t>
            </a:r>
            <a:r>
              <a:rPr lang="en-US" sz="2000" dirty="0"/>
              <a:t>: its maximum size, in amps. • </a:t>
            </a:r>
            <a:r>
              <a:rPr lang="en-US" sz="2000" dirty="0">
                <a:solidFill>
                  <a:srgbClr val="FF0000"/>
                </a:solidFill>
              </a:rPr>
              <a:t>Period</a:t>
            </a:r>
            <a:r>
              <a:rPr lang="en-US" sz="2000" dirty="0"/>
              <a:t>: the time for one complete cycle from positive back to positive again. </a:t>
            </a:r>
          </a:p>
        </p:txBody>
      </p:sp>
      <p:pic>
        <p:nvPicPr>
          <p:cNvPr id="4" name="Picture 3"/>
          <p:cNvPicPr>
            <a:picLocks noChangeAspect="1"/>
          </p:cNvPicPr>
          <p:nvPr/>
        </p:nvPicPr>
        <p:blipFill>
          <a:blip r:embed="rId2"/>
          <a:stretch>
            <a:fillRect/>
          </a:stretch>
        </p:blipFill>
        <p:spPr>
          <a:xfrm>
            <a:off x="488391" y="2427332"/>
            <a:ext cx="4396535" cy="3020431"/>
          </a:xfrm>
          <a:prstGeom prst="rect">
            <a:avLst/>
          </a:prstGeom>
        </p:spPr>
      </p:pic>
      <p:sp>
        <p:nvSpPr>
          <p:cNvPr id="5" name="Rectangle 4"/>
          <p:cNvSpPr/>
          <p:nvPr/>
        </p:nvSpPr>
        <p:spPr>
          <a:xfrm>
            <a:off x="5610895" y="2427332"/>
            <a:ext cx="6096000" cy="967957"/>
          </a:xfrm>
          <a:prstGeom prst="rect">
            <a:avLst/>
          </a:prstGeom>
        </p:spPr>
        <p:txBody>
          <a:bodyPr>
            <a:spAutoFit/>
          </a:bodyPr>
          <a:lstStyle/>
          <a:p>
            <a:pPr algn="just">
              <a:lnSpc>
                <a:spcPct val="150000"/>
              </a:lnSpc>
            </a:pPr>
            <a:r>
              <a:rPr lang="en-US" sz="2000" dirty="0"/>
              <a:t>The AC plotted above has an amplitude </a:t>
            </a:r>
            <a:r>
              <a:rPr lang="tr-TR" sz="2000" dirty="0" smtClean="0"/>
              <a:t> </a:t>
            </a:r>
            <a:r>
              <a:rPr lang="en-US" sz="2000" dirty="0" smtClean="0"/>
              <a:t>A </a:t>
            </a:r>
            <a:r>
              <a:rPr lang="en-US" sz="2000" dirty="0"/>
              <a:t>= 1 V. It has a period </a:t>
            </a:r>
            <a:r>
              <a:rPr lang="tr-TR" sz="2000" dirty="0" smtClean="0"/>
              <a:t>T</a:t>
            </a:r>
            <a:r>
              <a:rPr lang="en-US" sz="2000" dirty="0" smtClean="0"/>
              <a:t> </a:t>
            </a:r>
            <a:r>
              <a:rPr lang="en-US" sz="2000" dirty="0"/>
              <a:t>= 1 s.</a:t>
            </a:r>
          </a:p>
        </p:txBody>
      </p:sp>
      <p:pic>
        <p:nvPicPr>
          <p:cNvPr id="6" name="Picture 5"/>
          <p:cNvPicPr>
            <a:picLocks noChangeAspect="1"/>
          </p:cNvPicPr>
          <p:nvPr/>
        </p:nvPicPr>
        <p:blipFill>
          <a:blip r:embed="rId3"/>
          <a:stretch>
            <a:fillRect/>
          </a:stretch>
        </p:blipFill>
        <p:spPr>
          <a:xfrm>
            <a:off x="5247863" y="3606085"/>
            <a:ext cx="6822063" cy="2412306"/>
          </a:xfrm>
          <a:prstGeom prst="rect">
            <a:avLst/>
          </a:prstGeom>
        </p:spPr>
      </p:pic>
    </p:spTree>
    <p:extLst>
      <p:ext uri="{BB962C8B-B14F-4D97-AF65-F5344CB8AC3E}">
        <p14:creationId xmlns:p14="http://schemas.microsoft.com/office/powerpoint/2010/main" val="3796676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829" y="283336"/>
            <a:ext cx="11260429" cy="1477328"/>
          </a:xfrm>
          <a:prstGeom prst="rect">
            <a:avLst/>
          </a:prstGeom>
        </p:spPr>
        <p:txBody>
          <a:bodyPr wrap="square">
            <a:spAutoFit/>
          </a:bodyPr>
          <a:lstStyle/>
          <a:p>
            <a:pPr algn="just">
              <a:lnSpc>
                <a:spcPct val="150000"/>
              </a:lnSpc>
            </a:pPr>
            <a:r>
              <a:rPr lang="en-US" sz="2000" dirty="0"/>
              <a:t>The unit of frequency is the </a:t>
            </a:r>
            <a:r>
              <a:rPr lang="en-US" sz="2000" dirty="0">
                <a:solidFill>
                  <a:srgbClr val="FF0000"/>
                </a:solidFill>
              </a:rPr>
              <a:t>hertz.</a:t>
            </a:r>
            <a:r>
              <a:rPr lang="en-US" sz="2000" dirty="0"/>
              <a:t> Its symbol is </a:t>
            </a:r>
            <a:r>
              <a:rPr lang="en-US" sz="2000" b="1" dirty="0">
                <a:solidFill>
                  <a:srgbClr val="FF0000"/>
                </a:solidFill>
              </a:rPr>
              <a:t>Hz</a:t>
            </a:r>
            <a:r>
              <a:rPr lang="en-US" sz="2000" dirty="0"/>
              <a:t>. The hertz is defined as a frequency of one cycle per second. The AC waveform shown in the graph has a frequency of 1 cycle per second, or 1 Hz. If the period of a waveform is </a:t>
            </a:r>
            <a:r>
              <a:rPr lang="tr-TR" sz="2000" dirty="0" smtClean="0"/>
              <a:t>T</a:t>
            </a:r>
            <a:r>
              <a:rPr lang="en-US" sz="2000" dirty="0" smtClean="0"/>
              <a:t> </a:t>
            </a:r>
            <a:r>
              <a:rPr lang="en-US" sz="2000" dirty="0"/>
              <a:t>seconds, there are </a:t>
            </a:r>
            <a:r>
              <a:rPr lang="en-US" sz="2000" dirty="0" smtClean="0"/>
              <a:t>1/</a:t>
            </a:r>
            <a:r>
              <a:rPr lang="tr-TR" sz="2000" dirty="0" smtClean="0"/>
              <a:t>T</a:t>
            </a:r>
            <a:r>
              <a:rPr lang="en-US" sz="2000" dirty="0" smtClean="0"/>
              <a:t> </a:t>
            </a:r>
            <a:r>
              <a:rPr lang="en-US" sz="2000" dirty="0"/>
              <a:t>cycles in one second. Its </a:t>
            </a:r>
            <a:r>
              <a:rPr lang="en-US" sz="2000" dirty="0" smtClean="0"/>
              <a:t>frequency</a:t>
            </a:r>
            <a:r>
              <a:rPr lang="tr-TR" sz="2000" dirty="0" smtClean="0"/>
              <a:t> (f)</a:t>
            </a:r>
            <a:r>
              <a:rPr lang="en-US" sz="2000" dirty="0" smtClean="0"/>
              <a:t> </a:t>
            </a:r>
            <a:r>
              <a:rPr lang="en-US" sz="2000" dirty="0"/>
              <a:t>is </a:t>
            </a:r>
            <a:r>
              <a:rPr lang="tr-TR" sz="2000" dirty="0" smtClean="0"/>
              <a:t> </a:t>
            </a:r>
            <a:r>
              <a:rPr lang="tr-TR" sz="2000" b="1" dirty="0" smtClean="0">
                <a:solidFill>
                  <a:srgbClr val="FF0000"/>
                </a:solidFill>
              </a:rPr>
              <a:t>f = </a:t>
            </a:r>
            <a:r>
              <a:rPr lang="en-US" sz="2000" b="1" dirty="0" smtClean="0">
                <a:solidFill>
                  <a:srgbClr val="FF0000"/>
                </a:solidFill>
              </a:rPr>
              <a:t>1/</a:t>
            </a:r>
            <a:r>
              <a:rPr lang="tr-TR" sz="2000" b="1" dirty="0" smtClean="0">
                <a:solidFill>
                  <a:srgbClr val="FF0000"/>
                </a:solidFill>
              </a:rPr>
              <a:t>T</a:t>
            </a:r>
            <a:r>
              <a:rPr lang="en-US" sz="2000" b="1" dirty="0" smtClean="0">
                <a:solidFill>
                  <a:srgbClr val="FF0000"/>
                </a:solidFill>
              </a:rPr>
              <a:t> </a:t>
            </a:r>
            <a:r>
              <a:rPr lang="en-US" sz="2000" b="1" dirty="0">
                <a:solidFill>
                  <a:srgbClr val="FF0000"/>
                </a:solidFill>
              </a:rPr>
              <a:t>Hz</a:t>
            </a:r>
          </a:p>
        </p:txBody>
      </p:sp>
      <p:sp>
        <p:nvSpPr>
          <p:cNvPr id="3" name="Rectangle 2"/>
          <p:cNvSpPr/>
          <p:nvPr/>
        </p:nvSpPr>
        <p:spPr>
          <a:xfrm>
            <a:off x="407829" y="1982205"/>
            <a:ext cx="1041054" cy="400110"/>
          </a:xfrm>
          <a:prstGeom prst="rect">
            <a:avLst/>
          </a:prstGeom>
        </p:spPr>
        <p:txBody>
          <a:bodyPr wrap="none">
            <a:spAutoFit/>
          </a:bodyPr>
          <a:lstStyle/>
          <a:p>
            <a:r>
              <a:rPr lang="en-US" sz="2000" b="1" dirty="0">
                <a:solidFill>
                  <a:srgbClr val="FF0000"/>
                </a:solidFill>
              </a:rPr>
              <a:t>Self test</a:t>
            </a:r>
          </a:p>
        </p:txBody>
      </p:sp>
      <p:sp>
        <p:nvSpPr>
          <p:cNvPr id="4" name="Rectangle 3"/>
          <p:cNvSpPr/>
          <p:nvPr/>
        </p:nvSpPr>
        <p:spPr>
          <a:xfrm>
            <a:off x="575255" y="2382315"/>
            <a:ext cx="9972542" cy="1938992"/>
          </a:xfrm>
          <a:prstGeom prst="rect">
            <a:avLst/>
          </a:prstGeom>
        </p:spPr>
        <p:txBody>
          <a:bodyPr wrap="square">
            <a:spAutoFit/>
          </a:bodyPr>
          <a:lstStyle/>
          <a:p>
            <a:pPr algn="just">
              <a:lnSpc>
                <a:spcPct val="150000"/>
              </a:lnSpc>
            </a:pPr>
            <a:r>
              <a:rPr lang="en-US" sz="2000" dirty="0" smtClean="0"/>
              <a:t>1</a:t>
            </a:r>
            <a:r>
              <a:rPr lang="tr-TR" sz="2000" dirty="0" smtClean="0"/>
              <a:t>.</a:t>
            </a:r>
            <a:r>
              <a:rPr lang="en-US" sz="2000" dirty="0" smtClean="0"/>
              <a:t> </a:t>
            </a:r>
            <a:r>
              <a:rPr lang="en-US" sz="2000" dirty="0"/>
              <a:t>The frequency of the mains is 50 Hz. What is its period? </a:t>
            </a:r>
            <a:endParaRPr lang="tr-TR" sz="2000" dirty="0" smtClean="0"/>
          </a:p>
          <a:p>
            <a:pPr algn="just">
              <a:lnSpc>
                <a:spcPct val="150000"/>
              </a:lnSpc>
            </a:pPr>
            <a:r>
              <a:rPr lang="en-US" sz="2000" dirty="0" smtClean="0"/>
              <a:t>2</a:t>
            </a:r>
            <a:r>
              <a:rPr lang="tr-TR" sz="2000" dirty="0" smtClean="0"/>
              <a:t>. </a:t>
            </a:r>
            <a:r>
              <a:rPr lang="en-US" sz="2000" dirty="0" smtClean="0"/>
              <a:t>A </a:t>
            </a:r>
            <a:r>
              <a:rPr lang="en-US" sz="2000" dirty="0"/>
              <a:t>musical note has a period of 3.9 </a:t>
            </a:r>
            <a:r>
              <a:rPr lang="en-US" sz="2000" dirty="0" err="1"/>
              <a:t>ms.</a:t>
            </a:r>
            <a:r>
              <a:rPr lang="en-US" sz="2000" dirty="0"/>
              <a:t> What is its frequency</a:t>
            </a:r>
            <a:r>
              <a:rPr lang="en-US" sz="2000" dirty="0" smtClean="0"/>
              <a:t>?</a:t>
            </a:r>
            <a:endParaRPr lang="tr-TR" sz="2000" dirty="0" smtClean="0"/>
          </a:p>
          <a:p>
            <a:pPr algn="just">
              <a:lnSpc>
                <a:spcPct val="150000"/>
              </a:lnSpc>
            </a:pPr>
            <a:r>
              <a:rPr lang="tr-TR" sz="2000" dirty="0" smtClean="0"/>
              <a:t>3. </a:t>
            </a:r>
            <a:r>
              <a:rPr lang="en-US" sz="2000" dirty="0" smtClean="0"/>
              <a:t>The </a:t>
            </a:r>
            <a:r>
              <a:rPr lang="en-US" sz="2000" dirty="0"/>
              <a:t>‘bleep’ of a microwave oven has a frequency of 1000 Hz. What is its period? </a:t>
            </a:r>
            <a:endParaRPr lang="tr-TR" sz="2000" dirty="0" smtClean="0"/>
          </a:p>
          <a:p>
            <a:pPr algn="just">
              <a:lnSpc>
                <a:spcPct val="150000"/>
              </a:lnSpc>
            </a:pPr>
            <a:r>
              <a:rPr lang="en-US" sz="2000" dirty="0" smtClean="0"/>
              <a:t>3</a:t>
            </a:r>
            <a:r>
              <a:rPr lang="tr-TR" sz="2000" dirty="0" smtClean="0"/>
              <a:t>.</a:t>
            </a:r>
            <a:r>
              <a:rPr lang="en-US" sz="2000" dirty="0" smtClean="0"/>
              <a:t> </a:t>
            </a:r>
            <a:r>
              <a:rPr lang="en-US" sz="2000" dirty="0"/>
              <a:t>Describe this waveform</a:t>
            </a:r>
          </a:p>
        </p:txBody>
      </p:sp>
      <p:pic>
        <p:nvPicPr>
          <p:cNvPr id="5" name="Picture 4"/>
          <p:cNvPicPr>
            <a:picLocks noChangeAspect="1"/>
          </p:cNvPicPr>
          <p:nvPr/>
        </p:nvPicPr>
        <p:blipFill>
          <a:blip r:embed="rId2"/>
          <a:stretch>
            <a:fillRect/>
          </a:stretch>
        </p:blipFill>
        <p:spPr>
          <a:xfrm>
            <a:off x="5939441" y="3850783"/>
            <a:ext cx="3959726" cy="2756280"/>
          </a:xfrm>
          <a:prstGeom prst="rect">
            <a:avLst/>
          </a:prstGeom>
        </p:spPr>
      </p:pic>
    </p:spTree>
    <p:extLst>
      <p:ext uri="{BB962C8B-B14F-4D97-AF65-F5344CB8AC3E}">
        <p14:creationId xmlns:p14="http://schemas.microsoft.com/office/powerpoint/2010/main" val="3785786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772" y="91972"/>
            <a:ext cx="11054366" cy="923330"/>
          </a:xfrm>
          <a:prstGeom prst="rect">
            <a:avLst/>
          </a:prstGeom>
        </p:spPr>
        <p:txBody>
          <a:bodyPr wrap="square">
            <a:spAutoFit/>
          </a:bodyPr>
          <a:lstStyle/>
          <a:p>
            <a:pPr algn="just">
              <a:lnSpc>
                <a:spcPct val="150000"/>
              </a:lnSpc>
            </a:pPr>
            <a:r>
              <a:rPr lang="en-US" dirty="0"/>
              <a:t>We have just uncovered two very useful expressions, which can help us easily convert from an </a:t>
            </a:r>
            <a:r>
              <a:rPr lang="en-US" dirty="0">
                <a:solidFill>
                  <a:srgbClr val="FF0000"/>
                </a:solidFill>
              </a:rPr>
              <a:t>AC RMS voltage</a:t>
            </a:r>
            <a:r>
              <a:rPr lang="en-US" dirty="0"/>
              <a:t> to the peak voltage, and from the peak value of an AC voltage to AC RMS volts.</a:t>
            </a:r>
          </a:p>
        </p:txBody>
      </p:sp>
      <p:pic>
        <p:nvPicPr>
          <p:cNvPr id="3" name="Picture 2"/>
          <p:cNvPicPr>
            <a:picLocks noChangeAspect="1"/>
          </p:cNvPicPr>
          <p:nvPr/>
        </p:nvPicPr>
        <p:blipFill>
          <a:blip r:embed="rId2"/>
          <a:stretch>
            <a:fillRect/>
          </a:stretch>
        </p:blipFill>
        <p:spPr>
          <a:xfrm>
            <a:off x="3601429" y="1062177"/>
            <a:ext cx="3044070" cy="1826442"/>
          </a:xfrm>
          <a:prstGeom prst="rect">
            <a:avLst/>
          </a:prstGeom>
        </p:spPr>
      </p:pic>
      <p:pic>
        <p:nvPicPr>
          <p:cNvPr id="4" name="Picture 3"/>
          <p:cNvPicPr>
            <a:picLocks noChangeAspect="1"/>
          </p:cNvPicPr>
          <p:nvPr/>
        </p:nvPicPr>
        <p:blipFill>
          <a:blip r:embed="rId3"/>
          <a:stretch>
            <a:fillRect/>
          </a:stretch>
        </p:blipFill>
        <p:spPr>
          <a:xfrm>
            <a:off x="204989" y="2250557"/>
            <a:ext cx="2438400" cy="1647825"/>
          </a:xfrm>
          <a:prstGeom prst="rect">
            <a:avLst/>
          </a:prstGeom>
        </p:spPr>
      </p:pic>
      <p:pic>
        <p:nvPicPr>
          <p:cNvPr id="5" name="Picture 4"/>
          <p:cNvPicPr>
            <a:picLocks noChangeAspect="1"/>
          </p:cNvPicPr>
          <p:nvPr/>
        </p:nvPicPr>
        <p:blipFill>
          <a:blip r:embed="rId4"/>
          <a:stretch>
            <a:fillRect/>
          </a:stretch>
        </p:blipFill>
        <p:spPr>
          <a:xfrm>
            <a:off x="223905" y="4032496"/>
            <a:ext cx="2228850" cy="1343025"/>
          </a:xfrm>
          <a:prstGeom prst="rect">
            <a:avLst/>
          </a:prstGeom>
        </p:spPr>
      </p:pic>
      <p:sp>
        <p:nvSpPr>
          <p:cNvPr id="6" name="Right Arrow 5"/>
          <p:cNvSpPr/>
          <p:nvPr/>
        </p:nvSpPr>
        <p:spPr>
          <a:xfrm>
            <a:off x="2736043" y="3148624"/>
            <a:ext cx="734096" cy="2929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ight Arrow 6"/>
          <p:cNvSpPr/>
          <p:nvPr/>
        </p:nvSpPr>
        <p:spPr>
          <a:xfrm>
            <a:off x="2701344" y="4557510"/>
            <a:ext cx="734096" cy="2929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3601429" y="3133842"/>
                <a:ext cx="332539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𝑉</m:t>
                          </m:r>
                        </m:e>
                        <m:sub>
                          <m:r>
                            <a:rPr lang="tr-TR" sz="2000" b="0" i="1" smtClean="0">
                              <a:latin typeface="Cambria Math" panose="02040503050406030204" pitchFamily="18" charset="0"/>
                            </a:rPr>
                            <m:t>𝑟𝑚𝑠</m:t>
                          </m:r>
                        </m:sub>
                      </m:sSub>
                      <m:r>
                        <a:rPr lang="tr-TR" sz="2000" b="0" i="1" smtClean="0">
                          <a:latin typeface="Cambria Math" panose="02040503050406030204" pitchFamily="18" charset="0"/>
                        </a:rPr>
                        <m:t>=0.707</m:t>
                      </m:r>
                      <m:r>
                        <a:rPr lang="tr-TR" sz="2000" b="0" i="1" smtClean="0">
                          <a:latin typeface="Cambria Math" panose="02040503050406030204" pitchFamily="18" charset="0"/>
                        </a:rPr>
                        <m:t>𝑥</m:t>
                      </m:r>
                      <m:r>
                        <a:rPr lang="tr-TR" sz="2000" b="0" i="1" smtClean="0">
                          <a:latin typeface="Cambria Math" panose="02040503050406030204" pitchFamily="18" charset="0"/>
                        </a:rPr>
                        <m:t>50 </m:t>
                      </m:r>
                      <m:r>
                        <a:rPr lang="tr-TR" sz="2000" b="0" i="1" smtClean="0">
                          <a:latin typeface="Cambria Math" panose="02040503050406030204" pitchFamily="18" charset="0"/>
                        </a:rPr>
                        <m:t>𝑉</m:t>
                      </m:r>
                      <m:r>
                        <a:rPr lang="tr-TR" sz="2000" b="0" i="1" smtClean="0">
                          <a:latin typeface="Cambria Math" panose="02040503050406030204" pitchFamily="18" charset="0"/>
                        </a:rPr>
                        <m:t>=35.35 </m:t>
                      </m:r>
                      <m:r>
                        <a:rPr lang="tr-TR" sz="2000" b="0" i="1" smtClean="0">
                          <a:latin typeface="Cambria Math" panose="02040503050406030204" pitchFamily="18" charset="0"/>
                        </a:rPr>
                        <m:t>𝑉</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601429" y="3133842"/>
                <a:ext cx="3325398" cy="307777"/>
              </a:xfrm>
              <a:prstGeom prst="rect">
                <a:avLst/>
              </a:prstGeom>
              <a:blipFill rotWithShape="0">
                <a:blip r:embed="rId5"/>
                <a:stretch>
                  <a:fillRect l="-1468" r="-1101"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01429" y="4526335"/>
                <a:ext cx="332539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𝑉</m:t>
                          </m:r>
                        </m:e>
                        <m:sub>
                          <m:r>
                            <a:rPr lang="tr-TR" sz="2000" b="0" i="1" smtClean="0">
                              <a:latin typeface="Cambria Math" panose="02040503050406030204" pitchFamily="18" charset="0"/>
                            </a:rPr>
                            <m:t>𝑟𝑚𝑠</m:t>
                          </m:r>
                        </m:sub>
                      </m:sSub>
                      <m:r>
                        <a:rPr lang="tr-TR" sz="2000" b="0" i="1" smtClean="0">
                          <a:latin typeface="Cambria Math" panose="02040503050406030204" pitchFamily="18" charset="0"/>
                        </a:rPr>
                        <m:t>=0.707</m:t>
                      </m:r>
                      <m:r>
                        <a:rPr lang="tr-TR" sz="2000" b="0" i="1" smtClean="0">
                          <a:latin typeface="Cambria Math" panose="02040503050406030204" pitchFamily="18" charset="0"/>
                        </a:rPr>
                        <m:t>𝑥</m:t>
                      </m:r>
                      <m:r>
                        <a:rPr lang="tr-TR" sz="2000" b="0" i="1" smtClean="0">
                          <a:latin typeface="Cambria Math" panose="02040503050406030204" pitchFamily="18" charset="0"/>
                        </a:rPr>
                        <m:t>30 </m:t>
                      </m:r>
                      <m:r>
                        <a:rPr lang="tr-TR" sz="2000" b="0" i="1" smtClean="0">
                          <a:latin typeface="Cambria Math" panose="02040503050406030204" pitchFamily="18" charset="0"/>
                        </a:rPr>
                        <m:t>𝑉</m:t>
                      </m:r>
                      <m:r>
                        <a:rPr lang="tr-TR" sz="2000" b="0" i="1" smtClean="0">
                          <a:latin typeface="Cambria Math" panose="02040503050406030204" pitchFamily="18" charset="0"/>
                        </a:rPr>
                        <m:t>=21.21 </m:t>
                      </m:r>
                      <m:r>
                        <a:rPr lang="tr-TR" sz="2000" b="0" i="1" smtClean="0">
                          <a:latin typeface="Cambria Math" panose="02040503050406030204" pitchFamily="18" charset="0"/>
                        </a:rPr>
                        <m:t>𝑉</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601429" y="4526335"/>
                <a:ext cx="3325398" cy="307777"/>
              </a:xfrm>
              <a:prstGeom prst="rect">
                <a:avLst/>
              </a:prstGeom>
              <a:blipFill rotWithShape="0">
                <a:blip r:embed="rId6"/>
                <a:stretch>
                  <a:fillRect l="-1468" r="-1101"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645499" y="3845477"/>
                <a:ext cx="1121076"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𝑟𝑚𝑠</m:t>
                        </m:r>
                      </m:sub>
                    </m:sSub>
                    <m:r>
                      <a:rPr lang="tr-TR" b="0" i="1" smtClean="0">
                        <a:latin typeface="Cambria Math" panose="02040503050406030204" pitchFamily="18" charset="0"/>
                      </a:rPr>
                      <m:t>=35</m:t>
                    </m:r>
                  </m:oMath>
                </a14:m>
                <a:r>
                  <a:rPr lang="tr-TR" dirty="0" smtClean="0"/>
                  <a:t>V</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645499" y="3845477"/>
                <a:ext cx="1121076" cy="276999"/>
              </a:xfrm>
              <a:prstGeom prst="rect">
                <a:avLst/>
              </a:prstGeom>
              <a:blipFill rotWithShape="0">
                <a:blip r:embed="rId7"/>
                <a:stretch>
                  <a:fillRect l="-7065" t="-28889" r="-12500" b="-51111"/>
                </a:stretch>
              </a:blipFill>
            </p:spPr>
            <p:txBody>
              <a:bodyPr/>
              <a:lstStyle/>
              <a:p>
                <a:r>
                  <a:rPr lang="en-US">
                    <a:noFill/>
                  </a:rPr>
                  <a:t> </a:t>
                </a:r>
              </a:p>
            </p:txBody>
          </p:sp>
        </mc:Fallback>
      </mc:AlternateContent>
      <p:sp>
        <p:nvSpPr>
          <p:cNvPr id="11" name="Right Arrow 10"/>
          <p:cNvSpPr/>
          <p:nvPr/>
        </p:nvSpPr>
        <p:spPr>
          <a:xfrm>
            <a:off x="7972636" y="3837478"/>
            <a:ext cx="734096" cy="2929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2" name="Picture 11"/>
          <p:cNvPicPr>
            <a:picLocks noChangeAspect="1"/>
          </p:cNvPicPr>
          <p:nvPr/>
        </p:nvPicPr>
        <p:blipFill>
          <a:blip r:embed="rId8"/>
          <a:stretch>
            <a:fillRect/>
          </a:stretch>
        </p:blipFill>
        <p:spPr>
          <a:xfrm>
            <a:off x="9085586" y="3133842"/>
            <a:ext cx="2438400" cy="141922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6645499" y="5641829"/>
                <a:ext cx="1151534"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𝑟𝑚𝑠</m:t>
                        </m:r>
                      </m:sub>
                    </m:sSub>
                    <m:r>
                      <a:rPr lang="tr-TR" b="0" i="1" smtClean="0">
                        <a:latin typeface="Cambria Math" panose="02040503050406030204" pitchFamily="18" charset="0"/>
                      </a:rPr>
                      <m:t>=</m:t>
                    </m:r>
                  </m:oMath>
                </a14:m>
                <a:r>
                  <a:rPr lang="tr-TR" dirty="0" smtClean="0"/>
                  <a:t>100V</a:t>
                </a: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6645499" y="5641829"/>
                <a:ext cx="1151534" cy="276999"/>
              </a:xfrm>
              <a:prstGeom prst="rect">
                <a:avLst/>
              </a:prstGeom>
              <a:blipFill rotWithShape="0">
                <a:blip r:embed="rId9"/>
                <a:stretch>
                  <a:fillRect l="-6878" t="-28261" r="-12169" b="-50000"/>
                </a:stretch>
              </a:blipFill>
            </p:spPr>
            <p:txBody>
              <a:bodyPr/>
              <a:lstStyle/>
              <a:p>
                <a:r>
                  <a:rPr lang="en-US">
                    <a:noFill/>
                  </a:rPr>
                  <a:t> </a:t>
                </a:r>
              </a:p>
            </p:txBody>
          </p:sp>
        </mc:Fallback>
      </mc:AlternateContent>
      <p:sp>
        <p:nvSpPr>
          <p:cNvPr id="14" name="Right Arrow 13"/>
          <p:cNvSpPr/>
          <p:nvPr/>
        </p:nvSpPr>
        <p:spPr>
          <a:xfrm>
            <a:off x="7972636" y="5622188"/>
            <a:ext cx="734096" cy="2929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5" name="Picture 14"/>
          <p:cNvPicPr>
            <a:picLocks noChangeAspect="1"/>
          </p:cNvPicPr>
          <p:nvPr/>
        </p:nvPicPr>
        <p:blipFill>
          <a:blip r:embed="rId10"/>
          <a:stretch>
            <a:fillRect/>
          </a:stretch>
        </p:blipFill>
        <p:spPr>
          <a:xfrm>
            <a:off x="9085586" y="4959060"/>
            <a:ext cx="2466975" cy="1619250"/>
          </a:xfrm>
          <a:prstGeom prst="rect">
            <a:avLst/>
          </a:prstGeom>
        </p:spPr>
      </p:pic>
    </p:spTree>
    <p:extLst>
      <p:ext uri="{BB962C8B-B14F-4D97-AF65-F5344CB8AC3E}">
        <p14:creationId xmlns:p14="http://schemas.microsoft.com/office/powerpoint/2010/main" val="3791923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214" y="217799"/>
            <a:ext cx="2677592" cy="400110"/>
          </a:xfrm>
          <a:prstGeom prst="rect">
            <a:avLst/>
          </a:prstGeom>
        </p:spPr>
        <p:txBody>
          <a:bodyPr wrap="none">
            <a:spAutoFit/>
          </a:bodyPr>
          <a:lstStyle/>
          <a:p>
            <a:r>
              <a:rPr lang="en-US" sz="2000" b="1" dirty="0">
                <a:solidFill>
                  <a:srgbClr val="FF0000"/>
                </a:solidFill>
              </a:rPr>
              <a:t>HALF-WAVE RECTIFIERS</a:t>
            </a:r>
          </a:p>
        </p:txBody>
      </p:sp>
      <p:sp>
        <p:nvSpPr>
          <p:cNvPr id="3" name="Rectangle 2"/>
          <p:cNvSpPr/>
          <p:nvPr/>
        </p:nvSpPr>
        <p:spPr>
          <a:xfrm>
            <a:off x="255213" y="617909"/>
            <a:ext cx="11528955" cy="506292"/>
          </a:xfrm>
          <a:prstGeom prst="rect">
            <a:avLst/>
          </a:prstGeom>
        </p:spPr>
        <p:txBody>
          <a:bodyPr wrap="square">
            <a:spAutoFit/>
          </a:bodyPr>
          <a:lstStyle/>
          <a:p>
            <a:pPr algn="just">
              <a:lnSpc>
                <a:spcPct val="150000"/>
              </a:lnSpc>
            </a:pPr>
            <a:r>
              <a:rPr lang="en-US" sz="2000" dirty="0"/>
              <a:t>The rectifier converts the ac input voltage to a pulsating dc voltage, called </a:t>
            </a:r>
            <a:r>
              <a:rPr lang="en-US" sz="2000" dirty="0">
                <a:solidFill>
                  <a:srgbClr val="FF0000"/>
                </a:solidFill>
              </a:rPr>
              <a:t>a half-wave rectified voltage</a:t>
            </a:r>
          </a:p>
        </p:txBody>
      </p:sp>
      <p:pic>
        <p:nvPicPr>
          <p:cNvPr id="4" name="Picture 3"/>
          <p:cNvPicPr>
            <a:picLocks noChangeAspect="1"/>
          </p:cNvPicPr>
          <p:nvPr/>
        </p:nvPicPr>
        <p:blipFill>
          <a:blip r:embed="rId2"/>
          <a:stretch>
            <a:fillRect/>
          </a:stretch>
        </p:blipFill>
        <p:spPr>
          <a:xfrm>
            <a:off x="1594010" y="1124201"/>
            <a:ext cx="7849275" cy="2144131"/>
          </a:xfrm>
          <a:prstGeom prst="rect">
            <a:avLst/>
          </a:prstGeom>
        </p:spPr>
      </p:pic>
      <p:pic>
        <p:nvPicPr>
          <p:cNvPr id="5" name="Picture 4"/>
          <p:cNvPicPr>
            <a:picLocks noChangeAspect="1"/>
          </p:cNvPicPr>
          <p:nvPr/>
        </p:nvPicPr>
        <p:blipFill>
          <a:blip r:embed="rId3"/>
          <a:stretch>
            <a:fillRect/>
          </a:stretch>
        </p:blipFill>
        <p:spPr>
          <a:xfrm>
            <a:off x="4471987" y="2894598"/>
            <a:ext cx="1825782" cy="747468"/>
          </a:xfrm>
          <a:prstGeom prst="rect">
            <a:avLst/>
          </a:prstGeom>
        </p:spPr>
      </p:pic>
      <p:pic>
        <p:nvPicPr>
          <p:cNvPr id="6" name="Picture 5"/>
          <p:cNvPicPr>
            <a:picLocks noChangeAspect="1"/>
          </p:cNvPicPr>
          <p:nvPr/>
        </p:nvPicPr>
        <p:blipFill>
          <a:blip r:embed="rId4"/>
          <a:stretch>
            <a:fillRect/>
          </a:stretch>
        </p:blipFill>
        <p:spPr>
          <a:xfrm>
            <a:off x="515874" y="3407482"/>
            <a:ext cx="5400785" cy="1660203"/>
          </a:xfrm>
          <a:prstGeom prst="rect">
            <a:avLst/>
          </a:prstGeom>
        </p:spPr>
      </p:pic>
      <p:pic>
        <p:nvPicPr>
          <p:cNvPr id="7" name="Picture 6"/>
          <p:cNvPicPr>
            <a:picLocks noChangeAspect="1"/>
          </p:cNvPicPr>
          <p:nvPr/>
        </p:nvPicPr>
        <p:blipFill>
          <a:blip r:embed="rId5"/>
          <a:stretch>
            <a:fillRect/>
          </a:stretch>
        </p:blipFill>
        <p:spPr>
          <a:xfrm>
            <a:off x="6297769" y="3407482"/>
            <a:ext cx="5902220" cy="1662886"/>
          </a:xfrm>
          <a:prstGeom prst="rect">
            <a:avLst/>
          </a:prstGeom>
        </p:spPr>
      </p:pic>
      <p:pic>
        <p:nvPicPr>
          <p:cNvPr id="8" name="Picture 7"/>
          <p:cNvPicPr>
            <a:picLocks noChangeAspect="1"/>
          </p:cNvPicPr>
          <p:nvPr/>
        </p:nvPicPr>
        <p:blipFill>
          <a:blip r:embed="rId6"/>
          <a:stretch>
            <a:fillRect/>
          </a:stretch>
        </p:blipFill>
        <p:spPr>
          <a:xfrm>
            <a:off x="4017226" y="5132898"/>
            <a:ext cx="4215126" cy="1177559"/>
          </a:xfrm>
          <a:prstGeom prst="rect">
            <a:avLst/>
          </a:prstGeom>
        </p:spPr>
      </p:pic>
    </p:spTree>
    <p:extLst>
      <p:ext uri="{BB962C8B-B14F-4D97-AF65-F5344CB8AC3E}">
        <p14:creationId xmlns:p14="http://schemas.microsoft.com/office/powerpoint/2010/main" val="2613391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467" y="323999"/>
            <a:ext cx="10886942" cy="967957"/>
          </a:xfrm>
          <a:prstGeom prst="rect">
            <a:avLst/>
          </a:prstGeom>
        </p:spPr>
        <p:txBody>
          <a:bodyPr wrap="square">
            <a:spAutoFit/>
          </a:bodyPr>
          <a:lstStyle/>
          <a:p>
            <a:pPr algn="just">
              <a:lnSpc>
                <a:spcPct val="150000"/>
              </a:lnSpc>
            </a:pPr>
            <a:r>
              <a:rPr lang="en-US" sz="2000" dirty="0"/>
              <a:t>The average value of the half-wave rectified output voltage is the value you would measure on a dc voltmeter</a:t>
            </a:r>
            <a:r>
              <a:rPr lang="en-US" sz="2000" dirty="0" smtClean="0"/>
              <a:t>.</a:t>
            </a:r>
            <a:r>
              <a:rPr lang="tr-TR" sz="2000" dirty="0" smtClean="0"/>
              <a:t> Theoretically it is given by</a:t>
            </a:r>
            <a:endParaRPr lang="en-US" sz="2000" dirty="0"/>
          </a:p>
        </p:txBody>
      </p:sp>
      <p:pic>
        <p:nvPicPr>
          <p:cNvPr id="3" name="Picture 2"/>
          <p:cNvPicPr>
            <a:picLocks noChangeAspect="1"/>
          </p:cNvPicPr>
          <p:nvPr/>
        </p:nvPicPr>
        <p:blipFill>
          <a:blip r:embed="rId2"/>
          <a:stretch>
            <a:fillRect/>
          </a:stretch>
        </p:blipFill>
        <p:spPr>
          <a:xfrm>
            <a:off x="4539970" y="807977"/>
            <a:ext cx="2375985" cy="1510742"/>
          </a:xfrm>
          <a:prstGeom prst="rect">
            <a:avLst/>
          </a:prstGeom>
        </p:spPr>
      </p:pic>
      <p:pic>
        <p:nvPicPr>
          <p:cNvPr id="4" name="Picture 3"/>
          <p:cNvPicPr>
            <a:picLocks noChangeAspect="1"/>
          </p:cNvPicPr>
          <p:nvPr/>
        </p:nvPicPr>
        <p:blipFill>
          <a:blip r:embed="rId3"/>
          <a:stretch>
            <a:fillRect/>
          </a:stretch>
        </p:blipFill>
        <p:spPr>
          <a:xfrm>
            <a:off x="756231" y="2112134"/>
            <a:ext cx="5734050" cy="1381125"/>
          </a:xfrm>
          <a:prstGeom prst="rect">
            <a:avLst/>
          </a:prstGeom>
        </p:spPr>
      </p:pic>
      <p:pic>
        <p:nvPicPr>
          <p:cNvPr id="5" name="Picture 4"/>
          <p:cNvPicPr>
            <a:picLocks noChangeAspect="1"/>
          </p:cNvPicPr>
          <p:nvPr/>
        </p:nvPicPr>
        <p:blipFill>
          <a:blip r:embed="rId4"/>
          <a:stretch>
            <a:fillRect/>
          </a:stretch>
        </p:blipFill>
        <p:spPr>
          <a:xfrm>
            <a:off x="8228392" y="2316921"/>
            <a:ext cx="3333750" cy="971550"/>
          </a:xfrm>
          <a:prstGeom prst="rect">
            <a:avLst/>
          </a:prstGeom>
        </p:spPr>
      </p:pic>
      <p:sp>
        <p:nvSpPr>
          <p:cNvPr id="6" name="Right Arrow 5"/>
          <p:cNvSpPr/>
          <p:nvPr/>
        </p:nvSpPr>
        <p:spPr>
          <a:xfrm>
            <a:off x="6490281" y="2691685"/>
            <a:ext cx="1211285" cy="334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619057" y="3902299"/>
            <a:ext cx="5659870" cy="2620938"/>
          </a:xfrm>
          <a:prstGeom prst="rect">
            <a:avLst/>
          </a:prstGeom>
        </p:spPr>
      </p:pic>
      <p:pic>
        <p:nvPicPr>
          <p:cNvPr id="8" name="Picture 7"/>
          <p:cNvPicPr>
            <a:picLocks noChangeAspect="1"/>
          </p:cNvPicPr>
          <p:nvPr/>
        </p:nvPicPr>
        <p:blipFill>
          <a:blip r:embed="rId6"/>
          <a:stretch>
            <a:fillRect/>
          </a:stretch>
        </p:blipFill>
        <p:spPr>
          <a:xfrm>
            <a:off x="6747389" y="4426264"/>
            <a:ext cx="3930960" cy="1667680"/>
          </a:xfrm>
          <a:prstGeom prst="rect">
            <a:avLst/>
          </a:prstGeom>
        </p:spPr>
      </p:pic>
    </p:spTree>
    <p:extLst>
      <p:ext uri="{BB962C8B-B14F-4D97-AF65-F5344CB8AC3E}">
        <p14:creationId xmlns:p14="http://schemas.microsoft.com/office/powerpoint/2010/main" val="3233816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04" y="422203"/>
            <a:ext cx="10474817" cy="1938992"/>
          </a:xfrm>
          <a:prstGeom prst="rect">
            <a:avLst/>
          </a:prstGeom>
        </p:spPr>
        <p:txBody>
          <a:bodyPr wrap="square">
            <a:spAutoFit/>
          </a:bodyPr>
          <a:lstStyle/>
          <a:p>
            <a:pPr algn="just">
              <a:lnSpc>
                <a:spcPct val="150000"/>
              </a:lnSpc>
            </a:pPr>
            <a:r>
              <a:rPr lang="en-US" sz="2000" dirty="0" smtClean="0"/>
              <a:t>In addition, a very useful class of materials, elements in group IV of the periodic table, have properties somewhere </a:t>
            </a:r>
            <a:r>
              <a:rPr lang="en-US" sz="2000" dirty="0" smtClean="0">
                <a:solidFill>
                  <a:srgbClr val="FF0000"/>
                </a:solidFill>
              </a:rPr>
              <a:t>between conductors and insulators</a:t>
            </a:r>
            <a:r>
              <a:rPr lang="en-US" sz="2000" dirty="0" smtClean="0"/>
              <a:t>. They are called </a:t>
            </a:r>
            <a:r>
              <a:rPr lang="en-US" sz="2000" b="1" dirty="0" smtClean="0">
                <a:solidFill>
                  <a:srgbClr val="FF0000"/>
                </a:solidFill>
              </a:rPr>
              <a:t>semiconductors</a:t>
            </a:r>
            <a:r>
              <a:rPr lang="en-US" sz="2000" dirty="0" smtClean="0"/>
              <a:t>. Semiconductors such as </a:t>
            </a:r>
            <a:r>
              <a:rPr lang="en-US" sz="2000" dirty="0" smtClean="0">
                <a:solidFill>
                  <a:srgbClr val="FF0000"/>
                </a:solidFill>
              </a:rPr>
              <a:t>silicon and germanium </a:t>
            </a:r>
            <a:r>
              <a:rPr lang="en-US" sz="2000" dirty="0" smtClean="0"/>
              <a:t>have current-carrying characteristics that depend on temperature or the amount of light falling on them.</a:t>
            </a:r>
            <a:endParaRPr lang="en-US" sz="2000" dirty="0"/>
          </a:p>
        </p:txBody>
      </p:sp>
      <p:sp>
        <p:nvSpPr>
          <p:cNvPr id="3" name="Rectangle 2"/>
          <p:cNvSpPr/>
          <p:nvPr/>
        </p:nvSpPr>
        <p:spPr>
          <a:xfrm>
            <a:off x="240404" y="103986"/>
            <a:ext cx="4170885" cy="400110"/>
          </a:xfrm>
          <a:prstGeom prst="rect">
            <a:avLst/>
          </a:prstGeom>
        </p:spPr>
        <p:txBody>
          <a:bodyPr wrap="none">
            <a:spAutoFit/>
          </a:bodyPr>
          <a:lstStyle/>
          <a:p>
            <a:pPr marL="285750" indent="-285750">
              <a:buFont typeface="Wingdings" panose="05000000000000000000" pitchFamily="2" charset="2"/>
              <a:buChar char="q"/>
            </a:pPr>
            <a:r>
              <a:rPr lang="tr-TR" sz="2000" b="1" dirty="0" smtClean="0">
                <a:solidFill>
                  <a:srgbClr val="00B050"/>
                </a:solidFill>
              </a:rPr>
              <a:t>W</a:t>
            </a:r>
            <a:r>
              <a:rPr lang="en-US" sz="2000" b="1" dirty="0" smtClean="0">
                <a:solidFill>
                  <a:srgbClr val="00B050"/>
                </a:solidFill>
              </a:rPr>
              <a:t>hat is a semiconductor</a:t>
            </a:r>
            <a:r>
              <a:rPr lang="tr-TR" sz="2000" b="1" dirty="0" smtClean="0">
                <a:solidFill>
                  <a:srgbClr val="00B050"/>
                </a:solidFill>
              </a:rPr>
              <a:t> material?</a:t>
            </a:r>
            <a:endParaRPr lang="en-US" sz="2000" b="1" dirty="0">
              <a:solidFill>
                <a:srgbClr val="00B050"/>
              </a:solidFill>
            </a:endParaRPr>
          </a:p>
        </p:txBody>
      </p:sp>
      <p:pic>
        <p:nvPicPr>
          <p:cNvPr id="4" name="Picture 3"/>
          <p:cNvPicPr>
            <a:picLocks noChangeAspect="1"/>
          </p:cNvPicPr>
          <p:nvPr/>
        </p:nvPicPr>
        <p:blipFill>
          <a:blip r:embed="rId2"/>
          <a:stretch>
            <a:fillRect/>
          </a:stretch>
        </p:blipFill>
        <p:spPr>
          <a:xfrm>
            <a:off x="528035" y="2361195"/>
            <a:ext cx="6800044" cy="4337983"/>
          </a:xfrm>
          <a:prstGeom prst="rect">
            <a:avLst/>
          </a:prstGeom>
        </p:spPr>
      </p:pic>
      <p:pic>
        <p:nvPicPr>
          <p:cNvPr id="5" name="Picture 4"/>
          <p:cNvPicPr>
            <a:picLocks noChangeAspect="1"/>
          </p:cNvPicPr>
          <p:nvPr/>
        </p:nvPicPr>
        <p:blipFill>
          <a:blip r:embed="rId3"/>
          <a:stretch>
            <a:fillRect/>
          </a:stretch>
        </p:blipFill>
        <p:spPr>
          <a:xfrm>
            <a:off x="7164951" y="5668833"/>
            <a:ext cx="4591050" cy="971550"/>
          </a:xfrm>
          <a:prstGeom prst="rect">
            <a:avLst/>
          </a:prstGeom>
        </p:spPr>
      </p:pic>
      <p:sp>
        <p:nvSpPr>
          <p:cNvPr id="6" name="Rectangle 5"/>
          <p:cNvSpPr/>
          <p:nvPr/>
        </p:nvSpPr>
        <p:spPr>
          <a:xfrm>
            <a:off x="7328079" y="2085028"/>
            <a:ext cx="4576293" cy="3323987"/>
          </a:xfrm>
          <a:prstGeom prst="rect">
            <a:avLst/>
          </a:prstGeom>
        </p:spPr>
        <p:txBody>
          <a:bodyPr wrap="square">
            <a:spAutoFit/>
          </a:bodyPr>
          <a:lstStyle/>
          <a:p>
            <a:pPr algn="just">
              <a:lnSpc>
                <a:spcPct val="150000"/>
              </a:lnSpc>
            </a:pPr>
            <a:r>
              <a:rPr lang="en-US" sz="2000" dirty="0" smtClean="0"/>
              <a:t>As illustrated in Figure </a:t>
            </a:r>
            <a:r>
              <a:rPr lang="tr-TR" sz="2000" dirty="0" smtClean="0"/>
              <a:t>2</a:t>
            </a:r>
            <a:r>
              <a:rPr lang="en-US" sz="2000" dirty="0" smtClean="0"/>
              <a:t>.1 , when a voltage is applied across a semiconductor, some of the valence electrons easily jump to the conductance band and then move in the electric field to produce a current, although smaller than that which would be produced in a conductor. </a:t>
            </a:r>
            <a:endParaRPr lang="en-US" sz="2000" dirty="0"/>
          </a:p>
        </p:txBody>
      </p:sp>
    </p:spTree>
    <p:extLst>
      <p:ext uri="{BB962C8B-B14F-4D97-AF65-F5344CB8AC3E}">
        <p14:creationId xmlns:p14="http://schemas.microsoft.com/office/powerpoint/2010/main" val="236619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9429" y="319034"/>
            <a:ext cx="5031214" cy="2183357"/>
          </a:xfrm>
          <a:prstGeom prst="rect">
            <a:avLst/>
          </a:prstGeom>
        </p:spPr>
      </p:pic>
      <p:pic>
        <p:nvPicPr>
          <p:cNvPr id="3" name="Picture 2"/>
          <p:cNvPicPr>
            <a:picLocks noChangeAspect="1"/>
          </p:cNvPicPr>
          <p:nvPr/>
        </p:nvPicPr>
        <p:blipFill>
          <a:blip r:embed="rId3"/>
          <a:stretch>
            <a:fillRect/>
          </a:stretch>
        </p:blipFill>
        <p:spPr>
          <a:xfrm>
            <a:off x="5460643" y="703882"/>
            <a:ext cx="3288944" cy="1100735"/>
          </a:xfrm>
          <a:prstGeom prst="rect">
            <a:avLst/>
          </a:prstGeom>
        </p:spPr>
      </p:pic>
      <p:sp>
        <p:nvSpPr>
          <p:cNvPr id="4" name="Rectangle 3"/>
          <p:cNvSpPr/>
          <p:nvPr/>
        </p:nvSpPr>
        <p:spPr>
          <a:xfrm>
            <a:off x="201769" y="2659237"/>
            <a:ext cx="11427854" cy="1477328"/>
          </a:xfrm>
          <a:prstGeom prst="rect">
            <a:avLst/>
          </a:prstGeom>
        </p:spPr>
        <p:txBody>
          <a:bodyPr wrap="square">
            <a:spAutoFit/>
          </a:bodyPr>
          <a:lstStyle/>
          <a:p>
            <a:pPr algn="just">
              <a:lnSpc>
                <a:spcPct val="150000"/>
              </a:lnSpc>
            </a:pPr>
            <a:r>
              <a:rPr lang="en-US" sz="2000" dirty="0"/>
              <a:t>Transformer coupling provides two </a:t>
            </a:r>
            <a:r>
              <a:rPr lang="en-US" sz="2000" dirty="0" smtClean="0"/>
              <a:t>advantages</a:t>
            </a:r>
            <a:r>
              <a:rPr lang="en-US" sz="2000" dirty="0"/>
              <a:t>. </a:t>
            </a:r>
            <a:r>
              <a:rPr lang="en-US" sz="2000" b="1" dirty="0">
                <a:solidFill>
                  <a:srgbClr val="FF0000"/>
                </a:solidFill>
              </a:rPr>
              <a:t>First</a:t>
            </a:r>
            <a:r>
              <a:rPr lang="en-US" sz="2000" dirty="0"/>
              <a:t>, it allows the source voltage to be stepped down as needed. </a:t>
            </a:r>
            <a:r>
              <a:rPr lang="en-US" sz="2000" b="1" dirty="0">
                <a:solidFill>
                  <a:srgbClr val="FF0000"/>
                </a:solidFill>
              </a:rPr>
              <a:t>Second</a:t>
            </a:r>
            <a:r>
              <a:rPr lang="en-US" sz="2000" dirty="0"/>
              <a:t>, the ac source is electrically isolated from the rectifier, thus preventing a shock hazard in the secondary circuit</a:t>
            </a:r>
          </a:p>
        </p:txBody>
      </p:sp>
      <p:pic>
        <p:nvPicPr>
          <p:cNvPr id="5" name="Picture 4"/>
          <p:cNvPicPr>
            <a:picLocks noChangeAspect="1"/>
          </p:cNvPicPr>
          <p:nvPr/>
        </p:nvPicPr>
        <p:blipFill>
          <a:blip r:embed="rId4"/>
          <a:stretch>
            <a:fillRect/>
          </a:stretch>
        </p:blipFill>
        <p:spPr>
          <a:xfrm>
            <a:off x="2604808" y="3569333"/>
            <a:ext cx="6621776" cy="2911298"/>
          </a:xfrm>
          <a:prstGeom prst="rect">
            <a:avLst/>
          </a:prstGeom>
        </p:spPr>
      </p:pic>
      <p:pic>
        <p:nvPicPr>
          <p:cNvPr id="6" name="Picture 5"/>
          <p:cNvPicPr>
            <a:picLocks noChangeAspect="1"/>
          </p:cNvPicPr>
          <p:nvPr/>
        </p:nvPicPr>
        <p:blipFill>
          <a:blip r:embed="rId5"/>
          <a:stretch>
            <a:fillRect/>
          </a:stretch>
        </p:blipFill>
        <p:spPr>
          <a:xfrm>
            <a:off x="310635" y="6116660"/>
            <a:ext cx="885376" cy="470706"/>
          </a:xfrm>
          <a:prstGeom prst="rect">
            <a:avLst/>
          </a:prstGeom>
        </p:spPr>
      </p:pic>
      <p:pic>
        <p:nvPicPr>
          <p:cNvPr id="7" name="Picture 6"/>
          <p:cNvPicPr>
            <a:picLocks noChangeAspect="1"/>
          </p:cNvPicPr>
          <p:nvPr/>
        </p:nvPicPr>
        <p:blipFill>
          <a:blip r:embed="rId6"/>
          <a:stretch>
            <a:fillRect/>
          </a:stretch>
        </p:blipFill>
        <p:spPr>
          <a:xfrm>
            <a:off x="1196011" y="6163076"/>
            <a:ext cx="3324225" cy="409575"/>
          </a:xfrm>
          <a:prstGeom prst="rect">
            <a:avLst/>
          </a:prstGeom>
        </p:spPr>
      </p:pic>
      <p:pic>
        <p:nvPicPr>
          <p:cNvPr id="8" name="Picture 7"/>
          <p:cNvPicPr>
            <a:picLocks noChangeAspect="1"/>
          </p:cNvPicPr>
          <p:nvPr/>
        </p:nvPicPr>
        <p:blipFill>
          <a:blip r:embed="rId7"/>
          <a:stretch>
            <a:fillRect/>
          </a:stretch>
        </p:blipFill>
        <p:spPr>
          <a:xfrm>
            <a:off x="7630062" y="6131717"/>
            <a:ext cx="847704" cy="472292"/>
          </a:xfrm>
          <a:prstGeom prst="rect">
            <a:avLst/>
          </a:prstGeom>
        </p:spPr>
      </p:pic>
      <p:pic>
        <p:nvPicPr>
          <p:cNvPr id="9" name="Picture 8"/>
          <p:cNvPicPr>
            <a:picLocks noChangeAspect="1"/>
          </p:cNvPicPr>
          <p:nvPr/>
        </p:nvPicPr>
        <p:blipFill>
          <a:blip r:embed="rId8"/>
          <a:stretch>
            <a:fillRect/>
          </a:stretch>
        </p:blipFill>
        <p:spPr>
          <a:xfrm>
            <a:off x="8477766" y="6116660"/>
            <a:ext cx="3505200" cy="390525"/>
          </a:xfrm>
          <a:prstGeom prst="rect">
            <a:avLst/>
          </a:prstGeom>
        </p:spPr>
      </p:pic>
      <p:pic>
        <p:nvPicPr>
          <p:cNvPr id="10" name="Picture 9"/>
          <p:cNvPicPr>
            <a:picLocks noChangeAspect="1"/>
          </p:cNvPicPr>
          <p:nvPr/>
        </p:nvPicPr>
        <p:blipFill>
          <a:blip r:embed="rId9"/>
          <a:stretch>
            <a:fillRect/>
          </a:stretch>
        </p:blipFill>
        <p:spPr>
          <a:xfrm>
            <a:off x="9837552" y="4207992"/>
            <a:ext cx="1457219" cy="1045907"/>
          </a:xfrm>
          <a:prstGeom prst="rect">
            <a:avLst/>
          </a:prstGeom>
        </p:spPr>
      </p:pic>
      <p:pic>
        <p:nvPicPr>
          <p:cNvPr id="11" name="Picture 10"/>
          <p:cNvPicPr>
            <a:picLocks noChangeAspect="1"/>
          </p:cNvPicPr>
          <p:nvPr/>
        </p:nvPicPr>
        <p:blipFill>
          <a:blip r:embed="rId10"/>
          <a:stretch>
            <a:fillRect/>
          </a:stretch>
        </p:blipFill>
        <p:spPr>
          <a:xfrm>
            <a:off x="9003540" y="57238"/>
            <a:ext cx="2762250" cy="2657475"/>
          </a:xfrm>
          <a:prstGeom prst="rect">
            <a:avLst/>
          </a:prstGeom>
        </p:spPr>
      </p:pic>
    </p:spTree>
    <p:extLst>
      <p:ext uri="{BB962C8B-B14F-4D97-AF65-F5344CB8AC3E}">
        <p14:creationId xmlns:p14="http://schemas.microsoft.com/office/powerpoint/2010/main" val="2678564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4265" y="1048233"/>
            <a:ext cx="7477125" cy="2152650"/>
          </a:xfrm>
          <a:prstGeom prst="rect">
            <a:avLst/>
          </a:prstGeom>
        </p:spPr>
      </p:pic>
      <p:sp>
        <p:nvSpPr>
          <p:cNvPr id="3" name="Rectangle 2"/>
          <p:cNvSpPr/>
          <p:nvPr/>
        </p:nvSpPr>
        <p:spPr>
          <a:xfrm>
            <a:off x="132157" y="316112"/>
            <a:ext cx="1351652" cy="461665"/>
          </a:xfrm>
          <a:prstGeom prst="rect">
            <a:avLst/>
          </a:prstGeom>
        </p:spPr>
        <p:txBody>
          <a:bodyPr wrap="none">
            <a:spAutoFit/>
          </a:bodyPr>
          <a:lstStyle/>
          <a:p>
            <a:r>
              <a:rPr lang="tr-TR" sz="2400" b="1" dirty="0">
                <a:solidFill>
                  <a:srgbClr val="FF0000"/>
                </a:solidFill>
              </a:rPr>
              <a:t>Example:</a:t>
            </a:r>
          </a:p>
        </p:txBody>
      </p:sp>
      <p:sp>
        <p:nvSpPr>
          <p:cNvPr id="4" name="Rectangle 3"/>
          <p:cNvSpPr/>
          <p:nvPr/>
        </p:nvSpPr>
        <p:spPr>
          <a:xfrm>
            <a:off x="207731" y="2886856"/>
            <a:ext cx="1334020" cy="461665"/>
          </a:xfrm>
          <a:prstGeom prst="rect">
            <a:avLst/>
          </a:prstGeom>
        </p:spPr>
        <p:txBody>
          <a:bodyPr wrap="none">
            <a:spAutoFit/>
          </a:bodyPr>
          <a:lstStyle/>
          <a:p>
            <a:r>
              <a:rPr lang="tr-TR" sz="2400" b="1" dirty="0" smtClean="0">
                <a:solidFill>
                  <a:srgbClr val="FF0000"/>
                </a:solidFill>
              </a:rPr>
              <a:t>Solution:</a:t>
            </a:r>
            <a:endParaRPr lang="tr-TR" sz="2400" b="1" dirty="0">
              <a:solidFill>
                <a:srgbClr val="FF0000"/>
              </a:solidFill>
            </a:endParaRPr>
          </a:p>
        </p:txBody>
      </p:sp>
      <p:sp>
        <p:nvSpPr>
          <p:cNvPr id="5" name="Rectangle 4"/>
          <p:cNvSpPr/>
          <p:nvPr/>
        </p:nvSpPr>
        <p:spPr>
          <a:xfrm>
            <a:off x="1541751" y="362278"/>
            <a:ext cx="7141955" cy="400110"/>
          </a:xfrm>
          <a:prstGeom prst="rect">
            <a:avLst/>
          </a:prstGeom>
        </p:spPr>
        <p:txBody>
          <a:bodyPr wrap="none">
            <a:spAutoFit/>
          </a:bodyPr>
          <a:lstStyle/>
          <a:p>
            <a:r>
              <a:rPr lang="en-US" sz="2000" dirty="0"/>
              <a:t>Determine the peak </a:t>
            </a:r>
            <a:r>
              <a:rPr lang="en-US" sz="2000" dirty="0" smtClean="0"/>
              <a:t>value</a:t>
            </a:r>
            <a:r>
              <a:rPr lang="tr-TR" sz="2000" dirty="0" smtClean="0"/>
              <a:t> and average value</a:t>
            </a:r>
            <a:r>
              <a:rPr lang="en-US" sz="2000" dirty="0" smtClean="0"/>
              <a:t> </a:t>
            </a:r>
            <a:r>
              <a:rPr lang="en-US" sz="2000" dirty="0"/>
              <a:t>of the output voltage </a:t>
            </a:r>
          </a:p>
        </p:txBody>
      </p:sp>
      <p:pic>
        <p:nvPicPr>
          <p:cNvPr id="6" name="Picture 5"/>
          <p:cNvPicPr>
            <a:picLocks noChangeAspect="1"/>
          </p:cNvPicPr>
          <p:nvPr/>
        </p:nvPicPr>
        <p:blipFill>
          <a:blip r:embed="rId3"/>
          <a:stretch>
            <a:fillRect/>
          </a:stretch>
        </p:blipFill>
        <p:spPr>
          <a:xfrm>
            <a:off x="453085" y="3378880"/>
            <a:ext cx="3057012" cy="462500"/>
          </a:xfrm>
          <a:prstGeom prst="rect">
            <a:avLst/>
          </a:prstGeom>
        </p:spPr>
      </p:pic>
      <p:pic>
        <p:nvPicPr>
          <p:cNvPr id="7" name="Picture 6"/>
          <p:cNvPicPr>
            <a:picLocks noChangeAspect="1"/>
          </p:cNvPicPr>
          <p:nvPr/>
        </p:nvPicPr>
        <p:blipFill>
          <a:blip r:embed="rId4"/>
          <a:stretch>
            <a:fillRect/>
          </a:stretch>
        </p:blipFill>
        <p:spPr>
          <a:xfrm>
            <a:off x="453085" y="4044093"/>
            <a:ext cx="4402745" cy="487989"/>
          </a:xfrm>
          <a:prstGeom prst="rect">
            <a:avLst/>
          </a:prstGeom>
        </p:spPr>
      </p:pic>
      <p:pic>
        <p:nvPicPr>
          <p:cNvPr id="8" name="Picture 7"/>
          <p:cNvPicPr>
            <a:picLocks noChangeAspect="1"/>
          </p:cNvPicPr>
          <p:nvPr/>
        </p:nvPicPr>
        <p:blipFill>
          <a:blip r:embed="rId5"/>
          <a:stretch>
            <a:fillRect/>
          </a:stretch>
        </p:blipFill>
        <p:spPr>
          <a:xfrm>
            <a:off x="476234" y="4741637"/>
            <a:ext cx="4356445" cy="428302"/>
          </a:xfrm>
          <a:prstGeom prst="rect">
            <a:avLst/>
          </a:prstGeom>
        </p:spPr>
      </p:pic>
      <p:pic>
        <p:nvPicPr>
          <p:cNvPr id="9" name="Picture 8"/>
          <p:cNvPicPr>
            <a:picLocks noChangeAspect="1"/>
          </p:cNvPicPr>
          <p:nvPr/>
        </p:nvPicPr>
        <p:blipFill>
          <a:blip r:embed="rId6"/>
          <a:stretch>
            <a:fillRect/>
          </a:stretch>
        </p:blipFill>
        <p:spPr>
          <a:xfrm>
            <a:off x="1754265" y="5607825"/>
            <a:ext cx="4933950" cy="419100"/>
          </a:xfrm>
          <a:prstGeom prst="rect">
            <a:avLst/>
          </a:prstGeom>
        </p:spPr>
      </p:pic>
      <p:pic>
        <p:nvPicPr>
          <p:cNvPr id="10" name="Picture 9"/>
          <p:cNvPicPr>
            <a:picLocks noChangeAspect="1"/>
          </p:cNvPicPr>
          <p:nvPr/>
        </p:nvPicPr>
        <p:blipFill>
          <a:blip r:embed="rId7"/>
          <a:stretch>
            <a:fillRect/>
          </a:stretch>
        </p:blipFill>
        <p:spPr>
          <a:xfrm>
            <a:off x="7343641" y="3486728"/>
            <a:ext cx="3429000" cy="1314450"/>
          </a:xfrm>
          <a:prstGeom prst="rect">
            <a:avLst/>
          </a:prstGeom>
        </p:spPr>
      </p:pic>
      <p:pic>
        <p:nvPicPr>
          <p:cNvPr id="11" name="Picture 10"/>
          <p:cNvPicPr>
            <a:picLocks noChangeAspect="1"/>
          </p:cNvPicPr>
          <p:nvPr/>
        </p:nvPicPr>
        <p:blipFill>
          <a:blip r:embed="rId8"/>
          <a:stretch>
            <a:fillRect/>
          </a:stretch>
        </p:blipFill>
        <p:spPr>
          <a:xfrm>
            <a:off x="7362691" y="5071622"/>
            <a:ext cx="3409950" cy="981075"/>
          </a:xfrm>
          <a:prstGeom prst="rect">
            <a:avLst/>
          </a:prstGeom>
        </p:spPr>
      </p:pic>
    </p:spTree>
    <p:extLst>
      <p:ext uri="{BB962C8B-B14F-4D97-AF65-F5344CB8AC3E}">
        <p14:creationId xmlns:p14="http://schemas.microsoft.com/office/powerpoint/2010/main" val="277312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214" y="217799"/>
            <a:ext cx="2635914" cy="400110"/>
          </a:xfrm>
          <a:prstGeom prst="rect">
            <a:avLst/>
          </a:prstGeom>
        </p:spPr>
        <p:txBody>
          <a:bodyPr wrap="none">
            <a:spAutoFit/>
          </a:bodyPr>
          <a:lstStyle/>
          <a:p>
            <a:r>
              <a:rPr lang="en-US" sz="2000" b="1" dirty="0" smtClean="0">
                <a:solidFill>
                  <a:srgbClr val="FF0000"/>
                </a:solidFill>
              </a:rPr>
              <a:t>F</a:t>
            </a:r>
            <a:r>
              <a:rPr lang="tr-TR" sz="2000" b="1" dirty="0" smtClean="0">
                <a:solidFill>
                  <a:srgbClr val="FF0000"/>
                </a:solidFill>
              </a:rPr>
              <a:t>ULL</a:t>
            </a:r>
            <a:r>
              <a:rPr lang="en-US" sz="2000" b="1" dirty="0" smtClean="0">
                <a:solidFill>
                  <a:srgbClr val="FF0000"/>
                </a:solidFill>
              </a:rPr>
              <a:t>-WAVE </a:t>
            </a:r>
            <a:r>
              <a:rPr lang="en-US" sz="2000" b="1" dirty="0">
                <a:solidFill>
                  <a:srgbClr val="FF0000"/>
                </a:solidFill>
              </a:rPr>
              <a:t>RECTIFIERS</a:t>
            </a:r>
          </a:p>
        </p:txBody>
      </p:sp>
      <mc:AlternateContent xmlns:mc="http://schemas.openxmlformats.org/markup-compatibility/2006" xmlns:a14="http://schemas.microsoft.com/office/drawing/2010/main">
        <mc:Choice Requires="a14">
          <p:sp>
            <p:nvSpPr>
              <p:cNvPr id="3" name="Rectangle 2"/>
              <p:cNvSpPr/>
              <p:nvPr/>
            </p:nvSpPr>
            <p:spPr>
              <a:xfrm>
                <a:off x="255214" y="617909"/>
                <a:ext cx="11400166" cy="1938992"/>
              </a:xfrm>
              <a:prstGeom prst="rect">
                <a:avLst/>
              </a:prstGeom>
            </p:spPr>
            <p:txBody>
              <a:bodyPr wrap="square">
                <a:spAutoFit/>
              </a:bodyPr>
              <a:lstStyle/>
              <a:p>
                <a:pPr algn="just">
                  <a:lnSpc>
                    <a:spcPct val="150000"/>
                  </a:lnSpc>
                </a:pPr>
                <a:r>
                  <a:rPr lang="en-US" sz="2000" dirty="0" smtClean="0"/>
                  <a:t>A full-wave rectifier allows unidirectional (one-way) current through the load during the entire </a:t>
                </a:r>
                <a:r>
                  <a:rPr lang="tr-TR" sz="2000" dirty="0" smtClean="0"/>
                  <a:t>   </a:t>
                </a:r>
                <a14:m>
                  <m:oMath xmlns:m="http://schemas.openxmlformats.org/officeDocument/2006/math">
                    <m:sSup>
                      <m:sSupPr>
                        <m:ctrlPr>
                          <a:rPr lang="tr-TR" sz="2000" i="1" smtClean="0">
                            <a:latin typeface="Cambria Math" panose="02040503050406030204" pitchFamily="18" charset="0"/>
                          </a:rPr>
                        </m:ctrlPr>
                      </m:sSupPr>
                      <m:e>
                        <m:r>
                          <a:rPr lang="tr-TR" sz="2000" b="0" i="1" smtClean="0">
                            <a:latin typeface="Cambria Math" panose="02040503050406030204" pitchFamily="18" charset="0"/>
                          </a:rPr>
                          <m:t>360</m:t>
                        </m:r>
                      </m:e>
                      <m:sup>
                        <m:r>
                          <a:rPr lang="tr-TR" sz="2000" b="0" i="1" smtClean="0">
                            <a:latin typeface="Cambria Math" panose="02040503050406030204" pitchFamily="18" charset="0"/>
                          </a:rPr>
                          <m:t>0</m:t>
                        </m:r>
                      </m:sup>
                    </m:sSup>
                  </m:oMath>
                </a14:m>
                <a:r>
                  <a:rPr lang="tr-TR" sz="2000" dirty="0" smtClean="0"/>
                  <a:t>  </a:t>
                </a:r>
                <a:r>
                  <a:rPr lang="en-US" sz="2000" dirty="0" smtClean="0"/>
                  <a:t>of </a:t>
                </a:r>
                <a:r>
                  <a:rPr lang="en-US" sz="2000" dirty="0"/>
                  <a:t>the input cycle, whereas a half-wave rectifier allows current through the load only during one-half of the </a:t>
                </a:r>
                <a:r>
                  <a:rPr lang="en-US" sz="2000" dirty="0" smtClean="0"/>
                  <a:t>cycle</a:t>
                </a:r>
                <a:r>
                  <a:rPr lang="tr-TR" sz="2000" dirty="0" smtClean="0"/>
                  <a:t>.</a:t>
                </a:r>
              </a:p>
              <a:p>
                <a:pPr algn="just">
                  <a:lnSpc>
                    <a:spcPct val="150000"/>
                  </a:lnSpc>
                </a:pPr>
                <a:r>
                  <a:rPr lang="en-US" sz="2000" dirty="0"/>
                  <a:t>The result of full-wave rectification is an output voltage with a frequency twice the input frequency and that pulsates every half-cycle of the input, as shown </a:t>
                </a:r>
                <a:r>
                  <a:rPr lang="tr-TR" sz="2000" dirty="0" smtClean="0"/>
                  <a:t>below.</a:t>
                </a:r>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255214" y="617909"/>
                <a:ext cx="11400166" cy="1938992"/>
              </a:xfrm>
              <a:prstGeom prst="rect">
                <a:avLst/>
              </a:prstGeom>
              <a:blipFill rotWithShape="0">
                <a:blip r:embed="rId2"/>
                <a:stretch>
                  <a:fillRect l="-588" r="-535" b="-22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57100" y="2445777"/>
            <a:ext cx="11298280" cy="1933039"/>
          </a:xfrm>
          <a:prstGeom prst="rect">
            <a:avLst/>
          </a:prstGeom>
        </p:spPr>
      </p:pic>
      <p:pic>
        <p:nvPicPr>
          <p:cNvPr id="5" name="Picture 4"/>
          <p:cNvPicPr>
            <a:picLocks noChangeAspect="1"/>
          </p:cNvPicPr>
          <p:nvPr/>
        </p:nvPicPr>
        <p:blipFill>
          <a:blip r:embed="rId4"/>
          <a:stretch>
            <a:fillRect/>
          </a:stretch>
        </p:blipFill>
        <p:spPr>
          <a:xfrm>
            <a:off x="4926597" y="4511562"/>
            <a:ext cx="2057400" cy="333375"/>
          </a:xfrm>
          <a:prstGeom prst="rect">
            <a:avLst/>
          </a:prstGeom>
        </p:spPr>
      </p:pic>
      <p:pic>
        <p:nvPicPr>
          <p:cNvPr id="6" name="Picture 5"/>
          <p:cNvPicPr>
            <a:picLocks noChangeAspect="1"/>
          </p:cNvPicPr>
          <p:nvPr/>
        </p:nvPicPr>
        <p:blipFill>
          <a:blip r:embed="rId5"/>
          <a:stretch>
            <a:fillRect/>
          </a:stretch>
        </p:blipFill>
        <p:spPr>
          <a:xfrm>
            <a:off x="4926597" y="5755319"/>
            <a:ext cx="1921192" cy="902729"/>
          </a:xfrm>
          <a:prstGeom prst="rect">
            <a:avLst/>
          </a:prstGeom>
        </p:spPr>
      </p:pic>
      <p:sp>
        <p:nvSpPr>
          <p:cNvPr id="7" name="Rectangle 6"/>
          <p:cNvSpPr/>
          <p:nvPr/>
        </p:nvSpPr>
        <p:spPr>
          <a:xfrm>
            <a:off x="751789" y="4698874"/>
            <a:ext cx="10710408" cy="967957"/>
          </a:xfrm>
          <a:prstGeom prst="rect">
            <a:avLst/>
          </a:prstGeom>
        </p:spPr>
        <p:txBody>
          <a:bodyPr wrap="square">
            <a:spAutoFit/>
          </a:bodyPr>
          <a:lstStyle/>
          <a:p>
            <a:pPr algn="just">
              <a:lnSpc>
                <a:spcPct val="150000"/>
              </a:lnSpc>
            </a:pPr>
            <a:r>
              <a:rPr lang="en-US" sz="2000" dirty="0"/>
              <a:t>The average value, which is the value measured on a dc voltmeter, for a full-wave rectified sinusoidal voltage is twice that of the half-wave, as shown in the following formula</a:t>
            </a:r>
          </a:p>
        </p:txBody>
      </p:sp>
    </p:spTree>
    <p:extLst>
      <p:ext uri="{BB962C8B-B14F-4D97-AF65-F5344CB8AC3E}">
        <p14:creationId xmlns:p14="http://schemas.microsoft.com/office/powerpoint/2010/main" val="1001716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8081" y="493827"/>
            <a:ext cx="5133170" cy="1250388"/>
          </a:xfrm>
          <a:prstGeom prst="rect">
            <a:avLst/>
          </a:prstGeom>
        </p:spPr>
      </p:pic>
      <p:pic>
        <p:nvPicPr>
          <p:cNvPr id="4" name="Picture 3"/>
          <p:cNvPicPr>
            <a:picLocks noChangeAspect="1"/>
          </p:cNvPicPr>
          <p:nvPr/>
        </p:nvPicPr>
        <p:blipFill>
          <a:blip r:embed="rId3"/>
          <a:stretch>
            <a:fillRect/>
          </a:stretch>
        </p:blipFill>
        <p:spPr>
          <a:xfrm>
            <a:off x="6865713" y="728496"/>
            <a:ext cx="3457575" cy="781050"/>
          </a:xfrm>
          <a:prstGeom prst="rect">
            <a:avLst/>
          </a:prstGeom>
        </p:spPr>
      </p:pic>
      <p:pic>
        <p:nvPicPr>
          <p:cNvPr id="6" name="Picture 5"/>
          <p:cNvPicPr>
            <a:picLocks noChangeAspect="1"/>
          </p:cNvPicPr>
          <p:nvPr/>
        </p:nvPicPr>
        <p:blipFill>
          <a:blip r:embed="rId4"/>
          <a:stretch>
            <a:fillRect/>
          </a:stretch>
        </p:blipFill>
        <p:spPr>
          <a:xfrm>
            <a:off x="2101135" y="3540081"/>
            <a:ext cx="6057900" cy="2971800"/>
          </a:xfrm>
          <a:prstGeom prst="rect">
            <a:avLst/>
          </a:prstGeom>
        </p:spPr>
      </p:pic>
      <p:sp>
        <p:nvSpPr>
          <p:cNvPr id="7" name="Rectangle 6"/>
          <p:cNvSpPr/>
          <p:nvPr/>
        </p:nvSpPr>
        <p:spPr>
          <a:xfrm>
            <a:off x="688081" y="2167707"/>
            <a:ext cx="3984360" cy="400110"/>
          </a:xfrm>
          <a:prstGeom prst="rect">
            <a:avLst/>
          </a:prstGeom>
        </p:spPr>
        <p:txBody>
          <a:bodyPr wrap="none">
            <a:spAutoFit/>
          </a:bodyPr>
          <a:lstStyle/>
          <a:p>
            <a:r>
              <a:rPr lang="en-US" sz="2000" dirty="0">
                <a:solidFill>
                  <a:srgbClr val="FF0000"/>
                </a:solidFill>
              </a:rPr>
              <a:t>Bridge Full-Wave Rectifier Operation</a:t>
            </a:r>
          </a:p>
        </p:txBody>
      </p:sp>
      <p:sp>
        <p:nvSpPr>
          <p:cNvPr id="8" name="Rectangle 7"/>
          <p:cNvSpPr/>
          <p:nvPr/>
        </p:nvSpPr>
        <p:spPr>
          <a:xfrm>
            <a:off x="546990" y="2716479"/>
            <a:ext cx="6160661" cy="369332"/>
          </a:xfrm>
          <a:prstGeom prst="rect">
            <a:avLst/>
          </a:prstGeom>
        </p:spPr>
        <p:txBody>
          <a:bodyPr wrap="none">
            <a:spAutoFit/>
          </a:bodyPr>
          <a:lstStyle/>
          <a:p>
            <a:r>
              <a:rPr lang="en-US" dirty="0"/>
              <a:t>The bridge rectifier uses four diodes connected as shown </a:t>
            </a:r>
            <a:r>
              <a:rPr lang="tr-TR" dirty="0" smtClean="0"/>
              <a:t>below.</a:t>
            </a:r>
            <a:endParaRPr lang="en-US" dirty="0"/>
          </a:p>
        </p:txBody>
      </p:sp>
    </p:spTree>
    <p:extLst>
      <p:ext uri="{BB962C8B-B14F-4D97-AF65-F5344CB8AC3E}">
        <p14:creationId xmlns:p14="http://schemas.microsoft.com/office/powerpoint/2010/main" val="102546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185" y="618186"/>
            <a:ext cx="6705015" cy="2756079"/>
          </a:xfrm>
          <a:prstGeom prst="rect">
            <a:avLst/>
          </a:prstGeom>
        </p:spPr>
      </p:pic>
      <p:pic>
        <p:nvPicPr>
          <p:cNvPr id="3" name="Picture 2"/>
          <p:cNvPicPr>
            <a:picLocks noChangeAspect="1"/>
          </p:cNvPicPr>
          <p:nvPr/>
        </p:nvPicPr>
        <p:blipFill>
          <a:blip r:embed="rId3"/>
          <a:stretch>
            <a:fillRect/>
          </a:stretch>
        </p:blipFill>
        <p:spPr>
          <a:xfrm>
            <a:off x="227123" y="3618963"/>
            <a:ext cx="6763514" cy="2833351"/>
          </a:xfrm>
          <a:prstGeom prst="rect">
            <a:avLst/>
          </a:prstGeom>
        </p:spPr>
      </p:pic>
      <p:pic>
        <p:nvPicPr>
          <p:cNvPr id="4" name="Picture 3"/>
          <p:cNvPicPr>
            <a:picLocks noChangeAspect="1"/>
          </p:cNvPicPr>
          <p:nvPr/>
        </p:nvPicPr>
        <p:blipFill>
          <a:blip r:embed="rId4"/>
          <a:stretch>
            <a:fillRect/>
          </a:stretch>
        </p:blipFill>
        <p:spPr>
          <a:xfrm>
            <a:off x="1786540" y="134625"/>
            <a:ext cx="3327749" cy="641126"/>
          </a:xfrm>
          <a:prstGeom prst="rect">
            <a:avLst/>
          </a:prstGeom>
        </p:spPr>
      </p:pic>
      <p:pic>
        <p:nvPicPr>
          <p:cNvPr id="6" name="Picture 5"/>
          <p:cNvPicPr>
            <a:picLocks noChangeAspect="1"/>
          </p:cNvPicPr>
          <p:nvPr/>
        </p:nvPicPr>
        <p:blipFill>
          <a:blip r:embed="rId5"/>
          <a:stretch>
            <a:fillRect/>
          </a:stretch>
        </p:blipFill>
        <p:spPr>
          <a:xfrm>
            <a:off x="5664498" y="3374265"/>
            <a:ext cx="6176312" cy="1263605"/>
          </a:xfrm>
          <a:prstGeom prst="rect">
            <a:avLst/>
          </a:prstGeom>
        </p:spPr>
      </p:pic>
      <p:pic>
        <p:nvPicPr>
          <p:cNvPr id="5" name="Picture 4"/>
          <p:cNvPicPr>
            <a:picLocks noChangeAspect="1"/>
          </p:cNvPicPr>
          <p:nvPr/>
        </p:nvPicPr>
        <p:blipFill>
          <a:blip r:embed="rId6"/>
          <a:stretch>
            <a:fillRect/>
          </a:stretch>
        </p:blipFill>
        <p:spPr>
          <a:xfrm>
            <a:off x="4773045" y="3480315"/>
            <a:ext cx="2394217" cy="483561"/>
          </a:xfrm>
          <a:prstGeom prst="rect">
            <a:avLst/>
          </a:prstGeom>
        </p:spPr>
      </p:pic>
    </p:spTree>
    <p:extLst>
      <p:ext uri="{BB962C8B-B14F-4D97-AF65-F5344CB8AC3E}">
        <p14:creationId xmlns:p14="http://schemas.microsoft.com/office/powerpoint/2010/main" val="340875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19095" y="316112"/>
            <a:ext cx="5612037" cy="3058106"/>
          </a:xfrm>
          <a:prstGeom prst="rect">
            <a:avLst/>
          </a:prstGeom>
        </p:spPr>
      </p:pic>
      <p:sp>
        <p:nvSpPr>
          <p:cNvPr id="3" name="Rectangle 2"/>
          <p:cNvSpPr/>
          <p:nvPr/>
        </p:nvSpPr>
        <p:spPr>
          <a:xfrm>
            <a:off x="132157" y="316112"/>
            <a:ext cx="1351652" cy="461665"/>
          </a:xfrm>
          <a:prstGeom prst="rect">
            <a:avLst/>
          </a:prstGeom>
        </p:spPr>
        <p:txBody>
          <a:bodyPr wrap="none">
            <a:spAutoFit/>
          </a:bodyPr>
          <a:lstStyle/>
          <a:p>
            <a:r>
              <a:rPr lang="tr-TR" sz="2400" b="1" dirty="0">
                <a:solidFill>
                  <a:srgbClr val="FF0000"/>
                </a:solidFill>
              </a:rPr>
              <a:t>Example:</a:t>
            </a:r>
          </a:p>
        </p:txBody>
      </p:sp>
      <p:sp>
        <p:nvSpPr>
          <p:cNvPr id="4" name="Rectangle 3"/>
          <p:cNvSpPr/>
          <p:nvPr/>
        </p:nvSpPr>
        <p:spPr>
          <a:xfrm>
            <a:off x="229801" y="1845165"/>
            <a:ext cx="1334020" cy="461665"/>
          </a:xfrm>
          <a:prstGeom prst="rect">
            <a:avLst/>
          </a:prstGeom>
        </p:spPr>
        <p:txBody>
          <a:bodyPr wrap="none">
            <a:spAutoFit/>
          </a:bodyPr>
          <a:lstStyle/>
          <a:p>
            <a:r>
              <a:rPr lang="tr-TR" sz="2400" b="1" dirty="0" smtClean="0">
                <a:solidFill>
                  <a:srgbClr val="FF0000"/>
                </a:solidFill>
              </a:rPr>
              <a:t>Solution:</a:t>
            </a:r>
            <a:endParaRPr lang="tr-TR" sz="2400" b="1" dirty="0">
              <a:solidFill>
                <a:srgbClr val="FF0000"/>
              </a:solidFill>
            </a:endParaRPr>
          </a:p>
        </p:txBody>
      </p:sp>
      <p:sp>
        <p:nvSpPr>
          <p:cNvPr id="5" name="TextBox 4"/>
          <p:cNvSpPr txBox="1"/>
          <p:nvPr/>
        </p:nvSpPr>
        <p:spPr>
          <a:xfrm>
            <a:off x="321971" y="777777"/>
            <a:ext cx="4897123" cy="707886"/>
          </a:xfrm>
          <a:prstGeom prst="rect">
            <a:avLst/>
          </a:prstGeom>
          <a:noFill/>
        </p:spPr>
        <p:txBody>
          <a:bodyPr wrap="square" rtlCol="0">
            <a:spAutoFit/>
          </a:bodyPr>
          <a:lstStyle/>
          <a:p>
            <a:r>
              <a:rPr lang="tr-TR" sz="2000" dirty="0" smtClean="0"/>
              <a:t>Sketch the output voltage and determine the avarege voltage for the given circuit below.</a:t>
            </a:r>
            <a:endParaRPr lang="en-US" sz="2000" dirty="0"/>
          </a:p>
        </p:txBody>
      </p:sp>
      <p:sp>
        <p:nvSpPr>
          <p:cNvPr id="6" name="TextBox 5"/>
          <p:cNvSpPr txBox="1"/>
          <p:nvPr/>
        </p:nvSpPr>
        <p:spPr>
          <a:xfrm>
            <a:off x="229801" y="2346789"/>
            <a:ext cx="3077958" cy="400110"/>
          </a:xfrm>
          <a:prstGeom prst="rect">
            <a:avLst/>
          </a:prstGeom>
          <a:noFill/>
        </p:spPr>
        <p:txBody>
          <a:bodyPr wrap="none" rtlCol="0">
            <a:spAutoFit/>
          </a:bodyPr>
          <a:lstStyle/>
          <a:p>
            <a:r>
              <a:rPr lang="tr-TR" sz="2000" dirty="0" smtClean="0"/>
              <a:t>The seconder rms voltage is</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2562896" y="2776166"/>
                <a:ext cx="338098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𝑆𝑒𝑐</m:t>
                          </m:r>
                          <m:r>
                            <a:rPr lang="tr-TR" b="0" i="1" smtClean="0">
                              <a:latin typeface="Cambria Math" panose="02040503050406030204" pitchFamily="18" charset="0"/>
                            </a:rPr>
                            <m:t> </m:t>
                          </m:r>
                          <m:r>
                            <a:rPr lang="tr-TR" b="0" i="1" smtClean="0">
                              <a:latin typeface="Cambria Math" panose="02040503050406030204" pitchFamily="18" charset="0"/>
                            </a:rPr>
                            <m:t>𝑟𝑚𝑠</m:t>
                          </m:r>
                        </m:sub>
                      </m:sSub>
                      <m:r>
                        <a:rPr lang="tr-TR" b="0" i="1" smtClean="0">
                          <a:latin typeface="Cambria Math" panose="02040503050406030204" pitchFamily="18" charset="0"/>
                        </a:rPr>
                        <m:t>= </m:t>
                      </m:r>
                      <m:f>
                        <m:fPr>
                          <m:ctrlPr>
                            <a:rPr lang="tr-TR" b="0" i="1" smtClean="0">
                              <a:latin typeface="Cambria Math" panose="02040503050406030204" pitchFamily="18" charset="0"/>
                            </a:rPr>
                          </m:ctrlPr>
                        </m:fPr>
                        <m:num>
                          <m:r>
                            <a:rPr lang="tr-TR" b="0" i="1" smtClean="0">
                              <a:latin typeface="Cambria Math" panose="02040503050406030204" pitchFamily="18" charset="0"/>
                            </a:rPr>
                            <m:t>220 </m:t>
                          </m:r>
                          <m:r>
                            <a:rPr lang="tr-TR" b="0" i="1" smtClean="0">
                              <a:latin typeface="Cambria Math" panose="02040503050406030204" pitchFamily="18" charset="0"/>
                            </a:rPr>
                            <m:t>𝑉𝑟𝑚𝑠</m:t>
                          </m:r>
                        </m:num>
                        <m:den>
                          <m:r>
                            <a:rPr lang="tr-TR" b="0" i="1" smtClean="0">
                              <a:latin typeface="Cambria Math" panose="02040503050406030204" pitchFamily="18" charset="0"/>
                            </a:rPr>
                            <m:t>20</m:t>
                          </m:r>
                        </m:den>
                      </m:f>
                      <m:r>
                        <a:rPr lang="tr-TR" b="0" i="1" smtClean="0">
                          <a:latin typeface="Cambria Math" panose="02040503050406030204" pitchFamily="18" charset="0"/>
                        </a:rPr>
                        <m:t>= 11 </m:t>
                      </m:r>
                      <m:r>
                        <a:rPr lang="tr-TR" b="0" i="1" smtClean="0">
                          <a:latin typeface="Cambria Math" panose="02040503050406030204" pitchFamily="18" charset="0"/>
                        </a:rPr>
                        <m:t>𝑉𝑟𝑚𝑠</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62896" y="2776166"/>
                <a:ext cx="3380989" cy="52039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382591" y="3877170"/>
                <a:ext cx="4631332" cy="36240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𝑉</m:t>
                        </m:r>
                      </m:e>
                      <m:sub>
                        <m:r>
                          <a:rPr lang="tr-TR" sz="2000" b="0" i="1" smtClean="0">
                            <a:latin typeface="Cambria Math" panose="02040503050406030204" pitchFamily="18" charset="0"/>
                          </a:rPr>
                          <m:t>𝑜𝑢𝑡</m:t>
                        </m:r>
                      </m:sub>
                    </m:sSub>
                    <m:r>
                      <a:rPr lang="tr-TR" sz="2000" b="0" i="1" smtClean="0">
                        <a:latin typeface="Cambria Math" panose="02040503050406030204" pitchFamily="18" charset="0"/>
                      </a:rPr>
                      <m:t>=</m:t>
                    </m:r>
                    <m:d>
                      <m:dPr>
                        <m:ctrlPr>
                          <a:rPr lang="tr-TR" sz="2000" b="0" i="1" smtClean="0">
                            <a:latin typeface="Cambria Math" panose="02040503050406030204" pitchFamily="18" charset="0"/>
                          </a:rPr>
                        </m:ctrlPr>
                      </m:dPr>
                      <m:e>
                        <m:r>
                          <a:rPr lang="tr-TR" sz="2000" b="0" i="1" smtClean="0">
                            <a:latin typeface="Cambria Math" panose="02040503050406030204" pitchFamily="18" charset="0"/>
                          </a:rPr>
                          <m:t> </m:t>
                        </m:r>
                        <m:rad>
                          <m:radPr>
                            <m:degHide m:val="on"/>
                            <m:ctrlPr>
                              <a:rPr lang="tr-TR" sz="2000" b="0" i="1" smtClean="0">
                                <a:latin typeface="Cambria Math" panose="02040503050406030204" pitchFamily="18" charset="0"/>
                              </a:rPr>
                            </m:ctrlPr>
                          </m:radPr>
                          <m:deg/>
                          <m:e>
                            <m:r>
                              <a:rPr lang="tr-TR" sz="2000" b="0" i="1" smtClean="0">
                                <a:latin typeface="Cambria Math" panose="02040503050406030204" pitchFamily="18" charset="0"/>
                              </a:rPr>
                              <m:t>2</m:t>
                            </m:r>
                          </m:e>
                        </m:rad>
                        <m:r>
                          <a:rPr lang="tr-TR" sz="2000" b="0" i="1" smtClean="0">
                            <a:latin typeface="Cambria Math" panose="02040503050406030204" pitchFamily="18" charset="0"/>
                          </a:rPr>
                          <m:t> </m:t>
                        </m:r>
                        <m:r>
                          <a:rPr lang="tr-TR" sz="2000" b="0" i="1" smtClean="0">
                            <a:latin typeface="Cambria Math" panose="02040503050406030204" pitchFamily="18" charset="0"/>
                          </a:rPr>
                          <m:t>𝑥</m:t>
                        </m:r>
                        <m:r>
                          <a:rPr lang="tr-TR" sz="2000" b="0" i="1" smtClean="0">
                            <a:latin typeface="Cambria Math" panose="02040503050406030204" pitchFamily="18" charset="0"/>
                          </a:rPr>
                          <m:t>11 </m:t>
                        </m:r>
                        <m:r>
                          <a:rPr lang="tr-TR" sz="2000" b="0" i="1" smtClean="0">
                            <a:latin typeface="Cambria Math" panose="02040503050406030204" pitchFamily="18" charset="0"/>
                          </a:rPr>
                          <m:t>𝑉𝑟𝑚𝑠</m:t>
                        </m:r>
                        <m:r>
                          <a:rPr lang="tr-TR" sz="2000" b="0" i="1" smtClean="0">
                            <a:latin typeface="Cambria Math" panose="02040503050406030204" pitchFamily="18" charset="0"/>
                          </a:rPr>
                          <m:t> −1.4 </m:t>
                        </m:r>
                        <m:r>
                          <a:rPr lang="tr-TR" sz="2000" b="0" i="1" smtClean="0">
                            <a:latin typeface="Cambria Math" panose="02040503050406030204" pitchFamily="18" charset="0"/>
                          </a:rPr>
                          <m:t>𝑉</m:t>
                        </m:r>
                        <m:r>
                          <a:rPr lang="tr-TR" sz="2000" b="0" i="1" smtClean="0">
                            <a:latin typeface="Cambria Math" panose="02040503050406030204" pitchFamily="18" charset="0"/>
                          </a:rPr>
                          <m:t> </m:t>
                        </m:r>
                      </m:e>
                    </m:d>
                    <m:r>
                      <a:rPr lang="tr-TR" sz="2000" b="0" i="1" smtClean="0">
                        <a:latin typeface="Cambria Math" panose="02040503050406030204" pitchFamily="18" charset="0"/>
                      </a:rPr>
                      <m:t>= </m:t>
                    </m:r>
                  </m:oMath>
                </a14:m>
                <a:r>
                  <a:rPr lang="tr-TR" sz="2000" dirty="0" smtClean="0"/>
                  <a:t>14.15 V</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382591" y="3877170"/>
                <a:ext cx="4631332" cy="362407"/>
              </a:xfrm>
              <a:prstGeom prst="rect">
                <a:avLst/>
              </a:prstGeom>
              <a:blipFill rotWithShape="0">
                <a:blip r:embed="rId4"/>
                <a:stretch>
                  <a:fillRect l="-1974" t="-10169" r="-1974" b="-40678"/>
                </a:stretch>
              </a:blipFill>
            </p:spPr>
            <p:txBody>
              <a:bodyPr/>
              <a:lstStyle/>
              <a:p>
                <a:r>
                  <a:rPr lang="en-US">
                    <a:noFill/>
                  </a:rPr>
                  <a:t> </a:t>
                </a:r>
              </a:p>
            </p:txBody>
          </p:sp>
        </mc:Fallback>
      </mc:AlternateContent>
      <p:sp>
        <p:nvSpPr>
          <p:cNvPr id="9" name="TextBox 8"/>
          <p:cNvSpPr txBox="1"/>
          <p:nvPr/>
        </p:nvSpPr>
        <p:spPr>
          <a:xfrm>
            <a:off x="229801" y="3479627"/>
            <a:ext cx="2939010" cy="400110"/>
          </a:xfrm>
          <a:prstGeom prst="rect">
            <a:avLst/>
          </a:prstGeom>
          <a:noFill/>
        </p:spPr>
        <p:txBody>
          <a:bodyPr wrap="none" rtlCol="0">
            <a:spAutoFit/>
          </a:bodyPr>
          <a:lstStyle/>
          <a:p>
            <a:r>
              <a:rPr lang="tr-TR" sz="2000" dirty="0" smtClean="0"/>
              <a:t>The output peak voltage is</a:t>
            </a:r>
            <a:endParaRPr lang="en-US" sz="2000" dirty="0"/>
          </a:p>
        </p:txBody>
      </p:sp>
      <p:pic>
        <p:nvPicPr>
          <p:cNvPr id="10" name="Picture 9"/>
          <p:cNvPicPr>
            <a:picLocks noChangeAspect="1"/>
          </p:cNvPicPr>
          <p:nvPr/>
        </p:nvPicPr>
        <p:blipFill>
          <a:blip r:embed="rId5"/>
          <a:stretch>
            <a:fillRect/>
          </a:stretch>
        </p:blipFill>
        <p:spPr>
          <a:xfrm>
            <a:off x="500070" y="4820182"/>
            <a:ext cx="6176312" cy="1263605"/>
          </a:xfrm>
          <a:prstGeom prst="rect">
            <a:avLst/>
          </a:prstGeom>
        </p:spPr>
      </p:pic>
      <p:sp>
        <p:nvSpPr>
          <p:cNvPr id="11" name="Rectangle 10"/>
          <p:cNvSpPr/>
          <p:nvPr/>
        </p:nvSpPr>
        <p:spPr>
          <a:xfrm>
            <a:off x="669024" y="4820182"/>
            <a:ext cx="894797" cy="369332"/>
          </a:xfrm>
          <a:prstGeom prst="rect">
            <a:avLst/>
          </a:prstGeom>
        </p:spPr>
        <p:txBody>
          <a:bodyPr wrap="none">
            <a:spAutoFit/>
          </a:bodyPr>
          <a:lstStyle/>
          <a:p>
            <a:r>
              <a:rPr lang="tr-TR" dirty="0"/>
              <a:t>14.15 V</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7456868" y="5232371"/>
                <a:ext cx="2938753" cy="584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𝑉</m:t>
                          </m:r>
                        </m:e>
                        <m:sub>
                          <m:r>
                            <a:rPr lang="tr-TR" sz="2000" b="0" i="1" smtClean="0">
                              <a:latin typeface="Cambria Math" panose="02040503050406030204" pitchFamily="18" charset="0"/>
                            </a:rPr>
                            <m:t>𝐴𝑉𝐺</m:t>
                          </m:r>
                          <m:r>
                            <a:rPr lang="tr-TR" sz="2000" b="0" i="1" smtClean="0">
                              <a:latin typeface="Cambria Math" panose="02040503050406030204" pitchFamily="18" charset="0"/>
                            </a:rPr>
                            <m:t> </m:t>
                          </m:r>
                        </m:sub>
                      </m:sSub>
                      <m:r>
                        <a:rPr lang="tr-TR" sz="2000" b="0" i="1" smtClean="0">
                          <a:latin typeface="Cambria Math" panose="02040503050406030204" pitchFamily="18" charset="0"/>
                        </a:rPr>
                        <m:t>= </m:t>
                      </m:r>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2</m:t>
                          </m:r>
                          <m:r>
                            <a:rPr lang="tr-TR" sz="2000" b="0" i="1" smtClean="0">
                              <a:latin typeface="Cambria Math" panose="02040503050406030204" pitchFamily="18" charset="0"/>
                            </a:rPr>
                            <m:t>𝑥</m:t>
                          </m:r>
                          <m:r>
                            <a:rPr lang="tr-TR" sz="2000" b="0" i="1" smtClean="0">
                              <a:latin typeface="Cambria Math" panose="02040503050406030204" pitchFamily="18" charset="0"/>
                            </a:rPr>
                            <m:t> 14.15 </m:t>
                          </m:r>
                          <m:r>
                            <a:rPr lang="tr-TR" sz="2000" b="0" i="1" smtClean="0">
                              <a:latin typeface="Cambria Math" panose="02040503050406030204" pitchFamily="18" charset="0"/>
                            </a:rPr>
                            <m:t>𝑉</m:t>
                          </m:r>
                        </m:num>
                        <m:den>
                          <m:r>
                            <a:rPr lang="tr-TR" sz="2000" b="0" i="1" smtClean="0">
                              <a:latin typeface="Cambria Math" panose="02040503050406030204" pitchFamily="18" charset="0"/>
                              <a:ea typeface="Cambria Math" panose="02040503050406030204" pitchFamily="18" charset="0"/>
                            </a:rPr>
                            <m:t>𝜋</m:t>
                          </m:r>
                        </m:den>
                      </m:f>
                      <m:r>
                        <a:rPr lang="tr-TR" sz="2000" b="0" i="1" smtClean="0">
                          <a:latin typeface="Cambria Math" panose="02040503050406030204" pitchFamily="18" charset="0"/>
                        </a:rPr>
                        <m:t>=9 </m:t>
                      </m:r>
                      <m:r>
                        <a:rPr lang="tr-TR" sz="2000" b="0" i="1" smtClean="0">
                          <a:latin typeface="Cambria Math" panose="02040503050406030204" pitchFamily="18" charset="0"/>
                        </a:rPr>
                        <m:t>𝑉</m:t>
                      </m:r>
                      <m:r>
                        <a:rPr lang="tr-TR" sz="2000" b="0" i="1" smtClean="0">
                          <a:latin typeface="Cambria Math" panose="02040503050406030204" pitchFamily="18" charset="0"/>
                        </a:rPr>
                        <m:t> </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456868" y="5232371"/>
                <a:ext cx="2938753" cy="58445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5709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435" y="243557"/>
            <a:ext cx="2452082" cy="400110"/>
          </a:xfrm>
          <a:prstGeom prst="rect">
            <a:avLst/>
          </a:prstGeom>
        </p:spPr>
        <p:txBody>
          <a:bodyPr wrap="none">
            <a:spAutoFit/>
          </a:bodyPr>
          <a:lstStyle/>
          <a:p>
            <a:r>
              <a:rPr lang="en-US" sz="2000" b="1" dirty="0">
                <a:solidFill>
                  <a:srgbClr val="FF0000"/>
                </a:solidFill>
              </a:rPr>
              <a:t>Capacitor-Input Filter</a:t>
            </a:r>
          </a:p>
        </p:txBody>
      </p:sp>
      <p:sp>
        <p:nvSpPr>
          <p:cNvPr id="3" name="Rectangle 2"/>
          <p:cNvSpPr/>
          <p:nvPr/>
        </p:nvSpPr>
        <p:spPr>
          <a:xfrm>
            <a:off x="509435" y="643667"/>
            <a:ext cx="10798216" cy="707886"/>
          </a:xfrm>
          <a:prstGeom prst="rect">
            <a:avLst/>
          </a:prstGeom>
        </p:spPr>
        <p:txBody>
          <a:bodyPr wrap="square">
            <a:spAutoFit/>
          </a:bodyPr>
          <a:lstStyle/>
          <a:p>
            <a:pPr algn="just"/>
            <a:r>
              <a:rPr lang="en-US" sz="2000" dirty="0"/>
              <a:t>The filter is </a:t>
            </a:r>
            <a:r>
              <a:rPr lang="en-US" sz="2000" dirty="0" smtClean="0"/>
              <a:t>simply </a:t>
            </a:r>
            <a:r>
              <a:rPr lang="en-US" sz="2000" dirty="0"/>
              <a:t>a capacitor connected from the rectifier output to ground. RL represents the equivalent resistance of a load</a:t>
            </a:r>
          </a:p>
        </p:txBody>
      </p:sp>
      <p:pic>
        <p:nvPicPr>
          <p:cNvPr id="4" name="Picture 3"/>
          <p:cNvPicPr>
            <a:picLocks noChangeAspect="1"/>
          </p:cNvPicPr>
          <p:nvPr/>
        </p:nvPicPr>
        <p:blipFill>
          <a:blip r:embed="rId2"/>
          <a:stretch>
            <a:fillRect/>
          </a:stretch>
        </p:blipFill>
        <p:spPr>
          <a:xfrm>
            <a:off x="8623009" y="1237797"/>
            <a:ext cx="2684642" cy="2605423"/>
          </a:xfrm>
          <a:prstGeom prst="rect">
            <a:avLst/>
          </a:prstGeom>
        </p:spPr>
      </p:pic>
      <p:pic>
        <p:nvPicPr>
          <p:cNvPr id="5" name="Picture 4"/>
          <p:cNvPicPr>
            <a:picLocks noChangeAspect="1"/>
          </p:cNvPicPr>
          <p:nvPr/>
        </p:nvPicPr>
        <p:blipFill>
          <a:blip r:embed="rId3"/>
          <a:stretch>
            <a:fillRect/>
          </a:stretch>
        </p:blipFill>
        <p:spPr>
          <a:xfrm>
            <a:off x="231819" y="1523884"/>
            <a:ext cx="7515225" cy="2809875"/>
          </a:xfrm>
          <a:prstGeom prst="rect">
            <a:avLst/>
          </a:prstGeom>
        </p:spPr>
      </p:pic>
      <p:pic>
        <p:nvPicPr>
          <p:cNvPr id="6" name="Picture 5"/>
          <p:cNvPicPr>
            <a:picLocks noChangeAspect="1"/>
          </p:cNvPicPr>
          <p:nvPr/>
        </p:nvPicPr>
        <p:blipFill>
          <a:blip r:embed="rId4"/>
          <a:stretch>
            <a:fillRect/>
          </a:stretch>
        </p:blipFill>
        <p:spPr>
          <a:xfrm>
            <a:off x="8897826" y="3843220"/>
            <a:ext cx="2409825" cy="2752725"/>
          </a:xfrm>
          <a:prstGeom prst="rect">
            <a:avLst/>
          </a:prstGeom>
        </p:spPr>
      </p:pic>
      <p:pic>
        <p:nvPicPr>
          <p:cNvPr id="7" name="Picture 6"/>
          <p:cNvPicPr>
            <a:picLocks noChangeAspect="1"/>
          </p:cNvPicPr>
          <p:nvPr/>
        </p:nvPicPr>
        <p:blipFill>
          <a:blip r:embed="rId5"/>
          <a:stretch>
            <a:fillRect/>
          </a:stretch>
        </p:blipFill>
        <p:spPr>
          <a:xfrm>
            <a:off x="231819" y="4506090"/>
            <a:ext cx="4211392" cy="172355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443211" y="5100452"/>
                <a:ext cx="3863430" cy="534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tr-TR" sz="2400" b="0" i="1" smtClean="0">
                              <a:latin typeface="Cambria Math" panose="02040503050406030204" pitchFamily="18" charset="0"/>
                            </a:rPr>
                            <m:t>𝑉</m:t>
                          </m:r>
                        </m:e>
                        <m:sub>
                          <m:r>
                            <a:rPr lang="tr-TR" sz="2400" b="0" i="1" smtClean="0">
                              <a:latin typeface="Cambria Math" panose="02040503050406030204" pitchFamily="18" charset="0"/>
                            </a:rPr>
                            <m:t>𝐶</m:t>
                          </m:r>
                        </m:sub>
                      </m:sSub>
                      <m:r>
                        <a:rPr lang="tr-TR" sz="2400" b="0" i="1" smtClean="0">
                          <a:latin typeface="Cambria Math" panose="02040503050406030204" pitchFamily="18" charset="0"/>
                        </a:rPr>
                        <m:t>=</m:t>
                      </m:r>
                      <m:d>
                        <m:dPr>
                          <m:ctrlPr>
                            <a:rPr lang="tr-TR" sz="2400" b="0" i="1" smtClean="0">
                              <a:latin typeface="Cambria Math" panose="02040503050406030204" pitchFamily="18" charset="0"/>
                            </a:rPr>
                          </m:ctrlPr>
                        </m:dPr>
                        <m:e>
                          <m:rad>
                            <m:radPr>
                              <m:degHide m:val="on"/>
                              <m:ctrlPr>
                                <a:rPr lang="tr-TR" sz="2400" b="0" i="1" smtClean="0">
                                  <a:latin typeface="Cambria Math" panose="02040503050406030204" pitchFamily="18" charset="0"/>
                                </a:rPr>
                              </m:ctrlPr>
                            </m:radPr>
                            <m:deg/>
                            <m:e>
                              <m:r>
                                <a:rPr lang="tr-TR" sz="2400" b="0" i="1" smtClean="0">
                                  <a:latin typeface="Cambria Math" panose="02040503050406030204" pitchFamily="18" charset="0"/>
                                </a:rPr>
                                <m:t>2</m:t>
                              </m:r>
                            </m:e>
                          </m:rad>
                          <m:r>
                            <a:rPr lang="tr-TR" sz="2400" b="0" i="1" smtClean="0">
                              <a:latin typeface="Cambria Math" panose="02040503050406030204" pitchFamily="18" charset="0"/>
                            </a:rPr>
                            <m:t> </m:t>
                          </m:r>
                          <m:r>
                            <a:rPr lang="tr-TR" sz="2400" b="0" i="1" smtClean="0">
                              <a:latin typeface="Cambria Math" panose="02040503050406030204" pitchFamily="18" charset="0"/>
                            </a:rPr>
                            <m:t>𝑥</m:t>
                          </m:r>
                          <m:r>
                            <a:rPr lang="tr-TR" sz="2400" b="0" i="1" smtClean="0">
                              <a:latin typeface="Cambria Math" panose="02040503050406030204" pitchFamily="18" charset="0"/>
                            </a:rPr>
                            <m:t> </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𝑉</m:t>
                              </m:r>
                            </m:e>
                            <m:sub>
                              <m:func>
                                <m:funcPr>
                                  <m:ctrlPr>
                                    <a:rPr lang="tr-TR" sz="2400" b="0" i="1" smtClean="0">
                                      <a:latin typeface="Cambria Math" panose="02040503050406030204" pitchFamily="18" charset="0"/>
                                    </a:rPr>
                                  </m:ctrlPr>
                                </m:funcPr>
                                <m:fName>
                                  <m:r>
                                    <m:rPr>
                                      <m:sty m:val="p"/>
                                    </m:rPr>
                                    <a:rPr lang="tr-TR" sz="2400" b="0" i="0" smtClean="0">
                                      <a:latin typeface="Cambria Math" panose="02040503050406030204" pitchFamily="18" charset="0"/>
                                    </a:rPr>
                                    <m:t>sec</m:t>
                                  </m:r>
                                </m:fName>
                                <m:e>
                                  <m:r>
                                    <a:rPr lang="tr-TR" sz="2400" b="0" i="1" smtClean="0">
                                      <a:latin typeface="Cambria Math" panose="02040503050406030204" pitchFamily="18" charset="0"/>
                                    </a:rPr>
                                    <m:t>𝑟𝑚𝑠</m:t>
                                  </m:r>
                                </m:e>
                              </m:func>
                            </m:sub>
                          </m:sSub>
                          <m:r>
                            <a:rPr lang="tr-TR" sz="2400" b="0" i="1" smtClean="0">
                              <a:latin typeface="Cambria Math" panose="02040503050406030204" pitchFamily="18" charset="0"/>
                            </a:rPr>
                            <m:t>−1.4</m:t>
                          </m:r>
                        </m:e>
                      </m:d>
                      <m:r>
                        <a:rPr lang="tr-TR" sz="2400" b="0" i="1" smtClean="0">
                          <a:latin typeface="Cambria Math" panose="02040503050406030204" pitchFamily="18" charset="0"/>
                        </a:rPr>
                        <m:t>𝑉</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4443211" y="5100452"/>
                <a:ext cx="3863430" cy="534826"/>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2138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673" y="135808"/>
            <a:ext cx="1351652" cy="461665"/>
          </a:xfrm>
          <a:prstGeom prst="rect">
            <a:avLst/>
          </a:prstGeom>
        </p:spPr>
        <p:txBody>
          <a:bodyPr wrap="none">
            <a:spAutoFit/>
          </a:bodyPr>
          <a:lstStyle/>
          <a:p>
            <a:r>
              <a:rPr lang="tr-TR" sz="2400" b="1" dirty="0">
                <a:solidFill>
                  <a:srgbClr val="FF0000"/>
                </a:solidFill>
              </a:rPr>
              <a:t>Example:</a:t>
            </a:r>
          </a:p>
        </p:txBody>
      </p:sp>
      <p:pic>
        <p:nvPicPr>
          <p:cNvPr id="6" name="Picture 5"/>
          <p:cNvPicPr>
            <a:picLocks noChangeAspect="1"/>
          </p:cNvPicPr>
          <p:nvPr/>
        </p:nvPicPr>
        <p:blipFill>
          <a:blip r:embed="rId2"/>
          <a:stretch>
            <a:fillRect/>
          </a:stretch>
        </p:blipFill>
        <p:spPr>
          <a:xfrm>
            <a:off x="5033404" y="1259810"/>
            <a:ext cx="6338641" cy="2619339"/>
          </a:xfrm>
          <a:prstGeom prst="rect">
            <a:avLst/>
          </a:prstGeom>
        </p:spPr>
      </p:pic>
      <p:sp>
        <p:nvSpPr>
          <p:cNvPr id="7" name="TextBox 6"/>
          <p:cNvSpPr txBox="1"/>
          <p:nvPr/>
        </p:nvSpPr>
        <p:spPr>
          <a:xfrm>
            <a:off x="183673" y="597473"/>
            <a:ext cx="11046704" cy="707886"/>
          </a:xfrm>
          <a:prstGeom prst="rect">
            <a:avLst/>
          </a:prstGeom>
          <a:noFill/>
        </p:spPr>
        <p:txBody>
          <a:bodyPr wrap="square" rtlCol="0">
            <a:spAutoFit/>
          </a:bodyPr>
          <a:lstStyle/>
          <a:p>
            <a:pPr algn="just"/>
            <a:r>
              <a:rPr lang="tr-TR" sz="2000" dirty="0" smtClean="0"/>
              <a:t>a) Sketch the output voltage voltage for the given circuit below with w/out C and then with C.</a:t>
            </a:r>
          </a:p>
          <a:p>
            <a:pPr algn="just"/>
            <a:r>
              <a:rPr lang="tr-TR" sz="2000" dirty="0" smtClean="0"/>
              <a:t>b) Detremine the current flow through 450 </a:t>
            </a:r>
            <a:r>
              <a:rPr lang="el-GR" sz="2000" dirty="0" smtClean="0"/>
              <a:t>Ω</a:t>
            </a:r>
            <a:r>
              <a:rPr lang="tr-TR" sz="2000" dirty="0" smtClean="0"/>
              <a:t> resistor for the circuit.</a:t>
            </a:r>
            <a:endParaRPr lang="en-US" sz="2000" dirty="0"/>
          </a:p>
        </p:txBody>
      </p:sp>
      <p:sp>
        <p:nvSpPr>
          <p:cNvPr id="8" name="Rectangle 7"/>
          <p:cNvSpPr/>
          <p:nvPr/>
        </p:nvSpPr>
        <p:spPr>
          <a:xfrm>
            <a:off x="201305" y="1556635"/>
            <a:ext cx="1334020" cy="461665"/>
          </a:xfrm>
          <a:prstGeom prst="rect">
            <a:avLst/>
          </a:prstGeom>
        </p:spPr>
        <p:txBody>
          <a:bodyPr wrap="none">
            <a:spAutoFit/>
          </a:bodyPr>
          <a:lstStyle/>
          <a:p>
            <a:r>
              <a:rPr lang="tr-TR" sz="2400" b="1" dirty="0" smtClean="0">
                <a:solidFill>
                  <a:srgbClr val="FF0000"/>
                </a:solidFill>
              </a:rPr>
              <a:t>Solution:</a:t>
            </a:r>
            <a:endParaRPr lang="tr-TR" sz="2400" b="1" dirty="0">
              <a:solidFill>
                <a:srgbClr val="FF0000"/>
              </a:solidFill>
            </a:endParaRPr>
          </a:p>
        </p:txBody>
      </p:sp>
      <p:sp>
        <p:nvSpPr>
          <p:cNvPr id="9" name="TextBox 8"/>
          <p:cNvSpPr txBox="1"/>
          <p:nvPr/>
        </p:nvSpPr>
        <p:spPr>
          <a:xfrm>
            <a:off x="539147" y="1998517"/>
            <a:ext cx="3077958" cy="400110"/>
          </a:xfrm>
          <a:prstGeom prst="rect">
            <a:avLst/>
          </a:prstGeom>
          <a:noFill/>
        </p:spPr>
        <p:txBody>
          <a:bodyPr wrap="none" rtlCol="0">
            <a:spAutoFit/>
          </a:bodyPr>
          <a:lstStyle/>
          <a:p>
            <a:r>
              <a:rPr lang="tr-TR" sz="2000" dirty="0" smtClean="0"/>
              <a:t>The seconder rms voltage is</a:t>
            </a: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610727" y="2404658"/>
                <a:ext cx="3724032"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𝑆𝑒𝑐</m:t>
                          </m:r>
                          <m:r>
                            <a:rPr lang="tr-TR" b="0" i="1" smtClean="0">
                              <a:latin typeface="Cambria Math" panose="02040503050406030204" pitchFamily="18" charset="0"/>
                            </a:rPr>
                            <m:t> </m:t>
                          </m:r>
                          <m:r>
                            <a:rPr lang="tr-TR" b="0" i="1" smtClean="0">
                              <a:latin typeface="Cambria Math" panose="02040503050406030204" pitchFamily="18" charset="0"/>
                            </a:rPr>
                            <m:t>𝑟𝑚𝑠</m:t>
                          </m:r>
                        </m:sub>
                      </m:sSub>
                      <m:r>
                        <a:rPr lang="tr-TR" b="0" i="1" smtClean="0">
                          <a:latin typeface="Cambria Math" panose="02040503050406030204" pitchFamily="18" charset="0"/>
                        </a:rPr>
                        <m:t>= </m:t>
                      </m:r>
                      <m:f>
                        <m:fPr>
                          <m:ctrlPr>
                            <a:rPr lang="tr-TR" b="0" i="1" smtClean="0">
                              <a:latin typeface="Cambria Math" panose="02040503050406030204" pitchFamily="18" charset="0"/>
                            </a:rPr>
                          </m:ctrlPr>
                        </m:fPr>
                        <m:num>
                          <m:r>
                            <a:rPr lang="tr-TR" b="0" i="1" smtClean="0">
                              <a:latin typeface="Cambria Math" panose="02040503050406030204" pitchFamily="18" charset="0"/>
                            </a:rPr>
                            <m:t>230 </m:t>
                          </m:r>
                          <m:r>
                            <a:rPr lang="tr-TR" b="0" i="1" smtClean="0">
                              <a:latin typeface="Cambria Math" panose="02040503050406030204" pitchFamily="18" charset="0"/>
                            </a:rPr>
                            <m:t>𝑉𝑟𝑚𝑠</m:t>
                          </m:r>
                        </m:num>
                        <m:den>
                          <m:r>
                            <a:rPr lang="tr-TR" b="0" i="1" smtClean="0">
                              <a:latin typeface="Cambria Math" panose="02040503050406030204" pitchFamily="18" charset="0"/>
                            </a:rPr>
                            <m:t>18</m:t>
                          </m:r>
                        </m:den>
                      </m:f>
                      <m:r>
                        <a:rPr lang="tr-TR" b="0" i="1" smtClean="0">
                          <a:latin typeface="Cambria Math" panose="02040503050406030204" pitchFamily="18" charset="0"/>
                        </a:rPr>
                        <m:t>= 12. 78 </m:t>
                      </m:r>
                      <m:r>
                        <a:rPr lang="tr-TR" b="0" i="1" smtClean="0">
                          <a:latin typeface="Cambria Math" panose="02040503050406030204" pitchFamily="18" charset="0"/>
                        </a:rPr>
                        <m:t>𝑉𝑟𝑚𝑠</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10727" y="2404658"/>
                <a:ext cx="3724032" cy="52039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59499" y="3440350"/>
                <a:ext cx="5081391" cy="36240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tr-TR" sz="2000" b="0" i="1" smtClean="0">
                            <a:latin typeface="Cambria Math" panose="02040503050406030204" pitchFamily="18" charset="0"/>
                          </a:rPr>
                          <m:t>𝑉</m:t>
                        </m:r>
                      </m:e>
                      <m:sub>
                        <m:r>
                          <a:rPr lang="tr-TR" sz="2000" b="0" i="1" smtClean="0">
                            <a:latin typeface="Cambria Math" panose="02040503050406030204" pitchFamily="18" charset="0"/>
                          </a:rPr>
                          <m:t>𝑜𝑢𝑡</m:t>
                        </m:r>
                      </m:sub>
                    </m:sSub>
                    <m:r>
                      <a:rPr lang="tr-TR" sz="2000" b="0" i="1" smtClean="0">
                        <a:latin typeface="Cambria Math" panose="02040503050406030204" pitchFamily="18" charset="0"/>
                      </a:rPr>
                      <m:t>=</m:t>
                    </m:r>
                    <m:d>
                      <m:dPr>
                        <m:ctrlPr>
                          <a:rPr lang="tr-TR" sz="2000" b="0" i="1" smtClean="0">
                            <a:latin typeface="Cambria Math" panose="02040503050406030204" pitchFamily="18" charset="0"/>
                          </a:rPr>
                        </m:ctrlPr>
                      </m:dPr>
                      <m:e>
                        <m:r>
                          <a:rPr lang="tr-TR" sz="2000" b="0" i="1" smtClean="0">
                            <a:latin typeface="Cambria Math" panose="02040503050406030204" pitchFamily="18" charset="0"/>
                          </a:rPr>
                          <m:t> </m:t>
                        </m:r>
                        <m:rad>
                          <m:radPr>
                            <m:degHide m:val="on"/>
                            <m:ctrlPr>
                              <a:rPr lang="tr-TR" sz="2000" b="0" i="1" smtClean="0">
                                <a:latin typeface="Cambria Math" panose="02040503050406030204" pitchFamily="18" charset="0"/>
                              </a:rPr>
                            </m:ctrlPr>
                          </m:radPr>
                          <m:deg/>
                          <m:e>
                            <m:r>
                              <a:rPr lang="tr-TR" sz="2000" b="0" i="1" smtClean="0">
                                <a:latin typeface="Cambria Math" panose="02040503050406030204" pitchFamily="18" charset="0"/>
                              </a:rPr>
                              <m:t>2</m:t>
                            </m:r>
                          </m:e>
                        </m:rad>
                        <m:r>
                          <a:rPr lang="tr-TR" sz="2000" b="0" i="1" smtClean="0">
                            <a:latin typeface="Cambria Math" panose="02040503050406030204" pitchFamily="18" charset="0"/>
                          </a:rPr>
                          <m:t> </m:t>
                        </m:r>
                        <m:r>
                          <a:rPr lang="tr-TR" sz="2000" b="0" i="1" smtClean="0">
                            <a:latin typeface="Cambria Math" panose="02040503050406030204" pitchFamily="18" charset="0"/>
                          </a:rPr>
                          <m:t>𝑥</m:t>
                        </m:r>
                        <m:r>
                          <a:rPr lang="tr-TR" sz="2000" b="0" i="1" smtClean="0">
                            <a:latin typeface="Cambria Math" panose="02040503050406030204" pitchFamily="18" charset="0"/>
                          </a:rPr>
                          <m:t>12.78 </m:t>
                        </m:r>
                        <m:r>
                          <a:rPr lang="tr-TR" sz="2000" b="0" i="1" smtClean="0">
                            <a:latin typeface="Cambria Math" panose="02040503050406030204" pitchFamily="18" charset="0"/>
                          </a:rPr>
                          <m:t>𝑉𝑟𝑚𝑠</m:t>
                        </m:r>
                        <m:r>
                          <a:rPr lang="tr-TR" sz="2000" b="0" i="1" smtClean="0">
                            <a:latin typeface="Cambria Math" panose="02040503050406030204" pitchFamily="18" charset="0"/>
                          </a:rPr>
                          <m:t> −1.4 </m:t>
                        </m:r>
                        <m:r>
                          <a:rPr lang="tr-TR" sz="2000" b="0" i="1" smtClean="0">
                            <a:latin typeface="Cambria Math" panose="02040503050406030204" pitchFamily="18" charset="0"/>
                          </a:rPr>
                          <m:t>𝑉</m:t>
                        </m:r>
                        <m:r>
                          <a:rPr lang="tr-TR" sz="2000" b="0" i="1" smtClean="0">
                            <a:latin typeface="Cambria Math" panose="02040503050406030204" pitchFamily="18" charset="0"/>
                          </a:rPr>
                          <m:t> </m:t>
                        </m:r>
                      </m:e>
                    </m:d>
                    <m:r>
                      <a:rPr lang="tr-TR" sz="2000" b="0" i="1" smtClean="0">
                        <a:latin typeface="Cambria Math" panose="02040503050406030204" pitchFamily="18" charset="0"/>
                      </a:rPr>
                      <m:t>= </m:t>
                    </m:r>
                  </m:oMath>
                </a14:m>
                <a:r>
                  <a:rPr lang="tr-TR" sz="2000" dirty="0" smtClean="0"/>
                  <a:t>16.67 V</a:t>
                </a:r>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59499" y="3440350"/>
                <a:ext cx="5081391" cy="362407"/>
              </a:xfrm>
              <a:prstGeom prst="rect">
                <a:avLst/>
              </a:prstGeom>
              <a:blipFill rotWithShape="0">
                <a:blip r:embed="rId4"/>
                <a:stretch>
                  <a:fillRect l="-1799" t="-10000" b="-38333"/>
                </a:stretch>
              </a:blipFill>
            </p:spPr>
            <p:txBody>
              <a:bodyPr/>
              <a:lstStyle/>
              <a:p>
                <a:r>
                  <a:rPr lang="en-US">
                    <a:noFill/>
                  </a:rPr>
                  <a:t> </a:t>
                </a:r>
              </a:p>
            </p:txBody>
          </p:sp>
        </mc:Fallback>
      </mc:AlternateContent>
      <p:sp>
        <p:nvSpPr>
          <p:cNvPr id="12" name="TextBox 11"/>
          <p:cNvSpPr txBox="1"/>
          <p:nvPr/>
        </p:nvSpPr>
        <p:spPr>
          <a:xfrm>
            <a:off x="450541" y="2952348"/>
            <a:ext cx="3824317" cy="400110"/>
          </a:xfrm>
          <a:prstGeom prst="rect">
            <a:avLst/>
          </a:prstGeom>
          <a:noFill/>
        </p:spPr>
        <p:txBody>
          <a:bodyPr wrap="none" rtlCol="0">
            <a:spAutoFit/>
          </a:bodyPr>
          <a:lstStyle/>
          <a:p>
            <a:r>
              <a:rPr lang="tr-TR" sz="2000" dirty="0" smtClean="0"/>
              <a:t>The output peak voltage w/out C is</a:t>
            </a:r>
            <a:endParaRPr lang="en-US" sz="2000" dirty="0"/>
          </a:p>
        </p:txBody>
      </p:sp>
      <p:pic>
        <p:nvPicPr>
          <p:cNvPr id="13" name="Picture 12"/>
          <p:cNvPicPr>
            <a:picLocks noChangeAspect="1"/>
          </p:cNvPicPr>
          <p:nvPr/>
        </p:nvPicPr>
        <p:blipFill>
          <a:blip r:embed="rId5"/>
          <a:stretch>
            <a:fillRect/>
          </a:stretch>
        </p:blipFill>
        <p:spPr>
          <a:xfrm>
            <a:off x="183673" y="4286506"/>
            <a:ext cx="5870030" cy="1200943"/>
          </a:xfrm>
          <a:prstGeom prst="rect">
            <a:avLst/>
          </a:prstGeom>
        </p:spPr>
      </p:pic>
      <p:sp>
        <p:nvSpPr>
          <p:cNvPr id="14" name="Rectangle 13"/>
          <p:cNvSpPr/>
          <p:nvPr/>
        </p:nvSpPr>
        <p:spPr>
          <a:xfrm>
            <a:off x="137050" y="1955820"/>
            <a:ext cx="365806" cy="369332"/>
          </a:xfrm>
          <a:prstGeom prst="rect">
            <a:avLst/>
          </a:prstGeom>
        </p:spPr>
        <p:txBody>
          <a:bodyPr wrap="none">
            <a:spAutoFit/>
          </a:bodyPr>
          <a:lstStyle/>
          <a:p>
            <a:r>
              <a:rPr lang="tr-TR" dirty="0"/>
              <a:t>a)</a:t>
            </a:r>
            <a:endParaRPr lang="en-US" dirty="0"/>
          </a:p>
        </p:txBody>
      </p:sp>
      <p:sp>
        <p:nvSpPr>
          <p:cNvPr id="15" name="Rectangle 14"/>
          <p:cNvSpPr/>
          <p:nvPr/>
        </p:nvSpPr>
        <p:spPr>
          <a:xfrm>
            <a:off x="319953" y="4275477"/>
            <a:ext cx="894797" cy="369332"/>
          </a:xfrm>
          <a:prstGeom prst="rect">
            <a:avLst/>
          </a:prstGeom>
        </p:spPr>
        <p:txBody>
          <a:bodyPr wrap="none">
            <a:spAutoFit/>
          </a:bodyPr>
          <a:lstStyle/>
          <a:p>
            <a:r>
              <a:rPr lang="tr-TR" dirty="0"/>
              <a:t>16.67 V</a:t>
            </a:r>
            <a:endParaRPr lang="en-US" dirty="0"/>
          </a:p>
        </p:txBody>
      </p:sp>
      <p:pic>
        <p:nvPicPr>
          <p:cNvPr id="17" name="Picture 16"/>
          <p:cNvPicPr>
            <a:picLocks noChangeAspect="1"/>
          </p:cNvPicPr>
          <p:nvPr/>
        </p:nvPicPr>
        <p:blipFill>
          <a:blip r:embed="rId6"/>
          <a:stretch>
            <a:fillRect/>
          </a:stretch>
        </p:blipFill>
        <p:spPr>
          <a:xfrm>
            <a:off x="7123693" y="3844709"/>
            <a:ext cx="3971925" cy="1600200"/>
          </a:xfrm>
          <a:prstGeom prst="rect">
            <a:avLst/>
          </a:prstGeom>
        </p:spPr>
      </p:pic>
      <p:pic>
        <p:nvPicPr>
          <p:cNvPr id="18" name="Picture 17"/>
          <p:cNvPicPr>
            <a:picLocks noChangeAspect="1"/>
          </p:cNvPicPr>
          <p:nvPr/>
        </p:nvPicPr>
        <p:blipFill>
          <a:blip r:embed="rId7"/>
          <a:stretch>
            <a:fillRect/>
          </a:stretch>
        </p:blipFill>
        <p:spPr>
          <a:xfrm>
            <a:off x="2040717" y="5613898"/>
            <a:ext cx="3896474" cy="400242"/>
          </a:xfrm>
          <a:prstGeom prst="rect">
            <a:avLst/>
          </a:prstGeom>
        </p:spPr>
      </p:pic>
      <p:pic>
        <p:nvPicPr>
          <p:cNvPr id="19" name="Picture 18"/>
          <p:cNvPicPr>
            <a:picLocks noChangeAspect="1"/>
          </p:cNvPicPr>
          <p:nvPr/>
        </p:nvPicPr>
        <p:blipFill>
          <a:blip r:embed="rId8"/>
          <a:stretch>
            <a:fillRect/>
          </a:stretch>
        </p:blipFill>
        <p:spPr>
          <a:xfrm>
            <a:off x="7743922" y="5444909"/>
            <a:ext cx="3429000" cy="561975"/>
          </a:xfrm>
          <a:prstGeom prst="rect">
            <a:avLst/>
          </a:prstGeom>
        </p:spPr>
      </p:pic>
    </p:spTree>
    <p:extLst>
      <p:ext uri="{BB962C8B-B14F-4D97-AF65-F5344CB8AC3E}">
        <p14:creationId xmlns:p14="http://schemas.microsoft.com/office/powerpoint/2010/main" val="4160212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984" y="569689"/>
            <a:ext cx="4267200" cy="3400425"/>
          </a:xfrm>
          <a:prstGeom prst="rect">
            <a:avLst/>
          </a:prstGeom>
        </p:spPr>
      </p:pic>
      <p:pic>
        <p:nvPicPr>
          <p:cNvPr id="3" name="Picture 2"/>
          <p:cNvPicPr>
            <a:picLocks noChangeAspect="1"/>
          </p:cNvPicPr>
          <p:nvPr/>
        </p:nvPicPr>
        <p:blipFill>
          <a:blip r:embed="rId3"/>
          <a:stretch>
            <a:fillRect/>
          </a:stretch>
        </p:blipFill>
        <p:spPr>
          <a:xfrm>
            <a:off x="1158226" y="4104202"/>
            <a:ext cx="3152775" cy="323850"/>
          </a:xfrm>
          <a:prstGeom prst="rect">
            <a:avLst/>
          </a:prstGeom>
        </p:spPr>
      </p:pic>
      <p:pic>
        <p:nvPicPr>
          <p:cNvPr id="4" name="Picture 3"/>
          <p:cNvPicPr>
            <a:picLocks noChangeAspect="1"/>
          </p:cNvPicPr>
          <p:nvPr/>
        </p:nvPicPr>
        <p:blipFill>
          <a:blip r:embed="rId4"/>
          <a:stretch>
            <a:fillRect/>
          </a:stretch>
        </p:blipFill>
        <p:spPr>
          <a:xfrm>
            <a:off x="6539918" y="476318"/>
            <a:ext cx="4510173" cy="3493796"/>
          </a:xfrm>
          <a:prstGeom prst="rect">
            <a:avLst/>
          </a:prstGeom>
        </p:spPr>
      </p:pic>
      <p:pic>
        <p:nvPicPr>
          <p:cNvPr id="5" name="Picture 4"/>
          <p:cNvPicPr>
            <a:picLocks noChangeAspect="1"/>
          </p:cNvPicPr>
          <p:nvPr/>
        </p:nvPicPr>
        <p:blipFill>
          <a:blip r:embed="rId5"/>
          <a:stretch>
            <a:fillRect/>
          </a:stretch>
        </p:blipFill>
        <p:spPr>
          <a:xfrm>
            <a:off x="6699697" y="3970114"/>
            <a:ext cx="3429000" cy="561975"/>
          </a:xfrm>
          <a:prstGeom prst="rect">
            <a:avLst/>
          </a:prstGeom>
        </p:spPr>
      </p:pic>
      <p:sp>
        <p:nvSpPr>
          <p:cNvPr id="6" name="Rectangle 5"/>
          <p:cNvSpPr/>
          <p:nvPr/>
        </p:nvSpPr>
        <p:spPr>
          <a:xfrm>
            <a:off x="792420" y="5149780"/>
            <a:ext cx="377026" cy="369332"/>
          </a:xfrm>
          <a:prstGeom prst="rect">
            <a:avLst/>
          </a:prstGeom>
        </p:spPr>
        <p:txBody>
          <a:bodyPr wrap="none">
            <a:spAutoFit/>
          </a:bodyPr>
          <a:lstStyle/>
          <a:p>
            <a:r>
              <a:rPr lang="tr-TR" dirty="0" smtClean="0"/>
              <a:t>b)</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726324" y="5149780"/>
                <a:ext cx="2855910" cy="533544"/>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tr-TR" sz="2400" b="0" i="1" smtClean="0">
                            <a:latin typeface="Cambria Math" panose="02040503050406030204" pitchFamily="18" charset="0"/>
                          </a:rPr>
                          <m:t>𝐼</m:t>
                        </m:r>
                      </m:e>
                      <m:sub>
                        <m:r>
                          <a:rPr lang="tr-TR" sz="2400" b="0" i="1" smtClean="0">
                            <a:latin typeface="Cambria Math" panose="02040503050406030204" pitchFamily="18" charset="0"/>
                          </a:rPr>
                          <m:t>𝐿𝑜𝑎𝑑</m:t>
                        </m:r>
                      </m:sub>
                    </m:sSub>
                    <m:r>
                      <a:rPr lang="tr-TR" sz="2400" b="0" i="1" smtClean="0">
                        <a:latin typeface="Cambria Math" panose="02040503050406030204" pitchFamily="18" charset="0"/>
                      </a:rPr>
                      <m:t>= </m:t>
                    </m:r>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16.67 </m:t>
                        </m:r>
                        <m:r>
                          <a:rPr lang="tr-TR" sz="2400" b="0" i="1" smtClean="0">
                            <a:latin typeface="Cambria Math" panose="02040503050406030204" pitchFamily="18" charset="0"/>
                          </a:rPr>
                          <m:t>𝑉</m:t>
                        </m:r>
                      </m:num>
                      <m:den>
                        <m:r>
                          <a:rPr lang="tr-TR" sz="2400" b="0" i="1" smtClean="0">
                            <a:latin typeface="Cambria Math" panose="02040503050406030204" pitchFamily="18" charset="0"/>
                          </a:rPr>
                          <m:t>450 </m:t>
                        </m:r>
                        <m:r>
                          <a:rPr lang="el-GR" sz="2400" b="0" i="1" smtClean="0">
                            <a:latin typeface="Cambria Math" panose="02040503050406030204" pitchFamily="18" charset="0"/>
                          </a:rPr>
                          <m:t>Ω</m:t>
                        </m:r>
                      </m:den>
                    </m:f>
                  </m:oMath>
                </a14:m>
                <a:r>
                  <a:rPr lang="tr-TR" sz="2400" dirty="0" smtClean="0"/>
                  <a:t>= 37 mA</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726324" y="5149780"/>
                <a:ext cx="2855910" cy="533544"/>
              </a:xfrm>
              <a:prstGeom prst="rect">
                <a:avLst/>
              </a:prstGeom>
              <a:blipFill rotWithShape="0">
                <a:blip r:embed="rId6"/>
                <a:stretch>
                  <a:fillRect t="-2299" r="-5544" b="-19540"/>
                </a:stretch>
              </a:blipFill>
            </p:spPr>
            <p:txBody>
              <a:bodyPr/>
              <a:lstStyle/>
              <a:p>
                <a:r>
                  <a:rPr lang="en-US">
                    <a:noFill/>
                  </a:rPr>
                  <a:t> </a:t>
                </a:r>
              </a:p>
            </p:txBody>
          </p:sp>
        </mc:Fallback>
      </mc:AlternateContent>
    </p:spTree>
    <p:extLst>
      <p:ext uri="{BB962C8B-B14F-4D97-AF65-F5344CB8AC3E}">
        <p14:creationId xmlns:p14="http://schemas.microsoft.com/office/powerpoint/2010/main" val="3803098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19" y="140526"/>
            <a:ext cx="4077142" cy="400110"/>
          </a:xfrm>
          <a:prstGeom prst="rect">
            <a:avLst/>
          </a:prstGeom>
        </p:spPr>
        <p:txBody>
          <a:bodyPr wrap="none">
            <a:spAutoFit/>
          </a:bodyPr>
          <a:lstStyle/>
          <a:p>
            <a:r>
              <a:rPr lang="tr-TR" sz="2000" b="1" dirty="0" smtClean="0">
                <a:solidFill>
                  <a:srgbClr val="FF0000"/>
                </a:solidFill>
              </a:rPr>
              <a:t>Integrated</a:t>
            </a:r>
            <a:r>
              <a:rPr lang="en-US" sz="2000" b="1" dirty="0" smtClean="0">
                <a:solidFill>
                  <a:srgbClr val="FF0000"/>
                </a:solidFill>
              </a:rPr>
              <a:t> C</a:t>
            </a:r>
            <a:r>
              <a:rPr lang="tr-TR" sz="2000" b="1" dirty="0" smtClean="0">
                <a:solidFill>
                  <a:srgbClr val="FF0000"/>
                </a:solidFill>
              </a:rPr>
              <a:t>ircuit</a:t>
            </a:r>
            <a:r>
              <a:rPr lang="en-US" sz="2000" b="1" dirty="0" smtClean="0">
                <a:solidFill>
                  <a:srgbClr val="FF0000"/>
                </a:solidFill>
              </a:rPr>
              <a:t> V</a:t>
            </a:r>
            <a:r>
              <a:rPr lang="tr-TR" sz="2000" b="1" dirty="0" smtClean="0">
                <a:solidFill>
                  <a:srgbClr val="FF0000"/>
                </a:solidFill>
              </a:rPr>
              <a:t>oltage</a:t>
            </a:r>
            <a:r>
              <a:rPr lang="en-US" sz="2000" b="1" dirty="0" smtClean="0">
                <a:solidFill>
                  <a:srgbClr val="FF0000"/>
                </a:solidFill>
              </a:rPr>
              <a:t> R</a:t>
            </a:r>
            <a:r>
              <a:rPr lang="tr-TR" sz="2000" b="1" dirty="0" smtClean="0">
                <a:solidFill>
                  <a:srgbClr val="FF0000"/>
                </a:solidFill>
              </a:rPr>
              <a:t>egulators</a:t>
            </a:r>
            <a:endParaRPr lang="en-US" sz="2000" b="1" dirty="0">
              <a:solidFill>
                <a:srgbClr val="FF0000"/>
              </a:solidFill>
            </a:endParaRPr>
          </a:p>
        </p:txBody>
      </p:sp>
      <p:sp>
        <p:nvSpPr>
          <p:cNvPr id="3" name="Rectangle 2"/>
          <p:cNvSpPr/>
          <p:nvPr/>
        </p:nvSpPr>
        <p:spPr>
          <a:xfrm>
            <a:off x="283588" y="540636"/>
            <a:ext cx="11127094" cy="1477328"/>
          </a:xfrm>
          <a:prstGeom prst="rect">
            <a:avLst/>
          </a:prstGeom>
        </p:spPr>
        <p:txBody>
          <a:bodyPr wrap="square">
            <a:spAutoFit/>
          </a:bodyPr>
          <a:lstStyle/>
          <a:p>
            <a:pPr algn="just">
              <a:lnSpc>
                <a:spcPct val="150000"/>
              </a:lnSpc>
            </a:pPr>
            <a:r>
              <a:rPr lang="en-US" sz="2000" dirty="0"/>
              <a:t>Although many types of IC regulators are available, the </a:t>
            </a:r>
            <a:r>
              <a:rPr lang="en-US" sz="2000" b="1" dirty="0">
                <a:solidFill>
                  <a:srgbClr val="FF0000"/>
                </a:solidFill>
              </a:rPr>
              <a:t>78XX series of IC regulators </a:t>
            </a:r>
            <a:r>
              <a:rPr lang="en-US" sz="2000" dirty="0"/>
              <a:t>is representative of three-terminal devices that provide a fixed positive output voltage. The three terminals are input, output, and ground as indicated in the standard fixed voltage </a:t>
            </a:r>
            <a:r>
              <a:rPr lang="en-US" sz="2000" dirty="0" smtClean="0"/>
              <a:t>configuration </a:t>
            </a:r>
            <a:r>
              <a:rPr lang="en-US" sz="2000" dirty="0"/>
              <a:t>in Figure </a:t>
            </a:r>
            <a:r>
              <a:rPr lang="tr-TR" sz="2000" dirty="0" smtClean="0"/>
              <a:t>2.10</a:t>
            </a:r>
            <a:endParaRPr lang="en-US" sz="2000" dirty="0"/>
          </a:p>
        </p:txBody>
      </p:sp>
      <p:pic>
        <p:nvPicPr>
          <p:cNvPr id="4" name="Picture 3"/>
          <p:cNvPicPr>
            <a:picLocks noChangeAspect="1"/>
          </p:cNvPicPr>
          <p:nvPr/>
        </p:nvPicPr>
        <p:blipFill>
          <a:blip r:embed="rId2"/>
          <a:stretch>
            <a:fillRect/>
          </a:stretch>
        </p:blipFill>
        <p:spPr>
          <a:xfrm>
            <a:off x="154800" y="2139872"/>
            <a:ext cx="5207615" cy="1800930"/>
          </a:xfrm>
          <a:prstGeom prst="rect">
            <a:avLst/>
          </a:prstGeom>
        </p:spPr>
      </p:pic>
      <p:pic>
        <p:nvPicPr>
          <p:cNvPr id="5" name="Picture 4"/>
          <p:cNvPicPr>
            <a:picLocks noChangeAspect="1"/>
          </p:cNvPicPr>
          <p:nvPr/>
        </p:nvPicPr>
        <p:blipFill>
          <a:blip r:embed="rId3"/>
          <a:stretch>
            <a:fillRect/>
          </a:stretch>
        </p:blipFill>
        <p:spPr>
          <a:xfrm>
            <a:off x="4755079" y="3117203"/>
            <a:ext cx="4074817" cy="3237694"/>
          </a:xfrm>
          <a:prstGeom prst="rect">
            <a:avLst/>
          </a:prstGeom>
        </p:spPr>
      </p:pic>
      <p:pic>
        <p:nvPicPr>
          <p:cNvPr id="6" name="Picture 5"/>
          <p:cNvPicPr>
            <a:picLocks noChangeAspect="1"/>
          </p:cNvPicPr>
          <p:nvPr/>
        </p:nvPicPr>
        <p:blipFill>
          <a:blip r:embed="rId4"/>
          <a:stretch>
            <a:fillRect/>
          </a:stretch>
        </p:blipFill>
        <p:spPr>
          <a:xfrm>
            <a:off x="8829896" y="2096337"/>
            <a:ext cx="2864121" cy="2836271"/>
          </a:xfrm>
          <a:prstGeom prst="rect">
            <a:avLst/>
          </a:prstGeom>
        </p:spPr>
      </p:pic>
      <p:sp>
        <p:nvSpPr>
          <p:cNvPr id="7" name="Rectangle 6"/>
          <p:cNvSpPr/>
          <p:nvPr/>
        </p:nvSpPr>
        <p:spPr>
          <a:xfrm>
            <a:off x="2024989" y="5131331"/>
            <a:ext cx="1238481" cy="464871"/>
          </a:xfrm>
          <a:prstGeom prst="rect">
            <a:avLst/>
          </a:prstGeom>
        </p:spPr>
        <p:txBody>
          <a:bodyPr wrap="none">
            <a:spAutoFit/>
          </a:bodyPr>
          <a:lstStyle/>
          <a:p>
            <a:pPr algn="just">
              <a:lnSpc>
                <a:spcPct val="150000"/>
              </a:lnSpc>
            </a:pPr>
            <a:r>
              <a:rPr lang="en-US" b="1" dirty="0"/>
              <a:t>Figure </a:t>
            </a:r>
            <a:r>
              <a:rPr lang="tr-TR" b="1" dirty="0"/>
              <a:t>2.10</a:t>
            </a:r>
            <a:endParaRPr lang="en-US" b="1" dirty="0"/>
          </a:p>
        </p:txBody>
      </p:sp>
    </p:spTree>
    <p:extLst>
      <p:ext uri="{BB962C8B-B14F-4D97-AF65-F5344CB8AC3E}">
        <p14:creationId xmlns:p14="http://schemas.microsoft.com/office/powerpoint/2010/main" val="281615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05" y="459123"/>
            <a:ext cx="11582400" cy="5863144"/>
          </a:xfrm>
          <a:prstGeom prst="rect">
            <a:avLst/>
          </a:prstGeom>
        </p:spPr>
        <p:txBody>
          <a:bodyPr wrap="square">
            <a:spAutoFit/>
          </a:bodyPr>
          <a:lstStyle/>
          <a:p>
            <a:pPr algn="just">
              <a:lnSpc>
                <a:spcPct val="150000"/>
              </a:lnSpc>
            </a:pPr>
            <a:r>
              <a:rPr lang="en-US" dirty="0" smtClean="0"/>
              <a:t>The properties of pure semiconductor crystals can be significantly changed by inserting small quantities of elements from group III or group V of the periodic table into the crystal lattice of the semiconductor.</a:t>
            </a:r>
            <a:r>
              <a:rPr lang="tr-TR" dirty="0" smtClean="0"/>
              <a:t> </a:t>
            </a:r>
            <a:r>
              <a:rPr lang="en-US" dirty="0" smtClean="0"/>
              <a:t>These elements, known as dopants, can</a:t>
            </a:r>
            <a:r>
              <a:rPr lang="tr-TR" dirty="0" smtClean="0"/>
              <a:t> </a:t>
            </a:r>
            <a:r>
              <a:rPr lang="en-US" dirty="0" smtClean="0"/>
              <a:t>be diffused or implanted into semiconductors</a:t>
            </a:r>
            <a:r>
              <a:rPr lang="tr-TR" dirty="0" smtClean="0"/>
              <a:t>.</a:t>
            </a:r>
          </a:p>
          <a:p>
            <a:pPr algn="just">
              <a:lnSpc>
                <a:spcPct val="150000"/>
              </a:lnSpc>
            </a:pPr>
            <a:r>
              <a:rPr lang="en-US" dirty="0" smtClean="0"/>
              <a:t>Properties really get </a:t>
            </a:r>
            <a:r>
              <a:rPr lang="en-US" b="1" dirty="0" smtClean="0">
                <a:solidFill>
                  <a:srgbClr val="FF0000"/>
                </a:solidFill>
              </a:rPr>
              <a:t>interesting when different amounts </a:t>
            </a:r>
            <a:r>
              <a:rPr lang="en-US" dirty="0" smtClean="0"/>
              <a:t>and </a:t>
            </a:r>
            <a:r>
              <a:rPr lang="en-US" b="1" dirty="0" smtClean="0">
                <a:solidFill>
                  <a:srgbClr val="FF0000"/>
                </a:solidFill>
              </a:rPr>
              <a:t>different types of dopants are added </a:t>
            </a:r>
            <a:r>
              <a:rPr lang="en-US" dirty="0" smtClean="0"/>
              <a:t>to semiconductors.</a:t>
            </a:r>
            <a:endParaRPr lang="tr-TR" dirty="0" smtClean="0"/>
          </a:p>
          <a:p>
            <a:pPr algn="just">
              <a:lnSpc>
                <a:spcPct val="150000"/>
              </a:lnSpc>
            </a:pPr>
            <a:r>
              <a:rPr lang="en-US" dirty="0" smtClean="0"/>
              <a:t>Silicon </a:t>
            </a:r>
            <a:r>
              <a:rPr lang="tr-TR" dirty="0" smtClean="0"/>
              <a:t>or Germanium </a:t>
            </a:r>
            <a:r>
              <a:rPr lang="en-US" dirty="0" smtClean="0"/>
              <a:t>has </a:t>
            </a:r>
            <a:r>
              <a:rPr lang="en-US" b="1" dirty="0" smtClean="0">
                <a:solidFill>
                  <a:srgbClr val="FF0000"/>
                </a:solidFill>
              </a:rPr>
              <a:t>four valence electrons </a:t>
            </a:r>
            <a:r>
              <a:rPr lang="en-US" dirty="0" smtClean="0"/>
              <a:t>that form symmetrical electron bonds in the crystal lattice</a:t>
            </a:r>
            <a:r>
              <a:rPr lang="tr-TR" dirty="0" smtClean="0"/>
              <a:t>.</a:t>
            </a:r>
          </a:p>
          <a:p>
            <a:pPr marL="342900" indent="-342900" algn="just">
              <a:lnSpc>
                <a:spcPct val="150000"/>
              </a:lnSpc>
              <a:buFont typeface="Wingdings" panose="05000000000000000000" pitchFamily="2" charset="2"/>
              <a:buChar char="q"/>
            </a:pPr>
            <a:r>
              <a:rPr lang="en-US" sz="2000" dirty="0" smtClean="0"/>
              <a:t>if </a:t>
            </a:r>
            <a:r>
              <a:rPr lang="en-US" sz="2000" b="1" dirty="0" smtClean="0">
                <a:solidFill>
                  <a:srgbClr val="FF0000"/>
                </a:solidFill>
              </a:rPr>
              <a:t>arsenic or phosphorous </a:t>
            </a:r>
            <a:r>
              <a:rPr lang="en-US" sz="2000" dirty="0" smtClean="0"/>
              <a:t>from </a:t>
            </a:r>
            <a:r>
              <a:rPr lang="en-US" sz="2000" dirty="0" smtClean="0">
                <a:solidFill>
                  <a:srgbClr val="FF0000"/>
                </a:solidFill>
              </a:rPr>
              <a:t>group V</a:t>
            </a:r>
            <a:r>
              <a:rPr lang="en-US" sz="2000" dirty="0" smtClean="0"/>
              <a:t> is added to the crystal lattice, one of the five valence electrons in each dopant atom remains freer to move around. In this case, the dopant is called a </a:t>
            </a:r>
            <a:r>
              <a:rPr lang="en-US" sz="2000" b="1" dirty="0" smtClean="0">
                <a:solidFill>
                  <a:srgbClr val="FF0000"/>
                </a:solidFill>
              </a:rPr>
              <a:t>donor element </a:t>
            </a:r>
            <a:r>
              <a:rPr lang="en-US" sz="2000" dirty="0" smtClean="0"/>
              <a:t>because it </a:t>
            </a:r>
            <a:r>
              <a:rPr lang="en-US" sz="2000" b="1" dirty="0" smtClean="0">
                <a:solidFill>
                  <a:srgbClr val="0070C0"/>
                </a:solidFill>
              </a:rPr>
              <a:t>enhances the electron conductivity </a:t>
            </a:r>
            <a:r>
              <a:rPr lang="en-US" sz="2000" dirty="0" smtClean="0"/>
              <a:t>of the semiconductor. The resulting semiconductor is called </a:t>
            </a:r>
            <a:r>
              <a:rPr lang="en-US" sz="2000" b="1" dirty="0" smtClean="0">
                <a:solidFill>
                  <a:srgbClr val="FF0000"/>
                </a:solidFill>
              </a:rPr>
              <a:t>n-type silicon </a:t>
            </a:r>
            <a:r>
              <a:rPr lang="en-US" sz="2000" dirty="0" smtClean="0"/>
              <a:t>due to the electrons available in the crystal lattice as charge carriers</a:t>
            </a:r>
            <a:r>
              <a:rPr lang="tr-TR" sz="2000" dirty="0" smtClean="0"/>
              <a:t>.</a:t>
            </a:r>
          </a:p>
          <a:p>
            <a:pPr marL="342900" indent="-342900" algn="just">
              <a:lnSpc>
                <a:spcPct val="150000"/>
              </a:lnSpc>
              <a:buFont typeface="Wingdings" panose="05000000000000000000" pitchFamily="2" charset="2"/>
              <a:buChar char="q"/>
            </a:pPr>
            <a:r>
              <a:rPr lang="en-US" sz="2000" dirty="0" smtClean="0"/>
              <a:t>if the silicon is doped with </a:t>
            </a:r>
            <a:r>
              <a:rPr lang="en-US" sz="2000" b="1" dirty="0" smtClean="0">
                <a:solidFill>
                  <a:srgbClr val="FF0000"/>
                </a:solidFill>
              </a:rPr>
              <a:t>boron or gallium</a:t>
            </a:r>
            <a:r>
              <a:rPr lang="en-US" sz="2000" dirty="0" smtClean="0"/>
              <a:t> from </a:t>
            </a:r>
            <a:r>
              <a:rPr lang="en-US" sz="2000" b="1" dirty="0" smtClean="0">
                <a:solidFill>
                  <a:srgbClr val="FF0000"/>
                </a:solidFill>
              </a:rPr>
              <a:t>group III</a:t>
            </a:r>
            <a:r>
              <a:rPr lang="en-US" sz="2000" dirty="0" smtClean="0"/>
              <a:t>, </a:t>
            </a:r>
            <a:r>
              <a:rPr lang="en-US" sz="2000" b="1" dirty="0" smtClean="0">
                <a:solidFill>
                  <a:srgbClr val="0070C0"/>
                </a:solidFill>
              </a:rPr>
              <a:t>holes form due to missing electrons </a:t>
            </a:r>
            <a:r>
              <a:rPr lang="en-US" sz="2000" dirty="0" smtClean="0"/>
              <a:t>in the lattice where the so-called </a:t>
            </a:r>
            <a:r>
              <a:rPr lang="en-US" sz="2000" b="1" dirty="0" smtClean="0">
                <a:solidFill>
                  <a:srgbClr val="FF0000"/>
                </a:solidFill>
              </a:rPr>
              <a:t>acceptor </a:t>
            </a:r>
            <a:r>
              <a:rPr lang="en-US" sz="2000" dirty="0" smtClean="0"/>
              <a:t>dopant atoms have replaced silicon atoms. This is because the dopant atom only has three valence electrons. The resulting semiconductor is called </a:t>
            </a:r>
            <a:r>
              <a:rPr lang="en-US" sz="2000" b="1" dirty="0" smtClean="0">
                <a:solidFill>
                  <a:srgbClr val="FF0000"/>
                </a:solidFill>
              </a:rPr>
              <a:t>p-type </a:t>
            </a:r>
            <a:r>
              <a:rPr lang="en-US" sz="2000" dirty="0" smtClean="0"/>
              <a:t>silicon due to the holes, which are effectively positive charge carriers</a:t>
            </a:r>
            <a:endParaRPr lang="en-US" sz="2000" dirty="0"/>
          </a:p>
        </p:txBody>
      </p:sp>
    </p:spTree>
    <p:extLst>
      <p:ext uri="{BB962C8B-B14F-4D97-AF65-F5344CB8AC3E}">
        <p14:creationId xmlns:p14="http://schemas.microsoft.com/office/powerpoint/2010/main" val="1955464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89" y="172414"/>
            <a:ext cx="11453611" cy="1891287"/>
          </a:xfrm>
          <a:prstGeom prst="rect">
            <a:avLst/>
          </a:prstGeom>
        </p:spPr>
        <p:txBody>
          <a:bodyPr wrap="square">
            <a:spAutoFit/>
          </a:bodyPr>
          <a:lstStyle/>
          <a:p>
            <a:pPr algn="just">
              <a:lnSpc>
                <a:spcPct val="150000"/>
              </a:lnSpc>
            </a:pPr>
            <a:r>
              <a:rPr lang="en-US" sz="2000" dirty="0"/>
              <a:t>The </a:t>
            </a:r>
            <a:r>
              <a:rPr lang="en-US" sz="2000" b="1" dirty="0">
                <a:solidFill>
                  <a:srgbClr val="FF0000"/>
                </a:solidFill>
              </a:rPr>
              <a:t>79XX series is typical of three-terminal IC regulators </a:t>
            </a:r>
            <a:r>
              <a:rPr lang="en-US" sz="2000" dirty="0"/>
              <a:t>that provide a </a:t>
            </a:r>
            <a:r>
              <a:rPr lang="en-US" sz="2000" b="1" dirty="0">
                <a:solidFill>
                  <a:srgbClr val="FF0000"/>
                </a:solidFill>
              </a:rPr>
              <a:t>fixed negative </a:t>
            </a:r>
            <a:r>
              <a:rPr lang="en-US" sz="2000" b="1" dirty="0" smtClean="0">
                <a:solidFill>
                  <a:srgbClr val="FF0000"/>
                </a:solidFill>
              </a:rPr>
              <a:t>output </a:t>
            </a:r>
            <a:r>
              <a:rPr lang="en-US" sz="2000" b="1" dirty="0">
                <a:solidFill>
                  <a:srgbClr val="FF0000"/>
                </a:solidFill>
              </a:rPr>
              <a:t>voltage</a:t>
            </a:r>
            <a:r>
              <a:rPr lang="en-US" sz="2000" dirty="0"/>
              <a:t>. This series is the negative-voltage counterpart of the 78XX series and shares most of the same features and characteristics except the pin numbers are different than the positive regulators. Figure </a:t>
            </a:r>
            <a:r>
              <a:rPr lang="tr-TR" sz="2000" dirty="0" smtClean="0"/>
              <a:t>2</a:t>
            </a:r>
            <a:r>
              <a:rPr lang="en-US" sz="2000" dirty="0" smtClean="0"/>
              <a:t>–</a:t>
            </a:r>
            <a:r>
              <a:rPr lang="tr-TR" sz="2000" dirty="0" smtClean="0"/>
              <a:t>11</a:t>
            </a:r>
            <a:r>
              <a:rPr lang="en-US" sz="2000" dirty="0" smtClean="0"/>
              <a:t> </a:t>
            </a:r>
            <a:r>
              <a:rPr lang="en-US" sz="2000" dirty="0"/>
              <a:t>indicates the standard configuration and part numbers with corresponding output voltages that are available</a:t>
            </a:r>
          </a:p>
        </p:txBody>
      </p:sp>
      <p:pic>
        <p:nvPicPr>
          <p:cNvPr id="3" name="Picture 2"/>
          <p:cNvPicPr>
            <a:picLocks noChangeAspect="1"/>
          </p:cNvPicPr>
          <p:nvPr/>
        </p:nvPicPr>
        <p:blipFill>
          <a:blip r:embed="rId2"/>
          <a:stretch>
            <a:fillRect/>
          </a:stretch>
        </p:blipFill>
        <p:spPr>
          <a:xfrm>
            <a:off x="409575" y="2240924"/>
            <a:ext cx="6602486" cy="2472744"/>
          </a:xfrm>
          <a:prstGeom prst="rect">
            <a:avLst/>
          </a:prstGeom>
        </p:spPr>
      </p:pic>
      <p:pic>
        <p:nvPicPr>
          <p:cNvPr id="4" name="Picture 3"/>
          <p:cNvPicPr>
            <a:picLocks noChangeAspect="1"/>
          </p:cNvPicPr>
          <p:nvPr/>
        </p:nvPicPr>
        <p:blipFill>
          <a:blip r:embed="rId3"/>
          <a:stretch>
            <a:fillRect/>
          </a:stretch>
        </p:blipFill>
        <p:spPr>
          <a:xfrm>
            <a:off x="7669301" y="2063701"/>
            <a:ext cx="3702631" cy="2817454"/>
          </a:xfrm>
          <a:prstGeom prst="rect">
            <a:avLst/>
          </a:prstGeom>
        </p:spPr>
      </p:pic>
      <p:sp>
        <p:nvSpPr>
          <p:cNvPr id="5" name="Rectangle 4"/>
          <p:cNvSpPr/>
          <p:nvPr/>
        </p:nvSpPr>
        <p:spPr>
          <a:xfrm>
            <a:off x="4461265" y="5189044"/>
            <a:ext cx="1286121" cy="369332"/>
          </a:xfrm>
          <a:prstGeom prst="rect">
            <a:avLst/>
          </a:prstGeom>
        </p:spPr>
        <p:txBody>
          <a:bodyPr wrap="none">
            <a:spAutoFit/>
          </a:bodyPr>
          <a:lstStyle/>
          <a:p>
            <a:r>
              <a:rPr lang="en-US" dirty="0"/>
              <a:t>Figure </a:t>
            </a:r>
            <a:r>
              <a:rPr lang="tr-TR" dirty="0"/>
              <a:t>2</a:t>
            </a:r>
            <a:r>
              <a:rPr lang="en-US" dirty="0"/>
              <a:t>–</a:t>
            </a:r>
            <a:r>
              <a:rPr lang="tr-TR" dirty="0"/>
              <a:t>11</a:t>
            </a:r>
            <a:endParaRPr lang="en-US" dirty="0"/>
          </a:p>
        </p:txBody>
      </p:sp>
    </p:spTree>
    <p:extLst>
      <p:ext uri="{BB962C8B-B14F-4D97-AF65-F5344CB8AC3E}">
        <p14:creationId xmlns:p14="http://schemas.microsoft.com/office/powerpoint/2010/main" val="2145042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9480" y="357656"/>
            <a:ext cx="9720278" cy="2295391"/>
          </a:xfrm>
          <a:prstGeom prst="rect">
            <a:avLst/>
          </a:prstGeom>
        </p:spPr>
      </p:pic>
      <p:pic>
        <p:nvPicPr>
          <p:cNvPr id="3" name="Picture 2"/>
          <p:cNvPicPr>
            <a:picLocks noChangeAspect="1"/>
          </p:cNvPicPr>
          <p:nvPr/>
        </p:nvPicPr>
        <p:blipFill>
          <a:blip r:embed="rId3"/>
          <a:stretch>
            <a:fillRect/>
          </a:stretch>
        </p:blipFill>
        <p:spPr>
          <a:xfrm>
            <a:off x="2733339" y="2472745"/>
            <a:ext cx="6542658" cy="552382"/>
          </a:xfrm>
          <a:prstGeom prst="rect">
            <a:avLst/>
          </a:prstGeom>
        </p:spPr>
      </p:pic>
      <p:pic>
        <p:nvPicPr>
          <p:cNvPr id="4" name="Picture 3"/>
          <p:cNvPicPr>
            <a:picLocks noChangeAspect="1"/>
          </p:cNvPicPr>
          <p:nvPr/>
        </p:nvPicPr>
        <p:blipFill>
          <a:blip r:embed="rId4"/>
          <a:stretch>
            <a:fillRect/>
          </a:stretch>
        </p:blipFill>
        <p:spPr>
          <a:xfrm>
            <a:off x="829480" y="3025127"/>
            <a:ext cx="9735025" cy="2345363"/>
          </a:xfrm>
          <a:prstGeom prst="rect">
            <a:avLst/>
          </a:prstGeom>
        </p:spPr>
      </p:pic>
      <p:pic>
        <p:nvPicPr>
          <p:cNvPr id="5" name="Picture 4"/>
          <p:cNvPicPr>
            <a:picLocks noChangeAspect="1"/>
          </p:cNvPicPr>
          <p:nvPr/>
        </p:nvPicPr>
        <p:blipFill>
          <a:blip r:embed="rId5"/>
          <a:stretch>
            <a:fillRect/>
          </a:stretch>
        </p:blipFill>
        <p:spPr>
          <a:xfrm>
            <a:off x="2733339" y="5500186"/>
            <a:ext cx="6221189" cy="484768"/>
          </a:xfrm>
          <a:prstGeom prst="rect">
            <a:avLst/>
          </a:prstGeom>
        </p:spPr>
      </p:pic>
    </p:spTree>
    <p:extLst>
      <p:ext uri="{BB962C8B-B14F-4D97-AF65-F5344CB8AC3E}">
        <p14:creationId xmlns:p14="http://schemas.microsoft.com/office/powerpoint/2010/main" val="95259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1469" y="1164087"/>
            <a:ext cx="9869511" cy="2708434"/>
          </a:xfrm>
          <a:prstGeom prst="rect">
            <a:avLst/>
          </a:prstGeom>
        </p:spPr>
        <p:txBody>
          <a:bodyPr wrap="square">
            <a:spAutoFit/>
          </a:bodyPr>
          <a:lstStyle/>
          <a:p>
            <a:r>
              <a:rPr lang="en-US" sz="2000" b="1" u="sng" dirty="0" smtClean="0">
                <a:solidFill>
                  <a:srgbClr val="FF0000"/>
                </a:solidFill>
              </a:rPr>
              <a:t>In summary</a:t>
            </a:r>
            <a:r>
              <a:rPr lang="tr-TR" sz="2000" dirty="0" smtClean="0"/>
              <a:t>;</a:t>
            </a:r>
            <a:r>
              <a:rPr lang="en-US" sz="2000" dirty="0" smtClean="0"/>
              <a:t> </a:t>
            </a:r>
            <a:endParaRPr lang="tr-TR" sz="2000" dirty="0" smtClean="0"/>
          </a:p>
          <a:p>
            <a:pPr algn="just">
              <a:lnSpc>
                <a:spcPct val="150000"/>
              </a:lnSpc>
            </a:pPr>
            <a:r>
              <a:rPr lang="tr-TR" sz="2000" dirty="0" smtClean="0"/>
              <a:t>T</a:t>
            </a:r>
            <a:r>
              <a:rPr lang="en-US" sz="2000" dirty="0" smtClean="0"/>
              <a:t>he purpose for doping a semiconductor such as silicon</a:t>
            </a:r>
            <a:r>
              <a:rPr lang="tr-TR" sz="2000" dirty="0" smtClean="0"/>
              <a:t> or germanium</a:t>
            </a:r>
            <a:r>
              <a:rPr lang="en-US" sz="2000" dirty="0" smtClean="0"/>
              <a:t> is </a:t>
            </a:r>
            <a:r>
              <a:rPr lang="en-US" sz="2000" b="1" i="1" dirty="0" smtClean="0">
                <a:solidFill>
                  <a:srgbClr val="FF0000"/>
                </a:solidFill>
              </a:rPr>
              <a:t>to elevate and control the number of charge carriers in the semiconductor</a:t>
            </a:r>
            <a:r>
              <a:rPr lang="en-US" sz="2000" dirty="0" smtClean="0"/>
              <a:t>. </a:t>
            </a:r>
            <a:endParaRPr lang="tr-TR" sz="2000" dirty="0" smtClean="0"/>
          </a:p>
          <a:p>
            <a:pPr algn="just">
              <a:lnSpc>
                <a:spcPct val="150000"/>
              </a:lnSpc>
            </a:pPr>
            <a:r>
              <a:rPr lang="en-US" sz="2000" dirty="0" smtClean="0"/>
              <a:t>In an </a:t>
            </a:r>
            <a:r>
              <a:rPr lang="en-US" sz="2000" b="1" dirty="0" smtClean="0">
                <a:solidFill>
                  <a:srgbClr val="FF0000"/>
                </a:solidFill>
              </a:rPr>
              <a:t>n-type semiconductor, the charge carriers are electrons</a:t>
            </a:r>
            <a:r>
              <a:rPr lang="en-US" sz="2000" dirty="0" smtClean="0"/>
              <a:t>, and in a </a:t>
            </a:r>
            <a:r>
              <a:rPr lang="en-US" sz="2000" b="1" dirty="0" smtClean="0">
                <a:solidFill>
                  <a:srgbClr val="0070C0"/>
                </a:solidFill>
              </a:rPr>
              <a:t>p-type semiconductor, they are holes</a:t>
            </a:r>
            <a:r>
              <a:rPr lang="en-US" sz="2000" dirty="0" smtClean="0"/>
              <a:t>. As we will see shortly, the interaction between n-type and p-type semiconductor materials is the </a:t>
            </a:r>
            <a:r>
              <a:rPr lang="en-US" sz="2000" b="1" i="1" dirty="0" smtClean="0">
                <a:solidFill>
                  <a:srgbClr val="FF0000"/>
                </a:solidFill>
              </a:rPr>
              <a:t>basis for most semiconductor electronic devices.</a:t>
            </a:r>
            <a:endParaRPr lang="en-US" sz="2000" b="1" i="1" dirty="0">
              <a:solidFill>
                <a:srgbClr val="FF0000"/>
              </a:solidFill>
            </a:endParaRPr>
          </a:p>
        </p:txBody>
      </p:sp>
    </p:spTree>
    <p:extLst>
      <p:ext uri="{BB962C8B-B14F-4D97-AF65-F5344CB8AC3E}">
        <p14:creationId xmlns:p14="http://schemas.microsoft.com/office/powerpoint/2010/main" val="389995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518" y="489397"/>
            <a:ext cx="5409127" cy="646331"/>
          </a:xfrm>
          <a:prstGeom prst="rect">
            <a:avLst/>
          </a:prstGeom>
          <a:noFill/>
        </p:spPr>
        <p:txBody>
          <a:bodyPr wrap="square" rtlCol="0">
            <a:spAutoFit/>
          </a:bodyPr>
          <a:lstStyle/>
          <a:p>
            <a:r>
              <a:rPr lang="tr-TR" sz="3600" b="1" dirty="0" smtClean="0">
                <a:solidFill>
                  <a:srgbClr val="0070C0"/>
                </a:solidFill>
              </a:rPr>
              <a:t>2.2 </a:t>
            </a:r>
            <a:r>
              <a:rPr lang="tr-TR" sz="3600" b="1" dirty="0" smtClean="0">
                <a:solidFill>
                  <a:srgbClr val="FF0000"/>
                </a:solidFill>
              </a:rPr>
              <a:t>Diode</a:t>
            </a:r>
            <a:endParaRPr lang="en-US" sz="3600" b="1" dirty="0">
              <a:solidFill>
                <a:srgbClr val="FF0000"/>
              </a:solidFill>
            </a:endParaRPr>
          </a:p>
        </p:txBody>
      </p:sp>
      <p:pic>
        <p:nvPicPr>
          <p:cNvPr id="3" name="Picture 2"/>
          <p:cNvPicPr>
            <a:picLocks noChangeAspect="1"/>
          </p:cNvPicPr>
          <p:nvPr/>
        </p:nvPicPr>
        <p:blipFill>
          <a:blip r:embed="rId2"/>
          <a:stretch>
            <a:fillRect/>
          </a:stretch>
        </p:blipFill>
        <p:spPr>
          <a:xfrm>
            <a:off x="5447763" y="989975"/>
            <a:ext cx="6499538" cy="3697292"/>
          </a:xfrm>
          <a:prstGeom prst="rect">
            <a:avLst/>
          </a:prstGeom>
        </p:spPr>
      </p:pic>
      <p:sp>
        <p:nvSpPr>
          <p:cNvPr id="4" name="Rectangle 3"/>
          <p:cNvSpPr/>
          <p:nvPr/>
        </p:nvSpPr>
        <p:spPr>
          <a:xfrm>
            <a:off x="279042" y="1324687"/>
            <a:ext cx="5490693" cy="967957"/>
          </a:xfrm>
          <a:prstGeom prst="rect">
            <a:avLst/>
          </a:prstGeom>
        </p:spPr>
        <p:txBody>
          <a:bodyPr wrap="square">
            <a:spAutoFit/>
          </a:bodyPr>
          <a:lstStyle/>
          <a:p>
            <a:pPr algn="just">
              <a:lnSpc>
                <a:spcPct val="150000"/>
              </a:lnSpc>
            </a:pPr>
            <a:r>
              <a:rPr lang="en-US" sz="2000" dirty="0" smtClean="0"/>
              <a:t>If a p-type region of silicon is created adjacent to an</a:t>
            </a:r>
            <a:r>
              <a:rPr lang="tr-TR" sz="2000" dirty="0"/>
              <a:t> </a:t>
            </a:r>
            <a:r>
              <a:rPr lang="en-US" sz="2000" dirty="0" smtClean="0"/>
              <a:t>n-type region, a </a:t>
            </a:r>
            <a:r>
              <a:rPr lang="en-US" sz="2000" b="1" i="1" dirty="0" err="1" smtClean="0">
                <a:solidFill>
                  <a:srgbClr val="FF0000"/>
                </a:solidFill>
              </a:rPr>
              <a:t>pn</a:t>
            </a:r>
            <a:r>
              <a:rPr lang="en-US" sz="2000" b="1" i="1" dirty="0" smtClean="0">
                <a:solidFill>
                  <a:srgbClr val="FF0000"/>
                </a:solidFill>
              </a:rPr>
              <a:t> junction </a:t>
            </a:r>
            <a:r>
              <a:rPr lang="en-US" sz="2000" dirty="0" smtClean="0"/>
              <a:t>is the result.</a:t>
            </a:r>
            <a:endParaRPr lang="en-US" sz="2000" dirty="0"/>
          </a:p>
        </p:txBody>
      </p:sp>
      <p:sp>
        <p:nvSpPr>
          <p:cNvPr id="5" name="Rectangle 4"/>
          <p:cNvSpPr/>
          <p:nvPr/>
        </p:nvSpPr>
        <p:spPr>
          <a:xfrm>
            <a:off x="279042" y="2521998"/>
            <a:ext cx="5284631" cy="967957"/>
          </a:xfrm>
          <a:prstGeom prst="rect">
            <a:avLst/>
          </a:prstGeom>
        </p:spPr>
        <p:txBody>
          <a:bodyPr wrap="square">
            <a:spAutoFit/>
          </a:bodyPr>
          <a:lstStyle/>
          <a:p>
            <a:pPr>
              <a:lnSpc>
                <a:spcPct val="150000"/>
              </a:lnSpc>
            </a:pPr>
            <a:r>
              <a:rPr lang="en-US" sz="2000" dirty="0" smtClean="0"/>
              <a:t>The p-type</a:t>
            </a:r>
            <a:r>
              <a:rPr lang="tr-TR" sz="2000" dirty="0" smtClean="0"/>
              <a:t> </a:t>
            </a:r>
            <a:r>
              <a:rPr lang="en-US" sz="2000" dirty="0" smtClean="0"/>
              <a:t>side of the diode is referred to as the </a:t>
            </a:r>
            <a:r>
              <a:rPr lang="en-US" sz="2000" b="1" dirty="0" smtClean="0">
                <a:solidFill>
                  <a:srgbClr val="FF0000"/>
                </a:solidFill>
              </a:rPr>
              <a:t>anode</a:t>
            </a:r>
            <a:r>
              <a:rPr lang="en-US" sz="2000" dirty="0" smtClean="0"/>
              <a:t>, and the n-type side is called the </a:t>
            </a:r>
            <a:r>
              <a:rPr lang="en-US" sz="2000" b="1" dirty="0" smtClean="0">
                <a:solidFill>
                  <a:srgbClr val="FF0000"/>
                </a:solidFill>
              </a:rPr>
              <a:t>cathode</a:t>
            </a:r>
            <a:r>
              <a:rPr lang="tr-TR" sz="2000" dirty="0" smtClean="0"/>
              <a:t> </a:t>
            </a:r>
            <a:r>
              <a:rPr lang="en-US" sz="2000" dirty="0" smtClean="0"/>
              <a:t> </a:t>
            </a:r>
            <a:endParaRPr lang="en-US" sz="2000" dirty="0"/>
          </a:p>
        </p:txBody>
      </p:sp>
      <p:pic>
        <p:nvPicPr>
          <p:cNvPr id="6" name="Picture 5"/>
          <p:cNvPicPr>
            <a:picLocks noChangeAspect="1"/>
          </p:cNvPicPr>
          <p:nvPr/>
        </p:nvPicPr>
        <p:blipFill>
          <a:blip r:embed="rId3"/>
          <a:stretch>
            <a:fillRect/>
          </a:stretch>
        </p:blipFill>
        <p:spPr>
          <a:xfrm>
            <a:off x="6168980" y="4906857"/>
            <a:ext cx="5248275" cy="561975"/>
          </a:xfrm>
          <a:prstGeom prst="rect">
            <a:avLst/>
          </a:prstGeom>
        </p:spPr>
      </p:pic>
      <p:sp>
        <p:nvSpPr>
          <p:cNvPr id="7" name="Rectangle 6"/>
          <p:cNvSpPr/>
          <p:nvPr/>
        </p:nvSpPr>
        <p:spPr>
          <a:xfrm>
            <a:off x="100883" y="3808595"/>
            <a:ext cx="6160395" cy="1477328"/>
          </a:xfrm>
          <a:prstGeom prst="rect">
            <a:avLst/>
          </a:prstGeom>
        </p:spPr>
        <p:txBody>
          <a:bodyPr wrap="square">
            <a:spAutoFit/>
          </a:bodyPr>
          <a:lstStyle/>
          <a:p>
            <a:pPr>
              <a:lnSpc>
                <a:spcPct val="150000"/>
              </a:lnSpc>
            </a:pPr>
            <a:r>
              <a:rPr lang="tr-TR" sz="2000" dirty="0" smtClean="0"/>
              <a:t>A</a:t>
            </a:r>
            <a:r>
              <a:rPr lang="en-US" sz="2000" dirty="0" smtClean="0"/>
              <a:t>t the </a:t>
            </a:r>
            <a:r>
              <a:rPr lang="en-US" sz="2000" dirty="0" err="1" smtClean="0"/>
              <a:t>pn</a:t>
            </a:r>
            <a:r>
              <a:rPr lang="en-US" sz="2000" dirty="0" smtClean="0"/>
              <a:t> junction, electrons from the n-type silicon can diffuse to occupy the holes in the p-type silicon, creating what is called a </a:t>
            </a:r>
            <a:r>
              <a:rPr lang="en-US" sz="2000" b="1" dirty="0" smtClean="0">
                <a:solidFill>
                  <a:srgbClr val="FF0000"/>
                </a:solidFill>
              </a:rPr>
              <a:t>depletion region</a:t>
            </a:r>
            <a:r>
              <a:rPr lang="tr-TR"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367724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526" y="312518"/>
            <a:ext cx="11518006" cy="1477328"/>
          </a:xfrm>
          <a:prstGeom prst="rect">
            <a:avLst/>
          </a:prstGeom>
        </p:spPr>
        <p:txBody>
          <a:bodyPr wrap="square">
            <a:spAutoFit/>
          </a:bodyPr>
          <a:lstStyle/>
          <a:p>
            <a:pPr algn="just">
              <a:lnSpc>
                <a:spcPct val="150000"/>
              </a:lnSpc>
            </a:pPr>
            <a:r>
              <a:rPr lang="en-US" sz="2000" dirty="0" smtClean="0"/>
              <a:t>A small electric field develops across this thin depletion region due to the diffusion of electrons. This results in a voltage difference across the depletion region called the </a:t>
            </a:r>
            <a:r>
              <a:rPr lang="en-US" sz="2000" b="1" dirty="0" smtClean="0">
                <a:solidFill>
                  <a:srgbClr val="FF0000"/>
                </a:solidFill>
              </a:rPr>
              <a:t>contact potential</a:t>
            </a:r>
            <a:r>
              <a:rPr lang="en-US" sz="2000" dirty="0" smtClean="0"/>
              <a:t>. For silicon, the contact potential is on the order</a:t>
            </a:r>
            <a:r>
              <a:rPr lang="tr-TR" sz="2000" dirty="0" smtClean="0"/>
              <a:t> 0.6 V or 0.7 V.</a:t>
            </a:r>
            <a:endParaRPr lang="en-US" sz="2000" dirty="0"/>
          </a:p>
        </p:txBody>
      </p:sp>
      <p:sp>
        <p:nvSpPr>
          <p:cNvPr id="4" name="Rectangle 3"/>
          <p:cNvSpPr/>
          <p:nvPr/>
        </p:nvSpPr>
        <p:spPr>
          <a:xfrm>
            <a:off x="180304" y="2052523"/>
            <a:ext cx="11565228" cy="3276282"/>
          </a:xfrm>
          <a:prstGeom prst="rect">
            <a:avLst/>
          </a:prstGeom>
        </p:spPr>
        <p:txBody>
          <a:bodyPr wrap="square">
            <a:spAutoFit/>
          </a:bodyPr>
          <a:lstStyle/>
          <a:p>
            <a:pPr algn="just">
              <a:lnSpc>
                <a:spcPct val="150000"/>
              </a:lnSpc>
            </a:pPr>
            <a:r>
              <a:rPr lang="tr-TR" sz="2000" dirty="0" smtClean="0"/>
              <a:t>From </a:t>
            </a:r>
            <a:r>
              <a:rPr lang="en-US" sz="2000" dirty="0" smtClean="0"/>
              <a:t>Figure </a:t>
            </a:r>
            <a:r>
              <a:rPr lang="tr-TR" sz="2000" dirty="0" smtClean="0"/>
              <a:t>2</a:t>
            </a:r>
            <a:r>
              <a:rPr lang="en-US" sz="2000" dirty="0" smtClean="0"/>
              <a:t>.2 , if a voltage source is connected to the </a:t>
            </a:r>
            <a:r>
              <a:rPr lang="en-US" sz="2000" dirty="0" err="1" smtClean="0"/>
              <a:t>pn</a:t>
            </a:r>
            <a:r>
              <a:rPr lang="en-US" sz="2000" dirty="0" smtClean="0"/>
              <a:t> junction with the positive side of the voltage source connected to the anode and the negative side connected to the cathode forming a complete circuit, the diode is said to be </a:t>
            </a:r>
            <a:r>
              <a:rPr lang="en-US" sz="2000" b="1" dirty="0" smtClean="0">
                <a:solidFill>
                  <a:srgbClr val="FF0000"/>
                </a:solidFill>
              </a:rPr>
              <a:t>forward biased</a:t>
            </a:r>
            <a:r>
              <a:rPr lang="en-US" sz="2000" dirty="0" smtClean="0"/>
              <a:t>. </a:t>
            </a:r>
            <a:endParaRPr lang="tr-TR" sz="2000" dirty="0" smtClean="0"/>
          </a:p>
          <a:p>
            <a:pPr algn="just">
              <a:lnSpc>
                <a:spcPct val="150000"/>
              </a:lnSpc>
            </a:pPr>
            <a:r>
              <a:rPr lang="en-US" sz="2000" dirty="0" smtClean="0"/>
              <a:t>The applied voltage </a:t>
            </a:r>
            <a:r>
              <a:rPr lang="en-US" sz="2000" b="1" dirty="0" smtClean="0">
                <a:solidFill>
                  <a:srgbClr val="FF0000"/>
                </a:solidFill>
              </a:rPr>
              <a:t>overcomes the contact potential and shrinks the depletion region</a:t>
            </a:r>
            <a:r>
              <a:rPr lang="en-US" sz="2000" dirty="0" smtClean="0"/>
              <a:t>. The anode in effect becomes a source of holes and the cathode becomes a source of electrons so that holes and electrons are continuously replenished at the junction. As the applied voltage approaches the value of the contact potential (0.6–0.7 V for silicon), the current increases exponentially</a:t>
            </a:r>
            <a:endParaRPr lang="en-US" sz="2000" dirty="0"/>
          </a:p>
        </p:txBody>
      </p:sp>
    </p:spTree>
    <p:extLst>
      <p:ext uri="{BB962C8B-B14F-4D97-AF65-F5344CB8AC3E}">
        <p14:creationId xmlns:p14="http://schemas.microsoft.com/office/powerpoint/2010/main" val="73983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06" y="143488"/>
            <a:ext cx="11170276" cy="1477328"/>
          </a:xfrm>
          <a:prstGeom prst="rect">
            <a:avLst/>
          </a:prstGeom>
        </p:spPr>
        <p:txBody>
          <a:bodyPr wrap="square">
            <a:spAutoFit/>
          </a:bodyPr>
          <a:lstStyle/>
          <a:p>
            <a:pPr algn="just">
              <a:lnSpc>
                <a:spcPct val="150000"/>
              </a:lnSpc>
            </a:pPr>
            <a:r>
              <a:rPr lang="tr-TR" sz="2000" dirty="0" smtClean="0"/>
              <a:t>From </a:t>
            </a:r>
            <a:r>
              <a:rPr lang="en-US" sz="2000" dirty="0" smtClean="0"/>
              <a:t>Figure 3.2 , the anode is connected to the n-type silicon and the cathode to the p-type silicon, the </a:t>
            </a:r>
            <a:r>
              <a:rPr lang="en-US" sz="2000" b="1" dirty="0" smtClean="0">
                <a:solidFill>
                  <a:srgbClr val="FF0000"/>
                </a:solidFill>
              </a:rPr>
              <a:t>depletion region is enlarged</a:t>
            </a:r>
            <a:r>
              <a:rPr lang="en-US" sz="2000" b="1" dirty="0" smtClean="0"/>
              <a:t>,</a:t>
            </a:r>
            <a:r>
              <a:rPr lang="en-US" sz="2000" dirty="0" smtClean="0"/>
              <a:t> inhibiting diffusion of electrons and thus current; and we say the junction is </a:t>
            </a:r>
            <a:r>
              <a:rPr lang="en-US" sz="2000" b="1" dirty="0" smtClean="0">
                <a:solidFill>
                  <a:srgbClr val="FF0000"/>
                </a:solidFill>
              </a:rPr>
              <a:t>reverse biased</a:t>
            </a:r>
            <a:r>
              <a:rPr lang="en-US" sz="2000" dirty="0" smtClean="0"/>
              <a:t>.</a:t>
            </a:r>
            <a:r>
              <a:rPr lang="tr-TR" sz="2000" dirty="0" smtClean="0"/>
              <a:t> In this case current doesw not flow </a:t>
            </a:r>
            <a:r>
              <a:rPr lang="en-US" sz="2000" dirty="0" smtClean="0"/>
              <a:t>but it is extremely small</a:t>
            </a:r>
            <a:r>
              <a:rPr lang="tr-TR" sz="2000" dirty="0" smtClean="0"/>
              <a:t> amount of current flows.</a:t>
            </a:r>
            <a:endParaRPr lang="en-US" sz="2000" dirty="0"/>
          </a:p>
        </p:txBody>
      </p:sp>
      <p:sp>
        <p:nvSpPr>
          <p:cNvPr id="3" name="Rectangle 2"/>
          <p:cNvSpPr/>
          <p:nvPr/>
        </p:nvSpPr>
        <p:spPr>
          <a:xfrm>
            <a:off x="227527" y="1620816"/>
            <a:ext cx="11080124" cy="1015663"/>
          </a:xfrm>
          <a:prstGeom prst="rect">
            <a:avLst/>
          </a:prstGeom>
        </p:spPr>
        <p:txBody>
          <a:bodyPr wrap="square">
            <a:spAutoFit/>
          </a:bodyPr>
          <a:lstStyle/>
          <a:p>
            <a:pPr algn="just">
              <a:lnSpc>
                <a:spcPct val="150000"/>
              </a:lnSpc>
            </a:pPr>
            <a:r>
              <a:rPr lang="en-US" sz="2000" dirty="0" smtClean="0"/>
              <a:t>Therefore, a </a:t>
            </a:r>
            <a:r>
              <a:rPr lang="en-US" sz="2000" dirty="0" err="1" smtClean="0"/>
              <a:t>pn</a:t>
            </a:r>
            <a:r>
              <a:rPr lang="en-US" sz="2000" dirty="0" smtClean="0"/>
              <a:t> junction passes current in only one direction. It is known as a </a:t>
            </a:r>
            <a:r>
              <a:rPr lang="tr-TR" sz="2000" dirty="0" smtClean="0"/>
              <a:t> </a:t>
            </a:r>
            <a:r>
              <a:rPr lang="tr-TR" sz="2000" b="1" dirty="0" smtClean="0">
                <a:solidFill>
                  <a:srgbClr val="FF0000"/>
                </a:solidFill>
              </a:rPr>
              <a:t>silicon</a:t>
            </a:r>
            <a:r>
              <a:rPr lang="tr-TR" sz="2000" dirty="0" smtClean="0"/>
              <a:t> </a:t>
            </a:r>
            <a:r>
              <a:rPr lang="en-US" sz="2000" b="1" dirty="0" smtClean="0">
                <a:solidFill>
                  <a:srgbClr val="FF0000"/>
                </a:solidFill>
              </a:rPr>
              <a:t>diode</a:t>
            </a:r>
            <a:r>
              <a:rPr lang="en-US" sz="2000" dirty="0" smtClean="0"/>
              <a:t> and is sometimes referred to as a rectifier. The schematic symbol for the silicon diode is included in Figure </a:t>
            </a:r>
            <a:r>
              <a:rPr lang="tr-TR" sz="2000" dirty="0" smtClean="0"/>
              <a:t>2</a:t>
            </a:r>
            <a:r>
              <a:rPr lang="en-US" sz="2000" dirty="0" smtClean="0"/>
              <a:t>.3 </a:t>
            </a:r>
            <a:r>
              <a:rPr lang="tr-TR" sz="2000" dirty="0"/>
              <a:t>.</a:t>
            </a:r>
            <a:endParaRPr lang="en-US" sz="2000" dirty="0"/>
          </a:p>
        </p:txBody>
      </p:sp>
      <p:pic>
        <p:nvPicPr>
          <p:cNvPr id="4" name="Picture 3"/>
          <p:cNvPicPr>
            <a:picLocks noChangeAspect="1"/>
          </p:cNvPicPr>
          <p:nvPr/>
        </p:nvPicPr>
        <p:blipFill>
          <a:blip r:embed="rId2"/>
          <a:stretch>
            <a:fillRect/>
          </a:stretch>
        </p:blipFill>
        <p:spPr>
          <a:xfrm>
            <a:off x="1940418" y="3098144"/>
            <a:ext cx="4125532" cy="3434606"/>
          </a:xfrm>
          <a:prstGeom prst="rect">
            <a:avLst/>
          </a:prstGeom>
        </p:spPr>
      </p:pic>
      <p:pic>
        <p:nvPicPr>
          <p:cNvPr id="5" name="Picture 4"/>
          <p:cNvPicPr>
            <a:picLocks noChangeAspect="1"/>
          </p:cNvPicPr>
          <p:nvPr/>
        </p:nvPicPr>
        <p:blipFill>
          <a:blip r:embed="rId3"/>
          <a:stretch>
            <a:fillRect/>
          </a:stretch>
        </p:blipFill>
        <p:spPr>
          <a:xfrm>
            <a:off x="240406" y="4575472"/>
            <a:ext cx="1466850" cy="923925"/>
          </a:xfrm>
          <a:prstGeom prst="rect">
            <a:avLst/>
          </a:prstGeom>
        </p:spPr>
      </p:pic>
      <p:pic>
        <p:nvPicPr>
          <p:cNvPr id="6" name="Picture 5"/>
          <p:cNvPicPr>
            <a:picLocks noChangeAspect="1"/>
          </p:cNvPicPr>
          <p:nvPr/>
        </p:nvPicPr>
        <p:blipFill>
          <a:blip r:embed="rId4"/>
          <a:stretch>
            <a:fillRect/>
          </a:stretch>
        </p:blipFill>
        <p:spPr>
          <a:xfrm>
            <a:off x="5681730" y="2537122"/>
            <a:ext cx="5638800" cy="4076700"/>
          </a:xfrm>
          <a:prstGeom prst="rect">
            <a:avLst/>
          </a:prstGeom>
        </p:spPr>
      </p:pic>
    </p:spTree>
    <p:extLst>
      <p:ext uri="{BB962C8B-B14F-4D97-AF65-F5344CB8AC3E}">
        <p14:creationId xmlns:p14="http://schemas.microsoft.com/office/powerpoint/2010/main" val="8830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677" y="706857"/>
            <a:ext cx="5609988" cy="3908764"/>
          </a:xfrm>
          <a:prstGeom prst="rect">
            <a:avLst/>
          </a:prstGeom>
        </p:spPr>
      </p:pic>
      <p:pic>
        <p:nvPicPr>
          <p:cNvPr id="1028" name="Picture 4" descr="What is an Ideal Di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950" y="93234"/>
            <a:ext cx="3939907" cy="41117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79665" y="4204976"/>
            <a:ext cx="5524200" cy="400110"/>
          </a:xfrm>
          <a:prstGeom prst="rect">
            <a:avLst/>
          </a:prstGeom>
          <a:noFill/>
        </p:spPr>
        <p:txBody>
          <a:bodyPr wrap="square" rtlCol="0">
            <a:spAutoFit/>
          </a:bodyPr>
          <a:lstStyle/>
          <a:p>
            <a:r>
              <a:rPr lang="tr-TR" sz="2000" b="1" dirty="0" smtClean="0"/>
              <a:t>Figure 2.5 </a:t>
            </a:r>
            <a:r>
              <a:rPr lang="tr-TR" sz="2000" dirty="0" smtClean="0"/>
              <a:t>V-I characteristics of practical diode</a:t>
            </a:r>
            <a:endParaRPr lang="en-US" sz="2000" dirty="0"/>
          </a:p>
        </p:txBody>
      </p:sp>
      <p:sp>
        <p:nvSpPr>
          <p:cNvPr id="4" name="Rectangle 3"/>
          <p:cNvSpPr/>
          <p:nvPr/>
        </p:nvSpPr>
        <p:spPr>
          <a:xfrm>
            <a:off x="469677" y="4924924"/>
            <a:ext cx="10786458" cy="1015663"/>
          </a:xfrm>
          <a:prstGeom prst="rect">
            <a:avLst/>
          </a:prstGeom>
        </p:spPr>
        <p:txBody>
          <a:bodyPr wrap="square">
            <a:spAutoFit/>
          </a:bodyPr>
          <a:lstStyle/>
          <a:p>
            <a:pPr algn="just">
              <a:lnSpc>
                <a:spcPct val="150000"/>
              </a:lnSpc>
            </a:pPr>
            <a:r>
              <a:rPr lang="en-US" sz="2000" dirty="0" smtClean="0"/>
              <a:t>When a real diode is reverse biased, it can withstand a reverse voltage up to a limit known as </a:t>
            </a:r>
            <a:r>
              <a:rPr lang="en-US" sz="2000" b="1" dirty="0" smtClean="0">
                <a:solidFill>
                  <a:srgbClr val="FF0000"/>
                </a:solidFill>
              </a:rPr>
              <a:t>the breakdown voltage</a:t>
            </a:r>
            <a:r>
              <a:rPr lang="en-US" sz="2000" dirty="0" smtClean="0"/>
              <a:t>, where the diode will fail</a:t>
            </a:r>
            <a:r>
              <a:rPr lang="tr-TR" sz="2000" dirty="0" smtClean="0"/>
              <a:t>. </a:t>
            </a:r>
            <a:r>
              <a:rPr lang="en-US" sz="2000" dirty="0" smtClean="0"/>
              <a:t>For most diodes the breakdown value is at least 50 V</a:t>
            </a:r>
            <a:r>
              <a:rPr lang="tr-TR" sz="2000" dirty="0" smtClean="0"/>
              <a:t>.</a:t>
            </a:r>
            <a:endParaRPr lang="en-US" sz="2000" dirty="0"/>
          </a:p>
        </p:txBody>
      </p:sp>
    </p:spTree>
    <p:extLst>
      <p:ext uri="{BB962C8B-B14F-4D97-AF65-F5344CB8AC3E}">
        <p14:creationId xmlns:p14="http://schemas.microsoft.com/office/powerpoint/2010/main" val="1393823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95E181FA316E4CB223777B08F96716" ma:contentTypeVersion="" ma:contentTypeDescription="Create a new document." ma:contentTypeScope="" ma:versionID="694fdbe7b87007c796a30bd9aae62a7f">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A9A3CE-22AC-4EED-9B78-7284B1A5B163}"/>
</file>

<file path=customXml/itemProps2.xml><?xml version="1.0" encoding="utf-8"?>
<ds:datastoreItem xmlns:ds="http://schemas.openxmlformats.org/officeDocument/2006/customXml" ds:itemID="{5A721F6E-2A55-414B-9B4B-31B9BBE3C479}"/>
</file>

<file path=customXml/itemProps3.xml><?xml version="1.0" encoding="utf-8"?>
<ds:datastoreItem xmlns:ds="http://schemas.openxmlformats.org/officeDocument/2006/customXml" ds:itemID="{5DD15858-EB87-4178-9708-280541CF6A7E}"/>
</file>

<file path=docProps/app.xml><?xml version="1.0" encoding="utf-8"?>
<Properties xmlns="http://schemas.openxmlformats.org/officeDocument/2006/extended-properties" xmlns:vt="http://schemas.openxmlformats.org/officeDocument/2006/docPropsVTypes">
  <TotalTime>548</TotalTime>
  <Words>2700</Words>
  <Application>Microsoft Office PowerPoint</Application>
  <PresentationFormat>Widescreen</PresentationFormat>
  <Paragraphs>173</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Cambria Math</vt:lpstr>
      <vt:lpstr>Wingdings</vt:lpstr>
      <vt:lpstr>Office Theme</vt:lpstr>
      <vt:lpstr>Semiconductor Electronics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Semiconductor Electronics</dc:title>
  <dc:creator>Alper DOGANALP</dc:creator>
  <cp:lastModifiedBy>Alper DOGANALP</cp:lastModifiedBy>
  <cp:revision>61</cp:revision>
  <dcterms:created xsi:type="dcterms:W3CDTF">2022-07-19T11:03:15Z</dcterms:created>
  <dcterms:modified xsi:type="dcterms:W3CDTF">2023-01-10T15:33:56Z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0x010100E595E181FA316E4CB223777B08F96716</vt:lpwstr>
  </property>
</Properties>
</file>