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F7D69A-1B84-44E7-A00D-1E8F614BB23B}" type="datetimeFigureOut">
              <a:rPr lang="en-US" smtClean="0"/>
              <a:t>7/22/2022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5B4FE-3CBE-406F-8431-61A9E5953959}" type="slidenum">
              <a:rPr lang="en-US" smtClean="0"/>
              <a:t>‹#›</a:t>
            </a:fld>
            <a:endParaRPr lang="en-US"/>
          </a:p>
        </p:txBody>
      </p:sp>
    </p:spTree>
    <p:extLst>
      <p:ext uri="{BB962C8B-B14F-4D97-AF65-F5344CB8AC3E}">
        <p14:creationId xmlns:p14="http://schemas.microsoft.com/office/powerpoint/2010/main" val="3807057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F7D69A-1B84-44E7-A00D-1E8F614BB23B}" type="datetimeFigureOut">
              <a:rPr lang="en-US" smtClean="0"/>
              <a:t>7/22/2022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5B4FE-3CBE-406F-8431-61A9E5953959}" type="slidenum">
              <a:rPr lang="en-US" smtClean="0"/>
              <a:t>‹#›</a:t>
            </a:fld>
            <a:endParaRPr lang="en-US"/>
          </a:p>
        </p:txBody>
      </p:sp>
    </p:spTree>
    <p:extLst>
      <p:ext uri="{BB962C8B-B14F-4D97-AF65-F5344CB8AC3E}">
        <p14:creationId xmlns:p14="http://schemas.microsoft.com/office/powerpoint/2010/main" val="3766754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F7D69A-1B84-44E7-A00D-1E8F614BB23B}" type="datetimeFigureOut">
              <a:rPr lang="en-US" smtClean="0"/>
              <a:t>7/22/2022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5B4FE-3CBE-406F-8431-61A9E5953959}" type="slidenum">
              <a:rPr lang="en-US" smtClean="0"/>
              <a:t>‹#›</a:t>
            </a:fld>
            <a:endParaRPr lang="en-US"/>
          </a:p>
        </p:txBody>
      </p:sp>
    </p:spTree>
    <p:extLst>
      <p:ext uri="{BB962C8B-B14F-4D97-AF65-F5344CB8AC3E}">
        <p14:creationId xmlns:p14="http://schemas.microsoft.com/office/powerpoint/2010/main" val="1144307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F7D69A-1B84-44E7-A00D-1E8F614BB23B}" type="datetimeFigureOut">
              <a:rPr lang="en-US" smtClean="0"/>
              <a:t>7/22/2022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5B4FE-3CBE-406F-8431-61A9E5953959}" type="slidenum">
              <a:rPr lang="en-US" smtClean="0"/>
              <a:t>‹#›</a:t>
            </a:fld>
            <a:endParaRPr lang="en-US"/>
          </a:p>
        </p:txBody>
      </p:sp>
    </p:spTree>
    <p:extLst>
      <p:ext uri="{BB962C8B-B14F-4D97-AF65-F5344CB8AC3E}">
        <p14:creationId xmlns:p14="http://schemas.microsoft.com/office/powerpoint/2010/main" val="1862324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F7D69A-1B84-44E7-A00D-1E8F614BB23B}" type="datetimeFigureOut">
              <a:rPr lang="en-US" smtClean="0"/>
              <a:t>7/22/2022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5B4FE-3CBE-406F-8431-61A9E5953959}" type="slidenum">
              <a:rPr lang="en-US" smtClean="0"/>
              <a:t>‹#›</a:t>
            </a:fld>
            <a:endParaRPr lang="en-US"/>
          </a:p>
        </p:txBody>
      </p:sp>
    </p:spTree>
    <p:extLst>
      <p:ext uri="{BB962C8B-B14F-4D97-AF65-F5344CB8AC3E}">
        <p14:creationId xmlns:p14="http://schemas.microsoft.com/office/powerpoint/2010/main" val="1679736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F7D69A-1B84-44E7-A00D-1E8F614BB23B}" type="datetimeFigureOut">
              <a:rPr lang="en-US" smtClean="0"/>
              <a:t>7/22/2022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05B4FE-3CBE-406F-8431-61A9E5953959}" type="slidenum">
              <a:rPr lang="en-US" smtClean="0"/>
              <a:t>‹#›</a:t>
            </a:fld>
            <a:endParaRPr lang="en-US"/>
          </a:p>
        </p:txBody>
      </p:sp>
    </p:spTree>
    <p:extLst>
      <p:ext uri="{BB962C8B-B14F-4D97-AF65-F5344CB8AC3E}">
        <p14:creationId xmlns:p14="http://schemas.microsoft.com/office/powerpoint/2010/main" val="676113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F7D69A-1B84-44E7-A00D-1E8F614BB23B}" type="datetimeFigureOut">
              <a:rPr lang="en-US" smtClean="0"/>
              <a:t>7/22/2022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05B4FE-3CBE-406F-8431-61A9E5953959}" type="slidenum">
              <a:rPr lang="en-US" smtClean="0"/>
              <a:t>‹#›</a:t>
            </a:fld>
            <a:endParaRPr lang="en-US"/>
          </a:p>
        </p:txBody>
      </p:sp>
    </p:spTree>
    <p:extLst>
      <p:ext uri="{BB962C8B-B14F-4D97-AF65-F5344CB8AC3E}">
        <p14:creationId xmlns:p14="http://schemas.microsoft.com/office/powerpoint/2010/main" val="974445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F7D69A-1B84-44E7-A00D-1E8F614BB23B}" type="datetimeFigureOut">
              <a:rPr lang="en-US" smtClean="0"/>
              <a:t>7/22/2022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05B4FE-3CBE-406F-8431-61A9E5953959}" type="slidenum">
              <a:rPr lang="en-US" smtClean="0"/>
              <a:t>‹#›</a:t>
            </a:fld>
            <a:endParaRPr lang="en-US"/>
          </a:p>
        </p:txBody>
      </p:sp>
    </p:spTree>
    <p:extLst>
      <p:ext uri="{BB962C8B-B14F-4D97-AF65-F5344CB8AC3E}">
        <p14:creationId xmlns:p14="http://schemas.microsoft.com/office/powerpoint/2010/main" val="2242341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F7D69A-1B84-44E7-A00D-1E8F614BB23B}" type="datetimeFigureOut">
              <a:rPr lang="en-US" smtClean="0"/>
              <a:t>7/22/2022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05B4FE-3CBE-406F-8431-61A9E5953959}" type="slidenum">
              <a:rPr lang="en-US" smtClean="0"/>
              <a:t>‹#›</a:t>
            </a:fld>
            <a:endParaRPr lang="en-US"/>
          </a:p>
        </p:txBody>
      </p:sp>
    </p:spTree>
    <p:extLst>
      <p:ext uri="{BB962C8B-B14F-4D97-AF65-F5344CB8AC3E}">
        <p14:creationId xmlns:p14="http://schemas.microsoft.com/office/powerpoint/2010/main" val="2896656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F7D69A-1B84-44E7-A00D-1E8F614BB23B}" type="datetimeFigureOut">
              <a:rPr lang="en-US" smtClean="0"/>
              <a:t>7/22/2022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05B4FE-3CBE-406F-8431-61A9E5953959}" type="slidenum">
              <a:rPr lang="en-US" smtClean="0"/>
              <a:t>‹#›</a:t>
            </a:fld>
            <a:endParaRPr lang="en-US"/>
          </a:p>
        </p:txBody>
      </p:sp>
    </p:spTree>
    <p:extLst>
      <p:ext uri="{BB962C8B-B14F-4D97-AF65-F5344CB8AC3E}">
        <p14:creationId xmlns:p14="http://schemas.microsoft.com/office/powerpoint/2010/main" val="4190913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F7D69A-1B84-44E7-A00D-1E8F614BB23B}" type="datetimeFigureOut">
              <a:rPr lang="en-US" smtClean="0"/>
              <a:t>7/22/2022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05B4FE-3CBE-406F-8431-61A9E5953959}" type="slidenum">
              <a:rPr lang="en-US" smtClean="0"/>
              <a:t>‹#›</a:t>
            </a:fld>
            <a:endParaRPr lang="en-US"/>
          </a:p>
        </p:txBody>
      </p:sp>
    </p:spTree>
    <p:extLst>
      <p:ext uri="{BB962C8B-B14F-4D97-AF65-F5344CB8AC3E}">
        <p14:creationId xmlns:p14="http://schemas.microsoft.com/office/powerpoint/2010/main" val="2472753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F7D69A-1B84-44E7-A00D-1E8F614BB23B}" type="datetimeFigureOut">
              <a:rPr lang="en-US" smtClean="0"/>
              <a:t>7/22/2022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05B4FE-3CBE-406F-8431-61A9E5953959}" type="slidenum">
              <a:rPr lang="en-US" smtClean="0"/>
              <a:t>‹#›</a:t>
            </a:fld>
            <a:endParaRPr lang="en-US"/>
          </a:p>
        </p:txBody>
      </p:sp>
    </p:spTree>
    <p:extLst>
      <p:ext uri="{BB962C8B-B14F-4D97-AF65-F5344CB8AC3E}">
        <p14:creationId xmlns:p14="http://schemas.microsoft.com/office/powerpoint/2010/main" val="30637582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7.xml"/><Relationship Id="rId4" Type="http://schemas.openxmlformats.org/officeDocument/2006/relationships/image" Target="../media/image35.png"/></Relationships>
</file>

<file path=ppt/slides/_rels/slide11.xml.rels><?xml version="1.0" encoding="UTF-8" standalone="yes"?>
<Relationships xmlns="http://schemas.openxmlformats.org/package/2006/relationships"><Relationship Id="rId8" Type="http://schemas.openxmlformats.org/officeDocument/2006/relationships/image" Target="../media/image42.png"/><Relationship Id="rId3" Type="http://schemas.openxmlformats.org/officeDocument/2006/relationships/image" Target="../media/image37.png"/><Relationship Id="rId7" Type="http://schemas.openxmlformats.org/officeDocument/2006/relationships/image" Target="../media/image41.png"/><Relationship Id="rId2" Type="http://schemas.openxmlformats.org/officeDocument/2006/relationships/image" Target="../media/image36.png"/><Relationship Id="rId1" Type="http://schemas.openxmlformats.org/officeDocument/2006/relationships/slideLayout" Target="../slideLayouts/slideLayout7.xml"/><Relationship Id="rId6" Type="http://schemas.openxmlformats.org/officeDocument/2006/relationships/image" Target="../media/image40.png"/><Relationship Id="rId5" Type="http://schemas.openxmlformats.org/officeDocument/2006/relationships/image" Target="../media/image39.png"/><Relationship Id="rId4" Type="http://schemas.openxmlformats.org/officeDocument/2006/relationships/image" Target="../media/image38.png"/><Relationship Id="rId9" Type="http://schemas.openxmlformats.org/officeDocument/2006/relationships/image" Target="../media/image43.png"/></Relationships>
</file>

<file path=ppt/slides/_rels/slide12.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image" Target="../media/image4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image" Target="../media/image52.png"/><Relationship Id="rId3" Type="http://schemas.openxmlformats.org/officeDocument/2006/relationships/image" Target="../media/image47.png"/><Relationship Id="rId7" Type="http://schemas.openxmlformats.org/officeDocument/2006/relationships/image" Target="../media/image51.png"/><Relationship Id="rId2" Type="http://schemas.openxmlformats.org/officeDocument/2006/relationships/image" Target="../media/image46.png"/><Relationship Id="rId1" Type="http://schemas.openxmlformats.org/officeDocument/2006/relationships/slideLayout" Target="../slideLayouts/slideLayout7.xml"/><Relationship Id="rId6" Type="http://schemas.openxmlformats.org/officeDocument/2006/relationships/image" Target="../media/image50.png"/><Relationship Id="rId11" Type="http://schemas.openxmlformats.org/officeDocument/2006/relationships/image" Target="../media/image55.png"/><Relationship Id="rId5" Type="http://schemas.openxmlformats.org/officeDocument/2006/relationships/image" Target="../media/image49.png"/><Relationship Id="rId10" Type="http://schemas.openxmlformats.org/officeDocument/2006/relationships/image" Target="../media/image54.png"/><Relationship Id="rId4" Type="http://schemas.openxmlformats.org/officeDocument/2006/relationships/image" Target="../media/image48.png"/><Relationship Id="rId9" Type="http://schemas.openxmlformats.org/officeDocument/2006/relationships/image" Target="../media/image53.png"/></Relationships>
</file>

<file path=ppt/slides/_rels/slide14.xml.rels><?xml version="1.0" encoding="UTF-8" standalone="yes"?>
<Relationships xmlns="http://schemas.openxmlformats.org/package/2006/relationships"><Relationship Id="rId8" Type="http://schemas.openxmlformats.org/officeDocument/2006/relationships/image" Target="../media/image61.png"/><Relationship Id="rId3" Type="http://schemas.openxmlformats.org/officeDocument/2006/relationships/image" Target="../media/image57.png"/><Relationship Id="rId7" Type="http://schemas.openxmlformats.org/officeDocument/2006/relationships/image" Target="../media/image60.png"/><Relationship Id="rId2" Type="http://schemas.openxmlformats.org/officeDocument/2006/relationships/image" Target="../media/image56.png"/><Relationship Id="rId1" Type="http://schemas.openxmlformats.org/officeDocument/2006/relationships/slideLayout" Target="../slideLayouts/slideLayout7.xml"/><Relationship Id="rId6" Type="http://schemas.openxmlformats.org/officeDocument/2006/relationships/image" Target="../media/image59.png"/><Relationship Id="rId5" Type="http://schemas.openxmlformats.org/officeDocument/2006/relationships/image" Target="../media/image53.png"/><Relationship Id="rId4" Type="http://schemas.openxmlformats.org/officeDocument/2006/relationships/image" Target="../media/image58.png"/><Relationship Id="rId9" Type="http://schemas.openxmlformats.org/officeDocument/2006/relationships/image" Target="../media/image62.png"/></Relationships>
</file>

<file path=ppt/slides/_rels/slide15.xml.rels><?xml version="1.0" encoding="UTF-8" standalone="yes"?>
<Relationships xmlns="http://schemas.openxmlformats.org/package/2006/relationships"><Relationship Id="rId3" Type="http://schemas.openxmlformats.org/officeDocument/2006/relationships/image" Target="../media/image64.png"/><Relationship Id="rId2" Type="http://schemas.openxmlformats.org/officeDocument/2006/relationships/image" Target="../media/image6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66.png"/><Relationship Id="rId2" Type="http://schemas.openxmlformats.org/officeDocument/2006/relationships/image" Target="../media/image65.png"/><Relationship Id="rId1" Type="http://schemas.openxmlformats.org/officeDocument/2006/relationships/slideLayout" Target="../slideLayouts/slideLayout7.xml"/><Relationship Id="rId5" Type="http://schemas.openxmlformats.org/officeDocument/2006/relationships/image" Target="../media/image68.png"/><Relationship Id="rId4" Type="http://schemas.openxmlformats.org/officeDocument/2006/relationships/image" Target="../media/image67.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 Id="rId5" Type="http://schemas.openxmlformats.org/officeDocument/2006/relationships/image" Target="../media/image15.png"/><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png"/><Relationship Id="rId1" Type="http://schemas.openxmlformats.org/officeDocument/2006/relationships/slideLayout" Target="../slideLayouts/slideLayout7.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 Id="rId9" Type="http://schemas.openxmlformats.org/officeDocument/2006/relationships/image" Target="../media/image23.png"/></Relationships>
</file>

<file path=ppt/slides/_rels/slide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7.xml"/><Relationship Id="rId5" Type="http://schemas.openxmlformats.org/officeDocument/2006/relationships/image" Target="../media/image16.png"/><Relationship Id="rId4" Type="http://schemas.openxmlformats.org/officeDocument/2006/relationships/image" Target="../media/image26.png"/></Relationships>
</file>

<file path=ppt/slides/_rels/slide9.xml.rels><?xml version="1.0" encoding="UTF-8" standalone="yes"?>
<Relationships xmlns="http://schemas.openxmlformats.org/package/2006/relationships"><Relationship Id="rId3" Type="http://schemas.openxmlformats.org/officeDocument/2006/relationships/image" Target="../media/image28.png"/><Relationship Id="rId7" Type="http://schemas.openxmlformats.org/officeDocument/2006/relationships/image" Target="../media/image32.png"/><Relationship Id="rId2" Type="http://schemas.openxmlformats.org/officeDocument/2006/relationships/image" Target="../media/image27.png"/><Relationship Id="rId1" Type="http://schemas.openxmlformats.org/officeDocument/2006/relationships/slideLayout" Target="../slideLayouts/slideLayout7.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Bipolar Junction Transistors(BJT)</a:t>
            </a:r>
            <a:endParaRPr lang="en-US" dirty="0"/>
          </a:p>
        </p:txBody>
      </p:sp>
      <p:sp>
        <p:nvSpPr>
          <p:cNvPr id="3" name="Subtitle 2"/>
          <p:cNvSpPr>
            <a:spLocks noGrp="1"/>
          </p:cNvSpPr>
          <p:nvPr>
            <p:ph type="subTitle" idx="1"/>
          </p:nvPr>
        </p:nvSpPr>
        <p:spPr/>
        <p:txBody>
          <a:bodyPr/>
          <a:lstStyle/>
          <a:p>
            <a:r>
              <a:rPr lang="tr-TR" dirty="0" smtClean="0"/>
              <a:t>Chapter#3</a:t>
            </a:r>
            <a:endParaRPr lang="en-US" dirty="0"/>
          </a:p>
        </p:txBody>
      </p:sp>
    </p:spTree>
    <p:extLst>
      <p:ext uri="{BB962C8B-B14F-4D97-AF65-F5344CB8AC3E}">
        <p14:creationId xmlns:p14="http://schemas.microsoft.com/office/powerpoint/2010/main" val="1327368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8630" y="237636"/>
            <a:ext cx="978345" cy="461665"/>
          </a:xfrm>
          <a:prstGeom prst="rect">
            <a:avLst/>
          </a:prstGeom>
        </p:spPr>
        <p:txBody>
          <a:bodyPr wrap="none">
            <a:spAutoFit/>
          </a:bodyPr>
          <a:lstStyle/>
          <a:p>
            <a:r>
              <a:rPr lang="en-US" sz="2400" b="1" dirty="0" smtClean="0">
                <a:solidFill>
                  <a:srgbClr val="FF0000"/>
                </a:solidFill>
              </a:rPr>
              <a:t>Cutoff</a:t>
            </a:r>
            <a:endParaRPr lang="en-US" sz="2400" b="1" dirty="0">
              <a:solidFill>
                <a:srgbClr val="FF0000"/>
              </a:solidFill>
            </a:endParaRPr>
          </a:p>
        </p:txBody>
      </p:sp>
      <mc:AlternateContent xmlns:mc="http://schemas.openxmlformats.org/markup-compatibility/2006" xmlns:a14="http://schemas.microsoft.com/office/drawing/2010/main">
        <mc:Choice Requires="a14">
          <p:sp>
            <p:nvSpPr>
              <p:cNvPr id="3" name="Rectangle 2"/>
              <p:cNvSpPr/>
              <p:nvPr/>
            </p:nvSpPr>
            <p:spPr>
              <a:xfrm>
                <a:off x="368630" y="743859"/>
                <a:ext cx="11248113" cy="1015663"/>
              </a:xfrm>
              <a:prstGeom prst="rect">
                <a:avLst/>
              </a:prstGeom>
            </p:spPr>
            <p:txBody>
              <a:bodyPr wrap="square">
                <a:spAutoFit/>
              </a:bodyPr>
              <a:lstStyle/>
              <a:p>
                <a:pPr algn="just">
                  <a:lnSpc>
                    <a:spcPct val="150000"/>
                  </a:lnSpc>
                </a:pPr>
                <a:r>
                  <a:rPr lang="tr-TR" sz="2000" dirty="0" smtClean="0"/>
                  <a:t>W</a:t>
                </a:r>
                <a:r>
                  <a:rPr lang="en-US" sz="2000" dirty="0" smtClean="0"/>
                  <a:t>hen </a:t>
                </a:r>
                <a14:m>
                  <m:oMath xmlns:m="http://schemas.openxmlformats.org/officeDocument/2006/math">
                    <m:sSub>
                      <m:sSubPr>
                        <m:ctrlPr>
                          <a:rPr lang="en-US" sz="2000" i="1" smtClean="0">
                            <a:latin typeface="Cambria Math" panose="02040503050406030204" pitchFamily="18" charset="0"/>
                          </a:rPr>
                        </m:ctrlPr>
                      </m:sSubPr>
                      <m:e>
                        <m:r>
                          <a:rPr lang="tr-TR" sz="2000" b="0" i="1" smtClean="0">
                            <a:latin typeface="Cambria Math" panose="02040503050406030204" pitchFamily="18" charset="0"/>
                          </a:rPr>
                          <m:t>𝐼</m:t>
                        </m:r>
                      </m:e>
                      <m:sub>
                        <m:r>
                          <a:rPr lang="tr-TR" sz="2000" b="0" i="1" smtClean="0">
                            <a:latin typeface="Cambria Math" panose="02040503050406030204" pitchFamily="18" charset="0"/>
                          </a:rPr>
                          <m:t>𝐵</m:t>
                        </m:r>
                      </m:sub>
                    </m:sSub>
                    <m:r>
                      <a:rPr lang="tr-TR" sz="2000" b="0" i="1" smtClean="0">
                        <a:latin typeface="Cambria Math" panose="02040503050406030204" pitchFamily="18" charset="0"/>
                      </a:rPr>
                      <m:t>= </m:t>
                    </m:r>
                  </m:oMath>
                </a14:m>
                <a:r>
                  <a:rPr lang="en-US" sz="2000" dirty="0" smtClean="0"/>
                  <a:t>0, the transistor is in the cutoff region of its operation. Under this condition,</a:t>
                </a:r>
                <a14:m>
                  <m:oMath xmlns:m="http://schemas.openxmlformats.org/officeDocument/2006/math">
                    <m:sSub>
                      <m:sSubPr>
                        <m:ctrlPr>
                          <a:rPr lang="en-US" sz="2000" i="1" smtClean="0">
                            <a:latin typeface="Cambria Math" panose="02040503050406030204" pitchFamily="18" charset="0"/>
                          </a:rPr>
                        </m:ctrlPr>
                      </m:sSubPr>
                      <m:e>
                        <m:r>
                          <a:rPr lang="tr-TR" sz="2000" b="0" i="1" smtClean="0">
                            <a:latin typeface="Cambria Math" panose="02040503050406030204" pitchFamily="18" charset="0"/>
                          </a:rPr>
                          <m:t>𝑉</m:t>
                        </m:r>
                      </m:e>
                      <m:sub>
                        <m:r>
                          <a:rPr lang="tr-TR" sz="2000" b="0" i="1" smtClean="0">
                            <a:latin typeface="Cambria Math" panose="02040503050406030204" pitchFamily="18" charset="0"/>
                          </a:rPr>
                          <m:t>𝐶𝐸</m:t>
                        </m:r>
                      </m:sub>
                    </m:sSub>
                  </m:oMath>
                </a14:m>
                <a:r>
                  <a:rPr lang="tr-TR" sz="2000" dirty="0" smtClean="0"/>
                  <a:t>= </a:t>
                </a:r>
                <a14:m>
                  <m:oMath xmlns:m="http://schemas.openxmlformats.org/officeDocument/2006/math">
                    <m:sSub>
                      <m:sSubPr>
                        <m:ctrlPr>
                          <a:rPr lang="tr-TR" sz="2000" i="1" smtClean="0">
                            <a:latin typeface="Cambria Math" panose="02040503050406030204" pitchFamily="18" charset="0"/>
                          </a:rPr>
                        </m:ctrlPr>
                      </m:sSubPr>
                      <m:e>
                        <m:r>
                          <a:rPr lang="tr-TR" sz="2000" b="0" i="1" smtClean="0">
                            <a:latin typeface="Cambria Math" panose="02040503050406030204" pitchFamily="18" charset="0"/>
                          </a:rPr>
                          <m:t>𝑉</m:t>
                        </m:r>
                      </m:e>
                      <m:sub>
                        <m:r>
                          <a:rPr lang="tr-TR" sz="2000" b="0" i="1" smtClean="0">
                            <a:latin typeface="Cambria Math" panose="02040503050406030204" pitchFamily="18" charset="0"/>
                          </a:rPr>
                          <m:t>𝐶𝐶</m:t>
                        </m:r>
                      </m:sub>
                    </m:sSub>
                  </m:oMath>
                </a14:m>
                <a:r>
                  <a:rPr lang="tr-TR" sz="2000" dirty="0" smtClean="0"/>
                  <a:t>  </a:t>
                </a:r>
                <a:r>
                  <a:rPr lang="en-US" sz="2000" dirty="0" smtClean="0"/>
                  <a:t>. In cutoff, neither the base-emitter nor the base-collector junctions are forward-biased</a:t>
                </a:r>
                <a:r>
                  <a:rPr lang="en-US" dirty="0" smtClean="0"/>
                  <a:t>. </a:t>
                </a:r>
                <a:endParaRPr lang="en-US" dirty="0"/>
              </a:p>
            </p:txBody>
          </p:sp>
        </mc:Choice>
        <mc:Fallback xmlns="">
          <p:sp>
            <p:nvSpPr>
              <p:cNvPr id="3" name="Rectangle 2"/>
              <p:cNvSpPr>
                <a:spLocks noRot="1" noChangeAspect="1" noMove="1" noResize="1" noEditPoints="1" noAdjustHandles="1" noChangeArrowheads="1" noChangeShapeType="1" noTextEdit="1"/>
              </p:cNvSpPr>
              <p:nvPr/>
            </p:nvSpPr>
            <p:spPr>
              <a:xfrm>
                <a:off x="368630" y="743859"/>
                <a:ext cx="11248113" cy="1015663"/>
              </a:xfrm>
              <a:prstGeom prst="rect">
                <a:avLst/>
              </a:prstGeom>
              <a:blipFill rotWithShape="0">
                <a:blip r:embed="rId2"/>
                <a:stretch>
                  <a:fillRect l="-542" r="-542" b="-4790"/>
                </a:stretch>
              </a:blipFill>
            </p:spPr>
            <p:txBody>
              <a:bodyPr/>
              <a:lstStyle/>
              <a:p>
                <a:r>
                  <a:rPr lang="en-US">
                    <a:noFill/>
                  </a:rPr>
                  <a:t> </a:t>
                </a:r>
              </a:p>
            </p:txBody>
          </p:sp>
        </mc:Fallback>
      </mc:AlternateContent>
      <p:sp>
        <p:nvSpPr>
          <p:cNvPr id="4" name="Rectangle 3"/>
          <p:cNvSpPr/>
          <p:nvPr/>
        </p:nvSpPr>
        <p:spPr>
          <a:xfrm>
            <a:off x="309750" y="1908311"/>
            <a:ext cx="1517082" cy="461665"/>
          </a:xfrm>
          <a:prstGeom prst="rect">
            <a:avLst/>
          </a:prstGeom>
        </p:spPr>
        <p:txBody>
          <a:bodyPr wrap="none">
            <a:spAutoFit/>
          </a:bodyPr>
          <a:lstStyle/>
          <a:p>
            <a:r>
              <a:rPr lang="en-US" sz="2400" b="1" dirty="0" smtClean="0">
                <a:solidFill>
                  <a:srgbClr val="FF0000"/>
                </a:solidFill>
              </a:rPr>
              <a:t>Saturation</a:t>
            </a:r>
            <a:endParaRPr lang="en-US" sz="2400" b="1" dirty="0">
              <a:solidFill>
                <a:srgbClr val="FF0000"/>
              </a:solidFill>
            </a:endParaRPr>
          </a:p>
        </p:txBody>
      </p:sp>
      <p:grpSp>
        <p:nvGrpSpPr>
          <p:cNvPr id="11" name="Group 10"/>
          <p:cNvGrpSpPr/>
          <p:nvPr/>
        </p:nvGrpSpPr>
        <p:grpSpPr>
          <a:xfrm>
            <a:off x="368630" y="2328735"/>
            <a:ext cx="11145082" cy="1477328"/>
            <a:chOff x="368630" y="2328735"/>
            <a:chExt cx="11145082" cy="1477328"/>
          </a:xfrm>
        </p:grpSpPr>
        <p:sp>
          <p:nvSpPr>
            <p:cNvPr id="5" name="Rectangle 4"/>
            <p:cNvSpPr/>
            <p:nvPr/>
          </p:nvSpPr>
          <p:spPr>
            <a:xfrm>
              <a:off x="368630" y="2328735"/>
              <a:ext cx="11145082" cy="1477328"/>
            </a:xfrm>
            <a:prstGeom prst="rect">
              <a:avLst/>
            </a:prstGeom>
          </p:spPr>
          <p:txBody>
            <a:bodyPr wrap="square">
              <a:spAutoFit/>
            </a:bodyPr>
            <a:lstStyle/>
            <a:p>
              <a:pPr algn="just">
                <a:lnSpc>
                  <a:spcPct val="150000"/>
                </a:lnSpc>
              </a:pPr>
              <a:r>
                <a:rPr lang="en-US" sz="2000" dirty="0" smtClean="0"/>
                <a:t>When the base-emitter junction becomes forward-biased and the base current is increased, the collector current also increases (</a:t>
              </a:r>
              <a:r>
                <a:rPr lang="tr-TR" sz="2000" dirty="0" smtClean="0"/>
                <a:t>                               </a:t>
              </a:r>
              <a:r>
                <a:rPr lang="en-US" sz="2000" dirty="0" smtClean="0"/>
                <a:t>) and V</a:t>
              </a:r>
              <a:r>
                <a:rPr lang="en-US" sz="1400" b="1" dirty="0" smtClean="0"/>
                <a:t>CE</a:t>
              </a:r>
              <a:r>
                <a:rPr lang="en-US" sz="2000" dirty="0" smtClean="0"/>
                <a:t> decreases as a result of more drop across the collector resistor (</a:t>
              </a:r>
              <a:r>
                <a:rPr lang="tr-TR" sz="2000" dirty="0" smtClean="0"/>
                <a:t>                                           </a:t>
              </a:r>
              <a:r>
                <a:rPr lang="en-US" sz="2000" dirty="0" smtClean="0"/>
                <a:t>).</a:t>
              </a:r>
              <a:endParaRPr lang="en-US" sz="2000" dirty="0"/>
            </a:p>
          </p:txBody>
        </p:sp>
        <p:pic>
          <p:nvPicPr>
            <p:cNvPr id="7" name="Picture 6"/>
            <p:cNvPicPr>
              <a:picLocks noChangeAspect="1"/>
            </p:cNvPicPr>
            <p:nvPr/>
          </p:nvPicPr>
          <p:blipFill>
            <a:blip r:embed="rId3"/>
            <a:stretch>
              <a:fillRect/>
            </a:stretch>
          </p:blipFill>
          <p:spPr>
            <a:xfrm>
              <a:off x="1462886" y="3386910"/>
              <a:ext cx="2337986" cy="339777"/>
            </a:xfrm>
            <a:prstGeom prst="rect">
              <a:avLst/>
            </a:prstGeom>
          </p:spPr>
        </p:pic>
        <p:pic>
          <p:nvPicPr>
            <p:cNvPr id="8" name="Picture 7"/>
            <p:cNvPicPr>
              <a:picLocks noChangeAspect="1"/>
            </p:cNvPicPr>
            <p:nvPr/>
          </p:nvPicPr>
          <p:blipFill>
            <a:blip r:embed="rId4"/>
            <a:stretch>
              <a:fillRect/>
            </a:stretch>
          </p:blipFill>
          <p:spPr>
            <a:xfrm>
              <a:off x="2924572" y="2932668"/>
              <a:ext cx="1752600" cy="285750"/>
            </a:xfrm>
            <a:prstGeom prst="rect">
              <a:avLst/>
            </a:prstGeom>
          </p:spPr>
        </p:pic>
      </p:grpSp>
      <p:grpSp>
        <p:nvGrpSpPr>
          <p:cNvPr id="12" name="Group 11"/>
          <p:cNvGrpSpPr/>
          <p:nvPr/>
        </p:nvGrpSpPr>
        <p:grpSpPr>
          <a:xfrm>
            <a:off x="309750" y="3895179"/>
            <a:ext cx="11365871" cy="1477328"/>
            <a:chOff x="250871" y="4276593"/>
            <a:chExt cx="11365871" cy="1477328"/>
          </a:xfrm>
        </p:grpSpPr>
        <p:sp>
          <p:nvSpPr>
            <p:cNvPr id="9" name="Rectangle 8"/>
            <p:cNvSpPr/>
            <p:nvPr/>
          </p:nvSpPr>
          <p:spPr>
            <a:xfrm>
              <a:off x="368629" y="4276593"/>
              <a:ext cx="11248113" cy="1477328"/>
            </a:xfrm>
            <a:prstGeom prst="rect">
              <a:avLst/>
            </a:prstGeom>
          </p:spPr>
          <p:txBody>
            <a:bodyPr wrap="square">
              <a:spAutoFit/>
            </a:bodyPr>
            <a:lstStyle/>
            <a:p>
              <a:pPr algn="just">
                <a:lnSpc>
                  <a:spcPct val="150000"/>
                </a:lnSpc>
              </a:pPr>
              <a:r>
                <a:rPr lang="en-US" sz="2000" dirty="0" smtClean="0"/>
                <a:t>When V</a:t>
              </a:r>
              <a:r>
                <a:rPr lang="en-US" sz="1400" b="1" dirty="0" smtClean="0"/>
                <a:t>CE</a:t>
              </a:r>
              <a:r>
                <a:rPr lang="en-US" sz="2000" dirty="0" smtClean="0"/>
                <a:t> reaches its saturation value, V</a:t>
              </a:r>
              <a:r>
                <a:rPr lang="en-US" sz="1400" b="1" dirty="0" smtClean="0"/>
                <a:t>CE(sat), </a:t>
              </a:r>
              <a:r>
                <a:rPr lang="en-US" sz="2000" dirty="0" smtClean="0"/>
                <a:t>the base-collector junction becomes forward-biased and I</a:t>
              </a:r>
              <a:r>
                <a:rPr lang="en-US" sz="1400" b="1" dirty="0" smtClean="0"/>
                <a:t>C</a:t>
              </a:r>
              <a:r>
                <a:rPr lang="en-US" sz="2000" dirty="0" smtClean="0"/>
                <a:t> can increase no further even with a continued increase in I</a:t>
              </a:r>
              <a:r>
                <a:rPr lang="en-US" sz="1400" b="1" dirty="0" smtClean="0"/>
                <a:t>B</a:t>
              </a:r>
              <a:r>
                <a:rPr lang="en-US" sz="2000" dirty="0" smtClean="0"/>
                <a:t>. At the point of saturation, the relation </a:t>
              </a:r>
              <a:endParaRPr lang="tr-TR" sz="2000" dirty="0" smtClean="0"/>
            </a:p>
            <a:p>
              <a:pPr algn="just">
                <a:lnSpc>
                  <a:spcPct val="150000"/>
                </a:lnSpc>
              </a:pPr>
              <a:r>
                <a:rPr lang="tr-TR" sz="2000" dirty="0"/>
                <a:t> </a:t>
              </a:r>
              <a:r>
                <a:rPr lang="tr-TR" sz="2000" dirty="0" smtClean="0"/>
                <a:t>                            </a:t>
              </a:r>
              <a:r>
                <a:rPr lang="en-US" sz="2000" dirty="0" smtClean="0"/>
                <a:t> no longer valid</a:t>
              </a:r>
              <a:endParaRPr lang="en-US" sz="2000" dirty="0"/>
            </a:p>
          </p:txBody>
        </p:sp>
        <p:pic>
          <p:nvPicPr>
            <p:cNvPr id="10" name="Picture 9"/>
            <p:cNvPicPr>
              <a:picLocks noChangeAspect="1"/>
            </p:cNvPicPr>
            <p:nvPr/>
          </p:nvPicPr>
          <p:blipFill>
            <a:blip r:embed="rId4"/>
            <a:stretch>
              <a:fillRect/>
            </a:stretch>
          </p:blipFill>
          <p:spPr>
            <a:xfrm>
              <a:off x="250871" y="5408386"/>
              <a:ext cx="1752600" cy="285750"/>
            </a:xfrm>
            <a:prstGeom prst="rect">
              <a:avLst/>
            </a:prstGeom>
          </p:spPr>
        </p:pic>
      </p:grpSp>
    </p:spTree>
    <p:extLst>
      <p:ext uri="{BB962C8B-B14F-4D97-AF65-F5344CB8AC3E}">
        <p14:creationId xmlns:p14="http://schemas.microsoft.com/office/powerpoint/2010/main" val="619880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296213" y="741832"/>
                <a:ext cx="11629623" cy="429669"/>
              </a:xfrm>
              <a:prstGeom prst="rect">
                <a:avLst/>
              </a:prstGeom>
            </p:spPr>
            <p:txBody>
              <a:bodyPr wrap="square">
                <a:spAutoFit/>
              </a:bodyPr>
              <a:lstStyle/>
              <a:p>
                <a:pPr algn="just"/>
                <a:r>
                  <a:rPr lang="en-US" sz="2000" dirty="0" smtClean="0"/>
                  <a:t>Determine whether or not the transistor in f</a:t>
                </a:r>
                <a:r>
                  <a:rPr lang="tr-TR" sz="2000" dirty="0" smtClean="0"/>
                  <a:t>i</a:t>
                </a:r>
                <a:r>
                  <a:rPr lang="en-US" sz="2000" dirty="0" err="1" smtClean="0"/>
                  <a:t>gure</a:t>
                </a:r>
                <a:r>
                  <a:rPr lang="tr-TR" sz="2000" dirty="0" smtClean="0"/>
                  <a:t> below </a:t>
                </a:r>
                <a:r>
                  <a:rPr lang="en-US" sz="2000" dirty="0" smtClean="0"/>
                  <a:t>is </a:t>
                </a:r>
                <a:r>
                  <a:rPr lang="en-US" sz="2000" b="1" dirty="0">
                    <a:solidFill>
                      <a:srgbClr val="FF0000"/>
                    </a:solidFill>
                  </a:rPr>
                  <a:t>in saturation</a:t>
                </a:r>
                <a:r>
                  <a:rPr lang="en-US" sz="2000" dirty="0"/>
                  <a:t>. </a:t>
                </a:r>
                <a:r>
                  <a:rPr lang="en-US" sz="2000" dirty="0" smtClean="0"/>
                  <a:t>Assume</a:t>
                </a:r>
                <a:r>
                  <a:rPr lang="tr-TR" sz="2000" dirty="0" smtClean="0"/>
                  <a:t> </a:t>
                </a:r>
                <a14:m>
                  <m:oMath xmlns:m="http://schemas.openxmlformats.org/officeDocument/2006/math">
                    <m:sSub>
                      <m:sSubPr>
                        <m:ctrlPr>
                          <a:rPr lang="tr-TR" sz="2000" i="1" smtClean="0">
                            <a:latin typeface="Cambria Math" panose="02040503050406030204" pitchFamily="18" charset="0"/>
                          </a:rPr>
                        </m:ctrlPr>
                      </m:sSubPr>
                      <m:e>
                        <m:r>
                          <a:rPr lang="tr-TR" sz="2000" b="0" i="1" smtClean="0">
                            <a:latin typeface="Cambria Math" panose="02040503050406030204" pitchFamily="18" charset="0"/>
                          </a:rPr>
                          <m:t>𝑉</m:t>
                        </m:r>
                      </m:e>
                      <m:sub>
                        <m:r>
                          <a:rPr lang="tr-TR" sz="2000" b="0" i="1" smtClean="0">
                            <a:latin typeface="Cambria Math" panose="02040503050406030204" pitchFamily="18" charset="0"/>
                          </a:rPr>
                          <m:t>𝐶𝐸</m:t>
                        </m:r>
                        <m:r>
                          <a:rPr lang="tr-TR" sz="2000" b="0" i="1" smtClean="0">
                            <a:latin typeface="Cambria Math" panose="02040503050406030204" pitchFamily="18" charset="0"/>
                          </a:rPr>
                          <m:t>(</m:t>
                        </m:r>
                        <m:r>
                          <a:rPr lang="tr-TR" sz="2000" b="0" i="1" smtClean="0">
                            <a:latin typeface="Cambria Math" panose="02040503050406030204" pitchFamily="18" charset="0"/>
                          </a:rPr>
                          <m:t>𝑆𝐴𝑇</m:t>
                        </m:r>
                        <m:r>
                          <a:rPr lang="tr-TR" sz="2000" b="0" i="1" smtClean="0">
                            <a:latin typeface="Cambria Math" panose="02040503050406030204" pitchFamily="18" charset="0"/>
                          </a:rPr>
                          <m:t>)</m:t>
                        </m:r>
                      </m:sub>
                    </m:sSub>
                    <m:r>
                      <a:rPr lang="tr-TR" sz="2000" b="0" i="1" smtClean="0">
                        <a:latin typeface="Cambria Math" panose="02040503050406030204" pitchFamily="18" charset="0"/>
                      </a:rPr>
                      <m:t>=0.2 </m:t>
                    </m:r>
                    <m:r>
                      <a:rPr lang="tr-TR" sz="2000" b="0" i="1" smtClean="0">
                        <a:latin typeface="Cambria Math" panose="02040503050406030204" pitchFamily="18" charset="0"/>
                      </a:rPr>
                      <m:t>𝑉</m:t>
                    </m:r>
                  </m:oMath>
                </a14:m>
                <a:endParaRPr lang="en-US" sz="2000" dirty="0"/>
              </a:p>
            </p:txBody>
          </p:sp>
        </mc:Choice>
        <mc:Fallback xmlns="">
          <p:sp>
            <p:nvSpPr>
              <p:cNvPr id="2" name="Rectangle 1"/>
              <p:cNvSpPr>
                <a:spLocks noRot="1" noChangeAspect="1" noMove="1" noResize="1" noEditPoints="1" noAdjustHandles="1" noChangeArrowheads="1" noChangeShapeType="1" noTextEdit="1"/>
              </p:cNvSpPr>
              <p:nvPr/>
            </p:nvSpPr>
            <p:spPr>
              <a:xfrm>
                <a:off x="296213" y="741832"/>
                <a:ext cx="11629623" cy="429669"/>
              </a:xfrm>
              <a:prstGeom prst="rect">
                <a:avLst/>
              </a:prstGeom>
              <a:blipFill rotWithShape="0">
                <a:blip r:embed="rId2"/>
                <a:stretch>
                  <a:fillRect l="-577" t="-7143" b="-20000"/>
                </a:stretch>
              </a:blipFill>
            </p:spPr>
            <p:txBody>
              <a:bodyPr/>
              <a:lstStyle/>
              <a:p>
                <a:r>
                  <a:rPr lang="en-US">
                    <a:noFill/>
                  </a:rPr>
                  <a:t> </a:t>
                </a:r>
              </a:p>
            </p:txBody>
          </p:sp>
        </mc:Fallback>
      </mc:AlternateContent>
      <p:sp>
        <p:nvSpPr>
          <p:cNvPr id="3" name="TextBox 2"/>
          <p:cNvSpPr txBox="1"/>
          <p:nvPr/>
        </p:nvSpPr>
        <p:spPr>
          <a:xfrm>
            <a:off x="296214" y="218612"/>
            <a:ext cx="2575775" cy="523220"/>
          </a:xfrm>
          <a:prstGeom prst="rect">
            <a:avLst/>
          </a:prstGeom>
          <a:noFill/>
        </p:spPr>
        <p:txBody>
          <a:bodyPr wrap="square" rtlCol="0">
            <a:spAutoFit/>
          </a:bodyPr>
          <a:lstStyle/>
          <a:p>
            <a:r>
              <a:rPr lang="tr-TR" sz="2800" b="1" dirty="0" smtClean="0">
                <a:solidFill>
                  <a:srgbClr val="FF0000"/>
                </a:solidFill>
              </a:rPr>
              <a:t>Example:</a:t>
            </a:r>
            <a:endParaRPr lang="en-US" sz="2800" b="1" dirty="0">
              <a:solidFill>
                <a:srgbClr val="FF0000"/>
              </a:solidFill>
            </a:endParaRPr>
          </a:p>
        </p:txBody>
      </p:sp>
      <p:sp>
        <p:nvSpPr>
          <p:cNvPr id="4" name="TextBox 3"/>
          <p:cNvSpPr txBox="1"/>
          <p:nvPr/>
        </p:nvSpPr>
        <p:spPr>
          <a:xfrm>
            <a:off x="399245" y="1246737"/>
            <a:ext cx="2575775" cy="523220"/>
          </a:xfrm>
          <a:prstGeom prst="rect">
            <a:avLst/>
          </a:prstGeom>
          <a:noFill/>
        </p:spPr>
        <p:txBody>
          <a:bodyPr wrap="square" rtlCol="0">
            <a:spAutoFit/>
          </a:bodyPr>
          <a:lstStyle/>
          <a:p>
            <a:r>
              <a:rPr lang="tr-TR" sz="2800" b="1" dirty="0" smtClean="0">
                <a:solidFill>
                  <a:srgbClr val="FF0000"/>
                </a:solidFill>
              </a:rPr>
              <a:t>Solution:</a:t>
            </a:r>
            <a:endParaRPr lang="en-US" sz="2800" b="1" dirty="0">
              <a:solidFill>
                <a:srgbClr val="FF0000"/>
              </a:solidFill>
            </a:endParaRPr>
          </a:p>
        </p:txBody>
      </p:sp>
      <p:pic>
        <p:nvPicPr>
          <p:cNvPr id="5" name="Picture 4"/>
          <p:cNvPicPr>
            <a:picLocks noChangeAspect="1"/>
          </p:cNvPicPr>
          <p:nvPr/>
        </p:nvPicPr>
        <p:blipFill>
          <a:blip r:embed="rId3"/>
          <a:stretch>
            <a:fillRect/>
          </a:stretch>
        </p:blipFill>
        <p:spPr>
          <a:xfrm>
            <a:off x="6478339" y="2009441"/>
            <a:ext cx="4779101" cy="2650229"/>
          </a:xfrm>
          <a:prstGeom prst="rect">
            <a:avLst/>
          </a:prstGeom>
        </p:spPr>
      </p:pic>
      <p:pic>
        <p:nvPicPr>
          <p:cNvPr id="6" name="Picture 5"/>
          <p:cNvPicPr>
            <a:picLocks noChangeAspect="1"/>
          </p:cNvPicPr>
          <p:nvPr/>
        </p:nvPicPr>
        <p:blipFill>
          <a:blip r:embed="rId4"/>
          <a:stretch>
            <a:fillRect/>
          </a:stretch>
        </p:blipFill>
        <p:spPr>
          <a:xfrm>
            <a:off x="42353" y="1763111"/>
            <a:ext cx="2612244" cy="492660"/>
          </a:xfrm>
          <a:prstGeom prst="rect">
            <a:avLst/>
          </a:prstGeom>
        </p:spPr>
      </p:pic>
      <p:pic>
        <p:nvPicPr>
          <p:cNvPr id="7" name="Picture 6"/>
          <p:cNvPicPr>
            <a:picLocks noChangeAspect="1"/>
          </p:cNvPicPr>
          <p:nvPr/>
        </p:nvPicPr>
        <p:blipFill>
          <a:blip r:embed="rId5"/>
          <a:stretch>
            <a:fillRect/>
          </a:stretch>
        </p:blipFill>
        <p:spPr>
          <a:xfrm>
            <a:off x="42353" y="2248924"/>
            <a:ext cx="7114594" cy="816248"/>
          </a:xfrm>
          <a:prstGeom prst="rect">
            <a:avLst/>
          </a:prstGeom>
        </p:spPr>
      </p:pic>
      <p:pic>
        <p:nvPicPr>
          <p:cNvPr id="8" name="Picture 7"/>
          <p:cNvPicPr>
            <a:picLocks noChangeAspect="1"/>
          </p:cNvPicPr>
          <p:nvPr/>
        </p:nvPicPr>
        <p:blipFill>
          <a:blip r:embed="rId6"/>
          <a:stretch>
            <a:fillRect/>
          </a:stretch>
        </p:blipFill>
        <p:spPr>
          <a:xfrm>
            <a:off x="42353" y="3056492"/>
            <a:ext cx="6435986" cy="860426"/>
          </a:xfrm>
          <a:prstGeom prst="rect">
            <a:avLst/>
          </a:prstGeom>
        </p:spPr>
      </p:pic>
      <p:pic>
        <p:nvPicPr>
          <p:cNvPr id="9" name="Picture 8"/>
          <p:cNvPicPr>
            <a:picLocks noChangeAspect="1"/>
          </p:cNvPicPr>
          <p:nvPr/>
        </p:nvPicPr>
        <p:blipFill>
          <a:blip r:embed="rId7"/>
          <a:stretch>
            <a:fillRect/>
          </a:stretch>
        </p:blipFill>
        <p:spPr>
          <a:xfrm>
            <a:off x="42353" y="3916918"/>
            <a:ext cx="5741120" cy="636429"/>
          </a:xfrm>
          <a:prstGeom prst="rect">
            <a:avLst/>
          </a:prstGeom>
        </p:spPr>
      </p:pic>
      <p:pic>
        <p:nvPicPr>
          <p:cNvPr id="10" name="Picture 9"/>
          <p:cNvPicPr>
            <a:picLocks noChangeAspect="1"/>
          </p:cNvPicPr>
          <p:nvPr/>
        </p:nvPicPr>
        <p:blipFill>
          <a:blip r:embed="rId8"/>
          <a:stretch>
            <a:fillRect/>
          </a:stretch>
        </p:blipFill>
        <p:spPr>
          <a:xfrm>
            <a:off x="42353" y="4553347"/>
            <a:ext cx="3347662" cy="536276"/>
          </a:xfrm>
          <a:prstGeom prst="rect">
            <a:avLst/>
          </a:prstGeom>
        </p:spPr>
      </p:pic>
      <p:pic>
        <p:nvPicPr>
          <p:cNvPr id="11" name="Picture 10"/>
          <p:cNvPicPr>
            <a:picLocks noChangeAspect="1"/>
          </p:cNvPicPr>
          <p:nvPr/>
        </p:nvPicPr>
        <p:blipFill>
          <a:blip r:embed="rId9"/>
          <a:stretch>
            <a:fillRect/>
          </a:stretch>
        </p:blipFill>
        <p:spPr>
          <a:xfrm>
            <a:off x="3390015" y="4596387"/>
            <a:ext cx="7420639" cy="575562"/>
          </a:xfrm>
          <a:prstGeom prst="rect">
            <a:avLst/>
          </a:prstGeom>
        </p:spPr>
      </p:pic>
    </p:spTree>
    <p:extLst>
      <p:ext uri="{BB962C8B-B14F-4D97-AF65-F5344CB8AC3E}">
        <p14:creationId xmlns:p14="http://schemas.microsoft.com/office/powerpoint/2010/main" val="3230916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4547" y="134014"/>
            <a:ext cx="4984125" cy="584775"/>
          </a:xfrm>
          <a:prstGeom prst="rect">
            <a:avLst/>
          </a:prstGeom>
          <a:noFill/>
        </p:spPr>
        <p:txBody>
          <a:bodyPr wrap="square" rtlCol="0">
            <a:spAutoFit/>
          </a:bodyPr>
          <a:lstStyle/>
          <a:p>
            <a:r>
              <a:rPr lang="tr-TR" sz="3200" b="1" dirty="0" smtClean="0">
                <a:solidFill>
                  <a:srgbClr val="0070C0"/>
                </a:solidFill>
              </a:rPr>
              <a:t>3.3</a:t>
            </a:r>
            <a:r>
              <a:rPr lang="tr-TR" sz="3200" b="1" dirty="0" smtClean="0">
                <a:solidFill>
                  <a:srgbClr val="FF0000"/>
                </a:solidFill>
              </a:rPr>
              <a:t> BJT as a switch</a:t>
            </a:r>
            <a:endParaRPr lang="en-US" sz="3200" b="1" dirty="0">
              <a:solidFill>
                <a:srgbClr val="FF0000"/>
              </a:solidFill>
            </a:endParaRPr>
          </a:p>
        </p:txBody>
      </p:sp>
      <p:sp>
        <p:nvSpPr>
          <p:cNvPr id="4" name="Rectangle 3"/>
          <p:cNvSpPr/>
          <p:nvPr/>
        </p:nvSpPr>
        <p:spPr>
          <a:xfrm>
            <a:off x="154547" y="602878"/>
            <a:ext cx="6838681" cy="6093976"/>
          </a:xfrm>
          <a:prstGeom prst="rect">
            <a:avLst/>
          </a:prstGeom>
        </p:spPr>
        <p:txBody>
          <a:bodyPr wrap="square">
            <a:spAutoFit/>
          </a:bodyPr>
          <a:lstStyle/>
          <a:p>
            <a:pPr algn="just">
              <a:lnSpc>
                <a:spcPct val="150000"/>
              </a:lnSpc>
            </a:pPr>
            <a:r>
              <a:rPr lang="en-US" sz="2000" dirty="0"/>
              <a:t>Figure </a:t>
            </a:r>
            <a:r>
              <a:rPr lang="tr-TR" sz="2000" dirty="0" smtClean="0"/>
              <a:t>3.7</a:t>
            </a:r>
            <a:r>
              <a:rPr lang="en-US" sz="2000" dirty="0" smtClean="0"/>
              <a:t> </a:t>
            </a:r>
            <a:r>
              <a:rPr lang="en-US" sz="2000" dirty="0"/>
              <a:t>illustrates the basic operation of a BJT as a switching device. In part (a), the transistor is in the </a:t>
            </a:r>
            <a:r>
              <a:rPr lang="en-US" sz="2000" b="1" i="1" dirty="0">
                <a:solidFill>
                  <a:srgbClr val="FF0000"/>
                </a:solidFill>
              </a:rPr>
              <a:t>cutoff region </a:t>
            </a:r>
            <a:r>
              <a:rPr lang="en-US" sz="2000" dirty="0"/>
              <a:t>because the base-emitter junction is not forward-biased. In this condition, there is, ideally, an </a:t>
            </a:r>
            <a:r>
              <a:rPr lang="en-US" sz="2000" b="1" i="1" dirty="0">
                <a:solidFill>
                  <a:srgbClr val="FF0000"/>
                </a:solidFill>
              </a:rPr>
              <a:t>open </a:t>
            </a:r>
            <a:r>
              <a:rPr lang="en-US" sz="2000" dirty="0"/>
              <a:t>between collector and emitter, as indicated by the switch equivalent. In part (b), the transistor is in the </a:t>
            </a:r>
            <a:r>
              <a:rPr lang="en-US" sz="2000" b="1" i="1" dirty="0">
                <a:solidFill>
                  <a:srgbClr val="FF0000"/>
                </a:solidFill>
              </a:rPr>
              <a:t>saturation region </a:t>
            </a:r>
            <a:r>
              <a:rPr lang="en-US" sz="2000" dirty="0"/>
              <a:t>because the </a:t>
            </a:r>
            <a:r>
              <a:rPr lang="en-US" sz="2000" dirty="0" smtClean="0"/>
              <a:t>base</a:t>
            </a:r>
            <a:r>
              <a:rPr lang="tr-TR" sz="2000" dirty="0" smtClean="0"/>
              <a:t>-</a:t>
            </a:r>
            <a:r>
              <a:rPr lang="en-US" sz="2000" dirty="0" smtClean="0"/>
              <a:t>emitter </a:t>
            </a:r>
            <a:r>
              <a:rPr lang="en-US" sz="2000" dirty="0"/>
              <a:t>junction and the base-collector junction are forward-biased and the base current is made large enough to cause the collector current to reach its saturation value. In this </a:t>
            </a:r>
            <a:r>
              <a:rPr lang="en-US" sz="2000" dirty="0" smtClean="0"/>
              <a:t>condition</a:t>
            </a:r>
            <a:r>
              <a:rPr lang="en-US" sz="2000" dirty="0"/>
              <a:t>, there is, ideally, a </a:t>
            </a:r>
            <a:r>
              <a:rPr lang="en-US" sz="2000" b="1" i="1" dirty="0">
                <a:solidFill>
                  <a:srgbClr val="FF0000"/>
                </a:solidFill>
              </a:rPr>
              <a:t>short</a:t>
            </a:r>
            <a:r>
              <a:rPr lang="en-US" sz="2000" dirty="0"/>
              <a:t> between collector and emitter, as indicated by the switch equivalent. Actually, a small voltage drop across the </a:t>
            </a:r>
            <a:r>
              <a:rPr lang="en-US" sz="2000" dirty="0" err="1" smtClean="0"/>
              <a:t>transist</a:t>
            </a:r>
            <a:r>
              <a:rPr lang="tr-TR" sz="2000" dirty="0" smtClean="0"/>
              <a:t>o</a:t>
            </a:r>
            <a:r>
              <a:rPr lang="en-US" sz="2000" dirty="0" smtClean="0"/>
              <a:t>r </a:t>
            </a:r>
            <a:r>
              <a:rPr lang="en-US" sz="2000" dirty="0"/>
              <a:t>of up to a few tenths of a volt normally occurs, which is the saturation voltage, VCE(sat).</a:t>
            </a:r>
          </a:p>
        </p:txBody>
      </p:sp>
      <p:pic>
        <p:nvPicPr>
          <p:cNvPr id="5" name="Picture 4"/>
          <p:cNvPicPr>
            <a:picLocks noChangeAspect="1"/>
          </p:cNvPicPr>
          <p:nvPr/>
        </p:nvPicPr>
        <p:blipFill>
          <a:blip r:embed="rId2"/>
          <a:stretch>
            <a:fillRect/>
          </a:stretch>
        </p:blipFill>
        <p:spPr>
          <a:xfrm>
            <a:off x="8083907" y="134014"/>
            <a:ext cx="3816171" cy="3323070"/>
          </a:xfrm>
          <a:prstGeom prst="rect">
            <a:avLst/>
          </a:prstGeom>
        </p:spPr>
      </p:pic>
      <p:pic>
        <p:nvPicPr>
          <p:cNvPr id="6" name="Picture 5"/>
          <p:cNvPicPr>
            <a:picLocks noChangeAspect="1"/>
          </p:cNvPicPr>
          <p:nvPr/>
        </p:nvPicPr>
        <p:blipFill>
          <a:blip r:embed="rId3"/>
          <a:stretch>
            <a:fillRect/>
          </a:stretch>
        </p:blipFill>
        <p:spPr>
          <a:xfrm>
            <a:off x="7794748" y="3470783"/>
            <a:ext cx="4397252" cy="3226071"/>
          </a:xfrm>
          <a:prstGeom prst="rect">
            <a:avLst/>
          </a:prstGeom>
        </p:spPr>
      </p:pic>
      <p:sp>
        <p:nvSpPr>
          <p:cNvPr id="7" name="Rectangle 6"/>
          <p:cNvSpPr/>
          <p:nvPr/>
        </p:nvSpPr>
        <p:spPr>
          <a:xfrm>
            <a:off x="9991992" y="3272418"/>
            <a:ext cx="1164293" cy="369332"/>
          </a:xfrm>
          <a:prstGeom prst="rect">
            <a:avLst/>
          </a:prstGeom>
        </p:spPr>
        <p:txBody>
          <a:bodyPr wrap="none">
            <a:spAutoFit/>
          </a:bodyPr>
          <a:lstStyle/>
          <a:p>
            <a:r>
              <a:rPr lang="en-US" b="1" dirty="0"/>
              <a:t>Figure </a:t>
            </a:r>
            <a:r>
              <a:rPr lang="tr-TR" b="1" dirty="0"/>
              <a:t>3.7</a:t>
            </a:r>
            <a:r>
              <a:rPr lang="en-US" b="1" dirty="0"/>
              <a:t> </a:t>
            </a:r>
          </a:p>
        </p:txBody>
      </p:sp>
    </p:spTree>
    <p:extLst>
      <p:ext uri="{BB962C8B-B14F-4D97-AF65-F5344CB8AC3E}">
        <p14:creationId xmlns:p14="http://schemas.microsoft.com/office/powerpoint/2010/main" val="10751292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13037" y="321973"/>
            <a:ext cx="3013835" cy="350748"/>
          </a:xfrm>
          <a:prstGeom prst="rect">
            <a:avLst/>
          </a:prstGeom>
        </p:spPr>
      </p:pic>
      <p:pic>
        <p:nvPicPr>
          <p:cNvPr id="3" name="Picture 2"/>
          <p:cNvPicPr>
            <a:picLocks noChangeAspect="1"/>
          </p:cNvPicPr>
          <p:nvPr/>
        </p:nvPicPr>
        <p:blipFill>
          <a:blip r:embed="rId3"/>
          <a:stretch>
            <a:fillRect/>
          </a:stretch>
        </p:blipFill>
        <p:spPr>
          <a:xfrm>
            <a:off x="7822306" y="98725"/>
            <a:ext cx="2530792" cy="645352"/>
          </a:xfrm>
          <a:prstGeom prst="rect">
            <a:avLst/>
          </a:prstGeom>
        </p:spPr>
      </p:pic>
      <mc:AlternateContent xmlns:mc="http://schemas.openxmlformats.org/markup-compatibility/2006" xmlns:a14="http://schemas.microsoft.com/office/drawing/2010/main">
        <mc:Choice Requires="a14">
          <p:sp>
            <p:nvSpPr>
              <p:cNvPr id="4" name="TextBox 3"/>
              <p:cNvSpPr txBox="1"/>
              <p:nvPr/>
            </p:nvSpPr>
            <p:spPr>
              <a:xfrm>
                <a:off x="3683358" y="266514"/>
                <a:ext cx="2704564" cy="461665"/>
              </a:xfrm>
              <a:prstGeom prst="rect">
                <a:avLst/>
              </a:prstGeom>
              <a:noFill/>
            </p:spPr>
            <p:txBody>
              <a:bodyPr wrap="square" rtlCol="0">
                <a:spAutoFit/>
              </a:bodyPr>
              <a:lstStyle/>
              <a:p>
                <a:r>
                  <a:rPr lang="tr-TR" sz="2400" dirty="0" smtClean="0"/>
                  <a:t>When </a:t>
                </a:r>
                <a14:m>
                  <m:oMath xmlns:m="http://schemas.openxmlformats.org/officeDocument/2006/math">
                    <m:sSub>
                      <m:sSubPr>
                        <m:ctrlPr>
                          <a:rPr lang="tr-TR" sz="2400" i="1" smtClean="0">
                            <a:latin typeface="Cambria Math" panose="02040503050406030204" pitchFamily="18" charset="0"/>
                          </a:rPr>
                        </m:ctrlPr>
                      </m:sSubPr>
                      <m:e>
                        <m:r>
                          <a:rPr lang="tr-TR" sz="2400" b="0" i="1" smtClean="0">
                            <a:latin typeface="Cambria Math" panose="02040503050406030204" pitchFamily="18" charset="0"/>
                          </a:rPr>
                          <m:t>𝐼</m:t>
                        </m:r>
                      </m:e>
                      <m:sub>
                        <m:r>
                          <a:rPr lang="tr-TR" sz="2400" b="0" i="1" smtClean="0">
                            <a:latin typeface="Cambria Math" panose="02040503050406030204" pitchFamily="18" charset="0"/>
                          </a:rPr>
                          <m:t>𝐵</m:t>
                        </m:r>
                      </m:sub>
                    </m:sSub>
                    <m:r>
                      <a:rPr lang="tr-TR" sz="2400" b="0" i="1" smtClean="0">
                        <a:latin typeface="Cambria Math" panose="02040503050406030204" pitchFamily="18" charset="0"/>
                      </a:rPr>
                      <m:t>=0 </m:t>
                    </m:r>
                    <m:r>
                      <a:rPr lang="tr-TR" sz="2400" b="0" i="1" smtClean="0">
                        <a:latin typeface="Cambria Math" panose="02040503050406030204" pitchFamily="18" charset="0"/>
                      </a:rPr>
                      <m:t>𝐴</m:t>
                    </m:r>
                  </m:oMath>
                </a14:m>
                <a:endParaRPr lang="en-US" sz="2400" dirty="0"/>
              </a:p>
            </p:txBody>
          </p:sp>
        </mc:Choice>
        <mc:Fallback xmlns="">
          <p:sp>
            <p:nvSpPr>
              <p:cNvPr id="4" name="TextBox 3"/>
              <p:cNvSpPr txBox="1">
                <a:spLocks noRot="1" noChangeAspect="1" noMove="1" noResize="1" noEditPoints="1" noAdjustHandles="1" noChangeArrowheads="1" noChangeShapeType="1" noTextEdit="1"/>
              </p:cNvSpPr>
              <p:nvPr/>
            </p:nvSpPr>
            <p:spPr>
              <a:xfrm>
                <a:off x="3683358" y="266514"/>
                <a:ext cx="2704564" cy="461665"/>
              </a:xfrm>
              <a:prstGeom prst="rect">
                <a:avLst/>
              </a:prstGeom>
              <a:blipFill rotWithShape="0">
                <a:blip r:embed="rId4"/>
                <a:stretch>
                  <a:fillRect l="-3378" t="-10667" b="-30667"/>
                </a:stretch>
              </a:blipFill>
            </p:spPr>
            <p:txBody>
              <a:bodyPr/>
              <a:lstStyle/>
              <a:p>
                <a:r>
                  <a:rPr lang="en-US">
                    <a:noFill/>
                  </a:rPr>
                  <a:t> </a:t>
                </a:r>
              </a:p>
            </p:txBody>
          </p:sp>
        </mc:Fallback>
      </mc:AlternateContent>
      <p:sp>
        <p:nvSpPr>
          <p:cNvPr id="5" name="Right Arrow 4"/>
          <p:cNvSpPr/>
          <p:nvPr/>
        </p:nvSpPr>
        <p:spPr>
          <a:xfrm>
            <a:off x="6271298" y="335255"/>
            <a:ext cx="1146220" cy="30677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5"/>
          <a:stretch>
            <a:fillRect/>
          </a:stretch>
        </p:blipFill>
        <p:spPr>
          <a:xfrm>
            <a:off x="359129" y="999287"/>
            <a:ext cx="3324229" cy="374561"/>
          </a:xfrm>
          <a:prstGeom prst="rect">
            <a:avLst/>
          </a:prstGeom>
        </p:spPr>
      </p:pic>
      <p:pic>
        <p:nvPicPr>
          <p:cNvPr id="8" name="Picture 7"/>
          <p:cNvPicPr>
            <a:picLocks noChangeAspect="1"/>
          </p:cNvPicPr>
          <p:nvPr/>
        </p:nvPicPr>
        <p:blipFill>
          <a:blip r:embed="rId6"/>
          <a:stretch>
            <a:fillRect/>
          </a:stretch>
        </p:blipFill>
        <p:spPr>
          <a:xfrm>
            <a:off x="2883341" y="1271913"/>
            <a:ext cx="3686205" cy="939621"/>
          </a:xfrm>
          <a:prstGeom prst="rect">
            <a:avLst/>
          </a:prstGeom>
        </p:spPr>
      </p:pic>
      <p:pic>
        <p:nvPicPr>
          <p:cNvPr id="7" name="Picture 6"/>
          <p:cNvPicPr>
            <a:picLocks noChangeAspect="1"/>
          </p:cNvPicPr>
          <p:nvPr/>
        </p:nvPicPr>
        <p:blipFill>
          <a:blip r:embed="rId7"/>
          <a:stretch>
            <a:fillRect/>
          </a:stretch>
        </p:blipFill>
        <p:spPr>
          <a:xfrm>
            <a:off x="359129" y="1378705"/>
            <a:ext cx="3181150" cy="908900"/>
          </a:xfrm>
          <a:prstGeom prst="rect">
            <a:avLst/>
          </a:prstGeom>
        </p:spPr>
      </p:pic>
      <p:pic>
        <p:nvPicPr>
          <p:cNvPr id="9" name="Picture 8"/>
          <p:cNvPicPr>
            <a:picLocks noChangeAspect="1"/>
          </p:cNvPicPr>
          <p:nvPr/>
        </p:nvPicPr>
        <p:blipFill>
          <a:blip r:embed="rId8"/>
          <a:stretch>
            <a:fillRect/>
          </a:stretch>
        </p:blipFill>
        <p:spPr>
          <a:xfrm>
            <a:off x="6676782" y="1506674"/>
            <a:ext cx="5515218" cy="704860"/>
          </a:xfrm>
          <a:prstGeom prst="rect">
            <a:avLst/>
          </a:prstGeom>
        </p:spPr>
      </p:pic>
      <p:pic>
        <p:nvPicPr>
          <p:cNvPr id="10" name="Picture 9"/>
          <p:cNvPicPr>
            <a:picLocks noChangeAspect="1"/>
          </p:cNvPicPr>
          <p:nvPr/>
        </p:nvPicPr>
        <p:blipFill>
          <a:blip r:embed="rId9"/>
          <a:stretch>
            <a:fillRect/>
          </a:stretch>
        </p:blipFill>
        <p:spPr>
          <a:xfrm>
            <a:off x="213037" y="3185287"/>
            <a:ext cx="3389968" cy="3147827"/>
          </a:xfrm>
          <a:prstGeom prst="rect">
            <a:avLst/>
          </a:prstGeom>
        </p:spPr>
      </p:pic>
      <p:sp>
        <p:nvSpPr>
          <p:cNvPr id="11" name="TextBox 10"/>
          <p:cNvSpPr txBox="1"/>
          <p:nvPr/>
        </p:nvSpPr>
        <p:spPr>
          <a:xfrm>
            <a:off x="307566" y="2484160"/>
            <a:ext cx="2575775" cy="523220"/>
          </a:xfrm>
          <a:prstGeom prst="rect">
            <a:avLst/>
          </a:prstGeom>
          <a:noFill/>
        </p:spPr>
        <p:txBody>
          <a:bodyPr wrap="square" rtlCol="0">
            <a:spAutoFit/>
          </a:bodyPr>
          <a:lstStyle/>
          <a:p>
            <a:r>
              <a:rPr lang="tr-TR" sz="2800" b="1" dirty="0" smtClean="0">
                <a:solidFill>
                  <a:srgbClr val="FF0000"/>
                </a:solidFill>
              </a:rPr>
              <a:t>Example:</a:t>
            </a:r>
            <a:endParaRPr lang="en-US" sz="2800" b="1" dirty="0">
              <a:solidFill>
                <a:srgbClr val="FF0000"/>
              </a:solidFill>
            </a:endParaRPr>
          </a:p>
        </p:txBody>
      </p:sp>
      <p:pic>
        <p:nvPicPr>
          <p:cNvPr id="12" name="Picture 11"/>
          <p:cNvPicPr>
            <a:picLocks noChangeAspect="1"/>
          </p:cNvPicPr>
          <p:nvPr/>
        </p:nvPicPr>
        <p:blipFill>
          <a:blip r:embed="rId10"/>
          <a:stretch>
            <a:fillRect/>
          </a:stretch>
        </p:blipFill>
        <p:spPr>
          <a:xfrm>
            <a:off x="4261886" y="2867541"/>
            <a:ext cx="4615319" cy="672787"/>
          </a:xfrm>
          <a:prstGeom prst="rect">
            <a:avLst/>
          </a:prstGeom>
        </p:spPr>
      </p:pic>
      <p:pic>
        <p:nvPicPr>
          <p:cNvPr id="16" name="Picture 15"/>
          <p:cNvPicPr>
            <a:picLocks noChangeAspect="1"/>
          </p:cNvPicPr>
          <p:nvPr/>
        </p:nvPicPr>
        <p:blipFill>
          <a:blip r:embed="rId11"/>
          <a:stretch>
            <a:fillRect/>
          </a:stretch>
        </p:blipFill>
        <p:spPr>
          <a:xfrm>
            <a:off x="3540279" y="3543890"/>
            <a:ext cx="8657759" cy="842056"/>
          </a:xfrm>
          <a:prstGeom prst="rect">
            <a:avLst/>
          </a:prstGeom>
        </p:spPr>
      </p:pic>
    </p:spTree>
    <p:extLst>
      <p:ext uri="{BB962C8B-B14F-4D97-AF65-F5344CB8AC3E}">
        <p14:creationId xmlns:p14="http://schemas.microsoft.com/office/powerpoint/2010/main" val="5404196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3222383" y="3731115"/>
            <a:ext cx="6714127" cy="572430"/>
          </a:xfrm>
          <a:prstGeom prst="rect">
            <a:avLst/>
          </a:prstGeom>
        </p:spPr>
      </p:pic>
      <p:pic>
        <p:nvPicPr>
          <p:cNvPr id="5" name="Picture 4"/>
          <p:cNvPicPr>
            <a:picLocks noChangeAspect="1"/>
          </p:cNvPicPr>
          <p:nvPr/>
        </p:nvPicPr>
        <p:blipFill>
          <a:blip r:embed="rId3"/>
          <a:stretch>
            <a:fillRect/>
          </a:stretch>
        </p:blipFill>
        <p:spPr>
          <a:xfrm>
            <a:off x="6444655" y="1742411"/>
            <a:ext cx="4097225" cy="939419"/>
          </a:xfrm>
          <a:prstGeom prst="rect">
            <a:avLst/>
          </a:prstGeom>
        </p:spPr>
      </p:pic>
      <p:pic>
        <p:nvPicPr>
          <p:cNvPr id="6" name="Picture 5"/>
          <p:cNvPicPr>
            <a:picLocks noChangeAspect="1"/>
          </p:cNvPicPr>
          <p:nvPr/>
        </p:nvPicPr>
        <p:blipFill>
          <a:blip r:embed="rId4"/>
          <a:stretch>
            <a:fillRect/>
          </a:stretch>
        </p:blipFill>
        <p:spPr>
          <a:xfrm>
            <a:off x="6444655" y="2676840"/>
            <a:ext cx="4458315" cy="811704"/>
          </a:xfrm>
          <a:prstGeom prst="rect">
            <a:avLst/>
          </a:prstGeom>
        </p:spPr>
      </p:pic>
      <p:pic>
        <p:nvPicPr>
          <p:cNvPr id="4" name="Picture 3"/>
          <p:cNvPicPr>
            <a:picLocks noChangeAspect="1"/>
          </p:cNvPicPr>
          <p:nvPr/>
        </p:nvPicPr>
        <p:blipFill>
          <a:blip r:embed="rId5"/>
          <a:stretch>
            <a:fillRect/>
          </a:stretch>
        </p:blipFill>
        <p:spPr>
          <a:xfrm>
            <a:off x="309093" y="583288"/>
            <a:ext cx="3389968" cy="3147827"/>
          </a:xfrm>
          <a:prstGeom prst="rect">
            <a:avLst/>
          </a:prstGeom>
        </p:spPr>
      </p:pic>
      <p:pic>
        <p:nvPicPr>
          <p:cNvPr id="2" name="Picture 1"/>
          <p:cNvPicPr>
            <a:picLocks noChangeAspect="1"/>
          </p:cNvPicPr>
          <p:nvPr/>
        </p:nvPicPr>
        <p:blipFill>
          <a:blip r:embed="rId6"/>
          <a:stretch>
            <a:fillRect/>
          </a:stretch>
        </p:blipFill>
        <p:spPr>
          <a:xfrm>
            <a:off x="3106313" y="287368"/>
            <a:ext cx="8944018" cy="795771"/>
          </a:xfrm>
          <a:prstGeom prst="rect">
            <a:avLst/>
          </a:prstGeom>
        </p:spPr>
      </p:pic>
      <p:pic>
        <p:nvPicPr>
          <p:cNvPr id="7" name="Picture 6"/>
          <p:cNvPicPr>
            <a:picLocks noChangeAspect="1"/>
          </p:cNvPicPr>
          <p:nvPr/>
        </p:nvPicPr>
        <p:blipFill>
          <a:blip r:embed="rId7"/>
          <a:stretch>
            <a:fillRect/>
          </a:stretch>
        </p:blipFill>
        <p:spPr>
          <a:xfrm>
            <a:off x="5666704" y="4347374"/>
            <a:ext cx="6014218" cy="554119"/>
          </a:xfrm>
          <a:prstGeom prst="rect">
            <a:avLst/>
          </a:prstGeom>
        </p:spPr>
      </p:pic>
      <p:pic>
        <p:nvPicPr>
          <p:cNvPr id="8" name="Picture 7"/>
          <p:cNvPicPr>
            <a:picLocks noChangeAspect="1"/>
          </p:cNvPicPr>
          <p:nvPr/>
        </p:nvPicPr>
        <p:blipFill>
          <a:blip r:embed="rId8"/>
          <a:stretch>
            <a:fillRect/>
          </a:stretch>
        </p:blipFill>
        <p:spPr>
          <a:xfrm>
            <a:off x="3222383" y="4390387"/>
            <a:ext cx="2460353" cy="511106"/>
          </a:xfrm>
          <a:prstGeom prst="rect">
            <a:avLst/>
          </a:prstGeom>
        </p:spPr>
      </p:pic>
      <p:pic>
        <p:nvPicPr>
          <p:cNvPr id="9" name="Picture 8"/>
          <p:cNvPicPr>
            <a:picLocks noChangeAspect="1"/>
          </p:cNvPicPr>
          <p:nvPr/>
        </p:nvPicPr>
        <p:blipFill>
          <a:blip r:embed="rId9"/>
          <a:stretch>
            <a:fillRect/>
          </a:stretch>
        </p:blipFill>
        <p:spPr>
          <a:xfrm>
            <a:off x="5254580" y="5386636"/>
            <a:ext cx="4014025" cy="783486"/>
          </a:xfrm>
          <a:prstGeom prst="rect">
            <a:avLst/>
          </a:prstGeom>
        </p:spPr>
      </p:pic>
    </p:spTree>
    <p:extLst>
      <p:ext uri="{BB962C8B-B14F-4D97-AF65-F5344CB8AC3E}">
        <p14:creationId xmlns:p14="http://schemas.microsoft.com/office/powerpoint/2010/main" val="912977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6859309" y="592150"/>
            <a:ext cx="4508895" cy="4034275"/>
          </a:xfrm>
          <a:prstGeom prst="rect">
            <a:avLst/>
          </a:prstGeom>
        </p:spPr>
      </p:pic>
      <p:sp>
        <p:nvSpPr>
          <p:cNvPr id="2" name="Rectangle 1"/>
          <p:cNvSpPr/>
          <p:nvPr/>
        </p:nvSpPr>
        <p:spPr>
          <a:xfrm>
            <a:off x="318130" y="243279"/>
            <a:ext cx="3720762" cy="400110"/>
          </a:xfrm>
          <a:prstGeom prst="rect">
            <a:avLst/>
          </a:prstGeom>
        </p:spPr>
        <p:txBody>
          <a:bodyPr wrap="none">
            <a:spAutoFit/>
          </a:bodyPr>
          <a:lstStyle/>
          <a:p>
            <a:r>
              <a:rPr lang="en-US" sz="2000" b="1" dirty="0">
                <a:solidFill>
                  <a:srgbClr val="FF0000"/>
                </a:solidFill>
              </a:rPr>
              <a:t>Application of a Transistor Switch</a:t>
            </a:r>
          </a:p>
        </p:txBody>
      </p:sp>
      <p:sp>
        <p:nvSpPr>
          <p:cNvPr id="3" name="Rectangle 2"/>
          <p:cNvSpPr/>
          <p:nvPr/>
        </p:nvSpPr>
        <p:spPr>
          <a:xfrm>
            <a:off x="227978" y="643389"/>
            <a:ext cx="6417521" cy="5546134"/>
          </a:xfrm>
          <a:prstGeom prst="rect">
            <a:avLst/>
          </a:prstGeom>
        </p:spPr>
        <p:txBody>
          <a:bodyPr wrap="square">
            <a:spAutoFit/>
          </a:bodyPr>
          <a:lstStyle/>
          <a:p>
            <a:pPr algn="just">
              <a:lnSpc>
                <a:spcPct val="200000"/>
              </a:lnSpc>
            </a:pPr>
            <a:r>
              <a:rPr lang="en-US" sz="2000" dirty="0"/>
              <a:t>The transistor in Figure </a:t>
            </a:r>
            <a:r>
              <a:rPr lang="tr-TR" sz="2000" dirty="0" smtClean="0"/>
              <a:t>3.8</a:t>
            </a:r>
            <a:r>
              <a:rPr lang="en-US" sz="2000" dirty="0" smtClean="0"/>
              <a:t> </a:t>
            </a:r>
            <a:r>
              <a:rPr lang="en-US" sz="2000" dirty="0"/>
              <a:t>is used as a switch to turn the LED on and off. For example, a square wave input voltage with a period of 2 s is applied to the input as indicated</a:t>
            </a:r>
            <a:r>
              <a:rPr lang="en-US" sz="2000" dirty="0" smtClean="0"/>
              <a:t>.</a:t>
            </a:r>
            <a:r>
              <a:rPr lang="tr-TR" sz="2000" dirty="0" smtClean="0"/>
              <a:t> </a:t>
            </a:r>
            <a:r>
              <a:rPr lang="en-US" sz="2000" dirty="0" smtClean="0"/>
              <a:t>When</a:t>
            </a:r>
            <a:r>
              <a:rPr lang="tr-TR" sz="2000" dirty="0" smtClean="0"/>
              <a:t> </a:t>
            </a:r>
            <a:r>
              <a:rPr lang="en-US" sz="2000" dirty="0"/>
              <a:t>the square wave is at 0 V, the transistor is in cutoff; and since there is no collector </a:t>
            </a:r>
            <a:r>
              <a:rPr lang="en-US" sz="2000" dirty="0" smtClean="0"/>
              <a:t>current</a:t>
            </a:r>
            <a:r>
              <a:rPr lang="en-US" sz="2000" dirty="0"/>
              <a:t>, the LED does not emit light. When the square wave goes to its high level, the </a:t>
            </a:r>
            <a:r>
              <a:rPr lang="en-US" sz="2000" dirty="0" smtClean="0"/>
              <a:t>transistor </a:t>
            </a:r>
            <a:r>
              <a:rPr lang="en-US" sz="2000" dirty="0"/>
              <a:t>saturates. This forward-biases the LED, and the resulting collector current through the LED causes it to emit light. Thus, the LED is on for 1 second and off for 1 second</a:t>
            </a:r>
          </a:p>
        </p:txBody>
      </p:sp>
      <p:pic>
        <p:nvPicPr>
          <p:cNvPr id="5" name="Picture 4"/>
          <p:cNvPicPr>
            <a:picLocks noChangeAspect="1"/>
          </p:cNvPicPr>
          <p:nvPr/>
        </p:nvPicPr>
        <p:blipFill>
          <a:blip r:embed="rId3"/>
          <a:stretch>
            <a:fillRect/>
          </a:stretch>
        </p:blipFill>
        <p:spPr>
          <a:xfrm>
            <a:off x="7832050" y="5291742"/>
            <a:ext cx="3028950" cy="704850"/>
          </a:xfrm>
          <a:prstGeom prst="rect">
            <a:avLst/>
          </a:prstGeom>
        </p:spPr>
      </p:pic>
      <p:sp>
        <p:nvSpPr>
          <p:cNvPr id="6" name="Rectangle 5"/>
          <p:cNvSpPr/>
          <p:nvPr/>
        </p:nvSpPr>
        <p:spPr>
          <a:xfrm>
            <a:off x="7832050" y="4759028"/>
            <a:ext cx="1271310" cy="400110"/>
          </a:xfrm>
          <a:prstGeom prst="rect">
            <a:avLst/>
          </a:prstGeom>
        </p:spPr>
        <p:txBody>
          <a:bodyPr wrap="none">
            <a:spAutoFit/>
          </a:bodyPr>
          <a:lstStyle/>
          <a:p>
            <a:r>
              <a:rPr lang="en-US" sz="2000" dirty="0"/>
              <a:t>Figure </a:t>
            </a:r>
            <a:r>
              <a:rPr lang="tr-TR" sz="2000" dirty="0"/>
              <a:t>3.8</a:t>
            </a:r>
            <a:r>
              <a:rPr lang="en-US" sz="2000" dirty="0"/>
              <a:t> </a:t>
            </a:r>
          </a:p>
        </p:txBody>
      </p:sp>
    </p:spTree>
    <p:extLst>
      <p:ext uri="{BB962C8B-B14F-4D97-AF65-F5344CB8AC3E}">
        <p14:creationId xmlns:p14="http://schemas.microsoft.com/office/powerpoint/2010/main" val="15081939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6164015" y="1070221"/>
            <a:ext cx="5210175" cy="3609975"/>
          </a:xfrm>
          <a:prstGeom prst="rect">
            <a:avLst/>
          </a:prstGeom>
        </p:spPr>
      </p:pic>
      <p:pic>
        <p:nvPicPr>
          <p:cNvPr id="4" name="Picture 3"/>
          <p:cNvPicPr>
            <a:picLocks noChangeAspect="1"/>
          </p:cNvPicPr>
          <p:nvPr/>
        </p:nvPicPr>
        <p:blipFill>
          <a:blip r:embed="rId3"/>
          <a:stretch>
            <a:fillRect/>
          </a:stretch>
        </p:blipFill>
        <p:spPr>
          <a:xfrm>
            <a:off x="8769103" y="4006757"/>
            <a:ext cx="1327933" cy="557529"/>
          </a:xfrm>
          <a:prstGeom prst="rect">
            <a:avLst/>
          </a:prstGeom>
        </p:spPr>
      </p:pic>
      <p:sp>
        <p:nvSpPr>
          <p:cNvPr id="5" name="Rectangle 4"/>
          <p:cNvSpPr/>
          <p:nvPr/>
        </p:nvSpPr>
        <p:spPr>
          <a:xfrm>
            <a:off x="420710" y="385018"/>
            <a:ext cx="6096000" cy="3323987"/>
          </a:xfrm>
          <a:prstGeom prst="rect">
            <a:avLst/>
          </a:prstGeom>
        </p:spPr>
        <p:txBody>
          <a:bodyPr>
            <a:spAutoFit/>
          </a:bodyPr>
          <a:lstStyle/>
          <a:p>
            <a:pPr algn="just">
              <a:lnSpc>
                <a:spcPct val="150000"/>
              </a:lnSpc>
            </a:pPr>
            <a:r>
              <a:rPr lang="en-US" sz="2000" dirty="0"/>
              <a:t>When there is </a:t>
            </a:r>
            <a:r>
              <a:rPr lang="en-US" sz="2000" dirty="0" smtClean="0"/>
              <a:t>sufficient </a:t>
            </a:r>
            <a:r>
              <a:rPr lang="tr-TR" sz="2000" dirty="0" smtClean="0"/>
              <a:t>voltage at the input V</a:t>
            </a:r>
            <a:r>
              <a:rPr lang="tr-TR" sz="1200" b="1" dirty="0" smtClean="0"/>
              <a:t>BB</a:t>
            </a:r>
            <a:r>
              <a:rPr lang="en-US" sz="2000" dirty="0" smtClean="0"/>
              <a:t>, </a:t>
            </a:r>
            <a:r>
              <a:rPr lang="en-US" sz="2000" dirty="0"/>
              <a:t>transistor </a:t>
            </a:r>
            <a:r>
              <a:rPr lang="en-US" sz="2000" dirty="0" smtClean="0"/>
              <a:t>Q </a:t>
            </a:r>
            <a:r>
              <a:rPr lang="en-US" sz="2000" dirty="0"/>
              <a:t>is driven into saturation, and collector current through the relay coil energizes the </a:t>
            </a:r>
            <a:r>
              <a:rPr lang="en-US" sz="2000" dirty="0" smtClean="0"/>
              <a:t>relay</a:t>
            </a:r>
            <a:r>
              <a:rPr lang="tr-TR" sz="2000" dirty="0" smtClean="0"/>
              <a:t> and causes to operate the AC motor M</a:t>
            </a:r>
            <a:r>
              <a:rPr lang="en-US" sz="2000" dirty="0" smtClean="0"/>
              <a:t>. </a:t>
            </a:r>
            <a:r>
              <a:rPr lang="en-US" sz="2000" dirty="0"/>
              <a:t>The diode across the relay coil prevents, by its limiting action, a large voltage transient from occurring at the collector of Q2 when the transistor turns </a:t>
            </a:r>
            <a:r>
              <a:rPr lang="en-US" sz="2000" dirty="0" smtClean="0"/>
              <a:t>off</a:t>
            </a:r>
            <a:r>
              <a:rPr lang="tr-TR" sz="2000" dirty="0" smtClean="0"/>
              <a:t>.</a:t>
            </a:r>
            <a:endParaRPr lang="en-US" sz="2000" dirty="0"/>
          </a:p>
        </p:txBody>
      </p:sp>
      <mc:AlternateContent xmlns:mc="http://schemas.openxmlformats.org/markup-compatibility/2006">
        <mc:Choice xmlns:a14="http://schemas.microsoft.com/office/drawing/2010/main" Requires="a14">
          <p:sp>
            <p:nvSpPr>
              <p:cNvPr id="6" name="TextBox 5"/>
              <p:cNvSpPr txBox="1"/>
              <p:nvPr/>
            </p:nvSpPr>
            <p:spPr>
              <a:xfrm>
                <a:off x="2012333" y="3709005"/>
                <a:ext cx="2560060" cy="59631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tr-TR" b="0" i="1" smtClean="0">
                              <a:latin typeface="Cambria Math" panose="02040503050406030204" pitchFamily="18" charset="0"/>
                            </a:rPr>
                            <m:t>𝐼</m:t>
                          </m:r>
                        </m:e>
                        <m:sub>
                          <m:r>
                            <a:rPr lang="tr-TR" b="0" i="1" smtClean="0">
                              <a:latin typeface="Cambria Math" panose="02040503050406030204" pitchFamily="18" charset="0"/>
                            </a:rPr>
                            <m:t>𝐶</m:t>
                          </m:r>
                          <m:r>
                            <a:rPr lang="tr-TR" b="0" i="1" smtClean="0">
                              <a:latin typeface="Cambria Math" panose="02040503050406030204" pitchFamily="18" charset="0"/>
                            </a:rPr>
                            <m:t>(</m:t>
                          </m:r>
                          <m:r>
                            <a:rPr lang="tr-TR" b="0" i="1" smtClean="0">
                              <a:latin typeface="Cambria Math" panose="02040503050406030204" pitchFamily="18" charset="0"/>
                            </a:rPr>
                            <m:t>𝑆𝑎𝑡</m:t>
                          </m:r>
                          <m:r>
                            <a:rPr lang="tr-TR" b="0" i="1" smtClean="0">
                              <a:latin typeface="Cambria Math" panose="02040503050406030204" pitchFamily="18" charset="0"/>
                            </a:rPr>
                            <m:t>)</m:t>
                          </m:r>
                        </m:sub>
                      </m:sSub>
                      <m:r>
                        <a:rPr lang="tr-TR" b="0" i="1" smtClean="0">
                          <a:latin typeface="Cambria Math" panose="02040503050406030204" pitchFamily="18" charset="0"/>
                        </a:rPr>
                        <m:t>= </m:t>
                      </m:r>
                      <m:sSub>
                        <m:sSubPr>
                          <m:ctrlPr>
                            <a:rPr lang="tr-TR" b="0" i="1" smtClean="0">
                              <a:latin typeface="Cambria Math" panose="02040503050406030204" pitchFamily="18" charset="0"/>
                            </a:rPr>
                          </m:ctrlPr>
                        </m:sSubPr>
                        <m:e>
                          <m:r>
                            <a:rPr lang="tr-TR" b="0" i="1" smtClean="0">
                              <a:latin typeface="Cambria Math" panose="02040503050406030204" pitchFamily="18" charset="0"/>
                            </a:rPr>
                            <m:t>𝐼</m:t>
                          </m:r>
                        </m:e>
                        <m:sub>
                          <m:r>
                            <a:rPr lang="tr-TR" b="0" i="1" smtClean="0">
                              <a:latin typeface="Cambria Math" panose="02040503050406030204" pitchFamily="18" charset="0"/>
                            </a:rPr>
                            <m:t>𝑟𝑒𝑙𝑎𝑦</m:t>
                          </m:r>
                          <m:r>
                            <a:rPr lang="tr-TR" b="0" i="1" smtClean="0">
                              <a:latin typeface="Cambria Math" panose="02040503050406030204" pitchFamily="18" charset="0"/>
                            </a:rPr>
                            <m:t> </m:t>
                          </m:r>
                        </m:sub>
                      </m:sSub>
                      <m:r>
                        <a:rPr lang="tr-TR" b="0" i="1" smtClean="0">
                          <a:latin typeface="Cambria Math" panose="02040503050406030204" pitchFamily="18" charset="0"/>
                        </a:rPr>
                        <m:t>=</m:t>
                      </m:r>
                      <m:f>
                        <m:fPr>
                          <m:ctrlPr>
                            <a:rPr lang="tr-TR" b="0" i="1" smtClean="0">
                              <a:latin typeface="Cambria Math" panose="02040503050406030204" pitchFamily="18" charset="0"/>
                            </a:rPr>
                          </m:ctrlPr>
                        </m:fPr>
                        <m:num>
                          <m:r>
                            <a:rPr lang="tr-TR" b="0" i="1" smtClean="0">
                              <a:latin typeface="Cambria Math" panose="02040503050406030204" pitchFamily="18" charset="0"/>
                            </a:rPr>
                            <m:t>𝑉𝑐𝑐</m:t>
                          </m:r>
                        </m:num>
                        <m:den>
                          <m:sSub>
                            <m:sSubPr>
                              <m:ctrlPr>
                                <a:rPr lang="tr-TR" b="0" i="1" smtClean="0">
                                  <a:latin typeface="Cambria Math" panose="02040503050406030204" pitchFamily="18" charset="0"/>
                                </a:rPr>
                              </m:ctrlPr>
                            </m:sSubPr>
                            <m:e>
                              <m:r>
                                <a:rPr lang="tr-TR" b="0" i="1" smtClean="0">
                                  <a:latin typeface="Cambria Math" panose="02040503050406030204" pitchFamily="18" charset="0"/>
                                </a:rPr>
                                <m:t>𝑅</m:t>
                              </m:r>
                            </m:e>
                            <m:sub>
                              <m:r>
                                <a:rPr lang="tr-TR" b="0" i="1" smtClean="0">
                                  <a:latin typeface="Cambria Math" panose="02040503050406030204" pitchFamily="18" charset="0"/>
                                </a:rPr>
                                <m:t>𝑟𝑒𝑙𝑎𝑦</m:t>
                              </m:r>
                            </m:sub>
                          </m:sSub>
                        </m:den>
                      </m:f>
                      <m:r>
                        <a:rPr lang="tr-TR" b="0" i="1" smtClean="0">
                          <a:latin typeface="Cambria Math" panose="02040503050406030204" pitchFamily="18" charset="0"/>
                        </a:rPr>
                        <m:t> </m:t>
                      </m:r>
                    </m:oMath>
                  </m:oMathPara>
                </a14:m>
                <a:endParaRPr lang="en-US" dirty="0"/>
              </a:p>
            </p:txBody>
          </p:sp>
        </mc:Choice>
        <mc:Fallback>
          <p:sp>
            <p:nvSpPr>
              <p:cNvPr id="6" name="TextBox 5"/>
              <p:cNvSpPr txBox="1">
                <a:spLocks noRot="1" noChangeAspect="1" noMove="1" noResize="1" noEditPoints="1" noAdjustHandles="1" noChangeArrowheads="1" noChangeShapeType="1" noTextEdit="1"/>
              </p:cNvSpPr>
              <p:nvPr/>
            </p:nvSpPr>
            <p:spPr>
              <a:xfrm>
                <a:off x="2012333" y="3709005"/>
                <a:ext cx="2560060" cy="596317"/>
              </a:xfrm>
              <a:prstGeom prst="rect">
                <a:avLst/>
              </a:prstGeom>
              <a:blipFill rotWithShape="0">
                <a:blip r:embed="rId4"/>
                <a:stretch>
                  <a:fillRect/>
                </a:stretch>
              </a:blipFill>
            </p:spPr>
            <p:txBody>
              <a:bodyPr/>
              <a:lstStyle/>
              <a:p>
                <a:r>
                  <a:rPr lang="en-US">
                    <a:noFill/>
                  </a:rPr>
                  <a:t> </a:t>
                </a:r>
              </a:p>
            </p:txBody>
          </p:sp>
        </mc:Fallback>
      </mc:AlternateContent>
      <p:sp>
        <p:nvSpPr>
          <p:cNvPr id="2" name="TextBox 1"/>
          <p:cNvSpPr txBox="1"/>
          <p:nvPr/>
        </p:nvSpPr>
        <p:spPr>
          <a:xfrm>
            <a:off x="721217" y="4971245"/>
            <a:ext cx="2446986" cy="369332"/>
          </a:xfrm>
          <a:prstGeom prst="rect">
            <a:avLst/>
          </a:prstGeom>
          <a:noFill/>
        </p:spPr>
        <p:txBody>
          <a:bodyPr wrap="square" rtlCol="0">
            <a:spAutoFit/>
          </a:bodyPr>
          <a:lstStyle/>
          <a:p>
            <a:r>
              <a:rPr lang="tr-TR" dirty="0" smtClean="0"/>
              <a:t>Relay coil resistance</a:t>
            </a:r>
            <a:endParaRPr lang="en-US" dirty="0"/>
          </a:p>
        </p:txBody>
      </p:sp>
      <mc:AlternateContent xmlns:mc="http://schemas.openxmlformats.org/markup-compatibility/2006">
        <mc:Choice xmlns:a14="http://schemas.microsoft.com/office/drawing/2010/main" Requires="a14">
          <p:sp>
            <p:nvSpPr>
              <p:cNvPr id="7" name="Rectangle 6"/>
              <p:cNvSpPr/>
              <p:nvPr/>
            </p:nvSpPr>
            <p:spPr>
              <a:xfrm>
                <a:off x="2744016" y="4949316"/>
                <a:ext cx="848373" cy="391261"/>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sSub>
                        <m:sSubPr>
                          <m:ctrlPr>
                            <a:rPr lang="tr-TR" i="1">
                              <a:latin typeface="Cambria Math" panose="02040503050406030204" pitchFamily="18" charset="0"/>
                            </a:rPr>
                          </m:ctrlPr>
                        </m:sSubPr>
                        <m:e>
                          <m:r>
                            <a:rPr lang="tr-TR" i="1">
                              <a:latin typeface="Cambria Math" panose="02040503050406030204" pitchFamily="18" charset="0"/>
                            </a:rPr>
                            <m:t>𝑅</m:t>
                          </m:r>
                        </m:e>
                        <m:sub>
                          <m:r>
                            <a:rPr lang="tr-TR" i="1">
                              <a:latin typeface="Cambria Math" panose="02040503050406030204" pitchFamily="18" charset="0"/>
                            </a:rPr>
                            <m:t>𝑟𝑒𝑙𝑎𝑦</m:t>
                          </m:r>
                        </m:sub>
                      </m:sSub>
                    </m:oMath>
                  </m:oMathPara>
                </a14:m>
                <a:endParaRPr lang="en-US" dirty="0"/>
              </a:p>
            </p:txBody>
          </p:sp>
        </mc:Choice>
        <mc:Fallback>
          <p:sp>
            <p:nvSpPr>
              <p:cNvPr id="7" name="Rectangle 6"/>
              <p:cNvSpPr>
                <a:spLocks noRot="1" noChangeAspect="1" noMove="1" noResize="1" noEditPoints="1" noAdjustHandles="1" noChangeArrowheads="1" noChangeShapeType="1" noTextEdit="1"/>
              </p:cNvSpPr>
              <p:nvPr/>
            </p:nvSpPr>
            <p:spPr>
              <a:xfrm>
                <a:off x="2744016" y="4949316"/>
                <a:ext cx="848373" cy="391261"/>
              </a:xfrm>
              <a:prstGeom prst="rect">
                <a:avLst/>
              </a:prstGeom>
              <a:blipFill rotWithShape="0">
                <a:blip r:embed="rId5"/>
                <a:stretch>
                  <a:fillRect b="-7813"/>
                </a:stretch>
              </a:blipFill>
            </p:spPr>
            <p:txBody>
              <a:bodyPr/>
              <a:lstStyle/>
              <a:p>
                <a:r>
                  <a:rPr lang="en-US">
                    <a:noFill/>
                  </a:rPr>
                  <a:t> </a:t>
                </a:r>
              </a:p>
            </p:txBody>
          </p:sp>
        </mc:Fallback>
      </mc:AlternateContent>
    </p:spTree>
    <p:extLst>
      <p:ext uri="{BB962C8B-B14F-4D97-AF65-F5344CB8AC3E}">
        <p14:creationId xmlns:p14="http://schemas.microsoft.com/office/powerpoint/2010/main" val="1522034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7881" y="952320"/>
            <a:ext cx="11204620" cy="1477328"/>
          </a:xfrm>
          <a:prstGeom prst="rect">
            <a:avLst/>
          </a:prstGeom>
        </p:spPr>
        <p:txBody>
          <a:bodyPr wrap="square">
            <a:spAutoFit/>
          </a:bodyPr>
          <a:lstStyle/>
          <a:p>
            <a:pPr algn="just">
              <a:lnSpc>
                <a:spcPct val="150000"/>
              </a:lnSpc>
            </a:pPr>
            <a:r>
              <a:rPr lang="en-US" sz="2000" dirty="0" smtClean="0"/>
              <a:t>The BJT is constructed with three doped semiconductor regions separated by two </a:t>
            </a:r>
            <a:r>
              <a:rPr lang="en-US" sz="2000" dirty="0" err="1" smtClean="0"/>
              <a:t>pn</a:t>
            </a:r>
            <a:r>
              <a:rPr lang="en-US" sz="2000" dirty="0" smtClean="0"/>
              <a:t> junctions, as shown in the epitaxial planar structure in Figure </a:t>
            </a:r>
            <a:r>
              <a:rPr lang="tr-TR" sz="2000" dirty="0" smtClean="0"/>
              <a:t>3.</a:t>
            </a:r>
            <a:r>
              <a:rPr lang="en-US" sz="2000" dirty="0" smtClean="0"/>
              <a:t>1(a). The three regions are called </a:t>
            </a:r>
            <a:r>
              <a:rPr lang="en-US" sz="2000" dirty="0" smtClean="0">
                <a:solidFill>
                  <a:srgbClr val="FF0000"/>
                </a:solidFill>
              </a:rPr>
              <a:t>emitter</a:t>
            </a:r>
            <a:r>
              <a:rPr lang="tr-TR" sz="2000" dirty="0" smtClean="0">
                <a:solidFill>
                  <a:srgbClr val="FF0000"/>
                </a:solidFill>
              </a:rPr>
              <a:t> (E)</a:t>
            </a:r>
            <a:r>
              <a:rPr lang="en-US" sz="2000" dirty="0" smtClean="0">
                <a:solidFill>
                  <a:srgbClr val="FF0000"/>
                </a:solidFill>
              </a:rPr>
              <a:t>,</a:t>
            </a:r>
            <a:r>
              <a:rPr lang="en-US" sz="2000" dirty="0" smtClean="0"/>
              <a:t> </a:t>
            </a:r>
            <a:r>
              <a:rPr lang="en-US" sz="2000" dirty="0" smtClean="0">
                <a:solidFill>
                  <a:srgbClr val="FF0000"/>
                </a:solidFill>
              </a:rPr>
              <a:t>base</a:t>
            </a:r>
            <a:r>
              <a:rPr lang="tr-TR" sz="2000" dirty="0" smtClean="0">
                <a:solidFill>
                  <a:srgbClr val="FF0000"/>
                </a:solidFill>
              </a:rPr>
              <a:t> (B)</a:t>
            </a:r>
            <a:r>
              <a:rPr lang="en-US" sz="2000" dirty="0" smtClean="0"/>
              <a:t>, and </a:t>
            </a:r>
            <a:r>
              <a:rPr lang="en-US" sz="2000" dirty="0" smtClean="0">
                <a:solidFill>
                  <a:srgbClr val="FF0000"/>
                </a:solidFill>
              </a:rPr>
              <a:t>collector</a:t>
            </a:r>
            <a:r>
              <a:rPr lang="tr-TR" sz="2000" dirty="0" smtClean="0">
                <a:solidFill>
                  <a:srgbClr val="FF0000"/>
                </a:solidFill>
              </a:rPr>
              <a:t> (C)</a:t>
            </a:r>
            <a:r>
              <a:rPr lang="en-US" sz="2000" dirty="0" smtClean="0"/>
              <a:t>. Physical representations of the two types of BJTs are shown in Figure </a:t>
            </a:r>
            <a:r>
              <a:rPr lang="tr-TR" sz="2000" dirty="0" smtClean="0"/>
              <a:t>3.</a:t>
            </a:r>
            <a:r>
              <a:rPr lang="en-US" sz="2000" dirty="0" smtClean="0"/>
              <a:t>1(b) and (c).</a:t>
            </a:r>
            <a:endParaRPr lang="en-US" sz="2000" dirty="0"/>
          </a:p>
        </p:txBody>
      </p:sp>
      <p:pic>
        <p:nvPicPr>
          <p:cNvPr id="3" name="Picture 2"/>
          <p:cNvPicPr>
            <a:picLocks noChangeAspect="1"/>
          </p:cNvPicPr>
          <p:nvPr/>
        </p:nvPicPr>
        <p:blipFill>
          <a:blip r:embed="rId2"/>
          <a:stretch>
            <a:fillRect/>
          </a:stretch>
        </p:blipFill>
        <p:spPr>
          <a:xfrm>
            <a:off x="1192719" y="2539616"/>
            <a:ext cx="9694944" cy="3529347"/>
          </a:xfrm>
          <a:prstGeom prst="rect">
            <a:avLst/>
          </a:prstGeom>
        </p:spPr>
      </p:pic>
      <p:sp>
        <p:nvSpPr>
          <p:cNvPr id="4" name="Rectangle 3"/>
          <p:cNvSpPr/>
          <p:nvPr/>
        </p:nvSpPr>
        <p:spPr>
          <a:xfrm>
            <a:off x="5484494" y="6076337"/>
            <a:ext cx="1111394" cy="369332"/>
          </a:xfrm>
          <a:prstGeom prst="rect">
            <a:avLst/>
          </a:prstGeom>
        </p:spPr>
        <p:txBody>
          <a:bodyPr wrap="none">
            <a:spAutoFit/>
          </a:bodyPr>
          <a:lstStyle/>
          <a:p>
            <a:r>
              <a:rPr lang="en-US" dirty="0" smtClean="0"/>
              <a:t>Figure </a:t>
            </a:r>
            <a:r>
              <a:rPr lang="tr-TR" dirty="0" smtClean="0"/>
              <a:t>3.</a:t>
            </a:r>
            <a:r>
              <a:rPr lang="en-US" dirty="0" smtClean="0"/>
              <a:t>1</a:t>
            </a:r>
            <a:endParaRPr lang="en-US" dirty="0"/>
          </a:p>
        </p:txBody>
      </p:sp>
      <p:pic>
        <p:nvPicPr>
          <p:cNvPr id="5" name="Picture 4"/>
          <p:cNvPicPr>
            <a:picLocks noChangeAspect="1"/>
          </p:cNvPicPr>
          <p:nvPr/>
        </p:nvPicPr>
        <p:blipFill>
          <a:blip r:embed="rId3"/>
          <a:stretch>
            <a:fillRect/>
          </a:stretch>
        </p:blipFill>
        <p:spPr>
          <a:xfrm>
            <a:off x="6721578" y="6020135"/>
            <a:ext cx="2524254" cy="466987"/>
          </a:xfrm>
          <a:prstGeom prst="rect">
            <a:avLst/>
          </a:prstGeom>
        </p:spPr>
      </p:pic>
      <p:sp>
        <p:nvSpPr>
          <p:cNvPr id="6" name="TextBox 5"/>
          <p:cNvSpPr txBox="1"/>
          <p:nvPr/>
        </p:nvSpPr>
        <p:spPr>
          <a:xfrm>
            <a:off x="437881" y="257577"/>
            <a:ext cx="4984125" cy="584775"/>
          </a:xfrm>
          <a:prstGeom prst="rect">
            <a:avLst/>
          </a:prstGeom>
          <a:noFill/>
        </p:spPr>
        <p:txBody>
          <a:bodyPr wrap="square" rtlCol="0">
            <a:spAutoFit/>
          </a:bodyPr>
          <a:lstStyle/>
          <a:p>
            <a:r>
              <a:rPr lang="tr-TR" sz="3200" b="1" dirty="0" smtClean="0">
                <a:solidFill>
                  <a:srgbClr val="0070C0"/>
                </a:solidFill>
              </a:rPr>
              <a:t>3.1</a:t>
            </a:r>
            <a:r>
              <a:rPr lang="tr-TR" sz="3200" b="1" dirty="0" smtClean="0">
                <a:solidFill>
                  <a:srgbClr val="FF0000"/>
                </a:solidFill>
              </a:rPr>
              <a:t> Basic BJT construction</a:t>
            </a:r>
            <a:endParaRPr lang="en-US" sz="3200" b="1" dirty="0">
              <a:solidFill>
                <a:srgbClr val="FF0000"/>
              </a:solidFill>
            </a:endParaRPr>
          </a:p>
        </p:txBody>
      </p:sp>
    </p:spTree>
    <p:extLst>
      <p:ext uri="{BB962C8B-B14F-4D97-AF65-F5344CB8AC3E}">
        <p14:creationId xmlns:p14="http://schemas.microsoft.com/office/powerpoint/2010/main" val="1660568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183" y="269107"/>
            <a:ext cx="11565228" cy="1477328"/>
          </a:xfrm>
          <a:prstGeom prst="rect">
            <a:avLst/>
          </a:prstGeom>
        </p:spPr>
        <p:txBody>
          <a:bodyPr wrap="square">
            <a:spAutoFit/>
          </a:bodyPr>
          <a:lstStyle/>
          <a:p>
            <a:pPr algn="just">
              <a:lnSpc>
                <a:spcPct val="150000"/>
              </a:lnSpc>
            </a:pPr>
            <a:r>
              <a:rPr lang="en-US" sz="2000" dirty="0" smtClean="0"/>
              <a:t>One type consists of </a:t>
            </a:r>
            <a:r>
              <a:rPr lang="en-US" sz="2000" b="1" dirty="0" smtClean="0">
                <a:solidFill>
                  <a:srgbClr val="FF0000"/>
                </a:solidFill>
              </a:rPr>
              <a:t>two n regions separated by a p region (</a:t>
            </a:r>
            <a:r>
              <a:rPr lang="en-US" sz="2000" b="1" dirty="0" err="1" smtClean="0">
                <a:solidFill>
                  <a:srgbClr val="FF0000"/>
                </a:solidFill>
              </a:rPr>
              <a:t>npn</a:t>
            </a:r>
            <a:r>
              <a:rPr lang="en-US" sz="2000" b="1" dirty="0" smtClean="0">
                <a:solidFill>
                  <a:srgbClr val="FF0000"/>
                </a:solidFill>
              </a:rPr>
              <a:t>), </a:t>
            </a:r>
            <a:r>
              <a:rPr lang="en-US" sz="2000" dirty="0" smtClean="0"/>
              <a:t>and the other type consists of </a:t>
            </a:r>
            <a:r>
              <a:rPr lang="en-US" sz="2000" b="1" dirty="0" smtClean="0">
                <a:solidFill>
                  <a:srgbClr val="0070C0"/>
                </a:solidFill>
              </a:rPr>
              <a:t>two p regions separated by an n region (</a:t>
            </a:r>
            <a:r>
              <a:rPr lang="en-US" sz="2000" b="1" dirty="0" err="1" smtClean="0">
                <a:solidFill>
                  <a:srgbClr val="0070C0"/>
                </a:solidFill>
              </a:rPr>
              <a:t>pnp</a:t>
            </a:r>
            <a:r>
              <a:rPr lang="en-US" sz="2000" b="1" dirty="0" smtClean="0">
                <a:solidFill>
                  <a:srgbClr val="0070C0"/>
                </a:solidFill>
              </a:rPr>
              <a:t>). </a:t>
            </a:r>
            <a:r>
              <a:rPr lang="en-US" sz="2000" dirty="0" smtClean="0"/>
              <a:t>The term bipolar refers to the use of </a:t>
            </a:r>
            <a:r>
              <a:rPr lang="en-US" sz="2000" b="1" dirty="0" smtClean="0">
                <a:solidFill>
                  <a:srgbClr val="FF0000"/>
                </a:solidFill>
              </a:rPr>
              <a:t>both holes and electrons as current carriers in the transistor structure</a:t>
            </a:r>
            <a:r>
              <a:rPr lang="tr-TR" sz="2000" b="1" dirty="0" smtClean="0">
                <a:solidFill>
                  <a:srgbClr val="FF0000"/>
                </a:solidFill>
              </a:rPr>
              <a:t>.</a:t>
            </a:r>
            <a:endParaRPr lang="en-US" sz="2000" b="1" dirty="0">
              <a:solidFill>
                <a:srgbClr val="FF0000"/>
              </a:solidFill>
            </a:endParaRPr>
          </a:p>
        </p:txBody>
      </p:sp>
      <p:sp>
        <p:nvSpPr>
          <p:cNvPr id="3" name="Rectangle 2"/>
          <p:cNvSpPr/>
          <p:nvPr/>
        </p:nvSpPr>
        <p:spPr>
          <a:xfrm>
            <a:off x="193182" y="1746435"/>
            <a:ext cx="11346287" cy="1015663"/>
          </a:xfrm>
          <a:prstGeom prst="rect">
            <a:avLst/>
          </a:prstGeom>
        </p:spPr>
        <p:txBody>
          <a:bodyPr wrap="square">
            <a:spAutoFit/>
          </a:bodyPr>
          <a:lstStyle/>
          <a:p>
            <a:pPr algn="just">
              <a:lnSpc>
                <a:spcPct val="150000"/>
              </a:lnSpc>
            </a:pPr>
            <a:r>
              <a:rPr lang="en-US" sz="2000" dirty="0" smtClean="0"/>
              <a:t>The </a:t>
            </a:r>
            <a:r>
              <a:rPr lang="en-US" sz="2000" dirty="0" err="1" smtClean="0"/>
              <a:t>pn</a:t>
            </a:r>
            <a:r>
              <a:rPr lang="en-US" sz="2000" dirty="0" smtClean="0"/>
              <a:t> junction joining the base region and the emitter region is called the </a:t>
            </a:r>
            <a:r>
              <a:rPr lang="en-US" sz="2000" b="1" dirty="0" smtClean="0">
                <a:solidFill>
                  <a:srgbClr val="FF0000"/>
                </a:solidFill>
              </a:rPr>
              <a:t>base-emitter junction</a:t>
            </a:r>
            <a:r>
              <a:rPr lang="en-US" sz="2000" dirty="0" smtClean="0"/>
              <a:t>. The </a:t>
            </a:r>
            <a:r>
              <a:rPr lang="en-US" sz="2000" dirty="0" err="1" smtClean="0"/>
              <a:t>pn</a:t>
            </a:r>
            <a:r>
              <a:rPr lang="en-US" sz="2000" dirty="0" smtClean="0"/>
              <a:t> junction joining the base region and the collector region is called the </a:t>
            </a:r>
            <a:r>
              <a:rPr lang="en-US" sz="2000" b="1" dirty="0" smtClean="0">
                <a:solidFill>
                  <a:srgbClr val="FF0000"/>
                </a:solidFill>
              </a:rPr>
              <a:t>base-collector</a:t>
            </a:r>
            <a:r>
              <a:rPr lang="en-US" sz="2000" dirty="0" smtClean="0"/>
              <a:t> junction</a:t>
            </a:r>
            <a:r>
              <a:rPr lang="tr-TR" sz="2000" dirty="0" smtClean="0"/>
              <a:t>.</a:t>
            </a:r>
            <a:endParaRPr lang="en-US" sz="2000" dirty="0"/>
          </a:p>
        </p:txBody>
      </p:sp>
      <p:pic>
        <p:nvPicPr>
          <p:cNvPr id="4" name="Picture 3"/>
          <p:cNvPicPr>
            <a:picLocks noChangeAspect="1"/>
          </p:cNvPicPr>
          <p:nvPr/>
        </p:nvPicPr>
        <p:blipFill>
          <a:blip r:embed="rId2"/>
          <a:stretch>
            <a:fillRect/>
          </a:stretch>
        </p:blipFill>
        <p:spPr>
          <a:xfrm>
            <a:off x="6422532" y="2706874"/>
            <a:ext cx="5576229" cy="3182837"/>
          </a:xfrm>
          <a:prstGeom prst="rect">
            <a:avLst/>
          </a:prstGeom>
        </p:spPr>
      </p:pic>
      <p:sp>
        <p:nvSpPr>
          <p:cNvPr id="5" name="Rectangle 4"/>
          <p:cNvSpPr/>
          <p:nvPr/>
        </p:nvSpPr>
        <p:spPr>
          <a:xfrm>
            <a:off x="8272561" y="5924324"/>
            <a:ext cx="1111394" cy="369332"/>
          </a:xfrm>
          <a:prstGeom prst="rect">
            <a:avLst/>
          </a:prstGeom>
        </p:spPr>
        <p:txBody>
          <a:bodyPr wrap="none">
            <a:spAutoFit/>
          </a:bodyPr>
          <a:lstStyle/>
          <a:p>
            <a:r>
              <a:rPr lang="en-US" dirty="0" smtClean="0"/>
              <a:t>Figure </a:t>
            </a:r>
            <a:r>
              <a:rPr lang="tr-TR" dirty="0" smtClean="0"/>
              <a:t>3.</a:t>
            </a:r>
            <a:r>
              <a:rPr lang="tr-TR" dirty="0"/>
              <a:t>2</a:t>
            </a:r>
            <a:endParaRPr lang="en-US" dirty="0"/>
          </a:p>
        </p:txBody>
      </p:sp>
      <p:pic>
        <p:nvPicPr>
          <p:cNvPr id="6" name="Picture 5"/>
          <p:cNvPicPr>
            <a:picLocks noChangeAspect="1"/>
          </p:cNvPicPr>
          <p:nvPr/>
        </p:nvPicPr>
        <p:blipFill>
          <a:blip r:embed="rId3"/>
          <a:stretch>
            <a:fillRect/>
          </a:stretch>
        </p:blipFill>
        <p:spPr>
          <a:xfrm>
            <a:off x="9383955" y="5727990"/>
            <a:ext cx="2581275" cy="762000"/>
          </a:xfrm>
          <a:prstGeom prst="rect">
            <a:avLst/>
          </a:prstGeom>
        </p:spPr>
      </p:pic>
      <p:pic>
        <p:nvPicPr>
          <p:cNvPr id="7" name="Picture 6"/>
          <p:cNvPicPr>
            <a:picLocks noChangeAspect="1"/>
          </p:cNvPicPr>
          <p:nvPr/>
        </p:nvPicPr>
        <p:blipFill>
          <a:blip r:embed="rId4"/>
          <a:stretch>
            <a:fillRect/>
          </a:stretch>
        </p:blipFill>
        <p:spPr>
          <a:xfrm>
            <a:off x="193182" y="3363879"/>
            <a:ext cx="6229350" cy="1924050"/>
          </a:xfrm>
          <a:prstGeom prst="rect">
            <a:avLst/>
          </a:prstGeom>
        </p:spPr>
      </p:pic>
    </p:spTree>
    <p:extLst>
      <p:ext uri="{BB962C8B-B14F-4D97-AF65-F5344CB8AC3E}">
        <p14:creationId xmlns:p14="http://schemas.microsoft.com/office/powerpoint/2010/main" val="2819497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4547" y="288560"/>
            <a:ext cx="4984125" cy="584775"/>
          </a:xfrm>
          <a:prstGeom prst="rect">
            <a:avLst/>
          </a:prstGeom>
          <a:noFill/>
        </p:spPr>
        <p:txBody>
          <a:bodyPr wrap="square" rtlCol="0">
            <a:spAutoFit/>
          </a:bodyPr>
          <a:lstStyle/>
          <a:p>
            <a:r>
              <a:rPr lang="tr-TR" sz="3200" b="1" dirty="0" smtClean="0">
                <a:solidFill>
                  <a:srgbClr val="0070C0"/>
                </a:solidFill>
              </a:rPr>
              <a:t>3.2</a:t>
            </a:r>
            <a:r>
              <a:rPr lang="tr-TR" sz="3200" b="1" dirty="0" smtClean="0">
                <a:solidFill>
                  <a:srgbClr val="FF0000"/>
                </a:solidFill>
              </a:rPr>
              <a:t> Basic BJT Operation</a:t>
            </a:r>
            <a:endParaRPr lang="en-US" sz="3200" b="1" dirty="0">
              <a:solidFill>
                <a:srgbClr val="FF0000"/>
              </a:solidFill>
            </a:endParaRPr>
          </a:p>
        </p:txBody>
      </p:sp>
      <p:sp>
        <p:nvSpPr>
          <p:cNvPr id="3" name="Rectangle 2"/>
          <p:cNvSpPr/>
          <p:nvPr/>
        </p:nvSpPr>
        <p:spPr>
          <a:xfrm>
            <a:off x="154547" y="842352"/>
            <a:ext cx="11629621" cy="1938992"/>
          </a:xfrm>
          <a:prstGeom prst="rect">
            <a:avLst/>
          </a:prstGeom>
        </p:spPr>
        <p:txBody>
          <a:bodyPr wrap="square">
            <a:spAutoFit/>
          </a:bodyPr>
          <a:lstStyle/>
          <a:p>
            <a:pPr algn="just">
              <a:lnSpc>
                <a:spcPct val="150000"/>
              </a:lnSpc>
            </a:pPr>
            <a:r>
              <a:rPr lang="en-US" sz="2000" dirty="0" smtClean="0"/>
              <a:t>In order for a BJT to operate properly as an amplifier, the two </a:t>
            </a:r>
            <a:r>
              <a:rPr lang="en-US" sz="2000" dirty="0" err="1" smtClean="0"/>
              <a:t>pn</a:t>
            </a:r>
            <a:r>
              <a:rPr lang="en-US" sz="2000" dirty="0" smtClean="0"/>
              <a:t> junctions must be correctly biased with external dc voltages. In this section, we mainly use the </a:t>
            </a:r>
            <a:r>
              <a:rPr lang="en-US" sz="2000" dirty="0" err="1" smtClean="0"/>
              <a:t>npn</a:t>
            </a:r>
            <a:r>
              <a:rPr lang="en-US" sz="2000" dirty="0" smtClean="0"/>
              <a:t> transistor for illustration. The operation of the </a:t>
            </a:r>
            <a:r>
              <a:rPr lang="en-US" sz="2000" dirty="0" err="1" smtClean="0"/>
              <a:t>pnp</a:t>
            </a:r>
            <a:r>
              <a:rPr lang="en-US" sz="2000" dirty="0" smtClean="0"/>
              <a:t> is the same as for the </a:t>
            </a:r>
            <a:r>
              <a:rPr lang="en-US" sz="2000" dirty="0" err="1" smtClean="0"/>
              <a:t>npn</a:t>
            </a:r>
            <a:r>
              <a:rPr lang="en-US" sz="2000" dirty="0" smtClean="0"/>
              <a:t> except that the roles of the electrons and holes, the bias voltage polarities, and the current directions are all reversed</a:t>
            </a:r>
            <a:endParaRPr lang="en-US" sz="2000" dirty="0"/>
          </a:p>
        </p:txBody>
      </p:sp>
      <p:pic>
        <p:nvPicPr>
          <p:cNvPr id="5" name="Picture 4"/>
          <p:cNvPicPr>
            <a:picLocks noChangeAspect="1"/>
          </p:cNvPicPr>
          <p:nvPr/>
        </p:nvPicPr>
        <p:blipFill>
          <a:blip r:embed="rId2"/>
          <a:stretch>
            <a:fillRect/>
          </a:stretch>
        </p:blipFill>
        <p:spPr>
          <a:xfrm>
            <a:off x="1730263" y="2781344"/>
            <a:ext cx="3914775" cy="2943225"/>
          </a:xfrm>
          <a:prstGeom prst="rect">
            <a:avLst/>
          </a:prstGeom>
        </p:spPr>
      </p:pic>
      <p:pic>
        <p:nvPicPr>
          <p:cNvPr id="6" name="Picture 5"/>
          <p:cNvPicPr>
            <a:picLocks noChangeAspect="1"/>
          </p:cNvPicPr>
          <p:nvPr/>
        </p:nvPicPr>
        <p:blipFill>
          <a:blip r:embed="rId3"/>
          <a:stretch>
            <a:fillRect/>
          </a:stretch>
        </p:blipFill>
        <p:spPr>
          <a:xfrm>
            <a:off x="7056616" y="2580873"/>
            <a:ext cx="3590925" cy="3009900"/>
          </a:xfrm>
          <a:prstGeom prst="rect">
            <a:avLst/>
          </a:prstGeom>
        </p:spPr>
      </p:pic>
      <p:pic>
        <p:nvPicPr>
          <p:cNvPr id="7" name="Picture 6"/>
          <p:cNvPicPr>
            <a:picLocks noChangeAspect="1"/>
          </p:cNvPicPr>
          <p:nvPr/>
        </p:nvPicPr>
        <p:blipFill>
          <a:blip r:embed="rId4"/>
          <a:stretch>
            <a:fillRect/>
          </a:stretch>
        </p:blipFill>
        <p:spPr>
          <a:xfrm>
            <a:off x="5257532" y="5590773"/>
            <a:ext cx="2552700" cy="561975"/>
          </a:xfrm>
          <a:prstGeom prst="rect">
            <a:avLst/>
          </a:prstGeom>
        </p:spPr>
      </p:pic>
      <p:sp>
        <p:nvSpPr>
          <p:cNvPr id="9" name="Rectangle 8"/>
          <p:cNvSpPr/>
          <p:nvPr/>
        </p:nvSpPr>
        <p:spPr>
          <a:xfrm>
            <a:off x="5978185" y="6152748"/>
            <a:ext cx="1111394" cy="369332"/>
          </a:xfrm>
          <a:prstGeom prst="rect">
            <a:avLst/>
          </a:prstGeom>
        </p:spPr>
        <p:txBody>
          <a:bodyPr wrap="none">
            <a:spAutoFit/>
          </a:bodyPr>
          <a:lstStyle/>
          <a:p>
            <a:r>
              <a:rPr lang="en-US" dirty="0" smtClean="0"/>
              <a:t>Figure </a:t>
            </a:r>
            <a:r>
              <a:rPr lang="tr-TR" dirty="0" smtClean="0"/>
              <a:t>3.3</a:t>
            </a:r>
            <a:endParaRPr lang="en-US" dirty="0"/>
          </a:p>
        </p:txBody>
      </p:sp>
    </p:spTree>
    <p:extLst>
      <p:ext uri="{BB962C8B-B14F-4D97-AF65-F5344CB8AC3E}">
        <p14:creationId xmlns:p14="http://schemas.microsoft.com/office/powerpoint/2010/main" val="1767873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669" y="185086"/>
            <a:ext cx="11243256" cy="2169825"/>
          </a:xfrm>
          <a:prstGeom prst="rect">
            <a:avLst/>
          </a:prstGeom>
        </p:spPr>
        <p:txBody>
          <a:bodyPr wrap="square">
            <a:spAutoFit/>
          </a:bodyPr>
          <a:lstStyle/>
          <a:p>
            <a:pPr algn="just">
              <a:lnSpc>
                <a:spcPct val="150000"/>
              </a:lnSpc>
            </a:pPr>
            <a:r>
              <a:rPr lang="en-US" dirty="0" smtClean="0">
                <a:solidFill>
                  <a:srgbClr val="FF0000"/>
                </a:solidFill>
              </a:rPr>
              <a:t>The heavily doped n-type </a:t>
            </a:r>
            <a:r>
              <a:rPr lang="tr-TR" dirty="0" smtClean="0">
                <a:solidFill>
                  <a:srgbClr val="FF0000"/>
                </a:solidFill>
              </a:rPr>
              <a:t>e</a:t>
            </a:r>
            <a:r>
              <a:rPr lang="en-US" dirty="0" err="1" smtClean="0">
                <a:solidFill>
                  <a:srgbClr val="FF0000"/>
                </a:solidFill>
              </a:rPr>
              <a:t>mitter</a:t>
            </a:r>
            <a:r>
              <a:rPr lang="tr-TR" dirty="0" smtClean="0">
                <a:solidFill>
                  <a:srgbClr val="FF0000"/>
                </a:solidFill>
              </a:rPr>
              <a:t> (E) </a:t>
            </a:r>
            <a:r>
              <a:rPr lang="en-US" dirty="0" smtClean="0">
                <a:solidFill>
                  <a:srgbClr val="FF0000"/>
                </a:solidFill>
              </a:rPr>
              <a:t>region </a:t>
            </a:r>
            <a:r>
              <a:rPr lang="en-US" dirty="0" smtClean="0"/>
              <a:t>has a very high density of conduction-band (free) electrons</a:t>
            </a:r>
            <a:r>
              <a:rPr lang="tr-TR" dirty="0" smtClean="0"/>
              <a:t>.</a:t>
            </a:r>
            <a:r>
              <a:rPr lang="en-US" dirty="0" smtClean="0"/>
              <a:t> These free electrons easily diffuse through the forward</a:t>
            </a:r>
            <a:r>
              <a:rPr lang="tr-TR" dirty="0" smtClean="0"/>
              <a:t>-</a:t>
            </a:r>
            <a:r>
              <a:rPr lang="en-US" dirty="0" smtClean="0"/>
              <a:t>based BE junction into the lightly doped and very thin p-type base region. </a:t>
            </a:r>
            <a:r>
              <a:rPr lang="en-US" dirty="0" smtClean="0">
                <a:solidFill>
                  <a:srgbClr val="FF0000"/>
                </a:solidFill>
              </a:rPr>
              <a:t>The base </a:t>
            </a:r>
            <a:r>
              <a:rPr lang="tr-TR" dirty="0" smtClean="0">
                <a:solidFill>
                  <a:srgbClr val="FF0000"/>
                </a:solidFill>
              </a:rPr>
              <a:t>(B) </a:t>
            </a:r>
            <a:r>
              <a:rPr lang="en-US" dirty="0" smtClean="0">
                <a:solidFill>
                  <a:srgbClr val="FF0000"/>
                </a:solidFill>
              </a:rPr>
              <a:t>has a low density of holes</a:t>
            </a:r>
            <a:r>
              <a:rPr lang="en-US" dirty="0" smtClean="0"/>
              <a:t>, which are the majority carriers</a:t>
            </a:r>
            <a:r>
              <a:rPr lang="tr-TR" dirty="0" smtClean="0"/>
              <a:t>.</a:t>
            </a:r>
            <a:r>
              <a:rPr lang="en-US" dirty="0" smtClean="0"/>
              <a:t> A small percentage of the total number of free electrons injected into the base region recombine with holes and move as valence electrons through the base region and into the emitter region as hole current</a:t>
            </a:r>
            <a:r>
              <a:rPr lang="tr-TR" dirty="0" smtClean="0"/>
              <a:t>.</a:t>
            </a:r>
            <a:r>
              <a:rPr lang="en-US" dirty="0" smtClean="0"/>
              <a:t> </a:t>
            </a:r>
            <a:endParaRPr lang="en-US" dirty="0"/>
          </a:p>
        </p:txBody>
      </p:sp>
      <p:sp>
        <p:nvSpPr>
          <p:cNvPr id="4" name="Rectangle 3"/>
          <p:cNvSpPr/>
          <p:nvPr/>
        </p:nvSpPr>
        <p:spPr>
          <a:xfrm>
            <a:off x="9008644" y="6257003"/>
            <a:ext cx="1111394" cy="369332"/>
          </a:xfrm>
          <a:prstGeom prst="rect">
            <a:avLst/>
          </a:prstGeom>
        </p:spPr>
        <p:txBody>
          <a:bodyPr wrap="none">
            <a:spAutoFit/>
          </a:bodyPr>
          <a:lstStyle/>
          <a:p>
            <a:r>
              <a:rPr lang="en-US" dirty="0" smtClean="0"/>
              <a:t>Figure </a:t>
            </a:r>
            <a:r>
              <a:rPr lang="tr-TR" dirty="0" smtClean="0"/>
              <a:t>3.</a:t>
            </a:r>
            <a:r>
              <a:rPr lang="en-US" dirty="0" smtClean="0"/>
              <a:t>4</a:t>
            </a:r>
            <a:endParaRPr lang="en-US" dirty="0"/>
          </a:p>
        </p:txBody>
      </p:sp>
      <p:sp>
        <p:nvSpPr>
          <p:cNvPr id="5" name="Rectangle 4"/>
          <p:cNvSpPr/>
          <p:nvPr/>
        </p:nvSpPr>
        <p:spPr>
          <a:xfrm>
            <a:off x="159846" y="2354911"/>
            <a:ext cx="6752822" cy="3000821"/>
          </a:xfrm>
          <a:prstGeom prst="rect">
            <a:avLst/>
          </a:prstGeom>
        </p:spPr>
        <p:txBody>
          <a:bodyPr wrap="square">
            <a:spAutoFit/>
          </a:bodyPr>
          <a:lstStyle/>
          <a:p>
            <a:pPr algn="just">
              <a:lnSpc>
                <a:spcPct val="150000"/>
              </a:lnSpc>
            </a:pPr>
            <a:r>
              <a:rPr lang="en-US" dirty="0" smtClean="0"/>
              <a:t>Most of the free electrons that have entered the base do not recombine with holes </a:t>
            </a:r>
            <a:r>
              <a:rPr lang="en-US" dirty="0" smtClean="0">
                <a:solidFill>
                  <a:srgbClr val="FF0000"/>
                </a:solidFill>
              </a:rPr>
              <a:t>because the base is very thin</a:t>
            </a:r>
            <a:r>
              <a:rPr lang="en-US" dirty="0" smtClean="0"/>
              <a:t>. As the free electrons move toward the reverse-biased BC junction, they are swept across into the collector region by the attraction of the positive collector supply voltage. The free electrons move through the collector region, into the external circuit, and then return into the emitter region along with the base current, as indicated</a:t>
            </a:r>
            <a:r>
              <a:rPr lang="tr-TR" dirty="0" smtClean="0"/>
              <a:t>.</a:t>
            </a:r>
            <a:endParaRPr lang="en-US" dirty="0"/>
          </a:p>
        </p:txBody>
      </p:sp>
      <p:pic>
        <p:nvPicPr>
          <p:cNvPr id="7" name="Picture 6"/>
          <p:cNvPicPr>
            <a:picLocks noChangeAspect="1"/>
          </p:cNvPicPr>
          <p:nvPr/>
        </p:nvPicPr>
        <p:blipFill>
          <a:blip r:embed="rId2"/>
          <a:stretch>
            <a:fillRect/>
          </a:stretch>
        </p:blipFill>
        <p:spPr>
          <a:xfrm>
            <a:off x="7486181" y="1990919"/>
            <a:ext cx="4156320" cy="4241391"/>
          </a:xfrm>
          <a:prstGeom prst="rect">
            <a:avLst/>
          </a:prstGeom>
        </p:spPr>
      </p:pic>
      <p:pic>
        <p:nvPicPr>
          <p:cNvPr id="8" name="Picture 7"/>
          <p:cNvPicPr>
            <a:picLocks noChangeAspect="1"/>
          </p:cNvPicPr>
          <p:nvPr/>
        </p:nvPicPr>
        <p:blipFill>
          <a:blip r:embed="rId3"/>
          <a:stretch>
            <a:fillRect/>
          </a:stretch>
        </p:blipFill>
        <p:spPr>
          <a:xfrm>
            <a:off x="2076853" y="5407325"/>
            <a:ext cx="2502660" cy="577537"/>
          </a:xfrm>
          <a:prstGeom prst="rect">
            <a:avLst/>
          </a:prstGeom>
        </p:spPr>
      </p:pic>
      <p:pic>
        <p:nvPicPr>
          <p:cNvPr id="9" name="Picture 8"/>
          <p:cNvPicPr>
            <a:picLocks noChangeAspect="1"/>
          </p:cNvPicPr>
          <p:nvPr/>
        </p:nvPicPr>
        <p:blipFill>
          <a:blip r:embed="rId4"/>
          <a:stretch>
            <a:fillRect/>
          </a:stretch>
        </p:blipFill>
        <p:spPr>
          <a:xfrm>
            <a:off x="593434" y="6036456"/>
            <a:ext cx="4082584" cy="589879"/>
          </a:xfrm>
          <a:prstGeom prst="rect">
            <a:avLst/>
          </a:prstGeom>
        </p:spPr>
      </p:pic>
    </p:spTree>
    <p:extLst>
      <p:ext uri="{BB962C8B-B14F-4D97-AF65-F5344CB8AC3E}">
        <p14:creationId xmlns:p14="http://schemas.microsoft.com/office/powerpoint/2010/main" val="1179922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59875" y="392397"/>
            <a:ext cx="3005182" cy="3225745"/>
          </a:xfrm>
          <a:prstGeom prst="rect">
            <a:avLst/>
          </a:prstGeom>
        </p:spPr>
      </p:pic>
      <p:pic>
        <p:nvPicPr>
          <p:cNvPr id="3" name="Picture 2"/>
          <p:cNvPicPr>
            <a:picLocks noChangeAspect="1"/>
          </p:cNvPicPr>
          <p:nvPr/>
        </p:nvPicPr>
        <p:blipFill>
          <a:blip r:embed="rId3"/>
          <a:stretch>
            <a:fillRect/>
          </a:stretch>
        </p:blipFill>
        <p:spPr>
          <a:xfrm>
            <a:off x="4086215" y="392397"/>
            <a:ext cx="2916275" cy="3157289"/>
          </a:xfrm>
          <a:prstGeom prst="rect">
            <a:avLst/>
          </a:prstGeom>
        </p:spPr>
      </p:pic>
      <p:pic>
        <p:nvPicPr>
          <p:cNvPr id="4" name="Picture 3"/>
          <p:cNvPicPr>
            <a:picLocks noChangeAspect="1"/>
          </p:cNvPicPr>
          <p:nvPr/>
        </p:nvPicPr>
        <p:blipFill>
          <a:blip r:embed="rId4"/>
          <a:stretch>
            <a:fillRect/>
          </a:stretch>
        </p:blipFill>
        <p:spPr>
          <a:xfrm>
            <a:off x="8635043" y="1433770"/>
            <a:ext cx="1552575" cy="381000"/>
          </a:xfrm>
          <a:prstGeom prst="rect">
            <a:avLst/>
          </a:prstGeom>
        </p:spPr>
      </p:pic>
      <p:sp>
        <p:nvSpPr>
          <p:cNvPr id="5" name="Rectangle 4"/>
          <p:cNvSpPr/>
          <p:nvPr/>
        </p:nvSpPr>
        <p:spPr>
          <a:xfrm>
            <a:off x="8855633" y="1624270"/>
            <a:ext cx="1111394" cy="369332"/>
          </a:xfrm>
          <a:prstGeom prst="rect">
            <a:avLst/>
          </a:prstGeom>
        </p:spPr>
        <p:txBody>
          <a:bodyPr wrap="none">
            <a:spAutoFit/>
          </a:bodyPr>
          <a:lstStyle/>
          <a:p>
            <a:r>
              <a:rPr lang="en-US" dirty="0" smtClean="0"/>
              <a:t>Figure </a:t>
            </a:r>
            <a:r>
              <a:rPr lang="tr-TR" dirty="0" smtClean="0"/>
              <a:t>3.5</a:t>
            </a:r>
            <a:endParaRPr lang="en-US" dirty="0"/>
          </a:p>
        </p:txBody>
      </p:sp>
      <p:pic>
        <p:nvPicPr>
          <p:cNvPr id="6" name="Picture 5"/>
          <p:cNvPicPr>
            <a:picLocks noChangeAspect="1"/>
          </p:cNvPicPr>
          <p:nvPr/>
        </p:nvPicPr>
        <p:blipFill>
          <a:blip r:embed="rId5"/>
          <a:stretch>
            <a:fillRect/>
          </a:stretch>
        </p:blipFill>
        <p:spPr>
          <a:xfrm>
            <a:off x="916008" y="3618142"/>
            <a:ext cx="8640115" cy="2480473"/>
          </a:xfrm>
          <a:prstGeom prst="rect">
            <a:avLst/>
          </a:prstGeom>
        </p:spPr>
      </p:pic>
    </p:spTree>
    <p:extLst>
      <p:ext uri="{BB962C8B-B14F-4D97-AF65-F5344CB8AC3E}">
        <p14:creationId xmlns:p14="http://schemas.microsoft.com/office/powerpoint/2010/main" val="1537579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4547" y="288560"/>
            <a:ext cx="6259132" cy="584775"/>
          </a:xfrm>
          <a:prstGeom prst="rect">
            <a:avLst/>
          </a:prstGeom>
          <a:noFill/>
        </p:spPr>
        <p:txBody>
          <a:bodyPr wrap="square" rtlCol="0">
            <a:spAutoFit/>
          </a:bodyPr>
          <a:lstStyle/>
          <a:p>
            <a:r>
              <a:rPr lang="tr-TR" sz="3200" b="1" dirty="0" smtClean="0">
                <a:solidFill>
                  <a:srgbClr val="0070C0"/>
                </a:solidFill>
              </a:rPr>
              <a:t>3.3</a:t>
            </a:r>
            <a:r>
              <a:rPr lang="tr-TR" sz="3200" b="1" dirty="0" smtClean="0">
                <a:solidFill>
                  <a:srgbClr val="FF0000"/>
                </a:solidFill>
              </a:rPr>
              <a:t> Transistor DC Bias Circuits</a:t>
            </a:r>
            <a:endParaRPr lang="en-US" sz="3200" b="1" dirty="0">
              <a:solidFill>
                <a:srgbClr val="FF0000"/>
              </a:solidFill>
            </a:endParaRPr>
          </a:p>
        </p:txBody>
      </p:sp>
      <p:sp>
        <p:nvSpPr>
          <p:cNvPr id="3" name="Rectangle 2"/>
          <p:cNvSpPr/>
          <p:nvPr/>
        </p:nvSpPr>
        <p:spPr>
          <a:xfrm>
            <a:off x="253284" y="806512"/>
            <a:ext cx="11479369" cy="1015663"/>
          </a:xfrm>
          <a:prstGeom prst="rect">
            <a:avLst/>
          </a:prstGeom>
        </p:spPr>
        <p:txBody>
          <a:bodyPr wrap="square">
            <a:spAutoFit/>
          </a:bodyPr>
          <a:lstStyle/>
          <a:p>
            <a:pPr algn="just">
              <a:lnSpc>
                <a:spcPct val="150000"/>
              </a:lnSpc>
            </a:pPr>
            <a:r>
              <a:rPr lang="en-US" sz="2000" dirty="0" smtClean="0"/>
              <a:t>When a transistor is connected to dc bias voltages, as shown in Figure </a:t>
            </a:r>
            <a:r>
              <a:rPr lang="tr-TR" sz="2000" dirty="0" smtClean="0"/>
              <a:t>3.</a:t>
            </a:r>
            <a:r>
              <a:rPr lang="en-US" sz="2000" dirty="0" smtClean="0"/>
              <a:t>6 for </a:t>
            </a:r>
            <a:r>
              <a:rPr lang="tr-TR" sz="2000" dirty="0" smtClean="0"/>
              <a:t>a </a:t>
            </a:r>
            <a:r>
              <a:rPr lang="en-US" sz="2000" dirty="0" err="1" smtClean="0"/>
              <a:t>npn</a:t>
            </a:r>
            <a:r>
              <a:rPr lang="en-US" sz="2000" dirty="0" smtClean="0"/>
              <a:t>, V</a:t>
            </a:r>
            <a:r>
              <a:rPr lang="en-US" sz="1100" b="1" dirty="0" smtClean="0"/>
              <a:t>BB</a:t>
            </a:r>
            <a:r>
              <a:rPr lang="en-US" sz="2000" dirty="0" smtClean="0"/>
              <a:t> forward-biases the base-emitter junction, and V</a:t>
            </a:r>
            <a:r>
              <a:rPr lang="en-US" sz="1100" b="1" dirty="0" smtClean="0"/>
              <a:t>CC</a:t>
            </a:r>
            <a:r>
              <a:rPr lang="en-US" sz="2000" dirty="0" smtClean="0"/>
              <a:t> reverse-biases the base-collector junction. </a:t>
            </a:r>
            <a:endParaRPr lang="en-US" sz="2000" dirty="0"/>
          </a:p>
        </p:txBody>
      </p:sp>
      <p:pic>
        <p:nvPicPr>
          <p:cNvPr id="4" name="Picture 3"/>
          <p:cNvPicPr>
            <a:picLocks noChangeAspect="1"/>
          </p:cNvPicPr>
          <p:nvPr/>
        </p:nvPicPr>
        <p:blipFill>
          <a:blip r:embed="rId2"/>
          <a:stretch>
            <a:fillRect/>
          </a:stretch>
        </p:blipFill>
        <p:spPr>
          <a:xfrm>
            <a:off x="8377237" y="1774469"/>
            <a:ext cx="3814763" cy="3198781"/>
          </a:xfrm>
          <a:prstGeom prst="rect">
            <a:avLst/>
          </a:prstGeom>
        </p:spPr>
      </p:pic>
      <p:pic>
        <p:nvPicPr>
          <p:cNvPr id="5" name="Picture 4"/>
          <p:cNvPicPr>
            <a:picLocks noChangeAspect="1"/>
          </p:cNvPicPr>
          <p:nvPr/>
        </p:nvPicPr>
        <p:blipFill>
          <a:blip r:embed="rId3"/>
          <a:stretch>
            <a:fillRect/>
          </a:stretch>
        </p:blipFill>
        <p:spPr>
          <a:xfrm>
            <a:off x="9330929" y="4973250"/>
            <a:ext cx="2543175" cy="523875"/>
          </a:xfrm>
          <a:prstGeom prst="rect">
            <a:avLst/>
          </a:prstGeom>
        </p:spPr>
      </p:pic>
      <p:sp>
        <p:nvSpPr>
          <p:cNvPr id="6" name="Rectangle 5"/>
          <p:cNvSpPr/>
          <p:nvPr/>
        </p:nvSpPr>
        <p:spPr>
          <a:xfrm>
            <a:off x="9173224" y="4603918"/>
            <a:ext cx="1111394" cy="369332"/>
          </a:xfrm>
          <a:prstGeom prst="rect">
            <a:avLst/>
          </a:prstGeom>
        </p:spPr>
        <p:txBody>
          <a:bodyPr wrap="none">
            <a:spAutoFit/>
          </a:bodyPr>
          <a:lstStyle/>
          <a:p>
            <a:r>
              <a:rPr lang="en-US" dirty="0" smtClean="0"/>
              <a:t>Figure </a:t>
            </a:r>
            <a:r>
              <a:rPr lang="tr-TR" dirty="0" smtClean="0"/>
              <a:t>3.6</a:t>
            </a:r>
            <a:endParaRPr lang="en-US" dirty="0"/>
          </a:p>
        </p:txBody>
      </p:sp>
      <mc:AlternateContent xmlns:mc="http://schemas.openxmlformats.org/markup-compatibility/2006" xmlns:a14="http://schemas.microsoft.com/office/drawing/2010/main">
        <mc:Choice Requires="a14">
          <p:sp>
            <p:nvSpPr>
              <p:cNvPr id="7" name="Rectangle 6"/>
              <p:cNvSpPr/>
              <p:nvPr/>
            </p:nvSpPr>
            <p:spPr>
              <a:xfrm>
                <a:off x="236112" y="1830756"/>
                <a:ext cx="8937112" cy="1107996"/>
              </a:xfrm>
              <a:prstGeom prst="rect">
                <a:avLst/>
              </a:prstGeom>
            </p:spPr>
            <p:txBody>
              <a:bodyPr wrap="square">
                <a:spAutoFit/>
              </a:bodyPr>
              <a:lstStyle/>
              <a:p>
                <a:pPr algn="just">
                  <a:lnSpc>
                    <a:spcPct val="150000"/>
                  </a:lnSpc>
                </a:pPr>
                <a:r>
                  <a:rPr lang="en-US" sz="2000" dirty="0" smtClean="0"/>
                  <a:t>The dc current gain of a transistor is the ratio of the dc collector current (</a:t>
                </a:r>
                <a:r>
                  <a:rPr lang="en-US" sz="2000" b="1" dirty="0" smtClean="0">
                    <a:solidFill>
                      <a:srgbClr val="FF0000"/>
                    </a:solidFill>
                  </a:rPr>
                  <a:t>I</a:t>
                </a:r>
                <a:r>
                  <a:rPr lang="en-US" sz="1200" b="1" dirty="0" smtClean="0">
                    <a:solidFill>
                      <a:srgbClr val="FF0000"/>
                    </a:solidFill>
                  </a:rPr>
                  <a:t>C</a:t>
                </a:r>
                <a:r>
                  <a:rPr lang="en-US" sz="2000" dirty="0" smtClean="0"/>
                  <a:t>) to the dc </a:t>
                </a:r>
                <a:r>
                  <a:rPr lang="en-US" dirty="0" smtClean="0"/>
                  <a:t>base current </a:t>
                </a:r>
                <a:r>
                  <a:rPr lang="en-US" dirty="0" smtClean="0">
                    <a:solidFill>
                      <a:srgbClr val="FF0000"/>
                    </a:solidFill>
                  </a:rPr>
                  <a:t>(</a:t>
                </a:r>
                <a:r>
                  <a:rPr lang="tr-TR" dirty="0" smtClean="0">
                    <a:solidFill>
                      <a:srgbClr val="FF0000"/>
                    </a:solidFill>
                  </a:rPr>
                  <a:t> </a:t>
                </a:r>
                <a:r>
                  <a:rPr lang="tr-TR" sz="2400" dirty="0" smtClean="0">
                    <a:solidFill>
                      <a:srgbClr val="FF0000"/>
                    </a:solidFill>
                  </a:rPr>
                  <a:t>I</a:t>
                </a:r>
                <a:r>
                  <a:rPr lang="tr-TR" sz="1100" dirty="0" smtClean="0">
                    <a:solidFill>
                      <a:srgbClr val="FF0000"/>
                    </a:solidFill>
                  </a:rPr>
                  <a:t>B</a:t>
                </a:r>
                <a:r>
                  <a:rPr lang="en-US" dirty="0" smtClean="0">
                    <a:solidFill>
                      <a:srgbClr val="FF0000"/>
                    </a:solidFill>
                  </a:rPr>
                  <a:t>) </a:t>
                </a:r>
                <a:r>
                  <a:rPr lang="en-US" dirty="0" smtClean="0"/>
                  <a:t>and is designated dc beta</a:t>
                </a:r>
                <a:r>
                  <a:rPr lang="tr-TR" dirty="0" smtClean="0"/>
                  <a:t>   (</a:t>
                </a:r>
                <a14:m>
                  <m:oMath xmlns:m="http://schemas.openxmlformats.org/officeDocument/2006/math">
                    <m:sSub>
                      <m:sSubPr>
                        <m:ctrlPr>
                          <a:rPr lang="en-US" i="1" smtClean="0">
                            <a:latin typeface="Cambria Math" panose="02040503050406030204" pitchFamily="18" charset="0"/>
                          </a:rPr>
                        </m:ctrlPr>
                      </m:sSubPr>
                      <m:e>
                        <m:r>
                          <a:rPr lang="en-US" i="1" smtClean="0">
                            <a:latin typeface="Cambria Math" panose="02040503050406030204" pitchFamily="18" charset="0"/>
                            <a:ea typeface="Cambria Math" panose="02040503050406030204" pitchFamily="18" charset="0"/>
                          </a:rPr>
                          <m:t>𝛽</m:t>
                        </m:r>
                      </m:e>
                      <m:sub>
                        <m:r>
                          <a:rPr lang="tr-TR" b="0" i="1" smtClean="0">
                            <a:latin typeface="Cambria Math" panose="02040503050406030204" pitchFamily="18" charset="0"/>
                          </a:rPr>
                          <m:t>𝐷𝐶</m:t>
                        </m:r>
                      </m:sub>
                    </m:sSub>
                    <m:r>
                      <a:rPr lang="tr-TR" b="0" i="1" smtClean="0">
                        <a:latin typeface="Cambria Math" panose="02040503050406030204" pitchFamily="18" charset="0"/>
                      </a:rPr>
                      <m:t>)</m:t>
                    </m:r>
                  </m:oMath>
                </a14:m>
                <a:endParaRPr lang="en-US" dirty="0"/>
              </a:p>
            </p:txBody>
          </p:sp>
        </mc:Choice>
        <mc:Fallback xmlns="">
          <p:sp>
            <p:nvSpPr>
              <p:cNvPr id="7" name="Rectangle 6"/>
              <p:cNvSpPr>
                <a:spLocks noRot="1" noChangeAspect="1" noMove="1" noResize="1" noEditPoints="1" noAdjustHandles="1" noChangeArrowheads="1" noChangeShapeType="1" noTextEdit="1"/>
              </p:cNvSpPr>
              <p:nvPr/>
            </p:nvSpPr>
            <p:spPr>
              <a:xfrm>
                <a:off x="236112" y="1830756"/>
                <a:ext cx="8937112" cy="1107996"/>
              </a:xfrm>
              <a:prstGeom prst="rect">
                <a:avLst/>
              </a:prstGeom>
              <a:blipFill rotWithShape="0">
                <a:blip r:embed="rId4"/>
                <a:stretch>
                  <a:fillRect l="-750" r="-682" b="-6593"/>
                </a:stretch>
              </a:blipFill>
            </p:spPr>
            <p:txBody>
              <a:bodyPr/>
              <a:lstStyle/>
              <a:p>
                <a:r>
                  <a:rPr lang="en-US">
                    <a:noFill/>
                  </a:rPr>
                  <a:t> </a:t>
                </a:r>
              </a:p>
            </p:txBody>
          </p:sp>
        </mc:Fallback>
      </mc:AlternateContent>
      <p:pic>
        <p:nvPicPr>
          <p:cNvPr id="8" name="Picture 7"/>
          <p:cNvPicPr>
            <a:picLocks noChangeAspect="1"/>
          </p:cNvPicPr>
          <p:nvPr/>
        </p:nvPicPr>
        <p:blipFill>
          <a:blip r:embed="rId5"/>
          <a:stretch>
            <a:fillRect/>
          </a:stretch>
        </p:blipFill>
        <p:spPr>
          <a:xfrm>
            <a:off x="3827363" y="2835601"/>
            <a:ext cx="1754609" cy="754890"/>
          </a:xfrm>
          <a:prstGeom prst="rect">
            <a:avLst/>
          </a:prstGeom>
          <a:ln>
            <a:solidFill>
              <a:srgbClr val="FF0000"/>
            </a:solidFill>
          </a:ln>
        </p:spPr>
      </p:pic>
      <p:sp>
        <p:nvSpPr>
          <p:cNvPr id="9" name="Rectangle 8"/>
          <p:cNvSpPr/>
          <p:nvPr/>
        </p:nvSpPr>
        <p:spPr>
          <a:xfrm>
            <a:off x="236112" y="3615843"/>
            <a:ext cx="8006367" cy="967957"/>
          </a:xfrm>
          <a:prstGeom prst="rect">
            <a:avLst/>
          </a:prstGeom>
        </p:spPr>
        <p:txBody>
          <a:bodyPr wrap="square">
            <a:spAutoFit/>
          </a:bodyPr>
          <a:lstStyle/>
          <a:p>
            <a:pPr algn="just">
              <a:lnSpc>
                <a:spcPct val="150000"/>
              </a:lnSpc>
            </a:pPr>
            <a:r>
              <a:rPr lang="en-US" sz="2000" dirty="0" smtClean="0"/>
              <a:t>When the base-emitter junction is forward-biased, it is like a forward-biased diode and has a nominal forward voltage drop of</a:t>
            </a:r>
            <a:endParaRPr lang="en-US" sz="2000" dirty="0"/>
          </a:p>
        </p:txBody>
      </p:sp>
      <p:pic>
        <p:nvPicPr>
          <p:cNvPr id="10" name="Picture 9"/>
          <p:cNvPicPr>
            <a:picLocks noChangeAspect="1"/>
          </p:cNvPicPr>
          <p:nvPr/>
        </p:nvPicPr>
        <p:blipFill>
          <a:blip r:embed="rId6"/>
          <a:stretch>
            <a:fillRect/>
          </a:stretch>
        </p:blipFill>
        <p:spPr>
          <a:xfrm>
            <a:off x="3827363" y="4624045"/>
            <a:ext cx="1655856" cy="544391"/>
          </a:xfrm>
          <a:prstGeom prst="rect">
            <a:avLst/>
          </a:prstGeom>
        </p:spPr>
      </p:pic>
      <p:pic>
        <p:nvPicPr>
          <p:cNvPr id="11" name="Picture 10"/>
          <p:cNvPicPr>
            <a:picLocks noChangeAspect="1"/>
          </p:cNvPicPr>
          <p:nvPr/>
        </p:nvPicPr>
        <p:blipFill>
          <a:blip r:embed="rId7"/>
          <a:stretch>
            <a:fillRect/>
          </a:stretch>
        </p:blipFill>
        <p:spPr>
          <a:xfrm>
            <a:off x="179751" y="5142881"/>
            <a:ext cx="5402221" cy="354244"/>
          </a:xfrm>
          <a:prstGeom prst="rect">
            <a:avLst/>
          </a:prstGeom>
        </p:spPr>
      </p:pic>
      <p:pic>
        <p:nvPicPr>
          <p:cNvPr id="12" name="Picture 11"/>
          <p:cNvPicPr>
            <a:picLocks noChangeAspect="1"/>
          </p:cNvPicPr>
          <p:nvPr/>
        </p:nvPicPr>
        <p:blipFill>
          <a:blip r:embed="rId8"/>
          <a:stretch>
            <a:fillRect/>
          </a:stretch>
        </p:blipFill>
        <p:spPr>
          <a:xfrm>
            <a:off x="6205971" y="5142881"/>
            <a:ext cx="2648112" cy="645881"/>
          </a:xfrm>
          <a:prstGeom prst="rect">
            <a:avLst/>
          </a:prstGeom>
        </p:spPr>
      </p:pic>
      <p:sp>
        <p:nvSpPr>
          <p:cNvPr id="13" name="Right Arrow 12"/>
          <p:cNvSpPr/>
          <p:nvPr/>
        </p:nvSpPr>
        <p:spPr>
          <a:xfrm>
            <a:off x="5581972" y="5260891"/>
            <a:ext cx="501046" cy="222001"/>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9"/>
          <a:stretch>
            <a:fillRect/>
          </a:stretch>
        </p:blipFill>
        <p:spPr>
          <a:xfrm>
            <a:off x="4043796" y="5666756"/>
            <a:ext cx="2162175" cy="857250"/>
          </a:xfrm>
          <a:prstGeom prst="rect">
            <a:avLst/>
          </a:prstGeom>
          <a:ln>
            <a:solidFill>
              <a:srgbClr val="FF0000"/>
            </a:solidFill>
          </a:ln>
        </p:spPr>
      </p:pic>
    </p:spTree>
    <p:extLst>
      <p:ext uri="{BB962C8B-B14F-4D97-AF65-F5344CB8AC3E}">
        <p14:creationId xmlns:p14="http://schemas.microsoft.com/office/powerpoint/2010/main" val="625779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8190" y="489244"/>
            <a:ext cx="7460567" cy="400110"/>
          </a:xfrm>
          <a:prstGeom prst="rect">
            <a:avLst/>
          </a:prstGeom>
        </p:spPr>
        <p:txBody>
          <a:bodyPr wrap="square">
            <a:spAutoFit/>
          </a:bodyPr>
          <a:lstStyle/>
          <a:p>
            <a:r>
              <a:rPr lang="en-US" sz="2000" dirty="0" smtClean="0"/>
              <a:t>The voltage at the collector with respect to the grounded emitter is</a:t>
            </a:r>
            <a:endParaRPr lang="en-US" sz="2000" dirty="0"/>
          </a:p>
        </p:txBody>
      </p:sp>
      <p:pic>
        <p:nvPicPr>
          <p:cNvPr id="3" name="Picture 2"/>
          <p:cNvPicPr>
            <a:picLocks noChangeAspect="1"/>
          </p:cNvPicPr>
          <p:nvPr/>
        </p:nvPicPr>
        <p:blipFill>
          <a:blip r:embed="rId2"/>
          <a:stretch>
            <a:fillRect/>
          </a:stretch>
        </p:blipFill>
        <p:spPr>
          <a:xfrm>
            <a:off x="8514763" y="335225"/>
            <a:ext cx="2948204" cy="708147"/>
          </a:xfrm>
          <a:prstGeom prst="rect">
            <a:avLst/>
          </a:prstGeom>
        </p:spPr>
      </p:pic>
      <p:sp>
        <p:nvSpPr>
          <p:cNvPr id="4" name="Right Arrow 3"/>
          <p:cNvSpPr/>
          <p:nvPr/>
        </p:nvSpPr>
        <p:spPr>
          <a:xfrm>
            <a:off x="7526215" y="489244"/>
            <a:ext cx="590843" cy="40011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a:stretch>
            <a:fillRect/>
          </a:stretch>
        </p:blipFill>
        <p:spPr>
          <a:xfrm>
            <a:off x="2515653" y="1455987"/>
            <a:ext cx="4155179" cy="675029"/>
          </a:xfrm>
          <a:prstGeom prst="rect">
            <a:avLst/>
          </a:prstGeom>
          <a:ln>
            <a:solidFill>
              <a:srgbClr val="FF0000"/>
            </a:solidFill>
          </a:ln>
        </p:spPr>
      </p:pic>
      <p:pic>
        <p:nvPicPr>
          <p:cNvPr id="6" name="Picture 5"/>
          <p:cNvPicPr>
            <a:picLocks noChangeAspect="1"/>
          </p:cNvPicPr>
          <p:nvPr/>
        </p:nvPicPr>
        <p:blipFill>
          <a:blip r:embed="rId4"/>
          <a:stretch>
            <a:fillRect/>
          </a:stretch>
        </p:blipFill>
        <p:spPr>
          <a:xfrm>
            <a:off x="7638757" y="1305785"/>
            <a:ext cx="3616970" cy="825231"/>
          </a:xfrm>
          <a:prstGeom prst="rect">
            <a:avLst/>
          </a:prstGeom>
        </p:spPr>
      </p:pic>
      <p:pic>
        <p:nvPicPr>
          <p:cNvPr id="7" name="Picture 6"/>
          <p:cNvPicPr>
            <a:picLocks noChangeAspect="1"/>
          </p:cNvPicPr>
          <p:nvPr/>
        </p:nvPicPr>
        <p:blipFill>
          <a:blip r:embed="rId5"/>
          <a:stretch>
            <a:fillRect/>
          </a:stretch>
        </p:blipFill>
        <p:spPr>
          <a:xfrm>
            <a:off x="3341598" y="2817658"/>
            <a:ext cx="3814763" cy="3198781"/>
          </a:xfrm>
          <a:prstGeom prst="rect">
            <a:avLst/>
          </a:prstGeom>
        </p:spPr>
      </p:pic>
    </p:spTree>
    <p:extLst>
      <p:ext uri="{BB962C8B-B14F-4D97-AF65-F5344CB8AC3E}">
        <p14:creationId xmlns:p14="http://schemas.microsoft.com/office/powerpoint/2010/main" val="3102563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070502" y="218612"/>
            <a:ext cx="4068566" cy="3078051"/>
          </a:xfrm>
          <a:prstGeom prst="rect">
            <a:avLst/>
          </a:prstGeom>
        </p:spPr>
      </p:pic>
      <p:sp>
        <p:nvSpPr>
          <p:cNvPr id="3" name="TextBox 2"/>
          <p:cNvSpPr txBox="1"/>
          <p:nvPr/>
        </p:nvSpPr>
        <p:spPr>
          <a:xfrm>
            <a:off x="296214" y="218612"/>
            <a:ext cx="2575775" cy="523220"/>
          </a:xfrm>
          <a:prstGeom prst="rect">
            <a:avLst/>
          </a:prstGeom>
          <a:noFill/>
        </p:spPr>
        <p:txBody>
          <a:bodyPr wrap="square" rtlCol="0">
            <a:spAutoFit/>
          </a:bodyPr>
          <a:lstStyle/>
          <a:p>
            <a:r>
              <a:rPr lang="tr-TR" sz="2800" b="1" dirty="0" smtClean="0">
                <a:solidFill>
                  <a:srgbClr val="FF0000"/>
                </a:solidFill>
              </a:rPr>
              <a:t>Example:</a:t>
            </a:r>
            <a:endParaRPr lang="en-US" sz="2800" b="1" dirty="0">
              <a:solidFill>
                <a:srgbClr val="FF0000"/>
              </a:solidFill>
            </a:endParaRPr>
          </a:p>
        </p:txBody>
      </p:sp>
      <mc:AlternateContent xmlns:mc="http://schemas.openxmlformats.org/markup-compatibility/2006" xmlns:a14="http://schemas.microsoft.com/office/drawing/2010/main">
        <mc:Choice Requires="a14">
          <p:sp>
            <p:nvSpPr>
              <p:cNvPr id="4" name="TextBox 3"/>
              <p:cNvSpPr txBox="1"/>
              <p:nvPr/>
            </p:nvSpPr>
            <p:spPr>
              <a:xfrm>
                <a:off x="1906074" y="310432"/>
                <a:ext cx="5164428" cy="431400"/>
              </a:xfrm>
              <a:prstGeom prst="rect">
                <a:avLst/>
              </a:prstGeom>
              <a:noFill/>
            </p:spPr>
            <p:txBody>
              <a:bodyPr wrap="square" rtlCol="0">
                <a:spAutoFit/>
              </a:bodyPr>
              <a:lstStyle/>
              <a:p>
                <a:r>
                  <a:rPr lang="tr-TR" sz="2000" dirty="0" smtClean="0"/>
                  <a:t>Determine </a:t>
                </a:r>
                <a14:m>
                  <m:oMath xmlns:m="http://schemas.openxmlformats.org/officeDocument/2006/math">
                    <m:sSub>
                      <m:sSubPr>
                        <m:ctrlPr>
                          <a:rPr lang="tr-TR" sz="2000" i="1" smtClean="0">
                            <a:latin typeface="Cambria Math" panose="02040503050406030204" pitchFamily="18" charset="0"/>
                          </a:rPr>
                        </m:ctrlPr>
                      </m:sSubPr>
                      <m:e>
                        <m:r>
                          <a:rPr lang="tr-TR" sz="2000" b="0" i="1" smtClean="0">
                            <a:latin typeface="Cambria Math" panose="02040503050406030204" pitchFamily="18" charset="0"/>
                          </a:rPr>
                          <m:t>𝐼</m:t>
                        </m:r>
                      </m:e>
                      <m:sub>
                        <m:r>
                          <a:rPr lang="tr-TR" sz="2000" b="0" i="1" smtClean="0">
                            <a:latin typeface="Cambria Math" panose="02040503050406030204" pitchFamily="18" charset="0"/>
                          </a:rPr>
                          <m:t>𝐵</m:t>
                        </m:r>
                      </m:sub>
                    </m:sSub>
                    <m:r>
                      <a:rPr lang="tr-TR" sz="2000" b="0" i="1" smtClean="0">
                        <a:latin typeface="Cambria Math" panose="02040503050406030204" pitchFamily="18" charset="0"/>
                      </a:rPr>
                      <m:t>, </m:t>
                    </m:r>
                    <m:sSub>
                      <m:sSubPr>
                        <m:ctrlPr>
                          <a:rPr lang="tr-TR" sz="2000" b="0" i="1" smtClean="0">
                            <a:latin typeface="Cambria Math" panose="02040503050406030204" pitchFamily="18" charset="0"/>
                          </a:rPr>
                        </m:ctrlPr>
                      </m:sSubPr>
                      <m:e>
                        <m:r>
                          <a:rPr lang="tr-TR" sz="2000" b="0" i="1" smtClean="0">
                            <a:latin typeface="Cambria Math" panose="02040503050406030204" pitchFamily="18" charset="0"/>
                          </a:rPr>
                          <m:t>𝐼</m:t>
                        </m:r>
                      </m:e>
                      <m:sub>
                        <m:r>
                          <a:rPr lang="tr-TR" sz="2000" b="0" i="1" smtClean="0">
                            <a:latin typeface="Cambria Math" panose="02040503050406030204" pitchFamily="18" charset="0"/>
                          </a:rPr>
                          <m:t>𝐶</m:t>
                        </m:r>
                      </m:sub>
                    </m:sSub>
                    <m:r>
                      <a:rPr lang="tr-TR" sz="2000" b="0" i="1" smtClean="0">
                        <a:latin typeface="Cambria Math" panose="02040503050406030204" pitchFamily="18" charset="0"/>
                      </a:rPr>
                      <m:t>, </m:t>
                    </m:r>
                    <m:r>
                      <a:rPr lang="tr-TR" sz="2000" b="0" i="1" smtClean="0">
                        <a:latin typeface="Cambria Math" panose="02040503050406030204" pitchFamily="18" charset="0"/>
                      </a:rPr>
                      <m:t>𝑎𝑛𝑑</m:t>
                    </m:r>
                    <m:r>
                      <a:rPr lang="tr-TR" sz="2000" b="0" i="1" smtClean="0">
                        <a:latin typeface="Cambria Math" panose="02040503050406030204" pitchFamily="18" charset="0"/>
                      </a:rPr>
                      <m:t> </m:t>
                    </m:r>
                    <m:sSub>
                      <m:sSubPr>
                        <m:ctrlPr>
                          <a:rPr lang="tr-TR" sz="2000" b="0" i="1" smtClean="0">
                            <a:latin typeface="Cambria Math" panose="02040503050406030204" pitchFamily="18" charset="0"/>
                          </a:rPr>
                        </m:ctrlPr>
                      </m:sSubPr>
                      <m:e>
                        <m:r>
                          <a:rPr lang="tr-TR" sz="2000" b="0" i="1" smtClean="0">
                            <a:latin typeface="Cambria Math" panose="02040503050406030204" pitchFamily="18" charset="0"/>
                          </a:rPr>
                          <m:t>𝑉</m:t>
                        </m:r>
                      </m:e>
                      <m:sub>
                        <m:r>
                          <a:rPr lang="tr-TR" sz="2000" b="0" i="1" smtClean="0">
                            <a:latin typeface="Cambria Math" panose="02040503050406030204" pitchFamily="18" charset="0"/>
                          </a:rPr>
                          <m:t>𝐶𝐸</m:t>
                        </m:r>
                      </m:sub>
                    </m:sSub>
                  </m:oMath>
                </a14:m>
                <a:r>
                  <a:rPr lang="tr-TR" sz="2000" dirty="0" smtClean="0"/>
                  <a:t> where </a:t>
                </a:r>
                <a14:m>
                  <m:oMath xmlns:m="http://schemas.openxmlformats.org/officeDocument/2006/math">
                    <m:sSub>
                      <m:sSubPr>
                        <m:ctrlPr>
                          <a:rPr lang="tr-TR" sz="2000" i="1" smtClean="0">
                            <a:latin typeface="Cambria Math" panose="02040503050406030204" pitchFamily="18" charset="0"/>
                          </a:rPr>
                        </m:ctrlPr>
                      </m:sSubPr>
                      <m:e>
                        <m:r>
                          <a:rPr lang="tr-TR" sz="2000" i="1" smtClean="0">
                            <a:latin typeface="Cambria Math" panose="02040503050406030204" pitchFamily="18" charset="0"/>
                            <a:ea typeface="Cambria Math" panose="02040503050406030204" pitchFamily="18" charset="0"/>
                          </a:rPr>
                          <m:t>𝛽</m:t>
                        </m:r>
                      </m:e>
                      <m:sub>
                        <m:r>
                          <a:rPr lang="tr-TR" sz="2000" b="0" i="1" smtClean="0">
                            <a:latin typeface="Cambria Math" panose="02040503050406030204" pitchFamily="18" charset="0"/>
                          </a:rPr>
                          <m:t>𝐷𝐶</m:t>
                        </m:r>
                      </m:sub>
                    </m:sSub>
                    <m:r>
                      <a:rPr lang="tr-TR" sz="2000" b="0" i="1" smtClean="0">
                        <a:latin typeface="Cambria Math" panose="02040503050406030204" pitchFamily="18" charset="0"/>
                      </a:rPr>
                      <m:t>=150</m:t>
                    </m:r>
                  </m:oMath>
                </a14:m>
                <a:endParaRPr lang="en-US" sz="2000" dirty="0"/>
              </a:p>
            </p:txBody>
          </p:sp>
        </mc:Choice>
        <mc:Fallback xmlns="">
          <p:sp>
            <p:nvSpPr>
              <p:cNvPr id="4" name="TextBox 3"/>
              <p:cNvSpPr txBox="1">
                <a:spLocks noRot="1" noChangeAspect="1" noMove="1" noResize="1" noEditPoints="1" noAdjustHandles="1" noChangeArrowheads="1" noChangeShapeType="1" noTextEdit="1"/>
              </p:cNvSpPr>
              <p:nvPr/>
            </p:nvSpPr>
            <p:spPr>
              <a:xfrm>
                <a:off x="1906074" y="310432"/>
                <a:ext cx="5164428" cy="431400"/>
              </a:xfrm>
              <a:prstGeom prst="rect">
                <a:avLst/>
              </a:prstGeom>
              <a:blipFill rotWithShape="0">
                <a:blip r:embed="rId3"/>
                <a:stretch>
                  <a:fillRect l="-1299" t="-7042" b="-18310"/>
                </a:stretch>
              </a:blipFill>
            </p:spPr>
            <p:txBody>
              <a:bodyPr/>
              <a:lstStyle/>
              <a:p>
                <a:r>
                  <a:rPr lang="en-US">
                    <a:noFill/>
                  </a:rPr>
                  <a:t> </a:t>
                </a:r>
              </a:p>
            </p:txBody>
          </p:sp>
        </mc:Fallback>
      </mc:AlternateContent>
      <p:sp>
        <p:nvSpPr>
          <p:cNvPr id="5" name="TextBox 4"/>
          <p:cNvSpPr txBox="1"/>
          <p:nvPr/>
        </p:nvSpPr>
        <p:spPr>
          <a:xfrm>
            <a:off x="296214" y="937683"/>
            <a:ext cx="2575775" cy="523220"/>
          </a:xfrm>
          <a:prstGeom prst="rect">
            <a:avLst/>
          </a:prstGeom>
          <a:noFill/>
        </p:spPr>
        <p:txBody>
          <a:bodyPr wrap="square" rtlCol="0">
            <a:spAutoFit/>
          </a:bodyPr>
          <a:lstStyle/>
          <a:p>
            <a:r>
              <a:rPr lang="tr-TR" sz="2800" b="1" dirty="0" smtClean="0">
                <a:solidFill>
                  <a:srgbClr val="FF0000"/>
                </a:solidFill>
              </a:rPr>
              <a:t>Solution:</a:t>
            </a:r>
            <a:endParaRPr lang="en-US" sz="2800" b="1" dirty="0">
              <a:solidFill>
                <a:srgbClr val="FF0000"/>
              </a:solidFill>
            </a:endParaRPr>
          </a:p>
        </p:txBody>
      </p:sp>
      <p:pic>
        <p:nvPicPr>
          <p:cNvPr id="6" name="Picture 5"/>
          <p:cNvPicPr>
            <a:picLocks noChangeAspect="1"/>
          </p:cNvPicPr>
          <p:nvPr/>
        </p:nvPicPr>
        <p:blipFill>
          <a:blip r:embed="rId4"/>
          <a:stretch>
            <a:fillRect/>
          </a:stretch>
        </p:blipFill>
        <p:spPr>
          <a:xfrm>
            <a:off x="900967" y="1757637"/>
            <a:ext cx="5820195" cy="949481"/>
          </a:xfrm>
          <a:prstGeom prst="rect">
            <a:avLst/>
          </a:prstGeom>
        </p:spPr>
      </p:pic>
      <p:pic>
        <p:nvPicPr>
          <p:cNvPr id="7" name="Picture 6"/>
          <p:cNvPicPr>
            <a:picLocks noChangeAspect="1"/>
          </p:cNvPicPr>
          <p:nvPr/>
        </p:nvPicPr>
        <p:blipFill>
          <a:blip r:embed="rId5"/>
          <a:stretch>
            <a:fillRect/>
          </a:stretch>
        </p:blipFill>
        <p:spPr>
          <a:xfrm>
            <a:off x="900967" y="2777935"/>
            <a:ext cx="6368035" cy="451834"/>
          </a:xfrm>
          <a:prstGeom prst="rect">
            <a:avLst/>
          </a:prstGeom>
        </p:spPr>
      </p:pic>
      <p:pic>
        <p:nvPicPr>
          <p:cNvPr id="8" name="Picture 7"/>
          <p:cNvPicPr>
            <a:picLocks noChangeAspect="1"/>
          </p:cNvPicPr>
          <p:nvPr/>
        </p:nvPicPr>
        <p:blipFill>
          <a:blip r:embed="rId6"/>
          <a:stretch>
            <a:fillRect/>
          </a:stretch>
        </p:blipFill>
        <p:spPr>
          <a:xfrm>
            <a:off x="900966" y="3550089"/>
            <a:ext cx="3027089" cy="528313"/>
          </a:xfrm>
          <a:prstGeom prst="rect">
            <a:avLst/>
          </a:prstGeom>
        </p:spPr>
      </p:pic>
      <p:pic>
        <p:nvPicPr>
          <p:cNvPr id="9" name="Picture 8"/>
          <p:cNvPicPr>
            <a:picLocks noChangeAspect="1"/>
          </p:cNvPicPr>
          <p:nvPr/>
        </p:nvPicPr>
        <p:blipFill>
          <a:blip r:embed="rId7"/>
          <a:stretch>
            <a:fillRect/>
          </a:stretch>
        </p:blipFill>
        <p:spPr>
          <a:xfrm>
            <a:off x="900966" y="4258798"/>
            <a:ext cx="8196967" cy="537506"/>
          </a:xfrm>
          <a:prstGeom prst="rect">
            <a:avLst/>
          </a:prstGeom>
        </p:spPr>
      </p:pic>
    </p:spTree>
    <p:extLst>
      <p:ext uri="{BB962C8B-B14F-4D97-AF65-F5344CB8AC3E}">
        <p14:creationId xmlns:p14="http://schemas.microsoft.com/office/powerpoint/2010/main" val="29260311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595E181FA316E4CB223777B08F96716" ma:contentTypeVersion="" ma:contentTypeDescription="Create a new document." ma:contentTypeScope="" ma:versionID="694fdbe7b87007c796a30bd9aae62a7f">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A938040A-C994-4AB0-BBFA-006BC66EB992}"/>
</file>

<file path=customXml/itemProps2.xml><?xml version="1.0" encoding="utf-8"?>
<ds:datastoreItem xmlns:ds="http://schemas.openxmlformats.org/officeDocument/2006/customXml" ds:itemID="{E11C437A-0D63-43F2-A2BA-914C04D1655C}"/>
</file>

<file path=customXml/itemProps3.xml><?xml version="1.0" encoding="utf-8"?>
<ds:datastoreItem xmlns:ds="http://schemas.openxmlformats.org/officeDocument/2006/customXml" ds:itemID="{C3B0C8FF-9CA4-4906-BD01-0CEE9A6B6AEB}"/>
</file>

<file path=docProps/app.xml><?xml version="1.0" encoding="utf-8"?>
<Properties xmlns="http://schemas.openxmlformats.org/officeDocument/2006/extended-properties" xmlns:vt="http://schemas.openxmlformats.org/officeDocument/2006/docPropsVTypes">
  <TotalTime>162</TotalTime>
  <Words>996</Words>
  <Application>Microsoft Office PowerPoint</Application>
  <PresentationFormat>Widescreen</PresentationFormat>
  <Paragraphs>45</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Cambria Math</vt:lpstr>
      <vt:lpstr>Office Theme</vt:lpstr>
      <vt:lpstr>Bipolar Junction Transistors(BJT)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Bipolar Junction Transistors</dc:title>
  <dc:creator>Alper DOGANALP</dc:creator>
  <cp:lastModifiedBy>Alper DOGANALP</cp:lastModifiedBy>
  <cp:revision>22</cp:revision>
  <dcterms:created xsi:type="dcterms:W3CDTF">2022-07-21T12:43:19Z</dcterms:created>
  <dcterms:modified xsi:type="dcterms:W3CDTF">2022-07-22T11:38:07Z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0x010100E595E181FA316E4CB223777B08F96716</vt:lpwstr>
  </property>
</Properties>
</file>