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4" r:id="rId18"/>
    <p:sldId id="271" r:id="rId19"/>
    <p:sldId id="272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0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6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7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7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70CF-8F56-4A17-A5CE-E7124A57FAC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5402-037C-4C0F-8804-60EBD849A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6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The Operatioanal Amplifier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Chapter#4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459" y="990892"/>
            <a:ext cx="5976325" cy="3022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614" y="206062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614" y="1775723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1614" y="667727"/>
                <a:ext cx="6096000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dirty="0" smtClean="0"/>
                  <a:t>Given the op-amp configuration in</a:t>
                </a:r>
                <a:r>
                  <a:rPr lang="tr-TR" sz="2000" dirty="0"/>
                  <a:t> figure below</a:t>
                </a:r>
                <a:r>
                  <a:rPr lang="en-US" sz="2000" dirty="0"/>
                  <a:t>, determine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4" y="667727"/>
                <a:ext cx="609600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000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67" y="2310573"/>
            <a:ext cx="2747209" cy="242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387" y="4185844"/>
            <a:ext cx="5985197" cy="191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1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14" y="66772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Show that the amplifier </a:t>
            </a:r>
            <a:r>
              <a:rPr lang="tr-TR" sz="2000" dirty="0" smtClean="0"/>
              <a:t>below </a:t>
            </a:r>
            <a:r>
              <a:rPr lang="en-US" sz="2000" dirty="0" smtClean="0"/>
              <a:t>produces </a:t>
            </a:r>
            <a:r>
              <a:rPr lang="en-US" sz="2000" dirty="0"/>
              <a:t>an output whose magnitude is the mathematical average of the input voltages.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1614" y="206062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614" y="2145055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14" y="206062"/>
            <a:ext cx="5446463" cy="3322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14" y="3179295"/>
            <a:ext cx="5496686" cy="443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614" y="3622383"/>
            <a:ext cx="8738032" cy="16207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9957" y="5243147"/>
            <a:ext cx="7208331" cy="122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5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858" y="204920"/>
            <a:ext cx="3788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(iv)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Amplifie</a:t>
            </a:r>
            <a:r>
              <a:rPr lang="tr-TR" b="1" dirty="0" smtClean="0">
                <a:solidFill>
                  <a:srgbClr val="404041"/>
                </a:solidFill>
                <a:latin typeface="Lato"/>
              </a:rPr>
              <a:t>r</a:t>
            </a:r>
            <a:endParaRPr lang="en-US" b="1" i="0" dirty="0">
              <a:solidFill>
                <a:srgbClr val="404041"/>
              </a:solidFill>
              <a:effectLst/>
              <a:latin typeface="La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858" y="683034"/>
            <a:ext cx="11273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ato"/>
              </a:rPr>
              <a:t>The differential amplifier amplifies the voltage difference present on its inverting and non-inverting </a:t>
            </a:r>
            <a:r>
              <a:rPr lang="en-US" sz="2000" dirty="0" smtClean="0">
                <a:solidFill>
                  <a:srgbClr val="000000"/>
                </a:solidFill>
                <a:latin typeface="Lato"/>
              </a:rPr>
              <a:t>inputs</a:t>
            </a:r>
            <a:r>
              <a:rPr lang="tr-TR" sz="2000" dirty="0" smtClean="0">
                <a:solidFill>
                  <a:srgbClr val="000000"/>
                </a:solidFill>
                <a:latin typeface="Lato"/>
              </a:rPr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242" y="1145341"/>
            <a:ext cx="5250019" cy="3221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38" y="2175883"/>
            <a:ext cx="5665042" cy="13652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8800" y="4166889"/>
            <a:ext cx="5583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solidFill>
                  <a:srgbClr val="414143"/>
                </a:solidFill>
                <a:latin typeface="Lato"/>
              </a:rPr>
              <a:t>If </a:t>
            </a:r>
            <a:r>
              <a:rPr lang="pt-BR" sz="2000" dirty="0" smtClean="0">
                <a:solidFill>
                  <a:srgbClr val="414143"/>
                </a:solidFill>
                <a:latin typeface="Lato"/>
              </a:rPr>
              <a:t>R1 </a:t>
            </a:r>
            <a:r>
              <a:rPr lang="pt-BR" sz="2000" dirty="0">
                <a:solidFill>
                  <a:srgbClr val="414143"/>
                </a:solidFill>
                <a:latin typeface="Lato"/>
              </a:rPr>
              <a:t>= R2 = R3 = R4</a:t>
            </a:r>
            <a:r>
              <a:rPr lang="pt-BR" sz="2000" dirty="0">
                <a:solidFill>
                  <a:srgbClr val="414042"/>
                </a:solidFill>
                <a:latin typeface="Lato"/>
              </a:rPr>
              <a:t> </a:t>
            </a:r>
            <a:r>
              <a:rPr lang="pt-BR" sz="2000" dirty="0" smtClean="0">
                <a:solidFill>
                  <a:srgbClr val="414042"/>
                </a:solidFill>
                <a:latin typeface="Lato"/>
              </a:rPr>
              <a:t>then</a:t>
            </a:r>
            <a:r>
              <a:rPr lang="tr-TR" sz="2000" dirty="0" smtClean="0">
                <a:solidFill>
                  <a:srgbClr val="414042"/>
                </a:solidFill>
                <a:latin typeface="Lato"/>
              </a:rPr>
              <a:t> the output voltage is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891677" y="5192781"/>
            <a:ext cx="2173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Lato"/>
              </a:rPr>
              <a:t>Vout</a:t>
            </a:r>
            <a:r>
              <a:rPr lang="en-US" sz="2400" b="1" dirty="0">
                <a:solidFill>
                  <a:srgbClr val="0070C0"/>
                </a:solidFill>
                <a:latin typeface="Lato"/>
              </a:rPr>
              <a:t> = V</a:t>
            </a:r>
            <a:r>
              <a:rPr lang="en-US" sz="2400" b="1" baseline="-25000" dirty="0">
                <a:solidFill>
                  <a:srgbClr val="0070C0"/>
                </a:solidFill>
                <a:latin typeface="Lato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Lato"/>
              </a:rPr>
              <a:t> – V</a:t>
            </a:r>
            <a:r>
              <a:rPr lang="en-US" sz="2400" b="1" baseline="-25000" dirty="0">
                <a:solidFill>
                  <a:srgbClr val="0070C0"/>
                </a:solidFill>
                <a:latin typeface="Lato"/>
              </a:rPr>
              <a:t>1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614" y="206062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14" y="2145055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1614" y="859467"/>
                <a:ext cx="6096000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dirty="0"/>
                  <a:t>Given the op-amp configuration in</a:t>
                </a:r>
                <a:r>
                  <a:rPr lang="tr-TR" sz="2000" dirty="0"/>
                  <a:t> figure below</a:t>
                </a:r>
                <a:r>
                  <a:rPr lang="en-US" sz="2000" dirty="0"/>
                  <a:t>, determine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tr-TR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4" y="859467"/>
                <a:ext cx="609600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000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791" y="642862"/>
            <a:ext cx="5751228" cy="3697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1614" y="2606720"/>
                <a:ext cx="5687062" cy="1244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tr-TR" sz="2000" b="1" dirty="0" smtClean="0">
                    <a:solidFill>
                      <a:srgbClr val="0070C0"/>
                    </a:solidFill>
                  </a:rPr>
                  <a:t>When V1= 0 V,  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tr-TR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9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=9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4" y="2606720"/>
                <a:ext cx="5687062" cy="1244956"/>
              </a:xfrm>
              <a:prstGeom prst="rect">
                <a:avLst/>
              </a:prstGeom>
              <a:blipFill rotWithShape="0">
                <a:blip r:embed="rId4"/>
                <a:stretch>
                  <a:fillRect l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1614" y="3952025"/>
                <a:ext cx="5687062" cy="1383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tr-TR" sz="2000" b="1" dirty="0" smtClean="0">
                    <a:solidFill>
                      <a:srgbClr val="0070C0"/>
                    </a:solidFill>
                  </a:rPr>
                  <a:t>When V2= 0 V,  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tr-TR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=− 1.5 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𝑉𝑥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=−3 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4" y="3952025"/>
                <a:ext cx="5687062" cy="1383071"/>
              </a:xfrm>
              <a:prstGeom prst="rect">
                <a:avLst/>
              </a:prstGeom>
              <a:blipFill rotWithShape="0">
                <a:blip r:embed="rId5"/>
                <a:stretch>
                  <a:fillRect l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5981" y="5782614"/>
                <a:ext cx="48646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𝑜𝑢𝑡</m:t>
                        </m:r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81" y="5782614"/>
                <a:ext cx="486466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30" t="-26667" r="-112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13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180304"/>
            <a:ext cx="6104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4.3</a:t>
            </a:r>
            <a:r>
              <a:rPr lang="tr-TR" sz="3200" b="1" dirty="0" smtClean="0">
                <a:solidFill>
                  <a:srgbClr val="FF0000"/>
                </a:solidFill>
              </a:rPr>
              <a:t> Op-amp as a comparator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456" y="765079"/>
            <a:ext cx="11590986" cy="1889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 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Op-amp comparator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compares one analogue voltage level with another analogue voltage level, or some preset reference voltage, V</a:t>
            </a:r>
            <a:r>
              <a:rPr lang="en-US" sz="2000" baseline="-25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and produces an output signal based on this voltage comparison. In other words, the op-amp voltage comparator compares the magnitudes of two voltage inputs and determines which is the largest of the two.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456" y="2806041"/>
            <a:ext cx="1159098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Voltage comparators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dirty="0" smtClean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either use positive feedback or no feedback at all (open-loop mode) to switch its output between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saturated states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because in the open-loop mode the amplifiers voltage gain is basically equal to </a:t>
            </a:r>
            <a:r>
              <a:rPr lang="en-US" sz="2000" dirty="0" smtClean="0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baseline="-25000" dirty="0" smtClean="0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tr-TR" sz="2000" baseline="-25000" dirty="0" smtClean="0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000" dirty="0" smtClean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due to this high open loop gain, the output from the comparator swings either fully to its positive supply rail, </a:t>
            </a:r>
            <a:r>
              <a:rPr lang="en-US" sz="2000" dirty="0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000" dirty="0" err="1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Vcc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or fully to its negative supply rail, </a:t>
            </a:r>
            <a:r>
              <a:rPr lang="en-US" sz="2000" dirty="0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 err="1">
                <a:solidFill>
                  <a:srgbClr val="4141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Vcc</a:t>
            </a:r>
            <a:r>
              <a:rPr lang="en-US" sz="2000" dirty="0">
                <a:solidFill>
                  <a:srgbClr val="4140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on the application of varying input signal which passes some preset threshold value.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1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-amp comparator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1" y="509651"/>
            <a:ext cx="5588404" cy="258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49813" y="1236372"/>
            <a:ext cx="3327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Lato"/>
              </a:rPr>
              <a:t>Op-amp Comparator Circuit</a:t>
            </a:r>
            <a:endParaRPr lang="en-US" i="0" dirty="0">
              <a:solidFill>
                <a:srgbClr val="FF0000"/>
              </a:solidFill>
              <a:effectLst/>
              <a:latin typeface="Lat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96" y="3430619"/>
            <a:ext cx="6337276" cy="284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017" y="4610637"/>
            <a:ext cx="4172222" cy="77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6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3876" y="201427"/>
            <a:ext cx="368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Lato"/>
              </a:rPr>
              <a:t>Comparator Reference Voltages</a:t>
            </a:r>
            <a:endParaRPr lang="en-US" b="1" i="0" dirty="0">
              <a:solidFill>
                <a:srgbClr val="FF0000"/>
              </a:solidFill>
              <a:effectLst/>
              <a:latin typeface="Lato"/>
            </a:endParaRPr>
          </a:p>
        </p:txBody>
      </p:sp>
      <p:pic>
        <p:nvPicPr>
          <p:cNvPr id="3" name="Picture 4" descr="comparator reference vol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09" y="785793"/>
            <a:ext cx="5932868" cy="549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91" y="972613"/>
            <a:ext cx="5317834" cy="512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n-inverting op-amp comparator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6" y="636952"/>
            <a:ext cx="5047490" cy="25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verting op-amp comparator 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305" y="3617253"/>
            <a:ext cx="5317948" cy="268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7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01781" y="154547"/>
                <a:ext cx="1002405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/>
                  <a:t>The input </a:t>
                </a:r>
                <a:r>
                  <a:rPr lang="en-US" sz="2000" dirty="0" smtClean="0"/>
                  <a:t>signal</a:t>
                </a:r>
                <a:r>
                  <a:rPr lang="tr-TR" sz="2000" dirty="0" smtClean="0"/>
                  <a:t> below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is applied to the comparator </a:t>
                </a:r>
                <a:r>
                  <a:rPr lang="tr-TR" sz="2000" dirty="0" smtClean="0"/>
                  <a:t>circuit</a:t>
                </a:r>
                <a:r>
                  <a:rPr lang="en-US" sz="2000" dirty="0" smtClean="0"/>
                  <a:t>. </a:t>
                </a:r>
                <a:r>
                  <a:rPr lang="en-US" sz="2000" dirty="0"/>
                  <a:t>Draw the output showing its proper relationship to the input signal. Assume the </a:t>
                </a:r>
                <a:r>
                  <a:rPr lang="en-US" sz="2000" dirty="0" smtClean="0"/>
                  <a:t>maximum </a:t>
                </a:r>
                <a:r>
                  <a:rPr lang="en-US" sz="2000" dirty="0"/>
                  <a:t>output levels of the comparator are </a:t>
                </a:r>
                <a:r>
                  <a:rPr lang="tr-TR" sz="2000" b="1" dirty="0" smtClean="0"/>
                  <a:t> </a:t>
                </a:r>
                <a14:m>
                  <m:oMath xmlns:m="http://schemas.openxmlformats.org/officeDocument/2006/math">
                    <m:r>
                      <a:rPr lang="tr-T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000" dirty="0" smtClean="0"/>
                  <a:t>14 </a:t>
                </a:r>
                <a:r>
                  <a:rPr lang="en-US" sz="2000" dirty="0"/>
                  <a:t>V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781" y="154547"/>
                <a:ext cx="10024056" cy="1477328"/>
              </a:xfrm>
              <a:prstGeom prst="rect">
                <a:avLst/>
              </a:prstGeom>
              <a:blipFill rotWithShape="0">
                <a:blip r:embed="rId2"/>
                <a:stretch>
                  <a:fillRect l="-669" r="-608"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1614" y="206062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614" y="1326541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466" y="1112200"/>
            <a:ext cx="5344732" cy="2329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282" y="3593986"/>
            <a:ext cx="6330718" cy="462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466" y="4056845"/>
            <a:ext cx="5912281" cy="7029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760" y="1683390"/>
            <a:ext cx="4089848" cy="488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721" y="1345103"/>
            <a:ext cx="6638925" cy="3781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1" y="572371"/>
            <a:ext cx="29908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180304"/>
            <a:ext cx="6104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4.1</a:t>
            </a:r>
            <a:r>
              <a:rPr lang="tr-TR" sz="3200" b="1" dirty="0" smtClean="0">
                <a:solidFill>
                  <a:srgbClr val="FF0000"/>
                </a:solidFill>
              </a:rPr>
              <a:t> Introduction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456" y="765079"/>
            <a:ext cx="111702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standard operational amplifier (</a:t>
            </a:r>
            <a:r>
              <a:rPr lang="en-US" sz="2000" b="1" dirty="0" smtClean="0">
                <a:solidFill>
                  <a:srgbClr val="FF0000"/>
                </a:solidFill>
              </a:rPr>
              <a:t>op-amp</a:t>
            </a:r>
            <a:r>
              <a:rPr lang="en-US" sz="2000" dirty="0" smtClean="0"/>
              <a:t>) symbol is shown in Figure </a:t>
            </a:r>
            <a:r>
              <a:rPr lang="tr-TR" sz="2000" dirty="0" smtClean="0"/>
              <a:t>4.</a:t>
            </a:r>
            <a:r>
              <a:rPr lang="en-US" sz="2000" dirty="0" smtClean="0"/>
              <a:t>1(a). It has two input terminals, the inverting (</a:t>
            </a:r>
            <a:r>
              <a:rPr lang="tr-TR" sz="2000" dirty="0" smtClean="0"/>
              <a:t>-</a:t>
            </a:r>
            <a:r>
              <a:rPr lang="en-US" sz="2000" dirty="0" smtClean="0"/>
              <a:t>) input and the noninverting (</a:t>
            </a:r>
            <a:r>
              <a:rPr lang="tr-TR" sz="2000" dirty="0" smtClean="0"/>
              <a:t>+</a:t>
            </a:r>
            <a:r>
              <a:rPr lang="en-US" sz="2000" dirty="0" smtClean="0"/>
              <a:t>) input, and one output terminal. Most op-amps operate with two dc supply voltages, one positive and the other negative, as shown in Figure </a:t>
            </a:r>
            <a:r>
              <a:rPr lang="tr-TR" sz="2000" dirty="0" smtClean="0"/>
              <a:t>4.</a:t>
            </a:r>
            <a:r>
              <a:rPr lang="en-US" sz="2000" dirty="0" smtClean="0"/>
              <a:t>1(b), although some have a single dc supply. Usually these dc voltage terminals are left off the schematic symbol for simplicity but are understood to be there. Some typical op-amp IC packages are shown in Figure </a:t>
            </a:r>
            <a:r>
              <a:rPr lang="tr-TR" sz="2000" dirty="0" smtClean="0"/>
              <a:t>4.</a:t>
            </a:r>
            <a:r>
              <a:rPr lang="en-US" sz="2000" dirty="0" smtClean="0"/>
              <a:t>1(c)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20" y="2396295"/>
            <a:ext cx="6494038" cy="42672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67941" y="4944346"/>
            <a:ext cx="111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Figure </a:t>
            </a:r>
            <a:r>
              <a:rPr lang="tr-TR" b="1" dirty="0" smtClean="0"/>
              <a:t>4.</a:t>
            </a:r>
            <a:r>
              <a:rPr lang="en-US" b="1" dirty="0" smtClean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53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oltage level det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690" y="1165968"/>
            <a:ext cx="5099005" cy="512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8136" y="4688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04041"/>
                </a:solidFill>
                <a:latin typeface="Lato"/>
              </a:rPr>
              <a:t>Comparator Voltage Level Detector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15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121" y="811370"/>
            <a:ext cx="7507691" cy="41757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19966" y="51553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14042"/>
                </a:solidFill>
                <a:latin typeface="Lato"/>
              </a:rPr>
              <a:t>Here the circuit above acts as a light-activated switch which turns the output relay either “ON” or “OFF” as the light level detected by the LDR resistor exceeds or falls below some pre-set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6769" y="357879"/>
            <a:ext cx="2638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404041"/>
                </a:solidFill>
                <a:latin typeface="Lato"/>
              </a:rPr>
              <a:t>Light </a:t>
            </a:r>
            <a:r>
              <a:rPr lang="en-US" b="1" dirty="0" smtClean="0">
                <a:solidFill>
                  <a:srgbClr val="404041"/>
                </a:solidFill>
                <a:latin typeface="Lato"/>
              </a:rPr>
              <a:t>Activated</a:t>
            </a:r>
            <a:r>
              <a:rPr lang="tr-TR" b="1" smtClean="0">
                <a:solidFill>
                  <a:srgbClr val="404041"/>
                </a:solidFill>
                <a:latin typeface="Lato"/>
              </a:rPr>
              <a:t> Circuit</a:t>
            </a:r>
            <a:endParaRPr lang="en-US" b="1" i="0" dirty="0">
              <a:solidFill>
                <a:srgbClr val="404041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543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710" y="262566"/>
            <a:ext cx="11621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To illustrate what an op-amp is, let’s consider its ideal characteristics. A practical op-amp, of course, falls short of these ideal standards, but it is much easier to understand and analyze the device from an ideal point of view. First, the ideal op-amp has </a:t>
            </a:r>
            <a:r>
              <a:rPr lang="en-US" sz="2000" b="1" i="1" dirty="0" smtClean="0">
                <a:solidFill>
                  <a:srgbClr val="FF0000"/>
                </a:solidFill>
              </a:rPr>
              <a:t>infinite voltage gain </a:t>
            </a:r>
            <a:r>
              <a:rPr lang="en-US" sz="2000" dirty="0" smtClean="0"/>
              <a:t>and </a:t>
            </a:r>
            <a:r>
              <a:rPr lang="en-US" sz="2000" b="1" i="1" dirty="0" smtClean="0">
                <a:solidFill>
                  <a:srgbClr val="FF0000"/>
                </a:solidFill>
              </a:rPr>
              <a:t>infinite bandwidth</a:t>
            </a:r>
            <a:r>
              <a:rPr lang="en-US" sz="2000" dirty="0" smtClean="0"/>
              <a:t>. Also, it has an </a:t>
            </a:r>
            <a:r>
              <a:rPr lang="en-US" sz="2000" b="1" i="1" dirty="0" smtClean="0">
                <a:solidFill>
                  <a:srgbClr val="FF0000"/>
                </a:solidFill>
              </a:rPr>
              <a:t>infinite input impedance (</a:t>
            </a:r>
            <a:r>
              <a:rPr lang="en-US" sz="2000" dirty="0" smtClean="0"/>
              <a:t>open) so that it does not load the driving source. Finally, it has a </a:t>
            </a:r>
            <a:r>
              <a:rPr lang="en-US" sz="2000" b="1" i="1" dirty="0" smtClean="0">
                <a:solidFill>
                  <a:srgbClr val="FF0000"/>
                </a:solidFill>
              </a:rPr>
              <a:t>zero output impedance</a:t>
            </a:r>
            <a:r>
              <a:rPr lang="tr-TR" sz="2000" b="1" i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Characteristics of a practical op-amp are </a:t>
            </a:r>
            <a:r>
              <a:rPr lang="en-US" sz="2000" b="1" i="1" dirty="0" smtClean="0">
                <a:solidFill>
                  <a:srgbClr val="FF0000"/>
                </a:solidFill>
              </a:rPr>
              <a:t>very high voltage gain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very high input impedance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FF0000"/>
                </a:solidFill>
              </a:rPr>
              <a:t>very low output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impedanc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315" y="3208743"/>
            <a:ext cx="8667826" cy="28962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00042" y="6105014"/>
            <a:ext cx="395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Figure 4.2 </a:t>
            </a:r>
            <a:r>
              <a:rPr lang="en-US" dirty="0" smtClean="0"/>
              <a:t>Basic op-amp representations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3488" y="169245"/>
                <a:ext cx="1062507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 smtClean="0"/>
                  <a:t>An op-amp can be connected using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negative feedback</a:t>
                </a:r>
                <a:r>
                  <a:rPr lang="en-US" sz="2000" dirty="0" smtClean="0"/>
                  <a:t> to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stabilize the gain </a:t>
                </a:r>
                <a:r>
                  <a:rPr lang="en-US" sz="2000" dirty="0" smtClean="0"/>
                  <a:t>and increase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frequency response</a:t>
                </a:r>
                <a:r>
                  <a:rPr lang="en-US" sz="2000" dirty="0" smtClean="0"/>
                  <a:t>. Negative feedback takes a portion of the output and applies it back out of phase with the input, creating an effective reduction in gain. This closed</a:t>
                </a:r>
                <a:r>
                  <a:rPr lang="tr-TR" sz="2000" dirty="0" smtClean="0"/>
                  <a:t> </a:t>
                </a:r>
                <a:r>
                  <a:rPr lang="en-US" sz="2000" dirty="0" smtClean="0"/>
                  <a:t>loop gain is usually much less than the open-loop gain</a:t>
                </a:r>
                <a:r>
                  <a:rPr lang="tr-TR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𝑂𝐿</m:t>
                        </m:r>
                      </m:sub>
                    </m:sSub>
                  </m:oMath>
                </a14:m>
                <a:r>
                  <a:rPr lang="tr-TR" sz="2000" dirty="0" smtClean="0"/>
                  <a:t> </a:t>
                </a:r>
                <a:r>
                  <a:rPr lang="en-US" sz="2000" dirty="0" smtClean="0"/>
                  <a:t> and independent of it</a:t>
                </a:r>
                <a:r>
                  <a:rPr lang="tr-TR" sz="20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 smtClean="0"/>
                  <a:t>The closed-loop voltage gain</a:t>
                </a:r>
                <a:r>
                  <a:rPr lang="tr-TR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𝐶𝐿</m:t>
                        </m:r>
                      </m:sub>
                    </m:sSub>
                  </m:oMath>
                </a14:m>
                <a:r>
                  <a:rPr lang="en-US" sz="2000" dirty="0" smtClean="0"/>
                  <a:t> is the voltage gain of an op-amp with external feedback. The amplifier configuration consists of the op-amp and an external negative feedback circuit that connects the output to the inverting input. The closed-loop voltage gain is determined by the external component values and can be precisely controlled by them.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8" y="169245"/>
                <a:ext cx="1062507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574" r="-631" b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83" y="3954897"/>
            <a:ext cx="9720731" cy="247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180304"/>
            <a:ext cx="6104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4.2</a:t>
            </a:r>
            <a:r>
              <a:rPr lang="tr-TR" sz="3200" b="1" dirty="0" smtClean="0">
                <a:solidFill>
                  <a:srgbClr val="FF0000"/>
                </a:solidFill>
              </a:rPr>
              <a:t> Op-amp as an amplifier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456" y="823086"/>
            <a:ext cx="3999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(i) </a:t>
            </a:r>
            <a:r>
              <a:rPr lang="en-US" sz="2800" b="1" dirty="0" smtClean="0">
                <a:solidFill>
                  <a:srgbClr val="FF0000"/>
                </a:solidFill>
              </a:rPr>
              <a:t>Noninverting Amplifier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196" y="3682904"/>
            <a:ext cx="4687105" cy="2825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438" y="4190731"/>
            <a:ext cx="3284248" cy="11024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3539" y="1404313"/>
            <a:ext cx="94831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The input signal is applied to</a:t>
            </a:r>
            <a:r>
              <a:rPr lang="tr-TR" sz="2000" dirty="0" smtClean="0"/>
              <a:t> </a:t>
            </a:r>
            <a:r>
              <a:rPr lang="en-US" sz="2000" dirty="0" smtClean="0"/>
              <a:t>the noninverting (+) input. The output is applied back to the inverting input through</a:t>
            </a:r>
            <a:r>
              <a:rPr lang="tr-TR" sz="2000" dirty="0" smtClean="0"/>
              <a:t> </a:t>
            </a:r>
            <a:r>
              <a:rPr lang="en-US" sz="2000" dirty="0" smtClean="0"/>
              <a:t>the feedback circuit</a:t>
            </a:r>
            <a:r>
              <a:rPr lang="tr-TR" sz="2000" dirty="0" smtClean="0"/>
              <a:t>.  The following circuit is known as noninverting amplifier because it does not make any phase or polarity inversion between the input and output. The closed loop gain is given by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793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017" y="280496"/>
            <a:ext cx="9269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Determine the closed-loop voltage gain of the </a:t>
            </a:r>
            <a:r>
              <a:rPr lang="en-US" sz="2000" dirty="0" smtClean="0"/>
              <a:t>amplifier</a:t>
            </a:r>
            <a:r>
              <a:rPr lang="tr-TR" sz="2000" dirty="0" smtClean="0"/>
              <a:t>. If Vin is 0.1 V DC  what is Vout?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673" y="218941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806" y="898302"/>
            <a:ext cx="4181475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673" y="1041042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811" y="1623571"/>
            <a:ext cx="6096000" cy="9679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This is a noninverting op-amp configuration. Therefore, the closed-loop voltage gain 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0006" y="405684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Since </a:t>
            </a:r>
            <a:r>
              <a:rPr lang="tr-TR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206" y="2712392"/>
            <a:ext cx="443865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64406" y="4168843"/>
                <a:ext cx="2222468" cy="628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𝐶𝐿</m:t>
                          </m:r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𝑂𝑈𝑇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=22.3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406" y="4168843"/>
                <a:ext cx="2222468" cy="6281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4126780" y="4297509"/>
            <a:ext cx="1107583" cy="30807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94971" y="4328587"/>
                <a:ext cx="31888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000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000" b="0" i="0" smtClean="0">
                              <a:latin typeface="Cambria Math" panose="02040503050406030204" pitchFamily="18" charset="0"/>
                            </a:rPr>
                            <m:t>out</m:t>
                          </m:r>
                        </m:sub>
                      </m:sSub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=22.3 </m:t>
                      </m:r>
                      <m:r>
                        <m:rPr>
                          <m:sty m:val="p"/>
                        </m:rPr>
                        <a:rPr lang="tr-TR" sz="20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 0.1 </m:t>
                      </m:r>
                      <m:r>
                        <m:rPr>
                          <m:sty m:val="p"/>
                        </m:rPr>
                        <a:rPr lang="tr-TR" sz="2000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=2.23 </m:t>
                      </m:r>
                      <m:r>
                        <m:rPr>
                          <m:sty m:val="p"/>
                        </m:rPr>
                        <a:rPr lang="tr-TR" sz="20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71" y="4328587"/>
                <a:ext cx="3188822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574" r="-382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89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01" y="230678"/>
            <a:ext cx="2982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 smtClean="0">
                <a:solidFill>
                  <a:srgbClr val="FF0000"/>
                </a:solidFill>
              </a:rPr>
              <a:t>ii) </a:t>
            </a:r>
            <a:r>
              <a:rPr lang="en-US" sz="2400" b="1" dirty="0" smtClean="0">
                <a:solidFill>
                  <a:srgbClr val="FF0000"/>
                </a:solidFill>
              </a:rPr>
              <a:t>Inverting </a:t>
            </a:r>
            <a:r>
              <a:rPr lang="en-US" sz="2400" b="1" dirty="0">
                <a:solidFill>
                  <a:srgbClr val="FF0000"/>
                </a:solidFill>
              </a:rPr>
              <a:t>Amplifier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478" y="630788"/>
            <a:ext cx="107385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An op-amp connected as an inverting amplifier with a controlled amount of voltage gain is shown </a:t>
            </a:r>
            <a:r>
              <a:rPr lang="tr-TR" sz="2000" dirty="0" smtClean="0"/>
              <a:t>below.</a:t>
            </a:r>
            <a:r>
              <a:rPr lang="en-US" sz="2000" dirty="0" smtClean="0"/>
              <a:t> </a:t>
            </a:r>
            <a:r>
              <a:rPr lang="en-US" sz="2000" dirty="0"/>
              <a:t>The input signal is applied through a series input resistor </a:t>
            </a:r>
            <a:r>
              <a:rPr lang="en-US" sz="2000" dirty="0" err="1"/>
              <a:t>Ri</a:t>
            </a:r>
            <a:r>
              <a:rPr lang="en-US" sz="2000" dirty="0"/>
              <a:t> to the inverting input. Also, the output is fed back through </a:t>
            </a:r>
            <a:r>
              <a:rPr lang="en-US" sz="2000" dirty="0" err="1"/>
              <a:t>Rf</a:t>
            </a:r>
            <a:r>
              <a:rPr lang="en-US" sz="2000" dirty="0"/>
              <a:t> to the same input. The </a:t>
            </a:r>
            <a:r>
              <a:rPr lang="en-US" sz="2000" dirty="0" smtClean="0"/>
              <a:t>noninverting </a:t>
            </a:r>
            <a:r>
              <a:rPr lang="en-US" sz="2000" dirty="0"/>
              <a:t>(+) input is </a:t>
            </a:r>
            <a:r>
              <a:rPr lang="en-US" sz="2000" dirty="0" smtClean="0"/>
              <a:t>grounded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78" y="3108088"/>
            <a:ext cx="5539076" cy="3499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813" y="3755259"/>
            <a:ext cx="3527610" cy="12186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84813" y="3154671"/>
            <a:ext cx="31281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The closed loop gain is given by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7477" y="2146437"/>
            <a:ext cx="10738505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The following circuit is known as </a:t>
            </a:r>
            <a:r>
              <a:rPr lang="tr-TR" dirty="0" smtClean="0"/>
              <a:t>inverting </a:t>
            </a:r>
            <a:r>
              <a:rPr lang="tr-TR" dirty="0"/>
              <a:t>amplifier because it </a:t>
            </a:r>
            <a:r>
              <a:rPr lang="tr-TR" dirty="0" smtClean="0"/>
              <a:t>provides </a:t>
            </a:r>
            <a:r>
              <a:rPr lang="tr-TR" dirty="0"/>
              <a:t>phase or polarity inversion between the input and output. </a:t>
            </a:r>
            <a:r>
              <a:rPr lang="tr-TR" dirty="0" smtClean="0"/>
              <a:t> This is shown by the negative sign at the closed loop gain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4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6624" y="811369"/>
            <a:ext cx="9998299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Given the op-amp configuration </a:t>
            </a:r>
            <a:r>
              <a:rPr lang="en-US" sz="2000" dirty="0" smtClean="0"/>
              <a:t>in</a:t>
            </a:r>
            <a:r>
              <a:rPr lang="tr-TR" sz="2000" dirty="0" smtClean="0"/>
              <a:t> figure below</a:t>
            </a:r>
            <a:r>
              <a:rPr lang="en-US" sz="2000" dirty="0" smtClean="0"/>
              <a:t>, </a:t>
            </a:r>
            <a:r>
              <a:rPr lang="en-US" sz="2000" dirty="0"/>
              <a:t>determine the value of </a:t>
            </a:r>
            <a:r>
              <a:rPr lang="en-US" sz="2000" b="1" dirty="0" err="1" smtClean="0"/>
              <a:t>R</a:t>
            </a:r>
            <a:r>
              <a:rPr lang="en-US" sz="1400" b="1" i="1" dirty="0" err="1" smtClean="0"/>
              <a:t>f</a:t>
            </a:r>
            <a:r>
              <a:rPr lang="en-US" sz="1400" b="1" i="1" dirty="0" smtClean="0"/>
              <a:t> </a:t>
            </a:r>
            <a:r>
              <a:rPr lang="tr-TR" sz="1400" i="1" dirty="0" smtClean="0"/>
              <a:t> </a:t>
            </a:r>
            <a:r>
              <a:rPr lang="en-US" sz="2000" dirty="0" smtClean="0"/>
              <a:t>required </a:t>
            </a:r>
            <a:r>
              <a:rPr lang="en-US" sz="2000" dirty="0"/>
              <a:t>to produce a closed-loop voltage gain of </a:t>
            </a:r>
            <a:r>
              <a:rPr lang="en-US" sz="2000" b="1" dirty="0"/>
              <a:t>-100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673" y="218941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Example: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425" y="1448912"/>
            <a:ext cx="5110498" cy="3131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825" y="2363235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Solution: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673" y="2752905"/>
                <a:ext cx="6096000" cy="1015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 smtClean="0"/>
                  <a:t>Knowing that </a:t>
                </a:r>
                <a:r>
                  <a:rPr lang="tr-TR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=2.2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tr-T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000" dirty="0" smtClean="0"/>
                  <a:t> </a:t>
                </a:r>
                <a:r>
                  <a:rPr lang="en-US" sz="2000" dirty="0" smtClean="0"/>
                  <a:t>the </a:t>
                </a:r>
                <a:r>
                  <a:rPr lang="en-US" sz="2000" dirty="0"/>
                  <a:t>closed-loop gain is </a:t>
                </a:r>
                <a:r>
                  <a:rPr lang="tr-TR" sz="2000" b="1" dirty="0" smtClean="0"/>
                  <a:t>-100 </a:t>
                </a:r>
                <a:r>
                  <a:rPr lang="tr-TR" sz="2000" dirty="0" smtClean="0"/>
                  <a:t>and </a:t>
                </a:r>
                <a:r>
                  <a:rPr lang="en-US" sz="2000" dirty="0" smtClean="0"/>
                  <a:t>calculate </a:t>
                </a:r>
                <a:r>
                  <a:rPr lang="en-US" sz="2000" dirty="0" err="1"/>
                  <a:t>Rf</a:t>
                </a:r>
                <a:r>
                  <a:rPr lang="en-US" sz="2000" dirty="0"/>
                  <a:t> as follows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3" y="2752905"/>
                <a:ext cx="60960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100" r="-1000" b="-5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6624" y="4633497"/>
                <a:ext cx="2403928" cy="7019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−100=− 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2.2 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624" y="4633497"/>
                <a:ext cx="2403928" cy="7019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417454" y="4791275"/>
            <a:ext cx="965916" cy="3863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968449" y="4774667"/>
                <a:ext cx="3250121" cy="4628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sz="22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sz="2200" dirty="0" smtClean="0"/>
                  <a:t> = 100 x 2.2 k</a:t>
                </a:r>
                <a:r>
                  <a:rPr lang="el-GR" sz="2200" dirty="0" smtClean="0"/>
                  <a:t>Ω</a:t>
                </a:r>
                <a:r>
                  <a:rPr lang="tr-TR" sz="2200" dirty="0" smtClean="0"/>
                  <a:t> = 220 k</a:t>
                </a:r>
                <a:r>
                  <a:rPr lang="el-GR" sz="2200" dirty="0" smtClean="0"/>
                  <a:t>Ω</a:t>
                </a:r>
                <a:endParaRPr lang="en-US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449" y="4774667"/>
                <a:ext cx="3250121" cy="462884"/>
              </a:xfrm>
              <a:prstGeom prst="rect">
                <a:avLst/>
              </a:prstGeom>
              <a:blipFill rotWithShape="0">
                <a:blip r:embed="rId5"/>
                <a:stretch>
                  <a:fillRect l="-188" t="-7895" r="-1689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14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062" y="307951"/>
            <a:ext cx="3127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(iii) </a:t>
            </a:r>
            <a:r>
              <a:rPr lang="en-US" sz="2400" b="1" dirty="0" smtClean="0">
                <a:solidFill>
                  <a:srgbClr val="FF0000"/>
                </a:solidFill>
              </a:rPr>
              <a:t>Summing </a:t>
            </a:r>
            <a:r>
              <a:rPr lang="en-US" sz="2400" b="1" dirty="0">
                <a:solidFill>
                  <a:srgbClr val="FF0000"/>
                </a:solidFill>
              </a:rPr>
              <a:t>Amplifier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546061" y="769616"/>
            <a:ext cx="113025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 summing amplifier has two or more inputs, and its output voltage is proportional to the negative of the algebraic sum of its input voltages.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937" y="1277447"/>
            <a:ext cx="5419545" cy="2869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438" y="1918952"/>
            <a:ext cx="2981572" cy="374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7432" y="4280291"/>
            <a:ext cx="6474158" cy="108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2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5E181FA316E4CB223777B08F96716" ma:contentTypeVersion="" ma:contentTypeDescription="Create a new document." ma:contentTypeScope="" ma:versionID="694fdbe7b87007c796a30bd9aae62a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5C2CAE-5A36-4137-8E4A-0AC6B1B9F865}"/>
</file>

<file path=customXml/itemProps2.xml><?xml version="1.0" encoding="utf-8"?>
<ds:datastoreItem xmlns:ds="http://schemas.openxmlformats.org/officeDocument/2006/customXml" ds:itemID="{64D2B519-92A7-4B39-8673-205EB030789E}"/>
</file>

<file path=customXml/itemProps3.xml><?xml version="1.0" encoding="utf-8"?>
<ds:datastoreItem xmlns:ds="http://schemas.openxmlformats.org/officeDocument/2006/customXml" ds:itemID="{99D1CB96-8BC5-4CFE-839A-07B8D24F5970}"/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750</Words>
  <Application>Microsoft Office PowerPoint</Application>
  <PresentationFormat>Widescreen</PresentationFormat>
  <Paragraphs>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Lato</vt:lpstr>
      <vt:lpstr>Office Theme</vt:lpstr>
      <vt:lpstr>The Operatioanal Amplifier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Operatioanal Amplifier</dc:title>
  <dc:creator>Alper DOGANALP</dc:creator>
  <cp:lastModifiedBy>Alper DOGANALP</cp:lastModifiedBy>
  <cp:revision>23</cp:revision>
  <dcterms:created xsi:type="dcterms:W3CDTF">2022-07-22T11:41:38Z</dcterms:created>
  <dcterms:modified xsi:type="dcterms:W3CDTF">2022-07-23T11:54:07Z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0x010100E595E181FA316E4CB223777B08F96716</vt:lpwstr>
  </property>
</Properties>
</file>