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5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1" r:id="rId45"/>
    <p:sldId id="297" r:id="rId46"/>
    <p:sldId id="302" r:id="rId47"/>
    <p:sldId id="300"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BB6BD-1ACE-4F30-B775-D47C9DAC814B}"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8570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BB6BD-1ACE-4F30-B775-D47C9DAC814B}"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300116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BB6BD-1ACE-4F30-B775-D47C9DAC814B}"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20337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BB6BD-1ACE-4F30-B775-D47C9DAC814B}"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143447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BB6BD-1ACE-4F30-B775-D47C9DAC814B}"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251016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BB6BD-1ACE-4F30-B775-D47C9DAC814B}"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399441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BB6BD-1ACE-4F30-B775-D47C9DAC814B}" type="datetimeFigureOut">
              <a:rPr lang="en-US" smtClean="0"/>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398446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BB6BD-1ACE-4F30-B775-D47C9DAC814B}" type="datetimeFigureOut">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274559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BB6BD-1ACE-4F30-B775-D47C9DAC814B}" type="datetimeFigureOut">
              <a:rPr lang="en-US" smtClean="0"/>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4664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BB6BD-1ACE-4F30-B775-D47C9DAC814B}"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4369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BB6BD-1ACE-4F30-B775-D47C9DAC814B}"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D8055-DD78-4133-B9A2-18A4F647BFB6}" type="slidenum">
              <a:rPr lang="en-US" smtClean="0"/>
              <a:t>‹#›</a:t>
            </a:fld>
            <a:endParaRPr lang="en-US"/>
          </a:p>
        </p:txBody>
      </p:sp>
    </p:spTree>
    <p:extLst>
      <p:ext uri="{BB962C8B-B14F-4D97-AF65-F5344CB8AC3E}">
        <p14:creationId xmlns:p14="http://schemas.microsoft.com/office/powerpoint/2010/main" val="121257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BB6BD-1ACE-4F30-B775-D47C9DAC814B}" type="datetimeFigureOut">
              <a:rPr lang="en-US" smtClean="0"/>
              <a:t>7/26/2022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D8055-DD78-4133-B9A2-18A4F647BFB6}" type="slidenum">
              <a:rPr lang="en-US" smtClean="0"/>
              <a:t>‹#›</a:t>
            </a:fld>
            <a:endParaRPr lang="en-US"/>
          </a:p>
        </p:txBody>
      </p:sp>
    </p:spTree>
    <p:extLst>
      <p:ext uri="{BB962C8B-B14F-4D97-AF65-F5344CB8AC3E}">
        <p14:creationId xmlns:p14="http://schemas.microsoft.com/office/powerpoint/2010/main" val="2529679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jameco.com/shop/KeywordSearchResultView?search_type_c=jamecoall&amp;catalogId=10001&amp;storeId=10001&amp;langId=-1&amp;freeText=plastic+gear#/filter:ss_category:Electromechanical$253EMotors$253EMotor$2520Accessorie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jameco.com/c/Passive-Components.html#/filter:ss_category:Passive$2520Components$253EPotentiometers" TargetMode="External"/><Relationship Id="rId2" Type="http://schemas.openxmlformats.org/officeDocument/2006/relationships/hyperlink" Target="https://www.jameco.com/c/Electromechanical.html#/filter:ss_category:Electromechanical$253EMotors"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s://www.jameco.com/c/Wire-Cable.html#/filter:ss_category:Wire$2520$2526$2520Cable$253EAssortments"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jameco.com/Jameco/workshop/video/pwm-pulse-width-modulation.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Servo_motor#RC_servos"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airspayce.com/mikem/arduino/AccelStepper/"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Actuators</a:t>
            </a:r>
            <a:endParaRPr lang="en-US" dirty="0"/>
          </a:p>
        </p:txBody>
      </p:sp>
      <p:sp>
        <p:nvSpPr>
          <p:cNvPr id="3" name="Subtitle 2"/>
          <p:cNvSpPr>
            <a:spLocks noGrp="1"/>
          </p:cNvSpPr>
          <p:nvPr>
            <p:ph type="subTitle" idx="1"/>
          </p:nvPr>
        </p:nvSpPr>
        <p:spPr/>
        <p:txBody>
          <a:bodyPr/>
          <a:lstStyle/>
          <a:p>
            <a:r>
              <a:rPr lang="tr-TR" dirty="0" smtClean="0"/>
              <a:t>Chapter#6</a:t>
            </a:r>
            <a:endParaRPr lang="en-US" dirty="0"/>
          </a:p>
        </p:txBody>
      </p:sp>
    </p:spTree>
    <p:extLst>
      <p:ext uri="{BB962C8B-B14F-4D97-AF65-F5344CB8AC3E}">
        <p14:creationId xmlns:p14="http://schemas.microsoft.com/office/powerpoint/2010/main" val="66981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326" y="628163"/>
            <a:ext cx="6777239" cy="4830585"/>
          </a:xfrm>
          <a:prstGeom prst="rect">
            <a:avLst/>
          </a:prstGeom>
        </p:spPr>
      </p:pic>
      <p:sp>
        <p:nvSpPr>
          <p:cNvPr id="3" name="Rectangle 2"/>
          <p:cNvSpPr/>
          <p:nvPr/>
        </p:nvSpPr>
        <p:spPr>
          <a:xfrm>
            <a:off x="267503" y="5630095"/>
            <a:ext cx="8422783" cy="400110"/>
          </a:xfrm>
          <a:prstGeom prst="rect">
            <a:avLst/>
          </a:prstGeom>
        </p:spPr>
        <p:txBody>
          <a:bodyPr wrap="square">
            <a:spAutoFit/>
          </a:bodyPr>
          <a:lstStyle/>
          <a:p>
            <a:pPr algn="just"/>
            <a:r>
              <a:rPr lang="en-US" sz="2000" b="1" dirty="0" smtClean="0"/>
              <a:t>Figure </a:t>
            </a:r>
            <a:r>
              <a:rPr lang="tr-TR" sz="2000" b="1" dirty="0" smtClean="0"/>
              <a:t>6.6</a:t>
            </a:r>
            <a:r>
              <a:rPr lang="en-US" sz="2000" b="1" dirty="0" smtClean="0"/>
              <a:t> </a:t>
            </a:r>
            <a:r>
              <a:rPr lang="en-US" sz="2000" dirty="0" smtClean="0"/>
              <a:t>Solenoid-operated tank filling and emptying operation</a:t>
            </a:r>
            <a:endParaRPr lang="en-US" sz="2000" dirty="0"/>
          </a:p>
        </p:txBody>
      </p:sp>
      <p:sp>
        <p:nvSpPr>
          <p:cNvPr id="4" name="Rectangle 3"/>
          <p:cNvSpPr/>
          <p:nvPr/>
        </p:nvSpPr>
        <p:spPr>
          <a:xfrm>
            <a:off x="7701565" y="1473794"/>
            <a:ext cx="3786390" cy="3371564"/>
          </a:xfrm>
          <a:prstGeom prst="rect">
            <a:avLst/>
          </a:prstGeom>
          <a:solidFill>
            <a:schemeClr val="accent2">
              <a:lumMod val="60000"/>
              <a:lumOff val="40000"/>
            </a:schemeClr>
          </a:solidFill>
        </p:spPr>
        <p:txBody>
          <a:bodyPr wrap="square">
            <a:spAutoFit/>
          </a:bodyPr>
          <a:lstStyle/>
          <a:p>
            <a:pPr algn="just">
              <a:lnSpc>
                <a:spcPct val="150000"/>
              </a:lnSpc>
            </a:pPr>
            <a:r>
              <a:rPr lang="en-US" b="0" i="0" dirty="0" smtClean="0">
                <a:solidFill>
                  <a:srgbClr val="5E5E5E"/>
                </a:solidFill>
                <a:effectLst/>
                <a:latin typeface="PT Serif"/>
              </a:rPr>
              <a:t>The main difference between Relay and Solenoid is, Relay is a switching device that switches or routs the electrical current or signal whereas the solenoid is an electromagnetic actuating device that pushes or pulls a shaft or any metallic arrangement. </a:t>
            </a:r>
            <a:endParaRPr lang="en-US" dirty="0"/>
          </a:p>
        </p:txBody>
      </p:sp>
    </p:spTree>
    <p:extLst>
      <p:ext uri="{BB962C8B-B14F-4D97-AF65-F5344CB8AC3E}">
        <p14:creationId xmlns:p14="http://schemas.microsoft.com/office/powerpoint/2010/main" val="347442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332309"/>
            <a:ext cx="4443211" cy="523220"/>
          </a:xfrm>
          <a:prstGeom prst="rect">
            <a:avLst/>
          </a:prstGeom>
          <a:noFill/>
        </p:spPr>
        <p:txBody>
          <a:bodyPr wrap="square" rtlCol="0">
            <a:spAutoFit/>
          </a:bodyPr>
          <a:lstStyle/>
          <a:p>
            <a:r>
              <a:rPr lang="tr-TR" sz="2800" b="1" dirty="0" smtClean="0">
                <a:solidFill>
                  <a:srgbClr val="0070C0"/>
                </a:solidFill>
              </a:rPr>
              <a:t>6.3 </a:t>
            </a:r>
            <a:r>
              <a:rPr lang="tr-TR" sz="2800" b="1" dirty="0" smtClean="0">
                <a:solidFill>
                  <a:srgbClr val="FF0000"/>
                </a:solidFill>
              </a:rPr>
              <a:t>DC Motor and Control</a:t>
            </a:r>
            <a:endParaRPr lang="en-US" sz="2800" b="1"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304799" y="1061591"/>
                <a:ext cx="11015731" cy="4708981"/>
              </a:xfrm>
              <a:prstGeom prst="rect">
                <a:avLst/>
              </a:prstGeom>
            </p:spPr>
            <p:txBody>
              <a:bodyPr wrap="square">
                <a:spAutoFit/>
              </a:bodyPr>
              <a:lstStyle/>
              <a:p>
                <a:pPr algn="just">
                  <a:lnSpc>
                    <a:spcPct val="150000"/>
                  </a:lnSpc>
                </a:pPr>
                <a:r>
                  <a:rPr lang="en-US" sz="2000" dirty="0" smtClean="0">
                    <a:solidFill>
                      <a:srgbClr val="333E48"/>
                    </a:solidFill>
                  </a:rPr>
                  <a:t>The</a:t>
                </a:r>
                <a:r>
                  <a:rPr lang="tr-TR" sz="2000" dirty="0" smtClean="0">
                    <a:solidFill>
                      <a:srgbClr val="333E48"/>
                    </a:solidFill>
                  </a:rPr>
                  <a:t> DC Motor</a:t>
                </a:r>
                <a:r>
                  <a:rPr lang="en-US" sz="2000" dirty="0">
                    <a:solidFill>
                      <a:srgbClr val="333E48"/>
                    </a:solidFill>
                  </a:rPr>
                  <a:t> is the motor which converts the direct current into the mechanical work. It works on the principle of Lorentz Law, which states that the current carrying conductor placed in a magnetic and electric field experience a force. </a:t>
                </a:r>
                <a:endParaRPr lang="tr-TR" sz="2000" dirty="0" smtClean="0">
                  <a:solidFill>
                    <a:srgbClr val="333E48"/>
                  </a:solidFill>
                </a:endParaRPr>
              </a:p>
              <a:p>
                <a:pPr algn="just">
                  <a:lnSpc>
                    <a:spcPct val="150000"/>
                  </a:lnSpc>
                </a:pPr>
                <a:r>
                  <a:rPr lang="en-US" sz="2000" dirty="0"/>
                  <a:t>DC motor speeds can be smoothly controlled and in most cases are reversible. Since DC motors have a high ratio of torque to rotor inertia, they can respond quickly. </a:t>
                </a:r>
                <a:endParaRPr lang="tr-TR" sz="2000" dirty="0" smtClean="0"/>
              </a:p>
              <a:p>
                <a:pPr algn="just">
                  <a:lnSpc>
                    <a:spcPct val="150000"/>
                  </a:lnSpc>
                </a:pPr>
                <a:r>
                  <a:rPr lang="en-US" sz="2000" dirty="0"/>
                  <a:t>DC motors are classified into four categories: </a:t>
                </a:r>
                <a:r>
                  <a:rPr lang="en-US" sz="2000" b="1" i="1" dirty="0">
                    <a:solidFill>
                      <a:srgbClr val="FF0000"/>
                    </a:solidFill>
                  </a:rPr>
                  <a:t>permanent magnet</a:t>
                </a:r>
                <a:r>
                  <a:rPr lang="en-US" sz="2000" dirty="0"/>
                  <a:t>, </a:t>
                </a:r>
                <a:r>
                  <a:rPr lang="en-US" sz="2000" b="1" i="1" dirty="0">
                    <a:solidFill>
                      <a:srgbClr val="FF0000"/>
                    </a:solidFill>
                  </a:rPr>
                  <a:t>shunt wound</a:t>
                </a:r>
                <a:r>
                  <a:rPr lang="en-US" sz="2000" dirty="0"/>
                  <a:t>, </a:t>
                </a:r>
                <a:r>
                  <a:rPr lang="en-US" sz="2000" b="1" i="1" dirty="0">
                    <a:solidFill>
                      <a:srgbClr val="FF0000"/>
                    </a:solidFill>
                  </a:rPr>
                  <a:t>series wound,</a:t>
                </a:r>
                <a:r>
                  <a:rPr lang="en-US" sz="2000" dirty="0"/>
                  <a:t> and </a:t>
                </a:r>
                <a:r>
                  <a:rPr lang="en-US" sz="2000" b="1" i="1" dirty="0">
                    <a:solidFill>
                      <a:srgbClr val="FF0000"/>
                    </a:solidFill>
                  </a:rPr>
                  <a:t>compound wound</a:t>
                </a:r>
                <a:r>
                  <a:rPr lang="en-US" sz="2000" dirty="0" smtClean="0"/>
                  <a:t>.</a:t>
                </a:r>
                <a:endParaRPr lang="tr-TR" sz="2000" dirty="0" smtClean="0"/>
              </a:p>
              <a:p>
                <a:pPr algn="just">
                  <a:lnSpc>
                    <a:spcPct val="150000"/>
                  </a:lnSpc>
                </a:pPr>
                <a:r>
                  <a:rPr lang="tr-TR" sz="2000" dirty="0"/>
                  <a:t>The </a:t>
                </a:r>
                <a:r>
                  <a:rPr lang="en-US" sz="2000" dirty="0"/>
                  <a:t>permanent magnet (</a:t>
                </a:r>
                <a:r>
                  <a:rPr lang="en-US" sz="2000" dirty="0">
                    <a:solidFill>
                      <a:srgbClr val="FF0000"/>
                    </a:solidFill>
                  </a:rPr>
                  <a:t>PM</a:t>
                </a:r>
                <a:r>
                  <a:rPr lang="en-US" sz="2000" dirty="0"/>
                  <a:t>) motors are provided by permanent magnets, which require no external power source and therefore produce no </a:t>
                </a:r>
                <a14:m>
                  <m:oMath xmlns:m="http://schemas.openxmlformats.org/officeDocument/2006/math">
                    <m:sSup>
                      <m:sSupPr>
                        <m:ctrlPr>
                          <a:rPr lang="en-US" sz="2000" i="1">
                            <a:latin typeface="Cambria Math" panose="02040503050406030204" pitchFamily="18" charset="0"/>
                          </a:rPr>
                        </m:ctrlPr>
                      </m:sSupPr>
                      <m:e>
                        <m:r>
                          <a:rPr lang="tr-TR" sz="2000" i="1">
                            <a:latin typeface="Cambria Math" panose="02040503050406030204" pitchFamily="18" charset="0"/>
                          </a:rPr>
                          <m:t>𝐼</m:t>
                        </m:r>
                      </m:e>
                      <m:sup>
                        <m:r>
                          <a:rPr lang="tr-TR" sz="2000" i="1">
                            <a:latin typeface="Cambria Math" panose="02040503050406030204" pitchFamily="18" charset="0"/>
                          </a:rPr>
                          <m:t>2</m:t>
                        </m:r>
                      </m:sup>
                    </m:sSup>
                  </m:oMath>
                </a14:m>
                <a:r>
                  <a:rPr lang="en-US" sz="2000" dirty="0"/>
                  <a:t> R heating</a:t>
                </a:r>
                <a:r>
                  <a:rPr lang="en-US" sz="2000" dirty="0" smtClean="0"/>
                  <a:t>.</a:t>
                </a:r>
                <a:r>
                  <a:rPr lang="tr-TR" sz="2000" dirty="0" smtClean="0"/>
                  <a:t> </a:t>
                </a:r>
                <a:r>
                  <a:rPr lang="en-US" sz="2000" dirty="0"/>
                  <a:t>A PM motor is lighter and smaller than other, equivalent DC motors because the field strength of permanent magnets is high. </a:t>
                </a:r>
              </a:p>
            </p:txBody>
          </p:sp>
        </mc:Choice>
        <mc:Fallback xmlns="">
          <p:sp>
            <p:nvSpPr>
              <p:cNvPr id="3" name="Rectangle 2"/>
              <p:cNvSpPr>
                <a:spLocks noRot="1" noChangeAspect="1" noMove="1" noResize="1" noEditPoints="1" noAdjustHandles="1" noChangeArrowheads="1" noChangeShapeType="1" noTextEdit="1"/>
              </p:cNvSpPr>
              <p:nvPr/>
            </p:nvSpPr>
            <p:spPr>
              <a:xfrm>
                <a:off x="304799" y="1061591"/>
                <a:ext cx="11015731" cy="4708981"/>
              </a:xfrm>
              <a:prstGeom prst="rect">
                <a:avLst/>
              </a:prstGeom>
              <a:blipFill rotWithShape="0">
                <a:blip r:embed="rId2"/>
                <a:stretch>
                  <a:fillRect l="-553" r="-553" b="-259"/>
                </a:stretch>
              </a:blipFill>
            </p:spPr>
            <p:txBody>
              <a:bodyPr/>
              <a:lstStyle/>
              <a:p>
                <a:r>
                  <a:rPr lang="en-US">
                    <a:noFill/>
                  </a:rPr>
                  <a:t> </a:t>
                </a:r>
              </a:p>
            </p:txBody>
          </p:sp>
        </mc:Fallback>
      </mc:AlternateContent>
    </p:spTree>
    <p:extLst>
      <p:ext uri="{BB962C8B-B14F-4D97-AF65-F5344CB8AC3E}">
        <p14:creationId xmlns:p14="http://schemas.microsoft.com/office/powerpoint/2010/main" val="326343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 y="220142"/>
            <a:ext cx="11590986" cy="5170646"/>
          </a:xfrm>
          <a:prstGeom prst="rect">
            <a:avLst/>
          </a:prstGeom>
        </p:spPr>
        <p:txBody>
          <a:bodyPr wrap="square">
            <a:spAutoFit/>
          </a:bodyPr>
          <a:lstStyle/>
          <a:p>
            <a:pPr algn="just">
              <a:lnSpc>
                <a:spcPct val="150000"/>
              </a:lnSpc>
            </a:pPr>
            <a:r>
              <a:rPr lang="en-US" sz="2000" dirty="0" smtClean="0"/>
              <a:t>PM </a:t>
            </a:r>
            <a:r>
              <a:rPr lang="en-US" sz="2000" dirty="0"/>
              <a:t>motors are easily reversed by switching the direction of the applied voltage, because the current and field change direction only in the rotor. The PM motor is ideal in control </a:t>
            </a:r>
            <a:r>
              <a:rPr lang="en-US" sz="2000" dirty="0" smtClean="0"/>
              <a:t>applications </a:t>
            </a:r>
            <a:r>
              <a:rPr lang="en-US" sz="2000" dirty="0"/>
              <a:t>because of the linearity of its torque-speed relation. The design of a controller is always easier when the actuator is linear since the system analysis is greatly </a:t>
            </a:r>
            <a:r>
              <a:rPr lang="en-US" sz="2000" dirty="0" smtClean="0"/>
              <a:t>simplified</a:t>
            </a:r>
            <a:r>
              <a:rPr lang="en-US" sz="2000" dirty="0"/>
              <a:t>. When a motor is used in a position or speed control application with sensor feedback to a controller, it is referred to as a </a:t>
            </a:r>
            <a:r>
              <a:rPr lang="en-US" sz="2000" b="1" i="1" dirty="0">
                <a:solidFill>
                  <a:srgbClr val="FF0000"/>
                </a:solidFill>
              </a:rPr>
              <a:t>servomotor.</a:t>
            </a:r>
            <a:r>
              <a:rPr lang="en-US" sz="2000" dirty="0"/>
              <a:t> PM motors are used only in low-power applications since their rated power is usually limited to 5 </a:t>
            </a:r>
            <a:r>
              <a:rPr lang="en-US" sz="2000" dirty="0" err="1"/>
              <a:t>hp</a:t>
            </a:r>
            <a:r>
              <a:rPr lang="en-US" sz="2000" dirty="0"/>
              <a:t> (3728 W) or </a:t>
            </a:r>
            <a:r>
              <a:rPr lang="en-US" sz="2000" dirty="0" smtClean="0"/>
              <a:t>less</a:t>
            </a:r>
            <a:r>
              <a:rPr lang="tr-TR" sz="2000" dirty="0" smtClean="0"/>
              <a:t>.</a:t>
            </a:r>
            <a:r>
              <a:rPr lang="en-US" sz="2000" dirty="0" smtClean="0"/>
              <a:t> </a:t>
            </a:r>
            <a:r>
              <a:rPr lang="en-US" sz="2000" dirty="0"/>
              <a:t>PM DC motors can be brushed, brushless, or stepper motors</a:t>
            </a:r>
            <a:r>
              <a:rPr lang="en-US" sz="2000" dirty="0" smtClean="0"/>
              <a:t>.</a:t>
            </a:r>
            <a:endParaRPr lang="tr-TR" sz="2000" dirty="0" smtClean="0"/>
          </a:p>
          <a:p>
            <a:pPr algn="just">
              <a:lnSpc>
                <a:spcPct val="150000"/>
              </a:lnSpc>
            </a:pPr>
            <a:r>
              <a:rPr lang="en-US" sz="2000" dirty="0"/>
              <a:t>The DC motor speed in general is directly proportional to the supply voltage, so if reduce the voltage from 9 volts to 4.5 volts then our speed become half of what it originally had. But in practice, for changing the speed of a </a:t>
            </a:r>
            <a:r>
              <a:rPr lang="tr-TR" sz="2000" dirty="0" smtClean="0"/>
              <a:t>DC</a:t>
            </a:r>
            <a:r>
              <a:rPr lang="en-US" sz="2000" dirty="0" smtClean="0"/>
              <a:t> </a:t>
            </a:r>
            <a:r>
              <a:rPr lang="en-US" sz="2000" dirty="0"/>
              <a:t>motor we cannot go on changing the supply voltage all the time. The speed controller </a:t>
            </a:r>
            <a:r>
              <a:rPr lang="tr-TR" sz="2000" dirty="0" smtClean="0"/>
              <a:t> Pulse Width Modulation (</a:t>
            </a:r>
            <a:r>
              <a:rPr lang="en-US" sz="2000" dirty="0" smtClean="0"/>
              <a:t>PWM</a:t>
            </a:r>
            <a:r>
              <a:rPr lang="tr-TR" sz="2000" dirty="0" smtClean="0"/>
              <a:t>)</a:t>
            </a:r>
            <a:r>
              <a:rPr lang="en-US" sz="2000" dirty="0" smtClean="0"/>
              <a:t> </a:t>
            </a:r>
            <a:r>
              <a:rPr lang="en-US" sz="2000" dirty="0"/>
              <a:t>for a DC motor works by varying the average voltage supplied to the </a:t>
            </a:r>
            <a:r>
              <a:rPr lang="en-US" sz="2000" dirty="0" smtClean="0"/>
              <a:t>motor</a:t>
            </a:r>
            <a:r>
              <a:rPr lang="tr-TR" sz="2000" dirty="0" smtClean="0"/>
              <a:t>.</a:t>
            </a:r>
            <a:endParaRPr lang="en-US" sz="2000" dirty="0"/>
          </a:p>
        </p:txBody>
      </p:sp>
    </p:spTree>
    <p:extLst>
      <p:ext uri="{BB962C8B-B14F-4D97-AF65-F5344CB8AC3E}">
        <p14:creationId xmlns:p14="http://schemas.microsoft.com/office/powerpoint/2010/main" val="81990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36" y="278819"/>
            <a:ext cx="11247549" cy="3785652"/>
          </a:xfrm>
          <a:prstGeom prst="rect">
            <a:avLst/>
          </a:prstGeom>
        </p:spPr>
        <p:txBody>
          <a:bodyPr wrap="square">
            <a:spAutoFit/>
          </a:bodyPr>
          <a:lstStyle/>
          <a:p>
            <a:pPr algn="just">
              <a:lnSpc>
                <a:spcPct val="150000"/>
              </a:lnSpc>
            </a:pPr>
            <a:r>
              <a:rPr lang="en-US" sz="2000" dirty="0"/>
              <a:t>The principle of a PWM amplifier is shown in Figure </a:t>
            </a:r>
            <a:r>
              <a:rPr lang="tr-TR" sz="2000" dirty="0" smtClean="0"/>
              <a:t>6</a:t>
            </a:r>
            <a:r>
              <a:rPr lang="en-US" sz="2000" dirty="0" smtClean="0"/>
              <a:t>.</a:t>
            </a:r>
            <a:r>
              <a:rPr lang="tr-TR" sz="2000" dirty="0" smtClean="0"/>
              <a:t>7</a:t>
            </a:r>
            <a:r>
              <a:rPr lang="en-US" sz="2000" dirty="0" smtClean="0"/>
              <a:t> </a:t>
            </a:r>
            <a:r>
              <a:rPr lang="en-US" sz="2000" dirty="0"/>
              <a:t>. A DC power supply voltage is rapidly switched at a fixed frequency f between two values (e.g., ON and OFF). This frequency is often in excess of 1 kHz</a:t>
            </a:r>
            <a:r>
              <a:rPr lang="en-US" sz="2000" dirty="0" smtClean="0"/>
              <a:t>.</a:t>
            </a:r>
            <a:endParaRPr lang="tr-TR" sz="2000" dirty="0" smtClean="0"/>
          </a:p>
          <a:p>
            <a:pPr algn="just">
              <a:lnSpc>
                <a:spcPct val="150000"/>
              </a:lnSpc>
            </a:pPr>
            <a:r>
              <a:rPr lang="en-US" sz="2000" dirty="0"/>
              <a:t>The resulting asymmetric waveform has a </a:t>
            </a:r>
            <a:r>
              <a:rPr lang="en-US" sz="2000" b="1" dirty="0">
                <a:solidFill>
                  <a:srgbClr val="FF0000"/>
                </a:solidFill>
              </a:rPr>
              <a:t>duty cycle </a:t>
            </a:r>
            <a:r>
              <a:rPr lang="en-US" sz="2000" dirty="0"/>
              <a:t>defined as the ratio between the ON time and the period of the waveform, usually specified as a percentage</a:t>
            </a:r>
            <a:r>
              <a:rPr lang="en-US" sz="2000" dirty="0" smtClean="0"/>
              <a:t>:</a:t>
            </a:r>
            <a:endParaRPr lang="tr-TR" sz="2000" dirty="0" smtClean="0"/>
          </a:p>
          <a:p>
            <a:pPr algn="just">
              <a:lnSpc>
                <a:spcPct val="150000"/>
              </a:lnSpc>
            </a:pPr>
            <a:r>
              <a:rPr lang="tr-TR" sz="2000" dirty="0" smtClean="0"/>
              <a:t>where T is the perion and t is the ON time duration</a:t>
            </a:r>
          </a:p>
          <a:p>
            <a:pPr algn="just">
              <a:lnSpc>
                <a:spcPct val="150000"/>
              </a:lnSpc>
            </a:pPr>
            <a:endParaRPr lang="tr-TR" sz="2000" dirty="0"/>
          </a:p>
          <a:p>
            <a:pPr algn="just">
              <a:lnSpc>
                <a:spcPct val="150000"/>
              </a:lnSpc>
            </a:pPr>
            <a:endParaRPr lang="tr-TR" sz="2000" dirty="0" smtClean="0"/>
          </a:p>
          <a:p>
            <a:pPr algn="just">
              <a:lnSpc>
                <a:spcPct val="150000"/>
              </a:lnSpc>
            </a:pPr>
            <a:endParaRPr lang="en-US" sz="2000" dirty="0"/>
          </a:p>
        </p:txBody>
      </p:sp>
      <p:pic>
        <p:nvPicPr>
          <p:cNvPr id="3" name="Picture 2"/>
          <p:cNvPicPr>
            <a:picLocks noChangeAspect="1"/>
          </p:cNvPicPr>
          <p:nvPr/>
        </p:nvPicPr>
        <p:blipFill>
          <a:blip r:embed="rId2"/>
          <a:stretch>
            <a:fillRect/>
          </a:stretch>
        </p:blipFill>
        <p:spPr>
          <a:xfrm>
            <a:off x="2246289" y="3194504"/>
            <a:ext cx="2910156" cy="981464"/>
          </a:xfrm>
          <a:prstGeom prst="rect">
            <a:avLst/>
          </a:prstGeom>
        </p:spPr>
      </p:pic>
      <p:grpSp>
        <p:nvGrpSpPr>
          <p:cNvPr id="8" name="Group 7"/>
          <p:cNvGrpSpPr/>
          <p:nvPr/>
        </p:nvGrpSpPr>
        <p:grpSpPr>
          <a:xfrm>
            <a:off x="6671256" y="1789057"/>
            <a:ext cx="5365123" cy="4773822"/>
            <a:chOff x="6826875" y="1984741"/>
            <a:chExt cx="5029200" cy="4514850"/>
          </a:xfrm>
        </p:grpSpPr>
        <p:pic>
          <p:nvPicPr>
            <p:cNvPr id="6" name="Picture 5"/>
            <p:cNvPicPr>
              <a:picLocks noChangeAspect="1"/>
            </p:cNvPicPr>
            <p:nvPr/>
          </p:nvPicPr>
          <p:blipFill>
            <a:blip r:embed="rId3"/>
            <a:stretch>
              <a:fillRect/>
            </a:stretch>
          </p:blipFill>
          <p:spPr>
            <a:xfrm>
              <a:off x="6826875" y="1984741"/>
              <a:ext cx="5029200" cy="3629025"/>
            </a:xfrm>
            <a:prstGeom prst="rect">
              <a:avLst/>
            </a:prstGeom>
          </p:spPr>
        </p:pic>
        <p:pic>
          <p:nvPicPr>
            <p:cNvPr id="7" name="Picture 6"/>
            <p:cNvPicPr>
              <a:picLocks noChangeAspect="1"/>
            </p:cNvPicPr>
            <p:nvPr/>
          </p:nvPicPr>
          <p:blipFill>
            <a:blip r:embed="rId4"/>
            <a:stretch>
              <a:fillRect/>
            </a:stretch>
          </p:blipFill>
          <p:spPr>
            <a:xfrm>
              <a:off x="7003088" y="5613766"/>
              <a:ext cx="4676775" cy="885825"/>
            </a:xfrm>
            <a:prstGeom prst="rect">
              <a:avLst/>
            </a:prstGeom>
          </p:spPr>
        </p:pic>
      </p:grpSp>
    </p:spTree>
    <p:extLst>
      <p:ext uri="{BB962C8B-B14F-4D97-AF65-F5344CB8AC3E}">
        <p14:creationId xmlns:p14="http://schemas.microsoft.com/office/powerpoint/2010/main" val="220699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27" y="114561"/>
            <a:ext cx="11736946" cy="1477328"/>
          </a:xfrm>
          <a:prstGeom prst="rect">
            <a:avLst/>
          </a:prstGeom>
        </p:spPr>
        <p:txBody>
          <a:bodyPr wrap="square">
            <a:spAutoFit/>
          </a:bodyPr>
          <a:lstStyle/>
          <a:p>
            <a:pPr>
              <a:lnSpc>
                <a:spcPct val="150000"/>
              </a:lnSpc>
            </a:pPr>
            <a:r>
              <a:rPr lang="en-US" sz="2000" dirty="0"/>
              <a:t>As the duty cycle is changed (by the controller), the average current through the motor changes, causing changes in speed and torque at the output. It is </a:t>
            </a:r>
            <a:r>
              <a:rPr lang="en-US" sz="2000" dirty="0" smtClean="0"/>
              <a:t>primarily </a:t>
            </a:r>
            <a:r>
              <a:rPr lang="en-US" sz="2000" dirty="0"/>
              <a:t>the duty cycle, and not the value of the power supply voltage, that is used to control the speed of the motor. </a:t>
            </a:r>
          </a:p>
        </p:txBody>
      </p:sp>
      <p:pic>
        <p:nvPicPr>
          <p:cNvPr id="3" name="Picture 2"/>
          <p:cNvPicPr>
            <a:picLocks noChangeAspect="1"/>
          </p:cNvPicPr>
          <p:nvPr/>
        </p:nvPicPr>
        <p:blipFill>
          <a:blip r:embed="rId2"/>
          <a:stretch>
            <a:fillRect/>
          </a:stretch>
        </p:blipFill>
        <p:spPr>
          <a:xfrm>
            <a:off x="861609" y="1591889"/>
            <a:ext cx="7535416" cy="5027411"/>
          </a:xfrm>
          <a:prstGeom prst="rect">
            <a:avLst/>
          </a:prstGeom>
        </p:spPr>
      </p:pic>
      <p:pic>
        <p:nvPicPr>
          <p:cNvPr id="4" name="Picture 3"/>
          <p:cNvPicPr>
            <a:picLocks noChangeAspect="1"/>
          </p:cNvPicPr>
          <p:nvPr/>
        </p:nvPicPr>
        <p:blipFill>
          <a:blip r:embed="rId3"/>
          <a:stretch>
            <a:fillRect/>
          </a:stretch>
        </p:blipFill>
        <p:spPr>
          <a:xfrm>
            <a:off x="5941453" y="5662030"/>
            <a:ext cx="5305425" cy="552450"/>
          </a:xfrm>
          <a:prstGeom prst="rect">
            <a:avLst/>
          </a:prstGeom>
        </p:spPr>
      </p:pic>
    </p:spTree>
    <p:extLst>
      <p:ext uri="{BB962C8B-B14F-4D97-AF65-F5344CB8AC3E}">
        <p14:creationId xmlns:p14="http://schemas.microsoft.com/office/powerpoint/2010/main" val="1726414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7769" y="2724821"/>
            <a:ext cx="5615895" cy="2967641"/>
          </a:xfrm>
          <a:prstGeom prst="rect">
            <a:avLst/>
          </a:prstGeom>
        </p:spPr>
      </p:pic>
      <p:sp>
        <p:nvSpPr>
          <p:cNvPr id="3" name="Rectangle 2"/>
          <p:cNvSpPr/>
          <p:nvPr/>
        </p:nvSpPr>
        <p:spPr>
          <a:xfrm>
            <a:off x="279041" y="162703"/>
            <a:ext cx="11273308" cy="2400657"/>
          </a:xfrm>
          <a:prstGeom prst="rect">
            <a:avLst/>
          </a:prstGeom>
        </p:spPr>
        <p:txBody>
          <a:bodyPr wrap="square">
            <a:spAutoFit/>
          </a:bodyPr>
          <a:lstStyle/>
          <a:p>
            <a:pPr algn="just">
              <a:lnSpc>
                <a:spcPct val="150000"/>
              </a:lnSpc>
            </a:pPr>
            <a:r>
              <a:rPr lang="en-US" sz="2000" dirty="0"/>
              <a:t>To control the direction of </a:t>
            </a:r>
            <a:r>
              <a:rPr lang="en-US" sz="2000" dirty="0" smtClean="0"/>
              <a:t>rotation</a:t>
            </a:r>
            <a:r>
              <a:rPr lang="tr-TR" sz="2000" dirty="0" smtClean="0"/>
              <a:t> of a DC Motor</a:t>
            </a:r>
            <a:r>
              <a:rPr lang="en-US" sz="2000" dirty="0" smtClean="0"/>
              <a:t>, </a:t>
            </a:r>
            <a:r>
              <a:rPr lang="en-US" sz="2000" dirty="0"/>
              <a:t>the direction of current supplied to the motor must be reversible. This requires a current amplifier and some means to switch the current direction. The concept of an </a:t>
            </a:r>
            <a:r>
              <a:rPr lang="en-US" sz="2000" b="1" dirty="0">
                <a:solidFill>
                  <a:srgbClr val="FF0000"/>
                </a:solidFill>
              </a:rPr>
              <a:t>H-bridge</a:t>
            </a:r>
            <a:r>
              <a:rPr lang="en-US" sz="2000" dirty="0"/>
              <a:t> meets these requirements. It uses four switches (relays or transistors) arranged in an H configuration around the DC motor (see the </a:t>
            </a:r>
            <a:r>
              <a:rPr lang="tr-TR" sz="2000" dirty="0" smtClean="0"/>
              <a:t>F</a:t>
            </a:r>
            <a:r>
              <a:rPr lang="en-US" sz="2000" dirty="0" err="1" smtClean="0"/>
              <a:t>igure</a:t>
            </a:r>
            <a:r>
              <a:rPr lang="tr-TR" sz="2000" dirty="0" smtClean="0"/>
              <a:t> 6.8</a:t>
            </a:r>
            <a:r>
              <a:rPr lang="en-US" sz="2000" dirty="0" smtClean="0"/>
              <a:t>). </a:t>
            </a:r>
            <a:r>
              <a:rPr lang="en-US" sz="2000" dirty="0"/>
              <a:t>The switches are turned on one pair at a time for the desired direction of motion.</a:t>
            </a:r>
          </a:p>
        </p:txBody>
      </p:sp>
      <p:sp>
        <p:nvSpPr>
          <p:cNvPr id="4" name="Rectangle 3"/>
          <p:cNvSpPr/>
          <p:nvPr/>
        </p:nvSpPr>
        <p:spPr>
          <a:xfrm>
            <a:off x="3003166" y="5969833"/>
            <a:ext cx="1111394" cy="369332"/>
          </a:xfrm>
          <a:prstGeom prst="rect">
            <a:avLst/>
          </a:prstGeom>
        </p:spPr>
        <p:txBody>
          <a:bodyPr wrap="none">
            <a:spAutoFit/>
          </a:bodyPr>
          <a:lstStyle/>
          <a:p>
            <a:r>
              <a:rPr lang="tr-TR" dirty="0"/>
              <a:t>F</a:t>
            </a:r>
            <a:r>
              <a:rPr lang="en-US" dirty="0" err="1"/>
              <a:t>igure</a:t>
            </a:r>
            <a:r>
              <a:rPr lang="tr-TR" dirty="0"/>
              <a:t> 6.8</a:t>
            </a:r>
            <a:endParaRPr lang="en-US" dirty="0"/>
          </a:p>
        </p:txBody>
      </p:sp>
      <p:pic>
        <p:nvPicPr>
          <p:cNvPr id="5" name="Picture 4"/>
          <p:cNvPicPr>
            <a:picLocks noChangeAspect="1"/>
          </p:cNvPicPr>
          <p:nvPr/>
        </p:nvPicPr>
        <p:blipFill>
          <a:blip r:embed="rId3"/>
          <a:stretch>
            <a:fillRect/>
          </a:stretch>
        </p:blipFill>
        <p:spPr>
          <a:xfrm>
            <a:off x="7029517" y="2217580"/>
            <a:ext cx="4149345" cy="4314768"/>
          </a:xfrm>
          <a:prstGeom prst="rect">
            <a:avLst/>
          </a:prstGeom>
        </p:spPr>
      </p:pic>
    </p:spTree>
    <p:extLst>
      <p:ext uri="{BB962C8B-B14F-4D97-AF65-F5344CB8AC3E}">
        <p14:creationId xmlns:p14="http://schemas.microsoft.com/office/powerpoint/2010/main" val="93791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6" y="304163"/>
            <a:ext cx="10908405" cy="3323987"/>
          </a:xfrm>
          <a:prstGeom prst="rect">
            <a:avLst/>
          </a:prstGeom>
        </p:spPr>
        <p:txBody>
          <a:bodyPr wrap="square">
            <a:spAutoFit/>
          </a:bodyPr>
          <a:lstStyle/>
          <a:p>
            <a:pPr algn="just">
              <a:lnSpc>
                <a:spcPct val="150000"/>
              </a:lnSpc>
            </a:pPr>
            <a:r>
              <a:rPr lang="en-US" sz="2000" dirty="0">
                <a:solidFill>
                  <a:srgbClr val="202122"/>
                </a:solidFill>
              </a:rPr>
              <a:t>An H-bridge is built with four switches (solid-state or mechanical). When the switches S1 and S4 </a:t>
            </a:r>
            <a:r>
              <a:rPr lang="en-US" sz="2000" dirty="0" smtClean="0">
                <a:solidFill>
                  <a:srgbClr val="202122"/>
                </a:solidFill>
              </a:rPr>
              <a:t>are </a:t>
            </a:r>
            <a:r>
              <a:rPr lang="en-US" sz="2000" dirty="0">
                <a:solidFill>
                  <a:srgbClr val="202122"/>
                </a:solidFill>
              </a:rPr>
              <a:t>closed (and S2 and S3 are open) a positive voltage is applied across the motor. By opening S1 and S4 switches and closing S2 and S3 switches, this voltage is reversed, allowing reverse operation of the motor.</a:t>
            </a:r>
          </a:p>
          <a:p>
            <a:pPr algn="just">
              <a:lnSpc>
                <a:spcPct val="150000"/>
              </a:lnSpc>
            </a:pPr>
            <a:r>
              <a:rPr lang="en-US" sz="2000" dirty="0">
                <a:solidFill>
                  <a:srgbClr val="202122"/>
                </a:solidFill>
              </a:rPr>
              <a:t>Using the nomenclature above, the switches S1 and S2 should never be closed at the same time, as this would cause a short circuit on the input voltage source. The same applies to the switches S3 and S4. This condition is known as shoot-through.</a:t>
            </a:r>
            <a:endParaRPr lang="en-US" sz="2000" b="0" i="0" dirty="0">
              <a:solidFill>
                <a:srgbClr val="202122"/>
              </a:solidFill>
              <a:effectLst/>
            </a:endParaRPr>
          </a:p>
        </p:txBody>
      </p:sp>
      <p:pic>
        <p:nvPicPr>
          <p:cNvPr id="4" name="Picture 3"/>
          <p:cNvPicPr>
            <a:picLocks noChangeAspect="1"/>
          </p:cNvPicPr>
          <p:nvPr/>
        </p:nvPicPr>
        <p:blipFill>
          <a:blip r:embed="rId2"/>
          <a:stretch>
            <a:fillRect/>
          </a:stretch>
        </p:blipFill>
        <p:spPr>
          <a:xfrm>
            <a:off x="270456" y="3473169"/>
            <a:ext cx="5600700" cy="3143250"/>
          </a:xfrm>
          <a:prstGeom prst="rect">
            <a:avLst/>
          </a:prstGeom>
        </p:spPr>
      </p:pic>
      <p:pic>
        <p:nvPicPr>
          <p:cNvPr id="5" name="Picture 4"/>
          <p:cNvPicPr>
            <a:picLocks noChangeAspect="1"/>
          </p:cNvPicPr>
          <p:nvPr/>
        </p:nvPicPr>
        <p:blipFill>
          <a:blip r:embed="rId3"/>
          <a:stretch>
            <a:fillRect/>
          </a:stretch>
        </p:blipFill>
        <p:spPr>
          <a:xfrm>
            <a:off x="5871156" y="3554131"/>
            <a:ext cx="5562600" cy="2981325"/>
          </a:xfrm>
          <a:prstGeom prst="rect">
            <a:avLst/>
          </a:prstGeom>
        </p:spPr>
      </p:pic>
    </p:spTree>
    <p:extLst>
      <p:ext uri="{BB962C8B-B14F-4D97-AF65-F5344CB8AC3E}">
        <p14:creationId xmlns:p14="http://schemas.microsoft.com/office/powerpoint/2010/main" val="261798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 y="193183"/>
            <a:ext cx="9028090" cy="6555641"/>
          </a:xfrm>
          <a:prstGeom prst="rect">
            <a:avLst/>
          </a:prstGeom>
        </p:spPr>
        <p:txBody>
          <a:bodyPr wrap="square">
            <a:spAutoFit/>
          </a:bodyPr>
          <a:lstStyle/>
          <a:p>
            <a:pPr algn="just"/>
            <a:r>
              <a:rPr lang="en-US" sz="2000" b="1" dirty="0">
                <a:solidFill>
                  <a:srgbClr val="333745"/>
                </a:solidFill>
              </a:rPr>
              <a:t>L298N Dual H Bridge Motor Driver</a:t>
            </a:r>
            <a:r>
              <a:rPr lang="en-US" sz="2000" dirty="0">
                <a:solidFill>
                  <a:srgbClr val="333745"/>
                </a:solidFill>
              </a:rPr>
              <a:t> is a motor controller breakout board which is typically used for controlling speed and direction of motors. </a:t>
            </a:r>
            <a:endParaRPr lang="tr-TR" sz="2000" dirty="0" smtClean="0">
              <a:solidFill>
                <a:srgbClr val="333745"/>
              </a:solidFill>
            </a:endParaRPr>
          </a:p>
          <a:p>
            <a:pPr algn="just"/>
            <a:r>
              <a:rPr lang="en-US" sz="2000" dirty="0" smtClean="0">
                <a:solidFill>
                  <a:srgbClr val="333745"/>
                </a:solidFill>
              </a:rPr>
              <a:t>Pin </a:t>
            </a:r>
            <a:r>
              <a:rPr lang="en-US" sz="2000" dirty="0">
                <a:solidFill>
                  <a:srgbClr val="333745"/>
                </a:solidFill>
              </a:rPr>
              <a:t>descriptions of </a:t>
            </a:r>
            <a:r>
              <a:rPr lang="en-US" sz="2000" b="1" dirty="0">
                <a:solidFill>
                  <a:srgbClr val="333745"/>
                </a:solidFill>
              </a:rPr>
              <a:t>L298N Dual H Bridge Motor Driver</a:t>
            </a:r>
            <a:r>
              <a:rPr lang="en-US" sz="2000" dirty="0">
                <a:solidFill>
                  <a:srgbClr val="333745"/>
                </a:solidFill>
              </a:rPr>
              <a:t>:</a:t>
            </a:r>
          </a:p>
          <a:p>
            <a:pPr algn="just">
              <a:lnSpc>
                <a:spcPct val="150000"/>
              </a:lnSpc>
              <a:buFont typeface="Arial" panose="020B0604020202020204" pitchFamily="34" charset="0"/>
              <a:buChar char="•"/>
            </a:pPr>
            <a:r>
              <a:rPr lang="en-US" sz="2000" b="1" dirty="0">
                <a:solidFill>
                  <a:srgbClr val="333745"/>
                </a:solidFill>
              </a:rPr>
              <a:t>Out 1</a:t>
            </a:r>
            <a:r>
              <a:rPr lang="en-US" sz="2000" dirty="0">
                <a:solidFill>
                  <a:srgbClr val="333745"/>
                </a:solidFill>
              </a:rPr>
              <a:t>: Motor A lead out 1</a:t>
            </a:r>
          </a:p>
          <a:p>
            <a:pPr algn="just">
              <a:lnSpc>
                <a:spcPct val="150000"/>
              </a:lnSpc>
              <a:buFont typeface="Arial" panose="020B0604020202020204" pitchFamily="34" charset="0"/>
              <a:buChar char="•"/>
            </a:pPr>
            <a:r>
              <a:rPr lang="en-US" sz="2000" b="1" dirty="0">
                <a:solidFill>
                  <a:srgbClr val="333745"/>
                </a:solidFill>
              </a:rPr>
              <a:t>Out 2</a:t>
            </a:r>
            <a:r>
              <a:rPr lang="en-US" sz="2000" dirty="0">
                <a:solidFill>
                  <a:srgbClr val="333745"/>
                </a:solidFill>
              </a:rPr>
              <a:t>: Motor A lead out 2</a:t>
            </a:r>
          </a:p>
          <a:p>
            <a:pPr algn="just">
              <a:lnSpc>
                <a:spcPct val="150000"/>
              </a:lnSpc>
              <a:buFont typeface="Arial" panose="020B0604020202020204" pitchFamily="34" charset="0"/>
              <a:buChar char="•"/>
            </a:pPr>
            <a:r>
              <a:rPr lang="en-US" sz="2000" b="1" dirty="0">
                <a:solidFill>
                  <a:srgbClr val="333745"/>
                </a:solidFill>
              </a:rPr>
              <a:t>Out 3</a:t>
            </a:r>
            <a:r>
              <a:rPr lang="en-US" sz="2000" dirty="0">
                <a:solidFill>
                  <a:srgbClr val="333745"/>
                </a:solidFill>
              </a:rPr>
              <a:t>: Motor B lead out 1</a:t>
            </a:r>
          </a:p>
          <a:p>
            <a:pPr algn="just">
              <a:lnSpc>
                <a:spcPct val="150000"/>
              </a:lnSpc>
              <a:buFont typeface="Arial" panose="020B0604020202020204" pitchFamily="34" charset="0"/>
              <a:buChar char="•"/>
            </a:pPr>
            <a:r>
              <a:rPr lang="en-US" sz="2000" b="1" dirty="0">
                <a:solidFill>
                  <a:srgbClr val="333745"/>
                </a:solidFill>
              </a:rPr>
              <a:t>Out 4:</a:t>
            </a:r>
            <a:r>
              <a:rPr lang="en-US" sz="2000" dirty="0">
                <a:solidFill>
                  <a:srgbClr val="333745"/>
                </a:solidFill>
              </a:rPr>
              <a:t> Motor B lead out 2</a:t>
            </a:r>
          </a:p>
          <a:p>
            <a:pPr algn="just">
              <a:lnSpc>
                <a:spcPct val="150000"/>
              </a:lnSpc>
              <a:buFont typeface="Arial" panose="020B0604020202020204" pitchFamily="34" charset="0"/>
              <a:buChar char="•"/>
            </a:pPr>
            <a:r>
              <a:rPr lang="en-US" sz="2000" b="1" dirty="0">
                <a:solidFill>
                  <a:srgbClr val="333745"/>
                </a:solidFill>
              </a:rPr>
              <a:t>GND</a:t>
            </a:r>
            <a:r>
              <a:rPr lang="en-US" sz="2000" dirty="0">
                <a:solidFill>
                  <a:srgbClr val="333745"/>
                </a:solidFill>
              </a:rPr>
              <a:t>: Ground</a:t>
            </a:r>
          </a:p>
          <a:p>
            <a:pPr algn="just">
              <a:lnSpc>
                <a:spcPct val="150000"/>
              </a:lnSpc>
              <a:buFont typeface="Arial" panose="020B0604020202020204" pitchFamily="34" charset="0"/>
              <a:buChar char="•"/>
            </a:pPr>
            <a:r>
              <a:rPr lang="en-US" sz="2000" b="1" dirty="0">
                <a:solidFill>
                  <a:srgbClr val="333745"/>
                </a:solidFill>
              </a:rPr>
              <a:t>5V</a:t>
            </a:r>
            <a:r>
              <a:rPr lang="en-US" sz="2000" dirty="0">
                <a:solidFill>
                  <a:srgbClr val="333745"/>
                </a:solidFill>
              </a:rPr>
              <a:t>: 5V Logic Input</a:t>
            </a:r>
          </a:p>
          <a:p>
            <a:pPr algn="just">
              <a:lnSpc>
                <a:spcPct val="150000"/>
              </a:lnSpc>
              <a:buFont typeface="Arial" panose="020B0604020202020204" pitchFamily="34" charset="0"/>
              <a:buChar char="•"/>
            </a:pPr>
            <a:r>
              <a:rPr lang="en-US" sz="2000" b="1" dirty="0" err="1">
                <a:solidFill>
                  <a:srgbClr val="333745"/>
                </a:solidFill>
              </a:rPr>
              <a:t>EnA</a:t>
            </a:r>
            <a:r>
              <a:rPr lang="en-US" sz="2000" dirty="0">
                <a:solidFill>
                  <a:srgbClr val="333745"/>
                </a:solidFill>
              </a:rPr>
              <a:t>: Enables PWM signal for Motor A</a:t>
            </a:r>
          </a:p>
          <a:p>
            <a:pPr algn="just">
              <a:lnSpc>
                <a:spcPct val="150000"/>
              </a:lnSpc>
              <a:buFont typeface="Arial" panose="020B0604020202020204" pitchFamily="34" charset="0"/>
              <a:buChar char="•"/>
            </a:pPr>
            <a:r>
              <a:rPr lang="en-US" sz="2000" b="1" dirty="0">
                <a:solidFill>
                  <a:srgbClr val="333745"/>
                </a:solidFill>
              </a:rPr>
              <a:t>In1</a:t>
            </a:r>
            <a:r>
              <a:rPr lang="en-US" sz="2000" dirty="0">
                <a:solidFill>
                  <a:srgbClr val="333745"/>
                </a:solidFill>
              </a:rPr>
              <a:t>: Input for Motor A lead out 1</a:t>
            </a:r>
          </a:p>
          <a:p>
            <a:pPr algn="just">
              <a:lnSpc>
                <a:spcPct val="150000"/>
              </a:lnSpc>
              <a:buFont typeface="Arial" panose="020B0604020202020204" pitchFamily="34" charset="0"/>
              <a:buChar char="•"/>
            </a:pPr>
            <a:r>
              <a:rPr lang="en-US" sz="2000" b="1" dirty="0">
                <a:solidFill>
                  <a:srgbClr val="333745"/>
                </a:solidFill>
              </a:rPr>
              <a:t>In2</a:t>
            </a:r>
            <a:r>
              <a:rPr lang="en-US" sz="2000" dirty="0">
                <a:solidFill>
                  <a:srgbClr val="333745"/>
                </a:solidFill>
              </a:rPr>
              <a:t>: Input for Motor A lead out 2</a:t>
            </a:r>
          </a:p>
          <a:p>
            <a:pPr algn="just">
              <a:lnSpc>
                <a:spcPct val="150000"/>
              </a:lnSpc>
              <a:buFont typeface="Arial" panose="020B0604020202020204" pitchFamily="34" charset="0"/>
              <a:buChar char="•"/>
            </a:pPr>
            <a:r>
              <a:rPr lang="en-US" sz="2000" b="1" dirty="0">
                <a:solidFill>
                  <a:srgbClr val="333745"/>
                </a:solidFill>
              </a:rPr>
              <a:t>In3</a:t>
            </a:r>
            <a:r>
              <a:rPr lang="en-US" sz="2000" dirty="0">
                <a:solidFill>
                  <a:srgbClr val="333745"/>
                </a:solidFill>
              </a:rPr>
              <a:t>: Input for Motor B lead out 1</a:t>
            </a:r>
          </a:p>
          <a:p>
            <a:pPr algn="just">
              <a:lnSpc>
                <a:spcPct val="150000"/>
              </a:lnSpc>
              <a:buFont typeface="Arial" panose="020B0604020202020204" pitchFamily="34" charset="0"/>
              <a:buChar char="•"/>
            </a:pPr>
            <a:r>
              <a:rPr lang="en-US" sz="2000" b="1" dirty="0">
                <a:solidFill>
                  <a:srgbClr val="333745"/>
                </a:solidFill>
              </a:rPr>
              <a:t>In4</a:t>
            </a:r>
            <a:r>
              <a:rPr lang="en-US" sz="2000" dirty="0">
                <a:solidFill>
                  <a:srgbClr val="333745"/>
                </a:solidFill>
              </a:rPr>
              <a:t>: Input for Motor B lead out 2</a:t>
            </a:r>
          </a:p>
          <a:p>
            <a:pPr algn="just">
              <a:lnSpc>
                <a:spcPct val="150000"/>
              </a:lnSpc>
              <a:buFont typeface="Arial" panose="020B0604020202020204" pitchFamily="34" charset="0"/>
              <a:buChar char="•"/>
            </a:pPr>
            <a:r>
              <a:rPr lang="en-US" sz="2000" b="1" dirty="0" err="1">
                <a:solidFill>
                  <a:srgbClr val="333745"/>
                </a:solidFill>
              </a:rPr>
              <a:t>EnB</a:t>
            </a:r>
            <a:r>
              <a:rPr lang="en-US" sz="2000" dirty="0">
                <a:solidFill>
                  <a:srgbClr val="333745"/>
                </a:solidFill>
              </a:rPr>
              <a:t>: Enables PWM signal for Motor B</a:t>
            </a:r>
            <a:endParaRPr lang="en-US" sz="2000" b="0" i="0" dirty="0">
              <a:solidFill>
                <a:srgbClr val="333745"/>
              </a:solidFill>
              <a:effectLst/>
            </a:endParaRPr>
          </a:p>
        </p:txBody>
      </p:sp>
      <p:pic>
        <p:nvPicPr>
          <p:cNvPr id="3074" name="Picture 2" descr="Basics: Project 033b L298N Dual H-bridge motor driver module, one or two DC  motors 9V/12V at Lex C / ACOPTEX.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095" y="1394990"/>
            <a:ext cx="5446735" cy="509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74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3442" y="866775"/>
            <a:ext cx="9753600" cy="5991225"/>
          </a:xfrm>
          <a:prstGeom prst="rect">
            <a:avLst/>
          </a:prstGeom>
        </p:spPr>
      </p:pic>
      <p:sp>
        <p:nvSpPr>
          <p:cNvPr id="3" name="Rectangle 2"/>
          <p:cNvSpPr/>
          <p:nvPr/>
        </p:nvSpPr>
        <p:spPr>
          <a:xfrm>
            <a:off x="199688" y="205723"/>
            <a:ext cx="5250155" cy="369332"/>
          </a:xfrm>
          <a:prstGeom prst="rect">
            <a:avLst/>
          </a:prstGeom>
        </p:spPr>
        <p:txBody>
          <a:bodyPr wrap="none">
            <a:spAutoFit/>
          </a:bodyPr>
          <a:lstStyle/>
          <a:p>
            <a:pPr algn="ctr"/>
            <a:r>
              <a:rPr lang="en-US" b="1" dirty="0">
                <a:solidFill>
                  <a:srgbClr val="333333"/>
                </a:solidFill>
                <a:latin typeface="Helvetica Neue"/>
              </a:rPr>
              <a:t>Control DC Motor Speed Using Potentiometer </a:t>
            </a:r>
            <a:endParaRPr lang="en-US" b="1" i="0" dirty="0">
              <a:solidFill>
                <a:srgbClr val="333333"/>
              </a:solidFill>
              <a:effectLst/>
              <a:latin typeface="Helvetica Neue"/>
            </a:endParaRPr>
          </a:p>
        </p:txBody>
      </p:sp>
    </p:spTree>
    <p:extLst>
      <p:ext uri="{BB962C8B-B14F-4D97-AF65-F5344CB8AC3E}">
        <p14:creationId xmlns:p14="http://schemas.microsoft.com/office/powerpoint/2010/main" val="1013888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9245" y="476519"/>
            <a:ext cx="11140226" cy="6186309"/>
          </a:xfrm>
          <a:prstGeom prst="rect">
            <a:avLst/>
          </a:prstGeom>
        </p:spPr>
        <p:txBody>
          <a:bodyPr wrap="square">
            <a:spAutoFit/>
          </a:bodyPr>
          <a:lstStyle/>
          <a:p>
            <a:r>
              <a:rPr lang="en-US" dirty="0"/>
              <a:t>//This code is to control the speed of a DC motor by a potentiometer using l298n driver</a:t>
            </a:r>
          </a:p>
          <a:p>
            <a:r>
              <a:rPr lang="en-US" dirty="0"/>
              <a:t>//We read the value from the analog input, calibrate it then inject to the module</a:t>
            </a:r>
          </a:p>
          <a:p>
            <a:r>
              <a:rPr lang="en-US" dirty="0" err="1" smtClean="0"/>
              <a:t>int</a:t>
            </a:r>
            <a:r>
              <a:rPr lang="en-US" dirty="0" smtClean="0"/>
              <a:t> </a:t>
            </a:r>
            <a:r>
              <a:rPr lang="en-US" dirty="0"/>
              <a:t>in1 = 8; //Declaring where our module is wired</a:t>
            </a:r>
          </a:p>
          <a:p>
            <a:r>
              <a:rPr lang="en-US" dirty="0" err="1"/>
              <a:t>int</a:t>
            </a:r>
            <a:r>
              <a:rPr lang="en-US" dirty="0"/>
              <a:t> in2 = 9;</a:t>
            </a:r>
          </a:p>
          <a:p>
            <a:r>
              <a:rPr lang="en-US" dirty="0" err="1"/>
              <a:t>int</a:t>
            </a:r>
            <a:r>
              <a:rPr lang="en-US" dirty="0"/>
              <a:t> </a:t>
            </a:r>
            <a:r>
              <a:rPr lang="en-US" dirty="0" err="1"/>
              <a:t>ConA</a:t>
            </a:r>
            <a:r>
              <a:rPr lang="en-US" dirty="0"/>
              <a:t> = 10;// Don't forget this is a PWM DI/DO</a:t>
            </a:r>
          </a:p>
          <a:p>
            <a:r>
              <a:rPr lang="en-US" dirty="0" err="1"/>
              <a:t>int</a:t>
            </a:r>
            <a:r>
              <a:rPr lang="en-US" dirty="0"/>
              <a:t> speed1;</a:t>
            </a:r>
          </a:p>
          <a:p>
            <a:r>
              <a:rPr lang="en-US" dirty="0" smtClean="0"/>
              <a:t>void </a:t>
            </a:r>
            <a:r>
              <a:rPr lang="en-US" dirty="0"/>
              <a:t>setup() {</a:t>
            </a:r>
          </a:p>
          <a:p>
            <a:r>
              <a:rPr lang="en-US" dirty="0"/>
              <a:t>  </a:t>
            </a:r>
            <a:r>
              <a:rPr lang="en-US" dirty="0" err="1"/>
              <a:t>pinMode</a:t>
            </a:r>
            <a:r>
              <a:rPr lang="en-US" dirty="0"/>
              <a:t>(8, OUTPUT);</a:t>
            </a:r>
          </a:p>
          <a:p>
            <a:r>
              <a:rPr lang="en-US" dirty="0"/>
              <a:t>  </a:t>
            </a:r>
            <a:r>
              <a:rPr lang="en-US" dirty="0" err="1"/>
              <a:t>pinMode</a:t>
            </a:r>
            <a:r>
              <a:rPr lang="en-US" dirty="0"/>
              <a:t>(9, OUTPUT);  </a:t>
            </a:r>
          </a:p>
          <a:p>
            <a:r>
              <a:rPr lang="en-US" dirty="0"/>
              <a:t>  </a:t>
            </a:r>
            <a:r>
              <a:rPr lang="en-US" dirty="0" err="1"/>
              <a:t>pinMode</a:t>
            </a:r>
            <a:r>
              <a:rPr lang="en-US" dirty="0"/>
              <a:t>(10, OUTPUT);</a:t>
            </a:r>
          </a:p>
          <a:p>
            <a:r>
              <a:rPr lang="en-US" dirty="0"/>
              <a:t>}</a:t>
            </a:r>
          </a:p>
          <a:p>
            <a:r>
              <a:rPr lang="en-US" dirty="0"/>
              <a:t>void loop() {</a:t>
            </a:r>
          </a:p>
          <a:p>
            <a:r>
              <a:rPr lang="en-US" dirty="0" err="1"/>
              <a:t>TurnMotorA</a:t>
            </a:r>
            <a:r>
              <a:rPr lang="en-US" dirty="0"/>
              <a:t>(); //one function that keeps looping you can add another one with different direction or stop</a:t>
            </a:r>
          </a:p>
          <a:p>
            <a:r>
              <a:rPr lang="en-US" dirty="0"/>
              <a:t>}</a:t>
            </a:r>
          </a:p>
          <a:p>
            <a:endParaRPr lang="en-US" dirty="0"/>
          </a:p>
          <a:p>
            <a:r>
              <a:rPr lang="en-US" dirty="0"/>
              <a:t>void </a:t>
            </a:r>
            <a:r>
              <a:rPr lang="en-US" dirty="0" err="1"/>
              <a:t>TurnMotorA</a:t>
            </a:r>
            <a:r>
              <a:rPr lang="en-US" dirty="0"/>
              <a:t>(){ //We create a function which control the direction and speed</a:t>
            </a:r>
          </a:p>
          <a:p>
            <a:r>
              <a:rPr lang="en-US" dirty="0"/>
              <a:t>  </a:t>
            </a:r>
            <a:r>
              <a:rPr lang="en-US" dirty="0" err="1"/>
              <a:t>digitalWrite</a:t>
            </a:r>
            <a:r>
              <a:rPr lang="en-US" dirty="0"/>
              <a:t>(in1, LOW); //Switch between this HIGH and LOW to change direction</a:t>
            </a:r>
          </a:p>
          <a:p>
            <a:r>
              <a:rPr lang="en-US" dirty="0"/>
              <a:t>  </a:t>
            </a:r>
            <a:r>
              <a:rPr lang="en-US" dirty="0" err="1"/>
              <a:t>digitalWrite</a:t>
            </a:r>
            <a:r>
              <a:rPr lang="en-US" dirty="0"/>
              <a:t>(in2, HIGH);</a:t>
            </a:r>
          </a:p>
          <a:p>
            <a:r>
              <a:rPr lang="en-US" dirty="0"/>
              <a:t>  speed1 = </a:t>
            </a:r>
            <a:r>
              <a:rPr lang="en-US" dirty="0" err="1"/>
              <a:t>analogRead</a:t>
            </a:r>
            <a:r>
              <a:rPr lang="en-US" dirty="0"/>
              <a:t>(A0);</a:t>
            </a:r>
          </a:p>
          <a:p>
            <a:r>
              <a:rPr lang="en-US" dirty="0"/>
              <a:t>  speed1 = speed1*0.2492668622; //We read </a:t>
            </a:r>
            <a:r>
              <a:rPr lang="en-US" dirty="0" err="1"/>
              <a:t>thea</a:t>
            </a:r>
            <a:r>
              <a:rPr lang="en-US" dirty="0"/>
              <a:t> analog value from the potentiometer calibrate it</a:t>
            </a:r>
          </a:p>
          <a:p>
            <a:r>
              <a:rPr lang="en-US" dirty="0"/>
              <a:t>  </a:t>
            </a:r>
            <a:r>
              <a:rPr lang="en-US" dirty="0" err="1"/>
              <a:t>analogWrite</a:t>
            </a:r>
            <a:r>
              <a:rPr lang="en-US" dirty="0"/>
              <a:t>(ConA,speed1);// Then inject it to our motor</a:t>
            </a:r>
          </a:p>
          <a:p>
            <a:r>
              <a:rPr lang="en-US" dirty="0" smtClean="0"/>
              <a:t>}</a:t>
            </a:r>
            <a:endParaRPr lang="en-US" dirty="0"/>
          </a:p>
        </p:txBody>
      </p:sp>
    </p:spTree>
    <p:extLst>
      <p:ext uri="{BB962C8B-B14F-4D97-AF65-F5344CB8AC3E}">
        <p14:creationId xmlns:p14="http://schemas.microsoft.com/office/powerpoint/2010/main" val="252055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40" y="1012915"/>
            <a:ext cx="11067246" cy="4708981"/>
          </a:xfrm>
          <a:prstGeom prst="rect">
            <a:avLst/>
          </a:prstGeom>
        </p:spPr>
        <p:txBody>
          <a:bodyPr wrap="square">
            <a:spAutoFit/>
          </a:bodyPr>
          <a:lstStyle/>
          <a:p>
            <a:pPr algn="just">
              <a:lnSpc>
                <a:spcPct val="150000"/>
              </a:lnSpc>
            </a:pPr>
            <a:r>
              <a:rPr lang="en-US" sz="2000" dirty="0" smtClean="0"/>
              <a:t>Most mechatronic systems involve motion or action. This motion or action can be applied to anything from a single atom to a large articulated structure. It is created by a force or torque that results in acceleration and displacement. </a:t>
            </a:r>
            <a:r>
              <a:rPr lang="en-US" sz="2000" dirty="0" smtClean="0">
                <a:solidFill>
                  <a:srgbClr val="FF0000"/>
                </a:solidFill>
              </a:rPr>
              <a:t>Actuators</a:t>
            </a:r>
            <a:r>
              <a:rPr lang="en-US" sz="2000" dirty="0" smtClean="0"/>
              <a:t> are the devices used to produce this motion or action. </a:t>
            </a:r>
            <a:endParaRPr lang="tr-TR" sz="2000" dirty="0" smtClean="0"/>
          </a:p>
          <a:p>
            <a:pPr algn="just">
              <a:lnSpc>
                <a:spcPct val="150000"/>
              </a:lnSpc>
            </a:pPr>
            <a:r>
              <a:rPr lang="en-US" sz="2000" dirty="0" smtClean="0"/>
              <a:t>Actuators produce physical changes such as linear and angular displacement. They also modulate the rate and power associated with these changes. An important aspect of mechatronic system design is selecting the appropriate type of actuator</a:t>
            </a:r>
            <a:r>
              <a:rPr lang="tr-TR" sz="2000" dirty="0" smtClean="0"/>
              <a:t>.</a:t>
            </a:r>
          </a:p>
          <a:p>
            <a:pPr algn="just">
              <a:lnSpc>
                <a:spcPct val="150000"/>
              </a:lnSpc>
            </a:pPr>
            <a:r>
              <a:rPr lang="en-US" sz="2000" dirty="0" smtClean="0"/>
              <a:t>Many actuators rely on electromagnetic forces to create their action. When a current</a:t>
            </a:r>
            <a:r>
              <a:rPr lang="tr-TR" sz="2000" dirty="0" smtClean="0"/>
              <a:t> </a:t>
            </a:r>
            <a:r>
              <a:rPr lang="en-US" sz="2000" dirty="0" smtClean="0"/>
              <a:t>carrying conductor is moved in a magnetic field, a force is produced in a direction perpendicular to the current and magnetic field directions. </a:t>
            </a:r>
            <a:r>
              <a:rPr lang="en-US" sz="2000" b="1" i="1" dirty="0" smtClean="0">
                <a:solidFill>
                  <a:srgbClr val="FF0000"/>
                </a:solidFill>
              </a:rPr>
              <a:t>Lorentz’s force law</a:t>
            </a:r>
            <a:r>
              <a:rPr lang="en-US" sz="2000" dirty="0" smtClean="0"/>
              <a:t>, which relates force on a conductor to the current in the conductor and the external magnetic field, in vector form is</a:t>
            </a:r>
            <a:endParaRPr lang="en-US" sz="2000" dirty="0"/>
          </a:p>
        </p:txBody>
      </p:sp>
      <p:sp>
        <p:nvSpPr>
          <p:cNvPr id="3" name="TextBox 2"/>
          <p:cNvSpPr txBox="1"/>
          <p:nvPr/>
        </p:nvSpPr>
        <p:spPr>
          <a:xfrm>
            <a:off x="523740" y="551250"/>
            <a:ext cx="4443211" cy="523220"/>
          </a:xfrm>
          <a:prstGeom prst="rect">
            <a:avLst/>
          </a:prstGeom>
          <a:noFill/>
        </p:spPr>
        <p:txBody>
          <a:bodyPr wrap="square" rtlCol="0">
            <a:spAutoFit/>
          </a:bodyPr>
          <a:lstStyle/>
          <a:p>
            <a:r>
              <a:rPr lang="tr-TR" sz="2800" b="1" dirty="0" smtClean="0">
                <a:solidFill>
                  <a:srgbClr val="0070C0"/>
                </a:solidFill>
              </a:rPr>
              <a:t>6.1</a:t>
            </a:r>
            <a:r>
              <a:rPr lang="tr-TR" sz="2800" b="1" dirty="0" smtClean="0">
                <a:solidFill>
                  <a:srgbClr val="FF0000"/>
                </a:solidFill>
              </a:rPr>
              <a:t> Introduction</a:t>
            </a:r>
            <a:endParaRPr lang="en-US" sz="2800" b="1" dirty="0">
              <a:solidFill>
                <a:srgbClr val="FF0000"/>
              </a:solidFill>
            </a:endParaRPr>
          </a:p>
        </p:txBody>
      </p:sp>
      <p:pic>
        <p:nvPicPr>
          <p:cNvPr id="4" name="Picture 3"/>
          <p:cNvPicPr>
            <a:picLocks noChangeAspect="1"/>
          </p:cNvPicPr>
          <p:nvPr/>
        </p:nvPicPr>
        <p:blipFill>
          <a:blip r:embed="rId2"/>
          <a:stretch>
            <a:fillRect/>
          </a:stretch>
        </p:blipFill>
        <p:spPr>
          <a:xfrm>
            <a:off x="4925269" y="5645352"/>
            <a:ext cx="2264187" cy="1076417"/>
          </a:xfrm>
          <a:prstGeom prst="rect">
            <a:avLst/>
          </a:prstGeom>
        </p:spPr>
      </p:pic>
    </p:spTree>
    <p:extLst>
      <p:ext uri="{BB962C8B-B14F-4D97-AF65-F5344CB8AC3E}">
        <p14:creationId xmlns:p14="http://schemas.microsoft.com/office/powerpoint/2010/main" val="3722805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332309"/>
            <a:ext cx="4443211" cy="523220"/>
          </a:xfrm>
          <a:prstGeom prst="rect">
            <a:avLst/>
          </a:prstGeom>
          <a:noFill/>
        </p:spPr>
        <p:txBody>
          <a:bodyPr wrap="square" rtlCol="0">
            <a:spAutoFit/>
          </a:bodyPr>
          <a:lstStyle/>
          <a:p>
            <a:r>
              <a:rPr lang="tr-TR" sz="2800" b="1" dirty="0" smtClean="0">
                <a:solidFill>
                  <a:srgbClr val="0070C0"/>
                </a:solidFill>
              </a:rPr>
              <a:t>6.4 </a:t>
            </a:r>
            <a:r>
              <a:rPr lang="tr-TR" sz="2800" b="1" dirty="0" smtClean="0">
                <a:solidFill>
                  <a:srgbClr val="FF0000"/>
                </a:solidFill>
              </a:rPr>
              <a:t>Servo Motor and Control</a:t>
            </a:r>
            <a:endParaRPr lang="en-US" sz="2800" b="1" dirty="0">
              <a:solidFill>
                <a:srgbClr val="FF0000"/>
              </a:solidFill>
            </a:endParaRPr>
          </a:p>
        </p:txBody>
      </p:sp>
      <p:sp>
        <p:nvSpPr>
          <p:cNvPr id="3" name="Rectangle 2"/>
          <p:cNvSpPr/>
          <p:nvPr/>
        </p:nvSpPr>
        <p:spPr>
          <a:xfrm>
            <a:off x="433588" y="1550988"/>
            <a:ext cx="10732394" cy="3323987"/>
          </a:xfrm>
          <a:prstGeom prst="rect">
            <a:avLst/>
          </a:prstGeom>
        </p:spPr>
        <p:txBody>
          <a:bodyPr wrap="square">
            <a:spAutoFit/>
          </a:bodyPr>
          <a:lstStyle/>
          <a:p>
            <a:pPr algn="just">
              <a:lnSpc>
                <a:spcPct val="150000"/>
              </a:lnSpc>
            </a:pPr>
            <a:r>
              <a:rPr lang="en-US" sz="2000" b="1" dirty="0">
                <a:solidFill>
                  <a:srgbClr val="FF0000"/>
                </a:solidFill>
              </a:rPr>
              <a:t>Servo motors</a:t>
            </a:r>
            <a:r>
              <a:rPr lang="en-US" sz="2000" dirty="0">
                <a:solidFill>
                  <a:srgbClr val="333333"/>
                </a:solidFill>
              </a:rPr>
              <a:t> have been around for a long time and are utilized in many applications. They are small in size but pack a big punch and are very energy-efficient. These features allow them to be used to operate remote-controlled or radio-controlled toy cars, </a:t>
            </a:r>
            <a:r>
              <a:rPr lang="tr-TR" sz="2000" dirty="0" smtClean="0">
                <a:solidFill>
                  <a:srgbClr val="333333"/>
                </a:solidFill>
              </a:rPr>
              <a:t>robots</a:t>
            </a:r>
            <a:r>
              <a:rPr lang="en-US" sz="2000" dirty="0">
                <a:solidFill>
                  <a:srgbClr val="333333"/>
                </a:solidFill>
              </a:rPr>
              <a:t> and airplanes. Servo motors are also used in industrial applications, robotics, in-line manufacturing, pharmaceutics and food services</a:t>
            </a:r>
            <a:r>
              <a:rPr lang="en-US" sz="2000" dirty="0" smtClean="0">
                <a:solidFill>
                  <a:srgbClr val="333333"/>
                </a:solidFill>
              </a:rPr>
              <a:t>.</a:t>
            </a:r>
            <a:endParaRPr lang="tr-TR" sz="2000" dirty="0" smtClean="0">
              <a:solidFill>
                <a:srgbClr val="333333"/>
              </a:solidFill>
            </a:endParaRPr>
          </a:p>
          <a:p>
            <a:pPr algn="just">
              <a:lnSpc>
                <a:spcPct val="150000"/>
              </a:lnSpc>
            </a:pPr>
            <a:r>
              <a:rPr lang="en-US" sz="2000" dirty="0"/>
              <a:t>The servo circuitry is built right inside the motor unit and has a </a:t>
            </a:r>
            <a:r>
              <a:rPr lang="en-US" sz="2000" dirty="0" err="1"/>
              <a:t>positionable</a:t>
            </a:r>
            <a:r>
              <a:rPr lang="en-US" sz="2000" dirty="0"/>
              <a:t> shaft, which usually is fitted with a </a:t>
            </a:r>
            <a:r>
              <a:rPr lang="en-US" sz="2000" b="1" dirty="0">
                <a:hlinkClick r:id="rId2"/>
              </a:rPr>
              <a:t>gear</a:t>
            </a:r>
            <a:r>
              <a:rPr lang="en-US" sz="2000" dirty="0"/>
              <a:t> (as shown </a:t>
            </a:r>
            <a:r>
              <a:rPr lang="tr-TR" sz="2000" dirty="0" smtClean="0"/>
              <a:t>Figure 6.9</a:t>
            </a:r>
            <a:r>
              <a:rPr lang="en-US" sz="2000" dirty="0" smtClean="0"/>
              <a:t>). </a:t>
            </a:r>
            <a:r>
              <a:rPr lang="en-US" sz="2000" dirty="0"/>
              <a:t>The motor is controlled with an electric signal which determines the amount of movement of the shaft.</a:t>
            </a:r>
          </a:p>
        </p:txBody>
      </p:sp>
    </p:spTree>
    <p:extLst>
      <p:ext uri="{BB962C8B-B14F-4D97-AF65-F5344CB8AC3E}">
        <p14:creationId xmlns:p14="http://schemas.microsoft.com/office/powerpoint/2010/main" val="145927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799" y="114769"/>
            <a:ext cx="3512308" cy="400110"/>
          </a:xfrm>
          <a:prstGeom prst="rect">
            <a:avLst/>
          </a:prstGeom>
        </p:spPr>
        <p:txBody>
          <a:bodyPr wrap="none">
            <a:spAutoFit/>
          </a:bodyPr>
          <a:lstStyle/>
          <a:p>
            <a:r>
              <a:rPr lang="en-US" sz="2000" b="1" dirty="0">
                <a:solidFill>
                  <a:srgbClr val="FF0000"/>
                </a:solidFill>
              </a:rPr>
              <a:t>What's inside the </a:t>
            </a:r>
            <a:r>
              <a:rPr lang="en-US" sz="2000" b="1" dirty="0" smtClean="0">
                <a:solidFill>
                  <a:srgbClr val="FF0000"/>
                </a:solidFill>
              </a:rPr>
              <a:t>servo</a:t>
            </a:r>
            <a:r>
              <a:rPr lang="tr-TR" sz="2000" b="1" dirty="0" smtClean="0">
                <a:solidFill>
                  <a:srgbClr val="FF0000"/>
                </a:solidFill>
              </a:rPr>
              <a:t> motor</a:t>
            </a:r>
            <a:r>
              <a:rPr lang="en-US" sz="2000" b="1" dirty="0" smtClean="0">
                <a:solidFill>
                  <a:srgbClr val="FF0000"/>
                </a:solidFill>
              </a:rPr>
              <a:t>?</a:t>
            </a:r>
            <a:endParaRPr lang="en-US" sz="2000" b="1" i="0" dirty="0">
              <a:solidFill>
                <a:srgbClr val="FF0000"/>
              </a:solidFill>
              <a:effectLst/>
            </a:endParaRPr>
          </a:p>
        </p:txBody>
      </p:sp>
      <p:sp>
        <p:nvSpPr>
          <p:cNvPr id="3" name="Rectangle 2"/>
          <p:cNvSpPr/>
          <p:nvPr/>
        </p:nvSpPr>
        <p:spPr>
          <a:xfrm>
            <a:off x="191799" y="610136"/>
            <a:ext cx="10909790" cy="6247864"/>
          </a:xfrm>
          <a:prstGeom prst="rect">
            <a:avLst/>
          </a:prstGeom>
        </p:spPr>
        <p:txBody>
          <a:bodyPr wrap="square">
            <a:spAutoFit/>
          </a:bodyPr>
          <a:lstStyle/>
          <a:p>
            <a:pPr algn="just"/>
            <a:r>
              <a:rPr lang="en-US" sz="2000" dirty="0">
                <a:solidFill>
                  <a:srgbClr val="333333"/>
                </a:solidFill>
              </a:rPr>
              <a:t>To fully understand how the servo works, you need to take a look under the </a:t>
            </a:r>
            <a:r>
              <a:rPr lang="en-US" sz="2000" dirty="0" smtClean="0">
                <a:solidFill>
                  <a:srgbClr val="333333"/>
                </a:solidFill>
              </a:rPr>
              <a:t>hood</a:t>
            </a:r>
            <a:r>
              <a:rPr lang="tr-TR" sz="2000" dirty="0" smtClean="0">
                <a:solidFill>
                  <a:srgbClr val="333333"/>
                </a:solidFill>
              </a:rPr>
              <a:t>.</a:t>
            </a:r>
            <a:r>
              <a:rPr lang="en-US" sz="2000" dirty="0"/>
              <a:t> </a:t>
            </a:r>
            <a:r>
              <a:rPr lang="tr-TR" sz="2000" dirty="0" smtClean="0"/>
              <a:t>I</a:t>
            </a:r>
            <a:r>
              <a:rPr lang="en-US" sz="2000" dirty="0" err="1" smtClean="0"/>
              <a:t>nside</a:t>
            </a:r>
            <a:r>
              <a:rPr lang="en-US" sz="2000" dirty="0" smtClean="0"/>
              <a:t> </a:t>
            </a:r>
            <a:r>
              <a:rPr lang="en-US" sz="2000" dirty="0"/>
              <a:t>there is a pretty simple set-up: a small </a:t>
            </a:r>
            <a:r>
              <a:rPr lang="en-US" sz="2000" b="1" dirty="0">
                <a:hlinkClick r:id="rId2"/>
              </a:rPr>
              <a:t>DC motor</a:t>
            </a:r>
            <a:r>
              <a:rPr lang="en-US" sz="2000" dirty="0"/>
              <a:t>, </a:t>
            </a:r>
            <a:r>
              <a:rPr lang="en-US" sz="2000" b="1" dirty="0">
                <a:hlinkClick r:id="rId3"/>
              </a:rPr>
              <a:t>potentiometer</a:t>
            </a:r>
            <a:r>
              <a:rPr lang="en-US" sz="2000" dirty="0"/>
              <a:t>, and a </a:t>
            </a:r>
            <a:r>
              <a:rPr lang="en-US" sz="2000" b="1" u="sng" dirty="0">
                <a:solidFill>
                  <a:srgbClr val="0070C0"/>
                </a:solidFill>
              </a:rPr>
              <a:t>control circuit</a:t>
            </a:r>
            <a:r>
              <a:rPr lang="en-US" sz="2000" dirty="0"/>
              <a:t>. The motor is attached by gears to the control wheel. As the motor rotates, the potentiometer's resistance changes, so the control circuit can precisely regulate how much movement there is and in which direction.</a:t>
            </a:r>
            <a:br>
              <a:rPr lang="en-US" sz="2000" dirty="0"/>
            </a:br>
            <a:endParaRPr lang="tr-TR" sz="2000" dirty="0" smtClean="0"/>
          </a:p>
          <a:p>
            <a:pPr algn="just"/>
            <a:endParaRPr lang="tr-TR" sz="2000" dirty="0"/>
          </a:p>
          <a:p>
            <a:pPr algn="just"/>
            <a:endParaRPr lang="tr-TR" sz="2000" dirty="0" smtClean="0"/>
          </a:p>
          <a:p>
            <a:pPr algn="just"/>
            <a:endParaRPr lang="tr-TR" sz="2000" dirty="0"/>
          </a:p>
          <a:p>
            <a:pPr algn="just"/>
            <a:r>
              <a:rPr lang="tr-TR" sz="2000" b="1" dirty="0"/>
              <a:t>Figure </a:t>
            </a:r>
            <a:r>
              <a:rPr lang="tr-TR" sz="2000" b="1" dirty="0" smtClean="0"/>
              <a:t>6.9</a:t>
            </a:r>
          </a:p>
          <a:p>
            <a:pPr algn="just"/>
            <a:endParaRPr lang="tr-TR" sz="2000" dirty="0"/>
          </a:p>
          <a:p>
            <a:pPr algn="just"/>
            <a:endParaRPr lang="tr-TR" sz="2000" dirty="0" smtClean="0"/>
          </a:p>
          <a:p>
            <a:pPr algn="just"/>
            <a:endParaRPr lang="tr-TR" sz="2000" dirty="0"/>
          </a:p>
          <a:p>
            <a:pPr algn="just"/>
            <a:endParaRPr lang="tr-TR" sz="2000" dirty="0" smtClean="0"/>
          </a:p>
          <a:p>
            <a:pPr algn="just"/>
            <a:endParaRPr lang="tr-TR" sz="2000" dirty="0"/>
          </a:p>
          <a:p>
            <a:pPr algn="just"/>
            <a:r>
              <a:rPr lang="en-US" sz="2000" dirty="0"/>
              <a:t/>
            </a:r>
            <a:br>
              <a:rPr lang="en-US" sz="2000" dirty="0"/>
            </a:br>
            <a:r>
              <a:rPr lang="en-US" sz="2000" dirty="0"/>
              <a:t>When the shaft of the motor is at the desired position, power supplied to the motor is stopped. If not, the motor is turned in the appropriate direction. The desired position is sent via electrical pulses through the </a:t>
            </a:r>
            <a:r>
              <a:rPr lang="en-US" sz="2000" b="1" u="sng" dirty="0">
                <a:hlinkClick r:id="rId4"/>
              </a:rPr>
              <a:t>signal wire</a:t>
            </a:r>
            <a:r>
              <a:rPr lang="en-US" sz="2000" dirty="0"/>
              <a:t>. The motor's speed is proportional to the difference between its actual position and desired position. So if the motor is near the desired position, it will turn slowly, otherwise it will turn fast. This is called proportional control. </a:t>
            </a:r>
          </a:p>
        </p:txBody>
      </p:sp>
      <p:pic>
        <p:nvPicPr>
          <p:cNvPr id="4" name="Picture 3"/>
          <p:cNvPicPr>
            <a:picLocks noChangeAspect="1"/>
          </p:cNvPicPr>
          <p:nvPr/>
        </p:nvPicPr>
        <p:blipFill>
          <a:blip r:embed="rId5"/>
          <a:stretch>
            <a:fillRect/>
          </a:stretch>
        </p:blipFill>
        <p:spPr>
          <a:xfrm>
            <a:off x="2373850" y="1966982"/>
            <a:ext cx="8225463" cy="3163640"/>
          </a:xfrm>
          <a:prstGeom prst="rect">
            <a:avLst/>
          </a:prstGeom>
        </p:spPr>
      </p:pic>
    </p:spTree>
    <p:extLst>
      <p:ext uri="{BB962C8B-B14F-4D97-AF65-F5344CB8AC3E}">
        <p14:creationId xmlns:p14="http://schemas.microsoft.com/office/powerpoint/2010/main" val="3736923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493" y="153405"/>
            <a:ext cx="3214919" cy="400110"/>
          </a:xfrm>
          <a:prstGeom prst="rect">
            <a:avLst/>
          </a:prstGeom>
        </p:spPr>
        <p:txBody>
          <a:bodyPr wrap="none">
            <a:spAutoFit/>
          </a:bodyPr>
          <a:lstStyle/>
          <a:p>
            <a:r>
              <a:rPr lang="en-US" sz="2000" b="1" dirty="0">
                <a:solidFill>
                  <a:srgbClr val="FF0000"/>
                </a:solidFill>
              </a:rPr>
              <a:t>How is the servo controlled?</a:t>
            </a:r>
            <a:endParaRPr lang="en-US" sz="2000" b="1" i="0" dirty="0">
              <a:solidFill>
                <a:srgbClr val="FF0000"/>
              </a:solidFill>
              <a:effectLst/>
            </a:endParaRPr>
          </a:p>
        </p:txBody>
      </p:sp>
      <p:sp>
        <p:nvSpPr>
          <p:cNvPr id="3" name="Rectangle 2"/>
          <p:cNvSpPr/>
          <p:nvPr/>
        </p:nvSpPr>
        <p:spPr>
          <a:xfrm>
            <a:off x="334851" y="751344"/>
            <a:ext cx="10856889" cy="5122941"/>
          </a:xfrm>
          <a:prstGeom prst="rect">
            <a:avLst/>
          </a:prstGeom>
        </p:spPr>
        <p:txBody>
          <a:bodyPr wrap="square">
            <a:spAutoFit/>
          </a:bodyPr>
          <a:lstStyle/>
          <a:p>
            <a:pPr algn="just">
              <a:lnSpc>
                <a:spcPct val="150000"/>
              </a:lnSpc>
            </a:pPr>
            <a:r>
              <a:rPr lang="en-US" sz="2000" dirty="0">
                <a:solidFill>
                  <a:srgbClr val="333333"/>
                </a:solidFill>
              </a:rPr>
              <a:t>Servos are controlled by sending an electrical pulse of variable width, or </a:t>
            </a:r>
            <a:r>
              <a:rPr lang="en-US" sz="2000" b="1" dirty="0">
                <a:solidFill>
                  <a:srgbClr val="00618E"/>
                </a:solidFill>
                <a:hlinkClick r:id="rId2"/>
              </a:rPr>
              <a:t>pulse width modulation (PWM)</a:t>
            </a:r>
            <a:r>
              <a:rPr lang="en-US" sz="2000" dirty="0">
                <a:solidFill>
                  <a:srgbClr val="333333"/>
                </a:solidFill>
              </a:rPr>
              <a:t>, through the control wire. There is a minimum pulse, a maximum pulse, and a repetition rate. A servo motor can usually only turn 90° in either direction for a total of 180° movement. The motor's neutral position is defined as the position where the servo has the same amount of potential rotation in the both the clockwise or counter-clockwise direction. The PWM sent to the motor determines position of the shaft, and based on the duration of the pulse sent via the control wire; the rotor will turn to the desired position. The servo motor expects to see a pulse every 20 milliseconds (</a:t>
            </a:r>
            <a:r>
              <a:rPr lang="en-US" sz="2000" dirty="0" err="1">
                <a:solidFill>
                  <a:srgbClr val="333333"/>
                </a:solidFill>
              </a:rPr>
              <a:t>ms</a:t>
            </a:r>
            <a:r>
              <a:rPr lang="en-US" sz="2000" dirty="0">
                <a:solidFill>
                  <a:srgbClr val="333333"/>
                </a:solidFill>
              </a:rPr>
              <a:t>) and the length of the pulse will determine how far the motor turns. For example, a 1.5ms pulse will make the motor turn to the 90° position. Shorter than 1.5ms moves it in the counter clockwise direction toward the 0° position, and any longer than 1.5ms will turn the servo in a clockwise direction toward the 180° position.</a:t>
            </a:r>
            <a:endParaRPr lang="en-US" sz="2000" dirty="0"/>
          </a:p>
        </p:txBody>
      </p:sp>
    </p:spTree>
    <p:extLst>
      <p:ext uri="{BB962C8B-B14F-4D97-AF65-F5344CB8AC3E}">
        <p14:creationId xmlns:p14="http://schemas.microsoft.com/office/powerpoint/2010/main" val="17439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ariable Pulse width control servo po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228" y="150185"/>
            <a:ext cx="6670228" cy="44468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08151" y="1854078"/>
            <a:ext cx="4510594" cy="369332"/>
          </a:xfrm>
          <a:prstGeom prst="rect">
            <a:avLst/>
          </a:prstGeom>
        </p:spPr>
        <p:txBody>
          <a:bodyPr wrap="none">
            <a:spAutoFit/>
          </a:bodyPr>
          <a:lstStyle/>
          <a:p>
            <a:r>
              <a:rPr lang="en-US" i="1" dirty="0">
                <a:solidFill>
                  <a:srgbClr val="333333"/>
                </a:solidFill>
                <a:latin typeface="open sans"/>
              </a:rPr>
              <a:t>Variable Pulse width control servo position</a:t>
            </a:r>
            <a:endParaRPr lang="en-US" dirty="0"/>
          </a:p>
        </p:txBody>
      </p:sp>
      <p:sp>
        <p:nvSpPr>
          <p:cNvPr id="3" name="Rectangle 2"/>
          <p:cNvSpPr/>
          <p:nvPr/>
        </p:nvSpPr>
        <p:spPr>
          <a:xfrm>
            <a:off x="897228" y="4206669"/>
            <a:ext cx="10217240" cy="2352952"/>
          </a:xfrm>
          <a:prstGeom prst="rect">
            <a:avLst/>
          </a:prstGeom>
        </p:spPr>
        <p:txBody>
          <a:bodyPr wrap="square">
            <a:spAutoFit/>
          </a:bodyPr>
          <a:lstStyle/>
          <a:p>
            <a:pPr algn="just">
              <a:lnSpc>
                <a:spcPct val="150000"/>
              </a:lnSpc>
            </a:pPr>
            <a:r>
              <a:rPr lang="en-US" sz="2000" dirty="0">
                <a:solidFill>
                  <a:srgbClr val="333333"/>
                </a:solidFill>
              </a:rPr>
              <a:t>When these servos are commanded to move, they will move to the position and hold that position. If an external force pushes against the servo while the servo is holding a position, the servo will resist from moving out of that position. The maximum amount of force the servo can exert is called the torque rating of the servo. Servos will not hold their position forever though; the position pulse must be repeated to instruct the servo to stay in position.</a:t>
            </a:r>
            <a:endParaRPr lang="en-US" sz="2000" dirty="0"/>
          </a:p>
        </p:txBody>
      </p:sp>
    </p:spTree>
    <p:extLst>
      <p:ext uri="{BB962C8B-B14F-4D97-AF65-F5344CB8AC3E}">
        <p14:creationId xmlns:p14="http://schemas.microsoft.com/office/powerpoint/2010/main" val="1648953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2985" y="1105823"/>
            <a:ext cx="8092226" cy="4247317"/>
          </a:xfrm>
          <a:prstGeom prst="rect">
            <a:avLst/>
          </a:prstGeom>
        </p:spPr>
        <p:txBody>
          <a:bodyPr wrap="square">
            <a:spAutoFit/>
          </a:bodyPr>
          <a:lstStyle/>
          <a:p>
            <a:pPr algn="just">
              <a:lnSpc>
                <a:spcPct val="150000"/>
              </a:lnSpc>
            </a:pPr>
            <a:r>
              <a:rPr lang="en-US" sz="2000" dirty="0" smtClean="0">
                <a:solidFill>
                  <a:srgbClr val="333333"/>
                </a:solidFill>
              </a:rPr>
              <a:t>Servos are used in radio-controlled airplanes to position control surfaces like elevators, rudders, walking a robot, or operating </a:t>
            </a:r>
            <a:r>
              <a:rPr lang="en-US" sz="2000" b="1" dirty="0" smtClean="0">
                <a:solidFill>
                  <a:srgbClr val="333333"/>
                </a:solidFill>
              </a:rPr>
              <a:t>grippers.</a:t>
            </a:r>
            <a:r>
              <a:rPr lang="en-US" sz="2000" dirty="0" smtClean="0">
                <a:solidFill>
                  <a:srgbClr val="333333"/>
                </a:solidFill>
              </a:rPr>
              <a:t> Servo motors are small, have built-in control circuitry and have good power for their size.</a:t>
            </a:r>
            <a:r>
              <a:rPr lang="en-US" sz="2000" dirty="0" smtClean="0"/>
              <a:t/>
            </a:r>
            <a:br>
              <a:rPr lang="en-US" sz="2000" dirty="0" smtClean="0"/>
            </a:br>
            <a:r>
              <a:rPr lang="en-US" sz="2000" dirty="0" smtClean="0"/>
              <a:t/>
            </a:r>
            <a:br>
              <a:rPr lang="en-US" sz="2000" dirty="0" smtClean="0"/>
            </a:br>
            <a:r>
              <a:rPr lang="en-US" sz="2000" dirty="0" smtClean="0">
                <a:solidFill>
                  <a:srgbClr val="333333"/>
                </a:solidFill>
              </a:rPr>
              <a:t>In food services and pharmaceuticals, the tools are designed to be used in harsher environments, where the potential for corrosion is high due to being washed at high pressures and temperatures repeatedly to maintain strict hygiene standards. Servos are also used in in-line manufacturing, where high repetition yet precise work is necessary.</a:t>
            </a:r>
            <a:endParaRPr lang="en-US" sz="2000" dirty="0"/>
          </a:p>
        </p:txBody>
      </p:sp>
      <p:sp>
        <p:nvSpPr>
          <p:cNvPr id="3" name="Rectangle 2"/>
          <p:cNvSpPr/>
          <p:nvPr/>
        </p:nvSpPr>
        <p:spPr>
          <a:xfrm>
            <a:off x="606405" y="552650"/>
            <a:ext cx="3020635" cy="400110"/>
          </a:xfrm>
          <a:prstGeom prst="rect">
            <a:avLst/>
          </a:prstGeom>
        </p:spPr>
        <p:txBody>
          <a:bodyPr wrap="none">
            <a:spAutoFit/>
          </a:bodyPr>
          <a:lstStyle/>
          <a:p>
            <a:r>
              <a:rPr lang="en-US" sz="2000" dirty="0">
                <a:solidFill>
                  <a:srgbClr val="FF0000"/>
                </a:solidFill>
                <a:latin typeface="open sans"/>
              </a:rPr>
              <a:t>Servo Motor Applications</a:t>
            </a:r>
          </a:p>
        </p:txBody>
      </p:sp>
    </p:spTree>
    <p:extLst>
      <p:ext uri="{BB962C8B-B14F-4D97-AF65-F5344CB8AC3E}">
        <p14:creationId xmlns:p14="http://schemas.microsoft.com/office/powerpoint/2010/main" val="2333812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Knob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4572"/>
            <a:ext cx="6191250" cy="3486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6271" y="98829"/>
            <a:ext cx="4266681" cy="461665"/>
          </a:xfrm>
          <a:prstGeom prst="rect">
            <a:avLst/>
          </a:prstGeom>
        </p:spPr>
        <p:txBody>
          <a:bodyPr wrap="none">
            <a:spAutoFit/>
          </a:bodyPr>
          <a:lstStyle/>
          <a:p>
            <a:pPr algn="just"/>
            <a:r>
              <a:rPr lang="en-US" sz="2400" dirty="0">
                <a:solidFill>
                  <a:srgbClr val="FF0000"/>
                </a:solidFill>
              </a:rPr>
              <a:t>Servo Motor Basics with Arduino</a:t>
            </a:r>
            <a:endParaRPr lang="en-US" sz="2400" b="0" i="0" dirty="0">
              <a:solidFill>
                <a:srgbClr val="FF0000"/>
              </a:solidFill>
              <a:effectLst/>
            </a:endParaRPr>
          </a:p>
        </p:txBody>
      </p:sp>
      <p:sp>
        <p:nvSpPr>
          <p:cNvPr id="3" name="Rectangle 2"/>
          <p:cNvSpPr/>
          <p:nvPr/>
        </p:nvSpPr>
        <p:spPr>
          <a:xfrm>
            <a:off x="246271" y="441730"/>
            <a:ext cx="9418750" cy="1891287"/>
          </a:xfrm>
          <a:prstGeom prst="rect">
            <a:avLst/>
          </a:prstGeom>
        </p:spPr>
        <p:txBody>
          <a:bodyPr wrap="square">
            <a:spAutoFit/>
          </a:bodyPr>
          <a:lstStyle/>
          <a:p>
            <a:pPr algn="just">
              <a:lnSpc>
                <a:spcPct val="150000"/>
              </a:lnSpc>
            </a:pPr>
            <a:r>
              <a:rPr lang="tr-TR" sz="2000" dirty="0" smtClean="0">
                <a:solidFill>
                  <a:srgbClr val="000000"/>
                </a:solidFill>
              </a:rPr>
              <a:t>Y</a:t>
            </a:r>
            <a:r>
              <a:rPr lang="en-US" sz="2000" dirty="0" err="1" smtClean="0">
                <a:solidFill>
                  <a:srgbClr val="000000"/>
                </a:solidFill>
              </a:rPr>
              <a:t>ou</a:t>
            </a:r>
            <a:r>
              <a:rPr lang="en-US" sz="2000" dirty="0" smtClean="0">
                <a:solidFill>
                  <a:srgbClr val="000000"/>
                </a:solidFill>
              </a:rPr>
              <a:t> </a:t>
            </a:r>
            <a:r>
              <a:rPr lang="en-US" sz="2000" dirty="0">
                <a:solidFill>
                  <a:srgbClr val="000000"/>
                </a:solidFill>
              </a:rPr>
              <a:t>will find two easy examples that can be used by any Arduino board.</a:t>
            </a:r>
          </a:p>
          <a:p>
            <a:pPr algn="just">
              <a:lnSpc>
                <a:spcPct val="150000"/>
              </a:lnSpc>
            </a:pPr>
            <a:r>
              <a:rPr lang="en-US" sz="2000" dirty="0">
                <a:solidFill>
                  <a:srgbClr val="000000"/>
                </a:solidFill>
              </a:rPr>
              <a:t>The first example controls the position of a RC (hobby) </a:t>
            </a:r>
            <a:r>
              <a:rPr lang="en-US" sz="2000" dirty="0">
                <a:solidFill>
                  <a:srgbClr val="008184"/>
                </a:solidFill>
                <a:hlinkClick r:id="rId3"/>
              </a:rPr>
              <a:t>servo motor</a:t>
            </a:r>
            <a:r>
              <a:rPr lang="en-US" sz="2000" dirty="0">
                <a:solidFill>
                  <a:srgbClr val="000000"/>
                </a:solidFill>
              </a:rPr>
              <a:t> with </a:t>
            </a:r>
            <a:r>
              <a:rPr lang="en-US" sz="2000" dirty="0" smtClean="0">
                <a:solidFill>
                  <a:srgbClr val="000000"/>
                </a:solidFill>
              </a:rPr>
              <a:t>a </a:t>
            </a:r>
            <a:r>
              <a:rPr lang="en-US" sz="2000" dirty="0">
                <a:solidFill>
                  <a:srgbClr val="000000"/>
                </a:solidFill>
              </a:rPr>
              <a:t>potentiometer. </a:t>
            </a:r>
            <a:endParaRPr lang="tr-TR" sz="2000" dirty="0" smtClean="0">
              <a:solidFill>
                <a:srgbClr val="000000"/>
              </a:solidFill>
            </a:endParaRPr>
          </a:p>
          <a:p>
            <a:pPr algn="just">
              <a:lnSpc>
                <a:spcPct val="150000"/>
              </a:lnSpc>
            </a:pPr>
            <a:r>
              <a:rPr lang="en-US" sz="2000" dirty="0" smtClean="0">
                <a:solidFill>
                  <a:srgbClr val="000000"/>
                </a:solidFill>
              </a:rPr>
              <a:t>The </a:t>
            </a:r>
            <a:r>
              <a:rPr lang="en-US" sz="2000" dirty="0">
                <a:solidFill>
                  <a:srgbClr val="000000"/>
                </a:solidFill>
              </a:rPr>
              <a:t>second example sweeps the shaft of a RC </a:t>
            </a:r>
            <a:r>
              <a:rPr lang="en-US" sz="2000" dirty="0">
                <a:solidFill>
                  <a:srgbClr val="008184"/>
                </a:solidFill>
                <a:hlinkClick r:id="rId3"/>
              </a:rPr>
              <a:t>servo motor</a:t>
            </a:r>
            <a:r>
              <a:rPr lang="en-US" sz="2000" dirty="0">
                <a:solidFill>
                  <a:srgbClr val="000000"/>
                </a:solidFill>
              </a:rPr>
              <a:t> back and forth across 180 degrees.</a:t>
            </a:r>
            <a:endParaRPr lang="en-US" sz="2000" b="0" i="0" dirty="0">
              <a:solidFill>
                <a:srgbClr val="000000"/>
              </a:solidFill>
              <a:effectLst/>
            </a:endParaRPr>
          </a:p>
        </p:txBody>
      </p:sp>
      <p:sp>
        <p:nvSpPr>
          <p:cNvPr id="4" name="Rectangle 3"/>
          <p:cNvSpPr/>
          <p:nvPr/>
        </p:nvSpPr>
        <p:spPr>
          <a:xfrm>
            <a:off x="5786908" y="2333017"/>
            <a:ext cx="6096000" cy="3785652"/>
          </a:xfrm>
          <a:prstGeom prst="rect">
            <a:avLst/>
          </a:prstGeom>
        </p:spPr>
        <p:txBody>
          <a:bodyPr>
            <a:spAutoFit/>
          </a:bodyPr>
          <a:lstStyle/>
          <a:p>
            <a:pPr algn="just">
              <a:lnSpc>
                <a:spcPct val="150000"/>
              </a:lnSpc>
            </a:pPr>
            <a:r>
              <a:rPr lang="en-US" sz="2000" dirty="0">
                <a:solidFill>
                  <a:srgbClr val="000000"/>
                </a:solidFill>
              </a:rPr>
              <a:t>Servo motors have </a:t>
            </a:r>
            <a:r>
              <a:rPr lang="en-US" sz="2000" b="1" dirty="0">
                <a:solidFill>
                  <a:srgbClr val="FF0000"/>
                </a:solidFill>
              </a:rPr>
              <a:t>three wires</a:t>
            </a:r>
            <a:r>
              <a:rPr lang="en-US" sz="2000" dirty="0">
                <a:solidFill>
                  <a:srgbClr val="000000"/>
                </a:solidFill>
              </a:rPr>
              <a:t>: </a:t>
            </a:r>
            <a:r>
              <a:rPr lang="en-US" sz="2000" b="1" dirty="0">
                <a:solidFill>
                  <a:srgbClr val="FF0000"/>
                </a:solidFill>
              </a:rPr>
              <a:t>power</a:t>
            </a:r>
            <a:r>
              <a:rPr lang="en-US" sz="2000" dirty="0">
                <a:solidFill>
                  <a:srgbClr val="000000"/>
                </a:solidFill>
              </a:rPr>
              <a:t>, </a:t>
            </a:r>
            <a:r>
              <a:rPr lang="en-US" sz="2000" b="1" dirty="0">
                <a:solidFill>
                  <a:srgbClr val="000000"/>
                </a:solidFill>
              </a:rPr>
              <a:t>ground</a:t>
            </a:r>
            <a:r>
              <a:rPr lang="en-US" sz="2000" dirty="0">
                <a:solidFill>
                  <a:srgbClr val="000000"/>
                </a:solidFill>
              </a:rPr>
              <a:t>, and </a:t>
            </a:r>
            <a:r>
              <a:rPr lang="en-US" sz="2000" b="1" dirty="0">
                <a:solidFill>
                  <a:srgbClr val="FFC000"/>
                </a:solidFill>
              </a:rPr>
              <a:t>signal</a:t>
            </a:r>
            <a:r>
              <a:rPr lang="en-US" sz="2000" dirty="0">
                <a:solidFill>
                  <a:srgbClr val="000000"/>
                </a:solidFill>
              </a:rPr>
              <a:t>. The power wire is typically red, and should be connected to the 5V pin on the Arduino board. The ground wire is typically black or brown and should be connected to a ground pin on the board. The signal pin is typically yellow or orange and should be connected to PWM pin on the board. In these examples, it is pin number 9.</a:t>
            </a:r>
            <a:endParaRPr lang="en-US" sz="2000" dirty="0"/>
          </a:p>
        </p:txBody>
      </p:sp>
    </p:spTree>
    <p:extLst>
      <p:ext uri="{BB962C8B-B14F-4D97-AF65-F5344CB8AC3E}">
        <p14:creationId xmlns:p14="http://schemas.microsoft.com/office/powerpoint/2010/main" val="2976929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Knob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600" y="2877779"/>
            <a:ext cx="6191250" cy="3486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1288" y="243557"/>
            <a:ext cx="1569660" cy="369332"/>
          </a:xfrm>
          <a:prstGeom prst="rect">
            <a:avLst/>
          </a:prstGeom>
        </p:spPr>
        <p:txBody>
          <a:bodyPr wrap="none">
            <a:spAutoFit/>
          </a:bodyPr>
          <a:lstStyle/>
          <a:p>
            <a:r>
              <a:rPr lang="en-US" b="1" dirty="0">
                <a:solidFill>
                  <a:srgbClr val="FF0000"/>
                </a:solidFill>
                <a:latin typeface="Open Sans"/>
              </a:rPr>
              <a:t>Knob Circuit</a:t>
            </a:r>
            <a:endParaRPr lang="en-US" b="1" i="0" dirty="0">
              <a:solidFill>
                <a:srgbClr val="FF0000"/>
              </a:solidFill>
              <a:effectLst/>
              <a:latin typeface="Open Sans"/>
            </a:endParaRPr>
          </a:p>
        </p:txBody>
      </p:sp>
      <p:sp>
        <p:nvSpPr>
          <p:cNvPr id="4" name="Rectangle 3"/>
          <p:cNvSpPr/>
          <p:nvPr/>
        </p:nvSpPr>
        <p:spPr>
          <a:xfrm>
            <a:off x="2799790" y="858893"/>
            <a:ext cx="6096000" cy="1631216"/>
          </a:xfrm>
          <a:prstGeom prst="rect">
            <a:avLst/>
          </a:prstGeom>
        </p:spPr>
        <p:txBody>
          <a:bodyPr>
            <a:spAutoFit/>
          </a:bodyPr>
          <a:lstStyle/>
          <a:p>
            <a:pPr algn="just"/>
            <a:r>
              <a:rPr lang="en-US" sz="2000" dirty="0"/>
              <a:t>For the Knob example, wire the potentiometer so that its two outer pins are connected to power (+5V) and ground, and its middle pin is connected to A0 on the board. Then, connect the servo motor to +5V, GND and pin 9.</a:t>
            </a:r>
          </a:p>
        </p:txBody>
      </p:sp>
    </p:spTree>
    <p:extLst>
      <p:ext uri="{BB962C8B-B14F-4D97-AF65-F5344CB8AC3E}">
        <p14:creationId xmlns:p14="http://schemas.microsoft.com/office/powerpoint/2010/main" val="413531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7478" y="165143"/>
            <a:ext cx="5504848" cy="6463308"/>
          </a:xfrm>
          <a:prstGeom prst="rect">
            <a:avLst/>
          </a:prstGeom>
        </p:spPr>
        <p:txBody>
          <a:bodyPr wrap="square">
            <a:spAutoFit/>
          </a:bodyPr>
          <a:lstStyle/>
          <a:p>
            <a:r>
              <a:rPr lang="en-US" dirty="0"/>
              <a:t>#include &lt;</a:t>
            </a:r>
            <a:r>
              <a:rPr lang="en-US" dirty="0" err="1"/>
              <a:t>Servo.h</a:t>
            </a:r>
            <a:r>
              <a:rPr lang="en-US" dirty="0"/>
              <a:t>&gt;</a:t>
            </a:r>
          </a:p>
          <a:p>
            <a:endParaRPr lang="en-US" dirty="0"/>
          </a:p>
          <a:p>
            <a:r>
              <a:rPr lang="en-US" dirty="0"/>
              <a:t>Servo </a:t>
            </a:r>
            <a:r>
              <a:rPr lang="en-US" dirty="0" err="1"/>
              <a:t>myservo</a:t>
            </a:r>
            <a:r>
              <a:rPr lang="en-US" dirty="0"/>
              <a:t>;  // create servo object to control a servo</a:t>
            </a:r>
          </a:p>
          <a:p>
            <a:endParaRPr lang="en-US" dirty="0"/>
          </a:p>
          <a:p>
            <a:r>
              <a:rPr lang="en-US" dirty="0" err="1"/>
              <a:t>int</a:t>
            </a:r>
            <a:r>
              <a:rPr lang="en-US" dirty="0"/>
              <a:t> </a:t>
            </a:r>
            <a:r>
              <a:rPr lang="en-US" dirty="0" err="1"/>
              <a:t>potpin</a:t>
            </a:r>
            <a:r>
              <a:rPr lang="en-US" dirty="0"/>
              <a:t> = 0;  // analog pin used to connect the potentiometer</a:t>
            </a:r>
          </a:p>
          <a:p>
            <a:r>
              <a:rPr lang="en-US" dirty="0" err="1"/>
              <a:t>int</a:t>
            </a:r>
            <a:r>
              <a:rPr lang="en-US" dirty="0"/>
              <a:t> </a:t>
            </a:r>
            <a:r>
              <a:rPr lang="en-US" dirty="0" err="1"/>
              <a:t>val</a:t>
            </a:r>
            <a:r>
              <a:rPr lang="en-US" dirty="0"/>
              <a:t>;    // variable to read the value from the analog pin</a:t>
            </a:r>
          </a:p>
          <a:p>
            <a:endParaRPr lang="en-US" dirty="0"/>
          </a:p>
          <a:p>
            <a:r>
              <a:rPr lang="en-US" dirty="0"/>
              <a:t>void setup() {</a:t>
            </a:r>
          </a:p>
          <a:p>
            <a:r>
              <a:rPr lang="en-US" dirty="0"/>
              <a:t>  </a:t>
            </a:r>
            <a:r>
              <a:rPr lang="en-US" dirty="0" err="1"/>
              <a:t>myservo.attach</a:t>
            </a:r>
            <a:r>
              <a:rPr lang="en-US" dirty="0"/>
              <a:t>(9);  // attaches the servo on pin 9 to the servo object</a:t>
            </a:r>
          </a:p>
          <a:p>
            <a:r>
              <a:rPr lang="en-US" dirty="0"/>
              <a:t>}</a:t>
            </a:r>
          </a:p>
          <a:p>
            <a:endParaRPr lang="en-US" dirty="0"/>
          </a:p>
          <a:p>
            <a:r>
              <a:rPr lang="en-US" dirty="0"/>
              <a:t>void loop() {</a:t>
            </a:r>
          </a:p>
          <a:p>
            <a:r>
              <a:rPr lang="en-US" dirty="0"/>
              <a:t>  </a:t>
            </a:r>
            <a:r>
              <a:rPr lang="en-US" dirty="0" err="1"/>
              <a:t>val</a:t>
            </a:r>
            <a:r>
              <a:rPr lang="en-US" dirty="0"/>
              <a:t> = </a:t>
            </a:r>
            <a:r>
              <a:rPr lang="en-US" dirty="0" err="1"/>
              <a:t>analogRead</a:t>
            </a:r>
            <a:r>
              <a:rPr lang="en-US" dirty="0"/>
              <a:t>(</a:t>
            </a:r>
            <a:r>
              <a:rPr lang="en-US" dirty="0" err="1"/>
              <a:t>potpin</a:t>
            </a:r>
            <a:r>
              <a:rPr lang="en-US" dirty="0"/>
              <a:t>);            // reads the value of the potentiometer (value between 0 and 1023)</a:t>
            </a:r>
          </a:p>
          <a:p>
            <a:r>
              <a:rPr lang="en-US" dirty="0"/>
              <a:t>  </a:t>
            </a:r>
            <a:r>
              <a:rPr lang="en-US" dirty="0" err="1"/>
              <a:t>val</a:t>
            </a:r>
            <a:r>
              <a:rPr lang="en-US" dirty="0"/>
              <a:t> = map(</a:t>
            </a:r>
            <a:r>
              <a:rPr lang="en-US" dirty="0" err="1"/>
              <a:t>val</a:t>
            </a:r>
            <a:r>
              <a:rPr lang="en-US" dirty="0"/>
              <a:t>, 0, 1023, 0, 180);     // scale it to use it with the servo (value between 0 and 180)</a:t>
            </a:r>
          </a:p>
          <a:p>
            <a:r>
              <a:rPr lang="en-US" dirty="0"/>
              <a:t>  </a:t>
            </a:r>
            <a:r>
              <a:rPr lang="en-US" dirty="0" err="1"/>
              <a:t>myservo.write</a:t>
            </a:r>
            <a:r>
              <a:rPr lang="en-US" dirty="0"/>
              <a:t>(</a:t>
            </a:r>
            <a:r>
              <a:rPr lang="en-US" dirty="0" err="1"/>
              <a:t>val</a:t>
            </a:r>
            <a:r>
              <a:rPr lang="en-US" dirty="0"/>
              <a:t>);                  // sets the servo position according to the scaled value</a:t>
            </a:r>
          </a:p>
          <a:p>
            <a:r>
              <a:rPr lang="en-US" dirty="0"/>
              <a:t>  delay(15);                           // waits for the servo to get there</a:t>
            </a:r>
          </a:p>
          <a:p>
            <a:r>
              <a:rPr lang="en-US" dirty="0"/>
              <a:t>}</a:t>
            </a:r>
          </a:p>
        </p:txBody>
      </p:sp>
    </p:spTree>
    <p:extLst>
      <p:ext uri="{BB962C8B-B14F-4D97-AF65-F5344CB8AC3E}">
        <p14:creationId xmlns:p14="http://schemas.microsoft.com/office/powerpoint/2010/main" val="231533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03" y="253708"/>
            <a:ext cx="1159292" cy="461665"/>
          </a:xfrm>
          <a:prstGeom prst="rect">
            <a:avLst/>
          </a:prstGeom>
        </p:spPr>
        <p:txBody>
          <a:bodyPr wrap="none">
            <a:spAutoFit/>
          </a:bodyPr>
          <a:lstStyle/>
          <a:p>
            <a:r>
              <a:rPr lang="en-US" sz="2400" b="1" dirty="0">
                <a:solidFill>
                  <a:srgbClr val="FF0000"/>
                </a:solidFill>
                <a:latin typeface="Open Sans"/>
              </a:rPr>
              <a:t>Sweep</a:t>
            </a:r>
            <a:endParaRPr lang="en-US" sz="2400" b="1" i="0" dirty="0">
              <a:solidFill>
                <a:srgbClr val="FF0000"/>
              </a:solidFill>
              <a:effectLst/>
              <a:latin typeface="Open Sans"/>
            </a:endParaRPr>
          </a:p>
        </p:txBody>
      </p:sp>
      <p:pic>
        <p:nvPicPr>
          <p:cNvPr id="8194" name="Picture 2" descr="The Sweep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103" y="2026205"/>
            <a:ext cx="6903077" cy="38869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89408" y="843175"/>
            <a:ext cx="6096000" cy="707886"/>
          </a:xfrm>
          <a:prstGeom prst="rect">
            <a:avLst/>
          </a:prstGeom>
        </p:spPr>
        <p:txBody>
          <a:bodyPr>
            <a:spAutoFit/>
          </a:bodyPr>
          <a:lstStyle/>
          <a:p>
            <a:pPr algn="just"/>
            <a:r>
              <a:rPr lang="en-US" sz="2000" dirty="0">
                <a:solidFill>
                  <a:srgbClr val="000000"/>
                </a:solidFill>
              </a:rPr>
              <a:t>Sweeps the shaft of a RC servo motor back and forth across 180 degrees</a:t>
            </a:r>
            <a:r>
              <a:rPr lang="en-US" dirty="0">
                <a:solidFill>
                  <a:srgbClr val="000000"/>
                </a:solidFill>
                <a:latin typeface="Open Sans"/>
              </a:rPr>
              <a:t>.</a:t>
            </a:r>
            <a:endParaRPr lang="en-US" dirty="0"/>
          </a:p>
        </p:txBody>
      </p:sp>
    </p:spTree>
    <p:extLst>
      <p:ext uri="{BB962C8B-B14F-4D97-AF65-F5344CB8AC3E}">
        <p14:creationId xmlns:p14="http://schemas.microsoft.com/office/powerpoint/2010/main" val="2096006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587" y="321972"/>
            <a:ext cx="6864439" cy="5847755"/>
          </a:xfrm>
          <a:prstGeom prst="rect">
            <a:avLst/>
          </a:prstGeom>
        </p:spPr>
        <p:txBody>
          <a:bodyPr wrap="square">
            <a:spAutoFit/>
          </a:bodyPr>
          <a:lstStyle/>
          <a:p>
            <a:r>
              <a:rPr lang="en-US" sz="1600" dirty="0"/>
              <a:t>#</a:t>
            </a:r>
            <a:r>
              <a:rPr lang="en-US" sz="1700" dirty="0"/>
              <a:t>include &lt;</a:t>
            </a:r>
            <a:r>
              <a:rPr lang="en-US" sz="1700" dirty="0" err="1"/>
              <a:t>Servo.h</a:t>
            </a:r>
            <a:r>
              <a:rPr lang="en-US" sz="1700" dirty="0"/>
              <a:t>&gt;</a:t>
            </a:r>
          </a:p>
          <a:p>
            <a:endParaRPr lang="en-US" sz="1700" dirty="0"/>
          </a:p>
          <a:p>
            <a:r>
              <a:rPr lang="en-US" sz="1700" dirty="0"/>
              <a:t>Servo </a:t>
            </a:r>
            <a:r>
              <a:rPr lang="en-US" sz="1700" dirty="0" err="1"/>
              <a:t>myservo</a:t>
            </a:r>
            <a:r>
              <a:rPr lang="en-US" sz="1700" dirty="0"/>
              <a:t>;  // create servo object to control a servo</a:t>
            </a:r>
          </a:p>
          <a:p>
            <a:r>
              <a:rPr lang="en-US" sz="1700" dirty="0"/>
              <a:t>// twelve servo objects can be created on most boards</a:t>
            </a:r>
          </a:p>
          <a:p>
            <a:endParaRPr lang="en-US" sz="1700" dirty="0"/>
          </a:p>
          <a:p>
            <a:r>
              <a:rPr lang="en-US" sz="1700" dirty="0" err="1"/>
              <a:t>int</a:t>
            </a:r>
            <a:r>
              <a:rPr lang="en-US" sz="1700" dirty="0"/>
              <a:t> </a:t>
            </a:r>
            <a:r>
              <a:rPr lang="en-US" sz="1700" dirty="0" err="1"/>
              <a:t>pos</a:t>
            </a:r>
            <a:r>
              <a:rPr lang="en-US" sz="1700" dirty="0"/>
              <a:t> = 0;    // variable to store the servo position</a:t>
            </a:r>
          </a:p>
          <a:p>
            <a:endParaRPr lang="en-US" sz="1700" dirty="0"/>
          </a:p>
          <a:p>
            <a:r>
              <a:rPr lang="en-US" sz="1700" dirty="0"/>
              <a:t>void setup() {</a:t>
            </a:r>
          </a:p>
          <a:p>
            <a:r>
              <a:rPr lang="en-US" sz="1700" dirty="0"/>
              <a:t>  </a:t>
            </a:r>
            <a:r>
              <a:rPr lang="en-US" sz="1700" dirty="0" err="1"/>
              <a:t>myservo.attach</a:t>
            </a:r>
            <a:r>
              <a:rPr lang="en-US" sz="1700" dirty="0"/>
              <a:t>(9);  // attaches the servo on pin 9 to the servo object</a:t>
            </a:r>
          </a:p>
          <a:p>
            <a:r>
              <a:rPr lang="en-US" sz="1700" dirty="0"/>
              <a:t>}</a:t>
            </a:r>
          </a:p>
          <a:p>
            <a:endParaRPr lang="en-US" sz="1700" dirty="0"/>
          </a:p>
          <a:p>
            <a:r>
              <a:rPr lang="en-US" sz="1700" dirty="0"/>
              <a:t>void loop() {</a:t>
            </a:r>
          </a:p>
          <a:p>
            <a:r>
              <a:rPr lang="en-US" sz="1700" dirty="0"/>
              <a:t>  for (</a:t>
            </a:r>
            <a:r>
              <a:rPr lang="en-US" sz="1700" dirty="0" err="1"/>
              <a:t>pos</a:t>
            </a:r>
            <a:r>
              <a:rPr lang="en-US" sz="1700" dirty="0"/>
              <a:t> = 0; </a:t>
            </a:r>
            <a:r>
              <a:rPr lang="en-US" sz="1700" dirty="0" err="1"/>
              <a:t>pos</a:t>
            </a:r>
            <a:r>
              <a:rPr lang="en-US" sz="1700" dirty="0"/>
              <a:t> &lt;= 180; </a:t>
            </a:r>
            <a:r>
              <a:rPr lang="en-US" sz="1700" dirty="0" err="1"/>
              <a:t>pos</a:t>
            </a:r>
            <a:r>
              <a:rPr lang="en-US" sz="1700" dirty="0"/>
              <a:t> += 1) { // goes from 0 degrees to 180 degrees</a:t>
            </a:r>
          </a:p>
          <a:p>
            <a:r>
              <a:rPr lang="en-US" sz="1700" dirty="0"/>
              <a:t>    // in steps of 1 degree</a:t>
            </a:r>
          </a:p>
          <a:p>
            <a:r>
              <a:rPr lang="en-US" sz="1700" dirty="0"/>
              <a:t>    </a:t>
            </a:r>
            <a:r>
              <a:rPr lang="en-US" sz="1700" dirty="0" err="1"/>
              <a:t>myservo.write</a:t>
            </a:r>
            <a:r>
              <a:rPr lang="en-US" sz="1700" dirty="0"/>
              <a:t>(</a:t>
            </a:r>
            <a:r>
              <a:rPr lang="en-US" sz="1700" dirty="0" err="1"/>
              <a:t>pos</a:t>
            </a:r>
            <a:r>
              <a:rPr lang="en-US" sz="1700" dirty="0"/>
              <a:t>);              // tell servo to go to position in variable '</a:t>
            </a:r>
            <a:r>
              <a:rPr lang="en-US" sz="1700" dirty="0" err="1"/>
              <a:t>pos</a:t>
            </a:r>
            <a:r>
              <a:rPr lang="en-US" sz="1700" dirty="0"/>
              <a:t>'</a:t>
            </a:r>
          </a:p>
          <a:p>
            <a:r>
              <a:rPr lang="en-US" sz="1700" dirty="0"/>
              <a:t>    delay(15);                       // waits 15ms for the servo to reach the position</a:t>
            </a:r>
          </a:p>
          <a:p>
            <a:r>
              <a:rPr lang="en-US" sz="1700" dirty="0"/>
              <a:t>  }</a:t>
            </a:r>
          </a:p>
          <a:p>
            <a:r>
              <a:rPr lang="en-US" sz="1700" dirty="0"/>
              <a:t>  for (</a:t>
            </a:r>
            <a:r>
              <a:rPr lang="en-US" sz="1700" dirty="0" err="1"/>
              <a:t>pos</a:t>
            </a:r>
            <a:r>
              <a:rPr lang="en-US" sz="1700" dirty="0"/>
              <a:t> = 180; </a:t>
            </a:r>
            <a:r>
              <a:rPr lang="en-US" sz="1700" dirty="0" err="1"/>
              <a:t>pos</a:t>
            </a:r>
            <a:r>
              <a:rPr lang="en-US" sz="1700" dirty="0"/>
              <a:t> &gt;= 0; </a:t>
            </a:r>
            <a:r>
              <a:rPr lang="en-US" sz="1700" dirty="0" err="1"/>
              <a:t>pos</a:t>
            </a:r>
            <a:r>
              <a:rPr lang="en-US" sz="1700" dirty="0"/>
              <a:t> -= 1) { // goes from 180 degrees to 0 degrees</a:t>
            </a:r>
          </a:p>
          <a:p>
            <a:r>
              <a:rPr lang="en-US" sz="1700" dirty="0"/>
              <a:t>    </a:t>
            </a:r>
            <a:r>
              <a:rPr lang="en-US" sz="1700" dirty="0" err="1"/>
              <a:t>myservo.write</a:t>
            </a:r>
            <a:r>
              <a:rPr lang="en-US" sz="1700" dirty="0"/>
              <a:t>(</a:t>
            </a:r>
            <a:r>
              <a:rPr lang="en-US" sz="1700" dirty="0" err="1"/>
              <a:t>pos</a:t>
            </a:r>
            <a:r>
              <a:rPr lang="en-US" sz="1700" dirty="0"/>
              <a:t>);              // tell servo to go to position in variable '</a:t>
            </a:r>
            <a:r>
              <a:rPr lang="en-US" sz="1700" dirty="0" err="1"/>
              <a:t>pos</a:t>
            </a:r>
            <a:r>
              <a:rPr lang="en-US" sz="1700" dirty="0"/>
              <a:t>'</a:t>
            </a:r>
          </a:p>
          <a:p>
            <a:r>
              <a:rPr lang="en-US" sz="1700" dirty="0"/>
              <a:t>    delay(15);                       // waits 15ms for the servo to reach the position</a:t>
            </a:r>
          </a:p>
          <a:p>
            <a:r>
              <a:rPr lang="en-US" sz="1700" dirty="0"/>
              <a:t>  }</a:t>
            </a:r>
          </a:p>
          <a:p>
            <a:r>
              <a:rPr lang="en-US" sz="1700" dirty="0"/>
              <a:t>}</a:t>
            </a:r>
          </a:p>
        </p:txBody>
      </p:sp>
    </p:spTree>
    <p:extLst>
      <p:ext uri="{BB962C8B-B14F-4D97-AF65-F5344CB8AC3E}">
        <p14:creationId xmlns:p14="http://schemas.microsoft.com/office/powerpoint/2010/main" val="145151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94" y="92179"/>
            <a:ext cx="11247549" cy="2400657"/>
          </a:xfrm>
          <a:prstGeom prst="rect">
            <a:avLst/>
          </a:prstGeom>
        </p:spPr>
        <p:txBody>
          <a:bodyPr wrap="square">
            <a:spAutoFit/>
          </a:bodyPr>
          <a:lstStyle/>
          <a:p>
            <a:pPr algn="just">
              <a:lnSpc>
                <a:spcPct val="150000"/>
              </a:lnSpc>
            </a:pPr>
            <a:r>
              <a:rPr lang="en-US" sz="2000" dirty="0" smtClean="0"/>
              <a:t>where F is the force vector (per unit length of conductor), I is the current vector, and B is the magnetic field vector</a:t>
            </a:r>
            <a:r>
              <a:rPr lang="tr-TR" sz="2000" dirty="0" smtClean="0"/>
              <a:t>. </a:t>
            </a:r>
            <a:r>
              <a:rPr lang="en-US" sz="2000" dirty="0" smtClean="0"/>
              <a:t>Figure </a:t>
            </a:r>
            <a:r>
              <a:rPr lang="tr-TR" sz="2000" dirty="0" smtClean="0"/>
              <a:t>6.</a:t>
            </a:r>
            <a:r>
              <a:rPr lang="en-US" sz="2000" dirty="0" smtClean="0"/>
              <a:t>1 illustrates the relationship between these vectors and indicates the right-hand rule analogy, which states that if your right-hand index finger points in the direction of the current and your middle finger is aligned with the field direction, then your extended thumb (perpendicular to the index and middle fingers) will point in the direction of the force</a:t>
            </a:r>
            <a:endParaRPr lang="en-US" sz="2000" dirty="0"/>
          </a:p>
        </p:txBody>
      </p:sp>
      <p:pic>
        <p:nvPicPr>
          <p:cNvPr id="3" name="Picture 2"/>
          <p:cNvPicPr>
            <a:picLocks noChangeAspect="1"/>
          </p:cNvPicPr>
          <p:nvPr/>
        </p:nvPicPr>
        <p:blipFill>
          <a:blip r:embed="rId2"/>
          <a:stretch>
            <a:fillRect/>
          </a:stretch>
        </p:blipFill>
        <p:spPr>
          <a:xfrm>
            <a:off x="3079928" y="2492836"/>
            <a:ext cx="5620363" cy="3721592"/>
          </a:xfrm>
          <a:prstGeom prst="rect">
            <a:avLst/>
          </a:prstGeom>
        </p:spPr>
      </p:pic>
    </p:spTree>
    <p:extLst>
      <p:ext uri="{BB962C8B-B14F-4D97-AF65-F5344CB8AC3E}">
        <p14:creationId xmlns:p14="http://schemas.microsoft.com/office/powerpoint/2010/main" val="1448006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74" y="121104"/>
            <a:ext cx="11891493" cy="707886"/>
          </a:xfrm>
          <a:prstGeom prst="rect">
            <a:avLst/>
          </a:prstGeom>
        </p:spPr>
        <p:txBody>
          <a:bodyPr wrap="square">
            <a:spAutoFit/>
          </a:bodyPr>
          <a:lstStyle/>
          <a:p>
            <a:pPr algn="just"/>
            <a:r>
              <a:rPr lang="en-US" sz="2000" dirty="0"/>
              <a:t>The following code will turn a servo motor to 0 degrees, wait 1 second, then turn it to 90, wait one more second, turn it to 180, and then go back.</a:t>
            </a:r>
          </a:p>
        </p:txBody>
      </p:sp>
      <p:sp>
        <p:nvSpPr>
          <p:cNvPr id="3" name="Rectangle 2"/>
          <p:cNvSpPr/>
          <p:nvPr/>
        </p:nvSpPr>
        <p:spPr>
          <a:xfrm>
            <a:off x="1171979" y="828990"/>
            <a:ext cx="9015210" cy="5909310"/>
          </a:xfrm>
          <a:prstGeom prst="rect">
            <a:avLst/>
          </a:prstGeom>
        </p:spPr>
        <p:txBody>
          <a:bodyPr wrap="square">
            <a:spAutoFit/>
          </a:bodyPr>
          <a:lstStyle/>
          <a:p>
            <a:r>
              <a:rPr lang="en-US" dirty="0"/>
              <a:t>// Include the Servo library </a:t>
            </a:r>
          </a:p>
          <a:p>
            <a:r>
              <a:rPr lang="en-US" dirty="0"/>
              <a:t>#include &lt;</a:t>
            </a:r>
            <a:r>
              <a:rPr lang="en-US" dirty="0" err="1"/>
              <a:t>Servo.h</a:t>
            </a:r>
            <a:r>
              <a:rPr lang="en-US" dirty="0"/>
              <a:t>&gt; </a:t>
            </a:r>
          </a:p>
          <a:p>
            <a:r>
              <a:rPr lang="en-US" dirty="0"/>
              <a:t>// Declare the Servo pin </a:t>
            </a:r>
          </a:p>
          <a:p>
            <a:r>
              <a:rPr lang="en-US" dirty="0" err="1"/>
              <a:t>int</a:t>
            </a:r>
            <a:r>
              <a:rPr lang="en-US" dirty="0"/>
              <a:t> </a:t>
            </a:r>
            <a:r>
              <a:rPr lang="en-US" dirty="0" err="1"/>
              <a:t>servoPin</a:t>
            </a:r>
            <a:r>
              <a:rPr lang="en-US" dirty="0"/>
              <a:t> = </a:t>
            </a:r>
            <a:r>
              <a:rPr lang="tr-TR" dirty="0" smtClean="0"/>
              <a:t>9</a:t>
            </a:r>
            <a:r>
              <a:rPr lang="en-US" dirty="0" smtClean="0"/>
              <a:t>; </a:t>
            </a:r>
            <a:endParaRPr lang="en-US" dirty="0"/>
          </a:p>
          <a:p>
            <a:r>
              <a:rPr lang="en-US" dirty="0"/>
              <a:t>// Create a servo object </a:t>
            </a:r>
          </a:p>
          <a:p>
            <a:r>
              <a:rPr lang="en-US" dirty="0"/>
              <a:t>Servo Servo1; </a:t>
            </a:r>
          </a:p>
          <a:p>
            <a:r>
              <a:rPr lang="en-US" dirty="0"/>
              <a:t>void setup() { </a:t>
            </a:r>
          </a:p>
          <a:p>
            <a:r>
              <a:rPr lang="en-US" dirty="0"/>
              <a:t>   // We need to attach the servo to the used pin number </a:t>
            </a:r>
          </a:p>
          <a:p>
            <a:r>
              <a:rPr lang="en-US" dirty="0"/>
              <a:t>   Servo1.attach(</a:t>
            </a:r>
            <a:r>
              <a:rPr lang="en-US" dirty="0" err="1"/>
              <a:t>servoPin</a:t>
            </a:r>
            <a:r>
              <a:rPr lang="en-US" dirty="0"/>
              <a:t>); </a:t>
            </a:r>
          </a:p>
          <a:p>
            <a:r>
              <a:rPr lang="en-US" dirty="0"/>
              <a:t>}</a:t>
            </a:r>
          </a:p>
          <a:p>
            <a:r>
              <a:rPr lang="en-US" dirty="0"/>
              <a:t>void loop(){ </a:t>
            </a:r>
          </a:p>
          <a:p>
            <a:r>
              <a:rPr lang="en-US" dirty="0"/>
              <a:t>   // Make servo go to 0 degrees </a:t>
            </a:r>
          </a:p>
          <a:p>
            <a:r>
              <a:rPr lang="en-US" dirty="0"/>
              <a:t>   Servo1.write(0); </a:t>
            </a:r>
          </a:p>
          <a:p>
            <a:r>
              <a:rPr lang="en-US" dirty="0"/>
              <a:t>   delay(1000); </a:t>
            </a:r>
          </a:p>
          <a:p>
            <a:r>
              <a:rPr lang="en-US" dirty="0"/>
              <a:t>   // Make servo go to 90 degrees </a:t>
            </a:r>
          </a:p>
          <a:p>
            <a:r>
              <a:rPr lang="en-US" dirty="0"/>
              <a:t>   Servo1.write(90); </a:t>
            </a:r>
          </a:p>
          <a:p>
            <a:r>
              <a:rPr lang="en-US" dirty="0"/>
              <a:t>   delay(1000); </a:t>
            </a:r>
          </a:p>
          <a:p>
            <a:r>
              <a:rPr lang="en-US" dirty="0"/>
              <a:t>   // Make servo go to 180 degrees </a:t>
            </a:r>
          </a:p>
          <a:p>
            <a:r>
              <a:rPr lang="en-US" dirty="0"/>
              <a:t>   Servo1.write(180); </a:t>
            </a:r>
          </a:p>
          <a:p>
            <a:r>
              <a:rPr lang="en-US" dirty="0"/>
              <a:t>   delay(1000); </a:t>
            </a:r>
          </a:p>
          <a:p>
            <a:r>
              <a:rPr lang="en-US" dirty="0"/>
              <a:t>}</a:t>
            </a:r>
          </a:p>
        </p:txBody>
      </p:sp>
    </p:spTree>
    <p:extLst>
      <p:ext uri="{BB962C8B-B14F-4D97-AF65-F5344CB8AC3E}">
        <p14:creationId xmlns:p14="http://schemas.microsoft.com/office/powerpoint/2010/main" val="4029704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332309"/>
            <a:ext cx="4443211" cy="523220"/>
          </a:xfrm>
          <a:prstGeom prst="rect">
            <a:avLst/>
          </a:prstGeom>
          <a:noFill/>
        </p:spPr>
        <p:txBody>
          <a:bodyPr wrap="square" rtlCol="0">
            <a:spAutoFit/>
          </a:bodyPr>
          <a:lstStyle/>
          <a:p>
            <a:r>
              <a:rPr lang="tr-TR" sz="2800" b="1" dirty="0" smtClean="0">
                <a:solidFill>
                  <a:srgbClr val="0070C0"/>
                </a:solidFill>
              </a:rPr>
              <a:t>6.4 </a:t>
            </a:r>
            <a:r>
              <a:rPr lang="tr-TR" sz="2800" b="1" dirty="0" smtClean="0">
                <a:solidFill>
                  <a:srgbClr val="FF0000"/>
                </a:solidFill>
              </a:rPr>
              <a:t>Step Motor and Control</a:t>
            </a:r>
            <a:endParaRPr lang="en-US" sz="2800" b="1"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394951" y="855529"/>
                <a:ext cx="10848305" cy="5632311"/>
              </a:xfrm>
              <a:prstGeom prst="rect">
                <a:avLst/>
              </a:prstGeom>
            </p:spPr>
            <p:txBody>
              <a:bodyPr wrap="square">
                <a:spAutoFit/>
              </a:bodyPr>
              <a:lstStyle/>
              <a:p>
                <a:pPr algn="just">
                  <a:lnSpc>
                    <a:spcPct val="150000"/>
                  </a:lnSpc>
                </a:pPr>
                <a:r>
                  <a:rPr lang="en-US" sz="2000" dirty="0" smtClean="0"/>
                  <a:t>A special type of DC motor, known as a </a:t>
                </a:r>
                <a:r>
                  <a:rPr lang="en-US" sz="2000" b="1" dirty="0">
                    <a:solidFill>
                      <a:srgbClr val="FF0000"/>
                    </a:solidFill>
                  </a:rPr>
                  <a:t>stepper motor</a:t>
                </a:r>
                <a:r>
                  <a:rPr lang="en-US" sz="2000" dirty="0"/>
                  <a:t>, is a permanent </a:t>
                </a:r>
                <a:r>
                  <a:rPr lang="en-US" sz="2000" dirty="0" smtClean="0"/>
                  <a:t>that </a:t>
                </a:r>
                <a:r>
                  <a:rPr lang="en-US" sz="2000" dirty="0"/>
                  <a:t>has the following performance characteristics: </a:t>
                </a:r>
                <a:endParaRPr lang="tr-TR" sz="2000" dirty="0" smtClean="0"/>
              </a:p>
              <a:p>
                <a:pPr marL="342900" indent="-342900" algn="just">
                  <a:lnSpc>
                    <a:spcPct val="150000"/>
                  </a:lnSpc>
                  <a:buFont typeface="Arial" panose="020B0604020202020204" pitchFamily="34" charset="0"/>
                  <a:buChar char="•"/>
                </a:pPr>
                <a:r>
                  <a:rPr lang="en-US" sz="2000" dirty="0" smtClean="0"/>
                  <a:t>it </a:t>
                </a:r>
                <a:r>
                  <a:rPr lang="en-US" sz="2000" dirty="0"/>
                  <a:t>can rotate in both directions, </a:t>
                </a:r>
                <a:endParaRPr lang="tr-TR" sz="2000" dirty="0" smtClean="0"/>
              </a:p>
              <a:p>
                <a:pPr marL="342900" indent="-342900" algn="just">
                  <a:lnSpc>
                    <a:spcPct val="150000"/>
                  </a:lnSpc>
                  <a:buFont typeface="Arial" panose="020B0604020202020204" pitchFamily="34" charset="0"/>
                  <a:buChar char="•"/>
                </a:pPr>
                <a:r>
                  <a:rPr lang="en-US" sz="2000" dirty="0" smtClean="0"/>
                  <a:t>move </a:t>
                </a:r>
                <a:r>
                  <a:rPr lang="en-US" sz="2000" dirty="0"/>
                  <a:t>in precise angular increments, </a:t>
                </a:r>
                <a:endParaRPr lang="tr-TR" sz="2000" dirty="0" smtClean="0"/>
              </a:p>
              <a:p>
                <a:pPr marL="342900" indent="-342900" algn="just">
                  <a:lnSpc>
                    <a:spcPct val="150000"/>
                  </a:lnSpc>
                  <a:buFont typeface="Arial" panose="020B0604020202020204" pitchFamily="34" charset="0"/>
                  <a:buChar char="•"/>
                </a:pPr>
                <a:r>
                  <a:rPr lang="en-US" sz="2000" dirty="0" smtClean="0"/>
                  <a:t>sustain </a:t>
                </a:r>
                <a:r>
                  <a:rPr lang="en-US" sz="2000" dirty="0"/>
                  <a:t>a holding torque at zero speed, and </a:t>
                </a:r>
                <a:endParaRPr lang="tr-TR" sz="2000" dirty="0" smtClean="0"/>
              </a:p>
              <a:p>
                <a:pPr marL="342900" indent="-342900" algn="just">
                  <a:lnSpc>
                    <a:spcPct val="150000"/>
                  </a:lnSpc>
                  <a:buFont typeface="Arial" panose="020B0604020202020204" pitchFamily="34" charset="0"/>
                  <a:buChar char="•"/>
                </a:pPr>
                <a:r>
                  <a:rPr lang="en-US" sz="2000" dirty="0" smtClean="0"/>
                  <a:t>be </a:t>
                </a:r>
                <a:r>
                  <a:rPr lang="en-US" sz="2000" dirty="0"/>
                  <a:t>controlled with digital circuits. </a:t>
                </a:r>
                <a:endParaRPr lang="tr-TR" sz="2000" dirty="0" smtClean="0"/>
              </a:p>
              <a:p>
                <a:pPr algn="just">
                  <a:lnSpc>
                    <a:spcPct val="150000"/>
                  </a:lnSpc>
                </a:pPr>
                <a:r>
                  <a:rPr lang="en-US" sz="2000" dirty="0" smtClean="0"/>
                  <a:t>It </a:t>
                </a:r>
                <a:r>
                  <a:rPr lang="en-US" sz="2000" dirty="0"/>
                  <a:t>moves in accurate angular increments, known as </a:t>
                </a:r>
                <a:r>
                  <a:rPr lang="en-US" sz="2000" b="1" i="1" dirty="0">
                    <a:solidFill>
                      <a:srgbClr val="FF0000"/>
                    </a:solidFill>
                  </a:rPr>
                  <a:t>steps</a:t>
                </a:r>
                <a:r>
                  <a:rPr lang="en-US" sz="2000" dirty="0"/>
                  <a:t>, in response to digital pulses sent to an electric drive circuit. The number and rate of the pulses control the position and speed of the motor shaft. Generally, stepper motors are manufactured with steps per revolution of 12, 24, 72, 144, 180, and 200, resulting in shaft increments of </a:t>
                </a:r>
                <a14:m>
                  <m:oMath xmlns:m="http://schemas.openxmlformats.org/officeDocument/2006/math">
                    <m:sSup>
                      <m:sSupPr>
                        <m:ctrlPr>
                          <a:rPr lang="en-US" sz="2000" i="1" smtClean="0">
                            <a:latin typeface="Cambria Math" panose="02040503050406030204" pitchFamily="18" charset="0"/>
                          </a:rPr>
                        </m:ctrlPr>
                      </m:sSupPr>
                      <m:e>
                        <m:r>
                          <a:rPr lang="tr-TR" sz="2000" b="0" i="1" smtClean="0">
                            <a:latin typeface="Cambria Math" panose="02040503050406030204" pitchFamily="18" charset="0"/>
                          </a:rPr>
                          <m:t>30</m:t>
                        </m:r>
                      </m:e>
                      <m:sup>
                        <m:r>
                          <a:rPr lang="tr-TR" sz="2000" b="0" i="1" smtClean="0">
                            <a:latin typeface="Cambria Math" panose="02040503050406030204" pitchFamily="18" charset="0"/>
                          </a:rPr>
                          <m:t>𝑜</m:t>
                        </m:r>
                      </m:sup>
                    </m:sSup>
                  </m:oMath>
                </a14:m>
                <a:r>
                  <a:rPr lang="en-US" sz="2000" dirty="0" smtClean="0"/>
                  <a:t> </a:t>
                </a:r>
                <a:r>
                  <a:rPr lang="en-US" sz="2000" dirty="0"/>
                  <a:t>, </a:t>
                </a:r>
                <a14:m>
                  <m:oMath xmlns:m="http://schemas.openxmlformats.org/officeDocument/2006/math">
                    <m:sSup>
                      <m:sSupPr>
                        <m:ctrlPr>
                          <a:rPr lang="en-US" sz="2000" i="1">
                            <a:latin typeface="Cambria Math" panose="02040503050406030204" pitchFamily="18" charset="0"/>
                          </a:rPr>
                        </m:ctrlPr>
                      </m:sSupPr>
                      <m:e>
                        <m:r>
                          <a:rPr lang="tr-TR" sz="2000" b="0" i="1" smtClean="0">
                            <a:latin typeface="Cambria Math" panose="02040503050406030204" pitchFamily="18" charset="0"/>
                          </a:rPr>
                          <m:t>15</m:t>
                        </m:r>
                      </m:e>
                      <m:sup>
                        <m:r>
                          <a:rPr lang="tr-TR" sz="2000" i="1">
                            <a:latin typeface="Cambria Math" panose="02040503050406030204" pitchFamily="18" charset="0"/>
                          </a:rPr>
                          <m:t>𝑜</m:t>
                        </m:r>
                      </m:sup>
                    </m:sSup>
                  </m:oMath>
                </a14:m>
                <a:r>
                  <a:rPr lang="en-US" sz="2000" dirty="0" smtClean="0"/>
                  <a:t> </a:t>
                </a:r>
                <a:r>
                  <a:rPr lang="en-US" sz="2000" dirty="0"/>
                  <a:t>, </a:t>
                </a:r>
                <a14:m>
                  <m:oMath xmlns:m="http://schemas.openxmlformats.org/officeDocument/2006/math">
                    <m:sSup>
                      <m:sSupPr>
                        <m:ctrlPr>
                          <a:rPr lang="en-US" sz="2000" i="1">
                            <a:latin typeface="Cambria Math" panose="02040503050406030204" pitchFamily="18" charset="0"/>
                          </a:rPr>
                        </m:ctrlPr>
                      </m:sSupPr>
                      <m:e>
                        <m:r>
                          <a:rPr lang="tr-TR" sz="2000" b="0" i="1" smtClean="0">
                            <a:latin typeface="Cambria Math" panose="02040503050406030204" pitchFamily="18" charset="0"/>
                          </a:rPr>
                          <m:t>5</m:t>
                        </m:r>
                      </m:e>
                      <m:sup>
                        <m:r>
                          <a:rPr lang="tr-TR" sz="2000" i="1">
                            <a:latin typeface="Cambria Math" panose="02040503050406030204" pitchFamily="18" charset="0"/>
                          </a:rPr>
                          <m:t>𝑜</m:t>
                        </m:r>
                      </m:sup>
                    </m:sSup>
                  </m:oMath>
                </a14:m>
                <a:r>
                  <a:rPr lang="en-US" sz="2000" dirty="0" smtClean="0"/>
                  <a:t> </a:t>
                </a:r>
                <a:r>
                  <a:rPr lang="en-US" sz="2000" dirty="0"/>
                  <a:t>, </a:t>
                </a:r>
                <a14:m>
                  <m:oMath xmlns:m="http://schemas.openxmlformats.org/officeDocument/2006/math">
                    <m:sSup>
                      <m:sSupPr>
                        <m:ctrlPr>
                          <a:rPr lang="en-US" sz="2000" i="1">
                            <a:latin typeface="Cambria Math" panose="02040503050406030204" pitchFamily="18" charset="0"/>
                          </a:rPr>
                        </m:ctrlPr>
                      </m:sSupPr>
                      <m:e>
                        <m:r>
                          <a:rPr lang="tr-TR" sz="2000" b="0" i="1" smtClean="0">
                            <a:latin typeface="Cambria Math" panose="02040503050406030204" pitchFamily="18" charset="0"/>
                          </a:rPr>
                          <m:t>2.5</m:t>
                        </m:r>
                      </m:e>
                      <m:sup>
                        <m:r>
                          <a:rPr lang="tr-TR" sz="2000" i="1">
                            <a:latin typeface="Cambria Math" panose="02040503050406030204" pitchFamily="18" charset="0"/>
                          </a:rPr>
                          <m:t>𝑜</m:t>
                        </m:r>
                      </m:sup>
                    </m:sSup>
                  </m:oMath>
                </a14:m>
                <a:r>
                  <a:rPr lang="en-US" sz="2000" dirty="0" smtClean="0"/>
                  <a:t> </a:t>
                </a:r>
                <a:r>
                  <a:rPr lang="en-US" sz="2000" dirty="0"/>
                  <a:t>, </a:t>
                </a:r>
                <a14:m>
                  <m:oMath xmlns:m="http://schemas.openxmlformats.org/officeDocument/2006/math">
                    <m:sSup>
                      <m:sSupPr>
                        <m:ctrlPr>
                          <a:rPr lang="en-US" sz="2000" i="1">
                            <a:latin typeface="Cambria Math" panose="02040503050406030204" pitchFamily="18" charset="0"/>
                          </a:rPr>
                        </m:ctrlPr>
                      </m:sSupPr>
                      <m:e>
                        <m:r>
                          <a:rPr lang="tr-TR" sz="2000" b="0" i="1" smtClean="0">
                            <a:latin typeface="Cambria Math" panose="02040503050406030204" pitchFamily="18" charset="0"/>
                          </a:rPr>
                          <m:t>2</m:t>
                        </m:r>
                      </m:e>
                      <m:sup>
                        <m:r>
                          <a:rPr lang="tr-TR" sz="2000" i="1">
                            <a:latin typeface="Cambria Math" panose="02040503050406030204" pitchFamily="18" charset="0"/>
                          </a:rPr>
                          <m:t>𝑜</m:t>
                        </m:r>
                      </m:sup>
                    </m:sSup>
                  </m:oMath>
                </a14:m>
                <a:r>
                  <a:rPr lang="en-US" sz="2000" dirty="0" smtClean="0"/>
                  <a:t> </a:t>
                </a:r>
                <a:r>
                  <a:rPr lang="en-US" sz="2000" dirty="0"/>
                  <a:t>, and </a:t>
                </a:r>
                <a14:m>
                  <m:oMath xmlns:m="http://schemas.openxmlformats.org/officeDocument/2006/math">
                    <m:sSup>
                      <m:sSupPr>
                        <m:ctrlPr>
                          <a:rPr lang="en-US" sz="2000" i="1">
                            <a:latin typeface="Cambria Math" panose="02040503050406030204" pitchFamily="18" charset="0"/>
                          </a:rPr>
                        </m:ctrlPr>
                      </m:sSupPr>
                      <m:e>
                        <m:r>
                          <a:rPr lang="tr-TR" sz="2000" b="0" i="1" smtClean="0">
                            <a:latin typeface="Cambria Math" panose="02040503050406030204" pitchFamily="18" charset="0"/>
                          </a:rPr>
                          <m:t>1.8</m:t>
                        </m:r>
                      </m:e>
                      <m:sup>
                        <m:r>
                          <a:rPr lang="tr-TR" sz="2000" i="1">
                            <a:latin typeface="Cambria Math" panose="02040503050406030204" pitchFamily="18" charset="0"/>
                          </a:rPr>
                          <m:t>𝑜</m:t>
                        </m:r>
                      </m:sup>
                    </m:sSup>
                  </m:oMath>
                </a14:m>
                <a:r>
                  <a:rPr lang="en-US" sz="2000" dirty="0" smtClean="0"/>
                  <a:t>per </a:t>
                </a:r>
                <a:r>
                  <a:rPr lang="en-US" sz="2000" dirty="0"/>
                  <a:t>step. Special micro-stepping circuitry can be designed to allow many more steps per revolution, often 10,000 steps/rev or more. </a:t>
                </a:r>
              </a:p>
            </p:txBody>
          </p:sp>
        </mc:Choice>
        <mc:Fallback xmlns="">
          <p:sp>
            <p:nvSpPr>
              <p:cNvPr id="3" name="Rectangle 2"/>
              <p:cNvSpPr>
                <a:spLocks noRot="1" noChangeAspect="1" noMove="1" noResize="1" noEditPoints="1" noAdjustHandles="1" noChangeArrowheads="1" noChangeShapeType="1" noTextEdit="1"/>
              </p:cNvSpPr>
              <p:nvPr/>
            </p:nvSpPr>
            <p:spPr>
              <a:xfrm>
                <a:off x="394951" y="855529"/>
                <a:ext cx="10848305" cy="5632311"/>
              </a:xfrm>
              <a:prstGeom prst="rect">
                <a:avLst/>
              </a:prstGeom>
              <a:blipFill rotWithShape="0">
                <a:blip r:embed="rId2"/>
                <a:stretch>
                  <a:fillRect l="-618" r="-562" b="-108"/>
                </a:stretch>
              </a:blipFill>
            </p:spPr>
            <p:txBody>
              <a:bodyPr/>
              <a:lstStyle/>
              <a:p>
                <a:r>
                  <a:rPr lang="en-US">
                    <a:noFill/>
                  </a:rPr>
                  <a:t> </a:t>
                </a:r>
              </a:p>
            </p:txBody>
          </p:sp>
        </mc:Fallback>
      </mc:AlternateContent>
    </p:spTree>
    <p:extLst>
      <p:ext uri="{BB962C8B-B14F-4D97-AF65-F5344CB8AC3E}">
        <p14:creationId xmlns:p14="http://schemas.microsoft.com/office/powerpoint/2010/main" val="1340091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47" y="167426"/>
            <a:ext cx="11273308" cy="2400657"/>
          </a:xfrm>
          <a:prstGeom prst="rect">
            <a:avLst/>
          </a:prstGeom>
        </p:spPr>
        <p:txBody>
          <a:bodyPr wrap="square">
            <a:spAutoFit/>
          </a:bodyPr>
          <a:lstStyle/>
          <a:p>
            <a:pPr algn="just">
              <a:lnSpc>
                <a:spcPct val="150000"/>
              </a:lnSpc>
            </a:pPr>
            <a:r>
              <a:rPr lang="en-US" sz="2000" dirty="0" smtClean="0"/>
              <a:t>Step</a:t>
            </a:r>
            <a:r>
              <a:rPr lang="tr-TR" sz="2000" dirty="0" smtClean="0"/>
              <a:t>per</a:t>
            </a:r>
            <a:r>
              <a:rPr lang="en-US" sz="2000" dirty="0" smtClean="0"/>
              <a:t> </a:t>
            </a:r>
            <a:r>
              <a:rPr lang="en-US" sz="2000" dirty="0"/>
              <a:t>motors are either </a:t>
            </a:r>
            <a:r>
              <a:rPr lang="en-US" sz="2000" b="1" i="1" dirty="0">
                <a:solidFill>
                  <a:srgbClr val="FF0000"/>
                </a:solidFill>
              </a:rPr>
              <a:t>bipolar</a:t>
            </a:r>
            <a:r>
              <a:rPr lang="en-US" sz="2000" dirty="0"/>
              <a:t>, requiring two power sources or a switchable polarity power source, or </a:t>
            </a:r>
            <a:r>
              <a:rPr lang="en-US" sz="2000" b="1" i="1" dirty="0">
                <a:solidFill>
                  <a:srgbClr val="FF0000"/>
                </a:solidFill>
              </a:rPr>
              <a:t>unipolar</a:t>
            </a:r>
            <a:r>
              <a:rPr lang="en-US" sz="2000" dirty="0"/>
              <a:t>, requiring only one power source. They are </a:t>
            </a:r>
            <a:r>
              <a:rPr lang="en-US" sz="2000" dirty="0" smtClean="0"/>
              <a:t>powered </a:t>
            </a:r>
            <a:r>
              <a:rPr lang="en-US" sz="2000" dirty="0"/>
              <a:t>by DC sources and require digital circuitry to produce coil energizing sequences for rotation of the </a:t>
            </a:r>
            <a:r>
              <a:rPr lang="en-US" sz="2000" dirty="0" smtClean="0"/>
              <a:t>motor</a:t>
            </a:r>
            <a:r>
              <a:rPr lang="tr-TR" sz="2000" dirty="0" smtClean="0"/>
              <a:t>.</a:t>
            </a:r>
          </a:p>
          <a:p>
            <a:pPr algn="just">
              <a:lnSpc>
                <a:spcPct val="150000"/>
              </a:lnSpc>
            </a:pPr>
            <a:r>
              <a:rPr lang="en-US" sz="2000" dirty="0" smtClean="0"/>
              <a:t>A </a:t>
            </a:r>
            <a:r>
              <a:rPr lang="en-US" sz="2000" dirty="0"/>
              <a:t>unipolar stepper motor has current flowing through each of the coils </a:t>
            </a:r>
            <a:r>
              <a:rPr lang="en-US" sz="2000" b="1" i="1" dirty="0">
                <a:solidFill>
                  <a:srgbClr val="FF0000"/>
                </a:solidFill>
              </a:rPr>
              <a:t>in a single direction</a:t>
            </a:r>
            <a:r>
              <a:rPr lang="en-US" sz="2000" dirty="0"/>
              <a:t>, and the bipolar stepper motor has current flowing </a:t>
            </a:r>
            <a:r>
              <a:rPr lang="en-US" sz="2000" b="1" i="1" dirty="0">
                <a:solidFill>
                  <a:srgbClr val="FF0000"/>
                </a:solidFill>
              </a:rPr>
              <a:t>in both directions of the coil</a:t>
            </a:r>
            <a:r>
              <a:rPr lang="en-US" sz="2000" dirty="0"/>
              <a:t>.</a:t>
            </a:r>
          </a:p>
        </p:txBody>
      </p:sp>
      <p:sp>
        <p:nvSpPr>
          <p:cNvPr id="3" name="Rectangle 2"/>
          <p:cNvSpPr/>
          <p:nvPr/>
        </p:nvSpPr>
        <p:spPr>
          <a:xfrm>
            <a:off x="214647" y="2780695"/>
            <a:ext cx="3691652" cy="461665"/>
          </a:xfrm>
          <a:prstGeom prst="rect">
            <a:avLst/>
          </a:prstGeom>
        </p:spPr>
        <p:txBody>
          <a:bodyPr wrap="none">
            <a:spAutoFit/>
          </a:bodyPr>
          <a:lstStyle/>
          <a:p>
            <a:r>
              <a:rPr lang="tr-TR" sz="2400" dirty="0" smtClean="0">
                <a:solidFill>
                  <a:srgbClr val="FF0000"/>
                </a:solidFill>
              </a:rPr>
              <a:t>(a) </a:t>
            </a:r>
            <a:r>
              <a:rPr lang="en-US" sz="2400" dirty="0" smtClean="0">
                <a:solidFill>
                  <a:srgbClr val="FF0000"/>
                </a:solidFill>
              </a:rPr>
              <a:t>Unipolar </a:t>
            </a:r>
            <a:r>
              <a:rPr lang="en-US" sz="2400" dirty="0">
                <a:solidFill>
                  <a:srgbClr val="FF0000"/>
                </a:solidFill>
              </a:rPr>
              <a:t>Stepper Motors</a:t>
            </a:r>
          </a:p>
        </p:txBody>
      </p:sp>
      <p:sp>
        <p:nvSpPr>
          <p:cNvPr id="4" name="Rectangle 3"/>
          <p:cNvSpPr/>
          <p:nvPr/>
        </p:nvSpPr>
        <p:spPr>
          <a:xfrm>
            <a:off x="214647" y="3303638"/>
            <a:ext cx="11543763" cy="2400657"/>
          </a:xfrm>
          <a:prstGeom prst="rect">
            <a:avLst/>
          </a:prstGeom>
        </p:spPr>
        <p:txBody>
          <a:bodyPr wrap="square">
            <a:spAutoFit/>
          </a:bodyPr>
          <a:lstStyle/>
          <a:p>
            <a:pPr algn="just">
              <a:lnSpc>
                <a:spcPct val="150000"/>
              </a:lnSpc>
            </a:pPr>
            <a:r>
              <a:rPr lang="en-US" sz="2000" dirty="0"/>
              <a:t>Unipolar stepper motors only require current to flow in a single direction, which makes hardware design simpler because only a low side switch/driver is </a:t>
            </a:r>
            <a:r>
              <a:rPr lang="en-US" sz="2000" dirty="0" smtClean="0"/>
              <a:t>required</a:t>
            </a:r>
            <a:r>
              <a:rPr lang="tr-TR" sz="2000" dirty="0" smtClean="0"/>
              <a:t>.</a:t>
            </a:r>
            <a:r>
              <a:rPr lang="en-US" sz="2000" dirty="0" smtClean="0"/>
              <a:t> The </a:t>
            </a:r>
            <a:r>
              <a:rPr lang="en-US" sz="2000" dirty="0"/>
              <a:t>high-side of the motor phase is connected directly to the supply voltage without a switch. Unipolar stepper motors can be driven by a stepper motor sequence using a peripheral driver - ULN2003A and TPL7407L are examples of devices that can drive these stepper motors. </a:t>
            </a:r>
          </a:p>
        </p:txBody>
      </p:sp>
    </p:spTree>
    <p:extLst>
      <p:ext uri="{BB962C8B-B14F-4D97-AF65-F5344CB8AC3E}">
        <p14:creationId xmlns:p14="http://schemas.microsoft.com/office/powerpoint/2010/main" val="1615350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83" y="368764"/>
            <a:ext cx="11299065" cy="2400657"/>
          </a:xfrm>
          <a:prstGeom prst="rect">
            <a:avLst/>
          </a:prstGeom>
        </p:spPr>
        <p:txBody>
          <a:bodyPr wrap="square">
            <a:spAutoFit/>
          </a:bodyPr>
          <a:lstStyle/>
          <a:p>
            <a:pPr algn="just">
              <a:lnSpc>
                <a:spcPct val="150000"/>
              </a:lnSpc>
            </a:pPr>
            <a:r>
              <a:rPr lang="en-US" sz="2000" dirty="0"/>
              <a:t>Unipolar stepper motors come in three primary wiring configurations, </a:t>
            </a:r>
            <a:r>
              <a:rPr lang="en-US" sz="2000" dirty="0">
                <a:solidFill>
                  <a:srgbClr val="FF0000"/>
                </a:solidFill>
              </a:rPr>
              <a:t>5-wire</a:t>
            </a:r>
            <a:r>
              <a:rPr lang="en-US" sz="2000" dirty="0"/>
              <a:t>, </a:t>
            </a:r>
            <a:r>
              <a:rPr lang="en-US" sz="2000" dirty="0">
                <a:solidFill>
                  <a:srgbClr val="FF0000"/>
                </a:solidFill>
              </a:rPr>
              <a:t>6-wire</a:t>
            </a:r>
            <a:r>
              <a:rPr lang="en-US" sz="2000" dirty="0"/>
              <a:t>, and </a:t>
            </a:r>
            <a:r>
              <a:rPr lang="en-US" sz="2000" dirty="0">
                <a:solidFill>
                  <a:srgbClr val="FF0000"/>
                </a:solidFill>
              </a:rPr>
              <a:t>8-wire</a:t>
            </a:r>
            <a:r>
              <a:rPr lang="en-US" sz="2000" dirty="0"/>
              <a:t>, where 5- wire and 6-wire stepper motors are the most common. In a 5-wire stepper motor the center tap connections are shorted together internally as shown in Figure </a:t>
            </a:r>
            <a:r>
              <a:rPr lang="tr-TR" sz="2000" dirty="0" smtClean="0"/>
              <a:t>6.10</a:t>
            </a:r>
            <a:r>
              <a:rPr lang="en-US" sz="2000" dirty="0" smtClean="0"/>
              <a:t>. </a:t>
            </a:r>
            <a:r>
              <a:rPr lang="en-US" sz="2000" dirty="0"/>
              <a:t>In a 6-wire stepper motor the center tap connections are separate connections as shown in Figure </a:t>
            </a:r>
            <a:r>
              <a:rPr lang="tr-TR" sz="2000" dirty="0" smtClean="0"/>
              <a:t>6.11</a:t>
            </a:r>
            <a:r>
              <a:rPr lang="en-US" sz="2000" dirty="0" smtClean="0"/>
              <a:t>. </a:t>
            </a:r>
            <a:r>
              <a:rPr lang="en-US" sz="2000" dirty="0"/>
              <a:t>A 6-wire stepper motor can effectively act as a 5-wire stepper motor by connecting the two center tap </a:t>
            </a:r>
            <a:r>
              <a:rPr lang="en-US" sz="2000" dirty="0" smtClean="0"/>
              <a:t>wires</a:t>
            </a:r>
            <a:r>
              <a:rPr lang="tr-TR" sz="2000" dirty="0" smtClean="0"/>
              <a:t>.</a:t>
            </a:r>
            <a:endParaRPr lang="en-US" sz="2000" dirty="0"/>
          </a:p>
        </p:txBody>
      </p:sp>
      <p:pic>
        <p:nvPicPr>
          <p:cNvPr id="3" name="Picture 2"/>
          <p:cNvPicPr>
            <a:picLocks noChangeAspect="1"/>
          </p:cNvPicPr>
          <p:nvPr/>
        </p:nvPicPr>
        <p:blipFill>
          <a:blip r:embed="rId2"/>
          <a:stretch>
            <a:fillRect/>
          </a:stretch>
        </p:blipFill>
        <p:spPr>
          <a:xfrm>
            <a:off x="0" y="2885424"/>
            <a:ext cx="5833366" cy="3695950"/>
          </a:xfrm>
          <a:prstGeom prst="rect">
            <a:avLst/>
          </a:prstGeom>
        </p:spPr>
      </p:pic>
      <p:pic>
        <p:nvPicPr>
          <p:cNvPr id="4" name="Picture 3"/>
          <p:cNvPicPr>
            <a:picLocks noChangeAspect="1"/>
          </p:cNvPicPr>
          <p:nvPr/>
        </p:nvPicPr>
        <p:blipFill>
          <a:blip r:embed="rId3"/>
          <a:stretch>
            <a:fillRect/>
          </a:stretch>
        </p:blipFill>
        <p:spPr>
          <a:xfrm>
            <a:off x="6555293" y="2769421"/>
            <a:ext cx="4997055" cy="3902567"/>
          </a:xfrm>
          <a:prstGeom prst="rect">
            <a:avLst/>
          </a:prstGeom>
        </p:spPr>
      </p:pic>
    </p:spTree>
    <p:extLst>
      <p:ext uri="{BB962C8B-B14F-4D97-AF65-F5344CB8AC3E}">
        <p14:creationId xmlns:p14="http://schemas.microsoft.com/office/powerpoint/2010/main" val="1360274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638" y="243557"/>
            <a:ext cx="2967479" cy="400110"/>
          </a:xfrm>
          <a:prstGeom prst="rect">
            <a:avLst/>
          </a:prstGeom>
        </p:spPr>
        <p:txBody>
          <a:bodyPr wrap="none">
            <a:spAutoFit/>
          </a:bodyPr>
          <a:lstStyle/>
          <a:p>
            <a:r>
              <a:rPr lang="tr-TR" sz="2000" dirty="0" smtClean="0">
                <a:solidFill>
                  <a:srgbClr val="FF0000"/>
                </a:solidFill>
              </a:rPr>
              <a:t>(b) </a:t>
            </a:r>
            <a:r>
              <a:rPr lang="en-US" sz="2000" dirty="0" smtClean="0">
                <a:solidFill>
                  <a:srgbClr val="FF0000"/>
                </a:solidFill>
              </a:rPr>
              <a:t>Bipolar </a:t>
            </a:r>
            <a:r>
              <a:rPr lang="en-US" sz="2000" dirty="0">
                <a:solidFill>
                  <a:srgbClr val="FF0000"/>
                </a:solidFill>
              </a:rPr>
              <a:t>Stepper Motors</a:t>
            </a:r>
          </a:p>
        </p:txBody>
      </p:sp>
      <p:sp>
        <p:nvSpPr>
          <p:cNvPr id="3" name="Rectangle 2"/>
          <p:cNvSpPr/>
          <p:nvPr/>
        </p:nvSpPr>
        <p:spPr>
          <a:xfrm>
            <a:off x="399117" y="735916"/>
            <a:ext cx="11114596" cy="1477328"/>
          </a:xfrm>
          <a:prstGeom prst="rect">
            <a:avLst/>
          </a:prstGeom>
        </p:spPr>
        <p:txBody>
          <a:bodyPr wrap="square">
            <a:spAutoFit/>
          </a:bodyPr>
          <a:lstStyle/>
          <a:p>
            <a:pPr algn="just">
              <a:lnSpc>
                <a:spcPct val="150000"/>
              </a:lnSpc>
            </a:pPr>
            <a:r>
              <a:rPr lang="en-US" sz="2000" dirty="0"/>
              <a:t>Bipolar stepper motors require both a low-side driver and a high-side </a:t>
            </a:r>
            <a:r>
              <a:rPr lang="en-US" sz="2000" dirty="0" smtClean="0"/>
              <a:t>driver. </a:t>
            </a:r>
            <a:r>
              <a:rPr lang="en-US" sz="2000" dirty="0"/>
              <a:t>This allows the coils to be biased in both directions, requiring two Half-H </a:t>
            </a:r>
            <a:r>
              <a:rPr lang="en-US" sz="2000" dirty="0" smtClean="0"/>
              <a:t>drivers. </a:t>
            </a:r>
            <a:r>
              <a:rPr lang="en-US" sz="2000" dirty="0"/>
              <a:t>The L293D is an example of a device that can drive these types of stepper </a:t>
            </a:r>
            <a:r>
              <a:rPr lang="en-US" sz="2000" dirty="0" smtClean="0"/>
              <a:t>motors</a:t>
            </a:r>
            <a:r>
              <a:rPr lang="tr-TR" sz="2000" dirty="0" smtClean="0"/>
              <a:t>.</a:t>
            </a:r>
            <a:endParaRPr lang="en-US" sz="2000" dirty="0"/>
          </a:p>
        </p:txBody>
      </p:sp>
      <p:pic>
        <p:nvPicPr>
          <p:cNvPr id="4" name="Picture 3"/>
          <p:cNvPicPr>
            <a:picLocks noChangeAspect="1"/>
          </p:cNvPicPr>
          <p:nvPr/>
        </p:nvPicPr>
        <p:blipFill>
          <a:blip r:embed="rId2"/>
          <a:stretch>
            <a:fillRect/>
          </a:stretch>
        </p:blipFill>
        <p:spPr>
          <a:xfrm>
            <a:off x="2438064" y="2485623"/>
            <a:ext cx="6806829" cy="3557855"/>
          </a:xfrm>
          <a:prstGeom prst="rect">
            <a:avLst/>
          </a:prstGeom>
        </p:spPr>
      </p:pic>
    </p:spTree>
    <p:extLst>
      <p:ext uri="{BB962C8B-B14F-4D97-AF65-F5344CB8AC3E}">
        <p14:creationId xmlns:p14="http://schemas.microsoft.com/office/powerpoint/2010/main" val="443583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42" y="272482"/>
            <a:ext cx="10977092" cy="400110"/>
          </a:xfrm>
          <a:prstGeom prst="rect">
            <a:avLst/>
          </a:prstGeom>
        </p:spPr>
        <p:txBody>
          <a:bodyPr wrap="square">
            <a:spAutoFit/>
          </a:bodyPr>
          <a:lstStyle/>
          <a:p>
            <a:pPr algn="just"/>
            <a:r>
              <a:rPr lang="en-US" sz="2000" dirty="0"/>
              <a:t>Bipolar stepper motors only come in a 4-wire configuration and do not have center tap connections</a:t>
            </a:r>
          </a:p>
        </p:txBody>
      </p:sp>
      <p:pic>
        <p:nvPicPr>
          <p:cNvPr id="3" name="Picture 2"/>
          <p:cNvPicPr>
            <a:picLocks noChangeAspect="1"/>
          </p:cNvPicPr>
          <p:nvPr/>
        </p:nvPicPr>
        <p:blipFill>
          <a:blip r:embed="rId2"/>
          <a:stretch>
            <a:fillRect/>
          </a:stretch>
        </p:blipFill>
        <p:spPr>
          <a:xfrm>
            <a:off x="3153714" y="1120269"/>
            <a:ext cx="5925892" cy="4031549"/>
          </a:xfrm>
          <a:prstGeom prst="rect">
            <a:avLst/>
          </a:prstGeom>
        </p:spPr>
      </p:pic>
    </p:spTree>
    <p:extLst>
      <p:ext uri="{BB962C8B-B14F-4D97-AF65-F5344CB8AC3E}">
        <p14:creationId xmlns:p14="http://schemas.microsoft.com/office/powerpoint/2010/main" val="3122924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251" y="230677"/>
            <a:ext cx="4181914" cy="461665"/>
          </a:xfrm>
          <a:prstGeom prst="rect">
            <a:avLst/>
          </a:prstGeom>
        </p:spPr>
        <p:txBody>
          <a:bodyPr wrap="none">
            <a:spAutoFit/>
          </a:bodyPr>
          <a:lstStyle/>
          <a:p>
            <a:r>
              <a:rPr lang="en-US" sz="2400" b="1" dirty="0">
                <a:solidFill>
                  <a:srgbClr val="FF0000"/>
                </a:solidFill>
              </a:rPr>
              <a:t>Stepper Motor Driving Patterns</a:t>
            </a:r>
          </a:p>
        </p:txBody>
      </p:sp>
      <p:sp>
        <p:nvSpPr>
          <p:cNvPr id="3" name="Rectangle 2"/>
          <p:cNvSpPr/>
          <p:nvPr/>
        </p:nvSpPr>
        <p:spPr>
          <a:xfrm>
            <a:off x="417251" y="990531"/>
            <a:ext cx="3007170" cy="461665"/>
          </a:xfrm>
          <a:prstGeom prst="rect">
            <a:avLst/>
          </a:prstGeom>
        </p:spPr>
        <p:txBody>
          <a:bodyPr wrap="none">
            <a:spAutoFit/>
          </a:bodyPr>
          <a:lstStyle/>
          <a:p>
            <a:r>
              <a:rPr lang="en-US" sz="2400" b="1" dirty="0">
                <a:solidFill>
                  <a:srgbClr val="0070C0"/>
                </a:solidFill>
              </a:rPr>
              <a:t>Wave Drive Operation</a:t>
            </a:r>
          </a:p>
        </p:txBody>
      </p:sp>
      <p:sp>
        <p:nvSpPr>
          <p:cNvPr id="4" name="Rectangle 3"/>
          <p:cNvSpPr/>
          <p:nvPr/>
        </p:nvSpPr>
        <p:spPr>
          <a:xfrm>
            <a:off x="417251" y="1452196"/>
            <a:ext cx="11316762" cy="5016758"/>
          </a:xfrm>
          <a:prstGeom prst="rect">
            <a:avLst/>
          </a:prstGeom>
        </p:spPr>
        <p:txBody>
          <a:bodyPr wrap="square">
            <a:spAutoFit/>
          </a:bodyPr>
          <a:lstStyle/>
          <a:p>
            <a:pPr algn="just">
              <a:lnSpc>
                <a:spcPct val="200000"/>
              </a:lnSpc>
            </a:pPr>
            <a:r>
              <a:rPr lang="en-US" sz="2000" dirty="0"/>
              <a:t>The </a:t>
            </a:r>
            <a:r>
              <a:rPr lang="en-US" sz="2000" b="1" dirty="0">
                <a:solidFill>
                  <a:srgbClr val="FF0000"/>
                </a:solidFill>
              </a:rPr>
              <a:t>Wave Drive mode </a:t>
            </a:r>
            <a:r>
              <a:rPr lang="en-US" sz="2000" dirty="0"/>
              <a:t>of operation is typically considered to be the most simple way of driving a stepper motor, but is also the least common mode of stepper motor driving, due to its shortfalls relative to </a:t>
            </a:r>
            <a:r>
              <a:rPr lang="en-US" sz="2000" b="1" dirty="0">
                <a:solidFill>
                  <a:srgbClr val="FF0000"/>
                </a:solidFill>
              </a:rPr>
              <a:t>Full-Step</a:t>
            </a:r>
            <a:r>
              <a:rPr lang="en-US" sz="2000" dirty="0"/>
              <a:t> (torque) and </a:t>
            </a:r>
            <a:r>
              <a:rPr lang="en-US" sz="2000" b="1" dirty="0">
                <a:solidFill>
                  <a:srgbClr val="FF0000"/>
                </a:solidFill>
              </a:rPr>
              <a:t>Half-step </a:t>
            </a:r>
            <a:r>
              <a:rPr lang="en-US" sz="2000" dirty="0"/>
              <a:t>(precision) patterns. </a:t>
            </a:r>
            <a:endParaRPr lang="tr-TR" sz="2000" dirty="0" smtClean="0"/>
          </a:p>
          <a:p>
            <a:pPr algn="just">
              <a:lnSpc>
                <a:spcPct val="200000"/>
              </a:lnSpc>
            </a:pPr>
            <a:r>
              <a:rPr lang="en-US" sz="2000" dirty="0"/>
              <a:t>The wave drive mode would likely be used in applications where </a:t>
            </a:r>
            <a:r>
              <a:rPr lang="en-US" sz="2000" b="1" dirty="0">
                <a:solidFill>
                  <a:srgbClr val="FF0000"/>
                </a:solidFill>
              </a:rPr>
              <a:t>reduced power consumption is important </a:t>
            </a:r>
            <a:r>
              <a:rPr lang="en-US" sz="2000" b="1" dirty="0"/>
              <a:t>and </a:t>
            </a:r>
            <a:r>
              <a:rPr lang="en-US" sz="2000" b="1" dirty="0">
                <a:solidFill>
                  <a:srgbClr val="FF0000"/>
                </a:solidFill>
              </a:rPr>
              <a:t>high torque is unnecessary</a:t>
            </a:r>
            <a:r>
              <a:rPr lang="en-US" sz="2000" b="1" dirty="0" smtClean="0"/>
              <a:t>.</a:t>
            </a:r>
            <a:endParaRPr lang="tr-TR" sz="2000" b="1" dirty="0" smtClean="0"/>
          </a:p>
          <a:p>
            <a:pPr algn="just">
              <a:lnSpc>
                <a:spcPct val="200000"/>
              </a:lnSpc>
            </a:pPr>
            <a:r>
              <a:rPr lang="en-US" sz="2000" dirty="0"/>
              <a:t>For this mode of operation, each phase of the motor is activated in succession with only a single phase being activated at any point in time. Figure </a:t>
            </a:r>
            <a:r>
              <a:rPr lang="tr-TR" sz="2000" dirty="0" smtClean="0"/>
              <a:t>6.12</a:t>
            </a:r>
            <a:r>
              <a:rPr lang="en-US" sz="2000" dirty="0" smtClean="0"/>
              <a:t> </a:t>
            </a:r>
            <a:r>
              <a:rPr lang="en-US" sz="2000" dirty="0"/>
              <a:t>and Figure </a:t>
            </a:r>
            <a:r>
              <a:rPr lang="tr-TR" sz="2000" dirty="0" smtClean="0"/>
              <a:t>6.13</a:t>
            </a:r>
            <a:r>
              <a:rPr lang="en-US" sz="2000" dirty="0" smtClean="0"/>
              <a:t> </a:t>
            </a:r>
            <a:r>
              <a:rPr lang="en-US" sz="2000" dirty="0"/>
              <a:t>describe the step pattern required for the wave drive method, while Figure </a:t>
            </a:r>
            <a:r>
              <a:rPr lang="tr-TR" sz="2000" dirty="0" smtClean="0"/>
              <a:t>6.14</a:t>
            </a:r>
            <a:r>
              <a:rPr lang="en-US" sz="2000" dirty="0" smtClean="0"/>
              <a:t> </a:t>
            </a:r>
            <a:r>
              <a:rPr lang="en-US" sz="2000" dirty="0"/>
              <a:t>provides a pictorial representation of the motor steps.</a:t>
            </a:r>
            <a:endParaRPr lang="en-US" sz="2000" b="1" dirty="0"/>
          </a:p>
        </p:txBody>
      </p:sp>
    </p:spTree>
    <p:extLst>
      <p:ext uri="{BB962C8B-B14F-4D97-AF65-F5344CB8AC3E}">
        <p14:creationId xmlns:p14="http://schemas.microsoft.com/office/powerpoint/2010/main" val="345099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217" y="124829"/>
            <a:ext cx="5092015" cy="3082009"/>
          </a:xfrm>
          <a:prstGeom prst="rect">
            <a:avLst/>
          </a:prstGeom>
        </p:spPr>
      </p:pic>
      <p:pic>
        <p:nvPicPr>
          <p:cNvPr id="3" name="Picture 2"/>
          <p:cNvPicPr>
            <a:picLocks noChangeAspect="1"/>
          </p:cNvPicPr>
          <p:nvPr/>
        </p:nvPicPr>
        <p:blipFill>
          <a:blip r:embed="rId3"/>
          <a:stretch>
            <a:fillRect/>
          </a:stretch>
        </p:blipFill>
        <p:spPr>
          <a:xfrm>
            <a:off x="1161714" y="3150691"/>
            <a:ext cx="3268618" cy="478334"/>
          </a:xfrm>
          <a:prstGeom prst="rect">
            <a:avLst/>
          </a:prstGeom>
        </p:spPr>
      </p:pic>
      <p:pic>
        <p:nvPicPr>
          <p:cNvPr id="4" name="Picture 3"/>
          <p:cNvPicPr>
            <a:picLocks noChangeAspect="1"/>
          </p:cNvPicPr>
          <p:nvPr/>
        </p:nvPicPr>
        <p:blipFill>
          <a:blip r:embed="rId4"/>
          <a:stretch>
            <a:fillRect/>
          </a:stretch>
        </p:blipFill>
        <p:spPr>
          <a:xfrm>
            <a:off x="5856801" y="124830"/>
            <a:ext cx="4794027" cy="3601255"/>
          </a:xfrm>
          <a:prstGeom prst="rect">
            <a:avLst/>
          </a:prstGeom>
        </p:spPr>
      </p:pic>
      <p:pic>
        <p:nvPicPr>
          <p:cNvPr id="5" name="Picture 4"/>
          <p:cNvPicPr>
            <a:picLocks noChangeAspect="1"/>
          </p:cNvPicPr>
          <p:nvPr/>
        </p:nvPicPr>
        <p:blipFill>
          <a:blip r:embed="rId5"/>
          <a:stretch>
            <a:fillRect/>
          </a:stretch>
        </p:blipFill>
        <p:spPr>
          <a:xfrm>
            <a:off x="1837721" y="3726085"/>
            <a:ext cx="8562513" cy="2506615"/>
          </a:xfrm>
          <a:prstGeom prst="rect">
            <a:avLst/>
          </a:prstGeom>
        </p:spPr>
      </p:pic>
      <p:pic>
        <p:nvPicPr>
          <p:cNvPr id="6" name="Picture 5"/>
          <p:cNvPicPr>
            <a:picLocks noChangeAspect="1"/>
          </p:cNvPicPr>
          <p:nvPr/>
        </p:nvPicPr>
        <p:blipFill>
          <a:blip r:embed="rId6"/>
          <a:stretch>
            <a:fillRect/>
          </a:stretch>
        </p:blipFill>
        <p:spPr>
          <a:xfrm>
            <a:off x="4018476" y="6056622"/>
            <a:ext cx="3676650" cy="695325"/>
          </a:xfrm>
          <a:prstGeom prst="rect">
            <a:avLst/>
          </a:prstGeom>
        </p:spPr>
      </p:pic>
    </p:spTree>
    <p:extLst>
      <p:ext uri="{BB962C8B-B14F-4D97-AF65-F5344CB8AC3E}">
        <p14:creationId xmlns:p14="http://schemas.microsoft.com/office/powerpoint/2010/main" val="2953995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397" y="681439"/>
            <a:ext cx="2668744" cy="461665"/>
          </a:xfrm>
          <a:prstGeom prst="rect">
            <a:avLst/>
          </a:prstGeom>
        </p:spPr>
        <p:txBody>
          <a:bodyPr wrap="none">
            <a:spAutoFit/>
          </a:bodyPr>
          <a:lstStyle/>
          <a:p>
            <a:r>
              <a:rPr lang="en-US" sz="2400" b="1" dirty="0">
                <a:solidFill>
                  <a:srgbClr val="0070C0"/>
                </a:solidFill>
              </a:rPr>
              <a:t>Full-Step Operation</a:t>
            </a:r>
          </a:p>
        </p:txBody>
      </p:sp>
      <p:sp>
        <p:nvSpPr>
          <p:cNvPr id="3" name="Rectangle 2"/>
          <p:cNvSpPr/>
          <p:nvPr/>
        </p:nvSpPr>
        <p:spPr>
          <a:xfrm>
            <a:off x="379366" y="1516591"/>
            <a:ext cx="11340409" cy="3323987"/>
          </a:xfrm>
          <a:prstGeom prst="rect">
            <a:avLst/>
          </a:prstGeom>
        </p:spPr>
        <p:txBody>
          <a:bodyPr wrap="square">
            <a:spAutoFit/>
          </a:bodyPr>
          <a:lstStyle/>
          <a:p>
            <a:pPr algn="just">
              <a:lnSpc>
                <a:spcPct val="150000"/>
              </a:lnSpc>
            </a:pPr>
            <a:r>
              <a:rPr lang="en-US" sz="2000" dirty="0"/>
              <a:t>The </a:t>
            </a:r>
            <a:r>
              <a:rPr lang="en-US" sz="2000" b="1" dirty="0">
                <a:solidFill>
                  <a:srgbClr val="FF0000"/>
                </a:solidFill>
              </a:rPr>
              <a:t>full-step mode </a:t>
            </a:r>
            <a:r>
              <a:rPr lang="en-US" sz="2000" dirty="0"/>
              <a:t>of operation is the most commonly used way to drive a stepper motor, as it has improved torque over the wave drive method and constant torque relative to the half-step method</a:t>
            </a:r>
            <a:r>
              <a:rPr lang="en-US" sz="2000" dirty="0" smtClean="0"/>
              <a:t>.</a:t>
            </a:r>
            <a:endParaRPr lang="tr-TR" sz="2000" dirty="0" smtClean="0"/>
          </a:p>
          <a:p>
            <a:pPr algn="just">
              <a:lnSpc>
                <a:spcPct val="150000"/>
              </a:lnSpc>
            </a:pPr>
            <a:r>
              <a:rPr lang="en-US" sz="2000" dirty="0"/>
              <a:t>For this mode of operation, two phases of the motor are activated simultaneously to provide an additional attractive force relative to the wave drive method, while still maintaining the resolution of the wave drive method. Figure </a:t>
            </a:r>
            <a:r>
              <a:rPr lang="tr-TR" sz="2000" dirty="0" smtClean="0"/>
              <a:t>6.15</a:t>
            </a:r>
            <a:r>
              <a:rPr lang="en-US" sz="2000" dirty="0" smtClean="0"/>
              <a:t> </a:t>
            </a:r>
            <a:r>
              <a:rPr lang="en-US" sz="2000" dirty="0"/>
              <a:t>and Figure </a:t>
            </a:r>
            <a:r>
              <a:rPr lang="tr-TR" sz="2000" dirty="0" smtClean="0"/>
              <a:t>6.16</a:t>
            </a:r>
            <a:r>
              <a:rPr lang="en-US" sz="2000" dirty="0" smtClean="0"/>
              <a:t> </a:t>
            </a:r>
            <a:r>
              <a:rPr lang="en-US" sz="2000" dirty="0"/>
              <a:t>describe the step pattern required for the full-step method, while Figure </a:t>
            </a:r>
            <a:r>
              <a:rPr lang="tr-TR" sz="2000" dirty="0" smtClean="0"/>
              <a:t>6.17</a:t>
            </a:r>
            <a:r>
              <a:rPr lang="en-US" sz="2000" dirty="0" smtClean="0"/>
              <a:t> </a:t>
            </a:r>
            <a:r>
              <a:rPr lang="en-US" sz="2000" dirty="0"/>
              <a:t>provides a pictorial representation of the motor steps</a:t>
            </a:r>
            <a:r>
              <a:rPr lang="en-US" sz="2000" dirty="0" smtClean="0"/>
              <a:t>.</a:t>
            </a:r>
            <a:r>
              <a:rPr lang="tr-TR" sz="2000" dirty="0" smtClean="0"/>
              <a:t> </a:t>
            </a:r>
            <a:r>
              <a:rPr lang="en-US" sz="2000" dirty="0"/>
              <a:t>Each step for the motor </a:t>
            </a:r>
            <a:r>
              <a:rPr lang="en-US" sz="2000" dirty="0" smtClean="0"/>
              <a:t>spins </a:t>
            </a:r>
            <a:r>
              <a:rPr lang="en-US" sz="2000" dirty="0"/>
              <a:t>the motor 90°.</a:t>
            </a:r>
          </a:p>
        </p:txBody>
      </p:sp>
    </p:spTree>
    <p:extLst>
      <p:ext uri="{BB962C8B-B14F-4D97-AF65-F5344CB8AC3E}">
        <p14:creationId xmlns:p14="http://schemas.microsoft.com/office/powerpoint/2010/main" val="1519147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626" y="218940"/>
            <a:ext cx="4819191" cy="2987899"/>
          </a:xfrm>
          <a:prstGeom prst="rect">
            <a:avLst/>
          </a:prstGeom>
        </p:spPr>
      </p:pic>
      <p:pic>
        <p:nvPicPr>
          <p:cNvPr id="3" name="Picture 2"/>
          <p:cNvPicPr>
            <a:picLocks noChangeAspect="1"/>
          </p:cNvPicPr>
          <p:nvPr/>
        </p:nvPicPr>
        <p:blipFill>
          <a:blip r:embed="rId3"/>
          <a:stretch>
            <a:fillRect/>
          </a:stretch>
        </p:blipFill>
        <p:spPr>
          <a:xfrm>
            <a:off x="832482" y="3100722"/>
            <a:ext cx="3751659" cy="515692"/>
          </a:xfrm>
          <a:prstGeom prst="rect">
            <a:avLst/>
          </a:prstGeom>
        </p:spPr>
      </p:pic>
      <p:pic>
        <p:nvPicPr>
          <p:cNvPr id="4" name="Picture 3"/>
          <p:cNvPicPr>
            <a:picLocks noChangeAspect="1"/>
          </p:cNvPicPr>
          <p:nvPr/>
        </p:nvPicPr>
        <p:blipFill>
          <a:blip r:embed="rId4"/>
          <a:stretch>
            <a:fillRect/>
          </a:stretch>
        </p:blipFill>
        <p:spPr>
          <a:xfrm>
            <a:off x="5795493" y="20508"/>
            <a:ext cx="5326584" cy="3186331"/>
          </a:xfrm>
          <a:prstGeom prst="rect">
            <a:avLst/>
          </a:prstGeom>
        </p:spPr>
      </p:pic>
      <p:pic>
        <p:nvPicPr>
          <p:cNvPr id="5" name="Picture 4"/>
          <p:cNvPicPr>
            <a:picLocks noChangeAspect="1"/>
          </p:cNvPicPr>
          <p:nvPr/>
        </p:nvPicPr>
        <p:blipFill>
          <a:blip r:embed="rId5"/>
          <a:stretch>
            <a:fillRect/>
          </a:stretch>
        </p:blipFill>
        <p:spPr>
          <a:xfrm>
            <a:off x="6966933" y="3206839"/>
            <a:ext cx="3457533" cy="476519"/>
          </a:xfrm>
          <a:prstGeom prst="rect">
            <a:avLst/>
          </a:prstGeom>
        </p:spPr>
      </p:pic>
      <p:pic>
        <p:nvPicPr>
          <p:cNvPr id="6" name="Picture 5"/>
          <p:cNvPicPr>
            <a:picLocks noChangeAspect="1"/>
          </p:cNvPicPr>
          <p:nvPr/>
        </p:nvPicPr>
        <p:blipFill>
          <a:blip r:embed="rId6"/>
          <a:stretch>
            <a:fillRect/>
          </a:stretch>
        </p:blipFill>
        <p:spPr>
          <a:xfrm>
            <a:off x="1767046" y="3616414"/>
            <a:ext cx="9135184" cy="2360186"/>
          </a:xfrm>
          <a:prstGeom prst="rect">
            <a:avLst/>
          </a:prstGeom>
        </p:spPr>
      </p:pic>
      <p:pic>
        <p:nvPicPr>
          <p:cNvPr id="7" name="Picture 6"/>
          <p:cNvPicPr>
            <a:picLocks noChangeAspect="1"/>
          </p:cNvPicPr>
          <p:nvPr/>
        </p:nvPicPr>
        <p:blipFill>
          <a:blip r:embed="rId7"/>
          <a:stretch>
            <a:fillRect/>
          </a:stretch>
        </p:blipFill>
        <p:spPr>
          <a:xfrm>
            <a:off x="4102087" y="5976600"/>
            <a:ext cx="5729691" cy="576262"/>
          </a:xfrm>
          <a:prstGeom prst="rect">
            <a:avLst/>
          </a:prstGeom>
        </p:spPr>
      </p:pic>
    </p:spTree>
    <p:extLst>
      <p:ext uri="{BB962C8B-B14F-4D97-AF65-F5344CB8AC3E}">
        <p14:creationId xmlns:p14="http://schemas.microsoft.com/office/powerpoint/2010/main" val="62580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740" y="551250"/>
            <a:ext cx="4443211" cy="523220"/>
          </a:xfrm>
          <a:prstGeom prst="rect">
            <a:avLst/>
          </a:prstGeom>
          <a:noFill/>
        </p:spPr>
        <p:txBody>
          <a:bodyPr wrap="square" rtlCol="0">
            <a:spAutoFit/>
          </a:bodyPr>
          <a:lstStyle/>
          <a:p>
            <a:r>
              <a:rPr lang="tr-TR" sz="2800" b="1" dirty="0" smtClean="0">
                <a:solidFill>
                  <a:srgbClr val="0070C0"/>
                </a:solidFill>
              </a:rPr>
              <a:t>6.2</a:t>
            </a:r>
            <a:r>
              <a:rPr lang="tr-TR" sz="2800" b="1" dirty="0" smtClean="0">
                <a:solidFill>
                  <a:srgbClr val="FF0000"/>
                </a:solidFill>
              </a:rPr>
              <a:t> Selonoid and Relay</a:t>
            </a:r>
            <a:endParaRPr lang="en-US" sz="2800" b="1" dirty="0">
              <a:solidFill>
                <a:srgbClr val="FF0000"/>
              </a:solidFill>
            </a:endParaRPr>
          </a:p>
        </p:txBody>
      </p:sp>
      <p:sp>
        <p:nvSpPr>
          <p:cNvPr id="3" name="Rectangle 2"/>
          <p:cNvSpPr/>
          <p:nvPr/>
        </p:nvSpPr>
        <p:spPr>
          <a:xfrm>
            <a:off x="369194" y="1074470"/>
            <a:ext cx="11131640" cy="1891287"/>
          </a:xfrm>
          <a:prstGeom prst="rect">
            <a:avLst/>
          </a:prstGeom>
        </p:spPr>
        <p:txBody>
          <a:bodyPr wrap="square">
            <a:spAutoFit/>
          </a:bodyPr>
          <a:lstStyle/>
          <a:p>
            <a:pPr algn="just">
              <a:lnSpc>
                <a:spcPct val="150000"/>
              </a:lnSpc>
            </a:pPr>
            <a:r>
              <a:rPr lang="en-US" sz="2000" dirty="0" smtClean="0"/>
              <a:t>An electromechanical </a:t>
            </a:r>
            <a:r>
              <a:rPr lang="en-US" sz="2000" b="1" dirty="0" smtClean="0">
                <a:solidFill>
                  <a:srgbClr val="FF0000"/>
                </a:solidFill>
              </a:rPr>
              <a:t>relay</a:t>
            </a:r>
            <a:r>
              <a:rPr lang="en-US" sz="2000" dirty="0" smtClean="0"/>
              <a:t> is a type of actuator that </a:t>
            </a:r>
            <a:r>
              <a:rPr lang="en-US" sz="2000" b="1" i="1" dirty="0" smtClean="0">
                <a:solidFill>
                  <a:srgbClr val="FF0000"/>
                </a:solidFill>
              </a:rPr>
              <a:t>mechanically switches electric circuits</a:t>
            </a:r>
            <a:r>
              <a:rPr lang="en-US" sz="2000" dirty="0" smtClean="0"/>
              <a:t>. Relays play an important role in many motor control systems. In addition to providing control logic by switching multiple control circuits, they are also used for controlling low-current pilot loads such as contactor and starter coils, pilot lights, and audible alarms.</a:t>
            </a:r>
            <a:endParaRPr lang="en-US" sz="2000" dirty="0"/>
          </a:p>
        </p:txBody>
      </p:sp>
      <p:sp>
        <p:nvSpPr>
          <p:cNvPr id="4" name="Rectangle 3"/>
          <p:cNvSpPr/>
          <p:nvPr/>
        </p:nvSpPr>
        <p:spPr>
          <a:xfrm>
            <a:off x="369194" y="3279390"/>
            <a:ext cx="10977094" cy="2400657"/>
          </a:xfrm>
          <a:prstGeom prst="rect">
            <a:avLst/>
          </a:prstGeom>
        </p:spPr>
        <p:txBody>
          <a:bodyPr wrap="square">
            <a:spAutoFit/>
          </a:bodyPr>
          <a:lstStyle/>
          <a:p>
            <a:pPr algn="just">
              <a:lnSpc>
                <a:spcPct val="150000"/>
              </a:lnSpc>
            </a:pPr>
            <a:r>
              <a:rPr lang="en-US" sz="2000" dirty="0" smtClean="0"/>
              <a:t>Figure </a:t>
            </a:r>
            <a:r>
              <a:rPr lang="tr-TR" sz="2000" dirty="0" smtClean="0"/>
              <a:t>6.2</a:t>
            </a:r>
            <a:r>
              <a:rPr lang="en-US" sz="2000" dirty="0" smtClean="0"/>
              <a:t> shows a typical electromechanical control relay. This relay consists of a </a:t>
            </a:r>
            <a:r>
              <a:rPr lang="en-US" sz="2000" b="1" dirty="0" smtClean="0">
                <a:solidFill>
                  <a:srgbClr val="FF0000"/>
                </a:solidFill>
              </a:rPr>
              <a:t>coil</a:t>
            </a:r>
            <a:r>
              <a:rPr lang="en-US" sz="2000" dirty="0" smtClean="0"/>
              <a:t>, wound on an iron core, to form an electromagnet. When the coil is energized by a control signal, the core becomes magnetized and sets up a magnetic field that attracts the iron arm of the armature to it. As a result, the contacts on the armature close. When the current to the coil is switched off, the armature is spring-returned to its normal de-energized position and the contacts on the armature open.</a:t>
            </a:r>
            <a:endParaRPr lang="en-US" sz="2000" dirty="0"/>
          </a:p>
        </p:txBody>
      </p:sp>
    </p:spTree>
    <p:extLst>
      <p:ext uri="{BB962C8B-B14F-4D97-AF65-F5344CB8AC3E}">
        <p14:creationId xmlns:p14="http://schemas.microsoft.com/office/powerpoint/2010/main" val="3464430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408" y="385224"/>
            <a:ext cx="2731261" cy="461665"/>
          </a:xfrm>
          <a:prstGeom prst="rect">
            <a:avLst/>
          </a:prstGeom>
        </p:spPr>
        <p:txBody>
          <a:bodyPr wrap="none">
            <a:spAutoFit/>
          </a:bodyPr>
          <a:lstStyle/>
          <a:p>
            <a:r>
              <a:rPr lang="en-US" sz="2400" b="1" dirty="0">
                <a:solidFill>
                  <a:srgbClr val="0070C0"/>
                </a:solidFill>
              </a:rPr>
              <a:t>Half-Step Operation</a:t>
            </a:r>
          </a:p>
        </p:txBody>
      </p:sp>
      <p:sp>
        <p:nvSpPr>
          <p:cNvPr id="3" name="Rectangle 2"/>
          <p:cNvSpPr/>
          <p:nvPr/>
        </p:nvSpPr>
        <p:spPr>
          <a:xfrm>
            <a:off x="305408" y="846889"/>
            <a:ext cx="11556034" cy="4708981"/>
          </a:xfrm>
          <a:prstGeom prst="rect">
            <a:avLst/>
          </a:prstGeom>
        </p:spPr>
        <p:txBody>
          <a:bodyPr wrap="square">
            <a:spAutoFit/>
          </a:bodyPr>
          <a:lstStyle/>
          <a:p>
            <a:pPr algn="just">
              <a:lnSpc>
                <a:spcPct val="150000"/>
              </a:lnSpc>
            </a:pPr>
            <a:r>
              <a:rPr lang="en-US" sz="2000" dirty="0"/>
              <a:t>The </a:t>
            </a:r>
            <a:r>
              <a:rPr lang="en-US" sz="2000" b="1" dirty="0">
                <a:solidFill>
                  <a:srgbClr val="FF0000"/>
                </a:solidFill>
              </a:rPr>
              <a:t>half-step mode </a:t>
            </a:r>
            <a:r>
              <a:rPr lang="en-US" sz="2000" dirty="0"/>
              <a:t>of operation is less commonly used compared to the full-step method, but is typically more common than the wave drive method, as it enables better stepper resolution with the same motor. One disadvantage to the half-step method is that the torque swings between that of the wave drive method and that of the full-step method. Some devices, however, have internal circuitry to limit current and reduce torque ripple when half-stepping. The half-step mode would likely be used in applications where increased resolution is required</a:t>
            </a:r>
            <a:r>
              <a:rPr lang="en-US" sz="2000" dirty="0" smtClean="0"/>
              <a:t>.</a:t>
            </a:r>
            <a:endParaRPr lang="tr-TR" sz="2000" dirty="0" smtClean="0"/>
          </a:p>
          <a:p>
            <a:pPr algn="just">
              <a:lnSpc>
                <a:spcPct val="150000"/>
              </a:lnSpc>
            </a:pPr>
            <a:r>
              <a:rPr lang="en-US" sz="2000" dirty="0"/>
              <a:t>For this mode of operation, two phases of the motor are activated simultaneously followed by a single phase. This ultimately provides additional resolution relative to both the wave drive and full-step methods. Figure </a:t>
            </a:r>
            <a:r>
              <a:rPr lang="tr-TR" sz="2000" dirty="0" smtClean="0"/>
              <a:t>6.18</a:t>
            </a:r>
            <a:r>
              <a:rPr lang="en-US" sz="2000" dirty="0" smtClean="0"/>
              <a:t> </a:t>
            </a:r>
            <a:r>
              <a:rPr lang="en-US" sz="2000" dirty="0"/>
              <a:t>and Figure </a:t>
            </a:r>
            <a:r>
              <a:rPr lang="tr-TR" sz="2000" dirty="0" smtClean="0"/>
              <a:t>6.19</a:t>
            </a:r>
            <a:r>
              <a:rPr lang="en-US" sz="2000" dirty="0" smtClean="0"/>
              <a:t> </a:t>
            </a:r>
            <a:r>
              <a:rPr lang="en-US" sz="2000" dirty="0"/>
              <a:t>describe the step pattern required for the half-step method, while Figure </a:t>
            </a:r>
            <a:r>
              <a:rPr lang="tr-TR" sz="2000" dirty="0" smtClean="0"/>
              <a:t>6.20</a:t>
            </a:r>
            <a:r>
              <a:rPr lang="en-US" sz="2000" dirty="0" smtClean="0"/>
              <a:t> </a:t>
            </a:r>
            <a:r>
              <a:rPr lang="en-US" sz="2000" dirty="0"/>
              <a:t>provides a pictorial representation of the motor steps</a:t>
            </a:r>
            <a:r>
              <a:rPr lang="en-US" sz="2000" dirty="0" smtClean="0"/>
              <a:t>.</a:t>
            </a:r>
            <a:r>
              <a:rPr lang="tr-TR" sz="2000" dirty="0" smtClean="0"/>
              <a:t> </a:t>
            </a:r>
            <a:r>
              <a:rPr lang="en-US" sz="2000" dirty="0"/>
              <a:t>Each step for the motor </a:t>
            </a:r>
            <a:r>
              <a:rPr lang="en-US" sz="2000" dirty="0" smtClean="0"/>
              <a:t>spins </a:t>
            </a:r>
            <a:r>
              <a:rPr lang="en-US" sz="2000" dirty="0"/>
              <a:t>the motor 45°</a:t>
            </a:r>
          </a:p>
        </p:txBody>
      </p:sp>
    </p:spTree>
    <p:extLst>
      <p:ext uri="{BB962C8B-B14F-4D97-AF65-F5344CB8AC3E}">
        <p14:creationId xmlns:p14="http://schemas.microsoft.com/office/powerpoint/2010/main" val="419706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786" y="129999"/>
            <a:ext cx="4092062" cy="2413798"/>
          </a:xfrm>
          <a:prstGeom prst="rect">
            <a:avLst/>
          </a:prstGeom>
        </p:spPr>
      </p:pic>
      <p:pic>
        <p:nvPicPr>
          <p:cNvPr id="3" name="Picture 2"/>
          <p:cNvPicPr>
            <a:picLocks noChangeAspect="1"/>
          </p:cNvPicPr>
          <p:nvPr/>
        </p:nvPicPr>
        <p:blipFill>
          <a:blip r:embed="rId3"/>
          <a:stretch>
            <a:fillRect/>
          </a:stretch>
        </p:blipFill>
        <p:spPr>
          <a:xfrm>
            <a:off x="829567" y="2485364"/>
            <a:ext cx="3415445" cy="355511"/>
          </a:xfrm>
          <a:prstGeom prst="rect">
            <a:avLst/>
          </a:prstGeom>
        </p:spPr>
      </p:pic>
      <p:pic>
        <p:nvPicPr>
          <p:cNvPr id="4" name="Picture 3"/>
          <p:cNvPicPr>
            <a:picLocks noChangeAspect="1"/>
          </p:cNvPicPr>
          <p:nvPr/>
        </p:nvPicPr>
        <p:blipFill>
          <a:blip r:embed="rId4"/>
          <a:stretch>
            <a:fillRect/>
          </a:stretch>
        </p:blipFill>
        <p:spPr>
          <a:xfrm>
            <a:off x="6734577" y="190741"/>
            <a:ext cx="4106484" cy="2413947"/>
          </a:xfrm>
          <a:prstGeom prst="rect">
            <a:avLst/>
          </a:prstGeom>
        </p:spPr>
      </p:pic>
      <p:pic>
        <p:nvPicPr>
          <p:cNvPr id="5" name="Picture 4"/>
          <p:cNvPicPr>
            <a:picLocks noChangeAspect="1"/>
          </p:cNvPicPr>
          <p:nvPr/>
        </p:nvPicPr>
        <p:blipFill>
          <a:blip r:embed="rId5"/>
          <a:stretch>
            <a:fillRect/>
          </a:stretch>
        </p:blipFill>
        <p:spPr>
          <a:xfrm>
            <a:off x="7069428" y="2574577"/>
            <a:ext cx="3906726" cy="526894"/>
          </a:xfrm>
          <a:prstGeom prst="rect">
            <a:avLst/>
          </a:prstGeom>
        </p:spPr>
      </p:pic>
      <p:pic>
        <p:nvPicPr>
          <p:cNvPr id="6" name="Picture 5"/>
          <p:cNvPicPr>
            <a:picLocks noChangeAspect="1"/>
          </p:cNvPicPr>
          <p:nvPr/>
        </p:nvPicPr>
        <p:blipFill>
          <a:blip r:embed="rId6"/>
          <a:stretch>
            <a:fillRect/>
          </a:stretch>
        </p:blipFill>
        <p:spPr>
          <a:xfrm>
            <a:off x="1755448" y="2922865"/>
            <a:ext cx="7847929" cy="1933665"/>
          </a:xfrm>
          <a:prstGeom prst="rect">
            <a:avLst/>
          </a:prstGeom>
        </p:spPr>
      </p:pic>
      <p:pic>
        <p:nvPicPr>
          <p:cNvPr id="7" name="Picture 6"/>
          <p:cNvPicPr>
            <a:picLocks noChangeAspect="1"/>
          </p:cNvPicPr>
          <p:nvPr/>
        </p:nvPicPr>
        <p:blipFill>
          <a:blip r:embed="rId7"/>
          <a:stretch>
            <a:fillRect/>
          </a:stretch>
        </p:blipFill>
        <p:spPr>
          <a:xfrm>
            <a:off x="1755448" y="4711359"/>
            <a:ext cx="7972724" cy="1955256"/>
          </a:xfrm>
          <a:prstGeom prst="rect">
            <a:avLst/>
          </a:prstGeom>
        </p:spPr>
      </p:pic>
      <p:pic>
        <p:nvPicPr>
          <p:cNvPr id="8" name="Picture 7"/>
          <p:cNvPicPr>
            <a:picLocks noChangeAspect="1"/>
          </p:cNvPicPr>
          <p:nvPr/>
        </p:nvPicPr>
        <p:blipFill>
          <a:blip r:embed="rId8"/>
          <a:stretch>
            <a:fillRect/>
          </a:stretch>
        </p:blipFill>
        <p:spPr>
          <a:xfrm>
            <a:off x="10168541" y="4473234"/>
            <a:ext cx="1104900" cy="238125"/>
          </a:xfrm>
          <a:prstGeom prst="rect">
            <a:avLst/>
          </a:prstGeom>
        </p:spPr>
      </p:pic>
      <p:pic>
        <p:nvPicPr>
          <p:cNvPr id="9" name="Picture 8"/>
          <p:cNvPicPr>
            <a:picLocks noChangeAspect="1"/>
          </p:cNvPicPr>
          <p:nvPr/>
        </p:nvPicPr>
        <p:blipFill>
          <a:blip r:embed="rId9"/>
          <a:stretch>
            <a:fillRect/>
          </a:stretch>
        </p:blipFill>
        <p:spPr>
          <a:xfrm>
            <a:off x="9372600" y="4711359"/>
            <a:ext cx="2590800" cy="352425"/>
          </a:xfrm>
          <a:prstGeom prst="rect">
            <a:avLst/>
          </a:prstGeom>
        </p:spPr>
      </p:pic>
    </p:spTree>
    <p:extLst>
      <p:ext uri="{BB962C8B-B14F-4D97-AF65-F5344CB8AC3E}">
        <p14:creationId xmlns:p14="http://schemas.microsoft.com/office/powerpoint/2010/main" val="1440441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951" y="813396"/>
            <a:ext cx="10036936" cy="830997"/>
          </a:xfrm>
          <a:prstGeom prst="rect">
            <a:avLst/>
          </a:prstGeom>
        </p:spPr>
        <p:txBody>
          <a:bodyPr wrap="square">
            <a:spAutoFit/>
          </a:bodyPr>
          <a:lstStyle/>
          <a:p>
            <a:r>
              <a:rPr lang="en-US" sz="2400" b="1" dirty="0">
                <a:solidFill>
                  <a:srgbClr val="FF0000"/>
                </a:solidFill>
                <a:latin typeface="oswald"/>
              </a:rPr>
              <a:t>What is the difference between stepper motors and standard DC motors?</a:t>
            </a:r>
            <a:endParaRPr lang="en-US" sz="2400" b="1" i="0" dirty="0">
              <a:solidFill>
                <a:srgbClr val="FF0000"/>
              </a:solidFill>
              <a:effectLst/>
              <a:latin typeface="oswald"/>
            </a:endParaRPr>
          </a:p>
        </p:txBody>
      </p:sp>
      <p:sp>
        <p:nvSpPr>
          <p:cNvPr id="3" name="Rectangle 2"/>
          <p:cNvSpPr/>
          <p:nvPr/>
        </p:nvSpPr>
        <p:spPr>
          <a:xfrm>
            <a:off x="394951" y="1914022"/>
            <a:ext cx="11131639" cy="3737946"/>
          </a:xfrm>
          <a:prstGeom prst="rect">
            <a:avLst/>
          </a:prstGeom>
        </p:spPr>
        <p:txBody>
          <a:bodyPr wrap="square">
            <a:spAutoFit/>
          </a:bodyPr>
          <a:lstStyle/>
          <a:p>
            <a:pPr algn="just">
              <a:lnSpc>
                <a:spcPct val="150000"/>
              </a:lnSpc>
              <a:buFont typeface="+mj-lt"/>
              <a:buAutoNum type="arabicPeriod"/>
            </a:pPr>
            <a:r>
              <a:rPr lang="en-US" sz="2000" dirty="0">
                <a:solidFill>
                  <a:srgbClr val="2A2A2A"/>
                </a:solidFill>
              </a:rPr>
              <a:t>The rotation of stepper motors is incremental, slow and precise, while DC motors have a fast, continuous motion.</a:t>
            </a:r>
          </a:p>
          <a:p>
            <a:pPr algn="just">
              <a:lnSpc>
                <a:spcPct val="150000"/>
              </a:lnSpc>
              <a:buFont typeface="+mj-lt"/>
              <a:buAutoNum type="arabicPeriod"/>
            </a:pPr>
            <a:r>
              <a:rPr lang="en-US" sz="2000" dirty="0">
                <a:solidFill>
                  <a:srgbClr val="2A2A2A"/>
                </a:solidFill>
              </a:rPr>
              <a:t>Stepper motors will generate some noise during operation while DC motors are quiet and relatively vibration-free.</a:t>
            </a:r>
          </a:p>
          <a:p>
            <a:pPr algn="just">
              <a:lnSpc>
                <a:spcPct val="150000"/>
              </a:lnSpc>
              <a:buFont typeface="+mj-lt"/>
              <a:buAutoNum type="arabicPeriod"/>
            </a:pPr>
            <a:r>
              <a:rPr lang="en-US" sz="2000" dirty="0">
                <a:solidFill>
                  <a:srgbClr val="2A2A2A"/>
                </a:solidFill>
              </a:rPr>
              <a:t>The response time of the stepper motor is slower than the DC motor.</a:t>
            </a:r>
          </a:p>
          <a:p>
            <a:pPr algn="just">
              <a:lnSpc>
                <a:spcPct val="150000"/>
              </a:lnSpc>
              <a:buFont typeface="+mj-lt"/>
              <a:buAutoNum type="arabicPeriod"/>
            </a:pPr>
            <a:r>
              <a:rPr lang="en-US" sz="2000" dirty="0">
                <a:solidFill>
                  <a:srgbClr val="2A2A2A"/>
                </a:solidFill>
              </a:rPr>
              <a:t>Stepper motors can be easily controlled with microprocessors like the Arduino. Compared to DC motors, they are more mechanically simple and easy to design and build. In contrast, DC motors are not so easily controlled with microprocessors</a:t>
            </a:r>
            <a:endParaRPr lang="en-US" sz="2000" b="0" i="0" dirty="0">
              <a:solidFill>
                <a:srgbClr val="2A2A2A"/>
              </a:solidFill>
              <a:effectLst/>
            </a:endParaRPr>
          </a:p>
        </p:txBody>
      </p:sp>
    </p:spTree>
    <p:extLst>
      <p:ext uri="{BB962C8B-B14F-4D97-AF65-F5344CB8AC3E}">
        <p14:creationId xmlns:p14="http://schemas.microsoft.com/office/powerpoint/2010/main" val="3094101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36" y="1315672"/>
            <a:ext cx="10036935" cy="461665"/>
          </a:xfrm>
          <a:prstGeom prst="rect">
            <a:avLst/>
          </a:prstGeom>
        </p:spPr>
        <p:txBody>
          <a:bodyPr wrap="square">
            <a:spAutoFit/>
          </a:bodyPr>
          <a:lstStyle/>
          <a:p>
            <a:r>
              <a:rPr lang="en-US" sz="2400" b="1" dirty="0">
                <a:solidFill>
                  <a:srgbClr val="FF0000"/>
                </a:solidFill>
                <a:latin typeface="oswald"/>
              </a:rPr>
              <a:t>What is the difference between stepper motors and servo motors?</a:t>
            </a:r>
            <a:endParaRPr lang="en-US" sz="2400" b="1" i="0" dirty="0">
              <a:solidFill>
                <a:srgbClr val="FF0000"/>
              </a:solidFill>
              <a:effectLst/>
              <a:latin typeface="oswald"/>
            </a:endParaRPr>
          </a:p>
        </p:txBody>
      </p:sp>
      <p:sp>
        <p:nvSpPr>
          <p:cNvPr id="3" name="Rectangle 2"/>
          <p:cNvSpPr/>
          <p:nvPr/>
        </p:nvSpPr>
        <p:spPr>
          <a:xfrm>
            <a:off x="343436" y="2161522"/>
            <a:ext cx="11492249" cy="2352952"/>
          </a:xfrm>
          <a:prstGeom prst="rect">
            <a:avLst/>
          </a:prstGeom>
        </p:spPr>
        <p:txBody>
          <a:bodyPr wrap="square">
            <a:spAutoFit/>
          </a:bodyPr>
          <a:lstStyle/>
          <a:p>
            <a:pPr algn="just">
              <a:lnSpc>
                <a:spcPct val="150000"/>
              </a:lnSpc>
              <a:buFont typeface="+mj-lt"/>
              <a:buAutoNum type="arabicPeriod"/>
            </a:pPr>
            <a:r>
              <a:rPr lang="en-US" sz="2000" dirty="0">
                <a:solidFill>
                  <a:srgbClr val="2A2A2A"/>
                </a:solidFill>
              </a:rPr>
              <a:t>Stepper motors can move more accurately and precisely than the servo motor and are much easier to control.</a:t>
            </a:r>
          </a:p>
          <a:p>
            <a:pPr algn="just">
              <a:lnSpc>
                <a:spcPct val="150000"/>
              </a:lnSpc>
              <a:buFont typeface="+mj-lt"/>
              <a:buAutoNum type="arabicPeriod"/>
            </a:pPr>
            <a:r>
              <a:rPr lang="en-US" sz="2000" dirty="0">
                <a:solidFill>
                  <a:srgbClr val="2A2A2A"/>
                </a:solidFill>
              </a:rPr>
              <a:t>Stepper motors are more suitable for applications with lower speeds of less than 2000 rpm (revolutions per minute), and servos are best suited for applications with high speeds greater than 2000 rpm.</a:t>
            </a:r>
          </a:p>
          <a:p>
            <a:pPr algn="just">
              <a:lnSpc>
                <a:spcPct val="150000"/>
              </a:lnSpc>
              <a:buFont typeface="+mj-lt"/>
              <a:buAutoNum type="arabicPeriod"/>
            </a:pPr>
            <a:r>
              <a:rPr lang="en-US" sz="2000" dirty="0">
                <a:solidFill>
                  <a:srgbClr val="2A2A2A"/>
                </a:solidFill>
              </a:rPr>
              <a:t>Stepper motors operate at lower speeds than servo motors.</a:t>
            </a:r>
            <a:endParaRPr lang="en-US" sz="2000" b="0" i="0" dirty="0">
              <a:solidFill>
                <a:srgbClr val="2A2A2A"/>
              </a:solidFill>
              <a:effectLst/>
            </a:endParaRPr>
          </a:p>
        </p:txBody>
      </p:sp>
    </p:spTree>
    <p:extLst>
      <p:ext uri="{BB962C8B-B14F-4D97-AF65-F5344CB8AC3E}">
        <p14:creationId xmlns:p14="http://schemas.microsoft.com/office/powerpoint/2010/main" val="1698046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6" y="258573"/>
            <a:ext cx="11844270" cy="5909310"/>
          </a:xfrm>
          <a:prstGeom prst="rect">
            <a:avLst/>
          </a:prstGeom>
        </p:spPr>
        <p:txBody>
          <a:bodyPr wrap="square">
            <a:spAutoFit/>
          </a:bodyPr>
          <a:lstStyle/>
          <a:p>
            <a:r>
              <a:rPr lang="en-US" sz="2400" b="1" dirty="0">
                <a:solidFill>
                  <a:srgbClr val="FF0000"/>
                </a:solidFill>
                <a:latin typeface="oswald"/>
              </a:rPr>
              <a:t>When would I choose a stepper motor over the other types</a:t>
            </a:r>
            <a:r>
              <a:rPr lang="en-US" sz="2400" b="1" dirty="0" smtClean="0">
                <a:solidFill>
                  <a:srgbClr val="FF0000"/>
                </a:solidFill>
                <a:latin typeface="oswald"/>
              </a:rPr>
              <a:t>?</a:t>
            </a:r>
            <a:endParaRPr lang="tr-TR" sz="2400" b="1" dirty="0" smtClean="0">
              <a:solidFill>
                <a:srgbClr val="FF0000"/>
              </a:solidFill>
              <a:latin typeface="oswald"/>
            </a:endParaRPr>
          </a:p>
          <a:p>
            <a:endParaRPr lang="en-US" sz="2400" b="1" dirty="0">
              <a:solidFill>
                <a:srgbClr val="FF0000"/>
              </a:solidFill>
              <a:latin typeface="oswald"/>
            </a:endParaRPr>
          </a:p>
          <a:p>
            <a:pPr algn="just">
              <a:lnSpc>
                <a:spcPct val="150000"/>
              </a:lnSpc>
            </a:pPr>
            <a:r>
              <a:rPr lang="en-US" sz="2000" dirty="0">
                <a:solidFill>
                  <a:srgbClr val="2A2A2A"/>
                </a:solidFill>
                <a:latin typeface="source sans pro"/>
              </a:rPr>
              <a:t>The stepper motor does have its disadvantages as compared to the aforementioned two. However, you should still take stepper motors into consideration for its several critical advantages</a:t>
            </a:r>
            <a:r>
              <a:rPr lang="en-US" sz="2000" dirty="0" smtClean="0">
                <a:solidFill>
                  <a:srgbClr val="2A2A2A"/>
                </a:solidFill>
                <a:latin typeface="source sans pro"/>
              </a:rPr>
              <a:t>.</a:t>
            </a:r>
            <a:endParaRPr lang="tr-TR" sz="2000" dirty="0" smtClean="0">
              <a:solidFill>
                <a:srgbClr val="2A2A2A"/>
              </a:solidFill>
              <a:latin typeface="source sans pro"/>
            </a:endParaRPr>
          </a:p>
          <a:p>
            <a:pPr algn="just">
              <a:lnSpc>
                <a:spcPct val="150000"/>
              </a:lnSpc>
              <a:buFont typeface="Arial" panose="020B0604020202020204" pitchFamily="34" charset="0"/>
              <a:buChar char="•"/>
            </a:pPr>
            <a:r>
              <a:rPr lang="en-US" sz="2000" b="1" dirty="0" smtClean="0">
                <a:solidFill>
                  <a:srgbClr val="FF0000"/>
                </a:solidFill>
                <a:latin typeface="source sans pro"/>
              </a:rPr>
              <a:t>Precise </a:t>
            </a:r>
            <a:r>
              <a:rPr lang="en-US" sz="2000" b="1" dirty="0">
                <a:solidFill>
                  <a:srgbClr val="FF0000"/>
                </a:solidFill>
                <a:latin typeface="source sans pro"/>
              </a:rPr>
              <a:t>Positioning</a:t>
            </a:r>
            <a:r>
              <a:rPr lang="en-US" sz="2000" dirty="0">
                <a:solidFill>
                  <a:srgbClr val="2A2A2A"/>
                </a:solidFill>
                <a:latin typeface="source sans pro"/>
              </a:rPr>
              <a:t> – Stepper motors move in precise steps. As such, they do well in applications that require precise </a:t>
            </a:r>
            <a:r>
              <a:rPr lang="en-US" sz="2000" dirty="0" err="1">
                <a:solidFill>
                  <a:srgbClr val="2A2A2A"/>
                </a:solidFill>
                <a:latin typeface="source sans pro"/>
              </a:rPr>
              <a:t>positionings</a:t>
            </a:r>
            <a:r>
              <a:rPr lang="en-US" sz="2000" dirty="0">
                <a:solidFill>
                  <a:srgbClr val="2A2A2A"/>
                </a:solidFill>
                <a:latin typeface="source sans pro"/>
              </a:rPr>
              <a:t>, such as 3D printers and camera platforms.</a:t>
            </a:r>
          </a:p>
          <a:p>
            <a:pPr algn="just">
              <a:lnSpc>
                <a:spcPct val="150000"/>
              </a:lnSpc>
              <a:buFont typeface="Arial" panose="020B0604020202020204" pitchFamily="34" charset="0"/>
              <a:buChar char="•"/>
            </a:pPr>
            <a:r>
              <a:rPr lang="en-US" sz="2000" b="1" dirty="0">
                <a:solidFill>
                  <a:srgbClr val="FF0000"/>
                </a:solidFill>
                <a:latin typeface="source sans pro"/>
              </a:rPr>
              <a:t>Precise Speed control</a:t>
            </a:r>
            <a:r>
              <a:rPr lang="en-US" sz="2000" dirty="0">
                <a:solidFill>
                  <a:srgbClr val="2A2A2A"/>
                </a:solidFill>
                <a:latin typeface="source sans pro"/>
              </a:rPr>
              <a:t> – Precise increments in movements enable excellent control of rotational speed for process automation and robotics.</a:t>
            </a:r>
          </a:p>
          <a:p>
            <a:pPr algn="just">
              <a:lnSpc>
                <a:spcPct val="150000"/>
              </a:lnSpc>
              <a:buFont typeface="Arial" panose="020B0604020202020204" pitchFamily="34" charset="0"/>
              <a:buChar char="•"/>
            </a:pPr>
            <a:r>
              <a:rPr lang="en-US" sz="2000" b="1" dirty="0">
                <a:solidFill>
                  <a:srgbClr val="FF0000"/>
                </a:solidFill>
                <a:latin typeface="source sans pro"/>
              </a:rPr>
              <a:t>High Torque at low speeds</a:t>
            </a:r>
            <a:r>
              <a:rPr lang="en-US" sz="2000" dirty="0">
                <a:solidFill>
                  <a:srgbClr val="2A2A2A"/>
                </a:solidFill>
                <a:latin typeface="source sans pro"/>
              </a:rPr>
              <a:t> – Stepper motors are best suited for applications with low speed (less than 2000 rpm) as they have maximum torque at low speeds. In contrast, normal DC motors and servo motors do not have so much torque at low speeds.</a:t>
            </a:r>
          </a:p>
          <a:p>
            <a:pPr algn="just">
              <a:lnSpc>
                <a:spcPct val="150000"/>
              </a:lnSpc>
              <a:buFont typeface="Arial" panose="020B0604020202020204" pitchFamily="34" charset="0"/>
              <a:buChar char="•"/>
            </a:pPr>
            <a:r>
              <a:rPr lang="en-US" sz="2000" b="1" dirty="0">
                <a:solidFill>
                  <a:srgbClr val="FF0000"/>
                </a:solidFill>
                <a:latin typeface="source sans pro"/>
              </a:rPr>
              <a:t>Easy to control</a:t>
            </a:r>
            <a:r>
              <a:rPr lang="en-US" sz="2000" dirty="0">
                <a:solidFill>
                  <a:srgbClr val="2A2A2A"/>
                </a:solidFill>
                <a:latin typeface="source sans pro"/>
              </a:rPr>
              <a:t> – Stepper motors can easily be controlled using a microcontroller like an Arduino. In fact, its ease of use has also been a major reason for its continued usage by stepper motor users.</a:t>
            </a:r>
            <a:endParaRPr lang="en-US" sz="2000" b="0" i="0" dirty="0">
              <a:solidFill>
                <a:srgbClr val="2A2A2A"/>
              </a:solidFill>
              <a:effectLst/>
              <a:latin typeface="source sans pro"/>
            </a:endParaRPr>
          </a:p>
        </p:txBody>
      </p:sp>
    </p:spTree>
    <p:extLst>
      <p:ext uri="{BB962C8B-B14F-4D97-AF65-F5344CB8AC3E}">
        <p14:creationId xmlns:p14="http://schemas.microsoft.com/office/powerpoint/2010/main" val="4279587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553" y="111615"/>
            <a:ext cx="5638018" cy="400110"/>
          </a:xfrm>
          <a:prstGeom prst="rect">
            <a:avLst/>
          </a:prstGeom>
        </p:spPr>
        <p:txBody>
          <a:bodyPr wrap="none">
            <a:spAutoFit/>
          </a:bodyPr>
          <a:lstStyle/>
          <a:p>
            <a:r>
              <a:rPr lang="tr-TR" sz="2000" b="1" dirty="0" smtClean="0">
                <a:solidFill>
                  <a:srgbClr val="0070C0"/>
                </a:solidFill>
              </a:rPr>
              <a:t>Stepper Motor and </a:t>
            </a:r>
            <a:r>
              <a:rPr lang="en-US" sz="2000" b="1" dirty="0" smtClean="0">
                <a:solidFill>
                  <a:srgbClr val="0070C0"/>
                </a:solidFill>
              </a:rPr>
              <a:t>Unipolar </a:t>
            </a:r>
            <a:r>
              <a:rPr lang="en-US" sz="2000" b="1" dirty="0">
                <a:solidFill>
                  <a:srgbClr val="0070C0"/>
                </a:solidFill>
              </a:rPr>
              <a:t>Stepper Motor Driving</a:t>
            </a:r>
          </a:p>
        </p:txBody>
      </p:sp>
      <p:sp>
        <p:nvSpPr>
          <p:cNvPr id="3" name="Rectangle 2"/>
          <p:cNvSpPr/>
          <p:nvPr/>
        </p:nvSpPr>
        <p:spPr>
          <a:xfrm>
            <a:off x="231854" y="405373"/>
            <a:ext cx="11331433" cy="707886"/>
          </a:xfrm>
          <a:prstGeom prst="rect">
            <a:avLst/>
          </a:prstGeom>
        </p:spPr>
        <p:txBody>
          <a:bodyPr wrap="square">
            <a:spAutoFit/>
          </a:bodyPr>
          <a:lstStyle/>
          <a:p>
            <a:r>
              <a:rPr lang="en-US" sz="2000" dirty="0">
                <a:solidFill>
                  <a:srgbClr val="2A2A2A"/>
                </a:solidFill>
              </a:rPr>
              <a:t>The 28BYJ-48 stepper motor is widely used to control a myriad of common devices we see every day. From blinds, car side mirror tilts and DVD players to security cameras and precise control machines,</a:t>
            </a:r>
            <a:endParaRPr lang="en-US" sz="2000" dirty="0"/>
          </a:p>
        </p:txBody>
      </p:sp>
      <p:pic>
        <p:nvPicPr>
          <p:cNvPr id="4" name="Picture 3"/>
          <p:cNvPicPr>
            <a:picLocks noChangeAspect="1"/>
          </p:cNvPicPr>
          <p:nvPr/>
        </p:nvPicPr>
        <p:blipFill>
          <a:blip r:embed="rId2"/>
          <a:stretch>
            <a:fillRect/>
          </a:stretch>
        </p:blipFill>
        <p:spPr>
          <a:xfrm>
            <a:off x="389654" y="1113259"/>
            <a:ext cx="5377815" cy="3987312"/>
          </a:xfrm>
          <a:prstGeom prst="rect">
            <a:avLst/>
          </a:prstGeom>
        </p:spPr>
      </p:pic>
      <p:pic>
        <p:nvPicPr>
          <p:cNvPr id="5" name="Picture 4"/>
          <p:cNvPicPr>
            <a:picLocks noChangeAspect="1"/>
          </p:cNvPicPr>
          <p:nvPr/>
        </p:nvPicPr>
        <p:blipFill>
          <a:blip r:embed="rId3"/>
          <a:stretch>
            <a:fillRect/>
          </a:stretch>
        </p:blipFill>
        <p:spPr>
          <a:xfrm>
            <a:off x="1677216" y="5100571"/>
            <a:ext cx="9372600" cy="1447800"/>
          </a:xfrm>
          <a:prstGeom prst="rect">
            <a:avLst/>
          </a:prstGeom>
        </p:spPr>
      </p:pic>
      <p:pic>
        <p:nvPicPr>
          <p:cNvPr id="6" name="Picture 5"/>
          <p:cNvPicPr>
            <a:picLocks noChangeAspect="1"/>
          </p:cNvPicPr>
          <p:nvPr/>
        </p:nvPicPr>
        <p:blipFill>
          <a:blip r:embed="rId4"/>
          <a:stretch>
            <a:fillRect/>
          </a:stretch>
        </p:blipFill>
        <p:spPr>
          <a:xfrm>
            <a:off x="5410200" y="4009958"/>
            <a:ext cx="6781800" cy="1209675"/>
          </a:xfrm>
          <a:prstGeom prst="rect">
            <a:avLst/>
          </a:prstGeom>
        </p:spPr>
      </p:pic>
      <p:pic>
        <p:nvPicPr>
          <p:cNvPr id="7" name="Picture 6"/>
          <p:cNvPicPr>
            <a:picLocks noChangeAspect="1"/>
          </p:cNvPicPr>
          <p:nvPr/>
        </p:nvPicPr>
        <p:blipFill>
          <a:blip r:embed="rId5"/>
          <a:stretch>
            <a:fillRect/>
          </a:stretch>
        </p:blipFill>
        <p:spPr>
          <a:xfrm>
            <a:off x="7493834" y="3102627"/>
            <a:ext cx="2971800" cy="533400"/>
          </a:xfrm>
          <a:prstGeom prst="rect">
            <a:avLst/>
          </a:prstGeom>
        </p:spPr>
      </p:pic>
    </p:spTree>
    <p:extLst>
      <p:ext uri="{BB962C8B-B14F-4D97-AF65-F5344CB8AC3E}">
        <p14:creationId xmlns:p14="http://schemas.microsoft.com/office/powerpoint/2010/main" val="2661654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679" y="0"/>
            <a:ext cx="11170276" cy="6661824"/>
          </a:xfrm>
          <a:prstGeom prst="rect">
            <a:avLst/>
          </a:prstGeom>
        </p:spPr>
        <p:txBody>
          <a:bodyPr wrap="square">
            <a:spAutoFit/>
          </a:bodyPr>
          <a:lstStyle/>
          <a:p>
            <a:pPr algn="just">
              <a:lnSpc>
                <a:spcPct val="200000"/>
              </a:lnSpc>
            </a:pPr>
            <a:r>
              <a:rPr lang="en-US" sz="2000" dirty="0">
                <a:solidFill>
                  <a:srgbClr val="2A2A2A"/>
                </a:solidFill>
              </a:rPr>
              <a:t>The 28BYJ-48 stepper motor consumes high current and hence, we will need to use a driver IC like the </a:t>
            </a:r>
            <a:r>
              <a:rPr lang="en-US" sz="2000" b="1" dirty="0">
                <a:solidFill>
                  <a:srgbClr val="FF0000"/>
                </a:solidFill>
              </a:rPr>
              <a:t>ULN2003</a:t>
            </a:r>
            <a:r>
              <a:rPr lang="en-US" sz="2000" dirty="0">
                <a:solidFill>
                  <a:srgbClr val="2A2A2A"/>
                </a:solidFill>
              </a:rPr>
              <a:t> in order to control the motor with a microcontroller like the Arduino. Known for its high current and high voltage capacity, the ULN2003 gives a higher current gain than a single transistor and enables the low voltage and low current output of a microcontroller to drive a higher current stepper motor.</a:t>
            </a:r>
          </a:p>
          <a:p>
            <a:pPr algn="just">
              <a:lnSpc>
                <a:spcPct val="200000"/>
              </a:lnSpc>
            </a:pPr>
            <a:r>
              <a:rPr lang="en-US" sz="2000" dirty="0">
                <a:solidFill>
                  <a:srgbClr val="2A2A2A"/>
                </a:solidFill>
              </a:rPr>
              <a:t>For example, a stepper motor that needs 9V and 300mA to operate cannot be powered by an Arduino. Hence, we connect this IC to source for enough current and voltage for the motor. If you have to power anything more than 5V and 80mA, the ULN2003 driver board should be used</a:t>
            </a:r>
            <a:r>
              <a:rPr lang="en-US" sz="2000" dirty="0" smtClean="0">
                <a:solidFill>
                  <a:srgbClr val="2A2A2A"/>
                </a:solidFill>
              </a:rPr>
              <a:t>.</a:t>
            </a:r>
            <a:endParaRPr lang="tr-TR" sz="2000" dirty="0" smtClean="0">
              <a:solidFill>
                <a:srgbClr val="2A2A2A"/>
              </a:solidFill>
            </a:endParaRPr>
          </a:p>
          <a:p>
            <a:pPr algn="just">
              <a:lnSpc>
                <a:spcPct val="200000"/>
              </a:lnSpc>
            </a:pPr>
            <a:r>
              <a:rPr lang="en-US" sz="2000" dirty="0"/>
              <a:t>The 28BYJ-48 typically consumes around </a:t>
            </a:r>
            <a:r>
              <a:rPr lang="en-US" sz="2000" dirty="0" smtClean="0"/>
              <a:t>240mA.</a:t>
            </a:r>
            <a:r>
              <a:rPr lang="tr-TR" sz="2000" dirty="0" smtClean="0"/>
              <a:t> </a:t>
            </a:r>
            <a:r>
              <a:rPr lang="en-US" sz="2000" b="1" dirty="0" smtClean="0">
                <a:solidFill>
                  <a:srgbClr val="FF0000"/>
                </a:solidFill>
              </a:rPr>
              <a:t>Since </a:t>
            </a:r>
            <a:r>
              <a:rPr lang="en-US" sz="2000" b="1" dirty="0">
                <a:solidFill>
                  <a:srgbClr val="FF0000"/>
                </a:solidFill>
              </a:rPr>
              <a:t>the motor draws a lot of power, it is best to power it directly from an external 5V power supply rather than drawing that power from the </a:t>
            </a:r>
            <a:r>
              <a:rPr lang="en-US" sz="2000" b="1" dirty="0" smtClean="0">
                <a:solidFill>
                  <a:srgbClr val="FF0000"/>
                </a:solidFill>
              </a:rPr>
              <a:t>Arduino.</a:t>
            </a:r>
            <a:r>
              <a:rPr lang="tr-TR" sz="2000" dirty="0" smtClean="0"/>
              <a:t> </a:t>
            </a:r>
            <a:r>
              <a:rPr lang="en-US" sz="2000" dirty="0" smtClean="0"/>
              <a:t>Note </a:t>
            </a:r>
            <a:r>
              <a:rPr lang="en-US" sz="2000" dirty="0"/>
              <a:t>that the motor consumes power even in stand still state to maintain its position.</a:t>
            </a:r>
          </a:p>
          <a:p>
            <a:pPr algn="just">
              <a:lnSpc>
                <a:spcPct val="150000"/>
              </a:lnSpc>
            </a:pPr>
            <a:endParaRPr lang="en-US" sz="2000" b="0" i="0" dirty="0">
              <a:solidFill>
                <a:srgbClr val="2A2A2A"/>
              </a:solidFill>
              <a:effectLst/>
            </a:endParaRPr>
          </a:p>
        </p:txBody>
      </p:sp>
    </p:spTree>
    <p:extLst>
      <p:ext uri="{BB962C8B-B14F-4D97-AF65-F5344CB8AC3E}">
        <p14:creationId xmlns:p14="http://schemas.microsoft.com/office/powerpoint/2010/main" val="1532416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90361" y="1613974"/>
            <a:ext cx="6714439" cy="3395907"/>
          </a:xfrm>
          <a:prstGeom prst="rect">
            <a:avLst/>
          </a:prstGeom>
        </p:spPr>
      </p:pic>
      <p:pic>
        <p:nvPicPr>
          <p:cNvPr id="2" name="Picture 1"/>
          <p:cNvPicPr>
            <a:picLocks noChangeAspect="1"/>
          </p:cNvPicPr>
          <p:nvPr/>
        </p:nvPicPr>
        <p:blipFill>
          <a:blip r:embed="rId3"/>
          <a:stretch>
            <a:fillRect/>
          </a:stretch>
        </p:blipFill>
        <p:spPr>
          <a:xfrm>
            <a:off x="0" y="0"/>
            <a:ext cx="4695825" cy="4229100"/>
          </a:xfrm>
          <a:prstGeom prst="rect">
            <a:avLst/>
          </a:prstGeom>
        </p:spPr>
      </p:pic>
      <p:pic>
        <p:nvPicPr>
          <p:cNvPr id="3" name="Picture 2"/>
          <p:cNvPicPr>
            <a:picLocks noChangeAspect="1"/>
          </p:cNvPicPr>
          <p:nvPr/>
        </p:nvPicPr>
        <p:blipFill>
          <a:blip r:embed="rId4"/>
          <a:stretch>
            <a:fillRect/>
          </a:stretch>
        </p:blipFill>
        <p:spPr>
          <a:xfrm>
            <a:off x="3833544" y="1144073"/>
            <a:ext cx="1619250" cy="1066800"/>
          </a:xfrm>
          <a:prstGeom prst="rect">
            <a:avLst/>
          </a:prstGeom>
        </p:spPr>
      </p:pic>
      <p:sp>
        <p:nvSpPr>
          <p:cNvPr id="5" name="Rectangle 4"/>
          <p:cNvSpPr/>
          <p:nvPr/>
        </p:nvSpPr>
        <p:spPr>
          <a:xfrm>
            <a:off x="562376" y="5125791"/>
            <a:ext cx="10874061" cy="1631216"/>
          </a:xfrm>
          <a:prstGeom prst="rect">
            <a:avLst/>
          </a:prstGeom>
        </p:spPr>
        <p:txBody>
          <a:bodyPr wrap="square">
            <a:spAutoFit/>
          </a:bodyPr>
          <a:lstStyle/>
          <a:p>
            <a:pPr algn="just"/>
            <a:r>
              <a:rPr lang="en-US" sz="2000" dirty="0"/>
              <a:t>First we take a look at the easy to use Arduino </a:t>
            </a:r>
            <a:r>
              <a:rPr lang="en-US" sz="2000" b="1" dirty="0">
                <a:solidFill>
                  <a:srgbClr val="FF0000"/>
                </a:solidFill>
              </a:rPr>
              <a:t>Stepper library</a:t>
            </a:r>
            <a:r>
              <a:rPr lang="en-US" sz="2000" dirty="0"/>
              <a:t>. This library is great when you are just starting out, but doesn’t have many extra </a:t>
            </a:r>
            <a:r>
              <a:rPr lang="en-US" sz="2000" dirty="0" err="1" smtClean="0"/>
              <a:t>features.</a:t>
            </a:r>
            <a:r>
              <a:rPr lang="en-US" sz="2000" dirty="0" err="1" smtClean="0">
                <a:solidFill>
                  <a:srgbClr val="191919"/>
                </a:solidFill>
              </a:rPr>
              <a:t>The</a:t>
            </a:r>
            <a:r>
              <a:rPr lang="en-US" sz="2000" dirty="0" smtClean="0">
                <a:solidFill>
                  <a:srgbClr val="191919"/>
                </a:solidFill>
              </a:rPr>
              <a:t> </a:t>
            </a:r>
            <a:r>
              <a:rPr lang="en-US" sz="2000" dirty="0">
                <a:solidFill>
                  <a:srgbClr val="191919"/>
                </a:solidFill>
              </a:rPr>
              <a:t>stepper library takes care of the stepping sequence and makes it easy to control a wide variety of stepper motors, both unipolar and </a:t>
            </a:r>
            <a:r>
              <a:rPr lang="en-US" sz="2000" dirty="0" smtClean="0">
                <a:solidFill>
                  <a:srgbClr val="191919"/>
                </a:solidFill>
              </a:rPr>
              <a:t>bipolar.</a:t>
            </a:r>
            <a:r>
              <a:rPr lang="tr-TR" sz="2000" dirty="0" smtClean="0">
                <a:solidFill>
                  <a:srgbClr val="191919"/>
                </a:solidFill>
              </a:rPr>
              <a:t> </a:t>
            </a:r>
            <a:r>
              <a:rPr lang="en-US" sz="2000" dirty="0" smtClean="0">
                <a:solidFill>
                  <a:srgbClr val="191919"/>
                </a:solidFill>
              </a:rPr>
              <a:t>Here </a:t>
            </a:r>
            <a:r>
              <a:rPr lang="en-US" sz="2000" dirty="0">
                <a:solidFill>
                  <a:srgbClr val="191919"/>
                </a:solidFill>
              </a:rPr>
              <a:t>is the simple sketch that makes the stepper motor spin slowly clockwise and then rapidly counterclockwise</a:t>
            </a:r>
            <a:r>
              <a:rPr lang="en-US" sz="2000" dirty="0" smtClean="0">
                <a:solidFill>
                  <a:srgbClr val="191919"/>
                </a:solidFill>
              </a:rPr>
              <a:t>.</a:t>
            </a:r>
            <a:r>
              <a:rPr lang="en-US" sz="2000" dirty="0"/>
              <a:t> </a:t>
            </a:r>
            <a:endParaRPr lang="en-US" sz="2000" b="0" i="0" dirty="0">
              <a:solidFill>
                <a:srgbClr val="191919"/>
              </a:solidFill>
              <a:effectLst/>
            </a:endParaRPr>
          </a:p>
        </p:txBody>
      </p:sp>
    </p:spTree>
    <p:extLst>
      <p:ext uri="{BB962C8B-B14F-4D97-AF65-F5344CB8AC3E}">
        <p14:creationId xmlns:p14="http://schemas.microsoft.com/office/powerpoint/2010/main" val="213611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544" y="162873"/>
            <a:ext cx="10393251" cy="6186309"/>
          </a:xfrm>
          <a:prstGeom prst="rect">
            <a:avLst/>
          </a:prstGeom>
        </p:spPr>
        <p:txBody>
          <a:bodyPr wrap="square">
            <a:spAutoFit/>
          </a:bodyPr>
          <a:lstStyle/>
          <a:p>
            <a:r>
              <a:rPr lang="en-US" dirty="0">
                <a:solidFill>
                  <a:srgbClr val="FF0000"/>
                </a:solidFill>
              </a:rPr>
              <a:t>//Includes the Arduino Stepper Library</a:t>
            </a:r>
          </a:p>
          <a:p>
            <a:r>
              <a:rPr lang="en-US" dirty="0"/>
              <a:t>#include &lt;</a:t>
            </a:r>
            <a:r>
              <a:rPr lang="en-US" dirty="0" err="1"/>
              <a:t>Stepper.h</a:t>
            </a:r>
            <a:r>
              <a:rPr lang="en-US" dirty="0"/>
              <a:t>&gt;</a:t>
            </a:r>
          </a:p>
          <a:p>
            <a:r>
              <a:rPr lang="en-US" dirty="0" smtClean="0">
                <a:solidFill>
                  <a:srgbClr val="FF0000"/>
                </a:solidFill>
              </a:rPr>
              <a:t>// </a:t>
            </a:r>
            <a:r>
              <a:rPr lang="en-US" dirty="0">
                <a:solidFill>
                  <a:srgbClr val="FF0000"/>
                </a:solidFill>
              </a:rPr>
              <a:t>Defines the number of steps per rotation</a:t>
            </a:r>
          </a:p>
          <a:p>
            <a:r>
              <a:rPr lang="en-US" dirty="0" err="1"/>
              <a:t>const</a:t>
            </a:r>
            <a:r>
              <a:rPr lang="en-US" dirty="0"/>
              <a:t> </a:t>
            </a:r>
            <a:r>
              <a:rPr lang="en-US" dirty="0" err="1"/>
              <a:t>int</a:t>
            </a:r>
            <a:r>
              <a:rPr lang="en-US" dirty="0"/>
              <a:t> </a:t>
            </a:r>
            <a:r>
              <a:rPr lang="en-US" dirty="0" err="1"/>
              <a:t>stepsPerRevolution</a:t>
            </a:r>
            <a:r>
              <a:rPr lang="en-US" dirty="0"/>
              <a:t> = 2038;</a:t>
            </a:r>
          </a:p>
          <a:p>
            <a:r>
              <a:rPr lang="en-US" dirty="0" smtClean="0">
                <a:solidFill>
                  <a:srgbClr val="FF0000"/>
                </a:solidFill>
              </a:rPr>
              <a:t>// </a:t>
            </a:r>
            <a:r>
              <a:rPr lang="en-US" dirty="0">
                <a:solidFill>
                  <a:srgbClr val="FF0000"/>
                </a:solidFill>
              </a:rPr>
              <a:t>Creates an instance of stepper class</a:t>
            </a:r>
          </a:p>
          <a:p>
            <a:r>
              <a:rPr lang="en-US" dirty="0">
                <a:solidFill>
                  <a:srgbClr val="FF0000"/>
                </a:solidFill>
              </a:rPr>
              <a:t>// Pins entered in sequence IN1-IN3-IN2-IN4 for proper step sequence</a:t>
            </a:r>
          </a:p>
          <a:p>
            <a:r>
              <a:rPr lang="en-US" dirty="0"/>
              <a:t>Stepper </a:t>
            </a:r>
            <a:r>
              <a:rPr lang="en-US" dirty="0" err="1"/>
              <a:t>myStepper</a:t>
            </a:r>
            <a:r>
              <a:rPr lang="en-US" dirty="0"/>
              <a:t> = Stepper(</a:t>
            </a:r>
            <a:r>
              <a:rPr lang="en-US" dirty="0" err="1"/>
              <a:t>stepsPerRevolution</a:t>
            </a:r>
            <a:r>
              <a:rPr lang="en-US" dirty="0"/>
              <a:t>, 8, 10, 9, 11);</a:t>
            </a:r>
          </a:p>
          <a:p>
            <a:endParaRPr lang="en-US" dirty="0"/>
          </a:p>
          <a:p>
            <a:r>
              <a:rPr lang="en-US" dirty="0"/>
              <a:t>void setup() {</a:t>
            </a:r>
          </a:p>
          <a:p>
            <a:r>
              <a:rPr lang="en-US" dirty="0"/>
              <a:t>	</a:t>
            </a:r>
            <a:r>
              <a:rPr lang="en-US" dirty="0">
                <a:solidFill>
                  <a:srgbClr val="FF0000"/>
                </a:solidFill>
              </a:rPr>
              <a:t>// Nothing to do (Stepper Library sets pins as outputs)</a:t>
            </a:r>
          </a:p>
          <a:p>
            <a:r>
              <a:rPr lang="en-US" dirty="0"/>
              <a:t>}</a:t>
            </a:r>
          </a:p>
          <a:p>
            <a:r>
              <a:rPr lang="en-US" dirty="0" smtClean="0"/>
              <a:t>void </a:t>
            </a:r>
            <a:r>
              <a:rPr lang="en-US" dirty="0"/>
              <a:t>loop() {</a:t>
            </a:r>
          </a:p>
          <a:p>
            <a:r>
              <a:rPr lang="en-US" dirty="0"/>
              <a:t>	</a:t>
            </a:r>
            <a:r>
              <a:rPr lang="en-US" b="1" dirty="0">
                <a:solidFill>
                  <a:srgbClr val="0070C0"/>
                </a:solidFill>
              </a:rPr>
              <a:t>// Rotate CW slowly at 5 RPM</a:t>
            </a:r>
          </a:p>
          <a:p>
            <a:r>
              <a:rPr lang="en-US" dirty="0"/>
              <a:t>	</a:t>
            </a:r>
            <a:r>
              <a:rPr lang="en-US" dirty="0" err="1"/>
              <a:t>myStepper.setSpeed</a:t>
            </a:r>
            <a:r>
              <a:rPr lang="en-US" dirty="0"/>
              <a:t>(5);</a:t>
            </a:r>
          </a:p>
          <a:p>
            <a:r>
              <a:rPr lang="en-US" dirty="0"/>
              <a:t>	</a:t>
            </a:r>
            <a:r>
              <a:rPr lang="en-US" dirty="0" err="1"/>
              <a:t>myStepper.step</a:t>
            </a:r>
            <a:r>
              <a:rPr lang="en-US" dirty="0"/>
              <a:t>(</a:t>
            </a:r>
            <a:r>
              <a:rPr lang="en-US" dirty="0" err="1"/>
              <a:t>stepsPerRevolution</a:t>
            </a:r>
            <a:r>
              <a:rPr lang="en-US" dirty="0"/>
              <a:t>);</a:t>
            </a:r>
          </a:p>
          <a:p>
            <a:r>
              <a:rPr lang="en-US" dirty="0"/>
              <a:t>	delay(1000);</a:t>
            </a:r>
          </a:p>
          <a:p>
            <a:r>
              <a:rPr lang="en-US" dirty="0"/>
              <a:t>	</a:t>
            </a:r>
          </a:p>
          <a:p>
            <a:r>
              <a:rPr lang="en-US" dirty="0"/>
              <a:t>	</a:t>
            </a:r>
            <a:r>
              <a:rPr lang="en-US" b="1" dirty="0">
                <a:solidFill>
                  <a:srgbClr val="0070C0"/>
                </a:solidFill>
              </a:rPr>
              <a:t>// Rotate CCW quickly at 10 RPM</a:t>
            </a:r>
          </a:p>
          <a:p>
            <a:r>
              <a:rPr lang="en-US" dirty="0"/>
              <a:t>	</a:t>
            </a:r>
            <a:r>
              <a:rPr lang="en-US" dirty="0" err="1"/>
              <a:t>myStepper.setSpeed</a:t>
            </a:r>
            <a:r>
              <a:rPr lang="en-US" dirty="0"/>
              <a:t>(10);</a:t>
            </a:r>
          </a:p>
          <a:p>
            <a:r>
              <a:rPr lang="en-US" dirty="0"/>
              <a:t>	</a:t>
            </a:r>
            <a:r>
              <a:rPr lang="en-US" dirty="0" err="1"/>
              <a:t>myStepper.step</a:t>
            </a:r>
            <a:r>
              <a:rPr lang="en-US" dirty="0"/>
              <a:t>(-</a:t>
            </a:r>
            <a:r>
              <a:rPr lang="en-US" dirty="0" err="1"/>
              <a:t>stepsPerRevolution</a:t>
            </a:r>
            <a:r>
              <a:rPr lang="en-US" dirty="0"/>
              <a:t>);</a:t>
            </a:r>
          </a:p>
          <a:p>
            <a:r>
              <a:rPr lang="en-US" dirty="0"/>
              <a:t>	delay(1000);</a:t>
            </a:r>
          </a:p>
          <a:p>
            <a:r>
              <a:rPr lang="en-US" dirty="0"/>
              <a:t>}</a:t>
            </a:r>
          </a:p>
        </p:txBody>
      </p:sp>
    </p:spTree>
    <p:extLst>
      <p:ext uri="{BB962C8B-B14F-4D97-AF65-F5344CB8AC3E}">
        <p14:creationId xmlns:p14="http://schemas.microsoft.com/office/powerpoint/2010/main" val="199066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675" y="178884"/>
            <a:ext cx="3161443" cy="400110"/>
          </a:xfrm>
          <a:prstGeom prst="rect">
            <a:avLst/>
          </a:prstGeom>
        </p:spPr>
        <p:txBody>
          <a:bodyPr wrap="none">
            <a:spAutoFit/>
          </a:bodyPr>
          <a:lstStyle/>
          <a:p>
            <a:r>
              <a:rPr lang="en-US" sz="2000" dirty="0">
                <a:solidFill>
                  <a:srgbClr val="FF0000"/>
                </a:solidFill>
                <a:latin typeface="Segoe UI" panose="020B0502040204020203" pitchFamily="34" charset="0"/>
              </a:rPr>
              <a:t>Using </a:t>
            </a:r>
            <a:r>
              <a:rPr lang="en-US" sz="2000" dirty="0" err="1">
                <a:solidFill>
                  <a:srgbClr val="FF0000"/>
                </a:solidFill>
                <a:latin typeface="Segoe UI" panose="020B0502040204020203" pitchFamily="34" charset="0"/>
              </a:rPr>
              <a:t>AccelStepper</a:t>
            </a:r>
            <a:r>
              <a:rPr lang="en-US" sz="2000" dirty="0">
                <a:solidFill>
                  <a:srgbClr val="FF0000"/>
                </a:solidFill>
                <a:latin typeface="Segoe UI" panose="020B0502040204020203" pitchFamily="34" charset="0"/>
              </a:rPr>
              <a:t> library</a:t>
            </a:r>
            <a:endParaRPr lang="en-US" sz="2000" b="0" i="0" dirty="0">
              <a:solidFill>
                <a:srgbClr val="FF0000"/>
              </a:solidFill>
              <a:effectLst/>
              <a:latin typeface="Segoe UI" panose="020B0502040204020203" pitchFamily="34" charset="0"/>
            </a:endParaRPr>
          </a:p>
        </p:txBody>
      </p:sp>
      <p:sp>
        <p:nvSpPr>
          <p:cNvPr id="3" name="Rectangle 2"/>
          <p:cNvSpPr/>
          <p:nvPr/>
        </p:nvSpPr>
        <p:spPr>
          <a:xfrm>
            <a:off x="144675" y="527756"/>
            <a:ext cx="11420554" cy="4930581"/>
          </a:xfrm>
          <a:prstGeom prst="rect">
            <a:avLst/>
          </a:prstGeom>
        </p:spPr>
        <p:txBody>
          <a:bodyPr wrap="square">
            <a:spAutoFit/>
          </a:bodyPr>
          <a:lstStyle/>
          <a:p>
            <a:pPr algn="just">
              <a:lnSpc>
                <a:spcPct val="200000"/>
              </a:lnSpc>
            </a:pPr>
            <a:r>
              <a:rPr lang="en-US" sz="2000" dirty="0">
                <a:solidFill>
                  <a:srgbClr val="191919"/>
                </a:solidFill>
              </a:rPr>
              <a:t>The Arduino Stepper Library is perfectly fine for simple, single motor applications. But when you want to control multiple steppers, you’ll need a better library.</a:t>
            </a:r>
          </a:p>
          <a:p>
            <a:pPr algn="just">
              <a:lnSpc>
                <a:spcPct val="200000"/>
              </a:lnSpc>
            </a:pPr>
            <a:r>
              <a:rPr lang="en-US" sz="2000" dirty="0">
                <a:solidFill>
                  <a:srgbClr val="191919"/>
                </a:solidFill>
              </a:rPr>
              <a:t>So, for our next experiment we will be using an advanced stepper motor library called </a:t>
            </a:r>
            <a:r>
              <a:rPr lang="en-US" sz="2000" dirty="0" err="1">
                <a:solidFill>
                  <a:srgbClr val="1A73E8"/>
                </a:solidFill>
                <a:hlinkClick r:id="rId3"/>
              </a:rPr>
              <a:t>AccelStepper</a:t>
            </a:r>
            <a:r>
              <a:rPr lang="en-US" sz="2000" dirty="0">
                <a:solidFill>
                  <a:srgbClr val="1A73E8"/>
                </a:solidFill>
                <a:hlinkClick r:id="rId3"/>
              </a:rPr>
              <a:t> library</a:t>
            </a:r>
            <a:r>
              <a:rPr lang="en-US" sz="2000" dirty="0">
                <a:solidFill>
                  <a:srgbClr val="191919"/>
                </a:solidFill>
              </a:rPr>
              <a:t>. It is much better than the standard Arduino Stepper library in several ways:</a:t>
            </a:r>
          </a:p>
          <a:p>
            <a:pPr algn="just">
              <a:lnSpc>
                <a:spcPct val="200000"/>
              </a:lnSpc>
              <a:buFont typeface="Arial" panose="020B0604020202020204" pitchFamily="34" charset="0"/>
              <a:buChar char="•"/>
            </a:pPr>
            <a:r>
              <a:rPr lang="en-US" sz="2000" dirty="0">
                <a:solidFill>
                  <a:srgbClr val="191919"/>
                </a:solidFill>
              </a:rPr>
              <a:t>It supports acceleration and deceleration.</a:t>
            </a:r>
          </a:p>
          <a:p>
            <a:pPr algn="just">
              <a:lnSpc>
                <a:spcPct val="200000"/>
              </a:lnSpc>
              <a:buFont typeface="Arial" panose="020B0604020202020204" pitchFamily="34" charset="0"/>
              <a:buChar char="•"/>
            </a:pPr>
            <a:r>
              <a:rPr lang="en-US" sz="2000" dirty="0">
                <a:solidFill>
                  <a:srgbClr val="191919"/>
                </a:solidFill>
              </a:rPr>
              <a:t>It supports half-step driving.</a:t>
            </a:r>
          </a:p>
          <a:p>
            <a:pPr algn="just">
              <a:lnSpc>
                <a:spcPct val="200000"/>
              </a:lnSpc>
              <a:buFont typeface="Arial" panose="020B0604020202020204" pitchFamily="34" charset="0"/>
              <a:buChar char="•"/>
            </a:pPr>
            <a:r>
              <a:rPr lang="en-US" sz="2000" dirty="0">
                <a:solidFill>
                  <a:srgbClr val="191919"/>
                </a:solidFill>
              </a:rPr>
              <a:t>It supports multiple steppers at once, with independent concurrent stepping on each stepper.</a:t>
            </a:r>
          </a:p>
          <a:p>
            <a:pPr algn="just">
              <a:lnSpc>
                <a:spcPct val="200000"/>
              </a:lnSpc>
            </a:pPr>
            <a:r>
              <a:rPr lang="en-US" sz="2000" dirty="0">
                <a:solidFill>
                  <a:srgbClr val="191919"/>
                </a:solidFill>
              </a:rPr>
              <a:t>This library is not included in the Arduino IDE, so you will need to install it first.</a:t>
            </a:r>
            <a:endParaRPr lang="en-US" sz="2000" b="0" i="0" dirty="0">
              <a:solidFill>
                <a:srgbClr val="191919"/>
              </a:solidFill>
              <a:effectLs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88767901"/>
              </p:ext>
            </p:extLst>
          </p:nvPr>
        </p:nvGraphicFramePr>
        <p:xfrm>
          <a:off x="9989221" y="3466402"/>
          <a:ext cx="1387475" cy="490538"/>
        </p:xfrm>
        <a:graphic>
          <a:graphicData uri="http://schemas.openxmlformats.org/presentationml/2006/ole">
            <mc:AlternateContent xmlns:mc="http://schemas.openxmlformats.org/markup-compatibility/2006">
              <mc:Choice xmlns:v="urn:schemas-microsoft-com:vml" Requires="v">
                <p:oleObj spid="_x0000_s2051" name="Packager Shell Object" showAsIcon="1" r:id="rId4" imgW="1387080" imgH="491040" progId="Package">
                  <p:embed/>
                </p:oleObj>
              </mc:Choice>
              <mc:Fallback>
                <p:oleObj name="Packager Shell Object" showAsIcon="1" r:id="rId4" imgW="1387080" imgH="491040" progId="Package">
                  <p:embed/>
                  <p:pic>
                    <p:nvPicPr>
                      <p:cNvPr id="0" name=""/>
                      <p:cNvPicPr/>
                      <p:nvPr/>
                    </p:nvPicPr>
                    <p:blipFill>
                      <a:blip r:embed="rId5"/>
                      <a:stretch>
                        <a:fillRect/>
                      </a:stretch>
                    </p:blipFill>
                    <p:spPr>
                      <a:xfrm>
                        <a:off x="9989221" y="3466402"/>
                        <a:ext cx="1387475" cy="490538"/>
                      </a:xfrm>
                      <a:prstGeom prst="rect">
                        <a:avLst/>
                      </a:prstGeom>
                    </p:spPr>
                  </p:pic>
                </p:oleObj>
              </mc:Fallback>
            </mc:AlternateContent>
          </a:graphicData>
        </a:graphic>
      </p:graphicFrame>
    </p:spTree>
    <p:extLst>
      <p:ext uri="{BB962C8B-B14F-4D97-AF65-F5344CB8AC3E}">
        <p14:creationId xmlns:p14="http://schemas.microsoft.com/office/powerpoint/2010/main" val="123730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345" y="312893"/>
            <a:ext cx="4635657" cy="4661773"/>
          </a:xfrm>
          <a:prstGeom prst="rect">
            <a:avLst/>
          </a:prstGeom>
        </p:spPr>
      </p:pic>
      <p:pic>
        <p:nvPicPr>
          <p:cNvPr id="3" name="Picture 2"/>
          <p:cNvPicPr>
            <a:picLocks noChangeAspect="1"/>
          </p:cNvPicPr>
          <p:nvPr/>
        </p:nvPicPr>
        <p:blipFill>
          <a:blip r:embed="rId3"/>
          <a:stretch>
            <a:fillRect/>
          </a:stretch>
        </p:blipFill>
        <p:spPr>
          <a:xfrm>
            <a:off x="864629" y="5284831"/>
            <a:ext cx="2838450" cy="409575"/>
          </a:xfrm>
          <a:prstGeom prst="rect">
            <a:avLst/>
          </a:prstGeom>
        </p:spPr>
      </p:pic>
      <p:pic>
        <p:nvPicPr>
          <p:cNvPr id="4" name="Picture 3"/>
          <p:cNvPicPr>
            <a:picLocks noChangeAspect="1"/>
          </p:cNvPicPr>
          <p:nvPr/>
        </p:nvPicPr>
        <p:blipFill>
          <a:blip r:embed="rId4"/>
          <a:stretch>
            <a:fillRect/>
          </a:stretch>
        </p:blipFill>
        <p:spPr>
          <a:xfrm>
            <a:off x="4080253" y="2643779"/>
            <a:ext cx="2611192" cy="2982100"/>
          </a:xfrm>
          <a:prstGeom prst="rect">
            <a:avLst/>
          </a:prstGeom>
        </p:spPr>
      </p:pic>
      <p:sp>
        <p:nvSpPr>
          <p:cNvPr id="5" name="Rectangle 4"/>
          <p:cNvSpPr/>
          <p:nvPr/>
        </p:nvSpPr>
        <p:spPr>
          <a:xfrm>
            <a:off x="7091966" y="312893"/>
            <a:ext cx="4885386" cy="6161687"/>
          </a:xfrm>
          <a:prstGeom prst="rect">
            <a:avLst/>
          </a:prstGeom>
        </p:spPr>
        <p:txBody>
          <a:bodyPr wrap="square">
            <a:spAutoFit/>
          </a:bodyPr>
          <a:lstStyle/>
          <a:p>
            <a:pPr algn="just">
              <a:lnSpc>
                <a:spcPct val="200000"/>
              </a:lnSpc>
            </a:pPr>
            <a:r>
              <a:rPr lang="en-US" sz="2000" dirty="0" smtClean="0"/>
              <a:t>A small voltage input to the solenoid controls a potentially large current through the relay contacts. Applications include power switches and electromechanical control elements. A relay performs a function similar to a power transistor switch circuit but has the capability to switch much larger currents.</a:t>
            </a:r>
            <a:endParaRPr lang="tr-TR" sz="2000" dirty="0" smtClean="0"/>
          </a:p>
          <a:p>
            <a:pPr algn="just">
              <a:lnSpc>
                <a:spcPct val="200000"/>
              </a:lnSpc>
            </a:pPr>
            <a:r>
              <a:rPr lang="en-US" sz="2000" dirty="0" smtClean="0"/>
              <a:t>Relays, because they create a mechanical connection and don’t require voltage biasing, can be used to switch either DC or AC power. </a:t>
            </a:r>
            <a:endParaRPr lang="en-US" sz="2000" dirty="0"/>
          </a:p>
        </p:txBody>
      </p:sp>
    </p:spTree>
    <p:extLst>
      <p:ext uri="{BB962C8B-B14F-4D97-AF65-F5344CB8AC3E}">
        <p14:creationId xmlns:p14="http://schemas.microsoft.com/office/powerpoint/2010/main" val="1911991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40" y="232402"/>
            <a:ext cx="11101588" cy="6463308"/>
          </a:xfrm>
          <a:prstGeom prst="rect">
            <a:avLst/>
          </a:prstGeom>
        </p:spPr>
        <p:txBody>
          <a:bodyPr wrap="square">
            <a:spAutoFit/>
          </a:bodyPr>
          <a:lstStyle/>
          <a:p>
            <a:r>
              <a:rPr lang="en-US" dirty="0">
                <a:solidFill>
                  <a:srgbClr val="FF0000"/>
                </a:solidFill>
              </a:rPr>
              <a:t>// Include the </a:t>
            </a:r>
            <a:r>
              <a:rPr lang="en-US" dirty="0" err="1">
                <a:solidFill>
                  <a:srgbClr val="FF0000"/>
                </a:solidFill>
              </a:rPr>
              <a:t>AccelStepper</a:t>
            </a:r>
            <a:r>
              <a:rPr lang="en-US" dirty="0">
                <a:solidFill>
                  <a:srgbClr val="FF0000"/>
                </a:solidFill>
              </a:rPr>
              <a:t> Library</a:t>
            </a:r>
          </a:p>
          <a:p>
            <a:r>
              <a:rPr lang="en-US" dirty="0"/>
              <a:t>#include &lt;</a:t>
            </a:r>
            <a:r>
              <a:rPr lang="en-US" dirty="0" err="1"/>
              <a:t>AccelStepper.h</a:t>
            </a:r>
            <a:r>
              <a:rPr lang="en-US" dirty="0"/>
              <a:t>&gt;</a:t>
            </a:r>
          </a:p>
          <a:p>
            <a:endParaRPr lang="en-US" dirty="0"/>
          </a:p>
          <a:p>
            <a:r>
              <a:rPr lang="en-US" dirty="0"/>
              <a:t>// Define step constant</a:t>
            </a:r>
          </a:p>
          <a:p>
            <a:r>
              <a:rPr lang="en-US" dirty="0"/>
              <a:t>#define FULLSTEP 4</a:t>
            </a:r>
          </a:p>
          <a:p>
            <a:r>
              <a:rPr lang="en-US" dirty="0" smtClean="0">
                <a:solidFill>
                  <a:srgbClr val="FF0000"/>
                </a:solidFill>
              </a:rPr>
              <a:t>// </a:t>
            </a:r>
            <a:r>
              <a:rPr lang="en-US" dirty="0">
                <a:solidFill>
                  <a:srgbClr val="FF0000"/>
                </a:solidFill>
              </a:rPr>
              <a:t>Creates an instance</a:t>
            </a:r>
          </a:p>
          <a:p>
            <a:r>
              <a:rPr lang="en-US" dirty="0">
                <a:solidFill>
                  <a:srgbClr val="FF0000"/>
                </a:solidFill>
              </a:rPr>
              <a:t>// Pins entered in sequence IN1-IN3-IN2-IN4 for proper step sequence</a:t>
            </a:r>
          </a:p>
          <a:p>
            <a:r>
              <a:rPr lang="en-US" dirty="0" err="1"/>
              <a:t>AccelStepper</a:t>
            </a:r>
            <a:r>
              <a:rPr lang="en-US" dirty="0"/>
              <a:t> </a:t>
            </a:r>
            <a:r>
              <a:rPr lang="en-US" dirty="0" err="1"/>
              <a:t>myStepper</a:t>
            </a:r>
            <a:r>
              <a:rPr lang="en-US" dirty="0"/>
              <a:t>(FULLSTEP, 8, 10, 9, 11);</a:t>
            </a:r>
          </a:p>
          <a:p>
            <a:r>
              <a:rPr lang="en-US" dirty="0" smtClean="0"/>
              <a:t>void </a:t>
            </a:r>
            <a:r>
              <a:rPr lang="en-US" dirty="0"/>
              <a:t>setup() {</a:t>
            </a:r>
          </a:p>
          <a:p>
            <a:r>
              <a:rPr lang="en-US" dirty="0"/>
              <a:t>	</a:t>
            </a:r>
            <a:r>
              <a:rPr lang="en-US" dirty="0">
                <a:solidFill>
                  <a:srgbClr val="FF0000"/>
                </a:solidFill>
              </a:rPr>
              <a:t>// set the maximum speed, acceleration factor,</a:t>
            </a:r>
          </a:p>
          <a:p>
            <a:r>
              <a:rPr lang="en-US" dirty="0">
                <a:solidFill>
                  <a:srgbClr val="FF0000"/>
                </a:solidFill>
              </a:rPr>
              <a:t>	// initial speed and the target position</a:t>
            </a:r>
          </a:p>
          <a:p>
            <a:r>
              <a:rPr lang="en-US" dirty="0"/>
              <a:t>	</a:t>
            </a:r>
            <a:r>
              <a:rPr lang="en-US" dirty="0" err="1"/>
              <a:t>myStepper.setMaxSpeed</a:t>
            </a:r>
            <a:r>
              <a:rPr lang="en-US" dirty="0"/>
              <a:t>(1000.0);</a:t>
            </a:r>
          </a:p>
          <a:p>
            <a:r>
              <a:rPr lang="en-US" dirty="0"/>
              <a:t>	</a:t>
            </a:r>
            <a:r>
              <a:rPr lang="en-US" dirty="0" err="1"/>
              <a:t>myStepper.setAcceleration</a:t>
            </a:r>
            <a:r>
              <a:rPr lang="en-US" dirty="0"/>
              <a:t>(50.0);</a:t>
            </a:r>
          </a:p>
          <a:p>
            <a:r>
              <a:rPr lang="en-US" dirty="0"/>
              <a:t>	</a:t>
            </a:r>
            <a:r>
              <a:rPr lang="en-US" dirty="0" err="1"/>
              <a:t>myStepper.setSpeed</a:t>
            </a:r>
            <a:r>
              <a:rPr lang="en-US" dirty="0"/>
              <a:t>(200);</a:t>
            </a:r>
          </a:p>
          <a:p>
            <a:r>
              <a:rPr lang="en-US" dirty="0"/>
              <a:t>	</a:t>
            </a:r>
            <a:r>
              <a:rPr lang="en-US" dirty="0" err="1"/>
              <a:t>myStepper.moveTo</a:t>
            </a:r>
            <a:r>
              <a:rPr lang="en-US" dirty="0"/>
              <a:t>(2038);</a:t>
            </a:r>
          </a:p>
          <a:p>
            <a:r>
              <a:rPr lang="en-US" dirty="0"/>
              <a:t>}</a:t>
            </a:r>
          </a:p>
          <a:p>
            <a:r>
              <a:rPr lang="en-US" dirty="0" smtClean="0"/>
              <a:t>void </a:t>
            </a:r>
            <a:r>
              <a:rPr lang="en-US" dirty="0"/>
              <a:t>loop() {</a:t>
            </a:r>
          </a:p>
          <a:p>
            <a:r>
              <a:rPr lang="en-US" dirty="0"/>
              <a:t>	</a:t>
            </a:r>
            <a:r>
              <a:rPr lang="en-US" dirty="0">
                <a:solidFill>
                  <a:srgbClr val="FF0000"/>
                </a:solidFill>
              </a:rPr>
              <a:t>// Change direction once the motor reaches target position</a:t>
            </a:r>
          </a:p>
          <a:p>
            <a:r>
              <a:rPr lang="en-US" dirty="0"/>
              <a:t>	if (</a:t>
            </a:r>
            <a:r>
              <a:rPr lang="en-US" dirty="0" err="1"/>
              <a:t>myStepper.distanceToGo</a:t>
            </a:r>
            <a:r>
              <a:rPr lang="en-US" dirty="0"/>
              <a:t>() == 0) </a:t>
            </a:r>
          </a:p>
          <a:p>
            <a:r>
              <a:rPr lang="en-US" dirty="0"/>
              <a:t>		</a:t>
            </a:r>
            <a:r>
              <a:rPr lang="en-US" dirty="0" err="1"/>
              <a:t>myStepper.moveTo</a:t>
            </a:r>
            <a:r>
              <a:rPr lang="en-US" dirty="0"/>
              <a:t>(-</a:t>
            </a:r>
            <a:r>
              <a:rPr lang="en-US" dirty="0" err="1"/>
              <a:t>myStepper.currentPosition</a:t>
            </a:r>
            <a:r>
              <a:rPr lang="en-US" dirty="0"/>
              <a:t>());</a:t>
            </a:r>
          </a:p>
          <a:p>
            <a:r>
              <a:rPr lang="en-US" dirty="0"/>
              <a:t>	</a:t>
            </a:r>
            <a:r>
              <a:rPr lang="en-US" dirty="0">
                <a:solidFill>
                  <a:srgbClr val="FF0000"/>
                </a:solidFill>
              </a:rPr>
              <a:t>// Move the motor one step</a:t>
            </a:r>
          </a:p>
          <a:p>
            <a:r>
              <a:rPr lang="en-US" dirty="0"/>
              <a:t>	</a:t>
            </a:r>
            <a:r>
              <a:rPr lang="en-US" dirty="0" err="1"/>
              <a:t>myStepper.run</a:t>
            </a:r>
            <a:r>
              <a:rPr lang="en-US" dirty="0"/>
              <a:t>();</a:t>
            </a:r>
          </a:p>
          <a:p>
            <a:r>
              <a:rPr lang="en-US" dirty="0"/>
              <a:t>}</a:t>
            </a:r>
          </a:p>
        </p:txBody>
      </p:sp>
    </p:spTree>
    <p:extLst>
      <p:ext uri="{BB962C8B-B14F-4D97-AF65-F5344CB8AC3E}">
        <p14:creationId xmlns:p14="http://schemas.microsoft.com/office/powerpoint/2010/main" val="1134509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iring two 28byj48 stepper motors with ardu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136" y="1783835"/>
            <a:ext cx="6838950" cy="4076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3006" y="320830"/>
            <a:ext cx="6704079" cy="400110"/>
          </a:xfrm>
          <a:prstGeom prst="rect">
            <a:avLst/>
          </a:prstGeom>
        </p:spPr>
        <p:txBody>
          <a:bodyPr wrap="none">
            <a:spAutoFit/>
          </a:bodyPr>
          <a:lstStyle/>
          <a:p>
            <a:r>
              <a:rPr lang="en-US" sz="2000" b="1" dirty="0">
                <a:solidFill>
                  <a:srgbClr val="FF0000"/>
                </a:solidFill>
                <a:latin typeface="Segoe UI" panose="020B0502040204020203" pitchFamily="34" charset="0"/>
              </a:rPr>
              <a:t>Control Two 28BYJ-48 Stepper Motors Simultaneously</a:t>
            </a:r>
            <a:endParaRPr lang="en-US" sz="2000" b="1" i="0" dirty="0">
              <a:solidFill>
                <a:srgbClr val="FF0000"/>
              </a:solidFill>
              <a:effectLst/>
              <a:latin typeface="Segoe UI" panose="020B0502040204020203" pitchFamily="34" charset="0"/>
            </a:endParaRPr>
          </a:p>
        </p:txBody>
      </p:sp>
    </p:spTree>
    <p:extLst>
      <p:ext uri="{BB962C8B-B14F-4D97-AF65-F5344CB8AC3E}">
        <p14:creationId xmlns:p14="http://schemas.microsoft.com/office/powerpoint/2010/main" val="419673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10" y="117693"/>
            <a:ext cx="11642502" cy="6740307"/>
          </a:xfrm>
          <a:prstGeom prst="rect">
            <a:avLst/>
          </a:prstGeom>
        </p:spPr>
        <p:txBody>
          <a:bodyPr wrap="square">
            <a:spAutoFit/>
          </a:bodyPr>
          <a:lstStyle/>
          <a:p>
            <a:r>
              <a:rPr lang="tr-TR" dirty="0" smtClean="0"/>
              <a:t>/</a:t>
            </a:r>
            <a:r>
              <a:rPr lang="en-US" dirty="0" smtClean="0">
                <a:solidFill>
                  <a:srgbClr val="FF0000"/>
                </a:solidFill>
              </a:rPr>
              <a:t>/ </a:t>
            </a:r>
            <a:r>
              <a:rPr lang="en-US" dirty="0">
                <a:solidFill>
                  <a:srgbClr val="FF0000"/>
                </a:solidFill>
              </a:rPr>
              <a:t>Include the </a:t>
            </a:r>
            <a:r>
              <a:rPr lang="en-US" dirty="0" err="1">
                <a:solidFill>
                  <a:srgbClr val="FF0000"/>
                </a:solidFill>
              </a:rPr>
              <a:t>AccelStepper</a:t>
            </a:r>
            <a:r>
              <a:rPr lang="en-US" dirty="0">
                <a:solidFill>
                  <a:srgbClr val="FF0000"/>
                </a:solidFill>
              </a:rPr>
              <a:t> Library</a:t>
            </a:r>
          </a:p>
          <a:p>
            <a:r>
              <a:rPr lang="en-US" dirty="0"/>
              <a:t>#include &lt;</a:t>
            </a:r>
            <a:r>
              <a:rPr lang="en-US" dirty="0" err="1"/>
              <a:t>AccelStepper.h</a:t>
            </a:r>
            <a:r>
              <a:rPr lang="en-US" dirty="0"/>
              <a:t>&gt;</a:t>
            </a:r>
          </a:p>
          <a:p>
            <a:endParaRPr lang="en-US" dirty="0"/>
          </a:p>
          <a:p>
            <a:r>
              <a:rPr lang="en-US" dirty="0">
                <a:solidFill>
                  <a:srgbClr val="FF0000"/>
                </a:solidFill>
              </a:rPr>
              <a:t>// Define step constants</a:t>
            </a:r>
          </a:p>
          <a:p>
            <a:r>
              <a:rPr lang="en-US" dirty="0"/>
              <a:t>#define FULLSTEP 4</a:t>
            </a:r>
          </a:p>
          <a:p>
            <a:r>
              <a:rPr lang="en-US" dirty="0"/>
              <a:t>#define HALFSTEP 8</a:t>
            </a:r>
          </a:p>
          <a:p>
            <a:endParaRPr lang="en-US" dirty="0"/>
          </a:p>
          <a:p>
            <a:r>
              <a:rPr lang="en-US" dirty="0">
                <a:solidFill>
                  <a:srgbClr val="FF0000"/>
                </a:solidFill>
              </a:rPr>
              <a:t>// Creates two instances</a:t>
            </a:r>
          </a:p>
          <a:p>
            <a:r>
              <a:rPr lang="en-US" dirty="0">
                <a:solidFill>
                  <a:srgbClr val="FF0000"/>
                </a:solidFill>
              </a:rPr>
              <a:t>// Pins entered in sequence IN1-IN3-IN2-IN4 for proper step sequenc</a:t>
            </a:r>
            <a:r>
              <a:rPr lang="en-US" dirty="0"/>
              <a:t>e</a:t>
            </a:r>
          </a:p>
          <a:p>
            <a:r>
              <a:rPr lang="en-US" dirty="0" err="1"/>
              <a:t>AccelStepper</a:t>
            </a:r>
            <a:r>
              <a:rPr lang="en-US" dirty="0"/>
              <a:t> stepper1(HALFSTEP, 8, 10, 9, 11);</a:t>
            </a:r>
          </a:p>
          <a:p>
            <a:r>
              <a:rPr lang="en-US" dirty="0" err="1"/>
              <a:t>AccelStepper</a:t>
            </a:r>
            <a:r>
              <a:rPr lang="en-US" dirty="0"/>
              <a:t> stepper2(FULLSTEP, 4, 6, 5, 7);</a:t>
            </a:r>
          </a:p>
          <a:p>
            <a:r>
              <a:rPr lang="en-US" dirty="0" smtClean="0"/>
              <a:t>void </a:t>
            </a:r>
            <a:r>
              <a:rPr lang="en-US" dirty="0"/>
              <a:t>setup() {</a:t>
            </a:r>
          </a:p>
          <a:p>
            <a:r>
              <a:rPr lang="en-US" dirty="0"/>
              <a:t>	</a:t>
            </a:r>
            <a:r>
              <a:rPr lang="en-US" dirty="0">
                <a:solidFill>
                  <a:srgbClr val="FF0000"/>
                </a:solidFill>
              </a:rPr>
              <a:t>// set the maximum speed, acceleration factor,</a:t>
            </a:r>
          </a:p>
          <a:p>
            <a:r>
              <a:rPr lang="en-US" dirty="0">
                <a:solidFill>
                  <a:srgbClr val="FF0000"/>
                </a:solidFill>
              </a:rPr>
              <a:t>	// initial speed and the target position for motor 1</a:t>
            </a:r>
          </a:p>
          <a:p>
            <a:r>
              <a:rPr lang="en-US" dirty="0"/>
              <a:t>	stepper1.setMaxSpeed(1000.0);</a:t>
            </a:r>
          </a:p>
          <a:p>
            <a:r>
              <a:rPr lang="en-US" dirty="0"/>
              <a:t>	stepper1.setAcceleration(50.0);</a:t>
            </a:r>
          </a:p>
          <a:p>
            <a:r>
              <a:rPr lang="en-US" dirty="0"/>
              <a:t>	stepper1.setSpeed(200);</a:t>
            </a:r>
          </a:p>
          <a:p>
            <a:r>
              <a:rPr lang="en-US" dirty="0"/>
              <a:t>	stepper1.moveTo(2038);</a:t>
            </a:r>
          </a:p>
          <a:p>
            <a:r>
              <a:rPr lang="en-US" dirty="0"/>
              <a:t>	</a:t>
            </a:r>
            <a:r>
              <a:rPr lang="en-US" dirty="0">
                <a:solidFill>
                  <a:srgbClr val="FF0000"/>
                </a:solidFill>
              </a:rPr>
              <a:t>// set the same for motor 2</a:t>
            </a:r>
          </a:p>
          <a:p>
            <a:r>
              <a:rPr lang="en-US" dirty="0"/>
              <a:t>	stepper2.setMaxSpeed(1000.0);</a:t>
            </a:r>
          </a:p>
          <a:p>
            <a:r>
              <a:rPr lang="en-US" dirty="0"/>
              <a:t>	stepper2.setAcceleration(50.0);</a:t>
            </a:r>
          </a:p>
          <a:p>
            <a:r>
              <a:rPr lang="en-US" dirty="0"/>
              <a:t>	stepper2.setSpeed(200);</a:t>
            </a:r>
          </a:p>
          <a:p>
            <a:r>
              <a:rPr lang="en-US" dirty="0"/>
              <a:t>	stepper2.moveTo(-2038);</a:t>
            </a:r>
          </a:p>
          <a:p>
            <a:r>
              <a:rPr lang="en-US" dirty="0" smtClean="0"/>
              <a:t>}</a:t>
            </a:r>
            <a:endParaRPr lang="en-US" dirty="0"/>
          </a:p>
        </p:txBody>
      </p:sp>
    </p:spTree>
    <p:extLst>
      <p:ext uri="{BB962C8B-B14F-4D97-AF65-F5344CB8AC3E}">
        <p14:creationId xmlns:p14="http://schemas.microsoft.com/office/powerpoint/2010/main" val="1443860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5565" y="1453553"/>
            <a:ext cx="6636913" cy="2862322"/>
          </a:xfrm>
          <a:prstGeom prst="rect">
            <a:avLst/>
          </a:prstGeom>
        </p:spPr>
        <p:txBody>
          <a:bodyPr wrap="square">
            <a:spAutoFit/>
          </a:bodyPr>
          <a:lstStyle/>
          <a:p>
            <a:r>
              <a:rPr lang="en-US" dirty="0"/>
              <a:t>void loop() {</a:t>
            </a:r>
          </a:p>
          <a:p>
            <a:r>
              <a:rPr lang="en-US" dirty="0"/>
              <a:t>	</a:t>
            </a:r>
            <a:r>
              <a:rPr lang="en-US" dirty="0">
                <a:solidFill>
                  <a:srgbClr val="FF0000"/>
                </a:solidFill>
              </a:rPr>
              <a:t>// Change direction once the motor reaches target position</a:t>
            </a:r>
          </a:p>
          <a:p>
            <a:r>
              <a:rPr lang="en-US" dirty="0"/>
              <a:t>	if (stepper1.distanceToGo() == 0) </a:t>
            </a:r>
          </a:p>
          <a:p>
            <a:r>
              <a:rPr lang="en-US" dirty="0"/>
              <a:t>		stepper1.moveTo(-stepper1.currentPosition());</a:t>
            </a:r>
          </a:p>
          <a:p>
            <a:r>
              <a:rPr lang="en-US" dirty="0"/>
              <a:t>	if (stepper2.distanceToGo() == 0) </a:t>
            </a:r>
          </a:p>
          <a:p>
            <a:r>
              <a:rPr lang="en-US" dirty="0"/>
              <a:t>		stepper2.moveTo(-stepper2.currentPosition());</a:t>
            </a:r>
          </a:p>
          <a:p>
            <a:r>
              <a:rPr lang="en-US" dirty="0"/>
              <a:t>	</a:t>
            </a:r>
            <a:r>
              <a:rPr lang="en-US" dirty="0">
                <a:solidFill>
                  <a:srgbClr val="FF0000"/>
                </a:solidFill>
              </a:rPr>
              <a:t>// Move the motor one step</a:t>
            </a:r>
          </a:p>
          <a:p>
            <a:r>
              <a:rPr lang="en-US" dirty="0"/>
              <a:t>	stepper1.run();</a:t>
            </a:r>
          </a:p>
          <a:p>
            <a:r>
              <a:rPr lang="en-US" dirty="0"/>
              <a:t>	stepper2.run();</a:t>
            </a:r>
          </a:p>
          <a:p>
            <a:r>
              <a:rPr lang="en-US" dirty="0"/>
              <a:t>}</a:t>
            </a:r>
          </a:p>
        </p:txBody>
      </p:sp>
    </p:spTree>
    <p:extLst>
      <p:ext uri="{BB962C8B-B14F-4D97-AF65-F5344CB8AC3E}">
        <p14:creationId xmlns:p14="http://schemas.microsoft.com/office/powerpoint/2010/main" val="3638489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02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012" y="321972"/>
            <a:ext cx="11234670" cy="2862322"/>
          </a:xfrm>
          <a:prstGeom prst="rect">
            <a:avLst/>
          </a:prstGeom>
        </p:spPr>
        <p:txBody>
          <a:bodyPr wrap="square">
            <a:spAutoFit/>
          </a:bodyPr>
          <a:lstStyle/>
          <a:p>
            <a:pPr algn="just">
              <a:lnSpc>
                <a:spcPct val="150000"/>
              </a:lnSpc>
            </a:pPr>
            <a:r>
              <a:rPr lang="en-US" sz="2000" dirty="0" smtClean="0"/>
              <a:t>Also, the input circuit of a relay is electrically isolated from the output circuit, unlike the common-emitter transistor circuit, where there is a common ground between the input and output. </a:t>
            </a:r>
            <a:endParaRPr lang="tr-TR" sz="2000" dirty="0" smtClean="0"/>
          </a:p>
          <a:p>
            <a:pPr algn="just">
              <a:lnSpc>
                <a:spcPct val="150000"/>
              </a:lnSpc>
            </a:pPr>
            <a:r>
              <a:rPr lang="en-US" sz="2000" dirty="0" smtClean="0"/>
              <a:t>Because the relay is electrically isolated, noise, induced voltages, and ground faults </a:t>
            </a:r>
            <a:r>
              <a:rPr lang="en-US" sz="2000" dirty="0" err="1" smtClean="0"/>
              <a:t>occurring</a:t>
            </a:r>
            <a:r>
              <a:rPr lang="en-US" sz="2000" dirty="0" smtClean="0"/>
              <a:t> in the output circuit have minimal impact on the input circuit. One </a:t>
            </a:r>
            <a:r>
              <a:rPr lang="en-US" sz="2000" dirty="0" err="1" smtClean="0"/>
              <a:t>disadvantage</a:t>
            </a:r>
            <a:r>
              <a:rPr lang="en-US" sz="2000" dirty="0" smtClean="0"/>
              <a:t> of relays is that they have slower switching times than transistors. And because they contain contacts and mechanical components, they wear out much faster.</a:t>
            </a:r>
            <a:endParaRPr lang="en-US" sz="2000" dirty="0"/>
          </a:p>
        </p:txBody>
      </p:sp>
    </p:spTree>
    <p:extLst>
      <p:ext uri="{BB962C8B-B14F-4D97-AF65-F5344CB8AC3E}">
        <p14:creationId xmlns:p14="http://schemas.microsoft.com/office/powerpoint/2010/main" val="305997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19875" y="373487"/>
            <a:ext cx="5572125" cy="3819525"/>
          </a:xfrm>
          <a:prstGeom prst="rect">
            <a:avLst/>
          </a:prstGeom>
        </p:spPr>
      </p:pic>
      <p:sp>
        <p:nvSpPr>
          <p:cNvPr id="2" name="Rectangle 1"/>
          <p:cNvSpPr/>
          <p:nvPr/>
        </p:nvSpPr>
        <p:spPr>
          <a:xfrm>
            <a:off x="201768" y="0"/>
            <a:ext cx="6598344" cy="6555641"/>
          </a:xfrm>
          <a:prstGeom prst="rect">
            <a:avLst/>
          </a:prstGeom>
        </p:spPr>
        <p:txBody>
          <a:bodyPr wrap="square">
            <a:spAutoFit/>
          </a:bodyPr>
          <a:lstStyle/>
          <a:p>
            <a:pPr algn="just">
              <a:lnSpc>
                <a:spcPct val="150000"/>
              </a:lnSpc>
            </a:pPr>
            <a:r>
              <a:rPr lang="en-US" sz="2000" dirty="0" smtClean="0"/>
              <a:t>An electromechanical </a:t>
            </a:r>
            <a:r>
              <a:rPr lang="en-US" sz="2000" b="1" i="1" dirty="0" smtClean="0">
                <a:solidFill>
                  <a:srgbClr val="FF0000"/>
                </a:solidFill>
              </a:rPr>
              <a:t>solenoid</a:t>
            </a:r>
            <a:r>
              <a:rPr lang="en-US" sz="2000" dirty="0" smtClean="0"/>
              <a:t> is a device that uses electrical energy to magnetically cause mechanical control action. A solenoid consists of a coil, frame, and plunger (or armature, as it is sometimes called). Figure </a:t>
            </a:r>
            <a:r>
              <a:rPr lang="tr-TR" sz="2000" dirty="0" smtClean="0"/>
              <a:t>6.3</a:t>
            </a:r>
            <a:r>
              <a:rPr lang="en-US" sz="2000" dirty="0" smtClean="0"/>
              <a:t> shows the basic construction and operation of a solenoid. The coil and frame form the fixed part. When the coil is energized, it produces a magnetic field that attracts the plunger, pulling it into the frame and thus creating mechanical motion. When the coil is de-energized, the plunger returns to its normal position through gravity or assistance from spring assemblies within the solenoid. The frame and plunger of an AC</a:t>
            </a:r>
            <a:r>
              <a:rPr lang="tr-TR" sz="2000" dirty="0" smtClean="0"/>
              <a:t> </a:t>
            </a:r>
            <a:r>
              <a:rPr lang="en-US" sz="2000" dirty="0" smtClean="0"/>
              <a:t>operated solenoid are constructed with laminated pieces instead of a solid piece of iron to limit eddy currents induced by the magnetic field</a:t>
            </a:r>
            <a:r>
              <a:rPr lang="tr-TR" sz="2000" dirty="0" smtClean="0"/>
              <a:t>.</a:t>
            </a:r>
            <a:endParaRPr lang="en-US" sz="2000" dirty="0"/>
          </a:p>
        </p:txBody>
      </p:sp>
      <p:pic>
        <p:nvPicPr>
          <p:cNvPr id="4" name="Picture 3"/>
          <p:cNvPicPr>
            <a:picLocks noChangeAspect="1"/>
          </p:cNvPicPr>
          <p:nvPr/>
        </p:nvPicPr>
        <p:blipFill>
          <a:blip r:embed="rId3"/>
          <a:stretch>
            <a:fillRect/>
          </a:stretch>
        </p:blipFill>
        <p:spPr>
          <a:xfrm>
            <a:off x="7153275" y="4920534"/>
            <a:ext cx="5038725" cy="571500"/>
          </a:xfrm>
          <a:prstGeom prst="rect">
            <a:avLst/>
          </a:prstGeom>
        </p:spPr>
      </p:pic>
    </p:spTree>
    <p:extLst>
      <p:ext uri="{BB962C8B-B14F-4D97-AF65-F5344CB8AC3E}">
        <p14:creationId xmlns:p14="http://schemas.microsoft.com/office/powerpoint/2010/main" val="347350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84" y="95141"/>
            <a:ext cx="10874062" cy="3323987"/>
          </a:xfrm>
          <a:prstGeom prst="rect">
            <a:avLst/>
          </a:prstGeom>
        </p:spPr>
        <p:txBody>
          <a:bodyPr wrap="square">
            <a:spAutoFit/>
          </a:bodyPr>
          <a:lstStyle/>
          <a:p>
            <a:pPr algn="just">
              <a:lnSpc>
                <a:spcPct val="150000"/>
              </a:lnSpc>
            </a:pPr>
            <a:r>
              <a:rPr lang="en-US" sz="2000" dirty="0" smtClean="0"/>
              <a:t>There are two main categories of solenoids</a:t>
            </a:r>
            <a:r>
              <a:rPr lang="en-US" sz="2000" dirty="0" smtClean="0">
                <a:solidFill>
                  <a:srgbClr val="FF0000"/>
                </a:solidFill>
              </a:rPr>
              <a:t>: </a:t>
            </a:r>
            <a:r>
              <a:rPr lang="en-US" sz="2000" b="1" dirty="0" smtClean="0">
                <a:solidFill>
                  <a:srgbClr val="FF0000"/>
                </a:solidFill>
              </a:rPr>
              <a:t>linear</a:t>
            </a:r>
            <a:r>
              <a:rPr lang="en-US" sz="2000" dirty="0" smtClean="0">
                <a:solidFill>
                  <a:srgbClr val="FF0000"/>
                </a:solidFill>
              </a:rPr>
              <a:t> </a:t>
            </a:r>
            <a:r>
              <a:rPr lang="en-US" sz="2000" dirty="0" smtClean="0"/>
              <a:t>and </a:t>
            </a:r>
            <a:r>
              <a:rPr lang="en-US" sz="2000" b="1" dirty="0" smtClean="0">
                <a:solidFill>
                  <a:srgbClr val="FF0000"/>
                </a:solidFill>
              </a:rPr>
              <a:t>rotary</a:t>
            </a:r>
            <a:r>
              <a:rPr lang="en-US" sz="2000" dirty="0" smtClean="0"/>
              <a:t>. The direction of movement, either rotary or linear, is based on the mechanical assembly within which the electromagnetic circuit is encased. Rotary solenoids incorporate a mechanical design that converts linear motion to rotary motion. Linear solenoids are usually classified as pull or push</a:t>
            </a:r>
            <a:r>
              <a:rPr lang="tr-TR" sz="2000" dirty="0" smtClean="0"/>
              <a:t> motion. Figure 6.4 </a:t>
            </a:r>
            <a:r>
              <a:rPr lang="en-US" sz="2000" dirty="0" smtClean="0"/>
              <a:t>illustrates common applications for linear and rotary solenoids. The linear solenoid application shown is used in part rejection processes in which electronic interfacing with a sensor produces an actuation signal to the solenoid. In the rotary solenoid application, the solenoid is used in a sorting conveyor to control a diverter gate</a:t>
            </a:r>
            <a:endParaRPr lang="en-US" sz="2000" dirty="0"/>
          </a:p>
        </p:txBody>
      </p:sp>
      <p:pic>
        <p:nvPicPr>
          <p:cNvPr id="3" name="Picture 2"/>
          <p:cNvPicPr>
            <a:picLocks noChangeAspect="1"/>
          </p:cNvPicPr>
          <p:nvPr/>
        </p:nvPicPr>
        <p:blipFill>
          <a:blip r:embed="rId2"/>
          <a:stretch>
            <a:fillRect/>
          </a:stretch>
        </p:blipFill>
        <p:spPr>
          <a:xfrm>
            <a:off x="737047" y="3922154"/>
            <a:ext cx="2552700" cy="2362200"/>
          </a:xfrm>
          <a:prstGeom prst="rect">
            <a:avLst/>
          </a:prstGeom>
        </p:spPr>
      </p:pic>
      <p:pic>
        <p:nvPicPr>
          <p:cNvPr id="4" name="Picture 3"/>
          <p:cNvPicPr>
            <a:picLocks noChangeAspect="1"/>
          </p:cNvPicPr>
          <p:nvPr/>
        </p:nvPicPr>
        <p:blipFill>
          <a:blip r:embed="rId3"/>
          <a:stretch>
            <a:fillRect/>
          </a:stretch>
        </p:blipFill>
        <p:spPr>
          <a:xfrm>
            <a:off x="4119696" y="3922154"/>
            <a:ext cx="3514725" cy="2333625"/>
          </a:xfrm>
          <a:prstGeom prst="rect">
            <a:avLst/>
          </a:prstGeom>
        </p:spPr>
      </p:pic>
      <p:sp>
        <p:nvSpPr>
          <p:cNvPr id="5" name="Rectangle 4"/>
          <p:cNvSpPr/>
          <p:nvPr/>
        </p:nvSpPr>
        <p:spPr>
          <a:xfrm>
            <a:off x="7634421" y="5253438"/>
            <a:ext cx="1271310" cy="400110"/>
          </a:xfrm>
          <a:prstGeom prst="rect">
            <a:avLst/>
          </a:prstGeom>
        </p:spPr>
        <p:txBody>
          <a:bodyPr wrap="none">
            <a:spAutoFit/>
          </a:bodyPr>
          <a:lstStyle/>
          <a:p>
            <a:r>
              <a:rPr lang="tr-TR" sz="2000" dirty="0" smtClean="0"/>
              <a:t>Figure 6.4 </a:t>
            </a:r>
            <a:endParaRPr lang="en-US" sz="2000" dirty="0"/>
          </a:p>
        </p:txBody>
      </p:sp>
      <p:pic>
        <p:nvPicPr>
          <p:cNvPr id="6" name="Picture 5"/>
          <p:cNvPicPr>
            <a:picLocks noChangeAspect="1"/>
          </p:cNvPicPr>
          <p:nvPr/>
        </p:nvPicPr>
        <p:blipFill>
          <a:blip r:embed="rId4"/>
          <a:stretch>
            <a:fillRect/>
          </a:stretch>
        </p:blipFill>
        <p:spPr>
          <a:xfrm>
            <a:off x="7112827" y="5691624"/>
            <a:ext cx="4714875" cy="495300"/>
          </a:xfrm>
          <a:prstGeom prst="rect">
            <a:avLst/>
          </a:prstGeom>
        </p:spPr>
      </p:pic>
    </p:spTree>
    <p:extLst>
      <p:ext uri="{BB962C8B-B14F-4D97-AF65-F5344CB8AC3E}">
        <p14:creationId xmlns:p14="http://schemas.microsoft.com/office/powerpoint/2010/main" val="30818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53" y="136945"/>
            <a:ext cx="11363460" cy="2400657"/>
          </a:xfrm>
          <a:prstGeom prst="rect">
            <a:avLst/>
          </a:prstGeom>
        </p:spPr>
        <p:txBody>
          <a:bodyPr wrap="square">
            <a:spAutoFit/>
          </a:bodyPr>
          <a:lstStyle/>
          <a:p>
            <a:pPr algn="just">
              <a:lnSpc>
                <a:spcPct val="150000"/>
              </a:lnSpc>
            </a:pPr>
            <a:r>
              <a:rPr lang="en-US" sz="2000" b="1" i="1" dirty="0" smtClean="0">
                <a:solidFill>
                  <a:srgbClr val="FF0000"/>
                </a:solidFill>
              </a:rPr>
              <a:t>Solenoid valves </a:t>
            </a:r>
            <a:r>
              <a:rPr lang="en-US" sz="2000" dirty="0" smtClean="0"/>
              <a:t>are electromechanical devices that work by passing an electrical current through a solenoid, thereby changing the state of the valve. Normally, there is a mechanical element, which is often a spring, that holds the valve in its default position. A solenoid valve is a combination of a solenoid coil operator and valve, which controls the flow of liquids, gases, steam, and other media. When electrically energized, they either open, shut off, or direct the flow of media.</a:t>
            </a:r>
            <a:endParaRPr lang="en-US" sz="2000" dirty="0"/>
          </a:p>
        </p:txBody>
      </p:sp>
      <p:pic>
        <p:nvPicPr>
          <p:cNvPr id="3" name="Picture 2"/>
          <p:cNvPicPr>
            <a:picLocks noChangeAspect="1"/>
          </p:cNvPicPr>
          <p:nvPr/>
        </p:nvPicPr>
        <p:blipFill>
          <a:blip r:embed="rId2"/>
          <a:stretch>
            <a:fillRect/>
          </a:stretch>
        </p:blipFill>
        <p:spPr>
          <a:xfrm>
            <a:off x="4695656" y="2995618"/>
            <a:ext cx="2581275" cy="2609850"/>
          </a:xfrm>
          <a:prstGeom prst="rect">
            <a:avLst/>
          </a:prstGeom>
        </p:spPr>
      </p:pic>
      <p:pic>
        <p:nvPicPr>
          <p:cNvPr id="4" name="Picture 3"/>
          <p:cNvPicPr>
            <a:picLocks noChangeAspect="1"/>
          </p:cNvPicPr>
          <p:nvPr/>
        </p:nvPicPr>
        <p:blipFill>
          <a:blip r:embed="rId3"/>
          <a:stretch>
            <a:fillRect/>
          </a:stretch>
        </p:blipFill>
        <p:spPr>
          <a:xfrm>
            <a:off x="8708130" y="2939273"/>
            <a:ext cx="1962150" cy="2667000"/>
          </a:xfrm>
          <a:prstGeom prst="rect">
            <a:avLst/>
          </a:prstGeom>
        </p:spPr>
      </p:pic>
      <p:pic>
        <p:nvPicPr>
          <p:cNvPr id="5" name="Picture 4"/>
          <p:cNvPicPr>
            <a:picLocks noChangeAspect="1"/>
          </p:cNvPicPr>
          <p:nvPr/>
        </p:nvPicPr>
        <p:blipFill>
          <a:blip r:embed="rId4"/>
          <a:stretch>
            <a:fillRect/>
          </a:stretch>
        </p:blipFill>
        <p:spPr>
          <a:xfrm>
            <a:off x="1801667" y="2672232"/>
            <a:ext cx="2532207" cy="2933236"/>
          </a:xfrm>
          <a:prstGeom prst="rect">
            <a:avLst/>
          </a:prstGeom>
        </p:spPr>
      </p:pic>
      <p:sp>
        <p:nvSpPr>
          <p:cNvPr id="6" name="Rectangle 5"/>
          <p:cNvSpPr/>
          <p:nvPr/>
        </p:nvSpPr>
        <p:spPr>
          <a:xfrm>
            <a:off x="3753957" y="5878818"/>
            <a:ext cx="2832763" cy="400110"/>
          </a:xfrm>
          <a:prstGeom prst="rect">
            <a:avLst/>
          </a:prstGeom>
        </p:spPr>
        <p:txBody>
          <a:bodyPr wrap="none">
            <a:spAutoFit/>
          </a:bodyPr>
          <a:lstStyle/>
          <a:p>
            <a:r>
              <a:rPr lang="en-US" sz="2000" dirty="0" smtClean="0"/>
              <a:t>Figure </a:t>
            </a:r>
            <a:r>
              <a:rPr lang="tr-TR" sz="2000" dirty="0" smtClean="0"/>
              <a:t>6.5</a:t>
            </a:r>
            <a:r>
              <a:rPr lang="en-US" sz="2000" dirty="0" smtClean="0"/>
              <a:t> Solenoid valve.</a:t>
            </a:r>
            <a:endParaRPr lang="en-US" sz="2000" dirty="0"/>
          </a:p>
        </p:txBody>
      </p:sp>
    </p:spTree>
    <p:extLst>
      <p:ext uri="{BB962C8B-B14F-4D97-AF65-F5344CB8AC3E}">
        <p14:creationId xmlns:p14="http://schemas.microsoft.com/office/powerpoint/2010/main" val="4258138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95E181FA316E4CB223777B08F96716" ma:contentTypeVersion="" ma:contentTypeDescription="Create a new document." ma:contentTypeScope="" ma:versionID="694fdbe7b87007c796a30bd9aae62a7f">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70B12A-CE22-45E7-A5F6-DFCFCB2BD435}"/>
</file>

<file path=customXml/itemProps2.xml><?xml version="1.0" encoding="utf-8"?>
<ds:datastoreItem xmlns:ds="http://schemas.openxmlformats.org/officeDocument/2006/customXml" ds:itemID="{BB83A1D1-E702-4F47-B045-22EC39B09B2E}"/>
</file>

<file path=customXml/itemProps3.xml><?xml version="1.0" encoding="utf-8"?>
<ds:datastoreItem xmlns:ds="http://schemas.openxmlformats.org/officeDocument/2006/customXml" ds:itemID="{FB479B17-2E00-4687-8EA6-C7BDF2653134}"/>
</file>

<file path=docProps/app.xml><?xml version="1.0" encoding="utf-8"?>
<Properties xmlns="http://schemas.openxmlformats.org/officeDocument/2006/extended-properties" xmlns:vt="http://schemas.openxmlformats.org/officeDocument/2006/docPropsVTypes">
  <TotalTime>545</TotalTime>
  <Words>4096</Words>
  <Application>Microsoft Office PowerPoint</Application>
  <PresentationFormat>Widescreen</PresentationFormat>
  <Paragraphs>300</Paragraphs>
  <Slides>54</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7" baseType="lpstr">
      <vt:lpstr>Arial</vt:lpstr>
      <vt:lpstr>Calibri</vt:lpstr>
      <vt:lpstr>Calibri Light</vt:lpstr>
      <vt:lpstr>Cambria Math</vt:lpstr>
      <vt:lpstr>Helvetica Neue</vt:lpstr>
      <vt:lpstr>open sans</vt:lpstr>
      <vt:lpstr>open sans</vt:lpstr>
      <vt:lpstr>oswald</vt:lpstr>
      <vt:lpstr>PT Serif</vt:lpstr>
      <vt:lpstr>Segoe UI</vt:lpstr>
      <vt:lpstr>source sans pro</vt:lpstr>
      <vt:lpstr>Office Theme</vt:lpstr>
      <vt:lpstr>Package</vt:lpstr>
      <vt:lpstr>Actuators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Actuators</dc:title>
  <dc:creator>Alper DOGANALP</dc:creator>
  <cp:lastModifiedBy>Alper DOGANALP</cp:lastModifiedBy>
  <cp:revision>50</cp:revision>
  <dcterms:created xsi:type="dcterms:W3CDTF">2022-07-24T08:23:25Z</dcterms:created>
  <dcterms:modified xsi:type="dcterms:W3CDTF">2022-07-26T12:07:33Z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0x010100E595E181FA316E4CB223777B08F96716</vt:lpwstr>
  </property>
</Properties>
</file>